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3" r:id="rId4"/>
    <p:sldMasterId id="2147483656" r:id="rId5"/>
    <p:sldMasterId id="2147483659" r:id="rId6"/>
    <p:sldMasterId id="2147483664" r:id="rId7"/>
    <p:sldMasterId id="2147483666" r:id="rId8"/>
    <p:sldMasterId id="2147483667" r:id="rId9"/>
  </p:sldMasterIdLst>
  <p:notesMasterIdLst>
    <p:notesMasterId r:id="rId61"/>
  </p:notesMasterIdLst>
  <p:handoutMasterIdLst>
    <p:handoutMasterId r:id="rId62"/>
  </p:handoutMasterIdLst>
  <p:sldIdLst>
    <p:sldId id="402" r:id="rId10"/>
    <p:sldId id="568" r:id="rId11"/>
    <p:sldId id="492" r:id="rId12"/>
    <p:sldId id="493" r:id="rId13"/>
    <p:sldId id="494" r:id="rId14"/>
    <p:sldId id="495" r:id="rId15"/>
    <p:sldId id="575" r:id="rId16"/>
    <p:sldId id="528" r:id="rId17"/>
    <p:sldId id="569" r:id="rId18"/>
    <p:sldId id="497" r:id="rId19"/>
    <p:sldId id="498" r:id="rId20"/>
    <p:sldId id="499" r:id="rId21"/>
    <p:sldId id="500" r:id="rId22"/>
    <p:sldId id="501" r:id="rId23"/>
    <p:sldId id="502" r:id="rId24"/>
    <p:sldId id="570" r:id="rId25"/>
    <p:sldId id="503" r:id="rId26"/>
    <p:sldId id="504" r:id="rId27"/>
    <p:sldId id="505" r:id="rId28"/>
    <p:sldId id="506" r:id="rId29"/>
    <p:sldId id="529" r:id="rId30"/>
    <p:sldId id="530" r:id="rId31"/>
    <p:sldId id="531" r:id="rId32"/>
    <p:sldId id="532" r:id="rId33"/>
    <p:sldId id="534" r:id="rId34"/>
    <p:sldId id="535" r:id="rId35"/>
    <p:sldId id="536" r:id="rId36"/>
    <p:sldId id="537" r:id="rId37"/>
    <p:sldId id="538" r:id="rId38"/>
    <p:sldId id="539" r:id="rId39"/>
    <p:sldId id="540" r:id="rId40"/>
    <p:sldId id="541" r:id="rId41"/>
    <p:sldId id="542" r:id="rId42"/>
    <p:sldId id="543" r:id="rId43"/>
    <p:sldId id="544" r:id="rId44"/>
    <p:sldId id="545" r:id="rId45"/>
    <p:sldId id="546" r:id="rId46"/>
    <p:sldId id="547" r:id="rId47"/>
    <p:sldId id="548" r:id="rId48"/>
    <p:sldId id="549" r:id="rId49"/>
    <p:sldId id="550" r:id="rId50"/>
    <p:sldId id="551" r:id="rId51"/>
    <p:sldId id="552" r:id="rId52"/>
    <p:sldId id="571" r:id="rId53"/>
    <p:sldId id="566" r:id="rId54"/>
    <p:sldId id="562" r:id="rId55"/>
    <p:sldId id="525" r:id="rId56"/>
    <p:sldId id="554" r:id="rId57"/>
    <p:sldId id="567" r:id="rId58"/>
    <p:sldId id="573" r:id="rId59"/>
    <p:sldId id="574" r:id="rId60"/>
  </p:sldIdLst>
  <p:sldSz cx="9144000" cy="6858000" type="screen4x3"/>
  <p:notesSz cx="7102475" cy="89916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0033"/>
    <a:srgbClr val="0000FF"/>
    <a:srgbClr val="FF9900"/>
    <a:srgbClr val="009900"/>
    <a:srgbClr val="66FFFF"/>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67" autoAdjust="0"/>
    <p:restoredTop sz="94710" autoAdjust="0"/>
  </p:normalViewPr>
  <p:slideViewPr>
    <p:cSldViewPr snapToGrid="0">
      <p:cViewPr varScale="1">
        <p:scale>
          <a:sx n="80" d="100"/>
          <a:sy n="80" d="100"/>
        </p:scale>
        <p:origin x="-27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5" b="1" i="0" u="none" strike="noStrike" baseline="0">
                <a:solidFill>
                  <a:srgbClr val="000000"/>
                </a:solidFill>
                <a:latin typeface="Arial"/>
                <a:ea typeface="Arial"/>
                <a:cs typeface="Arial"/>
              </a:defRPr>
            </a:pPr>
            <a:r>
              <a:rPr lang="en-US"/>
              <a:t>Little Bear River Near Avon (4905700)</a:t>
            </a:r>
          </a:p>
        </c:rich>
      </c:tx>
      <c:layout>
        <c:manualLayout>
          <c:xMode val="edge"/>
          <c:yMode val="edge"/>
          <c:x val="0.29275808936825887"/>
          <c:y val="1.9736842105263157E-2"/>
        </c:manualLayout>
      </c:layout>
      <c:overlay val="0"/>
      <c:spPr>
        <a:noFill/>
        <a:ln w="6961">
          <a:noFill/>
        </a:ln>
      </c:spPr>
    </c:title>
    <c:autoTitleDeleted val="0"/>
    <c:plotArea>
      <c:layout>
        <c:manualLayout>
          <c:layoutTarget val="inner"/>
          <c:xMode val="edge"/>
          <c:yMode val="edge"/>
          <c:x val="0.10477657935285054"/>
          <c:y val="0.14912280701754385"/>
          <c:w val="0.86286594761171032"/>
          <c:h val="0.71052631578947367"/>
        </c:manualLayout>
      </c:layout>
      <c:scatterChart>
        <c:scatterStyle val="lineMarker"/>
        <c:varyColors val="0"/>
        <c:ser>
          <c:idx val="0"/>
          <c:order val="0"/>
          <c:spPr>
            <a:ln w="5221">
              <a:noFill/>
            </a:ln>
          </c:spPr>
          <c:marker>
            <c:symbol val="diamond"/>
            <c:size val="2"/>
            <c:spPr>
              <a:solidFill>
                <a:srgbClr val="000080"/>
              </a:solidFill>
              <a:ln>
                <a:solidFill>
                  <a:srgbClr val="000080"/>
                </a:solidFill>
                <a:prstDash val="solid"/>
              </a:ln>
            </c:spPr>
          </c:marker>
          <c:trendline>
            <c:spPr>
              <a:ln w="6961">
                <a:solidFill>
                  <a:srgbClr val="000000"/>
                </a:solidFill>
                <a:prstDash val="solid"/>
              </a:ln>
            </c:spPr>
            <c:trendlineType val="linear"/>
            <c:dispRSqr val="1"/>
            <c:dispEq val="1"/>
            <c:trendlineLbl>
              <c:layout>
                <c:manualLayout>
                  <c:xMode val="edge"/>
                  <c:yMode val="edge"/>
                  <c:x val="0.36825885978428352"/>
                  <c:y val="0.25438596491228072"/>
                </c:manualLayout>
              </c:layout>
              <c:numFmt formatCode="General" sourceLinked="0"/>
              <c:spPr>
                <a:noFill/>
                <a:ln w="6961">
                  <a:noFill/>
                </a:ln>
              </c:spPr>
              <c:txPr>
                <a:bodyPr/>
                <a:lstStyle/>
                <a:p>
                  <a:pPr>
                    <a:defRPr sz="315" b="0" i="0" u="none" strike="noStrike" baseline="0">
                      <a:solidFill>
                        <a:srgbClr val="000000"/>
                      </a:solidFill>
                      <a:latin typeface="Arial"/>
                      <a:ea typeface="Arial"/>
                      <a:cs typeface="Arial"/>
                    </a:defRPr>
                  </a:pPr>
                  <a:endParaRPr lang="en-US"/>
                </a:p>
              </c:txPr>
            </c:trendlineLbl>
          </c:trendline>
          <c:xVal>
            <c:numRef>
              <c:f>Sheet1!$R$2:$R$151</c:f>
              <c:numCache>
                <c:formatCode>General</c:formatCode>
                <c:ptCount val="150"/>
                <c:pt idx="0">
                  <c:v>1.4</c:v>
                </c:pt>
                <c:pt idx="1">
                  <c:v>1.3</c:v>
                </c:pt>
                <c:pt idx="2">
                  <c:v>4</c:v>
                </c:pt>
                <c:pt idx="3">
                  <c:v>1</c:v>
                </c:pt>
                <c:pt idx="4">
                  <c:v>3</c:v>
                </c:pt>
                <c:pt idx="5">
                  <c:v>4.9000000000000004</c:v>
                </c:pt>
                <c:pt idx="6">
                  <c:v>2.4</c:v>
                </c:pt>
                <c:pt idx="7">
                  <c:v>5.9</c:v>
                </c:pt>
                <c:pt idx="8">
                  <c:v>9.1999999999999993</c:v>
                </c:pt>
                <c:pt idx="9">
                  <c:v>10</c:v>
                </c:pt>
                <c:pt idx="10">
                  <c:v>6</c:v>
                </c:pt>
                <c:pt idx="11">
                  <c:v>5.2</c:v>
                </c:pt>
                <c:pt idx="12">
                  <c:v>3</c:v>
                </c:pt>
                <c:pt idx="13">
                  <c:v>3.6</c:v>
                </c:pt>
                <c:pt idx="14">
                  <c:v>15.4</c:v>
                </c:pt>
                <c:pt idx="15">
                  <c:v>50.3</c:v>
                </c:pt>
                <c:pt idx="16">
                  <c:v>6.2</c:v>
                </c:pt>
                <c:pt idx="17">
                  <c:v>3.9</c:v>
                </c:pt>
                <c:pt idx="18">
                  <c:v>3.6</c:v>
                </c:pt>
                <c:pt idx="19">
                  <c:v>7.6</c:v>
                </c:pt>
                <c:pt idx="20">
                  <c:v>4</c:v>
                </c:pt>
                <c:pt idx="21">
                  <c:v>5.3</c:v>
                </c:pt>
                <c:pt idx="22">
                  <c:v>44.5</c:v>
                </c:pt>
                <c:pt idx="23">
                  <c:v>74</c:v>
                </c:pt>
                <c:pt idx="24">
                  <c:v>20</c:v>
                </c:pt>
                <c:pt idx="25">
                  <c:v>9.9</c:v>
                </c:pt>
                <c:pt idx="26">
                  <c:v>2.5</c:v>
                </c:pt>
                <c:pt idx="27">
                  <c:v>2.4</c:v>
                </c:pt>
                <c:pt idx="28">
                  <c:v>5</c:v>
                </c:pt>
                <c:pt idx="29">
                  <c:v>2.6</c:v>
                </c:pt>
                <c:pt idx="30">
                  <c:v>4.5</c:v>
                </c:pt>
                <c:pt idx="31">
                  <c:v>42</c:v>
                </c:pt>
                <c:pt idx="32">
                  <c:v>11</c:v>
                </c:pt>
                <c:pt idx="33">
                  <c:v>2.8</c:v>
                </c:pt>
                <c:pt idx="34">
                  <c:v>3.2</c:v>
                </c:pt>
                <c:pt idx="35">
                  <c:v>2.2000000000000002</c:v>
                </c:pt>
                <c:pt idx="36">
                  <c:v>8.3000000000000007</c:v>
                </c:pt>
                <c:pt idx="38">
                  <c:v>29</c:v>
                </c:pt>
                <c:pt idx="39">
                  <c:v>11</c:v>
                </c:pt>
                <c:pt idx="40">
                  <c:v>3.8</c:v>
                </c:pt>
                <c:pt idx="41">
                  <c:v>5.4</c:v>
                </c:pt>
                <c:pt idx="42">
                  <c:v>1.5</c:v>
                </c:pt>
                <c:pt idx="43">
                  <c:v>1.5</c:v>
                </c:pt>
                <c:pt idx="44">
                  <c:v>100</c:v>
                </c:pt>
                <c:pt idx="45">
                  <c:v>4.5</c:v>
                </c:pt>
                <c:pt idx="46">
                  <c:v>2</c:v>
                </c:pt>
                <c:pt idx="47">
                  <c:v>2.5</c:v>
                </c:pt>
                <c:pt idx="48">
                  <c:v>2</c:v>
                </c:pt>
                <c:pt idx="49">
                  <c:v>6</c:v>
                </c:pt>
                <c:pt idx="50">
                  <c:v>3.5</c:v>
                </c:pt>
                <c:pt idx="51">
                  <c:v>4</c:v>
                </c:pt>
                <c:pt idx="52">
                  <c:v>2.5</c:v>
                </c:pt>
                <c:pt idx="53">
                  <c:v>5.9</c:v>
                </c:pt>
                <c:pt idx="54">
                  <c:v>5.5</c:v>
                </c:pt>
                <c:pt idx="55">
                  <c:v>2.7</c:v>
                </c:pt>
                <c:pt idx="56">
                  <c:v>2.2000000000000002</c:v>
                </c:pt>
                <c:pt idx="57">
                  <c:v>4.5999999999999996</c:v>
                </c:pt>
                <c:pt idx="58">
                  <c:v>3</c:v>
                </c:pt>
                <c:pt idx="59">
                  <c:v>9.4</c:v>
                </c:pt>
                <c:pt idx="60">
                  <c:v>7.9</c:v>
                </c:pt>
                <c:pt idx="61">
                  <c:v>1.5</c:v>
                </c:pt>
                <c:pt idx="62">
                  <c:v>5.2</c:v>
                </c:pt>
                <c:pt idx="63">
                  <c:v>3.9</c:v>
                </c:pt>
                <c:pt idx="64">
                  <c:v>2.2999999999999998</c:v>
                </c:pt>
                <c:pt idx="65">
                  <c:v>3.8</c:v>
                </c:pt>
                <c:pt idx="66">
                  <c:v>1.1000000000000001</c:v>
                </c:pt>
                <c:pt idx="67">
                  <c:v>3.5</c:v>
                </c:pt>
                <c:pt idx="68">
                  <c:v>24</c:v>
                </c:pt>
                <c:pt idx="69">
                  <c:v>3.8</c:v>
                </c:pt>
                <c:pt idx="70">
                  <c:v>1.4</c:v>
                </c:pt>
                <c:pt idx="71">
                  <c:v>2.4</c:v>
                </c:pt>
                <c:pt idx="72">
                  <c:v>3.3</c:v>
                </c:pt>
                <c:pt idx="73">
                  <c:v>6</c:v>
                </c:pt>
                <c:pt idx="74">
                  <c:v>38</c:v>
                </c:pt>
                <c:pt idx="75">
                  <c:v>6.2</c:v>
                </c:pt>
                <c:pt idx="76">
                  <c:v>5.4</c:v>
                </c:pt>
                <c:pt idx="77">
                  <c:v>7</c:v>
                </c:pt>
                <c:pt idx="78">
                  <c:v>8.3000000000000007</c:v>
                </c:pt>
                <c:pt idx="79">
                  <c:v>15</c:v>
                </c:pt>
                <c:pt idx="80">
                  <c:v>1.6</c:v>
                </c:pt>
                <c:pt idx="81">
                  <c:v>1.4</c:v>
                </c:pt>
                <c:pt idx="82">
                  <c:v>1.6</c:v>
                </c:pt>
                <c:pt idx="83">
                  <c:v>2.2000000000000002</c:v>
                </c:pt>
                <c:pt idx="84">
                  <c:v>4.0999999999999996</c:v>
                </c:pt>
                <c:pt idx="85">
                  <c:v>13.5</c:v>
                </c:pt>
                <c:pt idx="86">
                  <c:v>25</c:v>
                </c:pt>
                <c:pt idx="87">
                  <c:v>4.8</c:v>
                </c:pt>
                <c:pt idx="88">
                  <c:v>2.2999999999999998</c:v>
                </c:pt>
                <c:pt idx="89">
                  <c:v>4.3</c:v>
                </c:pt>
                <c:pt idx="90">
                  <c:v>16</c:v>
                </c:pt>
                <c:pt idx="91">
                  <c:v>13</c:v>
                </c:pt>
                <c:pt idx="92">
                  <c:v>1.7</c:v>
                </c:pt>
                <c:pt idx="93">
                  <c:v>2</c:v>
                </c:pt>
                <c:pt idx="94">
                  <c:v>1.4</c:v>
                </c:pt>
                <c:pt idx="95">
                  <c:v>2.2999999999999998</c:v>
                </c:pt>
                <c:pt idx="96">
                  <c:v>3.6</c:v>
                </c:pt>
                <c:pt idx="97">
                  <c:v>4.3</c:v>
                </c:pt>
                <c:pt idx="98">
                  <c:v>49</c:v>
                </c:pt>
                <c:pt idx="99">
                  <c:v>5.25</c:v>
                </c:pt>
                <c:pt idx="100">
                  <c:v>5.67</c:v>
                </c:pt>
                <c:pt idx="101">
                  <c:v>7.94</c:v>
                </c:pt>
                <c:pt idx="102">
                  <c:v>2.99</c:v>
                </c:pt>
                <c:pt idx="103">
                  <c:v>1.87</c:v>
                </c:pt>
                <c:pt idx="104">
                  <c:v>3.32</c:v>
                </c:pt>
                <c:pt idx="105">
                  <c:v>3.06</c:v>
                </c:pt>
                <c:pt idx="106">
                  <c:v>5.0999999999999996</c:v>
                </c:pt>
                <c:pt idx="107">
                  <c:v>6.11</c:v>
                </c:pt>
                <c:pt idx="108">
                  <c:v>10.9</c:v>
                </c:pt>
                <c:pt idx="109">
                  <c:v>26.8</c:v>
                </c:pt>
                <c:pt idx="110">
                  <c:v>29</c:v>
                </c:pt>
                <c:pt idx="111">
                  <c:v>2.69</c:v>
                </c:pt>
                <c:pt idx="112">
                  <c:v>1.02</c:v>
                </c:pt>
                <c:pt idx="113">
                  <c:v>2.1</c:v>
                </c:pt>
                <c:pt idx="114">
                  <c:v>0.65500000000000003</c:v>
                </c:pt>
                <c:pt idx="115">
                  <c:v>2.81</c:v>
                </c:pt>
                <c:pt idx="116">
                  <c:v>2.5299999999999998</c:v>
                </c:pt>
                <c:pt idx="117">
                  <c:v>9.4700000000000006</c:v>
                </c:pt>
                <c:pt idx="118">
                  <c:v>20.9</c:v>
                </c:pt>
                <c:pt idx="119">
                  <c:v>1.29</c:v>
                </c:pt>
                <c:pt idx="120">
                  <c:v>2.29</c:v>
                </c:pt>
                <c:pt idx="121">
                  <c:v>1.85</c:v>
                </c:pt>
                <c:pt idx="122">
                  <c:v>1.9</c:v>
                </c:pt>
                <c:pt idx="123">
                  <c:v>17.600000000000001</c:v>
                </c:pt>
                <c:pt idx="124">
                  <c:v>15</c:v>
                </c:pt>
                <c:pt idx="125">
                  <c:v>6.82</c:v>
                </c:pt>
                <c:pt idx="126">
                  <c:v>12.6</c:v>
                </c:pt>
                <c:pt idx="127">
                  <c:v>130</c:v>
                </c:pt>
                <c:pt idx="128">
                  <c:v>87.1</c:v>
                </c:pt>
                <c:pt idx="129">
                  <c:v>21.6</c:v>
                </c:pt>
                <c:pt idx="130">
                  <c:v>17.7</c:v>
                </c:pt>
                <c:pt idx="131">
                  <c:v>6.03</c:v>
                </c:pt>
                <c:pt idx="132">
                  <c:v>4.13</c:v>
                </c:pt>
                <c:pt idx="133">
                  <c:v>1.45</c:v>
                </c:pt>
                <c:pt idx="134">
                  <c:v>0.45400000000000001</c:v>
                </c:pt>
                <c:pt idx="135">
                  <c:v>5.69</c:v>
                </c:pt>
                <c:pt idx="136">
                  <c:v>2.67</c:v>
                </c:pt>
                <c:pt idx="137">
                  <c:v>1.03</c:v>
                </c:pt>
                <c:pt idx="138">
                  <c:v>1.63</c:v>
                </c:pt>
                <c:pt idx="139">
                  <c:v>1.48</c:v>
                </c:pt>
                <c:pt idx="140">
                  <c:v>2.2000000000000002</c:v>
                </c:pt>
                <c:pt idx="141">
                  <c:v>10.8</c:v>
                </c:pt>
                <c:pt idx="142">
                  <c:v>0.79400000000000004</c:v>
                </c:pt>
                <c:pt idx="143">
                  <c:v>1.55</c:v>
                </c:pt>
                <c:pt idx="144">
                  <c:v>2.67</c:v>
                </c:pt>
                <c:pt idx="145">
                  <c:v>13.7</c:v>
                </c:pt>
                <c:pt idx="146">
                  <c:v>4.18</c:v>
                </c:pt>
                <c:pt idx="147">
                  <c:v>4.08</c:v>
                </c:pt>
                <c:pt idx="148">
                  <c:v>6.72</c:v>
                </c:pt>
                <c:pt idx="149">
                  <c:v>5.19</c:v>
                </c:pt>
              </c:numCache>
            </c:numRef>
          </c:xVal>
          <c:yVal>
            <c:numRef>
              <c:f>Sheet1!$S$2:$S$151</c:f>
              <c:numCache>
                <c:formatCode>General</c:formatCode>
                <c:ptCount val="150"/>
                <c:pt idx="0">
                  <c:v>5</c:v>
                </c:pt>
                <c:pt idx="1">
                  <c:v>5</c:v>
                </c:pt>
                <c:pt idx="2">
                  <c:v>5</c:v>
                </c:pt>
                <c:pt idx="3">
                  <c:v>5</c:v>
                </c:pt>
                <c:pt idx="4">
                  <c:v>5</c:v>
                </c:pt>
                <c:pt idx="5">
                  <c:v>10</c:v>
                </c:pt>
                <c:pt idx="6">
                  <c:v>5</c:v>
                </c:pt>
                <c:pt idx="7">
                  <c:v>1</c:v>
                </c:pt>
                <c:pt idx="8">
                  <c:v>30</c:v>
                </c:pt>
                <c:pt idx="9">
                  <c:v>106</c:v>
                </c:pt>
                <c:pt idx="10">
                  <c:v>21</c:v>
                </c:pt>
                <c:pt idx="11">
                  <c:v>11</c:v>
                </c:pt>
                <c:pt idx="12">
                  <c:v>8</c:v>
                </c:pt>
                <c:pt idx="13">
                  <c:v>11</c:v>
                </c:pt>
                <c:pt idx="14">
                  <c:v>51</c:v>
                </c:pt>
                <c:pt idx="15">
                  <c:v>127</c:v>
                </c:pt>
                <c:pt idx="16">
                  <c:v>36</c:v>
                </c:pt>
                <c:pt idx="17">
                  <c:v>12</c:v>
                </c:pt>
                <c:pt idx="18">
                  <c:v>11</c:v>
                </c:pt>
                <c:pt idx="19">
                  <c:v>14</c:v>
                </c:pt>
                <c:pt idx="20">
                  <c:v>10</c:v>
                </c:pt>
                <c:pt idx="21">
                  <c:v>6</c:v>
                </c:pt>
                <c:pt idx="22">
                  <c:v>43</c:v>
                </c:pt>
                <c:pt idx="23">
                  <c:v>182</c:v>
                </c:pt>
                <c:pt idx="24">
                  <c:v>66</c:v>
                </c:pt>
                <c:pt idx="25">
                  <c:v>29</c:v>
                </c:pt>
                <c:pt idx="26">
                  <c:v>12</c:v>
                </c:pt>
                <c:pt idx="27">
                  <c:v>8</c:v>
                </c:pt>
                <c:pt idx="28">
                  <c:v>19</c:v>
                </c:pt>
                <c:pt idx="29">
                  <c:v>6</c:v>
                </c:pt>
                <c:pt idx="30">
                  <c:v>14</c:v>
                </c:pt>
                <c:pt idx="31">
                  <c:v>125</c:v>
                </c:pt>
                <c:pt idx="32">
                  <c:v>38</c:v>
                </c:pt>
                <c:pt idx="33">
                  <c:v>14</c:v>
                </c:pt>
                <c:pt idx="34">
                  <c:v>17</c:v>
                </c:pt>
                <c:pt idx="35">
                  <c:v>4</c:v>
                </c:pt>
                <c:pt idx="36">
                  <c:v>24</c:v>
                </c:pt>
                <c:pt idx="38">
                  <c:v>100</c:v>
                </c:pt>
                <c:pt idx="39">
                  <c:v>43</c:v>
                </c:pt>
                <c:pt idx="40">
                  <c:v>15</c:v>
                </c:pt>
                <c:pt idx="41">
                  <c:v>31</c:v>
                </c:pt>
                <c:pt idx="42">
                  <c:v>5</c:v>
                </c:pt>
                <c:pt idx="43">
                  <c:v>6</c:v>
                </c:pt>
                <c:pt idx="44">
                  <c:v>421</c:v>
                </c:pt>
                <c:pt idx="45">
                  <c:v>19</c:v>
                </c:pt>
                <c:pt idx="46">
                  <c:v>6</c:v>
                </c:pt>
                <c:pt idx="47">
                  <c:v>9</c:v>
                </c:pt>
                <c:pt idx="48">
                  <c:v>5</c:v>
                </c:pt>
                <c:pt idx="49">
                  <c:v>14</c:v>
                </c:pt>
                <c:pt idx="50">
                  <c:v>12</c:v>
                </c:pt>
                <c:pt idx="51">
                  <c:v>6</c:v>
                </c:pt>
                <c:pt idx="52">
                  <c:v>12</c:v>
                </c:pt>
                <c:pt idx="53">
                  <c:v>15</c:v>
                </c:pt>
                <c:pt idx="54">
                  <c:v>21</c:v>
                </c:pt>
                <c:pt idx="55">
                  <c:v>8</c:v>
                </c:pt>
                <c:pt idx="56">
                  <c:v>4</c:v>
                </c:pt>
                <c:pt idx="57">
                  <c:v>16</c:v>
                </c:pt>
                <c:pt idx="58">
                  <c:v>4</c:v>
                </c:pt>
                <c:pt idx="59">
                  <c:v>19</c:v>
                </c:pt>
                <c:pt idx="60">
                  <c:v>27</c:v>
                </c:pt>
                <c:pt idx="61">
                  <c:v>4</c:v>
                </c:pt>
                <c:pt idx="62">
                  <c:v>13</c:v>
                </c:pt>
                <c:pt idx="63">
                  <c:v>3</c:v>
                </c:pt>
                <c:pt idx="64">
                  <c:v>10</c:v>
                </c:pt>
                <c:pt idx="65">
                  <c:v>13</c:v>
                </c:pt>
                <c:pt idx="66">
                  <c:v>5</c:v>
                </c:pt>
                <c:pt idx="67">
                  <c:v>6</c:v>
                </c:pt>
                <c:pt idx="68">
                  <c:v>52</c:v>
                </c:pt>
                <c:pt idx="69">
                  <c:v>16</c:v>
                </c:pt>
                <c:pt idx="70">
                  <c:v>4</c:v>
                </c:pt>
                <c:pt idx="71">
                  <c:v>13</c:v>
                </c:pt>
                <c:pt idx="72">
                  <c:v>10</c:v>
                </c:pt>
                <c:pt idx="73">
                  <c:v>14</c:v>
                </c:pt>
                <c:pt idx="74">
                  <c:v>140</c:v>
                </c:pt>
                <c:pt idx="75">
                  <c:v>13</c:v>
                </c:pt>
                <c:pt idx="76">
                  <c:v>39</c:v>
                </c:pt>
                <c:pt idx="77">
                  <c:v>18</c:v>
                </c:pt>
                <c:pt idx="78">
                  <c:v>22</c:v>
                </c:pt>
                <c:pt idx="79">
                  <c:v>72</c:v>
                </c:pt>
                <c:pt idx="80">
                  <c:v>8</c:v>
                </c:pt>
                <c:pt idx="81">
                  <c:v>5</c:v>
                </c:pt>
                <c:pt idx="82">
                  <c:v>4</c:v>
                </c:pt>
                <c:pt idx="83">
                  <c:v>4</c:v>
                </c:pt>
                <c:pt idx="84">
                  <c:v>12</c:v>
                </c:pt>
                <c:pt idx="85">
                  <c:v>57</c:v>
                </c:pt>
                <c:pt idx="86">
                  <c:v>63</c:v>
                </c:pt>
                <c:pt idx="87">
                  <c:v>12</c:v>
                </c:pt>
                <c:pt idx="88">
                  <c:v>10</c:v>
                </c:pt>
                <c:pt idx="89">
                  <c:v>14</c:v>
                </c:pt>
                <c:pt idx="90">
                  <c:v>50</c:v>
                </c:pt>
                <c:pt idx="91">
                  <c:v>31</c:v>
                </c:pt>
                <c:pt idx="92">
                  <c:v>10</c:v>
                </c:pt>
                <c:pt idx="93">
                  <c:v>11</c:v>
                </c:pt>
                <c:pt idx="94">
                  <c:v>6</c:v>
                </c:pt>
                <c:pt idx="95">
                  <c:v>7</c:v>
                </c:pt>
                <c:pt idx="96">
                  <c:v>12</c:v>
                </c:pt>
                <c:pt idx="97">
                  <c:v>13</c:v>
                </c:pt>
                <c:pt idx="98">
                  <c:v>144</c:v>
                </c:pt>
                <c:pt idx="99">
                  <c:v>18.8</c:v>
                </c:pt>
                <c:pt idx="100">
                  <c:v>10.8</c:v>
                </c:pt>
                <c:pt idx="101">
                  <c:v>14.4</c:v>
                </c:pt>
                <c:pt idx="102">
                  <c:v>6.8</c:v>
                </c:pt>
                <c:pt idx="103">
                  <c:v>7.2</c:v>
                </c:pt>
                <c:pt idx="104">
                  <c:v>5.6</c:v>
                </c:pt>
                <c:pt idx="105">
                  <c:v>6.8</c:v>
                </c:pt>
                <c:pt idx="106">
                  <c:v>25.2</c:v>
                </c:pt>
                <c:pt idx="107">
                  <c:v>11.6</c:v>
                </c:pt>
                <c:pt idx="108">
                  <c:v>38.4</c:v>
                </c:pt>
                <c:pt idx="109">
                  <c:v>66.8</c:v>
                </c:pt>
                <c:pt idx="110">
                  <c:v>78.7</c:v>
                </c:pt>
                <c:pt idx="111">
                  <c:v>9.6</c:v>
                </c:pt>
                <c:pt idx="112">
                  <c:v>4.8</c:v>
                </c:pt>
                <c:pt idx="113">
                  <c:v>7.2</c:v>
                </c:pt>
                <c:pt idx="114">
                  <c:v>5.6</c:v>
                </c:pt>
                <c:pt idx="115">
                  <c:v>4.8</c:v>
                </c:pt>
                <c:pt idx="116">
                  <c:v>4</c:v>
                </c:pt>
                <c:pt idx="117">
                  <c:v>12.8</c:v>
                </c:pt>
                <c:pt idx="118">
                  <c:v>48</c:v>
                </c:pt>
                <c:pt idx="119">
                  <c:v>21.6</c:v>
                </c:pt>
                <c:pt idx="120">
                  <c:v>11.2</c:v>
                </c:pt>
                <c:pt idx="121">
                  <c:v>6</c:v>
                </c:pt>
                <c:pt idx="122">
                  <c:v>7.2</c:v>
                </c:pt>
                <c:pt idx="123">
                  <c:v>29.2</c:v>
                </c:pt>
                <c:pt idx="124">
                  <c:v>25.6</c:v>
                </c:pt>
                <c:pt idx="125">
                  <c:v>14</c:v>
                </c:pt>
                <c:pt idx="126">
                  <c:v>16.8</c:v>
                </c:pt>
                <c:pt idx="127">
                  <c:v>274</c:v>
                </c:pt>
                <c:pt idx="128">
                  <c:v>221</c:v>
                </c:pt>
                <c:pt idx="129">
                  <c:v>45.6</c:v>
                </c:pt>
                <c:pt idx="130">
                  <c:v>29.2</c:v>
                </c:pt>
                <c:pt idx="131">
                  <c:v>12.8</c:v>
                </c:pt>
                <c:pt idx="132">
                  <c:v>7.6</c:v>
                </c:pt>
                <c:pt idx="133">
                  <c:v>4.4000000000000004</c:v>
                </c:pt>
                <c:pt idx="134">
                  <c:v>33</c:v>
                </c:pt>
                <c:pt idx="135">
                  <c:v>14.8</c:v>
                </c:pt>
                <c:pt idx="136">
                  <c:v>7.6</c:v>
                </c:pt>
                <c:pt idx="137">
                  <c:v>4</c:v>
                </c:pt>
                <c:pt idx="138">
                  <c:v>9.1999999999999993</c:v>
                </c:pt>
                <c:pt idx="139">
                  <c:v>8</c:v>
                </c:pt>
                <c:pt idx="140">
                  <c:v>4.8</c:v>
                </c:pt>
                <c:pt idx="141">
                  <c:v>4</c:v>
                </c:pt>
                <c:pt idx="142">
                  <c:v>4</c:v>
                </c:pt>
                <c:pt idx="143">
                  <c:v>13.2</c:v>
                </c:pt>
                <c:pt idx="144">
                  <c:v>7.6</c:v>
                </c:pt>
                <c:pt idx="145">
                  <c:v>35</c:v>
                </c:pt>
                <c:pt idx="146">
                  <c:v>12.8</c:v>
                </c:pt>
                <c:pt idx="147">
                  <c:v>17</c:v>
                </c:pt>
                <c:pt idx="148">
                  <c:v>13.2</c:v>
                </c:pt>
                <c:pt idx="149">
                  <c:v>20</c:v>
                </c:pt>
              </c:numCache>
            </c:numRef>
          </c:yVal>
          <c:smooth val="0"/>
          <c:extLst>
            <c:ext xmlns:c16="http://schemas.microsoft.com/office/drawing/2014/chart" uri="{C3380CC4-5D6E-409C-BE32-E72D297353CC}">
              <c16:uniqueId val="{00000001-89AF-4AF3-86CD-F351839CCFCA}"/>
            </c:ext>
          </c:extLst>
        </c:ser>
        <c:dLbls>
          <c:showLegendKey val="0"/>
          <c:showVal val="0"/>
          <c:showCatName val="0"/>
          <c:showSerName val="0"/>
          <c:showPercent val="0"/>
          <c:showBubbleSize val="0"/>
        </c:dLbls>
        <c:axId val="1794658304"/>
        <c:axId val="1"/>
      </c:scatterChart>
      <c:valAx>
        <c:axId val="1794658304"/>
        <c:scaling>
          <c:orientation val="minMax"/>
        </c:scaling>
        <c:delete val="0"/>
        <c:axPos val="b"/>
        <c:title>
          <c:tx>
            <c:rich>
              <a:bodyPr/>
              <a:lstStyle/>
              <a:p>
                <a:pPr>
                  <a:defRPr sz="267" b="1" i="0" u="none" strike="noStrike" baseline="0">
                    <a:solidFill>
                      <a:srgbClr val="000000"/>
                    </a:solidFill>
                    <a:latin typeface="Arial"/>
                    <a:ea typeface="Arial"/>
                    <a:cs typeface="Arial"/>
                  </a:defRPr>
                </a:pPr>
                <a:r>
                  <a:rPr lang="en-US"/>
                  <a:t>Turbidity (NTU)</a:t>
                </a:r>
              </a:p>
            </c:rich>
          </c:tx>
          <c:layout>
            <c:manualLayout>
              <c:xMode val="edge"/>
              <c:yMode val="edge"/>
              <c:x val="0.4591679506933744"/>
              <c:y val="0.92543859649122806"/>
            </c:manualLayout>
          </c:layout>
          <c:overlay val="0"/>
          <c:spPr>
            <a:noFill/>
            <a:ln w="6961">
              <a:noFill/>
            </a:ln>
          </c:spPr>
        </c:title>
        <c:numFmt formatCode="General" sourceLinked="1"/>
        <c:majorTickMark val="out"/>
        <c:minorTickMark val="none"/>
        <c:tickLblPos val="nextTo"/>
        <c:spPr>
          <a:ln w="870">
            <a:solidFill>
              <a:srgbClr val="000000"/>
            </a:solidFill>
            <a:prstDash val="solid"/>
          </a:ln>
        </c:spPr>
        <c:txPr>
          <a:bodyPr rot="0" vert="horz"/>
          <a:lstStyle/>
          <a:p>
            <a:pPr>
              <a:defRPr sz="267"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majorGridlines>
          <c:spPr>
            <a:ln w="870">
              <a:solidFill>
                <a:srgbClr val="000000"/>
              </a:solidFill>
              <a:prstDash val="solid"/>
            </a:ln>
          </c:spPr>
        </c:majorGridlines>
        <c:title>
          <c:tx>
            <c:rich>
              <a:bodyPr/>
              <a:lstStyle/>
              <a:p>
                <a:pPr>
                  <a:defRPr sz="267" b="1" i="0" u="none" strike="noStrike" baseline="0">
                    <a:solidFill>
                      <a:srgbClr val="000000"/>
                    </a:solidFill>
                    <a:latin typeface="Arial"/>
                    <a:ea typeface="Arial"/>
                    <a:cs typeface="Arial"/>
                  </a:defRPr>
                </a:pPr>
                <a:r>
                  <a:rPr lang="en-US"/>
                  <a:t>Total Suspended Solids (mg/L)</a:t>
                </a:r>
              </a:p>
            </c:rich>
          </c:tx>
          <c:layout>
            <c:manualLayout>
              <c:xMode val="edge"/>
              <c:yMode val="edge"/>
              <c:x val="1.6949152542372881E-2"/>
              <c:y val="0.28508771929824561"/>
            </c:manualLayout>
          </c:layout>
          <c:overlay val="0"/>
          <c:spPr>
            <a:noFill/>
            <a:ln w="6961">
              <a:noFill/>
            </a:ln>
          </c:spPr>
        </c:title>
        <c:numFmt formatCode="General" sourceLinked="1"/>
        <c:majorTickMark val="out"/>
        <c:minorTickMark val="none"/>
        <c:tickLblPos val="nextTo"/>
        <c:spPr>
          <a:ln w="870">
            <a:solidFill>
              <a:srgbClr val="000000"/>
            </a:solidFill>
            <a:prstDash val="solid"/>
          </a:ln>
        </c:spPr>
        <c:txPr>
          <a:bodyPr rot="0" vert="horz"/>
          <a:lstStyle/>
          <a:p>
            <a:pPr>
              <a:defRPr sz="267" b="0" i="0" u="none" strike="noStrike" baseline="0">
                <a:solidFill>
                  <a:srgbClr val="000000"/>
                </a:solidFill>
                <a:latin typeface="Arial"/>
                <a:ea typeface="Arial"/>
                <a:cs typeface="Arial"/>
              </a:defRPr>
            </a:pPr>
            <a:endParaRPr lang="en-US"/>
          </a:p>
        </c:txPr>
        <c:crossAx val="1794658304"/>
        <c:crosses val="autoZero"/>
        <c:crossBetween val="midCat"/>
      </c:valAx>
      <c:spPr>
        <a:noFill/>
        <a:ln w="3481">
          <a:solidFill>
            <a:srgbClr val="808080"/>
          </a:solidFill>
          <a:prstDash val="solid"/>
        </a:ln>
      </c:spPr>
    </c:plotArea>
    <c:plotVisOnly val="1"/>
    <c:dispBlanksAs val="gap"/>
    <c:showDLblsOverMax val="0"/>
  </c:chart>
  <c:spPr>
    <a:solidFill>
      <a:srgbClr val="FFFFFF"/>
    </a:solidFill>
    <a:ln w="870">
      <a:solidFill>
        <a:srgbClr val="000000"/>
      </a:solidFill>
      <a:prstDash val="solid"/>
    </a:ln>
  </c:spPr>
  <c:txPr>
    <a:bodyPr/>
    <a:lstStyle/>
    <a:p>
      <a:pPr>
        <a:defRPr sz="267"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08" b="1" i="0" u="none" strike="noStrike" baseline="0">
                <a:solidFill>
                  <a:srgbClr val="000000"/>
                </a:solidFill>
                <a:latin typeface="Arial"/>
                <a:ea typeface="Arial"/>
                <a:cs typeface="Arial"/>
              </a:defRPr>
            </a:pPr>
            <a:r>
              <a:rPr lang="en-US"/>
              <a:t>Little Bear River at Mendon Road (4905000)</a:t>
            </a:r>
          </a:p>
        </c:rich>
      </c:tx>
      <c:layout>
        <c:manualLayout>
          <c:xMode val="edge"/>
          <c:yMode val="edge"/>
          <c:x val="0.26011560693641617"/>
          <c:y val="1.9396551724137932E-2"/>
        </c:manualLayout>
      </c:layout>
      <c:overlay val="0"/>
      <c:spPr>
        <a:noFill/>
        <a:ln w="6664">
          <a:noFill/>
        </a:ln>
      </c:spPr>
    </c:title>
    <c:autoTitleDeleted val="0"/>
    <c:plotArea>
      <c:layout>
        <c:manualLayout>
          <c:layoutTarget val="inner"/>
          <c:xMode val="edge"/>
          <c:yMode val="edge"/>
          <c:x val="9.8265895953757232E-2"/>
          <c:y val="0.15086206896551724"/>
          <c:w val="0.87572254335260113"/>
          <c:h val="0.71120689655172409"/>
        </c:manualLayout>
      </c:layout>
      <c:scatterChart>
        <c:scatterStyle val="lineMarker"/>
        <c:varyColors val="0"/>
        <c:ser>
          <c:idx val="0"/>
          <c:order val="0"/>
          <c:spPr>
            <a:ln w="4998">
              <a:noFill/>
            </a:ln>
          </c:spPr>
          <c:marker>
            <c:symbol val="diamond"/>
            <c:size val="2"/>
            <c:spPr>
              <a:solidFill>
                <a:srgbClr val="000080"/>
              </a:solidFill>
              <a:ln>
                <a:solidFill>
                  <a:srgbClr val="000080"/>
                </a:solidFill>
                <a:prstDash val="solid"/>
              </a:ln>
            </c:spPr>
          </c:marker>
          <c:trendline>
            <c:spPr>
              <a:ln w="6664">
                <a:solidFill>
                  <a:srgbClr val="000000"/>
                </a:solidFill>
                <a:prstDash val="solid"/>
              </a:ln>
            </c:spPr>
            <c:trendlineType val="linear"/>
            <c:intercept val="0"/>
            <c:dispRSqr val="1"/>
            <c:dispEq val="1"/>
            <c:trendlineLbl>
              <c:layout>
                <c:manualLayout>
                  <c:xMode val="edge"/>
                  <c:yMode val="edge"/>
                  <c:x val="0.2586705202312139"/>
                  <c:y val="0.27370689655172414"/>
                </c:manualLayout>
              </c:layout>
              <c:numFmt formatCode="General" sourceLinked="0"/>
              <c:spPr>
                <a:noFill/>
                <a:ln w="6664">
                  <a:noFill/>
                </a:ln>
              </c:spPr>
              <c:txPr>
                <a:bodyPr/>
                <a:lstStyle/>
                <a:p>
                  <a:pPr>
                    <a:defRPr sz="308" b="0" i="0" u="none" strike="noStrike" baseline="0">
                      <a:solidFill>
                        <a:srgbClr val="000000"/>
                      </a:solidFill>
                      <a:latin typeface="Arial"/>
                      <a:ea typeface="Arial"/>
                      <a:cs typeface="Arial"/>
                    </a:defRPr>
                  </a:pPr>
                  <a:endParaRPr lang="en-US"/>
                </a:p>
              </c:txPr>
            </c:trendlineLbl>
          </c:trendline>
          <c:xVal>
            <c:numRef>
              <c:f>Sheet1!$M$2:$M$206</c:f>
              <c:numCache>
                <c:formatCode>General</c:formatCode>
                <c:ptCount val="205"/>
                <c:pt idx="0">
                  <c:v>3.7</c:v>
                </c:pt>
                <c:pt idx="1">
                  <c:v>4.5</c:v>
                </c:pt>
                <c:pt idx="2">
                  <c:v>9.3000000000000007</c:v>
                </c:pt>
                <c:pt idx="3">
                  <c:v>23</c:v>
                </c:pt>
                <c:pt idx="4">
                  <c:v>22</c:v>
                </c:pt>
                <c:pt idx="5">
                  <c:v>12</c:v>
                </c:pt>
                <c:pt idx="6">
                  <c:v>14</c:v>
                </c:pt>
                <c:pt idx="7">
                  <c:v>21</c:v>
                </c:pt>
                <c:pt idx="8">
                  <c:v>8.6999999999999993</c:v>
                </c:pt>
                <c:pt idx="9">
                  <c:v>15</c:v>
                </c:pt>
                <c:pt idx="10">
                  <c:v>17</c:v>
                </c:pt>
                <c:pt idx="11">
                  <c:v>20</c:v>
                </c:pt>
                <c:pt idx="12">
                  <c:v>12</c:v>
                </c:pt>
                <c:pt idx="13">
                  <c:v>4.3</c:v>
                </c:pt>
                <c:pt idx="14">
                  <c:v>16</c:v>
                </c:pt>
                <c:pt idx="15">
                  <c:v>23.6</c:v>
                </c:pt>
                <c:pt idx="16">
                  <c:v>25</c:v>
                </c:pt>
                <c:pt idx="17">
                  <c:v>30</c:v>
                </c:pt>
                <c:pt idx="18">
                  <c:v>6.1</c:v>
                </c:pt>
                <c:pt idx="19">
                  <c:v>6.1</c:v>
                </c:pt>
                <c:pt idx="20">
                  <c:v>10</c:v>
                </c:pt>
                <c:pt idx="21">
                  <c:v>15.6</c:v>
                </c:pt>
                <c:pt idx="22">
                  <c:v>18.3</c:v>
                </c:pt>
                <c:pt idx="23">
                  <c:v>15.6</c:v>
                </c:pt>
                <c:pt idx="24">
                  <c:v>13.4</c:v>
                </c:pt>
                <c:pt idx="25">
                  <c:v>12.5</c:v>
                </c:pt>
                <c:pt idx="26">
                  <c:v>15.2</c:v>
                </c:pt>
                <c:pt idx="27">
                  <c:v>8.9</c:v>
                </c:pt>
                <c:pt idx="28">
                  <c:v>13.9</c:v>
                </c:pt>
                <c:pt idx="29">
                  <c:v>6.6</c:v>
                </c:pt>
                <c:pt idx="30">
                  <c:v>4.4000000000000004</c:v>
                </c:pt>
                <c:pt idx="31">
                  <c:v>113</c:v>
                </c:pt>
                <c:pt idx="32">
                  <c:v>20.6</c:v>
                </c:pt>
                <c:pt idx="33">
                  <c:v>5</c:v>
                </c:pt>
                <c:pt idx="34">
                  <c:v>28</c:v>
                </c:pt>
                <c:pt idx="35">
                  <c:v>18</c:v>
                </c:pt>
                <c:pt idx="36">
                  <c:v>30</c:v>
                </c:pt>
                <c:pt idx="37">
                  <c:v>17</c:v>
                </c:pt>
                <c:pt idx="38">
                  <c:v>11</c:v>
                </c:pt>
                <c:pt idx="39">
                  <c:v>8.3000000000000007</c:v>
                </c:pt>
                <c:pt idx="40">
                  <c:v>7.5</c:v>
                </c:pt>
                <c:pt idx="41">
                  <c:v>18</c:v>
                </c:pt>
                <c:pt idx="42">
                  <c:v>7</c:v>
                </c:pt>
                <c:pt idx="43">
                  <c:v>17</c:v>
                </c:pt>
                <c:pt idx="44">
                  <c:v>31</c:v>
                </c:pt>
                <c:pt idx="45">
                  <c:v>48</c:v>
                </c:pt>
                <c:pt idx="46">
                  <c:v>10.5</c:v>
                </c:pt>
                <c:pt idx="47">
                  <c:v>25</c:v>
                </c:pt>
                <c:pt idx="48">
                  <c:v>14</c:v>
                </c:pt>
                <c:pt idx="49">
                  <c:v>18</c:v>
                </c:pt>
                <c:pt idx="50">
                  <c:v>13</c:v>
                </c:pt>
                <c:pt idx="51">
                  <c:v>10</c:v>
                </c:pt>
                <c:pt idx="52">
                  <c:v>210</c:v>
                </c:pt>
                <c:pt idx="53">
                  <c:v>29</c:v>
                </c:pt>
                <c:pt idx="54">
                  <c:v>18</c:v>
                </c:pt>
                <c:pt idx="55">
                  <c:v>50</c:v>
                </c:pt>
                <c:pt idx="56">
                  <c:v>16</c:v>
                </c:pt>
                <c:pt idx="57">
                  <c:v>11</c:v>
                </c:pt>
                <c:pt idx="58">
                  <c:v>10</c:v>
                </c:pt>
                <c:pt idx="59">
                  <c:v>4</c:v>
                </c:pt>
                <c:pt idx="60">
                  <c:v>4</c:v>
                </c:pt>
                <c:pt idx="61">
                  <c:v>10</c:v>
                </c:pt>
                <c:pt idx="62">
                  <c:v>11</c:v>
                </c:pt>
                <c:pt idx="63">
                  <c:v>15</c:v>
                </c:pt>
                <c:pt idx="64">
                  <c:v>15</c:v>
                </c:pt>
                <c:pt idx="65">
                  <c:v>16</c:v>
                </c:pt>
                <c:pt idx="66">
                  <c:v>13</c:v>
                </c:pt>
                <c:pt idx="67">
                  <c:v>6.7</c:v>
                </c:pt>
                <c:pt idx="68">
                  <c:v>30</c:v>
                </c:pt>
                <c:pt idx="69">
                  <c:v>7.8</c:v>
                </c:pt>
                <c:pt idx="70">
                  <c:v>6.5</c:v>
                </c:pt>
                <c:pt idx="71">
                  <c:v>23</c:v>
                </c:pt>
                <c:pt idx="72">
                  <c:v>12</c:v>
                </c:pt>
                <c:pt idx="73">
                  <c:v>12</c:v>
                </c:pt>
                <c:pt idx="74">
                  <c:v>29</c:v>
                </c:pt>
                <c:pt idx="75">
                  <c:v>10</c:v>
                </c:pt>
                <c:pt idx="76">
                  <c:v>9.1999999999999993</c:v>
                </c:pt>
                <c:pt idx="77">
                  <c:v>6.5</c:v>
                </c:pt>
                <c:pt idx="78">
                  <c:v>18</c:v>
                </c:pt>
                <c:pt idx="79">
                  <c:v>17</c:v>
                </c:pt>
                <c:pt idx="80">
                  <c:v>23</c:v>
                </c:pt>
                <c:pt idx="81">
                  <c:v>2</c:v>
                </c:pt>
                <c:pt idx="82">
                  <c:v>15</c:v>
                </c:pt>
                <c:pt idx="83">
                  <c:v>8.3000000000000007</c:v>
                </c:pt>
                <c:pt idx="84">
                  <c:v>6.5</c:v>
                </c:pt>
                <c:pt idx="85">
                  <c:v>24</c:v>
                </c:pt>
                <c:pt idx="86">
                  <c:v>13</c:v>
                </c:pt>
                <c:pt idx="87">
                  <c:v>10</c:v>
                </c:pt>
                <c:pt idx="88">
                  <c:v>22</c:v>
                </c:pt>
                <c:pt idx="89">
                  <c:v>14</c:v>
                </c:pt>
                <c:pt idx="90">
                  <c:v>6</c:v>
                </c:pt>
                <c:pt idx="91">
                  <c:v>4.5</c:v>
                </c:pt>
                <c:pt idx="92">
                  <c:v>16</c:v>
                </c:pt>
                <c:pt idx="93">
                  <c:v>4</c:v>
                </c:pt>
                <c:pt idx="94">
                  <c:v>15</c:v>
                </c:pt>
                <c:pt idx="95">
                  <c:v>20</c:v>
                </c:pt>
                <c:pt idx="96">
                  <c:v>6.5</c:v>
                </c:pt>
                <c:pt idx="97">
                  <c:v>8.9</c:v>
                </c:pt>
                <c:pt idx="98">
                  <c:v>14</c:v>
                </c:pt>
                <c:pt idx="99">
                  <c:v>40</c:v>
                </c:pt>
                <c:pt idx="100">
                  <c:v>20</c:v>
                </c:pt>
                <c:pt idx="101">
                  <c:v>16</c:v>
                </c:pt>
                <c:pt idx="102">
                  <c:v>17</c:v>
                </c:pt>
                <c:pt idx="103">
                  <c:v>17</c:v>
                </c:pt>
                <c:pt idx="104">
                  <c:v>14</c:v>
                </c:pt>
                <c:pt idx="105">
                  <c:v>14</c:v>
                </c:pt>
                <c:pt idx="106">
                  <c:v>22</c:v>
                </c:pt>
                <c:pt idx="107">
                  <c:v>13</c:v>
                </c:pt>
                <c:pt idx="108">
                  <c:v>7.5</c:v>
                </c:pt>
                <c:pt idx="109">
                  <c:v>10</c:v>
                </c:pt>
                <c:pt idx="110">
                  <c:v>3.5</c:v>
                </c:pt>
                <c:pt idx="111">
                  <c:v>5.8</c:v>
                </c:pt>
                <c:pt idx="112">
                  <c:v>9</c:v>
                </c:pt>
                <c:pt idx="113">
                  <c:v>17</c:v>
                </c:pt>
                <c:pt idx="114">
                  <c:v>13</c:v>
                </c:pt>
                <c:pt idx="115">
                  <c:v>17</c:v>
                </c:pt>
                <c:pt idx="116">
                  <c:v>12</c:v>
                </c:pt>
                <c:pt idx="117">
                  <c:v>18</c:v>
                </c:pt>
                <c:pt idx="118">
                  <c:v>12</c:v>
                </c:pt>
                <c:pt idx="119">
                  <c:v>13</c:v>
                </c:pt>
                <c:pt idx="120">
                  <c:v>6.4</c:v>
                </c:pt>
                <c:pt idx="121">
                  <c:v>4.3</c:v>
                </c:pt>
                <c:pt idx="122">
                  <c:v>21</c:v>
                </c:pt>
                <c:pt idx="123">
                  <c:v>6.5</c:v>
                </c:pt>
                <c:pt idx="124">
                  <c:v>5.2</c:v>
                </c:pt>
                <c:pt idx="125">
                  <c:v>8.1999999999999993</c:v>
                </c:pt>
                <c:pt idx="126">
                  <c:v>4</c:v>
                </c:pt>
                <c:pt idx="127">
                  <c:v>17</c:v>
                </c:pt>
                <c:pt idx="128">
                  <c:v>7</c:v>
                </c:pt>
                <c:pt idx="129">
                  <c:v>14</c:v>
                </c:pt>
                <c:pt idx="130">
                  <c:v>6</c:v>
                </c:pt>
                <c:pt idx="131">
                  <c:v>6.9</c:v>
                </c:pt>
                <c:pt idx="132">
                  <c:v>9</c:v>
                </c:pt>
                <c:pt idx="133">
                  <c:v>7</c:v>
                </c:pt>
                <c:pt idx="134">
                  <c:v>16</c:v>
                </c:pt>
                <c:pt idx="135">
                  <c:v>26</c:v>
                </c:pt>
                <c:pt idx="136">
                  <c:v>6.4</c:v>
                </c:pt>
                <c:pt idx="137">
                  <c:v>21</c:v>
                </c:pt>
                <c:pt idx="138">
                  <c:v>5.5</c:v>
                </c:pt>
                <c:pt idx="139">
                  <c:v>15</c:v>
                </c:pt>
                <c:pt idx="140">
                  <c:v>8.5</c:v>
                </c:pt>
                <c:pt idx="141">
                  <c:v>6</c:v>
                </c:pt>
                <c:pt idx="142">
                  <c:v>10.199999999999999</c:v>
                </c:pt>
                <c:pt idx="143">
                  <c:v>15.7</c:v>
                </c:pt>
                <c:pt idx="144">
                  <c:v>39</c:v>
                </c:pt>
                <c:pt idx="145">
                  <c:v>18.8</c:v>
                </c:pt>
                <c:pt idx="146">
                  <c:v>6.38</c:v>
                </c:pt>
                <c:pt idx="147">
                  <c:v>20</c:v>
                </c:pt>
                <c:pt idx="148">
                  <c:v>5.89</c:v>
                </c:pt>
                <c:pt idx="149">
                  <c:v>10</c:v>
                </c:pt>
                <c:pt idx="150">
                  <c:v>21.5</c:v>
                </c:pt>
                <c:pt idx="151">
                  <c:v>11.5</c:v>
                </c:pt>
                <c:pt idx="152">
                  <c:v>29.8</c:v>
                </c:pt>
                <c:pt idx="153">
                  <c:v>13.1</c:v>
                </c:pt>
                <c:pt idx="154">
                  <c:v>6.15</c:v>
                </c:pt>
                <c:pt idx="155">
                  <c:v>2.78</c:v>
                </c:pt>
                <c:pt idx="156">
                  <c:v>5.14</c:v>
                </c:pt>
                <c:pt idx="157">
                  <c:v>7.09</c:v>
                </c:pt>
                <c:pt idx="158">
                  <c:v>13.6</c:v>
                </c:pt>
                <c:pt idx="159">
                  <c:v>16.2</c:v>
                </c:pt>
                <c:pt idx="160">
                  <c:v>2.37</c:v>
                </c:pt>
                <c:pt idx="161">
                  <c:v>18.399999999999999</c:v>
                </c:pt>
                <c:pt idx="162">
                  <c:v>12.7</c:v>
                </c:pt>
                <c:pt idx="163">
                  <c:v>3.6</c:v>
                </c:pt>
                <c:pt idx="164">
                  <c:v>4.21</c:v>
                </c:pt>
                <c:pt idx="165">
                  <c:v>2.93</c:v>
                </c:pt>
                <c:pt idx="166">
                  <c:v>25.7</c:v>
                </c:pt>
                <c:pt idx="167">
                  <c:v>8.07</c:v>
                </c:pt>
                <c:pt idx="168">
                  <c:v>11.2</c:v>
                </c:pt>
                <c:pt idx="169">
                  <c:v>35.1</c:v>
                </c:pt>
                <c:pt idx="170">
                  <c:v>11.6</c:v>
                </c:pt>
                <c:pt idx="171">
                  <c:v>13</c:v>
                </c:pt>
                <c:pt idx="172">
                  <c:v>21.1</c:v>
                </c:pt>
                <c:pt idx="173">
                  <c:v>16.8</c:v>
                </c:pt>
                <c:pt idx="174">
                  <c:v>10.9</c:v>
                </c:pt>
                <c:pt idx="175">
                  <c:v>3.3</c:v>
                </c:pt>
                <c:pt idx="176">
                  <c:v>11.1</c:v>
                </c:pt>
                <c:pt idx="177">
                  <c:v>16</c:v>
                </c:pt>
                <c:pt idx="178">
                  <c:v>17</c:v>
                </c:pt>
                <c:pt idx="179">
                  <c:v>32.6</c:v>
                </c:pt>
                <c:pt idx="180">
                  <c:v>8.31</c:v>
                </c:pt>
                <c:pt idx="181">
                  <c:v>1.93</c:v>
                </c:pt>
                <c:pt idx="182">
                  <c:v>3.65</c:v>
                </c:pt>
                <c:pt idx="183">
                  <c:v>6.67</c:v>
                </c:pt>
                <c:pt idx="184">
                  <c:v>15.9</c:v>
                </c:pt>
                <c:pt idx="185">
                  <c:v>47.5</c:v>
                </c:pt>
                <c:pt idx="186">
                  <c:v>36.5</c:v>
                </c:pt>
                <c:pt idx="187">
                  <c:v>21</c:v>
                </c:pt>
                <c:pt idx="188">
                  <c:v>29.1</c:v>
                </c:pt>
                <c:pt idx="189">
                  <c:v>2.77</c:v>
                </c:pt>
                <c:pt idx="190">
                  <c:v>2.87</c:v>
                </c:pt>
                <c:pt idx="191">
                  <c:v>7.33</c:v>
                </c:pt>
                <c:pt idx="192">
                  <c:v>4.08</c:v>
                </c:pt>
                <c:pt idx="193">
                  <c:v>36.200000000000003</c:v>
                </c:pt>
                <c:pt idx="194">
                  <c:v>23.6</c:v>
                </c:pt>
                <c:pt idx="195">
                  <c:v>38</c:v>
                </c:pt>
                <c:pt idx="196">
                  <c:v>28.6</c:v>
                </c:pt>
                <c:pt idx="197">
                  <c:v>11.7</c:v>
                </c:pt>
                <c:pt idx="198">
                  <c:v>3.36</c:v>
                </c:pt>
                <c:pt idx="199">
                  <c:v>2.85</c:v>
                </c:pt>
                <c:pt idx="200">
                  <c:v>3.82</c:v>
                </c:pt>
                <c:pt idx="201">
                  <c:v>9.41</c:v>
                </c:pt>
                <c:pt idx="202">
                  <c:v>5.3</c:v>
                </c:pt>
                <c:pt idx="203">
                  <c:v>24</c:v>
                </c:pt>
                <c:pt idx="204">
                  <c:v>20</c:v>
                </c:pt>
              </c:numCache>
            </c:numRef>
          </c:xVal>
          <c:yVal>
            <c:numRef>
              <c:f>Sheet1!$N$2:$N$206</c:f>
              <c:numCache>
                <c:formatCode>General</c:formatCode>
                <c:ptCount val="205"/>
                <c:pt idx="0">
                  <c:v>10</c:v>
                </c:pt>
                <c:pt idx="1">
                  <c:v>20</c:v>
                </c:pt>
                <c:pt idx="2">
                  <c:v>35</c:v>
                </c:pt>
                <c:pt idx="3">
                  <c:v>70</c:v>
                </c:pt>
                <c:pt idx="4">
                  <c:v>55</c:v>
                </c:pt>
                <c:pt idx="5">
                  <c:v>35</c:v>
                </c:pt>
                <c:pt idx="6">
                  <c:v>20</c:v>
                </c:pt>
                <c:pt idx="7">
                  <c:v>50</c:v>
                </c:pt>
                <c:pt idx="8">
                  <c:v>2</c:v>
                </c:pt>
                <c:pt idx="9">
                  <c:v>28</c:v>
                </c:pt>
                <c:pt idx="10">
                  <c:v>20</c:v>
                </c:pt>
                <c:pt idx="11">
                  <c:v>60</c:v>
                </c:pt>
                <c:pt idx="12">
                  <c:v>40</c:v>
                </c:pt>
                <c:pt idx="13">
                  <c:v>7</c:v>
                </c:pt>
                <c:pt idx="14">
                  <c:v>48</c:v>
                </c:pt>
                <c:pt idx="15">
                  <c:v>56</c:v>
                </c:pt>
                <c:pt idx="16">
                  <c:v>57</c:v>
                </c:pt>
                <c:pt idx="17">
                  <c:v>65</c:v>
                </c:pt>
                <c:pt idx="18">
                  <c:v>24</c:v>
                </c:pt>
                <c:pt idx="19">
                  <c:v>19</c:v>
                </c:pt>
                <c:pt idx="20">
                  <c:v>29</c:v>
                </c:pt>
                <c:pt idx="21">
                  <c:v>50</c:v>
                </c:pt>
                <c:pt idx="22">
                  <c:v>45</c:v>
                </c:pt>
                <c:pt idx="23">
                  <c:v>46</c:v>
                </c:pt>
                <c:pt idx="24">
                  <c:v>10</c:v>
                </c:pt>
                <c:pt idx="25">
                  <c:v>59</c:v>
                </c:pt>
                <c:pt idx="26">
                  <c:v>57</c:v>
                </c:pt>
                <c:pt idx="27">
                  <c:v>38</c:v>
                </c:pt>
                <c:pt idx="28">
                  <c:v>47</c:v>
                </c:pt>
                <c:pt idx="29">
                  <c:v>23</c:v>
                </c:pt>
                <c:pt idx="30">
                  <c:v>1</c:v>
                </c:pt>
                <c:pt idx="31">
                  <c:v>47</c:v>
                </c:pt>
                <c:pt idx="32">
                  <c:v>19</c:v>
                </c:pt>
                <c:pt idx="33">
                  <c:v>28</c:v>
                </c:pt>
                <c:pt idx="34">
                  <c:v>64</c:v>
                </c:pt>
                <c:pt idx="35">
                  <c:v>63</c:v>
                </c:pt>
                <c:pt idx="36">
                  <c:v>76</c:v>
                </c:pt>
                <c:pt idx="37">
                  <c:v>48</c:v>
                </c:pt>
                <c:pt idx="38">
                  <c:v>20</c:v>
                </c:pt>
                <c:pt idx="39">
                  <c:v>8</c:v>
                </c:pt>
                <c:pt idx="40">
                  <c:v>19</c:v>
                </c:pt>
                <c:pt idx="41">
                  <c:v>32</c:v>
                </c:pt>
                <c:pt idx="42">
                  <c:v>24</c:v>
                </c:pt>
                <c:pt idx="43">
                  <c:v>31</c:v>
                </c:pt>
                <c:pt idx="44">
                  <c:v>85</c:v>
                </c:pt>
                <c:pt idx="45">
                  <c:v>69</c:v>
                </c:pt>
                <c:pt idx="46">
                  <c:v>37</c:v>
                </c:pt>
                <c:pt idx="47">
                  <c:v>59</c:v>
                </c:pt>
                <c:pt idx="48">
                  <c:v>47</c:v>
                </c:pt>
                <c:pt idx="49">
                  <c:v>63</c:v>
                </c:pt>
                <c:pt idx="50">
                  <c:v>45</c:v>
                </c:pt>
                <c:pt idx="51">
                  <c:v>25</c:v>
                </c:pt>
                <c:pt idx="52">
                  <c:v>598</c:v>
                </c:pt>
                <c:pt idx="53">
                  <c:v>76</c:v>
                </c:pt>
                <c:pt idx="54">
                  <c:v>50</c:v>
                </c:pt>
                <c:pt idx="55">
                  <c:v>225</c:v>
                </c:pt>
                <c:pt idx="56">
                  <c:v>54</c:v>
                </c:pt>
                <c:pt idx="57">
                  <c:v>36</c:v>
                </c:pt>
                <c:pt idx="58">
                  <c:v>27</c:v>
                </c:pt>
                <c:pt idx="59">
                  <c:v>12</c:v>
                </c:pt>
                <c:pt idx="60">
                  <c:v>13</c:v>
                </c:pt>
                <c:pt idx="61">
                  <c:v>36</c:v>
                </c:pt>
                <c:pt idx="62">
                  <c:v>41</c:v>
                </c:pt>
                <c:pt idx="63">
                  <c:v>42</c:v>
                </c:pt>
                <c:pt idx="64">
                  <c:v>77</c:v>
                </c:pt>
                <c:pt idx="65">
                  <c:v>39</c:v>
                </c:pt>
                <c:pt idx="66">
                  <c:v>62</c:v>
                </c:pt>
                <c:pt idx="67">
                  <c:v>27</c:v>
                </c:pt>
                <c:pt idx="68">
                  <c:v>78</c:v>
                </c:pt>
                <c:pt idx="69">
                  <c:v>22</c:v>
                </c:pt>
                <c:pt idx="70">
                  <c:v>14</c:v>
                </c:pt>
                <c:pt idx="71">
                  <c:v>62</c:v>
                </c:pt>
                <c:pt idx="72">
                  <c:v>39</c:v>
                </c:pt>
                <c:pt idx="73">
                  <c:v>22</c:v>
                </c:pt>
                <c:pt idx="74">
                  <c:v>74</c:v>
                </c:pt>
                <c:pt idx="75">
                  <c:v>32</c:v>
                </c:pt>
                <c:pt idx="76">
                  <c:v>22</c:v>
                </c:pt>
                <c:pt idx="77">
                  <c:v>16</c:v>
                </c:pt>
                <c:pt idx="78">
                  <c:v>60</c:v>
                </c:pt>
                <c:pt idx="79">
                  <c:v>46</c:v>
                </c:pt>
                <c:pt idx="80">
                  <c:v>49</c:v>
                </c:pt>
                <c:pt idx="81">
                  <c:v>6</c:v>
                </c:pt>
                <c:pt idx="82">
                  <c:v>32</c:v>
                </c:pt>
                <c:pt idx="83">
                  <c:v>26</c:v>
                </c:pt>
                <c:pt idx="84">
                  <c:v>12</c:v>
                </c:pt>
                <c:pt idx="85">
                  <c:v>72</c:v>
                </c:pt>
                <c:pt idx="86">
                  <c:v>34</c:v>
                </c:pt>
                <c:pt idx="87">
                  <c:v>28</c:v>
                </c:pt>
                <c:pt idx="88">
                  <c:v>70</c:v>
                </c:pt>
                <c:pt idx="89">
                  <c:v>39</c:v>
                </c:pt>
                <c:pt idx="90">
                  <c:v>11</c:v>
                </c:pt>
                <c:pt idx="91">
                  <c:v>6</c:v>
                </c:pt>
                <c:pt idx="92">
                  <c:v>71</c:v>
                </c:pt>
                <c:pt idx="93">
                  <c:v>99</c:v>
                </c:pt>
                <c:pt idx="94">
                  <c:v>31</c:v>
                </c:pt>
                <c:pt idx="95">
                  <c:v>47</c:v>
                </c:pt>
                <c:pt idx="96">
                  <c:v>10</c:v>
                </c:pt>
                <c:pt idx="97">
                  <c:v>28</c:v>
                </c:pt>
                <c:pt idx="98">
                  <c:v>35</c:v>
                </c:pt>
                <c:pt idx="99">
                  <c:v>49</c:v>
                </c:pt>
                <c:pt idx="100">
                  <c:v>39</c:v>
                </c:pt>
                <c:pt idx="101">
                  <c:v>42</c:v>
                </c:pt>
                <c:pt idx="102">
                  <c:v>50</c:v>
                </c:pt>
                <c:pt idx="103">
                  <c:v>47</c:v>
                </c:pt>
                <c:pt idx="104">
                  <c:v>39</c:v>
                </c:pt>
                <c:pt idx="105">
                  <c:v>36</c:v>
                </c:pt>
                <c:pt idx="106">
                  <c:v>81</c:v>
                </c:pt>
                <c:pt idx="107">
                  <c:v>47</c:v>
                </c:pt>
                <c:pt idx="108">
                  <c:v>30</c:v>
                </c:pt>
                <c:pt idx="109">
                  <c:v>32</c:v>
                </c:pt>
                <c:pt idx="110">
                  <c:v>6</c:v>
                </c:pt>
                <c:pt idx="111">
                  <c:v>11</c:v>
                </c:pt>
                <c:pt idx="112">
                  <c:v>29</c:v>
                </c:pt>
                <c:pt idx="113">
                  <c:v>42</c:v>
                </c:pt>
                <c:pt idx="114">
                  <c:v>46</c:v>
                </c:pt>
                <c:pt idx="115">
                  <c:v>52</c:v>
                </c:pt>
                <c:pt idx="116">
                  <c:v>48</c:v>
                </c:pt>
                <c:pt idx="117">
                  <c:v>87</c:v>
                </c:pt>
                <c:pt idx="118">
                  <c:v>43</c:v>
                </c:pt>
                <c:pt idx="119">
                  <c:v>30</c:v>
                </c:pt>
                <c:pt idx="120">
                  <c:v>25</c:v>
                </c:pt>
                <c:pt idx="121">
                  <c:v>17</c:v>
                </c:pt>
                <c:pt idx="122">
                  <c:v>58</c:v>
                </c:pt>
                <c:pt idx="123">
                  <c:v>32</c:v>
                </c:pt>
                <c:pt idx="124">
                  <c:v>13</c:v>
                </c:pt>
                <c:pt idx="125">
                  <c:v>24</c:v>
                </c:pt>
                <c:pt idx="126">
                  <c:v>25</c:v>
                </c:pt>
                <c:pt idx="127">
                  <c:v>54</c:v>
                </c:pt>
                <c:pt idx="128">
                  <c:v>28</c:v>
                </c:pt>
                <c:pt idx="129">
                  <c:v>47</c:v>
                </c:pt>
                <c:pt idx="130">
                  <c:v>34</c:v>
                </c:pt>
                <c:pt idx="131">
                  <c:v>41</c:v>
                </c:pt>
                <c:pt idx="132">
                  <c:v>25</c:v>
                </c:pt>
                <c:pt idx="133">
                  <c:v>26</c:v>
                </c:pt>
                <c:pt idx="134">
                  <c:v>53</c:v>
                </c:pt>
                <c:pt idx="135">
                  <c:v>71</c:v>
                </c:pt>
                <c:pt idx="136">
                  <c:v>17</c:v>
                </c:pt>
                <c:pt idx="137">
                  <c:v>79</c:v>
                </c:pt>
                <c:pt idx="138">
                  <c:v>30</c:v>
                </c:pt>
                <c:pt idx="139">
                  <c:v>51</c:v>
                </c:pt>
                <c:pt idx="140">
                  <c:v>34.799999999999997</c:v>
                </c:pt>
                <c:pt idx="141">
                  <c:v>28.8</c:v>
                </c:pt>
                <c:pt idx="142">
                  <c:v>30.8</c:v>
                </c:pt>
                <c:pt idx="143">
                  <c:v>28.8</c:v>
                </c:pt>
                <c:pt idx="144">
                  <c:v>78.400000000000006</c:v>
                </c:pt>
                <c:pt idx="145">
                  <c:v>33.6</c:v>
                </c:pt>
                <c:pt idx="146">
                  <c:v>14</c:v>
                </c:pt>
                <c:pt idx="147">
                  <c:v>36.4</c:v>
                </c:pt>
                <c:pt idx="148">
                  <c:v>13.6</c:v>
                </c:pt>
                <c:pt idx="149">
                  <c:v>34</c:v>
                </c:pt>
                <c:pt idx="150">
                  <c:v>61.2</c:v>
                </c:pt>
                <c:pt idx="151">
                  <c:v>28.8</c:v>
                </c:pt>
                <c:pt idx="152">
                  <c:v>88.8</c:v>
                </c:pt>
                <c:pt idx="153">
                  <c:v>30.4</c:v>
                </c:pt>
                <c:pt idx="154">
                  <c:v>26</c:v>
                </c:pt>
                <c:pt idx="155">
                  <c:v>4.8</c:v>
                </c:pt>
                <c:pt idx="156">
                  <c:v>18.399999999999999</c:v>
                </c:pt>
                <c:pt idx="157">
                  <c:v>17.600000000000001</c:v>
                </c:pt>
                <c:pt idx="158">
                  <c:v>22.8</c:v>
                </c:pt>
                <c:pt idx="159">
                  <c:v>38.799999999999997</c:v>
                </c:pt>
                <c:pt idx="160">
                  <c:v>40.799999999999997</c:v>
                </c:pt>
                <c:pt idx="161">
                  <c:v>47.2</c:v>
                </c:pt>
                <c:pt idx="162">
                  <c:v>38</c:v>
                </c:pt>
                <c:pt idx="163">
                  <c:v>16.8</c:v>
                </c:pt>
                <c:pt idx="164">
                  <c:v>8</c:v>
                </c:pt>
                <c:pt idx="165">
                  <c:v>22.8</c:v>
                </c:pt>
                <c:pt idx="166">
                  <c:v>30.8</c:v>
                </c:pt>
                <c:pt idx="167">
                  <c:v>17.600000000000001</c:v>
                </c:pt>
                <c:pt idx="168">
                  <c:v>24</c:v>
                </c:pt>
                <c:pt idx="169">
                  <c:v>107.6</c:v>
                </c:pt>
                <c:pt idx="170">
                  <c:v>47.6</c:v>
                </c:pt>
                <c:pt idx="171">
                  <c:v>43.2</c:v>
                </c:pt>
                <c:pt idx="172">
                  <c:v>40</c:v>
                </c:pt>
                <c:pt idx="173">
                  <c:v>26.8</c:v>
                </c:pt>
                <c:pt idx="174">
                  <c:v>21.6</c:v>
                </c:pt>
                <c:pt idx="175">
                  <c:v>7</c:v>
                </c:pt>
                <c:pt idx="176">
                  <c:v>25.6</c:v>
                </c:pt>
                <c:pt idx="177">
                  <c:v>64</c:v>
                </c:pt>
                <c:pt idx="178">
                  <c:v>36</c:v>
                </c:pt>
                <c:pt idx="179">
                  <c:v>66</c:v>
                </c:pt>
                <c:pt idx="180">
                  <c:v>17</c:v>
                </c:pt>
                <c:pt idx="181">
                  <c:v>14</c:v>
                </c:pt>
                <c:pt idx="182">
                  <c:v>7.6</c:v>
                </c:pt>
                <c:pt idx="183">
                  <c:v>24.7</c:v>
                </c:pt>
                <c:pt idx="184">
                  <c:v>8</c:v>
                </c:pt>
                <c:pt idx="185">
                  <c:v>67</c:v>
                </c:pt>
                <c:pt idx="186">
                  <c:v>61</c:v>
                </c:pt>
                <c:pt idx="187">
                  <c:v>62</c:v>
                </c:pt>
                <c:pt idx="188">
                  <c:v>58</c:v>
                </c:pt>
                <c:pt idx="189">
                  <c:v>4.4000000000000004</c:v>
                </c:pt>
                <c:pt idx="190">
                  <c:v>4</c:v>
                </c:pt>
                <c:pt idx="191">
                  <c:v>34</c:v>
                </c:pt>
                <c:pt idx="192">
                  <c:v>21.2</c:v>
                </c:pt>
                <c:pt idx="193">
                  <c:v>12</c:v>
                </c:pt>
                <c:pt idx="194">
                  <c:v>14</c:v>
                </c:pt>
                <c:pt idx="195">
                  <c:v>5.6</c:v>
                </c:pt>
                <c:pt idx="196">
                  <c:v>57.3</c:v>
                </c:pt>
                <c:pt idx="197">
                  <c:v>18</c:v>
                </c:pt>
                <c:pt idx="198">
                  <c:v>4.8</c:v>
                </c:pt>
                <c:pt idx="199">
                  <c:v>4.4000000000000004</c:v>
                </c:pt>
                <c:pt idx="200">
                  <c:v>20.8</c:v>
                </c:pt>
                <c:pt idx="201">
                  <c:v>32.799999999999997</c:v>
                </c:pt>
                <c:pt idx="202">
                  <c:v>38.4</c:v>
                </c:pt>
                <c:pt idx="203">
                  <c:v>69.5</c:v>
                </c:pt>
                <c:pt idx="204">
                  <c:v>53.2</c:v>
                </c:pt>
              </c:numCache>
            </c:numRef>
          </c:yVal>
          <c:smooth val="0"/>
          <c:extLst>
            <c:ext xmlns:c16="http://schemas.microsoft.com/office/drawing/2014/chart" uri="{C3380CC4-5D6E-409C-BE32-E72D297353CC}">
              <c16:uniqueId val="{00000001-FB09-4EE7-8964-D6E11B1FAFCD}"/>
            </c:ext>
          </c:extLst>
        </c:ser>
        <c:dLbls>
          <c:showLegendKey val="0"/>
          <c:showVal val="0"/>
          <c:showCatName val="0"/>
          <c:showSerName val="0"/>
          <c:showPercent val="0"/>
          <c:showBubbleSize val="0"/>
        </c:dLbls>
        <c:axId val="1792388832"/>
        <c:axId val="1"/>
      </c:scatterChart>
      <c:valAx>
        <c:axId val="1792388832"/>
        <c:scaling>
          <c:orientation val="minMax"/>
          <c:max val="75"/>
        </c:scaling>
        <c:delete val="0"/>
        <c:axPos val="b"/>
        <c:title>
          <c:tx>
            <c:rich>
              <a:bodyPr/>
              <a:lstStyle/>
              <a:p>
                <a:pPr>
                  <a:defRPr sz="256" b="1" i="0" u="none" strike="noStrike" baseline="0">
                    <a:solidFill>
                      <a:srgbClr val="000000"/>
                    </a:solidFill>
                    <a:latin typeface="Arial"/>
                    <a:ea typeface="Arial"/>
                    <a:cs typeface="Arial"/>
                  </a:defRPr>
                </a:pPr>
                <a:r>
                  <a:rPr lang="en-US"/>
                  <a:t>Turbidity (NTU)</a:t>
                </a:r>
              </a:p>
            </c:rich>
          </c:tx>
          <c:layout>
            <c:manualLayout>
              <c:xMode val="edge"/>
              <c:yMode val="edge"/>
              <c:x val="0.4638728323699422"/>
              <c:y val="0.92672413793103448"/>
            </c:manualLayout>
          </c:layout>
          <c:overlay val="0"/>
          <c:spPr>
            <a:noFill/>
            <a:ln w="6664">
              <a:noFill/>
            </a:ln>
          </c:spPr>
        </c:title>
        <c:numFmt formatCode="General" sourceLinked="1"/>
        <c:majorTickMark val="out"/>
        <c:minorTickMark val="none"/>
        <c:tickLblPos val="nextTo"/>
        <c:spPr>
          <a:ln w="833">
            <a:solidFill>
              <a:srgbClr val="000000"/>
            </a:solidFill>
            <a:prstDash val="solid"/>
          </a:ln>
        </c:spPr>
        <c:txPr>
          <a:bodyPr rot="0" vert="horz"/>
          <a:lstStyle/>
          <a:p>
            <a:pPr>
              <a:defRPr sz="256" b="0" i="0" u="none" strike="noStrike" baseline="0">
                <a:solidFill>
                  <a:srgbClr val="000000"/>
                </a:solidFill>
                <a:latin typeface="Arial"/>
                <a:ea typeface="Arial"/>
                <a:cs typeface="Arial"/>
              </a:defRPr>
            </a:pPr>
            <a:endParaRPr lang="en-US"/>
          </a:p>
        </c:txPr>
        <c:crossAx val="1"/>
        <c:crosses val="autoZero"/>
        <c:crossBetween val="midCat"/>
        <c:majorUnit val="15"/>
        <c:minorUnit val="5"/>
      </c:valAx>
      <c:valAx>
        <c:axId val="1"/>
        <c:scaling>
          <c:orientation val="minMax"/>
          <c:max val="300"/>
        </c:scaling>
        <c:delete val="0"/>
        <c:axPos val="l"/>
        <c:majorGridlines>
          <c:spPr>
            <a:ln w="833">
              <a:solidFill>
                <a:srgbClr val="000000"/>
              </a:solidFill>
              <a:prstDash val="solid"/>
            </a:ln>
          </c:spPr>
        </c:majorGridlines>
        <c:title>
          <c:tx>
            <c:rich>
              <a:bodyPr/>
              <a:lstStyle/>
              <a:p>
                <a:pPr>
                  <a:defRPr sz="256" b="1" i="0" u="none" strike="noStrike" baseline="0">
                    <a:solidFill>
                      <a:srgbClr val="000000"/>
                    </a:solidFill>
                    <a:latin typeface="Arial"/>
                    <a:ea typeface="Arial"/>
                    <a:cs typeface="Arial"/>
                  </a:defRPr>
                </a:pPr>
                <a:r>
                  <a:rPr lang="en-US"/>
                  <a:t>TOtal Suspended Solids (mg/L)</a:t>
                </a:r>
              </a:p>
            </c:rich>
          </c:tx>
          <c:layout>
            <c:manualLayout>
              <c:xMode val="edge"/>
              <c:yMode val="edge"/>
              <c:x val="1.5895953757225433E-2"/>
              <c:y val="0.28879310344827586"/>
            </c:manualLayout>
          </c:layout>
          <c:overlay val="0"/>
          <c:spPr>
            <a:noFill/>
            <a:ln w="6664">
              <a:noFill/>
            </a:ln>
          </c:spPr>
        </c:title>
        <c:numFmt formatCode="General" sourceLinked="1"/>
        <c:majorTickMark val="out"/>
        <c:minorTickMark val="none"/>
        <c:tickLblPos val="nextTo"/>
        <c:spPr>
          <a:ln w="833">
            <a:solidFill>
              <a:srgbClr val="000000"/>
            </a:solidFill>
            <a:prstDash val="solid"/>
          </a:ln>
        </c:spPr>
        <c:txPr>
          <a:bodyPr rot="0" vert="horz"/>
          <a:lstStyle/>
          <a:p>
            <a:pPr>
              <a:defRPr sz="256" b="0" i="0" u="none" strike="noStrike" baseline="0">
                <a:solidFill>
                  <a:srgbClr val="000000"/>
                </a:solidFill>
                <a:latin typeface="Arial"/>
                <a:ea typeface="Arial"/>
                <a:cs typeface="Arial"/>
              </a:defRPr>
            </a:pPr>
            <a:endParaRPr lang="en-US"/>
          </a:p>
        </c:txPr>
        <c:crossAx val="1792388832"/>
        <c:crosses val="autoZero"/>
        <c:crossBetween val="midCat"/>
        <c:majorUnit val="50"/>
        <c:minorUnit val="25"/>
      </c:valAx>
      <c:spPr>
        <a:noFill/>
        <a:ln w="3332">
          <a:solidFill>
            <a:srgbClr val="808080"/>
          </a:solidFill>
          <a:prstDash val="solid"/>
        </a:ln>
      </c:spPr>
    </c:plotArea>
    <c:plotVisOnly val="1"/>
    <c:dispBlanksAs val="gap"/>
    <c:showDLblsOverMax val="0"/>
  </c:chart>
  <c:spPr>
    <a:solidFill>
      <a:srgbClr val="FFFFFF"/>
    </a:solidFill>
    <a:ln w="833">
      <a:solidFill>
        <a:srgbClr val="000000"/>
      </a:solidFill>
      <a:prstDash val="solid"/>
    </a:ln>
  </c:spPr>
  <c:txPr>
    <a:bodyPr/>
    <a:lstStyle/>
    <a:p>
      <a:pPr>
        <a:defRPr sz="256"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png"/><Relationship Id="rId1" Type="http://schemas.openxmlformats.org/officeDocument/2006/relationships/image" Target="../media/image1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D281C835-3BD8-42C5-AB3D-5F6B7850B707}"/>
              </a:ext>
            </a:extLst>
          </p:cNvPr>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96963" name="Rectangle 3">
            <a:extLst>
              <a:ext uri="{FF2B5EF4-FFF2-40B4-BE49-F238E27FC236}">
                <a16:creationId xmlns:a16="http://schemas.microsoft.com/office/drawing/2014/main" id="{7F81FAFE-883B-4CB7-BFCB-BFD633CDAB7A}"/>
              </a:ext>
            </a:extLst>
          </p:cNvPr>
          <p:cNvSpPr>
            <a:spLocks noGrp="1" noChangeArrowheads="1"/>
          </p:cNvSpPr>
          <p:nvPr>
            <p:ph type="dt" sz="quarter" idx="1"/>
          </p:nvPr>
        </p:nvSpPr>
        <p:spPr bwMode="auto">
          <a:xfrm>
            <a:off x="4022725"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96964" name="Rectangle 4">
            <a:extLst>
              <a:ext uri="{FF2B5EF4-FFF2-40B4-BE49-F238E27FC236}">
                <a16:creationId xmlns:a16="http://schemas.microsoft.com/office/drawing/2014/main" id="{779B4DA7-5620-4093-8E3F-F459E87262DC}"/>
              </a:ext>
            </a:extLst>
          </p:cNvPr>
          <p:cNvSpPr>
            <a:spLocks noGrp="1" noChangeArrowheads="1"/>
          </p:cNvSpPr>
          <p:nvPr>
            <p:ph type="ftr" sz="quarter" idx="2"/>
          </p:nvPr>
        </p:nvSpPr>
        <p:spPr bwMode="auto">
          <a:xfrm>
            <a:off x="0"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96965" name="Rectangle 5">
            <a:extLst>
              <a:ext uri="{FF2B5EF4-FFF2-40B4-BE49-F238E27FC236}">
                <a16:creationId xmlns:a16="http://schemas.microsoft.com/office/drawing/2014/main" id="{96DA7844-1FAF-435C-A696-FBE9572A2B11}"/>
              </a:ext>
            </a:extLst>
          </p:cNvPr>
          <p:cNvSpPr>
            <a:spLocks noGrp="1" noChangeArrowheads="1"/>
          </p:cNvSpPr>
          <p:nvPr>
            <p:ph type="sldNum" sz="quarter" idx="3"/>
          </p:nvPr>
        </p:nvSpPr>
        <p:spPr bwMode="auto">
          <a:xfrm>
            <a:off x="4022725"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3DF39D1-B056-4681-B738-851083380CD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61ABD08-3A63-4063-ACD8-D984F2FB20DD}"/>
              </a:ext>
            </a:extLst>
          </p:cNvPr>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7827" name="Rectangle 3">
            <a:extLst>
              <a:ext uri="{FF2B5EF4-FFF2-40B4-BE49-F238E27FC236}">
                <a16:creationId xmlns:a16="http://schemas.microsoft.com/office/drawing/2014/main" id="{7AB40E6C-6823-49C9-8CF9-E2AFEE4DE11D}"/>
              </a:ext>
            </a:extLst>
          </p:cNvPr>
          <p:cNvSpPr>
            <a:spLocks noGrp="1" noChangeArrowheads="1"/>
          </p:cNvSpPr>
          <p:nvPr>
            <p:ph type="dt" idx="1"/>
          </p:nvPr>
        </p:nvSpPr>
        <p:spPr bwMode="auto">
          <a:xfrm>
            <a:off x="4022725"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7828" name="Rectangle 4">
            <a:extLst>
              <a:ext uri="{FF2B5EF4-FFF2-40B4-BE49-F238E27FC236}">
                <a16:creationId xmlns:a16="http://schemas.microsoft.com/office/drawing/2014/main" id="{A8C710CA-D7ED-4C6C-993B-308BCF2D7491}"/>
              </a:ext>
            </a:extLst>
          </p:cNvPr>
          <p:cNvSpPr>
            <a:spLocks noRot="1" noChangeArrowheads="1" noTextEdit="1"/>
          </p:cNvSpPr>
          <p:nvPr>
            <p:ph type="sldImg" idx="2"/>
          </p:nvPr>
        </p:nvSpPr>
        <p:spPr bwMode="auto">
          <a:xfrm>
            <a:off x="1303338" y="674688"/>
            <a:ext cx="4495800" cy="3371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a:extLst>
              <a:ext uri="{FF2B5EF4-FFF2-40B4-BE49-F238E27FC236}">
                <a16:creationId xmlns:a16="http://schemas.microsoft.com/office/drawing/2014/main" id="{750A4C02-FC40-44FA-9158-A1E23E191C23}"/>
              </a:ext>
            </a:extLst>
          </p:cNvPr>
          <p:cNvSpPr>
            <a:spLocks noGrp="1" noChangeArrowheads="1"/>
          </p:cNvSpPr>
          <p:nvPr>
            <p:ph type="body" sz="quarter" idx="3"/>
          </p:nvPr>
        </p:nvSpPr>
        <p:spPr bwMode="auto">
          <a:xfrm>
            <a:off x="709613" y="4271963"/>
            <a:ext cx="568325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30" name="Rectangle 6">
            <a:extLst>
              <a:ext uri="{FF2B5EF4-FFF2-40B4-BE49-F238E27FC236}">
                <a16:creationId xmlns:a16="http://schemas.microsoft.com/office/drawing/2014/main" id="{6F9EAF88-85CC-454D-8038-9013EEC4CA8D}"/>
              </a:ext>
            </a:extLst>
          </p:cNvPr>
          <p:cNvSpPr>
            <a:spLocks noGrp="1" noChangeArrowheads="1"/>
          </p:cNvSpPr>
          <p:nvPr>
            <p:ph type="ftr" sz="quarter" idx="4"/>
          </p:nvPr>
        </p:nvSpPr>
        <p:spPr bwMode="auto">
          <a:xfrm>
            <a:off x="0"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7831" name="Rectangle 7">
            <a:extLst>
              <a:ext uri="{FF2B5EF4-FFF2-40B4-BE49-F238E27FC236}">
                <a16:creationId xmlns:a16="http://schemas.microsoft.com/office/drawing/2014/main" id="{07D7175D-5B01-4417-B8FF-4FB0686584DD}"/>
              </a:ext>
            </a:extLst>
          </p:cNvPr>
          <p:cNvSpPr>
            <a:spLocks noGrp="1" noChangeArrowheads="1"/>
          </p:cNvSpPr>
          <p:nvPr>
            <p:ph type="sldNum" sz="quarter" idx="5"/>
          </p:nvPr>
        </p:nvSpPr>
        <p:spPr bwMode="auto">
          <a:xfrm>
            <a:off x="4022725"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58414A3-C21A-4616-88A3-EE9ABF54EBA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EE3146-CE28-48AC-8FA1-01AD66405A78}"/>
              </a:ext>
            </a:extLst>
          </p:cNvPr>
          <p:cNvSpPr>
            <a:spLocks noGrp="1" noChangeArrowheads="1"/>
          </p:cNvSpPr>
          <p:nvPr>
            <p:ph type="sldNum" sz="quarter" idx="5"/>
          </p:nvPr>
        </p:nvSpPr>
        <p:spPr>
          <a:ln/>
        </p:spPr>
        <p:txBody>
          <a:bodyPr/>
          <a:lstStyle/>
          <a:p>
            <a:fld id="{3C4203D9-510C-473A-9187-F1F801BE2B46}" type="slidenum">
              <a:rPr lang="en-US" altLang="en-US"/>
              <a:pPr/>
              <a:t>4</a:t>
            </a:fld>
            <a:endParaRPr lang="en-US" altLang="en-US"/>
          </a:p>
        </p:txBody>
      </p:sp>
      <p:sp>
        <p:nvSpPr>
          <p:cNvPr id="683010" name="Rectangle 2">
            <a:extLst>
              <a:ext uri="{FF2B5EF4-FFF2-40B4-BE49-F238E27FC236}">
                <a16:creationId xmlns:a16="http://schemas.microsoft.com/office/drawing/2014/main" id="{E3566418-C585-4D9F-BA72-46D127BC7205}"/>
              </a:ext>
            </a:extLst>
          </p:cNvPr>
          <p:cNvSpPr>
            <a:spLocks noRot="1" noChangeArrowheads="1" noTextEdit="1"/>
          </p:cNvSpPr>
          <p:nvPr>
            <p:ph type="sldImg"/>
          </p:nvPr>
        </p:nvSpPr>
        <p:spPr>
          <a:ln/>
        </p:spPr>
      </p:sp>
      <p:sp>
        <p:nvSpPr>
          <p:cNvPr id="683011" name="Rectangle 3">
            <a:extLst>
              <a:ext uri="{FF2B5EF4-FFF2-40B4-BE49-F238E27FC236}">
                <a16:creationId xmlns:a16="http://schemas.microsoft.com/office/drawing/2014/main" id="{261ECBC7-5EEB-43AF-9ECD-781C88A4A0D2}"/>
              </a:ext>
            </a:extLst>
          </p:cNvPr>
          <p:cNvSpPr>
            <a:spLocks noGrp="1" noChangeArrowheads="1"/>
          </p:cNvSpPr>
          <p:nvPr>
            <p:ph type="body" idx="1"/>
          </p:nvPr>
        </p:nvSpPr>
        <p:spPr>
          <a:xfrm>
            <a:off x="709613" y="4270375"/>
            <a:ext cx="5683250" cy="4046538"/>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176443-35A7-42A9-93DA-7418C5FE958A}"/>
              </a:ext>
            </a:extLst>
          </p:cNvPr>
          <p:cNvSpPr>
            <a:spLocks noGrp="1" noChangeArrowheads="1"/>
          </p:cNvSpPr>
          <p:nvPr>
            <p:ph type="sldNum" sz="quarter" idx="5"/>
          </p:nvPr>
        </p:nvSpPr>
        <p:spPr>
          <a:ln/>
        </p:spPr>
        <p:txBody>
          <a:bodyPr/>
          <a:lstStyle/>
          <a:p>
            <a:fld id="{0718367E-4852-4EE2-8C58-9235C9D9F7F9}" type="slidenum">
              <a:rPr lang="en-US" altLang="en-US"/>
              <a:pPr/>
              <a:t>37</a:t>
            </a:fld>
            <a:endParaRPr lang="en-US" altLang="en-US"/>
          </a:p>
        </p:txBody>
      </p:sp>
      <p:sp>
        <p:nvSpPr>
          <p:cNvPr id="805890" name="Rectangle 2">
            <a:extLst>
              <a:ext uri="{FF2B5EF4-FFF2-40B4-BE49-F238E27FC236}">
                <a16:creationId xmlns:a16="http://schemas.microsoft.com/office/drawing/2014/main" id="{69CAC8FB-8E74-45FC-91F2-F84272498ED2}"/>
              </a:ext>
            </a:extLst>
          </p:cNvPr>
          <p:cNvSpPr>
            <a:spLocks noRot="1" noChangeArrowheads="1" noTextEdit="1"/>
          </p:cNvSpPr>
          <p:nvPr>
            <p:ph type="sldImg"/>
          </p:nvPr>
        </p:nvSpPr>
        <p:spPr>
          <a:ln/>
        </p:spPr>
      </p:sp>
      <p:sp>
        <p:nvSpPr>
          <p:cNvPr id="805891" name="Rectangle 3">
            <a:extLst>
              <a:ext uri="{FF2B5EF4-FFF2-40B4-BE49-F238E27FC236}">
                <a16:creationId xmlns:a16="http://schemas.microsoft.com/office/drawing/2014/main" id="{FCEBC452-65C2-40B6-AC2D-17A973DE09DF}"/>
              </a:ext>
            </a:extLst>
          </p:cNvPr>
          <p:cNvSpPr>
            <a:spLocks noGrp="1" noChangeArrowheads="1"/>
          </p:cNvSpPr>
          <p:nvPr>
            <p:ph type="body" idx="1"/>
          </p:nvPr>
        </p:nvSpPr>
        <p:spPr>
          <a:xfrm>
            <a:off x="711200" y="4271963"/>
            <a:ext cx="5680075" cy="4044950"/>
          </a:xfrm>
        </p:spPr>
        <p:txBody>
          <a:bodyPr/>
          <a:lstStyle/>
          <a:p>
            <a:r>
              <a:rPr lang="en-US" altLang="en-US" sz="700"/>
              <a:t>Discharge Derived from Gage Height</a:t>
            </a:r>
            <a:endParaRPr lang="en-US" altLang="en-US"/>
          </a:p>
          <a:p>
            <a:endParaRPr lang="en-US" altLang="en-US"/>
          </a:p>
          <a:p>
            <a:r>
              <a:rPr lang="en-US" altLang="en-US"/>
              <a:t>Concepts:</a:t>
            </a:r>
          </a:p>
          <a:p>
            <a:r>
              <a:rPr lang="en-US" altLang="en-US"/>
              <a:t>Data derived from other data – single data point derived from a single observation (discharge from stage)</a:t>
            </a:r>
          </a:p>
          <a:p>
            <a:r>
              <a:rPr lang="en-US" altLang="en-US"/>
              <a:t>Data derived using a specific method (discharge from stage using rating curve)</a:t>
            </a:r>
          </a:p>
          <a:p>
            <a:endParaRPr lang="en-US" altLang="en-US"/>
          </a:p>
          <a:p>
            <a:r>
              <a:rPr lang="en-US" altLang="en-US"/>
              <a:t>Relationships:</a:t>
            </a:r>
          </a:p>
          <a:p>
            <a:r>
              <a:rPr lang="en-US" altLang="en-US"/>
              <a:t>Relationships between Values table and DerivedFrom table on DerivedFromID and ValueID</a:t>
            </a:r>
          </a:p>
          <a:p>
            <a:r>
              <a:rPr lang="en-US" altLang="en-US"/>
              <a:t>Relationship between Values table and Variables table on VariableID</a:t>
            </a:r>
          </a:p>
          <a:p>
            <a:r>
              <a:rPr lang="en-US" altLang="en-US"/>
              <a:t>Relationship between Values table and Methods table on MethodID</a:t>
            </a:r>
          </a:p>
          <a:p>
            <a:r>
              <a:rPr lang="en-US" altLang="en-US"/>
              <a:t>Relationship between Variables table and Units table on UnitID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2260F1-29D8-4DAB-B325-3CBE085A13C0}"/>
              </a:ext>
            </a:extLst>
          </p:cNvPr>
          <p:cNvSpPr>
            <a:spLocks noGrp="1" noChangeArrowheads="1"/>
          </p:cNvSpPr>
          <p:nvPr>
            <p:ph type="sldNum" sz="quarter" idx="5"/>
          </p:nvPr>
        </p:nvSpPr>
        <p:spPr>
          <a:ln/>
        </p:spPr>
        <p:txBody>
          <a:bodyPr/>
          <a:lstStyle/>
          <a:p>
            <a:fld id="{C1F1EBD9-F334-4679-8DD3-805C7D4007AF}" type="slidenum">
              <a:rPr lang="en-US" altLang="en-US"/>
              <a:pPr/>
              <a:t>38</a:t>
            </a:fld>
            <a:endParaRPr lang="en-US" altLang="en-US"/>
          </a:p>
        </p:txBody>
      </p:sp>
      <p:sp>
        <p:nvSpPr>
          <p:cNvPr id="807938" name="Rectangle 2">
            <a:extLst>
              <a:ext uri="{FF2B5EF4-FFF2-40B4-BE49-F238E27FC236}">
                <a16:creationId xmlns:a16="http://schemas.microsoft.com/office/drawing/2014/main" id="{36E5F70A-2BB6-427A-81A4-B5DA20C214A2}"/>
              </a:ext>
            </a:extLst>
          </p:cNvPr>
          <p:cNvSpPr>
            <a:spLocks noRot="1" noChangeArrowheads="1" noTextEdit="1"/>
          </p:cNvSpPr>
          <p:nvPr>
            <p:ph type="sldImg"/>
          </p:nvPr>
        </p:nvSpPr>
        <p:spPr>
          <a:ln/>
        </p:spPr>
      </p:sp>
      <p:sp>
        <p:nvSpPr>
          <p:cNvPr id="807939" name="Rectangle 3">
            <a:extLst>
              <a:ext uri="{FF2B5EF4-FFF2-40B4-BE49-F238E27FC236}">
                <a16:creationId xmlns:a16="http://schemas.microsoft.com/office/drawing/2014/main" id="{9CAB445B-C896-471C-9207-448E93F7EF94}"/>
              </a:ext>
            </a:extLst>
          </p:cNvPr>
          <p:cNvSpPr>
            <a:spLocks noGrp="1" noChangeArrowheads="1"/>
          </p:cNvSpPr>
          <p:nvPr>
            <p:ph type="body" idx="1"/>
          </p:nvPr>
        </p:nvSpPr>
        <p:spPr>
          <a:xfrm>
            <a:off x="711200" y="4271963"/>
            <a:ext cx="5680075" cy="4044950"/>
          </a:xfrm>
        </p:spPr>
        <p:txBody>
          <a:bodyPr/>
          <a:lstStyle/>
          <a:p>
            <a:r>
              <a:rPr lang="en-US" altLang="en-US" sz="700"/>
              <a:t>Daily Average Discharge Derived from 15 Minute Discharge Data</a:t>
            </a:r>
            <a:endParaRPr lang="en-US" altLang="en-US"/>
          </a:p>
          <a:p>
            <a:endParaRPr lang="en-US" altLang="en-US"/>
          </a:p>
          <a:p>
            <a:r>
              <a:rPr lang="en-US" altLang="en-US"/>
              <a:t>Concepts:</a:t>
            </a:r>
          </a:p>
          <a:p>
            <a:r>
              <a:rPr lang="en-US" altLang="en-US"/>
              <a:t>Data derived from other data – single data point derived from multiple observations (daily average from 15 minute instantaneous observations)</a:t>
            </a:r>
          </a:p>
          <a:p>
            <a:r>
              <a:rPr lang="en-US" altLang="en-US"/>
              <a:t>Data derived using a method (daily average by averaging 15 minute instantaneous observations)</a:t>
            </a:r>
          </a:p>
          <a:p>
            <a:endParaRPr lang="en-US" altLang="en-US"/>
          </a:p>
          <a:p>
            <a:r>
              <a:rPr lang="en-US" altLang="en-US"/>
              <a:t>Relationships:</a:t>
            </a:r>
          </a:p>
          <a:p>
            <a:r>
              <a:rPr lang="en-US" altLang="en-US"/>
              <a:t>Relationship between Values table and DerivedFrom table on DerivedFromID</a:t>
            </a:r>
          </a:p>
          <a:p>
            <a:r>
              <a:rPr lang="en-US" altLang="en-US"/>
              <a:t>Relationship between Values table and Methods table on MethodID</a:t>
            </a:r>
          </a:p>
          <a:p>
            <a:r>
              <a:rPr lang="en-US" altLang="en-US"/>
              <a:t>Relationship between Values table and Variables table on VariableID</a:t>
            </a:r>
          </a:p>
          <a:p>
            <a:r>
              <a:rPr lang="en-US" altLang="en-US"/>
              <a:t>Relationship between Variables table and Units table on UnitID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754955-8177-4B86-A454-A03853DAB703}"/>
              </a:ext>
            </a:extLst>
          </p:cNvPr>
          <p:cNvSpPr>
            <a:spLocks noGrp="1" noChangeArrowheads="1"/>
          </p:cNvSpPr>
          <p:nvPr>
            <p:ph type="sldNum" sz="quarter" idx="5"/>
          </p:nvPr>
        </p:nvSpPr>
        <p:spPr>
          <a:ln/>
        </p:spPr>
        <p:txBody>
          <a:bodyPr/>
          <a:lstStyle/>
          <a:p>
            <a:fld id="{36820E76-CCC1-4AFC-B888-B0D8A920630F}" type="slidenum">
              <a:rPr lang="en-US" altLang="en-US"/>
              <a:pPr/>
              <a:t>45</a:t>
            </a:fld>
            <a:endParaRPr lang="en-US" altLang="en-US"/>
          </a:p>
        </p:txBody>
      </p:sp>
      <p:sp>
        <p:nvSpPr>
          <p:cNvPr id="844802" name="Rectangle 2">
            <a:extLst>
              <a:ext uri="{FF2B5EF4-FFF2-40B4-BE49-F238E27FC236}">
                <a16:creationId xmlns:a16="http://schemas.microsoft.com/office/drawing/2014/main" id="{AB971284-A796-4198-A9FB-391E2D6C4A3C}"/>
              </a:ext>
            </a:extLst>
          </p:cNvPr>
          <p:cNvSpPr>
            <a:spLocks noRot="1" noChangeArrowheads="1" noTextEdit="1"/>
          </p:cNvSpPr>
          <p:nvPr>
            <p:ph type="sldImg"/>
          </p:nvPr>
        </p:nvSpPr>
        <p:spPr>
          <a:xfrm>
            <a:off x="1304925" y="676275"/>
            <a:ext cx="4494213" cy="3370263"/>
          </a:xfrm>
          <a:ln/>
        </p:spPr>
      </p:sp>
      <p:sp>
        <p:nvSpPr>
          <p:cNvPr id="844803" name="Rectangle 3">
            <a:extLst>
              <a:ext uri="{FF2B5EF4-FFF2-40B4-BE49-F238E27FC236}">
                <a16:creationId xmlns:a16="http://schemas.microsoft.com/office/drawing/2014/main" id="{4E3EE6E2-0135-43D1-A723-43F48709E826}"/>
              </a:ext>
            </a:extLst>
          </p:cNvPr>
          <p:cNvSpPr>
            <a:spLocks noGrp="1" noChangeArrowheads="1"/>
          </p:cNvSpPr>
          <p:nvPr>
            <p:ph type="body" idx="1"/>
          </p:nvPr>
        </p:nvSpPr>
        <p:spPr>
          <a:xfrm>
            <a:off x="947738" y="4270375"/>
            <a:ext cx="5207000" cy="4044950"/>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6215AF-D93A-4F46-A56A-4C283D757973}"/>
              </a:ext>
            </a:extLst>
          </p:cNvPr>
          <p:cNvSpPr>
            <a:spLocks noGrp="1" noChangeArrowheads="1"/>
          </p:cNvSpPr>
          <p:nvPr>
            <p:ph type="sldNum" sz="quarter" idx="5"/>
          </p:nvPr>
        </p:nvSpPr>
        <p:spPr>
          <a:ln/>
        </p:spPr>
        <p:txBody>
          <a:bodyPr/>
          <a:lstStyle/>
          <a:p>
            <a:fld id="{AD4D8CC5-93C0-4540-9368-6FFD4DC13D80}" type="slidenum">
              <a:rPr lang="en-US" altLang="en-US"/>
              <a:pPr/>
              <a:t>5</a:t>
            </a:fld>
            <a:endParaRPr lang="en-US" altLang="en-US"/>
          </a:p>
        </p:txBody>
      </p:sp>
      <p:sp>
        <p:nvSpPr>
          <p:cNvPr id="685058" name="Rectangle 2">
            <a:extLst>
              <a:ext uri="{FF2B5EF4-FFF2-40B4-BE49-F238E27FC236}">
                <a16:creationId xmlns:a16="http://schemas.microsoft.com/office/drawing/2014/main" id="{C10BAAB4-7E6F-41BB-9C86-7B40A1B09B8E}"/>
              </a:ext>
            </a:extLst>
          </p:cNvPr>
          <p:cNvSpPr>
            <a:spLocks noRot="1" noChangeArrowheads="1" noTextEdit="1"/>
          </p:cNvSpPr>
          <p:nvPr>
            <p:ph type="sldImg"/>
          </p:nvPr>
        </p:nvSpPr>
        <p:spPr>
          <a:ln/>
        </p:spPr>
      </p:sp>
      <p:sp>
        <p:nvSpPr>
          <p:cNvPr id="685059" name="Rectangle 3">
            <a:extLst>
              <a:ext uri="{FF2B5EF4-FFF2-40B4-BE49-F238E27FC236}">
                <a16:creationId xmlns:a16="http://schemas.microsoft.com/office/drawing/2014/main" id="{8AB1F43E-7A4B-4721-9AA1-3B0E5E970DD9}"/>
              </a:ext>
            </a:extLst>
          </p:cNvPr>
          <p:cNvSpPr>
            <a:spLocks noGrp="1" noChangeArrowheads="1"/>
          </p:cNvSpPr>
          <p:nvPr>
            <p:ph type="body" idx="1"/>
          </p:nvPr>
        </p:nvSpPr>
        <p:spPr>
          <a:xfrm>
            <a:off x="709613" y="4270375"/>
            <a:ext cx="5683250" cy="4046538"/>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9D7CB6-FF22-4361-942A-683FC8C8BEA2}"/>
              </a:ext>
            </a:extLst>
          </p:cNvPr>
          <p:cNvSpPr>
            <a:spLocks noGrp="1" noChangeArrowheads="1"/>
          </p:cNvSpPr>
          <p:nvPr>
            <p:ph type="sldNum" sz="quarter" idx="5"/>
          </p:nvPr>
        </p:nvSpPr>
        <p:spPr>
          <a:ln/>
        </p:spPr>
        <p:txBody>
          <a:bodyPr/>
          <a:lstStyle/>
          <a:p>
            <a:fld id="{2CF6D632-1D78-499D-B29A-DC8D332709CF}" type="slidenum">
              <a:rPr lang="en-US" altLang="en-US"/>
              <a:pPr/>
              <a:t>6</a:t>
            </a:fld>
            <a:endParaRPr lang="en-US" altLang="en-US"/>
          </a:p>
        </p:txBody>
      </p:sp>
      <p:sp>
        <p:nvSpPr>
          <p:cNvPr id="687106" name="Rectangle 2">
            <a:extLst>
              <a:ext uri="{FF2B5EF4-FFF2-40B4-BE49-F238E27FC236}">
                <a16:creationId xmlns:a16="http://schemas.microsoft.com/office/drawing/2014/main" id="{EE4AB2B8-3458-4BC8-8553-F7F85F7C9CC6}"/>
              </a:ext>
            </a:extLst>
          </p:cNvPr>
          <p:cNvSpPr>
            <a:spLocks noRot="1" noChangeArrowheads="1" noTextEdit="1"/>
          </p:cNvSpPr>
          <p:nvPr>
            <p:ph type="sldImg"/>
          </p:nvPr>
        </p:nvSpPr>
        <p:spPr>
          <a:ln/>
        </p:spPr>
      </p:sp>
      <p:sp>
        <p:nvSpPr>
          <p:cNvPr id="687107" name="Rectangle 3">
            <a:extLst>
              <a:ext uri="{FF2B5EF4-FFF2-40B4-BE49-F238E27FC236}">
                <a16:creationId xmlns:a16="http://schemas.microsoft.com/office/drawing/2014/main" id="{E60384DD-CA6C-413F-BD90-61056112F29C}"/>
              </a:ext>
            </a:extLst>
          </p:cNvPr>
          <p:cNvSpPr>
            <a:spLocks noGrp="1" noChangeArrowheads="1"/>
          </p:cNvSpPr>
          <p:nvPr>
            <p:ph type="body" idx="1"/>
          </p:nvPr>
        </p:nvSpPr>
        <p:spPr>
          <a:xfrm>
            <a:off x="709613" y="4270375"/>
            <a:ext cx="5683250" cy="4046538"/>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6AB16A-B32A-47BC-8A24-7EDD04F9EBD5}"/>
              </a:ext>
            </a:extLst>
          </p:cNvPr>
          <p:cNvSpPr>
            <a:spLocks noGrp="1" noChangeArrowheads="1"/>
          </p:cNvSpPr>
          <p:nvPr>
            <p:ph type="sldNum" sz="quarter" idx="5"/>
          </p:nvPr>
        </p:nvSpPr>
        <p:spPr>
          <a:ln/>
        </p:spPr>
        <p:txBody>
          <a:bodyPr/>
          <a:lstStyle/>
          <a:p>
            <a:fld id="{EB045C87-83D2-44E3-BE65-7CD878520E23}" type="slidenum">
              <a:rPr lang="en-US" altLang="en-US"/>
              <a:pPr/>
              <a:t>7</a:t>
            </a:fld>
            <a:endParaRPr lang="en-US" altLang="en-US"/>
          </a:p>
        </p:txBody>
      </p:sp>
      <p:sp>
        <p:nvSpPr>
          <p:cNvPr id="865282" name="Rectangle 2">
            <a:extLst>
              <a:ext uri="{FF2B5EF4-FFF2-40B4-BE49-F238E27FC236}">
                <a16:creationId xmlns:a16="http://schemas.microsoft.com/office/drawing/2014/main" id="{35400FF5-F316-4433-ACAE-CF8EC8AE3272}"/>
              </a:ext>
            </a:extLst>
          </p:cNvPr>
          <p:cNvSpPr>
            <a:spLocks noRot="1" noChangeArrowheads="1" noTextEdit="1"/>
          </p:cNvSpPr>
          <p:nvPr>
            <p:ph type="sldImg"/>
          </p:nvPr>
        </p:nvSpPr>
        <p:spPr>
          <a:xfrm>
            <a:off x="1325563" y="692150"/>
            <a:ext cx="4508500" cy="3381375"/>
          </a:xfrm>
          <a:ln/>
        </p:spPr>
      </p:sp>
      <p:sp>
        <p:nvSpPr>
          <p:cNvPr id="865283" name="Rectangle 3">
            <a:extLst>
              <a:ext uri="{FF2B5EF4-FFF2-40B4-BE49-F238E27FC236}">
                <a16:creationId xmlns:a16="http://schemas.microsoft.com/office/drawing/2014/main" id="{0084D73D-A539-4931-A2E4-CAAF01B48C44}"/>
              </a:ext>
            </a:extLst>
          </p:cNvPr>
          <p:cNvSpPr>
            <a:spLocks noGrp="1" noChangeArrowheads="1"/>
          </p:cNvSpPr>
          <p:nvPr>
            <p:ph type="body" idx="1"/>
          </p:nvPr>
        </p:nvSpPr>
        <p:spPr>
          <a:xfrm>
            <a:off x="965200" y="4278313"/>
            <a:ext cx="5227638" cy="4073525"/>
          </a:xfrm>
        </p:spPr>
        <p:txBody>
          <a:bodyPr/>
          <a:lstStyle/>
          <a:p>
            <a:r>
              <a:rPr lang="en-US" altLang="en-US" sz="800"/>
              <a:t>Hydrologic Information System Service Oriented Architecture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FF562F-6DEC-4F9F-A2E2-9FBE5E4702C7}"/>
              </a:ext>
            </a:extLst>
          </p:cNvPr>
          <p:cNvSpPr>
            <a:spLocks noGrp="1" noChangeArrowheads="1"/>
          </p:cNvSpPr>
          <p:nvPr>
            <p:ph type="sldNum" sz="quarter" idx="5"/>
          </p:nvPr>
        </p:nvSpPr>
        <p:spPr>
          <a:ln/>
        </p:spPr>
        <p:txBody>
          <a:bodyPr/>
          <a:lstStyle/>
          <a:p>
            <a:fld id="{7FE805CA-6246-49F4-BCFC-91077CCC31DA}" type="slidenum">
              <a:rPr lang="en-US" altLang="en-US"/>
              <a:pPr/>
              <a:t>10</a:t>
            </a:fld>
            <a:endParaRPr lang="en-US" altLang="en-US"/>
          </a:p>
        </p:txBody>
      </p:sp>
      <p:sp>
        <p:nvSpPr>
          <p:cNvPr id="691202" name="Rectangle 2">
            <a:extLst>
              <a:ext uri="{FF2B5EF4-FFF2-40B4-BE49-F238E27FC236}">
                <a16:creationId xmlns:a16="http://schemas.microsoft.com/office/drawing/2014/main" id="{0E8EAA34-72ED-4F58-92C2-3F37F180D1BF}"/>
              </a:ext>
            </a:extLst>
          </p:cNvPr>
          <p:cNvSpPr>
            <a:spLocks noRot="1" noChangeArrowheads="1" noTextEdit="1"/>
          </p:cNvSpPr>
          <p:nvPr>
            <p:ph type="sldImg"/>
          </p:nvPr>
        </p:nvSpPr>
        <p:spPr>
          <a:ln/>
        </p:spPr>
      </p:sp>
      <p:sp>
        <p:nvSpPr>
          <p:cNvPr id="691203" name="Rectangle 3">
            <a:extLst>
              <a:ext uri="{FF2B5EF4-FFF2-40B4-BE49-F238E27FC236}">
                <a16:creationId xmlns:a16="http://schemas.microsoft.com/office/drawing/2014/main" id="{188FD716-C65D-4B03-A526-38CCE1424476}"/>
              </a:ext>
            </a:extLst>
          </p:cNvPr>
          <p:cNvSpPr>
            <a:spLocks noGrp="1" noChangeArrowheads="1"/>
          </p:cNvSpPr>
          <p:nvPr>
            <p:ph type="body" idx="1"/>
          </p:nvPr>
        </p:nvSpPr>
        <p:spPr>
          <a:xfrm>
            <a:off x="709613" y="4270375"/>
            <a:ext cx="5683250" cy="4046538"/>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72718B-AFA8-4850-8C10-3F382C772AC0}"/>
              </a:ext>
            </a:extLst>
          </p:cNvPr>
          <p:cNvSpPr>
            <a:spLocks noGrp="1" noChangeArrowheads="1"/>
          </p:cNvSpPr>
          <p:nvPr>
            <p:ph type="sldNum" sz="quarter" idx="5"/>
          </p:nvPr>
        </p:nvSpPr>
        <p:spPr>
          <a:ln/>
        </p:spPr>
        <p:txBody>
          <a:bodyPr/>
          <a:lstStyle/>
          <a:p>
            <a:fld id="{54272C1A-67DB-4DB9-8E72-0F343D5E2511}" type="slidenum">
              <a:rPr lang="en-US" altLang="en-US"/>
              <a:pPr/>
              <a:t>26</a:t>
            </a:fld>
            <a:endParaRPr lang="en-US" altLang="en-US"/>
          </a:p>
        </p:txBody>
      </p:sp>
      <p:sp>
        <p:nvSpPr>
          <p:cNvPr id="789506" name="Rectangle 2">
            <a:extLst>
              <a:ext uri="{FF2B5EF4-FFF2-40B4-BE49-F238E27FC236}">
                <a16:creationId xmlns:a16="http://schemas.microsoft.com/office/drawing/2014/main" id="{71BAF52E-8B72-4059-B0C7-4A63E969A837}"/>
              </a:ext>
            </a:extLst>
          </p:cNvPr>
          <p:cNvSpPr>
            <a:spLocks noRot="1" noChangeArrowheads="1" noTextEdit="1"/>
          </p:cNvSpPr>
          <p:nvPr>
            <p:ph type="sldImg"/>
          </p:nvPr>
        </p:nvSpPr>
        <p:spPr>
          <a:ln/>
        </p:spPr>
      </p:sp>
      <p:sp>
        <p:nvSpPr>
          <p:cNvPr id="789507" name="Rectangle 3">
            <a:extLst>
              <a:ext uri="{FF2B5EF4-FFF2-40B4-BE49-F238E27FC236}">
                <a16:creationId xmlns:a16="http://schemas.microsoft.com/office/drawing/2014/main" id="{DDE01BEF-314F-49F5-91AA-E5962BD7A24C}"/>
              </a:ext>
            </a:extLst>
          </p:cNvPr>
          <p:cNvSpPr>
            <a:spLocks noGrp="1" noChangeArrowheads="1"/>
          </p:cNvSpPr>
          <p:nvPr>
            <p:ph type="body" idx="1"/>
          </p:nvPr>
        </p:nvSpPr>
        <p:spPr>
          <a:xfrm>
            <a:off x="947738" y="4270375"/>
            <a:ext cx="5207000" cy="4046538"/>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555269-C85B-4836-A151-7D8C24617D00}"/>
              </a:ext>
            </a:extLst>
          </p:cNvPr>
          <p:cNvSpPr>
            <a:spLocks noGrp="1" noChangeArrowheads="1"/>
          </p:cNvSpPr>
          <p:nvPr>
            <p:ph type="sldNum" sz="quarter" idx="5"/>
          </p:nvPr>
        </p:nvSpPr>
        <p:spPr>
          <a:ln/>
        </p:spPr>
        <p:txBody>
          <a:bodyPr/>
          <a:lstStyle/>
          <a:p>
            <a:fld id="{139E48F3-5115-4A7D-9F31-D8671240B13A}" type="slidenum">
              <a:rPr lang="en-US" altLang="en-US"/>
              <a:pPr/>
              <a:t>32</a:t>
            </a:fld>
            <a:endParaRPr lang="en-US" altLang="en-US"/>
          </a:p>
        </p:txBody>
      </p:sp>
      <p:sp>
        <p:nvSpPr>
          <p:cNvPr id="797698" name="Rectangle 2">
            <a:extLst>
              <a:ext uri="{FF2B5EF4-FFF2-40B4-BE49-F238E27FC236}">
                <a16:creationId xmlns:a16="http://schemas.microsoft.com/office/drawing/2014/main" id="{3A3154CE-DD90-4ABF-9D6A-71EFD76ABFEE}"/>
              </a:ext>
            </a:extLst>
          </p:cNvPr>
          <p:cNvSpPr>
            <a:spLocks noRot="1" noChangeArrowheads="1" noTextEdit="1"/>
          </p:cNvSpPr>
          <p:nvPr>
            <p:ph type="sldImg"/>
          </p:nvPr>
        </p:nvSpPr>
        <p:spPr>
          <a:ln/>
        </p:spPr>
      </p:sp>
      <p:sp>
        <p:nvSpPr>
          <p:cNvPr id="797699" name="Rectangle 3">
            <a:extLst>
              <a:ext uri="{FF2B5EF4-FFF2-40B4-BE49-F238E27FC236}">
                <a16:creationId xmlns:a16="http://schemas.microsoft.com/office/drawing/2014/main" id="{60D1C0B5-56A6-4AF9-BADF-EDE780C11EE1}"/>
              </a:ext>
            </a:extLst>
          </p:cNvPr>
          <p:cNvSpPr>
            <a:spLocks noGrp="1" noChangeArrowheads="1"/>
          </p:cNvSpPr>
          <p:nvPr>
            <p:ph type="body" idx="1"/>
          </p:nvPr>
        </p:nvSpPr>
        <p:spPr>
          <a:xfrm>
            <a:off x="711200" y="4271963"/>
            <a:ext cx="5680075" cy="4044950"/>
          </a:xfrm>
        </p:spPr>
        <p:txBody>
          <a:bodyPr/>
          <a:lstStyle/>
          <a:p>
            <a:r>
              <a:rPr lang="en-US" altLang="en-US" sz="700"/>
              <a:t>NCDC Precipitation Example</a:t>
            </a:r>
            <a:endParaRPr lang="en-US" altLang="en-US"/>
          </a:p>
          <a:p>
            <a:endParaRPr lang="en-US" altLang="en-US"/>
          </a:p>
          <a:p>
            <a:r>
              <a:rPr lang="en-US" altLang="en-US"/>
              <a:t>Concepts:</a:t>
            </a:r>
          </a:p>
          <a:p>
            <a:r>
              <a:rPr lang="en-US" altLang="en-US"/>
              <a:t>Use of nodata value in Value field of Values table (denotes beginning and ending of a no data period)</a:t>
            </a:r>
          </a:p>
          <a:p>
            <a:r>
              <a:rPr lang="en-US" altLang="en-US"/>
              <a:t>Multiple observations of multiple variables at a single site</a:t>
            </a:r>
          </a:p>
          <a:p>
            <a:r>
              <a:rPr lang="en-US" altLang="en-US"/>
              <a:t>Storage of incremental data with different time support (15 minute incremental vs. 24 hour incremental)</a:t>
            </a:r>
          </a:p>
          <a:p>
            <a:r>
              <a:rPr lang="en-US" altLang="en-US"/>
              <a:t>Use of data qualifying comments</a:t>
            </a:r>
          </a:p>
          <a:p>
            <a:r>
              <a:rPr lang="en-US" altLang="en-US"/>
              <a:t>Use of end of interval accumulation of data (the sum of precipitation for a day is reported at the end of the day – midnight of the next day)</a:t>
            </a:r>
          </a:p>
          <a:p>
            <a:endParaRPr lang="en-US" altLang="en-US"/>
          </a:p>
          <a:p>
            <a:r>
              <a:rPr lang="en-US" altLang="en-US"/>
              <a:t>Relationships:</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F33E24-74AD-4AEC-B003-C951C4232F15}"/>
              </a:ext>
            </a:extLst>
          </p:cNvPr>
          <p:cNvSpPr>
            <a:spLocks noGrp="1" noChangeArrowheads="1"/>
          </p:cNvSpPr>
          <p:nvPr>
            <p:ph type="sldNum" sz="quarter" idx="5"/>
          </p:nvPr>
        </p:nvSpPr>
        <p:spPr>
          <a:ln/>
        </p:spPr>
        <p:txBody>
          <a:bodyPr/>
          <a:lstStyle/>
          <a:p>
            <a:fld id="{2B1A208B-5849-48F4-9472-5754021804A9}" type="slidenum">
              <a:rPr lang="en-US" altLang="en-US"/>
              <a:pPr/>
              <a:t>33</a:t>
            </a:fld>
            <a:endParaRPr lang="en-US" altLang="en-US"/>
          </a:p>
        </p:txBody>
      </p:sp>
      <p:sp>
        <p:nvSpPr>
          <p:cNvPr id="799746" name="Rectangle 2">
            <a:extLst>
              <a:ext uri="{FF2B5EF4-FFF2-40B4-BE49-F238E27FC236}">
                <a16:creationId xmlns:a16="http://schemas.microsoft.com/office/drawing/2014/main" id="{1B406C9A-2AA6-4D29-9CAC-9E62AD4F2B06}"/>
              </a:ext>
            </a:extLst>
          </p:cNvPr>
          <p:cNvSpPr>
            <a:spLocks noRot="1" noChangeArrowheads="1" noTextEdit="1"/>
          </p:cNvSpPr>
          <p:nvPr>
            <p:ph type="sldImg"/>
          </p:nvPr>
        </p:nvSpPr>
        <p:spPr>
          <a:ln/>
        </p:spPr>
      </p:sp>
      <p:sp>
        <p:nvSpPr>
          <p:cNvPr id="799747" name="Rectangle 3">
            <a:extLst>
              <a:ext uri="{FF2B5EF4-FFF2-40B4-BE49-F238E27FC236}">
                <a16:creationId xmlns:a16="http://schemas.microsoft.com/office/drawing/2014/main" id="{B6E70553-A49C-4DA9-894A-44298380D399}"/>
              </a:ext>
            </a:extLst>
          </p:cNvPr>
          <p:cNvSpPr>
            <a:spLocks noGrp="1" noChangeArrowheads="1"/>
          </p:cNvSpPr>
          <p:nvPr>
            <p:ph type="body" idx="1"/>
          </p:nvPr>
        </p:nvSpPr>
        <p:spPr>
          <a:xfrm>
            <a:off x="711200" y="4271963"/>
            <a:ext cx="5680075" cy="4044950"/>
          </a:xfrm>
        </p:spPr>
        <p:txBody>
          <a:bodyPr/>
          <a:lstStyle/>
          <a:p>
            <a:r>
              <a:rPr lang="en-US" altLang="en-US" sz="700"/>
              <a:t>Groundwater Level Example</a:t>
            </a:r>
            <a:endParaRPr lang="en-US" altLang="en-US"/>
          </a:p>
          <a:p>
            <a:endParaRPr lang="en-US" altLang="en-US"/>
          </a:p>
          <a:p>
            <a:r>
              <a:rPr lang="en-US" altLang="en-US"/>
              <a:t>Concepts:</a:t>
            </a:r>
          </a:p>
          <a:p>
            <a:r>
              <a:rPr lang="en-US" altLang="en-US"/>
              <a:t>Multiple observations of a single variable at a single site made by a single source</a:t>
            </a:r>
          </a:p>
          <a:p>
            <a:r>
              <a:rPr lang="en-US" altLang="en-US"/>
              <a:t>Use of a quality control level to qualify data</a:t>
            </a:r>
          </a:p>
          <a:p>
            <a:endParaRPr lang="en-US" altLang="en-US"/>
          </a:p>
          <a:p>
            <a:r>
              <a:rPr lang="en-US" altLang="en-US"/>
              <a:t>Relationships:</a:t>
            </a:r>
          </a:p>
          <a:p>
            <a:r>
              <a:rPr lang="en-US" altLang="en-US"/>
              <a:t>Relationship between the Sites table and the Values table on SiteID</a:t>
            </a:r>
          </a:p>
          <a:p>
            <a:r>
              <a:rPr lang="en-US" altLang="en-US"/>
              <a:t>Relationship between the Values table and the Variables table on VariableID</a:t>
            </a:r>
          </a:p>
          <a:p>
            <a:r>
              <a:rPr lang="en-US" altLang="en-US"/>
              <a:t>Relationship between the Values table and the Sources table on SourceID</a:t>
            </a:r>
          </a:p>
          <a:p>
            <a:r>
              <a:rPr lang="en-US" altLang="en-US"/>
              <a:t>Relationship between the Values table and the QualityControlLevelDefinitions table on QualityControlLevel</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A12ABA-6A81-4375-B686-44E335E3F185}"/>
              </a:ext>
            </a:extLst>
          </p:cNvPr>
          <p:cNvSpPr>
            <a:spLocks noGrp="1" noChangeArrowheads="1"/>
          </p:cNvSpPr>
          <p:nvPr>
            <p:ph type="sldNum" sz="quarter" idx="5"/>
          </p:nvPr>
        </p:nvSpPr>
        <p:spPr>
          <a:ln/>
        </p:spPr>
        <p:txBody>
          <a:bodyPr/>
          <a:lstStyle/>
          <a:p>
            <a:fld id="{E1701C30-D96E-4D1D-8C7C-CFE060D300E4}" type="slidenum">
              <a:rPr lang="en-US" altLang="en-US"/>
              <a:pPr/>
              <a:t>35</a:t>
            </a:fld>
            <a:endParaRPr lang="en-US" altLang="en-US"/>
          </a:p>
        </p:txBody>
      </p:sp>
      <p:sp>
        <p:nvSpPr>
          <p:cNvPr id="802818" name="Rectangle 2">
            <a:extLst>
              <a:ext uri="{FF2B5EF4-FFF2-40B4-BE49-F238E27FC236}">
                <a16:creationId xmlns:a16="http://schemas.microsoft.com/office/drawing/2014/main" id="{E9DC87A9-A184-49E9-9CCE-311A064768A5}"/>
              </a:ext>
            </a:extLst>
          </p:cNvPr>
          <p:cNvSpPr>
            <a:spLocks noRot="1" noChangeArrowheads="1" noTextEdit="1"/>
          </p:cNvSpPr>
          <p:nvPr>
            <p:ph type="sldImg"/>
          </p:nvPr>
        </p:nvSpPr>
        <p:spPr>
          <a:ln/>
        </p:spPr>
      </p:sp>
      <p:sp>
        <p:nvSpPr>
          <p:cNvPr id="802819" name="Rectangle 3">
            <a:extLst>
              <a:ext uri="{FF2B5EF4-FFF2-40B4-BE49-F238E27FC236}">
                <a16:creationId xmlns:a16="http://schemas.microsoft.com/office/drawing/2014/main" id="{FDBECF9A-3B23-4366-BAE8-D01A8B34112E}"/>
              </a:ext>
            </a:extLst>
          </p:cNvPr>
          <p:cNvSpPr>
            <a:spLocks noGrp="1" noChangeArrowheads="1"/>
          </p:cNvSpPr>
          <p:nvPr>
            <p:ph type="body" idx="1"/>
          </p:nvPr>
        </p:nvSpPr>
        <p:spPr>
          <a:xfrm>
            <a:off x="711200" y="4271963"/>
            <a:ext cx="5680075" cy="4044950"/>
          </a:xfrm>
        </p:spPr>
        <p:txBody>
          <a:bodyPr/>
          <a:lstStyle/>
          <a:p>
            <a:r>
              <a:rPr lang="en-US" altLang="en-US" sz="700"/>
              <a:t>Water Chemistry From a Lake Profile</a:t>
            </a:r>
            <a:endParaRPr lang="en-US" altLang="en-US"/>
          </a:p>
          <a:p>
            <a:endParaRPr lang="en-US" altLang="en-US"/>
          </a:p>
          <a:p>
            <a:r>
              <a:rPr lang="en-US" altLang="en-US"/>
              <a:t>Concepts:</a:t>
            </a:r>
          </a:p>
          <a:p>
            <a:r>
              <a:rPr lang="en-US" altLang="en-US"/>
              <a:t>Grouped observations (all observations in one reservoir profile)</a:t>
            </a:r>
          </a:p>
          <a:p>
            <a:r>
              <a:rPr lang="en-US" altLang="en-US"/>
              <a:t>Observations made using an offset (observations made at multiple depths below the surface of a reservoir)</a:t>
            </a:r>
          </a:p>
          <a:p>
            <a:r>
              <a:rPr lang="en-US" altLang="en-US"/>
              <a:t>Observations made using a specific method (observations made using a particular field instrument)</a:t>
            </a:r>
          </a:p>
          <a:p>
            <a:endParaRPr lang="en-US" altLang="en-US"/>
          </a:p>
          <a:p>
            <a:r>
              <a:rPr lang="en-US" altLang="en-US"/>
              <a:t>Relationships:</a:t>
            </a:r>
          </a:p>
          <a:p>
            <a:r>
              <a:rPr lang="en-US" altLang="en-US"/>
              <a:t>Relationship between Values table and the Variables table on VariableID</a:t>
            </a:r>
          </a:p>
          <a:p>
            <a:r>
              <a:rPr lang="en-US" altLang="en-US"/>
              <a:t>Relationship between Values table and OffestTypes table on OffsetTypeID</a:t>
            </a:r>
          </a:p>
          <a:p>
            <a:r>
              <a:rPr lang="en-US" altLang="en-US"/>
              <a:t>Relationship between Values table and Methods table on MethodID</a:t>
            </a:r>
          </a:p>
          <a:p>
            <a:r>
              <a:rPr lang="en-US" altLang="en-US"/>
              <a:t>Relationship between Variables table and Units table on UnitID</a:t>
            </a:r>
          </a:p>
          <a:p>
            <a:r>
              <a:rPr lang="en-US" altLang="en-US"/>
              <a:t>Relationship between GroupDescriptions table and Groups table on GroupID</a:t>
            </a:r>
          </a:p>
          <a:p>
            <a:r>
              <a:rPr lang="en-US" altLang="en-US"/>
              <a:t>Relationship between OffsetTypes table and Units table on UnitID and OffsetUnitID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5AF2-C5D1-4277-96F3-8CB3E6F4316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F446DA-8396-4262-8ADE-7DECAA00DB9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85DEED-64E5-4D58-B26A-4EE5BFA945B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685D46-3F7A-41A3-B7E9-78A4348B2E5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DFEE3A-FD83-48F4-9AE4-632F6C5849BD}"/>
              </a:ext>
            </a:extLst>
          </p:cNvPr>
          <p:cNvSpPr>
            <a:spLocks noGrp="1"/>
          </p:cNvSpPr>
          <p:nvPr>
            <p:ph type="sldNum" sz="quarter" idx="12"/>
          </p:nvPr>
        </p:nvSpPr>
        <p:spPr/>
        <p:txBody>
          <a:bodyPr/>
          <a:lstStyle>
            <a:lvl1pPr>
              <a:defRPr/>
            </a:lvl1pPr>
          </a:lstStyle>
          <a:p>
            <a:fld id="{C04A7E0E-035C-4C04-953F-48BE7183557C}" type="slidenum">
              <a:rPr lang="en-US" altLang="en-US"/>
              <a:pPr/>
              <a:t>‹#›</a:t>
            </a:fld>
            <a:endParaRPr lang="en-US" altLang="en-US"/>
          </a:p>
        </p:txBody>
      </p:sp>
    </p:spTree>
    <p:extLst>
      <p:ext uri="{BB962C8B-B14F-4D97-AF65-F5344CB8AC3E}">
        <p14:creationId xmlns:p14="http://schemas.microsoft.com/office/powerpoint/2010/main" val="16369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9E7D-BFA3-490B-938F-8758695C22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CF9613-28F1-432B-A512-1D4144684C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84D99-6D43-46CC-B087-3C507491C9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AE31A7F-44D5-40D9-886A-321E58C6B49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152D79E-1C59-4A56-BBC4-E7349D3CCAE2}"/>
              </a:ext>
            </a:extLst>
          </p:cNvPr>
          <p:cNvSpPr>
            <a:spLocks noGrp="1"/>
          </p:cNvSpPr>
          <p:nvPr>
            <p:ph type="sldNum" sz="quarter" idx="12"/>
          </p:nvPr>
        </p:nvSpPr>
        <p:spPr/>
        <p:txBody>
          <a:bodyPr/>
          <a:lstStyle>
            <a:lvl1pPr>
              <a:defRPr/>
            </a:lvl1pPr>
          </a:lstStyle>
          <a:p>
            <a:fld id="{232C1F98-685F-408B-8444-646C85DB96A0}" type="slidenum">
              <a:rPr lang="en-US" altLang="en-US"/>
              <a:pPr/>
              <a:t>‹#›</a:t>
            </a:fld>
            <a:endParaRPr lang="en-US" altLang="en-US"/>
          </a:p>
        </p:txBody>
      </p:sp>
    </p:spTree>
    <p:extLst>
      <p:ext uri="{BB962C8B-B14F-4D97-AF65-F5344CB8AC3E}">
        <p14:creationId xmlns:p14="http://schemas.microsoft.com/office/powerpoint/2010/main" val="18982208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24118C-C1A2-4B45-9FC5-B5A2D14F9086}"/>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FBE47C-6BD9-429A-8E2F-21B5B2C7E8C3}"/>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5F3EB-D057-47A9-AF44-F440F8C733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B50609-3C92-402C-AFD1-B7345E11E4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BD54B2B-AA8E-4C22-A15D-4837A7FBC71F}"/>
              </a:ext>
            </a:extLst>
          </p:cNvPr>
          <p:cNvSpPr>
            <a:spLocks noGrp="1"/>
          </p:cNvSpPr>
          <p:nvPr>
            <p:ph type="sldNum" sz="quarter" idx="12"/>
          </p:nvPr>
        </p:nvSpPr>
        <p:spPr/>
        <p:txBody>
          <a:bodyPr/>
          <a:lstStyle>
            <a:lvl1pPr>
              <a:defRPr/>
            </a:lvl1pPr>
          </a:lstStyle>
          <a:p>
            <a:fld id="{DD306C09-D2E3-4EC3-97A3-DF014FBA7223}" type="slidenum">
              <a:rPr lang="en-US" altLang="en-US"/>
              <a:pPr/>
              <a:t>‹#›</a:t>
            </a:fld>
            <a:endParaRPr lang="en-US" altLang="en-US"/>
          </a:p>
        </p:txBody>
      </p:sp>
    </p:spTree>
    <p:extLst>
      <p:ext uri="{BB962C8B-B14F-4D97-AF65-F5344CB8AC3E}">
        <p14:creationId xmlns:p14="http://schemas.microsoft.com/office/powerpoint/2010/main" val="80557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FAAF8-0779-4364-BB82-F6E234921219}"/>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FE7D68-77A6-4B42-B28A-0572CE37E0B7}"/>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8BF95-F041-4B53-A1AE-2B4F009C91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96EE0F-0A95-46F9-8262-26058B72FD6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73DD4DE-6940-4BAD-A824-7DC33969EC6A}"/>
              </a:ext>
            </a:extLst>
          </p:cNvPr>
          <p:cNvSpPr>
            <a:spLocks noGrp="1"/>
          </p:cNvSpPr>
          <p:nvPr>
            <p:ph type="sldNum" sz="quarter" idx="12"/>
          </p:nvPr>
        </p:nvSpPr>
        <p:spPr/>
        <p:txBody>
          <a:bodyPr/>
          <a:lstStyle>
            <a:lvl1pPr>
              <a:defRPr/>
            </a:lvl1pPr>
          </a:lstStyle>
          <a:p>
            <a:fld id="{A920CD46-6436-4B2B-A6A9-00D867DC56E4}" type="slidenum">
              <a:rPr lang="en-US" altLang="en-US"/>
              <a:pPr/>
              <a:t>‹#›</a:t>
            </a:fld>
            <a:endParaRPr lang="en-US" altLang="en-US"/>
          </a:p>
        </p:txBody>
      </p:sp>
    </p:spTree>
    <p:extLst>
      <p:ext uri="{BB962C8B-B14F-4D97-AF65-F5344CB8AC3E}">
        <p14:creationId xmlns:p14="http://schemas.microsoft.com/office/powerpoint/2010/main" val="208747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EFCB-B50F-4654-9B47-E4904A8210E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F775CC-7EC5-442E-AEE5-889B19F964B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DA6DFE-C292-4034-A452-A44FEA472E4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D50BEA-44B2-4601-B822-E9CB932F4C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DB721A1-0189-4447-8D86-BA33C5118D95}"/>
              </a:ext>
            </a:extLst>
          </p:cNvPr>
          <p:cNvSpPr>
            <a:spLocks noGrp="1"/>
          </p:cNvSpPr>
          <p:nvPr>
            <p:ph type="sldNum" sz="quarter" idx="12"/>
          </p:nvPr>
        </p:nvSpPr>
        <p:spPr/>
        <p:txBody>
          <a:bodyPr/>
          <a:lstStyle>
            <a:lvl1pPr>
              <a:defRPr/>
            </a:lvl1pPr>
          </a:lstStyle>
          <a:p>
            <a:fld id="{CB331E72-5046-40F0-B341-E3C9F4954CFE}" type="slidenum">
              <a:rPr lang="en-US" altLang="en-US"/>
              <a:pPr/>
              <a:t>‹#›</a:t>
            </a:fld>
            <a:endParaRPr lang="en-US" altLang="en-US"/>
          </a:p>
        </p:txBody>
      </p:sp>
    </p:spTree>
    <p:extLst>
      <p:ext uri="{BB962C8B-B14F-4D97-AF65-F5344CB8AC3E}">
        <p14:creationId xmlns:p14="http://schemas.microsoft.com/office/powerpoint/2010/main" val="3986035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15D0-0205-4EF6-A8D7-EA3D2DACB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66A3C7-9340-4184-91AC-FB31CF0C4A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D94C9-F012-4ACC-82E8-3B79693159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E0D6B5-63A6-47CC-AE81-5F6152CDA9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6B5965-2038-46EB-B79F-49E79C38C54B}"/>
              </a:ext>
            </a:extLst>
          </p:cNvPr>
          <p:cNvSpPr>
            <a:spLocks noGrp="1"/>
          </p:cNvSpPr>
          <p:nvPr>
            <p:ph type="sldNum" sz="quarter" idx="12"/>
          </p:nvPr>
        </p:nvSpPr>
        <p:spPr/>
        <p:txBody>
          <a:bodyPr/>
          <a:lstStyle>
            <a:lvl1pPr>
              <a:defRPr/>
            </a:lvl1pPr>
          </a:lstStyle>
          <a:p>
            <a:fld id="{C83A854C-9717-4C5E-9106-46C62427CA34}" type="slidenum">
              <a:rPr lang="en-US" altLang="en-US"/>
              <a:pPr/>
              <a:t>‹#›</a:t>
            </a:fld>
            <a:endParaRPr lang="en-US" altLang="en-US"/>
          </a:p>
        </p:txBody>
      </p:sp>
    </p:spTree>
    <p:extLst>
      <p:ext uri="{BB962C8B-B14F-4D97-AF65-F5344CB8AC3E}">
        <p14:creationId xmlns:p14="http://schemas.microsoft.com/office/powerpoint/2010/main" val="104746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92F6-F954-4738-B098-7452F3326E3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5FE480-A568-45BF-8701-F3ACD74C85E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5AF7E48-B4D8-4410-B94F-F315D29FCAA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CEC828C-A584-490A-B2C7-6EFB388607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1375B1B-55F9-45B5-B5EB-08C380BD3F62}"/>
              </a:ext>
            </a:extLst>
          </p:cNvPr>
          <p:cNvSpPr>
            <a:spLocks noGrp="1"/>
          </p:cNvSpPr>
          <p:nvPr>
            <p:ph type="sldNum" sz="quarter" idx="12"/>
          </p:nvPr>
        </p:nvSpPr>
        <p:spPr/>
        <p:txBody>
          <a:bodyPr/>
          <a:lstStyle>
            <a:lvl1pPr>
              <a:defRPr/>
            </a:lvl1pPr>
          </a:lstStyle>
          <a:p>
            <a:fld id="{8FC0783F-C775-4427-9034-DCA8C2B254E9}" type="slidenum">
              <a:rPr lang="en-US" altLang="en-US"/>
              <a:pPr/>
              <a:t>‹#›</a:t>
            </a:fld>
            <a:endParaRPr lang="en-US" altLang="en-US"/>
          </a:p>
        </p:txBody>
      </p:sp>
    </p:spTree>
    <p:extLst>
      <p:ext uri="{BB962C8B-B14F-4D97-AF65-F5344CB8AC3E}">
        <p14:creationId xmlns:p14="http://schemas.microsoft.com/office/powerpoint/2010/main" val="2766501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5695-8911-4412-9420-F29D5212A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91E09-863F-47AA-B017-CF42602FAF3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393AD-4140-4A5E-B8E3-F89237ACADEF}"/>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07C68B-1304-466B-8D6B-707AB5770C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59182DA-C775-4310-AEDE-4E98D63831C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212595-95BB-4994-89CE-4BD65406344E}"/>
              </a:ext>
            </a:extLst>
          </p:cNvPr>
          <p:cNvSpPr>
            <a:spLocks noGrp="1"/>
          </p:cNvSpPr>
          <p:nvPr>
            <p:ph type="sldNum" sz="quarter" idx="12"/>
          </p:nvPr>
        </p:nvSpPr>
        <p:spPr/>
        <p:txBody>
          <a:bodyPr/>
          <a:lstStyle>
            <a:lvl1pPr>
              <a:defRPr/>
            </a:lvl1pPr>
          </a:lstStyle>
          <a:p>
            <a:fld id="{83350F26-9C35-4AB6-8AA2-3E472BDED581}" type="slidenum">
              <a:rPr lang="en-US" altLang="en-US"/>
              <a:pPr/>
              <a:t>‹#›</a:t>
            </a:fld>
            <a:endParaRPr lang="en-US" altLang="en-US"/>
          </a:p>
        </p:txBody>
      </p:sp>
    </p:spTree>
    <p:extLst>
      <p:ext uri="{BB962C8B-B14F-4D97-AF65-F5344CB8AC3E}">
        <p14:creationId xmlns:p14="http://schemas.microsoft.com/office/powerpoint/2010/main" val="168048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FC6A-F2E2-412F-9A2B-86308AC0762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BA995D-6A11-4B6E-B082-C6F3F164FBD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AD3C35-C22D-4F80-B471-25C4FE7935E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71D844-6785-4E01-B081-C9840237854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B0DE68-404A-48CF-97C2-53B4912D683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39524-F3BE-42B9-A94A-5C9BBE63B36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0E5EF39-123D-44A5-A55E-A77DD06A575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5BA04D6-3C3C-40F9-9CB5-C027077C6248}"/>
              </a:ext>
            </a:extLst>
          </p:cNvPr>
          <p:cNvSpPr>
            <a:spLocks noGrp="1"/>
          </p:cNvSpPr>
          <p:nvPr>
            <p:ph type="sldNum" sz="quarter" idx="12"/>
          </p:nvPr>
        </p:nvSpPr>
        <p:spPr/>
        <p:txBody>
          <a:bodyPr/>
          <a:lstStyle>
            <a:lvl1pPr>
              <a:defRPr/>
            </a:lvl1pPr>
          </a:lstStyle>
          <a:p>
            <a:fld id="{3C79049D-A3C1-47C7-8A51-912493585A31}" type="slidenum">
              <a:rPr lang="en-US" altLang="en-US"/>
              <a:pPr/>
              <a:t>‹#›</a:t>
            </a:fld>
            <a:endParaRPr lang="en-US" altLang="en-US"/>
          </a:p>
        </p:txBody>
      </p:sp>
    </p:spTree>
    <p:extLst>
      <p:ext uri="{BB962C8B-B14F-4D97-AF65-F5344CB8AC3E}">
        <p14:creationId xmlns:p14="http://schemas.microsoft.com/office/powerpoint/2010/main" val="237280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76CC-5AF0-47D6-9095-8EE8599FEA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3277E-02A4-483C-8D1E-95E2E0F29CB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1395351-EC97-498D-8608-50D1D67494E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FA8E515-D32A-44CD-AD76-716C768F3744}"/>
              </a:ext>
            </a:extLst>
          </p:cNvPr>
          <p:cNvSpPr>
            <a:spLocks noGrp="1"/>
          </p:cNvSpPr>
          <p:nvPr>
            <p:ph type="sldNum" sz="quarter" idx="12"/>
          </p:nvPr>
        </p:nvSpPr>
        <p:spPr/>
        <p:txBody>
          <a:bodyPr/>
          <a:lstStyle>
            <a:lvl1pPr>
              <a:defRPr/>
            </a:lvl1pPr>
          </a:lstStyle>
          <a:p>
            <a:fld id="{ABB39BC3-095C-4490-8AAB-76FD319EA651}" type="slidenum">
              <a:rPr lang="en-US" altLang="en-US"/>
              <a:pPr/>
              <a:t>‹#›</a:t>
            </a:fld>
            <a:endParaRPr lang="en-US" altLang="en-US"/>
          </a:p>
        </p:txBody>
      </p:sp>
    </p:spTree>
    <p:extLst>
      <p:ext uri="{BB962C8B-B14F-4D97-AF65-F5344CB8AC3E}">
        <p14:creationId xmlns:p14="http://schemas.microsoft.com/office/powerpoint/2010/main" val="4031432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A6C47D-7DFE-47CB-84BD-DB8509B956E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5D30966-C42D-491B-B15C-07C9A0693E8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5573FB0-C727-4E05-94CF-6DE1F0DA6EA6}"/>
              </a:ext>
            </a:extLst>
          </p:cNvPr>
          <p:cNvSpPr>
            <a:spLocks noGrp="1"/>
          </p:cNvSpPr>
          <p:nvPr>
            <p:ph type="sldNum" sz="quarter" idx="12"/>
          </p:nvPr>
        </p:nvSpPr>
        <p:spPr/>
        <p:txBody>
          <a:bodyPr/>
          <a:lstStyle>
            <a:lvl1pPr>
              <a:defRPr/>
            </a:lvl1pPr>
          </a:lstStyle>
          <a:p>
            <a:fld id="{06791CE0-9F6B-4557-B5A4-667A36C986B4}" type="slidenum">
              <a:rPr lang="en-US" altLang="en-US"/>
              <a:pPr/>
              <a:t>‹#›</a:t>
            </a:fld>
            <a:endParaRPr lang="en-US" altLang="en-US"/>
          </a:p>
        </p:txBody>
      </p:sp>
    </p:spTree>
    <p:extLst>
      <p:ext uri="{BB962C8B-B14F-4D97-AF65-F5344CB8AC3E}">
        <p14:creationId xmlns:p14="http://schemas.microsoft.com/office/powerpoint/2010/main" val="84645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E1B-AF48-4212-9537-8585FF14829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798F1E-22CA-4D5F-81F1-D8837C0998C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0B7128-1461-489C-BB2D-520F1DD213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6CA2-E7AB-47AE-9C38-6A41943457C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995B055-72EA-426A-96A1-997C485D9F9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A1D8465-EFA2-4180-8938-729360175FA5}"/>
              </a:ext>
            </a:extLst>
          </p:cNvPr>
          <p:cNvSpPr>
            <a:spLocks noGrp="1"/>
          </p:cNvSpPr>
          <p:nvPr>
            <p:ph type="sldNum" sz="quarter" idx="12"/>
          </p:nvPr>
        </p:nvSpPr>
        <p:spPr/>
        <p:txBody>
          <a:bodyPr/>
          <a:lstStyle>
            <a:lvl1pPr>
              <a:defRPr/>
            </a:lvl1pPr>
          </a:lstStyle>
          <a:p>
            <a:fld id="{386C61AF-8D4E-48F4-B523-8D3BDA5187F3}" type="slidenum">
              <a:rPr lang="en-US" altLang="en-US"/>
              <a:pPr/>
              <a:t>‹#›</a:t>
            </a:fld>
            <a:endParaRPr lang="en-US" altLang="en-US"/>
          </a:p>
        </p:txBody>
      </p:sp>
    </p:spTree>
    <p:extLst>
      <p:ext uri="{BB962C8B-B14F-4D97-AF65-F5344CB8AC3E}">
        <p14:creationId xmlns:p14="http://schemas.microsoft.com/office/powerpoint/2010/main" val="335887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5B82-F302-488B-BD5D-8C9DFE17D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2B5A5-3651-4EBA-A0A2-CA532DDB15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CCFD1-DE70-44EF-98A8-94B00817531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CF72531-F6A5-4CB2-8E91-6551FB8A020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1FEC12-194D-43FA-99FB-9C74F85F208D}"/>
              </a:ext>
            </a:extLst>
          </p:cNvPr>
          <p:cNvSpPr>
            <a:spLocks noGrp="1"/>
          </p:cNvSpPr>
          <p:nvPr>
            <p:ph type="sldNum" sz="quarter" idx="12"/>
          </p:nvPr>
        </p:nvSpPr>
        <p:spPr/>
        <p:txBody>
          <a:bodyPr/>
          <a:lstStyle>
            <a:lvl1pPr>
              <a:defRPr/>
            </a:lvl1pPr>
          </a:lstStyle>
          <a:p>
            <a:fld id="{9F43B455-8164-4E1D-901C-EC665C8CB119}" type="slidenum">
              <a:rPr lang="en-US" altLang="en-US"/>
              <a:pPr/>
              <a:t>‹#›</a:t>
            </a:fld>
            <a:endParaRPr lang="en-US" altLang="en-US"/>
          </a:p>
        </p:txBody>
      </p:sp>
    </p:spTree>
    <p:extLst>
      <p:ext uri="{BB962C8B-B14F-4D97-AF65-F5344CB8AC3E}">
        <p14:creationId xmlns:p14="http://schemas.microsoft.com/office/powerpoint/2010/main" val="1782529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DA09-1FB9-4D0A-BC97-D13BB4B2AC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23C28-14AA-46F6-99BB-0A7979A16A4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22B9FE-F5D8-4D47-AF68-2948EC6064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21C208-3BDE-4FDD-AF5D-A7168A99392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EE4D1F2-FC42-4178-9CBB-992B6D3E136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32F637-D783-459F-A3E9-2F4598880EBD}"/>
              </a:ext>
            </a:extLst>
          </p:cNvPr>
          <p:cNvSpPr>
            <a:spLocks noGrp="1"/>
          </p:cNvSpPr>
          <p:nvPr>
            <p:ph type="sldNum" sz="quarter" idx="12"/>
          </p:nvPr>
        </p:nvSpPr>
        <p:spPr/>
        <p:txBody>
          <a:bodyPr/>
          <a:lstStyle>
            <a:lvl1pPr>
              <a:defRPr/>
            </a:lvl1pPr>
          </a:lstStyle>
          <a:p>
            <a:fld id="{218B5F2D-3906-4216-9DA1-15D6E84DCECD}" type="slidenum">
              <a:rPr lang="en-US" altLang="en-US"/>
              <a:pPr/>
              <a:t>‹#›</a:t>
            </a:fld>
            <a:endParaRPr lang="en-US" altLang="en-US"/>
          </a:p>
        </p:txBody>
      </p:sp>
    </p:spTree>
    <p:extLst>
      <p:ext uri="{BB962C8B-B14F-4D97-AF65-F5344CB8AC3E}">
        <p14:creationId xmlns:p14="http://schemas.microsoft.com/office/powerpoint/2010/main" val="3729898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6CF0-E892-4BBC-8B25-5C021052C3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75CA4-2CE6-4FD4-9943-5D8A276DA9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80E47-FA22-450E-A6A3-A024385DD06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2BE86F-C8E9-411C-8313-F2B03535EE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26EEFC3-F278-4766-B177-1D20E5EEBC08}"/>
              </a:ext>
            </a:extLst>
          </p:cNvPr>
          <p:cNvSpPr>
            <a:spLocks noGrp="1"/>
          </p:cNvSpPr>
          <p:nvPr>
            <p:ph type="sldNum" sz="quarter" idx="12"/>
          </p:nvPr>
        </p:nvSpPr>
        <p:spPr/>
        <p:txBody>
          <a:bodyPr/>
          <a:lstStyle>
            <a:lvl1pPr>
              <a:defRPr/>
            </a:lvl1pPr>
          </a:lstStyle>
          <a:p>
            <a:fld id="{F1776C53-0C3E-495F-8AF5-E2ADDC56A45F}" type="slidenum">
              <a:rPr lang="en-US" altLang="en-US"/>
              <a:pPr/>
              <a:t>‹#›</a:t>
            </a:fld>
            <a:endParaRPr lang="en-US" altLang="en-US"/>
          </a:p>
        </p:txBody>
      </p:sp>
    </p:spTree>
    <p:extLst>
      <p:ext uri="{BB962C8B-B14F-4D97-AF65-F5344CB8AC3E}">
        <p14:creationId xmlns:p14="http://schemas.microsoft.com/office/powerpoint/2010/main" val="3449348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C518B-7DE5-4258-9D36-D002B7728E8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75BB9-823A-43FA-B5C1-B46CD6C3EC8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4AB99-70CC-4AA2-B6EA-A6483948348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32B7CF2-63DE-4358-AC1C-21E182D2DC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3A50A7-466A-400D-B6F4-68E2D670F3AF}"/>
              </a:ext>
            </a:extLst>
          </p:cNvPr>
          <p:cNvSpPr>
            <a:spLocks noGrp="1"/>
          </p:cNvSpPr>
          <p:nvPr>
            <p:ph type="sldNum" sz="quarter" idx="12"/>
          </p:nvPr>
        </p:nvSpPr>
        <p:spPr/>
        <p:txBody>
          <a:bodyPr/>
          <a:lstStyle>
            <a:lvl1pPr>
              <a:defRPr/>
            </a:lvl1pPr>
          </a:lstStyle>
          <a:p>
            <a:fld id="{7F0CDB12-E055-437A-B68A-A359037533B5}" type="slidenum">
              <a:rPr lang="en-US" altLang="en-US"/>
              <a:pPr/>
              <a:t>‹#›</a:t>
            </a:fld>
            <a:endParaRPr lang="en-US" altLang="en-US"/>
          </a:p>
        </p:txBody>
      </p:sp>
    </p:spTree>
    <p:extLst>
      <p:ext uri="{BB962C8B-B14F-4D97-AF65-F5344CB8AC3E}">
        <p14:creationId xmlns:p14="http://schemas.microsoft.com/office/powerpoint/2010/main" val="1029441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C3E0-97B5-4538-B1AC-446EE7B1D2D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D9AED8-A2CE-4AAB-8A9E-7E6219C9812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368D33-D5AA-4AF8-B7BB-255E727F2A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D118E6-EB30-4523-97EE-610C6717117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039634-036E-40D1-872D-596646994DAD}"/>
              </a:ext>
            </a:extLst>
          </p:cNvPr>
          <p:cNvSpPr>
            <a:spLocks noGrp="1"/>
          </p:cNvSpPr>
          <p:nvPr>
            <p:ph type="sldNum" sz="quarter" idx="12"/>
          </p:nvPr>
        </p:nvSpPr>
        <p:spPr/>
        <p:txBody>
          <a:bodyPr/>
          <a:lstStyle>
            <a:lvl1pPr>
              <a:defRPr/>
            </a:lvl1pPr>
          </a:lstStyle>
          <a:p>
            <a:fld id="{40F32C48-6688-43C2-803F-4AE4308AFC23}" type="slidenum">
              <a:rPr lang="en-US" altLang="en-US"/>
              <a:pPr/>
              <a:t>‹#›</a:t>
            </a:fld>
            <a:endParaRPr lang="en-US" altLang="en-US"/>
          </a:p>
        </p:txBody>
      </p:sp>
    </p:spTree>
    <p:extLst>
      <p:ext uri="{BB962C8B-B14F-4D97-AF65-F5344CB8AC3E}">
        <p14:creationId xmlns:p14="http://schemas.microsoft.com/office/powerpoint/2010/main" val="171936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BCBD-DB5F-4977-A3B4-5797D58E2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76E95B-999D-4560-8554-D4B903C1EE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683B4-2A99-4E94-A5DA-836104C15D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3EB7D3E-1E6C-4521-BD19-D11003E2B6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E024244-2C2E-493E-BBEF-22A665A52BE8}"/>
              </a:ext>
            </a:extLst>
          </p:cNvPr>
          <p:cNvSpPr>
            <a:spLocks noGrp="1"/>
          </p:cNvSpPr>
          <p:nvPr>
            <p:ph type="sldNum" sz="quarter" idx="12"/>
          </p:nvPr>
        </p:nvSpPr>
        <p:spPr/>
        <p:txBody>
          <a:bodyPr/>
          <a:lstStyle>
            <a:lvl1pPr>
              <a:defRPr/>
            </a:lvl1pPr>
          </a:lstStyle>
          <a:p>
            <a:fld id="{88F7DC72-0295-4083-B497-13F338A8303B}" type="slidenum">
              <a:rPr lang="en-US" altLang="en-US"/>
              <a:pPr/>
              <a:t>‹#›</a:t>
            </a:fld>
            <a:endParaRPr lang="en-US" altLang="en-US"/>
          </a:p>
        </p:txBody>
      </p:sp>
    </p:spTree>
    <p:extLst>
      <p:ext uri="{BB962C8B-B14F-4D97-AF65-F5344CB8AC3E}">
        <p14:creationId xmlns:p14="http://schemas.microsoft.com/office/powerpoint/2010/main" val="1342390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E3A4-17EE-4805-B754-7A1A2AF446B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1A59B8-B00D-4A02-BF5C-97ACC84D418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0B9230CA-0447-4FE2-AA16-12EA567963B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6FEF6A-40D8-46F9-BD46-AAFB194D99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0DE6A0-5AB7-498C-8D59-96327E81D37C}"/>
              </a:ext>
            </a:extLst>
          </p:cNvPr>
          <p:cNvSpPr>
            <a:spLocks noGrp="1"/>
          </p:cNvSpPr>
          <p:nvPr>
            <p:ph type="sldNum" sz="quarter" idx="12"/>
          </p:nvPr>
        </p:nvSpPr>
        <p:spPr/>
        <p:txBody>
          <a:bodyPr/>
          <a:lstStyle>
            <a:lvl1pPr>
              <a:defRPr/>
            </a:lvl1pPr>
          </a:lstStyle>
          <a:p>
            <a:fld id="{F9A6DFDF-82BB-4CDB-A7B1-90A5EAACBCDC}" type="slidenum">
              <a:rPr lang="en-US" altLang="en-US"/>
              <a:pPr/>
              <a:t>‹#›</a:t>
            </a:fld>
            <a:endParaRPr lang="en-US" altLang="en-US"/>
          </a:p>
        </p:txBody>
      </p:sp>
    </p:spTree>
    <p:extLst>
      <p:ext uri="{BB962C8B-B14F-4D97-AF65-F5344CB8AC3E}">
        <p14:creationId xmlns:p14="http://schemas.microsoft.com/office/powerpoint/2010/main" val="568552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6D36-8590-4AEB-82A9-58430DD95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74951-C381-4CC2-BE74-7AE019725CB9}"/>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D3E90-7A6E-445D-9119-582EB96DBC96}"/>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4E4EE-6AC4-436F-9ED9-E320C02F58D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5220392-54B3-4F75-8CE0-19EE9399AF3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BDACCC0-A0C3-4F97-AFED-E1C33FB54A06}"/>
              </a:ext>
            </a:extLst>
          </p:cNvPr>
          <p:cNvSpPr>
            <a:spLocks noGrp="1"/>
          </p:cNvSpPr>
          <p:nvPr>
            <p:ph type="sldNum" sz="quarter" idx="12"/>
          </p:nvPr>
        </p:nvSpPr>
        <p:spPr/>
        <p:txBody>
          <a:bodyPr/>
          <a:lstStyle>
            <a:lvl1pPr>
              <a:defRPr/>
            </a:lvl1pPr>
          </a:lstStyle>
          <a:p>
            <a:fld id="{F82553EA-46E4-4C5E-A330-A2A0070528FF}" type="slidenum">
              <a:rPr lang="en-US" altLang="en-US"/>
              <a:pPr/>
              <a:t>‹#›</a:t>
            </a:fld>
            <a:endParaRPr lang="en-US" altLang="en-US"/>
          </a:p>
        </p:txBody>
      </p:sp>
    </p:spTree>
    <p:extLst>
      <p:ext uri="{BB962C8B-B14F-4D97-AF65-F5344CB8AC3E}">
        <p14:creationId xmlns:p14="http://schemas.microsoft.com/office/powerpoint/2010/main" val="49545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5D85-FBBE-4461-BDB1-0D76C2BC0C5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8BA90C-D617-4456-9A03-5C08C831BC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483678-1DD4-4B59-9D9E-4F0753FE28E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00F7B-0E23-4761-A749-79C0060E50A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96420C-B8B1-4148-B93E-1FA71264D76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8D380-31EC-433B-9156-CABF4C235A7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CE7B393-7C45-4756-86A9-D1A81630BBF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9CF7270-DFB9-4801-9A0E-3B506DF9CA2D}"/>
              </a:ext>
            </a:extLst>
          </p:cNvPr>
          <p:cNvSpPr>
            <a:spLocks noGrp="1"/>
          </p:cNvSpPr>
          <p:nvPr>
            <p:ph type="sldNum" sz="quarter" idx="12"/>
          </p:nvPr>
        </p:nvSpPr>
        <p:spPr/>
        <p:txBody>
          <a:bodyPr/>
          <a:lstStyle>
            <a:lvl1pPr>
              <a:defRPr/>
            </a:lvl1pPr>
          </a:lstStyle>
          <a:p>
            <a:fld id="{DC566936-62F0-46B8-A2E6-4462B1659176}" type="slidenum">
              <a:rPr lang="en-US" altLang="en-US"/>
              <a:pPr/>
              <a:t>‹#›</a:t>
            </a:fld>
            <a:endParaRPr lang="en-US" altLang="en-US"/>
          </a:p>
        </p:txBody>
      </p:sp>
    </p:spTree>
    <p:extLst>
      <p:ext uri="{BB962C8B-B14F-4D97-AF65-F5344CB8AC3E}">
        <p14:creationId xmlns:p14="http://schemas.microsoft.com/office/powerpoint/2010/main" val="10840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423D-041C-4B3B-9631-13ACA3CD4A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1E21EE-5239-4A97-B173-FAA2520912A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0CAE56F-2D9C-4AB8-8708-5EA2D83162F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83D35EE-B72C-4477-96A9-95B89A6E89E8}"/>
              </a:ext>
            </a:extLst>
          </p:cNvPr>
          <p:cNvSpPr>
            <a:spLocks noGrp="1"/>
          </p:cNvSpPr>
          <p:nvPr>
            <p:ph type="sldNum" sz="quarter" idx="12"/>
          </p:nvPr>
        </p:nvSpPr>
        <p:spPr/>
        <p:txBody>
          <a:bodyPr/>
          <a:lstStyle>
            <a:lvl1pPr>
              <a:defRPr/>
            </a:lvl1pPr>
          </a:lstStyle>
          <a:p>
            <a:fld id="{C5DD857E-6E78-4771-BCE4-A89B0A0A4017}" type="slidenum">
              <a:rPr lang="en-US" altLang="en-US"/>
              <a:pPr/>
              <a:t>‹#›</a:t>
            </a:fld>
            <a:endParaRPr lang="en-US" altLang="en-US"/>
          </a:p>
        </p:txBody>
      </p:sp>
    </p:spTree>
    <p:extLst>
      <p:ext uri="{BB962C8B-B14F-4D97-AF65-F5344CB8AC3E}">
        <p14:creationId xmlns:p14="http://schemas.microsoft.com/office/powerpoint/2010/main" val="2086612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135E70-AE04-4798-9DB1-9E1AD199EBE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D3412A1-44A8-4BAF-9C65-299F9C08368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B687449-1EA8-463B-AB59-9C93D4416819}"/>
              </a:ext>
            </a:extLst>
          </p:cNvPr>
          <p:cNvSpPr>
            <a:spLocks noGrp="1"/>
          </p:cNvSpPr>
          <p:nvPr>
            <p:ph type="sldNum" sz="quarter" idx="12"/>
          </p:nvPr>
        </p:nvSpPr>
        <p:spPr/>
        <p:txBody>
          <a:bodyPr/>
          <a:lstStyle>
            <a:lvl1pPr>
              <a:defRPr/>
            </a:lvl1pPr>
          </a:lstStyle>
          <a:p>
            <a:fld id="{6D3F3FD7-3991-4933-8D24-ADBA9DB66768}" type="slidenum">
              <a:rPr lang="en-US" altLang="en-US"/>
              <a:pPr/>
              <a:t>‹#›</a:t>
            </a:fld>
            <a:endParaRPr lang="en-US" altLang="en-US"/>
          </a:p>
        </p:txBody>
      </p:sp>
    </p:spTree>
    <p:extLst>
      <p:ext uri="{BB962C8B-B14F-4D97-AF65-F5344CB8AC3E}">
        <p14:creationId xmlns:p14="http://schemas.microsoft.com/office/powerpoint/2010/main" val="117000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F305-9B22-41A6-91D4-F689CEBF139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444661-2D8E-43B6-B903-DE435A74B1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0EACAB5-4467-4F0A-99DC-BECCFDBEF70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16D35B1-75B7-4A91-A8AC-8D958A14725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EEAA007-74B2-463F-AE78-8FB70B71829E}"/>
              </a:ext>
            </a:extLst>
          </p:cNvPr>
          <p:cNvSpPr>
            <a:spLocks noGrp="1"/>
          </p:cNvSpPr>
          <p:nvPr>
            <p:ph type="sldNum" sz="quarter" idx="12"/>
          </p:nvPr>
        </p:nvSpPr>
        <p:spPr/>
        <p:txBody>
          <a:bodyPr/>
          <a:lstStyle>
            <a:lvl1pPr>
              <a:defRPr/>
            </a:lvl1pPr>
          </a:lstStyle>
          <a:p>
            <a:fld id="{5FFA515C-F3DC-437A-A4DF-21F7287212FE}" type="slidenum">
              <a:rPr lang="en-US" altLang="en-US"/>
              <a:pPr/>
              <a:t>‹#›</a:t>
            </a:fld>
            <a:endParaRPr lang="en-US" altLang="en-US"/>
          </a:p>
        </p:txBody>
      </p:sp>
    </p:spTree>
    <p:extLst>
      <p:ext uri="{BB962C8B-B14F-4D97-AF65-F5344CB8AC3E}">
        <p14:creationId xmlns:p14="http://schemas.microsoft.com/office/powerpoint/2010/main" val="359248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1395-2D00-4612-95ED-C73BEBB635E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E139F8-990B-45CA-812B-D9C5AA8F16D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472F81-9EA1-4A86-807E-9552BE9804C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DEF616-13F9-43F2-BFBF-58202D13D8B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D842465-3741-47C8-8514-B81BEAF1EBE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4BF7AFA-D8A0-404F-9EC4-F42D8F6D4DF4}"/>
              </a:ext>
            </a:extLst>
          </p:cNvPr>
          <p:cNvSpPr>
            <a:spLocks noGrp="1"/>
          </p:cNvSpPr>
          <p:nvPr>
            <p:ph type="sldNum" sz="quarter" idx="12"/>
          </p:nvPr>
        </p:nvSpPr>
        <p:spPr/>
        <p:txBody>
          <a:bodyPr/>
          <a:lstStyle>
            <a:lvl1pPr>
              <a:defRPr/>
            </a:lvl1pPr>
          </a:lstStyle>
          <a:p>
            <a:fld id="{9F728365-DA5C-44BA-96F4-303DAB57033A}" type="slidenum">
              <a:rPr lang="en-US" altLang="en-US"/>
              <a:pPr/>
              <a:t>‹#›</a:t>
            </a:fld>
            <a:endParaRPr lang="en-US" altLang="en-US"/>
          </a:p>
        </p:txBody>
      </p:sp>
    </p:spTree>
    <p:extLst>
      <p:ext uri="{BB962C8B-B14F-4D97-AF65-F5344CB8AC3E}">
        <p14:creationId xmlns:p14="http://schemas.microsoft.com/office/powerpoint/2010/main" val="76148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E5B1-20EC-4058-A42B-D85EDDFBC7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B8FB5B-7CA9-42E5-8363-7957D653C6E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A87B35-B7E3-4F5B-A689-93802602DC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1EB829-ECBD-4A6D-BC21-550CAE8FF2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C7270A3-D743-49AF-983D-BFC5EE1BFC2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C0E506B-B4F3-4E99-9F44-C79391696F27}"/>
              </a:ext>
            </a:extLst>
          </p:cNvPr>
          <p:cNvSpPr>
            <a:spLocks noGrp="1"/>
          </p:cNvSpPr>
          <p:nvPr>
            <p:ph type="sldNum" sz="quarter" idx="12"/>
          </p:nvPr>
        </p:nvSpPr>
        <p:spPr/>
        <p:txBody>
          <a:bodyPr/>
          <a:lstStyle>
            <a:lvl1pPr>
              <a:defRPr/>
            </a:lvl1pPr>
          </a:lstStyle>
          <a:p>
            <a:fld id="{FF60D4B5-2F0D-4BFD-A687-C125AF571BE3}" type="slidenum">
              <a:rPr lang="en-US" altLang="en-US"/>
              <a:pPr/>
              <a:t>‹#›</a:t>
            </a:fld>
            <a:endParaRPr lang="en-US" altLang="en-US"/>
          </a:p>
        </p:txBody>
      </p:sp>
    </p:spTree>
    <p:extLst>
      <p:ext uri="{BB962C8B-B14F-4D97-AF65-F5344CB8AC3E}">
        <p14:creationId xmlns:p14="http://schemas.microsoft.com/office/powerpoint/2010/main" val="387241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53D8-F5E4-49E4-943D-D25F206DA8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E1EEB-55AF-4F18-BB9D-196CBF68A9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2BF06-5704-49D1-B195-A63F0A5AA7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516668-73CA-414D-880E-F984E240328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4DD43A-2365-42AB-98A0-2FE6E2F77333}"/>
              </a:ext>
            </a:extLst>
          </p:cNvPr>
          <p:cNvSpPr>
            <a:spLocks noGrp="1"/>
          </p:cNvSpPr>
          <p:nvPr>
            <p:ph type="sldNum" sz="quarter" idx="12"/>
          </p:nvPr>
        </p:nvSpPr>
        <p:spPr/>
        <p:txBody>
          <a:bodyPr/>
          <a:lstStyle>
            <a:lvl1pPr>
              <a:defRPr/>
            </a:lvl1pPr>
          </a:lstStyle>
          <a:p>
            <a:fld id="{E0E512F5-1818-48C7-BFD9-EED2FFE9C17E}" type="slidenum">
              <a:rPr lang="en-US" altLang="en-US"/>
              <a:pPr/>
              <a:t>‹#›</a:t>
            </a:fld>
            <a:endParaRPr lang="en-US" altLang="en-US"/>
          </a:p>
        </p:txBody>
      </p:sp>
    </p:spTree>
    <p:extLst>
      <p:ext uri="{BB962C8B-B14F-4D97-AF65-F5344CB8AC3E}">
        <p14:creationId xmlns:p14="http://schemas.microsoft.com/office/powerpoint/2010/main" val="2457631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8C25D-8EF7-4EED-B7D3-3A12E61AE3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C8A7F4-D397-44E8-92D1-94974443C45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D9B2D-157A-4C8A-8B46-6A5478A049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CB2FB6-867D-4B9B-A907-D01DF2A9EB8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DE1F4CA-6A3C-4A9E-92D2-9329DB6E3981}"/>
              </a:ext>
            </a:extLst>
          </p:cNvPr>
          <p:cNvSpPr>
            <a:spLocks noGrp="1"/>
          </p:cNvSpPr>
          <p:nvPr>
            <p:ph type="sldNum" sz="quarter" idx="12"/>
          </p:nvPr>
        </p:nvSpPr>
        <p:spPr/>
        <p:txBody>
          <a:bodyPr/>
          <a:lstStyle>
            <a:lvl1pPr>
              <a:defRPr/>
            </a:lvl1pPr>
          </a:lstStyle>
          <a:p>
            <a:fld id="{E968A81C-2C0F-4A20-B099-55C6BA6D986A}" type="slidenum">
              <a:rPr lang="en-US" altLang="en-US"/>
              <a:pPr/>
              <a:t>‹#›</a:t>
            </a:fld>
            <a:endParaRPr lang="en-US" altLang="en-US"/>
          </a:p>
        </p:txBody>
      </p:sp>
    </p:spTree>
    <p:extLst>
      <p:ext uri="{BB962C8B-B14F-4D97-AF65-F5344CB8AC3E}">
        <p14:creationId xmlns:p14="http://schemas.microsoft.com/office/powerpoint/2010/main" val="299313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8834-57AE-4800-BDB9-092D4F282BC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E16C7C-DD46-41D7-8574-A6D837EFED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D7CAB1-5A86-4DA9-A62B-96BA48B141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2FCED1C-0103-4D7E-862E-62ED312150D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9165F44-DE23-41F0-A80E-603DDC1A05E5}"/>
              </a:ext>
            </a:extLst>
          </p:cNvPr>
          <p:cNvSpPr>
            <a:spLocks noGrp="1"/>
          </p:cNvSpPr>
          <p:nvPr>
            <p:ph type="sldNum" sz="quarter" idx="12"/>
          </p:nvPr>
        </p:nvSpPr>
        <p:spPr/>
        <p:txBody>
          <a:bodyPr/>
          <a:lstStyle>
            <a:lvl1pPr>
              <a:defRPr/>
            </a:lvl1pPr>
          </a:lstStyle>
          <a:p>
            <a:fld id="{22B6DD46-938C-4216-876C-CCFA629A9484}" type="slidenum">
              <a:rPr lang="en-US" altLang="en-US"/>
              <a:pPr/>
              <a:t>‹#›</a:t>
            </a:fld>
            <a:endParaRPr lang="en-US" altLang="en-US"/>
          </a:p>
        </p:txBody>
      </p:sp>
    </p:spTree>
    <p:extLst>
      <p:ext uri="{BB962C8B-B14F-4D97-AF65-F5344CB8AC3E}">
        <p14:creationId xmlns:p14="http://schemas.microsoft.com/office/powerpoint/2010/main" val="10210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3B37-25B9-4BDA-AC56-772A5BFB3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45DEF-2CB8-4E1B-A001-A54FE5ECBB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58B39-31FD-4939-895E-EFDB999A4C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FA51C6-283D-4265-88E1-D8463DD81C0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A0FB7B-5B69-4B7C-9000-78F4C2C6B7A0}"/>
              </a:ext>
            </a:extLst>
          </p:cNvPr>
          <p:cNvSpPr>
            <a:spLocks noGrp="1"/>
          </p:cNvSpPr>
          <p:nvPr>
            <p:ph type="sldNum" sz="quarter" idx="12"/>
          </p:nvPr>
        </p:nvSpPr>
        <p:spPr/>
        <p:txBody>
          <a:bodyPr/>
          <a:lstStyle>
            <a:lvl1pPr>
              <a:defRPr/>
            </a:lvl1pPr>
          </a:lstStyle>
          <a:p>
            <a:fld id="{923D7EE9-AA02-4EFE-98BC-26DD6B5C6E88}" type="slidenum">
              <a:rPr lang="en-US" altLang="en-US"/>
              <a:pPr/>
              <a:t>‹#›</a:t>
            </a:fld>
            <a:endParaRPr lang="en-US" altLang="en-US"/>
          </a:p>
        </p:txBody>
      </p:sp>
    </p:spTree>
    <p:extLst>
      <p:ext uri="{BB962C8B-B14F-4D97-AF65-F5344CB8AC3E}">
        <p14:creationId xmlns:p14="http://schemas.microsoft.com/office/powerpoint/2010/main" val="1335977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696E-352D-40D4-A077-F05C2B01289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AC762E-515F-46F1-BE69-6B36100A01E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7345B37-2956-40EA-BC5F-4FF08EE1E0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14A615-A442-4276-85C7-4769F61D30E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E8E98A2-41FA-4D5E-8BC8-B234CA08C8F2}"/>
              </a:ext>
            </a:extLst>
          </p:cNvPr>
          <p:cNvSpPr>
            <a:spLocks noGrp="1"/>
          </p:cNvSpPr>
          <p:nvPr>
            <p:ph type="sldNum" sz="quarter" idx="12"/>
          </p:nvPr>
        </p:nvSpPr>
        <p:spPr/>
        <p:txBody>
          <a:bodyPr/>
          <a:lstStyle>
            <a:lvl1pPr>
              <a:defRPr/>
            </a:lvl1pPr>
          </a:lstStyle>
          <a:p>
            <a:fld id="{B1C43792-AE62-4314-AD8B-A5193E8B49C9}" type="slidenum">
              <a:rPr lang="en-US" altLang="en-US"/>
              <a:pPr/>
              <a:t>‹#›</a:t>
            </a:fld>
            <a:endParaRPr lang="en-US" altLang="en-US"/>
          </a:p>
        </p:txBody>
      </p:sp>
    </p:spTree>
    <p:extLst>
      <p:ext uri="{BB962C8B-B14F-4D97-AF65-F5344CB8AC3E}">
        <p14:creationId xmlns:p14="http://schemas.microsoft.com/office/powerpoint/2010/main" val="4066099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500D-E021-4726-AB33-BE741F85D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F9050-3AB3-4092-825E-8D2BBC70244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78DCBD-E9BF-4A98-AE08-75851102523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98B18-9C34-4D3A-BF44-15E174046F7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807B46-118D-41DA-9938-070541F1EDC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E3CC964-10E0-4FA4-8B11-DD0BC67CA6CE}"/>
              </a:ext>
            </a:extLst>
          </p:cNvPr>
          <p:cNvSpPr>
            <a:spLocks noGrp="1"/>
          </p:cNvSpPr>
          <p:nvPr>
            <p:ph type="sldNum" sz="quarter" idx="12"/>
          </p:nvPr>
        </p:nvSpPr>
        <p:spPr/>
        <p:txBody>
          <a:bodyPr/>
          <a:lstStyle>
            <a:lvl1pPr>
              <a:defRPr/>
            </a:lvl1pPr>
          </a:lstStyle>
          <a:p>
            <a:fld id="{EECBD8AD-ABCB-4389-B9AC-DC22A7B7310D}" type="slidenum">
              <a:rPr lang="en-US" altLang="en-US"/>
              <a:pPr/>
              <a:t>‹#›</a:t>
            </a:fld>
            <a:endParaRPr lang="en-US" altLang="en-US"/>
          </a:p>
        </p:txBody>
      </p:sp>
    </p:spTree>
    <p:extLst>
      <p:ext uri="{BB962C8B-B14F-4D97-AF65-F5344CB8AC3E}">
        <p14:creationId xmlns:p14="http://schemas.microsoft.com/office/powerpoint/2010/main" val="3564344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AD82-8631-4CF7-B05C-B956A4CC250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3321F1-8311-421B-AE1C-D070E41ED73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06AB4E-67B7-4729-B8E0-34F8FB485D1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E6ECBC-CC14-454A-848E-346B7EECF74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E2DF1F-3B21-419F-8CB8-B0075FE7316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260B1B-8E1D-45AE-9C9B-B2C81B7B632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201E905-0A91-4081-B40B-968441E98E4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82E0D5B-DC74-4034-ACE1-F33B9EA5B811}"/>
              </a:ext>
            </a:extLst>
          </p:cNvPr>
          <p:cNvSpPr>
            <a:spLocks noGrp="1"/>
          </p:cNvSpPr>
          <p:nvPr>
            <p:ph type="sldNum" sz="quarter" idx="12"/>
          </p:nvPr>
        </p:nvSpPr>
        <p:spPr/>
        <p:txBody>
          <a:bodyPr/>
          <a:lstStyle>
            <a:lvl1pPr>
              <a:defRPr/>
            </a:lvl1pPr>
          </a:lstStyle>
          <a:p>
            <a:fld id="{636E745D-C2DF-4464-8C10-DCC2E4FE5122}" type="slidenum">
              <a:rPr lang="en-US" altLang="en-US"/>
              <a:pPr/>
              <a:t>‹#›</a:t>
            </a:fld>
            <a:endParaRPr lang="en-US" altLang="en-US"/>
          </a:p>
        </p:txBody>
      </p:sp>
    </p:spTree>
    <p:extLst>
      <p:ext uri="{BB962C8B-B14F-4D97-AF65-F5344CB8AC3E}">
        <p14:creationId xmlns:p14="http://schemas.microsoft.com/office/powerpoint/2010/main" val="2895929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2850-D900-4EFF-9A32-34866FB034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9D23AB-06BB-437B-9BA2-00A2738D095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35C6D46-F552-4E68-BDE6-5CBF05E1C10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39A1FA2-96FA-49AB-B993-A54A4D397D82}"/>
              </a:ext>
            </a:extLst>
          </p:cNvPr>
          <p:cNvSpPr>
            <a:spLocks noGrp="1"/>
          </p:cNvSpPr>
          <p:nvPr>
            <p:ph type="sldNum" sz="quarter" idx="12"/>
          </p:nvPr>
        </p:nvSpPr>
        <p:spPr/>
        <p:txBody>
          <a:bodyPr/>
          <a:lstStyle>
            <a:lvl1pPr>
              <a:defRPr/>
            </a:lvl1pPr>
          </a:lstStyle>
          <a:p>
            <a:fld id="{8806C4F4-17D1-45FC-9819-60063F079975}" type="slidenum">
              <a:rPr lang="en-US" altLang="en-US"/>
              <a:pPr/>
              <a:t>‹#›</a:t>
            </a:fld>
            <a:endParaRPr lang="en-US" altLang="en-US"/>
          </a:p>
        </p:txBody>
      </p:sp>
    </p:spTree>
    <p:extLst>
      <p:ext uri="{BB962C8B-B14F-4D97-AF65-F5344CB8AC3E}">
        <p14:creationId xmlns:p14="http://schemas.microsoft.com/office/powerpoint/2010/main" val="243861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E3A4-6962-499C-A9D7-B54502864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F4F6A-7C37-41B7-86E6-B12B42CBF4E4}"/>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50C81-7A29-4C17-B9FA-AC75C9F8A1BB}"/>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252BB2-4CE0-4E5A-8624-B7FA8D81964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EDF8B6-6FA7-4A9B-9281-89BCD8DE974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BAD085C-D6E8-4C71-8CD5-32082E116FFE}"/>
              </a:ext>
            </a:extLst>
          </p:cNvPr>
          <p:cNvSpPr>
            <a:spLocks noGrp="1"/>
          </p:cNvSpPr>
          <p:nvPr>
            <p:ph type="sldNum" sz="quarter" idx="12"/>
          </p:nvPr>
        </p:nvSpPr>
        <p:spPr/>
        <p:txBody>
          <a:bodyPr/>
          <a:lstStyle>
            <a:lvl1pPr>
              <a:defRPr/>
            </a:lvl1pPr>
          </a:lstStyle>
          <a:p>
            <a:fld id="{6985AF0A-FF89-4A55-A63B-020D5333A9ED}" type="slidenum">
              <a:rPr lang="en-US" altLang="en-US"/>
              <a:pPr/>
              <a:t>‹#›</a:t>
            </a:fld>
            <a:endParaRPr lang="en-US" altLang="en-US"/>
          </a:p>
        </p:txBody>
      </p:sp>
    </p:spTree>
    <p:extLst>
      <p:ext uri="{BB962C8B-B14F-4D97-AF65-F5344CB8AC3E}">
        <p14:creationId xmlns:p14="http://schemas.microsoft.com/office/powerpoint/2010/main" val="846763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16FE9-B27C-463A-802C-F546BF9E7E9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3260E2C-77C4-48A5-8395-40275104003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95E276B-7568-436D-AF7F-5AAAC28C0EE5}"/>
              </a:ext>
            </a:extLst>
          </p:cNvPr>
          <p:cNvSpPr>
            <a:spLocks noGrp="1"/>
          </p:cNvSpPr>
          <p:nvPr>
            <p:ph type="sldNum" sz="quarter" idx="12"/>
          </p:nvPr>
        </p:nvSpPr>
        <p:spPr/>
        <p:txBody>
          <a:bodyPr/>
          <a:lstStyle>
            <a:lvl1pPr>
              <a:defRPr/>
            </a:lvl1pPr>
          </a:lstStyle>
          <a:p>
            <a:fld id="{9A5516CA-A33D-428A-8D70-7BC7BE97BAB8}" type="slidenum">
              <a:rPr lang="en-US" altLang="en-US"/>
              <a:pPr/>
              <a:t>‹#›</a:t>
            </a:fld>
            <a:endParaRPr lang="en-US" altLang="en-US"/>
          </a:p>
        </p:txBody>
      </p:sp>
    </p:spTree>
    <p:extLst>
      <p:ext uri="{BB962C8B-B14F-4D97-AF65-F5344CB8AC3E}">
        <p14:creationId xmlns:p14="http://schemas.microsoft.com/office/powerpoint/2010/main" val="374733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61CB-082A-4B31-B2F8-02460D6A9B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8F9775-693D-4B69-AC7A-D7320B3324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C71ECA-23E6-4153-8081-87AB0F740E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266BCB-0AC2-4FB3-B4DE-CAF78FAFBC1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B6D5E20-D067-48B1-868C-CC3683D2DFC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D31611A-E680-4AE8-AF4B-3B4DB4752AB0}"/>
              </a:ext>
            </a:extLst>
          </p:cNvPr>
          <p:cNvSpPr>
            <a:spLocks noGrp="1"/>
          </p:cNvSpPr>
          <p:nvPr>
            <p:ph type="sldNum" sz="quarter" idx="12"/>
          </p:nvPr>
        </p:nvSpPr>
        <p:spPr/>
        <p:txBody>
          <a:bodyPr/>
          <a:lstStyle>
            <a:lvl1pPr>
              <a:defRPr/>
            </a:lvl1pPr>
          </a:lstStyle>
          <a:p>
            <a:fld id="{DC9BC277-A1B6-4420-86DE-3B39015F7B1A}" type="slidenum">
              <a:rPr lang="en-US" altLang="en-US"/>
              <a:pPr/>
              <a:t>‹#›</a:t>
            </a:fld>
            <a:endParaRPr lang="en-US" altLang="en-US"/>
          </a:p>
        </p:txBody>
      </p:sp>
    </p:spTree>
    <p:extLst>
      <p:ext uri="{BB962C8B-B14F-4D97-AF65-F5344CB8AC3E}">
        <p14:creationId xmlns:p14="http://schemas.microsoft.com/office/powerpoint/2010/main" val="3330978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AC84-313E-4E8B-A591-A9E045F6C86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5DBF0D-FF2C-4367-8B63-92C533AC40B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B977D3-D790-4E9D-A55C-1BC7974D55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4C7C0F-77FC-41A5-AE89-1E29B449572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F4CBEB-26D3-48A8-995D-3279B5361A9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4A35887-D417-45C4-9B95-2ED0A27EC6EC}"/>
              </a:ext>
            </a:extLst>
          </p:cNvPr>
          <p:cNvSpPr>
            <a:spLocks noGrp="1"/>
          </p:cNvSpPr>
          <p:nvPr>
            <p:ph type="sldNum" sz="quarter" idx="12"/>
          </p:nvPr>
        </p:nvSpPr>
        <p:spPr/>
        <p:txBody>
          <a:bodyPr/>
          <a:lstStyle>
            <a:lvl1pPr>
              <a:defRPr/>
            </a:lvl1pPr>
          </a:lstStyle>
          <a:p>
            <a:fld id="{E2D1480E-2525-406F-A21A-91212DFAF13A}" type="slidenum">
              <a:rPr lang="en-US" altLang="en-US"/>
              <a:pPr/>
              <a:t>‹#›</a:t>
            </a:fld>
            <a:endParaRPr lang="en-US" altLang="en-US"/>
          </a:p>
        </p:txBody>
      </p:sp>
    </p:spTree>
    <p:extLst>
      <p:ext uri="{BB962C8B-B14F-4D97-AF65-F5344CB8AC3E}">
        <p14:creationId xmlns:p14="http://schemas.microsoft.com/office/powerpoint/2010/main" val="3680935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F5AB-84FE-47DA-8445-A17C0BB56A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90327-E20B-4041-BF41-248695CD92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81C19-75CC-4695-A05D-D5732555B7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9406FCB-B01B-4B29-B25E-D547D253458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AED0E3-0E3F-4453-A09D-0B31890CC6D2}"/>
              </a:ext>
            </a:extLst>
          </p:cNvPr>
          <p:cNvSpPr>
            <a:spLocks noGrp="1"/>
          </p:cNvSpPr>
          <p:nvPr>
            <p:ph type="sldNum" sz="quarter" idx="12"/>
          </p:nvPr>
        </p:nvSpPr>
        <p:spPr/>
        <p:txBody>
          <a:bodyPr/>
          <a:lstStyle>
            <a:lvl1pPr>
              <a:defRPr/>
            </a:lvl1pPr>
          </a:lstStyle>
          <a:p>
            <a:fld id="{29CD7089-55E9-453F-87C7-D30982B3B5D8}" type="slidenum">
              <a:rPr lang="en-US" altLang="en-US"/>
              <a:pPr/>
              <a:t>‹#›</a:t>
            </a:fld>
            <a:endParaRPr lang="en-US" altLang="en-US"/>
          </a:p>
        </p:txBody>
      </p:sp>
    </p:spTree>
    <p:extLst>
      <p:ext uri="{BB962C8B-B14F-4D97-AF65-F5344CB8AC3E}">
        <p14:creationId xmlns:p14="http://schemas.microsoft.com/office/powerpoint/2010/main" val="2519321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2B5E77-411B-4F33-A463-73E470B06D19}"/>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1300C1-2AFD-4E0E-8014-08DECB0EDF7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A12A7-F392-4558-AA3D-BF5B82643F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EF06454-7290-43D4-8FB7-A2DF42567D9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F4EF5F-47DE-4817-ABCC-A65AC1CC1B1B}"/>
              </a:ext>
            </a:extLst>
          </p:cNvPr>
          <p:cNvSpPr>
            <a:spLocks noGrp="1"/>
          </p:cNvSpPr>
          <p:nvPr>
            <p:ph type="sldNum" sz="quarter" idx="12"/>
          </p:nvPr>
        </p:nvSpPr>
        <p:spPr/>
        <p:txBody>
          <a:bodyPr/>
          <a:lstStyle>
            <a:lvl1pPr>
              <a:defRPr/>
            </a:lvl1pPr>
          </a:lstStyle>
          <a:p>
            <a:fld id="{4D999CD8-31F2-407E-92E8-856A60EE1378}" type="slidenum">
              <a:rPr lang="en-US" altLang="en-US"/>
              <a:pPr/>
              <a:t>‹#›</a:t>
            </a:fld>
            <a:endParaRPr lang="en-US" altLang="en-US"/>
          </a:p>
        </p:txBody>
      </p:sp>
    </p:spTree>
    <p:extLst>
      <p:ext uri="{BB962C8B-B14F-4D97-AF65-F5344CB8AC3E}">
        <p14:creationId xmlns:p14="http://schemas.microsoft.com/office/powerpoint/2010/main" val="587286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C2DF-E1B5-4271-B357-F00EF4289CF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9B4827-EAEA-4E36-9A41-F24FC3BA785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215E6-A14A-4479-B85A-FDE4D1B1AF3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F139B16-0E2B-4B10-A51F-D9C5C518521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54CCE0F-880D-4217-8F98-94D3A6A156D4}"/>
              </a:ext>
            </a:extLst>
          </p:cNvPr>
          <p:cNvSpPr>
            <a:spLocks noGrp="1"/>
          </p:cNvSpPr>
          <p:nvPr>
            <p:ph type="sldNum" sz="quarter" idx="12"/>
          </p:nvPr>
        </p:nvSpPr>
        <p:spPr/>
        <p:txBody>
          <a:bodyPr/>
          <a:lstStyle>
            <a:lvl1pPr>
              <a:defRPr/>
            </a:lvl1pPr>
          </a:lstStyle>
          <a:p>
            <a:fld id="{BF98A088-AEA3-4C53-83CA-9D30FCF45DEC}" type="slidenum">
              <a:rPr lang="en-US" altLang="en-US"/>
              <a:pPr/>
              <a:t>‹#›</a:t>
            </a:fld>
            <a:endParaRPr lang="en-US" altLang="en-US"/>
          </a:p>
        </p:txBody>
      </p:sp>
    </p:spTree>
    <p:extLst>
      <p:ext uri="{BB962C8B-B14F-4D97-AF65-F5344CB8AC3E}">
        <p14:creationId xmlns:p14="http://schemas.microsoft.com/office/powerpoint/2010/main" val="3967360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ED3A-8F70-4B10-8436-314FA70F58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A601E-3BFF-4620-A721-90B46A20F7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67B5F-7242-425C-8C08-F19C46BFF16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E9B80A-001C-469A-AF07-072C1B6740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46CE79-48A4-42C4-AE61-793E19B059C2}"/>
              </a:ext>
            </a:extLst>
          </p:cNvPr>
          <p:cNvSpPr>
            <a:spLocks noGrp="1"/>
          </p:cNvSpPr>
          <p:nvPr>
            <p:ph type="sldNum" sz="quarter" idx="12"/>
          </p:nvPr>
        </p:nvSpPr>
        <p:spPr/>
        <p:txBody>
          <a:bodyPr/>
          <a:lstStyle>
            <a:lvl1pPr>
              <a:defRPr/>
            </a:lvl1pPr>
          </a:lstStyle>
          <a:p>
            <a:fld id="{2530DC4D-9D21-4BB6-8DC3-A4BFC82413A1}" type="slidenum">
              <a:rPr lang="en-US" altLang="en-US"/>
              <a:pPr/>
              <a:t>‹#›</a:t>
            </a:fld>
            <a:endParaRPr lang="en-US" altLang="en-US"/>
          </a:p>
        </p:txBody>
      </p:sp>
    </p:spTree>
    <p:extLst>
      <p:ext uri="{BB962C8B-B14F-4D97-AF65-F5344CB8AC3E}">
        <p14:creationId xmlns:p14="http://schemas.microsoft.com/office/powerpoint/2010/main" val="2540746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10A6-2BC7-4F91-8DD1-908097C4336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3D31DE-C28A-45AC-9627-751A3F9E3CB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3709A25-7CDA-465F-A9A1-631C53E6FA9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BD1E562-DA97-418D-9735-F1BD042BE9B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340698B-6913-4819-B680-7A9AA6A19D36}"/>
              </a:ext>
            </a:extLst>
          </p:cNvPr>
          <p:cNvSpPr>
            <a:spLocks noGrp="1"/>
          </p:cNvSpPr>
          <p:nvPr>
            <p:ph type="sldNum" sz="quarter" idx="12"/>
          </p:nvPr>
        </p:nvSpPr>
        <p:spPr/>
        <p:txBody>
          <a:bodyPr/>
          <a:lstStyle>
            <a:lvl1pPr>
              <a:defRPr/>
            </a:lvl1pPr>
          </a:lstStyle>
          <a:p>
            <a:fld id="{9D9B74D2-3AA1-4114-AC83-FAB4CC8605E9}" type="slidenum">
              <a:rPr lang="en-US" altLang="en-US"/>
              <a:pPr/>
              <a:t>‹#›</a:t>
            </a:fld>
            <a:endParaRPr lang="en-US" altLang="en-US"/>
          </a:p>
        </p:txBody>
      </p:sp>
    </p:spTree>
    <p:extLst>
      <p:ext uri="{BB962C8B-B14F-4D97-AF65-F5344CB8AC3E}">
        <p14:creationId xmlns:p14="http://schemas.microsoft.com/office/powerpoint/2010/main" val="2989732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27B8-BBF3-4130-BBCA-D115EA0DEA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D284F-C302-4631-99DC-B6BB2CDD4924}"/>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9DD15-4786-469B-B79E-C02B485B5B95}"/>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A28739-F351-43E1-9769-B571A158AF8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10FF509-982B-40AE-A63D-056C446EA7C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D461907-9448-4756-B090-D81C0678A847}"/>
              </a:ext>
            </a:extLst>
          </p:cNvPr>
          <p:cNvSpPr>
            <a:spLocks noGrp="1"/>
          </p:cNvSpPr>
          <p:nvPr>
            <p:ph type="sldNum" sz="quarter" idx="12"/>
          </p:nvPr>
        </p:nvSpPr>
        <p:spPr/>
        <p:txBody>
          <a:bodyPr/>
          <a:lstStyle>
            <a:lvl1pPr>
              <a:defRPr/>
            </a:lvl1pPr>
          </a:lstStyle>
          <a:p>
            <a:fld id="{0EC30441-ECAB-41EE-98EE-CEC04E980981}" type="slidenum">
              <a:rPr lang="en-US" altLang="en-US"/>
              <a:pPr/>
              <a:t>‹#›</a:t>
            </a:fld>
            <a:endParaRPr lang="en-US" altLang="en-US"/>
          </a:p>
        </p:txBody>
      </p:sp>
    </p:spTree>
    <p:extLst>
      <p:ext uri="{BB962C8B-B14F-4D97-AF65-F5344CB8AC3E}">
        <p14:creationId xmlns:p14="http://schemas.microsoft.com/office/powerpoint/2010/main" val="244785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99C9-46C8-4401-A093-903DFA10452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D1FFB-1F5D-495C-AA60-624B979E3C5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029AFC-8E52-42C3-BAF2-A96E740B920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B618C5-6752-4EAC-A793-68A3F384ACA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AC8BE8-51D3-488E-9DB3-645F55E4B46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5B95B8-7AB4-4F84-B4AE-AF67913C989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1F66CF0-748C-4786-B829-0B54690A806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0047337-4574-4266-9356-DA2F1D5552FF}"/>
              </a:ext>
            </a:extLst>
          </p:cNvPr>
          <p:cNvSpPr>
            <a:spLocks noGrp="1"/>
          </p:cNvSpPr>
          <p:nvPr>
            <p:ph type="sldNum" sz="quarter" idx="12"/>
          </p:nvPr>
        </p:nvSpPr>
        <p:spPr/>
        <p:txBody>
          <a:bodyPr/>
          <a:lstStyle>
            <a:lvl1pPr>
              <a:defRPr/>
            </a:lvl1pPr>
          </a:lstStyle>
          <a:p>
            <a:fld id="{D7264C40-75BA-4718-B595-910B23D8ECAB}" type="slidenum">
              <a:rPr lang="en-US" altLang="en-US"/>
              <a:pPr/>
              <a:t>‹#›</a:t>
            </a:fld>
            <a:endParaRPr lang="en-US" altLang="en-US"/>
          </a:p>
        </p:txBody>
      </p:sp>
    </p:spTree>
    <p:extLst>
      <p:ext uri="{BB962C8B-B14F-4D97-AF65-F5344CB8AC3E}">
        <p14:creationId xmlns:p14="http://schemas.microsoft.com/office/powerpoint/2010/main" val="236998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1829-4C29-46C2-9A1D-A87264B516D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E08904-0970-4A2A-BDC9-1A7AE0AA70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A13EF1-DA38-44F8-8890-8D1CCA477D2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46FD2-EAE3-4681-939C-3769920894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9E0898-86C9-4E17-BF00-1A782F33CF3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77330-5B08-4193-999A-381440CE867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59C11AA-89FD-4442-B02A-18E2EE16804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3DEC061-7567-4C9D-81F9-F286A1938AE0}"/>
              </a:ext>
            </a:extLst>
          </p:cNvPr>
          <p:cNvSpPr>
            <a:spLocks noGrp="1"/>
          </p:cNvSpPr>
          <p:nvPr>
            <p:ph type="sldNum" sz="quarter" idx="12"/>
          </p:nvPr>
        </p:nvSpPr>
        <p:spPr/>
        <p:txBody>
          <a:bodyPr/>
          <a:lstStyle>
            <a:lvl1pPr>
              <a:defRPr/>
            </a:lvl1pPr>
          </a:lstStyle>
          <a:p>
            <a:fld id="{FDEB4D38-DBF4-43D6-8363-CB8E70ABC8F5}" type="slidenum">
              <a:rPr lang="en-US" altLang="en-US"/>
              <a:pPr/>
              <a:t>‹#›</a:t>
            </a:fld>
            <a:endParaRPr lang="en-US" altLang="en-US"/>
          </a:p>
        </p:txBody>
      </p:sp>
    </p:spTree>
    <p:extLst>
      <p:ext uri="{BB962C8B-B14F-4D97-AF65-F5344CB8AC3E}">
        <p14:creationId xmlns:p14="http://schemas.microsoft.com/office/powerpoint/2010/main" val="38653276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6405-CF0E-4714-8922-F884752BD3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45D416-BE12-47B3-87E7-C8C097BA473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972452F-FC78-4D94-B046-7ECE999FE90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254CAA0-63B9-492E-878D-499B6CE42C37}"/>
              </a:ext>
            </a:extLst>
          </p:cNvPr>
          <p:cNvSpPr>
            <a:spLocks noGrp="1"/>
          </p:cNvSpPr>
          <p:nvPr>
            <p:ph type="sldNum" sz="quarter" idx="12"/>
          </p:nvPr>
        </p:nvSpPr>
        <p:spPr/>
        <p:txBody>
          <a:bodyPr/>
          <a:lstStyle>
            <a:lvl1pPr>
              <a:defRPr/>
            </a:lvl1pPr>
          </a:lstStyle>
          <a:p>
            <a:fld id="{DA825160-BC38-46D9-A142-5F68DBF1613A}" type="slidenum">
              <a:rPr lang="en-US" altLang="en-US"/>
              <a:pPr/>
              <a:t>‹#›</a:t>
            </a:fld>
            <a:endParaRPr lang="en-US" altLang="en-US"/>
          </a:p>
        </p:txBody>
      </p:sp>
    </p:spTree>
    <p:extLst>
      <p:ext uri="{BB962C8B-B14F-4D97-AF65-F5344CB8AC3E}">
        <p14:creationId xmlns:p14="http://schemas.microsoft.com/office/powerpoint/2010/main" val="4020168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1FCA9-3C4C-46F0-A9AE-F6A0B71A21B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D72BFC6-4018-4899-8B65-25F251F5922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A6A01A8-AE49-4DDA-94F9-734FFBD45442}"/>
              </a:ext>
            </a:extLst>
          </p:cNvPr>
          <p:cNvSpPr>
            <a:spLocks noGrp="1"/>
          </p:cNvSpPr>
          <p:nvPr>
            <p:ph type="sldNum" sz="quarter" idx="12"/>
          </p:nvPr>
        </p:nvSpPr>
        <p:spPr/>
        <p:txBody>
          <a:bodyPr/>
          <a:lstStyle>
            <a:lvl1pPr>
              <a:defRPr/>
            </a:lvl1pPr>
          </a:lstStyle>
          <a:p>
            <a:fld id="{F1BAC0C8-EF74-4874-879F-54CA115D5884}" type="slidenum">
              <a:rPr lang="en-US" altLang="en-US"/>
              <a:pPr/>
              <a:t>‹#›</a:t>
            </a:fld>
            <a:endParaRPr lang="en-US" altLang="en-US"/>
          </a:p>
        </p:txBody>
      </p:sp>
    </p:spTree>
    <p:extLst>
      <p:ext uri="{BB962C8B-B14F-4D97-AF65-F5344CB8AC3E}">
        <p14:creationId xmlns:p14="http://schemas.microsoft.com/office/powerpoint/2010/main" val="277277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473C-26BA-4A59-BFAB-9B97F45475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3A0639-6340-4DF3-B936-F696C95A0DD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4FCC8C-CF37-4C88-BC92-1F7DFAB65F3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7C90CD-9882-4BF9-99A7-E11577F622D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CDB5A3A-98F4-477D-BA26-0BB2F1E3306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E6340E2-D3A4-4B44-8FA5-F0C5FEC3A832}"/>
              </a:ext>
            </a:extLst>
          </p:cNvPr>
          <p:cNvSpPr>
            <a:spLocks noGrp="1"/>
          </p:cNvSpPr>
          <p:nvPr>
            <p:ph type="sldNum" sz="quarter" idx="12"/>
          </p:nvPr>
        </p:nvSpPr>
        <p:spPr/>
        <p:txBody>
          <a:bodyPr/>
          <a:lstStyle>
            <a:lvl1pPr>
              <a:defRPr/>
            </a:lvl1pPr>
          </a:lstStyle>
          <a:p>
            <a:fld id="{FC502205-1897-4E8A-81A4-9D3A46FDF8CB}" type="slidenum">
              <a:rPr lang="en-US" altLang="en-US"/>
              <a:pPr/>
              <a:t>‹#›</a:t>
            </a:fld>
            <a:endParaRPr lang="en-US" altLang="en-US"/>
          </a:p>
        </p:txBody>
      </p:sp>
    </p:spTree>
    <p:extLst>
      <p:ext uri="{BB962C8B-B14F-4D97-AF65-F5344CB8AC3E}">
        <p14:creationId xmlns:p14="http://schemas.microsoft.com/office/powerpoint/2010/main" val="2846810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D65D-F080-40E3-B7DC-8250F9F6135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BA54E0-0426-437A-8182-31487115CD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CB217-61BC-413D-9C29-E29E15C72C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1ACC64-3BE3-48BB-8A88-A5040E7DC4E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94DFFEE-B02F-4FE0-86E0-71173D05B17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B9B6D94-F9EA-4DF9-86A9-CBB446D9C8E5}"/>
              </a:ext>
            </a:extLst>
          </p:cNvPr>
          <p:cNvSpPr>
            <a:spLocks noGrp="1"/>
          </p:cNvSpPr>
          <p:nvPr>
            <p:ph type="sldNum" sz="quarter" idx="12"/>
          </p:nvPr>
        </p:nvSpPr>
        <p:spPr/>
        <p:txBody>
          <a:bodyPr/>
          <a:lstStyle>
            <a:lvl1pPr>
              <a:defRPr/>
            </a:lvl1pPr>
          </a:lstStyle>
          <a:p>
            <a:fld id="{0D95140C-D0B2-45CF-A860-6826713AA931}" type="slidenum">
              <a:rPr lang="en-US" altLang="en-US"/>
              <a:pPr/>
              <a:t>‹#›</a:t>
            </a:fld>
            <a:endParaRPr lang="en-US" altLang="en-US"/>
          </a:p>
        </p:txBody>
      </p:sp>
    </p:spTree>
    <p:extLst>
      <p:ext uri="{BB962C8B-B14F-4D97-AF65-F5344CB8AC3E}">
        <p14:creationId xmlns:p14="http://schemas.microsoft.com/office/powerpoint/2010/main" val="2943615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C6D6-A007-417C-84B9-F9BE34D2E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0EAAF8-FA19-40FC-9B9E-A37A376448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1F66A-BF3D-4CA9-AA53-D4B5619C1C0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8FBBAD0-7560-4FA8-91BD-88D87A97D7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5CA58C5-AAA2-4243-A0EA-90F0D3A492F9}"/>
              </a:ext>
            </a:extLst>
          </p:cNvPr>
          <p:cNvSpPr>
            <a:spLocks noGrp="1"/>
          </p:cNvSpPr>
          <p:nvPr>
            <p:ph type="sldNum" sz="quarter" idx="12"/>
          </p:nvPr>
        </p:nvSpPr>
        <p:spPr/>
        <p:txBody>
          <a:bodyPr/>
          <a:lstStyle>
            <a:lvl1pPr>
              <a:defRPr/>
            </a:lvl1pPr>
          </a:lstStyle>
          <a:p>
            <a:fld id="{352FF9BB-849B-4E4C-B0B7-30A43E4CDE22}" type="slidenum">
              <a:rPr lang="en-US" altLang="en-US"/>
              <a:pPr/>
              <a:t>‹#›</a:t>
            </a:fld>
            <a:endParaRPr lang="en-US" altLang="en-US"/>
          </a:p>
        </p:txBody>
      </p:sp>
    </p:spTree>
    <p:extLst>
      <p:ext uri="{BB962C8B-B14F-4D97-AF65-F5344CB8AC3E}">
        <p14:creationId xmlns:p14="http://schemas.microsoft.com/office/powerpoint/2010/main" val="2887692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2B898-AE24-48D5-AB92-1CFF631B7290}"/>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DDED7E-1C80-49D5-B59E-F3CFD32B982A}"/>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E28CC-0450-4410-87A1-E4CB4BC095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219E78-12CA-488E-969B-A43D4F5471F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99DBF2D-203D-4AC1-B6FF-EF0070C9B6EB}"/>
              </a:ext>
            </a:extLst>
          </p:cNvPr>
          <p:cNvSpPr>
            <a:spLocks noGrp="1"/>
          </p:cNvSpPr>
          <p:nvPr>
            <p:ph type="sldNum" sz="quarter" idx="12"/>
          </p:nvPr>
        </p:nvSpPr>
        <p:spPr/>
        <p:txBody>
          <a:bodyPr/>
          <a:lstStyle>
            <a:lvl1pPr>
              <a:defRPr/>
            </a:lvl1pPr>
          </a:lstStyle>
          <a:p>
            <a:fld id="{CAADEA58-6970-4E43-A630-5B5A65D1C6F0}" type="slidenum">
              <a:rPr lang="en-US" altLang="en-US"/>
              <a:pPr/>
              <a:t>‹#›</a:t>
            </a:fld>
            <a:endParaRPr lang="en-US" altLang="en-US"/>
          </a:p>
        </p:txBody>
      </p:sp>
    </p:spTree>
    <p:extLst>
      <p:ext uri="{BB962C8B-B14F-4D97-AF65-F5344CB8AC3E}">
        <p14:creationId xmlns:p14="http://schemas.microsoft.com/office/powerpoint/2010/main" val="252460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623F-AF88-4A70-83F1-AFBF8681AC17}"/>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F63C2-FFE3-4E3C-947C-28A41F708A18}"/>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81718-A1B4-4F97-8B82-319C54D60C67}"/>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2240E1D-8C54-4AAA-B354-3F1C58850BFD}"/>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EE14F98C-5C54-4CA6-836D-83508644302F}"/>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B67B80B-09C0-46EA-AFEC-DA0964873280}"/>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0EF439E2-76A8-4906-93E0-C8CADA37CDCD}"/>
              </a:ext>
            </a:extLst>
          </p:cNvPr>
          <p:cNvSpPr>
            <a:spLocks noGrp="1"/>
          </p:cNvSpPr>
          <p:nvPr>
            <p:ph type="sldNum" sz="quarter" idx="12"/>
          </p:nvPr>
        </p:nvSpPr>
        <p:spPr>
          <a:xfrm>
            <a:off x="6553200" y="6245225"/>
            <a:ext cx="2133600" cy="476250"/>
          </a:xfrm>
        </p:spPr>
        <p:txBody>
          <a:bodyPr/>
          <a:lstStyle>
            <a:lvl1pPr>
              <a:defRPr/>
            </a:lvl1pPr>
          </a:lstStyle>
          <a:p>
            <a:fld id="{59ABEAD3-E34D-4100-8BE2-C1650202BAC9}" type="slidenum">
              <a:rPr lang="en-US" altLang="en-US"/>
              <a:pPr/>
              <a:t>‹#›</a:t>
            </a:fld>
            <a:endParaRPr lang="en-US" altLang="en-US"/>
          </a:p>
        </p:txBody>
      </p:sp>
    </p:spTree>
    <p:extLst>
      <p:ext uri="{BB962C8B-B14F-4D97-AF65-F5344CB8AC3E}">
        <p14:creationId xmlns:p14="http://schemas.microsoft.com/office/powerpoint/2010/main" val="2312007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23970" name="Line 2">
            <a:extLst>
              <a:ext uri="{FF2B5EF4-FFF2-40B4-BE49-F238E27FC236}">
                <a16:creationId xmlns:a16="http://schemas.microsoft.com/office/drawing/2014/main" id="{710CAE0D-D823-4596-9198-9F09EEA476CC}"/>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971" name="Arc 3">
            <a:extLst>
              <a:ext uri="{FF2B5EF4-FFF2-40B4-BE49-F238E27FC236}">
                <a16:creationId xmlns:a16="http://schemas.microsoft.com/office/drawing/2014/main" id="{C47D2BCD-7265-4194-98D7-E54B5A3D8402}"/>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972" name="Rectangle 4">
            <a:extLst>
              <a:ext uri="{FF2B5EF4-FFF2-40B4-BE49-F238E27FC236}">
                <a16:creationId xmlns:a16="http://schemas.microsoft.com/office/drawing/2014/main" id="{2AFEBA41-D1D9-424E-9D14-7099C2D1F2F5}"/>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723973" name="Rectangle 5">
            <a:extLst>
              <a:ext uri="{FF2B5EF4-FFF2-40B4-BE49-F238E27FC236}">
                <a16:creationId xmlns:a16="http://schemas.microsoft.com/office/drawing/2014/main" id="{A87DC655-C516-451F-8619-07659062F73C}"/>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723974" name="Rectangle 6">
            <a:extLst>
              <a:ext uri="{FF2B5EF4-FFF2-40B4-BE49-F238E27FC236}">
                <a16:creationId xmlns:a16="http://schemas.microsoft.com/office/drawing/2014/main" id="{5D1349A4-31E4-4973-A85B-6EB166A7681F}"/>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723975" name="Rectangle 7">
            <a:extLst>
              <a:ext uri="{FF2B5EF4-FFF2-40B4-BE49-F238E27FC236}">
                <a16:creationId xmlns:a16="http://schemas.microsoft.com/office/drawing/2014/main" id="{06F825F0-17E2-4DE2-9880-6D4EBA9C78BA}"/>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723976" name="Rectangle 8">
            <a:extLst>
              <a:ext uri="{FF2B5EF4-FFF2-40B4-BE49-F238E27FC236}">
                <a16:creationId xmlns:a16="http://schemas.microsoft.com/office/drawing/2014/main" id="{4E23EEDF-A176-4538-ABF7-672C18BDE61B}"/>
              </a:ext>
            </a:extLst>
          </p:cNvPr>
          <p:cNvSpPr>
            <a:spLocks noGrp="1" noChangeArrowheads="1"/>
          </p:cNvSpPr>
          <p:nvPr>
            <p:ph type="sldNum" sz="quarter" idx="4"/>
          </p:nvPr>
        </p:nvSpPr>
        <p:spPr/>
        <p:txBody>
          <a:bodyPr/>
          <a:lstStyle>
            <a:lvl1pPr>
              <a:defRPr/>
            </a:lvl1pPr>
          </a:lstStyle>
          <a:p>
            <a:fld id="{DA5B3A66-0553-4783-B101-5539ED3675D2}" type="slidenum">
              <a:rPr lang="en-US" altLang="en-US"/>
              <a:pPr/>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1FC3-75D8-486E-8EEA-A17DAEA79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4B127-BF1D-4D73-8EDD-131AFC55A6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41179-AAE0-4A73-896A-B9359D52B0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E7A17FF-563D-452C-A4A8-4C641D4DD36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4F3A8A9-BDCD-4241-AE98-505663464166}"/>
              </a:ext>
            </a:extLst>
          </p:cNvPr>
          <p:cNvSpPr>
            <a:spLocks noGrp="1"/>
          </p:cNvSpPr>
          <p:nvPr>
            <p:ph type="sldNum" sz="quarter" idx="12"/>
          </p:nvPr>
        </p:nvSpPr>
        <p:spPr/>
        <p:txBody>
          <a:bodyPr/>
          <a:lstStyle>
            <a:lvl1pPr>
              <a:defRPr/>
            </a:lvl1pPr>
          </a:lstStyle>
          <a:p>
            <a:fld id="{C516DE17-ED9F-4CD5-9C8C-CAFA04A24E7A}" type="slidenum">
              <a:rPr lang="en-US" altLang="en-US"/>
              <a:pPr/>
              <a:t>‹#›</a:t>
            </a:fld>
            <a:endParaRPr lang="en-US" altLang="en-US"/>
          </a:p>
        </p:txBody>
      </p:sp>
    </p:spTree>
    <p:extLst>
      <p:ext uri="{BB962C8B-B14F-4D97-AF65-F5344CB8AC3E}">
        <p14:creationId xmlns:p14="http://schemas.microsoft.com/office/powerpoint/2010/main" val="1953838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1FEA-CFDD-435B-B030-5B4BDC7C514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F0183C-2E03-4BE9-951A-83A412FF4DB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7B81190-92EB-4B82-B674-3B66BD7BBA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30897CF-9300-40F6-8325-8DD7B926F5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19EC269-6F99-4CAD-B0C0-C692E8C6D05C}"/>
              </a:ext>
            </a:extLst>
          </p:cNvPr>
          <p:cNvSpPr>
            <a:spLocks noGrp="1"/>
          </p:cNvSpPr>
          <p:nvPr>
            <p:ph type="sldNum" sz="quarter" idx="12"/>
          </p:nvPr>
        </p:nvSpPr>
        <p:spPr/>
        <p:txBody>
          <a:bodyPr/>
          <a:lstStyle>
            <a:lvl1pPr>
              <a:defRPr/>
            </a:lvl1pPr>
          </a:lstStyle>
          <a:p>
            <a:fld id="{3E7C1BF9-09FC-489D-A5AF-E8C227449027}" type="slidenum">
              <a:rPr lang="en-US" altLang="en-US"/>
              <a:pPr/>
              <a:t>‹#›</a:t>
            </a:fld>
            <a:endParaRPr lang="en-US" altLang="en-US"/>
          </a:p>
        </p:txBody>
      </p:sp>
    </p:spTree>
    <p:extLst>
      <p:ext uri="{BB962C8B-B14F-4D97-AF65-F5344CB8AC3E}">
        <p14:creationId xmlns:p14="http://schemas.microsoft.com/office/powerpoint/2010/main" val="47251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74E3-0B43-4D79-9667-9C677F337D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2F031-829F-425E-A838-8CBEF0EF300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DCB764C-BD57-4A2A-9034-677C89435F8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BBE59D8-A47F-4A52-9BA2-C6B5C26FFA18}"/>
              </a:ext>
            </a:extLst>
          </p:cNvPr>
          <p:cNvSpPr>
            <a:spLocks noGrp="1"/>
          </p:cNvSpPr>
          <p:nvPr>
            <p:ph type="sldNum" sz="quarter" idx="12"/>
          </p:nvPr>
        </p:nvSpPr>
        <p:spPr/>
        <p:txBody>
          <a:bodyPr/>
          <a:lstStyle>
            <a:lvl1pPr>
              <a:defRPr/>
            </a:lvl1pPr>
          </a:lstStyle>
          <a:p>
            <a:fld id="{7510C427-AE1F-4ACF-8C6F-406DC52AC948}" type="slidenum">
              <a:rPr lang="en-US" altLang="en-US"/>
              <a:pPr/>
              <a:t>‹#›</a:t>
            </a:fld>
            <a:endParaRPr lang="en-US" altLang="en-US"/>
          </a:p>
        </p:txBody>
      </p:sp>
    </p:spTree>
    <p:extLst>
      <p:ext uri="{BB962C8B-B14F-4D97-AF65-F5344CB8AC3E}">
        <p14:creationId xmlns:p14="http://schemas.microsoft.com/office/powerpoint/2010/main" val="3128709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3D6F-1D44-4FD9-A1D4-B2BA3E72F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72B786-8EE7-4511-994A-DAC8783DAECC}"/>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17B419-B22B-406E-8B71-EB93B572D7CF}"/>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2A6CA2-AA24-41CF-B578-87C81DFFB23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052D18C-4DF8-4221-8413-14EDFD1B4D9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C95F0A0-0039-4F8D-BB7A-3EA3B9A87335}"/>
              </a:ext>
            </a:extLst>
          </p:cNvPr>
          <p:cNvSpPr>
            <a:spLocks noGrp="1"/>
          </p:cNvSpPr>
          <p:nvPr>
            <p:ph type="sldNum" sz="quarter" idx="12"/>
          </p:nvPr>
        </p:nvSpPr>
        <p:spPr/>
        <p:txBody>
          <a:bodyPr/>
          <a:lstStyle>
            <a:lvl1pPr>
              <a:defRPr/>
            </a:lvl1pPr>
          </a:lstStyle>
          <a:p>
            <a:fld id="{AAC9265F-FBD5-4A66-9138-5DF65CED4A51}" type="slidenum">
              <a:rPr lang="en-US" altLang="en-US"/>
              <a:pPr/>
              <a:t>‹#›</a:t>
            </a:fld>
            <a:endParaRPr lang="en-US" altLang="en-US"/>
          </a:p>
        </p:txBody>
      </p:sp>
    </p:spTree>
    <p:extLst>
      <p:ext uri="{BB962C8B-B14F-4D97-AF65-F5344CB8AC3E}">
        <p14:creationId xmlns:p14="http://schemas.microsoft.com/office/powerpoint/2010/main" val="37875601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D89-BA2B-4950-B293-908088E08A2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708A9-DD04-4381-BDFE-35135DD6542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DF04B1-0778-4799-BD45-8ABF091F06F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8C966E-2E0B-4F4F-A7D0-DECBA6A41A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1E4AB5-8DE0-4ECD-B2E5-164C6727C6D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7D828-3350-45E4-BCDE-95101DA9846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4EBB7F1-1DDC-4C4E-A693-5E2CA2D7768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2BE3B-0320-417F-A5A6-3ED41B344AF8}"/>
              </a:ext>
            </a:extLst>
          </p:cNvPr>
          <p:cNvSpPr>
            <a:spLocks noGrp="1"/>
          </p:cNvSpPr>
          <p:nvPr>
            <p:ph type="sldNum" sz="quarter" idx="12"/>
          </p:nvPr>
        </p:nvSpPr>
        <p:spPr/>
        <p:txBody>
          <a:bodyPr/>
          <a:lstStyle>
            <a:lvl1pPr>
              <a:defRPr/>
            </a:lvl1pPr>
          </a:lstStyle>
          <a:p>
            <a:fld id="{F22BD1C7-B33E-480B-BC2D-1202357F67C2}" type="slidenum">
              <a:rPr lang="en-US" altLang="en-US"/>
              <a:pPr/>
              <a:t>‹#›</a:t>
            </a:fld>
            <a:endParaRPr lang="en-US" altLang="en-US"/>
          </a:p>
        </p:txBody>
      </p:sp>
    </p:spTree>
    <p:extLst>
      <p:ext uri="{BB962C8B-B14F-4D97-AF65-F5344CB8AC3E}">
        <p14:creationId xmlns:p14="http://schemas.microsoft.com/office/powerpoint/2010/main" val="3481617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06D6-490C-4052-8918-0A4F5D4146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C1D690-81AB-4ECD-ACF5-E33C89D26B9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6E240FE-E8CC-4C11-9FDD-C0477D07498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810EAFB-66A4-4E99-A9EB-C959D582E6AD}"/>
              </a:ext>
            </a:extLst>
          </p:cNvPr>
          <p:cNvSpPr>
            <a:spLocks noGrp="1"/>
          </p:cNvSpPr>
          <p:nvPr>
            <p:ph type="sldNum" sz="quarter" idx="12"/>
          </p:nvPr>
        </p:nvSpPr>
        <p:spPr/>
        <p:txBody>
          <a:bodyPr/>
          <a:lstStyle>
            <a:lvl1pPr>
              <a:defRPr/>
            </a:lvl1pPr>
          </a:lstStyle>
          <a:p>
            <a:fld id="{B1E043AD-4131-447C-A9B4-462BADF92EEC}" type="slidenum">
              <a:rPr lang="en-US" altLang="en-US"/>
              <a:pPr/>
              <a:t>‹#›</a:t>
            </a:fld>
            <a:endParaRPr lang="en-US" altLang="en-US"/>
          </a:p>
        </p:txBody>
      </p:sp>
    </p:spTree>
    <p:extLst>
      <p:ext uri="{BB962C8B-B14F-4D97-AF65-F5344CB8AC3E}">
        <p14:creationId xmlns:p14="http://schemas.microsoft.com/office/powerpoint/2010/main" val="1563357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CF4EC-6D01-4E80-994C-154E4FC15AF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1D9DD66-B056-4A45-9C68-6713C6B5B3F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04272E5-75F4-459A-81B1-9C85C0FC95EA}"/>
              </a:ext>
            </a:extLst>
          </p:cNvPr>
          <p:cNvSpPr>
            <a:spLocks noGrp="1"/>
          </p:cNvSpPr>
          <p:nvPr>
            <p:ph type="sldNum" sz="quarter" idx="12"/>
          </p:nvPr>
        </p:nvSpPr>
        <p:spPr/>
        <p:txBody>
          <a:bodyPr/>
          <a:lstStyle>
            <a:lvl1pPr>
              <a:defRPr/>
            </a:lvl1pPr>
          </a:lstStyle>
          <a:p>
            <a:fld id="{CDDA89A5-0D82-4D73-845D-A52A108DFB62}" type="slidenum">
              <a:rPr lang="en-US" altLang="en-US"/>
              <a:pPr/>
              <a:t>‹#›</a:t>
            </a:fld>
            <a:endParaRPr lang="en-US" altLang="en-US"/>
          </a:p>
        </p:txBody>
      </p:sp>
    </p:spTree>
    <p:extLst>
      <p:ext uri="{BB962C8B-B14F-4D97-AF65-F5344CB8AC3E}">
        <p14:creationId xmlns:p14="http://schemas.microsoft.com/office/powerpoint/2010/main" val="2267024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0A10-6E4C-4EA1-B006-3970EFCD28F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46AB4C-FDCD-4E85-BC9D-61DC5F51731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F7FA79-F1C8-41D0-94E1-6ED0BA1793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848A23-4C8F-41B5-99EA-08904B0E7B7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B222DB9-5C08-4D9B-B70F-1B09A04882C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7A4B44-81E8-4E94-A970-2BECA71170C9}"/>
              </a:ext>
            </a:extLst>
          </p:cNvPr>
          <p:cNvSpPr>
            <a:spLocks noGrp="1"/>
          </p:cNvSpPr>
          <p:nvPr>
            <p:ph type="sldNum" sz="quarter" idx="12"/>
          </p:nvPr>
        </p:nvSpPr>
        <p:spPr/>
        <p:txBody>
          <a:bodyPr/>
          <a:lstStyle>
            <a:lvl1pPr>
              <a:defRPr/>
            </a:lvl1pPr>
          </a:lstStyle>
          <a:p>
            <a:fld id="{23E6CC35-CA9A-4A57-A86F-833A2ECC18F5}" type="slidenum">
              <a:rPr lang="en-US" altLang="en-US"/>
              <a:pPr/>
              <a:t>‹#›</a:t>
            </a:fld>
            <a:endParaRPr lang="en-US" altLang="en-US"/>
          </a:p>
        </p:txBody>
      </p:sp>
    </p:spTree>
    <p:extLst>
      <p:ext uri="{BB962C8B-B14F-4D97-AF65-F5344CB8AC3E}">
        <p14:creationId xmlns:p14="http://schemas.microsoft.com/office/powerpoint/2010/main" val="3922198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350D-6A48-4D3B-80A7-4F9D14B16C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4CB122-5819-4D56-AA11-13397AB13A7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7005AE-2F3C-4A61-8336-439B4484E7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77D4D2-F8E1-4FD4-A787-1C5729AF3C1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55CD76-E297-4B8C-AF43-D3BDACC6EB8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82C470F-891B-413A-99F0-584D6B8DCBF4}"/>
              </a:ext>
            </a:extLst>
          </p:cNvPr>
          <p:cNvSpPr>
            <a:spLocks noGrp="1"/>
          </p:cNvSpPr>
          <p:nvPr>
            <p:ph type="sldNum" sz="quarter" idx="12"/>
          </p:nvPr>
        </p:nvSpPr>
        <p:spPr/>
        <p:txBody>
          <a:bodyPr/>
          <a:lstStyle>
            <a:lvl1pPr>
              <a:defRPr/>
            </a:lvl1pPr>
          </a:lstStyle>
          <a:p>
            <a:fld id="{45BF3A21-9131-49FA-9596-C18277A18471}" type="slidenum">
              <a:rPr lang="en-US" altLang="en-US"/>
              <a:pPr/>
              <a:t>‹#›</a:t>
            </a:fld>
            <a:endParaRPr lang="en-US" altLang="en-US"/>
          </a:p>
        </p:txBody>
      </p:sp>
    </p:spTree>
    <p:extLst>
      <p:ext uri="{BB962C8B-B14F-4D97-AF65-F5344CB8AC3E}">
        <p14:creationId xmlns:p14="http://schemas.microsoft.com/office/powerpoint/2010/main" val="2534284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E904-82E3-4D7F-8625-8E2240538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913AFA-62E3-49D2-8B0B-CC0B03D083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C3318-9F7E-4450-9FF3-AB4EFE24996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392959-D6CB-4EF4-92D7-8535599D43D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48EC69-3232-42BB-8699-04ADC57D0BD6}"/>
              </a:ext>
            </a:extLst>
          </p:cNvPr>
          <p:cNvSpPr>
            <a:spLocks noGrp="1"/>
          </p:cNvSpPr>
          <p:nvPr>
            <p:ph type="sldNum" sz="quarter" idx="12"/>
          </p:nvPr>
        </p:nvSpPr>
        <p:spPr/>
        <p:txBody>
          <a:bodyPr/>
          <a:lstStyle>
            <a:lvl1pPr>
              <a:defRPr/>
            </a:lvl1pPr>
          </a:lstStyle>
          <a:p>
            <a:fld id="{3955C3A5-FA0C-4389-9158-B02F0D0550C1}" type="slidenum">
              <a:rPr lang="en-US" altLang="en-US"/>
              <a:pPr/>
              <a:t>‹#›</a:t>
            </a:fld>
            <a:endParaRPr lang="en-US" altLang="en-US"/>
          </a:p>
        </p:txBody>
      </p:sp>
    </p:spTree>
    <p:extLst>
      <p:ext uri="{BB962C8B-B14F-4D97-AF65-F5344CB8AC3E}">
        <p14:creationId xmlns:p14="http://schemas.microsoft.com/office/powerpoint/2010/main" val="1058397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DDA3B0-3932-4698-8F80-5E84328CE640}"/>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FD2FC9-FD1A-4813-8238-75D24B3D56A9}"/>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A8E10-A990-4B15-9CAB-E8AB7831AC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3F4B4C-B75B-415F-8DC4-96066583C0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E99DFD-2453-425E-8FD5-EA558B2060FD}"/>
              </a:ext>
            </a:extLst>
          </p:cNvPr>
          <p:cNvSpPr>
            <a:spLocks noGrp="1"/>
          </p:cNvSpPr>
          <p:nvPr>
            <p:ph type="sldNum" sz="quarter" idx="12"/>
          </p:nvPr>
        </p:nvSpPr>
        <p:spPr/>
        <p:txBody>
          <a:bodyPr/>
          <a:lstStyle>
            <a:lvl1pPr>
              <a:defRPr/>
            </a:lvl1pPr>
          </a:lstStyle>
          <a:p>
            <a:fld id="{CBA402D5-4B91-41C1-BD1D-4151638B963A}" type="slidenum">
              <a:rPr lang="en-US" altLang="en-US"/>
              <a:pPr/>
              <a:t>‹#›</a:t>
            </a:fld>
            <a:endParaRPr lang="en-US" altLang="en-US"/>
          </a:p>
        </p:txBody>
      </p:sp>
    </p:spTree>
    <p:extLst>
      <p:ext uri="{BB962C8B-B14F-4D97-AF65-F5344CB8AC3E}">
        <p14:creationId xmlns:p14="http://schemas.microsoft.com/office/powerpoint/2010/main" val="1776693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40354" name="Line 2">
            <a:extLst>
              <a:ext uri="{FF2B5EF4-FFF2-40B4-BE49-F238E27FC236}">
                <a16:creationId xmlns:a16="http://schemas.microsoft.com/office/drawing/2014/main" id="{AEB639BD-60A5-4B04-BEE2-9693231B9EE1}"/>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0355" name="Arc 3">
            <a:extLst>
              <a:ext uri="{FF2B5EF4-FFF2-40B4-BE49-F238E27FC236}">
                <a16:creationId xmlns:a16="http://schemas.microsoft.com/office/drawing/2014/main" id="{86FAC4CB-141B-47EF-96AA-72FC509981D5}"/>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0356" name="Rectangle 4">
            <a:extLst>
              <a:ext uri="{FF2B5EF4-FFF2-40B4-BE49-F238E27FC236}">
                <a16:creationId xmlns:a16="http://schemas.microsoft.com/office/drawing/2014/main" id="{A44C84E7-CB7D-4FA3-A2B8-4408B4411BAA}"/>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740357" name="Rectangle 5">
            <a:extLst>
              <a:ext uri="{FF2B5EF4-FFF2-40B4-BE49-F238E27FC236}">
                <a16:creationId xmlns:a16="http://schemas.microsoft.com/office/drawing/2014/main" id="{DC8F19F5-4447-47CC-A789-6A7A28A51902}"/>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740358" name="Rectangle 6">
            <a:extLst>
              <a:ext uri="{FF2B5EF4-FFF2-40B4-BE49-F238E27FC236}">
                <a16:creationId xmlns:a16="http://schemas.microsoft.com/office/drawing/2014/main" id="{C482F1E3-B98C-4D80-9CBA-D2157EF3C6F4}"/>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740359" name="Rectangle 7">
            <a:extLst>
              <a:ext uri="{FF2B5EF4-FFF2-40B4-BE49-F238E27FC236}">
                <a16:creationId xmlns:a16="http://schemas.microsoft.com/office/drawing/2014/main" id="{C23A53E5-BC0F-424F-8072-E39AF38F15BA}"/>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740360" name="Rectangle 8">
            <a:extLst>
              <a:ext uri="{FF2B5EF4-FFF2-40B4-BE49-F238E27FC236}">
                <a16:creationId xmlns:a16="http://schemas.microsoft.com/office/drawing/2014/main" id="{6F5E997C-5D01-42AB-8C5B-B290659081A8}"/>
              </a:ext>
            </a:extLst>
          </p:cNvPr>
          <p:cNvSpPr>
            <a:spLocks noGrp="1" noChangeArrowheads="1"/>
          </p:cNvSpPr>
          <p:nvPr>
            <p:ph type="sldNum" sz="quarter" idx="4"/>
          </p:nvPr>
        </p:nvSpPr>
        <p:spPr/>
        <p:txBody>
          <a:bodyPr/>
          <a:lstStyle>
            <a:lvl1pPr>
              <a:defRPr/>
            </a:lvl1pPr>
          </a:lstStyle>
          <a:p>
            <a:fld id="{E8F49550-D021-4BC5-AF92-2F85374FE9AB}" type="slidenum">
              <a:rPr lang="en-US" altLang="en-US"/>
              <a:pPr/>
              <a:t>‹#›</a:t>
            </a:fld>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15BB-AAF5-4917-A6C1-DB6560252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18228-AACE-4E60-9806-822A5DC2B4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15333-2CAE-487D-9B25-612488BB4E7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CB3779-8F39-4EC0-802A-8A816F16A00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8575B-475B-483B-BEC7-E945C6AD90E9}"/>
              </a:ext>
            </a:extLst>
          </p:cNvPr>
          <p:cNvSpPr>
            <a:spLocks noGrp="1"/>
          </p:cNvSpPr>
          <p:nvPr>
            <p:ph type="sldNum" sz="quarter" idx="12"/>
          </p:nvPr>
        </p:nvSpPr>
        <p:spPr/>
        <p:txBody>
          <a:bodyPr/>
          <a:lstStyle>
            <a:lvl1pPr>
              <a:defRPr/>
            </a:lvl1pPr>
          </a:lstStyle>
          <a:p>
            <a:fld id="{672EBA1A-C605-40DA-A358-077582DDEBBC}" type="slidenum">
              <a:rPr lang="en-US" altLang="en-US"/>
              <a:pPr/>
              <a:t>‹#›</a:t>
            </a:fld>
            <a:endParaRPr lang="en-US" altLang="en-US"/>
          </a:p>
        </p:txBody>
      </p:sp>
    </p:spTree>
    <p:extLst>
      <p:ext uri="{BB962C8B-B14F-4D97-AF65-F5344CB8AC3E}">
        <p14:creationId xmlns:p14="http://schemas.microsoft.com/office/powerpoint/2010/main" val="11687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E84E8-29DF-4A3D-9ADF-38B26A52416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10F7457-3F4D-4CC4-A0AD-0B08C730CE9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C8DEA1E-5D6F-4FC1-9988-663C93FA86E2}"/>
              </a:ext>
            </a:extLst>
          </p:cNvPr>
          <p:cNvSpPr>
            <a:spLocks noGrp="1"/>
          </p:cNvSpPr>
          <p:nvPr>
            <p:ph type="sldNum" sz="quarter" idx="12"/>
          </p:nvPr>
        </p:nvSpPr>
        <p:spPr/>
        <p:txBody>
          <a:bodyPr/>
          <a:lstStyle>
            <a:lvl1pPr>
              <a:defRPr/>
            </a:lvl1pPr>
          </a:lstStyle>
          <a:p>
            <a:fld id="{7EA62606-1862-45FC-A260-3D822852E76C}" type="slidenum">
              <a:rPr lang="en-US" altLang="en-US"/>
              <a:pPr/>
              <a:t>‹#›</a:t>
            </a:fld>
            <a:endParaRPr lang="en-US" altLang="en-US"/>
          </a:p>
        </p:txBody>
      </p:sp>
    </p:spTree>
    <p:extLst>
      <p:ext uri="{BB962C8B-B14F-4D97-AF65-F5344CB8AC3E}">
        <p14:creationId xmlns:p14="http://schemas.microsoft.com/office/powerpoint/2010/main" val="12393388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74423-1106-4FD3-9EE7-9D9E0A754DE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5B0071-9218-4158-B666-018B8C40F3A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9313650-338C-4513-B893-D804D2A8394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0C06E19-0C8E-4586-8F27-CCE0C68417D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C13B96-738E-4889-9A9A-6C350D6DF570}"/>
              </a:ext>
            </a:extLst>
          </p:cNvPr>
          <p:cNvSpPr>
            <a:spLocks noGrp="1"/>
          </p:cNvSpPr>
          <p:nvPr>
            <p:ph type="sldNum" sz="quarter" idx="12"/>
          </p:nvPr>
        </p:nvSpPr>
        <p:spPr/>
        <p:txBody>
          <a:bodyPr/>
          <a:lstStyle>
            <a:lvl1pPr>
              <a:defRPr/>
            </a:lvl1pPr>
          </a:lstStyle>
          <a:p>
            <a:fld id="{59401932-0EA6-48DD-839F-377A04DE8A05}" type="slidenum">
              <a:rPr lang="en-US" altLang="en-US"/>
              <a:pPr/>
              <a:t>‹#›</a:t>
            </a:fld>
            <a:endParaRPr lang="en-US" altLang="en-US"/>
          </a:p>
        </p:txBody>
      </p:sp>
    </p:spTree>
    <p:extLst>
      <p:ext uri="{BB962C8B-B14F-4D97-AF65-F5344CB8AC3E}">
        <p14:creationId xmlns:p14="http://schemas.microsoft.com/office/powerpoint/2010/main" val="2663689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49DF-0292-4C39-8BF0-5F4338DC5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1EBEC0-B39E-4451-868A-47B2D730C056}"/>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86DBFD-8789-41AD-AC4F-0FAC2C8D0239}"/>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2E068-622E-4018-9634-73C030DCE94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3086BE4-F5F9-40E6-A112-CCF4903520E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1896C9-A95F-4723-AAFD-E8570822E4F5}"/>
              </a:ext>
            </a:extLst>
          </p:cNvPr>
          <p:cNvSpPr>
            <a:spLocks noGrp="1"/>
          </p:cNvSpPr>
          <p:nvPr>
            <p:ph type="sldNum" sz="quarter" idx="12"/>
          </p:nvPr>
        </p:nvSpPr>
        <p:spPr/>
        <p:txBody>
          <a:bodyPr/>
          <a:lstStyle>
            <a:lvl1pPr>
              <a:defRPr/>
            </a:lvl1pPr>
          </a:lstStyle>
          <a:p>
            <a:fld id="{8A13BB01-72DE-499D-A3B5-5E6E08FBD662}" type="slidenum">
              <a:rPr lang="en-US" altLang="en-US"/>
              <a:pPr/>
              <a:t>‹#›</a:t>
            </a:fld>
            <a:endParaRPr lang="en-US" altLang="en-US"/>
          </a:p>
        </p:txBody>
      </p:sp>
    </p:spTree>
    <p:extLst>
      <p:ext uri="{BB962C8B-B14F-4D97-AF65-F5344CB8AC3E}">
        <p14:creationId xmlns:p14="http://schemas.microsoft.com/office/powerpoint/2010/main" val="1899691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848E-1E52-427C-9A7C-87C418D18E7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575B94-84D4-4CB5-96EB-83B23305F8A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51938C-7CBD-4678-A40F-7DCA47F69AB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FF39E0-0015-43DD-B7C8-7A61C132DE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337F4B-DECD-43E0-8E7F-A7D63852C49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CDC7B2-0AFB-426B-B5E2-BF72B5B6BCE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D5FDDE2-300B-41A2-A5DA-AC3B818246D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6A89FEC-5DF6-4439-84D0-7238A105658D}"/>
              </a:ext>
            </a:extLst>
          </p:cNvPr>
          <p:cNvSpPr>
            <a:spLocks noGrp="1"/>
          </p:cNvSpPr>
          <p:nvPr>
            <p:ph type="sldNum" sz="quarter" idx="12"/>
          </p:nvPr>
        </p:nvSpPr>
        <p:spPr/>
        <p:txBody>
          <a:bodyPr/>
          <a:lstStyle>
            <a:lvl1pPr>
              <a:defRPr/>
            </a:lvl1pPr>
          </a:lstStyle>
          <a:p>
            <a:fld id="{C07F9862-6873-4AD1-87C2-F55D6D5C961C}" type="slidenum">
              <a:rPr lang="en-US" altLang="en-US"/>
              <a:pPr/>
              <a:t>‹#›</a:t>
            </a:fld>
            <a:endParaRPr lang="en-US" altLang="en-US"/>
          </a:p>
        </p:txBody>
      </p:sp>
    </p:spTree>
    <p:extLst>
      <p:ext uri="{BB962C8B-B14F-4D97-AF65-F5344CB8AC3E}">
        <p14:creationId xmlns:p14="http://schemas.microsoft.com/office/powerpoint/2010/main" val="1853553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0F5-6C7E-48AA-9790-2448F4EF3C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0D39D-1C7D-4922-B0AC-2807DA11C77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11B0D70-5E78-47D4-ADCD-395825ADEFB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D6A28AD-0773-4D59-B41E-DCE9089B0DF0}"/>
              </a:ext>
            </a:extLst>
          </p:cNvPr>
          <p:cNvSpPr>
            <a:spLocks noGrp="1"/>
          </p:cNvSpPr>
          <p:nvPr>
            <p:ph type="sldNum" sz="quarter" idx="12"/>
          </p:nvPr>
        </p:nvSpPr>
        <p:spPr/>
        <p:txBody>
          <a:bodyPr/>
          <a:lstStyle>
            <a:lvl1pPr>
              <a:defRPr/>
            </a:lvl1pPr>
          </a:lstStyle>
          <a:p>
            <a:fld id="{5D1AC93B-EFF8-4888-A528-83421EF39C50}" type="slidenum">
              <a:rPr lang="en-US" altLang="en-US"/>
              <a:pPr/>
              <a:t>‹#›</a:t>
            </a:fld>
            <a:endParaRPr lang="en-US" altLang="en-US"/>
          </a:p>
        </p:txBody>
      </p:sp>
    </p:spTree>
    <p:extLst>
      <p:ext uri="{BB962C8B-B14F-4D97-AF65-F5344CB8AC3E}">
        <p14:creationId xmlns:p14="http://schemas.microsoft.com/office/powerpoint/2010/main" val="17345363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3DB9D0-69C1-4FDA-8A92-5DE31E37CBD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D20898B-F302-44FD-A7B8-C3230DBADAA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A5E9193-05C9-4404-8815-4D6BEE7ED238}"/>
              </a:ext>
            </a:extLst>
          </p:cNvPr>
          <p:cNvSpPr>
            <a:spLocks noGrp="1"/>
          </p:cNvSpPr>
          <p:nvPr>
            <p:ph type="sldNum" sz="quarter" idx="12"/>
          </p:nvPr>
        </p:nvSpPr>
        <p:spPr/>
        <p:txBody>
          <a:bodyPr/>
          <a:lstStyle>
            <a:lvl1pPr>
              <a:defRPr/>
            </a:lvl1pPr>
          </a:lstStyle>
          <a:p>
            <a:fld id="{5F512028-536E-4AB6-B140-923E39DE19D8}" type="slidenum">
              <a:rPr lang="en-US" altLang="en-US"/>
              <a:pPr/>
              <a:t>‹#›</a:t>
            </a:fld>
            <a:endParaRPr lang="en-US" altLang="en-US"/>
          </a:p>
        </p:txBody>
      </p:sp>
    </p:spTree>
    <p:extLst>
      <p:ext uri="{BB962C8B-B14F-4D97-AF65-F5344CB8AC3E}">
        <p14:creationId xmlns:p14="http://schemas.microsoft.com/office/powerpoint/2010/main" val="22117879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6DC9-D2EE-41C7-B4E7-DBFD8429C4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E74A69-2D96-472A-A2E0-D6656DA62BC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9F631C-C0FE-4A3A-BB0A-04D8BD10B7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611759-9157-4E3A-8180-50B4157379F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74F9A57-5082-4817-8673-2BA4983E537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95AAEF-A382-4A0D-9CB2-260F45EDE7CC}"/>
              </a:ext>
            </a:extLst>
          </p:cNvPr>
          <p:cNvSpPr>
            <a:spLocks noGrp="1"/>
          </p:cNvSpPr>
          <p:nvPr>
            <p:ph type="sldNum" sz="quarter" idx="12"/>
          </p:nvPr>
        </p:nvSpPr>
        <p:spPr/>
        <p:txBody>
          <a:bodyPr/>
          <a:lstStyle>
            <a:lvl1pPr>
              <a:defRPr/>
            </a:lvl1pPr>
          </a:lstStyle>
          <a:p>
            <a:fld id="{D21531A3-BCE0-4A0A-B1F2-4D6A5EEE9B15}" type="slidenum">
              <a:rPr lang="en-US" altLang="en-US"/>
              <a:pPr/>
              <a:t>‹#›</a:t>
            </a:fld>
            <a:endParaRPr lang="en-US" altLang="en-US"/>
          </a:p>
        </p:txBody>
      </p:sp>
    </p:spTree>
    <p:extLst>
      <p:ext uri="{BB962C8B-B14F-4D97-AF65-F5344CB8AC3E}">
        <p14:creationId xmlns:p14="http://schemas.microsoft.com/office/powerpoint/2010/main" val="9226818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29C2-94C1-42E2-9F8F-46651AFF978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994C77-2362-4218-BEB8-D05F3B39B24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35153-7431-4B37-A74F-F6493E61F2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54391D-11CF-4D0D-88F9-BF74705A7E5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68A2396-BCAD-4C61-A95F-18E07157F3D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6B617EC-E570-44EC-949C-FE19990F74D9}"/>
              </a:ext>
            </a:extLst>
          </p:cNvPr>
          <p:cNvSpPr>
            <a:spLocks noGrp="1"/>
          </p:cNvSpPr>
          <p:nvPr>
            <p:ph type="sldNum" sz="quarter" idx="12"/>
          </p:nvPr>
        </p:nvSpPr>
        <p:spPr/>
        <p:txBody>
          <a:bodyPr/>
          <a:lstStyle>
            <a:lvl1pPr>
              <a:defRPr/>
            </a:lvl1pPr>
          </a:lstStyle>
          <a:p>
            <a:fld id="{4AD342CD-52E2-4BEA-B752-BD5E763B58DF}" type="slidenum">
              <a:rPr lang="en-US" altLang="en-US"/>
              <a:pPr/>
              <a:t>‹#›</a:t>
            </a:fld>
            <a:endParaRPr lang="en-US" altLang="en-US"/>
          </a:p>
        </p:txBody>
      </p:sp>
    </p:spTree>
    <p:extLst>
      <p:ext uri="{BB962C8B-B14F-4D97-AF65-F5344CB8AC3E}">
        <p14:creationId xmlns:p14="http://schemas.microsoft.com/office/powerpoint/2010/main" val="3569520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A485-F2D9-42CC-A7FC-18C5F83B93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F33E58-5DF8-4950-99F3-98E7E1BE1E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6E2B9-97FB-4F9A-961F-1AAF4DD1FD1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748BF87-970F-439E-AFA0-B7DE8ABDAA2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E82EF8B-816C-4F1C-AD37-584231887053}"/>
              </a:ext>
            </a:extLst>
          </p:cNvPr>
          <p:cNvSpPr>
            <a:spLocks noGrp="1"/>
          </p:cNvSpPr>
          <p:nvPr>
            <p:ph type="sldNum" sz="quarter" idx="12"/>
          </p:nvPr>
        </p:nvSpPr>
        <p:spPr/>
        <p:txBody>
          <a:bodyPr/>
          <a:lstStyle>
            <a:lvl1pPr>
              <a:defRPr/>
            </a:lvl1pPr>
          </a:lstStyle>
          <a:p>
            <a:fld id="{A7B0D156-6086-42B3-9923-C96C4AE5992C}" type="slidenum">
              <a:rPr lang="en-US" altLang="en-US"/>
              <a:pPr/>
              <a:t>‹#›</a:t>
            </a:fld>
            <a:endParaRPr lang="en-US" altLang="en-US"/>
          </a:p>
        </p:txBody>
      </p:sp>
    </p:spTree>
    <p:extLst>
      <p:ext uri="{BB962C8B-B14F-4D97-AF65-F5344CB8AC3E}">
        <p14:creationId xmlns:p14="http://schemas.microsoft.com/office/powerpoint/2010/main" val="41837902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11C09-0DCF-440E-8271-E6B7D771003A}"/>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D2B5AD-8649-47D3-88DD-32BE2B2750F5}"/>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C3C04-BA43-4FD3-B264-AA2A4EB960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3AC9CD5-AE25-4114-934A-D78165EBA1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FFF7FD8-5912-4605-B603-DB99D10EBBC3}"/>
              </a:ext>
            </a:extLst>
          </p:cNvPr>
          <p:cNvSpPr>
            <a:spLocks noGrp="1"/>
          </p:cNvSpPr>
          <p:nvPr>
            <p:ph type="sldNum" sz="quarter" idx="12"/>
          </p:nvPr>
        </p:nvSpPr>
        <p:spPr/>
        <p:txBody>
          <a:bodyPr/>
          <a:lstStyle>
            <a:lvl1pPr>
              <a:defRPr/>
            </a:lvl1pPr>
          </a:lstStyle>
          <a:p>
            <a:fld id="{0C4D9E34-ABDB-4206-9F58-D5E03FE6ED29}" type="slidenum">
              <a:rPr lang="en-US" altLang="en-US"/>
              <a:pPr/>
              <a:t>‹#›</a:t>
            </a:fld>
            <a:endParaRPr lang="en-US" altLang="en-US"/>
          </a:p>
        </p:txBody>
      </p:sp>
    </p:spTree>
    <p:extLst>
      <p:ext uri="{BB962C8B-B14F-4D97-AF65-F5344CB8AC3E}">
        <p14:creationId xmlns:p14="http://schemas.microsoft.com/office/powerpoint/2010/main" val="5024303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6545-95AC-4E72-9480-C6469854CC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F1AF15-4F3B-4C9E-AAB7-03DF21DF0D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116119-7E40-45BA-889B-30E3341094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D0503E4-8CBD-4023-BDDE-DE372A9629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C22DC35-7462-463A-8E2A-6930414C0849}"/>
              </a:ext>
            </a:extLst>
          </p:cNvPr>
          <p:cNvSpPr>
            <a:spLocks noGrp="1"/>
          </p:cNvSpPr>
          <p:nvPr>
            <p:ph type="sldNum" sz="quarter" idx="12"/>
          </p:nvPr>
        </p:nvSpPr>
        <p:spPr/>
        <p:txBody>
          <a:bodyPr/>
          <a:lstStyle>
            <a:lvl1pPr>
              <a:defRPr/>
            </a:lvl1pPr>
          </a:lstStyle>
          <a:p>
            <a:fld id="{124A6D8F-66ED-4FA7-A818-1F8F16E99BA9}" type="slidenum">
              <a:rPr lang="en-US" altLang="en-US"/>
              <a:pPr/>
              <a:t>‹#›</a:t>
            </a:fld>
            <a:endParaRPr lang="en-US" altLang="en-US"/>
          </a:p>
        </p:txBody>
      </p:sp>
    </p:spTree>
    <p:extLst>
      <p:ext uri="{BB962C8B-B14F-4D97-AF65-F5344CB8AC3E}">
        <p14:creationId xmlns:p14="http://schemas.microsoft.com/office/powerpoint/2010/main" val="252117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CB34-0FC3-40D9-8E51-84FB7384447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0C3784-AE1D-4157-903B-AE0A496E24A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B8AEFA-9C5C-48D6-92FC-0D7D48E8E3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220AD0-9493-48F8-A4F9-983EA8B2874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4CDF23F-CCAA-4F8C-9D23-E11B818DCF5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345C70-19D3-4C65-9932-2C49C5A6EAD6}"/>
              </a:ext>
            </a:extLst>
          </p:cNvPr>
          <p:cNvSpPr>
            <a:spLocks noGrp="1"/>
          </p:cNvSpPr>
          <p:nvPr>
            <p:ph type="sldNum" sz="quarter" idx="12"/>
          </p:nvPr>
        </p:nvSpPr>
        <p:spPr/>
        <p:txBody>
          <a:bodyPr/>
          <a:lstStyle>
            <a:lvl1pPr>
              <a:defRPr/>
            </a:lvl1pPr>
          </a:lstStyle>
          <a:p>
            <a:fld id="{B9D7CCFF-8C4C-403C-B543-1C8AEEBCDBB6}" type="slidenum">
              <a:rPr lang="en-US" altLang="en-US"/>
              <a:pPr/>
              <a:t>‹#›</a:t>
            </a:fld>
            <a:endParaRPr lang="en-US" altLang="en-US"/>
          </a:p>
        </p:txBody>
      </p:sp>
    </p:spTree>
    <p:extLst>
      <p:ext uri="{BB962C8B-B14F-4D97-AF65-F5344CB8AC3E}">
        <p14:creationId xmlns:p14="http://schemas.microsoft.com/office/powerpoint/2010/main" val="2857339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CB15-D04B-4D91-AE73-51F3775D3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8D0164-D06D-4273-B2B8-E0F9C711FE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A2EEA-DB9C-4384-8E92-877AB92762B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7DA8018-3F92-44F0-8192-F042381A3F3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317CD9-C96C-4459-9134-4A71CE3A171F}"/>
              </a:ext>
            </a:extLst>
          </p:cNvPr>
          <p:cNvSpPr>
            <a:spLocks noGrp="1"/>
          </p:cNvSpPr>
          <p:nvPr>
            <p:ph type="sldNum" sz="quarter" idx="12"/>
          </p:nvPr>
        </p:nvSpPr>
        <p:spPr/>
        <p:txBody>
          <a:bodyPr/>
          <a:lstStyle>
            <a:lvl1pPr>
              <a:defRPr/>
            </a:lvl1pPr>
          </a:lstStyle>
          <a:p>
            <a:fld id="{D4487046-C585-4762-ACE5-7D2CD0E4E67F}" type="slidenum">
              <a:rPr lang="en-US" altLang="en-US"/>
              <a:pPr/>
              <a:t>‹#›</a:t>
            </a:fld>
            <a:endParaRPr lang="en-US" altLang="en-US"/>
          </a:p>
        </p:txBody>
      </p:sp>
    </p:spTree>
    <p:extLst>
      <p:ext uri="{BB962C8B-B14F-4D97-AF65-F5344CB8AC3E}">
        <p14:creationId xmlns:p14="http://schemas.microsoft.com/office/powerpoint/2010/main" val="25446101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6E6A-EB23-41A7-90DC-E0D179439B8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1E4F8-4475-4974-A41E-BC9CA3E5F41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817584C-E7C3-4F6D-B1CA-330578370C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47869F-9D0A-43BC-AA91-E6950206E49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541986-02B0-4B32-9059-2CA50DAD2A34}"/>
              </a:ext>
            </a:extLst>
          </p:cNvPr>
          <p:cNvSpPr>
            <a:spLocks noGrp="1"/>
          </p:cNvSpPr>
          <p:nvPr>
            <p:ph type="sldNum" sz="quarter" idx="12"/>
          </p:nvPr>
        </p:nvSpPr>
        <p:spPr/>
        <p:txBody>
          <a:bodyPr/>
          <a:lstStyle>
            <a:lvl1pPr>
              <a:defRPr/>
            </a:lvl1pPr>
          </a:lstStyle>
          <a:p>
            <a:fld id="{246C5A50-1373-4771-8A8C-445E02107F89}" type="slidenum">
              <a:rPr lang="en-US" altLang="en-US"/>
              <a:pPr/>
              <a:t>‹#›</a:t>
            </a:fld>
            <a:endParaRPr lang="en-US" altLang="en-US"/>
          </a:p>
        </p:txBody>
      </p:sp>
    </p:spTree>
    <p:extLst>
      <p:ext uri="{BB962C8B-B14F-4D97-AF65-F5344CB8AC3E}">
        <p14:creationId xmlns:p14="http://schemas.microsoft.com/office/powerpoint/2010/main" val="1441625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C93C-5D8D-4FDA-A5E4-D971F54153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90AE08-1B59-47BB-8A7F-6EA4F0C757B2}"/>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FCE2DC-A3AA-49DC-AEEA-194363770F02}"/>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94B8BE-D417-4338-855F-44CE2C774EA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03DF1CB-1500-4203-B24C-152B004C404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683858-69E8-4889-93C6-BA4A886DC8FA}"/>
              </a:ext>
            </a:extLst>
          </p:cNvPr>
          <p:cNvSpPr>
            <a:spLocks noGrp="1"/>
          </p:cNvSpPr>
          <p:nvPr>
            <p:ph type="sldNum" sz="quarter" idx="12"/>
          </p:nvPr>
        </p:nvSpPr>
        <p:spPr/>
        <p:txBody>
          <a:bodyPr/>
          <a:lstStyle>
            <a:lvl1pPr>
              <a:defRPr/>
            </a:lvl1pPr>
          </a:lstStyle>
          <a:p>
            <a:fld id="{0A372E9D-84F1-4E2C-9A7F-037FBBE807BB}" type="slidenum">
              <a:rPr lang="en-US" altLang="en-US"/>
              <a:pPr/>
              <a:t>‹#›</a:t>
            </a:fld>
            <a:endParaRPr lang="en-US" altLang="en-US"/>
          </a:p>
        </p:txBody>
      </p:sp>
    </p:spTree>
    <p:extLst>
      <p:ext uri="{BB962C8B-B14F-4D97-AF65-F5344CB8AC3E}">
        <p14:creationId xmlns:p14="http://schemas.microsoft.com/office/powerpoint/2010/main" val="18512671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BBFB-639C-4BFE-BEBF-87634E597E5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925606-44DA-4799-BB71-DBDB983F993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0164C5-62D7-4882-AD92-F7A7FA5789B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2D159B-6D2E-44B3-AF49-9324A645B2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1B65D4-EAEF-4ED4-BDC8-6365935B37E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2B155F-D585-40C3-82E7-9F302E33B02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C1E24EF-DB38-4273-A77A-88E3A47F847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6066C33-8E22-43D0-A87D-DE7E1B114B69}"/>
              </a:ext>
            </a:extLst>
          </p:cNvPr>
          <p:cNvSpPr>
            <a:spLocks noGrp="1"/>
          </p:cNvSpPr>
          <p:nvPr>
            <p:ph type="sldNum" sz="quarter" idx="12"/>
          </p:nvPr>
        </p:nvSpPr>
        <p:spPr/>
        <p:txBody>
          <a:bodyPr/>
          <a:lstStyle>
            <a:lvl1pPr>
              <a:defRPr/>
            </a:lvl1pPr>
          </a:lstStyle>
          <a:p>
            <a:fld id="{B775C619-F374-49CD-8FE7-4189EC8BB2D7}" type="slidenum">
              <a:rPr lang="en-US" altLang="en-US"/>
              <a:pPr/>
              <a:t>‹#›</a:t>
            </a:fld>
            <a:endParaRPr lang="en-US" altLang="en-US"/>
          </a:p>
        </p:txBody>
      </p:sp>
    </p:spTree>
    <p:extLst>
      <p:ext uri="{BB962C8B-B14F-4D97-AF65-F5344CB8AC3E}">
        <p14:creationId xmlns:p14="http://schemas.microsoft.com/office/powerpoint/2010/main" val="8567145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A86B-C862-44BD-AA9B-289FAAD7F3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191710-5DED-46C1-AFC4-982AB3E2F8E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5DFB019-AC9C-49CD-BFA8-F98F1AE0B62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9331016-B421-464F-A0FD-4A875F85B3EC}"/>
              </a:ext>
            </a:extLst>
          </p:cNvPr>
          <p:cNvSpPr>
            <a:spLocks noGrp="1"/>
          </p:cNvSpPr>
          <p:nvPr>
            <p:ph type="sldNum" sz="quarter" idx="12"/>
          </p:nvPr>
        </p:nvSpPr>
        <p:spPr/>
        <p:txBody>
          <a:bodyPr/>
          <a:lstStyle>
            <a:lvl1pPr>
              <a:defRPr/>
            </a:lvl1pPr>
          </a:lstStyle>
          <a:p>
            <a:fld id="{C30792F2-2C70-4A69-87AF-16B74F30D56B}" type="slidenum">
              <a:rPr lang="en-US" altLang="en-US"/>
              <a:pPr/>
              <a:t>‹#›</a:t>
            </a:fld>
            <a:endParaRPr lang="en-US" altLang="en-US"/>
          </a:p>
        </p:txBody>
      </p:sp>
    </p:spTree>
    <p:extLst>
      <p:ext uri="{BB962C8B-B14F-4D97-AF65-F5344CB8AC3E}">
        <p14:creationId xmlns:p14="http://schemas.microsoft.com/office/powerpoint/2010/main" val="37790487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B74E5-3DE3-4463-9EEA-AD02CCAA691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C51B044-13EE-49EE-BCBD-52F0D1E8F82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3E9BC58-0F6C-4A03-97AE-78CDEAF863AA}"/>
              </a:ext>
            </a:extLst>
          </p:cNvPr>
          <p:cNvSpPr>
            <a:spLocks noGrp="1"/>
          </p:cNvSpPr>
          <p:nvPr>
            <p:ph type="sldNum" sz="quarter" idx="12"/>
          </p:nvPr>
        </p:nvSpPr>
        <p:spPr/>
        <p:txBody>
          <a:bodyPr/>
          <a:lstStyle>
            <a:lvl1pPr>
              <a:defRPr/>
            </a:lvl1pPr>
          </a:lstStyle>
          <a:p>
            <a:fld id="{E1F0C98D-87B5-4252-A352-EEEC9EF712AF}" type="slidenum">
              <a:rPr lang="en-US" altLang="en-US"/>
              <a:pPr/>
              <a:t>‹#›</a:t>
            </a:fld>
            <a:endParaRPr lang="en-US" altLang="en-US"/>
          </a:p>
        </p:txBody>
      </p:sp>
    </p:spTree>
    <p:extLst>
      <p:ext uri="{BB962C8B-B14F-4D97-AF65-F5344CB8AC3E}">
        <p14:creationId xmlns:p14="http://schemas.microsoft.com/office/powerpoint/2010/main" val="29506380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2748-50B2-4B52-9752-ED4EAFA93CF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167DEA-38D6-4D17-B212-36010188471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F2D18F-279E-4BE0-A04D-A875CAE3491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D7CAAC-4D0D-4E41-8DC6-F700429915D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47517B6-85D5-4079-949E-37CD7522780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27C1B8E-677C-4035-8F8F-3F17C0C346DB}"/>
              </a:ext>
            </a:extLst>
          </p:cNvPr>
          <p:cNvSpPr>
            <a:spLocks noGrp="1"/>
          </p:cNvSpPr>
          <p:nvPr>
            <p:ph type="sldNum" sz="quarter" idx="12"/>
          </p:nvPr>
        </p:nvSpPr>
        <p:spPr/>
        <p:txBody>
          <a:bodyPr/>
          <a:lstStyle>
            <a:lvl1pPr>
              <a:defRPr/>
            </a:lvl1pPr>
          </a:lstStyle>
          <a:p>
            <a:fld id="{3AACBD18-3E0B-4939-AEE8-D4CAE2A0362B}" type="slidenum">
              <a:rPr lang="en-US" altLang="en-US"/>
              <a:pPr/>
              <a:t>‹#›</a:t>
            </a:fld>
            <a:endParaRPr lang="en-US" altLang="en-US"/>
          </a:p>
        </p:txBody>
      </p:sp>
    </p:spTree>
    <p:extLst>
      <p:ext uri="{BB962C8B-B14F-4D97-AF65-F5344CB8AC3E}">
        <p14:creationId xmlns:p14="http://schemas.microsoft.com/office/powerpoint/2010/main" val="1943000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9305-8966-4291-8B74-635A3EA18E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2EA186-6455-4D70-9A0B-688F7C1BCB1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3AED8F-F63E-4783-B515-7CF39103CA1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C681E3-FD7A-4B53-9883-159A370E552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BC2B590-B2CA-4F63-83D8-BB3B488C37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FCF2F1A-3D40-455E-A693-A0479BC9539C}"/>
              </a:ext>
            </a:extLst>
          </p:cNvPr>
          <p:cNvSpPr>
            <a:spLocks noGrp="1"/>
          </p:cNvSpPr>
          <p:nvPr>
            <p:ph type="sldNum" sz="quarter" idx="12"/>
          </p:nvPr>
        </p:nvSpPr>
        <p:spPr/>
        <p:txBody>
          <a:bodyPr/>
          <a:lstStyle>
            <a:lvl1pPr>
              <a:defRPr/>
            </a:lvl1pPr>
          </a:lstStyle>
          <a:p>
            <a:fld id="{93C32B73-4F3A-40E8-A286-F2A5762AB2F2}" type="slidenum">
              <a:rPr lang="en-US" altLang="en-US"/>
              <a:pPr/>
              <a:t>‹#›</a:t>
            </a:fld>
            <a:endParaRPr lang="en-US" altLang="en-US"/>
          </a:p>
        </p:txBody>
      </p:sp>
    </p:spTree>
    <p:extLst>
      <p:ext uri="{BB962C8B-B14F-4D97-AF65-F5344CB8AC3E}">
        <p14:creationId xmlns:p14="http://schemas.microsoft.com/office/powerpoint/2010/main" val="37721623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DCE1-31A7-4549-B7EF-66C3ED1783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334AF-1ADB-46F9-BA59-CB5880D068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786B5-6C32-4211-9574-62F7403442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D7FF5B0-79B7-4F21-8C67-744B80DFAEE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42E6E79-1F9F-478C-845E-358C7D1C22C7}"/>
              </a:ext>
            </a:extLst>
          </p:cNvPr>
          <p:cNvSpPr>
            <a:spLocks noGrp="1"/>
          </p:cNvSpPr>
          <p:nvPr>
            <p:ph type="sldNum" sz="quarter" idx="12"/>
          </p:nvPr>
        </p:nvSpPr>
        <p:spPr/>
        <p:txBody>
          <a:bodyPr/>
          <a:lstStyle>
            <a:lvl1pPr>
              <a:defRPr/>
            </a:lvl1pPr>
          </a:lstStyle>
          <a:p>
            <a:fld id="{C54D5CBC-921C-45EB-8D4C-78E165F79906}" type="slidenum">
              <a:rPr lang="en-US" altLang="en-US"/>
              <a:pPr/>
              <a:t>‹#›</a:t>
            </a:fld>
            <a:endParaRPr lang="en-US" altLang="en-US"/>
          </a:p>
        </p:txBody>
      </p:sp>
    </p:spTree>
    <p:extLst>
      <p:ext uri="{BB962C8B-B14F-4D97-AF65-F5344CB8AC3E}">
        <p14:creationId xmlns:p14="http://schemas.microsoft.com/office/powerpoint/2010/main" val="26700418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2E3F24-EB47-4ED9-8708-3BF099B67246}"/>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A16662-4511-44BA-9165-C28F59DC9DE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FE6A4-0506-4F38-ABBB-25112D4EAC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882834-42AB-490D-BB39-BE4145DB6D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CD6CF5D-6CE4-4FDC-95BB-85189F90B1DA}"/>
              </a:ext>
            </a:extLst>
          </p:cNvPr>
          <p:cNvSpPr>
            <a:spLocks noGrp="1"/>
          </p:cNvSpPr>
          <p:nvPr>
            <p:ph type="sldNum" sz="quarter" idx="12"/>
          </p:nvPr>
        </p:nvSpPr>
        <p:spPr/>
        <p:txBody>
          <a:bodyPr/>
          <a:lstStyle>
            <a:lvl1pPr>
              <a:defRPr/>
            </a:lvl1pPr>
          </a:lstStyle>
          <a:p>
            <a:fld id="{E4E66010-CDFB-400E-B235-E35C0DF42442}" type="slidenum">
              <a:rPr lang="en-US" altLang="en-US"/>
              <a:pPr/>
              <a:t>‹#›</a:t>
            </a:fld>
            <a:endParaRPr lang="en-US" altLang="en-US"/>
          </a:p>
        </p:txBody>
      </p:sp>
    </p:spTree>
    <p:extLst>
      <p:ext uri="{BB962C8B-B14F-4D97-AF65-F5344CB8AC3E}">
        <p14:creationId xmlns:p14="http://schemas.microsoft.com/office/powerpoint/2010/main" val="138066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07DA-2333-4BCE-A071-472428E07A8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71A5A7-66CC-41A5-A521-9549CCFB32B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C971AA-9029-4C71-9DDD-C8662A2034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36D158-4917-4494-965B-660987F04D2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7E5DD3-ECA4-48A4-974C-6A1DB61F2D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9273CE6-71AB-4C84-A47F-D7CFB4F0D086}"/>
              </a:ext>
            </a:extLst>
          </p:cNvPr>
          <p:cNvSpPr>
            <a:spLocks noGrp="1"/>
          </p:cNvSpPr>
          <p:nvPr>
            <p:ph type="sldNum" sz="quarter" idx="12"/>
          </p:nvPr>
        </p:nvSpPr>
        <p:spPr/>
        <p:txBody>
          <a:bodyPr/>
          <a:lstStyle>
            <a:lvl1pPr>
              <a:defRPr/>
            </a:lvl1pPr>
          </a:lstStyle>
          <a:p>
            <a:fld id="{DEE210BE-074F-464C-9DED-3DDBA517D20E}" type="slidenum">
              <a:rPr lang="en-US" altLang="en-US"/>
              <a:pPr/>
              <a:t>‹#›</a:t>
            </a:fld>
            <a:endParaRPr lang="en-US" altLang="en-US"/>
          </a:p>
        </p:txBody>
      </p:sp>
    </p:spTree>
    <p:extLst>
      <p:ext uri="{BB962C8B-B14F-4D97-AF65-F5344CB8AC3E}">
        <p14:creationId xmlns:p14="http://schemas.microsoft.com/office/powerpoint/2010/main" val="27610639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A11F-69B8-4FD0-8732-7287886BA45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C8D692-8498-4766-B844-6332F8FA091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914BDD-3A59-44D0-BD54-BAF63A0155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F8AEE40-BEC0-4BE6-BBD8-6BD28EBEEED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A0A24E-825B-4F44-A6B2-A075BF3FF071}"/>
              </a:ext>
            </a:extLst>
          </p:cNvPr>
          <p:cNvSpPr>
            <a:spLocks noGrp="1"/>
          </p:cNvSpPr>
          <p:nvPr>
            <p:ph type="sldNum" sz="quarter" idx="12"/>
          </p:nvPr>
        </p:nvSpPr>
        <p:spPr/>
        <p:txBody>
          <a:bodyPr/>
          <a:lstStyle>
            <a:lvl1pPr>
              <a:defRPr/>
            </a:lvl1pPr>
          </a:lstStyle>
          <a:p>
            <a:fld id="{CEEAA076-524C-4FAD-A9D8-E2604E785AC8}" type="slidenum">
              <a:rPr lang="en-US" altLang="en-US"/>
              <a:pPr/>
              <a:t>‹#›</a:t>
            </a:fld>
            <a:endParaRPr lang="en-US" altLang="en-US"/>
          </a:p>
        </p:txBody>
      </p:sp>
    </p:spTree>
    <p:extLst>
      <p:ext uri="{BB962C8B-B14F-4D97-AF65-F5344CB8AC3E}">
        <p14:creationId xmlns:p14="http://schemas.microsoft.com/office/powerpoint/2010/main" val="21116566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BDF9-BC3E-4737-8603-EB22C19A8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CFB95-FCFD-4C3D-A9C1-C95CD4F02F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1DB6F-7DE1-4030-8523-F0708D8933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1F5672-C826-4BAB-8F1E-732A85E2E64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269F65-C38D-4696-AA2F-F33D6663A8AE}"/>
              </a:ext>
            </a:extLst>
          </p:cNvPr>
          <p:cNvSpPr>
            <a:spLocks noGrp="1"/>
          </p:cNvSpPr>
          <p:nvPr>
            <p:ph type="sldNum" sz="quarter" idx="12"/>
          </p:nvPr>
        </p:nvSpPr>
        <p:spPr/>
        <p:txBody>
          <a:bodyPr/>
          <a:lstStyle>
            <a:lvl1pPr>
              <a:defRPr/>
            </a:lvl1pPr>
          </a:lstStyle>
          <a:p>
            <a:fld id="{DF941295-D8EE-482F-B29A-6EC7B4EFA167}" type="slidenum">
              <a:rPr lang="en-US" altLang="en-US"/>
              <a:pPr/>
              <a:t>‹#›</a:t>
            </a:fld>
            <a:endParaRPr lang="en-US" altLang="en-US"/>
          </a:p>
        </p:txBody>
      </p:sp>
    </p:spTree>
    <p:extLst>
      <p:ext uri="{BB962C8B-B14F-4D97-AF65-F5344CB8AC3E}">
        <p14:creationId xmlns:p14="http://schemas.microsoft.com/office/powerpoint/2010/main" val="3057495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0277-E0BC-4006-95A9-08982BEFF64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D94FCF-4B7F-4F2F-B441-1B6E15CC9DD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B57EAB9-F444-4ED3-9E77-DF4A689B2A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28E69C-09A5-4331-8B3A-674D97843DA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F67196F-A405-435D-8E22-2BFE81E69559}"/>
              </a:ext>
            </a:extLst>
          </p:cNvPr>
          <p:cNvSpPr>
            <a:spLocks noGrp="1"/>
          </p:cNvSpPr>
          <p:nvPr>
            <p:ph type="sldNum" sz="quarter" idx="12"/>
          </p:nvPr>
        </p:nvSpPr>
        <p:spPr/>
        <p:txBody>
          <a:bodyPr/>
          <a:lstStyle>
            <a:lvl1pPr>
              <a:defRPr/>
            </a:lvl1pPr>
          </a:lstStyle>
          <a:p>
            <a:fld id="{9829D325-D846-4ED9-B517-49E977D44822}" type="slidenum">
              <a:rPr lang="en-US" altLang="en-US"/>
              <a:pPr/>
              <a:t>‹#›</a:t>
            </a:fld>
            <a:endParaRPr lang="en-US" altLang="en-US"/>
          </a:p>
        </p:txBody>
      </p:sp>
    </p:spTree>
    <p:extLst>
      <p:ext uri="{BB962C8B-B14F-4D97-AF65-F5344CB8AC3E}">
        <p14:creationId xmlns:p14="http://schemas.microsoft.com/office/powerpoint/2010/main" val="403575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CFBE-3F1B-4393-BF22-7F60FAF48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F1782-E36B-4470-9A33-11DF92AC05FE}"/>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D14694-6EA6-4FB8-A4A2-9F33B0ABE4F7}"/>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85E18F-DDE1-4010-90A1-41BF1E66088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0CCAF00-576A-4176-AF1C-8CEAB499950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38B2825-5291-4505-AAB8-C680ADD95C58}"/>
              </a:ext>
            </a:extLst>
          </p:cNvPr>
          <p:cNvSpPr>
            <a:spLocks noGrp="1"/>
          </p:cNvSpPr>
          <p:nvPr>
            <p:ph type="sldNum" sz="quarter" idx="12"/>
          </p:nvPr>
        </p:nvSpPr>
        <p:spPr/>
        <p:txBody>
          <a:bodyPr/>
          <a:lstStyle>
            <a:lvl1pPr>
              <a:defRPr/>
            </a:lvl1pPr>
          </a:lstStyle>
          <a:p>
            <a:fld id="{D55661F1-C9C1-473D-B51A-38E1C380536C}" type="slidenum">
              <a:rPr lang="en-US" altLang="en-US"/>
              <a:pPr/>
              <a:t>‹#›</a:t>
            </a:fld>
            <a:endParaRPr lang="en-US" altLang="en-US"/>
          </a:p>
        </p:txBody>
      </p:sp>
    </p:spTree>
    <p:extLst>
      <p:ext uri="{BB962C8B-B14F-4D97-AF65-F5344CB8AC3E}">
        <p14:creationId xmlns:p14="http://schemas.microsoft.com/office/powerpoint/2010/main" val="33595603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DED1-5AB5-4D28-A9FB-BE8AEF7ACD4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90FA8-935F-4FA8-9C9E-AF508E3A4A2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0B0E3E-1A45-4ADC-849D-C24A6C03D18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F024D-3F06-40B4-A14E-3F8F0CB527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CF717D-8FD1-47D3-87FB-831AF9C12CC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5BB18C-D377-4521-A8DF-6FA3B562C5C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587D48F-0641-4C14-9409-BCB023C9A09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23FD749-5DDC-40DC-BDD7-F6DA36DB262D}"/>
              </a:ext>
            </a:extLst>
          </p:cNvPr>
          <p:cNvSpPr>
            <a:spLocks noGrp="1"/>
          </p:cNvSpPr>
          <p:nvPr>
            <p:ph type="sldNum" sz="quarter" idx="12"/>
          </p:nvPr>
        </p:nvSpPr>
        <p:spPr/>
        <p:txBody>
          <a:bodyPr/>
          <a:lstStyle>
            <a:lvl1pPr>
              <a:defRPr/>
            </a:lvl1pPr>
          </a:lstStyle>
          <a:p>
            <a:fld id="{DB73B10D-310A-4085-AAAA-5D899B282326}" type="slidenum">
              <a:rPr lang="en-US" altLang="en-US"/>
              <a:pPr/>
              <a:t>‹#›</a:t>
            </a:fld>
            <a:endParaRPr lang="en-US" altLang="en-US"/>
          </a:p>
        </p:txBody>
      </p:sp>
    </p:spTree>
    <p:extLst>
      <p:ext uri="{BB962C8B-B14F-4D97-AF65-F5344CB8AC3E}">
        <p14:creationId xmlns:p14="http://schemas.microsoft.com/office/powerpoint/2010/main" val="2775661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260B-C62A-4A37-951A-B412D30CBF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73FC5D-6FC7-4F67-9260-F9C05CD6552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532EEB3-B15D-4B6F-B937-BDE5D4C613D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A0EF950-0BE4-4159-B770-E3119BD7D6A6}"/>
              </a:ext>
            </a:extLst>
          </p:cNvPr>
          <p:cNvSpPr>
            <a:spLocks noGrp="1"/>
          </p:cNvSpPr>
          <p:nvPr>
            <p:ph type="sldNum" sz="quarter" idx="12"/>
          </p:nvPr>
        </p:nvSpPr>
        <p:spPr/>
        <p:txBody>
          <a:bodyPr/>
          <a:lstStyle>
            <a:lvl1pPr>
              <a:defRPr/>
            </a:lvl1pPr>
          </a:lstStyle>
          <a:p>
            <a:fld id="{C7641BA4-F3A2-467B-93A2-1559A10888D9}" type="slidenum">
              <a:rPr lang="en-US" altLang="en-US"/>
              <a:pPr/>
              <a:t>‹#›</a:t>
            </a:fld>
            <a:endParaRPr lang="en-US" altLang="en-US"/>
          </a:p>
        </p:txBody>
      </p:sp>
    </p:spTree>
    <p:extLst>
      <p:ext uri="{BB962C8B-B14F-4D97-AF65-F5344CB8AC3E}">
        <p14:creationId xmlns:p14="http://schemas.microsoft.com/office/powerpoint/2010/main" val="12937032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D2E9B-8FAF-4ACD-AFCD-58AAA31886F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69EA478-9C6D-4E60-8D1F-D00348B182B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69A3713-09FF-4428-89D2-2FFD3AD660BC}"/>
              </a:ext>
            </a:extLst>
          </p:cNvPr>
          <p:cNvSpPr>
            <a:spLocks noGrp="1"/>
          </p:cNvSpPr>
          <p:nvPr>
            <p:ph type="sldNum" sz="quarter" idx="12"/>
          </p:nvPr>
        </p:nvSpPr>
        <p:spPr/>
        <p:txBody>
          <a:bodyPr/>
          <a:lstStyle>
            <a:lvl1pPr>
              <a:defRPr/>
            </a:lvl1pPr>
          </a:lstStyle>
          <a:p>
            <a:fld id="{37AC3148-A4FC-423D-9646-6F0ECAFA8FE0}" type="slidenum">
              <a:rPr lang="en-US" altLang="en-US"/>
              <a:pPr/>
              <a:t>‹#›</a:t>
            </a:fld>
            <a:endParaRPr lang="en-US" altLang="en-US"/>
          </a:p>
        </p:txBody>
      </p:sp>
    </p:spTree>
    <p:extLst>
      <p:ext uri="{BB962C8B-B14F-4D97-AF65-F5344CB8AC3E}">
        <p14:creationId xmlns:p14="http://schemas.microsoft.com/office/powerpoint/2010/main" val="25535546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83B6-7E69-443D-9507-B1723F4A7D8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08114B-3C2F-4EC7-9C17-F0063CA6922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FDB324-8AED-4C59-A1E2-5CE42FFE19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2311AF-7EAD-4456-B459-F91FDEC0E1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8C3B646-C413-46B1-90E2-6DD6C4AA9B3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A5B385-8D84-42B4-8F10-F70BC40C5226}"/>
              </a:ext>
            </a:extLst>
          </p:cNvPr>
          <p:cNvSpPr>
            <a:spLocks noGrp="1"/>
          </p:cNvSpPr>
          <p:nvPr>
            <p:ph type="sldNum" sz="quarter" idx="12"/>
          </p:nvPr>
        </p:nvSpPr>
        <p:spPr/>
        <p:txBody>
          <a:bodyPr/>
          <a:lstStyle>
            <a:lvl1pPr>
              <a:defRPr/>
            </a:lvl1pPr>
          </a:lstStyle>
          <a:p>
            <a:fld id="{662A764C-0347-4FC1-8281-6F092FA167F8}" type="slidenum">
              <a:rPr lang="en-US" altLang="en-US"/>
              <a:pPr/>
              <a:t>‹#›</a:t>
            </a:fld>
            <a:endParaRPr lang="en-US" altLang="en-US"/>
          </a:p>
        </p:txBody>
      </p:sp>
    </p:spTree>
    <p:extLst>
      <p:ext uri="{BB962C8B-B14F-4D97-AF65-F5344CB8AC3E}">
        <p14:creationId xmlns:p14="http://schemas.microsoft.com/office/powerpoint/2010/main" val="18228445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7724-E386-47AC-AC60-2FE310D17E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00BB08-65A1-498A-8C9B-F1CD2F52F9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3C6728-0932-4975-BFD2-B114A8F4D9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FC1EF4-6045-4E59-9ACE-8581714DBDD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DC2E38E-E9FD-469F-A2FB-0B3BCEEB5C3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6CA7CF0-BE8D-4437-9EA5-D0ACCCF6C152}"/>
              </a:ext>
            </a:extLst>
          </p:cNvPr>
          <p:cNvSpPr>
            <a:spLocks noGrp="1"/>
          </p:cNvSpPr>
          <p:nvPr>
            <p:ph type="sldNum" sz="quarter" idx="12"/>
          </p:nvPr>
        </p:nvSpPr>
        <p:spPr/>
        <p:txBody>
          <a:bodyPr/>
          <a:lstStyle>
            <a:lvl1pPr>
              <a:defRPr/>
            </a:lvl1pPr>
          </a:lstStyle>
          <a:p>
            <a:fld id="{93420F73-7986-4E17-B7B2-712F661E5793}" type="slidenum">
              <a:rPr lang="en-US" altLang="en-US"/>
              <a:pPr/>
              <a:t>‹#›</a:t>
            </a:fld>
            <a:endParaRPr lang="en-US" altLang="en-US"/>
          </a:p>
        </p:txBody>
      </p:sp>
    </p:spTree>
    <p:extLst>
      <p:ext uri="{BB962C8B-B14F-4D97-AF65-F5344CB8AC3E}">
        <p14:creationId xmlns:p14="http://schemas.microsoft.com/office/powerpoint/2010/main" val="749668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C8CDF-201A-4709-86CC-C986ED676E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24E39B-3ADB-411B-86F6-C89C2B0393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26962-F210-4CE0-890A-0A347A4271B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A914C97-5A7A-4C26-B823-DCF90F1603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8FEA2C-3391-4758-8826-C049056B08B4}"/>
              </a:ext>
            </a:extLst>
          </p:cNvPr>
          <p:cNvSpPr>
            <a:spLocks noGrp="1"/>
          </p:cNvSpPr>
          <p:nvPr>
            <p:ph type="sldNum" sz="quarter" idx="12"/>
          </p:nvPr>
        </p:nvSpPr>
        <p:spPr/>
        <p:txBody>
          <a:bodyPr/>
          <a:lstStyle>
            <a:lvl1pPr>
              <a:defRPr/>
            </a:lvl1pPr>
          </a:lstStyle>
          <a:p>
            <a:fld id="{53902B0D-9031-44D0-91CC-30844CFD3EC9}" type="slidenum">
              <a:rPr lang="en-US" altLang="en-US"/>
              <a:pPr/>
              <a:t>‹#›</a:t>
            </a:fld>
            <a:endParaRPr lang="en-US" altLang="en-US"/>
          </a:p>
        </p:txBody>
      </p:sp>
    </p:spTree>
    <p:extLst>
      <p:ext uri="{BB962C8B-B14F-4D97-AF65-F5344CB8AC3E}">
        <p14:creationId xmlns:p14="http://schemas.microsoft.com/office/powerpoint/2010/main" val="112197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69E4A4-B79B-4632-A3EE-F36A2C94EE0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B201DBE-A046-4B0A-A6A7-EC2B944F5B4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CACE6BB-1F35-479D-A393-4A5CC697CCE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936D5F39-2B0F-4694-842B-511F26B4CFA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C47B81B3-953B-4BAE-B294-BEF16366ADB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a:defRPr sz="1400"/>
            </a:lvl1pPr>
          </a:lstStyle>
          <a:p>
            <a:fld id="{E420DC5E-30F5-42FA-BABC-C93EF4E655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C70A9B24-D2B5-4243-9F76-82865EA390B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ctr" anchorCtr="0" compatLnSpc="1">
            <a:prstTxWarp prst="textNoShape">
              <a:avLst/>
            </a:prstTxWarp>
          </a:bodyPr>
          <a:lstStyle/>
          <a:p>
            <a:pPr lvl="0"/>
            <a:r>
              <a:rPr lang="en-US" altLang="en-US"/>
              <a:t>Click to edit Master title style</a:t>
            </a:r>
          </a:p>
        </p:txBody>
      </p:sp>
      <p:sp>
        <p:nvSpPr>
          <p:cNvPr id="261123" name="Rectangle 3">
            <a:extLst>
              <a:ext uri="{FF2B5EF4-FFF2-40B4-BE49-F238E27FC236}">
                <a16:creationId xmlns:a16="http://schemas.microsoft.com/office/drawing/2014/main" id="{E1F6594D-DFA2-4D53-8FB9-D9B4033D976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1124" name="Rectangle 4">
            <a:extLst>
              <a:ext uri="{FF2B5EF4-FFF2-40B4-BE49-F238E27FC236}">
                <a16:creationId xmlns:a16="http://schemas.microsoft.com/office/drawing/2014/main" id="{42512AD6-7BF5-431C-ABB6-519A634F4B3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eaLnBrk="0" hangingPunct="0">
              <a:defRPr sz="1400">
                <a:latin typeface="+mn-lt"/>
              </a:defRPr>
            </a:lvl1pPr>
          </a:lstStyle>
          <a:p>
            <a:endParaRPr lang="en-US" altLang="en-US"/>
          </a:p>
        </p:txBody>
      </p:sp>
      <p:sp>
        <p:nvSpPr>
          <p:cNvPr id="261125" name="Rectangle 5">
            <a:extLst>
              <a:ext uri="{FF2B5EF4-FFF2-40B4-BE49-F238E27FC236}">
                <a16:creationId xmlns:a16="http://schemas.microsoft.com/office/drawing/2014/main" id="{40C63B98-1181-4C7F-B798-DC0E2671401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261126" name="Rectangle 6">
            <a:extLst>
              <a:ext uri="{FF2B5EF4-FFF2-40B4-BE49-F238E27FC236}">
                <a16:creationId xmlns:a16="http://schemas.microsoft.com/office/drawing/2014/main" id="{A39D69A5-EACC-40E2-AC75-A548C809A46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eaLnBrk="0" hangingPunct="0">
              <a:defRPr sz="1400">
                <a:latin typeface="+mn-lt"/>
              </a:defRPr>
            </a:lvl1pPr>
          </a:lstStyle>
          <a:p>
            <a:fld id="{F109B3A3-46F8-47CF-89E5-738E291CB3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51BB9349-0EE7-400C-B529-D20C35EDCDB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ctr" anchorCtr="0" compatLnSpc="1">
            <a:prstTxWarp prst="textNoShape">
              <a:avLst/>
            </a:prstTxWarp>
          </a:bodyPr>
          <a:lstStyle/>
          <a:p>
            <a:pPr lvl="0"/>
            <a:r>
              <a:rPr lang="en-US" altLang="en-US"/>
              <a:t>Click to edit Master title style</a:t>
            </a:r>
          </a:p>
        </p:txBody>
      </p:sp>
      <p:sp>
        <p:nvSpPr>
          <p:cNvPr id="278531" name="Rectangle 3">
            <a:extLst>
              <a:ext uri="{FF2B5EF4-FFF2-40B4-BE49-F238E27FC236}">
                <a16:creationId xmlns:a16="http://schemas.microsoft.com/office/drawing/2014/main" id="{C681289D-4DD4-44E2-B7D8-5DA41FAACC0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8532" name="Rectangle 4">
            <a:extLst>
              <a:ext uri="{FF2B5EF4-FFF2-40B4-BE49-F238E27FC236}">
                <a16:creationId xmlns:a16="http://schemas.microsoft.com/office/drawing/2014/main" id="{3DE65B9C-68BC-4344-8375-B43FBFA7F55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defRPr sz="1400">
                <a:latin typeface="+mn-lt"/>
              </a:defRPr>
            </a:lvl1pPr>
          </a:lstStyle>
          <a:p>
            <a:endParaRPr lang="en-US" altLang="en-US"/>
          </a:p>
        </p:txBody>
      </p:sp>
      <p:sp>
        <p:nvSpPr>
          <p:cNvPr id="278533" name="Rectangle 5">
            <a:extLst>
              <a:ext uri="{FF2B5EF4-FFF2-40B4-BE49-F238E27FC236}">
                <a16:creationId xmlns:a16="http://schemas.microsoft.com/office/drawing/2014/main" id="{AB4E72D7-301F-4ECA-B655-98B51172ECC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ctr">
              <a:defRPr sz="1400">
                <a:latin typeface="+mn-lt"/>
              </a:defRPr>
            </a:lvl1pPr>
          </a:lstStyle>
          <a:p>
            <a:endParaRPr lang="en-US" altLang="en-US"/>
          </a:p>
        </p:txBody>
      </p:sp>
      <p:sp>
        <p:nvSpPr>
          <p:cNvPr id="278534" name="Rectangle 6">
            <a:extLst>
              <a:ext uri="{FF2B5EF4-FFF2-40B4-BE49-F238E27FC236}">
                <a16:creationId xmlns:a16="http://schemas.microsoft.com/office/drawing/2014/main" id="{3FFC755B-7E86-469D-A103-E5C1C148A5E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a:defRPr sz="1400">
                <a:latin typeface="+mn-lt"/>
              </a:defRPr>
            </a:lvl1pPr>
          </a:lstStyle>
          <a:p>
            <a:fld id="{6998278B-41FD-4F1B-84FC-36364A97A7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A75CA55D-40C8-45CF-A019-8FE42D20614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ctr" anchorCtr="0" compatLnSpc="1">
            <a:prstTxWarp prst="textNoShape">
              <a:avLst/>
            </a:prstTxWarp>
          </a:bodyPr>
          <a:lstStyle/>
          <a:p>
            <a:pPr lvl="0"/>
            <a:r>
              <a:rPr lang="en-US" altLang="en-US"/>
              <a:t>Click to edit Master title style</a:t>
            </a:r>
          </a:p>
        </p:txBody>
      </p:sp>
      <p:sp>
        <p:nvSpPr>
          <p:cNvPr id="333827" name="Rectangle 3">
            <a:extLst>
              <a:ext uri="{FF2B5EF4-FFF2-40B4-BE49-F238E27FC236}">
                <a16:creationId xmlns:a16="http://schemas.microsoft.com/office/drawing/2014/main" id="{E055B7B1-357F-49F9-8AA3-96A4DA18DA0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3828" name="Rectangle 4">
            <a:extLst>
              <a:ext uri="{FF2B5EF4-FFF2-40B4-BE49-F238E27FC236}">
                <a16:creationId xmlns:a16="http://schemas.microsoft.com/office/drawing/2014/main" id="{BFA6460F-6F10-4F23-B338-B96905EB3BC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defRPr sz="1400"/>
            </a:lvl1pPr>
          </a:lstStyle>
          <a:p>
            <a:endParaRPr lang="en-US" altLang="en-US"/>
          </a:p>
        </p:txBody>
      </p:sp>
      <p:sp>
        <p:nvSpPr>
          <p:cNvPr id="333829" name="Rectangle 5">
            <a:extLst>
              <a:ext uri="{FF2B5EF4-FFF2-40B4-BE49-F238E27FC236}">
                <a16:creationId xmlns:a16="http://schemas.microsoft.com/office/drawing/2014/main" id="{43FE6FF9-82D9-4D64-99F8-DA7FDCCE677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ctr">
              <a:defRPr sz="1400"/>
            </a:lvl1pPr>
          </a:lstStyle>
          <a:p>
            <a:endParaRPr lang="en-US" altLang="en-US"/>
          </a:p>
        </p:txBody>
      </p:sp>
      <p:sp>
        <p:nvSpPr>
          <p:cNvPr id="333830" name="Rectangle 6">
            <a:extLst>
              <a:ext uri="{FF2B5EF4-FFF2-40B4-BE49-F238E27FC236}">
                <a16:creationId xmlns:a16="http://schemas.microsoft.com/office/drawing/2014/main" id="{FEA9978D-44DA-4EFC-B8FE-715B1AC8BBC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a:defRPr sz="1400"/>
            </a:lvl1pPr>
          </a:lstStyle>
          <a:p>
            <a:fld id="{3B3D1831-0F00-42A0-9023-F0B645AD04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0962" name="Rectangle 2">
            <a:extLst>
              <a:ext uri="{FF2B5EF4-FFF2-40B4-BE49-F238E27FC236}">
                <a16:creationId xmlns:a16="http://schemas.microsoft.com/office/drawing/2014/main" id="{1466DA7C-CDBB-4F90-B72E-A04D10D0AA7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80963" name="Rectangle 3">
            <a:extLst>
              <a:ext uri="{FF2B5EF4-FFF2-40B4-BE49-F238E27FC236}">
                <a16:creationId xmlns:a16="http://schemas.microsoft.com/office/drawing/2014/main" id="{5A9E9587-EEF6-4C1F-B1BB-FE941B21232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0964" name="Rectangle 4">
            <a:extLst>
              <a:ext uri="{FF2B5EF4-FFF2-40B4-BE49-F238E27FC236}">
                <a16:creationId xmlns:a16="http://schemas.microsoft.com/office/drawing/2014/main" id="{751D7170-C72D-49CD-B8F7-B468646FFA2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80965" name="Rectangle 5">
            <a:extLst>
              <a:ext uri="{FF2B5EF4-FFF2-40B4-BE49-F238E27FC236}">
                <a16:creationId xmlns:a16="http://schemas.microsoft.com/office/drawing/2014/main" id="{632EE7DD-3BD2-4E77-B726-83C2B12F122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80966" name="Rectangle 6">
            <a:extLst>
              <a:ext uri="{FF2B5EF4-FFF2-40B4-BE49-F238E27FC236}">
                <a16:creationId xmlns:a16="http://schemas.microsoft.com/office/drawing/2014/main" id="{8C6699D6-1128-460A-A6B9-A9E099462E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A8F11DD-6BD9-4344-9606-9ED7190AE9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65"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2946" name="Arc 2">
            <a:extLst>
              <a:ext uri="{FF2B5EF4-FFF2-40B4-BE49-F238E27FC236}">
                <a16:creationId xmlns:a16="http://schemas.microsoft.com/office/drawing/2014/main" id="{924706D8-D81F-44F2-BFCC-95830481B4A9}"/>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2947" name="Rectangle 3">
            <a:extLst>
              <a:ext uri="{FF2B5EF4-FFF2-40B4-BE49-F238E27FC236}">
                <a16:creationId xmlns:a16="http://schemas.microsoft.com/office/drawing/2014/main" id="{980F80FD-EF93-48F3-B3B8-E1654F4B54D6}"/>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722948" name="Rectangle 4">
            <a:extLst>
              <a:ext uri="{FF2B5EF4-FFF2-40B4-BE49-F238E27FC236}">
                <a16:creationId xmlns:a16="http://schemas.microsoft.com/office/drawing/2014/main" id="{A6DB6A98-8207-4D3F-8236-10218F545F16}"/>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2949" name="Rectangle 5">
            <a:extLst>
              <a:ext uri="{FF2B5EF4-FFF2-40B4-BE49-F238E27FC236}">
                <a16:creationId xmlns:a16="http://schemas.microsoft.com/office/drawing/2014/main" id="{5E6A55EE-0161-4EBC-B77E-3E78D608F8D7}"/>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chemeClr val="folHlink"/>
                </a:solidFill>
              </a:defRPr>
            </a:lvl1pPr>
          </a:lstStyle>
          <a:p>
            <a:endParaRPr lang="en-US" altLang="en-US"/>
          </a:p>
        </p:txBody>
      </p:sp>
      <p:sp>
        <p:nvSpPr>
          <p:cNvPr id="722950" name="Rectangle 6">
            <a:extLst>
              <a:ext uri="{FF2B5EF4-FFF2-40B4-BE49-F238E27FC236}">
                <a16:creationId xmlns:a16="http://schemas.microsoft.com/office/drawing/2014/main" id="{11C0B85C-2FA4-4DB3-A591-EBAF7A2BA1E1}"/>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chemeClr val="folHlink"/>
                </a:solidFill>
              </a:defRPr>
            </a:lvl1pPr>
          </a:lstStyle>
          <a:p>
            <a:endParaRPr lang="en-US" altLang="en-US"/>
          </a:p>
        </p:txBody>
      </p:sp>
      <p:sp>
        <p:nvSpPr>
          <p:cNvPr id="722951" name="Rectangle 7">
            <a:extLst>
              <a:ext uri="{FF2B5EF4-FFF2-40B4-BE49-F238E27FC236}">
                <a16:creationId xmlns:a16="http://schemas.microsoft.com/office/drawing/2014/main" id="{32B39F09-4016-488B-AE84-5DB53A238CA8}"/>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solidFill>
                  <a:schemeClr val="folHlink"/>
                </a:solidFill>
              </a:defRPr>
            </a:lvl1pPr>
          </a:lstStyle>
          <a:p>
            <a:fld id="{568937E9-40B2-4FC6-977B-1A518D56662F}" type="slidenum">
              <a:rPr lang="en-US" altLang="en-US"/>
              <a:pPr/>
              <a:t>‹#›</a:t>
            </a:fld>
            <a:endParaRPr lang="en-US" altLang="en-US"/>
          </a:p>
        </p:txBody>
      </p:sp>
      <p:sp>
        <p:nvSpPr>
          <p:cNvPr id="722952" name="Line 8">
            <a:extLst>
              <a:ext uri="{FF2B5EF4-FFF2-40B4-BE49-F238E27FC236}">
                <a16:creationId xmlns:a16="http://schemas.microsoft.com/office/drawing/2014/main" id="{616FD2C5-480E-4034-B5DF-2DE8C1D16F6D}"/>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0"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fontAlgn="base">
        <a:lnSpc>
          <a:spcPct val="70000"/>
        </a:lnSpc>
        <a:spcBef>
          <a:spcPct val="0"/>
        </a:spcBef>
        <a:spcAft>
          <a:spcPct val="0"/>
        </a:spcAft>
        <a:defRPr kumimoji="1" sz="4800" b="1" kern="1200">
          <a:solidFill>
            <a:schemeClr val="tx2"/>
          </a:solidFill>
          <a:latin typeface="+mj-lt"/>
          <a:ea typeface="+mj-ea"/>
          <a:cs typeface="+mj-cs"/>
        </a:defRPr>
      </a:lvl1pPr>
      <a:lvl2pPr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2pPr>
      <a:lvl3pPr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3pPr>
      <a:lvl4pPr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4pPr>
      <a:lvl5pPr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5pPr>
      <a:lvl6pPr marL="457200"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6pPr>
      <a:lvl7pPr marL="914400"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7pPr>
      <a:lvl8pPr marL="1371600"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8pPr>
      <a:lvl9pPr marL="1828800" algn="l" rtl="0" fontAlgn="base">
        <a:lnSpc>
          <a:spcPct val="70000"/>
        </a:lnSpc>
        <a:spcBef>
          <a:spcPct val="0"/>
        </a:spcBef>
        <a:spcAft>
          <a:spcPct val="0"/>
        </a:spcAft>
        <a:defRPr kumimoji="1" sz="4800" b="1">
          <a:solidFill>
            <a:schemeClr val="tx2"/>
          </a:solidFill>
          <a:latin typeface="Arial Narrow" panose="020B060602020203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Arc 2">
            <a:extLst>
              <a:ext uri="{FF2B5EF4-FFF2-40B4-BE49-F238E27FC236}">
                <a16:creationId xmlns:a16="http://schemas.microsoft.com/office/drawing/2014/main" id="{E518F2DD-CA31-4320-AE82-128252C6FCF2}"/>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39331" name="Rectangle 3">
            <a:extLst>
              <a:ext uri="{FF2B5EF4-FFF2-40B4-BE49-F238E27FC236}">
                <a16:creationId xmlns:a16="http://schemas.microsoft.com/office/drawing/2014/main" id="{B4A7C951-3053-42FA-8995-4BDC5C9B9224}"/>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739332" name="Rectangle 4">
            <a:extLst>
              <a:ext uri="{FF2B5EF4-FFF2-40B4-BE49-F238E27FC236}">
                <a16:creationId xmlns:a16="http://schemas.microsoft.com/office/drawing/2014/main" id="{C9873318-1E91-4BC9-8F5F-496D1B60C516}"/>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9333" name="Rectangle 5">
            <a:extLst>
              <a:ext uri="{FF2B5EF4-FFF2-40B4-BE49-F238E27FC236}">
                <a16:creationId xmlns:a16="http://schemas.microsoft.com/office/drawing/2014/main" id="{7D1FAF00-EAD3-40A3-9A21-2061A42B6C62}"/>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chemeClr val="folHlink"/>
                </a:solidFill>
              </a:defRPr>
            </a:lvl1pPr>
          </a:lstStyle>
          <a:p>
            <a:endParaRPr lang="en-US" altLang="en-US"/>
          </a:p>
        </p:txBody>
      </p:sp>
      <p:sp>
        <p:nvSpPr>
          <p:cNvPr id="739334" name="Rectangle 6">
            <a:extLst>
              <a:ext uri="{FF2B5EF4-FFF2-40B4-BE49-F238E27FC236}">
                <a16:creationId xmlns:a16="http://schemas.microsoft.com/office/drawing/2014/main" id="{49CE8110-8B15-4BD3-843C-F34C7A9FE9D3}"/>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chemeClr val="folHlink"/>
                </a:solidFill>
              </a:defRPr>
            </a:lvl1pPr>
          </a:lstStyle>
          <a:p>
            <a:endParaRPr lang="en-US" altLang="en-US"/>
          </a:p>
        </p:txBody>
      </p:sp>
      <p:sp>
        <p:nvSpPr>
          <p:cNvPr id="739335" name="Rectangle 7">
            <a:extLst>
              <a:ext uri="{FF2B5EF4-FFF2-40B4-BE49-F238E27FC236}">
                <a16:creationId xmlns:a16="http://schemas.microsoft.com/office/drawing/2014/main" id="{16963903-DD59-4FFB-A730-F025949435F7}"/>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solidFill>
                  <a:schemeClr val="folHlink"/>
                </a:solidFill>
              </a:defRPr>
            </a:lvl1pPr>
          </a:lstStyle>
          <a:p>
            <a:fld id="{91C4CF1D-2FB5-4C66-BF0E-CCD6356C647B}" type="slidenum">
              <a:rPr lang="en-US" altLang="en-US"/>
              <a:pPr/>
              <a:t>‹#›</a:t>
            </a:fld>
            <a:endParaRPr lang="en-US" altLang="en-US"/>
          </a:p>
        </p:txBody>
      </p:sp>
      <p:sp>
        <p:nvSpPr>
          <p:cNvPr id="739336" name="Line 8">
            <a:extLst>
              <a:ext uri="{FF2B5EF4-FFF2-40B4-BE49-F238E27FC236}">
                <a16:creationId xmlns:a16="http://schemas.microsoft.com/office/drawing/2014/main" id="{AFD3754E-AAF0-46FA-A2D3-A914FCADAE3F}"/>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fontAlgn="base">
        <a:lnSpc>
          <a:spcPct val="70000"/>
        </a:lnSpc>
        <a:spcBef>
          <a:spcPct val="0"/>
        </a:spcBef>
        <a:spcAft>
          <a:spcPct val="0"/>
        </a:spcAft>
        <a:defRPr kumimoji="1" sz="4800" b="1" kern="1200">
          <a:solidFill>
            <a:schemeClr val="tx2"/>
          </a:solidFill>
          <a:latin typeface="+mj-lt"/>
          <a:ea typeface="+mj-ea"/>
          <a:cs typeface="+mj-cs"/>
        </a:defRPr>
      </a:lvl1pPr>
      <a:lvl2pPr algn="l" rtl="0" fontAlgn="base">
        <a:lnSpc>
          <a:spcPct val="70000"/>
        </a:lnSpc>
        <a:spcBef>
          <a:spcPct val="0"/>
        </a:spcBef>
        <a:spcAft>
          <a:spcPct val="0"/>
        </a:spcAft>
        <a:defRPr kumimoji="1" sz="4800" b="1">
          <a:solidFill>
            <a:schemeClr val="tx2"/>
          </a:solidFill>
          <a:latin typeface="Arial Narrow" panose="020B0606020202030204" pitchFamily="34" charset="0"/>
        </a:defRPr>
      </a:lvl2pPr>
      <a:lvl3pPr algn="l" rtl="0" fontAlgn="base">
        <a:lnSpc>
          <a:spcPct val="70000"/>
        </a:lnSpc>
        <a:spcBef>
          <a:spcPct val="0"/>
        </a:spcBef>
        <a:spcAft>
          <a:spcPct val="0"/>
        </a:spcAft>
        <a:defRPr kumimoji="1" sz="4800" b="1">
          <a:solidFill>
            <a:schemeClr val="tx2"/>
          </a:solidFill>
          <a:latin typeface="Arial Narrow" panose="020B0606020202030204" pitchFamily="34" charset="0"/>
        </a:defRPr>
      </a:lvl3pPr>
      <a:lvl4pPr algn="l" rtl="0" fontAlgn="base">
        <a:lnSpc>
          <a:spcPct val="70000"/>
        </a:lnSpc>
        <a:spcBef>
          <a:spcPct val="0"/>
        </a:spcBef>
        <a:spcAft>
          <a:spcPct val="0"/>
        </a:spcAft>
        <a:defRPr kumimoji="1" sz="4800" b="1">
          <a:solidFill>
            <a:schemeClr val="tx2"/>
          </a:solidFill>
          <a:latin typeface="Arial Narrow" panose="020B0606020202030204" pitchFamily="34" charset="0"/>
        </a:defRPr>
      </a:lvl4pPr>
      <a:lvl5pPr algn="l" rtl="0" fontAlgn="base">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26F1887D-4482-4235-8603-3655051DF51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3363" name="Rectangle 3">
            <a:extLst>
              <a:ext uri="{FF2B5EF4-FFF2-40B4-BE49-F238E27FC236}">
                <a16:creationId xmlns:a16="http://schemas.microsoft.com/office/drawing/2014/main" id="{62094EF0-B42B-437F-B0C1-AF13DE1162D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3364" name="Rectangle 4">
            <a:extLst>
              <a:ext uri="{FF2B5EF4-FFF2-40B4-BE49-F238E27FC236}">
                <a16:creationId xmlns:a16="http://schemas.microsoft.com/office/drawing/2014/main" id="{E406DF1C-0F7B-4EF2-B4AE-49B773F6D3E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783365" name="Rectangle 5">
            <a:extLst>
              <a:ext uri="{FF2B5EF4-FFF2-40B4-BE49-F238E27FC236}">
                <a16:creationId xmlns:a16="http://schemas.microsoft.com/office/drawing/2014/main" id="{1567AF14-791D-408D-9D5D-40E039862ED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783366" name="Rectangle 6">
            <a:extLst>
              <a:ext uri="{FF2B5EF4-FFF2-40B4-BE49-F238E27FC236}">
                <a16:creationId xmlns:a16="http://schemas.microsoft.com/office/drawing/2014/main" id="{17FBC75F-F9ED-48C5-9891-069132548C1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6C30C12-C7F8-441A-AD6F-DC3BF9DA41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2578" name="Rectangle 2">
            <a:extLst>
              <a:ext uri="{FF2B5EF4-FFF2-40B4-BE49-F238E27FC236}">
                <a16:creationId xmlns:a16="http://schemas.microsoft.com/office/drawing/2014/main" id="{B509A7FC-0F9F-4C36-A378-7010C20D09C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92579" name="Rectangle 3">
            <a:extLst>
              <a:ext uri="{FF2B5EF4-FFF2-40B4-BE49-F238E27FC236}">
                <a16:creationId xmlns:a16="http://schemas.microsoft.com/office/drawing/2014/main" id="{94D8F00D-82B5-444F-826C-6CA85D23A8F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2580" name="Rectangle 4">
            <a:extLst>
              <a:ext uri="{FF2B5EF4-FFF2-40B4-BE49-F238E27FC236}">
                <a16:creationId xmlns:a16="http://schemas.microsoft.com/office/drawing/2014/main" id="{643013F8-A997-47DB-B627-B5F445FAAF6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ltLang="en-US"/>
          </a:p>
        </p:txBody>
      </p:sp>
      <p:sp>
        <p:nvSpPr>
          <p:cNvPr id="792581" name="Rectangle 5">
            <a:extLst>
              <a:ext uri="{FF2B5EF4-FFF2-40B4-BE49-F238E27FC236}">
                <a16:creationId xmlns:a16="http://schemas.microsoft.com/office/drawing/2014/main" id="{4A1C46B4-E519-4721-A8A9-BCD7FACE40E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792582" name="Rectangle 6">
            <a:extLst>
              <a:ext uri="{FF2B5EF4-FFF2-40B4-BE49-F238E27FC236}">
                <a16:creationId xmlns:a16="http://schemas.microsoft.com/office/drawing/2014/main" id="{AAC7C2BD-B7FE-40D7-9802-9E236156CF3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F7DD7BEE-19B7-461C-AC09-5528159270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uahsi.org/his.html" TargetMode="External"/><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7.xml"/><Relationship Id="rId1" Type="http://schemas.openxmlformats.org/officeDocument/2006/relationships/themeOverride" Target="../theme/themeOverride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39.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0.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4.xml"/><Relationship Id="rId7" Type="http://schemas.openxmlformats.org/officeDocument/2006/relationships/image" Target="../media/image61.wmf"/><Relationship Id="rId2" Type="http://schemas.openxmlformats.org/officeDocument/2006/relationships/vmlDrawing" Target="../drawings/vmlDrawing1.vml"/><Relationship Id="rId1" Type="http://schemas.openxmlformats.org/officeDocument/2006/relationships/themeOverride" Target="../theme/themeOverride8.xml"/><Relationship Id="rId6" Type="http://schemas.openxmlformats.org/officeDocument/2006/relationships/oleObject" Target="../embeddings/oleObject2.bin"/><Relationship Id="rId5" Type="http://schemas.openxmlformats.org/officeDocument/2006/relationships/image" Target="../media/image60.wmf"/><Relationship Id="rId4" Type="http://schemas.openxmlformats.org/officeDocument/2006/relationships/oleObject" Target="../embeddings/oleObject1.bin"/><Relationship Id="rId9" Type="http://schemas.openxmlformats.org/officeDocument/2006/relationships/image" Target="../media/image62.wmf"/></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8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80.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png"/><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10.xml"/></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slideLayout" Target="../slideLayouts/slideLayout46.xml"/><Relationship Id="rId5" Type="http://schemas.openxmlformats.org/officeDocument/2006/relationships/image" Target="../media/image102.png"/><Relationship Id="rId4" Type="http://schemas.openxmlformats.org/officeDocument/2006/relationships/hyperlink" Target="http://www.campbellsci.com/03001-wind-sentr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4.png"/><Relationship Id="rId2" Type="http://schemas.openxmlformats.org/officeDocument/2006/relationships/image" Target="../media/image100.wmf"/><Relationship Id="rId1" Type="http://schemas.openxmlformats.org/officeDocument/2006/relationships/slideLayout" Target="../slideLayouts/slideLayout4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hyperlink" Target="http://www.campbellsci.com/03001-wind-sentry"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1.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07.emf"/></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png"/><Relationship Id="rId18" Type="http://schemas.openxmlformats.org/officeDocument/2006/relationships/image" Target="../media/image22.jpeg"/><Relationship Id="rId3" Type="http://schemas.openxmlformats.org/officeDocument/2006/relationships/image" Target="../media/image13.wmf"/><Relationship Id="rId7" Type="http://schemas.openxmlformats.org/officeDocument/2006/relationships/image" Target="../media/image15.png"/><Relationship Id="rId12" Type="http://schemas.openxmlformats.org/officeDocument/2006/relationships/hyperlink" Target="http://www.epa.gov/storet/dbtop.html" TargetMode="External"/><Relationship Id="rId17" Type="http://schemas.openxmlformats.org/officeDocument/2006/relationships/hyperlink" Target="http://www.noaa.gov/" TargetMode="External"/><Relationship Id="rId2" Type="http://schemas.openxmlformats.org/officeDocument/2006/relationships/notesSlide" Target="../notesSlides/notesSlide2.xml"/><Relationship Id="rId16" Type="http://schemas.openxmlformats.org/officeDocument/2006/relationships/image" Target="../media/image21.jpeg"/><Relationship Id="rId20" Type="http://schemas.openxmlformats.org/officeDocument/2006/relationships/image" Target="../media/image23.png"/><Relationship Id="rId1" Type="http://schemas.openxmlformats.org/officeDocument/2006/relationships/slideLayout" Target="../slideLayouts/slideLayout56.xml"/><Relationship Id="rId6" Type="http://schemas.openxmlformats.org/officeDocument/2006/relationships/hyperlink" Target="http://public.ornl.gov/ameriflux/index.html" TargetMode="External"/><Relationship Id="rId11" Type="http://schemas.openxmlformats.org/officeDocument/2006/relationships/image" Target="../media/image18.jpeg"/><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7.png"/><Relationship Id="rId19" Type="http://schemas.openxmlformats.org/officeDocument/2006/relationships/hyperlink" Target="http://www.unidata.ucar.edu/" TargetMode="External"/><Relationship Id="rId4" Type="http://schemas.openxmlformats.org/officeDocument/2006/relationships/hyperlink" Target="http://www.usgs.gov/" TargetMode="External"/><Relationship Id="rId9" Type="http://schemas.openxmlformats.org/officeDocument/2006/relationships/hyperlink" Target="http://www.ncep.noaa.gov/" TargetMode="External"/><Relationship Id="rId14" Type="http://schemas.openxmlformats.org/officeDocument/2006/relationships/hyperlink" Target="http://www.epa.gov/cgi-bin/epalink?target=http://www.epa.gov/&amp;logname=epahome&amp;referrer=sea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51.xml.rels><?xml version="1.0" encoding="UTF-8" standalone="yes"?>
<Relationships xmlns="http://schemas.openxmlformats.org/package/2006/relationships"><Relationship Id="rId8" Type="http://schemas.openxmlformats.org/officeDocument/2006/relationships/image" Target="../media/image113.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3.xml"/><Relationship Id="rId1" Type="http://schemas.openxmlformats.org/officeDocument/2006/relationships/vmlDrawing" Target="../drawings/vmlDrawing3.vml"/><Relationship Id="rId6" Type="http://schemas.openxmlformats.org/officeDocument/2006/relationships/image" Target="../media/image112.png"/><Relationship Id="rId5" Type="http://schemas.openxmlformats.org/officeDocument/2006/relationships/oleObject" Target="../embeddings/oleObject6.bin"/><Relationship Id="rId4" Type="http://schemas.openxmlformats.org/officeDocument/2006/relationships/image" Target="../media/image111.png"/></Relationships>
</file>

<file path=ppt/slides/_rels/slide6.xml.rels><?xml version="1.0" encoding="UTF-8" standalone="yes"?>
<Relationships xmlns="http://schemas.openxmlformats.org/package/2006/relationships"><Relationship Id="rId8" Type="http://schemas.openxmlformats.org/officeDocument/2006/relationships/hyperlink" Target="http://www.usgs.gov/" TargetMode="External"/><Relationship Id="rId13" Type="http://schemas.openxmlformats.org/officeDocument/2006/relationships/image" Target="../media/image18.jpeg"/><Relationship Id="rId3" Type="http://schemas.openxmlformats.org/officeDocument/2006/relationships/hyperlink" Target="http://www.epa.gov/storet/dbtop.html" TargetMode="External"/><Relationship Id="rId7" Type="http://schemas.openxmlformats.org/officeDocument/2006/relationships/image" Target="../media/image13.wmf"/><Relationship Id="rId12"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24.jpeg"/><Relationship Id="rId1" Type="http://schemas.openxmlformats.org/officeDocument/2006/relationships/slideLayout" Target="../slideLayouts/slideLayout56.xml"/><Relationship Id="rId6" Type="http://schemas.openxmlformats.org/officeDocument/2006/relationships/image" Target="../media/image20.png"/><Relationship Id="rId11" Type="http://schemas.openxmlformats.org/officeDocument/2006/relationships/hyperlink" Target="http://public.ornl.gov/ameriflux/index.html" TargetMode="External"/><Relationship Id="rId5" Type="http://schemas.openxmlformats.org/officeDocument/2006/relationships/hyperlink" Target="http://www.epa.gov/cgi-bin/epalink?target=http://www.epa.gov/&amp;logname=epahome&amp;referrer=seal" TargetMode="External"/><Relationship Id="rId15" Type="http://schemas.openxmlformats.org/officeDocument/2006/relationships/image" Target="../media/image17.png"/><Relationship Id="rId10" Type="http://schemas.openxmlformats.org/officeDocument/2006/relationships/image" Target="../media/image16.jpeg"/><Relationship Id="rId4" Type="http://schemas.openxmlformats.org/officeDocument/2006/relationships/image" Target="../media/image19.png"/><Relationship Id="rId9" Type="http://schemas.openxmlformats.org/officeDocument/2006/relationships/image" Target="../media/image14.png"/><Relationship Id="rId14" Type="http://schemas.openxmlformats.org/officeDocument/2006/relationships/hyperlink" Target="http://www.ncep.noaa.go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emf"/><Relationship Id="rId3" Type="http://schemas.openxmlformats.org/officeDocument/2006/relationships/image" Target="../media/image25.png"/><Relationship Id="rId7" Type="http://schemas.openxmlformats.org/officeDocument/2006/relationships/image" Target="../media/image29.emf"/><Relationship Id="rId12" Type="http://schemas.openxmlformats.org/officeDocument/2006/relationships/image" Target="../media/image34.emf"/><Relationship Id="rId2" Type="http://schemas.openxmlformats.org/officeDocument/2006/relationships/notesSlide" Target="../notesSlides/notesSlide4.xml"/><Relationship Id="rId16" Type="http://schemas.openxmlformats.org/officeDocument/2006/relationships/image" Target="../media/image38.jpeg"/><Relationship Id="rId1" Type="http://schemas.openxmlformats.org/officeDocument/2006/relationships/slideLayout" Target="../slideLayouts/slideLayout51.xml"/><Relationship Id="rId6" Type="http://schemas.openxmlformats.org/officeDocument/2006/relationships/image" Target="../media/image28.png"/><Relationship Id="rId11" Type="http://schemas.openxmlformats.org/officeDocument/2006/relationships/image" Target="../media/image33.emf"/><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emf"/><Relationship Id="rId4" Type="http://schemas.openxmlformats.org/officeDocument/2006/relationships/image" Target="../media/image26.png"/><Relationship Id="rId9" Type="http://schemas.openxmlformats.org/officeDocument/2006/relationships/image" Target="../media/image31.emf"/><Relationship Id="rId14" Type="http://schemas.openxmlformats.org/officeDocument/2006/relationships/image" Target="../media/image36.emf"/></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1A432B28-B7F4-4AE0-8B12-9198D55E1221}"/>
              </a:ext>
            </a:extLst>
          </p:cNvPr>
          <p:cNvSpPr>
            <a:spLocks noGrp="1" noChangeArrowheads="1"/>
          </p:cNvSpPr>
          <p:nvPr>
            <p:ph type="ctrTitle"/>
          </p:nvPr>
        </p:nvSpPr>
        <p:spPr>
          <a:xfrm>
            <a:off x="609600" y="609600"/>
            <a:ext cx="7772400" cy="1470025"/>
          </a:xfrm>
        </p:spPr>
        <p:txBody>
          <a:bodyPr anchor="ctr"/>
          <a:lstStyle/>
          <a:p>
            <a:r>
              <a:rPr lang="en-US" altLang="en-US" sz="4000"/>
              <a:t>Developing a Community Hydrologic Information System</a:t>
            </a:r>
          </a:p>
        </p:txBody>
      </p:sp>
      <p:sp>
        <p:nvSpPr>
          <p:cNvPr id="182275" name="Rectangle 3">
            <a:extLst>
              <a:ext uri="{FF2B5EF4-FFF2-40B4-BE49-F238E27FC236}">
                <a16:creationId xmlns:a16="http://schemas.microsoft.com/office/drawing/2014/main" id="{F10AF504-4455-45D6-8851-C9734DEC5C62}"/>
              </a:ext>
            </a:extLst>
          </p:cNvPr>
          <p:cNvSpPr>
            <a:spLocks noGrp="1" noChangeArrowheads="1"/>
          </p:cNvSpPr>
          <p:nvPr>
            <p:ph type="subTitle" idx="1"/>
          </p:nvPr>
        </p:nvSpPr>
        <p:spPr>
          <a:xfrm>
            <a:off x="609600" y="2209800"/>
            <a:ext cx="8229600" cy="3162300"/>
          </a:xfrm>
        </p:spPr>
        <p:txBody>
          <a:bodyPr/>
          <a:lstStyle/>
          <a:p>
            <a:pPr>
              <a:lnSpc>
                <a:spcPct val="80000"/>
              </a:lnSpc>
            </a:pPr>
            <a:r>
              <a:rPr lang="en-US" altLang="en-US"/>
              <a:t>David G Tarboton</a:t>
            </a:r>
          </a:p>
          <a:p>
            <a:pPr>
              <a:lnSpc>
                <a:spcPct val="80000"/>
              </a:lnSpc>
            </a:pPr>
            <a:r>
              <a:rPr lang="en-US" altLang="en-US"/>
              <a:t>David R. Maidment (PI)</a:t>
            </a:r>
          </a:p>
          <a:p>
            <a:pPr>
              <a:lnSpc>
                <a:spcPct val="80000"/>
              </a:lnSpc>
            </a:pPr>
            <a:r>
              <a:rPr lang="en-US" altLang="en-US"/>
              <a:t>Ilya Zaslavsky</a:t>
            </a:r>
          </a:p>
          <a:p>
            <a:pPr>
              <a:lnSpc>
                <a:spcPct val="80000"/>
              </a:lnSpc>
            </a:pPr>
            <a:r>
              <a:rPr lang="en-US" altLang="en-US"/>
              <a:t>Michael Piasecki</a:t>
            </a:r>
          </a:p>
          <a:p>
            <a:pPr>
              <a:lnSpc>
                <a:spcPct val="80000"/>
              </a:lnSpc>
            </a:pPr>
            <a:r>
              <a:rPr lang="en-US" altLang="en-US"/>
              <a:t>Jon Goodall</a:t>
            </a:r>
          </a:p>
          <a:p>
            <a:pPr>
              <a:lnSpc>
                <a:spcPct val="80000"/>
              </a:lnSpc>
            </a:pPr>
            <a:endParaRPr lang="en-US" altLang="en-US"/>
          </a:p>
          <a:p>
            <a:pPr algn="l">
              <a:lnSpc>
                <a:spcPct val="80000"/>
              </a:lnSpc>
            </a:pPr>
            <a:r>
              <a:rPr lang="en-US" altLang="en-US">
                <a:solidFill>
                  <a:srgbClr val="FF3300"/>
                </a:solidFill>
              </a:rPr>
              <a:t>Graduate students, programmers and collaborators:</a:t>
            </a:r>
            <a:r>
              <a:rPr lang="en-US" altLang="en-US"/>
              <a:t> Jeff Horsburgh, David Valentine, Tim Whiteaker, Bora Beran, Ernest To, Tim Whitenack, Dean Djokic, Zhumei Qian </a:t>
            </a:r>
          </a:p>
          <a:p>
            <a:pPr algn="l">
              <a:lnSpc>
                <a:spcPct val="80000"/>
              </a:lnSpc>
            </a:pPr>
            <a:endParaRPr lang="en-US" altLang="en-US"/>
          </a:p>
        </p:txBody>
      </p:sp>
      <p:sp>
        <p:nvSpPr>
          <p:cNvPr id="182277" name="Rectangle 5">
            <a:extLst>
              <a:ext uri="{FF2B5EF4-FFF2-40B4-BE49-F238E27FC236}">
                <a16:creationId xmlns:a16="http://schemas.microsoft.com/office/drawing/2014/main" id="{EF983987-B223-40C5-9667-CA86AAB9F7FE}"/>
              </a:ext>
            </a:extLst>
          </p:cNvPr>
          <p:cNvSpPr>
            <a:spLocks noChangeArrowheads="1"/>
          </p:cNvSpPr>
          <p:nvPr/>
        </p:nvSpPr>
        <p:spPr bwMode="auto">
          <a:xfrm>
            <a:off x="2867025" y="6096000"/>
            <a:ext cx="3590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sz="2000">
                <a:solidFill>
                  <a:srgbClr val="0000FF"/>
                </a:solidFill>
              </a:rPr>
              <a:t>http://www.cuahsi.org/his.html</a:t>
            </a:r>
          </a:p>
        </p:txBody>
      </p:sp>
      <p:pic>
        <p:nvPicPr>
          <p:cNvPr id="182278" name="Picture 6" descr="cuahsi header no tagline">
            <a:extLst>
              <a:ext uri="{FF2B5EF4-FFF2-40B4-BE49-F238E27FC236}">
                <a16:creationId xmlns:a16="http://schemas.microsoft.com/office/drawing/2014/main" id="{44003C94-AC2E-45CC-8BE6-F781BBE65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5905500"/>
            <a:ext cx="2525713" cy="735013"/>
          </a:xfrm>
          <a:prstGeom prst="rect">
            <a:avLst/>
          </a:prstGeom>
          <a:noFill/>
          <a:extLst>
            <a:ext uri="{909E8E84-426E-40DD-AFC4-6F175D3DCCD1}">
              <a14:hiddenFill xmlns:a14="http://schemas.microsoft.com/office/drawing/2010/main">
                <a:solidFill>
                  <a:srgbClr val="FFFFFF"/>
                </a:solidFill>
              </a14:hiddenFill>
            </a:ext>
          </a:extLst>
        </p:spPr>
      </p:pic>
      <p:grpSp>
        <p:nvGrpSpPr>
          <p:cNvPr id="182284" name="Group 12">
            <a:extLst>
              <a:ext uri="{FF2B5EF4-FFF2-40B4-BE49-F238E27FC236}">
                <a16:creationId xmlns:a16="http://schemas.microsoft.com/office/drawing/2014/main" id="{DC6B8B4D-50EB-4E47-8CF0-7106785D9B3A}"/>
              </a:ext>
            </a:extLst>
          </p:cNvPr>
          <p:cNvGrpSpPr>
            <a:grpSpLocks/>
          </p:cNvGrpSpPr>
          <p:nvPr/>
        </p:nvGrpSpPr>
        <p:grpSpPr bwMode="auto">
          <a:xfrm>
            <a:off x="6461125" y="5759450"/>
            <a:ext cx="2679700" cy="1076325"/>
            <a:chOff x="4088" y="3646"/>
            <a:chExt cx="1688" cy="678"/>
          </a:xfrm>
        </p:grpSpPr>
        <p:sp>
          <p:nvSpPr>
            <p:cNvPr id="182279" name="Rectangle 7">
              <a:extLst>
                <a:ext uri="{FF2B5EF4-FFF2-40B4-BE49-F238E27FC236}">
                  <a16:creationId xmlns:a16="http://schemas.microsoft.com/office/drawing/2014/main" id="{CA717F73-6059-4B01-8236-126D278E5A62}"/>
                </a:ext>
              </a:extLst>
            </p:cNvPr>
            <p:cNvSpPr>
              <a:spLocks noChangeArrowheads="1"/>
            </p:cNvSpPr>
            <p:nvPr/>
          </p:nvSpPr>
          <p:spPr bwMode="auto">
            <a:xfrm>
              <a:off x="4088" y="3646"/>
              <a:ext cx="1672" cy="678"/>
            </a:xfrm>
            <a:prstGeom prst="rect">
              <a:avLst/>
            </a:prstGeom>
            <a:solidFill>
              <a:schemeClr val="bg1"/>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82280" name="Picture 8" descr="nsf4c">
              <a:extLst>
                <a:ext uri="{FF2B5EF4-FFF2-40B4-BE49-F238E27FC236}">
                  <a16:creationId xmlns:a16="http://schemas.microsoft.com/office/drawing/2014/main" id="{7E3B0D2D-A94E-486A-BE21-ADB36B958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 y="3689"/>
              <a:ext cx="627" cy="609"/>
            </a:xfrm>
            <a:prstGeom prst="rect">
              <a:avLst/>
            </a:prstGeom>
            <a:noFill/>
            <a:extLst>
              <a:ext uri="{909E8E84-426E-40DD-AFC4-6F175D3DCCD1}">
                <a14:hiddenFill xmlns:a14="http://schemas.microsoft.com/office/drawing/2010/main">
                  <a:solidFill>
                    <a:srgbClr val="FFFFFF"/>
                  </a:solidFill>
                </a14:hiddenFill>
              </a:ext>
            </a:extLst>
          </p:spPr>
        </p:pic>
        <p:sp>
          <p:nvSpPr>
            <p:cNvPr id="182281" name="Text Box 9">
              <a:extLst>
                <a:ext uri="{FF2B5EF4-FFF2-40B4-BE49-F238E27FC236}">
                  <a16:creationId xmlns:a16="http://schemas.microsoft.com/office/drawing/2014/main" id="{DE470D74-A7D2-4932-84F9-1D714DD8E29D}"/>
                </a:ext>
              </a:extLst>
            </p:cNvPr>
            <p:cNvSpPr txBox="1">
              <a:spLocks noChangeArrowheads="1"/>
            </p:cNvSpPr>
            <p:nvPr/>
          </p:nvSpPr>
          <p:spPr bwMode="auto">
            <a:xfrm>
              <a:off x="4726" y="3691"/>
              <a:ext cx="105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a:t>Support</a:t>
              </a:r>
            </a:p>
            <a:p>
              <a:r>
                <a:rPr lang="en-US" altLang="en-US"/>
                <a:t>EAR 0622374</a:t>
              </a:r>
            </a:p>
            <a:p>
              <a:r>
                <a:rPr lang="en-US" altLang="en-US"/>
                <a:t>EAR 0413265</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Line 2">
            <a:extLst>
              <a:ext uri="{FF2B5EF4-FFF2-40B4-BE49-F238E27FC236}">
                <a16:creationId xmlns:a16="http://schemas.microsoft.com/office/drawing/2014/main" id="{29AB29BE-168F-4312-A80D-3A121CBA8E42}"/>
              </a:ext>
            </a:extLst>
          </p:cNvPr>
          <p:cNvSpPr>
            <a:spLocks noChangeShapeType="1"/>
          </p:cNvSpPr>
          <p:nvPr/>
        </p:nvSpPr>
        <p:spPr bwMode="auto">
          <a:xfrm>
            <a:off x="1600200" y="2362200"/>
            <a:ext cx="1905000" cy="6096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79" name="Line 3">
            <a:extLst>
              <a:ext uri="{FF2B5EF4-FFF2-40B4-BE49-F238E27FC236}">
                <a16:creationId xmlns:a16="http://schemas.microsoft.com/office/drawing/2014/main" id="{AF7318E6-161E-4DBA-87A3-60756D9E89CF}"/>
              </a:ext>
            </a:extLst>
          </p:cNvPr>
          <p:cNvSpPr>
            <a:spLocks noChangeShapeType="1"/>
          </p:cNvSpPr>
          <p:nvPr/>
        </p:nvSpPr>
        <p:spPr bwMode="auto">
          <a:xfrm>
            <a:off x="2149475" y="1447800"/>
            <a:ext cx="1828800" cy="15240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0" name="Line 4">
            <a:extLst>
              <a:ext uri="{FF2B5EF4-FFF2-40B4-BE49-F238E27FC236}">
                <a16:creationId xmlns:a16="http://schemas.microsoft.com/office/drawing/2014/main" id="{617B48B0-7D8E-4091-A7CD-ABCE9220A917}"/>
              </a:ext>
            </a:extLst>
          </p:cNvPr>
          <p:cNvSpPr>
            <a:spLocks noChangeShapeType="1"/>
          </p:cNvSpPr>
          <p:nvPr/>
        </p:nvSpPr>
        <p:spPr bwMode="auto">
          <a:xfrm>
            <a:off x="2895600" y="762000"/>
            <a:ext cx="1387475" cy="22098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1" name="Line 5">
            <a:extLst>
              <a:ext uri="{FF2B5EF4-FFF2-40B4-BE49-F238E27FC236}">
                <a16:creationId xmlns:a16="http://schemas.microsoft.com/office/drawing/2014/main" id="{AEA61CD3-E462-4C57-A1BF-B782EF971F7D}"/>
              </a:ext>
            </a:extLst>
          </p:cNvPr>
          <p:cNvSpPr>
            <a:spLocks noChangeShapeType="1"/>
          </p:cNvSpPr>
          <p:nvPr/>
        </p:nvSpPr>
        <p:spPr bwMode="auto">
          <a:xfrm>
            <a:off x="4487863" y="533400"/>
            <a:ext cx="0" cy="24384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2" name="Line 6">
            <a:extLst>
              <a:ext uri="{FF2B5EF4-FFF2-40B4-BE49-F238E27FC236}">
                <a16:creationId xmlns:a16="http://schemas.microsoft.com/office/drawing/2014/main" id="{6EE2C368-1D26-4446-A1F6-4567BC185059}"/>
              </a:ext>
            </a:extLst>
          </p:cNvPr>
          <p:cNvSpPr>
            <a:spLocks noChangeShapeType="1"/>
          </p:cNvSpPr>
          <p:nvPr/>
        </p:nvSpPr>
        <p:spPr bwMode="auto">
          <a:xfrm flipH="1">
            <a:off x="4724400" y="685800"/>
            <a:ext cx="1600200" cy="22860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3" name="Line 7">
            <a:extLst>
              <a:ext uri="{FF2B5EF4-FFF2-40B4-BE49-F238E27FC236}">
                <a16:creationId xmlns:a16="http://schemas.microsoft.com/office/drawing/2014/main" id="{76DD960E-C569-40A2-A932-95D5B9C7F38E}"/>
              </a:ext>
            </a:extLst>
          </p:cNvPr>
          <p:cNvSpPr>
            <a:spLocks noChangeShapeType="1"/>
          </p:cNvSpPr>
          <p:nvPr/>
        </p:nvSpPr>
        <p:spPr bwMode="auto">
          <a:xfrm flipH="1">
            <a:off x="5029200" y="1447800"/>
            <a:ext cx="2133600" cy="15240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4" name="Line 8">
            <a:extLst>
              <a:ext uri="{FF2B5EF4-FFF2-40B4-BE49-F238E27FC236}">
                <a16:creationId xmlns:a16="http://schemas.microsoft.com/office/drawing/2014/main" id="{DA0C483B-4CDC-4BD5-A968-2E5814065644}"/>
              </a:ext>
            </a:extLst>
          </p:cNvPr>
          <p:cNvSpPr>
            <a:spLocks noChangeShapeType="1"/>
          </p:cNvSpPr>
          <p:nvPr/>
        </p:nvSpPr>
        <p:spPr bwMode="auto">
          <a:xfrm flipH="1">
            <a:off x="5486400" y="2362200"/>
            <a:ext cx="2133600" cy="6096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185" name="Text Box 9">
            <a:extLst>
              <a:ext uri="{FF2B5EF4-FFF2-40B4-BE49-F238E27FC236}">
                <a16:creationId xmlns:a16="http://schemas.microsoft.com/office/drawing/2014/main" id="{8A39CEBB-7CDD-44C8-9AA0-69FD0787019C}"/>
              </a:ext>
            </a:extLst>
          </p:cNvPr>
          <p:cNvSpPr txBox="1">
            <a:spLocks noChangeArrowheads="1"/>
          </p:cNvSpPr>
          <p:nvPr/>
        </p:nvSpPr>
        <p:spPr bwMode="auto">
          <a:xfrm>
            <a:off x="898525" y="2216150"/>
            <a:ext cx="979488"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NWIS</a:t>
            </a:r>
          </a:p>
        </p:txBody>
      </p:sp>
      <p:sp>
        <p:nvSpPr>
          <p:cNvPr id="690186" name="Text Box 10">
            <a:extLst>
              <a:ext uri="{FF2B5EF4-FFF2-40B4-BE49-F238E27FC236}">
                <a16:creationId xmlns:a16="http://schemas.microsoft.com/office/drawing/2014/main" id="{99D068FF-9267-4204-97CF-DD526E69548A}"/>
              </a:ext>
            </a:extLst>
          </p:cNvPr>
          <p:cNvSpPr txBox="1">
            <a:spLocks noChangeAspect="1" noChangeArrowheads="1"/>
          </p:cNvSpPr>
          <p:nvPr/>
        </p:nvSpPr>
        <p:spPr bwMode="auto">
          <a:xfrm>
            <a:off x="750888" y="4481513"/>
            <a:ext cx="1458912" cy="547687"/>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ArcGIS</a:t>
            </a:r>
          </a:p>
        </p:txBody>
      </p:sp>
      <p:sp>
        <p:nvSpPr>
          <p:cNvPr id="690187" name="Text Box 11">
            <a:extLst>
              <a:ext uri="{FF2B5EF4-FFF2-40B4-BE49-F238E27FC236}">
                <a16:creationId xmlns:a16="http://schemas.microsoft.com/office/drawing/2014/main" id="{025208FD-1F2E-4487-ABE9-8F190BF6EB60}"/>
              </a:ext>
            </a:extLst>
          </p:cNvPr>
          <p:cNvSpPr txBox="1">
            <a:spLocks noChangeArrowheads="1"/>
          </p:cNvSpPr>
          <p:nvPr/>
        </p:nvSpPr>
        <p:spPr bwMode="auto">
          <a:xfrm>
            <a:off x="533400" y="3810000"/>
            <a:ext cx="930275"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Excel</a:t>
            </a:r>
          </a:p>
        </p:txBody>
      </p:sp>
      <p:sp>
        <p:nvSpPr>
          <p:cNvPr id="690188" name="Text Box 12">
            <a:extLst>
              <a:ext uri="{FF2B5EF4-FFF2-40B4-BE49-F238E27FC236}">
                <a16:creationId xmlns:a16="http://schemas.microsoft.com/office/drawing/2014/main" id="{481485B8-6B37-4DDE-B160-E20D7A5B4016}"/>
              </a:ext>
            </a:extLst>
          </p:cNvPr>
          <p:cNvSpPr txBox="1">
            <a:spLocks noChangeArrowheads="1"/>
          </p:cNvSpPr>
          <p:nvPr/>
        </p:nvSpPr>
        <p:spPr bwMode="auto">
          <a:xfrm>
            <a:off x="7375525" y="2209800"/>
            <a:ext cx="1060450"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NCAR</a:t>
            </a:r>
          </a:p>
        </p:txBody>
      </p:sp>
      <p:sp>
        <p:nvSpPr>
          <p:cNvPr id="690189" name="Text Box 13">
            <a:extLst>
              <a:ext uri="{FF2B5EF4-FFF2-40B4-BE49-F238E27FC236}">
                <a16:creationId xmlns:a16="http://schemas.microsoft.com/office/drawing/2014/main" id="{93F74CF3-87F0-46E8-A8B2-8B509DE2E1BA}"/>
              </a:ext>
            </a:extLst>
          </p:cNvPr>
          <p:cNvSpPr txBox="1">
            <a:spLocks noChangeArrowheads="1"/>
          </p:cNvSpPr>
          <p:nvPr/>
        </p:nvSpPr>
        <p:spPr bwMode="auto">
          <a:xfrm>
            <a:off x="6689725" y="1435100"/>
            <a:ext cx="976313"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Unidata</a:t>
            </a:r>
          </a:p>
        </p:txBody>
      </p:sp>
      <p:sp>
        <p:nvSpPr>
          <p:cNvPr id="690190" name="Text Box 14">
            <a:extLst>
              <a:ext uri="{FF2B5EF4-FFF2-40B4-BE49-F238E27FC236}">
                <a16:creationId xmlns:a16="http://schemas.microsoft.com/office/drawing/2014/main" id="{E19F966C-6164-482B-98AC-9C93BBCE6BBE}"/>
              </a:ext>
            </a:extLst>
          </p:cNvPr>
          <p:cNvSpPr txBox="1">
            <a:spLocks noChangeArrowheads="1"/>
          </p:cNvSpPr>
          <p:nvPr/>
        </p:nvSpPr>
        <p:spPr bwMode="auto">
          <a:xfrm>
            <a:off x="3814763" y="381000"/>
            <a:ext cx="1347787"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NASA</a:t>
            </a:r>
          </a:p>
        </p:txBody>
      </p:sp>
      <p:sp>
        <p:nvSpPr>
          <p:cNvPr id="690191" name="Text Box 15">
            <a:extLst>
              <a:ext uri="{FF2B5EF4-FFF2-40B4-BE49-F238E27FC236}">
                <a16:creationId xmlns:a16="http://schemas.microsoft.com/office/drawing/2014/main" id="{307EB227-81F1-4A26-9FD7-5618A3162E49}"/>
              </a:ext>
            </a:extLst>
          </p:cNvPr>
          <p:cNvSpPr txBox="1">
            <a:spLocks noChangeArrowheads="1"/>
          </p:cNvSpPr>
          <p:nvPr/>
        </p:nvSpPr>
        <p:spPr bwMode="auto">
          <a:xfrm>
            <a:off x="2422525" y="673100"/>
            <a:ext cx="1009650"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Storet</a:t>
            </a:r>
          </a:p>
        </p:txBody>
      </p:sp>
      <p:sp>
        <p:nvSpPr>
          <p:cNvPr id="690192" name="Text Box 16">
            <a:extLst>
              <a:ext uri="{FF2B5EF4-FFF2-40B4-BE49-F238E27FC236}">
                <a16:creationId xmlns:a16="http://schemas.microsoft.com/office/drawing/2014/main" id="{FB6D07AB-8C51-41BB-AB1D-37A7FAD4A4B9}"/>
              </a:ext>
            </a:extLst>
          </p:cNvPr>
          <p:cNvSpPr txBox="1">
            <a:spLocks noChangeArrowheads="1"/>
          </p:cNvSpPr>
          <p:nvPr/>
        </p:nvSpPr>
        <p:spPr bwMode="auto">
          <a:xfrm>
            <a:off x="1431925" y="1441450"/>
            <a:ext cx="1065213"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NCDC</a:t>
            </a:r>
          </a:p>
        </p:txBody>
      </p:sp>
      <p:sp>
        <p:nvSpPr>
          <p:cNvPr id="690193" name="Text Box 17">
            <a:extLst>
              <a:ext uri="{FF2B5EF4-FFF2-40B4-BE49-F238E27FC236}">
                <a16:creationId xmlns:a16="http://schemas.microsoft.com/office/drawing/2014/main" id="{E4C9DF5E-CD85-48D3-AEC7-EC18FC04F23E}"/>
              </a:ext>
            </a:extLst>
          </p:cNvPr>
          <p:cNvSpPr txBox="1">
            <a:spLocks noChangeArrowheads="1"/>
          </p:cNvSpPr>
          <p:nvPr/>
        </p:nvSpPr>
        <p:spPr bwMode="auto">
          <a:xfrm>
            <a:off x="5546725" y="679450"/>
            <a:ext cx="1454150"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FFFF"/>
                </a:solidFill>
                <a:effectLst>
                  <a:outerShdw blurRad="38100" dist="38100" dir="2700000" algn="tl">
                    <a:srgbClr val="000000"/>
                  </a:outerShdw>
                </a:effectLst>
              </a:rPr>
              <a:t>Ameriflux</a:t>
            </a:r>
          </a:p>
        </p:txBody>
      </p:sp>
      <p:sp>
        <p:nvSpPr>
          <p:cNvPr id="690194" name="Text Box 18">
            <a:extLst>
              <a:ext uri="{FF2B5EF4-FFF2-40B4-BE49-F238E27FC236}">
                <a16:creationId xmlns:a16="http://schemas.microsoft.com/office/drawing/2014/main" id="{DA6F7E1C-9F2B-440C-BDBF-DDCED3C6A621}"/>
              </a:ext>
            </a:extLst>
          </p:cNvPr>
          <p:cNvSpPr txBox="1">
            <a:spLocks noChangeArrowheads="1"/>
          </p:cNvSpPr>
          <p:nvPr/>
        </p:nvSpPr>
        <p:spPr bwMode="auto">
          <a:xfrm>
            <a:off x="1866900" y="5181600"/>
            <a:ext cx="1104900" cy="46355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Matlab</a:t>
            </a:r>
          </a:p>
        </p:txBody>
      </p:sp>
      <p:sp>
        <p:nvSpPr>
          <p:cNvPr id="690195" name="Text Box 19">
            <a:extLst>
              <a:ext uri="{FF2B5EF4-FFF2-40B4-BE49-F238E27FC236}">
                <a16:creationId xmlns:a16="http://schemas.microsoft.com/office/drawing/2014/main" id="{8B28E4E1-4983-4991-8E79-BFFD93F044F3}"/>
              </a:ext>
            </a:extLst>
          </p:cNvPr>
          <p:cNvSpPr txBox="1">
            <a:spLocks noChangeArrowheads="1"/>
          </p:cNvSpPr>
          <p:nvPr/>
        </p:nvSpPr>
        <p:spPr bwMode="auto">
          <a:xfrm>
            <a:off x="3240088" y="5562600"/>
            <a:ext cx="1179512"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Access</a:t>
            </a:r>
          </a:p>
        </p:txBody>
      </p:sp>
      <p:sp>
        <p:nvSpPr>
          <p:cNvPr id="690196" name="Text Box 20">
            <a:extLst>
              <a:ext uri="{FF2B5EF4-FFF2-40B4-BE49-F238E27FC236}">
                <a16:creationId xmlns:a16="http://schemas.microsoft.com/office/drawing/2014/main" id="{5B1DA899-7CB9-4055-84D0-F3235B720571}"/>
              </a:ext>
            </a:extLst>
          </p:cNvPr>
          <p:cNvSpPr txBox="1">
            <a:spLocks noChangeArrowheads="1"/>
          </p:cNvSpPr>
          <p:nvPr/>
        </p:nvSpPr>
        <p:spPr bwMode="auto">
          <a:xfrm>
            <a:off x="4800600" y="5562600"/>
            <a:ext cx="806450"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Java</a:t>
            </a:r>
          </a:p>
        </p:txBody>
      </p:sp>
      <p:sp>
        <p:nvSpPr>
          <p:cNvPr id="690197" name="Text Box 21">
            <a:extLst>
              <a:ext uri="{FF2B5EF4-FFF2-40B4-BE49-F238E27FC236}">
                <a16:creationId xmlns:a16="http://schemas.microsoft.com/office/drawing/2014/main" id="{62CC4EDE-34DD-4850-8D27-5D1B76663088}"/>
              </a:ext>
            </a:extLst>
          </p:cNvPr>
          <p:cNvSpPr txBox="1">
            <a:spLocks noChangeArrowheads="1"/>
          </p:cNvSpPr>
          <p:nvPr/>
        </p:nvSpPr>
        <p:spPr bwMode="auto">
          <a:xfrm>
            <a:off x="5943600" y="5181600"/>
            <a:ext cx="1173163" cy="46355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Fortran</a:t>
            </a:r>
          </a:p>
        </p:txBody>
      </p:sp>
      <p:sp>
        <p:nvSpPr>
          <p:cNvPr id="690198" name="Text Box 22">
            <a:extLst>
              <a:ext uri="{FF2B5EF4-FFF2-40B4-BE49-F238E27FC236}">
                <a16:creationId xmlns:a16="http://schemas.microsoft.com/office/drawing/2014/main" id="{CB00C99C-3E5D-46AA-9236-B655070D3B9B}"/>
              </a:ext>
            </a:extLst>
          </p:cNvPr>
          <p:cNvSpPr txBox="1">
            <a:spLocks noChangeArrowheads="1"/>
          </p:cNvSpPr>
          <p:nvPr/>
        </p:nvSpPr>
        <p:spPr bwMode="auto">
          <a:xfrm>
            <a:off x="7146925" y="3810000"/>
            <a:ext cx="1844675" cy="4572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Visual Basic</a:t>
            </a:r>
          </a:p>
        </p:txBody>
      </p:sp>
      <p:sp>
        <p:nvSpPr>
          <p:cNvPr id="690199" name="Text Box 23">
            <a:extLst>
              <a:ext uri="{FF2B5EF4-FFF2-40B4-BE49-F238E27FC236}">
                <a16:creationId xmlns:a16="http://schemas.microsoft.com/office/drawing/2014/main" id="{FB461524-E035-4251-B514-74448FFBB989}"/>
              </a:ext>
            </a:extLst>
          </p:cNvPr>
          <p:cNvSpPr txBox="1">
            <a:spLocks noChangeArrowheads="1"/>
          </p:cNvSpPr>
          <p:nvPr/>
        </p:nvSpPr>
        <p:spPr bwMode="auto">
          <a:xfrm>
            <a:off x="6934200" y="4483100"/>
            <a:ext cx="1077913" cy="469900"/>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a:solidFill>
                  <a:srgbClr val="FFD274"/>
                </a:solidFill>
                <a:effectLst>
                  <a:outerShdw blurRad="38100" dist="38100" dir="2700000" algn="tl">
                    <a:srgbClr val="000000"/>
                  </a:outerShdw>
                </a:effectLst>
              </a:rPr>
              <a:t>C/C++</a:t>
            </a:r>
          </a:p>
        </p:txBody>
      </p:sp>
      <p:sp>
        <p:nvSpPr>
          <p:cNvPr id="690200" name="Line 24">
            <a:extLst>
              <a:ext uri="{FF2B5EF4-FFF2-40B4-BE49-F238E27FC236}">
                <a16:creationId xmlns:a16="http://schemas.microsoft.com/office/drawing/2014/main" id="{D141F0FA-1722-4FD3-8843-4AAB88E2C838}"/>
              </a:ext>
            </a:extLst>
          </p:cNvPr>
          <p:cNvSpPr>
            <a:spLocks noChangeShapeType="1"/>
          </p:cNvSpPr>
          <p:nvPr/>
        </p:nvSpPr>
        <p:spPr bwMode="auto">
          <a:xfrm flipV="1">
            <a:off x="1600200" y="3429000"/>
            <a:ext cx="2286000" cy="533400"/>
          </a:xfrm>
          <a:prstGeom prst="line">
            <a:avLst/>
          </a:prstGeom>
          <a:noFill/>
          <a:ln w="25400">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1" name="Line 25">
            <a:extLst>
              <a:ext uri="{FF2B5EF4-FFF2-40B4-BE49-F238E27FC236}">
                <a16:creationId xmlns:a16="http://schemas.microsoft.com/office/drawing/2014/main" id="{20F730E4-F026-4C88-969E-918B090202AD}"/>
              </a:ext>
            </a:extLst>
          </p:cNvPr>
          <p:cNvSpPr>
            <a:spLocks noChangeShapeType="1"/>
          </p:cNvSpPr>
          <p:nvPr/>
        </p:nvSpPr>
        <p:spPr bwMode="auto">
          <a:xfrm flipV="1">
            <a:off x="2362200" y="3352800"/>
            <a:ext cx="1905000" cy="1066800"/>
          </a:xfrm>
          <a:prstGeom prst="line">
            <a:avLst/>
          </a:prstGeom>
          <a:noFill/>
          <a:ln w="25400">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2" name="Line 26">
            <a:extLst>
              <a:ext uri="{FF2B5EF4-FFF2-40B4-BE49-F238E27FC236}">
                <a16:creationId xmlns:a16="http://schemas.microsoft.com/office/drawing/2014/main" id="{EB2F5A56-4C40-49A9-9B89-C509A579340D}"/>
              </a:ext>
            </a:extLst>
          </p:cNvPr>
          <p:cNvSpPr>
            <a:spLocks noChangeShapeType="1"/>
          </p:cNvSpPr>
          <p:nvPr/>
        </p:nvSpPr>
        <p:spPr bwMode="auto">
          <a:xfrm flipV="1">
            <a:off x="2590800" y="3505200"/>
            <a:ext cx="1676400" cy="1600200"/>
          </a:xfrm>
          <a:prstGeom prst="line">
            <a:avLst/>
          </a:prstGeom>
          <a:noFill/>
          <a:ln w="25400">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3" name="Line 27">
            <a:extLst>
              <a:ext uri="{FF2B5EF4-FFF2-40B4-BE49-F238E27FC236}">
                <a16:creationId xmlns:a16="http://schemas.microsoft.com/office/drawing/2014/main" id="{FA07E3AB-FFFA-42A2-9D11-72F635DC4781}"/>
              </a:ext>
            </a:extLst>
          </p:cNvPr>
          <p:cNvSpPr>
            <a:spLocks noChangeShapeType="1"/>
          </p:cNvSpPr>
          <p:nvPr/>
        </p:nvSpPr>
        <p:spPr bwMode="auto">
          <a:xfrm flipH="1">
            <a:off x="3794125" y="3352800"/>
            <a:ext cx="701675" cy="2133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4" name="Line 28">
            <a:extLst>
              <a:ext uri="{FF2B5EF4-FFF2-40B4-BE49-F238E27FC236}">
                <a16:creationId xmlns:a16="http://schemas.microsoft.com/office/drawing/2014/main" id="{BBA5EEC6-D20F-4F26-A716-105F8F1F9838}"/>
              </a:ext>
            </a:extLst>
          </p:cNvPr>
          <p:cNvSpPr>
            <a:spLocks noChangeShapeType="1"/>
          </p:cNvSpPr>
          <p:nvPr/>
        </p:nvSpPr>
        <p:spPr bwMode="auto">
          <a:xfrm>
            <a:off x="4572000" y="3276600"/>
            <a:ext cx="593725" cy="220980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5" name="Line 29">
            <a:extLst>
              <a:ext uri="{FF2B5EF4-FFF2-40B4-BE49-F238E27FC236}">
                <a16:creationId xmlns:a16="http://schemas.microsoft.com/office/drawing/2014/main" id="{631AA9AD-E0ED-4989-B544-E26261404436}"/>
              </a:ext>
            </a:extLst>
          </p:cNvPr>
          <p:cNvSpPr>
            <a:spLocks noChangeShapeType="1"/>
          </p:cNvSpPr>
          <p:nvPr/>
        </p:nvSpPr>
        <p:spPr bwMode="auto">
          <a:xfrm>
            <a:off x="4876800" y="3505200"/>
            <a:ext cx="1600200" cy="1600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6" name="Line 30">
            <a:extLst>
              <a:ext uri="{FF2B5EF4-FFF2-40B4-BE49-F238E27FC236}">
                <a16:creationId xmlns:a16="http://schemas.microsoft.com/office/drawing/2014/main" id="{8327DE0F-3ADD-47FC-B8FD-B9593F363DF1}"/>
              </a:ext>
            </a:extLst>
          </p:cNvPr>
          <p:cNvSpPr>
            <a:spLocks noChangeShapeType="1"/>
          </p:cNvSpPr>
          <p:nvPr/>
        </p:nvSpPr>
        <p:spPr bwMode="auto">
          <a:xfrm>
            <a:off x="4953000" y="3429000"/>
            <a:ext cx="182880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7" name="Line 31">
            <a:extLst>
              <a:ext uri="{FF2B5EF4-FFF2-40B4-BE49-F238E27FC236}">
                <a16:creationId xmlns:a16="http://schemas.microsoft.com/office/drawing/2014/main" id="{AE15633D-1179-4C61-A260-2D05892C1E72}"/>
              </a:ext>
            </a:extLst>
          </p:cNvPr>
          <p:cNvSpPr>
            <a:spLocks noChangeShapeType="1"/>
          </p:cNvSpPr>
          <p:nvPr/>
        </p:nvSpPr>
        <p:spPr bwMode="auto">
          <a:xfrm>
            <a:off x="5029200" y="3352800"/>
            <a:ext cx="1981200" cy="608013"/>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8" name="Line 32">
            <a:extLst>
              <a:ext uri="{FF2B5EF4-FFF2-40B4-BE49-F238E27FC236}">
                <a16:creationId xmlns:a16="http://schemas.microsoft.com/office/drawing/2014/main" id="{B3F058C6-9B77-4165-A9DF-637FA63AE5D7}"/>
              </a:ext>
            </a:extLst>
          </p:cNvPr>
          <p:cNvSpPr>
            <a:spLocks noChangeShapeType="1"/>
          </p:cNvSpPr>
          <p:nvPr/>
        </p:nvSpPr>
        <p:spPr bwMode="auto">
          <a:xfrm>
            <a:off x="4892675" y="6553200"/>
            <a:ext cx="990600" cy="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09" name="Text Box 33">
            <a:extLst>
              <a:ext uri="{FF2B5EF4-FFF2-40B4-BE49-F238E27FC236}">
                <a16:creationId xmlns:a16="http://schemas.microsoft.com/office/drawing/2014/main" id="{7049C633-3B8F-4A87-A54A-09373C5A9B6B}"/>
              </a:ext>
            </a:extLst>
          </p:cNvPr>
          <p:cNvSpPr txBox="1">
            <a:spLocks noChangeArrowheads="1"/>
          </p:cNvSpPr>
          <p:nvPr/>
        </p:nvSpPr>
        <p:spPr bwMode="auto">
          <a:xfrm>
            <a:off x="5943600" y="6361113"/>
            <a:ext cx="2878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Some operational services</a:t>
            </a:r>
          </a:p>
        </p:txBody>
      </p:sp>
      <p:sp>
        <p:nvSpPr>
          <p:cNvPr id="690210" name="Text Box 34">
            <a:extLst>
              <a:ext uri="{FF2B5EF4-FFF2-40B4-BE49-F238E27FC236}">
                <a16:creationId xmlns:a16="http://schemas.microsoft.com/office/drawing/2014/main" id="{41EE4526-F6A3-4DC6-B7A9-EEABEA8604D7}"/>
              </a:ext>
            </a:extLst>
          </p:cNvPr>
          <p:cNvSpPr txBox="1">
            <a:spLocks noChangeArrowheads="1"/>
          </p:cNvSpPr>
          <p:nvPr/>
        </p:nvSpPr>
        <p:spPr bwMode="auto">
          <a:xfrm>
            <a:off x="2574925" y="3048000"/>
            <a:ext cx="3829050" cy="528638"/>
          </a:xfrm>
          <a:prstGeom prst="rect">
            <a:avLst/>
          </a:prstGeom>
          <a:gradFill rotWithShape="0">
            <a:gsLst>
              <a:gs pos="0">
                <a:srgbClr val="618FFD">
                  <a:gamma/>
                  <a:shade val="46275"/>
                  <a:invGamma/>
                </a:srgbClr>
              </a:gs>
              <a:gs pos="100000">
                <a:srgbClr val="618FFD"/>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a:solidFill>
                  <a:srgbClr val="FFD274"/>
                </a:solidFill>
                <a:effectLst>
                  <a:outerShdw blurRad="38100" dist="38100" dir="2700000" algn="tl">
                    <a:srgbClr val="000000"/>
                  </a:outerShdw>
                </a:effectLst>
              </a:rPr>
              <a:t>CUAHSI Web Services</a:t>
            </a:r>
          </a:p>
        </p:txBody>
      </p:sp>
      <p:sp>
        <p:nvSpPr>
          <p:cNvPr id="690211" name="Rectangle 35">
            <a:extLst>
              <a:ext uri="{FF2B5EF4-FFF2-40B4-BE49-F238E27FC236}">
                <a16:creationId xmlns:a16="http://schemas.microsoft.com/office/drawing/2014/main" id="{0AB143AF-5D07-49AC-8EBF-1C8293ED0914}"/>
              </a:ext>
            </a:extLst>
          </p:cNvPr>
          <p:cNvSpPr>
            <a:spLocks noChangeArrowheads="1"/>
          </p:cNvSpPr>
          <p:nvPr/>
        </p:nvSpPr>
        <p:spPr bwMode="auto">
          <a:xfrm>
            <a:off x="304800" y="333375"/>
            <a:ext cx="203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effectLst>
                  <a:outerShdw blurRad="38100" dist="38100" dir="2700000" algn="tl">
                    <a:srgbClr val="C0C0C0"/>
                  </a:outerShdw>
                </a:effectLst>
              </a:rPr>
              <a:t>Data Sources</a:t>
            </a:r>
          </a:p>
        </p:txBody>
      </p:sp>
      <p:sp>
        <p:nvSpPr>
          <p:cNvPr id="690212" name="Rectangle 36">
            <a:extLst>
              <a:ext uri="{FF2B5EF4-FFF2-40B4-BE49-F238E27FC236}">
                <a16:creationId xmlns:a16="http://schemas.microsoft.com/office/drawing/2014/main" id="{FCB7353D-504D-49EE-ABF5-D7A162660E7E}"/>
              </a:ext>
            </a:extLst>
          </p:cNvPr>
          <p:cNvSpPr>
            <a:spLocks noChangeArrowheads="1"/>
          </p:cNvSpPr>
          <p:nvPr/>
        </p:nvSpPr>
        <p:spPr bwMode="auto">
          <a:xfrm>
            <a:off x="304800" y="5819775"/>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D274"/>
                </a:solidFill>
                <a:effectLst>
                  <a:outerShdw blurRad="38100" dist="38100" dir="2700000" algn="tl">
                    <a:srgbClr val="C0C0C0"/>
                  </a:outerShdw>
                </a:effectLst>
              </a:rPr>
              <a:t>Applications</a:t>
            </a:r>
          </a:p>
        </p:txBody>
      </p:sp>
      <p:sp>
        <p:nvSpPr>
          <p:cNvPr id="690213" name="Text Box 37">
            <a:extLst>
              <a:ext uri="{FF2B5EF4-FFF2-40B4-BE49-F238E27FC236}">
                <a16:creationId xmlns:a16="http://schemas.microsoft.com/office/drawing/2014/main" id="{15481A5A-8A6D-4505-B86D-649A168300CE}"/>
              </a:ext>
            </a:extLst>
          </p:cNvPr>
          <p:cNvSpPr txBox="1">
            <a:spLocks noChangeArrowheads="1"/>
          </p:cNvSpPr>
          <p:nvPr/>
        </p:nvSpPr>
        <p:spPr bwMode="auto">
          <a:xfrm>
            <a:off x="0" y="14478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solidFill>
                  <a:schemeClr val="hlink"/>
                </a:solidFill>
              </a:rPr>
              <a:t>Extract</a:t>
            </a:r>
          </a:p>
        </p:txBody>
      </p:sp>
      <p:sp>
        <p:nvSpPr>
          <p:cNvPr id="690214" name="Text Box 38">
            <a:extLst>
              <a:ext uri="{FF2B5EF4-FFF2-40B4-BE49-F238E27FC236}">
                <a16:creationId xmlns:a16="http://schemas.microsoft.com/office/drawing/2014/main" id="{E32D94B6-2D72-460D-94A8-5DC690DF903A}"/>
              </a:ext>
            </a:extLst>
          </p:cNvPr>
          <p:cNvSpPr txBox="1">
            <a:spLocks noChangeArrowheads="1"/>
          </p:cNvSpPr>
          <p:nvPr/>
        </p:nvSpPr>
        <p:spPr bwMode="auto">
          <a:xfrm>
            <a:off x="0" y="2971800"/>
            <a:ext cx="157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solidFill>
                  <a:schemeClr val="hlink"/>
                </a:solidFill>
              </a:rPr>
              <a:t>Transform</a:t>
            </a:r>
          </a:p>
        </p:txBody>
      </p:sp>
      <p:sp>
        <p:nvSpPr>
          <p:cNvPr id="690215" name="Text Box 39">
            <a:extLst>
              <a:ext uri="{FF2B5EF4-FFF2-40B4-BE49-F238E27FC236}">
                <a16:creationId xmlns:a16="http://schemas.microsoft.com/office/drawing/2014/main" id="{15A5B44F-7D90-46A8-ABB2-D9D89169B2D1}"/>
              </a:ext>
            </a:extLst>
          </p:cNvPr>
          <p:cNvSpPr txBox="1">
            <a:spLocks noChangeArrowheads="1"/>
          </p:cNvSpPr>
          <p:nvPr/>
        </p:nvSpPr>
        <p:spPr bwMode="auto">
          <a:xfrm>
            <a:off x="0" y="5105400"/>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solidFill>
                  <a:schemeClr val="hlink"/>
                </a:solidFill>
              </a:rPr>
              <a:t>Load</a:t>
            </a:r>
          </a:p>
        </p:txBody>
      </p:sp>
      <p:sp>
        <p:nvSpPr>
          <p:cNvPr id="690216" name="Text Box 40">
            <a:extLst>
              <a:ext uri="{FF2B5EF4-FFF2-40B4-BE49-F238E27FC236}">
                <a16:creationId xmlns:a16="http://schemas.microsoft.com/office/drawing/2014/main" id="{0147508D-2A12-46E2-B9F4-8A237AE61353}"/>
              </a:ext>
            </a:extLst>
          </p:cNvPr>
          <p:cNvSpPr txBox="1">
            <a:spLocks noChangeArrowheads="1"/>
          </p:cNvSpPr>
          <p:nvPr/>
        </p:nvSpPr>
        <p:spPr bwMode="auto">
          <a:xfrm>
            <a:off x="517525" y="6361113"/>
            <a:ext cx="321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hlinkClick r:id="rId3"/>
              </a:rPr>
              <a:t>http://www.cuahsi.org/his.html</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a:extLst>
              <a:ext uri="{FF2B5EF4-FFF2-40B4-BE49-F238E27FC236}">
                <a16:creationId xmlns:a16="http://schemas.microsoft.com/office/drawing/2014/main" id="{0A715A69-B0FC-4C72-A809-F2AD8C8C3BD8}"/>
              </a:ext>
            </a:extLst>
          </p:cNvPr>
          <p:cNvSpPr>
            <a:spLocks noGrp="1" noChangeArrowheads="1"/>
          </p:cNvSpPr>
          <p:nvPr>
            <p:ph type="title"/>
          </p:nvPr>
        </p:nvSpPr>
        <p:spPr>
          <a:xfrm>
            <a:off x="0" y="0"/>
            <a:ext cx="9144000" cy="1143000"/>
          </a:xfrm>
        </p:spPr>
        <p:txBody>
          <a:bodyPr/>
          <a:lstStyle/>
          <a:p>
            <a:r>
              <a:rPr lang="en-US" altLang="en-US" sz="3200"/>
              <a:t>Example:  Matlab use of CUAHSI Web Services</a:t>
            </a:r>
          </a:p>
        </p:txBody>
      </p:sp>
      <p:sp>
        <p:nvSpPr>
          <p:cNvPr id="692227" name="Rectangle 3">
            <a:extLst>
              <a:ext uri="{FF2B5EF4-FFF2-40B4-BE49-F238E27FC236}">
                <a16:creationId xmlns:a16="http://schemas.microsoft.com/office/drawing/2014/main" id="{13C1B556-F077-44AB-A604-91F64B656846}"/>
              </a:ext>
            </a:extLst>
          </p:cNvPr>
          <p:cNvSpPr>
            <a:spLocks noChangeArrowheads="1"/>
          </p:cNvSpPr>
          <p:nvPr/>
        </p:nvSpPr>
        <p:spPr bwMode="auto">
          <a:xfrm>
            <a:off x="228600" y="1066800"/>
            <a:ext cx="8677275" cy="914400"/>
          </a:xfrm>
          <a:prstGeom prst="rect">
            <a:avLst/>
          </a:prstGeom>
          <a:solidFill>
            <a:srgbClr val="FFFF00">
              <a:alpha val="8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28" name="Rectangle 4">
            <a:extLst>
              <a:ext uri="{FF2B5EF4-FFF2-40B4-BE49-F238E27FC236}">
                <a16:creationId xmlns:a16="http://schemas.microsoft.com/office/drawing/2014/main" id="{8C59F9EF-EB30-4A50-82D3-DA975E8802F4}"/>
              </a:ext>
            </a:extLst>
          </p:cNvPr>
          <p:cNvSpPr>
            <a:spLocks noChangeArrowheads="1"/>
          </p:cNvSpPr>
          <p:nvPr/>
        </p:nvSpPr>
        <p:spPr bwMode="auto">
          <a:xfrm>
            <a:off x="1524000" y="2879725"/>
            <a:ext cx="4876800" cy="396875"/>
          </a:xfrm>
          <a:prstGeom prst="rect">
            <a:avLst/>
          </a:prstGeom>
          <a:solidFill>
            <a:srgbClr val="FFFF00">
              <a:alpha val="8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29" name="Rectangle 5">
            <a:extLst>
              <a:ext uri="{FF2B5EF4-FFF2-40B4-BE49-F238E27FC236}">
                <a16:creationId xmlns:a16="http://schemas.microsoft.com/office/drawing/2014/main" id="{C8273EFA-411B-40A7-B734-95ADD1C29F5D}"/>
              </a:ext>
            </a:extLst>
          </p:cNvPr>
          <p:cNvSpPr>
            <a:spLocks noChangeArrowheads="1"/>
          </p:cNvSpPr>
          <p:nvPr/>
        </p:nvSpPr>
        <p:spPr bwMode="auto">
          <a:xfrm>
            <a:off x="228600" y="1066800"/>
            <a:ext cx="8718550" cy="557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4587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 create NWIS Class and an instance of the class</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createClassFromWsdl('http://water.sdsc.edu/wateroneflow/NWIS/DailyValues.asmx?WSDL');</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WS = NWISDailyValues;</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  Site Info for Site of Interest</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siteid='NWIS:02087500'</a:t>
            </a:r>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strSite=GetSiteInfoObject(WS,siteid,'');</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strSite.site.siteInfo.siteName </a:t>
            </a:r>
            <a:r>
              <a:rPr lang="nl-NL"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NEUSE RIVER NEAR CLAYTON, NC </a:t>
            </a:r>
            <a:r>
              <a:rPr lang="nl-NL"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lat=strSite.site.siteInfo.geoLocation.geogLocation.lat itude</a:t>
            </a:r>
            <a:endParaRPr lang="en-US" altLang="en-US" sz="2000" b="1">
              <a:ea typeface="MS Mincho" panose="02020609040205080304" pitchFamily="49" charset="-128"/>
              <a:cs typeface="Times New Roman" panose="02020603050405020304" pitchFamily="18" charset="0"/>
            </a:endParaRPr>
          </a:p>
          <a:p>
            <a:pPr eaLnBrk="0" hangingPunct="0"/>
            <a:r>
              <a:rPr lang="nl-NL"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long=strSite.site.siteInfo.geoLocation.geogLocation.longitude </a:t>
            </a:r>
            <a:r>
              <a:rPr lang="nl-NL"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lat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35.6472222</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long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-78.4052778</a:t>
            </a:r>
            <a:r>
              <a:rPr lang="en-US" altLang="en-US" sz="2000" b="1">
                <a:ea typeface="MS Mincho" panose="02020609040205080304" pitchFamily="49" charset="-128"/>
                <a:cs typeface="Times New Roman" panose="0202060305040502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a:extLst>
              <a:ext uri="{FF2B5EF4-FFF2-40B4-BE49-F238E27FC236}">
                <a16:creationId xmlns:a16="http://schemas.microsoft.com/office/drawing/2014/main" id="{8F0A03AA-8420-4BE6-8F77-79BAFE2664A5}"/>
              </a:ext>
            </a:extLst>
          </p:cNvPr>
          <p:cNvSpPr>
            <a:spLocks noGrp="1" noChangeArrowheads="1"/>
          </p:cNvSpPr>
          <p:nvPr>
            <p:ph type="title"/>
          </p:nvPr>
        </p:nvSpPr>
        <p:spPr>
          <a:xfrm>
            <a:off x="685800" y="0"/>
            <a:ext cx="7772400" cy="1143000"/>
          </a:xfrm>
        </p:spPr>
        <p:txBody>
          <a:bodyPr/>
          <a:lstStyle/>
          <a:p>
            <a:r>
              <a:rPr lang="en-US" altLang="en-US" sz="4000"/>
              <a:t>Variable and variableTimeInterval</a:t>
            </a:r>
          </a:p>
        </p:txBody>
      </p:sp>
      <p:sp>
        <p:nvSpPr>
          <p:cNvPr id="693251" name="Rectangle 3">
            <a:extLst>
              <a:ext uri="{FF2B5EF4-FFF2-40B4-BE49-F238E27FC236}">
                <a16:creationId xmlns:a16="http://schemas.microsoft.com/office/drawing/2014/main" id="{3B669637-59E0-4DD4-AB7E-D31637EA0A67}"/>
              </a:ext>
            </a:extLst>
          </p:cNvPr>
          <p:cNvSpPr>
            <a:spLocks noChangeArrowheads="1"/>
          </p:cNvSpPr>
          <p:nvPr/>
        </p:nvSpPr>
        <p:spPr bwMode="auto">
          <a:xfrm>
            <a:off x="228600" y="1219200"/>
            <a:ext cx="8667750" cy="527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strSite.site.seriesCatalog(1).series(:).variable </a:t>
            </a:r>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variableCode: '00065'</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variableName: 'Gage height, feet'</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units: 'international foot'</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variableCode: '00060'</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variableName: 'Discharge, cubic feet per second'</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units: 'cubic feet per second' </a:t>
            </a:r>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strSite.site.seriesCatalog(1).series(:).variableTimeInterval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beginDateTime: '1927-08-01T00:00:00'</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a:t>
            </a:r>
            <a:r>
              <a:rPr lang="de-DE"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endDateTime: '2006-10-16T00:00:00'</a:t>
            </a:r>
            <a:endParaRPr lang="en-US" altLang="en-US" sz="2000" b="1">
              <a:ea typeface="MS Mincho" panose="02020609040205080304" pitchFamily="49" charset="-128"/>
              <a:cs typeface="Times New Roman" panose="02020603050405020304" pitchFamily="18" charset="0"/>
            </a:endParaRPr>
          </a:p>
          <a:p>
            <a:pPr eaLnBrk="0" hangingPunct="0"/>
            <a:r>
              <a:rPr lang="de-DE"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000" b="1">
              <a:ea typeface="MS Mincho" panose="02020609040205080304" pitchFamily="49" charset="-128"/>
              <a:cs typeface="Times New Roman" panose="02020603050405020304" pitchFamily="18" charset="0"/>
            </a:endParaRPr>
          </a:p>
          <a:p>
            <a:pPr eaLnBrk="0" hangingPunct="0"/>
            <a:r>
              <a:rPr lang="de-DE"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a:t>
            </a:r>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beginDateTime: '1927-08-01T00:00:00'</a:t>
            </a:r>
            <a:endParaRPr lang="en-US" altLang="en-US" sz="2000" b="1">
              <a:ea typeface="MS Mincho" panose="02020609040205080304" pitchFamily="49" charset="-128"/>
              <a:cs typeface="Times New Roman" panose="02020603050405020304" pitchFamily="18" charset="0"/>
            </a:endParaRPr>
          </a:p>
          <a:p>
            <a:pPr eaLnBrk="0" hangingPunct="0"/>
            <a:r>
              <a:rPr lang="en-US" altLang="en-US" sz="2000" b="1">
                <a:solidFill>
                  <a:srgbClr val="0000FF"/>
                </a:solidFill>
                <a:latin typeface="Courier New" panose="02070309020205020404" pitchFamily="49" charset="0"/>
                <a:ea typeface="MS Mincho" panose="02020609040205080304" pitchFamily="49" charset="-128"/>
                <a:cs typeface="Times New Roman" panose="02020603050405020304" pitchFamily="18" charset="0"/>
              </a:rPr>
              <a:t>      endDateTime: '2006-10-16T00:00:00'</a:t>
            </a:r>
            <a:r>
              <a:rPr lang="en-US" altLang="en-US" sz="2000" b="1">
                <a:ea typeface="MS Mincho" panose="02020609040205080304" pitchFamily="49" charset="-128"/>
                <a:cs typeface="Times New Roman" panose="020206030504050203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35FF9633-0BD9-48A5-B22C-6B21E61DDAA5}"/>
              </a:ext>
            </a:extLst>
          </p:cNvPr>
          <p:cNvSpPr>
            <a:spLocks noChangeArrowheads="1"/>
          </p:cNvSpPr>
          <p:nvPr/>
        </p:nvSpPr>
        <p:spPr bwMode="auto">
          <a:xfrm>
            <a:off x="1768475" y="2089150"/>
            <a:ext cx="6613525" cy="396875"/>
          </a:xfrm>
          <a:prstGeom prst="rect">
            <a:avLst/>
          </a:prstGeom>
          <a:solidFill>
            <a:srgbClr val="FFFF00">
              <a:alpha val="8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75" name="Rectangle 3">
            <a:extLst>
              <a:ext uri="{FF2B5EF4-FFF2-40B4-BE49-F238E27FC236}">
                <a16:creationId xmlns:a16="http://schemas.microsoft.com/office/drawing/2014/main" id="{AA39704A-5930-409C-BEDA-7592E4430CB4}"/>
              </a:ext>
            </a:extLst>
          </p:cNvPr>
          <p:cNvSpPr>
            <a:spLocks noGrp="1" noChangeArrowheads="1"/>
          </p:cNvSpPr>
          <p:nvPr>
            <p:ph type="title"/>
          </p:nvPr>
        </p:nvSpPr>
        <p:spPr/>
        <p:txBody>
          <a:bodyPr/>
          <a:lstStyle/>
          <a:p>
            <a:r>
              <a:rPr lang="en-US" altLang="en-US"/>
              <a:t>getVariableInfo</a:t>
            </a:r>
          </a:p>
        </p:txBody>
      </p:sp>
      <p:sp>
        <p:nvSpPr>
          <p:cNvPr id="694276" name="Rectangle 4">
            <a:extLst>
              <a:ext uri="{FF2B5EF4-FFF2-40B4-BE49-F238E27FC236}">
                <a16:creationId xmlns:a16="http://schemas.microsoft.com/office/drawing/2014/main" id="{79F930E1-1B6E-44F2-90B4-ACD90581F4D3}"/>
              </a:ext>
            </a:extLst>
          </p:cNvPr>
          <p:cNvSpPr>
            <a:spLocks noChangeArrowheads="1"/>
          </p:cNvSpPr>
          <p:nvPr/>
        </p:nvSpPr>
        <p:spPr bwMode="auto">
          <a:xfrm>
            <a:off x="220663" y="1665288"/>
            <a:ext cx="8624887" cy="3743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0" indent="-3429000">
              <a:defRPr>
                <a:solidFill>
                  <a:schemeClr val="tx1"/>
                </a:solidFill>
                <a:latin typeface="Arial" panose="020B0604020202020204" pitchFamily="34" charset="0"/>
              </a:defRPr>
            </a:lvl1pPr>
            <a:lvl2pPr marL="3543300">
              <a:defRPr>
                <a:solidFill>
                  <a:schemeClr val="tx1"/>
                </a:solidFill>
                <a:latin typeface="Arial" panose="020B0604020202020204" pitchFamily="34" charset="0"/>
              </a:defRPr>
            </a:lvl2pPr>
            <a:lvl3pPr marL="3657600">
              <a:defRPr>
                <a:solidFill>
                  <a:schemeClr val="tx1"/>
                </a:solidFill>
                <a:latin typeface="Arial" panose="020B0604020202020204" pitchFamily="34" charset="0"/>
              </a:defRPr>
            </a:lvl3pPr>
            <a:lvl4pPr marL="3771900">
              <a:defRPr>
                <a:solidFill>
                  <a:schemeClr val="tx1"/>
                </a:solidFill>
                <a:latin typeface="Arial" panose="020B0604020202020204" pitchFamily="34" charset="0"/>
              </a:defRPr>
            </a:lvl4pPr>
            <a:lvl5pPr marL="3886200">
              <a:defRPr>
                <a:solidFill>
                  <a:schemeClr val="tx1"/>
                </a:solidFill>
                <a:latin typeface="Arial" panose="020B0604020202020204" pitchFamily="34" charset="0"/>
              </a:defRPr>
            </a:lvl5pPr>
            <a:lvl6pPr marL="4343400" fontAlgn="base">
              <a:spcBef>
                <a:spcPct val="0"/>
              </a:spcBef>
              <a:spcAft>
                <a:spcPct val="0"/>
              </a:spcAft>
              <a:defRPr>
                <a:solidFill>
                  <a:schemeClr val="tx1"/>
                </a:solidFill>
                <a:latin typeface="Arial" panose="020B0604020202020204" pitchFamily="34" charset="0"/>
              </a:defRPr>
            </a:lvl6pPr>
            <a:lvl7pPr marL="4800600" fontAlgn="base">
              <a:spcBef>
                <a:spcPct val="0"/>
              </a:spcBef>
              <a:spcAft>
                <a:spcPct val="0"/>
              </a:spcAft>
              <a:defRPr>
                <a:solidFill>
                  <a:schemeClr val="tx1"/>
                </a:solidFill>
                <a:latin typeface="Arial" panose="020B0604020202020204" pitchFamily="34" charset="0"/>
              </a:defRPr>
            </a:lvl7pPr>
            <a:lvl8pPr marL="5257800" fontAlgn="base">
              <a:spcBef>
                <a:spcPct val="0"/>
              </a:spcBef>
              <a:spcAft>
                <a:spcPct val="0"/>
              </a:spcAft>
              <a:defRPr>
                <a:solidFill>
                  <a:schemeClr val="tx1"/>
                </a:solidFill>
                <a:latin typeface="Arial" panose="020B0604020202020204" pitchFamily="34" charset="0"/>
              </a:defRPr>
            </a:lvl8pPr>
            <a:lvl9pPr marL="5715000" fontAlgn="base">
              <a:spcBef>
                <a:spcPct val="0"/>
              </a:spcBef>
              <a:spcAft>
                <a:spcPct val="0"/>
              </a:spcAft>
              <a:defRPr>
                <a:solidFill>
                  <a:schemeClr val="tx1"/>
                </a:solidFill>
                <a:latin typeface="Arial" panose="020B0604020202020204" pitchFamily="34" charset="0"/>
              </a:defRPr>
            </a:lvl9pPr>
          </a:lstStyle>
          <a:p>
            <a:r>
              <a:rPr lang="nl-NL"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varcode='NWIS:00060';</a:t>
            </a:r>
            <a:endParaRPr lang="en-US" altLang="en-US" sz="2400">
              <a:ea typeface="MS Mincho" panose="02020609040205080304" pitchFamily="49" charset="-128"/>
              <a:cs typeface="Times New Roman" panose="02020603050405020304" pitchFamily="18" charset="0"/>
            </a:endParaRPr>
          </a:p>
          <a:p>
            <a:pPr eaLnBrk="0" hangingPunct="0"/>
            <a:r>
              <a:rPr lang="nl-NL"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varInfo=GetVariableInfoObject(WS,varcode,'') </a:t>
            </a:r>
            <a:r>
              <a:rPr lang="nl-NL" altLang="en-US" sz="2400">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varInfo = </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variables: [1x1 struct] </a:t>
            </a:r>
            <a:r>
              <a:rPr lang="en-US" altLang="en-US" sz="2400">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400">
              <a:ea typeface="MS Mincho" panose="02020609040205080304" pitchFamily="49" charset="-128"/>
              <a:cs typeface="Times New Roman" panose="02020603050405020304" pitchFamily="18" charset="0"/>
            </a:endParaRPr>
          </a:p>
          <a:p>
            <a:pPr eaLnBrk="0" hangingPunct="0"/>
            <a:r>
              <a:rPr lang="es-E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varInfo.variables.variable </a:t>
            </a:r>
            <a:r>
              <a:rPr lang="es-ES" altLang="en-US" sz="2400">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2400">
              <a:ea typeface="MS Mincho" panose="02020609040205080304" pitchFamily="49" charset="-128"/>
              <a:cs typeface="Times New Roman" panose="02020603050405020304" pitchFamily="18" charset="0"/>
            </a:endParaRPr>
          </a:p>
          <a:p>
            <a:pPr eaLnBrk="0" hangingPunct="0"/>
            <a:r>
              <a:rPr lang="es-E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ans = </a:t>
            </a:r>
            <a:endParaRPr lang="en-US" altLang="en-US" sz="2400">
              <a:ea typeface="MS Mincho" panose="02020609040205080304" pitchFamily="49" charset="-128"/>
              <a:cs typeface="Times New Roman" panose="02020603050405020304" pitchFamily="18" charset="0"/>
            </a:endParaRPr>
          </a:p>
          <a:p>
            <a:pPr eaLnBrk="0" hangingPunct="0"/>
            <a:r>
              <a:rPr lang="es-E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    variableCode: '00060'</a:t>
            </a:r>
            <a:endParaRPr lang="en-US" altLang="en-US" sz="2400">
              <a:ea typeface="MS Mincho" panose="02020609040205080304" pitchFamily="49" charset="-128"/>
              <a:cs typeface="Times New Roman" panose="02020603050405020304" pitchFamily="18" charset="0"/>
            </a:endParaRPr>
          </a:p>
          <a:p>
            <a:pPr eaLnBrk="0" hangingPunct="0"/>
            <a:r>
              <a:rPr lang="es-E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    </a:t>
            </a:r>
            <a:r>
              <a:rPr lang="en-U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variableName: 'Discharge, cubic feet per second'</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a:solidFill>
                  <a:srgbClr val="0000FF"/>
                </a:solidFill>
                <a:latin typeface="Courier New" panose="02070309020205020404" pitchFamily="49" charset="0"/>
                <a:ea typeface="MS Mincho" panose="02020609040205080304" pitchFamily="49" charset="-128"/>
                <a:cs typeface="Times New Roman" panose="02020603050405020304" pitchFamily="18" charset="0"/>
              </a:rPr>
              <a:t>           units: 'cubic feet per second'</a:t>
            </a:r>
            <a:r>
              <a:rPr lang="en-US" altLang="en-US" sz="2400">
                <a:ea typeface="MS Mincho" panose="02020609040205080304" pitchFamily="49" charset="-128"/>
                <a:cs typeface="Times New Roman" panose="02020603050405020304"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a:extLst>
              <a:ext uri="{FF2B5EF4-FFF2-40B4-BE49-F238E27FC236}">
                <a16:creationId xmlns:a16="http://schemas.microsoft.com/office/drawing/2014/main" id="{9E1D50F6-0EA1-42CC-A00F-D2D2369F71AC}"/>
              </a:ext>
            </a:extLst>
          </p:cNvPr>
          <p:cNvSpPr>
            <a:spLocks noChangeArrowheads="1"/>
          </p:cNvSpPr>
          <p:nvPr/>
        </p:nvSpPr>
        <p:spPr bwMode="auto">
          <a:xfrm>
            <a:off x="1752600" y="2590800"/>
            <a:ext cx="6904038" cy="396875"/>
          </a:xfrm>
          <a:prstGeom prst="rect">
            <a:avLst/>
          </a:prstGeom>
          <a:solidFill>
            <a:srgbClr val="FFFF00">
              <a:alpha val="8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5299" name="Rectangle 3">
            <a:extLst>
              <a:ext uri="{FF2B5EF4-FFF2-40B4-BE49-F238E27FC236}">
                <a16:creationId xmlns:a16="http://schemas.microsoft.com/office/drawing/2014/main" id="{1F268B2D-6C42-4DAE-A413-77CB5D559970}"/>
              </a:ext>
            </a:extLst>
          </p:cNvPr>
          <p:cNvSpPr>
            <a:spLocks noGrp="1" noChangeArrowheads="1"/>
          </p:cNvSpPr>
          <p:nvPr>
            <p:ph type="title"/>
          </p:nvPr>
        </p:nvSpPr>
        <p:spPr>
          <a:xfrm>
            <a:off x="685800" y="182563"/>
            <a:ext cx="7772400" cy="609600"/>
          </a:xfrm>
        </p:spPr>
        <p:txBody>
          <a:bodyPr/>
          <a:lstStyle/>
          <a:p>
            <a:r>
              <a:rPr lang="en-US" altLang="en-US" sz="4000"/>
              <a:t>GetValues</a:t>
            </a:r>
          </a:p>
        </p:txBody>
      </p:sp>
      <p:sp>
        <p:nvSpPr>
          <p:cNvPr id="695300" name="Rectangle 4">
            <a:extLst>
              <a:ext uri="{FF2B5EF4-FFF2-40B4-BE49-F238E27FC236}">
                <a16:creationId xmlns:a16="http://schemas.microsoft.com/office/drawing/2014/main" id="{5E4C3B84-CBD4-4AE5-ACA0-8807E324480A}"/>
              </a:ext>
            </a:extLst>
          </p:cNvPr>
          <p:cNvSpPr>
            <a:spLocks noChangeArrowheads="1"/>
          </p:cNvSpPr>
          <p:nvPr/>
        </p:nvSpPr>
        <p:spPr bwMode="auto">
          <a:xfrm>
            <a:off x="198438" y="1025525"/>
            <a:ext cx="8713787" cy="198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 GetValues to get the data</a:t>
            </a:r>
            <a:endParaRPr lang="en-US" altLang="en-US" sz="1600" b="1">
              <a:ea typeface="MS Mincho" panose="02020609040205080304" pitchFamily="49" charset="-128"/>
              <a:cs typeface="Times New Roman" panose="02020603050405020304" pitchFamily="18" charset="0"/>
            </a:endParaRPr>
          </a:p>
          <a:p>
            <a:pPr eaLnBrk="0" hangingPunct="0"/>
            <a:r>
              <a:rPr lang="de-DE"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siteid='NWIS:02087500';</a:t>
            </a:r>
            <a:endParaRPr lang="en-US" altLang="en-US" sz="1600" b="1">
              <a:ea typeface="MS Mincho" panose="02020609040205080304" pitchFamily="49" charset="-128"/>
              <a:cs typeface="Times New Roman" panose="02020603050405020304" pitchFamily="18" charset="0"/>
            </a:endParaRPr>
          </a:p>
          <a:p>
            <a:pPr eaLnBrk="0" hangingPunct="0"/>
            <a:r>
              <a:rPr lang="de-DE"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bdate='2002-09-30T00:00:00';</a:t>
            </a:r>
            <a:endParaRPr lang="en-US" altLang="en-US" sz="1600" b="1">
              <a:ea typeface="MS Mincho" panose="02020609040205080304" pitchFamily="49" charset="-128"/>
              <a:cs typeface="Times New Roman" panose="02020603050405020304" pitchFamily="18" charset="0"/>
            </a:endParaRPr>
          </a:p>
          <a:p>
            <a:pPr eaLnBrk="0" hangingPunct="0"/>
            <a:r>
              <a:rPr lang="de-DE"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edate='2006-10-16T00:00:00';</a:t>
            </a:r>
            <a:endParaRPr lang="en-US" altLang="en-US" sz="16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variable='NWIS:00060';</a:t>
            </a:r>
            <a:endParaRPr lang="en-US" altLang="en-US" sz="1600" b="1">
              <a:ea typeface="MS Mincho" panose="02020609040205080304" pitchFamily="49" charset="-128"/>
              <a:cs typeface="Times New Roman" panose="02020603050405020304" pitchFamily="18" charset="0"/>
            </a:endParaRPr>
          </a:p>
          <a:p>
            <a:pPr eaLnBrk="0" hangingPunct="0"/>
            <a:r>
              <a:rPr lang="en-US" altLang="en-US" sz="20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valuesxml=GetValues(WS,siteid,variable,bdate,edate,''); </a:t>
            </a:r>
            <a:r>
              <a:rPr lang="en-US" altLang="en-US" sz="2400" b="1">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3600" b="1">
              <a:ea typeface="MS Mincho" panose="02020609040205080304" pitchFamily="49" charset="-128"/>
              <a:cs typeface="Times New Roman" panose="02020603050405020304" pitchFamily="18" charset="0"/>
            </a:endParaRPr>
          </a:p>
        </p:txBody>
      </p:sp>
      <p:pic>
        <p:nvPicPr>
          <p:cNvPr id="695301" name="Picture 5">
            <a:extLst>
              <a:ext uri="{FF2B5EF4-FFF2-40B4-BE49-F238E27FC236}">
                <a16:creationId xmlns:a16="http://schemas.microsoft.com/office/drawing/2014/main" id="{F3DF86A8-F255-4EAC-8D8F-52CA8813B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152775"/>
            <a:ext cx="8809038"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a:extLst>
              <a:ext uri="{FF2B5EF4-FFF2-40B4-BE49-F238E27FC236}">
                <a16:creationId xmlns:a16="http://schemas.microsoft.com/office/drawing/2014/main" id="{0EF365C6-9EBE-4C61-BF44-6457327D26D9}"/>
              </a:ext>
            </a:extLst>
          </p:cNvPr>
          <p:cNvSpPr>
            <a:spLocks noGrp="1" noChangeArrowheads="1"/>
          </p:cNvSpPr>
          <p:nvPr>
            <p:ph type="title"/>
          </p:nvPr>
        </p:nvSpPr>
        <p:spPr>
          <a:xfrm>
            <a:off x="625475" y="0"/>
            <a:ext cx="7772400" cy="1143000"/>
          </a:xfrm>
        </p:spPr>
        <p:txBody>
          <a:bodyPr/>
          <a:lstStyle/>
          <a:p>
            <a:r>
              <a:rPr lang="en-US" altLang="en-US"/>
              <a:t>Parse XML and Analyze</a:t>
            </a:r>
          </a:p>
        </p:txBody>
      </p:sp>
      <p:sp>
        <p:nvSpPr>
          <p:cNvPr id="696323" name="Rectangle 3">
            <a:extLst>
              <a:ext uri="{FF2B5EF4-FFF2-40B4-BE49-F238E27FC236}">
                <a16:creationId xmlns:a16="http://schemas.microsoft.com/office/drawing/2014/main" id="{25979291-DFA4-424D-9036-85124496284A}"/>
              </a:ext>
            </a:extLst>
          </p:cNvPr>
          <p:cNvSpPr>
            <a:spLocks noChangeArrowheads="1"/>
          </p:cNvSpPr>
          <p:nvPr/>
        </p:nvSpPr>
        <p:spPr bwMode="auto">
          <a:xfrm>
            <a:off x="0" y="930275"/>
            <a:ext cx="91440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 Parse the XML into a Matlab object to work with</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valuesobj=xml_parseany(valuesxml);</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a:t>
            </a:r>
            <a:endParaRPr lang="en-US" altLang="en-US" sz="2400">
              <a:ea typeface="MS Mincho" panose="02020609040205080304" pitchFamily="49" charset="-128"/>
              <a:cs typeface="Times New Roman" panose="02020603050405020304" pitchFamily="18" charset="0"/>
            </a:endParaRPr>
          </a:p>
          <a:p>
            <a:pPr eaLnBrk="0" hangingPunct="0"/>
            <a:r>
              <a:rPr lang="en-US" altLang="en-US" sz="2400" b="1">
                <a:solidFill>
                  <a:srgbClr val="008000"/>
                </a:solidFill>
                <a:latin typeface="Courier New" panose="02070309020205020404" pitchFamily="49" charset="0"/>
                <a:ea typeface="MS Mincho" panose="02020609040205080304" pitchFamily="49" charset="-128"/>
                <a:cs typeface="Times New Roman" panose="02020603050405020304" pitchFamily="18" charset="0"/>
              </a:rPr>
              <a:t>plot(date,flowval);datetick;</a:t>
            </a:r>
            <a:r>
              <a:rPr lang="en-US" altLang="en-US" sz="2400">
                <a:ea typeface="MS Mincho" panose="02020609040205080304" pitchFamily="49" charset="-128"/>
                <a:cs typeface="Times New Roman" panose="02020603050405020304" pitchFamily="18" charset="0"/>
              </a:rPr>
              <a:t>  </a:t>
            </a:r>
          </a:p>
        </p:txBody>
      </p:sp>
      <p:pic>
        <p:nvPicPr>
          <p:cNvPr id="696324" name="Picture 4">
            <a:extLst>
              <a:ext uri="{FF2B5EF4-FFF2-40B4-BE49-F238E27FC236}">
                <a16:creationId xmlns:a16="http://schemas.microsoft.com/office/drawing/2014/main" id="{6C19452A-0F7B-49B1-9184-268F1678F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560638"/>
            <a:ext cx="8597900" cy="4217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a:extLst>
              <a:ext uri="{FF2B5EF4-FFF2-40B4-BE49-F238E27FC236}">
                <a16:creationId xmlns:a16="http://schemas.microsoft.com/office/drawing/2014/main" id="{5B958829-086C-4B4A-BC1A-27EBDC84E75A}"/>
              </a:ext>
            </a:extLst>
          </p:cNvPr>
          <p:cNvSpPr>
            <a:spLocks noGrp="1" noChangeArrowheads="1"/>
          </p:cNvSpPr>
          <p:nvPr>
            <p:ph type="title"/>
          </p:nvPr>
        </p:nvSpPr>
        <p:spPr>
          <a:xfrm>
            <a:off x="2819400" y="552450"/>
            <a:ext cx="6096000" cy="1143000"/>
          </a:xfrm>
        </p:spPr>
        <p:txBody>
          <a:bodyPr/>
          <a:lstStyle/>
          <a:p>
            <a:r>
              <a:rPr lang="en-US" altLang="en-US" sz="5400"/>
              <a:t>Outline</a:t>
            </a:r>
          </a:p>
        </p:txBody>
      </p:sp>
      <p:sp>
        <p:nvSpPr>
          <p:cNvPr id="851971" name="Rectangle 3">
            <a:extLst>
              <a:ext uri="{FF2B5EF4-FFF2-40B4-BE49-F238E27FC236}">
                <a16:creationId xmlns:a16="http://schemas.microsoft.com/office/drawing/2014/main" id="{D863F22A-2632-4050-BDAB-36C613632A04}"/>
              </a:ext>
            </a:extLst>
          </p:cNvPr>
          <p:cNvSpPr>
            <a:spLocks noGrp="1" noChangeArrowheads="1"/>
          </p:cNvSpPr>
          <p:nvPr>
            <p:ph type="body" idx="1"/>
          </p:nvPr>
        </p:nvSpPr>
        <p:spPr>
          <a:xfrm>
            <a:off x="2819400" y="2327275"/>
            <a:ext cx="6096000" cy="3146425"/>
          </a:xfrm>
        </p:spPr>
        <p:txBody>
          <a:bodyPr/>
          <a:lstStyle/>
          <a:p>
            <a:pPr>
              <a:lnSpc>
                <a:spcPct val="90000"/>
              </a:lnSpc>
            </a:pPr>
            <a:r>
              <a:rPr lang="en-US" altLang="en-US"/>
              <a:t>The CUAHSI HIS</a:t>
            </a:r>
          </a:p>
          <a:p>
            <a:pPr>
              <a:lnSpc>
                <a:spcPct val="90000"/>
              </a:lnSpc>
            </a:pPr>
            <a:r>
              <a:rPr lang="en-US" altLang="en-US"/>
              <a:t>Web Services</a:t>
            </a:r>
          </a:p>
          <a:p>
            <a:pPr>
              <a:lnSpc>
                <a:spcPct val="90000"/>
              </a:lnSpc>
            </a:pPr>
            <a:r>
              <a:rPr lang="en-US" altLang="en-US" i="1">
                <a:solidFill>
                  <a:srgbClr val="FF3300"/>
                </a:solidFill>
              </a:rPr>
              <a:t>Observations Data Model</a:t>
            </a:r>
          </a:p>
          <a:p>
            <a:pPr>
              <a:lnSpc>
                <a:spcPct val="90000"/>
              </a:lnSpc>
            </a:pPr>
            <a:r>
              <a:rPr lang="en-US" altLang="en-US"/>
              <a:t>Observatory Test Bed Implementation</a:t>
            </a:r>
          </a:p>
          <a:p>
            <a:pPr>
              <a:lnSpc>
                <a:spcPct val="90000"/>
              </a:lnSpc>
              <a:buFont typeface="Monotype Sorts" pitchFamily="2" charset="2"/>
              <a:buNone/>
            </a:pPr>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a:extLst>
              <a:ext uri="{FF2B5EF4-FFF2-40B4-BE49-F238E27FC236}">
                <a16:creationId xmlns:a16="http://schemas.microsoft.com/office/drawing/2014/main" id="{1C9A7DE1-ABDE-44A6-BDF7-3E54A4C5D6C9}"/>
              </a:ext>
            </a:extLst>
          </p:cNvPr>
          <p:cNvSpPr>
            <a:spLocks noGrp="1" noChangeArrowheads="1"/>
          </p:cNvSpPr>
          <p:nvPr>
            <p:ph type="title"/>
          </p:nvPr>
        </p:nvSpPr>
        <p:spPr/>
        <p:txBody>
          <a:bodyPr/>
          <a:lstStyle/>
          <a:p>
            <a:r>
              <a:rPr lang="en-US" altLang="en-US"/>
              <a:t>Hydrologic Science</a:t>
            </a:r>
          </a:p>
        </p:txBody>
      </p:sp>
      <p:sp>
        <p:nvSpPr>
          <p:cNvPr id="697347" name="Text Box 3">
            <a:extLst>
              <a:ext uri="{FF2B5EF4-FFF2-40B4-BE49-F238E27FC236}">
                <a16:creationId xmlns:a16="http://schemas.microsoft.com/office/drawing/2014/main" id="{95B12D67-0427-4DE9-875C-7589584A2CFE}"/>
              </a:ext>
            </a:extLst>
          </p:cNvPr>
          <p:cNvSpPr txBox="1">
            <a:spLocks noChangeArrowheads="1"/>
          </p:cNvSpPr>
          <p:nvPr/>
        </p:nvSpPr>
        <p:spPr bwMode="auto">
          <a:xfrm>
            <a:off x="5032375" y="4073525"/>
            <a:ext cx="3621088"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sz="2000" b="1">
                <a:solidFill>
                  <a:srgbClr val="0066FF"/>
                </a:solidFill>
              </a:rPr>
              <a:t>Hydrologic conditions</a:t>
            </a:r>
          </a:p>
          <a:p>
            <a:pPr algn="ctr"/>
            <a:r>
              <a:rPr lang="en-US" altLang="en-US" sz="2000"/>
              <a:t>(Fluxes, flows, concentrations)</a:t>
            </a:r>
          </a:p>
        </p:txBody>
      </p:sp>
      <p:sp>
        <p:nvSpPr>
          <p:cNvPr id="697348" name="Text Box 4">
            <a:extLst>
              <a:ext uri="{FF2B5EF4-FFF2-40B4-BE49-F238E27FC236}">
                <a16:creationId xmlns:a16="http://schemas.microsoft.com/office/drawing/2014/main" id="{1C7D778D-42E3-4724-83F3-AD55C72A5864}"/>
              </a:ext>
            </a:extLst>
          </p:cNvPr>
          <p:cNvSpPr txBox="1">
            <a:spLocks noChangeArrowheads="1"/>
          </p:cNvSpPr>
          <p:nvPr/>
        </p:nvSpPr>
        <p:spPr bwMode="auto">
          <a:xfrm>
            <a:off x="228600" y="3311525"/>
            <a:ext cx="44354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solidFill>
                  <a:srgbClr val="0066FF"/>
                </a:solidFill>
              </a:rPr>
              <a:t>Hydrologic Process Science</a:t>
            </a:r>
          </a:p>
          <a:p>
            <a:pPr algn="ctr"/>
            <a:r>
              <a:rPr lang="en-US" altLang="en-US"/>
              <a:t>(Equations, </a:t>
            </a:r>
            <a:r>
              <a:rPr lang="en-US" altLang="en-US">
                <a:solidFill>
                  <a:srgbClr val="FF3300"/>
                </a:solidFill>
              </a:rPr>
              <a:t>simulation models</a:t>
            </a:r>
            <a:r>
              <a:rPr lang="en-US" altLang="en-US"/>
              <a:t>, prediction)</a:t>
            </a:r>
          </a:p>
        </p:txBody>
      </p:sp>
      <p:sp>
        <p:nvSpPr>
          <p:cNvPr id="697349" name="Text Box 5">
            <a:extLst>
              <a:ext uri="{FF2B5EF4-FFF2-40B4-BE49-F238E27FC236}">
                <a16:creationId xmlns:a16="http://schemas.microsoft.com/office/drawing/2014/main" id="{3590DDAA-BDDC-4523-A3BA-9A7691C5D743}"/>
              </a:ext>
            </a:extLst>
          </p:cNvPr>
          <p:cNvSpPr txBox="1">
            <a:spLocks noChangeArrowheads="1"/>
          </p:cNvSpPr>
          <p:nvPr/>
        </p:nvSpPr>
        <p:spPr bwMode="auto">
          <a:xfrm>
            <a:off x="266700" y="4987925"/>
            <a:ext cx="43592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solidFill>
                  <a:srgbClr val="0066FF"/>
                </a:solidFill>
              </a:rPr>
              <a:t>Hydrologic Information Science</a:t>
            </a:r>
          </a:p>
          <a:p>
            <a:pPr algn="ctr"/>
            <a:r>
              <a:rPr lang="en-US" altLang="en-US"/>
              <a:t>(Observations, </a:t>
            </a:r>
            <a:r>
              <a:rPr lang="en-US" altLang="en-US">
                <a:solidFill>
                  <a:srgbClr val="FF3300"/>
                </a:solidFill>
              </a:rPr>
              <a:t>data models</a:t>
            </a:r>
            <a:r>
              <a:rPr lang="en-US" altLang="en-US"/>
              <a:t>, visualization</a:t>
            </a:r>
          </a:p>
        </p:txBody>
      </p:sp>
      <p:sp>
        <p:nvSpPr>
          <p:cNvPr id="697350" name="Text Box 6">
            <a:extLst>
              <a:ext uri="{FF2B5EF4-FFF2-40B4-BE49-F238E27FC236}">
                <a16:creationId xmlns:a16="http://schemas.microsoft.com/office/drawing/2014/main" id="{B17A6FDF-9A45-4FDC-99B0-4840F43A852B}"/>
              </a:ext>
            </a:extLst>
          </p:cNvPr>
          <p:cNvSpPr txBox="1">
            <a:spLocks noChangeArrowheads="1"/>
          </p:cNvSpPr>
          <p:nvPr/>
        </p:nvSpPr>
        <p:spPr bwMode="auto">
          <a:xfrm>
            <a:off x="5410200" y="5749925"/>
            <a:ext cx="28225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solidFill>
                  <a:srgbClr val="0066FF"/>
                </a:solidFill>
              </a:rPr>
              <a:t>Hydrologic environment</a:t>
            </a:r>
          </a:p>
          <a:p>
            <a:pPr algn="ctr"/>
            <a:r>
              <a:rPr lang="en-US" altLang="en-US"/>
              <a:t>(Dynamic earth)</a:t>
            </a:r>
          </a:p>
        </p:txBody>
      </p:sp>
      <p:sp>
        <p:nvSpPr>
          <p:cNvPr id="697351" name="Text Box 7">
            <a:extLst>
              <a:ext uri="{FF2B5EF4-FFF2-40B4-BE49-F238E27FC236}">
                <a16:creationId xmlns:a16="http://schemas.microsoft.com/office/drawing/2014/main" id="{9A2DB626-3225-42D5-9641-C46C78683F6F}"/>
              </a:ext>
            </a:extLst>
          </p:cNvPr>
          <p:cNvSpPr txBox="1">
            <a:spLocks noChangeArrowheads="1"/>
          </p:cNvSpPr>
          <p:nvPr/>
        </p:nvSpPr>
        <p:spPr bwMode="auto">
          <a:xfrm>
            <a:off x="4795838" y="2549525"/>
            <a:ext cx="40925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solidFill>
                  <a:srgbClr val="0066FF"/>
                </a:solidFill>
              </a:rPr>
              <a:t>Physical laws and principles</a:t>
            </a:r>
          </a:p>
          <a:p>
            <a:pPr algn="ctr"/>
            <a:r>
              <a:rPr lang="en-US" altLang="en-US"/>
              <a:t>(Mass, momentum, energy, chemistry)</a:t>
            </a:r>
          </a:p>
        </p:txBody>
      </p:sp>
      <p:cxnSp>
        <p:nvCxnSpPr>
          <p:cNvPr id="697352" name="AutoShape 8">
            <a:extLst>
              <a:ext uri="{FF2B5EF4-FFF2-40B4-BE49-F238E27FC236}">
                <a16:creationId xmlns:a16="http://schemas.microsoft.com/office/drawing/2014/main" id="{BB4DC39D-BCBA-4AA8-B46B-C0965374359D}"/>
              </a:ext>
            </a:extLst>
          </p:cNvPr>
          <p:cNvCxnSpPr>
            <a:cxnSpLocks noChangeShapeType="1"/>
            <a:stCxn id="697350" idx="1"/>
            <a:endCxn id="697349" idx="2"/>
          </p:cNvCxnSpPr>
          <p:nvPr/>
        </p:nvCxnSpPr>
        <p:spPr bwMode="auto">
          <a:xfrm flipH="1" flipV="1">
            <a:off x="2446338" y="5638800"/>
            <a:ext cx="2963862" cy="4365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353" name="AutoShape 9">
            <a:extLst>
              <a:ext uri="{FF2B5EF4-FFF2-40B4-BE49-F238E27FC236}">
                <a16:creationId xmlns:a16="http://schemas.microsoft.com/office/drawing/2014/main" id="{F8B4F6DC-5643-4D24-908F-0EC597EB2005}"/>
              </a:ext>
            </a:extLst>
          </p:cNvPr>
          <p:cNvCxnSpPr>
            <a:cxnSpLocks noChangeShapeType="1"/>
            <a:stCxn id="697349" idx="0"/>
            <a:endCxn id="697347" idx="1"/>
          </p:cNvCxnSpPr>
          <p:nvPr/>
        </p:nvCxnSpPr>
        <p:spPr bwMode="auto">
          <a:xfrm flipV="1">
            <a:off x="2446338" y="4429125"/>
            <a:ext cx="2586037" cy="558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354" name="AutoShape 10">
            <a:extLst>
              <a:ext uri="{FF2B5EF4-FFF2-40B4-BE49-F238E27FC236}">
                <a16:creationId xmlns:a16="http://schemas.microsoft.com/office/drawing/2014/main" id="{A8CF5168-9282-4C7E-B072-99709AAB25B3}"/>
              </a:ext>
            </a:extLst>
          </p:cNvPr>
          <p:cNvCxnSpPr>
            <a:cxnSpLocks noChangeShapeType="1"/>
            <a:stCxn id="697351" idx="1"/>
            <a:endCxn id="697348" idx="0"/>
          </p:cNvCxnSpPr>
          <p:nvPr/>
        </p:nvCxnSpPr>
        <p:spPr bwMode="auto">
          <a:xfrm flipH="1">
            <a:off x="2446338" y="2874963"/>
            <a:ext cx="2349500" cy="4365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355" name="AutoShape 11">
            <a:extLst>
              <a:ext uri="{FF2B5EF4-FFF2-40B4-BE49-F238E27FC236}">
                <a16:creationId xmlns:a16="http://schemas.microsoft.com/office/drawing/2014/main" id="{DEB403C9-9D78-4FA7-B93E-7A8D8FC166CE}"/>
              </a:ext>
            </a:extLst>
          </p:cNvPr>
          <p:cNvCxnSpPr>
            <a:cxnSpLocks noChangeShapeType="1"/>
            <a:stCxn id="697348" idx="2"/>
            <a:endCxn id="697347" idx="1"/>
          </p:cNvCxnSpPr>
          <p:nvPr/>
        </p:nvCxnSpPr>
        <p:spPr bwMode="auto">
          <a:xfrm>
            <a:off x="2446338" y="3962400"/>
            <a:ext cx="2586037" cy="466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7356" name="Rectangle 12">
            <a:extLst>
              <a:ext uri="{FF2B5EF4-FFF2-40B4-BE49-F238E27FC236}">
                <a16:creationId xmlns:a16="http://schemas.microsoft.com/office/drawing/2014/main" id="{7EA935F0-D53D-4FFF-BFED-11C66861B6D7}"/>
              </a:ext>
            </a:extLst>
          </p:cNvPr>
          <p:cNvSpPr>
            <a:spLocks noChangeArrowheads="1"/>
          </p:cNvSpPr>
          <p:nvPr/>
        </p:nvSpPr>
        <p:spPr bwMode="auto">
          <a:xfrm>
            <a:off x="609600" y="1447800"/>
            <a:ext cx="7883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spcBef>
                <a:spcPct val="20000"/>
              </a:spcBef>
            </a:pPr>
            <a:r>
              <a:rPr lang="en-US" altLang="en-US" sz="2000" i="1"/>
              <a:t>It is as important to represent </a:t>
            </a:r>
            <a:r>
              <a:rPr lang="en-US" altLang="en-US" sz="2000" i="1">
                <a:solidFill>
                  <a:srgbClr val="0066FF"/>
                </a:solidFill>
              </a:rPr>
              <a:t>hydrologic environments</a:t>
            </a:r>
            <a:r>
              <a:rPr lang="en-US" altLang="en-US" sz="2000" i="1"/>
              <a:t> precisely with</a:t>
            </a:r>
          </a:p>
          <a:p>
            <a:pPr algn="ctr">
              <a:spcBef>
                <a:spcPct val="20000"/>
              </a:spcBef>
            </a:pPr>
            <a:r>
              <a:rPr lang="en-US" altLang="en-US" sz="2000" i="1"/>
              <a:t>data as it is to represent </a:t>
            </a:r>
            <a:r>
              <a:rPr lang="en-US" altLang="en-US" sz="2000" i="1">
                <a:solidFill>
                  <a:srgbClr val="0066FF"/>
                </a:solidFill>
              </a:rPr>
              <a:t>hydrologic processes</a:t>
            </a:r>
            <a:r>
              <a:rPr lang="en-US" altLang="en-US" sz="2000" i="1"/>
              <a:t> with equations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a:extLst>
              <a:ext uri="{FF2B5EF4-FFF2-40B4-BE49-F238E27FC236}">
                <a16:creationId xmlns:a16="http://schemas.microsoft.com/office/drawing/2014/main" id="{7100120D-75C0-45F1-9E1E-2EFB97F4F482}"/>
              </a:ext>
            </a:extLst>
          </p:cNvPr>
          <p:cNvSpPr>
            <a:spLocks noGrp="1" noChangeArrowheads="1"/>
          </p:cNvSpPr>
          <p:nvPr>
            <p:ph type="title"/>
          </p:nvPr>
        </p:nvSpPr>
        <p:spPr/>
        <p:txBody>
          <a:bodyPr/>
          <a:lstStyle/>
          <a:p>
            <a:r>
              <a:rPr lang="en-US" altLang="en-US" sz="4000"/>
              <a:t>Continuous Space-Time Model – NetCDF (Unidata)</a:t>
            </a:r>
          </a:p>
        </p:txBody>
      </p:sp>
      <p:sp>
        <p:nvSpPr>
          <p:cNvPr id="698371" name="Rectangle 3">
            <a:extLst>
              <a:ext uri="{FF2B5EF4-FFF2-40B4-BE49-F238E27FC236}">
                <a16:creationId xmlns:a16="http://schemas.microsoft.com/office/drawing/2014/main" id="{C77B1A30-C65B-4321-B5CD-365CD4950F17}"/>
              </a:ext>
            </a:extLst>
          </p:cNvPr>
          <p:cNvSpPr>
            <a:spLocks noChangeArrowheads="1"/>
          </p:cNvSpPr>
          <p:nvPr/>
        </p:nvSpPr>
        <p:spPr bwMode="auto">
          <a:xfrm>
            <a:off x="0" y="1922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spAutoFit/>
          </a:bodyPr>
          <a:lstStyle/>
          <a:p>
            <a:endParaRPr lang="en-US" altLang="en-US"/>
          </a:p>
        </p:txBody>
      </p:sp>
      <p:sp>
        <p:nvSpPr>
          <p:cNvPr id="698372" name="Rectangle 4">
            <a:extLst>
              <a:ext uri="{FF2B5EF4-FFF2-40B4-BE49-F238E27FC236}">
                <a16:creationId xmlns:a16="http://schemas.microsoft.com/office/drawing/2014/main" id="{FE476D39-9FB2-481A-AAF0-A40FD7D7A6DF}"/>
              </a:ext>
            </a:extLst>
          </p:cNvPr>
          <p:cNvSpPr>
            <a:spLocks noChangeArrowheads="1"/>
          </p:cNvSpPr>
          <p:nvPr/>
        </p:nvSpPr>
        <p:spPr bwMode="auto">
          <a:xfrm>
            <a:off x="0" y="410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98373" name="Rectangle 5">
            <a:extLst>
              <a:ext uri="{FF2B5EF4-FFF2-40B4-BE49-F238E27FC236}">
                <a16:creationId xmlns:a16="http://schemas.microsoft.com/office/drawing/2014/main" id="{D37DD87F-2D73-4B14-802F-953D0A7BAEF4}"/>
              </a:ext>
            </a:extLst>
          </p:cNvPr>
          <p:cNvSpPr>
            <a:spLocks noChangeArrowheads="1"/>
          </p:cNvSpPr>
          <p:nvPr/>
        </p:nvSpPr>
        <p:spPr bwMode="auto">
          <a:xfrm>
            <a:off x="0" y="4570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spAutoFit/>
          </a:bodyPr>
          <a:lstStyle/>
          <a:p>
            <a:endParaRPr lang="en-US" altLang="en-US"/>
          </a:p>
        </p:txBody>
      </p:sp>
      <p:pic>
        <p:nvPicPr>
          <p:cNvPr id="698374" name="Picture 6">
            <a:extLst>
              <a:ext uri="{FF2B5EF4-FFF2-40B4-BE49-F238E27FC236}">
                <a16:creationId xmlns:a16="http://schemas.microsoft.com/office/drawing/2014/main" id="{8B59A546-6CF1-44D1-9C45-39D4C7891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4419600" cy="2274888"/>
          </a:xfrm>
          <a:prstGeom prst="rect">
            <a:avLst/>
          </a:prstGeom>
          <a:noFill/>
          <a:extLst>
            <a:ext uri="{909E8E84-426E-40DD-AFC4-6F175D3DCCD1}">
              <a14:hiddenFill xmlns:a14="http://schemas.microsoft.com/office/drawing/2010/main">
                <a:solidFill>
                  <a:srgbClr val="FFFFFF"/>
                </a:solidFill>
              </a14:hiddenFill>
            </a:ext>
          </a:extLst>
        </p:spPr>
      </p:pic>
      <p:pic>
        <p:nvPicPr>
          <p:cNvPr id="698375" name="Picture 7">
            <a:extLst>
              <a:ext uri="{FF2B5EF4-FFF2-40B4-BE49-F238E27FC236}">
                <a16:creationId xmlns:a16="http://schemas.microsoft.com/office/drawing/2014/main" id="{81E2AA85-19CD-458E-80C8-4EC518D61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14800"/>
            <a:ext cx="3429000" cy="1089025"/>
          </a:xfrm>
          <a:prstGeom prst="rect">
            <a:avLst/>
          </a:prstGeom>
          <a:noFill/>
          <a:extLst>
            <a:ext uri="{909E8E84-426E-40DD-AFC4-6F175D3DCCD1}">
              <a14:hiddenFill xmlns:a14="http://schemas.microsoft.com/office/drawing/2010/main">
                <a:solidFill>
                  <a:srgbClr val="FFFFFF"/>
                </a:solidFill>
              </a14:hiddenFill>
            </a:ext>
          </a:extLst>
        </p:spPr>
      </p:pic>
      <p:sp>
        <p:nvSpPr>
          <p:cNvPr id="698376" name="Line 8">
            <a:extLst>
              <a:ext uri="{FF2B5EF4-FFF2-40B4-BE49-F238E27FC236}">
                <a16:creationId xmlns:a16="http://schemas.microsoft.com/office/drawing/2014/main" id="{FD94C1A1-42F6-49F5-B240-3889C9F46F7E}"/>
              </a:ext>
            </a:extLst>
          </p:cNvPr>
          <p:cNvSpPr>
            <a:spLocks noChangeShapeType="1"/>
          </p:cNvSpPr>
          <p:nvPr/>
        </p:nvSpPr>
        <p:spPr bwMode="auto">
          <a:xfrm flipH="1" flipV="1">
            <a:off x="1676400" y="2286000"/>
            <a:ext cx="0" cy="2438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77" name="Line 9">
            <a:extLst>
              <a:ext uri="{FF2B5EF4-FFF2-40B4-BE49-F238E27FC236}">
                <a16:creationId xmlns:a16="http://schemas.microsoft.com/office/drawing/2014/main" id="{E79D7D3C-D1B0-4CC3-979F-0406D55B7075}"/>
              </a:ext>
            </a:extLst>
          </p:cNvPr>
          <p:cNvSpPr>
            <a:spLocks noChangeShapeType="1"/>
          </p:cNvSpPr>
          <p:nvPr/>
        </p:nvSpPr>
        <p:spPr bwMode="auto">
          <a:xfrm flipH="1">
            <a:off x="0" y="4724400"/>
            <a:ext cx="16764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78" name="Line 10">
            <a:extLst>
              <a:ext uri="{FF2B5EF4-FFF2-40B4-BE49-F238E27FC236}">
                <a16:creationId xmlns:a16="http://schemas.microsoft.com/office/drawing/2014/main" id="{F29E36E9-B5C0-4D18-9FFE-7805B62DB420}"/>
              </a:ext>
            </a:extLst>
          </p:cNvPr>
          <p:cNvSpPr>
            <a:spLocks noChangeShapeType="1"/>
          </p:cNvSpPr>
          <p:nvPr/>
        </p:nvSpPr>
        <p:spPr bwMode="auto">
          <a:xfrm>
            <a:off x="1676400" y="4724400"/>
            <a:ext cx="2362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79" name="Text Box 11">
            <a:extLst>
              <a:ext uri="{FF2B5EF4-FFF2-40B4-BE49-F238E27FC236}">
                <a16:creationId xmlns:a16="http://schemas.microsoft.com/office/drawing/2014/main" id="{3A109AF3-9CBD-47B1-B18F-E764A0BCE2D1}"/>
              </a:ext>
            </a:extLst>
          </p:cNvPr>
          <p:cNvSpPr txBox="1">
            <a:spLocks noChangeArrowheads="1"/>
          </p:cNvSpPr>
          <p:nvPr/>
        </p:nvSpPr>
        <p:spPr bwMode="auto">
          <a:xfrm>
            <a:off x="3413125" y="4684713"/>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Space, L</a:t>
            </a:r>
          </a:p>
        </p:txBody>
      </p:sp>
      <p:sp>
        <p:nvSpPr>
          <p:cNvPr id="698380" name="Text Box 12">
            <a:extLst>
              <a:ext uri="{FF2B5EF4-FFF2-40B4-BE49-F238E27FC236}">
                <a16:creationId xmlns:a16="http://schemas.microsoft.com/office/drawing/2014/main" id="{F947A42C-C5B9-4E74-BF86-33AF06B6ACEE}"/>
              </a:ext>
            </a:extLst>
          </p:cNvPr>
          <p:cNvSpPr txBox="1">
            <a:spLocks noChangeArrowheads="1"/>
          </p:cNvSpPr>
          <p:nvPr/>
        </p:nvSpPr>
        <p:spPr bwMode="auto">
          <a:xfrm>
            <a:off x="1752600" y="213360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Time, T</a:t>
            </a:r>
          </a:p>
        </p:txBody>
      </p:sp>
      <p:sp>
        <p:nvSpPr>
          <p:cNvPr id="698381" name="Text Box 13">
            <a:extLst>
              <a:ext uri="{FF2B5EF4-FFF2-40B4-BE49-F238E27FC236}">
                <a16:creationId xmlns:a16="http://schemas.microsoft.com/office/drawing/2014/main" id="{0C071447-1141-45FC-B66E-86FA291222B9}"/>
              </a:ext>
            </a:extLst>
          </p:cNvPr>
          <p:cNvSpPr txBox="1">
            <a:spLocks noChangeArrowheads="1"/>
          </p:cNvSpPr>
          <p:nvPr/>
        </p:nvSpPr>
        <p:spPr bwMode="auto">
          <a:xfrm>
            <a:off x="76200" y="5638800"/>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Variables, V</a:t>
            </a:r>
          </a:p>
        </p:txBody>
      </p:sp>
      <p:sp>
        <p:nvSpPr>
          <p:cNvPr id="698382" name="Line 14">
            <a:extLst>
              <a:ext uri="{FF2B5EF4-FFF2-40B4-BE49-F238E27FC236}">
                <a16:creationId xmlns:a16="http://schemas.microsoft.com/office/drawing/2014/main" id="{2AA11DA2-791D-43D3-AC83-E47502683270}"/>
              </a:ext>
            </a:extLst>
          </p:cNvPr>
          <p:cNvSpPr>
            <a:spLocks noChangeShapeType="1"/>
          </p:cNvSpPr>
          <p:nvPr/>
        </p:nvSpPr>
        <p:spPr bwMode="auto">
          <a:xfrm flipH="1" flipV="1">
            <a:off x="2971800" y="3200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3" name="Line 15">
            <a:extLst>
              <a:ext uri="{FF2B5EF4-FFF2-40B4-BE49-F238E27FC236}">
                <a16:creationId xmlns:a16="http://schemas.microsoft.com/office/drawing/2014/main" id="{B42E1149-D9FB-4FDE-B42C-505FCA6600CB}"/>
              </a:ext>
            </a:extLst>
          </p:cNvPr>
          <p:cNvSpPr>
            <a:spLocks noChangeShapeType="1"/>
          </p:cNvSpPr>
          <p:nvPr/>
        </p:nvSpPr>
        <p:spPr bwMode="auto">
          <a:xfrm flipV="1">
            <a:off x="762000" y="3733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4" name="Line 16">
            <a:extLst>
              <a:ext uri="{FF2B5EF4-FFF2-40B4-BE49-F238E27FC236}">
                <a16:creationId xmlns:a16="http://schemas.microsoft.com/office/drawing/2014/main" id="{C2ABA4A9-18AC-4428-BD86-A2B02A499D03}"/>
              </a:ext>
            </a:extLst>
          </p:cNvPr>
          <p:cNvSpPr>
            <a:spLocks noChangeShapeType="1"/>
          </p:cNvSpPr>
          <p:nvPr/>
        </p:nvSpPr>
        <p:spPr bwMode="auto">
          <a:xfrm flipV="1">
            <a:off x="2133600" y="3733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5" name="Line 17">
            <a:extLst>
              <a:ext uri="{FF2B5EF4-FFF2-40B4-BE49-F238E27FC236}">
                <a16:creationId xmlns:a16="http://schemas.microsoft.com/office/drawing/2014/main" id="{3A7C2E5F-6886-46FB-A823-A332F9BDEA68}"/>
              </a:ext>
            </a:extLst>
          </p:cNvPr>
          <p:cNvSpPr>
            <a:spLocks noChangeShapeType="1"/>
          </p:cNvSpPr>
          <p:nvPr/>
        </p:nvSpPr>
        <p:spPr bwMode="auto">
          <a:xfrm flipH="1">
            <a:off x="2133600" y="4724400"/>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6" name="Line 18">
            <a:extLst>
              <a:ext uri="{FF2B5EF4-FFF2-40B4-BE49-F238E27FC236}">
                <a16:creationId xmlns:a16="http://schemas.microsoft.com/office/drawing/2014/main" id="{705F6BE3-5676-4418-8AC8-9AB1658E38AD}"/>
              </a:ext>
            </a:extLst>
          </p:cNvPr>
          <p:cNvSpPr>
            <a:spLocks noChangeShapeType="1"/>
          </p:cNvSpPr>
          <p:nvPr/>
        </p:nvSpPr>
        <p:spPr bwMode="auto">
          <a:xfrm flipH="1">
            <a:off x="762000" y="52578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7" name="Line 19">
            <a:extLst>
              <a:ext uri="{FF2B5EF4-FFF2-40B4-BE49-F238E27FC236}">
                <a16:creationId xmlns:a16="http://schemas.microsoft.com/office/drawing/2014/main" id="{9AB5A2A7-760A-42CB-A0E7-1DFBDB7AA280}"/>
              </a:ext>
            </a:extLst>
          </p:cNvPr>
          <p:cNvSpPr>
            <a:spLocks noChangeShapeType="1"/>
          </p:cNvSpPr>
          <p:nvPr/>
        </p:nvSpPr>
        <p:spPr bwMode="auto">
          <a:xfrm flipH="1">
            <a:off x="2133600" y="3200400"/>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8" name="Line 20">
            <a:extLst>
              <a:ext uri="{FF2B5EF4-FFF2-40B4-BE49-F238E27FC236}">
                <a16:creationId xmlns:a16="http://schemas.microsoft.com/office/drawing/2014/main" id="{F59701CD-2917-44EC-B345-F0547F2CEB04}"/>
              </a:ext>
            </a:extLst>
          </p:cNvPr>
          <p:cNvSpPr>
            <a:spLocks noChangeShapeType="1"/>
          </p:cNvSpPr>
          <p:nvPr/>
        </p:nvSpPr>
        <p:spPr bwMode="auto">
          <a:xfrm flipH="1">
            <a:off x="762000" y="37338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89" name="Line 21">
            <a:extLst>
              <a:ext uri="{FF2B5EF4-FFF2-40B4-BE49-F238E27FC236}">
                <a16:creationId xmlns:a16="http://schemas.microsoft.com/office/drawing/2014/main" id="{D23D8A66-BF66-4A51-8A51-46A8B3DC52AF}"/>
              </a:ext>
            </a:extLst>
          </p:cNvPr>
          <p:cNvSpPr>
            <a:spLocks noChangeShapeType="1"/>
          </p:cNvSpPr>
          <p:nvPr/>
        </p:nvSpPr>
        <p:spPr bwMode="auto">
          <a:xfrm flipV="1">
            <a:off x="762000" y="3200400"/>
            <a:ext cx="914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0" name="Line 22">
            <a:extLst>
              <a:ext uri="{FF2B5EF4-FFF2-40B4-BE49-F238E27FC236}">
                <a16:creationId xmlns:a16="http://schemas.microsoft.com/office/drawing/2014/main" id="{86C2C6CD-29BD-40EE-AEB0-565FBF0C1153}"/>
              </a:ext>
            </a:extLst>
          </p:cNvPr>
          <p:cNvSpPr>
            <a:spLocks noChangeShapeType="1"/>
          </p:cNvSpPr>
          <p:nvPr/>
        </p:nvSpPr>
        <p:spPr bwMode="auto">
          <a:xfrm flipH="1">
            <a:off x="1676400" y="32004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1" name="Oval 23">
            <a:extLst>
              <a:ext uri="{FF2B5EF4-FFF2-40B4-BE49-F238E27FC236}">
                <a16:creationId xmlns:a16="http://schemas.microsoft.com/office/drawing/2014/main" id="{540169D5-7B90-4EB4-A5EF-AFF549A1DF6B}"/>
              </a:ext>
            </a:extLst>
          </p:cNvPr>
          <p:cNvSpPr>
            <a:spLocks noChangeArrowheads="1"/>
          </p:cNvSpPr>
          <p:nvPr/>
        </p:nvSpPr>
        <p:spPr bwMode="auto">
          <a:xfrm>
            <a:off x="2057400" y="36576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92" name="Text Box 24">
            <a:extLst>
              <a:ext uri="{FF2B5EF4-FFF2-40B4-BE49-F238E27FC236}">
                <a16:creationId xmlns:a16="http://schemas.microsoft.com/office/drawing/2014/main" id="{39349C5A-38C1-45B1-B121-38E76423EC2E}"/>
              </a:ext>
            </a:extLst>
          </p:cNvPr>
          <p:cNvSpPr txBox="1">
            <a:spLocks noChangeArrowheads="1"/>
          </p:cNvSpPr>
          <p:nvPr/>
        </p:nvSpPr>
        <p:spPr bwMode="auto">
          <a:xfrm>
            <a:off x="2209800" y="35956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t>D</a:t>
            </a:r>
          </a:p>
        </p:txBody>
      </p:sp>
      <p:sp>
        <p:nvSpPr>
          <p:cNvPr id="698393" name="Text Box 25">
            <a:extLst>
              <a:ext uri="{FF2B5EF4-FFF2-40B4-BE49-F238E27FC236}">
                <a16:creationId xmlns:a16="http://schemas.microsoft.com/office/drawing/2014/main" id="{4A95659A-B9AC-4291-B2CB-6D012E0289A3}"/>
              </a:ext>
            </a:extLst>
          </p:cNvPr>
          <p:cNvSpPr txBox="1">
            <a:spLocks noChangeArrowheads="1"/>
          </p:cNvSpPr>
          <p:nvPr/>
        </p:nvSpPr>
        <p:spPr bwMode="auto">
          <a:xfrm>
            <a:off x="3216275" y="2703513"/>
            <a:ext cx="1454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t>Coordinate </a:t>
            </a:r>
          </a:p>
          <a:p>
            <a:pPr algn="ctr"/>
            <a:r>
              <a:rPr lang="en-US" altLang="en-US" b="1"/>
              <a:t>dimensions</a:t>
            </a:r>
          </a:p>
          <a:p>
            <a:pPr algn="ctr"/>
            <a:r>
              <a:rPr lang="en-US" altLang="en-US" b="1"/>
              <a:t>{X}</a:t>
            </a:r>
          </a:p>
        </p:txBody>
      </p:sp>
      <p:sp>
        <p:nvSpPr>
          <p:cNvPr id="698394" name="Line 26">
            <a:extLst>
              <a:ext uri="{FF2B5EF4-FFF2-40B4-BE49-F238E27FC236}">
                <a16:creationId xmlns:a16="http://schemas.microsoft.com/office/drawing/2014/main" id="{55E14698-6DC0-47EE-866D-EC2600669548}"/>
              </a:ext>
            </a:extLst>
          </p:cNvPr>
          <p:cNvSpPr>
            <a:spLocks noChangeShapeType="1"/>
          </p:cNvSpPr>
          <p:nvPr/>
        </p:nvSpPr>
        <p:spPr bwMode="auto">
          <a:xfrm flipH="1" flipV="1">
            <a:off x="2667000" y="23622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5" name="Line 27">
            <a:extLst>
              <a:ext uri="{FF2B5EF4-FFF2-40B4-BE49-F238E27FC236}">
                <a16:creationId xmlns:a16="http://schemas.microsoft.com/office/drawing/2014/main" id="{8E6001D2-D83F-471E-81A3-F119331053AF}"/>
              </a:ext>
            </a:extLst>
          </p:cNvPr>
          <p:cNvSpPr>
            <a:spLocks noChangeShapeType="1"/>
          </p:cNvSpPr>
          <p:nvPr/>
        </p:nvSpPr>
        <p:spPr bwMode="auto">
          <a:xfrm>
            <a:off x="3886200" y="3657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396" name="Text Box 28">
            <a:extLst>
              <a:ext uri="{FF2B5EF4-FFF2-40B4-BE49-F238E27FC236}">
                <a16:creationId xmlns:a16="http://schemas.microsoft.com/office/drawing/2014/main" id="{DB991897-43A8-4B61-B401-0BFDF21C3985}"/>
              </a:ext>
            </a:extLst>
          </p:cNvPr>
          <p:cNvSpPr txBox="1">
            <a:spLocks noChangeArrowheads="1"/>
          </p:cNvSpPr>
          <p:nvPr/>
        </p:nvSpPr>
        <p:spPr bwMode="auto">
          <a:xfrm>
            <a:off x="1974850" y="5410200"/>
            <a:ext cx="240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b="1"/>
              <a:t>Variable dimensions</a:t>
            </a:r>
          </a:p>
          <a:p>
            <a:pPr algn="ctr"/>
            <a:r>
              <a:rPr lang="en-US" altLang="en-US" b="1"/>
              <a:t>{Y}</a:t>
            </a:r>
          </a:p>
        </p:txBody>
      </p:sp>
      <p:sp>
        <p:nvSpPr>
          <p:cNvPr id="698397" name="Line 29">
            <a:extLst>
              <a:ext uri="{FF2B5EF4-FFF2-40B4-BE49-F238E27FC236}">
                <a16:creationId xmlns:a16="http://schemas.microsoft.com/office/drawing/2014/main" id="{5E55A5C4-3B84-4CC3-BD4F-3CDBF8448187}"/>
              </a:ext>
            </a:extLst>
          </p:cNvPr>
          <p:cNvSpPr>
            <a:spLocks noChangeShapeType="1"/>
          </p:cNvSpPr>
          <p:nvPr/>
        </p:nvSpPr>
        <p:spPr bwMode="auto">
          <a:xfrm flipH="1">
            <a:off x="1447800" y="5715000"/>
            <a:ext cx="609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Line 2">
            <a:extLst>
              <a:ext uri="{FF2B5EF4-FFF2-40B4-BE49-F238E27FC236}">
                <a16:creationId xmlns:a16="http://schemas.microsoft.com/office/drawing/2014/main" id="{E367B643-1B92-476C-ABB4-0C88FBB812F9}"/>
              </a:ext>
            </a:extLst>
          </p:cNvPr>
          <p:cNvSpPr>
            <a:spLocks noChangeShapeType="1"/>
          </p:cNvSpPr>
          <p:nvPr/>
        </p:nvSpPr>
        <p:spPr bwMode="auto">
          <a:xfrm flipH="1" flipV="1">
            <a:off x="2133600" y="2147888"/>
            <a:ext cx="0" cy="2438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395" name="Line 3">
            <a:extLst>
              <a:ext uri="{FF2B5EF4-FFF2-40B4-BE49-F238E27FC236}">
                <a16:creationId xmlns:a16="http://schemas.microsoft.com/office/drawing/2014/main" id="{20982149-B79D-404D-9A57-7E9010EA8DB0}"/>
              </a:ext>
            </a:extLst>
          </p:cNvPr>
          <p:cNvSpPr>
            <a:spLocks noChangeShapeType="1"/>
          </p:cNvSpPr>
          <p:nvPr/>
        </p:nvSpPr>
        <p:spPr bwMode="auto">
          <a:xfrm flipH="1">
            <a:off x="457200" y="4586288"/>
            <a:ext cx="16764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396" name="Line 4">
            <a:extLst>
              <a:ext uri="{FF2B5EF4-FFF2-40B4-BE49-F238E27FC236}">
                <a16:creationId xmlns:a16="http://schemas.microsoft.com/office/drawing/2014/main" id="{FA22981F-292F-41E3-9798-EC58B653FEE0}"/>
              </a:ext>
            </a:extLst>
          </p:cNvPr>
          <p:cNvSpPr>
            <a:spLocks noChangeShapeType="1"/>
          </p:cNvSpPr>
          <p:nvPr/>
        </p:nvSpPr>
        <p:spPr bwMode="auto">
          <a:xfrm>
            <a:off x="2133600" y="4586288"/>
            <a:ext cx="2362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397" name="Text Box 5">
            <a:extLst>
              <a:ext uri="{FF2B5EF4-FFF2-40B4-BE49-F238E27FC236}">
                <a16:creationId xmlns:a16="http://schemas.microsoft.com/office/drawing/2014/main" id="{2F369CB1-3593-4B2B-97B0-9A1F2B14EB1E}"/>
              </a:ext>
            </a:extLst>
          </p:cNvPr>
          <p:cNvSpPr txBox="1">
            <a:spLocks noChangeArrowheads="1"/>
          </p:cNvSpPr>
          <p:nvPr/>
        </p:nvSpPr>
        <p:spPr bwMode="auto">
          <a:xfrm>
            <a:off x="3870325" y="454660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Space, </a:t>
            </a:r>
            <a:r>
              <a:rPr lang="en-US" altLang="en-US" b="1"/>
              <a:t>FeatureID</a:t>
            </a:r>
          </a:p>
        </p:txBody>
      </p:sp>
      <p:sp>
        <p:nvSpPr>
          <p:cNvPr id="699398" name="Text Box 6">
            <a:extLst>
              <a:ext uri="{FF2B5EF4-FFF2-40B4-BE49-F238E27FC236}">
                <a16:creationId xmlns:a16="http://schemas.microsoft.com/office/drawing/2014/main" id="{EC5912B6-C0C6-48C4-960D-BF345E583B7B}"/>
              </a:ext>
            </a:extLst>
          </p:cNvPr>
          <p:cNvSpPr txBox="1">
            <a:spLocks noChangeArrowheads="1"/>
          </p:cNvSpPr>
          <p:nvPr/>
        </p:nvSpPr>
        <p:spPr bwMode="auto">
          <a:xfrm>
            <a:off x="2209800" y="1995488"/>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Time, </a:t>
            </a:r>
            <a:r>
              <a:rPr lang="en-US" altLang="en-US" b="1"/>
              <a:t>TSDateTime</a:t>
            </a:r>
          </a:p>
        </p:txBody>
      </p:sp>
      <p:sp>
        <p:nvSpPr>
          <p:cNvPr id="699399" name="Text Box 7">
            <a:extLst>
              <a:ext uri="{FF2B5EF4-FFF2-40B4-BE49-F238E27FC236}">
                <a16:creationId xmlns:a16="http://schemas.microsoft.com/office/drawing/2014/main" id="{A6EF3CF9-AD22-4277-B4F3-C7A7C37D6B59}"/>
              </a:ext>
            </a:extLst>
          </p:cNvPr>
          <p:cNvSpPr txBox="1">
            <a:spLocks noChangeArrowheads="1"/>
          </p:cNvSpPr>
          <p:nvPr/>
        </p:nvSpPr>
        <p:spPr bwMode="auto">
          <a:xfrm>
            <a:off x="533400" y="5500688"/>
            <a:ext cx="231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Variables, </a:t>
            </a:r>
            <a:r>
              <a:rPr lang="en-US" altLang="en-US" b="1"/>
              <a:t>TSTypeID</a:t>
            </a:r>
          </a:p>
        </p:txBody>
      </p:sp>
      <p:sp>
        <p:nvSpPr>
          <p:cNvPr id="699400" name="Line 8">
            <a:extLst>
              <a:ext uri="{FF2B5EF4-FFF2-40B4-BE49-F238E27FC236}">
                <a16:creationId xmlns:a16="http://schemas.microsoft.com/office/drawing/2014/main" id="{8C682478-703E-4B1F-8912-6CF38EB0D739}"/>
              </a:ext>
            </a:extLst>
          </p:cNvPr>
          <p:cNvSpPr>
            <a:spLocks noChangeShapeType="1"/>
          </p:cNvSpPr>
          <p:nvPr/>
        </p:nvSpPr>
        <p:spPr bwMode="auto">
          <a:xfrm flipH="1" flipV="1">
            <a:off x="3429000" y="30622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1" name="Line 9">
            <a:extLst>
              <a:ext uri="{FF2B5EF4-FFF2-40B4-BE49-F238E27FC236}">
                <a16:creationId xmlns:a16="http://schemas.microsoft.com/office/drawing/2014/main" id="{B3FF41A7-6B17-414D-A127-E5930D9A034E}"/>
              </a:ext>
            </a:extLst>
          </p:cNvPr>
          <p:cNvSpPr>
            <a:spLocks noChangeShapeType="1"/>
          </p:cNvSpPr>
          <p:nvPr/>
        </p:nvSpPr>
        <p:spPr bwMode="auto">
          <a:xfrm flipV="1">
            <a:off x="1219200" y="35956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2" name="Line 10">
            <a:extLst>
              <a:ext uri="{FF2B5EF4-FFF2-40B4-BE49-F238E27FC236}">
                <a16:creationId xmlns:a16="http://schemas.microsoft.com/office/drawing/2014/main" id="{D4EF685F-6EB2-4B8C-9449-59B34A495F4F}"/>
              </a:ext>
            </a:extLst>
          </p:cNvPr>
          <p:cNvSpPr>
            <a:spLocks noChangeShapeType="1"/>
          </p:cNvSpPr>
          <p:nvPr/>
        </p:nvSpPr>
        <p:spPr bwMode="auto">
          <a:xfrm flipV="1">
            <a:off x="2590800" y="35956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3" name="Line 11">
            <a:extLst>
              <a:ext uri="{FF2B5EF4-FFF2-40B4-BE49-F238E27FC236}">
                <a16:creationId xmlns:a16="http://schemas.microsoft.com/office/drawing/2014/main" id="{E9CA0C26-F9D5-4AB9-A46F-39DE5866E2C7}"/>
              </a:ext>
            </a:extLst>
          </p:cNvPr>
          <p:cNvSpPr>
            <a:spLocks noChangeShapeType="1"/>
          </p:cNvSpPr>
          <p:nvPr/>
        </p:nvSpPr>
        <p:spPr bwMode="auto">
          <a:xfrm flipH="1">
            <a:off x="2590800" y="4586288"/>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4" name="Line 12">
            <a:extLst>
              <a:ext uri="{FF2B5EF4-FFF2-40B4-BE49-F238E27FC236}">
                <a16:creationId xmlns:a16="http://schemas.microsoft.com/office/drawing/2014/main" id="{430FC9F8-1CD0-457E-B6F3-DC806B08C52F}"/>
              </a:ext>
            </a:extLst>
          </p:cNvPr>
          <p:cNvSpPr>
            <a:spLocks noChangeShapeType="1"/>
          </p:cNvSpPr>
          <p:nvPr/>
        </p:nvSpPr>
        <p:spPr bwMode="auto">
          <a:xfrm flipH="1">
            <a:off x="1219200" y="5119688"/>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5" name="Line 13">
            <a:extLst>
              <a:ext uri="{FF2B5EF4-FFF2-40B4-BE49-F238E27FC236}">
                <a16:creationId xmlns:a16="http://schemas.microsoft.com/office/drawing/2014/main" id="{B36E45CB-3989-4624-9A6E-E52FA94EF0AF}"/>
              </a:ext>
            </a:extLst>
          </p:cNvPr>
          <p:cNvSpPr>
            <a:spLocks noChangeShapeType="1"/>
          </p:cNvSpPr>
          <p:nvPr/>
        </p:nvSpPr>
        <p:spPr bwMode="auto">
          <a:xfrm flipH="1">
            <a:off x="2590800" y="3062288"/>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6" name="Line 14">
            <a:extLst>
              <a:ext uri="{FF2B5EF4-FFF2-40B4-BE49-F238E27FC236}">
                <a16:creationId xmlns:a16="http://schemas.microsoft.com/office/drawing/2014/main" id="{E7417F70-4654-447C-928B-1A11B1E0CAD7}"/>
              </a:ext>
            </a:extLst>
          </p:cNvPr>
          <p:cNvSpPr>
            <a:spLocks noChangeShapeType="1"/>
          </p:cNvSpPr>
          <p:nvPr/>
        </p:nvSpPr>
        <p:spPr bwMode="auto">
          <a:xfrm flipH="1">
            <a:off x="1219200" y="3595688"/>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7" name="Line 15">
            <a:extLst>
              <a:ext uri="{FF2B5EF4-FFF2-40B4-BE49-F238E27FC236}">
                <a16:creationId xmlns:a16="http://schemas.microsoft.com/office/drawing/2014/main" id="{B93D093F-BB0B-4754-A243-D36F8D977BC4}"/>
              </a:ext>
            </a:extLst>
          </p:cNvPr>
          <p:cNvSpPr>
            <a:spLocks noChangeShapeType="1"/>
          </p:cNvSpPr>
          <p:nvPr/>
        </p:nvSpPr>
        <p:spPr bwMode="auto">
          <a:xfrm flipV="1">
            <a:off x="1219200" y="3062288"/>
            <a:ext cx="914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8" name="Line 16">
            <a:extLst>
              <a:ext uri="{FF2B5EF4-FFF2-40B4-BE49-F238E27FC236}">
                <a16:creationId xmlns:a16="http://schemas.microsoft.com/office/drawing/2014/main" id="{53BB065A-F793-415E-8F61-5102D4837EF5}"/>
              </a:ext>
            </a:extLst>
          </p:cNvPr>
          <p:cNvSpPr>
            <a:spLocks noChangeShapeType="1"/>
          </p:cNvSpPr>
          <p:nvPr/>
        </p:nvSpPr>
        <p:spPr bwMode="auto">
          <a:xfrm flipH="1">
            <a:off x="2133600" y="3062288"/>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409" name="Oval 17">
            <a:extLst>
              <a:ext uri="{FF2B5EF4-FFF2-40B4-BE49-F238E27FC236}">
                <a16:creationId xmlns:a16="http://schemas.microsoft.com/office/drawing/2014/main" id="{00C6AED6-04B7-4DE4-BFCA-A4513CE3FC10}"/>
              </a:ext>
            </a:extLst>
          </p:cNvPr>
          <p:cNvSpPr>
            <a:spLocks noChangeArrowheads="1"/>
          </p:cNvSpPr>
          <p:nvPr/>
        </p:nvSpPr>
        <p:spPr bwMode="auto">
          <a:xfrm>
            <a:off x="2514600" y="3519488"/>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410" name="Text Box 18">
            <a:extLst>
              <a:ext uri="{FF2B5EF4-FFF2-40B4-BE49-F238E27FC236}">
                <a16:creationId xmlns:a16="http://schemas.microsoft.com/office/drawing/2014/main" id="{AD697663-91F4-4DE7-9804-E7B3A922A252}"/>
              </a:ext>
            </a:extLst>
          </p:cNvPr>
          <p:cNvSpPr txBox="1">
            <a:spLocks noChangeArrowheads="1"/>
          </p:cNvSpPr>
          <p:nvPr/>
        </p:nvSpPr>
        <p:spPr bwMode="auto">
          <a:xfrm>
            <a:off x="2667000" y="3457575"/>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b="1"/>
              <a:t>TSValue</a:t>
            </a:r>
          </a:p>
        </p:txBody>
      </p:sp>
      <p:sp>
        <p:nvSpPr>
          <p:cNvPr id="699411" name="Rectangle 19">
            <a:extLst>
              <a:ext uri="{FF2B5EF4-FFF2-40B4-BE49-F238E27FC236}">
                <a16:creationId xmlns:a16="http://schemas.microsoft.com/office/drawing/2014/main" id="{31BA2C6E-1BA2-49B7-843E-0DA241783692}"/>
              </a:ext>
            </a:extLst>
          </p:cNvPr>
          <p:cNvSpPr>
            <a:spLocks noGrp="1" noChangeArrowheads="1"/>
          </p:cNvSpPr>
          <p:nvPr>
            <p:ph type="title"/>
          </p:nvPr>
        </p:nvSpPr>
        <p:spPr/>
        <p:txBody>
          <a:bodyPr/>
          <a:lstStyle/>
          <a:p>
            <a:r>
              <a:rPr lang="en-US" altLang="en-US" sz="4000"/>
              <a:t>Discrete Space-Time Data Model</a:t>
            </a:r>
            <a:br>
              <a:rPr lang="en-US" altLang="en-US" sz="4000"/>
            </a:br>
            <a:r>
              <a:rPr lang="en-US" altLang="en-US" sz="4000"/>
              <a:t>ArcHydro</a:t>
            </a:r>
          </a:p>
        </p:txBody>
      </p:sp>
      <p:pic>
        <p:nvPicPr>
          <p:cNvPr id="699412" name="Picture 20">
            <a:extLst>
              <a:ext uri="{FF2B5EF4-FFF2-40B4-BE49-F238E27FC236}">
                <a16:creationId xmlns:a16="http://schemas.microsoft.com/office/drawing/2014/main" id="{EECB7973-F257-47B4-A64B-9BB06743249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0" y="5029200"/>
            <a:ext cx="5334000" cy="159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9413" name="Picture 21">
            <a:extLst>
              <a:ext uri="{FF2B5EF4-FFF2-40B4-BE49-F238E27FC236}">
                <a16:creationId xmlns:a16="http://schemas.microsoft.com/office/drawing/2014/main" id="{E27521B9-C390-4146-9FD3-5EB500216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03400"/>
            <a:ext cx="41148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9414" name="AutoShape 22">
            <a:extLst>
              <a:ext uri="{FF2B5EF4-FFF2-40B4-BE49-F238E27FC236}">
                <a16:creationId xmlns:a16="http://schemas.microsoft.com/office/drawing/2014/main" id="{D512B1D1-50E5-4CB0-84B8-601245294F3E}"/>
              </a:ext>
            </a:extLst>
          </p:cNvPr>
          <p:cNvSpPr>
            <a:spLocks noChangeArrowheads="1"/>
          </p:cNvSpPr>
          <p:nvPr/>
        </p:nvSpPr>
        <p:spPr bwMode="auto">
          <a:xfrm>
            <a:off x="6705600" y="4343400"/>
            <a:ext cx="381000" cy="609600"/>
          </a:xfrm>
          <a:prstGeom prst="upDownArrow">
            <a:avLst>
              <a:gd name="adj1" fmla="val 50000"/>
              <a:gd name="adj2" fmla="val 32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a:extLst>
              <a:ext uri="{FF2B5EF4-FFF2-40B4-BE49-F238E27FC236}">
                <a16:creationId xmlns:a16="http://schemas.microsoft.com/office/drawing/2014/main" id="{E923D1EF-98A3-47AF-8EFB-9DF07F2B7241}"/>
              </a:ext>
            </a:extLst>
          </p:cNvPr>
          <p:cNvSpPr>
            <a:spLocks noGrp="1" noChangeArrowheads="1"/>
          </p:cNvSpPr>
          <p:nvPr>
            <p:ph type="title"/>
          </p:nvPr>
        </p:nvSpPr>
        <p:spPr>
          <a:xfrm>
            <a:off x="2819400" y="552450"/>
            <a:ext cx="6096000" cy="1143000"/>
          </a:xfrm>
        </p:spPr>
        <p:txBody>
          <a:bodyPr/>
          <a:lstStyle/>
          <a:p>
            <a:r>
              <a:rPr lang="en-US" altLang="en-US" sz="5400"/>
              <a:t>Outline</a:t>
            </a:r>
          </a:p>
        </p:txBody>
      </p:sp>
      <p:sp>
        <p:nvSpPr>
          <p:cNvPr id="847875" name="Rectangle 3">
            <a:extLst>
              <a:ext uri="{FF2B5EF4-FFF2-40B4-BE49-F238E27FC236}">
                <a16:creationId xmlns:a16="http://schemas.microsoft.com/office/drawing/2014/main" id="{56E5B4B0-F143-461A-BA90-ADCC9786EF3B}"/>
              </a:ext>
            </a:extLst>
          </p:cNvPr>
          <p:cNvSpPr>
            <a:spLocks noGrp="1" noChangeArrowheads="1"/>
          </p:cNvSpPr>
          <p:nvPr>
            <p:ph type="body" idx="1"/>
          </p:nvPr>
        </p:nvSpPr>
        <p:spPr>
          <a:xfrm>
            <a:off x="2819400" y="2327275"/>
            <a:ext cx="6096000" cy="3146425"/>
          </a:xfrm>
        </p:spPr>
        <p:txBody>
          <a:bodyPr/>
          <a:lstStyle/>
          <a:p>
            <a:pPr>
              <a:lnSpc>
                <a:spcPct val="90000"/>
              </a:lnSpc>
            </a:pPr>
            <a:r>
              <a:rPr lang="en-US" altLang="en-US" i="1">
                <a:solidFill>
                  <a:srgbClr val="FF3300"/>
                </a:solidFill>
              </a:rPr>
              <a:t>The CUAHSI HIS</a:t>
            </a:r>
          </a:p>
          <a:p>
            <a:pPr>
              <a:lnSpc>
                <a:spcPct val="90000"/>
              </a:lnSpc>
            </a:pPr>
            <a:r>
              <a:rPr lang="en-US" altLang="en-US"/>
              <a:t>Web Services</a:t>
            </a:r>
          </a:p>
          <a:p>
            <a:pPr>
              <a:lnSpc>
                <a:spcPct val="90000"/>
              </a:lnSpc>
            </a:pPr>
            <a:r>
              <a:rPr lang="en-US" altLang="en-US"/>
              <a:t>Observations Data Model</a:t>
            </a:r>
          </a:p>
          <a:p>
            <a:pPr>
              <a:lnSpc>
                <a:spcPct val="90000"/>
              </a:lnSpc>
            </a:pPr>
            <a:r>
              <a:rPr lang="en-US" altLang="en-US"/>
              <a:t>Observatory Test Bed Implementation</a:t>
            </a:r>
          </a:p>
          <a:p>
            <a:pPr>
              <a:lnSpc>
                <a:spcPct val="90000"/>
              </a:lnSpc>
              <a:buFont typeface="Monotype Sorts" pitchFamily="2" charset="2"/>
              <a:buNone/>
            </a:pPr>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0418" name="Rectangle 2">
            <a:extLst>
              <a:ext uri="{FF2B5EF4-FFF2-40B4-BE49-F238E27FC236}">
                <a16:creationId xmlns:a16="http://schemas.microsoft.com/office/drawing/2014/main" id="{EEC716BF-315F-4FBA-9EAC-02FC33ADD256}"/>
              </a:ext>
            </a:extLst>
          </p:cNvPr>
          <p:cNvSpPr>
            <a:spLocks noGrp="1" noChangeArrowheads="1"/>
          </p:cNvSpPr>
          <p:nvPr>
            <p:ph type="title"/>
          </p:nvPr>
        </p:nvSpPr>
        <p:spPr>
          <a:xfrm>
            <a:off x="463550" y="165100"/>
            <a:ext cx="6200775" cy="581025"/>
          </a:xfrm>
        </p:spPr>
        <p:txBody>
          <a:bodyPr/>
          <a:lstStyle/>
          <a:p>
            <a:r>
              <a:rPr lang="en-US" altLang="en-US" sz="3200"/>
              <a:t>Terrain Data Models</a:t>
            </a:r>
          </a:p>
        </p:txBody>
      </p:sp>
      <p:pic>
        <p:nvPicPr>
          <p:cNvPr id="700419" name="Picture 3" descr="tinstruc">
            <a:extLst>
              <a:ext uri="{FF2B5EF4-FFF2-40B4-BE49-F238E27FC236}">
                <a16:creationId xmlns:a16="http://schemas.microsoft.com/office/drawing/2014/main" id="{E472D852-BBBA-45D2-AFCE-15991E175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628" t="9554" r="967" b="1421"/>
          <a:stretch>
            <a:fillRect/>
          </a:stretch>
        </p:blipFill>
        <p:spPr bwMode="auto">
          <a:xfrm>
            <a:off x="125413" y="4059238"/>
            <a:ext cx="2398712" cy="2286000"/>
          </a:xfrm>
          <a:prstGeom prst="rect">
            <a:avLst/>
          </a:prstGeom>
          <a:noFill/>
          <a:extLst>
            <a:ext uri="{909E8E84-426E-40DD-AFC4-6F175D3DCCD1}">
              <a14:hiddenFill xmlns:a14="http://schemas.microsoft.com/office/drawing/2010/main">
                <a:solidFill>
                  <a:srgbClr val="FFFFFF"/>
                </a:solidFill>
              </a14:hiddenFill>
            </a:ext>
          </a:extLst>
        </p:spPr>
      </p:pic>
      <p:sp>
        <p:nvSpPr>
          <p:cNvPr id="700420" name="Rectangle 4">
            <a:extLst>
              <a:ext uri="{FF2B5EF4-FFF2-40B4-BE49-F238E27FC236}">
                <a16:creationId xmlns:a16="http://schemas.microsoft.com/office/drawing/2014/main" id="{0C948A1F-2B21-4EF9-922B-54A957C081CE}"/>
              </a:ext>
            </a:extLst>
          </p:cNvPr>
          <p:cNvSpPr>
            <a:spLocks noChangeArrowheads="1"/>
          </p:cNvSpPr>
          <p:nvPr/>
        </p:nvSpPr>
        <p:spPr bwMode="auto">
          <a:xfrm>
            <a:off x="2438400" y="174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00421" name="Picture 5">
            <a:extLst>
              <a:ext uri="{FF2B5EF4-FFF2-40B4-BE49-F238E27FC236}">
                <a16:creationId xmlns:a16="http://schemas.microsoft.com/office/drawing/2014/main" id="{35625B6C-B367-4C2A-9DA7-F2D404932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2228850" y="1001713"/>
            <a:ext cx="3213100" cy="2536825"/>
          </a:xfrm>
          <a:prstGeom prst="rect">
            <a:avLst/>
          </a:prstGeom>
          <a:noFill/>
          <a:extLst>
            <a:ext uri="{909E8E84-426E-40DD-AFC4-6F175D3DCCD1}">
              <a14:hiddenFill xmlns:a14="http://schemas.microsoft.com/office/drawing/2010/main">
                <a:solidFill>
                  <a:srgbClr val="FFFFFF"/>
                </a:solidFill>
              </a14:hiddenFill>
            </a:ext>
          </a:extLst>
        </p:spPr>
      </p:pic>
      <p:pic>
        <p:nvPicPr>
          <p:cNvPr id="700422" name="Picture 6">
            <a:extLst>
              <a:ext uri="{FF2B5EF4-FFF2-40B4-BE49-F238E27FC236}">
                <a16:creationId xmlns:a16="http://schemas.microsoft.com/office/drawing/2014/main" id="{6C2AE489-3F8A-4151-9FEA-FBF842294FC6}"/>
              </a:ext>
            </a:extLst>
          </p:cNvPr>
          <p:cNvPicPr>
            <a:picLocks noChangeArrowheads="1"/>
          </p:cNvPicPr>
          <p:nvPr/>
        </p:nvPicPr>
        <p:blipFill>
          <a:blip r:embed="rId5">
            <a:extLst>
              <a:ext uri="{28A0092B-C50C-407E-A947-70E740481C1C}">
                <a14:useLocalDpi xmlns:a14="http://schemas.microsoft.com/office/drawing/2010/main" val="0"/>
              </a:ext>
            </a:extLst>
          </a:blip>
          <a:srcRect l="44542" t="26949" r="7033" b="16425"/>
          <a:stretch>
            <a:fillRect/>
          </a:stretch>
        </p:blipFill>
        <p:spPr bwMode="auto">
          <a:xfrm>
            <a:off x="2951163" y="4086225"/>
            <a:ext cx="3246437"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0423" name="AutoShape 7">
            <a:extLst>
              <a:ext uri="{FF2B5EF4-FFF2-40B4-BE49-F238E27FC236}">
                <a16:creationId xmlns:a16="http://schemas.microsoft.com/office/drawing/2014/main" id="{0AE3ADB0-E5BF-4CEE-B0C8-C7C5C91598E1}"/>
              </a:ext>
            </a:extLst>
          </p:cNvPr>
          <p:cNvSpPr>
            <a:spLocks noChangeArrowheads="1"/>
          </p:cNvSpPr>
          <p:nvPr/>
        </p:nvSpPr>
        <p:spPr bwMode="auto">
          <a:xfrm>
            <a:off x="5357813" y="2076450"/>
            <a:ext cx="944562" cy="274638"/>
          </a:xfrm>
          <a:prstGeom prst="rightArrow">
            <a:avLst>
              <a:gd name="adj1" fmla="val 50000"/>
              <a:gd name="adj2" fmla="val 859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424" name="AutoShape 8">
            <a:extLst>
              <a:ext uri="{FF2B5EF4-FFF2-40B4-BE49-F238E27FC236}">
                <a16:creationId xmlns:a16="http://schemas.microsoft.com/office/drawing/2014/main" id="{AECA3F5C-B248-43BC-BB98-FD67D16138B4}"/>
              </a:ext>
            </a:extLst>
          </p:cNvPr>
          <p:cNvSpPr>
            <a:spLocks noChangeArrowheads="1"/>
          </p:cNvSpPr>
          <p:nvPr/>
        </p:nvSpPr>
        <p:spPr bwMode="auto">
          <a:xfrm rot="7595098">
            <a:off x="1862931" y="3618707"/>
            <a:ext cx="638175" cy="274638"/>
          </a:xfrm>
          <a:prstGeom prst="rightArrow">
            <a:avLst>
              <a:gd name="adj1" fmla="val 50287"/>
              <a:gd name="adj2" fmla="val 551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425" name="Text Box 9">
            <a:extLst>
              <a:ext uri="{FF2B5EF4-FFF2-40B4-BE49-F238E27FC236}">
                <a16:creationId xmlns:a16="http://schemas.microsoft.com/office/drawing/2014/main" id="{F069F963-640F-46B4-94F5-D882AF223FD0}"/>
              </a:ext>
            </a:extLst>
          </p:cNvPr>
          <p:cNvSpPr txBox="1">
            <a:spLocks noChangeArrowheads="1"/>
          </p:cNvSpPr>
          <p:nvPr/>
        </p:nvSpPr>
        <p:spPr bwMode="auto">
          <a:xfrm>
            <a:off x="5562600" y="168275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400">
                <a:latin typeface="Times New Roman" panose="02020603050405020304" pitchFamily="18" charset="0"/>
              </a:rPr>
              <a:t>Grid</a:t>
            </a:r>
          </a:p>
        </p:txBody>
      </p:sp>
      <p:sp>
        <p:nvSpPr>
          <p:cNvPr id="700426" name="Text Box 10">
            <a:extLst>
              <a:ext uri="{FF2B5EF4-FFF2-40B4-BE49-F238E27FC236}">
                <a16:creationId xmlns:a16="http://schemas.microsoft.com/office/drawing/2014/main" id="{87B018BA-7614-49F1-9B25-146C7B62EBAA}"/>
              </a:ext>
            </a:extLst>
          </p:cNvPr>
          <p:cNvSpPr txBox="1">
            <a:spLocks noChangeArrowheads="1"/>
          </p:cNvSpPr>
          <p:nvPr/>
        </p:nvSpPr>
        <p:spPr bwMode="auto">
          <a:xfrm>
            <a:off x="3362325" y="3587750"/>
            <a:ext cx="278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400">
                <a:latin typeface="Times New Roman" panose="02020603050405020304" pitchFamily="18" charset="0"/>
              </a:rPr>
              <a:t>Contour and flowline</a:t>
            </a:r>
          </a:p>
        </p:txBody>
      </p:sp>
      <p:sp>
        <p:nvSpPr>
          <p:cNvPr id="700427" name="Rectangle 11">
            <a:extLst>
              <a:ext uri="{FF2B5EF4-FFF2-40B4-BE49-F238E27FC236}">
                <a16:creationId xmlns:a16="http://schemas.microsoft.com/office/drawing/2014/main" id="{41F7DC4E-51FF-46D2-A4EC-DA7746298154}"/>
              </a:ext>
            </a:extLst>
          </p:cNvPr>
          <p:cNvSpPr>
            <a:spLocks noChangeArrowheads="1"/>
          </p:cNvSpPr>
          <p:nvPr/>
        </p:nvSpPr>
        <p:spPr bwMode="auto">
          <a:xfrm>
            <a:off x="152400" y="25288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rPr>
              <a:t> </a:t>
            </a:r>
            <a:endParaRPr lang="en-US" altLang="en-US"/>
          </a:p>
        </p:txBody>
      </p:sp>
      <p:sp>
        <p:nvSpPr>
          <p:cNvPr id="700428" name="Rectangle 12">
            <a:extLst>
              <a:ext uri="{FF2B5EF4-FFF2-40B4-BE49-F238E27FC236}">
                <a16:creationId xmlns:a16="http://schemas.microsoft.com/office/drawing/2014/main" id="{EFCD28A8-926A-41AE-B8B8-BA483DD25732}"/>
              </a:ext>
            </a:extLst>
          </p:cNvPr>
          <p:cNvSpPr>
            <a:spLocks noChangeArrowheads="1"/>
          </p:cNvSpPr>
          <p:nvPr/>
        </p:nvSpPr>
        <p:spPr bwMode="auto">
          <a:xfrm>
            <a:off x="2157413" y="31638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rPr>
              <a:t> </a:t>
            </a:r>
            <a:endParaRPr lang="en-US" altLang="en-US"/>
          </a:p>
        </p:txBody>
      </p:sp>
      <p:sp>
        <p:nvSpPr>
          <p:cNvPr id="700429" name="Text Box 13">
            <a:extLst>
              <a:ext uri="{FF2B5EF4-FFF2-40B4-BE49-F238E27FC236}">
                <a16:creationId xmlns:a16="http://schemas.microsoft.com/office/drawing/2014/main" id="{56047DDF-09EE-4629-B165-65575AA5C912}"/>
              </a:ext>
            </a:extLst>
          </p:cNvPr>
          <p:cNvSpPr txBox="1">
            <a:spLocks noChangeArrowheads="1"/>
          </p:cNvSpPr>
          <p:nvPr/>
        </p:nvSpPr>
        <p:spPr bwMode="auto">
          <a:xfrm>
            <a:off x="642938" y="340995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400">
                <a:latin typeface="Times New Roman" panose="02020603050405020304" pitchFamily="18" charset="0"/>
              </a:rPr>
              <a:t>TIN</a:t>
            </a:r>
          </a:p>
        </p:txBody>
      </p:sp>
      <p:sp>
        <p:nvSpPr>
          <p:cNvPr id="700430" name="AutoShape 14">
            <a:extLst>
              <a:ext uri="{FF2B5EF4-FFF2-40B4-BE49-F238E27FC236}">
                <a16:creationId xmlns:a16="http://schemas.microsoft.com/office/drawing/2014/main" id="{E51B1E73-01E5-4B4C-AAD6-C48E068BCA95}"/>
              </a:ext>
            </a:extLst>
          </p:cNvPr>
          <p:cNvSpPr>
            <a:spLocks noChangeArrowheads="1"/>
          </p:cNvSpPr>
          <p:nvPr/>
        </p:nvSpPr>
        <p:spPr bwMode="auto">
          <a:xfrm>
            <a:off x="3079750" y="3556000"/>
            <a:ext cx="269875" cy="457200"/>
          </a:xfrm>
          <a:prstGeom prst="downArrow">
            <a:avLst>
              <a:gd name="adj1" fmla="val 50000"/>
              <a:gd name="adj2" fmla="val 423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0431" name="Group 15">
            <a:extLst>
              <a:ext uri="{FF2B5EF4-FFF2-40B4-BE49-F238E27FC236}">
                <a16:creationId xmlns:a16="http://schemas.microsoft.com/office/drawing/2014/main" id="{3276842A-EDD0-4BD0-9ADE-A84A29A51514}"/>
              </a:ext>
            </a:extLst>
          </p:cNvPr>
          <p:cNvGrpSpPr>
            <a:grpSpLocks/>
          </p:cNvGrpSpPr>
          <p:nvPr/>
        </p:nvGrpSpPr>
        <p:grpSpPr bwMode="auto">
          <a:xfrm>
            <a:off x="6627813" y="2578100"/>
            <a:ext cx="1898650" cy="1903413"/>
            <a:chOff x="105" y="2544"/>
            <a:chExt cx="1686" cy="1690"/>
          </a:xfrm>
        </p:grpSpPr>
        <p:sp>
          <p:nvSpPr>
            <p:cNvPr id="700432" name="Rectangle 16">
              <a:extLst>
                <a:ext uri="{FF2B5EF4-FFF2-40B4-BE49-F238E27FC236}">
                  <a16:creationId xmlns:a16="http://schemas.microsoft.com/office/drawing/2014/main" id="{86C904EE-D93C-43E5-8AF2-2F9F8B22990A}"/>
                </a:ext>
              </a:extLst>
            </p:cNvPr>
            <p:cNvSpPr>
              <a:spLocks noChangeArrowheads="1"/>
            </p:cNvSpPr>
            <p:nvPr/>
          </p:nvSpPr>
          <p:spPr bwMode="auto">
            <a:xfrm>
              <a:off x="337" y="2777"/>
              <a:ext cx="1221" cy="1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0433" name="Rectangle 17">
              <a:extLst>
                <a:ext uri="{FF2B5EF4-FFF2-40B4-BE49-F238E27FC236}">
                  <a16:creationId xmlns:a16="http://schemas.microsoft.com/office/drawing/2014/main" id="{D06F81AE-00BB-44D4-96A7-D9961D5D1869}"/>
                </a:ext>
              </a:extLst>
            </p:cNvPr>
            <p:cNvSpPr>
              <a:spLocks noChangeArrowheads="1"/>
            </p:cNvSpPr>
            <p:nvPr/>
          </p:nvSpPr>
          <p:spPr bwMode="auto">
            <a:xfrm>
              <a:off x="337" y="2777"/>
              <a:ext cx="1221" cy="1224"/>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34" name="Rectangle 18">
              <a:extLst>
                <a:ext uri="{FF2B5EF4-FFF2-40B4-BE49-F238E27FC236}">
                  <a16:creationId xmlns:a16="http://schemas.microsoft.com/office/drawing/2014/main" id="{C5301C9E-0144-49A0-81C0-5DA7D18DE09C}"/>
                </a:ext>
              </a:extLst>
            </p:cNvPr>
            <p:cNvSpPr>
              <a:spLocks noChangeArrowheads="1"/>
            </p:cNvSpPr>
            <p:nvPr/>
          </p:nvSpPr>
          <p:spPr bwMode="auto">
            <a:xfrm>
              <a:off x="421" y="2827"/>
              <a:ext cx="51"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rPr>
                <a:t> </a:t>
              </a:r>
              <a:endParaRPr lang="en-US" altLang="en-US"/>
            </a:p>
          </p:txBody>
        </p:sp>
        <p:sp>
          <p:nvSpPr>
            <p:cNvPr id="700435" name="Line 19">
              <a:extLst>
                <a:ext uri="{FF2B5EF4-FFF2-40B4-BE49-F238E27FC236}">
                  <a16:creationId xmlns:a16="http://schemas.microsoft.com/office/drawing/2014/main" id="{1257509A-FF9F-441E-A341-C2BA85B34321}"/>
                </a:ext>
              </a:extLst>
            </p:cNvPr>
            <p:cNvSpPr>
              <a:spLocks noChangeShapeType="1"/>
            </p:cNvSpPr>
            <p:nvPr/>
          </p:nvSpPr>
          <p:spPr bwMode="auto">
            <a:xfrm>
              <a:off x="948" y="2777"/>
              <a:ext cx="1" cy="122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436" name="Line 20">
              <a:extLst>
                <a:ext uri="{FF2B5EF4-FFF2-40B4-BE49-F238E27FC236}">
                  <a16:creationId xmlns:a16="http://schemas.microsoft.com/office/drawing/2014/main" id="{A92E420E-57A3-47C9-9A9A-3E9D5A4A30CF}"/>
                </a:ext>
              </a:extLst>
            </p:cNvPr>
            <p:cNvSpPr>
              <a:spLocks noChangeShapeType="1"/>
            </p:cNvSpPr>
            <p:nvPr/>
          </p:nvSpPr>
          <p:spPr bwMode="auto">
            <a:xfrm>
              <a:off x="337" y="3389"/>
              <a:ext cx="1221"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437" name="Freeform 21">
              <a:extLst>
                <a:ext uri="{FF2B5EF4-FFF2-40B4-BE49-F238E27FC236}">
                  <a16:creationId xmlns:a16="http://schemas.microsoft.com/office/drawing/2014/main" id="{FA9F66B3-1BA4-4502-A30A-FCD37C942EAB}"/>
                </a:ext>
              </a:extLst>
            </p:cNvPr>
            <p:cNvSpPr>
              <a:spLocks noEditPoints="1"/>
            </p:cNvSpPr>
            <p:nvPr/>
          </p:nvSpPr>
          <p:spPr bwMode="auto">
            <a:xfrm>
              <a:off x="105" y="2544"/>
              <a:ext cx="1686" cy="1690"/>
            </a:xfrm>
            <a:custGeom>
              <a:avLst/>
              <a:gdLst>
                <a:gd name="T0" fmla="*/ 1840 w 1908"/>
                <a:gd name="T1" fmla="*/ 9 h 1912"/>
                <a:gd name="T2" fmla="*/ 1713 w 1908"/>
                <a:gd name="T3" fmla="*/ 9 h 1912"/>
                <a:gd name="T4" fmla="*/ 1588 w 1908"/>
                <a:gd name="T5" fmla="*/ 9 h 1912"/>
                <a:gd name="T6" fmla="*/ 1462 w 1908"/>
                <a:gd name="T7" fmla="*/ 9 h 1912"/>
                <a:gd name="T8" fmla="*/ 1336 w 1908"/>
                <a:gd name="T9" fmla="*/ 9 h 1912"/>
                <a:gd name="T10" fmla="*/ 1210 w 1908"/>
                <a:gd name="T11" fmla="*/ 9 h 1912"/>
                <a:gd name="T12" fmla="*/ 1085 w 1908"/>
                <a:gd name="T13" fmla="*/ 9 h 1912"/>
                <a:gd name="T14" fmla="*/ 958 w 1908"/>
                <a:gd name="T15" fmla="*/ 9 h 1912"/>
                <a:gd name="T16" fmla="*/ 833 w 1908"/>
                <a:gd name="T17" fmla="*/ 9 h 1912"/>
                <a:gd name="T18" fmla="*/ 706 w 1908"/>
                <a:gd name="T19" fmla="*/ 9 h 1912"/>
                <a:gd name="T20" fmla="*/ 581 w 1908"/>
                <a:gd name="T21" fmla="*/ 9 h 1912"/>
                <a:gd name="T22" fmla="*/ 454 w 1908"/>
                <a:gd name="T23" fmla="*/ 9 h 1912"/>
                <a:gd name="T24" fmla="*/ 329 w 1908"/>
                <a:gd name="T25" fmla="*/ 9 h 1912"/>
                <a:gd name="T26" fmla="*/ 203 w 1908"/>
                <a:gd name="T27" fmla="*/ 9 h 1912"/>
                <a:gd name="T28" fmla="*/ 77 w 1908"/>
                <a:gd name="T29" fmla="*/ 9 h 1912"/>
                <a:gd name="T30" fmla="*/ 8 w 1908"/>
                <a:gd name="T31" fmla="*/ 93 h 1912"/>
                <a:gd name="T32" fmla="*/ 8 w 1908"/>
                <a:gd name="T33" fmla="*/ 218 h 1912"/>
                <a:gd name="T34" fmla="*/ 8 w 1908"/>
                <a:gd name="T35" fmla="*/ 345 h 1912"/>
                <a:gd name="T36" fmla="*/ 8 w 1908"/>
                <a:gd name="T37" fmla="*/ 470 h 1912"/>
                <a:gd name="T38" fmla="*/ 8 w 1908"/>
                <a:gd name="T39" fmla="*/ 597 h 1912"/>
                <a:gd name="T40" fmla="*/ 8 w 1908"/>
                <a:gd name="T41" fmla="*/ 722 h 1912"/>
                <a:gd name="T42" fmla="*/ 8 w 1908"/>
                <a:gd name="T43" fmla="*/ 849 h 1912"/>
                <a:gd name="T44" fmla="*/ 8 w 1908"/>
                <a:gd name="T45" fmla="*/ 975 h 1912"/>
                <a:gd name="T46" fmla="*/ 8 w 1908"/>
                <a:gd name="T47" fmla="*/ 1101 h 1912"/>
                <a:gd name="T48" fmla="*/ 8 w 1908"/>
                <a:gd name="T49" fmla="*/ 1227 h 1912"/>
                <a:gd name="T50" fmla="*/ 8 w 1908"/>
                <a:gd name="T51" fmla="*/ 1354 h 1912"/>
                <a:gd name="T52" fmla="*/ 8 w 1908"/>
                <a:gd name="T53" fmla="*/ 1479 h 1912"/>
                <a:gd name="T54" fmla="*/ 8 w 1908"/>
                <a:gd name="T55" fmla="*/ 1606 h 1912"/>
                <a:gd name="T56" fmla="*/ 8 w 1908"/>
                <a:gd name="T57" fmla="*/ 1731 h 1912"/>
                <a:gd name="T58" fmla="*/ 8 w 1908"/>
                <a:gd name="T59" fmla="*/ 1858 h 1912"/>
                <a:gd name="T60" fmla="*/ 0 w 1908"/>
                <a:gd name="T61" fmla="*/ 1886 h 1912"/>
                <a:gd name="T62" fmla="*/ 108 w 1908"/>
                <a:gd name="T63" fmla="*/ 1912 h 1912"/>
                <a:gd name="T64" fmla="*/ 234 w 1908"/>
                <a:gd name="T65" fmla="*/ 1912 h 1912"/>
                <a:gd name="T66" fmla="*/ 359 w 1908"/>
                <a:gd name="T67" fmla="*/ 1912 h 1912"/>
                <a:gd name="T68" fmla="*/ 486 w 1908"/>
                <a:gd name="T69" fmla="*/ 1912 h 1912"/>
                <a:gd name="T70" fmla="*/ 611 w 1908"/>
                <a:gd name="T71" fmla="*/ 1912 h 1912"/>
                <a:gd name="T72" fmla="*/ 738 w 1908"/>
                <a:gd name="T73" fmla="*/ 1912 h 1912"/>
                <a:gd name="T74" fmla="*/ 863 w 1908"/>
                <a:gd name="T75" fmla="*/ 1912 h 1912"/>
                <a:gd name="T76" fmla="*/ 990 w 1908"/>
                <a:gd name="T77" fmla="*/ 1912 h 1912"/>
                <a:gd name="T78" fmla="*/ 1115 w 1908"/>
                <a:gd name="T79" fmla="*/ 1912 h 1912"/>
                <a:gd name="T80" fmla="*/ 1241 w 1908"/>
                <a:gd name="T81" fmla="*/ 1912 h 1912"/>
                <a:gd name="T82" fmla="*/ 1367 w 1908"/>
                <a:gd name="T83" fmla="*/ 1912 h 1912"/>
                <a:gd name="T84" fmla="*/ 1493 w 1908"/>
                <a:gd name="T85" fmla="*/ 1912 h 1912"/>
                <a:gd name="T86" fmla="*/ 1619 w 1908"/>
                <a:gd name="T87" fmla="*/ 1912 h 1912"/>
                <a:gd name="T88" fmla="*/ 1745 w 1908"/>
                <a:gd name="T89" fmla="*/ 1912 h 1912"/>
                <a:gd name="T90" fmla="*/ 1899 w 1908"/>
                <a:gd name="T91" fmla="*/ 1903 h 1912"/>
                <a:gd name="T92" fmla="*/ 1899 w 1908"/>
                <a:gd name="T93" fmla="*/ 1814 h 1912"/>
                <a:gd name="T94" fmla="*/ 1899 w 1908"/>
                <a:gd name="T95" fmla="*/ 1687 h 1912"/>
                <a:gd name="T96" fmla="*/ 1899 w 1908"/>
                <a:gd name="T97" fmla="*/ 1561 h 1912"/>
                <a:gd name="T98" fmla="*/ 1899 w 1908"/>
                <a:gd name="T99" fmla="*/ 1434 h 1912"/>
                <a:gd name="T100" fmla="*/ 1899 w 1908"/>
                <a:gd name="T101" fmla="*/ 1309 h 1912"/>
                <a:gd name="T102" fmla="*/ 1899 w 1908"/>
                <a:gd name="T103" fmla="*/ 1182 h 1912"/>
                <a:gd name="T104" fmla="*/ 1899 w 1908"/>
                <a:gd name="T105" fmla="*/ 1057 h 1912"/>
                <a:gd name="T106" fmla="*/ 1899 w 1908"/>
                <a:gd name="T107" fmla="*/ 930 h 1912"/>
                <a:gd name="T108" fmla="*/ 1899 w 1908"/>
                <a:gd name="T109" fmla="*/ 805 h 1912"/>
                <a:gd name="T110" fmla="*/ 1899 w 1908"/>
                <a:gd name="T111" fmla="*/ 678 h 1912"/>
                <a:gd name="T112" fmla="*/ 1899 w 1908"/>
                <a:gd name="T113" fmla="*/ 552 h 1912"/>
                <a:gd name="T114" fmla="*/ 1899 w 1908"/>
                <a:gd name="T115" fmla="*/ 426 h 1912"/>
                <a:gd name="T116" fmla="*/ 1899 w 1908"/>
                <a:gd name="T117" fmla="*/ 300 h 1912"/>
                <a:gd name="T118" fmla="*/ 1899 w 1908"/>
                <a:gd name="T119" fmla="*/ 173 h 1912"/>
                <a:gd name="T120" fmla="*/ 1899 w 1908"/>
                <a:gd name="T121" fmla="*/ 48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8" h="1912">
                  <a:moveTo>
                    <a:pt x="1903" y="9"/>
                  </a:moveTo>
                  <a:lnTo>
                    <a:pt x="1867" y="9"/>
                  </a:lnTo>
                  <a:lnTo>
                    <a:pt x="1867" y="0"/>
                  </a:lnTo>
                  <a:lnTo>
                    <a:pt x="1903" y="0"/>
                  </a:lnTo>
                  <a:lnTo>
                    <a:pt x="1903" y="9"/>
                  </a:lnTo>
                  <a:close/>
                  <a:moveTo>
                    <a:pt x="1840" y="9"/>
                  </a:moveTo>
                  <a:lnTo>
                    <a:pt x="1804" y="9"/>
                  </a:lnTo>
                  <a:lnTo>
                    <a:pt x="1804" y="0"/>
                  </a:lnTo>
                  <a:lnTo>
                    <a:pt x="1840" y="0"/>
                  </a:lnTo>
                  <a:lnTo>
                    <a:pt x="1840" y="9"/>
                  </a:lnTo>
                  <a:close/>
                  <a:moveTo>
                    <a:pt x="1777" y="9"/>
                  </a:moveTo>
                  <a:lnTo>
                    <a:pt x="1741" y="9"/>
                  </a:lnTo>
                  <a:lnTo>
                    <a:pt x="1741" y="0"/>
                  </a:lnTo>
                  <a:lnTo>
                    <a:pt x="1777" y="0"/>
                  </a:lnTo>
                  <a:lnTo>
                    <a:pt x="1777" y="9"/>
                  </a:lnTo>
                  <a:close/>
                  <a:moveTo>
                    <a:pt x="1713" y="9"/>
                  </a:moveTo>
                  <a:lnTo>
                    <a:pt x="1678" y="9"/>
                  </a:lnTo>
                  <a:lnTo>
                    <a:pt x="1678" y="0"/>
                  </a:lnTo>
                  <a:lnTo>
                    <a:pt x="1713" y="0"/>
                  </a:lnTo>
                  <a:lnTo>
                    <a:pt x="1713" y="9"/>
                  </a:lnTo>
                  <a:close/>
                  <a:moveTo>
                    <a:pt x="1652" y="9"/>
                  </a:moveTo>
                  <a:lnTo>
                    <a:pt x="1616" y="9"/>
                  </a:lnTo>
                  <a:lnTo>
                    <a:pt x="1616" y="0"/>
                  </a:lnTo>
                  <a:lnTo>
                    <a:pt x="1652" y="0"/>
                  </a:lnTo>
                  <a:lnTo>
                    <a:pt x="1652" y="9"/>
                  </a:lnTo>
                  <a:close/>
                  <a:moveTo>
                    <a:pt x="1588" y="9"/>
                  </a:moveTo>
                  <a:lnTo>
                    <a:pt x="1552" y="9"/>
                  </a:lnTo>
                  <a:lnTo>
                    <a:pt x="1552" y="0"/>
                  </a:lnTo>
                  <a:lnTo>
                    <a:pt x="1588" y="0"/>
                  </a:lnTo>
                  <a:lnTo>
                    <a:pt x="1588" y="9"/>
                  </a:lnTo>
                  <a:close/>
                  <a:moveTo>
                    <a:pt x="1525" y="9"/>
                  </a:moveTo>
                  <a:lnTo>
                    <a:pt x="1489" y="9"/>
                  </a:lnTo>
                  <a:lnTo>
                    <a:pt x="1489" y="0"/>
                  </a:lnTo>
                  <a:lnTo>
                    <a:pt x="1525" y="0"/>
                  </a:lnTo>
                  <a:lnTo>
                    <a:pt x="1525" y="9"/>
                  </a:lnTo>
                  <a:close/>
                  <a:moveTo>
                    <a:pt x="1462" y="9"/>
                  </a:moveTo>
                  <a:lnTo>
                    <a:pt x="1426" y="9"/>
                  </a:lnTo>
                  <a:lnTo>
                    <a:pt x="1426" y="0"/>
                  </a:lnTo>
                  <a:lnTo>
                    <a:pt x="1462" y="0"/>
                  </a:lnTo>
                  <a:lnTo>
                    <a:pt x="1462" y="9"/>
                  </a:lnTo>
                  <a:close/>
                  <a:moveTo>
                    <a:pt x="1400" y="9"/>
                  </a:moveTo>
                  <a:lnTo>
                    <a:pt x="1364" y="9"/>
                  </a:lnTo>
                  <a:lnTo>
                    <a:pt x="1364" y="0"/>
                  </a:lnTo>
                  <a:lnTo>
                    <a:pt x="1400" y="0"/>
                  </a:lnTo>
                  <a:lnTo>
                    <a:pt x="1400" y="9"/>
                  </a:lnTo>
                  <a:close/>
                  <a:moveTo>
                    <a:pt x="1336" y="9"/>
                  </a:moveTo>
                  <a:lnTo>
                    <a:pt x="1300" y="9"/>
                  </a:lnTo>
                  <a:lnTo>
                    <a:pt x="1300" y="0"/>
                  </a:lnTo>
                  <a:lnTo>
                    <a:pt x="1336" y="0"/>
                  </a:lnTo>
                  <a:lnTo>
                    <a:pt x="1336" y="9"/>
                  </a:lnTo>
                  <a:close/>
                  <a:moveTo>
                    <a:pt x="1273" y="9"/>
                  </a:moveTo>
                  <a:lnTo>
                    <a:pt x="1237" y="9"/>
                  </a:lnTo>
                  <a:lnTo>
                    <a:pt x="1237" y="0"/>
                  </a:lnTo>
                  <a:lnTo>
                    <a:pt x="1273" y="0"/>
                  </a:lnTo>
                  <a:lnTo>
                    <a:pt x="1273" y="9"/>
                  </a:lnTo>
                  <a:close/>
                  <a:moveTo>
                    <a:pt x="1210" y="9"/>
                  </a:moveTo>
                  <a:lnTo>
                    <a:pt x="1174" y="9"/>
                  </a:lnTo>
                  <a:lnTo>
                    <a:pt x="1174" y="0"/>
                  </a:lnTo>
                  <a:lnTo>
                    <a:pt x="1210" y="0"/>
                  </a:lnTo>
                  <a:lnTo>
                    <a:pt x="1210" y="9"/>
                  </a:lnTo>
                  <a:close/>
                  <a:moveTo>
                    <a:pt x="1148" y="9"/>
                  </a:moveTo>
                  <a:lnTo>
                    <a:pt x="1112" y="9"/>
                  </a:lnTo>
                  <a:lnTo>
                    <a:pt x="1112" y="0"/>
                  </a:lnTo>
                  <a:lnTo>
                    <a:pt x="1148" y="0"/>
                  </a:lnTo>
                  <a:lnTo>
                    <a:pt x="1148" y="9"/>
                  </a:lnTo>
                  <a:close/>
                  <a:moveTo>
                    <a:pt x="1085" y="9"/>
                  </a:moveTo>
                  <a:lnTo>
                    <a:pt x="1049" y="9"/>
                  </a:lnTo>
                  <a:lnTo>
                    <a:pt x="1049" y="0"/>
                  </a:lnTo>
                  <a:lnTo>
                    <a:pt x="1085" y="0"/>
                  </a:lnTo>
                  <a:lnTo>
                    <a:pt x="1085" y="9"/>
                  </a:lnTo>
                  <a:close/>
                  <a:moveTo>
                    <a:pt x="1021" y="9"/>
                  </a:moveTo>
                  <a:lnTo>
                    <a:pt x="985" y="9"/>
                  </a:lnTo>
                  <a:lnTo>
                    <a:pt x="985" y="0"/>
                  </a:lnTo>
                  <a:lnTo>
                    <a:pt x="1021" y="0"/>
                  </a:lnTo>
                  <a:lnTo>
                    <a:pt x="1021" y="9"/>
                  </a:lnTo>
                  <a:close/>
                  <a:moveTo>
                    <a:pt x="958" y="9"/>
                  </a:moveTo>
                  <a:lnTo>
                    <a:pt x="922" y="9"/>
                  </a:lnTo>
                  <a:lnTo>
                    <a:pt x="922" y="0"/>
                  </a:lnTo>
                  <a:lnTo>
                    <a:pt x="958" y="0"/>
                  </a:lnTo>
                  <a:lnTo>
                    <a:pt x="958" y="9"/>
                  </a:lnTo>
                  <a:close/>
                  <a:moveTo>
                    <a:pt x="896" y="9"/>
                  </a:moveTo>
                  <a:lnTo>
                    <a:pt x="860" y="9"/>
                  </a:lnTo>
                  <a:lnTo>
                    <a:pt x="860" y="0"/>
                  </a:lnTo>
                  <a:lnTo>
                    <a:pt x="896" y="0"/>
                  </a:lnTo>
                  <a:lnTo>
                    <a:pt x="896" y="9"/>
                  </a:lnTo>
                  <a:close/>
                  <a:moveTo>
                    <a:pt x="833" y="9"/>
                  </a:moveTo>
                  <a:lnTo>
                    <a:pt x="797" y="9"/>
                  </a:lnTo>
                  <a:lnTo>
                    <a:pt x="797" y="0"/>
                  </a:lnTo>
                  <a:lnTo>
                    <a:pt x="833" y="0"/>
                  </a:lnTo>
                  <a:lnTo>
                    <a:pt x="833" y="9"/>
                  </a:lnTo>
                  <a:close/>
                  <a:moveTo>
                    <a:pt x="770" y="9"/>
                  </a:moveTo>
                  <a:lnTo>
                    <a:pt x="734" y="9"/>
                  </a:lnTo>
                  <a:lnTo>
                    <a:pt x="734" y="0"/>
                  </a:lnTo>
                  <a:lnTo>
                    <a:pt x="770" y="0"/>
                  </a:lnTo>
                  <a:lnTo>
                    <a:pt x="770" y="9"/>
                  </a:lnTo>
                  <a:close/>
                  <a:moveTo>
                    <a:pt x="706" y="9"/>
                  </a:moveTo>
                  <a:lnTo>
                    <a:pt x="670" y="9"/>
                  </a:lnTo>
                  <a:lnTo>
                    <a:pt x="670" y="0"/>
                  </a:lnTo>
                  <a:lnTo>
                    <a:pt x="706" y="0"/>
                  </a:lnTo>
                  <a:lnTo>
                    <a:pt x="706" y="9"/>
                  </a:lnTo>
                  <a:close/>
                  <a:moveTo>
                    <a:pt x="644" y="9"/>
                  </a:moveTo>
                  <a:lnTo>
                    <a:pt x="608" y="9"/>
                  </a:lnTo>
                  <a:lnTo>
                    <a:pt x="608" y="0"/>
                  </a:lnTo>
                  <a:lnTo>
                    <a:pt x="644" y="0"/>
                  </a:lnTo>
                  <a:lnTo>
                    <a:pt x="644" y="9"/>
                  </a:lnTo>
                  <a:close/>
                  <a:moveTo>
                    <a:pt x="581" y="9"/>
                  </a:moveTo>
                  <a:lnTo>
                    <a:pt x="545" y="9"/>
                  </a:lnTo>
                  <a:lnTo>
                    <a:pt x="545" y="0"/>
                  </a:lnTo>
                  <a:lnTo>
                    <a:pt x="581" y="0"/>
                  </a:lnTo>
                  <a:lnTo>
                    <a:pt x="581" y="9"/>
                  </a:lnTo>
                  <a:close/>
                  <a:moveTo>
                    <a:pt x="518" y="9"/>
                  </a:moveTo>
                  <a:lnTo>
                    <a:pt x="482" y="9"/>
                  </a:lnTo>
                  <a:lnTo>
                    <a:pt x="482" y="0"/>
                  </a:lnTo>
                  <a:lnTo>
                    <a:pt x="518" y="0"/>
                  </a:lnTo>
                  <a:lnTo>
                    <a:pt x="518" y="9"/>
                  </a:lnTo>
                  <a:close/>
                  <a:moveTo>
                    <a:pt x="454" y="9"/>
                  </a:moveTo>
                  <a:lnTo>
                    <a:pt x="418" y="9"/>
                  </a:lnTo>
                  <a:lnTo>
                    <a:pt x="418" y="0"/>
                  </a:lnTo>
                  <a:lnTo>
                    <a:pt x="454" y="0"/>
                  </a:lnTo>
                  <a:lnTo>
                    <a:pt x="454" y="9"/>
                  </a:lnTo>
                  <a:close/>
                  <a:moveTo>
                    <a:pt x="392" y="9"/>
                  </a:moveTo>
                  <a:lnTo>
                    <a:pt x="357" y="9"/>
                  </a:lnTo>
                  <a:lnTo>
                    <a:pt x="357" y="0"/>
                  </a:lnTo>
                  <a:lnTo>
                    <a:pt x="392" y="0"/>
                  </a:lnTo>
                  <a:lnTo>
                    <a:pt x="392" y="9"/>
                  </a:lnTo>
                  <a:close/>
                  <a:moveTo>
                    <a:pt x="329" y="9"/>
                  </a:moveTo>
                  <a:lnTo>
                    <a:pt x="293" y="9"/>
                  </a:lnTo>
                  <a:lnTo>
                    <a:pt x="293" y="0"/>
                  </a:lnTo>
                  <a:lnTo>
                    <a:pt x="329" y="0"/>
                  </a:lnTo>
                  <a:lnTo>
                    <a:pt x="329" y="9"/>
                  </a:lnTo>
                  <a:close/>
                  <a:moveTo>
                    <a:pt x="266" y="9"/>
                  </a:moveTo>
                  <a:lnTo>
                    <a:pt x="230" y="9"/>
                  </a:lnTo>
                  <a:lnTo>
                    <a:pt x="230" y="0"/>
                  </a:lnTo>
                  <a:lnTo>
                    <a:pt x="266" y="0"/>
                  </a:lnTo>
                  <a:lnTo>
                    <a:pt x="266" y="9"/>
                  </a:lnTo>
                  <a:close/>
                  <a:moveTo>
                    <a:pt x="203" y="9"/>
                  </a:moveTo>
                  <a:lnTo>
                    <a:pt x="167" y="9"/>
                  </a:lnTo>
                  <a:lnTo>
                    <a:pt x="167" y="0"/>
                  </a:lnTo>
                  <a:lnTo>
                    <a:pt x="203" y="0"/>
                  </a:lnTo>
                  <a:lnTo>
                    <a:pt x="203" y="9"/>
                  </a:lnTo>
                  <a:close/>
                  <a:moveTo>
                    <a:pt x="141" y="9"/>
                  </a:moveTo>
                  <a:lnTo>
                    <a:pt x="105" y="9"/>
                  </a:lnTo>
                  <a:lnTo>
                    <a:pt x="105" y="0"/>
                  </a:lnTo>
                  <a:lnTo>
                    <a:pt x="141" y="0"/>
                  </a:lnTo>
                  <a:lnTo>
                    <a:pt x="141" y="9"/>
                  </a:lnTo>
                  <a:close/>
                  <a:moveTo>
                    <a:pt x="77" y="9"/>
                  </a:moveTo>
                  <a:lnTo>
                    <a:pt x="41" y="9"/>
                  </a:lnTo>
                  <a:lnTo>
                    <a:pt x="41" y="0"/>
                  </a:lnTo>
                  <a:lnTo>
                    <a:pt x="77" y="0"/>
                  </a:lnTo>
                  <a:lnTo>
                    <a:pt x="77" y="9"/>
                  </a:lnTo>
                  <a:close/>
                  <a:moveTo>
                    <a:pt x="14" y="9"/>
                  </a:moveTo>
                  <a:lnTo>
                    <a:pt x="4" y="9"/>
                  </a:lnTo>
                  <a:lnTo>
                    <a:pt x="8" y="5"/>
                  </a:lnTo>
                  <a:lnTo>
                    <a:pt x="8" y="29"/>
                  </a:lnTo>
                  <a:lnTo>
                    <a:pt x="0" y="29"/>
                  </a:lnTo>
                  <a:lnTo>
                    <a:pt x="0" y="0"/>
                  </a:lnTo>
                  <a:lnTo>
                    <a:pt x="14" y="0"/>
                  </a:lnTo>
                  <a:lnTo>
                    <a:pt x="14" y="9"/>
                  </a:lnTo>
                  <a:close/>
                  <a:moveTo>
                    <a:pt x="8" y="57"/>
                  </a:moveTo>
                  <a:lnTo>
                    <a:pt x="8" y="93"/>
                  </a:lnTo>
                  <a:lnTo>
                    <a:pt x="0" y="93"/>
                  </a:lnTo>
                  <a:lnTo>
                    <a:pt x="0" y="57"/>
                  </a:lnTo>
                  <a:lnTo>
                    <a:pt x="8" y="57"/>
                  </a:lnTo>
                  <a:close/>
                  <a:moveTo>
                    <a:pt x="8" y="120"/>
                  </a:moveTo>
                  <a:lnTo>
                    <a:pt x="8" y="156"/>
                  </a:lnTo>
                  <a:lnTo>
                    <a:pt x="0" y="156"/>
                  </a:lnTo>
                  <a:lnTo>
                    <a:pt x="0" y="120"/>
                  </a:lnTo>
                  <a:lnTo>
                    <a:pt x="8" y="120"/>
                  </a:lnTo>
                  <a:close/>
                  <a:moveTo>
                    <a:pt x="8" y="182"/>
                  </a:moveTo>
                  <a:lnTo>
                    <a:pt x="8" y="218"/>
                  </a:lnTo>
                  <a:lnTo>
                    <a:pt x="0" y="218"/>
                  </a:lnTo>
                  <a:lnTo>
                    <a:pt x="0" y="182"/>
                  </a:lnTo>
                  <a:lnTo>
                    <a:pt x="8" y="182"/>
                  </a:lnTo>
                  <a:close/>
                  <a:moveTo>
                    <a:pt x="8" y="245"/>
                  </a:moveTo>
                  <a:lnTo>
                    <a:pt x="8" y="281"/>
                  </a:lnTo>
                  <a:lnTo>
                    <a:pt x="0" y="281"/>
                  </a:lnTo>
                  <a:lnTo>
                    <a:pt x="0" y="245"/>
                  </a:lnTo>
                  <a:lnTo>
                    <a:pt x="8" y="245"/>
                  </a:lnTo>
                  <a:close/>
                  <a:moveTo>
                    <a:pt x="8" y="309"/>
                  </a:moveTo>
                  <a:lnTo>
                    <a:pt x="8" y="345"/>
                  </a:lnTo>
                  <a:lnTo>
                    <a:pt x="0" y="345"/>
                  </a:lnTo>
                  <a:lnTo>
                    <a:pt x="0" y="309"/>
                  </a:lnTo>
                  <a:lnTo>
                    <a:pt x="8" y="309"/>
                  </a:lnTo>
                  <a:close/>
                  <a:moveTo>
                    <a:pt x="8" y="372"/>
                  </a:moveTo>
                  <a:lnTo>
                    <a:pt x="8" y="408"/>
                  </a:lnTo>
                  <a:lnTo>
                    <a:pt x="0" y="408"/>
                  </a:lnTo>
                  <a:lnTo>
                    <a:pt x="0" y="372"/>
                  </a:lnTo>
                  <a:lnTo>
                    <a:pt x="8" y="372"/>
                  </a:lnTo>
                  <a:close/>
                  <a:moveTo>
                    <a:pt x="8" y="434"/>
                  </a:moveTo>
                  <a:lnTo>
                    <a:pt x="8" y="470"/>
                  </a:lnTo>
                  <a:lnTo>
                    <a:pt x="0" y="470"/>
                  </a:lnTo>
                  <a:lnTo>
                    <a:pt x="0" y="434"/>
                  </a:lnTo>
                  <a:lnTo>
                    <a:pt x="8" y="434"/>
                  </a:lnTo>
                  <a:close/>
                  <a:moveTo>
                    <a:pt x="8" y="498"/>
                  </a:moveTo>
                  <a:lnTo>
                    <a:pt x="8" y="534"/>
                  </a:lnTo>
                  <a:lnTo>
                    <a:pt x="0" y="534"/>
                  </a:lnTo>
                  <a:lnTo>
                    <a:pt x="0" y="498"/>
                  </a:lnTo>
                  <a:lnTo>
                    <a:pt x="8" y="498"/>
                  </a:lnTo>
                  <a:close/>
                  <a:moveTo>
                    <a:pt x="8" y="561"/>
                  </a:moveTo>
                  <a:lnTo>
                    <a:pt x="8" y="597"/>
                  </a:lnTo>
                  <a:lnTo>
                    <a:pt x="0" y="597"/>
                  </a:lnTo>
                  <a:lnTo>
                    <a:pt x="0" y="561"/>
                  </a:lnTo>
                  <a:lnTo>
                    <a:pt x="8" y="561"/>
                  </a:lnTo>
                  <a:close/>
                  <a:moveTo>
                    <a:pt x="8" y="624"/>
                  </a:moveTo>
                  <a:lnTo>
                    <a:pt x="8" y="660"/>
                  </a:lnTo>
                  <a:lnTo>
                    <a:pt x="0" y="660"/>
                  </a:lnTo>
                  <a:lnTo>
                    <a:pt x="0" y="624"/>
                  </a:lnTo>
                  <a:lnTo>
                    <a:pt x="8" y="624"/>
                  </a:lnTo>
                  <a:close/>
                  <a:moveTo>
                    <a:pt x="8" y="686"/>
                  </a:moveTo>
                  <a:lnTo>
                    <a:pt x="8" y="722"/>
                  </a:lnTo>
                  <a:lnTo>
                    <a:pt x="0" y="722"/>
                  </a:lnTo>
                  <a:lnTo>
                    <a:pt x="0" y="686"/>
                  </a:lnTo>
                  <a:lnTo>
                    <a:pt x="8" y="686"/>
                  </a:lnTo>
                  <a:close/>
                  <a:moveTo>
                    <a:pt x="8" y="750"/>
                  </a:moveTo>
                  <a:lnTo>
                    <a:pt x="8" y="786"/>
                  </a:lnTo>
                  <a:lnTo>
                    <a:pt x="0" y="786"/>
                  </a:lnTo>
                  <a:lnTo>
                    <a:pt x="0" y="750"/>
                  </a:lnTo>
                  <a:lnTo>
                    <a:pt x="8" y="750"/>
                  </a:lnTo>
                  <a:close/>
                  <a:moveTo>
                    <a:pt x="8" y="813"/>
                  </a:moveTo>
                  <a:lnTo>
                    <a:pt x="8" y="849"/>
                  </a:lnTo>
                  <a:lnTo>
                    <a:pt x="0" y="849"/>
                  </a:lnTo>
                  <a:lnTo>
                    <a:pt x="0" y="813"/>
                  </a:lnTo>
                  <a:lnTo>
                    <a:pt x="8" y="813"/>
                  </a:lnTo>
                  <a:close/>
                  <a:moveTo>
                    <a:pt x="8" y="877"/>
                  </a:moveTo>
                  <a:lnTo>
                    <a:pt x="8" y="913"/>
                  </a:lnTo>
                  <a:lnTo>
                    <a:pt x="0" y="913"/>
                  </a:lnTo>
                  <a:lnTo>
                    <a:pt x="0" y="877"/>
                  </a:lnTo>
                  <a:lnTo>
                    <a:pt x="8" y="877"/>
                  </a:lnTo>
                  <a:close/>
                  <a:moveTo>
                    <a:pt x="8" y="939"/>
                  </a:moveTo>
                  <a:lnTo>
                    <a:pt x="8" y="975"/>
                  </a:lnTo>
                  <a:lnTo>
                    <a:pt x="0" y="975"/>
                  </a:lnTo>
                  <a:lnTo>
                    <a:pt x="0" y="939"/>
                  </a:lnTo>
                  <a:lnTo>
                    <a:pt x="8" y="939"/>
                  </a:lnTo>
                  <a:close/>
                  <a:moveTo>
                    <a:pt x="8" y="1002"/>
                  </a:moveTo>
                  <a:lnTo>
                    <a:pt x="8" y="1038"/>
                  </a:lnTo>
                  <a:lnTo>
                    <a:pt x="0" y="1038"/>
                  </a:lnTo>
                  <a:lnTo>
                    <a:pt x="0" y="1002"/>
                  </a:lnTo>
                  <a:lnTo>
                    <a:pt x="8" y="1002"/>
                  </a:lnTo>
                  <a:close/>
                  <a:moveTo>
                    <a:pt x="8" y="1065"/>
                  </a:moveTo>
                  <a:lnTo>
                    <a:pt x="8" y="1101"/>
                  </a:lnTo>
                  <a:lnTo>
                    <a:pt x="0" y="1101"/>
                  </a:lnTo>
                  <a:lnTo>
                    <a:pt x="0" y="1065"/>
                  </a:lnTo>
                  <a:lnTo>
                    <a:pt x="8" y="1065"/>
                  </a:lnTo>
                  <a:close/>
                  <a:moveTo>
                    <a:pt x="8" y="1129"/>
                  </a:moveTo>
                  <a:lnTo>
                    <a:pt x="8" y="1165"/>
                  </a:lnTo>
                  <a:lnTo>
                    <a:pt x="0" y="1165"/>
                  </a:lnTo>
                  <a:lnTo>
                    <a:pt x="0" y="1129"/>
                  </a:lnTo>
                  <a:lnTo>
                    <a:pt x="8" y="1129"/>
                  </a:lnTo>
                  <a:close/>
                  <a:moveTo>
                    <a:pt x="8" y="1191"/>
                  </a:moveTo>
                  <a:lnTo>
                    <a:pt x="8" y="1227"/>
                  </a:lnTo>
                  <a:lnTo>
                    <a:pt x="0" y="1227"/>
                  </a:lnTo>
                  <a:lnTo>
                    <a:pt x="0" y="1191"/>
                  </a:lnTo>
                  <a:lnTo>
                    <a:pt x="8" y="1191"/>
                  </a:lnTo>
                  <a:close/>
                  <a:moveTo>
                    <a:pt x="8" y="1254"/>
                  </a:moveTo>
                  <a:lnTo>
                    <a:pt x="8" y="1290"/>
                  </a:lnTo>
                  <a:lnTo>
                    <a:pt x="0" y="1290"/>
                  </a:lnTo>
                  <a:lnTo>
                    <a:pt x="0" y="1254"/>
                  </a:lnTo>
                  <a:lnTo>
                    <a:pt x="8" y="1254"/>
                  </a:lnTo>
                  <a:close/>
                  <a:moveTo>
                    <a:pt x="8" y="1318"/>
                  </a:moveTo>
                  <a:lnTo>
                    <a:pt x="8" y="1354"/>
                  </a:lnTo>
                  <a:lnTo>
                    <a:pt x="0" y="1354"/>
                  </a:lnTo>
                  <a:lnTo>
                    <a:pt x="0" y="1318"/>
                  </a:lnTo>
                  <a:lnTo>
                    <a:pt x="8" y="1318"/>
                  </a:lnTo>
                  <a:close/>
                  <a:moveTo>
                    <a:pt x="8" y="1381"/>
                  </a:moveTo>
                  <a:lnTo>
                    <a:pt x="8" y="1417"/>
                  </a:lnTo>
                  <a:lnTo>
                    <a:pt x="0" y="1417"/>
                  </a:lnTo>
                  <a:lnTo>
                    <a:pt x="0" y="1381"/>
                  </a:lnTo>
                  <a:lnTo>
                    <a:pt x="8" y="1381"/>
                  </a:lnTo>
                  <a:close/>
                  <a:moveTo>
                    <a:pt x="8" y="1443"/>
                  </a:moveTo>
                  <a:lnTo>
                    <a:pt x="8" y="1479"/>
                  </a:lnTo>
                  <a:lnTo>
                    <a:pt x="0" y="1479"/>
                  </a:lnTo>
                  <a:lnTo>
                    <a:pt x="0" y="1443"/>
                  </a:lnTo>
                  <a:lnTo>
                    <a:pt x="8" y="1443"/>
                  </a:lnTo>
                  <a:close/>
                  <a:moveTo>
                    <a:pt x="8" y="1507"/>
                  </a:moveTo>
                  <a:lnTo>
                    <a:pt x="8" y="1543"/>
                  </a:lnTo>
                  <a:lnTo>
                    <a:pt x="0" y="1543"/>
                  </a:lnTo>
                  <a:lnTo>
                    <a:pt x="0" y="1507"/>
                  </a:lnTo>
                  <a:lnTo>
                    <a:pt x="8" y="1507"/>
                  </a:lnTo>
                  <a:close/>
                  <a:moveTo>
                    <a:pt x="8" y="1570"/>
                  </a:moveTo>
                  <a:lnTo>
                    <a:pt x="8" y="1606"/>
                  </a:lnTo>
                  <a:lnTo>
                    <a:pt x="0" y="1606"/>
                  </a:lnTo>
                  <a:lnTo>
                    <a:pt x="0" y="1570"/>
                  </a:lnTo>
                  <a:lnTo>
                    <a:pt x="8" y="1570"/>
                  </a:lnTo>
                  <a:close/>
                  <a:moveTo>
                    <a:pt x="8" y="1633"/>
                  </a:moveTo>
                  <a:lnTo>
                    <a:pt x="8" y="1669"/>
                  </a:lnTo>
                  <a:lnTo>
                    <a:pt x="0" y="1669"/>
                  </a:lnTo>
                  <a:lnTo>
                    <a:pt x="0" y="1633"/>
                  </a:lnTo>
                  <a:lnTo>
                    <a:pt x="8" y="1633"/>
                  </a:lnTo>
                  <a:close/>
                  <a:moveTo>
                    <a:pt x="8" y="1695"/>
                  </a:moveTo>
                  <a:lnTo>
                    <a:pt x="8" y="1731"/>
                  </a:lnTo>
                  <a:lnTo>
                    <a:pt x="0" y="1731"/>
                  </a:lnTo>
                  <a:lnTo>
                    <a:pt x="0" y="1695"/>
                  </a:lnTo>
                  <a:lnTo>
                    <a:pt x="8" y="1695"/>
                  </a:lnTo>
                  <a:close/>
                  <a:moveTo>
                    <a:pt x="8" y="1759"/>
                  </a:moveTo>
                  <a:lnTo>
                    <a:pt x="8" y="1795"/>
                  </a:lnTo>
                  <a:lnTo>
                    <a:pt x="0" y="1795"/>
                  </a:lnTo>
                  <a:lnTo>
                    <a:pt x="0" y="1759"/>
                  </a:lnTo>
                  <a:lnTo>
                    <a:pt x="8" y="1759"/>
                  </a:lnTo>
                  <a:close/>
                  <a:moveTo>
                    <a:pt x="8" y="1822"/>
                  </a:moveTo>
                  <a:lnTo>
                    <a:pt x="8" y="1858"/>
                  </a:lnTo>
                  <a:lnTo>
                    <a:pt x="0" y="1858"/>
                  </a:lnTo>
                  <a:lnTo>
                    <a:pt x="0" y="1822"/>
                  </a:lnTo>
                  <a:lnTo>
                    <a:pt x="8" y="1822"/>
                  </a:lnTo>
                  <a:close/>
                  <a:moveTo>
                    <a:pt x="8" y="1886"/>
                  </a:moveTo>
                  <a:lnTo>
                    <a:pt x="8" y="1907"/>
                  </a:lnTo>
                  <a:lnTo>
                    <a:pt x="4" y="1903"/>
                  </a:lnTo>
                  <a:lnTo>
                    <a:pt x="18" y="1903"/>
                  </a:lnTo>
                  <a:lnTo>
                    <a:pt x="18" y="1912"/>
                  </a:lnTo>
                  <a:lnTo>
                    <a:pt x="0" y="1912"/>
                  </a:lnTo>
                  <a:lnTo>
                    <a:pt x="0" y="1886"/>
                  </a:lnTo>
                  <a:lnTo>
                    <a:pt x="8" y="1886"/>
                  </a:lnTo>
                  <a:close/>
                  <a:moveTo>
                    <a:pt x="44" y="1903"/>
                  </a:moveTo>
                  <a:lnTo>
                    <a:pt x="80" y="1903"/>
                  </a:lnTo>
                  <a:lnTo>
                    <a:pt x="80" y="1912"/>
                  </a:lnTo>
                  <a:lnTo>
                    <a:pt x="44" y="1912"/>
                  </a:lnTo>
                  <a:lnTo>
                    <a:pt x="44" y="1903"/>
                  </a:lnTo>
                  <a:close/>
                  <a:moveTo>
                    <a:pt x="108" y="1903"/>
                  </a:moveTo>
                  <a:lnTo>
                    <a:pt x="144" y="1903"/>
                  </a:lnTo>
                  <a:lnTo>
                    <a:pt x="144" y="1912"/>
                  </a:lnTo>
                  <a:lnTo>
                    <a:pt x="108" y="1912"/>
                  </a:lnTo>
                  <a:lnTo>
                    <a:pt x="108" y="1903"/>
                  </a:lnTo>
                  <a:close/>
                  <a:moveTo>
                    <a:pt x="171" y="1903"/>
                  </a:moveTo>
                  <a:lnTo>
                    <a:pt x="207" y="1903"/>
                  </a:lnTo>
                  <a:lnTo>
                    <a:pt x="207" y="1912"/>
                  </a:lnTo>
                  <a:lnTo>
                    <a:pt x="171" y="1912"/>
                  </a:lnTo>
                  <a:lnTo>
                    <a:pt x="171" y="1903"/>
                  </a:lnTo>
                  <a:close/>
                  <a:moveTo>
                    <a:pt x="234" y="1903"/>
                  </a:moveTo>
                  <a:lnTo>
                    <a:pt x="270" y="1903"/>
                  </a:lnTo>
                  <a:lnTo>
                    <a:pt x="270" y="1912"/>
                  </a:lnTo>
                  <a:lnTo>
                    <a:pt x="234" y="1912"/>
                  </a:lnTo>
                  <a:lnTo>
                    <a:pt x="234" y="1903"/>
                  </a:lnTo>
                  <a:close/>
                  <a:moveTo>
                    <a:pt x="296" y="1903"/>
                  </a:moveTo>
                  <a:lnTo>
                    <a:pt x="332" y="1903"/>
                  </a:lnTo>
                  <a:lnTo>
                    <a:pt x="332" y="1912"/>
                  </a:lnTo>
                  <a:lnTo>
                    <a:pt x="296" y="1912"/>
                  </a:lnTo>
                  <a:lnTo>
                    <a:pt x="296" y="1903"/>
                  </a:lnTo>
                  <a:close/>
                  <a:moveTo>
                    <a:pt x="359" y="1903"/>
                  </a:moveTo>
                  <a:lnTo>
                    <a:pt x="395" y="1903"/>
                  </a:lnTo>
                  <a:lnTo>
                    <a:pt x="395" y="1912"/>
                  </a:lnTo>
                  <a:lnTo>
                    <a:pt x="359" y="1912"/>
                  </a:lnTo>
                  <a:lnTo>
                    <a:pt x="359" y="1903"/>
                  </a:lnTo>
                  <a:close/>
                  <a:moveTo>
                    <a:pt x="423" y="1903"/>
                  </a:moveTo>
                  <a:lnTo>
                    <a:pt x="459" y="1903"/>
                  </a:lnTo>
                  <a:lnTo>
                    <a:pt x="459" y="1912"/>
                  </a:lnTo>
                  <a:lnTo>
                    <a:pt x="423" y="1912"/>
                  </a:lnTo>
                  <a:lnTo>
                    <a:pt x="423" y="1903"/>
                  </a:lnTo>
                  <a:close/>
                  <a:moveTo>
                    <a:pt x="486" y="1903"/>
                  </a:moveTo>
                  <a:lnTo>
                    <a:pt x="522" y="1903"/>
                  </a:lnTo>
                  <a:lnTo>
                    <a:pt x="522" y="1912"/>
                  </a:lnTo>
                  <a:lnTo>
                    <a:pt x="486" y="1912"/>
                  </a:lnTo>
                  <a:lnTo>
                    <a:pt x="486" y="1903"/>
                  </a:lnTo>
                  <a:close/>
                  <a:moveTo>
                    <a:pt x="548" y="1903"/>
                  </a:moveTo>
                  <a:lnTo>
                    <a:pt x="584" y="1903"/>
                  </a:lnTo>
                  <a:lnTo>
                    <a:pt x="584" y="1912"/>
                  </a:lnTo>
                  <a:lnTo>
                    <a:pt x="548" y="1912"/>
                  </a:lnTo>
                  <a:lnTo>
                    <a:pt x="548" y="1903"/>
                  </a:lnTo>
                  <a:close/>
                  <a:moveTo>
                    <a:pt x="611" y="1903"/>
                  </a:moveTo>
                  <a:lnTo>
                    <a:pt x="647" y="1903"/>
                  </a:lnTo>
                  <a:lnTo>
                    <a:pt x="647" y="1912"/>
                  </a:lnTo>
                  <a:lnTo>
                    <a:pt x="611" y="1912"/>
                  </a:lnTo>
                  <a:lnTo>
                    <a:pt x="611" y="1903"/>
                  </a:lnTo>
                  <a:close/>
                  <a:moveTo>
                    <a:pt x="675" y="1903"/>
                  </a:moveTo>
                  <a:lnTo>
                    <a:pt x="711" y="1903"/>
                  </a:lnTo>
                  <a:lnTo>
                    <a:pt x="711" y="1912"/>
                  </a:lnTo>
                  <a:lnTo>
                    <a:pt x="675" y="1912"/>
                  </a:lnTo>
                  <a:lnTo>
                    <a:pt x="675" y="1903"/>
                  </a:lnTo>
                  <a:close/>
                  <a:moveTo>
                    <a:pt x="738" y="1903"/>
                  </a:moveTo>
                  <a:lnTo>
                    <a:pt x="774" y="1903"/>
                  </a:lnTo>
                  <a:lnTo>
                    <a:pt x="774" y="1912"/>
                  </a:lnTo>
                  <a:lnTo>
                    <a:pt x="738" y="1912"/>
                  </a:lnTo>
                  <a:lnTo>
                    <a:pt x="738" y="1903"/>
                  </a:lnTo>
                  <a:close/>
                  <a:moveTo>
                    <a:pt x="800" y="1903"/>
                  </a:moveTo>
                  <a:lnTo>
                    <a:pt x="836" y="1903"/>
                  </a:lnTo>
                  <a:lnTo>
                    <a:pt x="836" y="1912"/>
                  </a:lnTo>
                  <a:lnTo>
                    <a:pt x="800" y="1912"/>
                  </a:lnTo>
                  <a:lnTo>
                    <a:pt x="800" y="1903"/>
                  </a:lnTo>
                  <a:close/>
                  <a:moveTo>
                    <a:pt x="863" y="1903"/>
                  </a:moveTo>
                  <a:lnTo>
                    <a:pt x="899" y="1903"/>
                  </a:lnTo>
                  <a:lnTo>
                    <a:pt x="899" y="1912"/>
                  </a:lnTo>
                  <a:lnTo>
                    <a:pt x="863" y="1912"/>
                  </a:lnTo>
                  <a:lnTo>
                    <a:pt x="863" y="1903"/>
                  </a:lnTo>
                  <a:close/>
                  <a:moveTo>
                    <a:pt x="926" y="1903"/>
                  </a:moveTo>
                  <a:lnTo>
                    <a:pt x="962" y="1903"/>
                  </a:lnTo>
                  <a:lnTo>
                    <a:pt x="962" y="1912"/>
                  </a:lnTo>
                  <a:lnTo>
                    <a:pt x="926" y="1912"/>
                  </a:lnTo>
                  <a:lnTo>
                    <a:pt x="926" y="1903"/>
                  </a:lnTo>
                  <a:close/>
                  <a:moveTo>
                    <a:pt x="990" y="1903"/>
                  </a:moveTo>
                  <a:lnTo>
                    <a:pt x="1026" y="1903"/>
                  </a:lnTo>
                  <a:lnTo>
                    <a:pt x="1026" y="1912"/>
                  </a:lnTo>
                  <a:lnTo>
                    <a:pt x="990" y="1912"/>
                  </a:lnTo>
                  <a:lnTo>
                    <a:pt x="990" y="1903"/>
                  </a:lnTo>
                  <a:close/>
                  <a:moveTo>
                    <a:pt x="1052" y="1903"/>
                  </a:moveTo>
                  <a:lnTo>
                    <a:pt x="1088" y="1903"/>
                  </a:lnTo>
                  <a:lnTo>
                    <a:pt x="1088" y="1912"/>
                  </a:lnTo>
                  <a:lnTo>
                    <a:pt x="1052" y="1912"/>
                  </a:lnTo>
                  <a:lnTo>
                    <a:pt x="1052" y="1903"/>
                  </a:lnTo>
                  <a:close/>
                  <a:moveTo>
                    <a:pt x="1115" y="1903"/>
                  </a:moveTo>
                  <a:lnTo>
                    <a:pt x="1151" y="1903"/>
                  </a:lnTo>
                  <a:lnTo>
                    <a:pt x="1151" y="1912"/>
                  </a:lnTo>
                  <a:lnTo>
                    <a:pt x="1115" y="1912"/>
                  </a:lnTo>
                  <a:lnTo>
                    <a:pt x="1115" y="1903"/>
                  </a:lnTo>
                  <a:close/>
                  <a:moveTo>
                    <a:pt x="1178" y="1903"/>
                  </a:moveTo>
                  <a:lnTo>
                    <a:pt x="1214" y="1903"/>
                  </a:lnTo>
                  <a:lnTo>
                    <a:pt x="1214" y="1912"/>
                  </a:lnTo>
                  <a:lnTo>
                    <a:pt x="1178" y="1912"/>
                  </a:lnTo>
                  <a:lnTo>
                    <a:pt x="1178" y="1903"/>
                  </a:lnTo>
                  <a:close/>
                  <a:moveTo>
                    <a:pt x="1241" y="1903"/>
                  </a:moveTo>
                  <a:lnTo>
                    <a:pt x="1277" y="1903"/>
                  </a:lnTo>
                  <a:lnTo>
                    <a:pt x="1277" y="1912"/>
                  </a:lnTo>
                  <a:lnTo>
                    <a:pt x="1241" y="1912"/>
                  </a:lnTo>
                  <a:lnTo>
                    <a:pt x="1241" y="1903"/>
                  </a:lnTo>
                  <a:close/>
                  <a:moveTo>
                    <a:pt x="1303" y="1903"/>
                  </a:moveTo>
                  <a:lnTo>
                    <a:pt x="1339" y="1903"/>
                  </a:lnTo>
                  <a:lnTo>
                    <a:pt x="1339" y="1912"/>
                  </a:lnTo>
                  <a:lnTo>
                    <a:pt x="1303" y="1912"/>
                  </a:lnTo>
                  <a:lnTo>
                    <a:pt x="1303" y="1903"/>
                  </a:lnTo>
                  <a:close/>
                  <a:moveTo>
                    <a:pt x="1367" y="1903"/>
                  </a:moveTo>
                  <a:lnTo>
                    <a:pt x="1403" y="1903"/>
                  </a:lnTo>
                  <a:lnTo>
                    <a:pt x="1403" y="1912"/>
                  </a:lnTo>
                  <a:lnTo>
                    <a:pt x="1367" y="1912"/>
                  </a:lnTo>
                  <a:lnTo>
                    <a:pt x="1367" y="1903"/>
                  </a:lnTo>
                  <a:close/>
                  <a:moveTo>
                    <a:pt x="1430" y="1903"/>
                  </a:moveTo>
                  <a:lnTo>
                    <a:pt x="1466" y="1903"/>
                  </a:lnTo>
                  <a:lnTo>
                    <a:pt x="1466" y="1912"/>
                  </a:lnTo>
                  <a:lnTo>
                    <a:pt x="1430" y="1912"/>
                  </a:lnTo>
                  <a:lnTo>
                    <a:pt x="1430" y="1903"/>
                  </a:lnTo>
                  <a:close/>
                  <a:moveTo>
                    <a:pt x="1493" y="1903"/>
                  </a:moveTo>
                  <a:lnTo>
                    <a:pt x="1529" y="1903"/>
                  </a:lnTo>
                  <a:lnTo>
                    <a:pt x="1529" y="1912"/>
                  </a:lnTo>
                  <a:lnTo>
                    <a:pt x="1493" y="1912"/>
                  </a:lnTo>
                  <a:lnTo>
                    <a:pt x="1493" y="1903"/>
                  </a:lnTo>
                  <a:close/>
                  <a:moveTo>
                    <a:pt x="1555" y="1903"/>
                  </a:moveTo>
                  <a:lnTo>
                    <a:pt x="1591" y="1903"/>
                  </a:lnTo>
                  <a:lnTo>
                    <a:pt x="1591" y="1912"/>
                  </a:lnTo>
                  <a:lnTo>
                    <a:pt x="1555" y="1912"/>
                  </a:lnTo>
                  <a:lnTo>
                    <a:pt x="1555" y="1903"/>
                  </a:lnTo>
                  <a:close/>
                  <a:moveTo>
                    <a:pt x="1619" y="1903"/>
                  </a:moveTo>
                  <a:lnTo>
                    <a:pt x="1654" y="1903"/>
                  </a:lnTo>
                  <a:lnTo>
                    <a:pt x="1654" y="1912"/>
                  </a:lnTo>
                  <a:lnTo>
                    <a:pt x="1619" y="1912"/>
                  </a:lnTo>
                  <a:lnTo>
                    <a:pt x="1619" y="1903"/>
                  </a:lnTo>
                  <a:close/>
                  <a:moveTo>
                    <a:pt x="1682" y="1903"/>
                  </a:moveTo>
                  <a:lnTo>
                    <a:pt x="1718" y="1903"/>
                  </a:lnTo>
                  <a:lnTo>
                    <a:pt x="1718" y="1912"/>
                  </a:lnTo>
                  <a:lnTo>
                    <a:pt x="1682" y="1912"/>
                  </a:lnTo>
                  <a:lnTo>
                    <a:pt x="1682" y="1903"/>
                  </a:lnTo>
                  <a:close/>
                  <a:moveTo>
                    <a:pt x="1745" y="1903"/>
                  </a:moveTo>
                  <a:lnTo>
                    <a:pt x="1781" y="1903"/>
                  </a:lnTo>
                  <a:lnTo>
                    <a:pt x="1781" y="1912"/>
                  </a:lnTo>
                  <a:lnTo>
                    <a:pt x="1745" y="1912"/>
                  </a:lnTo>
                  <a:lnTo>
                    <a:pt x="1745" y="1903"/>
                  </a:lnTo>
                  <a:close/>
                  <a:moveTo>
                    <a:pt x="1807" y="1903"/>
                  </a:moveTo>
                  <a:lnTo>
                    <a:pt x="1843" y="1903"/>
                  </a:lnTo>
                  <a:lnTo>
                    <a:pt x="1843" y="1912"/>
                  </a:lnTo>
                  <a:lnTo>
                    <a:pt x="1807" y="1912"/>
                  </a:lnTo>
                  <a:lnTo>
                    <a:pt x="1807" y="1903"/>
                  </a:lnTo>
                  <a:close/>
                  <a:moveTo>
                    <a:pt x="1870" y="1903"/>
                  </a:moveTo>
                  <a:lnTo>
                    <a:pt x="1903" y="1903"/>
                  </a:lnTo>
                  <a:lnTo>
                    <a:pt x="1899" y="1907"/>
                  </a:lnTo>
                  <a:lnTo>
                    <a:pt x="1899" y="1903"/>
                  </a:lnTo>
                  <a:lnTo>
                    <a:pt x="1908" y="1903"/>
                  </a:lnTo>
                  <a:lnTo>
                    <a:pt x="1908" y="1912"/>
                  </a:lnTo>
                  <a:lnTo>
                    <a:pt x="1870" y="1912"/>
                  </a:lnTo>
                  <a:lnTo>
                    <a:pt x="1870" y="1903"/>
                  </a:lnTo>
                  <a:close/>
                  <a:moveTo>
                    <a:pt x="1899" y="1875"/>
                  </a:moveTo>
                  <a:lnTo>
                    <a:pt x="1899" y="1839"/>
                  </a:lnTo>
                  <a:lnTo>
                    <a:pt x="1908" y="1839"/>
                  </a:lnTo>
                  <a:lnTo>
                    <a:pt x="1908" y="1875"/>
                  </a:lnTo>
                  <a:lnTo>
                    <a:pt x="1899" y="1875"/>
                  </a:lnTo>
                  <a:close/>
                  <a:moveTo>
                    <a:pt x="1899" y="1814"/>
                  </a:moveTo>
                  <a:lnTo>
                    <a:pt x="1899" y="1777"/>
                  </a:lnTo>
                  <a:lnTo>
                    <a:pt x="1908" y="1777"/>
                  </a:lnTo>
                  <a:lnTo>
                    <a:pt x="1908" y="1814"/>
                  </a:lnTo>
                  <a:lnTo>
                    <a:pt x="1899" y="1814"/>
                  </a:lnTo>
                  <a:close/>
                  <a:moveTo>
                    <a:pt x="1899" y="1750"/>
                  </a:moveTo>
                  <a:lnTo>
                    <a:pt x="1899" y="1714"/>
                  </a:lnTo>
                  <a:lnTo>
                    <a:pt x="1908" y="1714"/>
                  </a:lnTo>
                  <a:lnTo>
                    <a:pt x="1908" y="1750"/>
                  </a:lnTo>
                  <a:lnTo>
                    <a:pt x="1899" y="1750"/>
                  </a:lnTo>
                  <a:close/>
                  <a:moveTo>
                    <a:pt x="1899" y="1687"/>
                  </a:moveTo>
                  <a:lnTo>
                    <a:pt x="1899" y="1651"/>
                  </a:lnTo>
                  <a:lnTo>
                    <a:pt x="1908" y="1651"/>
                  </a:lnTo>
                  <a:lnTo>
                    <a:pt x="1908" y="1687"/>
                  </a:lnTo>
                  <a:lnTo>
                    <a:pt x="1899" y="1687"/>
                  </a:lnTo>
                  <a:close/>
                  <a:moveTo>
                    <a:pt x="1899" y="1623"/>
                  </a:moveTo>
                  <a:lnTo>
                    <a:pt x="1899" y="1587"/>
                  </a:lnTo>
                  <a:lnTo>
                    <a:pt x="1908" y="1587"/>
                  </a:lnTo>
                  <a:lnTo>
                    <a:pt x="1908" y="1623"/>
                  </a:lnTo>
                  <a:lnTo>
                    <a:pt x="1899" y="1623"/>
                  </a:lnTo>
                  <a:close/>
                  <a:moveTo>
                    <a:pt x="1899" y="1561"/>
                  </a:moveTo>
                  <a:lnTo>
                    <a:pt x="1899" y="1525"/>
                  </a:lnTo>
                  <a:lnTo>
                    <a:pt x="1908" y="1525"/>
                  </a:lnTo>
                  <a:lnTo>
                    <a:pt x="1908" y="1561"/>
                  </a:lnTo>
                  <a:lnTo>
                    <a:pt x="1899" y="1561"/>
                  </a:lnTo>
                  <a:close/>
                  <a:moveTo>
                    <a:pt x="1899" y="1498"/>
                  </a:moveTo>
                  <a:lnTo>
                    <a:pt x="1899" y="1462"/>
                  </a:lnTo>
                  <a:lnTo>
                    <a:pt x="1908" y="1462"/>
                  </a:lnTo>
                  <a:lnTo>
                    <a:pt x="1908" y="1498"/>
                  </a:lnTo>
                  <a:lnTo>
                    <a:pt x="1899" y="1498"/>
                  </a:lnTo>
                  <a:close/>
                  <a:moveTo>
                    <a:pt x="1899" y="1434"/>
                  </a:moveTo>
                  <a:lnTo>
                    <a:pt x="1899" y="1398"/>
                  </a:lnTo>
                  <a:lnTo>
                    <a:pt x="1908" y="1398"/>
                  </a:lnTo>
                  <a:lnTo>
                    <a:pt x="1908" y="1434"/>
                  </a:lnTo>
                  <a:lnTo>
                    <a:pt x="1899" y="1434"/>
                  </a:lnTo>
                  <a:close/>
                  <a:moveTo>
                    <a:pt x="1899" y="1371"/>
                  </a:moveTo>
                  <a:lnTo>
                    <a:pt x="1899" y="1335"/>
                  </a:lnTo>
                  <a:lnTo>
                    <a:pt x="1908" y="1335"/>
                  </a:lnTo>
                  <a:lnTo>
                    <a:pt x="1908" y="1371"/>
                  </a:lnTo>
                  <a:lnTo>
                    <a:pt x="1899" y="1371"/>
                  </a:lnTo>
                  <a:close/>
                  <a:moveTo>
                    <a:pt x="1899" y="1309"/>
                  </a:moveTo>
                  <a:lnTo>
                    <a:pt x="1899" y="1273"/>
                  </a:lnTo>
                  <a:lnTo>
                    <a:pt x="1908" y="1273"/>
                  </a:lnTo>
                  <a:lnTo>
                    <a:pt x="1908" y="1309"/>
                  </a:lnTo>
                  <a:lnTo>
                    <a:pt x="1899" y="1309"/>
                  </a:lnTo>
                  <a:close/>
                  <a:moveTo>
                    <a:pt x="1899" y="1246"/>
                  </a:moveTo>
                  <a:lnTo>
                    <a:pt x="1899" y="1210"/>
                  </a:lnTo>
                  <a:lnTo>
                    <a:pt x="1908" y="1210"/>
                  </a:lnTo>
                  <a:lnTo>
                    <a:pt x="1908" y="1246"/>
                  </a:lnTo>
                  <a:lnTo>
                    <a:pt x="1899" y="1246"/>
                  </a:lnTo>
                  <a:close/>
                  <a:moveTo>
                    <a:pt x="1899" y="1182"/>
                  </a:moveTo>
                  <a:lnTo>
                    <a:pt x="1899" y="1146"/>
                  </a:lnTo>
                  <a:lnTo>
                    <a:pt x="1908" y="1146"/>
                  </a:lnTo>
                  <a:lnTo>
                    <a:pt x="1908" y="1182"/>
                  </a:lnTo>
                  <a:lnTo>
                    <a:pt x="1899" y="1182"/>
                  </a:lnTo>
                  <a:close/>
                  <a:moveTo>
                    <a:pt x="1899" y="1119"/>
                  </a:moveTo>
                  <a:lnTo>
                    <a:pt x="1899" y="1083"/>
                  </a:lnTo>
                  <a:lnTo>
                    <a:pt x="1908" y="1083"/>
                  </a:lnTo>
                  <a:lnTo>
                    <a:pt x="1908" y="1119"/>
                  </a:lnTo>
                  <a:lnTo>
                    <a:pt x="1899" y="1119"/>
                  </a:lnTo>
                  <a:close/>
                  <a:moveTo>
                    <a:pt x="1899" y="1057"/>
                  </a:moveTo>
                  <a:lnTo>
                    <a:pt x="1899" y="1021"/>
                  </a:lnTo>
                  <a:lnTo>
                    <a:pt x="1908" y="1021"/>
                  </a:lnTo>
                  <a:lnTo>
                    <a:pt x="1908" y="1057"/>
                  </a:lnTo>
                  <a:lnTo>
                    <a:pt x="1899" y="1057"/>
                  </a:lnTo>
                  <a:close/>
                  <a:moveTo>
                    <a:pt x="1899" y="993"/>
                  </a:moveTo>
                  <a:lnTo>
                    <a:pt x="1899" y="957"/>
                  </a:lnTo>
                  <a:lnTo>
                    <a:pt x="1908" y="957"/>
                  </a:lnTo>
                  <a:lnTo>
                    <a:pt x="1908" y="993"/>
                  </a:lnTo>
                  <a:lnTo>
                    <a:pt x="1899" y="993"/>
                  </a:lnTo>
                  <a:close/>
                  <a:moveTo>
                    <a:pt x="1899" y="930"/>
                  </a:moveTo>
                  <a:lnTo>
                    <a:pt x="1899" y="894"/>
                  </a:lnTo>
                  <a:lnTo>
                    <a:pt x="1908" y="894"/>
                  </a:lnTo>
                  <a:lnTo>
                    <a:pt x="1908" y="930"/>
                  </a:lnTo>
                  <a:lnTo>
                    <a:pt x="1899" y="930"/>
                  </a:lnTo>
                  <a:close/>
                  <a:moveTo>
                    <a:pt x="1899" y="867"/>
                  </a:moveTo>
                  <a:lnTo>
                    <a:pt x="1899" y="831"/>
                  </a:lnTo>
                  <a:lnTo>
                    <a:pt x="1908" y="831"/>
                  </a:lnTo>
                  <a:lnTo>
                    <a:pt x="1908" y="867"/>
                  </a:lnTo>
                  <a:lnTo>
                    <a:pt x="1899" y="867"/>
                  </a:lnTo>
                  <a:close/>
                  <a:moveTo>
                    <a:pt x="1899" y="805"/>
                  </a:moveTo>
                  <a:lnTo>
                    <a:pt x="1899" y="769"/>
                  </a:lnTo>
                  <a:lnTo>
                    <a:pt x="1908" y="769"/>
                  </a:lnTo>
                  <a:lnTo>
                    <a:pt x="1908" y="805"/>
                  </a:lnTo>
                  <a:lnTo>
                    <a:pt x="1899" y="805"/>
                  </a:lnTo>
                  <a:close/>
                  <a:moveTo>
                    <a:pt x="1899" y="741"/>
                  </a:moveTo>
                  <a:lnTo>
                    <a:pt x="1899" y="705"/>
                  </a:lnTo>
                  <a:lnTo>
                    <a:pt x="1908" y="705"/>
                  </a:lnTo>
                  <a:lnTo>
                    <a:pt x="1908" y="741"/>
                  </a:lnTo>
                  <a:lnTo>
                    <a:pt x="1899" y="741"/>
                  </a:lnTo>
                  <a:close/>
                  <a:moveTo>
                    <a:pt x="1899" y="678"/>
                  </a:moveTo>
                  <a:lnTo>
                    <a:pt x="1899" y="642"/>
                  </a:lnTo>
                  <a:lnTo>
                    <a:pt x="1908" y="642"/>
                  </a:lnTo>
                  <a:lnTo>
                    <a:pt x="1908" y="678"/>
                  </a:lnTo>
                  <a:lnTo>
                    <a:pt x="1899" y="678"/>
                  </a:lnTo>
                  <a:close/>
                  <a:moveTo>
                    <a:pt x="1899" y="614"/>
                  </a:moveTo>
                  <a:lnTo>
                    <a:pt x="1899" y="578"/>
                  </a:lnTo>
                  <a:lnTo>
                    <a:pt x="1908" y="578"/>
                  </a:lnTo>
                  <a:lnTo>
                    <a:pt x="1908" y="614"/>
                  </a:lnTo>
                  <a:lnTo>
                    <a:pt x="1899" y="614"/>
                  </a:lnTo>
                  <a:close/>
                  <a:moveTo>
                    <a:pt x="1899" y="552"/>
                  </a:moveTo>
                  <a:lnTo>
                    <a:pt x="1899" y="516"/>
                  </a:lnTo>
                  <a:lnTo>
                    <a:pt x="1908" y="516"/>
                  </a:lnTo>
                  <a:lnTo>
                    <a:pt x="1908" y="552"/>
                  </a:lnTo>
                  <a:lnTo>
                    <a:pt x="1899" y="552"/>
                  </a:lnTo>
                  <a:close/>
                  <a:moveTo>
                    <a:pt x="1899" y="489"/>
                  </a:moveTo>
                  <a:lnTo>
                    <a:pt x="1899" y="453"/>
                  </a:lnTo>
                  <a:lnTo>
                    <a:pt x="1908" y="453"/>
                  </a:lnTo>
                  <a:lnTo>
                    <a:pt x="1908" y="489"/>
                  </a:lnTo>
                  <a:lnTo>
                    <a:pt x="1899" y="489"/>
                  </a:lnTo>
                  <a:close/>
                  <a:moveTo>
                    <a:pt x="1899" y="426"/>
                  </a:moveTo>
                  <a:lnTo>
                    <a:pt x="1899" y="389"/>
                  </a:lnTo>
                  <a:lnTo>
                    <a:pt x="1908" y="389"/>
                  </a:lnTo>
                  <a:lnTo>
                    <a:pt x="1908" y="426"/>
                  </a:lnTo>
                  <a:lnTo>
                    <a:pt x="1899" y="426"/>
                  </a:lnTo>
                  <a:close/>
                  <a:moveTo>
                    <a:pt x="1899" y="362"/>
                  </a:moveTo>
                  <a:lnTo>
                    <a:pt x="1899" y="326"/>
                  </a:lnTo>
                  <a:lnTo>
                    <a:pt x="1908" y="326"/>
                  </a:lnTo>
                  <a:lnTo>
                    <a:pt x="1908" y="362"/>
                  </a:lnTo>
                  <a:lnTo>
                    <a:pt x="1899" y="362"/>
                  </a:lnTo>
                  <a:close/>
                  <a:moveTo>
                    <a:pt x="1899" y="300"/>
                  </a:moveTo>
                  <a:lnTo>
                    <a:pt x="1899" y="264"/>
                  </a:lnTo>
                  <a:lnTo>
                    <a:pt x="1908" y="264"/>
                  </a:lnTo>
                  <a:lnTo>
                    <a:pt x="1908" y="300"/>
                  </a:lnTo>
                  <a:lnTo>
                    <a:pt x="1899" y="300"/>
                  </a:lnTo>
                  <a:close/>
                  <a:moveTo>
                    <a:pt x="1899" y="237"/>
                  </a:moveTo>
                  <a:lnTo>
                    <a:pt x="1899" y="201"/>
                  </a:lnTo>
                  <a:lnTo>
                    <a:pt x="1908" y="201"/>
                  </a:lnTo>
                  <a:lnTo>
                    <a:pt x="1908" y="237"/>
                  </a:lnTo>
                  <a:lnTo>
                    <a:pt x="1899" y="237"/>
                  </a:lnTo>
                  <a:close/>
                  <a:moveTo>
                    <a:pt x="1899" y="173"/>
                  </a:moveTo>
                  <a:lnTo>
                    <a:pt x="1899" y="137"/>
                  </a:lnTo>
                  <a:lnTo>
                    <a:pt x="1908" y="137"/>
                  </a:lnTo>
                  <a:lnTo>
                    <a:pt x="1908" y="173"/>
                  </a:lnTo>
                  <a:lnTo>
                    <a:pt x="1899" y="173"/>
                  </a:lnTo>
                  <a:close/>
                  <a:moveTo>
                    <a:pt x="1899" y="110"/>
                  </a:moveTo>
                  <a:lnTo>
                    <a:pt x="1899" y="74"/>
                  </a:lnTo>
                  <a:lnTo>
                    <a:pt x="1908" y="74"/>
                  </a:lnTo>
                  <a:lnTo>
                    <a:pt x="1908" y="110"/>
                  </a:lnTo>
                  <a:lnTo>
                    <a:pt x="1899" y="110"/>
                  </a:lnTo>
                  <a:close/>
                  <a:moveTo>
                    <a:pt x="1899" y="48"/>
                  </a:moveTo>
                  <a:lnTo>
                    <a:pt x="1899" y="12"/>
                  </a:lnTo>
                  <a:lnTo>
                    <a:pt x="1908" y="12"/>
                  </a:lnTo>
                  <a:lnTo>
                    <a:pt x="1908" y="48"/>
                  </a:lnTo>
                  <a:lnTo>
                    <a:pt x="1899" y="48"/>
                  </a:lnTo>
                  <a:close/>
                </a:path>
              </a:pathLst>
            </a:custGeom>
            <a:solidFill>
              <a:srgbClr val="000000"/>
            </a:solidFill>
            <a:ln w="1588">
              <a:solidFill>
                <a:srgbClr val="000000"/>
              </a:solidFill>
              <a:prstDash val="solid"/>
              <a:round/>
              <a:headEnd/>
              <a:tailEnd/>
            </a:ln>
          </p:spPr>
          <p:txBody>
            <a:bodyPr/>
            <a:lstStyle/>
            <a:p>
              <a:endParaRPr lang="en-US"/>
            </a:p>
          </p:txBody>
        </p:sp>
        <p:sp>
          <p:nvSpPr>
            <p:cNvPr id="700438" name="Freeform 22">
              <a:extLst>
                <a:ext uri="{FF2B5EF4-FFF2-40B4-BE49-F238E27FC236}">
                  <a16:creationId xmlns:a16="http://schemas.microsoft.com/office/drawing/2014/main" id="{569A15EB-8ECD-4514-AD05-37247932D024}"/>
                </a:ext>
              </a:extLst>
            </p:cNvPr>
            <p:cNvSpPr>
              <a:spLocks noEditPoints="1"/>
            </p:cNvSpPr>
            <p:nvPr/>
          </p:nvSpPr>
          <p:spPr bwMode="auto">
            <a:xfrm>
              <a:off x="639" y="2544"/>
              <a:ext cx="8" cy="1690"/>
            </a:xfrm>
            <a:custGeom>
              <a:avLst/>
              <a:gdLst>
                <a:gd name="T0" fmla="*/ 0 w 9"/>
                <a:gd name="T1" fmla="*/ 31 h 1912"/>
                <a:gd name="T2" fmla="*/ 9 w 9"/>
                <a:gd name="T3" fmla="*/ 5 h 1912"/>
                <a:gd name="T4" fmla="*/ 0 w 9"/>
                <a:gd name="T5" fmla="*/ 94 h 1912"/>
                <a:gd name="T6" fmla="*/ 9 w 9"/>
                <a:gd name="T7" fmla="*/ 67 h 1912"/>
                <a:gd name="T8" fmla="*/ 0 w 9"/>
                <a:gd name="T9" fmla="*/ 157 h 1912"/>
                <a:gd name="T10" fmla="*/ 9 w 9"/>
                <a:gd name="T11" fmla="*/ 130 h 1912"/>
                <a:gd name="T12" fmla="*/ 0 w 9"/>
                <a:gd name="T13" fmla="*/ 221 h 1912"/>
                <a:gd name="T14" fmla="*/ 9 w 9"/>
                <a:gd name="T15" fmla="*/ 193 h 1912"/>
                <a:gd name="T16" fmla="*/ 0 w 9"/>
                <a:gd name="T17" fmla="*/ 283 h 1912"/>
                <a:gd name="T18" fmla="*/ 9 w 9"/>
                <a:gd name="T19" fmla="*/ 257 h 1912"/>
                <a:gd name="T20" fmla="*/ 0 w 9"/>
                <a:gd name="T21" fmla="*/ 346 h 1912"/>
                <a:gd name="T22" fmla="*/ 9 w 9"/>
                <a:gd name="T23" fmla="*/ 319 h 1912"/>
                <a:gd name="T24" fmla="*/ 0 w 9"/>
                <a:gd name="T25" fmla="*/ 410 h 1912"/>
                <a:gd name="T26" fmla="*/ 9 w 9"/>
                <a:gd name="T27" fmla="*/ 382 h 1912"/>
                <a:gd name="T28" fmla="*/ 0 w 9"/>
                <a:gd name="T29" fmla="*/ 473 h 1912"/>
                <a:gd name="T30" fmla="*/ 9 w 9"/>
                <a:gd name="T31" fmla="*/ 446 h 1912"/>
                <a:gd name="T32" fmla="*/ 0 w 9"/>
                <a:gd name="T33" fmla="*/ 535 h 1912"/>
                <a:gd name="T34" fmla="*/ 9 w 9"/>
                <a:gd name="T35" fmla="*/ 509 h 1912"/>
                <a:gd name="T36" fmla="*/ 0 w 9"/>
                <a:gd name="T37" fmla="*/ 598 h 1912"/>
                <a:gd name="T38" fmla="*/ 9 w 9"/>
                <a:gd name="T39" fmla="*/ 571 h 1912"/>
                <a:gd name="T40" fmla="*/ 0 w 9"/>
                <a:gd name="T41" fmla="*/ 662 h 1912"/>
                <a:gd name="T42" fmla="*/ 9 w 9"/>
                <a:gd name="T43" fmla="*/ 635 h 1912"/>
                <a:gd name="T44" fmla="*/ 0 w 9"/>
                <a:gd name="T45" fmla="*/ 725 h 1912"/>
                <a:gd name="T46" fmla="*/ 9 w 9"/>
                <a:gd name="T47" fmla="*/ 698 h 1912"/>
                <a:gd name="T48" fmla="*/ 0 w 9"/>
                <a:gd name="T49" fmla="*/ 787 h 1912"/>
                <a:gd name="T50" fmla="*/ 9 w 9"/>
                <a:gd name="T51" fmla="*/ 761 h 1912"/>
                <a:gd name="T52" fmla="*/ 0 w 9"/>
                <a:gd name="T53" fmla="*/ 851 h 1912"/>
                <a:gd name="T54" fmla="*/ 9 w 9"/>
                <a:gd name="T55" fmla="*/ 823 h 1912"/>
                <a:gd name="T56" fmla="*/ 0 w 9"/>
                <a:gd name="T57" fmla="*/ 914 h 1912"/>
                <a:gd name="T58" fmla="*/ 9 w 9"/>
                <a:gd name="T59" fmla="*/ 887 h 1912"/>
                <a:gd name="T60" fmla="*/ 0 w 9"/>
                <a:gd name="T61" fmla="*/ 978 h 1912"/>
                <a:gd name="T62" fmla="*/ 9 w 9"/>
                <a:gd name="T63" fmla="*/ 950 h 1912"/>
                <a:gd name="T64" fmla="*/ 0 w 9"/>
                <a:gd name="T65" fmla="*/ 1040 h 1912"/>
                <a:gd name="T66" fmla="*/ 9 w 9"/>
                <a:gd name="T67" fmla="*/ 1014 h 1912"/>
                <a:gd name="T68" fmla="*/ 0 w 9"/>
                <a:gd name="T69" fmla="*/ 1103 h 1912"/>
                <a:gd name="T70" fmla="*/ 9 w 9"/>
                <a:gd name="T71" fmla="*/ 1076 h 1912"/>
                <a:gd name="T72" fmla="*/ 0 w 9"/>
                <a:gd name="T73" fmla="*/ 1166 h 1912"/>
                <a:gd name="T74" fmla="*/ 9 w 9"/>
                <a:gd name="T75" fmla="*/ 1139 h 1912"/>
                <a:gd name="T76" fmla="*/ 0 w 9"/>
                <a:gd name="T77" fmla="*/ 1230 h 1912"/>
                <a:gd name="T78" fmla="*/ 9 w 9"/>
                <a:gd name="T79" fmla="*/ 1202 h 1912"/>
                <a:gd name="T80" fmla="*/ 0 w 9"/>
                <a:gd name="T81" fmla="*/ 1292 h 1912"/>
                <a:gd name="T82" fmla="*/ 9 w 9"/>
                <a:gd name="T83" fmla="*/ 1266 h 1912"/>
                <a:gd name="T84" fmla="*/ 0 w 9"/>
                <a:gd name="T85" fmla="*/ 1355 h 1912"/>
                <a:gd name="T86" fmla="*/ 9 w 9"/>
                <a:gd name="T87" fmla="*/ 1328 h 1912"/>
                <a:gd name="T88" fmla="*/ 0 w 9"/>
                <a:gd name="T89" fmla="*/ 1419 h 1912"/>
                <a:gd name="T90" fmla="*/ 9 w 9"/>
                <a:gd name="T91" fmla="*/ 1391 h 1912"/>
                <a:gd name="T92" fmla="*/ 0 w 9"/>
                <a:gd name="T93" fmla="*/ 1482 h 1912"/>
                <a:gd name="T94" fmla="*/ 9 w 9"/>
                <a:gd name="T95" fmla="*/ 1455 h 1912"/>
                <a:gd name="T96" fmla="*/ 0 w 9"/>
                <a:gd name="T97" fmla="*/ 1544 h 1912"/>
                <a:gd name="T98" fmla="*/ 9 w 9"/>
                <a:gd name="T99" fmla="*/ 1518 h 1912"/>
                <a:gd name="T100" fmla="*/ 0 w 9"/>
                <a:gd name="T101" fmla="*/ 1607 h 1912"/>
                <a:gd name="T102" fmla="*/ 9 w 9"/>
                <a:gd name="T103" fmla="*/ 1580 h 1912"/>
                <a:gd name="T104" fmla="*/ 0 w 9"/>
                <a:gd name="T105" fmla="*/ 1671 h 1912"/>
                <a:gd name="T106" fmla="*/ 9 w 9"/>
                <a:gd name="T107" fmla="*/ 1643 h 1912"/>
                <a:gd name="T108" fmla="*/ 0 w 9"/>
                <a:gd name="T109" fmla="*/ 1734 h 1912"/>
                <a:gd name="T110" fmla="*/ 9 w 9"/>
                <a:gd name="T111" fmla="*/ 1707 h 1912"/>
                <a:gd name="T112" fmla="*/ 0 w 9"/>
                <a:gd name="T113" fmla="*/ 1796 h 1912"/>
                <a:gd name="T114" fmla="*/ 9 w 9"/>
                <a:gd name="T115" fmla="*/ 1770 h 1912"/>
                <a:gd name="T116" fmla="*/ 0 w 9"/>
                <a:gd name="T117" fmla="*/ 1860 h 1912"/>
                <a:gd name="T118" fmla="*/ 9 w 9"/>
                <a:gd name="T119" fmla="*/ 1832 h 1912"/>
                <a:gd name="T120" fmla="*/ 0 w 9"/>
                <a:gd name="T121" fmla="*/ 1907 h 1912"/>
                <a:gd name="T122" fmla="*/ 9 w 9"/>
                <a:gd name="T123" fmla="*/ 189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 h="1912">
                  <a:moveTo>
                    <a:pt x="9" y="5"/>
                  </a:moveTo>
                  <a:lnTo>
                    <a:pt x="9" y="31"/>
                  </a:lnTo>
                  <a:lnTo>
                    <a:pt x="9" y="33"/>
                  </a:lnTo>
                  <a:lnTo>
                    <a:pt x="7" y="35"/>
                  </a:lnTo>
                  <a:lnTo>
                    <a:pt x="6" y="35"/>
                  </a:lnTo>
                  <a:lnTo>
                    <a:pt x="4" y="36"/>
                  </a:lnTo>
                  <a:lnTo>
                    <a:pt x="3" y="35"/>
                  </a:lnTo>
                  <a:lnTo>
                    <a:pt x="1" y="35"/>
                  </a:lnTo>
                  <a:lnTo>
                    <a:pt x="0" y="33"/>
                  </a:lnTo>
                  <a:lnTo>
                    <a:pt x="0" y="31"/>
                  </a:lnTo>
                  <a:lnTo>
                    <a:pt x="0" y="5"/>
                  </a:lnTo>
                  <a:lnTo>
                    <a:pt x="0" y="3"/>
                  </a:lnTo>
                  <a:lnTo>
                    <a:pt x="1" y="2"/>
                  </a:lnTo>
                  <a:lnTo>
                    <a:pt x="3" y="0"/>
                  </a:lnTo>
                  <a:lnTo>
                    <a:pt x="4" y="0"/>
                  </a:lnTo>
                  <a:lnTo>
                    <a:pt x="6" y="0"/>
                  </a:lnTo>
                  <a:lnTo>
                    <a:pt x="7" y="2"/>
                  </a:lnTo>
                  <a:lnTo>
                    <a:pt x="9" y="3"/>
                  </a:lnTo>
                  <a:lnTo>
                    <a:pt x="9" y="5"/>
                  </a:lnTo>
                  <a:lnTo>
                    <a:pt x="9" y="5"/>
                  </a:lnTo>
                  <a:close/>
                  <a:moveTo>
                    <a:pt x="9" y="67"/>
                  </a:moveTo>
                  <a:lnTo>
                    <a:pt x="9" y="94"/>
                  </a:lnTo>
                  <a:lnTo>
                    <a:pt x="9" y="95"/>
                  </a:lnTo>
                  <a:lnTo>
                    <a:pt x="7" y="97"/>
                  </a:lnTo>
                  <a:lnTo>
                    <a:pt x="6" y="98"/>
                  </a:lnTo>
                  <a:lnTo>
                    <a:pt x="4" y="98"/>
                  </a:lnTo>
                  <a:lnTo>
                    <a:pt x="3" y="98"/>
                  </a:lnTo>
                  <a:lnTo>
                    <a:pt x="1" y="97"/>
                  </a:lnTo>
                  <a:lnTo>
                    <a:pt x="0" y="95"/>
                  </a:lnTo>
                  <a:lnTo>
                    <a:pt x="0" y="94"/>
                  </a:lnTo>
                  <a:lnTo>
                    <a:pt x="0" y="67"/>
                  </a:lnTo>
                  <a:lnTo>
                    <a:pt x="0" y="65"/>
                  </a:lnTo>
                  <a:lnTo>
                    <a:pt x="1" y="64"/>
                  </a:lnTo>
                  <a:lnTo>
                    <a:pt x="3" y="64"/>
                  </a:lnTo>
                  <a:lnTo>
                    <a:pt x="4" y="62"/>
                  </a:lnTo>
                  <a:lnTo>
                    <a:pt x="6" y="64"/>
                  </a:lnTo>
                  <a:lnTo>
                    <a:pt x="7" y="64"/>
                  </a:lnTo>
                  <a:lnTo>
                    <a:pt x="9" y="65"/>
                  </a:lnTo>
                  <a:lnTo>
                    <a:pt x="9" y="67"/>
                  </a:lnTo>
                  <a:lnTo>
                    <a:pt x="9" y="67"/>
                  </a:lnTo>
                  <a:close/>
                  <a:moveTo>
                    <a:pt x="9" y="130"/>
                  </a:moveTo>
                  <a:lnTo>
                    <a:pt x="9" y="157"/>
                  </a:lnTo>
                  <a:lnTo>
                    <a:pt x="9" y="159"/>
                  </a:lnTo>
                  <a:lnTo>
                    <a:pt x="7" y="160"/>
                  </a:lnTo>
                  <a:lnTo>
                    <a:pt x="6" y="162"/>
                  </a:lnTo>
                  <a:lnTo>
                    <a:pt x="4" y="162"/>
                  </a:lnTo>
                  <a:lnTo>
                    <a:pt x="3" y="162"/>
                  </a:lnTo>
                  <a:lnTo>
                    <a:pt x="1" y="160"/>
                  </a:lnTo>
                  <a:lnTo>
                    <a:pt x="0" y="159"/>
                  </a:lnTo>
                  <a:lnTo>
                    <a:pt x="0" y="157"/>
                  </a:lnTo>
                  <a:lnTo>
                    <a:pt x="0" y="130"/>
                  </a:lnTo>
                  <a:lnTo>
                    <a:pt x="0" y="129"/>
                  </a:lnTo>
                  <a:lnTo>
                    <a:pt x="1" y="127"/>
                  </a:lnTo>
                  <a:lnTo>
                    <a:pt x="3" y="126"/>
                  </a:lnTo>
                  <a:lnTo>
                    <a:pt x="4" y="126"/>
                  </a:lnTo>
                  <a:lnTo>
                    <a:pt x="6" y="126"/>
                  </a:lnTo>
                  <a:lnTo>
                    <a:pt x="7" y="127"/>
                  </a:lnTo>
                  <a:lnTo>
                    <a:pt x="9" y="129"/>
                  </a:lnTo>
                  <a:lnTo>
                    <a:pt x="9" y="130"/>
                  </a:lnTo>
                  <a:lnTo>
                    <a:pt x="9" y="130"/>
                  </a:lnTo>
                  <a:close/>
                  <a:moveTo>
                    <a:pt x="9" y="193"/>
                  </a:moveTo>
                  <a:lnTo>
                    <a:pt x="9" y="221"/>
                  </a:lnTo>
                  <a:lnTo>
                    <a:pt x="9" y="222"/>
                  </a:lnTo>
                  <a:lnTo>
                    <a:pt x="7" y="224"/>
                  </a:lnTo>
                  <a:lnTo>
                    <a:pt x="6" y="225"/>
                  </a:lnTo>
                  <a:lnTo>
                    <a:pt x="4" y="225"/>
                  </a:lnTo>
                  <a:lnTo>
                    <a:pt x="3" y="225"/>
                  </a:lnTo>
                  <a:lnTo>
                    <a:pt x="1" y="224"/>
                  </a:lnTo>
                  <a:lnTo>
                    <a:pt x="0" y="222"/>
                  </a:lnTo>
                  <a:lnTo>
                    <a:pt x="0" y="221"/>
                  </a:lnTo>
                  <a:lnTo>
                    <a:pt x="0" y="193"/>
                  </a:lnTo>
                  <a:lnTo>
                    <a:pt x="0" y="192"/>
                  </a:lnTo>
                  <a:lnTo>
                    <a:pt x="1" y="191"/>
                  </a:lnTo>
                  <a:lnTo>
                    <a:pt x="3" y="189"/>
                  </a:lnTo>
                  <a:lnTo>
                    <a:pt x="4" y="189"/>
                  </a:lnTo>
                  <a:lnTo>
                    <a:pt x="6" y="189"/>
                  </a:lnTo>
                  <a:lnTo>
                    <a:pt x="7" y="191"/>
                  </a:lnTo>
                  <a:lnTo>
                    <a:pt x="9" y="192"/>
                  </a:lnTo>
                  <a:lnTo>
                    <a:pt x="9" y="193"/>
                  </a:lnTo>
                  <a:lnTo>
                    <a:pt x="9" y="193"/>
                  </a:lnTo>
                  <a:close/>
                  <a:moveTo>
                    <a:pt x="9" y="257"/>
                  </a:moveTo>
                  <a:lnTo>
                    <a:pt x="9" y="283"/>
                  </a:lnTo>
                  <a:lnTo>
                    <a:pt x="9" y="286"/>
                  </a:lnTo>
                  <a:lnTo>
                    <a:pt x="7" y="287"/>
                  </a:lnTo>
                  <a:lnTo>
                    <a:pt x="6" y="287"/>
                  </a:lnTo>
                  <a:lnTo>
                    <a:pt x="4" y="289"/>
                  </a:lnTo>
                  <a:lnTo>
                    <a:pt x="3" y="287"/>
                  </a:lnTo>
                  <a:lnTo>
                    <a:pt x="1" y="287"/>
                  </a:lnTo>
                  <a:lnTo>
                    <a:pt x="0" y="286"/>
                  </a:lnTo>
                  <a:lnTo>
                    <a:pt x="0" y="283"/>
                  </a:lnTo>
                  <a:lnTo>
                    <a:pt x="0" y="257"/>
                  </a:lnTo>
                  <a:lnTo>
                    <a:pt x="0" y="255"/>
                  </a:lnTo>
                  <a:lnTo>
                    <a:pt x="1" y="254"/>
                  </a:lnTo>
                  <a:lnTo>
                    <a:pt x="3" y="253"/>
                  </a:lnTo>
                  <a:lnTo>
                    <a:pt x="4" y="253"/>
                  </a:lnTo>
                  <a:lnTo>
                    <a:pt x="6" y="253"/>
                  </a:lnTo>
                  <a:lnTo>
                    <a:pt x="7" y="254"/>
                  </a:lnTo>
                  <a:lnTo>
                    <a:pt x="9" y="255"/>
                  </a:lnTo>
                  <a:lnTo>
                    <a:pt x="9" y="257"/>
                  </a:lnTo>
                  <a:lnTo>
                    <a:pt x="9" y="257"/>
                  </a:lnTo>
                  <a:close/>
                  <a:moveTo>
                    <a:pt x="9" y="319"/>
                  </a:moveTo>
                  <a:lnTo>
                    <a:pt x="9" y="346"/>
                  </a:lnTo>
                  <a:lnTo>
                    <a:pt x="9" y="348"/>
                  </a:lnTo>
                  <a:lnTo>
                    <a:pt x="7" y="349"/>
                  </a:lnTo>
                  <a:lnTo>
                    <a:pt x="6" y="351"/>
                  </a:lnTo>
                  <a:lnTo>
                    <a:pt x="4" y="351"/>
                  </a:lnTo>
                  <a:lnTo>
                    <a:pt x="3" y="351"/>
                  </a:lnTo>
                  <a:lnTo>
                    <a:pt x="1" y="349"/>
                  </a:lnTo>
                  <a:lnTo>
                    <a:pt x="0" y="348"/>
                  </a:lnTo>
                  <a:lnTo>
                    <a:pt x="0" y="346"/>
                  </a:lnTo>
                  <a:lnTo>
                    <a:pt x="0" y="319"/>
                  </a:lnTo>
                  <a:lnTo>
                    <a:pt x="0" y="317"/>
                  </a:lnTo>
                  <a:lnTo>
                    <a:pt x="1" y="316"/>
                  </a:lnTo>
                  <a:lnTo>
                    <a:pt x="3" y="316"/>
                  </a:lnTo>
                  <a:lnTo>
                    <a:pt x="4" y="315"/>
                  </a:lnTo>
                  <a:lnTo>
                    <a:pt x="6" y="316"/>
                  </a:lnTo>
                  <a:lnTo>
                    <a:pt x="7" y="316"/>
                  </a:lnTo>
                  <a:lnTo>
                    <a:pt x="9" y="317"/>
                  </a:lnTo>
                  <a:lnTo>
                    <a:pt x="9" y="319"/>
                  </a:lnTo>
                  <a:lnTo>
                    <a:pt x="9" y="319"/>
                  </a:lnTo>
                  <a:close/>
                  <a:moveTo>
                    <a:pt x="9" y="382"/>
                  </a:moveTo>
                  <a:lnTo>
                    <a:pt x="9" y="410"/>
                  </a:lnTo>
                  <a:lnTo>
                    <a:pt x="9" y="411"/>
                  </a:lnTo>
                  <a:lnTo>
                    <a:pt x="7" y="413"/>
                  </a:lnTo>
                  <a:lnTo>
                    <a:pt x="6" y="414"/>
                  </a:lnTo>
                  <a:lnTo>
                    <a:pt x="4" y="414"/>
                  </a:lnTo>
                  <a:lnTo>
                    <a:pt x="3" y="414"/>
                  </a:lnTo>
                  <a:lnTo>
                    <a:pt x="1" y="413"/>
                  </a:lnTo>
                  <a:lnTo>
                    <a:pt x="0" y="411"/>
                  </a:lnTo>
                  <a:lnTo>
                    <a:pt x="0" y="410"/>
                  </a:lnTo>
                  <a:lnTo>
                    <a:pt x="0" y="382"/>
                  </a:lnTo>
                  <a:lnTo>
                    <a:pt x="0" y="381"/>
                  </a:lnTo>
                  <a:lnTo>
                    <a:pt x="1" y="379"/>
                  </a:lnTo>
                  <a:lnTo>
                    <a:pt x="3" y="378"/>
                  </a:lnTo>
                  <a:lnTo>
                    <a:pt x="4" y="378"/>
                  </a:lnTo>
                  <a:lnTo>
                    <a:pt x="6" y="378"/>
                  </a:lnTo>
                  <a:lnTo>
                    <a:pt x="7" y="379"/>
                  </a:lnTo>
                  <a:lnTo>
                    <a:pt x="9" y="381"/>
                  </a:lnTo>
                  <a:lnTo>
                    <a:pt x="9" y="382"/>
                  </a:lnTo>
                  <a:lnTo>
                    <a:pt x="9" y="382"/>
                  </a:lnTo>
                  <a:close/>
                  <a:moveTo>
                    <a:pt x="9" y="446"/>
                  </a:moveTo>
                  <a:lnTo>
                    <a:pt x="9" y="473"/>
                  </a:lnTo>
                  <a:lnTo>
                    <a:pt x="9" y="475"/>
                  </a:lnTo>
                  <a:lnTo>
                    <a:pt x="7" y="476"/>
                  </a:lnTo>
                  <a:lnTo>
                    <a:pt x="6" y="477"/>
                  </a:lnTo>
                  <a:lnTo>
                    <a:pt x="4" y="477"/>
                  </a:lnTo>
                  <a:lnTo>
                    <a:pt x="3" y="477"/>
                  </a:lnTo>
                  <a:lnTo>
                    <a:pt x="1" y="476"/>
                  </a:lnTo>
                  <a:lnTo>
                    <a:pt x="0" y="475"/>
                  </a:lnTo>
                  <a:lnTo>
                    <a:pt x="0" y="473"/>
                  </a:lnTo>
                  <a:lnTo>
                    <a:pt x="0" y="446"/>
                  </a:lnTo>
                  <a:lnTo>
                    <a:pt x="0" y="444"/>
                  </a:lnTo>
                  <a:lnTo>
                    <a:pt x="1" y="443"/>
                  </a:lnTo>
                  <a:lnTo>
                    <a:pt x="3" y="441"/>
                  </a:lnTo>
                  <a:lnTo>
                    <a:pt x="4" y="441"/>
                  </a:lnTo>
                  <a:lnTo>
                    <a:pt x="6" y="441"/>
                  </a:lnTo>
                  <a:lnTo>
                    <a:pt x="7" y="443"/>
                  </a:lnTo>
                  <a:lnTo>
                    <a:pt x="9" y="444"/>
                  </a:lnTo>
                  <a:lnTo>
                    <a:pt x="9" y="446"/>
                  </a:lnTo>
                  <a:lnTo>
                    <a:pt x="9" y="446"/>
                  </a:lnTo>
                  <a:close/>
                  <a:moveTo>
                    <a:pt x="9" y="509"/>
                  </a:moveTo>
                  <a:lnTo>
                    <a:pt x="9" y="535"/>
                  </a:lnTo>
                  <a:lnTo>
                    <a:pt x="9" y="538"/>
                  </a:lnTo>
                  <a:lnTo>
                    <a:pt x="7" y="539"/>
                  </a:lnTo>
                  <a:lnTo>
                    <a:pt x="6" y="539"/>
                  </a:lnTo>
                  <a:lnTo>
                    <a:pt x="4" y="541"/>
                  </a:lnTo>
                  <a:lnTo>
                    <a:pt x="3" y="539"/>
                  </a:lnTo>
                  <a:lnTo>
                    <a:pt x="1" y="539"/>
                  </a:lnTo>
                  <a:lnTo>
                    <a:pt x="0" y="538"/>
                  </a:lnTo>
                  <a:lnTo>
                    <a:pt x="0" y="535"/>
                  </a:lnTo>
                  <a:lnTo>
                    <a:pt x="0" y="509"/>
                  </a:lnTo>
                  <a:lnTo>
                    <a:pt x="0" y="508"/>
                  </a:lnTo>
                  <a:lnTo>
                    <a:pt x="1" y="506"/>
                  </a:lnTo>
                  <a:lnTo>
                    <a:pt x="3" y="505"/>
                  </a:lnTo>
                  <a:lnTo>
                    <a:pt x="4" y="505"/>
                  </a:lnTo>
                  <a:lnTo>
                    <a:pt x="6" y="505"/>
                  </a:lnTo>
                  <a:lnTo>
                    <a:pt x="7" y="506"/>
                  </a:lnTo>
                  <a:lnTo>
                    <a:pt x="9" y="508"/>
                  </a:lnTo>
                  <a:lnTo>
                    <a:pt x="9" y="509"/>
                  </a:lnTo>
                  <a:lnTo>
                    <a:pt x="9" y="509"/>
                  </a:lnTo>
                  <a:close/>
                  <a:moveTo>
                    <a:pt x="9" y="571"/>
                  </a:moveTo>
                  <a:lnTo>
                    <a:pt x="9" y="598"/>
                  </a:lnTo>
                  <a:lnTo>
                    <a:pt x="9" y="600"/>
                  </a:lnTo>
                  <a:lnTo>
                    <a:pt x="7" y="601"/>
                  </a:lnTo>
                  <a:lnTo>
                    <a:pt x="6" y="603"/>
                  </a:lnTo>
                  <a:lnTo>
                    <a:pt x="4" y="603"/>
                  </a:lnTo>
                  <a:lnTo>
                    <a:pt x="3" y="603"/>
                  </a:lnTo>
                  <a:lnTo>
                    <a:pt x="1" y="601"/>
                  </a:lnTo>
                  <a:lnTo>
                    <a:pt x="0" y="600"/>
                  </a:lnTo>
                  <a:lnTo>
                    <a:pt x="0" y="598"/>
                  </a:lnTo>
                  <a:lnTo>
                    <a:pt x="0" y="571"/>
                  </a:lnTo>
                  <a:lnTo>
                    <a:pt x="0" y="570"/>
                  </a:lnTo>
                  <a:lnTo>
                    <a:pt x="1" y="568"/>
                  </a:lnTo>
                  <a:lnTo>
                    <a:pt x="3" y="568"/>
                  </a:lnTo>
                  <a:lnTo>
                    <a:pt x="4" y="567"/>
                  </a:lnTo>
                  <a:lnTo>
                    <a:pt x="6" y="568"/>
                  </a:lnTo>
                  <a:lnTo>
                    <a:pt x="7" y="568"/>
                  </a:lnTo>
                  <a:lnTo>
                    <a:pt x="9" y="570"/>
                  </a:lnTo>
                  <a:lnTo>
                    <a:pt x="9" y="571"/>
                  </a:lnTo>
                  <a:lnTo>
                    <a:pt x="9" y="571"/>
                  </a:lnTo>
                  <a:close/>
                  <a:moveTo>
                    <a:pt x="9" y="635"/>
                  </a:moveTo>
                  <a:lnTo>
                    <a:pt x="9" y="662"/>
                  </a:lnTo>
                  <a:lnTo>
                    <a:pt x="9" y="663"/>
                  </a:lnTo>
                  <a:lnTo>
                    <a:pt x="7" y="665"/>
                  </a:lnTo>
                  <a:lnTo>
                    <a:pt x="6" y="666"/>
                  </a:lnTo>
                  <a:lnTo>
                    <a:pt x="4" y="666"/>
                  </a:lnTo>
                  <a:lnTo>
                    <a:pt x="3" y="666"/>
                  </a:lnTo>
                  <a:lnTo>
                    <a:pt x="1" y="665"/>
                  </a:lnTo>
                  <a:lnTo>
                    <a:pt x="0" y="663"/>
                  </a:lnTo>
                  <a:lnTo>
                    <a:pt x="0" y="662"/>
                  </a:lnTo>
                  <a:lnTo>
                    <a:pt x="0" y="635"/>
                  </a:lnTo>
                  <a:lnTo>
                    <a:pt x="0" y="633"/>
                  </a:lnTo>
                  <a:lnTo>
                    <a:pt x="1" y="632"/>
                  </a:lnTo>
                  <a:lnTo>
                    <a:pt x="3" y="630"/>
                  </a:lnTo>
                  <a:lnTo>
                    <a:pt x="4" y="630"/>
                  </a:lnTo>
                  <a:lnTo>
                    <a:pt x="6" y="630"/>
                  </a:lnTo>
                  <a:lnTo>
                    <a:pt x="7" y="632"/>
                  </a:lnTo>
                  <a:lnTo>
                    <a:pt x="9" y="633"/>
                  </a:lnTo>
                  <a:lnTo>
                    <a:pt x="9" y="635"/>
                  </a:lnTo>
                  <a:lnTo>
                    <a:pt x="9" y="635"/>
                  </a:lnTo>
                  <a:close/>
                  <a:moveTo>
                    <a:pt x="9" y="698"/>
                  </a:moveTo>
                  <a:lnTo>
                    <a:pt x="9" y="725"/>
                  </a:lnTo>
                  <a:lnTo>
                    <a:pt x="9" y="727"/>
                  </a:lnTo>
                  <a:lnTo>
                    <a:pt x="7" y="728"/>
                  </a:lnTo>
                  <a:lnTo>
                    <a:pt x="6" y="730"/>
                  </a:lnTo>
                  <a:lnTo>
                    <a:pt x="4" y="730"/>
                  </a:lnTo>
                  <a:lnTo>
                    <a:pt x="3" y="730"/>
                  </a:lnTo>
                  <a:lnTo>
                    <a:pt x="1" y="728"/>
                  </a:lnTo>
                  <a:lnTo>
                    <a:pt x="0" y="727"/>
                  </a:lnTo>
                  <a:lnTo>
                    <a:pt x="0" y="725"/>
                  </a:lnTo>
                  <a:lnTo>
                    <a:pt x="0" y="698"/>
                  </a:lnTo>
                  <a:lnTo>
                    <a:pt x="0" y="696"/>
                  </a:lnTo>
                  <a:lnTo>
                    <a:pt x="1" y="695"/>
                  </a:lnTo>
                  <a:lnTo>
                    <a:pt x="3" y="694"/>
                  </a:lnTo>
                  <a:lnTo>
                    <a:pt x="4" y="694"/>
                  </a:lnTo>
                  <a:lnTo>
                    <a:pt x="6" y="694"/>
                  </a:lnTo>
                  <a:lnTo>
                    <a:pt x="7" y="695"/>
                  </a:lnTo>
                  <a:lnTo>
                    <a:pt x="9" y="696"/>
                  </a:lnTo>
                  <a:lnTo>
                    <a:pt x="9" y="698"/>
                  </a:lnTo>
                  <a:lnTo>
                    <a:pt x="9" y="698"/>
                  </a:lnTo>
                  <a:close/>
                  <a:moveTo>
                    <a:pt x="9" y="761"/>
                  </a:moveTo>
                  <a:lnTo>
                    <a:pt x="9" y="787"/>
                  </a:lnTo>
                  <a:lnTo>
                    <a:pt x="9" y="790"/>
                  </a:lnTo>
                  <a:lnTo>
                    <a:pt x="7" y="792"/>
                  </a:lnTo>
                  <a:lnTo>
                    <a:pt x="6" y="792"/>
                  </a:lnTo>
                  <a:lnTo>
                    <a:pt x="4" y="793"/>
                  </a:lnTo>
                  <a:lnTo>
                    <a:pt x="3" y="792"/>
                  </a:lnTo>
                  <a:lnTo>
                    <a:pt x="1" y="792"/>
                  </a:lnTo>
                  <a:lnTo>
                    <a:pt x="0" y="790"/>
                  </a:lnTo>
                  <a:lnTo>
                    <a:pt x="0" y="787"/>
                  </a:lnTo>
                  <a:lnTo>
                    <a:pt x="0" y="761"/>
                  </a:lnTo>
                  <a:lnTo>
                    <a:pt x="0" y="760"/>
                  </a:lnTo>
                  <a:lnTo>
                    <a:pt x="1" y="758"/>
                  </a:lnTo>
                  <a:lnTo>
                    <a:pt x="3" y="757"/>
                  </a:lnTo>
                  <a:lnTo>
                    <a:pt x="4" y="757"/>
                  </a:lnTo>
                  <a:lnTo>
                    <a:pt x="6" y="757"/>
                  </a:lnTo>
                  <a:lnTo>
                    <a:pt x="7" y="758"/>
                  </a:lnTo>
                  <a:lnTo>
                    <a:pt x="9" y="760"/>
                  </a:lnTo>
                  <a:lnTo>
                    <a:pt x="9" y="761"/>
                  </a:lnTo>
                  <a:lnTo>
                    <a:pt x="9" y="761"/>
                  </a:lnTo>
                  <a:close/>
                  <a:moveTo>
                    <a:pt x="9" y="823"/>
                  </a:moveTo>
                  <a:lnTo>
                    <a:pt x="9" y="851"/>
                  </a:lnTo>
                  <a:lnTo>
                    <a:pt x="9" y="852"/>
                  </a:lnTo>
                  <a:lnTo>
                    <a:pt x="7" y="854"/>
                  </a:lnTo>
                  <a:lnTo>
                    <a:pt x="6" y="855"/>
                  </a:lnTo>
                  <a:lnTo>
                    <a:pt x="4" y="855"/>
                  </a:lnTo>
                  <a:lnTo>
                    <a:pt x="3" y="855"/>
                  </a:lnTo>
                  <a:lnTo>
                    <a:pt x="1" y="854"/>
                  </a:lnTo>
                  <a:lnTo>
                    <a:pt x="0" y="852"/>
                  </a:lnTo>
                  <a:lnTo>
                    <a:pt x="0" y="851"/>
                  </a:lnTo>
                  <a:lnTo>
                    <a:pt x="0" y="823"/>
                  </a:lnTo>
                  <a:lnTo>
                    <a:pt x="0" y="822"/>
                  </a:lnTo>
                  <a:lnTo>
                    <a:pt x="1" y="820"/>
                  </a:lnTo>
                  <a:lnTo>
                    <a:pt x="3" y="820"/>
                  </a:lnTo>
                  <a:lnTo>
                    <a:pt x="4" y="819"/>
                  </a:lnTo>
                  <a:lnTo>
                    <a:pt x="6" y="820"/>
                  </a:lnTo>
                  <a:lnTo>
                    <a:pt x="7" y="820"/>
                  </a:lnTo>
                  <a:lnTo>
                    <a:pt x="9" y="822"/>
                  </a:lnTo>
                  <a:lnTo>
                    <a:pt x="9" y="823"/>
                  </a:lnTo>
                  <a:lnTo>
                    <a:pt x="9" y="823"/>
                  </a:lnTo>
                  <a:close/>
                  <a:moveTo>
                    <a:pt x="9" y="887"/>
                  </a:moveTo>
                  <a:lnTo>
                    <a:pt x="9" y="914"/>
                  </a:lnTo>
                  <a:lnTo>
                    <a:pt x="9" y="916"/>
                  </a:lnTo>
                  <a:lnTo>
                    <a:pt x="7" y="917"/>
                  </a:lnTo>
                  <a:lnTo>
                    <a:pt x="6" y="918"/>
                  </a:lnTo>
                  <a:lnTo>
                    <a:pt x="4" y="918"/>
                  </a:lnTo>
                  <a:lnTo>
                    <a:pt x="3" y="918"/>
                  </a:lnTo>
                  <a:lnTo>
                    <a:pt x="1" y="917"/>
                  </a:lnTo>
                  <a:lnTo>
                    <a:pt x="0" y="916"/>
                  </a:lnTo>
                  <a:lnTo>
                    <a:pt x="0" y="914"/>
                  </a:lnTo>
                  <a:lnTo>
                    <a:pt x="0" y="887"/>
                  </a:lnTo>
                  <a:lnTo>
                    <a:pt x="0" y="885"/>
                  </a:lnTo>
                  <a:lnTo>
                    <a:pt x="1" y="884"/>
                  </a:lnTo>
                  <a:lnTo>
                    <a:pt x="3" y="882"/>
                  </a:lnTo>
                  <a:lnTo>
                    <a:pt x="4" y="882"/>
                  </a:lnTo>
                  <a:lnTo>
                    <a:pt x="6" y="882"/>
                  </a:lnTo>
                  <a:lnTo>
                    <a:pt x="7" y="884"/>
                  </a:lnTo>
                  <a:lnTo>
                    <a:pt x="9" y="885"/>
                  </a:lnTo>
                  <a:lnTo>
                    <a:pt x="9" y="887"/>
                  </a:lnTo>
                  <a:lnTo>
                    <a:pt x="9" y="887"/>
                  </a:lnTo>
                  <a:close/>
                  <a:moveTo>
                    <a:pt x="9" y="950"/>
                  </a:moveTo>
                  <a:lnTo>
                    <a:pt x="9" y="978"/>
                  </a:lnTo>
                  <a:lnTo>
                    <a:pt x="9" y="979"/>
                  </a:lnTo>
                  <a:lnTo>
                    <a:pt x="7" y="980"/>
                  </a:lnTo>
                  <a:lnTo>
                    <a:pt x="6" y="982"/>
                  </a:lnTo>
                  <a:lnTo>
                    <a:pt x="4" y="982"/>
                  </a:lnTo>
                  <a:lnTo>
                    <a:pt x="3" y="982"/>
                  </a:lnTo>
                  <a:lnTo>
                    <a:pt x="1" y="980"/>
                  </a:lnTo>
                  <a:lnTo>
                    <a:pt x="0" y="979"/>
                  </a:lnTo>
                  <a:lnTo>
                    <a:pt x="0" y="978"/>
                  </a:lnTo>
                  <a:lnTo>
                    <a:pt x="0" y="950"/>
                  </a:lnTo>
                  <a:lnTo>
                    <a:pt x="0" y="949"/>
                  </a:lnTo>
                  <a:lnTo>
                    <a:pt x="1" y="947"/>
                  </a:lnTo>
                  <a:lnTo>
                    <a:pt x="3" y="946"/>
                  </a:lnTo>
                  <a:lnTo>
                    <a:pt x="4" y="946"/>
                  </a:lnTo>
                  <a:lnTo>
                    <a:pt x="6" y="946"/>
                  </a:lnTo>
                  <a:lnTo>
                    <a:pt x="7" y="947"/>
                  </a:lnTo>
                  <a:lnTo>
                    <a:pt x="9" y="949"/>
                  </a:lnTo>
                  <a:lnTo>
                    <a:pt x="9" y="950"/>
                  </a:lnTo>
                  <a:lnTo>
                    <a:pt x="9" y="950"/>
                  </a:lnTo>
                  <a:close/>
                  <a:moveTo>
                    <a:pt x="9" y="1014"/>
                  </a:moveTo>
                  <a:lnTo>
                    <a:pt x="9" y="1040"/>
                  </a:lnTo>
                  <a:lnTo>
                    <a:pt x="9" y="1042"/>
                  </a:lnTo>
                  <a:lnTo>
                    <a:pt x="7" y="1044"/>
                  </a:lnTo>
                  <a:lnTo>
                    <a:pt x="6" y="1044"/>
                  </a:lnTo>
                  <a:lnTo>
                    <a:pt x="4" y="1045"/>
                  </a:lnTo>
                  <a:lnTo>
                    <a:pt x="3" y="1044"/>
                  </a:lnTo>
                  <a:lnTo>
                    <a:pt x="1" y="1044"/>
                  </a:lnTo>
                  <a:lnTo>
                    <a:pt x="0" y="1042"/>
                  </a:lnTo>
                  <a:lnTo>
                    <a:pt x="0" y="1040"/>
                  </a:lnTo>
                  <a:lnTo>
                    <a:pt x="0" y="1014"/>
                  </a:lnTo>
                  <a:lnTo>
                    <a:pt x="0" y="1012"/>
                  </a:lnTo>
                  <a:lnTo>
                    <a:pt x="1" y="1011"/>
                  </a:lnTo>
                  <a:lnTo>
                    <a:pt x="3" y="1009"/>
                  </a:lnTo>
                  <a:lnTo>
                    <a:pt x="4" y="1009"/>
                  </a:lnTo>
                  <a:lnTo>
                    <a:pt x="6" y="1009"/>
                  </a:lnTo>
                  <a:lnTo>
                    <a:pt x="7" y="1011"/>
                  </a:lnTo>
                  <a:lnTo>
                    <a:pt x="9" y="1012"/>
                  </a:lnTo>
                  <a:lnTo>
                    <a:pt x="9" y="1014"/>
                  </a:lnTo>
                  <a:lnTo>
                    <a:pt x="9" y="1014"/>
                  </a:lnTo>
                  <a:close/>
                  <a:moveTo>
                    <a:pt x="9" y="1076"/>
                  </a:moveTo>
                  <a:lnTo>
                    <a:pt x="9" y="1103"/>
                  </a:lnTo>
                  <a:lnTo>
                    <a:pt x="9" y="1104"/>
                  </a:lnTo>
                  <a:lnTo>
                    <a:pt x="7" y="1106"/>
                  </a:lnTo>
                  <a:lnTo>
                    <a:pt x="6" y="1107"/>
                  </a:lnTo>
                  <a:lnTo>
                    <a:pt x="4" y="1107"/>
                  </a:lnTo>
                  <a:lnTo>
                    <a:pt x="3" y="1107"/>
                  </a:lnTo>
                  <a:lnTo>
                    <a:pt x="1" y="1106"/>
                  </a:lnTo>
                  <a:lnTo>
                    <a:pt x="0" y="1104"/>
                  </a:lnTo>
                  <a:lnTo>
                    <a:pt x="0" y="1103"/>
                  </a:lnTo>
                  <a:lnTo>
                    <a:pt x="0" y="1076"/>
                  </a:lnTo>
                  <a:lnTo>
                    <a:pt x="0" y="1074"/>
                  </a:lnTo>
                  <a:lnTo>
                    <a:pt x="1" y="1073"/>
                  </a:lnTo>
                  <a:lnTo>
                    <a:pt x="3" y="1073"/>
                  </a:lnTo>
                  <a:lnTo>
                    <a:pt x="4" y="1071"/>
                  </a:lnTo>
                  <a:lnTo>
                    <a:pt x="6" y="1073"/>
                  </a:lnTo>
                  <a:lnTo>
                    <a:pt x="7" y="1073"/>
                  </a:lnTo>
                  <a:lnTo>
                    <a:pt x="9" y="1074"/>
                  </a:lnTo>
                  <a:lnTo>
                    <a:pt x="9" y="1076"/>
                  </a:lnTo>
                  <a:lnTo>
                    <a:pt x="9" y="1076"/>
                  </a:lnTo>
                  <a:close/>
                  <a:moveTo>
                    <a:pt x="9" y="1139"/>
                  </a:moveTo>
                  <a:lnTo>
                    <a:pt x="9" y="1166"/>
                  </a:lnTo>
                  <a:lnTo>
                    <a:pt x="9" y="1168"/>
                  </a:lnTo>
                  <a:lnTo>
                    <a:pt x="7" y="1169"/>
                  </a:lnTo>
                  <a:lnTo>
                    <a:pt x="6" y="1171"/>
                  </a:lnTo>
                  <a:lnTo>
                    <a:pt x="4" y="1171"/>
                  </a:lnTo>
                  <a:lnTo>
                    <a:pt x="3" y="1171"/>
                  </a:lnTo>
                  <a:lnTo>
                    <a:pt x="1" y="1169"/>
                  </a:lnTo>
                  <a:lnTo>
                    <a:pt x="0" y="1168"/>
                  </a:lnTo>
                  <a:lnTo>
                    <a:pt x="0" y="1166"/>
                  </a:lnTo>
                  <a:lnTo>
                    <a:pt x="0" y="1139"/>
                  </a:lnTo>
                  <a:lnTo>
                    <a:pt x="0" y="1138"/>
                  </a:lnTo>
                  <a:lnTo>
                    <a:pt x="1" y="1136"/>
                  </a:lnTo>
                  <a:lnTo>
                    <a:pt x="3" y="1135"/>
                  </a:lnTo>
                  <a:lnTo>
                    <a:pt x="4" y="1135"/>
                  </a:lnTo>
                  <a:lnTo>
                    <a:pt x="6" y="1135"/>
                  </a:lnTo>
                  <a:lnTo>
                    <a:pt x="7" y="1136"/>
                  </a:lnTo>
                  <a:lnTo>
                    <a:pt x="9" y="1138"/>
                  </a:lnTo>
                  <a:lnTo>
                    <a:pt x="9" y="1139"/>
                  </a:lnTo>
                  <a:lnTo>
                    <a:pt x="9" y="1139"/>
                  </a:lnTo>
                  <a:close/>
                  <a:moveTo>
                    <a:pt x="9" y="1202"/>
                  </a:moveTo>
                  <a:lnTo>
                    <a:pt x="9" y="1230"/>
                  </a:lnTo>
                  <a:lnTo>
                    <a:pt x="9" y="1231"/>
                  </a:lnTo>
                  <a:lnTo>
                    <a:pt x="7" y="1233"/>
                  </a:lnTo>
                  <a:lnTo>
                    <a:pt x="6" y="1234"/>
                  </a:lnTo>
                  <a:lnTo>
                    <a:pt x="4" y="1234"/>
                  </a:lnTo>
                  <a:lnTo>
                    <a:pt x="3" y="1234"/>
                  </a:lnTo>
                  <a:lnTo>
                    <a:pt x="1" y="1233"/>
                  </a:lnTo>
                  <a:lnTo>
                    <a:pt x="0" y="1231"/>
                  </a:lnTo>
                  <a:lnTo>
                    <a:pt x="0" y="1230"/>
                  </a:lnTo>
                  <a:lnTo>
                    <a:pt x="0" y="1202"/>
                  </a:lnTo>
                  <a:lnTo>
                    <a:pt x="0" y="1201"/>
                  </a:lnTo>
                  <a:lnTo>
                    <a:pt x="1" y="1200"/>
                  </a:lnTo>
                  <a:lnTo>
                    <a:pt x="3" y="1198"/>
                  </a:lnTo>
                  <a:lnTo>
                    <a:pt x="4" y="1198"/>
                  </a:lnTo>
                  <a:lnTo>
                    <a:pt x="6" y="1198"/>
                  </a:lnTo>
                  <a:lnTo>
                    <a:pt x="7" y="1200"/>
                  </a:lnTo>
                  <a:lnTo>
                    <a:pt x="9" y="1201"/>
                  </a:lnTo>
                  <a:lnTo>
                    <a:pt x="9" y="1202"/>
                  </a:lnTo>
                  <a:lnTo>
                    <a:pt x="9" y="1202"/>
                  </a:lnTo>
                  <a:close/>
                  <a:moveTo>
                    <a:pt x="9" y="1266"/>
                  </a:moveTo>
                  <a:lnTo>
                    <a:pt x="9" y="1292"/>
                  </a:lnTo>
                  <a:lnTo>
                    <a:pt x="9" y="1295"/>
                  </a:lnTo>
                  <a:lnTo>
                    <a:pt x="7" y="1296"/>
                  </a:lnTo>
                  <a:lnTo>
                    <a:pt x="6" y="1296"/>
                  </a:lnTo>
                  <a:lnTo>
                    <a:pt x="4" y="1298"/>
                  </a:lnTo>
                  <a:lnTo>
                    <a:pt x="3" y="1296"/>
                  </a:lnTo>
                  <a:lnTo>
                    <a:pt x="1" y="1296"/>
                  </a:lnTo>
                  <a:lnTo>
                    <a:pt x="0" y="1295"/>
                  </a:lnTo>
                  <a:lnTo>
                    <a:pt x="0" y="1292"/>
                  </a:lnTo>
                  <a:lnTo>
                    <a:pt x="0" y="1266"/>
                  </a:lnTo>
                  <a:lnTo>
                    <a:pt x="0" y="1264"/>
                  </a:lnTo>
                  <a:lnTo>
                    <a:pt x="1" y="1263"/>
                  </a:lnTo>
                  <a:lnTo>
                    <a:pt x="3" y="1261"/>
                  </a:lnTo>
                  <a:lnTo>
                    <a:pt x="4" y="1261"/>
                  </a:lnTo>
                  <a:lnTo>
                    <a:pt x="6" y="1261"/>
                  </a:lnTo>
                  <a:lnTo>
                    <a:pt x="7" y="1263"/>
                  </a:lnTo>
                  <a:lnTo>
                    <a:pt x="9" y="1264"/>
                  </a:lnTo>
                  <a:lnTo>
                    <a:pt x="9" y="1266"/>
                  </a:lnTo>
                  <a:lnTo>
                    <a:pt x="9" y="1266"/>
                  </a:lnTo>
                  <a:close/>
                  <a:moveTo>
                    <a:pt x="9" y="1328"/>
                  </a:moveTo>
                  <a:lnTo>
                    <a:pt x="9" y="1355"/>
                  </a:lnTo>
                  <a:lnTo>
                    <a:pt x="9" y="1357"/>
                  </a:lnTo>
                  <a:lnTo>
                    <a:pt x="7" y="1358"/>
                  </a:lnTo>
                  <a:lnTo>
                    <a:pt x="6" y="1359"/>
                  </a:lnTo>
                  <a:lnTo>
                    <a:pt x="4" y="1359"/>
                  </a:lnTo>
                  <a:lnTo>
                    <a:pt x="3" y="1359"/>
                  </a:lnTo>
                  <a:lnTo>
                    <a:pt x="1" y="1358"/>
                  </a:lnTo>
                  <a:lnTo>
                    <a:pt x="0" y="1357"/>
                  </a:lnTo>
                  <a:lnTo>
                    <a:pt x="0" y="1355"/>
                  </a:lnTo>
                  <a:lnTo>
                    <a:pt x="0" y="1328"/>
                  </a:lnTo>
                  <a:lnTo>
                    <a:pt x="0" y="1326"/>
                  </a:lnTo>
                  <a:lnTo>
                    <a:pt x="1" y="1325"/>
                  </a:lnTo>
                  <a:lnTo>
                    <a:pt x="3" y="1325"/>
                  </a:lnTo>
                  <a:lnTo>
                    <a:pt x="4" y="1323"/>
                  </a:lnTo>
                  <a:lnTo>
                    <a:pt x="6" y="1325"/>
                  </a:lnTo>
                  <a:lnTo>
                    <a:pt x="7" y="1325"/>
                  </a:lnTo>
                  <a:lnTo>
                    <a:pt x="9" y="1326"/>
                  </a:lnTo>
                  <a:lnTo>
                    <a:pt x="9" y="1328"/>
                  </a:lnTo>
                  <a:lnTo>
                    <a:pt x="9" y="1328"/>
                  </a:lnTo>
                  <a:close/>
                  <a:moveTo>
                    <a:pt x="9" y="1391"/>
                  </a:moveTo>
                  <a:lnTo>
                    <a:pt x="9" y="1419"/>
                  </a:lnTo>
                  <a:lnTo>
                    <a:pt x="9" y="1420"/>
                  </a:lnTo>
                  <a:lnTo>
                    <a:pt x="7" y="1421"/>
                  </a:lnTo>
                  <a:lnTo>
                    <a:pt x="6" y="1423"/>
                  </a:lnTo>
                  <a:lnTo>
                    <a:pt x="4" y="1423"/>
                  </a:lnTo>
                  <a:lnTo>
                    <a:pt x="3" y="1423"/>
                  </a:lnTo>
                  <a:lnTo>
                    <a:pt x="1" y="1421"/>
                  </a:lnTo>
                  <a:lnTo>
                    <a:pt x="0" y="1420"/>
                  </a:lnTo>
                  <a:lnTo>
                    <a:pt x="0" y="1419"/>
                  </a:lnTo>
                  <a:lnTo>
                    <a:pt x="0" y="1391"/>
                  </a:lnTo>
                  <a:lnTo>
                    <a:pt x="0" y="1390"/>
                  </a:lnTo>
                  <a:lnTo>
                    <a:pt x="1" y="1388"/>
                  </a:lnTo>
                  <a:lnTo>
                    <a:pt x="3" y="1387"/>
                  </a:lnTo>
                  <a:lnTo>
                    <a:pt x="4" y="1387"/>
                  </a:lnTo>
                  <a:lnTo>
                    <a:pt x="6" y="1387"/>
                  </a:lnTo>
                  <a:lnTo>
                    <a:pt x="7" y="1388"/>
                  </a:lnTo>
                  <a:lnTo>
                    <a:pt x="9" y="1390"/>
                  </a:lnTo>
                  <a:lnTo>
                    <a:pt x="9" y="1391"/>
                  </a:lnTo>
                  <a:lnTo>
                    <a:pt x="9" y="1391"/>
                  </a:lnTo>
                  <a:close/>
                  <a:moveTo>
                    <a:pt x="9" y="1455"/>
                  </a:moveTo>
                  <a:lnTo>
                    <a:pt x="9" y="1482"/>
                  </a:lnTo>
                  <a:lnTo>
                    <a:pt x="9" y="1483"/>
                  </a:lnTo>
                  <a:lnTo>
                    <a:pt x="7" y="1485"/>
                  </a:lnTo>
                  <a:lnTo>
                    <a:pt x="6" y="1486"/>
                  </a:lnTo>
                  <a:lnTo>
                    <a:pt x="4" y="1486"/>
                  </a:lnTo>
                  <a:lnTo>
                    <a:pt x="3" y="1486"/>
                  </a:lnTo>
                  <a:lnTo>
                    <a:pt x="1" y="1485"/>
                  </a:lnTo>
                  <a:lnTo>
                    <a:pt x="0" y="1483"/>
                  </a:lnTo>
                  <a:lnTo>
                    <a:pt x="0" y="1482"/>
                  </a:lnTo>
                  <a:lnTo>
                    <a:pt x="0" y="1455"/>
                  </a:lnTo>
                  <a:lnTo>
                    <a:pt x="0" y="1453"/>
                  </a:lnTo>
                  <a:lnTo>
                    <a:pt x="1" y="1452"/>
                  </a:lnTo>
                  <a:lnTo>
                    <a:pt x="3" y="1450"/>
                  </a:lnTo>
                  <a:lnTo>
                    <a:pt x="4" y="1450"/>
                  </a:lnTo>
                  <a:lnTo>
                    <a:pt x="6" y="1450"/>
                  </a:lnTo>
                  <a:lnTo>
                    <a:pt x="7" y="1452"/>
                  </a:lnTo>
                  <a:lnTo>
                    <a:pt x="9" y="1453"/>
                  </a:lnTo>
                  <a:lnTo>
                    <a:pt x="9" y="1455"/>
                  </a:lnTo>
                  <a:lnTo>
                    <a:pt x="9" y="1455"/>
                  </a:lnTo>
                  <a:close/>
                  <a:moveTo>
                    <a:pt x="9" y="1518"/>
                  </a:moveTo>
                  <a:lnTo>
                    <a:pt x="9" y="1544"/>
                  </a:lnTo>
                  <a:lnTo>
                    <a:pt x="9" y="1547"/>
                  </a:lnTo>
                  <a:lnTo>
                    <a:pt x="7" y="1548"/>
                  </a:lnTo>
                  <a:lnTo>
                    <a:pt x="6" y="1548"/>
                  </a:lnTo>
                  <a:lnTo>
                    <a:pt x="4" y="1550"/>
                  </a:lnTo>
                  <a:lnTo>
                    <a:pt x="3" y="1548"/>
                  </a:lnTo>
                  <a:lnTo>
                    <a:pt x="1" y="1548"/>
                  </a:lnTo>
                  <a:lnTo>
                    <a:pt x="0" y="1547"/>
                  </a:lnTo>
                  <a:lnTo>
                    <a:pt x="0" y="1544"/>
                  </a:lnTo>
                  <a:lnTo>
                    <a:pt x="0" y="1518"/>
                  </a:lnTo>
                  <a:lnTo>
                    <a:pt x="0" y="1517"/>
                  </a:lnTo>
                  <a:lnTo>
                    <a:pt x="1" y="1515"/>
                  </a:lnTo>
                  <a:lnTo>
                    <a:pt x="3" y="1514"/>
                  </a:lnTo>
                  <a:lnTo>
                    <a:pt x="4" y="1514"/>
                  </a:lnTo>
                  <a:lnTo>
                    <a:pt x="6" y="1514"/>
                  </a:lnTo>
                  <a:lnTo>
                    <a:pt x="7" y="1515"/>
                  </a:lnTo>
                  <a:lnTo>
                    <a:pt x="9" y="1517"/>
                  </a:lnTo>
                  <a:lnTo>
                    <a:pt x="9" y="1518"/>
                  </a:lnTo>
                  <a:lnTo>
                    <a:pt x="9" y="1518"/>
                  </a:lnTo>
                  <a:close/>
                  <a:moveTo>
                    <a:pt x="9" y="1580"/>
                  </a:moveTo>
                  <a:lnTo>
                    <a:pt x="9" y="1607"/>
                  </a:lnTo>
                  <a:lnTo>
                    <a:pt x="9" y="1609"/>
                  </a:lnTo>
                  <a:lnTo>
                    <a:pt x="7" y="1610"/>
                  </a:lnTo>
                  <a:lnTo>
                    <a:pt x="6" y="1612"/>
                  </a:lnTo>
                  <a:lnTo>
                    <a:pt x="4" y="1612"/>
                  </a:lnTo>
                  <a:lnTo>
                    <a:pt x="3" y="1612"/>
                  </a:lnTo>
                  <a:lnTo>
                    <a:pt x="1" y="1610"/>
                  </a:lnTo>
                  <a:lnTo>
                    <a:pt x="0" y="1609"/>
                  </a:lnTo>
                  <a:lnTo>
                    <a:pt x="0" y="1607"/>
                  </a:lnTo>
                  <a:lnTo>
                    <a:pt x="0" y="1580"/>
                  </a:lnTo>
                  <a:lnTo>
                    <a:pt x="0" y="1579"/>
                  </a:lnTo>
                  <a:lnTo>
                    <a:pt x="1" y="1577"/>
                  </a:lnTo>
                  <a:lnTo>
                    <a:pt x="3" y="1577"/>
                  </a:lnTo>
                  <a:lnTo>
                    <a:pt x="4" y="1576"/>
                  </a:lnTo>
                  <a:lnTo>
                    <a:pt x="6" y="1577"/>
                  </a:lnTo>
                  <a:lnTo>
                    <a:pt x="7" y="1577"/>
                  </a:lnTo>
                  <a:lnTo>
                    <a:pt x="9" y="1579"/>
                  </a:lnTo>
                  <a:lnTo>
                    <a:pt x="9" y="1580"/>
                  </a:lnTo>
                  <a:lnTo>
                    <a:pt x="9" y="1580"/>
                  </a:lnTo>
                  <a:close/>
                  <a:moveTo>
                    <a:pt x="9" y="1643"/>
                  </a:moveTo>
                  <a:lnTo>
                    <a:pt x="9" y="1671"/>
                  </a:lnTo>
                  <a:lnTo>
                    <a:pt x="9" y="1672"/>
                  </a:lnTo>
                  <a:lnTo>
                    <a:pt x="7" y="1674"/>
                  </a:lnTo>
                  <a:lnTo>
                    <a:pt x="6" y="1675"/>
                  </a:lnTo>
                  <a:lnTo>
                    <a:pt x="4" y="1675"/>
                  </a:lnTo>
                  <a:lnTo>
                    <a:pt x="3" y="1675"/>
                  </a:lnTo>
                  <a:lnTo>
                    <a:pt x="1" y="1674"/>
                  </a:lnTo>
                  <a:lnTo>
                    <a:pt x="0" y="1672"/>
                  </a:lnTo>
                  <a:lnTo>
                    <a:pt x="0" y="1671"/>
                  </a:lnTo>
                  <a:lnTo>
                    <a:pt x="0" y="1643"/>
                  </a:lnTo>
                  <a:lnTo>
                    <a:pt x="0" y="1642"/>
                  </a:lnTo>
                  <a:lnTo>
                    <a:pt x="1" y="1641"/>
                  </a:lnTo>
                  <a:lnTo>
                    <a:pt x="3" y="1639"/>
                  </a:lnTo>
                  <a:lnTo>
                    <a:pt x="4" y="1639"/>
                  </a:lnTo>
                  <a:lnTo>
                    <a:pt x="6" y="1639"/>
                  </a:lnTo>
                  <a:lnTo>
                    <a:pt x="7" y="1641"/>
                  </a:lnTo>
                  <a:lnTo>
                    <a:pt x="9" y="1642"/>
                  </a:lnTo>
                  <a:lnTo>
                    <a:pt x="9" y="1643"/>
                  </a:lnTo>
                  <a:lnTo>
                    <a:pt x="9" y="1643"/>
                  </a:lnTo>
                  <a:close/>
                  <a:moveTo>
                    <a:pt x="9" y="1707"/>
                  </a:moveTo>
                  <a:lnTo>
                    <a:pt x="9" y="1734"/>
                  </a:lnTo>
                  <a:lnTo>
                    <a:pt x="9" y="1736"/>
                  </a:lnTo>
                  <a:lnTo>
                    <a:pt x="7" y="1737"/>
                  </a:lnTo>
                  <a:lnTo>
                    <a:pt x="6" y="1739"/>
                  </a:lnTo>
                  <a:lnTo>
                    <a:pt x="4" y="1739"/>
                  </a:lnTo>
                  <a:lnTo>
                    <a:pt x="3" y="1739"/>
                  </a:lnTo>
                  <a:lnTo>
                    <a:pt x="1" y="1737"/>
                  </a:lnTo>
                  <a:lnTo>
                    <a:pt x="0" y="1736"/>
                  </a:lnTo>
                  <a:lnTo>
                    <a:pt x="0" y="1734"/>
                  </a:lnTo>
                  <a:lnTo>
                    <a:pt x="0" y="1707"/>
                  </a:lnTo>
                  <a:lnTo>
                    <a:pt x="0" y="1705"/>
                  </a:lnTo>
                  <a:lnTo>
                    <a:pt x="1" y="1704"/>
                  </a:lnTo>
                  <a:lnTo>
                    <a:pt x="3" y="1703"/>
                  </a:lnTo>
                  <a:lnTo>
                    <a:pt x="4" y="1703"/>
                  </a:lnTo>
                  <a:lnTo>
                    <a:pt x="6" y="1703"/>
                  </a:lnTo>
                  <a:lnTo>
                    <a:pt x="7" y="1704"/>
                  </a:lnTo>
                  <a:lnTo>
                    <a:pt x="9" y="1705"/>
                  </a:lnTo>
                  <a:lnTo>
                    <a:pt x="9" y="1707"/>
                  </a:lnTo>
                  <a:lnTo>
                    <a:pt x="9" y="1707"/>
                  </a:lnTo>
                  <a:close/>
                  <a:moveTo>
                    <a:pt x="9" y="1770"/>
                  </a:moveTo>
                  <a:lnTo>
                    <a:pt x="9" y="1796"/>
                  </a:lnTo>
                  <a:lnTo>
                    <a:pt x="9" y="1799"/>
                  </a:lnTo>
                  <a:lnTo>
                    <a:pt x="7" y="1801"/>
                  </a:lnTo>
                  <a:lnTo>
                    <a:pt x="6" y="1801"/>
                  </a:lnTo>
                  <a:lnTo>
                    <a:pt x="4" y="1802"/>
                  </a:lnTo>
                  <a:lnTo>
                    <a:pt x="3" y="1801"/>
                  </a:lnTo>
                  <a:lnTo>
                    <a:pt x="1" y="1801"/>
                  </a:lnTo>
                  <a:lnTo>
                    <a:pt x="0" y="1799"/>
                  </a:lnTo>
                  <a:lnTo>
                    <a:pt x="0" y="1796"/>
                  </a:lnTo>
                  <a:lnTo>
                    <a:pt x="0" y="1770"/>
                  </a:lnTo>
                  <a:lnTo>
                    <a:pt x="0" y="1769"/>
                  </a:lnTo>
                  <a:lnTo>
                    <a:pt x="1" y="1767"/>
                  </a:lnTo>
                  <a:lnTo>
                    <a:pt x="3" y="1766"/>
                  </a:lnTo>
                  <a:lnTo>
                    <a:pt x="4" y="1766"/>
                  </a:lnTo>
                  <a:lnTo>
                    <a:pt x="6" y="1766"/>
                  </a:lnTo>
                  <a:lnTo>
                    <a:pt x="7" y="1767"/>
                  </a:lnTo>
                  <a:lnTo>
                    <a:pt x="9" y="1769"/>
                  </a:lnTo>
                  <a:lnTo>
                    <a:pt x="9" y="1770"/>
                  </a:lnTo>
                  <a:lnTo>
                    <a:pt x="9" y="1770"/>
                  </a:lnTo>
                  <a:close/>
                  <a:moveTo>
                    <a:pt x="9" y="1832"/>
                  </a:moveTo>
                  <a:lnTo>
                    <a:pt x="9" y="1860"/>
                  </a:lnTo>
                  <a:lnTo>
                    <a:pt x="9" y="1861"/>
                  </a:lnTo>
                  <a:lnTo>
                    <a:pt x="7" y="1863"/>
                  </a:lnTo>
                  <a:lnTo>
                    <a:pt x="6" y="1864"/>
                  </a:lnTo>
                  <a:lnTo>
                    <a:pt x="4" y="1864"/>
                  </a:lnTo>
                  <a:lnTo>
                    <a:pt x="3" y="1864"/>
                  </a:lnTo>
                  <a:lnTo>
                    <a:pt x="1" y="1863"/>
                  </a:lnTo>
                  <a:lnTo>
                    <a:pt x="0" y="1861"/>
                  </a:lnTo>
                  <a:lnTo>
                    <a:pt x="0" y="1860"/>
                  </a:lnTo>
                  <a:lnTo>
                    <a:pt x="0" y="1832"/>
                  </a:lnTo>
                  <a:lnTo>
                    <a:pt x="0" y="1831"/>
                  </a:lnTo>
                  <a:lnTo>
                    <a:pt x="1" y="1829"/>
                  </a:lnTo>
                  <a:lnTo>
                    <a:pt x="3" y="1829"/>
                  </a:lnTo>
                  <a:lnTo>
                    <a:pt x="4" y="1828"/>
                  </a:lnTo>
                  <a:lnTo>
                    <a:pt x="6" y="1829"/>
                  </a:lnTo>
                  <a:lnTo>
                    <a:pt x="7" y="1829"/>
                  </a:lnTo>
                  <a:lnTo>
                    <a:pt x="9" y="1831"/>
                  </a:lnTo>
                  <a:lnTo>
                    <a:pt x="9" y="1832"/>
                  </a:lnTo>
                  <a:lnTo>
                    <a:pt x="9" y="1832"/>
                  </a:lnTo>
                  <a:close/>
                  <a:moveTo>
                    <a:pt x="9" y="1896"/>
                  </a:moveTo>
                  <a:lnTo>
                    <a:pt x="9" y="1907"/>
                  </a:lnTo>
                  <a:lnTo>
                    <a:pt x="9" y="1909"/>
                  </a:lnTo>
                  <a:lnTo>
                    <a:pt x="7" y="1910"/>
                  </a:lnTo>
                  <a:lnTo>
                    <a:pt x="6" y="1912"/>
                  </a:lnTo>
                  <a:lnTo>
                    <a:pt x="4" y="1912"/>
                  </a:lnTo>
                  <a:lnTo>
                    <a:pt x="3" y="1912"/>
                  </a:lnTo>
                  <a:lnTo>
                    <a:pt x="1" y="1910"/>
                  </a:lnTo>
                  <a:lnTo>
                    <a:pt x="0" y="1909"/>
                  </a:lnTo>
                  <a:lnTo>
                    <a:pt x="0" y="1907"/>
                  </a:lnTo>
                  <a:lnTo>
                    <a:pt x="0" y="1896"/>
                  </a:lnTo>
                  <a:lnTo>
                    <a:pt x="0" y="1894"/>
                  </a:lnTo>
                  <a:lnTo>
                    <a:pt x="1" y="1893"/>
                  </a:lnTo>
                  <a:lnTo>
                    <a:pt x="3" y="1891"/>
                  </a:lnTo>
                  <a:lnTo>
                    <a:pt x="4" y="1891"/>
                  </a:lnTo>
                  <a:lnTo>
                    <a:pt x="6" y="1891"/>
                  </a:lnTo>
                  <a:lnTo>
                    <a:pt x="7" y="1893"/>
                  </a:lnTo>
                  <a:lnTo>
                    <a:pt x="9" y="1894"/>
                  </a:lnTo>
                  <a:lnTo>
                    <a:pt x="9" y="1896"/>
                  </a:lnTo>
                  <a:lnTo>
                    <a:pt x="9" y="1896"/>
                  </a:lnTo>
                  <a:close/>
                </a:path>
              </a:pathLst>
            </a:custGeom>
            <a:solidFill>
              <a:srgbClr val="000000"/>
            </a:solidFill>
            <a:ln w="1588">
              <a:solidFill>
                <a:srgbClr val="000000"/>
              </a:solidFill>
              <a:prstDash val="solid"/>
              <a:round/>
              <a:headEnd/>
              <a:tailEnd/>
            </a:ln>
          </p:spPr>
          <p:txBody>
            <a:bodyPr/>
            <a:lstStyle/>
            <a:p>
              <a:endParaRPr lang="en-US"/>
            </a:p>
          </p:txBody>
        </p:sp>
        <p:sp>
          <p:nvSpPr>
            <p:cNvPr id="700439" name="Freeform 23">
              <a:extLst>
                <a:ext uri="{FF2B5EF4-FFF2-40B4-BE49-F238E27FC236}">
                  <a16:creationId xmlns:a16="http://schemas.microsoft.com/office/drawing/2014/main" id="{B25DB3C2-3012-43D2-907C-A0B6E467E333}"/>
                </a:ext>
              </a:extLst>
            </p:cNvPr>
            <p:cNvSpPr>
              <a:spLocks noEditPoints="1"/>
            </p:cNvSpPr>
            <p:nvPr/>
          </p:nvSpPr>
          <p:spPr bwMode="auto">
            <a:xfrm>
              <a:off x="1249" y="2544"/>
              <a:ext cx="7" cy="1690"/>
            </a:xfrm>
            <a:custGeom>
              <a:avLst/>
              <a:gdLst>
                <a:gd name="T0" fmla="*/ 0 w 8"/>
                <a:gd name="T1" fmla="*/ 31 h 1912"/>
                <a:gd name="T2" fmla="*/ 8 w 8"/>
                <a:gd name="T3" fmla="*/ 5 h 1912"/>
                <a:gd name="T4" fmla="*/ 0 w 8"/>
                <a:gd name="T5" fmla="*/ 94 h 1912"/>
                <a:gd name="T6" fmla="*/ 8 w 8"/>
                <a:gd name="T7" fmla="*/ 67 h 1912"/>
                <a:gd name="T8" fmla="*/ 0 w 8"/>
                <a:gd name="T9" fmla="*/ 157 h 1912"/>
                <a:gd name="T10" fmla="*/ 8 w 8"/>
                <a:gd name="T11" fmla="*/ 130 h 1912"/>
                <a:gd name="T12" fmla="*/ 0 w 8"/>
                <a:gd name="T13" fmla="*/ 221 h 1912"/>
                <a:gd name="T14" fmla="*/ 8 w 8"/>
                <a:gd name="T15" fmla="*/ 193 h 1912"/>
                <a:gd name="T16" fmla="*/ 0 w 8"/>
                <a:gd name="T17" fmla="*/ 283 h 1912"/>
                <a:gd name="T18" fmla="*/ 8 w 8"/>
                <a:gd name="T19" fmla="*/ 257 h 1912"/>
                <a:gd name="T20" fmla="*/ 0 w 8"/>
                <a:gd name="T21" fmla="*/ 346 h 1912"/>
                <a:gd name="T22" fmla="*/ 8 w 8"/>
                <a:gd name="T23" fmla="*/ 319 h 1912"/>
                <a:gd name="T24" fmla="*/ 0 w 8"/>
                <a:gd name="T25" fmla="*/ 410 h 1912"/>
                <a:gd name="T26" fmla="*/ 8 w 8"/>
                <a:gd name="T27" fmla="*/ 382 h 1912"/>
                <a:gd name="T28" fmla="*/ 0 w 8"/>
                <a:gd name="T29" fmla="*/ 473 h 1912"/>
                <a:gd name="T30" fmla="*/ 8 w 8"/>
                <a:gd name="T31" fmla="*/ 446 h 1912"/>
                <a:gd name="T32" fmla="*/ 0 w 8"/>
                <a:gd name="T33" fmla="*/ 535 h 1912"/>
                <a:gd name="T34" fmla="*/ 8 w 8"/>
                <a:gd name="T35" fmla="*/ 509 h 1912"/>
                <a:gd name="T36" fmla="*/ 0 w 8"/>
                <a:gd name="T37" fmla="*/ 598 h 1912"/>
                <a:gd name="T38" fmla="*/ 8 w 8"/>
                <a:gd name="T39" fmla="*/ 571 h 1912"/>
                <a:gd name="T40" fmla="*/ 0 w 8"/>
                <a:gd name="T41" fmla="*/ 662 h 1912"/>
                <a:gd name="T42" fmla="*/ 8 w 8"/>
                <a:gd name="T43" fmla="*/ 635 h 1912"/>
                <a:gd name="T44" fmla="*/ 0 w 8"/>
                <a:gd name="T45" fmla="*/ 725 h 1912"/>
                <a:gd name="T46" fmla="*/ 8 w 8"/>
                <a:gd name="T47" fmla="*/ 698 h 1912"/>
                <a:gd name="T48" fmla="*/ 0 w 8"/>
                <a:gd name="T49" fmla="*/ 787 h 1912"/>
                <a:gd name="T50" fmla="*/ 8 w 8"/>
                <a:gd name="T51" fmla="*/ 761 h 1912"/>
                <a:gd name="T52" fmla="*/ 0 w 8"/>
                <a:gd name="T53" fmla="*/ 851 h 1912"/>
                <a:gd name="T54" fmla="*/ 8 w 8"/>
                <a:gd name="T55" fmla="*/ 823 h 1912"/>
                <a:gd name="T56" fmla="*/ 0 w 8"/>
                <a:gd name="T57" fmla="*/ 914 h 1912"/>
                <a:gd name="T58" fmla="*/ 8 w 8"/>
                <a:gd name="T59" fmla="*/ 887 h 1912"/>
                <a:gd name="T60" fmla="*/ 0 w 8"/>
                <a:gd name="T61" fmla="*/ 978 h 1912"/>
                <a:gd name="T62" fmla="*/ 8 w 8"/>
                <a:gd name="T63" fmla="*/ 950 h 1912"/>
                <a:gd name="T64" fmla="*/ 0 w 8"/>
                <a:gd name="T65" fmla="*/ 1040 h 1912"/>
                <a:gd name="T66" fmla="*/ 8 w 8"/>
                <a:gd name="T67" fmla="*/ 1014 h 1912"/>
                <a:gd name="T68" fmla="*/ 0 w 8"/>
                <a:gd name="T69" fmla="*/ 1103 h 1912"/>
                <a:gd name="T70" fmla="*/ 8 w 8"/>
                <a:gd name="T71" fmla="*/ 1076 h 1912"/>
                <a:gd name="T72" fmla="*/ 0 w 8"/>
                <a:gd name="T73" fmla="*/ 1166 h 1912"/>
                <a:gd name="T74" fmla="*/ 8 w 8"/>
                <a:gd name="T75" fmla="*/ 1139 h 1912"/>
                <a:gd name="T76" fmla="*/ 0 w 8"/>
                <a:gd name="T77" fmla="*/ 1230 h 1912"/>
                <a:gd name="T78" fmla="*/ 8 w 8"/>
                <a:gd name="T79" fmla="*/ 1202 h 1912"/>
                <a:gd name="T80" fmla="*/ 0 w 8"/>
                <a:gd name="T81" fmla="*/ 1292 h 1912"/>
                <a:gd name="T82" fmla="*/ 8 w 8"/>
                <a:gd name="T83" fmla="*/ 1266 h 1912"/>
                <a:gd name="T84" fmla="*/ 0 w 8"/>
                <a:gd name="T85" fmla="*/ 1355 h 1912"/>
                <a:gd name="T86" fmla="*/ 8 w 8"/>
                <a:gd name="T87" fmla="*/ 1328 h 1912"/>
                <a:gd name="T88" fmla="*/ 0 w 8"/>
                <a:gd name="T89" fmla="*/ 1419 h 1912"/>
                <a:gd name="T90" fmla="*/ 8 w 8"/>
                <a:gd name="T91" fmla="*/ 1391 h 1912"/>
                <a:gd name="T92" fmla="*/ 0 w 8"/>
                <a:gd name="T93" fmla="*/ 1482 h 1912"/>
                <a:gd name="T94" fmla="*/ 8 w 8"/>
                <a:gd name="T95" fmla="*/ 1455 h 1912"/>
                <a:gd name="T96" fmla="*/ 0 w 8"/>
                <a:gd name="T97" fmla="*/ 1544 h 1912"/>
                <a:gd name="T98" fmla="*/ 8 w 8"/>
                <a:gd name="T99" fmla="*/ 1518 h 1912"/>
                <a:gd name="T100" fmla="*/ 0 w 8"/>
                <a:gd name="T101" fmla="*/ 1607 h 1912"/>
                <a:gd name="T102" fmla="*/ 8 w 8"/>
                <a:gd name="T103" fmla="*/ 1580 h 1912"/>
                <a:gd name="T104" fmla="*/ 0 w 8"/>
                <a:gd name="T105" fmla="*/ 1671 h 1912"/>
                <a:gd name="T106" fmla="*/ 8 w 8"/>
                <a:gd name="T107" fmla="*/ 1643 h 1912"/>
                <a:gd name="T108" fmla="*/ 0 w 8"/>
                <a:gd name="T109" fmla="*/ 1734 h 1912"/>
                <a:gd name="T110" fmla="*/ 8 w 8"/>
                <a:gd name="T111" fmla="*/ 1707 h 1912"/>
                <a:gd name="T112" fmla="*/ 0 w 8"/>
                <a:gd name="T113" fmla="*/ 1796 h 1912"/>
                <a:gd name="T114" fmla="*/ 8 w 8"/>
                <a:gd name="T115" fmla="*/ 1770 h 1912"/>
                <a:gd name="T116" fmla="*/ 0 w 8"/>
                <a:gd name="T117" fmla="*/ 1860 h 1912"/>
                <a:gd name="T118" fmla="*/ 8 w 8"/>
                <a:gd name="T119" fmla="*/ 1832 h 1912"/>
                <a:gd name="T120" fmla="*/ 0 w 8"/>
                <a:gd name="T121" fmla="*/ 1907 h 1912"/>
                <a:gd name="T122" fmla="*/ 8 w 8"/>
                <a:gd name="T123" fmla="*/ 189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 h="1912">
                  <a:moveTo>
                    <a:pt x="8" y="5"/>
                  </a:moveTo>
                  <a:lnTo>
                    <a:pt x="8" y="31"/>
                  </a:lnTo>
                  <a:lnTo>
                    <a:pt x="8" y="33"/>
                  </a:lnTo>
                  <a:lnTo>
                    <a:pt x="7" y="35"/>
                  </a:lnTo>
                  <a:lnTo>
                    <a:pt x="5" y="35"/>
                  </a:lnTo>
                  <a:lnTo>
                    <a:pt x="4" y="36"/>
                  </a:lnTo>
                  <a:lnTo>
                    <a:pt x="3" y="35"/>
                  </a:lnTo>
                  <a:lnTo>
                    <a:pt x="1" y="35"/>
                  </a:lnTo>
                  <a:lnTo>
                    <a:pt x="0" y="33"/>
                  </a:lnTo>
                  <a:lnTo>
                    <a:pt x="0" y="31"/>
                  </a:lnTo>
                  <a:lnTo>
                    <a:pt x="0" y="5"/>
                  </a:lnTo>
                  <a:lnTo>
                    <a:pt x="0" y="3"/>
                  </a:lnTo>
                  <a:lnTo>
                    <a:pt x="1" y="2"/>
                  </a:lnTo>
                  <a:lnTo>
                    <a:pt x="3" y="0"/>
                  </a:lnTo>
                  <a:lnTo>
                    <a:pt x="4" y="0"/>
                  </a:lnTo>
                  <a:lnTo>
                    <a:pt x="5" y="0"/>
                  </a:lnTo>
                  <a:lnTo>
                    <a:pt x="7" y="2"/>
                  </a:lnTo>
                  <a:lnTo>
                    <a:pt x="8" y="3"/>
                  </a:lnTo>
                  <a:lnTo>
                    <a:pt x="8" y="5"/>
                  </a:lnTo>
                  <a:lnTo>
                    <a:pt x="8" y="5"/>
                  </a:lnTo>
                  <a:close/>
                  <a:moveTo>
                    <a:pt x="8" y="67"/>
                  </a:moveTo>
                  <a:lnTo>
                    <a:pt x="8" y="94"/>
                  </a:lnTo>
                  <a:lnTo>
                    <a:pt x="8" y="95"/>
                  </a:lnTo>
                  <a:lnTo>
                    <a:pt x="7" y="97"/>
                  </a:lnTo>
                  <a:lnTo>
                    <a:pt x="5" y="98"/>
                  </a:lnTo>
                  <a:lnTo>
                    <a:pt x="4" y="98"/>
                  </a:lnTo>
                  <a:lnTo>
                    <a:pt x="3" y="98"/>
                  </a:lnTo>
                  <a:lnTo>
                    <a:pt x="1" y="97"/>
                  </a:lnTo>
                  <a:lnTo>
                    <a:pt x="0" y="95"/>
                  </a:lnTo>
                  <a:lnTo>
                    <a:pt x="0" y="94"/>
                  </a:lnTo>
                  <a:lnTo>
                    <a:pt x="0" y="67"/>
                  </a:lnTo>
                  <a:lnTo>
                    <a:pt x="0" y="65"/>
                  </a:lnTo>
                  <a:lnTo>
                    <a:pt x="1" y="64"/>
                  </a:lnTo>
                  <a:lnTo>
                    <a:pt x="3" y="64"/>
                  </a:lnTo>
                  <a:lnTo>
                    <a:pt x="4" y="62"/>
                  </a:lnTo>
                  <a:lnTo>
                    <a:pt x="5" y="64"/>
                  </a:lnTo>
                  <a:lnTo>
                    <a:pt x="7" y="64"/>
                  </a:lnTo>
                  <a:lnTo>
                    <a:pt x="8" y="65"/>
                  </a:lnTo>
                  <a:lnTo>
                    <a:pt x="8" y="67"/>
                  </a:lnTo>
                  <a:lnTo>
                    <a:pt x="8" y="67"/>
                  </a:lnTo>
                  <a:close/>
                  <a:moveTo>
                    <a:pt x="8" y="130"/>
                  </a:moveTo>
                  <a:lnTo>
                    <a:pt x="8" y="157"/>
                  </a:lnTo>
                  <a:lnTo>
                    <a:pt x="8" y="159"/>
                  </a:lnTo>
                  <a:lnTo>
                    <a:pt x="7" y="160"/>
                  </a:lnTo>
                  <a:lnTo>
                    <a:pt x="5" y="162"/>
                  </a:lnTo>
                  <a:lnTo>
                    <a:pt x="4" y="162"/>
                  </a:lnTo>
                  <a:lnTo>
                    <a:pt x="3" y="162"/>
                  </a:lnTo>
                  <a:lnTo>
                    <a:pt x="1" y="160"/>
                  </a:lnTo>
                  <a:lnTo>
                    <a:pt x="0" y="159"/>
                  </a:lnTo>
                  <a:lnTo>
                    <a:pt x="0" y="157"/>
                  </a:lnTo>
                  <a:lnTo>
                    <a:pt x="0" y="130"/>
                  </a:lnTo>
                  <a:lnTo>
                    <a:pt x="0" y="129"/>
                  </a:lnTo>
                  <a:lnTo>
                    <a:pt x="1" y="127"/>
                  </a:lnTo>
                  <a:lnTo>
                    <a:pt x="3" y="126"/>
                  </a:lnTo>
                  <a:lnTo>
                    <a:pt x="4" y="126"/>
                  </a:lnTo>
                  <a:lnTo>
                    <a:pt x="5" y="126"/>
                  </a:lnTo>
                  <a:lnTo>
                    <a:pt x="7" y="127"/>
                  </a:lnTo>
                  <a:lnTo>
                    <a:pt x="8" y="129"/>
                  </a:lnTo>
                  <a:lnTo>
                    <a:pt x="8" y="130"/>
                  </a:lnTo>
                  <a:lnTo>
                    <a:pt x="8" y="130"/>
                  </a:lnTo>
                  <a:close/>
                  <a:moveTo>
                    <a:pt x="8" y="193"/>
                  </a:moveTo>
                  <a:lnTo>
                    <a:pt x="8" y="221"/>
                  </a:lnTo>
                  <a:lnTo>
                    <a:pt x="8" y="222"/>
                  </a:lnTo>
                  <a:lnTo>
                    <a:pt x="7" y="224"/>
                  </a:lnTo>
                  <a:lnTo>
                    <a:pt x="5" y="225"/>
                  </a:lnTo>
                  <a:lnTo>
                    <a:pt x="4" y="225"/>
                  </a:lnTo>
                  <a:lnTo>
                    <a:pt x="3" y="225"/>
                  </a:lnTo>
                  <a:lnTo>
                    <a:pt x="1" y="224"/>
                  </a:lnTo>
                  <a:lnTo>
                    <a:pt x="0" y="222"/>
                  </a:lnTo>
                  <a:lnTo>
                    <a:pt x="0" y="221"/>
                  </a:lnTo>
                  <a:lnTo>
                    <a:pt x="0" y="193"/>
                  </a:lnTo>
                  <a:lnTo>
                    <a:pt x="0" y="192"/>
                  </a:lnTo>
                  <a:lnTo>
                    <a:pt x="1" y="191"/>
                  </a:lnTo>
                  <a:lnTo>
                    <a:pt x="3" y="189"/>
                  </a:lnTo>
                  <a:lnTo>
                    <a:pt x="4" y="189"/>
                  </a:lnTo>
                  <a:lnTo>
                    <a:pt x="5" y="189"/>
                  </a:lnTo>
                  <a:lnTo>
                    <a:pt x="7" y="191"/>
                  </a:lnTo>
                  <a:lnTo>
                    <a:pt x="8" y="192"/>
                  </a:lnTo>
                  <a:lnTo>
                    <a:pt x="8" y="193"/>
                  </a:lnTo>
                  <a:lnTo>
                    <a:pt x="8" y="193"/>
                  </a:lnTo>
                  <a:close/>
                  <a:moveTo>
                    <a:pt x="8" y="257"/>
                  </a:moveTo>
                  <a:lnTo>
                    <a:pt x="8" y="283"/>
                  </a:lnTo>
                  <a:lnTo>
                    <a:pt x="8" y="286"/>
                  </a:lnTo>
                  <a:lnTo>
                    <a:pt x="7" y="287"/>
                  </a:lnTo>
                  <a:lnTo>
                    <a:pt x="5" y="287"/>
                  </a:lnTo>
                  <a:lnTo>
                    <a:pt x="4" y="289"/>
                  </a:lnTo>
                  <a:lnTo>
                    <a:pt x="3" y="287"/>
                  </a:lnTo>
                  <a:lnTo>
                    <a:pt x="1" y="287"/>
                  </a:lnTo>
                  <a:lnTo>
                    <a:pt x="0" y="286"/>
                  </a:lnTo>
                  <a:lnTo>
                    <a:pt x="0" y="283"/>
                  </a:lnTo>
                  <a:lnTo>
                    <a:pt x="0" y="257"/>
                  </a:lnTo>
                  <a:lnTo>
                    <a:pt x="0" y="255"/>
                  </a:lnTo>
                  <a:lnTo>
                    <a:pt x="1" y="254"/>
                  </a:lnTo>
                  <a:lnTo>
                    <a:pt x="3" y="253"/>
                  </a:lnTo>
                  <a:lnTo>
                    <a:pt x="4" y="253"/>
                  </a:lnTo>
                  <a:lnTo>
                    <a:pt x="5" y="253"/>
                  </a:lnTo>
                  <a:lnTo>
                    <a:pt x="7" y="254"/>
                  </a:lnTo>
                  <a:lnTo>
                    <a:pt x="8" y="255"/>
                  </a:lnTo>
                  <a:lnTo>
                    <a:pt x="8" y="257"/>
                  </a:lnTo>
                  <a:lnTo>
                    <a:pt x="8" y="257"/>
                  </a:lnTo>
                  <a:close/>
                  <a:moveTo>
                    <a:pt x="8" y="319"/>
                  </a:moveTo>
                  <a:lnTo>
                    <a:pt x="8" y="346"/>
                  </a:lnTo>
                  <a:lnTo>
                    <a:pt x="8" y="348"/>
                  </a:lnTo>
                  <a:lnTo>
                    <a:pt x="7" y="349"/>
                  </a:lnTo>
                  <a:lnTo>
                    <a:pt x="5" y="351"/>
                  </a:lnTo>
                  <a:lnTo>
                    <a:pt x="4" y="351"/>
                  </a:lnTo>
                  <a:lnTo>
                    <a:pt x="3" y="351"/>
                  </a:lnTo>
                  <a:lnTo>
                    <a:pt x="1" y="349"/>
                  </a:lnTo>
                  <a:lnTo>
                    <a:pt x="0" y="348"/>
                  </a:lnTo>
                  <a:lnTo>
                    <a:pt x="0" y="346"/>
                  </a:lnTo>
                  <a:lnTo>
                    <a:pt x="0" y="319"/>
                  </a:lnTo>
                  <a:lnTo>
                    <a:pt x="0" y="317"/>
                  </a:lnTo>
                  <a:lnTo>
                    <a:pt x="1" y="316"/>
                  </a:lnTo>
                  <a:lnTo>
                    <a:pt x="3" y="316"/>
                  </a:lnTo>
                  <a:lnTo>
                    <a:pt x="4" y="315"/>
                  </a:lnTo>
                  <a:lnTo>
                    <a:pt x="5" y="316"/>
                  </a:lnTo>
                  <a:lnTo>
                    <a:pt x="7" y="316"/>
                  </a:lnTo>
                  <a:lnTo>
                    <a:pt x="8" y="317"/>
                  </a:lnTo>
                  <a:lnTo>
                    <a:pt x="8" y="319"/>
                  </a:lnTo>
                  <a:lnTo>
                    <a:pt x="8" y="319"/>
                  </a:lnTo>
                  <a:close/>
                  <a:moveTo>
                    <a:pt x="8" y="382"/>
                  </a:moveTo>
                  <a:lnTo>
                    <a:pt x="8" y="410"/>
                  </a:lnTo>
                  <a:lnTo>
                    <a:pt x="8" y="411"/>
                  </a:lnTo>
                  <a:lnTo>
                    <a:pt x="7" y="413"/>
                  </a:lnTo>
                  <a:lnTo>
                    <a:pt x="5" y="414"/>
                  </a:lnTo>
                  <a:lnTo>
                    <a:pt x="4" y="414"/>
                  </a:lnTo>
                  <a:lnTo>
                    <a:pt x="3" y="414"/>
                  </a:lnTo>
                  <a:lnTo>
                    <a:pt x="1" y="413"/>
                  </a:lnTo>
                  <a:lnTo>
                    <a:pt x="0" y="411"/>
                  </a:lnTo>
                  <a:lnTo>
                    <a:pt x="0" y="410"/>
                  </a:lnTo>
                  <a:lnTo>
                    <a:pt x="0" y="382"/>
                  </a:lnTo>
                  <a:lnTo>
                    <a:pt x="0" y="381"/>
                  </a:lnTo>
                  <a:lnTo>
                    <a:pt x="1" y="379"/>
                  </a:lnTo>
                  <a:lnTo>
                    <a:pt x="3" y="378"/>
                  </a:lnTo>
                  <a:lnTo>
                    <a:pt x="4" y="378"/>
                  </a:lnTo>
                  <a:lnTo>
                    <a:pt x="5" y="378"/>
                  </a:lnTo>
                  <a:lnTo>
                    <a:pt x="7" y="379"/>
                  </a:lnTo>
                  <a:lnTo>
                    <a:pt x="8" y="381"/>
                  </a:lnTo>
                  <a:lnTo>
                    <a:pt x="8" y="382"/>
                  </a:lnTo>
                  <a:lnTo>
                    <a:pt x="8" y="382"/>
                  </a:lnTo>
                  <a:close/>
                  <a:moveTo>
                    <a:pt x="8" y="446"/>
                  </a:moveTo>
                  <a:lnTo>
                    <a:pt x="8" y="473"/>
                  </a:lnTo>
                  <a:lnTo>
                    <a:pt x="8" y="475"/>
                  </a:lnTo>
                  <a:lnTo>
                    <a:pt x="7" y="476"/>
                  </a:lnTo>
                  <a:lnTo>
                    <a:pt x="5" y="477"/>
                  </a:lnTo>
                  <a:lnTo>
                    <a:pt x="4" y="477"/>
                  </a:lnTo>
                  <a:lnTo>
                    <a:pt x="3" y="477"/>
                  </a:lnTo>
                  <a:lnTo>
                    <a:pt x="1" y="476"/>
                  </a:lnTo>
                  <a:lnTo>
                    <a:pt x="0" y="475"/>
                  </a:lnTo>
                  <a:lnTo>
                    <a:pt x="0" y="473"/>
                  </a:lnTo>
                  <a:lnTo>
                    <a:pt x="0" y="446"/>
                  </a:lnTo>
                  <a:lnTo>
                    <a:pt x="0" y="444"/>
                  </a:lnTo>
                  <a:lnTo>
                    <a:pt x="1" y="443"/>
                  </a:lnTo>
                  <a:lnTo>
                    <a:pt x="3" y="441"/>
                  </a:lnTo>
                  <a:lnTo>
                    <a:pt x="4" y="441"/>
                  </a:lnTo>
                  <a:lnTo>
                    <a:pt x="5" y="441"/>
                  </a:lnTo>
                  <a:lnTo>
                    <a:pt x="7" y="443"/>
                  </a:lnTo>
                  <a:lnTo>
                    <a:pt x="8" y="444"/>
                  </a:lnTo>
                  <a:lnTo>
                    <a:pt x="8" y="446"/>
                  </a:lnTo>
                  <a:lnTo>
                    <a:pt x="8" y="446"/>
                  </a:lnTo>
                  <a:close/>
                  <a:moveTo>
                    <a:pt x="8" y="509"/>
                  </a:moveTo>
                  <a:lnTo>
                    <a:pt x="8" y="535"/>
                  </a:lnTo>
                  <a:lnTo>
                    <a:pt x="8" y="538"/>
                  </a:lnTo>
                  <a:lnTo>
                    <a:pt x="7" y="539"/>
                  </a:lnTo>
                  <a:lnTo>
                    <a:pt x="5" y="539"/>
                  </a:lnTo>
                  <a:lnTo>
                    <a:pt x="4" y="541"/>
                  </a:lnTo>
                  <a:lnTo>
                    <a:pt x="3" y="539"/>
                  </a:lnTo>
                  <a:lnTo>
                    <a:pt x="1" y="539"/>
                  </a:lnTo>
                  <a:lnTo>
                    <a:pt x="0" y="538"/>
                  </a:lnTo>
                  <a:lnTo>
                    <a:pt x="0" y="535"/>
                  </a:lnTo>
                  <a:lnTo>
                    <a:pt x="0" y="509"/>
                  </a:lnTo>
                  <a:lnTo>
                    <a:pt x="0" y="508"/>
                  </a:lnTo>
                  <a:lnTo>
                    <a:pt x="1" y="506"/>
                  </a:lnTo>
                  <a:lnTo>
                    <a:pt x="3" y="505"/>
                  </a:lnTo>
                  <a:lnTo>
                    <a:pt x="4" y="505"/>
                  </a:lnTo>
                  <a:lnTo>
                    <a:pt x="5" y="505"/>
                  </a:lnTo>
                  <a:lnTo>
                    <a:pt x="7" y="506"/>
                  </a:lnTo>
                  <a:lnTo>
                    <a:pt x="8" y="508"/>
                  </a:lnTo>
                  <a:lnTo>
                    <a:pt x="8" y="509"/>
                  </a:lnTo>
                  <a:lnTo>
                    <a:pt x="8" y="509"/>
                  </a:lnTo>
                  <a:close/>
                  <a:moveTo>
                    <a:pt x="8" y="571"/>
                  </a:moveTo>
                  <a:lnTo>
                    <a:pt x="8" y="598"/>
                  </a:lnTo>
                  <a:lnTo>
                    <a:pt x="8" y="600"/>
                  </a:lnTo>
                  <a:lnTo>
                    <a:pt x="7" y="601"/>
                  </a:lnTo>
                  <a:lnTo>
                    <a:pt x="5" y="603"/>
                  </a:lnTo>
                  <a:lnTo>
                    <a:pt x="4" y="603"/>
                  </a:lnTo>
                  <a:lnTo>
                    <a:pt x="3" y="603"/>
                  </a:lnTo>
                  <a:lnTo>
                    <a:pt x="1" y="601"/>
                  </a:lnTo>
                  <a:lnTo>
                    <a:pt x="0" y="600"/>
                  </a:lnTo>
                  <a:lnTo>
                    <a:pt x="0" y="598"/>
                  </a:lnTo>
                  <a:lnTo>
                    <a:pt x="0" y="571"/>
                  </a:lnTo>
                  <a:lnTo>
                    <a:pt x="0" y="570"/>
                  </a:lnTo>
                  <a:lnTo>
                    <a:pt x="1" y="568"/>
                  </a:lnTo>
                  <a:lnTo>
                    <a:pt x="3" y="568"/>
                  </a:lnTo>
                  <a:lnTo>
                    <a:pt x="4" y="567"/>
                  </a:lnTo>
                  <a:lnTo>
                    <a:pt x="5" y="568"/>
                  </a:lnTo>
                  <a:lnTo>
                    <a:pt x="7" y="568"/>
                  </a:lnTo>
                  <a:lnTo>
                    <a:pt x="8" y="570"/>
                  </a:lnTo>
                  <a:lnTo>
                    <a:pt x="8" y="571"/>
                  </a:lnTo>
                  <a:lnTo>
                    <a:pt x="8" y="571"/>
                  </a:lnTo>
                  <a:close/>
                  <a:moveTo>
                    <a:pt x="8" y="635"/>
                  </a:moveTo>
                  <a:lnTo>
                    <a:pt x="8" y="662"/>
                  </a:lnTo>
                  <a:lnTo>
                    <a:pt x="8" y="663"/>
                  </a:lnTo>
                  <a:lnTo>
                    <a:pt x="7" y="665"/>
                  </a:lnTo>
                  <a:lnTo>
                    <a:pt x="5" y="666"/>
                  </a:lnTo>
                  <a:lnTo>
                    <a:pt x="4" y="666"/>
                  </a:lnTo>
                  <a:lnTo>
                    <a:pt x="3" y="666"/>
                  </a:lnTo>
                  <a:lnTo>
                    <a:pt x="1" y="665"/>
                  </a:lnTo>
                  <a:lnTo>
                    <a:pt x="0" y="663"/>
                  </a:lnTo>
                  <a:lnTo>
                    <a:pt x="0" y="662"/>
                  </a:lnTo>
                  <a:lnTo>
                    <a:pt x="0" y="635"/>
                  </a:lnTo>
                  <a:lnTo>
                    <a:pt x="0" y="633"/>
                  </a:lnTo>
                  <a:lnTo>
                    <a:pt x="1" y="632"/>
                  </a:lnTo>
                  <a:lnTo>
                    <a:pt x="3" y="630"/>
                  </a:lnTo>
                  <a:lnTo>
                    <a:pt x="4" y="630"/>
                  </a:lnTo>
                  <a:lnTo>
                    <a:pt x="5" y="630"/>
                  </a:lnTo>
                  <a:lnTo>
                    <a:pt x="7" y="632"/>
                  </a:lnTo>
                  <a:lnTo>
                    <a:pt x="8" y="633"/>
                  </a:lnTo>
                  <a:lnTo>
                    <a:pt x="8" y="635"/>
                  </a:lnTo>
                  <a:lnTo>
                    <a:pt x="8" y="635"/>
                  </a:lnTo>
                  <a:close/>
                  <a:moveTo>
                    <a:pt x="8" y="698"/>
                  </a:moveTo>
                  <a:lnTo>
                    <a:pt x="8" y="725"/>
                  </a:lnTo>
                  <a:lnTo>
                    <a:pt x="8" y="727"/>
                  </a:lnTo>
                  <a:lnTo>
                    <a:pt x="7" y="728"/>
                  </a:lnTo>
                  <a:lnTo>
                    <a:pt x="5" y="730"/>
                  </a:lnTo>
                  <a:lnTo>
                    <a:pt x="4" y="730"/>
                  </a:lnTo>
                  <a:lnTo>
                    <a:pt x="3" y="730"/>
                  </a:lnTo>
                  <a:lnTo>
                    <a:pt x="1" y="728"/>
                  </a:lnTo>
                  <a:lnTo>
                    <a:pt x="0" y="727"/>
                  </a:lnTo>
                  <a:lnTo>
                    <a:pt x="0" y="725"/>
                  </a:lnTo>
                  <a:lnTo>
                    <a:pt x="0" y="698"/>
                  </a:lnTo>
                  <a:lnTo>
                    <a:pt x="0" y="696"/>
                  </a:lnTo>
                  <a:lnTo>
                    <a:pt x="1" y="695"/>
                  </a:lnTo>
                  <a:lnTo>
                    <a:pt x="3" y="694"/>
                  </a:lnTo>
                  <a:lnTo>
                    <a:pt x="4" y="694"/>
                  </a:lnTo>
                  <a:lnTo>
                    <a:pt x="5" y="694"/>
                  </a:lnTo>
                  <a:lnTo>
                    <a:pt x="7" y="695"/>
                  </a:lnTo>
                  <a:lnTo>
                    <a:pt x="8" y="696"/>
                  </a:lnTo>
                  <a:lnTo>
                    <a:pt x="8" y="698"/>
                  </a:lnTo>
                  <a:lnTo>
                    <a:pt x="8" y="698"/>
                  </a:lnTo>
                  <a:close/>
                  <a:moveTo>
                    <a:pt x="8" y="761"/>
                  </a:moveTo>
                  <a:lnTo>
                    <a:pt x="8" y="787"/>
                  </a:lnTo>
                  <a:lnTo>
                    <a:pt x="8" y="790"/>
                  </a:lnTo>
                  <a:lnTo>
                    <a:pt x="7" y="792"/>
                  </a:lnTo>
                  <a:lnTo>
                    <a:pt x="5" y="792"/>
                  </a:lnTo>
                  <a:lnTo>
                    <a:pt x="4" y="793"/>
                  </a:lnTo>
                  <a:lnTo>
                    <a:pt x="3" y="792"/>
                  </a:lnTo>
                  <a:lnTo>
                    <a:pt x="1" y="792"/>
                  </a:lnTo>
                  <a:lnTo>
                    <a:pt x="0" y="790"/>
                  </a:lnTo>
                  <a:lnTo>
                    <a:pt x="0" y="787"/>
                  </a:lnTo>
                  <a:lnTo>
                    <a:pt x="0" y="761"/>
                  </a:lnTo>
                  <a:lnTo>
                    <a:pt x="0" y="760"/>
                  </a:lnTo>
                  <a:lnTo>
                    <a:pt x="1" y="758"/>
                  </a:lnTo>
                  <a:lnTo>
                    <a:pt x="3" y="757"/>
                  </a:lnTo>
                  <a:lnTo>
                    <a:pt x="4" y="757"/>
                  </a:lnTo>
                  <a:lnTo>
                    <a:pt x="5" y="757"/>
                  </a:lnTo>
                  <a:lnTo>
                    <a:pt x="7" y="758"/>
                  </a:lnTo>
                  <a:lnTo>
                    <a:pt x="8" y="760"/>
                  </a:lnTo>
                  <a:lnTo>
                    <a:pt x="8" y="761"/>
                  </a:lnTo>
                  <a:lnTo>
                    <a:pt x="8" y="761"/>
                  </a:lnTo>
                  <a:close/>
                  <a:moveTo>
                    <a:pt x="8" y="823"/>
                  </a:moveTo>
                  <a:lnTo>
                    <a:pt x="8" y="851"/>
                  </a:lnTo>
                  <a:lnTo>
                    <a:pt x="8" y="852"/>
                  </a:lnTo>
                  <a:lnTo>
                    <a:pt x="7" y="854"/>
                  </a:lnTo>
                  <a:lnTo>
                    <a:pt x="5" y="855"/>
                  </a:lnTo>
                  <a:lnTo>
                    <a:pt x="4" y="855"/>
                  </a:lnTo>
                  <a:lnTo>
                    <a:pt x="3" y="855"/>
                  </a:lnTo>
                  <a:lnTo>
                    <a:pt x="1" y="854"/>
                  </a:lnTo>
                  <a:lnTo>
                    <a:pt x="0" y="852"/>
                  </a:lnTo>
                  <a:lnTo>
                    <a:pt x="0" y="851"/>
                  </a:lnTo>
                  <a:lnTo>
                    <a:pt x="0" y="823"/>
                  </a:lnTo>
                  <a:lnTo>
                    <a:pt x="0" y="822"/>
                  </a:lnTo>
                  <a:lnTo>
                    <a:pt x="1" y="820"/>
                  </a:lnTo>
                  <a:lnTo>
                    <a:pt x="3" y="820"/>
                  </a:lnTo>
                  <a:lnTo>
                    <a:pt x="4" y="819"/>
                  </a:lnTo>
                  <a:lnTo>
                    <a:pt x="5" y="820"/>
                  </a:lnTo>
                  <a:lnTo>
                    <a:pt x="7" y="820"/>
                  </a:lnTo>
                  <a:lnTo>
                    <a:pt x="8" y="822"/>
                  </a:lnTo>
                  <a:lnTo>
                    <a:pt x="8" y="823"/>
                  </a:lnTo>
                  <a:lnTo>
                    <a:pt x="8" y="823"/>
                  </a:lnTo>
                  <a:close/>
                  <a:moveTo>
                    <a:pt x="8" y="887"/>
                  </a:moveTo>
                  <a:lnTo>
                    <a:pt x="8" y="914"/>
                  </a:lnTo>
                  <a:lnTo>
                    <a:pt x="8" y="916"/>
                  </a:lnTo>
                  <a:lnTo>
                    <a:pt x="7" y="917"/>
                  </a:lnTo>
                  <a:lnTo>
                    <a:pt x="5" y="918"/>
                  </a:lnTo>
                  <a:lnTo>
                    <a:pt x="4" y="918"/>
                  </a:lnTo>
                  <a:lnTo>
                    <a:pt x="3" y="918"/>
                  </a:lnTo>
                  <a:lnTo>
                    <a:pt x="1" y="917"/>
                  </a:lnTo>
                  <a:lnTo>
                    <a:pt x="0" y="916"/>
                  </a:lnTo>
                  <a:lnTo>
                    <a:pt x="0" y="914"/>
                  </a:lnTo>
                  <a:lnTo>
                    <a:pt x="0" y="887"/>
                  </a:lnTo>
                  <a:lnTo>
                    <a:pt x="0" y="885"/>
                  </a:lnTo>
                  <a:lnTo>
                    <a:pt x="1" y="884"/>
                  </a:lnTo>
                  <a:lnTo>
                    <a:pt x="3" y="882"/>
                  </a:lnTo>
                  <a:lnTo>
                    <a:pt x="4" y="882"/>
                  </a:lnTo>
                  <a:lnTo>
                    <a:pt x="5" y="882"/>
                  </a:lnTo>
                  <a:lnTo>
                    <a:pt x="7" y="884"/>
                  </a:lnTo>
                  <a:lnTo>
                    <a:pt x="8" y="885"/>
                  </a:lnTo>
                  <a:lnTo>
                    <a:pt x="8" y="887"/>
                  </a:lnTo>
                  <a:lnTo>
                    <a:pt x="8" y="887"/>
                  </a:lnTo>
                  <a:close/>
                  <a:moveTo>
                    <a:pt x="8" y="950"/>
                  </a:moveTo>
                  <a:lnTo>
                    <a:pt x="8" y="978"/>
                  </a:lnTo>
                  <a:lnTo>
                    <a:pt x="8" y="979"/>
                  </a:lnTo>
                  <a:lnTo>
                    <a:pt x="7" y="980"/>
                  </a:lnTo>
                  <a:lnTo>
                    <a:pt x="5" y="982"/>
                  </a:lnTo>
                  <a:lnTo>
                    <a:pt x="4" y="982"/>
                  </a:lnTo>
                  <a:lnTo>
                    <a:pt x="3" y="982"/>
                  </a:lnTo>
                  <a:lnTo>
                    <a:pt x="1" y="980"/>
                  </a:lnTo>
                  <a:lnTo>
                    <a:pt x="0" y="979"/>
                  </a:lnTo>
                  <a:lnTo>
                    <a:pt x="0" y="978"/>
                  </a:lnTo>
                  <a:lnTo>
                    <a:pt x="0" y="950"/>
                  </a:lnTo>
                  <a:lnTo>
                    <a:pt x="0" y="949"/>
                  </a:lnTo>
                  <a:lnTo>
                    <a:pt x="1" y="947"/>
                  </a:lnTo>
                  <a:lnTo>
                    <a:pt x="3" y="946"/>
                  </a:lnTo>
                  <a:lnTo>
                    <a:pt x="4" y="946"/>
                  </a:lnTo>
                  <a:lnTo>
                    <a:pt x="5" y="946"/>
                  </a:lnTo>
                  <a:lnTo>
                    <a:pt x="7" y="947"/>
                  </a:lnTo>
                  <a:lnTo>
                    <a:pt x="8" y="949"/>
                  </a:lnTo>
                  <a:lnTo>
                    <a:pt x="8" y="950"/>
                  </a:lnTo>
                  <a:lnTo>
                    <a:pt x="8" y="950"/>
                  </a:lnTo>
                  <a:close/>
                  <a:moveTo>
                    <a:pt x="8" y="1014"/>
                  </a:moveTo>
                  <a:lnTo>
                    <a:pt x="8" y="1040"/>
                  </a:lnTo>
                  <a:lnTo>
                    <a:pt x="8" y="1042"/>
                  </a:lnTo>
                  <a:lnTo>
                    <a:pt x="7" y="1044"/>
                  </a:lnTo>
                  <a:lnTo>
                    <a:pt x="5" y="1044"/>
                  </a:lnTo>
                  <a:lnTo>
                    <a:pt x="4" y="1045"/>
                  </a:lnTo>
                  <a:lnTo>
                    <a:pt x="3" y="1044"/>
                  </a:lnTo>
                  <a:lnTo>
                    <a:pt x="1" y="1044"/>
                  </a:lnTo>
                  <a:lnTo>
                    <a:pt x="0" y="1042"/>
                  </a:lnTo>
                  <a:lnTo>
                    <a:pt x="0" y="1040"/>
                  </a:lnTo>
                  <a:lnTo>
                    <a:pt x="0" y="1014"/>
                  </a:lnTo>
                  <a:lnTo>
                    <a:pt x="0" y="1012"/>
                  </a:lnTo>
                  <a:lnTo>
                    <a:pt x="1" y="1011"/>
                  </a:lnTo>
                  <a:lnTo>
                    <a:pt x="3" y="1009"/>
                  </a:lnTo>
                  <a:lnTo>
                    <a:pt x="4" y="1009"/>
                  </a:lnTo>
                  <a:lnTo>
                    <a:pt x="5" y="1009"/>
                  </a:lnTo>
                  <a:lnTo>
                    <a:pt x="7" y="1011"/>
                  </a:lnTo>
                  <a:lnTo>
                    <a:pt x="8" y="1012"/>
                  </a:lnTo>
                  <a:lnTo>
                    <a:pt x="8" y="1014"/>
                  </a:lnTo>
                  <a:lnTo>
                    <a:pt x="8" y="1014"/>
                  </a:lnTo>
                  <a:close/>
                  <a:moveTo>
                    <a:pt x="8" y="1076"/>
                  </a:moveTo>
                  <a:lnTo>
                    <a:pt x="8" y="1103"/>
                  </a:lnTo>
                  <a:lnTo>
                    <a:pt x="8" y="1104"/>
                  </a:lnTo>
                  <a:lnTo>
                    <a:pt x="7" y="1106"/>
                  </a:lnTo>
                  <a:lnTo>
                    <a:pt x="5" y="1107"/>
                  </a:lnTo>
                  <a:lnTo>
                    <a:pt x="4" y="1107"/>
                  </a:lnTo>
                  <a:lnTo>
                    <a:pt x="3" y="1107"/>
                  </a:lnTo>
                  <a:lnTo>
                    <a:pt x="1" y="1106"/>
                  </a:lnTo>
                  <a:lnTo>
                    <a:pt x="0" y="1104"/>
                  </a:lnTo>
                  <a:lnTo>
                    <a:pt x="0" y="1103"/>
                  </a:lnTo>
                  <a:lnTo>
                    <a:pt x="0" y="1076"/>
                  </a:lnTo>
                  <a:lnTo>
                    <a:pt x="0" y="1074"/>
                  </a:lnTo>
                  <a:lnTo>
                    <a:pt x="1" y="1073"/>
                  </a:lnTo>
                  <a:lnTo>
                    <a:pt x="3" y="1073"/>
                  </a:lnTo>
                  <a:lnTo>
                    <a:pt x="4" y="1071"/>
                  </a:lnTo>
                  <a:lnTo>
                    <a:pt x="5" y="1073"/>
                  </a:lnTo>
                  <a:lnTo>
                    <a:pt x="7" y="1073"/>
                  </a:lnTo>
                  <a:lnTo>
                    <a:pt x="8" y="1074"/>
                  </a:lnTo>
                  <a:lnTo>
                    <a:pt x="8" y="1076"/>
                  </a:lnTo>
                  <a:lnTo>
                    <a:pt x="8" y="1076"/>
                  </a:lnTo>
                  <a:close/>
                  <a:moveTo>
                    <a:pt x="8" y="1139"/>
                  </a:moveTo>
                  <a:lnTo>
                    <a:pt x="8" y="1166"/>
                  </a:lnTo>
                  <a:lnTo>
                    <a:pt x="8" y="1168"/>
                  </a:lnTo>
                  <a:lnTo>
                    <a:pt x="7" y="1169"/>
                  </a:lnTo>
                  <a:lnTo>
                    <a:pt x="5" y="1171"/>
                  </a:lnTo>
                  <a:lnTo>
                    <a:pt x="4" y="1171"/>
                  </a:lnTo>
                  <a:lnTo>
                    <a:pt x="3" y="1171"/>
                  </a:lnTo>
                  <a:lnTo>
                    <a:pt x="1" y="1169"/>
                  </a:lnTo>
                  <a:lnTo>
                    <a:pt x="0" y="1168"/>
                  </a:lnTo>
                  <a:lnTo>
                    <a:pt x="0" y="1166"/>
                  </a:lnTo>
                  <a:lnTo>
                    <a:pt x="0" y="1139"/>
                  </a:lnTo>
                  <a:lnTo>
                    <a:pt x="0" y="1138"/>
                  </a:lnTo>
                  <a:lnTo>
                    <a:pt x="1" y="1136"/>
                  </a:lnTo>
                  <a:lnTo>
                    <a:pt x="3" y="1135"/>
                  </a:lnTo>
                  <a:lnTo>
                    <a:pt x="4" y="1135"/>
                  </a:lnTo>
                  <a:lnTo>
                    <a:pt x="5" y="1135"/>
                  </a:lnTo>
                  <a:lnTo>
                    <a:pt x="7" y="1136"/>
                  </a:lnTo>
                  <a:lnTo>
                    <a:pt x="8" y="1138"/>
                  </a:lnTo>
                  <a:lnTo>
                    <a:pt x="8" y="1139"/>
                  </a:lnTo>
                  <a:lnTo>
                    <a:pt x="8" y="1139"/>
                  </a:lnTo>
                  <a:close/>
                  <a:moveTo>
                    <a:pt x="8" y="1202"/>
                  </a:moveTo>
                  <a:lnTo>
                    <a:pt x="8" y="1230"/>
                  </a:lnTo>
                  <a:lnTo>
                    <a:pt x="8" y="1231"/>
                  </a:lnTo>
                  <a:lnTo>
                    <a:pt x="7" y="1233"/>
                  </a:lnTo>
                  <a:lnTo>
                    <a:pt x="5" y="1234"/>
                  </a:lnTo>
                  <a:lnTo>
                    <a:pt x="4" y="1234"/>
                  </a:lnTo>
                  <a:lnTo>
                    <a:pt x="3" y="1234"/>
                  </a:lnTo>
                  <a:lnTo>
                    <a:pt x="1" y="1233"/>
                  </a:lnTo>
                  <a:lnTo>
                    <a:pt x="0" y="1231"/>
                  </a:lnTo>
                  <a:lnTo>
                    <a:pt x="0" y="1230"/>
                  </a:lnTo>
                  <a:lnTo>
                    <a:pt x="0" y="1202"/>
                  </a:lnTo>
                  <a:lnTo>
                    <a:pt x="0" y="1201"/>
                  </a:lnTo>
                  <a:lnTo>
                    <a:pt x="1" y="1200"/>
                  </a:lnTo>
                  <a:lnTo>
                    <a:pt x="3" y="1198"/>
                  </a:lnTo>
                  <a:lnTo>
                    <a:pt x="4" y="1198"/>
                  </a:lnTo>
                  <a:lnTo>
                    <a:pt x="5" y="1198"/>
                  </a:lnTo>
                  <a:lnTo>
                    <a:pt x="7" y="1200"/>
                  </a:lnTo>
                  <a:lnTo>
                    <a:pt x="8" y="1201"/>
                  </a:lnTo>
                  <a:lnTo>
                    <a:pt x="8" y="1202"/>
                  </a:lnTo>
                  <a:lnTo>
                    <a:pt x="8" y="1202"/>
                  </a:lnTo>
                  <a:close/>
                  <a:moveTo>
                    <a:pt x="8" y="1266"/>
                  </a:moveTo>
                  <a:lnTo>
                    <a:pt x="8" y="1292"/>
                  </a:lnTo>
                  <a:lnTo>
                    <a:pt x="8" y="1295"/>
                  </a:lnTo>
                  <a:lnTo>
                    <a:pt x="7" y="1296"/>
                  </a:lnTo>
                  <a:lnTo>
                    <a:pt x="5" y="1296"/>
                  </a:lnTo>
                  <a:lnTo>
                    <a:pt x="4" y="1298"/>
                  </a:lnTo>
                  <a:lnTo>
                    <a:pt x="3" y="1296"/>
                  </a:lnTo>
                  <a:lnTo>
                    <a:pt x="1" y="1296"/>
                  </a:lnTo>
                  <a:lnTo>
                    <a:pt x="0" y="1295"/>
                  </a:lnTo>
                  <a:lnTo>
                    <a:pt x="0" y="1292"/>
                  </a:lnTo>
                  <a:lnTo>
                    <a:pt x="0" y="1266"/>
                  </a:lnTo>
                  <a:lnTo>
                    <a:pt x="0" y="1264"/>
                  </a:lnTo>
                  <a:lnTo>
                    <a:pt x="1" y="1263"/>
                  </a:lnTo>
                  <a:lnTo>
                    <a:pt x="3" y="1261"/>
                  </a:lnTo>
                  <a:lnTo>
                    <a:pt x="4" y="1261"/>
                  </a:lnTo>
                  <a:lnTo>
                    <a:pt x="5" y="1261"/>
                  </a:lnTo>
                  <a:lnTo>
                    <a:pt x="7" y="1263"/>
                  </a:lnTo>
                  <a:lnTo>
                    <a:pt x="8" y="1264"/>
                  </a:lnTo>
                  <a:lnTo>
                    <a:pt x="8" y="1266"/>
                  </a:lnTo>
                  <a:lnTo>
                    <a:pt x="8" y="1266"/>
                  </a:lnTo>
                  <a:close/>
                  <a:moveTo>
                    <a:pt x="8" y="1328"/>
                  </a:moveTo>
                  <a:lnTo>
                    <a:pt x="8" y="1355"/>
                  </a:lnTo>
                  <a:lnTo>
                    <a:pt x="8" y="1357"/>
                  </a:lnTo>
                  <a:lnTo>
                    <a:pt x="7" y="1358"/>
                  </a:lnTo>
                  <a:lnTo>
                    <a:pt x="5" y="1359"/>
                  </a:lnTo>
                  <a:lnTo>
                    <a:pt x="4" y="1359"/>
                  </a:lnTo>
                  <a:lnTo>
                    <a:pt x="3" y="1359"/>
                  </a:lnTo>
                  <a:lnTo>
                    <a:pt x="1" y="1358"/>
                  </a:lnTo>
                  <a:lnTo>
                    <a:pt x="0" y="1357"/>
                  </a:lnTo>
                  <a:lnTo>
                    <a:pt x="0" y="1355"/>
                  </a:lnTo>
                  <a:lnTo>
                    <a:pt x="0" y="1328"/>
                  </a:lnTo>
                  <a:lnTo>
                    <a:pt x="0" y="1326"/>
                  </a:lnTo>
                  <a:lnTo>
                    <a:pt x="1" y="1325"/>
                  </a:lnTo>
                  <a:lnTo>
                    <a:pt x="3" y="1325"/>
                  </a:lnTo>
                  <a:lnTo>
                    <a:pt x="4" y="1323"/>
                  </a:lnTo>
                  <a:lnTo>
                    <a:pt x="5" y="1325"/>
                  </a:lnTo>
                  <a:lnTo>
                    <a:pt x="7" y="1325"/>
                  </a:lnTo>
                  <a:lnTo>
                    <a:pt x="8" y="1326"/>
                  </a:lnTo>
                  <a:lnTo>
                    <a:pt x="8" y="1328"/>
                  </a:lnTo>
                  <a:lnTo>
                    <a:pt x="8" y="1328"/>
                  </a:lnTo>
                  <a:close/>
                  <a:moveTo>
                    <a:pt x="8" y="1391"/>
                  </a:moveTo>
                  <a:lnTo>
                    <a:pt x="8" y="1419"/>
                  </a:lnTo>
                  <a:lnTo>
                    <a:pt x="8" y="1420"/>
                  </a:lnTo>
                  <a:lnTo>
                    <a:pt x="7" y="1421"/>
                  </a:lnTo>
                  <a:lnTo>
                    <a:pt x="5" y="1423"/>
                  </a:lnTo>
                  <a:lnTo>
                    <a:pt x="4" y="1423"/>
                  </a:lnTo>
                  <a:lnTo>
                    <a:pt x="3" y="1423"/>
                  </a:lnTo>
                  <a:lnTo>
                    <a:pt x="1" y="1421"/>
                  </a:lnTo>
                  <a:lnTo>
                    <a:pt x="0" y="1420"/>
                  </a:lnTo>
                  <a:lnTo>
                    <a:pt x="0" y="1419"/>
                  </a:lnTo>
                  <a:lnTo>
                    <a:pt x="0" y="1391"/>
                  </a:lnTo>
                  <a:lnTo>
                    <a:pt x="0" y="1390"/>
                  </a:lnTo>
                  <a:lnTo>
                    <a:pt x="1" y="1388"/>
                  </a:lnTo>
                  <a:lnTo>
                    <a:pt x="3" y="1387"/>
                  </a:lnTo>
                  <a:lnTo>
                    <a:pt x="4" y="1387"/>
                  </a:lnTo>
                  <a:lnTo>
                    <a:pt x="5" y="1387"/>
                  </a:lnTo>
                  <a:lnTo>
                    <a:pt x="7" y="1388"/>
                  </a:lnTo>
                  <a:lnTo>
                    <a:pt x="8" y="1390"/>
                  </a:lnTo>
                  <a:lnTo>
                    <a:pt x="8" y="1391"/>
                  </a:lnTo>
                  <a:lnTo>
                    <a:pt x="8" y="1391"/>
                  </a:lnTo>
                  <a:close/>
                  <a:moveTo>
                    <a:pt x="8" y="1455"/>
                  </a:moveTo>
                  <a:lnTo>
                    <a:pt x="8" y="1482"/>
                  </a:lnTo>
                  <a:lnTo>
                    <a:pt x="8" y="1483"/>
                  </a:lnTo>
                  <a:lnTo>
                    <a:pt x="7" y="1485"/>
                  </a:lnTo>
                  <a:lnTo>
                    <a:pt x="5" y="1486"/>
                  </a:lnTo>
                  <a:lnTo>
                    <a:pt x="4" y="1486"/>
                  </a:lnTo>
                  <a:lnTo>
                    <a:pt x="3" y="1486"/>
                  </a:lnTo>
                  <a:lnTo>
                    <a:pt x="1" y="1485"/>
                  </a:lnTo>
                  <a:lnTo>
                    <a:pt x="0" y="1483"/>
                  </a:lnTo>
                  <a:lnTo>
                    <a:pt x="0" y="1482"/>
                  </a:lnTo>
                  <a:lnTo>
                    <a:pt x="0" y="1455"/>
                  </a:lnTo>
                  <a:lnTo>
                    <a:pt x="0" y="1453"/>
                  </a:lnTo>
                  <a:lnTo>
                    <a:pt x="1" y="1452"/>
                  </a:lnTo>
                  <a:lnTo>
                    <a:pt x="3" y="1450"/>
                  </a:lnTo>
                  <a:lnTo>
                    <a:pt x="4" y="1450"/>
                  </a:lnTo>
                  <a:lnTo>
                    <a:pt x="5" y="1450"/>
                  </a:lnTo>
                  <a:lnTo>
                    <a:pt x="7" y="1452"/>
                  </a:lnTo>
                  <a:lnTo>
                    <a:pt x="8" y="1453"/>
                  </a:lnTo>
                  <a:lnTo>
                    <a:pt x="8" y="1455"/>
                  </a:lnTo>
                  <a:lnTo>
                    <a:pt x="8" y="1455"/>
                  </a:lnTo>
                  <a:close/>
                  <a:moveTo>
                    <a:pt x="8" y="1518"/>
                  </a:moveTo>
                  <a:lnTo>
                    <a:pt x="8" y="1544"/>
                  </a:lnTo>
                  <a:lnTo>
                    <a:pt x="8" y="1547"/>
                  </a:lnTo>
                  <a:lnTo>
                    <a:pt x="7" y="1548"/>
                  </a:lnTo>
                  <a:lnTo>
                    <a:pt x="5" y="1548"/>
                  </a:lnTo>
                  <a:lnTo>
                    <a:pt x="4" y="1550"/>
                  </a:lnTo>
                  <a:lnTo>
                    <a:pt x="3" y="1548"/>
                  </a:lnTo>
                  <a:lnTo>
                    <a:pt x="1" y="1548"/>
                  </a:lnTo>
                  <a:lnTo>
                    <a:pt x="0" y="1547"/>
                  </a:lnTo>
                  <a:lnTo>
                    <a:pt x="0" y="1544"/>
                  </a:lnTo>
                  <a:lnTo>
                    <a:pt x="0" y="1518"/>
                  </a:lnTo>
                  <a:lnTo>
                    <a:pt x="0" y="1517"/>
                  </a:lnTo>
                  <a:lnTo>
                    <a:pt x="1" y="1515"/>
                  </a:lnTo>
                  <a:lnTo>
                    <a:pt x="3" y="1514"/>
                  </a:lnTo>
                  <a:lnTo>
                    <a:pt x="4" y="1514"/>
                  </a:lnTo>
                  <a:lnTo>
                    <a:pt x="5" y="1514"/>
                  </a:lnTo>
                  <a:lnTo>
                    <a:pt x="7" y="1515"/>
                  </a:lnTo>
                  <a:lnTo>
                    <a:pt x="8" y="1517"/>
                  </a:lnTo>
                  <a:lnTo>
                    <a:pt x="8" y="1518"/>
                  </a:lnTo>
                  <a:lnTo>
                    <a:pt x="8" y="1518"/>
                  </a:lnTo>
                  <a:close/>
                  <a:moveTo>
                    <a:pt x="8" y="1580"/>
                  </a:moveTo>
                  <a:lnTo>
                    <a:pt x="8" y="1607"/>
                  </a:lnTo>
                  <a:lnTo>
                    <a:pt x="8" y="1609"/>
                  </a:lnTo>
                  <a:lnTo>
                    <a:pt x="7" y="1610"/>
                  </a:lnTo>
                  <a:lnTo>
                    <a:pt x="5" y="1612"/>
                  </a:lnTo>
                  <a:lnTo>
                    <a:pt x="4" y="1612"/>
                  </a:lnTo>
                  <a:lnTo>
                    <a:pt x="3" y="1612"/>
                  </a:lnTo>
                  <a:lnTo>
                    <a:pt x="1" y="1610"/>
                  </a:lnTo>
                  <a:lnTo>
                    <a:pt x="0" y="1609"/>
                  </a:lnTo>
                  <a:lnTo>
                    <a:pt x="0" y="1607"/>
                  </a:lnTo>
                  <a:lnTo>
                    <a:pt x="0" y="1580"/>
                  </a:lnTo>
                  <a:lnTo>
                    <a:pt x="0" y="1579"/>
                  </a:lnTo>
                  <a:lnTo>
                    <a:pt x="1" y="1577"/>
                  </a:lnTo>
                  <a:lnTo>
                    <a:pt x="3" y="1577"/>
                  </a:lnTo>
                  <a:lnTo>
                    <a:pt x="4" y="1576"/>
                  </a:lnTo>
                  <a:lnTo>
                    <a:pt x="5" y="1577"/>
                  </a:lnTo>
                  <a:lnTo>
                    <a:pt x="7" y="1577"/>
                  </a:lnTo>
                  <a:lnTo>
                    <a:pt x="8" y="1579"/>
                  </a:lnTo>
                  <a:lnTo>
                    <a:pt x="8" y="1580"/>
                  </a:lnTo>
                  <a:lnTo>
                    <a:pt x="8" y="1580"/>
                  </a:lnTo>
                  <a:close/>
                  <a:moveTo>
                    <a:pt x="8" y="1643"/>
                  </a:moveTo>
                  <a:lnTo>
                    <a:pt x="8" y="1671"/>
                  </a:lnTo>
                  <a:lnTo>
                    <a:pt x="8" y="1672"/>
                  </a:lnTo>
                  <a:lnTo>
                    <a:pt x="7" y="1674"/>
                  </a:lnTo>
                  <a:lnTo>
                    <a:pt x="5" y="1675"/>
                  </a:lnTo>
                  <a:lnTo>
                    <a:pt x="4" y="1675"/>
                  </a:lnTo>
                  <a:lnTo>
                    <a:pt x="3" y="1675"/>
                  </a:lnTo>
                  <a:lnTo>
                    <a:pt x="1" y="1674"/>
                  </a:lnTo>
                  <a:lnTo>
                    <a:pt x="0" y="1672"/>
                  </a:lnTo>
                  <a:lnTo>
                    <a:pt x="0" y="1671"/>
                  </a:lnTo>
                  <a:lnTo>
                    <a:pt x="0" y="1643"/>
                  </a:lnTo>
                  <a:lnTo>
                    <a:pt x="0" y="1642"/>
                  </a:lnTo>
                  <a:lnTo>
                    <a:pt x="1" y="1641"/>
                  </a:lnTo>
                  <a:lnTo>
                    <a:pt x="3" y="1639"/>
                  </a:lnTo>
                  <a:lnTo>
                    <a:pt x="4" y="1639"/>
                  </a:lnTo>
                  <a:lnTo>
                    <a:pt x="5" y="1639"/>
                  </a:lnTo>
                  <a:lnTo>
                    <a:pt x="7" y="1641"/>
                  </a:lnTo>
                  <a:lnTo>
                    <a:pt x="8" y="1642"/>
                  </a:lnTo>
                  <a:lnTo>
                    <a:pt x="8" y="1643"/>
                  </a:lnTo>
                  <a:lnTo>
                    <a:pt x="8" y="1643"/>
                  </a:lnTo>
                  <a:close/>
                  <a:moveTo>
                    <a:pt x="8" y="1707"/>
                  </a:moveTo>
                  <a:lnTo>
                    <a:pt x="8" y="1734"/>
                  </a:lnTo>
                  <a:lnTo>
                    <a:pt x="8" y="1736"/>
                  </a:lnTo>
                  <a:lnTo>
                    <a:pt x="7" y="1737"/>
                  </a:lnTo>
                  <a:lnTo>
                    <a:pt x="5" y="1739"/>
                  </a:lnTo>
                  <a:lnTo>
                    <a:pt x="4" y="1739"/>
                  </a:lnTo>
                  <a:lnTo>
                    <a:pt x="3" y="1739"/>
                  </a:lnTo>
                  <a:lnTo>
                    <a:pt x="1" y="1737"/>
                  </a:lnTo>
                  <a:lnTo>
                    <a:pt x="0" y="1736"/>
                  </a:lnTo>
                  <a:lnTo>
                    <a:pt x="0" y="1734"/>
                  </a:lnTo>
                  <a:lnTo>
                    <a:pt x="0" y="1707"/>
                  </a:lnTo>
                  <a:lnTo>
                    <a:pt x="0" y="1705"/>
                  </a:lnTo>
                  <a:lnTo>
                    <a:pt x="1" y="1704"/>
                  </a:lnTo>
                  <a:lnTo>
                    <a:pt x="3" y="1703"/>
                  </a:lnTo>
                  <a:lnTo>
                    <a:pt x="4" y="1703"/>
                  </a:lnTo>
                  <a:lnTo>
                    <a:pt x="5" y="1703"/>
                  </a:lnTo>
                  <a:lnTo>
                    <a:pt x="7" y="1704"/>
                  </a:lnTo>
                  <a:lnTo>
                    <a:pt x="8" y="1705"/>
                  </a:lnTo>
                  <a:lnTo>
                    <a:pt x="8" y="1707"/>
                  </a:lnTo>
                  <a:lnTo>
                    <a:pt x="8" y="1707"/>
                  </a:lnTo>
                  <a:close/>
                  <a:moveTo>
                    <a:pt x="8" y="1770"/>
                  </a:moveTo>
                  <a:lnTo>
                    <a:pt x="8" y="1796"/>
                  </a:lnTo>
                  <a:lnTo>
                    <a:pt x="8" y="1799"/>
                  </a:lnTo>
                  <a:lnTo>
                    <a:pt x="7" y="1801"/>
                  </a:lnTo>
                  <a:lnTo>
                    <a:pt x="5" y="1801"/>
                  </a:lnTo>
                  <a:lnTo>
                    <a:pt x="4" y="1802"/>
                  </a:lnTo>
                  <a:lnTo>
                    <a:pt x="3" y="1801"/>
                  </a:lnTo>
                  <a:lnTo>
                    <a:pt x="1" y="1801"/>
                  </a:lnTo>
                  <a:lnTo>
                    <a:pt x="0" y="1799"/>
                  </a:lnTo>
                  <a:lnTo>
                    <a:pt x="0" y="1796"/>
                  </a:lnTo>
                  <a:lnTo>
                    <a:pt x="0" y="1770"/>
                  </a:lnTo>
                  <a:lnTo>
                    <a:pt x="0" y="1769"/>
                  </a:lnTo>
                  <a:lnTo>
                    <a:pt x="1" y="1767"/>
                  </a:lnTo>
                  <a:lnTo>
                    <a:pt x="3" y="1766"/>
                  </a:lnTo>
                  <a:lnTo>
                    <a:pt x="4" y="1766"/>
                  </a:lnTo>
                  <a:lnTo>
                    <a:pt x="5" y="1766"/>
                  </a:lnTo>
                  <a:lnTo>
                    <a:pt x="7" y="1767"/>
                  </a:lnTo>
                  <a:lnTo>
                    <a:pt x="8" y="1769"/>
                  </a:lnTo>
                  <a:lnTo>
                    <a:pt x="8" y="1770"/>
                  </a:lnTo>
                  <a:lnTo>
                    <a:pt x="8" y="1770"/>
                  </a:lnTo>
                  <a:close/>
                  <a:moveTo>
                    <a:pt x="8" y="1832"/>
                  </a:moveTo>
                  <a:lnTo>
                    <a:pt x="8" y="1860"/>
                  </a:lnTo>
                  <a:lnTo>
                    <a:pt x="8" y="1861"/>
                  </a:lnTo>
                  <a:lnTo>
                    <a:pt x="7" y="1863"/>
                  </a:lnTo>
                  <a:lnTo>
                    <a:pt x="5" y="1864"/>
                  </a:lnTo>
                  <a:lnTo>
                    <a:pt x="4" y="1864"/>
                  </a:lnTo>
                  <a:lnTo>
                    <a:pt x="3" y="1864"/>
                  </a:lnTo>
                  <a:lnTo>
                    <a:pt x="1" y="1863"/>
                  </a:lnTo>
                  <a:lnTo>
                    <a:pt x="0" y="1861"/>
                  </a:lnTo>
                  <a:lnTo>
                    <a:pt x="0" y="1860"/>
                  </a:lnTo>
                  <a:lnTo>
                    <a:pt x="0" y="1832"/>
                  </a:lnTo>
                  <a:lnTo>
                    <a:pt x="0" y="1831"/>
                  </a:lnTo>
                  <a:lnTo>
                    <a:pt x="1" y="1829"/>
                  </a:lnTo>
                  <a:lnTo>
                    <a:pt x="3" y="1829"/>
                  </a:lnTo>
                  <a:lnTo>
                    <a:pt x="4" y="1828"/>
                  </a:lnTo>
                  <a:lnTo>
                    <a:pt x="5" y="1829"/>
                  </a:lnTo>
                  <a:lnTo>
                    <a:pt x="7" y="1829"/>
                  </a:lnTo>
                  <a:lnTo>
                    <a:pt x="8" y="1831"/>
                  </a:lnTo>
                  <a:lnTo>
                    <a:pt x="8" y="1832"/>
                  </a:lnTo>
                  <a:lnTo>
                    <a:pt x="8" y="1832"/>
                  </a:lnTo>
                  <a:close/>
                  <a:moveTo>
                    <a:pt x="8" y="1896"/>
                  </a:moveTo>
                  <a:lnTo>
                    <a:pt x="8" y="1907"/>
                  </a:lnTo>
                  <a:lnTo>
                    <a:pt x="8" y="1909"/>
                  </a:lnTo>
                  <a:lnTo>
                    <a:pt x="7" y="1910"/>
                  </a:lnTo>
                  <a:lnTo>
                    <a:pt x="5" y="1912"/>
                  </a:lnTo>
                  <a:lnTo>
                    <a:pt x="4" y="1912"/>
                  </a:lnTo>
                  <a:lnTo>
                    <a:pt x="3" y="1912"/>
                  </a:lnTo>
                  <a:lnTo>
                    <a:pt x="1" y="1910"/>
                  </a:lnTo>
                  <a:lnTo>
                    <a:pt x="0" y="1909"/>
                  </a:lnTo>
                  <a:lnTo>
                    <a:pt x="0" y="1907"/>
                  </a:lnTo>
                  <a:lnTo>
                    <a:pt x="0" y="1896"/>
                  </a:lnTo>
                  <a:lnTo>
                    <a:pt x="0" y="1894"/>
                  </a:lnTo>
                  <a:lnTo>
                    <a:pt x="1" y="1893"/>
                  </a:lnTo>
                  <a:lnTo>
                    <a:pt x="3" y="1891"/>
                  </a:lnTo>
                  <a:lnTo>
                    <a:pt x="4" y="1891"/>
                  </a:lnTo>
                  <a:lnTo>
                    <a:pt x="5" y="1891"/>
                  </a:lnTo>
                  <a:lnTo>
                    <a:pt x="7" y="1893"/>
                  </a:lnTo>
                  <a:lnTo>
                    <a:pt x="8" y="1894"/>
                  </a:lnTo>
                  <a:lnTo>
                    <a:pt x="8" y="1896"/>
                  </a:lnTo>
                  <a:lnTo>
                    <a:pt x="8" y="1896"/>
                  </a:lnTo>
                  <a:close/>
                </a:path>
              </a:pathLst>
            </a:custGeom>
            <a:solidFill>
              <a:srgbClr val="000000"/>
            </a:solidFill>
            <a:ln w="1588">
              <a:solidFill>
                <a:srgbClr val="000000"/>
              </a:solidFill>
              <a:prstDash val="solid"/>
              <a:round/>
              <a:headEnd/>
              <a:tailEnd/>
            </a:ln>
          </p:spPr>
          <p:txBody>
            <a:bodyPr/>
            <a:lstStyle/>
            <a:p>
              <a:endParaRPr lang="en-US"/>
            </a:p>
          </p:txBody>
        </p:sp>
        <p:sp>
          <p:nvSpPr>
            <p:cNvPr id="700440" name="Freeform 24">
              <a:extLst>
                <a:ext uri="{FF2B5EF4-FFF2-40B4-BE49-F238E27FC236}">
                  <a16:creationId xmlns:a16="http://schemas.microsoft.com/office/drawing/2014/main" id="{634B75A5-39AB-4BB4-A5DC-EAF32FE7644D}"/>
                </a:ext>
              </a:extLst>
            </p:cNvPr>
            <p:cNvSpPr>
              <a:spLocks noEditPoints="1"/>
            </p:cNvSpPr>
            <p:nvPr/>
          </p:nvSpPr>
          <p:spPr bwMode="auto">
            <a:xfrm>
              <a:off x="105" y="3080"/>
              <a:ext cx="1686" cy="7"/>
            </a:xfrm>
            <a:custGeom>
              <a:avLst/>
              <a:gdLst>
                <a:gd name="T0" fmla="*/ 30 w 1908"/>
                <a:gd name="T1" fmla="*/ 8 h 8"/>
                <a:gd name="T2" fmla="*/ 4 w 1908"/>
                <a:gd name="T3" fmla="*/ 0 h 8"/>
                <a:gd name="T4" fmla="*/ 93 w 1908"/>
                <a:gd name="T5" fmla="*/ 8 h 8"/>
                <a:gd name="T6" fmla="*/ 66 w 1908"/>
                <a:gd name="T7" fmla="*/ 0 h 8"/>
                <a:gd name="T8" fmla="*/ 156 w 1908"/>
                <a:gd name="T9" fmla="*/ 8 h 8"/>
                <a:gd name="T10" fmla="*/ 129 w 1908"/>
                <a:gd name="T11" fmla="*/ 0 h 8"/>
                <a:gd name="T12" fmla="*/ 220 w 1908"/>
                <a:gd name="T13" fmla="*/ 8 h 8"/>
                <a:gd name="T14" fmla="*/ 192 w 1908"/>
                <a:gd name="T15" fmla="*/ 0 h 8"/>
                <a:gd name="T16" fmla="*/ 282 w 1908"/>
                <a:gd name="T17" fmla="*/ 8 h 8"/>
                <a:gd name="T18" fmla="*/ 256 w 1908"/>
                <a:gd name="T19" fmla="*/ 0 h 8"/>
                <a:gd name="T20" fmla="*/ 345 w 1908"/>
                <a:gd name="T21" fmla="*/ 8 h 8"/>
                <a:gd name="T22" fmla="*/ 318 w 1908"/>
                <a:gd name="T23" fmla="*/ 0 h 8"/>
                <a:gd name="T24" fmla="*/ 408 w 1908"/>
                <a:gd name="T25" fmla="*/ 8 h 8"/>
                <a:gd name="T26" fmla="*/ 381 w 1908"/>
                <a:gd name="T27" fmla="*/ 0 h 8"/>
                <a:gd name="T28" fmla="*/ 472 w 1908"/>
                <a:gd name="T29" fmla="*/ 8 h 8"/>
                <a:gd name="T30" fmla="*/ 444 w 1908"/>
                <a:gd name="T31" fmla="*/ 0 h 8"/>
                <a:gd name="T32" fmla="*/ 534 w 1908"/>
                <a:gd name="T33" fmla="*/ 8 h 8"/>
                <a:gd name="T34" fmla="*/ 508 w 1908"/>
                <a:gd name="T35" fmla="*/ 0 h 8"/>
                <a:gd name="T36" fmla="*/ 597 w 1908"/>
                <a:gd name="T37" fmla="*/ 8 h 8"/>
                <a:gd name="T38" fmla="*/ 569 w 1908"/>
                <a:gd name="T39" fmla="*/ 0 h 8"/>
                <a:gd name="T40" fmla="*/ 660 w 1908"/>
                <a:gd name="T41" fmla="*/ 8 h 8"/>
                <a:gd name="T42" fmla="*/ 633 w 1908"/>
                <a:gd name="T43" fmla="*/ 0 h 8"/>
                <a:gd name="T44" fmla="*/ 723 w 1908"/>
                <a:gd name="T45" fmla="*/ 8 h 8"/>
                <a:gd name="T46" fmla="*/ 696 w 1908"/>
                <a:gd name="T47" fmla="*/ 0 h 8"/>
                <a:gd name="T48" fmla="*/ 785 w 1908"/>
                <a:gd name="T49" fmla="*/ 8 h 8"/>
                <a:gd name="T50" fmla="*/ 759 w 1908"/>
                <a:gd name="T51" fmla="*/ 0 h 8"/>
                <a:gd name="T52" fmla="*/ 849 w 1908"/>
                <a:gd name="T53" fmla="*/ 8 h 8"/>
                <a:gd name="T54" fmla="*/ 821 w 1908"/>
                <a:gd name="T55" fmla="*/ 0 h 8"/>
                <a:gd name="T56" fmla="*/ 912 w 1908"/>
                <a:gd name="T57" fmla="*/ 8 h 8"/>
                <a:gd name="T58" fmla="*/ 885 w 1908"/>
                <a:gd name="T59" fmla="*/ 0 h 8"/>
                <a:gd name="T60" fmla="*/ 975 w 1908"/>
                <a:gd name="T61" fmla="*/ 8 h 8"/>
                <a:gd name="T62" fmla="*/ 948 w 1908"/>
                <a:gd name="T63" fmla="*/ 0 h 8"/>
                <a:gd name="T64" fmla="*/ 1037 w 1908"/>
                <a:gd name="T65" fmla="*/ 8 h 8"/>
                <a:gd name="T66" fmla="*/ 1011 w 1908"/>
                <a:gd name="T67" fmla="*/ 0 h 8"/>
                <a:gd name="T68" fmla="*/ 1100 w 1908"/>
                <a:gd name="T69" fmla="*/ 8 h 8"/>
                <a:gd name="T70" fmla="*/ 1073 w 1908"/>
                <a:gd name="T71" fmla="*/ 0 h 8"/>
                <a:gd name="T72" fmla="*/ 1164 w 1908"/>
                <a:gd name="T73" fmla="*/ 8 h 8"/>
                <a:gd name="T74" fmla="*/ 1136 w 1908"/>
                <a:gd name="T75" fmla="*/ 0 h 8"/>
                <a:gd name="T76" fmla="*/ 1227 w 1908"/>
                <a:gd name="T77" fmla="*/ 8 h 8"/>
                <a:gd name="T78" fmla="*/ 1200 w 1908"/>
                <a:gd name="T79" fmla="*/ 0 h 8"/>
                <a:gd name="T80" fmla="*/ 1289 w 1908"/>
                <a:gd name="T81" fmla="*/ 8 h 8"/>
                <a:gd name="T82" fmla="*/ 1263 w 1908"/>
                <a:gd name="T83" fmla="*/ 0 h 8"/>
                <a:gd name="T84" fmla="*/ 1352 w 1908"/>
                <a:gd name="T85" fmla="*/ 8 h 8"/>
                <a:gd name="T86" fmla="*/ 1325 w 1908"/>
                <a:gd name="T87" fmla="*/ 0 h 8"/>
                <a:gd name="T88" fmla="*/ 1416 w 1908"/>
                <a:gd name="T89" fmla="*/ 8 h 8"/>
                <a:gd name="T90" fmla="*/ 1388 w 1908"/>
                <a:gd name="T91" fmla="*/ 0 h 8"/>
                <a:gd name="T92" fmla="*/ 1479 w 1908"/>
                <a:gd name="T93" fmla="*/ 8 h 8"/>
                <a:gd name="T94" fmla="*/ 1452 w 1908"/>
                <a:gd name="T95" fmla="*/ 0 h 8"/>
                <a:gd name="T96" fmla="*/ 1541 w 1908"/>
                <a:gd name="T97" fmla="*/ 8 h 8"/>
                <a:gd name="T98" fmla="*/ 1515 w 1908"/>
                <a:gd name="T99" fmla="*/ 0 h 8"/>
                <a:gd name="T100" fmla="*/ 1604 w 1908"/>
                <a:gd name="T101" fmla="*/ 8 h 8"/>
                <a:gd name="T102" fmla="*/ 1577 w 1908"/>
                <a:gd name="T103" fmla="*/ 0 h 8"/>
                <a:gd name="T104" fmla="*/ 1667 w 1908"/>
                <a:gd name="T105" fmla="*/ 8 h 8"/>
                <a:gd name="T106" fmla="*/ 1640 w 1908"/>
                <a:gd name="T107" fmla="*/ 0 h 8"/>
                <a:gd name="T108" fmla="*/ 1731 w 1908"/>
                <a:gd name="T109" fmla="*/ 8 h 8"/>
                <a:gd name="T110" fmla="*/ 1703 w 1908"/>
                <a:gd name="T111" fmla="*/ 0 h 8"/>
                <a:gd name="T112" fmla="*/ 1793 w 1908"/>
                <a:gd name="T113" fmla="*/ 8 h 8"/>
                <a:gd name="T114" fmla="*/ 1767 w 1908"/>
                <a:gd name="T115" fmla="*/ 0 h 8"/>
                <a:gd name="T116" fmla="*/ 1856 w 1908"/>
                <a:gd name="T117" fmla="*/ 8 h 8"/>
                <a:gd name="T118" fmla="*/ 1829 w 1908"/>
                <a:gd name="T119" fmla="*/ 0 h 8"/>
                <a:gd name="T120" fmla="*/ 1903 w 1908"/>
                <a:gd name="T121" fmla="*/ 8 h 8"/>
                <a:gd name="T122" fmla="*/ 1892 w 1908"/>
                <a:gd name="T1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8" h="8">
                  <a:moveTo>
                    <a:pt x="4" y="0"/>
                  </a:moveTo>
                  <a:lnTo>
                    <a:pt x="30" y="0"/>
                  </a:lnTo>
                  <a:lnTo>
                    <a:pt x="33" y="0"/>
                  </a:lnTo>
                  <a:lnTo>
                    <a:pt x="34" y="1"/>
                  </a:lnTo>
                  <a:lnTo>
                    <a:pt x="34" y="3"/>
                  </a:lnTo>
                  <a:lnTo>
                    <a:pt x="36" y="4"/>
                  </a:lnTo>
                  <a:lnTo>
                    <a:pt x="34" y="5"/>
                  </a:lnTo>
                  <a:lnTo>
                    <a:pt x="34" y="7"/>
                  </a:lnTo>
                  <a:lnTo>
                    <a:pt x="33" y="8"/>
                  </a:lnTo>
                  <a:lnTo>
                    <a:pt x="30" y="8"/>
                  </a:lnTo>
                  <a:lnTo>
                    <a:pt x="4" y="8"/>
                  </a:lnTo>
                  <a:lnTo>
                    <a:pt x="3" y="8"/>
                  </a:lnTo>
                  <a:lnTo>
                    <a:pt x="1" y="7"/>
                  </a:lnTo>
                  <a:lnTo>
                    <a:pt x="0" y="5"/>
                  </a:lnTo>
                  <a:lnTo>
                    <a:pt x="0" y="4"/>
                  </a:lnTo>
                  <a:lnTo>
                    <a:pt x="0" y="3"/>
                  </a:lnTo>
                  <a:lnTo>
                    <a:pt x="1" y="1"/>
                  </a:lnTo>
                  <a:lnTo>
                    <a:pt x="3" y="0"/>
                  </a:lnTo>
                  <a:lnTo>
                    <a:pt x="4" y="0"/>
                  </a:lnTo>
                  <a:lnTo>
                    <a:pt x="4" y="0"/>
                  </a:lnTo>
                  <a:close/>
                  <a:moveTo>
                    <a:pt x="66" y="0"/>
                  </a:moveTo>
                  <a:lnTo>
                    <a:pt x="93" y="0"/>
                  </a:lnTo>
                  <a:lnTo>
                    <a:pt x="95" y="0"/>
                  </a:lnTo>
                  <a:lnTo>
                    <a:pt x="96" y="1"/>
                  </a:lnTo>
                  <a:lnTo>
                    <a:pt x="97" y="3"/>
                  </a:lnTo>
                  <a:lnTo>
                    <a:pt x="97" y="4"/>
                  </a:lnTo>
                  <a:lnTo>
                    <a:pt x="97" y="5"/>
                  </a:lnTo>
                  <a:lnTo>
                    <a:pt x="96" y="7"/>
                  </a:lnTo>
                  <a:lnTo>
                    <a:pt x="95" y="8"/>
                  </a:lnTo>
                  <a:lnTo>
                    <a:pt x="93" y="8"/>
                  </a:lnTo>
                  <a:lnTo>
                    <a:pt x="66" y="8"/>
                  </a:lnTo>
                  <a:lnTo>
                    <a:pt x="64" y="8"/>
                  </a:lnTo>
                  <a:lnTo>
                    <a:pt x="63" y="7"/>
                  </a:lnTo>
                  <a:lnTo>
                    <a:pt x="63" y="5"/>
                  </a:lnTo>
                  <a:lnTo>
                    <a:pt x="62" y="4"/>
                  </a:lnTo>
                  <a:lnTo>
                    <a:pt x="63" y="3"/>
                  </a:lnTo>
                  <a:lnTo>
                    <a:pt x="63" y="1"/>
                  </a:lnTo>
                  <a:lnTo>
                    <a:pt x="64" y="0"/>
                  </a:lnTo>
                  <a:lnTo>
                    <a:pt x="66" y="0"/>
                  </a:lnTo>
                  <a:lnTo>
                    <a:pt x="66" y="0"/>
                  </a:lnTo>
                  <a:close/>
                  <a:moveTo>
                    <a:pt x="129" y="0"/>
                  </a:moveTo>
                  <a:lnTo>
                    <a:pt x="156" y="0"/>
                  </a:lnTo>
                  <a:lnTo>
                    <a:pt x="158" y="0"/>
                  </a:lnTo>
                  <a:lnTo>
                    <a:pt x="159" y="1"/>
                  </a:lnTo>
                  <a:lnTo>
                    <a:pt x="161" y="3"/>
                  </a:lnTo>
                  <a:lnTo>
                    <a:pt x="161" y="4"/>
                  </a:lnTo>
                  <a:lnTo>
                    <a:pt x="161" y="5"/>
                  </a:lnTo>
                  <a:lnTo>
                    <a:pt x="159" y="7"/>
                  </a:lnTo>
                  <a:lnTo>
                    <a:pt x="158" y="8"/>
                  </a:lnTo>
                  <a:lnTo>
                    <a:pt x="156" y="8"/>
                  </a:lnTo>
                  <a:lnTo>
                    <a:pt x="129" y="8"/>
                  </a:lnTo>
                  <a:lnTo>
                    <a:pt x="128" y="8"/>
                  </a:lnTo>
                  <a:lnTo>
                    <a:pt x="126" y="7"/>
                  </a:lnTo>
                  <a:lnTo>
                    <a:pt x="125" y="5"/>
                  </a:lnTo>
                  <a:lnTo>
                    <a:pt x="125" y="4"/>
                  </a:lnTo>
                  <a:lnTo>
                    <a:pt x="125" y="3"/>
                  </a:lnTo>
                  <a:lnTo>
                    <a:pt x="126" y="1"/>
                  </a:lnTo>
                  <a:lnTo>
                    <a:pt x="128" y="0"/>
                  </a:lnTo>
                  <a:lnTo>
                    <a:pt x="129" y="0"/>
                  </a:lnTo>
                  <a:lnTo>
                    <a:pt x="129" y="0"/>
                  </a:lnTo>
                  <a:close/>
                  <a:moveTo>
                    <a:pt x="192" y="0"/>
                  </a:moveTo>
                  <a:lnTo>
                    <a:pt x="220" y="0"/>
                  </a:lnTo>
                  <a:lnTo>
                    <a:pt x="221" y="0"/>
                  </a:lnTo>
                  <a:lnTo>
                    <a:pt x="223" y="1"/>
                  </a:lnTo>
                  <a:lnTo>
                    <a:pt x="224" y="3"/>
                  </a:lnTo>
                  <a:lnTo>
                    <a:pt x="224" y="4"/>
                  </a:lnTo>
                  <a:lnTo>
                    <a:pt x="224" y="5"/>
                  </a:lnTo>
                  <a:lnTo>
                    <a:pt x="223" y="7"/>
                  </a:lnTo>
                  <a:lnTo>
                    <a:pt x="221" y="8"/>
                  </a:lnTo>
                  <a:lnTo>
                    <a:pt x="220" y="8"/>
                  </a:lnTo>
                  <a:lnTo>
                    <a:pt x="192" y="8"/>
                  </a:lnTo>
                  <a:lnTo>
                    <a:pt x="191" y="8"/>
                  </a:lnTo>
                  <a:lnTo>
                    <a:pt x="190" y="7"/>
                  </a:lnTo>
                  <a:lnTo>
                    <a:pt x="188" y="5"/>
                  </a:lnTo>
                  <a:lnTo>
                    <a:pt x="188" y="4"/>
                  </a:lnTo>
                  <a:lnTo>
                    <a:pt x="188" y="3"/>
                  </a:lnTo>
                  <a:lnTo>
                    <a:pt x="190" y="1"/>
                  </a:lnTo>
                  <a:lnTo>
                    <a:pt x="191" y="0"/>
                  </a:lnTo>
                  <a:lnTo>
                    <a:pt x="192" y="0"/>
                  </a:lnTo>
                  <a:lnTo>
                    <a:pt x="192" y="0"/>
                  </a:lnTo>
                  <a:close/>
                  <a:moveTo>
                    <a:pt x="256" y="0"/>
                  </a:moveTo>
                  <a:lnTo>
                    <a:pt x="282" y="0"/>
                  </a:lnTo>
                  <a:lnTo>
                    <a:pt x="285" y="0"/>
                  </a:lnTo>
                  <a:lnTo>
                    <a:pt x="286" y="1"/>
                  </a:lnTo>
                  <a:lnTo>
                    <a:pt x="286" y="3"/>
                  </a:lnTo>
                  <a:lnTo>
                    <a:pt x="287" y="4"/>
                  </a:lnTo>
                  <a:lnTo>
                    <a:pt x="286" y="5"/>
                  </a:lnTo>
                  <a:lnTo>
                    <a:pt x="286" y="7"/>
                  </a:lnTo>
                  <a:lnTo>
                    <a:pt x="285" y="8"/>
                  </a:lnTo>
                  <a:lnTo>
                    <a:pt x="282" y="8"/>
                  </a:lnTo>
                  <a:lnTo>
                    <a:pt x="256" y="8"/>
                  </a:lnTo>
                  <a:lnTo>
                    <a:pt x="254" y="8"/>
                  </a:lnTo>
                  <a:lnTo>
                    <a:pt x="253" y="7"/>
                  </a:lnTo>
                  <a:lnTo>
                    <a:pt x="251" y="5"/>
                  </a:lnTo>
                  <a:lnTo>
                    <a:pt x="251" y="4"/>
                  </a:lnTo>
                  <a:lnTo>
                    <a:pt x="251" y="3"/>
                  </a:lnTo>
                  <a:lnTo>
                    <a:pt x="253" y="1"/>
                  </a:lnTo>
                  <a:lnTo>
                    <a:pt x="254" y="0"/>
                  </a:lnTo>
                  <a:lnTo>
                    <a:pt x="256" y="0"/>
                  </a:lnTo>
                  <a:lnTo>
                    <a:pt x="256" y="0"/>
                  </a:lnTo>
                  <a:close/>
                  <a:moveTo>
                    <a:pt x="318" y="0"/>
                  </a:moveTo>
                  <a:lnTo>
                    <a:pt x="345" y="0"/>
                  </a:lnTo>
                  <a:lnTo>
                    <a:pt x="346" y="0"/>
                  </a:lnTo>
                  <a:lnTo>
                    <a:pt x="348" y="1"/>
                  </a:lnTo>
                  <a:lnTo>
                    <a:pt x="349" y="3"/>
                  </a:lnTo>
                  <a:lnTo>
                    <a:pt x="349" y="4"/>
                  </a:lnTo>
                  <a:lnTo>
                    <a:pt x="349" y="5"/>
                  </a:lnTo>
                  <a:lnTo>
                    <a:pt x="348" y="7"/>
                  </a:lnTo>
                  <a:lnTo>
                    <a:pt x="346" y="8"/>
                  </a:lnTo>
                  <a:lnTo>
                    <a:pt x="345" y="8"/>
                  </a:lnTo>
                  <a:lnTo>
                    <a:pt x="318" y="8"/>
                  </a:lnTo>
                  <a:lnTo>
                    <a:pt x="316" y="8"/>
                  </a:lnTo>
                  <a:lnTo>
                    <a:pt x="315" y="7"/>
                  </a:lnTo>
                  <a:lnTo>
                    <a:pt x="315" y="5"/>
                  </a:lnTo>
                  <a:lnTo>
                    <a:pt x="313" y="4"/>
                  </a:lnTo>
                  <a:lnTo>
                    <a:pt x="315" y="3"/>
                  </a:lnTo>
                  <a:lnTo>
                    <a:pt x="315" y="1"/>
                  </a:lnTo>
                  <a:lnTo>
                    <a:pt x="316" y="0"/>
                  </a:lnTo>
                  <a:lnTo>
                    <a:pt x="318" y="0"/>
                  </a:lnTo>
                  <a:lnTo>
                    <a:pt x="318" y="0"/>
                  </a:lnTo>
                  <a:close/>
                  <a:moveTo>
                    <a:pt x="381" y="0"/>
                  </a:moveTo>
                  <a:lnTo>
                    <a:pt x="408" y="0"/>
                  </a:lnTo>
                  <a:lnTo>
                    <a:pt x="410" y="0"/>
                  </a:lnTo>
                  <a:lnTo>
                    <a:pt x="411" y="1"/>
                  </a:lnTo>
                  <a:lnTo>
                    <a:pt x="413" y="3"/>
                  </a:lnTo>
                  <a:lnTo>
                    <a:pt x="413" y="4"/>
                  </a:lnTo>
                  <a:lnTo>
                    <a:pt x="413" y="5"/>
                  </a:lnTo>
                  <a:lnTo>
                    <a:pt x="411" y="7"/>
                  </a:lnTo>
                  <a:lnTo>
                    <a:pt x="410" y="8"/>
                  </a:lnTo>
                  <a:lnTo>
                    <a:pt x="408" y="8"/>
                  </a:lnTo>
                  <a:lnTo>
                    <a:pt x="381" y="8"/>
                  </a:lnTo>
                  <a:lnTo>
                    <a:pt x="380" y="8"/>
                  </a:lnTo>
                  <a:lnTo>
                    <a:pt x="378" y="7"/>
                  </a:lnTo>
                  <a:lnTo>
                    <a:pt x="377" y="5"/>
                  </a:lnTo>
                  <a:lnTo>
                    <a:pt x="377" y="4"/>
                  </a:lnTo>
                  <a:lnTo>
                    <a:pt x="377" y="3"/>
                  </a:lnTo>
                  <a:lnTo>
                    <a:pt x="378" y="1"/>
                  </a:lnTo>
                  <a:lnTo>
                    <a:pt x="380" y="0"/>
                  </a:lnTo>
                  <a:lnTo>
                    <a:pt x="381" y="0"/>
                  </a:lnTo>
                  <a:lnTo>
                    <a:pt x="381" y="0"/>
                  </a:lnTo>
                  <a:close/>
                  <a:moveTo>
                    <a:pt x="444" y="0"/>
                  </a:moveTo>
                  <a:lnTo>
                    <a:pt x="472" y="0"/>
                  </a:lnTo>
                  <a:lnTo>
                    <a:pt x="473" y="0"/>
                  </a:lnTo>
                  <a:lnTo>
                    <a:pt x="475" y="1"/>
                  </a:lnTo>
                  <a:lnTo>
                    <a:pt x="476" y="3"/>
                  </a:lnTo>
                  <a:lnTo>
                    <a:pt x="476" y="4"/>
                  </a:lnTo>
                  <a:lnTo>
                    <a:pt x="476" y="5"/>
                  </a:lnTo>
                  <a:lnTo>
                    <a:pt x="475" y="7"/>
                  </a:lnTo>
                  <a:lnTo>
                    <a:pt x="473" y="8"/>
                  </a:lnTo>
                  <a:lnTo>
                    <a:pt x="472" y="8"/>
                  </a:lnTo>
                  <a:lnTo>
                    <a:pt x="444" y="8"/>
                  </a:lnTo>
                  <a:lnTo>
                    <a:pt x="443" y="8"/>
                  </a:lnTo>
                  <a:lnTo>
                    <a:pt x="441" y="7"/>
                  </a:lnTo>
                  <a:lnTo>
                    <a:pt x="440" y="5"/>
                  </a:lnTo>
                  <a:lnTo>
                    <a:pt x="440" y="4"/>
                  </a:lnTo>
                  <a:lnTo>
                    <a:pt x="440" y="3"/>
                  </a:lnTo>
                  <a:lnTo>
                    <a:pt x="441" y="1"/>
                  </a:lnTo>
                  <a:lnTo>
                    <a:pt x="443" y="0"/>
                  </a:lnTo>
                  <a:lnTo>
                    <a:pt x="444" y="0"/>
                  </a:lnTo>
                  <a:lnTo>
                    <a:pt x="444" y="0"/>
                  </a:lnTo>
                  <a:close/>
                  <a:moveTo>
                    <a:pt x="508" y="0"/>
                  </a:moveTo>
                  <a:lnTo>
                    <a:pt x="534" y="0"/>
                  </a:lnTo>
                  <a:lnTo>
                    <a:pt x="536" y="0"/>
                  </a:lnTo>
                  <a:lnTo>
                    <a:pt x="538" y="1"/>
                  </a:lnTo>
                  <a:lnTo>
                    <a:pt x="538" y="3"/>
                  </a:lnTo>
                  <a:lnTo>
                    <a:pt x="539" y="4"/>
                  </a:lnTo>
                  <a:lnTo>
                    <a:pt x="538" y="5"/>
                  </a:lnTo>
                  <a:lnTo>
                    <a:pt x="538" y="7"/>
                  </a:lnTo>
                  <a:lnTo>
                    <a:pt x="536" y="8"/>
                  </a:lnTo>
                  <a:lnTo>
                    <a:pt x="534" y="8"/>
                  </a:lnTo>
                  <a:lnTo>
                    <a:pt x="508" y="8"/>
                  </a:lnTo>
                  <a:lnTo>
                    <a:pt x="506" y="8"/>
                  </a:lnTo>
                  <a:lnTo>
                    <a:pt x="505" y="7"/>
                  </a:lnTo>
                  <a:lnTo>
                    <a:pt x="503" y="5"/>
                  </a:lnTo>
                  <a:lnTo>
                    <a:pt x="503" y="4"/>
                  </a:lnTo>
                  <a:lnTo>
                    <a:pt x="503" y="3"/>
                  </a:lnTo>
                  <a:lnTo>
                    <a:pt x="505" y="1"/>
                  </a:lnTo>
                  <a:lnTo>
                    <a:pt x="506" y="0"/>
                  </a:lnTo>
                  <a:lnTo>
                    <a:pt x="508" y="0"/>
                  </a:lnTo>
                  <a:lnTo>
                    <a:pt x="508" y="0"/>
                  </a:lnTo>
                  <a:close/>
                  <a:moveTo>
                    <a:pt x="569" y="0"/>
                  </a:moveTo>
                  <a:lnTo>
                    <a:pt x="597" y="0"/>
                  </a:lnTo>
                  <a:lnTo>
                    <a:pt x="598" y="0"/>
                  </a:lnTo>
                  <a:lnTo>
                    <a:pt x="600" y="1"/>
                  </a:lnTo>
                  <a:lnTo>
                    <a:pt x="601" y="3"/>
                  </a:lnTo>
                  <a:lnTo>
                    <a:pt x="601" y="4"/>
                  </a:lnTo>
                  <a:lnTo>
                    <a:pt x="601" y="5"/>
                  </a:lnTo>
                  <a:lnTo>
                    <a:pt x="600" y="7"/>
                  </a:lnTo>
                  <a:lnTo>
                    <a:pt x="598" y="8"/>
                  </a:lnTo>
                  <a:lnTo>
                    <a:pt x="597" y="8"/>
                  </a:lnTo>
                  <a:lnTo>
                    <a:pt x="569" y="8"/>
                  </a:lnTo>
                  <a:lnTo>
                    <a:pt x="568" y="8"/>
                  </a:lnTo>
                  <a:lnTo>
                    <a:pt x="567" y="7"/>
                  </a:lnTo>
                  <a:lnTo>
                    <a:pt x="567" y="5"/>
                  </a:lnTo>
                  <a:lnTo>
                    <a:pt x="565" y="4"/>
                  </a:lnTo>
                  <a:lnTo>
                    <a:pt x="567" y="3"/>
                  </a:lnTo>
                  <a:lnTo>
                    <a:pt x="567" y="1"/>
                  </a:lnTo>
                  <a:lnTo>
                    <a:pt x="568" y="0"/>
                  </a:lnTo>
                  <a:lnTo>
                    <a:pt x="569" y="0"/>
                  </a:lnTo>
                  <a:lnTo>
                    <a:pt x="569" y="0"/>
                  </a:lnTo>
                  <a:close/>
                  <a:moveTo>
                    <a:pt x="633" y="0"/>
                  </a:moveTo>
                  <a:lnTo>
                    <a:pt x="660" y="0"/>
                  </a:lnTo>
                  <a:lnTo>
                    <a:pt x="662" y="0"/>
                  </a:lnTo>
                  <a:lnTo>
                    <a:pt x="663" y="1"/>
                  </a:lnTo>
                  <a:lnTo>
                    <a:pt x="664" y="3"/>
                  </a:lnTo>
                  <a:lnTo>
                    <a:pt x="664" y="4"/>
                  </a:lnTo>
                  <a:lnTo>
                    <a:pt x="664" y="5"/>
                  </a:lnTo>
                  <a:lnTo>
                    <a:pt x="663" y="7"/>
                  </a:lnTo>
                  <a:lnTo>
                    <a:pt x="662" y="8"/>
                  </a:lnTo>
                  <a:lnTo>
                    <a:pt x="660" y="8"/>
                  </a:lnTo>
                  <a:lnTo>
                    <a:pt x="633" y="8"/>
                  </a:lnTo>
                  <a:lnTo>
                    <a:pt x="631" y="8"/>
                  </a:lnTo>
                  <a:lnTo>
                    <a:pt x="630" y="7"/>
                  </a:lnTo>
                  <a:lnTo>
                    <a:pt x="628" y="5"/>
                  </a:lnTo>
                  <a:lnTo>
                    <a:pt x="628" y="4"/>
                  </a:lnTo>
                  <a:lnTo>
                    <a:pt x="628" y="3"/>
                  </a:lnTo>
                  <a:lnTo>
                    <a:pt x="630" y="1"/>
                  </a:lnTo>
                  <a:lnTo>
                    <a:pt x="631" y="0"/>
                  </a:lnTo>
                  <a:lnTo>
                    <a:pt x="633" y="0"/>
                  </a:lnTo>
                  <a:lnTo>
                    <a:pt x="633" y="0"/>
                  </a:lnTo>
                  <a:close/>
                  <a:moveTo>
                    <a:pt x="696" y="0"/>
                  </a:moveTo>
                  <a:lnTo>
                    <a:pt x="723" y="0"/>
                  </a:lnTo>
                  <a:lnTo>
                    <a:pt x="725" y="0"/>
                  </a:lnTo>
                  <a:lnTo>
                    <a:pt x="726" y="1"/>
                  </a:lnTo>
                  <a:lnTo>
                    <a:pt x="728" y="3"/>
                  </a:lnTo>
                  <a:lnTo>
                    <a:pt x="728" y="4"/>
                  </a:lnTo>
                  <a:lnTo>
                    <a:pt x="728" y="5"/>
                  </a:lnTo>
                  <a:lnTo>
                    <a:pt x="726" y="7"/>
                  </a:lnTo>
                  <a:lnTo>
                    <a:pt x="725" y="8"/>
                  </a:lnTo>
                  <a:lnTo>
                    <a:pt x="723" y="8"/>
                  </a:lnTo>
                  <a:lnTo>
                    <a:pt x="696" y="8"/>
                  </a:lnTo>
                  <a:lnTo>
                    <a:pt x="695" y="8"/>
                  </a:lnTo>
                  <a:lnTo>
                    <a:pt x="693" y="7"/>
                  </a:lnTo>
                  <a:lnTo>
                    <a:pt x="692" y="5"/>
                  </a:lnTo>
                  <a:lnTo>
                    <a:pt x="692" y="4"/>
                  </a:lnTo>
                  <a:lnTo>
                    <a:pt x="692" y="3"/>
                  </a:lnTo>
                  <a:lnTo>
                    <a:pt x="693" y="1"/>
                  </a:lnTo>
                  <a:lnTo>
                    <a:pt x="695" y="0"/>
                  </a:lnTo>
                  <a:lnTo>
                    <a:pt x="696" y="0"/>
                  </a:lnTo>
                  <a:lnTo>
                    <a:pt x="696" y="0"/>
                  </a:lnTo>
                  <a:close/>
                  <a:moveTo>
                    <a:pt x="759" y="0"/>
                  </a:moveTo>
                  <a:lnTo>
                    <a:pt x="785" y="0"/>
                  </a:lnTo>
                  <a:lnTo>
                    <a:pt x="788" y="0"/>
                  </a:lnTo>
                  <a:lnTo>
                    <a:pt x="790" y="1"/>
                  </a:lnTo>
                  <a:lnTo>
                    <a:pt x="790" y="3"/>
                  </a:lnTo>
                  <a:lnTo>
                    <a:pt x="791" y="4"/>
                  </a:lnTo>
                  <a:lnTo>
                    <a:pt x="790" y="5"/>
                  </a:lnTo>
                  <a:lnTo>
                    <a:pt x="790" y="7"/>
                  </a:lnTo>
                  <a:lnTo>
                    <a:pt x="788" y="8"/>
                  </a:lnTo>
                  <a:lnTo>
                    <a:pt x="785" y="8"/>
                  </a:lnTo>
                  <a:lnTo>
                    <a:pt x="759" y="8"/>
                  </a:lnTo>
                  <a:lnTo>
                    <a:pt x="758" y="8"/>
                  </a:lnTo>
                  <a:lnTo>
                    <a:pt x="757" y="7"/>
                  </a:lnTo>
                  <a:lnTo>
                    <a:pt x="755" y="5"/>
                  </a:lnTo>
                  <a:lnTo>
                    <a:pt x="755" y="4"/>
                  </a:lnTo>
                  <a:lnTo>
                    <a:pt x="755" y="3"/>
                  </a:lnTo>
                  <a:lnTo>
                    <a:pt x="757" y="1"/>
                  </a:lnTo>
                  <a:lnTo>
                    <a:pt x="758" y="0"/>
                  </a:lnTo>
                  <a:lnTo>
                    <a:pt x="759" y="0"/>
                  </a:lnTo>
                  <a:lnTo>
                    <a:pt x="759" y="0"/>
                  </a:lnTo>
                  <a:close/>
                  <a:moveTo>
                    <a:pt x="821" y="0"/>
                  </a:moveTo>
                  <a:lnTo>
                    <a:pt x="849" y="0"/>
                  </a:lnTo>
                  <a:lnTo>
                    <a:pt x="850" y="0"/>
                  </a:lnTo>
                  <a:lnTo>
                    <a:pt x="852" y="1"/>
                  </a:lnTo>
                  <a:lnTo>
                    <a:pt x="853" y="3"/>
                  </a:lnTo>
                  <a:lnTo>
                    <a:pt x="853" y="4"/>
                  </a:lnTo>
                  <a:lnTo>
                    <a:pt x="853" y="5"/>
                  </a:lnTo>
                  <a:lnTo>
                    <a:pt x="852" y="7"/>
                  </a:lnTo>
                  <a:lnTo>
                    <a:pt x="850" y="8"/>
                  </a:lnTo>
                  <a:lnTo>
                    <a:pt x="849" y="8"/>
                  </a:lnTo>
                  <a:lnTo>
                    <a:pt x="821" y="8"/>
                  </a:lnTo>
                  <a:lnTo>
                    <a:pt x="820" y="8"/>
                  </a:lnTo>
                  <a:lnTo>
                    <a:pt x="818" y="7"/>
                  </a:lnTo>
                  <a:lnTo>
                    <a:pt x="818" y="5"/>
                  </a:lnTo>
                  <a:lnTo>
                    <a:pt x="817" y="4"/>
                  </a:lnTo>
                  <a:lnTo>
                    <a:pt x="818" y="3"/>
                  </a:lnTo>
                  <a:lnTo>
                    <a:pt x="818" y="1"/>
                  </a:lnTo>
                  <a:lnTo>
                    <a:pt x="820" y="0"/>
                  </a:lnTo>
                  <a:lnTo>
                    <a:pt x="821" y="0"/>
                  </a:lnTo>
                  <a:lnTo>
                    <a:pt x="821" y="0"/>
                  </a:lnTo>
                  <a:close/>
                  <a:moveTo>
                    <a:pt x="885" y="0"/>
                  </a:moveTo>
                  <a:lnTo>
                    <a:pt x="912" y="0"/>
                  </a:lnTo>
                  <a:lnTo>
                    <a:pt x="913" y="0"/>
                  </a:lnTo>
                  <a:lnTo>
                    <a:pt x="915" y="1"/>
                  </a:lnTo>
                  <a:lnTo>
                    <a:pt x="916" y="3"/>
                  </a:lnTo>
                  <a:lnTo>
                    <a:pt x="916" y="4"/>
                  </a:lnTo>
                  <a:lnTo>
                    <a:pt x="916" y="5"/>
                  </a:lnTo>
                  <a:lnTo>
                    <a:pt x="915" y="7"/>
                  </a:lnTo>
                  <a:lnTo>
                    <a:pt x="913" y="8"/>
                  </a:lnTo>
                  <a:lnTo>
                    <a:pt x="912" y="8"/>
                  </a:lnTo>
                  <a:lnTo>
                    <a:pt x="885" y="8"/>
                  </a:lnTo>
                  <a:lnTo>
                    <a:pt x="883" y="8"/>
                  </a:lnTo>
                  <a:lnTo>
                    <a:pt x="882" y="7"/>
                  </a:lnTo>
                  <a:lnTo>
                    <a:pt x="880" y="5"/>
                  </a:lnTo>
                  <a:lnTo>
                    <a:pt x="880" y="4"/>
                  </a:lnTo>
                  <a:lnTo>
                    <a:pt x="880" y="3"/>
                  </a:lnTo>
                  <a:lnTo>
                    <a:pt x="882" y="1"/>
                  </a:lnTo>
                  <a:lnTo>
                    <a:pt x="883" y="0"/>
                  </a:lnTo>
                  <a:lnTo>
                    <a:pt x="885" y="0"/>
                  </a:lnTo>
                  <a:lnTo>
                    <a:pt x="885" y="0"/>
                  </a:lnTo>
                  <a:close/>
                  <a:moveTo>
                    <a:pt x="948" y="0"/>
                  </a:moveTo>
                  <a:lnTo>
                    <a:pt x="975" y="0"/>
                  </a:lnTo>
                  <a:lnTo>
                    <a:pt x="977" y="0"/>
                  </a:lnTo>
                  <a:lnTo>
                    <a:pt x="978" y="1"/>
                  </a:lnTo>
                  <a:lnTo>
                    <a:pt x="980" y="3"/>
                  </a:lnTo>
                  <a:lnTo>
                    <a:pt x="980" y="4"/>
                  </a:lnTo>
                  <a:lnTo>
                    <a:pt x="980" y="5"/>
                  </a:lnTo>
                  <a:lnTo>
                    <a:pt x="978" y="7"/>
                  </a:lnTo>
                  <a:lnTo>
                    <a:pt x="977" y="8"/>
                  </a:lnTo>
                  <a:lnTo>
                    <a:pt x="975" y="8"/>
                  </a:lnTo>
                  <a:lnTo>
                    <a:pt x="948" y="8"/>
                  </a:lnTo>
                  <a:lnTo>
                    <a:pt x="947" y="8"/>
                  </a:lnTo>
                  <a:lnTo>
                    <a:pt x="945" y="7"/>
                  </a:lnTo>
                  <a:lnTo>
                    <a:pt x="944" y="5"/>
                  </a:lnTo>
                  <a:lnTo>
                    <a:pt x="944" y="4"/>
                  </a:lnTo>
                  <a:lnTo>
                    <a:pt x="944" y="3"/>
                  </a:lnTo>
                  <a:lnTo>
                    <a:pt x="945" y="1"/>
                  </a:lnTo>
                  <a:lnTo>
                    <a:pt x="947" y="0"/>
                  </a:lnTo>
                  <a:lnTo>
                    <a:pt x="948" y="0"/>
                  </a:lnTo>
                  <a:lnTo>
                    <a:pt x="948" y="0"/>
                  </a:lnTo>
                  <a:close/>
                  <a:moveTo>
                    <a:pt x="1011" y="0"/>
                  </a:moveTo>
                  <a:lnTo>
                    <a:pt x="1037" y="0"/>
                  </a:lnTo>
                  <a:lnTo>
                    <a:pt x="1040" y="0"/>
                  </a:lnTo>
                  <a:lnTo>
                    <a:pt x="1041" y="1"/>
                  </a:lnTo>
                  <a:lnTo>
                    <a:pt x="1041" y="3"/>
                  </a:lnTo>
                  <a:lnTo>
                    <a:pt x="1043" y="4"/>
                  </a:lnTo>
                  <a:lnTo>
                    <a:pt x="1041" y="5"/>
                  </a:lnTo>
                  <a:lnTo>
                    <a:pt x="1041" y="7"/>
                  </a:lnTo>
                  <a:lnTo>
                    <a:pt x="1040" y="8"/>
                  </a:lnTo>
                  <a:lnTo>
                    <a:pt x="1037" y="8"/>
                  </a:lnTo>
                  <a:lnTo>
                    <a:pt x="1011" y="8"/>
                  </a:lnTo>
                  <a:lnTo>
                    <a:pt x="1010" y="8"/>
                  </a:lnTo>
                  <a:lnTo>
                    <a:pt x="1008" y="7"/>
                  </a:lnTo>
                  <a:lnTo>
                    <a:pt x="1007" y="5"/>
                  </a:lnTo>
                  <a:lnTo>
                    <a:pt x="1007" y="4"/>
                  </a:lnTo>
                  <a:lnTo>
                    <a:pt x="1007" y="3"/>
                  </a:lnTo>
                  <a:lnTo>
                    <a:pt x="1008" y="1"/>
                  </a:lnTo>
                  <a:lnTo>
                    <a:pt x="1010" y="0"/>
                  </a:lnTo>
                  <a:lnTo>
                    <a:pt x="1011" y="0"/>
                  </a:lnTo>
                  <a:lnTo>
                    <a:pt x="1011" y="0"/>
                  </a:lnTo>
                  <a:close/>
                  <a:moveTo>
                    <a:pt x="1073" y="0"/>
                  </a:moveTo>
                  <a:lnTo>
                    <a:pt x="1100" y="0"/>
                  </a:lnTo>
                  <a:lnTo>
                    <a:pt x="1102" y="0"/>
                  </a:lnTo>
                  <a:lnTo>
                    <a:pt x="1103" y="1"/>
                  </a:lnTo>
                  <a:lnTo>
                    <a:pt x="1105" y="3"/>
                  </a:lnTo>
                  <a:lnTo>
                    <a:pt x="1105" y="4"/>
                  </a:lnTo>
                  <a:lnTo>
                    <a:pt x="1105" y="5"/>
                  </a:lnTo>
                  <a:lnTo>
                    <a:pt x="1103" y="7"/>
                  </a:lnTo>
                  <a:lnTo>
                    <a:pt x="1102" y="8"/>
                  </a:lnTo>
                  <a:lnTo>
                    <a:pt x="1100" y="8"/>
                  </a:lnTo>
                  <a:lnTo>
                    <a:pt x="1073" y="8"/>
                  </a:lnTo>
                  <a:lnTo>
                    <a:pt x="1072" y="8"/>
                  </a:lnTo>
                  <a:lnTo>
                    <a:pt x="1070" y="7"/>
                  </a:lnTo>
                  <a:lnTo>
                    <a:pt x="1070" y="5"/>
                  </a:lnTo>
                  <a:lnTo>
                    <a:pt x="1069" y="4"/>
                  </a:lnTo>
                  <a:lnTo>
                    <a:pt x="1070" y="3"/>
                  </a:lnTo>
                  <a:lnTo>
                    <a:pt x="1070" y="1"/>
                  </a:lnTo>
                  <a:lnTo>
                    <a:pt x="1072" y="0"/>
                  </a:lnTo>
                  <a:lnTo>
                    <a:pt x="1073" y="0"/>
                  </a:lnTo>
                  <a:lnTo>
                    <a:pt x="1073" y="0"/>
                  </a:lnTo>
                  <a:close/>
                  <a:moveTo>
                    <a:pt x="1136" y="0"/>
                  </a:moveTo>
                  <a:lnTo>
                    <a:pt x="1164" y="0"/>
                  </a:lnTo>
                  <a:lnTo>
                    <a:pt x="1165" y="0"/>
                  </a:lnTo>
                  <a:lnTo>
                    <a:pt x="1167" y="1"/>
                  </a:lnTo>
                  <a:lnTo>
                    <a:pt x="1168" y="3"/>
                  </a:lnTo>
                  <a:lnTo>
                    <a:pt x="1168" y="4"/>
                  </a:lnTo>
                  <a:lnTo>
                    <a:pt x="1168" y="5"/>
                  </a:lnTo>
                  <a:lnTo>
                    <a:pt x="1167" y="7"/>
                  </a:lnTo>
                  <a:lnTo>
                    <a:pt x="1165" y="8"/>
                  </a:lnTo>
                  <a:lnTo>
                    <a:pt x="1164" y="8"/>
                  </a:lnTo>
                  <a:lnTo>
                    <a:pt x="1136" y="8"/>
                  </a:lnTo>
                  <a:lnTo>
                    <a:pt x="1135" y="8"/>
                  </a:lnTo>
                  <a:lnTo>
                    <a:pt x="1134" y="7"/>
                  </a:lnTo>
                  <a:lnTo>
                    <a:pt x="1132" y="5"/>
                  </a:lnTo>
                  <a:lnTo>
                    <a:pt x="1132" y="4"/>
                  </a:lnTo>
                  <a:lnTo>
                    <a:pt x="1132" y="3"/>
                  </a:lnTo>
                  <a:lnTo>
                    <a:pt x="1134" y="1"/>
                  </a:lnTo>
                  <a:lnTo>
                    <a:pt x="1135" y="0"/>
                  </a:lnTo>
                  <a:lnTo>
                    <a:pt x="1136" y="0"/>
                  </a:lnTo>
                  <a:lnTo>
                    <a:pt x="1136" y="0"/>
                  </a:lnTo>
                  <a:close/>
                  <a:moveTo>
                    <a:pt x="1200" y="0"/>
                  </a:moveTo>
                  <a:lnTo>
                    <a:pt x="1227" y="0"/>
                  </a:lnTo>
                  <a:lnTo>
                    <a:pt x="1229" y="0"/>
                  </a:lnTo>
                  <a:lnTo>
                    <a:pt x="1230" y="1"/>
                  </a:lnTo>
                  <a:lnTo>
                    <a:pt x="1231" y="3"/>
                  </a:lnTo>
                  <a:lnTo>
                    <a:pt x="1231" y="4"/>
                  </a:lnTo>
                  <a:lnTo>
                    <a:pt x="1231" y="5"/>
                  </a:lnTo>
                  <a:lnTo>
                    <a:pt x="1230" y="7"/>
                  </a:lnTo>
                  <a:lnTo>
                    <a:pt x="1229" y="8"/>
                  </a:lnTo>
                  <a:lnTo>
                    <a:pt x="1227" y="8"/>
                  </a:lnTo>
                  <a:lnTo>
                    <a:pt x="1200" y="8"/>
                  </a:lnTo>
                  <a:lnTo>
                    <a:pt x="1198" y="8"/>
                  </a:lnTo>
                  <a:lnTo>
                    <a:pt x="1197" y="7"/>
                  </a:lnTo>
                  <a:lnTo>
                    <a:pt x="1195" y="5"/>
                  </a:lnTo>
                  <a:lnTo>
                    <a:pt x="1195" y="4"/>
                  </a:lnTo>
                  <a:lnTo>
                    <a:pt x="1195" y="3"/>
                  </a:lnTo>
                  <a:lnTo>
                    <a:pt x="1197" y="1"/>
                  </a:lnTo>
                  <a:lnTo>
                    <a:pt x="1198" y="0"/>
                  </a:lnTo>
                  <a:lnTo>
                    <a:pt x="1200" y="0"/>
                  </a:lnTo>
                  <a:lnTo>
                    <a:pt x="1200" y="0"/>
                  </a:lnTo>
                  <a:close/>
                  <a:moveTo>
                    <a:pt x="1263" y="0"/>
                  </a:moveTo>
                  <a:lnTo>
                    <a:pt x="1289" y="0"/>
                  </a:lnTo>
                  <a:lnTo>
                    <a:pt x="1292" y="0"/>
                  </a:lnTo>
                  <a:lnTo>
                    <a:pt x="1293" y="1"/>
                  </a:lnTo>
                  <a:lnTo>
                    <a:pt x="1293" y="3"/>
                  </a:lnTo>
                  <a:lnTo>
                    <a:pt x="1295" y="4"/>
                  </a:lnTo>
                  <a:lnTo>
                    <a:pt x="1293" y="5"/>
                  </a:lnTo>
                  <a:lnTo>
                    <a:pt x="1293" y="7"/>
                  </a:lnTo>
                  <a:lnTo>
                    <a:pt x="1292" y="8"/>
                  </a:lnTo>
                  <a:lnTo>
                    <a:pt x="1289" y="8"/>
                  </a:lnTo>
                  <a:lnTo>
                    <a:pt x="1263" y="8"/>
                  </a:lnTo>
                  <a:lnTo>
                    <a:pt x="1262" y="8"/>
                  </a:lnTo>
                  <a:lnTo>
                    <a:pt x="1260" y="7"/>
                  </a:lnTo>
                  <a:lnTo>
                    <a:pt x="1259" y="5"/>
                  </a:lnTo>
                  <a:lnTo>
                    <a:pt x="1259" y="4"/>
                  </a:lnTo>
                  <a:lnTo>
                    <a:pt x="1259" y="3"/>
                  </a:lnTo>
                  <a:lnTo>
                    <a:pt x="1260" y="1"/>
                  </a:lnTo>
                  <a:lnTo>
                    <a:pt x="1262" y="0"/>
                  </a:lnTo>
                  <a:lnTo>
                    <a:pt x="1263" y="0"/>
                  </a:lnTo>
                  <a:lnTo>
                    <a:pt x="1263" y="0"/>
                  </a:lnTo>
                  <a:close/>
                  <a:moveTo>
                    <a:pt x="1325" y="0"/>
                  </a:moveTo>
                  <a:lnTo>
                    <a:pt x="1352" y="0"/>
                  </a:lnTo>
                  <a:lnTo>
                    <a:pt x="1354" y="0"/>
                  </a:lnTo>
                  <a:lnTo>
                    <a:pt x="1355" y="1"/>
                  </a:lnTo>
                  <a:lnTo>
                    <a:pt x="1357" y="3"/>
                  </a:lnTo>
                  <a:lnTo>
                    <a:pt x="1357" y="4"/>
                  </a:lnTo>
                  <a:lnTo>
                    <a:pt x="1357" y="5"/>
                  </a:lnTo>
                  <a:lnTo>
                    <a:pt x="1355" y="7"/>
                  </a:lnTo>
                  <a:lnTo>
                    <a:pt x="1354" y="8"/>
                  </a:lnTo>
                  <a:lnTo>
                    <a:pt x="1352" y="8"/>
                  </a:lnTo>
                  <a:lnTo>
                    <a:pt x="1325" y="8"/>
                  </a:lnTo>
                  <a:lnTo>
                    <a:pt x="1324" y="8"/>
                  </a:lnTo>
                  <a:lnTo>
                    <a:pt x="1322" y="7"/>
                  </a:lnTo>
                  <a:lnTo>
                    <a:pt x="1322" y="5"/>
                  </a:lnTo>
                  <a:lnTo>
                    <a:pt x="1321" y="4"/>
                  </a:lnTo>
                  <a:lnTo>
                    <a:pt x="1322" y="3"/>
                  </a:lnTo>
                  <a:lnTo>
                    <a:pt x="1322" y="1"/>
                  </a:lnTo>
                  <a:lnTo>
                    <a:pt x="1324" y="0"/>
                  </a:lnTo>
                  <a:lnTo>
                    <a:pt x="1325" y="0"/>
                  </a:lnTo>
                  <a:lnTo>
                    <a:pt x="1325" y="0"/>
                  </a:lnTo>
                  <a:close/>
                  <a:moveTo>
                    <a:pt x="1388" y="0"/>
                  </a:moveTo>
                  <a:lnTo>
                    <a:pt x="1416" y="0"/>
                  </a:lnTo>
                  <a:lnTo>
                    <a:pt x="1417" y="0"/>
                  </a:lnTo>
                  <a:lnTo>
                    <a:pt x="1418" y="1"/>
                  </a:lnTo>
                  <a:lnTo>
                    <a:pt x="1420" y="3"/>
                  </a:lnTo>
                  <a:lnTo>
                    <a:pt x="1420" y="4"/>
                  </a:lnTo>
                  <a:lnTo>
                    <a:pt x="1420" y="5"/>
                  </a:lnTo>
                  <a:lnTo>
                    <a:pt x="1418" y="7"/>
                  </a:lnTo>
                  <a:lnTo>
                    <a:pt x="1417" y="8"/>
                  </a:lnTo>
                  <a:lnTo>
                    <a:pt x="1416" y="8"/>
                  </a:lnTo>
                  <a:lnTo>
                    <a:pt x="1388" y="8"/>
                  </a:lnTo>
                  <a:lnTo>
                    <a:pt x="1387" y="8"/>
                  </a:lnTo>
                  <a:lnTo>
                    <a:pt x="1385" y="7"/>
                  </a:lnTo>
                  <a:lnTo>
                    <a:pt x="1384" y="5"/>
                  </a:lnTo>
                  <a:lnTo>
                    <a:pt x="1384" y="4"/>
                  </a:lnTo>
                  <a:lnTo>
                    <a:pt x="1384" y="3"/>
                  </a:lnTo>
                  <a:lnTo>
                    <a:pt x="1385" y="1"/>
                  </a:lnTo>
                  <a:lnTo>
                    <a:pt x="1387" y="0"/>
                  </a:lnTo>
                  <a:lnTo>
                    <a:pt x="1388" y="0"/>
                  </a:lnTo>
                  <a:lnTo>
                    <a:pt x="1388" y="0"/>
                  </a:lnTo>
                  <a:close/>
                  <a:moveTo>
                    <a:pt x="1452" y="0"/>
                  </a:moveTo>
                  <a:lnTo>
                    <a:pt x="1479" y="0"/>
                  </a:lnTo>
                  <a:lnTo>
                    <a:pt x="1480" y="0"/>
                  </a:lnTo>
                  <a:lnTo>
                    <a:pt x="1482" y="1"/>
                  </a:lnTo>
                  <a:lnTo>
                    <a:pt x="1483" y="3"/>
                  </a:lnTo>
                  <a:lnTo>
                    <a:pt x="1483" y="4"/>
                  </a:lnTo>
                  <a:lnTo>
                    <a:pt x="1483" y="5"/>
                  </a:lnTo>
                  <a:lnTo>
                    <a:pt x="1482" y="7"/>
                  </a:lnTo>
                  <a:lnTo>
                    <a:pt x="1480" y="8"/>
                  </a:lnTo>
                  <a:lnTo>
                    <a:pt x="1479" y="8"/>
                  </a:lnTo>
                  <a:lnTo>
                    <a:pt x="1452" y="8"/>
                  </a:lnTo>
                  <a:lnTo>
                    <a:pt x="1450" y="8"/>
                  </a:lnTo>
                  <a:lnTo>
                    <a:pt x="1449" y="7"/>
                  </a:lnTo>
                  <a:lnTo>
                    <a:pt x="1447" y="5"/>
                  </a:lnTo>
                  <a:lnTo>
                    <a:pt x="1447" y="4"/>
                  </a:lnTo>
                  <a:lnTo>
                    <a:pt x="1447" y="3"/>
                  </a:lnTo>
                  <a:lnTo>
                    <a:pt x="1449" y="1"/>
                  </a:lnTo>
                  <a:lnTo>
                    <a:pt x="1450" y="0"/>
                  </a:lnTo>
                  <a:lnTo>
                    <a:pt x="1452" y="0"/>
                  </a:lnTo>
                  <a:lnTo>
                    <a:pt x="1452" y="0"/>
                  </a:lnTo>
                  <a:close/>
                  <a:moveTo>
                    <a:pt x="1515" y="0"/>
                  </a:moveTo>
                  <a:lnTo>
                    <a:pt x="1541" y="0"/>
                  </a:lnTo>
                  <a:lnTo>
                    <a:pt x="1544" y="0"/>
                  </a:lnTo>
                  <a:lnTo>
                    <a:pt x="1545" y="1"/>
                  </a:lnTo>
                  <a:lnTo>
                    <a:pt x="1545" y="3"/>
                  </a:lnTo>
                  <a:lnTo>
                    <a:pt x="1547" y="4"/>
                  </a:lnTo>
                  <a:lnTo>
                    <a:pt x="1545" y="5"/>
                  </a:lnTo>
                  <a:lnTo>
                    <a:pt x="1545" y="7"/>
                  </a:lnTo>
                  <a:lnTo>
                    <a:pt x="1544" y="8"/>
                  </a:lnTo>
                  <a:lnTo>
                    <a:pt x="1541" y="8"/>
                  </a:lnTo>
                  <a:lnTo>
                    <a:pt x="1515" y="8"/>
                  </a:lnTo>
                  <a:lnTo>
                    <a:pt x="1513" y="8"/>
                  </a:lnTo>
                  <a:lnTo>
                    <a:pt x="1512" y="7"/>
                  </a:lnTo>
                  <a:lnTo>
                    <a:pt x="1511" y="5"/>
                  </a:lnTo>
                  <a:lnTo>
                    <a:pt x="1511" y="4"/>
                  </a:lnTo>
                  <a:lnTo>
                    <a:pt x="1511" y="3"/>
                  </a:lnTo>
                  <a:lnTo>
                    <a:pt x="1512" y="1"/>
                  </a:lnTo>
                  <a:lnTo>
                    <a:pt x="1513" y="0"/>
                  </a:lnTo>
                  <a:lnTo>
                    <a:pt x="1515" y="0"/>
                  </a:lnTo>
                  <a:lnTo>
                    <a:pt x="1515" y="0"/>
                  </a:lnTo>
                  <a:close/>
                  <a:moveTo>
                    <a:pt x="1577" y="0"/>
                  </a:moveTo>
                  <a:lnTo>
                    <a:pt x="1604" y="0"/>
                  </a:lnTo>
                  <a:lnTo>
                    <a:pt x="1606" y="0"/>
                  </a:lnTo>
                  <a:lnTo>
                    <a:pt x="1607" y="1"/>
                  </a:lnTo>
                  <a:lnTo>
                    <a:pt x="1608" y="3"/>
                  </a:lnTo>
                  <a:lnTo>
                    <a:pt x="1608" y="4"/>
                  </a:lnTo>
                  <a:lnTo>
                    <a:pt x="1608" y="5"/>
                  </a:lnTo>
                  <a:lnTo>
                    <a:pt x="1607" y="7"/>
                  </a:lnTo>
                  <a:lnTo>
                    <a:pt x="1606" y="8"/>
                  </a:lnTo>
                  <a:lnTo>
                    <a:pt x="1604" y="8"/>
                  </a:lnTo>
                  <a:lnTo>
                    <a:pt x="1577" y="8"/>
                  </a:lnTo>
                  <a:lnTo>
                    <a:pt x="1575" y="8"/>
                  </a:lnTo>
                  <a:lnTo>
                    <a:pt x="1574" y="7"/>
                  </a:lnTo>
                  <a:lnTo>
                    <a:pt x="1574" y="5"/>
                  </a:lnTo>
                  <a:lnTo>
                    <a:pt x="1572" y="4"/>
                  </a:lnTo>
                  <a:lnTo>
                    <a:pt x="1574" y="3"/>
                  </a:lnTo>
                  <a:lnTo>
                    <a:pt x="1574" y="1"/>
                  </a:lnTo>
                  <a:lnTo>
                    <a:pt x="1575" y="0"/>
                  </a:lnTo>
                  <a:lnTo>
                    <a:pt x="1577" y="0"/>
                  </a:lnTo>
                  <a:lnTo>
                    <a:pt x="1577" y="0"/>
                  </a:lnTo>
                  <a:close/>
                  <a:moveTo>
                    <a:pt x="1640" y="0"/>
                  </a:moveTo>
                  <a:lnTo>
                    <a:pt x="1667" y="0"/>
                  </a:lnTo>
                  <a:lnTo>
                    <a:pt x="1669" y="0"/>
                  </a:lnTo>
                  <a:lnTo>
                    <a:pt x="1670" y="1"/>
                  </a:lnTo>
                  <a:lnTo>
                    <a:pt x="1672" y="3"/>
                  </a:lnTo>
                  <a:lnTo>
                    <a:pt x="1672" y="4"/>
                  </a:lnTo>
                  <a:lnTo>
                    <a:pt x="1672" y="5"/>
                  </a:lnTo>
                  <a:lnTo>
                    <a:pt x="1670" y="7"/>
                  </a:lnTo>
                  <a:lnTo>
                    <a:pt x="1669" y="8"/>
                  </a:lnTo>
                  <a:lnTo>
                    <a:pt x="1667" y="8"/>
                  </a:lnTo>
                  <a:lnTo>
                    <a:pt x="1640" y="8"/>
                  </a:lnTo>
                  <a:lnTo>
                    <a:pt x="1639" y="8"/>
                  </a:lnTo>
                  <a:lnTo>
                    <a:pt x="1637" y="7"/>
                  </a:lnTo>
                  <a:lnTo>
                    <a:pt x="1636" y="5"/>
                  </a:lnTo>
                  <a:lnTo>
                    <a:pt x="1636" y="4"/>
                  </a:lnTo>
                  <a:lnTo>
                    <a:pt x="1636" y="3"/>
                  </a:lnTo>
                  <a:lnTo>
                    <a:pt x="1637" y="1"/>
                  </a:lnTo>
                  <a:lnTo>
                    <a:pt x="1639" y="0"/>
                  </a:lnTo>
                  <a:lnTo>
                    <a:pt x="1640" y="0"/>
                  </a:lnTo>
                  <a:lnTo>
                    <a:pt x="1640" y="0"/>
                  </a:lnTo>
                  <a:close/>
                  <a:moveTo>
                    <a:pt x="1703" y="0"/>
                  </a:moveTo>
                  <a:lnTo>
                    <a:pt x="1731" y="0"/>
                  </a:lnTo>
                  <a:lnTo>
                    <a:pt x="1732" y="0"/>
                  </a:lnTo>
                  <a:lnTo>
                    <a:pt x="1734" y="1"/>
                  </a:lnTo>
                  <a:lnTo>
                    <a:pt x="1735" y="3"/>
                  </a:lnTo>
                  <a:lnTo>
                    <a:pt x="1735" y="4"/>
                  </a:lnTo>
                  <a:lnTo>
                    <a:pt x="1735" y="5"/>
                  </a:lnTo>
                  <a:lnTo>
                    <a:pt x="1734" y="7"/>
                  </a:lnTo>
                  <a:lnTo>
                    <a:pt x="1732" y="8"/>
                  </a:lnTo>
                  <a:lnTo>
                    <a:pt x="1731" y="8"/>
                  </a:lnTo>
                  <a:lnTo>
                    <a:pt x="1703" y="8"/>
                  </a:lnTo>
                  <a:lnTo>
                    <a:pt x="1702" y="8"/>
                  </a:lnTo>
                  <a:lnTo>
                    <a:pt x="1701" y="7"/>
                  </a:lnTo>
                  <a:lnTo>
                    <a:pt x="1699" y="5"/>
                  </a:lnTo>
                  <a:lnTo>
                    <a:pt x="1699" y="4"/>
                  </a:lnTo>
                  <a:lnTo>
                    <a:pt x="1699" y="3"/>
                  </a:lnTo>
                  <a:lnTo>
                    <a:pt x="1701" y="1"/>
                  </a:lnTo>
                  <a:lnTo>
                    <a:pt x="1702" y="0"/>
                  </a:lnTo>
                  <a:lnTo>
                    <a:pt x="1703" y="0"/>
                  </a:lnTo>
                  <a:lnTo>
                    <a:pt x="1703" y="0"/>
                  </a:lnTo>
                  <a:close/>
                  <a:moveTo>
                    <a:pt x="1767" y="0"/>
                  </a:moveTo>
                  <a:lnTo>
                    <a:pt x="1793" y="0"/>
                  </a:lnTo>
                  <a:lnTo>
                    <a:pt x="1796" y="0"/>
                  </a:lnTo>
                  <a:lnTo>
                    <a:pt x="1797" y="1"/>
                  </a:lnTo>
                  <a:lnTo>
                    <a:pt x="1797" y="3"/>
                  </a:lnTo>
                  <a:lnTo>
                    <a:pt x="1798" y="4"/>
                  </a:lnTo>
                  <a:lnTo>
                    <a:pt x="1797" y="5"/>
                  </a:lnTo>
                  <a:lnTo>
                    <a:pt x="1797" y="7"/>
                  </a:lnTo>
                  <a:lnTo>
                    <a:pt x="1796" y="8"/>
                  </a:lnTo>
                  <a:lnTo>
                    <a:pt x="1793" y="8"/>
                  </a:lnTo>
                  <a:lnTo>
                    <a:pt x="1767" y="8"/>
                  </a:lnTo>
                  <a:lnTo>
                    <a:pt x="1765" y="8"/>
                  </a:lnTo>
                  <a:lnTo>
                    <a:pt x="1764" y="7"/>
                  </a:lnTo>
                  <a:lnTo>
                    <a:pt x="1762" y="5"/>
                  </a:lnTo>
                  <a:lnTo>
                    <a:pt x="1762" y="4"/>
                  </a:lnTo>
                  <a:lnTo>
                    <a:pt x="1762" y="3"/>
                  </a:lnTo>
                  <a:lnTo>
                    <a:pt x="1764" y="1"/>
                  </a:lnTo>
                  <a:lnTo>
                    <a:pt x="1765" y="0"/>
                  </a:lnTo>
                  <a:lnTo>
                    <a:pt x="1767" y="0"/>
                  </a:lnTo>
                  <a:lnTo>
                    <a:pt x="1767" y="0"/>
                  </a:lnTo>
                  <a:close/>
                  <a:moveTo>
                    <a:pt x="1829" y="0"/>
                  </a:moveTo>
                  <a:lnTo>
                    <a:pt x="1856" y="0"/>
                  </a:lnTo>
                  <a:lnTo>
                    <a:pt x="1857" y="0"/>
                  </a:lnTo>
                  <a:lnTo>
                    <a:pt x="1859" y="1"/>
                  </a:lnTo>
                  <a:lnTo>
                    <a:pt x="1860" y="3"/>
                  </a:lnTo>
                  <a:lnTo>
                    <a:pt x="1860" y="4"/>
                  </a:lnTo>
                  <a:lnTo>
                    <a:pt x="1860" y="5"/>
                  </a:lnTo>
                  <a:lnTo>
                    <a:pt x="1859" y="7"/>
                  </a:lnTo>
                  <a:lnTo>
                    <a:pt x="1857" y="8"/>
                  </a:lnTo>
                  <a:lnTo>
                    <a:pt x="1856" y="8"/>
                  </a:lnTo>
                  <a:lnTo>
                    <a:pt x="1829" y="8"/>
                  </a:lnTo>
                  <a:lnTo>
                    <a:pt x="1827" y="8"/>
                  </a:lnTo>
                  <a:lnTo>
                    <a:pt x="1826" y="7"/>
                  </a:lnTo>
                  <a:lnTo>
                    <a:pt x="1826" y="5"/>
                  </a:lnTo>
                  <a:lnTo>
                    <a:pt x="1824" y="4"/>
                  </a:lnTo>
                  <a:lnTo>
                    <a:pt x="1826" y="3"/>
                  </a:lnTo>
                  <a:lnTo>
                    <a:pt x="1826" y="1"/>
                  </a:lnTo>
                  <a:lnTo>
                    <a:pt x="1827" y="0"/>
                  </a:lnTo>
                  <a:lnTo>
                    <a:pt x="1829" y="0"/>
                  </a:lnTo>
                  <a:lnTo>
                    <a:pt x="1829" y="0"/>
                  </a:lnTo>
                  <a:close/>
                  <a:moveTo>
                    <a:pt x="1892" y="0"/>
                  </a:moveTo>
                  <a:lnTo>
                    <a:pt x="1903" y="0"/>
                  </a:lnTo>
                  <a:lnTo>
                    <a:pt x="1905" y="0"/>
                  </a:lnTo>
                  <a:lnTo>
                    <a:pt x="1906" y="1"/>
                  </a:lnTo>
                  <a:lnTo>
                    <a:pt x="1908" y="3"/>
                  </a:lnTo>
                  <a:lnTo>
                    <a:pt x="1908" y="4"/>
                  </a:lnTo>
                  <a:lnTo>
                    <a:pt x="1908" y="5"/>
                  </a:lnTo>
                  <a:lnTo>
                    <a:pt x="1906" y="7"/>
                  </a:lnTo>
                  <a:lnTo>
                    <a:pt x="1905" y="8"/>
                  </a:lnTo>
                  <a:lnTo>
                    <a:pt x="1903" y="8"/>
                  </a:lnTo>
                  <a:lnTo>
                    <a:pt x="1892" y="8"/>
                  </a:lnTo>
                  <a:lnTo>
                    <a:pt x="1890" y="8"/>
                  </a:lnTo>
                  <a:lnTo>
                    <a:pt x="1889" y="7"/>
                  </a:lnTo>
                  <a:lnTo>
                    <a:pt x="1888" y="5"/>
                  </a:lnTo>
                  <a:lnTo>
                    <a:pt x="1888" y="4"/>
                  </a:lnTo>
                  <a:lnTo>
                    <a:pt x="1888" y="3"/>
                  </a:lnTo>
                  <a:lnTo>
                    <a:pt x="1889" y="1"/>
                  </a:lnTo>
                  <a:lnTo>
                    <a:pt x="1890" y="0"/>
                  </a:lnTo>
                  <a:lnTo>
                    <a:pt x="1892" y="0"/>
                  </a:lnTo>
                  <a:lnTo>
                    <a:pt x="1892" y="0"/>
                  </a:lnTo>
                  <a:close/>
                </a:path>
              </a:pathLst>
            </a:custGeom>
            <a:solidFill>
              <a:srgbClr val="000000"/>
            </a:solidFill>
            <a:ln w="1588">
              <a:solidFill>
                <a:srgbClr val="000000"/>
              </a:solidFill>
              <a:prstDash val="solid"/>
              <a:round/>
              <a:headEnd/>
              <a:tailEnd/>
            </a:ln>
          </p:spPr>
          <p:txBody>
            <a:bodyPr/>
            <a:lstStyle/>
            <a:p>
              <a:endParaRPr lang="en-US"/>
            </a:p>
          </p:txBody>
        </p:sp>
        <p:sp>
          <p:nvSpPr>
            <p:cNvPr id="700441" name="Freeform 25">
              <a:extLst>
                <a:ext uri="{FF2B5EF4-FFF2-40B4-BE49-F238E27FC236}">
                  <a16:creationId xmlns:a16="http://schemas.microsoft.com/office/drawing/2014/main" id="{4FC42A31-9416-46D4-A4F4-09DDBE9D0F25}"/>
                </a:ext>
              </a:extLst>
            </p:cNvPr>
            <p:cNvSpPr>
              <a:spLocks noEditPoints="1"/>
            </p:cNvSpPr>
            <p:nvPr/>
          </p:nvSpPr>
          <p:spPr bwMode="auto">
            <a:xfrm>
              <a:off x="105" y="3691"/>
              <a:ext cx="1686" cy="7"/>
            </a:xfrm>
            <a:custGeom>
              <a:avLst/>
              <a:gdLst>
                <a:gd name="T0" fmla="*/ 30 w 1908"/>
                <a:gd name="T1" fmla="*/ 8 h 8"/>
                <a:gd name="T2" fmla="*/ 4 w 1908"/>
                <a:gd name="T3" fmla="*/ 0 h 8"/>
                <a:gd name="T4" fmla="*/ 93 w 1908"/>
                <a:gd name="T5" fmla="*/ 8 h 8"/>
                <a:gd name="T6" fmla="*/ 66 w 1908"/>
                <a:gd name="T7" fmla="*/ 0 h 8"/>
                <a:gd name="T8" fmla="*/ 156 w 1908"/>
                <a:gd name="T9" fmla="*/ 8 h 8"/>
                <a:gd name="T10" fmla="*/ 129 w 1908"/>
                <a:gd name="T11" fmla="*/ 0 h 8"/>
                <a:gd name="T12" fmla="*/ 220 w 1908"/>
                <a:gd name="T13" fmla="*/ 8 h 8"/>
                <a:gd name="T14" fmla="*/ 192 w 1908"/>
                <a:gd name="T15" fmla="*/ 0 h 8"/>
                <a:gd name="T16" fmla="*/ 282 w 1908"/>
                <a:gd name="T17" fmla="*/ 8 h 8"/>
                <a:gd name="T18" fmla="*/ 256 w 1908"/>
                <a:gd name="T19" fmla="*/ 0 h 8"/>
                <a:gd name="T20" fmla="*/ 345 w 1908"/>
                <a:gd name="T21" fmla="*/ 8 h 8"/>
                <a:gd name="T22" fmla="*/ 318 w 1908"/>
                <a:gd name="T23" fmla="*/ 0 h 8"/>
                <a:gd name="T24" fmla="*/ 408 w 1908"/>
                <a:gd name="T25" fmla="*/ 8 h 8"/>
                <a:gd name="T26" fmla="*/ 381 w 1908"/>
                <a:gd name="T27" fmla="*/ 0 h 8"/>
                <a:gd name="T28" fmla="*/ 472 w 1908"/>
                <a:gd name="T29" fmla="*/ 8 h 8"/>
                <a:gd name="T30" fmla="*/ 444 w 1908"/>
                <a:gd name="T31" fmla="*/ 0 h 8"/>
                <a:gd name="T32" fmla="*/ 534 w 1908"/>
                <a:gd name="T33" fmla="*/ 8 h 8"/>
                <a:gd name="T34" fmla="*/ 508 w 1908"/>
                <a:gd name="T35" fmla="*/ 0 h 8"/>
                <a:gd name="T36" fmla="*/ 597 w 1908"/>
                <a:gd name="T37" fmla="*/ 8 h 8"/>
                <a:gd name="T38" fmla="*/ 569 w 1908"/>
                <a:gd name="T39" fmla="*/ 0 h 8"/>
                <a:gd name="T40" fmla="*/ 660 w 1908"/>
                <a:gd name="T41" fmla="*/ 8 h 8"/>
                <a:gd name="T42" fmla="*/ 633 w 1908"/>
                <a:gd name="T43" fmla="*/ 0 h 8"/>
                <a:gd name="T44" fmla="*/ 723 w 1908"/>
                <a:gd name="T45" fmla="*/ 8 h 8"/>
                <a:gd name="T46" fmla="*/ 696 w 1908"/>
                <a:gd name="T47" fmla="*/ 0 h 8"/>
                <a:gd name="T48" fmla="*/ 785 w 1908"/>
                <a:gd name="T49" fmla="*/ 8 h 8"/>
                <a:gd name="T50" fmla="*/ 759 w 1908"/>
                <a:gd name="T51" fmla="*/ 0 h 8"/>
                <a:gd name="T52" fmla="*/ 849 w 1908"/>
                <a:gd name="T53" fmla="*/ 8 h 8"/>
                <a:gd name="T54" fmla="*/ 821 w 1908"/>
                <a:gd name="T55" fmla="*/ 0 h 8"/>
                <a:gd name="T56" fmla="*/ 912 w 1908"/>
                <a:gd name="T57" fmla="*/ 8 h 8"/>
                <a:gd name="T58" fmla="*/ 885 w 1908"/>
                <a:gd name="T59" fmla="*/ 0 h 8"/>
                <a:gd name="T60" fmla="*/ 975 w 1908"/>
                <a:gd name="T61" fmla="*/ 8 h 8"/>
                <a:gd name="T62" fmla="*/ 948 w 1908"/>
                <a:gd name="T63" fmla="*/ 0 h 8"/>
                <a:gd name="T64" fmla="*/ 1037 w 1908"/>
                <a:gd name="T65" fmla="*/ 8 h 8"/>
                <a:gd name="T66" fmla="*/ 1011 w 1908"/>
                <a:gd name="T67" fmla="*/ 0 h 8"/>
                <a:gd name="T68" fmla="*/ 1100 w 1908"/>
                <a:gd name="T69" fmla="*/ 8 h 8"/>
                <a:gd name="T70" fmla="*/ 1073 w 1908"/>
                <a:gd name="T71" fmla="*/ 0 h 8"/>
                <a:gd name="T72" fmla="*/ 1164 w 1908"/>
                <a:gd name="T73" fmla="*/ 8 h 8"/>
                <a:gd name="T74" fmla="*/ 1136 w 1908"/>
                <a:gd name="T75" fmla="*/ 0 h 8"/>
                <a:gd name="T76" fmla="*/ 1227 w 1908"/>
                <a:gd name="T77" fmla="*/ 8 h 8"/>
                <a:gd name="T78" fmla="*/ 1200 w 1908"/>
                <a:gd name="T79" fmla="*/ 0 h 8"/>
                <a:gd name="T80" fmla="*/ 1289 w 1908"/>
                <a:gd name="T81" fmla="*/ 8 h 8"/>
                <a:gd name="T82" fmla="*/ 1263 w 1908"/>
                <a:gd name="T83" fmla="*/ 0 h 8"/>
                <a:gd name="T84" fmla="*/ 1352 w 1908"/>
                <a:gd name="T85" fmla="*/ 8 h 8"/>
                <a:gd name="T86" fmla="*/ 1325 w 1908"/>
                <a:gd name="T87" fmla="*/ 0 h 8"/>
                <a:gd name="T88" fmla="*/ 1416 w 1908"/>
                <a:gd name="T89" fmla="*/ 8 h 8"/>
                <a:gd name="T90" fmla="*/ 1388 w 1908"/>
                <a:gd name="T91" fmla="*/ 0 h 8"/>
                <a:gd name="T92" fmla="*/ 1479 w 1908"/>
                <a:gd name="T93" fmla="*/ 8 h 8"/>
                <a:gd name="T94" fmla="*/ 1452 w 1908"/>
                <a:gd name="T95" fmla="*/ 0 h 8"/>
                <a:gd name="T96" fmla="*/ 1541 w 1908"/>
                <a:gd name="T97" fmla="*/ 8 h 8"/>
                <a:gd name="T98" fmla="*/ 1515 w 1908"/>
                <a:gd name="T99" fmla="*/ 0 h 8"/>
                <a:gd name="T100" fmla="*/ 1604 w 1908"/>
                <a:gd name="T101" fmla="*/ 8 h 8"/>
                <a:gd name="T102" fmla="*/ 1577 w 1908"/>
                <a:gd name="T103" fmla="*/ 0 h 8"/>
                <a:gd name="T104" fmla="*/ 1667 w 1908"/>
                <a:gd name="T105" fmla="*/ 8 h 8"/>
                <a:gd name="T106" fmla="*/ 1640 w 1908"/>
                <a:gd name="T107" fmla="*/ 0 h 8"/>
                <a:gd name="T108" fmla="*/ 1731 w 1908"/>
                <a:gd name="T109" fmla="*/ 8 h 8"/>
                <a:gd name="T110" fmla="*/ 1703 w 1908"/>
                <a:gd name="T111" fmla="*/ 0 h 8"/>
                <a:gd name="T112" fmla="*/ 1793 w 1908"/>
                <a:gd name="T113" fmla="*/ 8 h 8"/>
                <a:gd name="T114" fmla="*/ 1767 w 1908"/>
                <a:gd name="T115" fmla="*/ 0 h 8"/>
                <a:gd name="T116" fmla="*/ 1856 w 1908"/>
                <a:gd name="T117" fmla="*/ 8 h 8"/>
                <a:gd name="T118" fmla="*/ 1829 w 1908"/>
                <a:gd name="T119" fmla="*/ 0 h 8"/>
                <a:gd name="T120" fmla="*/ 1903 w 1908"/>
                <a:gd name="T121" fmla="*/ 8 h 8"/>
                <a:gd name="T122" fmla="*/ 1892 w 1908"/>
                <a:gd name="T1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8" h="8">
                  <a:moveTo>
                    <a:pt x="4" y="0"/>
                  </a:moveTo>
                  <a:lnTo>
                    <a:pt x="30" y="0"/>
                  </a:lnTo>
                  <a:lnTo>
                    <a:pt x="33" y="0"/>
                  </a:lnTo>
                  <a:lnTo>
                    <a:pt x="34" y="1"/>
                  </a:lnTo>
                  <a:lnTo>
                    <a:pt x="34" y="2"/>
                  </a:lnTo>
                  <a:lnTo>
                    <a:pt x="36" y="4"/>
                  </a:lnTo>
                  <a:lnTo>
                    <a:pt x="34" y="5"/>
                  </a:lnTo>
                  <a:lnTo>
                    <a:pt x="34" y="7"/>
                  </a:lnTo>
                  <a:lnTo>
                    <a:pt x="33" y="8"/>
                  </a:lnTo>
                  <a:lnTo>
                    <a:pt x="30" y="8"/>
                  </a:lnTo>
                  <a:lnTo>
                    <a:pt x="4" y="8"/>
                  </a:lnTo>
                  <a:lnTo>
                    <a:pt x="3" y="8"/>
                  </a:lnTo>
                  <a:lnTo>
                    <a:pt x="1" y="7"/>
                  </a:lnTo>
                  <a:lnTo>
                    <a:pt x="0" y="5"/>
                  </a:lnTo>
                  <a:lnTo>
                    <a:pt x="0" y="4"/>
                  </a:lnTo>
                  <a:lnTo>
                    <a:pt x="0" y="2"/>
                  </a:lnTo>
                  <a:lnTo>
                    <a:pt x="1" y="1"/>
                  </a:lnTo>
                  <a:lnTo>
                    <a:pt x="3" y="0"/>
                  </a:lnTo>
                  <a:lnTo>
                    <a:pt x="4" y="0"/>
                  </a:lnTo>
                  <a:lnTo>
                    <a:pt x="4" y="0"/>
                  </a:lnTo>
                  <a:close/>
                  <a:moveTo>
                    <a:pt x="66" y="0"/>
                  </a:moveTo>
                  <a:lnTo>
                    <a:pt x="93" y="0"/>
                  </a:lnTo>
                  <a:lnTo>
                    <a:pt x="95" y="0"/>
                  </a:lnTo>
                  <a:lnTo>
                    <a:pt x="96" y="1"/>
                  </a:lnTo>
                  <a:lnTo>
                    <a:pt x="97" y="2"/>
                  </a:lnTo>
                  <a:lnTo>
                    <a:pt x="97" y="4"/>
                  </a:lnTo>
                  <a:lnTo>
                    <a:pt x="97" y="5"/>
                  </a:lnTo>
                  <a:lnTo>
                    <a:pt x="96" y="7"/>
                  </a:lnTo>
                  <a:lnTo>
                    <a:pt x="95" y="8"/>
                  </a:lnTo>
                  <a:lnTo>
                    <a:pt x="93" y="8"/>
                  </a:lnTo>
                  <a:lnTo>
                    <a:pt x="66" y="8"/>
                  </a:lnTo>
                  <a:lnTo>
                    <a:pt x="64" y="8"/>
                  </a:lnTo>
                  <a:lnTo>
                    <a:pt x="63" y="7"/>
                  </a:lnTo>
                  <a:lnTo>
                    <a:pt x="63" y="5"/>
                  </a:lnTo>
                  <a:lnTo>
                    <a:pt x="62" y="4"/>
                  </a:lnTo>
                  <a:lnTo>
                    <a:pt x="63" y="2"/>
                  </a:lnTo>
                  <a:lnTo>
                    <a:pt x="63" y="1"/>
                  </a:lnTo>
                  <a:lnTo>
                    <a:pt x="64" y="0"/>
                  </a:lnTo>
                  <a:lnTo>
                    <a:pt x="66" y="0"/>
                  </a:lnTo>
                  <a:lnTo>
                    <a:pt x="66" y="0"/>
                  </a:lnTo>
                  <a:close/>
                  <a:moveTo>
                    <a:pt x="129" y="0"/>
                  </a:moveTo>
                  <a:lnTo>
                    <a:pt x="156" y="0"/>
                  </a:lnTo>
                  <a:lnTo>
                    <a:pt x="158" y="0"/>
                  </a:lnTo>
                  <a:lnTo>
                    <a:pt x="159" y="1"/>
                  </a:lnTo>
                  <a:lnTo>
                    <a:pt x="161" y="2"/>
                  </a:lnTo>
                  <a:lnTo>
                    <a:pt x="161" y="4"/>
                  </a:lnTo>
                  <a:lnTo>
                    <a:pt x="161" y="5"/>
                  </a:lnTo>
                  <a:lnTo>
                    <a:pt x="159" y="7"/>
                  </a:lnTo>
                  <a:lnTo>
                    <a:pt x="158" y="8"/>
                  </a:lnTo>
                  <a:lnTo>
                    <a:pt x="156" y="8"/>
                  </a:lnTo>
                  <a:lnTo>
                    <a:pt x="129" y="8"/>
                  </a:lnTo>
                  <a:lnTo>
                    <a:pt x="128" y="8"/>
                  </a:lnTo>
                  <a:lnTo>
                    <a:pt x="126" y="7"/>
                  </a:lnTo>
                  <a:lnTo>
                    <a:pt x="125" y="5"/>
                  </a:lnTo>
                  <a:lnTo>
                    <a:pt x="125" y="4"/>
                  </a:lnTo>
                  <a:lnTo>
                    <a:pt x="125" y="2"/>
                  </a:lnTo>
                  <a:lnTo>
                    <a:pt x="126" y="1"/>
                  </a:lnTo>
                  <a:lnTo>
                    <a:pt x="128" y="0"/>
                  </a:lnTo>
                  <a:lnTo>
                    <a:pt x="129" y="0"/>
                  </a:lnTo>
                  <a:lnTo>
                    <a:pt x="129" y="0"/>
                  </a:lnTo>
                  <a:close/>
                  <a:moveTo>
                    <a:pt x="192" y="0"/>
                  </a:moveTo>
                  <a:lnTo>
                    <a:pt x="220" y="0"/>
                  </a:lnTo>
                  <a:lnTo>
                    <a:pt x="221" y="0"/>
                  </a:lnTo>
                  <a:lnTo>
                    <a:pt x="223" y="1"/>
                  </a:lnTo>
                  <a:lnTo>
                    <a:pt x="224" y="2"/>
                  </a:lnTo>
                  <a:lnTo>
                    <a:pt x="224" y="4"/>
                  </a:lnTo>
                  <a:lnTo>
                    <a:pt x="224" y="5"/>
                  </a:lnTo>
                  <a:lnTo>
                    <a:pt x="223" y="7"/>
                  </a:lnTo>
                  <a:lnTo>
                    <a:pt x="221" y="8"/>
                  </a:lnTo>
                  <a:lnTo>
                    <a:pt x="220" y="8"/>
                  </a:lnTo>
                  <a:lnTo>
                    <a:pt x="192" y="8"/>
                  </a:lnTo>
                  <a:lnTo>
                    <a:pt x="191" y="8"/>
                  </a:lnTo>
                  <a:lnTo>
                    <a:pt x="190" y="7"/>
                  </a:lnTo>
                  <a:lnTo>
                    <a:pt x="188" y="5"/>
                  </a:lnTo>
                  <a:lnTo>
                    <a:pt x="188" y="4"/>
                  </a:lnTo>
                  <a:lnTo>
                    <a:pt x="188" y="2"/>
                  </a:lnTo>
                  <a:lnTo>
                    <a:pt x="190" y="1"/>
                  </a:lnTo>
                  <a:lnTo>
                    <a:pt x="191" y="0"/>
                  </a:lnTo>
                  <a:lnTo>
                    <a:pt x="192" y="0"/>
                  </a:lnTo>
                  <a:lnTo>
                    <a:pt x="192" y="0"/>
                  </a:lnTo>
                  <a:close/>
                  <a:moveTo>
                    <a:pt x="256" y="0"/>
                  </a:moveTo>
                  <a:lnTo>
                    <a:pt x="282" y="0"/>
                  </a:lnTo>
                  <a:lnTo>
                    <a:pt x="285" y="0"/>
                  </a:lnTo>
                  <a:lnTo>
                    <a:pt x="286" y="1"/>
                  </a:lnTo>
                  <a:lnTo>
                    <a:pt x="286" y="2"/>
                  </a:lnTo>
                  <a:lnTo>
                    <a:pt x="287" y="4"/>
                  </a:lnTo>
                  <a:lnTo>
                    <a:pt x="286" y="5"/>
                  </a:lnTo>
                  <a:lnTo>
                    <a:pt x="286" y="7"/>
                  </a:lnTo>
                  <a:lnTo>
                    <a:pt x="285" y="8"/>
                  </a:lnTo>
                  <a:lnTo>
                    <a:pt x="282" y="8"/>
                  </a:lnTo>
                  <a:lnTo>
                    <a:pt x="256" y="8"/>
                  </a:lnTo>
                  <a:lnTo>
                    <a:pt x="254" y="8"/>
                  </a:lnTo>
                  <a:lnTo>
                    <a:pt x="253" y="7"/>
                  </a:lnTo>
                  <a:lnTo>
                    <a:pt x="251" y="5"/>
                  </a:lnTo>
                  <a:lnTo>
                    <a:pt x="251" y="4"/>
                  </a:lnTo>
                  <a:lnTo>
                    <a:pt x="251" y="2"/>
                  </a:lnTo>
                  <a:lnTo>
                    <a:pt x="253" y="1"/>
                  </a:lnTo>
                  <a:lnTo>
                    <a:pt x="254" y="0"/>
                  </a:lnTo>
                  <a:lnTo>
                    <a:pt x="256" y="0"/>
                  </a:lnTo>
                  <a:lnTo>
                    <a:pt x="256" y="0"/>
                  </a:lnTo>
                  <a:close/>
                  <a:moveTo>
                    <a:pt x="318" y="0"/>
                  </a:moveTo>
                  <a:lnTo>
                    <a:pt x="345" y="0"/>
                  </a:lnTo>
                  <a:lnTo>
                    <a:pt x="346" y="0"/>
                  </a:lnTo>
                  <a:lnTo>
                    <a:pt x="348" y="1"/>
                  </a:lnTo>
                  <a:lnTo>
                    <a:pt x="349" y="2"/>
                  </a:lnTo>
                  <a:lnTo>
                    <a:pt x="349" y="4"/>
                  </a:lnTo>
                  <a:lnTo>
                    <a:pt x="349" y="5"/>
                  </a:lnTo>
                  <a:lnTo>
                    <a:pt x="348" y="7"/>
                  </a:lnTo>
                  <a:lnTo>
                    <a:pt x="346" y="8"/>
                  </a:lnTo>
                  <a:lnTo>
                    <a:pt x="345" y="8"/>
                  </a:lnTo>
                  <a:lnTo>
                    <a:pt x="318" y="8"/>
                  </a:lnTo>
                  <a:lnTo>
                    <a:pt x="316" y="8"/>
                  </a:lnTo>
                  <a:lnTo>
                    <a:pt x="315" y="7"/>
                  </a:lnTo>
                  <a:lnTo>
                    <a:pt x="315" y="5"/>
                  </a:lnTo>
                  <a:lnTo>
                    <a:pt x="313" y="4"/>
                  </a:lnTo>
                  <a:lnTo>
                    <a:pt x="315" y="2"/>
                  </a:lnTo>
                  <a:lnTo>
                    <a:pt x="315" y="1"/>
                  </a:lnTo>
                  <a:lnTo>
                    <a:pt x="316" y="0"/>
                  </a:lnTo>
                  <a:lnTo>
                    <a:pt x="318" y="0"/>
                  </a:lnTo>
                  <a:lnTo>
                    <a:pt x="318" y="0"/>
                  </a:lnTo>
                  <a:close/>
                  <a:moveTo>
                    <a:pt x="381" y="0"/>
                  </a:moveTo>
                  <a:lnTo>
                    <a:pt x="408" y="0"/>
                  </a:lnTo>
                  <a:lnTo>
                    <a:pt x="410" y="0"/>
                  </a:lnTo>
                  <a:lnTo>
                    <a:pt x="411" y="1"/>
                  </a:lnTo>
                  <a:lnTo>
                    <a:pt x="413" y="2"/>
                  </a:lnTo>
                  <a:lnTo>
                    <a:pt x="413" y="4"/>
                  </a:lnTo>
                  <a:lnTo>
                    <a:pt x="413" y="5"/>
                  </a:lnTo>
                  <a:lnTo>
                    <a:pt x="411" y="7"/>
                  </a:lnTo>
                  <a:lnTo>
                    <a:pt x="410" y="8"/>
                  </a:lnTo>
                  <a:lnTo>
                    <a:pt x="408" y="8"/>
                  </a:lnTo>
                  <a:lnTo>
                    <a:pt x="381" y="8"/>
                  </a:lnTo>
                  <a:lnTo>
                    <a:pt x="380" y="8"/>
                  </a:lnTo>
                  <a:lnTo>
                    <a:pt x="378" y="7"/>
                  </a:lnTo>
                  <a:lnTo>
                    <a:pt x="377" y="5"/>
                  </a:lnTo>
                  <a:lnTo>
                    <a:pt x="377" y="4"/>
                  </a:lnTo>
                  <a:lnTo>
                    <a:pt x="377" y="2"/>
                  </a:lnTo>
                  <a:lnTo>
                    <a:pt x="378" y="1"/>
                  </a:lnTo>
                  <a:lnTo>
                    <a:pt x="380" y="0"/>
                  </a:lnTo>
                  <a:lnTo>
                    <a:pt x="381" y="0"/>
                  </a:lnTo>
                  <a:lnTo>
                    <a:pt x="381" y="0"/>
                  </a:lnTo>
                  <a:close/>
                  <a:moveTo>
                    <a:pt x="444" y="0"/>
                  </a:moveTo>
                  <a:lnTo>
                    <a:pt x="472" y="0"/>
                  </a:lnTo>
                  <a:lnTo>
                    <a:pt x="473" y="0"/>
                  </a:lnTo>
                  <a:lnTo>
                    <a:pt x="475" y="1"/>
                  </a:lnTo>
                  <a:lnTo>
                    <a:pt x="476" y="2"/>
                  </a:lnTo>
                  <a:lnTo>
                    <a:pt x="476" y="4"/>
                  </a:lnTo>
                  <a:lnTo>
                    <a:pt x="476" y="5"/>
                  </a:lnTo>
                  <a:lnTo>
                    <a:pt x="475" y="7"/>
                  </a:lnTo>
                  <a:lnTo>
                    <a:pt x="473" y="8"/>
                  </a:lnTo>
                  <a:lnTo>
                    <a:pt x="472" y="8"/>
                  </a:lnTo>
                  <a:lnTo>
                    <a:pt x="444" y="8"/>
                  </a:lnTo>
                  <a:lnTo>
                    <a:pt x="443" y="8"/>
                  </a:lnTo>
                  <a:lnTo>
                    <a:pt x="441" y="7"/>
                  </a:lnTo>
                  <a:lnTo>
                    <a:pt x="440" y="5"/>
                  </a:lnTo>
                  <a:lnTo>
                    <a:pt x="440" y="4"/>
                  </a:lnTo>
                  <a:lnTo>
                    <a:pt x="440" y="2"/>
                  </a:lnTo>
                  <a:lnTo>
                    <a:pt x="441" y="1"/>
                  </a:lnTo>
                  <a:lnTo>
                    <a:pt x="443" y="0"/>
                  </a:lnTo>
                  <a:lnTo>
                    <a:pt x="444" y="0"/>
                  </a:lnTo>
                  <a:lnTo>
                    <a:pt x="444" y="0"/>
                  </a:lnTo>
                  <a:close/>
                  <a:moveTo>
                    <a:pt x="508" y="0"/>
                  </a:moveTo>
                  <a:lnTo>
                    <a:pt x="534" y="0"/>
                  </a:lnTo>
                  <a:lnTo>
                    <a:pt x="536" y="0"/>
                  </a:lnTo>
                  <a:lnTo>
                    <a:pt x="538" y="1"/>
                  </a:lnTo>
                  <a:lnTo>
                    <a:pt x="538" y="2"/>
                  </a:lnTo>
                  <a:lnTo>
                    <a:pt x="539" y="4"/>
                  </a:lnTo>
                  <a:lnTo>
                    <a:pt x="538" y="5"/>
                  </a:lnTo>
                  <a:lnTo>
                    <a:pt x="538" y="7"/>
                  </a:lnTo>
                  <a:lnTo>
                    <a:pt x="536" y="8"/>
                  </a:lnTo>
                  <a:lnTo>
                    <a:pt x="534" y="8"/>
                  </a:lnTo>
                  <a:lnTo>
                    <a:pt x="508" y="8"/>
                  </a:lnTo>
                  <a:lnTo>
                    <a:pt x="506" y="8"/>
                  </a:lnTo>
                  <a:lnTo>
                    <a:pt x="505" y="7"/>
                  </a:lnTo>
                  <a:lnTo>
                    <a:pt x="503" y="5"/>
                  </a:lnTo>
                  <a:lnTo>
                    <a:pt x="503" y="4"/>
                  </a:lnTo>
                  <a:lnTo>
                    <a:pt x="503" y="2"/>
                  </a:lnTo>
                  <a:lnTo>
                    <a:pt x="505" y="1"/>
                  </a:lnTo>
                  <a:lnTo>
                    <a:pt x="506" y="0"/>
                  </a:lnTo>
                  <a:lnTo>
                    <a:pt x="508" y="0"/>
                  </a:lnTo>
                  <a:lnTo>
                    <a:pt x="508" y="0"/>
                  </a:lnTo>
                  <a:close/>
                  <a:moveTo>
                    <a:pt x="569" y="0"/>
                  </a:moveTo>
                  <a:lnTo>
                    <a:pt x="597" y="0"/>
                  </a:lnTo>
                  <a:lnTo>
                    <a:pt x="598" y="0"/>
                  </a:lnTo>
                  <a:lnTo>
                    <a:pt x="600" y="1"/>
                  </a:lnTo>
                  <a:lnTo>
                    <a:pt x="601" y="2"/>
                  </a:lnTo>
                  <a:lnTo>
                    <a:pt x="601" y="4"/>
                  </a:lnTo>
                  <a:lnTo>
                    <a:pt x="601" y="5"/>
                  </a:lnTo>
                  <a:lnTo>
                    <a:pt x="600" y="7"/>
                  </a:lnTo>
                  <a:lnTo>
                    <a:pt x="598" y="8"/>
                  </a:lnTo>
                  <a:lnTo>
                    <a:pt x="597" y="8"/>
                  </a:lnTo>
                  <a:lnTo>
                    <a:pt x="569" y="8"/>
                  </a:lnTo>
                  <a:lnTo>
                    <a:pt x="568" y="8"/>
                  </a:lnTo>
                  <a:lnTo>
                    <a:pt x="567" y="7"/>
                  </a:lnTo>
                  <a:lnTo>
                    <a:pt x="567" y="5"/>
                  </a:lnTo>
                  <a:lnTo>
                    <a:pt x="565" y="4"/>
                  </a:lnTo>
                  <a:lnTo>
                    <a:pt x="567" y="2"/>
                  </a:lnTo>
                  <a:lnTo>
                    <a:pt x="567" y="1"/>
                  </a:lnTo>
                  <a:lnTo>
                    <a:pt x="568" y="0"/>
                  </a:lnTo>
                  <a:lnTo>
                    <a:pt x="569" y="0"/>
                  </a:lnTo>
                  <a:lnTo>
                    <a:pt x="569" y="0"/>
                  </a:lnTo>
                  <a:close/>
                  <a:moveTo>
                    <a:pt x="633" y="0"/>
                  </a:moveTo>
                  <a:lnTo>
                    <a:pt x="660" y="0"/>
                  </a:lnTo>
                  <a:lnTo>
                    <a:pt x="662" y="0"/>
                  </a:lnTo>
                  <a:lnTo>
                    <a:pt x="663" y="1"/>
                  </a:lnTo>
                  <a:lnTo>
                    <a:pt x="664" y="2"/>
                  </a:lnTo>
                  <a:lnTo>
                    <a:pt x="664" y="4"/>
                  </a:lnTo>
                  <a:lnTo>
                    <a:pt x="664" y="5"/>
                  </a:lnTo>
                  <a:lnTo>
                    <a:pt x="663" y="7"/>
                  </a:lnTo>
                  <a:lnTo>
                    <a:pt x="662" y="8"/>
                  </a:lnTo>
                  <a:lnTo>
                    <a:pt x="660" y="8"/>
                  </a:lnTo>
                  <a:lnTo>
                    <a:pt x="633" y="8"/>
                  </a:lnTo>
                  <a:lnTo>
                    <a:pt x="631" y="8"/>
                  </a:lnTo>
                  <a:lnTo>
                    <a:pt x="630" y="7"/>
                  </a:lnTo>
                  <a:lnTo>
                    <a:pt x="628" y="5"/>
                  </a:lnTo>
                  <a:lnTo>
                    <a:pt x="628" y="4"/>
                  </a:lnTo>
                  <a:lnTo>
                    <a:pt x="628" y="2"/>
                  </a:lnTo>
                  <a:lnTo>
                    <a:pt x="630" y="1"/>
                  </a:lnTo>
                  <a:lnTo>
                    <a:pt x="631" y="0"/>
                  </a:lnTo>
                  <a:lnTo>
                    <a:pt x="633" y="0"/>
                  </a:lnTo>
                  <a:lnTo>
                    <a:pt x="633" y="0"/>
                  </a:lnTo>
                  <a:close/>
                  <a:moveTo>
                    <a:pt x="696" y="0"/>
                  </a:moveTo>
                  <a:lnTo>
                    <a:pt x="723" y="0"/>
                  </a:lnTo>
                  <a:lnTo>
                    <a:pt x="725" y="0"/>
                  </a:lnTo>
                  <a:lnTo>
                    <a:pt x="726" y="1"/>
                  </a:lnTo>
                  <a:lnTo>
                    <a:pt x="728" y="2"/>
                  </a:lnTo>
                  <a:lnTo>
                    <a:pt x="728" y="4"/>
                  </a:lnTo>
                  <a:lnTo>
                    <a:pt x="728" y="5"/>
                  </a:lnTo>
                  <a:lnTo>
                    <a:pt x="726" y="7"/>
                  </a:lnTo>
                  <a:lnTo>
                    <a:pt x="725" y="8"/>
                  </a:lnTo>
                  <a:lnTo>
                    <a:pt x="723" y="8"/>
                  </a:lnTo>
                  <a:lnTo>
                    <a:pt x="696" y="8"/>
                  </a:lnTo>
                  <a:lnTo>
                    <a:pt x="695" y="8"/>
                  </a:lnTo>
                  <a:lnTo>
                    <a:pt x="693" y="7"/>
                  </a:lnTo>
                  <a:lnTo>
                    <a:pt x="692" y="5"/>
                  </a:lnTo>
                  <a:lnTo>
                    <a:pt x="692" y="4"/>
                  </a:lnTo>
                  <a:lnTo>
                    <a:pt x="692" y="2"/>
                  </a:lnTo>
                  <a:lnTo>
                    <a:pt x="693" y="1"/>
                  </a:lnTo>
                  <a:lnTo>
                    <a:pt x="695" y="0"/>
                  </a:lnTo>
                  <a:lnTo>
                    <a:pt x="696" y="0"/>
                  </a:lnTo>
                  <a:lnTo>
                    <a:pt x="696" y="0"/>
                  </a:lnTo>
                  <a:close/>
                  <a:moveTo>
                    <a:pt x="759" y="0"/>
                  </a:moveTo>
                  <a:lnTo>
                    <a:pt x="785" y="0"/>
                  </a:lnTo>
                  <a:lnTo>
                    <a:pt x="788" y="0"/>
                  </a:lnTo>
                  <a:lnTo>
                    <a:pt x="790" y="1"/>
                  </a:lnTo>
                  <a:lnTo>
                    <a:pt x="790" y="2"/>
                  </a:lnTo>
                  <a:lnTo>
                    <a:pt x="791" y="4"/>
                  </a:lnTo>
                  <a:lnTo>
                    <a:pt x="790" y="5"/>
                  </a:lnTo>
                  <a:lnTo>
                    <a:pt x="790" y="7"/>
                  </a:lnTo>
                  <a:lnTo>
                    <a:pt x="788" y="8"/>
                  </a:lnTo>
                  <a:lnTo>
                    <a:pt x="785" y="8"/>
                  </a:lnTo>
                  <a:lnTo>
                    <a:pt x="759" y="8"/>
                  </a:lnTo>
                  <a:lnTo>
                    <a:pt x="758" y="8"/>
                  </a:lnTo>
                  <a:lnTo>
                    <a:pt x="757" y="7"/>
                  </a:lnTo>
                  <a:lnTo>
                    <a:pt x="755" y="5"/>
                  </a:lnTo>
                  <a:lnTo>
                    <a:pt x="755" y="4"/>
                  </a:lnTo>
                  <a:lnTo>
                    <a:pt x="755" y="2"/>
                  </a:lnTo>
                  <a:lnTo>
                    <a:pt x="757" y="1"/>
                  </a:lnTo>
                  <a:lnTo>
                    <a:pt x="758" y="0"/>
                  </a:lnTo>
                  <a:lnTo>
                    <a:pt x="759" y="0"/>
                  </a:lnTo>
                  <a:lnTo>
                    <a:pt x="759" y="0"/>
                  </a:lnTo>
                  <a:close/>
                  <a:moveTo>
                    <a:pt x="821" y="0"/>
                  </a:moveTo>
                  <a:lnTo>
                    <a:pt x="849" y="0"/>
                  </a:lnTo>
                  <a:lnTo>
                    <a:pt x="850" y="0"/>
                  </a:lnTo>
                  <a:lnTo>
                    <a:pt x="852" y="1"/>
                  </a:lnTo>
                  <a:lnTo>
                    <a:pt x="853" y="2"/>
                  </a:lnTo>
                  <a:lnTo>
                    <a:pt x="853" y="4"/>
                  </a:lnTo>
                  <a:lnTo>
                    <a:pt x="853" y="5"/>
                  </a:lnTo>
                  <a:lnTo>
                    <a:pt x="852" y="7"/>
                  </a:lnTo>
                  <a:lnTo>
                    <a:pt x="850" y="8"/>
                  </a:lnTo>
                  <a:lnTo>
                    <a:pt x="849" y="8"/>
                  </a:lnTo>
                  <a:lnTo>
                    <a:pt x="821" y="8"/>
                  </a:lnTo>
                  <a:lnTo>
                    <a:pt x="820" y="8"/>
                  </a:lnTo>
                  <a:lnTo>
                    <a:pt x="818" y="7"/>
                  </a:lnTo>
                  <a:lnTo>
                    <a:pt x="818" y="5"/>
                  </a:lnTo>
                  <a:lnTo>
                    <a:pt x="817" y="4"/>
                  </a:lnTo>
                  <a:lnTo>
                    <a:pt x="818" y="2"/>
                  </a:lnTo>
                  <a:lnTo>
                    <a:pt x="818" y="1"/>
                  </a:lnTo>
                  <a:lnTo>
                    <a:pt x="820" y="0"/>
                  </a:lnTo>
                  <a:lnTo>
                    <a:pt x="821" y="0"/>
                  </a:lnTo>
                  <a:lnTo>
                    <a:pt x="821" y="0"/>
                  </a:lnTo>
                  <a:close/>
                  <a:moveTo>
                    <a:pt x="885" y="0"/>
                  </a:moveTo>
                  <a:lnTo>
                    <a:pt x="912" y="0"/>
                  </a:lnTo>
                  <a:lnTo>
                    <a:pt x="913" y="0"/>
                  </a:lnTo>
                  <a:lnTo>
                    <a:pt x="915" y="1"/>
                  </a:lnTo>
                  <a:lnTo>
                    <a:pt x="916" y="2"/>
                  </a:lnTo>
                  <a:lnTo>
                    <a:pt x="916" y="4"/>
                  </a:lnTo>
                  <a:lnTo>
                    <a:pt x="916" y="5"/>
                  </a:lnTo>
                  <a:lnTo>
                    <a:pt x="915" y="7"/>
                  </a:lnTo>
                  <a:lnTo>
                    <a:pt x="913" y="8"/>
                  </a:lnTo>
                  <a:lnTo>
                    <a:pt x="912" y="8"/>
                  </a:lnTo>
                  <a:lnTo>
                    <a:pt x="885" y="8"/>
                  </a:lnTo>
                  <a:lnTo>
                    <a:pt x="883" y="8"/>
                  </a:lnTo>
                  <a:lnTo>
                    <a:pt x="882" y="7"/>
                  </a:lnTo>
                  <a:lnTo>
                    <a:pt x="880" y="5"/>
                  </a:lnTo>
                  <a:lnTo>
                    <a:pt x="880" y="4"/>
                  </a:lnTo>
                  <a:lnTo>
                    <a:pt x="880" y="2"/>
                  </a:lnTo>
                  <a:lnTo>
                    <a:pt x="882" y="1"/>
                  </a:lnTo>
                  <a:lnTo>
                    <a:pt x="883" y="0"/>
                  </a:lnTo>
                  <a:lnTo>
                    <a:pt x="885" y="0"/>
                  </a:lnTo>
                  <a:lnTo>
                    <a:pt x="885" y="0"/>
                  </a:lnTo>
                  <a:close/>
                  <a:moveTo>
                    <a:pt x="948" y="0"/>
                  </a:moveTo>
                  <a:lnTo>
                    <a:pt x="975" y="0"/>
                  </a:lnTo>
                  <a:lnTo>
                    <a:pt x="977" y="0"/>
                  </a:lnTo>
                  <a:lnTo>
                    <a:pt x="978" y="1"/>
                  </a:lnTo>
                  <a:lnTo>
                    <a:pt x="980" y="2"/>
                  </a:lnTo>
                  <a:lnTo>
                    <a:pt x="980" y="4"/>
                  </a:lnTo>
                  <a:lnTo>
                    <a:pt x="980" y="5"/>
                  </a:lnTo>
                  <a:lnTo>
                    <a:pt x="978" y="7"/>
                  </a:lnTo>
                  <a:lnTo>
                    <a:pt x="977" y="8"/>
                  </a:lnTo>
                  <a:lnTo>
                    <a:pt x="975" y="8"/>
                  </a:lnTo>
                  <a:lnTo>
                    <a:pt x="948" y="8"/>
                  </a:lnTo>
                  <a:lnTo>
                    <a:pt x="947" y="8"/>
                  </a:lnTo>
                  <a:lnTo>
                    <a:pt x="945" y="7"/>
                  </a:lnTo>
                  <a:lnTo>
                    <a:pt x="944" y="5"/>
                  </a:lnTo>
                  <a:lnTo>
                    <a:pt x="944" y="4"/>
                  </a:lnTo>
                  <a:lnTo>
                    <a:pt x="944" y="2"/>
                  </a:lnTo>
                  <a:lnTo>
                    <a:pt x="945" y="1"/>
                  </a:lnTo>
                  <a:lnTo>
                    <a:pt x="947" y="0"/>
                  </a:lnTo>
                  <a:lnTo>
                    <a:pt x="948" y="0"/>
                  </a:lnTo>
                  <a:lnTo>
                    <a:pt x="948" y="0"/>
                  </a:lnTo>
                  <a:close/>
                  <a:moveTo>
                    <a:pt x="1011" y="0"/>
                  </a:moveTo>
                  <a:lnTo>
                    <a:pt x="1037" y="0"/>
                  </a:lnTo>
                  <a:lnTo>
                    <a:pt x="1040" y="0"/>
                  </a:lnTo>
                  <a:lnTo>
                    <a:pt x="1041" y="1"/>
                  </a:lnTo>
                  <a:lnTo>
                    <a:pt x="1041" y="2"/>
                  </a:lnTo>
                  <a:lnTo>
                    <a:pt x="1043" y="4"/>
                  </a:lnTo>
                  <a:lnTo>
                    <a:pt x="1041" y="5"/>
                  </a:lnTo>
                  <a:lnTo>
                    <a:pt x="1041" y="7"/>
                  </a:lnTo>
                  <a:lnTo>
                    <a:pt x="1040" y="8"/>
                  </a:lnTo>
                  <a:lnTo>
                    <a:pt x="1037" y="8"/>
                  </a:lnTo>
                  <a:lnTo>
                    <a:pt x="1011" y="8"/>
                  </a:lnTo>
                  <a:lnTo>
                    <a:pt x="1010" y="8"/>
                  </a:lnTo>
                  <a:lnTo>
                    <a:pt x="1008" y="7"/>
                  </a:lnTo>
                  <a:lnTo>
                    <a:pt x="1007" y="5"/>
                  </a:lnTo>
                  <a:lnTo>
                    <a:pt x="1007" y="4"/>
                  </a:lnTo>
                  <a:lnTo>
                    <a:pt x="1007" y="2"/>
                  </a:lnTo>
                  <a:lnTo>
                    <a:pt x="1008" y="1"/>
                  </a:lnTo>
                  <a:lnTo>
                    <a:pt x="1010" y="0"/>
                  </a:lnTo>
                  <a:lnTo>
                    <a:pt x="1011" y="0"/>
                  </a:lnTo>
                  <a:lnTo>
                    <a:pt x="1011" y="0"/>
                  </a:lnTo>
                  <a:close/>
                  <a:moveTo>
                    <a:pt x="1073" y="0"/>
                  </a:moveTo>
                  <a:lnTo>
                    <a:pt x="1100" y="0"/>
                  </a:lnTo>
                  <a:lnTo>
                    <a:pt x="1102" y="0"/>
                  </a:lnTo>
                  <a:lnTo>
                    <a:pt x="1103" y="1"/>
                  </a:lnTo>
                  <a:lnTo>
                    <a:pt x="1105" y="2"/>
                  </a:lnTo>
                  <a:lnTo>
                    <a:pt x="1105" y="4"/>
                  </a:lnTo>
                  <a:lnTo>
                    <a:pt x="1105" y="5"/>
                  </a:lnTo>
                  <a:lnTo>
                    <a:pt x="1103" y="7"/>
                  </a:lnTo>
                  <a:lnTo>
                    <a:pt x="1102" y="8"/>
                  </a:lnTo>
                  <a:lnTo>
                    <a:pt x="1100" y="8"/>
                  </a:lnTo>
                  <a:lnTo>
                    <a:pt x="1073" y="8"/>
                  </a:lnTo>
                  <a:lnTo>
                    <a:pt x="1072" y="8"/>
                  </a:lnTo>
                  <a:lnTo>
                    <a:pt x="1070" y="7"/>
                  </a:lnTo>
                  <a:lnTo>
                    <a:pt x="1070" y="5"/>
                  </a:lnTo>
                  <a:lnTo>
                    <a:pt x="1069" y="4"/>
                  </a:lnTo>
                  <a:lnTo>
                    <a:pt x="1070" y="2"/>
                  </a:lnTo>
                  <a:lnTo>
                    <a:pt x="1070" y="1"/>
                  </a:lnTo>
                  <a:lnTo>
                    <a:pt x="1072" y="0"/>
                  </a:lnTo>
                  <a:lnTo>
                    <a:pt x="1073" y="0"/>
                  </a:lnTo>
                  <a:lnTo>
                    <a:pt x="1073" y="0"/>
                  </a:lnTo>
                  <a:close/>
                  <a:moveTo>
                    <a:pt x="1136" y="0"/>
                  </a:moveTo>
                  <a:lnTo>
                    <a:pt x="1164" y="0"/>
                  </a:lnTo>
                  <a:lnTo>
                    <a:pt x="1165" y="0"/>
                  </a:lnTo>
                  <a:lnTo>
                    <a:pt x="1167" y="1"/>
                  </a:lnTo>
                  <a:lnTo>
                    <a:pt x="1168" y="2"/>
                  </a:lnTo>
                  <a:lnTo>
                    <a:pt x="1168" y="4"/>
                  </a:lnTo>
                  <a:lnTo>
                    <a:pt x="1168" y="5"/>
                  </a:lnTo>
                  <a:lnTo>
                    <a:pt x="1167" y="7"/>
                  </a:lnTo>
                  <a:lnTo>
                    <a:pt x="1165" y="8"/>
                  </a:lnTo>
                  <a:lnTo>
                    <a:pt x="1164" y="8"/>
                  </a:lnTo>
                  <a:lnTo>
                    <a:pt x="1136" y="8"/>
                  </a:lnTo>
                  <a:lnTo>
                    <a:pt x="1135" y="8"/>
                  </a:lnTo>
                  <a:lnTo>
                    <a:pt x="1134" y="7"/>
                  </a:lnTo>
                  <a:lnTo>
                    <a:pt x="1132" y="5"/>
                  </a:lnTo>
                  <a:lnTo>
                    <a:pt x="1132" y="4"/>
                  </a:lnTo>
                  <a:lnTo>
                    <a:pt x="1132" y="2"/>
                  </a:lnTo>
                  <a:lnTo>
                    <a:pt x="1134" y="1"/>
                  </a:lnTo>
                  <a:lnTo>
                    <a:pt x="1135" y="0"/>
                  </a:lnTo>
                  <a:lnTo>
                    <a:pt x="1136" y="0"/>
                  </a:lnTo>
                  <a:lnTo>
                    <a:pt x="1136" y="0"/>
                  </a:lnTo>
                  <a:close/>
                  <a:moveTo>
                    <a:pt x="1200" y="0"/>
                  </a:moveTo>
                  <a:lnTo>
                    <a:pt x="1227" y="0"/>
                  </a:lnTo>
                  <a:lnTo>
                    <a:pt x="1229" y="0"/>
                  </a:lnTo>
                  <a:lnTo>
                    <a:pt x="1230" y="1"/>
                  </a:lnTo>
                  <a:lnTo>
                    <a:pt x="1231" y="2"/>
                  </a:lnTo>
                  <a:lnTo>
                    <a:pt x="1231" y="4"/>
                  </a:lnTo>
                  <a:lnTo>
                    <a:pt x="1231" y="5"/>
                  </a:lnTo>
                  <a:lnTo>
                    <a:pt x="1230" y="7"/>
                  </a:lnTo>
                  <a:lnTo>
                    <a:pt x="1229" y="8"/>
                  </a:lnTo>
                  <a:lnTo>
                    <a:pt x="1227" y="8"/>
                  </a:lnTo>
                  <a:lnTo>
                    <a:pt x="1200" y="8"/>
                  </a:lnTo>
                  <a:lnTo>
                    <a:pt x="1198" y="8"/>
                  </a:lnTo>
                  <a:lnTo>
                    <a:pt x="1197" y="7"/>
                  </a:lnTo>
                  <a:lnTo>
                    <a:pt x="1195" y="5"/>
                  </a:lnTo>
                  <a:lnTo>
                    <a:pt x="1195" y="4"/>
                  </a:lnTo>
                  <a:lnTo>
                    <a:pt x="1195" y="2"/>
                  </a:lnTo>
                  <a:lnTo>
                    <a:pt x="1197" y="1"/>
                  </a:lnTo>
                  <a:lnTo>
                    <a:pt x="1198" y="0"/>
                  </a:lnTo>
                  <a:lnTo>
                    <a:pt x="1200" y="0"/>
                  </a:lnTo>
                  <a:lnTo>
                    <a:pt x="1200" y="0"/>
                  </a:lnTo>
                  <a:close/>
                  <a:moveTo>
                    <a:pt x="1263" y="0"/>
                  </a:moveTo>
                  <a:lnTo>
                    <a:pt x="1289" y="0"/>
                  </a:lnTo>
                  <a:lnTo>
                    <a:pt x="1292" y="0"/>
                  </a:lnTo>
                  <a:lnTo>
                    <a:pt x="1293" y="1"/>
                  </a:lnTo>
                  <a:lnTo>
                    <a:pt x="1293" y="2"/>
                  </a:lnTo>
                  <a:lnTo>
                    <a:pt x="1295" y="4"/>
                  </a:lnTo>
                  <a:lnTo>
                    <a:pt x="1293" y="5"/>
                  </a:lnTo>
                  <a:lnTo>
                    <a:pt x="1293" y="7"/>
                  </a:lnTo>
                  <a:lnTo>
                    <a:pt x="1292" y="8"/>
                  </a:lnTo>
                  <a:lnTo>
                    <a:pt x="1289" y="8"/>
                  </a:lnTo>
                  <a:lnTo>
                    <a:pt x="1263" y="8"/>
                  </a:lnTo>
                  <a:lnTo>
                    <a:pt x="1262" y="8"/>
                  </a:lnTo>
                  <a:lnTo>
                    <a:pt x="1260" y="7"/>
                  </a:lnTo>
                  <a:lnTo>
                    <a:pt x="1259" y="5"/>
                  </a:lnTo>
                  <a:lnTo>
                    <a:pt x="1259" y="4"/>
                  </a:lnTo>
                  <a:lnTo>
                    <a:pt x="1259" y="2"/>
                  </a:lnTo>
                  <a:lnTo>
                    <a:pt x="1260" y="1"/>
                  </a:lnTo>
                  <a:lnTo>
                    <a:pt x="1262" y="0"/>
                  </a:lnTo>
                  <a:lnTo>
                    <a:pt x="1263" y="0"/>
                  </a:lnTo>
                  <a:lnTo>
                    <a:pt x="1263" y="0"/>
                  </a:lnTo>
                  <a:close/>
                  <a:moveTo>
                    <a:pt x="1325" y="0"/>
                  </a:moveTo>
                  <a:lnTo>
                    <a:pt x="1352" y="0"/>
                  </a:lnTo>
                  <a:lnTo>
                    <a:pt x="1354" y="0"/>
                  </a:lnTo>
                  <a:lnTo>
                    <a:pt x="1355" y="1"/>
                  </a:lnTo>
                  <a:lnTo>
                    <a:pt x="1357" y="2"/>
                  </a:lnTo>
                  <a:lnTo>
                    <a:pt x="1357" y="4"/>
                  </a:lnTo>
                  <a:lnTo>
                    <a:pt x="1357" y="5"/>
                  </a:lnTo>
                  <a:lnTo>
                    <a:pt x="1355" y="7"/>
                  </a:lnTo>
                  <a:lnTo>
                    <a:pt x="1354" y="8"/>
                  </a:lnTo>
                  <a:lnTo>
                    <a:pt x="1352" y="8"/>
                  </a:lnTo>
                  <a:lnTo>
                    <a:pt x="1325" y="8"/>
                  </a:lnTo>
                  <a:lnTo>
                    <a:pt x="1324" y="8"/>
                  </a:lnTo>
                  <a:lnTo>
                    <a:pt x="1322" y="7"/>
                  </a:lnTo>
                  <a:lnTo>
                    <a:pt x="1322" y="5"/>
                  </a:lnTo>
                  <a:lnTo>
                    <a:pt x="1321" y="4"/>
                  </a:lnTo>
                  <a:lnTo>
                    <a:pt x="1322" y="2"/>
                  </a:lnTo>
                  <a:lnTo>
                    <a:pt x="1322" y="1"/>
                  </a:lnTo>
                  <a:lnTo>
                    <a:pt x="1324" y="0"/>
                  </a:lnTo>
                  <a:lnTo>
                    <a:pt x="1325" y="0"/>
                  </a:lnTo>
                  <a:lnTo>
                    <a:pt x="1325" y="0"/>
                  </a:lnTo>
                  <a:close/>
                  <a:moveTo>
                    <a:pt x="1388" y="0"/>
                  </a:moveTo>
                  <a:lnTo>
                    <a:pt x="1416" y="0"/>
                  </a:lnTo>
                  <a:lnTo>
                    <a:pt x="1417" y="0"/>
                  </a:lnTo>
                  <a:lnTo>
                    <a:pt x="1418" y="1"/>
                  </a:lnTo>
                  <a:lnTo>
                    <a:pt x="1420" y="2"/>
                  </a:lnTo>
                  <a:lnTo>
                    <a:pt x="1420" y="4"/>
                  </a:lnTo>
                  <a:lnTo>
                    <a:pt x="1420" y="5"/>
                  </a:lnTo>
                  <a:lnTo>
                    <a:pt x="1418" y="7"/>
                  </a:lnTo>
                  <a:lnTo>
                    <a:pt x="1417" y="8"/>
                  </a:lnTo>
                  <a:lnTo>
                    <a:pt x="1416" y="8"/>
                  </a:lnTo>
                  <a:lnTo>
                    <a:pt x="1388" y="8"/>
                  </a:lnTo>
                  <a:lnTo>
                    <a:pt x="1387" y="8"/>
                  </a:lnTo>
                  <a:lnTo>
                    <a:pt x="1385" y="7"/>
                  </a:lnTo>
                  <a:lnTo>
                    <a:pt x="1384" y="5"/>
                  </a:lnTo>
                  <a:lnTo>
                    <a:pt x="1384" y="4"/>
                  </a:lnTo>
                  <a:lnTo>
                    <a:pt x="1384" y="2"/>
                  </a:lnTo>
                  <a:lnTo>
                    <a:pt x="1385" y="1"/>
                  </a:lnTo>
                  <a:lnTo>
                    <a:pt x="1387" y="0"/>
                  </a:lnTo>
                  <a:lnTo>
                    <a:pt x="1388" y="0"/>
                  </a:lnTo>
                  <a:lnTo>
                    <a:pt x="1388" y="0"/>
                  </a:lnTo>
                  <a:close/>
                  <a:moveTo>
                    <a:pt x="1452" y="0"/>
                  </a:moveTo>
                  <a:lnTo>
                    <a:pt x="1479" y="0"/>
                  </a:lnTo>
                  <a:lnTo>
                    <a:pt x="1480" y="0"/>
                  </a:lnTo>
                  <a:lnTo>
                    <a:pt x="1482" y="1"/>
                  </a:lnTo>
                  <a:lnTo>
                    <a:pt x="1483" y="2"/>
                  </a:lnTo>
                  <a:lnTo>
                    <a:pt x="1483" y="4"/>
                  </a:lnTo>
                  <a:lnTo>
                    <a:pt x="1483" y="5"/>
                  </a:lnTo>
                  <a:lnTo>
                    <a:pt x="1482" y="7"/>
                  </a:lnTo>
                  <a:lnTo>
                    <a:pt x="1480" y="8"/>
                  </a:lnTo>
                  <a:lnTo>
                    <a:pt x="1479" y="8"/>
                  </a:lnTo>
                  <a:lnTo>
                    <a:pt x="1452" y="8"/>
                  </a:lnTo>
                  <a:lnTo>
                    <a:pt x="1450" y="8"/>
                  </a:lnTo>
                  <a:lnTo>
                    <a:pt x="1449" y="7"/>
                  </a:lnTo>
                  <a:lnTo>
                    <a:pt x="1447" y="5"/>
                  </a:lnTo>
                  <a:lnTo>
                    <a:pt x="1447" y="4"/>
                  </a:lnTo>
                  <a:lnTo>
                    <a:pt x="1447" y="2"/>
                  </a:lnTo>
                  <a:lnTo>
                    <a:pt x="1449" y="1"/>
                  </a:lnTo>
                  <a:lnTo>
                    <a:pt x="1450" y="0"/>
                  </a:lnTo>
                  <a:lnTo>
                    <a:pt x="1452" y="0"/>
                  </a:lnTo>
                  <a:lnTo>
                    <a:pt x="1452" y="0"/>
                  </a:lnTo>
                  <a:close/>
                  <a:moveTo>
                    <a:pt x="1515" y="0"/>
                  </a:moveTo>
                  <a:lnTo>
                    <a:pt x="1541" y="0"/>
                  </a:lnTo>
                  <a:lnTo>
                    <a:pt x="1544" y="0"/>
                  </a:lnTo>
                  <a:lnTo>
                    <a:pt x="1545" y="1"/>
                  </a:lnTo>
                  <a:lnTo>
                    <a:pt x="1545" y="2"/>
                  </a:lnTo>
                  <a:lnTo>
                    <a:pt x="1547" y="4"/>
                  </a:lnTo>
                  <a:lnTo>
                    <a:pt x="1545" y="5"/>
                  </a:lnTo>
                  <a:lnTo>
                    <a:pt x="1545" y="7"/>
                  </a:lnTo>
                  <a:lnTo>
                    <a:pt x="1544" y="8"/>
                  </a:lnTo>
                  <a:lnTo>
                    <a:pt x="1541" y="8"/>
                  </a:lnTo>
                  <a:lnTo>
                    <a:pt x="1515" y="8"/>
                  </a:lnTo>
                  <a:lnTo>
                    <a:pt x="1513" y="8"/>
                  </a:lnTo>
                  <a:lnTo>
                    <a:pt x="1512" y="7"/>
                  </a:lnTo>
                  <a:lnTo>
                    <a:pt x="1511" y="5"/>
                  </a:lnTo>
                  <a:lnTo>
                    <a:pt x="1511" y="4"/>
                  </a:lnTo>
                  <a:lnTo>
                    <a:pt x="1511" y="2"/>
                  </a:lnTo>
                  <a:lnTo>
                    <a:pt x="1512" y="1"/>
                  </a:lnTo>
                  <a:lnTo>
                    <a:pt x="1513" y="0"/>
                  </a:lnTo>
                  <a:lnTo>
                    <a:pt x="1515" y="0"/>
                  </a:lnTo>
                  <a:lnTo>
                    <a:pt x="1515" y="0"/>
                  </a:lnTo>
                  <a:close/>
                  <a:moveTo>
                    <a:pt x="1577" y="0"/>
                  </a:moveTo>
                  <a:lnTo>
                    <a:pt x="1604" y="0"/>
                  </a:lnTo>
                  <a:lnTo>
                    <a:pt x="1606" y="0"/>
                  </a:lnTo>
                  <a:lnTo>
                    <a:pt x="1607" y="1"/>
                  </a:lnTo>
                  <a:lnTo>
                    <a:pt x="1608" y="2"/>
                  </a:lnTo>
                  <a:lnTo>
                    <a:pt x="1608" y="4"/>
                  </a:lnTo>
                  <a:lnTo>
                    <a:pt x="1608" y="5"/>
                  </a:lnTo>
                  <a:lnTo>
                    <a:pt x="1607" y="7"/>
                  </a:lnTo>
                  <a:lnTo>
                    <a:pt x="1606" y="8"/>
                  </a:lnTo>
                  <a:lnTo>
                    <a:pt x="1604" y="8"/>
                  </a:lnTo>
                  <a:lnTo>
                    <a:pt x="1577" y="8"/>
                  </a:lnTo>
                  <a:lnTo>
                    <a:pt x="1575" y="8"/>
                  </a:lnTo>
                  <a:lnTo>
                    <a:pt x="1574" y="7"/>
                  </a:lnTo>
                  <a:lnTo>
                    <a:pt x="1574" y="5"/>
                  </a:lnTo>
                  <a:lnTo>
                    <a:pt x="1572" y="4"/>
                  </a:lnTo>
                  <a:lnTo>
                    <a:pt x="1574" y="2"/>
                  </a:lnTo>
                  <a:lnTo>
                    <a:pt x="1574" y="1"/>
                  </a:lnTo>
                  <a:lnTo>
                    <a:pt x="1575" y="0"/>
                  </a:lnTo>
                  <a:lnTo>
                    <a:pt x="1577" y="0"/>
                  </a:lnTo>
                  <a:lnTo>
                    <a:pt x="1577" y="0"/>
                  </a:lnTo>
                  <a:close/>
                  <a:moveTo>
                    <a:pt x="1640" y="0"/>
                  </a:moveTo>
                  <a:lnTo>
                    <a:pt x="1667" y="0"/>
                  </a:lnTo>
                  <a:lnTo>
                    <a:pt x="1669" y="0"/>
                  </a:lnTo>
                  <a:lnTo>
                    <a:pt x="1670" y="1"/>
                  </a:lnTo>
                  <a:lnTo>
                    <a:pt x="1672" y="2"/>
                  </a:lnTo>
                  <a:lnTo>
                    <a:pt x="1672" y="4"/>
                  </a:lnTo>
                  <a:lnTo>
                    <a:pt x="1672" y="5"/>
                  </a:lnTo>
                  <a:lnTo>
                    <a:pt x="1670" y="7"/>
                  </a:lnTo>
                  <a:lnTo>
                    <a:pt x="1669" y="8"/>
                  </a:lnTo>
                  <a:lnTo>
                    <a:pt x="1667" y="8"/>
                  </a:lnTo>
                  <a:lnTo>
                    <a:pt x="1640" y="8"/>
                  </a:lnTo>
                  <a:lnTo>
                    <a:pt x="1639" y="8"/>
                  </a:lnTo>
                  <a:lnTo>
                    <a:pt x="1637" y="7"/>
                  </a:lnTo>
                  <a:lnTo>
                    <a:pt x="1636" y="5"/>
                  </a:lnTo>
                  <a:lnTo>
                    <a:pt x="1636" y="4"/>
                  </a:lnTo>
                  <a:lnTo>
                    <a:pt x="1636" y="2"/>
                  </a:lnTo>
                  <a:lnTo>
                    <a:pt x="1637" y="1"/>
                  </a:lnTo>
                  <a:lnTo>
                    <a:pt x="1639" y="0"/>
                  </a:lnTo>
                  <a:lnTo>
                    <a:pt x="1640" y="0"/>
                  </a:lnTo>
                  <a:lnTo>
                    <a:pt x="1640" y="0"/>
                  </a:lnTo>
                  <a:close/>
                  <a:moveTo>
                    <a:pt x="1703" y="0"/>
                  </a:moveTo>
                  <a:lnTo>
                    <a:pt x="1731" y="0"/>
                  </a:lnTo>
                  <a:lnTo>
                    <a:pt x="1732" y="0"/>
                  </a:lnTo>
                  <a:lnTo>
                    <a:pt x="1734" y="1"/>
                  </a:lnTo>
                  <a:lnTo>
                    <a:pt x="1735" y="2"/>
                  </a:lnTo>
                  <a:lnTo>
                    <a:pt x="1735" y="4"/>
                  </a:lnTo>
                  <a:lnTo>
                    <a:pt x="1735" y="5"/>
                  </a:lnTo>
                  <a:lnTo>
                    <a:pt x="1734" y="7"/>
                  </a:lnTo>
                  <a:lnTo>
                    <a:pt x="1732" y="8"/>
                  </a:lnTo>
                  <a:lnTo>
                    <a:pt x="1731" y="8"/>
                  </a:lnTo>
                  <a:lnTo>
                    <a:pt x="1703" y="8"/>
                  </a:lnTo>
                  <a:lnTo>
                    <a:pt x="1702" y="8"/>
                  </a:lnTo>
                  <a:lnTo>
                    <a:pt x="1701" y="7"/>
                  </a:lnTo>
                  <a:lnTo>
                    <a:pt x="1699" y="5"/>
                  </a:lnTo>
                  <a:lnTo>
                    <a:pt x="1699" y="4"/>
                  </a:lnTo>
                  <a:lnTo>
                    <a:pt x="1699" y="2"/>
                  </a:lnTo>
                  <a:lnTo>
                    <a:pt x="1701" y="1"/>
                  </a:lnTo>
                  <a:lnTo>
                    <a:pt x="1702" y="0"/>
                  </a:lnTo>
                  <a:lnTo>
                    <a:pt x="1703" y="0"/>
                  </a:lnTo>
                  <a:lnTo>
                    <a:pt x="1703" y="0"/>
                  </a:lnTo>
                  <a:close/>
                  <a:moveTo>
                    <a:pt x="1767" y="0"/>
                  </a:moveTo>
                  <a:lnTo>
                    <a:pt x="1793" y="0"/>
                  </a:lnTo>
                  <a:lnTo>
                    <a:pt x="1796" y="0"/>
                  </a:lnTo>
                  <a:lnTo>
                    <a:pt x="1797" y="1"/>
                  </a:lnTo>
                  <a:lnTo>
                    <a:pt x="1797" y="2"/>
                  </a:lnTo>
                  <a:lnTo>
                    <a:pt x="1798" y="4"/>
                  </a:lnTo>
                  <a:lnTo>
                    <a:pt x="1797" y="5"/>
                  </a:lnTo>
                  <a:lnTo>
                    <a:pt x="1797" y="7"/>
                  </a:lnTo>
                  <a:lnTo>
                    <a:pt x="1796" y="8"/>
                  </a:lnTo>
                  <a:lnTo>
                    <a:pt x="1793" y="8"/>
                  </a:lnTo>
                  <a:lnTo>
                    <a:pt x="1767" y="8"/>
                  </a:lnTo>
                  <a:lnTo>
                    <a:pt x="1765" y="8"/>
                  </a:lnTo>
                  <a:lnTo>
                    <a:pt x="1764" y="7"/>
                  </a:lnTo>
                  <a:lnTo>
                    <a:pt x="1762" y="5"/>
                  </a:lnTo>
                  <a:lnTo>
                    <a:pt x="1762" y="4"/>
                  </a:lnTo>
                  <a:lnTo>
                    <a:pt x="1762" y="2"/>
                  </a:lnTo>
                  <a:lnTo>
                    <a:pt x="1764" y="1"/>
                  </a:lnTo>
                  <a:lnTo>
                    <a:pt x="1765" y="0"/>
                  </a:lnTo>
                  <a:lnTo>
                    <a:pt x="1767" y="0"/>
                  </a:lnTo>
                  <a:lnTo>
                    <a:pt x="1767" y="0"/>
                  </a:lnTo>
                  <a:close/>
                  <a:moveTo>
                    <a:pt x="1829" y="0"/>
                  </a:moveTo>
                  <a:lnTo>
                    <a:pt x="1856" y="0"/>
                  </a:lnTo>
                  <a:lnTo>
                    <a:pt x="1857" y="0"/>
                  </a:lnTo>
                  <a:lnTo>
                    <a:pt x="1859" y="1"/>
                  </a:lnTo>
                  <a:lnTo>
                    <a:pt x="1860" y="2"/>
                  </a:lnTo>
                  <a:lnTo>
                    <a:pt x="1860" y="4"/>
                  </a:lnTo>
                  <a:lnTo>
                    <a:pt x="1860" y="5"/>
                  </a:lnTo>
                  <a:lnTo>
                    <a:pt x="1859" y="7"/>
                  </a:lnTo>
                  <a:lnTo>
                    <a:pt x="1857" y="8"/>
                  </a:lnTo>
                  <a:lnTo>
                    <a:pt x="1856" y="8"/>
                  </a:lnTo>
                  <a:lnTo>
                    <a:pt x="1829" y="8"/>
                  </a:lnTo>
                  <a:lnTo>
                    <a:pt x="1827" y="8"/>
                  </a:lnTo>
                  <a:lnTo>
                    <a:pt x="1826" y="7"/>
                  </a:lnTo>
                  <a:lnTo>
                    <a:pt x="1826" y="5"/>
                  </a:lnTo>
                  <a:lnTo>
                    <a:pt x="1824" y="4"/>
                  </a:lnTo>
                  <a:lnTo>
                    <a:pt x="1826" y="2"/>
                  </a:lnTo>
                  <a:lnTo>
                    <a:pt x="1826" y="1"/>
                  </a:lnTo>
                  <a:lnTo>
                    <a:pt x="1827" y="0"/>
                  </a:lnTo>
                  <a:lnTo>
                    <a:pt x="1829" y="0"/>
                  </a:lnTo>
                  <a:lnTo>
                    <a:pt x="1829" y="0"/>
                  </a:lnTo>
                  <a:close/>
                  <a:moveTo>
                    <a:pt x="1892" y="0"/>
                  </a:moveTo>
                  <a:lnTo>
                    <a:pt x="1903" y="0"/>
                  </a:lnTo>
                  <a:lnTo>
                    <a:pt x="1905" y="0"/>
                  </a:lnTo>
                  <a:lnTo>
                    <a:pt x="1906" y="1"/>
                  </a:lnTo>
                  <a:lnTo>
                    <a:pt x="1908" y="2"/>
                  </a:lnTo>
                  <a:lnTo>
                    <a:pt x="1908" y="4"/>
                  </a:lnTo>
                  <a:lnTo>
                    <a:pt x="1908" y="5"/>
                  </a:lnTo>
                  <a:lnTo>
                    <a:pt x="1906" y="7"/>
                  </a:lnTo>
                  <a:lnTo>
                    <a:pt x="1905" y="8"/>
                  </a:lnTo>
                  <a:lnTo>
                    <a:pt x="1903" y="8"/>
                  </a:lnTo>
                  <a:lnTo>
                    <a:pt x="1892" y="8"/>
                  </a:lnTo>
                  <a:lnTo>
                    <a:pt x="1890" y="8"/>
                  </a:lnTo>
                  <a:lnTo>
                    <a:pt x="1889" y="7"/>
                  </a:lnTo>
                  <a:lnTo>
                    <a:pt x="1888" y="5"/>
                  </a:lnTo>
                  <a:lnTo>
                    <a:pt x="1888" y="4"/>
                  </a:lnTo>
                  <a:lnTo>
                    <a:pt x="1888" y="2"/>
                  </a:lnTo>
                  <a:lnTo>
                    <a:pt x="1889" y="1"/>
                  </a:lnTo>
                  <a:lnTo>
                    <a:pt x="1890" y="0"/>
                  </a:lnTo>
                  <a:lnTo>
                    <a:pt x="1892" y="0"/>
                  </a:lnTo>
                  <a:lnTo>
                    <a:pt x="1892" y="0"/>
                  </a:lnTo>
                  <a:close/>
                </a:path>
              </a:pathLst>
            </a:custGeom>
            <a:solidFill>
              <a:srgbClr val="000000"/>
            </a:solidFill>
            <a:ln w="1588">
              <a:solidFill>
                <a:srgbClr val="000000"/>
              </a:solidFill>
              <a:prstDash val="solid"/>
              <a:round/>
              <a:headEnd/>
              <a:tailEnd/>
            </a:ln>
          </p:spPr>
          <p:txBody>
            <a:bodyPr/>
            <a:lstStyle/>
            <a:p>
              <a:endParaRPr lang="en-US"/>
            </a:p>
          </p:txBody>
        </p:sp>
        <p:sp>
          <p:nvSpPr>
            <p:cNvPr id="700442" name="Freeform 26">
              <a:extLst>
                <a:ext uri="{FF2B5EF4-FFF2-40B4-BE49-F238E27FC236}">
                  <a16:creationId xmlns:a16="http://schemas.microsoft.com/office/drawing/2014/main" id="{3FDD0214-978C-4B97-A2B5-ED537FDFBF6D}"/>
                </a:ext>
              </a:extLst>
            </p:cNvPr>
            <p:cNvSpPr>
              <a:spLocks/>
            </p:cNvSpPr>
            <p:nvPr/>
          </p:nvSpPr>
          <p:spPr bwMode="auto">
            <a:xfrm>
              <a:off x="299" y="3963"/>
              <a:ext cx="76" cy="76"/>
            </a:xfrm>
            <a:custGeom>
              <a:avLst/>
              <a:gdLst>
                <a:gd name="T0" fmla="*/ 43 w 86"/>
                <a:gd name="T1" fmla="*/ 0 h 86"/>
                <a:gd name="T2" fmla="*/ 39 w 86"/>
                <a:gd name="T3" fmla="*/ 0 h 86"/>
                <a:gd name="T4" fmla="*/ 34 w 86"/>
                <a:gd name="T5" fmla="*/ 0 h 86"/>
                <a:gd name="T6" fmla="*/ 30 w 86"/>
                <a:gd name="T7" fmla="*/ 1 h 86"/>
                <a:gd name="T8" fmla="*/ 26 w 86"/>
                <a:gd name="T9" fmla="*/ 2 h 86"/>
                <a:gd name="T10" fmla="*/ 21 w 86"/>
                <a:gd name="T11" fmla="*/ 4 h 86"/>
                <a:gd name="T12" fmla="*/ 19 w 86"/>
                <a:gd name="T13" fmla="*/ 7 h 86"/>
                <a:gd name="T14" fmla="*/ 13 w 86"/>
                <a:gd name="T15" fmla="*/ 12 h 86"/>
                <a:gd name="T16" fmla="*/ 7 w 86"/>
                <a:gd name="T17" fmla="*/ 18 h 86"/>
                <a:gd name="T18" fmla="*/ 4 w 86"/>
                <a:gd name="T19" fmla="*/ 21 h 86"/>
                <a:gd name="T20" fmla="*/ 3 w 86"/>
                <a:gd name="T21" fmla="*/ 25 h 86"/>
                <a:gd name="T22" fmla="*/ 1 w 86"/>
                <a:gd name="T23" fmla="*/ 30 h 86"/>
                <a:gd name="T24" fmla="*/ 0 w 86"/>
                <a:gd name="T25" fmla="*/ 34 h 86"/>
                <a:gd name="T26" fmla="*/ 0 w 86"/>
                <a:gd name="T27" fmla="*/ 38 h 86"/>
                <a:gd name="T28" fmla="*/ 0 w 86"/>
                <a:gd name="T29" fmla="*/ 43 h 86"/>
                <a:gd name="T30" fmla="*/ 0 w 86"/>
                <a:gd name="T31" fmla="*/ 47 h 86"/>
                <a:gd name="T32" fmla="*/ 0 w 86"/>
                <a:gd name="T33" fmla="*/ 51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0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1 h 86"/>
                <a:gd name="T82" fmla="*/ 86 w 86"/>
                <a:gd name="T83" fmla="*/ 47 h 86"/>
                <a:gd name="T84" fmla="*/ 86 w 86"/>
                <a:gd name="T85" fmla="*/ 43 h 86"/>
                <a:gd name="T86" fmla="*/ 86 w 86"/>
                <a:gd name="T87" fmla="*/ 38 h 86"/>
                <a:gd name="T88" fmla="*/ 85 w 86"/>
                <a:gd name="T89" fmla="*/ 34 h 86"/>
                <a:gd name="T90" fmla="*/ 83 w 86"/>
                <a:gd name="T91" fmla="*/ 30 h 86"/>
                <a:gd name="T92" fmla="*/ 82 w 86"/>
                <a:gd name="T93" fmla="*/ 25 h 86"/>
                <a:gd name="T94" fmla="*/ 80 w 86"/>
                <a:gd name="T95" fmla="*/ 21 h 86"/>
                <a:gd name="T96" fmla="*/ 79 w 86"/>
                <a:gd name="T97" fmla="*/ 18 h 86"/>
                <a:gd name="T98" fmla="*/ 73 w 86"/>
                <a:gd name="T99" fmla="*/ 12 h 86"/>
                <a:gd name="T100" fmla="*/ 66 w 86"/>
                <a:gd name="T101" fmla="*/ 7 h 86"/>
                <a:gd name="T102" fmla="*/ 63 w 86"/>
                <a:gd name="T103" fmla="*/ 4 h 86"/>
                <a:gd name="T104" fmla="*/ 59 w 86"/>
                <a:gd name="T105" fmla="*/ 2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2"/>
                  </a:lnTo>
                  <a:lnTo>
                    <a:pt x="21" y="4"/>
                  </a:lnTo>
                  <a:lnTo>
                    <a:pt x="19" y="7"/>
                  </a:lnTo>
                  <a:lnTo>
                    <a:pt x="13" y="12"/>
                  </a:lnTo>
                  <a:lnTo>
                    <a:pt x="7" y="18"/>
                  </a:lnTo>
                  <a:lnTo>
                    <a:pt x="4" y="21"/>
                  </a:lnTo>
                  <a:lnTo>
                    <a:pt x="3" y="25"/>
                  </a:lnTo>
                  <a:lnTo>
                    <a:pt x="1" y="30"/>
                  </a:lnTo>
                  <a:lnTo>
                    <a:pt x="0" y="34"/>
                  </a:lnTo>
                  <a:lnTo>
                    <a:pt x="0" y="38"/>
                  </a:lnTo>
                  <a:lnTo>
                    <a:pt x="0" y="43"/>
                  </a:lnTo>
                  <a:lnTo>
                    <a:pt x="0" y="47"/>
                  </a:lnTo>
                  <a:lnTo>
                    <a:pt x="0" y="51"/>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1"/>
                  </a:lnTo>
                  <a:lnTo>
                    <a:pt x="86" y="47"/>
                  </a:lnTo>
                  <a:lnTo>
                    <a:pt x="86" y="43"/>
                  </a:lnTo>
                  <a:lnTo>
                    <a:pt x="86" y="38"/>
                  </a:lnTo>
                  <a:lnTo>
                    <a:pt x="85" y="34"/>
                  </a:lnTo>
                  <a:lnTo>
                    <a:pt x="83" y="30"/>
                  </a:lnTo>
                  <a:lnTo>
                    <a:pt x="82" y="25"/>
                  </a:lnTo>
                  <a:lnTo>
                    <a:pt x="80" y="21"/>
                  </a:lnTo>
                  <a:lnTo>
                    <a:pt x="79" y="18"/>
                  </a:lnTo>
                  <a:lnTo>
                    <a:pt x="73" y="12"/>
                  </a:lnTo>
                  <a:lnTo>
                    <a:pt x="66" y="7"/>
                  </a:lnTo>
                  <a:lnTo>
                    <a:pt x="63" y="4"/>
                  </a:lnTo>
                  <a:lnTo>
                    <a:pt x="59" y="2"/>
                  </a:lnTo>
                  <a:lnTo>
                    <a:pt x="56" y="1"/>
                  </a:lnTo>
                  <a:lnTo>
                    <a:pt x="52"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43" name="Freeform 27">
              <a:extLst>
                <a:ext uri="{FF2B5EF4-FFF2-40B4-BE49-F238E27FC236}">
                  <a16:creationId xmlns:a16="http://schemas.microsoft.com/office/drawing/2014/main" id="{D16B1619-3B98-41ED-A825-0131E72E5804}"/>
                </a:ext>
              </a:extLst>
            </p:cNvPr>
            <p:cNvSpPr>
              <a:spLocks/>
            </p:cNvSpPr>
            <p:nvPr/>
          </p:nvSpPr>
          <p:spPr bwMode="auto">
            <a:xfrm>
              <a:off x="299" y="3963"/>
              <a:ext cx="76" cy="76"/>
            </a:xfrm>
            <a:custGeom>
              <a:avLst/>
              <a:gdLst>
                <a:gd name="T0" fmla="*/ 43 w 86"/>
                <a:gd name="T1" fmla="*/ 0 h 86"/>
                <a:gd name="T2" fmla="*/ 39 w 86"/>
                <a:gd name="T3" fmla="*/ 0 h 86"/>
                <a:gd name="T4" fmla="*/ 34 w 86"/>
                <a:gd name="T5" fmla="*/ 0 h 86"/>
                <a:gd name="T6" fmla="*/ 30 w 86"/>
                <a:gd name="T7" fmla="*/ 1 h 86"/>
                <a:gd name="T8" fmla="*/ 26 w 86"/>
                <a:gd name="T9" fmla="*/ 2 h 86"/>
                <a:gd name="T10" fmla="*/ 21 w 86"/>
                <a:gd name="T11" fmla="*/ 4 h 86"/>
                <a:gd name="T12" fmla="*/ 19 w 86"/>
                <a:gd name="T13" fmla="*/ 7 h 86"/>
                <a:gd name="T14" fmla="*/ 13 w 86"/>
                <a:gd name="T15" fmla="*/ 12 h 86"/>
                <a:gd name="T16" fmla="*/ 7 w 86"/>
                <a:gd name="T17" fmla="*/ 18 h 86"/>
                <a:gd name="T18" fmla="*/ 4 w 86"/>
                <a:gd name="T19" fmla="*/ 21 h 86"/>
                <a:gd name="T20" fmla="*/ 3 w 86"/>
                <a:gd name="T21" fmla="*/ 25 h 86"/>
                <a:gd name="T22" fmla="*/ 1 w 86"/>
                <a:gd name="T23" fmla="*/ 30 h 86"/>
                <a:gd name="T24" fmla="*/ 0 w 86"/>
                <a:gd name="T25" fmla="*/ 34 h 86"/>
                <a:gd name="T26" fmla="*/ 0 w 86"/>
                <a:gd name="T27" fmla="*/ 38 h 86"/>
                <a:gd name="T28" fmla="*/ 0 w 86"/>
                <a:gd name="T29" fmla="*/ 43 h 86"/>
                <a:gd name="T30" fmla="*/ 0 w 86"/>
                <a:gd name="T31" fmla="*/ 47 h 86"/>
                <a:gd name="T32" fmla="*/ 0 w 86"/>
                <a:gd name="T33" fmla="*/ 51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0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1 h 86"/>
                <a:gd name="T82" fmla="*/ 86 w 86"/>
                <a:gd name="T83" fmla="*/ 47 h 86"/>
                <a:gd name="T84" fmla="*/ 86 w 86"/>
                <a:gd name="T85" fmla="*/ 43 h 86"/>
                <a:gd name="T86" fmla="*/ 86 w 86"/>
                <a:gd name="T87" fmla="*/ 38 h 86"/>
                <a:gd name="T88" fmla="*/ 85 w 86"/>
                <a:gd name="T89" fmla="*/ 34 h 86"/>
                <a:gd name="T90" fmla="*/ 83 w 86"/>
                <a:gd name="T91" fmla="*/ 30 h 86"/>
                <a:gd name="T92" fmla="*/ 82 w 86"/>
                <a:gd name="T93" fmla="*/ 25 h 86"/>
                <a:gd name="T94" fmla="*/ 80 w 86"/>
                <a:gd name="T95" fmla="*/ 21 h 86"/>
                <a:gd name="T96" fmla="*/ 79 w 86"/>
                <a:gd name="T97" fmla="*/ 18 h 86"/>
                <a:gd name="T98" fmla="*/ 73 w 86"/>
                <a:gd name="T99" fmla="*/ 12 h 86"/>
                <a:gd name="T100" fmla="*/ 66 w 86"/>
                <a:gd name="T101" fmla="*/ 7 h 86"/>
                <a:gd name="T102" fmla="*/ 63 w 86"/>
                <a:gd name="T103" fmla="*/ 4 h 86"/>
                <a:gd name="T104" fmla="*/ 59 w 86"/>
                <a:gd name="T105" fmla="*/ 2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2"/>
                  </a:lnTo>
                  <a:lnTo>
                    <a:pt x="21" y="4"/>
                  </a:lnTo>
                  <a:lnTo>
                    <a:pt x="19" y="7"/>
                  </a:lnTo>
                  <a:lnTo>
                    <a:pt x="13" y="12"/>
                  </a:lnTo>
                  <a:lnTo>
                    <a:pt x="7" y="18"/>
                  </a:lnTo>
                  <a:lnTo>
                    <a:pt x="4" y="21"/>
                  </a:lnTo>
                  <a:lnTo>
                    <a:pt x="3" y="25"/>
                  </a:lnTo>
                  <a:lnTo>
                    <a:pt x="1" y="30"/>
                  </a:lnTo>
                  <a:lnTo>
                    <a:pt x="0" y="34"/>
                  </a:lnTo>
                  <a:lnTo>
                    <a:pt x="0" y="38"/>
                  </a:lnTo>
                  <a:lnTo>
                    <a:pt x="0" y="43"/>
                  </a:lnTo>
                  <a:lnTo>
                    <a:pt x="0" y="47"/>
                  </a:lnTo>
                  <a:lnTo>
                    <a:pt x="0" y="51"/>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1"/>
                  </a:lnTo>
                  <a:lnTo>
                    <a:pt x="86" y="47"/>
                  </a:lnTo>
                  <a:lnTo>
                    <a:pt x="86" y="43"/>
                  </a:lnTo>
                  <a:lnTo>
                    <a:pt x="86" y="38"/>
                  </a:lnTo>
                  <a:lnTo>
                    <a:pt x="85" y="34"/>
                  </a:lnTo>
                  <a:lnTo>
                    <a:pt x="83" y="30"/>
                  </a:lnTo>
                  <a:lnTo>
                    <a:pt x="82" y="25"/>
                  </a:lnTo>
                  <a:lnTo>
                    <a:pt x="80" y="21"/>
                  </a:lnTo>
                  <a:lnTo>
                    <a:pt x="79" y="18"/>
                  </a:lnTo>
                  <a:lnTo>
                    <a:pt x="73" y="12"/>
                  </a:lnTo>
                  <a:lnTo>
                    <a:pt x="66" y="7"/>
                  </a:lnTo>
                  <a:lnTo>
                    <a:pt x="63" y="4"/>
                  </a:lnTo>
                  <a:lnTo>
                    <a:pt x="59" y="2"/>
                  </a:lnTo>
                  <a:lnTo>
                    <a:pt x="56" y="1"/>
                  </a:lnTo>
                  <a:lnTo>
                    <a:pt x="52"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44" name="Freeform 28">
              <a:extLst>
                <a:ext uri="{FF2B5EF4-FFF2-40B4-BE49-F238E27FC236}">
                  <a16:creationId xmlns:a16="http://schemas.microsoft.com/office/drawing/2014/main" id="{B068057F-9648-403A-939C-276911C398D4}"/>
                </a:ext>
              </a:extLst>
            </p:cNvPr>
            <p:cNvSpPr>
              <a:spLocks/>
            </p:cNvSpPr>
            <p:nvPr/>
          </p:nvSpPr>
          <p:spPr bwMode="auto">
            <a:xfrm>
              <a:off x="910" y="3963"/>
              <a:ext cx="76" cy="76"/>
            </a:xfrm>
            <a:custGeom>
              <a:avLst/>
              <a:gdLst>
                <a:gd name="T0" fmla="*/ 43 w 86"/>
                <a:gd name="T1" fmla="*/ 0 h 86"/>
                <a:gd name="T2" fmla="*/ 38 w 86"/>
                <a:gd name="T3" fmla="*/ 0 h 86"/>
                <a:gd name="T4" fmla="*/ 34 w 86"/>
                <a:gd name="T5" fmla="*/ 0 h 86"/>
                <a:gd name="T6" fmla="*/ 30 w 86"/>
                <a:gd name="T7" fmla="*/ 1 h 86"/>
                <a:gd name="T8" fmla="*/ 25 w 86"/>
                <a:gd name="T9" fmla="*/ 2 h 86"/>
                <a:gd name="T10" fmla="*/ 21 w 86"/>
                <a:gd name="T11" fmla="*/ 4 h 86"/>
                <a:gd name="T12" fmla="*/ 18 w 86"/>
                <a:gd name="T13" fmla="*/ 7 h 86"/>
                <a:gd name="T14" fmla="*/ 12 w 86"/>
                <a:gd name="T15" fmla="*/ 12 h 86"/>
                <a:gd name="T16" fmla="*/ 7 w 86"/>
                <a:gd name="T17" fmla="*/ 18 h 86"/>
                <a:gd name="T18" fmla="*/ 4 w 86"/>
                <a:gd name="T19" fmla="*/ 21 h 86"/>
                <a:gd name="T20" fmla="*/ 2 w 86"/>
                <a:gd name="T21" fmla="*/ 25 h 86"/>
                <a:gd name="T22" fmla="*/ 1 w 86"/>
                <a:gd name="T23" fmla="*/ 30 h 86"/>
                <a:gd name="T24" fmla="*/ 0 w 86"/>
                <a:gd name="T25" fmla="*/ 34 h 86"/>
                <a:gd name="T26" fmla="*/ 0 w 86"/>
                <a:gd name="T27" fmla="*/ 38 h 86"/>
                <a:gd name="T28" fmla="*/ 0 w 86"/>
                <a:gd name="T29" fmla="*/ 43 h 86"/>
                <a:gd name="T30" fmla="*/ 0 w 86"/>
                <a:gd name="T31" fmla="*/ 47 h 86"/>
                <a:gd name="T32" fmla="*/ 0 w 86"/>
                <a:gd name="T33" fmla="*/ 51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0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1 h 86"/>
                <a:gd name="T82" fmla="*/ 86 w 86"/>
                <a:gd name="T83" fmla="*/ 47 h 86"/>
                <a:gd name="T84" fmla="*/ 86 w 86"/>
                <a:gd name="T85" fmla="*/ 43 h 86"/>
                <a:gd name="T86" fmla="*/ 86 w 86"/>
                <a:gd name="T87" fmla="*/ 38 h 86"/>
                <a:gd name="T88" fmla="*/ 84 w 86"/>
                <a:gd name="T89" fmla="*/ 34 h 86"/>
                <a:gd name="T90" fmla="*/ 83 w 86"/>
                <a:gd name="T91" fmla="*/ 30 h 86"/>
                <a:gd name="T92" fmla="*/ 82 w 86"/>
                <a:gd name="T93" fmla="*/ 25 h 86"/>
                <a:gd name="T94" fmla="*/ 80 w 86"/>
                <a:gd name="T95" fmla="*/ 21 h 86"/>
                <a:gd name="T96" fmla="*/ 79 w 86"/>
                <a:gd name="T97" fmla="*/ 18 h 86"/>
                <a:gd name="T98" fmla="*/ 73 w 86"/>
                <a:gd name="T99" fmla="*/ 12 h 86"/>
                <a:gd name="T100" fmla="*/ 66 w 86"/>
                <a:gd name="T101" fmla="*/ 7 h 86"/>
                <a:gd name="T102" fmla="*/ 63 w 86"/>
                <a:gd name="T103" fmla="*/ 4 h 86"/>
                <a:gd name="T104" fmla="*/ 59 w 86"/>
                <a:gd name="T105" fmla="*/ 2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2"/>
                  </a:lnTo>
                  <a:lnTo>
                    <a:pt x="21" y="4"/>
                  </a:lnTo>
                  <a:lnTo>
                    <a:pt x="18" y="7"/>
                  </a:lnTo>
                  <a:lnTo>
                    <a:pt x="12" y="12"/>
                  </a:lnTo>
                  <a:lnTo>
                    <a:pt x="7" y="18"/>
                  </a:lnTo>
                  <a:lnTo>
                    <a:pt x="4" y="21"/>
                  </a:lnTo>
                  <a:lnTo>
                    <a:pt x="2" y="25"/>
                  </a:lnTo>
                  <a:lnTo>
                    <a:pt x="1" y="30"/>
                  </a:lnTo>
                  <a:lnTo>
                    <a:pt x="0" y="34"/>
                  </a:lnTo>
                  <a:lnTo>
                    <a:pt x="0" y="38"/>
                  </a:lnTo>
                  <a:lnTo>
                    <a:pt x="0" y="43"/>
                  </a:lnTo>
                  <a:lnTo>
                    <a:pt x="0" y="47"/>
                  </a:lnTo>
                  <a:lnTo>
                    <a:pt x="0" y="51"/>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1"/>
                  </a:lnTo>
                  <a:lnTo>
                    <a:pt x="86" y="47"/>
                  </a:lnTo>
                  <a:lnTo>
                    <a:pt x="86" y="43"/>
                  </a:lnTo>
                  <a:lnTo>
                    <a:pt x="86" y="38"/>
                  </a:lnTo>
                  <a:lnTo>
                    <a:pt x="84" y="34"/>
                  </a:lnTo>
                  <a:lnTo>
                    <a:pt x="83" y="30"/>
                  </a:lnTo>
                  <a:lnTo>
                    <a:pt x="82" y="25"/>
                  </a:lnTo>
                  <a:lnTo>
                    <a:pt x="80" y="21"/>
                  </a:lnTo>
                  <a:lnTo>
                    <a:pt x="79" y="18"/>
                  </a:lnTo>
                  <a:lnTo>
                    <a:pt x="73" y="12"/>
                  </a:lnTo>
                  <a:lnTo>
                    <a:pt x="66" y="7"/>
                  </a:lnTo>
                  <a:lnTo>
                    <a:pt x="63" y="4"/>
                  </a:lnTo>
                  <a:lnTo>
                    <a:pt x="59" y="2"/>
                  </a:lnTo>
                  <a:lnTo>
                    <a:pt x="56" y="1"/>
                  </a:lnTo>
                  <a:lnTo>
                    <a:pt x="51"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45" name="Freeform 29">
              <a:extLst>
                <a:ext uri="{FF2B5EF4-FFF2-40B4-BE49-F238E27FC236}">
                  <a16:creationId xmlns:a16="http://schemas.microsoft.com/office/drawing/2014/main" id="{65921805-8B6A-4DAE-A0D1-4598A39234D1}"/>
                </a:ext>
              </a:extLst>
            </p:cNvPr>
            <p:cNvSpPr>
              <a:spLocks/>
            </p:cNvSpPr>
            <p:nvPr/>
          </p:nvSpPr>
          <p:spPr bwMode="auto">
            <a:xfrm>
              <a:off x="910" y="3963"/>
              <a:ext cx="76" cy="76"/>
            </a:xfrm>
            <a:custGeom>
              <a:avLst/>
              <a:gdLst>
                <a:gd name="T0" fmla="*/ 43 w 86"/>
                <a:gd name="T1" fmla="*/ 0 h 86"/>
                <a:gd name="T2" fmla="*/ 38 w 86"/>
                <a:gd name="T3" fmla="*/ 0 h 86"/>
                <a:gd name="T4" fmla="*/ 34 w 86"/>
                <a:gd name="T5" fmla="*/ 0 h 86"/>
                <a:gd name="T6" fmla="*/ 30 w 86"/>
                <a:gd name="T7" fmla="*/ 1 h 86"/>
                <a:gd name="T8" fmla="*/ 25 w 86"/>
                <a:gd name="T9" fmla="*/ 2 h 86"/>
                <a:gd name="T10" fmla="*/ 21 w 86"/>
                <a:gd name="T11" fmla="*/ 4 h 86"/>
                <a:gd name="T12" fmla="*/ 18 w 86"/>
                <a:gd name="T13" fmla="*/ 7 h 86"/>
                <a:gd name="T14" fmla="*/ 12 w 86"/>
                <a:gd name="T15" fmla="*/ 12 h 86"/>
                <a:gd name="T16" fmla="*/ 7 w 86"/>
                <a:gd name="T17" fmla="*/ 18 h 86"/>
                <a:gd name="T18" fmla="*/ 4 w 86"/>
                <a:gd name="T19" fmla="*/ 21 h 86"/>
                <a:gd name="T20" fmla="*/ 2 w 86"/>
                <a:gd name="T21" fmla="*/ 25 h 86"/>
                <a:gd name="T22" fmla="*/ 1 w 86"/>
                <a:gd name="T23" fmla="*/ 30 h 86"/>
                <a:gd name="T24" fmla="*/ 0 w 86"/>
                <a:gd name="T25" fmla="*/ 34 h 86"/>
                <a:gd name="T26" fmla="*/ 0 w 86"/>
                <a:gd name="T27" fmla="*/ 38 h 86"/>
                <a:gd name="T28" fmla="*/ 0 w 86"/>
                <a:gd name="T29" fmla="*/ 43 h 86"/>
                <a:gd name="T30" fmla="*/ 0 w 86"/>
                <a:gd name="T31" fmla="*/ 47 h 86"/>
                <a:gd name="T32" fmla="*/ 0 w 86"/>
                <a:gd name="T33" fmla="*/ 51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0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1 h 86"/>
                <a:gd name="T82" fmla="*/ 86 w 86"/>
                <a:gd name="T83" fmla="*/ 47 h 86"/>
                <a:gd name="T84" fmla="*/ 86 w 86"/>
                <a:gd name="T85" fmla="*/ 43 h 86"/>
                <a:gd name="T86" fmla="*/ 86 w 86"/>
                <a:gd name="T87" fmla="*/ 38 h 86"/>
                <a:gd name="T88" fmla="*/ 84 w 86"/>
                <a:gd name="T89" fmla="*/ 34 h 86"/>
                <a:gd name="T90" fmla="*/ 83 w 86"/>
                <a:gd name="T91" fmla="*/ 30 h 86"/>
                <a:gd name="T92" fmla="*/ 82 w 86"/>
                <a:gd name="T93" fmla="*/ 25 h 86"/>
                <a:gd name="T94" fmla="*/ 80 w 86"/>
                <a:gd name="T95" fmla="*/ 21 h 86"/>
                <a:gd name="T96" fmla="*/ 79 w 86"/>
                <a:gd name="T97" fmla="*/ 18 h 86"/>
                <a:gd name="T98" fmla="*/ 73 w 86"/>
                <a:gd name="T99" fmla="*/ 12 h 86"/>
                <a:gd name="T100" fmla="*/ 66 w 86"/>
                <a:gd name="T101" fmla="*/ 7 h 86"/>
                <a:gd name="T102" fmla="*/ 63 w 86"/>
                <a:gd name="T103" fmla="*/ 4 h 86"/>
                <a:gd name="T104" fmla="*/ 59 w 86"/>
                <a:gd name="T105" fmla="*/ 2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2"/>
                  </a:lnTo>
                  <a:lnTo>
                    <a:pt x="21" y="4"/>
                  </a:lnTo>
                  <a:lnTo>
                    <a:pt x="18" y="7"/>
                  </a:lnTo>
                  <a:lnTo>
                    <a:pt x="12" y="12"/>
                  </a:lnTo>
                  <a:lnTo>
                    <a:pt x="7" y="18"/>
                  </a:lnTo>
                  <a:lnTo>
                    <a:pt x="4" y="21"/>
                  </a:lnTo>
                  <a:lnTo>
                    <a:pt x="2" y="25"/>
                  </a:lnTo>
                  <a:lnTo>
                    <a:pt x="1" y="30"/>
                  </a:lnTo>
                  <a:lnTo>
                    <a:pt x="0" y="34"/>
                  </a:lnTo>
                  <a:lnTo>
                    <a:pt x="0" y="38"/>
                  </a:lnTo>
                  <a:lnTo>
                    <a:pt x="0" y="43"/>
                  </a:lnTo>
                  <a:lnTo>
                    <a:pt x="0" y="47"/>
                  </a:lnTo>
                  <a:lnTo>
                    <a:pt x="0" y="51"/>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1"/>
                  </a:lnTo>
                  <a:lnTo>
                    <a:pt x="86" y="47"/>
                  </a:lnTo>
                  <a:lnTo>
                    <a:pt x="86" y="43"/>
                  </a:lnTo>
                  <a:lnTo>
                    <a:pt x="86" y="38"/>
                  </a:lnTo>
                  <a:lnTo>
                    <a:pt x="84" y="34"/>
                  </a:lnTo>
                  <a:lnTo>
                    <a:pt x="83" y="30"/>
                  </a:lnTo>
                  <a:lnTo>
                    <a:pt x="82" y="25"/>
                  </a:lnTo>
                  <a:lnTo>
                    <a:pt x="80" y="21"/>
                  </a:lnTo>
                  <a:lnTo>
                    <a:pt x="79" y="18"/>
                  </a:lnTo>
                  <a:lnTo>
                    <a:pt x="73" y="12"/>
                  </a:lnTo>
                  <a:lnTo>
                    <a:pt x="66" y="7"/>
                  </a:lnTo>
                  <a:lnTo>
                    <a:pt x="63" y="4"/>
                  </a:lnTo>
                  <a:lnTo>
                    <a:pt x="59" y="2"/>
                  </a:lnTo>
                  <a:lnTo>
                    <a:pt x="56" y="1"/>
                  </a:lnTo>
                  <a:lnTo>
                    <a:pt x="51"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46" name="Freeform 30">
              <a:extLst>
                <a:ext uri="{FF2B5EF4-FFF2-40B4-BE49-F238E27FC236}">
                  <a16:creationId xmlns:a16="http://schemas.microsoft.com/office/drawing/2014/main" id="{99748B8C-1ABC-494D-A7F2-3A55ECCCCE34}"/>
                </a:ext>
              </a:extLst>
            </p:cNvPr>
            <p:cNvSpPr>
              <a:spLocks/>
            </p:cNvSpPr>
            <p:nvPr/>
          </p:nvSpPr>
          <p:spPr bwMode="auto">
            <a:xfrm>
              <a:off x="1520" y="3963"/>
              <a:ext cx="77" cy="76"/>
            </a:xfrm>
            <a:custGeom>
              <a:avLst/>
              <a:gdLst>
                <a:gd name="T0" fmla="*/ 43 w 87"/>
                <a:gd name="T1" fmla="*/ 0 h 86"/>
                <a:gd name="T2" fmla="*/ 39 w 87"/>
                <a:gd name="T3" fmla="*/ 0 h 86"/>
                <a:gd name="T4" fmla="*/ 35 w 87"/>
                <a:gd name="T5" fmla="*/ 0 h 86"/>
                <a:gd name="T6" fmla="*/ 30 w 87"/>
                <a:gd name="T7" fmla="*/ 1 h 86"/>
                <a:gd name="T8" fmla="*/ 26 w 87"/>
                <a:gd name="T9" fmla="*/ 2 h 86"/>
                <a:gd name="T10" fmla="*/ 22 w 87"/>
                <a:gd name="T11" fmla="*/ 4 h 86"/>
                <a:gd name="T12" fmla="*/ 19 w 87"/>
                <a:gd name="T13" fmla="*/ 7 h 86"/>
                <a:gd name="T14" fmla="*/ 13 w 87"/>
                <a:gd name="T15" fmla="*/ 12 h 86"/>
                <a:gd name="T16" fmla="*/ 7 w 87"/>
                <a:gd name="T17" fmla="*/ 18 h 86"/>
                <a:gd name="T18" fmla="*/ 5 w 87"/>
                <a:gd name="T19" fmla="*/ 21 h 86"/>
                <a:gd name="T20" fmla="*/ 3 w 87"/>
                <a:gd name="T21" fmla="*/ 25 h 86"/>
                <a:gd name="T22" fmla="*/ 2 w 87"/>
                <a:gd name="T23" fmla="*/ 30 h 86"/>
                <a:gd name="T24" fmla="*/ 0 w 87"/>
                <a:gd name="T25" fmla="*/ 34 h 86"/>
                <a:gd name="T26" fmla="*/ 0 w 87"/>
                <a:gd name="T27" fmla="*/ 38 h 86"/>
                <a:gd name="T28" fmla="*/ 0 w 87"/>
                <a:gd name="T29" fmla="*/ 43 h 86"/>
                <a:gd name="T30" fmla="*/ 0 w 87"/>
                <a:gd name="T31" fmla="*/ 47 h 86"/>
                <a:gd name="T32" fmla="*/ 0 w 87"/>
                <a:gd name="T33" fmla="*/ 51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0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0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1 h 86"/>
                <a:gd name="T82" fmla="*/ 87 w 87"/>
                <a:gd name="T83" fmla="*/ 47 h 86"/>
                <a:gd name="T84" fmla="*/ 87 w 87"/>
                <a:gd name="T85" fmla="*/ 43 h 86"/>
                <a:gd name="T86" fmla="*/ 87 w 87"/>
                <a:gd name="T87" fmla="*/ 38 h 86"/>
                <a:gd name="T88" fmla="*/ 85 w 87"/>
                <a:gd name="T89" fmla="*/ 34 h 86"/>
                <a:gd name="T90" fmla="*/ 84 w 87"/>
                <a:gd name="T91" fmla="*/ 30 h 86"/>
                <a:gd name="T92" fmla="*/ 82 w 87"/>
                <a:gd name="T93" fmla="*/ 25 h 86"/>
                <a:gd name="T94" fmla="*/ 81 w 87"/>
                <a:gd name="T95" fmla="*/ 21 h 86"/>
                <a:gd name="T96" fmla="*/ 79 w 87"/>
                <a:gd name="T97" fmla="*/ 18 h 86"/>
                <a:gd name="T98" fmla="*/ 74 w 87"/>
                <a:gd name="T99" fmla="*/ 12 h 86"/>
                <a:gd name="T100" fmla="*/ 66 w 87"/>
                <a:gd name="T101" fmla="*/ 7 h 86"/>
                <a:gd name="T102" fmla="*/ 64 w 87"/>
                <a:gd name="T103" fmla="*/ 4 h 86"/>
                <a:gd name="T104" fmla="*/ 59 w 87"/>
                <a:gd name="T105" fmla="*/ 2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2"/>
                  </a:lnTo>
                  <a:lnTo>
                    <a:pt x="22" y="4"/>
                  </a:lnTo>
                  <a:lnTo>
                    <a:pt x="19" y="7"/>
                  </a:lnTo>
                  <a:lnTo>
                    <a:pt x="13" y="12"/>
                  </a:lnTo>
                  <a:lnTo>
                    <a:pt x="7" y="18"/>
                  </a:lnTo>
                  <a:lnTo>
                    <a:pt x="5" y="21"/>
                  </a:lnTo>
                  <a:lnTo>
                    <a:pt x="3" y="25"/>
                  </a:lnTo>
                  <a:lnTo>
                    <a:pt x="2" y="30"/>
                  </a:lnTo>
                  <a:lnTo>
                    <a:pt x="0" y="34"/>
                  </a:lnTo>
                  <a:lnTo>
                    <a:pt x="0" y="38"/>
                  </a:lnTo>
                  <a:lnTo>
                    <a:pt x="0" y="43"/>
                  </a:lnTo>
                  <a:lnTo>
                    <a:pt x="0" y="47"/>
                  </a:lnTo>
                  <a:lnTo>
                    <a:pt x="0" y="51"/>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1"/>
                  </a:lnTo>
                  <a:lnTo>
                    <a:pt x="87" y="47"/>
                  </a:lnTo>
                  <a:lnTo>
                    <a:pt x="87" y="43"/>
                  </a:lnTo>
                  <a:lnTo>
                    <a:pt x="87" y="38"/>
                  </a:lnTo>
                  <a:lnTo>
                    <a:pt x="85" y="34"/>
                  </a:lnTo>
                  <a:lnTo>
                    <a:pt x="84" y="30"/>
                  </a:lnTo>
                  <a:lnTo>
                    <a:pt x="82" y="25"/>
                  </a:lnTo>
                  <a:lnTo>
                    <a:pt x="81" y="21"/>
                  </a:lnTo>
                  <a:lnTo>
                    <a:pt x="79" y="18"/>
                  </a:lnTo>
                  <a:lnTo>
                    <a:pt x="74" y="12"/>
                  </a:lnTo>
                  <a:lnTo>
                    <a:pt x="66" y="7"/>
                  </a:lnTo>
                  <a:lnTo>
                    <a:pt x="64" y="4"/>
                  </a:lnTo>
                  <a:lnTo>
                    <a:pt x="59" y="2"/>
                  </a:lnTo>
                  <a:lnTo>
                    <a:pt x="56" y="1"/>
                  </a:lnTo>
                  <a:lnTo>
                    <a:pt x="52" y="0"/>
                  </a:lnTo>
                  <a:lnTo>
                    <a:pt x="48"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47" name="Freeform 31">
              <a:extLst>
                <a:ext uri="{FF2B5EF4-FFF2-40B4-BE49-F238E27FC236}">
                  <a16:creationId xmlns:a16="http://schemas.microsoft.com/office/drawing/2014/main" id="{13C8235E-7CCD-4031-9872-4AF172D187A4}"/>
                </a:ext>
              </a:extLst>
            </p:cNvPr>
            <p:cNvSpPr>
              <a:spLocks/>
            </p:cNvSpPr>
            <p:nvPr/>
          </p:nvSpPr>
          <p:spPr bwMode="auto">
            <a:xfrm>
              <a:off x="1520" y="3963"/>
              <a:ext cx="77" cy="76"/>
            </a:xfrm>
            <a:custGeom>
              <a:avLst/>
              <a:gdLst>
                <a:gd name="T0" fmla="*/ 43 w 87"/>
                <a:gd name="T1" fmla="*/ 0 h 86"/>
                <a:gd name="T2" fmla="*/ 39 w 87"/>
                <a:gd name="T3" fmla="*/ 0 h 86"/>
                <a:gd name="T4" fmla="*/ 35 w 87"/>
                <a:gd name="T5" fmla="*/ 0 h 86"/>
                <a:gd name="T6" fmla="*/ 30 w 87"/>
                <a:gd name="T7" fmla="*/ 1 h 86"/>
                <a:gd name="T8" fmla="*/ 26 w 87"/>
                <a:gd name="T9" fmla="*/ 2 h 86"/>
                <a:gd name="T10" fmla="*/ 22 w 87"/>
                <a:gd name="T11" fmla="*/ 4 h 86"/>
                <a:gd name="T12" fmla="*/ 19 w 87"/>
                <a:gd name="T13" fmla="*/ 7 h 86"/>
                <a:gd name="T14" fmla="*/ 13 w 87"/>
                <a:gd name="T15" fmla="*/ 12 h 86"/>
                <a:gd name="T16" fmla="*/ 7 w 87"/>
                <a:gd name="T17" fmla="*/ 18 h 86"/>
                <a:gd name="T18" fmla="*/ 5 w 87"/>
                <a:gd name="T19" fmla="*/ 21 h 86"/>
                <a:gd name="T20" fmla="*/ 3 w 87"/>
                <a:gd name="T21" fmla="*/ 25 h 86"/>
                <a:gd name="T22" fmla="*/ 2 w 87"/>
                <a:gd name="T23" fmla="*/ 30 h 86"/>
                <a:gd name="T24" fmla="*/ 0 w 87"/>
                <a:gd name="T25" fmla="*/ 34 h 86"/>
                <a:gd name="T26" fmla="*/ 0 w 87"/>
                <a:gd name="T27" fmla="*/ 38 h 86"/>
                <a:gd name="T28" fmla="*/ 0 w 87"/>
                <a:gd name="T29" fmla="*/ 43 h 86"/>
                <a:gd name="T30" fmla="*/ 0 w 87"/>
                <a:gd name="T31" fmla="*/ 47 h 86"/>
                <a:gd name="T32" fmla="*/ 0 w 87"/>
                <a:gd name="T33" fmla="*/ 51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0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0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1 h 86"/>
                <a:gd name="T82" fmla="*/ 87 w 87"/>
                <a:gd name="T83" fmla="*/ 47 h 86"/>
                <a:gd name="T84" fmla="*/ 87 w 87"/>
                <a:gd name="T85" fmla="*/ 43 h 86"/>
                <a:gd name="T86" fmla="*/ 87 w 87"/>
                <a:gd name="T87" fmla="*/ 38 h 86"/>
                <a:gd name="T88" fmla="*/ 85 w 87"/>
                <a:gd name="T89" fmla="*/ 34 h 86"/>
                <a:gd name="T90" fmla="*/ 84 w 87"/>
                <a:gd name="T91" fmla="*/ 30 h 86"/>
                <a:gd name="T92" fmla="*/ 82 w 87"/>
                <a:gd name="T93" fmla="*/ 25 h 86"/>
                <a:gd name="T94" fmla="*/ 81 w 87"/>
                <a:gd name="T95" fmla="*/ 21 h 86"/>
                <a:gd name="T96" fmla="*/ 79 w 87"/>
                <a:gd name="T97" fmla="*/ 18 h 86"/>
                <a:gd name="T98" fmla="*/ 74 w 87"/>
                <a:gd name="T99" fmla="*/ 12 h 86"/>
                <a:gd name="T100" fmla="*/ 66 w 87"/>
                <a:gd name="T101" fmla="*/ 7 h 86"/>
                <a:gd name="T102" fmla="*/ 64 w 87"/>
                <a:gd name="T103" fmla="*/ 4 h 86"/>
                <a:gd name="T104" fmla="*/ 59 w 87"/>
                <a:gd name="T105" fmla="*/ 2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2"/>
                  </a:lnTo>
                  <a:lnTo>
                    <a:pt x="22" y="4"/>
                  </a:lnTo>
                  <a:lnTo>
                    <a:pt x="19" y="7"/>
                  </a:lnTo>
                  <a:lnTo>
                    <a:pt x="13" y="12"/>
                  </a:lnTo>
                  <a:lnTo>
                    <a:pt x="7" y="18"/>
                  </a:lnTo>
                  <a:lnTo>
                    <a:pt x="5" y="21"/>
                  </a:lnTo>
                  <a:lnTo>
                    <a:pt x="3" y="25"/>
                  </a:lnTo>
                  <a:lnTo>
                    <a:pt x="2" y="30"/>
                  </a:lnTo>
                  <a:lnTo>
                    <a:pt x="0" y="34"/>
                  </a:lnTo>
                  <a:lnTo>
                    <a:pt x="0" y="38"/>
                  </a:lnTo>
                  <a:lnTo>
                    <a:pt x="0" y="43"/>
                  </a:lnTo>
                  <a:lnTo>
                    <a:pt x="0" y="47"/>
                  </a:lnTo>
                  <a:lnTo>
                    <a:pt x="0" y="51"/>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1"/>
                  </a:lnTo>
                  <a:lnTo>
                    <a:pt x="87" y="47"/>
                  </a:lnTo>
                  <a:lnTo>
                    <a:pt x="87" y="43"/>
                  </a:lnTo>
                  <a:lnTo>
                    <a:pt x="87" y="38"/>
                  </a:lnTo>
                  <a:lnTo>
                    <a:pt x="85" y="34"/>
                  </a:lnTo>
                  <a:lnTo>
                    <a:pt x="84" y="30"/>
                  </a:lnTo>
                  <a:lnTo>
                    <a:pt x="82" y="25"/>
                  </a:lnTo>
                  <a:lnTo>
                    <a:pt x="81" y="21"/>
                  </a:lnTo>
                  <a:lnTo>
                    <a:pt x="79" y="18"/>
                  </a:lnTo>
                  <a:lnTo>
                    <a:pt x="74" y="12"/>
                  </a:lnTo>
                  <a:lnTo>
                    <a:pt x="66" y="7"/>
                  </a:lnTo>
                  <a:lnTo>
                    <a:pt x="64" y="4"/>
                  </a:lnTo>
                  <a:lnTo>
                    <a:pt x="59" y="2"/>
                  </a:lnTo>
                  <a:lnTo>
                    <a:pt x="56" y="1"/>
                  </a:lnTo>
                  <a:lnTo>
                    <a:pt x="52" y="0"/>
                  </a:lnTo>
                  <a:lnTo>
                    <a:pt x="48"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48" name="Freeform 32">
              <a:extLst>
                <a:ext uri="{FF2B5EF4-FFF2-40B4-BE49-F238E27FC236}">
                  <a16:creationId xmlns:a16="http://schemas.microsoft.com/office/drawing/2014/main" id="{080B7F48-B6AB-4D8B-8911-CBB265FA5092}"/>
                </a:ext>
              </a:extLst>
            </p:cNvPr>
            <p:cNvSpPr>
              <a:spLocks/>
            </p:cNvSpPr>
            <p:nvPr/>
          </p:nvSpPr>
          <p:spPr bwMode="auto">
            <a:xfrm>
              <a:off x="910" y="3351"/>
              <a:ext cx="76" cy="76"/>
            </a:xfrm>
            <a:custGeom>
              <a:avLst/>
              <a:gdLst>
                <a:gd name="T0" fmla="*/ 43 w 86"/>
                <a:gd name="T1" fmla="*/ 0 h 86"/>
                <a:gd name="T2" fmla="*/ 38 w 86"/>
                <a:gd name="T3" fmla="*/ 0 h 86"/>
                <a:gd name="T4" fmla="*/ 34 w 86"/>
                <a:gd name="T5" fmla="*/ 0 h 86"/>
                <a:gd name="T6" fmla="*/ 30 w 86"/>
                <a:gd name="T7" fmla="*/ 1 h 86"/>
                <a:gd name="T8" fmla="*/ 25 w 86"/>
                <a:gd name="T9" fmla="*/ 3 h 86"/>
                <a:gd name="T10" fmla="*/ 21 w 86"/>
                <a:gd name="T11" fmla="*/ 4 h 86"/>
                <a:gd name="T12" fmla="*/ 18 w 86"/>
                <a:gd name="T13" fmla="*/ 7 h 86"/>
                <a:gd name="T14" fmla="*/ 12 w 86"/>
                <a:gd name="T15" fmla="*/ 13 h 86"/>
                <a:gd name="T16" fmla="*/ 7 w 86"/>
                <a:gd name="T17" fmla="*/ 18 h 86"/>
                <a:gd name="T18" fmla="*/ 4 w 86"/>
                <a:gd name="T19" fmla="*/ 21 h 86"/>
                <a:gd name="T20" fmla="*/ 2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0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2 h 86"/>
                <a:gd name="T82" fmla="*/ 86 w 86"/>
                <a:gd name="T83" fmla="*/ 47 h 86"/>
                <a:gd name="T84" fmla="*/ 86 w 86"/>
                <a:gd name="T85" fmla="*/ 43 h 86"/>
                <a:gd name="T86" fmla="*/ 86 w 86"/>
                <a:gd name="T87" fmla="*/ 39 h 86"/>
                <a:gd name="T88" fmla="*/ 84 w 86"/>
                <a:gd name="T89" fmla="*/ 34 h 86"/>
                <a:gd name="T90" fmla="*/ 83 w 86"/>
                <a:gd name="T91" fmla="*/ 30 h 86"/>
                <a:gd name="T92" fmla="*/ 82 w 86"/>
                <a:gd name="T93" fmla="*/ 26 h 86"/>
                <a:gd name="T94" fmla="*/ 80 w 86"/>
                <a:gd name="T95" fmla="*/ 21 h 86"/>
                <a:gd name="T96" fmla="*/ 79 w 86"/>
                <a:gd name="T97" fmla="*/ 18 h 86"/>
                <a:gd name="T98" fmla="*/ 73 w 86"/>
                <a:gd name="T99" fmla="*/ 13 h 86"/>
                <a:gd name="T100" fmla="*/ 66 w 86"/>
                <a:gd name="T101" fmla="*/ 7 h 86"/>
                <a:gd name="T102" fmla="*/ 63 w 86"/>
                <a:gd name="T103" fmla="*/ 4 h 86"/>
                <a:gd name="T104" fmla="*/ 59 w 86"/>
                <a:gd name="T105" fmla="*/ 3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3"/>
                  </a:lnTo>
                  <a:lnTo>
                    <a:pt x="21" y="4"/>
                  </a:lnTo>
                  <a:lnTo>
                    <a:pt x="18" y="7"/>
                  </a:lnTo>
                  <a:lnTo>
                    <a:pt x="12" y="13"/>
                  </a:lnTo>
                  <a:lnTo>
                    <a:pt x="7" y="18"/>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8"/>
                  </a:lnTo>
                  <a:lnTo>
                    <a:pt x="73" y="13"/>
                  </a:lnTo>
                  <a:lnTo>
                    <a:pt x="66" y="7"/>
                  </a:lnTo>
                  <a:lnTo>
                    <a:pt x="63" y="4"/>
                  </a:lnTo>
                  <a:lnTo>
                    <a:pt x="59" y="3"/>
                  </a:lnTo>
                  <a:lnTo>
                    <a:pt x="56" y="1"/>
                  </a:lnTo>
                  <a:lnTo>
                    <a:pt x="51"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49" name="Freeform 33">
              <a:extLst>
                <a:ext uri="{FF2B5EF4-FFF2-40B4-BE49-F238E27FC236}">
                  <a16:creationId xmlns:a16="http://schemas.microsoft.com/office/drawing/2014/main" id="{C90E4FF3-2EFB-45BD-AE43-5E14862E5311}"/>
                </a:ext>
              </a:extLst>
            </p:cNvPr>
            <p:cNvSpPr>
              <a:spLocks/>
            </p:cNvSpPr>
            <p:nvPr/>
          </p:nvSpPr>
          <p:spPr bwMode="auto">
            <a:xfrm>
              <a:off x="910" y="3351"/>
              <a:ext cx="76" cy="76"/>
            </a:xfrm>
            <a:custGeom>
              <a:avLst/>
              <a:gdLst>
                <a:gd name="T0" fmla="*/ 43 w 86"/>
                <a:gd name="T1" fmla="*/ 0 h 86"/>
                <a:gd name="T2" fmla="*/ 38 w 86"/>
                <a:gd name="T3" fmla="*/ 0 h 86"/>
                <a:gd name="T4" fmla="*/ 34 w 86"/>
                <a:gd name="T5" fmla="*/ 0 h 86"/>
                <a:gd name="T6" fmla="*/ 30 w 86"/>
                <a:gd name="T7" fmla="*/ 1 h 86"/>
                <a:gd name="T8" fmla="*/ 25 w 86"/>
                <a:gd name="T9" fmla="*/ 3 h 86"/>
                <a:gd name="T10" fmla="*/ 21 w 86"/>
                <a:gd name="T11" fmla="*/ 4 h 86"/>
                <a:gd name="T12" fmla="*/ 18 w 86"/>
                <a:gd name="T13" fmla="*/ 7 h 86"/>
                <a:gd name="T14" fmla="*/ 12 w 86"/>
                <a:gd name="T15" fmla="*/ 13 h 86"/>
                <a:gd name="T16" fmla="*/ 7 w 86"/>
                <a:gd name="T17" fmla="*/ 18 h 86"/>
                <a:gd name="T18" fmla="*/ 4 w 86"/>
                <a:gd name="T19" fmla="*/ 21 h 86"/>
                <a:gd name="T20" fmla="*/ 2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0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2 h 86"/>
                <a:gd name="T82" fmla="*/ 86 w 86"/>
                <a:gd name="T83" fmla="*/ 47 h 86"/>
                <a:gd name="T84" fmla="*/ 86 w 86"/>
                <a:gd name="T85" fmla="*/ 43 h 86"/>
                <a:gd name="T86" fmla="*/ 86 w 86"/>
                <a:gd name="T87" fmla="*/ 39 h 86"/>
                <a:gd name="T88" fmla="*/ 84 w 86"/>
                <a:gd name="T89" fmla="*/ 34 h 86"/>
                <a:gd name="T90" fmla="*/ 83 w 86"/>
                <a:gd name="T91" fmla="*/ 30 h 86"/>
                <a:gd name="T92" fmla="*/ 82 w 86"/>
                <a:gd name="T93" fmla="*/ 26 h 86"/>
                <a:gd name="T94" fmla="*/ 80 w 86"/>
                <a:gd name="T95" fmla="*/ 21 h 86"/>
                <a:gd name="T96" fmla="*/ 79 w 86"/>
                <a:gd name="T97" fmla="*/ 18 h 86"/>
                <a:gd name="T98" fmla="*/ 73 w 86"/>
                <a:gd name="T99" fmla="*/ 13 h 86"/>
                <a:gd name="T100" fmla="*/ 66 w 86"/>
                <a:gd name="T101" fmla="*/ 7 h 86"/>
                <a:gd name="T102" fmla="*/ 63 w 86"/>
                <a:gd name="T103" fmla="*/ 4 h 86"/>
                <a:gd name="T104" fmla="*/ 59 w 86"/>
                <a:gd name="T105" fmla="*/ 3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3"/>
                  </a:lnTo>
                  <a:lnTo>
                    <a:pt x="21" y="4"/>
                  </a:lnTo>
                  <a:lnTo>
                    <a:pt x="18" y="7"/>
                  </a:lnTo>
                  <a:lnTo>
                    <a:pt x="12" y="13"/>
                  </a:lnTo>
                  <a:lnTo>
                    <a:pt x="7" y="18"/>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8"/>
                  </a:lnTo>
                  <a:lnTo>
                    <a:pt x="73" y="13"/>
                  </a:lnTo>
                  <a:lnTo>
                    <a:pt x="66" y="7"/>
                  </a:lnTo>
                  <a:lnTo>
                    <a:pt x="63" y="4"/>
                  </a:lnTo>
                  <a:lnTo>
                    <a:pt x="59" y="3"/>
                  </a:lnTo>
                  <a:lnTo>
                    <a:pt x="56" y="1"/>
                  </a:lnTo>
                  <a:lnTo>
                    <a:pt x="51"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0" name="Freeform 34">
              <a:extLst>
                <a:ext uri="{FF2B5EF4-FFF2-40B4-BE49-F238E27FC236}">
                  <a16:creationId xmlns:a16="http://schemas.microsoft.com/office/drawing/2014/main" id="{F399728F-E526-46A2-80F1-DBE008019AFB}"/>
                </a:ext>
              </a:extLst>
            </p:cNvPr>
            <p:cNvSpPr>
              <a:spLocks/>
            </p:cNvSpPr>
            <p:nvPr/>
          </p:nvSpPr>
          <p:spPr bwMode="auto">
            <a:xfrm>
              <a:off x="1520" y="3351"/>
              <a:ext cx="77" cy="76"/>
            </a:xfrm>
            <a:custGeom>
              <a:avLst/>
              <a:gdLst>
                <a:gd name="T0" fmla="*/ 43 w 87"/>
                <a:gd name="T1" fmla="*/ 0 h 86"/>
                <a:gd name="T2" fmla="*/ 39 w 87"/>
                <a:gd name="T3" fmla="*/ 0 h 86"/>
                <a:gd name="T4" fmla="*/ 35 w 87"/>
                <a:gd name="T5" fmla="*/ 0 h 86"/>
                <a:gd name="T6" fmla="*/ 30 w 87"/>
                <a:gd name="T7" fmla="*/ 1 h 86"/>
                <a:gd name="T8" fmla="*/ 26 w 87"/>
                <a:gd name="T9" fmla="*/ 3 h 86"/>
                <a:gd name="T10" fmla="*/ 22 w 87"/>
                <a:gd name="T11" fmla="*/ 4 h 86"/>
                <a:gd name="T12" fmla="*/ 19 w 87"/>
                <a:gd name="T13" fmla="*/ 7 h 86"/>
                <a:gd name="T14" fmla="*/ 13 w 87"/>
                <a:gd name="T15" fmla="*/ 13 h 86"/>
                <a:gd name="T16" fmla="*/ 7 w 87"/>
                <a:gd name="T17" fmla="*/ 18 h 86"/>
                <a:gd name="T18" fmla="*/ 5 w 87"/>
                <a:gd name="T19" fmla="*/ 21 h 86"/>
                <a:gd name="T20" fmla="*/ 3 w 87"/>
                <a:gd name="T21" fmla="*/ 26 h 86"/>
                <a:gd name="T22" fmla="*/ 2 w 87"/>
                <a:gd name="T23" fmla="*/ 30 h 86"/>
                <a:gd name="T24" fmla="*/ 0 w 87"/>
                <a:gd name="T25" fmla="*/ 34 h 86"/>
                <a:gd name="T26" fmla="*/ 0 w 87"/>
                <a:gd name="T27" fmla="*/ 39 h 86"/>
                <a:gd name="T28" fmla="*/ 0 w 87"/>
                <a:gd name="T29" fmla="*/ 43 h 86"/>
                <a:gd name="T30" fmla="*/ 0 w 87"/>
                <a:gd name="T31" fmla="*/ 47 h 86"/>
                <a:gd name="T32" fmla="*/ 0 w 87"/>
                <a:gd name="T33" fmla="*/ 52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0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0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2 h 86"/>
                <a:gd name="T82" fmla="*/ 87 w 87"/>
                <a:gd name="T83" fmla="*/ 47 h 86"/>
                <a:gd name="T84" fmla="*/ 87 w 87"/>
                <a:gd name="T85" fmla="*/ 43 h 86"/>
                <a:gd name="T86" fmla="*/ 87 w 87"/>
                <a:gd name="T87" fmla="*/ 39 h 86"/>
                <a:gd name="T88" fmla="*/ 85 w 87"/>
                <a:gd name="T89" fmla="*/ 34 h 86"/>
                <a:gd name="T90" fmla="*/ 84 w 87"/>
                <a:gd name="T91" fmla="*/ 30 h 86"/>
                <a:gd name="T92" fmla="*/ 82 w 87"/>
                <a:gd name="T93" fmla="*/ 26 h 86"/>
                <a:gd name="T94" fmla="*/ 81 w 87"/>
                <a:gd name="T95" fmla="*/ 21 h 86"/>
                <a:gd name="T96" fmla="*/ 79 w 87"/>
                <a:gd name="T97" fmla="*/ 18 h 86"/>
                <a:gd name="T98" fmla="*/ 74 w 87"/>
                <a:gd name="T99" fmla="*/ 13 h 86"/>
                <a:gd name="T100" fmla="*/ 66 w 87"/>
                <a:gd name="T101" fmla="*/ 7 h 86"/>
                <a:gd name="T102" fmla="*/ 64 w 87"/>
                <a:gd name="T103" fmla="*/ 4 h 86"/>
                <a:gd name="T104" fmla="*/ 59 w 87"/>
                <a:gd name="T105" fmla="*/ 3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3"/>
                  </a:lnTo>
                  <a:lnTo>
                    <a:pt x="22" y="4"/>
                  </a:lnTo>
                  <a:lnTo>
                    <a:pt x="19" y="7"/>
                  </a:lnTo>
                  <a:lnTo>
                    <a:pt x="13" y="13"/>
                  </a:lnTo>
                  <a:lnTo>
                    <a:pt x="7" y="18"/>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8"/>
                  </a:lnTo>
                  <a:lnTo>
                    <a:pt x="74" y="13"/>
                  </a:lnTo>
                  <a:lnTo>
                    <a:pt x="66" y="7"/>
                  </a:lnTo>
                  <a:lnTo>
                    <a:pt x="64" y="4"/>
                  </a:lnTo>
                  <a:lnTo>
                    <a:pt x="59" y="3"/>
                  </a:lnTo>
                  <a:lnTo>
                    <a:pt x="56" y="1"/>
                  </a:lnTo>
                  <a:lnTo>
                    <a:pt x="52" y="0"/>
                  </a:lnTo>
                  <a:lnTo>
                    <a:pt x="48"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1" name="Freeform 35">
              <a:extLst>
                <a:ext uri="{FF2B5EF4-FFF2-40B4-BE49-F238E27FC236}">
                  <a16:creationId xmlns:a16="http://schemas.microsoft.com/office/drawing/2014/main" id="{E7468651-0F63-452F-AC52-02BDAB6801DD}"/>
                </a:ext>
              </a:extLst>
            </p:cNvPr>
            <p:cNvSpPr>
              <a:spLocks/>
            </p:cNvSpPr>
            <p:nvPr/>
          </p:nvSpPr>
          <p:spPr bwMode="auto">
            <a:xfrm>
              <a:off x="1520" y="3351"/>
              <a:ext cx="77" cy="76"/>
            </a:xfrm>
            <a:custGeom>
              <a:avLst/>
              <a:gdLst>
                <a:gd name="T0" fmla="*/ 43 w 87"/>
                <a:gd name="T1" fmla="*/ 0 h 86"/>
                <a:gd name="T2" fmla="*/ 39 w 87"/>
                <a:gd name="T3" fmla="*/ 0 h 86"/>
                <a:gd name="T4" fmla="*/ 35 w 87"/>
                <a:gd name="T5" fmla="*/ 0 h 86"/>
                <a:gd name="T6" fmla="*/ 30 w 87"/>
                <a:gd name="T7" fmla="*/ 1 h 86"/>
                <a:gd name="T8" fmla="*/ 26 w 87"/>
                <a:gd name="T9" fmla="*/ 3 h 86"/>
                <a:gd name="T10" fmla="*/ 22 w 87"/>
                <a:gd name="T11" fmla="*/ 4 h 86"/>
                <a:gd name="T12" fmla="*/ 19 w 87"/>
                <a:gd name="T13" fmla="*/ 7 h 86"/>
                <a:gd name="T14" fmla="*/ 13 w 87"/>
                <a:gd name="T15" fmla="*/ 13 h 86"/>
                <a:gd name="T16" fmla="*/ 7 w 87"/>
                <a:gd name="T17" fmla="*/ 18 h 86"/>
                <a:gd name="T18" fmla="*/ 5 w 87"/>
                <a:gd name="T19" fmla="*/ 21 h 86"/>
                <a:gd name="T20" fmla="*/ 3 w 87"/>
                <a:gd name="T21" fmla="*/ 26 h 86"/>
                <a:gd name="T22" fmla="*/ 2 w 87"/>
                <a:gd name="T23" fmla="*/ 30 h 86"/>
                <a:gd name="T24" fmla="*/ 0 w 87"/>
                <a:gd name="T25" fmla="*/ 34 h 86"/>
                <a:gd name="T26" fmla="*/ 0 w 87"/>
                <a:gd name="T27" fmla="*/ 39 h 86"/>
                <a:gd name="T28" fmla="*/ 0 w 87"/>
                <a:gd name="T29" fmla="*/ 43 h 86"/>
                <a:gd name="T30" fmla="*/ 0 w 87"/>
                <a:gd name="T31" fmla="*/ 47 h 86"/>
                <a:gd name="T32" fmla="*/ 0 w 87"/>
                <a:gd name="T33" fmla="*/ 52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0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0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2 h 86"/>
                <a:gd name="T82" fmla="*/ 87 w 87"/>
                <a:gd name="T83" fmla="*/ 47 h 86"/>
                <a:gd name="T84" fmla="*/ 87 w 87"/>
                <a:gd name="T85" fmla="*/ 43 h 86"/>
                <a:gd name="T86" fmla="*/ 87 w 87"/>
                <a:gd name="T87" fmla="*/ 39 h 86"/>
                <a:gd name="T88" fmla="*/ 85 w 87"/>
                <a:gd name="T89" fmla="*/ 34 h 86"/>
                <a:gd name="T90" fmla="*/ 84 w 87"/>
                <a:gd name="T91" fmla="*/ 30 h 86"/>
                <a:gd name="T92" fmla="*/ 82 w 87"/>
                <a:gd name="T93" fmla="*/ 26 h 86"/>
                <a:gd name="T94" fmla="*/ 81 w 87"/>
                <a:gd name="T95" fmla="*/ 21 h 86"/>
                <a:gd name="T96" fmla="*/ 79 w 87"/>
                <a:gd name="T97" fmla="*/ 18 h 86"/>
                <a:gd name="T98" fmla="*/ 74 w 87"/>
                <a:gd name="T99" fmla="*/ 13 h 86"/>
                <a:gd name="T100" fmla="*/ 66 w 87"/>
                <a:gd name="T101" fmla="*/ 7 h 86"/>
                <a:gd name="T102" fmla="*/ 64 w 87"/>
                <a:gd name="T103" fmla="*/ 4 h 86"/>
                <a:gd name="T104" fmla="*/ 59 w 87"/>
                <a:gd name="T105" fmla="*/ 3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3"/>
                  </a:lnTo>
                  <a:lnTo>
                    <a:pt x="22" y="4"/>
                  </a:lnTo>
                  <a:lnTo>
                    <a:pt x="19" y="7"/>
                  </a:lnTo>
                  <a:lnTo>
                    <a:pt x="13" y="13"/>
                  </a:lnTo>
                  <a:lnTo>
                    <a:pt x="7" y="18"/>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8"/>
                  </a:lnTo>
                  <a:lnTo>
                    <a:pt x="74" y="13"/>
                  </a:lnTo>
                  <a:lnTo>
                    <a:pt x="66" y="7"/>
                  </a:lnTo>
                  <a:lnTo>
                    <a:pt x="64" y="4"/>
                  </a:lnTo>
                  <a:lnTo>
                    <a:pt x="59" y="3"/>
                  </a:lnTo>
                  <a:lnTo>
                    <a:pt x="56" y="1"/>
                  </a:lnTo>
                  <a:lnTo>
                    <a:pt x="52" y="0"/>
                  </a:lnTo>
                  <a:lnTo>
                    <a:pt x="48"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2" name="Freeform 36">
              <a:extLst>
                <a:ext uri="{FF2B5EF4-FFF2-40B4-BE49-F238E27FC236}">
                  <a16:creationId xmlns:a16="http://schemas.microsoft.com/office/drawing/2014/main" id="{C2B97F68-2E26-4A6E-ABA2-1EB985F512EB}"/>
                </a:ext>
              </a:extLst>
            </p:cNvPr>
            <p:cNvSpPr>
              <a:spLocks/>
            </p:cNvSpPr>
            <p:nvPr/>
          </p:nvSpPr>
          <p:spPr bwMode="auto">
            <a:xfrm>
              <a:off x="299" y="3351"/>
              <a:ext cx="76" cy="76"/>
            </a:xfrm>
            <a:custGeom>
              <a:avLst/>
              <a:gdLst>
                <a:gd name="T0" fmla="*/ 43 w 86"/>
                <a:gd name="T1" fmla="*/ 0 h 86"/>
                <a:gd name="T2" fmla="*/ 39 w 86"/>
                <a:gd name="T3" fmla="*/ 0 h 86"/>
                <a:gd name="T4" fmla="*/ 34 w 86"/>
                <a:gd name="T5" fmla="*/ 0 h 86"/>
                <a:gd name="T6" fmla="*/ 30 w 86"/>
                <a:gd name="T7" fmla="*/ 1 h 86"/>
                <a:gd name="T8" fmla="*/ 26 w 86"/>
                <a:gd name="T9" fmla="*/ 3 h 86"/>
                <a:gd name="T10" fmla="*/ 21 w 86"/>
                <a:gd name="T11" fmla="*/ 4 h 86"/>
                <a:gd name="T12" fmla="*/ 19 w 86"/>
                <a:gd name="T13" fmla="*/ 7 h 86"/>
                <a:gd name="T14" fmla="*/ 13 w 86"/>
                <a:gd name="T15" fmla="*/ 13 h 86"/>
                <a:gd name="T16" fmla="*/ 7 w 86"/>
                <a:gd name="T17" fmla="*/ 18 h 86"/>
                <a:gd name="T18" fmla="*/ 4 w 86"/>
                <a:gd name="T19" fmla="*/ 21 h 86"/>
                <a:gd name="T20" fmla="*/ 3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0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2 h 86"/>
                <a:gd name="T82" fmla="*/ 86 w 86"/>
                <a:gd name="T83" fmla="*/ 47 h 86"/>
                <a:gd name="T84" fmla="*/ 86 w 86"/>
                <a:gd name="T85" fmla="*/ 43 h 86"/>
                <a:gd name="T86" fmla="*/ 86 w 86"/>
                <a:gd name="T87" fmla="*/ 39 h 86"/>
                <a:gd name="T88" fmla="*/ 85 w 86"/>
                <a:gd name="T89" fmla="*/ 34 h 86"/>
                <a:gd name="T90" fmla="*/ 83 w 86"/>
                <a:gd name="T91" fmla="*/ 30 h 86"/>
                <a:gd name="T92" fmla="*/ 82 w 86"/>
                <a:gd name="T93" fmla="*/ 26 h 86"/>
                <a:gd name="T94" fmla="*/ 80 w 86"/>
                <a:gd name="T95" fmla="*/ 21 h 86"/>
                <a:gd name="T96" fmla="*/ 79 w 86"/>
                <a:gd name="T97" fmla="*/ 18 h 86"/>
                <a:gd name="T98" fmla="*/ 73 w 86"/>
                <a:gd name="T99" fmla="*/ 13 h 86"/>
                <a:gd name="T100" fmla="*/ 66 w 86"/>
                <a:gd name="T101" fmla="*/ 7 h 86"/>
                <a:gd name="T102" fmla="*/ 63 w 86"/>
                <a:gd name="T103" fmla="*/ 4 h 86"/>
                <a:gd name="T104" fmla="*/ 59 w 86"/>
                <a:gd name="T105" fmla="*/ 3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3"/>
                  </a:lnTo>
                  <a:lnTo>
                    <a:pt x="21" y="4"/>
                  </a:lnTo>
                  <a:lnTo>
                    <a:pt x="19" y="7"/>
                  </a:lnTo>
                  <a:lnTo>
                    <a:pt x="13" y="13"/>
                  </a:lnTo>
                  <a:lnTo>
                    <a:pt x="7" y="18"/>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8"/>
                  </a:lnTo>
                  <a:lnTo>
                    <a:pt x="73" y="13"/>
                  </a:lnTo>
                  <a:lnTo>
                    <a:pt x="66" y="7"/>
                  </a:lnTo>
                  <a:lnTo>
                    <a:pt x="63" y="4"/>
                  </a:lnTo>
                  <a:lnTo>
                    <a:pt x="59" y="3"/>
                  </a:lnTo>
                  <a:lnTo>
                    <a:pt x="56" y="1"/>
                  </a:lnTo>
                  <a:lnTo>
                    <a:pt x="52"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3" name="Freeform 37">
              <a:extLst>
                <a:ext uri="{FF2B5EF4-FFF2-40B4-BE49-F238E27FC236}">
                  <a16:creationId xmlns:a16="http://schemas.microsoft.com/office/drawing/2014/main" id="{8E06D4A1-2492-4228-85E1-4F9D2BE887BA}"/>
                </a:ext>
              </a:extLst>
            </p:cNvPr>
            <p:cNvSpPr>
              <a:spLocks/>
            </p:cNvSpPr>
            <p:nvPr/>
          </p:nvSpPr>
          <p:spPr bwMode="auto">
            <a:xfrm>
              <a:off x="299" y="3351"/>
              <a:ext cx="76" cy="76"/>
            </a:xfrm>
            <a:custGeom>
              <a:avLst/>
              <a:gdLst>
                <a:gd name="T0" fmla="*/ 43 w 86"/>
                <a:gd name="T1" fmla="*/ 0 h 86"/>
                <a:gd name="T2" fmla="*/ 39 w 86"/>
                <a:gd name="T3" fmla="*/ 0 h 86"/>
                <a:gd name="T4" fmla="*/ 34 w 86"/>
                <a:gd name="T5" fmla="*/ 0 h 86"/>
                <a:gd name="T6" fmla="*/ 30 w 86"/>
                <a:gd name="T7" fmla="*/ 1 h 86"/>
                <a:gd name="T8" fmla="*/ 26 w 86"/>
                <a:gd name="T9" fmla="*/ 3 h 86"/>
                <a:gd name="T10" fmla="*/ 21 w 86"/>
                <a:gd name="T11" fmla="*/ 4 h 86"/>
                <a:gd name="T12" fmla="*/ 19 w 86"/>
                <a:gd name="T13" fmla="*/ 7 h 86"/>
                <a:gd name="T14" fmla="*/ 13 w 86"/>
                <a:gd name="T15" fmla="*/ 13 h 86"/>
                <a:gd name="T16" fmla="*/ 7 w 86"/>
                <a:gd name="T17" fmla="*/ 18 h 86"/>
                <a:gd name="T18" fmla="*/ 4 w 86"/>
                <a:gd name="T19" fmla="*/ 21 h 86"/>
                <a:gd name="T20" fmla="*/ 3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0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0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2 h 86"/>
                <a:gd name="T82" fmla="*/ 86 w 86"/>
                <a:gd name="T83" fmla="*/ 47 h 86"/>
                <a:gd name="T84" fmla="*/ 86 w 86"/>
                <a:gd name="T85" fmla="*/ 43 h 86"/>
                <a:gd name="T86" fmla="*/ 86 w 86"/>
                <a:gd name="T87" fmla="*/ 39 h 86"/>
                <a:gd name="T88" fmla="*/ 85 w 86"/>
                <a:gd name="T89" fmla="*/ 34 h 86"/>
                <a:gd name="T90" fmla="*/ 83 w 86"/>
                <a:gd name="T91" fmla="*/ 30 h 86"/>
                <a:gd name="T92" fmla="*/ 82 w 86"/>
                <a:gd name="T93" fmla="*/ 26 h 86"/>
                <a:gd name="T94" fmla="*/ 80 w 86"/>
                <a:gd name="T95" fmla="*/ 21 h 86"/>
                <a:gd name="T96" fmla="*/ 79 w 86"/>
                <a:gd name="T97" fmla="*/ 18 h 86"/>
                <a:gd name="T98" fmla="*/ 73 w 86"/>
                <a:gd name="T99" fmla="*/ 13 h 86"/>
                <a:gd name="T100" fmla="*/ 66 w 86"/>
                <a:gd name="T101" fmla="*/ 7 h 86"/>
                <a:gd name="T102" fmla="*/ 63 w 86"/>
                <a:gd name="T103" fmla="*/ 4 h 86"/>
                <a:gd name="T104" fmla="*/ 59 w 86"/>
                <a:gd name="T105" fmla="*/ 3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3"/>
                  </a:lnTo>
                  <a:lnTo>
                    <a:pt x="21" y="4"/>
                  </a:lnTo>
                  <a:lnTo>
                    <a:pt x="19" y="7"/>
                  </a:lnTo>
                  <a:lnTo>
                    <a:pt x="13" y="13"/>
                  </a:lnTo>
                  <a:lnTo>
                    <a:pt x="7" y="18"/>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8"/>
                  </a:lnTo>
                  <a:lnTo>
                    <a:pt x="73" y="13"/>
                  </a:lnTo>
                  <a:lnTo>
                    <a:pt x="66" y="7"/>
                  </a:lnTo>
                  <a:lnTo>
                    <a:pt x="63" y="4"/>
                  </a:lnTo>
                  <a:lnTo>
                    <a:pt x="59" y="3"/>
                  </a:lnTo>
                  <a:lnTo>
                    <a:pt x="56" y="1"/>
                  </a:lnTo>
                  <a:lnTo>
                    <a:pt x="52"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4" name="Freeform 38">
              <a:extLst>
                <a:ext uri="{FF2B5EF4-FFF2-40B4-BE49-F238E27FC236}">
                  <a16:creationId xmlns:a16="http://schemas.microsoft.com/office/drawing/2014/main" id="{C11D48F6-859A-4EE4-AEA8-B75AD24BE6F1}"/>
                </a:ext>
              </a:extLst>
            </p:cNvPr>
            <p:cNvSpPr>
              <a:spLocks/>
            </p:cNvSpPr>
            <p:nvPr/>
          </p:nvSpPr>
          <p:spPr bwMode="auto">
            <a:xfrm>
              <a:off x="910" y="2739"/>
              <a:ext cx="76" cy="76"/>
            </a:xfrm>
            <a:custGeom>
              <a:avLst/>
              <a:gdLst>
                <a:gd name="T0" fmla="*/ 43 w 86"/>
                <a:gd name="T1" fmla="*/ 0 h 86"/>
                <a:gd name="T2" fmla="*/ 38 w 86"/>
                <a:gd name="T3" fmla="*/ 0 h 86"/>
                <a:gd name="T4" fmla="*/ 34 w 86"/>
                <a:gd name="T5" fmla="*/ 0 h 86"/>
                <a:gd name="T6" fmla="*/ 30 w 86"/>
                <a:gd name="T7" fmla="*/ 1 h 86"/>
                <a:gd name="T8" fmla="*/ 25 w 86"/>
                <a:gd name="T9" fmla="*/ 3 h 86"/>
                <a:gd name="T10" fmla="*/ 21 w 86"/>
                <a:gd name="T11" fmla="*/ 4 h 86"/>
                <a:gd name="T12" fmla="*/ 18 w 86"/>
                <a:gd name="T13" fmla="*/ 7 h 86"/>
                <a:gd name="T14" fmla="*/ 12 w 86"/>
                <a:gd name="T15" fmla="*/ 13 h 86"/>
                <a:gd name="T16" fmla="*/ 7 w 86"/>
                <a:gd name="T17" fmla="*/ 19 h 86"/>
                <a:gd name="T18" fmla="*/ 4 w 86"/>
                <a:gd name="T19" fmla="*/ 21 h 86"/>
                <a:gd name="T20" fmla="*/ 2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1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1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2 h 86"/>
                <a:gd name="T82" fmla="*/ 86 w 86"/>
                <a:gd name="T83" fmla="*/ 47 h 86"/>
                <a:gd name="T84" fmla="*/ 86 w 86"/>
                <a:gd name="T85" fmla="*/ 43 h 86"/>
                <a:gd name="T86" fmla="*/ 86 w 86"/>
                <a:gd name="T87" fmla="*/ 39 h 86"/>
                <a:gd name="T88" fmla="*/ 84 w 86"/>
                <a:gd name="T89" fmla="*/ 34 h 86"/>
                <a:gd name="T90" fmla="*/ 83 w 86"/>
                <a:gd name="T91" fmla="*/ 30 h 86"/>
                <a:gd name="T92" fmla="*/ 82 w 86"/>
                <a:gd name="T93" fmla="*/ 26 h 86"/>
                <a:gd name="T94" fmla="*/ 80 w 86"/>
                <a:gd name="T95" fmla="*/ 21 h 86"/>
                <a:gd name="T96" fmla="*/ 79 w 86"/>
                <a:gd name="T97" fmla="*/ 19 h 86"/>
                <a:gd name="T98" fmla="*/ 73 w 86"/>
                <a:gd name="T99" fmla="*/ 13 h 86"/>
                <a:gd name="T100" fmla="*/ 66 w 86"/>
                <a:gd name="T101" fmla="*/ 7 h 86"/>
                <a:gd name="T102" fmla="*/ 63 w 86"/>
                <a:gd name="T103" fmla="*/ 4 h 86"/>
                <a:gd name="T104" fmla="*/ 59 w 86"/>
                <a:gd name="T105" fmla="*/ 3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3"/>
                  </a:lnTo>
                  <a:lnTo>
                    <a:pt x="21" y="4"/>
                  </a:lnTo>
                  <a:lnTo>
                    <a:pt x="18" y="7"/>
                  </a:lnTo>
                  <a:lnTo>
                    <a:pt x="12" y="13"/>
                  </a:lnTo>
                  <a:lnTo>
                    <a:pt x="7" y="19"/>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1"/>
                  </a:lnTo>
                  <a:lnTo>
                    <a:pt x="25" y="82"/>
                  </a:lnTo>
                  <a:lnTo>
                    <a:pt x="30" y="83"/>
                  </a:lnTo>
                  <a:lnTo>
                    <a:pt x="34" y="85"/>
                  </a:lnTo>
                  <a:lnTo>
                    <a:pt x="38" y="86"/>
                  </a:lnTo>
                  <a:lnTo>
                    <a:pt x="43" y="86"/>
                  </a:lnTo>
                  <a:lnTo>
                    <a:pt x="47" y="86"/>
                  </a:lnTo>
                  <a:lnTo>
                    <a:pt x="51" y="85"/>
                  </a:lnTo>
                  <a:lnTo>
                    <a:pt x="56" y="83"/>
                  </a:lnTo>
                  <a:lnTo>
                    <a:pt x="59" y="82"/>
                  </a:lnTo>
                  <a:lnTo>
                    <a:pt x="63" y="81"/>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9"/>
                  </a:lnTo>
                  <a:lnTo>
                    <a:pt x="73" y="13"/>
                  </a:lnTo>
                  <a:lnTo>
                    <a:pt x="66" y="7"/>
                  </a:lnTo>
                  <a:lnTo>
                    <a:pt x="63" y="4"/>
                  </a:lnTo>
                  <a:lnTo>
                    <a:pt x="59" y="3"/>
                  </a:lnTo>
                  <a:lnTo>
                    <a:pt x="56" y="1"/>
                  </a:lnTo>
                  <a:lnTo>
                    <a:pt x="51"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5" name="Freeform 39">
              <a:extLst>
                <a:ext uri="{FF2B5EF4-FFF2-40B4-BE49-F238E27FC236}">
                  <a16:creationId xmlns:a16="http://schemas.microsoft.com/office/drawing/2014/main" id="{1C8B8F5C-4141-4B5C-B562-56800D267918}"/>
                </a:ext>
              </a:extLst>
            </p:cNvPr>
            <p:cNvSpPr>
              <a:spLocks/>
            </p:cNvSpPr>
            <p:nvPr/>
          </p:nvSpPr>
          <p:spPr bwMode="auto">
            <a:xfrm>
              <a:off x="910" y="2739"/>
              <a:ext cx="76" cy="76"/>
            </a:xfrm>
            <a:custGeom>
              <a:avLst/>
              <a:gdLst>
                <a:gd name="T0" fmla="*/ 43 w 86"/>
                <a:gd name="T1" fmla="*/ 0 h 86"/>
                <a:gd name="T2" fmla="*/ 38 w 86"/>
                <a:gd name="T3" fmla="*/ 0 h 86"/>
                <a:gd name="T4" fmla="*/ 34 w 86"/>
                <a:gd name="T5" fmla="*/ 0 h 86"/>
                <a:gd name="T6" fmla="*/ 30 w 86"/>
                <a:gd name="T7" fmla="*/ 1 h 86"/>
                <a:gd name="T8" fmla="*/ 25 w 86"/>
                <a:gd name="T9" fmla="*/ 3 h 86"/>
                <a:gd name="T10" fmla="*/ 21 w 86"/>
                <a:gd name="T11" fmla="*/ 4 h 86"/>
                <a:gd name="T12" fmla="*/ 18 w 86"/>
                <a:gd name="T13" fmla="*/ 7 h 86"/>
                <a:gd name="T14" fmla="*/ 12 w 86"/>
                <a:gd name="T15" fmla="*/ 13 h 86"/>
                <a:gd name="T16" fmla="*/ 7 w 86"/>
                <a:gd name="T17" fmla="*/ 19 h 86"/>
                <a:gd name="T18" fmla="*/ 4 w 86"/>
                <a:gd name="T19" fmla="*/ 21 h 86"/>
                <a:gd name="T20" fmla="*/ 2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2 w 86"/>
                <a:gd name="T37" fmla="*/ 59 h 86"/>
                <a:gd name="T38" fmla="*/ 4 w 86"/>
                <a:gd name="T39" fmla="*/ 63 h 86"/>
                <a:gd name="T40" fmla="*/ 7 w 86"/>
                <a:gd name="T41" fmla="*/ 66 h 86"/>
                <a:gd name="T42" fmla="*/ 12 w 86"/>
                <a:gd name="T43" fmla="*/ 73 h 86"/>
                <a:gd name="T44" fmla="*/ 18 w 86"/>
                <a:gd name="T45" fmla="*/ 79 h 86"/>
                <a:gd name="T46" fmla="*/ 21 w 86"/>
                <a:gd name="T47" fmla="*/ 81 h 86"/>
                <a:gd name="T48" fmla="*/ 25 w 86"/>
                <a:gd name="T49" fmla="*/ 82 h 86"/>
                <a:gd name="T50" fmla="*/ 30 w 86"/>
                <a:gd name="T51" fmla="*/ 83 h 86"/>
                <a:gd name="T52" fmla="*/ 34 w 86"/>
                <a:gd name="T53" fmla="*/ 85 h 86"/>
                <a:gd name="T54" fmla="*/ 38 w 86"/>
                <a:gd name="T55" fmla="*/ 86 h 86"/>
                <a:gd name="T56" fmla="*/ 43 w 86"/>
                <a:gd name="T57" fmla="*/ 86 h 86"/>
                <a:gd name="T58" fmla="*/ 47 w 86"/>
                <a:gd name="T59" fmla="*/ 86 h 86"/>
                <a:gd name="T60" fmla="*/ 51 w 86"/>
                <a:gd name="T61" fmla="*/ 85 h 86"/>
                <a:gd name="T62" fmla="*/ 56 w 86"/>
                <a:gd name="T63" fmla="*/ 83 h 86"/>
                <a:gd name="T64" fmla="*/ 59 w 86"/>
                <a:gd name="T65" fmla="*/ 82 h 86"/>
                <a:gd name="T66" fmla="*/ 63 w 86"/>
                <a:gd name="T67" fmla="*/ 81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4 w 86"/>
                <a:gd name="T81" fmla="*/ 52 h 86"/>
                <a:gd name="T82" fmla="*/ 86 w 86"/>
                <a:gd name="T83" fmla="*/ 47 h 86"/>
                <a:gd name="T84" fmla="*/ 86 w 86"/>
                <a:gd name="T85" fmla="*/ 43 h 86"/>
                <a:gd name="T86" fmla="*/ 86 w 86"/>
                <a:gd name="T87" fmla="*/ 39 h 86"/>
                <a:gd name="T88" fmla="*/ 84 w 86"/>
                <a:gd name="T89" fmla="*/ 34 h 86"/>
                <a:gd name="T90" fmla="*/ 83 w 86"/>
                <a:gd name="T91" fmla="*/ 30 h 86"/>
                <a:gd name="T92" fmla="*/ 82 w 86"/>
                <a:gd name="T93" fmla="*/ 26 h 86"/>
                <a:gd name="T94" fmla="*/ 80 w 86"/>
                <a:gd name="T95" fmla="*/ 21 h 86"/>
                <a:gd name="T96" fmla="*/ 79 w 86"/>
                <a:gd name="T97" fmla="*/ 19 h 86"/>
                <a:gd name="T98" fmla="*/ 73 w 86"/>
                <a:gd name="T99" fmla="*/ 13 h 86"/>
                <a:gd name="T100" fmla="*/ 66 w 86"/>
                <a:gd name="T101" fmla="*/ 7 h 86"/>
                <a:gd name="T102" fmla="*/ 63 w 86"/>
                <a:gd name="T103" fmla="*/ 4 h 86"/>
                <a:gd name="T104" fmla="*/ 59 w 86"/>
                <a:gd name="T105" fmla="*/ 3 h 86"/>
                <a:gd name="T106" fmla="*/ 56 w 86"/>
                <a:gd name="T107" fmla="*/ 1 h 86"/>
                <a:gd name="T108" fmla="*/ 51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8" y="0"/>
                  </a:lnTo>
                  <a:lnTo>
                    <a:pt x="34" y="0"/>
                  </a:lnTo>
                  <a:lnTo>
                    <a:pt x="30" y="1"/>
                  </a:lnTo>
                  <a:lnTo>
                    <a:pt x="25" y="3"/>
                  </a:lnTo>
                  <a:lnTo>
                    <a:pt x="21" y="4"/>
                  </a:lnTo>
                  <a:lnTo>
                    <a:pt x="18" y="7"/>
                  </a:lnTo>
                  <a:lnTo>
                    <a:pt x="12" y="13"/>
                  </a:lnTo>
                  <a:lnTo>
                    <a:pt x="7" y="19"/>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1"/>
                  </a:lnTo>
                  <a:lnTo>
                    <a:pt x="25" y="82"/>
                  </a:lnTo>
                  <a:lnTo>
                    <a:pt x="30" y="83"/>
                  </a:lnTo>
                  <a:lnTo>
                    <a:pt x="34" y="85"/>
                  </a:lnTo>
                  <a:lnTo>
                    <a:pt x="38" y="86"/>
                  </a:lnTo>
                  <a:lnTo>
                    <a:pt x="43" y="86"/>
                  </a:lnTo>
                  <a:lnTo>
                    <a:pt x="47" y="86"/>
                  </a:lnTo>
                  <a:lnTo>
                    <a:pt x="51" y="85"/>
                  </a:lnTo>
                  <a:lnTo>
                    <a:pt x="56" y="83"/>
                  </a:lnTo>
                  <a:lnTo>
                    <a:pt x="59" y="82"/>
                  </a:lnTo>
                  <a:lnTo>
                    <a:pt x="63" y="81"/>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9"/>
                  </a:lnTo>
                  <a:lnTo>
                    <a:pt x="73" y="13"/>
                  </a:lnTo>
                  <a:lnTo>
                    <a:pt x="66" y="7"/>
                  </a:lnTo>
                  <a:lnTo>
                    <a:pt x="63" y="4"/>
                  </a:lnTo>
                  <a:lnTo>
                    <a:pt x="59" y="3"/>
                  </a:lnTo>
                  <a:lnTo>
                    <a:pt x="56" y="1"/>
                  </a:lnTo>
                  <a:lnTo>
                    <a:pt x="51"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6" name="Freeform 40">
              <a:extLst>
                <a:ext uri="{FF2B5EF4-FFF2-40B4-BE49-F238E27FC236}">
                  <a16:creationId xmlns:a16="http://schemas.microsoft.com/office/drawing/2014/main" id="{AF91D6D3-56DD-408C-9038-93B89A25CDD2}"/>
                </a:ext>
              </a:extLst>
            </p:cNvPr>
            <p:cNvSpPr>
              <a:spLocks/>
            </p:cNvSpPr>
            <p:nvPr/>
          </p:nvSpPr>
          <p:spPr bwMode="auto">
            <a:xfrm>
              <a:off x="1520" y="2739"/>
              <a:ext cx="77" cy="76"/>
            </a:xfrm>
            <a:custGeom>
              <a:avLst/>
              <a:gdLst>
                <a:gd name="T0" fmla="*/ 43 w 87"/>
                <a:gd name="T1" fmla="*/ 0 h 86"/>
                <a:gd name="T2" fmla="*/ 39 w 87"/>
                <a:gd name="T3" fmla="*/ 0 h 86"/>
                <a:gd name="T4" fmla="*/ 35 w 87"/>
                <a:gd name="T5" fmla="*/ 0 h 86"/>
                <a:gd name="T6" fmla="*/ 30 w 87"/>
                <a:gd name="T7" fmla="*/ 1 h 86"/>
                <a:gd name="T8" fmla="*/ 26 w 87"/>
                <a:gd name="T9" fmla="*/ 3 h 86"/>
                <a:gd name="T10" fmla="*/ 22 w 87"/>
                <a:gd name="T11" fmla="*/ 4 h 86"/>
                <a:gd name="T12" fmla="*/ 19 w 87"/>
                <a:gd name="T13" fmla="*/ 7 h 86"/>
                <a:gd name="T14" fmla="*/ 13 w 87"/>
                <a:gd name="T15" fmla="*/ 13 h 86"/>
                <a:gd name="T16" fmla="*/ 7 w 87"/>
                <a:gd name="T17" fmla="*/ 19 h 86"/>
                <a:gd name="T18" fmla="*/ 5 w 87"/>
                <a:gd name="T19" fmla="*/ 21 h 86"/>
                <a:gd name="T20" fmla="*/ 3 w 87"/>
                <a:gd name="T21" fmla="*/ 26 h 86"/>
                <a:gd name="T22" fmla="*/ 2 w 87"/>
                <a:gd name="T23" fmla="*/ 30 h 86"/>
                <a:gd name="T24" fmla="*/ 0 w 87"/>
                <a:gd name="T25" fmla="*/ 34 h 86"/>
                <a:gd name="T26" fmla="*/ 0 w 87"/>
                <a:gd name="T27" fmla="*/ 39 h 86"/>
                <a:gd name="T28" fmla="*/ 0 w 87"/>
                <a:gd name="T29" fmla="*/ 43 h 86"/>
                <a:gd name="T30" fmla="*/ 0 w 87"/>
                <a:gd name="T31" fmla="*/ 47 h 86"/>
                <a:gd name="T32" fmla="*/ 0 w 87"/>
                <a:gd name="T33" fmla="*/ 52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1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1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2 h 86"/>
                <a:gd name="T82" fmla="*/ 87 w 87"/>
                <a:gd name="T83" fmla="*/ 47 h 86"/>
                <a:gd name="T84" fmla="*/ 87 w 87"/>
                <a:gd name="T85" fmla="*/ 43 h 86"/>
                <a:gd name="T86" fmla="*/ 87 w 87"/>
                <a:gd name="T87" fmla="*/ 39 h 86"/>
                <a:gd name="T88" fmla="*/ 85 w 87"/>
                <a:gd name="T89" fmla="*/ 34 h 86"/>
                <a:gd name="T90" fmla="*/ 84 w 87"/>
                <a:gd name="T91" fmla="*/ 30 h 86"/>
                <a:gd name="T92" fmla="*/ 82 w 87"/>
                <a:gd name="T93" fmla="*/ 26 h 86"/>
                <a:gd name="T94" fmla="*/ 81 w 87"/>
                <a:gd name="T95" fmla="*/ 21 h 86"/>
                <a:gd name="T96" fmla="*/ 79 w 87"/>
                <a:gd name="T97" fmla="*/ 19 h 86"/>
                <a:gd name="T98" fmla="*/ 74 w 87"/>
                <a:gd name="T99" fmla="*/ 13 h 86"/>
                <a:gd name="T100" fmla="*/ 66 w 87"/>
                <a:gd name="T101" fmla="*/ 7 h 86"/>
                <a:gd name="T102" fmla="*/ 64 w 87"/>
                <a:gd name="T103" fmla="*/ 4 h 86"/>
                <a:gd name="T104" fmla="*/ 59 w 87"/>
                <a:gd name="T105" fmla="*/ 3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3"/>
                  </a:lnTo>
                  <a:lnTo>
                    <a:pt x="22" y="4"/>
                  </a:lnTo>
                  <a:lnTo>
                    <a:pt x="19" y="7"/>
                  </a:lnTo>
                  <a:lnTo>
                    <a:pt x="13" y="13"/>
                  </a:lnTo>
                  <a:lnTo>
                    <a:pt x="7" y="19"/>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1"/>
                  </a:lnTo>
                  <a:lnTo>
                    <a:pt x="26" y="82"/>
                  </a:lnTo>
                  <a:lnTo>
                    <a:pt x="30" y="83"/>
                  </a:lnTo>
                  <a:lnTo>
                    <a:pt x="35" y="85"/>
                  </a:lnTo>
                  <a:lnTo>
                    <a:pt x="39" y="86"/>
                  </a:lnTo>
                  <a:lnTo>
                    <a:pt x="43" y="86"/>
                  </a:lnTo>
                  <a:lnTo>
                    <a:pt x="48" y="86"/>
                  </a:lnTo>
                  <a:lnTo>
                    <a:pt x="52" y="85"/>
                  </a:lnTo>
                  <a:lnTo>
                    <a:pt x="56" y="83"/>
                  </a:lnTo>
                  <a:lnTo>
                    <a:pt x="59" y="82"/>
                  </a:lnTo>
                  <a:lnTo>
                    <a:pt x="64" y="81"/>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9"/>
                  </a:lnTo>
                  <a:lnTo>
                    <a:pt x="74" y="13"/>
                  </a:lnTo>
                  <a:lnTo>
                    <a:pt x="66" y="7"/>
                  </a:lnTo>
                  <a:lnTo>
                    <a:pt x="64" y="4"/>
                  </a:lnTo>
                  <a:lnTo>
                    <a:pt x="59" y="3"/>
                  </a:lnTo>
                  <a:lnTo>
                    <a:pt x="56" y="1"/>
                  </a:lnTo>
                  <a:lnTo>
                    <a:pt x="52" y="0"/>
                  </a:lnTo>
                  <a:lnTo>
                    <a:pt x="48"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7" name="Freeform 41">
              <a:extLst>
                <a:ext uri="{FF2B5EF4-FFF2-40B4-BE49-F238E27FC236}">
                  <a16:creationId xmlns:a16="http://schemas.microsoft.com/office/drawing/2014/main" id="{3B275BAE-A14D-4001-BCF6-9807BA261034}"/>
                </a:ext>
              </a:extLst>
            </p:cNvPr>
            <p:cNvSpPr>
              <a:spLocks/>
            </p:cNvSpPr>
            <p:nvPr/>
          </p:nvSpPr>
          <p:spPr bwMode="auto">
            <a:xfrm>
              <a:off x="1520" y="2739"/>
              <a:ext cx="77" cy="76"/>
            </a:xfrm>
            <a:custGeom>
              <a:avLst/>
              <a:gdLst>
                <a:gd name="T0" fmla="*/ 43 w 87"/>
                <a:gd name="T1" fmla="*/ 0 h 86"/>
                <a:gd name="T2" fmla="*/ 39 w 87"/>
                <a:gd name="T3" fmla="*/ 0 h 86"/>
                <a:gd name="T4" fmla="*/ 35 w 87"/>
                <a:gd name="T5" fmla="*/ 0 h 86"/>
                <a:gd name="T6" fmla="*/ 30 w 87"/>
                <a:gd name="T7" fmla="*/ 1 h 86"/>
                <a:gd name="T8" fmla="*/ 26 w 87"/>
                <a:gd name="T9" fmla="*/ 3 h 86"/>
                <a:gd name="T10" fmla="*/ 22 w 87"/>
                <a:gd name="T11" fmla="*/ 4 h 86"/>
                <a:gd name="T12" fmla="*/ 19 w 87"/>
                <a:gd name="T13" fmla="*/ 7 h 86"/>
                <a:gd name="T14" fmla="*/ 13 w 87"/>
                <a:gd name="T15" fmla="*/ 13 h 86"/>
                <a:gd name="T16" fmla="*/ 7 w 87"/>
                <a:gd name="T17" fmla="*/ 19 h 86"/>
                <a:gd name="T18" fmla="*/ 5 w 87"/>
                <a:gd name="T19" fmla="*/ 21 h 86"/>
                <a:gd name="T20" fmla="*/ 3 w 87"/>
                <a:gd name="T21" fmla="*/ 26 h 86"/>
                <a:gd name="T22" fmla="*/ 2 w 87"/>
                <a:gd name="T23" fmla="*/ 30 h 86"/>
                <a:gd name="T24" fmla="*/ 0 w 87"/>
                <a:gd name="T25" fmla="*/ 34 h 86"/>
                <a:gd name="T26" fmla="*/ 0 w 87"/>
                <a:gd name="T27" fmla="*/ 39 h 86"/>
                <a:gd name="T28" fmla="*/ 0 w 87"/>
                <a:gd name="T29" fmla="*/ 43 h 86"/>
                <a:gd name="T30" fmla="*/ 0 w 87"/>
                <a:gd name="T31" fmla="*/ 47 h 86"/>
                <a:gd name="T32" fmla="*/ 0 w 87"/>
                <a:gd name="T33" fmla="*/ 52 h 86"/>
                <a:gd name="T34" fmla="*/ 2 w 87"/>
                <a:gd name="T35" fmla="*/ 56 h 86"/>
                <a:gd name="T36" fmla="*/ 3 w 87"/>
                <a:gd name="T37" fmla="*/ 59 h 86"/>
                <a:gd name="T38" fmla="*/ 5 w 87"/>
                <a:gd name="T39" fmla="*/ 63 h 86"/>
                <a:gd name="T40" fmla="*/ 7 w 87"/>
                <a:gd name="T41" fmla="*/ 66 h 86"/>
                <a:gd name="T42" fmla="*/ 13 w 87"/>
                <a:gd name="T43" fmla="*/ 73 h 86"/>
                <a:gd name="T44" fmla="*/ 19 w 87"/>
                <a:gd name="T45" fmla="*/ 79 h 86"/>
                <a:gd name="T46" fmla="*/ 22 w 87"/>
                <a:gd name="T47" fmla="*/ 81 h 86"/>
                <a:gd name="T48" fmla="*/ 26 w 87"/>
                <a:gd name="T49" fmla="*/ 82 h 86"/>
                <a:gd name="T50" fmla="*/ 30 w 87"/>
                <a:gd name="T51" fmla="*/ 83 h 86"/>
                <a:gd name="T52" fmla="*/ 35 w 87"/>
                <a:gd name="T53" fmla="*/ 85 h 86"/>
                <a:gd name="T54" fmla="*/ 39 w 87"/>
                <a:gd name="T55" fmla="*/ 86 h 86"/>
                <a:gd name="T56" fmla="*/ 43 w 87"/>
                <a:gd name="T57" fmla="*/ 86 h 86"/>
                <a:gd name="T58" fmla="*/ 48 w 87"/>
                <a:gd name="T59" fmla="*/ 86 h 86"/>
                <a:gd name="T60" fmla="*/ 52 w 87"/>
                <a:gd name="T61" fmla="*/ 85 h 86"/>
                <a:gd name="T62" fmla="*/ 56 w 87"/>
                <a:gd name="T63" fmla="*/ 83 h 86"/>
                <a:gd name="T64" fmla="*/ 59 w 87"/>
                <a:gd name="T65" fmla="*/ 82 h 86"/>
                <a:gd name="T66" fmla="*/ 64 w 87"/>
                <a:gd name="T67" fmla="*/ 81 h 86"/>
                <a:gd name="T68" fmla="*/ 66 w 87"/>
                <a:gd name="T69" fmla="*/ 79 h 86"/>
                <a:gd name="T70" fmla="*/ 74 w 87"/>
                <a:gd name="T71" fmla="*/ 73 h 86"/>
                <a:gd name="T72" fmla="*/ 79 w 87"/>
                <a:gd name="T73" fmla="*/ 66 h 86"/>
                <a:gd name="T74" fmla="*/ 81 w 87"/>
                <a:gd name="T75" fmla="*/ 63 h 86"/>
                <a:gd name="T76" fmla="*/ 82 w 87"/>
                <a:gd name="T77" fmla="*/ 59 h 86"/>
                <a:gd name="T78" fmla="*/ 84 w 87"/>
                <a:gd name="T79" fmla="*/ 56 h 86"/>
                <a:gd name="T80" fmla="*/ 85 w 87"/>
                <a:gd name="T81" fmla="*/ 52 h 86"/>
                <a:gd name="T82" fmla="*/ 87 w 87"/>
                <a:gd name="T83" fmla="*/ 47 h 86"/>
                <a:gd name="T84" fmla="*/ 87 w 87"/>
                <a:gd name="T85" fmla="*/ 43 h 86"/>
                <a:gd name="T86" fmla="*/ 87 w 87"/>
                <a:gd name="T87" fmla="*/ 39 h 86"/>
                <a:gd name="T88" fmla="*/ 85 w 87"/>
                <a:gd name="T89" fmla="*/ 34 h 86"/>
                <a:gd name="T90" fmla="*/ 84 w 87"/>
                <a:gd name="T91" fmla="*/ 30 h 86"/>
                <a:gd name="T92" fmla="*/ 82 w 87"/>
                <a:gd name="T93" fmla="*/ 26 h 86"/>
                <a:gd name="T94" fmla="*/ 81 w 87"/>
                <a:gd name="T95" fmla="*/ 21 h 86"/>
                <a:gd name="T96" fmla="*/ 79 w 87"/>
                <a:gd name="T97" fmla="*/ 19 h 86"/>
                <a:gd name="T98" fmla="*/ 74 w 87"/>
                <a:gd name="T99" fmla="*/ 13 h 86"/>
                <a:gd name="T100" fmla="*/ 66 w 87"/>
                <a:gd name="T101" fmla="*/ 7 h 86"/>
                <a:gd name="T102" fmla="*/ 64 w 87"/>
                <a:gd name="T103" fmla="*/ 4 h 86"/>
                <a:gd name="T104" fmla="*/ 59 w 87"/>
                <a:gd name="T105" fmla="*/ 3 h 86"/>
                <a:gd name="T106" fmla="*/ 56 w 87"/>
                <a:gd name="T107" fmla="*/ 1 h 86"/>
                <a:gd name="T108" fmla="*/ 52 w 87"/>
                <a:gd name="T109" fmla="*/ 0 h 86"/>
                <a:gd name="T110" fmla="*/ 48 w 87"/>
                <a:gd name="T111" fmla="*/ 0 h 86"/>
                <a:gd name="T112" fmla="*/ 43 w 8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86">
                  <a:moveTo>
                    <a:pt x="43" y="0"/>
                  </a:moveTo>
                  <a:lnTo>
                    <a:pt x="39" y="0"/>
                  </a:lnTo>
                  <a:lnTo>
                    <a:pt x="35" y="0"/>
                  </a:lnTo>
                  <a:lnTo>
                    <a:pt x="30" y="1"/>
                  </a:lnTo>
                  <a:lnTo>
                    <a:pt x="26" y="3"/>
                  </a:lnTo>
                  <a:lnTo>
                    <a:pt x="22" y="4"/>
                  </a:lnTo>
                  <a:lnTo>
                    <a:pt x="19" y="7"/>
                  </a:lnTo>
                  <a:lnTo>
                    <a:pt x="13" y="13"/>
                  </a:lnTo>
                  <a:lnTo>
                    <a:pt x="7" y="19"/>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1"/>
                  </a:lnTo>
                  <a:lnTo>
                    <a:pt x="26" y="82"/>
                  </a:lnTo>
                  <a:lnTo>
                    <a:pt x="30" y="83"/>
                  </a:lnTo>
                  <a:lnTo>
                    <a:pt x="35" y="85"/>
                  </a:lnTo>
                  <a:lnTo>
                    <a:pt x="39" y="86"/>
                  </a:lnTo>
                  <a:lnTo>
                    <a:pt x="43" y="86"/>
                  </a:lnTo>
                  <a:lnTo>
                    <a:pt x="48" y="86"/>
                  </a:lnTo>
                  <a:lnTo>
                    <a:pt x="52" y="85"/>
                  </a:lnTo>
                  <a:lnTo>
                    <a:pt x="56" y="83"/>
                  </a:lnTo>
                  <a:lnTo>
                    <a:pt x="59" y="82"/>
                  </a:lnTo>
                  <a:lnTo>
                    <a:pt x="64" y="81"/>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9"/>
                  </a:lnTo>
                  <a:lnTo>
                    <a:pt x="74" y="13"/>
                  </a:lnTo>
                  <a:lnTo>
                    <a:pt x="66" y="7"/>
                  </a:lnTo>
                  <a:lnTo>
                    <a:pt x="64" y="4"/>
                  </a:lnTo>
                  <a:lnTo>
                    <a:pt x="59" y="3"/>
                  </a:lnTo>
                  <a:lnTo>
                    <a:pt x="56" y="1"/>
                  </a:lnTo>
                  <a:lnTo>
                    <a:pt x="52" y="0"/>
                  </a:lnTo>
                  <a:lnTo>
                    <a:pt x="48"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58" name="Freeform 42">
              <a:extLst>
                <a:ext uri="{FF2B5EF4-FFF2-40B4-BE49-F238E27FC236}">
                  <a16:creationId xmlns:a16="http://schemas.microsoft.com/office/drawing/2014/main" id="{4364DBAA-3707-4E20-9102-6172B4728103}"/>
                </a:ext>
              </a:extLst>
            </p:cNvPr>
            <p:cNvSpPr>
              <a:spLocks/>
            </p:cNvSpPr>
            <p:nvPr/>
          </p:nvSpPr>
          <p:spPr bwMode="auto">
            <a:xfrm>
              <a:off x="299" y="2739"/>
              <a:ext cx="76" cy="76"/>
            </a:xfrm>
            <a:custGeom>
              <a:avLst/>
              <a:gdLst>
                <a:gd name="T0" fmla="*/ 43 w 86"/>
                <a:gd name="T1" fmla="*/ 0 h 86"/>
                <a:gd name="T2" fmla="*/ 39 w 86"/>
                <a:gd name="T3" fmla="*/ 0 h 86"/>
                <a:gd name="T4" fmla="*/ 34 w 86"/>
                <a:gd name="T5" fmla="*/ 0 h 86"/>
                <a:gd name="T6" fmla="*/ 30 w 86"/>
                <a:gd name="T7" fmla="*/ 1 h 86"/>
                <a:gd name="T8" fmla="*/ 26 w 86"/>
                <a:gd name="T9" fmla="*/ 3 h 86"/>
                <a:gd name="T10" fmla="*/ 21 w 86"/>
                <a:gd name="T11" fmla="*/ 4 h 86"/>
                <a:gd name="T12" fmla="*/ 19 w 86"/>
                <a:gd name="T13" fmla="*/ 7 h 86"/>
                <a:gd name="T14" fmla="*/ 13 w 86"/>
                <a:gd name="T15" fmla="*/ 13 h 86"/>
                <a:gd name="T16" fmla="*/ 7 w 86"/>
                <a:gd name="T17" fmla="*/ 19 h 86"/>
                <a:gd name="T18" fmla="*/ 4 w 86"/>
                <a:gd name="T19" fmla="*/ 21 h 86"/>
                <a:gd name="T20" fmla="*/ 3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1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1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2 h 86"/>
                <a:gd name="T82" fmla="*/ 86 w 86"/>
                <a:gd name="T83" fmla="*/ 47 h 86"/>
                <a:gd name="T84" fmla="*/ 86 w 86"/>
                <a:gd name="T85" fmla="*/ 43 h 86"/>
                <a:gd name="T86" fmla="*/ 86 w 86"/>
                <a:gd name="T87" fmla="*/ 39 h 86"/>
                <a:gd name="T88" fmla="*/ 85 w 86"/>
                <a:gd name="T89" fmla="*/ 34 h 86"/>
                <a:gd name="T90" fmla="*/ 83 w 86"/>
                <a:gd name="T91" fmla="*/ 30 h 86"/>
                <a:gd name="T92" fmla="*/ 82 w 86"/>
                <a:gd name="T93" fmla="*/ 26 h 86"/>
                <a:gd name="T94" fmla="*/ 80 w 86"/>
                <a:gd name="T95" fmla="*/ 21 h 86"/>
                <a:gd name="T96" fmla="*/ 79 w 86"/>
                <a:gd name="T97" fmla="*/ 19 h 86"/>
                <a:gd name="T98" fmla="*/ 73 w 86"/>
                <a:gd name="T99" fmla="*/ 13 h 86"/>
                <a:gd name="T100" fmla="*/ 66 w 86"/>
                <a:gd name="T101" fmla="*/ 7 h 86"/>
                <a:gd name="T102" fmla="*/ 63 w 86"/>
                <a:gd name="T103" fmla="*/ 4 h 86"/>
                <a:gd name="T104" fmla="*/ 59 w 86"/>
                <a:gd name="T105" fmla="*/ 3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3"/>
                  </a:lnTo>
                  <a:lnTo>
                    <a:pt x="21" y="4"/>
                  </a:lnTo>
                  <a:lnTo>
                    <a:pt x="19" y="7"/>
                  </a:lnTo>
                  <a:lnTo>
                    <a:pt x="13" y="13"/>
                  </a:lnTo>
                  <a:lnTo>
                    <a:pt x="7" y="19"/>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1"/>
                  </a:lnTo>
                  <a:lnTo>
                    <a:pt x="26" y="82"/>
                  </a:lnTo>
                  <a:lnTo>
                    <a:pt x="30" y="83"/>
                  </a:lnTo>
                  <a:lnTo>
                    <a:pt x="34" y="85"/>
                  </a:lnTo>
                  <a:lnTo>
                    <a:pt x="39" y="86"/>
                  </a:lnTo>
                  <a:lnTo>
                    <a:pt x="43" y="86"/>
                  </a:lnTo>
                  <a:lnTo>
                    <a:pt x="47" y="86"/>
                  </a:lnTo>
                  <a:lnTo>
                    <a:pt x="52" y="85"/>
                  </a:lnTo>
                  <a:lnTo>
                    <a:pt x="56" y="83"/>
                  </a:lnTo>
                  <a:lnTo>
                    <a:pt x="59" y="82"/>
                  </a:lnTo>
                  <a:lnTo>
                    <a:pt x="63" y="81"/>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9"/>
                  </a:lnTo>
                  <a:lnTo>
                    <a:pt x="73" y="13"/>
                  </a:lnTo>
                  <a:lnTo>
                    <a:pt x="66" y="7"/>
                  </a:lnTo>
                  <a:lnTo>
                    <a:pt x="63" y="4"/>
                  </a:lnTo>
                  <a:lnTo>
                    <a:pt x="59" y="3"/>
                  </a:lnTo>
                  <a:lnTo>
                    <a:pt x="56" y="1"/>
                  </a:lnTo>
                  <a:lnTo>
                    <a:pt x="52" y="0"/>
                  </a:lnTo>
                  <a:lnTo>
                    <a:pt x="47"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0459" name="Freeform 43">
              <a:extLst>
                <a:ext uri="{FF2B5EF4-FFF2-40B4-BE49-F238E27FC236}">
                  <a16:creationId xmlns:a16="http://schemas.microsoft.com/office/drawing/2014/main" id="{D1040610-EE26-4FFB-ABF3-936B7BD98274}"/>
                </a:ext>
              </a:extLst>
            </p:cNvPr>
            <p:cNvSpPr>
              <a:spLocks/>
            </p:cNvSpPr>
            <p:nvPr/>
          </p:nvSpPr>
          <p:spPr bwMode="auto">
            <a:xfrm>
              <a:off x="299" y="2739"/>
              <a:ext cx="76" cy="76"/>
            </a:xfrm>
            <a:custGeom>
              <a:avLst/>
              <a:gdLst>
                <a:gd name="T0" fmla="*/ 43 w 86"/>
                <a:gd name="T1" fmla="*/ 0 h 86"/>
                <a:gd name="T2" fmla="*/ 39 w 86"/>
                <a:gd name="T3" fmla="*/ 0 h 86"/>
                <a:gd name="T4" fmla="*/ 34 w 86"/>
                <a:gd name="T5" fmla="*/ 0 h 86"/>
                <a:gd name="T6" fmla="*/ 30 w 86"/>
                <a:gd name="T7" fmla="*/ 1 h 86"/>
                <a:gd name="T8" fmla="*/ 26 w 86"/>
                <a:gd name="T9" fmla="*/ 3 h 86"/>
                <a:gd name="T10" fmla="*/ 21 w 86"/>
                <a:gd name="T11" fmla="*/ 4 h 86"/>
                <a:gd name="T12" fmla="*/ 19 w 86"/>
                <a:gd name="T13" fmla="*/ 7 h 86"/>
                <a:gd name="T14" fmla="*/ 13 w 86"/>
                <a:gd name="T15" fmla="*/ 13 h 86"/>
                <a:gd name="T16" fmla="*/ 7 w 86"/>
                <a:gd name="T17" fmla="*/ 19 h 86"/>
                <a:gd name="T18" fmla="*/ 4 w 86"/>
                <a:gd name="T19" fmla="*/ 21 h 86"/>
                <a:gd name="T20" fmla="*/ 3 w 86"/>
                <a:gd name="T21" fmla="*/ 26 h 86"/>
                <a:gd name="T22" fmla="*/ 1 w 86"/>
                <a:gd name="T23" fmla="*/ 30 h 86"/>
                <a:gd name="T24" fmla="*/ 0 w 86"/>
                <a:gd name="T25" fmla="*/ 34 h 86"/>
                <a:gd name="T26" fmla="*/ 0 w 86"/>
                <a:gd name="T27" fmla="*/ 39 h 86"/>
                <a:gd name="T28" fmla="*/ 0 w 86"/>
                <a:gd name="T29" fmla="*/ 43 h 86"/>
                <a:gd name="T30" fmla="*/ 0 w 86"/>
                <a:gd name="T31" fmla="*/ 47 h 86"/>
                <a:gd name="T32" fmla="*/ 0 w 86"/>
                <a:gd name="T33" fmla="*/ 52 h 86"/>
                <a:gd name="T34" fmla="*/ 1 w 86"/>
                <a:gd name="T35" fmla="*/ 56 h 86"/>
                <a:gd name="T36" fmla="*/ 3 w 86"/>
                <a:gd name="T37" fmla="*/ 59 h 86"/>
                <a:gd name="T38" fmla="*/ 4 w 86"/>
                <a:gd name="T39" fmla="*/ 63 h 86"/>
                <a:gd name="T40" fmla="*/ 7 w 86"/>
                <a:gd name="T41" fmla="*/ 66 h 86"/>
                <a:gd name="T42" fmla="*/ 13 w 86"/>
                <a:gd name="T43" fmla="*/ 73 h 86"/>
                <a:gd name="T44" fmla="*/ 19 w 86"/>
                <a:gd name="T45" fmla="*/ 79 h 86"/>
                <a:gd name="T46" fmla="*/ 21 w 86"/>
                <a:gd name="T47" fmla="*/ 81 h 86"/>
                <a:gd name="T48" fmla="*/ 26 w 86"/>
                <a:gd name="T49" fmla="*/ 82 h 86"/>
                <a:gd name="T50" fmla="*/ 30 w 86"/>
                <a:gd name="T51" fmla="*/ 83 h 86"/>
                <a:gd name="T52" fmla="*/ 34 w 86"/>
                <a:gd name="T53" fmla="*/ 85 h 86"/>
                <a:gd name="T54" fmla="*/ 39 w 86"/>
                <a:gd name="T55" fmla="*/ 86 h 86"/>
                <a:gd name="T56" fmla="*/ 43 w 86"/>
                <a:gd name="T57" fmla="*/ 86 h 86"/>
                <a:gd name="T58" fmla="*/ 47 w 86"/>
                <a:gd name="T59" fmla="*/ 86 h 86"/>
                <a:gd name="T60" fmla="*/ 52 w 86"/>
                <a:gd name="T61" fmla="*/ 85 h 86"/>
                <a:gd name="T62" fmla="*/ 56 w 86"/>
                <a:gd name="T63" fmla="*/ 83 h 86"/>
                <a:gd name="T64" fmla="*/ 59 w 86"/>
                <a:gd name="T65" fmla="*/ 82 h 86"/>
                <a:gd name="T66" fmla="*/ 63 w 86"/>
                <a:gd name="T67" fmla="*/ 81 h 86"/>
                <a:gd name="T68" fmla="*/ 66 w 86"/>
                <a:gd name="T69" fmla="*/ 79 h 86"/>
                <a:gd name="T70" fmla="*/ 73 w 86"/>
                <a:gd name="T71" fmla="*/ 73 h 86"/>
                <a:gd name="T72" fmla="*/ 79 w 86"/>
                <a:gd name="T73" fmla="*/ 66 h 86"/>
                <a:gd name="T74" fmla="*/ 80 w 86"/>
                <a:gd name="T75" fmla="*/ 63 h 86"/>
                <a:gd name="T76" fmla="*/ 82 w 86"/>
                <a:gd name="T77" fmla="*/ 59 h 86"/>
                <a:gd name="T78" fmla="*/ 83 w 86"/>
                <a:gd name="T79" fmla="*/ 56 h 86"/>
                <a:gd name="T80" fmla="*/ 85 w 86"/>
                <a:gd name="T81" fmla="*/ 52 h 86"/>
                <a:gd name="T82" fmla="*/ 86 w 86"/>
                <a:gd name="T83" fmla="*/ 47 h 86"/>
                <a:gd name="T84" fmla="*/ 86 w 86"/>
                <a:gd name="T85" fmla="*/ 43 h 86"/>
                <a:gd name="T86" fmla="*/ 86 w 86"/>
                <a:gd name="T87" fmla="*/ 39 h 86"/>
                <a:gd name="T88" fmla="*/ 85 w 86"/>
                <a:gd name="T89" fmla="*/ 34 h 86"/>
                <a:gd name="T90" fmla="*/ 83 w 86"/>
                <a:gd name="T91" fmla="*/ 30 h 86"/>
                <a:gd name="T92" fmla="*/ 82 w 86"/>
                <a:gd name="T93" fmla="*/ 26 h 86"/>
                <a:gd name="T94" fmla="*/ 80 w 86"/>
                <a:gd name="T95" fmla="*/ 21 h 86"/>
                <a:gd name="T96" fmla="*/ 79 w 86"/>
                <a:gd name="T97" fmla="*/ 19 h 86"/>
                <a:gd name="T98" fmla="*/ 73 w 86"/>
                <a:gd name="T99" fmla="*/ 13 h 86"/>
                <a:gd name="T100" fmla="*/ 66 w 86"/>
                <a:gd name="T101" fmla="*/ 7 h 86"/>
                <a:gd name="T102" fmla="*/ 63 w 86"/>
                <a:gd name="T103" fmla="*/ 4 h 86"/>
                <a:gd name="T104" fmla="*/ 59 w 86"/>
                <a:gd name="T105" fmla="*/ 3 h 86"/>
                <a:gd name="T106" fmla="*/ 56 w 86"/>
                <a:gd name="T107" fmla="*/ 1 h 86"/>
                <a:gd name="T108" fmla="*/ 52 w 86"/>
                <a:gd name="T109" fmla="*/ 0 h 86"/>
                <a:gd name="T110" fmla="*/ 47 w 86"/>
                <a:gd name="T111" fmla="*/ 0 h 86"/>
                <a:gd name="T112" fmla="*/ 43 w 86"/>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86">
                  <a:moveTo>
                    <a:pt x="43" y="0"/>
                  </a:moveTo>
                  <a:lnTo>
                    <a:pt x="39" y="0"/>
                  </a:lnTo>
                  <a:lnTo>
                    <a:pt x="34" y="0"/>
                  </a:lnTo>
                  <a:lnTo>
                    <a:pt x="30" y="1"/>
                  </a:lnTo>
                  <a:lnTo>
                    <a:pt x="26" y="3"/>
                  </a:lnTo>
                  <a:lnTo>
                    <a:pt x="21" y="4"/>
                  </a:lnTo>
                  <a:lnTo>
                    <a:pt x="19" y="7"/>
                  </a:lnTo>
                  <a:lnTo>
                    <a:pt x="13" y="13"/>
                  </a:lnTo>
                  <a:lnTo>
                    <a:pt x="7" y="19"/>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1"/>
                  </a:lnTo>
                  <a:lnTo>
                    <a:pt x="26" y="82"/>
                  </a:lnTo>
                  <a:lnTo>
                    <a:pt x="30" y="83"/>
                  </a:lnTo>
                  <a:lnTo>
                    <a:pt x="34" y="85"/>
                  </a:lnTo>
                  <a:lnTo>
                    <a:pt x="39" y="86"/>
                  </a:lnTo>
                  <a:lnTo>
                    <a:pt x="43" y="86"/>
                  </a:lnTo>
                  <a:lnTo>
                    <a:pt x="47" y="86"/>
                  </a:lnTo>
                  <a:lnTo>
                    <a:pt x="52" y="85"/>
                  </a:lnTo>
                  <a:lnTo>
                    <a:pt x="56" y="83"/>
                  </a:lnTo>
                  <a:lnTo>
                    <a:pt x="59" y="82"/>
                  </a:lnTo>
                  <a:lnTo>
                    <a:pt x="63" y="81"/>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9"/>
                  </a:lnTo>
                  <a:lnTo>
                    <a:pt x="73" y="13"/>
                  </a:lnTo>
                  <a:lnTo>
                    <a:pt x="66" y="7"/>
                  </a:lnTo>
                  <a:lnTo>
                    <a:pt x="63" y="4"/>
                  </a:lnTo>
                  <a:lnTo>
                    <a:pt x="59" y="3"/>
                  </a:lnTo>
                  <a:lnTo>
                    <a:pt x="56" y="1"/>
                  </a:lnTo>
                  <a:lnTo>
                    <a:pt x="52" y="0"/>
                  </a:lnTo>
                  <a:lnTo>
                    <a:pt x="47" y="0"/>
                  </a:lnTo>
                  <a:lnTo>
                    <a:pt x="43"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60" name="Line 44">
              <a:extLst>
                <a:ext uri="{FF2B5EF4-FFF2-40B4-BE49-F238E27FC236}">
                  <a16:creationId xmlns:a16="http://schemas.microsoft.com/office/drawing/2014/main" id="{D32CCE94-93C7-4246-998D-CD7F9F6D8CA9}"/>
                </a:ext>
              </a:extLst>
            </p:cNvPr>
            <p:cNvSpPr>
              <a:spLocks noChangeShapeType="1"/>
            </p:cNvSpPr>
            <p:nvPr/>
          </p:nvSpPr>
          <p:spPr bwMode="auto">
            <a:xfrm flipH="1">
              <a:off x="337" y="2777"/>
              <a:ext cx="1221" cy="122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461" name="Line 45">
              <a:extLst>
                <a:ext uri="{FF2B5EF4-FFF2-40B4-BE49-F238E27FC236}">
                  <a16:creationId xmlns:a16="http://schemas.microsoft.com/office/drawing/2014/main" id="{38785E74-03BE-4301-A1B5-5874FF2073A1}"/>
                </a:ext>
              </a:extLst>
            </p:cNvPr>
            <p:cNvSpPr>
              <a:spLocks noChangeShapeType="1"/>
            </p:cNvSpPr>
            <p:nvPr/>
          </p:nvSpPr>
          <p:spPr bwMode="auto">
            <a:xfrm flipH="1" flipV="1">
              <a:off x="337" y="2777"/>
              <a:ext cx="1221" cy="122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462" name="Freeform 46">
              <a:extLst>
                <a:ext uri="{FF2B5EF4-FFF2-40B4-BE49-F238E27FC236}">
                  <a16:creationId xmlns:a16="http://schemas.microsoft.com/office/drawing/2014/main" id="{A48AD5B5-2312-4173-8296-0D3CF0F06AD6}"/>
                </a:ext>
              </a:extLst>
            </p:cNvPr>
            <p:cNvSpPr>
              <a:spLocks/>
            </p:cNvSpPr>
            <p:nvPr/>
          </p:nvSpPr>
          <p:spPr bwMode="auto">
            <a:xfrm>
              <a:off x="1302" y="3193"/>
              <a:ext cx="44" cy="185"/>
            </a:xfrm>
            <a:custGeom>
              <a:avLst/>
              <a:gdLst>
                <a:gd name="T0" fmla="*/ 49 w 49"/>
                <a:gd name="T1" fmla="*/ 209 h 209"/>
                <a:gd name="T2" fmla="*/ 49 w 49"/>
                <a:gd name="T3" fmla="*/ 193 h 209"/>
                <a:gd name="T4" fmla="*/ 48 w 49"/>
                <a:gd name="T5" fmla="*/ 179 h 209"/>
                <a:gd name="T6" fmla="*/ 48 w 49"/>
                <a:gd name="T7" fmla="*/ 163 h 209"/>
                <a:gd name="T8" fmla="*/ 46 w 49"/>
                <a:gd name="T9" fmla="*/ 148 h 209"/>
                <a:gd name="T10" fmla="*/ 43 w 49"/>
                <a:gd name="T11" fmla="*/ 134 h 209"/>
                <a:gd name="T12" fmla="*/ 42 w 49"/>
                <a:gd name="T13" fmla="*/ 120 h 209"/>
                <a:gd name="T14" fmla="*/ 39 w 49"/>
                <a:gd name="T15" fmla="*/ 107 h 209"/>
                <a:gd name="T16" fmla="*/ 36 w 49"/>
                <a:gd name="T17" fmla="*/ 92 h 209"/>
                <a:gd name="T18" fmla="*/ 33 w 49"/>
                <a:gd name="T19" fmla="*/ 79 h 209"/>
                <a:gd name="T20" fmla="*/ 29 w 49"/>
                <a:gd name="T21" fmla="*/ 66 h 209"/>
                <a:gd name="T22" fmla="*/ 26 w 49"/>
                <a:gd name="T23" fmla="*/ 55 h 209"/>
                <a:gd name="T24" fmla="*/ 22 w 49"/>
                <a:gd name="T25" fmla="*/ 42 h 209"/>
                <a:gd name="T26" fmla="*/ 16 w 49"/>
                <a:gd name="T27" fmla="*/ 30 h 209"/>
                <a:gd name="T28" fmla="*/ 12 w 49"/>
                <a:gd name="T29" fmla="*/ 20 h 209"/>
                <a:gd name="T30" fmla="*/ 6 w 49"/>
                <a:gd name="T31" fmla="*/ 9 h 209"/>
                <a:gd name="T32" fmla="*/ 0 w 49"/>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09">
                  <a:moveTo>
                    <a:pt x="49" y="209"/>
                  </a:moveTo>
                  <a:lnTo>
                    <a:pt x="49" y="193"/>
                  </a:lnTo>
                  <a:lnTo>
                    <a:pt x="48" y="179"/>
                  </a:lnTo>
                  <a:lnTo>
                    <a:pt x="48" y="163"/>
                  </a:lnTo>
                  <a:lnTo>
                    <a:pt x="46" y="148"/>
                  </a:lnTo>
                  <a:lnTo>
                    <a:pt x="43" y="134"/>
                  </a:lnTo>
                  <a:lnTo>
                    <a:pt x="42" y="120"/>
                  </a:lnTo>
                  <a:lnTo>
                    <a:pt x="39" y="107"/>
                  </a:lnTo>
                  <a:lnTo>
                    <a:pt x="36" y="92"/>
                  </a:lnTo>
                  <a:lnTo>
                    <a:pt x="33" y="79"/>
                  </a:lnTo>
                  <a:lnTo>
                    <a:pt x="29" y="66"/>
                  </a:lnTo>
                  <a:lnTo>
                    <a:pt x="26" y="55"/>
                  </a:lnTo>
                  <a:lnTo>
                    <a:pt x="22" y="42"/>
                  </a:lnTo>
                  <a:lnTo>
                    <a:pt x="16" y="30"/>
                  </a:lnTo>
                  <a:lnTo>
                    <a:pt x="12" y="20"/>
                  </a:lnTo>
                  <a:lnTo>
                    <a:pt x="6" y="9"/>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63" name="Rectangle 47">
              <a:extLst>
                <a:ext uri="{FF2B5EF4-FFF2-40B4-BE49-F238E27FC236}">
                  <a16:creationId xmlns:a16="http://schemas.microsoft.com/office/drawing/2014/main" id="{748D36C5-62F8-47F0-8187-B7BA928D0667}"/>
                </a:ext>
              </a:extLst>
            </p:cNvPr>
            <p:cNvSpPr>
              <a:spLocks noChangeArrowheads="1"/>
            </p:cNvSpPr>
            <p:nvPr/>
          </p:nvSpPr>
          <p:spPr bwMode="auto">
            <a:xfrm>
              <a:off x="1532" y="3236"/>
              <a:ext cx="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4" name="Freeform 48">
              <a:extLst>
                <a:ext uri="{FF2B5EF4-FFF2-40B4-BE49-F238E27FC236}">
                  <a16:creationId xmlns:a16="http://schemas.microsoft.com/office/drawing/2014/main" id="{65BF9C83-8714-4662-8ACF-22B690C7445B}"/>
                </a:ext>
              </a:extLst>
            </p:cNvPr>
            <p:cNvSpPr>
              <a:spLocks/>
            </p:cNvSpPr>
            <p:nvPr/>
          </p:nvSpPr>
          <p:spPr bwMode="auto">
            <a:xfrm>
              <a:off x="1296" y="3028"/>
              <a:ext cx="99" cy="130"/>
            </a:xfrm>
            <a:custGeom>
              <a:avLst/>
              <a:gdLst>
                <a:gd name="T0" fmla="*/ 112 w 112"/>
                <a:gd name="T1" fmla="*/ 147 h 147"/>
                <a:gd name="T2" fmla="*/ 108 w 112"/>
                <a:gd name="T3" fmla="*/ 136 h 147"/>
                <a:gd name="T4" fmla="*/ 104 w 112"/>
                <a:gd name="T5" fmla="*/ 124 h 147"/>
                <a:gd name="T6" fmla="*/ 99 w 112"/>
                <a:gd name="T7" fmla="*/ 112 h 147"/>
                <a:gd name="T8" fmla="*/ 94 w 112"/>
                <a:gd name="T9" fmla="*/ 101 h 147"/>
                <a:gd name="T10" fmla="*/ 89 w 112"/>
                <a:gd name="T11" fmla="*/ 91 h 147"/>
                <a:gd name="T12" fmla="*/ 82 w 112"/>
                <a:gd name="T13" fmla="*/ 79 h 147"/>
                <a:gd name="T14" fmla="*/ 76 w 112"/>
                <a:gd name="T15" fmla="*/ 71 h 147"/>
                <a:gd name="T16" fmla="*/ 69 w 112"/>
                <a:gd name="T17" fmla="*/ 61 h 147"/>
                <a:gd name="T18" fmla="*/ 62 w 112"/>
                <a:gd name="T19" fmla="*/ 50 h 147"/>
                <a:gd name="T20" fmla="*/ 55 w 112"/>
                <a:gd name="T21" fmla="*/ 42 h 147"/>
                <a:gd name="T22" fmla="*/ 46 w 112"/>
                <a:gd name="T23" fmla="*/ 35 h 147"/>
                <a:gd name="T24" fmla="*/ 37 w 112"/>
                <a:gd name="T25" fmla="*/ 26 h 147"/>
                <a:gd name="T26" fmla="*/ 29 w 112"/>
                <a:gd name="T27" fmla="*/ 19 h 147"/>
                <a:gd name="T28" fmla="*/ 20 w 112"/>
                <a:gd name="T29" fmla="*/ 12 h 147"/>
                <a:gd name="T30" fmla="*/ 10 w 112"/>
                <a:gd name="T31" fmla="*/ 6 h 147"/>
                <a:gd name="T32" fmla="*/ 0 w 112"/>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47">
                  <a:moveTo>
                    <a:pt x="112" y="147"/>
                  </a:moveTo>
                  <a:lnTo>
                    <a:pt x="108" y="136"/>
                  </a:lnTo>
                  <a:lnTo>
                    <a:pt x="104" y="124"/>
                  </a:lnTo>
                  <a:lnTo>
                    <a:pt x="99" y="112"/>
                  </a:lnTo>
                  <a:lnTo>
                    <a:pt x="94" y="101"/>
                  </a:lnTo>
                  <a:lnTo>
                    <a:pt x="89" y="91"/>
                  </a:lnTo>
                  <a:lnTo>
                    <a:pt x="82" y="79"/>
                  </a:lnTo>
                  <a:lnTo>
                    <a:pt x="76" y="71"/>
                  </a:lnTo>
                  <a:lnTo>
                    <a:pt x="69" y="61"/>
                  </a:lnTo>
                  <a:lnTo>
                    <a:pt x="62" y="50"/>
                  </a:lnTo>
                  <a:lnTo>
                    <a:pt x="55" y="42"/>
                  </a:lnTo>
                  <a:lnTo>
                    <a:pt x="46" y="35"/>
                  </a:lnTo>
                  <a:lnTo>
                    <a:pt x="37" y="26"/>
                  </a:lnTo>
                  <a:lnTo>
                    <a:pt x="29" y="19"/>
                  </a:lnTo>
                  <a:lnTo>
                    <a:pt x="20" y="12"/>
                  </a:lnTo>
                  <a:lnTo>
                    <a:pt x="10" y="6"/>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0465" name="Rectangle 49">
              <a:extLst>
                <a:ext uri="{FF2B5EF4-FFF2-40B4-BE49-F238E27FC236}">
                  <a16:creationId xmlns:a16="http://schemas.microsoft.com/office/drawing/2014/main" id="{22851142-11C3-4801-9AC7-E1993E7948B4}"/>
                </a:ext>
              </a:extLst>
            </p:cNvPr>
            <p:cNvSpPr>
              <a:spLocks noChangeArrowheads="1"/>
            </p:cNvSpPr>
            <p:nvPr/>
          </p:nvSpPr>
          <p:spPr bwMode="auto">
            <a:xfrm>
              <a:off x="1520" y="2956"/>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6" name="Rectangle 50">
              <a:extLst>
                <a:ext uri="{FF2B5EF4-FFF2-40B4-BE49-F238E27FC236}">
                  <a16:creationId xmlns:a16="http://schemas.microsoft.com/office/drawing/2014/main" id="{C2E2CD7D-FD7C-4F94-AD30-08DFDCF15C2F}"/>
                </a:ext>
              </a:extLst>
            </p:cNvPr>
            <p:cNvSpPr>
              <a:spLocks noChangeArrowheads="1"/>
            </p:cNvSpPr>
            <p:nvPr/>
          </p:nvSpPr>
          <p:spPr bwMode="auto">
            <a:xfrm>
              <a:off x="1666" y="3360"/>
              <a:ext cx="3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7" name="Rectangle 51">
              <a:extLst>
                <a:ext uri="{FF2B5EF4-FFF2-40B4-BE49-F238E27FC236}">
                  <a16:creationId xmlns:a16="http://schemas.microsoft.com/office/drawing/2014/main" id="{E2F6D72C-C87F-449D-88C9-F02C92BA3055}"/>
                </a:ext>
              </a:extLst>
            </p:cNvPr>
            <p:cNvSpPr>
              <a:spLocks noChangeArrowheads="1"/>
            </p:cNvSpPr>
            <p:nvPr/>
          </p:nvSpPr>
          <p:spPr bwMode="auto">
            <a:xfrm>
              <a:off x="980" y="2640"/>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8" name="Rectangle 52">
              <a:extLst>
                <a:ext uri="{FF2B5EF4-FFF2-40B4-BE49-F238E27FC236}">
                  <a16:creationId xmlns:a16="http://schemas.microsoft.com/office/drawing/2014/main" id="{68AFFC33-E808-4CD7-9C17-4DF0CD110163}"/>
                </a:ext>
              </a:extLst>
            </p:cNvPr>
            <p:cNvSpPr>
              <a:spLocks noChangeArrowheads="1"/>
            </p:cNvSpPr>
            <p:nvPr/>
          </p:nvSpPr>
          <p:spPr bwMode="auto">
            <a:xfrm>
              <a:off x="270" y="2777"/>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69" name="Rectangle 53">
              <a:extLst>
                <a:ext uri="{FF2B5EF4-FFF2-40B4-BE49-F238E27FC236}">
                  <a16:creationId xmlns:a16="http://schemas.microsoft.com/office/drawing/2014/main" id="{47B65EE0-893C-4230-8076-DCA2892B6430}"/>
                </a:ext>
              </a:extLst>
            </p:cNvPr>
            <p:cNvSpPr>
              <a:spLocks noChangeArrowheads="1"/>
            </p:cNvSpPr>
            <p:nvPr/>
          </p:nvSpPr>
          <p:spPr bwMode="auto">
            <a:xfrm>
              <a:off x="270" y="3416"/>
              <a:ext cx="3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70" name="Rectangle 54">
              <a:extLst>
                <a:ext uri="{FF2B5EF4-FFF2-40B4-BE49-F238E27FC236}">
                  <a16:creationId xmlns:a16="http://schemas.microsoft.com/office/drawing/2014/main" id="{1C97D12F-74BA-4FE6-AA4D-0DB3ED86E734}"/>
                </a:ext>
              </a:extLst>
            </p:cNvPr>
            <p:cNvSpPr>
              <a:spLocks noChangeArrowheads="1"/>
            </p:cNvSpPr>
            <p:nvPr/>
          </p:nvSpPr>
          <p:spPr bwMode="auto">
            <a:xfrm>
              <a:off x="246" y="4013"/>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71" name="Rectangle 55">
              <a:extLst>
                <a:ext uri="{FF2B5EF4-FFF2-40B4-BE49-F238E27FC236}">
                  <a16:creationId xmlns:a16="http://schemas.microsoft.com/office/drawing/2014/main" id="{954815B5-A866-4FE6-A05C-BA14520FEA69}"/>
                </a:ext>
              </a:extLst>
            </p:cNvPr>
            <p:cNvSpPr>
              <a:spLocks noChangeArrowheads="1"/>
            </p:cNvSpPr>
            <p:nvPr/>
          </p:nvSpPr>
          <p:spPr bwMode="auto">
            <a:xfrm>
              <a:off x="1660" y="3982"/>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72" name="Rectangle 56">
              <a:extLst>
                <a:ext uri="{FF2B5EF4-FFF2-40B4-BE49-F238E27FC236}">
                  <a16:creationId xmlns:a16="http://schemas.microsoft.com/office/drawing/2014/main" id="{CE6E2C3C-3E93-4418-8486-BFB8D6EBE34F}"/>
                </a:ext>
              </a:extLst>
            </p:cNvPr>
            <p:cNvSpPr>
              <a:spLocks noChangeArrowheads="1"/>
            </p:cNvSpPr>
            <p:nvPr/>
          </p:nvSpPr>
          <p:spPr bwMode="auto">
            <a:xfrm>
              <a:off x="796" y="3295"/>
              <a:ext cx="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 </a:t>
              </a:r>
              <a:endParaRPr lang="en-US" altLang="en-US"/>
            </a:p>
          </p:txBody>
        </p:sp>
        <p:sp>
          <p:nvSpPr>
            <p:cNvPr id="700473" name="Freeform 57">
              <a:extLst>
                <a:ext uri="{FF2B5EF4-FFF2-40B4-BE49-F238E27FC236}">
                  <a16:creationId xmlns:a16="http://schemas.microsoft.com/office/drawing/2014/main" id="{49AF1535-271A-43EF-B283-CA08B028A843}"/>
                </a:ext>
              </a:extLst>
            </p:cNvPr>
            <p:cNvSpPr>
              <a:spLocks noEditPoints="1"/>
            </p:cNvSpPr>
            <p:nvPr/>
          </p:nvSpPr>
          <p:spPr bwMode="auto">
            <a:xfrm>
              <a:off x="967" y="2974"/>
              <a:ext cx="745" cy="419"/>
            </a:xfrm>
            <a:custGeom>
              <a:avLst/>
              <a:gdLst>
                <a:gd name="T0" fmla="*/ 0 w 844"/>
                <a:gd name="T1" fmla="*/ 450 h 473"/>
                <a:gd name="T2" fmla="*/ 777 w 844"/>
                <a:gd name="T3" fmla="*/ 21 h 473"/>
                <a:gd name="T4" fmla="*/ 790 w 844"/>
                <a:gd name="T5" fmla="*/ 45 h 473"/>
                <a:gd name="T6" fmla="*/ 13 w 844"/>
                <a:gd name="T7" fmla="*/ 473 h 473"/>
                <a:gd name="T8" fmla="*/ 0 w 844"/>
                <a:gd name="T9" fmla="*/ 450 h 473"/>
                <a:gd name="T10" fmla="*/ 753 w 844"/>
                <a:gd name="T11" fmla="*/ 3 h 473"/>
                <a:gd name="T12" fmla="*/ 844 w 844"/>
                <a:gd name="T13" fmla="*/ 0 h 473"/>
                <a:gd name="T14" fmla="*/ 792 w 844"/>
                <a:gd name="T15" fmla="*/ 74 h 473"/>
                <a:gd name="T16" fmla="*/ 753 w 844"/>
                <a:gd name="T17"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4" h="473">
                  <a:moveTo>
                    <a:pt x="0" y="450"/>
                  </a:moveTo>
                  <a:lnTo>
                    <a:pt x="777" y="21"/>
                  </a:lnTo>
                  <a:lnTo>
                    <a:pt x="790" y="45"/>
                  </a:lnTo>
                  <a:lnTo>
                    <a:pt x="13" y="473"/>
                  </a:lnTo>
                  <a:lnTo>
                    <a:pt x="0" y="450"/>
                  </a:lnTo>
                  <a:close/>
                  <a:moveTo>
                    <a:pt x="753" y="3"/>
                  </a:moveTo>
                  <a:lnTo>
                    <a:pt x="844" y="0"/>
                  </a:lnTo>
                  <a:lnTo>
                    <a:pt x="792" y="74"/>
                  </a:lnTo>
                  <a:lnTo>
                    <a:pt x="753" y="3"/>
                  </a:lnTo>
                  <a:close/>
                </a:path>
              </a:pathLst>
            </a:custGeom>
            <a:solidFill>
              <a:srgbClr val="000000"/>
            </a:solidFill>
            <a:ln w="1588">
              <a:solidFill>
                <a:srgbClr val="000000"/>
              </a:solidFill>
              <a:prstDash val="solid"/>
              <a:round/>
              <a:headEnd/>
              <a:tailEnd/>
            </a:ln>
          </p:spPr>
          <p:txBody>
            <a:bodyPr/>
            <a:lstStyle/>
            <a:p>
              <a:endParaRPr lang="en-US"/>
            </a:p>
          </p:txBody>
        </p:sp>
      </p:grpSp>
      <p:grpSp>
        <p:nvGrpSpPr>
          <p:cNvPr id="700474" name="Group 58">
            <a:extLst>
              <a:ext uri="{FF2B5EF4-FFF2-40B4-BE49-F238E27FC236}">
                <a16:creationId xmlns:a16="http://schemas.microsoft.com/office/drawing/2014/main" id="{1D3CD13E-6153-4471-A65F-7F7ED7EAD264}"/>
              </a:ext>
            </a:extLst>
          </p:cNvPr>
          <p:cNvGrpSpPr>
            <a:grpSpLocks/>
          </p:cNvGrpSpPr>
          <p:nvPr/>
        </p:nvGrpSpPr>
        <p:grpSpPr bwMode="auto">
          <a:xfrm>
            <a:off x="6629400" y="4703763"/>
            <a:ext cx="1928813" cy="1722437"/>
            <a:chOff x="3886" y="2169"/>
            <a:chExt cx="1608" cy="1435"/>
          </a:xfrm>
        </p:grpSpPr>
        <p:pic>
          <p:nvPicPr>
            <p:cNvPr id="700475" name="Picture 59">
              <a:extLst>
                <a:ext uri="{FF2B5EF4-FFF2-40B4-BE49-F238E27FC236}">
                  <a16:creationId xmlns:a16="http://schemas.microsoft.com/office/drawing/2014/main" id="{F2512DC6-3205-4E49-8427-8315C97039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160" t="14441" r="13145" b="6569"/>
            <a:stretch>
              <a:fillRect/>
            </a:stretch>
          </p:blipFill>
          <p:spPr bwMode="auto">
            <a:xfrm rot="5400000">
              <a:off x="3972" y="2083"/>
              <a:ext cx="1435"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0476" name="Line 60">
              <a:extLst>
                <a:ext uri="{FF2B5EF4-FFF2-40B4-BE49-F238E27FC236}">
                  <a16:creationId xmlns:a16="http://schemas.microsoft.com/office/drawing/2014/main" id="{BDB7C371-1F60-49B6-BEA6-651D29416833}"/>
                </a:ext>
              </a:extLst>
            </p:cNvPr>
            <p:cNvSpPr>
              <a:spLocks noChangeShapeType="1"/>
            </p:cNvSpPr>
            <p:nvPr/>
          </p:nvSpPr>
          <p:spPr bwMode="auto">
            <a:xfrm rot="5400000" flipH="1" flipV="1">
              <a:off x="4320" y="2439"/>
              <a:ext cx="775" cy="132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0477" name="Group 61">
            <a:extLst>
              <a:ext uri="{FF2B5EF4-FFF2-40B4-BE49-F238E27FC236}">
                <a16:creationId xmlns:a16="http://schemas.microsoft.com/office/drawing/2014/main" id="{B6DF40CE-CDA7-4C11-9D42-B9067D06ADD9}"/>
              </a:ext>
            </a:extLst>
          </p:cNvPr>
          <p:cNvGrpSpPr>
            <a:grpSpLocks/>
          </p:cNvGrpSpPr>
          <p:nvPr/>
        </p:nvGrpSpPr>
        <p:grpSpPr bwMode="auto">
          <a:xfrm>
            <a:off x="6638925" y="698500"/>
            <a:ext cx="1870075" cy="1844675"/>
            <a:chOff x="826" y="1424"/>
            <a:chExt cx="1178" cy="1162"/>
          </a:xfrm>
        </p:grpSpPr>
        <p:grpSp>
          <p:nvGrpSpPr>
            <p:cNvPr id="700478" name="Group 62">
              <a:extLst>
                <a:ext uri="{FF2B5EF4-FFF2-40B4-BE49-F238E27FC236}">
                  <a16:creationId xmlns:a16="http://schemas.microsoft.com/office/drawing/2014/main" id="{A721D80E-D641-4CC2-9105-C1AC79D12626}"/>
                </a:ext>
              </a:extLst>
            </p:cNvPr>
            <p:cNvGrpSpPr>
              <a:grpSpLocks noChangeAspect="1"/>
            </p:cNvGrpSpPr>
            <p:nvPr/>
          </p:nvGrpSpPr>
          <p:grpSpPr bwMode="auto">
            <a:xfrm>
              <a:off x="826" y="1424"/>
              <a:ext cx="1178" cy="1156"/>
              <a:chOff x="1877" y="1152"/>
              <a:chExt cx="1971" cy="1776"/>
            </a:xfrm>
          </p:grpSpPr>
          <p:sp>
            <p:nvSpPr>
              <p:cNvPr id="700479" name="Rectangle 63">
                <a:extLst>
                  <a:ext uri="{FF2B5EF4-FFF2-40B4-BE49-F238E27FC236}">
                    <a16:creationId xmlns:a16="http://schemas.microsoft.com/office/drawing/2014/main" id="{CC0756E9-E57F-45E4-B06B-E12DEFA0B2AB}"/>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0" name="Rectangle 64">
                <a:extLst>
                  <a:ext uri="{FF2B5EF4-FFF2-40B4-BE49-F238E27FC236}">
                    <a16:creationId xmlns:a16="http://schemas.microsoft.com/office/drawing/2014/main" id="{75D5D317-C6B9-4A01-B121-9D18A1B03FE7}"/>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1" name="Rectangle 65">
                <a:extLst>
                  <a:ext uri="{FF2B5EF4-FFF2-40B4-BE49-F238E27FC236}">
                    <a16:creationId xmlns:a16="http://schemas.microsoft.com/office/drawing/2014/main" id="{5C3A4581-4EDA-423D-8432-91258936F616}"/>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2" name="Rectangle 66">
                <a:extLst>
                  <a:ext uri="{FF2B5EF4-FFF2-40B4-BE49-F238E27FC236}">
                    <a16:creationId xmlns:a16="http://schemas.microsoft.com/office/drawing/2014/main" id="{79103C91-3089-4274-AC0C-EAB987D883B5}"/>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3" name="Rectangle 67">
                <a:extLst>
                  <a:ext uri="{FF2B5EF4-FFF2-40B4-BE49-F238E27FC236}">
                    <a16:creationId xmlns:a16="http://schemas.microsoft.com/office/drawing/2014/main" id="{CBD03232-A652-44EB-BC02-9FC78F4D1288}"/>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4" name="Rectangle 68">
                <a:extLst>
                  <a:ext uri="{FF2B5EF4-FFF2-40B4-BE49-F238E27FC236}">
                    <a16:creationId xmlns:a16="http://schemas.microsoft.com/office/drawing/2014/main" id="{6D853FBE-DE46-458D-84AE-7FC2F27B4E71}"/>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5" name="Rectangle 69">
                <a:extLst>
                  <a:ext uri="{FF2B5EF4-FFF2-40B4-BE49-F238E27FC236}">
                    <a16:creationId xmlns:a16="http://schemas.microsoft.com/office/drawing/2014/main" id="{23664B2B-6C63-4407-A763-C70A4A55B1C4}"/>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6" name="Rectangle 70">
                <a:extLst>
                  <a:ext uri="{FF2B5EF4-FFF2-40B4-BE49-F238E27FC236}">
                    <a16:creationId xmlns:a16="http://schemas.microsoft.com/office/drawing/2014/main" id="{9DFB530A-7D79-46E8-A961-4D8579BDAAAE}"/>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7" name="Rectangle 71">
                <a:extLst>
                  <a:ext uri="{FF2B5EF4-FFF2-40B4-BE49-F238E27FC236}">
                    <a16:creationId xmlns:a16="http://schemas.microsoft.com/office/drawing/2014/main" id="{08F13FF8-CA35-452B-A866-A5FBA1BA31D3}"/>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8" name="Rectangle 72">
                <a:extLst>
                  <a:ext uri="{FF2B5EF4-FFF2-40B4-BE49-F238E27FC236}">
                    <a16:creationId xmlns:a16="http://schemas.microsoft.com/office/drawing/2014/main" id="{CA325930-AEAF-4BA2-B68C-803A7E60E4FE}"/>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89" name="Rectangle 73">
                <a:extLst>
                  <a:ext uri="{FF2B5EF4-FFF2-40B4-BE49-F238E27FC236}">
                    <a16:creationId xmlns:a16="http://schemas.microsoft.com/office/drawing/2014/main" id="{B652F14A-4959-4ADF-94EA-42BAB44E6CD9}"/>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0" name="Rectangle 74">
                <a:extLst>
                  <a:ext uri="{FF2B5EF4-FFF2-40B4-BE49-F238E27FC236}">
                    <a16:creationId xmlns:a16="http://schemas.microsoft.com/office/drawing/2014/main" id="{C2E06CAA-7FBF-4F89-976E-065C05E4F69D}"/>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1" name="Rectangle 75">
                <a:extLst>
                  <a:ext uri="{FF2B5EF4-FFF2-40B4-BE49-F238E27FC236}">
                    <a16:creationId xmlns:a16="http://schemas.microsoft.com/office/drawing/2014/main" id="{B3FC08E6-3F7C-4955-9396-BA1462A85C08}"/>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2" name="Rectangle 76">
                <a:extLst>
                  <a:ext uri="{FF2B5EF4-FFF2-40B4-BE49-F238E27FC236}">
                    <a16:creationId xmlns:a16="http://schemas.microsoft.com/office/drawing/2014/main" id="{FC6665A3-0A94-4A59-84AC-4B18BC6D3178}"/>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3" name="Rectangle 77">
                <a:extLst>
                  <a:ext uri="{FF2B5EF4-FFF2-40B4-BE49-F238E27FC236}">
                    <a16:creationId xmlns:a16="http://schemas.microsoft.com/office/drawing/2014/main" id="{6920F09D-6212-47F1-BD65-9C2B4D3BAF79}"/>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4" name="Rectangle 78">
                <a:extLst>
                  <a:ext uri="{FF2B5EF4-FFF2-40B4-BE49-F238E27FC236}">
                    <a16:creationId xmlns:a16="http://schemas.microsoft.com/office/drawing/2014/main" id="{E1D88559-BA4D-4ABC-8543-58CC2E0AB234}"/>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5" name="Rectangle 79">
                <a:extLst>
                  <a:ext uri="{FF2B5EF4-FFF2-40B4-BE49-F238E27FC236}">
                    <a16:creationId xmlns:a16="http://schemas.microsoft.com/office/drawing/2014/main" id="{6C751583-2A07-4BD7-A6A7-E6A775C9BDC2}"/>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6" name="Rectangle 80">
                <a:extLst>
                  <a:ext uri="{FF2B5EF4-FFF2-40B4-BE49-F238E27FC236}">
                    <a16:creationId xmlns:a16="http://schemas.microsoft.com/office/drawing/2014/main" id="{66B927F8-50DB-475E-98D5-FDE214EA3D5A}"/>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7" name="Rectangle 81">
                <a:extLst>
                  <a:ext uri="{FF2B5EF4-FFF2-40B4-BE49-F238E27FC236}">
                    <a16:creationId xmlns:a16="http://schemas.microsoft.com/office/drawing/2014/main" id="{91F07706-EA4E-4E11-B5B9-C25ECA746C72}"/>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8" name="Rectangle 82">
                <a:extLst>
                  <a:ext uri="{FF2B5EF4-FFF2-40B4-BE49-F238E27FC236}">
                    <a16:creationId xmlns:a16="http://schemas.microsoft.com/office/drawing/2014/main" id="{A51C4CC5-AF9A-46A7-8ABF-11D9A745B102}"/>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499" name="Rectangle 83">
                <a:extLst>
                  <a:ext uri="{FF2B5EF4-FFF2-40B4-BE49-F238E27FC236}">
                    <a16:creationId xmlns:a16="http://schemas.microsoft.com/office/drawing/2014/main" id="{EE40B6AC-A6B4-40C7-A841-381EE6029104}"/>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500" name="Rectangle 84">
                <a:extLst>
                  <a:ext uri="{FF2B5EF4-FFF2-40B4-BE49-F238E27FC236}">
                    <a16:creationId xmlns:a16="http://schemas.microsoft.com/office/drawing/2014/main" id="{978699F8-FF47-4E69-A9FB-E5FC2A063F18}"/>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501" name="Rectangle 85">
                <a:extLst>
                  <a:ext uri="{FF2B5EF4-FFF2-40B4-BE49-F238E27FC236}">
                    <a16:creationId xmlns:a16="http://schemas.microsoft.com/office/drawing/2014/main" id="{F809093C-928B-48F4-A8AC-482715AE5D31}"/>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502" name="Rectangle 86">
                <a:extLst>
                  <a:ext uri="{FF2B5EF4-FFF2-40B4-BE49-F238E27FC236}">
                    <a16:creationId xmlns:a16="http://schemas.microsoft.com/office/drawing/2014/main" id="{E973B6EB-B0FE-4C28-A24C-58CDDED626AC}"/>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sp>
            <p:nvSpPr>
              <p:cNvPr id="700503" name="Rectangle 87">
                <a:extLst>
                  <a:ext uri="{FF2B5EF4-FFF2-40B4-BE49-F238E27FC236}">
                    <a16:creationId xmlns:a16="http://schemas.microsoft.com/office/drawing/2014/main" id="{E1D0AA95-136D-4673-BC8B-5D3BC87721DC}"/>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nchor="ctr"/>
              <a:lstStyle/>
              <a:p>
                <a:pPr algn="ctr" eaLnBrk="0" hangingPunct="0"/>
                <a:endParaRPr kumimoji="1" lang="en-US" altLang="en-US" sz="1200" b="1">
                  <a:latin typeface="Times New Roman" panose="02020603050405020304" pitchFamily="18" charset="0"/>
                </a:endParaRPr>
              </a:p>
            </p:txBody>
          </p:sp>
        </p:grpSp>
        <p:sp>
          <p:nvSpPr>
            <p:cNvPr id="700504" name="Line 88">
              <a:extLst>
                <a:ext uri="{FF2B5EF4-FFF2-40B4-BE49-F238E27FC236}">
                  <a16:creationId xmlns:a16="http://schemas.microsoft.com/office/drawing/2014/main" id="{CE7A1078-8E43-4716-83F8-0816559FD26E}"/>
                </a:ext>
              </a:extLst>
            </p:cNvPr>
            <p:cNvSpPr>
              <a:spLocks noChangeAspect="1" noChangeShapeType="1"/>
            </p:cNvSpPr>
            <p:nvPr/>
          </p:nvSpPr>
          <p:spPr bwMode="auto">
            <a:xfrm rot="-177988">
              <a:off x="961" y="1517"/>
              <a:ext cx="212" cy="239"/>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5" name="Line 89">
              <a:extLst>
                <a:ext uri="{FF2B5EF4-FFF2-40B4-BE49-F238E27FC236}">
                  <a16:creationId xmlns:a16="http://schemas.microsoft.com/office/drawing/2014/main" id="{52E8C2AD-BF3A-498C-8BED-ABBD30BE4A86}"/>
                </a:ext>
              </a:extLst>
            </p:cNvPr>
            <p:cNvSpPr>
              <a:spLocks noChangeAspect="1" noChangeShapeType="1"/>
            </p:cNvSpPr>
            <p:nvPr/>
          </p:nvSpPr>
          <p:spPr bwMode="auto">
            <a:xfrm>
              <a:off x="1186" y="1544"/>
              <a:ext cx="231" cy="237"/>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6" name="Line 90">
              <a:extLst>
                <a:ext uri="{FF2B5EF4-FFF2-40B4-BE49-F238E27FC236}">
                  <a16:creationId xmlns:a16="http://schemas.microsoft.com/office/drawing/2014/main" id="{30F796AA-5B8B-4508-8E94-989BB6D12237}"/>
                </a:ext>
              </a:extLst>
            </p:cNvPr>
            <p:cNvSpPr>
              <a:spLocks noChangeAspect="1" noChangeShapeType="1"/>
            </p:cNvSpPr>
            <p:nvPr/>
          </p:nvSpPr>
          <p:spPr bwMode="auto">
            <a:xfrm flipV="1">
              <a:off x="945" y="1767"/>
              <a:ext cx="239" cy="237"/>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7" name="Line 91">
              <a:extLst>
                <a:ext uri="{FF2B5EF4-FFF2-40B4-BE49-F238E27FC236}">
                  <a16:creationId xmlns:a16="http://schemas.microsoft.com/office/drawing/2014/main" id="{D41162BA-4988-49C5-8677-62F4FF7ADD09}"/>
                </a:ext>
              </a:extLst>
            </p:cNvPr>
            <p:cNvSpPr>
              <a:spLocks noChangeAspect="1" noChangeShapeType="1"/>
            </p:cNvSpPr>
            <p:nvPr/>
          </p:nvSpPr>
          <p:spPr bwMode="auto">
            <a:xfrm>
              <a:off x="1640" y="2460"/>
              <a:ext cx="124" cy="126"/>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8" name="Line 92">
              <a:extLst>
                <a:ext uri="{FF2B5EF4-FFF2-40B4-BE49-F238E27FC236}">
                  <a16:creationId xmlns:a16="http://schemas.microsoft.com/office/drawing/2014/main" id="{9EF8A6B3-D1B4-4579-8217-0121916710B0}"/>
                </a:ext>
              </a:extLst>
            </p:cNvPr>
            <p:cNvSpPr>
              <a:spLocks noChangeAspect="1" noChangeShapeType="1"/>
            </p:cNvSpPr>
            <p:nvPr/>
          </p:nvSpPr>
          <p:spPr bwMode="auto">
            <a:xfrm>
              <a:off x="943" y="2228"/>
              <a:ext cx="236" cy="240"/>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09" name="Line 93">
              <a:extLst>
                <a:ext uri="{FF2B5EF4-FFF2-40B4-BE49-F238E27FC236}">
                  <a16:creationId xmlns:a16="http://schemas.microsoft.com/office/drawing/2014/main" id="{6D56FE06-8D01-453B-99B4-ACD913705F0D}"/>
                </a:ext>
              </a:extLst>
            </p:cNvPr>
            <p:cNvSpPr>
              <a:spLocks noChangeAspect="1" noChangeShapeType="1"/>
            </p:cNvSpPr>
            <p:nvPr/>
          </p:nvSpPr>
          <p:spPr bwMode="auto">
            <a:xfrm rot="2592605" flipV="1">
              <a:off x="977" y="2383"/>
              <a:ext cx="172" cy="163"/>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0" name="Line 94">
              <a:extLst>
                <a:ext uri="{FF2B5EF4-FFF2-40B4-BE49-F238E27FC236}">
                  <a16:creationId xmlns:a16="http://schemas.microsoft.com/office/drawing/2014/main" id="{829A6D40-01B8-4E7F-AA3B-E71C0DDA49B1}"/>
                </a:ext>
              </a:extLst>
            </p:cNvPr>
            <p:cNvSpPr>
              <a:spLocks noChangeAspect="1" noChangeShapeType="1"/>
            </p:cNvSpPr>
            <p:nvPr/>
          </p:nvSpPr>
          <p:spPr bwMode="auto">
            <a:xfrm rot="2592605" flipV="1">
              <a:off x="1444" y="2379"/>
              <a:ext cx="164" cy="161"/>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1" name="Line 95">
              <a:extLst>
                <a:ext uri="{FF2B5EF4-FFF2-40B4-BE49-F238E27FC236}">
                  <a16:creationId xmlns:a16="http://schemas.microsoft.com/office/drawing/2014/main" id="{B9CF9EC9-FB25-4F5C-B103-B697D69C8E7F}"/>
                </a:ext>
              </a:extLst>
            </p:cNvPr>
            <p:cNvSpPr>
              <a:spLocks noChangeAspect="1" noChangeShapeType="1"/>
            </p:cNvSpPr>
            <p:nvPr/>
          </p:nvSpPr>
          <p:spPr bwMode="auto">
            <a:xfrm rot="2592605" flipV="1">
              <a:off x="1207" y="2384"/>
              <a:ext cx="173" cy="162"/>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2" name="Line 96">
              <a:extLst>
                <a:ext uri="{FF2B5EF4-FFF2-40B4-BE49-F238E27FC236}">
                  <a16:creationId xmlns:a16="http://schemas.microsoft.com/office/drawing/2014/main" id="{4294F908-5324-48F9-B6A3-68E92F0C9AC3}"/>
                </a:ext>
              </a:extLst>
            </p:cNvPr>
            <p:cNvSpPr>
              <a:spLocks noChangeAspect="1" noChangeShapeType="1"/>
            </p:cNvSpPr>
            <p:nvPr/>
          </p:nvSpPr>
          <p:spPr bwMode="auto">
            <a:xfrm rot="2592605" flipV="1">
              <a:off x="1208" y="2150"/>
              <a:ext cx="167" cy="164"/>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3" name="Line 97">
              <a:extLst>
                <a:ext uri="{FF2B5EF4-FFF2-40B4-BE49-F238E27FC236}">
                  <a16:creationId xmlns:a16="http://schemas.microsoft.com/office/drawing/2014/main" id="{AE5D07A7-A86C-43D2-83AF-F89DAFDA5E24}"/>
                </a:ext>
              </a:extLst>
            </p:cNvPr>
            <p:cNvSpPr>
              <a:spLocks noChangeAspect="1" noChangeShapeType="1"/>
            </p:cNvSpPr>
            <p:nvPr/>
          </p:nvSpPr>
          <p:spPr bwMode="auto">
            <a:xfrm rot="2592605" flipV="1">
              <a:off x="1204" y="1913"/>
              <a:ext cx="178" cy="170"/>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4" name="Line 98">
              <a:extLst>
                <a:ext uri="{FF2B5EF4-FFF2-40B4-BE49-F238E27FC236}">
                  <a16:creationId xmlns:a16="http://schemas.microsoft.com/office/drawing/2014/main" id="{03E47F55-22AB-4FB5-9591-D1F2B45E205A}"/>
                </a:ext>
              </a:extLst>
            </p:cNvPr>
            <p:cNvSpPr>
              <a:spLocks noChangeAspect="1" noChangeShapeType="1"/>
            </p:cNvSpPr>
            <p:nvPr/>
          </p:nvSpPr>
          <p:spPr bwMode="auto">
            <a:xfrm rot="2592605" flipV="1">
              <a:off x="983" y="1691"/>
              <a:ext cx="173" cy="163"/>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5" name="Line 99">
              <a:extLst>
                <a:ext uri="{FF2B5EF4-FFF2-40B4-BE49-F238E27FC236}">
                  <a16:creationId xmlns:a16="http://schemas.microsoft.com/office/drawing/2014/main" id="{9EE5321D-E458-481B-A1E7-1DDBE175DE3D}"/>
                </a:ext>
              </a:extLst>
            </p:cNvPr>
            <p:cNvSpPr>
              <a:spLocks noChangeAspect="1" noChangeShapeType="1"/>
            </p:cNvSpPr>
            <p:nvPr/>
          </p:nvSpPr>
          <p:spPr bwMode="auto">
            <a:xfrm rot="-18792605">
              <a:off x="1328" y="1586"/>
              <a:ext cx="171" cy="156"/>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6" name="Line 100">
              <a:extLst>
                <a:ext uri="{FF2B5EF4-FFF2-40B4-BE49-F238E27FC236}">
                  <a16:creationId xmlns:a16="http://schemas.microsoft.com/office/drawing/2014/main" id="{E24589AB-DFCD-4010-8B42-3D0A525761F3}"/>
                </a:ext>
              </a:extLst>
            </p:cNvPr>
            <p:cNvSpPr>
              <a:spLocks noChangeAspect="1" noChangeShapeType="1"/>
            </p:cNvSpPr>
            <p:nvPr/>
          </p:nvSpPr>
          <p:spPr bwMode="auto">
            <a:xfrm rot="-18792605">
              <a:off x="1334" y="1813"/>
              <a:ext cx="161" cy="146"/>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7" name="Line 101">
              <a:extLst>
                <a:ext uri="{FF2B5EF4-FFF2-40B4-BE49-F238E27FC236}">
                  <a16:creationId xmlns:a16="http://schemas.microsoft.com/office/drawing/2014/main" id="{6C71BE19-D631-47FB-9403-2B91896F0885}"/>
                </a:ext>
              </a:extLst>
            </p:cNvPr>
            <p:cNvSpPr>
              <a:spLocks noChangeAspect="1" noChangeShapeType="1"/>
            </p:cNvSpPr>
            <p:nvPr/>
          </p:nvSpPr>
          <p:spPr bwMode="auto">
            <a:xfrm rot="-18792605">
              <a:off x="1794" y="2262"/>
              <a:ext cx="168" cy="158"/>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8" name="Line 102">
              <a:extLst>
                <a:ext uri="{FF2B5EF4-FFF2-40B4-BE49-F238E27FC236}">
                  <a16:creationId xmlns:a16="http://schemas.microsoft.com/office/drawing/2014/main" id="{78FC4550-D07B-40C8-9ACA-D37001673478}"/>
                </a:ext>
              </a:extLst>
            </p:cNvPr>
            <p:cNvSpPr>
              <a:spLocks noChangeAspect="1" noChangeShapeType="1"/>
            </p:cNvSpPr>
            <p:nvPr/>
          </p:nvSpPr>
          <p:spPr bwMode="auto">
            <a:xfrm rot="-18792605">
              <a:off x="1328" y="2269"/>
              <a:ext cx="171" cy="155"/>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19" name="Line 103">
              <a:extLst>
                <a:ext uri="{FF2B5EF4-FFF2-40B4-BE49-F238E27FC236}">
                  <a16:creationId xmlns:a16="http://schemas.microsoft.com/office/drawing/2014/main" id="{9815BED3-1EAD-4D67-B420-CC9F797D55FC}"/>
                </a:ext>
              </a:extLst>
            </p:cNvPr>
            <p:cNvSpPr>
              <a:spLocks noChangeAspect="1" noChangeShapeType="1"/>
            </p:cNvSpPr>
            <p:nvPr/>
          </p:nvSpPr>
          <p:spPr bwMode="auto">
            <a:xfrm rot="-18792605">
              <a:off x="1570" y="1584"/>
              <a:ext cx="155" cy="140"/>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0" name="Line 104">
              <a:extLst>
                <a:ext uri="{FF2B5EF4-FFF2-40B4-BE49-F238E27FC236}">
                  <a16:creationId xmlns:a16="http://schemas.microsoft.com/office/drawing/2014/main" id="{6331BAF4-A502-4D6C-8308-6D290FB629E3}"/>
                </a:ext>
              </a:extLst>
            </p:cNvPr>
            <p:cNvSpPr>
              <a:spLocks noChangeAspect="1" noChangeShapeType="1"/>
            </p:cNvSpPr>
            <p:nvPr/>
          </p:nvSpPr>
          <p:spPr bwMode="auto">
            <a:xfrm rot="-18792605">
              <a:off x="1565" y="2039"/>
              <a:ext cx="165" cy="154"/>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1" name="Line 105">
              <a:extLst>
                <a:ext uri="{FF2B5EF4-FFF2-40B4-BE49-F238E27FC236}">
                  <a16:creationId xmlns:a16="http://schemas.microsoft.com/office/drawing/2014/main" id="{CABD510D-F11F-4900-9F1B-72D96564DE32}"/>
                </a:ext>
              </a:extLst>
            </p:cNvPr>
            <p:cNvSpPr>
              <a:spLocks noChangeAspect="1" noChangeShapeType="1"/>
            </p:cNvSpPr>
            <p:nvPr/>
          </p:nvSpPr>
          <p:spPr bwMode="auto">
            <a:xfrm rot="-13392605">
              <a:off x="1678" y="2380"/>
              <a:ext cx="168" cy="162"/>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2" name="Line 106">
              <a:extLst>
                <a:ext uri="{FF2B5EF4-FFF2-40B4-BE49-F238E27FC236}">
                  <a16:creationId xmlns:a16="http://schemas.microsoft.com/office/drawing/2014/main" id="{777E43D3-DED2-4499-BAA5-8C95A8FA31C5}"/>
                </a:ext>
              </a:extLst>
            </p:cNvPr>
            <p:cNvSpPr>
              <a:spLocks noChangeAspect="1" noChangeShapeType="1"/>
            </p:cNvSpPr>
            <p:nvPr/>
          </p:nvSpPr>
          <p:spPr bwMode="auto">
            <a:xfrm rot="-18792605">
              <a:off x="1802" y="1807"/>
              <a:ext cx="173" cy="158"/>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3" name="Line 107">
              <a:extLst>
                <a:ext uri="{FF2B5EF4-FFF2-40B4-BE49-F238E27FC236}">
                  <a16:creationId xmlns:a16="http://schemas.microsoft.com/office/drawing/2014/main" id="{80C062B1-3232-40A6-832A-0440DBB01A59}"/>
                </a:ext>
              </a:extLst>
            </p:cNvPr>
            <p:cNvSpPr>
              <a:spLocks noChangeAspect="1" noChangeShapeType="1"/>
            </p:cNvSpPr>
            <p:nvPr/>
          </p:nvSpPr>
          <p:spPr bwMode="auto">
            <a:xfrm flipH="1">
              <a:off x="1412" y="1756"/>
              <a:ext cx="236" cy="240"/>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4" name="Line 108">
              <a:extLst>
                <a:ext uri="{FF2B5EF4-FFF2-40B4-BE49-F238E27FC236}">
                  <a16:creationId xmlns:a16="http://schemas.microsoft.com/office/drawing/2014/main" id="{A8510535-CB4D-4D37-8869-8E5F8F9E754A}"/>
                </a:ext>
              </a:extLst>
            </p:cNvPr>
            <p:cNvSpPr>
              <a:spLocks noChangeAspect="1" noChangeShapeType="1"/>
            </p:cNvSpPr>
            <p:nvPr/>
          </p:nvSpPr>
          <p:spPr bwMode="auto">
            <a:xfrm flipH="1">
              <a:off x="1649" y="1531"/>
              <a:ext cx="228" cy="231"/>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5" name="Line 109">
              <a:extLst>
                <a:ext uri="{FF2B5EF4-FFF2-40B4-BE49-F238E27FC236}">
                  <a16:creationId xmlns:a16="http://schemas.microsoft.com/office/drawing/2014/main" id="{909DE54A-EFCD-46A5-B06B-A92168E52B81}"/>
                </a:ext>
              </a:extLst>
            </p:cNvPr>
            <p:cNvSpPr>
              <a:spLocks noChangeAspect="1" noChangeShapeType="1"/>
            </p:cNvSpPr>
            <p:nvPr/>
          </p:nvSpPr>
          <p:spPr bwMode="auto">
            <a:xfrm flipH="1">
              <a:off x="1655" y="1997"/>
              <a:ext cx="234" cy="234"/>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6" name="Line 110">
              <a:extLst>
                <a:ext uri="{FF2B5EF4-FFF2-40B4-BE49-F238E27FC236}">
                  <a16:creationId xmlns:a16="http://schemas.microsoft.com/office/drawing/2014/main" id="{85416C5A-3817-4EC0-9DD1-FFF1F3274CC5}"/>
                </a:ext>
              </a:extLst>
            </p:cNvPr>
            <p:cNvSpPr>
              <a:spLocks noChangeAspect="1" noChangeShapeType="1"/>
            </p:cNvSpPr>
            <p:nvPr/>
          </p:nvSpPr>
          <p:spPr bwMode="auto">
            <a:xfrm rot="-18792605">
              <a:off x="1565" y="2267"/>
              <a:ext cx="165" cy="154"/>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7" name="Line 111">
              <a:extLst>
                <a:ext uri="{FF2B5EF4-FFF2-40B4-BE49-F238E27FC236}">
                  <a16:creationId xmlns:a16="http://schemas.microsoft.com/office/drawing/2014/main" id="{F75B9117-54BC-40A1-B3CB-C39F26AF82E1}"/>
                </a:ext>
              </a:extLst>
            </p:cNvPr>
            <p:cNvSpPr>
              <a:spLocks noChangeAspect="1" noChangeShapeType="1"/>
            </p:cNvSpPr>
            <p:nvPr/>
          </p:nvSpPr>
          <p:spPr bwMode="auto">
            <a:xfrm rot="-177988">
              <a:off x="1201" y="1773"/>
              <a:ext cx="212" cy="239"/>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8" name="Line 112">
              <a:extLst>
                <a:ext uri="{FF2B5EF4-FFF2-40B4-BE49-F238E27FC236}">
                  <a16:creationId xmlns:a16="http://schemas.microsoft.com/office/drawing/2014/main" id="{611B9D2A-3AF3-48E9-897F-D8093B4B64C1}"/>
                </a:ext>
              </a:extLst>
            </p:cNvPr>
            <p:cNvSpPr>
              <a:spLocks noChangeAspect="1" noChangeShapeType="1"/>
            </p:cNvSpPr>
            <p:nvPr/>
          </p:nvSpPr>
          <p:spPr bwMode="auto">
            <a:xfrm rot="-177988">
              <a:off x="1425" y="2005"/>
              <a:ext cx="212" cy="239"/>
            </a:xfrm>
            <a:prstGeom prst="line">
              <a:avLst/>
            </a:prstGeom>
            <a:noFill/>
            <a:ln w="28575">
              <a:solidFill>
                <a:srgbClr val="01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a:extLst>
              <a:ext uri="{FF2B5EF4-FFF2-40B4-BE49-F238E27FC236}">
                <a16:creationId xmlns:a16="http://schemas.microsoft.com/office/drawing/2014/main" id="{E5D16D4D-8734-467E-8B64-AB1D3CBCCDE7}"/>
              </a:ext>
            </a:extLst>
          </p:cNvPr>
          <p:cNvSpPr>
            <a:spLocks noGrp="1" noChangeArrowheads="1"/>
          </p:cNvSpPr>
          <p:nvPr>
            <p:ph type="title"/>
          </p:nvPr>
        </p:nvSpPr>
        <p:spPr>
          <a:xfrm>
            <a:off x="466725" y="141288"/>
            <a:ext cx="8229600" cy="723900"/>
          </a:xfrm>
        </p:spPr>
        <p:txBody>
          <a:bodyPr/>
          <a:lstStyle/>
          <a:p>
            <a:r>
              <a:rPr lang="en-US" altLang="en-US" sz="4000"/>
              <a:t>CUAHSI Observations Data Model</a:t>
            </a:r>
          </a:p>
        </p:txBody>
      </p:sp>
      <p:sp>
        <p:nvSpPr>
          <p:cNvPr id="781315" name="Rectangle 3">
            <a:extLst>
              <a:ext uri="{FF2B5EF4-FFF2-40B4-BE49-F238E27FC236}">
                <a16:creationId xmlns:a16="http://schemas.microsoft.com/office/drawing/2014/main" id="{66AB37D0-C79E-4B62-A7D1-589A18762029}"/>
              </a:ext>
            </a:extLst>
          </p:cNvPr>
          <p:cNvSpPr>
            <a:spLocks noGrp="1" noChangeArrowheads="1"/>
          </p:cNvSpPr>
          <p:nvPr>
            <p:ph type="body" sz="half" idx="1"/>
          </p:nvPr>
        </p:nvSpPr>
        <p:spPr>
          <a:xfrm>
            <a:off x="285750" y="971550"/>
            <a:ext cx="4648200" cy="5105400"/>
          </a:xfrm>
          <a:noFill/>
          <a:extLst>
            <a:ext uri="{909E8E84-426E-40DD-AFC4-6F175D3DCCD1}">
              <a14:hiddenFill xmlns:a14="http://schemas.microsoft.com/office/drawing/2010/main">
                <a:solidFill>
                  <a:srgbClr val="FF3300"/>
                </a:solidFill>
              </a14:hiddenFill>
            </a:ext>
          </a:extLst>
        </p:spPr>
        <p:txBody>
          <a:bodyPr/>
          <a:lstStyle/>
          <a:p>
            <a:pPr>
              <a:lnSpc>
                <a:spcPct val="90000"/>
              </a:lnSpc>
            </a:pPr>
            <a:r>
              <a:rPr lang="en-US" altLang="en-US" sz="2400"/>
              <a:t>A </a:t>
            </a:r>
            <a:r>
              <a:rPr lang="en-US" altLang="en-US" sz="2400">
                <a:solidFill>
                  <a:srgbClr val="FF3300"/>
                </a:solidFill>
              </a:rPr>
              <a:t>relational database</a:t>
            </a:r>
            <a:r>
              <a:rPr lang="en-US" altLang="en-US" sz="2400"/>
              <a:t> at the single observation level (atomic model)</a:t>
            </a:r>
          </a:p>
          <a:p>
            <a:pPr>
              <a:lnSpc>
                <a:spcPct val="90000"/>
              </a:lnSpc>
            </a:pPr>
            <a:r>
              <a:rPr lang="en-US" altLang="en-US" sz="2400"/>
              <a:t>Stores </a:t>
            </a:r>
            <a:r>
              <a:rPr lang="en-US" altLang="en-US" sz="2400">
                <a:solidFill>
                  <a:srgbClr val="FF3300"/>
                </a:solidFill>
              </a:rPr>
              <a:t>observation data</a:t>
            </a:r>
            <a:r>
              <a:rPr lang="en-US" altLang="en-US" sz="2400"/>
              <a:t> made at points</a:t>
            </a:r>
          </a:p>
          <a:p>
            <a:pPr>
              <a:lnSpc>
                <a:spcPct val="90000"/>
              </a:lnSpc>
            </a:pPr>
            <a:r>
              <a:rPr lang="en-US" altLang="en-US" sz="2400"/>
              <a:t>Metadata for </a:t>
            </a:r>
            <a:r>
              <a:rPr lang="en-US" altLang="en-US" sz="2400">
                <a:solidFill>
                  <a:srgbClr val="FF3300"/>
                </a:solidFill>
              </a:rPr>
              <a:t>unambiguous interpretation</a:t>
            </a:r>
          </a:p>
          <a:p>
            <a:pPr>
              <a:lnSpc>
                <a:spcPct val="90000"/>
              </a:lnSpc>
            </a:pPr>
            <a:r>
              <a:rPr lang="en-US" altLang="en-US" sz="2400"/>
              <a:t>Traceable heritage from </a:t>
            </a:r>
            <a:r>
              <a:rPr lang="en-US" altLang="en-US" sz="2400">
                <a:solidFill>
                  <a:srgbClr val="FF3300"/>
                </a:solidFill>
              </a:rPr>
              <a:t>raw</a:t>
            </a:r>
            <a:r>
              <a:rPr lang="en-US" altLang="en-US" sz="2400"/>
              <a:t> measurements to </a:t>
            </a:r>
            <a:r>
              <a:rPr lang="en-US" altLang="en-US" sz="2400">
                <a:solidFill>
                  <a:srgbClr val="FF3300"/>
                </a:solidFill>
              </a:rPr>
              <a:t>usable</a:t>
            </a:r>
            <a:r>
              <a:rPr lang="en-US" altLang="en-US" sz="2400"/>
              <a:t> information</a:t>
            </a:r>
          </a:p>
          <a:p>
            <a:pPr>
              <a:lnSpc>
                <a:spcPct val="90000"/>
              </a:lnSpc>
            </a:pPr>
            <a:r>
              <a:rPr lang="en-US" altLang="en-US" sz="2400">
                <a:solidFill>
                  <a:srgbClr val="FF3300"/>
                </a:solidFill>
              </a:rPr>
              <a:t>Standard format</a:t>
            </a:r>
            <a:r>
              <a:rPr lang="en-US" altLang="en-US" sz="2400"/>
              <a:t> for data sharing</a:t>
            </a:r>
          </a:p>
          <a:p>
            <a:pPr>
              <a:lnSpc>
                <a:spcPct val="90000"/>
              </a:lnSpc>
            </a:pPr>
            <a:r>
              <a:rPr lang="en-US" altLang="en-US" sz="2400">
                <a:solidFill>
                  <a:srgbClr val="FF3300"/>
                </a:solidFill>
              </a:rPr>
              <a:t>Cross dimension</a:t>
            </a:r>
            <a:r>
              <a:rPr lang="en-US" altLang="en-US" sz="2400"/>
              <a:t> retrieval and analysis</a:t>
            </a:r>
          </a:p>
        </p:txBody>
      </p:sp>
      <p:grpSp>
        <p:nvGrpSpPr>
          <p:cNvPr id="781316" name="Group 4">
            <a:extLst>
              <a:ext uri="{FF2B5EF4-FFF2-40B4-BE49-F238E27FC236}">
                <a16:creationId xmlns:a16="http://schemas.microsoft.com/office/drawing/2014/main" id="{B856A43F-5B91-41C6-A9DF-9D393D3DAD68}"/>
              </a:ext>
            </a:extLst>
          </p:cNvPr>
          <p:cNvGrpSpPr>
            <a:grpSpLocks/>
          </p:cNvGrpSpPr>
          <p:nvPr/>
        </p:nvGrpSpPr>
        <p:grpSpPr bwMode="auto">
          <a:xfrm>
            <a:off x="4343400" y="1265238"/>
            <a:ext cx="4641850" cy="3652837"/>
            <a:chOff x="2736" y="1223"/>
            <a:chExt cx="2924" cy="2301"/>
          </a:xfrm>
        </p:grpSpPr>
        <p:grpSp>
          <p:nvGrpSpPr>
            <p:cNvPr id="781317" name="Group 5">
              <a:extLst>
                <a:ext uri="{FF2B5EF4-FFF2-40B4-BE49-F238E27FC236}">
                  <a16:creationId xmlns:a16="http://schemas.microsoft.com/office/drawing/2014/main" id="{79A520FE-62AD-432C-B3D1-116D56491F51}"/>
                </a:ext>
              </a:extLst>
            </p:cNvPr>
            <p:cNvGrpSpPr>
              <a:grpSpLocks/>
            </p:cNvGrpSpPr>
            <p:nvPr/>
          </p:nvGrpSpPr>
          <p:grpSpPr bwMode="auto">
            <a:xfrm>
              <a:off x="3888" y="1920"/>
              <a:ext cx="864" cy="960"/>
              <a:chOff x="3600" y="2160"/>
              <a:chExt cx="864" cy="960"/>
            </a:xfrm>
          </p:grpSpPr>
          <p:sp>
            <p:nvSpPr>
              <p:cNvPr id="781318" name="Rectangle 6">
                <a:extLst>
                  <a:ext uri="{FF2B5EF4-FFF2-40B4-BE49-F238E27FC236}">
                    <a16:creationId xmlns:a16="http://schemas.microsoft.com/office/drawing/2014/main" id="{87685ACD-CA56-4B6F-9BD3-17AAF8B7E2B5}"/>
                  </a:ext>
                </a:extLst>
              </p:cNvPr>
              <p:cNvSpPr>
                <a:spLocks noChangeArrowheads="1"/>
              </p:cNvSpPr>
              <p:nvPr/>
            </p:nvSpPr>
            <p:spPr bwMode="auto">
              <a:xfrm>
                <a:off x="3600" y="2304"/>
                <a:ext cx="864" cy="7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1319" name="Group 7">
                <a:extLst>
                  <a:ext uri="{FF2B5EF4-FFF2-40B4-BE49-F238E27FC236}">
                    <a16:creationId xmlns:a16="http://schemas.microsoft.com/office/drawing/2014/main" id="{F583E8C3-CB77-4FCA-B521-E6E76A419414}"/>
                  </a:ext>
                </a:extLst>
              </p:cNvPr>
              <p:cNvGrpSpPr>
                <a:grpSpLocks/>
              </p:cNvGrpSpPr>
              <p:nvPr/>
            </p:nvGrpSpPr>
            <p:grpSpPr bwMode="auto">
              <a:xfrm>
                <a:off x="3600" y="2160"/>
                <a:ext cx="864" cy="960"/>
                <a:chOff x="3600" y="1632"/>
                <a:chExt cx="864" cy="1536"/>
              </a:xfrm>
            </p:grpSpPr>
            <p:sp>
              <p:nvSpPr>
                <p:cNvPr id="781320" name="Oval 8">
                  <a:extLst>
                    <a:ext uri="{FF2B5EF4-FFF2-40B4-BE49-F238E27FC236}">
                      <a16:creationId xmlns:a16="http://schemas.microsoft.com/office/drawing/2014/main" id="{508D6745-210F-425A-843D-A0E1D1EF7781}"/>
                    </a:ext>
                  </a:extLst>
                </p:cNvPr>
                <p:cNvSpPr>
                  <a:spLocks noChangeArrowheads="1"/>
                </p:cNvSpPr>
                <p:nvPr/>
              </p:nvSpPr>
              <p:spPr bwMode="auto">
                <a:xfrm>
                  <a:off x="3600" y="1632"/>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1321" name="Oval 9">
                  <a:extLst>
                    <a:ext uri="{FF2B5EF4-FFF2-40B4-BE49-F238E27FC236}">
                      <a16:creationId xmlns:a16="http://schemas.microsoft.com/office/drawing/2014/main" id="{628C3B5B-ADA0-4360-9154-3D9F4BD69F1F}"/>
                    </a:ext>
                  </a:extLst>
                </p:cNvPr>
                <p:cNvSpPr>
                  <a:spLocks noChangeArrowheads="1"/>
                </p:cNvSpPr>
                <p:nvPr/>
              </p:nvSpPr>
              <p:spPr bwMode="auto">
                <a:xfrm>
                  <a:off x="3600" y="2784"/>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1322" name="Line 10">
                  <a:extLst>
                    <a:ext uri="{FF2B5EF4-FFF2-40B4-BE49-F238E27FC236}">
                      <a16:creationId xmlns:a16="http://schemas.microsoft.com/office/drawing/2014/main" id="{863C8953-D2F9-4F11-9D7E-C392664F4B0C}"/>
                    </a:ext>
                  </a:extLst>
                </p:cNvPr>
                <p:cNvSpPr>
                  <a:spLocks noChangeShapeType="1"/>
                </p:cNvSpPr>
                <p:nvPr/>
              </p:nvSpPr>
              <p:spPr bwMode="auto">
                <a:xfrm>
                  <a:off x="4464"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23" name="Line 11">
                  <a:extLst>
                    <a:ext uri="{FF2B5EF4-FFF2-40B4-BE49-F238E27FC236}">
                      <a16:creationId xmlns:a16="http://schemas.microsoft.com/office/drawing/2014/main" id="{EF9B4120-2F8C-4AAA-95C4-CD828A8E65E2}"/>
                    </a:ext>
                  </a:extLst>
                </p:cNvPr>
                <p:cNvSpPr>
                  <a:spLocks noChangeShapeType="1"/>
                </p:cNvSpPr>
                <p:nvPr/>
              </p:nvSpPr>
              <p:spPr bwMode="auto">
                <a:xfrm>
                  <a:off x="3600"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81324" name="Text Box 12">
              <a:extLst>
                <a:ext uri="{FF2B5EF4-FFF2-40B4-BE49-F238E27FC236}">
                  <a16:creationId xmlns:a16="http://schemas.microsoft.com/office/drawing/2014/main" id="{CA8EE0D0-2528-4958-943E-1CD9873700DE}"/>
                </a:ext>
              </a:extLst>
            </p:cNvPr>
            <p:cNvSpPr txBox="1">
              <a:spLocks noChangeArrowheads="1"/>
            </p:cNvSpPr>
            <p:nvPr/>
          </p:nvSpPr>
          <p:spPr bwMode="auto">
            <a:xfrm>
              <a:off x="3398" y="1223"/>
              <a:ext cx="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Streamflow</a:t>
              </a:r>
            </a:p>
          </p:txBody>
        </p:sp>
        <p:sp>
          <p:nvSpPr>
            <p:cNvPr id="781325" name="Text Box 13">
              <a:extLst>
                <a:ext uri="{FF2B5EF4-FFF2-40B4-BE49-F238E27FC236}">
                  <a16:creationId xmlns:a16="http://schemas.microsoft.com/office/drawing/2014/main" id="{E2ED3F65-1B5C-429D-8FBF-F39CCE547EE7}"/>
                </a:ext>
              </a:extLst>
            </p:cNvPr>
            <p:cNvSpPr txBox="1">
              <a:spLocks noChangeArrowheads="1"/>
            </p:cNvSpPr>
            <p:nvPr/>
          </p:nvSpPr>
          <p:spPr bwMode="auto">
            <a:xfrm>
              <a:off x="4800" y="3120"/>
              <a:ext cx="7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a:t>Flux tower</a:t>
              </a:r>
            </a:p>
            <a:p>
              <a:pPr algn="ctr"/>
              <a:r>
                <a:rPr lang="en-US" altLang="en-US"/>
                <a:t>data</a:t>
              </a:r>
            </a:p>
          </p:txBody>
        </p:sp>
        <p:sp>
          <p:nvSpPr>
            <p:cNvPr id="781326" name="Text Box 14">
              <a:extLst>
                <a:ext uri="{FF2B5EF4-FFF2-40B4-BE49-F238E27FC236}">
                  <a16:creationId xmlns:a16="http://schemas.microsoft.com/office/drawing/2014/main" id="{F05E32D4-2494-460A-87B6-2B0119A36A5E}"/>
                </a:ext>
              </a:extLst>
            </p:cNvPr>
            <p:cNvSpPr txBox="1">
              <a:spLocks noChangeArrowheads="1"/>
            </p:cNvSpPr>
            <p:nvPr/>
          </p:nvSpPr>
          <p:spPr bwMode="auto">
            <a:xfrm>
              <a:off x="2736" y="2016"/>
              <a:ext cx="9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a:t>Precipitation</a:t>
              </a:r>
            </a:p>
            <a:p>
              <a:pPr algn="ctr"/>
              <a:r>
                <a:rPr lang="en-US" altLang="en-US"/>
                <a:t>&amp; Climate</a:t>
              </a:r>
            </a:p>
          </p:txBody>
        </p:sp>
        <p:sp>
          <p:nvSpPr>
            <p:cNvPr id="781327" name="Text Box 15">
              <a:extLst>
                <a:ext uri="{FF2B5EF4-FFF2-40B4-BE49-F238E27FC236}">
                  <a16:creationId xmlns:a16="http://schemas.microsoft.com/office/drawing/2014/main" id="{66C3C5BE-8E10-4D92-9593-6E7A0B732EB6}"/>
                </a:ext>
              </a:extLst>
            </p:cNvPr>
            <p:cNvSpPr txBox="1">
              <a:spLocks noChangeArrowheads="1"/>
            </p:cNvSpPr>
            <p:nvPr/>
          </p:nvSpPr>
          <p:spPr bwMode="auto">
            <a:xfrm>
              <a:off x="4608" y="1248"/>
              <a:ext cx="9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a:t>Groundwater</a:t>
              </a:r>
            </a:p>
            <a:p>
              <a:pPr algn="ctr"/>
              <a:r>
                <a:rPr lang="en-US" altLang="en-US"/>
                <a:t>levels</a:t>
              </a:r>
            </a:p>
          </p:txBody>
        </p:sp>
        <p:sp>
          <p:nvSpPr>
            <p:cNvPr id="781328" name="Text Box 16">
              <a:extLst>
                <a:ext uri="{FF2B5EF4-FFF2-40B4-BE49-F238E27FC236}">
                  <a16:creationId xmlns:a16="http://schemas.microsoft.com/office/drawing/2014/main" id="{95CC94F7-EC62-4F8E-B89F-540735AC6FAF}"/>
                </a:ext>
              </a:extLst>
            </p:cNvPr>
            <p:cNvSpPr txBox="1">
              <a:spLocks noChangeArrowheads="1"/>
            </p:cNvSpPr>
            <p:nvPr/>
          </p:nvSpPr>
          <p:spPr bwMode="auto">
            <a:xfrm>
              <a:off x="3216" y="3120"/>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a:t>Water Quality</a:t>
              </a:r>
            </a:p>
          </p:txBody>
        </p:sp>
        <p:sp>
          <p:nvSpPr>
            <p:cNvPr id="781329" name="Text Box 17">
              <a:extLst>
                <a:ext uri="{FF2B5EF4-FFF2-40B4-BE49-F238E27FC236}">
                  <a16:creationId xmlns:a16="http://schemas.microsoft.com/office/drawing/2014/main" id="{4BB6D539-EF94-451F-8AF4-8C9A8EA323F1}"/>
                </a:ext>
              </a:extLst>
            </p:cNvPr>
            <p:cNvSpPr txBox="1">
              <a:spLocks noChangeArrowheads="1"/>
            </p:cNvSpPr>
            <p:nvPr/>
          </p:nvSpPr>
          <p:spPr bwMode="auto">
            <a:xfrm>
              <a:off x="4992" y="2160"/>
              <a:ext cx="66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algn="ctr"/>
              <a:r>
                <a:rPr lang="en-US" altLang="en-US"/>
                <a:t>Soil </a:t>
              </a:r>
            </a:p>
            <a:p>
              <a:pPr algn="ctr"/>
              <a:r>
                <a:rPr lang="en-US" altLang="en-US"/>
                <a:t>moisture</a:t>
              </a:r>
            </a:p>
            <a:p>
              <a:pPr algn="ctr"/>
              <a:r>
                <a:rPr lang="en-US" altLang="en-US"/>
                <a:t>data</a:t>
              </a:r>
            </a:p>
          </p:txBody>
        </p:sp>
        <p:sp>
          <p:nvSpPr>
            <p:cNvPr id="781330" name="Line 18">
              <a:extLst>
                <a:ext uri="{FF2B5EF4-FFF2-40B4-BE49-F238E27FC236}">
                  <a16:creationId xmlns:a16="http://schemas.microsoft.com/office/drawing/2014/main" id="{669C8CFD-1772-43AC-ADF3-3E2C30EBB29C}"/>
                </a:ext>
              </a:extLst>
            </p:cNvPr>
            <p:cNvSpPr>
              <a:spLocks noChangeShapeType="1"/>
            </p:cNvSpPr>
            <p:nvPr/>
          </p:nvSpPr>
          <p:spPr bwMode="auto">
            <a:xfrm>
              <a:off x="3840" y="1440"/>
              <a:ext cx="24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1" name="Line 19">
              <a:extLst>
                <a:ext uri="{FF2B5EF4-FFF2-40B4-BE49-F238E27FC236}">
                  <a16:creationId xmlns:a16="http://schemas.microsoft.com/office/drawing/2014/main" id="{B399E279-CF52-4FD4-AB24-FABC2C449CD7}"/>
                </a:ext>
              </a:extLst>
            </p:cNvPr>
            <p:cNvSpPr>
              <a:spLocks noChangeShapeType="1"/>
            </p:cNvSpPr>
            <p:nvPr/>
          </p:nvSpPr>
          <p:spPr bwMode="auto">
            <a:xfrm>
              <a:off x="3600" y="2256"/>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2" name="Line 20">
              <a:extLst>
                <a:ext uri="{FF2B5EF4-FFF2-40B4-BE49-F238E27FC236}">
                  <a16:creationId xmlns:a16="http://schemas.microsoft.com/office/drawing/2014/main" id="{AC624B0D-3CC7-423A-A5C2-B6A38BD6C04D}"/>
                </a:ext>
              </a:extLst>
            </p:cNvPr>
            <p:cNvSpPr>
              <a:spLocks noChangeShapeType="1"/>
            </p:cNvSpPr>
            <p:nvPr/>
          </p:nvSpPr>
          <p:spPr bwMode="auto">
            <a:xfrm flipV="1">
              <a:off x="3792" y="2880"/>
              <a:ext cx="28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3" name="Line 21">
              <a:extLst>
                <a:ext uri="{FF2B5EF4-FFF2-40B4-BE49-F238E27FC236}">
                  <a16:creationId xmlns:a16="http://schemas.microsoft.com/office/drawing/2014/main" id="{FAA1B07D-2B7B-4C52-B97D-108ECB3A9778}"/>
                </a:ext>
              </a:extLst>
            </p:cNvPr>
            <p:cNvSpPr>
              <a:spLocks noChangeShapeType="1"/>
            </p:cNvSpPr>
            <p:nvPr/>
          </p:nvSpPr>
          <p:spPr bwMode="auto">
            <a:xfrm flipH="1" flipV="1">
              <a:off x="4656" y="2832"/>
              <a:ext cx="33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4" name="Line 22">
              <a:extLst>
                <a:ext uri="{FF2B5EF4-FFF2-40B4-BE49-F238E27FC236}">
                  <a16:creationId xmlns:a16="http://schemas.microsoft.com/office/drawing/2014/main" id="{42E26EDF-1F90-48F8-B8DE-7C2830193271}"/>
                </a:ext>
              </a:extLst>
            </p:cNvPr>
            <p:cNvSpPr>
              <a:spLocks noChangeShapeType="1"/>
            </p:cNvSpPr>
            <p:nvPr/>
          </p:nvSpPr>
          <p:spPr bwMode="auto">
            <a:xfrm flipH="1">
              <a:off x="4800" y="2448"/>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35" name="Line 23">
              <a:extLst>
                <a:ext uri="{FF2B5EF4-FFF2-40B4-BE49-F238E27FC236}">
                  <a16:creationId xmlns:a16="http://schemas.microsoft.com/office/drawing/2014/main" id="{6E1884CD-445A-42F3-92BE-23BA3986F853}"/>
                </a:ext>
              </a:extLst>
            </p:cNvPr>
            <p:cNvSpPr>
              <a:spLocks noChangeShapeType="1"/>
            </p:cNvSpPr>
            <p:nvPr/>
          </p:nvSpPr>
          <p:spPr bwMode="auto">
            <a:xfrm flipH="1">
              <a:off x="4608" y="1632"/>
              <a:ext cx="19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a:extLst>
              <a:ext uri="{FF2B5EF4-FFF2-40B4-BE49-F238E27FC236}">
                <a16:creationId xmlns:a16="http://schemas.microsoft.com/office/drawing/2014/main" id="{DAB98128-DE6B-470D-853B-BF0232F4482F}"/>
              </a:ext>
            </a:extLst>
          </p:cNvPr>
          <p:cNvSpPr>
            <a:spLocks noGrp="1" noChangeArrowheads="1"/>
          </p:cNvSpPr>
          <p:nvPr>
            <p:ph type="title"/>
          </p:nvPr>
        </p:nvSpPr>
        <p:spPr>
          <a:xfrm>
            <a:off x="457200" y="274638"/>
            <a:ext cx="8229600" cy="790575"/>
          </a:xfrm>
        </p:spPr>
        <p:txBody>
          <a:bodyPr/>
          <a:lstStyle/>
          <a:p>
            <a:r>
              <a:rPr lang="en-US" altLang="en-US"/>
              <a:t>Scope</a:t>
            </a:r>
          </a:p>
        </p:txBody>
      </p:sp>
      <p:sp>
        <p:nvSpPr>
          <p:cNvPr id="782339" name="Rectangle 3">
            <a:extLst>
              <a:ext uri="{FF2B5EF4-FFF2-40B4-BE49-F238E27FC236}">
                <a16:creationId xmlns:a16="http://schemas.microsoft.com/office/drawing/2014/main" id="{88544FCD-4E5C-4038-A80F-7948B4D6DB46}"/>
              </a:ext>
            </a:extLst>
          </p:cNvPr>
          <p:cNvSpPr>
            <a:spLocks noGrp="1" noChangeArrowheads="1"/>
          </p:cNvSpPr>
          <p:nvPr>
            <p:ph type="body" idx="1"/>
          </p:nvPr>
        </p:nvSpPr>
        <p:spPr>
          <a:xfrm>
            <a:off x="695325" y="1117600"/>
            <a:ext cx="7772400" cy="4800600"/>
          </a:xfrm>
        </p:spPr>
        <p:txBody>
          <a:bodyPr/>
          <a:lstStyle/>
          <a:p>
            <a:r>
              <a:rPr lang="en-US" altLang="en-US" sz="2800"/>
              <a:t>Focus on Hydrologic Observations made at a point</a:t>
            </a:r>
          </a:p>
          <a:p>
            <a:r>
              <a:rPr lang="en-US" altLang="en-US" sz="2800"/>
              <a:t>Exclude remote sensing or grid data.  These are part of a digital watershed but not suitable for an atomic database model and individual value queries</a:t>
            </a:r>
          </a:p>
          <a:p>
            <a:r>
              <a:rPr lang="en-US" altLang="en-US" sz="2800"/>
              <a:t>Primarily store raw observations and simple derived information to get data into its most usable form.</a:t>
            </a:r>
          </a:p>
          <a:p>
            <a:r>
              <a:rPr lang="en-US" altLang="en-US" sz="2800"/>
              <a:t>Limit inclusion of extensively synthesized information and model outputs at this stage.</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a:extLst>
              <a:ext uri="{FF2B5EF4-FFF2-40B4-BE49-F238E27FC236}">
                <a16:creationId xmlns:a16="http://schemas.microsoft.com/office/drawing/2014/main" id="{F747C348-C1F5-43BB-B81F-C5B82E6A1D67}"/>
              </a:ext>
            </a:extLst>
          </p:cNvPr>
          <p:cNvSpPr>
            <a:spLocks noGrp="1" noChangeArrowheads="1"/>
          </p:cNvSpPr>
          <p:nvPr>
            <p:ph type="title"/>
          </p:nvPr>
        </p:nvSpPr>
        <p:spPr>
          <a:xfrm>
            <a:off x="307975" y="260350"/>
            <a:ext cx="8405813" cy="1492250"/>
          </a:xfrm>
        </p:spPr>
        <p:txBody>
          <a:bodyPr/>
          <a:lstStyle/>
          <a:p>
            <a:r>
              <a:rPr lang="en-US" altLang="en-US" sz="3600" b="1"/>
              <a:t>What are the basic attributes to be associated with each single data value and how can these best be organized</a:t>
            </a:r>
            <a:r>
              <a:rPr lang="en-US" altLang="en-US" sz="3600"/>
              <a:t>?</a:t>
            </a:r>
          </a:p>
        </p:txBody>
      </p:sp>
      <p:graphicFrame>
        <p:nvGraphicFramePr>
          <p:cNvPr id="784387" name="Group 3">
            <a:extLst>
              <a:ext uri="{FF2B5EF4-FFF2-40B4-BE49-F238E27FC236}">
                <a16:creationId xmlns:a16="http://schemas.microsoft.com/office/drawing/2014/main" id="{7639BF0C-BBE2-4F92-A9F6-254E098E7326}"/>
              </a:ext>
            </a:extLst>
          </p:cNvPr>
          <p:cNvGraphicFramePr>
            <a:graphicFrameLocks noGrp="1"/>
          </p:cNvGraphicFramePr>
          <p:nvPr/>
        </p:nvGraphicFramePr>
        <p:xfrm>
          <a:off x="388938" y="2344738"/>
          <a:ext cx="2098675" cy="3568700"/>
        </p:xfrm>
        <a:graphic>
          <a:graphicData uri="http://schemas.openxmlformats.org/drawingml/2006/table">
            <a:tbl>
              <a:tblPr/>
              <a:tblGrid>
                <a:gridCol w="2098675">
                  <a:extLst>
                    <a:ext uri="{9D8B030D-6E8A-4147-A177-3AD203B41FA5}">
                      <a16:colId xmlns:a16="http://schemas.microsoft.com/office/drawing/2014/main" val="1080107610"/>
                    </a:ext>
                  </a:extLst>
                </a:gridCol>
              </a:tblGrid>
              <a:tr h="458788">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Value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6034158"/>
                  </a:ext>
                </a:extLst>
              </a:tr>
              <a:tr h="4572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DateTime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8502535"/>
                  </a:ext>
                </a:extLst>
              </a:tr>
              <a:tr h="458788">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Variable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40199649"/>
                  </a:ext>
                </a:extLst>
              </a:tr>
              <a:tr h="4572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Location</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1032931"/>
                  </a:ext>
                </a:extLst>
              </a:tr>
              <a:tr h="458788">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Units</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37834"/>
                  </a:ext>
                </a:extLst>
              </a:tr>
              <a:tr h="4572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Interval (support)</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4344223"/>
                  </a:ext>
                </a:extLst>
              </a:tr>
              <a:tr h="4572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Accuracy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5640308"/>
                  </a:ext>
                </a:extLst>
              </a:tr>
            </a:tbl>
          </a:graphicData>
        </a:graphic>
      </p:graphicFrame>
      <p:graphicFrame>
        <p:nvGraphicFramePr>
          <p:cNvPr id="784405" name="Group 21">
            <a:extLst>
              <a:ext uri="{FF2B5EF4-FFF2-40B4-BE49-F238E27FC236}">
                <a16:creationId xmlns:a16="http://schemas.microsoft.com/office/drawing/2014/main" id="{7B2E05CE-11DD-4AB9-8BDF-DFE65A820D18}"/>
              </a:ext>
            </a:extLst>
          </p:cNvPr>
          <p:cNvGraphicFramePr>
            <a:graphicFrameLocks noGrp="1"/>
          </p:cNvGraphicFramePr>
          <p:nvPr/>
        </p:nvGraphicFramePr>
        <p:xfrm>
          <a:off x="2906713" y="2336800"/>
          <a:ext cx="2876550" cy="3149600"/>
        </p:xfrm>
        <a:graphic>
          <a:graphicData uri="http://schemas.openxmlformats.org/drawingml/2006/table">
            <a:tbl>
              <a:tblPr/>
              <a:tblGrid>
                <a:gridCol w="2876550">
                  <a:extLst>
                    <a:ext uri="{9D8B030D-6E8A-4147-A177-3AD203B41FA5}">
                      <a16:colId xmlns:a16="http://schemas.microsoft.com/office/drawing/2014/main" val="2484618059"/>
                    </a:ext>
                  </a:extLst>
                </a:gridCol>
              </a:tblGrid>
              <a:tr h="4826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Offset</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2333813"/>
                  </a:ext>
                </a:extLst>
              </a:tr>
              <a:tr h="868363">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OffsetType/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Reference Point</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8085475"/>
                  </a:ext>
                </a:extLst>
              </a:tr>
              <a:tr h="481013">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Source/Organization</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7886648"/>
                  </a:ext>
                </a:extLst>
              </a:tr>
              <a:tr h="4826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Censoring</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7531316"/>
                  </a:ext>
                </a:extLst>
              </a:tr>
              <a:tr h="83502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Data Qualifying Comments</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9760675"/>
                  </a:ext>
                </a:extLst>
              </a:tr>
            </a:tbl>
          </a:graphicData>
        </a:graphic>
      </p:graphicFrame>
      <p:graphicFrame>
        <p:nvGraphicFramePr>
          <p:cNvPr id="784419" name="Group 35">
            <a:extLst>
              <a:ext uri="{FF2B5EF4-FFF2-40B4-BE49-F238E27FC236}">
                <a16:creationId xmlns:a16="http://schemas.microsoft.com/office/drawing/2014/main" id="{506146D3-AAF7-48D5-836F-834E99F22232}"/>
              </a:ext>
            </a:extLst>
          </p:cNvPr>
          <p:cNvGraphicFramePr>
            <a:graphicFrameLocks noGrp="1"/>
          </p:cNvGraphicFramePr>
          <p:nvPr/>
        </p:nvGraphicFramePr>
        <p:xfrm>
          <a:off x="6132513" y="2332038"/>
          <a:ext cx="2797175" cy="2643187"/>
        </p:xfrm>
        <a:graphic>
          <a:graphicData uri="http://schemas.openxmlformats.org/drawingml/2006/table">
            <a:tbl>
              <a:tblPr/>
              <a:tblGrid>
                <a:gridCol w="2797175">
                  <a:extLst>
                    <a:ext uri="{9D8B030D-6E8A-4147-A177-3AD203B41FA5}">
                      <a16:colId xmlns:a16="http://schemas.microsoft.com/office/drawing/2014/main" val="3534521792"/>
                    </a:ext>
                  </a:extLst>
                </a:gridCol>
              </a:tblGrid>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Method</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7010992"/>
                  </a:ext>
                </a:extLst>
              </a:tr>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Quality Control Level</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5336135"/>
                  </a:ext>
                </a:extLst>
              </a:tr>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Sample Medium</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5178390"/>
                  </a:ext>
                </a:extLst>
              </a:tr>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Value Type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6989541"/>
                  </a:ext>
                </a:extLst>
              </a:tr>
              <a:tr h="24447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Data Type</a:t>
                      </a:r>
                      <a:endParaRPr kumimoji="0" lang="en-US" alt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96501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961092D8-C19B-43EF-92CC-406CACDDCF0C}"/>
              </a:ext>
            </a:extLst>
          </p:cNvPr>
          <p:cNvSpPr>
            <a:spLocks noGrp="1" noChangeArrowheads="1"/>
          </p:cNvSpPr>
          <p:nvPr>
            <p:ph type="title"/>
          </p:nvPr>
        </p:nvSpPr>
        <p:spPr/>
        <p:txBody>
          <a:bodyPr/>
          <a:lstStyle/>
          <a:p>
            <a:endParaRPr lang="en-US" altLang="en-US"/>
          </a:p>
        </p:txBody>
      </p:sp>
      <p:sp>
        <p:nvSpPr>
          <p:cNvPr id="785411" name="Rectangle 3">
            <a:extLst>
              <a:ext uri="{FF2B5EF4-FFF2-40B4-BE49-F238E27FC236}">
                <a16:creationId xmlns:a16="http://schemas.microsoft.com/office/drawing/2014/main" id="{6CAB3D38-E43B-442D-BCB3-AFE4225EBB4C}"/>
              </a:ext>
            </a:extLst>
          </p:cNvPr>
          <p:cNvSpPr>
            <a:spLocks noGrp="1" noChangeArrowheads="1"/>
          </p:cNvSpPr>
          <p:nvPr>
            <p:ph type="body" idx="1"/>
          </p:nvPr>
        </p:nvSpPr>
        <p:spPr/>
        <p:txBody>
          <a:bodyPr/>
          <a:lstStyle/>
          <a:p>
            <a:endParaRPr lang="en-US" altLang="en-US"/>
          </a:p>
        </p:txBody>
      </p:sp>
      <p:pic>
        <p:nvPicPr>
          <p:cNvPr id="785412" name="Picture 4" descr="ODM1DataModelFigure">
            <a:extLst>
              <a:ext uri="{FF2B5EF4-FFF2-40B4-BE49-F238E27FC236}">
                <a16:creationId xmlns:a16="http://schemas.microsoft.com/office/drawing/2014/main" id="{E825503A-8F30-4D0D-82E7-A951E2B42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8916988" cy="685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458" name="Picture 2">
            <a:extLst>
              <a:ext uri="{FF2B5EF4-FFF2-40B4-BE49-F238E27FC236}">
                <a16:creationId xmlns:a16="http://schemas.microsoft.com/office/drawing/2014/main" id="{57962833-4AE9-431A-A0F9-1B5DE0559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63"/>
          <a:stretch>
            <a:fillRect/>
          </a:stretch>
        </p:blipFill>
        <p:spPr bwMode="auto">
          <a:xfrm>
            <a:off x="3140075" y="738188"/>
            <a:ext cx="5775325" cy="3670300"/>
          </a:xfrm>
          <a:prstGeom prst="rect">
            <a:avLst/>
          </a:prstGeom>
          <a:noFill/>
          <a:extLst>
            <a:ext uri="{909E8E84-426E-40DD-AFC4-6F175D3DCCD1}">
              <a14:hiddenFill xmlns:a14="http://schemas.microsoft.com/office/drawing/2010/main">
                <a:solidFill>
                  <a:srgbClr val="FFFFFF"/>
                </a:solidFill>
              </a14:hiddenFill>
            </a:ext>
          </a:extLst>
        </p:spPr>
      </p:pic>
      <p:sp>
        <p:nvSpPr>
          <p:cNvPr id="787459" name="Rectangle 3">
            <a:extLst>
              <a:ext uri="{FF2B5EF4-FFF2-40B4-BE49-F238E27FC236}">
                <a16:creationId xmlns:a16="http://schemas.microsoft.com/office/drawing/2014/main" id="{58C3D62E-80AF-45D8-A1DD-F2BACB04A517}"/>
              </a:ext>
            </a:extLst>
          </p:cNvPr>
          <p:cNvSpPr>
            <a:spLocks noGrp="1" noChangeArrowheads="1"/>
          </p:cNvSpPr>
          <p:nvPr>
            <p:ph type="title"/>
          </p:nvPr>
        </p:nvSpPr>
        <p:spPr>
          <a:xfrm>
            <a:off x="741363" y="-52388"/>
            <a:ext cx="7772400" cy="835026"/>
          </a:xfrm>
        </p:spPr>
        <p:txBody>
          <a:bodyPr/>
          <a:lstStyle/>
          <a:p>
            <a:r>
              <a:rPr lang="en-US" altLang="en-US"/>
              <a:t>Site Attributes</a:t>
            </a:r>
          </a:p>
        </p:txBody>
      </p:sp>
      <p:sp>
        <p:nvSpPr>
          <p:cNvPr id="787460" name="Text Box 4">
            <a:extLst>
              <a:ext uri="{FF2B5EF4-FFF2-40B4-BE49-F238E27FC236}">
                <a16:creationId xmlns:a16="http://schemas.microsoft.com/office/drawing/2014/main" id="{B3425267-E593-4056-94C8-11D7EE60566F}"/>
              </a:ext>
            </a:extLst>
          </p:cNvPr>
          <p:cNvSpPr txBox="1">
            <a:spLocks noChangeArrowheads="1"/>
          </p:cNvSpPr>
          <p:nvPr/>
        </p:nvSpPr>
        <p:spPr bwMode="auto">
          <a:xfrm>
            <a:off x="139700" y="3543300"/>
            <a:ext cx="6973888"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solidFill>
                  <a:srgbClr val="FF3300"/>
                </a:solidFill>
              </a:rPr>
              <a:t>SiteCode</a:t>
            </a:r>
            <a:r>
              <a:rPr lang="en-US" altLang="en-US"/>
              <a:t>, e.g. NWIS:10109000</a:t>
            </a:r>
          </a:p>
          <a:p>
            <a:r>
              <a:rPr lang="en-US" altLang="en-US">
                <a:solidFill>
                  <a:srgbClr val="FF3300"/>
                </a:solidFill>
              </a:rPr>
              <a:t>SiteName</a:t>
            </a:r>
            <a:r>
              <a:rPr lang="en-US" altLang="en-US"/>
              <a:t>, e.g. Logan River Near Logan, UT</a:t>
            </a:r>
          </a:p>
          <a:p>
            <a:r>
              <a:rPr lang="en-US" altLang="en-US">
                <a:solidFill>
                  <a:srgbClr val="FF3300"/>
                </a:solidFill>
              </a:rPr>
              <a:t>Latitude, Longitude</a:t>
            </a:r>
            <a:r>
              <a:rPr lang="en-US" altLang="en-US"/>
              <a:t> Geographic coordinates of site</a:t>
            </a:r>
          </a:p>
          <a:p>
            <a:r>
              <a:rPr lang="en-US" altLang="en-US">
                <a:solidFill>
                  <a:srgbClr val="FF3300"/>
                </a:solidFill>
              </a:rPr>
              <a:t>LatLongDatum</a:t>
            </a:r>
            <a:r>
              <a:rPr lang="en-US" altLang="en-US"/>
              <a:t> Spatial reference system of latitude and longitude</a:t>
            </a:r>
          </a:p>
          <a:p>
            <a:r>
              <a:rPr lang="en-US" altLang="en-US">
                <a:solidFill>
                  <a:srgbClr val="FF3300"/>
                </a:solidFill>
              </a:rPr>
              <a:t>Elevation_m</a:t>
            </a:r>
            <a:r>
              <a:rPr lang="en-US" altLang="en-US"/>
              <a:t> Elevation of the site</a:t>
            </a:r>
          </a:p>
          <a:p>
            <a:r>
              <a:rPr lang="en-US" altLang="en-US">
                <a:solidFill>
                  <a:srgbClr val="FF3300"/>
                </a:solidFill>
              </a:rPr>
              <a:t>VerticalDatum</a:t>
            </a:r>
            <a:r>
              <a:rPr lang="en-US" altLang="en-US"/>
              <a:t> Datum of the site elevation</a:t>
            </a:r>
          </a:p>
          <a:p>
            <a:r>
              <a:rPr lang="en-US" altLang="en-US">
                <a:solidFill>
                  <a:srgbClr val="FF3300"/>
                </a:solidFill>
              </a:rPr>
              <a:t>Local X, Local Y</a:t>
            </a:r>
            <a:r>
              <a:rPr lang="en-US" altLang="en-US"/>
              <a:t> Local coordinates of site</a:t>
            </a:r>
          </a:p>
          <a:p>
            <a:r>
              <a:rPr lang="en-US" altLang="en-US">
                <a:solidFill>
                  <a:srgbClr val="FF3300"/>
                </a:solidFill>
              </a:rPr>
              <a:t>LocalProjection</a:t>
            </a:r>
            <a:r>
              <a:rPr lang="en-US" altLang="en-US"/>
              <a:t> Spatial reference system of local coordinates</a:t>
            </a:r>
          </a:p>
          <a:p>
            <a:r>
              <a:rPr lang="en-US" altLang="en-US">
                <a:solidFill>
                  <a:srgbClr val="FF3300"/>
                </a:solidFill>
              </a:rPr>
              <a:t>PosAccuracy_m</a:t>
            </a:r>
            <a:r>
              <a:rPr lang="en-US" altLang="en-US"/>
              <a:t> Positional Accuracy</a:t>
            </a:r>
          </a:p>
          <a:p>
            <a:r>
              <a:rPr lang="en-US" altLang="en-US">
                <a:solidFill>
                  <a:srgbClr val="FF3300"/>
                </a:solidFill>
              </a:rPr>
              <a:t>State</a:t>
            </a:r>
            <a:r>
              <a:rPr lang="en-US" altLang="en-US"/>
              <a:t>, e.g. Utah</a:t>
            </a:r>
          </a:p>
          <a:p>
            <a:r>
              <a:rPr lang="en-US" altLang="en-US">
                <a:solidFill>
                  <a:srgbClr val="FF3300"/>
                </a:solidFill>
              </a:rPr>
              <a:t>County</a:t>
            </a:r>
            <a:r>
              <a:rPr lang="en-US" altLang="en-US"/>
              <a:t>, e.g. Cache</a:t>
            </a:r>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a:extLst>
              <a:ext uri="{FF2B5EF4-FFF2-40B4-BE49-F238E27FC236}">
                <a16:creationId xmlns:a16="http://schemas.microsoft.com/office/drawing/2014/main" id="{36FF4709-67DA-42CD-8B0F-92C07CC60406}"/>
              </a:ext>
            </a:extLst>
          </p:cNvPr>
          <p:cNvSpPr>
            <a:spLocks noChangeArrowheads="1"/>
          </p:cNvSpPr>
          <p:nvPr/>
        </p:nvSpPr>
        <p:spPr bwMode="auto">
          <a:xfrm>
            <a:off x="242888" y="1820863"/>
            <a:ext cx="1938337" cy="2698750"/>
          </a:xfrm>
          <a:prstGeom prst="rect">
            <a:avLst/>
          </a:prstGeom>
          <a:noFill/>
          <a:ln w="28575">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88483" name="Picture 3">
            <a:extLst>
              <a:ext uri="{FF2B5EF4-FFF2-40B4-BE49-F238E27FC236}">
                <a16:creationId xmlns:a16="http://schemas.microsoft.com/office/drawing/2014/main" id="{93240B72-A9A8-4C9B-8750-69C3EAF1D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255963" y="1957388"/>
            <a:ext cx="5976937" cy="49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88484" name="Group 4">
            <a:extLst>
              <a:ext uri="{FF2B5EF4-FFF2-40B4-BE49-F238E27FC236}">
                <a16:creationId xmlns:a16="http://schemas.microsoft.com/office/drawing/2014/main" id="{3C424AA5-27CD-484C-BC96-B43F158D7D64}"/>
              </a:ext>
            </a:extLst>
          </p:cNvPr>
          <p:cNvGrpSpPr>
            <a:grpSpLocks noChangeAspect="1"/>
          </p:cNvGrpSpPr>
          <p:nvPr/>
        </p:nvGrpSpPr>
        <p:grpSpPr bwMode="auto">
          <a:xfrm>
            <a:off x="3592513" y="1931988"/>
            <a:ext cx="4962525" cy="4881562"/>
            <a:chOff x="1776" y="384"/>
            <a:chExt cx="3115" cy="3488"/>
          </a:xfrm>
        </p:grpSpPr>
        <p:sp>
          <p:nvSpPr>
            <p:cNvPr id="788485" name="AutoShape 5">
              <a:extLst>
                <a:ext uri="{FF2B5EF4-FFF2-40B4-BE49-F238E27FC236}">
                  <a16:creationId xmlns:a16="http://schemas.microsoft.com/office/drawing/2014/main" id="{2A0F98D8-C152-4C1D-9C3B-BA8D3B185F14}"/>
                </a:ext>
              </a:extLst>
            </p:cNvPr>
            <p:cNvSpPr>
              <a:spLocks noChangeAspect="1" noChangeArrowheads="1" noTextEdit="1"/>
            </p:cNvSpPr>
            <p:nvPr/>
          </p:nvSpPr>
          <p:spPr bwMode="auto">
            <a:xfrm>
              <a:off x="1776" y="384"/>
              <a:ext cx="3115" cy="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486" name="Rectangle 6">
              <a:extLst>
                <a:ext uri="{FF2B5EF4-FFF2-40B4-BE49-F238E27FC236}">
                  <a16:creationId xmlns:a16="http://schemas.microsoft.com/office/drawing/2014/main" id="{52C82AD9-AC41-402E-B769-D60B83326E06}"/>
                </a:ext>
              </a:extLst>
            </p:cNvPr>
            <p:cNvSpPr>
              <a:spLocks noChangeArrowheads="1"/>
            </p:cNvSpPr>
            <p:nvPr/>
          </p:nvSpPr>
          <p:spPr bwMode="auto">
            <a:xfrm>
              <a:off x="3233" y="391"/>
              <a:ext cx="578" cy="168"/>
            </a:xfrm>
            <a:prstGeom prst="rect">
              <a:avLst/>
            </a:prstGeom>
            <a:solidFill>
              <a:srgbClr val="E6E6E6"/>
            </a:solidFill>
            <a:ln w="1588">
              <a:solidFill>
                <a:srgbClr val="000000"/>
              </a:solidFill>
              <a:miter lim="800000"/>
              <a:headEnd/>
              <a:tailEnd/>
            </a:ln>
          </p:spPr>
          <p:txBody>
            <a:bodyPr/>
            <a:lstStyle/>
            <a:p>
              <a:endParaRPr lang="en-US"/>
            </a:p>
          </p:txBody>
        </p:sp>
        <p:sp>
          <p:nvSpPr>
            <p:cNvPr id="788487" name="Rectangle 7">
              <a:extLst>
                <a:ext uri="{FF2B5EF4-FFF2-40B4-BE49-F238E27FC236}">
                  <a16:creationId xmlns:a16="http://schemas.microsoft.com/office/drawing/2014/main" id="{6FD88EDB-8171-4E8C-94D0-B189E3A40CEC}"/>
                </a:ext>
              </a:extLst>
            </p:cNvPr>
            <p:cNvSpPr>
              <a:spLocks noChangeArrowheads="1"/>
            </p:cNvSpPr>
            <p:nvPr/>
          </p:nvSpPr>
          <p:spPr bwMode="auto">
            <a:xfrm>
              <a:off x="3370" y="420"/>
              <a:ext cx="30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Feature</a:t>
              </a:r>
              <a:endParaRPr lang="en-US" altLang="en-US" sz="2400">
                <a:latin typeface="Times New Roman" panose="02020603050405020304" pitchFamily="18" charset="0"/>
              </a:endParaRPr>
            </a:p>
          </p:txBody>
        </p:sp>
        <p:sp>
          <p:nvSpPr>
            <p:cNvPr id="788488" name="Rectangle 8">
              <a:extLst>
                <a:ext uri="{FF2B5EF4-FFF2-40B4-BE49-F238E27FC236}">
                  <a16:creationId xmlns:a16="http://schemas.microsoft.com/office/drawing/2014/main" id="{F1915C60-3BB4-48A9-91D1-7245E4CC7747}"/>
                </a:ext>
              </a:extLst>
            </p:cNvPr>
            <p:cNvSpPr>
              <a:spLocks noChangeArrowheads="1"/>
            </p:cNvSpPr>
            <p:nvPr/>
          </p:nvSpPr>
          <p:spPr bwMode="auto">
            <a:xfrm>
              <a:off x="3246" y="846"/>
              <a:ext cx="548" cy="175"/>
            </a:xfrm>
            <a:prstGeom prst="rect">
              <a:avLst/>
            </a:prstGeom>
            <a:solidFill>
              <a:srgbClr val="B0FFFF"/>
            </a:solidFill>
            <a:ln w="1588">
              <a:solidFill>
                <a:srgbClr val="000000"/>
              </a:solidFill>
              <a:miter lim="800000"/>
              <a:headEnd/>
              <a:tailEnd/>
            </a:ln>
          </p:spPr>
          <p:txBody>
            <a:bodyPr/>
            <a:lstStyle/>
            <a:p>
              <a:endParaRPr lang="en-US"/>
            </a:p>
          </p:txBody>
        </p:sp>
        <p:sp>
          <p:nvSpPr>
            <p:cNvPr id="788489" name="Rectangle 9">
              <a:extLst>
                <a:ext uri="{FF2B5EF4-FFF2-40B4-BE49-F238E27FC236}">
                  <a16:creationId xmlns:a16="http://schemas.microsoft.com/office/drawing/2014/main" id="{958D19CB-2F05-468C-B66A-8FD40FABD3C5}"/>
                </a:ext>
              </a:extLst>
            </p:cNvPr>
            <p:cNvSpPr>
              <a:spLocks noChangeArrowheads="1"/>
            </p:cNvSpPr>
            <p:nvPr/>
          </p:nvSpPr>
          <p:spPr bwMode="auto">
            <a:xfrm>
              <a:off x="3302" y="879"/>
              <a:ext cx="44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Waterbody</a:t>
              </a:r>
              <a:endParaRPr lang="en-US" altLang="en-US" sz="2400">
                <a:latin typeface="Times New Roman" panose="02020603050405020304" pitchFamily="18" charset="0"/>
              </a:endParaRPr>
            </a:p>
          </p:txBody>
        </p:sp>
        <p:sp>
          <p:nvSpPr>
            <p:cNvPr id="788490" name="Rectangle 10">
              <a:extLst>
                <a:ext uri="{FF2B5EF4-FFF2-40B4-BE49-F238E27FC236}">
                  <a16:creationId xmlns:a16="http://schemas.microsoft.com/office/drawing/2014/main" id="{CED3BFFE-8242-475A-9612-F5BA6E269FC2}"/>
                </a:ext>
              </a:extLst>
            </p:cNvPr>
            <p:cNvSpPr>
              <a:spLocks noChangeArrowheads="1"/>
            </p:cNvSpPr>
            <p:nvPr/>
          </p:nvSpPr>
          <p:spPr bwMode="auto">
            <a:xfrm>
              <a:off x="3246" y="1021"/>
              <a:ext cx="548" cy="615"/>
            </a:xfrm>
            <a:prstGeom prst="rect">
              <a:avLst/>
            </a:prstGeom>
            <a:solidFill>
              <a:srgbClr val="B0FFFF"/>
            </a:solidFill>
            <a:ln w="1588">
              <a:solidFill>
                <a:srgbClr val="000000"/>
              </a:solidFill>
              <a:miter lim="800000"/>
              <a:headEnd/>
              <a:tailEnd/>
            </a:ln>
          </p:spPr>
          <p:txBody>
            <a:bodyPr/>
            <a:lstStyle/>
            <a:p>
              <a:endParaRPr lang="en-US"/>
            </a:p>
          </p:txBody>
        </p:sp>
        <p:sp>
          <p:nvSpPr>
            <p:cNvPr id="788491" name="Rectangle 11">
              <a:extLst>
                <a:ext uri="{FF2B5EF4-FFF2-40B4-BE49-F238E27FC236}">
                  <a16:creationId xmlns:a16="http://schemas.microsoft.com/office/drawing/2014/main" id="{24FF164A-B902-4D99-9A20-691D6277C0CA}"/>
                </a:ext>
              </a:extLst>
            </p:cNvPr>
            <p:cNvSpPr>
              <a:spLocks noChangeArrowheads="1"/>
            </p:cNvSpPr>
            <p:nvPr/>
          </p:nvSpPr>
          <p:spPr bwMode="auto">
            <a:xfrm>
              <a:off x="3268" y="1036"/>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492" name="Rectangle 12">
              <a:extLst>
                <a:ext uri="{FF2B5EF4-FFF2-40B4-BE49-F238E27FC236}">
                  <a16:creationId xmlns:a16="http://schemas.microsoft.com/office/drawing/2014/main" id="{AA2C05B1-5CC0-48CA-B8AE-A7151C3AE4F3}"/>
                </a:ext>
              </a:extLst>
            </p:cNvPr>
            <p:cNvSpPr>
              <a:spLocks noChangeArrowheads="1"/>
            </p:cNvSpPr>
            <p:nvPr/>
          </p:nvSpPr>
          <p:spPr bwMode="auto">
            <a:xfrm>
              <a:off x="3268" y="1130"/>
              <a:ext cx="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493" name="Rectangle 13">
              <a:extLst>
                <a:ext uri="{FF2B5EF4-FFF2-40B4-BE49-F238E27FC236}">
                  <a16:creationId xmlns:a16="http://schemas.microsoft.com/office/drawing/2014/main" id="{9F1D8B28-E7DB-4FE5-90BA-739B3F99F024}"/>
                </a:ext>
              </a:extLst>
            </p:cNvPr>
            <p:cNvSpPr>
              <a:spLocks noChangeArrowheads="1"/>
            </p:cNvSpPr>
            <p:nvPr/>
          </p:nvSpPr>
          <p:spPr bwMode="auto">
            <a:xfrm>
              <a:off x="3268" y="1223"/>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494" name="Rectangle 14">
              <a:extLst>
                <a:ext uri="{FF2B5EF4-FFF2-40B4-BE49-F238E27FC236}">
                  <a16:creationId xmlns:a16="http://schemas.microsoft.com/office/drawing/2014/main" id="{1282CDCF-02A0-445C-8EDD-FD17073B6E4D}"/>
                </a:ext>
              </a:extLst>
            </p:cNvPr>
            <p:cNvSpPr>
              <a:spLocks noChangeArrowheads="1"/>
            </p:cNvSpPr>
            <p:nvPr/>
          </p:nvSpPr>
          <p:spPr bwMode="auto">
            <a:xfrm>
              <a:off x="3268" y="1318"/>
              <a:ext cx="20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Name</a:t>
              </a:r>
              <a:endParaRPr lang="en-US" altLang="en-US" sz="2400">
                <a:latin typeface="Times New Roman" panose="02020603050405020304" pitchFamily="18" charset="0"/>
              </a:endParaRPr>
            </a:p>
          </p:txBody>
        </p:sp>
        <p:sp>
          <p:nvSpPr>
            <p:cNvPr id="788495" name="Rectangle 15">
              <a:extLst>
                <a:ext uri="{FF2B5EF4-FFF2-40B4-BE49-F238E27FC236}">
                  <a16:creationId xmlns:a16="http://schemas.microsoft.com/office/drawing/2014/main" id="{01BB84DE-ECC3-46EC-982F-6BBA0ED78CAF}"/>
                </a:ext>
              </a:extLst>
            </p:cNvPr>
            <p:cNvSpPr>
              <a:spLocks noChangeArrowheads="1"/>
            </p:cNvSpPr>
            <p:nvPr/>
          </p:nvSpPr>
          <p:spPr bwMode="auto">
            <a:xfrm>
              <a:off x="3268" y="1412"/>
              <a:ext cx="3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AreaSqKm</a:t>
              </a:r>
              <a:endParaRPr lang="en-US" altLang="en-US" sz="2400">
                <a:latin typeface="Times New Roman" panose="02020603050405020304" pitchFamily="18" charset="0"/>
              </a:endParaRPr>
            </a:p>
          </p:txBody>
        </p:sp>
        <p:sp>
          <p:nvSpPr>
            <p:cNvPr id="788496" name="Rectangle 16">
              <a:extLst>
                <a:ext uri="{FF2B5EF4-FFF2-40B4-BE49-F238E27FC236}">
                  <a16:creationId xmlns:a16="http://schemas.microsoft.com/office/drawing/2014/main" id="{008460AE-6964-4E39-B457-486A409A31AB}"/>
                </a:ext>
              </a:extLst>
            </p:cNvPr>
            <p:cNvSpPr>
              <a:spLocks noChangeArrowheads="1"/>
            </p:cNvSpPr>
            <p:nvPr/>
          </p:nvSpPr>
          <p:spPr bwMode="auto">
            <a:xfrm>
              <a:off x="3268" y="1506"/>
              <a:ext cx="37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JunctionID</a:t>
              </a:r>
              <a:endParaRPr lang="en-US" altLang="en-US" sz="2400">
                <a:latin typeface="Times New Roman" panose="02020603050405020304" pitchFamily="18" charset="0"/>
              </a:endParaRPr>
            </a:p>
          </p:txBody>
        </p:sp>
        <p:sp>
          <p:nvSpPr>
            <p:cNvPr id="788497" name="Rectangle 17">
              <a:extLst>
                <a:ext uri="{FF2B5EF4-FFF2-40B4-BE49-F238E27FC236}">
                  <a16:creationId xmlns:a16="http://schemas.microsoft.com/office/drawing/2014/main" id="{7773E115-2CEF-4F7C-9B82-33C53DB0932E}"/>
                </a:ext>
              </a:extLst>
            </p:cNvPr>
            <p:cNvSpPr>
              <a:spLocks noChangeArrowheads="1"/>
            </p:cNvSpPr>
            <p:nvPr/>
          </p:nvSpPr>
          <p:spPr bwMode="auto">
            <a:xfrm>
              <a:off x="2282" y="858"/>
              <a:ext cx="549" cy="191"/>
            </a:xfrm>
            <a:prstGeom prst="rect">
              <a:avLst/>
            </a:prstGeom>
            <a:solidFill>
              <a:srgbClr val="B0FFFF"/>
            </a:solidFill>
            <a:ln w="1588">
              <a:solidFill>
                <a:srgbClr val="000000"/>
              </a:solidFill>
              <a:miter lim="800000"/>
              <a:headEnd/>
              <a:tailEnd/>
            </a:ln>
          </p:spPr>
          <p:txBody>
            <a:bodyPr/>
            <a:lstStyle/>
            <a:p>
              <a:endParaRPr lang="en-US"/>
            </a:p>
          </p:txBody>
        </p:sp>
        <p:sp>
          <p:nvSpPr>
            <p:cNvPr id="788498" name="Rectangle 18">
              <a:extLst>
                <a:ext uri="{FF2B5EF4-FFF2-40B4-BE49-F238E27FC236}">
                  <a16:creationId xmlns:a16="http://schemas.microsoft.com/office/drawing/2014/main" id="{4398EBC6-18C9-4683-8351-2399F866142E}"/>
                </a:ext>
              </a:extLst>
            </p:cNvPr>
            <p:cNvSpPr>
              <a:spLocks noChangeArrowheads="1"/>
            </p:cNvSpPr>
            <p:nvPr/>
          </p:nvSpPr>
          <p:spPr bwMode="auto">
            <a:xfrm>
              <a:off x="2334" y="898"/>
              <a:ext cx="44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HydroPoint</a:t>
              </a:r>
              <a:endParaRPr lang="en-US" altLang="en-US" sz="2400">
                <a:latin typeface="Times New Roman" panose="02020603050405020304" pitchFamily="18" charset="0"/>
              </a:endParaRPr>
            </a:p>
          </p:txBody>
        </p:sp>
        <p:sp>
          <p:nvSpPr>
            <p:cNvPr id="788499" name="Rectangle 19">
              <a:extLst>
                <a:ext uri="{FF2B5EF4-FFF2-40B4-BE49-F238E27FC236}">
                  <a16:creationId xmlns:a16="http://schemas.microsoft.com/office/drawing/2014/main" id="{7CF11F0C-B95E-4D91-A163-DCDD230F728B}"/>
                </a:ext>
              </a:extLst>
            </p:cNvPr>
            <p:cNvSpPr>
              <a:spLocks noChangeArrowheads="1"/>
            </p:cNvSpPr>
            <p:nvPr/>
          </p:nvSpPr>
          <p:spPr bwMode="auto">
            <a:xfrm>
              <a:off x="2282" y="1049"/>
              <a:ext cx="549" cy="536"/>
            </a:xfrm>
            <a:prstGeom prst="rect">
              <a:avLst/>
            </a:prstGeom>
            <a:solidFill>
              <a:srgbClr val="B0FFFF"/>
            </a:solidFill>
            <a:ln w="1588">
              <a:solidFill>
                <a:srgbClr val="000000"/>
              </a:solidFill>
              <a:miter lim="800000"/>
              <a:headEnd/>
              <a:tailEnd/>
            </a:ln>
          </p:spPr>
          <p:txBody>
            <a:bodyPr/>
            <a:lstStyle/>
            <a:p>
              <a:endParaRPr lang="en-US"/>
            </a:p>
          </p:txBody>
        </p:sp>
        <p:sp>
          <p:nvSpPr>
            <p:cNvPr id="788500" name="Rectangle 20">
              <a:extLst>
                <a:ext uri="{FF2B5EF4-FFF2-40B4-BE49-F238E27FC236}">
                  <a16:creationId xmlns:a16="http://schemas.microsoft.com/office/drawing/2014/main" id="{D945DD91-7053-422D-97ED-5AE128C57854}"/>
                </a:ext>
              </a:extLst>
            </p:cNvPr>
            <p:cNvSpPr>
              <a:spLocks noChangeArrowheads="1"/>
            </p:cNvSpPr>
            <p:nvPr/>
          </p:nvSpPr>
          <p:spPr bwMode="auto">
            <a:xfrm>
              <a:off x="2303" y="1073"/>
              <a:ext cx="2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01" name="Rectangle 21">
              <a:extLst>
                <a:ext uri="{FF2B5EF4-FFF2-40B4-BE49-F238E27FC236}">
                  <a16:creationId xmlns:a16="http://schemas.microsoft.com/office/drawing/2014/main" id="{418CB254-CB33-49D4-B070-31AB629FFF04}"/>
                </a:ext>
              </a:extLst>
            </p:cNvPr>
            <p:cNvSpPr>
              <a:spLocks noChangeArrowheads="1"/>
            </p:cNvSpPr>
            <p:nvPr/>
          </p:nvSpPr>
          <p:spPr bwMode="auto">
            <a:xfrm>
              <a:off x="2303" y="1167"/>
              <a:ext cx="38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02" name="Rectangle 22">
              <a:extLst>
                <a:ext uri="{FF2B5EF4-FFF2-40B4-BE49-F238E27FC236}">
                  <a16:creationId xmlns:a16="http://schemas.microsoft.com/office/drawing/2014/main" id="{CEC4A8FC-05C9-464E-84D1-1D69BB2A0BE4}"/>
                </a:ext>
              </a:extLst>
            </p:cNvPr>
            <p:cNvSpPr>
              <a:spLocks noChangeArrowheads="1"/>
            </p:cNvSpPr>
            <p:nvPr/>
          </p:nvSpPr>
          <p:spPr bwMode="auto">
            <a:xfrm>
              <a:off x="2303" y="1261"/>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03" name="Rectangle 23">
              <a:extLst>
                <a:ext uri="{FF2B5EF4-FFF2-40B4-BE49-F238E27FC236}">
                  <a16:creationId xmlns:a16="http://schemas.microsoft.com/office/drawing/2014/main" id="{CBF372DE-7EB9-4AF8-BA35-F29A49DED7AC}"/>
                </a:ext>
              </a:extLst>
            </p:cNvPr>
            <p:cNvSpPr>
              <a:spLocks noChangeArrowheads="1"/>
            </p:cNvSpPr>
            <p:nvPr/>
          </p:nvSpPr>
          <p:spPr bwMode="auto">
            <a:xfrm>
              <a:off x="2303" y="1356"/>
              <a:ext cx="20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Name</a:t>
              </a:r>
              <a:endParaRPr lang="en-US" altLang="en-US" sz="2400">
                <a:latin typeface="Times New Roman" panose="02020603050405020304" pitchFamily="18" charset="0"/>
              </a:endParaRPr>
            </a:p>
          </p:txBody>
        </p:sp>
        <p:sp>
          <p:nvSpPr>
            <p:cNvPr id="788504" name="Rectangle 24">
              <a:extLst>
                <a:ext uri="{FF2B5EF4-FFF2-40B4-BE49-F238E27FC236}">
                  <a16:creationId xmlns:a16="http://schemas.microsoft.com/office/drawing/2014/main" id="{3F462C10-3615-44D4-ABC8-466239D45F96}"/>
                </a:ext>
              </a:extLst>
            </p:cNvPr>
            <p:cNvSpPr>
              <a:spLocks noChangeArrowheads="1"/>
            </p:cNvSpPr>
            <p:nvPr/>
          </p:nvSpPr>
          <p:spPr bwMode="auto">
            <a:xfrm>
              <a:off x="2303" y="1451"/>
              <a:ext cx="37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JunctionID</a:t>
              </a:r>
              <a:endParaRPr lang="en-US" altLang="en-US" sz="2400">
                <a:latin typeface="Times New Roman" panose="02020603050405020304" pitchFamily="18" charset="0"/>
              </a:endParaRPr>
            </a:p>
          </p:txBody>
        </p:sp>
        <p:sp>
          <p:nvSpPr>
            <p:cNvPr id="788505" name="Rectangle 25">
              <a:extLst>
                <a:ext uri="{FF2B5EF4-FFF2-40B4-BE49-F238E27FC236}">
                  <a16:creationId xmlns:a16="http://schemas.microsoft.com/office/drawing/2014/main" id="{74CD8DBA-0750-4006-A333-063C07F8C96A}"/>
                </a:ext>
              </a:extLst>
            </p:cNvPr>
            <p:cNvSpPr>
              <a:spLocks noChangeArrowheads="1"/>
            </p:cNvSpPr>
            <p:nvPr/>
          </p:nvSpPr>
          <p:spPr bwMode="auto">
            <a:xfrm>
              <a:off x="4370" y="846"/>
              <a:ext cx="518" cy="211"/>
            </a:xfrm>
            <a:prstGeom prst="rect">
              <a:avLst/>
            </a:prstGeom>
            <a:solidFill>
              <a:srgbClr val="B0FFFF"/>
            </a:solidFill>
            <a:ln w="1588">
              <a:solidFill>
                <a:srgbClr val="000000"/>
              </a:solidFill>
              <a:miter lim="800000"/>
              <a:headEnd/>
              <a:tailEnd/>
            </a:ln>
          </p:spPr>
          <p:txBody>
            <a:bodyPr/>
            <a:lstStyle/>
            <a:p>
              <a:endParaRPr lang="en-US"/>
            </a:p>
          </p:txBody>
        </p:sp>
        <p:sp>
          <p:nvSpPr>
            <p:cNvPr id="788506" name="Rectangle 26">
              <a:extLst>
                <a:ext uri="{FF2B5EF4-FFF2-40B4-BE49-F238E27FC236}">
                  <a16:creationId xmlns:a16="http://schemas.microsoft.com/office/drawing/2014/main" id="{4444F206-7AB2-4E7B-9776-E2DF00B9A1D0}"/>
                </a:ext>
              </a:extLst>
            </p:cNvPr>
            <p:cNvSpPr>
              <a:spLocks noChangeArrowheads="1"/>
            </p:cNvSpPr>
            <p:nvPr/>
          </p:nvSpPr>
          <p:spPr bwMode="auto">
            <a:xfrm>
              <a:off x="4415" y="896"/>
              <a:ext cx="4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Watershed</a:t>
              </a:r>
              <a:endParaRPr lang="en-US" altLang="en-US" sz="2400">
                <a:latin typeface="Times New Roman" panose="02020603050405020304" pitchFamily="18" charset="0"/>
              </a:endParaRPr>
            </a:p>
          </p:txBody>
        </p:sp>
        <p:sp>
          <p:nvSpPr>
            <p:cNvPr id="788507" name="Rectangle 27">
              <a:extLst>
                <a:ext uri="{FF2B5EF4-FFF2-40B4-BE49-F238E27FC236}">
                  <a16:creationId xmlns:a16="http://schemas.microsoft.com/office/drawing/2014/main" id="{2572C54A-99C3-4AC5-A3F2-88C8977B542F}"/>
                </a:ext>
              </a:extLst>
            </p:cNvPr>
            <p:cNvSpPr>
              <a:spLocks noChangeArrowheads="1"/>
            </p:cNvSpPr>
            <p:nvPr/>
          </p:nvSpPr>
          <p:spPr bwMode="auto">
            <a:xfrm>
              <a:off x="4370" y="1030"/>
              <a:ext cx="518" cy="606"/>
            </a:xfrm>
            <a:prstGeom prst="rect">
              <a:avLst/>
            </a:prstGeom>
            <a:solidFill>
              <a:srgbClr val="B0FFFF"/>
            </a:solidFill>
            <a:ln w="1588">
              <a:solidFill>
                <a:srgbClr val="000000"/>
              </a:solidFill>
              <a:miter lim="800000"/>
              <a:headEnd/>
              <a:tailEnd/>
            </a:ln>
          </p:spPr>
          <p:txBody>
            <a:bodyPr/>
            <a:lstStyle/>
            <a:p>
              <a:endParaRPr lang="en-US"/>
            </a:p>
          </p:txBody>
        </p:sp>
        <p:sp>
          <p:nvSpPr>
            <p:cNvPr id="788508" name="Rectangle 28">
              <a:extLst>
                <a:ext uri="{FF2B5EF4-FFF2-40B4-BE49-F238E27FC236}">
                  <a16:creationId xmlns:a16="http://schemas.microsoft.com/office/drawing/2014/main" id="{80A7F971-A260-4FA6-8DDC-F4AFDF6634E0}"/>
                </a:ext>
              </a:extLst>
            </p:cNvPr>
            <p:cNvSpPr>
              <a:spLocks noChangeArrowheads="1"/>
            </p:cNvSpPr>
            <p:nvPr/>
          </p:nvSpPr>
          <p:spPr bwMode="auto">
            <a:xfrm>
              <a:off x="4392" y="1042"/>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09" name="Rectangle 29">
              <a:extLst>
                <a:ext uri="{FF2B5EF4-FFF2-40B4-BE49-F238E27FC236}">
                  <a16:creationId xmlns:a16="http://schemas.microsoft.com/office/drawing/2014/main" id="{18A4F862-6450-41A5-95E0-EB8E0073187C}"/>
                </a:ext>
              </a:extLst>
            </p:cNvPr>
            <p:cNvSpPr>
              <a:spLocks noChangeArrowheads="1"/>
            </p:cNvSpPr>
            <p:nvPr/>
          </p:nvSpPr>
          <p:spPr bwMode="auto">
            <a:xfrm>
              <a:off x="4392" y="1135"/>
              <a:ext cx="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10" name="Rectangle 30">
              <a:extLst>
                <a:ext uri="{FF2B5EF4-FFF2-40B4-BE49-F238E27FC236}">
                  <a16:creationId xmlns:a16="http://schemas.microsoft.com/office/drawing/2014/main" id="{E5948A36-F655-4EA4-8CDB-0B17F6FAD741}"/>
                </a:ext>
              </a:extLst>
            </p:cNvPr>
            <p:cNvSpPr>
              <a:spLocks noChangeArrowheads="1"/>
            </p:cNvSpPr>
            <p:nvPr/>
          </p:nvSpPr>
          <p:spPr bwMode="auto">
            <a:xfrm>
              <a:off x="4392" y="1230"/>
              <a:ext cx="27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DrainID</a:t>
              </a:r>
              <a:endParaRPr lang="en-US" altLang="en-US" sz="2400">
                <a:latin typeface="Times New Roman" panose="02020603050405020304" pitchFamily="18" charset="0"/>
              </a:endParaRPr>
            </a:p>
          </p:txBody>
        </p:sp>
        <p:sp>
          <p:nvSpPr>
            <p:cNvPr id="788511" name="Rectangle 31">
              <a:extLst>
                <a:ext uri="{FF2B5EF4-FFF2-40B4-BE49-F238E27FC236}">
                  <a16:creationId xmlns:a16="http://schemas.microsoft.com/office/drawing/2014/main" id="{FBCDF8C8-72C3-48E6-BCAC-3550282222C0}"/>
                </a:ext>
              </a:extLst>
            </p:cNvPr>
            <p:cNvSpPr>
              <a:spLocks noChangeArrowheads="1"/>
            </p:cNvSpPr>
            <p:nvPr/>
          </p:nvSpPr>
          <p:spPr bwMode="auto">
            <a:xfrm>
              <a:off x="4392" y="1324"/>
              <a:ext cx="3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AreaSqKm</a:t>
              </a:r>
              <a:endParaRPr lang="en-US" altLang="en-US" sz="2400">
                <a:latin typeface="Times New Roman" panose="02020603050405020304" pitchFamily="18" charset="0"/>
              </a:endParaRPr>
            </a:p>
          </p:txBody>
        </p:sp>
        <p:sp>
          <p:nvSpPr>
            <p:cNvPr id="788512" name="Rectangle 32">
              <a:extLst>
                <a:ext uri="{FF2B5EF4-FFF2-40B4-BE49-F238E27FC236}">
                  <a16:creationId xmlns:a16="http://schemas.microsoft.com/office/drawing/2014/main" id="{D9A70873-88EE-4C53-9F25-17D386D55B75}"/>
                </a:ext>
              </a:extLst>
            </p:cNvPr>
            <p:cNvSpPr>
              <a:spLocks noChangeArrowheads="1"/>
            </p:cNvSpPr>
            <p:nvPr/>
          </p:nvSpPr>
          <p:spPr bwMode="auto">
            <a:xfrm>
              <a:off x="4392" y="1418"/>
              <a:ext cx="37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JunctionID</a:t>
              </a:r>
              <a:endParaRPr lang="en-US" altLang="en-US" sz="2400">
                <a:latin typeface="Times New Roman" panose="02020603050405020304" pitchFamily="18" charset="0"/>
              </a:endParaRPr>
            </a:p>
          </p:txBody>
        </p:sp>
        <p:sp>
          <p:nvSpPr>
            <p:cNvPr id="788513" name="Rectangle 33">
              <a:extLst>
                <a:ext uri="{FF2B5EF4-FFF2-40B4-BE49-F238E27FC236}">
                  <a16:creationId xmlns:a16="http://schemas.microsoft.com/office/drawing/2014/main" id="{080E08F7-361E-441D-A543-15E119446D18}"/>
                </a:ext>
              </a:extLst>
            </p:cNvPr>
            <p:cNvSpPr>
              <a:spLocks noChangeArrowheads="1"/>
            </p:cNvSpPr>
            <p:nvPr/>
          </p:nvSpPr>
          <p:spPr bwMode="auto">
            <a:xfrm>
              <a:off x="4392" y="1513"/>
              <a:ext cx="4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NextDownID</a:t>
              </a:r>
              <a:endParaRPr lang="en-US" altLang="en-US" sz="2400">
                <a:latin typeface="Times New Roman" panose="02020603050405020304" pitchFamily="18" charset="0"/>
              </a:endParaRPr>
            </a:p>
          </p:txBody>
        </p:sp>
        <p:sp>
          <p:nvSpPr>
            <p:cNvPr id="788514" name="Line 34">
              <a:extLst>
                <a:ext uri="{FF2B5EF4-FFF2-40B4-BE49-F238E27FC236}">
                  <a16:creationId xmlns:a16="http://schemas.microsoft.com/office/drawing/2014/main" id="{49A49A6E-CBCC-4379-9F3C-E948301EDA93}"/>
                </a:ext>
              </a:extLst>
            </p:cNvPr>
            <p:cNvSpPr>
              <a:spLocks noChangeShapeType="1"/>
            </p:cNvSpPr>
            <p:nvPr/>
          </p:nvSpPr>
          <p:spPr bwMode="auto">
            <a:xfrm flipH="1">
              <a:off x="2535" y="1922"/>
              <a:ext cx="2" cy="17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15" name="Rectangle 35">
              <a:extLst>
                <a:ext uri="{FF2B5EF4-FFF2-40B4-BE49-F238E27FC236}">
                  <a16:creationId xmlns:a16="http://schemas.microsoft.com/office/drawing/2014/main" id="{C9A6E38C-5418-40B3-8441-DA44FE45A759}"/>
                </a:ext>
              </a:extLst>
            </p:cNvPr>
            <p:cNvSpPr>
              <a:spLocks noChangeArrowheads="1"/>
            </p:cNvSpPr>
            <p:nvPr/>
          </p:nvSpPr>
          <p:spPr bwMode="auto">
            <a:xfrm>
              <a:off x="2066" y="1754"/>
              <a:ext cx="942" cy="168"/>
            </a:xfrm>
            <a:prstGeom prst="rect">
              <a:avLst/>
            </a:prstGeom>
            <a:solidFill>
              <a:srgbClr val="E6E6E6"/>
            </a:solidFill>
            <a:ln w="1588">
              <a:solidFill>
                <a:srgbClr val="000000"/>
              </a:solidFill>
              <a:miter lim="800000"/>
              <a:headEnd/>
              <a:tailEnd/>
            </a:ln>
          </p:spPr>
          <p:txBody>
            <a:bodyPr/>
            <a:lstStyle/>
            <a:p>
              <a:endParaRPr lang="en-US"/>
            </a:p>
          </p:txBody>
        </p:sp>
        <p:sp>
          <p:nvSpPr>
            <p:cNvPr id="788516" name="Rectangle 36">
              <a:extLst>
                <a:ext uri="{FF2B5EF4-FFF2-40B4-BE49-F238E27FC236}">
                  <a16:creationId xmlns:a16="http://schemas.microsoft.com/office/drawing/2014/main" id="{044CBC11-4270-409C-90AA-CBF632D9A355}"/>
                </a:ext>
              </a:extLst>
            </p:cNvPr>
            <p:cNvSpPr>
              <a:spLocks noChangeArrowheads="1"/>
            </p:cNvSpPr>
            <p:nvPr/>
          </p:nvSpPr>
          <p:spPr bwMode="auto">
            <a:xfrm>
              <a:off x="2115" y="1781"/>
              <a:ext cx="85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ComplexEdgeFeature</a:t>
              </a:r>
              <a:endParaRPr lang="en-US" altLang="en-US" sz="2400">
                <a:latin typeface="Times New Roman" panose="02020603050405020304" pitchFamily="18" charset="0"/>
              </a:endParaRPr>
            </a:p>
          </p:txBody>
        </p:sp>
        <p:sp>
          <p:nvSpPr>
            <p:cNvPr id="788517" name="Rectangle 37">
              <a:extLst>
                <a:ext uri="{FF2B5EF4-FFF2-40B4-BE49-F238E27FC236}">
                  <a16:creationId xmlns:a16="http://schemas.microsoft.com/office/drawing/2014/main" id="{4D3F51E7-2336-44C4-8DDF-EFECF6AE41EE}"/>
                </a:ext>
              </a:extLst>
            </p:cNvPr>
            <p:cNvSpPr>
              <a:spLocks noChangeArrowheads="1"/>
            </p:cNvSpPr>
            <p:nvPr/>
          </p:nvSpPr>
          <p:spPr bwMode="auto">
            <a:xfrm>
              <a:off x="2342" y="3384"/>
              <a:ext cx="369" cy="99"/>
            </a:xfrm>
            <a:prstGeom prst="rect">
              <a:avLst/>
            </a:prstGeom>
            <a:solidFill>
              <a:srgbClr val="B7E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18" name="Rectangle 38">
              <a:extLst>
                <a:ext uri="{FF2B5EF4-FFF2-40B4-BE49-F238E27FC236}">
                  <a16:creationId xmlns:a16="http://schemas.microsoft.com/office/drawing/2014/main" id="{675673F8-2D6C-4FB8-A3FC-D7CFFA163FA9}"/>
                </a:ext>
              </a:extLst>
            </p:cNvPr>
            <p:cNvSpPr>
              <a:spLocks noChangeArrowheads="1"/>
            </p:cNvSpPr>
            <p:nvPr/>
          </p:nvSpPr>
          <p:spPr bwMode="auto">
            <a:xfrm>
              <a:off x="2347" y="3387"/>
              <a:ext cx="36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EdgeType</a:t>
              </a:r>
              <a:endParaRPr lang="en-US" altLang="en-US" sz="2400">
                <a:latin typeface="Times New Roman" panose="02020603050405020304" pitchFamily="18" charset="0"/>
              </a:endParaRPr>
            </a:p>
          </p:txBody>
        </p:sp>
        <p:sp>
          <p:nvSpPr>
            <p:cNvPr id="788519" name="Freeform 39">
              <a:extLst>
                <a:ext uri="{FF2B5EF4-FFF2-40B4-BE49-F238E27FC236}">
                  <a16:creationId xmlns:a16="http://schemas.microsoft.com/office/drawing/2014/main" id="{8155D6D8-C0A3-4092-BF90-45076D814917}"/>
                </a:ext>
              </a:extLst>
            </p:cNvPr>
            <p:cNvSpPr>
              <a:spLocks/>
            </p:cNvSpPr>
            <p:nvPr/>
          </p:nvSpPr>
          <p:spPr bwMode="auto">
            <a:xfrm>
              <a:off x="1979" y="2809"/>
              <a:ext cx="238" cy="970"/>
            </a:xfrm>
            <a:custGeom>
              <a:avLst/>
              <a:gdLst>
                <a:gd name="T0" fmla="*/ 303 w 477"/>
                <a:gd name="T1" fmla="*/ 1940 h 1940"/>
                <a:gd name="T2" fmla="*/ 0 w 477"/>
                <a:gd name="T3" fmla="*/ 1940 h 1940"/>
                <a:gd name="T4" fmla="*/ 0 w 477"/>
                <a:gd name="T5" fmla="*/ 0 h 1940"/>
                <a:gd name="T6" fmla="*/ 477 w 477"/>
                <a:gd name="T7" fmla="*/ 0 h 1940"/>
              </a:gdLst>
              <a:ahLst/>
              <a:cxnLst>
                <a:cxn ang="0">
                  <a:pos x="T0" y="T1"/>
                </a:cxn>
                <a:cxn ang="0">
                  <a:pos x="T2" y="T3"/>
                </a:cxn>
                <a:cxn ang="0">
                  <a:pos x="T4" y="T5"/>
                </a:cxn>
                <a:cxn ang="0">
                  <a:pos x="T6" y="T7"/>
                </a:cxn>
              </a:cxnLst>
              <a:rect l="0" t="0" r="r" b="b"/>
              <a:pathLst>
                <a:path w="477" h="1940">
                  <a:moveTo>
                    <a:pt x="303" y="1940"/>
                  </a:moveTo>
                  <a:lnTo>
                    <a:pt x="0" y="1940"/>
                  </a:lnTo>
                  <a:lnTo>
                    <a:pt x="0" y="0"/>
                  </a:lnTo>
                  <a:lnTo>
                    <a:pt x="47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20" name="Freeform 40">
              <a:extLst>
                <a:ext uri="{FF2B5EF4-FFF2-40B4-BE49-F238E27FC236}">
                  <a16:creationId xmlns:a16="http://schemas.microsoft.com/office/drawing/2014/main" id="{BF53E5B9-7016-42A9-B774-2008255037E5}"/>
                </a:ext>
              </a:extLst>
            </p:cNvPr>
            <p:cNvSpPr>
              <a:spLocks/>
            </p:cNvSpPr>
            <p:nvPr/>
          </p:nvSpPr>
          <p:spPr bwMode="auto">
            <a:xfrm>
              <a:off x="1979" y="2809"/>
              <a:ext cx="238" cy="777"/>
            </a:xfrm>
            <a:custGeom>
              <a:avLst/>
              <a:gdLst>
                <a:gd name="T0" fmla="*/ 303 w 477"/>
                <a:gd name="T1" fmla="*/ 1553 h 1553"/>
                <a:gd name="T2" fmla="*/ 0 w 477"/>
                <a:gd name="T3" fmla="*/ 1553 h 1553"/>
                <a:gd name="T4" fmla="*/ 0 w 477"/>
                <a:gd name="T5" fmla="*/ 0 h 1553"/>
                <a:gd name="T6" fmla="*/ 477 w 477"/>
                <a:gd name="T7" fmla="*/ 0 h 1553"/>
              </a:gdLst>
              <a:ahLst/>
              <a:cxnLst>
                <a:cxn ang="0">
                  <a:pos x="T0" y="T1"/>
                </a:cxn>
                <a:cxn ang="0">
                  <a:pos x="T2" y="T3"/>
                </a:cxn>
                <a:cxn ang="0">
                  <a:pos x="T4" y="T5"/>
                </a:cxn>
                <a:cxn ang="0">
                  <a:pos x="T6" y="T7"/>
                </a:cxn>
              </a:cxnLst>
              <a:rect l="0" t="0" r="r" b="b"/>
              <a:pathLst>
                <a:path w="477" h="1553">
                  <a:moveTo>
                    <a:pt x="303" y="1553"/>
                  </a:moveTo>
                  <a:lnTo>
                    <a:pt x="0" y="1553"/>
                  </a:lnTo>
                  <a:lnTo>
                    <a:pt x="0" y="0"/>
                  </a:lnTo>
                  <a:lnTo>
                    <a:pt x="47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21" name="Rectangle 41">
              <a:extLst>
                <a:ext uri="{FF2B5EF4-FFF2-40B4-BE49-F238E27FC236}">
                  <a16:creationId xmlns:a16="http://schemas.microsoft.com/office/drawing/2014/main" id="{37A57DD3-AA80-460A-8D2D-48EEDBC3E111}"/>
                </a:ext>
              </a:extLst>
            </p:cNvPr>
            <p:cNvSpPr>
              <a:spLocks noChangeArrowheads="1"/>
            </p:cNvSpPr>
            <p:nvPr/>
          </p:nvSpPr>
          <p:spPr bwMode="auto">
            <a:xfrm>
              <a:off x="2130" y="3502"/>
              <a:ext cx="800" cy="168"/>
            </a:xfrm>
            <a:prstGeom prst="rect">
              <a:avLst/>
            </a:prstGeom>
            <a:pattFill prst="ltUpDiag">
              <a:fgClr>
                <a:srgbClr val="FFFFFF"/>
              </a:fgClr>
              <a:bgClr>
                <a:srgbClr val="B0FFFF"/>
              </a:bgClr>
            </a:pattFill>
            <a:ln w="1588">
              <a:solidFill>
                <a:srgbClr val="000000"/>
              </a:solidFill>
              <a:miter lim="800000"/>
              <a:headEnd/>
              <a:tailEnd/>
            </a:ln>
          </p:spPr>
          <p:txBody>
            <a:bodyPr/>
            <a:lstStyle/>
            <a:p>
              <a:endParaRPr lang="en-US"/>
            </a:p>
          </p:txBody>
        </p:sp>
        <p:sp>
          <p:nvSpPr>
            <p:cNvPr id="788522" name="Rectangle 42">
              <a:extLst>
                <a:ext uri="{FF2B5EF4-FFF2-40B4-BE49-F238E27FC236}">
                  <a16:creationId xmlns:a16="http://schemas.microsoft.com/office/drawing/2014/main" id="{E4566969-5894-41B1-B274-57BAA1528DD9}"/>
                </a:ext>
              </a:extLst>
            </p:cNvPr>
            <p:cNvSpPr>
              <a:spLocks noChangeArrowheads="1"/>
            </p:cNvSpPr>
            <p:nvPr/>
          </p:nvSpPr>
          <p:spPr bwMode="auto">
            <a:xfrm>
              <a:off x="2364" y="3529"/>
              <a:ext cx="33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Flowline</a:t>
              </a:r>
              <a:endParaRPr lang="en-US" altLang="en-US" sz="2400">
                <a:latin typeface="Times New Roman" panose="02020603050405020304" pitchFamily="18" charset="0"/>
              </a:endParaRPr>
            </a:p>
          </p:txBody>
        </p:sp>
        <p:sp>
          <p:nvSpPr>
            <p:cNvPr id="788523" name="Rectangle 43">
              <a:extLst>
                <a:ext uri="{FF2B5EF4-FFF2-40B4-BE49-F238E27FC236}">
                  <a16:creationId xmlns:a16="http://schemas.microsoft.com/office/drawing/2014/main" id="{524EEFFE-1122-426B-A8ED-72C2632E38C3}"/>
                </a:ext>
              </a:extLst>
            </p:cNvPr>
            <p:cNvSpPr>
              <a:spLocks noChangeArrowheads="1"/>
            </p:cNvSpPr>
            <p:nvPr/>
          </p:nvSpPr>
          <p:spPr bwMode="auto">
            <a:xfrm>
              <a:off x="2130" y="3695"/>
              <a:ext cx="800" cy="168"/>
            </a:xfrm>
            <a:prstGeom prst="rect">
              <a:avLst/>
            </a:prstGeom>
            <a:pattFill prst="ltUpDiag">
              <a:fgClr>
                <a:srgbClr val="FFFFFF"/>
              </a:fgClr>
              <a:bgClr>
                <a:srgbClr val="B0FFFF"/>
              </a:bgClr>
            </a:pattFill>
            <a:ln w="1588">
              <a:solidFill>
                <a:srgbClr val="000000"/>
              </a:solidFill>
              <a:miter lim="800000"/>
              <a:headEnd/>
              <a:tailEnd/>
            </a:ln>
          </p:spPr>
          <p:txBody>
            <a:bodyPr/>
            <a:lstStyle/>
            <a:p>
              <a:endParaRPr lang="en-US"/>
            </a:p>
          </p:txBody>
        </p:sp>
        <p:sp>
          <p:nvSpPr>
            <p:cNvPr id="788524" name="Rectangle 44">
              <a:extLst>
                <a:ext uri="{FF2B5EF4-FFF2-40B4-BE49-F238E27FC236}">
                  <a16:creationId xmlns:a16="http://schemas.microsoft.com/office/drawing/2014/main" id="{38B786A7-2D4D-407D-99A8-E8C0FE64E13D}"/>
                </a:ext>
              </a:extLst>
            </p:cNvPr>
            <p:cNvSpPr>
              <a:spLocks noChangeArrowheads="1"/>
            </p:cNvSpPr>
            <p:nvPr/>
          </p:nvSpPr>
          <p:spPr bwMode="auto">
            <a:xfrm>
              <a:off x="2343" y="3725"/>
              <a:ext cx="3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Shoreline</a:t>
              </a:r>
              <a:endParaRPr lang="en-US" altLang="en-US" sz="2400">
                <a:latin typeface="Times New Roman" panose="02020603050405020304" pitchFamily="18" charset="0"/>
              </a:endParaRPr>
            </a:p>
          </p:txBody>
        </p:sp>
        <p:sp>
          <p:nvSpPr>
            <p:cNvPr id="788525" name="Freeform 45">
              <a:extLst>
                <a:ext uri="{FF2B5EF4-FFF2-40B4-BE49-F238E27FC236}">
                  <a16:creationId xmlns:a16="http://schemas.microsoft.com/office/drawing/2014/main" id="{04A2C015-3A7E-40FE-8FA3-245D4A551894}"/>
                </a:ext>
              </a:extLst>
            </p:cNvPr>
            <p:cNvSpPr>
              <a:spLocks/>
            </p:cNvSpPr>
            <p:nvPr/>
          </p:nvSpPr>
          <p:spPr bwMode="auto">
            <a:xfrm>
              <a:off x="2466" y="1926"/>
              <a:ext cx="143" cy="100"/>
            </a:xfrm>
            <a:custGeom>
              <a:avLst/>
              <a:gdLst>
                <a:gd name="T0" fmla="*/ 286 w 286"/>
                <a:gd name="T1" fmla="*/ 202 h 202"/>
                <a:gd name="T2" fmla="*/ 143 w 286"/>
                <a:gd name="T3" fmla="*/ 0 h 202"/>
                <a:gd name="T4" fmla="*/ 0 w 286"/>
                <a:gd name="T5" fmla="*/ 202 h 202"/>
                <a:gd name="T6" fmla="*/ 286 w 286"/>
                <a:gd name="T7" fmla="*/ 202 h 202"/>
              </a:gdLst>
              <a:ahLst/>
              <a:cxnLst>
                <a:cxn ang="0">
                  <a:pos x="T0" y="T1"/>
                </a:cxn>
                <a:cxn ang="0">
                  <a:pos x="T2" y="T3"/>
                </a:cxn>
                <a:cxn ang="0">
                  <a:pos x="T4" y="T5"/>
                </a:cxn>
                <a:cxn ang="0">
                  <a:pos x="T6" y="T7"/>
                </a:cxn>
              </a:cxnLst>
              <a:rect l="0" t="0" r="r" b="b"/>
              <a:pathLst>
                <a:path w="286" h="202">
                  <a:moveTo>
                    <a:pt x="286" y="202"/>
                  </a:moveTo>
                  <a:lnTo>
                    <a:pt x="143" y="0"/>
                  </a:lnTo>
                  <a:lnTo>
                    <a:pt x="0" y="202"/>
                  </a:lnTo>
                  <a:lnTo>
                    <a:pt x="286" y="202"/>
                  </a:lnTo>
                  <a:close/>
                </a:path>
              </a:pathLst>
            </a:custGeom>
            <a:solidFill>
              <a:srgbClr val="FFFFFF"/>
            </a:solidFill>
            <a:ln w="1588">
              <a:solidFill>
                <a:srgbClr val="000000"/>
              </a:solidFill>
              <a:prstDash val="solid"/>
              <a:round/>
              <a:headEnd/>
              <a:tailEnd/>
            </a:ln>
          </p:spPr>
          <p:txBody>
            <a:bodyPr/>
            <a:lstStyle/>
            <a:p>
              <a:endParaRPr lang="en-US"/>
            </a:p>
          </p:txBody>
        </p:sp>
        <p:sp>
          <p:nvSpPr>
            <p:cNvPr id="788526" name="Rectangle 46">
              <a:extLst>
                <a:ext uri="{FF2B5EF4-FFF2-40B4-BE49-F238E27FC236}">
                  <a16:creationId xmlns:a16="http://schemas.microsoft.com/office/drawing/2014/main" id="{03106844-22C1-4793-B3AD-07732E9A8B83}"/>
                </a:ext>
              </a:extLst>
            </p:cNvPr>
            <p:cNvSpPr>
              <a:spLocks noChangeArrowheads="1"/>
            </p:cNvSpPr>
            <p:nvPr/>
          </p:nvSpPr>
          <p:spPr bwMode="auto">
            <a:xfrm>
              <a:off x="2217" y="2098"/>
              <a:ext cx="636" cy="247"/>
            </a:xfrm>
            <a:prstGeom prst="rect">
              <a:avLst/>
            </a:prstGeom>
            <a:solidFill>
              <a:srgbClr val="B0FFFF"/>
            </a:solidFill>
            <a:ln w="1588">
              <a:solidFill>
                <a:srgbClr val="000000"/>
              </a:solidFill>
              <a:miter lim="800000"/>
              <a:headEnd/>
              <a:tailEnd/>
            </a:ln>
          </p:spPr>
          <p:txBody>
            <a:bodyPr/>
            <a:lstStyle/>
            <a:p>
              <a:endParaRPr lang="en-US"/>
            </a:p>
          </p:txBody>
        </p:sp>
        <p:sp>
          <p:nvSpPr>
            <p:cNvPr id="788527" name="Rectangle 47">
              <a:extLst>
                <a:ext uri="{FF2B5EF4-FFF2-40B4-BE49-F238E27FC236}">
                  <a16:creationId xmlns:a16="http://schemas.microsoft.com/office/drawing/2014/main" id="{E91C2F49-1B3B-4E64-ABB9-5766382738C8}"/>
                </a:ext>
              </a:extLst>
            </p:cNvPr>
            <p:cNvSpPr>
              <a:spLocks noChangeArrowheads="1"/>
            </p:cNvSpPr>
            <p:nvPr/>
          </p:nvSpPr>
          <p:spPr bwMode="auto">
            <a:xfrm>
              <a:off x="2319" y="2166"/>
              <a:ext cx="43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HydroEdge</a:t>
              </a:r>
              <a:endParaRPr lang="en-US" altLang="en-US" sz="2400">
                <a:latin typeface="Times New Roman" panose="02020603050405020304" pitchFamily="18" charset="0"/>
              </a:endParaRPr>
            </a:p>
          </p:txBody>
        </p:sp>
        <p:sp>
          <p:nvSpPr>
            <p:cNvPr id="788528" name="Rectangle 48">
              <a:extLst>
                <a:ext uri="{FF2B5EF4-FFF2-40B4-BE49-F238E27FC236}">
                  <a16:creationId xmlns:a16="http://schemas.microsoft.com/office/drawing/2014/main" id="{CB9BA1A2-0BBD-4663-A57A-C130E1DBECE9}"/>
                </a:ext>
              </a:extLst>
            </p:cNvPr>
            <p:cNvSpPr>
              <a:spLocks noChangeArrowheads="1"/>
            </p:cNvSpPr>
            <p:nvPr/>
          </p:nvSpPr>
          <p:spPr bwMode="auto">
            <a:xfrm>
              <a:off x="2217" y="2310"/>
              <a:ext cx="636" cy="999"/>
            </a:xfrm>
            <a:prstGeom prst="rect">
              <a:avLst/>
            </a:prstGeom>
            <a:solidFill>
              <a:srgbClr val="B0FFFF"/>
            </a:solidFill>
            <a:ln w="1588">
              <a:solidFill>
                <a:srgbClr val="000000"/>
              </a:solidFill>
              <a:miter lim="800000"/>
              <a:headEnd/>
              <a:tailEnd/>
            </a:ln>
          </p:spPr>
          <p:txBody>
            <a:bodyPr/>
            <a:lstStyle/>
            <a:p>
              <a:endParaRPr lang="en-US"/>
            </a:p>
          </p:txBody>
        </p:sp>
        <p:sp>
          <p:nvSpPr>
            <p:cNvPr id="788529" name="Rectangle 49">
              <a:extLst>
                <a:ext uri="{FF2B5EF4-FFF2-40B4-BE49-F238E27FC236}">
                  <a16:creationId xmlns:a16="http://schemas.microsoft.com/office/drawing/2014/main" id="{C790909F-E8B3-436E-9AEA-7338B61E3B28}"/>
                </a:ext>
              </a:extLst>
            </p:cNvPr>
            <p:cNvSpPr>
              <a:spLocks noChangeArrowheads="1"/>
            </p:cNvSpPr>
            <p:nvPr/>
          </p:nvSpPr>
          <p:spPr bwMode="auto">
            <a:xfrm>
              <a:off x="2240" y="2330"/>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30" name="Rectangle 50">
              <a:extLst>
                <a:ext uri="{FF2B5EF4-FFF2-40B4-BE49-F238E27FC236}">
                  <a16:creationId xmlns:a16="http://schemas.microsoft.com/office/drawing/2014/main" id="{32BEE96F-4ABF-4BD6-BCEB-42C6976B7397}"/>
                </a:ext>
              </a:extLst>
            </p:cNvPr>
            <p:cNvSpPr>
              <a:spLocks noChangeArrowheads="1"/>
            </p:cNvSpPr>
            <p:nvPr/>
          </p:nvSpPr>
          <p:spPr bwMode="auto">
            <a:xfrm>
              <a:off x="2240" y="2425"/>
              <a:ext cx="38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31" name="Rectangle 51">
              <a:extLst>
                <a:ext uri="{FF2B5EF4-FFF2-40B4-BE49-F238E27FC236}">
                  <a16:creationId xmlns:a16="http://schemas.microsoft.com/office/drawing/2014/main" id="{E0907217-7617-44C4-923D-69DC4B5C9831}"/>
                </a:ext>
              </a:extLst>
            </p:cNvPr>
            <p:cNvSpPr>
              <a:spLocks noChangeArrowheads="1"/>
            </p:cNvSpPr>
            <p:nvPr/>
          </p:nvSpPr>
          <p:spPr bwMode="auto">
            <a:xfrm>
              <a:off x="2240" y="2518"/>
              <a:ext cx="39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ReachCode</a:t>
              </a:r>
              <a:endParaRPr lang="en-US" altLang="en-US" sz="2400">
                <a:latin typeface="Times New Roman" panose="02020603050405020304" pitchFamily="18" charset="0"/>
              </a:endParaRPr>
            </a:p>
          </p:txBody>
        </p:sp>
        <p:sp>
          <p:nvSpPr>
            <p:cNvPr id="788532" name="Rectangle 52">
              <a:extLst>
                <a:ext uri="{FF2B5EF4-FFF2-40B4-BE49-F238E27FC236}">
                  <a16:creationId xmlns:a16="http://schemas.microsoft.com/office/drawing/2014/main" id="{B2025D4D-86A7-453C-BC6C-F22922B489B7}"/>
                </a:ext>
              </a:extLst>
            </p:cNvPr>
            <p:cNvSpPr>
              <a:spLocks noChangeArrowheads="1"/>
            </p:cNvSpPr>
            <p:nvPr/>
          </p:nvSpPr>
          <p:spPr bwMode="auto">
            <a:xfrm>
              <a:off x="2240" y="2612"/>
              <a:ext cx="20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Name</a:t>
              </a:r>
              <a:endParaRPr lang="en-US" altLang="en-US" sz="2400">
                <a:latin typeface="Times New Roman" panose="02020603050405020304" pitchFamily="18" charset="0"/>
              </a:endParaRPr>
            </a:p>
          </p:txBody>
        </p:sp>
        <p:sp>
          <p:nvSpPr>
            <p:cNvPr id="788533" name="Rectangle 53">
              <a:extLst>
                <a:ext uri="{FF2B5EF4-FFF2-40B4-BE49-F238E27FC236}">
                  <a16:creationId xmlns:a16="http://schemas.microsoft.com/office/drawing/2014/main" id="{AEDB0BFC-B429-49EB-B96E-F72D10367F72}"/>
                </a:ext>
              </a:extLst>
            </p:cNvPr>
            <p:cNvSpPr>
              <a:spLocks noChangeArrowheads="1"/>
            </p:cNvSpPr>
            <p:nvPr/>
          </p:nvSpPr>
          <p:spPr bwMode="auto">
            <a:xfrm>
              <a:off x="2240" y="2707"/>
              <a:ext cx="35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LengthKm</a:t>
              </a:r>
              <a:endParaRPr lang="en-US" altLang="en-US" sz="2400">
                <a:latin typeface="Times New Roman" panose="02020603050405020304" pitchFamily="18" charset="0"/>
              </a:endParaRPr>
            </a:p>
          </p:txBody>
        </p:sp>
        <p:sp>
          <p:nvSpPr>
            <p:cNvPr id="788534" name="Rectangle 54">
              <a:extLst>
                <a:ext uri="{FF2B5EF4-FFF2-40B4-BE49-F238E27FC236}">
                  <a16:creationId xmlns:a16="http://schemas.microsoft.com/office/drawing/2014/main" id="{24BBEBDA-4396-4AE8-BC22-370D3F7EC9DC}"/>
                </a:ext>
              </a:extLst>
            </p:cNvPr>
            <p:cNvSpPr>
              <a:spLocks noChangeArrowheads="1"/>
            </p:cNvSpPr>
            <p:nvPr/>
          </p:nvSpPr>
          <p:spPr bwMode="auto">
            <a:xfrm>
              <a:off x="2240" y="2801"/>
              <a:ext cx="4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LengthDown</a:t>
              </a:r>
              <a:endParaRPr lang="en-US" altLang="en-US" sz="2400">
                <a:latin typeface="Times New Roman" panose="02020603050405020304" pitchFamily="18" charset="0"/>
              </a:endParaRPr>
            </a:p>
          </p:txBody>
        </p:sp>
        <p:sp>
          <p:nvSpPr>
            <p:cNvPr id="788535" name="Rectangle 55">
              <a:extLst>
                <a:ext uri="{FF2B5EF4-FFF2-40B4-BE49-F238E27FC236}">
                  <a16:creationId xmlns:a16="http://schemas.microsoft.com/office/drawing/2014/main" id="{6CF80D9B-1452-4CDE-9130-5BA717823653}"/>
                </a:ext>
              </a:extLst>
            </p:cNvPr>
            <p:cNvSpPr>
              <a:spLocks noChangeArrowheads="1"/>
            </p:cNvSpPr>
            <p:nvPr/>
          </p:nvSpPr>
          <p:spPr bwMode="auto">
            <a:xfrm>
              <a:off x="2240" y="2895"/>
              <a:ext cx="26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FlowDir</a:t>
              </a:r>
              <a:endParaRPr lang="en-US" altLang="en-US" sz="2400">
                <a:latin typeface="Times New Roman" panose="02020603050405020304" pitchFamily="18" charset="0"/>
              </a:endParaRPr>
            </a:p>
          </p:txBody>
        </p:sp>
        <p:sp>
          <p:nvSpPr>
            <p:cNvPr id="788536" name="Rectangle 56">
              <a:extLst>
                <a:ext uri="{FF2B5EF4-FFF2-40B4-BE49-F238E27FC236}">
                  <a16:creationId xmlns:a16="http://schemas.microsoft.com/office/drawing/2014/main" id="{C93079A8-CA0D-4CB7-86F7-65A08786E7BB}"/>
                </a:ext>
              </a:extLst>
            </p:cNvPr>
            <p:cNvSpPr>
              <a:spLocks noChangeArrowheads="1"/>
            </p:cNvSpPr>
            <p:nvPr/>
          </p:nvSpPr>
          <p:spPr bwMode="auto">
            <a:xfrm>
              <a:off x="2240" y="2990"/>
              <a:ext cx="21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37" name="Rectangle 57">
              <a:extLst>
                <a:ext uri="{FF2B5EF4-FFF2-40B4-BE49-F238E27FC236}">
                  <a16:creationId xmlns:a16="http://schemas.microsoft.com/office/drawing/2014/main" id="{CC4FADDC-83F6-4B14-87FD-ACA95C5A2FD1}"/>
                </a:ext>
              </a:extLst>
            </p:cNvPr>
            <p:cNvSpPr>
              <a:spLocks noChangeArrowheads="1"/>
            </p:cNvSpPr>
            <p:nvPr/>
          </p:nvSpPr>
          <p:spPr bwMode="auto">
            <a:xfrm>
              <a:off x="2240" y="3083"/>
              <a:ext cx="3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EdgeType</a:t>
              </a:r>
              <a:endParaRPr lang="en-US" altLang="en-US" sz="2400">
                <a:latin typeface="Times New Roman" panose="02020603050405020304" pitchFamily="18" charset="0"/>
              </a:endParaRPr>
            </a:p>
          </p:txBody>
        </p:sp>
        <p:sp>
          <p:nvSpPr>
            <p:cNvPr id="788538" name="Rectangle 58">
              <a:extLst>
                <a:ext uri="{FF2B5EF4-FFF2-40B4-BE49-F238E27FC236}">
                  <a16:creationId xmlns:a16="http://schemas.microsoft.com/office/drawing/2014/main" id="{FF4579FA-1E50-4CD7-B6AC-FF10A2B23823}"/>
                </a:ext>
              </a:extLst>
            </p:cNvPr>
            <p:cNvSpPr>
              <a:spLocks noChangeArrowheads="1"/>
            </p:cNvSpPr>
            <p:nvPr/>
          </p:nvSpPr>
          <p:spPr bwMode="auto">
            <a:xfrm>
              <a:off x="2240" y="3177"/>
              <a:ext cx="2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Enabled</a:t>
              </a:r>
              <a:endParaRPr lang="en-US" altLang="en-US" sz="2400">
                <a:latin typeface="Times New Roman" panose="02020603050405020304" pitchFamily="18" charset="0"/>
              </a:endParaRPr>
            </a:p>
          </p:txBody>
        </p:sp>
        <p:sp>
          <p:nvSpPr>
            <p:cNvPr id="788539" name="Freeform 59">
              <a:extLst>
                <a:ext uri="{FF2B5EF4-FFF2-40B4-BE49-F238E27FC236}">
                  <a16:creationId xmlns:a16="http://schemas.microsoft.com/office/drawing/2014/main" id="{613C1696-4135-4F70-B102-747DDFDD4AA2}"/>
                </a:ext>
              </a:extLst>
            </p:cNvPr>
            <p:cNvSpPr>
              <a:spLocks/>
            </p:cNvSpPr>
            <p:nvPr/>
          </p:nvSpPr>
          <p:spPr bwMode="auto">
            <a:xfrm>
              <a:off x="4405" y="1636"/>
              <a:ext cx="225" cy="672"/>
            </a:xfrm>
            <a:custGeom>
              <a:avLst/>
              <a:gdLst>
                <a:gd name="T0" fmla="*/ 0 w 450"/>
                <a:gd name="T1" fmla="*/ 1344 h 1344"/>
                <a:gd name="T2" fmla="*/ 450 w 450"/>
                <a:gd name="T3" fmla="*/ 1344 h 1344"/>
                <a:gd name="T4" fmla="*/ 450 w 450"/>
                <a:gd name="T5" fmla="*/ 0 h 1344"/>
              </a:gdLst>
              <a:ahLst/>
              <a:cxnLst>
                <a:cxn ang="0">
                  <a:pos x="T0" y="T1"/>
                </a:cxn>
                <a:cxn ang="0">
                  <a:pos x="T2" y="T3"/>
                </a:cxn>
                <a:cxn ang="0">
                  <a:pos x="T4" y="T5"/>
                </a:cxn>
              </a:cxnLst>
              <a:rect l="0" t="0" r="r" b="b"/>
              <a:pathLst>
                <a:path w="450" h="1344">
                  <a:moveTo>
                    <a:pt x="0" y="1344"/>
                  </a:moveTo>
                  <a:lnTo>
                    <a:pt x="450" y="1344"/>
                  </a:lnTo>
                  <a:lnTo>
                    <a:pt x="450" y="0"/>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40" name="Line 60">
              <a:extLst>
                <a:ext uri="{FF2B5EF4-FFF2-40B4-BE49-F238E27FC236}">
                  <a16:creationId xmlns:a16="http://schemas.microsoft.com/office/drawing/2014/main" id="{D7A1C18A-0564-4108-A917-4EE1B023D4C1}"/>
                </a:ext>
              </a:extLst>
            </p:cNvPr>
            <p:cNvSpPr>
              <a:spLocks noChangeShapeType="1"/>
            </p:cNvSpPr>
            <p:nvPr/>
          </p:nvSpPr>
          <p:spPr bwMode="auto">
            <a:xfrm>
              <a:off x="4086" y="1922"/>
              <a:ext cx="1" cy="2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41" name="Rectangle 61">
              <a:extLst>
                <a:ext uri="{FF2B5EF4-FFF2-40B4-BE49-F238E27FC236}">
                  <a16:creationId xmlns:a16="http://schemas.microsoft.com/office/drawing/2014/main" id="{A69A0541-CB69-49D4-AA2F-6175715C4DDE}"/>
                </a:ext>
              </a:extLst>
            </p:cNvPr>
            <p:cNvSpPr>
              <a:spLocks noChangeArrowheads="1"/>
            </p:cNvSpPr>
            <p:nvPr/>
          </p:nvSpPr>
          <p:spPr bwMode="auto">
            <a:xfrm>
              <a:off x="3592" y="1754"/>
              <a:ext cx="989" cy="168"/>
            </a:xfrm>
            <a:prstGeom prst="rect">
              <a:avLst/>
            </a:prstGeom>
            <a:solidFill>
              <a:srgbClr val="E6E6E6"/>
            </a:solidFill>
            <a:ln w="1588">
              <a:solidFill>
                <a:srgbClr val="000000"/>
              </a:solidFill>
              <a:miter lim="800000"/>
              <a:headEnd/>
              <a:tailEnd/>
            </a:ln>
          </p:spPr>
          <p:txBody>
            <a:bodyPr/>
            <a:lstStyle/>
            <a:p>
              <a:endParaRPr lang="en-US"/>
            </a:p>
          </p:txBody>
        </p:sp>
        <p:sp>
          <p:nvSpPr>
            <p:cNvPr id="788542" name="Rectangle 62">
              <a:extLst>
                <a:ext uri="{FF2B5EF4-FFF2-40B4-BE49-F238E27FC236}">
                  <a16:creationId xmlns:a16="http://schemas.microsoft.com/office/drawing/2014/main" id="{43CBBB50-20C9-4010-B7EF-8188A3357509}"/>
                </a:ext>
              </a:extLst>
            </p:cNvPr>
            <p:cNvSpPr>
              <a:spLocks noChangeArrowheads="1"/>
            </p:cNvSpPr>
            <p:nvPr/>
          </p:nvSpPr>
          <p:spPr bwMode="auto">
            <a:xfrm>
              <a:off x="3633" y="1781"/>
              <a:ext cx="92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SimpleJunctionFeature</a:t>
              </a:r>
              <a:endParaRPr lang="en-US" altLang="en-US" sz="2400">
                <a:latin typeface="Times New Roman" panose="02020603050405020304" pitchFamily="18" charset="0"/>
              </a:endParaRPr>
            </a:p>
          </p:txBody>
        </p:sp>
        <p:sp>
          <p:nvSpPr>
            <p:cNvPr id="788543" name="Rectangle 63">
              <a:extLst>
                <a:ext uri="{FF2B5EF4-FFF2-40B4-BE49-F238E27FC236}">
                  <a16:creationId xmlns:a16="http://schemas.microsoft.com/office/drawing/2014/main" id="{C8DAC7DB-18A6-474B-9589-C4038DA18B10}"/>
                </a:ext>
              </a:extLst>
            </p:cNvPr>
            <p:cNvSpPr>
              <a:spLocks noChangeArrowheads="1"/>
            </p:cNvSpPr>
            <p:nvPr/>
          </p:nvSpPr>
          <p:spPr bwMode="auto">
            <a:xfrm>
              <a:off x="3619" y="2330"/>
              <a:ext cx="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1</a:t>
              </a:r>
              <a:endParaRPr lang="en-US" altLang="en-US" sz="2400">
                <a:latin typeface="Times New Roman" panose="02020603050405020304" pitchFamily="18" charset="0"/>
              </a:endParaRPr>
            </a:p>
          </p:txBody>
        </p:sp>
        <p:sp>
          <p:nvSpPr>
            <p:cNvPr id="788544" name="Freeform 64">
              <a:extLst>
                <a:ext uri="{FF2B5EF4-FFF2-40B4-BE49-F238E27FC236}">
                  <a16:creationId xmlns:a16="http://schemas.microsoft.com/office/drawing/2014/main" id="{58BAA59D-57B3-4063-AD0F-EEEFFF10FBC9}"/>
                </a:ext>
              </a:extLst>
            </p:cNvPr>
            <p:cNvSpPr>
              <a:spLocks/>
            </p:cNvSpPr>
            <p:nvPr/>
          </p:nvSpPr>
          <p:spPr bwMode="auto">
            <a:xfrm>
              <a:off x="4016" y="1917"/>
              <a:ext cx="143" cy="101"/>
            </a:xfrm>
            <a:custGeom>
              <a:avLst/>
              <a:gdLst>
                <a:gd name="T0" fmla="*/ 286 w 286"/>
                <a:gd name="T1" fmla="*/ 201 h 201"/>
                <a:gd name="T2" fmla="*/ 143 w 286"/>
                <a:gd name="T3" fmla="*/ 0 h 201"/>
                <a:gd name="T4" fmla="*/ 0 w 286"/>
                <a:gd name="T5" fmla="*/ 201 h 201"/>
                <a:gd name="T6" fmla="*/ 286 w 286"/>
                <a:gd name="T7" fmla="*/ 201 h 201"/>
              </a:gdLst>
              <a:ahLst/>
              <a:cxnLst>
                <a:cxn ang="0">
                  <a:pos x="T0" y="T1"/>
                </a:cxn>
                <a:cxn ang="0">
                  <a:pos x="T2" y="T3"/>
                </a:cxn>
                <a:cxn ang="0">
                  <a:pos x="T4" y="T5"/>
                </a:cxn>
                <a:cxn ang="0">
                  <a:pos x="T6" y="T7"/>
                </a:cxn>
              </a:cxnLst>
              <a:rect l="0" t="0" r="r" b="b"/>
              <a:pathLst>
                <a:path w="286" h="201">
                  <a:moveTo>
                    <a:pt x="286" y="201"/>
                  </a:moveTo>
                  <a:lnTo>
                    <a:pt x="143" y="0"/>
                  </a:lnTo>
                  <a:lnTo>
                    <a:pt x="0" y="201"/>
                  </a:lnTo>
                  <a:lnTo>
                    <a:pt x="286" y="201"/>
                  </a:lnTo>
                  <a:close/>
                </a:path>
              </a:pathLst>
            </a:custGeom>
            <a:solidFill>
              <a:srgbClr val="FFFFFF"/>
            </a:solidFill>
            <a:ln w="1588">
              <a:solidFill>
                <a:srgbClr val="000000"/>
              </a:solidFill>
              <a:prstDash val="solid"/>
              <a:round/>
              <a:headEnd/>
              <a:tailEnd/>
            </a:ln>
          </p:spPr>
          <p:txBody>
            <a:bodyPr/>
            <a:lstStyle/>
            <a:p>
              <a:endParaRPr lang="en-US"/>
            </a:p>
          </p:txBody>
        </p:sp>
        <p:sp>
          <p:nvSpPr>
            <p:cNvPr id="788545" name="Rectangle 65">
              <a:extLst>
                <a:ext uri="{FF2B5EF4-FFF2-40B4-BE49-F238E27FC236}">
                  <a16:creationId xmlns:a16="http://schemas.microsoft.com/office/drawing/2014/main" id="{9C51248E-436A-4056-9B7F-AA81193265DB}"/>
                </a:ext>
              </a:extLst>
            </p:cNvPr>
            <p:cNvSpPr>
              <a:spLocks noChangeArrowheads="1"/>
            </p:cNvSpPr>
            <p:nvPr/>
          </p:nvSpPr>
          <p:spPr bwMode="auto">
            <a:xfrm>
              <a:off x="3777" y="2199"/>
              <a:ext cx="628" cy="219"/>
            </a:xfrm>
            <a:prstGeom prst="rect">
              <a:avLst/>
            </a:prstGeom>
            <a:solidFill>
              <a:srgbClr val="B0FFFF"/>
            </a:solidFill>
            <a:ln w="1588">
              <a:solidFill>
                <a:srgbClr val="000000"/>
              </a:solidFill>
              <a:miter lim="800000"/>
              <a:headEnd/>
              <a:tailEnd/>
            </a:ln>
          </p:spPr>
          <p:txBody>
            <a:bodyPr/>
            <a:lstStyle/>
            <a:p>
              <a:endParaRPr lang="en-US"/>
            </a:p>
          </p:txBody>
        </p:sp>
        <p:sp>
          <p:nvSpPr>
            <p:cNvPr id="788546" name="Rectangle 66">
              <a:extLst>
                <a:ext uri="{FF2B5EF4-FFF2-40B4-BE49-F238E27FC236}">
                  <a16:creationId xmlns:a16="http://schemas.microsoft.com/office/drawing/2014/main" id="{9E706175-AAD7-4E72-B804-87E3E18C5D7B}"/>
                </a:ext>
              </a:extLst>
            </p:cNvPr>
            <p:cNvSpPr>
              <a:spLocks noChangeArrowheads="1"/>
            </p:cNvSpPr>
            <p:nvPr/>
          </p:nvSpPr>
          <p:spPr bwMode="auto">
            <a:xfrm>
              <a:off x="3803" y="2252"/>
              <a:ext cx="58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HydroJunction</a:t>
              </a:r>
              <a:endParaRPr lang="en-US" altLang="en-US" sz="2400">
                <a:latin typeface="Times New Roman" panose="02020603050405020304" pitchFamily="18" charset="0"/>
              </a:endParaRPr>
            </a:p>
          </p:txBody>
        </p:sp>
        <p:sp>
          <p:nvSpPr>
            <p:cNvPr id="788547" name="Rectangle 67">
              <a:extLst>
                <a:ext uri="{FF2B5EF4-FFF2-40B4-BE49-F238E27FC236}">
                  <a16:creationId xmlns:a16="http://schemas.microsoft.com/office/drawing/2014/main" id="{029AE9E0-EFF9-4C0D-8239-6E2BE14BB1D8}"/>
                </a:ext>
              </a:extLst>
            </p:cNvPr>
            <p:cNvSpPr>
              <a:spLocks noChangeArrowheads="1"/>
            </p:cNvSpPr>
            <p:nvPr/>
          </p:nvSpPr>
          <p:spPr bwMode="auto">
            <a:xfrm>
              <a:off x="3777" y="2400"/>
              <a:ext cx="628" cy="808"/>
            </a:xfrm>
            <a:prstGeom prst="rect">
              <a:avLst/>
            </a:prstGeom>
            <a:solidFill>
              <a:srgbClr val="B0FFFF"/>
            </a:solidFill>
            <a:ln w="1588">
              <a:solidFill>
                <a:srgbClr val="000000"/>
              </a:solidFill>
              <a:miter lim="800000"/>
              <a:headEnd/>
              <a:tailEnd/>
            </a:ln>
          </p:spPr>
          <p:txBody>
            <a:bodyPr/>
            <a:lstStyle/>
            <a:p>
              <a:endParaRPr lang="en-US"/>
            </a:p>
          </p:txBody>
        </p:sp>
        <p:sp>
          <p:nvSpPr>
            <p:cNvPr id="788548" name="Rectangle 68">
              <a:extLst>
                <a:ext uri="{FF2B5EF4-FFF2-40B4-BE49-F238E27FC236}">
                  <a16:creationId xmlns:a16="http://schemas.microsoft.com/office/drawing/2014/main" id="{53A7A8B5-C1E4-4547-8845-2FB30A11A93F}"/>
                </a:ext>
              </a:extLst>
            </p:cNvPr>
            <p:cNvSpPr>
              <a:spLocks noChangeArrowheads="1"/>
            </p:cNvSpPr>
            <p:nvPr/>
          </p:nvSpPr>
          <p:spPr bwMode="auto">
            <a:xfrm>
              <a:off x="3799" y="2420"/>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49" name="Rectangle 69">
              <a:extLst>
                <a:ext uri="{FF2B5EF4-FFF2-40B4-BE49-F238E27FC236}">
                  <a16:creationId xmlns:a16="http://schemas.microsoft.com/office/drawing/2014/main" id="{30351088-F6EB-4B7B-8802-A1049CA6080D}"/>
                </a:ext>
              </a:extLst>
            </p:cNvPr>
            <p:cNvSpPr>
              <a:spLocks noChangeArrowheads="1"/>
            </p:cNvSpPr>
            <p:nvPr/>
          </p:nvSpPr>
          <p:spPr bwMode="auto">
            <a:xfrm>
              <a:off x="3799" y="2513"/>
              <a:ext cx="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50" name="Rectangle 70">
              <a:extLst>
                <a:ext uri="{FF2B5EF4-FFF2-40B4-BE49-F238E27FC236}">
                  <a16:creationId xmlns:a16="http://schemas.microsoft.com/office/drawing/2014/main" id="{2F289364-A36E-4FC5-A6F8-B8C060D0764E}"/>
                </a:ext>
              </a:extLst>
            </p:cNvPr>
            <p:cNvSpPr>
              <a:spLocks noChangeArrowheads="1"/>
            </p:cNvSpPr>
            <p:nvPr/>
          </p:nvSpPr>
          <p:spPr bwMode="auto">
            <a:xfrm>
              <a:off x="3799" y="2607"/>
              <a:ext cx="4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NextDownID</a:t>
              </a:r>
              <a:endParaRPr lang="en-US" altLang="en-US" sz="2400">
                <a:latin typeface="Times New Roman" panose="02020603050405020304" pitchFamily="18" charset="0"/>
              </a:endParaRPr>
            </a:p>
          </p:txBody>
        </p:sp>
        <p:sp>
          <p:nvSpPr>
            <p:cNvPr id="788551" name="Rectangle 71">
              <a:extLst>
                <a:ext uri="{FF2B5EF4-FFF2-40B4-BE49-F238E27FC236}">
                  <a16:creationId xmlns:a16="http://schemas.microsoft.com/office/drawing/2014/main" id="{5DD104AA-611B-416A-BB20-325CD67F37DF}"/>
                </a:ext>
              </a:extLst>
            </p:cNvPr>
            <p:cNvSpPr>
              <a:spLocks noChangeArrowheads="1"/>
            </p:cNvSpPr>
            <p:nvPr/>
          </p:nvSpPr>
          <p:spPr bwMode="auto">
            <a:xfrm>
              <a:off x="3799" y="2699"/>
              <a:ext cx="44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LengthDown</a:t>
              </a:r>
              <a:endParaRPr lang="en-US" altLang="en-US" sz="2400">
                <a:latin typeface="Times New Roman" panose="02020603050405020304" pitchFamily="18" charset="0"/>
              </a:endParaRPr>
            </a:p>
          </p:txBody>
        </p:sp>
        <p:sp>
          <p:nvSpPr>
            <p:cNvPr id="788552" name="Rectangle 72">
              <a:extLst>
                <a:ext uri="{FF2B5EF4-FFF2-40B4-BE49-F238E27FC236}">
                  <a16:creationId xmlns:a16="http://schemas.microsoft.com/office/drawing/2014/main" id="{E58FBF60-F004-45B9-87B8-21C731C72837}"/>
                </a:ext>
              </a:extLst>
            </p:cNvPr>
            <p:cNvSpPr>
              <a:spLocks noChangeArrowheads="1"/>
            </p:cNvSpPr>
            <p:nvPr/>
          </p:nvSpPr>
          <p:spPr bwMode="auto">
            <a:xfrm>
              <a:off x="3799" y="2798"/>
              <a:ext cx="34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DrainArea</a:t>
              </a:r>
              <a:endParaRPr lang="en-US" altLang="en-US" sz="2400">
                <a:latin typeface="Times New Roman" panose="02020603050405020304" pitchFamily="18" charset="0"/>
              </a:endParaRPr>
            </a:p>
          </p:txBody>
        </p:sp>
        <p:sp>
          <p:nvSpPr>
            <p:cNvPr id="788553" name="Rectangle 73">
              <a:extLst>
                <a:ext uri="{FF2B5EF4-FFF2-40B4-BE49-F238E27FC236}">
                  <a16:creationId xmlns:a16="http://schemas.microsoft.com/office/drawing/2014/main" id="{5502AE81-DD79-4203-A2FE-EC76B321C9AA}"/>
                </a:ext>
              </a:extLst>
            </p:cNvPr>
            <p:cNvSpPr>
              <a:spLocks noChangeArrowheads="1"/>
            </p:cNvSpPr>
            <p:nvPr/>
          </p:nvSpPr>
          <p:spPr bwMode="auto">
            <a:xfrm>
              <a:off x="3799" y="2890"/>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54" name="Rectangle 74">
              <a:extLst>
                <a:ext uri="{FF2B5EF4-FFF2-40B4-BE49-F238E27FC236}">
                  <a16:creationId xmlns:a16="http://schemas.microsoft.com/office/drawing/2014/main" id="{93A8F14C-03D8-4141-A2CB-B5C61C7A4612}"/>
                </a:ext>
              </a:extLst>
            </p:cNvPr>
            <p:cNvSpPr>
              <a:spLocks noChangeArrowheads="1"/>
            </p:cNvSpPr>
            <p:nvPr/>
          </p:nvSpPr>
          <p:spPr bwMode="auto">
            <a:xfrm>
              <a:off x="3799" y="2984"/>
              <a:ext cx="2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Enabled</a:t>
              </a:r>
              <a:endParaRPr lang="en-US" altLang="en-US" sz="2400">
                <a:latin typeface="Times New Roman" panose="02020603050405020304" pitchFamily="18" charset="0"/>
              </a:endParaRPr>
            </a:p>
          </p:txBody>
        </p:sp>
        <p:sp>
          <p:nvSpPr>
            <p:cNvPr id="788555" name="Rectangle 75">
              <a:extLst>
                <a:ext uri="{FF2B5EF4-FFF2-40B4-BE49-F238E27FC236}">
                  <a16:creationId xmlns:a16="http://schemas.microsoft.com/office/drawing/2014/main" id="{828C6DBA-DEAE-489C-84A6-879EEA251A87}"/>
                </a:ext>
              </a:extLst>
            </p:cNvPr>
            <p:cNvSpPr>
              <a:spLocks noChangeArrowheads="1"/>
            </p:cNvSpPr>
            <p:nvPr/>
          </p:nvSpPr>
          <p:spPr bwMode="auto">
            <a:xfrm>
              <a:off x="3799" y="3077"/>
              <a:ext cx="4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AncillaryRole</a:t>
              </a:r>
              <a:endParaRPr lang="en-US" altLang="en-US" sz="2400">
                <a:latin typeface="Times New Roman" panose="02020603050405020304" pitchFamily="18" charset="0"/>
              </a:endParaRPr>
            </a:p>
          </p:txBody>
        </p:sp>
        <p:sp>
          <p:nvSpPr>
            <p:cNvPr id="788556" name="Freeform 76">
              <a:extLst>
                <a:ext uri="{FF2B5EF4-FFF2-40B4-BE49-F238E27FC236}">
                  <a16:creationId xmlns:a16="http://schemas.microsoft.com/office/drawing/2014/main" id="{8FB2EA8B-7D6C-4404-A303-0BA38FB0646B}"/>
                </a:ext>
              </a:extLst>
            </p:cNvPr>
            <p:cNvSpPr>
              <a:spLocks/>
            </p:cNvSpPr>
            <p:nvPr/>
          </p:nvSpPr>
          <p:spPr bwMode="auto">
            <a:xfrm>
              <a:off x="2556" y="559"/>
              <a:ext cx="966" cy="299"/>
            </a:xfrm>
            <a:custGeom>
              <a:avLst/>
              <a:gdLst>
                <a:gd name="T0" fmla="*/ 0 w 1931"/>
                <a:gd name="T1" fmla="*/ 597 h 597"/>
                <a:gd name="T2" fmla="*/ 0 w 1931"/>
                <a:gd name="T3" fmla="*/ 437 h 597"/>
                <a:gd name="T4" fmla="*/ 1931 w 1931"/>
                <a:gd name="T5" fmla="*/ 437 h 597"/>
                <a:gd name="T6" fmla="*/ 1931 w 1931"/>
                <a:gd name="T7" fmla="*/ 0 h 597"/>
              </a:gdLst>
              <a:ahLst/>
              <a:cxnLst>
                <a:cxn ang="0">
                  <a:pos x="T0" y="T1"/>
                </a:cxn>
                <a:cxn ang="0">
                  <a:pos x="T2" y="T3"/>
                </a:cxn>
                <a:cxn ang="0">
                  <a:pos x="T4" y="T5"/>
                </a:cxn>
                <a:cxn ang="0">
                  <a:pos x="T6" y="T7"/>
                </a:cxn>
              </a:cxnLst>
              <a:rect l="0" t="0" r="r" b="b"/>
              <a:pathLst>
                <a:path w="1931" h="597">
                  <a:moveTo>
                    <a:pt x="0" y="597"/>
                  </a:moveTo>
                  <a:lnTo>
                    <a:pt x="0" y="437"/>
                  </a:lnTo>
                  <a:lnTo>
                    <a:pt x="1931" y="437"/>
                  </a:lnTo>
                  <a:lnTo>
                    <a:pt x="193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57" name="Freeform 77">
              <a:extLst>
                <a:ext uri="{FF2B5EF4-FFF2-40B4-BE49-F238E27FC236}">
                  <a16:creationId xmlns:a16="http://schemas.microsoft.com/office/drawing/2014/main" id="{7C6EAD64-F166-4E33-9A38-8148FD151B5C}"/>
                </a:ext>
              </a:extLst>
            </p:cNvPr>
            <p:cNvSpPr>
              <a:spLocks/>
            </p:cNvSpPr>
            <p:nvPr/>
          </p:nvSpPr>
          <p:spPr bwMode="auto">
            <a:xfrm>
              <a:off x="3522" y="559"/>
              <a:ext cx="1108" cy="287"/>
            </a:xfrm>
            <a:custGeom>
              <a:avLst/>
              <a:gdLst>
                <a:gd name="T0" fmla="*/ 2215 w 2215"/>
                <a:gd name="T1" fmla="*/ 573 h 573"/>
                <a:gd name="T2" fmla="*/ 2215 w 2215"/>
                <a:gd name="T3" fmla="*/ 437 h 573"/>
                <a:gd name="T4" fmla="*/ 0 w 2215"/>
                <a:gd name="T5" fmla="*/ 437 h 573"/>
                <a:gd name="T6" fmla="*/ 0 w 2215"/>
                <a:gd name="T7" fmla="*/ 0 h 573"/>
              </a:gdLst>
              <a:ahLst/>
              <a:cxnLst>
                <a:cxn ang="0">
                  <a:pos x="T0" y="T1"/>
                </a:cxn>
                <a:cxn ang="0">
                  <a:pos x="T2" y="T3"/>
                </a:cxn>
                <a:cxn ang="0">
                  <a:pos x="T4" y="T5"/>
                </a:cxn>
                <a:cxn ang="0">
                  <a:pos x="T6" y="T7"/>
                </a:cxn>
              </a:cxnLst>
              <a:rect l="0" t="0" r="r" b="b"/>
              <a:pathLst>
                <a:path w="2215" h="573">
                  <a:moveTo>
                    <a:pt x="2215" y="573"/>
                  </a:moveTo>
                  <a:lnTo>
                    <a:pt x="2215" y="437"/>
                  </a:lnTo>
                  <a:lnTo>
                    <a:pt x="0" y="437"/>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58" name="Rectangle 78">
              <a:extLst>
                <a:ext uri="{FF2B5EF4-FFF2-40B4-BE49-F238E27FC236}">
                  <a16:creationId xmlns:a16="http://schemas.microsoft.com/office/drawing/2014/main" id="{3F835B93-D969-4774-8722-0B11A1985366}"/>
                </a:ext>
              </a:extLst>
            </p:cNvPr>
            <p:cNvSpPr>
              <a:spLocks noChangeArrowheads="1"/>
            </p:cNvSpPr>
            <p:nvPr/>
          </p:nvSpPr>
          <p:spPr bwMode="auto">
            <a:xfrm>
              <a:off x="3450" y="1693"/>
              <a:ext cx="3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a:t>
              </a:r>
              <a:endParaRPr lang="en-US" altLang="en-US" sz="2400">
                <a:latin typeface="Times New Roman" panose="02020603050405020304" pitchFamily="18" charset="0"/>
              </a:endParaRPr>
            </a:p>
          </p:txBody>
        </p:sp>
        <p:sp>
          <p:nvSpPr>
            <p:cNvPr id="788559" name="Rectangle 79">
              <a:extLst>
                <a:ext uri="{FF2B5EF4-FFF2-40B4-BE49-F238E27FC236}">
                  <a16:creationId xmlns:a16="http://schemas.microsoft.com/office/drawing/2014/main" id="{13E467A0-79D2-451C-9B93-13C612E22B9F}"/>
                </a:ext>
              </a:extLst>
            </p:cNvPr>
            <p:cNvSpPr>
              <a:spLocks noChangeArrowheads="1"/>
            </p:cNvSpPr>
            <p:nvPr/>
          </p:nvSpPr>
          <p:spPr bwMode="auto">
            <a:xfrm>
              <a:off x="4484" y="2324"/>
              <a:ext cx="4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1</a:t>
              </a:r>
              <a:endParaRPr lang="en-US" altLang="en-US" sz="2400">
                <a:latin typeface="Times New Roman" panose="02020603050405020304" pitchFamily="18" charset="0"/>
              </a:endParaRPr>
            </a:p>
          </p:txBody>
        </p:sp>
        <p:sp>
          <p:nvSpPr>
            <p:cNvPr id="788560" name="Rectangle 80">
              <a:extLst>
                <a:ext uri="{FF2B5EF4-FFF2-40B4-BE49-F238E27FC236}">
                  <a16:creationId xmlns:a16="http://schemas.microsoft.com/office/drawing/2014/main" id="{45D2B687-EDDE-4385-8810-1D02A2EA5DBF}"/>
                </a:ext>
              </a:extLst>
            </p:cNvPr>
            <p:cNvSpPr>
              <a:spLocks noChangeArrowheads="1"/>
            </p:cNvSpPr>
            <p:nvPr/>
          </p:nvSpPr>
          <p:spPr bwMode="auto">
            <a:xfrm>
              <a:off x="4662" y="1685"/>
              <a:ext cx="3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a:t>
              </a:r>
              <a:endParaRPr lang="en-US" altLang="en-US" sz="2400">
                <a:latin typeface="Times New Roman" panose="02020603050405020304" pitchFamily="18" charset="0"/>
              </a:endParaRPr>
            </a:p>
          </p:txBody>
        </p:sp>
        <p:sp>
          <p:nvSpPr>
            <p:cNvPr id="788561" name="Rectangle 81">
              <a:extLst>
                <a:ext uri="{FF2B5EF4-FFF2-40B4-BE49-F238E27FC236}">
                  <a16:creationId xmlns:a16="http://schemas.microsoft.com/office/drawing/2014/main" id="{15AE0037-BEE0-4E42-AAC5-4A3408D3F0BB}"/>
                </a:ext>
              </a:extLst>
            </p:cNvPr>
            <p:cNvSpPr>
              <a:spLocks noChangeArrowheads="1"/>
            </p:cNvSpPr>
            <p:nvPr/>
          </p:nvSpPr>
          <p:spPr bwMode="auto">
            <a:xfrm>
              <a:off x="3008" y="2714"/>
              <a:ext cx="641" cy="191"/>
            </a:xfrm>
            <a:prstGeom prst="rect">
              <a:avLst/>
            </a:prstGeom>
            <a:solidFill>
              <a:srgbClr val="BFFFBF"/>
            </a:solidFill>
            <a:ln w="1588">
              <a:solidFill>
                <a:srgbClr val="000000"/>
              </a:solidFill>
              <a:miter lim="800000"/>
              <a:headEnd/>
              <a:tailEnd/>
            </a:ln>
          </p:spPr>
          <p:txBody>
            <a:bodyPr/>
            <a:lstStyle/>
            <a:p>
              <a:endParaRPr lang="en-US"/>
            </a:p>
          </p:txBody>
        </p:sp>
        <p:sp>
          <p:nvSpPr>
            <p:cNvPr id="788562" name="Rectangle 82">
              <a:extLst>
                <a:ext uri="{FF2B5EF4-FFF2-40B4-BE49-F238E27FC236}">
                  <a16:creationId xmlns:a16="http://schemas.microsoft.com/office/drawing/2014/main" id="{85C0C657-16AF-4272-A4B2-4FF20206401F}"/>
                </a:ext>
              </a:extLst>
            </p:cNvPr>
            <p:cNvSpPr>
              <a:spLocks noChangeArrowheads="1"/>
            </p:cNvSpPr>
            <p:nvPr/>
          </p:nvSpPr>
          <p:spPr bwMode="auto">
            <a:xfrm>
              <a:off x="3038" y="2754"/>
              <a:ext cx="58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HydroNetwork</a:t>
              </a:r>
              <a:endParaRPr lang="en-US" altLang="en-US" sz="2400">
                <a:latin typeface="Times New Roman" panose="02020603050405020304" pitchFamily="18" charset="0"/>
              </a:endParaRPr>
            </a:p>
          </p:txBody>
        </p:sp>
        <p:sp>
          <p:nvSpPr>
            <p:cNvPr id="788563" name="Line 83">
              <a:extLst>
                <a:ext uri="{FF2B5EF4-FFF2-40B4-BE49-F238E27FC236}">
                  <a16:creationId xmlns:a16="http://schemas.microsoft.com/office/drawing/2014/main" id="{C5A41884-601C-47E2-9F4C-EEF84FEF5D43}"/>
                </a:ext>
              </a:extLst>
            </p:cNvPr>
            <p:cNvSpPr>
              <a:spLocks noChangeShapeType="1"/>
            </p:cNvSpPr>
            <p:nvPr/>
          </p:nvSpPr>
          <p:spPr bwMode="auto">
            <a:xfrm>
              <a:off x="3649" y="2804"/>
              <a:ext cx="1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64" name="Freeform 84">
              <a:extLst>
                <a:ext uri="{FF2B5EF4-FFF2-40B4-BE49-F238E27FC236}">
                  <a16:creationId xmlns:a16="http://schemas.microsoft.com/office/drawing/2014/main" id="{E0434095-0EE5-4D44-B87F-CDC4AEDD7455}"/>
                </a:ext>
              </a:extLst>
            </p:cNvPr>
            <p:cNvSpPr>
              <a:spLocks/>
            </p:cNvSpPr>
            <p:nvPr/>
          </p:nvSpPr>
          <p:spPr bwMode="auto">
            <a:xfrm>
              <a:off x="2853" y="2809"/>
              <a:ext cx="155" cy="1"/>
            </a:xfrm>
            <a:custGeom>
              <a:avLst/>
              <a:gdLst>
                <a:gd name="T0" fmla="*/ 310 w 310"/>
                <a:gd name="T1" fmla="*/ 159 w 310"/>
                <a:gd name="T2" fmla="*/ 159 w 310"/>
                <a:gd name="T3" fmla="*/ 0 w 310"/>
              </a:gdLst>
              <a:ahLst/>
              <a:cxnLst>
                <a:cxn ang="0">
                  <a:pos x="T0" y="0"/>
                </a:cxn>
                <a:cxn ang="0">
                  <a:pos x="T1" y="0"/>
                </a:cxn>
                <a:cxn ang="0">
                  <a:pos x="T2" y="0"/>
                </a:cxn>
                <a:cxn ang="0">
                  <a:pos x="T3" y="0"/>
                </a:cxn>
              </a:cxnLst>
              <a:rect l="0" t="0" r="r" b="b"/>
              <a:pathLst>
                <a:path w="310">
                  <a:moveTo>
                    <a:pt x="310" y="0"/>
                  </a:moveTo>
                  <a:lnTo>
                    <a:pt x="159" y="0"/>
                  </a:lnTo>
                  <a:lnTo>
                    <a:pt x="159"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5" name="Freeform 85">
              <a:extLst>
                <a:ext uri="{FF2B5EF4-FFF2-40B4-BE49-F238E27FC236}">
                  <a16:creationId xmlns:a16="http://schemas.microsoft.com/office/drawing/2014/main" id="{AE18CB9E-FF47-48DA-B23A-5C8C191011E5}"/>
                </a:ext>
              </a:extLst>
            </p:cNvPr>
            <p:cNvSpPr>
              <a:spLocks/>
            </p:cNvSpPr>
            <p:nvPr/>
          </p:nvSpPr>
          <p:spPr bwMode="auto">
            <a:xfrm>
              <a:off x="2831" y="1317"/>
              <a:ext cx="946" cy="991"/>
            </a:xfrm>
            <a:custGeom>
              <a:avLst/>
              <a:gdLst>
                <a:gd name="T0" fmla="*/ 0 w 1892"/>
                <a:gd name="T1" fmla="*/ 0 h 1982"/>
                <a:gd name="T2" fmla="*/ 620 w 1892"/>
                <a:gd name="T3" fmla="*/ 0 h 1982"/>
                <a:gd name="T4" fmla="*/ 620 w 1892"/>
                <a:gd name="T5" fmla="*/ 1982 h 1982"/>
                <a:gd name="T6" fmla="*/ 1892 w 1892"/>
                <a:gd name="T7" fmla="*/ 1982 h 1982"/>
              </a:gdLst>
              <a:ahLst/>
              <a:cxnLst>
                <a:cxn ang="0">
                  <a:pos x="T0" y="T1"/>
                </a:cxn>
                <a:cxn ang="0">
                  <a:pos x="T2" y="T3"/>
                </a:cxn>
                <a:cxn ang="0">
                  <a:pos x="T4" y="T5"/>
                </a:cxn>
                <a:cxn ang="0">
                  <a:pos x="T6" y="T7"/>
                </a:cxn>
              </a:cxnLst>
              <a:rect l="0" t="0" r="r" b="b"/>
              <a:pathLst>
                <a:path w="1892" h="1982">
                  <a:moveTo>
                    <a:pt x="0" y="0"/>
                  </a:moveTo>
                  <a:lnTo>
                    <a:pt x="620" y="0"/>
                  </a:lnTo>
                  <a:lnTo>
                    <a:pt x="620" y="1982"/>
                  </a:lnTo>
                  <a:lnTo>
                    <a:pt x="1892" y="1982"/>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6" name="Freeform 86">
              <a:extLst>
                <a:ext uri="{FF2B5EF4-FFF2-40B4-BE49-F238E27FC236}">
                  <a16:creationId xmlns:a16="http://schemas.microsoft.com/office/drawing/2014/main" id="{07B7FE4C-8046-4AF7-897E-8A3DB5847C47}"/>
                </a:ext>
              </a:extLst>
            </p:cNvPr>
            <p:cNvSpPr>
              <a:spLocks/>
            </p:cNvSpPr>
            <p:nvPr/>
          </p:nvSpPr>
          <p:spPr bwMode="auto">
            <a:xfrm>
              <a:off x="3525" y="1636"/>
              <a:ext cx="252" cy="672"/>
            </a:xfrm>
            <a:custGeom>
              <a:avLst/>
              <a:gdLst>
                <a:gd name="T0" fmla="*/ 0 w 505"/>
                <a:gd name="T1" fmla="*/ 0 h 1344"/>
                <a:gd name="T2" fmla="*/ 0 w 505"/>
                <a:gd name="T3" fmla="*/ 1344 h 1344"/>
                <a:gd name="T4" fmla="*/ 505 w 505"/>
                <a:gd name="T5" fmla="*/ 1344 h 1344"/>
              </a:gdLst>
              <a:ahLst/>
              <a:cxnLst>
                <a:cxn ang="0">
                  <a:pos x="T0" y="T1"/>
                </a:cxn>
                <a:cxn ang="0">
                  <a:pos x="T2" y="T3"/>
                </a:cxn>
                <a:cxn ang="0">
                  <a:pos x="T4" y="T5"/>
                </a:cxn>
              </a:cxnLst>
              <a:rect l="0" t="0" r="r" b="b"/>
              <a:pathLst>
                <a:path w="505" h="1344">
                  <a:moveTo>
                    <a:pt x="0" y="0"/>
                  </a:moveTo>
                  <a:lnTo>
                    <a:pt x="0" y="1344"/>
                  </a:lnTo>
                  <a:lnTo>
                    <a:pt x="505" y="1344"/>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7" name="Rectangle 87">
              <a:extLst>
                <a:ext uri="{FF2B5EF4-FFF2-40B4-BE49-F238E27FC236}">
                  <a16:creationId xmlns:a16="http://schemas.microsoft.com/office/drawing/2014/main" id="{0B79E1C0-1CC9-4160-9CAB-1528AF644CA1}"/>
                </a:ext>
              </a:extLst>
            </p:cNvPr>
            <p:cNvSpPr>
              <a:spLocks noChangeArrowheads="1"/>
            </p:cNvSpPr>
            <p:nvPr/>
          </p:nvSpPr>
          <p:spPr bwMode="auto">
            <a:xfrm>
              <a:off x="2870" y="1198"/>
              <a:ext cx="3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a:t>
              </a:r>
              <a:endParaRPr lang="en-US" altLang="en-US" sz="2400">
                <a:latin typeface="Times New Roman" panose="02020603050405020304" pitchFamily="18" charset="0"/>
              </a:endParaRPr>
            </a:p>
          </p:txBody>
        </p:sp>
        <p:sp>
          <p:nvSpPr>
            <p:cNvPr id="788568" name="Rectangle 88">
              <a:extLst>
                <a:ext uri="{FF2B5EF4-FFF2-40B4-BE49-F238E27FC236}">
                  <a16:creationId xmlns:a16="http://schemas.microsoft.com/office/drawing/2014/main" id="{9CE51482-88F2-49D8-8001-579C32952689}"/>
                </a:ext>
              </a:extLst>
            </p:cNvPr>
            <p:cNvSpPr>
              <a:spLocks noChangeArrowheads="1"/>
            </p:cNvSpPr>
            <p:nvPr/>
          </p:nvSpPr>
          <p:spPr bwMode="auto">
            <a:xfrm>
              <a:off x="3777" y="2199"/>
              <a:ext cx="628" cy="219"/>
            </a:xfrm>
            <a:prstGeom prst="rect">
              <a:avLst/>
            </a:prstGeom>
            <a:solidFill>
              <a:srgbClr val="B0FFFF"/>
            </a:solidFill>
            <a:ln w="1588">
              <a:solidFill>
                <a:srgbClr val="000000"/>
              </a:solidFill>
              <a:miter lim="800000"/>
              <a:headEnd/>
              <a:tailEnd/>
            </a:ln>
          </p:spPr>
          <p:txBody>
            <a:bodyPr/>
            <a:lstStyle/>
            <a:p>
              <a:endParaRPr lang="en-US"/>
            </a:p>
          </p:txBody>
        </p:sp>
        <p:sp>
          <p:nvSpPr>
            <p:cNvPr id="788569" name="Rectangle 89">
              <a:extLst>
                <a:ext uri="{FF2B5EF4-FFF2-40B4-BE49-F238E27FC236}">
                  <a16:creationId xmlns:a16="http://schemas.microsoft.com/office/drawing/2014/main" id="{5864DD45-4D41-44A4-87F0-5E7E4B04DE64}"/>
                </a:ext>
              </a:extLst>
            </p:cNvPr>
            <p:cNvSpPr>
              <a:spLocks noChangeArrowheads="1"/>
            </p:cNvSpPr>
            <p:nvPr/>
          </p:nvSpPr>
          <p:spPr bwMode="auto">
            <a:xfrm>
              <a:off x="3803" y="2252"/>
              <a:ext cx="58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HydroJunction</a:t>
              </a:r>
              <a:endParaRPr lang="en-US" altLang="en-US" sz="2400">
                <a:latin typeface="Times New Roman" panose="02020603050405020304" pitchFamily="18" charset="0"/>
              </a:endParaRPr>
            </a:p>
          </p:txBody>
        </p:sp>
        <p:sp>
          <p:nvSpPr>
            <p:cNvPr id="788570" name="Rectangle 90">
              <a:extLst>
                <a:ext uri="{FF2B5EF4-FFF2-40B4-BE49-F238E27FC236}">
                  <a16:creationId xmlns:a16="http://schemas.microsoft.com/office/drawing/2014/main" id="{419B60B7-CAB8-40BE-9446-2D731F31175B}"/>
                </a:ext>
              </a:extLst>
            </p:cNvPr>
            <p:cNvSpPr>
              <a:spLocks noChangeArrowheads="1"/>
            </p:cNvSpPr>
            <p:nvPr/>
          </p:nvSpPr>
          <p:spPr bwMode="auto">
            <a:xfrm>
              <a:off x="3777" y="2400"/>
              <a:ext cx="628" cy="808"/>
            </a:xfrm>
            <a:prstGeom prst="rect">
              <a:avLst/>
            </a:prstGeom>
            <a:solidFill>
              <a:srgbClr val="B0FFFF"/>
            </a:solidFill>
            <a:ln w="1588">
              <a:solidFill>
                <a:srgbClr val="000000"/>
              </a:solidFill>
              <a:miter lim="800000"/>
              <a:headEnd/>
              <a:tailEnd/>
            </a:ln>
          </p:spPr>
          <p:txBody>
            <a:bodyPr/>
            <a:lstStyle/>
            <a:p>
              <a:endParaRPr lang="en-US"/>
            </a:p>
          </p:txBody>
        </p:sp>
        <p:sp>
          <p:nvSpPr>
            <p:cNvPr id="788571" name="Rectangle 91">
              <a:extLst>
                <a:ext uri="{FF2B5EF4-FFF2-40B4-BE49-F238E27FC236}">
                  <a16:creationId xmlns:a16="http://schemas.microsoft.com/office/drawing/2014/main" id="{D8BE603E-EF84-4B9E-9DA4-B82474F85887}"/>
                </a:ext>
              </a:extLst>
            </p:cNvPr>
            <p:cNvSpPr>
              <a:spLocks noChangeArrowheads="1"/>
            </p:cNvSpPr>
            <p:nvPr/>
          </p:nvSpPr>
          <p:spPr bwMode="auto">
            <a:xfrm>
              <a:off x="3799" y="2420"/>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72" name="Rectangle 92">
              <a:extLst>
                <a:ext uri="{FF2B5EF4-FFF2-40B4-BE49-F238E27FC236}">
                  <a16:creationId xmlns:a16="http://schemas.microsoft.com/office/drawing/2014/main" id="{036C95EB-BF2E-48E8-91EF-99E21CA9599B}"/>
                </a:ext>
              </a:extLst>
            </p:cNvPr>
            <p:cNvSpPr>
              <a:spLocks noChangeArrowheads="1"/>
            </p:cNvSpPr>
            <p:nvPr/>
          </p:nvSpPr>
          <p:spPr bwMode="auto">
            <a:xfrm>
              <a:off x="3799" y="2513"/>
              <a:ext cx="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73" name="Rectangle 93">
              <a:extLst>
                <a:ext uri="{FF2B5EF4-FFF2-40B4-BE49-F238E27FC236}">
                  <a16:creationId xmlns:a16="http://schemas.microsoft.com/office/drawing/2014/main" id="{CB8F3663-22C6-40BB-9057-01DBCB9F49C1}"/>
                </a:ext>
              </a:extLst>
            </p:cNvPr>
            <p:cNvSpPr>
              <a:spLocks noChangeArrowheads="1"/>
            </p:cNvSpPr>
            <p:nvPr/>
          </p:nvSpPr>
          <p:spPr bwMode="auto">
            <a:xfrm>
              <a:off x="3799" y="2607"/>
              <a:ext cx="4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NextDownID</a:t>
              </a:r>
              <a:endParaRPr lang="en-US" altLang="en-US" sz="2400">
                <a:latin typeface="Times New Roman" panose="02020603050405020304" pitchFamily="18" charset="0"/>
              </a:endParaRPr>
            </a:p>
          </p:txBody>
        </p:sp>
        <p:sp>
          <p:nvSpPr>
            <p:cNvPr id="788574" name="Rectangle 94">
              <a:extLst>
                <a:ext uri="{FF2B5EF4-FFF2-40B4-BE49-F238E27FC236}">
                  <a16:creationId xmlns:a16="http://schemas.microsoft.com/office/drawing/2014/main" id="{57085823-AAAC-44B6-A63B-7287B2141672}"/>
                </a:ext>
              </a:extLst>
            </p:cNvPr>
            <p:cNvSpPr>
              <a:spLocks noChangeArrowheads="1"/>
            </p:cNvSpPr>
            <p:nvPr/>
          </p:nvSpPr>
          <p:spPr bwMode="auto">
            <a:xfrm>
              <a:off x="3799" y="2699"/>
              <a:ext cx="44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LengthDown</a:t>
              </a:r>
              <a:endParaRPr lang="en-US" altLang="en-US" sz="2400">
                <a:latin typeface="Times New Roman" panose="02020603050405020304" pitchFamily="18" charset="0"/>
              </a:endParaRPr>
            </a:p>
          </p:txBody>
        </p:sp>
        <p:sp>
          <p:nvSpPr>
            <p:cNvPr id="788575" name="Rectangle 95">
              <a:extLst>
                <a:ext uri="{FF2B5EF4-FFF2-40B4-BE49-F238E27FC236}">
                  <a16:creationId xmlns:a16="http://schemas.microsoft.com/office/drawing/2014/main" id="{B668E9C6-A49A-4C21-8720-06450B758A05}"/>
                </a:ext>
              </a:extLst>
            </p:cNvPr>
            <p:cNvSpPr>
              <a:spLocks noChangeArrowheads="1"/>
            </p:cNvSpPr>
            <p:nvPr/>
          </p:nvSpPr>
          <p:spPr bwMode="auto">
            <a:xfrm>
              <a:off x="3799" y="2798"/>
              <a:ext cx="34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DrainArea</a:t>
              </a:r>
              <a:endParaRPr lang="en-US" altLang="en-US" sz="2400">
                <a:latin typeface="Times New Roman" panose="02020603050405020304" pitchFamily="18" charset="0"/>
              </a:endParaRPr>
            </a:p>
          </p:txBody>
        </p:sp>
        <p:sp>
          <p:nvSpPr>
            <p:cNvPr id="788576" name="Rectangle 96">
              <a:extLst>
                <a:ext uri="{FF2B5EF4-FFF2-40B4-BE49-F238E27FC236}">
                  <a16:creationId xmlns:a16="http://schemas.microsoft.com/office/drawing/2014/main" id="{34D2F2D3-6DA2-4FE7-ABED-082739E2EDEF}"/>
                </a:ext>
              </a:extLst>
            </p:cNvPr>
            <p:cNvSpPr>
              <a:spLocks noChangeArrowheads="1"/>
            </p:cNvSpPr>
            <p:nvPr/>
          </p:nvSpPr>
          <p:spPr bwMode="auto">
            <a:xfrm>
              <a:off x="3799" y="2890"/>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77" name="Rectangle 97">
              <a:extLst>
                <a:ext uri="{FF2B5EF4-FFF2-40B4-BE49-F238E27FC236}">
                  <a16:creationId xmlns:a16="http://schemas.microsoft.com/office/drawing/2014/main" id="{886CBA31-C9F2-44DF-BBAC-E2BB0A5F7A81}"/>
                </a:ext>
              </a:extLst>
            </p:cNvPr>
            <p:cNvSpPr>
              <a:spLocks noChangeArrowheads="1"/>
            </p:cNvSpPr>
            <p:nvPr/>
          </p:nvSpPr>
          <p:spPr bwMode="auto">
            <a:xfrm>
              <a:off x="3799" y="2984"/>
              <a:ext cx="2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Enabled</a:t>
              </a:r>
              <a:endParaRPr lang="en-US" altLang="en-US" sz="2400">
                <a:latin typeface="Times New Roman" panose="02020603050405020304" pitchFamily="18" charset="0"/>
              </a:endParaRPr>
            </a:p>
          </p:txBody>
        </p:sp>
        <p:sp>
          <p:nvSpPr>
            <p:cNvPr id="788578" name="Rectangle 98">
              <a:extLst>
                <a:ext uri="{FF2B5EF4-FFF2-40B4-BE49-F238E27FC236}">
                  <a16:creationId xmlns:a16="http://schemas.microsoft.com/office/drawing/2014/main" id="{F4985A76-8D74-4BE2-BE62-74B99C7D6C62}"/>
                </a:ext>
              </a:extLst>
            </p:cNvPr>
            <p:cNvSpPr>
              <a:spLocks noChangeArrowheads="1"/>
            </p:cNvSpPr>
            <p:nvPr/>
          </p:nvSpPr>
          <p:spPr bwMode="auto">
            <a:xfrm>
              <a:off x="3799" y="3077"/>
              <a:ext cx="4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AncillaryRole</a:t>
              </a:r>
              <a:endParaRPr lang="en-US" altLang="en-US" sz="2400">
                <a:latin typeface="Times New Roman" panose="02020603050405020304" pitchFamily="18" charset="0"/>
              </a:endParaRPr>
            </a:p>
          </p:txBody>
        </p:sp>
        <p:sp>
          <p:nvSpPr>
            <p:cNvPr id="788579" name="Rectangle 99">
              <a:extLst>
                <a:ext uri="{FF2B5EF4-FFF2-40B4-BE49-F238E27FC236}">
                  <a16:creationId xmlns:a16="http://schemas.microsoft.com/office/drawing/2014/main" id="{051A1712-04C8-491A-ADED-4F36D263FAF7}"/>
                </a:ext>
              </a:extLst>
            </p:cNvPr>
            <p:cNvSpPr>
              <a:spLocks noChangeArrowheads="1"/>
            </p:cNvSpPr>
            <p:nvPr/>
          </p:nvSpPr>
          <p:spPr bwMode="auto">
            <a:xfrm>
              <a:off x="3772" y="2199"/>
              <a:ext cx="628" cy="219"/>
            </a:xfrm>
            <a:prstGeom prst="rect">
              <a:avLst/>
            </a:prstGeom>
            <a:solidFill>
              <a:srgbClr val="B0FFFF"/>
            </a:solidFill>
            <a:ln w="1588">
              <a:solidFill>
                <a:srgbClr val="000000"/>
              </a:solidFill>
              <a:miter lim="800000"/>
              <a:headEnd/>
              <a:tailEnd/>
            </a:ln>
          </p:spPr>
          <p:txBody>
            <a:bodyPr/>
            <a:lstStyle/>
            <a:p>
              <a:endParaRPr lang="en-US"/>
            </a:p>
          </p:txBody>
        </p:sp>
        <p:sp>
          <p:nvSpPr>
            <p:cNvPr id="788580" name="Rectangle 100">
              <a:extLst>
                <a:ext uri="{FF2B5EF4-FFF2-40B4-BE49-F238E27FC236}">
                  <a16:creationId xmlns:a16="http://schemas.microsoft.com/office/drawing/2014/main" id="{702528E7-E702-4D18-954D-F55A8AD36381}"/>
                </a:ext>
              </a:extLst>
            </p:cNvPr>
            <p:cNvSpPr>
              <a:spLocks noChangeArrowheads="1"/>
            </p:cNvSpPr>
            <p:nvPr/>
          </p:nvSpPr>
          <p:spPr bwMode="auto">
            <a:xfrm>
              <a:off x="3798" y="2252"/>
              <a:ext cx="58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HydroJunction</a:t>
              </a:r>
              <a:endParaRPr lang="en-US" altLang="en-US" sz="2400">
                <a:latin typeface="Times New Roman" panose="02020603050405020304" pitchFamily="18" charset="0"/>
              </a:endParaRPr>
            </a:p>
          </p:txBody>
        </p:sp>
        <p:sp>
          <p:nvSpPr>
            <p:cNvPr id="788581" name="Rectangle 101">
              <a:extLst>
                <a:ext uri="{FF2B5EF4-FFF2-40B4-BE49-F238E27FC236}">
                  <a16:creationId xmlns:a16="http://schemas.microsoft.com/office/drawing/2014/main" id="{DFE5F106-CEE9-4FA9-B38B-9148C32AF6BC}"/>
                </a:ext>
              </a:extLst>
            </p:cNvPr>
            <p:cNvSpPr>
              <a:spLocks noChangeArrowheads="1"/>
            </p:cNvSpPr>
            <p:nvPr/>
          </p:nvSpPr>
          <p:spPr bwMode="auto">
            <a:xfrm>
              <a:off x="3772" y="2400"/>
              <a:ext cx="628" cy="808"/>
            </a:xfrm>
            <a:prstGeom prst="rect">
              <a:avLst/>
            </a:prstGeom>
            <a:solidFill>
              <a:srgbClr val="B0FFFF"/>
            </a:solidFill>
            <a:ln w="1588">
              <a:solidFill>
                <a:srgbClr val="000000"/>
              </a:solidFill>
              <a:miter lim="800000"/>
              <a:headEnd/>
              <a:tailEnd/>
            </a:ln>
          </p:spPr>
          <p:txBody>
            <a:bodyPr/>
            <a:lstStyle/>
            <a:p>
              <a:endParaRPr lang="en-US"/>
            </a:p>
          </p:txBody>
        </p:sp>
        <p:sp>
          <p:nvSpPr>
            <p:cNvPr id="788582" name="Rectangle 102">
              <a:extLst>
                <a:ext uri="{FF2B5EF4-FFF2-40B4-BE49-F238E27FC236}">
                  <a16:creationId xmlns:a16="http://schemas.microsoft.com/office/drawing/2014/main" id="{BE49FF60-0CA3-4E7B-95E7-F6584487BE7F}"/>
                </a:ext>
              </a:extLst>
            </p:cNvPr>
            <p:cNvSpPr>
              <a:spLocks noChangeArrowheads="1"/>
            </p:cNvSpPr>
            <p:nvPr/>
          </p:nvSpPr>
          <p:spPr bwMode="auto">
            <a:xfrm>
              <a:off x="3796" y="2420"/>
              <a:ext cx="2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400">
                <a:latin typeface="Times New Roman" panose="02020603050405020304" pitchFamily="18" charset="0"/>
              </a:endParaRPr>
            </a:p>
          </p:txBody>
        </p:sp>
        <p:sp>
          <p:nvSpPr>
            <p:cNvPr id="788583" name="Rectangle 103">
              <a:extLst>
                <a:ext uri="{FF2B5EF4-FFF2-40B4-BE49-F238E27FC236}">
                  <a16:creationId xmlns:a16="http://schemas.microsoft.com/office/drawing/2014/main" id="{9D8070A2-D7D9-4B0E-B7C8-139367A2B16E}"/>
                </a:ext>
              </a:extLst>
            </p:cNvPr>
            <p:cNvSpPr>
              <a:spLocks noChangeArrowheads="1"/>
            </p:cNvSpPr>
            <p:nvPr/>
          </p:nvSpPr>
          <p:spPr bwMode="auto">
            <a:xfrm>
              <a:off x="3796" y="2513"/>
              <a:ext cx="38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HydroCode</a:t>
              </a:r>
              <a:endParaRPr lang="en-US" altLang="en-US" sz="2400">
                <a:latin typeface="Times New Roman" panose="02020603050405020304" pitchFamily="18" charset="0"/>
              </a:endParaRPr>
            </a:p>
          </p:txBody>
        </p:sp>
        <p:sp>
          <p:nvSpPr>
            <p:cNvPr id="788584" name="Rectangle 104">
              <a:extLst>
                <a:ext uri="{FF2B5EF4-FFF2-40B4-BE49-F238E27FC236}">
                  <a16:creationId xmlns:a16="http://schemas.microsoft.com/office/drawing/2014/main" id="{BC68F1BD-B7C5-4B8B-B97D-CA0B1F0C0751}"/>
                </a:ext>
              </a:extLst>
            </p:cNvPr>
            <p:cNvSpPr>
              <a:spLocks noChangeArrowheads="1"/>
            </p:cNvSpPr>
            <p:nvPr/>
          </p:nvSpPr>
          <p:spPr bwMode="auto">
            <a:xfrm>
              <a:off x="3796" y="2607"/>
              <a:ext cx="4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NextDownID</a:t>
              </a:r>
              <a:endParaRPr lang="en-US" altLang="en-US" sz="2400">
                <a:latin typeface="Times New Roman" panose="02020603050405020304" pitchFamily="18" charset="0"/>
              </a:endParaRPr>
            </a:p>
          </p:txBody>
        </p:sp>
        <p:sp>
          <p:nvSpPr>
            <p:cNvPr id="788585" name="Rectangle 105">
              <a:extLst>
                <a:ext uri="{FF2B5EF4-FFF2-40B4-BE49-F238E27FC236}">
                  <a16:creationId xmlns:a16="http://schemas.microsoft.com/office/drawing/2014/main" id="{CB00EAC2-A4AA-48C8-8AB9-D232EF3F1365}"/>
                </a:ext>
              </a:extLst>
            </p:cNvPr>
            <p:cNvSpPr>
              <a:spLocks noChangeArrowheads="1"/>
            </p:cNvSpPr>
            <p:nvPr/>
          </p:nvSpPr>
          <p:spPr bwMode="auto">
            <a:xfrm>
              <a:off x="3796" y="2699"/>
              <a:ext cx="44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LengthDown</a:t>
              </a:r>
              <a:endParaRPr lang="en-US" altLang="en-US" sz="2400">
                <a:latin typeface="Times New Roman" panose="02020603050405020304" pitchFamily="18" charset="0"/>
              </a:endParaRPr>
            </a:p>
          </p:txBody>
        </p:sp>
        <p:sp>
          <p:nvSpPr>
            <p:cNvPr id="788586" name="Rectangle 106">
              <a:extLst>
                <a:ext uri="{FF2B5EF4-FFF2-40B4-BE49-F238E27FC236}">
                  <a16:creationId xmlns:a16="http://schemas.microsoft.com/office/drawing/2014/main" id="{698A2A31-F441-4D8C-BEDD-24FF8816D8E0}"/>
                </a:ext>
              </a:extLst>
            </p:cNvPr>
            <p:cNvSpPr>
              <a:spLocks noChangeArrowheads="1"/>
            </p:cNvSpPr>
            <p:nvPr/>
          </p:nvSpPr>
          <p:spPr bwMode="auto">
            <a:xfrm>
              <a:off x="3796" y="2798"/>
              <a:ext cx="34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DrainArea</a:t>
              </a:r>
              <a:endParaRPr lang="en-US" altLang="en-US" sz="2400">
                <a:latin typeface="Times New Roman" panose="02020603050405020304" pitchFamily="18" charset="0"/>
              </a:endParaRPr>
            </a:p>
          </p:txBody>
        </p:sp>
        <p:sp>
          <p:nvSpPr>
            <p:cNvPr id="788587" name="Rectangle 107">
              <a:extLst>
                <a:ext uri="{FF2B5EF4-FFF2-40B4-BE49-F238E27FC236}">
                  <a16:creationId xmlns:a16="http://schemas.microsoft.com/office/drawing/2014/main" id="{C17E339E-4962-4D6D-B695-EF5BCA6D8502}"/>
                </a:ext>
              </a:extLst>
            </p:cNvPr>
            <p:cNvSpPr>
              <a:spLocks noChangeArrowheads="1"/>
            </p:cNvSpPr>
            <p:nvPr/>
          </p:nvSpPr>
          <p:spPr bwMode="auto">
            <a:xfrm>
              <a:off x="3796" y="2890"/>
              <a:ext cx="21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FType</a:t>
              </a:r>
              <a:endParaRPr lang="en-US" altLang="en-US" sz="2400">
                <a:latin typeface="Times New Roman" panose="02020603050405020304" pitchFamily="18" charset="0"/>
              </a:endParaRPr>
            </a:p>
          </p:txBody>
        </p:sp>
        <p:sp>
          <p:nvSpPr>
            <p:cNvPr id="788588" name="Rectangle 108">
              <a:extLst>
                <a:ext uri="{FF2B5EF4-FFF2-40B4-BE49-F238E27FC236}">
                  <a16:creationId xmlns:a16="http://schemas.microsoft.com/office/drawing/2014/main" id="{74F89A5D-6847-41D7-8B5A-24827CB7F36D}"/>
                </a:ext>
              </a:extLst>
            </p:cNvPr>
            <p:cNvSpPr>
              <a:spLocks noChangeArrowheads="1"/>
            </p:cNvSpPr>
            <p:nvPr/>
          </p:nvSpPr>
          <p:spPr bwMode="auto">
            <a:xfrm>
              <a:off x="3796" y="2984"/>
              <a:ext cx="2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Enabled</a:t>
              </a:r>
              <a:endParaRPr lang="en-US" altLang="en-US" sz="2400">
                <a:latin typeface="Times New Roman" panose="02020603050405020304" pitchFamily="18" charset="0"/>
              </a:endParaRPr>
            </a:p>
          </p:txBody>
        </p:sp>
        <p:sp>
          <p:nvSpPr>
            <p:cNvPr id="788589" name="Rectangle 109">
              <a:extLst>
                <a:ext uri="{FF2B5EF4-FFF2-40B4-BE49-F238E27FC236}">
                  <a16:creationId xmlns:a16="http://schemas.microsoft.com/office/drawing/2014/main" id="{E2673521-3278-4CBE-8F45-180090EAED24}"/>
                </a:ext>
              </a:extLst>
            </p:cNvPr>
            <p:cNvSpPr>
              <a:spLocks noChangeArrowheads="1"/>
            </p:cNvSpPr>
            <p:nvPr/>
          </p:nvSpPr>
          <p:spPr bwMode="auto">
            <a:xfrm>
              <a:off x="3796" y="3077"/>
              <a:ext cx="4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AncillaryRole</a:t>
              </a:r>
              <a:endParaRPr lang="en-US" altLang="en-US" sz="2400">
                <a:latin typeface="Times New Roman" panose="02020603050405020304" pitchFamily="18" charset="0"/>
              </a:endParaRPr>
            </a:p>
          </p:txBody>
        </p:sp>
        <p:sp>
          <p:nvSpPr>
            <p:cNvPr id="788590" name="Line 110">
              <a:extLst>
                <a:ext uri="{FF2B5EF4-FFF2-40B4-BE49-F238E27FC236}">
                  <a16:creationId xmlns:a16="http://schemas.microsoft.com/office/drawing/2014/main" id="{41FECFA0-705E-474C-92EC-F8168AD2D29C}"/>
                </a:ext>
              </a:extLst>
            </p:cNvPr>
            <p:cNvSpPr>
              <a:spLocks noChangeShapeType="1"/>
            </p:cNvSpPr>
            <p:nvPr/>
          </p:nvSpPr>
          <p:spPr bwMode="auto">
            <a:xfrm flipV="1">
              <a:off x="3520" y="559"/>
              <a:ext cx="2" cy="2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91" name="Freeform 111">
              <a:extLst>
                <a:ext uri="{FF2B5EF4-FFF2-40B4-BE49-F238E27FC236}">
                  <a16:creationId xmlns:a16="http://schemas.microsoft.com/office/drawing/2014/main" id="{8169A0A9-C412-4030-8675-570D89FF769E}"/>
                </a:ext>
              </a:extLst>
            </p:cNvPr>
            <p:cNvSpPr>
              <a:spLocks/>
            </p:cNvSpPr>
            <p:nvPr/>
          </p:nvSpPr>
          <p:spPr bwMode="auto">
            <a:xfrm>
              <a:off x="3443" y="564"/>
              <a:ext cx="143" cy="101"/>
            </a:xfrm>
            <a:custGeom>
              <a:avLst/>
              <a:gdLst>
                <a:gd name="T0" fmla="*/ 286 w 286"/>
                <a:gd name="T1" fmla="*/ 202 h 202"/>
                <a:gd name="T2" fmla="*/ 143 w 286"/>
                <a:gd name="T3" fmla="*/ 0 h 202"/>
                <a:gd name="T4" fmla="*/ 0 w 286"/>
                <a:gd name="T5" fmla="*/ 202 h 202"/>
                <a:gd name="T6" fmla="*/ 286 w 286"/>
                <a:gd name="T7" fmla="*/ 202 h 202"/>
              </a:gdLst>
              <a:ahLst/>
              <a:cxnLst>
                <a:cxn ang="0">
                  <a:pos x="T0" y="T1"/>
                </a:cxn>
                <a:cxn ang="0">
                  <a:pos x="T2" y="T3"/>
                </a:cxn>
                <a:cxn ang="0">
                  <a:pos x="T4" y="T5"/>
                </a:cxn>
                <a:cxn ang="0">
                  <a:pos x="T6" y="T7"/>
                </a:cxn>
              </a:cxnLst>
              <a:rect l="0" t="0" r="r" b="b"/>
              <a:pathLst>
                <a:path w="286" h="202">
                  <a:moveTo>
                    <a:pt x="286" y="202"/>
                  </a:moveTo>
                  <a:lnTo>
                    <a:pt x="143" y="0"/>
                  </a:lnTo>
                  <a:lnTo>
                    <a:pt x="0" y="202"/>
                  </a:lnTo>
                  <a:lnTo>
                    <a:pt x="286" y="202"/>
                  </a:lnTo>
                  <a:close/>
                </a:path>
              </a:pathLst>
            </a:custGeom>
            <a:solidFill>
              <a:srgbClr val="FFFFFF"/>
            </a:solidFill>
            <a:ln w="1588">
              <a:solidFill>
                <a:srgbClr val="000000"/>
              </a:solidFill>
              <a:prstDash val="solid"/>
              <a:round/>
              <a:headEnd/>
              <a:tailEnd/>
            </a:ln>
          </p:spPr>
          <p:txBody>
            <a:bodyPr/>
            <a:lstStyle/>
            <a:p>
              <a:endParaRPr lang="en-US"/>
            </a:p>
          </p:txBody>
        </p:sp>
      </p:grpSp>
      <p:sp>
        <p:nvSpPr>
          <p:cNvPr id="788592" name="Text Box 112">
            <a:extLst>
              <a:ext uri="{FF2B5EF4-FFF2-40B4-BE49-F238E27FC236}">
                <a16:creationId xmlns:a16="http://schemas.microsoft.com/office/drawing/2014/main" id="{C1E5566E-D983-43BE-8FA3-E036B2CE058F}"/>
              </a:ext>
            </a:extLst>
          </p:cNvPr>
          <p:cNvSpPr txBox="1">
            <a:spLocks noChangeArrowheads="1"/>
          </p:cNvSpPr>
          <p:nvPr/>
        </p:nvSpPr>
        <p:spPr bwMode="auto">
          <a:xfrm>
            <a:off x="2114550" y="412115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sz="1000"/>
              <a:t>1</a:t>
            </a:r>
          </a:p>
        </p:txBody>
      </p:sp>
      <p:sp>
        <p:nvSpPr>
          <p:cNvPr id="788593" name="Text Box 113">
            <a:extLst>
              <a:ext uri="{FF2B5EF4-FFF2-40B4-BE49-F238E27FC236}">
                <a16:creationId xmlns:a16="http://schemas.microsoft.com/office/drawing/2014/main" id="{3664E11E-9967-453E-ABC8-623660658752}"/>
              </a:ext>
            </a:extLst>
          </p:cNvPr>
          <p:cNvSpPr txBox="1">
            <a:spLocks noChangeArrowheads="1"/>
          </p:cNvSpPr>
          <p:nvPr/>
        </p:nvSpPr>
        <p:spPr bwMode="auto">
          <a:xfrm>
            <a:off x="1646238" y="28019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sz="1000"/>
              <a:t>1</a:t>
            </a:r>
          </a:p>
        </p:txBody>
      </p:sp>
      <p:sp>
        <p:nvSpPr>
          <p:cNvPr id="788594" name="Rectangle 114">
            <a:extLst>
              <a:ext uri="{FF2B5EF4-FFF2-40B4-BE49-F238E27FC236}">
                <a16:creationId xmlns:a16="http://schemas.microsoft.com/office/drawing/2014/main" id="{3FC90138-CE5D-4E4F-9E92-9D41EDF1FC17}"/>
              </a:ext>
            </a:extLst>
          </p:cNvPr>
          <p:cNvSpPr>
            <a:spLocks noChangeArrowheads="1"/>
          </p:cNvSpPr>
          <p:nvPr/>
        </p:nvSpPr>
        <p:spPr bwMode="auto">
          <a:xfrm>
            <a:off x="2346325" y="3884613"/>
            <a:ext cx="1114425" cy="263525"/>
          </a:xfrm>
          <a:prstGeom prst="rect">
            <a:avLst/>
          </a:prstGeom>
          <a:solidFill>
            <a:srgbClr val="B0FFFF"/>
          </a:solidFill>
          <a:ln w="1588">
            <a:solidFill>
              <a:srgbClr val="000000"/>
            </a:solidFill>
            <a:miter lim="800000"/>
            <a:headEnd/>
            <a:tailEnd/>
          </a:ln>
        </p:spPr>
        <p:txBody>
          <a:bodyPr/>
          <a:lstStyle/>
          <a:p>
            <a:endParaRPr lang="en-US"/>
          </a:p>
        </p:txBody>
      </p:sp>
      <p:sp>
        <p:nvSpPr>
          <p:cNvPr id="788595" name="Rectangle 115">
            <a:extLst>
              <a:ext uri="{FF2B5EF4-FFF2-40B4-BE49-F238E27FC236}">
                <a16:creationId xmlns:a16="http://schemas.microsoft.com/office/drawing/2014/main" id="{F311105C-2331-4AE2-A56B-94BDF0A165F8}"/>
              </a:ext>
            </a:extLst>
          </p:cNvPr>
          <p:cNvSpPr>
            <a:spLocks noChangeArrowheads="1"/>
          </p:cNvSpPr>
          <p:nvPr/>
        </p:nvSpPr>
        <p:spPr bwMode="auto">
          <a:xfrm>
            <a:off x="2406650" y="3951288"/>
            <a:ext cx="9080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CouplingTable</a:t>
            </a:r>
            <a:endParaRPr lang="en-US" altLang="en-US" sz="2800">
              <a:latin typeface="Times New Roman" panose="02020603050405020304" pitchFamily="18" charset="0"/>
            </a:endParaRPr>
          </a:p>
        </p:txBody>
      </p:sp>
      <p:sp>
        <p:nvSpPr>
          <p:cNvPr id="788596" name="Rectangle 116">
            <a:extLst>
              <a:ext uri="{FF2B5EF4-FFF2-40B4-BE49-F238E27FC236}">
                <a16:creationId xmlns:a16="http://schemas.microsoft.com/office/drawing/2014/main" id="{3214D753-549C-454B-9C39-35ABF0D9249E}"/>
              </a:ext>
            </a:extLst>
          </p:cNvPr>
          <p:cNvSpPr>
            <a:spLocks noChangeArrowheads="1"/>
          </p:cNvSpPr>
          <p:nvPr/>
        </p:nvSpPr>
        <p:spPr bwMode="auto">
          <a:xfrm>
            <a:off x="2346325" y="4125913"/>
            <a:ext cx="1114425" cy="352425"/>
          </a:xfrm>
          <a:prstGeom prst="rect">
            <a:avLst/>
          </a:prstGeom>
          <a:solidFill>
            <a:srgbClr val="B0FFFF"/>
          </a:solidFill>
          <a:ln w="1588">
            <a:solidFill>
              <a:srgbClr val="000000"/>
            </a:solidFill>
            <a:miter lim="800000"/>
            <a:headEnd/>
            <a:tailEnd/>
          </a:ln>
        </p:spPr>
        <p:txBody>
          <a:bodyPr/>
          <a:lstStyle/>
          <a:p>
            <a:endParaRPr lang="en-US"/>
          </a:p>
        </p:txBody>
      </p:sp>
      <p:sp>
        <p:nvSpPr>
          <p:cNvPr id="788597" name="Rectangle 117">
            <a:extLst>
              <a:ext uri="{FF2B5EF4-FFF2-40B4-BE49-F238E27FC236}">
                <a16:creationId xmlns:a16="http://schemas.microsoft.com/office/drawing/2014/main" id="{96709380-EC64-41BC-BCF3-F324C0B10F63}"/>
              </a:ext>
            </a:extLst>
          </p:cNvPr>
          <p:cNvSpPr>
            <a:spLocks noChangeArrowheads="1"/>
          </p:cNvSpPr>
          <p:nvPr/>
        </p:nvSpPr>
        <p:spPr bwMode="auto">
          <a:xfrm>
            <a:off x="2378075" y="4140200"/>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SiteID</a:t>
            </a:r>
            <a:endParaRPr lang="en-US" altLang="en-US" sz="2800">
              <a:latin typeface="Times New Roman" panose="02020603050405020304" pitchFamily="18" charset="0"/>
            </a:endParaRPr>
          </a:p>
        </p:txBody>
      </p:sp>
      <p:sp>
        <p:nvSpPr>
          <p:cNvPr id="788598" name="Rectangle 118">
            <a:extLst>
              <a:ext uri="{FF2B5EF4-FFF2-40B4-BE49-F238E27FC236}">
                <a16:creationId xmlns:a16="http://schemas.microsoft.com/office/drawing/2014/main" id="{F658438E-8A70-40D7-B142-A5D3E75458EF}"/>
              </a:ext>
            </a:extLst>
          </p:cNvPr>
          <p:cNvSpPr>
            <a:spLocks noChangeArrowheads="1"/>
          </p:cNvSpPr>
          <p:nvPr/>
        </p:nvSpPr>
        <p:spPr bwMode="auto">
          <a:xfrm>
            <a:off x="2376488" y="4262438"/>
            <a:ext cx="466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HydroID</a:t>
            </a:r>
            <a:endParaRPr lang="en-US" altLang="en-US" sz="2800">
              <a:latin typeface="Times New Roman" panose="02020603050405020304" pitchFamily="18" charset="0"/>
            </a:endParaRPr>
          </a:p>
        </p:txBody>
      </p:sp>
      <p:sp>
        <p:nvSpPr>
          <p:cNvPr id="788599" name="Rectangle 119">
            <a:extLst>
              <a:ext uri="{FF2B5EF4-FFF2-40B4-BE49-F238E27FC236}">
                <a16:creationId xmlns:a16="http://schemas.microsoft.com/office/drawing/2014/main" id="{FE7E49BB-40B9-4853-9652-0C39115BAE98}"/>
              </a:ext>
            </a:extLst>
          </p:cNvPr>
          <p:cNvSpPr>
            <a:spLocks noChangeArrowheads="1"/>
          </p:cNvSpPr>
          <p:nvPr/>
        </p:nvSpPr>
        <p:spPr bwMode="auto">
          <a:xfrm>
            <a:off x="585788" y="2703513"/>
            <a:ext cx="1111250" cy="263525"/>
          </a:xfrm>
          <a:prstGeom prst="rect">
            <a:avLst/>
          </a:prstGeom>
          <a:solidFill>
            <a:srgbClr val="B0FFFF"/>
          </a:solidFill>
          <a:ln w="1588">
            <a:solidFill>
              <a:srgbClr val="000000"/>
            </a:solidFill>
            <a:miter lim="800000"/>
            <a:headEnd/>
            <a:tailEnd/>
          </a:ln>
        </p:spPr>
        <p:txBody>
          <a:bodyPr/>
          <a:lstStyle/>
          <a:p>
            <a:endParaRPr lang="en-US"/>
          </a:p>
        </p:txBody>
      </p:sp>
      <p:sp>
        <p:nvSpPr>
          <p:cNvPr id="788600" name="Rectangle 120">
            <a:extLst>
              <a:ext uri="{FF2B5EF4-FFF2-40B4-BE49-F238E27FC236}">
                <a16:creationId xmlns:a16="http://schemas.microsoft.com/office/drawing/2014/main" id="{B32D188C-9C9A-46BC-8DEC-47D6F4195A28}"/>
              </a:ext>
            </a:extLst>
          </p:cNvPr>
          <p:cNvSpPr>
            <a:spLocks noChangeArrowheads="1"/>
          </p:cNvSpPr>
          <p:nvPr/>
        </p:nvSpPr>
        <p:spPr bwMode="auto">
          <a:xfrm>
            <a:off x="646113" y="2770188"/>
            <a:ext cx="3127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00"/>
                </a:solidFill>
                <a:latin typeface="Tahoma" panose="020B0604030504040204" pitchFamily="34" charset="0"/>
              </a:rPr>
              <a:t>Sites</a:t>
            </a:r>
            <a:endParaRPr lang="en-US" altLang="en-US" sz="2800">
              <a:latin typeface="Times New Roman" panose="02020603050405020304" pitchFamily="18" charset="0"/>
            </a:endParaRPr>
          </a:p>
        </p:txBody>
      </p:sp>
      <p:sp>
        <p:nvSpPr>
          <p:cNvPr id="788601" name="Rectangle 121">
            <a:extLst>
              <a:ext uri="{FF2B5EF4-FFF2-40B4-BE49-F238E27FC236}">
                <a16:creationId xmlns:a16="http://schemas.microsoft.com/office/drawing/2014/main" id="{7F71D46F-2AA2-456F-B8DB-24CB935FEAF0}"/>
              </a:ext>
            </a:extLst>
          </p:cNvPr>
          <p:cNvSpPr>
            <a:spLocks noChangeArrowheads="1"/>
          </p:cNvSpPr>
          <p:nvPr/>
        </p:nvSpPr>
        <p:spPr bwMode="auto">
          <a:xfrm>
            <a:off x="585788" y="2944813"/>
            <a:ext cx="1111250" cy="814387"/>
          </a:xfrm>
          <a:prstGeom prst="rect">
            <a:avLst/>
          </a:prstGeom>
          <a:solidFill>
            <a:srgbClr val="B0FFFF"/>
          </a:solidFill>
          <a:ln w="1588">
            <a:solidFill>
              <a:srgbClr val="000000"/>
            </a:solidFill>
            <a:miter lim="800000"/>
            <a:headEnd/>
            <a:tailEnd/>
          </a:ln>
        </p:spPr>
        <p:txBody>
          <a:bodyPr/>
          <a:lstStyle/>
          <a:p>
            <a:endParaRPr lang="en-US"/>
          </a:p>
        </p:txBody>
      </p:sp>
      <p:sp>
        <p:nvSpPr>
          <p:cNvPr id="788602" name="Rectangle 122">
            <a:extLst>
              <a:ext uri="{FF2B5EF4-FFF2-40B4-BE49-F238E27FC236}">
                <a16:creationId xmlns:a16="http://schemas.microsoft.com/office/drawing/2014/main" id="{663A3FAC-ACD4-41E3-A152-0A953970F68C}"/>
              </a:ext>
            </a:extLst>
          </p:cNvPr>
          <p:cNvSpPr>
            <a:spLocks noChangeArrowheads="1"/>
          </p:cNvSpPr>
          <p:nvPr/>
        </p:nvSpPr>
        <p:spPr bwMode="auto">
          <a:xfrm>
            <a:off x="617538" y="2957513"/>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SiteID</a:t>
            </a:r>
            <a:endParaRPr lang="en-US" altLang="en-US" sz="2800">
              <a:latin typeface="Times New Roman" panose="02020603050405020304" pitchFamily="18" charset="0"/>
            </a:endParaRPr>
          </a:p>
        </p:txBody>
      </p:sp>
      <p:sp>
        <p:nvSpPr>
          <p:cNvPr id="788603" name="Rectangle 123">
            <a:extLst>
              <a:ext uri="{FF2B5EF4-FFF2-40B4-BE49-F238E27FC236}">
                <a16:creationId xmlns:a16="http://schemas.microsoft.com/office/drawing/2014/main" id="{E6B84597-7A6F-472D-B93E-D87D0F2EFB4D}"/>
              </a:ext>
            </a:extLst>
          </p:cNvPr>
          <p:cNvSpPr>
            <a:spLocks noChangeArrowheads="1"/>
          </p:cNvSpPr>
          <p:nvPr/>
        </p:nvSpPr>
        <p:spPr bwMode="auto">
          <a:xfrm>
            <a:off x="617538" y="3081338"/>
            <a:ext cx="6905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000">
                <a:solidFill>
                  <a:srgbClr val="000000"/>
                </a:solidFill>
                <a:latin typeface="Tahoma" panose="020B0604030504040204" pitchFamily="34" charset="0"/>
              </a:rPr>
              <a:t>SiteCode</a:t>
            </a:r>
            <a:endParaRPr lang="en-US" altLang="en-US" sz="2800">
              <a:latin typeface="Times New Roman" panose="02020603050405020304" pitchFamily="18" charset="0"/>
            </a:endParaRPr>
          </a:p>
        </p:txBody>
      </p:sp>
      <p:sp>
        <p:nvSpPr>
          <p:cNvPr id="788604" name="Rectangle 124">
            <a:extLst>
              <a:ext uri="{FF2B5EF4-FFF2-40B4-BE49-F238E27FC236}">
                <a16:creationId xmlns:a16="http://schemas.microsoft.com/office/drawing/2014/main" id="{83D6ABE0-8AAA-47B1-95A6-DFCC5384B488}"/>
              </a:ext>
            </a:extLst>
          </p:cNvPr>
          <p:cNvSpPr>
            <a:spLocks noChangeArrowheads="1"/>
          </p:cNvSpPr>
          <p:nvPr/>
        </p:nvSpPr>
        <p:spPr bwMode="auto">
          <a:xfrm>
            <a:off x="617538" y="3203575"/>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SiteName</a:t>
            </a:r>
            <a:endParaRPr lang="en-US" altLang="en-US" sz="2800">
              <a:latin typeface="Times New Roman" panose="02020603050405020304" pitchFamily="18" charset="0"/>
            </a:endParaRPr>
          </a:p>
        </p:txBody>
      </p:sp>
      <p:sp>
        <p:nvSpPr>
          <p:cNvPr id="788605" name="Rectangle 125">
            <a:extLst>
              <a:ext uri="{FF2B5EF4-FFF2-40B4-BE49-F238E27FC236}">
                <a16:creationId xmlns:a16="http://schemas.microsoft.com/office/drawing/2014/main" id="{4F6A6196-CC24-4202-ABDB-F7D27D816FA9}"/>
              </a:ext>
            </a:extLst>
          </p:cNvPr>
          <p:cNvSpPr>
            <a:spLocks noChangeArrowheads="1"/>
          </p:cNvSpPr>
          <p:nvPr/>
        </p:nvSpPr>
        <p:spPr bwMode="auto">
          <a:xfrm>
            <a:off x="617538" y="3327400"/>
            <a:ext cx="4524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Latitude</a:t>
            </a:r>
            <a:endParaRPr lang="en-US" altLang="en-US" sz="2800">
              <a:latin typeface="Times New Roman" panose="02020603050405020304" pitchFamily="18" charset="0"/>
            </a:endParaRPr>
          </a:p>
        </p:txBody>
      </p:sp>
      <p:sp>
        <p:nvSpPr>
          <p:cNvPr id="788606" name="Rectangle 126">
            <a:extLst>
              <a:ext uri="{FF2B5EF4-FFF2-40B4-BE49-F238E27FC236}">
                <a16:creationId xmlns:a16="http://schemas.microsoft.com/office/drawing/2014/main" id="{6A9C26A2-FD6D-4432-B026-035609514831}"/>
              </a:ext>
            </a:extLst>
          </p:cNvPr>
          <p:cNvSpPr>
            <a:spLocks noChangeArrowheads="1"/>
          </p:cNvSpPr>
          <p:nvPr/>
        </p:nvSpPr>
        <p:spPr bwMode="auto">
          <a:xfrm>
            <a:off x="617538" y="3449638"/>
            <a:ext cx="552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Longitude</a:t>
            </a:r>
            <a:endParaRPr lang="en-US" altLang="en-US" sz="2800">
              <a:latin typeface="Times New Roman" panose="02020603050405020304" pitchFamily="18" charset="0"/>
            </a:endParaRPr>
          </a:p>
        </p:txBody>
      </p:sp>
      <p:sp>
        <p:nvSpPr>
          <p:cNvPr id="788607" name="Rectangle 127">
            <a:extLst>
              <a:ext uri="{FF2B5EF4-FFF2-40B4-BE49-F238E27FC236}">
                <a16:creationId xmlns:a16="http://schemas.microsoft.com/office/drawing/2014/main" id="{9D2572D1-C406-4F43-80BD-9D37CCF0EA58}"/>
              </a:ext>
            </a:extLst>
          </p:cNvPr>
          <p:cNvSpPr>
            <a:spLocks noChangeArrowheads="1"/>
          </p:cNvSpPr>
          <p:nvPr/>
        </p:nvSpPr>
        <p:spPr bwMode="auto">
          <a:xfrm>
            <a:off x="631825" y="3562350"/>
            <a:ext cx="1031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latin typeface="Tahoma" panose="020B0604030504040204" pitchFamily="34" charset="0"/>
              </a:rPr>
              <a:t>…</a:t>
            </a:r>
            <a:endParaRPr lang="en-US" altLang="en-US" sz="2800">
              <a:latin typeface="Times New Roman" panose="02020603050405020304" pitchFamily="18" charset="0"/>
            </a:endParaRPr>
          </a:p>
        </p:txBody>
      </p:sp>
      <p:grpSp>
        <p:nvGrpSpPr>
          <p:cNvPr id="788608" name="Group 128">
            <a:extLst>
              <a:ext uri="{FF2B5EF4-FFF2-40B4-BE49-F238E27FC236}">
                <a16:creationId xmlns:a16="http://schemas.microsoft.com/office/drawing/2014/main" id="{AF8B9248-D7E5-44F8-9DBB-431D3F964A5D}"/>
              </a:ext>
            </a:extLst>
          </p:cNvPr>
          <p:cNvGrpSpPr>
            <a:grpSpLocks/>
          </p:cNvGrpSpPr>
          <p:nvPr/>
        </p:nvGrpSpPr>
        <p:grpSpPr bwMode="auto">
          <a:xfrm>
            <a:off x="379413" y="2054225"/>
            <a:ext cx="1781175" cy="461963"/>
            <a:chOff x="384" y="576"/>
            <a:chExt cx="1152" cy="336"/>
          </a:xfrm>
        </p:grpSpPr>
        <p:sp>
          <p:nvSpPr>
            <p:cNvPr id="788609" name="Rectangle 129">
              <a:extLst>
                <a:ext uri="{FF2B5EF4-FFF2-40B4-BE49-F238E27FC236}">
                  <a16:creationId xmlns:a16="http://schemas.microsoft.com/office/drawing/2014/main" id="{A74273D0-2D10-4544-B5A6-32D12B5572A9}"/>
                </a:ext>
              </a:extLst>
            </p:cNvPr>
            <p:cNvSpPr>
              <a:spLocks noChangeArrowheads="1"/>
            </p:cNvSpPr>
            <p:nvPr/>
          </p:nvSpPr>
          <p:spPr bwMode="auto">
            <a:xfrm>
              <a:off x="384" y="576"/>
              <a:ext cx="1104" cy="336"/>
            </a:xfrm>
            <a:prstGeom prst="rect">
              <a:avLst/>
            </a:prstGeom>
            <a:solidFill>
              <a:srgbClr val="E6E6E6"/>
            </a:solidFill>
            <a:ln w="1588">
              <a:solidFill>
                <a:srgbClr val="000000"/>
              </a:solidFill>
              <a:miter lim="800000"/>
              <a:headEnd/>
              <a:tailEnd/>
            </a:ln>
          </p:spPr>
          <p:txBody>
            <a:bodyPr/>
            <a:lstStyle/>
            <a:p>
              <a:endParaRPr lang="en-US"/>
            </a:p>
          </p:txBody>
        </p:sp>
        <p:sp>
          <p:nvSpPr>
            <p:cNvPr id="788610" name="Rectangle 130">
              <a:extLst>
                <a:ext uri="{FF2B5EF4-FFF2-40B4-BE49-F238E27FC236}">
                  <a16:creationId xmlns:a16="http://schemas.microsoft.com/office/drawing/2014/main" id="{5CA0A0BC-D038-4E87-B2D4-60AF14370875}"/>
                </a:ext>
              </a:extLst>
            </p:cNvPr>
            <p:cNvSpPr>
              <a:spLocks noChangeArrowheads="1"/>
            </p:cNvSpPr>
            <p:nvPr/>
          </p:nvSpPr>
          <p:spPr bwMode="auto">
            <a:xfrm>
              <a:off x="384" y="672"/>
              <a:ext cx="115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en-US" sz="1000" b="1">
                  <a:solidFill>
                    <a:srgbClr val="000000"/>
                  </a:solidFill>
                  <a:latin typeface="Tahoma" panose="020B0604030504040204" pitchFamily="34" charset="0"/>
                </a:rPr>
                <a:t>Observations Data Model</a:t>
              </a:r>
              <a:endParaRPr lang="en-US" altLang="en-US" sz="2800">
                <a:latin typeface="Times New Roman" panose="02020603050405020304" pitchFamily="18" charset="0"/>
              </a:endParaRPr>
            </a:p>
          </p:txBody>
        </p:sp>
      </p:grpSp>
      <p:sp>
        <p:nvSpPr>
          <p:cNvPr id="788611" name="Line 131">
            <a:extLst>
              <a:ext uri="{FF2B5EF4-FFF2-40B4-BE49-F238E27FC236}">
                <a16:creationId xmlns:a16="http://schemas.microsoft.com/office/drawing/2014/main" id="{85613C9D-1B18-4CFD-9709-4956D91A3ECD}"/>
              </a:ext>
            </a:extLst>
          </p:cNvPr>
          <p:cNvSpPr>
            <a:spLocks noChangeShapeType="1"/>
          </p:cNvSpPr>
          <p:nvPr/>
        </p:nvSpPr>
        <p:spPr bwMode="auto">
          <a:xfrm flipV="1">
            <a:off x="3438525" y="2960688"/>
            <a:ext cx="973138" cy="142716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2" name="Text Box 132">
            <a:extLst>
              <a:ext uri="{FF2B5EF4-FFF2-40B4-BE49-F238E27FC236}">
                <a16:creationId xmlns:a16="http://schemas.microsoft.com/office/drawing/2014/main" id="{B9B66127-094A-4B06-8626-A89CA4672A1D}"/>
              </a:ext>
            </a:extLst>
          </p:cNvPr>
          <p:cNvSpPr txBox="1">
            <a:spLocks noChangeArrowheads="1"/>
          </p:cNvSpPr>
          <p:nvPr/>
        </p:nvSpPr>
        <p:spPr bwMode="auto">
          <a:xfrm>
            <a:off x="3465513" y="431958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sz="1000"/>
              <a:t>1</a:t>
            </a:r>
          </a:p>
        </p:txBody>
      </p:sp>
      <p:sp>
        <p:nvSpPr>
          <p:cNvPr id="788613" name="Text Box 133">
            <a:extLst>
              <a:ext uri="{FF2B5EF4-FFF2-40B4-BE49-F238E27FC236}">
                <a16:creationId xmlns:a16="http://schemas.microsoft.com/office/drawing/2014/main" id="{CA43C994-9603-4099-8011-F48559C80A6D}"/>
              </a:ext>
            </a:extLst>
          </p:cNvPr>
          <p:cNvSpPr txBox="1">
            <a:spLocks noChangeArrowheads="1"/>
          </p:cNvSpPr>
          <p:nvPr/>
        </p:nvSpPr>
        <p:spPr bwMode="auto">
          <a:xfrm>
            <a:off x="4141788" y="274320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r>
              <a:rPr lang="en-US" altLang="en-US" sz="1000"/>
              <a:t>1</a:t>
            </a:r>
          </a:p>
        </p:txBody>
      </p:sp>
      <p:sp>
        <p:nvSpPr>
          <p:cNvPr id="788614" name="Line 134">
            <a:extLst>
              <a:ext uri="{FF2B5EF4-FFF2-40B4-BE49-F238E27FC236}">
                <a16:creationId xmlns:a16="http://schemas.microsoft.com/office/drawing/2014/main" id="{8D920401-CB10-4C79-AE3F-A51134E81B38}"/>
              </a:ext>
            </a:extLst>
          </p:cNvPr>
          <p:cNvSpPr>
            <a:spLocks noChangeShapeType="1"/>
          </p:cNvSpPr>
          <p:nvPr/>
        </p:nvSpPr>
        <p:spPr bwMode="auto">
          <a:xfrm flipV="1">
            <a:off x="1735138" y="2963863"/>
            <a:ext cx="2665412" cy="6985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5" name="Line 135">
            <a:extLst>
              <a:ext uri="{FF2B5EF4-FFF2-40B4-BE49-F238E27FC236}">
                <a16:creationId xmlns:a16="http://schemas.microsoft.com/office/drawing/2014/main" id="{AE87E9AD-6B94-40A4-99F2-2D81CD40FD9A}"/>
              </a:ext>
            </a:extLst>
          </p:cNvPr>
          <p:cNvSpPr>
            <a:spLocks noChangeShapeType="1"/>
          </p:cNvSpPr>
          <p:nvPr/>
        </p:nvSpPr>
        <p:spPr bwMode="auto">
          <a:xfrm>
            <a:off x="1708150" y="3032125"/>
            <a:ext cx="606425" cy="1165225"/>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6" name="Text Box 136">
            <a:extLst>
              <a:ext uri="{FF2B5EF4-FFF2-40B4-BE49-F238E27FC236}">
                <a16:creationId xmlns:a16="http://schemas.microsoft.com/office/drawing/2014/main" id="{4C77D44B-F878-4D18-B9CC-A0EF41C57284}"/>
              </a:ext>
            </a:extLst>
          </p:cNvPr>
          <p:cNvSpPr txBox="1">
            <a:spLocks noChangeArrowheads="1"/>
          </p:cNvSpPr>
          <p:nvPr/>
        </p:nvSpPr>
        <p:spPr bwMode="auto">
          <a:xfrm>
            <a:off x="2638425" y="3246438"/>
            <a:ext cx="73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spcBef>
                <a:spcPct val="50000"/>
              </a:spcBef>
            </a:pPr>
            <a:r>
              <a:rPr lang="en-US" altLang="en-US" sz="1600"/>
              <a:t>OR</a:t>
            </a:r>
          </a:p>
        </p:txBody>
      </p:sp>
      <p:sp>
        <p:nvSpPr>
          <p:cNvPr id="788617" name="Rectangle 137">
            <a:extLst>
              <a:ext uri="{FF2B5EF4-FFF2-40B4-BE49-F238E27FC236}">
                <a16:creationId xmlns:a16="http://schemas.microsoft.com/office/drawing/2014/main" id="{195ADDBD-0B40-4E9B-B9F6-FA21B6BA8462}"/>
              </a:ext>
            </a:extLst>
          </p:cNvPr>
          <p:cNvSpPr>
            <a:spLocks noChangeArrowheads="1"/>
          </p:cNvSpPr>
          <p:nvPr/>
        </p:nvSpPr>
        <p:spPr bwMode="auto">
          <a:xfrm>
            <a:off x="466725" y="212725"/>
            <a:ext cx="83550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a:t>Independent of, but can be coupled to Geographic Representation</a:t>
            </a:r>
          </a:p>
        </p:txBody>
      </p:sp>
      <p:sp>
        <p:nvSpPr>
          <p:cNvPr id="788618" name="Rectangle 138">
            <a:extLst>
              <a:ext uri="{FF2B5EF4-FFF2-40B4-BE49-F238E27FC236}">
                <a16:creationId xmlns:a16="http://schemas.microsoft.com/office/drawing/2014/main" id="{5FEF5602-35EB-4BE0-89E5-2B8C0363EBDC}"/>
              </a:ext>
            </a:extLst>
          </p:cNvPr>
          <p:cNvSpPr>
            <a:spLocks noChangeArrowheads="1"/>
          </p:cNvSpPr>
          <p:nvPr/>
        </p:nvSpPr>
        <p:spPr bwMode="auto">
          <a:xfrm>
            <a:off x="122238" y="1003300"/>
            <a:ext cx="2219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a:solidFill>
                  <a:srgbClr val="FF3300"/>
                </a:solidFill>
              </a:rPr>
              <a:t>ODM</a:t>
            </a:r>
          </a:p>
        </p:txBody>
      </p:sp>
      <p:sp>
        <p:nvSpPr>
          <p:cNvPr id="788619" name="Rectangle 139">
            <a:extLst>
              <a:ext uri="{FF2B5EF4-FFF2-40B4-BE49-F238E27FC236}">
                <a16:creationId xmlns:a16="http://schemas.microsoft.com/office/drawing/2014/main" id="{0360A635-7B1D-4173-8EDE-FF0A79C9D4CC}"/>
              </a:ext>
            </a:extLst>
          </p:cNvPr>
          <p:cNvSpPr>
            <a:spLocks noChangeArrowheads="1"/>
          </p:cNvSpPr>
          <p:nvPr/>
        </p:nvSpPr>
        <p:spPr bwMode="auto">
          <a:xfrm>
            <a:off x="5295900" y="1001713"/>
            <a:ext cx="2219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a:solidFill>
                  <a:srgbClr val="FF3300"/>
                </a:solidFill>
              </a:rPr>
              <a:t>Arc Hydro</a:t>
            </a:r>
          </a:p>
        </p:txBody>
      </p:sp>
      <p:sp>
        <p:nvSpPr>
          <p:cNvPr id="788620" name="Rectangle 140">
            <a:extLst>
              <a:ext uri="{FF2B5EF4-FFF2-40B4-BE49-F238E27FC236}">
                <a16:creationId xmlns:a16="http://schemas.microsoft.com/office/drawing/2014/main" id="{D66AA97E-08AB-4BAC-BF64-D5F9A5D00F1D}"/>
              </a:ext>
            </a:extLst>
          </p:cNvPr>
          <p:cNvSpPr>
            <a:spLocks noChangeArrowheads="1"/>
          </p:cNvSpPr>
          <p:nvPr/>
        </p:nvSpPr>
        <p:spPr bwMode="auto">
          <a:xfrm>
            <a:off x="3635375" y="1820863"/>
            <a:ext cx="5319713" cy="5008562"/>
          </a:xfrm>
          <a:prstGeom prst="rect">
            <a:avLst/>
          </a:prstGeom>
          <a:noFill/>
          <a:ln w="28575">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30" name="Picture 2">
            <a:extLst>
              <a:ext uri="{FF2B5EF4-FFF2-40B4-BE49-F238E27FC236}">
                <a16:creationId xmlns:a16="http://schemas.microsoft.com/office/drawing/2014/main" id="{0AAD1C67-EF1B-4C45-A1D9-10BD35D76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361950"/>
            <a:ext cx="6200775" cy="4251325"/>
          </a:xfrm>
          <a:prstGeom prst="rect">
            <a:avLst/>
          </a:prstGeom>
          <a:noFill/>
          <a:extLst>
            <a:ext uri="{909E8E84-426E-40DD-AFC4-6F175D3DCCD1}">
              <a14:hiddenFill xmlns:a14="http://schemas.microsoft.com/office/drawing/2010/main">
                <a:solidFill>
                  <a:srgbClr val="FFFFFF"/>
                </a:solidFill>
              </a14:hiddenFill>
            </a:ext>
          </a:extLst>
        </p:spPr>
      </p:pic>
      <p:sp>
        <p:nvSpPr>
          <p:cNvPr id="790531" name="Rectangle 3">
            <a:extLst>
              <a:ext uri="{FF2B5EF4-FFF2-40B4-BE49-F238E27FC236}">
                <a16:creationId xmlns:a16="http://schemas.microsoft.com/office/drawing/2014/main" id="{BF9E094A-81CD-4970-B993-C181A7B484AC}"/>
              </a:ext>
            </a:extLst>
          </p:cNvPr>
          <p:cNvSpPr>
            <a:spLocks noGrp="1" noChangeArrowheads="1"/>
          </p:cNvSpPr>
          <p:nvPr>
            <p:ph type="title"/>
          </p:nvPr>
        </p:nvSpPr>
        <p:spPr>
          <a:xfrm>
            <a:off x="741363" y="-52388"/>
            <a:ext cx="7772400" cy="835026"/>
          </a:xfrm>
        </p:spPr>
        <p:txBody>
          <a:bodyPr/>
          <a:lstStyle/>
          <a:p>
            <a:r>
              <a:rPr lang="en-US" altLang="en-US"/>
              <a:t>Variable attributes</a:t>
            </a:r>
          </a:p>
        </p:txBody>
      </p:sp>
      <p:sp>
        <p:nvSpPr>
          <p:cNvPr id="790532" name="Text Box 4">
            <a:extLst>
              <a:ext uri="{FF2B5EF4-FFF2-40B4-BE49-F238E27FC236}">
                <a16:creationId xmlns:a16="http://schemas.microsoft.com/office/drawing/2014/main" id="{5FA4B604-4A04-4D28-A9C8-0F77385ABB90}"/>
              </a:ext>
            </a:extLst>
          </p:cNvPr>
          <p:cNvSpPr txBox="1">
            <a:spLocks noChangeArrowheads="1"/>
          </p:cNvSpPr>
          <p:nvPr/>
        </p:nvSpPr>
        <p:spPr bwMode="auto">
          <a:xfrm>
            <a:off x="2860675" y="3878263"/>
            <a:ext cx="6059488"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solidFill>
                  <a:srgbClr val="FF3300"/>
                </a:solidFill>
              </a:rPr>
              <a:t>VariableName</a:t>
            </a:r>
            <a:r>
              <a:rPr lang="en-US" altLang="en-US"/>
              <a:t>, e.g. discharge</a:t>
            </a:r>
          </a:p>
          <a:p>
            <a:r>
              <a:rPr lang="en-US" altLang="en-US">
                <a:solidFill>
                  <a:srgbClr val="FF3300"/>
                </a:solidFill>
              </a:rPr>
              <a:t>VariableCode</a:t>
            </a:r>
            <a:r>
              <a:rPr lang="en-US" altLang="en-US"/>
              <a:t>, e.g. NWIS:0060</a:t>
            </a:r>
          </a:p>
          <a:p>
            <a:r>
              <a:rPr lang="en-US" altLang="en-US">
                <a:solidFill>
                  <a:srgbClr val="FF3300"/>
                </a:solidFill>
              </a:rPr>
              <a:t>SampleMedium</a:t>
            </a:r>
            <a:r>
              <a:rPr lang="en-US" altLang="en-US"/>
              <a:t>, e.g. water</a:t>
            </a:r>
          </a:p>
          <a:p>
            <a:r>
              <a:rPr lang="en-US" altLang="en-US">
                <a:solidFill>
                  <a:srgbClr val="FF3300"/>
                </a:solidFill>
              </a:rPr>
              <a:t>ValueType</a:t>
            </a:r>
            <a:r>
              <a:rPr lang="en-US" altLang="en-US"/>
              <a:t>, e.g. field observation, laboratory sample</a:t>
            </a:r>
          </a:p>
          <a:p>
            <a:r>
              <a:rPr lang="en-US" altLang="en-US">
                <a:solidFill>
                  <a:srgbClr val="FF3300"/>
                </a:solidFill>
              </a:rPr>
              <a:t>IsRegular</a:t>
            </a:r>
            <a:r>
              <a:rPr lang="en-US" altLang="en-US"/>
              <a:t>, e.g. Yes for regular or No for intermittent</a:t>
            </a:r>
          </a:p>
          <a:p>
            <a:r>
              <a:rPr lang="en-US" altLang="en-US">
                <a:solidFill>
                  <a:srgbClr val="FF3300"/>
                </a:solidFill>
              </a:rPr>
              <a:t>TimeSupport</a:t>
            </a:r>
            <a:r>
              <a:rPr lang="en-US" altLang="en-US"/>
              <a:t> (averaging interval for observation)</a:t>
            </a:r>
          </a:p>
          <a:p>
            <a:r>
              <a:rPr lang="en-US" altLang="en-US">
                <a:solidFill>
                  <a:srgbClr val="FF3300"/>
                </a:solidFill>
              </a:rPr>
              <a:t>DataType</a:t>
            </a:r>
            <a:r>
              <a:rPr lang="en-US" altLang="en-US"/>
              <a:t>, e.g. Continuous, Instantaneous, Categorical</a:t>
            </a:r>
          </a:p>
          <a:p>
            <a:r>
              <a:rPr lang="en-US" altLang="en-US">
                <a:solidFill>
                  <a:srgbClr val="FF3300"/>
                </a:solidFill>
              </a:rPr>
              <a:t>GeneralCategory</a:t>
            </a:r>
            <a:r>
              <a:rPr lang="en-US" altLang="en-US"/>
              <a:t>, e.g. Climate, Water Quality</a:t>
            </a:r>
          </a:p>
          <a:p>
            <a:r>
              <a:rPr lang="en-US" altLang="en-US">
                <a:solidFill>
                  <a:srgbClr val="FF3300"/>
                </a:solidFill>
              </a:rPr>
              <a:t>NoDataValue</a:t>
            </a:r>
            <a:r>
              <a:rPr lang="en-US" altLang="en-US"/>
              <a:t>, e.g. -9999</a:t>
            </a:r>
          </a:p>
        </p:txBody>
      </p:sp>
      <p:sp>
        <p:nvSpPr>
          <p:cNvPr id="790533" name="Text Box 5">
            <a:extLst>
              <a:ext uri="{FF2B5EF4-FFF2-40B4-BE49-F238E27FC236}">
                <a16:creationId xmlns:a16="http://schemas.microsoft.com/office/drawing/2014/main" id="{8FB598B9-C10A-41D1-A38C-53505CC0F95D}"/>
              </a:ext>
            </a:extLst>
          </p:cNvPr>
          <p:cNvSpPr txBox="1">
            <a:spLocks noChangeArrowheads="1"/>
          </p:cNvSpPr>
          <p:nvPr/>
        </p:nvSpPr>
        <p:spPr bwMode="auto">
          <a:xfrm>
            <a:off x="6245225" y="1954213"/>
            <a:ext cx="1119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t>m</a:t>
            </a:r>
            <a:r>
              <a:rPr lang="en-US" altLang="en-US" baseline="30000"/>
              <a:t>3</a:t>
            </a:r>
            <a:r>
              <a:rPr lang="en-US" altLang="en-US"/>
              <a:t>/s</a:t>
            </a:r>
          </a:p>
        </p:txBody>
      </p:sp>
      <p:sp>
        <p:nvSpPr>
          <p:cNvPr id="790534" name="Text Box 6">
            <a:extLst>
              <a:ext uri="{FF2B5EF4-FFF2-40B4-BE49-F238E27FC236}">
                <a16:creationId xmlns:a16="http://schemas.microsoft.com/office/drawing/2014/main" id="{2DBA3AB8-DD82-4BB6-A6DD-B3EBE9E6388B}"/>
              </a:ext>
            </a:extLst>
          </p:cNvPr>
          <p:cNvSpPr txBox="1">
            <a:spLocks noChangeArrowheads="1"/>
          </p:cNvSpPr>
          <p:nvPr/>
        </p:nvSpPr>
        <p:spPr bwMode="auto">
          <a:xfrm>
            <a:off x="6202363" y="1738313"/>
            <a:ext cx="1119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a:t>Flow</a:t>
            </a:r>
          </a:p>
        </p:txBody>
      </p:sp>
      <p:sp>
        <p:nvSpPr>
          <p:cNvPr id="790535" name="Text Box 7">
            <a:extLst>
              <a:ext uri="{FF2B5EF4-FFF2-40B4-BE49-F238E27FC236}">
                <a16:creationId xmlns:a16="http://schemas.microsoft.com/office/drawing/2014/main" id="{21616C82-EADD-482E-A031-5A888E3E6D9F}"/>
              </a:ext>
            </a:extLst>
          </p:cNvPr>
          <p:cNvSpPr txBox="1">
            <a:spLocks noChangeArrowheads="1"/>
          </p:cNvSpPr>
          <p:nvPr/>
        </p:nvSpPr>
        <p:spPr bwMode="auto">
          <a:xfrm>
            <a:off x="6205538" y="1570038"/>
            <a:ext cx="2700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r>
              <a:rPr lang="en-US" altLang="en-US" sz="1600"/>
              <a:t>Cubic meters per second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a:extLst>
              <a:ext uri="{FF2B5EF4-FFF2-40B4-BE49-F238E27FC236}">
                <a16:creationId xmlns:a16="http://schemas.microsoft.com/office/drawing/2014/main" id="{F6547F5E-44CE-49E1-8DD9-576729F9F801}"/>
              </a:ext>
            </a:extLst>
          </p:cNvPr>
          <p:cNvSpPr>
            <a:spLocks noGrp="1" noChangeArrowheads="1"/>
          </p:cNvSpPr>
          <p:nvPr>
            <p:ph type="title"/>
          </p:nvPr>
        </p:nvSpPr>
        <p:spPr>
          <a:xfrm>
            <a:off x="706438" y="212725"/>
            <a:ext cx="7732712" cy="1122363"/>
          </a:xfrm>
        </p:spPr>
        <p:txBody>
          <a:bodyPr/>
          <a:lstStyle/>
          <a:p>
            <a:r>
              <a:rPr lang="en-US" altLang="en-US" sz="4000"/>
              <a:t>Scale issues in the interpretation of data</a:t>
            </a:r>
          </a:p>
        </p:txBody>
      </p:sp>
      <p:pic>
        <p:nvPicPr>
          <p:cNvPr id="791555" name="Picture 3" descr="sc1">
            <a:extLst>
              <a:ext uri="{FF2B5EF4-FFF2-40B4-BE49-F238E27FC236}">
                <a16:creationId xmlns:a16="http://schemas.microsoft.com/office/drawing/2014/main" id="{E092D208-F63C-4AED-A8AF-FFE6E2061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841" r="2504"/>
          <a:stretch>
            <a:fillRect/>
          </a:stretch>
        </p:blipFill>
        <p:spPr bwMode="auto">
          <a:xfrm>
            <a:off x="0" y="3170238"/>
            <a:ext cx="9083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791556" name="Text Box 4">
            <a:extLst>
              <a:ext uri="{FF2B5EF4-FFF2-40B4-BE49-F238E27FC236}">
                <a16:creationId xmlns:a16="http://schemas.microsoft.com/office/drawing/2014/main" id="{2E6061C6-C951-4331-989F-FA618CB46A8D}"/>
              </a:ext>
            </a:extLst>
          </p:cNvPr>
          <p:cNvSpPr txBox="1">
            <a:spLocks noChangeArrowheads="1"/>
          </p:cNvSpPr>
          <p:nvPr/>
        </p:nvSpPr>
        <p:spPr bwMode="auto">
          <a:xfrm>
            <a:off x="2763838" y="1717675"/>
            <a:ext cx="4052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hangingPunct="0">
              <a:spcBef>
                <a:spcPct val="50000"/>
              </a:spcBef>
            </a:pPr>
            <a:r>
              <a:rPr lang="en-US" altLang="en-US" sz="3600" b="1">
                <a:solidFill>
                  <a:srgbClr val="FF0000"/>
                </a:solidFill>
                <a:latin typeface="Times New Roman" panose="02020603050405020304" pitchFamily="18" charset="0"/>
              </a:rPr>
              <a:t>The scale triplet</a:t>
            </a:r>
          </a:p>
        </p:txBody>
      </p:sp>
      <p:sp>
        <p:nvSpPr>
          <p:cNvPr id="791557" name="Rectangle 5">
            <a:extLst>
              <a:ext uri="{FF2B5EF4-FFF2-40B4-BE49-F238E27FC236}">
                <a16:creationId xmlns:a16="http://schemas.microsoft.com/office/drawing/2014/main" id="{5E2D617F-A6D2-46C8-8552-C110D9CBC6BB}"/>
              </a:ext>
            </a:extLst>
          </p:cNvPr>
          <p:cNvSpPr>
            <a:spLocks noChangeArrowheads="1"/>
          </p:cNvSpPr>
          <p:nvPr/>
        </p:nvSpPr>
        <p:spPr bwMode="auto">
          <a:xfrm>
            <a:off x="0" y="6583363"/>
            <a:ext cx="914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eaLnBrk="0" hangingPunct="0"/>
            <a:r>
              <a:rPr lang="en-US" altLang="en-US" sz="1200">
                <a:latin typeface="Times New Roman" panose="02020603050405020304" pitchFamily="18" charset="0"/>
              </a:rPr>
              <a:t>From:  Blöschl, G., (1996), </a:t>
            </a:r>
            <a:r>
              <a:rPr lang="en-US" altLang="en-US" sz="1200" u="sng">
                <a:latin typeface="Times New Roman" panose="02020603050405020304" pitchFamily="18" charset="0"/>
              </a:rPr>
              <a:t>Scale and Scaling in Hydrology, Habilitationsschrift</a:t>
            </a:r>
            <a:r>
              <a:rPr lang="en-US" altLang="en-US" sz="1200">
                <a:latin typeface="Times New Roman" panose="02020603050405020304" pitchFamily="18" charset="0"/>
              </a:rPr>
              <a:t>, Weiner Mitteilungen Wasser Abwasser Gewasser, Wien, 346 p.</a:t>
            </a:r>
          </a:p>
        </p:txBody>
      </p:sp>
      <p:sp>
        <p:nvSpPr>
          <p:cNvPr id="791558" name="Text Box 6">
            <a:extLst>
              <a:ext uri="{FF2B5EF4-FFF2-40B4-BE49-F238E27FC236}">
                <a16:creationId xmlns:a16="http://schemas.microsoft.com/office/drawing/2014/main" id="{4F3FBD35-AAAB-48C3-A599-909A2843600E}"/>
              </a:ext>
            </a:extLst>
          </p:cNvPr>
          <p:cNvSpPr txBox="1">
            <a:spLocks noChangeArrowheads="1"/>
          </p:cNvSpPr>
          <p:nvPr/>
        </p:nvSpPr>
        <p:spPr bwMode="auto">
          <a:xfrm>
            <a:off x="660400" y="2460625"/>
            <a:ext cx="1476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800">
                <a:solidFill>
                  <a:srgbClr val="FF0000"/>
                </a:solidFill>
                <a:latin typeface="Times New Roman" panose="02020603050405020304" pitchFamily="18" charset="0"/>
              </a:rPr>
              <a:t>a) Extent</a:t>
            </a:r>
          </a:p>
        </p:txBody>
      </p:sp>
      <p:sp>
        <p:nvSpPr>
          <p:cNvPr id="791559" name="Text Box 7">
            <a:extLst>
              <a:ext uri="{FF2B5EF4-FFF2-40B4-BE49-F238E27FC236}">
                <a16:creationId xmlns:a16="http://schemas.microsoft.com/office/drawing/2014/main" id="{5E18E01A-8E68-4A32-92E6-189EADEA6A93}"/>
              </a:ext>
            </a:extLst>
          </p:cNvPr>
          <p:cNvSpPr txBox="1">
            <a:spLocks noChangeArrowheads="1"/>
          </p:cNvSpPr>
          <p:nvPr/>
        </p:nvSpPr>
        <p:spPr bwMode="auto">
          <a:xfrm>
            <a:off x="3667125" y="2460625"/>
            <a:ext cx="171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800">
                <a:solidFill>
                  <a:srgbClr val="FF0000"/>
                </a:solidFill>
                <a:latin typeface="Times New Roman" panose="02020603050405020304" pitchFamily="18" charset="0"/>
              </a:rPr>
              <a:t>b) Spacing</a:t>
            </a:r>
          </a:p>
        </p:txBody>
      </p:sp>
      <p:sp>
        <p:nvSpPr>
          <p:cNvPr id="791560" name="Text Box 8">
            <a:extLst>
              <a:ext uri="{FF2B5EF4-FFF2-40B4-BE49-F238E27FC236}">
                <a16:creationId xmlns:a16="http://schemas.microsoft.com/office/drawing/2014/main" id="{EDCAB5C5-8D89-41FE-B0CA-F80FD35F66C0}"/>
              </a:ext>
            </a:extLst>
          </p:cNvPr>
          <p:cNvSpPr txBox="1">
            <a:spLocks noChangeArrowheads="1"/>
          </p:cNvSpPr>
          <p:nvPr/>
        </p:nvSpPr>
        <p:spPr bwMode="auto">
          <a:xfrm>
            <a:off x="6688138" y="2462213"/>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6" rIns="91410" bIns="45706">
            <a:spAutoFit/>
          </a:bodyPr>
          <a:lstStyle/>
          <a:p>
            <a:pPr eaLnBrk="0" hangingPunct="0"/>
            <a:r>
              <a:rPr lang="en-US" altLang="en-US" sz="2800">
                <a:solidFill>
                  <a:srgbClr val="FF0000"/>
                </a:solidFill>
                <a:latin typeface="Times New Roman" panose="02020603050405020304" pitchFamily="18" charset="0"/>
              </a:rPr>
              <a:t>c) Support</a:t>
            </a:r>
          </a:p>
        </p:txBody>
      </p:sp>
    </p:spTree>
  </p:cSld>
  <p:clrMapOvr>
    <a:overrideClrMapping bg1="lt1" tx1="dk1" bg2="lt2" tx2="dk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3602" name="Picture 2" descr="sc2">
            <a:extLst>
              <a:ext uri="{FF2B5EF4-FFF2-40B4-BE49-F238E27FC236}">
                <a16:creationId xmlns:a16="http://schemas.microsoft.com/office/drawing/2014/main" id="{8F2F5B2D-4F1B-41D2-8CD1-45529D98B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0"/>
            <a:ext cx="6462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793603" name="Rectangle 3">
            <a:extLst>
              <a:ext uri="{FF2B5EF4-FFF2-40B4-BE49-F238E27FC236}">
                <a16:creationId xmlns:a16="http://schemas.microsoft.com/office/drawing/2014/main" id="{3286520A-13C8-49E6-A601-DAA2CF38854C}"/>
              </a:ext>
            </a:extLst>
          </p:cNvPr>
          <p:cNvSpPr>
            <a:spLocks noChangeArrowheads="1"/>
          </p:cNvSpPr>
          <p:nvPr/>
        </p:nvSpPr>
        <p:spPr bwMode="auto">
          <a:xfrm>
            <a:off x="0" y="6583363"/>
            <a:ext cx="914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a:latin typeface="Times New Roman" panose="02020603050405020304" pitchFamily="18" charset="0"/>
              </a:rPr>
              <a:t>From:  Blöschl, G., (1996), </a:t>
            </a:r>
            <a:r>
              <a:rPr lang="en-US" altLang="en-US" sz="1200" u="sng">
                <a:latin typeface="Times New Roman" panose="02020603050405020304" pitchFamily="18" charset="0"/>
              </a:rPr>
              <a:t>Scale and Scaling in Hydrology, Habilitationsschrift</a:t>
            </a:r>
            <a:r>
              <a:rPr lang="en-US" altLang="en-US" sz="1200">
                <a:latin typeface="Times New Roman" panose="02020603050405020304" pitchFamily="18" charset="0"/>
              </a:rPr>
              <a:t>, Weiner Mitteilungen Wasser Abwasser Gewasser, Wien, 346 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9" name="Rectangle 3">
            <a:extLst>
              <a:ext uri="{FF2B5EF4-FFF2-40B4-BE49-F238E27FC236}">
                <a16:creationId xmlns:a16="http://schemas.microsoft.com/office/drawing/2014/main" id="{8DDDBD3B-AAE3-4472-97FC-6DFEB909EA37}"/>
              </a:ext>
            </a:extLst>
          </p:cNvPr>
          <p:cNvSpPr>
            <a:spLocks noGrp="1" noChangeArrowheads="1"/>
          </p:cNvSpPr>
          <p:nvPr>
            <p:ph type="title"/>
          </p:nvPr>
        </p:nvSpPr>
        <p:spPr>
          <a:xfrm>
            <a:off x="2819400" y="552450"/>
            <a:ext cx="6096000" cy="1143000"/>
          </a:xfrm>
        </p:spPr>
        <p:txBody>
          <a:bodyPr/>
          <a:lstStyle/>
          <a:p>
            <a:r>
              <a:rPr lang="en-US" altLang="en-US"/>
              <a:t>CUAHSI HIS Goals</a:t>
            </a:r>
          </a:p>
        </p:txBody>
      </p:sp>
      <p:sp>
        <p:nvSpPr>
          <p:cNvPr id="679940" name="Rectangle 4">
            <a:extLst>
              <a:ext uri="{FF2B5EF4-FFF2-40B4-BE49-F238E27FC236}">
                <a16:creationId xmlns:a16="http://schemas.microsoft.com/office/drawing/2014/main" id="{3FAD67F9-5B2F-4CFF-9E58-3E1DAF7F3FBE}"/>
              </a:ext>
            </a:extLst>
          </p:cNvPr>
          <p:cNvSpPr>
            <a:spLocks noGrp="1" noChangeArrowheads="1"/>
          </p:cNvSpPr>
          <p:nvPr>
            <p:ph type="body" idx="1"/>
          </p:nvPr>
        </p:nvSpPr>
        <p:spPr>
          <a:xfrm>
            <a:off x="2857500" y="1687513"/>
            <a:ext cx="5884863" cy="4065587"/>
          </a:xfrm>
        </p:spPr>
        <p:txBody>
          <a:bodyPr/>
          <a:lstStyle/>
          <a:p>
            <a:pPr marL="461963" indent="-461963"/>
            <a:r>
              <a:rPr lang="en-US" altLang="en-US"/>
              <a:t>better </a:t>
            </a:r>
            <a:r>
              <a:rPr lang="en-US" altLang="en-US" b="1">
                <a:solidFill>
                  <a:srgbClr val="FF3300"/>
                </a:solidFill>
              </a:rPr>
              <a:t>Data Access</a:t>
            </a:r>
            <a:r>
              <a:rPr lang="en-US" altLang="en-US" b="1"/>
              <a:t> </a:t>
            </a:r>
            <a:endParaRPr lang="en-US" altLang="en-US"/>
          </a:p>
          <a:p>
            <a:pPr marL="461963" indent="-461963"/>
            <a:r>
              <a:rPr lang="en-US" altLang="en-US"/>
              <a:t>support for</a:t>
            </a:r>
            <a:r>
              <a:rPr lang="en-US" altLang="en-US" b="1"/>
              <a:t> </a:t>
            </a:r>
            <a:r>
              <a:rPr lang="en-US" altLang="en-US" b="1">
                <a:solidFill>
                  <a:srgbClr val="FF3300"/>
                </a:solidFill>
              </a:rPr>
              <a:t>Hydrologic Observatories</a:t>
            </a:r>
            <a:r>
              <a:rPr lang="en-US" altLang="en-US" b="1"/>
              <a:t> </a:t>
            </a:r>
          </a:p>
          <a:p>
            <a:pPr marL="461963" indent="-461963"/>
            <a:r>
              <a:rPr lang="en-US" altLang="en-US"/>
              <a:t>advancement of</a:t>
            </a:r>
            <a:r>
              <a:rPr lang="en-US" altLang="en-US" b="1"/>
              <a:t> </a:t>
            </a:r>
            <a:r>
              <a:rPr lang="en-US" altLang="en-US" b="1">
                <a:solidFill>
                  <a:srgbClr val="FF3300"/>
                </a:solidFill>
              </a:rPr>
              <a:t>Hydrologic Science</a:t>
            </a:r>
            <a:r>
              <a:rPr lang="en-US" altLang="en-US"/>
              <a:t> </a:t>
            </a:r>
          </a:p>
          <a:p>
            <a:pPr marL="461963" indent="-461963"/>
            <a:r>
              <a:rPr lang="en-US" altLang="en-US"/>
              <a:t>enabling</a:t>
            </a:r>
            <a:r>
              <a:rPr lang="en-US" altLang="en-US" b="1"/>
              <a:t> </a:t>
            </a:r>
            <a:r>
              <a:rPr lang="en-US" altLang="en-US" b="1">
                <a:solidFill>
                  <a:srgbClr val="FF3300"/>
                </a:solidFill>
              </a:rPr>
              <a:t>Hydrologic Education</a:t>
            </a:r>
            <a:r>
              <a:rPr lang="en-US" altLang="en-US"/>
              <a:t> </a:t>
            </a:r>
          </a:p>
          <a:p>
            <a:pPr marL="461963" indent="-461963">
              <a:lnSpc>
                <a:spcPct val="90000"/>
              </a:lnSpc>
            </a:pPr>
            <a:endParaRPr lang="en-US" altLang="en-US"/>
          </a:p>
        </p:txBody>
      </p:sp>
      <p:grpSp>
        <p:nvGrpSpPr>
          <p:cNvPr id="679959" name="Group 23">
            <a:extLst>
              <a:ext uri="{FF2B5EF4-FFF2-40B4-BE49-F238E27FC236}">
                <a16:creationId xmlns:a16="http://schemas.microsoft.com/office/drawing/2014/main" id="{2CFA24FB-09F3-4511-A3B5-DEFFDC252AA8}"/>
              </a:ext>
            </a:extLst>
          </p:cNvPr>
          <p:cNvGrpSpPr>
            <a:grpSpLocks/>
          </p:cNvGrpSpPr>
          <p:nvPr/>
        </p:nvGrpSpPr>
        <p:grpSpPr bwMode="auto">
          <a:xfrm>
            <a:off x="773113" y="4279900"/>
            <a:ext cx="2884487" cy="2327275"/>
            <a:chOff x="487" y="2696"/>
            <a:chExt cx="1817" cy="1466"/>
          </a:xfrm>
        </p:grpSpPr>
        <p:sp>
          <p:nvSpPr>
            <p:cNvPr id="679960" name="Line 24">
              <a:extLst>
                <a:ext uri="{FF2B5EF4-FFF2-40B4-BE49-F238E27FC236}">
                  <a16:creationId xmlns:a16="http://schemas.microsoft.com/office/drawing/2014/main" id="{7B700AC0-B431-40F3-AABD-1AD449801634}"/>
                </a:ext>
              </a:extLst>
            </p:cNvPr>
            <p:cNvSpPr>
              <a:spLocks noChangeShapeType="1"/>
            </p:cNvSpPr>
            <p:nvPr/>
          </p:nvSpPr>
          <p:spPr bwMode="auto">
            <a:xfrm flipH="1" flipV="1">
              <a:off x="1078" y="2750"/>
              <a:ext cx="0" cy="85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1" name="Line 25">
              <a:extLst>
                <a:ext uri="{FF2B5EF4-FFF2-40B4-BE49-F238E27FC236}">
                  <a16:creationId xmlns:a16="http://schemas.microsoft.com/office/drawing/2014/main" id="{945386D0-92E5-4BEF-9BE7-264DD24D75E8}"/>
                </a:ext>
              </a:extLst>
            </p:cNvPr>
            <p:cNvSpPr>
              <a:spLocks noChangeShapeType="1"/>
            </p:cNvSpPr>
            <p:nvPr/>
          </p:nvSpPr>
          <p:spPr bwMode="auto">
            <a:xfrm flipH="1">
              <a:off x="487" y="3609"/>
              <a:ext cx="591" cy="34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2" name="Line 26">
              <a:extLst>
                <a:ext uri="{FF2B5EF4-FFF2-40B4-BE49-F238E27FC236}">
                  <a16:creationId xmlns:a16="http://schemas.microsoft.com/office/drawing/2014/main" id="{956E96EB-B159-422F-A0A3-42BFE89EB956}"/>
                </a:ext>
              </a:extLst>
            </p:cNvPr>
            <p:cNvSpPr>
              <a:spLocks noChangeShapeType="1"/>
            </p:cNvSpPr>
            <p:nvPr/>
          </p:nvSpPr>
          <p:spPr bwMode="auto">
            <a:xfrm>
              <a:off x="1078" y="3609"/>
              <a:ext cx="83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3" name="Text Box 27">
              <a:extLst>
                <a:ext uri="{FF2B5EF4-FFF2-40B4-BE49-F238E27FC236}">
                  <a16:creationId xmlns:a16="http://schemas.microsoft.com/office/drawing/2014/main" id="{18C9744C-29E7-4FD9-B068-422F4DDABD48}"/>
                </a:ext>
              </a:extLst>
            </p:cNvPr>
            <p:cNvSpPr txBox="1">
              <a:spLocks noChangeArrowheads="1"/>
            </p:cNvSpPr>
            <p:nvPr/>
          </p:nvSpPr>
          <p:spPr bwMode="auto">
            <a:xfrm>
              <a:off x="1690" y="3595"/>
              <a:ext cx="524" cy="23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Space</a:t>
              </a:r>
              <a:endParaRPr lang="en-US" altLang="en-US" b="1">
                <a:solidFill>
                  <a:srgbClr val="000000"/>
                </a:solidFill>
              </a:endParaRPr>
            </a:p>
          </p:txBody>
        </p:sp>
        <p:sp>
          <p:nvSpPr>
            <p:cNvPr id="679964" name="Text Box 28">
              <a:extLst>
                <a:ext uri="{FF2B5EF4-FFF2-40B4-BE49-F238E27FC236}">
                  <a16:creationId xmlns:a16="http://schemas.microsoft.com/office/drawing/2014/main" id="{C58B8C7F-E9D3-4DDC-B92D-EFAE7331C0D1}"/>
                </a:ext>
              </a:extLst>
            </p:cNvPr>
            <p:cNvSpPr txBox="1">
              <a:spLocks noChangeArrowheads="1"/>
            </p:cNvSpPr>
            <p:nvPr/>
          </p:nvSpPr>
          <p:spPr bwMode="auto">
            <a:xfrm>
              <a:off x="1105" y="2696"/>
              <a:ext cx="436" cy="23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Time</a:t>
              </a:r>
              <a:endParaRPr lang="en-US" altLang="en-US" b="1">
                <a:solidFill>
                  <a:srgbClr val="000000"/>
                </a:solidFill>
              </a:endParaRPr>
            </a:p>
          </p:txBody>
        </p:sp>
        <p:sp>
          <p:nvSpPr>
            <p:cNvPr id="679965" name="Text Box 29">
              <a:extLst>
                <a:ext uri="{FF2B5EF4-FFF2-40B4-BE49-F238E27FC236}">
                  <a16:creationId xmlns:a16="http://schemas.microsoft.com/office/drawing/2014/main" id="{180A0524-B1CC-47DF-8EE1-11587C3FF49E}"/>
                </a:ext>
              </a:extLst>
            </p:cNvPr>
            <p:cNvSpPr txBox="1">
              <a:spLocks noChangeArrowheads="1"/>
            </p:cNvSpPr>
            <p:nvPr/>
          </p:nvSpPr>
          <p:spPr bwMode="auto">
            <a:xfrm>
              <a:off x="514" y="3931"/>
              <a:ext cx="716" cy="23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rPr>
                <a:t>Variables</a:t>
              </a:r>
              <a:endParaRPr lang="en-US" altLang="en-US" b="1">
                <a:solidFill>
                  <a:srgbClr val="000000"/>
                </a:solidFill>
              </a:endParaRPr>
            </a:p>
          </p:txBody>
        </p:sp>
        <p:sp>
          <p:nvSpPr>
            <p:cNvPr id="679966" name="Line 30">
              <a:extLst>
                <a:ext uri="{FF2B5EF4-FFF2-40B4-BE49-F238E27FC236}">
                  <a16:creationId xmlns:a16="http://schemas.microsoft.com/office/drawing/2014/main" id="{0296A6A6-F9F1-435F-8B4B-304403EFAC6C}"/>
                </a:ext>
              </a:extLst>
            </p:cNvPr>
            <p:cNvSpPr>
              <a:spLocks noChangeShapeType="1"/>
            </p:cNvSpPr>
            <p:nvPr/>
          </p:nvSpPr>
          <p:spPr bwMode="auto">
            <a:xfrm flipH="1" flipV="1">
              <a:off x="1534" y="3072"/>
              <a:ext cx="0" cy="5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7" name="Line 31">
              <a:extLst>
                <a:ext uri="{FF2B5EF4-FFF2-40B4-BE49-F238E27FC236}">
                  <a16:creationId xmlns:a16="http://schemas.microsoft.com/office/drawing/2014/main" id="{2D51D186-05F3-4356-8F3B-B59FCD6DDB0A}"/>
                </a:ext>
              </a:extLst>
            </p:cNvPr>
            <p:cNvSpPr>
              <a:spLocks noChangeShapeType="1"/>
            </p:cNvSpPr>
            <p:nvPr/>
          </p:nvSpPr>
          <p:spPr bwMode="auto">
            <a:xfrm flipV="1">
              <a:off x="755" y="3260"/>
              <a:ext cx="0" cy="5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8" name="Line 32">
              <a:extLst>
                <a:ext uri="{FF2B5EF4-FFF2-40B4-BE49-F238E27FC236}">
                  <a16:creationId xmlns:a16="http://schemas.microsoft.com/office/drawing/2014/main" id="{56693060-146F-47B3-B520-DD0A6386DB23}"/>
                </a:ext>
              </a:extLst>
            </p:cNvPr>
            <p:cNvSpPr>
              <a:spLocks noChangeShapeType="1"/>
            </p:cNvSpPr>
            <p:nvPr/>
          </p:nvSpPr>
          <p:spPr bwMode="auto">
            <a:xfrm flipV="1">
              <a:off x="1239" y="3260"/>
              <a:ext cx="0" cy="5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69" name="Line 33">
              <a:extLst>
                <a:ext uri="{FF2B5EF4-FFF2-40B4-BE49-F238E27FC236}">
                  <a16:creationId xmlns:a16="http://schemas.microsoft.com/office/drawing/2014/main" id="{4D2072E9-67A0-4275-927F-CF888CFE6745}"/>
                </a:ext>
              </a:extLst>
            </p:cNvPr>
            <p:cNvSpPr>
              <a:spLocks noChangeShapeType="1"/>
            </p:cNvSpPr>
            <p:nvPr/>
          </p:nvSpPr>
          <p:spPr bwMode="auto">
            <a:xfrm flipH="1">
              <a:off x="1239" y="3609"/>
              <a:ext cx="295" cy="1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0" name="Line 34">
              <a:extLst>
                <a:ext uri="{FF2B5EF4-FFF2-40B4-BE49-F238E27FC236}">
                  <a16:creationId xmlns:a16="http://schemas.microsoft.com/office/drawing/2014/main" id="{9288C8F0-12B7-4413-9D0E-115DAB5563EB}"/>
                </a:ext>
              </a:extLst>
            </p:cNvPr>
            <p:cNvSpPr>
              <a:spLocks noChangeShapeType="1"/>
            </p:cNvSpPr>
            <p:nvPr/>
          </p:nvSpPr>
          <p:spPr bwMode="auto">
            <a:xfrm flipH="1">
              <a:off x="755" y="3797"/>
              <a:ext cx="4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1" name="Line 35">
              <a:extLst>
                <a:ext uri="{FF2B5EF4-FFF2-40B4-BE49-F238E27FC236}">
                  <a16:creationId xmlns:a16="http://schemas.microsoft.com/office/drawing/2014/main" id="{5C8188BB-2516-458D-B820-9BD6D9BAB67C}"/>
                </a:ext>
              </a:extLst>
            </p:cNvPr>
            <p:cNvSpPr>
              <a:spLocks noChangeShapeType="1"/>
            </p:cNvSpPr>
            <p:nvPr/>
          </p:nvSpPr>
          <p:spPr bwMode="auto">
            <a:xfrm flipH="1">
              <a:off x="1239" y="3072"/>
              <a:ext cx="295" cy="1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2" name="Line 36">
              <a:extLst>
                <a:ext uri="{FF2B5EF4-FFF2-40B4-BE49-F238E27FC236}">
                  <a16:creationId xmlns:a16="http://schemas.microsoft.com/office/drawing/2014/main" id="{3662F860-56F6-475F-8476-30F2948B1DED}"/>
                </a:ext>
              </a:extLst>
            </p:cNvPr>
            <p:cNvSpPr>
              <a:spLocks noChangeShapeType="1"/>
            </p:cNvSpPr>
            <p:nvPr/>
          </p:nvSpPr>
          <p:spPr bwMode="auto">
            <a:xfrm flipH="1">
              <a:off x="755" y="3260"/>
              <a:ext cx="4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3" name="Line 37">
              <a:extLst>
                <a:ext uri="{FF2B5EF4-FFF2-40B4-BE49-F238E27FC236}">
                  <a16:creationId xmlns:a16="http://schemas.microsoft.com/office/drawing/2014/main" id="{68D0F607-C0B6-4CFE-B053-E8F392270744}"/>
                </a:ext>
              </a:extLst>
            </p:cNvPr>
            <p:cNvSpPr>
              <a:spLocks noChangeShapeType="1"/>
            </p:cNvSpPr>
            <p:nvPr/>
          </p:nvSpPr>
          <p:spPr bwMode="auto">
            <a:xfrm flipV="1">
              <a:off x="755" y="3072"/>
              <a:ext cx="323" cy="1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4" name="Line 38">
              <a:extLst>
                <a:ext uri="{FF2B5EF4-FFF2-40B4-BE49-F238E27FC236}">
                  <a16:creationId xmlns:a16="http://schemas.microsoft.com/office/drawing/2014/main" id="{2CC38AB3-9416-4295-ACA0-400FAC5B7230}"/>
                </a:ext>
              </a:extLst>
            </p:cNvPr>
            <p:cNvSpPr>
              <a:spLocks noChangeShapeType="1"/>
            </p:cNvSpPr>
            <p:nvPr/>
          </p:nvSpPr>
          <p:spPr bwMode="auto">
            <a:xfrm flipH="1">
              <a:off x="1078" y="3072"/>
              <a:ext cx="45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75" name="Oval 39">
              <a:extLst>
                <a:ext uri="{FF2B5EF4-FFF2-40B4-BE49-F238E27FC236}">
                  <a16:creationId xmlns:a16="http://schemas.microsoft.com/office/drawing/2014/main" id="{4527C4C6-9AB8-47BA-BAC9-C54182DFCA52}"/>
                </a:ext>
              </a:extLst>
            </p:cNvPr>
            <p:cNvSpPr>
              <a:spLocks noChangeArrowheads="1"/>
            </p:cNvSpPr>
            <p:nvPr/>
          </p:nvSpPr>
          <p:spPr bwMode="auto">
            <a:xfrm>
              <a:off x="1212" y="3233"/>
              <a:ext cx="54" cy="54"/>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76" name="Text Box 40">
              <a:extLst>
                <a:ext uri="{FF2B5EF4-FFF2-40B4-BE49-F238E27FC236}">
                  <a16:creationId xmlns:a16="http://schemas.microsoft.com/office/drawing/2014/main" id="{3E2271C8-6C14-4E86-A856-9A3F340188DE}"/>
                </a:ext>
              </a:extLst>
            </p:cNvPr>
            <p:cNvSpPr txBox="1">
              <a:spLocks noChangeArrowheads="1"/>
            </p:cNvSpPr>
            <p:nvPr/>
          </p:nvSpPr>
          <p:spPr bwMode="auto">
            <a:xfrm>
              <a:off x="1298" y="3153"/>
              <a:ext cx="1006" cy="23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000000"/>
                  </a:solidFill>
                </a:rPr>
                <a:t>Value</a:t>
              </a:r>
            </a:p>
          </p:txBody>
        </p:sp>
      </p:gr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26" name="Picture 2">
            <a:extLst>
              <a:ext uri="{FF2B5EF4-FFF2-40B4-BE49-F238E27FC236}">
                <a16:creationId xmlns:a16="http://schemas.microsoft.com/office/drawing/2014/main" id="{7B1D72B5-77D1-4AD5-BAF1-CB4CE3902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65275"/>
            <a:ext cx="6059488" cy="1704975"/>
          </a:xfrm>
          <a:prstGeom prst="rect">
            <a:avLst/>
          </a:prstGeom>
          <a:noFill/>
          <a:extLst>
            <a:ext uri="{909E8E84-426E-40DD-AFC4-6F175D3DCCD1}">
              <a14:hiddenFill xmlns:a14="http://schemas.microsoft.com/office/drawing/2010/main">
                <a:solidFill>
                  <a:srgbClr val="FFFFFF"/>
                </a:solidFill>
              </a14:hiddenFill>
            </a:ext>
          </a:extLst>
        </p:spPr>
      </p:pic>
      <p:pic>
        <p:nvPicPr>
          <p:cNvPr id="794627" name="Picture 3">
            <a:extLst>
              <a:ext uri="{FF2B5EF4-FFF2-40B4-BE49-F238E27FC236}">
                <a16:creationId xmlns:a16="http://schemas.microsoft.com/office/drawing/2014/main" id="{90F1162D-22A8-4382-978D-03F57F070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4876800"/>
            <a:ext cx="3571875" cy="995363"/>
          </a:xfrm>
          <a:prstGeom prst="rect">
            <a:avLst/>
          </a:prstGeom>
          <a:noFill/>
          <a:extLst>
            <a:ext uri="{909E8E84-426E-40DD-AFC4-6F175D3DCCD1}">
              <a14:hiddenFill xmlns:a14="http://schemas.microsoft.com/office/drawing/2010/main">
                <a:solidFill>
                  <a:srgbClr val="FFFFFF"/>
                </a:solidFill>
              </a14:hiddenFill>
            </a:ext>
          </a:extLst>
        </p:spPr>
      </p:pic>
      <p:pic>
        <p:nvPicPr>
          <p:cNvPr id="794628" name="Picture 4">
            <a:extLst>
              <a:ext uri="{FF2B5EF4-FFF2-40B4-BE49-F238E27FC236}">
                <a16:creationId xmlns:a16="http://schemas.microsoft.com/office/drawing/2014/main" id="{D564C6B4-7ABF-4DB7-BE15-879E5D296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5256213"/>
            <a:ext cx="4787900" cy="1241425"/>
          </a:xfrm>
          <a:prstGeom prst="rect">
            <a:avLst/>
          </a:prstGeom>
          <a:noFill/>
          <a:extLst>
            <a:ext uri="{909E8E84-426E-40DD-AFC4-6F175D3DCCD1}">
              <a14:hiddenFill xmlns:a14="http://schemas.microsoft.com/office/drawing/2010/main">
                <a:solidFill>
                  <a:srgbClr val="FFFFFF"/>
                </a:solidFill>
              </a14:hiddenFill>
            </a:ext>
          </a:extLst>
        </p:spPr>
      </p:pic>
      <p:pic>
        <p:nvPicPr>
          <p:cNvPr id="794629" name="Picture 5">
            <a:extLst>
              <a:ext uri="{FF2B5EF4-FFF2-40B4-BE49-F238E27FC236}">
                <a16:creationId xmlns:a16="http://schemas.microsoft.com/office/drawing/2014/main" id="{F0994847-108B-4BF9-98D8-D1D441718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3413125"/>
            <a:ext cx="8983663" cy="1182688"/>
          </a:xfrm>
          <a:prstGeom prst="rect">
            <a:avLst/>
          </a:prstGeom>
          <a:noFill/>
          <a:extLst>
            <a:ext uri="{909E8E84-426E-40DD-AFC4-6F175D3DCCD1}">
              <a14:hiddenFill xmlns:a14="http://schemas.microsoft.com/office/drawing/2010/main">
                <a:solidFill>
                  <a:srgbClr val="FFFFFF"/>
                </a:solidFill>
              </a14:hiddenFill>
            </a:ext>
          </a:extLst>
        </p:spPr>
      </p:pic>
      <p:sp>
        <p:nvSpPr>
          <p:cNvPr id="794630" name="Rectangle 6">
            <a:extLst>
              <a:ext uri="{FF2B5EF4-FFF2-40B4-BE49-F238E27FC236}">
                <a16:creationId xmlns:a16="http://schemas.microsoft.com/office/drawing/2014/main" id="{FD067B45-2D43-4220-B619-3463A4D414E8}"/>
              </a:ext>
            </a:extLst>
          </p:cNvPr>
          <p:cNvSpPr>
            <a:spLocks noGrp="1" noChangeArrowheads="1"/>
          </p:cNvSpPr>
          <p:nvPr>
            <p:ph type="title"/>
          </p:nvPr>
        </p:nvSpPr>
        <p:spPr>
          <a:xfrm>
            <a:off x="719138" y="134938"/>
            <a:ext cx="8048625" cy="1185862"/>
          </a:xfrm>
        </p:spPr>
        <p:txBody>
          <a:bodyPr/>
          <a:lstStyle/>
          <a:p>
            <a:r>
              <a:rPr lang="en-US" altLang="en-US" sz="3600"/>
              <a:t>Discharge, Stage, Concentration and Daily Average Example</a:t>
            </a:r>
          </a:p>
        </p:txBody>
      </p:sp>
      <p:sp>
        <p:nvSpPr>
          <p:cNvPr id="794631" name="Oval 7">
            <a:extLst>
              <a:ext uri="{FF2B5EF4-FFF2-40B4-BE49-F238E27FC236}">
                <a16:creationId xmlns:a16="http://schemas.microsoft.com/office/drawing/2014/main" id="{6A0D5012-80BA-445E-9A8F-0C0E6F3FE243}"/>
              </a:ext>
            </a:extLst>
          </p:cNvPr>
          <p:cNvSpPr>
            <a:spLocks noChangeArrowheads="1"/>
          </p:cNvSpPr>
          <p:nvPr/>
        </p:nvSpPr>
        <p:spPr bwMode="auto">
          <a:xfrm>
            <a:off x="6186488" y="2014538"/>
            <a:ext cx="304800" cy="1052512"/>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4632" name="Oval 8">
            <a:extLst>
              <a:ext uri="{FF2B5EF4-FFF2-40B4-BE49-F238E27FC236}">
                <a16:creationId xmlns:a16="http://schemas.microsoft.com/office/drawing/2014/main" id="{A4CE0802-7627-4156-AF3A-4DBEE0C9B0EF}"/>
              </a:ext>
            </a:extLst>
          </p:cNvPr>
          <p:cNvSpPr>
            <a:spLocks noChangeArrowheads="1"/>
          </p:cNvSpPr>
          <p:nvPr/>
        </p:nvSpPr>
        <p:spPr bwMode="auto">
          <a:xfrm>
            <a:off x="693738" y="3776663"/>
            <a:ext cx="315912" cy="65722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4633" name="AutoShape 9">
            <a:extLst>
              <a:ext uri="{FF2B5EF4-FFF2-40B4-BE49-F238E27FC236}">
                <a16:creationId xmlns:a16="http://schemas.microsoft.com/office/drawing/2014/main" id="{FFD0E7EA-0DB1-475C-9E38-34719BCE09DC}"/>
              </a:ext>
            </a:extLst>
          </p:cNvPr>
          <p:cNvCxnSpPr>
            <a:cxnSpLocks noChangeShapeType="1"/>
            <a:stCxn id="794631" idx="4"/>
            <a:endCxn id="794632" idx="0"/>
          </p:cNvCxnSpPr>
          <p:nvPr/>
        </p:nvCxnSpPr>
        <p:spPr bwMode="auto">
          <a:xfrm rot="5400000">
            <a:off x="3255169" y="678657"/>
            <a:ext cx="681037" cy="5486400"/>
          </a:xfrm>
          <a:prstGeom prst="bentConnector3">
            <a:avLst>
              <a:gd name="adj1" fmla="val 38926"/>
            </a:avLst>
          </a:prstGeom>
          <a:noFill/>
          <a:ln w="2857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4634" name="Oval 10">
            <a:extLst>
              <a:ext uri="{FF2B5EF4-FFF2-40B4-BE49-F238E27FC236}">
                <a16:creationId xmlns:a16="http://schemas.microsoft.com/office/drawing/2014/main" id="{BEAD86F8-9B4F-46DB-B376-7DAA88378574}"/>
              </a:ext>
            </a:extLst>
          </p:cNvPr>
          <p:cNvSpPr>
            <a:spLocks noChangeArrowheads="1"/>
          </p:cNvSpPr>
          <p:nvPr/>
        </p:nvSpPr>
        <p:spPr bwMode="auto">
          <a:xfrm>
            <a:off x="6824663" y="2012950"/>
            <a:ext cx="304800" cy="106045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4635" name="Oval 11">
            <a:extLst>
              <a:ext uri="{FF2B5EF4-FFF2-40B4-BE49-F238E27FC236}">
                <a16:creationId xmlns:a16="http://schemas.microsoft.com/office/drawing/2014/main" id="{0159E350-C345-4407-8A4A-9B9A39463E2D}"/>
              </a:ext>
            </a:extLst>
          </p:cNvPr>
          <p:cNvSpPr>
            <a:spLocks noChangeArrowheads="1"/>
          </p:cNvSpPr>
          <p:nvPr/>
        </p:nvSpPr>
        <p:spPr bwMode="auto">
          <a:xfrm>
            <a:off x="4849813" y="5626100"/>
            <a:ext cx="304800" cy="71755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4636" name="AutoShape 12">
            <a:extLst>
              <a:ext uri="{FF2B5EF4-FFF2-40B4-BE49-F238E27FC236}">
                <a16:creationId xmlns:a16="http://schemas.microsoft.com/office/drawing/2014/main" id="{C791FA3E-2015-460F-B28A-69EB372601A6}"/>
              </a:ext>
            </a:extLst>
          </p:cNvPr>
          <p:cNvCxnSpPr>
            <a:cxnSpLocks noChangeShapeType="1"/>
            <a:stCxn id="794634" idx="4"/>
            <a:endCxn id="794635" idx="0"/>
          </p:cNvCxnSpPr>
          <p:nvPr/>
        </p:nvCxnSpPr>
        <p:spPr bwMode="auto">
          <a:xfrm rot="5400000">
            <a:off x="4727575" y="3362326"/>
            <a:ext cx="2524125" cy="1974850"/>
          </a:xfrm>
          <a:prstGeom prst="bentConnector3">
            <a:avLst>
              <a:gd name="adj1" fmla="val 67921"/>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4637" name="Oval 13">
            <a:extLst>
              <a:ext uri="{FF2B5EF4-FFF2-40B4-BE49-F238E27FC236}">
                <a16:creationId xmlns:a16="http://schemas.microsoft.com/office/drawing/2014/main" id="{48CE6279-1A16-4DBE-9E11-157CFBAA7B7D}"/>
              </a:ext>
            </a:extLst>
          </p:cNvPr>
          <p:cNvSpPr>
            <a:spLocks noChangeArrowheads="1"/>
          </p:cNvSpPr>
          <p:nvPr/>
        </p:nvSpPr>
        <p:spPr bwMode="auto">
          <a:xfrm>
            <a:off x="4378325" y="3794125"/>
            <a:ext cx="304800" cy="67945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4638" name="Oval 14">
            <a:extLst>
              <a:ext uri="{FF2B5EF4-FFF2-40B4-BE49-F238E27FC236}">
                <a16:creationId xmlns:a16="http://schemas.microsoft.com/office/drawing/2014/main" id="{74ECE5BA-8EBA-4936-BD66-C80AA05378EC}"/>
              </a:ext>
            </a:extLst>
          </p:cNvPr>
          <p:cNvSpPr>
            <a:spLocks noChangeArrowheads="1"/>
          </p:cNvSpPr>
          <p:nvPr/>
        </p:nvSpPr>
        <p:spPr bwMode="auto">
          <a:xfrm>
            <a:off x="542925" y="5214938"/>
            <a:ext cx="304800" cy="555625"/>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4639" name="AutoShape 15">
            <a:extLst>
              <a:ext uri="{FF2B5EF4-FFF2-40B4-BE49-F238E27FC236}">
                <a16:creationId xmlns:a16="http://schemas.microsoft.com/office/drawing/2014/main" id="{C1ADFB90-07BA-4BB2-BE3C-D9403100887C}"/>
              </a:ext>
            </a:extLst>
          </p:cNvPr>
          <p:cNvCxnSpPr>
            <a:cxnSpLocks noChangeShapeType="1"/>
            <a:stCxn id="794637" idx="4"/>
            <a:endCxn id="794638" idx="0"/>
          </p:cNvCxnSpPr>
          <p:nvPr/>
        </p:nvCxnSpPr>
        <p:spPr bwMode="auto">
          <a:xfrm rot="5400000">
            <a:off x="2256631" y="2926557"/>
            <a:ext cx="712787" cy="3835400"/>
          </a:xfrm>
          <a:prstGeom prst="bentConnector3">
            <a:avLst>
              <a:gd name="adj1" fmla="val 31847"/>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4640" name="Oval 16">
            <a:extLst>
              <a:ext uri="{FF2B5EF4-FFF2-40B4-BE49-F238E27FC236}">
                <a16:creationId xmlns:a16="http://schemas.microsoft.com/office/drawing/2014/main" id="{8A704B29-A447-4C92-AB91-D89CDDBD4E6A}"/>
              </a:ext>
            </a:extLst>
          </p:cNvPr>
          <p:cNvSpPr>
            <a:spLocks noChangeArrowheads="1"/>
          </p:cNvSpPr>
          <p:nvPr/>
        </p:nvSpPr>
        <p:spPr bwMode="auto">
          <a:xfrm>
            <a:off x="8020050" y="3692525"/>
            <a:ext cx="936625" cy="81121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a:extLst>
              <a:ext uri="{FF2B5EF4-FFF2-40B4-BE49-F238E27FC236}">
                <a16:creationId xmlns:a16="http://schemas.microsoft.com/office/drawing/2014/main" id="{8D3EC0C0-0802-46D6-B196-F24F9002F8D7}"/>
              </a:ext>
            </a:extLst>
          </p:cNvPr>
          <p:cNvSpPr>
            <a:spLocks noGrp="1" noChangeArrowheads="1"/>
          </p:cNvSpPr>
          <p:nvPr>
            <p:ph type="title"/>
          </p:nvPr>
        </p:nvSpPr>
        <p:spPr/>
        <p:txBody>
          <a:bodyPr/>
          <a:lstStyle/>
          <a:p>
            <a:r>
              <a:rPr lang="en-US" altLang="en-US"/>
              <a:t>Data Types</a:t>
            </a:r>
          </a:p>
        </p:txBody>
      </p:sp>
      <p:sp>
        <p:nvSpPr>
          <p:cNvPr id="795651" name="Rectangle 3">
            <a:extLst>
              <a:ext uri="{FF2B5EF4-FFF2-40B4-BE49-F238E27FC236}">
                <a16:creationId xmlns:a16="http://schemas.microsoft.com/office/drawing/2014/main" id="{6D5E0944-F676-49F8-A7E0-A29FF5947C63}"/>
              </a:ext>
            </a:extLst>
          </p:cNvPr>
          <p:cNvSpPr>
            <a:spLocks noGrp="1" noChangeArrowheads="1"/>
          </p:cNvSpPr>
          <p:nvPr>
            <p:ph type="body" idx="1"/>
          </p:nvPr>
        </p:nvSpPr>
        <p:spPr>
          <a:xfrm>
            <a:off x="685800" y="1727200"/>
            <a:ext cx="7772400" cy="4775200"/>
          </a:xfrm>
        </p:spPr>
        <p:txBody>
          <a:bodyPr/>
          <a:lstStyle/>
          <a:p>
            <a:r>
              <a:rPr lang="en-US" altLang="en-US" sz="2800"/>
              <a:t>Continuous (Frequent sampling - fine spacing)</a:t>
            </a:r>
          </a:p>
          <a:p>
            <a:r>
              <a:rPr lang="en-US" altLang="en-US" sz="2800"/>
              <a:t>Sporadic (Spot sampling - coarse spacing)</a:t>
            </a:r>
          </a:p>
          <a:p>
            <a:r>
              <a:rPr lang="en-US" altLang="en-US" sz="2800"/>
              <a:t>Cumulative</a:t>
            </a:r>
          </a:p>
          <a:p>
            <a:r>
              <a:rPr lang="en-US" altLang="en-US" sz="2800"/>
              <a:t>Incremental</a:t>
            </a:r>
          </a:p>
          <a:p>
            <a:r>
              <a:rPr lang="en-US" altLang="en-US" sz="2800"/>
              <a:t>Average</a:t>
            </a:r>
          </a:p>
          <a:p>
            <a:r>
              <a:rPr lang="en-US" altLang="en-US" sz="2800"/>
              <a:t>Maximum</a:t>
            </a:r>
          </a:p>
          <a:p>
            <a:r>
              <a:rPr lang="en-US" altLang="en-US" sz="2800"/>
              <a:t>Minimum</a:t>
            </a:r>
          </a:p>
          <a:p>
            <a:r>
              <a:rPr lang="en-US" altLang="en-US" sz="2800"/>
              <a:t>Constant over Interval</a:t>
            </a:r>
          </a:p>
          <a:p>
            <a:r>
              <a:rPr lang="en-US" altLang="en-US" sz="2800"/>
              <a:t>Categorical</a:t>
            </a:r>
          </a:p>
        </p:txBody>
      </p:sp>
      <p:sp>
        <p:nvSpPr>
          <p:cNvPr id="795652" name="Rectangle 4">
            <a:extLst>
              <a:ext uri="{FF2B5EF4-FFF2-40B4-BE49-F238E27FC236}">
                <a16:creationId xmlns:a16="http://schemas.microsoft.com/office/drawing/2014/main" id="{43A564AC-294E-450E-95EC-53505A5522F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5653" name="Object 5">
            <a:extLst>
              <a:ext uri="{FF2B5EF4-FFF2-40B4-BE49-F238E27FC236}">
                <a16:creationId xmlns:a16="http://schemas.microsoft.com/office/drawing/2014/main" id="{D48EC24D-E8F6-4590-91C9-88CE77FD7DDB}"/>
              </a:ext>
            </a:extLst>
          </p:cNvPr>
          <p:cNvGraphicFramePr>
            <a:graphicFrameLocks noChangeAspect="1"/>
          </p:cNvGraphicFramePr>
          <p:nvPr/>
        </p:nvGraphicFramePr>
        <p:xfrm>
          <a:off x="3495675" y="2600325"/>
          <a:ext cx="2032000" cy="965200"/>
        </p:xfrm>
        <a:graphic>
          <a:graphicData uri="http://schemas.openxmlformats.org/presentationml/2006/ole">
            <mc:AlternateContent xmlns:mc="http://schemas.openxmlformats.org/markup-compatibility/2006">
              <mc:Choice xmlns:v="urn:schemas-microsoft-com:vml" Requires="v">
                <p:oleObj spid="_x0000_s795658" name="Equation" r:id="rId4" imgW="1016000" imgH="482600" progId="Equation.3">
                  <p:embed/>
                </p:oleObj>
              </mc:Choice>
              <mc:Fallback>
                <p:oleObj name="Equation" r:id="rId4" imgW="1016000" imgH="482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675" y="2600325"/>
                        <a:ext cx="2032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5654" name="Rectangle 6">
            <a:extLst>
              <a:ext uri="{FF2B5EF4-FFF2-40B4-BE49-F238E27FC236}">
                <a16:creationId xmlns:a16="http://schemas.microsoft.com/office/drawing/2014/main" id="{65FB4284-AE91-4530-AC73-33DE1D0A5FF7}"/>
              </a:ext>
            </a:extLst>
          </p:cNvPr>
          <p:cNvSpPr>
            <a:spLocks noChangeArrowheads="1"/>
          </p:cNvSpPr>
          <p:nvPr/>
        </p:nvSpPr>
        <p:spPr bwMode="auto">
          <a:xfrm>
            <a:off x="0" y="318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5655" name="Object 7">
            <a:extLst>
              <a:ext uri="{FF2B5EF4-FFF2-40B4-BE49-F238E27FC236}">
                <a16:creationId xmlns:a16="http://schemas.microsoft.com/office/drawing/2014/main" id="{4DD9D1AA-C310-4A12-82D8-E4390D42BBC1}"/>
              </a:ext>
            </a:extLst>
          </p:cNvPr>
          <p:cNvGraphicFramePr>
            <a:graphicFrameLocks noChangeAspect="1"/>
          </p:cNvGraphicFramePr>
          <p:nvPr/>
        </p:nvGraphicFramePr>
        <p:xfrm>
          <a:off x="5565775" y="3151188"/>
          <a:ext cx="2286000" cy="965200"/>
        </p:xfrm>
        <a:graphic>
          <a:graphicData uri="http://schemas.openxmlformats.org/presentationml/2006/ole">
            <mc:AlternateContent xmlns:mc="http://schemas.openxmlformats.org/markup-compatibility/2006">
              <mc:Choice xmlns:v="urn:schemas-microsoft-com:vml" Requires="v">
                <p:oleObj spid="_x0000_s795659" name="Equation" r:id="rId6" imgW="1143000" imgH="482400" progId="Equation.3">
                  <p:embed/>
                </p:oleObj>
              </mc:Choice>
              <mc:Fallback>
                <p:oleObj name="Equation" r:id="rId6" imgW="1143000" imgH="482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3151188"/>
                        <a:ext cx="2286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5656" name="Rectangle 8">
            <a:extLst>
              <a:ext uri="{FF2B5EF4-FFF2-40B4-BE49-F238E27FC236}">
                <a16:creationId xmlns:a16="http://schemas.microsoft.com/office/drawing/2014/main" id="{759ACD60-2EAA-49E5-9DEE-FF3D50237C65}"/>
              </a:ext>
            </a:extLst>
          </p:cNvPr>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5657" name="Object 9">
            <a:extLst>
              <a:ext uri="{FF2B5EF4-FFF2-40B4-BE49-F238E27FC236}">
                <a16:creationId xmlns:a16="http://schemas.microsoft.com/office/drawing/2014/main" id="{1AF7C147-5A2C-4D80-885F-F56E56B12D9C}"/>
              </a:ext>
            </a:extLst>
          </p:cNvPr>
          <p:cNvGraphicFramePr>
            <a:graphicFrameLocks noChangeAspect="1"/>
          </p:cNvGraphicFramePr>
          <p:nvPr/>
        </p:nvGraphicFramePr>
        <p:xfrm>
          <a:off x="3565525" y="3719513"/>
          <a:ext cx="1752600" cy="787400"/>
        </p:xfrm>
        <a:graphic>
          <a:graphicData uri="http://schemas.openxmlformats.org/presentationml/2006/ole">
            <mc:AlternateContent xmlns:mc="http://schemas.openxmlformats.org/markup-compatibility/2006">
              <mc:Choice xmlns:v="urn:schemas-microsoft-com:vml" Requires="v">
                <p:oleObj spid="_x0000_s795660" name="Equation" r:id="rId8" imgW="875920" imgH="393529" progId="Equation.3">
                  <p:embed/>
                </p:oleObj>
              </mc:Choice>
              <mc:Fallback>
                <p:oleObj name="Equation" r:id="rId8" imgW="875920" imgH="393529"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5525" y="3719513"/>
                        <a:ext cx="17526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6674" name="Picture 2">
            <a:extLst>
              <a:ext uri="{FF2B5EF4-FFF2-40B4-BE49-F238E27FC236}">
                <a16:creationId xmlns:a16="http://schemas.microsoft.com/office/drawing/2014/main" id="{E37A094D-4718-4E5B-A7AE-BAE1CC3F1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38113"/>
            <a:ext cx="5678487" cy="2813050"/>
          </a:xfrm>
          <a:prstGeom prst="rect">
            <a:avLst/>
          </a:prstGeom>
          <a:noFill/>
          <a:extLst>
            <a:ext uri="{909E8E84-426E-40DD-AFC4-6F175D3DCCD1}">
              <a14:hiddenFill xmlns:a14="http://schemas.microsoft.com/office/drawing/2010/main">
                <a:solidFill>
                  <a:srgbClr val="FFFFFF"/>
                </a:solidFill>
              </a14:hiddenFill>
            </a:ext>
          </a:extLst>
        </p:spPr>
      </p:pic>
      <p:pic>
        <p:nvPicPr>
          <p:cNvPr id="796675" name="Picture 3">
            <a:extLst>
              <a:ext uri="{FF2B5EF4-FFF2-40B4-BE49-F238E27FC236}">
                <a16:creationId xmlns:a16="http://schemas.microsoft.com/office/drawing/2014/main" id="{76E28D20-86C9-445E-A2CD-5FE31346F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 y="3063875"/>
            <a:ext cx="4762500" cy="974725"/>
          </a:xfrm>
          <a:prstGeom prst="rect">
            <a:avLst/>
          </a:prstGeom>
          <a:noFill/>
          <a:extLst>
            <a:ext uri="{909E8E84-426E-40DD-AFC4-6F175D3DCCD1}">
              <a14:hiddenFill xmlns:a14="http://schemas.microsoft.com/office/drawing/2010/main">
                <a:solidFill>
                  <a:srgbClr val="FFFFFF"/>
                </a:solidFill>
              </a14:hiddenFill>
            </a:ext>
          </a:extLst>
        </p:spPr>
      </p:pic>
      <p:pic>
        <p:nvPicPr>
          <p:cNvPr id="796676" name="Picture 4">
            <a:extLst>
              <a:ext uri="{FF2B5EF4-FFF2-40B4-BE49-F238E27FC236}">
                <a16:creationId xmlns:a16="http://schemas.microsoft.com/office/drawing/2014/main" id="{D66BA0A6-BF35-4E69-9FD5-3C039EBEB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5353050"/>
            <a:ext cx="5343525" cy="1323975"/>
          </a:xfrm>
          <a:prstGeom prst="rect">
            <a:avLst/>
          </a:prstGeom>
          <a:noFill/>
          <a:extLst>
            <a:ext uri="{909E8E84-426E-40DD-AFC4-6F175D3DCCD1}">
              <a14:hiddenFill xmlns:a14="http://schemas.microsoft.com/office/drawing/2010/main">
                <a:solidFill>
                  <a:srgbClr val="FFFFFF"/>
                </a:solidFill>
              </a14:hiddenFill>
            </a:ext>
          </a:extLst>
        </p:spPr>
      </p:pic>
      <p:sp>
        <p:nvSpPr>
          <p:cNvPr id="796677" name="AutoShape 5">
            <a:extLst>
              <a:ext uri="{FF2B5EF4-FFF2-40B4-BE49-F238E27FC236}">
                <a16:creationId xmlns:a16="http://schemas.microsoft.com/office/drawing/2014/main" id="{59505008-D3AD-4B0D-891D-E06737155927}"/>
              </a:ext>
            </a:extLst>
          </p:cNvPr>
          <p:cNvSpPr>
            <a:spLocks noChangeArrowheads="1"/>
          </p:cNvSpPr>
          <p:nvPr/>
        </p:nvSpPr>
        <p:spPr bwMode="auto">
          <a:xfrm>
            <a:off x="5802313" y="5527675"/>
            <a:ext cx="3048000" cy="990600"/>
          </a:xfrm>
          <a:prstGeom prst="wedgeRoundRectCallout">
            <a:avLst>
              <a:gd name="adj1" fmla="val -66250"/>
              <a:gd name="adj2" fmla="val 36699"/>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t>Incomplete or Inexact daily total occurring.  Value is not a true 24-hour amount.  One or more periods are missing and/or an accumulated amount has begun but not ended during the daily period.</a:t>
            </a:r>
          </a:p>
        </p:txBody>
      </p:sp>
      <p:pic>
        <p:nvPicPr>
          <p:cNvPr id="796678" name="Picture 6">
            <a:extLst>
              <a:ext uri="{FF2B5EF4-FFF2-40B4-BE49-F238E27FC236}">
                <a16:creationId xmlns:a16="http://schemas.microsoft.com/office/drawing/2014/main" id="{3EE371E2-F844-4930-98E4-FD70E5800B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667000"/>
            <a:ext cx="21145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796679" name="Picture 7">
            <a:extLst>
              <a:ext uri="{FF2B5EF4-FFF2-40B4-BE49-F238E27FC236}">
                <a16:creationId xmlns:a16="http://schemas.microsoft.com/office/drawing/2014/main" id="{804DD8D6-7D74-48DC-9E3A-B1A58C9FF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 y="4135438"/>
            <a:ext cx="8915400" cy="1036637"/>
          </a:xfrm>
          <a:prstGeom prst="rect">
            <a:avLst/>
          </a:prstGeom>
          <a:noFill/>
          <a:extLst>
            <a:ext uri="{909E8E84-426E-40DD-AFC4-6F175D3DCCD1}">
              <a14:hiddenFill xmlns:a14="http://schemas.microsoft.com/office/drawing/2010/main">
                <a:solidFill>
                  <a:srgbClr val="FFFFFF"/>
                </a:solidFill>
              </a14:hiddenFill>
            </a:ext>
          </a:extLst>
        </p:spPr>
      </p:pic>
      <p:sp>
        <p:nvSpPr>
          <p:cNvPr id="796680" name="Oval 8">
            <a:extLst>
              <a:ext uri="{FF2B5EF4-FFF2-40B4-BE49-F238E27FC236}">
                <a16:creationId xmlns:a16="http://schemas.microsoft.com/office/drawing/2014/main" id="{21841F40-8624-4AEA-8C87-E3F5329972DA}"/>
              </a:ext>
            </a:extLst>
          </p:cNvPr>
          <p:cNvSpPr>
            <a:spLocks noChangeArrowheads="1"/>
          </p:cNvSpPr>
          <p:nvPr/>
        </p:nvSpPr>
        <p:spPr bwMode="auto">
          <a:xfrm>
            <a:off x="4491038" y="457200"/>
            <a:ext cx="328612" cy="19812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1" name="Oval 9">
            <a:extLst>
              <a:ext uri="{FF2B5EF4-FFF2-40B4-BE49-F238E27FC236}">
                <a16:creationId xmlns:a16="http://schemas.microsoft.com/office/drawing/2014/main" id="{07C7DF03-C54C-468B-B5D0-C5DA57DDB900}"/>
              </a:ext>
            </a:extLst>
          </p:cNvPr>
          <p:cNvSpPr>
            <a:spLocks noChangeArrowheads="1"/>
          </p:cNvSpPr>
          <p:nvPr/>
        </p:nvSpPr>
        <p:spPr bwMode="auto">
          <a:xfrm>
            <a:off x="3916363" y="1311275"/>
            <a:ext cx="328612" cy="381000"/>
          </a:xfrm>
          <a:prstGeom prst="ellipse">
            <a:avLst/>
          </a:pr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2" name="Oval 10">
            <a:extLst>
              <a:ext uri="{FF2B5EF4-FFF2-40B4-BE49-F238E27FC236}">
                <a16:creationId xmlns:a16="http://schemas.microsoft.com/office/drawing/2014/main" id="{A825D490-8769-4549-AD24-1BDC568F7B7C}"/>
              </a:ext>
            </a:extLst>
          </p:cNvPr>
          <p:cNvSpPr>
            <a:spLocks noChangeArrowheads="1"/>
          </p:cNvSpPr>
          <p:nvPr/>
        </p:nvSpPr>
        <p:spPr bwMode="auto">
          <a:xfrm>
            <a:off x="6804025" y="3081338"/>
            <a:ext cx="381000" cy="3810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96683" name="Oval 11">
            <a:extLst>
              <a:ext uri="{FF2B5EF4-FFF2-40B4-BE49-F238E27FC236}">
                <a16:creationId xmlns:a16="http://schemas.microsoft.com/office/drawing/2014/main" id="{1F6AE628-295A-4179-8AE9-413D26EA4837}"/>
              </a:ext>
            </a:extLst>
          </p:cNvPr>
          <p:cNvSpPr>
            <a:spLocks noChangeArrowheads="1"/>
          </p:cNvSpPr>
          <p:nvPr/>
        </p:nvSpPr>
        <p:spPr bwMode="auto">
          <a:xfrm>
            <a:off x="5016500" y="1884363"/>
            <a:ext cx="328613"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4" name="Oval 12">
            <a:extLst>
              <a:ext uri="{FF2B5EF4-FFF2-40B4-BE49-F238E27FC236}">
                <a16:creationId xmlns:a16="http://schemas.microsoft.com/office/drawing/2014/main" id="{993D98F2-B1A4-4A5D-99B2-14E4567B72E9}"/>
              </a:ext>
            </a:extLst>
          </p:cNvPr>
          <p:cNvSpPr>
            <a:spLocks noChangeArrowheads="1"/>
          </p:cNvSpPr>
          <p:nvPr/>
        </p:nvSpPr>
        <p:spPr bwMode="auto">
          <a:xfrm>
            <a:off x="6858000" y="3352800"/>
            <a:ext cx="328613" cy="38100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5" name="Oval 13">
            <a:extLst>
              <a:ext uri="{FF2B5EF4-FFF2-40B4-BE49-F238E27FC236}">
                <a16:creationId xmlns:a16="http://schemas.microsoft.com/office/drawing/2014/main" id="{4D6FBC52-8EB6-4070-8F73-B7E939CB2642}"/>
              </a:ext>
            </a:extLst>
          </p:cNvPr>
          <p:cNvSpPr>
            <a:spLocks noChangeArrowheads="1"/>
          </p:cNvSpPr>
          <p:nvPr/>
        </p:nvSpPr>
        <p:spPr bwMode="auto">
          <a:xfrm>
            <a:off x="7010400" y="4648200"/>
            <a:ext cx="328613" cy="3810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6" name="Oval 14">
            <a:extLst>
              <a:ext uri="{FF2B5EF4-FFF2-40B4-BE49-F238E27FC236}">
                <a16:creationId xmlns:a16="http://schemas.microsoft.com/office/drawing/2014/main" id="{8D136077-FE68-4F46-BBD5-50A444132593}"/>
              </a:ext>
            </a:extLst>
          </p:cNvPr>
          <p:cNvSpPr>
            <a:spLocks noChangeArrowheads="1"/>
          </p:cNvSpPr>
          <p:nvPr/>
        </p:nvSpPr>
        <p:spPr bwMode="auto">
          <a:xfrm>
            <a:off x="3538538" y="4603750"/>
            <a:ext cx="328612" cy="38100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7" name="Oval 15">
            <a:extLst>
              <a:ext uri="{FF2B5EF4-FFF2-40B4-BE49-F238E27FC236}">
                <a16:creationId xmlns:a16="http://schemas.microsoft.com/office/drawing/2014/main" id="{236C2FC8-08D6-4EF3-9141-37DC46A945B8}"/>
              </a:ext>
            </a:extLst>
          </p:cNvPr>
          <p:cNvSpPr>
            <a:spLocks noChangeArrowheads="1"/>
          </p:cNvSpPr>
          <p:nvPr/>
        </p:nvSpPr>
        <p:spPr bwMode="auto">
          <a:xfrm>
            <a:off x="609600" y="4648200"/>
            <a:ext cx="328613" cy="381000"/>
          </a:xfrm>
          <a:prstGeom prst="ellipse">
            <a:avLst/>
          </a:pr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8" name="Oval 16">
            <a:extLst>
              <a:ext uri="{FF2B5EF4-FFF2-40B4-BE49-F238E27FC236}">
                <a16:creationId xmlns:a16="http://schemas.microsoft.com/office/drawing/2014/main" id="{C4C09D63-C179-4165-A4B4-2329564BD731}"/>
              </a:ext>
            </a:extLst>
          </p:cNvPr>
          <p:cNvSpPr>
            <a:spLocks noChangeArrowheads="1"/>
          </p:cNvSpPr>
          <p:nvPr/>
        </p:nvSpPr>
        <p:spPr bwMode="auto">
          <a:xfrm>
            <a:off x="1023938" y="5768975"/>
            <a:ext cx="328612" cy="7620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9" name="Oval 17">
            <a:extLst>
              <a:ext uri="{FF2B5EF4-FFF2-40B4-BE49-F238E27FC236}">
                <a16:creationId xmlns:a16="http://schemas.microsoft.com/office/drawing/2014/main" id="{35187175-9ED5-4B9C-A6B5-E6F61EE4EBF8}"/>
              </a:ext>
            </a:extLst>
          </p:cNvPr>
          <p:cNvSpPr>
            <a:spLocks noChangeArrowheads="1"/>
          </p:cNvSpPr>
          <p:nvPr/>
        </p:nvSpPr>
        <p:spPr bwMode="auto">
          <a:xfrm>
            <a:off x="1397000" y="3462338"/>
            <a:ext cx="328613"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6690" name="AutoShape 18">
            <a:extLst>
              <a:ext uri="{FF2B5EF4-FFF2-40B4-BE49-F238E27FC236}">
                <a16:creationId xmlns:a16="http://schemas.microsoft.com/office/drawing/2014/main" id="{8AD19AA0-22D4-4DD0-B56D-AF8520710BAD}"/>
              </a:ext>
            </a:extLst>
          </p:cNvPr>
          <p:cNvCxnSpPr>
            <a:cxnSpLocks noChangeShapeType="1"/>
            <a:stCxn id="796681" idx="2"/>
            <a:endCxn id="796687" idx="0"/>
          </p:cNvCxnSpPr>
          <p:nvPr/>
        </p:nvCxnSpPr>
        <p:spPr bwMode="auto">
          <a:xfrm rot="10800000" flipV="1">
            <a:off x="774700" y="1501775"/>
            <a:ext cx="3127375" cy="3132138"/>
          </a:xfrm>
          <a:prstGeom prst="bentConnector2">
            <a:avLst/>
          </a:prstGeom>
          <a:noFill/>
          <a:ln w="28575">
            <a:solidFill>
              <a:srgbClr val="00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691" name="AutoShape 19">
            <a:extLst>
              <a:ext uri="{FF2B5EF4-FFF2-40B4-BE49-F238E27FC236}">
                <a16:creationId xmlns:a16="http://schemas.microsoft.com/office/drawing/2014/main" id="{2F37780E-6BEE-47BF-9A77-9AE73FB896D7}"/>
              </a:ext>
            </a:extLst>
          </p:cNvPr>
          <p:cNvCxnSpPr>
            <a:cxnSpLocks noChangeShapeType="1"/>
            <a:stCxn id="796689" idx="0"/>
            <a:endCxn id="796683" idx="2"/>
          </p:cNvCxnSpPr>
          <p:nvPr/>
        </p:nvCxnSpPr>
        <p:spPr bwMode="auto">
          <a:xfrm rot="16200000">
            <a:off x="2595563" y="1041400"/>
            <a:ext cx="1373187" cy="3440113"/>
          </a:xfrm>
          <a:prstGeom prst="bentConnector2">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692" name="AutoShape 20">
            <a:extLst>
              <a:ext uri="{FF2B5EF4-FFF2-40B4-BE49-F238E27FC236}">
                <a16:creationId xmlns:a16="http://schemas.microsoft.com/office/drawing/2014/main" id="{3D58B87E-F49F-45EF-AC6C-B55FCB9B6A6D}"/>
              </a:ext>
            </a:extLst>
          </p:cNvPr>
          <p:cNvCxnSpPr>
            <a:cxnSpLocks noChangeShapeType="1"/>
            <a:stCxn id="796680" idx="4"/>
            <a:endCxn id="796688" idx="0"/>
          </p:cNvCxnSpPr>
          <p:nvPr/>
        </p:nvCxnSpPr>
        <p:spPr bwMode="auto">
          <a:xfrm rot="5400000">
            <a:off x="1271588" y="2370138"/>
            <a:ext cx="3302000" cy="3467100"/>
          </a:xfrm>
          <a:prstGeom prst="bentConnector3">
            <a:avLst>
              <a:gd name="adj1" fmla="val 50000"/>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693" name="AutoShape 21">
            <a:extLst>
              <a:ext uri="{FF2B5EF4-FFF2-40B4-BE49-F238E27FC236}">
                <a16:creationId xmlns:a16="http://schemas.microsoft.com/office/drawing/2014/main" id="{79377144-37A7-4C80-B2FF-65A80C19E571}"/>
              </a:ext>
            </a:extLst>
          </p:cNvPr>
          <p:cNvCxnSpPr>
            <a:cxnSpLocks noChangeShapeType="1"/>
            <a:stCxn id="796685" idx="0"/>
            <a:endCxn id="796682" idx="2"/>
          </p:cNvCxnSpPr>
          <p:nvPr/>
        </p:nvCxnSpPr>
        <p:spPr bwMode="auto">
          <a:xfrm rot="5400000" flipH="1">
            <a:off x="6301581" y="3759995"/>
            <a:ext cx="1362075" cy="385762"/>
          </a:xfrm>
          <a:prstGeom prst="bentConnector4">
            <a:avLst>
              <a:gd name="adj1" fmla="val 42426"/>
              <a:gd name="adj2" fmla="val 155556"/>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694" name="AutoShape 22">
            <a:extLst>
              <a:ext uri="{FF2B5EF4-FFF2-40B4-BE49-F238E27FC236}">
                <a16:creationId xmlns:a16="http://schemas.microsoft.com/office/drawing/2014/main" id="{400AB455-C7D3-4F6B-9C22-F5F7F264AEF5}"/>
              </a:ext>
            </a:extLst>
          </p:cNvPr>
          <p:cNvCxnSpPr>
            <a:cxnSpLocks noChangeShapeType="1"/>
            <a:stCxn id="796686" idx="6"/>
            <a:endCxn id="796684" idx="2"/>
          </p:cNvCxnSpPr>
          <p:nvPr/>
        </p:nvCxnSpPr>
        <p:spPr bwMode="auto">
          <a:xfrm flipV="1">
            <a:off x="3881438" y="3543300"/>
            <a:ext cx="2962275" cy="1250950"/>
          </a:xfrm>
          <a:prstGeom prst="bentConnector3">
            <a:avLst>
              <a:gd name="adj1" fmla="val 49944"/>
            </a:avLst>
          </a:prstGeom>
          <a:noFill/>
          <a:ln w="28575">
            <a:solidFill>
              <a:srgbClr val="FF99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6695" name="Rectangle 23">
            <a:extLst>
              <a:ext uri="{FF2B5EF4-FFF2-40B4-BE49-F238E27FC236}">
                <a16:creationId xmlns:a16="http://schemas.microsoft.com/office/drawing/2014/main" id="{9A40909C-B8F1-44CF-B1E6-FFEA0EEF85ED}"/>
              </a:ext>
            </a:extLst>
          </p:cNvPr>
          <p:cNvSpPr>
            <a:spLocks noGrp="1" noChangeArrowheads="1"/>
          </p:cNvSpPr>
          <p:nvPr>
            <p:ph type="title"/>
          </p:nvPr>
        </p:nvSpPr>
        <p:spPr>
          <a:xfrm>
            <a:off x="5943600" y="57150"/>
            <a:ext cx="3200400" cy="2220913"/>
          </a:xfrm>
          <a:solidFill>
            <a:schemeClr val="bg1"/>
          </a:solidFill>
          <a:ln/>
        </p:spPr>
        <p:txBody>
          <a:bodyPr/>
          <a:lstStyle/>
          <a:p>
            <a:r>
              <a:rPr lang="en-US" altLang="en-US"/>
              <a:t>15 min Precipitation from NCDC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8722" name="Picture 2">
            <a:extLst>
              <a:ext uri="{FF2B5EF4-FFF2-40B4-BE49-F238E27FC236}">
                <a16:creationId xmlns:a16="http://schemas.microsoft.com/office/drawing/2014/main" id="{41CEE61E-AAB2-4642-848E-A9318B068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839913"/>
            <a:ext cx="6540500" cy="2959100"/>
          </a:xfrm>
          <a:prstGeom prst="rect">
            <a:avLst/>
          </a:prstGeom>
          <a:noFill/>
          <a:extLst>
            <a:ext uri="{909E8E84-426E-40DD-AFC4-6F175D3DCCD1}">
              <a14:hiddenFill xmlns:a14="http://schemas.microsoft.com/office/drawing/2010/main">
                <a:solidFill>
                  <a:srgbClr val="FFFFFF"/>
                </a:solidFill>
              </a14:hiddenFill>
            </a:ext>
          </a:extLst>
        </p:spPr>
      </p:pic>
      <p:pic>
        <p:nvPicPr>
          <p:cNvPr id="798723" name="Picture 3">
            <a:extLst>
              <a:ext uri="{FF2B5EF4-FFF2-40B4-BE49-F238E27FC236}">
                <a16:creationId xmlns:a16="http://schemas.microsoft.com/office/drawing/2014/main" id="{85040825-D156-45FE-AA9A-EC019B055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5722938"/>
            <a:ext cx="8837612" cy="1039812"/>
          </a:xfrm>
          <a:prstGeom prst="rect">
            <a:avLst/>
          </a:prstGeom>
          <a:noFill/>
          <a:extLst>
            <a:ext uri="{909E8E84-426E-40DD-AFC4-6F175D3DCCD1}">
              <a14:hiddenFill xmlns:a14="http://schemas.microsoft.com/office/drawing/2010/main">
                <a:solidFill>
                  <a:srgbClr val="FFFFFF"/>
                </a:solidFill>
              </a14:hiddenFill>
            </a:ext>
          </a:extLst>
        </p:spPr>
      </p:pic>
      <p:pic>
        <p:nvPicPr>
          <p:cNvPr id="798724" name="Picture 4">
            <a:extLst>
              <a:ext uri="{FF2B5EF4-FFF2-40B4-BE49-F238E27FC236}">
                <a16:creationId xmlns:a16="http://schemas.microsoft.com/office/drawing/2014/main" id="{89A4BFB6-97E0-46AE-AEFC-0F92DA3C7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53000"/>
            <a:ext cx="88392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98725" name="Picture 5">
            <a:extLst>
              <a:ext uri="{FF2B5EF4-FFF2-40B4-BE49-F238E27FC236}">
                <a16:creationId xmlns:a16="http://schemas.microsoft.com/office/drawing/2014/main" id="{EA724390-944B-4DD4-95FB-EE24CD344F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1675" y="3308350"/>
            <a:ext cx="309562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798726" name="Picture 6">
            <a:extLst>
              <a:ext uri="{FF2B5EF4-FFF2-40B4-BE49-F238E27FC236}">
                <a16:creationId xmlns:a16="http://schemas.microsoft.com/office/drawing/2014/main" id="{C30F637D-15F7-4F8E-A826-7C8518E5FD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611188"/>
            <a:ext cx="8686800" cy="1074737"/>
          </a:xfrm>
          <a:prstGeom prst="rect">
            <a:avLst/>
          </a:prstGeom>
          <a:noFill/>
          <a:extLst>
            <a:ext uri="{909E8E84-426E-40DD-AFC4-6F175D3DCCD1}">
              <a14:hiddenFill xmlns:a14="http://schemas.microsoft.com/office/drawing/2010/main">
                <a:solidFill>
                  <a:srgbClr val="FFFFFF"/>
                </a:solidFill>
              </a14:hiddenFill>
            </a:ext>
          </a:extLst>
        </p:spPr>
      </p:pic>
      <p:sp>
        <p:nvSpPr>
          <p:cNvPr id="798727" name="Oval 7">
            <a:extLst>
              <a:ext uri="{FF2B5EF4-FFF2-40B4-BE49-F238E27FC236}">
                <a16:creationId xmlns:a16="http://schemas.microsoft.com/office/drawing/2014/main" id="{9E0F07BF-A6AE-4091-9EFC-C7EFFFE52C5E}"/>
              </a:ext>
            </a:extLst>
          </p:cNvPr>
          <p:cNvSpPr>
            <a:spLocks noChangeArrowheads="1"/>
          </p:cNvSpPr>
          <p:nvPr/>
        </p:nvSpPr>
        <p:spPr bwMode="auto">
          <a:xfrm>
            <a:off x="3833813" y="2251075"/>
            <a:ext cx="457200" cy="2362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28" name="Oval 8">
            <a:extLst>
              <a:ext uri="{FF2B5EF4-FFF2-40B4-BE49-F238E27FC236}">
                <a16:creationId xmlns:a16="http://schemas.microsoft.com/office/drawing/2014/main" id="{98B79051-BDD2-45A1-B58F-074ED17BC22F}"/>
              </a:ext>
            </a:extLst>
          </p:cNvPr>
          <p:cNvSpPr>
            <a:spLocks noChangeArrowheads="1"/>
          </p:cNvSpPr>
          <p:nvPr/>
        </p:nvSpPr>
        <p:spPr bwMode="auto">
          <a:xfrm>
            <a:off x="533400" y="1247775"/>
            <a:ext cx="381000" cy="3111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8729" name="AutoShape 9">
            <a:extLst>
              <a:ext uri="{FF2B5EF4-FFF2-40B4-BE49-F238E27FC236}">
                <a16:creationId xmlns:a16="http://schemas.microsoft.com/office/drawing/2014/main" id="{6F3D24A2-C8E8-4B3F-BE63-20A81A6073B5}"/>
              </a:ext>
            </a:extLst>
          </p:cNvPr>
          <p:cNvCxnSpPr>
            <a:cxnSpLocks noChangeShapeType="1"/>
            <a:stCxn id="798727" idx="2"/>
            <a:endCxn id="798728" idx="4"/>
          </p:cNvCxnSpPr>
          <p:nvPr/>
        </p:nvCxnSpPr>
        <p:spPr bwMode="auto">
          <a:xfrm rot="10800000">
            <a:off x="723900" y="1573213"/>
            <a:ext cx="3095625" cy="1858962"/>
          </a:xfrm>
          <a:prstGeom prst="bentConnector2">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30" name="Oval 10">
            <a:extLst>
              <a:ext uri="{FF2B5EF4-FFF2-40B4-BE49-F238E27FC236}">
                <a16:creationId xmlns:a16="http://schemas.microsoft.com/office/drawing/2014/main" id="{679F685A-A9B2-4772-B896-980C96170528}"/>
              </a:ext>
            </a:extLst>
          </p:cNvPr>
          <p:cNvSpPr>
            <a:spLocks noChangeArrowheads="1"/>
          </p:cNvSpPr>
          <p:nvPr/>
        </p:nvSpPr>
        <p:spPr bwMode="auto">
          <a:xfrm>
            <a:off x="4533900" y="2219325"/>
            <a:ext cx="381000" cy="24384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1" name="Oval 11">
            <a:extLst>
              <a:ext uri="{FF2B5EF4-FFF2-40B4-BE49-F238E27FC236}">
                <a16:creationId xmlns:a16="http://schemas.microsoft.com/office/drawing/2014/main" id="{549C7310-0564-47E8-B6AC-9DBB9F1E247C}"/>
              </a:ext>
            </a:extLst>
          </p:cNvPr>
          <p:cNvSpPr>
            <a:spLocks noChangeArrowheads="1"/>
          </p:cNvSpPr>
          <p:nvPr/>
        </p:nvSpPr>
        <p:spPr bwMode="auto">
          <a:xfrm>
            <a:off x="590550" y="5219700"/>
            <a:ext cx="381000" cy="3048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8732" name="AutoShape 12">
            <a:extLst>
              <a:ext uri="{FF2B5EF4-FFF2-40B4-BE49-F238E27FC236}">
                <a16:creationId xmlns:a16="http://schemas.microsoft.com/office/drawing/2014/main" id="{9F2E7937-06DD-40D6-A3A2-FE448DC3C899}"/>
              </a:ext>
            </a:extLst>
          </p:cNvPr>
          <p:cNvCxnSpPr>
            <a:cxnSpLocks noChangeShapeType="1"/>
            <a:stCxn id="798730" idx="4"/>
            <a:endCxn id="798731" idx="0"/>
          </p:cNvCxnSpPr>
          <p:nvPr/>
        </p:nvCxnSpPr>
        <p:spPr bwMode="auto">
          <a:xfrm rot="5400000">
            <a:off x="2486025" y="2967038"/>
            <a:ext cx="533400" cy="3943350"/>
          </a:xfrm>
          <a:prstGeom prst="bentConnector3">
            <a:avLst>
              <a:gd name="adj1" fmla="val 35713"/>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33" name="Oval 13">
            <a:extLst>
              <a:ext uri="{FF2B5EF4-FFF2-40B4-BE49-F238E27FC236}">
                <a16:creationId xmlns:a16="http://schemas.microsoft.com/office/drawing/2014/main" id="{DF55E8CC-1772-486F-8905-2F2F6990DAB4}"/>
              </a:ext>
            </a:extLst>
          </p:cNvPr>
          <p:cNvSpPr>
            <a:spLocks noChangeArrowheads="1"/>
          </p:cNvSpPr>
          <p:nvPr/>
        </p:nvSpPr>
        <p:spPr bwMode="auto">
          <a:xfrm>
            <a:off x="5124450" y="2209800"/>
            <a:ext cx="381000" cy="243840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4" name="Oval 14">
            <a:extLst>
              <a:ext uri="{FF2B5EF4-FFF2-40B4-BE49-F238E27FC236}">
                <a16:creationId xmlns:a16="http://schemas.microsoft.com/office/drawing/2014/main" id="{B00EBB64-ADF0-48FB-B9C8-10AF96BF9B7E}"/>
              </a:ext>
            </a:extLst>
          </p:cNvPr>
          <p:cNvSpPr>
            <a:spLocks noChangeArrowheads="1"/>
          </p:cNvSpPr>
          <p:nvPr/>
        </p:nvSpPr>
        <p:spPr bwMode="auto">
          <a:xfrm>
            <a:off x="723900" y="6096000"/>
            <a:ext cx="381000" cy="307975"/>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8735" name="AutoShape 15">
            <a:extLst>
              <a:ext uri="{FF2B5EF4-FFF2-40B4-BE49-F238E27FC236}">
                <a16:creationId xmlns:a16="http://schemas.microsoft.com/office/drawing/2014/main" id="{2806110B-4282-483F-8E95-7B107382543F}"/>
              </a:ext>
            </a:extLst>
          </p:cNvPr>
          <p:cNvCxnSpPr>
            <a:cxnSpLocks noChangeShapeType="1"/>
            <a:stCxn id="798733" idx="4"/>
            <a:endCxn id="798734" idx="0"/>
          </p:cNvCxnSpPr>
          <p:nvPr/>
        </p:nvCxnSpPr>
        <p:spPr bwMode="auto">
          <a:xfrm rot="5400000">
            <a:off x="2405062" y="3171826"/>
            <a:ext cx="1419225" cy="4400550"/>
          </a:xfrm>
          <a:prstGeom prst="bentConnector3">
            <a:avLst>
              <a:gd name="adj1" fmla="val 68565"/>
            </a:avLst>
          </a:prstGeom>
          <a:noFill/>
          <a:ln w="28575">
            <a:solidFill>
              <a:srgbClr val="FF99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36" name="Oval 16">
            <a:extLst>
              <a:ext uri="{FF2B5EF4-FFF2-40B4-BE49-F238E27FC236}">
                <a16:creationId xmlns:a16="http://schemas.microsoft.com/office/drawing/2014/main" id="{BEAEBDB2-7221-41A1-AD65-FFC897A1ADCC}"/>
              </a:ext>
            </a:extLst>
          </p:cNvPr>
          <p:cNvSpPr>
            <a:spLocks noChangeArrowheads="1"/>
          </p:cNvSpPr>
          <p:nvPr/>
        </p:nvSpPr>
        <p:spPr bwMode="auto">
          <a:xfrm>
            <a:off x="7034213" y="3902075"/>
            <a:ext cx="365125" cy="257175"/>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7" name="Oval 17">
            <a:extLst>
              <a:ext uri="{FF2B5EF4-FFF2-40B4-BE49-F238E27FC236}">
                <a16:creationId xmlns:a16="http://schemas.microsoft.com/office/drawing/2014/main" id="{BA8E1261-4971-40B4-A972-18FDEC6CD00D}"/>
              </a:ext>
            </a:extLst>
          </p:cNvPr>
          <p:cNvSpPr>
            <a:spLocks noChangeArrowheads="1"/>
          </p:cNvSpPr>
          <p:nvPr/>
        </p:nvSpPr>
        <p:spPr bwMode="auto">
          <a:xfrm>
            <a:off x="6313488" y="2270125"/>
            <a:ext cx="381000" cy="1128713"/>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98738" name="AutoShape 18">
            <a:extLst>
              <a:ext uri="{FF2B5EF4-FFF2-40B4-BE49-F238E27FC236}">
                <a16:creationId xmlns:a16="http://schemas.microsoft.com/office/drawing/2014/main" id="{115C4D62-92E1-4088-A4FA-80216C235169}"/>
              </a:ext>
            </a:extLst>
          </p:cNvPr>
          <p:cNvCxnSpPr>
            <a:cxnSpLocks noChangeShapeType="1"/>
            <a:stCxn id="798737" idx="4"/>
            <a:endCxn id="798736" idx="2"/>
          </p:cNvCxnSpPr>
          <p:nvPr/>
        </p:nvCxnSpPr>
        <p:spPr bwMode="auto">
          <a:xfrm rot="16200000" flipH="1">
            <a:off x="6453188" y="3463925"/>
            <a:ext cx="617538" cy="515937"/>
          </a:xfrm>
          <a:prstGeom prst="bentConnector2">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39" name="Rectangle 19">
            <a:extLst>
              <a:ext uri="{FF2B5EF4-FFF2-40B4-BE49-F238E27FC236}">
                <a16:creationId xmlns:a16="http://schemas.microsoft.com/office/drawing/2014/main" id="{23690CAB-453C-4297-A4B2-0562A5EB26E3}"/>
              </a:ext>
            </a:extLst>
          </p:cNvPr>
          <p:cNvSpPr>
            <a:spLocks noGrp="1" noChangeArrowheads="1"/>
          </p:cNvSpPr>
          <p:nvPr>
            <p:ph type="title"/>
          </p:nvPr>
        </p:nvSpPr>
        <p:spPr>
          <a:xfrm>
            <a:off x="327025" y="119063"/>
            <a:ext cx="8620125" cy="427037"/>
          </a:xfrm>
          <a:noFill/>
          <a:ln/>
        </p:spPr>
        <p:txBody>
          <a:bodyPr/>
          <a:lstStyle/>
          <a:p>
            <a:r>
              <a:rPr lang="en-US" altLang="en-US" sz="3200"/>
              <a:t>Irregularly sampled groundwater level</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770" name="Picture 2">
            <a:extLst>
              <a:ext uri="{FF2B5EF4-FFF2-40B4-BE49-F238E27FC236}">
                <a16:creationId xmlns:a16="http://schemas.microsoft.com/office/drawing/2014/main" id="{4A907C83-2772-4D82-A329-241C09EE0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22363"/>
            <a:ext cx="5938838" cy="3995737"/>
          </a:xfrm>
          <a:prstGeom prst="rect">
            <a:avLst/>
          </a:prstGeom>
          <a:noFill/>
          <a:extLst>
            <a:ext uri="{909E8E84-426E-40DD-AFC4-6F175D3DCCD1}">
              <a14:hiddenFill xmlns:a14="http://schemas.microsoft.com/office/drawing/2010/main">
                <a:solidFill>
                  <a:srgbClr val="FFFFFF"/>
                </a:solidFill>
              </a14:hiddenFill>
            </a:ext>
          </a:extLst>
        </p:spPr>
      </p:pic>
      <p:sp>
        <p:nvSpPr>
          <p:cNvPr id="800771" name="Rectangle 3">
            <a:extLst>
              <a:ext uri="{FF2B5EF4-FFF2-40B4-BE49-F238E27FC236}">
                <a16:creationId xmlns:a16="http://schemas.microsoft.com/office/drawing/2014/main" id="{39E59498-6512-4F9B-8D9E-59560BA44321}"/>
              </a:ext>
            </a:extLst>
          </p:cNvPr>
          <p:cNvSpPr>
            <a:spLocks noGrp="1" noChangeArrowheads="1"/>
          </p:cNvSpPr>
          <p:nvPr>
            <p:ph type="title"/>
          </p:nvPr>
        </p:nvSpPr>
        <p:spPr>
          <a:xfrm>
            <a:off x="685800" y="209550"/>
            <a:ext cx="7772400" cy="1143000"/>
          </a:xfrm>
        </p:spPr>
        <p:txBody>
          <a:bodyPr/>
          <a:lstStyle/>
          <a:p>
            <a:r>
              <a:rPr lang="en-US" altLang="en-US"/>
              <a:t>Offset</a:t>
            </a:r>
          </a:p>
        </p:txBody>
      </p:sp>
      <p:sp>
        <p:nvSpPr>
          <p:cNvPr id="800772" name="Text Box 4">
            <a:extLst>
              <a:ext uri="{FF2B5EF4-FFF2-40B4-BE49-F238E27FC236}">
                <a16:creationId xmlns:a16="http://schemas.microsoft.com/office/drawing/2014/main" id="{1FD8FF3F-107F-4B84-8750-329A24ED413A}"/>
              </a:ext>
            </a:extLst>
          </p:cNvPr>
          <p:cNvSpPr txBox="1">
            <a:spLocks noChangeArrowheads="1"/>
          </p:cNvSpPr>
          <p:nvPr/>
        </p:nvSpPr>
        <p:spPr bwMode="auto">
          <a:xfrm>
            <a:off x="3382963" y="2644775"/>
            <a:ext cx="43497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rPr>
              <a:t>OffsetValue</a:t>
            </a:r>
          </a:p>
          <a:p>
            <a:pPr>
              <a:spcBef>
                <a:spcPct val="50000"/>
              </a:spcBef>
            </a:pPr>
            <a:r>
              <a:rPr lang="en-US" altLang="en-US" sz="2400"/>
              <a:t>Distance from a datum or control point at which an observation was made</a:t>
            </a:r>
          </a:p>
          <a:p>
            <a:pPr>
              <a:spcBef>
                <a:spcPct val="50000"/>
              </a:spcBef>
            </a:pPr>
            <a:r>
              <a:rPr lang="en-US" altLang="en-US" sz="2400" b="1">
                <a:solidFill>
                  <a:srgbClr val="FF3300"/>
                </a:solidFill>
              </a:rPr>
              <a:t>OffsetType</a:t>
            </a:r>
            <a:r>
              <a:rPr lang="en-US" altLang="en-US" sz="2400"/>
              <a:t> defines the type of offset, e.g. distance below water level, distance above ground surface, or distance from bank of river</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2">
            <a:extLst>
              <a:ext uri="{FF2B5EF4-FFF2-40B4-BE49-F238E27FC236}">
                <a16:creationId xmlns:a16="http://schemas.microsoft.com/office/drawing/2014/main" id="{60534166-161C-452A-8422-E04695154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560388"/>
            <a:ext cx="7202488" cy="2085975"/>
          </a:xfrm>
          <a:prstGeom prst="rect">
            <a:avLst/>
          </a:prstGeom>
          <a:noFill/>
          <a:extLst>
            <a:ext uri="{909E8E84-426E-40DD-AFC4-6F175D3DCCD1}">
              <a14:hiddenFill xmlns:a14="http://schemas.microsoft.com/office/drawing/2010/main">
                <a:solidFill>
                  <a:srgbClr val="FFFFFF"/>
                </a:solidFill>
              </a14:hiddenFill>
            </a:ext>
          </a:extLst>
        </p:spPr>
      </p:pic>
      <p:pic>
        <p:nvPicPr>
          <p:cNvPr id="801795" name="Picture 3">
            <a:extLst>
              <a:ext uri="{FF2B5EF4-FFF2-40B4-BE49-F238E27FC236}">
                <a16:creationId xmlns:a16="http://schemas.microsoft.com/office/drawing/2014/main" id="{6C869168-D959-4693-B1BF-1B9D6DA27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951538"/>
            <a:ext cx="6248400" cy="801687"/>
          </a:xfrm>
          <a:prstGeom prst="rect">
            <a:avLst/>
          </a:prstGeom>
          <a:noFill/>
          <a:extLst>
            <a:ext uri="{909E8E84-426E-40DD-AFC4-6F175D3DCCD1}">
              <a14:hiddenFill xmlns:a14="http://schemas.microsoft.com/office/drawing/2010/main">
                <a:solidFill>
                  <a:srgbClr val="FFFFFF"/>
                </a:solidFill>
              </a14:hiddenFill>
            </a:ext>
          </a:extLst>
        </p:spPr>
      </p:pic>
      <p:pic>
        <p:nvPicPr>
          <p:cNvPr id="801796" name="Picture 4">
            <a:extLst>
              <a:ext uri="{FF2B5EF4-FFF2-40B4-BE49-F238E27FC236}">
                <a16:creationId xmlns:a16="http://schemas.microsoft.com/office/drawing/2014/main" id="{1A71771C-4372-46DA-89C3-1CC05DCE6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4953000"/>
            <a:ext cx="4048125" cy="866775"/>
          </a:xfrm>
          <a:prstGeom prst="rect">
            <a:avLst/>
          </a:prstGeom>
          <a:noFill/>
          <a:extLst>
            <a:ext uri="{909E8E84-426E-40DD-AFC4-6F175D3DCCD1}">
              <a14:hiddenFill xmlns:a14="http://schemas.microsoft.com/office/drawing/2010/main">
                <a:solidFill>
                  <a:srgbClr val="FFFFFF"/>
                </a:solidFill>
              </a14:hiddenFill>
            </a:ext>
          </a:extLst>
        </p:spPr>
      </p:pic>
      <p:pic>
        <p:nvPicPr>
          <p:cNvPr id="801797" name="Picture 5">
            <a:extLst>
              <a:ext uri="{FF2B5EF4-FFF2-40B4-BE49-F238E27FC236}">
                <a16:creationId xmlns:a16="http://schemas.microsoft.com/office/drawing/2014/main" id="{16BBDD2F-756C-488D-AF40-D94557A3B4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025" y="3676650"/>
            <a:ext cx="44196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801798" name="Picture 6">
            <a:extLst>
              <a:ext uri="{FF2B5EF4-FFF2-40B4-BE49-F238E27FC236}">
                <a16:creationId xmlns:a16="http://schemas.microsoft.com/office/drawing/2014/main" id="{F216B2A0-5BD7-46B8-8CEA-604C502F23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838450"/>
            <a:ext cx="8534400" cy="604838"/>
          </a:xfrm>
          <a:prstGeom prst="rect">
            <a:avLst/>
          </a:prstGeom>
          <a:noFill/>
          <a:extLst>
            <a:ext uri="{909E8E84-426E-40DD-AFC4-6F175D3DCCD1}">
              <a14:hiddenFill xmlns:a14="http://schemas.microsoft.com/office/drawing/2010/main">
                <a:solidFill>
                  <a:srgbClr val="FFFFFF"/>
                </a:solidFill>
              </a14:hiddenFill>
            </a:ext>
          </a:extLst>
        </p:spPr>
      </p:pic>
      <p:pic>
        <p:nvPicPr>
          <p:cNvPr id="801799" name="Picture 7">
            <a:extLst>
              <a:ext uri="{FF2B5EF4-FFF2-40B4-BE49-F238E27FC236}">
                <a16:creationId xmlns:a16="http://schemas.microsoft.com/office/drawing/2014/main" id="{44C53CB8-D9FB-42F0-A619-E776EBDA76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64088"/>
            <a:ext cx="22034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1800" name="Picture 8">
            <a:extLst>
              <a:ext uri="{FF2B5EF4-FFF2-40B4-BE49-F238E27FC236}">
                <a16:creationId xmlns:a16="http://schemas.microsoft.com/office/drawing/2014/main" id="{39B895B2-A235-43ED-86E3-CFFABB97D4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733800"/>
            <a:ext cx="32766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1801" name="Oval 9">
            <a:extLst>
              <a:ext uri="{FF2B5EF4-FFF2-40B4-BE49-F238E27FC236}">
                <a16:creationId xmlns:a16="http://schemas.microsoft.com/office/drawing/2014/main" id="{B42EF143-7E11-4DF1-A7CF-25749528C20E}"/>
              </a:ext>
            </a:extLst>
          </p:cNvPr>
          <p:cNvSpPr>
            <a:spLocks noChangeArrowheads="1"/>
          </p:cNvSpPr>
          <p:nvPr/>
        </p:nvSpPr>
        <p:spPr bwMode="auto">
          <a:xfrm>
            <a:off x="5419725" y="971550"/>
            <a:ext cx="381000" cy="154305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2" name="Oval 10">
            <a:extLst>
              <a:ext uri="{FF2B5EF4-FFF2-40B4-BE49-F238E27FC236}">
                <a16:creationId xmlns:a16="http://schemas.microsoft.com/office/drawing/2014/main" id="{15248D02-B4A3-4B5B-92B3-B3BC5531304D}"/>
              </a:ext>
            </a:extLst>
          </p:cNvPr>
          <p:cNvSpPr>
            <a:spLocks noChangeArrowheads="1"/>
          </p:cNvSpPr>
          <p:nvPr/>
        </p:nvSpPr>
        <p:spPr bwMode="auto">
          <a:xfrm>
            <a:off x="7591425" y="1047750"/>
            <a:ext cx="381000" cy="15240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3" name="Oval 11">
            <a:extLst>
              <a:ext uri="{FF2B5EF4-FFF2-40B4-BE49-F238E27FC236}">
                <a16:creationId xmlns:a16="http://schemas.microsoft.com/office/drawing/2014/main" id="{52FB9C9E-B1BE-46DD-A497-4689D2FF26EE}"/>
              </a:ext>
            </a:extLst>
          </p:cNvPr>
          <p:cNvSpPr>
            <a:spLocks noChangeArrowheads="1"/>
          </p:cNvSpPr>
          <p:nvPr/>
        </p:nvSpPr>
        <p:spPr bwMode="auto">
          <a:xfrm>
            <a:off x="6943725" y="1047750"/>
            <a:ext cx="457200" cy="1447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4" name="Oval 12">
            <a:extLst>
              <a:ext uri="{FF2B5EF4-FFF2-40B4-BE49-F238E27FC236}">
                <a16:creationId xmlns:a16="http://schemas.microsoft.com/office/drawing/2014/main" id="{80D1FD2F-5D2D-457D-88ED-742B5D174292}"/>
              </a:ext>
            </a:extLst>
          </p:cNvPr>
          <p:cNvSpPr>
            <a:spLocks noChangeArrowheads="1"/>
          </p:cNvSpPr>
          <p:nvPr/>
        </p:nvSpPr>
        <p:spPr bwMode="auto">
          <a:xfrm>
            <a:off x="4467225" y="4095750"/>
            <a:ext cx="381000" cy="257175"/>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5" name="Oval 13">
            <a:extLst>
              <a:ext uri="{FF2B5EF4-FFF2-40B4-BE49-F238E27FC236}">
                <a16:creationId xmlns:a16="http://schemas.microsoft.com/office/drawing/2014/main" id="{2AAE859B-BB24-4550-8612-8BB2B4DAB84F}"/>
              </a:ext>
            </a:extLst>
          </p:cNvPr>
          <p:cNvSpPr>
            <a:spLocks noChangeArrowheads="1"/>
          </p:cNvSpPr>
          <p:nvPr/>
        </p:nvSpPr>
        <p:spPr bwMode="auto">
          <a:xfrm>
            <a:off x="3676650" y="3095625"/>
            <a:ext cx="381000" cy="277813"/>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6" name="Oval 14">
            <a:extLst>
              <a:ext uri="{FF2B5EF4-FFF2-40B4-BE49-F238E27FC236}">
                <a16:creationId xmlns:a16="http://schemas.microsoft.com/office/drawing/2014/main" id="{9318045F-1808-44F5-8594-C665D6732A03}"/>
              </a:ext>
            </a:extLst>
          </p:cNvPr>
          <p:cNvSpPr>
            <a:spLocks noChangeArrowheads="1"/>
          </p:cNvSpPr>
          <p:nvPr/>
        </p:nvSpPr>
        <p:spPr bwMode="auto">
          <a:xfrm>
            <a:off x="762000" y="3114675"/>
            <a:ext cx="228600" cy="219075"/>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7" name="Oval 15">
            <a:extLst>
              <a:ext uri="{FF2B5EF4-FFF2-40B4-BE49-F238E27FC236}">
                <a16:creationId xmlns:a16="http://schemas.microsoft.com/office/drawing/2014/main" id="{724D18D1-0AA9-47C2-91D3-59C8F5B1FA8D}"/>
              </a:ext>
            </a:extLst>
          </p:cNvPr>
          <p:cNvSpPr>
            <a:spLocks noChangeArrowheads="1"/>
          </p:cNvSpPr>
          <p:nvPr/>
        </p:nvSpPr>
        <p:spPr bwMode="auto">
          <a:xfrm>
            <a:off x="5100638" y="5334000"/>
            <a:ext cx="381000" cy="3365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8" name="Oval 16">
            <a:extLst>
              <a:ext uri="{FF2B5EF4-FFF2-40B4-BE49-F238E27FC236}">
                <a16:creationId xmlns:a16="http://schemas.microsoft.com/office/drawing/2014/main" id="{1414AC03-F355-48B8-84B7-48100F82CFE1}"/>
              </a:ext>
            </a:extLst>
          </p:cNvPr>
          <p:cNvSpPr>
            <a:spLocks noChangeArrowheads="1"/>
          </p:cNvSpPr>
          <p:nvPr/>
        </p:nvSpPr>
        <p:spPr bwMode="auto">
          <a:xfrm>
            <a:off x="1143000" y="4114800"/>
            <a:ext cx="381000" cy="381000"/>
          </a:xfrm>
          <a:prstGeom prst="ellipse">
            <a:avLst/>
          </a:pr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9" name="Oval 17">
            <a:extLst>
              <a:ext uri="{FF2B5EF4-FFF2-40B4-BE49-F238E27FC236}">
                <a16:creationId xmlns:a16="http://schemas.microsoft.com/office/drawing/2014/main" id="{B228AD01-0524-4CAF-8B6D-DAC554E1ADC9}"/>
              </a:ext>
            </a:extLst>
          </p:cNvPr>
          <p:cNvSpPr>
            <a:spLocks noChangeArrowheads="1"/>
          </p:cNvSpPr>
          <p:nvPr/>
        </p:nvSpPr>
        <p:spPr bwMode="auto">
          <a:xfrm>
            <a:off x="938213" y="5186363"/>
            <a:ext cx="609600" cy="1371600"/>
          </a:xfrm>
          <a:prstGeom prst="ellipse">
            <a:avLst/>
          </a:pr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1810" name="AutoShape 18">
            <a:extLst>
              <a:ext uri="{FF2B5EF4-FFF2-40B4-BE49-F238E27FC236}">
                <a16:creationId xmlns:a16="http://schemas.microsoft.com/office/drawing/2014/main" id="{7585A0FF-CA5F-485F-B7F7-89FA923F53DD}"/>
              </a:ext>
            </a:extLst>
          </p:cNvPr>
          <p:cNvCxnSpPr>
            <a:cxnSpLocks noChangeShapeType="1"/>
            <a:stCxn id="801808" idx="4"/>
            <a:endCxn id="801809" idx="0"/>
          </p:cNvCxnSpPr>
          <p:nvPr/>
        </p:nvCxnSpPr>
        <p:spPr bwMode="auto">
          <a:xfrm rot="5400000">
            <a:off x="957263" y="4795838"/>
            <a:ext cx="661987" cy="90487"/>
          </a:xfrm>
          <a:prstGeom prst="bentConnector3">
            <a:avLst>
              <a:gd name="adj1" fmla="val 49880"/>
            </a:avLst>
          </a:prstGeom>
          <a:noFill/>
          <a:ln w="28575">
            <a:solidFill>
              <a:srgbClr val="00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811" name="AutoShape 19">
            <a:extLst>
              <a:ext uri="{FF2B5EF4-FFF2-40B4-BE49-F238E27FC236}">
                <a16:creationId xmlns:a16="http://schemas.microsoft.com/office/drawing/2014/main" id="{33BE3506-44BF-4758-BD8B-270B815EC064}"/>
              </a:ext>
            </a:extLst>
          </p:cNvPr>
          <p:cNvCxnSpPr>
            <a:cxnSpLocks noChangeShapeType="1"/>
            <a:stCxn id="801805" idx="4"/>
            <a:endCxn id="801804" idx="2"/>
          </p:cNvCxnSpPr>
          <p:nvPr/>
        </p:nvCxnSpPr>
        <p:spPr bwMode="auto">
          <a:xfrm rot="16200000" flipH="1">
            <a:off x="3741737" y="3513138"/>
            <a:ext cx="836613" cy="585788"/>
          </a:xfrm>
          <a:prstGeom prst="bentConnector2">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812" name="AutoShape 20">
            <a:extLst>
              <a:ext uri="{FF2B5EF4-FFF2-40B4-BE49-F238E27FC236}">
                <a16:creationId xmlns:a16="http://schemas.microsoft.com/office/drawing/2014/main" id="{22B4DFDA-871C-4E5E-BADF-32E9EF5C0849}"/>
              </a:ext>
            </a:extLst>
          </p:cNvPr>
          <p:cNvCxnSpPr>
            <a:cxnSpLocks noChangeShapeType="1"/>
            <a:stCxn id="801801" idx="2"/>
            <a:endCxn id="801806" idx="0"/>
          </p:cNvCxnSpPr>
          <p:nvPr/>
        </p:nvCxnSpPr>
        <p:spPr bwMode="auto">
          <a:xfrm rot="10800000" flipV="1">
            <a:off x="876300" y="1743075"/>
            <a:ext cx="4529138" cy="1357313"/>
          </a:xfrm>
          <a:prstGeom prst="bentConnector2">
            <a:avLst/>
          </a:prstGeom>
          <a:noFill/>
          <a:ln w="28575">
            <a:solidFill>
              <a:srgbClr val="FF99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813" name="AutoShape 21">
            <a:extLst>
              <a:ext uri="{FF2B5EF4-FFF2-40B4-BE49-F238E27FC236}">
                <a16:creationId xmlns:a16="http://schemas.microsoft.com/office/drawing/2014/main" id="{A8931B3A-B53B-400C-8F17-B6658E21A1E8}"/>
              </a:ext>
            </a:extLst>
          </p:cNvPr>
          <p:cNvCxnSpPr>
            <a:cxnSpLocks noChangeShapeType="1"/>
            <a:stCxn id="801803" idx="4"/>
            <a:endCxn id="801807" idx="0"/>
          </p:cNvCxnSpPr>
          <p:nvPr/>
        </p:nvCxnSpPr>
        <p:spPr bwMode="auto">
          <a:xfrm rot="5400000">
            <a:off x="4826794" y="2974182"/>
            <a:ext cx="2809875" cy="1881187"/>
          </a:xfrm>
          <a:prstGeom prst="bentConnector3">
            <a:avLst>
              <a:gd name="adj1" fmla="val 37681"/>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1814" name="Oval 22">
            <a:extLst>
              <a:ext uri="{FF2B5EF4-FFF2-40B4-BE49-F238E27FC236}">
                <a16:creationId xmlns:a16="http://schemas.microsoft.com/office/drawing/2014/main" id="{63D59769-D0CC-483B-BA06-713AD49FA900}"/>
              </a:ext>
            </a:extLst>
          </p:cNvPr>
          <p:cNvSpPr>
            <a:spLocks noChangeArrowheads="1"/>
          </p:cNvSpPr>
          <p:nvPr/>
        </p:nvSpPr>
        <p:spPr bwMode="auto">
          <a:xfrm>
            <a:off x="3184525" y="6299200"/>
            <a:ext cx="381000" cy="3810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1815" name="AutoShape 23">
            <a:extLst>
              <a:ext uri="{FF2B5EF4-FFF2-40B4-BE49-F238E27FC236}">
                <a16:creationId xmlns:a16="http://schemas.microsoft.com/office/drawing/2014/main" id="{37C378EC-FF4B-4E1F-AFBF-09648F8B09D2}"/>
              </a:ext>
            </a:extLst>
          </p:cNvPr>
          <p:cNvCxnSpPr>
            <a:cxnSpLocks noChangeShapeType="1"/>
            <a:stCxn id="801802" idx="4"/>
            <a:endCxn id="801814" idx="0"/>
          </p:cNvCxnSpPr>
          <p:nvPr/>
        </p:nvCxnSpPr>
        <p:spPr bwMode="auto">
          <a:xfrm rot="5400000">
            <a:off x="3729037" y="2232026"/>
            <a:ext cx="3698875" cy="4406900"/>
          </a:xfrm>
          <a:prstGeom prst="bentConnector3">
            <a:avLst>
              <a:gd name="adj1" fmla="val 59699"/>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1816" name="Oval 24">
            <a:extLst>
              <a:ext uri="{FF2B5EF4-FFF2-40B4-BE49-F238E27FC236}">
                <a16:creationId xmlns:a16="http://schemas.microsoft.com/office/drawing/2014/main" id="{74AB6338-4D30-433B-9764-27FC4327B739}"/>
              </a:ext>
            </a:extLst>
          </p:cNvPr>
          <p:cNvSpPr>
            <a:spLocks noChangeArrowheads="1"/>
          </p:cNvSpPr>
          <p:nvPr/>
        </p:nvSpPr>
        <p:spPr bwMode="auto">
          <a:xfrm>
            <a:off x="6096000" y="5334000"/>
            <a:ext cx="3810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01817" name="Oval 25">
            <a:extLst>
              <a:ext uri="{FF2B5EF4-FFF2-40B4-BE49-F238E27FC236}">
                <a16:creationId xmlns:a16="http://schemas.microsoft.com/office/drawing/2014/main" id="{48D83722-8E3A-4C8A-9848-3DB82850C89F}"/>
              </a:ext>
            </a:extLst>
          </p:cNvPr>
          <p:cNvSpPr>
            <a:spLocks noChangeArrowheads="1"/>
          </p:cNvSpPr>
          <p:nvPr/>
        </p:nvSpPr>
        <p:spPr bwMode="auto">
          <a:xfrm>
            <a:off x="4457700" y="4314825"/>
            <a:ext cx="381000" cy="228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801818" name="AutoShape 26">
            <a:extLst>
              <a:ext uri="{FF2B5EF4-FFF2-40B4-BE49-F238E27FC236}">
                <a16:creationId xmlns:a16="http://schemas.microsoft.com/office/drawing/2014/main" id="{B8E3912E-459E-48FC-8BD3-21F31D15F3E6}"/>
              </a:ext>
            </a:extLst>
          </p:cNvPr>
          <p:cNvCxnSpPr>
            <a:cxnSpLocks noChangeShapeType="1"/>
            <a:stCxn id="801817" idx="4"/>
            <a:endCxn id="801816" idx="0"/>
          </p:cNvCxnSpPr>
          <p:nvPr/>
        </p:nvCxnSpPr>
        <p:spPr bwMode="auto">
          <a:xfrm rot="16200000" flipH="1">
            <a:off x="5086350" y="4119563"/>
            <a:ext cx="762000" cy="1638300"/>
          </a:xfrm>
          <a:prstGeom prst="bentConnector3">
            <a:avLst>
              <a:gd name="adj1" fmla="val 39995"/>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1819" name="Rectangle 27">
            <a:extLst>
              <a:ext uri="{FF2B5EF4-FFF2-40B4-BE49-F238E27FC236}">
                <a16:creationId xmlns:a16="http://schemas.microsoft.com/office/drawing/2014/main" id="{F2030850-0A53-49AB-AFD3-14A701903401}"/>
              </a:ext>
            </a:extLst>
          </p:cNvPr>
          <p:cNvSpPr>
            <a:spLocks noGrp="1" noChangeArrowheads="1"/>
          </p:cNvSpPr>
          <p:nvPr>
            <p:ph type="title"/>
          </p:nvPr>
        </p:nvSpPr>
        <p:spPr>
          <a:xfrm>
            <a:off x="296863" y="0"/>
            <a:ext cx="8620125" cy="479425"/>
          </a:xfrm>
          <a:noFill/>
          <a:ln/>
        </p:spPr>
        <p:txBody>
          <a:bodyPr lIns="91410" tIns="45706" rIns="91410" bIns="45706"/>
          <a:lstStyle/>
          <a:p>
            <a:r>
              <a:rPr lang="en-US" altLang="en-US" sz="3200"/>
              <a:t>Water Chemistry from a profile in a lake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a:extLst>
              <a:ext uri="{FF2B5EF4-FFF2-40B4-BE49-F238E27FC236}">
                <a16:creationId xmlns:a16="http://schemas.microsoft.com/office/drawing/2014/main" id="{E3B3BF37-2DF8-4CEC-9B34-89990B31E7B9}"/>
              </a:ext>
            </a:extLst>
          </p:cNvPr>
          <p:cNvSpPr>
            <a:spLocks noGrp="1" noChangeArrowheads="1"/>
          </p:cNvSpPr>
          <p:nvPr>
            <p:ph type="title"/>
          </p:nvPr>
        </p:nvSpPr>
        <p:spPr>
          <a:xfrm>
            <a:off x="269875" y="344488"/>
            <a:ext cx="8729663" cy="673100"/>
          </a:xfrm>
        </p:spPr>
        <p:txBody>
          <a:bodyPr/>
          <a:lstStyle/>
          <a:p>
            <a:r>
              <a:rPr lang="en-US" altLang="en-US" sz="3200"/>
              <a:t>Groups and Derived From Associations</a:t>
            </a:r>
          </a:p>
        </p:txBody>
      </p:sp>
      <p:pic>
        <p:nvPicPr>
          <p:cNvPr id="803843" name="Picture 3">
            <a:extLst>
              <a:ext uri="{FF2B5EF4-FFF2-40B4-BE49-F238E27FC236}">
                <a16:creationId xmlns:a16="http://schemas.microsoft.com/office/drawing/2014/main" id="{55846D9F-A53B-4937-94F9-DA5684045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1276350"/>
            <a:ext cx="7078662" cy="50577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4866" name="Picture 2">
            <a:extLst>
              <a:ext uri="{FF2B5EF4-FFF2-40B4-BE49-F238E27FC236}">
                <a16:creationId xmlns:a16="http://schemas.microsoft.com/office/drawing/2014/main" id="{B7B98AC6-4F03-475E-B223-5DC2D8E50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36650"/>
            <a:ext cx="6775450" cy="2633663"/>
          </a:xfrm>
          <a:prstGeom prst="rect">
            <a:avLst/>
          </a:prstGeom>
          <a:noFill/>
          <a:extLst>
            <a:ext uri="{909E8E84-426E-40DD-AFC4-6F175D3DCCD1}">
              <a14:hiddenFill xmlns:a14="http://schemas.microsoft.com/office/drawing/2010/main">
                <a:solidFill>
                  <a:srgbClr val="FFFFFF"/>
                </a:solidFill>
              </a14:hiddenFill>
            </a:ext>
          </a:extLst>
        </p:spPr>
      </p:pic>
      <p:pic>
        <p:nvPicPr>
          <p:cNvPr id="804867" name="Picture 3">
            <a:extLst>
              <a:ext uri="{FF2B5EF4-FFF2-40B4-BE49-F238E27FC236}">
                <a16:creationId xmlns:a16="http://schemas.microsoft.com/office/drawing/2014/main" id="{7ED06BF0-0A4A-4EDB-BB2D-824157EE1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5275263"/>
            <a:ext cx="3757613" cy="1443037"/>
          </a:xfrm>
          <a:prstGeom prst="rect">
            <a:avLst/>
          </a:prstGeom>
          <a:noFill/>
          <a:extLst>
            <a:ext uri="{909E8E84-426E-40DD-AFC4-6F175D3DCCD1}">
              <a14:hiddenFill xmlns:a14="http://schemas.microsoft.com/office/drawing/2010/main">
                <a:solidFill>
                  <a:srgbClr val="FFFFFF"/>
                </a:solidFill>
              </a14:hiddenFill>
            </a:ext>
          </a:extLst>
        </p:spPr>
      </p:pic>
      <p:pic>
        <p:nvPicPr>
          <p:cNvPr id="804868" name="Picture 4">
            <a:extLst>
              <a:ext uri="{FF2B5EF4-FFF2-40B4-BE49-F238E27FC236}">
                <a16:creationId xmlns:a16="http://schemas.microsoft.com/office/drawing/2014/main" id="{04901AE2-2742-4096-A152-89C99F2D59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5375275"/>
            <a:ext cx="4648200" cy="1196975"/>
          </a:xfrm>
          <a:prstGeom prst="rect">
            <a:avLst/>
          </a:prstGeom>
          <a:noFill/>
          <a:extLst>
            <a:ext uri="{909E8E84-426E-40DD-AFC4-6F175D3DCCD1}">
              <a14:hiddenFill xmlns:a14="http://schemas.microsoft.com/office/drawing/2010/main">
                <a:solidFill>
                  <a:srgbClr val="FFFFFF"/>
                </a:solidFill>
              </a14:hiddenFill>
            </a:ext>
          </a:extLst>
        </p:spPr>
      </p:pic>
      <p:pic>
        <p:nvPicPr>
          <p:cNvPr id="804869" name="Picture 5">
            <a:extLst>
              <a:ext uri="{FF2B5EF4-FFF2-40B4-BE49-F238E27FC236}">
                <a16:creationId xmlns:a16="http://schemas.microsoft.com/office/drawing/2014/main" id="{F7BE2F69-889A-41D6-B3D6-768F91707B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 y="4095750"/>
            <a:ext cx="8686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04870" name="Picture 6">
            <a:extLst>
              <a:ext uri="{FF2B5EF4-FFF2-40B4-BE49-F238E27FC236}">
                <a16:creationId xmlns:a16="http://schemas.microsoft.com/office/drawing/2014/main" id="{02A12CBE-A0FC-4FDE-BC89-4158DA6E35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884238"/>
            <a:ext cx="19034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4871" name="Oval 7">
            <a:extLst>
              <a:ext uri="{FF2B5EF4-FFF2-40B4-BE49-F238E27FC236}">
                <a16:creationId xmlns:a16="http://schemas.microsoft.com/office/drawing/2014/main" id="{A5D96002-6AE9-4C9F-BA51-4CAFD6C359B6}"/>
              </a:ext>
            </a:extLst>
          </p:cNvPr>
          <p:cNvSpPr>
            <a:spLocks noChangeArrowheads="1"/>
          </p:cNvSpPr>
          <p:nvPr/>
        </p:nvSpPr>
        <p:spPr bwMode="auto">
          <a:xfrm>
            <a:off x="6443663" y="1695450"/>
            <a:ext cx="368300" cy="1968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2" name="Oval 8">
            <a:extLst>
              <a:ext uri="{FF2B5EF4-FFF2-40B4-BE49-F238E27FC236}">
                <a16:creationId xmlns:a16="http://schemas.microsoft.com/office/drawing/2014/main" id="{68B83453-DCF7-4473-884D-6D4FB3A9E27F}"/>
              </a:ext>
            </a:extLst>
          </p:cNvPr>
          <p:cNvSpPr>
            <a:spLocks noChangeArrowheads="1"/>
          </p:cNvSpPr>
          <p:nvPr/>
        </p:nvSpPr>
        <p:spPr bwMode="auto">
          <a:xfrm>
            <a:off x="7737475" y="1233488"/>
            <a:ext cx="304800" cy="22383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3" name="Oval 9">
            <a:extLst>
              <a:ext uri="{FF2B5EF4-FFF2-40B4-BE49-F238E27FC236}">
                <a16:creationId xmlns:a16="http://schemas.microsoft.com/office/drawing/2014/main" id="{B2DC88DF-38EE-41B1-BCBB-7C803432221A}"/>
              </a:ext>
            </a:extLst>
          </p:cNvPr>
          <p:cNvSpPr>
            <a:spLocks noChangeArrowheads="1"/>
          </p:cNvSpPr>
          <p:nvPr/>
        </p:nvSpPr>
        <p:spPr bwMode="auto">
          <a:xfrm>
            <a:off x="5035550" y="1639888"/>
            <a:ext cx="381000" cy="27305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4" name="Oval 10">
            <a:extLst>
              <a:ext uri="{FF2B5EF4-FFF2-40B4-BE49-F238E27FC236}">
                <a16:creationId xmlns:a16="http://schemas.microsoft.com/office/drawing/2014/main" id="{633DD7A1-9668-457D-8B0B-B93228B67FE3}"/>
              </a:ext>
            </a:extLst>
          </p:cNvPr>
          <p:cNvSpPr>
            <a:spLocks noChangeArrowheads="1"/>
          </p:cNvSpPr>
          <p:nvPr/>
        </p:nvSpPr>
        <p:spPr bwMode="auto">
          <a:xfrm>
            <a:off x="638175" y="4495800"/>
            <a:ext cx="357188" cy="2286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5" name="Oval 11">
            <a:extLst>
              <a:ext uri="{FF2B5EF4-FFF2-40B4-BE49-F238E27FC236}">
                <a16:creationId xmlns:a16="http://schemas.microsoft.com/office/drawing/2014/main" id="{6DE4C940-F9F6-4DD4-BA97-12007EC45147}"/>
              </a:ext>
            </a:extLst>
          </p:cNvPr>
          <p:cNvSpPr>
            <a:spLocks noChangeArrowheads="1"/>
          </p:cNvSpPr>
          <p:nvPr/>
        </p:nvSpPr>
        <p:spPr bwMode="auto">
          <a:xfrm>
            <a:off x="3700463" y="4484688"/>
            <a:ext cx="304800" cy="2286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6" name="Oval 12">
            <a:extLst>
              <a:ext uri="{FF2B5EF4-FFF2-40B4-BE49-F238E27FC236}">
                <a16:creationId xmlns:a16="http://schemas.microsoft.com/office/drawing/2014/main" id="{3BDF9536-99E5-4DB4-85EE-097E0FF33627}"/>
              </a:ext>
            </a:extLst>
          </p:cNvPr>
          <p:cNvSpPr>
            <a:spLocks noChangeArrowheads="1"/>
          </p:cNvSpPr>
          <p:nvPr/>
        </p:nvSpPr>
        <p:spPr bwMode="auto">
          <a:xfrm>
            <a:off x="668338" y="5792788"/>
            <a:ext cx="304800" cy="2286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7" name="Oval 13">
            <a:extLst>
              <a:ext uri="{FF2B5EF4-FFF2-40B4-BE49-F238E27FC236}">
                <a16:creationId xmlns:a16="http://schemas.microsoft.com/office/drawing/2014/main" id="{D2ABDCC0-DB36-4730-B050-ADBE5963FEE9}"/>
              </a:ext>
            </a:extLst>
          </p:cNvPr>
          <p:cNvSpPr>
            <a:spLocks noChangeArrowheads="1"/>
          </p:cNvSpPr>
          <p:nvPr/>
        </p:nvSpPr>
        <p:spPr bwMode="auto">
          <a:xfrm>
            <a:off x="5589588" y="1633538"/>
            <a:ext cx="381000" cy="3048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78" name="Oval 14">
            <a:extLst>
              <a:ext uri="{FF2B5EF4-FFF2-40B4-BE49-F238E27FC236}">
                <a16:creationId xmlns:a16="http://schemas.microsoft.com/office/drawing/2014/main" id="{DBD0E550-C7AE-4CBC-AD70-A55D884D7390}"/>
              </a:ext>
            </a:extLst>
          </p:cNvPr>
          <p:cNvSpPr>
            <a:spLocks noChangeArrowheads="1"/>
          </p:cNvSpPr>
          <p:nvPr/>
        </p:nvSpPr>
        <p:spPr bwMode="auto">
          <a:xfrm>
            <a:off x="4733925" y="5838825"/>
            <a:ext cx="381000" cy="3048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4879" name="AutoShape 15">
            <a:extLst>
              <a:ext uri="{FF2B5EF4-FFF2-40B4-BE49-F238E27FC236}">
                <a16:creationId xmlns:a16="http://schemas.microsoft.com/office/drawing/2014/main" id="{52C3F215-65E7-4306-B060-67DDB0132E8E}"/>
              </a:ext>
            </a:extLst>
          </p:cNvPr>
          <p:cNvCxnSpPr>
            <a:cxnSpLocks noChangeShapeType="1"/>
            <a:stCxn id="804871" idx="6"/>
            <a:endCxn id="804872" idx="2"/>
          </p:cNvCxnSpPr>
          <p:nvPr/>
        </p:nvCxnSpPr>
        <p:spPr bwMode="auto">
          <a:xfrm flipV="1">
            <a:off x="6831013" y="1346200"/>
            <a:ext cx="892175" cy="447675"/>
          </a:xfrm>
          <a:prstGeom prst="bentConnector3">
            <a:avLst>
              <a:gd name="adj1" fmla="val 49644"/>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880" name="AutoShape 16">
            <a:extLst>
              <a:ext uri="{FF2B5EF4-FFF2-40B4-BE49-F238E27FC236}">
                <a16:creationId xmlns:a16="http://schemas.microsoft.com/office/drawing/2014/main" id="{42156657-A4BC-4585-A021-16F9F86C0BA1}"/>
              </a:ext>
            </a:extLst>
          </p:cNvPr>
          <p:cNvCxnSpPr>
            <a:cxnSpLocks noChangeShapeType="1"/>
            <a:stCxn id="804873" idx="4"/>
            <a:endCxn id="804874" idx="0"/>
          </p:cNvCxnSpPr>
          <p:nvPr/>
        </p:nvCxnSpPr>
        <p:spPr bwMode="auto">
          <a:xfrm rot="5400000">
            <a:off x="1744663" y="1000125"/>
            <a:ext cx="2554288" cy="4408487"/>
          </a:xfrm>
          <a:prstGeom prst="bentConnector3">
            <a:avLst>
              <a:gd name="adj1" fmla="val 49968"/>
            </a:avLst>
          </a:prstGeom>
          <a:noFill/>
          <a:ln w="2857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881" name="AutoShape 17">
            <a:extLst>
              <a:ext uri="{FF2B5EF4-FFF2-40B4-BE49-F238E27FC236}">
                <a16:creationId xmlns:a16="http://schemas.microsoft.com/office/drawing/2014/main" id="{F3671D56-7FE2-4315-ACE7-12AB4FF9FC15}"/>
              </a:ext>
            </a:extLst>
          </p:cNvPr>
          <p:cNvCxnSpPr>
            <a:cxnSpLocks noChangeShapeType="1"/>
            <a:stCxn id="804877" idx="4"/>
            <a:endCxn id="804878" idx="0"/>
          </p:cNvCxnSpPr>
          <p:nvPr/>
        </p:nvCxnSpPr>
        <p:spPr bwMode="auto">
          <a:xfrm rot="5400000">
            <a:off x="3416300" y="3460750"/>
            <a:ext cx="3871913" cy="855663"/>
          </a:xfrm>
          <a:prstGeom prst="bentConnector3">
            <a:avLst>
              <a:gd name="adj1" fmla="val 49981"/>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882" name="AutoShape 18">
            <a:extLst>
              <a:ext uri="{FF2B5EF4-FFF2-40B4-BE49-F238E27FC236}">
                <a16:creationId xmlns:a16="http://schemas.microsoft.com/office/drawing/2014/main" id="{0A520A2E-645D-4EAB-8E55-4D37E4DDDD92}"/>
              </a:ext>
            </a:extLst>
          </p:cNvPr>
          <p:cNvCxnSpPr>
            <a:cxnSpLocks noChangeShapeType="1"/>
            <a:stCxn id="804875" idx="4"/>
            <a:endCxn id="804876" idx="0"/>
          </p:cNvCxnSpPr>
          <p:nvPr/>
        </p:nvCxnSpPr>
        <p:spPr bwMode="auto">
          <a:xfrm rot="5400000">
            <a:off x="1811338" y="3736975"/>
            <a:ext cx="1050925" cy="3032125"/>
          </a:xfrm>
          <a:prstGeom prst="bentConnector3">
            <a:avLst>
              <a:gd name="adj1" fmla="val 41690"/>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4883" name="Rectangle 19">
            <a:extLst>
              <a:ext uri="{FF2B5EF4-FFF2-40B4-BE49-F238E27FC236}">
                <a16:creationId xmlns:a16="http://schemas.microsoft.com/office/drawing/2014/main" id="{A436C2E9-1C82-4EB1-8629-01BE1330F724}"/>
              </a:ext>
            </a:extLst>
          </p:cNvPr>
          <p:cNvSpPr>
            <a:spLocks noChangeArrowheads="1"/>
          </p:cNvSpPr>
          <p:nvPr/>
        </p:nvSpPr>
        <p:spPr bwMode="auto">
          <a:xfrm>
            <a:off x="288925" y="1709738"/>
            <a:ext cx="6400800" cy="152400"/>
          </a:xfrm>
          <a:prstGeom prst="rect">
            <a:avLst/>
          </a:prstGeom>
          <a:solidFill>
            <a:srgbClr val="FFFF99">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84" name="Oval 20">
            <a:extLst>
              <a:ext uri="{FF2B5EF4-FFF2-40B4-BE49-F238E27FC236}">
                <a16:creationId xmlns:a16="http://schemas.microsoft.com/office/drawing/2014/main" id="{973C9C52-EE17-4107-BE1D-205C6019F2E6}"/>
              </a:ext>
            </a:extLst>
          </p:cNvPr>
          <p:cNvSpPr>
            <a:spLocks noChangeArrowheads="1"/>
          </p:cNvSpPr>
          <p:nvPr/>
        </p:nvSpPr>
        <p:spPr bwMode="auto">
          <a:xfrm>
            <a:off x="8458200" y="1231900"/>
            <a:ext cx="339725" cy="233363"/>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885" name="Oval 21">
            <a:extLst>
              <a:ext uri="{FF2B5EF4-FFF2-40B4-BE49-F238E27FC236}">
                <a16:creationId xmlns:a16="http://schemas.microsoft.com/office/drawing/2014/main" id="{24C5FBA8-B686-43EF-9C4A-35A9E4162450}"/>
              </a:ext>
            </a:extLst>
          </p:cNvPr>
          <p:cNvSpPr>
            <a:spLocks noChangeArrowheads="1"/>
          </p:cNvSpPr>
          <p:nvPr/>
        </p:nvSpPr>
        <p:spPr bwMode="auto">
          <a:xfrm>
            <a:off x="609600" y="1524000"/>
            <a:ext cx="457200" cy="228600"/>
          </a:xfrm>
          <a:prstGeom prst="ellipse">
            <a:avLst/>
          </a:prstGeom>
          <a:noFill/>
          <a:ln w="28575">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4886" name="AutoShape 22">
            <a:extLst>
              <a:ext uri="{FF2B5EF4-FFF2-40B4-BE49-F238E27FC236}">
                <a16:creationId xmlns:a16="http://schemas.microsoft.com/office/drawing/2014/main" id="{013DBD4F-D67E-45A3-BC98-5FC3E74019AB}"/>
              </a:ext>
            </a:extLst>
          </p:cNvPr>
          <p:cNvCxnSpPr>
            <a:cxnSpLocks noChangeShapeType="1"/>
            <a:stCxn id="804885" idx="0"/>
            <a:endCxn id="804884" idx="0"/>
          </p:cNvCxnSpPr>
          <p:nvPr/>
        </p:nvCxnSpPr>
        <p:spPr bwMode="auto">
          <a:xfrm rot="16200000">
            <a:off x="4587082" y="-2531269"/>
            <a:ext cx="292100" cy="7789863"/>
          </a:xfrm>
          <a:prstGeom prst="bentConnector3">
            <a:avLst>
              <a:gd name="adj1" fmla="val 234236"/>
            </a:avLst>
          </a:prstGeom>
          <a:noFill/>
          <a:ln w="28575">
            <a:solidFill>
              <a:srgbClr val="FF99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4887" name="Rectangle 23">
            <a:extLst>
              <a:ext uri="{FF2B5EF4-FFF2-40B4-BE49-F238E27FC236}">
                <a16:creationId xmlns:a16="http://schemas.microsoft.com/office/drawing/2014/main" id="{C6A4A79C-9A0A-4378-9243-1B2FC6428588}"/>
              </a:ext>
            </a:extLst>
          </p:cNvPr>
          <p:cNvSpPr>
            <a:spLocks noGrp="1" noChangeArrowheads="1"/>
          </p:cNvSpPr>
          <p:nvPr>
            <p:ph type="title"/>
          </p:nvPr>
        </p:nvSpPr>
        <p:spPr>
          <a:xfrm>
            <a:off x="739775" y="101600"/>
            <a:ext cx="7772400" cy="536575"/>
          </a:xfrm>
          <a:noFill/>
          <a:ln/>
        </p:spPr>
        <p:txBody>
          <a:bodyPr/>
          <a:lstStyle/>
          <a:p>
            <a:r>
              <a:rPr lang="en-US" altLang="en-US" sz="4000">
                <a:latin typeface="Times New Roman" panose="02020603050405020304" pitchFamily="18" charset="0"/>
              </a:rPr>
              <a:t>Stage and Streamflow Example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914" name="Picture 2">
            <a:extLst>
              <a:ext uri="{FF2B5EF4-FFF2-40B4-BE49-F238E27FC236}">
                <a16:creationId xmlns:a16="http://schemas.microsoft.com/office/drawing/2014/main" id="{BE0756A1-AEB4-4A74-94BB-4A793BBD2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5275263"/>
            <a:ext cx="3757613" cy="1443037"/>
          </a:xfrm>
          <a:prstGeom prst="rect">
            <a:avLst/>
          </a:prstGeom>
          <a:noFill/>
          <a:extLst>
            <a:ext uri="{909E8E84-426E-40DD-AFC4-6F175D3DCCD1}">
              <a14:hiddenFill xmlns:a14="http://schemas.microsoft.com/office/drawing/2010/main">
                <a:solidFill>
                  <a:srgbClr val="FFFFFF"/>
                </a:solidFill>
              </a14:hiddenFill>
            </a:ext>
          </a:extLst>
        </p:spPr>
      </p:pic>
      <p:pic>
        <p:nvPicPr>
          <p:cNvPr id="806915" name="Picture 3">
            <a:extLst>
              <a:ext uri="{FF2B5EF4-FFF2-40B4-BE49-F238E27FC236}">
                <a16:creationId xmlns:a16="http://schemas.microsoft.com/office/drawing/2014/main" id="{59023F96-7D81-438E-996F-902B3C26F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335088"/>
            <a:ext cx="6775450" cy="2633662"/>
          </a:xfrm>
          <a:prstGeom prst="rect">
            <a:avLst/>
          </a:prstGeom>
          <a:noFill/>
          <a:extLst>
            <a:ext uri="{909E8E84-426E-40DD-AFC4-6F175D3DCCD1}">
              <a14:hiddenFill xmlns:a14="http://schemas.microsoft.com/office/drawing/2010/main">
                <a:solidFill>
                  <a:srgbClr val="FFFFFF"/>
                </a:solidFill>
              </a14:hiddenFill>
            </a:ext>
          </a:extLst>
        </p:spPr>
      </p:pic>
      <p:pic>
        <p:nvPicPr>
          <p:cNvPr id="806916" name="Picture 4">
            <a:extLst>
              <a:ext uri="{FF2B5EF4-FFF2-40B4-BE49-F238E27FC236}">
                <a16:creationId xmlns:a16="http://schemas.microsoft.com/office/drawing/2014/main" id="{63F9A880-DD6E-4CAC-A9E3-B9DF19850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5375275"/>
            <a:ext cx="4648200" cy="1196975"/>
          </a:xfrm>
          <a:prstGeom prst="rect">
            <a:avLst/>
          </a:prstGeom>
          <a:noFill/>
          <a:extLst>
            <a:ext uri="{909E8E84-426E-40DD-AFC4-6F175D3DCCD1}">
              <a14:hiddenFill xmlns:a14="http://schemas.microsoft.com/office/drawing/2010/main">
                <a:solidFill>
                  <a:srgbClr val="FFFFFF"/>
                </a:solidFill>
              </a14:hiddenFill>
            </a:ext>
          </a:extLst>
        </p:spPr>
      </p:pic>
      <p:pic>
        <p:nvPicPr>
          <p:cNvPr id="806917" name="Picture 5">
            <a:extLst>
              <a:ext uri="{FF2B5EF4-FFF2-40B4-BE49-F238E27FC236}">
                <a16:creationId xmlns:a16="http://schemas.microsoft.com/office/drawing/2014/main" id="{79E70681-5F79-413B-AC38-A72F623EE2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 y="4095750"/>
            <a:ext cx="8686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06918" name="Picture 6">
            <a:extLst>
              <a:ext uri="{FF2B5EF4-FFF2-40B4-BE49-F238E27FC236}">
                <a16:creationId xmlns:a16="http://schemas.microsoft.com/office/drawing/2014/main" id="{C6FA0F43-B71A-41A2-BF0F-FAE04608A9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990600"/>
            <a:ext cx="19224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6919" name="Oval 7">
            <a:extLst>
              <a:ext uri="{FF2B5EF4-FFF2-40B4-BE49-F238E27FC236}">
                <a16:creationId xmlns:a16="http://schemas.microsoft.com/office/drawing/2014/main" id="{2FCF0442-AD83-4397-8AE3-F7BF60883081}"/>
              </a:ext>
            </a:extLst>
          </p:cNvPr>
          <p:cNvSpPr>
            <a:spLocks noChangeArrowheads="1"/>
          </p:cNvSpPr>
          <p:nvPr/>
        </p:nvSpPr>
        <p:spPr bwMode="auto">
          <a:xfrm>
            <a:off x="6375400" y="2006600"/>
            <a:ext cx="331788" cy="3206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0" name="Oval 8">
            <a:extLst>
              <a:ext uri="{FF2B5EF4-FFF2-40B4-BE49-F238E27FC236}">
                <a16:creationId xmlns:a16="http://schemas.microsoft.com/office/drawing/2014/main" id="{8F14BEFF-B449-4C0D-A891-E2A7351889D8}"/>
              </a:ext>
            </a:extLst>
          </p:cNvPr>
          <p:cNvSpPr>
            <a:spLocks noChangeArrowheads="1"/>
          </p:cNvSpPr>
          <p:nvPr/>
        </p:nvSpPr>
        <p:spPr bwMode="auto">
          <a:xfrm>
            <a:off x="7467600" y="1179513"/>
            <a:ext cx="685800" cy="2590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1" name="Oval 9">
            <a:extLst>
              <a:ext uri="{FF2B5EF4-FFF2-40B4-BE49-F238E27FC236}">
                <a16:creationId xmlns:a16="http://schemas.microsoft.com/office/drawing/2014/main" id="{102E94CF-C432-4B2B-8351-3241F95CE980}"/>
              </a:ext>
            </a:extLst>
          </p:cNvPr>
          <p:cNvSpPr>
            <a:spLocks noChangeArrowheads="1"/>
          </p:cNvSpPr>
          <p:nvPr/>
        </p:nvSpPr>
        <p:spPr bwMode="auto">
          <a:xfrm>
            <a:off x="5010150" y="2009775"/>
            <a:ext cx="304800" cy="3048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2" name="Oval 10">
            <a:extLst>
              <a:ext uri="{FF2B5EF4-FFF2-40B4-BE49-F238E27FC236}">
                <a16:creationId xmlns:a16="http://schemas.microsoft.com/office/drawing/2014/main" id="{1AA51891-DCB2-4C9C-B7F5-CB1EB97496CA}"/>
              </a:ext>
            </a:extLst>
          </p:cNvPr>
          <p:cNvSpPr>
            <a:spLocks noChangeArrowheads="1"/>
          </p:cNvSpPr>
          <p:nvPr/>
        </p:nvSpPr>
        <p:spPr bwMode="auto">
          <a:xfrm>
            <a:off x="631825" y="4608513"/>
            <a:ext cx="365125" cy="220662"/>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3" name="Oval 11">
            <a:extLst>
              <a:ext uri="{FF2B5EF4-FFF2-40B4-BE49-F238E27FC236}">
                <a16:creationId xmlns:a16="http://schemas.microsoft.com/office/drawing/2014/main" id="{E6405E0E-C856-4961-9293-F1D7D01B3630}"/>
              </a:ext>
            </a:extLst>
          </p:cNvPr>
          <p:cNvSpPr>
            <a:spLocks noChangeArrowheads="1"/>
          </p:cNvSpPr>
          <p:nvPr/>
        </p:nvSpPr>
        <p:spPr bwMode="auto">
          <a:xfrm>
            <a:off x="3733800" y="4505325"/>
            <a:ext cx="304800" cy="304800"/>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4" name="Oval 12">
            <a:extLst>
              <a:ext uri="{FF2B5EF4-FFF2-40B4-BE49-F238E27FC236}">
                <a16:creationId xmlns:a16="http://schemas.microsoft.com/office/drawing/2014/main" id="{764FBC50-3BEE-4B64-B536-B402862184DF}"/>
              </a:ext>
            </a:extLst>
          </p:cNvPr>
          <p:cNvSpPr>
            <a:spLocks noChangeArrowheads="1"/>
          </p:cNvSpPr>
          <p:nvPr/>
        </p:nvSpPr>
        <p:spPr bwMode="auto">
          <a:xfrm>
            <a:off x="660400" y="5753100"/>
            <a:ext cx="304800" cy="296863"/>
          </a:xfrm>
          <a:prstGeom prst="ellipse">
            <a:avLst/>
          </a:pr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5" name="Oval 13">
            <a:extLst>
              <a:ext uri="{FF2B5EF4-FFF2-40B4-BE49-F238E27FC236}">
                <a16:creationId xmlns:a16="http://schemas.microsoft.com/office/drawing/2014/main" id="{A008C9BC-10FA-429A-ABBB-FC720967B0A4}"/>
              </a:ext>
            </a:extLst>
          </p:cNvPr>
          <p:cNvSpPr>
            <a:spLocks noChangeArrowheads="1"/>
          </p:cNvSpPr>
          <p:nvPr/>
        </p:nvSpPr>
        <p:spPr bwMode="auto">
          <a:xfrm>
            <a:off x="5530850" y="2003425"/>
            <a:ext cx="304800" cy="3048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26" name="Oval 14">
            <a:extLst>
              <a:ext uri="{FF2B5EF4-FFF2-40B4-BE49-F238E27FC236}">
                <a16:creationId xmlns:a16="http://schemas.microsoft.com/office/drawing/2014/main" id="{9E857E70-1A25-42F5-9389-B66514BE7066}"/>
              </a:ext>
            </a:extLst>
          </p:cNvPr>
          <p:cNvSpPr>
            <a:spLocks noChangeArrowheads="1"/>
          </p:cNvSpPr>
          <p:nvPr/>
        </p:nvSpPr>
        <p:spPr bwMode="auto">
          <a:xfrm>
            <a:off x="4759325" y="6005513"/>
            <a:ext cx="304800" cy="304800"/>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6927" name="AutoShape 15">
            <a:extLst>
              <a:ext uri="{FF2B5EF4-FFF2-40B4-BE49-F238E27FC236}">
                <a16:creationId xmlns:a16="http://schemas.microsoft.com/office/drawing/2014/main" id="{0788EE08-7F55-4324-9CE9-8854A2C5B802}"/>
              </a:ext>
            </a:extLst>
          </p:cNvPr>
          <p:cNvCxnSpPr>
            <a:cxnSpLocks noChangeShapeType="1"/>
            <a:stCxn id="806919" idx="6"/>
            <a:endCxn id="806920" idx="2"/>
          </p:cNvCxnSpPr>
          <p:nvPr/>
        </p:nvCxnSpPr>
        <p:spPr bwMode="auto">
          <a:xfrm>
            <a:off x="6726238" y="2166938"/>
            <a:ext cx="727075" cy="307975"/>
          </a:xfrm>
          <a:prstGeom prst="bentConnector3">
            <a:avLst>
              <a:gd name="adj1" fmla="val 49565"/>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928" name="AutoShape 16">
            <a:extLst>
              <a:ext uri="{FF2B5EF4-FFF2-40B4-BE49-F238E27FC236}">
                <a16:creationId xmlns:a16="http://schemas.microsoft.com/office/drawing/2014/main" id="{2A7C01F9-B033-4D50-B3C6-61CB476361C2}"/>
              </a:ext>
            </a:extLst>
          </p:cNvPr>
          <p:cNvCxnSpPr>
            <a:cxnSpLocks noChangeShapeType="1"/>
            <a:stCxn id="806921" idx="4"/>
            <a:endCxn id="806922" idx="0"/>
          </p:cNvCxnSpPr>
          <p:nvPr/>
        </p:nvCxnSpPr>
        <p:spPr bwMode="auto">
          <a:xfrm rot="5400000">
            <a:off x="1855788" y="1287463"/>
            <a:ext cx="2265362" cy="4348162"/>
          </a:xfrm>
          <a:prstGeom prst="bentConnector3">
            <a:avLst>
              <a:gd name="adj1" fmla="val 49963"/>
            </a:avLst>
          </a:prstGeom>
          <a:noFill/>
          <a:ln w="2857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929" name="AutoShape 17">
            <a:extLst>
              <a:ext uri="{FF2B5EF4-FFF2-40B4-BE49-F238E27FC236}">
                <a16:creationId xmlns:a16="http://schemas.microsoft.com/office/drawing/2014/main" id="{FC871987-9656-4550-BB27-7D19F74E7D79}"/>
              </a:ext>
            </a:extLst>
          </p:cNvPr>
          <p:cNvCxnSpPr>
            <a:cxnSpLocks noChangeShapeType="1"/>
            <a:stCxn id="806925" idx="4"/>
            <a:endCxn id="806926" idx="0"/>
          </p:cNvCxnSpPr>
          <p:nvPr/>
        </p:nvCxnSpPr>
        <p:spPr bwMode="auto">
          <a:xfrm rot="5400000">
            <a:off x="3463132" y="3771106"/>
            <a:ext cx="3668712" cy="771525"/>
          </a:xfrm>
          <a:prstGeom prst="bentConnector3">
            <a:avLst>
              <a:gd name="adj1" fmla="val 49977"/>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930" name="AutoShape 18">
            <a:extLst>
              <a:ext uri="{FF2B5EF4-FFF2-40B4-BE49-F238E27FC236}">
                <a16:creationId xmlns:a16="http://schemas.microsoft.com/office/drawing/2014/main" id="{BD2CB6A5-8270-4DA6-8617-197CDDBB3693}"/>
              </a:ext>
            </a:extLst>
          </p:cNvPr>
          <p:cNvCxnSpPr>
            <a:cxnSpLocks noChangeShapeType="1"/>
            <a:stCxn id="806923" idx="4"/>
            <a:endCxn id="806924" idx="0"/>
          </p:cNvCxnSpPr>
          <p:nvPr/>
        </p:nvCxnSpPr>
        <p:spPr bwMode="auto">
          <a:xfrm rot="5400000">
            <a:off x="1892300" y="3744913"/>
            <a:ext cx="914400" cy="3073400"/>
          </a:xfrm>
          <a:prstGeom prst="bentConnector3">
            <a:avLst>
              <a:gd name="adj1" fmla="val 42880"/>
            </a:avLst>
          </a:prstGeom>
          <a:noFill/>
          <a:ln w="28575">
            <a:solidFill>
              <a:srgbClr val="CC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6931" name="Rectangle 19">
            <a:extLst>
              <a:ext uri="{FF2B5EF4-FFF2-40B4-BE49-F238E27FC236}">
                <a16:creationId xmlns:a16="http://schemas.microsoft.com/office/drawing/2014/main" id="{E365A580-A156-40B5-9AEC-C6B87101392F}"/>
              </a:ext>
            </a:extLst>
          </p:cNvPr>
          <p:cNvSpPr>
            <a:spLocks noChangeArrowheads="1"/>
          </p:cNvSpPr>
          <p:nvPr/>
        </p:nvSpPr>
        <p:spPr bwMode="auto">
          <a:xfrm>
            <a:off x="304800" y="2076450"/>
            <a:ext cx="6400800" cy="152400"/>
          </a:xfrm>
          <a:prstGeom prst="rect">
            <a:avLst/>
          </a:prstGeom>
          <a:solidFill>
            <a:srgbClr val="FFFF99">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932" name="Rectangle 20">
            <a:extLst>
              <a:ext uri="{FF2B5EF4-FFF2-40B4-BE49-F238E27FC236}">
                <a16:creationId xmlns:a16="http://schemas.microsoft.com/office/drawing/2014/main" id="{FFDC0C16-FDC3-4A47-A17B-5472828DE950}"/>
              </a:ext>
            </a:extLst>
          </p:cNvPr>
          <p:cNvSpPr>
            <a:spLocks noGrp="1" noChangeArrowheads="1"/>
          </p:cNvSpPr>
          <p:nvPr>
            <p:ph type="title"/>
          </p:nvPr>
        </p:nvSpPr>
        <p:spPr>
          <a:xfrm>
            <a:off x="457200" y="274638"/>
            <a:ext cx="8229600" cy="487362"/>
          </a:xfrm>
          <a:noFill/>
          <a:ln/>
        </p:spPr>
        <p:txBody>
          <a:bodyPr/>
          <a:lstStyle/>
          <a:p>
            <a:r>
              <a:rPr lang="en-US" altLang="en-US" sz="3200"/>
              <a:t>Daily Average Discharge Example</a:t>
            </a:r>
            <a:br>
              <a:rPr lang="en-US" altLang="en-US" sz="3200"/>
            </a:br>
            <a:r>
              <a:rPr lang="en-US" altLang="en-US" sz="1800"/>
              <a:t>Daily Average Discharge Derived from 15 Minute Discharge Data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8962" name="Picture 2">
            <a:extLst>
              <a:ext uri="{FF2B5EF4-FFF2-40B4-BE49-F238E27FC236}">
                <a16:creationId xmlns:a16="http://schemas.microsoft.com/office/drawing/2014/main" id="{29B1849B-C7C9-499A-B302-BD8B6C0C9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074738"/>
            <a:ext cx="6778625" cy="4437062"/>
          </a:xfrm>
          <a:prstGeom prst="rect">
            <a:avLst/>
          </a:prstGeom>
          <a:noFill/>
          <a:extLst>
            <a:ext uri="{909E8E84-426E-40DD-AFC4-6F175D3DCCD1}">
              <a14:hiddenFill xmlns:a14="http://schemas.microsoft.com/office/drawing/2010/main">
                <a:solidFill>
                  <a:srgbClr val="FFFFFF"/>
                </a:solidFill>
              </a14:hiddenFill>
            </a:ext>
          </a:extLst>
        </p:spPr>
      </p:pic>
      <p:sp>
        <p:nvSpPr>
          <p:cNvPr id="808963" name="Rectangle 3">
            <a:extLst>
              <a:ext uri="{FF2B5EF4-FFF2-40B4-BE49-F238E27FC236}">
                <a16:creationId xmlns:a16="http://schemas.microsoft.com/office/drawing/2014/main" id="{FB43F96F-96DC-445D-B340-0719CBE04697}"/>
              </a:ext>
            </a:extLst>
          </p:cNvPr>
          <p:cNvSpPr>
            <a:spLocks noGrp="1" noChangeArrowheads="1"/>
          </p:cNvSpPr>
          <p:nvPr>
            <p:ph type="title"/>
          </p:nvPr>
        </p:nvSpPr>
        <p:spPr>
          <a:xfrm>
            <a:off x="685800" y="153988"/>
            <a:ext cx="7772400" cy="1143000"/>
          </a:xfrm>
        </p:spPr>
        <p:txBody>
          <a:bodyPr/>
          <a:lstStyle/>
          <a:p>
            <a:r>
              <a:rPr lang="en-US" altLang="en-US" sz="3600"/>
              <a:t>Methods and Samples</a:t>
            </a:r>
          </a:p>
        </p:txBody>
      </p:sp>
      <p:sp>
        <p:nvSpPr>
          <p:cNvPr id="808964" name="Text Box 4">
            <a:extLst>
              <a:ext uri="{FF2B5EF4-FFF2-40B4-BE49-F238E27FC236}">
                <a16:creationId xmlns:a16="http://schemas.microsoft.com/office/drawing/2014/main" id="{7FD478C8-34F7-4BE9-B417-0F21DACB5117}"/>
              </a:ext>
            </a:extLst>
          </p:cNvPr>
          <p:cNvSpPr txBox="1">
            <a:spLocks noChangeArrowheads="1"/>
          </p:cNvSpPr>
          <p:nvPr/>
        </p:nvSpPr>
        <p:spPr bwMode="auto">
          <a:xfrm>
            <a:off x="2863850" y="4097338"/>
            <a:ext cx="5961063"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Method specifies the method whereby an observation is measured, e.g. Streamflow using a V notch weir, TDS using a Hydrolab, sample collected in auto-sampler</a:t>
            </a:r>
          </a:p>
          <a:p>
            <a:pPr>
              <a:spcBef>
                <a:spcPct val="50000"/>
              </a:spcBef>
            </a:pPr>
            <a:r>
              <a:rPr lang="en-US" altLang="en-US"/>
              <a:t>SampleID is used for observations based on the laboratory analysis of a physical sample and identifies the sample from which the observation was derived.  This keys to a unique LabSampleID (e.g. bottle number) and name and description of the analytical method used by a processing lab.</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6" name="Picture 2" descr="rain-gauge-platform-400">
            <a:extLst>
              <a:ext uri="{FF2B5EF4-FFF2-40B4-BE49-F238E27FC236}">
                <a16:creationId xmlns:a16="http://schemas.microsoft.com/office/drawing/2014/main" id="{D2C58C7C-650B-462F-A1C0-4AAA1A325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1746250"/>
            <a:ext cx="24638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681987" name="Picture 3" descr="newtsgge">
            <a:extLst>
              <a:ext uri="{FF2B5EF4-FFF2-40B4-BE49-F238E27FC236}">
                <a16:creationId xmlns:a16="http://schemas.microsoft.com/office/drawing/2014/main" id="{7E824E6A-3A1C-416D-AE57-CEAA0A3C6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75" y="1085850"/>
            <a:ext cx="14224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81988" name="Text Box 4">
            <a:extLst>
              <a:ext uri="{FF2B5EF4-FFF2-40B4-BE49-F238E27FC236}">
                <a16:creationId xmlns:a16="http://schemas.microsoft.com/office/drawing/2014/main" id="{1D4DEE22-6224-4CB7-ABF6-36581972D376}"/>
              </a:ext>
            </a:extLst>
          </p:cNvPr>
          <p:cNvSpPr txBox="1">
            <a:spLocks noChangeArrowheads="1"/>
          </p:cNvSpPr>
          <p:nvPr/>
        </p:nvSpPr>
        <p:spPr bwMode="auto">
          <a:xfrm>
            <a:off x="6400800" y="1143000"/>
            <a:ext cx="248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solidFill>
                  <a:srgbClr val="FF3300"/>
                </a:solidFill>
              </a:rPr>
              <a:t>Rainfall &amp; Snow</a:t>
            </a:r>
          </a:p>
        </p:txBody>
      </p:sp>
      <p:pic>
        <p:nvPicPr>
          <p:cNvPr id="681989" name="Picture 5" descr="stream3">
            <a:extLst>
              <a:ext uri="{FF2B5EF4-FFF2-40B4-BE49-F238E27FC236}">
                <a16:creationId xmlns:a16="http://schemas.microsoft.com/office/drawing/2014/main" id="{B5236451-991F-455C-AAED-ECD55ECDE5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76400"/>
            <a:ext cx="1728788" cy="2185988"/>
          </a:xfrm>
          <a:prstGeom prst="rect">
            <a:avLst/>
          </a:prstGeom>
          <a:noFill/>
          <a:extLst>
            <a:ext uri="{909E8E84-426E-40DD-AFC4-6F175D3DCCD1}">
              <a14:hiddenFill xmlns:a14="http://schemas.microsoft.com/office/drawing/2010/main">
                <a:solidFill>
                  <a:srgbClr val="FFFFFF"/>
                </a:solidFill>
              </a14:hiddenFill>
            </a:ext>
          </a:extLst>
        </p:spPr>
      </p:pic>
      <p:pic>
        <p:nvPicPr>
          <p:cNvPr id="681990" name="Picture 6" descr="tdr">
            <a:extLst>
              <a:ext uri="{FF2B5EF4-FFF2-40B4-BE49-F238E27FC236}">
                <a16:creationId xmlns:a16="http://schemas.microsoft.com/office/drawing/2014/main" id="{88C4911E-426D-4BC9-AB38-98EC762617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00200"/>
            <a:ext cx="1168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681991" name="Text Box 7">
            <a:extLst>
              <a:ext uri="{FF2B5EF4-FFF2-40B4-BE49-F238E27FC236}">
                <a16:creationId xmlns:a16="http://schemas.microsoft.com/office/drawing/2014/main" id="{5679EC51-19DB-4466-96EC-24F8EB6D6102}"/>
              </a:ext>
            </a:extLst>
          </p:cNvPr>
          <p:cNvSpPr txBox="1">
            <a:spLocks noChangeArrowheads="1"/>
          </p:cNvSpPr>
          <p:nvPr/>
        </p:nvSpPr>
        <p:spPr bwMode="auto">
          <a:xfrm>
            <a:off x="152400" y="7620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solidFill>
                  <a:srgbClr val="FF3300"/>
                </a:solidFill>
              </a:rPr>
              <a:t>Water quantity </a:t>
            </a:r>
            <a:br>
              <a:rPr lang="en-US" altLang="en-US" sz="2400">
                <a:solidFill>
                  <a:srgbClr val="FF3300"/>
                </a:solidFill>
              </a:rPr>
            </a:br>
            <a:r>
              <a:rPr lang="en-US" altLang="en-US" sz="2400">
                <a:solidFill>
                  <a:srgbClr val="FF3300"/>
                </a:solidFill>
              </a:rPr>
              <a:t>and quality</a:t>
            </a:r>
          </a:p>
        </p:txBody>
      </p:sp>
      <p:pic>
        <p:nvPicPr>
          <p:cNvPr id="681992" name="Picture 8" descr="k9527-1i">
            <a:extLst>
              <a:ext uri="{FF2B5EF4-FFF2-40B4-BE49-F238E27FC236}">
                <a16:creationId xmlns:a16="http://schemas.microsoft.com/office/drawing/2014/main" id="{9DD58F8D-612A-4F28-A186-9A4875F68B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4888" y="4348163"/>
            <a:ext cx="1173162" cy="1770062"/>
          </a:xfrm>
          <a:prstGeom prst="rect">
            <a:avLst/>
          </a:prstGeom>
          <a:noFill/>
          <a:extLst>
            <a:ext uri="{909E8E84-426E-40DD-AFC4-6F175D3DCCD1}">
              <a14:hiddenFill xmlns:a14="http://schemas.microsoft.com/office/drawing/2010/main">
                <a:solidFill>
                  <a:srgbClr val="FFFFFF"/>
                </a:solidFill>
              </a14:hiddenFill>
            </a:ext>
          </a:extLst>
        </p:spPr>
      </p:pic>
      <p:pic>
        <p:nvPicPr>
          <p:cNvPr id="681993" name="Picture 9" descr="nl7">
            <a:extLst>
              <a:ext uri="{FF2B5EF4-FFF2-40B4-BE49-F238E27FC236}">
                <a16:creationId xmlns:a16="http://schemas.microsoft.com/office/drawing/2014/main" id="{0FD854EE-CAA8-4DCC-A03E-0FE896E9D2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3" y="4578350"/>
            <a:ext cx="1693862" cy="1524000"/>
          </a:xfrm>
          <a:prstGeom prst="rect">
            <a:avLst/>
          </a:prstGeom>
          <a:noFill/>
          <a:extLst>
            <a:ext uri="{909E8E84-426E-40DD-AFC4-6F175D3DCCD1}">
              <a14:hiddenFill xmlns:a14="http://schemas.microsoft.com/office/drawing/2010/main">
                <a:solidFill>
                  <a:srgbClr val="FFFFFF"/>
                </a:solidFill>
              </a14:hiddenFill>
            </a:ext>
          </a:extLst>
        </p:spPr>
      </p:pic>
      <p:sp>
        <p:nvSpPr>
          <p:cNvPr id="681994" name="Text Box 10">
            <a:extLst>
              <a:ext uri="{FF2B5EF4-FFF2-40B4-BE49-F238E27FC236}">
                <a16:creationId xmlns:a16="http://schemas.microsoft.com/office/drawing/2014/main" id="{CCA8244C-E749-4F57-BC84-EA8E2D995B2E}"/>
              </a:ext>
            </a:extLst>
          </p:cNvPr>
          <p:cNvSpPr txBox="1">
            <a:spLocks noChangeArrowheads="1"/>
          </p:cNvSpPr>
          <p:nvPr/>
        </p:nvSpPr>
        <p:spPr bwMode="auto">
          <a:xfrm>
            <a:off x="152400" y="3962400"/>
            <a:ext cx="3381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solidFill>
                  <a:srgbClr val="FF3300"/>
                </a:solidFill>
              </a:rPr>
              <a:t>Remote sensing</a:t>
            </a:r>
          </a:p>
        </p:txBody>
      </p:sp>
      <p:sp>
        <p:nvSpPr>
          <p:cNvPr id="681995" name="Rectangle 11">
            <a:extLst>
              <a:ext uri="{FF2B5EF4-FFF2-40B4-BE49-F238E27FC236}">
                <a16:creationId xmlns:a16="http://schemas.microsoft.com/office/drawing/2014/main" id="{09DACCFD-08E3-4115-906E-282F31AB1781}"/>
              </a:ext>
            </a:extLst>
          </p:cNvPr>
          <p:cNvSpPr>
            <a:spLocks noChangeArrowheads="1"/>
          </p:cNvSpPr>
          <p:nvPr/>
        </p:nvSpPr>
        <p:spPr bwMode="auto">
          <a:xfrm>
            <a:off x="0" y="107950"/>
            <a:ext cx="9144000" cy="565150"/>
          </a:xfrm>
          <a:prstGeom prst="rect">
            <a:avLst/>
          </a:prstGeom>
          <a:noFill/>
          <a:ln>
            <a:noFill/>
          </a:ln>
          <a:effectLst/>
          <a:extLst>
            <a:ext uri="{909E8E84-426E-40DD-AFC4-6F175D3DCCD1}">
              <a14:hiddenFill xmlns:a14="http://schemas.microsoft.com/office/drawing/2010/main">
                <a:solidFill>
                  <a:srgbClr val="AFB7C5">
                    <a:alpha val="50000"/>
                  </a:srgbClr>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4450" rIns="90488" bIns="44450" anchor="b"/>
          <a:lstStyle>
            <a:lvl1pPr marL="233363" algn="ctr">
              <a:defRPr sz="4400">
                <a:solidFill>
                  <a:schemeClr val="tx2"/>
                </a:solidFill>
                <a:latin typeface="Arial" panose="020B0604020202020204" pitchFamily="34" charset="0"/>
              </a:defRPr>
            </a:lvl1pPr>
            <a:lvl2pPr marL="233363" algn="ctr">
              <a:defRPr sz="4400">
                <a:solidFill>
                  <a:schemeClr val="tx2"/>
                </a:solidFill>
                <a:latin typeface="Arial" panose="020B0604020202020204" pitchFamily="34" charset="0"/>
              </a:defRPr>
            </a:lvl2pPr>
            <a:lvl3pPr marL="233363" algn="ctr">
              <a:defRPr sz="4400">
                <a:solidFill>
                  <a:schemeClr val="tx2"/>
                </a:solidFill>
                <a:latin typeface="Arial" panose="020B0604020202020204" pitchFamily="34" charset="0"/>
              </a:defRPr>
            </a:lvl3pPr>
            <a:lvl4pPr marL="233363" algn="ctr">
              <a:defRPr sz="4400">
                <a:solidFill>
                  <a:schemeClr val="tx2"/>
                </a:solidFill>
                <a:latin typeface="Arial" panose="020B0604020202020204" pitchFamily="34" charset="0"/>
              </a:defRPr>
            </a:lvl4pPr>
            <a:lvl5pPr marL="233363" algn="ctr">
              <a:defRPr sz="4400">
                <a:solidFill>
                  <a:schemeClr val="tx2"/>
                </a:solidFill>
                <a:latin typeface="Arial" panose="020B0604020202020204" pitchFamily="34" charset="0"/>
              </a:defRPr>
            </a:lvl5pPr>
            <a:lvl6pPr marL="690563" algn="ctr" fontAlgn="base">
              <a:spcBef>
                <a:spcPct val="0"/>
              </a:spcBef>
              <a:spcAft>
                <a:spcPct val="0"/>
              </a:spcAft>
              <a:defRPr sz="4400">
                <a:solidFill>
                  <a:schemeClr val="tx2"/>
                </a:solidFill>
                <a:latin typeface="Arial" panose="020B0604020202020204" pitchFamily="34" charset="0"/>
              </a:defRPr>
            </a:lvl6pPr>
            <a:lvl7pPr marL="1147763" algn="ctr" fontAlgn="base">
              <a:spcBef>
                <a:spcPct val="0"/>
              </a:spcBef>
              <a:spcAft>
                <a:spcPct val="0"/>
              </a:spcAft>
              <a:defRPr sz="4400">
                <a:solidFill>
                  <a:schemeClr val="tx2"/>
                </a:solidFill>
                <a:latin typeface="Arial" panose="020B0604020202020204" pitchFamily="34" charset="0"/>
              </a:defRPr>
            </a:lvl7pPr>
            <a:lvl8pPr marL="1604963" algn="ctr" fontAlgn="base">
              <a:spcBef>
                <a:spcPct val="0"/>
              </a:spcBef>
              <a:spcAft>
                <a:spcPct val="0"/>
              </a:spcAft>
              <a:defRPr sz="4400">
                <a:solidFill>
                  <a:schemeClr val="tx2"/>
                </a:solidFill>
                <a:latin typeface="Arial" panose="020B0604020202020204" pitchFamily="34" charset="0"/>
              </a:defRPr>
            </a:lvl8pPr>
            <a:lvl9pPr marL="2062163" algn="ctr" fontAlgn="base">
              <a:spcBef>
                <a:spcPct val="0"/>
              </a:spcBef>
              <a:spcAft>
                <a:spcPct val="0"/>
              </a:spcAft>
              <a:defRPr sz="4400">
                <a:solidFill>
                  <a:schemeClr val="tx2"/>
                </a:solidFill>
                <a:latin typeface="Arial" panose="020B0604020202020204" pitchFamily="34" charset="0"/>
              </a:defRPr>
            </a:lvl9pPr>
          </a:lstStyle>
          <a:p>
            <a:r>
              <a:rPr lang="en-US" altLang="en-US"/>
              <a:t>Water Data</a:t>
            </a:r>
            <a:endParaRPr lang="en-US" altLang="en-US">
              <a:solidFill>
                <a:srgbClr val="000099"/>
              </a:solidFill>
            </a:endParaRPr>
          </a:p>
        </p:txBody>
      </p:sp>
      <p:sp>
        <p:nvSpPr>
          <p:cNvPr id="681996" name="Text Box 12">
            <a:extLst>
              <a:ext uri="{FF2B5EF4-FFF2-40B4-BE49-F238E27FC236}">
                <a16:creationId xmlns:a16="http://schemas.microsoft.com/office/drawing/2014/main" id="{FA7F5747-3678-4C75-932E-91F0FAB1AE83}"/>
              </a:ext>
            </a:extLst>
          </p:cNvPr>
          <p:cNvSpPr txBox="1">
            <a:spLocks noChangeArrowheads="1"/>
          </p:cNvSpPr>
          <p:nvPr/>
        </p:nvSpPr>
        <p:spPr bwMode="auto">
          <a:xfrm>
            <a:off x="6629400" y="3352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solidFill>
                  <a:srgbClr val="FF3300"/>
                </a:solidFill>
              </a:rPr>
              <a:t>Modeling</a:t>
            </a:r>
            <a:r>
              <a:rPr lang="en-US" altLang="en-US" sz="2400" b="1">
                <a:solidFill>
                  <a:srgbClr val="FF3300"/>
                </a:solidFill>
              </a:rPr>
              <a:t> </a:t>
            </a:r>
          </a:p>
        </p:txBody>
      </p:sp>
      <p:pic>
        <p:nvPicPr>
          <p:cNvPr id="681997" name="Picture 13" descr="MPj03999810000[1]">
            <a:extLst>
              <a:ext uri="{FF2B5EF4-FFF2-40B4-BE49-F238E27FC236}">
                <a16:creationId xmlns:a16="http://schemas.microsoft.com/office/drawing/2014/main" id="{66B6D389-E2D8-44D9-A4A0-F3066893C8CB}"/>
              </a:ext>
            </a:extLst>
          </p:cNvPr>
          <p:cNvPicPr>
            <a:picLocks noChangeAspect="1" noChangeArrowheads="1"/>
          </p:cNvPicPr>
          <p:nvPr>
            <p:ph sz="quarter" idx="4294967295"/>
          </p:nvPr>
        </p:nvPicPr>
        <p:blipFill>
          <a:blip r:embed="rId9">
            <a:extLst>
              <a:ext uri="{28A0092B-C50C-407E-A947-70E740481C1C}">
                <a14:useLocalDpi xmlns:a14="http://schemas.microsoft.com/office/drawing/2010/main" val="0"/>
              </a:ext>
            </a:extLst>
          </a:blip>
          <a:srcRect/>
          <a:stretch>
            <a:fillRect/>
          </a:stretch>
        </p:blipFill>
        <p:spPr bwMode="auto">
          <a:xfrm>
            <a:off x="6584950" y="3840163"/>
            <a:ext cx="1771650" cy="13938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1998" name="Picture 14">
            <a:extLst>
              <a:ext uri="{FF2B5EF4-FFF2-40B4-BE49-F238E27FC236}">
                <a16:creationId xmlns:a16="http://schemas.microsoft.com/office/drawing/2014/main" id="{F0F15A92-E454-4EB7-A5B7-7336C96F64CE}"/>
              </a:ext>
            </a:extLst>
          </p:cNvPr>
          <p:cNvPicPr>
            <a:picLocks noChangeAspect="1" noChangeArrowheads="1"/>
          </p:cNvPicPr>
          <p:nvPr>
            <p:ph sz="quarter" idx="4294967295"/>
          </p:nvPr>
        </p:nvPicPr>
        <p:blipFill>
          <a:blip r:embed="rId10">
            <a:extLst>
              <a:ext uri="{28A0092B-C50C-407E-A947-70E740481C1C}">
                <a14:useLocalDpi xmlns:a14="http://schemas.microsoft.com/office/drawing/2010/main" val="0"/>
              </a:ext>
            </a:extLst>
          </a:blip>
          <a:srcRect l="32857" t="4938" r="-1143" b="5760"/>
          <a:stretch>
            <a:fillRect/>
          </a:stretch>
        </p:blipFill>
        <p:spPr bwMode="auto">
          <a:xfrm>
            <a:off x="6889750" y="5022850"/>
            <a:ext cx="1725613" cy="1093788"/>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1999" name="Picture 15" descr="VAIRA3">
            <a:extLst>
              <a:ext uri="{FF2B5EF4-FFF2-40B4-BE49-F238E27FC236}">
                <a16:creationId xmlns:a16="http://schemas.microsoft.com/office/drawing/2014/main" id="{5ED8D527-FC55-44C7-A38B-F94E2B7EDB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1425" y="3994150"/>
            <a:ext cx="1809750" cy="1584325"/>
          </a:xfrm>
          <a:prstGeom prst="rect">
            <a:avLst/>
          </a:prstGeom>
          <a:noFill/>
          <a:extLst>
            <a:ext uri="{909E8E84-426E-40DD-AFC4-6F175D3DCCD1}">
              <a14:hiddenFill xmlns:a14="http://schemas.microsoft.com/office/drawing/2010/main">
                <a:solidFill>
                  <a:srgbClr val="FFFFFF"/>
                </a:solidFill>
              </a14:hiddenFill>
            </a:ext>
          </a:extLst>
        </p:spPr>
      </p:pic>
      <p:pic>
        <p:nvPicPr>
          <p:cNvPr id="682000" name="Picture 16" descr="weather_sta">
            <a:extLst>
              <a:ext uri="{FF2B5EF4-FFF2-40B4-BE49-F238E27FC236}">
                <a16:creationId xmlns:a16="http://schemas.microsoft.com/office/drawing/2014/main" id="{688EFB02-DF04-4BCA-8B3E-C6F59D719E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8750" y="4467225"/>
            <a:ext cx="1049338" cy="1752600"/>
          </a:xfrm>
          <a:prstGeom prst="rect">
            <a:avLst/>
          </a:prstGeom>
          <a:noFill/>
          <a:extLst>
            <a:ext uri="{909E8E84-426E-40DD-AFC4-6F175D3DCCD1}">
              <a14:hiddenFill xmlns:a14="http://schemas.microsoft.com/office/drawing/2010/main">
                <a:solidFill>
                  <a:srgbClr val="FFFFFF"/>
                </a:solidFill>
              </a14:hiddenFill>
            </a:ext>
          </a:extLst>
        </p:spPr>
      </p:pic>
      <p:sp>
        <p:nvSpPr>
          <p:cNvPr id="682001" name="Text Box 17">
            <a:extLst>
              <a:ext uri="{FF2B5EF4-FFF2-40B4-BE49-F238E27FC236}">
                <a16:creationId xmlns:a16="http://schemas.microsoft.com/office/drawing/2014/main" id="{A6B0FA01-0F7E-462D-ACAF-DB09BCB93833}"/>
              </a:ext>
            </a:extLst>
          </p:cNvPr>
          <p:cNvSpPr txBox="1">
            <a:spLocks noChangeArrowheads="1"/>
          </p:cNvSpPr>
          <p:nvPr/>
        </p:nvSpPr>
        <p:spPr bwMode="auto">
          <a:xfrm>
            <a:off x="3595688" y="3576638"/>
            <a:ext cx="2728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solidFill>
                  <a:srgbClr val="FF3300"/>
                </a:solidFill>
              </a:rPr>
              <a:t>Meteorology</a:t>
            </a:r>
          </a:p>
        </p:txBody>
      </p:sp>
      <p:sp>
        <p:nvSpPr>
          <p:cNvPr id="682002" name="Text Box 18">
            <a:extLst>
              <a:ext uri="{FF2B5EF4-FFF2-40B4-BE49-F238E27FC236}">
                <a16:creationId xmlns:a16="http://schemas.microsoft.com/office/drawing/2014/main" id="{1B17EF29-CE17-4453-93C6-CDE8B3FD9CA8}"/>
              </a:ext>
            </a:extLst>
          </p:cNvPr>
          <p:cNvSpPr txBox="1">
            <a:spLocks noChangeArrowheads="1"/>
          </p:cNvSpPr>
          <p:nvPr/>
        </p:nvSpPr>
        <p:spPr bwMode="auto">
          <a:xfrm>
            <a:off x="3048000" y="1143000"/>
            <a:ext cx="158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solidFill>
                  <a:srgbClr val="FF3300"/>
                </a:solidFill>
              </a:rPr>
              <a:t>Soil water</a:t>
            </a:r>
            <a:r>
              <a:rPr lang="en-US" altLang="en-US">
                <a:solidFill>
                  <a:srgbClr val="FF3300"/>
                </a:solidFill>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9986" name="Picture 2">
            <a:extLst>
              <a:ext uri="{FF2B5EF4-FFF2-40B4-BE49-F238E27FC236}">
                <a16:creationId xmlns:a16="http://schemas.microsoft.com/office/drawing/2014/main" id="{0553AC8B-AF13-425F-8980-AED82E223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5876925"/>
            <a:ext cx="6583363" cy="885825"/>
          </a:xfrm>
          <a:prstGeom prst="rect">
            <a:avLst/>
          </a:prstGeom>
          <a:noFill/>
          <a:extLst>
            <a:ext uri="{909E8E84-426E-40DD-AFC4-6F175D3DCCD1}">
              <a14:hiddenFill xmlns:a14="http://schemas.microsoft.com/office/drawing/2010/main">
                <a:solidFill>
                  <a:srgbClr val="FFFFFF"/>
                </a:solidFill>
              </a14:hiddenFill>
            </a:ext>
          </a:extLst>
        </p:spPr>
      </p:pic>
      <p:pic>
        <p:nvPicPr>
          <p:cNvPr id="809987" name="Picture 3">
            <a:extLst>
              <a:ext uri="{FF2B5EF4-FFF2-40B4-BE49-F238E27FC236}">
                <a16:creationId xmlns:a16="http://schemas.microsoft.com/office/drawing/2014/main" id="{CD82AC68-3293-44D4-A7FF-A7D964297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790575"/>
            <a:ext cx="7812088" cy="1704975"/>
          </a:xfrm>
          <a:prstGeom prst="rect">
            <a:avLst/>
          </a:prstGeom>
          <a:noFill/>
          <a:extLst>
            <a:ext uri="{909E8E84-426E-40DD-AFC4-6F175D3DCCD1}">
              <a14:hiddenFill xmlns:a14="http://schemas.microsoft.com/office/drawing/2010/main">
                <a:solidFill>
                  <a:srgbClr val="FFFFFF"/>
                </a:solidFill>
              </a14:hiddenFill>
            </a:ext>
          </a:extLst>
        </p:spPr>
      </p:pic>
      <p:pic>
        <p:nvPicPr>
          <p:cNvPr id="809988" name="Picture 4">
            <a:extLst>
              <a:ext uri="{FF2B5EF4-FFF2-40B4-BE49-F238E27FC236}">
                <a16:creationId xmlns:a16="http://schemas.microsoft.com/office/drawing/2014/main" id="{342BAEBD-94C7-4DA7-96E3-EAE0B0195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4633913"/>
            <a:ext cx="421957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09989" name="Picture 5">
            <a:extLst>
              <a:ext uri="{FF2B5EF4-FFF2-40B4-BE49-F238E27FC236}">
                <a16:creationId xmlns:a16="http://schemas.microsoft.com/office/drawing/2014/main" id="{90BAF366-7C21-4D58-84AB-D9F12FC82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732213"/>
            <a:ext cx="4237037" cy="839787"/>
          </a:xfrm>
          <a:prstGeom prst="rect">
            <a:avLst/>
          </a:prstGeom>
          <a:noFill/>
          <a:extLst>
            <a:ext uri="{909E8E84-426E-40DD-AFC4-6F175D3DCCD1}">
              <a14:hiddenFill xmlns:a14="http://schemas.microsoft.com/office/drawing/2010/main">
                <a:solidFill>
                  <a:srgbClr val="FFFFFF"/>
                </a:solidFill>
              </a14:hiddenFill>
            </a:ext>
          </a:extLst>
        </p:spPr>
      </p:pic>
      <p:pic>
        <p:nvPicPr>
          <p:cNvPr id="809990" name="Picture 6">
            <a:extLst>
              <a:ext uri="{FF2B5EF4-FFF2-40B4-BE49-F238E27FC236}">
                <a16:creationId xmlns:a16="http://schemas.microsoft.com/office/drawing/2014/main" id="{03A64552-1CDD-4C8F-92EA-1655D7EDFF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3" y="2686050"/>
            <a:ext cx="8609012" cy="812800"/>
          </a:xfrm>
          <a:prstGeom prst="rect">
            <a:avLst/>
          </a:prstGeom>
          <a:noFill/>
          <a:extLst>
            <a:ext uri="{909E8E84-426E-40DD-AFC4-6F175D3DCCD1}">
              <a14:hiddenFill xmlns:a14="http://schemas.microsoft.com/office/drawing/2010/main">
                <a:solidFill>
                  <a:srgbClr val="FFFFFF"/>
                </a:solidFill>
              </a14:hiddenFill>
            </a:ext>
          </a:extLst>
        </p:spPr>
      </p:pic>
      <p:pic>
        <p:nvPicPr>
          <p:cNvPr id="809991" name="Picture 7">
            <a:extLst>
              <a:ext uri="{FF2B5EF4-FFF2-40B4-BE49-F238E27FC236}">
                <a16:creationId xmlns:a16="http://schemas.microsoft.com/office/drawing/2014/main" id="{FC2253F3-582B-4080-A420-01F13C8F4E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4297363"/>
            <a:ext cx="4545012" cy="915987"/>
          </a:xfrm>
          <a:prstGeom prst="rect">
            <a:avLst/>
          </a:prstGeom>
          <a:noFill/>
          <a:extLst>
            <a:ext uri="{909E8E84-426E-40DD-AFC4-6F175D3DCCD1}">
              <a14:hiddenFill xmlns:a14="http://schemas.microsoft.com/office/drawing/2010/main">
                <a:solidFill>
                  <a:srgbClr val="FFFFFF"/>
                </a:solidFill>
              </a14:hiddenFill>
            </a:ext>
          </a:extLst>
        </p:spPr>
      </p:pic>
      <p:sp>
        <p:nvSpPr>
          <p:cNvPr id="809992" name="Rectangle 8">
            <a:extLst>
              <a:ext uri="{FF2B5EF4-FFF2-40B4-BE49-F238E27FC236}">
                <a16:creationId xmlns:a16="http://schemas.microsoft.com/office/drawing/2014/main" id="{4F50F127-C527-4386-B61F-6148EB6C3155}"/>
              </a:ext>
            </a:extLst>
          </p:cNvPr>
          <p:cNvSpPr>
            <a:spLocks noGrp="1" noChangeArrowheads="1"/>
          </p:cNvSpPr>
          <p:nvPr>
            <p:ph type="title"/>
          </p:nvPr>
        </p:nvSpPr>
        <p:spPr>
          <a:xfrm>
            <a:off x="719138" y="131763"/>
            <a:ext cx="7772400" cy="746125"/>
          </a:xfrm>
        </p:spPr>
        <p:txBody>
          <a:bodyPr/>
          <a:lstStyle/>
          <a:p>
            <a:r>
              <a:rPr lang="en-US" altLang="en-US" sz="3200">
                <a:solidFill>
                  <a:srgbClr val="000000"/>
                </a:solidFill>
              </a:rPr>
              <a:t>Water Chemistry from Laboratory Sample</a:t>
            </a:r>
          </a:p>
        </p:txBody>
      </p:sp>
      <p:sp>
        <p:nvSpPr>
          <p:cNvPr id="809993" name="Oval 9">
            <a:extLst>
              <a:ext uri="{FF2B5EF4-FFF2-40B4-BE49-F238E27FC236}">
                <a16:creationId xmlns:a16="http://schemas.microsoft.com/office/drawing/2014/main" id="{249F8064-75CA-499D-B679-5ABC3C6B9F7F}"/>
              </a:ext>
            </a:extLst>
          </p:cNvPr>
          <p:cNvSpPr>
            <a:spLocks noChangeArrowheads="1"/>
          </p:cNvSpPr>
          <p:nvPr/>
        </p:nvSpPr>
        <p:spPr bwMode="auto">
          <a:xfrm>
            <a:off x="6284913" y="2111375"/>
            <a:ext cx="261937" cy="239713"/>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4" name="Oval 10">
            <a:extLst>
              <a:ext uri="{FF2B5EF4-FFF2-40B4-BE49-F238E27FC236}">
                <a16:creationId xmlns:a16="http://schemas.microsoft.com/office/drawing/2014/main" id="{7F9DA3CF-5063-4277-90B0-4448F2507D6E}"/>
              </a:ext>
            </a:extLst>
          </p:cNvPr>
          <p:cNvSpPr>
            <a:spLocks noChangeArrowheads="1"/>
          </p:cNvSpPr>
          <p:nvPr/>
        </p:nvSpPr>
        <p:spPr bwMode="auto">
          <a:xfrm>
            <a:off x="682625" y="3178175"/>
            <a:ext cx="261938" cy="239713"/>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9995" name="AutoShape 11">
            <a:extLst>
              <a:ext uri="{FF2B5EF4-FFF2-40B4-BE49-F238E27FC236}">
                <a16:creationId xmlns:a16="http://schemas.microsoft.com/office/drawing/2014/main" id="{E2982AEA-0A00-4FD2-B2CC-BABCC0169FBB}"/>
              </a:ext>
            </a:extLst>
          </p:cNvPr>
          <p:cNvCxnSpPr>
            <a:cxnSpLocks noChangeShapeType="1"/>
            <a:stCxn id="809993" idx="4"/>
            <a:endCxn id="809994" idx="0"/>
          </p:cNvCxnSpPr>
          <p:nvPr/>
        </p:nvCxnSpPr>
        <p:spPr bwMode="auto">
          <a:xfrm rot="5400000">
            <a:off x="3216275" y="-36512"/>
            <a:ext cx="798513" cy="5602287"/>
          </a:xfrm>
          <a:prstGeom prst="bentConnector3">
            <a:avLst>
              <a:gd name="adj1" fmla="val 49903"/>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996" name="Oval 12">
            <a:extLst>
              <a:ext uri="{FF2B5EF4-FFF2-40B4-BE49-F238E27FC236}">
                <a16:creationId xmlns:a16="http://schemas.microsoft.com/office/drawing/2014/main" id="{D2E9E3CB-035A-4F14-B532-6DD374F15390}"/>
              </a:ext>
            </a:extLst>
          </p:cNvPr>
          <p:cNvSpPr>
            <a:spLocks noChangeArrowheads="1"/>
          </p:cNvSpPr>
          <p:nvPr/>
        </p:nvSpPr>
        <p:spPr bwMode="auto">
          <a:xfrm>
            <a:off x="6921500" y="2111375"/>
            <a:ext cx="261938" cy="239713"/>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7" name="Oval 13">
            <a:extLst>
              <a:ext uri="{FF2B5EF4-FFF2-40B4-BE49-F238E27FC236}">
                <a16:creationId xmlns:a16="http://schemas.microsoft.com/office/drawing/2014/main" id="{CD64D245-C2C1-43C6-824F-FD767C690C43}"/>
              </a:ext>
            </a:extLst>
          </p:cNvPr>
          <p:cNvSpPr>
            <a:spLocks noChangeArrowheads="1"/>
          </p:cNvSpPr>
          <p:nvPr/>
        </p:nvSpPr>
        <p:spPr bwMode="auto">
          <a:xfrm>
            <a:off x="676275" y="4191000"/>
            <a:ext cx="271463" cy="239713"/>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09998" name="AutoShape 14">
            <a:extLst>
              <a:ext uri="{FF2B5EF4-FFF2-40B4-BE49-F238E27FC236}">
                <a16:creationId xmlns:a16="http://schemas.microsoft.com/office/drawing/2014/main" id="{B43DACA5-F186-4BAC-BE9B-E154BA0E6927}"/>
              </a:ext>
            </a:extLst>
          </p:cNvPr>
          <p:cNvCxnSpPr>
            <a:cxnSpLocks noChangeShapeType="1"/>
            <a:stCxn id="809996" idx="4"/>
            <a:endCxn id="809997" idx="0"/>
          </p:cNvCxnSpPr>
          <p:nvPr/>
        </p:nvCxnSpPr>
        <p:spPr bwMode="auto">
          <a:xfrm rot="5400000">
            <a:off x="3027363" y="150812"/>
            <a:ext cx="1811338" cy="6240463"/>
          </a:xfrm>
          <a:prstGeom prst="bentConnector3">
            <a:avLst>
              <a:gd name="adj1" fmla="val 66431"/>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999" name="Oval 15">
            <a:extLst>
              <a:ext uri="{FF2B5EF4-FFF2-40B4-BE49-F238E27FC236}">
                <a16:creationId xmlns:a16="http://schemas.microsoft.com/office/drawing/2014/main" id="{130A76FC-D5F6-4EE5-A0A1-1EBAFE71E5E4}"/>
              </a:ext>
            </a:extLst>
          </p:cNvPr>
          <p:cNvSpPr>
            <a:spLocks noChangeArrowheads="1"/>
          </p:cNvSpPr>
          <p:nvPr/>
        </p:nvSpPr>
        <p:spPr bwMode="auto">
          <a:xfrm>
            <a:off x="7542213" y="2111375"/>
            <a:ext cx="261937" cy="239713"/>
          </a:xfrm>
          <a:prstGeom prst="ellipse">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0" name="Oval 16">
            <a:extLst>
              <a:ext uri="{FF2B5EF4-FFF2-40B4-BE49-F238E27FC236}">
                <a16:creationId xmlns:a16="http://schemas.microsoft.com/office/drawing/2014/main" id="{65570806-B501-4C9C-9947-87C71639CE7B}"/>
              </a:ext>
            </a:extLst>
          </p:cNvPr>
          <p:cNvSpPr>
            <a:spLocks noChangeArrowheads="1"/>
          </p:cNvSpPr>
          <p:nvPr/>
        </p:nvSpPr>
        <p:spPr bwMode="auto">
          <a:xfrm>
            <a:off x="4959350" y="4879975"/>
            <a:ext cx="261938" cy="239713"/>
          </a:xfrm>
          <a:prstGeom prst="ellipse">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0001" name="AutoShape 17">
            <a:extLst>
              <a:ext uri="{FF2B5EF4-FFF2-40B4-BE49-F238E27FC236}">
                <a16:creationId xmlns:a16="http://schemas.microsoft.com/office/drawing/2014/main" id="{935B42EC-136D-4BE9-8AB8-46375A03AB7C}"/>
              </a:ext>
            </a:extLst>
          </p:cNvPr>
          <p:cNvCxnSpPr>
            <a:cxnSpLocks noChangeShapeType="1"/>
            <a:stCxn id="809999" idx="4"/>
            <a:endCxn id="810000" idx="0"/>
          </p:cNvCxnSpPr>
          <p:nvPr/>
        </p:nvCxnSpPr>
        <p:spPr bwMode="auto">
          <a:xfrm rot="5400000">
            <a:off x="5132387" y="2324101"/>
            <a:ext cx="2500313" cy="2582862"/>
          </a:xfrm>
          <a:prstGeom prst="bentConnector3">
            <a:avLst>
              <a:gd name="adj1" fmla="val 49968"/>
            </a:avLst>
          </a:prstGeom>
          <a:noFill/>
          <a:ln w="28575">
            <a:solidFill>
              <a:srgbClr val="FF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0002" name="Oval 18">
            <a:extLst>
              <a:ext uri="{FF2B5EF4-FFF2-40B4-BE49-F238E27FC236}">
                <a16:creationId xmlns:a16="http://schemas.microsoft.com/office/drawing/2014/main" id="{51FB87B6-CB4A-4CFD-ADF2-A8B1291F9D4D}"/>
              </a:ext>
            </a:extLst>
          </p:cNvPr>
          <p:cNvSpPr>
            <a:spLocks noChangeArrowheads="1"/>
          </p:cNvSpPr>
          <p:nvPr/>
        </p:nvSpPr>
        <p:spPr bwMode="auto">
          <a:xfrm>
            <a:off x="7927975" y="2093913"/>
            <a:ext cx="501650" cy="239712"/>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3" name="Oval 19">
            <a:extLst>
              <a:ext uri="{FF2B5EF4-FFF2-40B4-BE49-F238E27FC236}">
                <a16:creationId xmlns:a16="http://schemas.microsoft.com/office/drawing/2014/main" id="{D7F86F2E-98E4-4A61-A254-8B142D808D6B}"/>
              </a:ext>
            </a:extLst>
          </p:cNvPr>
          <p:cNvSpPr>
            <a:spLocks noChangeArrowheads="1"/>
          </p:cNvSpPr>
          <p:nvPr/>
        </p:nvSpPr>
        <p:spPr bwMode="auto">
          <a:xfrm>
            <a:off x="935038" y="5080000"/>
            <a:ext cx="501650" cy="239713"/>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0004" name="AutoShape 20">
            <a:extLst>
              <a:ext uri="{FF2B5EF4-FFF2-40B4-BE49-F238E27FC236}">
                <a16:creationId xmlns:a16="http://schemas.microsoft.com/office/drawing/2014/main" id="{F5A299B0-0969-49C9-9001-AD3FBF04414F}"/>
              </a:ext>
            </a:extLst>
          </p:cNvPr>
          <p:cNvCxnSpPr>
            <a:cxnSpLocks noChangeShapeType="1"/>
            <a:stCxn id="810002" idx="4"/>
            <a:endCxn id="810003" idx="0"/>
          </p:cNvCxnSpPr>
          <p:nvPr/>
        </p:nvCxnSpPr>
        <p:spPr bwMode="auto">
          <a:xfrm rot="5400000">
            <a:off x="3323432" y="210344"/>
            <a:ext cx="2717800" cy="6992937"/>
          </a:xfrm>
          <a:prstGeom prst="bentConnector3">
            <a:avLst>
              <a:gd name="adj1" fmla="val 49940"/>
            </a:avLst>
          </a:prstGeom>
          <a:noFill/>
          <a:ln w="2857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0005" name="Oval 21">
            <a:extLst>
              <a:ext uri="{FF2B5EF4-FFF2-40B4-BE49-F238E27FC236}">
                <a16:creationId xmlns:a16="http://schemas.microsoft.com/office/drawing/2014/main" id="{0D72FF82-1DEA-4BBA-9B3F-DE16A5273AC0}"/>
              </a:ext>
            </a:extLst>
          </p:cNvPr>
          <p:cNvSpPr>
            <a:spLocks noChangeArrowheads="1"/>
          </p:cNvSpPr>
          <p:nvPr/>
        </p:nvSpPr>
        <p:spPr bwMode="auto">
          <a:xfrm>
            <a:off x="3790950" y="5080000"/>
            <a:ext cx="550863" cy="239713"/>
          </a:xfrm>
          <a:prstGeom prst="ellipse">
            <a:avLst/>
          </a:prstGeom>
          <a:noFill/>
          <a:ln w="28575">
            <a:solidFill>
              <a:srgbClr val="66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6" name="Oval 22">
            <a:extLst>
              <a:ext uri="{FF2B5EF4-FFF2-40B4-BE49-F238E27FC236}">
                <a16:creationId xmlns:a16="http://schemas.microsoft.com/office/drawing/2014/main" id="{F77A7653-7754-4D4D-BC1F-3CB61500C9AF}"/>
              </a:ext>
            </a:extLst>
          </p:cNvPr>
          <p:cNvSpPr>
            <a:spLocks noChangeArrowheads="1"/>
          </p:cNvSpPr>
          <p:nvPr/>
        </p:nvSpPr>
        <p:spPr bwMode="auto">
          <a:xfrm>
            <a:off x="3287713" y="6310313"/>
            <a:ext cx="550862" cy="239712"/>
          </a:xfrm>
          <a:prstGeom prst="ellipse">
            <a:avLst/>
          </a:prstGeom>
          <a:noFill/>
          <a:ln w="28575">
            <a:solidFill>
              <a:srgbClr val="66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0007" name="AutoShape 23">
            <a:extLst>
              <a:ext uri="{FF2B5EF4-FFF2-40B4-BE49-F238E27FC236}">
                <a16:creationId xmlns:a16="http://schemas.microsoft.com/office/drawing/2014/main" id="{1213F0A1-8CB5-486A-B10F-2EF18CAFC01E}"/>
              </a:ext>
            </a:extLst>
          </p:cNvPr>
          <p:cNvCxnSpPr>
            <a:cxnSpLocks noChangeShapeType="1"/>
            <a:stCxn id="810005" idx="4"/>
            <a:endCxn id="810006" idx="0"/>
          </p:cNvCxnSpPr>
          <p:nvPr/>
        </p:nvCxnSpPr>
        <p:spPr bwMode="auto">
          <a:xfrm rot="5400000">
            <a:off x="3334544" y="5563394"/>
            <a:ext cx="962025" cy="503237"/>
          </a:xfrm>
          <a:prstGeom prst="bentConnector3">
            <a:avLst>
              <a:gd name="adj1" fmla="val 49833"/>
            </a:avLst>
          </a:prstGeom>
          <a:noFill/>
          <a:ln w="28575">
            <a:solidFill>
              <a:srgbClr val="66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1010" name="Picture 2">
            <a:extLst>
              <a:ext uri="{FF2B5EF4-FFF2-40B4-BE49-F238E27FC236}">
                <a16:creationId xmlns:a16="http://schemas.microsoft.com/office/drawing/2014/main" id="{326AEFC1-AA0C-41AC-8F36-54C0BC7C4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5364"/>
          <a:stretch>
            <a:fillRect/>
          </a:stretch>
        </p:blipFill>
        <p:spPr bwMode="auto">
          <a:xfrm>
            <a:off x="111125" y="236538"/>
            <a:ext cx="2341563" cy="4608512"/>
          </a:xfrm>
          <a:prstGeom prst="rect">
            <a:avLst/>
          </a:prstGeom>
          <a:noFill/>
          <a:extLst>
            <a:ext uri="{909E8E84-426E-40DD-AFC4-6F175D3DCCD1}">
              <a14:hiddenFill xmlns:a14="http://schemas.microsoft.com/office/drawing/2010/main">
                <a:solidFill>
                  <a:srgbClr val="FFFFFF"/>
                </a:solidFill>
              </a14:hiddenFill>
            </a:ext>
          </a:extLst>
        </p:spPr>
      </p:pic>
      <p:sp>
        <p:nvSpPr>
          <p:cNvPr id="811011" name="Text Box 3">
            <a:extLst>
              <a:ext uri="{FF2B5EF4-FFF2-40B4-BE49-F238E27FC236}">
                <a16:creationId xmlns:a16="http://schemas.microsoft.com/office/drawing/2014/main" id="{F9A29D4C-8C6A-4065-8518-DB955D73B31B}"/>
              </a:ext>
            </a:extLst>
          </p:cNvPr>
          <p:cNvSpPr txBox="1">
            <a:spLocks noChangeArrowheads="1"/>
          </p:cNvSpPr>
          <p:nvPr/>
        </p:nvSpPr>
        <p:spPr bwMode="auto">
          <a:xfrm>
            <a:off x="2387600" y="161925"/>
            <a:ext cx="65690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rPr>
              <a:t>ValueAccuracy</a:t>
            </a:r>
          </a:p>
          <a:p>
            <a:pPr>
              <a:spcBef>
                <a:spcPct val="50000"/>
              </a:spcBef>
            </a:pPr>
            <a:r>
              <a:rPr lang="en-US" altLang="en-US" sz="2000"/>
              <a:t>A numeric value that quantifies measurement accuracy defined as the nearness of a measurement to the standard or true value.  This may be quantified as an average or root mean square error relative to the true value.  Since the true value is not known this may should be estimated based on knowledge of the method and measurement instrument.  Accuracy is distinct from precision which quantifies reproducibility, but does not refer to the standard or true value.</a:t>
            </a:r>
          </a:p>
        </p:txBody>
      </p:sp>
      <p:sp>
        <p:nvSpPr>
          <p:cNvPr id="811012" name="Rectangle 4">
            <a:extLst>
              <a:ext uri="{FF2B5EF4-FFF2-40B4-BE49-F238E27FC236}">
                <a16:creationId xmlns:a16="http://schemas.microsoft.com/office/drawing/2014/main" id="{7BF1CE8B-526A-41A8-9CAE-79A12BB89D2F}"/>
              </a:ext>
            </a:extLst>
          </p:cNvPr>
          <p:cNvSpPr>
            <a:spLocks noChangeArrowheads="1"/>
          </p:cNvSpPr>
          <p:nvPr/>
        </p:nvSpPr>
        <p:spPr bwMode="auto">
          <a:xfrm>
            <a:off x="2157413" y="6243638"/>
            <a:ext cx="191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t>Accurate</a:t>
            </a:r>
          </a:p>
        </p:txBody>
      </p:sp>
      <p:sp>
        <p:nvSpPr>
          <p:cNvPr id="811013" name="Rectangle 5">
            <a:extLst>
              <a:ext uri="{FF2B5EF4-FFF2-40B4-BE49-F238E27FC236}">
                <a16:creationId xmlns:a16="http://schemas.microsoft.com/office/drawing/2014/main" id="{8FEF2937-BDCF-497A-BF26-65B96C02C6B7}"/>
              </a:ext>
            </a:extLst>
          </p:cNvPr>
          <p:cNvSpPr>
            <a:spLocks noChangeArrowheads="1"/>
          </p:cNvSpPr>
          <p:nvPr/>
        </p:nvSpPr>
        <p:spPr bwMode="auto">
          <a:xfrm>
            <a:off x="6900863" y="6207125"/>
            <a:ext cx="191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t>Low Accuracy, but precise</a:t>
            </a:r>
          </a:p>
        </p:txBody>
      </p:sp>
      <p:grpSp>
        <p:nvGrpSpPr>
          <p:cNvPr id="811014" name="Group 6">
            <a:extLst>
              <a:ext uri="{FF2B5EF4-FFF2-40B4-BE49-F238E27FC236}">
                <a16:creationId xmlns:a16="http://schemas.microsoft.com/office/drawing/2014/main" id="{28BC2092-87DB-4EDE-B37D-A3F4D752EDB7}"/>
              </a:ext>
            </a:extLst>
          </p:cNvPr>
          <p:cNvGrpSpPr>
            <a:grpSpLocks/>
          </p:cNvGrpSpPr>
          <p:nvPr/>
        </p:nvGrpSpPr>
        <p:grpSpPr bwMode="auto">
          <a:xfrm>
            <a:off x="2228850" y="4405313"/>
            <a:ext cx="1768475" cy="1771650"/>
            <a:chOff x="1566" y="3078"/>
            <a:chExt cx="1114" cy="1116"/>
          </a:xfrm>
        </p:grpSpPr>
        <p:grpSp>
          <p:nvGrpSpPr>
            <p:cNvPr id="811015" name="Group 7">
              <a:extLst>
                <a:ext uri="{FF2B5EF4-FFF2-40B4-BE49-F238E27FC236}">
                  <a16:creationId xmlns:a16="http://schemas.microsoft.com/office/drawing/2014/main" id="{F686B0B9-3EEF-4EBB-8CEF-D4A3F951277D}"/>
                </a:ext>
              </a:extLst>
            </p:cNvPr>
            <p:cNvGrpSpPr>
              <a:grpSpLocks/>
            </p:cNvGrpSpPr>
            <p:nvPr/>
          </p:nvGrpSpPr>
          <p:grpSpPr bwMode="auto">
            <a:xfrm>
              <a:off x="1566" y="3078"/>
              <a:ext cx="1114" cy="1116"/>
              <a:chOff x="2784" y="2940"/>
              <a:chExt cx="1270" cy="1272"/>
            </a:xfrm>
          </p:grpSpPr>
          <p:sp>
            <p:nvSpPr>
              <p:cNvPr id="811016" name="Oval 8">
                <a:extLst>
                  <a:ext uri="{FF2B5EF4-FFF2-40B4-BE49-F238E27FC236}">
                    <a16:creationId xmlns:a16="http://schemas.microsoft.com/office/drawing/2014/main" id="{89A329DD-7AF7-45FA-A537-7445B78CBECF}"/>
                  </a:ext>
                </a:extLst>
              </p:cNvPr>
              <p:cNvSpPr>
                <a:spLocks noChangeArrowheads="1"/>
              </p:cNvSpPr>
              <p:nvPr/>
            </p:nvSpPr>
            <p:spPr bwMode="auto">
              <a:xfrm>
                <a:off x="2784" y="2940"/>
                <a:ext cx="1270" cy="1272"/>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17" name="Oval 9">
                <a:extLst>
                  <a:ext uri="{FF2B5EF4-FFF2-40B4-BE49-F238E27FC236}">
                    <a16:creationId xmlns:a16="http://schemas.microsoft.com/office/drawing/2014/main" id="{658AB667-4112-4D1C-8CE2-DEDFB22D3519}"/>
                  </a:ext>
                </a:extLst>
              </p:cNvPr>
              <p:cNvSpPr>
                <a:spLocks noChangeArrowheads="1"/>
              </p:cNvSpPr>
              <p:nvPr/>
            </p:nvSpPr>
            <p:spPr bwMode="auto">
              <a:xfrm>
                <a:off x="3354" y="3516"/>
                <a:ext cx="384" cy="36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18" name="Oval 10">
                <a:extLst>
                  <a:ext uri="{FF2B5EF4-FFF2-40B4-BE49-F238E27FC236}">
                    <a16:creationId xmlns:a16="http://schemas.microsoft.com/office/drawing/2014/main" id="{449D3ED0-E2E4-4E38-8966-5A04EB4B6E83}"/>
                  </a:ext>
                </a:extLst>
              </p:cNvPr>
              <p:cNvSpPr>
                <a:spLocks noChangeArrowheads="1"/>
              </p:cNvSpPr>
              <p:nvPr/>
            </p:nvSpPr>
            <p:spPr bwMode="auto">
              <a:xfrm>
                <a:off x="2925" y="3081"/>
                <a:ext cx="988" cy="99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19" name="Oval 11">
                <a:extLst>
                  <a:ext uri="{FF2B5EF4-FFF2-40B4-BE49-F238E27FC236}">
                    <a16:creationId xmlns:a16="http://schemas.microsoft.com/office/drawing/2014/main" id="{232883B3-313E-4570-A5EF-0BEBEFCD4F6F}"/>
                  </a:ext>
                </a:extLst>
              </p:cNvPr>
              <p:cNvSpPr>
                <a:spLocks noChangeArrowheads="1"/>
              </p:cNvSpPr>
              <p:nvPr/>
            </p:nvSpPr>
            <p:spPr bwMode="auto">
              <a:xfrm>
                <a:off x="3060" y="3216"/>
                <a:ext cx="718" cy="72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0" name="Oval 12">
                <a:extLst>
                  <a:ext uri="{FF2B5EF4-FFF2-40B4-BE49-F238E27FC236}">
                    <a16:creationId xmlns:a16="http://schemas.microsoft.com/office/drawing/2014/main" id="{06363669-102A-4771-973B-56C458FF1DCC}"/>
                  </a:ext>
                </a:extLst>
              </p:cNvPr>
              <p:cNvSpPr>
                <a:spLocks noChangeArrowheads="1"/>
              </p:cNvSpPr>
              <p:nvPr/>
            </p:nvSpPr>
            <p:spPr bwMode="auto">
              <a:xfrm>
                <a:off x="3182" y="3339"/>
                <a:ext cx="473" cy="474"/>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1021" name="Oval 13">
              <a:extLst>
                <a:ext uri="{FF2B5EF4-FFF2-40B4-BE49-F238E27FC236}">
                  <a16:creationId xmlns:a16="http://schemas.microsoft.com/office/drawing/2014/main" id="{6679E8DD-9598-43ED-B9E4-217304CEC7BF}"/>
                </a:ext>
              </a:extLst>
            </p:cNvPr>
            <p:cNvSpPr>
              <a:spLocks noChangeArrowheads="1"/>
            </p:cNvSpPr>
            <p:nvPr/>
          </p:nvSpPr>
          <p:spPr bwMode="auto">
            <a:xfrm>
              <a:off x="2010" y="3552"/>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2" name="Oval 14">
              <a:extLst>
                <a:ext uri="{FF2B5EF4-FFF2-40B4-BE49-F238E27FC236}">
                  <a16:creationId xmlns:a16="http://schemas.microsoft.com/office/drawing/2014/main" id="{4ACB6419-36EA-4983-9EB2-C38D001402E6}"/>
                </a:ext>
              </a:extLst>
            </p:cNvPr>
            <p:cNvSpPr>
              <a:spLocks noChangeArrowheads="1"/>
            </p:cNvSpPr>
            <p:nvPr/>
          </p:nvSpPr>
          <p:spPr bwMode="auto">
            <a:xfrm>
              <a:off x="2046" y="366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3" name="Oval 15">
              <a:extLst>
                <a:ext uri="{FF2B5EF4-FFF2-40B4-BE49-F238E27FC236}">
                  <a16:creationId xmlns:a16="http://schemas.microsoft.com/office/drawing/2014/main" id="{66FDE3B7-6D9F-4BE2-9480-FCDAC41C5F2D}"/>
                </a:ext>
              </a:extLst>
            </p:cNvPr>
            <p:cNvSpPr>
              <a:spLocks noChangeArrowheads="1"/>
            </p:cNvSpPr>
            <p:nvPr/>
          </p:nvSpPr>
          <p:spPr bwMode="auto">
            <a:xfrm>
              <a:off x="2142" y="354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4" name="Oval 16">
              <a:extLst>
                <a:ext uri="{FF2B5EF4-FFF2-40B4-BE49-F238E27FC236}">
                  <a16:creationId xmlns:a16="http://schemas.microsoft.com/office/drawing/2014/main" id="{EBC984F7-0713-42B9-8890-52BAAABD193E}"/>
                </a:ext>
              </a:extLst>
            </p:cNvPr>
            <p:cNvSpPr>
              <a:spLocks noChangeArrowheads="1"/>
            </p:cNvSpPr>
            <p:nvPr/>
          </p:nvSpPr>
          <p:spPr bwMode="auto">
            <a:xfrm>
              <a:off x="2148" y="364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5" name="Oval 17">
              <a:extLst>
                <a:ext uri="{FF2B5EF4-FFF2-40B4-BE49-F238E27FC236}">
                  <a16:creationId xmlns:a16="http://schemas.microsoft.com/office/drawing/2014/main" id="{81CC5594-DC97-4A57-A3E9-9EC3CCD6A0B5}"/>
                </a:ext>
              </a:extLst>
            </p:cNvPr>
            <p:cNvSpPr>
              <a:spLocks noChangeArrowheads="1"/>
            </p:cNvSpPr>
            <p:nvPr/>
          </p:nvSpPr>
          <p:spPr bwMode="auto">
            <a:xfrm>
              <a:off x="2124" y="373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1026" name="Group 18">
            <a:extLst>
              <a:ext uri="{FF2B5EF4-FFF2-40B4-BE49-F238E27FC236}">
                <a16:creationId xmlns:a16="http://schemas.microsoft.com/office/drawing/2014/main" id="{3675AD97-E7D4-4793-985D-1897FA030D7C}"/>
              </a:ext>
            </a:extLst>
          </p:cNvPr>
          <p:cNvGrpSpPr>
            <a:grpSpLocks/>
          </p:cNvGrpSpPr>
          <p:nvPr/>
        </p:nvGrpSpPr>
        <p:grpSpPr bwMode="auto">
          <a:xfrm>
            <a:off x="4557713" y="4405313"/>
            <a:ext cx="1768475" cy="1771650"/>
            <a:chOff x="2964" y="2976"/>
            <a:chExt cx="1114" cy="1116"/>
          </a:xfrm>
        </p:grpSpPr>
        <p:grpSp>
          <p:nvGrpSpPr>
            <p:cNvPr id="811027" name="Group 19">
              <a:extLst>
                <a:ext uri="{FF2B5EF4-FFF2-40B4-BE49-F238E27FC236}">
                  <a16:creationId xmlns:a16="http://schemas.microsoft.com/office/drawing/2014/main" id="{278776B7-2935-4DB3-BC32-E93703116931}"/>
                </a:ext>
              </a:extLst>
            </p:cNvPr>
            <p:cNvGrpSpPr>
              <a:grpSpLocks/>
            </p:cNvGrpSpPr>
            <p:nvPr/>
          </p:nvGrpSpPr>
          <p:grpSpPr bwMode="auto">
            <a:xfrm>
              <a:off x="2964" y="2976"/>
              <a:ext cx="1114" cy="1116"/>
              <a:chOff x="2784" y="2940"/>
              <a:chExt cx="1270" cy="1272"/>
            </a:xfrm>
          </p:grpSpPr>
          <p:sp>
            <p:nvSpPr>
              <p:cNvPr id="811028" name="Oval 20">
                <a:extLst>
                  <a:ext uri="{FF2B5EF4-FFF2-40B4-BE49-F238E27FC236}">
                    <a16:creationId xmlns:a16="http://schemas.microsoft.com/office/drawing/2014/main" id="{06B95E55-2F26-4663-B8F1-44D5D9B930CA}"/>
                  </a:ext>
                </a:extLst>
              </p:cNvPr>
              <p:cNvSpPr>
                <a:spLocks noChangeArrowheads="1"/>
              </p:cNvSpPr>
              <p:nvPr/>
            </p:nvSpPr>
            <p:spPr bwMode="auto">
              <a:xfrm>
                <a:off x="2784" y="2940"/>
                <a:ext cx="1270" cy="1272"/>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29" name="Oval 21">
                <a:extLst>
                  <a:ext uri="{FF2B5EF4-FFF2-40B4-BE49-F238E27FC236}">
                    <a16:creationId xmlns:a16="http://schemas.microsoft.com/office/drawing/2014/main" id="{339BF496-91EC-4E37-8934-D2BCEC75E322}"/>
                  </a:ext>
                </a:extLst>
              </p:cNvPr>
              <p:cNvSpPr>
                <a:spLocks noChangeArrowheads="1"/>
              </p:cNvSpPr>
              <p:nvPr/>
            </p:nvSpPr>
            <p:spPr bwMode="auto">
              <a:xfrm>
                <a:off x="3354" y="3516"/>
                <a:ext cx="384" cy="36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0" name="Oval 22">
                <a:extLst>
                  <a:ext uri="{FF2B5EF4-FFF2-40B4-BE49-F238E27FC236}">
                    <a16:creationId xmlns:a16="http://schemas.microsoft.com/office/drawing/2014/main" id="{6CA545D6-856D-427A-BEF9-6D417C7B587B}"/>
                  </a:ext>
                </a:extLst>
              </p:cNvPr>
              <p:cNvSpPr>
                <a:spLocks noChangeArrowheads="1"/>
              </p:cNvSpPr>
              <p:nvPr/>
            </p:nvSpPr>
            <p:spPr bwMode="auto">
              <a:xfrm>
                <a:off x="2925" y="3081"/>
                <a:ext cx="988" cy="99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1" name="Oval 23">
                <a:extLst>
                  <a:ext uri="{FF2B5EF4-FFF2-40B4-BE49-F238E27FC236}">
                    <a16:creationId xmlns:a16="http://schemas.microsoft.com/office/drawing/2014/main" id="{43980750-C03D-4492-9BA0-200170B8A881}"/>
                  </a:ext>
                </a:extLst>
              </p:cNvPr>
              <p:cNvSpPr>
                <a:spLocks noChangeArrowheads="1"/>
              </p:cNvSpPr>
              <p:nvPr/>
            </p:nvSpPr>
            <p:spPr bwMode="auto">
              <a:xfrm>
                <a:off x="3060" y="3216"/>
                <a:ext cx="718" cy="72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2" name="Oval 24">
                <a:extLst>
                  <a:ext uri="{FF2B5EF4-FFF2-40B4-BE49-F238E27FC236}">
                    <a16:creationId xmlns:a16="http://schemas.microsoft.com/office/drawing/2014/main" id="{4F619890-90AA-4E83-9D89-04A41E5F9161}"/>
                  </a:ext>
                </a:extLst>
              </p:cNvPr>
              <p:cNvSpPr>
                <a:spLocks noChangeArrowheads="1"/>
              </p:cNvSpPr>
              <p:nvPr/>
            </p:nvSpPr>
            <p:spPr bwMode="auto">
              <a:xfrm>
                <a:off x="3182" y="3339"/>
                <a:ext cx="473" cy="474"/>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1033" name="Oval 25">
              <a:extLst>
                <a:ext uri="{FF2B5EF4-FFF2-40B4-BE49-F238E27FC236}">
                  <a16:creationId xmlns:a16="http://schemas.microsoft.com/office/drawing/2014/main" id="{D512BFDF-A1F6-4FAE-8E62-DB62980D8CF6}"/>
                </a:ext>
              </a:extLst>
            </p:cNvPr>
            <p:cNvSpPr>
              <a:spLocks noChangeArrowheads="1"/>
            </p:cNvSpPr>
            <p:nvPr/>
          </p:nvSpPr>
          <p:spPr bwMode="auto">
            <a:xfrm>
              <a:off x="3198" y="333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4" name="Oval 26">
              <a:extLst>
                <a:ext uri="{FF2B5EF4-FFF2-40B4-BE49-F238E27FC236}">
                  <a16:creationId xmlns:a16="http://schemas.microsoft.com/office/drawing/2014/main" id="{827590E7-6641-46F1-A629-16C530960FD7}"/>
                </a:ext>
              </a:extLst>
            </p:cNvPr>
            <p:cNvSpPr>
              <a:spLocks noChangeArrowheads="1"/>
            </p:cNvSpPr>
            <p:nvPr/>
          </p:nvSpPr>
          <p:spPr bwMode="auto">
            <a:xfrm>
              <a:off x="3186" y="3684"/>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5" name="Oval 27">
              <a:extLst>
                <a:ext uri="{FF2B5EF4-FFF2-40B4-BE49-F238E27FC236}">
                  <a16:creationId xmlns:a16="http://schemas.microsoft.com/office/drawing/2014/main" id="{583F9E6C-7164-48D8-BBB6-30D7981A795D}"/>
                </a:ext>
              </a:extLst>
            </p:cNvPr>
            <p:cNvSpPr>
              <a:spLocks noChangeArrowheads="1"/>
            </p:cNvSpPr>
            <p:nvPr/>
          </p:nvSpPr>
          <p:spPr bwMode="auto">
            <a:xfrm>
              <a:off x="3504" y="310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6" name="Oval 28">
              <a:extLst>
                <a:ext uri="{FF2B5EF4-FFF2-40B4-BE49-F238E27FC236}">
                  <a16:creationId xmlns:a16="http://schemas.microsoft.com/office/drawing/2014/main" id="{F41BF433-D600-46E5-A3F0-481944641517}"/>
                </a:ext>
              </a:extLst>
            </p:cNvPr>
            <p:cNvSpPr>
              <a:spLocks noChangeArrowheads="1"/>
            </p:cNvSpPr>
            <p:nvPr/>
          </p:nvSpPr>
          <p:spPr bwMode="auto">
            <a:xfrm>
              <a:off x="3522" y="3594"/>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37" name="Oval 29">
              <a:extLst>
                <a:ext uri="{FF2B5EF4-FFF2-40B4-BE49-F238E27FC236}">
                  <a16:creationId xmlns:a16="http://schemas.microsoft.com/office/drawing/2014/main" id="{23DD37A9-A458-4B60-ACDF-545C35452BE5}"/>
                </a:ext>
              </a:extLst>
            </p:cNvPr>
            <p:cNvSpPr>
              <a:spLocks noChangeArrowheads="1"/>
            </p:cNvSpPr>
            <p:nvPr/>
          </p:nvSpPr>
          <p:spPr bwMode="auto">
            <a:xfrm>
              <a:off x="3786" y="381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1038" name="Rectangle 30">
            <a:extLst>
              <a:ext uri="{FF2B5EF4-FFF2-40B4-BE49-F238E27FC236}">
                <a16:creationId xmlns:a16="http://schemas.microsoft.com/office/drawing/2014/main" id="{9D445228-308C-40FF-9BFE-22C6062FFAA2}"/>
              </a:ext>
            </a:extLst>
          </p:cNvPr>
          <p:cNvSpPr>
            <a:spLocks noChangeArrowheads="1"/>
          </p:cNvSpPr>
          <p:nvPr/>
        </p:nvSpPr>
        <p:spPr bwMode="auto">
          <a:xfrm>
            <a:off x="4510088" y="6262688"/>
            <a:ext cx="191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t>Low Accuracy</a:t>
            </a:r>
          </a:p>
        </p:txBody>
      </p:sp>
      <p:grpSp>
        <p:nvGrpSpPr>
          <p:cNvPr id="811039" name="Group 31">
            <a:extLst>
              <a:ext uri="{FF2B5EF4-FFF2-40B4-BE49-F238E27FC236}">
                <a16:creationId xmlns:a16="http://schemas.microsoft.com/office/drawing/2014/main" id="{A0DD5FC3-9A8F-481E-9A55-7C2D12EC0E51}"/>
              </a:ext>
            </a:extLst>
          </p:cNvPr>
          <p:cNvGrpSpPr>
            <a:grpSpLocks/>
          </p:cNvGrpSpPr>
          <p:nvPr/>
        </p:nvGrpSpPr>
        <p:grpSpPr bwMode="auto">
          <a:xfrm>
            <a:off x="6886575" y="4405313"/>
            <a:ext cx="1768475" cy="1771650"/>
            <a:chOff x="4338" y="2622"/>
            <a:chExt cx="1114" cy="1116"/>
          </a:xfrm>
        </p:grpSpPr>
        <p:grpSp>
          <p:nvGrpSpPr>
            <p:cNvPr id="811040" name="Group 32">
              <a:extLst>
                <a:ext uri="{FF2B5EF4-FFF2-40B4-BE49-F238E27FC236}">
                  <a16:creationId xmlns:a16="http://schemas.microsoft.com/office/drawing/2014/main" id="{EFB7C6F7-2F6F-4C06-B629-6B9D4406C8D2}"/>
                </a:ext>
              </a:extLst>
            </p:cNvPr>
            <p:cNvGrpSpPr>
              <a:grpSpLocks/>
            </p:cNvGrpSpPr>
            <p:nvPr/>
          </p:nvGrpSpPr>
          <p:grpSpPr bwMode="auto">
            <a:xfrm>
              <a:off x="4338" y="2622"/>
              <a:ext cx="1114" cy="1116"/>
              <a:chOff x="2784" y="2940"/>
              <a:chExt cx="1270" cy="1272"/>
            </a:xfrm>
          </p:grpSpPr>
          <p:sp>
            <p:nvSpPr>
              <p:cNvPr id="811041" name="Oval 33">
                <a:extLst>
                  <a:ext uri="{FF2B5EF4-FFF2-40B4-BE49-F238E27FC236}">
                    <a16:creationId xmlns:a16="http://schemas.microsoft.com/office/drawing/2014/main" id="{64D20A67-4C47-4BA0-BF10-693E6A631920}"/>
                  </a:ext>
                </a:extLst>
              </p:cNvPr>
              <p:cNvSpPr>
                <a:spLocks noChangeArrowheads="1"/>
              </p:cNvSpPr>
              <p:nvPr/>
            </p:nvSpPr>
            <p:spPr bwMode="auto">
              <a:xfrm>
                <a:off x="2784" y="2940"/>
                <a:ext cx="1270" cy="1272"/>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2" name="Oval 34">
                <a:extLst>
                  <a:ext uri="{FF2B5EF4-FFF2-40B4-BE49-F238E27FC236}">
                    <a16:creationId xmlns:a16="http://schemas.microsoft.com/office/drawing/2014/main" id="{BB11B65D-F2F6-42CD-B26B-E31F9D307D97}"/>
                  </a:ext>
                </a:extLst>
              </p:cNvPr>
              <p:cNvSpPr>
                <a:spLocks noChangeArrowheads="1"/>
              </p:cNvSpPr>
              <p:nvPr/>
            </p:nvSpPr>
            <p:spPr bwMode="auto">
              <a:xfrm>
                <a:off x="3354" y="3516"/>
                <a:ext cx="384" cy="36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3" name="Oval 35">
                <a:extLst>
                  <a:ext uri="{FF2B5EF4-FFF2-40B4-BE49-F238E27FC236}">
                    <a16:creationId xmlns:a16="http://schemas.microsoft.com/office/drawing/2014/main" id="{456710FF-D180-434C-B5EF-8006F47B537F}"/>
                  </a:ext>
                </a:extLst>
              </p:cNvPr>
              <p:cNvSpPr>
                <a:spLocks noChangeArrowheads="1"/>
              </p:cNvSpPr>
              <p:nvPr/>
            </p:nvSpPr>
            <p:spPr bwMode="auto">
              <a:xfrm>
                <a:off x="2925" y="3081"/>
                <a:ext cx="988" cy="99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4" name="Oval 36">
                <a:extLst>
                  <a:ext uri="{FF2B5EF4-FFF2-40B4-BE49-F238E27FC236}">
                    <a16:creationId xmlns:a16="http://schemas.microsoft.com/office/drawing/2014/main" id="{AD091485-3C7F-4B90-B5FF-5845DFEB1904}"/>
                  </a:ext>
                </a:extLst>
              </p:cNvPr>
              <p:cNvSpPr>
                <a:spLocks noChangeArrowheads="1"/>
              </p:cNvSpPr>
              <p:nvPr/>
            </p:nvSpPr>
            <p:spPr bwMode="auto">
              <a:xfrm>
                <a:off x="3060" y="3216"/>
                <a:ext cx="718" cy="720"/>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5" name="Oval 37">
                <a:extLst>
                  <a:ext uri="{FF2B5EF4-FFF2-40B4-BE49-F238E27FC236}">
                    <a16:creationId xmlns:a16="http://schemas.microsoft.com/office/drawing/2014/main" id="{982E3021-69C3-4E4B-8AE7-1A96D69ED899}"/>
                  </a:ext>
                </a:extLst>
              </p:cNvPr>
              <p:cNvSpPr>
                <a:spLocks noChangeArrowheads="1"/>
              </p:cNvSpPr>
              <p:nvPr/>
            </p:nvSpPr>
            <p:spPr bwMode="auto">
              <a:xfrm>
                <a:off x="3182" y="3339"/>
                <a:ext cx="473" cy="474"/>
              </a:xfrm>
              <a:prstGeom prst="ellipse">
                <a:avLst/>
              </a:prstGeom>
              <a:solidFill>
                <a:srgbClr val="FF3300"/>
              </a:soli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1046" name="Group 38">
              <a:extLst>
                <a:ext uri="{FF2B5EF4-FFF2-40B4-BE49-F238E27FC236}">
                  <a16:creationId xmlns:a16="http://schemas.microsoft.com/office/drawing/2014/main" id="{1EEF3BE8-ECCB-4F2E-9051-3158B43F05B8}"/>
                </a:ext>
              </a:extLst>
            </p:cNvPr>
            <p:cNvGrpSpPr>
              <a:grpSpLocks/>
            </p:cNvGrpSpPr>
            <p:nvPr/>
          </p:nvGrpSpPr>
          <p:grpSpPr bwMode="auto">
            <a:xfrm>
              <a:off x="4392" y="3204"/>
              <a:ext cx="194" cy="248"/>
              <a:chOff x="4782" y="3294"/>
              <a:chExt cx="194" cy="248"/>
            </a:xfrm>
          </p:grpSpPr>
          <p:sp>
            <p:nvSpPr>
              <p:cNvPr id="811047" name="Oval 39">
                <a:extLst>
                  <a:ext uri="{FF2B5EF4-FFF2-40B4-BE49-F238E27FC236}">
                    <a16:creationId xmlns:a16="http://schemas.microsoft.com/office/drawing/2014/main" id="{6E9B5C42-9756-4F61-95C8-DA357225B3F2}"/>
                  </a:ext>
                </a:extLst>
              </p:cNvPr>
              <p:cNvSpPr>
                <a:spLocks noChangeArrowheads="1"/>
              </p:cNvSpPr>
              <p:nvPr/>
            </p:nvSpPr>
            <p:spPr bwMode="auto">
              <a:xfrm>
                <a:off x="4782" y="330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8" name="Oval 40">
                <a:extLst>
                  <a:ext uri="{FF2B5EF4-FFF2-40B4-BE49-F238E27FC236}">
                    <a16:creationId xmlns:a16="http://schemas.microsoft.com/office/drawing/2014/main" id="{62AA029D-BD21-4DC6-A09B-10D05FF471CD}"/>
                  </a:ext>
                </a:extLst>
              </p:cNvPr>
              <p:cNvSpPr>
                <a:spLocks noChangeArrowheads="1"/>
              </p:cNvSpPr>
              <p:nvPr/>
            </p:nvSpPr>
            <p:spPr bwMode="auto">
              <a:xfrm>
                <a:off x="4818" y="340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49" name="Oval 41">
                <a:extLst>
                  <a:ext uri="{FF2B5EF4-FFF2-40B4-BE49-F238E27FC236}">
                    <a16:creationId xmlns:a16="http://schemas.microsoft.com/office/drawing/2014/main" id="{52DE3555-F43F-4F06-B849-9E26206470A5}"/>
                  </a:ext>
                </a:extLst>
              </p:cNvPr>
              <p:cNvSpPr>
                <a:spLocks noChangeArrowheads="1"/>
              </p:cNvSpPr>
              <p:nvPr/>
            </p:nvSpPr>
            <p:spPr bwMode="auto">
              <a:xfrm>
                <a:off x="4914" y="3294"/>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50" name="Oval 42">
                <a:extLst>
                  <a:ext uri="{FF2B5EF4-FFF2-40B4-BE49-F238E27FC236}">
                    <a16:creationId xmlns:a16="http://schemas.microsoft.com/office/drawing/2014/main" id="{435A0A59-2AAF-490F-8847-6BA1FD4300C0}"/>
                  </a:ext>
                </a:extLst>
              </p:cNvPr>
              <p:cNvSpPr>
                <a:spLocks noChangeArrowheads="1"/>
              </p:cNvSpPr>
              <p:nvPr/>
            </p:nvSpPr>
            <p:spPr bwMode="auto">
              <a:xfrm>
                <a:off x="4920" y="339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051" name="Oval 43">
                <a:extLst>
                  <a:ext uri="{FF2B5EF4-FFF2-40B4-BE49-F238E27FC236}">
                    <a16:creationId xmlns:a16="http://schemas.microsoft.com/office/drawing/2014/main" id="{32226718-F588-4B63-9C76-5970C09A300B}"/>
                  </a:ext>
                </a:extLst>
              </p:cNvPr>
              <p:cNvSpPr>
                <a:spLocks noChangeArrowheads="1"/>
              </p:cNvSpPr>
              <p:nvPr/>
            </p:nvSpPr>
            <p:spPr bwMode="auto">
              <a:xfrm>
                <a:off x="4896" y="348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811052" name="Picture 44">
            <a:extLst>
              <a:ext uri="{FF2B5EF4-FFF2-40B4-BE49-F238E27FC236}">
                <a16:creationId xmlns:a16="http://schemas.microsoft.com/office/drawing/2014/main" id="{B5C1C841-C12B-4A29-BEA7-90784DAC5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3725863"/>
            <a:ext cx="7905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1053" name="Picture 45">
            <a:extLst>
              <a:ext uri="{FF2B5EF4-FFF2-40B4-BE49-F238E27FC236}">
                <a16:creationId xmlns:a16="http://schemas.microsoft.com/office/drawing/2014/main" id="{E333A2BE-F3E6-4BF0-8945-FECA06628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5" y="3717925"/>
            <a:ext cx="311308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1054" name="Picture 46">
            <a:extLst>
              <a:ext uri="{FF2B5EF4-FFF2-40B4-BE49-F238E27FC236}">
                <a16:creationId xmlns:a16="http://schemas.microsoft.com/office/drawing/2014/main" id="{525372D9-81EA-4A90-81BA-41BF34C74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3716338"/>
            <a:ext cx="7905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1055" name="Line 47">
            <a:extLst>
              <a:ext uri="{FF2B5EF4-FFF2-40B4-BE49-F238E27FC236}">
                <a16:creationId xmlns:a16="http://schemas.microsoft.com/office/drawing/2014/main" id="{EDD79369-7A2D-46B1-B450-997B78528946}"/>
              </a:ext>
            </a:extLst>
          </p:cNvPr>
          <p:cNvSpPr>
            <a:spLocks noChangeShapeType="1"/>
          </p:cNvSpPr>
          <p:nvPr/>
        </p:nvSpPr>
        <p:spPr bwMode="auto">
          <a:xfrm>
            <a:off x="2532063" y="4419600"/>
            <a:ext cx="13065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56" name="Line 48">
            <a:extLst>
              <a:ext uri="{FF2B5EF4-FFF2-40B4-BE49-F238E27FC236}">
                <a16:creationId xmlns:a16="http://schemas.microsoft.com/office/drawing/2014/main" id="{C7B9A235-298E-46C5-B400-D77831A19501}"/>
              </a:ext>
            </a:extLst>
          </p:cNvPr>
          <p:cNvSpPr>
            <a:spLocks noChangeShapeType="1"/>
          </p:cNvSpPr>
          <p:nvPr/>
        </p:nvSpPr>
        <p:spPr bwMode="auto">
          <a:xfrm>
            <a:off x="4541838" y="4410075"/>
            <a:ext cx="1858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57" name="Line 49">
            <a:extLst>
              <a:ext uri="{FF2B5EF4-FFF2-40B4-BE49-F238E27FC236}">
                <a16:creationId xmlns:a16="http://schemas.microsoft.com/office/drawing/2014/main" id="{0BFA6F11-F2B3-4F45-8AD5-D4A2543ACEC0}"/>
              </a:ext>
            </a:extLst>
          </p:cNvPr>
          <p:cNvSpPr>
            <a:spLocks noChangeShapeType="1"/>
          </p:cNvSpPr>
          <p:nvPr/>
        </p:nvSpPr>
        <p:spPr bwMode="auto">
          <a:xfrm>
            <a:off x="6827838" y="4410075"/>
            <a:ext cx="1858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58" name="Line 50">
            <a:extLst>
              <a:ext uri="{FF2B5EF4-FFF2-40B4-BE49-F238E27FC236}">
                <a16:creationId xmlns:a16="http://schemas.microsoft.com/office/drawing/2014/main" id="{84C1724A-0522-4F8E-8DB1-BDEE59163670}"/>
              </a:ext>
            </a:extLst>
          </p:cNvPr>
          <p:cNvSpPr>
            <a:spLocks noChangeShapeType="1"/>
          </p:cNvSpPr>
          <p:nvPr/>
        </p:nvSpPr>
        <p:spPr bwMode="auto">
          <a:xfrm>
            <a:off x="7124700" y="4291013"/>
            <a:ext cx="6524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59" name="Line 51">
            <a:extLst>
              <a:ext uri="{FF2B5EF4-FFF2-40B4-BE49-F238E27FC236}">
                <a16:creationId xmlns:a16="http://schemas.microsoft.com/office/drawing/2014/main" id="{25CC88B5-D324-4CBD-9D2C-350EB3190C63}"/>
              </a:ext>
            </a:extLst>
          </p:cNvPr>
          <p:cNvSpPr>
            <a:spLocks noChangeShapeType="1"/>
          </p:cNvSpPr>
          <p:nvPr/>
        </p:nvSpPr>
        <p:spPr bwMode="auto">
          <a:xfrm>
            <a:off x="5457825" y="4291013"/>
            <a:ext cx="4238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0" name="Line 52">
            <a:extLst>
              <a:ext uri="{FF2B5EF4-FFF2-40B4-BE49-F238E27FC236}">
                <a16:creationId xmlns:a16="http://schemas.microsoft.com/office/drawing/2014/main" id="{654223E3-E920-420A-88E2-8A24C3D1801E}"/>
              </a:ext>
            </a:extLst>
          </p:cNvPr>
          <p:cNvSpPr>
            <a:spLocks noChangeShapeType="1"/>
          </p:cNvSpPr>
          <p:nvPr/>
        </p:nvSpPr>
        <p:spPr bwMode="auto">
          <a:xfrm>
            <a:off x="3114675" y="4291013"/>
            <a:ext cx="1000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1" name="Rectangle 53">
            <a:extLst>
              <a:ext uri="{FF2B5EF4-FFF2-40B4-BE49-F238E27FC236}">
                <a16:creationId xmlns:a16="http://schemas.microsoft.com/office/drawing/2014/main" id="{F550AC0F-B673-41FD-A3EA-65BA62FD81F9}"/>
              </a:ext>
            </a:extLst>
          </p:cNvPr>
          <p:cNvSpPr>
            <a:spLocks noChangeArrowheads="1"/>
          </p:cNvSpPr>
          <p:nvPr/>
        </p:nvSpPr>
        <p:spPr bwMode="auto">
          <a:xfrm>
            <a:off x="3670300" y="3436938"/>
            <a:ext cx="182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3300"/>
                </a:solidFill>
              </a:rPr>
              <a:t>ValueAccuracy</a:t>
            </a:r>
          </a:p>
        </p:txBody>
      </p:sp>
      <p:sp>
        <p:nvSpPr>
          <p:cNvPr id="811062" name="Line 54">
            <a:extLst>
              <a:ext uri="{FF2B5EF4-FFF2-40B4-BE49-F238E27FC236}">
                <a16:creationId xmlns:a16="http://schemas.microsoft.com/office/drawing/2014/main" id="{7FFD20D2-BC19-42DE-90EF-B7F17536660F}"/>
              </a:ext>
            </a:extLst>
          </p:cNvPr>
          <p:cNvSpPr>
            <a:spLocks noChangeShapeType="1"/>
          </p:cNvSpPr>
          <p:nvPr/>
        </p:nvSpPr>
        <p:spPr bwMode="auto">
          <a:xfrm flipH="1">
            <a:off x="3219450" y="3800475"/>
            <a:ext cx="742950" cy="476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3" name="Line 55">
            <a:extLst>
              <a:ext uri="{FF2B5EF4-FFF2-40B4-BE49-F238E27FC236}">
                <a16:creationId xmlns:a16="http://schemas.microsoft.com/office/drawing/2014/main" id="{63B92F9E-50B0-4F4E-A5D2-946C1A0103EC}"/>
              </a:ext>
            </a:extLst>
          </p:cNvPr>
          <p:cNvSpPr>
            <a:spLocks noChangeShapeType="1"/>
          </p:cNvSpPr>
          <p:nvPr/>
        </p:nvSpPr>
        <p:spPr bwMode="auto">
          <a:xfrm>
            <a:off x="4943475" y="3733800"/>
            <a:ext cx="733425" cy="523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4" name="Line 56">
            <a:extLst>
              <a:ext uri="{FF2B5EF4-FFF2-40B4-BE49-F238E27FC236}">
                <a16:creationId xmlns:a16="http://schemas.microsoft.com/office/drawing/2014/main" id="{6E18F008-E290-4175-8EBF-31E891580F57}"/>
              </a:ext>
            </a:extLst>
          </p:cNvPr>
          <p:cNvSpPr>
            <a:spLocks noChangeShapeType="1"/>
          </p:cNvSpPr>
          <p:nvPr/>
        </p:nvSpPr>
        <p:spPr bwMode="auto">
          <a:xfrm>
            <a:off x="5381625" y="3686175"/>
            <a:ext cx="2000250" cy="561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5" name="Line 57">
            <a:extLst>
              <a:ext uri="{FF2B5EF4-FFF2-40B4-BE49-F238E27FC236}">
                <a16:creationId xmlns:a16="http://schemas.microsoft.com/office/drawing/2014/main" id="{4B5529D7-5FC1-4D2C-AC97-3C25AD755486}"/>
              </a:ext>
            </a:extLst>
          </p:cNvPr>
          <p:cNvSpPr>
            <a:spLocks noChangeShapeType="1"/>
          </p:cNvSpPr>
          <p:nvPr/>
        </p:nvSpPr>
        <p:spPr bwMode="auto">
          <a:xfrm flipV="1">
            <a:off x="3114675" y="3895725"/>
            <a:ext cx="0" cy="1419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6" name="Line 58">
            <a:extLst>
              <a:ext uri="{FF2B5EF4-FFF2-40B4-BE49-F238E27FC236}">
                <a16:creationId xmlns:a16="http://schemas.microsoft.com/office/drawing/2014/main" id="{F1645D80-687A-422C-8977-9F3A7B79032B}"/>
              </a:ext>
            </a:extLst>
          </p:cNvPr>
          <p:cNvSpPr>
            <a:spLocks noChangeShapeType="1"/>
          </p:cNvSpPr>
          <p:nvPr/>
        </p:nvSpPr>
        <p:spPr bwMode="auto">
          <a:xfrm flipV="1">
            <a:off x="5448300" y="3876675"/>
            <a:ext cx="0" cy="1390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7" name="Line 59">
            <a:extLst>
              <a:ext uri="{FF2B5EF4-FFF2-40B4-BE49-F238E27FC236}">
                <a16:creationId xmlns:a16="http://schemas.microsoft.com/office/drawing/2014/main" id="{EE9F7850-18BB-441D-B00C-4FB879DA2678}"/>
              </a:ext>
            </a:extLst>
          </p:cNvPr>
          <p:cNvSpPr>
            <a:spLocks noChangeShapeType="1"/>
          </p:cNvSpPr>
          <p:nvPr/>
        </p:nvSpPr>
        <p:spPr bwMode="auto">
          <a:xfrm flipV="1">
            <a:off x="7772400" y="3886200"/>
            <a:ext cx="0" cy="1390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8" name="Line 60">
            <a:extLst>
              <a:ext uri="{FF2B5EF4-FFF2-40B4-BE49-F238E27FC236}">
                <a16:creationId xmlns:a16="http://schemas.microsoft.com/office/drawing/2014/main" id="{BBC26FA9-BC72-404D-9BEA-2BD21F1EB3AE}"/>
              </a:ext>
            </a:extLst>
          </p:cNvPr>
          <p:cNvSpPr>
            <a:spLocks noChangeShapeType="1"/>
          </p:cNvSpPr>
          <p:nvPr/>
        </p:nvSpPr>
        <p:spPr bwMode="auto">
          <a:xfrm>
            <a:off x="7181850" y="4943475"/>
            <a:ext cx="59055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69" name="Text Box 61">
            <a:extLst>
              <a:ext uri="{FF2B5EF4-FFF2-40B4-BE49-F238E27FC236}">
                <a16:creationId xmlns:a16="http://schemas.microsoft.com/office/drawing/2014/main" id="{57DAC90C-8211-4C17-A8BF-F0EFE3472B2C}"/>
              </a:ext>
            </a:extLst>
          </p:cNvPr>
          <p:cNvSpPr txBox="1">
            <a:spLocks noChangeArrowheads="1"/>
          </p:cNvSpPr>
          <p:nvPr/>
        </p:nvSpPr>
        <p:spPr bwMode="auto">
          <a:xfrm>
            <a:off x="8375650" y="44561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Bias</a:t>
            </a:r>
          </a:p>
        </p:txBody>
      </p:sp>
      <p:sp>
        <p:nvSpPr>
          <p:cNvPr id="811070" name="Line 62">
            <a:extLst>
              <a:ext uri="{FF2B5EF4-FFF2-40B4-BE49-F238E27FC236}">
                <a16:creationId xmlns:a16="http://schemas.microsoft.com/office/drawing/2014/main" id="{ADDB26F6-916F-4E67-BF13-978426B25B30}"/>
              </a:ext>
            </a:extLst>
          </p:cNvPr>
          <p:cNvSpPr>
            <a:spLocks noChangeShapeType="1"/>
          </p:cNvSpPr>
          <p:nvPr/>
        </p:nvSpPr>
        <p:spPr bwMode="auto">
          <a:xfrm flipH="1">
            <a:off x="7467600" y="4676775"/>
            <a:ext cx="904875" cy="266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4" name="Picture 2">
            <a:extLst>
              <a:ext uri="{FF2B5EF4-FFF2-40B4-BE49-F238E27FC236}">
                <a16:creationId xmlns:a16="http://schemas.microsoft.com/office/drawing/2014/main" id="{8B88FCCC-2563-49D2-9280-99272988C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738188"/>
            <a:ext cx="4656137" cy="4260850"/>
          </a:xfrm>
          <a:prstGeom prst="rect">
            <a:avLst/>
          </a:prstGeom>
          <a:noFill/>
          <a:extLst>
            <a:ext uri="{909E8E84-426E-40DD-AFC4-6F175D3DCCD1}">
              <a14:hiddenFill xmlns:a14="http://schemas.microsoft.com/office/drawing/2010/main">
                <a:solidFill>
                  <a:srgbClr val="FFFFFF"/>
                </a:solidFill>
              </a14:hiddenFill>
            </a:ext>
          </a:extLst>
        </p:spPr>
      </p:pic>
      <p:sp>
        <p:nvSpPr>
          <p:cNvPr id="812035" name="Rectangle 3">
            <a:extLst>
              <a:ext uri="{FF2B5EF4-FFF2-40B4-BE49-F238E27FC236}">
                <a16:creationId xmlns:a16="http://schemas.microsoft.com/office/drawing/2014/main" id="{AFC8CA76-5D31-447B-AC30-3F5C47B2A6A4}"/>
              </a:ext>
            </a:extLst>
          </p:cNvPr>
          <p:cNvSpPr>
            <a:spLocks noGrp="1" noChangeArrowheads="1"/>
          </p:cNvSpPr>
          <p:nvPr>
            <p:ph type="title"/>
          </p:nvPr>
        </p:nvSpPr>
        <p:spPr>
          <a:xfrm>
            <a:off x="685800" y="153988"/>
            <a:ext cx="7772400" cy="735012"/>
          </a:xfrm>
        </p:spPr>
        <p:txBody>
          <a:bodyPr/>
          <a:lstStyle/>
          <a:p>
            <a:r>
              <a:rPr lang="en-US" altLang="en-US" sz="3600"/>
              <a:t>Data Quality and Processing Levels</a:t>
            </a:r>
          </a:p>
        </p:txBody>
      </p:sp>
      <p:sp>
        <p:nvSpPr>
          <p:cNvPr id="812036" name="Text Box 4">
            <a:extLst>
              <a:ext uri="{FF2B5EF4-FFF2-40B4-BE49-F238E27FC236}">
                <a16:creationId xmlns:a16="http://schemas.microsoft.com/office/drawing/2014/main" id="{368CE38F-5376-4795-8032-01B48CE578B0}"/>
              </a:ext>
            </a:extLst>
          </p:cNvPr>
          <p:cNvSpPr txBox="1">
            <a:spLocks noChangeArrowheads="1"/>
          </p:cNvSpPr>
          <p:nvPr/>
        </p:nvSpPr>
        <p:spPr bwMode="auto">
          <a:xfrm>
            <a:off x="2438400" y="3733800"/>
            <a:ext cx="6556375"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5000"/>
              </a:spcBef>
            </a:pPr>
            <a:r>
              <a:rPr lang="en-US" altLang="en-US"/>
              <a:t>Qualifier Code and Description provides qualifying information about the observations, e.g. Estimated, Provisional, Derived, Holding time for analysis exceeded</a:t>
            </a:r>
          </a:p>
          <a:p>
            <a:pPr>
              <a:spcBef>
                <a:spcPct val="25000"/>
              </a:spcBef>
            </a:pPr>
            <a:r>
              <a:rPr lang="en-US" altLang="en-US"/>
              <a:t>QualityControlLevel records the level of quality control that the data has been subjected to.</a:t>
            </a:r>
            <a:br>
              <a:rPr lang="en-US" altLang="en-US"/>
            </a:br>
            <a:r>
              <a:rPr lang="en-US" altLang="en-US"/>
              <a:t>- Level 0. Raw Data </a:t>
            </a:r>
            <a:br>
              <a:rPr lang="en-US" altLang="en-US"/>
            </a:br>
            <a:r>
              <a:rPr lang="en-US" altLang="en-US"/>
              <a:t>- Level 1. Quality Controlled Data </a:t>
            </a:r>
            <a:br>
              <a:rPr lang="en-US" altLang="en-US"/>
            </a:br>
            <a:r>
              <a:rPr lang="en-US" altLang="en-US"/>
              <a:t>- Level 2. Derived Products </a:t>
            </a:r>
            <a:br>
              <a:rPr lang="en-US" altLang="en-US"/>
            </a:br>
            <a:r>
              <a:rPr lang="en-US" altLang="en-US"/>
              <a:t>- Level 3. Interpreted Products </a:t>
            </a:r>
            <a:br>
              <a:rPr lang="en-US" altLang="en-US"/>
            </a:br>
            <a:r>
              <a:rPr lang="en-US" altLang="en-US"/>
              <a:t>- Level 4. Knowledge Products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3058" name="Rectangle 2">
            <a:extLst>
              <a:ext uri="{FF2B5EF4-FFF2-40B4-BE49-F238E27FC236}">
                <a16:creationId xmlns:a16="http://schemas.microsoft.com/office/drawing/2014/main" id="{ED35E8E0-D2CB-40C1-B682-5141D1B270D7}"/>
              </a:ext>
            </a:extLst>
          </p:cNvPr>
          <p:cNvSpPr>
            <a:spLocks noGrp="1" noChangeArrowheads="1"/>
          </p:cNvSpPr>
          <p:nvPr>
            <p:ph type="title"/>
          </p:nvPr>
        </p:nvSpPr>
        <p:spPr>
          <a:xfrm>
            <a:off x="741363" y="147638"/>
            <a:ext cx="7772400" cy="1143000"/>
          </a:xfrm>
        </p:spPr>
        <p:txBody>
          <a:bodyPr/>
          <a:lstStyle/>
          <a:p>
            <a:r>
              <a:rPr lang="en-US" altLang="en-US"/>
              <a:t>Series of Observations</a:t>
            </a:r>
          </a:p>
        </p:txBody>
      </p:sp>
      <p:pic>
        <p:nvPicPr>
          <p:cNvPr id="813059" name="Picture 3">
            <a:extLst>
              <a:ext uri="{FF2B5EF4-FFF2-40B4-BE49-F238E27FC236}">
                <a16:creationId xmlns:a16="http://schemas.microsoft.com/office/drawing/2014/main" id="{F0C464D5-4FF9-486F-88EE-BCDD015DD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928688"/>
            <a:ext cx="3959225" cy="5803900"/>
          </a:xfrm>
          <a:prstGeom prst="rect">
            <a:avLst/>
          </a:prstGeom>
          <a:noFill/>
          <a:extLst>
            <a:ext uri="{909E8E84-426E-40DD-AFC4-6F175D3DCCD1}">
              <a14:hiddenFill xmlns:a14="http://schemas.microsoft.com/office/drawing/2010/main">
                <a:solidFill>
                  <a:srgbClr val="FFFFFF"/>
                </a:solidFill>
              </a14:hiddenFill>
            </a:ext>
          </a:extLst>
        </p:spPr>
      </p:pic>
      <p:sp>
        <p:nvSpPr>
          <p:cNvPr id="813060" name="Text Box 4">
            <a:extLst>
              <a:ext uri="{FF2B5EF4-FFF2-40B4-BE49-F238E27FC236}">
                <a16:creationId xmlns:a16="http://schemas.microsoft.com/office/drawing/2014/main" id="{C92B784A-3829-474A-A7EC-89470BD00D74}"/>
              </a:ext>
            </a:extLst>
          </p:cNvPr>
          <p:cNvSpPr txBox="1">
            <a:spLocks noChangeArrowheads="1"/>
          </p:cNvSpPr>
          <p:nvPr/>
        </p:nvSpPr>
        <p:spPr bwMode="auto">
          <a:xfrm>
            <a:off x="2540000" y="2884488"/>
            <a:ext cx="57721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A “Data Series” is a set of all the observations of a particular variable at a site.</a:t>
            </a:r>
          </a:p>
          <a:p>
            <a:endParaRPr lang="en-US" altLang="en-US" sz="2000" b="1"/>
          </a:p>
          <a:p>
            <a:r>
              <a:rPr lang="en-US" altLang="en-US" sz="2000" b="1"/>
              <a:t>The SeriesCatalog is programmatically generated to provide users with the ability to do data discovery (i.e. what data is available and where) without formulating complex queries or hitting the DataValues table which can get very large.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07A6E3B0-819B-4683-8AEE-9EF07A8C7E2B}"/>
              </a:ext>
            </a:extLst>
          </p:cNvPr>
          <p:cNvSpPr>
            <a:spLocks noGrp="1" noChangeArrowheads="1"/>
          </p:cNvSpPr>
          <p:nvPr>
            <p:ph type="title"/>
          </p:nvPr>
        </p:nvSpPr>
        <p:spPr>
          <a:xfrm>
            <a:off x="2819400" y="552450"/>
            <a:ext cx="6096000" cy="1143000"/>
          </a:xfrm>
        </p:spPr>
        <p:txBody>
          <a:bodyPr/>
          <a:lstStyle/>
          <a:p>
            <a:r>
              <a:rPr lang="en-US" altLang="en-US" sz="5400"/>
              <a:t>Outline</a:t>
            </a:r>
          </a:p>
        </p:txBody>
      </p:sp>
      <p:sp>
        <p:nvSpPr>
          <p:cNvPr id="854019" name="Rectangle 3">
            <a:extLst>
              <a:ext uri="{FF2B5EF4-FFF2-40B4-BE49-F238E27FC236}">
                <a16:creationId xmlns:a16="http://schemas.microsoft.com/office/drawing/2014/main" id="{1AA6152D-CCEB-4937-8B15-6F37F371859C}"/>
              </a:ext>
            </a:extLst>
          </p:cNvPr>
          <p:cNvSpPr>
            <a:spLocks noGrp="1" noChangeArrowheads="1"/>
          </p:cNvSpPr>
          <p:nvPr>
            <p:ph type="body" idx="1"/>
          </p:nvPr>
        </p:nvSpPr>
        <p:spPr>
          <a:xfrm>
            <a:off x="2819400" y="2327275"/>
            <a:ext cx="6096000" cy="3146425"/>
          </a:xfrm>
        </p:spPr>
        <p:txBody>
          <a:bodyPr/>
          <a:lstStyle/>
          <a:p>
            <a:pPr>
              <a:lnSpc>
                <a:spcPct val="90000"/>
              </a:lnSpc>
            </a:pPr>
            <a:r>
              <a:rPr lang="en-US" altLang="en-US"/>
              <a:t>The CUAHSI HIS</a:t>
            </a:r>
          </a:p>
          <a:p>
            <a:pPr>
              <a:lnSpc>
                <a:spcPct val="90000"/>
              </a:lnSpc>
            </a:pPr>
            <a:r>
              <a:rPr lang="en-US" altLang="en-US"/>
              <a:t>Web Services</a:t>
            </a:r>
          </a:p>
          <a:p>
            <a:pPr>
              <a:lnSpc>
                <a:spcPct val="90000"/>
              </a:lnSpc>
            </a:pPr>
            <a:r>
              <a:rPr lang="en-US" altLang="en-US"/>
              <a:t>Observations Data Model</a:t>
            </a:r>
          </a:p>
          <a:p>
            <a:pPr>
              <a:lnSpc>
                <a:spcPct val="90000"/>
              </a:lnSpc>
            </a:pPr>
            <a:r>
              <a:rPr lang="en-US" altLang="en-US" i="1">
                <a:solidFill>
                  <a:srgbClr val="FF3300"/>
                </a:solidFill>
              </a:rPr>
              <a:t>Observatory Test Bed Implementation</a:t>
            </a:r>
          </a:p>
          <a:p>
            <a:pPr>
              <a:lnSpc>
                <a:spcPct val="90000"/>
              </a:lnSpc>
              <a:buFont typeface="Monotype Sorts" pitchFamily="2" charset="2"/>
              <a:buNone/>
            </a:pPr>
            <a:endParaRPr lang="en-US" altLang="en-US" i="1">
              <a:solidFill>
                <a:srgbClr val="FF3300"/>
              </a:solidFill>
            </a:endParaRP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a:extLst>
              <a:ext uri="{FF2B5EF4-FFF2-40B4-BE49-F238E27FC236}">
                <a16:creationId xmlns:a16="http://schemas.microsoft.com/office/drawing/2014/main" id="{BDC83CA6-7F82-4F85-A829-539E3968509B}"/>
              </a:ext>
            </a:extLst>
          </p:cNvPr>
          <p:cNvSpPr>
            <a:spLocks noGrp="1" noChangeArrowheads="1"/>
          </p:cNvSpPr>
          <p:nvPr>
            <p:ph type="title"/>
          </p:nvPr>
        </p:nvSpPr>
        <p:spPr>
          <a:xfrm>
            <a:off x="0" y="0"/>
            <a:ext cx="9144000" cy="1143000"/>
          </a:xfrm>
          <a:solidFill>
            <a:schemeClr val="bg1"/>
          </a:solidFill>
          <a:ln/>
        </p:spPr>
        <p:txBody>
          <a:bodyPr/>
          <a:lstStyle/>
          <a:p>
            <a:r>
              <a:rPr lang="en-US" altLang="en-US" sz="4000">
                <a:solidFill>
                  <a:schemeClr val="tx1"/>
                </a:solidFill>
                <a:latin typeface="Tahoma" panose="020B0604030504040204" pitchFamily="34" charset="0"/>
              </a:rPr>
              <a:t>Workgroup HIS Server</a:t>
            </a:r>
            <a:endParaRPr lang="en-US" altLang="en-US" sz="3200">
              <a:solidFill>
                <a:schemeClr val="tx1"/>
              </a:solidFill>
              <a:latin typeface="Tahoma" panose="020B0604030504040204" pitchFamily="34" charset="0"/>
            </a:endParaRPr>
          </a:p>
        </p:txBody>
      </p:sp>
      <p:pic>
        <p:nvPicPr>
          <p:cNvPr id="843779" name="Picture 3">
            <a:extLst>
              <a:ext uri="{FF2B5EF4-FFF2-40B4-BE49-F238E27FC236}">
                <a16:creationId xmlns:a16="http://schemas.microsoft.com/office/drawing/2014/main" id="{C77B7AA6-71B4-4B46-879B-6F47561A9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965200"/>
            <a:ext cx="8185150" cy="57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4562" name="Rectangle 2">
            <a:extLst>
              <a:ext uri="{FF2B5EF4-FFF2-40B4-BE49-F238E27FC236}">
                <a16:creationId xmlns:a16="http://schemas.microsoft.com/office/drawing/2014/main" id="{602EE5EF-0CC2-437F-829E-ADDFDC26C299}"/>
              </a:ext>
            </a:extLst>
          </p:cNvPr>
          <p:cNvSpPr>
            <a:spLocks noChangeArrowheads="1"/>
          </p:cNvSpPr>
          <p:nvPr/>
        </p:nvSpPr>
        <p:spPr bwMode="auto">
          <a:xfrm>
            <a:off x="127000" y="914400"/>
            <a:ext cx="2616200" cy="5791200"/>
          </a:xfrm>
          <a:prstGeom prst="rect">
            <a:avLst/>
          </a:prstGeom>
          <a:solidFill>
            <a:srgbClr val="A3C5A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34563" name="Rectangle 3">
            <a:extLst>
              <a:ext uri="{FF2B5EF4-FFF2-40B4-BE49-F238E27FC236}">
                <a16:creationId xmlns:a16="http://schemas.microsoft.com/office/drawing/2014/main" id="{5028D741-890B-452C-AE14-7CFABBC860EA}"/>
              </a:ext>
            </a:extLst>
          </p:cNvPr>
          <p:cNvSpPr>
            <a:spLocks noGrp="1" noChangeArrowheads="1"/>
          </p:cNvSpPr>
          <p:nvPr>
            <p:ph type="title"/>
          </p:nvPr>
        </p:nvSpPr>
        <p:spPr>
          <a:xfrm>
            <a:off x="533400" y="152400"/>
            <a:ext cx="8229600" cy="609600"/>
          </a:xfrm>
        </p:spPr>
        <p:txBody>
          <a:bodyPr/>
          <a:lstStyle/>
          <a:p>
            <a:r>
              <a:rPr lang="en-US" altLang="en-US" sz="2800"/>
              <a:t>Automated Ingestion of Sensor Data into ODM</a:t>
            </a:r>
          </a:p>
        </p:txBody>
      </p:sp>
      <p:sp>
        <p:nvSpPr>
          <p:cNvPr id="834564" name="AutoShape 4">
            <a:extLst>
              <a:ext uri="{FF2B5EF4-FFF2-40B4-BE49-F238E27FC236}">
                <a16:creationId xmlns:a16="http://schemas.microsoft.com/office/drawing/2014/main" id="{732B6138-A1B0-4374-AE43-E7FB4343292E}"/>
              </a:ext>
            </a:extLst>
          </p:cNvPr>
          <p:cNvSpPr>
            <a:spLocks noChangeArrowheads="1"/>
          </p:cNvSpPr>
          <p:nvPr/>
        </p:nvSpPr>
        <p:spPr bwMode="auto">
          <a:xfrm>
            <a:off x="3276600" y="2514600"/>
            <a:ext cx="1905000" cy="19050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Observations</a:t>
            </a:r>
          </a:p>
          <a:p>
            <a:pPr algn="ctr"/>
            <a:r>
              <a:rPr lang="en-US" altLang="en-US"/>
              <a:t>Database </a:t>
            </a:r>
          </a:p>
          <a:p>
            <a:pPr algn="ctr"/>
            <a:r>
              <a:rPr lang="en-US" altLang="en-US"/>
              <a:t>(ODM)</a:t>
            </a:r>
          </a:p>
        </p:txBody>
      </p:sp>
      <p:pic>
        <p:nvPicPr>
          <p:cNvPr id="834565" name="Picture 5" descr="BD18187_">
            <a:extLst>
              <a:ext uri="{FF2B5EF4-FFF2-40B4-BE49-F238E27FC236}">
                <a16:creationId xmlns:a16="http://schemas.microsoft.com/office/drawing/2014/main" id="{C6A07337-7EF7-45D5-ADC0-5FBF075FA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143000"/>
            <a:ext cx="831850" cy="1011238"/>
          </a:xfrm>
          <a:prstGeom prst="rect">
            <a:avLst/>
          </a:prstGeom>
          <a:noFill/>
          <a:extLst>
            <a:ext uri="{909E8E84-426E-40DD-AFC4-6F175D3DCCD1}">
              <a14:hiddenFill xmlns:a14="http://schemas.microsoft.com/office/drawing/2010/main">
                <a:solidFill>
                  <a:srgbClr val="FFFFFF"/>
                </a:solidFill>
              </a14:hiddenFill>
            </a:ext>
          </a:extLst>
        </p:spPr>
      </p:pic>
      <p:sp>
        <p:nvSpPr>
          <p:cNvPr id="834566" name="Text Box 6">
            <a:extLst>
              <a:ext uri="{FF2B5EF4-FFF2-40B4-BE49-F238E27FC236}">
                <a16:creationId xmlns:a16="http://schemas.microsoft.com/office/drawing/2014/main" id="{C25B9BE5-9C00-4EEC-AAE9-BD3F471835D8}"/>
              </a:ext>
            </a:extLst>
          </p:cNvPr>
          <p:cNvSpPr txBox="1">
            <a:spLocks noChangeArrowheads="1"/>
          </p:cNvSpPr>
          <p:nvPr/>
        </p:nvSpPr>
        <p:spPr bwMode="auto">
          <a:xfrm>
            <a:off x="906463" y="2181225"/>
            <a:ext cx="162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Base Station</a:t>
            </a:r>
          </a:p>
          <a:p>
            <a:pPr algn="ctr"/>
            <a:r>
              <a:rPr lang="en-US" altLang="en-US" sz="2000"/>
              <a:t>Computer(s)</a:t>
            </a:r>
          </a:p>
        </p:txBody>
      </p:sp>
      <p:sp>
        <p:nvSpPr>
          <p:cNvPr id="834567" name="Rectangle 7">
            <a:extLst>
              <a:ext uri="{FF2B5EF4-FFF2-40B4-BE49-F238E27FC236}">
                <a16:creationId xmlns:a16="http://schemas.microsoft.com/office/drawing/2014/main" id="{E79C3EE4-2B59-4FAC-A5D9-F50FBC4379F5}"/>
              </a:ext>
            </a:extLst>
          </p:cNvPr>
          <p:cNvSpPr>
            <a:spLocks noChangeArrowheads="1"/>
          </p:cNvSpPr>
          <p:nvPr/>
        </p:nvSpPr>
        <p:spPr bwMode="auto">
          <a:xfrm>
            <a:off x="3200400" y="1066800"/>
            <a:ext cx="2057400" cy="990600"/>
          </a:xfrm>
          <a:prstGeom prst="rect">
            <a:avLst/>
          </a:prstGeom>
          <a:solidFill>
            <a:srgbClr val="F9ADA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Data Processing</a:t>
            </a:r>
          </a:p>
          <a:p>
            <a:pPr algn="ctr"/>
            <a:r>
              <a:rPr lang="en-US" altLang="en-US"/>
              <a:t>Applications</a:t>
            </a:r>
          </a:p>
        </p:txBody>
      </p:sp>
      <p:cxnSp>
        <p:nvCxnSpPr>
          <p:cNvPr id="834568" name="AutoShape 8">
            <a:extLst>
              <a:ext uri="{FF2B5EF4-FFF2-40B4-BE49-F238E27FC236}">
                <a16:creationId xmlns:a16="http://schemas.microsoft.com/office/drawing/2014/main" id="{A341AA1D-35E0-49F1-975E-330FF3D3260F}"/>
              </a:ext>
            </a:extLst>
          </p:cNvPr>
          <p:cNvCxnSpPr>
            <a:cxnSpLocks noChangeShapeType="1"/>
            <a:stCxn id="834564" idx="1"/>
            <a:endCxn id="834567" idx="2"/>
          </p:cNvCxnSpPr>
          <p:nvPr/>
        </p:nvCxnSpPr>
        <p:spPr bwMode="auto">
          <a:xfrm rot="16200000">
            <a:off x="4000500" y="2286000"/>
            <a:ext cx="457200" cy="0"/>
          </a:xfrm>
          <a:prstGeom prst="straightConnector1">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4569" name="AutoShape 9">
            <a:extLst>
              <a:ext uri="{FF2B5EF4-FFF2-40B4-BE49-F238E27FC236}">
                <a16:creationId xmlns:a16="http://schemas.microsoft.com/office/drawing/2014/main" id="{545F97ED-B07D-4CE0-9517-616AA314BC8E}"/>
              </a:ext>
            </a:extLst>
          </p:cNvPr>
          <p:cNvCxnSpPr>
            <a:cxnSpLocks noChangeShapeType="1"/>
            <a:stCxn id="834567" idx="1"/>
            <a:endCxn id="834565" idx="3"/>
          </p:cNvCxnSpPr>
          <p:nvPr/>
        </p:nvCxnSpPr>
        <p:spPr bwMode="auto">
          <a:xfrm rot="10800000" flipV="1">
            <a:off x="1497013" y="1562100"/>
            <a:ext cx="1703387" cy="87313"/>
          </a:xfrm>
          <a:prstGeom prst="bentConnector3">
            <a:avLst>
              <a:gd name="adj1" fmla="val 49954"/>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4570" name="AutoShape 10">
            <a:extLst>
              <a:ext uri="{FF2B5EF4-FFF2-40B4-BE49-F238E27FC236}">
                <a16:creationId xmlns:a16="http://schemas.microsoft.com/office/drawing/2014/main" id="{E8B02949-A36A-44E1-81B8-0E80C9EC6145}"/>
              </a:ext>
            </a:extLst>
          </p:cNvPr>
          <p:cNvCxnSpPr>
            <a:cxnSpLocks noChangeShapeType="1"/>
            <a:stCxn id="834565" idx="1"/>
            <a:endCxn id="834572" idx="0"/>
          </p:cNvCxnSpPr>
          <p:nvPr/>
        </p:nvCxnSpPr>
        <p:spPr bwMode="auto">
          <a:xfrm rot="10800000" flipH="1" flipV="1">
            <a:off x="665163" y="1649413"/>
            <a:ext cx="114300" cy="1398587"/>
          </a:xfrm>
          <a:prstGeom prst="bentConnector4">
            <a:avLst>
              <a:gd name="adj1" fmla="val -200000"/>
              <a:gd name="adj2" fmla="val 67991"/>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4571" name="Line 11">
            <a:extLst>
              <a:ext uri="{FF2B5EF4-FFF2-40B4-BE49-F238E27FC236}">
                <a16:creationId xmlns:a16="http://schemas.microsoft.com/office/drawing/2014/main" id="{BCC99E87-7C94-4A03-AE02-87ADA3BA7729}"/>
              </a:ext>
            </a:extLst>
          </p:cNvPr>
          <p:cNvSpPr>
            <a:spLocks noChangeShapeType="1"/>
          </p:cNvSpPr>
          <p:nvPr/>
        </p:nvSpPr>
        <p:spPr bwMode="auto">
          <a:xfrm>
            <a:off x="2867025" y="990600"/>
            <a:ext cx="0" cy="548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34572" name="Picture 12" descr="MCj03499930000[1]">
            <a:extLst>
              <a:ext uri="{FF2B5EF4-FFF2-40B4-BE49-F238E27FC236}">
                <a16:creationId xmlns:a16="http://schemas.microsoft.com/office/drawing/2014/main" id="{4D12AAEB-4F67-41C9-AC18-86270A98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795338" cy="1338263"/>
          </a:xfrm>
          <a:prstGeom prst="rect">
            <a:avLst/>
          </a:prstGeom>
          <a:noFill/>
          <a:extLst>
            <a:ext uri="{909E8E84-426E-40DD-AFC4-6F175D3DCCD1}">
              <a14:hiddenFill xmlns:a14="http://schemas.microsoft.com/office/drawing/2010/main">
                <a:solidFill>
                  <a:srgbClr val="FFFFFF"/>
                </a:solidFill>
              </a14:hiddenFill>
            </a:ext>
          </a:extLst>
        </p:spPr>
      </p:pic>
      <p:pic>
        <p:nvPicPr>
          <p:cNvPr id="834573" name="Picture 13" descr="R.M. Young Wind Sentry Set">
            <a:hlinkClick r:id="rId4"/>
            <a:extLst>
              <a:ext uri="{FF2B5EF4-FFF2-40B4-BE49-F238E27FC236}">
                <a16:creationId xmlns:a16="http://schemas.microsoft.com/office/drawing/2014/main" id="{AE57742E-4C4B-47EA-875C-693062334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5410200"/>
            <a:ext cx="566738" cy="781050"/>
          </a:xfrm>
          <a:prstGeom prst="rect">
            <a:avLst/>
          </a:prstGeom>
          <a:noFill/>
          <a:extLst>
            <a:ext uri="{909E8E84-426E-40DD-AFC4-6F175D3DCCD1}">
              <a14:hiddenFill xmlns:a14="http://schemas.microsoft.com/office/drawing/2010/main">
                <a:solidFill>
                  <a:srgbClr val="FFFFFF"/>
                </a:solidFill>
              </a14:hiddenFill>
            </a:ext>
          </a:extLst>
        </p:spPr>
      </p:pic>
      <p:pic>
        <p:nvPicPr>
          <p:cNvPr id="834574" name="Picture 14" descr="R.M. Young Wind Sentry Set">
            <a:hlinkClick r:id="rId4"/>
            <a:extLst>
              <a:ext uri="{FF2B5EF4-FFF2-40B4-BE49-F238E27FC236}">
                <a16:creationId xmlns:a16="http://schemas.microsoft.com/office/drawing/2014/main" id="{F4B1B81B-7D32-4E34-BD47-B2FCF9B52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410200"/>
            <a:ext cx="512763" cy="704850"/>
          </a:xfrm>
          <a:prstGeom prst="rect">
            <a:avLst/>
          </a:prstGeom>
          <a:noFill/>
          <a:extLst>
            <a:ext uri="{909E8E84-426E-40DD-AFC4-6F175D3DCCD1}">
              <a14:hiddenFill xmlns:a14="http://schemas.microsoft.com/office/drawing/2010/main">
                <a:solidFill>
                  <a:srgbClr val="FFFFFF"/>
                </a:solidFill>
              </a14:hiddenFill>
            </a:ext>
          </a:extLst>
        </p:spPr>
      </p:pic>
      <p:pic>
        <p:nvPicPr>
          <p:cNvPr id="834575" name="Picture 15" descr="R.M. Young Wind Sentry Set">
            <a:hlinkClick r:id="rId4"/>
            <a:extLst>
              <a:ext uri="{FF2B5EF4-FFF2-40B4-BE49-F238E27FC236}">
                <a16:creationId xmlns:a16="http://schemas.microsoft.com/office/drawing/2014/main" id="{3BA9F9DD-678C-4F31-A463-76C17E110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511175" cy="704850"/>
          </a:xfrm>
          <a:prstGeom prst="rect">
            <a:avLst/>
          </a:prstGeom>
          <a:noFill/>
          <a:extLst>
            <a:ext uri="{909E8E84-426E-40DD-AFC4-6F175D3DCCD1}">
              <a14:hiddenFill xmlns:a14="http://schemas.microsoft.com/office/drawing/2010/main">
                <a:solidFill>
                  <a:srgbClr val="FFFFFF"/>
                </a:solidFill>
              </a14:hiddenFill>
            </a:ext>
          </a:extLst>
        </p:spPr>
      </p:pic>
      <p:cxnSp>
        <p:nvCxnSpPr>
          <p:cNvPr id="834576" name="AutoShape 16">
            <a:extLst>
              <a:ext uri="{FF2B5EF4-FFF2-40B4-BE49-F238E27FC236}">
                <a16:creationId xmlns:a16="http://schemas.microsoft.com/office/drawing/2014/main" id="{E1275AE6-9600-4673-890A-2E71D7AD47F2}"/>
              </a:ext>
            </a:extLst>
          </p:cNvPr>
          <p:cNvCxnSpPr>
            <a:cxnSpLocks noChangeShapeType="1"/>
            <a:stCxn id="834573" idx="0"/>
            <a:endCxn id="834572" idx="2"/>
          </p:cNvCxnSpPr>
          <p:nvPr/>
        </p:nvCxnSpPr>
        <p:spPr bwMode="auto">
          <a:xfrm rot="16200000">
            <a:off x="151607" y="4782344"/>
            <a:ext cx="1023937" cy="231775"/>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4577" name="Text Box 17">
            <a:extLst>
              <a:ext uri="{FF2B5EF4-FFF2-40B4-BE49-F238E27FC236}">
                <a16:creationId xmlns:a16="http://schemas.microsoft.com/office/drawing/2014/main" id="{6E7FFAD9-7C57-437A-9D7C-041F968EACC5}"/>
              </a:ext>
            </a:extLst>
          </p:cNvPr>
          <p:cNvSpPr txBox="1">
            <a:spLocks noChangeArrowheads="1"/>
          </p:cNvSpPr>
          <p:nvPr/>
        </p:nvSpPr>
        <p:spPr bwMode="auto">
          <a:xfrm>
            <a:off x="1143000" y="3276600"/>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Telemetry Network</a:t>
            </a:r>
          </a:p>
        </p:txBody>
      </p:sp>
      <p:cxnSp>
        <p:nvCxnSpPr>
          <p:cNvPr id="834578" name="AutoShape 18">
            <a:extLst>
              <a:ext uri="{FF2B5EF4-FFF2-40B4-BE49-F238E27FC236}">
                <a16:creationId xmlns:a16="http://schemas.microsoft.com/office/drawing/2014/main" id="{3BB64544-3443-438A-A693-AFFF98948267}"/>
              </a:ext>
            </a:extLst>
          </p:cNvPr>
          <p:cNvCxnSpPr>
            <a:cxnSpLocks noChangeShapeType="1"/>
            <a:stCxn id="834575" idx="0"/>
            <a:endCxn id="834572" idx="2"/>
          </p:cNvCxnSpPr>
          <p:nvPr/>
        </p:nvCxnSpPr>
        <p:spPr bwMode="auto">
          <a:xfrm rot="5400000" flipH="1">
            <a:off x="500857" y="4664869"/>
            <a:ext cx="1023937" cy="466725"/>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4579" name="AutoShape 19">
            <a:extLst>
              <a:ext uri="{FF2B5EF4-FFF2-40B4-BE49-F238E27FC236}">
                <a16:creationId xmlns:a16="http://schemas.microsoft.com/office/drawing/2014/main" id="{4F9F2E1C-3999-4CF0-A873-ABFD5D530592}"/>
              </a:ext>
            </a:extLst>
          </p:cNvPr>
          <p:cNvCxnSpPr>
            <a:cxnSpLocks noChangeShapeType="1"/>
            <a:stCxn id="834574" idx="0"/>
            <a:endCxn id="834572" idx="2"/>
          </p:cNvCxnSpPr>
          <p:nvPr/>
        </p:nvCxnSpPr>
        <p:spPr bwMode="auto">
          <a:xfrm rot="5400000" flipH="1">
            <a:off x="882650" y="4283076"/>
            <a:ext cx="1023937" cy="1230312"/>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4580" name="Text Box 20">
            <a:extLst>
              <a:ext uri="{FF2B5EF4-FFF2-40B4-BE49-F238E27FC236}">
                <a16:creationId xmlns:a16="http://schemas.microsoft.com/office/drawing/2014/main" id="{6AF3CA07-BCC3-41D1-8C4F-482C56FA0234}"/>
              </a:ext>
            </a:extLst>
          </p:cNvPr>
          <p:cNvSpPr txBox="1">
            <a:spLocks noChangeArrowheads="1"/>
          </p:cNvSpPr>
          <p:nvPr/>
        </p:nvSpPr>
        <p:spPr bwMode="auto">
          <a:xfrm>
            <a:off x="381000" y="61722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Sensors</a:t>
            </a:r>
          </a:p>
        </p:txBody>
      </p:sp>
      <p:sp>
        <p:nvSpPr>
          <p:cNvPr id="834581" name="Text Box 21">
            <a:extLst>
              <a:ext uri="{FF2B5EF4-FFF2-40B4-BE49-F238E27FC236}">
                <a16:creationId xmlns:a16="http://schemas.microsoft.com/office/drawing/2014/main" id="{DAEFBB21-86B1-45D2-8D3E-460852735DDA}"/>
              </a:ext>
            </a:extLst>
          </p:cNvPr>
          <p:cNvSpPr txBox="1">
            <a:spLocks noChangeArrowheads="1"/>
          </p:cNvSpPr>
          <p:nvPr/>
        </p:nvSpPr>
        <p:spPr bwMode="auto">
          <a:xfrm rot="16200000">
            <a:off x="2466182" y="5885656"/>
            <a:ext cx="104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Internet</a:t>
            </a:r>
          </a:p>
        </p:txBody>
      </p:sp>
      <p:sp>
        <p:nvSpPr>
          <p:cNvPr id="834582" name="Text Box 22">
            <a:extLst>
              <a:ext uri="{FF2B5EF4-FFF2-40B4-BE49-F238E27FC236}">
                <a16:creationId xmlns:a16="http://schemas.microsoft.com/office/drawing/2014/main" id="{11B047EA-BA58-49AD-B511-27BD1807195A}"/>
              </a:ext>
            </a:extLst>
          </p:cNvPr>
          <p:cNvSpPr txBox="1">
            <a:spLocks noChangeArrowheads="1"/>
          </p:cNvSpPr>
          <p:nvPr/>
        </p:nvSpPr>
        <p:spPr bwMode="auto">
          <a:xfrm>
            <a:off x="5486400" y="9906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834583" name="Text Box 23">
            <a:extLst>
              <a:ext uri="{FF2B5EF4-FFF2-40B4-BE49-F238E27FC236}">
                <a16:creationId xmlns:a16="http://schemas.microsoft.com/office/drawing/2014/main" id="{7AB50B5B-E067-42D3-9FE1-2E8F692D1E7B}"/>
              </a:ext>
            </a:extLst>
          </p:cNvPr>
          <p:cNvSpPr txBox="1">
            <a:spLocks noChangeArrowheads="1"/>
          </p:cNvSpPr>
          <p:nvPr/>
        </p:nvSpPr>
        <p:spPr bwMode="auto">
          <a:xfrm>
            <a:off x="5486400" y="1143000"/>
            <a:ext cx="35052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a:solidFill>
                  <a:schemeClr val="tx1"/>
                </a:solidFill>
                <a:latin typeface="Arial" panose="020B0604020202020204" pitchFamily="34" charset="0"/>
              </a:defRPr>
            </a:lvl1pPr>
            <a:lvl2pPr marL="682625" indent="-2254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Challenges</a:t>
            </a:r>
          </a:p>
          <a:p>
            <a:pPr>
              <a:spcBef>
                <a:spcPct val="50000"/>
              </a:spcBef>
              <a:buFontTx/>
              <a:buChar char="•"/>
            </a:pPr>
            <a:r>
              <a:rPr lang="en-US" altLang="en-US"/>
              <a:t>Heterogeneity</a:t>
            </a:r>
          </a:p>
          <a:p>
            <a:pPr>
              <a:spcBef>
                <a:spcPct val="50000"/>
              </a:spcBef>
              <a:buFontTx/>
              <a:buChar char="•"/>
            </a:pPr>
            <a:r>
              <a:rPr lang="en-US" altLang="en-US"/>
              <a:t>Establishing standards</a:t>
            </a:r>
          </a:p>
          <a:p>
            <a:pPr lvl="1">
              <a:spcBef>
                <a:spcPct val="50000"/>
              </a:spcBef>
              <a:buFontTx/>
              <a:buChar char="•"/>
            </a:pPr>
            <a:r>
              <a:rPr lang="en-US" altLang="en-US"/>
              <a:t>Sensor/system descriptions Sensor ML</a:t>
            </a:r>
          </a:p>
          <a:p>
            <a:pPr>
              <a:spcBef>
                <a:spcPct val="50000"/>
              </a:spcBef>
              <a:buFontTx/>
              <a:buChar char="•"/>
            </a:pP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a:extLst>
              <a:ext uri="{FF2B5EF4-FFF2-40B4-BE49-F238E27FC236}">
                <a16:creationId xmlns:a16="http://schemas.microsoft.com/office/drawing/2014/main" id="{F97879E9-B83C-48DA-9369-E2446838DE36}"/>
              </a:ext>
            </a:extLst>
          </p:cNvPr>
          <p:cNvSpPr>
            <a:spLocks noChangeArrowheads="1"/>
          </p:cNvSpPr>
          <p:nvPr/>
        </p:nvSpPr>
        <p:spPr bwMode="auto">
          <a:xfrm>
            <a:off x="127000" y="914400"/>
            <a:ext cx="2616200" cy="5791200"/>
          </a:xfrm>
          <a:prstGeom prst="rect">
            <a:avLst/>
          </a:prstGeom>
          <a:solidFill>
            <a:srgbClr val="A3C5A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42403" name="Rectangle 3">
            <a:extLst>
              <a:ext uri="{FF2B5EF4-FFF2-40B4-BE49-F238E27FC236}">
                <a16:creationId xmlns:a16="http://schemas.microsoft.com/office/drawing/2014/main" id="{B0B67CD6-9298-4EA0-A859-4D38D1B91272}"/>
              </a:ext>
            </a:extLst>
          </p:cNvPr>
          <p:cNvSpPr>
            <a:spLocks noGrp="1" noChangeArrowheads="1"/>
          </p:cNvSpPr>
          <p:nvPr>
            <p:ph type="title"/>
          </p:nvPr>
        </p:nvSpPr>
        <p:spPr>
          <a:xfrm>
            <a:off x="533400" y="57150"/>
            <a:ext cx="8229600" cy="609600"/>
          </a:xfrm>
        </p:spPr>
        <p:txBody>
          <a:bodyPr/>
          <a:lstStyle/>
          <a:p>
            <a:pPr>
              <a:tabLst>
                <a:tab pos="574675" algn="l"/>
              </a:tabLst>
            </a:pPr>
            <a:r>
              <a:rPr lang="en-US" altLang="en-US" sz="3600"/>
              <a:t> </a:t>
            </a:r>
            <a:r>
              <a:rPr lang="en-US" altLang="en-US" sz="2400"/>
              <a:t>ODM and HIS in an Observatory Setting</a:t>
            </a:r>
            <a:br>
              <a:rPr lang="en-US" altLang="en-US" sz="2400"/>
            </a:br>
            <a:r>
              <a:rPr lang="en-US" altLang="en-US" sz="2400"/>
              <a:t>Integration of Sensor Data With HIS</a:t>
            </a:r>
          </a:p>
        </p:txBody>
      </p:sp>
      <p:sp>
        <p:nvSpPr>
          <p:cNvPr id="742404" name="AutoShape 4">
            <a:extLst>
              <a:ext uri="{FF2B5EF4-FFF2-40B4-BE49-F238E27FC236}">
                <a16:creationId xmlns:a16="http://schemas.microsoft.com/office/drawing/2014/main" id="{7B6BC6A7-0A8E-427A-9769-84B64C0D568D}"/>
              </a:ext>
            </a:extLst>
          </p:cNvPr>
          <p:cNvSpPr>
            <a:spLocks noChangeArrowheads="1"/>
          </p:cNvSpPr>
          <p:nvPr/>
        </p:nvSpPr>
        <p:spPr bwMode="auto">
          <a:xfrm>
            <a:off x="3425825" y="2514600"/>
            <a:ext cx="1600200" cy="14478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Observations</a:t>
            </a:r>
          </a:p>
          <a:p>
            <a:pPr algn="ctr"/>
            <a:r>
              <a:rPr lang="en-US" altLang="en-US"/>
              <a:t>Database </a:t>
            </a:r>
          </a:p>
          <a:p>
            <a:pPr algn="ctr"/>
            <a:r>
              <a:rPr lang="en-US" altLang="en-US"/>
              <a:t>(ODM)</a:t>
            </a:r>
          </a:p>
        </p:txBody>
      </p:sp>
      <p:pic>
        <p:nvPicPr>
          <p:cNvPr id="742405" name="Picture 5" descr="BD18187_">
            <a:extLst>
              <a:ext uri="{FF2B5EF4-FFF2-40B4-BE49-F238E27FC236}">
                <a16:creationId xmlns:a16="http://schemas.microsoft.com/office/drawing/2014/main" id="{8BACF356-0430-4730-BABF-10BE71DB7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143000"/>
            <a:ext cx="831850" cy="1011238"/>
          </a:xfrm>
          <a:prstGeom prst="rect">
            <a:avLst/>
          </a:prstGeom>
          <a:noFill/>
          <a:extLst>
            <a:ext uri="{909E8E84-426E-40DD-AFC4-6F175D3DCCD1}">
              <a14:hiddenFill xmlns:a14="http://schemas.microsoft.com/office/drawing/2010/main">
                <a:solidFill>
                  <a:srgbClr val="FFFFFF"/>
                </a:solidFill>
              </a14:hiddenFill>
            </a:ext>
          </a:extLst>
        </p:spPr>
      </p:pic>
      <p:sp>
        <p:nvSpPr>
          <p:cNvPr id="742406" name="Text Box 6">
            <a:extLst>
              <a:ext uri="{FF2B5EF4-FFF2-40B4-BE49-F238E27FC236}">
                <a16:creationId xmlns:a16="http://schemas.microsoft.com/office/drawing/2014/main" id="{0E840223-73FC-4F38-87B3-F65EEF0C16DB}"/>
              </a:ext>
            </a:extLst>
          </p:cNvPr>
          <p:cNvSpPr txBox="1">
            <a:spLocks noChangeArrowheads="1"/>
          </p:cNvSpPr>
          <p:nvPr/>
        </p:nvSpPr>
        <p:spPr bwMode="auto">
          <a:xfrm>
            <a:off x="906463" y="2181225"/>
            <a:ext cx="162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Base Station</a:t>
            </a:r>
          </a:p>
          <a:p>
            <a:pPr algn="ctr"/>
            <a:r>
              <a:rPr lang="en-US" altLang="en-US" sz="2000"/>
              <a:t>Computer(s)</a:t>
            </a:r>
          </a:p>
        </p:txBody>
      </p:sp>
      <p:sp>
        <p:nvSpPr>
          <p:cNvPr id="742407" name="Rectangle 7">
            <a:extLst>
              <a:ext uri="{FF2B5EF4-FFF2-40B4-BE49-F238E27FC236}">
                <a16:creationId xmlns:a16="http://schemas.microsoft.com/office/drawing/2014/main" id="{6E8639DC-C045-45A3-AEDD-1ABE0A9032FD}"/>
              </a:ext>
            </a:extLst>
          </p:cNvPr>
          <p:cNvSpPr>
            <a:spLocks noChangeArrowheads="1"/>
          </p:cNvSpPr>
          <p:nvPr/>
        </p:nvSpPr>
        <p:spPr bwMode="auto">
          <a:xfrm>
            <a:off x="3200400" y="1066800"/>
            <a:ext cx="2057400" cy="990600"/>
          </a:xfrm>
          <a:prstGeom prst="rect">
            <a:avLst/>
          </a:prstGeom>
          <a:solidFill>
            <a:srgbClr val="F9ADA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Data Processing</a:t>
            </a:r>
          </a:p>
          <a:p>
            <a:pPr algn="ctr"/>
            <a:r>
              <a:rPr lang="en-US" altLang="en-US"/>
              <a:t>Applications</a:t>
            </a:r>
          </a:p>
        </p:txBody>
      </p:sp>
      <p:cxnSp>
        <p:nvCxnSpPr>
          <p:cNvPr id="742408" name="AutoShape 8">
            <a:extLst>
              <a:ext uri="{FF2B5EF4-FFF2-40B4-BE49-F238E27FC236}">
                <a16:creationId xmlns:a16="http://schemas.microsoft.com/office/drawing/2014/main" id="{6976CD9D-09A1-41C0-81F7-CEDDFEC457EB}"/>
              </a:ext>
            </a:extLst>
          </p:cNvPr>
          <p:cNvCxnSpPr>
            <a:cxnSpLocks noChangeShapeType="1"/>
            <a:stCxn id="742404" idx="1"/>
            <a:endCxn id="742407" idx="2"/>
          </p:cNvCxnSpPr>
          <p:nvPr/>
        </p:nvCxnSpPr>
        <p:spPr bwMode="auto">
          <a:xfrm rot="16200000">
            <a:off x="3998913" y="2284412"/>
            <a:ext cx="457200" cy="3175"/>
          </a:xfrm>
          <a:prstGeom prst="bentConnector3">
            <a:avLst>
              <a:gd name="adj1" fmla="val 50000"/>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409" name="AutoShape 9">
            <a:extLst>
              <a:ext uri="{FF2B5EF4-FFF2-40B4-BE49-F238E27FC236}">
                <a16:creationId xmlns:a16="http://schemas.microsoft.com/office/drawing/2014/main" id="{FB271ED9-58F4-4344-AAD3-2358A651B5DC}"/>
              </a:ext>
            </a:extLst>
          </p:cNvPr>
          <p:cNvCxnSpPr>
            <a:cxnSpLocks noChangeShapeType="1"/>
            <a:stCxn id="742407" idx="1"/>
            <a:endCxn id="742405" idx="3"/>
          </p:cNvCxnSpPr>
          <p:nvPr/>
        </p:nvCxnSpPr>
        <p:spPr bwMode="auto">
          <a:xfrm rot="10800000" flipV="1">
            <a:off x="1497013" y="1562100"/>
            <a:ext cx="1703387" cy="87313"/>
          </a:xfrm>
          <a:prstGeom prst="bentConnector3">
            <a:avLst>
              <a:gd name="adj1" fmla="val 49954"/>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410" name="AutoShape 10">
            <a:extLst>
              <a:ext uri="{FF2B5EF4-FFF2-40B4-BE49-F238E27FC236}">
                <a16:creationId xmlns:a16="http://schemas.microsoft.com/office/drawing/2014/main" id="{0BF49B2A-3C80-4AD6-AB0C-B4F2363FE41E}"/>
              </a:ext>
            </a:extLst>
          </p:cNvPr>
          <p:cNvCxnSpPr>
            <a:cxnSpLocks noChangeShapeType="1"/>
            <a:stCxn id="742405" idx="1"/>
            <a:endCxn id="742413" idx="0"/>
          </p:cNvCxnSpPr>
          <p:nvPr/>
        </p:nvCxnSpPr>
        <p:spPr bwMode="auto">
          <a:xfrm rot="10800000" flipH="1" flipV="1">
            <a:off x="665163" y="1649413"/>
            <a:ext cx="114300" cy="1398587"/>
          </a:xfrm>
          <a:prstGeom prst="bentConnector4">
            <a:avLst>
              <a:gd name="adj1" fmla="val -200000"/>
              <a:gd name="adj2" fmla="val 67991"/>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2411" name="Line 11">
            <a:extLst>
              <a:ext uri="{FF2B5EF4-FFF2-40B4-BE49-F238E27FC236}">
                <a16:creationId xmlns:a16="http://schemas.microsoft.com/office/drawing/2014/main" id="{E0298882-360E-4BFD-87C8-ECBE69FCC99E}"/>
              </a:ext>
            </a:extLst>
          </p:cNvPr>
          <p:cNvSpPr>
            <a:spLocks noChangeShapeType="1"/>
          </p:cNvSpPr>
          <p:nvPr/>
        </p:nvSpPr>
        <p:spPr bwMode="auto">
          <a:xfrm>
            <a:off x="2867025" y="990600"/>
            <a:ext cx="0" cy="548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412" name="Text Box 12">
            <a:extLst>
              <a:ext uri="{FF2B5EF4-FFF2-40B4-BE49-F238E27FC236}">
                <a16:creationId xmlns:a16="http://schemas.microsoft.com/office/drawing/2014/main" id="{83FC4ACF-62CC-4890-90D5-5E0472255AE6}"/>
              </a:ext>
            </a:extLst>
          </p:cNvPr>
          <p:cNvSpPr txBox="1">
            <a:spLocks noChangeArrowheads="1"/>
          </p:cNvSpPr>
          <p:nvPr/>
        </p:nvSpPr>
        <p:spPr bwMode="auto">
          <a:xfrm rot="16200000">
            <a:off x="4995069" y="1164431"/>
            <a:ext cx="104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Internet</a:t>
            </a:r>
          </a:p>
        </p:txBody>
      </p:sp>
      <p:pic>
        <p:nvPicPr>
          <p:cNvPr id="742413" name="Picture 13" descr="MCj03499930000[1]">
            <a:extLst>
              <a:ext uri="{FF2B5EF4-FFF2-40B4-BE49-F238E27FC236}">
                <a16:creationId xmlns:a16="http://schemas.microsoft.com/office/drawing/2014/main" id="{0CCDAE4F-E1FE-4236-9AAB-F207AEF11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795338" cy="1338263"/>
          </a:xfrm>
          <a:prstGeom prst="rect">
            <a:avLst/>
          </a:prstGeom>
          <a:noFill/>
          <a:extLst>
            <a:ext uri="{909E8E84-426E-40DD-AFC4-6F175D3DCCD1}">
              <a14:hiddenFill xmlns:a14="http://schemas.microsoft.com/office/drawing/2010/main">
                <a:solidFill>
                  <a:srgbClr val="FFFFFF"/>
                </a:solidFill>
              </a14:hiddenFill>
            </a:ext>
          </a:extLst>
        </p:spPr>
      </p:pic>
      <p:pic>
        <p:nvPicPr>
          <p:cNvPr id="742414" name="Picture 14" descr="R.M. Young Wind Sentry Set">
            <a:hlinkClick r:id="rId4"/>
            <a:extLst>
              <a:ext uri="{FF2B5EF4-FFF2-40B4-BE49-F238E27FC236}">
                <a16:creationId xmlns:a16="http://schemas.microsoft.com/office/drawing/2014/main" id="{0791A5B8-3D3A-494A-ACD8-AF879EA23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5410200"/>
            <a:ext cx="566738" cy="781050"/>
          </a:xfrm>
          <a:prstGeom prst="rect">
            <a:avLst/>
          </a:prstGeom>
          <a:noFill/>
          <a:extLst>
            <a:ext uri="{909E8E84-426E-40DD-AFC4-6F175D3DCCD1}">
              <a14:hiddenFill xmlns:a14="http://schemas.microsoft.com/office/drawing/2010/main">
                <a:solidFill>
                  <a:srgbClr val="FFFFFF"/>
                </a:solidFill>
              </a14:hiddenFill>
            </a:ext>
          </a:extLst>
        </p:spPr>
      </p:pic>
      <p:pic>
        <p:nvPicPr>
          <p:cNvPr id="742415" name="Picture 15" descr="R.M. Young Wind Sentry Set">
            <a:hlinkClick r:id="rId4"/>
            <a:extLst>
              <a:ext uri="{FF2B5EF4-FFF2-40B4-BE49-F238E27FC236}">
                <a16:creationId xmlns:a16="http://schemas.microsoft.com/office/drawing/2014/main" id="{3BFC07A1-90E8-4DCC-A6F2-7B4D9CBAC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410200"/>
            <a:ext cx="512763" cy="704850"/>
          </a:xfrm>
          <a:prstGeom prst="rect">
            <a:avLst/>
          </a:prstGeom>
          <a:noFill/>
          <a:extLst>
            <a:ext uri="{909E8E84-426E-40DD-AFC4-6F175D3DCCD1}">
              <a14:hiddenFill xmlns:a14="http://schemas.microsoft.com/office/drawing/2010/main">
                <a:solidFill>
                  <a:srgbClr val="FFFFFF"/>
                </a:solidFill>
              </a14:hiddenFill>
            </a:ext>
          </a:extLst>
        </p:spPr>
      </p:pic>
      <p:pic>
        <p:nvPicPr>
          <p:cNvPr id="742416" name="Picture 16" descr="R.M. Young Wind Sentry Set">
            <a:hlinkClick r:id="rId4"/>
            <a:extLst>
              <a:ext uri="{FF2B5EF4-FFF2-40B4-BE49-F238E27FC236}">
                <a16:creationId xmlns:a16="http://schemas.microsoft.com/office/drawing/2014/main" id="{21B980E3-F9C3-454C-A318-2D9D09EE9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511175" cy="704850"/>
          </a:xfrm>
          <a:prstGeom prst="rect">
            <a:avLst/>
          </a:prstGeom>
          <a:noFill/>
          <a:extLst>
            <a:ext uri="{909E8E84-426E-40DD-AFC4-6F175D3DCCD1}">
              <a14:hiddenFill xmlns:a14="http://schemas.microsoft.com/office/drawing/2010/main">
                <a:solidFill>
                  <a:srgbClr val="FFFFFF"/>
                </a:solidFill>
              </a14:hiddenFill>
            </a:ext>
          </a:extLst>
        </p:spPr>
      </p:pic>
      <p:cxnSp>
        <p:nvCxnSpPr>
          <p:cNvPr id="742417" name="AutoShape 17">
            <a:extLst>
              <a:ext uri="{FF2B5EF4-FFF2-40B4-BE49-F238E27FC236}">
                <a16:creationId xmlns:a16="http://schemas.microsoft.com/office/drawing/2014/main" id="{E14A8AA3-E86A-49A3-8EB6-519D92F3AD30}"/>
              </a:ext>
            </a:extLst>
          </p:cNvPr>
          <p:cNvCxnSpPr>
            <a:cxnSpLocks noChangeShapeType="1"/>
            <a:stCxn id="742414" idx="0"/>
            <a:endCxn id="742413" idx="2"/>
          </p:cNvCxnSpPr>
          <p:nvPr/>
        </p:nvCxnSpPr>
        <p:spPr bwMode="auto">
          <a:xfrm rot="16200000">
            <a:off x="151607" y="4782344"/>
            <a:ext cx="1023937" cy="231775"/>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2418" name="Text Box 18">
            <a:extLst>
              <a:ext uri="{FF2B5EF4-FFF2-40B4-BE49-F238E27FC236}">
                <a16:creationId xmlns:a16="http://schemas.microsoft.com/office/drawing/2014/main" id="{DDC5443B-A333-43AF-90A6-CB7603BAC161}"/>
              </a:ext>
            </a:extLst>
          </p:cNvPr>
          <p:cNvSpPr txBox="1">
            <a:spLocks noChangeArrowheads="1"/>
          </p:cNvSpPr>
          <p:nvPr/>
        </p:nvSpPr>
        <p:spPr bwMode="auto">
          <a:xfrm>
            <a:off x="1143000" y="3276600"/>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Telemetry Network</a:t>
            </a:r>
          </a:p>
        </p:txBody>
      </p:sp>
      <p:cxnSp>
        <p:nvCxnSpPr>
          <p:cNvPr id="742419" name="AutoShape 19">
            <a:extLst>
              <a:ext uri="{FF2B5EF4-FFF2-40B4-BE49-F238E27FC236}">
                <a16:creationId xmlns:a16="http://schemas.microsoft.com/office/drawing/2014/main" id="{88B12545-76CA-4CB6-A832-23BF29ABA157}"/>
              </a:ext>
            </a:extLst>
          </p:cNvPr>
          <p:cNvCxnSpPr>
            <a:cxnSpLocks noChangeShapeType="1"/>
            <a:stCxn id="742416" idx="0"/>
            <a:endCxn id="742413" idx="2"/>
          </p:cNvCxnSpPr>
          <p:nvPr/>
        </p:nvCxnSpPr>
        <p:spPr bwMode="auto">
          <a:xfrm rot="5400000" flipH="1">
            <a:off x="500857" y="4664869"/>
            <a:ext cx="1023937" cy="466725"/>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420" name="AutoShape 20">
            <a:extLst>
              <a:ext uri="{FF2B5EF4-FFF2-40B4-BE49-F238E27FC236}">
                <a16:creationId xmlns:a16="http://schemas.microsoft.com/office/drawing/2014/main" id="{A315362E-5140-4D95-94C3-1C3A66E86DDD}"/>
              </a:ext>
            </a:extLst>
          </p:cNvPr>
          <p:cNvCxnSpPr>
            <a:cxnSpLocks noChangeShapeType="1"/>
            <a:stCxn id="742415" idx="0"/>
            <a:endCxn id="742413" idx="2"/>
          </p:cNvCxnSpPr>
          <p:nvPr/>
        </p:nvCxnSpPr>
        <p:spPr bwMode="auto">
          <a:xfrm rot="5400000" flipH="1">
            <a:off x="882650" y="4283076"/>
            <a:ext cx="1023937" cy="1230312"/>
          </a:xfrm>
          <a:prstGeom prst="bentConnector3">
            <a:avLst>
              <a:gd name="adj1" fmla="val 5007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2421" name="Text Box 21">
            <a:extLst>
              <a:ext uri="{FF2B5EF4-FFF2-40B4-BE49-F238E27FC236}">
                <a16:creationId xmlns:a16="http://schemas.microsoft.com/office/drawing/2014/main" id="{5F1DBF5C-DBA3-42A1-8182-3FF20847339B}"/>
              </a:ext>
            </a:extLst>
          </p:cNvPr>
          <p:cNvSpPr txBox="1">
            <a:spLocks noChangeArrowheads="1"/>
          </p:cNvSpPr>
          <p:nvPr/>
        </p:nvSpPr>
        <p:spPr bwMode="auto">
          <a:xfrm>
            <a:off x="381000" y="61722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Sensors</a:t>
            </a:r>
          </a:p>
        </p:txBody>
      </p:sp>
      <p:sp>
        <p:nvSpPr>
          <p:cNvPr id="742422" name="Rectangle 22">
            <a:extLst>
              <a:ext uri="{FF2B5EF4-FFF2-40B4-BE49-F238E27FC236}">
                <a16:creationId xmlns:a16="http://schemas.microsoft.com/office/drawing/2014/main" id="{114406F2-A695-4CA2-8596-A205E35D8D8D}"/>
              </a:ext>
            </a:extLst>
          </p:cNvPr>
          <p:cNvSpPr>
            <a:spLocks noChangeArrowheads="1"/>
          </p:cNvSpPr>
          <p:nvPr/>
        </p:nvSpPr>
        <p:spPr bwMode="auto">
          <a:xfrm>
            <a:off x="5867400" y="4322763"/>
            <a:ext cx="3124200" cy="2209800"/>
          </a:xfrm>
          <a:prstGeom prst="rect">
            <a:avLst/>
          </a:prstGeom>
          <a:solidFill>
            <a:srgbClr val="CBFD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23" name="Rectangle 23">
            <a:extLst>
              <a:ext uri="{FF2B5EF4-FFF2-40B4-BE49-F238E27FC236}">
                <a16:creationId xmlns:a16="http://schemas.microsoft.com/office/drawing/2014/main" id="{D833D24B-FA12-433B-A39C-93B666FB939D}"/>
              </a:ext>
            </a:extLst>
          </p:cNvPr>
          <p:cNvSpPr>
            <a:spLocks noChangeArrowheads="1"/>
          </p:cNvSpPr>
          <p:nvPr/>
        </p:nvSpPr>
        <p:spPr bwMode="auto">
          <a:xfrm>
            <a:off x="5867400" y="838200"/>
            <a:ext cx="3124200" cy="3276600"/>
          </a:xfrm>
          <a:prstGeom prst="rect">
            <a:avLst/>
          </a:prstGeom>
          <a:solidFill>
            <a:srgbClr val="F9ADA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42424" name="Picture 24">
            <a:extLst>
              <a:ext uri="{FF2B5EF4-FFF2-40B4-BE49-F238E27FC236}">
                <a16:creationId xmlns:a16="http://schemas.microsoft.com/office/drawing/2014/main" id="{1F01BB5D-6492-42E5-B204-1DF580D802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250" y="922338"/>
            <a:ext cx="18573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2425" name="Picture 25">
            <a:extLst>
              <a:ext uri="{FF2B5EF4-FFF2-40B4-BE49-F238E27FC236}">
                <a16:creationId xmlns:a16="http://schemas.microsoft.com/office/drawing/2014/main" id="{6F631B81-B993-4106-ACB8-0744C10172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813" y="1198563"/>
            <a:ext cx="2009775"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2426" name="Text Box 26">
            <a:extLst>
              <a:ext uri="{FF2B5EF4-FFF2-40B4-BE49-F238E27FC236}">
                <a16:creationId xmlns:a16="http://schemas.microsoft.com/office/drawing/2014/main" id="{4921BAE9-093A-46B9-ADC0-EB935BF10FB1}"/>
              </a:ext>
            </a:extLst>
          </p:cNvPr>
          <p:cNvSpPr txBox="1">
            <a:spLocks noChangeArrowheads="1"/>
          </p:cNvSpPr>
          <p:nvPr/>
        </p:nvSpPr>
        <p:spPr bwMode="auto">
          <a:xfrm>
            <a:off x="5811838" y="2898775"/>
            <a:ext cx="327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Data discovery, visualization, analysis, and modeling through Internet enabled applications</a:t>
            </a:r>
          </a:p>
        </p:txBody>
      </p:sp>
      <p:sp>
        <p:nvSpPr>
          <p:cNvPr id="742427" name="Text Box 27">
            <a:extLst>
              <a:ext uri="{FF2B5EF4-FFF2-40B4-BE49-F238E27FC236}">
                <a16:creationId xmlns:a16="http://schemas.microsoft.com/office/drawing/2014/main" id="{CC7A070B-F71A-49C9-9958-0DE89E55B6E0}"/>
              </a:ext>
            </a:extLst>
          </p:cNvPr>
          <p:cNvSpPr txBox="1">
            <a:spLocks noChangeArrowheads="1"/>
          </p:cNvSpPr>
          <p:nvPr/>
        </p:nvSpPr>
        <p:spPr bwMode="auto">
          <a:xfrm>
            <a:off x="5867400" y="5815013"/>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Programmer interaction through web services</a:t>
            </a:r>
          </a:p>
        </p:txBody>
      </p:sp>
      <p:sp>
        <p:nvSpPr>
          <p:cNvPr id="742428" name="computr3">
            <a:extLst>
              <a:ext uri="{FF2B5EF4-FFF2-40B4-BE49-F238E27FC236}">
                <a16:creationId xmlns:a16="http://schemas.microsoft.com/office/drawing/2014/main" id="{04DC2F83-3644-43EB-8B34-1EAC5EE5D12E}"/>
              </a:ext>
            </a:extLst>
          </p:cNvPr>
          <p:cNvSpPr>
            <a:spLocks noEditPoints="1" noChangeArrowheads="1"/>
          </p:cNvSpPr>
          <p:nvPr/>
        </p:nvSpPr>
        <p:spPr bwMode="auto">
          <a:xfrm>
            <a:off x="6581775" y="4540250"/>
            <a:ext cx="1752600" cy="1238250"/>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a:p>
        </p:txBody>
      </p:sp>
      <p:sp>
        <p:nvSpPr>
          <p:cNvPr id="742429" name="Line 29">
            <a:extLst>
              <a:ext uri="{FF2B5EF4-FFF2-40B4-BE49-F238E27FC236}">
                <a16:creationId xmlns:a16="http://schemas.microsoft.com/office/drawing/2014/main" id="{1B2CA565-5946-4DF1-AE6E-E91941D7206F}"/>
              </a:ext>
            </a:extLst>
          </p:cNvPr>
          <p:cNvSpPr>
            <a:spLocks noChangeShapeType="1"/>
          </p:cNvSpPr>
          <p:nvPr/>
        </p:nvSpPr>
        <p:spPr bwMode="auto">
          <a:xfrm>
            <a:off x="5683250" y="1000125"/>
            <a:ext cx="0" cy="548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430" name="Text Box 30">
            <a:extLst>
              <a:ext uri="{FF2B5EF4-FFF2-40B4-BE49-F238E27FC236}">
                <a16:creationId xmlns:a16="http://schemas.microsoft.com/office/drawing/2014/main" id="{1F8D56A5-4D3C-4BCE-9F59-33C40B6FB1E7}"/>
              </a:ext>
            </a:extLst>
          </p:cNvPr>
          <p:cNvSpPr txBox="1">
            <a:spLocks noChangeArrowheads="1"/>
          </p:cNvSpPr>
          <p:nvPr/>
        </p:nvSpPr>
        <p:spPr bwMode="auto">
          <a:xfrm rot="16200000">
            <a:off x="2496344" y="4361656"/>
            <a:ext cx="104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Internet</a:t>
            </a:r>
          </a:p>
        </p:txBody>
      </p:sp>
      <p:sp>
        <p:nvSpPr>
          <p:cNvPr id="742431" name="Text Box 31">
            <a:extLst>
              <a:ext uri="{FF2B5EF4-FFF2-40B4-BE49-F238E27FC236}">
                <a16:creationId xmlns:a16="http://schemas.microsoft.com/office/drawing/2014/main" id="{8FCDD252-1B99-4B02-A640-A203E65430F7}"/>
              </a:ext>
            </a:extLst>
          </p:cNvPr>
          <p:cNvSpPr txBox="1">
            <a:spLocks noChangeArrowheads="1"/>
          </p:cNvSpPr>
          <p:nvPr/>
        </p:nvSpPr>
        <p:spPr bwMode="auto">
          <a:xfrm>
            <a:off x="2960688" y="62706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Workgroup HIS Tools</a:t>
            </a:r>
          </a:p>
        </p:txBody>
      </p:sp>
      <p:cxnSp>
        <p:nvCxnSpPr>
          <p:cNvPr id="742432" name="AutoShape 32">
            <a:extLst>
              <a:ext uri="{FF2B5EF4-FFF2-40B4-BE49-F238E27FC236}">
                <a16:creationId xmlns:a16="http://schemas.microsoft.com/office/drawing/2014/main" id="{74A2FCCD-8E3A-43B6-9037-2265BCA353C2}"/>
              </a:ext>
            </a:extLst>
          </p:cNvPr>
          <p:cNvCxnSpPr>
            <a:cxnSpLocks noChangeShapeType="1"/>
            <a:stCxn id="742435" idx="3"/>
            <a:endCxn id="742428" idx="0"/>
          </p:cNvCxnSpPr>
          <p:nvPr/>
        </p:nvCxnSpPr>
        <p:spPr bwMode="auto">
          <a:xfrm>
            <a:off x="4773613" y="4978400"/>
            <a:ext cx="1808162" cy="180975"/>
          </a:xfrm>
          <a:prstGeom prst="bentConnector3">
            <a:avLst>
              <a:gd name="adj1" fmla="val 49958"/>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433" name="AutoShape 33">
            <a:extLst>
              <a:ext uri="{FF2B5EF4-FFF2-40B4-BE49-F238E27FC236}">
                <a16:creationId xmlns:a16="http://schemas.microsoft.com/office/drawing/2014/main" id="{91EFD5CC-887D-46F2-B523-8580C1BFEE47}"/>
              </a:ext>
            </a:extLst>
          </p:cNvPr>
          <p:cNvCxnSpPr>
            <a:cxnSpLocks noChangeShapeType="1"/>
            <a:stCxn id="742435" idx="3"/>
            <a:endCxn id="742424" idx="1"/>
          </p:cNvCxnSpPr>
          <p:nvPr/>
        </p:nvCxnSpPr>
        <p:spPr bwMode="auto">
          <a:xfrm flipV="1">
            <a:off x="4773613" y="1898650"/>
            <a:ext cx="1163637" cy="3079750"/>
          </a:xfrm>
          <a:prstGeom prst="bentConnector3">
            <a:avLst>
              <a:gd name="adj1" fmla="val 49931"/>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2434" name="Group 34">
            <a:extLst>
              <a:ext uri="{FF2B5EF4-FFF2-40B4-BE49-F238E27FC236}">
                <a16:creationId xmlns:a16="http://schemas.microsoft.com/office/drawing/2014/main" id="{3BCF9F72-796A-421D-800E-B6B2FFC916A4}"/>
              </a:ext>
            </a:extLst>
          </p:cNvPr>
          <p:cNvGrpSpPr>
            <a:grpSpLocks/>
          </p:cNvGrpSpPr>
          <p:nvPr/>
        </p:nvGrpSpPr>
        <p:grpSpPr bwMode="auto">
          <a:xfrm>
            <a:off x="3106738" y="4330700"/>
            <a:ext cx="2268537" cy="2057400"/>
            <a:chOff x="1698" y="3072"/>
            <a:chExt cx="1805" cy="1374"/>
          </a:xfrm>
        </p:grpSpPr>
        <p:pic>
          <p:nvPicPr>
            <p:cNvPr id="742435" name="Picture 35" descr="BD18187_">
              <a:extLst>
                <a:ext uri="{FF2B5EF4-FFF2-40B4-BE49-F238E27FC236}">
                  <a16:creationId xmlns:a16="http://schemas.microsoft.com/office/drawing/2014/main" id="{5E676575-6137-4178-9FC4-A3D96F09E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3072"/>
              <a:ext cx="864" cy="864"/>
            </a:xfrm>
            <a:prstGeom prst="rect">
              <a:avLst/>
            </a:prstGeom>
            <a:noFill/>
            <a:extLst>
              <a:ext uri="{909E8E84-426E-40DD-AFC4-6F175D3DCCD1}">
                <a14:hiddenFill xmlns:a14="http://schemas.microsoft.com/office/drawing/2010/main">
                  <a:solidFill>
                    <a:srgbClr val="FFFFFF"/>
                  </a:solidFill>
                </a14:hiddenFill>
              </a:ext>
            </a:extLst>
          </p:spPr>
        </p:pic>
        <p:sp>
          <p:nvSpPr>
            <p:cNvPr id="742436" name="Text Box 36">
              <a:extLst>
                <a:ext uri="{FF2B5EF4-FFF2-40B4-BE49-F238E27FC236}">
                  <a16:creationId xmlns:a16="http://schemas.microsoft.com/office/drawing/2014/main" id="{27F2232E-49E1-4899-927F-3A09577B7C21}"/>
                </a:ext>
              </a:extLst>
            </p:cNvPr>
            <p:cNvSpPr txBox="1">
              <a:spLocks noChangeArrowheads="1"/>
            </p:cNvSpPr>
            <p:nvPr/>
          </p:nvSpPr>
          <p:spPr bwMode="auto">
            <a:xfrm>
              <a:off x="1698" y="3897"/>
              <a:ext cx="1805"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t>Workgroup HIS</a:t>
              </a:r>
            </a:p>
            <a:p>
              <a:pPr algn="ctr"/>
              <a:r>
                <a:rPr lang="en-US" altLang="en-US" sz="2400"/>
                <a:t>Server</a:t>
              </a:r>
            </a:p>
          </p:txBody>
        </p:sp>
      </p:grpSp>
      <p:cxnSp>
        <p:nvCxnSpPr>
          <p:cNvPr id="742437" name="AutoShape 37">
            <a:extLst>
              <a:ext uri="{FF2B5EF4-FFF2-40B4-BE49-F238E27FC236}">
                <a16:creationId xmlns:a16="http://schemas.microsoft.com/office/drawing/2014/main" id="{15E23B45-81C8-45FF-AB18-03E5DA5DC2D3}"/>
              </a:ext>
            </a:extLst>
          </p:cNvPr>
          <p:cNvCxnSpPr>
            <a:cxnSpLocks noChangeShapeType="1"/>
            <a:stCxn id="742404" idx="3"/>
            <a:endCxn id="742435" idx="0"/>
          </p:cNvCxnSpPr>
          <p:nvPr/>
        </p:nvCxnSpPr>
        <p:spPr bwMode="auto">
          <a:xfrm rot="16200000" flipH="1">
            <a:off x="4044157" y="4144168"/>
            <a:ext cx="368300" cy="4763"/>
          </a:xfrm>
          <a:prstGeom prst="bentConnector3">
            <a:avLst>
              <a:gd name="adj1" fmla="val 50000"/>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a:extLst>
              <a:ext uri="{FF2B5EF4-FFF2-40B4-BE49-F238E27FC236}">
                <a16:creationId xmlns:a16="http://schemas.microsoft.com/office/drawing/2014/main" id="{FC586134-1CAD-452E-A1D8-EFE29D24CBB9}"/>
              </a:ext>
            </a:extLst>
          </p:cNvPr>
          <p:cNvSpPr>
            <a:spLocks noGrp="1" noChangeArrowheads="1"/>
          </p:cNvSpPr>
          <p:nvPr>
            <p:ph type="title"/>
          </p:nvPr>
        </p:nvSpPr>
        <p:spPr>
          <a:xfrm>
            <a:off x="228600" y="228600"/>
            <a:ext cx="8686800" cy="1219200"/>
          </a:xfrm>
        </p:spPr>
        <p:txBody>
          <a:bodyPr/>
          <a:lstStyle/>
          <a:p>
            <a:r>
              <a:rPr lang="en-US" altLang="en-US" sz="3600"/>
              <a:t>Managing Data Within ODM - ODM Tools</a:t>
            </a:r>
          </a:p>
        </p:txBody>
      </p:sp>
      <p:sp>
        <p:nvSpPr>
          <p:cNvPr id="815107" name="AutoShape 3">
            <a:extLst>
              <a:ext uri="{FF2B5EF4-FFF2-40B4-BE49-F238E27FC236}">
                <a16:creationId xmlns:a16="http://schemas.microsoft.com/office/drawing/2014/main" id="{C11518ED-5A00-4A23-8888-231921C35C75}"/>
              </a:ext>
            </a:extLst>
          </p:cNvPr>
          <p:cNvSpPr>
            <a:spLocks noChangeAspect="1" noChangeArrowheads="1"/>
          </p:cNvSpPr>
          <p:nvPr>
            <p:ph type="body" idx="1"/>
          </p:nvPr>
        </p:nvSpPr>
        <p:spPr>
          <a:xfrm>
            <a:off x="104775" y="1752600"/>
            <a:ext cx="3581400" cy="4525963"/>
          </a:xfrm>
        </p:spPr>
        <p:txBody>
          <a:bodyPr/>
          <a:lstStyle/>
          <a:p>
            <a:pPr>
              <a:lnSpc>
                <a:spcPct val="90000"/>
              </a:lnSpc>
            </a:pPr>
            <a:r>
              <a:rPr lang="en-US" altLang="en-US" sz="2400" b="1"/>
              <a:t>Load </a:t>
            </a:r>
            <a:r>
              <a:rPr lang="en-US" altLang="en-US" sz="2400"/>
              <a:t>– import existing data directly to ODM</a:t>
            </a:r>
          </a:p>
          <a:p>
            <a:pPr>
              <a:lnSpc>
                <a:spcPct val="90000"/>
              </a:lnSpc>
            </a:pPr>
            <a:endParaRPr lang="en-US" altLang="en-US" sz="2400"/>
          </a:p>
          <a:p>
            <a:pPr>
              <a:lnSpc>
                <a:spcPct val="90000"/>
              </a:lnSpc>
            </a:pPr>
            <a:r>
              <a:rPr lang="en-US" altLang="en-US" sz="2400" b="1"/>
              <a:t>Query and export</a:t>
            </a:r>
            <a:r>
              <a:rPr lang="en-US" altLang="en-US" sz="2400"/>
              <a:t> – export data series and metadata</a:t>
            </a:r>
          </a:p>
          <a:p>
            <a:pPr>
              <a:lnSpc>
                <a:spcPct val="90000"/>
              </a:lnSpc>
            </a:pPr>
            <a:r>
              <a:rPr lang="en-US" altLang="en-US" sz="2400" b="1"/>
              <a:t>Visualize</a:t>
            </a:r>
            <a:r>
              <a:rPr lang="en-US" altLang="en-US" sz="2400"/>
              <a:t> – plot and summarize data series</a:t>
            </a:r>
          </a:p>
          <a:p>
            <a:pPr>
              <a:lnSpc>
                <a:spcPct val="90000"/>
              </a:lnSpc>
            </a:pPr>
            <a:r>
              <a:rPr lang="en-US" altLang="en-US" sz="2400" b="1"/>
              <a:t>Edit</a:t>
            </a:r>
            <a:r>
              <a:rPr lang="en-US" altLang="en-US" sz="2400"/>
              <a:t> – delete, modify, adjust, interpolate, average, etc.</a:t>
            </a:r>
          </a:p>
          <a:p>
            <a:pPr>
              <a:lnSpc>
                <a:spcPct val="90000"/>
              </a:lnSpc>
            </a:pPr>
            <a:endParaRPr lang="en-US" altLang="en-US" sz="2400"/>
          </a:p>
        </p:txBody>
      </p:sp>
      <p:pic>
        <p:nvPicPr>
          <p:cNvPr id="815108" name="Picture 4">
            <a:extLst>
              <a:ext uri="{FF2B5EF4-FFF2-40B4-BE49-F238E27FC236}">
                <a16:creationId xmlns:a16="http://schemas.microsoft.com/office/drawing/2014/main" id="{B139D654-805A-4F0F-A114-6CD2291B4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4778375"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5109" name="Picture 5">
            <a:extLst>
              <a:ext uri="{FF2B5EF4-FFF2-40B4-BE49-F238E27FC236}">
                <a16:creationId xmlns:a16="http://schemas.microsoft.com/office/drawing/2014/main" id="{00800F54-0862-496A-90AA-773FEE513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2162175"/>
            <a:ext cx="4554537"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9" name="Text Box 5">
            <a:extLst>
              <a:ext uri="{FF2B5EF4-FFF2-40B4-BE49-F238E27FC236}">
                <a16:creationId xmlns:a16="http://schemas.microsoft.com/office/drawing/2014/main" id="{7DACDD63-604D-456F-9FE8-6DFC29398D17}"/>
              </a:ext>
            </a:extLst>
          </p:cNvPr>
          <p:cNvSpPr txBox="1">
            <a:spLocks noChangeArrowheads="1"/>
          </p:cNvSpPr>
          <p:nvPr/>
        </p:nvSpPr>
        <p:spPr bwMode="auto">
          <a:xfrm>
            <a:off x="347663" y="2276475"/>
            <a:ext cx="44275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02175">
              <a:defRPr>
                <a:solidFill>
                  <a:schemeClr val="tx1"/>
                </a:solidFill>
                <a:latin typeface="Arial" panose="020B0604020202020204" pitchFamily="34" charset="0"/>
              </a:defRPr>
            </a:lvl1pPr>
            <a:lvl2pPr defTabSz="4702175">
              <a:defRPr>
                <a:solidFill>
                  <a:schemeClr val="tx1"/>
                </a:solidFill>
                <a:latin typeface="Arial" panose="020B0604020202020204" pitchFamily="34" charset="0"/>
              </a:defRPr>
            </a:lvl2pPr>
            <a:lvl3pPr defTabSz="4702175">
              <a:defRPr>
                <a:solidFill>
                  <a:schemeClr val="tx1"/>
                </a:solidFill>
                <a:latin typeface="Arial" panose="020B0604020202020204" pitchFamily="34" charset="0"/>
              </a:defRPr>
            </a:lvl3pPr>
            <a:lvl4pPr defTabSz="4702175">
              <a:defRPr>
                <a:solidFill>
                  <a:schemeClr val="tx1"/>
                </a:solidFill>
                <a:latin typeface="Arial" panose="020B0604020202020204" pitchFamily="34" charset="0"/>
              </a:defRPr>
            </a:lvl4pPr>
            <a:lvl5pPr defTabSz="4702175">
              <a:defRPr>
                <a:solidFill>
                  <a:schemeClr val="tx1"/>
                </a:solidFill>
                <a:latin typeface="Arial" panose="020B0604020202020204" pitchFamily="34" charset="0"/>
              </a:defRPr>
            </a:lvl5pPr>
            <a:lvl6pPr defTabSz="4702175" fontAlgn="base">
              <a:spcBef>
                <a:spcPct val="0"/>
              </a:spcBef>
              <a:spcAft>
                <a:spcPct val="0"/>
              </a:spcAft>
              <a:defRPr>
                <a:solidFill>
                  <a:schemeClr val="tx1"/>
                </a:solidFill>
                <a:latin typeface="Arial" panose="020B0604020202020204" pitchFamily="34" charset="0"/>
              </a:defRPr>
            </a:lvl6pPr>
            <a:lvl7pPr defTabSz="4702175" fontAlgn="base">
              <a:spcBef>
                <a:spcPct val="0"/>
              </a:spcBef>
              <a:spcAft>
                <a:spcPct val="0"/>
              </a:spcAft>
              <a:defRPr>
                <a:solidFill>
                  <a:schemeClr val="tx1"/>
                </a:solidFill>
                <a:latin typeface="Arial" panose="020B0604020202020204" pitchFamily="34" charset="0"/>
              </a:defRPr>
            </a:lvl7pPr>
            <a:lvl8pPr defTabSz="4702175" fontAlgn="base">
              <a:spcBef>
                <a:spcPct val="0"/>
              </a:spcBef>
              <a:spcAft>
                <a:spcPct val="0"/>
              </a:spcAft>
              <a:defRPr>
                <a:solidFill>
                  <a:schemeClr val="tx1"/>
                </a:solidFill>
                <a:latin typeface="Arial" panose="020B0604020202020204" pitchFamily="34" charset="0"/>
              </a:defRPr>
            </a:lvl8pPr>
            <a:lvl9pPr defTabSz="4702175" fontAlgn="base">
              <a:spcBef>
                <a:spcPct val="0"/>
              </a:spcBef>
              <a:spcAft>
                <a:spcPct val="0"/>
              </a:spcAft>
              <a:defRPr>
                <a:solidFill>
                  <a:schemeClr val="tx1"/>
                </a:solidFill>
                <a:latin typeface="Arial" panose="020B0604020202020204" pitchFamily="34" charset="0"/>
              </a:defRPr>
            </a:lvl9pPr>
          </a:lstStyle>
          <a:p>
            <a:r>
              <a:rPr lang="en-US" altLang="ko-KR" sz="900">
                <a:ea typeface="굴림" panose="020B0600000101010101" pitchFamily="34" charset="-127"/>
              </a:rPr>
              <a:t> </a:t>
            </a:r>
            <a:endParaRPr lang="en-US" altLang="en-US" sz="900">
              <a:ea typeface="굴림" panose="020B0600000101010101" pitchFamily="34" charset="-127"/>
            </a:endParaRPr>
          </a:p>
        </p:txBody>
      </p:sp>
      <p:graphicFrame>
        <p:nvGraphicFramePr>
          <p:cNvPr id="845830" name="Object 6">
            <a:extLst>
              <a:ext uri="{FF2B5EF4-FFF2-40B4-BE49-F238E27FC236}">
                <a16:creationId xmlns:a16="http://schemas.microsoft.com/office/drawing/2014/main" id="{429EF383-4723-46B7-863B-E8B6FFDA801F}"/>
              </a:ext>
            </a:extLst>
          </p:cNvPr>
          <p:cNvGraphicFramePr>
            <a:graphicFrameLocks noChangeAspect="1"/>
          </p:cNvGraphicFramePr>
          <p:nvPr/>
        </p:nvGraphicFramePr>
        <p:xfrm>
          <a:off x="2622550" y="565150"/>
          <a:ext cx="3854450" cy="5794375"/>
        </p:xfrm>
        <a:graphic>
          <a:graphicData uri="http://schemas.openxmlformats.org/presentationml/2006/ole">
            <mc:AlternateContent xmlns:mc="http://schemas.openxmlformats.org/markup-compatibility/2006">
              <mc:Choice xmlns:v="urn:schemas-microsoft-com:vml" Requires="v">
                <p:oleObj spid="_x0000_s845849" name="Slide" r:id="rId3" imgW="2286090" imgH="3428876" progId="PowerPoint.Slide.8">
                  <p:embed/>
                </p:oleObj>
              </mc:Choice>
              <mc:Fallback>
                <p:oleObj name="Slide" r:id="rId3" imgW="2286090" imgH="3428876" progId="PowerPoint.Slid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565150"/>
                        <a:ext cx="385445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45831" name="Group 7">
            <a:extLst>
              <a:ext uri="{FF2B5EF4-FFF2-40B4-BE49-F238E27FC236}">
                <a16:creationId xmlns:a16="http://schemas.microsoft.com/office/drawing/2014/main" id="{0EC7D5A0-C8E0-43F8-897D-4C7E195200C7}"/>
              </a:ext>
            </a:extLst>
          </p:cNvPr>
          <p:cNvGrpSpPr>
            <a:grpSpLocks/>
          </p:cNvGrpSpPr>
          <p:nvPr/>
        </p:nvGrpSpPr>
        <p:grpSpPr bwMode="auto">
          <a:xfrm>
            <a:off x="514966" y="4401388"/>
            <a:ext cx="1719616" cy="2535142"/>
            <a:chOff x="12224" y="15830"/>
            <a:chExt cx="2589" cy="3777"/>
          </a:xfrm>
        </p:grpSpPr>
        <p:graphicFrame>
          <p:nvGraphicFramePr>
            <p:cNvPr id="2" name="Object 8">
              <a:extLst>
                <a:ext uri="{FF2B5EF4-FFF2-40B4-BE49-F238E27FC236}">
                  <a16:creationId xmlns:a16="http://schemas.microsoft.com/office/drawing/2014/main" id="{10AB9B38-76CE-48D6-BE95-C832259DBF56}"/>
                </a:ext>
              </a:extLst>
            </p:cNvPr>
            <p:cNvGraphicFramePr>
              <a:graphicFrameLocks noChangeAspect="1"/>
            </p:cNvGraphicFramePr>
            <p:nvPr/>
          </p:nvGraphicFramePr>
          <p:xfrm>
            <a:off x="12224" y="17840"/>
            <a:ext cx="2589" cy="17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9">
              <a:extLst>
                <a:ext uri="{FF2B5EF4-FFF2-40B4-BE49-F238E27FC236}">
                  <a16:creationId xmlns:a16="http://schemas.microsoft.com/office/drawing/2014/main" id="{36F56075-1635-45C6-9B6D-B5BB8465A82D}"/>
                </a:ext>
              </a:extLst>
            </p:cNvPr>
            <p:cNvGraphicFramePr>
              <a:graphicFrameLocks noChangeAspect="1"/>
            </p:cNvGraphicFramePr>
            <p:nvPr/>
          </p:nvGraphicFramePr>
          <p:xfrm>
            <a:off x="12225" y="15830"/>
            <a:ext cx="2575" cy="1802"/>
          </p:xfrm>
          <a:graphic>
            <a:graphicData uri="http://schemas.openxmlformats.org/drawingml/2006/chart">
              <c:chart xmlns:c="http://schemas.openxmlformats.org/drawingml/2006/chart" xmlns:r="http://schemas.openxmlformats.org/officeDocument/2006/relationships" r:id="rId6"/>
            </a:graphicData>
          </a:graphic>
        </p:graphicFrame>
      </p:grpSp>
      <p:sp>
        <p:nvSpPr>
          <p:cNvPr id="845834" name="Text Box 10">
            <a:extLst>
              <a:ext uri="{FF2B5EF4-FFF2-40B4-BE49-F238E27FC236}">
                <a16:creationId xmlns:a16="http://schemas.microsoft.com/office/drawing/2014/main" id="{0CA02AB9-54D5-49B8-A462-832D6915AA87}"/>
              </a:ext>
            </a:extLst>
          </p:cNvPr>
          <p:cNvSpPr txBox="1">
            <a:spLocks noChangeArrowheads="1"/>
          </p:cNvSpPr>
          <p:nvPr/>
        </p:nvSpPr>
        <p:spPr bwMode="auto">
          <a:xfrm>
            <a:off x="6704013" y="2967038"/>
            <a:ext cx="2062162"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Bayesian Networks</a:t>
            </a:r>
            <a:r>
              <a:rPr lang="en-US" altLang="ko-KR" sz="1400">
                <a:ea typeface="굴림" panose="020B0600000101010101" pitchFamily="34" charset="-127"/>
              </a:rPr>
              <a:t> to construct  water quality measures from surrogate sensor signals to provide high frequency estimates of water quality and loading</a:t>
            </a:r>
            <a:endParaRPr lang="en-US" altLang="en-US" sz="1400" b="1"/>
          </a:p>
        </p:txBody>
      </p:sp>
      <p:sp>
        <p:nvSpPr>
          <p:cNvPr id="845835" name="Text Box 11">
            <a:extLst>
              <a:ext uri="{FF2B5EF4-FFF2-40B4-BE49-F238E27FC236}">
                <a16:creationId xmlns:a16="http://schemas.microsoft.com/office/drawing/2014/main" id="{1462CF8C-56C9-4B22-9CBF-6971B5EDEABB}"/>
              </a:ext>
            </a:extLst>
          </p:cNvPr>
          <p:cNvSpPr txBox="1">
            <a:spLocks noChangeArrowheads="1"/>
          </p:cNvSpPr>
          <p:nvPr/>
        </p:nvSpPr>
        <p:spPr bwMode="auto">
          <a:xfrm>
            <a:off x="320675" y="3340100"/>
            <a:ext cx="23209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Site specific correlations</a:t>
            </a:r>
          </a:p>
          <a:p>
            <a:r>
              <a:rPr lang="en-US" altLang="en-US" sz="1400"/>
              <a:t>between sensor signals</a:t>
            </a:r>
          </a:p>
          <a:p>
            <a:r>
              <a:rPr lang="en-US" altLang="en-US" sz="1400"/>
              <a:t>and other water quality variables</a:t>
            </a:r>
          </a:p>
        </p:txBody>
      </p:sp>
      <p:sp>
        <p:nvSpPr>
          <p:cNvPr id="845836" name="Text Box 12">
            <a:extLst>
              <a:ext uri="{FF2B5EF4-FFF2-40B4-BE49-F238E27FC236}">
                <a16:creationId xmlns:a16="http://schemas.microsoft.com/office/drawing/2014/main" id="{A6BECB1F-181C-4A64-A402-1B96F5A29506}"/>
              </a:ext>
            </a:extLst>
          </p:cNvPr>
          <p:cNvSpPr txBox="1">
            <a:spLocks noChangeArrowheads="1"/>
          </p:cNvSpPr>
          <p:nvPr/>
        </p:nvSpPr>
        <p:spPr bwMode="auto">
          <a:xfrm>
            <a:off x="406400" y="0"/>
            <a:ext cx="19780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Sensors, data collection, and telemetry network</a:t>
            </a:r>
          </a:p>
        </p:txBody>
      </p:sp>
      <p:sp>
        <p:nvSpPr>
          <p:cNvPr id="845837" name="Line 13">
            <a:extLst>
              <a:ext uri="{FF2B5EF4-FFF2-40B4-BE49-F238E27FC236}">
                <a16:creationId xmlns:a16="http://schemas.microsoft.com/office/drawing/2014/main" id="{B86E1E02-F3E7-4A22-AEB0-1D8ABFB5C94E}"/>
              </a:ext>
            </a:extLst>
          </p:cNvPr>
          <p:cNvSpPr>
            <a:spLocks noChangeShapeType="1"/>
          </p:cNvSpPr>
          <p:nvPr/>
        </p:nvSpPr>
        <p:spPr bwMode="auto">
          <a:xfrm>
            <a:off x="1997075" y="415925"/>
            <a:ext cx="730250" cy="257175"/>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38" name="Line 14">
            <a:extLst>
              <a:ext uri="{FF2B5EF4-FFF2-40B4-BE49-F238E27FC236}">
                <a16:creationId xmlns:a16="http://schemas.microsoft.com/office/drawing/2014/main" id="{26093BAA-0F0E-4926-8190-5FDCE48218AF}"/>
              </a:ext>
            </a:extLst>
          </p:cNvPr>
          <p:cNvSpPr>
            <a:spLocks noChangeShapeType="1"/>
          </p:cNvSpPr>
          <p:nvPr/>
        </p:nvSpPr>
        <p:spPr bwMode="auto">
          <a:xfrm flipV="1">
            <a:off x="2427288" y="4240213"/>
            <a:ext cx="1762125" cy="42862"/>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39" name="Text Box 15">
            <a:extLst>
              <a:ext uri="{FF2B5EF4-FFF2-40B4-BE49-F238E27FC236}">
                <a16:creationId xmlns:a16="http://schemas.microsoft.com/office/drawing/2014/main" id="{4A6B47F7-CE34-40CB-A346-DC5CF5C63799}"/>
              </a:ext>
            </a:extLst>
          </p:cNvPr>
          <p:cNvSpPr txBox="1">
            <a:spLocks noChangeArrowheads="1"/>
          </p:cNvSpPr>
          <p:nvPr/>
        </p:nvSpPr>
        <p:spPr bwMode="auto">
          <a:xfrm>
            <a:off x="288925" y="1331913"/>
            <a:ext cx="2106613"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Bayesian Networks</a:t>
            </a:r>
            <a:r>
              <a:rPr lang="en-US" altLang="ko-KR" sz="1400">
                <a:ea typeface="굴림" panose="020B0600000101010101" pitchFamily="34" charset="-127"/>
              </a:rPr>
              <a:t> to control monitoring system, triggering sampling for storm events and base flow</a:t>
            </a:r>
            <a:endParaRPr lang="en-US" altLang="en-US" sz="1400" b="1"/>
          </a:p>
        </p:txBody>
      </p:sp>
      <p:sp>
        <p:nvSpPr>
          <p:cNvPr id="845840" name="Line 16">
            <a:extLst>
              <a:ext uri="{FF2B5EF4-FFF2-40B4-BE49-F238E27FC236}">
                <a16:creationId xmlns:a16="http://schemas.microsoft.com/office/drawing/2014/main" id="{0BAAE6C0-195F-4589-9D1A-109C806B7A8E}"/>
              </a:ext>
            </a:extLst>
          </p:cNvPr>
          <p:cNvSpPr>
            <a:spLocks noChangeShapeType="1"/>
          </p:cNvSpPr>
          <p:nvPr/>
        </p:nvSpPr>
        <p:spPr bwMode="auto">
          <a:xfrm>
            <a:off x="1524000" y="2692400"/>
            <a:ext cx="1117600" cy="173038"/>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41" name="Line 17">
            <a:extLst>
              <a:ext uri="{FF2B5EF4-FFF2-40B4-BE49-F238E27FC236}">
                <a16:creationId xmlns:a16="http://schemas.microsoft.com/office/drawing/2014/main" id="{36260715-1AF2-4DF3-B67A-969CE389276E}"/>
              </a:ext>
            </a:extLst>
          </p:cNvPr>
          <p:cNvSpPr>
            <a:spLocks noChangeShapeType="1"/>
          </p:cNvSpPr>
          <p:nvPr/>
        </p:nvSpPr>
        <p:spPr bwMode="auto">
          <a:xfrm flipH="1">
            <a:off x="5521325" y="4208463"/>
            <a:ext cx="1117600" cy="0"/>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42" name="Text Box 18">
            <a:extLst>
              <a:ext uri="{FF2B5EF4-FFF2-40B4-BE49-F238E27FC236}">
                <a16:creationId xmlns:a16="http://schemas.microsoft.com/office/drawing/2014/main" id="{3DBC2163-1E40-4275-8267-3F93F6228CBF}"/>
              </a:ext>
            </a:extLst>
          </p:cNvPr>
          <p:cNvSpPr txBox="1">
            <a:spLocks noChangeArrowheads="1"/>
          </p:cNvSpPr>
          <p:nvPr/>
        </p:nvSpPr>
        <p:spPr bwMode="auto">
          <a:xfrm>
            <a:off x="6896100" y="114300"/>
            <a:ext cx="172878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a:t>CUAHSI HIS ODM – central storage and management of observations data</a:t>
            </a:r>
          </a:p>
        </p:txBody>
      </p:sp>
      <p:sp>
        <p:nvSpPr>
          <p:cNvPr id="845843" name="Line 19">
            <a:extLst>
              <a:ext uri="{FF2B5EF4-FFF2-40B4-BE49-F238E27FC236}">
                <a16:creationId xmlns:a16="http://schemas.microsoft.com/office/drawing/2014/main" id="{39A35B48-13F1-45B9-908B-AE01BF741764}"/>
              </a:ext>
            </a:extLst>
          </p:cNvPr>
          <p:cNvSpPr>
            <a:spLocks noChangeShapeType="1"/>
          </p:cNvSpPr>
          <p:nvPr/>
        </p:nvSpPr>
        <p:spPr bwMode="auto">
          <a:xfrm flipH="1">
            <a:off x="6165850" y="1403350"/>
            <a:ext cx="1031875" cy="687388"/>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44" name="Line 20">
            <a:extLst>
              <a:ext uri="{FF2B5EF4-FFF2-40B4-BE49-F238E27FC236}">
                <a16:creationId xmlns:a16="http://schemas.microsoft.com/office/drawing/2014/main" id="{559E8C92-C110-4487-AD47-FF960B48BCBA}"/>
              </a:ext>
            </a:extLst>
          </p:cNvPr>
          <p:cNvSpPr>
            <a:spLocks noChangeShapeType="1"/>
          </p:cNvSpPr>
          <p:nvPr/>
        </p:nvSpPr>
        <p:spPr bwMode="auto">
          <a:xfrm flipH="1" flipV="1">
            <a:off x="3759200" y="5745163"/>
            <a:ext cx="1504950" cy="987425"/>
          </a:xfrm>
          <a:prstGeom prst="line">
            <a:avLst/>
          </a:prstGeom>
          <a:noFill/>
          <a:ln w="1270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845" name="Text Box 21">
            <a:extLst>
              <a:ext uri="{FF2B5EF4-FFF2-40B4-BE49-F238E27FC236}">
                <a16:creationId xmlns:a16="http://schemas.microsoft.com/office/drawing/2014/main" id="{A113C88A-DD06-4D72-8BF5-0E80FF1E3494}"/>
              </a:ext>
            </a:extLst>
          </p:cNvPr>
          <p:cNvSpPr txBox="1">
            <a:spLocks noChangeArrowheads="1"/>
          </p:cNvSpPr>
          <p:nvPr/>
        </p:nvSpPr>
        <p:spPr bwMode="auto">
          <a:xfrm>
            <a:off x="5307013" y="6108700"/>
            <a:ext cx="30448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805363">
              <a:defRPr>
                <a:solidFill>
                  <a:schemeClr val="tx1"/>
                </a:solidFill>
                <a:latin typeface="Arial" panose="020B0604020202020204" pitchFamily="34" charset="0"/>
              </a:defRPr>
            </a:lvl1pPr>
            <a:lvl2pPr defTabSz="4805363">
              <a:defRPr>
                <a:solidFill>
                  <a:schemeClr val="tx1"/>
                </a:solidFill>
                <a:latin typeface="Arial" panose="020B0604020202020204" pitchFamily="34" charset="0"/>
              </a:defRPr>
            </a:lvl2pPr>
            <a:lvl3pPr defTabSz="4805363">
              <a:defRPr>
                <a:solidFill>
                  <a:schemeClr val="tx1"/>
                </a:solidFill>
                <a:latin typeface="Arial" panose="020B0604020202020204" pitchFamily="34" charset="0"/>
              </a:defRPr>
            </a:lvl3pPr>
            <a:lvl4pPr defTabSz="4805363">
              <a:defRPr>
                <a:solidFill>
                  <a:schemeClr val="tx1"/>
                </a:solidFill>
                <a:latin typeface="Arial" panose="020B0604020202020204" pitchFamily="34" charset="0"/>
              </a:defRPr>
            </a:lvl4pPr>
            <a:lvl5pPr defTabSz="4805363">
              <a:defRPr>
                <a:solidFill>
                  <a:schemeClr val="tx1"/>
                </a:solidFill>
                <a:latin typeface="Arial" panose="020B0604020202020204" pitchFamily="34" charset="0"/>
              </a:defRPr>
            </a:lvl5pPr>
            <a:lvl6pPr defTabSz="4805363" fontAlgn="base">
              <a:spcBef>
                <a:spcPct val="0"/>
              </a:spcBef>
              <a:spcAft>
                <a:spcPct val="0"/>
              </a:spcAft>
              <a:defRPr>
                <a:solidFill>
                  <a:schemeClr val="tx1"/>
                </a:solidFill>
                <a:latin typeface="Arial" panose="020B0604020202020204" pitchFamily="34" charset="0"/>
              </a:defRPr>
            </a:lvl6pPr>
            <a:lvl7pPr defTabSz="4805363" fontAlgn="base">
              <a:spcBef>
                <a:spcPct val="0"/>
              </a:spcBef>
              <a:spcAft>
                <a:spcPct val="0"/>
              </a:spcAft>
              <a:defRPr>
                <a:solidFill>
                  <a:schemeClr val="tx1"/>
                </a:solidFill>
                <a:latin typeface="Arial" panose="020B0604020202020204" pitchFamily="34" charset="0"/>
              </a:defRPr>
            </a:lvl7pPr>
            <a:lvl8pPr defTabSz="4805363" fontAlgn="base">
              <a:spcBef>
                <a:spcPct val="0"/>
              </a:spcBef>
              <a:spcAft>
                <a:spcPct val="0"/>
              </a:spcAft>
              <a:defRPr>
                <a:solidFill>
                  <a:schemeClr val="tx1"/>
                </a:solidFill>
                <a:latin typeface="Arial" panose="020B0604020202020204" pitchFamily="34" charset="0"/>
              </a:defRPr>
            </a:lvl8pPr>
            <a:lvl9pPr defTabSz="4805363" fontAlgn="base">
              <a:spcBef>
                <a:spcPct val="0"/>
              </a:spcBef>
              <a:spcAft>
                <a:spcPct val="0"/>
              </a:spcAft>
              <a:defRPr>
                <a:solidFill>
                  <a:schemeClr val="tx1"/>
                </a:solidFill>
                <a:latin typeface="Arial" panose="020B0604020202020204" pitchFamily="34" charset="0"/>
              </a:defRPr>
            </a:lvl9pPr>
          </a:lstStyle>
          <a:p>
            <a:r>
              <a:rPr lang="en-US" altLang="en-US" sz="1400" b="1">
                <a:solidFill>
                  <a:srgbClr val="FF3300"/>
                </a:solidFill>
              </a:rPr>
              <a:t>End result: high frequency estimates of nutrient concentrations and loadings</a:t>
            </a:r>
          </a:p>
        </p:txBody>
      </p:sp>
      <p:sp>
        <p:nvSpPr>
          <p:cNvPr id="845846" name="Text Box 22">
            <a:extLst>
              <a:ext uri="{FF2B5EF4-FFF2-40B4-BE49-F238E27FC236}">
                <a16:creationId xmlns:a16="http://schemas.microsoft.com/office/drawing/2014/main" id="{BB7FA3FB-2FC2-48B3-AA3D-1F20C30319D1}"/>
              </a:ext>
            </a:extLst>
          </p:cNvPr>
          <p:cNvSpPr txBox="1">
            <a:spLocks noChangeArrowheads="1"/>
          </p:cNvSpPr>
          <p:nvPr/>
        </p:nvSpPr>
        <p:spPr bwMode="auto">
          <a:xfrm>
            <a:off x="2597150" y="111125"/>
            <a:ext cx="3856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Integrated Monitoring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a:extLst>
              <a:ext uri="{FF2B5EF4-FFF2-40B4-BE49-F238E27FC236}">
                <a16:creationId xmlns:a16="http://schemas.microsoft.com/office/drawing/2014/main" id="{505FF8A6-3A8B-493D-A535-7034B92C47BD}"/>
              </a:ext>
            </a:extLst>
          </p:cNvPr>
          <p:cNvSpPr>
            <a:spLocks noGrp="1" noChangeArrowheads="1"/>
          </p:cNvSpPr>
          <p:nvPr>
            <p:ph type="body" sz="half" idx="1"/>
          </p:nvPr>
        </p:nvSpPr>
        <p:spPr>
          <a:xfrm>
            <a:off x="533400" y="1066800"/>
            <a:ext cx="8305800" cy="685800"/>
          </a:xfrm>
        </p:spPr>
        <p:txBody>
          <a:bodyPr/>
          <a:lstStyle/>
          <a:p>
            <a:r>
              <a:rPr lang="en-US" altLang="en-US" sz="1800"/>
              <a:t>Provide access to multiple heterogeneous data sources simultaneously regardless of semantic or structural differences between them</a:t>
            </a:r>
          </a:p>
          <a:p>
            <a:pPr>
              <a:buFontTx/>
              <a:buNone/>
            </a:pPr>
            <a:endParaRPr lang="en-US" altLang="en-US" sz="1800"/>
          </a:p>
        </p:txBody>
      </p:sp>
      <p:grpSp>
        <p:nvGrpSpPr>
          <p:cNvPr id="684035" name="Group 3">
            <a:extLst>
              <a:ext uri="{FF2B5EF4-FFF2-40B4-BE49-F238E27FC236}">
                <a16:creationId xmlns:a16="http://schemas.microsoft.com/office/drawing/2014/main" id="{A1A23BFE-8F7D-4DC6-BB51-E1EA3D4F077D}"/>
              </a:ext>
            </a:extLst>
          </p:cNvPr>
          <p:cNvGrpSpPr>
            <a:grpSpLocks/>
          </p:cNvGrpSpPr>
          <p:nvPr/>
        </p:nvGrpSpPr>
        <p:grpSpPr bwMode="auto">
          <a:xfrm>
            <a:off x="3810000" y="3657600"/>
            <a:ext cx="1066800" cy="1066800"/>
            <a:chOff x="2400" y="2400"/>
            <a:chExt cx="672" cy="672"/>
          </a:xfrm>
        </p:grpSpPr>
        <p:sp>
          <p:nvSpPr>
            <p:cNvPr id="684036" name="Oval 4">
              <a:extLst>
                <a:ext uri="{FF2B5EF4-FFF2-40B4-BE49-F238E27FC236}">
                  <a16:creationId xmlns:a16="http://schemas.microsoft.com/office/drawing/2014/main" id="{0C6E8890-703C-481B-A4BB-84741D1A2D7D}"/>
                </a:ext>
              </a:extLst>
            </p:cNvPr>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37" name="Picture 5" descr="j0195384">
              <a:extLst>
                <a:ext uri="{FF2B5EF4-FFF2-40B4-BE49-F238E27FC236}">
                  <a16:creationId xmlns:a16="http://schemas.microsoft.com/office/drawing/2014/main" id="{BA68FC53-A5EC-4229-93AC-D7DEF13A1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2544"/>
              <a:ext cx="394"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84038" name="Rectangle 6">
            <a:extLst>
              <a:ext uri="{FF2B5EF4-FFF2-40B4-BE49-F238E27FC236}">
                <a16:creationId xmlns:a16="http://schemas.microsoft.com/office/drawing/2014/main" id="{B628F97A-BEA4-40DB-951F-3EEB6DE00C39}"/>
              </a:ext>
            </a:extLst>
          </p:cNvPr>
          <p:cNvSpPr>
            <a:spLocks noChangeArrowheads="1"/>
          </p:cNvSpPr>
          <p:nvPr/>
        </p:nvSpPr>
        <p:spPr bwMode="auto">
          <a:xfrm>
            <a:off x="457200" y="228600"/>
            <a:ext cx="464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3200"/>
              <a:t>Objective</a:t>
            </a:r>
          </a:p>
        </p:txBody>
      </p:sp>
      <p:grpSp>
        <p:nvGrpSpPr>
          <p:cNvPr id="684039" name="Group 7">
            <a:extLst>
              <a:ext uri="{FF2B5EF4-FFF2-40B4-BE49-F238E27FC236}">
                <a16:creationId xmlns:a16="http://schemas.microsoft.com/office/drawing/2014/main" id="{5BEDB312-16AD-4E4F-93E5-AB4816468B06}"/>
              </a:ext>
            </a:extLst>
          </p:cNvPr>
          <p:cNvGrpSpPr>
            <a:grpSpLocks/>
          </p:cNvGrpSpPr>
          <p:nvPr/>
        </p:nvGrpSpPr>
        <p:grpSpPr bwMode="auto">
          <a:xfrm>
            <a:off x="1219200" y="2438400"/>
            <a:ext cx="1905000" cy="762000"/>
            <a:chOff x="768" y="1536"/>
            <a:chExt cx="1200" cy="480"/>
          </a:xfrm>
        </p:grpSpPr>
        <p:sp>
          <p:nvSpPr>
            <p:cNvPr id="684040" name="AutoShape 8">
              <a:extLst>
                <a:ext uri="{FF2B5EF4-FFF2-40B4-BE49-F238E27FC236}">
                  <a16:creationId xmlns:a16="http://schemas.microsoft.com/office/drawing/2014/main" id="{E35332F5-E995-4ECD-8D2B-D9954ED3195C}"/>
                </a:ext>
              </a:extLst>
            </p:cNvPr>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41" name="Group 9">
              <a:extLst>
                <a:ext uri="{FF2B5EF4-FFF2-40B4-BE49-F238E27FC236}">
                  <a16:creationId xmlns:a16="http://schemas.microsoft.com/office/drawing/2014/main" id="{F26CEF8E-FB5B-444F-AE3C-A552BD186241}"/>
                </a:ext>
              </a:extLst>
            </p:cNvPr>
            <p:cNvGrpSpPr>
              <a:grpSpLocks/>
            </p:cNvGrpSpPr>
            <p:nvPr/>
          </p:nvGrpSpPr>
          <p:grpSpPr bwMode="auto">
            <a:xfrm>
              <a:off x="768" y="1680"/>
              <a:ext cx="1200" cy="192"/>
              <a:chOff x="960" y="2822"/>
              <a:chExt cx="1200" cy="192"/>
            </a:xfrm>
          </p:grpSpPr>
          <p:pic>
            <p:nvPicPr>
              <p:cNvPr id="684042" name="Picture 10" descr="USGS Science for a changing world">
                <a:hlinkClick r:id="rId4"/>
                <a:extLst>
                  <a:ext uri="{FF2B5EF4-FFF2-40B4-BE49-F238E27FC236}">
                    <a16:creationId xmlns:a16="http://schemas.microsoft.com/office/drawing/2014/main" id="{AEF19E72-63B2-4156-BB3E-03297A35A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2832"/>
                <a:ext cx="1200"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4043" name="Text Box 11">
                <a:extLst>
                  <a:ext uri="{FF2B5EF4-FFF2-40B4-BE49-F238E27FC236}">
                    <a16:creationId xmlns:a16="http://schemas.microsoft.com/office/drawing/2014/main" id="{F9553F25-DC6F-4EBF-8384-521239C07392}"/>
                  </a:ext>
                </a:extLst>
              </p:cNvPr>
              <p:cNvSpPr txBox="1">
                <a:spLocks noChangeArrowheads="1"/>
              </p:cNvSpPr>
              <p:nvPr/>
            </p:nvSpPr>
            <p:spPr bwMode="auto">
              <a:xfrm>
                <a:off x="1569" y="2822"/>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NWIS</a:t>
                </a:r>
              </a:p>
            </p:txBody>
          </p:sp>
        </p:grpSp>
      </p:grpSp>
      <p:grpSp>
        <p:nvGrpSpPr>
          <p:cNvPr id="684044" name="Group 12">
            <a:extLst>
              <a:ext uri="{FF2B5EF4-FFF2-40B4-BE49-F238E27FC236}">
                <a16:creationId xmlns:a16="http://schemas.microsoft.com/office/drawing/2014/main" id="{C52718A2-E67E-4953-8B01-4C4F62AE8963}"/>
              </a:ext>
            </a:extLst>
          </p:cNvPr>
          <p:cNvGrpSpPr>
            <a:grpSpLocks/>
          </p:cNvGrpSpPr>
          <p:nvPr/>
        </p:nvGrpSpPr>
        <p:grpSpPr bwMode="auto">
          <a:xfrm>
            <a:off x="990600" y="4724400"/>
            <a:ext cx="1981200" cy="762000"/>
            <a:chOff x="624" y="2976"/>
            <a:chExt cx="1248" cy="480"/>
          </a:xfrm>
        </p:grpSpPr>
        <p:sp>
          <p:nvSpPr>
            <p:cNvPr id="684045" name="AutoShape 13">
              <a:extLst>
                <a:ext uri="{FF2B5EF4-FFF2-40B4-BE49-F238E27FC236}">
                  <a16:creationId xmlns:a16="http://schemas.microsoft.com/office/drawing/2014/main" id="{129D509F-4B20-4BEC-89D2-527F462E6068}"/>
                </a:ext>
              </a:extLst>
            </p:cNvPr>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46" name="Picture 14" descr="AmeriFlux website">
              <a:hlinkClick r:id="rId6"/>
              <a:extLst>
                <a:ext uri="{FF2B5EF4-FFF2-40B4-BE49-F238E27FC236}">
                  <a16:creationId xmlns:a16="http://schemas.microsoft.com/office/drawing/2014/main" id="{73A01F6A-D218-4282-B228-B1E329A1CC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4047" name="Group 15">
            <a:extLst>
              <a:ext uri="{FF2B5EF4-FFF2-40B4-BE49-F238E27FC236}">
                <a16:creationId xmlns:a16="http://schemas.microsoft.com/office/drawing/2014/main" id="{C960C4A2-EA81-411C-848C-1760DD4E9AEA}"/>
              </a:ext>
            </a:extLst>
          </p:cNvPr>
          <p:cNvGrpSpPr>
            <a:grpSpLocks/>
          </p:cNvGrpSpPr>
          <p:nvPr/>
        </p:nvGrpSpPr>
        <p:grpSpPr bwMode="auto">
          <a:xfrm>
            <a:off x="3276600" y="5715000"/>
            <a:ext cx="2209800" cy="762000"/>
            <a:chOff x="2064" y="3600"/>
            <a:chExt cx="1392" cy="480"/>
          </a:xfrm>
        </p:grpSpPr>
        <p:sp>
          <p:nvSpPr>
            <p:cNvPr id="684048" name="AutoShape 16">
              <a:extLst>
                <a:ext uri="{FF2B5EF4-FFF2-40B4-BE49-F238E27FC236}">
                  <a16:creationId xmlns:a16="http://schemas.microsoft.com/office/drawing/2014/main" id="{9794575D-4A8B-4E29-AA51-82AE1D7B7A83}"/>
                </a:ext>
              </a:extLst>
            </p:cNvPr>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49" name="Picture 17" descr="Banner">
              <a:extLst>
                <a:ext uri="{FF2B5EF4-FFF2-40B4-BE49-F238E27FC236}">
                  <a16:creationId xmlns:a16="http://schemas.microsoft.com/office/drawing/2014/main" id="{5DA43FC1-C750-4F4E-B5DF-8BDADCC260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4050" name="Group 18">
            <a:extLst>
              <a:ext uri="{FF2B5EF4-FFF2-40B4-BE49-F238E27FC236}">
                <a16:creationId xmlns:a16="http://schemas.microsoft.com/office/drawing/2014/main" id="{57BB3E16-7BCE-41C8-B2A7-B9ABAF86C129}"/>
              </a:ext>
            </a:extLst>
          </p:cNvPr>
          <p:cNvGrpSpPr>
            <a:grpSpLocks/>
          </p:cNvGrpSpPr>
          <p:nvPr/>
        </p:nvGrpSpPr>
        <p:grpSpPr bwMode="auto">
          <a:xfrm>
            <a:off x="6096000" y="5105400"/>
            <a:ext cx="919163" cy="762000"/>
            <a:chOff x="3840" y="3216"/>
            <a:chExt cx="579" cy="480"/>
          </a:xfrm>
        </p:grpSpPr>
        <p:sp>
          <p:nvSpPr>
            <p:cNvPr id="684051" name="AutoShape 19">
              <a:extLst>
                <a:ext uri="{FF2B5EF4-FFF2-40B4-BE49-F238E27FC236}">
                  <a16:creationId xmlns:a16="http://schemas.microsoft.com/office/drawing/2014/main" id="{2F426FFF-68DA-4884-91C8-3973C198D27C}"/>
                </a:ext>
              </a:extLst>
            </p:cNvPr>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52" name="Group 20">
              <a:extLst>
                <a:ext uri="{FF2B5EF4-FFF2-40B4-BE49-F238E27FC236}">
                  <a16:creationId xmlns:a16="http://schemas.microsoft.com/office/drawing/2014/main" id="{B77B3870-972C-44F8-AF5C-B74E7D4C5109}"/>
                </a:ext>
              </a:extLst>
            </p:cNvPr>
            <p:cNvGrpSpPr>
              <a:grpSpLocks/>
            </p:cNvGrpSpPr>
            <p:nvPr/>
          </p:nvGrpSpPr>
          <p:grpSpPr bwMode="auto">
            <a:xfrm>
              <a:off x="3840" y="3264"/>
              <a:ext cx="579" cy="413"/>
              <a:chOff x="3888" y="3072"/>
              <a:chExt cx="579" cy="413"/>
            </a:xfrm>
          </p:grpSpPr>
          <p:pic>
            <p:nvPicPr>
              <p:cNvPr id="684053" name="Picture 21" descr="NCEP">
                <a:hlinkClick r:id="rId9"/>
                <a:extLst>
                  <a:ext uri="{FF2B5EF4-FFF2-40B4-BE49-F238E27FC236}">
                    <a16:creationId xmlns:a16="http://schemas.microsoft.com/office/drawing/2014/main" id="{77340619-8406-4592-8F20-A35050B220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4054" name="Text Box 22">
                <a:extLst>
                  <a:ext uri="{FF2B5EF4-FFF2-40B4-BE49-F238E27FC236}">
                    <a16:creationId xmlns:a16="http://schemas.microsoft.com/office/drawing/2014/main" id="{FF2636BE-67A4-47FA-8AC3-7DD4EF69202F}"/>
                  </a:ext>
                </a:extLst>
              </p:cNvPr>
              <p:cNvSpPr txBox="1">
                <a:spLocks noChangeArrowheads="1"/>
              </p:cNvSpPr>
              <p:nvPr/>
            </p:nvSpPr>
            <p:spPr bwMode="auto">
              <a:xfrm>
                <a:off x="3984" y="3312"/>
                <a:ext cx="3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NARR</a:t>
                </a:r>
              </a:p>
            </p:txBody>
          </p:sp>
        </p:grpSp>
      </p:grpSp>
      <p:grpSp>
        <p:nvGrpSpPr>
          <p:cNvPr id="684055" name="Group 23">
            <a:extLst>
              <a:ext uri="{FF2B5EF4-FFF2-40B4-BE49-F238E27FC236}">
                <a16:creationId xmlns:a16="http://schemas.microsoft.com/office/drawing/2014/main" id="{0E294905-9B01-4EE5-B5D6-CEF8D3A8B38E}"/>
              </a:ext>
            </a:extLst>
          </p:cNvPr>
          <p:cNvGrpSpPr>
            <a:grpSpLocks/>
          </p:cNvGrpSpPr>
          <p:nvPr/>
        </p:nvGrpSpPr>
        <p:grpSpPr bwMode="auto">
          <a:xfrm>
            <a:off x="5410200" y="2438400"/>
            <a:ext cx="2362200" cy="762000"/>
            <a:chOff x="3408" y="1536"/>
            <a:chExt cx="1488" cy="480"/>
          </a:xfrm>
        </p:grpSpPr>
        <p:sp>
          <p:nvSpPr>
            <p:cNvPr id="684056" name="AutoShape 24">
              <a:extLst>
                <a:ext uri="{FF2B5EF4-FFF2-40B4-BE49-F238E27FC236}">
                  <a16:creationId xmlns:a16="http://schemas.microsoft.com/office/drawing/2014/main" id="{C9E0E60F-7D2E-41A5-B4AA-18EC8D832249}"/>
                </a:ext>
              </a:extLst>
            </p:cNvPr>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57" name="Picture 25" descr="Goddard Space Flight Center">
              <a:extLst>
                <a:ext uri="{FF2B5EF4-FFF2-40B4-BE49-F238E27FC236}">
                  <a16:creationId xmlns:a16="http://schemas.microsoft.com/office/drawing/2014/main" id="{2A19A6FD-3199-49D4-8B17-E7B4DCA70B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4058" name="Group 26">
            <a:extLst>
              <a:ext uri="{FF2B5EF4-FFF2-40B4-BE49-F238E27FC236}">
                <a16:creationId xmlns:a16="http://schemas.microsoft.com/office/drawing/2014/main" id="{FEFEFF61-20B3-4261-BD46-7E7E6F6E0DC0}"/>
              </a:ext>
            </a:extLst>
          </p:cNvPr>
          <p:cNvGrpSpPr>
            <a:grpSpLocks/>
          </p:cNvGrpSpPr>
          <p:nvPr/>
        </p:nvGrpSpPr>
        <p:grpSpPr bwMode="auto">
          <a:xfrm>
            <a:off x="3581400" y="1676400"/>
            <a:ext cx="1171575" cy="1038225"/>
            <a:chOff x="2256" y="1056"/>
            <a:chExt cx="738" cy="654"/>
          </a:xfrm>
        </p:grpSpPr>
        <p:sp>
          <p:nvSpPr>
            <p:cNvPr id="684059" name="AutoShape 27">
              <a:extLst>
                <a:ext uri="{FF2B5EF4-FFF2-40B4-BE49-F238E27FC236}">
                  <a16:creationId xmlns:a16="http://schemas.microsoft.com/office/drawing/2014/main" id="{7303451F-C265-4069-8089-78586642024F}"/>
                </a:ext>
              </a:extLst>
            </p:cNvPr>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60" name="Group 28">
              <a:extLst>
                <a:ext uri="{FF2B5EF4-FFF2-40B4-BE49-F238E27FC236}">
                  <a16:creationId xmlns:a16="http://schemas.microsoft.com/office/drawing/2014/main" id="{469E0BC2-C969-40BA-9139-C41ED90DD27F}"/>
                </a:ext>
              </a:extLst>
            </p:cNvPr>
            <p:cNvGrpSpPr>
              <a:grpSpLocks/>
            </p:cNvGrpSpPr>
            <p:nvPr/>
          </p:nvGrpSpPr>
          <p:grpSpPr bwMode="auto">
            <a:xfrm>
              <a:off x="2304" y="1152"/>
              <a:ext cx="690" cy="558"/>
              <a:chOff x="2208" y="1152"/>
              <a:chExt cx="690" cy="558"/>
            </a:xfrm>
          </p:grpSpPr>
          <p:pic>
            <p:nvPicPr>
              <p:cNvPr id="684061" name="Picture 29" descr="Get Data">
                <a:hlinkClick r:id="rId12"/>
                <a:extLst>
                  <a:ext uri="{FF2B5EF4-FFF2-40B4-BE49-F238E27FC236}">
                    <a16:creationId xmlns:a16="http://schemas.microsoft.com/office/drawing/2014/main" id="{DC565C0A-FF2B-468E-B648-AF86C180EA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4062" name="Picture 30" descr="United States Environmental Protection Agency">
                <a:hlinkClick r:id="rId14"/>
                <a:extLst>
                  <a:ext uri="{FF2B5EF4-FFF2-40B4-BE49-F238E27FC236}">
                    <a16:creationId xmlns:a16="http://schemas.microsoft.com/office/drawing/2014/main" id="{2A95AA0E-C5F7-4CD1-A7BA-99B111D701A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84063" name="Group 31">
            <a:extLst>
              <a:ext uri="{FF2B5EF4-FFF2-40B4-BE49-F238E27FC236}">
                <a16:creationId xmlns:a16="http://schemas.microsoft.com/office/drawing/2014/main" id="{F1A89164-3E2D-4224-85CB-A7F5AFB6B000}"/>
              </a:ext>
            </a:extLst>
          </p:cNvPr>
          <p:cNvGrpSpPr>
            <a:grpSpLocks/>
          </p:cNvGrpSpPr>
          <p:nvPr/>
        </p:nvGrpSpPr>
        <p:grpSpPr bwMode="auto">
          <a:xfrm>
            <a:off x="685800" y="3429000"/>
            <a:ext cx="1905000" cy="762000"/>
            <a:chOff x="432" y="2160"/>
            <a:chExt cx="1200" cy="480"/>
          </a:xfrm>
        </p:grpSpPr>
        <p:sp>
          <p:nvSpPr>
            <p:cNvPr id="684064" name="AutoShape 32">
              <a:extLst>
                <a:ext uri="{FF2B5EF4-FFF2-40B4-BE49-F238E27FC236}">
                  <a16:creationId xmlns:a16="http://schemas.microsoft.com/office/drawing/2014/main" id="{DB27C6E6-D283-429B-9F30-95E07E836109}"/>
                </a:ext>
              </a:extLst>
            </p:cNvPr>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65" name="Group 33">
              <a:extLst>
                <a:ext uri="{FF2B5EF4-FFF2-40B4-BE49-F238E27FC236}">
                  <a16:creationId xmlns:a16="http://schemas.microsoft.com/office/drawing/2014/main" id="{818FC1EF-0665-4674-9B59-C89971ED5E8B}"/>
                </a:ext>
              </a:extLst>
            </p:cNvPr>
            <p:cNvGrpSpPr>
              <a:grpSpLocks/>
            </p:cNvGrpSpPr>
            <p:nvPr/>
          </p:nvGrpSpPr>
          <p:grpSpPr bwMode="auto">
            <a:xfrm>
              <a:off x="432" y="2352"/>
              <a:ext cx="1200" cy="192"/>
              <a:chOff x="672" y="2016"/>
              <a:chExt cx="1200" cy="192"/>
            </a:xfrm>
          </p:grpSpPr>
          <p:pic>
            <p:nvPicPr>
              <p:cNvPr id="684066" name="Picture 34" descr="USGS Science for a changing world">
                <a:hlinkClick r:id="rId4"/>
                <a:extLst>
                  <a:ext uri="{FF2B5EF4-FFF2-40B4-BE49-F238E27FC236}">
                    <a16:creationId xmlns:a16="http://schemas.microsoft.com/office/drawing/2014/main" id="{39E1D13A-926A-4830-889C-F0E2BD072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026"/>
                <a:ext cx="1200" cy="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4067" name="Text Box 35">
                <a:extLst>
                  <a:ext uri="{FF2B5EF4-FFF2-40B4-BE49-F238E27FC236}">
                    <a16:creationId xmlns:a16="http://schemas.microsoft.com/office/drawing/2014/main" id="{43D4AE88-C1F1-4FFC-A206-463B17D19A40}"/>
                  </a:ext>
                </a:extLst>
              </p:cNvPr>
              <p:cNvSpPr txBox="1">
                <a:spLocks noChangeArrowheads="1"/>
              </p:cNvSpPr>
              <p:nvPr/>
            </p:nvSpPr>
            <p:spPr bwMode="auto">
              <a:xfrm>
                <a:off x="1281" y="2016"/>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NAWQA</a:t>
                </a:r>
              </a:p>
            </p:txBody>
          </p:sp>
        </p:grpSp>
      </p:grpSp>
      <p:grpSp>
        <p:nvGrpSpPr>
          <p:cNvPr id="684068" name="Group 36">
            <a:extLst>
              <a:ext uri="{FF2B5EF4-FFF2-40B4-BE49-F238E27FC236}">
                <a16:creationId xmlns:a16="http://schemas.microsoft.com/office/drawing/2014/main" id="{E6E9518B-B874-4687-8B62-F5AAD5CB00D3}"/>
              </a:ext>
            </a:extLst>
          </p:cNvPr>
          <p:cNvGrpSpPr>
            <a:grpSpLocks/>
          </p:cNvGrpSpPr>
          <p:nvPr/>
        </p:nvGrpSpPr>
        <p:grpSpPr bwMode="auto">
          <a:xfrm>
            <a:off x="6019800" y="3429000"/>
            <a:ext cx="2620963" cy="1381125"/>
            <a:chOff x="3792" y="2160"/>
            <a:chExt cx="1651" cy="870"/>
          </a:xfrm>
        </p:grpSpPr>
        <p:sp>
          <p:nvSpPr>
            <p:cNvPr id="684069" name="AutoShape 37">
              <a:extLst>
                <a:ext uri="{FF2B5EF4-FFF2-40B4-BE49-F238E27FC236}">
                  <a16:creationId xmlns:a16="http://schemas.microsoft.com/office/drawing/2014/main" id="{E015C67F-7644-4531-B920-8760250CF24F}"/>
                </a:ext>
              </a:extLst>
            </p:cNvPr>
            <p:cNvSpPr>
              <a:spLocks noChangeArrowheads="1"/>
            </p:cNvSpPr>
            <p:nvPr/>
          </p:nvSpPr>
          <p:spPr bwMode="auto">
            <a:xfrm>
              <a:off x="3792" y="216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70" name="Group 38">
              <a:extLst>
                <a:ext uri="{FF2B5EF4-FFF2-40B4-BE49-F238E27FC236}">
                  <a16:creationId xmlns:a16="http://schemas.microsoft.com/office/drawing/2014/main" id="{A25BBB06-309A-4088-855A-3B4578FC452C}"/>
                </a:ext>
              </a:extLst>
            </p:cNvPr>
            <p:cNvGrpSpPr>
              <a:grpSpLocks/>
            </p:cNvGrpSpPr>
            <p:nvPr/>
          </p:nvGrpSpPr>
          <p:grpSpPr bwMode="auto">
            <a:xfrm>
              <a:off x="3792" y="2352"/>
              <a:ext cx="1651" cy="678"/>
              <a:chOff x="3792" y="2352"/>
              <a:chExt cx="1651" cy="678"/>
            </a:xfrm>
          </p:grpSpPr>
          <p:grpSp>
            <p:nvGrpSpPr>
              <p:cNvPr id="684071" name="Group 39">
                <a:extLst>
                  <a:ext uri="{FF2B5EF4-FFF2-40B4-BE49-F238E27FC236}">
                    <a16:creationId xmlns:a16="http://schemas.microsoft.com/office/drawing/2014/main" id="{7D94B39E-0CF8-4BCE-9E56-7C1EEA99A7B5}"/>
                  </a:ext>
                </a:extLst>
              </p:cNvPr>
              <p:cNvGrpSpPr>
                <a:grpSpLocks/>
              </p:cNvGrpSpPr>
              <p:nvPr/>
            </p:nvGrpSpPr>
            <p:grpSpPr bwMode="auto">
              <a:xfrm>
                <a:off x="3792" y="2352"/>
                <a:ext cx="1651" cy="317"/>
                <a:chOff x="3504" y="2352"/>
                <a:chExt cx="1651" cy="317"/>
              </a:xfrm>
            </p:grpSpPr>
            <p:grpSp>
              <p:nvGrpSpPr>
                <p:cNvPr id="684072" name="Group 40">
                  <a:extLst>
                    <a:ext uri="{FF2B5EF4-FFF2-40B4-BE49-F238E27FC236}">
                      <a16:creationId xmlns:a16="http://schemas.microsoft.com/office/drawing/2014/main" id="{ACEB15F9-E7D7-4E70-88C7-7846B1E90DDE}"/>
                    </a:ext>
                  </a:extLst>
                </p:cNvPr>
                <p:cNvGrpSpPr>
                  <a:grpSpLocks noChangeAspect="1"/>
                </p:cNvGrpSpPr>
                <p:nvPr/>
              </p:nvGrpSpPr>
              <p:grpSpPr bwMode="auto">
                <a:xfrm>
                  <a:off x="3504" y="2352"/>
                  <a:ext cx="1651" cy="172"/>
                  <a:chOff x="893" y="3456"/>
                  <a:chExt cx="3388" cy="352"/>
                </a:xfrm>
              </p:grpSpPr>
              <p:pic>
                <p:nvPicPr>
                  <p:cNvPr id="684073" name="Picture 41" descr="Your Center Goes Here">
                    <a:extLst>
                      <a:ext uri="{FF2B5EF4-FFF2-40B4-BE49-F238E27FC236}">
                        <a16:creationId xmlns:a16="http://schemas.microsoft.com/office/drawing/2014/main" id="{3B51E944-59C0-4354-99A1-6F4DA884C63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1" y="3456"/>
                    <a:ext cx="3000" cy="348"/>
                  </a:xfrm>
                  <a:prstGeom prst="rect">
                    <a:avLst/>
                  </a:prstGeom>
                  <a:noFill/>
                  <a:extLst>
                    <a:ext uri="{909E8E84-426E-40DD-AFC4-6F175D3DCCD1}">
                      <a14:hiddenFill xmlns:a14="http://schemas.microsoft.com/office/drawing/2010/main">
                        <a:solidFill>
                          <a:srgbClr val="FFFFFF"/>
                        </a:solidFill>
                      </a14:hiddenFill>
                    </a:ext>
                  </a:extLst>
                </p:spPr>
              </p:pic>
              <p:pic>
                <p:nvPicPr>
                  <p:cNvPr id="684074" name="Picture 42" descr="NOAA logo - Click to go to the NOAA homepage">
                    <a:hlinkClick r:id="rId17"/>
                    <a:extLst>
                      <a:ext uri="{FF2B5EF4-FFF2-40B4-BE49-F238E27FC236}">
                        <a16:creationId xmlns:a16="http://schemas.microsoft.com/office/drawing/2014/main" id="{1A9DB2FE-93AF-4034-8FC4-D04E146B003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3" y="3456"/>
                    <a:ext cx="384" cy="352"/>
                  </a:xfrm>
                  <a:prstGeom prst="rect">
                    <a:avLst/>
                  </a:prstGeom>
                  <a:noFill/>
                  <a:extLst>
                    <a:ext uri="{909E8E84-426E-40DD-AFC4-6F175D3DCCD1}">
                      <a14:hiddenFill xmlns:a14="http://schemas.microsoft.com/office/drawing/2010/main">
                        <a:solidFill>
                          <a:srgbClr val="FFFFFF"/>
                        </a:solidFill>
                      </a14:hiddenFill>
                    </a:ext>
                  </a:extLst>
                </p:spPr>
              </p:pic>
            </p:grpSp>
            <p:sp>
              <p:nvSpPr>
                <p:cNvPr id="684075" name="Text Box 43">
                  <a:extLst>
                    <a:ext uri="{FF2B5EF4-FFF2-40B4-BE49-F238E27FC236}">
                      <a16:creationId xmlns:a16="http://schemas.microsoft.com/office/drawing/2014/main" id="{26F9D746-AD8B-4C29-B4A2-14C5607A9858}"/>
                    </a:ext>
                  </a:extLst>
                </p:cNvPr>
                <p:cNvSpPr txBox="1">
                  <a:spLocks noChangeArrowheads="1"/>
                </p:cNvSpPr>
                <p:nvPr/>
              </p:nvSpPr>
              <p:spPr bwMode="auto">
                <a:xfrm>
                  <a:off x="4128" y="2496"/>
                  <a:ext cx="4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NAM-12</a:t>
                  </a:r>
                </a:p>
              </p:txBody>
            </p:sp>
          </p:grpSp>
          <p:pic>
            <p:nvPicPr>
              <p:cNvPr id="684076" name="Picture 44" descr="Unidata">
                <a:hlinkClick r:id="rId19"/>
                <a:extLst>
                  <a:ext uri="{FF2B5EF4-FFF2-40B4-BE49-F238E27FC236}">
                    <a16:creationId xmlns:a16="http://schemas.microsoft.com/office/drawing/2014/main" id="{1B629978-DC56-41E4-BD8D-1DA70D8F690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36" y="2688"/>
                <a:ext cx="288" cy="342"/>
              </a:xfrm>
              <a:prstGeom prst="rect">
                <a:avLst/>
              </a:prstGeom>
              <a:noFill/>
              <a:extLst>
                <a:ext uri="{909E8E84-426E-40DD-AFC4-6F175D3DCCD1}">
                  <a14:hiddenFill xmlns:a14="http://schemas.microsoft.com/office/drawing/2010/main">
                    <a:solidFill>
                      <a:srgbClr val="FFFFFF"/>
                    </a:solidFill>
                  </a14:hiddenFill>
                </a:ext>
              </a:extLst>
            </p:spPr>
          </p:pic>
          <p:sp>
            <p:nvSpPr>
              <p:cNvPr id="684077" name="AutoShape 45">
                <a:extLst>
                  <a:ext uri="{FF2B5EF4-FFF2-40B4-BE49-F238E27FC236}">
                    <a16:creationId xmlns:a16="http://schemas.microsoft.com/office/drawing/2014/main" id="{10815155-2E1A-46A9-B606-AB0D44799FC7}"/>
                  </a:ext>
                </a:extLst>
              </p:cNvPr>
              <p:cNvSpPr>
                <a:spLocks noChangeArrowheads="1"/>
              </p:cNvSpPr>
              <p:nvPr/>
            </p:nvSpPr>
            <p:spPr bwMode="auto">
              <a:xfrm rot="10800000">
                <a:off x="4224" y="2688"/>
                <a:ext cx="432" cy="19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84078" name="Group 46">
            <a:extLst>
              <a:ext uri="{FF2B5EF4-FFF2-40B4-BE49-F238E27FC236}">
                <a16:creationId xmlns:a16="http://schemas.microsoft.com/office/drawing/2014/main" id="{830EE62A-4A76-4781-B669-F14E24DB2058}"/>
              </a:ext>
            </a:extLst>
          </p:cNvPr>
          <p:cNvGrpSpPr>
            <a:grpSpLocks/>
          </p:cNvGrpSpPr>
          <p:nvPr/>
        </p:nvGrpSpPr>
        <p:grpSpPr bwMode="auto">
          <a:xfrm>
            <a:off x="3429000" y="2590800"/>
            <a:ext cx="762000" cy="1066800"/>
            <a:chOff x="2160" y="1632"/>
            <a:chExt cx="480" cy="672"/>
          </a:xfrm>
        </p:grpSpPr>
        <p:sp>
          <p:nvSpPr>
            <p:cNvPr id="684079" name="Line 47">
              <a:extLst>
                <a:ext uri="{FF2B5EF4-FFF2-40B4-BE49-F238E27FC236}">
                  <a16:creationId xmlns:a16="http://schemas.microsoft.com/office/drawing/2014/main" id="{05C39CEE-1F59-4520-954C-350B2C0AC555}"/>
                </a:ext>
              </a:extLst>
            </p:cNvPr>
            <p:cNvSpPr>
              <a:spLocks noChangeShapeType="1"/>
            </p:cNvSpPr>
            <p:nvPr/>
          </p:nvSpPr>
          <p:spPr bwMode="auto">
            <a:xfrm flipH="1" flipV="1">
              <a:off x="2496" y="1632"/>
              <a:ext cx="144" cy="6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0" name="Text Box 48">
              <a:extLst>
                <a:ext uri="{FF2B5EF4-FFF2-40B4-BE49-F238E27FC236}">
                  <a16:creationId xmlns:a16="http://schemas.microsoft.com/office/drawing/2014/main" id="{B3A2F39D-FF4D-4E21-92C0-4ADEE5014B45}"/>
                </a:ext>
              </a:extLst>
            </p:cNvPr>
            <p:cNvSpPr txBox="1">
              <a:spLocks noChangeArrowheads="1"/>
            </p:cNvSpPr>
            <p:nvPr/>
          </p:nvSpPr>
          <p:spPr bwMode="auto">
            <a:xfrm>
              <a:off x="2160" y="1824"/>
              <a:ext cx="45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request</a:t>
              </a:r>
            </a:p>
          </p:txBody>
        </p:sp>
      </p:grpSp>
      <p:grpSp>
        <p:nvGrpSpPr>
          <p:cNvPr id="684081" name="Group 49">
            <a:extLst>
              <a:ext uri="{FF2B5EF4-FFF2-40B4-BE49-F238E27FC236}">
                <a16:creationId xmlns:a16="http://schemas.microsoft.com/office/drawing/2014/main" id="{937A6F62-686F-4DA6-A3B2-69DFBE215F0D}"/>
              </a:ext>
            </a:extLst>
          </p:cNvPr>
          <p:cNvGrpSpPr>
            <a:grpSpLocks/>
          </p:cNvGrpSpPr>
          <p:nvPr/>
        </p:nvGrpSpPr>
        <p:grpSpPr bwMode="auto">
          <a:xfrm>
            <a:off x="4495800" y="3048000"/>
            <a:ext cx="838200" cy="685800"/>
            <a:chOff x="2832" y="1920"/>
            <a:chExt cx="528" cy="432"/>
          </a:xfrm>
        </p:grpSpPr>
        <p:sp>
          <p:nvSpPr>
            <p:cNvPr id="684082" name="Line 50">
              <a:extLst>
                <a:ext uri="{FF2B5EF4-FFF2-40B4-BE49-F238E27FC236}">
                  <a16:creationId xmlns:a16="http://schemas.microsoft.com/office/drawing/2014/main" id="{3CBF1694-7BBC-41FC-92FB-F50772BFDD3D}"/>
                </a:ext>
              </a:extLst>
            </p:cNvPr>
            <p:cNvSpPr>
              <a:spLocks noChangeShapeType="1"/>
            </p:cNvSpPr>
            <p:nvPr/>
          </p:nvSpPr>
          <p:spPr bwMode="auto">
            <a:xfrm flipV="1">
              <a:off x="2928" y="1920"/>
              <a:ext cx="432"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3" name="Text Box 51">
              <a:extLst>
                <a:ext uri="{FF2B5EF4-FFF2-40B4-BE49-F238E27FC236}">
                  <a16:creationId xmlns:a16="http://schemas.microsoft.com/office/drawing/2014/main" id="{34063046-572E-4C7D-BBF6-AE479C8F8BF7}"/>
                </a:ext>
              </a:extLst>
            </p:cNvPr>
            <p:cNvSpPr txBox="1">
              <a:spLocks noChangeArrowheads="1"/>
            </p:cNvSpPr>
            <p:nvPr/>
          </p:nvSpPr>
          <p:spPr bwMode="auto">
            <a:xfrm>
              <a:off x="2832" y="1968"/>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i="1"/>
                <a:t>request</a:t>
              </a:r>
            </a:p>
          </p:txBody>
        </p:sp>
      </p:grpSp>
      <p:grpSp>
        <p:nvGrpSpPr>
          <p:cNvPr id="684084" name="Group 52">
            <a:extLst>
              <a:ext uri="{FF2B5EF4-FFF2-40B4-BE49-F238E27FC236}">
                <a16:creationId xmlns:a16="http://schemas.microsoft.com/office/drawing/2014/main" id="{C37EAC49-A03D-465A-9925-CFF13D957824}"/>
              </a:ext>
            </a:extLst>
          </p:cNvPr>
          <p:cNvGrpSpPr>
            <a:grpSpLocks/>
          </p:cNvGrpSpPr>
          <p:nvPr/>
        </p:nvGrpSpPr>
        <p:grpSpPr bwMode="auto">
          <a:xfrm>
            <a:off x="4876800" y="4114800"/>
            <a:ext cx="1219200" cy="457200"/>
            <a:chOff x="3072" y="2592"/>
            <a:chExt cx="768" cy="288"/>
          </a:xfrm>
        </p:grpSpPr>
        <p:sp>
          <p:nvSpPr>
            <p:cNvPr id="684085" name="Line 53">
              <a:extLst>
                <a:ext uri="{FF2B5EF4-FFF2-40B4-BE49-F238E27FC236}">
                  <a16:creationId xmlns:a16="http://schemas.microsoft.com/office/drawing/2014/main" id="{8AB49C75-1880-4315-A509-0FFC1F202BEE}"/>
                </a:ext>
              </a:extLst>
            </p:cNvPr>
            <p:cNvSpPr>
              <a:spLocks noChangeShapeType="1"/>
            </p:cNvSpPr>
            <p:nvPr/>
          </p:nvSpPr>
          <p:spPr bwMode="auto">
            <a:xfrm>
              <a:off x="3072" y="2688"/>
              <a:ext cx="768"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6" name="Text Box 54">
              <a:extLst>
                <a:ext uri="{FF2B5EF4-FFF2-40B4-BE49-F238E27FC236}">
                  <a16:creationId xmlns:a16="http://schemas.microsoft.com/office/drawing/2014/main" id="{4257A419-E4EF-4BAF-98CE-8D999E2199C7}"/>
                </a:ext>
              </a:extLst>
            </p:cNvPr>
            <p:cNvSpPr txBox="1">
              <a:spLocks noChangeArrowheads="1"/>
            </p:cNvSpPr>
            <p:nvPr/>
          </p:nvSpPr>
          <p:spPr bwMode="auto">
            <a:xfrm>
              <a:off x="3264" y="2592"/>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Times New Roman" panose="02020603050405020304" pitchFamily="18" charset="0"/>
                </a:rPr>
                <a:t>request</a:t>
              </a:r>
            </a:p>
          </p:txBody>
        </p:sp>
      </p:grpSp>
      <p:grpSp>
        <p:nvGrpSpPr>
          <p:cNvPr id="684087" name="Group 55">
            <a:extLst>
              <a:ext uri="{FF2B5EF4-FFF2-40B4-BE49-F238E27FC236}">
                <a16:creationId xmlns:a16="http://schemas.microsoft.com/office/drawing/2014/main" id="{B103C48A-6C02-4C8F-AC6A-256AA007F40B}"/>
              </a:ext>
            </a:extLst>
          </p:cNvPr>
          <p:cNvGrpSpPr>
            <a:grpSpLocks/>
          </p:cNvGrpSpPr>
          <p:nvPr/>
        </p:nvGrpSpPr>
        <p:grpSpPr bwMode="auto">
          <a:xfrm>
            <a:off x="4800600" y="4495800"/>
            <a:ext cx="1219200" cy="914400"/>
            <a:chOff x="3024" y="2832"/>
            <a:chExt cx="768" cy="576"/>
          </a:xfrm>
        </p:grpSpPr>
        <p:sp>
          <p:nvSpPr>
            <p:cNvPr id="684088" name="Line 56">
              <a:extLst>
                <a:ext uri="{FF2B5EF4-FFF2-40B4-BE49-F238E27FC236}">
                  <a16:creationId xmlns:a16="http://schemas.microsoft.com/office/drawing/2014/main" id="{2F7CA9D2-6D5D-46BE-B89A-E3E20B565780}"/>
                </a:ext>
              </a:extLst>
            </p:cNvPr>
            <p:cNvSpPr>
              <a:spLocks noChangeShapeType="1"/>
            </p:cNvSpPr>
            <p:nvPr/>
          </p:nvSpPr>
          <p:spPr bwMode="auto">
            <a:xfrm>
              <a:off x="3024" y="2832"/>
              <a:ext cx="768" cy="57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9" name="Text Box 57">
              <a:extLst>
                <a:ext uri="{FF2B5EF4-FFF2-40B4-BE49-F238E27FC236}">
                  <a16:creationId xmlns:a16="http://schemas.microsoft.com/office/drawing/2014/main" id="{279DEFB2-FF1E-481C-8B7A-E9A006375A19}"/>
                </a:ext>
              </a:extLst>
            </p:cNvPr>
            <p:cNvSpPr txBox="1">
              <a:spLocks noChangeArrowheads="1"/>
            </p:cNvSpPr>
            <p:nvPr/>
          </p:nvSpPr>
          <p:spPr bwMode="auto">
            <a:xfrm>
              <a:off x="3312" y="2976"/>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solidFill>
                    <a:srgbClr val="FF0066"/>
                  </a:solidFill>
                </a:rPr>
                <a:t>request</a:t>
              </a:r>
            </a:p>
          </p:txBody>
        </p:sp>
      </p:grpSp>
      <p:grpSp>
        <p:nvGrpSpPr>
          <p:cNvPr id="684090" name="Group 58">
            <a:extLst>
              <a:ext uri="{FF2B5EF4-FFF2-40B4-BE49-F238E27FC236}">
                <a16:creationId xmlns:a16="http://schemas.microsoft.com/office/drawing/2014/main" id="{21E54080-40F3-4AA5-B509-9E661BCA359E}"/>
              </a:ext>
            </a:extLst>
          </p:cNvPr>
          <p:cNvGrpSpPr>
            <a:grpSpLocks/>
          </p:cNvGrpSpPr>
          <p:nvPr/>
        </p:nvGrpSpPr>
        <p:grpSpPr bwMode="auto">
          <a:xfrm>
            <a:off x="4267200" y="4724400"/>
            <a:ext cx="663575" cy="1143000"/>
            <a:chOff x="2688" y="2976"/>
            <a:chExt cx="418" cy="720"/>
          </a:xfrm>
        </p:grpSpPr>
        <p:sp>
          <p:nvSpPr>
            <p:cNvPr id="684091" name="Line 59">
              <a:extLst>
                <a:ext uri="{FF2B5EF4-FFF2-40B4-BE49-F238E27FC236}">
                  <a16:creationId xmlns:a16="http://schemas.microsoft.com/office/drawing/2014/main" id="{61E3294E-3368-4E27-9E6F-4059A80EC6CA}"/>
                </a:ext>
              </a:extLst>
            </p:cNvPr>
            <p:cNvSpPr>
              <a:spLocks noChangeShapeType="1"/>
            </p:cNvSpPr>
            <p:nvPr/>
          </p:nvSpPr>
          <p:spPr bwMode="auto">
            <a:xfrm flipH="1">
              <a:off x="2736" y="2976"/>
              <a:ext cx="0" cy="7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2" name="Text Box 60">
              <a:extLst>
                <a:ext uri="{FF2B5EF4-FFF2-40B4-BE49-F238E27FC236}">
                  <a16:creationId xmlns:a16="http://schemas.microsoft.com/office/drawing/2014/main" id="{ECC1C0DB-12E6-4FD5-9D56-8B751CF47166}"/>
                </a:ext>
              </a:extLst>
            </p:cNvPr>
            <p:cNvSpPr txBox="1">
              <a:spLocks noChangeArrowheads="1"/>
            </p:cNvSpPr>
            <p:nvPr/>
          </p:nvSpPr>
          <p:spPr bwMode="auto">
            <a:xfrm>
              <a:off x="2688" y="3216"/>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request</a:t>
              </a:r>
            </a:p>
          </p:txBody>
        </p:sp>
      </p:grpSp>
      <p:grpSp>
        <p:nvGrpSpPr>
          <p:cNvPr id="684093" name="Group 61">
            <a:extLst>
              <a:ext uri="{FF2B5EF4-FFF2-40B4-BE49-F238E27FC236}">
                <a16:creationId xmlns:a16="http://schemas.microsoft.com/office/drawing/2014/main" id="{753B9ED1-F08E-4A4F-A27E-67E3CDDF9BAA}"/>
              </a:ext>
            </a:extLst>
          </p:cNvPr>
          <p:cNvGrpSpPr>
            <a:grpSpLocks/>
          </p:cNvGrpSpPr>
          <p:nvPr/>
        </p:nvGrpSpPr>
        <p:grpSpPr bwMode="auto">
          <a:xfrm>
            <a:off x="2795588" y="4419600"/>
            <a:ext cx="1068387" cy="473075"/>
            <a:chOff x="1761" y="2784"/>
            <a:chExt cx="673" cy="298"/>
          </a:xfrm>
        </p:grpSpPr>
        <p:sp>
          <p:nvSpPr>
            <p:cNvPr id="684094" name="Line 62">
              <a:extLst>
                <a:ext uri="{FF2B5EF4-FFF2-40B4-BE49-F238E27FC236}">
                  <a16:creationId xmlns:a16="http://schemas.microsoft.com/office/drawing/2014/main" id="{5BBB7B26-356B-4941-B1D0-51D37BACF8B7}"/>
                </a:ext>
              </a:extLst>
            </p:cNvPr>
            <p:cNvSpPr>
              <a:spLocks noChangeShapeType="1"/>
            </p:cNvSpPr>
            <p:nvPr/>
          </p:nvSpPr>
          <p:spPr bwMode="auto">
            <a:xfrm flipH="1">
              <a:off x="1761" y="2784"/>
              <a:ext cx="672"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5" name="Text Box 63">
              <a:extLst>
                <a:ext uri="{FF2B5EF4-FFF2-40B4-BE49-F238E27FC236}">
                  <a16:creationId xmlns:a16="http://schemas.microsoft.com/office/drawing/2014/main" id="{C5CA6C8C-CA9E-4958-8231-E1B18B90506D}"/>
                </a:ext>
              </a:extLst>
            </p:cNvPr>
            <p:cNvSpPr txBox="1">
              <a:spLocks noChangeArrowheads="1"/>
            </p:cNvSpPr>
            <p:nvPr/>
          </p:nvSpPr>
          <p:spPr bwMode="auto">
            <a:xfrm>
              <a:off x="2016" y="2928"/>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u="sng">
                  <a:effectLst>
                    <a:outerShdw blurRad="38100" dist="38100" dir="2700000" algn="tl">
                      <a:srgbClr val="C0C0C0"/>
                    </a:outerShdw>
                  </a:effectLst>
                </a:rPr>
                <a:t>request</a:t>
              </a:r>
            </a:p>
          </p:txBody>
        </p:sp>
      </p:grpSp>
      <p:grpSp>
        <p:nvGrpSpPr>
          <p:cNvPr id="684096" name="Group 64">
            <a:extLst>
              <a:ext uri="{FF2B5EF4-FFF2-40B4-BE49-F238E27FC236}">
                <a16:creationId xmlns:a16="http://schemas.microsoft.com/office/drawing/2014/main" id="{EBF1C6AC-FD78-40BE-B45B-C6F2A064A777}"/>
              </a:ext>
            </a:extLst>
          </p:cNvPr>
          <p:cNvGrpSpPr>
            <a:grpSpLocks/>
          </p:cNvGrpSpPr>
          <p:nvPr/>
        </p:nvGrpSpPr>
        <p:grpSpPr bwMode="auto">
          <a:xfrm>
            <a:off x="2667000" y="3886200"/>
            <a:ext cx="1143000" cy="285750"/>
            <a:chOff x="1680" y="2448"/>
            <a:chExt cx="720" cy="180"/>
          </a:xfrm>
        </p:grpSpPr>
        <p:sp>
          <p:nvSpPr>
            <p:cNvPr id="684097" name="Line 65">
              <a:extLst>
                <a:ext uri="{FF2B5EF4-FFF2-40B4-BE49-F238E27FC236}">
                  <a16:creationId xmlns:a16="http://schemas.microsoft.com/office/drawing/2014/main" id="{3B516321-83E6-4F45-BB1A-2893D37FAD35}"/>
                </a:ext>
              </a:extLst>
            </p:cNvPr>
            <p:cNvSpPr>
              <a:spLocks noChangeShapeType="1"/>
            </p:cNvSpPr>
            <p:nvPr/>
          </p:nvSpPr>
          <p:spPr bwMode="auto">
            <a:xfrm flipH="1" flipV="1">
              <a:off x="1680" y="2448"/>
              <a:ext cx="72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8" name="Text Box 66">
              <a:extLst>
                <a:ext uri="{FF2B5EF4-FFF2-40B4-BE49-F238E27FC236}">
                  <a16:creationId xmlns:a16="http://schemas.microsoft.com/office/drawing/2014/main" id="{693A53F1-72E5-40BC-82EE-9DB9D98DC9DA}"/>
                </a:ext>
              </a:extLst>
            </p:cNvPr>
            <p:cNvSpPr txBox="1">
              <a:spLocks noChangeArrowheads="1"/>
            </p:cNvSpPr>
            <p:nvPr/>
          </p:nvSpPr>
          <p:spPr bwMode="auto">
            <a:xfrm>
              <a:off x="1796" y="2474"/>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request</a:t>
              </a:r>
            </a:p>
          </p:txBody>
        </p:sp>
      </p:grpSp>
      <p:grpSp>
        <p:nvGrpSpPr>
          <p:cNvPr id="684099" name="Group 67">
            <a:extLst>
              <a:ext uri="{FF2B5EF4-FFF2-40B4-BE49-F238E27FC236}">
                <a16:creationId xmlns:a16="http://schemas.microsoft.com/office/drawing/2014/main" id="{5A183B26-BE73-4BEB-8DBB-385E0FFD6148}"/>
              </a:ext>
            </a:extLst>
          </p:cNvPr>
          <p:cNvGrpSpPr>
            <a:grpSpLocks/>
          </p:cNvGrpSpPr>
          <p:nvPr/>
        </p:nvGrpSpPr>
        <p:grpSpPr bwMode="auto">
          <a:xfrm>
            <a:off x="2890838" y="3048000"/>
            <a:ext cx="1071562" cy="762000"/>
            <a:chOff x="1821" y="1920"/>
            <a:chExt cx="675" cy="480"/>
          </a:xfrm>
        </p:grpSpPr>
        <p:sp>
          <p:nvSpPr>
            <p:cNvPr id="684100" name="Line 68">
              <a:extLst>
                <a:ext uri="{FF2B5EF4-FFF2-40B4-BE49-F238E27FC236}">
                  <a16:creationId xmlns:a16="http://schemas.microsoft.com/office/drawing/2014/main" id="{637806EA-BF2A-4EB3-B72A-4376B9E391C6}"/>
                </a:ext>
              </a:extLst>
            </p:cNvPr>
            <p:cNvSpPr>
              <a:spLocks noChangeShapeType="1"/>
            </p:cNvSpPr>
            <p:nvPr/>
          </p:nvSpPr>
          <p:spPr bwMode="auto">
            <a:xfrm flipH="1" flipV="1">
              <a:off x="1872" y="1920"/>
              <a:ext cx="624"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1" name="Text Box 69">
              <a:extLst>
                <a:ext uri="{FF2B5EF4-FFF2-40B4-BE49-F238E27FC236}">
                  <a16:creationId xmlns:a16="http://schemas.microsoft.com/office/drawing/2014/main" id="{BA17BD8E-8982-4E11-A63A-92F653BF2218}"/>
                </a:ext>
              </a:extLst>
            </p:cNvPr>
            <p:cNvSpPr txBox="1">
              <a:spLocks noChangeArrowheads="1"/>
            </p:cNvSpPr>
            <p:nvPr/>
          </p:nvSpPr>
          <p:spPr bwMode="auto">
            <a:xfrm>
              <a:off x="1821" y="2037"/>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Mona Lisa Recut" pitchFamily="18" charset="0"/>
                </a:rPr>
                <a:t>request</a:t>
              </a:r>
            </a:p>
          </p:txBody>
        </p:sp>
      </p:grpSp>
      <p:grpSp>
        <p:nvGrpSpPr>
          <p:cNvPr id="684102" name="Group 70">
            <a:extLst>
              <a:ext uri="{FF2B5EF4-FFF2-40B4-BE49-F238E27FC236}">
                <a16:creationId xmlns:a16="http://schemas.microsoft.com/office/drawing/2014/main" id="{53300CBE-0A03-4A50-B1C7-1294D042DD9D}"/>
              </a:ext>
            </a:extLst>
          </p:cNvPr>
          <p:cNvGrpSpPr>
            <a:grpSpLocks/>
          </p:cNvGrpSpPr>
          <p:nvPr/>
        </p:nvGrpSpPr>
        <p:grpSpPr bwMode="auto">
          <a:xfrm>
            <a:off x="3430588" y="2592388"/>
            <a:ext cx="762000" cy="1066800"/>
            <a:chOff x="2160" y="1632"/>
            <a:chExt cx="480" cy="672"/>
          </a:xfrm>
        </p:grpSpPr>
        <p:sp>
          <p:nvSpPr>
            <p:cNvPr id="684103" name="Line 71">
              <a:extLst>
                <a:ext uri="{FF2B5EF4-FFF2-40B4-BE49-F238E27FC236}">
                  <a16:creationId xmlns:a16="http://schemas.microsoft.com/office/drawing/2014/main" id="{A0AFE783-97A4-409C-8488-84A294F5EC81}"/>
                </a:ext>
              </a:extLst>
            </p:cNvPr>
            <p:cNvSpPr>
              <a:spLocks noChangeShapeType="1"/>
            </p:cNvSpPr>
            <p:nvPr/>
          </p:nvSpPr>
          <p:spPr bwMode="auto">
            <a:xfrm flipH="1" flipV="1">
              <a:off x="2496" y="1632"/>
              <a:ext cx="144" cy="672"/>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4" name="Text Box 72">
              <a:extLst>
                <a:ext uri="{FF2B5EF4-FFF2-40B4-BE49-F238E27FC236}">
                  <a16:creationId xmlns:a16="http://schemas.microsoft.com/office/drawing/2014/main" id="{C855B709-4A7F-47C2-A5AB-1D7173391812}"/>
                </a:ext>
              </a:extLst>
            </p:cNvPr>
            <p:cNvSpPr txBox="1">
              <a:spLocks noChangeArrowheads="1"/>
            </p:cNvSpPr>
            <p:nvPr/>
          </p:nvSpPr>
          <p:spPr bwMode="auto">
            <a:xfrm>
              <a:off x="2160" y="1824"/>
              <a:ext cx="45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return</a:t>
              </a:r>
            </a:p>
          </p:txBody>
        </p:sp>
      </p:grpSp>
      <p:grpSp>
        <p:nvGrpSpPr>
          <p:cNvPr id="684105" name="Group 73">
            <a:extLst>
              <a:ext uri="{FF2B5EF4-FFF2-40B4-BE49-F238E27FC236}">
                <a16:creationId xmlns:a16="http://schemas.microsoft.com/office/drawing/2014/main" id="{FAFEE700-2482-4918-82C6-7F7B36E6FF4D}"/>
              </a:ext>
            </a:extLst>
          </p:cNvPr>
          <p:cNvGrpSpPr>
            <a:grpSpLocks/>
          </p:cNvGrpSpPr>
          <p:nvPr/>
        </p:nvGrpSpPr>
        <p:grpSpPr bwMode="auto">
          <a:xfrm>
            <a:off x="4497388" y="3049588"/>
            <a:ext cx="838200" cy="685800"/>
            <a:chOff x="2832" y="1920"/>
            <a:chExt cx="528" cy="432"/>
          </a:xfrm>
        </p:grpSpPr>
        <p:sp>
          <p:nvSpPr>
            <p:cNvPr id="684106" name="Line 74">
              <a:extLst>
                <a:ext uri="{FF2B5EF4-FFF2-40B4-BE49-F238E27FC236}">
                  <a16:creationId xmlns:a16="http://schemas.microsoft.com/office/drawing/2014/main" id="{A87DFEFD-E3E8-4AB6-8BD1-79036D7114F0}"/>
                </a:ext>
              </a:extLst>
            </p:cNvPr>
            <p:cNvSpPr>
              <a:spLocks noChangeShapeType="1"/>
            </p:cNvSpPr>
            <p:nvPr/>
          </p:nvSpPr>
          <p:spPr bwMode="auto">
            <a:xfrm flipV="1">
              <a:off x="2928" y="1920"/>
              <a:ext cx="432" cy="432"/>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7" name="Text Box 75">
              <a:extLst>
                <a:ext uri="{FF2B5EF4-FFF2-40B4-BE49-F238E27FC236}">
                  <a16:creationId xmlns:a16="http://schemas.microsoft.com/office/drawing/2014/main" id="{4EFE0D58-5B45-42DD-872F-031DBE708071}"/>
                </a:ext>
              </a:extLst>
            </p:cNvPr>
            <p:cNvSpPr txBox="1">
              <a:spLocks noChangeArrowheads="1"/>
            </p:cNvSpPr>
            <p:nvPr/>
          </p:nvSpPr>
          <p:spPr bwMode="auto">
            <a:xfrm>
              <a:off x="2832" y="1968"/>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i="1"/>
                <a:t>return</a:t>
              </a:r>
            </a:p>
          </p:txBody>
        </p:sp>
      </p:grpSp>
      <p:grpSp>
        <p:nvGrpSpPr>
          <p:cNvPr id="684108" name="Group 76">
            <a:extLst>
              <a:ext uri="{FF2B5EF4-FFF2-40B4-BE49-F238E27FC236}">
                <a16:creationId xmlns:a16="http://schemas.microsoft.com/office/drawing/2014/main" id="{CEF06341-8664-4FE9-AFBC-FF188471B242}"/>
              </a:ext>
            </a:extLst>
          </p:cNvPr>
          <p:cNvGrpSpPr>
            <a:grpSpLocks/>
          </p:cNvGrpSpPr>
          <p:nvPr/>
        </p:nvGrpSpPr>
        <p:grpSpPr bwMode="auto">
          <a:xfrm>
            <a:off x="4878388" y="4116388"/>
            <a:ext cx="1219200" cy="457200"/>
            <a:chOff x="3072" y="2592"/>
            <a:chExt cx="768" cy="288"/>
          </a:xfrm>
        </p:grpSpPr>
        <p:sp>
          <p:nvSpPr>
            <p:cNvPr id="684109" name="Line 77">
              <a:extLst>
                <a:ext uri="{FF2B5EF4-FFF2-40B4-BE49-F238E27FC236}">
                  <a16:creationId xmlns:a16="http://schemas.microsoft.com/office/drawing/2014/main" id="{01DF75B5-0260-4DE6-8F59-C83B09881471}"/>
                </a:ext>
              </a:extLst>
            </p:cNvPr>
            <p:cNvSpPr>
              <a:spLocks noChangeShapeType="1"/>
            </p:cNvSpPr>
            <p:nvPr/>
          </p:nvSpPr>
          <p:spPr bwMode="auto">
            <a:xfrm>
              <a:off x="3072" y="2688"/>
              <a:ext cx="768" cy="192"/>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10" name="Text Box 78">
              <a:extLst>
                <a:ext uri="{FF2B5EF4-FFF2-40B4-BE49-F238E27FC236}">
                  <a16:creationId xmlns:a16="http://schemas.microsoft.com/office/drawing/2014/main" id="{BDB43D5D-43BE-45B6-AF1F-6AFA8B02FF4E}"/>
                </a:ext>
              </a:extLst>
            </p:cNvPr>
            <p:cNvSpPr txBox="1">
              <a:spLocks noChangeArrowheads="1"/>
            </p:cNvSpPr>
            <p:nvPr/>
          </p:nvSpPr>
          <p:spPr bwMode="auto">
            <a:xfrm>
              <a:off x="3264" y="2592"/>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Times New Roman" panose="02020603050405020304" pitchFamily="18" charset="0"/>
                </a:rPr>
                <a:t>return</a:t>
              </a:r>
            </a:p>
          </p:txBody>
        </p:sp>
      </p:grpSp>
      <p:grpSp>
        <p:nvGrpSpPr>
          <p:cNvPr id="684111" name="Group 79">
            <a:extLst>
              <a:ext uri="{FF2B5EF4-FFF2-40B4-BE49-F238E27FC236}">
                <a16:creationId xmlns:a16="http://schemas.microsoft.com/office/drawing/2014/main" id="{DCF25DC6-C907-4B73-A291-D204DAF3416D}"/>
              </a:ext>
            </a:extLst>
          </p:cNvPr>
          <p:cNvGrpSpPr>
            <a:grpSpLocks/>
          </p:cNvGrpSpPr>
          <p:nvPr/>
        </p:nvGrpSpPr>
        <p:grpSpPr bwMode="auto">
          <a:xfrm>
            <a:off x="4802188" y="4497388"/>
            <a:ext cx="1219200" cy="914400"/>
            <a:chOff x="3024" y="2832"/>
            <a:chExt cx="768" cy="576"/>
          </a:xfrm>
        </p:grpSpPr>
        <p:sp>
          <p:nvSpPr>
            <p:cNvPr id="684112" name="Line 80">
              <a:extLst>
                <a:ext uri="{FF2B5EF4-FFF2-40B4-BE49-F238E27FC236}">
                  <a16:creationId xmlns:a16="http://schemas.microsoft.com/office/drawing/2014/main" id="{2B7E777E-D338-43BF-B0AA-6B119846C7B3}"/>
                </a:ext>
              </a:extLst>
            </p:cNvPr>
            <p:cNvSpPr>
              <a:spLocks noChangeShapeType="1"/>
            </p:cNvSpPr>
            <p:nvPr/>
          </p:nvSpPr>
          <p:spPr bwMode="auto">
            <a:xfrm>
              <a:off x="3024" y="2832"/>
              <a:ext cx="768" cy="576"/>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13" name="Text Box 81">
              <a:extLst>
                <a:ext uri="{FF2B5EF4-FFF2-40B4-BE49-F238E27FC236}">
                  <a16:creationId xmlns:a16="http://schemas.microsoft.com/office/drawing/2014/main" id="{53F38256-578F-49FD-8945-09D8FA493523}"/>
                </a:ext>
              </a:extLst>
            </p:cNvPr>
            <p:cNvSpPr txBox="1">
              <a:spLocks noChangeArrowheads="1"/>
            </p:cNvSpPr>
            <p:nvPr/>
          </p:nvSpPr>
          <p:spPr bwMode="auto">
            <a:xfrm>
              <a:off x="3312" y="2976"/>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solidFill>
                    <a:srgbClr val="FF0066"/>
                  </a:solidFill>
                </a:rPr>
                <a:t>return</a:t>
              </a:r>
            </a:p>
          </p:txBody>
        </p:sp>
      </p:grpSp>
      <p:grpSp>
        <p:nvGrpSpPr>
          <p:cNvPr id="684114" name="Group 82">
            <a:extLst>
              <a:ext uri="{FF2B5EF4-FFF2-40B4-BE49-F238E27FC236}">
                <a16:creationId xmlns:a16="http://schemas.microsoft.com/office/drawing/2014/main" id="{31646D48-70D1-432E-B7FF-05A6F5B89776}"/>
              </a:ext>
            </a:extLst>
          </p:cNvPr>
          <p:cNvGrpSpPr>
            <a:grpSpLocks/>
          </p:cNvGrpSpPr>
          <p:nvPr/>
        </p:nvGrpSpPr>
        <p:grpSpPr bwMode="auto">
          <a:xfrm>
            <a:off x="4268788" y="4725988"/>
            <a:ext cx="663575" cy="1143000"/>
            <a:chOff x="2688" y="2976"/>
            <a:chExt cx="418" cy="720"/>
          </a:xfrm>
        </p:grpSpPr>
        <p:sp>
          <p:nvSpPr>
            <p:cNvPr id="684115" name="Line 83">
              <a:extLst>
                <a:ext uri="{FF2B5EF4-FFF2-40B4-BE49-F238E27FC236}">
                  <a16:creationId xmlns:a16="http://schemas.microsoft.com/office/drawing/2014/main" id="{528B97A9-A505-4F3A-9DEF-A15CAE315116}"/>
                </a:ext>
              </a:extLst>
            </p:cNvPr>
            <p:cNvSpPr>
              <a:spLocks noChangeShapeType="1"/>
            </p:cNvSpPr>
            <p:nvPr/>
          </p:nvSpPr>
          <p:spPr bwMode="auto">
            <a:xfrm flipH="1">
              <a:off x="2736" y="2976"/>
              <a:ext cx="0" cy="720"/>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16" name="Text Box 84">
              <a:extLst>
                <a:ext uri="{FF2B5EF4-FFF2-40B4-BE49-F238E27FC236}">
                  <a16:creationId xmlns:a16="http://schemas.microsoft.com/office/drawing/2014/main" id="{16B19AE9-BAE0-425D-8E8D-36FF4543FD35}"/>
                </a:ext>
              </a:extLst>
            </p:cNvPr>
            <p:cNvSpPr txBox="1">
              <a:spLocks noChangeArrowheads="1"/>
            </p:cNvSpPr>
            <p:nvPr/>
          </p:nvSpPr>
          <p:spPr bwMode="auto">
            <a:xfrm>
              <a:off x="2688" y="3216"/>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return</a:t>
              </a:r>
            </a:p>
          </p:txBody>
        </p:sp>
      </p:grpSp>
      <p:grpSp>
        <p:nvGrpSpPr>
          <p:cNvPr id="684117" name="Group 85">
            <a:extLst>
              <a:ext uri="{FF2B5EF4-FFF2-40B4-BE49-F238E27FC236}">
                <a16:creationId xmlns:a16="http://schemas.microsoft.com/office/drawing/2014/main" id="{C3241B3B-D3D3-406C-A9F4-FF662E3A780F}"/>
              </a:ext>
            </a:extLst>
          </p:cNvPr>
          <p:cNvGrpSpPr>
            <a:grpSpLocks/>
          </p:cNvGrpSpPr>
          <p:nvPr/>
        </p:nvGrpSpPr>
        <p:grpSpPr bwMode="auto">
          <a:xfrm>
            <a:off x="2797175" y="4421188"/>
            <a:ext cx="1068388" cy="473075"/>
            <a:chOff x="1761" y="2784"/>
            <a:chExt cx="673" cy="298"/>
          </a:xfrm>
        </p:grpSpPr>
        <p:sp>
          <p:nvSpPr>
            <p:cNvPr id="684118" name="Line 86">
              <a:extLst>
                <a:ext uri="{FF2B5EF4-FFF2-40B4-BE49-F238E27FC236}">
                  <a16:creationId xmlns:a16="http://schemas.microsoft.com/office/drawing/2014/main" id="{90D363A9-111D-42C6-A7D2-9D3DB983EB96}"/>
                </a:ext>
              </a:extLst>
            </p:cNvPr>
            <p:cNvSpPr>
              <a:spLocks noChangeShapeType="1"/>
            </p:cNvSpPr>
            <p:nvPr/>
          </p:nvSpPr>
          <p:spPr bwMode="auto">
            <a:xfrm flipH="1">
              <a:off x="1761" y="2784"/>
              <a:ext cx="672" cy="288"/>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19" name="Text Box 87">
              <a:extLst>
                <a:ext uri="{FF2B5EF4-FFF2-40B4-BE49-F238E27FC236}">
                  <a16:creationId xmlns:a16="http://schemas.microsoft.com/office/drawing/2014/main" id="{E0564F97-7191-493A-A2F4-7E34143C4076}"/>
                </a:ext>
              </a:extLst>
            </p:cNvPr>
            <p:cNvSpPr txBox="1">
              <a:spLocks noChangeArrowheads="1"/>
            </p:cNvSpPr>
            <p:nvPr/>
          </p:nvSpPr>
          <p:spPr bwMode="auto">
            <a:xfrm>
              <a:off x="2016" y="2928"/>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u="sng">
                  <a:effectLst>
                    <a:outerShdw blurRad="38100" dist="38100" dir="2700000" algn="tl">
                      <a:srgbClr val="C0C0C0"/>
                    </a:outerShdw>
                  </a:effectLst>
                </a:rPr>
                <a:t>return</a:t>
              </a:r>
            </a:p>
          </p:txBody>
        </p:sp>
      </p:grpSp>
      <p:grpSp>
        <p:nvGrpSpPr>
          <p:cNvPr id="684120" name="Group 88">
            <a:extLst>
              <a:ext uri="{FF2B5EF4-FFF2-40B4-BE49-F238E27FC236}">
                <a16:creationId xmlns:a16="http://schemas.microsoft.com/office/drawing/2014/main" id="{9F7815FD-5644-4CA7-98FB-A8C6160A5729}"/>
              </a:ext>
            </a:extLst>
          </p:cNvPr>
          <p:cNvGrpSpPr>
            <a:grpSpLocks/>
          </p:cNvGrpSpPr>
          <p:nvPr/>
        </p:nvGrpSpPr>
        <p:grpSpPr bwMode="auto">
          <a:xfrm>
            <a:off x="2667000" y="3886200"/>
            <a:ext cx="1143000" cy="285750"/>
            <a:chOff x="1680" y="2448"/>
            <a:chExt cx="720" cy="180"/>
          </a:xfrm>
        </p:grpSpPr>
        <p:sp>
          <p:nvSpPr>
            <p:cNvPr id="684121" name="Line 89">
              <a:extLst>
                <a:ext uri="{FF2B5EF4-FFF2-40B4-BE49-F238E27FC236}">
                  <a16:creationId xmlns:a16="http://schemas.microsoft.com/office/drawing/2014/main" id="{61182C2F-76D0-44F3-906C-A12BE3A95BA2}"/>
                </a:ext>
              </a:extLst>
            </p:cNvPr>
            <p:cNvSpPr>
              <a:spLocks noChangeShapeType="1"/>
            </p:cNvSpPr>
            <p:nvPr/>
          </p:nvSpPr>
          <p:spPr bwMode="auto">
            <a:xfrm flipH="1" flipV="1">
              <a:off x="1680" y="2448"/>
              <a:ext cx="720" cy="144"/>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2" name="Text Box 90">
              <a:extLst>
                <a:ext uri="{FF2B5EF4-FFF2-40B4-BE49-F238E27FC236}">
                  <a16:creationId xmlns:a16="http://schemas.microsoft.com/office/drawing/2014/main" id="{512522F5-6A9B-4051-A493-A72BAEE39AFD}"/>
                </a:ext>
              </a:extLst>
            </p:cNvPr>
            <p:cNvSpPr txBox="1">
              <a:spLocks noChangeArrowheads="1"/>
            </p:cNvSpPr>
            <p:nvPr/>
          </p:nvSpPr>
          <p:spPr bwMode="auto">
            <a:xfrm>
              <a:off x="1796" y="2474"/>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return</a:t>
              </a:r>
            </a:p>
          </p:txBody>
        </p:sp>
      </p:grpSp>
      <p:grpSp>
        <p:nvGrpSpPr>
          <p:cNvPr id="684123" name="Group 91">
            <a:extLst>
              <a:ext uri="{FF2B5EF4-FFF2-40B4-BE49-F238E27FC236}">
                <a16:creationId xmlns:a16="http://schemas.microsoft.com/office/drawing/2014/main" id="{4324BE72-8E17-4734-B170-D98A0DD6F74F}"/>
              </a:ext>
            </a:extLst>
          </p:cNvPr>
          <p:cNvGrpSpPr>
            <a:grpSpLocks/>
          </p:cNvGrpSpPr>
          <p:nvPr/>
        </p:nvGrpSpPr>
        <p:grpSpPr bwMode="auto">
          <a:xfrm>
            <a:off x="2892425" y="3049588"/>
            <a:ext cx="1071563" cy="762000"/>
            <a:chOff x="1821" y="1920"/>
            <a:chExt cx="675" cy="480"/>
          </a:xfrm>
        </p:grpSpPr>
        <p:sp>
          <p:nvSpPr>
            <p:cNvPr id="684124" name="Line 92">
              <a:extLst>
                <a:ext uri="{FF2B5EF4-FFF2-40B4-BE49-F238E27FC236}">
                  <a16:creationId xmlns:a16="http://schemas.microsoft.com/office/drawing/2014/main" id="{753C925B-133E-4E48-B864-6D9F2E2C6E8F}"/>
                </a:ext>
              </a:extLst>
            </p:cNvPr>
            <p:cNvSpPr>
              <a:spLocks noChangeShapeType="1"/>
            </p:cNvSpPr>
            <p:nvPr/>
          </p:nvSpPr>
          <p:spPr bwMode="auto">
            <a:xfrm flipH="1" flipV="1">
              <a:off x="1872" y="1920"/>
              <a:ext cx="624" cy="480"/>
            </a:xfrm>
            <a:prstGeom prst="line">
              <a:avLst/>
            </a:prstGeom>
            <a:noFill/>
            <a:ln w="381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5" name="Text Box 93">
              <a:extLst>
                <a:ext uri="{FF2B5EF4-FFF2-40B4-BE49-F238E27FC236}">
                  <a16:creationId xmlns:a16="http://schemas.microsoft.com/office/drawing/2014/main" id="{92C07A0E-929C-4EFA-8DBD-8C550F42FDF1}"/>
                </a:ext>
              </a:extLst>
            </p:cNvPr>
            <p:cNvSpPr txBox="1">
              <a:spLocks noChangeArrowheads="1"/>
            </p:cNvSpPr>
            <p:nvPr/>
          </p:nvSpPr>
          <p:spPr bwMode="auto">
            <a:xfrm>
              <a:off x="1821" y="2037"/>
              <a:ext cx="4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latin typeface="Mona Lisa Recut" pitchFamily="18" charset="0"/>
                </a:rPr>
                <a:t>return</a:t>
              </a:r>
            </a:p>
          </p:txBody>
        </p:sp>
      </p:grpSp>
      <p:sp>
        <p:nvSpPr>
          <p:cNvPr id="684126" name="Text Box 94">
            <a:extLst>
              <a:ext uri="{FF2B5EF4-FFF2-40B4-BE49-F238E27FC236}">
                <a16:creationId xmlns:a16="http://schemas.microsoft.com/office/drawing/2014/main" id="{94FC1D5C-9850-47FE-A883-B5BCC003BB55}"/>
              </a:ext>
            </a:extLst>
          </p:cNvPr>
          <p:cNvSpPr txBox="1">
            <a:spLocks noChangeArrowheads="1"/>
          </p:cNvSpPr>
          <p:nvPr/>
        </p:nvSpPr>
        <p:spPr bwMode="auto">
          <a:xfrm>
            <a:off x="5318125" y="1712913"/>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66"/>
                </a:solidFill>
              </a:rPr>
              <a:t>What we are doing now …..</a:t>
            </a:r>
          </a:p>
        </p:txBody>
      </p:sp>
      <p:sp>
        <p:nvSpPr>
          <p:cNvPr id="684127" name="Text Box 95">
            <a:extLst>
              <a:ext uri="{FF2B5EF4-FFF2-40B4-BE49-F238E27FC236}">
                <a16:creationId xmlns:a16="http://schemas.microsoft.com/office/drawing/2014/main" id="{E94F9211-5752-4A7D-BB80-4C00AB1A1D10}"/>
              </a:ext>
            </a:extLst>
          </p:cNvPr>
          <p:cNvSpPr txBox="1">
            <a:spLocks noChangeArrowheads="1"/>
          </p:cNvSpPr>
          <p:nvPr/>
        </p:nvSpPr>
        <p:spPr bwMode="auto">
          <a:xfrm>
            <a:off x="0" y="6521450"/>
            <a:ext cx="601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chemeClr val="bg2"/>
                </a:solidFill>
              </a:rPr>
              <a:t>Slide from Michael Piasecki, Drexel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500" fill="hold"/>
                                        <p:tgtEl>
                                          <p:spTgt spid="684126"/>
                                        </p:tgtEl>
                                      </p:cBhvr>
                                      <p:by x="150000" y="150000"/>
                                    </p:animScale>
                                  </p:childTnLst>
                                </p:cTn>
                              </p:par>
                            </p:childTnLst>
                          </p:cTn>
                        </p:par>
                        <p:par>
                          <p:cTn id="7" fill="hold" nodeType="afterGroup">
                            <p:stCondLst>
                              <p:cond delay="500"/>
                            </p:stCondLst>
                            <p:childTnLst>
                              <p:par>
                                <p:cTn id="8" presetID="3" presetClass="entr" presetSubtype="10" fill="hold" nodeType="afterEffect">
                                  <p:stCondLst>
                                    <p:cond delay="500"/>
                                  </p:stCondLst>
                                  <p:childTnLst>
                                    <p:set>
                                      <p:cBhvr>
                                        <p:cTn id="9" dur="1" fill="hold">
                                          <p:stCondLst>
                                            <p:cond delay="0"/>
                                          </p:stCondLst>
                                        </p:cTn>
                                        <p:tgtEl>
                                          <p:spTgt spid="684078"/>
                                        </p:tgtEl>
                                        <p:attrNameLst>
                                          <p:attrName>style.visibility</p:attrName>
                                        </p:attrNameLst>
                                      </p:cBhvr>
                                      <p:to>
                                        <p:strVal val="visible"/>
                                      </p:to>
                                    </p:set>
                                    <p:animEffect transition="in" filter="blinds(horizontal)">
                                      <p:cBhvr>
                                        <p:cTn id="10" dur="500"/>
                                        <p:tgtEl>
                                          <p:spTgt spid="684078"/>
                                        </p:tgtEl>
                                      </p:cBhvr>
                                    </p:animEffect>
                                  </p:childTnLst>
                                </p:cTn>
                              </p:par>
                            </p:childTnLst>
                          </p:cTn>
                        </p:par>
                        <p:par>
                          <p:cTn id="11" fill="hold" nodeType="afterGroup">
                            <p:stCondLst>
                              <p:cond delay="1500"/>
                            </p:stCondLst>
                            <p:childTnLst>
                              <p:par>
                                <p:cTn id="12" presetID="3" presetClass="exit" presetSubtype="10" fill="hold" nodeType="afterEffect">
                                  <p:stCondLst>
                                    <p:cond delay="500"/>
                                  </p:stCondLst>
                                  <p:childTnLst>
                                    <p:animEffect transition="out" filter="blinds(horizontal)">
                                      <p:cBhvr>
                                        <p:cTn id="13" dur="500"/>
                                        <p:tgtEl>
                                          <p:spTgt spid="684078"/>
                                        </p:tgtEl>
                                      </p:cBhvr>
                                    </p:animEffect>
                                    <p:set>
                                      <p:cBhvr>
                                        <p:cTn id="14" dur="1" fill="hold">
                                          <p:stCondLst>
                                            <p:cond delay="499"/>
                                          </p:stCondLst>
                                        </p:cTn>
                                        <p:tgtEl>
                                          <p:spTgt spid="684078"/>
                                        </p:tgtEl>
                                        <p:attrNameLst>
                                          <p:attrName>style.visibility</p:attrName>
                                        </p:attrNameLst>
                                      </p:cBhvr>
                                      <p:to>
                                        <p:strVal val="hidden"/>
                                      </p:to>
                                    </p:set>
                                  </p:childTnLst>
                                </p:cTn>
                              </p:par>
                            </p:childTnLst>
                          </p:cTn>
                        </p:par>
                        <p:par>
                          <p:cTn id="15" fill="hold" nodeType="afterGroup">
                            <p:stCondLst>
                              <p:cond delay="2500"/>
                            </p:stCondLst>
                            <p:childTnLst>
                              <p:par>
                                <p:cTn id="16" presetID="3" presetClass="entr" presetSubtype="10" fill="hold" nodeType="afterEffect">
                                  <p:stCondLst>
                                    <p:cond delay="0"/>
                                  </p:stCondLst>
                                  <p:childTnLst>
                                    <p:set>
                                      <p:cBhvr>
                                        <p:cTn id="17" dur="1" fill="hold">
                                          <p:stCondLst>
                                            <p:cond delay="0"/>
                                          </p:stCondLst>
                                        </p:cTn>
                                        <p:tgtEl>
                                          <p:spTgt spid="684102"/>
                                        </p:tgtEl>
                                        <p:attrNameLst>
                                          <p:attrName>style.visibility</p:attrName>
                                        </p:attrNameLst>
                                      </p:cBhvr>
                                      <p:to>
                                        <p:strVal val="visible"/>
                                      </p:to>
                                    </p:set>
                                    <p:animEffect transition="in" filter="blinds(horizontal)">
                                      <p:cBhvr>
                                        <p:cTn id="18" dur="500"/>
                                        <p:tgtEl>
                                          <p:spTgt spid="684102"/>
                                        </p:tgtEl>
                                      </p:cBhvr>
                                    </p:animEffect>
                                  </p:childTnLst>
                                </p:cTn>
                              </p:par>
                            </p:childTnLst>
                          </p:cTn>
                        </p:par>
                        <p:par>
                          <p:cTn id="19" fill="hold" nodeType="afterGroup">
                            <p:stCondLst>
                              <p:cond delay="3000"/>
                            </p:stCondLst>
                            <p:childTnLst>
                              <p:par>
                                <p:cTn id="20" presetID="3" presetClass="entr" presetSubtype="10" fill="hold" nodeType="afterEffect">
                                  <p:stCondLst>
                                    <p:cond delay="500"/>
                                  </p:stCondLst>
                                  <p:childTnLst>
                                    <p:set>
                                      <p:cBhvr>
                                        <p:cTn id="21" dur="1" fill="hold">
                                          <p:stCondLst>
                                            <p:cond delay="0"/>
                                          </p:stCondLst>
                                        </p:cTn>
                                        <p:tgtEl>
                                          <p:spTgt spid="684084"/>
                                        </p:tgtEl>
                                        <p:attrNameLst>
                                          <p:attrName>style.visibility</p:attrName>
                                        </p:attrNameLst>
                                      </p:cBhvr>
                                      <p:to>
                                        <p:strVal val="visible"/>
                                      </p:to>
                                    </p:set>
                                    <p:animEffect transition="in" filter="blinds(horizontal)">
                                      <p:cBhvr>
                                        <p:cTn id="22" dur="500"/>
                                        <p:tgtEl>
                                          <p:spTgt spid="684084"/>
                                        </p:tgtEl>
                                      </p:cBhvr>
                                    </p:animEffect>
                                  </p:childTnLst>
                                </p:cTn>
                              </p:par>
                            </p:childTnLst>
                          </p:cTn>
                        </p:par>
                        <p:par>
                          <p:cTn id="23" fill="hold" nodeType="afterGroup">
                            <p:stCondLst>
                              <p:cond delay="4000"/>
                            </p:stCondLst>
                            <p:childTnLst>
                              <p:par>
                                <p:cTn id="24" presetID="3" presetClass="exit" presetSubtype="10" fill="hold" nodeType="afterEffect">
                                  <p:stCondLst>
                                    <p:cond delay="500"/>
                                  </p:stCondLst>
                                  <p:childTnLst>
                                    <p:animEffect transition="out" filter="blinds(horizontal)">
                                      <p:cBhvr>
                                        <p:cTn id="25" dur="500"/>
                                        <p:tgtEl>
                                          <p:spTgt spid="684084"/>
                                        </p:tgtEl>
                                      </p:cBhvr>
                                    </p:animEffect>
                                    <p:set>
                                      <p:cBhvr>
                                        <p:cTn id="26" dur="1" fill="hold">
                                          <p:stCondLst>
                                            <p:cond delay="499"/>
                                          </p:stCondLst>
                                        </p:cTn>
                                        <p:tgtEl>
                                          <p:spTgt spid="684084"/>
                                        </p:tgtEl>
                                        <p:attrNameLst>
                                          <p:attrName>style.visibility</p:attrName>
                                        </p:attrNameLst>
                                      </p:cBhvr>
                                      <p:to>
                                        <p:strVal val="hidden"/>
                                      </p:to>
                                    </p:set>
                                  </p:childTnLst>
                                </p:cTn>
                              </p:par>
                            </p:childTnLst>
                          </p:cTn>
                        </p:par>
                        <p:par>
                          <p:cTn id="27" fill="hold" nodeType="afterGroup">
                            <p:stCondLst>
                              <p:cond delay="5000"/>
                            </p:stCondLst>
                            <p:childTnLst>
                              <p:par>
                                <p:cTn id="28" presetID="3" presetClass="entr" presetSubtype="10" fill="hold" nodeType="afterEffect">
                                  <p:stCondLst>
                                    <p:cond delay="0"/>
                                  </p:stCondLst>
                                  <p:childTnLst>
                                    <p:set>
                                      <p:cBhvr>
                                        <p:cTn id="29" dur="1" fill="hold">
                                          <p:stCondLst>
                                            <p:cond delay="0"/>
                                          </p:stCondLst>
                                        </p:cTn>
                                        <p:tgtEl>
                                          <p:spTgt spid="684108"/>
                                        </p:tgtEl>
                                        <p:attrNameLst>
                                          <p:attrName>style.visibility</p:attrName>
                                        </p:attrNameLst>
                                      </p:cBhvr>
                                      <p:to>
                                        <p:strVal val="visible"/>
                                      </p:to>
                                    </p:set>
                                    <p:animEffect transition="in" filter="blinds(horizontal)">
                                      <p:cBhvr>
                                        <p:cTn id="30" dur="500"/>
                                        <p:tgtEl>
                                          <p:spTgt spid="684108"/>
                                        </p:tgtEl>
                                      </p:cBhvr>
                                    </p:animEffect>
                                  </p:childTnLst>
                                </p:cTn>
                              </p:par>
                            </p:childTnLst>
                          </p:cTn>
                        </p:par>
                        <p:par>
                          <p:cTn id="31" fill="hold" nodeType="afterGroup">
                            <p:stCondLst>
                              <p:cond delay="5500"/>
                            </p:stCondLst>
                            <p:childTnLst>
                              <p:par>
                                <p:cTn id="32" presetID="3" presetClass="entr" presetSubtype="10" fill="hold" nodeType="afterEffect">
                                  <p:stCondLst>
                                    <p:cond delay="500"/>
                                  </p:stCondLst>
                                  <p:childTnLst>
                                    <p:set>
                                      <p:cBhvr>
                                        <p:cTn id="33" dur="1" fill="hold">
                                          <p:stCondLst>
                                            <p:cond delay="0"/>
                                          </p:stCondLst>
                                        </p:cTn>
                                        <p:tgtEl>
                                          <p:spTgt spid="684090"/>
                                        </p:tgtEl>
                                        <p:attrNameLst>
                                          <p:attrName>style.visibility</p:attrName>
                                        </p:attrNameLst>
                                      </p:cBhvr>
                                      <p:to>
                                        <p:strVal val="visible"/>
                                      </p:to>
                                    </p:set>
                                    <p:animEffect transition="in" filter="blinds(horizontal)">
                                      <p:cBhvr>
                                        <p:cTn id="34" dur="500"/>
                                        <p:tgtEl>
                                          <p:spTgt spid="684090"/>
                                        </p:tgtEl>
                                      </p:cBhvr>
                                    </p:animEffect>
                                  </p:childTnLst>
                                </p:cTn>
                              </p:par>
                            </p:childTnLst>
                          </p:cTn>
                        </p:par>
                        <p:par>
                          <p:cTn id="35" fill="hold" nodeType="afterGroup">
                            <p:stCondLst>
                              <p:cond delay="6500"/>
                            </p:stCondLst>
                            <p:childTnLst>
                              <p:par>
                                <p:cTn id="36" presetID="3" presetClass="exit" presetSubtype="10" fill="hold" nodeType="afterEffect">
                                  <p:stCondLst>
                                    <p:cond delay="500"/>
                                  </p:stCondLst>
                                  <p:childTnLst>
                                    <p:animEffect transition="out" filter="blinds(horizontal)">
                                      <p:cBhvr>
                                        <p:cTn id="37" dur="500"/>
                                        <p:tgtEl>
                                          <p:spTgt spid="684090"/>
                                        </p:tgtEl>
                                      </p:cBhvr>
                                    </p:animEffect>
                                    <p:set>
                                      <p:cBhvr>
                                        <p:cTn id="38" dur="1" fill="hold">
                                          <p:stCondLst>
                                            <p:cond delay="499"/>
                                          </p:stCondLst>
                                        </p:cTn>
                                        <p:tgtEl>
                                          <p:spTgt spid="684090"/>
                                        </p:tgtEl>
                                        <p:attrNameLst>
                                          <p:attrName>style.visibility</p:attrName>
                                        </p:attrNameLst>
                                      </p:cBhvr>
                                      <p:to>
                                        <p:strVal val="hidden"/>
                                      </p:to>
                                    </p:set>
                                  </p:childTnLst>
                                </p:cTn>
                              </p:par>
                            </p:childTnLst>
                          </p:cTn>
                        </p:par>
                        <p:par>
                          <p:cTn id="39" fill="hold" nodeType="afterGroup">
                            <p:stCondLst>
                              <p:cond delay="7500"/>
                            </p:stCondLst>
                            <p:childTnLst>
                              <p:par>
                                <p:cTn id="40" presetID="3" presetClass="entr" presetSubtype="10" fill="hold" nodeType="afterEffect">
                                  <p:stCondLst>
                                    <p:cond delay="0"/>
                                  </p:stCondLst>
                                  <p:childTnLst>
                                    <p:set>
                                      <p:cBhvr>
                                        <p:cTn id="41" dur="1" fill="hold">
                                          <p:stCondLst>
                                            <p:cond delay="0"/>
                                          </p:stCondLst>
                                        </p:cTn>
                                        <p:tgtEl>
                                          <p:spTgt spid="684114"/>
                                        </p:tgtEl>
                                        <p:attrNameLst>
                                          <p:attrName>style.visibility</p:attrName>
                                        </p:attrNameLst>
                                      </p:cBhvr>
                                      <p:to>
                                        <p:strVal val="visible"/>
                                      </p:to>
                                    </p:set>
                                    <p:animEffect transition="in" filter="blinds(horizontal)">
                                      <p:cBhvr>
                                        <p:cTn id="42" dur="500"/>
                                        <p:tgtEl>
                                          <p:spTgt spid="684114"/>
                                        </p:tgtEl>
                                      </p:cBhvr>
                                    </p:animEffect>
                                  </p:childTnLst>
                                </p:cTn>
                              </p:par>
                            </p:childTnLst>
                          </p:cTn>
                        </p:par>
                        <p:par>
                          <p:cTn id="43" fill="hold" nodeType="afterGroup">
                            <p:stCondLst>
                              <p:cond delay="8000"/>
                            </p:stCondLst>
                            <p:childTnLst>
                              <p:par>
                                <p:cTn id="44" presetID="3" presetClass="entr" presetSubtype="10" fill="hold" nodeType="afterEffect">
                                  <p:stCondLst>
                                    <p:cond delay="500"/>
                                  </p:stCondLst>
                                  <p:childTnLst>
                                    <p:set>
                                      <p:cBhvr>
                                        <p:cTn id="45" dur="1" fill="hold">
                                          <p:stCondLst>
                                            <p:cond delay="0"/>
                                          </p:stCondLst>
                                        </p:cTn>
                                        <p:tgtEl>
                                          <p:spTgt spid="684096"/>
                                        </p:tgtEl>
                                        <p:attrNameLst>
                                          <p:attrName>style.visibility</p:attrName>
                                        </p:attrNameLst>
                                      </p:cBhvr>
                                      <p:to>
                                        <p:strVal val="visible"/>
                                      </p:to>
                                    </p:set>
                                    <p:animEffect transition="in" filter="blinds(horizontal)">
                                      <p:cBhvr>
                                        <p:cTn id="46" dur="500"/>
                                        <p:tgtEl>
                                          <p:spTgt spid="684096"/>
                                        </p:tgtEl>
                                      </p:cBhvr>
                                    </p:animEffect>
                                  </p:childTnLst>
                                </p:cTn>
                              </p:par>
                            </p:childTnLst>
                          </p:cTn>
                        </p:par>
                        <p:par>
                          <p:cTn id="47" fill="hold" nodeType="afterGroup">
                            <p:stCondLst>
                              <p:cond delay="9000"/>
                            </p:stCondLst>
                            <p:childTnLst>
                              <p:par>
                                <p:cTn id="48" presetID="3" presetClass="exit" presetSubtype="10" fill="hold" nodeType="afterEffect">
                                  <p:stCondLst>
                                    <p:cond delay="500"/>
                                  </p:stCondLst>
                                  <p:childTnLst>
                                    <p:animEffect transition="out" filter="blinds(horizontal)">
                                      <p:cBhvr>
                                        <p:cTn id="49" dur="500"/>
                                        <p:tgtEl>
                                          <p:spTgt spid="684096"/>
                                        </p:tgtEl>
                                      </p:cBhvr>
                                    </p:animEffect>
                                    <p:set>
                                      <p:cBhvr>
                                        <p:cTn id="50" dur="1" fill="hold">
                                          <p:stCondLst>
                                            <p:cond delay="499"/>
                                          </p:stCondLst>
                                        </p:cTn>
                                        <p:tgtEl>
                                          <p:spTgt spid="684096"/>
                                        </p:tgtEl>
                                        <p:attrNameLst>
                                          <p:attrName>style.visibility</p:attrName>
                                        </p:attrNameLst>
                                      </p:cBhvr>
                                      <p:to>
                                        <p:strVal val="hidden"/>
                                      </p:to>
                                    </p:set>
                                  </p:childTnLst>
                                </p:cTn>
                              </p:par>
                            </p:childTnLst>
                          </p:cTn>
                        </p:par>
                        <p:par>
                          <p:cTn id="51" fill="hold" nodeType="afterGroup">
                            <p:stCondLst>
                              <p:cond delay="10000"/>
                            </p:stCondLst>
                            <p:childTnLst>
                              <p:par>
                                <p:cTn id="52" presetID="3" presetClass="entr" presetSubtype="10" fill="hold" nodeType="afterEffect">
                                  <p:stCondLst>
                                    <p:cond delay="0"/>
                                  </p:stCondLst>
                                  <p:childTnLst>
                                    <p:set>
                                      <p:cBhvr>
                                        <p:cTn id="53" dur="1" fill="hold">
                                          <p:stCondLst>
                                            <p:cond delay="0"/>
                                          </p:stCondLst>
                                        </p:cTn>
                                        <p:tgtEl>
                                          <p:spTgt spid="684120"/>
                                        </p:tgtEl>
                                        <p:attrNameLst>
                                          <p:attrName>style.visibility</p:attrName>
                                        </p:attrNameLst>
                                      </p:cBhvr>
                                      <p:to>
                                        <p:strVal val="visible"/>
                                      </p:to>
                                    </p:set>
                                    <p:animEffect transition="in" filter="blinds(horizontal)">
                                      <p:cBhvr>
                                        <p:cTn id="54" dur="500"/>
                                        <p:tgtEl>
                                          <p:spTgt spid="684120"/>
                                        </p:tgtEl>
                                      </p:cBhvr>
                                    </p:animEffect>
                                  </p:childTnLst>
                                </p:cTn>
                              </p:par>
                            </p:childTnLst>
                          </p:cTn>
                        </p:par>
                        <p:par>
                          <p:cTn id="55" fill="hold" nodeType="afterGroup">
                            <p:stCondLst>
                              <p:cond delay="10500"/>
                            </p:stCondLst>
                            <p:childTnLst>
                              <p:par>
                                <p:cTn id="56" presetID="3" presetClass="entr" presetSubtype="10" fill="hold" nodeType="afterEffect">
                                  <p:stCondLst>
                                    <p:cond delay="500"/>
                                  </p:stCondLst>
                                  <p:childTnLst>
                                    <p:set>
                                      <p:cBhvr>
                                        <p:cTn id="57" dur="1" fill="hold">
                                          <p:stCondLst>
                                            <p:cond delay="0"/>
                                          </p:stCondLst>
                                        </p:cTn>
                                        <p:tgtEl>
                                          <p:spTgt spid="684081"/>
                                        </p:tgtEl>
                                        <p:attrNameLst>
                                          <p:attrName>style.visibility</p:attrName>
                                        </p:attrNameLst>
                                      </p:cBhvr>
                                      <p:to>
                                        <p:strVal val="visible"/>
                                      </p:to>
                                    </p:set>
                                    <p:animEffect transition="in" filter="blinds(horizontal)">
                                      <p:cBhvr>
                                        <p:cTn id="58" dur="500"/>
                                        <p:tgtEl>
                                          <p:spTgt spid="684081"/>
                                        </p:tgtEl>
                                      </p:cBhvr>
                                    </p:animEffect>
                                  </p:childTnLst>
                                </p:cTn>
                              </p:par>
                            </p:childTnLst>
                          </p:cTn>
                        </p:par>
                        <p:par>
                          <p:cTn id="59" fill="hold" nodeType="afterGroup">
                            <p:stCondLst>
                              <p:cond delay="11500"/>
                            </p:stCondLst>
                            <p:childTnLst>
                              <p:par>
                                <p:cTn id="60" presetID="3" presetClass="exit" presetSubtype="10" fill="hold" nodeType="afterEffect">
                                  <p:stCondLst>
                                    <p:cond delay="500"/>
                                  </p:stCondLst>
                                  <p:childTnLst>
                                    <p:animEffect transition="out" filter="blinds(horizontal)">
                                      <p:cBhvr>
                                        <p:cTn id="61" dur="500"/>
                                        <p:tgtEl>
                                          <p:spTgt spid="684081"/>
                                        </p:tgtEl>
                                      </p:cBhvr>
                                    </p:animEffect>
                                    <p:set>
                                      <p:cBhvr>
                                        <p:cTn id="62" dur="1" fill="hold">
                                          <p:stCondLst>
                                            <p:cond delay="499"/>
                                          </p:stCondLst>
                                        </p:cTn>
                                        <p:tgtEl>
                                          <p:spTgt spid="684081"/>
                                        </p:tgtEl>
                                        <p:attrNameLst>
                                          <p:attrName>style.visibility</p:attrName>
                                        </p:attrNameLst>
                                      </p:cBhvr>
                                      <p:to>
                                        <p:strVal val="hidden"/>
                                      </p:to>
                                    </p:set>
                                  </p:childTnLst>
                                </p:cTn>
                              </p:par>
                            </p:childTnLst>
                          </p:cTn>
                        </p:par>
                        <p:par>
                          <p:cTn id="63" fill="hold" nodeType="afterGroup">
                            <p:stCondLst>
                              <p:cond delay="12500"/>
                            </p:stCondLst>
                            <p:childTnLst>
                              <p:par>
                                <p:cTn id="64" presetID="3" presetClass="entr" presetSubtype="10" fill="hold" nodeType="afterEffect">
                                  <p:stCondLst>
                                    <p:cond delay="0"/>
                                  </p:stCondLst>
                                  <p:childTnLst>
                                    <p:set>
                                      <p:cBhvr>
                                        <p:cTn id="65" dur="1" fill="hold">
                                          <p:stCondLst>
                                            <p:cond delay="0"/>
                                          </p:stCondLst>
                                        </p:cTn>
                                        <p:tgtEl>
                                          <p:spTgt spid="684105"/>
                                        </p:tgtEl>
                                        <p:attrNameLst>
                                          <p:attrName>style.visibility</p:attrName>
                                        </p:attrNameLst>
                                      </p:cBhvr>
                                      <p:to>
                                        <p:strVal val="visible"/>
                                      </p:to>
                                    </p:set>
                                    <p:animEffect transition="in" filter="blinds(horizontal)">
                                      <p:cBhvr>
                                        <p:cTn id="66" dur="500"/>
                                        <p:tgtEl>
                                          <p:spTgt spid="684105"/>
                                        </p:tgtEl>
                                      </p:cBhvr>
                                    </p:animEffect>
                                  </p:childTnLst>
                                </p:cTn>
                              </p:par>
                            </p:childTnLst>
                          </p:cTn>
                        </p:par>
                        <p:par>
                          <p:cTn id="67" fill="hold" nodeType="afterGroup">
                            <p:stCondLst>
                              <p:cond delay="13000"/>
                            </p:stCondLst>
                            <p:childTnLst>
                              <p:par>
                                <p:cTn id="68" presetID="3" presetClass="entr" presetSubtype="10" fill="hold" nodeType="afterEffect">
                                  <p:stCondLst>
                                    <p:cond delay="500"/>
                                  </p:stCondLst>
                                  <p:childTnLst>
                                    <p:set>
                                      <p:cBhvr>
                                        <p:cTn id="69" dur="1" fill="hold">
                                          <p:stCondLst>
                                            <p:cond delay="0"/>
                                          </p:stCondLst>
                                        </p:cTn>
                                        <p:tgtEl>
                                          <p:spTgt spid="684087"/>
                                        </p:tgtEl>
                                        <p:attrNameLst>
                                          <p:attrName>style.visibility</p:attrName>
                                        </p:attrNameLst>
                                      </p:cBhvr>
                                      <p:to>
                                        <p:strVal val="visible"/>
                                      </p:to>
                                    </p:set>
                                    <p:animEffect transition="in" filter="blinds(horizontal)">
                                      <p:cBhvr>
                                        <p:cTn id="70" dur="500"/>
                                        <p:tgtEl>
                                          <p:spTgt spid="684087"/>
                                        </p:tgtEl>
                                      </p:cBhvr>
                                    </p:animEffect>
                                  </p:childTnLst>
                                </p:cTn>
                              </p:par>
                            </p:childTnLst>
                          </p:cTn>
                        </p:par>
                        <p:par>
                          <p:cTn id="71" fill="hold" nodeType="afterGroup">
                            <p:stCondLst>
                              <p:cond delay="14000"/>
                            </p:stCondLst>
                            <p:childTnLst>
                              <p:par>
                                <p:cTn id="72" presetID="3" presetClass="exit" presetSubtype="10" fill="hold" nodeType="afterEffect">
                                  <p:stCondLst>
                                    <p:cond delay="500"/>
                                  </p:stCondLst>
                                  <p:childTnLst>
                                    <p:animEffect transition="out" filter="blinds(horizontal)">
                                      <p:cBhvr>
                                        <p:cTn id="73" dur="500"/>
                                        <p:tgtEl>
                                          <p:spTgt spid="684087"/>
                                        </p:tgtEl>
                                      </p:cBhvr>
                                    </p:animEffect>
                                    <p:set>
                                      <p:cBhvr>
                                        <p:cTn id="74" dur="1" fill="hold">
                                          <p:stCondLst>
                                            <p:cond delay="499"/>
                                          </p:stCondLst>
                                        </p:cTn>
                                        <p:tgtEl>
                                          <p:spTgt spid="684087"/>
                                        </p:tgtEl>
                                        <p:attrNameLst>
                                          <p:attrName>style.visibility</p:attrName>
                                        </p:attrNameLst>
                                      </p:cBhvr>
                                      <p:to>
                                        <p:strVal val="hidden"/>
                                      </p:to>
                                    </p:set>
                                  </p:childTnLst>
                                </p:cTn>
                              </p:par>
                            </p:childTnLst>
                          </p:cTn>
                        </p:par>
                        <p:par>
                          <p:cTn id="75" fill="hold" nodeType="afterGroup">
                            <p:stCondLst>
                              <p:cond delay="15000"/>
                            </p:stCondLst>
                            <p:childTnLst>
                              <p:par>
                                <p:cTn id="76" presetID="3" presetClass="entr" presetSubtype="10" fill="hold" nodeType="afterEffect">
                                  <p:stCondLst>
                                    <p:cond delay="0"/>
                                  </p:stCondLst>
                                  <p:childTnLst>
                                    <p:set>
                                      <p:cBhvr>
                                        <p:cTn id="77" dur="1" fill="hold">
                                          <p:stCondLst>
                                            <p:cond delay="0"/>
                                          </p:stCondLst>
                                        </p:cTn>
                                        <p:tgtEl>
                                          <p:spTgt spid="684111"/>
                                        </p:tgtEl>
                                        <p:attrNameLst>
                                          <p:attrName>style.visibility</p:attrName>
                                        </p:attrNameLst>
                                      </p:cBhvr>
                                      <p:to>
                                        <p:strVal val="visible"/>
                                      </p:to>
                                    </p:set>
                                    <p:animEffect transition="in" filter="blinds(horizontal)">
                                      <p:cBhvr>
                                        <p:cTn id="78" dur="500"/>
                                        <p:tgtEl>
                                          <p:spTgt spid="684111"/>
                                        </p:tgtEl>
                                      </p:cBhvr>
                                    </p:animEffect>
                                  </p:childTnLst>
                                </p:cTn>
                              </p:par>
                            </p:childTnLst>
                          </p:cTn>
                        </p:par>
                        <p:par>
                          <p:cTn id="79" fill="hold" nodeType="afterGroup">
                            <p:stCondLst>
                              <p:cond delay="15500"/>
                            </p:stCondLst>
                            <p:childTnLst>
                              <p:par>
                                <p:cTn id="80" presetID="3" presetClass="entr" presetSubtype="10" fill="hold" nodeType="afterEffect">
                                  <p:stCondLst>
                                    <p:cond delay="500"/>
                                  </p:stCondLst>
                                  <p:childTnLst>
                                    <p:set>
                                      <p:cBhvr>
                                        <p:cTn id="81" dur="1" fill="hold">
                                          <p:stCondLst>
                                            <p:cond delay="0"/>
                                          </p:stCondLst>
                                        </p:cTn>
                                        <p:tgtEl>
                                          <p:spTgt spid="684093"/>
                                        </p:tgtEl>
                                        <p:attrNameLst>
                                          <p:attrName>style.visibility</p:attrName>
                                        </p:attrNameLst>
                                      </p:cBhvr>
                                      <p:to>
                                        <p:strVal val="visible"/>
                                      </p:to>
                                    </p:set>
                                    <p:animEffect transition="in" filter="blinds(horizontal)">
                                      <p:cBhvr>
                                        <p:cTn id="82" dur="500"/>
                                        <p:tgtEl>
                                          <p:spTgt spid="684093"/>
                                        </p:tgtEl>
                                      </p:cBhvr>
                                    </p:animEffect>
                                  </p:childTnLst>
                                </p:cTn>
                              </p:par>
                            </p:childTnLst>
                          </p:cTn>
                        </p:par>
                        <p:par>
                          <p:cTn id="83" fill="hold" nodeType="afterGroup">
                            <p:stCondLst>
                              <p:cond delay="16500"/>
                            </p:stCondLst>
                            <p:childTnLst>
                              <p:par>
                                <p:cTn id="84" presetID="3" presetClass="exit" presetSubtype="10" fill="hold" nodeType="afterEffect">
                                  <p:stCondLst>
                                    <p:cond delay="500"/>
                                  </p:stCondLst>
                                  <p:childTnLst>
                                    <p:animEffect transition="out" filter="blinds(horizontal)">
                                      <p:cBhvr>
                                        <p:cTn id="85" dur="500"/>
                                        <p:tgtEl>
                                          <p:spTgt spid="684093"/>
                                        </p:tgtEl>
                                      </p:cBhvr>
                                    </p:animEffect>
                                    <p:set>
                                      <p:cBhvr>
                                        <p:cTn id="86" dur="1" fill="hold">
                                          <p:stCondLst>
                                            <p:cond delay="499"/>
                                          </p:stCondLst>
                                        </p:cTn>
                                        <p:tgtEl>
                                          <p:spTgt spid="684093"/>
                                        </p:tgtEl>
                                        <p:attrNameLst>
                                          <p:attrName>style.visibility</p:attrName>
                                        </p:attrNameLst>
                                      </p:cBhvr>
                                      <p:to>
                                        <p:strVal val="hidden"/>
                                      </p:to>
                                    </p:set>
                                  </p:childTnLst>
                                </p:cTn>
                              </p:par>
                            </p:childTnLst>
                          </p:cTn>
                        </p:par>
                        <p:par>
                          <p:cTn id="87" fill="hold" nodeType="afterGroup">
                            <p:stCondLst>
                              <p:cond delay="17500"/>
                            </p:stCondLst>
                            <p:childTnLst>
                              <p:par>
                                <p:cTn id="88" presetID="3" presetClass="entr" presetSubtype="10" fill="hold" nodeType="afterEffect">
                                  <p:stCondLst>
                                    <p:cond delay="0"/>
                                  </p:stCondLst>
                                  <p:childTnLst>
                                    <p:set>
                                      <p:cBhvr>
                                        <p:cTn id="89" dur="1" fill="hold">
                                          <p:stCondLst>
                                            <p:cond delay="0"/>
                                          </p:stCondLst>
                                        </p:cTn>
                                        <p:tgtEl>
                                          <p:spTgt spid="684117"/>
                                        </p:tgtEl>
                                        <p:attrNameLst>
                                          <p:attrName>style.visibility</p:attrName>
                                        </p:attrNameLst>
                                      </p:cBhvr>
                                      <p:to>
                                        <p:strVal val="visible"/>
                                      </p:to>
                                    </p:set>
                                    <p:animEffect transition="in" filter="blinds(horizontal)">
                                      <p:cBhvr>
                                        <p:cTn id="90" dur="500"/>
                                        <p:tgtEl>
                                          <p:spTgt spid="684117"/>
                                        </p:tgtEl>
                                      </p:cBhvr>
                                    </p:animEffect>
                                  </p:childTnLst>
                                </p:cTn>
                              </p:par>
                            </p:childTnLst>
                          </p:cTn>
                        </p:par>
                        <p:par>
                          <p:cTn id="91" fill="hold" nodeType="afterGroup">
                            <p:stCondLst>
                              <p:cond delay="18000"/>
                            </p:stCondLst>
                            <p:childTnLst>
                              <p:par>
                                <p:cTn id="92" presetID="3" presetClass="entr" presetSubtype="10" fill="hold" nodeType="afterEffect">
                                  <p:stCondLst>
                                    <p:cond delay="500"/>
                                  </p:stCondLst>
                                  <p:childTnLst>
                                    <p:set>
                                      <p:cBhvr>
                                        <p:cTn id="93" dur="1" fill="hold">
                                          <p:stCondLst>
                                            <p:cond delay="0"/>
                                          </p:stCondLst>
                                        </p:cTn>
                                        <p:tgtEl>
                                          <p:spTgt spid="684099"/>
                                        </p:tgtEl>
                                        <p:attrNameLst>
                                          <p:attrName>style.visibility</p:attrName>
                                        </p:attrNameLst>
                                      </p:cBhvr>
                                      <p:to>
                                        <p:strVal val="visible"/>
                                      </p:to>
                                    </p:set>
                                    <p:animEffect transition="in" filter="blinds(horizontal)">
                                      <p:cBhvr>
                                        <p:cTn id="94" dur="500"/>
                                        <p:tgtEl>
                                          <p:spTgt spid="684099"/>
                                        </p:tgtEl>
                                      </p:cBhvr>
                                    </p:animEffect>
                                  </p:childTnLst>
                                </p:cTn>
                              </p:par>
                            </p:childTnLst>
                          </p:cTn>
                        </p:par>
                        <p:par>
                          <p:cTn id="95" fill="hold" nodeType="afterGroup">
                            <p:stCondLst>
                              <p:cond delay="19000"/>
                            </p:stCondLst>
                            <p:childTnLst>
                              <p:par>
                                <p:cTn id="96" presetID="3" presetClass="exit" presetSubtype="10" fill="hold" nodeType="afterEffect">
                                  <p:stCondLst>
                                    <p:cond delay="500"/>
                                  </p:stCondLst>
                                  <p:childTnLst>
                                    <p:animEffect transition="out" filter="blinds(horizontal)">
                                      <p:cBhvr>
                                        <p:cTn id="97" dur="500"/>
                                        <p:tgtEl>
                                          <p:spTgt spid="684099"/>
                                        </p:tgtEl>
                                      </p:cBhvr>
                                    </p:animEffect>
                                    <p:set>
                                      <p:cBhvr>
                                        <p:cTn id="98" dur="1" fill="hold">
                                          <p:stCondLst>
                                            <p:cond delay="499"/>
                                          </p:stCondLst>
                                        </p:cTn>
                                        <p:tgtEl>
                                          <p:spTgt spid="684099"/>
                                        </p:tgtEl>
                                        <p:attrNameLst>
                                          <p:attrName>style.visibility</p:attrName>
                                        </p:attrNameLst>
                                      </p:cBhvr>
                                      <p:to>
                                        <p:strVal val="hidden"/>
                                      </p:to>
                                    </p:set>
                                  </p:childTnLst>
                                </p:cTn>
                              </p:par>
                            </p:childTnLst>
                          </p:cTn>
                        </p:par>
                        <p:par>
                          <p:cTn id="99" fill="hold" nodeType="afterGroup">
                            <p:stCondLst>
                              <p:cond delay="20000"/>
                            </p:stCondLst>
                            <p:childTnLst>
                              <p:par>
                                <p:cTn id="100" presetID="3" presetClass="entr" presetSubtype="10" fill="hold" nodeType="afterEffect">
                                  <p:stCondLst>
                                    <p:cond delay="0"/>
                                  </p:stCondLst>
                                  <p:childTnLst>
                                    <p:set>
                                      <p:cBhvr>
                                        <p:cTn id="101" dur="1" fill="hold">
                                          <p:stCondLst>
                                            <p:cond delay="0"/>
                                          </p:stCondLst>
                                        </p:cTn>
                                        <p:tgtEl>
                                          <p:spTgt spid="684123"/>
                                        </p:tgtEl>
                                        <p:attrNameLst>
                                          <p:attrName>style.visibility</p:attrName>
                                        </p:attrNameLst>
                                      </p:cBhvr>
                                      <p:to>
                                        <p:strVal val="visible"/>
                                      </p:to>
                                    </p:set>
                                    <p:animEffect transition="in" filter="blinds(horizontal)">
                                      <p:cBhvr>
                                        <p:cTn id="102" dur="500"/>
                                        <p:tgtEl>
                                          <p:spTgt spid="68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1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1186" name="Group 2">
            <a:extLst>
              <a:ext uri="{FF2B5EF4-FFF2-40B4-BE49-F238E27FC236}">
                <a16:creationId xmlns:a16="http://schemas.microsoft.com/office/drawing/2014/main" id="{23F6E07C-2BD0-45C2-986B-DC2F8CA1379D}"/>
              </a:ext>
            </a:extLst>
          </p:cNvPr>
          <p:cNvGrpSpPr>
            <a:grpSpLocks/>
          </p:cNvGrpSpPr>
          <p:nvPr/>
        </p:nvGrpSpPr>
        <p:grpSpPr bwMode="auto">
          <a:xfrm>
            <a:off x="665163" y="3836988"/>
            <a:ext cx="1393825" cy="1624012"/>
            <a:chOff x="3696" y="96"/>
            <a:chExt cx="1606" cy="1872"/>
          </a:xfrm>
        </p:grpSpPr>
        <p:pic>
          <p:nvPicPr>
            <p:cNvPr id="861187" name="Picture 3" descr="timesersuml">
              <a:extLst>
                <a:ext uri="{FF2B5EF4-FFF2-40B4-BE49-F238E27FC236}">
                  <a16:creationId xmlns:a16="http://schemas.microsoft.com/office/drawing/2014/main" id="{93AB5D98-1C4A-45CB-A652-AD69666DD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061"/>
            <a:stretch>
              <a:fillRect/>
            </a:stretch>
          </p:blipFill>
          <p:spPr bwMode="auto">
            <a:xfrm>
              <a:off x="3696" y="96"/>
              <a:ext cx="1606" cy="1872"/>
            </a:xfrm>
            <a:prstGeom prst="rect">
              <a:avLst/>
            </a:prstGeom>
            <a:noFill/>
            <a:extLst>
              <a:ext uri="{909E8E84-426E-40DD-AFC4-6F175D3DCCD1}">
                <a14:hiddenFill xmlns:a14="http://schemas.microsoft.com/office/drawing/2010/main">
                  <a:solidFill>
                    <a:srgbClr val="FFFFFF"/>
                  </a:solidFill>
                </a14:hiddenFill>
              </a:ext>
            </a:extLst>
          </p:spPr>
        </p:pic>
        <p:sp>
          <p:nvSpPr>
            <p:cNvPr id="861188" name="Line 4">
              <a:extLst>
                <a:ext uri="{FF2B5EF4-FFF2-40B4-BE49-F238E27FC236}">
                  <a16:creationId xmlns:a16="http://schemas.microsoft.com/office/drawing/2014/main" id="{25F947DD-73C5-409B-9451-CB586BEE7391}"/>
                </a:ext>
              </a:extLst>
            </p:cNvPr>
            <p:cNvSpPr>
              <a:spLocks noChangeShapeType="1"/>
            </p:cNvSpPr>
            <p:nvPr/>
          </p:nvSpPr>
          <p:spPr bwMode="auto">
            <a:xfrm>
              <a:off x="3701" y="1853"/>
              <a:ext cx="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1189" name="Rectangle 5">
            <a:extLst>
              <a:ext uri="{FF2B5EF4-FFF2-40B4-BE49-F238E27FC236}">
                <a16:creationId xmlns:a16="http://schemas.microsoft.com/office/drawing/2014/main" id="{8E2CA813-83E0-4E29-B313-9394C7588744}"/>
              </a:ext>
            </a:extLst>
          </p:cNvPr>
          <p:cNvSpPr>
            <a:spLocks noChangeArrowheads="1"/>
          </p:cNvSpPr>
          <p:nvPr/>
        </p:nvSpPr>
        <p:spPr bwMode="auto">
          <a:xfrm>
            <a:off x="4541838" y="1657350"/>
            <a:ext cx="4602162"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2000" b="1"/>
              <a:t>Databases:</a:t>
            </a:r>
            <a:r>
              <a:rPr lang="en-US" altLang="en-US" sz="2000"/>
              <a:t> Structured data sets to facilitate data integrity and effective sharing and analysis.</a:t>
            </a:r>
          </a:p>
          <a:p>
            <a:pPr eaLnBrk="0" hangingPunct="0"/>
            <a:r>
              <a:rPr lang="en-US" altLang="en-US" sz="2000"/>
              <a:t>- Standards</a:t>
            </a:r>
          </a:p>
          <a:p>
            <a:pPr eaLnBrk="0" hangingPunct="0"/>
            <a:r>
              <a:rPr lang="en-US" altLang="en-US" sz="2000"/>
              <a:t>- Metadata</a:t>
            </a:r>
          </a:p>
          <a:p>
            <a:pPr eaLnBrk="0" hangingPunct="0"/>
            <a:r>
              <a:rPr lang="en-US" altLang="en-US" sz="2000"/>
              <a:t>- Unambiguous interpretation</a:t>
            </a:r>
          </a:p>
          <a:p>
            <a:pPr eaLnBrk="0" hangingPunct="0"/>
            <a:endParaRPr lang="en-US" altLang="en-US" sz="2000"/>
          </a:p>
          <a:p>
            <a:pPr eaLnBrk="0" hangingPunct="0"/>
            <a:r>
              <a:rPr lang="en-US" altLang="en-US" sz="2000" b="1"/>
              <a:t>Analysis:</a:t>
            </a:r>
            <a:r>
              <a:rPr lang="en-US" altLang="en-US" sz="2000"/>
              <a:t> Tools to provide windows into the database to support visualization, queries, analysis, and data driven discovery. </a:t>
            </a:r>
          </a:p>
          <a:p>
            <a:pPr eaLnBrk="0" hangingPunct="0"/>
            <a:endParaRPr lang="en-US" altLang="en-US" sz="2000"/>
          </a:p>
          <a:p>
            <a:pPr eaLnBrk="0" hangingPunct="0"/>
            <a:r>
              <a:rPr lang="en-US" altLang="en-US" sz="2000" b="1"/>
              <a:t>Models:</a:t>
            </a:r>
            <a:r>
              <a:rPr lang="en-US" altLang="en-US" sz="2000"/>
              <a:t> Numerical implementations of hydrologic theory to integrate process understanding, test hypotheses and provide hydrologic forecasts.</a:t>
            </a:r>
          </a:p>
        </p:txBody>
      </p:sp>
      <p:sp>
        <p:nvSpPr>
          <p:cNvPr id="861190" name="Rectangle 6">
            <a:extLst>
              <a:ext uri="{FF2B5EF4-FFF2-40B4-BE49-F238E27FC236}">
                <a16:creationId xmlns:a16="http://schemas.microsoft.com/office/drawing/2014/main" id="{ECE5F12D-089C-4639-8965-9CAC6E343450}"/>
              </a:ext>
            </a:extLst>
          </p:cNvPr>
          <p:cNvSpPr>
            <a:spLocks noGrp="1" noChangeArrowheads="1"/>
          </p:cNvSpPr>
          <p:nvPr>
            <p:ph type="title"/>
          </p:nvPr>
        </p:nvSpPr>
        <p:spPr>
          <a:xfrm>
            <a:off x="0" y="85725"/>
            <a:ext cx="9144000" cy="1346200"/>
          </a:xfrm>
        </p:spPr>
        <p:txBody>
          <a:bodyPr/>
          <a:lstStyle/>
          <a:p>
            <a:r>
              <a:rPr lang="en-US" altLang="en-US" sz="3200" u="sng"/>
              <a:t>Conclusion</a:t>
            </a:r>
            <a:br>
              <a:rPr lang="en-US" altLang="en-US" sz="2400"/>
            </a:br>
            <a:r>
              <a:rPr lang="en-US" altLang="en-US" sz="3200"/>
              <a:t>Advancement of </a:t>
            </a:r>
            <a:r>
              <a:rPr lang="en-US" altLang="en-US" sz="3200">
                <a:solidFill>
                  <a:srgbClr val="FF3300"/>
                </a:solidFill>
              </a:rPr>
              <a:t>water science</a:t>
            </a:r>
            <a:r>
              <a:rPr lang="en-US" altLang="en-US" sz="3200"/>
              <a:t> is critically dependent on </a:t>
            </a:r>
            <a:r>
              <a:rPr lang="en-US" altLang="en-US" sz="3200">
                <a:solidFill>
                  <a:srgbClr val="FF3300"/>
                </a:solidFill>
              </a:rPr>
              <a:t>integration of water</a:t>
            </a:r>
            <a:r>
              <a:rPr lang="en-US" altLang="en-US" sz="3200">
                <a:solidFill>
                  <a:srgbClr val="FFD274"/>
                </a:solidFill>
              </a:rPr>
              <a:t> </a:t>
            </a:r>
            <a:r>
              <a:rPr lang="en-US" altLang="en-US" sz="3200">
                <a:solidFill>
                  <a:srgbClr val="FF3300"/>
                </a:solidFill>
              </a:rPr>
              <a:t>information</a:t>
            </a:r>
          </a:p>
        </p:txBody>
      </p:sp>
      <p:sp>
        <p:nvSpPr>
          <p:cNvPr id="861191" name="Oval 7">
            <a:extLst>
              <a:ext uri="{FF2B5EF4-FFF2-40B4-BE49-F238E27FC236}">
                <a16:creationId xmlns:a16="http://schemas.microsoft.com/office/drawing/2014/main" id="{36B07B2A-A003-4E5E-B04C-325F8A2C1D57}"/>
              </a:ext>
            </a:extLst>
          </p:cNvPr>
          <p:cNvSpPr>
            <a:spLocks noChangeArrowheads="1"/>
          </p:cNvSpPr>
          <p:nvPr/>
        </p:nvSpPr>
        <p:spPr bwMode="auto">
          <a:xfrm>
            <a:off x="1990725" y="3636963"/>
            <a:ext cx="2573338" cy="2479675"/>
          </a:xfrm>
          <a:prstGeom prst="ellipse">
            <a:avLst/>
          </a:prstGeom>
          <a:noFill/>
          <a:ln w="952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92" name="Oval 8">
            <a:extLst>
              <a:ext uri="{FF2B5EF4-FFF2-40B4-BE49-F238E27FC236}">
                <a16:creationId xmlns:a16="http://schemas.microsoft.com/office/drawing/2014/main" id="{EDCA4FF5-D7C3-4C44-A2DA-BE3698ED085D}"/>
              </a:ext>
            </a:extLst>
          </p:cNvPr>
          <p:cNvSpPr>
            <a:spLocks noChangeArrowheads="1"/>
          </p:cNvSpPr>
          <p:nvPr/>
        </p:nvSpPr>
        <p:spPr bwMode="auto">
          <a:xfrm>
            <a:off x="1012825" y="1847850"/>
            <a:ext cx="2573338" cy="2479675"/>
          </a:xfrm>
          <a:prstGeom prst="ellipse">
            <a:avLst/>
          </a:prstGeom>
          <a:noFill/>
          <a:ln w="952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93" name="Oval 9">
            <a:extLst>
              <a:ext uri="{FF2B5EF4-FFF2-40B4-BE49-F238E27FC236}">
                <a16:creationId xmlns:a16="http://schemas.microsoft.com/office/drawing/2014/main" id="{38BD69F8-B141-477B-A0D5-4CE346847D01}"/>
              </a:ext>
            </a:extLst>
          </p:cNvPr>
          <p:cNvSpPr>
            <a:spLocks noChangeArrowheads="1"/>
          </p:cNvSpPr>
          <p:nvPr/>
        </p:nvSpPr>
        <p:spPr bwMode="auto">
          <a:xfrm>
            <a:off x="146050" y="3660775"/>
            <a:ext cx="2573338" cy="2479675"/>
          </a:xfrm>
          <a:prstGeom prst="ellipse">
            <a:avLst/>
          </a:prstGeom>
          <a:noFill/>
          <a:ln w="9525">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61194" name="Picture 10" descr="gisaspects">
            <a:extLst>
              <a:ext uri="{FF2B5EF4-FFF2-40B4-BE49-F238E27FC236}">
                <a16:creationId xmlns:a16="http://schemas.microsoft.com/office/drawing/2014/main" id="{D191FBBB-0AD0-4DF9-A055-9C9927E9F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996" t="13141" r="31125" b="59071"/>
          <a:stretch>
            <a:fillRect/>
          </a:stretch>
        </p:blipFill>
        <p:spPr bwMode="auto">
          <a:xfrm>
            <a:off x="1506538" y="2573338"/>
            <a:ext cx="1639887" cy="1111250"/>
          </a:xfrm>
          <a:prstGeom prst="rect">
            <a:avLst/>
          </a:prstGeom>
          <a:noFill/>
          <a:extLst>
            <a:ext uri="{909E8E84-426E-40DD-AFC4-6F175D3DCCD1}">
              <a14:hiddenFill xmlns:a14="http://schemas.microsoft.com/office/drawing/2010/main">
                <a:solidFill>
                  <a:srgbClr val="FFFFFF"/>
                </a:solidFill>
              </a14:hiddenFill>
            </a:ext>
          </a:extLst>
        </p:spPr>
      </p:pic>
      <p:pic>
        <p:nvPicPr>
          <p:cNvPr id="861195" name="Picture 11">
            <a:extLst>
              <a:ext uri="{FF2B5EF4-FFF2-40B4-BE49-F238E27FC236}">
                <a16:creationId xmlns:a16="http://schemas.microsoft.com/office/drawing/2014/main" id="{0033818D-C20D-4FC1-AD85-71FD54446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687" t="22200" r="1608" b="28546"/>
          <a:stretch>
            <a:fillRect/>
          </a:stretch>
        </p:blipFill>
        <p:spPr bwMode="auto">
          <a:xfrm>
            <a:off x="2589213" y="4175125"/>
            <a:ext cx="1393825" cy="93821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folHlink">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1196" name="Text Box 12">
            <a:extLst>
              <a:ext uri="{FF2B5EF4-FFF2-40B4-BE49-F238E27FC236}">
                <a16:creationId xmlns:a16="http://schemas.microsoft.com/office/drawing/2014/main" id="{3B389938-4D20-4427-AA57-3B0B36E9D79C}"/>
              </a:ext>
            </a:extLst>
          </p:cNvPr>
          <p:cNvSpPr txBox="1">
            <a:spLocks noChangeArrowheads="1"/>
          </p:cNvSpPr>
          <p:nvPr/>
        </p:nvSpPr>
        <p:spPr bwMode="auto">
          <a:xfrm>
            <a:off x="577850" y="5461000"/>
            <a:ext cx="177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t>Databases</a:t>
            </a:r>
          </a:p>
        </p:txBody>
      </p:sp>
      <p:sp>
        <p:nvSpPr>
          <p:cNvPr id="861197" name="Text Box 13">
            <a:extLst>
              <a:ext uri="{FF2B5EF4-FFF2-40B4-BE49-F238E27FC236}">
                <a16:creationId xmlns:a16="http://schemas.microsoft.com/office/drawing/2014/main" id="{9B693340-384F-4AF4-8E76-349C476993C8}"/>
              </a:ext>
            </a:extLst>
          </p:cNvPr>
          <p:cNvSpPr txBox="1">
            <a:spLocks noChangeArrowheads="1"/>
          </p:cNvSpPr>
          <p:nvPr/>
        </p:nvSpPr>
        <p:spPr bwMode="auto">
          <a:xfrm>
            <a:off x="2274888" y="5462588"/>
            <a:ext cx="2125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t>Analysis</a:t>
            </a:r>
          </a:p>
        </p:txBody>
      </p:sp>
      <p:sp>
        <p:nvSpPr>
          <p:cNvPr id="861198" name="Text Box 14">
            <a:extLst>
              <a:ext uri="{FF2B5EF4-FFF2-40B4-BE49-F238E27FC236}">
                <a16:creationId xmlns:a16="http://schemas.microsoft.com/office/drawing/2014/main" id="{A1D44506-7BD9-4B9A-834B-ADEC28FC642F}"/>
              </a:ext>
            </a:extLst>
          </p:cNvPr>
          <p:cNvSpPr txBox="1">
            <a:spLocks noChangeArrowheads="1"/>
          </p:cNvSpPr>
          <p:nvPr/>
        </p:nvSpPr>
        <p:spPr bwMode="auto">
          <a:xfrm>
            <a:off x="1309688" y="2057400"/>
            <a:ext cx="2125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a:t>Models</a:t>
            </a:r>
          </a:p>
        </p:txBody>
      </p:sp>
      <p:sp>
        <p:nvSpPr>
          <p:cNvPr id="861199" name="Text Box 15">
            <a:extLst>
              <a:ext uri="{FF2B5EF4-FFF2-40B4-BE49-F238E27FC236}">
                <a16:creationId xmlns:a16="http://schemas.microsoft.com/office/drawing/2014/main" id="{145D729C-3516-44CA-9360-27E2C6904440}"/>
              </a:ext>
            </a:extLst>
          </p:cNvPr>
          <p:cNvSpPr txBox="1">
            <a:spLocks noChangeArrowheads="1"/>
          </p:cNvSpPr>
          <p:nvPr/>
        </p:nvSpPr>
        <p:spPr bwMode="auto">
          <a:xfrm>
            <a:off x="6524625" y="2628900"/>
            <a:ext cx="1628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rPr>
              <a:t>ODM</a:t>
            </a:r>
          </a:p>
        </p:txBody>
      </p:sp>
      <p:sp>
        <p:nvSpPr>
          <p:cNvPr id="861200" name="Text Box 16">
            <a:extLst>
              <a:ext uri="{FF2B5EF4-FFF2-40B4-BE49-F238E27FC236}">
                <a16:creationId xmlns:a16="http://schemas.microsoft.com/office/drawing/2014/main" id="{9E4CB3EA-2FB5-4F9B-90EF-59AAA0C70A82}"/>
              </a:ext>
            </a:extLst>
          </p:cNvPr>
          <p:cNvSpPr txBox="1">
            <a:spLocks noChangeArrowheads="1"/>
          </p:cNvSpPr>
          <p:nvPr/>
        </p:nvSpPr>
        <p:spPr bwMode="auto">
          <a:xfrm>
            <a:off x="5772150" y="4924425"/>
            <a:ext cx="2990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3300"/>
                </a:solidFill>
              </a:rPr>
              <a:t>Web Services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a:extLst>
              <a:ext uri="{FF2B5EF4-FFF2-40B4-BE49-F238E27FC236}">
                <a16:creationId xmlns:a16="http://schemas.microsoft.com/office/drawing/2014/main" id="{B01D61CB-E105-4A07-BE4F-E0E16678E350}"/>
              </a:ext>
            </a:extLst>
          </p:cNvPr>
          <p:cNvSpPr>
            <a:spLocks noGrp="1" noChangeArrowheads="1"/>
          </p:cNvSpPr>
          <p:nvPr>
            <p:ph type="title"/>
          </p:nvPr>
        </p:nvSpPr>
        <p:spPr>
          <a:xfrm>
            <a:off x="2003425" y="215900"/>
            <a:ext cx="5737225" cy="1143000"/>
          </a:xfrm>
        </p:spPr>
        <p:txBody>
          <a:bodyPr/>
          <a:lstStyle/>
          <a:p>
            <a:r>
              <a:rPr lang="en-CA" altLang="en-US"/>
              <a:t>Questions?</a:t>
            </a:r>
          </a:p>
        </p:txBody>
      </p:sp>
      <p:graphicFrame>
        <p:nvGraphicFramePr>
          <p:cNvPr id="863235" name="Object 3">
            <a:extLst>
              <a:ext uri="{FF2B5EF4-FFF2-40B4-BE49-F238E27FC236}">
                <a16:creationId xmlns:a16="http://schemas.microsoft.com/office/drawing/2014/main" id="{8F6F1532-DDCD-4E3E-9179-C32F1CF2C8A6}"/>
              </a:ext>
            </a:extLst>
          </p:cNvPr>
          <p:cNvGraphicFramePr>
            <a:graphicFrameLocks noChangeAspect="1"/>
          </p:cNvGraphicFramePr>
          <p:nvPr/>
        </p:nvGraphicFramePr>
        <p:xfrm>
          <a:off x="3668713" y="2398713"/>
          <a:ext cx="5475287" cy="4459287"/>
        </p:xfrm>
        <a:graphic>
          <a:graphicData uri="http://schemas.openxmlformats.org/presentationml/2006/ole">
            <mc:AlternateContent xmlns:mc="http://schemas.openxmlformats.org/markup-compatibility/2006">
              <mc:Choice xmlns:v="urn:schemas-microsoft-com:vml" Requires="v">
                <p:oleObj spid="_x0000_s863274" name="Bitmap Image" r:id="rId3" imgW="5837426" imgH="4755292" progId="Paint.Picture">
                  <p:embed/>
                </p:oleObj>
              </mc:Choice>
              <mc:Fallback>
                <p:oleObj name="Bitmap Image" r:id="rId3" imgW="5837426" imgH="475529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713" y="2398713"/>
                        <a:ext cx="5475287" cy="44592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3236" name="Object 4">
            <a:extLst>
              <a:ext uri="{FF2B5EF4-FFF2-40B4-BE49-F238E27FC236}">
                <a16:creationId xmlns:a16="http://schemas.microsoft.com/office/drawing/2014/main" id="{8A8BF0AD-998F-434F-9EF4-CB96B277EC3C}"/>
              </a:ext>
            </a:extLst>
          </p:cNvPr>
          <p:cNvGraphicFramePr>
            <a:graphicFrameLocks noChangeAspect="1"/>
          </p:cNvGraphicFramePr>
          <p:nvPr/>
        </p:nvGraphicFramePr>
        <p:xfrm>
          <a:off x="3444875" y="5424488"/>
          <a:ext cx="5253038" cy="1433512"/>
        </p:xfrm>
        <a:graphic>
          <a:graphicData uri="http://schemas.openxmlformats.org/presentationml/2006/ole">
            <mc:AlternateContent xmlns:mc="http://schemas.openxmlformats.org/markup-compatibility/2006">
              <mc:Choice xmlns:v="urn:schemas-microsoft-com:vml" Requires="v">
                <p:oleObj spid="_x0000_s863275" name="Bitmap Image" r:id="rId5" imgW="6584251" imgH="2514818" progId="Paint.Picture">
                  <p:embed/>
                </p:oleObj>
              </mc:Choice>
              <mc:Fallback>
                <p:oleObj name="Bitmap Image" r:id="rId5" imgW="6584251" imgH="2514818"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28560"/>
                      <a:stretch>
                        <a:fillRect/>
                      </a:stretch>
                    </p:blipFill>
                    <p:spPr bwMode="auto">
                      <a:xfrm>
                        <a:off x="3444875" y="5424488"/>
                        <a:ext cx="5253038" cy="14335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3237" name="Object 5">
            <a:extLst>
              <a:ext uri="{FF2B5EF4-FFF2-40B4-BE49-F238E27FC236}">
                <a16:creationId xmlns:a16="http://schemas.microsoft.com/office/drawing/2014/main" id="{C7C10182-9138-4D8A-9B74-C00DD7C8E94A}"/>
              </a:ext>
            </a:extLst>
          </p:cNvPr>
          <p:cNvGraphicFramePr>
            <a:graphicFrameLocks noChangeAspect="1"/>
          </p:cNvGraphicFramePr>
          <p:nvPr/>
        </p:nvGraphicFramePr>
        <p:xfrm>
          <a:off x="44450" y="2792413"/>
          <a:ext cx="2098675" cy="2255837"/>
        </p:xfrm>
        <a:graphic>
          <a:graphicData uri="http://schemas.openxmlformats.org/presentationml/2006/ole">
            <mc:AlternateContent xmlns:mc="http://schemas.openxmlformats.org/markup-compatibility/2006">
              <mc:Choice xmlns:v="urn:schemas-microsoft-com:vml" Requires="v">
                <p:oleObj spid="_x0000_s863276" name="Clip" r:id="rId7" imgW="3025440" imgH="3252600" progId="MS_ClipArt_Gallery.2">
                  <p:embed/>
                </p:oleObj>
              </mc:Choice>
              <mc:Fallback>
                <p:oleObj name="Clip" r:id="rId7" imgW="3025440" imgH="3252600" progId="MS_ClipArt_Gallery.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0" y="2792413"/>
                        <a:ext cx="2098675" cy="225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63238" name="Group 6">
            <a:extLst>
              <a:ext uri="{FF2B5EF4-FFF2-40B4-BE49-F238E27FC236}">
                <a16:creationId xmlns:a16="http://schemas.microsoft.com/office/drawing/2014/main" id="{4CFD8BAB-FCFD-4593-8B0B-8E001A762B18}"/>
              </a:ext>
            </a:extLst>
          </p:cNvPr>
          <p:cNvGrpSpPr>
            <a:grpSpLocks/>
          </p:cNvGrpSpPr>
          <p:nvPr/>
        </p:nvGrpSpPr>
        <p:grpSpPr bwMode="auto">
          <a:xfrm>
            <a:off x="1457325" y="3440113"/>
            <a:ext cx="2116138" cy="2636837"/>
            <a:chOff x="408" y="1056"/>
            <a:chExt cx="2297" cy="3024"/>
          </a:xfrm>
        </p:grpSpPr>
        <p:sp>
          <p:nvSpPr>
            <p:cNvPr id="863239" name="Rectangle 7">
              <a:extLst>
                <a:ext uri="{FF2B5EF4-FFF2-40B4-BE49-F238E27FC236}">
                  <a16:creationId xmlns:a16="http://schemas.microsoft.com/office/drawing/2014/main" id="{DB418BDF-8E2F-4091-B8E4-396C1A67B4EF}"/>
                </a:ext>
              </a:extLst>
            </p:cNvPr>
            <p:cNvSpPr>
              <a:spLocks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863240" name="Freeform 8">
              <a:extLst>
                <a:ext uri="{FF2B5EF4-FFF2-40B4-BE49-F238E27FC236}">
                  <a16:creationId xmlns:a16="http://schemas.microsoft.com/office/drawing/2014/main" id="{1FCD3A26-96C3-4DDF-A159-78F081A0C62C}"/>
                </a:ext>
              </a:extLst>
            </p:cNvPr>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1" name="Freeform 9">
              <a:extLst>
                <a:ext uri="{FF2B5EF4-FFF2-40B4-BE49-F238E27FC236}">
                  <a16:creationId xmlns:a16="http://schemas.microsoft.com/office/drawing/2014/main" id="{49FBF2C4-2080-4386-AB78-004A9938074D}"/>
                </a:ext>
              </a:extLst>
            </p:cNvPr>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2" name="Freeform 10">
              <a:extLst>
                <a:ext uri="{FF2B5EF4-FFF2-40B4-BE49-F238E27FC236}">
                  <a16:creationId xmlns:a16="http://schemas.microsoft.com/office/drawing/2014/main" id="{B6264ACC-801D-4CBE-BA27-B4087BC415EA}"/>
                </a:ext>
              </a:extLst>
            </p:cNvPr>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3" name="Freeform 11">
              <a:extLst>
                <a:ext uri="{FF2B5EF4-FFF2-40B4-BE49-F238E27FC236}">
                  <a16:creationId xmlns:a16="http://schemas.microsoft.com/office/drawing/2014/main" id="{AE8351A7-C73F-4463-A35B-7DE84F58AF5B}"/>
                </a:ext>
              </a:extLst>
            </p:cNvPr>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4" name="Freeform 12">
              <a:extLst>
                <a:ext uri="{FF2B5EF4-FFF2-40B4-BE49-F238E27FC236}">
                  <a16:creationId xmlns:a16="http://schemas.microsoft.com/office/drawing/2014/main" id="{E50753F0-F576-44F7-9458-27C185A176F8}"/>
                </a:ext>
              </a:extLst>
            </p:cNvPr>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5" name="Freeform 13">
              <a:extLst>
                <a:ext uri="{FF2B5EF4-FFF2-40B4-BE49-F238E27FC236}">
                  <a16:creationId xmlns:a16="http://schemas.microsoft.com/office/drawing/2014/main" id="{6386F058-77AB-4549-9E9D-1A59D82245F1}"/>
                </a:ext>
              </a:extLst>
            </p:cNvPr>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6" name="Freeform 14">
              <a:extLst>
                <a:ext uri="{FF2B5EF4-FFF2-40B4-BE49-F238E27FC236}">
                  <a16:creationId xmlns:a16="http://schemas.microsoft.com/office/drawing/2014/main" id="{9FD101DC-9D73-4A52-B33B-D3B60346E593}"/>
                </a:ext>
              </a:extLst>
            </p:cNvPr>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7" name="Line 15">
              <a:extLst>
                <a:ext uri="{FF2B5EF4-FFF2-40B4-BE49-F238E27FC236}">
                  <a16:creationId xmlns:a16="http://schemas.microsoft.com/office/drawing/2014/main" id="{94FE5092-DFE9-425A-BDD2-367F12252E16}"/>
                </a:ext>
              </a:extLst>
            </p:cNvPr>
            <p:cNvSpPr>
              <a:spLocks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8" name="Line 16">
              <a:extLst>
                <a:ext uri="{FF2B5EF4-FFF2-40B4-BE49-F238E27FC236}">
                  <a16:creationId xmlns:a16="http://schemas.microsoft.com/office/drawing/2014/main" id="{0F6E4FAC-2768-4315-997D-9568CC8E7E37}"/>
                </a:ext>
              </a:extLst>
            </p:cNvPr>
            <p:cNvSpPr>
              <a:spLocks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49" name="Line 17">
              <a:extLst>
                <a:ext uri="{FF2B5EF4-FFF2-40B4-BE49-F238E27FC236}">
                  <a16:creationId xmlns:a16="http://schemas.microsoft.com/office/drawing/2014/main" id="{4BFE0989-9471-4022-8B36-82179CE95653}"/>
                </a:ext>
              </a:extLst>
            </p:cNvPr>
            <p:cNvSpPr>
              <a:spLocks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0" name="Line 18">
              <a:extLst>
                <a:ext uri="{FF2B5EF4-FFF2-40B4-BE49-F238E27FC236}">
                  <a16:creationId xmlns:a16="http://schemas.microsoft.com/office/drawing/2014/main" id="{C97B6B1D-4186-4F2A-974D-8837A3DC0FC0}"/>
                </a:ext>
              </a:extLst>
            </p:cNvPr>
            <p:cNvSpPr>
              <a:spLocks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1" name="Line 19">
              <a:extLst>
                <a:ext uri="{FF2B5EF4-FFF2-40B4-BE49-F238E27FC236}">
                  <a16:creationId xmlns:a16="http://schemas.microsoft.com/office/drawing/2014/main" id="{86C423B4-5380-475A-82FE-6C1FA6D65C35}"/>
                </a:ext>
              </a:extLst>
            </p:cNvPr>
            <p:cNvSpPr>
              <a:spLocks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2" name="Line 20">
              <a:extLst>
                <a:ext uri="{FF2B5EF4-FFF2-40B4-BE49-F238E27FC236}">
                  <a16:creationId xmlns:a16="http://schemas.microsoft.com/office/drawing/2014/main" id="{198CF0DE-CD3B-40E0-941A-EE1474C47794}"/>
                </a:ext>
              </a:extLst>
            </p:cNvPr>
            <p:cNvSpPr>
              <a:spLocks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3" name="Line 21">
              <a:extLst>
                <a:ext uri="{FF2B5EF4-FFF2-40B4-BE49-F238E27FC236}">
                  <a16:creationId xmlns:a16="http://schemas.microsoft.com/office/drawing/2014/main" id="{D9813A44-5437-4107-B416-F161406DC6DD}"/>
                </a:ext>
              </a:extLst>
            </p:cNvPr>
            <p:cNvSpPr>
              <a:spLocks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4" name="Line 22">
              <a:extLst>
                <a:ext uri="{FF2B5EF4-FFF2-40B4-BE49-F238E27FC236}">
                  <a16:creationId xmlns:a16="http://schemas.microsoft.com/office/drawing/2014/main" id="{C504A530-5818-498C-B6A4-819C4595AEBD}"/>
                </a:ext>
              </a:extLst>
            </p:cNvPr>
            <p:cNvSpPr>
              <a:spLocks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5" name="Line 23">
              <a:extLst>
                <a:ext uri="{FF2B5EF4-FFF2-40B4-BE49-F238E27FC236}">
                  <a16:creationId xmlns:a16="http://schemas.microsoft.com/office/drawing/2014/main" id="{9C2FD1D2-BF4D-47A3-BAFE-D6F618311259}"/>
                </a:ext>
              </a:extLst>
            </p:cNvPr>
            <p:cNvSpPr>
              <a:spLocks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6" name="Line 24">
              <a:extLst>
                <a:ext uri="{FF2B5EF4-FFF2-40B4-BE49-F238E27FC236}">
                  <a16:creationId xmlns:a16="http://schemas.microsoft.com/office/drawing/2014/main" id="{AC2C3338-48F7-4209-8AB0-95E1E2558022}"/>
                </a:ext>
              </a:extLst>
            </p:cNvPr>
            <p:cNvSpPr>
              <a:spLocks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7" name="Line 25">
              <a:extLst>
                <a:ext uri="{FF2B5EF4-FFF2-40B4-BE49-F238E27FC236}">
                  <a16:creationId xmlns:a16="http://schemas.microsoft.com/office/drawing/2014/main" id="{69043EBE-6751-4385-9E32-E24E5B622D0C}"/>
                </a:ext>
              </a:extLst>
            </p:cNvPr>
            <p:cNvSpPr>
              <a:spLocks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8" name="Line 26">
              <a:extLst>
                <a:ext uri="{FF2B5EF4-FFF2-40B4-BE49-F238E27FC236}">
                  <a16:creationId xmlns:a16="http://schemas.microsoft.com/office/drawing/2014/main" id="{8CCC52F2-FC54-43F9-AE0D-767B6BB553F0}"/>
                </a:ext>
              </a:extLst>
            </p:cNvPr>
            <p:cNvSpPr>
              <a:spLocks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59" name="Line 27">
              <a:extLst>
                <a:ext uri="{FF2B5EF4-FFF2-40B4-BE49-F238E27FC236}">
                  <a16:creationId xmlns:a16="http://schemas.microsoft.com/office/drawing/2014/main" id="{C8098B37-90F5-401D-B2E9-4FC5B6F4E909}"/>
                </a:ext>
              </a:extLst>
            </p:cNvPr>
            <p:cNvSpPr>
              <a:spLocks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0" name="Line 28">
              <a:extLst>
                <a:ext uri="{FF2B5EF4-FFF2-40B4-BE49-F238E27FC236}">
                  <a16:creationId xmlns:a16="http://schemas.microsoft.com/office/drawing/2014/main" id="{792EEDDC-B717-4408-943B-59C34F84540D}"/>
                </a:ext>
              </a:extLst>
            </p:cNvPr>
            <p:cNvSpPr>
              <a:spLocks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1" name="Freeform 29">
              <a:extLst>
                <a:ext uri="{FF2B5EF4-FFF2-40B4-BE49-F238E27FC236}">
                  <a16:creationId xmlns:a16="http://schemas.microsoft.com/office/drawing/2014/main" id="{CABBFADE-268B-4716-B6BE-B177E75D753B}"/>
                </a:ext>
              </a:extLst>
            </p:cNvPr>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2" name="Freeform 30">
              <a:extLst>
                <a:ext uri="{FF2B5EF4-FFF2-40B4-BE49-F238E27FC236}">
                  <a16:creationId xmlns:a16="http://schemas.microsoft.com/office/drawing/2014/main" id="{86A170E7-D812-4DE0-9E9B-6D3A08C38202}"/>
                </a:ext>
              </a:extLst>
            </p:cNvPr>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3" name="Freeform 31">
              <a:extLst>
                <a:ext uri="{FF2B5EF4-FFF2-40B4-BE49-F238E27FC236}">
                  <a16:creationId xmlns:a16="http://schemas.microsoft.com/office/drawing/2014/main" id="{8B1289D6-6E3A-46FD-AE38-784C7541CA4B}"/>
                </a:ext>
              </a:extLst>
            </p:cNvPr>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4" name="Freeform 32">
              <a:extLst>
                <a:ext uri="{FF2B5EF4-FFF2-40B4-BE49-F238E27FC236}">
                  <a16:creationId xmlns:a16="http://schemas.microsoft.com/office/drawing/2014/main" id="{631F1753-E9C9-4355-9560-7D394566A75B}"/>
                </a:ext>
              </a:extLst>
            </p:cNvPr>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5" name="Text Box 33">
              <a:extLst>
                <a:ext uri="{FF2B5EF4-FFF2-40B4-BE49-F238E27FC236}">
                  <a16:creationId xmlns:a16="http://schemas.microsoft.com/office/drawing/2014/main" id="{BAEF19D8-6D77-4E34-8886-0762EA4A743B}"/>
                </a:ext>
              </a:extLst>
            </p:cNvPr>
            <p:cNvSpPr txBox="1">
              <a:spLocks noChangeArrowheads="1"/>
            </p:cNvSpPr>
            <p:nvPr/>
          </p:nvSpPr>
          <p:spPr bwMode="auto">
            <a:xfrm>
              <a:off x="1099" y="2420"/>
              <a:ext cx="488" cy="174"/>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eaLnBrk="0" hangingPunct="0"/>
              <a:r>
                <a:rPr kumimoji="1" lang="en-CA" altLang="en-US" sz="1000">
                  <a:solidFill>
                    <a:schemeClr val="tx2"/>
                  </a:solidFill>
                  <a:effectLst>
                    <a:outerShdw blurRad="38100" dist="38100" dir="2700000" algn="tl">
                      <a:srgbClr val="C0C0C0"/>
                    </a:outerShdw>
                  </a:effectLst>
                </a:rPr>
                <a:t>AREA 1</a:t>
              </a:r>
              <a:endParaRPr kumimoji="1" lang="en-CA" altLang="en-US" sz="1000"/>
            </a:p>
          </p:txBody>
        </p:sp>
        <p:sp>
          <p:nvSpPr>
            <p:cNvPr id="863266" name="Rectangle 34">
              <a:extLst>
                <a:ext uri="{FF2B5EF4-FFF2-40B4-BE49-F238E27FC236}">
                  <a16:creationId xmlns:a16="http://schemas.microsoft.com/office/drawing/2014/main" id="{7B257DBB-D074-4B09-AAE4-4D3D5B15D738}"/>
                </a:ext>
              </a:extLst>
            </p:cNvPr>
            <p:cNvSpPr>
              <a:spLocks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863267" name="Freeform 35">
              <a:extLst>
                <a:ext uri="{FF2B5EF4-FFF2-40B4-BE49-F238E27FC236}">
                  <a16:creationId xmlns:a16="http://schemas.microsoft.com/office/drawing/2014/main" id="{744C62F0-DE2F-4737-8A1C-E8CD72CA2A02}"/>
                </a:ext>
              </a:extLst>
            </p:cNvPr>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8" name="Freeform 36">
              <a:extLst>
                <a:ext uri="{FF2B5EF4-FFF2-40B4-BE49-F238E27FC236}">
                  <a16:creationId xmlns:a16="http://schemas.microsoft.com/office/drawing/2014/main" id="{02AC694F-0185-4ADD-BF7F-38BF719646F3}"/>
                </a:ext>
              </a:extLst>
            </p:cNvPr>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69" name="Text Box 37">
              <a:extLst>
                <a:ext uri="{FF2B5EF4-FFF2-40B4-BE49-F238E27FC236}">
                  <a16:creationId xmlns:a16="http://schemas.microsoft.com/office/drawing/2014/main" id="{CAFDF035-6426-4BAA-B62E-BF92BB58D6DC}"/>
                </a:ext>
              </a:extLst>
            </p:cNvPr>
            <p:cNvSpPr txBox="1">
              <a:spLocks noChangeArrowheads="1"/>
            </p:cNvSpPr>
            <p:nvPr/>
          </p:nvSpPr>
          <p:spPr bwMode="auto">
            <a:xfrm>
              <a:off x="1242" y="1642"/>
              <a:ext cx="488" cy="1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eaLnBrk="0" hangingPunct="0"/>
              <a:r>
                <a:rPr kumimoji="1" lang="en-CA" altLang="en-US" sz="1000">
                  <a:solidFill>
                    <a:schemeClr val="tx2"/>
                  </a:solidFill>
                  <a:effectLst>
                    <a:outerShdw blurRad="38100" dist="38100" dir="2700000" algn="tl">
                      <a:srgbClr val="C0C0C0"/>
                    </a:outerShdw>
                  </a:effectLst>
                </a:rPr>
                <a:t>AREA 2</a:t>
              </a:r>
              <a:endParaRPr kumimoji="1" lang="en-CA" altLang="en-US" sz="3000"/>
            </a:p>
          </p:txBody>
        </p:sp>
        <p:sp>
          <p:nvSpPr>
            <p:cNvPr id="863270" name="Line 38">
              <a:extLst>
                <a:ext uri="{FF2B5EF4-FFF2-40B4-BE49-F238E27FC236}">
                  <a16:creationId xmlns:a16="http://schemas.microsoft.com/office/drawing/2014/main" id="{EE618E4C-BE28-4C45-822E-42AEA1D78C11}"/>
                </a:ext>
              </a:extLst>
            </p:cNvPr>
            <p:cNvSpPr>
              <a:spLocks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71" name="Line 39">
              <a:extLst>
                <a:ext uri="{FF2B5EF4-FFF2-40B4-BE49-F238E27FC236}">
                  <a16:creationId xmlns:a16="http://schemas.microsoft.com/office/drawing/2014/main" id="{227C896F-65B4-481B-BBA7-9D9C99E8C4D9}"/>
                </a:ext>
              </a:extLst>
            </p:cNvPr>
            <p:cNvSpPr>
              <a:spLocks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863272" name="Text Box 40">
              <a:extLst>
                <a:ext uri="{FF2B5EF4-FFF2-40B4-BE49-F238E27FC236}">
                  <a16:creationId xmlns:a16="http://schemas.microsoft.com/office/drawing/2014/main" id="{85E3F184-0EDE-497A-B53E-41754402A5A6}"/>
                </a:ext>
              </a:extLst>
            </p:cNvPr>
            <p:cNvSpPr txBox="1">
              <a:spLocks noChangeArrowheads="1"/>
            </p:cNvSpPr>
            <p:nvPr/>
          </p:nvSpPr>
          <p:spPr bwMode="auto">
            <a:xfrm>
              <a:off x="1428" y="1757"/>
              <a:ext cx="491"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hangingPunct="0"/>
              <a:r>
                <a:rPr kumimoji="1" lang="en-CA" altLang="en-US" sz="1200" b="1">
                  <a:solidFill>
                    <a:srgbClr val="000000"/>
                  </a:solidFill>
                </a:rPr>
                <a:t>3</a:t>
              </a:r>
              <a:endParaRPr kumimoji="1" lang="en-CA" altLang="en-US" sz="1200"/>
            </a:p>
          </p:txBody>
        </p:sp>
        <p:sp>
          <p:nvSpPr>
            <p:cNvPr id="863273" name="Text Box 41">
              <a:extLst>
                <a:ext uri="{FF2B5EF4-FFF2-40B4-BE49-F238E27FC236}">
                  <a16:creationId xmlns:a16="http://schemas.microsoft.com/office/drawing/2014/main" id="{C249C418-E0D5-4EE4-AFD1-BF1406D59041}"/>
                </a:ext>
              </a:extLst>
            </p:cNvPr>
            <p:cNvSpPr txBox="1">
              <a:spLocks noChangeArrowheads="1"/>
            </p:cNvSpPr>
            <p:nvPr/>
          </p:nvSpPr>
          <p:spPr bwMode="auto">
            <a:xfrm>
              <a:off x="1390" y="3199"/>
              <a:ext cx="583"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hangingPunct="0"/>
              <a:r>
                <a:rPr kumimoji="1" lang="en-CA" altLang="en-US" sz="1200" b="1">
                  <a:solidFill>
                    <a:srgbClr val="000000"/>
                  </a:solidFill>
                </a:rPr>
                <a:t>12</a:t>
              </a:r>
              <a:endParaRPr kumimoji="1" lang="en-CA" altLang="en-US" sz="2000"/>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E8B6B5D4-A231-466A-BED3-213D6B3EE6FA}"/>
              </a:ext>
            </a:extLst>
          </p:cNvPr>
          <p:cNvSpPr>
            <a:spLocks noChangeArrowheads="1"/>
          </p:cNvSpPr>
          <p:nvPr/>
        </p:nvSpPr>
        <p:spPr bwMode="auto">
          <a:xfrm>
            <a:off x="457200" y="228600"/>
            <a:ext cx="56292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3200"/>
              <a:t>What we would like to do …..</a:t>
            </a:r>
          </a:p>
        </p:txBody>
      </p:sp>
      <p:grpSp>
        <p:nvGrpSpPr>
          <p:cNvPr id="686083" name="Group 3">
            <a:extLst>
              <a:ext uri="{FF2B5EF4-FFF2-40B4-BE49-F238E27FC236}">
                <a16:creationId xmlns:a16="http://schemas.microsoft.com/office/drawing/2014/main" id="{91697FD1-4E0B-4C7A-AC15-34937F969068}"/>
              </a:ext>
            </a:extLst>
          </p:cNvPr>
          <p:cNvGrpSpPr>
            <a:grpSpLocks/>
          </p:cNvGrpSpPr>
          <p:nvPr/>
        </p:nvGrpSpPr>
        <p:grpSpPr bwMode="auto">
          <a:xfrm>
            <a:off x="5029200" y="914400"/>
            <a:ext cx="1171575" cy="1038225"/>
            <a:chOff x="2256" y="1056"/>
            <a:chExt cx="738" cy="654"/>
          </a:xfrm>
        </p:grpSpPr>
        <p:sp>
          <p:nvSpPr>
            <p:cNvPr id="686084" name="AutoShape 4">
              <a:extLst>
                <a:ext uri="{FF2B5EF4-FFF2-40B4-BE49-F238E27FC236}">
                  <a16:creationId xmlns:a16="http://schemas.microsoft.com/office/drawing/2014/main" id="{0AE235C6-82DB-48D8-A14E-AC4EBCF101E3}"/>
                </a:ext>
              </a:extLst>
            </p:cNvPr>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085" name="Group 5">
              <a:extLst>
                <a:ext uri="{FF2B5EF4-FFF2-40B4-BE49-F238E27FC236}">
                  <a16:creationId xmlns:a16="http://schemas.microsoft.com/office/drawing/2014/main" id="{C99777FE-2F4F-4A62-B78B-AF78248D8D88}"/>
                </a:ext>
              </a:extLst>
            </p:cNvPr>
            <p:cNvGrpSpPr>
              <a:grpSpLocks/>
            </p:cNvGrpSpPr>
            <p:nvPr/>
          </p:nvGrpSpPr>
          <p:grpSpPr bwMode="auto">
            <a:xfrm>
              <a:off x="2304" y="1152"/>
              <a:ext cx="690" cy="558"/>
              <a:chOff x="2208" y="1152"/>
              <a:chExt cx="690" cy="558"/>
            </a:xfrm>
          </p:grpSpPr>
          <p:pic>
            <p:nvPicPr>
              <p:cNvPr id="686086" name="Picture 6" descr="Get Data">
                <a:hlinkClick r:id="rId3"/>
                <a:extLst>
                  <a:ext uri="{FF2B5EF4-FFF2-40B4-BE49-F238E27FC236}">
                    <a16:creationId xmlns:a16="http://schemas.microsoft.com/office/drawing/2014/main" id="{47EA4133-EAC9-47F1-9600-5259AC870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087" name="Picture 7" descr="United States Environmental Protection Agency">
                <a:hlinkClick r:id="rId5"/>
                <a:extLst>
                  <a:ext uri="{FF2B5EF4-FFF2-40B4-BE49-F238E27FC236}">
                    <a16:creationId xmlns:a16="http://schemas.microsoft.com/office/drawing/2014/main" id="{1CFDF2E0-4969-424A-B51D-82A0A591F6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86088" name="Group 8">
            <a:extLst>
              <a:ext uri="{FF2B5EF4-FFF2-40B4-BE49-F238E27FC236}">
                <a16:creationId xmlns:a16="http://schemas.microsoft.com/office/drawing/2014/main" id="{DC134D03-D640-46C1-8780-32BE5B627DE0}"/>
              </a:ext>
            </a:extLst>
          </p:cNvPr>
          <p:cNvGrpSpPr>
            <a:grpSpLocks/>
          </p:cNvGrpSpPr>
          <p:nvPr/>
        </p:nvGrpSpPr>
        <p:grpSpPr bwMode="auto">
          <a:xfrm>
            <a:off x="381000" y="3276600"/>
            <a:ext cx="1066800" cy="1066800"/>
            <a:chOff x="2400" y="2400"/>
            <a:chExt cx="672" cy="672"/>
          </a:xfrm>
        </p:grpSpPr>
        <p:sp>
          <p:nvSpPr>
            <p:cNvPr id="686089" name="Oval 9">
              <a:extLst>
                <a:ext uri="{FF2B5EF4-FFF2-40B4-BE49-F238E27FC236}">
                  <a16:creationId xmlns:a16="http://schemas.microsoft.com/office/drawing/2014/main" id="{6FA6E0F8-3F9D-46E2-B7A8-6AEAFFBBDA45}"/>
                </a:ext>
              </a:extLst>
            </p:cNvPr>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090" name="Picture 10" descr="j0195384">
              <a:extLst>
                <a:ext uri="{FF2B5EF4-FFF2-40B4-BE49-F238E27FC236}">
                  <a16:creationId xmlns:a16="http://schemas.microsoft.com/office/drawing/2014/main" id="{BE3D9D78-882A-4763-9EED-DBEE442A16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 y="2544"/>
              <a:ext cx="394" cy="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86091" name="Group 11">
            <a:extLst>
              <a:ext uri="{FF2B5EF4-FFF2-40B4-BE49-F238E27FC236}">
                <a16:creationId xmlns:a16="http://schemas.microsoft.com/office/drawing/2014/main" id="{8665EF85-4F51-4DD9-BF69-E761AF59B791}"/>
              </a:ext>
            </a:extLst>
          </p:cNvPr>
          <p:cNvGrpSpPr>
            <a:grpSpLocks/>
          </p:cNvGrpSpPr>
          <p:nvPr/>
        </p:nvGrpSpPr>
        <p:grpSpPr bwMode="auto">
          <a:xfrm>
            <a:off x="6248400" y="1676400"/>
            <a:ext cx="1905000" cy="762000"/>
            <a:chOff x="768" y="1536"/>
            <a:chExt cx="1200" cy="480"/>
          </a:xfrm>
        </p:grpSpPr>
        <p:sp>
          <p:nvSpPr>
            <p:cNvPr id="686092" name="AutoShape 12">
              <a:extLst>
                <a:ext uri="{FF2B5EF4-FFF2-40B4-BE49-F238E27FC236}">
                  <a16:creationId xmlns:a16="http://schemas.microsoft.com/office/drawing/2014/main" id="{A2D45B34-EB03-40D0-BB67-57BCFC2B3624}"/>
                </a:ext>
              </a:extLst>
            </p:cNvPr>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093" name="Group 13">
              <a:extLst>
                <a:ext uri="{FF2B5EF4-FFF2-40B4-BE49-F238E27FC236}">
                  <a16:creationId xmlns:a16="http://schemas.microsoft.com/office/drawing/2014/main" id="{135D677F-33D2-4040-A670-CF00592475D8}"/>
                </a:ext>
              </a:extLst>
            </p:cNvPr>
            <p:cNvGrpSpPr>
              <a:grpSpLocks/>
            </p:cNvGrpSpPr>
            <p:nvPr/>
          </p:nvGrpSpPr>
          <p:grpSpPr bwMode="auto">
            <a:xfrm>
              <a:off x="768" y="1680"/>
              <a:ext cx="1200" cy="192"/>
              <a:chOff x="960" y="2822"/>
              <a:chExt cx="1200" cy="192"/>
            </a:xfrm>
          </p:grpSpPr>
          <p:pic>
            <p:nvPicPr>
              <p:cNvPr id="686094" name="Picture 14" descr="USGS Science for a changing world">
                <a:hlinkClick r:id="rId8"/>
                <a:extLst>
                  <a:ext uri="{FF2B5EF4-FFF2-40B4-BE49-F238E27FC236}">
                    <a16:creationId xmlns:a16="http://schemas.microsoft.com/office/drawing/2014/main" id="{CFEE6C73-6F28-43A9-8F16-A8B11A111E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 y="2832"/>
                <a:ext cx="1200" cy="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095" name="Text Box 15">
                <a:extLst>
                  <a:ext uri="{FF2B5EF4-FFF2-40B4-BE49-F238E27FC236}">
                    <a16:creationId xmlns:a16="http://schemas.microsoft.com/office/drawing/2014/main" id="{67B49E3A-34E2-4AB8-B755-AF84214F3114}"/>
                  </a:ext>
                </a:extLst>
              </p:cNvPr>
              <p:cNvSpPr txBox="1">
                <a:spLocks noChangeArrowheads="1"/>
              </p:cNvSpPr>
              <p:nvPr/>
            </p:nvSpPr>
            <p:spPr bwMode="auto">
              <a:xfrm>
                <a:off x="1569" y="2822"/>
                <a:ext cx="4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NWIS</a:t>
                </a:r>
              </a:p>
            </p:txBody>
          </p:sp>
        </p:grpSp>
      </p:grpSp>
      <p:grpSp>
        <p:nvGrpSpPr>
          <p:cNvPr id="686096" name="Group 16">
            <a:extLst>
              <a:ext uri="{FF2B5EF4-FFF2-40B4-BE49-F238E27FC236}">
                <a16:creationId xmlns:a16="http://schemas.microsoft.com/office/drawing/2014/main" id="{A47CE15C-376A-4486-A09B-88266F3444D2}"/>
              </a:ext>
            </a:extLst>
          </p:cNvPr>
          <p:cNvGrpSpPr>
            <a:grpSpLocks/>
          </p:cNvGrpSpPr>
          <p:nvPr/>
        </p:nvGrpSpPr>
        <p:grpSpPr bwMode="auto">
          <a:xfrm>
            <a:off x="4724400" y="2362200"/>
            <a:ext cx="2209800" cy="762000"/>
            <a:chOff x="2064" y="3600"/>
            <a:chExt cx="1392" cy="480"/>
          </a:xfrm>
        </p:grpSpPr>
        <p:sp>
          <p:nvSpPr>
            <p:cNvPr id="686097" name="AutoShape 17">
              <a:extLst>
                <a:ext uri="{FF2B5EF4-FFF2-40B4-BE49-F238E27FC236}">
                  <a16:creationId xmlns:a16="http://schemas.microsoft.com/office/drawing/2014/main" id="{E474B3A7-5B6D-45B6-9C16-832B40DC618D}"/>
                </a:ext>
              </a:extLst>
            </p:cNvPr>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098" name="Picture 18" descr="Banner">
              <a:extLst>
                <a:ext uri="{FF2B5EF4-FFF2-40B4-BE49-F238E27FC236}">
                  <a16:creationId xmlns:a16="http://schemas.microsoft.com/office/drawing/2014/main" id="{A1899F78-C0D2-4D46-8E4A-BCED15C217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6099" name="Group 19">
            <a:extLst>
              <a:ext uri="{FF2B5EF4-FFF2-40B4-BE49-F238E27FC236}">
                <a16:creationId xmlns:a16="http://schemas.microsoft.com/office/drawing/2014/main" id="{8A2308F3-756B-44F4-88EE-2D7683E31C31}"/>
              </a:ext>
            </a:extLst>
          </p:cNvPr>
          <p:cNvGrpSpPr>
            <a:grpSpLocks/>
          </p:cNvGrpSpPr>
          <p:nvPr/>
        </p:nvGrpSpPr>
        <p:grpSpPr bwMode="auto">
          <a:xfrm>
            <a:off x="6248400" y="3200400"/>
            <a:ext cx="1981200" cy="762000"/>
            <a:chOff x="624" y="2976"/>
            <a:chExt cx="1248" cy="480"/>
          </a:xfrm>
        </p:grpSpPr>
        <p:sp>
          <p:nvSpPr>
            <p:cNvPr id="686100" name="AutoShape 20">
              <a:extLst>
                <a:ext uri="{FF2B5EF4-FFF2-40B4-BE49-F238E27FC236}">
                  <a16:creationId xmlns:a16="http://schemas.microsoft.com/office/drawing/2014/main" id="{9B13C118-48FF-4E9A-81E3-B631686D3A96}"/>
                </a:ext>
              </a:extLst>
            </p:cNvPr>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101" name="Picture 21" descr="AmeriFlux website">
              <a:hlinkClick r:id="rId11"/>
              <a:extLst>
                <a:ext uri="{FF2B5EF4-FFF2-40B4-BE49-F238E27FC236}">
                  <a16:creationId xmlns:a16="http://schemas.microsoft.com/office/drawing/2014/main" id="{3EAC2FCB-B177-4691-973F-04E4FBC09C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6102" name="Group 22">
            <a:extLst>
              <a:ext uri="{FF2B5EF4-FFF2-40B4-BE49-F238E27FC236}">
                <a16:creationId xmlns:a16="http://schemas.microsoft.com/office/drawing/2014/main" id="{D771C33A-5A70-4B6B-B9F4-6651C3A4F85F}"/>
              </a:ext>
            </a:extLst>
          </p:cNvPr>
          <p:cNvGrpSpPr>
            <a:grpSpLocks/>
          </p:cNvGrpSpPr>
          <p:nvPr/>
        </p:nvGrpSpPr>
        <p:grpSpPr bwMode="auto">
          <a:xfrm>
            <a:off x="4495800" y="3886200"/>
            <a:ext cx="2362200" cy="762000"/>
            <a:chOff x="3408" y="1536"/>
            <a:chExt cx="1488" cy="480"/>
          </a:xfrm>
        </p:grpSpPr>
        <p:sp>
          <p:nvSpPr>
            <p:cNvPr id="686103" name="AutoShape 23">
              <a:extLst>
                <a:ext uri="{FF2B5EF4-FFF2-40B4-BE49-F238E27FC236}">
                  <a16:creationId xmlns:a16="http://schemas.microsoft.com/office/drawing/2014/main" id="{B296DDE9-F432-4F79-ADA8-2C589D5E5E10}"/>
                </a:ext>
              </a:extLst>
            </p:cNvPr>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104" name="Picture 24" descr="Goddard Space Flight Center">
              <a:extLst>
                <a:ext uri="{FF2B5EF4-FFF2-40B4-BE49-F238E27FC236}">
                  <a16:creationId xmlns:a16="http://schemas.microsoft.com/office/drawing/2014/main" id="{3053015E-A22B-4ADA-9F0D-57C5C4D3A7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6105" name="Group 25">
            <a:extLst>
              <a:ext uri="{FF2B5EF4-FFF2-40B4-BE49-F238E27FC236}">
                <a16:creationId xmlns:a16="http://schemas.microsoft.com/office/drawing/2014/main" id="{7DE1C0C4-AA35-40F3-A6FB-7DDCD84C27A3}"/>
              </a:ext>
            </a:extLst>
          </p:cNvPr>
          <p:cNvGrpSpPr>
            <a:grpSpLocks/>
          </p:cNvGrpSpPr>
          <p:nvPr/>
        </p:nvGrpSpPr>
        <p:grpSpPr bwMode="auto">
          <a:xfrm>
            <a:off x="6248400" y="4648200"/>
            <a:ext cx="1905000" cy="762000"/>
            <a:chOff x="432" y="2160"/>
            <a:chExt cx="1200" cy="480"/>
          </a:xfrm>
        </p:grpSpPr>
        <p:sp>
          <p:nvSpPr>
            <p:cNvPr id="686106" name="AutoShape 26">
              <a:extLst>
                <a:ext uri="{FF2B5EF4-FFF2-40B4-BE49-F238E27FC236}">
                  <a16:creationId xmlns:a16="http://schemas.microsoft.com/office/drawing/2014/main" id="{51353275-5DC7-487E-9434-45FF44C77E4A}"/>
                </a:ext>
              </a:extLst>
            </p:cNvPr>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107" name="Group 27">
              <a:extLst>
                <a:ext uri="{FF2B5EF4-FFF2-40B4-BE49-F238E27FC236}">
                  <a16:creationId xmlns:a16="http://schemas.microsoft.com/office/drawing/2014/main" id="{7D379A8A-AF2F-43D1-8419-C31263557229}"/>
                </a:ext>
              </a:extLst>
            </p:cNvPr>
            <p:cNvGrpSpPr>
              <a:grpSpLocks/>
            </p:cNvGrpSpPr>
            <p:nvPr/>
          </p:nvGrpSpPr>
          <p:grpSpPr bwMode="auto">
            <a:xfrm>
              <a:off x="432" y="2352"/>
              <a:ext cx="1200" cy="192"/>
              <a:chOff x="672" y="2016"/>
              <a:chExt cx="1200" cy="192"/>
            </a:xfrm>
          </p:grpSpPr>
          <p:pic>
            <p:nvPicPr>
              <p:cNvPr id="686108" name="Picture 28" descr="USGS Science for a changing world">
                <a:hlinkClick r:id="rId8"/>
                <a:extLst>
                  <a:ext uri="{FF2B5EF4-FFF2-40B4-BE49-F238E27FC236}">
                    <a16:creationId xmlns:a16="http://schemas.microsoft.com/office/drawing/2014/main" id="{EA037694-6B82-44D6-A262-167BA9262A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 y="2026"/>
                <a:ext cx="120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09" name="Text Box 29">
                <a:extLst>
                  <a:ext uri="{FF2B5EF4-FFF2-40B4-BE49-F238E27FC236}">
                    <a16:creationId xmlns:a16="http://schemas.microsoft.com/office/drawing/2014/main" id="{2C478E33-36B9-4E74-B17F-FC01E5D01A78}"/>
                  </a:ext>
                </a:extLst>
              </p:cNvPr>
              <p:cNvSpPr txBox="1">
                <a:spLocks noChangeArrowheads="1"/>
              </p:cNvSpPr>
              <p:nvPr/>
            </p:nvSpPr>
            <p:spPr bwMode="auto">
              <a:xfrm>
                <a:off x="1281" y="2016"/>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NAWQA</a:t>
                </a:r>
              </a:p>
            </p:txBody>
          </p:sp>
        </p:grpSp>
      </p:grpSp>
      <p:grpSp>
        <p:nvGrpSpPr>
          <p:cNvPr id="686110" name="Group 30">
            <a:extLst>
              <a:ext uri="{FF2B5EF4-FFF2-40B4-BE49-F238E27FC236}">
                <a16:creationId xmlns:a16="http://schemas.microsoft.com/office/drawing/2014/main" id="{E3A69FFB-BACF-4696-8F5E-73BC1F5F52CF}"/>
              </a:ext>
            </a:extLst>
          </p:cNvPr>
          <p:cNvGrpSpPr>
            <a:grpSpLocks/>
          </p:cNvGrpSpPr>
          <p:nvPr/>
        </p:nvGrpSpPr>
        <p:grpSpPr bwMode="auto">
          <a:xfrm>
            <a:off x="4495800" y="5257800"/>
            <a:ext cx="919163" cy="762000"/>
            <a:chOff x="3840" y="3216"/>
            <a:chExt cx="579" cy="480"/>
          </a:xfrm>
        </p:grpSpPr>
        <p:sp>
          <p:nvSpPr>
            <p:cNvPr id="686111" name="AutoShape 31">
              <a:extLst>
                <a:ext uri="{FF2B5EF4-FFF2-40B4-BE49-F238E27FC236}">
                  <a16:creationId xmlns:a16="http://schemas.microsoft.com/office/drawing/2014/main" id="{7C373F9E-C70D-4BC4-BB19-889EAB58701D}"/>
                </a:ext>
              </a:extLst>
            </p:cNvPr>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112" name="Group 32">
              <a:extLst>
                <a:ext uri="{FF2B5EF4-FFF2-40B4-BE49-F238E27FC236}">
                  <a16:creationId xmlns:a16="http://schemas.microsoft.com/office/drawing/2014/main" id="{86CDA746-C6D3-4D2F-A3A2-42C34C726BE4}"/>
                </a:ext>
              </a:extLst>
            </p:cNvPr>
            <p:cNvGrpSpPr>
              <a:grpSpLocks/>
            </p:cNvGrpSpPr>
            <p:nvPr/>
          </p:nvGrpSpPr>
          <p:grpSpPr bwMode="auto">
            <a:xfrm>
              <a:off x="3840" y="3264"/>
              <a:ext cx="579" cy="413"/>
              <a:chOff x="3888" y="3072"/>
              <a:chExt cx="579" cy="413"/>
            </a:xfrm>
          </p:grpSpPr>
          <p:pic>
            <p:nvPicPr>
              <p:cNvPr id="686113" name="Picture 33" descr="NCEP">
                <a:hlinkClick r:id="rId14"/>
                <a:extLst>
                  <a:ext uri="{FF2B5EF4-FFF2-40B4-BE49-F238E27FC236}">
                    <a16:creationId xmlns:a16="http://schemas.microsoft.com/office/drawing/2014/main" id="{3C16321D-01D8-4840-8ACB-F8A33A39FEF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4" name="Text Box 34">
                <a:extLst>
                  <a:ext uri="{FF2B5EF4-FFF2-40B4-BE49-F238E27FC236}">
                    <a16:creationId xmlns:a16="http://schemas.microsoft.com/office/drawing/2014/main" id="{5CA9249C-BDEE-4725-8B23-01F9E49D15FE}"/>
                  </a:ext>
                </a:extLst>
              </p:cNvPr>
              <p:cNvSpPr txBox="1">
                <a:spLocks noChangeArrowheads="1"/>
              </p:cNvSpPr>
              <p:nvPr/>
            </p:nvSpPr>
            <p:spPr bwMode="auto">
              <a:xfrm>
                <a:off x="3984" y="3312"/>
                <a:ext cx="3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NARR</a:t>
                </a:r>
              </a:p>
            </p:txBody>
          </p:sp>
        </p:grpSp>
      </p:grpSp>
      <p:sp>
        <p:nvSpPr>
          <p:cNvPr id="686115" name="Line 35">
            <a:extLst>
              <a:ext uri="{FF2B5EF4-FFF2-40B4-BE49-F238E27FC236}">
                <a16:creationId xmlns:a16="http://schemas.microsoft.com/office/drawing/2014/main" id="{AC2685CE-C704-4FE3-981E-8B4D8D2C505F}"/>
              </a:ext>
            </a:extLst>
          </p:cNvPr>
          <p:cNvSpPr>
            <a:spLocks noChangeShapeType="1"/>
          </p:cNvSpPr>
          <p:nvPr/>
        </p:nvSpPr>
        <p:spPr bwMode="auto">
          <a:xfrm flipV="1">
            <a:off x="1524000" y="3886200"/>
            <a:ext cx="83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16" name="Text Box 36">
            <a:extLst>
              <a:ext uri="{FF2B5EF4-FFF2-40B4-BE49-F238E27FC236}">
                <a16:creationId xmlns:a16="http://schemas.microsoft.com/office/drawing/2014/main" id="{1D3F55ED-C04C-46E1-9139-2D8F5993B1F4}"/>
              </a:ext>
            </a:extLst>
          </p:cNvPr>
          <p:cNvSpPr txBox="1">
            <a:spLocks noChangeArrowheads="1"/>
          </p:cNvSpPr>
          <p:nvPr/>
        </p:nvSpPr>
        <p:spPr bwMode="auto">
          <a:xfrm>
            <a:off x="1371600" y="3429000"/>
            <a:ext cx="104457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Mona Lisa Recut" pitchFamily="18" charset="0"/>
              </a:rPr>
              <a:t>generic </a:t>
            </a:r>
          </a:p>
          <a:p>
            <a:pPr>
              <a:spcBef>
                <a:spcPct val="50000"/>
              </a:spcBef>
            </a:pPr>
            <a:r>
              <a:rPr lang="en-US" altLang="en-US" b="1">
                <a:latin typeface="Mona Lisa Recut" pitchFamily="18" charset="0"/>
              </a:rPr>
              <a:t>request</a:t>
            </a:r>
          </a:p>
        </p:txBody>
      </p:sp>
      <p:sp>
        <p:nvSpPr>
          <p:cNvPr id="686117" name="Rectangle 37">
            <a:extLst>
              <a:ext uri="{FF2B5EF4-FFF2-40B4-BE49-F238E27FC236}">
                <a16:creationId xmlns:a16="http://schemas.microsoft.com/office/drawing/2014/main" id="{E0EE8EB6-0587-4784-86DF-3061C6F0CD65}"/>
              </a:ext>
            </a:extLst>
          </p:cNvPr>
          <p:cNvSpPr>
            <a:spLocks noChangeArrowheads="1"/>
          </p:cNvSpPr>
          <p:nvPr/>
        </p:nvSpPr>
        <p:spPr bwMode="auto">
          <a:xfrm>
            <a:off x="2362200" y="1143000"/>
            <a:ext cx="477838" cy="5334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8" name="Line 38">
            <a:extLst>
              <a:ext uri="{FF2B5EF4-FFF2-40B4-BE49-F238E27FC236}">
                <a16:creationId xmlns:a16="http://schemas.microsoft.com/office/drawing/2014/main" id="{B20AD458-FCD3-421F-A00D-5EEBE075F02B}"/>
              </a:ext>
            </a:extLst>
          </p:cNvPr>
          <p:cNvSpPr>
            <a:spLocks noChangeShapeType="1"/>
          </p:cNvSpPr>
          <p:nvPr/>
        </p:nvSpPr>
        <p:spPr bwMode="auto">
          <a:xfrm flipV="1">
            <a:off x="2819400" y="1295400"/>
            <a:ext cx="2209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19" name="Text Box 39">
            <a:extLst>
              <a:ext uri="{FF2B5EF4-FFF2-40B4-BE49-F238E27FC236}">
                <a16:creationId xmlns:a16="http://schemas.microsoft.com/office/drawing/2014/main" id="{93875F56-CAD8-471C-BC1C-310A0FEEE3AD}"/>
              </a:ext>
            </a:extLst>
          </p:cNvPr>
          <p:cNvSpPr txBox="1">
            <a:spLocks noChangeArrowheads="1"/>
          </p:cNvSpPr>
          <p:nvPr/>
        </p:nvSpPr>
        <p:spPr bwMode="auto">
          <a:xfrm>
            <a:off x="3276600" y="990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GetValues</a:t>
            </a:r>
          </a:p>
        </p:txBody>
      </p:sp>
      <p:sp>
        <p:nvSpPr>
          <p:cNvPr id="686120" name="Line 40">
            <a:extLst>
              <a:ext uri="{FF2B5EF4-FFF2-40B4-BE49-F238E27FC236}">
                <a16:creationId xmlns:a16="http://schemas.microsoft.com/office/drawing/2014/main" id="{6C59C804-62B5-4163-B688-04DC6C69369A}"/>
              </a:ext>
            </a:extLst>
          </p:cNvPr>
          <p:cNvSpPr>
            <a:spLocks noChangeShapeType="1"/>
          </p:cNvSpPr>
          <p:nvPr/>
        </p:nvSpPr>
        <p:spPr bwMode="auto">
          <a:xfrm flipV="1">
            <a:off x="2801938" y="2057400"/>
            <a:ext cx="3370262" cy="15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1" name="Text Box 41">
            <a:extLst>
              <a:ext uri="{FF2B5EF4-FFF2-40B4-BE49-F238E27FC236}">
                <a16:creationId xmlns:a16="http://schemas.microsoft.com/office/drawing/2014/main" id="{FA5387C7-1B4F-4A63-9974-03B3F67D7EDF}"/>
              </a:ext>
            </a:extLst>
          </p:cNvPr>
          <p:cNvSpPr txBox="1">
            <a:spLocks noChangeArrowheads="1"/>
          </p:cNvSpPr>
          <p:nvPr/>
        </p:nvSpPr>
        <p:spPr bwMode="auto">
          <a:xfrm>
            <a:off x="3200400" y="1752600"/>
            <a:ext cx="1201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chemeClr val="folHlink"/>
                </a:solidFill>
              </a:rPr>
              <a:t>GetValues</a:t>
            </a:r>
          </a:p>
        </p:txBody>
      </p:sp>
      <p:sp>
        <p:nvSpPr>
          <p:cNvPr id="686122" name="Line 42">
            <a:extLst>
              <a:ext uri="{FF2B5EF4-FFF2-40B4-BE49-F238E27FC236}">
                <a16:creationId xmlns:a16="http://schemas.microsoft.com/office/drawing/2014/main" id="{35C6D8FE-CB41-49E6-84D8-601439B7A5C8}"/>
              </a:ext>
            </a:extLst>
          </p:cNvPr>
          <p:cNvSpPr>
            <a:spLocks noChangeShapeType="1"/>
          </p:cNvSpPr>
          <p:nvPr/>
        </p:nvSpPr>
        <p:spPr bwMode="auto">
          <a:xfrm flipV="1">
            <a:off x="2819400" y="2819400"/>
            <a:ext cx="1752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3" name="Text Box 43">
            <a:extLst>
              <a:ext uri="{FF2B5EF4-FFF2-40B4-BE49-F238E27FC236}">
                <a16:creationId xmlns:a16="http://schemas.microsoft.com/office/drawing/2014/main" id="{283F4361-9A66-44FB-8A68-9BDD03796D36}"/>
              </a:ext>
            </a:extLst>
          </p:cNvPr>
          <p:cNvSpPr txBox="1">
            <a:spLocks noChangeArrowheads="1"/>
          </p:cNvSpPr>
          <p:nvPr/>
        </p:nvSpPr>
        <p:spPr bwMode="auto">
          <a:xfrm>
            <a:off x="3200400" y="2514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i="1"/>
              <a:t>GetValues</a:t>
            </a:r>
          </a:p>
        </p:txBody>
      </p:sp>
      <p:sp>
        <p:nvSpPr>
          <p:cNvPr id="686124" name="Line 44">
            <a:extLst>
              <a:ext uri="{FF2B5EF4-FFF2-40B4-BE49-F238E27FC236}">
                <a16:creationId xmlns:a16="http://schemas.microsoft.com/office/drawing/2014/main" id="{2F68C7C3-C7C2-4AEE-9213-D3F1E0749B9F}"/>
              </a:ext>
            </a:extLst>
          </p:cNvPr>
          <p:cNvSpPr>
            <a:spLocks noChangeShapeType="1"/>
          </p:cNvSpPr>
          <p:nvPr/>
        </p:nvSpPr>
        <p:spPr bwMode="auto">
          <a:xfrm flipV="1">
            <a:off x="2819400" y="3581400"/>
            <a:ext cx="3352800" cy="2063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5" name="Text Box 45">
            <a:extLst>
              <a:ext uri="{FF2B5EF4-FFF2-40B4-BE49-F238E27FC236}">
                <a16:creationId xmlns:a16="http://schemas.microsoft.com/office/drawing/2014/main" id="{91BAC34E-D150-4EFC-A23F-1C683DF867F5}"/>
              </a:ext>
            </a:extLst>
          </p:cNvPr>
          <p:cNvSpPr txBox="1">
            <a:spLocks noChangeArrowheads="1"/>
          </p:cNvSpPr>
          <p:nvPr/>
        </p:nvSpPr>
        <p:spPr bwMode="auto">
          <a:xfrm>
            <a:off x="3276600" y="3276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0066"/>
                </a:solidFill>
              </a:rPr>
              <a:t>GetValues</a:t>
            </a:r>
          </a:p>
        </p:txBody>
      </p:sp>
      <p:sp>
        <p:nvSpPr>
          <p:cNvPr id="686126" name="Line 46">
            <a:extLst>
              <a:ext uri="{FF2B5EF4-FFF2-40B4-BE49-F238E27FC236}">
                <a16:creationId xmlns:a16="http://schemas.microsoft.com/office/drawing/2014/main" id="{7C56B188-0A18-4F50-899E-BE2D6C14BC59}"/>
              </a:ext>
            </a:extLst>
          </p:cNvPr>
          <p:cNvSpPr>
            <a:spLocks noChangeShapeType="1"/>
          </p:cNvSpPr>
          <p:nvPr/>
        </p:nvSpPr>
        <p:spPr bwMode="auto">
          <a:xfrm>
            <a:off x="2819400" y="4343400"/>
            <a:ext cx="15240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7" name="Text Box 47">
            <a:extLst>
              <a:ext uri="{FF2B5EF4-FFF2-40B4-BE49-F238E27FC236}">
                <a16:creationId xmlns:a16="http://schemas.microsoft.com/office/drawing/2014/main" id="{7B4AFD74-4988-44EA-8D08-AF3AD66F38E3}"/>
              </a:ext>
            </a:extLst>
          </p:cNvPr>
          <p:cNvSpPr txBox="1">
            <a:spLocks noChangeArrowheads="1"/>
          </p:cNvSpPr>
          <p:nvPr/>
        </p:nvSpPr>
        <p:spPr bwMode="auto">
          <a:xfrm>
            <a:off x="3200400" y="39624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GetValues</a:t>
            </a:r>
          </a:p>
        </p:txBody>
      </p:sp>
      <p:sp>
        <p:nvSpPr>
          <p:cNvPr id="686128" name="Line 48">
            <a:extLst>
              <a:ext uri="{FF2B5EF4-FFF2-40B4-BE49-F238E27FC236}">
                <a16:creationId xmlns:a16="http://schemas.microsoft.com/office/drawing/2014/main" id="{4407307F-37C7-4784-A03F-519D5B6D2864}"/>
              </a:ext>
            </a:extLst>
          </p:cNvPr>
          <p:cNvSpPr>
            <a:spLocks noChangeShapeType="1"/>
          </p:cNvSpPr>
          <p:nvPr/>
        </p:nvSpPr>
        <p:spPr bwMode="auto">
          <a:xfrm>
            <a:off x="2819400" y="5105400"/>
            <a:ext cx="3276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9" name="Text Box 49">
            <a:extLst>
              <a:ext uri="{FF2B5EF4-FFF2-40B4-BE49-F238E27FC236}">
                <a16:creationId xmlns:a16="http://schemas.microsoft.com/office/drawing/2014/main" id="{CF506A33-A018-461F-BAEE-4785024C8BF7}"/>
              </a:ext>
            </a:extLst>
          </p:cNvPr>
          <p:cNvSpPr txBox="1">
            <a:spLocks noChangeArrowheads="1"/>
          </p:cNvSpPr>
          <p:nvPr/>
        </p:nvSpPr>
        <p:spPr bwMode="auto">
          <a:xfrm>
            <a:off x="3200400" y="47244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u="sng">
                <a:effectLst>
                  <a:outerShdw blurRad="38100" dist="38100" dir="2700000" algn="tl">
                    <a:srgbClr val="C0C0C0"/>
                  </a:outerShdw>
                </a:effectLst>
              </a:rPr>
              <a:t>GetValues</a:t>
            </a:r>
          </a:p>
        </p:txBody>
      </p:sp>
      <p:sp>
        <p:nvSpPr>
          <p:cNvPr id="686130" name="Line 50">
            <a:extLst>
              <a:ext uri="{FF2B5EF4-FFF2-40B4-BE49-F238E27FC236}">
                <a16:creationId xmlns:a16="http://schemas.microsoft.com/office/drawing/2014/main" id="{11B4D8BD-8655-42A9-912A-6CB7206B8FDE}"/>
              </a:ext>
            </a:extLst>
          </p:cNvPr>
          <p:cNvSpPr>
            <a:spLocks noChangeShapeType="1"/>
          </p:cNvSpPr>
          <p:nvPr/>
        </p:nvSpPr>
        <p:spPr bwMode="auto">
          <a:xfrm>
            <a:off x="2819400" y="5715000"/>
            <a:ext cx="1752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31" name="Text Box 51">
            <a:extLst>
              <a:ext uri="{FF2B5EF4-FFF2-40B4-BE49-F238E27FC236}">
                <a16:creationId xmlns:a16="http://schemas.microsoft.com/office/drawing/2014/main" id="{6C47990A-045B-4AD8-BD55-F126D0D88F2A}"/>
              </a:ext>
            </a:extLst>
          </p:cNvPr>
          <p:cNvSpPr txBox="1">
            <a:spLocks noChangeArrowheads="1"/>
          </p:cNvSpPr>
          <p:nvPr/>
        </p:nvSpPr>
        <p:spPr bwMode="auto">
          <a:xfrm>
            <a:off x="3214688" y="5410200"/>
            <a:ext cx="1204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Times New Roman" panose="02020603050405020304" pitchFamily="18" charset="0"/>
              </a:rPr>
              <a:t>GetValues</a:t>
            </a:r>
          </a:p>
        </p:txBody>
      </p:sp>
      <p:sp>
        <p:nvSpPr>
          <p:cNvPr id="686132" name="Line 52">
            <a:extLst>
              <a:ext uri="{FF2B5EF4-FFF2-40B4-BE49-F238E27FC236}">
                <a16:creationId xmlns:a16="http://schemas.microsoft.com/office/drawing/2014/main" id="{C912D13A-3CBD-4C8E-B5A8-1543039DCCD8}"/>
              </a:ext>
            </a:extLst>
          </p:cNvPr>
          <p:cNvSpPr>
            <a:spLocks noChangeShapeType="1"/>
          </p:cNvSpPr>
          <p:nvPr/>
        </p:nvSpPr>
        <p:spPr bwMode="auto">
          <a:xfrm>
            <a:off x="2819400" y="6248400"/>
            <a:ext cx="32004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33" name="Text Box 53">
            <a:extLst>
              <a:ext uri="{FF2B5EF4-FFF2-40B4-BE49-F238E27FC236}">
                <a16:creationId xmlns:a16="http://schemas.microsoft.com/office/drawing/2014/main" id="{003D4344-BDBF-450F-BBB4-DF54F4C32331}"/>
              </a:ext>
            </a:extLst>
          </p:cNvPr>
          <p:cNvSpPr txBox="1">
            <a:spLocks noChangeArrowheads="1"/>
          </p:cNvSpPr>
          <p:nvPr/>
        </p:nvSpPr>
        <p:spPr bwMode="auto">
          <a:xfrm>
            <a:off x="3276600" y="5867400"/>
            <a:ext cx="1266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Script MT Bold" panose="03040602040607080904" pitchFamily="66" charset="0"/>
              </a:rPr>
              <a:t>GetValues</a:t>
            </a:r>
          </a:p>
        </p:txBody>
      </p:sp>
      <p:grpSp>
        <p:nvGrpSpPr>
          <p:cNvPr id="686134" name="Group 54">
            <a:extLst>
              <a:ext uri="{FF2B5EF4-FFF2-40B4-BE49-F238E27FC236}">
                <a16:creationId xmlns:a16="http://schemas.microsoft.com/office/drawing/2014/main" id="{0D2E6455-9AF0-4287-8037-7FBB94B337B0}"/>
              </a:ext>
            </a:extLst>
          </p:cNvPr>
          <p:cNvGrpSpPr>
            <a:grpSpLocks/>
          </p:cNvGrpSpPr>
          <p:nvPr/>
        </p:nvGrpSpPr>
        <p:grpSpPr bwMode="auto">
          <a:xfrm>
            <a:off x="6248400" y="5791200"/>
            <a:ext cx="1752600" cy="762000"/>
            <a:chOff x="3936" y="3648"/>
            <a:chExt cx="1104" cy="480"/>
          </a:xfrm>
        </p:grpSpPr>
        <p:sp>
          <p:nvSpPr>
            <p:cNvPr id="686135" name="AutoShape 55">
              <a:extLst>
                <a:ext uri="{FF2B5EF4-FFF2-40B4-BE49-F238E27FC236}">
                  <a16:creationId xmlns:a16="http://schemas.microsoft.com/office/drawing/2014/main" id="{0A13DA23-58C3-4D66-8A57-CDC18ADC7596}"/>
                </a:ext>
              </a:extLst>
            </p:cNvPr>
            <p:cNvSpPr>
              <a:spLocks noChangeArrowheads="1"/>
            </p:cNvSpPr>
            <p:nvPr/>
          </p:nvSpPr>
          <p:spPr bwMode="auto">
            <a:xfrm>
              <a:off x="3936" y="3648"/>
              <a:ext cx="384" cy="480"/>
            </a:xfrm>
            <a:prstGeom prst="can">
              <a:avLst>
                <a:gd name="adj" fmla="val 31250"/>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136" name="Picture 56" descr="masthead">
              <a:extLst>
                <a:ext uri="{FF2B5EF4-FFF2-40B4-BE49-F238E27FC236}">
                  <a16:creationId xmlns:a16="http://schemas.microsoft.com/office/drawing/2014/main" id="{89397C17-47E1-4456-8D41-2A54E1A377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36" y="3825"/>
              <a:ext cx="1104" cy="193"/>
            </a:xfrm>
            <a:prstGeom prst="rect">
              <a:avLst/>
            </a:prstGeom>
            <a:noFill/>
            <a:extLst>
              <a:ext uri="{909E8E84-426E-40DD-AFC4-6F175D3DCCD1}">
                <a14:hiddenFill xmlns:a14="http://schemas.microsoft.com/office/drawing/2010/main">
                  <a:solidFill>
                    <a:srgbClr val="FFFFFF"/>
                  </a:solidFill>
                </a14:hiddenFill>
              </a:ext>
            </a:extLst>
          </p:spPr>
        </p:pic>
        <p:sp>
          <p:nvSpPr>
            <p:cNvPr id="686137" name="Text Box 57">
              <a:extLst>
                <a:ext uri="{FF2B5EF4-FFF2-40B4-BE49-F238E27FC236}">
                  <a16:creationId xmlns:a16="http://schemas.microsoft.com/office/drawing/2014/main" id="{F39EC39E-49D2-4EBD-94C6-D7469BB048B1}"/>
                </a:ext>
              </a:extLst>
            </p:cNvPr>
            <p:cNvSpPr txBox="1">
              <a:spLocks noChangeArrowheads="1"/>
            </p:cNvSpPr>
            <p:nvPr/>
          </p:nvSpPr>
          <p:spPr bwMode="auto">
            <a:xfrm>
              <a:off x="3974" y="3840"/>
              <a:ext cx="4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solidFill>
                    <a:srgbClr val="FF0000"/>
                  </a:solidFill>
                </a:rPr>
                <a:t>ODM</a:t>
              </a:r>
            </a:p>
          </p:txBody>
        </p:sp>
      </p:grpSp>
      <p:sp>
        <p:nvSpPr>
          <p:cNvPr id="686138" name="Text Box 58">
            <a:extLst>
              <a:ext uri="{FF2B5EF4-FFF2-40B4-BE49-F238E27FC236}">
                <a16:creationId xmlns:a16="http://schemas.microsoft.com/office/drawing/2014/main" id="{CD32EA66-F14F-4D6F-B45D-71AC0D92835D}"/>
              </a:ext>
            </a:extLst>
          </p:cNvPr>
          <p:cNvSpPr txBox="1">
            <a:spLocks noChangeArrowheads="1"/>
          </p:cNvSpPr>
          <p:nvPr/>
        </p:nvSpPr>
        <p:spPr bwMode="auto">
          <a:xfrm>
            <a:off x="0" y="6521450"/>
            <a:ext cx="601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chemeClr val="bg2"/>
                </a:solidFill>
              </a:rPr>
              <a:t>Slide from Michael Piasecki, Drexel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86088"/>
                                        </p:tgtEl>
                                        <p:attrNameLst>
                                          <p:attrName>style.visibility</p:attrName>
                                        </p:attrNameLst>
                                      </p:cBhvr>
                                      <p:to>
                                        <p:strVal val="visible"/>
                                      </p:to>
                                    </p:set>
                                    <p:animEffect transition="in" filter="blinds(horizontal)">
                                      <p:cBhvr>
                                        <p:cTn id="7" dur="500"/>
                                        <p:tgtEl>
                                          <p:spTgt spid="686088"/>
                                        </p:tgtEl>
                                      </p:cBhvr>
                                    </p:animEffect>
                                  </p:childTnLst>
                                </p:cTn>
                              </p:par>
                            </p:childTnLst>
                          </p:cTn>
                        </p:par>
                        <p:par>
                          <p:cTn id="8" fill="hold" nodeType="afterGroup">
                            <p:stCondLst>
                              <p:cond delay="500"/>
                            </p:stCondLst>
                            <p:childTnLst>
                              <p:par>
                                <p:cTn id="9" presetID="4" presetClass="entr" presetSubtype="16" fill="hold" nodeType="afterEffect">
                                  <p:stCondLst>
                                    <p:cond delay="1000"/>
                                  </p:stCondLst>
                                  <p:childTnLst>
                                    <p:set>
                                      <p:cBhvr>
                                        <p:cTn id="10" dur="1" fill="hold">
                                          <p:stCondLst>
                                            <p:cond delay="0"/>
                                          </p:stCondLst>
                                        </p:cTn>
                                        <p:tgtEl>
                                          <p:spTgt spid="686117"/>
                                        </p:tgtEl>
                                        <p:attrNameLst>
                                          <p:attrName>style.visibility</p:attrName>
                                        </p:attrNameLst>
                                      </p:cBhvr>
                                      <p:to>
                                        <p:strVal val="visible"/>
                                      </p:to>
                                    </p:set>
                                    <p:animEffect transition="in" filter="box(in)">
                                      <p:cBhvr>
                                        <p:cTn id="11" dur="500"/>
                                        <p:tgtEl>
                                          <p:spTgt spid="686117"/>
                                        </p:tgtEl>
                                      </p:cBhvr>
                                    </p:animEffect>
                                  </p:childTnLst>
                                </p:cTn>
                              </p:par>
                            </p:childTnLst>
                          </p:cTn>
                        </p:par>
                        <p:par>
                          <p:cTn id="12" fill="hold" nodeType="afterGroup">
                            <p:stCondLst>
                              <p:cond delay="2000"/>
                            </p:stCondLst>
                            <p:childTnLst>
                              <p:par>
                                <p:cTn id="13" presetID="8" presetClass="emph" presetSubtype="0" fill="hold" nodeType="afterEffect">
                                  <p:stCondLst>
                                    <p:cond delay="1000"/>
                                  </p:stCondLst>
                                  <p:childTnLst>
                                    <p:animRot by="43200000">
                                      <p:cBhvr>
                                        <p:cTn id="14" dur="500" fill="hold"/>
                                        <p:tgtEl>
                                          <p:spTgt spid="686117"/>
                                        </p:tgtEl>
                                        <p:attrNameLst>
                                          <p:attrName>r</p:attrName>
                                        </p:attrNameLst>
                                      </p:cBhvr>
                                    </p:animRot>
                                  </p:childTnLst>
                                </p:cTn>
                              </p:par>
                            </p:childTnLst>
                          </p:cTn>
                        </p:par>
                        <p:par>
                          <p:cTn id="15" fill="hold" nodeType="afterGroup">
                            <p:stCondLst>
                              <p:cond delay="3500"/>
                            </p:stCondLst>
                            <p:childTnLst>
                              <p:par>
                                <p:cTn id="16" presetID="1" presetClass="entr" presetSubtype="0" fill="hold" nodeType="afterEffect">
                                  <p:stCondLst>
                                    <p:cond delay="500"/>
                                  </p:stCondLst>
                                  <p:childTnLst>
                                    <p:set>
                                      <p:cBhvr>
                                        <p:cTn id="17" dur="1" fill="hold">
                                          <p:stCondLst>
                                            <p:cond delay="0"/>
                                          </p:stCondLst>
                                        </p:cTn>
                                        <p:tgtEl>
                                          <p:spTgt spid="686083"/>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ntr" presetSubtype="0" fill="hold" nodeType="afterEffect">
                                  <p:stCondLst>
                                    <p:cond delay="500"/>
                                  </p:stCondLst>
                                  <p:childTnLst>
                                    <p:set>
                                      <p:cBhvr>
                                        <p:cTn id="20" dur="1" fill="hold">
                                          <p:stCondLst>
                                            <p:cond delay="0"/>
                                          </p:stCondLst>
                                        </p:cTn>
                                        <p:tgtEl>
                                          <p:spTgt spid="686091"/>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nodeType="afterEffect">
                                  <p:stCondLst>
                                    <p:cond delay="500"/>
                                  </p:stCondLst>
                                  <p:childTnLst>
                                    <p:set>
                                      <p:cBhvr>
                                        <p:cTn id="23" dur="1" fill="hold">
                                          <p:stCondLst>
                                            <p:cond delay="0"/>
                                          </p:stCondLst>
                                        </p:cTn>
                                        <p:tgtEl>
                                          <p:spTgt spid="686096"/>
                                        </p:tgtEl>
                                        <p:attrNameLst>
                                          <p:attrName>style.visibility</p:attrName>
                                        </p:attrNameLst>
                                      </p:cBhvr>
                                      <p:to>
                                        <p:strVal val="visible"/>
                                      </p:to>
                                    </p:set>
                                  </p:childTnLst>
                                </p:cTn>
                              </p:par>
                            </p:childTnLst>
                          </p:cTn>
                        </p:par>
                        <p:par>
                          <p:cTn id="24" fill="hold" nodeType="afterGroup">
                            <p:stCondLst>
                              <p:cond delay="5000"/>
                            </p:stCondLst>
                            <p:childTnLst>
                              <p:par>
                                <p:cTn id="25" presetID="1" presetClass="entr" presetSubtype="0" fill="hold" nodeType="afterEffect">
                                  <p:stCondLst>
                                    <p:cond delay="500"/>
                                  </p:stCondLst>
                                  <p:childTnLst>
                                    <p:set>
                                      <p:cBhvr>
                                        <p:cTn id="26" dur="1" fill="hold">
                                          <p:stCondLst>
                                            <p:cond delay="0"/>
                                          </p:stCondLst>
                                        </p:cTn>
                                        <p:tgtEl>
                                          <p:spTgt spid="686099"/>
                                        </p:tgtEl>
                                        <p:attrNameLst>
                                          <p:attrName>style.visibility</p:attrName>
                                        </p:attrNameLst>
                                      </p:cBhvr>
                                      <p:to>
                                        <p:strVal val="visible"/>
                                      </p:to>
                                    </p:set>
                                  </p:childTnLst>
                                </p:cTn>
                              </p:par>
                            </p:childTnLst>
                          </p:cTn>
                        </p:par>
                        <p:par>
                          <p:cTn id="27" fill="hold" nodeType="afterGroup">
                            <p:stCondLst>
                              <p:cond delay="5500"/>
                            </p:stCondLst>
                            <p:childTnLst>
                              <p:par>
                                <p:cTn id="28" presetID="1" presetClass="entr" presetSubtype="0" fill="hold" nodeType="afterEffect">
                                  <p:stCondLst>
                                    <p:cond delay="500"/>
                                  </p:stCondLst>
                                  <p:childTnLst>
                                    <p:set>
                                      <p:cBhvr>
                                        <p:cTn id="29" dur="1" fill="hold">
                                          <p:stCondLst>
                                            <p:cond delay="0"/>
                                          </p:stCondLst>
                                        </p:cTn>
                                        <p:tgtEl>
                                          <p:spTgt spid="686102"/>
                                        </p:tgtEl>
                                        <p:attrNameLst>
                                          <p:attrName>style.visibility</p:attrName>
                                        </p:attrNameLst>
                                      </p:cBhvr>
                                      <p:to>
                                        <p:strVal val="visible"/>
                                      </p:to>
                                    </p:set>
                                  </p:childTnLst>
                                </p:cTn>
                              </p:par>
                            </p:childTnLst>
                          </p:cTn>
                        </p:par>
                        <p:par>
                          <p:cTn id="30" fill="hold" nodeType="afterGroup">
                            <p:stCondLst>
                              <p:cond delay="6000"/>
                            </p:stCondLst>
                            <p:childTnLst>
                              <p:par>
                                <p:cTn id="31" presetID="1" presetClass="entr" presetSubtype="0" fill="hold" nodeType="afterEffect">
                                  <p:stCondLst>
                                    <p:cond delay="500"/>
                                  </p:stCondLst>
                                  <p:childTnLst>
                                    <p:set>
                                      <p:cBhvr>
                                        <p:cTn id="32" dur="1" fill="hold">
                                          <p:stCondLst>
                                            <p:cond delay="0"/>
                                          </p:stCondLst>
                                        </p:cTn>
                                        <p:tgtEl>
                                          <p:spTgt spid="686105"/>
                                        </p:tgtEl>
                                        <p:attrNameLst>
                                          <p:attrName>style.visibility</p:attrName>
                                        </p:attrNameLst>
                                      </p:cBhvr>
                                      <p:to>
                                        <p:strVal val="visible"/>
                                      </p:to>
                                    </p:set>
                                  </p:childTnLst>
                                </p:cTn>
                              </p:par>
                            </p:childTnLst>
                          </p:cTn>
                        </p:par>
                        <p:par>
                          <p:cTn id="33" fill="hold" nodeType="afterGroup">
                            <p:stCondLst>
                              <p:cond delay="6500"/>
                            </p:stCondLst>
                            <p:childTnLst>
                              <p:par>
                                <p:cTn id="34" presetID="1" presetClass="entr" presetSubtype="0" fill="hold" nodeType="afterEffect">
                                  <p:stCondLst>
                                    <p:cond delay="500"/>
                                  </p:stCondLst>
                                  <p:childTnLst>
                                    <p:set>
                                      <p:cBhvr>
                                        <p:cTn id="35" dur="1" fill="hold">
                                          <p:stCondLst>
                                            <p:cond delay="0"/>
                                          </p:stCondLst>
                                        </p:cTn>
                                        <p:tgtEl>
                                          <p:spTgt spid="686110"/>
                                        </p:tgtEl>
                                        <p:attrNameLst>
                                          <p:attrName>style.visibility</p:attrName>
                                        </p:attrNameLst>
                                      </p:cBhvr>
                                      <p:to>
                                        <p:strVal val="visible"/>
                                      </p:to>
                                    </p:set>
                                  </p:childTnLst>
                                </p:cTn>
                              </p:par>
                            </p:childTnLst>
                          </p:cTn>
                        </p:par>
                        <p:par>
                          <p:cTn id="36" fill="hold" nodeType="afterGroup">
                            <p:stCondLst>
                              <p:cond delay="7000"/>
                            </p:stCondLst>
                            <p:childTnLst>
                              <p:par>
                                <p:cTn id="37" presetID="1" presetClass="entr" presetSubtype="0" fill="hold" nodeType="afterEffect">
                                  <p:stCondLst>
                                    <p:cond delay="500"/>
                                  </p:stCondLst>
                                  <p:childTnLst>
                                    <p:set>
                                      <p:cBhvr>
                                        <p:cTn id="38" dur="1" fill="hold">
                                          <p:stCondLst>
                                            <p:cond delay="0"/>
                                          </p:stCondLst>
                                        </p:cTn>
                                        <p:tgtEl>
                                          <p:spTgt spid="686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4258" name="Group 2">
            <a:extLst>
              <a:ext uri="{FF2B5EF4-FFF2-40B4-BE49-F238E27FC236}">
                <a16:creationId xmlns:a16="http://schemas.microsoft.com/office/drawing/2014/main" id="{37F2044D-66BB-4CEF-8B22-AD8F9AA8B7C1}"/>
              </a:ext>
            </a:extLst>
          </p:cNvPr>
          <p:cNvGrpSpPr>
            <a:grpSpLocks/>
          </p:cNvGrpSpPr>
          <p:nvPr/>
        </p:nvGrpSpPr>
        <p:grpSpPr bwMode="auto">
          <a:xfrm>
            <a:off x="3971925" y="5876925"/>
            <a:ext cx="762000" cy="819150"/>
            <a:chOff x="3600" y="2160"/>
            <a:chExt cx="864" cy="960"/>
          </a:xfrm>
        </p:grpSpPr>
        <p:sp>
          <p:nvSpPr>
            <p:cNvPr id="864259" name="Rectangle 3">
              <a:extLst>
                <a:ext uri="{FF2B5EF4-FFF2-40B4-BE49-F238E27FC236}">
                  <a16:creationId xmlns:a16="http://schemas.microsoft.com/office/drawing/2014/main" id="{EE2B7342-43FE-4452-BEC4-C7CAF9A4BD83}"/>
                </a:ext>
              </a:extLst>
            </p:cNvPr>
            <p:cNvSpPr>
              <a:spLocks noChangeArrowheads="1"/>
            </p:cNvSpPr>
            <p:nvPr/>
          </p:nvSpPr>
          <p:spPr bwMode="auto">
            <a:xfrm>
              <a:off x="3600" y="2304"/>
              <a:ext cx="864" cy="7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4260" name="Group 4">
              <a:extLst>
                <a:ext uri="{FF2B5EF4-FFF2-40B4-BE49-F238E27FC236}">
                  <a16:creationId xmlns:a16="http://schemas.microsoft.com/office/drawing/2014/main" id="{4B72B02B-35A7-4179-ACE2-BC6FCEDF5350}"/>
                </a:ext>
              </a:extLst>
            </p:cNvPr>
            <p:cNvGrpSpPr>
              <a:grpSpLocks/>
            </p:cNvGrpSpPr>
            <p:nvPr/>
          </p:nvGrpSpPr>
          <p:grpSpPr bwMode="auto">
            <a:xfrm>
              <a:off x="3600" y="2160"/>
              <a:ext cx="864" cy="960"/>
              <a:chOff x="3600" y="1632"/>
              <a:chExt cx="864" cy="1536"/>
            </a:xfrm>
          </p:grpSpPr>
          <p:sp>
            <p:nvSpPr>
              <p:cNvPr id="864261" name="Oval 5">
                <a:extLst>
                  <a:ext uri="{FF2B5EF4-FFF2-40B4-BE49-F238E27FC236}">
                    <a16:creationId xmlns:a16="http://schemas.microsoft.com/office/drawing/2014/main" id="{945555EE-970F-4F7E-BD4A-C07E51C63B65}"/>
                  </a:ext>
                </a:extLst>
              </p:cNvPr>
              <p:cNvSpPr>
                <a:spLocks noChangeArrowheads="1"/>
              </p:cNvSpPr>
              <p:nvPr/>
            </p:nvSpPr>
            <p:spPr bwMode="auto">
              <a:xfrm>
                <a:off x="3600" y="1632"/>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262" name="Oval 6">
                <a:extLst>
                  <a:ext uri="{FF2B5EF4-FFF2-40B4-BE49-F238E27FC236}">
                    <a16:creationId xmlns:a16="http://schemas.microsoft.com/office/drawing/2014/main" id="{48E9B5E1-AFC3-4D43-A41A-BBD9AD797610}"/>
                  </a:ext>
                </a:extLst>
              </p:cNvPr>
              <p:cNvSpPr>
                <a:spLocks noChangeArrowheads="1"/>
              </p:cNvSpPr>
              <p:nvPr/>
            </p:nvSpPr>
            <p:spPr bwMode="auto">
              <a:xfrm>
                <a:off x="3600" y="2784"/>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263" name="Line 7">
                <a:extLst>
                  <a:ext uri="{FF2B5EF4-FFF2-40B4-BE49-F238E27FC236}">
                    <a16:creationId xmlns:a16="http://schemas.microsoft.com/office/drawing/2014/main" id="{21FB90AB-4F94-4682-A696-292237DEB2E9}"/>
                  </a:ext>
                </a:extLst>
              </p:cNvPr>
              <p:cNvSpPr>
                <a:spLocks noChangeShapeType="1"/>
              </p:cNvSpPr>
              <p:nvPr/>
            </p:nvSpPr>
            <p:spPr bwMode="auto">
              <a:xfrm>
                <a:off x="4464"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4264" name="Line 8">
                <a:extLst>
                  <a:ext uri="{FF2B5EF4-FFF2-40B4-BE49-F238E27FC236}">
                    <a16:creationId xmlns:a16="http://schemas.microsoft.com/office/drawing/2014/main" id="{0BDE11FF-E4B4-44DC-AF09-C03ADF03394D}"/>
                  </a:ext>
                </a:extLst>
              </p:cNvPr>
              <p:cNvSpPr>
                <a:spLocks noChangeShapeType="1"/>
              </p:cNvSpPr>
              <p:nvPr/>
            </p:nvSpPr>
            <p:spPr bwMode="auto">
              <a:xfrm>
                <a:off x="3600"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864265" name="Rectangle 9">
            <a:extLst>
              <a:ext uri="{FF2B5EF4-FFF2-40B4-BE49-F238E27FC236}">
                <a16:creationId xmlns:a16="http://schemas.microsoft.com/office/drawing/2014/main" id="{063D0E6C-4F63-4B85-9BFA-798F93DB7153}"/>
              </a:ext>
            </a:extLst>
          </p:cNvPr>
          <p:cNvSpPr>
            <a:spLocks noChangeArrowheads="1"/>
          </p:cNvSpPr>
          <p:nvPr/>
        </p:nvSpPr>
        <p:spPr bwMode="auto">
          <a:xfrm>
            <a:off x="3048000" y="3230563"/>
            <a:ext cx="1951038" cy="1636712"/>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p>
            <a:pPr algn="ctr" eaLnBrk="0" hangingPunct="0"/>
            <a:r>
              <a:rPr lang="en-US" altLang="en-US" sz="2000">
                <a:latin typeface="Times New Roman" panose="02020603050405020304" pitchFamily="18" charset="0"/>
              </a:rPr>
              <a:t>WaterOneFlow Web Services</a:t>
            </a:r>
          </a:p>
        </p:txBody>
      </p:sp>
      <p:sp>
        <p:nvSpPr>
          <p:cNvPr id="864266" name="AutoShape 10">
            <a:extLst>
              <a:ext uri="{FF2B5EF4-FFF2-40B4-BE49-F238E27FC236}">
                <a16:creationId xmlns:a16="http://schemas.microsoft.com/office/drawing/2014/main" id="{E90D3491-94F0-4042-A0D3-12C5C9BC61B5}"/>
              </a:ext>
            </a:extLst>
          </p:cNvPr>
          <p:cNvSpPr>
            <a:spLocks noChangeArrowheads="1"/>
          </p:cNvSpPr>
          <p:nvPr/>
        </p:nvSpPr>
        <p:spPr bwMode="auto">
          <a:xfrm rot="5400000">
            <a:off x="5602287" y="2855913"/>
            <a:ext cx="911225" cy="1143000"/>
          </a:xfrm>
          <a:prstGeom prst="upArrow">
            <a:avLst>
              <a:gd name="adj1" fmla="val 50000"/>
              <a:gd name="adj2" fmla="val 31359"/>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lIns="91410" tIns="45706" rIns="91410" bIns="45706" anchor="ctr"/>
          <a:lstStyle/>
          <a:p>
            <a:pPr algn="ctr"/>
            <a:r>
              <a:rPr lang="en-US" altLang="en-US" sz="900">
                <a:cs typeface="Arial" panose="020B0604020202020204" pitchFamily="34" charset="0"/>
              </a:rPr>
              <a:t>Data access through web services</a:t>
            </a:r>
          </a:p>
        </p:txBody>
      </p:sp>
      <p:sp>
        <p:nvSpPr>
          <p:cNvPr id="864267" name="AutoShape 11">
            <a:extLst>
              <a:ext uri="{FF2B5EF4-FFF2-40B4-BE49-F238E27FC236}">
                <a16:creationId xmlns:a16="http://schemas.microsoft.com/office/drawing/2014/main" id="{82FEE050-199A-41AF-AD4F-92B1EB0725D9}"/>
              </a:ext>
            </a:extLst>
          </p:cNvPr>
          <p:cNvSpPr>
            <a:spLocks noChangeArrowheads="1"/>
          </p:cNvSpPr>
          <p:nvPr/>
        </p:nvSpPr>
        <p:spPr bwMode="auto">
          <a:xfrm>
            <a:off x="5410200" y="3886200"/>
            <a:ext cx="1143000" cy="838200"/>
          </a:xfrm>
          <a:prstGeom prst="leftArrow">
            <a:avLst>
              <a:gd name="adj1" fmla="val 50000"/>
              <a:gd name="adj2" fmla="val 3409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p>
            <a:pPr algn="ctr"/>
            <a:r>
              <a:rPr lang="en-US" altLang="en-US" sz="900">
                <a:cs typeface="Arial" panose="020B0604020202020204" pitchFamily="34" charset="0"/>
              </a:rPr>
              <a:t>Data storage through web services</a:t>
            </a:r>
          </a:p>
        </p:txBody>
      </p:sp>
      <p:sp>
        <p:nvSpPr>
          <p:cNvPr id="864268" name="AutoShape 12">
            <a:extLst>
              <a:ext uri="{FF2B5EF4-FFF2-40B4-BE49-F238E27FC236}">
                <a16:creationId xmlns:a16="http://schemas.microsoft.com/office/drawing/2014/main" id="{74A72E8C-D249-45AB-9DEF-3F9CC3D8CBA6}"/>
              </a:ext>
            </a:extLst>
          </p:cNvPr>
          <p:cNvSpPr>
            <a:spLocks noChangeArrowheads="1"/>
          </p:cNvSpPr>
          <p:nvPr/>
        </p:nvSpPr>
        <p:spPr bwMode="auto">
          <a:xfrm>
            <a:off x="3352800" y="1905000"/>
            <a:ext cx="758825" cy="838200"/>
          </a:xfrm>
          <a:prstGeom prst="upArrow">
            <a:avLst>
              <a:gd name="adj1" fmla="val 50000"/>
              <a:gd name="adj2" fmla="val 27615"/>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lIns="91410" tIns="45706" rIns="91410" bIns="45706" anchor="ctr"/>
          <a:lstStyle/>
          <a:p>
            <a:pPr algn="ctr"/>
            <a:r>
              <a:rPr lang="en-US" altLang="en-US" sz="900">
                <a:cs typeface="Arial" panose="020B0604020202020204" pitchFamily="34" charset="0"/>
              </a:rPr>
              <a:t>Downloads</a:t>
            </a:r>
          </a:p>
        </p:txBody>
      </p:sp>
      <p:sp>
        <p:nvSpPr>
          <p:cNvPr id="864269" name="AutoShape 13">
            <a:extLst>
              <a:ext uri="{FF2B5EF4-FFF2-40B4-BE49-F238E27FC236}">
                <a16:creationId xmlns:a16="http://schemas.microsoft.com/office/drawing/2014/main" id="{1252BA7E-36DD-43A9-AD2D-B74165A300A8}"/>
              </a:ext>
            </a:extLst>
          </p:cNvPr>
          <p:cNvSpPr>
            <a:spLocks noChangeArrowheads="1"/>
          </p:cNvSpPr>
          <p:nvPr/>
        </p:nvSpPr>
        <p:spPr bwMode="auto">
          <a:xfrm rot="16200000">
            <a:off x="4191000" y="1905000"/>
            <a:ext cx="838200" cy="838200"/>
          </a:xfrm>
          <a:prstGeom prst="lef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p>
            <a:pPr algn="ctr"/>
            <a:r>
              <a:rPr lang="en-US" altLang="en-US" sz="900">
                <a:cs typeface="Arial" panose="020B0604020202020204" pitchFamily="34" charset="0"/>
              </a:rPr>
              <a:t>Uploads</a:t>
            </a:r>
          </a:p>
        </p:txBody>
      </p:sp>
      <p:sp>
        <p:nvSpPr>
          <p:cNvPr id="864270" name="AutoShape 14">
            <a:extLst>
              <a:ext uri="{FF2B5EF4-FFF2-40B4-BE49-F238E27FC236}">
                <a16:creationId xmlns:a16="http://schemas.microsoft.com/office/drawing/2014/main" id="{FDAE0BC3-A27F-4E10-AB06-8124389CB6F6}"/>
              </a:ext>
            </a:extLst>
          </p:cNvPr>
          <p:cNvSpPr>
            <a:spLocks noChangeAspect="1" noChangeArrowheads="1" noTextEdit="1"/>
          </p:cNvSpPr>
          <p:nvPr/>
        </p:nvSpPr>
        <p:spPr bwMode="auto">
          <a:xfrm>
            <a:off x="1022350" y="5005388"/>
            <a:ext cx="611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864271" name="Group 15">
            <a:extLst>
              <a:ext uri="{FF2B5EF4-FFF2-40B4-BE49-F238E27FC236}">
                <a16:creationId xmlns:a16="http://schemas.microsoft.com/office/drawing/2014/main" id="{13143C3D-4A87-402D-9530-22896B3CC960}"/>
              </a:ext>
            </a:extLst>
          </p:cNvPr>
          <p:cNvGrpSpPr>
            <a:grpSpLocks/>
          </p:cNvGrpSpPr>
          <p:nvPr/>
        </p:nvGrpSpPr>
        <p:grpSpPr bwMode="auto">
          <a:xfrm>
            <a:off x="917575" y="5883275"/>
            <a:ext cx="466725" cy="781050"/>
            <a:chOff x="335" y="1338"/>
            <a:chExt cx="205" cy="462"/>
          </a:xfrm>
        </p:grpSpPr>
        <p:sp>
          <p:nvSpPr>
            <p:cNvPr id="864272" name="Freeform 16">
              <a:extLst>
                <a:ext uri="{FF2B5EF4-FFF2-40B4-BE49-F238E27FC236}">
                  <a16:creationId xmlns:a16="http://schemas.microsoft.com/office/drawing/2014/main" id="{8E1AD93A-9E4A-43A3-AB56-0F123AED1A27}"/>
                </a:ext>
              </a:extLst>
            </p:cNvPr>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Lst>
              <a:ahLst/>
              <a:cxnLst>
                <a:cxn ang="0">
                  <a:pos x="T0" y="T1"/>
                </a:cxn>
                <a:cxn ang="0">
                  <a:pos x="T2" y="T3"/>
                </a:cxn>
                <a:cxn ang="0">
                  <a:pos x="T4" y="T5"/>
                </a:cxn>
                <a:cxn ang="0">
                  <a:pos x="T6" y="T7"/>
                </a:cxn>
                <a:cxn ang="0">
                  <a:pos x="T8" y="T9"/>
                </a:cxn>
              </a:cxnLst>
              <a:rect l="0" t="0" r="r" b="b"/>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273" name="Freeform 17">
              <a:extLst>
                <a:ext uri="{FF2B5EF4-FFF2-40B4-BE49-F238E27FC236}">
                  <a16:creationId xmlns:a16="http://schemas.microsoft.com/office/drawing/2014/main" id="{5A6DD8F4-B5EE-4FB5-AB16-BEA80A5BA324}"/>
                </a:ext>
              </a:extLst>
            </p:cNvPr>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Lst>
              <a:ahLst/>
              <a:cxnLst>
                <a:cxn ang="0">
                  <a:pos x="T0" y="T1"/>
                </a:cxn>
                <a:cxn ang="0">
                  <a:pos x="T2" y="T3"/>
                </a:cxn>
                <a:cxn ang="0">
                  <a:pos x="T4" y="T5"/>
                </a:cxn>
                <a:cxn ang="0">
                  <a:pos x="T6" y="T7"/>
                </a:cxn>
                <a:cxn ang="0">
                  <a:pos x="T8" y="T9"/>
                </a:cxn>
              </a:cxnLst>
              <a:rect l="0" t="0" r="r" b="b"/>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274" name="Freeform 18">
              <a:extLst>
                <a:ext uri="{FF2B5EF4-FFF2-40B4-BE49-F238E27FC236}">
                  <a16:creationId xmlns:a16="http://schemas.microsoft.com/office/drawing/2014/main" id="{B6D3FBD4-D79F-45E8-ADA2-7691824F55DA}"/>
                </a:ext>
              </a:extLst>
            </p:cNvPr>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Lst>
              <a:ahLst/>
              <a:cxnLst>
                <a:cxn ang="0">
                  <a:pos x="T0" y="T1"/>
                </a:cxn>
                <a:cxn ang="0">
                  <a:pos x="T2" y="T3"/>
                </a:cxn>
                <a:cxn ang="0">
                  <a:pos x="T4" y="T5"/>
                </a:cxn>
                <a:cxn ang="0">
                  <a:pos x="T6" y="T7"/>
                </a:cxn>
                <a:cxn ang="0">
                  <a:pos x="T8" y="T9"/>
                </a:cxn>
              </a:cxnLst>
              <a:rect l="0" t="0" r="r" b="b"/>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275" name="Rectangle 19">
              <a:extLst>
                <a:ext uri="{FF2B5EF4-FFF2-40B4-BE49-F238E27FC236}">
                  <a16:creationId xmlns:a16="http://schemas.microsoft.com/office/drawing/2014/main" id="{C89E7E5F-DFA5-492D-864E-7F3143C5FE3B}"/>
                </a:ext>
              </a:extLst>
            </p:cNvPr>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276" name="Rectangle 20">
              <a:extLst>
                <a:ext uri="{FF2B5EF4-FFF2-40B4-BE49-F238E27FC236}">
                  <a16:creationId xmlns:a16="http://schemas.microsoft.com/office/drawing/2014/main" id="{0B300C8D-C4A1-4E2D-96D4-DBFB386B1120}"/>
                </a:ext>
              </a:extLst>
            </p:cNvPr>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277" name="Picture 21">
              <a:extLst>
                <a:ext uri="{FF2B5EF4-FFF2-40B4-BE49-F238E27FC236}">
                  <a16:creationId xmlns:a16="http://schemas.microsoft.com/office/drawing/2014/main" id="{6E95674D-B880-4217-95C3-A4FA95DE4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78" name="Rectangle 22">
              <a:extLst>
                <a:ext uri="{FF2B5EF4-FFF2-40B4-BE49-F238E27FC236}">
                  <a16:creationId xmlns:a16="http://schemas.microsoft.com/office/drawing/2014/main" id="{69C34AE0-DB7D-4B1C-8B3D-8F379AE84471}"/>
                </a:ext>
              </a:extLst>
            </p:cNvPr>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79" name="Freeform 23">
              <a:extLst>
                <a:ext uri="{FF2B5EF4-FFF2-40B4-BE49-F238E27FC236}">
                  <a16:creationId xmlns:a16="http://schemas.microsoft.com/office/drawing/2014/main" id="{020B7014-EB3A-4020-A9D6-13CF738D8538}"/>
                </a:ext>
              </a:extLst>
            </p:cNvPr>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280" name="Rectangle 24">
              <a:extLst>
                <a:ext uri="{FF2B5EF4-FFF2-40B4-BE49-F238E27FC236}">
                  <a16:creationId xmlns:a16="http://schemas.microsoft.com/office/drawing/2014/main" id="{D6B1A917-FCE7-4133-9D3F-756878B3FA9A}"/>
                </a:ext>
              </a:extLst>
            </p:cNvPr>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1" name="Rectangle 25">
              <a:extLst>
                <a:ext uri="{FF2B5EF4-FFF2-40B4-BE49-F238E27FC236}">
                  <a16:creationId xmlns:a16="http://schemas.microsoft.com/office/drawing/2014/main" id="{9BDE4A40-8D82-4CA1-91DE-1F5E0173C309}"/>
                </a:ext>
              </a:extLst>
            </p:cNvPr>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2" name="Rectangle 26">
              <a:extLst>
                <a:ext uri="{FF2B5EF4-FFF2-40B4-BE49-F238E27FC236}">
                  <a16:creationId xmlns:a16="http://schemas.microsoft.com/office/drawing/2014/main" id="{F4DBDBE8-FB7E-40DA-99F7-FB03B6D8FD5B}"/>
                </a:ext>
              </a:extLst>
            </p:cNvPr>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3" name="Rectangle 27">
              <a:extLst>
                <a:ext uri="{FF2B5EF4-FFF2-40B4-BE49-F238E27FC236}">
                  <a16:creationId xmlns:a16="http://schemas.microsoft.com/office/drawing/2014/main" id="{A9ECE94A-44C7-4699-876D-22B1C3590C0F}"/>
                </a:ext>
              </a:extLst>
            </p:cNvPr>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4" name="Rectangle 28">
              <a:extLst>
                <a:ext uri="{FF2B5EF4-FFF2-40B4-BE49-F238E27FC236}">
                  <a16:creationId xmlns:a16="http://schemas.microsoft.com/office/drawing/2014/main" id="{F3EF3E57-593C-459C-93A8-9DD85F74360F}"/>
                </a:ext>
              </a:extLst>
            </p:cNvPr>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5" name="Rectangle 29">
              <a:extLst>
                <a:ext uri="{FF2B5EF4-FFF2-40B4-BE49-F238E27FC236}">
                  <a16:creationId xmlns:a16="http://schemas.microsoft.com/office/drawing/2014/main" id="{76AAC9E9-DCDE-44F9-858E-19937C4AAFCA}"/>
                </a:ext>
              </a:extLst>
            </p:cNvPr>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86" name="Rectangle 30">
              <a:extLst>
                <a:ext uri="{FF2B5EF4-FFF2-40B4-BE49-F238E27FC236}">
                  <a16:creationId xmlns:a16="http://schemas.microsoft.com/office/drawing/2014/main" id="{B38242E4-ADB4-4BEA-9C7D-988AF37AEAB8}"/>
                </a:ext>
              </a:extLst>
            </p:cNvPr>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287" name="Picture 31">
              <a:extLst>
                <a:ext uri="{FF2B5EF4-FFF2-40B4-BE49-F238E27FC236}">
                  <a16:creationId xmlns:a16="http://schemas.microsoft.com/office/drawing/2014/main" id="{CCFADAD9-20C9-4CDC-8808-2A43EA97B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288" name="Picture 32">
              <a:extLst>
                <a:ext uri="{FF2B5EF4-FFF2-40B4-BE49-F238E27FC236}">
                  <a16:creationId xmlns:a16="http://schemas.microsoft.com/office/drawing/2014/main" id="{9659ECE6-FDFA-47C7-AEF9-FC51D9047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289" name="Picture 33">
              <a:extLst>
                <a:ext uri="{FF2B5EF4-FFF2-40B4-BE49-F238E27FC236}">
                  <a16:creationId xmlns:a16="http://schemas.microsoft.com/office/drawing/2014/main" id="{012776BF-8A56-4B8F-A50A-DA429FE24C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90" name="Rectangle 34">
              <a:extLst>
                <a:ext uri="{FF2B5EF4-FFF2-40B4-BE49-F238E27FC236}">
                  <a16:creationId xmlns:a16="http://schemas.microsoft.com/office/drawing/2014/main" id="{7D6ECCA2-F97C-4C2D-9688-B8073D6841CB}"/>
                </a:ext>
              </a:extLst>
            </p:cNvPr>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291" name="Picture 35">
              <a:extLst>
                <a:ext uri="{FF2B5EF4-FFF2-40B4-BE49-F238E27FC236}">
                  <a16:creationId xmlns:a16="http://schemas.microsoft.com/office/drawing/2014/main" id="{6760A095-E7EC-4DF4-BE8B-D351C139EB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292" name="Picture 36">
              <a:extLst>
                <a:ext uri="{FF2B5EF4-FFF2-40B4-BE49-F238E27FC236}">
                  <a16:creationId xmlns:a16="http://schemas.microsoft.com/office/drawing/2014/main" id="{6D27D34E-1758-48C4-BB01-E4BF02C375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93" name="Rectangle 37">
              <a:extLst>
                <a:ext uri="{FF2B5EF4-FFF2-40B4-BE49-F238E27FC236}">
                  <a16:creationId xmlns:a16="http://schemas.microsoft.com/office/drawing/2014/main" id="{40095F8A-724D-42D8-AFA1-DD4B301695CF}"/>
                </a:ext>
              </a:extLst>
            </p:cNvPr>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294" name="Picture 38">
              <a:extLst>
                <a:ext uri="{FF2B5EF4-FFF2-40B4-BE49-F238E27FC236}">
                  <a16:creationId xmlns:a16="http://schemas.microsoft.com/office/drawing/2014/main" id="{A8653328-730D-4AE9-B262-596BD1E4F5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295" name="Picture 39">
              <a:extLst>
                <a:ext uri="{FF2B5EF4-FFF2-40B4-BE49-F238E27FC236}">
                  <a16:creationId xmlns:a16="http://schemas.microsoft.com/office/drawing/2014/main" id="{89E2A9F4-6511-4F33-BE30-7B4FD1E72D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296" name="Freeform 40">
              <a:extLst>
                <a:ext uri="{FF2B5EF4-FFF2-40B4-BE49-F238E27FC236}">
                  <a16:creationId xmlns:a16="http://schemas.microsoft.com/office/drawing/2014/main" id="{6558E2AE-3402-490A-8749-AE29AB605983}"/>
                </a:ext>
              </a:extLst>
            </p:cNvPr>
            <p:cNvSpPr>
              <a:spLocks/>
            </p:cNvSpPr>
            <p:nvPr/>
          </p:nvSpPr>
          <p:spPr bwMode="auto">
            <a:xfrm>
              <a:off x="373" y="1476"/>
              <a:ext cx="74" cy="14"/>
            </a:xfrm>
            <a:custGeom>
              <a:avLst/>
              <a:gdLst>
                <a:gd name="T0" fmla="*/ 0 w 139"/>
                <a:gd name="T1" fmla="*/ 6 h 26"/>
                <a:gd name="T2" fmla="*/ 38 w 139"/>
                <a:gd name="T3" fmla="*/ 6 h 26"/>
                <a:gd name="T4" fmla="*/ 114 w 139"/>
                <a:gd name="T5" fmla="*/ 6 h 26"/>
                <a:gd name="T6" fmla="*/ 114 w 139"/>
                <a:gd name="T7" fmla="*/ 6 h 26"/>
                <a:gd name="T8" fmla="*/ 139 w 139"/>
                <a:gd name="T9" fmla="*/ 6 h 26"/>
                <a:gd name="T10" fmla="*/ 139 w 139"/>
                <a:gd name="T11" fmla="*/ 26 h 26"/>
                <a:gd name="T12" fmla="*/ 0 w 139"/>
                <a:gd name="T13" fmla="*/ 26 h 26"/>
                <a:gd name="T14" fmla="*/ 0 w 139"/>
                <a:gd name="T15" fmla="*/ 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6">
                  <a:moveTo>
                    <a:pt x="0" y="6"/>
                  </a:moveTo>
                  <a:lnTo>
                    <a:pt x="38" y="6"/>
                  </a:lnTo>
                  <a:cubicBezTo>
                    <a:pt x="63" y="0"/>
                    <a:pt x="89" y="0"/>
                    <a:pt x="114" y="6"/>
                  </a:cubicBezTo>
                  <a:lnTo>
                    <a:pt x="114" y="6"/>
                  </a:lnTo>
                  <a:lnTo>
                    <a:pt x="139" y="6"/>
                  </a:lnTo>
                  <a:lnTo>
                    <a:pt x="139" y="26"/>
                  </a:lnTo>
                  <a:lnTo>
                    <a:pt x="0" y="26"/>
                  </a:lnTo>
                  <a:lnTo>
                    <a:pt x="0" y="6"/>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297" name="Rectangle 41">
              <a:extLst>
                <a:ext uri="{FF2B5EF4-FFF2-40B4-BE49-F238E27FC236}">
                  <a16:creationId xmlns:a16="http://schemas.microsoft.com/office/drawing/2014/main" id="{9016CBC5-F836-437C-914B-84DFC0BECC60}"/>
                </a:ext>
              </a:extLst>
            </p:cNvPr>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298" name="Rectangle 42">
              <a:extLst>
                <a:ext uri="{FF2B5EF4-FFF2-40B4-BE49-F238E27FC236}">
                  <a16:creationId xmlns:a16="http://schemas.microsoft.com/office/drawing/2014/main" id="{F07CA6C1-DD32-4F67-BA30-57B06229F07B}"/>
                </a:ext>
              </a:extLst>
            </p:cNvPr>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299" name="Picture 43">
              <a:extLst>
                <a:ext uri="{FF2B5EF4-FFF2-40B4-BE49-F238E27FC236}">
                  <a16:creationId xmlns:a16="http://schemas.microsoft.com/office/drawing/2014/main" id="{473E10C3-2AF7-46E3-A60D-5B9146C500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00" name="Picture 44">
              <a:extLst>
                <a:ext uri="{FF2B5EF4-FFF2-40B4-BE49-F238E27FC236}">
                  <a16:creationId xmlns:a16="http://schemas.microsoft.com/office/drawing/2014/main" id="{8420A7DD-47CC-4CCA-8BA3-68AA4891E1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01" name="Freeform 45">
              <a:extLst>
                <a:ext uri="{FF2B5EF4-FFF2-40B4-BE49-F238E27FC236}">
                  <a16:creationId xmlns:a16="http://schemas.microsoft.com/office/drawing/2014/main" id="{8D06077D-A41A-43F3-AABC-38A7640B2D2D}"/>
                </a:ext>
              </a:extLst>
            </p:cNvPr>
            <p:cNvSpPr>
              <a:spLocks/>
            </p:cNvSpPr>
            <p:nvPr/>
          </p:nvSpPr>
          <p:spPr bwMode="auto">
            <a:xfrm>
              <a:off x="373" y="1517"/>
              <a:ext cx="77" cy="12"/>
            </a:xfrm>
            <a:custGeom>
              <a:avLst/>
              <a:gdLst>
                <a:gd name="T0" fmla="*/ 0 w 144"/>
                <a:gd name="T1" fmla="*/ 17 h 22"/>
                <a:gd name="T2" fmla="*/ 0 w 144"/>
                <a:gd name="T3" fmla="*/ 6 h 22"/>
                <a:gd name="T4" fmla="*/ 46 w 144"/>
                <a:gd name="T5" fmla="*/ 6 h 22"/>
                <a:gd name="T6" fmla="*/ 98 w 144"/>
                <a:gd name="T7" fmla="*/ 6 h 22"/>
                <a:gd name="T8" fmla="*/ 98 w 144"/>
                <a:gd name="T9" fmla="*/ 6 h 22"/>
                <a:gd name="T10" fmla="*/ 144 w 144"/>
                <a:gd name="T11" fmla="*/ 6 h 22"/>
                <a:gd name="T12" fmla="*/ 144 w 144"/>
                <a:gd name="T13" fmla="*/ 17 h 22"/>
                <a:gd name="T14" fmla="*/ 98 w 144"/>
                <a:gd name="T15" fmla="*/ 17 h 22"/>
                <a:gd name="T16" fmla="*/ 46 w 144"/>
                <a:gd name="T17" fmla="*/ 17 h 22"/>
                <a:gd name="T18" fmla="*/ 46 w 144"/>
                <a:gd name="T19" fmla="*/ 17 h 22"/>
                <a:gd name="T20" fmla="*/ 0 w 144"/>
                <a:gd name="T2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2">
                  <a:moveTo>
                    <a:pt x="0" y="17"/>
                  </a:moveTo>
                  <a:lnTo>
                    <a:pt x="0" y="6"/>
                  </a:lnTo>
                  <a:lnTo>
                    <a:pt x="46" y="6"/>
                  </a:lnTo>
                  <a:cubicBezTo>
                    <a:pt x="62" y="0"/>
                    <a:pt x="82" y="0"/>
                    <a:pt x="98" y="6"/>
                  </a:cubicBezTo>
                  <a:lnTo>
                    <a:pt x="98" y="6"/>
                  </a:lnTo>
                  <a:lnTo>
                    <a:pt x="144" y="6"/>
                  </a:lnTo>
                  <a:lnTo>
                    <a:pt x="144" y="17"/>
                  </a:lnTo>
                  <a:lnTo>
                    <a:pt x="98" y="17"/>
                  </a:lnTo>
                  <a:cubicBezTo>
                    <a:pt x="81" y="22"/>
                    <a:pt x="62" y="22"/>
                    <a:pt x="46" y="17"/>
                  </a:cubicBezTo>
                  <a:lnTo>
                    <a:pt x="46" y="17"/>
                  </a:lnTo>
                  <a:lnTo>
                    <a:pt x="0" y="17"/>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02" name="Picture 46">
              <a:extLst>
                <a:ext uri="{FF2B5EF4-FFF2-40B4-BE49-F238E27FC236}">
                  <a16:creationId xmlns:a16="http://schemas.microsoft.com/office/drawing/2014/main" id="{079DC5E3-B5FD-48A2-916A-5AE3AA6F41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03" name="Picture 47">
              <a:extLst>
                <a:ext uri="{FF2B5EF4-FFF2-40B4-BE49-F238E27FC236}">
                  <a16:creationId xmlns:a16="http://schemas.microsoft.com/office/drawing/2014/main" id="{8F4E68C5-6334-4936-B02B-907F1158D7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04" name="Freeform 48">
              <a:extLst>
                <a:ext uri="{FF2B5EF4-FFF2-40B4-BE49-F238E27FC236}">
                  <a16:creationId xmlns:a16="http://schemas.microsoft.com/office/drawing/2014/main" id="{D740C354-9470-4D2E-8377-71B10C8D74F5}"/>
                </a:ext>
              </a:extLst>
            </p:cNvPr>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05" name="Freeform 49">
              <a:extLst>
                <a:ext uri="{FF2B5EF4-FFF2-40B4-BE49-F238E27FC236}">
                  <a16:creationId xmlns:a16="http://schemas.microsoft.com/office/drawing/2014/main" id="{4BA4745F-C92B-4B30-9682-F7650D8571C1}"/>
                </a:ext>
              </a:extLst>
            </p:cNvPr>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Lst>
              <a:ahLst/>
              <a:cxnLst>
                <a:cxn ang="0">
                  <a:pos x="T0" y="T1"/>
                </a:cxn>
                <a:cxn ang="0">
                  <a:pos x="T2" y="T3"/>
                </a:cxn>
                <a:cxn ang="0">
                  <a:pos x="T4" y="T5"/>
                </a:cxn>
                <a:cxn ang="0">
                  <a:pos x="T6" y="T7"/>
                </a:cxn>
              </a:cxnLst>
              <a:rect l="0" t="0" r="r" b="b"/>
              <a:pathLst>
                <a:path w="8" h="57">
                  <a:moveTo>
                    <a:pt x="2" y="0"/>
                  </a:moveTo>
                  <a:lnTo>
                    <a:pt x="8" y="0"/>
                  </a:lnTo>
                  <a:moveTo>
                    <a:pt x="0" y="57"/>
                  </a:moveTo>
                  <a:lnTo>
                    <a:pt x="7" y="57"/>
                  </a:lnTo>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06" name="Rectangle 50">
              <a:extLst>
                <a:ext uri="{FF2B5EF4-FFF2-40B4-BE49-F238E27FC236}">
                  <a16:creationId xmlns:a16="http://schemas.microsoft.com/office/drawing/2014/main" id="{5882F3E2-DDB9-480F-BE63-B7B130A8A9D2}"/>
                </a:ext>
              </a:extLst>
            </p:cNvPr>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07" name="Rectangle 51">
              <a:extLst>
                <a:ext uri="{FF2B5EF4-FFF2-40B4-BE49-F238E27FC236}">
                  <a16:creationId xmlns:a16="http://schemas.microsoft.com/office/drawing/2014/main" id="{6A773CC5-C8FF-4592-874B-9ACF6BF72F78}"/>
                </a:ext>
              </a:extLst>
            </p:cNvPr>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08" name="Rectangle 52">
              <a:extLst>
                <a:ext uri="{FF2B5EF4-FFF2-40B4-BE49-F238E27FC236}">
                  <a16:creationId xmlns:a16="http://schemas.microsoft.com/office/drawing/2014/main" id="{49E430D9-605B-48C6-9254-52993CADAC4F}"/>
                </a:ext>
              </a:extLst>
            </p:cNvPr>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09" name="Rectangle 53">
              <a:extLst>
                <a:ext uri="{FF2B5EF4-FFF2-40B4-BE49-F238E27FC236}">
                  <a16:creationId xmlns:a16="http://schemas.microsoft.com/office/drawing/2014/main" id="{618ABEF5-9BD2-4633-B800-F72A20E40759}"/>
                </a:ext>
              </a:extLst>
            </p:cNvPr>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0" name="Rectangle 54">
              <a:extLst>
                <a:ext uri="{FF2B5EF4-FFF2-40B4-BE49-F238E27FC236}">
                  <a16:creationId xmlns:a16="http://schemas.microsoft.com/office/drawing/2014/main" id="{BEF4F93C-897D-4EED-8AF4-FC044095C34B}"/>
                </a:ext>
              </a:extLst>
            </p:cNvPr>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1" name="Rectangle 55">
              <a:extLst>
                <a:ext uri="{FF2B5EF4-FFF2-40B4-BE49-F238E27FC236}">
                  <a16:creationId xmlns:a16="http://schemas.microsoft.com/office/drawing/2014/main" id="{9BD2F10A-1023-4599-8377-46C31FA588E6}"/>
                </a:ext>
              </a:extLst>
            </p:cNvPr>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2" name="Rectangle 56">
              <a:extLst>
                <a:ext uri="{FF2B5EF4-FFF2-40B4-BE49-F238E27FC236}">
                  <a16:creationId xmlns:a16="http://schemas.microsoft.com/office/drawing/2014/main" id="{85A88819-5083-482A-8C6A-AB4947EEF4E6}"/>
                </a:ext>
              </a:extLst>
            </p:cNvPr>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3" name="Rectangle 57">
              <a:extLst>
                <a:ext uri="{FF2B5EF4-FFF2-40B4-BE49-F238E27FC236}">
                  <a16:creationId xmlns:a16="http://schemas.microsoft.com/office/drawing/2014/main" id="{7E3F400B-8771-4F43-A3AD-030BBDB2EDCE}"/>
                </a:ext>
              </a:extLst>
            </p:cNvPr>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4" name="Rectangle 58">
              <a:extLst>
                <a:ext uri="{FF2B5EF4-FFF2-40B4-BE49-F238E27FC236}">
                  <a16:creationId xmlns:a16="http://schemas.microsoft.com/office/drawing/2014/main" id="{17F4DF79-BE52-4100-ABE8-CD35DF8BFCC2}"/>
                </a:ext>
              </a:extLst>
            </p:cNvPr>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5" name="Rectangle 59">
              <a:extLst>
                <a:ext uri="{FF2B5EF4-FFF2-40B4-BE49-F238E27FC236}">
                  <a16:creationId xmlns:a16="http://schemas.microsoft.com/office/drawing/2014/main" id="{F9C0DED1-D6FD-47CE-81CC-49D9733C89FF}"/>
                </a:ext>
              </a:extLst>
            </p:cNvPr>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16" name="Freeform 60">
              <a:extLst>
                <a:ext uri="{FF2B5EF4-FFF2-40B4-BE49-F238E27FC236}">
                  <a16:creationId xmlns:a16="http://schemas.microsoft.com/office/drawing/2014/main" id="{3011F3CA-84E4-4AB7-9C65-073D4394131D}"/>
                </a:ext>
              </a:extLst>
            </p:cNvPr>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64317" name="Rectangle 61">
            <a:extLst>
              <a:ext uri="{FF2B5EF4-FFF2-40B4-BE49-F238E27FC236}">
                <a16:creationId xmlns:a16="http://schemas.microsoft.com/office/drawing/2014/main" id="{4F30FAE7-BF2D-4F59-9F45-A71A12E2CDBD}"/>
              </a:ext>
            </a:extLst>
          </p:cNvPr>
          <p:cNvSpPr>
            <a:spLocks noChangeArrowheads="1"/>
          </p:cNvSpPr>
          <p:nvPr/>
        </p:nvSpPr>
        <p:spPr bwMode="auto">
          <a:xfrm>
            <a:off x="735013" y="5078413"/>
            <a:ext cx="1622425" cy="1703387"/>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18" name="Text Box 62">
            <a:extLst>
              <a:ext uri="{FF2B5EF4-FFF2-40B4-BE49-F238E27FC236}">
                <a16:creationId xmlns:a16="http://schemas.microsoft.com/office/drawing/2014/main" id="{14DA4D65-7D54-46A2-9B37-84C7ECC2BA93}"/>
              </a:ext>
            </a:extLst>
          </p:cNvPr>
          <p:cNvSpPr txBox="1">
            <a:spLocks noChangeArrowheads="1"/>
          </p:cNvSpPr>
          <p:nvPr/>
        </p:nvSpPr>
        <p:spPr bwMode="auto">
          <a:xfrm>
            <a:off x="676275" y="5154613"/>
            <a:ext cx="1793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a:t>Observatory data servers</a:t>
            </a:r>
          </a:p>
        </p:txBody>
      </p:sp>
      <p:sp>
        <p:nvSpPr>
          <p:cNvPr id="864319" name="AutoShape 63">
            <a:extLst>
              <a:ext uri="{FF2B5EF4-FFF2-40B4-BE49-F238E27FC236}">
                <a16:creationId xmlns:a16="http://schemas.microsoft.com/office/drawing/2014/main" id="{819CF7D1-2D95-4AFF-8E52-1D77DE3C0C22}"/>
              </a:ext>
            </a:extLst>
          </p:cNvPr>
          <p:cNvSpPr>
            <a:spLocks noChangeArrowheads="1"/>
          </p:cNvSpPr>
          <p:nvPr/>
        </p:nvSpPr>
        <p:spPr bwMode="auto">
          <a:xfrm rot="3761296">
            <a:off x="2636044" y="4450556"/>
            <a:ext cx="228600" cy="928688"/>
          </a:xfrm>
          <a:prstGeom prst="upArrow">
            <a:avLst>
              <a:gd name="adj1" fmla="val 50000"/>
              <a:gd name="adj2" fmla="val 10156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4320" name="Group 64">
            <a:extLst>
              <a:ext uri="{FF2B5EF4-FFF2-40B4-BE49-F238E27FC236}">
                <a16:creationId xmlns:a16="http://schemas.microsoft.com/office/drawing/2014/main" id="{7F330626-5B27-47C3-8C89-5D8A63E18967}"/>
              </a:ext>
            </a:extLst>
          </p:cNvPr>
          <p:cNvGrpSpPr>
            <a:grpSpLocks/>
          </p:cNvGrpSpPr>
          <p:nvPr/>
        </p:nvGrpSpPr>
        <p:grpSpPr bwMode="auto">
          <a:xfrm>
            <a:off x="3335338" y="5889625"/>
            <a:ext cx="474662" cy="733425"/>
            <a:chOff x="335" y="1338"/>
            <a:chExt cx="205" cy="462"/>
          </a:xfrm>
        </p:grpSpPr>
        <p:sp>
          <p:nvSpPr>
            <p:cNvPr id="864321" name="Freeform 65">
              <a:extLst>
                <a:ext uri="{FF2B5EF4-FFF2-40B4-BE49-F238E27FC236}">
                  <a16:creationId xmlns:a16="http://schemas.microsoft.com/office/drawing/2014/main" id="{299761FB-2972-4E84-BB4D-6F92B45B4B3D}"/>
                </a:ext>
              </a:extLst>
            </p:cNvPr>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Lst>
              <a:ahLst/>
              <a:cxnLst>
                <a:cxn ang="0">
                  <a:pos x="T0" y="T1"/>
                </a:cxn>
                <a:cxn ang="0">
                  <a:pos x="T2" y="T3"/>
                </a:cxn>
                <a:cxn ang="0">
                  <a:pos x="T4" y="T5"/>
                </a:cxn>
                <a:cxn ang="0">
                  <a:pos x="T6" y="T7"/>
                </a:cxn>
                <a:cxn ang="0">
                  <a:pos x="T8" y="T9"/>
                </a:cxn>
              </a:cxnLst>
              <a:rect l="0" t="0" r="r" b="b"/>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22" name="Freeform 66">
              <a:extLst>
                <a:ext uri="{FF2B5EF4-FFF2-40B4-BE49-F238E27FC236}">
                  <a16:creationId xmlns:a16="http://schemas.microsoft.com/office/drawing/2014/main" id="{24C1CB07-58B8-43B2-90D5-3D42FE359500}"/>
                </a:ext>
              </a:extLst>
            </p:cNvPr>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Lst>
              <a:ahLst/>
              <a:cxnLst>
                <a:cxn ang="0">
                  <a:pos x="T0" y="T1"/>
                </a:cxn>
                <a:cxn ang="0">
                  <a:pos x="T2" y="T3"/>
                </a:cxn>
                <a:cxn ang="0">
                  <a:pos x="T4" y="T5"/>
                </a:cxn>
                <a:cxn ang="0">
                  <a:pos x="T6" y="T7"/>
                </a:cxn>
                <a:cxn ang="0">
                  <a:pos x="T8" y="T9"/>
                </a:cxn>
              </a:cxnLst>
              <a:rect l="0" t="0" r="r" b="b"/>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23" name="Freeform 67">
              <a:extLst>
                <a:ext uri="{FF2B5EF4-FFF2-40B4-BE49-F238E27FC236}">
                  <a16:creationId xmlns:a16="http://schemas.microsoft.com/office/drawing/2014/main" id="{6759D096-E0C9-4B2C-BD2A-853D5E68AB2C}"/>
                </a:ext>
              </a:extLst>
            </p:cNvPr>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Lst>
              <a:ahLst/>
              <a:cxnLst>
                <a:cxn ang="0">
                  <a:pos x="T0" y="T1"/>
                </a:cxn>
                <a:cxn ang="0">
                  <a:pos x="T2" y="T3"/>
                </a:cxn>
                <a:cxn ang="0">
                  <a:pos x="T4" y="T5"/>
                </a:cxn>
                <a:cxn ang="0">
                  <a:pos x="T6" y="T7"/>
                </a:cxn>
                <a:cxn ang="0">
                  <a:pos x="T8" y="T9"/>
                </a:cxn>
              </a:cxnLst>
              <a:rect l="0" t="0" r="r" b="b"/>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24" name="Rectangle 68">
              <a:extLst>
                <a:ext uri="{FF2B5EF4-FFF2-40B4-BE49-F238E27FC236}">
                  <a16:creationId xmlns:a16="http://schemas.microsoft.com/office/drawing/2014/main" id="{50B3E686-D01D-4560-937C-F579288E3DD0}"/>
                </a:ext>
              </a:extLst>
            </p:cNvPr>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25" name="Rectangle 69">
              <a:extLst>
                <a:ext uri="{FF2B5EF4-FFF2-40B4-BE49-F238E27FC236}">
                  <a16:creationId xmlns:a16="http://schemas.microsoft.com/office/drawing/2014/main" id="{DF2E45B2-CBA3-486B-8E18-3C01252A4E70}"/>
                </a:ext>
              </a:extLst>
            </p:cNvPr>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26" name="Picture 70">
              <a:extLst>
                <a:ext uri="{FF2B5EF4-FFF2-40B4-BE49-F238E27FC236}">
                  <a16:creationId xmlns:a16="http://schemas.microsoft.com/office/drawing/2014/main" id="{F745067F-9117-49E8-99F5-E39BD0FA6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27" name="Rectangle 71">
              <a:extLst>
                <a:ext uri="{FF2B5EF4-FFF2-40B4-BE49-F238E27FC236}">
                  <a16:creationId xmlns:a16="http://schemas.microsoft.com/office/drawing/2014/main" id="{43348712-FEA6-41B9-B9EE-8085A5D9CB2A}"/>
                </a:ext>
              </a:extLst>
            </p:cNvPr>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28" name="Freeform 72">
              <a:extLst>
                <a:ext uri="{FF2B5EF4-FFF2-40B4-BE49-F238E27FC236}">
                  <a16:creationId xmlns:a16="http://schemas.microsoft.com/office/drawing/2014/main" id="{42407959-61C2-4469-895E-7BFE9A25CA9C}"/>
                </a:ext>
              </a:extLst>
            </p:cNvPr>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29" name="Rectangle 73">
              <a:extLst>
                <a:ext uri="{FF2B5EF4-FFF2-40B4-BE49-F238E27FC236}">
                  <a16:creationId xmlns:a16="http://schemas.microsoft.com/office/drawing/2014/main" id="{5354EBD4-569A-4CDE-BB91-79D22C799883}"/>
                </a:ext>
              </a:extLst>
            </p:cNvPr>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0" name="Rectangle 74">
              <a:extLst>
                <a:ext uri="{FF2B5EF4-FFF2-40B4-BE49-F238E27FC236}">
                  <a16:creationId xmlns:a16="http://schemas.microsoft.com/office/drawing/2014/main" id="{043EA26C-08D1-452F-ACDC-62D8AAD76228}"/>
                </a:ext>
              </a:extLst>
            </p:cNvPr>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1" name="Rectangle 75">
              <a:extLst>
                <a:ext uri="{FF2B5EF4-FFF2-40B4-BE49-F238E27FC236}">
                  <a16:creationId xmlns:a16="http://schemas.microsoft.com/office/drawing/2014/main" id="{E5B1297A-1A9E-4F0A-8C17-A1C320B89D40}"/>
                </a:ext>
              </a:extLst>
            </p:cNvPr>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2" name="Rectangle 76">
              <a:extLst>
                <a:ext uri="{FF2B5EF4-FFF2-40B4-BE49-F238E27FC236}">
                  <a16:creationId xmlns:a16="http://schemas.microsoft.com/office/drawing/2014/main" id="{B095F56A-DF2A-4D6D-8DF4-2986E777232B}"/>
                </a:ext>
              </a:extLst>
            </p:cNvPr>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3" name="Rectangle 77">
              <a:extLst>
                <a:ext uri="{FF2B5EF4-FFF2-40B4-BE49-F238E27FC236}">
                  <a16:creationId xmlns:a16="http://schemas.microsoft.com/office/drawing/2014/main" id="{410E98B4-2DD0-4E84-89BB-D0CCBC8CC3D6}"/>
                </a:ext>
              </a:extLst>
            </p:cNvPr>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4" name="Rectangle 78">
              <a:extLst>
                <a:ext uri="{FF2B5EF4-FFF2-40B4-BE49-F238E27FC236}">
                  <a16:creationId xmlns:a16="http://schemas.microsoft.com/office/drawing/2014/main" id="{ED4FFCAB-1198-4E36-8DDE-7DF86C70170E}"/>
                </a:ext>
              </a:extLst>
            </p:cNvPr>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35" name="Rectangle 79">
              <a:extLst>
                <a:ext uri="{FF2B5EF4-FFF2-40B4-BE49-F238E27FC236}">
                  <a16:creationId xmlns:a16="http://schemas.microsoft.com/office/drawing/2014/main" id="{6CE7FFC9-625F-4585-BCFD-9148A215AFCA}"/>
                </a:ext>
              </a:extLst>
            </p:cNvPr>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336" name="Picture 80">
              <a:extLst>
                <a:ext uri="{FF2B5EF4-FFF2-40B4-BE49-F238E27FC236}">
                  <a16:creationId xmlns:a16="http://schemas.microsoft.com/office/drawing/2014/main" id="{B85ADDB5-44B9-4E70-9161-0B861CCB8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37" name="Picture 81">
              <a:extLst>
                <a:ext uri="{FF2B5EF4-FFF2-40B4-BE49-F238E27FC236}">
                  <a16:creationId xmlns:a16="http://schemas.microsoft.com/office/drawing/2014/main" id="{5B8025DE-D460-42B5-ADDE-1F68E22BE3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38" name="Picture 82">
              <a:extLst>
                <a:ext uri="{FF2B5EF4-FFF2-40B4-BE49-F238E27FC236}">
                  <a16:creationId xmlns:a16="http://schemas.microsoft.com/office/drawing/2014/main" id="{571DA280-154E-4B33-B0FE-6217ABFE6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39" name="Rectangle 83">
              <a:extLst>
                <a:ext uri="{FF2B5EF4-FFF2-40B4-BE49-F238E27FC236}">
                  <a16:creationId xmlns:a16="http://schemas.microsoft.com/office/drawing/2014/main" id="{CB25A962-9746-4A3A-BB4E-8950506714F2}"/>
                </a:ext>
              </a:extLst>
            </p:cNvPr>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340" name="Picture 84">
              <a:extLst>
                <a:ext uri="{FF2B5EF4-FFF2-40B4-BE49-F238E27FC236}">
                  <a16:creationId xmlns:a16="http://schemas.microsoft.com/office/drawing/2014/main" id="{C2AAEFD3-B8D3-422D-8BD8-75B664B614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41" name="Picture 85">
              <a:extLst>
                <a:ext uri="{FF2B5EF4-FFF2-40B4-BE49-F238E27FC236}">
                  <a16:creationId xmlns:a16="http://schemas.microsoft.com/office/drawing/2014/main" id="{F40EE14A-66BE-405B-A527-20D27BA002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42" name="Rectangle 86">
              <a:extLst>
                <a:ext uri="{FF2B5EF4-FFF2-40B4-BE49-F238E27FC236}">
                  <a16:creationId xmlns:a16="http://schemas.microsoft.com/office/drawing/2014/main" id="{A5EFF949-7E88-4060-9214-269CFE0BAFC6}"/>
                </a:ext>
              </a:extLst>
            </p:cNvPr>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43" name="Picture 87">
              <a:extLst>
                <a:ext uri="{FF2B5EF4-FFF2-40B4-BE49-F238E27FC236}">
                  <a16:creationId xmlns:a16="http://schemas.microsoft.com/office/drawing/2014/main" id="{74578824-3368-46F5-9D21-A015582F74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44" name="Picture 88">
              <a:extLst>
                <a:ext uri="{FF2B5EF4-FFF2-40B4-BE49-F238E27FC236}">
                  <a16:creationId xmlns:a16="http://schemas.microsoft.com/office/drawing/2014/main" id="{6D0025E1-BCFD-4449-BD18-858029C7D3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45" name="Freeform 89">
              <a:extLst>
                <a:ext uri="{FF2B5EF4-FFF2-40B4-BE49-F238E27FC236}">
                  <a16:creationId xmlns:a16="http://schemas.microsoft.com/office/drawing/2014/main" id="{D4C53D1A-168C-4035-BF46-4B4E43F0D069}"/>
                </a:ext>
              </a:extLst>
            </p:cNvPr>
            <p:cNvSpPr>
              <a:spLocks/>
            </p:cNvSpPr>
            <p:nvPr/>
          </p:nvSpPr>
          <p:spPr bwMode="auto">
            <a:xfrm>
              <a:off x="373" y="1476"/>
              <a:ext cx="74" cy="14"/>
            </a:xfrm>
            <a:custGeom>
              <a:avLst/>
              <a:gdLst>
                <a:gd name="T0" fmla="*/ 0 w 139"/>
                <a:gd name="T1" fmla="*/ 6 h 26"/>
                <a:gd name="T2" fmla="*/ 38 w 139"/>
                <a:gd name="T3" fmla="*/ 6 h 26"/>
                <a:gd name="T4" fmla="*/ 114 w 139"/>
                <a:gd name="T5" fmla="*/ 6 h 26"/>
                <a:gd name="T6" fmla="*/ 114 w 139"/>
                <a:gd name="T7" fmla="*/ 6 h 26"/>
                <a:gd name="T8" fmla="*/ 139 w 139"/>
                <a:gd name="T9" fmla="*/ 6 h 26"/>
                <a:gd name="T10" fmla="*/ 139 w 139"/>
                <a:gd name="T11" fmla="*/ 26 h 26"/>
                <a:gd name="T12" fmla="*/ 0 w 139"/>
                <a:gd name="T13" fmla="*/ 26 h 26"/>
                <a:gd name="T14" fmla="*/ 0 w 139"/>
                <a:gd name="T15" fmla="*/ 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6">
                  <a:moveTo>
                    <a:pt x="0" y="6"/>
                  </a:moveTo>
                  <a:lnTo>
                    <a:pt x="38" y="6"/>
                  </a:lnTo>
                  <a:cubicBezTo>
                    <a:pt x="63" y="0"/>
                    <a:pt x="89" y="0"/>
                    <a:pt x="114" y="6"/>
                  </a:cubicBezTo>
                  <a:lnTo>
                    <a:pt x="114" y="6"/>
                  </a:lnTo>
                  <a:lnTo>
                    <a:pt x="139" y="6"/>
                  </a:lnTo>
                  <a:lnTo>
                    <a:pt x="139" y="26"/>
                  </a:lnTo>
                  <a:lnTo>
                    <a:pt x="0" y="26"/>
                  </a:lnTo>
                  <a:lnTo>
                    <a:pt x="0" y="6"/>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46" name="Rectangle 90">
              <a:extLst>
                <a:ext uri="{FF2B5EF4-FFF2-40B4-BE49-F238E27FC236}">
                  <a16:creationId xmlns:a16="http://schemas.microsoft.com/office/drawing/2014/main" id="{3F1F8D7B-97E9-4B19-A678-2103919DF7E4}"/>
                </a:ext>
              </a:extLst>
            </p:cNvPr>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47" name="Rectangle 91">
              <a:extLst>
                <a:ext uri="{FF2B5EF4-FFF2-40B4-BE49-F238E27FC236}">
                  <a16:creationId xmlns:a16="http://schemas.microsoft.com/office/drawing/2014/main" id="{B90CCEB5-C805-46FE-B7BF-E83DCE4BEE35}"/>
                </a:ext>
              </a:extLst>
            </p:cNvPr>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48" name="Picture 92">
              <a:extLst>
                <a:ext uri="{FF2B5EF4-FFF2-40B4-BE49-F238E27FC236}">
                  <a16:creationId xmlns:a16="http://schemas.microsoft.com/office/drawing/2014/main" id="{FA2FC3B7-0E76-4B18-A074-E9E88BE36C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49" name="Picture 93">
              <a:extLst>
                <a:ext uri="{FF2B5EF4-FFF2-40B4-BE49-F238E27FC236}">
                  <a16:creationId xmlns:a16="http://schemas.microsoft.com/office/drawing/2014/main" id="{3CEB9885-2CE8-4F8A-97D6-AC869F7F94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50" name="Freeform 94">
              <a:extLst>
                <a:ext uri="{FF2B5EF4-FFF2-40B4-BE49-F238E27FC236}">
                  <a16:creationId xmlns:a16="http://schemas.microsoft.com/office/drawing/2014/main" id="{F2B4E1D7-F924-46CE-B898-136AA41D39F7}"/>
                </a:ext>
              </a:extLst>
            </p:cNvPr>
            <p:cNvSpPr>
              <a:spLocks/>
            </p:cNvSpPr>
            <p:nvPr/>
          </p:nvSpPr>
          <p:spPr bwMode="auto">
            <a:xfrm>
              <a:off x="373" y="1517"/>
              <a:ext cx="77" cy="12"/>
            </a:xfrm>
            <a:custGeom>
              <a:avLst/>
              <a:gdLst>
                <a:gd name="T0" fmla="*/ 0 w 144"/>
                <a:gd name="T1" fmla="*/ 17 h 22"/>
                <a:gd name="T2" fmla="*/ 0 w 144"/>
                <a:gd name="T3" fmla="*/ 6 h 22"/>
                <a:gd name="T4" fmla="*/ 46 w 144"/>
                <a:gd name="T5" fmla="*/ 6 h 22"/>
                <a:gd name="T6" fmla="*/ 98 w 144"/>
                <a:gd name="T7" fmla="*/ 6 h 22"/>
                <a:gd name="T8" fmla="*/ 98 w 144"/>
                <a:gd name="T9" fmla="*/ 6 h 22"/>
                <a:gd name="T10" fmla="*/ 144 w 144"/>
                <a:gd name="T11" fmla="*/ 6 h 22"/>
                <a:gd name="T12" fmla="*/ 144 w 144"/>
                <a:gd name="T13" fmla="*/ 17 h 22"/>
                <a:gd name="T14" fmla="*/ 98 w 144"/>
                <a:gd name="T15" fmla="*/ 17 h 22"/>
                <a:gd name="T16" fmla="*/ 46 w 144"/>
                <a:gd name="T17" fmla="*/ 17 h 22"/>
                <a:gd name="T18" fmla="*/ 46 w 144"/>
                <a:gd name="T19" fmla="*/ 17 h 22"/>
                <a:gd name="T20" fmla="*/ 0 w 144"/>
                <a:gd name="T2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2">
                  <a:moveTo>
                    <a:pt x="0" y="17"/>
                  </a:moveTo>
                  <a:lnTo>
                    <a:pt x="0" y="6"/>
                  </a:lnTo>
                  <a:lnTo>
                    <a:pt x="46" y="6"/>
                  </a:lnTo>
                  <a:cubicBezTo>
                    <a:pt x="62" y="0"/>
                    <a:pt x="82" y="0"/>
                    <a:pt x="98" y="6"/>
                  </a:cubicBezTo>
                  <a:lnTo>
                    <a:pt x="98" y="6"/>
                  </a:lnTo>
                  <a:lnTo>
                    <a:pt x="144" y="6"/>
                  </a:lnTo>
                  <a:lnTo>
                    <a:pt x="144" y="17"/>
                  </a:lnTo>
                  <a:lnTo>
                    <a:pt x="98" y="17"/>
                  </a:lnTo>
                  <a:cubicBezTo>
                    <a:pt x="81" y="22"/>
                    <a:pt x="62" y="22"/>
                    <a:pt x="46" y="17"/>
                  </a:cubicBezTo>
                  <a:lnTo>
                    <a:pt x="46" y="17"/>
                  </a:lnTo>
                  <a:lnTo>
                    <a:pt x="0" y="17"/>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51" name="Picture 95">
              <a:extLst>
                <a:ext uri="{FF2B5EF4-FFF2-40B4-BE49-F238E27FC236}">
                  <a16:creationId xmlns:a16="http://schemas.microsoft.com/office/drawing/2014/main" id="{EAC42FAA-BE8A-415F-B8C2-F0F727BE05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52" name="Picture 96">
              <a:extLst>
                <a:ext uri="{FF2B5EF4-FFF2-40B4-BE49-F238E27FC236}">
                  <a16:creationId xmlns:a16="http://schemas.microsoft.com/office/drawing/2014/main" id="{26D87CC9-3CCF-47E6-8F08-CB477B4C9F7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53" name="Freeform 97">
              <a:extLst>
                <a:ext uri="{FF2B5EF4-FFF2-40B4-BE49-F238E27FC236}">
                  <a16:creationId xmlns:a16="http://schemas.microsoft.com/office/drawing/2014/main" id="{1314F07F-CAD9-44C4-B688-360524CF2EBC}"/>
                </a:ext>
              </a:extLst>
            </p:cNvPr>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54" name="Freeform 98">
              <a:extLst>
                <a:ext uri="{FF2B5EF4-FFF2-40B4-BE49-F238E27FC236}">
                  <a16:creationId xmlns:a16="http://schemas.microsoft.com/office/drawing/2014/main" id="{9C78FAFA-821B-4818-9961-11DAFC912680}"/>
                </a:ext>
              </a:extLst>
            </p:cNvPr>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Lst>
              <a:ahLst/>
              <a:cxnLst>
                <a:cxn ang="0">
                  <a:pos x="T0" y="T1"/>
                </a:cxn>
                <a:cxn ang="0">
                  <a:pos x="T2" y="T3"/>
                </a:cxn>
                <a:cxn ang="0">
                  <a:pos x="T4" y="T5"/>
                </a:cxn>
                <a:cxn ang="0">
                  <a:pos x="T6" y="T7"/>
                </a:cxn>
              </a:cxnLst>
              <a:rect l="0" t="0" r="r" b="b"/>
              <a:pathLst>
                <a:path w="8" h="57">
                  <a:moveTo>
                    <a:pt x="2" y="0"/>
                  </a:moveTo>
                  <a:lnTo>
                    <a:pt x="8" y="0"/>
                  </a:lnTo>
                  <a:moveTo>
                    <a:pt x="0" y="57"/>
                  </a:moveTo>
                  <a:lnTo>
                    <a:pt x="7" y="57"/>
                  </a:lnTo>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55" name="Rectangle 99">
              <a:extLst>
                <a:ext uri="{FF2B5EF4-FFF2-40B4-BE49-F238E27FC236}">
                  <a16:creationId xmlns:a16="http://schemas.microsoft.com/office/drawing/2014/main" id="{11800718-0B01-4EFB-A8F2-A1BE8961B05E}"/>
                </a:ext>
              </a:extLst>
            </p:cNvPr>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56" name="Rectangle 100">
              <a:extLst>
                <a:ext uri="{FF2B5EF4-FFF2-40B4-BE49-F238E27FC236}">
                  <a16:creationId xmlns:a16="http://schemas.microsoft.com/office/drawing/2014/main" id="{554826BE-A548-4764-9C23-051B795D7FE0}"/>
                </a:ext>
              </a:extLst>
            </p:cNvPr>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57" name="Rectangle 101">
              <a:extLst>
                <a:ext uri="{FF2B5EF4-FFF2-40B4-BE49-F238E27FC236}">
                  <a16:creationId xmlns:a16="http://schemas.microsoft.com/office/drawing/2014/main" id="{960767C6-FB7B-4355-8C9F-8A212129483B}"/>
                </a:ext>
              </a:extLst>
            </p:cNvPr>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58" name="Rectangle 102">
              <a:extLst>
                <a:ext uri="{FF2B5EF4-FFF2-40B4-BE49-F238E27FC236}">
                  <a16:creationId xmlns:a16="http://schemas.microsoft.com/office/drawing/2014/main" id="{4F0B2596-8A04-44EA-9C3D-4EA4512EEED0}"/>
                </a:ext>
              </a:extLst>
            </p:cNvPr>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59" name="Rectangle 103">
              <a:extLst>
                <a:ext uri="{FF2B5EF4-FFF2-40B4-BE49-F238E27FC236}">
                  <a16:creationId xmlns:a16="http://schemas.microsoft.com/office/drawing/2014/main" id="{DC6E4404-5F15-4E5F-8D04-0EE21F39C38C}"/>
                </a:ext>
              </a:extLst>
            </p:cNvPr>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0" name="Rectangle 104">
              <a:extLst>
                <a:ext uri="{FF2B5EF4-FFF2-40B4-BE49-F238E27FC236}">
                  <a16:creationId xmlns:a16="http://schemas.microsoft.com/office/drawing/2014/main" id="{5C8EE8AD-A8FD-446E-BFA0-58BE05B07193}"/>
                </a:ext>
              </a:extLst>
            </p:cNvPr>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1" name="Rectangle 105">
              <a:extLst>
                <a:ext uri="{FF2B5EF4-FFF2-40B4-BE49-F238E27FC236}">
                  <a16:creationId xmlns:a16="http://schemas.microsoft.com/office/drawing/2014/main" id="{38C54A51-3984-410F-91DE-3586233210CA}"/>
                </a:ext>
              </a:extLst>
            </p:cNvPr>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2" name="Rectangle 106">
              <a:extLst>
                <a:ext uri="{FF2B5EF4-FFF2-40B4-BE49-F238E27FC236}">
                  <a16:creationId xmlns:a16="http://schemas.microsoft.com/office/drawing/2014/main" id="{64A02FCC-3122-4C39-82B8-E5A0F2E35635}"/>
                </a:ext>
              </a:extLst>
            </p:cNvPr>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3" name="Rectangle 107">
              <a:extLst>
                <a:ext uri="{FF2B5EF4-FFF2-40B4-BE49-F238E27FC236}">
                  <a16:creationId xmlns:a16="http://schemas.microsoft.com/office/drawing/2014/main" id="{166D3C7F-0D13-4611-8FD6-CE8FC7C934D5}"/>
                </a:ext>
              </a:extLst>
            </p:cNvPr>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4" name="Rectangle 108">
              <a:extLst>
                <a:ext uri="{FF2B5EF4-FFF2-40B4-BE49-F238E27FC236}">
                  <a16:creationId xmlns:a16="http://schemas.microsoft.com/office/drawing/2014/main" id="{A5A995F6-BD9B-4D6D-9B05-6B0D346CAD12}"/>
                </a:ext>
              </a:extLst>
            </p:cNvPr>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65" name="Freeform 109">
              <a:extLst>
                <a:ext uri="{FF2B5EF4-FFF2-40B4-BE49-F238E27FC236}">
                  <a16:creationId xmlns:a16="http://schemas.microsoft.com/office/drawing/2014/main" id="{0AAABDAF-1609-42A4-BE2E-EABDAA2C5964}"/>
                </a:ext>
              </a:extLst>
            </p:cNvPr>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64366" name="Rectangle 110">
            <a:extLst>
              <a:ext uri="{FF2B5EF4-FFF2-40B4-BE49-F238E27FC236}">
                <a16:creationId xmlns:a16="http://schemas.microsoft.com/office/drawing/2014/main" id="{84C74C58-12B4-4027-8211-0191D09CE4BC}"/>
              </a:ext>
            </a:extLst>
          </p:cNvPr>
          <p:cNvSpPr>
            <a:spLocks noChangeArrowheads="1"/>
          </p:cNvSpPr>
          <p:nvPr/>
        </p:nvSpPr>
        <p:spPr bwMode="auto">
          <a:xfrm>
            <a:off x="3048000" y="5094288"/>
            <a:ext cx="1981200" cy="1687512"/>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67" name="Text Box 111">
            <a:extLst>
              <a:ext uri="{FF2B5EF4-FFF2-40B4-BE49-F238E27FC236}">
                <a16:creationId xmlns:a16="http://schemas.microsoft.com/office/drawing/2014/main" id="{E3469B8C-1F8D-4BD8-87DC-039220D556EF}"/>
              </a:ext>
            </a:extLst>
          </p:cNvPr>
          <p:cNvSpPr txBox="1">
            <a:spLocks noChangeArrowheads="1"/>
          </p:cNvSpPr>
          <p:nvPr/>
        </p:nvSpPr>
        <p:spPr bwMode="auto">
          <a:xfrm>
            <a:off x="3211513" y="5181600"/>
            <a:ext cx="1736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a:t>CUAHSI HIS data servers</a:t>
            </a:r>
          </a:p>
        </p:txBody>
      </p:sp>
      <p:sp>
        <p:nvSpPr>
          <p:cNvPr id="864368" name="AutoShape 112">
            <a:extLst>
              <a:ext uri="{FF2B5EF4-FFF2-40B4-BE49-F238E27FC236}">
                <a16:creationId xmlns:a16="http://schemas.microsoft.com/office/drawing/2014/main" id="{2A0B3B99-74C1-4D24-A39D-133E5406C163}"/>
              </a:ext>
            </a:extLst>
          </p:cNvPr>
          <p:cNvSpPr>
            <a:spLocks noChangeArrowheads="1"/>
          </p:cNvSpPr>
          <p:nvPr/>
        </p:nvSpPr>
        <p:spPr bwMode="auto">
          <a:xfrm>
            <a:off x="3505200" y="4648200"/>
            <a:ext cx="388938" cy="536575"/>
          </a:xfrm>
          <a:prstGeom prst="upArrow">
            <a:avLst>
              <a:gd name="adj1" fmla="val 50000"/>
              <a:gd name="adj2" fmla="val 3449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69" name="AutoShape 113">
            <a:extLst>
              <a:ext uri="{FF2B5EF4-FFF2-40B4-BE49-F238E27FC236}">
                <a16:creationId xmlns:a16="http://schemas.microsoft.com/office/drawing/2014/main" id="{8C7BB255-C282-4D87-B44A-71B738D3607C}"/>
              </a:ext>
            </a:extLst>
          </p:cNvPr>
          <p:cNvSpPr>
            <a:spLocks noChangeArrowheads="1"/>
          </p:cNvSpPr>
          <p:nvPr/>
        </p:nvSpPr>
        <p:spPr bwMode="auto">
          <a:xfrm flipV="1">
            <a:off x="4191000" y="4692650"/>
            <a:ext cx="388938" cy="488950"/>
          </a:xfrm>
          <a:prstGeom prst="upArrow">
            <a:avLst>
              <a:gd name="adj1" fmla="val 50000"/>
              <a:gd name="adj2" fmla="val 3142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70" name="Rectangle 114">
            <a:extLst>
              <a:ext uri="{FF2B5EF4-FFF2-40B4-BE49-F238E27FC236}">
                <a16:creationId xmlns:a16="http://schemas.microsoft.com/office/drawing/2014/main" id="{AF0CF576-8AF8-489A-AEF9-C48A25988F37}"/>
              </a:ext>
            </a:extLst>
          </p:cNvPr>
          <p:cNvSpPr>
            <a:spLocks noChangeArrowheads="1"/>
          </p:cNvSpPr>
          <p:nvPr/>
        </p:nvSpPr>
        <p:spPr bwMode="auto">
          <a:xfrm>
            <a:off x="655638" y="219075"/>
            <a:ext cx="75184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US" altLang="en-US" sz="2800"/>
          </a:p>
        </p:txBody>
      </p:sp>
      <p:grpSp>
        <p:nvGrpSpPr>
          <p:cNvPr id="864371" name="Group 115">
            <a:extLst>
              <a:ext uri="{FF2B5EF4-FFF2-40B4-BE49-F238E27FC236}">
                <a16:creationId xmlns:a16="http://schemas.microsoft.com/office/drawing/2014/main" id="{23F43969-E631-4D5E-A777-0E23BB93F363}"/>
              </a:ext>
            </a:extLst>
          </p:cNvPr>
          <p:cNvGrpSpPr>
            <a:grpSpLocks/>
          </p:cNvGrpSpPr>
          <p:nvPr/>
        </p:nvGrpSpPr>
        <p:grpSpPr bwMode="auto">
          <a:xfrm>
            <a:off x="531813" y="2911475"/>
            <a:ext cx="1863725" cy="1965325"/>
            <a:chOff x="425" y="1834"/>
            <a:chExt cx="1084" cy="1238"/>
          </a:xfrm>
        </p:grpSpPr>
        <p:sp>
          <p:nvSpPr>
            <p:cNvPr id="864372" name="AutoShape 116">
              <a:extLst>
                <a:ext uri="{FF2B5EF4-FFF2-40B4-BE49-F238E27FC236}">
                  <a16:creationId xmlns:a16="http://schemas.microsoft.com/office/drawing/2014/main" id="{E801EC4F-9C75-4EE9-B977-7515CBBC2B3B}"/>
                </a:ext>
              </a:extLst>
            </p:cNvPr>
            <p:cNvSpPr>
              <a:spLocks noChangeAspect="1" noChangeArrowheads="1" noTextEdit="1"/>
            </p:cNvSpPr>
            <p:nvPr/>
          </p:nvSpPr>
          <p:spPr bwMode="auto">
            <a:xfrm>
              <a:off x="425" y="2093"/>
              <a:ext cx="394"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73" name="Rectangle 117">
              <a:extLst>
                <a:ext uri="{FF2B5EF4-FFF2-40B4-BE49-F238E27FC236}">
                  <a16:creationId xmlns:a16="http://schemas.microsoft.com/office/drawing/2014/main" id="{F2A66A63-ECE4-43B9-A7E8-89E9F1CBD12F}"/>
                </a:ext>
              </a:extLst>
            </p:cNvPr>
            <p:cNvSpPr>
              <a:spLocks noChangeArrowheads="1"/>
            </p:cNvSpPr>
            <p:nvPr/>
          </p:nvSpPr>
          <p:spPr bwMode="auto">
            <a:xfrm>
              <a:off x="548" y="1834"/>
              <a:ext cx="952" cy="1222"/>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374" name="Text Box 118">
              <a:extLst>
                <a:ext uri="{FF2B5EF4-FFF2-40B4-BE49-F238E27FC236}">
                  <a16:creationId xmlns:a16="http://schemas.microsoft.com/office/drawing/2014/main" id="{488D7853-19F3-4EB8-8848-7036818D7FD9}"/>
                </a:ext>
              </a:extLst>
            </p:cNvPr>
            <p:cNvSpPr txBox="1">
              <a:spLocks noChangeArrowheads="1"/>
            </p:cNvSpPr>
            <p:nvPr/>
          </p:nvSpPr>
          <p:spPr bwMode="auto">
            <a:xfrm>
              <a:off x="558" y="1868"/>
              <a:ext cx="95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a:t>3</a:t>
              </a:r>
              <a:r>
                <a:rPr lang="en-US" altLang="en-US" baseline="30000"/>
                <a:t>rd</a:t>
              </a:r>
              <a:r>
                <a:rPr lang="en-US" altLang="en-US"/>
                <a:t> party data servers</a:t>
              </a:r>
            </a:p>
          </p:txBody>
        </p:sp>
        <p:sp>
          <p:nvSpPr>
            <p:cNvPr id="864375" name="Text Box 119">
              <a:extLst>
                <a:ext uri="{FF2B5EF4-FFF2-40B4-BE49-F238E27FC236}">
                  <a16:creationId xmlns:a16="http://schemas.microsoft.com/office/drawing/2014/main" id="{421BA38E-4E85-4445-B8AC-A1D962B1E0E4}"/>
                </a:ext>
              </a:extLst>
            </p:cNvPr>
            <p:cNvSpPr txBox="1">
              <a:spLocks noChangeArrowheads="1"/>
            </p:cNvSpPr>
            <p:nvPr/>
          </p:nvSpPr>
          <p:spPr bwMode="auto">
            <a:xfrm>
              <a:off x="597" y="2746"/>
              <a:ext cx="89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sz="1400"/>
                <a:t>e.g. USGS, NCDC</a:t>
              </a:r>
            </a:p>
          </p:txBody>
        </p:sp>
        <p:grpSp>
          <p:nvGrpSpPr>
            <p:cNvPr id="864376" name="Group 120">
              <a:extLst>
                <a:ext uri="{FF2B5EF4-FFF2-40B4-BE49-F238E27FC236}">
                  <a16:creationId xmlns:a16="http://schemas.microsoft.com/office/drawing/2014/main" id="{26DAF06F-2DC1-4528-986E-C375FF2723C5}"/>
                </a:ext>
              </a:extLst>
            </p:cNvPr>
            <p:cNvGrpSpPr>
              <a:grpSpLocks/>
            </p:cNvGrpSpPr>
            <p:nvPr/>
          </p:nvGrpSpPr>
          <p:grpSpPr bwMode="auto">
            <a:xfrm>
              <a:off x="672" y="2263"/>
              <a:ext cx="268" cy="462"/>
              <a:chOff x="335" y="1338"/>
              <a:chExt cx="205" cy="462"/>
            </a:xfrm>
          </p:grpSpPr>
          <p:sp>
            <p:nvSpPr>
              <p:cNvPr id="864377" name="Freeform 121">
                <a:extLst>
                  <a:ext uri="{FF2B5EF4-FFF2-40B4-BE49-F238E27FC236}">
                    <a16:creationId xmlns:a16="http://schemas.microsoft.com/office/drawing/2014/main" id="{A9F12770-0715-4317-A7A5-4307BF6BC208}"/>
                  </a:ext>
                </a:extLst>
              </p:cNvPr>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Lst>
                <a:ahLst/>
                <a:cxnLst>
                  <a:cxn ang="0">
                    <a:pos x="T0" y="T1"/>
                  </a:cxn>
                  <a:cxn ang="0">
                    <a:pos x="T2" y="T3"/>
                  </a:cxn>
                  <a:cxn ang="0">
                    <a:pos x="T4" y="T5"/>
                  </a:cxn>
                  <a:cxn ang="0">
                    <a:pos x="T6" y="T7"/>
                  </a:cxn>
                  <a:cxn ang="0">
                    <a:pos x="T8" y="T9"/>
                  </a:cxn>
                </a:cxnLst>
                <a:rect l="0" t="0" r="r" b="b"/>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78" name="Freeform 122">
                <a:extLst>
                  <a:ext uri="{FF2B5EF4-FFF2-40B4-BE49-F238E27FC236}">
                    <a16:creationId xmlns:a16="http://schemas.microsoft.com/office/drawing/2014/main" id="{FF1A8FEC-2F94-4C4B-8C2A-167ACF936212}"/>
                  </a:ext>
                </a:extLst>
              </p:cNvPr>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Lst>
                <a:ahLst/>
                <a:cxnLst>
                  <a:cxn ang="0">
                    <a:pos x="T0" y="T1"/>
                  </a:cxn>
                  <a:cxn ang="0">
                    <a:pos x="T2" y="T3"/>
                  </a:cxn>
                  <a:cxn ang="0">
                    <a:pos x="T4" y="T5"/>
                  </a:cxn>
                  <a:cxn ang="0">
                    <a:pos x="T6" y="T7"/>
                  </a:cxn>
                  <a:cxn ang="0">
                    <a:pos x="T8" y="T9"/>
                  </a:cxn>
                </a:cxnLst>
                <a:rect l="0" t="0" r="r" b="b"/>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79" name="Freeform 123">
                <a:extLst>
                  <a:ext uri="{FF2B5EF4-FFF2-40B4-BE49-F238E27FC236}">
                    <a16:creationId xmlns:a16="http://schemas.microsoft.com/office/drawing/2014/main" id="{51DCB3E1-4A2A-4098-8CB4-97D2D7D766DC}"/>
                  </a:ext>
                </a:extLst>
              </p:cNvPr>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Lst>
                <a:ahLst/>
                <a:cxnLst>
                  <a:cxn ang="0">
                    <a:pos x="T0" y="T1"/>
                  </a:cxn>
                  <a:cxn ang="0">
                    <a:pos x="T2" y="T3"/>
                  </a:cxn>
                  <a:cxn ang="0">
                    <a:pos x="T4" y="T5"/>
                  </a:cxn>
                  <a:cxn ang="0">
                    <a:pos x="T6" y="T7"/>
                  </a:cxn>
                  <a:cxn ang="0">
                    <a:pos x="T8" y="T9"/>
                  </a:cxn>
                </a:cxnLst>
                <a:rect l="0" t="0" r="r" b="b"/>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80" name="Rectangle 124">
                <a:extLst>
                  <a:ext uri="{FF2B5EF4-FFF2-40B4-BE49-F238E27FC236}">
                    <a16:creationId xmlns:a16="http://schemas.microsoft.com/office/drawing/2014/main" id="{D12906FB-DB47-471F-BCBB-9710AA8DF5DF}"/>
                  </a:ext>
                </a:extLst>
              </p:cNvPr>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381" name="Rectangle 125">
                <a:extLst>
                  <a:ext uri="{FF2B5EF4-FFF2-40B4-BE49-F238E27FC236}">
                    <a16:creationId xmlns:a16="http://schemas.microsoft.com/office/drawing/2014/main" id="{81B3CB65-A4FA-4AB9-ADD3-A85A12371DE5}"/>
                  </a:ext>
                </a:extLst>
              </p:cNvPr>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82" name="Picture 126">
                <a:extLst>
                  <a:ext uri="{FF2B5EF4-FFF2-40B4-BE49-F238E27FC236}">
                    <a16:creationId xmlns:a16="http://schemas.microsoft.com/office/drawing/2014/main" id="{1472B7E7-E794-42AB-BD7D-F6791C1C7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83" name="Rectangle 127">
                <a:extLst>
                  <a:ext uri="{FF2B5EF4-FFF2-40B4-BE49-F238E27FC236}">
                    <a16:creationId xmlns:a16="http://schemas.microsoft.com/office/drawing/2014/main" id="{0D1799BD-F95B-4855-AB67-7AC1C2A2E0AB}"/>
                  </a:ext>
                </a:extLst>
              </p:cNvPr>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4" name="Freeform 128">
                <a:extLst>
                  <a:ext uri="{FF2B5EF4-FFF2-40B4-BE49-F238E27FC236}">
                    <a16:creationId xmlns:a16="http://schemas.microsoft.com/office/drawing/2014/main" id="{9FB6C1A0-5C31-4C70-B286-2034EB3EDC32}"/>
                  </a:ext>
                </a:extLst>
              </p:cNvPr>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385" name="Rectangle 129">
                <a:extLst>
                  <a:ext uri="{FF2B5EF4-FFF2-40B4-BE49-F238E27FC236}">
                    <a16:creationId xmlns:a16="http://schemas.microsoft.com/office/drawing/2014/main" id="{4E0A2FAF-6B62-419D-8883-CBEF2F1506ED}"/>
                  </a:ext>
                </a:extLst>
              </p:cNvPr>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6" name="Rectangle 130">
                <a:extLst>
                  <a:ext uri="{FF2B5EF4-FFF2-40B4-BE49-F238E27FC236}">
                    <a16:creationId xmlns:a16="http://schemas.microsoft.com/office/drawing/2014/main" id="{D712B493-E946-43D3-B97A-D60A02386AD2}"/>
                  </a:ext>
                </a:extLst>
              </p:cNvPr>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7" name="Rectangle 131">
                <a:extLst>
                  <a:ext uri="{FF2B5EF4-FFF2-40B4-BE49-F238E27FC236}">
                    <a16:creationId xmlns:a16="http://schemas.microsoft.com/office/drawing/2014/main" id="{55170E0C-8404-4F98-918C-EBEC8E76F234}"/>
                  </a:ext>
                </a:extLst>
              </p:cNvPr>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8" name="Rectangle 132">
                <a:extLst>
                  <a:ext uri="{FF2B5EF4-FFF2-40B4-BE49-F238E27FC236}">
                    <a16:creationId xmlns:a16="http://schemas.microsoft.com/office/drawing/2014/main" id="{1BB3F037-5820-41CA-B977-41A821B51A99}"/>
                  </a:ext>
                </a:extLst>
              </p:cNvPr>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89" name="Rectangle 133">
                <a:extLst>
                  <a:ext uri="{FF2B5EF4-FFF2-40B4-BE49-F238E27FC236}">
                    <a16:creationId xmlns:a16="http://schemas.microsoft.com/office/drawing/2014/main" id="{9CBE93C6-25D7-4FDA-925A-81A4B2A5E79E}"/>
                  </a:ext>
                </a:extLst>
              </p:cNvPr>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90" name="Rectangle 134">
                <a:extLst>
                  <a:ext uri="{FF2B5EF4-FFF2-40B4-BE49-F238E27FC236}">
                    <a16:creationId xmlns:a16="http://schemas.microsoft.com/office/drawing/2014/main" id="{B6D02D12-DC4C-4761-B15A-286D91E3CD0D}"/>
                  </a:ext>
                </a:extLst>
              </p:cNvPr>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391" name="Rectangle 135">
                <a:extLst>
                  <a:ext uri="{FF2B5EF4-FFF2-40B4-BE49-F238E27FC236}">
                    <a16:creationId xmlns:a16="http://schemas.microsoft.com/office/drawing/2014/main" id="{7941F5E8-FE50-49CA-84CD-77CB4AF39413}"/>
                  </a:ext>
                </a:extLst>
              </p:cNvPr>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392" name="Picture 136">
                <a:extLst>
                  <a:ext uri="{FF2B5EF4-FFF2-40B4-BE49-F238E27FC236}">
                    <a16:creationId xmlns:a16="http://schemas.microsoft.com/office/drawing/2014/main" id="{3DBCB08C-684F-4655-8DD1-2DD6B2A31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93" name="Picture 137">
                <a:extLst>
                  <a:ext uri="{FF2B5EF4-FFF2-40B4-BE49-F238E27FC236}">
                    <a16:creationId xmlns:a16="http://schemas.microsoft.com/office/drawing/2014/main" id="{64B37356-4D06-4D87-A203-08F436DDEC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94" name="Picture 138">
                <a:extLst>
                  <a:ext uri="{FF2B5EF4-FFF2-40B4-BE49-F238E27FC236}">
                    <a16:creationId xmlns:a16="http://schemas.microsoft.com/office/drawing/2014/main" id="{6BD7198F-D419-45B1-8B13-562464BD0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95" name="Rectangle 139">
                <a:extLst>
                  <a:ext uri="{FF2B5EF4-FFF2-40B4-BE49-F238E27FC236}">
                    <a16:creationId xmlns:a16="http://schemas.microsoft.com/office/drawing/2014/main" id="{1458F94C-CF69-4E3C-8BCF-6A839EA2827B}"/>
                  </a:ext>
                </a:extLst>
              </p:cNvPr>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396" name="Picture 140">
                <a:extLst>
                  <a:ext uri="{FF2B5EF4-FFF2-40B4-BE49-F238E27FC236}">
                    <a16:creationId xmlns:a16="http://schemas.microsoft.com/office/drawing/2014/main" id="{3A31B2A5-5465-45A7-80C7-90C90B2DD5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397" name="Picture 141">
                <a:extLst>
                  <a:ext uri="{FF2B5EF4-FFF2-40B4-BE49-F238E27FC236}">
                    <a16:creationId xmlns:a16="http://schemas.microsoft.com/office/drawing/2014/main" id="{BC24C961-F821-4F65-BBA1-D47ECC4813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398" name="Rectangle 142">
                <a:extLst>
                  <a:ext uri="{FF2B5EF4-FFF2-40B4-BE49-F238E27FC236}">
                    <a16:creationId xmlns:a16="http://schemas.microsoft.com/office/drawing/2014/main" id="{DD0EE3FF-6C04-4E3B-BFBA-F6955ED00EFC}"/>
                  </a:ext>
                </a:extLst>
              </p:cNvPr>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399" name="Picture 143">
                <a:extLst>
                  <a:ext uri="{FF2B5EF4-FFF2-40B4-BE49-F238E27FC236}">
                    <a16:creationId xmlns:a16="http://schemas.microsoft.com/office/drawing/2014/main" id="{389F382C-2650-462F-B055-EB8E664D12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00" name="Picture 144">
                <a:extLst>
                  <a:ext uri="{FF2B5EF4-FFF2-40B4-BE49-F238E27FC236}">
                    <a16:creationId xmlns:a16="http://schemas.microsoft.com/office/drawing/2014/main" id="{55BD8AA5-32EA-4BC2-8F03-4140C34A03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01" name="Freeform 145">
                <a:extLst>
                  <a:ext uri="{FF2B5EF4-FFF2-40B4-BE49-F238E27FC236}">
                    <a16:creationId xmlns:a16="http://schemas.microsoft.com/office/drawing/2014/main" id="{389070B5-0603-4515-8608-85DE5F15ECAB}"/>
                  </a:ext>
                </a:extLst>
              </p:cNvPr>
              <p:cNvSpPr>
                <a:spLocks/>
              </p:cNvSpPr>
              <p:nvPr/>
            </p:nvSpPr>
            <p:spPr bwMode="auto">
              <a:xfrm>
                <a:off x="373" y="1476"/>
                <a:ext cx="74" cy="14"/>
              </a:xfrm>
              <a:custGeom>
                <a:avLst/>
                <a:gdLst>
                  <a:gd name="T0" fmla="*/ 0 w 139"/>
                  <a:gd name="T1" fmla="*/ 6 h 26"/>
                  <a:gd name="T2" fmla="*/ 38 w 139"/>
                  <a:gd name="T3" fmla="*/ 6 h 26"/>
                  <a:gd name="T4" fmla="*/ 114 w 139"/>
                  <a:gd name="T5" fmla="*/ 6 h 26"/>
                  <a:gd name="T6" fmla="*/ 114 w 139"/>
                  <a:gd name="T7" fmla="*/ 6 h 26"/>
                  <a:gd name="T8" fmla="*/ 139 w 139"/>
                  <a:gd name="T9" fmla="*/ 6 h 26"/>
                  <a:gd name="T10" fmla="*/ 139 w 139"/>
                  <a:gd name="T11" fmla="*/ 26 h 26"/>
                  <a:gd name="T12" fmla="*/ 0 w 139"/>
                  <a:gd name="T13" fmla="*/ 26 h 26"/>
                  <a:gd name="T14" fmla="*/ 0 w 139"/>
                  <a:gd name="T15" fmla="*/ 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6">
                    <a:moveTo>
                      <a:pt x="0" y="6"/>
                    </a:moveTo>
                    <a:lnTo>
                      <a:pt x="38" y="6"/>
                    </a:lnTo>
                    <a:cubicBezTo>
                      <a:pt x="63" y="0"/>
                      <a:pt x="89" y="0"/>
                      <a:pt x="114" y="6"/>
                    </a:cubicBezTo>
                    <a:lnTo>
                      <a:pt x="114" y="6"/>
                    </a:lnTo>
                    <a:lnTo>
                      <a:pt x="139" y="6"/>
                    </a:lnTo>
                    <a:lnTo>
                      <a:pt x="139" y="26"/>
                    </a:lnTo>
                    <a:lnTo>
                      <a:pt x="0" y="26"/>
                    </a:lnTo>
                    <a:lnTo>
                      <a:pt x="0" y="6"/>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02" name="Rectangle 146">
                <a:extLst>
                  <a:ext uri="{FF2B5EF4-FFF2-40B4-BE49-F238E27FC236}">
                    <a16:creationId xmlns:a16="http://schemas.microsoft.com/office/drawing/2014/main" id="{BA0FB5A9-7D84-4633-AB61-617298B34166}"/>
                  </a:ext>
                </a:extLst>
              </p:cNvPr>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03" name="Rectangle 147">
                <a:extLst>
                  <a:ext uri="{FF2B5EF4-FFF2-40B4-BE49-F238E27FC236}">
                    <a16:creationId xmlns:a16="http://schemas.microsoft.com/office/drawing/2014/main" id="{34068F8D-5EE0-4C8E-B1B4-93565CE00AD7}"/>
                  </a:ext>
                </a:extLst>
              </p:cNvPr>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04" name="Picture 148">
                <a:extLst>
                  <a:ext uri="{FF2B5EF4-FFF2-40B4-BE49-F238E27FC236}">
                    <a16:creationId xmlns:a16="http://schemas.microsoft.com/office/drawing/2014/main" id="{35636BCC-A8CD-4D2B-B579-3D89622D71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05" name="Picture 149">
                <a:extLst>
                  <a:ext uri="{FF2B5EF4-FFF2-40B4-BE49-F238E27FC236}">
                    <a16:creationId xmlns:a16="http://schemas.microsoft.com/office/drawing/2014/main" id="{AAF35D3E-BCBE-46F3-87FD-8E366195E7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06" name="Freeform 150">
                <a:extLst>
                  <a:ext uri="{FF2B5EF4-FFF2-40B4-BE49-F238E27FC236}">
                    <a16:creationId xmlns:a16="http://schemas.microsoft.com/office/drawing/2014/main" id="{53B6B493-E3BC-4A30-8C32-013C585545F4}"/>
                  </a:ext>
                </a:extLst>
              </p:cNvPr>
              <p:cNvSpPr>
                <a:spLocks/>
              </p:cNvSpPr>
              <p:nvPr/>
            </p:nvSpPr>
            <p:spPr bwMode="auto">
              <a:xfrm>
                <a:off x="373" y="1517"/>
                <a:ext cx="77" cy="12"/>
              </a:xfrm>
              <a:custGeom>
                <a:avLst/>
                <a:gdLst>
                  <a:gd name="T0" fmla="*/ 0 w 144"/>
                  <a:gd name="T1" fmla="*/ 17 h 22"/>
                  <a:gd name="T2" fmla="*/ 0 w 144"/>
                  <a:gd name="T3" fmla="*/ 6 h 22"/>
                  <a:gd name="T4" fmla="*/ 46 w 144"/>
                  <a:gd name="T5" fmla="*/ 6 h 22"/>
                  <a:gd name="T6" fmla="*/ 98 w 144"/>
                  <a:gd name="T7" fmla="*/ 6 h 22"/>
                  <a:gd name="T8" fmla="*/ 98 w 144"/>
                  <a:gd name="T9" fmla="*/ 6 h 22"/>
                  <a:gd name="T10" fmla="*/ 144 w 144"/>
                  <a:gd name="T11" fmla="*/ 6 h 22"/>
                  <a:gd name="T12" fmla="*/ 144 w 144"/>
                  <a:gd name="T13" fmla="*/ 17 h 22"/>
                  <a:gd name="T14" fmla="*/ 98 w 144"/>
                  <a:gd name="T15" fmla="*/ 17 h 22"/>
                  <a:gd name="T16" fmla="*/ 46 w 144"/>
                  <a:gd name="T17" fmla="*/ 17 h 22"/>
                  <a:gd name="T18" fmla="*/ 46 w 144"/>
                  <a:gd name="T19" fmla="*/ 17 h 22"/>
                  <a:gd name="T20" fmla="*/ 0 w 144"/>
                  <a:gd name="T2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2">
                    <a:moveTo>
                      <a:pt x="0" y="17"/>
                    </a:moveTo>
                    <a:lnTo>
                      <a:pt x="0" y="6"/>
                    </a:lnTo>
                    <a:lnTo>
                      <a:pt x="46" y="6"/>
                    </a:lnTo>
                    <a:cubicBezTo>
                      <a:pt x="62" y="0"/>
                      <a:pt x="82" y="0"/>
                      <a:pt x="98" y="6"/>
                    </a:cubicBezTo>
                    <a:lnTo>
                      <a:pt x="98" y="6"/>
                    </a:lnTo>
                    <a:lnTo>
                      <a:pt x="144" y="6"/>
                    </a:lnTo>
                    <a:lnTo>
                      <a:pt x="144" y="17"/>
                    </a:lnTo>
                    <a:lnTo>
                      <a:pt x="98" y="17"/>
                    </a:lnTo>
                    <a:cubicBezTo>
                      <a:pt x="81" y="22"/>
                      <a:pt x="62" y="22"/>
                      <a:pt x="46" y="17"/>
                    </a:cubicBezTo>
                    <a:lnTo>
                      <a:pt x="46" y="17"/>
                    </a:lnTo>
                    <a:lnTo>
                      <a:pt x="0" y="17"/>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07" name="Picture 151">
                <a:extLst>
                  <a:ext uri="{FF2B5EF4-FFF2-40B4-BE49-F238E27FC236}">
                    <a16:creationId xmlns:a16="http://schemas.microsoft.com/office/drawing/2014/main" id="{FDC57255-F53D-47F6-9C81-E3EFFD1F69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08" name="Picture 152">
                <a:extLst>
                  <a:ext uri="{FF2B5EF4-FFF2-40B4-BE49-F238E27FC236}">
                    <a16:creationId xmlns:a16="http://schemas.microsoft.com/office/drawing/2014/main" id="{C4857580-E4F7-4490-8656-65079AA4F0D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09" name="Freeform 153">
                <a:extLst>
                  <a:ext uri="{FF2B5EF4-FFF2-40B4-BE49-F238E27FC236}">
                    <a16:creationId xmlns:a16="http://schemas.microsoft.com/office/drawing/2014/main" id="{B1F381AE-94C9-44F4-BB76-3066FB19770A}"/>
                  </a:ext>
                </a:extLst>
              </p:cNvPr>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10" name="Freeform 154">
                <a:extLst>
                  <a:ext uri="{FF2B5EF4-FFF2-40B4-BE49-F238E27FC236}">
                    <a16:creationId xmlns:a16="http://schemas.microsoft.com/office/drawing/2014/main" id="{8C72D679-0DDD-446C-893F-B4C5CEE5016E}"/>
                  </a:ext>
                </a:extLst>
              </p:cNvPr>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Lst>
                <a:ahLst/>
                <a:cxnLst>
                  <a:cxn ang="0">
                    <a:pos x="T0" y="T1"/>
                  </a:cxn>
                  <a:cxn ang="0">
                    <a:pos x="T2" y="T3"/>
                  </a:cxn>
                  <a:cxn ang="0">
                    <a:pos x="T4" y="T5"/>
                  </a:cxn>
                  <a:cxn ang="0">
                    <a:pos x="T6" y="T7"/>
                  </a:cxn>
                </a:cxnLst>
                <a:rect l="0" t="0" r="r" b="b"/>
                <a:pathLst>
                  <a:path w="8" h="57">
                    <a:moveTo>
                      <a:pt x="2" y="0"/>
                    </a:moveTo>
                    <a:lnTo>
                      <a:pt x="8" y="0"/>
                    </a:lnTo>
                    <a:moveTo>
                      <a:pt x="0" y="57"/>
                    </a:moveTo>
                    <a:lnTo>
                      <a:pt x="7" y="57"/>
                    </a:lnTo>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11" name="Rectangle 155">
                <a:extLst>
                  <a:ext uri="{FF2B5EF4-FFF2-40B4-BE49-F238E27FC236}">
                    <a16:creationId xmlns:a16="http://schemas.microsoft.com/office/drawing/2014/main" id="{DB86F1E5-9375-483B-B3C7-6F9F451C23D8}"/>
                  </a:ext>
                </a:extLst>
              </p:cNvPr>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2" name="Rectangle 156">
                <a:extLst>
                  <a:ext uri="{FF2B5EF4-FFF2-40B4-BE49-F238E27FC236}">
                    <a16:creationId xmlns:a16="http://schemas.microsoft.com/office/drawing/2014/main" id="{50731D23-F56C-4D4B-814D-642337E40E4B}"/>
                  </a:ext>
                </a:extLst>
              </p:cNvPr>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3" name="Rectangle 157">
                <a:extLst>
                  <a:ext uri="{FF2B5EF4-FFF2-40B4-BE49-F238E27FC236}">
                    <a16:creationId xmlns:a16="http://schemas.microsoft.com/office/drawing/2014/main" id="{4198F3E9-3B15-4C8D-839C-7804DF586B5E}"/>
                  </a:ext>
                </a:extLst>
              </p:cNvPr>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4" name="Rectangle 158">
                <a:extLst>
                  <a:ext uri="{FF2B5EF4-FFF2-40B4-BE49-F238E27FC236}">
                    <a16:creationId xmlns:a16="http://schemas.microsoft.com/office/drawing/2014/main" id="{A82E08D6-0814-4EE7-978D-B4479AA83E1C}"/>
                  </a:ext>
                </a:extLst>
              </p:cNvPr>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5" name="Rectangle 159">
                <a:extLst>
                  <a:ext uri="{FF2B5EF4-FFF2-40B4-BE49-F238E27FC236}">
                    <a16:creationId xmlns:a16="http://schemas.microsoft.com/office/drawing/2014/main" id="{984C2F43-263A-4956-ABFD-327A0E740D2C}"/>
                  </a:ext>
                </a:extLst>
              </p:cNvPr>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6" name="Rectangle 160">
                <a:extLst>
                  <a:ext uri="{FF2B5EF4-FFF2-40B4-BE49-F238E27FC236}">
                    <a16:creationId xmlns:a16="http://schemas.microsoft.com/office/drawing/2014/main" id="{9F10238E-1D16-4980-A0CB-9BFA5101DC8A}"/>
                  </a:ext>
                </a:extLst>
              </p:cNvPr>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7" name="Rectangle 161">
                <a:extLst>
                  <a:ext uri="{FF2B5EF4-FFF2-40B4-BE49-F238E27FC236}">
                    <a16:creationId xmlns:a16="http://schemas.microsoft.com/office/drawing/2014/main" id="{4972F75E-0589-4F5E-8A95-5B433D839D47}"/>
                  </a:ext>
                </a:extLst>
              </p:cNvPr>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8" name="Rectangle 162">
                <a:extLst>
                  <a:ext uri="{FF2B5EF4-FFF2-40B4-BE49-F238E27FC236}">
                    <a16:creationId xmlns:a16="http://schemas.microsoft.com/office/drawing/2014/main" id="{C711CB09-CE8E-4C12-8BAF-E0C2A352C9B2}"/>
                  </a:ext>
                </a:extLst>
              </p:cNvPr>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19" name="Rectangle 163">
                <a:extLst>
                  <a:ext uri="{FF2B5EF4-FFF2-40B4-BE49-F238E27FC236}">
                    <a16:creationId xmlns:a16="http://schemas.microsoft.com/office/drawing/2014/main" id="{73B9FDF6-F11C-4E2D-AF32-F79EDC93A769}"/>
                  </a:ext>
                </a:extLst>
              </p:cNvPr>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20" name="Rectangle 164">
                <a:extLst>
                  <a:ext uri="{FF2B5EF4-FFF2-40B4-BE49-F238E27FC236}">
                    <a16:creationId xmlns:a16="http://schemas.microsoft.com/office/drawing/2014/main" id="{7169EE3D-A013-4A96-A220-C13B5DE55BE5}"/>
                  </a:ext>
                </a:extLst>
              </p:cNvPr>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21" name="Freeform 165">
                <a:extLst>
                  <a:ext uri="{FF2B5EF4-FFF2-40B4-BE49-F238E27FC236}">
                    <a16:creationId xmlns:a16="http://schemas.microsoft.com/office/drawing/2014/main" id="{E6C5EAB6-C153-4F05-AD02-F1D8C4AC75F0}"/>
                  </a:ext>
                </a:extLst>
              </p:cNvPr>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64422" name="Group 166">
              <a:extLst>
                <a:ext uri="{FF2B5EF4-FFF2-40B4-BE49-F238E27FC236}">
                  <a16:creationId xmlns:a16="http://schemas.microsoft.com/office/drawing/2014/main" id="{6C4E3B26-3ECB-4766-8290-F1FE67BE2638}"/>
                </a:ext>
              </a:extLst>
            </p:cNvPr>
            <p:cNvGrpSpPr>
              <a:grpSpLocks/>
            </p:cNvGrpSpPr>
            <p:nvPr/>
          </p:nvGrpSpPr>
          <p:grpSpPr bwMode="auto">
            <a:xfrm>
              <a:off x="1099" y="2264"/>
              <a:ext cx="267" cy="462"/>
              <a:chOff x="335" y="1338"/>
              <a:chExt cx="205" cy="462"/>
            </a:xfrm>
          </p:grpSpPr>
          <p:sp>
            <p:nvSpPr>
              <p:cNvPr id="864423" name="Freeform 167">
                <a:extLst>
                  <a:ext uri="{FF2B5EF4-FFF2-40B4-BE49-F238E27FC236}">
                    <a16:creationId xmlns:a16="http://schemas.microsoft.com/office/drawing/2014/main" id="{5692113F-5364-4234-B326-0989B0163976}"/>
                  </a:ext>
                </a:extLst>
              </p:cNvPr>
              <p:cNvSpPr>
                <a:spLocks/>
              </p:cNvSpPr>
              <p:nvPr/>
            </p:nvSpPr>
            <p:spPr bwMode="auto">
              <a:xfrm>
                <a:off x="482" y="1736"/>
                <a:ext cx="55" cy="64"/>
              </a:xfrm>
              <a:custGeom>
                <a:avLst/>
                <a:gdLst>
                  <a:gd name="T0" fmla="*/ 0 w 55"/>
                  <a:gd name="T1" fmla="*/ 64 h 64"/>
                  <a:gd name="T2" fmla="*/ 55 w 55"/>
                  <a:gd name="T3" fmla="*/ 9 h 64"/>
                  <a:gd name="T4" fmla="*/ 55 w 55"/>
                  <a:gd name="T5" fmla="*/ 0 h 64"/>
                  <a:gd name="T6" fmla="*/ 0 w 55"/>
                  <a:gd name="T7" fmla="*/ 55 h 64"/>
                  <a:gd name="T8" fmla="*/ 0 w 55"/>
                  <a:gd name="T9" fmla="*/ 64 h 64"/>
                </a:gdLst>
                <a:ahLst/>
                <a:cxnLst>
                  <a:cxn ang="0">
                    <a:pos x="T0" y="T1"/>
                  </a:cxn>
                  <a:cxn ang="0">
                    <a:pos x="T2" y="T3"/>
                  </a:cxn>
                  <a:cxn ang="0">
                    <a:pos x="T4" y="T5"/>
                  </a:cxn>
                  <a:cxn ang="0">
                    <a:pos x="T6" y="T7"/>
                  </a:cxn>
                  <a:cxn ang="0">
                    <a:pos x="T8" y="T9"/>
                  </a:cxn>
                </a:cxnLst>
                <a:rect l="0" t="0" r="r" b="b"/>
                <a:pathLst>
                  <a:path w="55" h="64">
                    <a:moveTo>
                      <a:pt x="0" y="64"/>
                    </a:moveTo>
                    <a:lnTo>
                      <a:pt x="55" y="9"/>
                    </a:lnTo>
                    <a:lnTo>
                      <a:pt x="55" y="0"/>
                    </a:lnTo>
                    <a:lnTo>
                      <a:pt x="0" y="55"/>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424" name="Freeform 168">
                <a:extLst>
                  <a:ext uri="{FF2B5EF4-FFF2-40B4-BE49-F238E27FC236}">
                    <a16:creationId xmlns:a16="http://schemas.microsoft.com/office/drawing/2014/main" id="{2BEE9B60-3681-4C2A-9680-F7FCB8ECFB45}"/>
                  </a:ext>
                </a:extLst>
              </p:cNvPr>
              <p:cNvSpPr>
                <a:spLocks/>
              </p:cNvSpPr>
              <p:nvPr/>
            </p:nvSpPr>
            <p:spPr bwMode="auto">
              <a:xfrm>
                <a:off x="335" y="1338"/>
                <a:ext cx="205" cy="51"/>
              </a:xfrm>
              <a:custGeom>
                <a:avLst/>
                <a:gdLst>
                  <a:gd name="T0" fmla="*/ 0 w 205"/>
                  <a:gd name="T1" fmla="*/ 51 h 51"/>
                  <a:gd name="T2" fmla="*/ 51 w 205"/>
                  <a:gd name="T3" fmla="*/ 0 h 51"/>
                  <a:gd name="T4" fmla="*/ 205 w 205"/>
                  <a:gd name="T5" fmla="*/ 0 h 51"/>
                  <a:gd name="T6" fmla="*/ 154 w 205"/>
                  <a:gd name="T7" fmla="*/ 51 h 51"/>
                  <a:gd name="T8" fmla="*/ 0 w 205"/>
                  <a:gd name="T9" fmla="*/ 51 h 51"/>
                </a:gdLst>
                <a:ahLst/>
                <a:cxnLst>
                  <a:cxn ang="0">
                    <a:pos x="T0" y="T1"/>
                  </a:cxn>
                  <a:cxn ang="0">
                    <a:pos x="T2" y="T3"/>
                  </a:cxn>
                  <a:cxn ang="0">
                    <a:pos x="T4" y="T5"/>
                  </a:cxn>
                  <a:cxn ang="0">
                    <a:pos x="T6" y="T7"/>
                  </a:cxn>
                  <a:cxn ang="0">
                    <a:pos x="T8" y="T9"/>
                  </a:cxn>
                </a:cxnLst>
                <a:rect l="0" t="0" r="r" b="b"/>
                <a:pathLst>
                  <a:path w="205" h="51">
                    <a:moveTo>
                      <a:pt x="0" y="51"/>
                    </a:moveTo>
                    <a:lnTo>
                      <a:pt x="51" y="0"/>
                    </a:lnTo>
                    <a:lnTo>
                      <a:pt x="205" y="0"/>
                    </a:lnTo>
                    <a:lnTo>
                      <a:pt x="154" y="51"/>
                    </a:lnTo>
                    <a:lnTo>
                      <a:pt x="0" y="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425" name="Freeform 169">
                <a:extLst>
                  <a:ext uri="{FF2B5EF4-FFF2-40B4-BE49-F238E27FC236}">
                    <a16:creationId xmlns:a16="http://schemas.microsoft.com/office/drawing/2014/main" id="{FDB09D56-CA6F-488B-B9BE-EA3C03BBE143}"/>
                  </a:ext>
                </a:extLst>
              </p:cNvPr>
              <p:cNvSpPr>
                <a:spLocks/>
              </p:cNvSpPr>
              <p:nvPr/>
            </p:nvSpPr>
            <p:spPr bwMode="auto">
              <a:xfrm>
                <a:off x="489" y="1338"/>
                <a:ext cx="51" cy="453"/>
              </a:xfrm>
              <a:custGeom>
                <a:avLst/>
                <a:gdLst>
                  <a:gd name="T0" fmla="*/ 0 w 51"/>
                  <a:gd name="T1" fmla="*/ 51 h 453"/>
                  <a:gd name="T2" fmla="*/ 51 w 51"/>
                  <a:gd name="T3" fmla="*/ 0 h 453"/>
                  <a:gd name="T4" fmla="*/ 51 w 51"/>
                  <a:gd name="T5" fmla="*/ 401 h 453"/>
                  <a:gd name="T6" fmla="*/ 0 w 51"/>
                  <a:gd name="T7" fmla="*/ 453 h 453"/>
                  <a:gd name="T8" fmla="*/ 0 w 51"/>
                  <a:gd name="T9" fmla="*/ 51 h 453"/>
                </a:gdLst>
                <a:ahLst/>
                <a:cxnLst>
                  <a:cxn ang="0">
                    <a:pos x="T0" y="T1"/>
                  </a:cxn>
                  <a:cxn ang="0">
                    <a:pos x="T2" y="T3"/>
                  </a:cxn>
                  <a:cxn ang="0">
                    <a:pos x="T4" y="T5"/>
                  </a:cxn>
                  <a:cxn ang="0">
                    <a:pos x="T6" y="T7"/>
                  </a:cxn>
                  <a:cxn ang="0">
                    <a:pos x="T8" y="T9"/>
                  </a:cxn>
                </a:cxnLst>
                <a:rect l="0" t="0" r="r" b="b"/>
                <a:pathLst>
                  <a:path w="51" h="453">
                    <a:moveTo>
                      <a:pt x="0" y="51"/>
                    </a:moveTo>
                    <a:lnTo>
                      <a:pt x="51" y="0"/>
                    </a:lnTo>
                    <a:lnTo>
                      <a:pt x="51" y="401"/>
                    </a:lnTo>
                    <a:lnTo>
                      <a:pt x="0" y="453"/>
                    </a:lnTo>
                    <a:lnTo>
                      <a:pt x="0" y="51"/>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426" name="Rectangle 170">
                <a:extLst>
                  <a:ext uri="{FF2B5EF4-FFF2-40B4-BE49-F238E27FC236}">
                    <a16:creationId xmlns:a16="http://schemas.microsoft.com/office/drawing/2014/main" id="{59387C64-C6E6-418E-AA05-6A3D189E9775}"/>
                  </a:ext>
                </a:extLst>
              </p:cNvPr>
              <p:cNvSpPr>
                <a:spLocks noChangeArrowheads="1"/>
              </p:cNvSpPr>
              <p:nvPr/>
            </p:nvSpPr>
            <p:spPr bwMode="auto">
              <a:xfrm>
                <a:off x="335" y="1389"/>
                <a:ext cx="154" cy="4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27" name="Rectangle 171">
                <a:extLst>
                  <a:ext uri="{FF2B5EF4-FFF2-40B4-BE49-F238E27FC236}">
                    <a16:creationId xmlns:a16="http://schemas.microsoft.com/office/drawing/2014/main" id="{9F5E70E4-F688-4227-9AFE-50EBFA651E14}"/>
                  </a:ext>
                </a:extLst>
              </p:cNvPr>
              <p:cNvSpPr>
                <a:spLocks noChangeArrowheads="1"/>
              </p:cNvSpPr>
              <p:nvPr/>
            </p:nvSpPr>
            <p:spPr bwMode="auto">
              <a:xfrm>
                <a:off x="335" y="1389"/>
                <a:ext cx="154" cy="40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28" name="Picture 172">
                <a:extLst>
                  <a:ext uri="{FF2B5EF4-FFF2-40B4-BE49-F238E27FC236}">
                    <a16:creationId xmlns:a16="http://schemas.microsoft.com/office/drawing/2014/main" id="{DCBFE8E7-B297-4DC3-98CA-9A42CE896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 y="1406"/>
                <a:ext cx="1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29" name="Rectangle 173">
                <a:extLst>
                  <a:ext uri="{FF2B5EF4-FFF2-40B4-BE49-F238E27FC236}">
                    <a16:creationId xmlns:a16="http://schemas.microsoft.com/office/drawing/2014/main" id="{68066045-B23E-4E2F-AFF1-A54EEECF7E89}"/>
                  </a:ext>
                </a:extLst>
              </p:cNvPr>
              <p:cNvSpPr>
                <a:spLocks noChangeArrowheads="1"/>
              </p:cNvSpPr>
              <p:nvPr/>
            </p:nvSpPr>
            <p:spPr bwMode="auto">
              <a:xfrm>
                <a:off x="354" y="1409"/>
                <a:ext cx="116" cy="24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0" name="Freeform 174">
                <a:extLst>
                  <a:ext uri="{FF2B5EF4-FFF2-40B4-BE49-F238E27FC236}">
                    <a16:creationId xmlns:a16="http://schemas.microsoft.com/office/drawing/2014/main" id="{AA04BAB6-BCDD-49FC-A7FB-748DC927B584}"/>
                  </a:ext>
                </a:extLst>
              </p:cNvPr>
              <p:cNvSpPr>
                <a:spLocks noEditPoints="1"/>
              </p:cNvSpPr>
              <p:nvPr/>
            </p:nvSpPr>
            <p:spPr bwMode="auto">
              <a:xfrm>
                <a:off x="368" y="1421"/>
                <a:ext cx="88" cy="210"/>
              </a:xfrm>
              <a:custGeom>
                <a:avLst/>
                <a:gdLst>
                  <a:gd name="T0" fmla="*/ 0 w 88"/>
                  <a:gd name="T1" fmla="*/ 189 h 210"/>
                  <a:gd name="T2" fmla="*/ 88 w 88"/>
                  <a:gd name="T3" fmla="*/ 189 h 210"/>
                  <a:gd name="T4" fmla="*/ 88 w 88"/>
                  <a:gd name="T5" fmla="*/ 210 h 210"/>
                  <a:gd name="T6" fmla="*/ 0 w 88"/>
                  <a:gd name="T7" fmla="*/ 210 h 210"/>
                  <a:gd name="T8" fmla="*/ 0 w 88"/>
                  <a:gd name="T9" fmla="*/ 189 h 210"/>
                  <a:gd name="T10" fmla="*/ 0 w 88"/>
                  <a:gd name="T11" fmla="*/ 157 h 210"/>
                  <a:gd name="T12" fmla="*/ 88 w 88"/>
                  <a:gd name="T13" fmla="*/ 157 h 210"/>
                  <a:gd name="T14" fmla="*/ 88 w 88"/>
                  <a:gd name="T15" fmla="*/ 178 h 210"/>
                  <a:gd name="T16" fmla="*/ 0 w 88"/>
                  <a:gd name="T17" fmla="*/ 178 h 210"/>
                  <a:gd name="T18" fmla="*/ 0 w 88"/>
                  <a:gd name="T19" fmla="*/ 157 h 210"/>
                  <a:gd name="T20" fmla="*/ 0 w 88"/>
                  <a:gd name="T21" fmla="*/ 125 h 210"/>
                  <a:gd name="T22" fmla="*/ 88 w 88"/>
                  <a:gd name="T23" fmla="*/ 125 h 210"/>
                  <a:gd name="T24" fmla="*/ 88 w 88"/>
                  <a:gd name="T25" fmla="*/ 146 h 210"/>
                  <a:gd name="T26" fmla="*/ 0 w 88"/>
                  <a:gd name="T27" fmla="*/ 146 h 210"/>
                  <a:gd name="T28" fmla="*/ 0 w 88"/>
                  <a:gd name="T29" fmla="*/ 125 h 210"/>
                  <a:gd name="T30" fmla="*/ 0 w 88"/>
                  <a:gd name="T31" fmla="*/ 93 h 210"/>
                  <a:gd name="T32" fmla="*/ 88 w 88"/>
                  <a:gd name="T33" fmla="*/ 93 h 210"/>
                  <a:gd name="T34" fmla="*/ 88 w 88"/>
                  <a:gd name="T35" fmla="*/ 114 h 210"/>
                  <a:gd name="T36" fmla="*/ 0 w 88"/>
                  <a:gd name="T37" fmla="*/ 114 h 210"/>
                  <a:gd name="T38" fmla="*/ 0 w 88"/>
                  <a:gd name="T39" fmla="*/ 93 h 210"/>
                  <a:gd name="T40" fmla="*/ 0 w 88"/>
                  <a:gd name="T41" fmla="*/ 47 h 210"/>
                  <a:gd name="T42" fmla="*/ 88 w 88"/>
                  <a:gd name="T43" fmla="*/ 47 h 210"/>
                  <a:gd name="T44" fmla="*/ 88 w 88"/>
                  <a:gd name="T45" fmla="*/ 83 h 210"/>
                  <a:gd name="T46" fmla="*/ 0 w 88"/>
                  <a:gd name="T47" fmla="*/ 83 h 210"/>
                  <a:gd name="T48" fmla="*/ 0 w 88"/>
                  <a:gd name="T49" fmla="*/ 47 h 210"/>
                  <a:gd name="T50" fmla="*/ 0 w 88"/>
                  <a:gd name="T51" fmla="*/ 0 h 210"/>
                  <a:gd name="T52" fmla="*/ 88 w 88"/>
                  <a:gd name="T53" fmla="*/ 0 h 210"/>
                  <a:gd name="T54" fmla="*/ 88 w 88"/>
                  <a:gd name="T55" fmla="*/ 36 h 210"/>
                  <a:gd name="T56" fmla="*/ 0 w 88"/>
                  <a:gd name="T57" fmla="*/ 36 h 210"/>
                  <a:gd name="T58" fmla="*/ 0 w 88"/>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210">
                    <a:moveTo>
                      <a:pt x="0" y="189"/>
                    </a:moveTo>
                    <a:lnTo>
                      <a:pt x="88" y="189"/>
                    </a:lnTo>
                    <a:lnTo>
                      <a:pt x="88" y="210"/>
                    </a:lnTo>
                    <a:lnTo>
                      <a:pt x="0" y="210"/>
                    </a:lnTo>
                    <a:lnTo>
                      <a:pt x="0" y="189"/>
                    </a:lnTo>
                    <a:close/>
                    <a:moveTo>
                      <a:pt x="0" y="157"/>
                    </a:moveTo>
                    <a:lnTo>
                      <a:pt x="88" y="157"/>
                    </a:lnTo>
                    <a:lnTo>
                      <a:pt x="88" y="178"/>
                    </a:lnTo>
                    <a:lnTo>
                      <a:pt x="0" y="178"/>
                    </a:lnTo>
                    <a:lnTo>
                      <a:pt x="0" y="157"/>
                    </a:lnTo>
                    <a:close/>
                    <a:moveTo>
                      <a:pt x="0" y="125"/>
                    </a:moveTo>
                    <a:lnTo>
                      <a:pt x="88" y="125"/>
                    </a:lnTo>
                    <a:lnTo>
                      <a:pt x="88" y="146"/>
                    </a:lnTo>
                    <a:lnTo>
                      <a:pt x="0" y="146"/>
                    </a:lnTo>
                    <a:lnTo>
                      <a:pt x="0" y="125"/>
                    </a:lnTo>
                    <a:close/>
                    <a:moveTo>
                      <a:pt x="0" y="93"/>
                    </a:moveTo>
                    <a:lnTo>
                      <a:pt x="88" y="93"/>
                    </a:lnTo>
                    <a:lnTo>
                      <a:pt x="88" y="114"/>
                    </a:lnTo>
                    <a:lnTo>
                      <a:pt x="0" y="114"/>
                    </a:lnTo>
                    <a:lnTo>
                      <a:pt x="0" y="93"/>
                    </a:lnTo>
                    <a:close/>
                    <a:moveTo>
                      <a:pt x="0" y="47"/>
                    </a:moveTo>
                    <a:lnTo>
                      <a:pt x="88" y="47"/>
                    </a:lnTo>
                    <a:lnTo>
                      <a:pt x="88" y="83"/>
                    </a:lnTo>
                    <a:lnTo>
                      <a:pt x="0" y="83"/>
                    </a:lnTo>
                    <a:lnTo>
                      <a:pt x="0" y="47"/>
                    </a:lnTo>
                    <a:close/>
                    <a:moveTo>
                      <a:pt x="0" y="0"/>
                    </a:moveTo>
                    <a:lnTo>
                      <a:pt x="88" y="0"/>
                    </a:lnTo>
                    <a:lnTo>
                      <a:pt x="88" y="36"/>
                    </a:lnTo>
                    <a:lnTo>
                      <a:pt x="0" y="3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431" name="Rectangle 175">
                <a:extLst>
                  <a:ext uri="{FF2B5EF4-FFF2-40B4-BE49-F238E27FC236}">
                    <a16:creationId xmlns:a16="http://schemas.microsoft.com/office/drawing/2014/main" id="{935BE861-2118-4376-A886-574129C3C1A1}"/>
                  </a:ext>
                </a:extLst>
              </p:cNvPr>
              <p:cNvSpPr>
                <a:spLocks noChangeArrowheads="1"/>
              </p:cNvSpPr>
              <p:nvPr/>
            </p:nvSpPr>
            <p:spPr bwMode="auto">
              <a:xfrm>
                <a:off x="368" y="1610"/>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2" name="Rectangle 176">
                <a:extLst>
                  <a:ext uri="{FF2B5EF4-FFF2-40B4-BE49-F238E27FC236}">
                    <a16:creationId xmlns:a16="http://schemas.microsoft.com/office/drawing/2014/main" id="{B52C6CBC-B9AF-49C3-B472-EEF8C6149608}"/>
                  </a:ext>
                </a:extLst>
              </p:cNvPr>
              <p:cNvSpPr>
                <a:spLocks noChangeArrowheads="1"/>
              </p:cNvSpPr>
              <p:nvPr/>
            </p:nvSpPr>
            <p:spPr bwMode="auto">
              <a:xfrm>
                <a:off x="368" y="1578"/>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3" name="Rectangle 177">
                <a:extLst>
                  <a:ext uri="{FF2B5EF4-FFF2-40B4-BE49-F238E27FC236}">
                    <a16:creationId xmlns:a16="http://schemas.microsoft.com/office/drawing/2014/main" id="{0DA1FC63-DB65-4A31-8611-AD5044ADEB0D}"/>
                  </a:ext>
                </a:extLst>
              </p:cNvPr>
              <p:cNvSpPr>
                <a:spLocks noChangeArrowheads="1"/>
              </p:cNvSpPr>
              <p:nvPr/>
            </p:nvSpPr>
            <p:spPr bwMode="auto">
              <a:xfrm>
                <a:off x="368" y="1546"/>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4" name="Rectangle 178">
                <a:extLst>
                  <a:ext uri="{FF2B5EF4-FFF2-40B4-BE49-F238E27FC236}">
                    <a16:creationId xmlns:a16="http://schemas.microsoft.com/office/drawing/2014/main" id="{89D37B11-0172-4778-8558-569C34CFF947}"/>
                  </a:ext>
                </a:extLst>
              </p:cNvPr>
              <p:cNvSpPr>
                <a:spLocks noChangeArrowheads="1"/>
              </p:cNvSpPr>
              <p:nvPr/>
            </p:nvSpPr>
            <p:spPr bwMode="auto">
              <a:xfrm>
                <a:off x="368" y="1514"/>
                <a:ext cx="88" cy="21"/>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5" name="Rectangle 179">
                <a:extLst>
                  <a:ext uri="{FF2B5EF4-FFF2-40B4-BE49-F238E27FC236}">
                    <a16:creationId xmlns:a16="http://schemas.microsoft.com/office/drawing/2014/main" id="{B69BD40C-64C2-4A58-A8A1-C8085AD6EEA4}"/>
                  </a:ext>
                </a:extLst>
              </p:cNvPr>
              <p:cNvSpPr>
                <a:spLocks noChangeArrowheads="1"/>
              </p:cNvSpPr>
              <p:nvPr/>
            </p:nvSpPr>
            <p:spPr bwMode="auto">
              <a:xfrm>
                <a:off x="368" y="1468"/>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6" name="Rectangle 180">
                <a:extLst>
                  <a:ext uri="{FF2B5EF4-FFF2-40B4-BE49-F238E27FC236}">
                    <a16:creationId xmlns:a16="http://schemas.microsoft.com/office/drawing/2014/main" id="{DD94CCDA-ED09-42D1-86F9-8DD7FBDF0724}"/>
                  </a:ext>
                </a:extLst>
              </p:cNvPr>
              <p:cNvSpPr>
                <a:spLocks noChangeArrowheads="1"/>
              </p:cNvSpPr>
              <p:nvPr/>
            </p:nvSpPr>
            <p:spPr bwMode="auto">
              <a:xfrm>
                <a:off x="368" y="1421"/>
                <a:ext cx="88" cy="36"/>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37" name="Rectangle 181">
                <a:extLst>
                  <a:ext uri="{FF2B5EF4-FFF2-40B4-BE49-F238E27FC236}">
                    <a16:creationId xmlns:a16="http://schemas.microsoft.com/office/drawing/2014/main" id="{90EEB6FB-B447-43AF-970F-611B42EAB3B8}"/>
                  </a:ext>
                </a:extLst>
              </p:cNvPr>
              <p:cNvSpPr>
                <a:spLocks noChangeArrowheads="1"/>
              </p:cNvSpPr>
              <p:nvPr/>
            </p:nvSpPr>
            <p:spPr bwMode="auto">
              <a:xfrm>
                <a:off x="341" y="1791"/>
                <a:ext cx="141" cy="9"/>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438" name="Picture 182">
                <a:extLst>
                  <a:ext uri="{FF2B5EF4-FFF2-40B4-BE49-F238E27FC236}">
                    <a16:creationId xmlns:a16="http://schemas.microsoft.com/office/drawing/2014/main" id="{16A7FB9D-5992-475D-BF29-DA3EC51E3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671"/>
                <a:ext cx="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39" name="Picture 183">
                <a:extLst>
                  <a:ext uri="{FF2B5EF4-FFF2-40B4-BE49-F238E27FC236}">
                    <a16:creationId xmlns:a16="http://schemas.microsoft.com/office/drawing/2014/main" id="{21CB8C44-5654-41B5-A2B0-2BC8B33DD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1680"/>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40" name="Picture 184">
                <a:extLst>
                  <a:ext uri="{FF2B5EF4-FFF2-40B4-BE49-F238E27FC236}">
                    <a16:creationId xmlns:a16="http://schemas.microsoft.com/office/drawing/2014/main" id="{88A2F482-B0A9-492D-B398-BDAD0EC995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1705"/>
                <a:ext cx="1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41" name="Rectangle 185">
                <a:extLst>
                  <a:ext uri="{FF2B5EF4-FFF2-40B4-BE49-F238E27FC236}">
                    <a16:creationId xmlns:a16="http://schemas.microsoft.com/office/drawing/2014/main" id="{CF8BE38B-AB4A-4EE5-85A7-D32302A05318}"/>
                  </a:ext>
                </a:extLst>
              </p:cNvPr>
              <p:cNvSpPr>
                <a:spLocks noChangeArrowheads="1"/>
              </p:cNvSpPr>
              <p:nvPr/>
            </p:nvSpPr>
            <p:spPr bwMode="auto">
              <a:xfrm>
                <a:off x="389" y="1439"/>
                <a:ext cx="1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4442" name="Picture 186">
                <a:extLst>
                  <a:ext uri="{FF2B5EF4-FFF2-40B4-BE49-F238E27FC236}">
                    <a16:creationId xmlns:a16="http://schemas.microsoft.com/office/drawing/2014/main" id="{2385DC3D-6EE8-4460-B260-7B3A7AA231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43" name="Picture 187">
                <a:extLst>
                  <a:ext uri="{FF2B5EF4-FFF2-40B4-BE49-F238E27FC236}">
                    <a16:creationId xmlns:a16="http://schemas.microsoft.com/office/drawing/2014/main" id="{8F17DC65-BF93-49A7-A14A-1AC378EBA9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 y="1423"/>
                <a:ext cx="7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44" name="Rectangle 188">
                <a:extLst>
                  <a:ext uri="{FF2B5EF4-FFF2-40B4-BE49-F238E27FC236}">
                    <a16:creationId xmlns:a16="http://schemas.microsoft.com/office/drawing/2014/main" id="{F86F4F2C-660D-4052-B12A-6ED45DEB12B2}"/>
                  </a:ext>
                </a:extLst>
              </p:cNvPr>
              <p:cNvSpPr>
                <a:spLocks noChangeArrowheads="1"/>
              </p:cNvSpPr>
              <p:nvPr/>
            </p:nvSpPr>
            <p:spPr bwMode="auto">
              <a:xfrm>
                <a:off x="374" y="1428"/>
                <a:ext cx="75" cy="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45" name="Picture 189">
                <a:extLst>
                  <a:ext uri="{FF2B5EF4-FFF2-40B4-BE49-F238E27FC236}">
                    <a16:creationId xmlns:a16="http://schemas.microsoft.com/office/drawing/2014/main" id="{48C4320A-98F9-44AF-8ECD-B0E0A58CB8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46" name="Picture 190">
                <a:extLst>
                  <a:ext uri="{FF2B5EF4-FFF2-40B4-BE49-F238E27FC236}">
                    <a16:creationId xmlns:a16="http://schemas.microsoft.com/office/drawing/2014/main" id="{F83EFDA8-418E-467F-A850-3F1EF5F5DA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 y="1475"/>
                <a:ext cx="77"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47" name="Freeform 191">
                <a:extLst>
                  <a:ext uri="{FF2B5EF4-FFF2-40B4-BE49-F238E27FC236}">
                    <a16:creationId xmlns:a16="http://schemas.microsoft.com/office/drawing/2014/main" id="{C7281778-DABB-4F65-A48C-1BD951B0D491}"/>
                  </a:ext>
                </a:extLst>
              </p:cNvPr>
              <p:cNvSpPr>
                <a:spLocks/>
              </p:cNvSpPr>
              <p:nvPr/>
            </p:nvSpPr>
            <p:spPr bwMode="auto">
              <a:xfrm>
                <a:off x="373" y="1476"/>
                <a:ext cx="74" cy="14"/>
              </a:xfrm>
              <a:custGeom>
                <a:avLst/>
                <a:gdLst>
                  <a:gd name="T0" fmla="*/ 0 w 139"/>
                  <a:gd name="T1" fmla="*/ 6 h 26"/>
                  <a:gd name="T2" fmla="*/ 38 w 139"/>
                  <a:gd name="T3" fmla="*/ 6 h 26"/>
                  <a:gd name="T4" fmla="*/ 114 w 139"/>
                  <a:gd name="T5" fmla="*/ 6 h 26"/>
                  <a:gd name="T6" fmla="*/ 114 w 139"/>
                  <a:gd name="T7" fmla="*/ 6 h 26"/>
                  <a:gd name="T8" fmla="*/ 139 w 139"/>
                  <a:gd name="T9" fmla="*/ 6 h 26"/>
                  <a:gd name="T10" fmla="*/ 139 w 139"/>
                  <a:gd name="T11" fmla="*/ 26 h 26"/>
                  <a:gd name="T12" fmla="*/ 0 w 139"/>
                  <a:gd name="T13" fmla="*/ 26 h 26"/>
                  <a:gd name="T14" fmla="*/ 0 w 139"/>
                  <a:gd name="T15" fmla="*/ 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26">
                    <a:moveTo>
                      <a:pt x="0" y="6"/>
                    </a:moveTo>
                    <a:lnTo>
                      <a:pt x="38" y="6"/>
                    </a:lnTo>
                    <a:cubicBezTo>
                      <a:pt x="63" y="0"/>
                      <a:pt x="89" y="0"/>
                      <a:pt x="114" y="6"/>
                    </a:cubicBezTo>
                    <a:lnTo>
                      <a:pt x="114" y="6"/>
                    </a:lnTo>
                    <a:lnTo>
                      <a:pt x="139" y="6"/>
                    </a:lnTo>
                    <a:lnTo>
                      <a:pt x="139" y="26"/>
                    </a:lnTo>
                    <a:lnTo>
                      <a:pt x="0" y="26"/>
                    </a:lnTo>
                    <a:lnTo>
                      <a:pt x="0" y="6"/>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48" name="Rectangle 192">
                <a:extLst>
                  <a:ext uri="{FF2B5EF4-FFF2-40B4-BE49-F238E27FC236}">
                    <a16:creationId xmlns:a16="http://schemas.microsoft.com/office/drawing/2014/main" id="{8B3004B9-2895-45EE-A7B9-87C72DC76594}"/>
                  </a:ext>
                </a:extLst>
              </p:cNvPr>
              <p:cNvSpPr>
                <a:spLocks noChangeArrowheads="1"/>
              </p:cNvSpPr>
              <p:nvPr/>
            </p:nvSpPr>
            <p:spPr bwMode="auto">
              <a:xfrm>
                <a:off x="376" y="1484"/>
                <a:ext cx="68" cy="3"/>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49" name="Rectangle 193">
                <a:extLst>
                  <a:ext uri="{FF2B5EF4-FFF2-40B4-BE49-F238E27FC236}">
                    <a16:creationId xmlns:a16="http://schemas.microsoft.com/office/drawing/2014/main" id="{806AA64D-6EAA-4EA8-808A-01898C78BC03}"/>
                  </a:ext>
                </a:extLst>
              </p:cNvPr>
              <p:cNvSpPr>
                <a:spLocks noChangeArrowheads="1"/>
              </p:cNvSpPr>
              <p:nvPr/>
            </p:nvSpPr>
            <p:spPr bwMode="auto">
              <a:xfrm>
                <a:off x="376" y="1484"/>
                <a:ext cx="68" cy="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50" name="Picture 194">
                <a:extLst>
                  <a:ext uri="{FF2B5EF4-FFF2-40B4-BE49-F238E27FC236}">
                    <a16:creationId xmlns:a16="http://schemas.microsoft.com/office/drawing/2014/main" id="{0E8DF526-74AD-45E3-A401-B25E804C83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51" name="Picture 195">
                <a:extLst>
                  <a:ext uri="{FF2B5EF4-FFF2-40B4-BE49-F238E27FC236}">
                    <a16:creationId xmlns:a16="http://schemas.microsoft.com/office/drawing/2014/main" id="{E929DE5B-F6AF-4E3F-AC22-24C053E0D7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 y="1517"/>
                <a:ext cx="7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52" name="Freeform 196">
                <a:extLst>
                  <a:ext uri="{FF2B5EF4-FFF2-40B4-BE49-F238E27FC236}">
                    <a16:creationId xmlns:a16="http://schemas.microsoft.com/office/drawing/2014/main" id="{5BE08AA3-FEC3-482A-B89D-733D6D422B5A}"/>
                  </a:ext>
                </a:extLst>
              </p:cNvPr>
              <p:cNvSpPr>
                <a:spLocks/>
              </p:cNvSpPr>
              <p:nvPr/>
            </p:nvSpPr>
            <p:spPr bwMode="auto">
              <a:xfrm>
                <a:off x="373" y="1517"/>
                <a:ext cx="77" cy="12"/>
              </a:xfrm>
              <a:custGeom>
                <a:avLst/>
                <a:gdLst>
                  <a:gd name="T0" fmla="*/ 0 w 144"/>
                  <a:gd name="T1" fmla="*/ 17 h 22"/>
                  <a:gd name="T2" fmla="*/ 0 w 144"/>
                  <a:gd name="T3" fmla="*/ 6 h 22"/>
                  <a:gd name="T4" fmla="*/ 46 w 144"/>
                  <a:gd name="T5" fmla="*/ 6 h 22"/>
                  <a:gd name="T6" fmla="*/ 98 w 144"/>
                  <a:gd name="T7" fmla="*/ 6 h 22"/>
                  <a:gd name="T8" fmla="*/ 98 w 144"/>
                  <a:gd name="T9" fmla="*/ 6 h 22"/>
                  <a:gd name="T10" fmla="*/ 144 w 144"/>
                  <a:gd name="T11" fmla="*/ 6 h 22"/>
                  <a:gd name="T12" fmla="*/ 144 w 144"/>
                  <a:gd name="T13" fmla="*/ 17 h 22"/>
                  <a:gd name="T14" fmla="*/ 98 w 144"/>
                  <a:gd name="T15" fmla="*/ 17 h 22"/>
                  <a:gd name="T16" fmla="*/ 46 w 144"/>
                  <a:gd name="T17" fmla="*/ 17 h 22"/>
                  <a:gd name="T18" fmla="*/ 46 w 144"/>
                  <a:gd name="T19" fmla="*/ 17 h 22"/>
                  <a:gd name="T20" fmla="*/ 0 w 144"/>
                  <a:gd name="T2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2">
                    <a:moveTo>
                      <a:pt x="0" y="17"/>
                    </a:moveTo>
                    <a:lnTo>
                      <a:pt x="0" y="6"/>
                    </a:lnTo>
                    <a:lnTo>
                      <a:pt x="46" y="6"/>
                    </a:lnTo>
                    <a:cubicBezTo>
                      <a:pt x="62" y="0"/>
                      <a:pt x="82" y="0"/>
                      <a:pt x="98" y="6"/>
                    </a:cubicBezTo>
                    <a:lnTo>
                      <a:pt x="98" y="6"/>
                    </a:lnTo>
                    <a:lnTo>
                      <a:pt x="144" y="6"/>
                    </a:lnTo>
                    <a:lnTo>
                      <a:pt x="144" y="17"/>
                    </a:lnTo>
                    <a:lnTo>
                      <a:pt x="98" y="17"/>
                    </a:lnTo>
                    <a:cubicBezTo>
                      <a:pt x="81" y="22"/>
                      <a:pt x="62" y="22"/>
                      <a:pt x="46" y="17"/>
                    </a:cubicBezTo>
                    <a:lnTo>
                      <a:pt x="46" y="17"/>
                    </a:lnTo>
                    <a:lnTo>
                      <a:pt x="0" y="17"/>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64453" name="Picture 197">
                <a:extLst>
                  <a:ext uri="{FF2B5EF4-FFF2-40B4-BE49-F238E27FC236}">
                    <a16:creationId xmlns:a16="http://schemas.microsoft.com/office/drawing/2014/main" id="{2B925271-1D51-48F9-850B-BF2278729B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4454" name="Picture 198">
                <a:extLst>
                  <a:ext uri="{FF2B5EF4-FFF2-40B4-BE49-F238E27FC236}">
                    <a16:creationId xmlns:a16="http://schemas.microsoft.com/office/drawing/2014/main" id="{8A554F49-B907-4D58-B052-82A7BF7A06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 y="1432"/>
                <a:ext cx="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4455" name="Freeform 199">
                <a:extLst>
                  <a:ext uri="{FF2B5EF4-FFF2-40B4-BE49-F238E27FC236}">
                    <a16:creationId xmlns:a16="http://schemas.microsoft.com/office/drawing/2014/main" id="{34B46F4E-9CAD-4C21-A337-444B87095B56}"/>
                  </a:ext>
                </a:extLst>
              </p:cNvPr>
              <p:cNvSpPr>
                <a:spLocks noEditPoints="1"/>
              </p:cNvSpPr>
              <p:nvPr/>
            </p:nvSpPr>
            <p:spPr bwMode="auto">
              <a:xfrm>
                <a:off x="412" y="1438"/>
                <a:ext cx="38" cy="94"/>
              </a:xfrm>
              <a:custGeom>
                <a:avLst/>
                <a:gdLst>
                  <a:gd name="T0" fmla="*/ 27 w 38"/>
                  <a:gd name="T1" fmla="*/ 5 h 94"/>
                  <a:gd name="T2" fmla="*/ 37 w 38"/>
                  <a:gd name="T3" fmla="*/ 5 h 94"/>
                  <a:gd name="T4" fmla="*/ 37 w 38"/>
                  <a:gd name="T5" fmla="*/ 0 h 94"/>
                  <a:gd name="T6" fmla="*/ 27 w 38"/>
                  <a:gd name="T7" fmla="*/ 0 h 94"/>
                  <a:gd name="T8" fmla="*/ 27 w 38"/>
                  <a:gd name="T9" fmla="*/ 5 h 94"/>
                  <a:gd name="T10" fmla="*/ 16 w 38"/>
                  <a:gd name="T11" fmla="*/ 4 h 94"/>
                  <a:gd name="T12" fmla="*/ 10 w 38"/>
                  <a:gd name="T13" fmla="*/ 8 h 94"/>
                  <a:gd name="T14" fmla="*/ 10 w 38"/>
                  <a:gd name="T15" fmla="*/ 1 h 94"/>
                  <a:gd name="T16" fmla="*/ 16 w 38"/>
                  <a:gd name="T17" fmla="*/ 4 h 94"/>
                  <a:gd name="T18" fmla="*/ 0 w 38"/>
                  <a:gd name="T19" fmla="*/ 4 h 94"/>
                  <a:gd name="T20" fmla="*/ 6 w 38"/>
                  <a:gd name="T21" fmla="*/ 1 h 94"/>
                  <a:gd name="T22" fmla="*/ 6 w 38"/>
                  <a:gd name="T23" fmla="*/ 8 h 94"/>
                  <a:gd name="T24" fmla="*/ 0 w 38"/>
                  <a:gd name="T25" fmla="*/ 4 h 94"/>
                  <a:gd name="T26" fmla="*/ 21 w 38"/>
                  <a:gd name="T27" fmla="*/ 59 h 94"/>
                  <a:gd name="T28" fmla="*/ 35 w 38"/>
                  <a:gd name="T29" fmla="*/ 59 h 94"/>
                  <a:gd name="T30" fmla="*/ 35 w 38"/>
                  <a:gd name="T31" fmla="*/ 55 h 94"/>
                  <a:gd name="T32" fmla="*/ 21 w 38"/>
                  <a:gd name="T33" fmla="*/ 55 h 94"/>
                  <a:gd name="T34" fmla="*/ 21 w 38"/>
                  <a:gd name="T35" fmla="*/ 59 h 94"/>
                  <a:gd name="T36" fmla="*/ 24 w 38"/>
                  <a:gd name="T37" fmla="*/ 94 h 94"/>
                  <a:gd name="T38" fmla="*/ 38 w 38"/>
                  <a:gd name="T39" fmla="*/ 94 h 94"/>
                  <a:gd name="T40" fmla="*/ 38 w 38"/>
                  <a:gd name="T41" fmla="*/ 91 h 94"/>
                  <a:gd name="T42" fmla="*/ 24 w 38"/>
                  <a:gd name="T43" fmla="*/ 91 h 94"/>
                  <a:gd name="T44" fmla="*/ 24 w 38"/>
                  <a:gd name="T4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94">
                    <a:moveTo>
                      <a:pt x="27" y="5"/>
                    </a:moveTo>
                    <a:lnTo>
                      <a:pt x="37" y="5"/>
                    </a:lnTo>
                    <a:lnTo>
                      <a:pt x="37" y="0"/>
                    </a:lnTo>
                    <a:lnTo>
                      <a:pt x="27" y="0"/>
                    </a:lnTo>
                    <a:lnTo>
                      <a:pt x="27" y="5"/>
                    </a:lnTo>
                    <a:moveTo>
                      <a:pt x="16" y="4"/>
                    </a:moveTo>
                    <a:lnTo>
                      <a:pt x="10" y="8"/>
                    </a:lnTo>
                    <a:lnTo>
                      <a:pt x="10" y="1"/>
                    </a:lnTo>
                    <a:lnTo>
                      <a:pt x="16" y="4"/>
                    </a:lnTo>
                    <a:moveTo>
                      <a:pt x="0" y="4"/>
                    </a:moveTo>
                    <a:lnTo>
                      <a:pt x="6" y="1"/>
                    </a:lnTo>
                    <a:lnTo>
                      <a:pt x="6" y="8"/>
                    </a:lnTo>
                    <a:lnTo>
                      <a:pt x="0" y="4"/>
                    </a:lnTo>
                    <a:moveTo>
                      <a:pt x="21" y="59"/>
                    </a:moveTo>
                    <a:lnTo>
                      <a:pt x="35" y="59"/>
                    </a:lnTo>
                    <a:lnTo>
                      <a:pt x="35" y="55"/>
                    </a:lnTo>
                    <a:lnTo>
                      <a:pt x="21" y="55"/>
                    </a:lnTo>
                    <a:lnTo>
                      <a:pt x="21" y="59"/>
                    </a:lnTo>
                    <a:moveTo>
                      <a:pt x="24" y="94"/>
                    </a:moveTo>
                    <a:lnTo>
                      <a:pt x="38" y="94"/>
                    </a:lnTo>
                    <a:lnTo>
                      <a:pt x="38" y="91"/>
                    </a:lnTo>
                    <a:lnTo>
                      <a:pt x="24" y="91"/>
                    </a:lnTo>
                    <a:lnTo>
                      <a:pt x="24" y="94"/>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56" name="Freeform 200">
                <a:extLst>
                  <a:ext uri="{FF2B5EF4-FFF2-40B4-BE49-F238E27FC236}">
                    <a16:creationId xmlns:a16="http://schemas.microsoft.com/office/drawing/2014/main" id="{E246E7E8-F38F-4A2D-AA41-31EB61A853DF}"/>
                  </a:ext>
                </a:extLst>
              </p:cNvPr>
              <p:cNvSpPr>
                <a:spLocks noEditPoints="1"/>
              </p:cNvSpPr>
              <p:nvPr/>
            </p:nvSpPr>
            <p:spPr bwMode="auto">
              <a:xfrm>
                <a:off x="373" y="1439"/>
                <a:ext cx="8" cy="57"/>
              </a:xfrm>
              <a:custGeom>
                <a:avLst/>
                <a:gdLst>
                  <a:gd name="T0" fmla="*/ 2 w 8"/>
                  <a:gd name="T1" fmla="*/ 0 h 57"/>
                  <a:gd name="T2" fmla="*/ 8 w 8"/>
                  <a:gd name="T3" fmla="*/ 0 h 57"/>
                  <a:gd name="T4" fmla="*/ 0 w 8"/>
                  <a:gd name="T5" fmla="*/ 57 h 57"/>
                  <a:gd name="T6" fmla="*/ 7 w 8"/>
                  <a:gd name="T7" fmla="*/ 57 h 57"/>
                </a:gdLst>
                <a:ahLst/>
                <a:cxnLst>
                  <a:cxn ang="0">
                    <a:pos x="T0" y="T1"/>
                  </a:cxn>
                  <a:cxn ang="0">
                    <a:pos x="T2" y="T3"/>
                  </a:cxn>
                  <a:cxn ang="0">
                    <a:pos x="T4" y="T5"/>
                  </a:cxn>
                  <a:cxn ang="0">
                    <a:pos x="T6" y="T7"/>
                  </a:cxn>
                </a:cxnLst>
                <a:rect l="0" t="0" r="r" b="b"/>
                <a:pathLst>
                  <a:path w="8" h="57">
                    <a:moveTo>
                      <a:pt x="2" y="0"/>
                    </a:moveTo>
                    <a:lnTo>
                      <a:pt x="8" y="0"/>
                    </a:lnTo>
                    <a:moveTo>
                      <a:pt x="0" y="57"/>
                    </a:moveTo>
                    <a:lnTo>
                      <a:pt x="7" y="57"/>
                    </a:lnTo>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4457" name="Rectangle 201">
                <a:extLst>
                  <a:ext uri="{FF2B5EF4-FFF2-40B4-BE49-F238E27FC236}">
                    <a16:creationId xmlns:a16="http://schemas.microsoft.com/office/drawing/2014/main" id="{393181F9-3F68-4681-9117-FABB9DBFA3A1}"/>
                  </a:ext>
                </a:extLst>
              </p:cNvPr>
              <p:cNvSpPr>
                <a:spLocks noChangeArrowheads="1"/>
              </p:cNvSpPr>
              <p:nvPr/>
            </p:nvSpPr>
            <p:spPr bwMode="auto">
              <a:xfrm>
                <a:off x="350" y="1663"/>
                <a:ext cx="8" cy="111"/>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58" name="Rectangle 202">
                <a:extLst>
                  <a:ext uri="{FF2B5EF4-FFF2-40B4-BE49-F238E27FC236}">
                    <a16:creationId xmlns:a16="http://schemas.microsoft.com/office/drawing/2014/main" id="{630E6258-A048-4CAC-84C9-0FAC7BD54E7A}"/>
                  </a:ext>
                </a:extLst>
              </p:cNvPr>
              <p:cNvSpPr>
                <a:spLocks noChangeArrowheads="1"/>
              </p:cNvSpPr>
              <p:nvPr/>
            </p:nvSpPr>
            <p:spPr bwMode="auto">
              <a:xfrm>
                <a:off x="358" y="1663"/>
                <a:ext cx="9" cy="11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59" name="Rectangle 203">
                <a:extLst>
                  <a:ext uri="{FF2B5EF4-FFF2-40B4-BE49-F238E27FC236}">
                    <a16:creationId xmlns:a16="http://schemas.microsoft.com/office/drawing/2014/main" id="{91C14C5F-413C-4C5C-8A22-081BF6CB4287}"/>
                  </a:ext>
                </a:extLst>
              </p:cNvPr>
              <p:cNvSpPr>
                <a:spLocks noChangeArrowheads="1"/>
              </p:cNvSpPr>
              <p:nvPr/>
            </p:nvSpPr>
            <p:spPr bwMode="auto">
              <a:xfrm>
                <a:off x="367" y="1663"/>
                <a:ext cx="8" cy="111"/>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0" name="Rectangle 204">
                <a:extLst>
                  <a:ext uri="{FF2B5EF4-FFF2-40B4-BE49-F238E27FC236}">
                    <a16:creationId xmlns:a16="http://schemas.microsoft.com/office/drawing/2014/main" id="{1E555E87-9B46-4256-8E18-B00E201D4371}"/>
                  </a:ext>
                </a:extLst>
              </p:cNvPr>
              <p:cNvSpPr>
                <a:spLocks noChangeArrowheads="1"/>
              </p:cNvSpPr>
              <p:nvPr/>
            </p:nvSpPr>
            <p:spPr bwMode="auto">
              <a:xfrm>
                <a:off x="375" y="1663"/>
                <a:ext cx="9" cy="11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1" name="Rectangle 205">
                <a:extLst>
                  <a:ext uri="{FF2B5EF4-FFF2-40B4-BE49-F238E27FC236}">
                    <a16:creationId xmlns:a16="http://schemas.microsoft.com/office/drawing/2014/main" id="{2BBFEC1B-2247-4269-9BD8-4429080EA537}"/>
                  </a:ext>
                </a:extLst>
              </p:cNvPr>
              <p:cNvSpPr>
                <a:spLocks noChangeArrowheads="1"/>
              </p:cNvSpPr>
              <p:nvPr/>
            </p:nvSpPr>
            <p:spPr bwMode="auto">
              <a:xfrm>
                <a:off x="384" y="1663"/>
                <a:ext cx="9" cy="11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2" name="Rectangle 206">
                <a:extLst>
                  <a:ext uri="{FF2B5EF4-FFF2-40B4-BE49-F238E27FC236}">
                    <a16:creationId xmlns:a16="http://schemas.microsoft.com/office/drawing/2014/main" id="{6F92BA46-A9F8-4CEF-8869-FE4964962E02}"/>
                  </a:ext>
                </a:extLst>
              </p:cNvPr>
              <p:cNvSpPr>
                <a:spLocks noChangeArrowheads="1"/>
              </p:cNvSpPr>
              <p:nvPr/>
            </p:nvSpPr>
            <p:spPr bwMode="auto">
              <a:xfrm>
                <a:off x="427" y="1663"/>
                <a:ext cx="8" cy="111"/>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3" name="Rectangle 207">
                <a:extLst>
                  <a:ext uri="{FF2B5EF4-FFF2-40B4-BE49-F238E27FC236}">
                    <a16:creationId xmlns:a16="http://schemas.microsoft.com/office/drawing/2014/main" id="{A72EC469-AC71-4971-A842-8B59EEBFF2AA}"/>
                  </a:ext>
                </a:extLst>
              </p:cNvPr>
              <p:cNvSpPr>
                <a:spLocks noChangeArrowheads="1"/>
              </p:cNvSpPr>
              <p:nvPr/>
            </p:nvSpPr>
            <p:spPr bwMode="auto">
              <a:xfrm>
                <a:off x="435" y="1663"/>
                <a:ext cx="9" cy="11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4" name="Rectangle 208">
                <a:extLst>
                  <a:ext uri="{FF2B5EF4-FFF2-40B4-BE49-F238E27FC236}">
                    <a16:creationId xmlns:a16="http://schemas.microsoft.com/office/drawing/2014/main" id="{3FF9112A-106E-451E-BCAD-8E754854BBD1}"/>
                  </a:ext>
                </a:extLst>
              </p:cNvPr>
              <p:cNvSpPr>
                <a:spLocks noChangeArrowheads="1"/>
              </p:cNvSpPr>
              <p:nvPr/>
            </p:nvSpPr>
            <p:spPr bwMode="auto">
              <a:xfrm>
                <a:off x="444" y="1663"/>
                <a:ext cx="8" cy="11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5" name="Rectangle 209">
                <a:extLst>
                  <a:ext uri="{FF2B5EF4-FFF2-40B4-BE49-F238E27FC236}">
                    <a16:creationId xmlns:a16="http://schemas.microsoft.com/office/drawing/2014/main" id="{49CA5598-9978-407B-99C7-8059772E13F8}"/>
                  </a:ext>
                </a:extLst>
              </p:cNvPr>
              <p:cNvSpPr>
                <a:spLocks noChangeArrowheads="1"/>
              </p:cNvSpPr>
              <p:nvPr/>
            </p:nvSpPr>
            <p:spPr bwMode="auto">
              <a:xfrm>
                <a:off x="452" y="1663"/>
                <a:ext cx="9" cy="111"/>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6" name="Rectangle 210">
                <a:extLst>
                  <a:ext uri="{FF2B5EF4-FFF2-40B4-BE49-F238E27FC236}">
                    <a16:creationId xmlns:a16="http://schemas.microsoft.com/office/drawing/2014/main" id="{FECB9E5A-1C69-4AF6-B04D-E1EEB0FD2297}"/>
                  </a:ext>
                </a:extLst>
              </p:cNvPr>
              <p:cNvSpPr>
                <a:spLocks noChangeArrowheads="1"/>
              </p:cNvSpPr>
              <p:nvPr/>
            </p:nvSpPr>
            <p:spPr bwMode="auto">
              <a:xfrm>
                <a:off x="461" y="1663"/>
                <a:ext cx="9" cy="111"/>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4467" name="Freeform 211">
                <a:extLst>
                  <a:ext uri="{FF2B5EF4-FFF2-40B4-BE49-F238E27FC236}">
                    <a16:creationId xmlns:a16="http://schemas.microsoft.com/office/drawing/2014/main" id="{9A95F919-A55D-4266-9676-408523B41D11}"/>
                  </a:ext>
                </a:extLst>
              </p:cNvPr>
              <p:cNvSpPr>
                <a:spLocks/>
              </p:cNvSpPr>
              <p:nvPr/>
            </p:nvSpPr>
            <p:spPr bwMode="auto">
              <a:xfrm>
                <a:off x="335" y="1338"/>
                <a:ext cx="205" cy="462"/>
              </a:xfrm>
              <a:custGeom>
                <a:avLst/>
                <a:gdLst>
                  <a:gd name="T0" fmla="*/ 6 w 205"/>
                  <a:gd name="T1" fmla="*/ 462 h 462"/>
                  <a:gd name="T2" fmla="*/ 6 w 205"/>
                  <a:gd name="T3" fmla="*/ 453 h 462"/>
                  <a:gd name="T4" fmla="*/ 0 w 205"/>
                  <a:gd name="T5" fmla="*/ 453 h 462"/>
                  <a:gd name="T6" fmla="*/ 0 w 205"/>
                  <a:gd name="T7" fmla="*/ 51 h 462"/>
                  <a:gd name="T8" fmla="*/ 51 w 205"/>
                  <a:gd name="T9" fmla="*/ 0 h 462"/>
                  <a:gd name="T10" fmla="*/ 205 w 205"/>
                  <a:gd name="T11" fmla="*/ 0 h 462"/>
                  <a:gd name="T12" fmla="*/ 205 w 205"/>
                  <a:gd name="T13" fmla="*/ 401 h 462"/>
                  <a:gd name="T14" fmla="*/ 202 w 205"/>
                  <a:gd name="T15" fmla="*/ 404 h 462"/>
                  <a:gd name="T16" fmla="*/ 202 w 205"/>
                  <a:gd name="T17" fmla="*/ 407 h 462"/>
                  <a:gd name="T18" fmla="*/ 147 w 205"/>
                  <a:gd name="T19" fmla="*/ 462 h 462"/>
                  <a:gd name="T20" fmla="*/ 6 w 205"/>
                  <a:gd name="T2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462">
                    <a:moveTo>
                      <a:pt x="6" y="462"/>
                    </a:moveTo>
                    <a:lnTo>
                      <a:pt x="6" y="453"/>
                    </a:lnTo>
                    <a:lnTo>
                      <a:pt x="0" y="453"/>
                    </a:lnTo>
                    <a:lnTo>
                      <a:pt x="0" y="51"/>
                    </a:lnTo>
                    <a:lnTo>
                      <a:pt x="51" y="0"/>
                    </a:lnTo>
                    <a:lnTo>
                      <a:pt x="205" y="0"/>
                    </a:lnTo>
                    <a:lnTo>
                      <a:pt x="205" y="401"/>
                    </a:lnTo>
                    <a:lnTo>
                      <a:pt x="202" y="404"/>
                    </a:lnTo>
                    <a:lnTo>
                      <a:pt x="202" y="407"/>
                    </a:lnTo>
                    <a:lnTo>
                      <a:pt x="147" y="462"/>
                    </a:lnTo>
                    <a:lnTo>
                      <a:pt x="6" y="462"/>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864468" name="Freeform 212">
            <a:extLst>
              <a:ext uri="{FF2B5EF4-FFF2-40B4-BE49-F238E27FC236}">
                <a16:creationId xmlns:a16="http://schemas.microsoft.com/office/drawing/2014/main" id="{174F0752-0386-4934-951E-546043876DEB}"/>
              </a:ext>
            </a:extLst>
          </p:cNvPr>
          <p:cNvSpPr>
            <a:spLocks/>
          </p:cNvSpPr>
          <p:nvPr/>
        </p:nvSpPr>
        <p:spPr bwMode="auto">
          <a:xfrm>
            <a:off x="3044825" y="2830513"/>
            <a:ext cx="2338388" cy="400050"/>
          </a:xfrm>
          <a:custGeom>
            <a:avLst/>
            <a:gdLst>
              <a:gd name="T0" fmla="*/ 2 w 1473"/>
              <a:gd name="T1" fmla="*/ 252 h 252"/>
              <a:gd name="T2" fmla="*/ 0 w 1473"/>
              <a:gd name="T3" fmla="*/ 0 h 252"/>
              <a:gd name="T4" fmla="*/ 1473 w 1473"/>
              <a:gd name="T5" fmla="*/ 3 h 252"/>
              <a:gd name="T6" fmla="*/ 1231 w 1473"/>
              <a:gd name="T7" fmla="*/ 252 h 252"/>
              <a:gd name="T8" fmla="*/ 2 w 1473"/>
              <a:gd name="T9" fmla="*/ 252 h 252"/>
            </a:gdLst>
            <a:ahLst/>
            <a:cxnLst>
              <a:cxn ang="0">
                <a:pos x="T0" y="T1"/>
              </a:cxn>
              <a:cxn ang="0">
                <a:pos x="T2" y="T3"/>
              </a:cxn>
              <a:cxn ang="0">
                <a:pos x="T4" y="T5"/>
              </a:cxn>
              <a:cxn ang="0">
                <a:pos x="T6" y="T7"/>
              </a:cxn>
              <a:cxn ang="0">
                <a:pos x="T8" y="T9"/>
              </a:cxn>
            </a:cxnLst>
            <a:rect l="0" t="0" r="r" b="b"/>
            <a:pathLst>
              <a:path w="1473" h="252">
                <a:moveTo>
                  <a:pt x="2" y="252"/>
                </a:moveTo>
                <a:lnTo>
                  <a:pt x="0" y="0"/>
                </a:lnTo>
                <a:lnTo>
                  <a:pt x="1473" y="3"/>
                </a:lnTo>
                <a:lnTo>
                  <a:pt x="1231" y="252"/>
                </a:lnTo>
                <a:lnTo>
                  <a:pt x="2" y="252"/>
                </a:lnTo>
                <a:close/>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4469" name="Freeform 213">
            <a:extLst>
              <a:ext uri="{FF2B5EF4-FFF2-40B4-BE49-F238E27FC236}">
                <a16:creationId xmlns:a16="http://schemas.microsoft.com/office/drawing/2014/main" id="{0ED3B969-6A2B-40D6-82CC-47587F26D1C4}"/>
              </a:ext>
            </a:extLst>
          </p:cNvPr>
          <p:cNvSpPr>
            <a:spLocks/>
          </p:cNvSpPr>
          <p:nvPr/>
        </p:nvSpPr>
        <p:spPr bwMode="auto">
          <a:xfrm>
            <a:off x="5002213" y="2828925"/>
            <a:ext cx="400050" cy="2036763"/>
          </a:xfrm>
          <a:custGeom>
            <a:avLst/>
            <a:gdLst>
              <a:gd name="T0" fmla="*/ 1 w 252"/>
              <a:gd name="T1" fmla="*/ 1283 h 1283"/>
              <a:gd name="T2" fmla="*/ 252 w 252"/>
              <a:gd name="T3" fmla="*/ 1283 h 1283"/>
              <a:gd name="T4" fmla="*/ 246 w 252"/>
              <a:gd name="T5" fmla="*/ 0 h 1283"/>
              <a:gd name="T6" fmla="*/ 0 w 252"/>
              <a:gd name="T7" fmla="*/ 253 h 1283"/>
              <a:gd name="T8" fmla="*/ 1 w 252"/>
              <a:gd name="T9" fmla="*/ 1283 h 1283"/>
            </a:gdLst>
            <a:ahLst/>
            <a:cxnLst>
              <a:cxn ang="0">
                <a:pos x="T0" y="T1"/>
              </a:cxn>
              <a:cxn ang="0">
                <a:pos x="T2" y="T3"/>
              </a:cxn>
              <a:cxn ang="0">
                <a:pos x="T4" y="T5"/>
              </a:cxn>
              <a:cxn ang="0">
                <a:pos x="T6" y="T7"/>
              </a:cxn>
              <a:cxn ang="0">
                <a:pos x="T8" y="T9"/>
              </a:cxn>
            </a:cxnLst>
            <a:rect l="0" t="0" r="r" b="b"/>
            <a:pathLst>
              <a:path w="252" h="1283">
                <a:moveTo>
                  <a:pt x="1" y="1283"/>
                </a:moveTo>
                <a:lnTo>
                  <a:pt x="252" y="1283"/>
                </a:lnTo>
                <a:lnTo>
                  <a:pt x="246" y="0"/>
                </a:lnTo>
                <a:lnTo>
                  <a:pt x="0" y="253"/>
                </a:lnTo>
                <a:lnTo>
                  <a:pt x="1" y="1283"/>
                </a:lnTo>
                <a:close/>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64470" name="Group 214">
            <a:extLst>
              <a:ext uri="{FF2B5EF4-FFF2-40B4-BE49-F238E27FC236}">
                <a16:creationId xmlns:a16="http://schemas.microsoft.com/office/drawing/2014/main" id="{1F5B3D05-6CF0-4BAC-8711-03730B117DDF}"/>
              </a:ext>
            </a:extLst>
          </p:cNvPr>
          <p:cNvGrpSpPr>
            <a:grpSpLocks/>
          </p:cNvGrpSpPr>
          <p:nvPr/>
        </p:nvGrpSpPr>
        <p:grpSpPr bwMode="auto">
          <a:xfrm>
            <a:off x="6705600" y="2362200"/>
            <a:ext cx="1676400" cy="4267200"/>
            <a:chOff x="4224" y="1488"/>
            <a:chExt cx="1056" cy="2688"/>
          </a:xfrm>
        </p:grpSpPr>
        <p:sp>
          <p:nvSpPr>
            <p:cNvPr id="864471" name="Text Box 215">
              <a:extLst>
                <a:ext uri="{FF2B5EF4-FFF2-40B4-BE49-F238E27FC236}">
                  <a16:creationId xmlns:a16="http://schemas.microsoft.com/office/drawing/2014/main" id="{4BC6FDC2-9ADD-40DC-8D7D-3E7B828C21A0}"/>
                </a:ext>
              </a:extLst>
            </p:cNvPr>
            <p:cNvSpPr txBox="1">
              <a:spLocks noChangeArrowheads="1"/>
            </p:cNvSpPr>
            <p:nvPr/>
          </p:nvSpPr>
          <p:spPr bwMode="auto">
            <a:xfrm>
              <a:off x="4320" y="258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GIS</a:t>
              </a:r>
            </a:p>
          </p:txBody>
        </p:sp>
        <p:sp>
          <p:nvSpPr>
            <p:cNvPr id="864472" name="Text Box 216">
              <a:extLst>
                <a:ext uri="{FF2B5EF4-FFF2-40B4-BE49-F238E27FC236}">
                  <a16:creationId xmlns:a16="http://schemas.microsoft.com/office/drawing/2014/main" id="{C261131D-1F87-406C-8806-2D563FD016C1}"/>
                </a:ext>
              </a:extLst>
            </p:cNvPr>
            <p:cNvSpPr txBox="1">
              <a:spLocks noChangeArrowheads="1"/>
            </p:cNvSpPr>
            <p:nvPr/>
          </p:nvSpPr>
          <p:spPr bwMode="auto">
            <a:xfrm>
              <a:off x="4320" y="282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Matlab</a:t>
              </a:r>
            </a:p>
          </p:txBody>
        </p:sp>
        <p:sp>
          <p:nvSpPr>
            <p:cNvPr id="864473" name="Text Box 217">
              <a:extLst>
                <a:ext uri="{FF2B5EF4-FFF2-40B4-BE49-F238E27FC236}">
                  <a16:creationId xmlns:a16="http://schemas.microsoft.com/office/drawing/2014/main" id="{F75DB046-34CC-4327-8961-C52533B60FF8}"/>
                </a:ext>
              </a:extLst>
            </p:cNvPr>
            <p:cNvSpPr txBox="1">
              <a:spLocks noChangeArrowheads="1"/>
            </p:cNvSpPr>
            <p:nvPr/>
          </p:nvSpPr>
          <p:spPr bwMode="auto">
            <a:xfrm>
              <a:off x="4320" y="306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IDL</a:t>
              </a:r>
            </a:p>
          </p:txBody>
        </p:sp>
        <p:sp>
          <p:nvSpPr>
            <p:cNvPr id="864474" name="Text Box 218">
              <a:extLst>
                <a:ext uri="{FF2B5EF4-FFF2-40B4-BE49-F238E27FC236}">
                  <a16:creationId xmlns:a16="http://schemas.microsoft.com/office/drawing/2014/main" id="{4B40C20F-1DD3-4EC0-9700-1CA6BF5E68A5}"/>
                </a:ext>
              </a:extLst>
            </p:cNvPr>
            <p:cNvSpPr txBox="1">
              <a:spLocks noChangeArrowheads="1"/>
            </p:cNvSpPr>
            <p:nvPr/>
          </p:nvSpPr>
          <p:spPr bwMode="auto">
            <a:xfrm>
              <a:off x="4320" y="330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Splus, R</a:t>
              </a:r>
            </a:p>
          </p:txBody>
        </p:sp>
        <p:sp>
          <p:nvSpPr>
            <p:cNvPr id="864475" name="Text Box 219">
              <a:extLst>
                <a:ext uri="{FF2B5EF4-FFF2-40B4-BE49-F238E27FC236}">
                  <a16:creationId xmlns:a16="http://schemas.microsoft.com/office/drawing/2014/main" id="{26D90926-B791-4B9B-A6F6-2415C4FC7648}"/>
                </a:ext>
              </a:extLst>
            </p:cNvPr>
            <p:cNvSpPr txBox="1">
              <a:spLocks noChangeArrowheads="1"/>
            </p:cNvSpPr>
            <p:nvPr/>
          </p:nvSpPr>
          <p:spPr bwMode="auto">
            <a:xfrm>
              <a:off x="4320" y="3546"/>
              <a:ext cx="816" cy="1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Excel</a:t>
              </a:r>
            </a:p>
          </p:txBody>
        </p:sp>
        <p:sp>
          <p:nvSpPr>
            <p:cNvPr id="864476" name="Text Box 220">
              <a:extLst>
                <a:ext uri="{FF2B5EF4-FFF2-40B4-BE49-F238E27FC236}">
                  <a16:creationId xmlns:a16="http://schemas.microsoft.com/office/drawing/2014/main" id="{D16804C5-21EE-4397-9B0D-5BE2E1C41711}"/>
                </a:ext>
              </a:extLst>
            </p:cNvPr>
            <p:cNvSpPr txBox="1">
              <a:spLocks noChangeArrowheads="1"/>
            </p:cNvSpPr>
            <p:nvPr/>
          </p:nvSpPr>
          <p:spPr bwMode="auto">
            <a:xfrm>
              <a:off x="4320" y="3786"/>
              <a:ext cx="816" cy="29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200">
                  <a:cs typeface="Arial" panose="020B0604020202020204" pitchFamily="34" charset="0"/>
                </a:rPr>
                <a:t>Programming (Fortran, C, VB)</a:t>
              </a:r>
            </a:p>
          </p:txBody>
        </p:sp>
        <p:sp>
          <p:nvSpPr>
            <p:cNvPr id="864477" name="Text Box 221">
              <a:extLst>
                <a:ext uri="{FF2B5EF4-FFF2-40B4-BE49-F238E27FC236}">
                  <a16:creationId xmlns:a16="http://schemas.microsoft.com/office/drawing/2014/main" id="{4E43B245-5355-4113-9901-F181A80C82C4}"/>
                </a:ext>
              </a:extLst>
            </p:cNvPr>
            <p:cNvSpPr txBox="1">
              <a:spLocks noChangeArrowheads="1"/>
            </p:cNvSpPr>
            <p:nvPr/>
          </p:nvSpPr>
          <p:spPr bwMode="auto">
            <a:xfrm>
              <a:off x="4224" y="1546"/>
              <a:ext cx="10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spcBef>
                  <a:spcPct val="50000"/>
                </a:spcBef>
              </a:pPr>
              <a:r>
                <a:rPr lang="en-US" altLang="en-US" sz="1400" b="1"/>
                <a:t>Web services interface</a:t>
              </a:r>
            </a:p>
          </p:txBody>
        </p:sp>
        <p:pic>
          <p:nvPicPr>
            <p:cNvPr id="864478" name="Picture 222" descr="MPj04000390000[1]">
              <a:extLst>
                <a:ext uri="{FF2B5EF4-FFF2-40B4-BE49-F238E27FC236}">
                  <a16:creationId xmlns:a16="http://schemas.microsoft.com/office/drawing/2014/main" id="{4B1C3652-EE5E-4B6B-B74D-F806888B116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5882"/>
            <a:stretch>
              <a:fillRect/>
            </a:stretch>
          </p:blipFill>
          <p:spPr bwMode="auto">
            <a:xfrm>
              <a:off x="4320" y="1960"/>
              <a:ext cx="816" cy="578"/>
            </a:xfrm>
            <a:prstGeom prst="rect">
              <a:avLst/>
            </a:prstGeom>
            <a:noFill/>
            <a:extLst>
              <a:ext uri="{909E8E84-426E-40DD-AFC4-6F175D3DCCD1}">
                <a14:hiddenFill xmlns:a14="http://schemas.microsoft.com/office/drawing/2010/main">
                  <a:solidFill>
                    <a:srgbClr val="FFFFFF"/>
                  </a:solidFill>
                </a14:hiddenFill>
              </a:ext>
            </a:extLst>
          </p:spPr>
        </p:pic>
        <p:sp>
          <p:nvSpPr>
            <p:cNvPr id="864479" name="Rectangle 223">
              <a:extLst>
                <a:ext uri="{FF2B5EF4-FFF2-40B4-BE49-F238E27FC236}">
                  <a16:creationId xmlns:a16="http://schemas.microsoft.com/office/drawing/2014/main" id="{DCC02854-074B-4A97-BA9F-4DBCA6D6A5A6}"/>
                </a:ext>
              </a:extLst>
            </p:cNvPr>
            <p:cNvSpPr>
              <a:spLocks noChangeArrowheads="1"/>
            </p:cNvSpPr>
            <p:nvPr/>
          </p:nvSpPr>
          <p:spPr bwMode="auto">
            <a:xfrm>
              <a:off x="4224" y="1488"/>
              <a:ext cx="1008" cy="2688"/>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64480" name="Group 224">
            <a:extLst>
              <a:ext uri="{FF2B5EF4-FFF2-40B4-BE49-F238E27FC236}">
                <a16:creationId xmlns:a16="http://schemas.microsoft.com/office/drawing/2014/main" id="{5F446BC6-5879-4019-B658-EA7290A452FF}"/>
              </a:ext>
            </a:extLst>
          </p:cNvPr>
          <p:cNvGrpSpPr>
            <a:grpSpLocks/>
          </p:cNvGrpSpPr>
          <p:nvPr/>
        </p:nvGrpSpPr>
        <p:grpSpPr bwMode="auto">
          <a:xfrm>
            <a:off x="1295400" y="457200"/>
            <a:ext cx="5562600" cy="1420813"/>
            <a:chOff x="816" y="288"/>
            <a:chExt cx="3504" cy="895"/>
          </a:xfrm>
        </p:grpSpPr>
        <p:pic>
          <p:nvPicPr>
            <p:cNvPr id="864481" name="Picture 225" descr="MCj03871500000[1]">
              <a:extLst>
                <a:ext uri="{FF2B5EF4-FFF2-40B4-BE49-F238E27FC236}">
                  <a16:creationId xmlns:a16="http://schemas.microsoft.com/office/drawing/2014/main" id="{C284443D-43C8-42C1-A317-F576999AC7B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2" y="384"/>
              <a:ext cx="819" cy="758"/>
            </a:xfrm>
            <a:prstGeom prst="rect">
              <a:avLst/>
            </a:prstGeom>
            <a:noFill/>
            <a:extLst>
              <a:ext uri="{909E8E84-426E-40DD-AFC4-6F175D3DCCD1}">
                <a14:hiddenFill xmlns:a14="http://schemas.microsoft.com/office/drawing/2010/main">
                  <a:solidFill>
                    <a:srgbClr val="FFFFFF"/>
                  </a:solidFill>
                </a14:hiddenFill>
              </a:ext>
            </a:extLst>
          </p:spPr>
        </p:pic>
        <p:sp>
          <p:nvSpPr>
            <p:cNvPr id="864482" name="Text Box 226">
              <a:extLst>
                <a:ext uri="{FF2B5EF4-FFF2-40B4-BE49-F238E27FC236}">
                  <a16:creationId xmlns:a16="http://schemas.microsoft.com/office/drawing/2014/main" id="{1DE42087-B1DC-45C3-A035-290D53A2E748}"/>
                </a:ext>
              </a:extLst>
            </p:cNvPr>
            <p:cNvSpPr txBox="1">
              <a:spLocks noChangeArrowheads="1"/>
            </p:cNvSpPr>
            <p:nvPr/>
          </p:nvSpPr>
          <p:spPr bwMode="auto">
            <a:xfrm>
              <a:off x="1555" y="321"/>
              <a:ext cx="2765" cy="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a:spcBef>
                  <a:spcPct val="50000"/>
                </a:spcBef>
              </a:pPr>
              <a:r>
                <a:rPr lang="en-US" altLang="en-US" sz="1400" b="1">
                  <a:cs typeface="Arial" panose="020B0604020202020204" pitchFamily="34" charset="0"/>
                </a:rPr>
                <a:t>Hydrologic Data Access System Website Portal and Map Viewer</a:t>
              </a:r>
            </a:p>
            <a:p>
              <a:pPr algn="ctr">
                <a:spcBef>
                  <a:spcPct val="50000"/>
                </a:spcBef>
              </a:pPr>
              <a:r>
                <a:rPr lang="en-US" altLang="en-US" sz="1400">
                  <a:cs typeface="Arial" panose="020B0604020202020204" pitchFamily="34" charset="0"/>
                </a:rPr>
                <a:t>Information input, display, query and output services</a:t>
              </a:r>
            </a:p>
            <a:p>
              <a:pPr algn="ctr">
                <a:spcBef>
                  <a:spcPct val="50000"/>
                </a:spcBef>
              </a:pPr>
              <a:r>
                <a:rPr lang="en-US" altLang="en-US" sz="1400">
                  <a:cs typeface="Arial" panose="020B0604020202020204" pitchFamily="34" charset="0"/>
                </a:rPr>
                <a:t>Preliminary data exploration and discovery.  See what is available and perform exploratory analyses</a:t>
              </a:r>
            </a:p>
          </p:txBody>
        </p:sp>
        <p:sp>
          <p:nvSpPr>
            <p:cNvPr id="864483" name="Rectangle 227">
              <a:extLst>
                <a:ext uri="{FF2B5EF4-FFF2-40B4-BE49-F238E27FC236}">
                  <a16:creationId xmlns:a16="http://schemas.microsoft.com/office/drawing/2014/main" id="{A250FEC0-299E-479C-9EA3-033FA18E870C}"/>
                </a:ext>
              </a:extLst>
            </p:cNvPr>
            <p:cNvSpPr>
              <a:spLocks noChangeArrowheads="1"/>
            </p:cNvSpPr>
            <p:nvPr/>
          </p:nvSpPr>
          <p:spPr bwMode="auto">
            <a:xfrm>
              <a:off x="816" y="288"/>
              <a:ext cx="3456" cy="864"/>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4484" name="Rectangle 228">
            <a:extLst>
              <a:ext uri="{FF2B5EF4-FFF2-40B4-BE49-F238E27FC236}">
                <a16:creationId xmlns:a16="http://schemas.microsoft.com/office/drawing/2014/main" id="{2CC6BC78-D51D-4E30-9F18-FDCC728D8B64}"/>
              </a:ext>
            </a:extLst>
          </p:cNvPr>
          <p:cNvSpPr>
            <a:spLocks noChangeArrowheads="1"/>
          </p:cNvSpPr>
          <p:nvPr/>
        </p:nvSpPr>
        <p:spPr bwMode="auto">
          <a:xfrm>
            <a:off x="5010150" y="2847975"/>
            <a:ext cx="381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485" name="Text Box 229">
            <a:extLst>
              <a:ext uri="{FF2B5EF4-FFF2-40B4-BE49-F238E27FC236}">
                <a16:creationId xmlns:a16="http://schemas.microsoft.com/office/drawing/2014/main" id="{D59511DF-9A5E-4248-821F-44C3870B0143}"/>
              </a:ext>
            </a:extLst>
          </p:cNvPr>
          <p:cNvSpPr txBox="1">
            <a:spLocks noChangeArrowheads="1"/>
          </p:cNvSpPr>
          <p:nvPr/>
        </p:nvSpPr>
        <p:spPr bwMode="auto">
          <a:xfrm>
            <a:off x="3019425" y="2830513"/>
            <a:ext cx="181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sz="2000">
                <a:latin typeface="Times New Roman" panose="02020603050405020304" pitchFamily="18" charset="0"/>
              </a:rPr>
              <a:t>HTML -XML</a:t>
            </a:r>
          </a:p>
        </p:txBody>
      </p:sp>
      <p:sp>
        <p:nvSpPr>
          <p:cNvPr id="864486" name="Text Box 230">
            <a:extLst>
              <a:ext uri="{FF2B5EF4-FFF2-40B4-BE49-F238E27FC236}">
                <a16:creationId xmlns:a16="http://schemas.microsoft.com/office/drawing/2014/main" id="{BF1F71AD-7B97-460C-9335-2CC6E3A4311F}"/>
              </a:ext>
            </a:extLst>
          </p:cNvPr>
          <p:cNvSpPr txBox="1">
            <a:spLocks noChangeArrowheads="1"/>
          </p:cNvSpPr>
          <p:nvPr/>
        </p:nvSpPr>
        <p:spPr bwMode="auto">
          <a:xfrm rot="5400000">
            <a:off x="4295775" y="3835400"/>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spAutoFit/>
          </a:bodyPr>
          <a:lstStyle/>
          <a:p>
            <a:pPr algn="ctr" eaLnBrk="0" hangingPunct="0"/>
            <a:r>
              <a:rPr lang="en-US" altLang="en-US" sz="2000">
                <a:latin typeface="Times New Roman" panose="02020603050405020304" pitchFamily="18" charset="0"/>
              </a:rPr>
              <a:t>WSDL - SOAP</a:t>
            </a:r>
          </a:p>
        </p:txBody>
      </p:sp>
      <p:cxnSp>
        <p:nvCxnSpPr>
          <p:cNvPr id="864487" name="AutoShape 231">
            <a:extLst>
              <a:ext uri="{FF2B5EF4-FFF2-40B4-BE49-F238E27FC236}">
                <a16:creationId xmlns:a16="http://schemas.microsoft.com/office/drawing/2014/main" id="{5C301954-9D1D-4259-B184-D1933935C60F}"/>
              </a:ext>
            </a:extLst>
          </p:cNvPr>
          <p:cNvCxnSpPr>
            <a:cxnSpLocks noChangeShapeType="1"/>
            <a:stCxn id="864485" idx="3"/>
            <a:endCxn id="864486" idx="1"/>
          </p:cNvCxnSpPr>
          <p:nvPr/>
        </p:nvCxnSpPr>
        <p:spPr bwMode="auto">
          <a:xfrm>
            <a:off x="4830763" y="3028950"/>
            <a:ext cx="365125" cy="104775"/>
          </a:xfrm>
          <a:prstGeom prst="bentConnector2">
            <a:avLst/>
          </a:prstGeom>
          <a:noFill/>
          <a:ln w="9525">
            <a:solidFill>
              <a:schemeClr val="tx1"/>
            </a:solidFill>
            <a:miter lim="800000"/>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4488" name="Text Box 232">
            <a:extLst>
              <a:ext uri="{FF2B5EF4-FFF2-40B4-BE49-F238E27FC236}">
                <a16:creationId xmlns:a16="http://schemas.microsoft.com/office/drawing/2014/main" id="{6E574E8C-9550-4A1C-9CC9-BC967420B3F9}"/>
              </a:ext>
            </a:extLst>
          </p:cNvPr>
          <p:cNvSpPr txBox="1">
            <a:spLocks noChangeArrowheads="1"/>
          </p:cNvSpPr>
          <p:nvPr/>
        </p:nvSpPr>
        <p:spPr bwMode="auto">
          <a:xfrm>
            <a:off x="3971925" y="6124575"/>
            <a:ext cx="895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ODM</a:t>
            </a:r>
          </a:p>
        </p:txBody>
      </p:sp>
      <p:grpSp>
        <p:nvGrpSpPr>
          <p:cNvPr id="864489" name="Group 233">
            <a:extLst>
              <a:ext uri="{FF2B5EF4-FFF2-40B4-BE49-F238E27FC236}">
                <a16:creationId xmlns:a16="http://schemas.microsoft.com/office/drawing/2014/main" id="{3B183859-9E6F-4B8B-ABE3-18CADC5FDEF7}"/>
              </a:ext>
            </a:extLst>
          </p:cNvPr>
          <p:cNvGrpSpPr>
            <a:grpSpLocks/>
          </p:cNvGrpSpPr>
          <p:nvPr/>
        </p:nvGrpSpPr>
        <p:grpSpPr bwMode="auto">
          <a:xfrm>
            <a:off x="1457325" y="5848350"/>
            <a:ext cx="762000" cy="819150"/>
            <a:chOff x="3600" y="2160"/>
            <a:chExt cx="864" cy="960"/>
          </a:xfrm>
        </p:grpSpPr>
        <p:sp>
          <p:nvSpPr>
            <p:cNvPr id="864490" name="Rectangle 234">
              <a:extLst>
                <a:ext uri="{FF2B5EF4-FFF2-40B4-BE49-F238E27FC236}">
                  <a16:creationId xmlns:a16="http://schemas.microsoft.com/office/drawing/2014/main" id="{F80399FD-5BB9-4334-A01C-EDE52F675655}"/>
                </a:ext>
              </a:extLst>
            </p:cNvPr>
            <p:cNvSpPr>
              <a:spLocks noChangeArrowheads="1"/>
            </p:cNvSpPr>
            <p:nvPr/>
          </p:nvSpPr>
          <p:spPr bwMode="auto">
            <a:xfrm>
              <a:off x="3600" y="2304"/>
              <a:ext cx="864" cy="7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4491" name="Group 235">
              <a:extLst>
                <a:ext uri="{FF2B5EF4-FFF2-40B4-BE49-F238E27FC236}">
                  <a16:creationId xmlns:a16="http://schemas.microsoft.com/office/drawing/2014/main" id="{3CF8CB75-6E5B-4190-9E73-0AC5B45F8437}"/>
                </a:ext>
              </a:extLst>
            </p:cNvPr>
            <p:cNvGrpSpPr>
              <a:grpSpLocks/>
            </p:cNvGrpSpPr>
            <p:nvPr/>
          </p:nvGrpSpPr>
          <p:grpSpPr bwMode="auto">
            <a:xfrm>
              <a:off x="3600" y="2160"/>
              <a:ext cx="864" cy="960"/>
              <a:chOff x="3600" y="1632"/>
              <a:chExt cx="864" cy="1536"/>
            </a:xfrm>
          </p:grpSpPr>
          <p:sp>
            <p:nvSpPr>
              <p:cNvPr id="864492" name="Oval 236">
                <a:extLst>
                  <a:ext uri="{FF2B5EF4-FFF2-40B4-BE49-F238E27FC236}">
                    <a16:creationId xmlns:a16="http://schemas.microsoft.com/office/drawing/2014/main" id="{1A945442-2DBE-430C-8E28-91AB53878B58}"/>
                  </a:ext>
                </a:extLst>
              </p:cNvPr>
              <p:cNvSpPr>
                <a:spLocks noChangeArrowheads="1"/>
              </p:cNvSpPr>
              <p:nvPr/>
            </p:nvSpPr>
            <p:spPr bwMode="auto">
              <a:xfrm>
                <a:off x="3600" y="1632"/>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493" name="Oval 237">
                <a:extLst>
                  <a:ext uri="{FF2B5EF4-FFF2-40B4-BE49-F238E27FC236}">
                    <a16:creationId xmlns:a16="http://schemas.microsoft.com/office/drawing/2014/main" id="{B5A7788D-654D-475F-8CD3-2D1FD0BC6FBA}"/>
                  </a:ext>
                </a:extLst>
              </p:cNvPr>
              <p:cNvSpPr>
                <a:spLocks noChangeArrowheads="1"/>
              </p:cNvSpPr>
              <p:nvPr/>
            </p:nvSpPr>
            <p:spPr bwMode="auto">
              <a:xfrm>
                <a:off x="3600" y="2784"/>
                <a:ext cx="86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494" name="Line 238">
                <a:extLst>
                  <a:ext uri="{FF2B5EF4-FFF2-40B4-BE49-F238E27FC236}">
                    <a16:creationId xmlns:a16="http://schemas.microsoft.com/office/drawing/2014/main" id="{164FE436-E099-46E1-81AC-C90885538E1A}"/>
                  </a:ext>
                </a:extLst>
              </p:cNvPr>
              <p:cNvSpPr>
                <a:spLocks noChangeShapeType="1"/>
              </p:cNvSpPr>
              <p:nvPr/>
            </p:nvSpPr>
            <p:spPr bwMode="auto">
              <a:xfrm>
                <a:off x="4464"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4495" name="Line 239">
                <a:extLst>
                  <a:ext uri="{FF2B5EF4-FFF2-40B4-BE49-F238E27FC236}">
                    <a16:creationId xmlns:a16="http://schemas.microsoft.com/office/drawing/2014/main" id="{C08CC27D-81BD-45BA-A818-7E0BBADF481C}"/>
                  </a:ext>
                </a:extLst>
              </p:cNvPr>
              <p:cNvSpPr>
                <a:spLocks noChangeShapeType="1"/>
              </p:cNvSpPr>
              <p:nvPr/>
            </p:nvSpPr>
            <p:spPr bwMode="auto">
              <a:xfrm>
                <a:off x="3600" y="182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864496" name="Text Box 240">
            <a:extLst>
              <a:ext uri="{FF2B5EF4-FFF2-40B4-BE49-F238E27FC236}">
                <a16:creationId xmlns:a16="http://schemas.microsoft.com/office/drawing/2014/main" id="{761A42A9-F9A0-4E5D-856A-300E57ACABD8}"/>
              </a:ext>
            </a:extLst>
          </p:cNvPr>
          <p:cNvSpPr txBox="1">
            <a:spLocks noChangeArrowheads="1"/>
          </p:cNvSpPr>
          <p:nvPr/>
        </p:nvSpPr>
        <p:spPr bwMode="auto">
          <a:xfrm>
            <a:off x="1457325" y="6096000"/>
            <a:ext cx="895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ODM</a:t>
            </a:r>
          </a:p>
        </p:txBody>
      </p:sp>
      <p:sp>
        <p:nvSpPr>
          <p:cNvPr id="864497" name="AutoShape 241">
            <a:extLst>
              <a:ext uri="{FF2B5EF4-FFF2-40B4-BE49-F238E27FC236}">
                <a16:creationId xmlns:a16="http://schemas.microsoft.com/office/drawing/2014/main" id="{F821EEA7-A8BF-484D-B6B6-296AE54D404C}"/>
              </a:ext>
            </a:extLst>
          </p:cNvPr>
          <p:cNvSpPr>
            <a:spLocks noChangeArrowheads="1"/>
          </p:cNvSpPr>
          <p:nvPr/>
        </p:nvSpPr>
        <p:spPr bwMode="auto">
          <a:xfrm rot="5400000">
            <a:off x="2590800" y="3505200"/>
            <a:ext cx="228600" cy="838200"/>
          </a:xfrm>
          <a:prstGeom prst="upArrow">
            <a:avLst>
              <a:gd name="adj1" fmla="val 50000"/>
              <a:gd name="adj2" fmla="val 91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a:extLst>
              <a:ext uri="{FF2B5EF4-FFF2-40B4-BE49-F238E27FC236}">
                <a16:creationId xmlns:a16="http://schemas.microsoft.com/office/drawing/2014/main" id="{14317D21-0FE0-4591-A1C3-2EFDE967536D}"/>
              </a:ext>
            </a:extLst>
          </p:cNvPr>
          <p:cNvSpPr>
            <a:spLocks noGrp="1" noChangeArrowheads="1"/>
          </p:cNvSpPr>
          <p:nvPr>
            <p:ph type="title"/>
          </p:nvPr>
        </p:nvSpPr>
        <p:spPr>
          <a:xfrm>
            <a:off x="457200" y="304800"/>
            <a:ext cx="8229600" cy="1143000"/>
          </a:xfrm>
        </p:spPr>
        <p:txBody>
          <a:bodyPr/>
          <a:lstStyle/>
          <a:p>
            <a:r>
              <a:rPr lang="en-US" altLang="en-US" sz="3200">
                <a:solidFill>
                  <a:srgbClr val="0000FF"/>
                </a:solidFill>
              </a:rPr>
              <a:t>CUAHSI Hydrologic Data Access System</a:t>
            </a:r>
            <a:br>
              <a:rPr lang="en-US" altLang="en-US" sz="3200"/>
            </a:br>
            <a:r>
              <a:rPr lang="en-US" altLang="en-US" sz="3200">
                <a:solidFill>
                  <a:srgbClr val="0000FF"/>
                </a:solidFill>
              </a:rPr>
              <a:t>(HDAS)</a:t>
            </a:r>
          </a:p>
        </p:txBody>
      </p:sp>
      <p:sp>
        <p:nvSpPr>
          <p:cNvPr id="746500" name="Rectangle 4">
            <a:extLst>
              <a:ext uri="{FF2B5EF4-FFF2-40B4-BE49-F238E27FC236}">
                <a16:creationId xmlns:a16="http://schemas.microsoft.com/office/drawing/2014/main" id="{2B6C5DCA-A484-4C3E-AE8C-44400D5FC043}"/>
              </a:ext>
            </a:extLst>
          </p:cNvPr>
          <p:cNvSpPr>
            <a:spLocks noChangeArrowheads="1"/>
          </p:cNvSpPr>
          <p:nvPr/>
        </p:nvSpPr>
        <p:spPr bwMode="auto">
          <a:xfrm>
            <a:off x="2819400" y="62166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a:p>
            <a:endParaRPr lang="en-US" altLang="en-US"/>
          </a:p>
        </p:txBody>
      </p:sp>
      <p:sp>
        <p:nvSpPr>
          <p:cNvPr id="746501" name="Text Box 5">
            <a:extLst>
              <a:ext uri="{FF2B5EF4-FFF2-40B4-BE49-F238E27FC236}">
                <a16:creationId xmlns:a16="http://schemas.microsoft.com/office/drawing/2014/main" id="{E5F3821F-8402-49C4-BBEF-64A4B30990DC}"/>
              </a:ext>
            </a:extLst>
          </p:cNvPr>
          <p:cNvSpPr txBox="1">
            <a:spLocks noChangeArrowheads="1"/>
          </p:cNvSpPr>
          <p:nvPr/>
        </p:nvSpPr>
        <p:spPr bwMode="auto">
          <a:xfrm>
            <a:off x="685800" y="57912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tx2"/>
                </a:solidFill>
              </a:rPr>
              <a:t>A </a:t>
            </a:r>
            <a:r>
              <a:rPr lang="en-US" altLang="en-US" sz="2400">
                <a:solidFill>
                  <a:srgbClr val="0000FF"/>
                </a:solidFill>
              </a:rPr>
              <a:t>common data window</a:t>
            </a:r>
            <a:r>
              <a:rPr lang="en-US" altLang="en-US" sz="2400">
                <a:solidFill>
                  <a:schemeClr val="tx2"/>
                </a:solidFill>
              </a:rPr>
              <a:t> for accessing, viewing and downloading hydrologic information</a:t>
            </a:r>
          </a:p>
        </p:txBody>
      </p:sp>
      <p:sp>
        <p:nvSpPr>
          <p:cNvPr id="746502" name="Text Box 6">
            <a:extLst>
              <a:ext uri="{FF2B5EF4-FFF2-40B4-BE49-F238E27FC236}">
                <a16:creationId xmlns:a16="http://schemas.microsoft.com/office/drawing/2014/main" id="{1E1EA7E9-CC92-4589-85A9-F544E0A8648B}"/>
              </a:ext>
            </a:extLst>
          </p:cNvPr>
          <p:cNvSpPr txBox="1">
            <a:spLocks noChangeArrowheads="1"/>
          </p:cNvSpPr>
          <p:nvPr/>
        </p:nvSpPr>
        <p:spPr bwMode="auto">
          <a:xfrm>
            <a:off x="609600" y="1828800"/>
            <a:ext cx="8413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USGS</a:t>
            </a:r>
          </a:p>
        </p:txBody>
      </p:sp>
      <p:sp>
        <p:nvSpPr>
          <p:cNvPr id="746503" name="Text Box 7">
            <a:extLst>
              <a:ext uri="{FF2B5EF4-FFF2-40B4-BE49-F238E27FC236}">
                <a16:creationId xmlns:a16="http://schemas.microsoft.com/office/drawing/2014/main" id="{402345F3-B0DC-4D5E-9B28-50B51676849A}"/>
              </a:ext>
            </a:extLst>
          </p:cNvPr>
          <p:cNvSpPr txBox="1">
            <a:spLocks noChangeArrowheads="1"/>
          </p:cNvSpPr>
          <p:nvPr/>
        </p:nvSpPr>
        <p:spPr bwMode="auto">
          <a:xfrm>
            <a:off x="4495800" y="1447800"/>
            <a:ext cx="8159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NASA</a:t>
            </a:r>
          </a:p>
        </p:txBody>
      </p:sp>
      <p:sp>
        <p:nvSpPr>
          <p:cNvPr id="746504" name="Text Box 8">
            <a:extLst>
              <a:ext uri="{FF2B5EF4-FFF2-40B4-BE49-F238E27FC236}">
                <a16:creationId xmlns:a16="http://schemas.microsoft.com/office/drawing/2014/main" id="{F41B0184-4A15-4873-B2C4-EBF638FB1819}"/>
              </a:ext>
            </a:extLst>
          </p:cNvPr>
          <p:cNvSpPr txBox="1">
            <a:spLocks noChangeArrowheads="1"/>
          </p:cNvSpPr>
          <p:nvPr/>
        </p:nvSpPr>
        <p:spPr bwMode="auto">
          <a:xfrm>
            <a:off x="3048000" y="1447800"/>
            <a:ext cx="8540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NCDC</a:t>
            </a:r>
          </a:p>
        </p:txBody>
      </p:sp>
      <p:sp>
        <p:nvSpPr>
          <p:cNvPr id="746505" name="Text Box 9">
            <a:extLst>
              <a:ext uri="{FF2B5EF4-FFF2-40B4-BE49-F238E27FC236}">
                <a16:creationId xmlns:a16="http://schemas.microsoft.com/office/drawing/2014/main" id="{58B65ECC-B099-41D4-B173-D5C583D4ED79}"/>
              </a:ext>
            </a:extLst>
          </p:cNvPr>
          <p:cNvSpPr txBox="1">
            <a:spLocks noChangeArrowheads="1"/>
          </p:cNvSpPr>
          <p:nvPr/>
        </p:nvSpPr>
        <p:spPr bwMode="auto">
          <a:xfrm>
            <a:off x="1828800" y="1524000"/>
            <a:ext cx="6508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EPA</a:t>
            </a:r>
          </a:p>
        </p:txBody>
      </p:sp>
      <p:sp>
        <p:nvSpPr>
          <p:cNvPr id="746506" name="Text Box 10">
            <a:extLst>
              <a:ext uri="{FF2B5EF4-FFF2-40B4-BE49-F238E27FC236}">
                <a16:creationId xmlns:a16="http://schemas.microsoft.com/office/drawing/2014/main" id="{E3A1E334-5CA8-442F-B36F-F2A2A66E59D5}"/>
              </a:ext>
            </a:extLst>
          </p:cNvPr>
          <p:cNvSpPr txBox="1">
            <a:spLocks noChangeArrowheads="1"/>
          </p:cNvSpPr>
          <p:nvPr/>
        </p:nvSpPr>
        <p:spPr bwMode="auto">
          <a:xfrm>
            <a:off x="5867400" y="1524000"/>
            <a:ext cx="7270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NWS</a:t>
            </a:r>
          </a:p>
        </p:txBody>
      </p:sp>
      <p:sp>
        <p:nvSpPr>
          <p:cNvPr id="746507" name="Text Box 11">
            <a:extLst>
              <a:ext uri="{FF2B5EF4-FFF2-40B4-BE49-F238E27FC236}">
                <a16:creationId xmlns:a16="http://schemas.microsoft.com/office/drawing/2014/main" id="{47E65C77-0997-4DFA-B0A4-4994B5951DB0}"/>
              </a:ext>
            </a:extLst>
          </p:cNvPr>
          <p:cNvSpPr txBox="1">
            <a:spLocks noChangeArrowheads="1"/>
          </p:cNvSpPr>
          <p:nvPr/>
        </p:nvSpPr>
        <p:spPr bwMode="auto">
          <a:xfrm>
            <a:off x="6858000" y="1905000"/>
            <a:ext cx="19843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Observatory Data</a:t>
            </a:r>
          </a:p>
        </p:txBody>
      </p:sp>
      <p:sp>
        <p:nvSpPr>
          <p:cNvPr id="746508" name="Line 12">
            <a:extLst>
              <a:ext uri="{FF2B5EF4-FFF2-40B4-BE49-F238E27FC236}">
                <a16:creationId xmlns:a16="http://schemas.microsoft.com/office/drawing/2014/main" id="{1EA3EE4B-11D0-4013-8D8F-70F21F530F11}"/>
              </a:ext>
            </a:extLst>
          </p:cNvPr>
          <p:cNvSpPr>
            <a:spLocks noChangeShapeType="1"/>
          </p:cNvSpPr>
          <p:nvPr/>
        </p:nvSpPr>
        <p:spPr bwMode="auto">
          <a:xfrm>
            <a:off x="1295400" y="22098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09" name="Line 13">
            <a:extLst>
              <a:ext uri="{FF2B5EF4-FFF2-40B4-BE49-F238E27FC236}">
                <a16:creationId xmlns:a16="http://schemas.microsoft.com/office/drawing/2014/main" id="{F1657F37-3227-4EA9-A39E-B2FA8A1C6271}"/>
              </a:ext>
            </a:extLst>
          </p:cNvPr>
          <p:cNvSpPr>
            <a:spLocks noChangeShapeType="1"/>
          </p:cNvSpPr>
          <p:nvPr/>
        </p:nvSpPr>
        <p:spPr bwMode="auto">
          <a:xfrm>
            <a:off x="2286000" y="19050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10" name="Line 14">
            <a:extLst>
              <a:ext uri="{FF2B5EF4-FFF2-40B4-BE49-F238E27FC236}">
                <a16:creationId xmlns:a16="http://schemas.microsoft.com/office/drawing/2014/main" id="{1DA1AC83-B5E8-420C-895B-357957E9955E}"/>
              </a:ext>
            </a:extLst>
          </p:cNvPr>
          <p:cNvSpPr>
            <a:spLocks noChangeShapeType="1"/>
          </p:cNvSpPr>
          <p:nvPr/>
        </p:nvSpPr>
        <p:spPr bwMode="auto">
          <a:xfrm>
            <a:off x="3505200" y="1828800"/>
            <a:ext cx="228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11" name="Line 15">
            <a:extLst>
              <a:ext uri="{FF2B5EF4-FFF2-40B4-BE49-F238E27FC236}">
                <a16:creationId xmlns:a16="http://schemas.microsoft.com/office/drawing/2014/main" id="{5789A21F-6458-490A-849F-D34A8D503138}"/>
              </a:ext>
            </a:extLst>
          </p:cNvPr>
          <p:cNvSpPr>
            <a:spLocks noChangeShapeType="1"/>
          </p:cNvSpPr>
          <p:nvPr/>
        </p:nvSpPr>
        <p:spPr bwMode="auto">
          <a:xfrm flipH="1">
            <a:off x="4572000" y="1828800"/>
            <a:ext cx="228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12" name="Line 16">
            <a:extLst>
              <a:ext uri="{FF2B5EF4-FFF2-40B4-BE49-F238E27FC236}">
                <a16:creationId xmlns:a16="http://schemas.microsoft.com/office/drawing/2014/main" id="{F13C8A8A-DCCE-4CA7-A78F-85CB1D56747B}"/>
              </a:ext>
            </a:extLst>
          </p:cNvPr>
          <p:cNvSpPr>
            <a:spLocks noChangeShapeType="1"/>
          </p:cNvSpPr>
          <p:nvPr/>
        </p:nvSpPr>
        <p:spPr bwMode="auto">
          <a:xfrm flipH="1">
            <a:off x="5334000" y="1905000"/>
            <a:ext cx="914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13" name="Line 17">
            <a:extLst>
              <a:ext uri="{FF2B5EF4-FFF2-40B4-BE49-F238E27FC236}">
                <a16:creationId xmlns:a16="http://schemas.microsoft.com/office/drawing/2014/main" id="{4E9E72E3-FA2E-49B0-BBEE-E5D398523768}"/>
              </a:ext>
            </a:extLst>
          </p:cNvPr>
          <p:cNvSpPr>
            <a:spLocks noChangeShapeType="1"/>
          </p:cNvSpPr>
          <p:nvPr/>
        </p:nvSpPr>
        <p:spPr bwMode="auto">
          <a:xfrm flipH="1">
            <a:off x="6324600" y="2286000"/>
            <a:ext cx="1143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46514" name="Picture 18">
            <a:extLst>
              <a:ext uri="{FF2B5EF4-FFF2-40B4-BE49-F238E27FC236}">
                <a16:creationId xmlns:a16="http://schemas.microsoft.com/office/drawing/2014/main" id="{1B0CA61E-30E5-4853-87D4-C5F83DC7F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327" r="2386" b="5121"/>
          <a:stretch>
            <a:fillRect/>
          </a:stretch>
        </p:blipFill>
        <p:spPr bwMode="auto">
          <a:xfrm>
            <a:off x="1444625" y="2930525"/>
            <a:ext cx="6164263" cy="2847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a:extLst>
              <a:ext uri="{FF2B5EF4-FFF2-40B4-BE49-F238E27FC236}">
                <a16:creationId xmlns:a16="http://schemas.microsoft.com/office/drawing/2014/main" id="{D577C7E9-37AA-4C4E-A9E0-D51ED8F8F7E4}"/>
              </a:ext>
            </a:extLst>
          </p:cNvPr>
          <p:cNvSpPr>
            <a:spLocks noGrp="1" noChangeArrowheads="1"/>
          </p:cNvSpPr>
          <p:nvPr>
            <p:ph type="title"/>
          </p:nvPr>
        </p:nvSpPr>
        <p:spPr>
          <a:xfrm>
            <a:off x="2819400" y="552450"/>
            <a:ext cx="6096000" cy="1143000"/>
          </a:xfrm>
        </p:spPr>
        <p:txBody>
          <a:bodyPr/>
          <a:lstStyle/>
          <a:p>
            <a:r>
              <a:rPr lang="en-US" altLang="en-US" sz="5400"/>
              <a:t>Outline</a:t>
            </a:r>
          </a:p>
        </p:txBody>
      </p:sp>
      <p:sp>
        <p:nvSpPr>
          <p:cNvPr id="849923" name="Rectangle 3">
            <a:extLst>
              <a:ext uri="{FF2B5EF4-FFF2-40B4-BE49-F238E27FC236}">
                <a16:creationId xmlns:a16="http://schemas.microsoft.com/office/drawing/2014/main" id="{FD3ECA92-5452-4E22-85A5-2F31BB8A332A}"/>
              </a:ext>
            </a:extLst>
          </p:cNvPr>
          <p:cNvSpPr>
            <a:spLocks noGrp="1" noChangeArrowheads="1"/>
          </p:cNvSpPr>
          <p:nvPr>
            <p:ph type="body" idx="1"/>
          </p:nvPr>
        </p:nvSpPr>
        <p:spPr>
          <a:xfrm>
            <a:off x="2819400" y="2327275"/>
            <a:ext cx="6096000" cy="3146425"/>
          </a:xfrm>
        </p:spPr>
        <p:txBody>
          <a:bodyPr/>
          <a:lstStyle/>
          <a:p>
            <a:pPr>
              <a:lnSpc>
                <a:spcPct val="90000"/>
              </a:lnSpc>
            </a:pPr>
            <a:r>
              <a:rPr lang="en-US" altLang="en-US"/>
              <a:t>The CUAHSI HIS</a:t>
            </a:r>
          </a:p>
          <a:p>
            <a:pPr>
              <a:lnSpc>
                <a:spcPct val="90000"/>
              </a:lnSpc>
            </a:pPr>
            <a:r>
              <a:rPr lang="en-US" altLang="en-US" i="1">
                <a:solidFill>
                  <a:srgbClr val="FF3300"/>
                </a:solidFill>
              </a:rPr>
              <a:t>Web Services</a:t>
            </a:r>
          </a:p>
          <a:p>
            <a:pPr>
              <a:lnSpc>
                <a:spcPct val="90000"/>
              </a:lnSpc>
            </a:pPr>
            <a:r>
              <a:rPr lang="en-US" altLang="en-US"/>
              <a:t>Observations Data Model</a:t>
            </a:r>
          </a:p>
          <a:p>
            <a:pPr>
              <a:lnSpc>
                <a:spcPct val="90000"/>
              </a:lnSpc>
            </a:pPr>
            <a:r>
              <a:rPr lang="en-US" altLang="en-US"/>
              <a:t>Observatory Test Bed Implementation</a:t>
            </a:r>
          </a:p>
          <a:p>
            <a:pPr>
              <a:lnSpc>
                <a:spcPct val="90000"/>
              </a:lnSpc>
              <a:buFont typeface="Monotype Sorts" pitchFamily="2" charset="2"/>
              <a:buNone/>
            </a:pPr>
            <a:endParaRPr lang="en-US" altLang="en-US"/>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Generic (Online)">
  <a:themeElements>
    <a:clrScheme name="3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3_Generic (Onlin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3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3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neric (Online)">
  <a:themeElements>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1_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1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1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efault Design">
  <a:themeElements>
    <a:clrScheme name="7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10.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2.xml><?xml version="1.0" encoding="utf-8"?>
<a:themeOverride xmlns:a="http://schemas.openxmlformats.org/drawingml/2006/main">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3.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4.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6.xml><?xml version="1.0" encoding="utf-8"?>
<a:themeOverride xmlns:a="http://schemas.openxmlformats.org/drawingml/2006/main">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1824</TotalTime>
  <Words>2696</Words>
  <Application>Microsoft Office PowerPoint</Application>
  <PresentationFormat>On-screen Show (4:3)</PresentationFormat>
  <Paragraphs>588</Paragraphs>
  <Slides>51</Slides>
  <Notes>12</Notes>
  <HiddenSlides>4</HiddenSlides>
  <MMClips>0</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4</vt:i4>
      </vt:variant>
      <vt:variant>
        <vt:lpstr>Slide Titles</vt:lpstr>
      </vt:variant>
      <vt:variant>
        <vt:i4>51</vt:i4>
      </vt:variant>
    </vt:vector>
  </HeadingPairs>
  <TitlesOfParts>
    <vt:vector size="76" baseType="lpstr">
      <vt:lpstr>Arial</vt:lpstr>
      <vt:lpstr>Times New Roman</vt:lpstr>
      <vt:lpstr>Arial Narrow</vt:lpstr>
      <vt:lpstr>Monotype Sorts</vt:lpstr>
      <vt:lpstr>Verdana</vt:lpstr>
      <vt:lpstr>Mona Lisa Recut</vt:lpstr>
      <vt:lpstr>Script MT Bold</vt:lpstr>
      <vt:lpstr>Times</vt:lpstr>
      <vt:lpstr>Courier New</vt:lpstr>
      <vt:lpstr>MS Mincho</vt:lpstr>
      <vt:lpstr>Tahoma</vt:lpstr>
      <vt:lpstr>굴림</vt:lpstr>
      <vt:lpstr>Default Design</vt:lpstr>
      <vt:lpstr>Blank Presentation</vt:lpstr>
      <vt:lpstr>1_Default Design</vt:lpstr>
      <vt:lpstr>3_Default Design</vt:lpstr>
      <vt:lpstr>5_Default Design</vt:lpstr>
      <vt:lpstr>3_Generic (Online)</vt:lpstr>
      <vt:lpstr>1_Generic (Online)</vt:lpstr>
      <vt:lpstr>7_Default Design</vt:lpstr>
      <vt:lpstr>8_Default Design</vt:lpstr>
      <vt:lpstr>Microsoft Equation 3.0</vt:lpstr>
      <vt:lpstr>Microsoft PowerPoint 97-2003 Slide</vt:lpstr>
      <vt:lpstr>Paintbrush Picture</vt:lpstr>
      <vt:lpstr>Microsoft Clip Gallery</vt:lpstr>
      <vt:lpstr>Developing a Community Hydrologic Information System</vt:lpstr>
      <vt:lpstr>Outline</vt:lpstr>
      <vt:lpstr>CUAHSI HIS Goals</vt:lpstr>
      <vt:lpstr>PowerPoint Presentation</vt:lpstr>
      <vt:lpstr>PowerPoint Presentation</vt:lpstr>
      <vt:lpstr>PowerPoint Presentation</vt:lpstr>
      <vt:lpstr>PowerPoint Presentation</vt:lpstr>
      <vt:lpstr>CUAHSI Hydrologic Data Access System (HDAS)</vt:lpstr>
      <vt:lpstr>Outline</vt:lpstr>
      <vt:lpstr>PowerPoint Presentation</vt:lpstr>
      <vt:lpstr>Example:  Matlab use of CUAHSI Web Services</vt:lpstr>
      <vt:lpstr>Variable and variableTimeInterval</vt:lpstr>
      <vt:lpstr>getVariableInfo</vt:lpstr>
      <vt:lpstr>GetValues</vt:lpstr>
      <vt:lpstr>Parse XML and Analyze</vt:lpstr>
      <vt:lpstr>Outline</vt:lpstr>
      <vt:lpstr>Hydrologic Science</vt:lpstr>
      <vt:lpstr>Continuous Space-Time Model – NetCDF (Unidata)</vt:lpstr>
      <vt:lpstr>Discrete Space-Time Data Model ArcHydro</vt:lpstr>
      <vt:lpstr>Terrain Data Models</vt:lpstr>
      <vt:lpstr>CUAHSI Observations Data Model</vt:lpstr>
      <vt:lpstr>Scope</vt:lpstr>
      <vt:lpstr>What are the basic attributes to be associated with each single data value and how can these best be organized?</vt:lpstr>
      <vt:lpstr>PowerPoint Presentation</vt:lpstr>
      <vt:lpstr>Site Attributes</vt:lpstr>
      <vt:lpstr>PowerPoint Presentation</vt:lpstr>
      <vt:lpstr>Variable attributes</vt:lpstr>
      <vt:lpstr>Scale issues in the interpretation of data</vt:lpstr>
      <vt:lpstr>PowerPoint Presentation</vt:lpstr>
      <vt:lpstr>Discharge, Stage, Concentration and Daily Average Example</vt:lpstr>
      <vt:lpstr>Data Types</vt:lpstr>
      <vt:lpstr>15 min Precipitation from NCDC</vt:lpstr>
      <vt:lpstr>Irregularly sampled groundwater level</vt:lpstr>
      <vt:lpstr>Offset</vt:lpstr>
      <vt:lpstr>Water Chemistry from a profile in a lake</vt:lpstr>
      <vt:lpstr>Groups and Derived From Associations</vt:lpstr>
      <vt:lpstr>Stage and Streamflow Example</vt:lpstr>
      <vt:lpstr>Daily Average Discharge Example Daily Average Discharge Derived from 15 Minute Discharge Data</vt:lpstr>
      <vt:lpstr>Methods and Samples</vt:lpstr>
      <vt:lpstr>Water Chemistry from Laboratory Sample</vt:lpstr>
      <vt:lpstr>PowerPoint Presentation</vt:lpstr>
      <vt:lpstr>Data Quality and Processing Levels</vt:lpstr>
      <vt:lpstr>Series of Observations</vt:lpstr>
      <vt:lpstr>Outline</vt:lpstr>
      <vt:lpstr>Workgroup HIS Server</vt:lpstr>
      <vt:lpstr>Automated Ingestion of Sensor Data into ODM</vt:lpstr>
      <vt:lpstr> ODM and HIS in an Observatory Setting Integration of Sensor Data With HIS</vt:lpstr>
      <vt:lpstr>Managing Data Within ODM - ODM Tools</vt:lpstr>
      <vt:lpstr>PowerPoint Presentation</vt:lpstr>
      <vt:lpstr>Conclusion Advancement of water science is critically dependent on integration of water information</vt:lpstr>
      <vt:lpstr>Questions?</vt:lpstr>
    </vt:vector>
  </TitlesOfParts>
  <Company>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Plot from the Data Portal</dc:title>
  <dc:creator>CRWR</dc:creator>
  <cp:lastModifiedBy>Levi Sanchez</cp:lastModifiedBy>
  <cp:revision>137</cp:revision>
  <dcterms:created xsi:type="dcterms:W3CDTF">2005-06-16T06:21:49Z</dcterms:created>
  <dcterms:modified xsi:type="dcterms:W3CDTF">2023-03-10T23:57:14Z</dcterms:modified>
</cp:coreProperties>
</file>