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3" autoAdjust="0"/>
  </p:normalViewPr>
  <p:slideViewPr>
    <p:cSldViewPr>
      <p:cViewPr>
        <p:scale>
          <a:sx n="41" d="100"/>
          <a:sy n="41" d="100"/>
        </p:scale>
        <p:origin x="-12" y="3456"/>
      </p:cViewPr>
      <p:guideLst>
        <p:guide orient="horz" pos="13824"/>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376B3B-A8D6-4CB9-A861-662284BC1F45}"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76B3B-A8D6-4CB9-A861-662284BC1F45}"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11247123"/>
            <a:ext cx="47404018"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11247123"/>
            <a:ext cx="141480542"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76B3B-A8D6-4CB9-A861-662284BC1F45}"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76B3B-A8D6-4CB9-A861-662284BC1F45}"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76B3B-A8D6-4CB9-A861-662284BC1F45}" type="datetimeFigureOut">
              <a:rPr lang="en-US" smtClean="0"/>
              <a:pPr/>
              <a:t>7/12/2010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376B3B-A8D6-4CB9-A861-662284BC1F45}"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395020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76B3B-A8D6-4CB9-A861-662284BC1F45}" type="datetimeFigureOut">
              <a:rPr lang="en-US" smtClean="0"/>
              <a:pPr/>
              <a:t>7/12/2010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76B3B-A8D6-4CB9-A861-662284BC1F45}" type="datetimeFigureOut">
              <a:rPr lang="en-US" smtClean="0"/>
              <a:pPr/>
              <a:t>7/12/2010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76B3B-A8D6-4CB9-A861-662284BC1F45}" type="datetimeFigureOut">
              <a:rPr lang="en-US" smtClean="0"/>
              <a:pPr/>
              <a:t>7/12/2010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76B3B-A8D6-4CB9-A861-662284BC1F45}"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76B3B-A8D6-4CB9-A861-662284BC1F45}" type="datetimeFigureOut">
              <a:rPr lang="en-US" smtClean="0"/>
              <a:pPr/>
              <a:t>7/12/2010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3E52-FC12-43E5-9C11-019BED5FC0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59376B3B-A8D6-4CB9-A861-662284BC1F45}" type="datetimeFigureOut">
              <a:rPr lang="en-US" smtClean="0"/>
              <a:pPr/>
              <a:t>7/12/2010</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1A0E3E52-FC12-43E5-9C11-019BED5FC0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oleObject" Target="../embeddings/oleObject10.bin"/><Relationship Id="rId3" Type="http://schemas.openxmlformats.org/officeDocument/2006/relationships/image" Target="../media/image21.jpeg"/><Relationship Id="rId21" Type="http://schemas.openxmlformats.org/officeDocument/2006/relationships/oleObject" Target="../embeddings/oleObject5.bin"/><Relationship Id="rId34" Type="http://schemas.openxmlformats.org/officeDocument/2006/relationships/oleObject" Target="../embeddings/oleObject18.bin"/><Relationship Id="rId7" Type="http://schemas.openxmlformats.org/officeDocument/2006/relationships/oleObject" Target="../embeddings/oleObject3.bin"/><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oleObject" Target="../embeddings/oleObject9.bin"/><Relationship Id="rId33"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30.emf"/><Relationship Id="rId20" Type="http://schemas.openxmlformats.org/officeDocument/2006/relationships/oleObject" Target="../embeddings/oleObject4.bin"/><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http://www.engineering.usu.edu/dtarb/)" TargetMode="External"/><Relationship Id="rId24" Type="http://schemas.openxmlformats.org/officeDocument/2006/relationships/oleObject" Target="../embeddings/oleObject8.bin"/><Relationship Id="rId32" Type="http://schemas.openxmlformats.org/officeDocument/2006/relationships/oleObject" Target="../embeddings/oleObject16.bin"/><Relationship Id="rId5" Type="http://schemas.openxmlformats.org/officeDocument/2006/relationships/oleObject" Target="../embeddings/oleObject1.bin"/><Relationship Id="rId15" Type="http://schemas.openxmlformats.org/officeDocument/2006/relationships/image" Target="../media/image29.emf"/><Relationship Id="rId23" Type="http://schemas.openxmlformats.org/officeDocument/2006/relationships/oleObject" Target="../embeddings/oleObject7.bin"/><Relationship Id="rId28" Type="http://schemas.openxmlformats.org/officeDocument/2006/relationships/oleObject" Target="../embeddings/oleObject12.bin"/><Relationship Id="rId36" Type="http://schemas.openxmlformats.org/officeDocument/2006/relationships/oleObject" Target="../embeddings/oleObject20.bin"/><Relationship Id="rId10" Type="http://schemas.openxmlformats.org/officeDocument/2006/relationships/image" Target="../media/image25.jpeg"/><Relationship Id="rId19" Type="http://schemas.openxmlformats.org/officeDocument/2006/relationships/image" Target="../media/image33.emf"/><Relationship Id="rId31" Type="http://schemas.openxmlformats.org/officeDocument/2006/relationships/oleObject" Target="../embeddings/oleObject15.bin"/><Relationship Id="rId4" Type="http://schemas.openxmlformats.org/officeDocument/2006/relationships/image" Target="../media/image22.jpeg"/><Relationship Id="rId9" Type="http://schemas.openxmlformats.org/officeDocument/2006/relationships/image" Target="../media/image24.jpeg"/><Relationship Id="rId14" Type="http://schemas.openxmlformats.org/officeDocument/2006/relationships/image" Target="../media/image28.tiff"/><Relationship Id="rId22" Type="http://schemas.openxmlformats.org/officeDocument/2006/relationships/oleObject" Target="../embeddings/oleObject6.bin"/><Relationship Id="rId27" Type="http://schemas.openxmlformats.org/officeDocument/2006/relationships/oleObject" Target="../embeddings/oleObject11.bin"/><Relationship Id="rId30" Type="http://schemas.openxmlformats.org/officeDocument/2006/relationships/oleObject" Target="../embeddings/oleObject14.bin"/><Relationship Id="rId35"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990600" y="5283200"/>
            <a:ext cx="41895184" cy="36779200"/>
          </a:xfrm>
          <a:prstGeom prst="roundRect">
            <a:avLst>
              <a:gd name="adj" fmla="val 1782"/>
            </a:avLst>
          </a:prstGeom>
          <a:solidFill>
            <a:srgbClr val="F6F2EF"/>
          </a:solidFill>
          <a:ln w="9525">
            <a:solidFill>
              <a:schemeClr val="tx1"/>
            </a:solidFill>
            <a:round/>
            <a:headEnd/>
            <a:tailEnd/>
          </a:ln>
          <a:effectLst/>
        </p:spPr>
        <p:txBody>
          <a:bodyPr wrap="none" lIns="146304" tIns="73152" rIns="146304" bIns="73152" anchor="ctr"/>
          <a:lstStyle/>
          <a:p>
            <a:endParaRPr lang="en-US" dirty="0">
              <a:latin typeface="Times New Roman" pitchFamily="18" charset="0"/>
              <a:cs typeface="Times New Roman" pitchFamily="18" charset="0"/>
            </a:endParaRPr>
          </a:p>
        </p:txBody>
      </p:sp>
      <p:sp>
        <p:nvSpPr>
          <p:cNvPr id="7171" name="Text Box 3"/>
          <p:cNvSpPr txBox="1">
            <a:spLocks noChangeArrowheads="1"/>
          </p:cNvSpPr>
          <p:nvPr/>
        </p:nvSpPr>
        <p:spPr bwMode="auto">
          <a:xfrm>
            <a:off x="914400" y="697692"/>
            <a:ext cx="41736433" cy="4255308"/>
          </a:xfrm>
          <a:prstGeom prst="rect">
            <a:avLst/>
          </a:prstGeom>
          <a:noFill/>
          <a:ln w="12700">
            <a:noFill/>
            <a:miter lim="800000"/>
            <a:headEnd/>
            <a:tailEnd/>
          </a:ln>
          <a:effectLst/>
        </p:spPr>
        <p:txBody>
          <a:bodyPr lIns="95397" tIns="95397" rIns="95397" bIns="95397">
            <a:spAutoFit/>
          </a:bodyPr>
          <a:lstStyle/>
          <a:p>
            <a:pPr algn="ctr" defTabSz="4703763">
              <a:defRPr/>
            </a:pPr>
            <a:r>
              <a:rPr lang="en-US" sz="7200" dirty="0" smtClean="0">
                <a:latin typeface="Times New Roman" pitchFamily="18" charset="0"/>
                <a:cs typeface="Times New Roman" pitchFamily="18" charset="0"/>
              </a:rPr>
              <a:t>Modeling the Effect </a:t>
            </a:r>
            <a:r>
              <a:rPr lang="en-US" sz="7200" dirty="0">
                <a:latin typeface="Times New Roman" pitchFamily="18" charset="0"/>
                <a:cs typeface="Times New Roman" pitchFamily="18" charset="0"/>
              </a:rPr>
              <a:t>of Vegetation on the Accumulation and Melting of Snow</a:t>
            </a:r>
          </a:p>
          <a:p>
            <a:pPr algn="ctr" defTabSz="4703763">
              <a:defRPr/>
            </a:pPr>
            <a:r>
              <a:rPr lang="en-US" sz="4800" dirty="0" err="1">
                <a:latin typeface="Times New Roman" pitchFamily="18" charset="0"/>
                <a:cs typeface="Times New Roman" pitchFamily="18" charset="0"/>
              </a:rPr>
              <a:t>Vinod</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Mahat</a:t>
            </a:r>
            <a:r>
              <a:rPr lang="en-US" sz="4800" dirty="0">
                <a:latin typeface="Times New Roman" pitchFamily="18" charset="0"/>
                <a:cs typeface="Times New Roman" pitchFamily="18" charset="0"/>
              </a:rPr>
              <a:t>, </a:t>
            </a:r>
            <a:r>
              <a:rPr lang="en-US" sz="4800" dirty="0" smtClean="0">
                <a:latin typeface="Times New Roman" pitchFamily="18" charset="0"/>
                <a:cs typeface="Times New Roman" pitchFamily="18" charset="0"/>
              </a:rPr>
              <a:t> David </a:t>
            </a:r>
            <a:r>
              <a:rPr lang="en-US" sz="4800" dirty="0">
                <a:latin typeface="Times New Roman" pitchFamily="18" charset="0"/>
                <a:cs typeface="Times New Roman" pitchFamily="18" charset="0"/>
              </a:rPr>
              <a:t>G. </a:t>
            </a:r>
            <a:r>
              <a:rPr lang="en-US" sz="4800" dirty="0" err="1">
                <a:latin typeface="Times New Roman" pitchFamily="18" charset="0"/>
                <a:cs typeface="Times New Roman" pitchFamily="18" charset="0"/>
              </a:rPr>
              <a:t>Tarboton</a:t>
            </a:r>
            <a:endParaRPr lang="en-US" sz="4800" dirty="0">
              <a:latin typeface="Times New Roman" pitchFamily="18" charset="0"/>
              <a:cs typeface="Times New Roman" pitchFamily="18" charset="0"/>
            </a:endParaRPr>
          </a:p>
          <a:p>
            <a:pPr algn="ctr" defTabSz="4703763">
              <a:defRPr/>
            </a:pPr>
            <a:r>
              <a:rPr lang="en-US" sz="4800" dirty="0">
                <a:latin typeface="Times New Roman" pitchFamily="18" charset="0"/>
                <a:cs typeface="Times New Roman" pitchFamily="18" charset="0"/>
              </a:rPr>
              <a:t>Department of Civil and Environmental </a:t>
            </a:r>
            <a:r>
              <a:rPr lang="en-US" sz="4800" dirty="0" smtClean="0">
                <a:latin typeface="Times New Roman" pitchFamily="18" charset="0"/>
                <a:cs typeface="Times New Roman" pitchFamily="18" charset="0"/>
              </a:rPr>
              <a:t>Engineering, Utah </a:t>
            </a:r>
            <a:r>
              <a:rPr lang="en-US" sz="4800" dirty="0">
                <a:latin typeface="Times New Roman" pitchFamily="18" charset="0"/>
                <a:cs typeface="Times New Roman" pitchFamily="18" charset="0"/>
              </a:rPr>
              <a:t>State University, Logan, Utah</a:t>
            </a:r>
          </a:p>
          <a:p>
            <a:pPr algn="ctr" defTabSz="4703763">
              <a:defRPr/>
            </a:pPr>
            <a:r>
              <a:rPr lang="en-US" sz="4800" dirty="0">
                <a:latin typeface="Times New Roman" pitchFamily="18" charset="0"/>
                <a:cs typeface="Times New Roman" pitchFamily="18" charset="0"/>
              </a:rPr>
              <a:t>Abstract number:  </a:t>
            </a:r>
            <a:r>
              <a:rPr lang="en-US" sz="4800" dirty="0" smtClean="0">
                <a:latin typeface="Times New Roman" pitchFamily="18" charset="0"/>
                <a:cs typeface="Times New Roman" pitchFamily="18" charset="0"/>
              </a:rPr>
              <a:t>Pst-1</a:t>
            </a:r>
            <a:endParaRPr lang="en-US" sz="4800" dirty="0">
              <a:latin typeface="Times New Roman" pitchFamily="18" charset="0"/>
              <a:cs typeface="Times New Roman" pitchFamily="18" charset="0"/>
            </a:endParaRPr>
          </a:p>
          <a:p>
            <a:pPr algn="ctr" defTabSz="4703763">
              <a:defRPr/>
            </a:pPr>
            <a:r>
              <a:rPr lang="en-US" sz="4800" dirty="0">
                <a:latin typeface="Times New Roman" pitchFamily="18" charset="0"/>
                <a:cs typeface="Times New Roman" pitchFamily="18" charset="0"/>
              </a:rPr>
              <a:t>Contact:  </a:t>
            </a:r>
            <a:r>
              <a:rPr lang="en-US" sz="4800" dirty="0" smtClean="0">
                <a:latin typeface="Times New Roman" pitchFamily="18" charset="0"/>
                <a:cs typeface="Times New Roman" pitchFamily="18" charset="0"/>
              </a:rPr>
              <a:t>vinod.mahat@aggiemail.usu.edu</a:t>
            </a:r>
            <a:endParaRPr lang="en-US" sz="4800" dirty="0">
              <a:effectLst>
                <a:outerShdw blurRad="38100" dist="38100" dir="2700000" algn="tl">
                  <a:srgbClr val="C0C0C0"/>
                </a:outerShdw>
              </a:effectLst>
              <a:latin typeface="Times New Roman" pitchFamily="18" charset="0"/>
              <a:cs typeface="Times New Roman" pitchFamily="18" charset="0"/>
            </a:endParaRPr>
          </a:p>
        </p:txBody>
      </p:sp>
      <p:sp>
        <p:nvSpPr>
          <p:cNvPr id="7172" name="AutoShape 4"/>
          <p:cNvSpPr>
            <a:spLocks noChangeArrowheads="1"/>
          </p:cNvSpPr>
          <p:nvPr/>
        </p:nvSpPr>
        <p:spPr bwMode="auto">
          <a:xfrm>
            <a:off x="1371600" y="12420600"/>
            <a:ext cx="14935200" cy="111252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endParaRPr lang="en-US">
              <a:latin typeface="Times New Roman" pitchFamily="18" charset="0"/>
              <a:cs typeface="Times New Roman" pitchFamily="18" charset="0"/>
            </a:endParaRPr>
          </a:p>
        </p:txBody>
      </p:sp>
      <p:sp>
        <p:nvSpPr>
          <p:cNvPr id="7174" name="AutoShape 6"/>
          <p:cNvSpPr>
            <a:spLocks noChangeArrowheads="1"/>
          </p:cNvSpPr>
          <p:nvPr/>
        </p:nvSpPr>
        <p:spPr bwMode="auto">
          <a:xfrm>
            <a:off x="16840200" y="6172200"/>
            <a:ext cx="11049000" cy="351282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pPr>
              <a:tabLst>
                <a:tab pos="163513" algn="l"/>
              </a:tabLst>
            </a:pPr>
            <a:endParaRPr lang="en-US" sz="3600" dirty="0" smtClean="0"/>
          </a:p>
        </p:txBody>
      </p:sp>
      <p:sp>
        <p:nvSpPr>
          <p:cNvPr id="7176" name="AutoShape 8"/>
          <p:cNvSpPr>
            <a:spLocks noChangeArrowheads="1"/>
          </p:cNvSpPr>
          <p:nvPr/>
        </p:nvSpPr>
        <p:spPr bwMode="auto">
          <a:xfrm>
            <a:off x="28422600" y="6172200"/>
            <a:ext cx="13944600" cy="256032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pPr marL="635000" indent="-635000" algn="just">
              <a:spcBef>
                <a:spcPct val="20000"/>
              </a:spcBef>
            </a:pPr>
            <a:endParaRPr lang="en-US" sz="3200" b="1" u="sng" dirty="0">
              <a:latin typeface="Times New Roman" pitchFamily="18" charset="0"/>
              <a:cs typeface="Times New Roman" pitchFamily="18" charset="0"/>
            </a:endParaRPr>
          </a:p>
        </p:txBody>
      </p:sp>
      <p:sp>
        <p:nvSpPr>
          <p:cNvPr id="7177" name="Rectangle 9"/>
          <p:cNvSpPr>
            <a:spLocks noChangeArrowheads="1"/>
          </p:cNvSpPr>
          <p:nvPr/>
        </p:nvSpPr>
        <p:spPr bwMode="auto">
          <a:xfrm>
            <a:off x="16668940" y="6324600"/>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MODEL  ENHANCEMENTS</a:t>
            </a:r>
            <a:endParaRPr lang="en-US" sz="5400" b="1" dirty="0">
              <a:solidFill>
                <a:srgbClr val="9F2A1C"/>
              </a:solidFill>
              <a:latin typeface="Times New Roman" pitchFamily="18" charset="0"/>
              <a:cs typeface="Times New Roman" pitchFamily="18" charset="0"/>
            </a:endParaRPr>
          </a:p>
        </p:txBody>
      </p:sp>
      <p:sp>
        <p:nvSpPr>
          <p:cNvPr id="7178" name="AutoShape 10"/>
          <p:cNvSpPr>
            <a:spLocks noChangeArrowheads="1"/>
          </p:cNvSpPr>
          <p:nvPr/>
        </p:nvSpPr>
        <p:spPr bwMode="auto">
          <a:xfrm>
            <a:off x="1371600" y="6273800"/>
            <a:ext cx="14935200" cy="56134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endParaRPr lang="en-US">
              <a:latin typeface="Times New Roman" pitchFamily="18" charset="0"/>
              <a:cs typeface="Times New Roman" pitchFamily="18" charset="0"/>
            </a:endParaRPr>
          </a:p>
        </p:txBody>
      </p:sp>
      <p:sp>
        <p:nvSpPr>
          <p:cNvPr id="7179" name="Rectangle 11"/>
          <p:cNvSpPr>
            <a:spLocks noChangeArrowheads="1"/>
          </p:cNvSpPr>
          <p:nvPr/>
        </p:nvSpPr>
        <p:spPr bwMode="auto">
          <a:xfrm>
            <a:off x="1219200" y="6477000"/>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MOTIVATION</a:t>
            </a:r>
            <a:endParaRPr lang="en-US" sz="5400" b="1" dirty="0">
              <a:solidFill>
                <a:srgbClr val="9F2A1C"/>
              </a:solidFill>
              <a:latin typeface="Times New Roman" pitchFamily="18" charset="0"/>
              <a:cs typeface="Times New Roman" pitchFamily="18" charset="0"/>
            </a:endParaRPr>
          </a:p>
        </p:txBody>
      </p:sp>
      <p:sp>
        <p:nvSpPr>
          <p:cNvPr id="7186" name="Rectangle 18"/>
          <p:cNvSpPr>
            <a:spLocks noChangeArrowheads="1"/>
          </p:cNvSpPr>
          <p:nvPr/>
        </p:nvSpPr>
        <p:spPr bwMode="auto">
          <a:xfrm>
            <a:off x="1828800" y="8001000"/>
            <a:ext cx="14173200" cy="3552608"/>
          </a:xfrm>
          <a:prstGeom prst="rect">
            <a:avLst/>
          </a:prstGeom>
          <a:noFill/>
          <a:ln w="9525">
            <a:noFill/>
            <a:miter lim="800000"/>
            <a:headEnd/>
            <a:tailEnd/>
          </a:ln>
          <a:effectLst/>
        </p:spPr>
        <p:txBody>
          <a:bodyPr wrap="square" lIns="104490" tIns="52245" rIns="104490" bIns="52245">
            <a:spAutoFit/>
          </a:bodyPr>
          <a:lstStyle/>
          <a:p>
            <a:pPr marL="457200" indent="-457200">
              <a:buFontTx/>
              <a:buChar char="•"/>
            </a:pPr>
            <a:r>
              <a:rPr lang="en-US" sz="3200" dirty="0" smtClean="0">
                <a:latin typeface="Times New Roman" pitchFamily="18" charset="0"/>
                <a:cs typeface="Times New Roman" pitchFamily="18" charset="0"/>
              </a:rPr>
              <a:t>Snow melt is an important component of western US water resources</a:t>
            </a:r>
          </a:p>
          <a:p>
            <a:pPr marL="457200" indent="-457200">
              <a:buFontTx/>
              <a:buChar char="•"/>
            </a:pPr>
            <a:r>
              <a:rPr lang="en-US" sz="3200" dirty="0" smtClean="0">
                <a:latin typeface="Times New Roman" pitchFamily="18" charset="0"/>
                <a:cs typeface="Times New Roman" pitchFamily="18" charset="0"/>
              </a:rPr>
              <a:t>Climate change is weakening the statistical basis for river forecasts that use empirical relationships, making it important to understand and be able to model snow melt from a physical basis</a:t>
            </a:r>
          </a:p>
          <a:p>
            <a:pPr marL="457200" indent="-457200">
              <a:buFontTx/>
              <a:buChar char="•"/>
            </a:pPr>
            <a:r>
              <a:rPr lang="en-US" sz="3200" dirty="0" smtClean="0">
                <a:latin typeface="Times New Roman" pitchFamily="18" charset="0"/>
                <a:cs typeface="Times New Roman" pitchFamily="18" charset="0"/>
              </a:rPr>
              <a:t>Our goal here is to improve the representation of vegetation in snow melt models and to thereby better quantify the impact of vegetation on the timing and partitioning of snow between melt and sublimation</a:t>
            </a:r>
          </a:p>
        </p:txBody>
      </p:sp>
      <p:pic>
        <p:nvPicPr>
          <p:cNvPr id="46" name="Picture 12" descr="C:\Documents and Settings\Vinod  Mahat\My Documents\Downloads\UWRL_logo.jpg"/>
          <p:cNvPicPr>
            <a:picLocks noChangeAspect="1" noChangeArrowheads="1"/>
          </p:cNvPicPr>
          <p:nvPr/>
        </p:nvPicPr>
        <p:blipFill>
          <a:blip r:embed="rId3" cstate="print"/>
          <a:srcRect/>
          <a:stretch>
            <a:fillRect/>
          </a:stretch>
        </p:blipFill>
        <p:spPr bwMode="auto">
          <a:xfrm>
            <a:off x="38100000" y="1447800"/>
            <a:ext cx="4320540" cy="2743200"/>
          </a:xfrm>
          <a:prstGeom prst="rect">
            <a:avLst/>
          </a:prstGeom>
          <a:noFill/>
        </p:spPr>
      </p:pic>
      <p:pic>
        <p:nvPicPr>
          <p:cNvPr id="47" name="Picture 11" descr="C:\Documents and Settings\Vinod  Mahat\My Documents\Downloads\USU_logo.jpg"/>
          <p:cNvPicPr>
            <a:picLocks noChangeAspect="1" noChangeArrowheads="1"/>
          </p:cNvPicPr>
          <p:nvPr/>
        </p:nvPicPr>
        <p:blipFill>
          <a:blip r:embed="rId4" cstate="print"/>
          <a:srcRect/>
          <a:stretch>
            <a:fillRect/>
          </a:stretch>
        </p:blipFill>
        <p:spPr bwMode="auto">
          <a:xfrm>
            <a:off x="2538923" y="1371600"/>
            <a:ext cx="4319077" cy="2743200"/>
          </a:xfrm>
          <a:prstGeom prst="rect">
            <a:avLst/>
          </a:prstGeom>
          <a:noFill/>
        </p:spPr>
      </p:pic>
      <p:sp>
        <p:nvSpPr>
          <p:cNvPr id="74" name="Rectangle 11"/>
          <p:cNvSpPr>
            <a:spLocks noChangeArrowheads="1"/>
          </p:cNvSpPr>
          <p:nvPr/>
        </p:nvSpPr>
        <p:spPr bwMode="auto">
          <a:xfrm>
            <a:off x="1219200" y="12596446"/>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STUDY SITE</a:t>
            </a:r>
            <a:endParaRPr lang="en-US" sz="5400" b="1" dirty="0">
              <a:solidFill>
                <a:srgbClr val="9F2A1C"/>
              </a:solidFill>
              <a:latin typeface="Times New Roman" pitchFamily="18" charset="0"/>
              <a:cs typeface="Times New Roman" pitchFamily="18" charset="0"/>
            </a:endParaRPr>
          </a:p>
        </p:txBody>
      </p:sp>
      <p:sp>
        <p:nvSpPr>
          <p:cNvPr id="76" name="AutoShape 32"/>
          <p:cNvSpPr>
            <a:spLocks noChangeArrowheads="1"/>
          </p:cNvSpPr>
          <p:nvPr/>
        </p:nvSpPr>
        <p:spPr bwMode="auto">
          <a:xfrm>
            <a:off x="1371600" y="24115643"/>
            <a:ext cx="15011400" cy="17184758"/>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endParaRPr lang="en-US">
              <a:latin typeface="Times New Roman" pitchFamily="18" charset="0"/>
              <a:cs typeface="Times New Roman" pitchFamily="18" charset="0"/>
            </a:endParaRPr>
          </a:p>
        </p:txBody>
      </p:sp>
      <p:sp>
        <p:nvSpPr>
          <p:cNvPr id="92" name="Rectangle 91"/>
          <p:cNvSpPr/>
          <p:nvPr/>
        </p:nvSpPr>
        <p:spPr>
          <a:xfrm>
            <a:off x="16916400" y="23531763"/>
            <a:ext cx="10820400" cy="1766637"/>
          </a:xfrm>
          <a:prstGeom prst="rect">
            <a:avLst/>
          </a:prstGeom>
        </p:spPr>
        <p:txBody>
          <a:bodyPr wrap="square">
            <a:spAutoFit/>
          </a:bodyPr>
          <a:lstStyle/>
          <a:p>
            <a:pPr algn="just"/>
            <a:r>
              <a:rPr lang="en-US" sz="3200" b="1" u="sng" dirty="0" err="1" smtClean="0">
                <a:latin typeface="Times New Roman" pitchFamily="18" charset="0"/>
                <a:cs typeface="Times New Roman" pitchFamily="18" charset="0"/>
              </a:rPr>
              <a:t>Longwave</a:t>
            </a:r>
            <a:r>
              <a:rPr lang="en-US" sz="3200" b="1" u="sng" dirty="0" smtClean="0">
                <a:latin typeface="Times New Roman" pitchFamily="18" charset="0"/>
                <a:cs typeface="Times New Roman" pitchFamily="18" charset="0"/>
              </a:rPr>
              <a:t> radiation</a:t>
            </a:r>
            <a:r>
              <a:rPr lang="en-US" sz="3200" b="1" dirty="0" smtClean="0">
                <a:latin typeface="Times New Roman" pitchFamily="18" charset="0"/>
                <a:cs typeface="Times New Roman" pitchFamily="18" charset="0"/>
              </a:rPr>
              <a:t> </a:t>
            </a:r>
          </a:p>
          <a:p>
            <a:pPr marL="898525" lvl="1" indent="-441325">
              <a:spcBef>
                <a:spcPct val="20000"/>
              </a:spcBef>
              <a:buFontTx/>
              <a:buChar char="•"/>
            </a:pPr>
            <a:r>
              <a:rPr lang="en-US" sz="3200" dirty="0" smtClean="0">
                <a:latin typeface="Times New Roman" pitchFamily="18" charset="0"/>
                <a:cs typeface="Times New Roman" pitchFamily="18" charset="0"/>
              </a:rPr>
              <a:t>Net </a:t>
            </a:r>
            <a:r>
              <a:rPr lang="en-US" sz="3200" dirty="0" err="1" smtClean="0">
                <a:latin typeface="Times New Roman" pitchFamily="18" charset="0"/>
                <a:cs typeface="Times New Roman" pitchFamily="18" charset="0"/>
              </a:rPr>
              <a:t>longwave</a:t>
            </a:r>
            <a:r>
              <a:rPr lang="en-US" sz="3200" dirty="0" smtClean="0">
                <a:latin typeface="Times New Roman" pitchFamily="18" charset="0"/>
                <a:cs typeface="Times New Roman" pitchFamily="18" charset="0"/>
              </a:rPr>
              <a:t> radiation at canopy surface (</a:t>
            </a:r>
            <a:r>
              <a:rPr lang="en-US" sz="3200" i="1" dirty="0" err="1" smtClean="0">
                <a:latin typeface="Times New Roman" pitchFamily="18" charset="0"/>
                <a:cs typeface="Times New Roman" pitchFamily="18" charset="0"/>
              </a:rPr>
              <a:t>Q</a:t>
            </a:r>
            <a:r>
              <a:rPr lang="en-US" sz="3200" i="1" baseline="-25000" dirty="0" err="1" smtClean="0">
                <a:latin typeface="Times New Roman" pitchFamily="18" charset="0"/>
                <a:cs typeface="Times New Roman" pitchFamily="18" charset="0"/>
              </a:rPr>
              <a:t>lnc</a:t>
            </a:r>
            <a:r>
              <a:rPr lang="en-US" sz="3200" dirty="0" smtClean="0">
                <a:latin typeface="Times New Roman" pitchFamily="18" charset="0"/>
                <a:cs typeface="Times New Roman" pitchFamily="18" charset="0"/>
              </a:rPr>
              <a:t>)</a:t>
            </a:r>
          </a:p>
          <a:p>
            <a:pPr marL="898525" lvl="1" indent="-441325">
              <a:spcBef>
                <a:spcPct val="20000"/>
              </a:spcBef>
              <a:buFontTx/>
              <a:buChar char="•"/>
            </a:pPr>
            <a:r>
              <a:rPr lang="en-US" sz="3200" dirty="0" smtClean="0">
                <a:latin typeface="Times New Roman" pitchFamily="18" charset="0"/>
                <a:cs typeface="Times New Roman" pitchFamily="18" charset="0"/>
              </a:rPr>
              <a:t>Net </a:t>
            </a:r>
            <a:r>
              <a:rPr lang="en-US" sz="3200" dirty="0" err="1" smtClean="0">
                <a:latin typeface="Times New Roman" pitchFamily="18" charset="0"/>
                <a:cs typeface="Times New Roman" pitchFamily="18" charset="0"/>
              </a:rPr>
              <a:t>longwave</a:t>
            </a:r>
            <a:r>
              <a:rPr lang="en-US" sz="3200" dirty="0" smtClean="0">
                <a:latin typeface="Times New Roman" pitchFamily="18" charset="0"/>
                <a:cs typeface="Times New Roman" pitchFamily="18" charset="0"/>
              </a:rPr>
              <a:t> radiation on snow surface on ground (</a:t>
            </a:r>
            <a:r>
              <a:rPr lang="en-US" sz="3200" i="1" dirty="0" err="1" smtClean="0">
                <a:latin typeface="Times New Roman" pitchFamily="18" charset="0"/>
                <a:cs typeface="Times New Roman" pitchFamily="18" charset="0"/>
              </a:rPr>
              <a:t>Q</a:t>
            </a:r>
            <a:r>
              <a:rPr lang="en-US" sz="3200" i="1" baseline="-25000" dirty="0" err="1" smtClean="0">
                <a:latin typeface="Times New Roman" pitchFamily="18" charset="0"/>
                <a:cs typeface="Times New Roman" pitchFamily="18" charset="0"/>
              </a:rPr>
              <a:t>lns</a:t>
            </a:r>
            <a:r>
              <a:rPr lang="en-US" sz="3200" dirty="0" smtClean="0">
                <a:latin typeface="Times New Roman" pitchFamily="18" charset="0"/>
                <a:cs typeface="Times New Roman" pitchFamily="18" charset="0"/>
              </a:rPr>
              <a:t>)</a:t>
            </a:r>
          </a:p>
        </p:txBody>
      </p:sp>
      <p:sp>
        <p:nvSpPr>
          <p:cNvPr id="105" name="Rectangle 104"/>
          <p:cNvSpPr/>
          <p:nvPr/>
        </p:nvSpPr>
        <p:spPr>
          <a:xfrm>
            <a:off x="16840200" y="18059400"/>
            <a:ext cx="10515600" cy="1631216"/>
          </a:xfrm>
          <a:prstGeom prst="rect">
            <a:avLst/>
          </a:prstGeom>
        </p:spPr>
        <p:txBody>
          <a:bodyPr wrap="square">
            <a:spAutoFit/>
          </a:bodyPr>
          <a:lstStyle/>
          <a:p>
            <a:pPr algn="just"/>
            <a:r>
              <a:rPr lang="en-US" sz="3200" b="1" u="sng" dirty="0" smtClean="0">
                <a:latin typeface="Times New Roman" pitchFamily="18" charset="0"/>
                <a:cs typeface="Times New Roman" pitchFamily="18" charset="0"/>
              </a:rPr>
              <a:t>Solar radiation </a:t>
            </a:r>
          </a:p>
          <a:p>
            <a:pPr marL="898525" lvl="1" indent="-441325">
              <a:buFontTx/>
              <a:buChar char="•"/>
            </a:pPr>
            <a:r>
              <a:rPr lang="en-US" sz="3200" dirty="0" smtClean="0">
                <a:latin typeface="Times New Roman" pitchFamily="18" charset="0"/>
                <a:cs typeface="Times New Roman" pitchFamily="18" charset="0"/>
              </a:rPr>
              <a:t>Net  solar radiation at canopy surface (</a:t>
            </a:r>
            <a:r>
              <a:rPr lang="en-US" sz="3200" i="1" dirty="0" err="1" smtClean="0">
                <a:latin typeface="Times New Roman" pitchFamily="18" charset="0"/>
                <a:cs typeface="Times New Roman" pitchFamily="18" charset="0"/>
              </a:rPr>
              <a:t>Q</a:t>
            </a:r>
            <a:r>
              <a:rPr lang="en-US" sz="3200" i="1" baseline="-25000" dirty="0" err="1" smtClean="0">
                <a:latin typeface="Times New Roman" pitchFamily="18" charset="0"/>
                <a:cs typeface="Times New Roman" pitchFamily="18" charset="0"/>
              </a:rPr>
              <a:t>snc</a:t>
            </a:r>
            <a:r>
              <a:rPr lang="en-US" sz="3200" dirty="0" smtClean="0">
                <a:latin typeface="Times New Roman" pitchFamily="18" charset="0"/>
                <a:cs typeface="Times New Roman" pitchFamily="18" charset="0"/>
              </a:rPr>
              <a:t>)</a:t>
            </a:r>
          </a:p>
          <a:p>
            <a:pPr marL="898525" lvl="1" indent="-441325">
              <a:buFontTx/>
              <a:buChar char="•"/>
            </a:pPr>
            <a:r>
              <a:rPr lang="en-US" sz="3200" dirty="0" smtClean="0">
                <a:latin typeface="Times New Roman" pitchFamily="18" charset="0"/>
                <a:cs typeface="Times New Roman" pitchFamily="18" charset="0"/>
              </a:rPr>
              <a:t>Net  solar radiation  on snow surface on ground (</a:t>
            </a:r>
            <a:r>
              <a:rPr lang="en-US" sz="3200" i="1" dirty="0" err="1" smtClean="0">
                <a:latin typeface="Times New Roman" pitchFamily="18" charset="0"/>
                <a:cs typeface="Times New Roman" pitchFamily="18" charset="0"/>
              </a:rPr>
              <a:t>Q</a:t>
            </a:r>
            <a:r>
              <a:rPr lang="en-US" sz="3200" i="1" baseline="-25000" dirty="0" err="1" smtClean="0">
                <a:latin typeface="Times New Roman" pitchFamily="18" charset="0"/>
                <a:cs typeface="Times New Roman" pitchFamily="18" charset="0"/>
              </a:rPr>
              <a:t>sns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2068" name="Object 20"/>
          <p:cNvGraphicFramePr>
            <a:graphicFrameLocks noChangeAspect="1"/>
          </p:cNvGraphicFramePr>
          <p:nvPr/>
        </p:nvGraphicFramePr>
        <p:xfrm>
          <a:off x="23545800" y="33659135"/>
          <a:ext cx="3919537" cy="1031262"/>
        </p:xfrm>
        <a:graphic>
          <a:graphicData uri="http://schemas.openxmlformats.org/presentationml/2006/ole">
            <p:oleObj spid="_x0000_s2068" name="Equation" r:id="rId5" imgW="1638000" imgH="431640" progId="Equation.3">
              <p:embed/>
            </p:oleObj>
          </a:graphicData>
        </a:graphic>
      </p:graphicFrame>
      <p:graphicFrame>
        <p:nvGraphicFramePr>
          <p:cNvPr id="2071" name="Object 23"/>
          <p:cNvGraphicFramePr>
            <a:graphicFrameLocks noChangeAspect="1"/>
          </p:cNvGraphicFramePr>
          <p:nvPr/>
        </p:nvGraphicFramePr>
        <p:xfrm>
          <a:off x="28654375" y="34109025"/>
          <a:ext cx="2038350" cy="1133475"/>
        </p:xfrm>
        <a:graphic>
          <a:graphicData uri="http://schemas.openxmlformats.org/presentationml/2006/ole">
            <p:oleObj spid="_x0000_s2071" name="Equation" r:id="rId6" imgW="774360" imgH="431640" progId="Equation.3">
              <p:embed/>
            </p:oleObj>
          </a:graphicData>
        </a:graphic>
      </p:graphicFrame>
      <p:sp>
        <p:nvSpPr>
          <p:cNvPr id="119" name="Text Box 46"/>
          <p:cNvSpPr txBox="1">
            <a:spLocks noChangeArrowheads="1"/>
          </p:cNvSpPr>
          <p:nvPr/>
        </p:nvSpPr>
        <p:spPr bwMode="auto">
          <a:xfrm>
            <a:off x="5638800" y="42595800"/>
            <a:ext cx="32918400" cy="646331"/>
          </a:xfrm>
          <a:prstGeom prst="rect">
            <a:avLst/>
          </a:prstGeom>
          <a:noFill/>
          <a:ln w="9525">
            <a:noFill/>
            <a:miter lim="800000"/>
            <a:headEnd/>
            <a:tailEnd/>
          </a:ln>
          <a:effectLst/>
        </p:spPr>
        <p:txBody>
          <a:bodyPr wrap="square" anchor="ctr">
            <a:spAutoFit/>
          </a:bodyPr>
          <a:lstStyle/>
          <a:p>
            <a:pPr algn="ctr" eaLnBrk="0" hangingPunct="0">
              <a:spcBef>
                <a:spcPct val="20000"/>
              </a:spcBef>
              <a:defRPr/>
            </a:pPr>
            <a:r>
              <a:rPr lang="en-US" sz="3600" dirty="0">
                <a:latin typeface="Times New Roman" pitchFamily="18" charset="0"/>
                <a:cs typeface="Times New Roman" pitchFamily="18" charset="0"/>
              </a:rPr>
              <a:t>This research was supported by the USDA-CREES Utah drought management project award number 2008-34552-19042.</a:t>
            </a:r>
          </a:p>
        </p:txBody>
      </p:sp>
      <p:sp>
        <p:nvSpPr>
          <p:cNvPr id="7175" name="Rectangle 7"/>
          <p:cNvSpPr>
            <a:spLocks noChangeArrowheads="1"/>
          </p:cNvSpPr>
          <p:nvPr/>
        </p:nvSpPr>
        <p:spPr bwMode="auto">
          <a:xfrm>
            <a:off x="1166446" y="24231600"/>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MEASUREMENT DESIGN</a:t>
            </a:r>
            <a:endParaRPr lang="en-US" sz="5400" b="1" dirty="0">
              <a:solidFill>
                <a:srgbClr val="9F2A1C"/>
              </a:solidFill>
              <a:latin typeface="Times New Roman" pitchFamily="18" charset="0"/>
              <a:cs typeface="Times New Roman" pitchFamily="18" charset="0"/>
            </a:endParaRPr>
          </a:p>
        </p:txBody>
      </p:sp>
      <p:sp>
        <p:nvSpPr>
          <p:cNvPr id="69" name="Text Box 118"/>
          <p:cNvSpPr txBox="1">
            <a:spLocks noChangeArrowheads="1"/>
          </p:cNvSpPr>
          <p:nvPr/>
        </p:nvSpPr>
        <p:spPr bwMode="auto">
          <a:xfrm>
            <a:off x="1600200" y="25719846"/>
            <a:ext cx="14173200" cy="5903154"/>
          </a:xfrm>
          <a:prstGeom prst="rect">
            <a:avLst/>
          </a:prstGeom>
          <a:noFill/>
          <a:ln w="9525">
            <a:noFill/>
            <a:miter lim="800000"/>
            <a:headEnd/>
            <a:tailEnd/>
          </a:ln>
        </p:spPr>
        <p:txBody>
          <a:bodyPr wrap="square">
            <a:spAutoFit/>
          </a:bodyPr>
          <a:lstStyle/>
          <a:p>
            <a:pPr marL="457200" lvl="0" indent="-457200">
              <a:spcBef>
                <a:spcPct val="20000"/>
              </a:spcBef>
              <a:buFontTx/>
              <a:buChar char="•"/>
            </a:pPr>
            <a:r>
              <a:rPr lang="en-US" sz="3200" dirty="0" smtClean="0">
                <a:latin typeface="Times New Roman" pitchFamily="18" charset="0"/>
                <a:cs typeface="Times New Roman" pitchFamily="18" charset="0"/>
              </a:rPr>
              <a:t>Continuous measurements of snow depth (Judd communications depth sensor) at each of the twelve stations.</a:t>
            </a:r>
          </a:p>
          <a:p>
            <a:pPr marL="457200" lvl="0" indent="-457200">
              <a:spcBef>
                <a:spcPct val="20000"/>
              </a:spcBef>
              <a:buFontTx/>
              <a:buChar char="•"/>
            </a:pPr>
            <a:r>
              <a:rPr lang="en-US" sz="3200" dirty="0" smtClean="0">
                <a:latin typeface="Times New Roman" pitchFamily="18" charset="0"/>
                <a:cs typeface="Times New Roman" pitchFamily="18" charset="0"/>
              </a:rPr>
              <a:t>Continuous measurements of weather: temperature (</a:t>
            </a:r>
            <a:r>
              <a:rPr lang="en-US" sz="3200" dirty="0" err="1" smtClean="0">
                <a:latin typeface="Times New Roman" pitchFamily="18" charset="0"/>
                <a:cs typeface="Times New Roman" pitchFamily="18" charset="0"/>
              </a:rPr>
              <a:t>Vaisala</a:t>
            </a:r>
            <a:r>
              <a:rPr lang="en-US" sz="3200" dirty="0" smtClean="0">
                <a:latin typeface="Times New Roman" pitchFamily="18" charset="0"/>
                <a:cs typeface="Times New Roman" pitchFamily="18" charset="0"/>
              </a:rPr>
              <a:t> HMP50); wind (Met One, 014A); net radiation, (</a:t>
            </a:r>
            <a:r>
              <a:rPr lang="en-US" sz="3200" dirty="0" err="1" smtClean="0">
                <a:latin typeface="Times New Roman" pitchFamily="18" charset="0"/>
                <a:cs typeface="Times New Roman" pitchFamily="18" charset="0"/>
              </a:rPr>
              <a:t>Kipp</a:t>
            </a:r>
            <a:r>
              <a:rPr lang="en-US" sz="3200" dirty="0" smtClean="0">
                <a:latin typeface="Times New Roman" pitchFamily="18" charset="0"/>
                <a:cs typeface="Times New Roman" pitchFamily="18" charset="0"/>
              </a:rPr>
              <a:t> &amp; </a:t>
            </a:r>
            <a:r>
              <a:rPr lang="en-US" sz="3200" dirty="0" err="1" smtClean="0">
                <a:latin typeface="Times New Roman" pitchFamily="18" charset="0"/>
                <a:cs typeface="Times New Roman" pitchFamily="18" charset="0"/>
              </a:rPr>
              <a:t>Zonin</a:t>
            </a:r>
            <a:r>
              <a:rPr lang="en-US" sz="3200" dirty="0" smtClean="0">
                <a:latin typeface="Times New Roman" pitchFamily="18" charset="0"/>
                <a:cs typeface="Times New Roman" pitchFamily="18" charset="0"/>
              </a:rPr>
              <a:t> NR-</a:t>
            </a:r>
            <a:r>
              <a:rPr lang="en-US" sz="3200" dirty="0" err="1" smtClean="0">
                <a:latin typeface="Times New Roman" pitchFamily="18" charset="0"/>
                <a:cs typeface="Times New Roman" pitchFamily="18" charset="0"/>
              </a:rPr>
              <a:t>Lite</a:t>
            </a:r>
            <a:r>
              <a:rPr lang="en-US" sz="3200" dirty="0" smtClean="0">
                <a:latin typeface="Times New Roman" pitchFamily="18" charset="0"/>
                <a:cs typeface="Times New Roman" pitchFamily="18" charset="0"/>
              </a:rPr>
              <a:t>); humidity, (</a:t>
            </a:r>
            <a:r>
              <a:rPr lang="en-US" sz="3200" dirty="0" err="1" smtClean="0">
                <a:latin typeface="Times New Roman" pitchFamily="18" charset="0"/>
                <a:cs typeface="Times New Roman" pitchFamily="18" charset="0"/>
              </a:rPr>
              <a:t>Vaisala</a:t>
            </a:r>
            <a:r>
              <a:rPr lang="en-US" sz="3200" dirty="0" smtClean="0">
                <a:latin typeface="Times New Roman" pitchFamily="18" charset="0"/>
                <a:cs typeface="Times New Roman" pitchFamily="18" charset="0"/>
              </a:rPr>
              <a:t> HMP50) at one station in each vegetation class.</a:t>
            </a:r>
          </a:p>
          <a:p>
            <a:pPr marL="457200" lvl="0" indent="-457200">
              <a:spcBef>
                <a:spcPct val="20000"/>
              </a:spcBef>
              <a:buFontTx/>
              <a:buChar char="•"/>
            </a:pPr>
            <a:r>
              <a:rPr lang="en-US" sz="3200" dirty="0" smtClean="0">
                <a:latin typeface="Times New Roman" pitchFamily="18" charset="0"/>
                <a:cs typeface="Times New Roman" pitchFamily="18" charset="0"/>
              </a:rPr>
              <a:t>Four separate radiation components: downward and upward shortwave and long wave (</a:t>
            </a:r>
            <a:r>
              <a:rPr lang="en-US" sz="3200" dirty="0" err="1" smtClean="0">
                <a:latin typeface="Times New Roman" pitchFamily="18" charset="0"/>
                <a:cs typeface="Times New Roman" pitchFamily="18" charset="0"/>
              </a:rPr>
              <a:t>Hukseflux</a:t>
            </a:r>
            <a:r>
              <a:rPr lang="en-US" sz="3200" dirty="0" smtClean="0">
                <a:latin typeface="Times New Roman" pitchFamily="18" charset="0"/>
                <a:cs typeface="Times New Roman" pitchFamily="18" charset="0"/>
              </a:rPr>
              <a:t>, NR01 4-way radiometer) and snow surface temperature (Apogee Instrument, IRR-PN) at the centralized weather station with. </a:t>
            </a:r>
          </a:p>
          <a:p>
            <a:pPr marL="457200" lvl="0" indent="-457200">
              <a:spcBef>
                <a:spcPct val="20000"/>
              </a:spcBef>
              <a:buFontTx/>
              <a:buChar char="•"/>
            </a:pPr>
            <a:r>
              <a:rPr lang="en-US" sz="3200" dirty="0" smtClean="0">
                <a:latin typeface="Times New Roman" pitchFamily="18" charset="0"/>
                <a:cs typeface="Times New Roman" pitchFamily="18" charset="0"/>
              </a:rPr>
              <a:t>Precipitation at adjacent SNOTEL site.</a:t>
            </a:r>
          </a:p>
          <a:p>
            <a:pPr marL="457200" indent="-457200">
              <a:spcBef>
                <a:spcPct val="20000"/>
              </a:spcBef>
              <a:buFontTx/>
              <a:buChar char="•"/>
            </a:pPr>
            <a:r>
              <a:rPr lang="en-US" sz="3200" dirty="0" smtClean="0">
                <a:latin typeface="Times New Roman" pitchFamily="18" charset="0"/>
                <a:cs typeface="Times New Roman" pitchFamily="18" charset="0"/>
              </a:rPr>
              <a:t>Field </a:t>
            </a:r>
            <a:r>
              <a:rPr lang="en-US" sz="3200" dirty="0" smtClean="0">
                <a:latin typeface="Times New Roman" pitchFamily="18" charset="0"/>
                <a:cs typeface="Times New Roman" pitchFamily="18" charset="0"/>
              </a:rPr>
              <a:t>surveys of snow depth (probe) and water equivalent (pit) during periodic visits</a:t>
            </a:r>
            <a:endParaRPr lang="en-US" sz="3200" u="sng" dirty="0">
              <a:latin typeface="Times New Roman" pitchFamily="18" charset="0"/>
              <a:cs typeface="Times New Roman" pitchFamily="18" charset="0"/>
            </a:endParaRPr>
          </a:p>
        </p:txBody>
      </p:sp>
      <p:sp>
        <p:nvSpPr>
          <p:cNvPr id="120" name="Text Box 180"/>
          <p:cNvSpPr txBox="1">
            <a:spLocks noChangeArrowheads="1"/>
          </p:cNvSpPr>
          <p:nvPr/>
        </p:nvSpPr>
        <p:spPr bwMode="auto">
          <a:xfrm>
            <a:off x="16840200" y="7784537"/>
            <a:ext cx="11049000" cy="5607689"/>
          </a:xfrm>
          <a:prstGeom prst="rect">
            <a:avLst/>
          </a:prstGeom>
          <a:noFill/>
          <a:ln w="9525">
            <a:noFill/>
            <a:miter lim="800000"/>
            <a:headEnd/>
            <a:tailEnd/>
          </a:ln>
        </p:spPr>
        <p:txBody>
          <a:bodyPr wrap="square">
            <a:spAutoFit/>
          </a:bodyPr>
          <a:lstStyle/>
          <a:p>
            <a:pPr marL="635000" indent="-457200" algn="just">
              <a:buFontTx/>
              <a:buChar char="•"/>
            </a:pPr>
            <a:r>
              <a:rPr lang="en-US" sz="3200" dirty="0" smtClean="0">
                <a:latin typeface="Times New Roman" pitchFamily="18" charset="0"/>
                <a:cs typeface="Times New Roman" pitchFamily="18" charset="0"/>
              </a:rPr>
              <a:t>Snow interception and unloading.</a:t>
            </a:r>
          </a:p>
          <a:p>
            <a:pPr marL="635000" lvl="0" indent="-457200" algn="just">
              <a:buFontTx/>
              <a:buChar char="•"/>
            </a:pPr>
            <a:r>
              <a:rPr lang="en-US" sz="3200" dirty="0" smtClean="0">
                <a:latin typeface="Times New Roman" pitchFamily="18" charset="0"/>
                <a:cs typeface="Times New Roman" pitchFamily="18" charset="0"/>
              </a:rPr>
              <a:t>Transmission of radiation through the canopy.</a:t>
            </a:r>
          </a:p>
          <a:p>
            <a:pPr marL="635000" lvl="0" indent="-457200" algn="just">
              <a:buFontTx/>
              <a:buChar char="•"/>
            </a:pPr>
            <a:r>
              <a:rPr lang="en-US" sz="3200" dirty="0" smtClean="0">
                <a:latin typeface="Times New Roman" pitchFamily="18" charset="0"/>
                <a:cs typeface="Times New Roman" pitchFamily="18" charset="0"/>
              </a:rPr>
              <a:t>Turbulent transport of heat and water vapor between the snow on the ground, in the canopy and the atmosphere above.</a:t>
            </a:r>
          </a:p>
          <a:p>
            <a:pPr marL="635000" indent="-635000" algn="just">
              <a:spcBef>
                <a:spcPct val="20000"/>
              </a:spcBef>
            </a:pPr>
            <a:r>
              <a:rPr lang="en-US" sz="3200" b="1" u="sng" dirty="0" smtClean="0">
                <a:latin typeface="Times New Roman" pitchFamily="18" charset="0"/>
                <a:cs typeface="Times New Roman" pitchFamily="18" charset="0"/>
              </a:rPr>
              <a:t>State Variables</a:t>
            </a:r>
          </a:p>
          <a:p>
            <a:pPr marL="635000" indent="-457200" algn="just">
              <a:buFont typeface="Arial" pitchFamily="34" charset="0"/>
              <a:buChar char="•"/>
              <a:defRPr/>
            </a:pPr>
            <a:r>
              <a:rPr lang="en-US" sz="3200" dirty="0">
                <a:latin typeface="Times New Roman" pitchFamily="18" charset="0"/>
                <a:cs typeface="Times New Roman" pitchFamily="18" charset="0"/>
              </a:rPr>
              <a:t>Water equivalent of intercepted snow in the canopy, </a:t>
            </a:r>
            <a:r>
              <a:rPr lang="en-US" sz="3200" i="1" dirty="0" err="1">
                <a:latin typeface="Times New Roman" pitchFamily="18" charset="0"/>
                <a:cs typeface="Times New Roman" pitchFamily="18" charset="0"/>
              </a:rPr>
              <a:t>W</a:t>
            </a:r>
            <a:r>
              <a:rPr lang="en-US" sz="3200" i="1" baseline="-25000" dirty="0" err="1">
                <a:latin typeface="Times New Roman" pitchFamily="18" charset="0"/>
                <a:cs typeface="Times New Roman" pitchFamily="18" charset="0"/>
              </a:rPr>
              <a:t>c</a:t>
            </a:r>
            <a:r>
              <a:rPr lang="en-US" sz="3200" dirty="0">
                <a:latin typeface="Times New Roman" pitchFamily="18" charset="0"/>
                <a:cs typeface="Times New Roman" pitchFamily="18" charset="0"/>
              </a:rPr>
              <a:t> (m)</a:t>
            </a:r>
          </a:p>
          <a:p>
            <a:pPr marL="635000" indent="-457200" algn="just">
              <a:buFont typeface="Arial" pitchFamily="34" charset="0"/>
              <a:buChar char="•"/>
              <a:defRPr/>
            </a:pPr>
            <a:r>
              <a:rPr lang="en-US" sz="3200" dirty="0">
                <a:latin typeface="Times New Roman" pitchFamily="18" charset="0"/>
                <a:cs typeface="Times New Roman" pitchFamily="18" charset="0"/>
              </a:rPr>
              <a:t>Water equivalent of snow on the ground beneath the canopy, </a:t>
            </a:r>
            <a:r>
              <a:rPr lang="en-US" sz="3200" i="1" dirty="0">
                <a:latin typeface="Times New Roman" pitchFamily="18" charset="0"/>
                <a:cs typeface="Times New Roman" pitchFamily="18" charset="0"/>
              </a:rPr>
              <a:t>W</a:t>
            </a:r>
            <a:r>
              <a:rPr lang="en-US" sz="3200" i="1" baseline="-25000" dirty="0">
                <a:latin typeface="Times New Roman" pitchFamily="18" charset="0"/>
                <a:cs typeface="Times New Roman" pitchFamily="18" charset="0"/>
              </a:rPr>
              <a:t>s</a:t>
            </a:r>
            <a:r>
              <a:rPr lang="en-US" sz="3200" dirty="0">
                <a:latin typeface="Times New Roman" pitchFamily="18" charset="0"/>
                <a:cs typeface="Times New Roman" pitchFamily="18" charset="0"/>
              </a:rPr>
              <a:t> (m)</a:t>
            </a:r>
          </a:p>
          <a:p>
            <a:pPr marL="635000" indent="-457200" algn="just">
              <a:buFont typeface="Arial" pitchFamily="34" charset="0"/>
              <a:buChar char="•"/>
              <a:defRPr/>
            </a:pPr>
            <a:r>
              <a:rPr lang="en-US" sz="3200" dirty="0">
                <a:latin typeface="Times New Roman" pitchFamily="18" charset="0"/>
                <a:cs typeface="Times New Roman" pitchFamily="18" charset="0"/>
              </a:rPr>
              <a:t>Energy content of snow on the ground beneath the canopy, </a:t>
            </a:r>
            <a:r>
              <a:rPr lang="en-US" sz="3200" i="1" dirty="0">
                <a:latin typeface="Times New Roman" pitchFamily="18" charset="0"/>
                <a:cs typeface="Times New Roman" pitchFamily="18" charset="0"/>
              </a:rPr>
              <a:t>U</a:t>
            </a:r>
            <a:r>
              <a:rPr lang="en-US" sz="3200" i="1" baseline="-25000" dirty="0">
                <a:latin typeface="Times New Roman" pitchFamily="18" charset="0"/>
                <a:cs typeface="Times New Roman" pitchFamily="18" charset="0"/>
              </a:rPr>
              <a:t>s</a:t>
            </a:r>
            <a:r>
              <a:rPr lang="en-US" sz="3200" dirty="0">
                <a:latin typeface="Times New Roman" pitchFamily="18" charset="0"/>
                <a:cs typeface="Times New Roman" pitchFamily="18" charset="0"/>
              </a:rPr>
              <a:t> (kJ </a:t>
            </a:r>
            <a:r>
              <a:rPr lang="en-US" sz="3200" dirty="0" smtClean="0">
                <a:latin typeface="Times New Roman" pitchFamily="18" charset="0"/>
                <a:cs typeface="Times New Roman" pitchFamily="18" charset="0"/>
              </a:rPr>
              <a:t>m</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a:t>
            </a:r>
          </a:p>
          <a:p>
            <a:pPr marL="635000" indent="-457200" algn="just">
              <a:defRPr/>
            </a:pPr>
            <a:r>
              <a:rPr lang="en-US" sz="3200" b="1" u="sng" dirty="0" smtClean="0">
                <a:latin typeface="Times New Roman" pitchFamily="18" charset="0"/>
                <a:cs typeface="Times New Roman" pitchFamily="18" charset="0"/>
              </a:rPr>
              <a:t>Mass </a:t>
            </a:r>
            <a:r>
              <a:rPr lang="en-US" sz="3200" b="1" u="sng" dirty="0" smtClean="0">
                <a:latin typeface="Times New Roman" pitchFamily="18" charset="0"/>
                <a:cs typeface="Times New Roman" pitchFamily="18" charset="0"/>
              </a:rPr>
              <a:t>and Energy Balance</a:t>
            </a:r>
            <a:endParaRPr lang="en-US" sz="3200" dirty="0" smtClean="0">
              <a:latin typeface="Times New Roman" pitchFamily="18" charset="0"/>
              <a:cs typeface="Times New Roman" pitchFamily="18" charset="0"/>
            </a:endParaRPr>
          </a:p>
        </p:txBody>
      </p:sp>
      <p:sp>
        <p:nvSpPr>
          <p:cNvPr id="128" name="Rectangle 127"/>
          <p:cNvSpPr/>
          <p:nvPr/>
        </p:nvSpPr>
        <p:spPr>
          <a:xfrm>
            <a:off x="16821661" y="16687800"/>
            <a:ext cx="6529929" cy="584775"/>
          </a:xfrm>
          <a:prstGeom prst="rect">
            <a:avLst/>
          </a:prstGeom>
        </p:spPr>
        <p:txBody>
          <a:bodyPr wrap="none">
            <a:spAutoFit/>
          </a:bodyPr>
          <a:lstStyle/>
          <a:p>
            <a:r>
              <a:rPr lang="en-US" sz="3200" dirty="0" smtClean="0">
                <a:solidFill>
                  <a:prstClr val="black"/>
                </a:solidFill>
                <a:latin typeface="Times New Roman" pitchFamily="18" charset="0"/>
                <a:cs typeface="Times New Roman" pitchFamily="18" charset="0"/>
              </a:rPr>
              <a:t>Assume zero energy storage in canopy</a:t>
            </a:r>
            <a:endParaRPr lang="en-US" sz="3200" dirty="0">
              <a:latin typeface="Times New Roman" pitchFamily="18" charset="0"/>
              <a:cs typeface="Times New Roman" pitchFamily="18" charset="0"/>
            </a:endParaRPr>
          </a:p>
        </p:txBody>
      </p:sp>
      <p:graphicFrame>
        <p:nvGraphicFramePr>
          <p:cNvPr id="131" name="Object 25"/>
          <p:cNvGraphicFramePr>
            <a:graphicFrameLocks noChangeAspect="1"/>
          </p:cNvGraphicFramePr>
          <p:nvPr/>
        </p:nvGraphicFramePr>
        <p:xfrm>
          <a:off x="17603788" y="17297400"/>
          <a:ext cx="5980112" cy="633413"/>
        </p:xfrm>
        <a:graphic>
          <a:graphicData uri="http://schemas.openxmlformats.org/presentationml/2006/ole">
            <p:oleObj spid="_x0000_s2083" name="Equation" r:id="rId7" imgW="2273040" imgH="241200" progId="Equation.3">
              <p:embed/>
            </p:oleObj>
          </a:graphicData>
        </a:graphic>
      </p:graphicFrame>
      <p:grpSp>
        <p:nvGrpSpPr>
          <p:cNvPr id="70" name="Group 69"/>
          <p:cNvGrpSpPr>
            <a:grpSpLocks noChangeAspect="1"/>
          </p:cNvGrpSpPr>
          <p:nvPr/>
        </p:nvGrpSpPr>
        <p:grpSpPr>
          <a:xfrm>
            <a:off x="2057400" y="31927800"/>
            <a:ext cx="13171605" cy="8686800"/>
            <a:chOff x="17525999" y="9067801"/>
            <a:chExt cx="14904718" cy="9829800"/>
          </a:xfrm>
        </p:grpSpPr>
        <p:pic>
          <p:nvPicPr>
            <p:cNvPr id="71" name="Picture 11" descr="C:\Documents and Settings\Vinod  Mahat\Desktop\DSC02283.JPG"/>
            <p:cNvPicPr>
              <a:picLocks noChangeAspect="1" noChangeArrowheads="1"/>
            </p:cNvPicPr>
            <p:nvPr/>
          </p:nvPicPr>
          <p:blipFill>
            <a:blip r:embed="rId8" cstate="print"/>
            <a:srcRect b="16667"/>
            <a:stretch>
              <a:fillRect/>
            </a:stretch>
          </p:blipFill>
          <p:spPr bwMode="auto">
            <a:xfrm>
              <a:off x="17526000" y="9067801"/>
              <a:ext cx="7726682" cy="4829176"/>
            </a:xfrm>
            <a:prstGeom prst="rect">
              <a:avLst/>
            </a:prstGeom>
            <a:noFill/>
            <a:ln>
              <a:noFill/>
            </a:ln>
          </p:spPr>
        </p:pic>
        <p:pic>
          <p:nvPicPr>
            <p:cNvPr id="72" name="Picture 13" descr="C:\Documents and Settings\Vinod  Mahat\Desktop\DSC00081.JPG"/>
            <p:cNvPicPr>
              <a:picLocks noChangeAspect="1" noChangeArrowheads="1"/>
            </p:cNvPicPr>
            <p:nvPr/>
          </p:nvPicPr>
          <p:blipFill>
            <a:blip r:embed="rId9" cstate="print"/>
            <a:srcRect b="15000"/>
            <a:stretch>
              <a:fillRect/>
            </a:stretch>
          </p:blipFill>
          <p:spPr bwMode="auto">
            <a:xfrm>
              <a:off x="17525999" y="13792200"/>
              <a:ext cx="8008470" cy="5105401"/>
            </a:xfrm>
            <a:prstGeom prst="rect">
              <a:avLst/>
            </a:prstGeom>
            <a:noFill/>
            <a:ln>
              <a:noFill/>
            </a:ln>
          </p:spPr>
        </p:pic>
        <p:pic>
          <p:nvPicPr>
            <p:cNvPr id="73" name="Picture 12" descr="C:\Documents and Settings\Vinod  Mahat\Desktop\DSC02141.JPG"/>
            <p:cNvPicPr>
              <a:picLocks noChangeAspect="1" noChangeArrowheads="1"/>
            </p:cNvPicPr>
            <p:nvPr/>
          </p:nvPicPr>
          <p:blipFill>
            <a:blip r:embed="rId10" cstate="print"/>
            <a:srcRect/>
            <a:stretch>
              <a:fillRect/>
            </a:stretch>
          </p:blipFill>
          <p:spPr bwMode="auto">
            <a:xfrm>
              <a:off x="25069798" y="9067801"/>
              <a:ext cx="7360919" cy="9814560"/>
            </a:xfrm>
            <a:prstGeom prst="rect">
              <a:avLst/>
            </a:prstGeom>
            <a:noFill/>
            <a:ln>
              <a:noFill/>
            </a:ln>
          </p:spPr>
        </p:pic>
      </p:grpSp>
      <p:sp>
        <p:nvSpPr>
          <p:cNvPr id="132" name="AutoShape 32"/>
          <p:cNvSpPr>
            <a:spLocks noChangeArrowheads="1"/>
          </p:cNvSpPr>
          <p:nvPr/>
        </p:nvSpPr>
        <p:spPr bwMode="auto">
          <a:xfrm>
            <a:off x="28422600" y="36347400"/>
            <a:ext cx="14097000" cy="49530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endParaRPr lang="en-US" dirty="0">
              <a:latin typeface="Times New Roman" pitchFamily="18" charset="0"/>
              <a:cs typeface="Times New Roman" pitchFamily="18" charset="0"/>
            </a:endParaRPr>
          </a:p>
        </p:txBody>
      </p:sp>
      <p:sp>
        <p:nvSpPr>
          <p:cNvPr id="7183" name="Rectangle 15"/>
          <p:cNvSpPr>
            <a:spLocks noChangeArrowheads="1"/>
          </p:cNvSpPr>
          <p:nvPr/>
        </p:nvSpPr>
        <p:spPr bwMode="auto">
          <a:xfrm>
            <a:off x="28205723" y="36499800"/>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REFERENCES</a:t>
            </a:r>
            <a:endParaRPr lang="en-US" sz="5400" b="1" dirty="0">
              <a:solidFill>
                <a:srgbClr val="9F2A1C"/>
              </a:solidFill>
              <a:latin typeface="Times New Roman" pitchFamily="18" charset="0"/>
              <a:cs typeface="Times New Roman" pitchFamily="18" charset="0"/>
            </a:endParaRPr>
          </a:p>
        </p:txBody>
      </p:sp>
      <p:sp>
        <p:nvSpPr>
          <p:cNvPr id="117" name="Rectangle 9"/>
          <p:cNvSpPr>
            <a:spLocks noChangeArrowheads="1"/>
          </p:cNvSpPr>
          <p:nvPr/>
        </p:nvSpPr>
        <p:spPr bwMode="auto">
          <a:xfrm>
            <a:off x="28270200" y="37670173"/>
            <a:ext cx="14097000" cy="3477827"/>
          </a:xfrm>
          <a:prstGeom prst="rect">
            <a:avLst/>
          </a:prstGeom>
          <a:noFill/>
          <a:ln w="9525">
            <a:noFill/>
            <a:miter lim="800000"/>
            <a:headEnd/>
            <a:tailEnd/>
          </a:ln>
          <a:effectLst/>
        </p:spPr>
        <p:txBody>
          <a:bodyPr vert="horz" wrap="square" lIns="457056" tIns="152352" rIns="0" bIns="0" numCol="1" anchor="ctr" anchorCtr="0" compatLnSpc="1">
            <a:prstTxWarp prst="textNoShape">
              <a:avLst/>
            </a:prstTxWarp>
            <a:spAutoFit/>
          </a:bodyPr>
          <a:lstStyle/>
          <a:p>
            <a:pPr marL="457200" indent="-457200" algn="just" defTabSz="914400" fontAlgn="base">
              <a:spcBef>
                <a:spcPct val="0"/>
              </a:spcBef>
              <a:spcAft>
                <a:spcPct val="0"/>
              </a:spcAft>
            </a:pPr>
            <a:r>
              <a:rPr lang="en-US" sz="2400" dirty="0" err="1" smtClean="0">
                <a:latin typeface="Times New Roman" pitchFamily="18" charset="0"/>
                <a:cs typeface="Times New Roman" pitchFamily="18" charset="0"/>
              </a:rPr>
              <a:t>Choudhury</a:t>
            </a:r>
            <a:r>
              <a:rPr lang="en-US" sz="2400" dirty="0" smtClean="0">
                <a:latin typeface="Times New Roman" pitchFamily="18" charset="0"/>
                <a:cs typeface="Times New Roman" pitchFamily="18" charset="0"/>
              </a:rPr>
              <a:t>, B. J., and </a:t>
            </a:r>
            <a:r>
              <a:rPr lang="en-US" sz="2400" dirty="0" err="1" smtClean="0">
                <a:latin typeface="Times New Roman" pitchFamily="18" charset="0"/>
                <a:cs typeface="Times New Roman" pitchFamily="18" charset="0"/>
              </a:rPr>
              <a:t>Monteith</a:t>
            </a:r>
            <a:r>
              <a:rPr lang="en-US" sz="2400" dirty="0" smtClean="0">
                <a:latin typeface="Times New Roman" pitchFamily="18" charset="0"/>
                <a:cs typeface="Times New Roman" pitchFamily="18" charset="0"/>
              </a:rPr>
              <a:t>, J. L. (1988). "A four-layer model for the heat budget of homogeneous land surface." Quarterly Journal of the Royal Meteorological Society, 114(1988), 373-398.</a:t>
            </a:r>
          </a:p>
          <a:p>
            <a:pPr marL="457200" indent="-457200" algn="just" defTabSz="914400" fontAlgn="base">
              <a:spcBef>
                <a:spcPct val="0"/>
              </a:spcBef>
              <a:spcAft>
                <a:spcPct val="0"/>
              </a:spcAft>
            </a:pPr>
            <a:r>
              <a:rPr lang="en-US" sz="2400" dirty="0" err="1" smtClean="0">
                <a:latin typeface="Times New Roman" pitchFamily="18" charset="0"/>
                <a:cs typeface="Times New Roman" pitchFamily="18" charset="0"/>
              </a:rPr>
              <a:t>Hedstrom</a:t>
            </a:r>
            <a:r>
              <a:rPr lang="en-US" sz="2400" dirty="0" smtClean="0">
                <a:latin typeface="Times New Roman" pitchFamily="18" charset="0"/>
                <a:cs typeface="Times New Roman" pitchFamily="18" charset="0"/>
              </a:rPr>
              <a:t>, N. R., and Pomeroy, J. W. (1998). "Measurements and modeling of snow interception in the boreal forest." Hydrological Processes, 12(10-11), 1611-1625.</a:t>
            </a:r>
          </a:p>
          <a:p>
            <a:pPr marL="419100" indent="-419100" algn="just" defTabSz="914400" fontAlgn="base">
              <a:spcBef>
                <a:spcPct val="0"/>
              </a:spcBef>
              <a:spcAft>
                <a:spcPct val="0"/>
              </a:spcAft>
            </a:pPr>
            <a:r>
              <a:rPr lang="en-US" sz="2400" dirty="0" err="1" smtClean="0">
                <a:latin typeface="Times New Roman" pitchFamily="18" charset="0"/>
                <a:cs typeface="Times New Roman" pitchFamily="18" charset="0"/>
              </a:rPr>
              <a:t>Nijssen</a:t>
            </a:r>
            <a:r>
              <a:rPr lang="en-US" sz="2400" dirty="0" smtClean="0">
                <a:latin typeface="Times New Roman" pitchFamily="18" charset="0"/>
                <a:cs typeface="Times New Roman" pitchFamily="18" charset="0"/>
              </a:rPr>
              <a:t>, B., and </a:t>
            </a:r>
            <a:r>
              <a:rPr lang="en-US" sz="2400" dirty="0" err="1" smtClean="0">
                <a:latin typeface="Times New Roman" pitchFamily="18" charset="0"/>
                <a:cs typeface="Times New Roman" pitchFamily="18" charset="0"/>
              </a:rPr>
              <a:t>Lettenmaier</a:t>
            </a:r>
            <a:r>
              <a:rPr lang="en-US" sz="2400" dirty="0" smtClean="0">
                <a:latin typeface="Times New Roman" pitchFamily="18" charset="0"/>
                <a:cs typeface="Times New Roman" pitchFamily="18" charset="0"/>
              </a:rPr>
              <a:t>, D. P. (1999). "A simplified approach for predicting shortwave radiation transfer through boreal forest canopies." Journal of Geophysical Research, 104(D22), 27859-27868 </a:t>
            </a:r>
          </a:p>
          <a:p>
            <a:pPr marL="457200" marR="0" lvl="0" indent="-457200" algn="just" defTabSz="914400" rtl="0" eaLnBrk="1" fontAlgn="base" latinLnBrk="0" hangingPunct="1">
              <a:lnSpc>
                <a:spcPct val="100000"/>
              </a:lnSpc>
              <a:spcBef>
                <a:spcPct val="0"/>
              </a:spcBef>
              <a:spcAft>
                <a:spcPct val="0"/>
              </a:spcAft>
              <a:buClrTx/>
              <a:buSzTx/>
              <a:tabLst/>
            </a:pPr>
            <a:r>
              <a:rPr lang="en-US" sz="2400" dirty="0" err="1" smtClean="0">
                <a:latin typeface="Times New Roman" pitchFamily="18" charset="0"/>
                <a:cs typeface="Times New Roman" pitchFamily="18" charset="0"/>
              </a:rPr>
              <a:t>Tarboton</a:t>
            </a:r>
            <a:r>
              <a:rPr lang="en-US" sz="2400" dirty="0" smtClean="0">
                <a:latin typeface="Times New Roman" pitchFamily="18" charset="0"/>
                <a:cs typeface="Times New Roman" pitchFamily="18" charset="0"/>
              </a:rPr>
              <a:t>, D. G., and Luce, C. H. (1996). "Utah Energy Balance Snow Accumulation and Melt Model (UEB)." Computer model technical description and users guide, Utah Water Research Laboratory and USDA Forest Service Intermountain Research Station  (</a:t>
            </a:r>
            <a:r>
              <a:rPr lang="en-US" sz="2400" dirty="0" smtClean="0">
                <a:latin typeface="Times New Roman" pitchFamily="18" charset="0"/>
                <a:cs typeface="Times New Roman" pitchFamily="18" charset="0"/>
                <a:hlinkClick r:id="rId11"/>
              </a:rPr>
              <a:t>http://www.engineering.usu.edu/dtarb/)</a:t>
            </a:r>
            <a:r>
              <a:rPr lang="en-US" sz="2400" dirty="0" smtClean="0">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 name="AutoShape 32"/>
          <p:cNvSpPr>
            <a:spLocks noChangeArrowheads="1"/>
          </p:cNvSpPr>
          <p:nvPr/>
        </p:nvSpPr>
        <p:spPr bwMode="auto">
          <a:xfrm>
            <a:off x="28422600" y="32004000"/>
            <a:ext cx="13944600" cy="3886200"/>
          </a:xfrm>
          <a:prstGeom prst="roundRect">
            <a:avLst>
              <a:gd name="adj" fmla="val 3315"/>
            </a:avLst>
          </a:prstGeom>
          <a:solidFill>
            <a:schemeClr val="bg1"/>
          </a:solidFill>
          <a:ln w="9525">
            <a:solidFill>
              <a:schemeClr val="tx1"/>
            </a:solidFill>
            <a:round/>
            <a:headEnd/>
            <a:tailEnd/>
          </a:ln>
          <a:effectLst>
            <a:outerShdw dist="35921" dir="2700000" algn="ctr" rotWithShape="0">
              <a:schemeClr val="bg2"/>
            </a:outerShdw>
          </a:effectLst>
        </p:spPr>
        <p:txBody>
          <a:bodyPr wrap="none" lIns="146304" tIns="73152" rIns="146304" bIns="73152" anchor="ctr"/>
          <a:lstStyle/>
          <a:p>
            <a:endParaRPr lang="en-US">
              <a:latin typeface="Times New Roman" pitchFamily="18" charset="0"/>
              <a:cs typeface="Times New Roman" pitchFamily="18" charset="0"/>
            </a:endParaRPr>
          </a:p>
        </p:txBody>
      </p:sp>
      <p:sp>
        <p:nvSpPr>
          <p:cNvPr id="116" name="Text Box 180"/>
          <p:cNvSpPr txBox="1">
            <a:spLocks noChangeArrowheads="1"/>
          </p:cNvSpPr>
          <p:nvPr/>
        </p:nvSpPr>
        <p:spPr bwMode="auto">
          <a:xfrm>
            <a:off x="28422600" y="33451800"/>
            <a:ext cx="14097000" cy="2062103"/>
          </a:xfrm>
          <a:prstGeom prst="rect">
            <a:avLst/>
          </a:prstGeom>
          <a:noFill/>
          <a:ln w="9525">
            <a:noFill/>
            <a:miter lim="800000"/>
            <a:headEnd/>
            <a:tailEnd/>
          </a:ln>
        </p:spPr>
        <p:txBody>
          <a:bodyPr wrap="square">
            <a:spAutoFit/>
          </a:bodyPr>
          <a:lstStyle/>
          <a:p>
            <a:pPr marL="457200" indent="-457200">
              <a:buFontTx/>
              <a:buChar char="•"/>
            </a:pPr>
            <a:r>
              <a:rPr lang="nb-NO" sz="3200" dirty="0" smtClean="0">
                <a:latin typeface="Times New Roman" pitchFamily="18" charset="0"/>
                <a:cs typeface="Times New Roman" pitchFamily="18" charset="0"/>
              </a:rPr>
              <a:t>Open (grass /sage) area accumulates 10 -20 % more snow than forested areas.</a:t>
            </a:r>
          </a:p>
          <a:p>
            <a:pPr marL="457200" indent="-457200">
              <a:buFontTx/>
              <a:buChar char="•"/>
            </a:pPr>
            <a:r>
              <a:rPr lang="nb-NO" sz="3200" dirty="0" smtClean="0">
                <a:latin typeface="Times New Roman" pitchFamily="18" charset="0"/>
                <a:cs typeface="Times New Roman" pitchFamily="18" charset="0"/>
              </a:rPr>
              <a:t> Higher rate of accumulation and ablation was found in aspen than in conifer. </a:t>
            </a:r>
          </a:p>
          <a:p>
            <a:pPr marL="457200" indent="-457200">
              <a:buFontTx/>
              <a:buChar char="•"/>
            </a:pPr>
            <a:r>
              <a:rPr lang="nb-NO" sz="3200" dirty="0" smtClean="0">
                <a:latin typeface="Times New Roman" pitchFamily="18" charset="0"/>
                <a:cs typeface="Times New Roman" pitchFamily="18" charset="0"/>
              </a:rPr>
              <a:t>The enhanced model is able to predict the snow accumulation, melt and sublimation in open</a:t>
            </a:r>
            <a:r>
              <a:rPr lang="en-US" sz="3200" dirty="0" smtClean="0">
                <a:latin typeface="Times New Roman" pitchFamily="18" charset="0"/>
                <a:cs typeface="Times New Roman" pitchFamily="18" charset="0"/>
              </a:rPr>
              <a:t>(grass/sage) and forested (evergreen/deciduous) areas.</a:t>
            </a:r>
          </a:p>
        </p:txBody>
      </p:sp>
      <p:sp>
        <p:nvSpPr>
          <p:cNvPr id="7185" name="Rectangle 17"/>
          <p:cNvSpPr>
            <a:spLocks noChangeArrowheads="1"/>
          </p:cNvSpPr>
          <p:nvPr/>
        </p:nvSpPr>
        <p:spPr bwMode="auto">
          <a:xfrm>
            <a:off x="28223308" y="32162262"/>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CONCLUSIONS</a:t>
            </a:r>
            <a:endParaRPr lang="en-US" sz="5400" b="1" dirty="0">
              <a:solidFill>
                <a:srgbClr val="9F2A1C"/>
              </a:solidFill>
              <a:latin typeface="Times New Roman" pitchFamily="18" charset="0"/>
              <a:cs typeface="Times New Roman" pitchFamily="18" charset="0"/>
            </a:endParaRPr>
          </a:p>
        </p:txBody>
      </p:sp>
      <p:sp>
        <p:nvSpPr>
          <p:cNvPr id="134" name="Rectangle 9"/>
          <p:cNvSpPr>
            <a:spLocks noChangeArrowheads="1"/>
          </p:cNvSpPr>
          <p:nvPr/>
        </p:nvSpPr>
        <p:spPr bwMode="auto">
          <a:xfrm>
            <a:off x="28182275" y="6330462"/>
            <a:ext cx="9144000" cy="1257300"/>
          </a:xfrm>
          <a:prstGeom prst="rect">
            <a:avLst/>
          </a:prstGeom>
          <a:solidFill>
            <a:srgbClr val="C1BFC3"/>
          </a:solidFill>
          <a:ln w="28575">
            <a:solidFill>
              <a:schemeClr val="tx1"/>
            </a:solidFill>
            <a:miter lim="800000"/>
            <a:headEnd/>
            <a:tailEnd/>
          </a:ln>
          <a:effectLst>
            <a:outerShdw dist="35921" dir="2700000" algn="ctr" rotWithShape="0">
              <a:schemeClr val="bg2"/>
            </a:outerShdw>
          </a:effectLst>
        </p:spPr>
        <p:txBody>
          <a:bodyPr lIns="104490" tIns="52245" rIns="104490" bIns="52245" anchor="ctr" anchorCtr="1"/>
          <a:lstStyle/>
          <a:p>
            <a:pPr algn="ctr" defTabSz="1043941"/>
            <a:r>
              <a:rPr lang="en-US" sz="5400" b="1" dirty="0" smtClean="0">
                <a:solidFill>
                  <a:srgbClr val="9F2A1C"/>
                </a:solidFill>
                <a:latin typeface="Times New Roman" pitchFamily="18" charset="0"/>
                <a:cs typeface="Times New Roman" pitchFamily="18" charset="0"/>
              </a:rPr>
              <a:t>RESULTS</a:t>
            </a:r>
            <a:endParaRPr lang="en-US" sz="5400" b="1" dirty="0">
              <a:solidFill>
                <a:srgbClr val="9F2A1C"/>
              </a:solidFill>
              <a:latin typeface="Times New Roman" pitchFamily="18" charset="0"/>
              <a:cs typeface="Times New Roman" pitchFamily="18" charset="0"/>
            </a:endParaRPr>
          </a:p>
        </p:txBody>
      </p:sp>
      <p:sp>
        <p:nvSpPr>
          <p:cNvPr id="138" name="Rectangle 137"/>
          <p:cNvSpPr/>
          <p:nvPr/>
        </p:nvSpPr>
        <p:spPr>
          <a:xfrm>
            <a:off x="16916400" y="28763655"/>
            <a:ext cx="10820400" cy="2554545"/>
          </a:xfrm>
          <a:prstGeom prst="rect">
            <a:avLst/>
          </a:prstGeom>
        </p:spPr>
        <p:txBody>
          <a:bodyPr wrap="square">
            <a:spAutoFit/>
          </a:bodyPr>
          <a:lstStyle/>
          <a:p>
            <a:pPr>
              <a:tabLst>
                <a:tab pos="163513" algn="l"/>
              </a:tabLst>
            </a:pPr>
            <a:r>
              <a:rPr lang="en-US" sz="3200" b="1" u="sng" dirty="0">
                <a:latin typeface="Times New Roman" pitchFamily="18" charset="0"/>
                <a:cs typeface="Times New Roman" pitchFamily="18" charset="0"/>
              </a:rPr>
              <a:t>Turbulent fluxes  </a:t>
            </a:r>
          </a:p>
          <a:p>
            <a:pPr marL="461963" lvl="1" indent="-344488">
              <a:buFontTx/>
              <a:buChar char="•"/>
            </a:pPr>
            <a:r>
              <a:rPr lang="en-US" sz="3200" dirty="0" smtClean="0">
                <a:latin typeface="Times New Roman" pitchFamily="18" charset="0"/>
                <a:cs typeface="Times New Roman" pitchFamily="18" charset="0"/>
              </a:rPr>
              <a:t>Sensible </a:t>
            </a:r>
            <a:r>
              <a:rPr lang="en-US" sz="3200" dirty="0">
                <a:latin typeface="Times New Roman" pitchFamily="18" charset="0"/>
                <a:cs typeface="Times New Roman" pitchFamily="18" charset="0"/>
              </a:rPr>
              <a:t>heat flux(</a:t>
            </a:r>
            <a:r>
              <a:rPr lang="en-US" sz="3200" i="1" dirty="0" err="1">
                <a:latin typeface="Times New Roman" pitchFamily="18" charset="0"/>
                <a:cs typeface="Times New Roman" pitchFamily="18" charset="0"/>
              </a:rPr>
              <a:t>Q</a:t>
            </a:r>
            <a:r>
              <a:rPr lang="en-US" sz="3200" i="1" baseline="-25000" dirty="0" err="1">
                <a:latin typeface="Times New Roman" pitchFamily="18" charset="0"/>
                <a:cs typeface="Times New Roman" pitchFamily="18" charset="0"/>
              </a:rPr>
              <a:t>hc</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 and latent heat flux (</a:t>
            </a:r>
            <a:r>
              <a:rPr lang="en-US" sz="3200" i="1" dirty="0" err="1">
                <a:latin typeface="Times New Roman" pitchFamily="18" charset="0"/>
                <a:cs typeface="Times New Roman" pitchFamily="18" charset="0"/>
              </a:rPr>
              <a:t>Q</a:t>
            </a:r>
            <a:r>
              <a:rPr lang="en-US" sz="3200" i="1" baseline="-25000" dirty="0" err="1">
                <a:latin typeface="Times New Roman" pitchFamily="18" charset="0"/>
                <a:cs typeface="Times New Roman" pitchFamily="18" charset="0"/>
              </a:rPr>
              <a:t>ec</a:t>
            </a:r>
            <a:r>
              <a:rPr lang="en-US" sz="3200" dirty="0">
                <a:latin typeface="Times New Roman" pitchFamily="18" charset="0"/>
                <a:cs typeface="Times New Roman" pitchFamily="18" charset="0"/>
              </a:rPr>
              <a:t> ) exchange between canopy and air around</a:t>
            </a:r>
          </a:p>
          <a:p>
            <a:pPr marL="461963" lvl="1" indent="-344488">
              <a:buFontTx/>
              <a:buChar char="•"/>
            </a:pPr>
            <a:r>
              <a:rPr lang="en-US" sz="3200" dirty="0">
                <a:latin typeface="Times New Roman" pitchFamily="18" charset="0"/>
                <a:cs typeface="Times New Roman" pitchFamily="18" charset="0"/>
              </a:rPr>
              <a:t>Sensible heat flux (</a:t>
            </a:r>
            <a:r>
              <a:rPr lang="en-US" sz="3200" i="1" dirty="0" err="1">
                <a:latin typeface="Times New Roman" pitchFamily="18" charset="0"/>
                <a:cs typeface="Times New Roman" pitchFamily="18" charset="0"/>
              </a:rPr>
              <a:t>Q</a:t>
            </a:r>
            <a:r>
              <a:rPr lang="en-US" sz="3200" i="1" baseline="-25000" dirty="0" err="1">
                <a:latin typeface="Times New Roman" pitchFamily="18" charset="0"/>
                <a:cs typeface="Times New Roman" pitchFamily="18" charset="0"/>
              </a:rPr>
              <a:t>hs</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 and latent heat flux (</a:t>
            </a:r>
            <a:r>
              <a:rPr lang="en-US" sz="3200" i="1" dirty="0" err="1">
                <a:latin typeface="Times New Roman" pitchFamily="18" charset="0"/>
                <a:cs typeface="Times New Roman" pitchFamily="18" charset="0"/>
              </a:rPr>
              <a:t>Q</a:t>
            </a:r>
            <a:r>
              <a:rPr lang="en-US" sz="3200" i="1" baseline="-25000" dirty="0" err="1">
                <a:latin typeface="Times New Roman" pitchFamily="18" charset="0"/>
                <a:cs typeface="Times New Roman" pitchFamily="18" charset="0"/>
              </a:rPr>
              <a:t>es</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 exchange between snow on ground and air </a:t>
            </a:r>
            <a:r>
              <a:rPr lang="en-US" sz="3200" dirty="0" smtClean="0">
                <a:latin typeface="Times New Roman" pitchFamily="18" charset="0"/>
                <a:cs typeface="Times New Roman" pitchFamily="18" charset="0"/>
              </a:rPr>
              <a:t>above</a:t>
            </a:r>
          </a:p>
        </p:txBody>
      </p:sp>
      <p:sp>
        <p:nvSpPr>
          <p:cNvPr id="139" name="Rectangle 138"/>
          <p:cNvSpPr/>
          <p:nvPr/>
        </p:nvSpPr>
        <p:spPr>
          <a:xfrm>
            <a:off x="16916400" y="36049327"/>
            <a:ext cx="10515600" cy="4031873"/>
          </a:xfrm>
          <a:prstGeom prst="rect">
            <a:avLst/>
          </a:prstGeom>
        </p:spPr>
        <p:txBody>
          <a:bodyPr wrap="square">
            <a:spAutoFit/>
          </a:bodyPr>
          <a:lstStyle/>
          <a:p>
            <a:pPr indent="6350" algn="just"/>
            <a:r>
              <a:rPr lang="en-US" sz="3200" b="1" u="sng" dirty="0">
                <a:latin typeface="Times New Roman" pitchFamily="18" charset="0"/>
                <a:cs typeface="Times New Roman" pitchFamily="18" charset="0"/>
              </a:rPr>
              <a:t>Interception, </a:t>
            </a:r>
            <a:r>
              <a:rPr lang="en-US" sz="3200" b="1" u="sng" dirty="0" smtClean="0">
                <a:latin typeface="Times New Roman" pitchFamily="18" charset="0"/>
                <a:cs typeface="Times New Roman" pitchFamily="18" charset="0"/>
              </a:rPr>
              <a:t>Unloading </a:t>
            </a:r>
            <a:r>
              <a:rPr lang="en-US" sz="3200" b="1" u="sng" dirty="0">
                <a:latin typeface="Times New Roman" pitchFamily="18" charset="0"/>
                <a:cs typeface="Times New Roman" pitchFamily="18" charset="0"/>
              </a:rPr>
              <a:t>and </a:t>
            </a:r>
            <a:r>
              <a:rPr lang="en-US" sz="3200" b="1" u="sng" dirty="0" smtClean="0">
                <a:latin typeface="Times New Roman" pitchFamily="18" charset="0"/>
                <a:cs typeface="Times New Roman" pitchFamily="18" charset="0"/>
              </a:rPr>
              <a:t>Melt From </a:t>
            </a:r>
            <a:r>
              <a:rPr lang="en-US" sz="3200" b="1" u="sng" dirty="0">
                <a:latin typeface="Times New Roman" pitchFamily="18" charset="0"/>
                <a:cs typeface="Times New Roman" pitchFamily="18" charset="0"/>
              </a:rPr>
              <a:t>the </a:t>
            </a:r>
            <a:r>
              <a:rPr lang="en-US" sz="3200" b="1" u="sng" dirty="0" smtClean="0">
                <a:latin typeface="Times New Roman" pitchFamily="18" charset="0"/>
                <a:cs typeface="Times New Roman" pitchFamily="18" charset="0"/>
              </a:rPr>
              <a:t>Canopy</a:t>
            </a:r>
            <a:endParaRPr lang="en-US" sz="3200" b="1" u="sng" dirty="0">
              <a:latin typeface="Times New Roman" pitchFamily="18" charset="0"/>
              <a:cs typeface="Times New Roman" pitchFamily="18" charset="0"/>
            </a:endParaRPr>
          </a:p>
          <a:p>
            <a:pPr marL="461963" lvl="1" indent="-344488">
              <a:buFontTx/>
              <a:buChar char="•"/>
            </a:pPr>
            <a:r>
              <a:rPr lang="en-US" sz="3200" dirty="0" smtClean="0">
                <a:latin typeface="Times New Roman" pitchFamily="18" charset="0"/>
                <a:cs typeface="Times New Roman" pitchFamily="18" charset="0"/>
              </a:rPr>
              <a:t>Interception </a:t>
            </a:r>
            <a:r>
              <a:rPr lang="en-US" sz="3200" dirty="0" smtClean="0">
                <a:latin typeface="Times New Roman" pitchFamily="18" charset="0"/>
                <a:cs typeface="Times New Roman" pitchFamily="18" charset="0"/>
              </a:rPr>
              <a:t> rate</a:t>
            </a:r>
            <a:endParaRPr lang="en-US" sz="3200" dirty="0" smtClean="0">
              <a:latin typeface="Times New Roman" pitchFamily="18" charset="0"/>
              <a:cs typeface="Times New Roman" pitchFamily="18" charset="0"/>
            </a:endParaRPr>
          </a:p>
          <a:p>
            <a:pPr marL="461963" lvl="1" indent="-344488">
              <a:buFontTx/>
              <a:buChar char="•"/>
            </a:pPr>
            <a:endParaRPr lang="en-US" sz="3200" dirty="0">
              <a:latin typeface="Times New Roman" pitchFamily="18" charset="0"/>
              <a:cs typeface="Times New Roman" pitchFamily="18" charset="0"/>
            </a:endParaRPr>
          </a:p>
          <a:p>
            <a:pPr marL="461963" lvl="1" indent="-344488">
              <a:buFontTx/>
              <a:buChar char="•"/>
            </a:pPr>
            <a:endParaRPr lang="en-US" sz="3200" dirty="0">
              <a:latin typeface="Times New Roman" pitchFamily="18" charset="0"/>
              <a:cs typeface="Times New Roman" pitchFamily="18" charset="0"/>
            </a:endParaRPr>
          </a:p>
          <a:p>
            <a:pPr marL="461963" lvl="1" indent="-344488">
              <a:buFontTx/>
              <a:buChar char="•"/>
            </a:pPr>
            <a:r>
              <a:rPr lang="en-US" sz="3200" dirty="0">
                <a:latin typeface="Times New Roman" pitchFamily="18" charset="0"/>
                <a:cs typeface="Times New Roman" pitchFamily="18" charset="0"/>
              </a:rPr>
              <a:t>The </a:t>
            </a:r>
            <a:r>
              <a:rPr lang="en-US" sz="3200" dirty="0" smtClean="0">
                <a:latin typeface="Times New Roman" pitchFamily="18" charset="0"/>
                <a:cs typeface="Times New Roman" pitchFamily="18" charset="0"/>
              </a:rPr>
              <a:t>mass unloading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Hedstrom</a:t>
            </a:r>
            <a:r>
              <a:rPr lang="en-US" sz="3200" dirty="0">
                <a:latin typeface="Times New Roman" pitchFamily="18" charset="0"/>
                <a:cs typeface="Times New Roman" pitchFamily="18" charset="0"/>
              </a:rPr>
              <a:t> and Pomeroy, 1998</a:t>
            </a:r>
            <a:r>
              <a:rPr lang="en-US" sz="3200" dirty="0" smtClean="0">
                <a:latin typeface="Times New Roman" pitchFamily="18" charset="0"/>
                <a:cs typeface="Times New Roman" pitchFamily="18" charset="0"/>
              </a:rPr>
              <a:t>)</a:t>
            </a:r>
          </a:p>
          <a:p>
            <a:pPr marL="461963" lvl="1" indent="-344488">
              <a:buFontTx/>
              <a:buChar char="•"/>
            </a:pPr>
            <a:endParaRPr lang="en-US" sz="3200" dirty="0">
              <a:latin typeface="Times New Roman" pitchFamily="18" charset="0"/>
              <a:cs typeface="Times New Roman" pitchFamily="18" charset="0"/>
            </a:endParaRPr>
          </a:p>
          <a:p>
            <a:pPr marL="461963" lvl="1" indent="-344488">
              <a:buFontTx/>
              <a:buChar char="•"/>
            </a:pPr>
            <a:endParaRPr lang="en-US" sz="3200" dirty="0">
              <a:latin typeface="Times New Roman" pitchFamily="18" charset="0"/>
              <a:cs typeface="Times New Roman" pitchFamily="18" charset="0"/>
            </a:endParaRPr>
          </a:p>
          <a:p>
            <a:pPr marL="461963" lvl="1" indent="-344488">
              <a:buFontTx/>
              <a:buChar char="•"/>
            </a:pPr>
            <a:r>
              <a:rPr lang="en-US" sz="3200" dirty="0" smtClean="0">
                <a:latin typeface="Times New Roman" pitchFamily="18" charset="0"/>
                <a:cs typeface="Times New Roman" pitchFamily="18" charset="0"/>
              </a:rPr>
              <a:t> Melt water drip </a:t>
            </a:r>
            <a:r>
              <a:rPr lang="en-US" sz="3200" dirty="0">
                <a:latin typeface="Times New Roman" pitchFamily="18" charset="0"/>
                <a:cs typeface="Times New Roman" pitchFamily="18" charset="0"/>
              </a:rPr>
              <a:t>from the canopy</a:t>
            </a:r>
          </a:p>
        </p:txBody>
      </p:sp>
      <p:pic>
        <p:nvPicPr>
          <p:cNvPr id="141" name="Picture 140" descr="C:\Documents and Settings\Vinod  Mahat\My Documents\Vinod\Res.Work\sketch\Final\Fraction_Long.emf"/>
          <p:cNvPicPr/>
          <p:nvPr/>
        </p:nvPicPr>
        <p:blipFill>
          <a:blip r:embed="rId12" cstate="print"/>
          <a:srcRect l="18525" t="14941" r="24577" b="12549"/>
          <a:stretch>
            <a:fillRect/>
          </a:stretch>
        </p:blipFill>
        <p:spPr bwMode="auto">
          <a:xfrm>
            <a:off x="18288000" y="25450800"/>
            <a:ext cx="3276600" cy="3124200"/>
          </a:xfrm>
          <a:prstGeom prst="rect">
            <a:avLst/>
          </a:prstGeom>
          <a:noFill/>
          <a:ln w="9525">
            <a:noFill/>
            <a:miter lim="800000"/>
            <a:headEnd/>
            <a:tailEnd/>
          </a:ln>
        </p:spPr>
      </p:pic>
      <p:pic>
        <p:nvPicPr>
          <p:cNvPr id="142" name="Picture 141" descr="C:\Documents and Settings\Vinod  Mahat\My Documents\Vinod\Res.Work\sketch\Final\Fraction_Direct.emf"/>
          <p:cNvPicPr/>
          <p:nvPr/>
        </p:nvPicPr>
        <p:blipFill>
          <a:blip r:embed="rId13" cstate="print"/>
          <a:srcRect l="27787" t="5603" r="31193" b="7739"/>
          <a:stretch>
            <a:fillRect/>
          </a:stretch>
        </p:blipFill>
        <p:spPr bwMode="auto">
          <a:xfrm>
            <a:off x="18364200" y="19659600"/>
            <a:ext cx="2362200" cy="3733800"/>
          </a:xfrm>
          <a:prstGeom prst="rect">
            <a:avLst/>
          </a:prstGeom>
          <a:noFill/>
          <a:ln w="9525">
            <a:noFill/>
            <a:miter lim="800000"/>
            <a:headEnd/>
            <a:tailEnd/>
          </a:ln>
        </p:spPr>
      </p:pic>
      <p:pic>
        <p:nvPicPr>
          <p:cNvPr id="143" name="Picture 142" descr="C:\Documents and Settings\Vinod  Mahat\My Documents\Vinod\Res.Work\sketch\WesternSnow\Res2.tif"/>
          <p:cNvPicPr>
            <a:picLocks noChangeAspect="1"/>
          </p:cNvPicPr>
          <p:nvPr/>
        </p:nvPicPr>
        <p:blipFill>
          <a:blip r:embed="rId14" cstate="print"/>
          <a:srcRect/>
          <a:stretch>
            <a:fillRect/>
          </a:stretch>
        </p:blipFill>
        <p:spPr bwMode="auto">
          <a:xfrm>
            <a:off x="17448130" y="31623000"/>
            <a:ext cx="5411870" cy="3840480"/>
          </a:xfrm>
          <a:prstGeom prst="rect">
            <a:avLst/>
          </a:prstGeom>
          <a:noFill/>
          <a:ln w="9525">
            <a:noFill/>
            <a:miter lim="800000"/>
            <a:headEnd/>
            <a:tailEnd/>
          </a:ln>
        </p:spPr>
      </p:pic>
      <p:pic>
        <p:nvPicPr>
          <p:cNvPr id="2091" name="Picture 43" descr="C:\Users\mahat\Desktop\site.emf"/>
          <p:cNvPicPr>
            <a:picLocks noChangeAspect="1" noChangeArrowheads="1"/>
          </p:cNvPicPr>
          <p:nvPr/>
        </p:nvPicPr>
        <p:blipFill>
          <a:blip r:embed="rId15" cstate="print"/>
          <a:srcRect l="4167" t="7780" r="5817" b="22204"/>
          <a:stretch>
            <a:fillRect/>
          </a:stretch>
        </p:blipFill>
        <p:spPr bwMode="auto">
          <a:xfrm>
            <a:off x="1495709" y="14478000"/>
            <a:ext cx="14734891" cy="8595360"/>
          </a:xfrm>
          <a:prstGeom prst="rect">
            <a:avLst/>
          </a:prstGeom>
          <a:noFill/>
        </p:spPr>
      </p:pic>
      <p:pic>
        <p:nvPicPr>
          <p:cNvPr id="157" name="Picture 3"/>
          <p:cNvPicPr>
            <a:picLocks noChangeAspect="1" noChangeArrowheads="1"/>
          </p:cNvPicPr>
          <p:nvPr/>
        </p:nvPicPr>
        <p:blipFill>
          <a:blip r:embed="rId16" cstate="print"/>
          <a:srcRect/>
          <a:stretch>
            <a:fillRect/>
          </a:stretch>
        </p:blipFill>
        <p:spPr bwMode="auto">
          <a:xfrm>
            <a:off x="28651200" y="8686800"/>
            <a:ext cx="13563600" cy="3505200"/>
          </a:xfrm>
          <a:prstGeom prst="rect">
            <a:avLst/>
          </a:prstGeom>
          <a:noFill/>
          <a:ln w="9525">
            <a:noFill/>
            <a:miter lim="800000"/>
            <a:headEnd/>
            <a:tailEnd/>
          </a:ln>
          <a:effectLst/>
        </p:spPr>
      </p:pic>
      <p:pic>
        <p:nvPicPr>
          <p:cNvPr id="158" name="Picture 2"/>
          <p:cNvPicPr>
            <a:picLocks noChangeAspect="1" noChangeArrowheads="1"/>
          </p:cNvPicPr>
          <p:nvPr/>
        </p:nvPicPr>
        <p:blipFill>
          <a:blip r:embed="rId17" cstate="print"/>
          <a:srcRect/>
          <a:stretch>
            <a:fillRect/>
          </a:stretch>
        </p:blipFill>
        <p:spPr bwMode="auto">
          <a:xfrm>
            <a:off x="28575000" y="13716000"/>
            <a:ext cx="13411200" cy="5120640"/>
          </a:xfrm>
          <a:prstGeom prst="rect">
            <a:avLst/>
          </a:prstGeom>
          <a:noFill/>
          <a:ln w="9525">
            <a:noFill/>
            <a:miter lim="800000"/>
            <a:headEnd/>
            <a:tailEnd/>
          </a:ln>
          <a:effectLst/>
        </p:spPr>
      </p:pic>
      <p:pic>
        <p:nvPicPr>
          <p:cNvPr id="159" name="Picture 4"/>
          <p:cNvPicPr>
            <a:picLocks noChangeAspect="1" noChangeArrowheads="1"/>
          </p:cNvPicPr>
          <p:nvPr/>
        </p:nvPicPr>
        <p:blipFill>
          <a:blip r:embed="rId18" cstate="print"/>
          <a:srcRect/>
          <a:stretch>
            <a:fillRect/>
          </a:stretch>
        </p:blipFill>
        <p:spPr bwMode="auto">
          <a:xfrm>
            <a:off x="28803600" y="20375880"/>
            <a:ext cx="13182600" cy="6217920"/>
          </a:xfrm>
          <a:prstGeom prst="rect">
            <a:avLst/>
          </a:prstGeom>
          <a:noFill/>
          <a:ln w="9525">
            <a:noFill/>
            <a:miter lim="800000"/>
            <a:headEnd/>
            <a:tailEnd/>
          </a:ln>
          <a:effectLst/>
        </p:spPr>
      </p:pic>
      <p:pic>
        <p:nvPicPr>
          <p:cNvPr id="160" name="Picture 4"/>
          <p:cNvPicPr>
            <a:picLocks noChangeAspect="1" noChangeArrowheads="1"/>
          </p:cNvPicPr>
          <p:nvPr/>
        </p:nvPicPr>
        <p:blipFill>
          <a:blip r:embed="rId19" cstate="print"/>
          <a:srcRect/>
          <a:stretch>
            <a:fillRect/>
          </a:stretch>
        </p:blipFill>
        <p:spPr bwMode="auto">
          <a:xfrm>
            <a:off x="28788699" y="27736800"/>
            <a:ext cx="13045101" cy="3657600"/>
          </a:xfrm>
          <a:prstGeom prst="rect">
            <a:avLst/>
          </a:prstGeom>
          <a:noFill/>
          <a:ln w="9525">
            <a:noFill/>
            <a:miter lim="800000"/>
            <a:headEnd/>
            <a:tailEnd/>
          </a:ln>
          <a:effectLst/>
        </p:spPr>
      </p:pic>
      <p:sp>
        <p:nvSpPr>
          <p:cNvPr id="161" name="Rectangle 160"/>
          <p:cNvSpPr/>
          <p:nvPr/>
        </p:nvSpPr>
        <p:spPr>
          <a:xfrm>
            <a:off x="28422600" y="7873425"/>
            <a:ext cx="5105400" cy="584775"/>
          </a:xfrm>
          <a:prstGeom prst="rect">
            <a:avLst/>
          </a:prstGeom>
        </p:spPr>
        <p:txBody>
          <a:bodyPr wrap="square">
            <a:spAutoFit/>
          </a:bodyPr>
          <a:lstStyle/>
          <a:p>
            <a:pPr algn="just"/>
            <a:r>
              <a:rPr lang="en-US" sz="3200" b="1" u="sng" dirty="0" smtClean="0">
                <a:latin typeface="Times New Roman" pitchFamily="18" charset="0"/>
                <a:cs typeface="Times New Roman" pitchFamily="18" charset="0"/>
              </a:rPr>
              <a:t>SWE: Direct Observation</a:t>
            </a:r>
            <a:endParaRPr lang="en-US" sz="3200" dirty="0">
              <a:latin typeface="Times New Roman" pitchFamily="18" charset="0"/>
              <a:cs typeface="Times New Roman" pitchFamily="18" charset="0"/>
            </a:endParaRPr>
          </a:p>
        </p:txBody>
      </p:sp>
      <p:sp>
        <p:nvSpPr>
          <p:cNvPr id="162" name="Rectangle 161"/>
          <p:cNvSpPr/>
          <p:nvPr/>
        </p:nvSpPr>
        <p:spPr>
          <a:xfrm>
            <a:off x="28575000" y="12573000"/>
            <a:ext cx="7620000" cy="584775"/>
          </a:xfrm>
          <a:prstGeom prst="rect">
            <a:avLst/>
          </a:prstGeom>
        </p:spPr>
        <p:txBody>
          <a:bodyPr wrap="square">
            <a:spAutoFit/>
          </a:bodyPr>
          <a:lstStyle/>
          <a:p>
            <a:pPr algn="just"/>
            <a:r>
              <a:rPr lang="en-US" sz="3200" b="1" u="sng" dirty="0" smtClean="0">
                <a:latin typeface="Times New Roman" pitchFamily="18" charset="0"/>
                <a:cs typeface="Times New Roman" pitchFamily="18" charset="0"/>
              </a:rPr>
              <a:t>Net Radiation : Observed </a:t>
            </a:r>
            <a:r>
              <a:rPr lang="en-US" sz="3200" b="1" u="sng" dirty="0" err="1" smtClean="0">
                <a:latin typeface="Times New Roman" pitchFamily="18" charset="0"/>
                <a:cs typeface="Times New Roman" pitchFamily="18" charset="0"/>
              </a:rPr>
              <a:t>vs</a:t>
            </a:r>
            <a:r>
              <a:rPr lang="en-US" sz="3200" b="1" u="sng" dirty="0" smtClean="0">
                <a:latin typeface="Times New Roman" pitchFamily="18" charset="0"/>
                <a:cs typeface="Times New Roman" pitchFamily="18" charset="0"/>
              </a:rPr>
              <a:t> Modeled</a:t>
            </a:r>
            <a:endParaRPr lang="en-US" sz="3200" dirty="0">
              <a:latin typeface="Times New Roman" pitchFamily="18" charset="0"/>
              <a:cs typeface="Times New Roman" pitchFamily="18" charset="0"/>
            </a:endParaRPr>
          </a:p>
        </p:txBody>
      </p:sp>
      <p:sp>
        <p:nvSpPr>
          <p:cNvPr id="163" name="Rectangle 162"/>
          <p:cNvSpPr/>
          <p:nvPr/>
        </p:nvSpPr>
        <p:spPr>
          <a:xfrm>
            <a:off x="28575000" y="19379625"/>
            <a:ext cx="5486400" cy="584775"/>
          </a:xfrm>
          <a:prstGeom prst="rect">
            <a:avLst/>
          </a:prstGeom>
        </p:spPr>
        <p:txBody>
          <a:bodyPr wrap="square">
            <a:spAutoFit/>
          </a:bodyPr>
          <a:lstStyle/>
          <a:p>
            <a:pPr algn="just"/>
            <a:r>
              <a:rPr lang="en-US" sz="3200" b="1" u="sng" dirty="0" smtClean="0">
                <a:latin typeface="Times New Roman" pitchFamily="18" charset="0"/>
                <a:cs typeface="Times New Roman" pitchFamily="18" charset="0"/>
              </a:rPr>
              <a:t>SWE: Observed </a:t>
            </a:r>
            <a:r>
              <a:rPr lang="en-US" sz="3200" b="1" u="sng" dirty="0" err="1" smtClean="0">
                <a:latin typeface="Times New Roman" pitchFamily="18" charset="0"/>
                <a:cs typeface="Times New Roman" pitchFamily="18" charset="0"/>
              </a:rPr>
              <a:t>vs</a:t>
            </a:r>
            <a:r>
              <a:rPr lang="en-US" sz="3200" b="1" u="sng" dirty="0" smtClean="0">
                <a:latin typeface="Times New Roman" pitchFamily="18" charset="0"/>
                <a:cs typeface="Times New Roman" pitchFamily="18" charset="0"/>
              </a:rPr>
              <a:t> Modeled</a:t>
            </a:r>
            <a:endParaRPr lang="en-US" sz="3200" dirty="0">
              <a:latin typeface="Times New Roman" pitchFamily="18" charset="0"/>
              <a:cs typeface="Times New Roman" pitchFamily="18" charset="0"/>
            </a:endParaRPr>
          </a:p>
        </p:txBody>
      </p:sp>
      <p:sp>
        <p:nvSpPr>
          <p:cNvPr id="164" name="Rectangle 163"/>
          <p:cNvSpPr/>
          <p:nvPr/>
        </p:nvSpPr>
        <p:spPr>
          <a:xfrm>
            <a:off x="28575000" y="27051000"/>
            <a:ext cx="6400800" cy="584775"/>
          </a:xfrm>
          <a:prstGeom prst="rect">
            <a:avLst/>
          </a:prstGeom>
        </p:spPr>
        <p:txBody>
          <a:bodyPr wrap="square">
            <a:spAutoFit/>
          </a:bodyPr>
          <a:lstStyle/>
          <a:p>
            <a:pPr algn="just"/>
            <a:r>
              <a:rPr lang="en-US" sz="3200" b="1" u="sng" dirty="0" smtClean="0">
                <a:latin typeface="Times New Roman" pitchFamily="18" charset="0"/>
                <a:cs typeface="Times New Roman" pitchFamily="18" charset="0"/>
              </a:rPr>
              <a:t>SWE: Across Different Vegetation</a:t>
            </a:r>
            <a:endParaRPr lang="en-US" sz="3200" dirty="0">
              <a:latin typeface="Times New Roman" pitchFamily="18" charset="0"/>
              <a:cs typeface="Times New Roman" pitchFamily="18" charset="0"/>
            </a:endParaRPr>
          </a:p>
        </p:txBody>
      </p:sp>
      <p:sp>
        <p:nvSpPr>
          <p:cNvPr id="165" name="Rectangle 164"/>
          <p:cNvSpPr/>
          <p:nvPr/>
        </p:nvSpPr>
        <p:spPr>
          <a:xfrm>
            <a:off x="28041600" y="15468600"/>
            <a:ext cx="1259242" cy="1481136"/>
          </a:xfrm>
          <a:prstGeom prst="rect">
            <a:avLst/>
          </a:prstGeom>
        </p:spPr>
        <p:txBody>
          <a:bodyPr vert="vert270" wrap="none" lIns="501612" tIns="250806" rIns="501612" bIns="250806">
            <a:spAutoFit/>
          </a:bodyPr>
          <a:lstStyle/>
          <a:p>
            <a:r>
              <a:rPr lang="en-US" sz="1600" dirty="0" err="1">
                <a:latin typeface="Times New Roman" pitchFamily="18" charset="0"/>
                <a:cs typeface="Times New Roman" pitchFamily="18" charset="0"/>
              </a:rPr>
              <a:t>Kj</a:t>
            </a:r>
            <a:r>
              <a:rPr lang="en-US" sz="1600" dirty="0">
                <a:latin typeface="Times New Roman" pitchFamily="18" charset="0"/>
                <a:cs typeface="Times New Roman" pitchFamily="18" charset="0"/>
              </a:rPr>
              <a:t> m</a:t>
            </a:r>
            <a:r>
              <a:rPr lang="en-US" sz="1600" baseline="30000" dirty="0">
                <a:latin typeface="Times New Roman" pitchFamily="18" charset="0"/>
                <a:cs typeface="Times New Roman" pitchFamily="18" charset="0"/>
              </a:rPr>
              <a:t>-2 </a:t>
            </a:r>
            <a:r>
              <a:rPr lang="en-US" sz="1600" dirty="0">
                <a:latin typeface="Times New Roman" pitchFamily="18" charset="0"/>
                <a:cs typeface="Times New Roman" pitchFamily="18" charset="0"/>
              </a:rPr>
              <a:t>day</a:t>
            </a:r>
            <a:r>
              <a:rPr lang="en-US" sz="1600" baseline="30000" dirty="0">
                <a:latin typeface="Times New Roman" pitchFamily="18" charset="0"/>
                <a:cs typeface="Times New Roman" pitchFamily="18" charset="0"/>
              </a:rPr>
              <a:t>-1</a:t>
            </a:r>
            <a:endParaRPr lang="en-US" sz="1600" baseline="30000" dirty="0"/>
          </a:p>
        </p:txBody>
      </p:sp>
      <p:sp>
        <p:nvSpPr>
          <p:cNvPr id="166" name="Rectangle 165"/>
          <p:cNvSpPr/>
          <p:nvPr/>
        </p:nvSpPr>
        <p:spPr>
          <a:xfrm>
            <a:off x="28041600" y="13799729"/>
            <a:ext cx="1259242" cy="1481136"/>
          </a:xfrm>
          <a:prstGeom prst="rect">
            <a:avLst/>
          </a:prstGeom>
        </p:spPr>
        <p:txBody>
          <a:bodyPr vert="vert270" wrap="none" lIns="501612" tIns="250806" rIns="501612" bIns="250806">
            <a:spAutoFit/>
          </a:bodyPr>
          <a:lstStyle/>
          <a:p>
            <a:r>
              <a:rPr lang="en-US" sz="1600" dirty="0" err="1">
                <a:latin typeface="Times New Roman" pitchFamily="18" charset="0"/>
                <a:cs typeface="Times New Roman" pitchFamily="18" charset="0"/>
              </a:rPr>
              <a:t>Kj</a:t>
            </a:r>
            <a:r>
              <a:rPr lang="en-US" sz="1600" dirty="0">
                <a:latin typeface="Times New Roman" pitchFamily="18" charset="0"/>
                <a:cs typeface="Times New Roman" pitchFamily="18" charset="0"/>
              </a:rPr>
              <a:t> m</a:t>
            </a:r>
            <a:r>
              <a:rPr lang="en-US" sz="1600" baseline="30000" dirty="0">
                <a:latin typeface="Times New Roman" pitchFamily="18" charset="0"/>
                <a:cs typeface="Times New Roman" pitchFamily="18" charset="0"/>
              </a:rPr>
              <a:t>-2 </a:t>
            </a:r>
            <a:r>
              <a:rPr lang="en-US" sz="1600" dirty="0">
                <a:latin typeface="Times New Roman" pitchFamily="18" charset="0"/>
                <a:cs typeface="Times New Roman" pitchFamily="18" charset="0"/>
              </a:rPr>
              <a:t>day</a:t>
            </a:r>
            <a:r>
              <a:rPr lang="en-US" sz="1600" baseline="30000" dirty="0">
                <a:latin typeface="Times New Roman" pitchFamily="18" charset="0"/>
                <a:cs typeface="Times New Roman" pitchFamily="18" charset="0"/>
              </a:rPr>
              <a:t>-1</a:t>
            </a:r>
            <a:endParaRPr lang="en-US" sz="1600" baseline="30000" dirty="0"/>
          </a:p>
        </p:txBody>
      </p:sp>
      <p:sp>
        <p:nvSpPr>
          <p:cNvPr id="167" name="Rectangle 166"/>
          <p:cNvSpPr/>
          <p:nvPr/>
        </p:nvSpPr>
        <p:spPr>
          <a:xfrm>
            <a:off x="28041600" y="17068800"/>
            <a:ext cx="1259242" cy="1481136"/>
          </a:xfrm>
          <a:prstGeom prst="rect">
            <a:avLst/>
          </a:prstGeom>
        </p:spPr>
        <p:txBody>
          <a:bodyPr vert="vert270" wrap="none" lIns="501612" tIns="250806" rIns="501612" bIns="250806">
            <a:spAutoFit/>
          </a:bodyPr>
          <a:lstStyle/>
          <a:p>
            <a:r>
              <a:rPr lang="en-US" sz="1600" dirty="0" err="1" smtClean="0">
                <a:latin typeface="Times New Roman" pitchFamily="18" charset="0"/>
                <a:cs typeface="Times New Roman" pitchFamily="18" charset="0"/>
              </a:rPr>
              <a:t>Kj</a:t>
            </a:r>
            <a:r>
              <a:rPr lang="en-US" sz="1600" dirty="0" smtClean="0">
                <a:latin typeface="Times New Roman" pitchFamily="18" charset="0"/>
                <a:cs typeface="Times New Roman" pitchFamily="18" charset="0"/>
              </a:rPr>
              <a:t> m</a:t>
            </a:r>
            <a:r>
              <a:rPr lang="en-US" sz="1600" baseline="30000" dirty="0" smtClean="0">
                <a:latin typeface="Times New Roman" pitchFamily="18" charset="0"/>
                <a:cs typeface="Times New Roman" pitchFamily="18" charset="0"/>
              </a:rPr>
              <a:t>-2 </a:t>
            </a:r>
            <a:r>
              <a:rPr lang="en-US" sz="1600" dirty="0" smtClean="0">
                <a:latin typeface="Times New Roman" pitchFamily="18" charset="0"/>
                <a:cs typeface="Times New Roman" pitchFamily="18" charset="0"/>
              </a:rPr>
              <a:t>day</a:t>
            </a:r>
            <a:r>
              <a:rPr lang="en-US" sz="1600" baseline="30000" dirty="0" smtClean="0">
                <a:latin typeface="Times New Roman" pitchFamily="18" charset="0"/>
                <a:cs typeface="Times New Roman" pitchFamily="18" charset="0"/>
              </a:rPr>
              <a:t>-1</a:t>
            </a:r>
            <a:endParaRPr lang="en-US" sz="1600" baseline="30000" dirty="0"/>
          </a:p>
        </p:txBody>
      </p:sp>
      <p:sp>
        <p:nvSpPr>
          <p:cNvPr id="168" name="Rectangle 167"/>
          <p:cNvSpPr/>
          <p:nvPr/>
        </p:nvSpPr>
        <p:spPr>
          <a:xfrm>
            <a:off x="30251400" y="13258800"/>
            <a:ext cx="12192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Open</a:t>
            </a:r>
            <a:endParaRPr lang="en-US" sz="2800" dirty="0">
              <a:latin typeface="Times New Roman" pitchFamily="18" charset="0"/>
              <a:cs typeface="Times New Roman" pitchFamily="18" charset="0"/>
            </a:endParaRPr>
          </a:p>
        </p:txBody>
      </p:sp>
      <p:sp>
        <p:nvSpPr>
          <p:cNvPr id="169" name="Rectangle 168"/>
          <p:cNvSpPr/>
          <p:nvPr/>
        </p:nvSpPr>
        <p:spPr>
          <a:xfrm>
            <a:off x="34366200" y="13268980"/>
            <a:ext cx="19812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Deciduous</a:t>
            </a:r>
            <a:endParaRPr lang="en-US" sz="2800" dirty="0">
              <a:latin typeface="Times New Roman" pitchFamily="18" charset="0"/>
              <a:cs typeface="Times New Roman" pitchFamily="18" charset="0"/>
            </a:endParaRPr>
          </a:p>
        </p:txBody>
      </p:sp>
      <p:sp>
        <p:nvSpPr>
          <p:cNvPr id="170" name="Rectangle 169"/>
          <p:cNvSpPr/>
          <p:nvPr/>
        </p:nvSpPr>
        <p:spPr>
          <a:xfrm>
            <a:off x="38862000" y="13258800"/>
            <a:ext cx="21336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Coniferous</a:t>
            </a:r>
            <a:endParaRPr lang="en-US" sz="2800" dirty="0">
              <a:latin typeface="Times New Roman" pitchFamily="18" charset="0"/>
              <a:cs typeface="Times New Roman" pitchFamily="18" charset="0"/>
            </a:endParaRPr>
          </a:p>
        </p:txBody>
      </p:sp>
      <p:sp>
        <p:nvSpPr>
          <p:cNvPr id="171" name="Rectangle 170"/>
          <p:cNvSpPr/>
          <p:nvPr/>
        </p:nvSpPr>
        <p:spPr>
          <a:xfrm>
            <a:off x="30403800" y="19979620"/>
            <a:ext cx="12192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Open</a:t>
            </a:r>
            <a:endParaRPr lang="en-US" sz="2800" dirty="0">
              <a:latin typeface="Times New Roman" pitchFamily="18" charset="0"/>
              <a:cs typeface="Times New Roman" pitchFamily="18" charset="0"/>
            </a:endParaRPr>
          </a:p>
        </p:txBody>
      </p:sp>
      <p:sp>
        <p:nvSpPr>
          <p:cNvPr id="172" name="Rectangle 171"/>
          <p:cNvSpPr/>
          <p:nvPr/>
        </p:nvSpPr>
        <p:spPr>
          <a:xfrm>
            <a:off x="34518600" y="19964400"/>
            <a:ext cx="19812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Deciduous</a:t>
            </a:r>
            <a:endParaRPr lang="en-US" sz="2800" dirty="0">
              <a:latin typeface="Times New Roman" pitchFamily="18" charset="0"/>
              <a:cs typeface="Times New Roman" pitchFamily="18" charset="0"/>
            </a:endParaRPr>
          </a:p>
        </p:txBody>
      </p:sp>
      <p:sp>
        <p:nvSpPr>
          <p:cNvPr id="173" name="Rectangle 172"/>
          <p:cNvSpPr/>
          <p:nvPr/>
        </p:nvSpPr>
        <p:spPr>
          <a:xfrm>
            <a:off x="39014400" y="19954220"/>
            <a:ext cx="2133600" cy="523220"/>
          </a:xfrm>
          <a:prstGeom prst="rect">
            <a:avLst/>
          </a:prstGeom>
        </p:spPr>
        <p:txBody>
          <a:bodyPr wrap="square">
            <a:spAutoFit/>
          </a:bodyPr>
          <a:lstStyle/>
          <a:p>
            <a:pPr algn="just"/>
            <a:r>
              <a:rPr lang="en-US" sz="2800" dirty="0" smtClean="0">
                <a:latin typeface="Times New Roman" pitchFamily="18" charset="0"/>
                <a:cs typeface="Times New Roman" pitchFamily="18" charset="0"/>
              </a:rPr>
              <a:t>Coniferous</a:t>
            </a:r>
            <a:endParaRPr lang="en-US" sz="2800" dirty="0">
              <a:latin typeface="Times New Roman" pitchFamily="18" charset="0"/>
              <a:cs typeface="Times New Roman" pitchFamily="18" charset="0"/>
            </a:endParaRPr>
          </a:p>
        </p:txBody>
      </p:sp>
      <p:graphicFrame>
        <p:nvGraphicFramePr>
          <p:cNvPr id="2" name="Object 43"/>
          <p:cNvGraphicFramePr>
            <a:graphicFrameLocks noChangeAspect="1"/>
          </p:cNvGraphicFramePr>
          <p:nvPr/>
        </p:nvGraphicFramePr>
        <p:xfrm>
          <a:off x="23545800" y="34899600"/>
          <a:ext cx="4103688" cy="1060450"/>
        </p:xfrm>
        <a:graphic>
          <a:graphicData uri="http://schemas.openxmlformats.org/presentationml/2006/ole">
            <p:oleObj spid="_x0000_s2091" name="Equation" r:id="rId20" imgW="1714320" imgH="444240" progId="Equation.3">
              <p:embed/>
            </p:oleObj>
          </a:graphicData>
        </a:graphic>
      </p:graphicFrame>
      <p:graphicFrame>
        <p:nvGraphicFramePr>
          <p:cNvPr id="2092" name="Object 44"/>
          <p:cNvGraphicFramePr>
            <a:graphicFrameLocks noChangeAspect="1"/>
          </p:cNvGraphicFramePr>
          <p:nvPr/>
        </p:nvGraphicFramePr>
        <p:xfrm>
          <a:off x="23545800" y="31318200"/>
          <a:ext cx="3221038" cy="1090612"/>
        </p:xfrm>
        <a:graphic>
          <a:graphicData uri="http://schemas.openxmlformats.org/presentationml/2006/ole">
            <p:oleObj spid="_x0000_s2092" name="Equation" r:id="rId21" imgW="1346040" imgH="457200" progId="Equation.3">
              <p:embed/>
            </p:oleObj>
          </a:graphicData>
        </a:graphic>
      </p:graphicFrame>
      <p:graphicFrame>
        <p:nvGraphicFramePr>
          <p:cNvPr id="2093" name="Object 45"/>
          <p:cNvGraphicFramePr>
            <a:graphicFrameLocks noChangeAspect="1"/>
          </p:cNvGraphicFramePr>
          <p:nvPr/>
        </p:nvGraphicFramePr>
        <p:xfrm>
          <a:off x="23545800" y="32385000"/>
          <a:ext cx="3313112" cy="1122362"/>
        </p:xfrm>
        <a:graphic>
          <a:graphicData uri="http://schemas.openxmlformats.org/presentationml/2006/ole">
            <p:oleObj spid="_x0000_s2093" name="Equation" r:id="rId22" imgW="1384200" imgH="469800" progId="Equation.3">
              <p:embed/>
            </p:oleObj>
          </a:graphicData>
        </a:graphic>
      </p:graphicFrame>
      <p:graphicFrame>
        <p:nvGraphicFramePr>
          <p:cNvPr id="2094" name="Object 46"/>
          <p:cNvGraphicFramePr>
            <a:graphicFrameLocks noChangeAspect="1"/>
          </p:cNvGraphicFramePr>
          <p:nvPr/>
        </p:nvGraphicFramePr>
        <p:xfrm>
          <a:off x="18021300" y="40176450"/>
          <a:ext cx="2341563" cy="938213"/>
        </p:xfrm>
        <a:graphic>
          <a:graphicData uri="http://schemas.openxmlformats.org/presentationml/2006/ole">
            <p:oleObj spid="_x0000_s2094" name="Equation" r:id="rId23" imgW="977760" imgH="393480" progId="Equation.3">
              <p:embed/>
            </p:oleObj>
          </a:graphicData>
        </a:graphic>
      </p:graphicFrame>
      <p:graphicFrame>
        <p:nvGraphicFramePr>
          <p:cNvPr id="2095" name="Object 47"/>
          <p:cNvGraphicFramePr>
            <a:graphicFrameLocks noChangeAspect="1"/>
          </p:cNvGraphicFramePr>
          <p:nvPr/>
        </p:nvGraphicFramePr>
        <p:xfrm>
          <a:off x="18021300" y="37090350"/>
          <a:ext cx="2339975" cy="1030287"/>
        </p:xfrm>
        <a:graphic>
          <a:graphicData uri="http://schemas.openxmlformats.org/presentationml/2006/ole">
            <p:oleObj spid="_x0000_s2095" name="Equation" r:id="rId24" imgW="977760" imgH="431640" progId="Equation.3">
              <p:embed/>
            </p:oleObj>
          </a:graphicData>
        </a:graphic>
      </p:graphicFrame>
      <p:graphicFrame>
        <p:nvGraphicFramePr>
          <p:cNvPr id="2096" name="Object 48"/>
          <p:cNvGraphicFramePr>
            <a:graphicFrameLocks noChangeAspect="1"/>
          </p:cNvGraphicFramePr>
          <p:nvPr/>
        </p:nvGraphicFramePr>
        <p:xfrm>
          <a:off x="18048287" y="38557200"/>
          <a:ext cx="1763713" cy="938213"/>
        </p:xfrm>
        <a:graphic>
          <a:graphicData uri="http://schemas.openxmlformats.org/presentationml/2006/ole">
            <p:oleObj spid="_x0000_s2096" name="Equation" r:id="rId25" imgW="736560" imgH="393480" progId="Equation.3">
              <p:embed/>
            </p:oleObj>
          </a:graphicData>
        </a:graphic>
      </p:graphicFrame>
      <p:graphicFrame>
        <p:nvGraphicFramePr>
          <p:cNvPr id="2097" name="Object 49"/>
          <p:cNvGraphicFramePr>
            <a:graphicFrameLocks noChangeAspect="1"/>
          </p:cNvGraphicFramePr>
          <p:nvPr/>
        </p:nvGraphicFramePr>
        <p:xfrm>
          <a:off x="22479000" y="25679400"/>
          <a:ext cx="4437063" cy="1090613"/>
        </p:xfrm>
        <a:graphic>
          <a:graphicData uri="http://schemas.openxmlformats.org/presentationml/2006/ole">
            <p:oleObj spid="_x0000_s2097" name="Equation" r:id="rId26" imgW="1854000" imgH="457200" progId="Equation.3">
              <p:embed/>
            </p:oleObj>
          </a:graphicData>
        </a:graphic>
      </p:graphicFrame>
      <p:graphicFrame>
        <p:nvGraphicFramePr>
          <p:cNvPr id="2098" name="Object 50"/>
          <p:cNvGraphicFramePr>
            <a:graphicFrameLocks noChangeAspect="1"/>
          </p:cNvGraphicFramePr>
          <p:nvPr/>
        </p:nvGraphicFramePr>
        <p:xfrm>
          <a:off x="22479000" y="27103387"/>
          <a:ext cx="4314825" cy="1090613"/>
        </p:xfrm>
        <a:graphic>
          <a:graphicData uri="http://schemas.openxmlformats.org/presentationml/2006/ole">
            <p:oleObj spid="_x0000_s2098" name="Equation" r:id="rId27" imgW="1803240" imgH="457200" progId="Equation.3">
              <p:embed/>
            </p:oleObj>
          </a:graphicData>
        </a:graphic>
      </p:graphicFrame>
      <p:graphicFrame>
        <p:nvGraphicFramePr>
          <p:cNvPr id="2099" name="Object 51"/>
          <p:cNvGraphicFramePr>
            <a:graphicFrameLocks noChangeAspect="1"/>
          </p:cNvGraphicFramePr>
          <p:nvPr/>
        </p:nvGraphicFramePr>
        <p:xfrm>
          <a:off x="22631400" y="23380700"/>
          <a:ext cx="3251200" cy="546100"/>
        </p:xfrm>
        <a:graphic>
          <a:graphicData uri="http://schemas.openxmlformats.org/presentationml/2006/ole">
            <p:oleObj spid="_x0000_s2099" name="Equation" r:id="rId28" imgW="1358640" imgH="228600" progId="Equation.3">
              <p:embed/>
            </p:oleObj>
          </a:graphicData>
        </a:graphic>
      </p:graphicFrame>
      <p:graphicFrame>
        <p:nvGraphicFramePr>
          <p:cNvPr id="2100" name="Object 52"/>
          <p:cNvGraphicFramePr>
            <a:graphicFrameLocks noChangeAspect="1"/>
          </p:cNvGraphicFramePr>
          <p:nvPr/>
        </p:nvGraphicFramePr>
        <p:xfrm>
          <a:off x="22631400" y="22694900"/>
          <a:ext cx="3341688" cy="546100"/>
        </p:xfrm>
        <a:graphic>
          <a:graphicData uri="http://schemas.openxmlformats.org/presentationml/2006/ole">
            <p:oleObj spid="_x0000_s2100" name="Equation" r:id="rId29" imgW="1396800" imgH="228600" progId="Equation.3">
              <p:embed/>
            </p:oleObj>
          </a:graphicData>
        </a:graphic>
      </p:graphicFrame>
      <p:graphicFrame>
        <p:nvGraphicFramePr>
          <p:cNvPr id="2101" name="Object 53"/>
          <p:cNvGraphicFramePr>
            <a:graphicFrameLocks noChangeAspect="1"/>
          </p:cNvGraphicFramePr>
          <p:nvPr/>
        </p:nvGraphicFramePr>
        <p:xfrm>
          <a:off x="23393400" y="21031200"/>
          <a:ext cx="4467225" cy="1760538"/>
        </p:xfrm>
        <a:graphic>
          <a:graphicData uri="http://schemas.openxmlformats.org/presentationml/2006/ole">
            <p:oleObj spid="_x0000_s2101" name="Equation" r:id="rId30" imgW="1866600" imgH="736560" progId="Equation.3">
              <p:embed/>
            </p:oleObj>
          </a:graphicData>
        </a:graphic>
      </p:graphicFrame>
      <p:graphicFrame>
        <p:nvGraphicFramePr>
          <p:cNvPr id="2102" name="Object 54"/>
          <p:cNvGraphicFramePr>
            <a:graphicFrameLocks noChangeAspect="1"/>
          </p:cNvGraphicFramePr>
          <p:nvPr/>
        </p:nvGraphicFramePr>
        <p:xfrm>
          <a:off x="21413788" y="19735800"/>
          <a:ext cx="2701925" cy="1122363"/>
        </p:xfrm>
        <a:graphic>
          <a:graphicData uri="http://schemas.openxmlformats.org/presentationml/2006/ole">
            <p:oleObj spid="_x0000_s2102" name="Equation" r:id="rId31" imgW="1130040" imgH="469800" progId="Equation.3">
              <p:embed/>
            </p:oleObj>
          </a:graphicData>
        </a:graphic>
      </p:graphicFrame>
      <p:graphicFrame>
        <p:nvGraphicFramePr>
          <p:cNvPr id="2103" name="Object 55"/>
          <p:cNvGraphicFramePr>
            <a:graphicFrameLocks noChangeAspect="1"/>
          </p:cNvGraphicFramePr>
          <p:nvPr/>
        </p:nvGraphicFramePr>
        <p:xfrm>
          <a:off x="24460200" y="19718338"/>
          <a:ext cx="2733675" cy="1122362"/>
        </p:xfrm>
        <a:graphic>
          <a:graphicData uri="http://schemas.openxmlformats.org/presentationml/2006/ole">
            <p:oleObj spid="_x0000_s2103" name="Equation" r:id="rId32" imgW="1143000" imgH="469800" progId="Equation.3">
              <p:embed/>
            </p:oleObj>
          </a:graphicData>
        </a:graphic>
      </p:graphicFrame>
      <p:graphicFrame>
        <p:nvGraphicFramePr>
          <p:cNvPr id="2104" name="Object 56"/>
          <p:cNvGraphicFramePr>
            <a:graphicFrameLocks noChangeAspect="1"/>
          </p:cNvGraphicFramePr>
          <p:nvPr/>
        </p:nvGraphicFramePr>
        <p:xfrm>
          <a:off x="21412200" y="21336000"/>
          <a:ext cx="1914525" cy="819150"/>
        </p:xfrm>
        <a:graphic>
          <a:graphicData uri="http://schemas.openxmlformats.org/presentationml/2006/ole">
            <p:oleObj spid="_x0000_s2104" name="Equation" r:id="rId33" imgW="799920" imgH="342720" progId="Equation.3">
              <p:embed/>
            </p:oleObj>
          </a:graphicData>
        </a:graphic>
      </p:graphicFrame>
      <p:graphicFrame>
        <p:nvGraphicFramePr>
          <p:cNvPr id="2105" name="Object 57"/>
          <p:cNvGraphicFramePr>
            <a:graphicFrameLocks noChangeAspect="1"/>
          </p:cNvGraphicFramePr>
          <p:nvPr/>
        </p:nvGraphicFramePr>
        <p:xfrm>
          <a:off x="17592675" y="13411200"/>
          <a:ext cx="7248525" cy="1033463"/>
        </p:xfrm>
        <a:graphic>
          <a:graphicData uri="http://schemas.openxmlformats.org/presentationml/2006/ole">
            <p:oleObj spid="_x0000_s2105" name="Equation" r:id="rId34" imgW="2755800" imgH="393480" progId="Equation.3">
              <p:embed/>
            </p:oleObj>
          </a:graphicData>
        </a:graphic>
      </p:graphicFrame>
      <p:graphicFrame>
        <p:nvGraphicFramePr>
          <p:cNvPr id="2106" name="Object 58"/>
          <p:cNvGraphicFramePr>
            <a:graphicFrameLocks noChangeAspect="1"/>
          </p:cNvGraphicFramePr>
          <p:nvPr/>
        </p:nvGraphicFramePr>
        <p:xfrm>
          <a:off x="17602200" y="15697200"/>
          <a:ext cx="3808413" cy="1033463"/>
        </p:xfrm>
        <a:graphic>
          <a:graphicData uri="http://schemas.openxmlformats.org/presentationml/2006/ole">
            <p:oleObj spid="_x0000_s2106" name="Equation" r:id="rId35" imgW="1447560" imgH="393480" progId="Equation.3">
              <p:embed/>
            </p:oleObj>
          </a:graphicData>
        </a:graphic>
      </p:graphicFrame>
      <p:graphicFrame>
        <p:nvGraphicFramePr>
          <p:cNvPr id="2107" name="Object 59"/>
          <p:cNvGraphicFramePr>
            <a:graphicFrameLocks noChangeAspect="1"/>
          </p:cNvGraphicFramePr>
          <p:nvPr/>
        </p:nvGraphicFramePr>
        <p:xfrm>
          <a:off x="17599025" y="14554200"/>
          <a:ext cx="6213475" cy="1033463"/>
        </p:xfrm>
        <a:graphic>
          <a:graphicData uri="http://schemas.openxmlformats.org/presentationml/2006/ole">
            <p:oleObj spid="_x0000_s2107" name="Equation" r:id="rId36" imgW="2361960" imgH="393480" progId="Equation.3">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678</Words>
  <Application>Microsoft Office PowerPoint</Application>
  <PresentationFormat>Custom</PresentationFormat>
  <Paragraphs>67</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Equation</vt:lpstr>
      <vt:lpstr>Microsoft Equation 3.0</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mahat</dc:creator>
  <cp:lastModifiedBy>mahat</cp:lastModifiedBy>
  <cp:revision>71</cp:revision>
  <dcterms:created xsi:type="dcterms:W3CDTF">2010-07-11T23:09:05Z</dcterms:created>
  <dcterms:modified xsi:type="dcterms:W3CDTF">2010-07-12T15:21:07Z</dcterms:modified>
</cp:coreProperties>
</file>