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0" r:id="rId5"/>
    <p:sldId id="291" r:id="rId6"/>
    <p:sldId id="361" r:id="rId7"/>
    <p:sldId id="364" r:id="rId8"/>
    <p:sldId id="362" r:id="rId9"/>
    <p:sldId id="370" r:id="rId10"/>
    <p:sldId id="369" r:id="rId11"/>
    <p:sldId id="367" r:id="rId12"/>
    <p:sldId id="368" r:id="rId13"/>
    <p:sldId id="365" r:id="rId14"/>
    <p:sldId id="366" r:id="rId15"/>
    <p:sldId id="35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0080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34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CE00-C640-4F02-B7A3-A308D4D39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A5098-9FE4-4F72-A3A4-AC484F15C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9AF4-3056-4AE7-8BAE-796C9CD0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979A7-AE5E-4434-BC50-D7FD6DDD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2AA00-7F8D-4275-B65B-EFBE43B0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FEB6C-8CFA-47FF-81CD-C7E02E3D0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87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5B88-7169-4D60-87D7-C1D4A1CB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63CAC-EA3A-4A72-B0AF-B1AF090AB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E6AE-9E77-4536-9B69-E7D0D2AE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F07FB-D0CD-42BB-976B-38D6C49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46FB5-3444-457C-AF18-08A7100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DCB8-D516-49FB-AC6A-F6C909191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25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F706E-A8D9-437E-B180-C2B4C1BFD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065CE-B6AE-4811-A5F6-82D3AD269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48806-9EE4-4A97-818B-F15E100F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EF40-AB28-423D-A995-B853FAD7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94FD9-F274-4DAE-ABE5-F855E5E4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0BF0E-238F-46D8-B9EC-2F33196E5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C1CD-5674-4EC8-9F8B-95E246C2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E35C-0442-48DC-BCA1-D2CCAC04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FAE10-CB6B-4284-A4B6-F1399488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AA905-125E-4940-9299-0F6D5501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82496-ADA7-4CD5-A3AC-F24B0FB0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0B73B-DDA2-49D3-B531-F02886178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9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24B6-A14A-41BA-9994-C3A7652C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9A326-1361-4F48-AF53-7F0C313F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B975-CA4C-487C-9802-75FF9D9F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63D3D-FF33-4429-ACD6-364913A5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56D6-256A-4371-8836-98CDF5F5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94B2E-CFC8-4219-B18A-051EDDF94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9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76E5-FA1E-4D97-A6C6-F88291A1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E216-DCA6-4F05-9B78-D61CD5178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C7114-9B42-442E-A1DA-C6F01C4C4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C2F45-89DF-429D-A3AF-CA81F06F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099FD-584D-4464-B589-E6EE9E0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E347A-1CDE-49C8-B841-D46AA4ED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625B4-E4AB-4AF3-810C-BDE81E98B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65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6319-A543-4BD0-8A9A-011BC74D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2B64B-2E89-4B5E-AAD9-EFF9A94A5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11790-3D2A-4EDB-9CC9-E34408BD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808FC-50D1-4ED2-8DB1-E68E38849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1168D-1D0C-4346-8A5C-48AF4CC79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1D60-040B-4CF0-BE44-DCD93091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F8EB6-18F0-4AF6-8A34-BD009E92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C28F7-718A-4FFE-8057-3AD44569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437D5-370A-49D4-B0BA-DF536ED76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7217-D1EA-46A8-95B6-BC3A5512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85394-8005-4FD1-8CD3-F1AFFBDC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BA1BA-BD81-42BF-A852-482E050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9C30C-6F24-4A48-99DF-83DC7DC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6B665-A33D-401F-AF45-34B79D8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5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C6A73-719A-46CD-B939-F52A9DE3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1605D-2CBD-4BC6-A3C2-6B13A109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66092-9CDB-4043-BFBC-72EB800B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E0D86-FFE8-41BA-BC9D-DDD88631A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96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2899-277C-4A31-A6B8-3C96D1EE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93B5-38D7-4FF6-BC6B-B459BE1D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8FD57-6FC9-427C-A031-D6D1B6E8C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9BB53-39D0-4885-AB8F-1508D7A3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641A7-A660-4781-9F52-C2B6C89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8EC3B-3325-45FD-9ED9-2809D889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0B73B-E934-4E8E-B73C-B6FE6D983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569B-D367-41B3-996C-8583C4EA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97B32-BE39-42D5-AEDE-FC3E83E23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93C-08CC-448E-B77B-739F962F5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BC42-8F89-464F-BCE6-EECE133D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38AF-FC22-495D-A8C8-E6C6894C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387FF-7836-487A-8F62-2B21616C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9A430-88C5-409B-A404-8E1A80975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7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2C4BE3-9830-4F7A-BDA5-0B3D1DEBD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4CBA68-D02D-4D67-87B9-A6BACF3ED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C37F6C-D49D-4AD3-9926-AC34E69582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48AC40-70FF-49B5-AF60-866CCA7F80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177FAF-A644-403C-A043-58A2A80CA7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78D7F0-BC2F-4975-8B74-B6B3E3F4EE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0A3C6BAA-3BBC-4AF2-802D-D52A68D92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Hydrology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4BDE7439-4FFC-4457-8A12-0AFCF6E43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A science dealing with the properties, distribution and circulation of water.</a:t>
            </a:r>
          </a:p>
          <a:p>
            <a:pPr marL="0" indent="0" algn="ctr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r>
              <a:rPr lang="en-US" altLang="en-US"/>
              <a:t>David Tarboton</a:t>
            </a:r>
          </a:p>
          <a:p>
            <a:pPr marL="0" indent="0" algn="ctr">
              <a:buFontTx/>
              <a:buNone/>
            </a:pPr>
            <a:r>
              <a:rPr lang="en-US" altLang="en-US" u="sng">
                <a:solidFill>
                  <a:schemeClr val="accent2"/>
                </a:solidFill>
              </a:rPr>
              <a:t>http://www.engineering.usu.edu/dtarb/</a:t>
            </a:r>
          </a:p>
          <a:p>
            <a:pPr marL="0" indent="0" algn="ctr">
              <a:buFontTx/>
              <a:buNone/>
            </a:pPr>
            <a:r>
              <a:rPr lang="en-US" altLang="en-US"/>
              <a:t>dtarb@cc.usu.edu</a:t>
            </a:r>
          </a:p>
          <a:p>
            <a:pPr marL="0" indent="0" algn="ctr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3A54B5B3-2C80-4F91-9177-3264A67C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-57150"/>
            <a:ext cx="6811962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>
            <a:extLst>
              <a:ext uri="{FF2B5EF4-FFF2-40B4-BE49-F238E27FC236}">
                <a16:creationId xmlns:a16="http://schemas.microsoft.com/office/drawing/2014/main" id="{EFF65A0E-110B-4975-AC94-3A92D33E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85763"/>
            <a:ext cx="6697662" cy="608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3217C141-4149-4727-9AF0-1FD76006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697663" cy="608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4654644A-86A6-49B5-838D-0DF62D3A7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791200"/>
            <a:ext cx="7772400" cy="685800"/>
          </a:xfrm>
        </p:spPr>
        <p:txBody>
          <a:bodyPr/>
          <a:lstStyle/>
          <a:p>
            <a:r>
              <a:rPr lang="en-US" altLang="en-US" sz="2400" b="1">
                <a:solidFill>
                  <a:schemeClr val="tx1"/>
                </a:solidFill>
                <a:cs typeface="Times New Roman" panose="02020603050405020304" pitchFamily="18" charset="0"/>
              </a:rPr>
              <a:t>Physical Processes involved in Runoff Generation.  </a:t>
            </a:r>
          </a:p>
        </p:txBody>
      </p:sp>
      <p:grpSp>
        <p:nvGrpSpPr>
          <p:cNvPr id="147459" name="Group 3">
            <a:extLst>
              <a:ext uri="{FF2B5EF4-FFF2-40B4-BE49-F238E27FC236}">
                <a16:creationId xmlns:a16="http://schemas.microsoft.com/office/drawing/2014/main" id="{F251C66C-9970-4E7F-834E-07995668E91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0"/>
            <a:ext cx="7467600" cy="5862638"/>
            <a:chOff x="912" y="192"/>
            <a:chExt cx="3835" cy="3011"/>
          </a:xfrm>
        </p:grpSpPr>
        <p:pic>
          <p:nvPicPr>
            <p:cNvPr id="147460" name="Picture 4" descr="t1">
              <a:extLst>
                <a:ext uri="{FF2B5EF4-FFF2-40B4-BE49-F238E27FC236}">
                  <a16:creationId xmlns:a16="http://schemas.microsoft.com/office/drawing/2014/main" id="{25E12A57-1BDD-4BE5-B072-5030BC835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92"/>
              <a:ext cx="3835" cy="3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7461" name="Text Box 5">
              <a:extLst>
                <a:ext uri="{FF2B5EF4-FFF2-40B4-BE49-F238E27FC236}">
                  <a16:creationId xmlns:a16="http://schemas.microsoft.com/office/drawing/2014/main" id="{2A045100-BC21-48CD-9894-227F392BA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76495">
              <a:off x="2238" y="1878"/>
              <a:ext cx="56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 b="1">
                  <a:latin typeface="Arial" panose="020B0604020202020204" pitchFamily="34" charset="0"/>
                </a:rPr>
                <a:t>INTERFLOW</a:t>
              </a:r>
            </a:p>
          </p:txBody>
        </p:sp>
      </p:grp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3C48BA79-54A2-43A3-96EA-F9E8C0B80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491288"/>
            <a:ext cx="662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[Source http://snobear.colorado.edu/IntroHydro/geog_hydro.html]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B13AA15C-B252-473A-8B4E-07C9E237D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Planning/Development issues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0DB4896B-36AB-4724-9319-D242C241D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Flooding.  </a:t>
            </a:r>
          </a:p>
          <a:p>
            <a:pPr lvl="1"/>
            <a:r>
              <a:rPr lang="en-US" altLang="en-US"/>
              <a:t>What is upslope.  </a:t>
            </a:r>
          </a:p>
          <a:p>
            <a:pPr lvl="1"/>
            <a:r>
              <a:rPr lang="en-US" altLang="en-US"/>
              <a:t>Opportunities for drainage.</a:t>
            </a:r>
          </a:p>
          <a:p>
            <a:r>
              <a:rPr lang="en-US" altLang="en-US"/>
              <a:t>Impact on earth ecosystem</a:t>
            </a:r>
          </a:p>
          <a:p>
            <a:pPr lvl="1"/>
            <a:r>
              <a:rPr lang="en-US" altLang="en-US"/>
              <a:t>Wetlands and their function</a:t>
            </a:r>
          </a:p>
          <a:p>
            <a:pPr lvl="1"/>
            <a:r>
              <a:rPr lang="en-US" altLang="en-US"/>
              <a:t>Modifications to runoff/water balance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3F27B4AF-0B9A-4A69-9795-B3A775CB1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737225" cy="762000"/>
          </a:xfrm>
        </p:spPr>
        <p:txBody>
          <a:bodyPr/>
          <a:lstStyle/>
          <a:p>
            <a:r>
              <a:rPr lang="en-CA" altLang="en-US"/>
              <a:t>Questions?</a:t>
            </a:r>
          </a:p>
        </p:txBody>
      </p:sp>
      <p:graphicFrame>
        <p:nvGraphicFramePr>
          <p:cNvPr id="133123" name="Object 3">
            <a:extLst>
              <a:ext uri="{FF2B5EF4-FFF2-40B4-BE49-F238E27FC236}">
                <a16:creationId xmlns:a16="http://schemas.microsoft.com/office/drawing/2014/main" id="{6CCAC891-D66C-47A5-8FD0-9092DCAA0E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9875" y="1420813"/>
          <a:ext cx="2098675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1" name="Clip" r:id="rId3" imgW="3025440" imgH="3252600" progId="MS_ClipArt_Gallery.2">
                  <p:embed/>
                </p:oleObj>
              </mc:Choice>
              <mc:Fallback>
                <p:oleObj name="Clip" r:id="rId3" imgW="3025440" imgH="32526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420813"/>
                        <a:ext cx="2098675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24" name="Group 4">
            <a:extLst>
              <a:ext uri="{FF2B5EF4-FFF2-40B4-BE49-F238E27FC236}">
                <a16:creationId xmlns:a16="http://schemas.microsoft.com/office/drawing/2014/main" id="{AB851372-96D5-4633-A99F-8FFA2B5B099E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057400"/>
            <a:ext cx="2116138" cy="2636838"/>
            <a:chOff x="408" y="1056"/>
            <a:chExt cx="2297" cy="3024"/>
          </a:xfrm>
        </p:grpSpPr>
        <p:sp>
          <p:nvSpPr>
            <p:cNvPr id="133125" name="Rectangle 5">
              <a:extLst>
                <a:ext uri="{FF2B5EF4-FFF2-40B4-BE49-F238E27FC236}">
                  <a16:creationId xmlns:a16="http://schemas.microsoft.com/office/drawing/2014/main" id="{397CFDD8-C5EB-4C44-B09A-55EFE7FB4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31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26" name="Freeform 6">
              <a:extLst>
                <a:ext uri="{FF2B5EF4-FFF2-40B4-BE49-F238E27FC236}">
                  <a16:creationId xmlns:a16="http://schemas.microsoft.com/office/drawing/2014/main" id="{2E4B897E-A566-4A48-B923-1EC320D04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156"/>
              <a:ext cx="764" cy="904"/>
            </a:xfrm>
            <a:custGeom>
              <a:avLst/>
              <a:gdLst>
                <a:gd name="T0" fmla="*/ 764 w 764"/>
                <a:gd name="T1" fmla="*/ 148 h 904"/>
                <a:gd name="T2" fmla="*/ 717 w 764"/>
                <a:gd name="T3" fmla="*/ 125 h 904"/>
                <a:gd name="T4" fmla="*/ 701 w 764"/>
                <a:gd name="T5" fmla="*/ 102 h 904"/>
                <a:gd name="T6" fmla="*/ 655 w 764"/>
                <a:gd name="T7" fmla="*/ 63 h 904"/>
                <a:gd name="T8" fmla="*/ 639 w 764"/>
                <a:gd name="T9" fmla="*/ 39 h 904"/>
                <a:gd name="T10" fmla="*/ 569 w 764"/>
                <a:gd name="T11" fmla="*/ 8 h 904"/>
                <a:gd name="T12" fmla="*/ 546 w 764"/>
                <a:gd name="T13" fmla="*/ 0 h 904"/>
                <a:gd name="T14" fmla="*/ 374 w 764"/>
                <a:gd name="T15" fmla="*/ 39 h 904"/>
                <a:gd name="T16" fmla="*/ 335 w 764"/>
                <a:gd name="T17" fmla="*/ 86 h 904"/>
                <a:gd name="T18" fmla="*/ 296 w 764"/>
                <a:gd name="T19" fmla="*/ 156 h 904"/>
                <a:gd name="T20" fmla="*/ 257 w 764"/>
                <a:gd name="T21" fmla="*/ 296 h 904"/>
                <a:gd name="T22" fmla="*/ 133 w 764"/>
                <a:gd name="T23" fmla="*/ 686 h 904"/>
                <a:gd name="T24" fmla="*/ 55 w 764"/>
                <a:gd name="T25" fmla="*/ 826 h 904"/>
                <a:gd name="T26" fmla="*/ 0 w 764"/>
                <a:gd name="T2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4" h="904">
                  <a:moveTo>
                    <a:pt x="764" y="148"/>
                  </a:moveTo>
                  <a:cubicBezTo>
                    <a:pt x="749" y="139"/>
                    <a:pt x="731" y="136"/>
                    <a:pt x="717" y="125"/>
                  </a:cubicBezTo>
                  <a:cubicBezTo>
                    <a:pt x="710" y="119"/>
                    <a:pt x="708" y="109"/>
                    <a:pt x="701" y="102"/>
                  </a:cubicBezTo>
                  <a:cubicBezTo>
                    <a:pt x="647" y="48"/>
                    <a:pt x="710" y="129"/>
                    <a:pt x="655" y="63"/>
                  </a:cubicBezTo>
                  <a:cubicBezTo>
                    <a:pt x="649" y="56"/>
                    <a:pt x="646" y="46"/>
                    <a:pt x="639" y="39"/>
                  </a:cubicBezTo>
                  <a:cubicBezTo>
                    <a:pt x="622" y="22"/>
                    <a:pt x="590" y="15"/>
                    <a:pt x="569" y="8"/>
                  </a:cubicBezTo>
                  <a:cubicBezTo>
                    <a:pt x="561" y="5"/>
                    <a:pt x="546" y="0"/>
                    <a:pt x="546" y="0"/>
                  </a:cubicBezTo>
                  <a:cubicBezTo>
                    <a:pt x="481" y="5"/>
                    <a:pt x="428" y="4"/>
                    <a:pt x="374" y="39"/>
                  </a:cubicBezTo>
                  <a:cubicBezTo>
                    <a:pt x="339" y="94"/>
                    <a:pt x="382" y="31"/>
                    <a:pt x="335" y="86"/>
                  </a:cubicBezTo>
                  <a:cubicBezTo>
                    <a:pt x="319" y="105"/>
                    <a:pt x="307" y="134"/>
                    <a:pt x="296" y="156"/>
                  </a:cubicBezTo>
                  <a:cubicBezTo>
                    <a:pt x="274" y="199"/>
                    <a:pt x="268" y="250"/>
                    <a:pt x="257" y="296"/>
                  </a:cubicBezTo>
                  <a:cubicBezTo>
                    <a:pt x="227" y="426"/>
                    <a:pt x="192" y="567"/>
                    <a:pt x="133" y="686"/>
                  </a:cubicBezTo>
                  <a:cubicBezTo>
                    <a:pt x="109" y="734"/>
                    <a:pt x="78" y="778"/>
                    <a:pt x="55" y="826"/>
                  </a:cubicBezTo>
                  <a:cubicBezTo>
                    <a:pt x="40" y="857"/>
                    <a:pt x="32" y="888"/>
                    <a:pt x="0" y="90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27" name="Freeform 7">
              <a:extLst>
                <a:ext uri="{FF2B5EF4-FFF2-40B4-BE49-F238E27FC236}">
                  <a16:creationId xmlns:a16="http://schemas.microsoft.com/office/drawing/2014/main" id="{702EC4AC-3E34-4A2F-9004-55B815C75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" y="1400"/>
              <a:ext cx="1757" cy="2107"/>
            </a:xfrm>
            <a:custGeom>
              <a:avLst/>
              <a:gdLst>
                <a:gd name="T0" fmla="*/ 1264 w 1757"/>
                <a:gd name="T1" fmla="*/ 1897 h 2107"/>
                <a:gd name="T2" fmla="*/ 1474 w 1757"/>
                <a:gd name="T3" fmla="*/ 1569 h 2107"/>
                <a:gd name="T4" fmla="*/ 1716 w 1757"/>
                <a:gd name="T5" fmla="*/ 969 h 2107"/>
                <a:gd name="T6" fmla="*/ 1723 w 1757"/>
                <a:gd name="T7" fmla="*/ 556 h 2107"/>
                <a:gd name="T8" fmla="*/ 1568 w 1757"/>
                <a:gd name="T9" fmla="*/ 127 h 2107"/>
                <a:gd name="T10" fmla="*/ 1264 w 1757"/>
                <a:gd name="T11" fmla="*/ 18 h 2107"/>
                <a:gd name="T12" fmla="*/ 952 w 1757"/>
                <a:gd name="T13" fmla="*/ 18 h 2107"/>
                <a:gd name="T14" fmla="*/ 757 w 1757"/>
                <a:gd name="T15" fmla="*/ 104 h 2107"/>
                <a:gd name="T16" fmla="*/ 648 w 1757"/>
                <a:gd name="T17" fmla="*/ 244 h 2107"/>
                <a:gd name="T18" fmla="*/ 500 w 1757"/>
                <a:gd name="T19" fmla="*/ 400 h 2107"/>
                <a:gd name="T20" fmla="*/ 391 w 1757"/>
                <a:gd name="T21" fmla="*/ 470 h 2107"/>
                <a:gd name="T22" fmla="*/ 157 w 1757"/>
                <a:gd name="T23" fmla="*/ 587 h 2107"/>
                <a:gd name="T24" fmla="*/ 40 w 1757"/>
                <a:gd name="T25" fmla="*/ 759 h 2107"/>
                <a:gd name="T26" fmla="*/ 1 w 1757"/>
                <a:gd name="T27" fmla="*/ 946 h 2107"/>
                <a:gd name="T28" fmla="*/ 48 w 1757"/>
                <a:gd name="T29" fmla="*/ 1125 h 2107"/>
                <a:gd name="T30" fmla="*/ 110 w 1757"/>
                <a:gd name="T31" fmla="*/ 1242 h 2107"/>
                <a:gd name="T32" fmla="*/ 220 w 1757"/>
                <a:gd name="T33" fmla="*/ 1390 h 2107"/>
                <a:gd name="T34" fmla="*/ 383 w 1757"/>
                <a:gd name="T35" fmla="*/ 1444 h 2107"/>
                <a:gd name="T36" fmla="*/ 523 w 1757"/>
                <a:gd name="T37" fmla="*/ 1608 h 2107"/>
                <a:gd name="T38" fmla="*/ 617 w 1757"/>
                <a:gd name="T39" fmla="*/ 1686 h 2107"/>
                <a:gd name="T40" fmla="*/ 726 w 1757"/>
                <a:gd name="T41" fmla="*/ 1772 h 2107"/>
                <a:gd name="T42" fmla="*/ 1069 w 1757"/>
                <a:gd name="T43" fmla="*/ 2107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7" h="2107">
                  <a:moveTo>
                    <a:pt x="1264" y="1897"/>
                  </a:moveTo>
                  <a:cubicBezTo>
                    <a:pt x="1331" y="1810"/>
                    <a:pt x="1399" y="1724"/>
                    <a:pt x="1474" y="1569"/>
                  </a:cubicBezTo>
                  <a:cubicBezTo>
                    <a:pt x="1549" y="1414"/>
                    <a:pt x="1675" y="1138"/>
                    <a:pt x="1716" y="969"/>
                  </a:cubicBezTo>
                  <a:cubicBezTo>
                    <a:pt x="1757" y="800"/>
                    <a:pt x="1748" y="696"/>
                    <a:pt x="1723" y="556"/>
                  </a:cubicBezTo>
                  <a:cubicBezTo>
                    <a:pt x="1698" y="416"/>
                    <a:pt x="1645" y="217"/>
                    <a:pt x="1568" y="127"/>
                  </a:cubicBezTo>
                  <a:cubicBezTo>
                    <a:pt x="1491" y="37"/>
                    <a:pt x="1367" y="36"/>
                    <a:pt x="1264" y="18"/>
                  </a:cubicBezTo>
                  <a:cubicBezTo>
                    <a:pt x="1161" y="0"/>
                    <a:pt x="1036" y="4"/>
                    <a:pt x="952" y="18"/>
                  </a:cubicBezTo>
                  <a:cubicBezTo>
                    <a:pt x="868" y="32"/>
                    <a:pt x="808" y="66"/>
                    <a:pt x="757" y="104"/>
                  </a:cubicBezTo>
                  <a:cubicBezTo>
                    <a:pt x="706" y="142"/>
                    <a:pt x="691" y="195"/>
                    <a:pt x="648" y="244"/>
                  </a:cubicBezTo>
                  <a:cubicBezTo>
                    <a:pt x="605" y="293"/>
                    <a:pt x="543" y="362"/>
                    <a:pt x="500" y="400"/>
                  </a:cubicBezTo>
                  <a:cubicBezTo>
                    <a:pt x="457" y="438"/>
                    <a:pt x="448" y="439"/>
                    <a:pt x="391" y="470"/>
                  </a:cubicBezTo>
                  <a:cubicBezTo>
                    <a:pt x="334" y="501"/>
                    <a:pt x="215" y="539"/>
                    <a:pt x="157" y="587"/>
                  </a:cubicBezTo>
                  <a:cubicBezTo>
                    <a:pt x="99" y="635"/>
                    <a:pt x="66" y="699"/>
                    <a:pt x="40" y="759"/>
                  </a:cubicBezTo>
                  <a:cubicBezTo>
                    <a:pt x="14" y="819"/>
                    <a:pt x="0" y="885"/>
                    <a:pt x="1" y="946"/>
                  </a:cubicBezTo>
                  <a:cubicBezTo>
                    <a:pt x="2" y="1007"/>
                    <a:pt x="30" y="1076"/>
                    <a:pt x="48" y="1125"/>
                  </a:cubicBezTo>
                  <a:cubicBezTo>
                    <a:pt x="66" y="1174"/>
                    <a:pt x="81" y="1198"/>
                    <a:pt x="110" y="1242"/>
                  </a:cubicBezTo>
                  <a:cubicBezTo>
                    <a:pt x="139" y="1286"/>
                    <a:pt x="175" y="1356"/>
                    <a:pt x="220" y="1390"/>
                  </a:cubicBezTo>
                  <a:cubicBezTo>
                    <a:pt x="265" y="1424"/>
                    <a:pt x="332" y="1408"/>
                    <a:pt x="383" y="1444"/>
                  </a:cubicBezTo>
                  <a:cubicBezTo>
                    <a:pt x="434" y="1480"/>
                    <a:pt x="484" y="1568"/>
                    <a:pt x="523" y="1608"/>
                  </a:cubicBezTo>
                  <a:cubicBezTo>
                    <a:pt x="562" y="1648"/>
                    <a:pt x="583" y="1659"/>
                    <a:pt x="617" y="1686"/>
                  </a:cubicBezTo>
                  <a:cubicBezTo>
                    <a:pt x="651" y="1713"/>
                    <a:pt x="651" y="1702"/>
                    <a:pt x="726" y="1772"/>
                  </a:cubicBezTo>
                  <a:cubicBezTo>
                    <a:pt x="801" y="1842"/>
                    <a:pt x="935" y="1974"/>
                    <a:pt x="1069" y="2107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28" name="Freeform 8">
              <a:extLst>
                <a:ext uri="{FF2B5EF4-FFF2-40B4-BE49-F238E27FC236}">
                  <a16:creationId xmlns:a16="http://schemas.microsoft.com/office/drawing/2014/main" id="{C8C234A4-2365-4D0B-B3ED-F25082D7C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7"/>
              <a:ext cx="397" cy="347"/>
            </a:xfrm>
            <a:custGeom>
              <a:avLst/>
              <a:gdLst>
                <a:gd name="T0" fmla="*/ 397 w 397"/>
                <a:gd name="T1" fmla="*/ 12 h 347"/>
                <a:gd name="T2" fmla="*/ 210 w 397"/>
                <a:gd name="T3" fmla="*/ 12 h 347"/>
                <a:gd name="T4" fmla="*/ 101 w 397"/>
                <a:gd name="T5" fmla="*/ 82 h 347"/>
                <a:gd name="T6" fmla="*/ 0 w 397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347">
                  <a:moveTo>
                    <a:pt x="397" y="12"/>
                  </a:moveTo>
                  <a:cubicBezTo>
                    <a:pt x="328" y="6"/>
                    <a:pt x="259" y="0"/>
                    <a:pt x="210" y="12"/>
                  </a:cubicBezTo>
                  <a:cubicBezTo>
                    <a:pt x="161" y="24"/>
                    <a:pt x="136" y="26"/>
                    <a:pt x="101" y="82"/>
                  </a:cubicBezTo>
                  <a:cubicBezTo>
                    <a:pt x="66" y="138"/>
                    <a:pt x="16" y="306"/>
                    <a:pt x="0" y="34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29" name="Freeform 9">
              <a:extLst>
                <a:ext uri="{FF2B5EF4-FFF2-40B4-BE49-F238E27FC236}">
                  <a16:creationId xmlns:a16="http://schemas.microsoft.com/office/drawing/2014/main" id="{B9EA58CB-B5DD-4337-8BA9-B6B4D874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2913"/>
              <a:ext cx="826" cy="500"/>
            </a:xfrm>
            <a:custGeom>
              <a:avLst/>
              <a:gdLst>
                <a:gd name="T0" fmla="*/ 826 w 826"/>
                <a:gd name="T1" fmla="*/ 189 h 500"/>
                <a:gd name="T2" fmla="*/ 694 w 826"/>
                <a:gd name="T3" fmla="*/ 95 h 500"/>
                <a:gd name="T4" fmla="*/ 569 w 826"/>
                <a:gd name="T5" fmla="*/ 41 h 500"/>
                <a:gd name="T6" fmla="*/ 445 w 826"/>
                <a:gd name="T7" fmla="*/ 2 h 500"/>
                <a:gd name="T8" fmla="*/ 312 w 826"/>
                <a:gd name="T9" fmla="*/ 56 h 500"/>
                <a:gd name="T10" fmla="*/ 148 w 826"/>
                <a:gd name="T11" fmla="*/ 251 h 500"/>
                <a:gd name="T12" fmla="*/ 0 w 826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00">
                  <a:moveTo>
                    <a:pt x="826" y="189"/>
                  </a:moveTo>
                  <a:cubicBezTo>
                    <a:pt x="781" y="154"/>
                    <a:pt x="737" y="120"/>
                    <a:pt x="694" y="95"/>
                  </a:cubicBezTo>
                  <a:cubicBezTo>
                    <a:pt x="651" y="70"/>
                    <a:pt x="610" y="56"/>
                    <a:pt x="569" y="41"/>
                  </a:cubicBezTo>
                  <a:cubicBezTo>
                    <a:pt x="528" y="26"/>
                    <a:pt x="488" y="0"/>
                    <a:pt x="445" y="2"/>
                  </a:cubicBezTo>
                  <a:cubicBezTo>
                    <a:pt x="402" y="4"/>
                    <a:pt x="361" y="15"/>
                    <a:pt x="312" y="56"/>
                  </a:cubicBezTo>
                  <a:cubicBezTo>
                    <a:pt x="263" y="97"/>
                    <a:pt x="200" y="177"/>
                    <a:pt x="148" y="251"/>
                  </a:cubicBezTo>
                  <a:cubicBezTo>
                    <a:pt x="96" y="325"/>
                    <a:pt x="23" y="459"/>
                    <a:pt x="0" y="5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0" name="Freeform 10">
              <a:extLst>
                <a:ext uri="{FF2B5EF4-FFF2-40B4-BE49-F238E27FC236}">
                  <a16:creationId xmlns:a16="http://schemas.microsoft.com/office/drawing/2014/main" id="{98085F5A-573B-4937-8B0B-711762A70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715"/>
              <a:ext cx="1153" cy="441"/>
            </a:xfrm>
            <a:custGeom>
              <a:avLst/>
              <a:gdLst>
                <a:gd name="T0" fmla="*/ 1153 w 1153"/>
                <a:gd name="T1" fmla="*/ 223 h 441"/>
                <a:gd name="T2" fmla="*/ 919 w 1153"/>
                <a:gd name="T3" fmla="*/ 91 h 441"/>
                <a:gd name="T4" fmla="*/ 717 w 1153"/>
                <a:gd name="T5" fmla="*/ 5 h 441"/>
                <a:gd name="T6" fmla="*/ 436 w 1153"/>
                <a:gd name="T7" fmla="*/ 59 h 441"/>
                <a:gd name="T8" fmla="*/ 358 w 1153"/>
                <a:gd name="T9" fmla="*/ 161 h 441"/>
                <a:gd name="T10" fmla="*/ 210 w 1153"/>
                <a:gd name="T11" fmla="*/ 324 h 441"/>
                <a:gd name="T12" fmla="*/ 0 w 1153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441">
                  <a:moveTo>
                    <a:pt x="1153" y="223"/>
                  </a:moveTo>
                  <a:cubicBezTo>
                    <a:pt x="1072" y="175"/>
                    <a:pt x="992" y="127"/>
                    <a:pt x="919" y="91"/>
                  </a:cubicBezTo>
                  <a:cubicBezTo>
                    <a:pt x="846" y="55"/>
                    <a:pt x="797" y="10"/>
                    <a:pt x="717" y="5"/>
                  </a:cubicBezTo>
                  <a:cubicBezTo>
                    <a:pt x="637" y="0"/>
                    <a:pt x="496" y="33"/>
                    <a:pt x="436" y="59"/>
                  </a:cubicBezTo>
                  <a:cubicBezTo>
                    <a:pt x="376" y="85"/>
                    <a:pt x="396" y="117"/>
                    <a:pt x="358" y="161"/>
                  </a:cubicBezTo>
                  <a:cubicBezTo>
                    <a:pt x="320" y="205"/>
                    <a:pt x="270" y="277"/>
                    <a:pt x="210" y="324"/>
                  </a:cubicBezTo>
                  <a:cubicBezTo>
                    <a:pt x="150" y="371"/>
                    <a:pt x="34" y="423"/>
                    <a:pt x="0" y="44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1" name="Freeform 11">
              <a:extLst>
                <a:ext uri="{FF2B5EF4-FFF2-40B4-BE49-F238E27FC236}">
                  <a16:creationId xmlns:a16="http://schemas.microsoft.com/office/drawing/2014/main" id="{36D89EDA-D614-4E3C-9AD8-C8CC4C8A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496"/>
              <a:ext cx="1341" cy="536"/>
            </a:xfrm>
            <a:custGeom>
              <a:avLst/>
              <a:gdLst>
                <a:gd name="T0" fmla="*/ 1341 w 1341"/>
                <a:gd name="T1" fmla="*/ 224 h 536"/>
                <a:gd name="T2" fmla="*/ 1169 w 1341"/>
                <a:gd name="T3" fmla="*/ 122 h 536"/>
                <a:gd name="T4" fmla="*/ 1029 w 1341"/>
                <a:gd name="T5" fmla="*/ 13 h 536"/>
                <a:gd name="T6" fmla="*/ 702 w 1341"/>
                <a:gd name="T7" fmla="*/ 45 h 536"/>
                <a:gd name="T8" fmla="*/ 546 w 1341"/>
                <a:gd name="T9" fmla="*/ 154 h 536"/>
                <a:gd name="T10" fmla="*/ 343 w 1341"/>
                <a:gd name="T11" fmla="*/ 232 h 536"/>
                <a:gd name="T12" fmla="*/ 250 w 1341"/>
                <a:gd name="T13" fmla="*/ 395 h 536"/>
                <a:gd name="T14" fmla="*/ 63 w 1341"/>
                <a:gd name="T15" fmla="*/ 504 h 536"/>
                <a:gd name="T16" fmla="*/ 0 w 1341"/>
                <a:gd name="T1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536">
                  <a:moveTo>
                    <a:pt x="1341" y="224"/>
                  </a:moveTo>
                  <a:cubicBezTo>
                    <a:pt x="1281" y="190"/>
                    <a:pt x="1221" y="157"/>
                    <a:pt x="1169" y="122"/>
                  </a:cubicBezTo>
                  <a:cubicBezTo>
                    <a:pt x="1117" y="87"/>
                    <a:pt x="1107" y="26"/>
                    <a:pt x="1029" y="13"/>
                  </a:cubicBezTo>
                  <a:cubicBezTo>
                    <a:pt x="951" y="0"/>
                    <a:pt x="783" y="21"/>
                    <a:pt x="702" y="45"/>
                  </a:cubicBezTo>
                  <a:cubicBezTo>
                    <a:pt x="621" y="69"/>
                    <a:pt x="606" y="123"/>
                    <a:pt x="546" y="154"/>
                  </a:cubicBezTo>
                  <a:cubicBezTo>
                    <a:pt x="486" y="185"/>
                    <a:pt x="392" y="192"/>
                    <a:pt x="343" y="232"/>
                  </a:cubicBezTo>
                  <a:cubicBezTo>
                    <a:pt x="294" y="272"/>
                    <a:pt x="297" y="350"/>
                    <a:pt x="250" y="395"/>
                  </a:cubicBezTo>
                  <a:cubicBezTo>
                    <a:pt x="203" y="440"/>
                    <a:pt x="105" y="480"/>
                    <a:pt x="63" y="504"/>
                  </a:cubicBezTo>
                  <a:cubicBezTo>
                    <a:pt x="21" y="528"/>
                    <a:pt x="9" y="531"/>
                    <a:pt x="0" y="53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2" name="Freeform 12">
              <a:extLst>
                <a:ext uri="{FF2B5EF4-FFF2-40B4-BE49-F238E27FC236}">
                  <a16:creationId xmlns:a16="http://schemas.microsoft.com/office/drawing/2014/main" id="{2D0EE996-09B6-4BDA-BDAC-5A3B337A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295"/>
              <a:ext cx="1543" cy="643"/>
            </a:xfrm>
            <a:custGeom>
              <a:avLst/>
              <a:gdLst>
                <a:gd name="T0" fmla="*/ 1543 w 1543"/>
                <a:gd name="T1" fmla="*/ 144 h 643"/>
                <a:gd name="T2" fmla="*/ 1371 w 1543"/>
                <a:gd name="T3" fmla="*/ 168 h 643"/>
                <a:gd name="T4" fmla="*/ 1262 w 1543"/>
                <a:gd name="T5" fmla="*/ 136 h 643"/>
                <a:gd name="T6" fmla="*/ 1137 w 1543"/>
                <a:gd name="T7" fmla="*/ 90 h 643"/>
                <a:gd name="T8" fmla="*/ 919 w 1543"/>
                <a:gd name="T9" fmla="*/ 4 h 643"/>
                <a:gd name="T10" fmla="*/ 732 w 1543"/>
                <a:gd name="T11" fmla="*/ 66 h 643"/>
                <a:gd name="T12" fmla="*/ 607 w 1543"/>
                <a:gd name="T13" fmla="*/ 207 h 643"/>
                <a:gd name="T14" fmla="*/ 568 w 1543"/>
                <a:gd name="T15" fmla="*/ 238 h 643"/>
                <a:gd name="T16" fmla="*/ 381 w 1543"/>
                <a:gd name="T17" fmla="*/ 300 h 643"/>
                <a:gd name="T18" fmla="*/ 288 w 1543"/>
                <a:gd name="T19" fmla="*/ 339 h 643"/>
                <a:gd name="T20" fmla="*/ 171 w 1543"/>
                <a:gd name="T21" fmla="*/ 503 h 643"/>
                <a:gd name="T22" fmla="*/ 0 w 1543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3" h="643">
                  <a:moveTo>
                    <a:pt x="1543" y="144"/>
                  </a:moveTo>
                  <a:cubicBezTo>
                    <a:pt x="1480" y="156"/>
                    <a:pt x="1418" y="169"/>
                    <a:pt x="1371" y="168"/>
                  </a:cubicBezTo>
                  <a:cubicBezTo>
                    <a:pt x="1324" y="167"/>
                    <a:pt x="1301" y="149"/>
                    <a:pt x="1262" y="136"/>
                  </a:cubicBezTo>
                  <a:cubicBezTo>
                    <a:pt x="1223" y="123"/>
                    <a:pt x="1194" y="112"/>
                    <a:pt x="1137" y="90"/>
                  </a:cubicBezTo>
                  <a:cubicBezTo>
                    <a:pt x="1080" y="68"/>
                    <a:pt x="986" y="8"/>
                    <a:pt x="919" y="4"/>
                  </a:cubicBezTo>
                  <a:cubicBezTo>
                    <a:pt x="852" y="0"/>
                    <a:pt x="784" y="32"/>
                    <a:pt x="732" y="66"/>
                  </a:cubicBezTo>
                  <a:cubicBezTo>
                    <a:pt x="680" y="100"/>
                    <a:pt x="634" y="178"/>
                    <a:pt x="607" y="207"/>
                  </a:cubicBezTo>
                  <a:cubicBezTo>
                    <a:pt x="580" y="236"/>
                    <a:pt x="606" y="223"/>
                    <a:pt x="568" y="238"/>
                  </a:cubicBezTo>
                  <a:cubicBezTo>
                    <a:pt x="530" y="253"/>
                    <a:pt x="428" y="283"/>
                    <a:pt x="381" y="300"/>
                  </a:cubicBezTo>
                  <a:cubicBezTo>
                    <a:pt x="334" y="317"/>
                    <a:pt x="323" y="305"/>
                    <a:pt x="288" y="339"/>
                  </a:cubicBezTo>
                  <a:cubicBezTo>
                    <a:pt x="253" y="373"/>
                    <a:pt x="219" y="452"/>
                    <a:pt x="171" y="503"/>
                  </a:cubicBezTo>
                  <a:cubicBezTo>
                    <a:pt x="123" y="554"/>
                    <a:pt x="30" y="620"/>
                    <a:pt x="0" y="643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3" name="Line 13">
              <a:extLst>
                <a:ext uri="{FF2B5EF4-FFF2-40B4-BE49-F238E27FC236}">
                  <a16:creationId xmlns:a16="http://schemas.microsoft.com/office/drawing/2014/main" id="{569D4651-077F-4C1C-8144-105E38C27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1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4" name="Line 14">
              <a:extLst>
                <a:ext uri="{FF2B5EF4-FFF2-40B4-BE49-F238E27FC236}">
                  <a16:creationId xmlns:a16="http://schemas.microsoft.com/office/drawing/2014/main" id="{693B996B-026D-46FC-9600-D18525741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50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5" name="Line 15">
              <a:extLst>
                <a:ext uri="{FF2B5EF4-FFF2-40B4-BE49-F238E27FC236}">
                  <a16:creationId xmlns:a16="http://schemas.microsoft.com/office/drawing/2014/main" id="{1D6295D5-3B67-4E03-9A89-B0B9A0535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96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6" name="Line 16">
              <a:extLst>
                <a:ext uri="{FF2B5EF4-FFF2-40B4-BE49-F238E27FC236}">
                  <a16:creationId xmlns:a16="http://schemas.microsoft.com/office/drawing/2014/main" id="{5E2AEE02-48F2-460F-83E7-9AC6424A0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88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7" name="Line 17">
              <a:extLst>
                <a:ext uri="{FF2B5EF4-FFF2-40B4-BE49-F238E27FC236}">
                  <a16:creationId xmlns:a16="http://schemas.microsoft.com/office/drawing/2014/main" id="{DC22AD2D-E4C0-4712-9040-3984201BB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8" name="Line 18">
              <a:extLst>
                <a:ext uri="{FF2B5EF4-FFF2-40B4-BE49-F238E27FC236}">
                  <a16:creationId xmlns:a16="http://schemas.microsoft.com/office/drawing/2014/main" id="{414F2F26-E0F2-4ED9-ADF4-BE73D3EF3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39" name="Line 19">
              <a:extLst>
                <a:ext uri="{FF2B5EF4-FFF2-40B4-BE49-F238E27FC236}">
                  <a16:creationId xmlns:a16="http://schemas.microsoft.com/office/drawing/2014/main" id="{2731F55C-426D-4CB5-81BB-E2041D5DE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0" name="Line 20">
              <a:extLst>
                <a:ext uri="{FF2B5EF4-FFF2-40B4-BE49-F238E27FC236}">
                  <a16:creationId xmlns:a16="http://schemas.microsoft.com/office/drawing/2014/main" id="{40482015-0926-48E4-B7C3-8CBA23EC4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1" name="Line 21">
              <a:extLst>
                <a:ext uri="{FF2B5EF4-FFF2-40B4-BE49-F238E27FC236}">
                  <a16:creationId xmlns:a16="http://schemas.microsoft.com/office/drawing/2014/main" id="{BE3E0780-F5BD-4913-A9BD-1E2381861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2" name="Line 22">
              <a:extLst>
                <a:ext uri="{FF2B5EF4-FFF2-40B4-BE49-F238E27FC236}">
                  <a16:creationId xmlns:a16="http://schemas.microsoft.com/office/drawing/2014/main" id="{EF6B14AA-1304-48B5-9F92-E8013C200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3" name="Line 23">
              <a:extLst>
                <a:ext uri="{FF2B5EF4-FFF2-40B4-BE49-F238E27FC236}">
                  <a16:creationId xmlns:a16="http://schemas.microsoft.com/office/drawing/2014/main" id="{93D4BF19-3766-4C65-A5CB-08F9BCE9B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4" name="Line 24">
              <a:extLst>
                <a:ext uri="{FF2B5EF4-FFF2-40B4-BE49-F238E27FC236}">
                  <a16:creationId xmlns:a16="http://schemas.microsoft.com/office/drawing/2014/main" id="{2343503D-9951-4178-A87B-C3420EE5C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5" name="Line 25">
              <a:extLst>
                <a:ext uri="{FF2B5EF4-FFF2-40B4-BE49-F238E27FC236}">
                  <a16:creationId xmlns:a16="http://schemas.microsoft.com/office/drawing/2014/main" id="{D9A74407-EA5F-4120-9CD8-E314BD3BF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72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6" name="Line 26">
              <a:extLst>
                <a:ext uri="{FF2B5EF4-FFF2-40B4-BE49-F238E27FC236}">
                  <a16:creationId xmlns:a16="http://schemas.microsoft.com/office/drawing/2014/main" id="{0CAEEF5C-E2B8-47EE-BF12-58FEB6794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7" name="Freeform 27">
              <a:extLst>
                <a:ext uri="{FF2B5EF4-FFF2-40B4-BE49-F238E27FC236}">
                  <a16:creationId xmlns:a16="http://schemas.microsoft.com/office/drawing/2014/main" id="{77C1265B-A8DD-468F-B899-A9BA1ED05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056"/>
              <a:ext cx="1824" cy="784"/>
            </a:xfrm>
            <a:custGeom>
              <a:avLst/>
              <a:gdLst>
                <a:gd name="T0" fmla="*/ 1824 w 1824"/>
                <a:gd name="T1" fmla="*/ 248 h 784"/>
                <a:gd name="T2" fmla="*/ 1680 w 1824"/>
                <a:gd name="T3" fmla="*/ 248 h 784"/>
                <a:gd name="T4" fmla="*/ 1584 w 1824"/>
                <a:gd name="T5" fmla="*/ 200 h 784"/>
                <a:gd name="T6" fmla="*/ 1392 w 1824"/>
                <a:gd name="T7" fmla="*/ 104 h 784"/>
                <a:gd name="T8" fmla="*/ 1200 w 1824"/>
                <a:gd name="T9" fmla="*/ 8 h 784"/>
                <a:gd name="T10" fmla="*/ 1056 w 1824"/>
                <a:gd name="T11" fmla="*/ 56 h 784"/>
                <a:gd name="T12" fmla="*/ 960 w 1824"/>
                <a:gd name="T13" fmla="*/ 104 h 784"/>
                <a:gd name="T14" fmla="*/ 816 w 1824"/>
                <a:gd name="T15" fmla="*/ 296 h 784"/>
                <a:gd name="T16" fmla="*/ 720 w 1824"/>
                <a:gd name="T17" fmla="*/ 392 h 784"/>
                <a:gd name="T18" fmla="*/ 624 w 1824"/>
                <a:gd name="T19" fmla="*/ 392 h 784"/>
                <a:gd name="T20" fmla="*/ 528 w 1824"/>
                <a:gd name="T21" fmla="*/ 392 h 784"/>
                <a:gd name="T22" fmla="*/ 384 w 1824"/>
                <a:gd name="T23" fmla="*/ 440 h 784"/>
                <a:gd name="T24" fmla="*/ 288 w 1824"/>
                <a:gd name="T25" fmla="*/ 584 h 784"/>
                <a:gd name="T26" fmla="*/ 240 w 1824"/>
                <a:gd name="T27" fmla="*/ 632 h 784"/>
                <a:gd name="T28" fmla="*/ 192 w 1824"/>
                <a:gd name="T29" fmla="*/ 728 h 784"/>
                <a:gd name="T30" fmla="*/ 96 w 1824"/>
                <a:gd name="T31" fmla="*/ 728 h 784"/>
                <a:gd name="T32" fmla="*/ 48 w 1824"/>
                <a:gd name="T33" fmla="*/ 776 h 784"/>
                <a:gd name="T34" fmla="*/ 0 w 1824"/>
                <a:gd name="T35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4" h="784">
                  <a:moveTo>
                    <a:pt x="1824" y="248"/>
                  </a:moveTo>
                  <a:cubicBezTo>
                    <a:pt x="1772" y="252"/>
                    <a:pt x="1720" y="256"/>
                    <a:pt x="1680" y="248"/>
                  </a:cubicBezTo>
                  <a:cubicBezTo>
                    <a:pt x="1640" y="240"/>
                    <a:pt x="1632" y="224"/>
                    <a:pt x="1584" y="200"/>
                  </a:cubicBezTo>
                  <a:cubicBezTo>
                    <a:pt x="1536" y="176"/>
                    <a:pt x="1456" y="136"/>
                    <a:pt x="1392" y="104"/>
                  </a:cubicBezTo>
                  <a:cubicBezTo>
                    <a:pt x="1328" y="72"/>
                    <a:pt x="1256" y="16"/>
                    <a:pt x="1200" y="8"/>
                  </a:cubicBezTo>
                  <a:cubicBezTo>
                    <a:pt x="1144" y="0"/>
                    <a:pt x="1096" y="40"/>
                    <a:pt x="1056" y="56"/>
                  </a:cubicBezTo>
                  <a:cubicBezTo>
                    <a:pt x="1016" y="72"/>
                    <a:pt x="1000" y="64"/>
                    <a:pt x="960" y="104"/>
                  </a:cubicBezTo>
                  <a:cubicBezTo>
                    <a:pt x="920" y="144"/>
                    <a:pt x="856" y="248"/>
                    <a:pt x="816" y="296"/>
                  </a:cubicBezTo>
                  <a:cubicBezTo>
                    <a:pt x="776" y="344"/>
                    <a:pt x="752" y="376"/>
                    <a:pt x="720" y="392"/>
                  </a:cubicBezTo>
                  <a:cubicBezTo>
                    <a:pt x="688" y="408"/>
                    <a:pt x="656" y="392"/>
                    <a:pt x="624" y="392"/>
                  </a:cubicBezTo>
                  <a:cubicBezTo>
                    <a:pt x="592" y="392"/>
                    <a:pt x="568" y="384"/>
                    <a:pt x="528" y="392"/>
                  </a:cubicBezTo>
                  <a:cubicBezTo>
                    <a:pt x="488" y="400"/>
                    <a:pt x="424" y="408"/>
                    <a:pt x="384" y="440"/>
                  </a:cubicBezTo>
                  <a:cubicBezTo>
                    <a:pt x="344" y="472"/>
                    <a:pt x="312" y="552"/>
                    <a:pt x="288" y="584"/>
                  </a:cubicBezTo>
                  <a:cubicBezTo>
                    <a:pt x="264" y="616"/>
                    <a:pt x="256" y="608"/>
                    <a:pt x="240" y="632"/>
                  </a:cubicBezTo>
                  <a:cubicBezTo>
                    <a:pt x="224" y="656"/>
                    <a:pt x="216" y="712"/>
                    <a:pt x="192" y="728"/>
                  </a:cubicBezTo>
                  <a:cubicBezTo>
                    <a:pt x="168" y="744"/>
                    <a:pt x="120" y="720"/>
                    <a:pt x="96" y="728"/>
                  </a:cubicBezTo>
                  <a:cubicBezTo>
                    <a:pt x="72" y="736"/>
                    <a:pt x="64" y="768"/>
                    <a:pt x="48" y="776"/>
                  </a:cubicBezTo>
                  <a:cubicBezTo>
                    <a:pt x="32" y="784"/>
                    <a:pt x="16" y="780"/>
                    <a:pt x="0" y="77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8" name="Freeform 28">
              <a:extLst>
                <a:ext uri="{FF2B5EF4-FFF2-40B4-BE49-F238E27FC236}">
                  <a16:creationId xmlns:a16="http://schemas.microsoft.com/office/drawing/2014/main" id="{79F823F6-84D3-4D06-A08F-79C9CC5DD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760"/>
              <a:ext cx="1872" cy="880"/>
            </a:xfrm>
            <a:custGeom>
              <a:avLst/>
              <a:gdLst>
                <a:gd name="T0" fmla="*/ 1872 w 1872"/>
                <a:gd name="T1" fmla="*/ 352 h 880"/>
                <a:gd name="T2" fmla="*/ 1728 w 1872"/>
                <a:gd name="T3" fmla="*/ 400 h 880"/>
                <a:gd name="T4" fmla="*/ 1584 w 1872"/>
                <a:gd name="T5" fmla="*/ 304 h 880"/>
                <a:gd name="T6" fmla="*/ 1488 w 1872"/>
                <a:gd name="T7" fmla="*/ 208 h 880"/>
                <a:gd name="T8" fmla="*/ 1440 w 1872"/>
                <a:gd name="T9" fmla="*/ 160 h 880"/>
                <a:gd name="T10" fmla="*/ 1248 w 1872"/>
                <a:gd name="T11" fmla="*/ 16 h 880"/>
                <a:gd name="T12" fmla="*/ 1104 w 1872"/>
                <a:gd name="T13" fmla="*/ 64 h 880"/>
                <a:gd name="T14" fmla="*/ 960 w 1872"/>
                <a:gd name="T15" fmla="*/ 160 h 880"/>
                <a:gd name="T16" fmla="*/ 816 w 1872"/>
                <a:gd name="T17" fmla="*/ 448 h 880"/>
                <a:gd name="T18" fmla="*/ 720 w 1872"/>
                <a:gd name="T19" fmla="*/ 496 h 880"/>
                <a:gd name="T20" fmla="*/ 480 w 1872"/>
                <a:gd name="T21" fmla="*/ 496 h 880"/>
                <a:gd name="T22" fmla="*/ 336 w 1872"/>
                <a:gd name="T23" fmla="*/ 544 h 880"/>
                <a:gd name="T24" fmla="*/ 192 w 1872"/>
                <a:gd name="T25" fmla="*/ 784 h 880"/>
                <a:gd name="T26" fmla="*/ 0 w 1872"/>
                <a:gd name="T27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2" h="880">
                  <a:moveTo>
                    <a:pt x="1872" y="352"/>
                  </a:moveTo>
                  <a:cubicBezTo>
                    <a:pt x="1824" y="380"/>
                    <a:pt x="1776" y="408"/>
                    <a:pt x="1728" y="400"/>
                  </a:cubicBezTo>
                  <a:cubicBezTo>
                    <a:pt x="1680" y="392"/>
                    <a:pt x="1624" y="336"/>
                    <a:pt x="1584" y="304"/>
                  </a:cubicBezTo>
                  <a:cubicBezTo>
                    <a:pt x="1544" y="272"/>
                    <a:pt x="1512" y="232"/>
                    <a:pt x="1488" y="208"/>
                  </a:cubicBezTo>
                  <a:cubicBezTo>
                    <a:pt x="1464" y="184"/>
                    <a:pt x="1480" y="192"/>
                    <a:pt x="1440" y="160"/>
                  </a:cubicBezTo>
                  <a:cubicBezTo>
                    <a:pt x="1400" y="128"/>
                    <a:pt x="1304" y="32"/>
                    <a:pt x="1248" y="16"/>
                  </a:cubicBezTo>
                  <a:cubicBezTo>
                    <a:pt x="1192" y="0"/>
                    <a:pt x="1152" y="40"/>
                    <a:pt x="1104" y="64"/>
                  </a:cubicBezTo>
                  <a:cubicBezTo>
                    <a:pt x="1056" y="88"/>
                    <a:pt x="1008" y="96"/>
                    <a:pt x="960" y="160"/>
                  </a:cubicBezTo>
                  <a:cubicBezTo>
                    <a:pt x="912" y="224"/>
                    <a:pt x="856" y="392"/>
                    <a:pt x="816" y="448"/>
                  </a:cubicBezTo>
                  <a:cubicBezTo>
                    <a:pt x="776" y="504"/>
                    <a:pt x="776" y="488"/>
                    <a:pt x="720" y="496"/>
                  </a:cubicBezTo>
                  <a:cubicBezTo>
                    <a:pt x="664" y="504"/>
                    <a:pt x="544" y="488"/>
                    <a:pt x="480" y="496"/>
                  </a:cubicBezTo>
                  <a:cubicBezTo>
                    <a:pt x="416" y="504"/>
                    <a:pt x="384" y="496"/>
                    <a:pt x="336" y="544"/>
                  </a:cubicBezTo>
                  <a:cubicBezTo>
                    <a:pt x="288" y="592"/>
                    <a:pt x="248" y="728"/>
                    <a:pt x="192" y="784"/>
                  </a:cubicBezTo>
                  <a:cubicBezTo>
                    <a:pt x="136" y="840"/>
                    <a:pt x="32" y="864"/>
                    <a:pt x="0" y="88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49" name="Freeform 29">
              <a:extLst>
                <a:ext uri="{FF2B5EF4-FFF2-40B4-BE49-F238E27FC236}">
                  <a16:creationId xmlns:a16="http://schemas.microsoft.com/office/drawing/2014/main" id="{49454B30-22A4-41F8-994A-E5F29661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1584"/>
              <a:ext cx="1896" cy="840"/>
            </a:xfrm>
            <a:custGeom>
              <a:avLst/>
              <a:gdLst>
                <a:gd name="T0" fmla="*/ 1896 w 1896"/>
                <a:gd name="T1" fmla="*/ 96 h 840"/>
                <a:gd name="T2" fmla="*/ 1848 w 1896"/>
                <a:gd name="T3" fmla="*/ 96 h 840"/>
                <a:gd name="T4" fmla="*/ 1800 w 1896"/>
                <a:gd name="T5" fmla="*/ 144 h 840"/>
                <a:gd name="T6" fmla="*/ 1704 w 1896"/>
                <a:gd name="T7" fmla="*/ 144 h 840"/>
                <a:gd name="T8" fmla="*/ 1512 w 1896"/>
                <a:gd name="T9" fmla="*/ 48 h 840"/>
                <a:gd name="T10" fmla="*/ 1224 w 1896"/>
                <a:gd name="T11" fmla="*/ 0 h 840"/>
                <a:gd name="T12" fmla="*/ 1032 w 1896"/>
                <a:gd name="T13" fmla="*/ 48 h 840"/>
                <a:gd name="T14" fmla="*/ 984 w 1896"/>
                <a:gd name="T15" fmla="*/ 96 h 840"/>
                <a:gd name="T16" fmla="*/ 840 w 1896"/>
                <a:gd name="T17" fmla="*/ 336 h 840"/>
                <a:gd name="T18" fmla="*/ 744 w 1896"/>
                <a:gd name="T19" fmla="*/ 432 h 840"/>
                <a:gd name="T20" fmla="*/ 648 w 1896"/>
                <a:gd name="T21" fmla="*/ 480 h 840"/>
                <a:gd name="T22" fmla="*/ 456 w 1896"/>
                <a:gd name="T23" fmla="*/ 528 h 840"/>
                <a:gd name="T24" fmla="*/ 360 w 1896"/>
                <a:gd name="T25" fmla="*/ 624 h 840"/>
                <a:gd name="T26" fmla="*/ 312 w 1896"/>
                <a:gd name="T27" fmla="*/ 672 h 840"/>
                <a:gd name="T28" fmla="*/ 216 w 1896"/>
                <a:gd name="T29" fmla="*/ 816 h 840"/>
                <a:gd name="T30" fmla="*/ 168 w 1896"/>
                <a:gd name="T31" fmla="*/ 816 h 840"/>
                <a:gd name="T32" fmla="*/ 24 w 1896"/>
                <a:gd name="T33" fmla="*/ 768 h 840"/>
                <a:gd name="T34" fmla="*/ 24 w 1896"/>
                <a:gd name="T35" fmla="*/ 72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6" h="840">
                  <a:moveTo>
                    <a:pt x="1896" y="96"/>
                  </a:moveTo>
                  <a:cubicBezTo>
                    <a:pt x="1880" y="92"/>
                    <a:pt x="1864" y="88"/>
                    <a:pt x="1848" y="96"/>
                  </a:cubicBezTo>
                  <a:cubicBezTo>
                    <a:pt x="1832" y="104"/>
                    <a:pt x="1824" y="136"/>
                    <a:pt x="1800" y="144"/>
                  </a:cubicBezTo>
                  <a:cubicBezTo>
                    <a:pt x="1776" y="152"/>
                    <a:pt x="1752" y="160"/>
                    <a:pt x="1704" y="144"/>
                  </a:cubicBezTo>
                  <a:cubicBezTo>
                    <a:pt x="1656" y="128"/>
                    <a:pt x="1592" y="72"/>
                    <a:pt x="1512" y="48"/>
                  </a:cubicBezTo>
                  <a:cubicBezTo>
                    <a:pt x="1432" y="24"/>
                    <a:pt x="1304" y="0"/>
                    <a:pt x="1224" y="0"/>
                  </a:cubicBezTo>
                  <a:cubicBezTo>
                    <a:pt x="1144" y="0"/>
                    <a:pt x="1072" y="32"/>
                    <a:pt x="1032" y="48"/>
                  </a:cubicBezTo>
                  <a:cubicBezTo>
                    <a:pt x="992" y="64"/>
                    <a:pt x="1016" y="48"/>
                    <a:pt x="984" y="96"/>
                  </a:cubicBezTo>
                  <a:cubicBezTo>
                    <a:pt x="952" y="144"/>
                    <a:pt x="880" y="280"/>
                    <a:pt x="840" y="336"/>
                  </a:cubicBezTo>
                  <a:cubicBezTo>
                    <a:pt x="800" y="392"/>
                    <a:pt x="776" y="408"/>
                    <a:pt x="744" y="432"/>
                  </a:cubicBezTo>
                  <a:cubicBezTo>
                    <a:pt x="712" y="456"/>
                    <a:pt x="696" y="464"/>
                    <a:pt x="648" y="480"/>
                  </a:cubicBezTo>
                  <a:cubicBezTo>
                    <a:pt x="600" y="496"/>
                    <a:pt x="504" y="504"/>
                    <a:pt x="456" y="528"/>
                  </a:cubicBezTo>
                  <a:cubicBezTo>
                    <a:pt x="408" y="552"/>
                    <a:pt x="384" y="600"/>
                    <a:pt x="360" y="624"/>
                  </a:cubicBezTo>
                  <a:cubicBezTo>
                    <a:pt x="336" y="648"/>
                    <a:pt x="336" y="640"/>
                    <a:pt x="312" y="672"/>
                  </a:cubicBezTo>
                  <a:cubicBezTo>
                    <a:pt x="288" y="704"/>
                    <a:pt x="240" y="792"/>
                    <a:pt x="216" y="816"/>
                  </a:cubicBezTo>
                  <a:cubicBezTo>
                    <a:pt x="192" y="840"/>
                    <a:pt x="200" y="824"/>
                    <a:pt x="168" y="816"/>
                  </a:cubicBezTo>
                  <a:cubicBezTo>
                    <a:pt x="136" y="808"/>
                    <a:pt x="48" y="784"/>
                    <a:pt x="24" y="768"/>
                  </a:cubicBezTo>
                  <a:cubicBezTo>
                    <a:pt x="0" y="752"/>
                    <a:pt x="24" y="736"/>
                    <a:pt x="24" y="72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50" name="Freeform 30">
              <a:extLst>
                <a:ext uri="{FF2B5EF4-FFF2-40B4-BE49-F238E27FC236}">
                  <a16:creationId xmlns:a16="http://schemas.microsoft.com/office/drawing/2014/main" id="{9CD6C91E-BC06-4EA9-9934-B03E18C0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528"/>
              <a:ext cx="640" cy="512"/>
            </a:xfrm>
            <a:custGeom>
              <a:avLst/>
              <a:gdLst>
                <a:gd name="T0" fmla="*/ 544 w 640"/>
                <a:gd name="T1" fmla="*/ 8 h 512"/>
                <a:gd name="T2" fmla="*/ 592 w 640"/>
                <a:gd name="T3" fmla="*/ 8 h 512"/>
                <a:gd name="T4" fmla="*/ 640 w 640"/>
                <a:gd name="T5" fmla="*/ 56 h 512"/>
                <a:gd name="T6" fmla="*/ 592 w 640"/>
                <a:gd name="T7" fmla="*/ 152 h 512"/>
                <a:gd name="T8" fmla="*/ 448 w 640"/>
                <a:gd name="T9" fmla="*/ 344 h 512"/>
                <a:gd name="T10" fmla="*/ 160 w 640"/>
                <a:gd name="T11" fmla="*/ 488 h 512"/>
                <a:gd name="T12" fmla="*/ 16 w 640"/>
                <a:gd name="T13" fmla="*/ 488 h 512"/>
                <a:gd name="T14" fmla="*/ 64 w 640"/>
                <a:gd name="T15" fmla="*/ 3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0" h="512">
                  <a:moveTo>
                    <a:pt x="544" y="8"/>
                  </a:moveTo>
                  <a:cubicBezTo>
                    <a:pt x="560" y="4"/>
                    <a:pt x="576" y="0"/>
                    <a:pt x="592" y="8"/>
                  </a:cubicBezTo>
                  <a:cubicBezTo>
                    <a:pt x="608" y="16"/>
                    <a:pt x="640" y="32"/>
                    <a:pt x="640" y="56"/>
                  </a:cubicBezTo>
                  <a:cubicBezTo>
                    <a:pt x="640" y="80"/>
                    <a:pt x="624" y="104"/>
                    <a:pt x="592" y="152"/>
                  </a:cubicBezTo>
                  <a:cubicBezTo>
                    <a:pt x="560" y="200"/>
                    <a:pt x="520" y="288"/>
                    <a:pt x="448" y="344"/>
                  </a:cubicBezTo>
                  <a:cubicBezTo>
                    <a:pt x="376" y="400"/>
                    <a:pt x="232" y="464"/>
                    <a:pt x="160" y="488"/>
                  </a:cubicBezTo>
                  <a:cubicBezTo>
                    <a:pt x="88" y="512"/>
                    <a:pt x="32" y="504"/>
                    <a:pt x="16" y="488"/>
                  </a:cubicBezTo>
                  <a:cubicBezTo>
                    <a:pt x="0" y="472"/>
                    <a:pt x="32" y="432"/>
                    <a:pt x="64" y="39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51" name="Text Box 31">
              <a:extLst>
                <a:ext uri="{FF2B5EF4-FFF2-40B4-BE49-F238E27FC236}">
                  <a16:creationId xmlns:a16="http://schemas.microsoft.com/office/drawing/2014/main" id="{5538575C-F79A-4915-97F6-1F5317A64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2420"/>
              <a:ext cx="488" cy="17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kumimoji="1"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1</a:t>
              </a:r>
              <a:endParaRPr kumimoji="1" lang="en-CA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133152" name="Rectangle 32">
              <a:extLst>
                <a:ext uri="{FF2B5EF4-FFF2-40B4-BE49-F238E27FC236}">
                  <a16:creationId xmlns:a16="http://schemas.microsoft.com/office/drawing/2014/main" id="{56BA2C31-AC52-4FFE-9DDD-CDF49045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7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53" name="Freeform 33">
              <a:extLst>
                <a:ext uri="{FF2B5EF4-FFF2-40B4-BE49-F238E27FC236}">
                  <a16:creationId xmlns:a16="http://schemas.microsoft.com/office/drawing/2014/main" id="{5B50F9E8-580D-47E6-9815-7F6F61DA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728"/>
              <a:ext cx="480" cy="304"/>
            </a:xfrm>
            <a:custGeom>
              <a:avLst/>
              <a:gdLst>
                <a:gd name="T0" fmla="*/ 480 w 480"/>
                <a:gd name="T1" fmla="*/ 288 h 304"/>
                <a:gd name="T2" fmla="*/ 432 w 480"/>
                <a:gd name="T3" fmla="*/ 288 h 304"/>
                <a:gd name="T4" fmla="*/ 240 w 480"/>
                <a:gd name="T5" fmla="*/ 192 h 304"/>
                <a:gd name="T6" fmla="*/ 0 w 48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04">
                  <a:moveTo>
                    <a:pt x="480" y="288"/>
                  </a:moveTo>
                  <a:cubicBezTo>
                    <a:pt x="476" y="296"/>
                    <a:pt x="472" y="304"/>
                    <a:pt x="432" y="288"/>
                  </a:cubicBezTo>
                  <a:cubicBezTo>
                    <a:pt x="392" y="272"/>
                    <a:pt x="312" y="240"/>
                    <a:pt x="240" y="192"/>
                  </a:cubicBezTo>
                  <a:cubicBezTo>
                    <a:pt x="168" y="144"/>
                    <a:pt x="84" y="7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54" name="Freeform 34">
              <a:extLst>
                <a:ext uri="{FF2B5EF4-FFF2-40B4-BE49-F238E27FC236}">
                  <a16:creationId xmlns:a16="http://schemas.microsoft.com/office/drawing/2014/main" id="{CE79624B-14DA-445C-A0DE-7E88263B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40"/>
              <a:ext cx="104" cy="432"/>
            </a:xfrm>
            <a:custGeom>
              <a:avLst/>
              <a:gdLst>
                <a:gd name="T0" fmla="*/ 0 w 104"/>
                <a:gd name="T1" fmla="*/ 432 h 432"/>
                <a:gd name="T2" fmla="*/ 48 w 104"/>
                <a:gd name="T3" fmla="*/ 336 h 432"/>
                <a:gd name="T4" fmla="*/ 96 w 104"/>
                <a:gd name="T5" fmla="*/ 96 h 432"/>
                <a:gd name="T6" fmla="*/ 96 w 104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32">
                  <a:moveTo>
                    <a:pt x="0" y="432"/>
                  </a:moveTo>
                  <a:cubicBezTo>
                    <a:pt x="16" y="412"/>
                    <a:pt x="32" y="392"/>
                    <a:pt x="48" y="336"/>
                  </a:cubicBezTo>
                  <a:cubicBezTo>
                    <a:pt x="64" y="280"/>
                    <a:pt x="88" y="152"/>
                    <a:pt x="96" y="96"/>
                  </a:cubicBezTo>
                  <a:cubicBezTo>
                    <a:pt x="104" y="40"/>
                    <a:pt x="100" y="20"/>
                    <a:pt x="96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55" name="Text Box 35">
              <a:extLst>
                <a:ext uri="{FF2B5EF4-FFF2-40B4-BE49-F238E27FC236}">
                  <a16:creationId xmlns:a16="http://schemas.microsoft.com/office/drawing/2014/main" id="{E9B9A71C-73F2-47B0-9037-D7273019C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1642"/>
              <a:ext cx="488" cy="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kumimoji="1"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2</a:t>
              </a:r>
              <a:endParaRPr kumimoji="1" lang="en-CA" altLang="en-US" sz="3000">
                <a:latin typeface="Arial" panose="020B0604020202020204" pitchFamily="34" charset="0"/>
              </a:endParaRPr>
            </a:p>
          </p:txBody>
        </p:sp>
        <p:sp>
          <p:nvSpPr>
            <p:cNvPr id="133156" name="Line 36">
              <a:extLst>
                <a:ext uri="{FF2B5EF4-FFF2-40B4-BE49-F238E27FC236}">
                  <a16:creationId xmlns:a16="http://schemas.microsoft.com/office/drawing/2014/main" id="{14F10C6D-0F86-4665-BA3F-A852F95B9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06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57" name="Line 37">
              <a:extLst>
                <a:ext uri="{FF2B5EF4-FFF2-40B4-BE49-F238E27FC236}">
                  <a16:creationId xmlns:a16="http://schemas.microsoft.com/office/drawing/2014/main" id="{C04FD4AF-479F-4788-A7F9-64EB895C7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87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33158" name="Text Box 38">
              <a:extLst>
                <a:ext uri="{FF2B5EF4-FFF2-40B4-BE49-F238E27FC236}">
                  <a16:creationId xmlns:a16="http://schemas.microsoft.com/office/drawing/2014/main" id="{40C8873A-1CF5-48C0-A165-2600A554C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757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 eaLnBrk="0" hangingPunct="0"/>
              <a:r>
                <a:rPr kumimoji="1"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1" lang="en-CA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133159" name="Text Box 39">
              <a:extLst>
                <a:ext uri="{FF2B5EF4-FFF2-40B4-BE49-F238E27FC236}">
                  <a16:creationId xmlns:a16="http://schemas.microsoft.com/office/drawing/2014/main" id="{33D7F2A9-0F74-41DC-B835-0F0F641CE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3199"/>
              <a:ext cx="58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 eaLnBrk="0" hangingPunct="0"/>
              <a:r>
                <a:rPr kumimoji="1"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kumimoji="1" lang="en-CA" altLang="en-US" sz="2000">
                <a:latin typeface="Arial" panose="020B0604020202020204" pitchFamily="34" charset="0"/>
              </a:endParaRPr>
            </a:p>
          </p:txBody>
        </p:sp>
      </p:grpSp>
      <p:sp>
        <p:nvSpPr>
          <p:cNvPr id="133160" name="Text Box 40">
            <a:extLst>
              <a:ext uri="{FF2B5EF4-FFF2-40B4-BE49-F238E27FC236}">
                <a16:creationId xmlns:a16="http://schemas.microsoft.com/office/drawing/2014/main" id="{558FB132-829D-4AB3-87BB-7275AAE99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Suggested reading:  Dunne, T. and L. B. Leopold, (1978), </a:t>
            </a:r>
            <a:r>
              <a:rPr lang="en-US" altLang="en-US" u="sng"/>
              <a:t>Water in Environmental Planning</a:t>
            </a:r>
            <a:r>
              <a:rPr lang="en-US" altLang="en-US"/>
              <a:t>, W H Freeman and Co, San Francisco, 818 p.</a:t>
            </a: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5839854-3335-463F-9BB1-43501C0C1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altLang="en-US" sz="3200"/>
              <a:t>Context for Hydrologic Science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E513A1B5-2D2D-4C7C-B791-324C08F8F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0" y="609600"/>
            <a:ext cx="2590800" cy="5715000"/>
          </a:xfrm>
        </p:spPr>
        <p:txBody>
          <a:bodyPr/>
          <a:lstStyle/>
          <a:p>
            <a:pPr marL="173038" indent="-173038">
              <a:lnSpc>
                <a:spcPct val="80000"/>
              </a:lnSpc>
              <a:buFontTx/>
              <a:buNone/>
            </a:pPr>
            <a:r>
              <a:rPr lang="en-US" altLang="en-US" sz="2400" u="sng"/>
              <a:t>Basic Sciences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Mathematics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Statistics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Physics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Chemistry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Biology</a:t>
            </a:r>
          </a:p>
          <a:p>
            <a:pPr marL="173038" indent="-173038">
              <a:lnSpc>
                <a:spcPct val="80000"/>
              </a:lnSpc>
              <a:buFontTx/>
              <a:buNone/>
            </a:pPr>
            <a:r>
              <a:rPr lang="en-US" altLang="en-US" sz="2400" u="sng"/>
              <a:t>Geosciences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Geology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Soil Science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Atmospheric Science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Ocean Science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Glaciology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Geochemistry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CE328373-19A8-4E4A-A6B3-04BAAF89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2438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/>
              <a:t>Fluid Mechanics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Hydraulic Engineering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Meteorology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FF3300"/>
                </a:solidFill>
              </a:rPr>
              <a:t>Hydrologic Science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877CA72A-24BA-4833-9B5E-E905B9AB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2286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/>
              <a:t>Economics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Law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Sociology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Political Science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FF3300"/>
                </a:solidFill>
              </a:rPr>
              <a:t>Engineering Hydrology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Agriculture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Forestry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</p:txBody>
      </p:sp>
      <p:sp>
        <p:nvSpPr>
          <p:cNvPr id="135174" name="Text Box 6">
            <a:extLst>
              <a:ext uri="{FF2B5EF4-FFF2-40B4-BE49-F238E27FC236}">
                <a16:creationId xmlns:a16="http://schemas.microsoft.com/office/drawing/2014/main" id="{2A088E62-CE03-419F-91CF-5F88FE74D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190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Water Resources Management</a:t>
            </a:r>
          </a:p>
        </p:txBody>
      </p:sp>
      <p:sp>
        <p:nvSpPr>
          <p:cNvPr id="135175" name="AutoShape 7">
            <a:extLst>
              <a:ext uri="{FF2B5EF4-FFF2-40B4-BE49-F238E27FC236}">
                <a16:creationId xmlns:a16="http://schemas.microsoft.com/office/drawing/2014/main" id="{3B3161A8-6545-496B-905E-F9F42DEFCC84}"/>
              </a:ext>
            </a:extLst>
          </p:cNvPr>
          <p:cNvSpPr>
            <a:spLocks/>
          </p:cNvSpPr>
          <p:nvPr/>
        </p:nvSpPr>
        <p:spPr bwMode="auto">
          <a:xfrm>
            <a:off x="6553200" y="762000"/>
            <a:ext cx="304800" cy="5638800"/>
          </a:xfrm>
          <a:prstGeom prst="lef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AutoShape 8">
            <a:extLst>
              <a:ext uri="{FF2B5EF4-FFF2-40B4-BE49-F238E27FC236}">
                <a16:creationId xmlns:a16="http://schemas.microsoft.com/office/drawing/2014/main" id="{7C9CFC7B-D552-4657-8E84-B6505CCDEDE3}"/>
              </a:ext>
            </a:extLst>
          </p:cNvPr>
          <p:cNvSpPr>
            <a:spLocks/>
          </p:cNvSpPr>
          <p:nvPr/>
        </p:nvSpPr>
        <p:spPr bwMode="auto">
          <a:xfrm>
            <a:off x="4114800" y="1905000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AutoShape 9">
            <a:extLst>
              <a:ext uri="{FF2B5EF4-FFF2-40B4-BE49-F238E27FC236}">
                <a16:creationId xmlns:a16="http://schemas.microsoft.com/office/drawing/2014/main" id="{10074A29-907A-4AF9-9380-CAC630E3E198}"/>
              </a:ext>
            </a:extLst>
          </p:cNvPr>
          <p:cNvSpPr>
            <a:spLocks/>
          </p:cNvSpPr>
          <p:nvPr/>
        </p:nvSpPr>
        <p:spPr bwMode="auto">
          <a:xfrm>
            <a:off x="1905000" y="1447800"/>
            <a:ext cx="228600" cy="36576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hydcycle">
            <a:extLst>
              <a:ext uri="{FF2B5EF4-FFF2-40B4-BE49-F238E27FC236}">
                <a16:creationId xmlns:a16="http://schemas.microsoft.com/office/drawing/2014/main" id="{CC47A717-4A58-4370-98B2-CF3DDF0B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59663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1" name="Rectangle 9">
            <a:extLst>
              <a:ext uri="{FF2B5EF4-FFF2-40B4-BE49-F238E27FC236}">
                <a16:creationId xmlns:a16="http://schemas.microsoft.com/office/drawing/2014/main" id="{2FDA535A-501C-4155-9D31-8FE6376E4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The Hydrologic Cycle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2">
            <a:extLst>
              <a:ext uri="{FF2B5EF4-FFF2-40B4-BE49-F238E27FC236}">
                <a16:creationId xmlns:a16="http://schemas.microsoft.com/office/drawing/2014/main" id="{C37DF90C-3BFE-473D-A7F4-2854A598A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2903538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Bitmap Image" r:id="rId3" imgW="3648584" imgH="8238095" progId="Paint.Picture">
                  <p:embed/>
                </p:oleObj>
              </mc:Choice>
              <mc:Fallback>
                <p:oleObj name="Bitmap Image" r:id="rId3" imgW="3648584" imgH="82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2903538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Text Box 3">
            <a:extLst>
              <a:ext uri="{FF2B5EF4-FFF2-40B4-BE49-F238E27FC236}">
                <a16:creationId xmlns:a16="http://schemas.microsoft.com/office/drawing/2014/main" id="{1075949B-0485-4877-AC62-09EC1B74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57175"/>
            <a:ext cx="2560638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/>
              <a:t>Streams</a:t>
            </a:r>
          </a:p>
          <a:p>
            <a:pPr>
              <a:lnSpc>
                <a:spcPct val="130000"/>
              </a:lnSpc>
            </a:pPr>
            <a:endParaRPr lang="en-US" altLang="en-US"/>
          </a:p>
          <a:p>
            <a:pPr>
              <a:lnSpc>
                <a:spcPct val="130000"/>
              </a:lnSpc>
            </a:pPr>
            <a:r>
              <a:rPr lang="en-US" altLang="en-US"/>
              <a:t>Drainage Areas</a:t>
            </a:r>
          </a:p>
          <a:p>
            <a:pPr>
              <a:lnSpc>
                <a:spcPct val="130000"/>
              </a:lnSpc>
            </a:pPr>
            <a:endParaRPr lang="en-US" altLang="en-US"/>
          </a:p>
          <a:p>
            <a:pPr>
              <a:lnSpc>
                <a:spcPct val="130000"/>
              </a:lnSpc>
            </a:pPr>
            <a:r>
              <a:rPr lang="en-US" altLang="en-US"/>
              <a:t>Hydrography</a:t>
            </a:r>
          </a:p>
          <a:p>
            <a:pPr>
              <a:lnSpc>
                <a:spcPct val="130000"/>
              </a:lnSpc>
            </a:pPr>
            <a:endParaRPr lang="en-US" altLang="en-US"/>
          </a:p>
          <a:p>
            <a:pPr>
              <a:lnSpc>
                <a:spcPct val="130000"/>
              </a:lnSpc>
            </a:pPr>
            <a:r>
              <a:rPr lang="en-US" altLang="en-US"/>
              <a:t>Channels</a:t>
            </a:r>
          </a:p>
          <a:p>
            <a:pPr>
              <a:lnSpc>
                <a:spcPct val="130000"/>
              </a:lnSpc>
            </a:pPr>
            <a:endParaRPr lang="en-US" altLang="en-US"/>
          </a:p>
          <a:p>
            <a:pPr>
              <a:lnSpc>
                <a:spcPct val="130000"/>
              </a:lnSpc>
            </a:pPr>
            <a:r>
              <a:rPr lang="en-US" altLang="en-US"/>
              <a:t>Terrain Surfaces</a:t>
            </a:r>
          </a:p>
          <a:p>
            <a:pPr>
              <a:lnSpc>
                <a:spcPct val="130000"/>
              </a:lnSpc>
            </a:pPr>
            <a:endParaRPr lang="en-US" altLang="en-US"/>
          </a:p>
          <a:p>
            <a:pPr>
              <a:lnSpc>
                <a:spcPct val="130000"/>
              </a:lnSpc>
            </a:pPr>
            <a:r>
              <a:rPr lang="en-US" altLang="en-US"/>
              <a:t>Rainfall</a:t>
            </a:r>
          </a:p>
          <a:p>
            <a:pPr>
              <a:lnSpc>
                <a:spcPct val="130000"/>
              </a:lnSpc>
            </a:pPr>
            <a:endParaRPr lang="en-US" altLang="en-US"/>
          </a:p>
          <a:p>
            <a:pPr>
              <a:lnSpc>
                <a:spcPct val="130000"/>
              </a:lnSpc>
            </a:pPr>
            <a:r>
              <a:rPr lang="en-US" altLang="en-US"/>
              <a:t>Digital orthophotos</a:t>
            </a: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54C1561E-D55A-48C8-9966-68395FF47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0"/>
            <a:ext cx="3124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4400">
                <a:solidFill>
                  <a:schemeClr val="tx2"/>
                </a:solidFill>
              </a:rPr>
              <a:t>Hydrology Data Layers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86031284-A379-4499-AD11-367CE93E5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-1138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39" name="Picture 3" descr="ModelANATOMY4">
            <a:extLst>
              <a:ext uri="{FF2B5EF4-FFF2-40B4-BE49-F238E27FC236}">
                <a16:creationId xmlns:a16="http://schemas.microsoft.com/office/drawing/2014/main" id="{D165CD4B-26F1-4D79-B243-1A8F083D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38575" cy="62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56" name="Group 20">
            <a:extLst>
              <a:ext uri="{FF2B5EF4-FFF2-40B4-BE49-F238E27FC236}">
                <a16:creationId xmlns:a16="http://schemas.microsoft.com/office/drawing/2014/main" id="{3F196347-76F8-415B-99D9-81E0855E654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95400"/>
            <a:ext cx="4419600" cy="3330575"/>
            <a:chOff x="0" y="942"/>
            <a:chExt cx="2784" cy="2098"/>
          </a:xfrm>
        </p:grpSpPr>
        <p:sp>
          <p:nvSpPr>
            <p:cNvPr id="39941" name="Text Box 5">
              <a:extLst>
                <a:ext uri="{FF2B5EF4-FFF2-40B4-BE49-F238E27FC236}">
                  <a16:creationId xmlns:a16="http://schemas.microsoft.com/office/drawing/2014/main" id="{99FCAD08-887F-4A92-A568-92D0C4DEF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942"/>
              <a:ext cx="1629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Atmospheric Water</a:t>
              </a:r>
            </a:p>
          </p:txBody>
        </p:sp>
        <p:sp>
          <p:nvSpPr>
            <p:cNvPr id="39942" name="Text Box 6">
              <a:extLst>
                <a:ext uri="{FF2B5EF4-FFF2-40B4-BE49-F238E27FC236}">
                  <a16:creationId xmlns:a16="http://schemas.microsoft.com/office/drawing/2014/main" id="{343444EB-4091-41E8-9B4B-9A287503C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16"/>
              <a:ext cx="947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Soil Water</a:t>
              </a:r>
            </a:p>
          </p:txBody>
        </p:sp>
        <p:sp>
          <p:nvSpPr>
            <p:cNvPr id="39943" name="Text Box 7">
              <a:extLst>
                <a:ext uri="{FF2B5EF4-FFF2-40B4-BE49-F238E27FC236}">
                  <a16:creationId xmlns:a16="http://schemas.microsoft.com/office/drawing/2014/main" id="{0E6F4B67-6C90-437A-B5DC-0117F566F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916"/>
              <a:ext cx="1224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Surface Water</a:t>
              </a:r>
            </a:p>
          </p:txBody>
        </p:sp>
        <p:sp>
          <p:nvSpPr>
            <p:cNvPr id="39944" name="Text Box 8">
              <a:extLst>
                <a:ext uri="{FF2B5EF4-FFF2-40B4-BE49-F238E27FC236}">
                  <a16:creationId xmlns:a16="http://schemas.microsoft.com/office/drawing/2014/main" id="{AA49299C-0645-4AC8-9A8D-CF17ADDD8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746"/>
              <a:ext cx="1135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Groundwater</a:t>
              </a:r>
            </a:p>
          </p:txBody>
        </p:sp>
        <p:sp>
          <p:nvSpPr>
            <p:cNvPr id="39945" name="AutoShape 9">
              <a:extLst>
                <a:ext uri="{FF2B5EF4-FFF2-40B4-BE49-F238E27FC236}">
                  <a16:creationId xmlns:a16="http://schemas.microsoft.com/office/drawing/2014/main" id="{7F2CF049-7F1C-4989-9833-6B1B1EE266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7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AutoShape 10">
              <a:extLst>
                <a:ext uri="{FF2B5EF4-FFF2-40B4-BE49-F238E27FC236}">
                  <a16:creationId xmlns:a16="http://schemas.microsoft.com/office/drawing/2014/main" id="{C5E5E8FE-1630-4706-8003-B67DB1916E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96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AutoShape 11">
              <a:extLst>
                <a:ext uri="{FF2B5EF4-FFF2-40B4-BE49-F238E27FC236}">
                  <a16:creationId xmlns:a16="http://schemas.microsoft.com/office/drawing/2014/main" id="{BF8D9090-1CB1-413E-BE89-52BBA27BD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633" y="2396"/>
              <a:ext cx="469" cy="104"/>
            </a:xfrm>
            <a:prstGeom prst="rightArrow">
              <a:avLst>
                <a:gd name="adj1" fmla="val 50000"/>
                <a:gd name="adj2" fmla="val 11274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AutoShape 12">
              <a:extLst>
                <a:ext uri="{FF2B5EF4-FFF2-40B4-BE49-F238E27FC236}">
                  <a16:creationId xmlns:a16="http://schemas.microsoft.com/office/drawing/2014/main" id="{D2942217-464B-4DF5-ADBE-649EBE08A5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2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AutoShape 13">
              <a:extLst>
                <a:ext uri="{FF2B5EF4-FFF2-40B4-BE49-F238E27FC236}">
                  <a16:creationId xmlns:a16="http://schemas.microsoft.com/office/drawing/2014/main" id="{311CDB3F-99C2-45F3-A646-DD4D58FC4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1" y="1532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>
              <a:extLst>
                <a:ext uri="{FF2B5EF4-FFF2-40B4-BE49-F238E27FC236}">
                  <a16:creationId xmlns:a16="http://schemas.microsoft.com/office/drawing/2014/main" id="{AB295CE9-F7B9-45FE-B432-A5953BD2F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034"/>
              <a:ext cx="447" cy="108"/>
            </a:xfrm>
            <a:prstGeom prst="rightArrow">
              <a:avLst>
                <a:gd name="adj1" fmla="val 50000"/>
                <a:gd name="adj2" fmla="val 1034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AutoShape 15">
              <a:extLst>
                <a:ext uri="{FF2B5EF4-FFF2-40B4-BE49-F238E27FC236}">
                  <a16:creationId xmlns:a16="http://schemas.microsoft.com/office/drawing/2014/main" id="{8E5A350F-6A63-4561-A43F-2E9220E7C2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04" y="2432"/>
              <a:ext cx="469" cy="104"/>
            </a:xfrm>
            <a:prstGeom prst="rightArrow">
              <a:avLst>
                <a:gd name="adj1" fmla="val 50000"/>
                <a:gd name="adj2" fmla="val 11274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AutoShape 16">
              <a:extLst>
                <a:ext uri="{FF2B5EF4-FFF2-40B4-BE49-F238E27FC236}">
                  <a16:creationId xmlns:a16="http://schemas.microsoft.com/office/drawing/2014/main" id="{33DD79D9-FB44-4063-AC80-B22DF60753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27" y="2432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4" name="Text Box 18">
            <a:extLst>
              <a:ext uri="{FF2B5EF4-FFF2-40B4-BE49-F238E27FC236}">
                <a16:creationId xmlns:a16="http://schemas.microsoft.com/office/drawing/2014/main" id="{A9B5CB49-F43C-4D18-8546-DD7FAD17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288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accent2"/>
                </a:solidFill>
              </a:rPr>
              <a:t>Water Balance</a:t>
            </a:r>
          </a:p>
        </p:txBody>
      </p:sp>
      <p:grpSp>
        <p:nvGrpSpPr>
          <p:cNvPr id="39959" name="Group 23">
            <a:extLst>
              <a:ext uri="{FF2B5EF4-FFF2-40B4-BE49-F238E27FC236}">
                <a16:creationId xmlns:a16="http://schemas.microsoft.com/office/drawing/2014/main" id="{7243912D-846C-4229-9F45-6CDF143DF6E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81600"/>
            <a:ext cx="4125913" cy="822325"/>
            <a:chOff x="288" y="3264"/>
            <a:chExt cx="2599" cy="518"/>
          </a:xfrm>
        </p:grpSpPr>
        <p:sp>
          <p:nvSpPr>
            <p:cNvPr id="39957" name="Text Box 21">
              <a:extLst>
                <a:ext uri="{FF2B5EF4-FFF2-40B4-BE49-F238E27FC236}">
                  <a16:creationId xmlns:a16="http://schemas.microsoft.com/office/drawing/2014/main" id="{EEF942B8-198E-4CBE-A01B-C41C30A56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264"/>
              <a:ext cx="9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</a:rPr>
                <a:t>Change of Storage</a:t>
              </a:r>
            </a:p>
          </p:txBody>
        </p:sp>
        <p:sp>
          <p:nvSpPr>
            <p:cNvPr id="39958" name="Rectangle 22">
              <a:extLst>
                <a:ext uri="{FF2B5EF4-FFF2-40B4-BE49-F238E27FC236}">
                  <a16:creationId xmlns:a16="http://schemas.microsoft.com/office/drawing/2014/main" id="{78882AF6-D544-49EB-AD11-9FFDA960A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08"/>
              <a:ext cx="1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</a:rPr>
                <a:t>= Inflow - Outflow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Rectangle 6">
            <a:extLst>
              <a:ext uri="{FF2B5EF4-FFF2-40B4-BE49-F238E27FC236}">
                <a16:creationId xmlns:a16="http://schemas.microsoft.com/office/drawing/2014/main" id="{8EBC77D5-222B-4551-B249-6C15296AA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altLang="en-US" sz="4000"/>
              <a:t>Watershed delineated on a topographic map</a:t>
            </a:r>
          </a:p>
        </p:txBody>
      </p:sp>
      <p:pic>
        <p:nvPicPr>
          <p:cNvPr id="138249" name="Picture 9">
            <a:extLst>
              <a:ext uri="{FF2B5EF4-FFF2-40B4-BE49-F238E27FC236}">
                <a16:creationId xmlns:a16="http://schemas.microsoft.com/office/drawing/2014/main" id="{F5CEDC4C-A426-46DC-A32D-A33BC372555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814388"/>
            <a:ext cx="6705600" cy="6043612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30A89DB2-7BFD-481A-9AD4-31365798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6436" name="Object 4">
            <a:extLst>
              <a:ext uri="{FF2B5EF4-FFF2-40B4-BE49-F238E27FC236}">
                <a16:creationId xmlns:a16="http://schemas.microsoft.com/office/drawing/2014/main" id="{A3E50F1F-059C-4509-B6F8-ECB61ACCC4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62000" y="1143000"/>
          <a:ext cx="9296400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" name="Picture" r:id="rId3" imgW="8258040" imgH="4857840" progId="Word.Picture.8">
                  <p:embed/>
                </p:oleObj>
              </mc:Choice>
              <mc:Fallback>
                <p:oleObj name="Picture" r:id="rId3" imgW="8258040" imgH="48578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43" r="8858" b="6212"/>
                      <a:stretch>
                        <a:fillRect/>
                      </a:stretch>
                    </p:blipFill>
                    <p:spPr bwMode="auto">
                      <a:xfrm>
                        <a:off x="-762000" y="1143000"/>
                        <a:ext cx="9296400" cy="558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8" name="Rectangle 6">
            <a:extLst>
              <a:ext uri="{FF2B5EF4-FFF2-40B4-BE49-F238E27FC236}">
                <a16:creationId xmlns:a16="http://schemas.microsoft.com/office/drawing/2014/main" id="{7FF15F2A-285A-4528-AAA6-E6441913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cs typeface="Times New Roman" panose="02020603050405020304" pitchFamily="18" charset="0"/>
              </a:rPr>
              <a:t>Drainage area can be concentrated or dispersed (specific catchment area) representing </a:t>
            </a:r>
            <a:r>
              <a:rPr lang="en-US" altLang="en-US" sz="2400" b="1">
                <a:solidFill>
                  <a:schemeClr val="accent2"/>
                </a:solidFill>
              </a:rPr>
              <a:t>concentrated or dispersed flow.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>
            <a:extLst>
              <a:ext uri="{FF2B5EF4-FFF2-40B4-BE49-F238E27FC236}">
                <a16:creationId xmlns:a16="http://schemas.microsoft.com/office/drawing/2014/main" id="{B14172ED-CCB4-4FF5-A707-9D240F054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r>
              <a:rPr lang="en-US" altLang="en-US" sz="4000"/>
              <a:t>Watershed water balance</a:t>
            </a:r>
          </a:p>
        </p:txBody>
      </p:sp>
      <p:pic>
        <p:nvPicPr>
          <p:cNvPr id="140292" name="Picture 4">
            <a:extLst>
              <a:ext uri="{FF2B5EF4-FFF2-40B4-BE49-F238E27FC236}">
                <a16:creationId xmlns:a16="http://schemas.microsoft.com/office/drawing/2014/main" id="{1A332185-CFB4-4438-BE3E-F3C4E84D4A3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09800"/>
            <a:ext cx="5848350" cy="4114800"/>
          </a:xfrm>
          <a:noFill/>
          <a:ln/>
        </p:spPr>
      </p:pic>
      <p:sp>
        <p:nvSpPr>
          <p:cNvPr id="140295" name="Line 7">
            <a:extLst>
              <a:ext uri="{FF2B5EF4-FFF2-40B4-BE49-F238E27FC236}">
                <a16:creationId xmlns:a16="http://schemas.microsoft.com/office/drawing/2014/main" id="{FCA06717-1120-473A-8A6C-22164D1F5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371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6" name="Line 8">
            <a:extLst>
              <a:ext uri="{FF2B5EF4-FFF2-40B4-BE49-F238E27FC236}">
                <a16:creationId xmlns:a16="http://schemas.microsoft.com/office/drawing/2014/main" id="{BCE7145C-2692-4241-ABC1-7768BA9FE8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1828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Line 9">
            <a:extLst>
              <a:ext uri="{FF2B5EF4-FFF2-40B4-BE49-F238E27FC236}">
                <a16:creationId xmlns:a16="http://schemas.microsoft.com/office/drawing/2014/main" id="{A54A481E-C671-4540-A3BB-467E0F1DA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1816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8" name="Text Box 10">
            <a:extLst>
              <a:ext uri="{FF2B5EF4-FFF2-40B4-BE49-F238E27FC236}">
                <a16:creationId xmlns:a16="http://schemas.microsoft.com/office/drawing/2014/main" id="{10D573AA-7C91-4ECC-908F-61756F64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11080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P</a:t>
            </a:r>
          </a:p>
        </p:txBody>
      </p:sp>
      <p:sp>
        <p:nvSpPr>
          <p:cNvPr id="140299" name="Text Box 11">
            <a:extLst>
              <a:ext uri="{FF2B5EF4-FFF2-40B4-BE49-F238E27FC236}">
                <a16:creationId xmlns:a16="http://schemas.microsoft.com/office/drawing/2014/main" id="{96BB0B07-351B-44C5-A3A0-2852F822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ET</a:t>
            </a:r>
          </a:p>
        </p:txBody>
      </p:sp>
      <p:sp>
        <p:nvSpPr>
          <p:cNvPr id="140300" name="Text Box 12">
            <a:extLst>
              <a:ext uri="{FF2B5EF4-FFF2-40B4-BE49-F238E27FC236}">
                <a16:creationId xmlns:a16="http://schemas.microsoft.com/office/drawing/2014/main" id="{2F120B51-9B64-4151-B269-8EF232D7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00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Q</a:t>
            </a:r>
          </a:p>
        </p:txBody>
      </p:sp>
      <p:sp>
        <p:nvSpPr>
          <p:cNvPr id="140301" name="Line 13">
            <a:extLst>
              <a:ext uri="{FF2B5EF4-FFF2-40B4-BE49-F238E27FC236}">
                <a16:creationId xmlns:a16="http://schemas.microsoft.com/office/drawing/2014/main" id="{D6125B3C-09EC-46A8-A69D-B7852A81C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715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2" name="Text Box 14">
            <a:extLst>
              <a:ext uri="{FF2B5EF4-FFF2-40B4-BE49-F238E27FC236}">
                <a16:creationId xmlns:a16="http://schemas.microsoft.com/office/drawing/2014/main" id="{CFC26B62-845B-49BE-83B2-90A35F1F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70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G</a:t>
            </a:r>
            <a:r>
              <a:rPr lang="en-US" altLang="en-US" b="1" baseline="-25000"/>
              <a:t>out</a:t>
            </a:r>
            <a:endParaRPr lang="en-US" altLang="en-US" b="1"/>
          </a:p>
        </p:txBody>
      </p:sp>
      <p:sp>
        <p:nvSpPr>
          <p:cNvPr id="140303" name="Text Box 15">
            <a:extLst>
              <a:ext uri="{FF2B5EF4-FFF2-40B4-BE49-F238E27FC236}">
                <a16:creationId xmlns:a16="http://schemas.microsoft.com/office/drawing/2014/main" id="{F7F4AF5C-E063-4E7F-8F7F-6007F08DF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70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G</a:t>
            </a:r>
            <a:r>
              <a:rPr lang="en-US" altLang="en-US" b="1" baseline="-25000"/>
              <a:t>in</a:t>
            </a:r>
            <a:endParaRPr lang="en-US" altLang="en-US" b="1"/>
          </a:p>
        </p:txBody>
      </p:sp>
      <p:sp>
        <p:nvSpPr>
          <p:cNvPr id="140304" name="Line 16">
            <a:extLst>
              <a:ext uri="{FF2B5EF4-FFF2-40B4-BE49-F238E27FC236}">
                <a16:creationId xmlns:a16="http://schemas.microsoft.com/office/drawing/2014/main" id="{E1C775C6-6EA7-4FE5-B1E2-71B690D4F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6482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5" name="Text Box 17">
            <a:extLst>
              <a:ext uri="{FF2B5EF4-FFF2-40B4-BE49-F238E27FC236}">
                <a16:creationId xmlns:a16="http://schemas.microsoft.com/office/drawing/2014/main" id="{0827CC0B-1DC5-422A-A954-9835AD526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57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</a:t>
            </a:r>
          </a:p>
        </p:txBody>
      </p:sp>
      <p:graphicFrame>
        <p:nvGraphicFramePr>
          <p:cNvPr id="140313" name="Object 25">
            <a:extLst>
              <a:ext uri="{FF2B5EF4-FFF2-40B4-BE49-F238E27FC236}">
                <a16:creationId xmlns:a16="http://schemas.microsoft.com/office/drawing/2014/main" id="{F442A0D7-399C-4F79-9D9F-8E50057E0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1295400"/>
          <a:ext cx="38100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4" name="Equation" r:id="rId4" imgW="1777680" imgH="393480" progId="Equation.3">
                  <p:embed/>
                </p:oleObj>
              </mc:Choice>
              <mc:Fallback>
                <p:oleObj name="Equation" r:id="rId4" imgW="1777680" imgH="393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95400"/>
                        <a:ext cx="38100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4D677BE9-1166-4921-AD07-164B142F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514350"/>
            <a:ext cx="6827838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245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Arial</vt:lpstr>
      <vt:lpstr>Default Design</vt:lpstr>
      <vt:lpstr>Paintbrush Picture</vt:lpstr>
      <vt:lpstr>Microsoft Word Picture</vt:lpstr>
      <vt:lpstr>Microsoft Equation 3.0</vt:lpstr>
      <vt:lpstr>Microsoft Clip Gallery</vt:lpstr>
      <vt:lpstr>Hydrology</vt:lpstr>
      <vt:lpstr>Context for Hydrologic Science</vt:lpstr>
      <vt:lpstr>The Hydrologic Cycle</vt:lpstr>
      <vt:lpstr>PowerPoint Presentation</vt:lpstr>
      <vt:lpstr>PowerPoint Presentation</vt:lpstr>
      <vt:lpstr>Watershed delineated on a topographic map</vt:lpstr>
      <vt:lpstr>PowerPoint Presentation</vt:lpstr>
      <vt:lpstr>Watershed water balance</vt:lpstr>
      <vt:lpstr>PowerPoint Presentation</vt:lpstr>
      <vt:lpstr>PowerPoint Presentation</vt:lpstr>
      <vt:lpstr>PowerPoint Presentation</vt:lpstr>
      <vt:lpstr>PowerPoint Presentation</vt:lpstr>
      <vt:lpstr>Physical Processes involved in Runoff Generation.  </vt:lpstr>
      <vt:lpstr>Planning/Development issues</vt:lpstr>
      <vt:lpstr>Questions?</vt:lpstr>
    </vt:vector>
  </TitlesOfParts>
  <Company>Center for Research in Water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CUAHSI HIS Institutions</dc:title>
  <dc:creator>David R. Maidment</dc:creator>
  <cp:lastModifiedBy>Levi Sanchez</cp:lastModifiedBy>
  <cp:revision>67</cp:revision>
  <dcterms:created xsi:type="dcterms:W3CDTF">2002-09-22T19:02:16Z</dcterms:created>
  <dcterms:modified xsi:type="dcterms:W3CDTF">2023-03-11T00:30:57Z</dcterms:modified>
</cp:coreProperties>
</file>