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61" r:id="rId3"/>
    <p:sldId id="262" r:id="rId4"/>
    <p:sldId id="265" r:id="rId5"/>
    <p:sldId id="264" r:id="rId6"/>
    <p:sldId id="277" r:id="rId7"/>
    <p:sldId id="278" r:id="rId8"/>
    <p:sldId id="279" r:id="rId9"/>
    <p:sldId id="280" r:id="rId10"/>
    <p:sldId id="272" r:id="rId11"/>
    <p:sldId id="271" r:id="rId12"/>
    <p:sldId id="275" r:id="rId13"/>
    <p:sldId id="269" r:id="rId14"/>
    <p:sldId id="270" r:id="rId15"/>
    <p:sldId id="26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FF3300"/>
    <a:srgbClr val="000099"/>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86774" autoAdjust="0"/>
  </p:normalViewPr>
  <p:slideViewPr>
    <p:cSldViewPr>
      <p:cViewPr varScale="1">
        <p:scale>
          <a:sx n="98" d="100"/>
          <a:sy n="98" d="100"/>
        </p:scale>
        <p:origin x="357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61E2D6D-DB32-4DC7-87B7-E6080D83B86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DA14C880-2D3C-48DD-8BA3-AA049257AC0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E847EE1-58E6-4B47-86D5-74AB7CF582AF}"/>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3C9C527D-42A9-4067-B75B-20AA2FA24F3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522F6F8-2042-4895-BC93-BCC4FD198E2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34542FC3-A499-400C-BEE5-7B90B5C5AF9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B8FE921-0BD3-4924-82CE-C455C957F48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18FB275-448B-47C1-9B93-61BE3DA30B67}"/>
              </a:ext>
            </a:extLst>
          </p:cNvPr>
          <p:cNvSpPr>
            <a:spLocks noGrp="1" noChangeArrowheads="1"/>
          </p:cNvSpPr>
          <p:nvPr>
            <p:ph type="sldNum" sz="quarter" idx="5"/>
          </p:nvPr>
        </p:nvSpPr>
        <p:spPr>
          <a:ln/>
        </p:spPr>
        <p:txBody>
          <a:bodyPr/>
          <a:lstStyle/>
          <a:p>
            <a:fld id="{53453351-675C-45BE-8073-ED3DBCEA0B08}" type="slidenum">
              <a:rPr lang="en-US" altLang="en-US"/>
              <a:pPr/>
              <a:t>1</a:t>
            </a:fld>
            <a:endParaRPr lang="en-US" altLang="en-US"/>
          </a:p>
        </p:txBody>
      </p:sp>
      <p:sp>
        <p:nvSpPr>
          <p:cNvPr id="9218" name="Rectangle 2">
            <a:extLst>
              <a:ext uri="{FF2B5EF4-FFF2-40B4-BE49-F238E27FC236}">
                <a16:creationId xmlns:a16="http://schemas.microsoft.com/office/drawing/2014/main" id="{83C3B400-83EB-435C-AB49-784ADCAD353A}"/>
              </a:ext>
            </a:extLst>
          </p:cNvPr>
          <p:cNvSpPr>
            <a:spLocks noRot="1" noChangeArrowheads="1" noTextEdit="1"/>
          </p:cNvSpPr>
          <p:nvPr>
            <p:ph type="sldImg"/>
          </p:nvPr>
        </p:nvSpPr>
        <p:spPr>
          <a:ln/>
        </p:spPr>
      </p:sp>
      <p:sp>
        <p:nvSpPr>
          <p:cNvPr id="9219" name="Rectangle 3">
            <a:extLst>
              <a:ext uri="{FF2B5EF4-FFF2-40B4-BE49-F238E27FC236}">
                <a16:creationId xmlns:a16="http://schemas.microsoft.com/office/drawing/2014/main" id="{36AC4859-1A16-4696-BD89-76B65C8A53D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05B3A9C-5591-408C-8944-9BE54B74C65D}"/>
              </a:ext>
            </a:extLst>
          </p:cNvPr>
          <p:cNvSpPr>
            <a:spLocks noGrp="1" noChangeArrowheads="1"/>
          </p:cNvSpPr>
          <p:nvPr>
            <p:ph type="sldNum" sz="quarter" idx="5"/>
          </p:nvPr>
        </p:nvSpPr>
        <p:spPr>
          <a:ln/>
        </p:spPr>
        <p:txBody>
          <a:bodyPr/>
          <a:lstStyle/>
          <a:p>
            <a:fld id="{5C1F8910-FE5A-403C-9812-3D7449A15F6B}" type="slidenum">
              <a:rPr lang="en-US" altLang="en-US"/>
              <a:pPr/>
              <a:t>10</a:t>
            </a:fld>
            <a:endParaRPr lang="en-US" altLang="en-US"/>
          </a:p>
        </p:txBody>
      </p:sp>
      <p:sp>
        <p:nvSpPr>
          <p:cNvPr id="46082" name="Rectangle 2">
            <a:extLst>
              <a:ext uri="{FF2B5EF4-FFF2-40B4-BE49-F238E27FC236}">
                <a16:creationId xmlns:a16="http://schemas.microsoft.com/office/drawing/2014/main" id="{320F43D0-9EDB-43E3-BC2D-47370687033D}"/>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5B85BAE7-C26D-48EC-A050-4CFC27D446DD}"/>
              </a:ext>
            </a:extLst>
          </p:cNvPr>
          <p:cNvSpPr>
            <a:spLocks noGrp="1" noChangeArrowheads="1"/>
          </p:cNvSpPr>
          <p:nvPr>
            <p:ph type="body" idx="1"/>
          </p:nvPr>
        </p:nvSpPr>
        <p:spPr/>
        <p:txBody>
          <a:bodyPr/>
          <a:lstStyle/>
          <a:p>
            <a:r>
              <a:rPr lang="en-US" altLang="en-US"/>
              <a:t>Results from the preliminary analysis. Results are based on a 343 gauge points , a subset of 425 HCDN gauges, for which I was able to put together the database that has all the HI values quantified and 5 watershed attributes that were readily available.</a:t>
            </a:r>
          </a:p>
          <a:p>
            <a:endParaRPr lang="en-US" altLang="en-US"/>
          </a:p>
          <a:p>
            <a:r>
              <a:rPr lang="en-US" altLang="en-US"/>
              <a:t>The premise for our selection of HI, was to have least correlation between them. The results mostly agree with it, but there are some indices that are highly correlated with some of the other variables.  We may have to decide, if we have to retain them or select some other variable that might be a better descriptor.</a:t>
            </a:r>
          </a:p>
          <a:p>
            <a:endParaRPr lang="en-US" altLang="en-US"/>
          </a:p>
          <a:p>
            <a:r>
              <a:rPr lang="en-US" altLang="en-US"/>
              <a:t>Red ones show high correlation.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76EC229-9ED1-4DD2-B806-C0B91A07A2B1}"/>
              </a:ext>
            </a:extLst>
          </p:cNvPr>
          <p:cNvSpPr>
            <a:spLocks noGrp="1" noChangeArrowheads="1"/>
          </p:cNvSpPr>
          <p:nvPr>
            <p:ph type="sldNum" sz="quarter" idx="5"/>
          </p:nvPr>
        </p:nvSpPr>
        <p:spPr>
          <a:ln/>
        </p:spPr>
        <p:txBody>
          <a:bodyPr/>
          <a:lstStyle/>
          <a:p>
            <a:fld id="{58434383-0474-4650-981F-733DECAFC1FB}" type="slidenum">
              <a:rPr lang="en-US" altLang="en-US"/>
              <a:pPr/>
              <a:t>11</a:t>
            </a:fld>
            <a:endParaRPr lang="en-US" altLang="en-US"/>
          </a:p>
        </p:txBody>
      </p:sp>
      <p:sp>
        <p:nvSpPr>
          <p:cNvPr id="44034" name="Rectangle 2">
            <a:extLst>
              <a:ext uri="{FF2B5EF4-FFF2-40B4-BE49-F238E27FC236}">
                <a16:creationId xmlns:a16="http://schemas.microsoft.com/office/drawing/2014/main" id="{A03D9E4F-E922-40DA-9C3F-D3F8A2ADEA7B}"/>
              </a:ext>
            </a:extLst>
          </p:cNvPr>
          <p:cNvSpPr>
            <a:spLocks noRot="1" noChangeArrowheads="1" noTextEdit="1"/>
          </p:cNvSpPr>
          <p:nvPr>
            <p:ph type="sldImg"/>
          </p:nvPr>
        </p:nvSpPr>
        <p:spPr>
          <a:ln/>
        </p:spPr>
      </p:sp>
      <p:sp>
        <p:nvSpPr>
          <p:cNvPr id="44035" name="Rectangle 3">
            <a:extLst>
              <a:ext uri="{FF2B5EF4-FFF2-40B4-BE49-F238E27FC236}">
                <a16:creationId xmlns:a16="http://schemas.microsoft.com/office/drawing/2014/main" id="{C34B58FE-6D62-4312-BEF8-1F9D9A56CFE2}"/>
              </a:ext>
            </a:extLst>
          </p:cNvPr>
          <p:cNvSpPr>
            <a:spLocks noGrp="1" noChangeArrowheads="1"/>
          </p:cNvSpPr>
          <p:nvPr>
            <p:ph type="body" idx="1"/>
          </p:nvPr>
        </p:nvSpPr>
        <p:spPr/>
        <p:txBody>
          <a:bodyPr/>
          <a:lstStyle/>
          <a:p>
            <a:r>
              <a:rPr lang="en-US" altLang="en-US"/>
              <a:t>The watershed attributes used here are quantified to be important predictor variables by the Streamstats package.  </a:t>
            </a:r>
          </a:p>
          <a:p>
            <a:r>
              <a:rPr lang="en-US" altLang="en-US"/>
              <a:t>The table shows that Magnitude related flow regime variables are relatively better correlated with the considered watershed attributes.  Not surprisingly these attributes are considered important by Streamstats that mostly estimates magnitude related flow variables.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90187AD-E1D2-421C-8D68-57828CF88AFA}"/>
              </a:ext>
            </a:extLst>
          </p:cNvPr>
          <p:cNvSpPr>
            <a:spLocks noGrp="1" noChangeArrowheads="1"/>
          </p:cNvSpPr>
          <p:nvPr>
            <p:ph type="sldNum" sz="quarter" idx="5"/>
          </p:nvPr>
        </p:nvSpPr>
        <p:spPr>
          <a:ln/>
        </p:spPr>
        <p:txBody>
          <a:bodyPr/>
          <a:lstStyle/>
          <a:p>
            <a:fld id="{A6479D19-FDEA-4B44-9870-ED6DD5E43122}" type="slidenum">
              <a:rPr lang="en-US" altLang="en-US"/>
              <a:pPr/>
              <a:t>12</a:t>
            </a:fld>
            <a:endParaRPr lang="en-US" altLang="en-US"/>
          </a:p>
        </p:txBody>
      </p:sp>
      <p:sp>
        <p:nvSpPr>
          <p:cNvPr id="68610" name="Rectangle 2">
            <a:extLst>
              <a:ext uri="{FF2B5EF4-FFF2-40B4-BE49-F238E27FC236}">
                <a16:creationId xmlns:a16="http://schemas.microsoft.com/office/drawing/2014/main" id="{DD934D14-79A1-44F1-8E9A-DE4DAA67C38B}"/>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41D68646-7EE9-468D-9B43-8E156598AE63}"/>
              </a:ext>
            </a:extLst>
          </p:cNvPr>
          <p:cNvSpPr>
            <a:spLocks noGrp="1" noChangeArrowheads="1"/>
          </p:cNvSpPr>
          <p:nvPr>
            <p:ph type="body" idx="1"/>
          </p:nvPr>
        </p:nvSpPr>
        <p:spPr/>
        <p:txBody>
          <a:bodyPr/>
          <a:lstStyle/>
          <a:p>
            <a:r>
              <a:rPr lang="en-US" altLang="en-US"/>
              <a:t>Numbers in blue shows the importance of the variables in the regression equation. 1-most important 4 –being least. X-not used in the regression model</a:t>
            </a:r>
          </a:p>
          <a:p>
            <a:endParaRPr lang="en-US" altLang="en-US"/>
          </a:p>
          <a:p>
            <a:r>
              <a:rPr lang="en-US" altLang="en-US"/>
              <a:t>All regression are significant at 95% confidence level.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A4831BE-C78F-4E38-8E3D-31874C36CF35}"/>
              </a:ext>
            </a:extLst>
          </p:cNvPr>
          <p:cNvSpPr>
            <a:spLocks noGrp="1" noChangeArrowheads="1"/>
          </p:cNvSpPr>
          <p:nvPr>
            <p:ph type="sldNum" sz="quarter" idx="5"/>
          </p:nvPr>
        </p:nvSpPr>
        <p:spPr>
          <a:ln/>
        </p:spPr>
        <p:txBody>
          <a:bodyPr/>
          <a:lstStyle/>
          <a:p>
            <a:fld id="{3FE9001E-3B8A-4B86-B1BA-4F55914DCA08}" type="slidenum">
              <a:rPr lang="en-US" altLang="en-US"/>
              <a:pPr/>
              <a:t>13</a:t>
            </a:fld>
            <a:endParaRPr lang="en-US" altLang="en-US"/>
          </a:p>
        </p:txBody>
      </p:sp>
      <p:sp>
        <p:nvSpPr>
          <p:cNvPr id="40962" name="Rectangle 2">
            <a:extLst>
              <a:ext uri="{FF2B5EF4-FFF2-40B4-BE49-F238E27FC236}">
                <a16:creationId xmlns:a16="http://schemas.microsoft.com/office/drawing/2014/main" id="{6739013E-9D53-49B6-8E23-51765D230691}"/>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7E65C576-CC66-4225-9E54-1EF3356AB81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83B868F-AF79-471B-AD69-3F0884C0F222}"/>
              </a:ext>
            </a:extLst>
          </p:cNvPr>
          <p:cNvSpPr>
            <a:spLocks noGrp="1" noChangeArrowheads="1"/>
          </p:cNvSpPr>
          <p:nvPr>
            <p:ph type="sldNum" sz="quarter" idx="5"/>
          </p:nvPr>
        </p:nvSpPr>
        <p:spPr>
          <a:ln/>
        </p:spPr>
        <p:txBody>
          <a:bodyPr/>
          <a:lstStyle/>
          <a:p>
            <a:fld id="{105EBADA-3865-40C1-B31D-FA5B6BA48676}" type="slidenum">
              <a:rPr lang="en-US" altLang="en-US"/>
              <a:pPr/>
              <a:t>14</a:t>
            </a:fld>
            <a:endParaRPr lang="en-US" altLang="en-US"/>
          </a:p>
        </p:txBody>
      </p:sp>
      <p:sp>
        <p:nvSpPr>
          <p:cNvPr id="41986" name="Rectangle 2">
            <a:extLst>
              <a:ext uri="{FF2B5EF4-FFF2-40B4-BE49-F238E27FC236}">
                <a16:creationId xmlns:a16="http://schemas.microsoft.com/office/drawing/2014/main" id="{AF0E9174-41D2-4838-BBF4-A14ADE893A51}"/>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F93125C1-5614-4926-9A5D-8591CCE24B4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77B83A2-49DE-43CB-B6EB-5FBF502E22B5}"/>
              </a:ext>
            </a:extLst>
          </p:cNvPr>
          <p:cNvSpPr>
            <a:spLocks noGrp="1" noChangeArrowheads="1"/>
          </p:cNvSpPr>
          <p:nvPr>
            <p:ph type="sldNum" sz="quarter" idx="5"/>
          </p:nvPr>
        </p:nvSpPr>
        <p:spPr>
          <a:ln/>
        </p:spPr>
        <p:txBody>
          <a:bodyPr/>
          <a:lstStyle/>
          <a:p>
            <a:fld id="{6BE9065C-734E-44A3-AEC7-DDFBDFBD11A6}" type="slidenum">
              <a:rPr lang="en-US" altLang="en-US"/>
              <a:pPr/>
              <a:t>15</a:t>
            </a:fld>
            <a:endParaRPr lang="en-US" altLang="en-US"/>
          </a:p>
        </p:txBody>
      </p:sp>
      <p:sp>
        <p:nvSpPr>
          <p:cNvPr id="21506" name="Rectangle 2">
            <a:extLst>
              <a:ext uri="{FF2B5EF4-FFF2-40B4-BE49-F238E27FC236}">
                <a16:creationId xmlns:a16="http://schemas.microsoft.com/office/drawing/2014/main" id="{12EB1C84-99BB-4783-8DCB-2487FE24B98D}"/>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A1FE78FA-3EC4-4A0C-9985-08BF7908834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71245E1-2BEE-4BEB-A9A8-CD245BB97673}"/>
              </a:ext>
            </a:extLst>
          </p:cNvPr>
          <p:cNvSpPr>
            <a:spLocks noGrp="1" noChangeArrowheads="1"/>
          </p:cNvSpPr>
          <p:nvPr>
            <p:ph type="sldNum" sz="quarter" idx="5"/>
          </p:nvPr>
        </p:nvSpPr>
        <p:spPr>
          <a:ln/>
        </p:spPr>
        <p:txBody>
          <a:bodyPr/>
          <a:lstStyle/>
          <a:p>
            <a:fld id="{C6E8AAA0-52D1-457B-82C5-16963520C696}" type="slidenum">
              <a:rPr lang="en-US" altLang="en-US"/>
              <a:pPr/>
              <a:t>2</a:t>
            </a:fld>
            <a:endParaRPr lang="en-US" altLang="en-US"/>
          </a:p>
        </p:txBody>
      </p:sp>
      <p:sp>
        <p:nvSpPr>
          <p:cNvPr id="20482" name="Rectangle 2">
            <a:extLst>
              <a:ext uri="{FF2B5EF4-FFF2-40B4-BE49-F238E27FC236}">
                <a16:creationId xmlns:a16="http://schemas.microsoft.com/office/drawing/2014/main" id="{CFE1EEF5-9FCB-40EA-A562-AA033B1B1725}"/>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E12A1EAF-16FD-49DB-8624-92F60CA5E73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85B893-B60D-43A4-A0D1-4589CA247A85}"/>
              </a:ext>
            </a:extLst>
          </p:cNvPr>
          <p:cNvSpPr>
            <a:spLocks noGrp="1" noChangeArrowheads="1"/>
          </p:cNvSpPr>
          <p:nvPr>
            <p:ph type="sldNum" sz="quarter" idx="5"/>
          </p:nvPr>
        </p:nvSpPr>
        <p:spPr>
          <a:ln/>
        </p:spPr>
        <p:txBody>
          <a:bodyPr/>
          <a:lstStyle/>
          <a:p>
            <a:fld id="{1B2F2F8B-42B4-414B-8326-DDC121E98E8D}" type="slidenum">
              <a:rPr lang="en-US" altLang="en-US"/>
              <a:pPr/>
              <a:t>3</a:t>
            </a:fld>
            <a:endParaRPr lang="en-US" altLang="en-US"/>
          </a:p>
        </p:txBody>
      </p:sp>
      <p:sp>
        <p:nvSpPr>
          <p:cNvPr id="27650" name="Rectangle 2">
            <a:extLst>
              <a:ext uri="{FF2B5EF4-FFF2-40B4-BE49-F238E27FC236}">
                <a16:creationId xmlns:a16="http://schemas.microsoft.com/office/drawing/2014/main" id="{56604BF5-B090-4645-BEED-29E56A6C854D}"/>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148464B5-6E60-4BB9-9A08-0EDFDD08352F}"/>
              </a:ext>
            </a:extLst>
          </p:cNvPr>
          <p:cNvSpPr>
            <a:spLocks noGrp="1" noChangeArrowheads="1"/>
          </p:cNvSpPr>
          <p:nvPr>
            <p:ph type="body" idx="1"/>
          </p:nvPr>
        </p:nvSpPr>
        <p:spPr/>
        <p:txBody>
          <a:bodyPr/>
          <a:lstStyle/>
          <a:p>
            <a:r>
              <a:rPr lang="en-US" altLang="en-US"/>
              <a:t>We will be developing statistical models that relate the flow regime variables (that will be defined in the following slides) to watershed attributes (area, channel network properties etc), climatic variables (mean annual precipitation, average temperature etc), and soil variables (soil thickness, permeability).</a:t>
            </a:r>
          </a:p>
          <a:p>
            <a:endParaRPr lang="en-US" altLang="en-US"/>
          </a:p>
          <a:p>
            <a:r>
              <a:rPr lang="en-US" altLang="en-US"/>
              <a:t>Existing work (Streamstats, National Flood frequency program etc) generally estimate high and low streamflow values. These variables though important are not the only ones that are vital to the biota of the stream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E275746-4275-477C-915E-ACF203E5D5BA}"/>
              </a:ext>
            </a:extLst>
          </p:cNvPr>
          <p:cNvSpPr>
            <a:spLocks noGrp="1" noChangeArrowheads="1"/>
          </p:cNvSpPr>
          <p:nvPr>
            <p:ph type="sldNum" sz="quarter" idx="5"/>
          </p:nvPr>
        </p:nvSpPr>
        <p:spPr>
          <a:ln/>
        </p:spPr>
        <p:txBody>
          <a:bodyPr/>
          <a:lstStyle/>
          <a:p>
            <a:fld id="{D5022819-EFB0-4348-BC14-F5E166FCDAD2}" type="slidenum">
              <a:rPr lang="en-US" altLang="en-US"/>
              <a:pPr/>
              <a:t>4</a:t>
            </a:fld>
            <a:endParaRPr lang="en-US" altLang="en-US"/>
          </a:p>
        </p:txBody>
      </p:sp>
      <p:sp>
        <p:nvSpPr>
          <p:cNvPr id="36866" name="Rectangle 2">
            <a:extLst>
              <a:ext uri="{FF2B5EF4-FFF2-40B4-BE49-F238E27FC236}">
                <a16:creationId xmlns:a16="http://schemas.microsoft.com/office/drawing/2014/main" id="{8D9A7E98-D365-4778-9DC1-BAD06D2FEA5B}"/>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606FF605-E2DD-4157-BC8F-DF83A17BA9C5}"/>
              </a:ext>
            </a:extLst>
          </p:cNvPr>
          <p:cNvSpPr>
            <a:spLocks noGrp="1" noChangeArrowheads="1"/>
          </p:cNvSpPr>
          <p:nvPr>
            <p:ph type="body" idx="1"/>
          </p:nvPr>
        </p:nvSpPr>
        <p:spPr/>
        <p:txBody>
          <a:bodyPr/>
          <a:lstStyle/>
          <a:p>
            <a:r>
              <a:rPr lang="en-US" altLang="en-US"/>
              <a:t>We will be developing our models for the gauged Hydro Climatic Data Network points in the Western US.  There are 491 gauges with the area varying from 15.7km2 to 489000km2.  We will be working with the watersheds with area less than or equal to 5000km2.</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63E5001-A660-4F95-A5F5-49C57F4B0804}"/>
              </a:ext>
            </a:extLst>
          </p:cNvPr>
          <p:cNvSpPr>
            <a:spLocks noGrp="1" noChangeArrowheads="1"/>
          </p:cNvSpPr>
          <p:nvPr>
            <p:ph type="sldNum" sz="quarter" idx="5"/>
          </p:nvPr>
        </p:nvSpPr>
        <p:spPr>
          <a:ln/>
        </p:spPr>
        <p:txBody>
          <a:bodyPr/>
          <a:lstStyle/>
          <a:p>
            <a:fld id="{5DB0ADB6-35E3-459E-9EA7-5055DF24DA3D}" type="slidenum">
              <a:rPr lang="en-US" altLang="en-US"/>
              <a:pPr/>
              <a:t>5</a:t>
            </a:fld>
            <a:endParaRPr lang="en-US" altLang="en-US"/>
          </a:p>
        </p:txBody>
      </p:sp>
      <p:sp>
        <p:nvSpPr>
          <p:cNvPr id="29698" name="Rectangle 2">
            <a:extLst>
              <a:ext uri="{FF2B5EF4-FFF2-40B4-BE49-F238E27FC236}">
                <a16:creationId xmlns:a16="http://schemas.microsoft.com/office/drawing/2014/main" id="{7B6534D3-2A76-4DF2-9F4A-7C2F6E3D6EB2}"/>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B4A746A2-97BF-48D2-808A-F0FBB04C97EE}"/>
              </a:ext>
            </a:extLst>
          </p:cNvPr>
          <p:cNvSpPr>
            <a:spLocks noGrp="1" noChangeArrowheads="1"/>
          </p:cNvSpPr>
          <p:nvPr>
            <p:ph type="body" idx="1"/>
          </p:nvPr>
        </p:nvSpPr>
        <p:spPr/>
        <p:txBody>
          <a:bodyPr/>
          <a:lstStyle/>
          <a:p>
            <a:r>
              <a:rPr lang="en-US" altLang="en-US"/>
              <a:t>Stream ecologists look at the hydrology of the stream in terms of five component that could be related to the biota.  We choose our hydrologic indices such that the complete set would be representative of all the components (M, F, D, T &amp; R) of the flow regime.  </a:t>
            </a:r>
          </a:p>
          <a:p>
            <a:endParaRPr lang="en-US" altLang="en-US"/>
          </a:p>
          <a:p>
            <a:r>
              <a:rPr lang="en-US" altLang="en-US"/>
              <a:t>The other criterion while selecting HI (Hydrologic indices) was that they should be sparsely correlated with one another in order to capture the entire gamut of variation in the stream flow.</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C2B69D-4CD7-4741-9892-5253B2A8BB54}"/>
              </a:ext>
            </a:extLst>
          </p:cNvPr>
          <p:cNvSpPr>
            <a:spLocks noGrp="1" noChangeArrowheads="1"/>
          </p:cNvSpPr>
          <p:nvPr>
            <p:ph type="sldNum" sz="quarter" idx="5"/>
          </p:nvPr>
        </p:nvSpPr>
        <p:spPr>
          <a:ln/>
        </p:spPr>
        <p:txBody>
          <a:bodyPr/>
          <a:lstStyle/>
          <a:p>
            <a:fld id="{0FA33E69-5969-4F72-9EF8-C1AF95BFFF40}" type="slidenum">
              <a:rPr lang="en-US" altLang="en-US"/>
              <a:pPr/>
              <a:t>6</a:t>
            </a:fld>
            <a:endParaRPr lang="en-US" altLang="en-US"/>
          </a:p>
        </p:txBody>
      </p:sp>
      <p:sp>
        <p:nvSpPr>
          <p:cNvPr id="86018" name="Rectangle 2">
            <a:extLst>
              <a:ext uri="{FF2B5EF4-FFF2-40B4-BE49-F238E27FC236}">
                <a16:creationId xmlns:a16="http://schemas.microsoft.com/office/drawing/2014/main" id="{CD9B302B-A0AD-4607-8B1D-DCECEA93D2A8}"/>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9E398AB2-654E-42C5-92CD-C8300E6785E4}"/>
              </a:ext>
            </a:extLst>
          </p:cNvPr>
          <p:cNvSpPr>
            <a:spLocks noGrp="1" noChangeArrowheads="1"/>
          </p:cNvSpPr>
          <p:nvPr>
            <p:ph type="body" idx="1"/>
          </p:nvPr>
        </p:nvSpPr>
        <p:spPr/>
        <p:txBody>
          <a:bodyPr/>
          <a:lstStyle/>
          <a:p>
            <a:endParaRPr lang="en-US" altLang="en-US"/>
          </a:p>
          <a:p>
            <a:r>
              <a:rPr lang="en-US" altLang="en-US"/>
              <a:t>These are our 10 choices for HI.  Due to time constraint, I will be presenting only those, that I think are different from what hydrologists generally use.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B898D4C-93CD-40FC-B8CA-13AF341F0B06}"/>
              </a:ext>
            </a:extLst>
          </p:cNvPr>
          <p:cNvSpPr>
            <a:spLocks noGrp="1" noChangeArrowheads="1"/>
          </p:cNvSpPr>
          <p:nvPr>
            <p:ph type="sldNum" sz="quarter" idx="5"/>
          </p:nvPr>
        </p:nvSpPr>
        <p:spPr>
          <a:ln/>
        </p:spPr>
        <p:txBody>
          <a:bodyPr/>
          <a:lstStyle/>
          <a:p>
            <a:fld id="{B024910A-4AF5-420C-ACCF-61D3AF7C2365}" type="slidenum">
              <a:rPr lang="en-US" altLang="en-US"/>
              <a:pPr/>
              <a:t>7</a:t>
            </a:fld>
            <a:endParaRPr lang="en-US" altLang="en-US"/>
          </a:p>
        </p:txBody>
      </p:sp>
      <p:sp>
        <p:nvSpPr>
          <p:cNvPr id="87042" name="Rectangle 2">
            <a:extLst>
              <a:ext uri="{FF2B5EF4-FFF2-40B4-BE49-F238E27FC236}">
                <a16:creationId xmlns:a16="http://schemas.microsoft.com/office/drawing/2014/main" id="{F6EDA30D-B9A0-4ACC-8007-31F218FD9ED8}"/>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893D1741-A629-4460-BC3B-2D1CC97BE73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F49E9B3-88D7-4CF1-8C1A-92AA5153DAC5}"/>
              </a:ext>
            </a:extLst>
          </p:cNvPr>
          <p:cNvSpPr>
            <a:spLocks noGrp="1" noChangeArrowheads="1"/>
          </p:cNvSpPr>
          <p:nvPr>
            <p:ph type="sldNum" sz="quarter" idx="5"/>
          </p:nvPr>
        </p:nvSpPr>
        <p:spPr>
          <a:ln/>
        </p:spPr>
        <p:txBody>
          <a:bodyPr/>
          <a:lstStyle/>
          <a:p>
            <a:fld id="{382D3FC0-1832-4093-A147-E5F9541C09F7}" type="slidenum">
              <a:rPr lang="en-US" altLang="en-US"/>
              <a:pPr/>
              <a:t>8</a:t>
            </a:fld>
            <a:endParaRPr lang="en-US" altLang="en-US"/>
          </a:p>
        </p:txBody>
      </p:sp>
      <p:sp>
        <p:nvSpPr>
          <p:cNvPr id="94210" name="Rectangle 2">
            <a:extLst>
              <a:ext uri="{FF2B5EF4-FFF2-40B4-BE49-F238E27FC236}">
                <a16:creationId xmlns:a16="http://schemas.microsoft.com/office/drawing/2014/main" id="{0E9B7D05-FB00-44BB-945F-F00F4EA2EDF1}"/>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5C1F23A3-3C1C-4BD8-83F4-7A3809AE1C2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FF92A65-FC66-45A1-AA6E-72AABEE01252}"/>
              </a:ext>
            </a:extLst>
          </p:cNvPr>
          <p:cNvSpPr>
            <a:spLocks noGrp="1" noChangeArrowheads="1"/>
          </p:cNvSpPr>
          <p:nvPr>
            <p:ph type="sldNum" sz="quarter" idx="5"/>
          </p:nvPr>
        </p:nvSpPr>
        <p:spPr>
          <a:ln/>
        </p:spPr>
        <p:txBody>
          <a:bodyPr/>
          <a:lstStyle/>
          <a:p>
            <a:fld id="{5B9E5704-6329-4C9D-9141-FB17FB5A771B}" type="slidenum">
              <a:rPr lang="en-US" altLang="en-US"/>
              <a:pPr/>
              <a:t>9</a:t>
            </a:fld>
            <a:endParaRPr lang="en-US" altLang="en-US"/>
          </a:p>
        </p:txBody>
      </p:sp>
      <p:sp>
        <p:nvSpPr>
          <p:cNvPr id="97282" name="Rectangle 2">
            <a:extLst>
              <a:ext uri="{FF2B5EF4-FFF2-40B4-BE49-F238E27FC236}">
                <a16:creationId xmlns:a16="http://schemas.microsoft.com/office/drawing/2014/main" id="{5FA93AB3-1F94-4D0D-B712-61BA491FCFAE}"/>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24E3E5D0-9705-4EF2-A2AB-2AE47619196A}"/>
              </a:ext>
            </a:extLst>
          </p:cNvPr>
          <p:cNvSpPr>
            <a:spLocks noGrp="1" noChangeArrowheads="1"/>
          </p:cNvSpPr>
          <p:nvPr>
            <p:ph type="body" idx="1"/>
          </p:nvPr>
        </p:nvSpPr>
        <p:spPr/>
        <p:txBody>
          <a:bodyPr/>
          <a:lstStyle/>
          <a:p>
            <a:r>
              <a:rPr lang="en-US" altLang="en-US"/>
              <a:t>Our database consists of HI (our response variables) and the watershed attributes, climatic data &amp; soils data (our predictor variables).  These quantities would be derived/computed for the 425 HCDN gauge points located in the Western US.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352D1-8DD0-45BA-B334-4813911CD42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DBA857-6700-430E-A212-D0BF198700B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A454FA-996E-4ADF-95FE-ED38918B64A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B089201-2F36-4043-A59F-52A2246660E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DB91DD0-E220-4F3F-9B8C-4D0BB1706110}"/>
              </a:ext>
            </a:extLst>
          </p:cNvPr>
          <p:cNvSpPr>
            <a:spLocks noGrp="1"/>
          </p:cNvSpPr>
          <p:nvPr>
            <p:ph type="sldNum" sz="quarter" idx="12"/>
          </p:nvPr>
        </p:nvSpPr>
        <p:spPr/>
        <p:txBody>
          <a:bodyPr/>
          <a:lstStyle>
            <a:lvl1pPr>
              <a:defRPr/>
            </a:lvl1pPr>
          </a:lstStyle>
          <a:p>
            <a:fld id="{CE2C5E62-7A80-4ABF-8694-D0FC1C8FBD2D}" type="slidenum">
              <a:rPr lang="en-US" altLang="en-US"/>
              <a:pPr/>
              <a:t>‹#›</a:t>
            </a:fld>
            <a:endParaRPr lang="en-US" altLang="en-US"/>
          </a:p>
        </p:txBody>
      </p:sp>
    </p:spTree>
    <p:extLst>
      <p:ext uri="{BB962C8B-B14F-4D97-AF65-F5344CB8AC3E}">
        <p14:creationId xmlns:p14="http://schemas.microsoft.com/office/powerpoint/2010/main" val="155528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95C-214A-401A-BF15-2E2C02837F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5F7E09-E993-4E24-B1C3-1B18783F51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447C0-27BF-4242-A33B-736E9814F89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A0DAB0E-9DBE-4B96-BB38-E299AA9C238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6B9E9D8-1E8C-46BA-A6A7-BF603D17F389}"/>
              </a:ext>
            </a:extLst>
          </p:cNvPr>
          <p:cNvSpPr>
            <a:spLocks noGrp="1"/>
          </p:cNvSpPr>
          <p:nvPr>
            <p:ph type="sldNum" sz="quarter" idx="12"/>
          </p:nvPr>
        </p:nvSpPr>
        <p:spPr/>
        <p:txBody>
          <a:bodyPr/>
          <a:lstStyle>
            <a:lvl1pPr>
              <a:defRPr/>
            </a:lvl1pPr>
          </a:lstStyle>
          <a:p>
            <a:fld id="{91FCC8BC-199C-4AD6-8384-859F6F9A04E5}" type="slidenum">
              <a:rPr lang="en-US" altLang="en-US"/>
              <a:pPr/>
              <a:t>‹#›</a:t>
            </a:fld>
            <a:endParaRPr lang="en-US" altLang="en-US"/>
          </a:p>
        </p:txBody>
      </p:sp>
    </p:spTree>
    <p:extLst>
      <p:ext uri="{BB962C8B-B14F-4D97-AF65-F5344CB8AC3E}">
        <p14:creationId xmlns:p14="http://schemas.microsoft.com/office/powerpoint/2010/main" val="870011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B63E72-9004-43BB-89DB-ECC7B3A12604}"/>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548C7-D6CC-4D4C-B261-56CD4E64FEC3}"/>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8704B7-1BF3-4B46-98AE-95C01E0163D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0AB2FAB-0D68-4193-8321-C4AB66E569B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9D421E9-8396-4C82-8268-C58A26417192}"/>
              </a:ext>
            </a:extLst>
          </p:cNvPr>
          <p:cNvSpPr>
            <a:spLocks noGrp="1"/>
          </p:cNvSpPr>
          <p:nvPr>
            <p:ph type="sldNum" sz="quarter" idx="12"/>
          </p:nvPr>
        </p:nvSpPr>
        <p:spPr/>
        <p:txBody>
          <a:bodyPr/>
          <a:lstStyle>
            <a:lvl1pPr>
              <a:defRPr/>
            </a:lvl1pPr>
          </a:lstStyle>
          <a:p>
            <a:fld id="{A0A914A9-EABE-4319-BE3F-4B7F2C8CBD5F}" type="slidenum">
              <a:rPr lang="en-US" altLang="en-US"/>
              <a:pPr/>
              <a:t>‹#›</a:t>
            </a:fld>
            <a:endParaRPr lang="en-US" altLang="en-US"/>
          </a:p>
        </p:txBody>
      </p:sp>
    </p:spTree>
    <p:extLst>
      <p:ext uri="{BB962C8B-B14F-4D97-AF65-F5344CB8AC3E}">
        <p14:creationId xmlns:p14="http://schemas.microsoft.com/office/powerpoint/2010/main" val="4250509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2667D-BCFC-4207-A05A-D9467277E590}"/>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6BCA8758-16DF-4CEB-9081-BE95BF7F713F}"/>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39871C-7848-4AB9-BE9C-16CC30757077}"/>
              </a:ext>
            </a:extLst>
          </p:cNvPr>
          <p:cNvSpPr>
            <a:spLocks noGrp="1"/>
          </p:cNvSpPr>
          <p:nvPr>
            <p:ph sz="quarter" idx="2"/>
          </p:nvPr>
        </p:nvSpPr>
        <p:spPr>
          <a:xfrm>
            <a:off x="4648200" y="1600200"/>
            <a:ext cx="40386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3CC6C9AE-80E7-4CAF-AD37-F2C62BD4AF27}"/>
              </a:ext>
            </a:extLst>
          </p:cNvPr>
          <p:cNvSpPr>
            <a:spLocks noGrp="1"/>
          </p:cNvSpPr>
          <p:nvPr>
            <p:ph sz="quarter" idx="3"/>
          </p:nvPr>
        </p:nvSpPr>
        <p:spPr>
          <a:xfrm>
            <a:off x="4648200" y="3938588"/>
            <a:ext cx="40386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BF222977-E243-48E9-846B-D00C15BA9FAD}"/>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73235269-7B4F-4F73-B8A5-4C475E9358CC}"/>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111D803A-CE04-43DF-ABA5-AF46073E38F5}"/>
              </a:ext>
            </a:extLst>
          </p:cNvPr>
          <p:cNvSpPr>
            <a:spLocks noGrp="1"/>
          </p:cNvSpPr>
          <p:nvPr>
            <p:ph type="sldNum" sz="quarter" idx="12"/>
          </p:nvPr>
        </p:nvSpPr>
        <p:spPr>
          <a:xfrm>
            <a:off x="6553200" y="6245225"/>
            <a:ext cx="2133600" cy="476250"/>
          </a:xfrm>
        </p:spPr>
        <p:txBody>
          <a:bodyPr/>
          <a:lstStyle>
            <a:lvl1pPr>
              <a:defRPr/>
            </a:lvl1pPr>
          </a:lstStyle>
          <a:p>
            <a:fld id="{7D50EB75-8655-4136-AA18-281E1088C717}" type="slidenum">
              <a:rPr lang="en-US" altLang="en-US"/>
              <a:pPr/>
              <a:t>‹#›</a:t>
            </a:fld>
            <a:endParaRPr lang="en-US" altLang="en-US"/>
          </a:p>
        </p:txBody>
      </p:sp>
    </p:spTree>
    <p:extLst>
      <p:ext uri="{BB962C8B-B14F-4D97-AF65-F5344CB8AC3E}">
        <p14:creationId xmlns:p14="http://schemas.microsoft.com/office/powerpoint/2010/main" val="4144323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684B-0397-479E-B3BA-F7E47E0962B0}"/>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1051C9-0858-4398-8A66-A4F2F48CD933}"/>
              </a:ext>
            </a:extLst>
          </p:cNvPr>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659394-C73A-4358-B01E-F4D1733B5858}"/>
              </a:ext>
            </a:extLst>
          </p:cNvPr>
          <p:cNvSpPr>
            <a:spLocks noGrp="1"/>
          </p:cNvSpPr>
          <p:nvPr>
            <p:ph sz="quarter" idx="2"/>
          </p:nvPr>
        </p:nvSpPr>
        <p:spPr>
          <a:xfrm>
            <a:off x="4648200" y="1600200"/>
            <a:ext cx="40386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84B83067-23BD-443D-87CA-BA25F01B55BD}"/>
              </a:ext>
            </a:extLst>
          </p:cNvPr>
          <p:cNvSpPr>
            <a:spLocks noGrp="1"/>
          </p:cNvSpPr>
          <p:nvPr>
            <p:ph sz="quarter" idx="3"/>
          </p:nvPr>
        </p:nvSpPr>
        <p:spPr>
          <a:xfrm>
            <a:off x="4648200" y="3938588"/>
            <a:ext cx="40386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66534058-EFA0-4B0C-B6C1-F569626CAF94}"/>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A05A3859-70EC-48A7-96CD-08C65B468FD8}"/>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880DB3B9-A10A-43B0-96E2-4ED1BC77DF9D}"/>
              </a:ext>
            </a:extLst>
          </p:cNvPr>
          <p:cNvSpPr>
            <a:spLocks noGrp="1"/>
          </p:cNvSpPr>
          <p:nvPr>
            <p:ph type="sldNum" sz="quarter" idx="12"/>
          </p:nvPr>
        </p:nvSpPr>
        <p:spPr>
          <a:xfrm>
            <a:off x="6553200" y="6245225"/>
            <a:ext cx="2133600" cy="476250"/>
          </a:xfrm>
        </p:spPr>
        <p:txBody>
          <a:bodyPr/>
          <a:lstStyle>
            <a:lvl1pPr>
              <a:defRPr/>
            </a:lvl1pPr>
          </a:lstStyle>
          <a:p>
            <a:fld id="{24BCD7CD-B029-4EED-9801-6ACBBDF455FF}" type="slidenum">
              <a:rPr lang="en-US" altLang="en-US"/>
              <a:pPr/>
              <a:t>‹#›</a:t>
            </a:fld>
            <a:endParaRPr lang="en-US" altLang="en-US"/>
          </a:p>
        </p:txBody>
      </p:sp>
    </p:spTree>
    <p:extLst>
      <p:ext uri="{BB962C8B-B14F-4D97-AF65-F5344CB8AC3E}">
        <p14:creationId xmlns:p14="http://schemas.microsoft.com/office/powerpoint/2010/main" val="3490463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CD5075-C33A-4BE1-9A1E-ACE6FB90B4B7}"/>
              </a:ext>
            </a:extLst>
          </p:cNvPr>
          <p:cNvSpPr>
            <a:spLocks noGrp="1"/>
          </p:cNvSpPr>
          <p:nvPr>
            <p:ph/>
          </p:nvPr>
        </p:nvSpPr>
        <p:spPr>
          <a:xfrm>
            <a:off x="457200" y="274638"/>
            <a:ext cx="82296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08F58DDD-E9F9-43CD-BAE9-783D6EC64C44}"/>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0459F9D0-A4E0-4754-9C83-FE903E4C2551}"/>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A099B1FF-EB60-4194-A804-329A5CD982E8}"/>
              </a:ext>
            </a:extLst>
          </p:cNvPr>
          <p:cNvSpPr>
            <a:spLocks noGrp="1"/>
          </p:cNvSpPr>
          <p:nvPr>
            <p:ph type="sldNum" sz="quarter" idx="12"/>
          </p:nvPr>
        </p:nvSpPr>
        <p:spPr>
          <a:xfrm>
            <a:off x="6553200" y="6245225"/>
            <a:ext cx="2133600" cy="476250"/>
          </a:xfrm>
        </p:spPr>
        <p:txBody>
          <a:bodyPr/>
          <a:lstStyle>
            <a:lvl1pPr>
              <a:defRPr/>
            </a:lvl1pPr>
          </a:lstStyle>
          <a:p>
            <a:fld id="{281054CC-E842-470F-83C0-2E851B17BD7C}" type="slidenum">
              <a:rPr lang="en-US" altLang="en-US"/>
              <a:pPr/>
              <a:t>‹#›</a:t>
            </a:fld>
            <a:endParaRPr lang="en-US" altLang="en-US"/>
          </a:p>
        </p:txBody>
      </p:sp>
    </p:spTree>
    <p:extLst>
      <p:ext uri="{BB962C8B-B14F-4D97-AF65-F5344CB8AC3E}">
        <p14:creationId xmlns:p14="http://schemas.microsoft.com/office/powerpoint/2010/main" val="108195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BF13-AF0A-44C7-A4CE-0AE5E15087E7}"/>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7418BC52-F12D-44CA-803D-39A83BAD7CAB}"/>
              </a:ext>
            </a:extLst>
          </p:cNvPr>
          <p:cNvSpPr>
            <a:spLocks noGrp="1"/>
          </p:cNvSpPr>
          <p:nvPr>
            <p:ph type="tbl" idx="1"/>
          </p:nvPr>
        </p:nvSpPr>
        <p:spPr>
          <a:xfrm>
            <a:off x="457200" y="1600200"/>
            <a:ext cx="8229600" cy="4525963"/>
          </a:xfrm>
        </p:spPr>
        <p:txBody>
          <a:bodyPr/>
          <a:lstStyle/>
          <a:p>
            <a:endParaRPr lang="en-US"/>
          </a:p>
        </p:txBody>
      </p:sp>
      <p:sp>
        <p:nvSpPr>
          <p:cNvPr id="4" name="Date Placeholder 3">
            <a:extLst>
              <a:ext uri="{FF2B5EF4-FFF2-40B4-BE49-F238E27FC236}">
                <a16:creationId xmlns:a16="http://schemas.microsoft.com/office/drawing/2014/main" id="{FB6991D1-071D-4754-A6EE-C107330DCCE2}"/>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9FC54C2-379E-4A86-8DC1-94D08D1D5927}"/>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C002A21-87D2-4DFF-9CE1-399ED0FA677A}"/>
              </a:ext>
            </a:extLst>
          </p:cNvPr>
          <p:cNvSpPr>
            <a:spLocks noGrp="1"/>
          </p:cNvSpPr>
          <p:nvPr>
            <p:ph type="sldNum" sz="quarter" idx="12"/>
          </p:nvPr>
        </p:nvSpPr>
        <p:spPr>
          <a:xfrm>
            <a:off x="6553200" y="6245225"/>
            <a:ext cx="2133600" cy="476250"/>
          </a:xfrm>
        </p:spPr>
        <p:txBody>
          <a:bodyPr/>
          <a:lstStyle>
            <a:lvl1pPr>
              <a:defRPr/>
            </a:lvl1pPr>
          </a:lstStyle>
          <a:p>
            <a:fld id="{6BF0F0AC-1859-4547-8B89-22182D02B5E2}" type="slidenum">
              <a:rPr lang="en-US" altLang="en-US"/>
              <a:pPr/>
              <a:t>‹#›</a:t>
            </a:fld>
            <a:endParaRPr lang="en-US" altLang="en-US"/>
          </a:p>
        </p:txBody>
      </p:sp>
    </p:spTree>
    <p:extLst>
      <p:ext uri="{BB962C8B-B14F-4D97-AF65-F5344CB8AC3E}">
        <p14:creationId xmlns:p14="http://schemas.microsoft.com/office/powerpoint/2010/main" val="177226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BF03E-4DBF-4B2E-B263-F89E54DABB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8C885D-7286-451D-80F4-6B4B6010D1E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A15207-30D2-484C-9B83-3039184E986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8D33932-5AD9-4AA3-AD2D-9B01D6D98E8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D30B1E4-C015-477D-A5C4-7EAA533B0984}"/>
              </a:ext>
            </a:extLst>
          </p:cNvPr>
          <p:cNvSpPr>
            <a:spLocks noGrp="1"/>
          </p:cNvSpPr>
          <p:nvPr>
            <p:ph type="sldNum" sz="quarter" idx="12"/>
          </p:nvPr>
        </p:nvSpPr>
        <p:spPr/>
        <p:txBody>
          <a:bodyPr/>
          <a:lstStyle>
            <a:lvl1pPr>
              <a:defRPr/>
            </a:lvl1pPr>
          </a:lstStyle>
          <a:p>
            <a:fld id="{49A36B06-21E4-4811-B737-53B6EB7D3B34}" type="slidenum">
              <a:rPr lang="en-US" altLang="en-US"/>
              <a:pPr/>
              <a:t>‹#›</a:t>
            </a:fld>
            <a:endParaRPr lang="en-US" altLang="en-US"/>
          </a:p>
        </p:txBody>
      </p:sp>
    </p:spTree>
    <p:extLst>
      <p:ext uri="{BB962C8B-B14F-4D97-AF65-F5344CB8AC3E}">
        <p14:creationId xmlns:p14="http://schemas.microsoft.com/office/powerpoint/2010/main" val="419327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130A2-0181-403F-93D9-C41FD93A0F4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C9CCF6-5CB7-4E1B-A8D8-14A8F5FD0F9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2CA92E1C-2D74-4BED-BE12-514263F1CF7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2DE6435-CDF2-4EA6-AFB0-32D93CDD91D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34DDAA4-3C84-4BAC-9E64-6FD0D387904C}"/>
              </a:ext>
            </a:extLst>
          </p:cNvPr>
          <p:cNvSpPr>
            <a:spLocks noGrp="1"/>
          </p:cNvSpPr>
          <p:nvPr>
            <p:ph type="sldNum" sz="quarter" idx="12"/>
          </p:nvPr>
        </p:nvSpPr>
        <p:spPr/>
        <p:txBody>
          <a:bodyPr/>
          <a:lstStyle>
            <a:lvl1pPr>
              <a:defRPr/>
            </a:lvl1pPr>
          </a:lstStyle>
          <a:p>
            <a:fld id="{4EC3AD88-5223-40A0-9B69-6F90BF807BBE}" type="slidenum">
              <a:rPr lang="en-US" altLang="en-US"/>
              <a:pPr/>
              <a:t>‹#›</a:t>
            </a:fld>
            <a:endParaRPr lang="en-US" altLang="en-US"/>
          </a:p>
        </p:txBody>
      </p:sp>
    </p:spTree>
    <p:extLst>
      <p:ext uri="{BB962C8B-B14F-4D97-AF65-F5344CB8AC3E}">
        <p14:creationId xmlns:p14="http://schemas.microsoft.com/office/powerpoint/2010/main" val="1421219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F7821-0E17-48F0-8E11-48054B34D0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03CA98-671B-4898-8B96-6A81EBD2E5DB}"/>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F6DFD6-71E7-4C1D-ADBF-BAE543CF0704}"/>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D4DFCC-02BF-4792-91CC-E1906EE335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C1F4B29-EE38-46BA-903F-7EABD0E1E9E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605690-AF84-4AE8-BC9A-537D791EA655}"/>
              </a:ext>
            </a:extLst>
          </p:cNvPr>
          <p:cNvSpPr>
            <a:spLocks noGrp="1"/>
          </p:cNvSpPr>
          <p:nvPr>
            <p:ph type="sldNum" sz="quarter" idx="12"/>
          </p:nvPr>
        </p:nvSpPr>
        <p:spPr/>
        <p:txBody>
          <a:bodyPr/>
          <a:lstStyle>
            <a:lvl1pPr>
              <a:defRPr/>
            </a:lvl1pPr>
          </a:lstStyle>
          <a:p>
            <a:fld id="{BCD07372-FA4F-4A46-BB00-00B92E3AACC7}" type="slidenum">
              <a:rPr lang="en-US" altLang="en-US"/>
              <a:pPr/>
              <a:t>‹#›</a:t>
            </a:fld>
            <a:endParaRPr lang="en-US" altLang="en-US"/>
          </a:p>
        </p:txBody>
      </p:sp>
    </p:spTree>
    <p:extLst>
      <p:ext uri="{BB962C8B-B14F-4D97-AF65-F5344CB8AC3E}">
        <p14:creationId xmlns:p14="http://schemas.microsoft.com/office/powerpoint/2010/main" val="233597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CFFB-D121-45A8-AC76-EF6659A08A4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5911F8-E000-40FA-9D91-2AD8B3F909D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3C553F-2E06-4B86-A7A2-AD87BF78B7A5}"/>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5B87F9-6C04-45B2-AD9D-1DF55A6FD77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0691B6A-502E-482D-B83E-FFCE13AC463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196015-B214-44E9-A2BD-51E078AC648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1206A0A-C0E6-4110-812F-9E29312C060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720BA1C-BBD0-42C8-AB69-4F3820090DDF}"/>
              </a:ext>
            </a:extLst>
          </p:cNvPr>
          <p:cNvSpPr>
            <a:spLocks noGrp="1"/>
          </p:cNvSpPr>
          <p:nvPr>
            <p:ph type="sldNum" sz="quarter" idx="12"/>
          </p:nvPr>
        </p:nvSpPr>
        <p:spPr/>
        <p:txBody>
          <a:bodyPr/>
          <a:lstStyle>
            <a:lvl1pPr>
              <a:defRPr/>
            </a:lvl1pPr>
          </a:lstStyle>
          <a:p>
            <a:fld id="{3021C707-DC4A-4294-82B3-8A84C9F48212}" type="slidenum">
              <a:rPr lang="en-US" altLang="en-US"/>
              <a:pPr/>
              <a:t>‹#›</a:t>
            </a:fld>
            <a:endParaRPr lang="en-US" altLang="en-US"/>
          </a:p>
        </p:txBody>
      </p:sp>
    </p:spTree>
    <p:extLst>
      <p:ext uri="{BB962C8B-B14F-4D97-AF65-F5344CB8AC3E}">
        <p14:creationId xmlns:p14="http://schemas.microsoft.com/office/powerpoint/2010/main" val="370797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15874-C47E-4B61-A6E5-6C33D569B7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5D14CB-F3FA-45DD-9EF9-9F79CCDB5A7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3D157D2-A100-448C-BCCD-89E12CF5C531}"/>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33CDCC8-A6BE-489F-8C77-FD4E99BA9F36}"/>
              </a:ext>
            </a:extLst>
          </p:cNvPr>
          <p:cNvSpPr>
            <a:spLocks noGrp="1"/>
          </p:cNvSpPr>
          <p:nvPr>
            <p:ph type="sldNum" sz="quarter" idx="12"/>
          </p:nvPr>
        </p:nvSpPr>
        <p:spPr/>
        <p:txBody>
          <a:bodyPr/>
          <a:lstStyle>
            <a:lvl1pPr>
              <a:defRPr/>
            </a:lvl1pPr>
          </a:lstStyle>
          <a:p>
            <a:fld id="{0CBD7485-9BE8-4171-83FE-2632559583C2}" type="slidenum">
              <a:rPr lang="en-US" altLang="en-US"/>
              <a:pPr/>
              <a:t>‹#›</a:t>
            </a:fld>
            <a:endParaRPr lang="en-US" altLang="en-US"/>
          </a:p>
        </p:txBody>
      </p:sp>
    </p:spTree>
    <p:extLst>
      <p:ext uri="{BB962C8B-B14F-4D97-AF65-F5344CB8AC3E}">
        <p14:creationId xmlns:p14="http://schemas.microsoft.com/office/powerpoint/2010/main" val="189576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309FB-498D-41B3-8386-0DE893890B00}"/>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916AADF7-C033-4A62-9E09-11A6CF4E7E4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5609FA1-9382-4AC0-860D-ED639DF44965}"/>
              </a:ext>
            </a:extLst>
          </p:cNvPr>
          <p:cNvSpPr>
            <a:spLocks noGrp="1"/>
          </p:cNvSpPr>
          <p:nvPr>
            <p:ph type="sldNum" sz="quarter" idx="12"/>
          </p:nvPr>
        </p:nvSpPr>
        <p:spPr/>
        <p:txBody>
          <a:bodyPr/>
          <a:lstStyle>
            <a:lvl1pPr>
              <a:defRPr/>
            </a:lvl1pPr>
          </a:lstStyle>
          <a:p>
            <a:fld id="{0D1D2E2D-0EEE-4D05-A344-97ABB219B059}" type="slidenum">
              <a:rPr lang="en-US" altLang="en-US"/>
              <a:pPr/>
              <a:t>‹#›</a:t>
            </a:fld>
            <a:endParaRPr lang="en-US" altLang="en-US"/>
          </a:p>
        </p:txBody>
      </p:sp>
    </p:spTree>
    <p:extLst>
      <p:ext uri="{BB962C8B-B14F-4D97-AF65-F5344CB8AC3E}">
        <p14:creationId xmlns:p14="http://schemas.microsoft.com/office/powerpoint/2010/main" val="337349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BA2-267C-4383-A65C-7C966D6758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97B711-4C0D-4039-9B1A-E1A82E7EE9B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C2DA93-3BB4-4A6D-A3D5-E9D31607097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31CA6F-5AB3-40B4-919C-7C2306C5525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921A55A-4A71-47EB-B0D9-3B5646EBFF8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B78078B-BF2A-4F1F-A5B1-2232129CF809}"/>
              </a:ext>
            </a:extLst>
          </p:cNvPr>
          <p:cNvSpPr>
            <a:spLocks noGrp="1"/>
          </p:cNvSpPr>
          <p:nvPr>
            <p:ph type="sldNum" sz="quarter" idx="12"/>
          </p:nvPr>
        </p:nvSpPr>
        <p:spPr/>
        <p:txBody>
          <a:bodyPr/>
          <a:lstStyle>
            <a:lvl1pPr>
              <a:defRPr/>
            </a:lvl1pPr>
          </a:lstStyle>
          <a:p>
            <a:fld id="{5FFC2590-B597-4B3D-A501-17CB1EF352E9}" type="slidenum">
              <a:rPr lang="en-US" altLang="en-US"/>
              <a:pPr/>
              <a:t>‹#›</a:t>
            </a:fld>
            <a:endParaRPr lang="en-US" altLang="en-US"/>
          </a:p>
        </p:txBody>
      </p:sp>
    </p:spTree>
    <p:extLst>
      <p:ext uri="{BB962C8B-B14F-4D97-AF65-F5344CB8AC3E}">
        <p14:creationId xmlns:p14="http://schemas.microsoft.com/office/powerpoint/2010/main" val="2551063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B3904-9876-47B6-B908-7D76574D4EF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CF6CAB-4A16-4751-9912-3053DF0C6FE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D3FFB8-2F62-4809-AC1B-CB3923D09A9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E433FB-2D94-4B50-A6CA-5E17D74E171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B31D174-91E8-4004-9F6D-3383DF77343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687925B-C079-49E3-88E5-D5E3F1BFB9DF}"/>
              </a:ext>
            </a:extLst>
          </p:cNvPr>
          <p:cNvSpPr>
            <a:spLocks noGrp="1"/>
          </p:cNvSpPr>
          <p:nvPr>
            <p:ph type="sldNum" sz="quarter" idx="12"/>
          </p:nvPr>
        </p:nvSpPr>
        <p:spPr/>
        <p:txBody>
          <a:bodyPr/>
          <a:lstStyle>
            <a:lvl1pPr>
              <a:defRPr/>
            </a:lvl1pPr>
          </a:lstStyle>
          <a:p>
            <a:fld id="{B8D7895C-E490-4134-99F4-EB1736FB9089}" type="slidenum">
              <a:rPr lang="en-US" altLang="en-US"/>
              <a:pPr/>
              <a:t>‹#›</a:t>
            </a:fld>
            <a:endParaRPr lang="en-US" altLang="en-US"/>
          </a:p>
        </p:txBody>
      </p:sp>
    </p:spTree>
    <p:extLst>
      <p:ext uri="{BB962C8B-B14F-4D97-AF65-F5344CB8AC3E}">
        <p14:creationId xmlns:p14="http://schemas.microsoft.com/office/powerpoint/2010/main" val="49342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5F1FCC3-400C-4618-9357-779055E13E0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53A81CB-FC4E-4109-809D-21F655F8757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00810B3-9389-433A-83AA-F1AC8C99FAB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5FC4847A-8F34-42C2-9A38-132B0EDCE98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98B7F30C-37DD-465C-9B39-13009B5F664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75882FD-B92D-454A-ADB0-392E7EA439E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14.wmf"/><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ater.usgs.gov/osw/streamstats/" TargetMode="External"/><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wmf"/><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11.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image" Target="../media/image1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4.wmf"/><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wmf"/><Relationship Id="rId9"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1" name="Rectangle 23">
            <a:extLst>
              <a:ext uri="{FF2B5EF4-FFF2-40B4-BE49-F238E27FC236}">
                <a16:creationId xmlns:a16="http://schemas.microsoft.com/office/drawing/2014/main" id="{340BE6DB-D21A-4B62-90C2-735BCD4C5858}"/>
              </a:ext>
            </a:extLst>
          </p:cNvPr>
          <p:cNvSpPr>
            <a:spLocks noGrp="1" noChangeArrowheads="1"/>
          </p:cNvSpPr>
          <p:nvPr>
            <p:ph type="title"/>
          </p:nvPr>
        </p:nvSpPr>
        <p:spPr/>
        <p:txBody>
          <a:bodyPr/>
          <a:lstStyle/>
          <a:p>
            <a:endParaRPr lang="en-US" altLang="en-US"/>
          </a:p>
        </p:txBody>
      </p:sp>
      <p:pic>
        <p:nvPicPr>
          <p:cNvPr id="7172" name="Picture 4" descr="grey">
            <a:extLst>
              <a:ext uri="{FF2B5EF4-FFF2-40B4-BE49-F238E27FC236}">
                <a16:creationId xmlns:a16="http://schemas.microsoft.com/office/drawing/2014/main" id="{5363458B-BC3E-4DBC-819B-2966C4D514FA}"/>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5" name="Rectangle 7">
            <a:extLst>
              <a:ext uri="{FF2B5EF4-FFF2-40B4-BE49-F238E27FC236}">
                <a16:creationId xmlns:a16="http://schemas.microsoft.com/office/drawing/2014/main" id="{1A470AA8-6635-4ED3-9734-52377DBFA510}"/>
              </a:ext>
            </a:extLst>
          </p:cNvPr>
          <p:cNvSpPr>
            <a:spLocks noChangeArrowheads="1"/>
          </p:cNvSpPr>
          <p:nvPr/>
        </p:nvSpPr>
        <p:spPr bwMode="auto">
          <a:xfrm>
            <a:off x="-152400" y="663575"/>
            <a:ext cx="83058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n-US" altLang="en-US" sz="4000">
                <a:solidFill>
                  <a:srgbClr val="000099"/>
                </a:solidFill>
              </a:rPr>
              <a:t>Predicting Hydrologic Flow Regime for Biological Assessment at Ungauged Basins in the </a:t>
            </a:r>
            <a:br>
              <a:rPr lang="en-US" altLang="en-US" sz="4000">
                <a:solidFill>
                  <a:srgbClr val="000099"/>
                </a:solidFill>
              </a:rPr>
            </a:br>
            <a:r>
              <a:rPr lang="en-US" altLang="en-US" sz="4000">
                <a:solidFill>
                  <a:srgbClr val="000099"/>
                </a:solidFill>
              </a:rPr>
              <a:t>Western United States</a:t>
            </a:r>
          </a:p>
        </p:txBody>
      </p:sp>
      <p:sp>
        <p:nvSpPr>
          <p:cNvPr id="7176" name="Rectangle 8">
            <a:extLst>
              <a:ext uri="{FF2B5EF4-FFF2-40B4-BE49-F238E27FC236}">
                <a16:creationId xmlns:a16="http://schemas.microsoft.com/office/drawing/2014/main" id="{5ED2EEE4-F1D4-43F5-87C2-9EFDD307C030}"/>
              </a:ext>
            </a:extLst>
          </p:cNvPr>
          <p:cNvSpPr>
            <a:spLocks noChangeArrowheads="1"/>
          </p:cNvSpPr>
          <p:nvPr/>
        </p:nvSpPr>
        <p:spPr bwMode="auto">
          <a:xfrm>
            <a:off x="0" y="2971800"/>
            <a:ext cx="8077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panose="020B0604020202020204" pitchFamily="34" charset="0"/>
              </a:defRPr>
            </a:lvl1pPr>
            <a:lvl2pPr algn="ctr">
              <a:spcBef>
                <a:spcPct val="20000"/>
              </a:spcBef>
              <a:defRPr sz="2800">
                <a:solidFill>
                  <a:schemeClr val="tx1"/>
                </a:solidFill>
                <a:latin typeface="Arial" panose="020B0604020202020204" pitchFamily="34" charset="0"/>
              </a:defRPr>
            </a:lvl2pPr>
            <a:lvl3pPr algn="ctr">
              <a:spcBef>
                <a:spcPct val="20000"/>
              </a:spcBef>
              <a:defRPr sz="2400">
                <a:solidFill>
                  <a:schemeClr val="tx1"/>
                </a:solidFill>
                <a:latin typeface="Arial" panose="020B0604020202020204" pitchFamily="34" charset="0"/>
              </a:defRPr>
            </a:lvl3pPr>
            <a:lvl4pPr algn="ctr">
              <a:spcBef>
                <a:spcPct val="20000"/>
              </a:spcBef>
              <a:defRPr sz="2000">
                <a:solidFill>
                  <a:schemeClr val="tx1"/>
                </a:solidFill>
                <a:latin typeface="Arial" panose="020B0604020202020204" pitchFamily="34" charset="0"/>
              </a:defRPr>
            </a:lvl4pPr>
            <a:lvl5pPr algn="ctr">
              <a:spcBef>
                <a:spcPct val="20000"/>
              </a:spcBef>
              <a:defRPr sz="2000">
                <a:solidFill>
                  <a:schemeClr val="tx1"/>
                </a:solidFill>
                <a:latin typeface="Arial" panose="020B0604020202020204" pitchFamily="34" charset="0"/>
              </a:defRPr>
            </a:lvl5pPr>
            <a:lvl6pPr algn="ctr" fontAlgn="base">
              <a:spcBef>
                <a:spcPct val="20000"/>
              </a:spcBef>
              <a:spcAft>
                <a:spcPct val="0"/>
              </a:spcAft>
              <a:defRPr sz="2000">
                <a:solidFill>
                  <a:schemeClr val="tx1"/>
                </a:solidFill>
                <a:latin typeface="Arial" panose="020B0604020202020204" pitchFamily="34" charset="0"/>
              </a:defRPr>
            </a:lvl6pPr>
            <a:lvl7pPr algn="ctr" fontAlgn="base">
              <a:spcBef>
                <a:spcPct val="20000"/>
              </a:spcBef>
              <a:spcAft>
                <a:spcPct val="0"/>
              </a:spcAft>
              <a:defRPr sz="2000">
                <a:solidFill>
                  <a:schemeClr val="tx1"/>
                </a:solidFill>
                <a:latin typeface="Arial" panose="020B0604020202020204" pitchFamily="34" charset="0"/>
              </a:defRPr>
            </a:lvl7pPr>
            <a:lvl8pPr algn="ctr" fontAlgn="base">
              <a:spcBef>
                <a:spcPct val="20000"/>
              </a:spcBef>
              <a:spcAft>
                <a:spcPct val="0"/>
              </a:spcAft>
              <a:defRPr sz="2000">
                <a:solidFill>
                  <a:schemeClr val="tx1"/>
                </a:solidFill>
                <a:latin typeface="Arial" panose="020B0604020202020204" pitchFamily="34" charset="0"/>
              </a:defRPr>
            </a:lvl8pPr>
            <a:lvl9pPr algn="ctr" fontAlgn="base">
              <a:spcBef>
                <a:spcPct val="20000"/>
              </a:spcBef>
              <a:spcAft>
                <a:spcPct val="0"/>
              </a:spcAft>
              <a:defRPr sz="2000">
                <a:solidFill>
                  <a:schemeClr val="tx1"/>
                </a:solidFill>
                <a:latin typeface="Arial" panose="020B0604020202020204" pitchFamily="34" charset="0"/>
              </a:defRPr>
            </a:lvl9pPr>
          </a:lstStyle>
          <a:p>
            <a:pPr>
              <a:lnSpc>
                <a:spcPct val="80000"/>
              </a:lnSpc>
            </a:pPr>
            <a:r>
              <a:rPr lang="en-US" altLang="en-US" sz="2400">
                <a:solidFill>
                  <a:srgbClr val="0000FF"/>
                </a:solidFill>
              </a:rPr>
              <a:t>Kiran Chinnayakanahalli</a:t>
            </a:r>
            <a:endParaRPr lang="en-US" altLang="en-US" sz="2400" b="1" baseline="30000"/>
          </a:p>
          <a:p>
            <a:pPr>
              <a:lnSpc>
                <a:spcPct val="80000"/>
              </a:lnSpc>
            </a:pPr>
            <a:r>
              <a:rPr lang="en-US" altLang="en-US" sz="2400">
                <a:solidFill>
                  <a:srgbClr val="0000FF"/>
                </a:solidFill>
              </a:rPr>
              <a:t>David G. Tarboton</a:t>
            </a:r>
            <a:endParaRPr lang="en-US" altLang="en-US" sz="2400" b="1" baseline="30000"/>
          </a:p>
          <a:p>
            <a:pPr>
              <a:lnSpc>
                <a:spcPct val="80000"/>
              </a:lnSpc>
            </a:pPr>
            <a:r>
              <a:rPr lang="en-US" altLang="en-US" sz="1400" b="1"/>
              <a:t>Civil and Environmental Engineering Department, Utah State University, Logan, UT</a:t>
            </a:r>
          </a:p>
          <a:p>
            <a:pPr>
              <a:lnSpc>
                <a:spcPct val="80000"/>
              </a:lnSpc>
            </a:pPr>
            <a:r>
              <a:rPr lang="en-US" altLang="en-US" sz="2400">
                <a:solidFill>
                  <a:srgbClr val="0000FF"/>
                </a:solidFill>
              </a:rPr>
              <a:t>Charles P. Hawkins</a:t>
            </a:r>
          </a:p>
          <a:p>
            <a:pPr>
              <a:lnSpc>
                <a:spcPct val="80000"/>
              </a:lnSpc>
            </a:pPr>
            <a:r>
              <a:rPr lang="en-US" altLang="en-US" sz="1400" b="1"/>
              <a:t>Department of Aquatic, Watershed, and Earth Resources, Utah State University, Logan, UT</a:t>
            </a:r>
          </a:p>
          <a:p>
            <a:pPr>
              <a:lnSpc>
                <a:spcPct val="80000"/>
              </a:lnSpc>
            </a:pPr>
            <a:endParaRPr lang="en-US" altLang="en-US" sz="1600"/>
          </a:p>
        </p:txBody>
      </p:sp>
      <p:pic>
        <p:nvPicPr>
          <p:cNvPr id="7190" name="Picture 22" descr="subpage_header-logo">
            <a:extLst>
              <a:ext uri="{FF2B5EF4-FFF2-40B4-BE49-F238E27FC236}">
                <a16:creationId xmlns:a16="http://schemas.microsoft.com/office/drawing/2014/main" id="{DFD57E80-D207-48E8-85CC-208A6E484105}"/>
              </a:ext>
            </a:extLst>
          </p:cNvPr>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4267200" y="5181600"/>
            <a:ext cx="1866900" cy="68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87" name="Picture 19" descr="epafiles_aara_logo_epaseal">
            <a:extLst>
              <a:ext uri="{FF2B5EF4-FFF2-40B4-BE49-F238E27FC236}">
                <a16:creationId xmlns:a16="http://schemas.microsoft.com/office/drawing/2014/main" id="{8345333D-B8DB-4DF2-A1F4-E75455E60D7D}"/>
              </a:ext>
            </a:extLst>
          </p:cNvPr>
          <p:cNvPicPr>
            <a:picLocks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2590800" y="4800600"/>
            <a:ext cx="1333500" cy="12954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a:extLst>
              <a:ext uri="{FF2B5EF4-FFF2-40B4-BE49-F238E27FC236}">
                <a16:creationId xmlns:a16="http://schemas.microsoft.com/office/drawing/2014/main" id="{38690970-F255-4688-862C-EF6ACCAF01F8}"/>
              </a:ext>
            </a:extLst>
          </p:cNvPr>
          <p:cNvSpPr txBox="1">
            <a:spLocks noChangeArrowheads="1"/>
          </p:cNvSpPr>
          <p:nvPr/>
        </p:nvSpPr>
        <p:spPr bwMode="auto">
          <a:xfrm>
            <a:off x="381000" y="457200"/>
            <a:ext cx="86106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nalysis - </a:t>
            </a:r>
            <a:r>
              <a:rPr lang="en-US" altLang="en-US" sz="2800" b="1"/>
              <a:t>Correlation between hydrologic 				flow regime variables</a:t>
            </a:r>
          </a:p>
          <a:p>
            <a:endParaRPr lang="en-US" altLang="en-US" sz="2800" b="1"/>
          </a:p>
        </p:txBody>
      </p:sp>
      <p:sp>
        <p:nvSpPr>
          <p:cNvPr id="45060" name="WordArt 4">
            <a:extLst>
              <a:ext uri="{FF2B5EF4-FFF2-40B4-BE49-F238E27FC236}">
                <a16:creationId xmlns:a16="http://schemas.microsoft.com/office/drawing/2014/main" id="{5656D3D6-3957-4395-97C7-CF3DF39D4E96}"/>
              </a:ext>
            </a:extLst>
          </p:cNvPr>
          <p:cNvSpPr>
            <a:spLocks noChangeArrowheads="1" noChangeShapeType="1" noTextEdit="1"/>
          </p:cNvSpPr>
          <p:nvPr/>
        </p:nvSpPr>
        <p:spPr bwMode="auto">
          <a:xfrm>
            <a:off x="76200" y="76200"/>
            <a:ext cx="381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A</a:t>
            </a:r>
          </a:p>
        </p:txBody>
      </p:sp>
      <p:sp>
        <p:nvSpPr>
          <p:cNvPr id="45061" name="WordArt 5">
            <a:extLst>
              <a:ext uri="{FF2B5EF4-FFF2-40B4-BE49-F238E27FC236}">
                <a16:creationId xmlns:a16="http://schemas.microsoft.com/office/drawing/2014/main" id="{0DEF035F-A961-4D66-BB2A-0CD394A77FEF}"/>
              </a:ext>
            </a:extLst>
          </p:cNvPr>
          <p:cNvSpPr>
            <a:spLocks noChangeArrowheads="1" noChangeShapeType="1" noTextEdit="1"/>
          </p:cNvSpPr>
          <p:nvPr/>
        </p:nvSpPr>
        <p:spPr bwMode="auto">
          <a:xfrm>
            <a:off x="0" y="0"/>
            <a:ext cx="6096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A</a:t>
            </a:r>
          </a:p>
        </p:txBody>
      </p:sp>
      <p:graphicFrame>
        <p:nvGraphicFramePr>
          <p:cNvPr id="62872" name="Group 1432">
            <a:extLst>
              <a:ext uri="{FF2B5EF4-FFF2-40B4-BE49-F238E27FC236}">
                <a16:creationId xmlns:a16="http://schemas.microsoft.com/office/drawing/2014/main" id="{7D05FCCE-16D6-4FB8-A20B-1F55DFA223FC}"/>
              </a:ext>
            </a:extLst>
          </p:cNvPr>
          <p:cNvGraphicFramePr>
            <a:graphicFrameLocks noGrp="1"/>
          </p:cNvGraphicFramePr>
          <p:nvPr>
            <p:ph idx="1"/>
          </p:nvPr>
        </p:nvGraphicFramePr>
        <p:xfrm>
          <a:off x="0" y="1600200"/>
          <a:ext cx="8915400" cy="5183188"/>
        </p:xfrm>
        <a:graphic>
          <a:graphicData uri="http://schemas.openxmlformats.org/drawingml/2006/table">
            <a:tbl>
              <a:tblPr/>
              <a:tblGrid>
                <a:gridCol w="1087438">
                  <a:extLst>
                    <a:ext uri="{9D8B030D-6E8A-4147-A177-3AD203B41FA5}">
                      <a16:colId xmlns:a16="http://schemas.microsoft.com/office/drawing/2014/main" val="2479241094"/>
                    </a:ext>
                  </a:extLst>
                </a:gridCol>
                <a:gridCol w="576262">
                  <a:extLst>
                    <a:ext uri="{9D8B030D-6E8A-4147-A177-3AD203B41FA5}">
                      <a16:colId xmlns:a16="http://schemas.microsoft.com/office/drawing/2014/main" val="2154575257"/>
                    </a:ext>
                  </a:extLst>
                </a:gridCol>
                <a:gridCol w="679450">
                  <a:extLst>
                    <a:ext uri="{9D8B030D-6E8A-4147-A177-3AD203B41FA5}">
                      <a16:colId xmlns:a16="http://schemas.microsoft.com/office/drawing/2014/main" val="36374517"/>
                    </a:ext>
                  </a:extLst>
                </a:gridCol>
                <a:gridCol w="735013">
                  <a:extLst>
                    <a:ext uri="{9D8B030D-6E8A-4147-A177-3AD203B41FA5}">
                      <a16:colId xmlns:a16="http://schemas.microsoft.com/office/drawing/2014/main" val="3560959599"/>
                    </a:ext>
                  </a:extLst>
                </a:gridCol>
                <a:gridCol w="520700">
                  <a:extLst>
                    <a:ext uri="{9D8B030D-6E8A-4147-A177-3AD203B41FA5}">
                      <a16:colId xmlns:a16="http://schemas.microsoft.com/office/drawing/2014/main" val="54174018"/>
                    </a:ext>
                  </a:extLst>
                </a:gridCol>
                <a:gridCol w="628650">
                  <a:extLst>
                    <a:ext uri="{9D8B030D-6E8A-4147-A177-3AD203B41FA5}">
                      <a16:colId xmlns:a16="http://schemas.microsoft.com/office/drawing/2014/main" val="2630759391"/>
                    </a:ext>
                  </a:extLst>
                </a:gridCol>
                <a:gridCol w="925512">
                  <a:extLst>
                    <a:ext uri="{9D8B030D-6E8A-4147-A177-3AD203B41FA5}">
                      <a16:colId xmlns:a16="http://schemas.microsoft.com/office/drawing/2014/main" val="4102683549"/>
                    </a:ext>
                  </a:extLst>
                </a:gridCol>
                <a:gridCol w="577850">
                  <a:extLst>
                    <a:ext uri="{9D8B030D-6E8A-4147-A177-3AD203B41FA5}">
                      <a16:colId xmlns:a16="http://schemas.microsoft.com/office/drawing/2014/main" val="2105137530"/>
                    </a:ext>
                  </a:extLst>
                </a:gridCol>
                <a:gridCol w="628650">
                  <a:extLst>
                    <a:ext uri="{9D8B030D-6E8A-4147-A177-3AD203B41FA5}">
                      <a16:colId xmlns:a16="http://schemas.microsoft.com/office/drawing/2014/main" val="4279549325"/>
                    </a:ext>
                  </a:extLst>
                </a:gridCol>
                <a:gridCol w="628650">
                  <a:extLst>
                    <a:ext uri="{9D8B030D-6E8A-4147-A177-3AD203B41FA5}">
                      <a16:colId xmlns:a16="http://schemas.microsoft.com/office/drawing/2014/main" val="2053972784"/>
                    </a:ext>
                  </a:extLst>
                </a:gridCol>
                <a:gridCol w="665163">
                  <a:extLst>
                    <a:ext uri="{9D8B030D-6E8A-4147-A177-3AD203B41FA5}">
                      <a16:colId xmlns:a16="http://schemas.microsoft.com/office/drawing/2014/main" val="1201091113"/>
                    </a:ext>
                  </a:extLst>
                </a:gridCol>
                <a:gridCol w="688975">
                  <a:extLst>
                    <a:ext uri="{9D8B030D-6E8A-4147-A177-3AD203B41FA5}">
                      <a16:colId xmlns:a16="http://schemas.microsoft.com/office/drawing/2014/main" val="3037057160"/>
                    </a:ext>
                  </a:extLst>
                </a:gridCol>
                <a:gridCol w="573087">
                  <a:extLst>
                    <a:ext uri="{9D8B030D-6E8A-4147-A177-3AD203B41FA5}">
                      <a16:colId xmlns:a16="http://schemas.microsoft.com/office/drawing/2014/main" val="2645759779"/>
                    </a:ext>
                  </a:extLst>
                </a:gridCol>
              </a:tblGrid>
              <a:tr h="6127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BFI</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DAYCV</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QMEAN</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Zero</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day</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Q1.67</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Flood</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Frequency</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P</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C</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M</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7Qmin</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7Qmax</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NOR</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4879784"/>
                  </a:ext>
                </a:extLst>
              </a:tr>
              <a:tr h="3159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BFI</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-0.40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0.03</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-0.27</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-0.10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0.34</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-0.21</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0.35</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-0.08</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0.07</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1189438"/>
                  </a:ext>
                </a:extLst>
              </a:tr>
              <a:tr h="30956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DAYCV</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-0.25</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0.63</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-0.18</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-0.15</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0.39</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0.72</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-0.56</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-0.27</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-0.48</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3083492"/>
                  </a:ext>
                </a:extLst>
              </a:tr>
              <a:tr h="31432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QMEAN</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-0.15</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0.91</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-0.24</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-0.30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-0.37</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0.13</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0.82</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0.95</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0.27</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65534271"/>
                  </a:ext>
                </a:extLst>
              </a:tr>
              <a:tr h="31432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Zeroday</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-0.13</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-0.05</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0.29</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0.54</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-0.42</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-0.13</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-0.14</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-0.48</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3479805"/>
                  </a:ext>
                </a:extLst>
              </a:tr>
              <a:tr h="4127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Q1.67</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-0.32</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-0.27</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-0.31</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0.09</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0.58</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0.97</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0.23</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3383961"/>
                  </a:ext>
                </a:extLst>
              </a:tr>
              <a:tr h="36195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Flood Frequency</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-0.04</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-0.01</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-0.03</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-0.14</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-0.28</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-0.09</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55686724"/>
                  </a:ext>
                </a:extLst>
              </a:tr>
              <a:tr h="4016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P</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0.78</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0.23</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-0.27</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-0.24</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-0.36</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7832038"/>
                  </a:ext>
                </a:extLst>
              </a:tr>
              <a:tr h="39528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C</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-0.42</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-0.29</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-0.32</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panose="020B0604020202020204" pitchFamily="34" charset="0"/>
                          <a:cs typeface="Arial" panose="020B0604020202020204" pitchFamily="34" charset="0"/>
                        </a:rPr>
                        <a:t>-0.51</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788407"/>
                  </a:ext>
                </a:extLst>
              </a:tr>
              <a:tr h="3968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M</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0.06</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0.14</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0.29</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1344092"/>
                  </a:ext>
                </a:extLst>
              </a:tr>
              <a:tr h="39846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7Qmin</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0.65</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0.23</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8607652"/>
                  </a:ext>
                </a:extLst>
              </a:tr>
              <a:tr h="3968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7Qmax</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0.23</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25519773"/>
                  </a:ext>
                </a:extLst>
              </a:tr>
              <a:tr h="39846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NOR</a:t>
                      </a:r>
                      <a:endParaRPr kumimoji="0" lang="en-US" altLang="en-US" sz="14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panose="020B0604020202020204" pitchFamily="34" charset="0"/>
                          <a:cs typeface="Arial" panose="020B0604020202020204" pitchFamily="34" charset="0"/>
                        </a:rPr>
                        <a:t>1.00</a:t>
                      </a:r>
                      <a:endParaRPr kumimoji="0" lang="en-US" altLang="en-US" sz="10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5124757"/>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45061"/>
                                        </p:tgtEl>
                                      </p:cBhvr>
                                    </p:animEffect>
                                    <p:set>
                                      <p:cBhvr>
                                        <p:cTn id="7" dur="1" fill="hold">
                                          <p:stCondLst>
                                            <p:cond delay="499"/>
                                          </p:stCondLst>
                                        </p:cTn>
                                        <p:tgtEl>
                                          <p:spTgt spid="45061"/>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45060"/>
                                        </p:tgtEl>
                                        <p:attrNameLst>
                                          <p:attrName>style.visibility</p:attrName>
                                        </p:attrNameLst>
                                      </p:cBhvr>
                                      <p:to>
                                        <p:strVal val="visible"/>
                                      </p:to>
                                    </p:set>
                                    <p:animEffect transition="in" filter="checkerboard(across)">
                                      <p:cBhvr>
                                        <p:cTn id="10"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Text Box 6">
            <a:extLst>
              <a:ext uri="{FF2B5EF4-FFF2-40B4-BE49-F238E27FC236}">
                <a16:creationId xmlns:a16="http://schemas.microsoft.com/office/drawing/2014/main" id="{B192CB11-7F88-4A1E-81EF-72B99CD12877}"/>
              </a:ext>
            </a:extLst>
          </p:cNvPr>
          <p:cNvSpPr txBox="1">
            <a:spLocks noChangeArrowheads="1"/>
          </p:cNvSpPr>
          <p:nvPr/>
        </p:nvSpPr>
        <p:spPr bwMode="auto">
          <a:xfrm>
            <a:off x="381000" y="381000"/>
            <a:ext cx="8763000"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nalysis- </a:t>
            </a:r>
            <a:r>
              <a:rPr lang="en-US" altLang="en-US" sz="3200" b="1"/>
              <a:t>Correlation between hydrologic flow regime and watershed attributes</a:t>
            </a:r>
            <a:endParaRPr lang="en-US" altLang="en-US" sz="4400" b="1"/>
          </a:p>
        </p:txBody>
      </p:sp>
      <p:sp>
        <p:nvSpPr>
          <p:cNvPr id="43015" name="WordArt 7">
            <a:extLst>
              <a:ext uri="{FF2B5EF4-FFF2-40B4-BE49-F238E27FC236}">
                <a16:creationId xmlns:a16="http://schemas.microsoft.com/office/drawing/2014/main" id="{14CFD802-69F8-4A5D-9F19-2D83AB6CD43E}"/>
              </a:ext>
            </a:extLst>
          </p:cNvPr>
          <p:cNvSpPr>
            <a:spLocks noChangeArrowheads="1" noChangeShapeType="1" noTextEdit="1"/>
          </p:cNvSpPr>
          <p:nvPr/>
        </p:nvSpPr>
        <p:spPr bwMode="auto">
          <a:xfrm>
            <a:off x="76200" y="76200"/>
            <a:ext cx="381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A</a:t>
            </a:r>
          </a:p>
        </p:txBody>
      </p:sp>
      <p:sp>
        <p:nvSpPr>
          <p:cNvPr id="43016" name="WordArt 8">
            <a:extLst>
              <a:ext uri="{FF2B5EF4-FFF2-40B4-BE49-F238E27FC236}">
                <a16:creationId xmlns:a16="http://schemas.microsoft.com/office/drawing/2014/main" id="{E062E33E-54FF-48D2-8F3B-642FF22693B6}"/>
              </a:ext>
            </a:extLst>
          </p:cNvPr>
          <p:cNvSpPr>
            <a:spLocks noChangeArrowheads="1" noChangeShapeType="1" noTextEdit="1"/>
          </p:cNvSpPr>
          <p:nvPr/>
        </p:nvSpPr>
        <p:spPr bwMode="auto">
          <a:xfrm>
            <a:off x="0" y="0"/>
            <a:ext cx="6096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A</a:t>
            </a:r>
          </a:p>
        </p:txBody>
      </p:sp>
      <p:graphicFrame>
        <p:nvGraphicFramePr>
          <p:cNvPr id="105837" name="Group 4461">
            <a:extLst>
              <a:ext uri="{FF2B5EF4-FFF2-40B4-BE49-F238E27FC236}">
                <a16:creationId xmlns:a16="http://schemas.microsoft.com/office/drawing/2014/main" id="{EAABEF78-6C70-40D6-BE9A-8EBDC77DEDBE}"/>
              </a:ext>
            </a:extLst>
          </p:cNvPr>
          <p:cNvGraphicFramePr>
            <a:graphicFrameLocks noGrp="1"/>
          </p:cNvGraphicFramePr>
          <p:nvPr>
            <p:ph/>
          </p:nvPr>
        </p:nvGraphicFramePr>
        <p:xfrm>
          <a:off x="304800" y="1600200"/>
          <a:ext cx="8610600" cy="4933950"/>
        </p:xfrm>
        <a:graphic>
          <a:graphicData uri="http://schemas.openxmlformats.org/drawingml/2006/table">
            <a:tbl>
              <a:tblPr/>
              <a:tblGrid>
                <a:gridCol w="1511300">
                  <a:extLst>
                    <a:ext uri="{9D8B030D-6E8A-4147-A177-3AD203B41FA5}">
                      <a16:colId xmlns:a16="http://schemas.microsoft.com/office/drawing/2014/main" val="834033966"/>
                    </a:ext>
                  </a:extLst>
                </a:gridCol>
                <a:gridCol w="1198563">
                  <a:extLst>
                    <a:ext uri="{9D8B030D-6E8A-4147-A177-3AD203B41FA5}">
                      <a16:colId xmlns:a16="http://schemas.microsoft.com/office/drawing/2014/main" val="3992324177"/>
                    </a:ext>
                  </a:extLst>
                </a:gridCol>
                <a:gridCol w="1660525">
                  <a:extLst>
                    <a:ext uri="{9D8B030D-6E8A-4147-A177-3AD203B41FA5}">
                      <a16:colId xmlns:a16="http://schemas.microsoft.com/office/drawing/2014/main" val="2845985980"/>
                    </a:ext>
                  </a:extLst>
                </a:gridCol>
                <a:gridCol w="1344612">
                  <a:extLst>
                    <a:ext uri="{9D8B030D-6E8A-4147-A177-3AD203B41FA5}">
                      <a16:colId xmlns:a16="http://schemas.microsoft.com/office/drawing/2014/main" val="506555507"/>
                    </a:ext>
                  </a:extLst>
                </a:gridCol>
                <a:gridCol w="1295400">
                  <a:extLst>
                    <a:ext uri="{9D8B030D-6E8A-4147-A177-3AD203B41FA5}">
                      <a16:colId xmlns:a16="http://schemas.microsoft.com/office/drawing/2014/main" val="3023217278"/>
                    </a:ext>
                  </a:extLst>
                </a:gridCol>
                <a:gridCol w="1600200">
                  <a:extLst>
                    <a:ext uri="{9D8B030D-6E8A-4147-A177-3AD203B41FA5}">
                      <a16:colId xmlns:a16="http://schemas.microsoft.com/office/drawing/2014/main" val="3698256006"/>
                    </a:ext>
                  </a:extLst>
                </a:gridCol>
              </a:tblGrid>
              <a:tr h="533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Watershed area,km2</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Channel slope, m/km</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channel length, km</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Gauge elevation, m</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Annual mean precip, mm</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10217083"/>
                  </a:ext>
                </a:extLst>
              </a:tr>
              <a:tr h="327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BFI</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0.044</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0.050</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-0.007</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0.297</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-0.064</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0915361"/>
                  </a:ext>
                </a:extLst>
              </a:tr>
              <a:tr h="325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DAYCV</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-0.110</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0.072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-0.082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-0.318</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-0.247</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5802004"/>
                  </a:ext>
                </a:extLst>
              </a:tr>
              <a:tr h="325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Qmean</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0.609</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-0.316</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0.615</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-0.269</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0.547</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6145734"/>
                  </a:ext>
                </a:extLst>
              </a:tr>
              <a:tr h="325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Qmean/km2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0.075</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-0.156</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0.106</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-0.376</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0.905</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6356815"/>
                  </a:ext>
                </a:extLst>
              </a:tr>
              <a:tr h="325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Zeroday</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-0.099</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0.059</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-0.064</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-0.248</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-0.195</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7926289"/>
                  </a:ext>
                </a:extLst>
              </a:tr>
              <a:tr h="327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Q1.67</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0.492</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-0.304</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0.543</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-0.366</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0.581</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6789674"/>
                  </a:ext>
                </a:extLst>
              </a:tr>
              <a:tr h="325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Flood freq</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-0.019</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0.190</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-0.069</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0.426</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-0.387</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97206429"/>
                  </a:ext>
                </a:extLst>
              </a:tr>
              <a:tr h="327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P</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-0.143</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0.054</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-0.172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0.256</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-0.451</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768959"/>
                  </a:ext>
                </a:extLst>
              </a:tr>
              <a:tr h="325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C</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-0.183</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0.087</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-0.197</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-0.051</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-0.426</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9891214"/>
                  </a:ext>
                </a:extLst>
              </a:tr>
              <a:tr h="325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M</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0.075</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-0.055</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0.054</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0.445</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0.004</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1473655"/>
                  </a:ext>
                </a:extLst>
              </a:tr>
              <a:tr h="325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7Qmin</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0.488</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-0.246</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0.459</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-0.121</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0.424</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1366796"/>
                  </a:ext>
                </a:extLst>
              </a:tr>
              <a:tr h="327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7Qmax</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0.611</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-0.332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0.639</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-0.326</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0.524</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6352184"/>
                  </a:ext>
                </a:extLst>
              </a:tr>
              <a:tr h="325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NOR</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0.214</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-0.286</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0.253</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0.142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0.242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707809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43016"/>
                                        </p:tgtEl>
                                      </p:cBhvr>
                                    </p:animEffect>
                                    <p:set>
                                      <p:cBhvr>
                                        <p:cTn id="7" dur="1" fill="hold">
                                          <p:stCondLst>
                                            <p:cond delay="499"/>
                                          </p:stCondLst>
                                        </p:cTn>
                                        <p:tgtEl>
                                          <p:spTgt spid="43016"/>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43015"/>
                                        </p:tgtEl>
                                        <p:attrNameLst>
                                          <p:attrName>style.visibility</p:attrName>
                                        </p:attrNameLst>
                                      </p:cBhvr>
                                      <p:to>
                                        <p:strVal val="visible"/>
                                      </p:to>
                                    </p:set>
                                    <p:animEffect transition="in" filter="checkerboard(across)">
                                      <p:cBhvr>
                                        <p:cTn id="10" dur="500"/>
                                        <p:tgtEl>
                                          <p:spTgt spid="43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a:extLst>
              <a:ext uri="{FF2B5EF4-FFF2-40B4-BE49-F238E27FC236}">
                <a16:creationId xmlns:a16="http://schemas.microsoft.com/office/drawing/2014/main" id="{DE18A07E-E7FB-4EA6-8BEC-11A4B7266F27}"/>
              </a:ext>
            </a:extLst>
          </p:cNvPr>
          <p:cNvSpPr txBox="1">
            <a:spLocks noChangeArrowheads="1"/>
          </p:cNvSpPr>
          <p:nvPr/>
        </p:nvSpPr>
        <p:spPr bwMode="auto">
          <a:xfrm>
            <a:off x="381000" y="457200"/>
            <a:ext cx="8610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nalysis – </a:t>
            </a:r>
            <a:r>
              <a:rPr lang="en-US" altLang="en-US" sz="2400" b="1"/>
              <a:t>results from stepwise linear regression</a:t>
            </a:r>
          </a:p>
        </p:txBody>
      </p:sp>
      <p:sp>
        <p:nvSpPr>
          <p:cNvPr id="67587" name="WordArt 3">
            <a:extLst>
              <a:ext uri="{FF2B5EF4-FFF2-40B4-BE49-F238E27FC236}">
                <a16:creationId xmlns:a16="http://schemas.microsoft.com/office/drawing/2014/main" id="{E05C2394-4186-4D93-943B-78D4E8A5B9BA}"/>
              </a:ext>
            </a:extLst>
          </p:cNvPr>
          <p:cNvSpPr>
            <a:spLocks noChangeArrowheads="1" noChangeShapeType="1" noTextEdit="1"/>
          </p:cNvSpPr>
          <p:nvPr/>
        </p:nvSpPr>
        <p:spPr bwMode="auto">
          <a:xfrm>
            <a:off x="76200" y="76200"/>
            <a:ext cx="381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A</a:t>
            </a:r>
          </a:p>
        </p:txBody>
      </p:sp>
      <p:sp>
        <p:nvSpPr>
          <p:cNvPr id="67588" name="WordArt 4">
            <a:extLst>
              <a:ext uri="{FF2B5EF4-FFF2-40B4-BE49-F238E27FC236}">
                <a16:creationId xmlns:a16="http://schemas.microsoft.com/office/drawing/2014/main" id="{4127F4B4-BDC7-4FAD-AA9D-A30430D91C09}"/>
              </a:ext>
            </a:extLst>
          </p:cNvPr>
          <p:cNvSpPr>
            <a:spLocks noChangeArrowheads="1" noChangeShapeType="1" noTextEdit="1"/>
          </p:cNvSpPr>
          <p:nvPr/>
        </p:nvSpPr>
        <p:spPr bwMode="auto">
          <a:xfrm>
            <a:off x="0" y="0"/>
            <a:ext cx="6096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A</a:t>
            </a:r>
          </a:p>
        </p:txBody>
      </p:sp>
      <p:graphicFrame>
        <p:nvGraphicFramePr>
          <p:cNvPr id="107841" name="Group 1345">
            <a:extLst>
              <a:ext uri="{FF2B5EF4-FFF2-40B4-BE49-F238E27FC236}">
                <a16:creationId xmlns:a16="http://schemas.microsoft.com/office/drawing/2014/main" id="{DA161F75-6242-4C25-8AC8-5C09E4BBB2DA}"/>
              </a:ext>
            </a:extLst>
          </p:cNvPr>
          <p:cNvGraphicFramePr>
            <a:graphicFrameLocks noGrp="1"/>
          </p:cNvGraphicFramePr>
          <p:nvPr>
            <p:ph/>
          </p:nvPr>
        </p:nvGraphicFramePr>
        <p:xfrm>
          <a:off x="304800" y="1295400"/>
          <a:ext cx="8610600" cy="5178425"/>
        </p:xfrm>
        <a:graphic>
          <a:graphicData uri="http://schemas.openxmlformats.org/drawingml/2006/table">
            <a:tbl>
              <a:tblPr/>
              <a:tblGrid>
                <a:gridCol w="1322388">
                  <a:extLst>
                    <a:ext uri="{9D8B030D-6E8A-4147-A177-3AD203B41FA5}">
                      <a16:colId xmlns:a16="http://schemas.microsoft.com/office/drawing/2014/main" val="4266564300"/>
                    </a:ext>
                  </a:extLst>
                </a:gridCol>
                <a:gridCol w="1047750">
                  <a:extLst>
                    <a:ext uri="{9D8B030D-6E8A-4147-A177-3AD203B41FA5}">
                      <a16:colId xmlns:a16="http://schemas.microsoft.com/office/drawing/2014/main" val="181890470"/>
                    </a:ext>
                  </a:extLst>
                </a:gridCol>
                <a:gridCol w="1287462">
                  <a:extLst>
                    <a:ext uri="{9D8B030D-6E8A-4147-A177-3AD203B41FA5}">
                      <a16:colId xmlns:a16="http://schemas.microsoft.com/office/drawing/2014/main" val="3242460148"/>
                    </a:ext>
                  </a:extLst>
                </a:gridCol>
                <a:gridCol w="1143000">
                  <a:extLst>
                    <a:ext uri="{9D8B030D-6E8A-4147-A177-3AD203B41FA5}">
                      <a16:colId xmlns:a16="http://schemas.microsoft.com/office/drawing/2014/main" val="711548141"/>
                    </a:ext>
                  </a:extLst>
                </a:gridCol>
                <a:gridCol w="1524000">
                  <a:extLst>
                    <a:ext uri="{9D8B030D-6E8A-4147-A177-3AD203B41FA5}">
                      <a16:colId xmlns:a16="http://schemas.microsoft.com/office/drawing/2014/main" val="1236210871"/>
                    </a:ext>
                  </a:extLst>
                </a:gridCol>
                <a:gridCol w="1295400">
                  <a:extLst>
                    <a:ext uri="{9D8B030D-6E8A-4147-A177-3AD203B41FA5}">
                      <a16:colId xmlns:a16="http://schemas.microsoft.com/office/drawing/2014/main" val="575743982"/>
                    </a:ext>
                  </a:extLst>
                </a:gridCol>
                <a:gridCol w="990600">
                  <a:extLst>
                    <a:ext uri="{9D8B030D-6E8A-4147-A177-3AD203B41FA5}">
                      <a16:colId xmlns:a16="http://schemas.microsoft.com/office/drawing/2014/main" val="319276135"/>
                    </a:ext>
                  </a:extLst>
                </a:gridCol>
              </a:tblGrid>
              <a:tr h="6858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Watershed area in km2</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Channel slope,  m/km</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Channel length, km</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Gauge elevation, m</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Avg. Ann. precipitation mm</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rial" panose="020B0604020202020204" pitchFamily="34" charset="0"/>
                        </a:rPr>
                        <a:t>R</a:t>
                      </a:r>
                      <a:r>
                        <a:rPr kumimoji="0" lang="en-US" altLang="en-US" sz="1600" b="0" i="0" u="none" strike="noStrike" cap="none" normalizeH="0" baseline="30000">
                          <a:ln>
                            <a:noFill/>
                          </a:ln>
                          <a:solidFill>
                            <a:schemeClr val="tx1"/>
                          </a:solidFill>
                          <a:effectLst/>
                          <a:latin typeface="Arial" panose="020B0604020202020204" pitchFamily="34" charset="0"/>
                          <a:cs typeface="Arial" panose="020B0604020202020204" pitchFamily="34" charset="0"/>
                        </a:rPr>
                        <a:t>2</a:t>
                      </a:r>
                      <a:endParaRPr kumimoji="0" lang="en-US" altLang="en-US" sz="1600" b="0" i="0" u="none" strike="noStrike" cap="none" normalizeH="0" baseline="3000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9096795"/>
                  </a:ext>
                </a:extLst>
              </a:tr>
              <a:tr h="3254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BFI</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 </a:t>
                      </a: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a:t>
                      </a: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 </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 </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a:t>
                      </a: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 </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0.09</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7651568"/>
                  </a:ext>
                </a:extLst>
              </a:tr>
              <a:tr h="3238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DAYCV</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3</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0.32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6555888"/>
                  </a:ext>
                </a:extLst>
              </a:tr>
              <a:tr h="3238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Qmean</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3</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 </a:t>
                      </a: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0.67</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53278301"/>
                  </a:ext>
                </a:extLst>
              </a:tr>
              <a:tr h="3254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Qmean/km</a:t>
                      </a:r>
                      <a:r>
                        <a:rPr kumimoji="0" lang="en-US" altLang="en-US" sz="1600" b="1" i="0" u="none" strike="noStrike" cap="none" normalizeH="0" baseline="30000">
                          <a:ln>
                            <a:noFill/>
                          </a:ln>
                          <a:solidFill>
                            <a:schemeClr val="tx1"/>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3000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 </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3</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0.82</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4708548"/>
                  </a:ext>
                </a:extLst>
              </a:tr>
              <a:tr h="3238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Zeroday</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3</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1287742"/>
                  </a:ext>
                </a:extLst>
              </a:tr>
              <a:tr h="3254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Q1.67</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3</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29896631"/>
                  </a:ext>
                </a:extLst>
              </a:tr>
              <a:tr h="3238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Flood Freq</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 </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6985875"/>
                  </a:ext>
                </a:extLst>
              </a:tr>
              <a:tr h="3238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P</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0.22</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92329594"/>
                  </a:ext>
                </a:extLst>
              </a:tr>
              <a:tr h="3254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C</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3</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0.3</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3035914"/>
                  </a:ext>
                </a:extLst>
              </a:tr>
              <a:tr h="3238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M</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3</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 </a:t>
                      </a: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0.27</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8169773"/>
                  </a:ext>
                </a:extLst>
              </a:tr>
              <a:tr h="3238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7Qmin</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3</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 </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0.42</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83860794"/>
                  </a:ext>
                </a:extLst>
              </a:tr>
              <a:tr h="3254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7Qmax</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 </a:t>
                      </a: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3</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X </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FF3300"/>
                          </a:solidFill>
                          <a:effectLst/>
                          <a:latin typeface="Arial" panose="020B0604020202020204" pitchFamily="34" charset="0"/>
                          <a:cs typeface="Arial" panose="020B0604020202020204" pitchFamily="34" charset="0"/>
                        </a:rPr>
                        <a:t>0.65</a:t>
                      </a:r>
                      <a:endParaRPr kumimoji="0" lang="en-US" altLang="en-US" sz="1600" b="1" i="0" u="none" strike="noStrike" cap="none" normalizeH="0" baseline="0">
                        <a:ln>
                          <a:noFill/>
                        </a:ln>
                        <a:solidFill>
                          <a:srgbClr val="FF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97016"/>
                  </a:ext>
                </a:extLst>
              </a:tr>
              <a:tr h="3238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NOR</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993300"/>
                          </a:solidFill>
                          <a:effectLst/>
                          <a:latin typeface="Arial" panose="020B0604020202020204" pitchFamily="34" charset="0"/>
                          <a:cs typeface="Arial" panose="020B0604020202020204" pitchFamily="34" charset="0"/>
                        </a:rPr>
                        <a:t> X</a:t>
                      </a:r>
                      <a:endParaRPr kumimoji="0" lang="en-US" altLang="en-US" sz="1600" b="1" i="0" u="none" strike="noStrike" cap="none" normalizeH="0" baseline="0">
                        <a:ln>
                          <a:noFill/>
                        </a:ln>
                        <a:solidFill>
                          <a:srgbClr val="993300"/>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1</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4</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2</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FF"/>
                          </a:solidFill>
                          <a:effectLst/>
                          <a:latin typeface="Arial" panose="020B0604020202020204" pitchFamily="34" charset="0"/>
                          <a:cs typeface="Arial" panose="020B0604020202020204" pitchFamily="34" charset="0"/>
                        </a:rPr>
                        <a:t>3</a:t>
                      </a:r>
                      <a:endParaRPr kumimoji="0" lang="en-US" altLang="en-US" sz="1600" b="1" i="0" u="none" strike="noStrike" cap="none" normalizeH="0" baseline="0">
                        <a:ln>
                          <a:noFill/>
                        </a:ln>
                        <a:solidFill>
                          <a:srgbClr val="0000FF"/>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Arial" panose="020B0604020202020204" pitchFamily="34" charset="0"/>
                          <a:cs typeface="Arial" panose="020B0604020202020204" pitchFamily="34" charset="0"/>
                        </a:rPr>
                        <a:t>0.25</a:t>
                      </a:r>
                      <a:endParaRPr kumimoji="0" lang="en-US" altLang="en-US" sz="16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5077422"/>
                  </a:ext>
                </a:extLst>
              </a:tr>
            </a:tbl>
          </a:graphicData>
        </a:graphic>
      </p:graphicFrame>
      <p:sp>
        <p:nvSpPr>
          <p:cNvPr id="107843" name="Text Box 1347">
            <a:extLst>
              <a:ext uri="{FF2B5EF4-FFF2-40B4-BE49-F238E27FC236}">
                <a16:creationId xmlns:a16="http://schemas.microsoft.com/office/drawing/2014/main" id="{B138439D-24BD-48A9-A695-BB4DFDDAFBFA}"/>
              </a:ext>
            </a:extLst>
          </p:cNvPr>
          <p:cNvSpPr txBox="1">
            <a:spLocks noChangeArrowheads="1"/>
          </p:cNvSpPr>
          <p:nvPr/>
        </p:nvSpPr>
        <p:spPr bwMode="auto">
          <a:xfrm>
            <a:off x="381000" y="6497638"/>
            <a:ext cx="868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0000FF"/>
                </a:solidFill>
              </a:rPr>
              <a:t>1,2,3,4- parameter importance in the model with 1-most important, </a:t>
            </a:r>
            <a:r>
              <a:rPr lang="en-US" altLang="en-US" b="1">
                <a:solidFill>
                  <a:srgbClr val="993300"/>
                </a:solidFill>
              </a:rPr>
              <a:t>X- Not 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67588"/>
                                        </p:tgtEl>
                                      </p:cBhvr>
                                    </p:animEffect>
                                    <p:set>
                                      <p:cBhvr>
                                        <p:cTn id="7" dur="1" fill="hold">
                                          <p:stCondLst>
                                            <p:cond delay="499"/>
                                          </p:stCondLst>
                                        </p:cTn>
                                        <p:tgtEl>
                                          <p:spTgt spid="67588"/>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67587"/>
                                        </p:tgtEl>
                                        <p:attrNameLst>
                                          <p:attrName>style.visibility</p:attrName>
                                        </p:attrNameLst>
                                      </p:cBhvr>
                                      <p:to>
                                        <p:strVal val="visible"/>
                                      </p:to>
                                    </p:set>
                                    <p:animEffect transition="in" filter="checkerboard(across)">
                                      <p:cBhvr>
                                        <p:cTn id="10" dur="500"/>
                                        <p:tgtEl>
                                          <p:spTgt spid="67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49F426D-1ED6-4C29-8AAE-685D8D51B3D2}"/>
              </a:ext>
            </a:extLst>
          </p:cNvPr>
          <p:cNvSpPr>
            <a:spLocks noGrp="1" noChangeArrowheads="1"/>
          </p:cNvSpPr>
          <p:nvPr>
            <p:ph type="body" idx="1"/>
          </p:nvPr>
        </p:nvSpPr>
        <p:spPr>
          <a:xfrm>
            <a:off x="381000" y="1219200"/>
            <a:ext cx="8229600" cy="4525963"/>
          </a:xfrm>
        </p:spPr>
        <p:txBody>
          <a:bodyPr/>
          <a:lstStyle/>
          <a:p>
            <a:pPr>
              <a:lnSpc>
                <a:spcPct val="90000"/>
              </a:lnSpc>
            </a:pPr>
            <a:r>
              <a:rPr lang="en-US" altLang="en-US"/>
              <a:t>Available methods do not quantify all the stream variables that are important to stream biota at the ungauged basins.</a:t>
            </a:r>
          </a:p>
          <a:p>
            <a:pPr>
              <a:lnSpc>
                <a:spcPct val="90000"/>
              </a:lnSpc>
            </a:pPr>
            <a:r>
              <a:rPr lang="en-US" altLang="en-US"/>
              <a:t>Selected hydrologic indices show potential to capture the different aspects of the flow regime.</a:t>
            </a:r>
          </a:p>
          <a:p>
            <a:pPr>
              <a:lnSpc>
                <a:spcPct val="90000"/>
              </a:lnSpc>
            </a:pPr>
            <a:r>
              <a:rPr lang="en-US" altLang="en-US"/>
              <a:t>Initial linear regression models showed better results for magnitude related hydrologic indices. </a:t>
            </a:r>
          </a:p>
          <a:p>
            <a:pPr>
              <a:lnSpc>
                <a:spcPct val="90000"/>
              </a:lnSpc>
            </a:pPr>
            <a:endParaRPr lang="en-US" altLang="en-US" sz="2800"/>
          </a:p>
        </p:txBody>
      </p:sp>
      <p:sp>
        <p:nvSpPr>
          <p:cNvPr id="34819" name="Text Box 3">
            <a:extLst>
              <a:ext uri="{FF2B5EF4-FFF2-40B4-BE49-F238E27FC236}">
                <a16:creationId xmlns:a16="http://schemas.microsoft.com/office/drawing/2014/main" id="{FB183517-D6C6-4059-A1C1-CC6D5B967FE0}"/>
              </a:ext>
            </a:extLst>
          </p:cNvPr>
          <p:cNvSpPr txBox="1">
            <a:spLocks noChangeArrowheads="1"/>
          </p:cNvSpPr>
          <p:nvPr/>
        </p:nvSpPr>
        <p:spPr bwMode="auto">
          <a:xfrm>
            <a:off x="762000" y="457200"/>
            <a:ext cx="7162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onclusions </a:t>
            </a:r>
          </a:p>
        </p:txBody>
      </p:sp>
      <p:sp>
        <p:nvSpPr>
          <p:cNvPr id="34820" name="WordArt 4">
            <a:extLst>
              <a:ext uri="{FF2B5EF4-FFF2-40B4-BE49-F238E27FC236}">
                <a16:creationId xmlns:a16="http://schemas.microsoft.com/office/drawing/2014/main" id="{BB8A6DBC-ADF8-4005-96A1-BCB461E19AAD}"/>
              </a:ext>
            </a:extLst>
          </p:cNvPr>
          <p:cNvSpPr>
            <a:spLocks noChangeArrowheads="1" noChangeShapeType="1" noTextEdit="1"/>
          </p:cNvSpPr>
          <p:nvPr/>
        </p:nvSpPr>
        <p:spPr bwMode="auto">
          <a:xfrm>
            <a:off x="76200" y="76200"/>
            <a:ext cx="762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C</a:t>
            </a:r>
          </a:p>
        </p:txBody>
      </p:sp>
      <p:sp>
        <p:nvSpPr>
          <p:cNvPr id="34821" name="WordArt 5">
            <a:extLst>
              <a:ext uri="{FF2B5EF4-FFF2-40B4-BE49-F238E27FC236}">
                <a16:creationId xmlns:a16="http://schemas.microsoft.com/office/drawing/2014/main" id="{D38E8C80-FB48-4BEE-8827-CB879C72068C}"/>
              </a:ext>
            </a:extLst>
          </p:cNvPr>
          <p:cNvSpPr>
            <a:spLocks noChangeArrowheads="1" noChangeShapeType="1" noTextEdit="1"/>
          </p:cNvSpPr>
          <p:nvPr/>
        </p:nvSpPr>
        <p:spPr bwMode="auto">
          <a:xfrm>
            <a:off x="0" y="0"/>
            <a:ext cx="9144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34821"/>
                                        </p:tgtEl>
                                      </p:cBhvr>
                                    </p:animEffect>
                                    <p:set>
                                      <p:cBhvr>
                                        <p:cTn id="7" dur="1" fill="hold">
                                          <p:stCondLst>
                                            <p:cond delay="499"/>
                                          </p:stCondLst>
                                        </p:cTn>
                                        <p:tgtEl>
                                          <p:spTgt spid="34821"/>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34820"/>
                                        </p:tgtEl>
                                        <p:attrNameLst>
                                          <p:attrName>style.visibility</p:attrName>
                                        </p:attrNameLst>
                                      </p:cBhvr>
                                      <p:to>
                                        <p:strVal val="visible"/>
                                      </p:to>
                                    </p:set>
                                    <p:animEffect transition="in" filter="checkerboard(across)">
                                      <p:cBhvr>
                                        <p:cTn id="10" dur="500"/>
                                        <p:tgtEl>
                                          <p:spTgt spid="3482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34D60DD-EE54-4C77-9BE0-905A5CAC49ED}"/>
              </a:ext>
            </a:extLst>
          </p:cNvPr>
          <p:cNvSpPr>
            <a:spLocks noGrp="1" noChangeArrowheads="1"/>
          </p:cNvSpPr>
          <p:nvPr>
            <p:ph type="body" idx="1"/>
          </p:nvPr>
        </p:nvSpPr>
        <p:spPr>
          <a:xfrm>
            <a:off x="304800" y="1219200"/>
            <a:ext cx="8839200" cy="5486400"/>
          </a:xfrm>
        </p:spPr>
        <p:txBody>
          <a:bodyPr/>
          <a:lstStyle/>
          <a:p>
            <a:r>
              <a:rPr lang="en-US" altLang="en-US"/>
              <a:t>To classify watersheds based on hydrological flow regime variables</a:t>
            </a:r>
          </a:p>
          <a:p>
            <a:pPr>
              <a:buFontTx/>
              <a:buNone/>
            </a:pPr>
            <a:endParaRPr lang="en-US" altLang="en-US"/>
          </a:p>
          <a:p>
            <a:r>
              <a:rPr lang="en-US" altLang="en-US"/>
              <a:t>Quantify how effectively the classification based on hydrology performs in partitioning the naturally occurring biotic variation.</a:t>
            </a:r>
          </a:p>
          <a:p>
            <a:endParaRPr lang="en-US" altLang="en-US"/>
          </a:p>
          <a:p>
            <a:pPr>
              <a:buFontTx/>
              <a:buNone/>
            </a:pPr>
            <a:endParaRPr lang="en-US" altLang="en-US"/>
          </a:p>
          <a:p>
            <a:endParaRPr lang="en-US" altLang="en-US" sz="2800"/>
          </a:p>
        </p:txBody>
      </p:sp>
      <p:sp>
        <p:nvSpPr>
          <p:cNvPr id="35843" name="Text Box 3">
            <a:extLst>
              <a:ext uri="{FF2B5EF4-FFF2-40B4-BE49-F238E27FC236}">
                <a16:creationId xmlns:a16="http://schemas.microsoft.com/office/drawing/2014/main" id="{0CA48A7D-4180-484F-BBAB-AE90D400F773}"/>
              </a:ext>
            </a:extLst>
          </p:cNvPr>
          <p:cNvSpPr txBox="1">
            <a:spLocks noChangeArrowheads="1"/>
          </p:cNvSpPr>
          <p:nvPr/>
        </p:nvSpPr>
        <p:spPr bwMode="auto">
          <a:xfrm>
            <a:off x="609600" y="457200"/>
            <a:ext cx="7162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uture work </a:t>
            </a:r>
          </a:p>
        </p:txBody>
      </p:sp>
      <p:sp>
        <p:nvSpPr>
          <p:cNvPr id="35844" name="WordArt 4">
            <a:extLst>
              <a:ext uri="{FF2B5EF4-FFF2-40B4-BE49-F238E27FC236}">
                <a16:creationId xmlns:a16="http://schemas.microsoft.com/office/drawing/2014/main" id="{4C95A869-CA33-4D1A-BD39-12D907944976}"/>
              </a:ext>
            </a:extLst>
          </p:cNvPr>
          <p:cNvSpPr>
            <a:spLocks noChangeArrowheads="1" noChangeShapeType="1" noTextEdit="1"/>
          </p:cNvSpPr>
          <p:nvPr/>
        </p:nvSpPr>
        <p:spPr bwMode="auto">
          <a:xfrm>
            <a:off x="76200" y="76200"/>
            <a:ext cx="762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F</a:t>
            </a:r>
          </a:p>
        </p:txBody>
      </p:sp>
      <p:sp>
        <p:nvSpPr>
          <p:cNvPr id="35845" name="WordArt 5">
            <a:extLst>
              <a:ext uri="{FF2B5EF4-FFF2-40B4-BE49-F238E27FC236}">
                <a16:creationId xmlns:a16="http://schemas.microsoft.com/office/drawing/2014/main" id="{3421C303-936B-43F7-A1FF-1C19DD6528C8}"/>
              </a:ext>
            </a:extLst>
          </p:cNvPr>
          <p:cNvSpPr>
            <a:spLocks noChangeArrowheads="1" noChangeShapeType="1" noTextEdit="1"/>
          </p:cNvSpPr>
          <p:nvPr/>
        </p:nvSpPr>
        <p:spPr bwMode="auto">
          <a:xfrm>
            <a:off x="0" y="0"/>
            <a:ext cx="9144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checkerboard(across)">
                                      <p:cBhvr>
                                        <p:cTn id="7" dur="500"/>
                                        <p:tgtEl>
                                          <p:spTgt spid="35844"/>
                                        </p:tgtEl>
                                      </p:cBhvr>
                                    </p:animEffect>
                                  </p:childTnLst>
                                </p:cTn>
                              </p:par>
                              <p:par>
                                <p:cTn id="8" presetID="5" presetClass="exit" presetSubtype="10" fill="hold" nodeType="withEffect">
                                  <p:stCondLst>
                                    <p:cond delay="0"/>
                                  </p:stCondLst>
                                  <p:childTnLst>
                                    <p:animEffect transition="out" filter="checkerboard(across)">
                                      <p:cBhvr>
                                        <p:cTn id="9" dur="500"/>
                                        <p:tgtEl>
                                          <p:spTgt spid="35845"/>
                                        </p:tgtEl>
                                      </p:cBhvr>
                                    </p:animEffect>
                                    <p:set>
                                      <p:cBhvr>
                                        <p:cTn id="10" dur="1" fill="hold">
                                          <p:stCondLst>
                                            <p:cond delay="499"/>
                                          </p:stCondLst>
                                        </p:cTn>
                                        <p:tgtEl>
                                          <p:spTgt spid="35845"/>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80" name="Picture 16">
            <a:extLst>
              <a:ext uri="{FF2B5EF4-FFF2-40B4-BE49-F238E27FC236}">
                <a16:creationId xmlns:a16="http://schemas.microsoft.com/office/drawing/2014/main" id="{F4096EDD-0004-43E2-8E70-C23E9589AB2D}"/>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895600" y="1676400"/>
            <a:ext cx="5715000" cy="4370388"/>
          </a:xfrm>
          <a:noFill/>
          <a:ln/>
        </p:spPr>
      </p:pic>
      <p:pic>
        <p:nvPicPr>
          <p:cNvPr id="11268" name="Picture 4" descr="petri">
            <a:extLst>
              <a:ext uri="{FF2B5EF4-FFF2-40B4-BE49-F238E27FC236}">
                <a16:creationId xmlns:a16="http://schemas.microsoft.com/office/drawing/2014/main" id="{344C85C1-EE32-40CC-9CBD-425C9C903A56}"/>
              </a:ext>
            </a:extLst>
          </p:cNvPr>
          <p:cNvPicPr>
            <a:picLocks noChangeAspect="1" noChangeArrowheads="1"/>
          </p:cNvPicPr>
          <p:nvPr>
            <p:ph sz="half" idx="1"/>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3886200" y="2057400"/>
            <a:ext cx="2438400" cy="2400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96" name="Picture 32" descr="MCj03839580000[1]">
            <a:extLst>
              <a:ext uri="{FF2B5EF4-FFF2-40B4-BE49-F238E27FC236}">
                <a16:creationId xmlns:a16="http://schemas.microsoft.com/office/drawing/2014/main" id="{FD8F28EF-0B20-4CF7-93AD-5B4054097E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04800"/>
            <a:ext cx="2971800" cy="2411413"/>
          </a:xfrm>
          <a:prstGeom prst="rect">
            <a:avLst/>
          </a:prstGeom>
          <a:noFill/>
          <a:extLst>
            <a:ext uri="{909E8E84-426E-40DD-AFC4-6F175D3DCCD1}">
              <a14:hiddenFill xmlns:a14="http://schemas.microsoft.com/office/drawing/2010/main">
                <a:solidFill>
                  <a:srgbClr val="FFFFFF"/>
                </a:solidFill>
              </a14:hiddenFill>
            </a:ext>
          </a:extLst>
        </p:spPr>
      </p:pic>
      <p:sp>
        <p:nvSpPr>
          <p:cNvPr id="11297" name="WordArt 33">
            <a:extLst>
              <a:ext uri="{FF2B5EF4-FFF2-40B4-BE49-F238E27FC236}">
                <a16:creationId xmlns:a16="http://schemas.microsoft.com/office/drawing/2014/main" id="{1C1A9CD9-D9DF-4D80-8C7F-7B017FB9035F}"/>
              </a:ext>
            </a:extLst>
          </p:cNvPr>
          <p:cNvSpPr>
            <a:spLocks noChangeArrowheads="1" noChangeShapeType="1" noTextEdit="1"/>
          </p:cNvSpPr>
          <p:nvPr/>
        </p:nvSpPr>
        <p:spPr bwMode="auto">
          <a:xfrm>
            <a:off x="457200" y="4648200"/>
            <a:ext cx="2667000" cy="1447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Thanks!</a:t>
            </a:r>
          </a:p>
        </p:txBody>
      </p:sp>
      <p:sp>
        <p:nvSpPr>
          <p:cNvPr id="11298" name="WordArt 34">
            <a:extLst>
              <a:ext uri="{FF2B5EF4-FFF2-40B4-BE49-F238E27FC236}">
                <a16:creationId xmlns:a16="http://schemas.microsoft.com/office/drawing/2014/main" id="{D4B23E08-3669-4353-A789-7F30408B18F2}"/>
              </a:ext>
            </a:extLst>
          </p:cNvPr>
          <p:cNvSpPr>
            <a:spLocks noChangeArrowheads="1" noChangeShapeType="1" noTextEdit="1"/>
          </p:cNvSpPr>
          <p:nvPr/>
        </p:nvSpPr>
        <p:spPr bwMode="auto">
          <a:xfrm>
            <a:off x="381000" y="4419600"/>
            <a:ext cx="2895600" cy="1676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Thanks!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11298"/>
                                        </p:tgtEl>
                                      </p:cBhvr>
                                    </p:animEffect>
                                    <p:set>
                                      <p:cBhvr>
                                        <p:cTn id="7" dur="1" fill="hold">
                                          <p:stCondLst>
                                            <p:cond delay="499"/>
                                          </p:stCondLst>
                                        </p:cTn>
                                        <p:tgtEl>
                                          <p:spTgt spid="11298"/>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11297"/>
                                        </p:tgtEl>
                                        <p:attrNameLst>
                                          <p:attrName>style.visibility</p:attrName>
                                        </p:attrNameLst>
                                      </p:cBhvr>
                                      <p:to>
                                        <p:strVal val="visible"/>
                                      </p:to>
                                    </p:set>
                                    <p:animEffect transition="in" filter="checkerboard(across)">
                                      <p:cBhvr>
                                        <p:cTn id="10" dur="500"/>
                                        <p:tgtEl>
                                          <p:spTgt spid="11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2609160E-9C60-46F6-B428-07F9B9BD6B47}"/>
              </a:ext>
            </a:extLst>
          </p:cNvPr>
          <p:cNvSpPr>
            <a:spLocks noGrp="1" noChangeArrowheads="1"/>
          </p:cNvSpPr>
          <p:nvPr>
            <p:ph type="body" idx="1"/>
          </p:nvPr>
        </p:nvSpPr>
        <p:spPr>
          <a:xfrm>
            <a:off x="533400" y="1570038"/>
            <a:ext cx="8229600" cy="4525962"/>
          </a:xfrm>
        </p:spPr>
        <p:txBody>
          <a:bodyPr/>
          <a:lstStyle/>
          <a:p>
            <a:pPr>
              <a:spcBef>
                <a:spcPct val="30000"/>
              </a:spcBef>
            </a:pPr>
            <a:r>
              <a:rPr lang="en-US" altLang="en-US"/>
              <a:t>Vital to the composition, structure and functioning of stream ecosystems</a:t>
            </a:r>
          </a:p>
          <a:p>
            <a:pPr>
              <a:spcBef>
                <a:spcPct val="30000"/>
              </a:spcBef>
            </a:pPr>
            <a:r>
              <a:rPr lang="en-US" altLang="en-US"/>
              <a:t>Classify streams and watersheds </a:t>
            </a:r>
          </a:p>
          <a:p>
            <a:pPr>
              <a:spcBef>
                <a:spcPct val="30000"/>
              </a:spcBef>
            </a:pPr>
            <a:r>
              <a:rPr lang="en-US" altLang="en-US"/>
              <a:t>Relate to biotic variability</a:t>
            </a:r>
          </a:p>
          <a:p>
            <a:pPr>
              <a:spcBef>
                <a:spcPct val="30000"/>
              </a:spcBef>
            </a:pPr>
            <a:r>
              <a:rPr lang="en-US" altLang="en-US"/>
              <a:t>Extrapolate site-specific data to stream reaches having similar characteristics</a:t>
            </a:r>
          </a:p>
          <a:p>
            <a:pPr>
              <a:spcBef>
                <a:spcPct val="30000"/>
              </a:spcBef>
            </a:pPr>
            <a:r>
              <a:rPr lang="en-US" altLang="en-US"/>
              <a:t>Quantify stream impairment</a:t>
            </a:r>
          </a:p>
        </p:txBody>
      </p:sp>
      <p:sp>
        <p:nvSpPr>
          <p:cNvPr id="18436" name="Text Box 4">
            <a:extLst>
              <a:ext uri="{FF2B5EF4-FFF2-40B4-BE49-F238E27FC236}">
                <a16:creationId xmlns:a16="http://schemas.microsoft.com/office/drawing/2014/main" id="{A9B8157D-B325-4182-B981-916B4BED0E67}"/>
              </a:ext>
            </a:extLst>
          </p:cNvPr>
          <p:cNvSpPr txBox="1">
            <a:spLocks noChangeArrowheads="1"/>
          </p:cNvSpPr>
          <p:nvPr/>
        </p:nvSpPr>
        <p:spPr bwMode="auto">
          <a:xfrm>
            <a:off x="762000" y="577850"/>
            <a:ext cx="807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t>hy quantify hydrologic flow regime? </a:t>
            </a:r>
          </a:p>
        </p:txBody>
      </p:sp>
      <p:sp>
        <p:nvSpPr>
          <p:cNvPr id="18437" name="WordArt 5">
            <a:extLst>
              <a:ext uri="{FF2B5EF4-FFF2-40B4-BE49-F238E27FC236}">
                <a16:creationId xmlns:a16="http://schemas.microsoft.com/office/drawing/2014/main" id="{1D94E6FC-8EC4-45D4-8CA4-20DB893630A5}"/>
              </a:ext>
            </a:extLst>
          </p:cNvPr>
          <p:cNvSpPr>
            <a:spLocks noChangeArrowheads="1" noChangeShapeType="1" noTextEdit="1"/>
          </p:cNvSpPr>
          <p:nvPr/>
        </p:nvSpPr>
        <p:spPr bwMode="auto">
          <a:xfrm>
            <a:off x="76200" y="76200"/>
            <a:ext cx="762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W</a:t>
            </a:r>
          </a:p>
        </p:txBody>
      </p:sp>
      <p:sp>
        <p:nvSpPr>
          <p:cNvPr id="18438" name="WordArt 6">
            <a:extLst>
              <a:ext uri="{FF2B5EF4-FFF2-40B4-BE49-F238E27FC236}">
                <a16:creationId xmlns:a16="http://schemas.microsoft.com/office/drawing/2014/main" id="{E2DB4B68-91A5-43B3-B0C4-BA8208D9C53F}"/>
              </a:ext>
            </a:extLst>
          </p:cNvPr>
          <p:cNvSpPr>
            <a:spLocks noChangeArrowheads="1" noChangeShapeType="1" noTextEdit="1"/>
          </p:cNvSpPr>
          <p:nvPr/>
        </p:nvSpPr>
        <p:spPr bwMode="auto">
          <a:xfrm>
            <a:off x="0" y="0"/>
            <a:ext cx="9144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18438"/>
                                        </p:tgtEl>
                                      </p:cBhvr>
                                    </p:animEffect>
                                    <p:set>
                                      <p:cBhvr>
                                        <p:cTn id="7" dur="1" fill="hold">
                                          <p:stCondLst>
                                            <p:cond delay="499"/>
                                          </p:stCondLst>
                                        </p:cTn>
                                        <p:tgtEl>
                                          <p:spTgt spid="18438"/>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18437"/>
                                        </p:tgtEl>
                                        <p:attrNameLst>
                                          <p:attrName>style.visibility</p:attrName>
                                        </p:attrNameLst>
                                      </p:cBhvr>
                                      <p:to>
                                        <p:strVal val="visible"/>
                                      </p:to>
                                    </p:set>
                                    <p:animEffect transition="in" filter="checkerboard(across)">
                                      <p:cBhvr>
                                        <p:cTn id="10" dur="500"/>
                                        <p:tgtEl>
                                          <p:spTgt spid="1843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3CAD38F4-3584-4F4B-A069-B640D67CD2F8}"/>
              </a:ext>
            </a:extLst>
          </p:cNvPr>
          <p:cNvSpPr>
            <a:spLocks noGrp="1" noChangeArrowheads="1"/>
          </p:cNvSpPr>
          <p:nvPr>
            <p:ph type="body" sz="half" idx="1"/>
          </p:nvPr>
        </p:nvSpPr>
        <p:spPr>
          <a:xfrm>
            <a:off x="1752600" y="1066800"/>
            <a:ext cx="6172200" cy="1219200"/>
          </a:xfrm>
        </p:spPr>
        <p:txBody>
          <a:bodyPr/>
          <a:lstStyle/>
          <a:p>
            <a:pPr>
              <a:buFontTx/>
              <a:buNone/>
            </a:pPr>
            <a:r>
              <a:rPr lang="en-US" altLang="en-US" sz="2800"/>
              <a:t>Develop statistical models that relate streamflow statistics to </a:t>
            </a:r>
          </a:p>
          <a:p>
            <a:endParaRPr lang="en-US" altLang="en-US" sz="2800"/>
          </a:p>
          <a:p>
            <a:endParaRPr lang="en-US" altLang="en-US" sz="2800"/>
          </a:p>
        </p:txBody>
      </p:sp>
      <p:pic>
        <p:nvPicPr>
          <p:cNvPr id="22535" name="Picture 7" descr="j0293828">
            <a:extLst>
              <a:ext uri="{FF2B5EF4-FFF2-40B4-BE49-F238E27FC236}">
                <a16:creationId xmlns:a16="http://schemas.microsoft.com/office/drawing/2014/main" id="{60E2E1E2-0BBE-460E-B99E-2CD154D7DD32}"/>
              </a:ext>
            </a:extLst>
          </p:cNvPr>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477000" y="2438400"/>
            <a:ext cx="1744663" cy="18367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2" name="Text Box 4">
            <a:extLst>
              <a:ext uri="{FF2B5EF4-FFF2-40B4-BE49-F238E27FC236}">
                <a16:creationId xmlns:a16="http://schemas.microsoft.com/office/drawing/2014/main" id="{CCCFCFBA-CC71-4457-BA11-8B31808CFB07}"/>
              </a:ext>
            </a:extLst>
          </p:cNvPr>
          <p:cNvSpPr txBox="1">
            <a:spLocks noChangeArrowheads="1"/>
          </p:cNvSpPr>
          <p:nvPr/>
        </p:nvSpPr>
        <p:spPr bwMode="auto">
          <a:xfrm>
            <a:off x="1371600" y="304800"/>
            <a:ext cx="7162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pproach</a:t>
            </a:r>
          </a:p>
        </p:txBody>
      </p:sp>
      <p:sp>
        <p:nvSpPr>
          <p:cNvPr id="22533" name="WordArt 5">
            <a:extLst>
              <a:ext uri="{FF2B5EF4-FFF2-40B4-BE49-F238E27FC236}">
                <a16:creationId xmlns:a16="http://schemas.microsoft.com/office/drawing/2014/main" id="{673CA444-0336-481A-83ED-84A672A919C9}"/>
              </a:ext>
            </a:extLst>
          </p:cNvPr>
          <p:cNvSpPr>
            <a:spLocks noChangeArrowheads="1" noChangeShapeType="1" noTextEdit="1"/>
          </p:cNvSpPr>
          <p:nvPr/>
        </p:nvSpPr>
        <p:spPr bwMode="auto">
          <a:xfrm>
            <a:off x="685800" y="76200"/>
            <a:ext cx="762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A</a:t>
            </a:r>
          </a:p>
        </p:txBody>
      </p:sp>
      <p:sp>
        <p:nvSpPr>
          <p:cNvPr id="22534" name="WordArt 6">
            <a:extLst>
              <a:ext uri="{FF2B5EF4-FFF2-40B4-BE49-F238E27FC236}">
                <a16:creationId xmlns:a16="http://schemas.microsoft.com/office/drawing/2014/main" id="{9525496D-EE09-4F0E-9CB5-1DA79A675DF4}"/>
              </a:ext>
            </a:extLst>
          </p:cNvPr>
          <p:cNvSpPr>
            <a:spLocks noChangeArrowheads="1" noChangeShapeType="1" noTextEdit="1"/>
          </p:cNvSpPr>
          <p:nvPr/>
        </p:nvSpPr>
        <p:spPr bwMode="auto">
          <a:xfrm>
            <a:off x="609600" y="0"/>
            <a:ext cx="9144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A</a:t>
            </a:r>
          </a:p>
        </p:txBody>
      </p:sp>
      <p:pic>
        <p:nvPicPr>
          <p:cNvPr id="22542" name="Picture 14" descr="MCj04038850000[1]">
            <a:extLst>
              <a:ext uri="{FF2B5EF4-FFF2-40B4-BE49-F238E27FC236}">
                <a16:creationId xmlns:a16="http://schemas.microsoft.com/office/drawing/2014/main" id="{0D9582B8-F66A-44D8-87E3-D8706872CC9B}"/>
              </a:ext>
            </a:extLst>
          </p:cNvPr>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7848600" y="2720975"/>
            <a:ext cx="898525" cy="930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46" name="Text Box 18">
            <a:extLst>
              <a:ext uri="{FF2B5EF4-FFF2-40B4-BE49-F238E27FC236}">
                <a16:creationId xmlns:a16="http://schemas.microsoft.com/office/drawing/2014/main" id="{76DCF66D-3A66-4093-AB52-8FCAC6A3594D}"/>
              </a:ext>
            </a:extLst>
          </p:cNvPr>
          <p:cNvSpPr txBox="1">
            <a:spLocks noChangeArrowheads="1"/>
          </p:cNvSpPr>
          <p:nvPr/>
        </p:nvSpPr>
        <p:spPr bwMode="auto">
          <a:xfrm>
            <a:off x="0" y="4495800"/>
            <a:ext cx="2698750" cy="1135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pPr>
            <a:r>
              <a:rPr lang="en-US" altLang="en-US"/>
              <a:t>watershed attributes </a:t>
            </a:r>
          </a:p>
          <a:p>
            <a:pPr>
              <a:lnSpc>
                <a:spcPct val="80000"/>
              </a:lnSpc>
              <a:spcBef>
                <a:spcPct val="20000"/>
              </a:spcBef>
            </a:pPr>
            <a:r>
              <a:rPr lang="en-US" altLang="en-US"/>
              <a:t>(watershed morphology, </a:t>
            </a:r>
          </a:p>
          <a:p>
            <a:pPr>
              <a:lnSpc>
                <a:spcPct val="80000"/>
              </a:lnSpc>
              <a:spcBef>
                <a:spcPct val="20000"/>
              </a:spcBef>
            </a:pPr>
            <a:r>
              <a:rPr lang="en-US" altLang="en-US"/>
              <a:t>channel network)</a:t>
            </a:r>
          </a:p>
          <a:p>
            <a:endParaRPr lang="en-US" altLang="en-US"/>
          </a:p>
        </p:txBody>
      </p:sp>
      <p:sp>
        <p:nvSpPr>
          <p:cNvPr id="22547" name="Text Box 19">
            <a:extLst>
              <a:ext uri="{FF2B5EF4-FFF2-40B4-BE49-F238E27FC236}">
                <a16:creationId xmlns:a16="http://schemas.microsoft.com/office/drawing/2014/main" id="{80D33D62-3246-458D-87AB-B539BB7488DE}"/>
              </a:ext>
            </a:extLst>
          </p:cNvPr>
          <p:cNvSpPr txBox="1">
            <a:spLocks noChangeArrowheads="1"/>
          </p:cNvSpPr>
          <p:nvPr/>
        </p:nvSpPr>
        <p:spPr bwMode="auto">
          <a:xfrm>
            <a:off x="6781800" y="1981200"/>
            <a:ext cx="19240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pPr>
            <a:r>
              <a:rPr lang="en-US" altLang="en-US"/>
              <a:t>climatic variables</a:t>
            </a:r>
          </a:p>
        </p:txBody>
      </p:sp>
      <p:grpSp>
        <p:nvGrpSpPr>
          <p:cNvPr id="22551" name="Group 23">
            <a:extLst>
              <a:ext uri="{FF2B5EF4-FFF2-40B4-BE49-F238E27FC236}">
                <a16:creationId xmlns:a16="http://schemas.microsoft.com/office/drawing/2014/main" id="{7A4B23CD-39EB-4796-9881-727667135BF6}"/>
              </a:ext>
            </a:extLst>
          </p:cNvPr>
          <p:cNvGrpSpPr>
            <a:grpSpLocks/>
          </p:cNvGrpSpPr>
          <p:nvPr/>
        </p:nvGrpSpPr>
        <p:grpSpPr bwMode="auto">
          <a:xfrm>
            <a:off x="3200400" y="4800600"/>
            <a:ext cx="2438400" cy="1700213"/>
            <a:chOff x="2256" y="2976"/>
            <a:chExt cx="1728" cy="1263"/>
          </a:xfrm>
        </p:grpSpPr>
        <p:pic>
          <p:nvPicPr>
            <p:cNvPr id="22544" name="Picture 16" descr="GEOLOGY">
              <a:extLst>
                <a:ext uri="{FF2B5EF4-FFF2-40B4-BE49-F238E27FC236}">
                  <a16:creationId xmlns:a16="http://schemas.microsoft.com/office/drawing/2014/main" id="{BAF55590-D39A-46A5-B301-EFA1E34BAE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6" y="3072"/>
              <a:ext cx="1728" cy="1167"/>
            </a:xfrm>
            <a:prstGeom prst="rect">
              <a:avLst/>
            </a:prstGeom>
            <a:noFill/>
            <a:extLst>
              <a:ext uri="{909E8E84-426E-40DD-AFC4-6F175D3DCCD1}">
                <a14:hiddenFill xmlns:a14="http://schemas.microsoft.com/office/drawing/2010/main">
                  <a:solidFill>
                    <a:srgbClr val="FFFFFF"/>
                  </a:solidFill>
                </a14:hiddenFill>
              </a:ext>
            </a:extLst>
          </p:spPr>
        </p:pic>
        <p:pic>
          <p:nvPicPr>
            <p:cNvPr id="22549" name="Picture 21" descr="ws_pic1">
              <a:extLst>
                <a:ext uri="{FF2B5EF4-FFF2-40B4-BE49-F238E27FC236}">
                  <a16:creationId xmlns:a16="http://schemas.microsoft.com/office/drawing/2014/main" id="{665BE897-FE6F-46EA-831A-B6B026640D2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0" y="2976"/>
              <a:ext cx="1344" cy="1238"/>
            </a:xfrm>
            <a:prstGeom prst="rect">
              <a:avLst/>
            </a:prstGeom>
            <a:noFill/>
            <a:extLst>
              <a:ext uri="{909E8E84-426E-40DD-AFC4-6F175D3DCCD1}">
                <a14:hiddenFill xmlns:a14="http://schemas.microsoft.com/office/drawing/2010/main">
                  <a:solidFill>
                    <a:srgbClr val="FFFFFF"/>
                  </a:solidFill>
                </a14:hiddenFill>
              </a:ext>
            </a:extLst>
          </p:spPr>
        </p:pic>
      </p:grpSp>
      <p:sp>
        <p:nvSpPr>
          <p:cNvPr id="22550" name="Text Box 22">
            <a:extLst>
              <a:ext uri="{FF2B5EF4-FFF2-40B4-BE49-F238E27FC236}">
                <a16:creationId xmlns:a16="http://schemas.microsoft.com/office/drawing/2014/main" id="{D53B94DB-5316-4DA8-9FF1-8DCC95D52623}"/>
              </a:ext>
            </a:extLst>
          </p:cNvPr>
          <p:cNvSpPr txBox="1">
            <a:spLocks noChangeArrowheads="1"/>
          </p:cNvSpPr>
          <p:nvPr/>
        </p:nvSpPr>
        <p:spPr bwMode="auto">
          <a:xfrm>
            <a:off x="2819400" y="6400800"/>
            <a:ext cx="3092450"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spcBef>
                <a:spcPct val="20000"/>
              </a:spcBef>
            </a:pPr>
            <a:r>
              <a:rPr lang="en-US" altLang="en-US"/>
              <a:t>basin geology/soils variables</a:t>
            </a:r>
          </a:p>
          <a:p>
            <a:endParaRPr lang="en-US" altLang="en-US"/>
          </a:p>
        </p:txBody>
      </p:sp>
      <p:pic>
        <p:nvPicPr>
          <p:cNvPr id="22553" name="Picture 25">
            <a:extLst>
              <a:ext uri="{FF2B5EF4-FFF2-40B4-BE49-F238E27FC236}">
                <a16:creationId xmlns:a16="http://schemas.microsoft.com/office/drawing/2014/main" id="{D630C2FB-4109-4E03-B96D-D89C4AE9855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1800" y="2209800"/>
            <a:ext cx="2819400" cy="215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54" name="Line 26">
            <a:extLst>
              <a:ext uri="{FF2B5EF4-FFF2-40B4-BE49-F238E27FC236}">
                <a16:creationId xmlns:a16="http://schemas.microsoft.com/office/drawing/2014/main" id="{CEA41DCF-C727-45C3-8771-0780E13C79A8}"/>
              </a:ext>
            </a:extLst>
          </p:cNvPr>
          <p:cNvSpPr>
            <a:spLocks noChangeShapeType="1"/>
          </p:cNvSpPr>
          <p:nvPr/>
        </p:nvSpPr>
        <p:spPr bwMode="auto">
          <a:xfrm flipH="1">
            <a:off x="5867400" y="3200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5" name="Line 27">
            <a:extLst>
              <a:ext uri="{FF2B5EF4-FFF2-40B4-BE49-F238E27FC236}">
                <a16:creationId xmlns:a16="http://schemas.microsoft.com/office/drawing/2014/main" id="{522D83A4-DEC9-40D5-831F-1724ECB6C424}"/>
              </a:ext>
            </a:extLst>
          </p:cNvPr>
          <p:cNvSpPr>
            <a:spLocks noChangeShapeType="1"/>
          </p:cNvSpPr>
          <p:nvPr/>
        </p:nvSpPr>
        <p:spPr bwMode="auto">
          <a:xfrm>
            <a:off x="2438400" y="3276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6" name="Line 28">
            <a:extLst>
              <a:ext uri="{FF2B5EF4-FFF2-40B4-BE49-F238E27FC236}">
                <a16:creationId xmlns:a16="http://schemas.microsoft.com/office/drawing/2014/main" id="{6F2F2F22-75F6-4729-AB17-0825C9935638}"/>
              </a:ext>
            </a:extLst>
          </p:cNvPr>
          <p:cNvSpPr>
            <a:spLocks noChangeShapeType="1"/>
          </p:cNvSpPr>
          <p:nvPr/>
        </p:nvSpPr>
        <p:spPr bwMode="auto">
          <a:xfrm flipV="1">
            <a:off x="4343400" y="42672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7" name="Text Box 29">
            <a:extLst>
              <a:ext uri="{FF2B5EF4-FFF2-40B4-BE49-F238E27FC236}">
                <a16:creationId xmlns:a16="http://schemas.microsoft.com/office/drawing/2014/main" id="{F890B594-93D7-4279-8B87-83C21A3DC042}"/>
              </a:ext>
            </a:extLst>
          </p:cNvPr>
          <p:cNvSpPr txBox="1">
            <a:spLocks noChangeArrowheads="1"/>
          </p:cNvSpPr>
          <p:nvPr/>
        </p:nvSpPr>
        <p:spPr bwMode="auto">
          <a:xfrm>
            <a:off x="5638800" y="4343400"/>
            <a:ext cx="3657600" cy="2219325"/>
          </a:xfrm>
          <a:prstGeom prst="rect">
            <a:avLst/>
          </a:prstGeom>
          <a:solidFill>
            <a:schemeClr val="accent1">
              <a:alpha val="69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2713" indent="-112713">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400" b="1"/>
              <a:t>Existing work</a:t>
            </a:r>
          </a:p>
          <a:p>
            <a:pPr>
              <a:spcBef>
                <a:spcPct val="50000"/>
              </a:spcBef>
              <a:buFontTx/>
              <a:buChar char="•"/>
            </a:pPr>
            <a:r>
              <a:rPr lang="en-US" altLang="en-US" sz="1400" b="1"/>
              <a:t>Streamstats </a:t>
            </a:r>
            <a:r>
              <a:rPr lang="en-US" altLang="en-US" sz="1400" b="1">
                <a:hlinkClick r:id="rId8"/>
              </a:rPr>
              <a:t>http://water.usgs.gov/osw/streamstats/</a:t>
            </a:r>
            <a:endParaRPr lang="en-US" altLang="en-US" sz="1400" b="1"/>
          </a:p>
          <a:p>
            <a:pPr>
              <a:spcBef>
                <a:spcPct val="50000"/>
              </a:spcBef>
              <a:buFontTx/>
              <a:buChar char="•"/>
            </a:pPr>
            <a:r>
              <a:rPr lang="en-US" altLang="en-US" sz="1400" b="1"/>
              <a:t>National Flood Frequency program</a:t>
            </a:r>
            <a:endParaRPr lang="en-US" altLang="en-US" sz="1400" b="1" baseline="30000"/>
          </a:p>
          <a:p>
            <a:pPr>
              <a:spcBef>
                <a:spcPct val="50000"/>
              </a:spcBef>
              <a:buFontTx/>
              <a:buChar char="•"/>
            </a:pPr>
            <a:r>
              <a:rPr lang="en-US" altLang="en-US" sz="1400" b="1"/>
              <a:t>USGS Statistical Regionalization Methods</a:t>
            </a:r>
          </a:p>
          <a:p>
            <a:pPr>
              <a:spcBef>
                <a:spcPct val="50000"/>
              </a:spcBef>
              <a:buFontTx/>
              <a:buChar char="•"/>
            </a:pPr>
            <a:r>
              <a:rPr lang="en-US" altLang="en-US" sz="1400" b="1"/>
              <a:t>Kroll et al. Watershed characteristics database</a:t>
            </a:r>
            <a:r>
              <a:rPr lang="en-US" altLang="en-US" sz="1400"/>
              <a:t>.</a:t>
            </a:r>
          </a:p>
        </p:txBody>
      </p:sp>
      <p:pic>
        <p:nvPicPr>
          <p:cNvPr id="22558" name="Picture 30" descr="WS">
            <a:extLst>
              <a:ext uri="{FF2B5EF4-FFF2-40B4-BE49-F238E27FC236}">
                <a16:creationId xmlns:a16="http://schemas.microsoft.com/office/drawing/2014/main" id="{5AB62439-DDB3-4572-A103-B8FAD2E4D0B9}"/>
              </a:ext>
            </a:extLst>
          </p:cNvPr>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8600" y="2133600"/>
            <a:ext cx="2286000"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22534"/>
                                        </p:tgtEl>
                                      </p:cBhvr>
                                    </p:animEffect>
                                    <p:set>
                                      <p:cBhvr>
                                        <p:cTn id="7" dur="1" fill="hold">
                                          <p:stCondLst>
                                            <p:cond delay="499"/>
                                          </p:stCondLst>
                                        </p:cTn>
                                        <p:tgtEl>
                                          <p:spTgt spid="22534"/>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22533"/>
                                        </p:tgtEl>
                                        <p:attrNameLst>
                                          <p:attrName>style.visibility</p:attrName>
                                        </p:attrNameLst>
                                      </p:cBhvr>
                                      <p:to>
                                        <p:strVal val="visible"/>
                                      </p:to>
                                    </p:set>
                                    <p:animEffect transition="in" filter="checkerboard(across)">
                                      <p:cBhvr>
                                        <p:cTn id="10" dur="500"/>
                                        <p:tgtEl>
                                          <p:spTgt spid="2253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a:extLst>
              <a:ext uri="{FF2B5EF4-FFF2-40B4-BE49-F238E27FC236}">
                <a16:creationId xmlns:a16="http://schemas.microsoft.com/office/drawing/2014/main" id="{E3D9B39F-3F64-4D71-A531-FC0BA9DBD35A}"/>
              </a:ext>
            </a:extLst>
          </p:cNvPr>
          <p:cNvSpPr txBox="1">
            <a:spLocks noChangeArrowheads="1"/>
          </p:cNvSpPr>
          <p:nvPr/>
        </p:nvSpPr>
        <p:spPr bwMode="auto">
          <a:xfrm>
            <a:off x="762000" y="457200"/>
            <a:ext cx="830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ata – </a:t>
            </a:r>
            <a:r>
              <a:rPr lang="en-US" altLang="en-US" sz="3600" b="1"/>
              <a:t>HCDN gauges in the west US</a:t>
            </a:r>
          </a:p>
        </p:txBody>
      </p:sp>
      <p:sp>
        <p:nvSpPr>
          <p:cNvPr id="30725" name="WordArt 5">
            <a:extLst>
              <a:ext uri="{FF2B5EF4-FFF2-40B4-BE49-F238E27FC236}">
                <a16:creationId xmlns:a16="http://schemas.microsoft.com/office/drawing/2014/main" id="{01712618-9D52-40AD-BCCE-3E92492B9B6E}"/>
              </a:ext>
            </a:extLst>
          </p:cNvPr>
          <p:cNvSpPr>
            <a:spLocks noChangeArrowheads="1" noChangeShapeType="1" noTextEdit="1"/>
          </p:cNvSpPr>
          <p:nvPr/>
        </p:nvSpPr>
        <p:spPr bwMode="auto">
          <a:xfrm>
            <a:off x="76200" y="76200"/>
            <a:ext cx="762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D</a:t>
            </a:r>
          </a:p>
        </p:txBody>
      </p:sp>
      <p:sp>
        <p:nvSpPr>
          <p:cNvPr id="30726" name="WordArt 6">
            <a:extLst>
              <a:ext uri="{FF2B5EF4-FFF2-40B4-BE49-F238E27FC236}">
                <a16:creationId xmlns:a16="http://schemas.microsoft.com/office/drawing/2014/main" id="{45B56AFC-BB84-4DAE-874C-756DA49BB0BE}"/>
              </a:ext>
            </a:extLst>
          </p:cNvPr>
          <p:cNvSpPr>
            <a:spLocks noChangeArrowheads="1" noChangeShapeType="1" noTextEdit="1"/>
          </p:cNvSpPr>
          <p:nvPr/>
        </p:nvSpPr>
        <p:spPr bwMode="auto">
          <a:xfrm>
            <a:off x="0" y="0"/>
            <a:ext cx="9144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D</a:t>
            </a:r>
          </a:p>
        </p:txBody>
      </p:sp>
      <p:sp>
        <p:nvSpPr>
          <p:cNvPr id="30729" name="Text Box 9">
            <a:extLst>
              <a:ext uri="{FF2B5EF4-FFF2-40B4-BE49-F238E27FC236}">
                <a16:creationId xmlns:a16="http://schemas.microsoft.com/office/drawing/2014/main" id="{3F058E94-3A3B-490B-AAF5-11841EA87F01}"/>
              </a:ext>
            </a:extLst>
          </p:cNvPr>
          <p:cNvSpPr txBox="1">
            <a:spLocks noChangeArrowheads="1"/>
          </p:cNvSpPr>
          <p:nvPr/>
        </p:nvSpPr>
        <p:spPr bwMode="auto">
          <a:xfrm>
            <a:off x="5105400" y="1219200"/>
            <a:ext cx="4029075"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Total number of HCDN gauges in</a:t>
            </a:r>
          </a:p>
          <a:p>
            <a:r>
              <a:rPr lang="en-US" altLang="en-US"/>
              <a:t>Western US = </a:t>
            </a:r>
            <a:r>
              <a:rPr lang="en-US" altLang="en-US" sz="3200" b="1">
                <a:solidFill>
                  <a:srgbClr val="000099"/>
                </a:solidFill>
              </a:rPr>
              <a:t>491</a:t>
            </a:r>
            <a:r>
              <a:rPr lang="en-US" altLang="en-US"/>
              <a:t>.</a:t>
            </a:r>
          </a:p>
          <a:p>
            <a:endParaRPr lang="en-US" altLang="en-US"/>
          </a:p>
          <a:p>
            <a:r>
              <a:rPr lang="en-US" altLang="en-US"/>
              <a:t>Area range: 15.7 km</a:t>
            </a:r>
            <a:r>
              <a:rPr lang="en-US" altLang="en-US" baseline="30000"/>
              <a:t>2</a:t>
            </a:r>
            <a:r>
              <a:rPr lang="en-US" altLang="en-US"/>
              <a:t> – 489346 km</a:t>
            </a:r>
            <a:r>
              <a:rPr lang="en-US" altLang="en-US" baseline="30000"/>
              <a:t>2</a:t>
            </a:r>
          </a:p>
          <a:p>
            <a:endParaRPr lang="en-US" altLang="en-US" baseline="30000"/>
          </a:p>
          <a:p>
            <a:r>
              <a:rPr lang="en-US" altLang="en-US"/>
              <a:t>Off them </a:t>
            </a:r>
            <a:r>
              <a:rPr lang="en-US" altLang="en-US" sz="3200" b="1">
                <a:solidFill>
                  <a:srgbClr val="000099"/>
                </a:solidFill>
              </a:rPr>
              <a:t>425</a:t>
            </a:r>
            <a:r>
              <a:rPr lang="en-US" altLang="en-US"/>
              <a:t> have area </a:t>
            </a:r>
            <a:r>
              <a:rPr lang="en-US" altLang="en-US">
                <a:cs typeface="Arial" panose="020B0604020202020204" pitchFamily="34" charset="0"/>
              </a:rPr>
              <a:t>≤ 5000km</a:t>
            </a:r>
            <a:r>
              <a:rPr lang="en-US" altLang="en-US" baseline="30000">
                <a:cs typeface="Arial" panose="020B0604020202020204" pitchFamily="34" charset="0"/>
              </a:rPr>
              <a:t>2</a:t>
            </a:r>
          </a:p>
        </p:txBody>
      </p:sp>
      <p:pic>
        <p:nvPicPr>
          <p:cNvPr id="30736" name="Picture 16">
            <a:extLst>
              <a:ext uri="{FF2B5EF4-FFF2-40B4-BE49-F238E27FC236}">
                <a16:creationId xmlns:a16="http://schemas.microsoft.com/office/drawing/2014/main" id="{6CFA0988-BB2E-45B8-9677-A957C90D60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841" t="4994" r="5783" b="5244"/>
          <a:stretch>
            <a:fillRect/>
          </a:stretch>
        </p:blipFill>
        <p:spPr bwMode="auto">
          <a:xfrm>
            <a:off x="5334000" y="3429000"/>
            <a:ext cx="3886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7" name="Text Box 17">
            <a:extLst>
              <a:ext uri="{FF2B5EF4-FFF2-40B4-BE49-F238E27FC236}">
                <a16:creationId xmlns:a16="http://schemas.microsoft.com/office/drawing/2014/main" id="{C45C32A7-03A6-44E5-B79C-2A3F6667DAE8}"/>
              </a:ext>
            </a:extLst>
          </p:cNvPr>
          <p:cNvSpPr txBox="1">
            <a:spLocks noChangeArrowheads="1"/>
          </p:cNvSpPr>
          <p:nvPr/>
        </p:nvSpPr>
        <p:spPr bwMode="auto">
          <a:xfrm>
            <a:off x="6096000" y="6491288"/>
            <a:ext cx="2503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Watershed area in km</a:t>
            </a:r>
            <a:r>
              <a:rPr lang="en-US" altLang="en-US" baseline="30000"/>
              <a:t>2</a:t>
            </a:r>
          </a:p>
        </p:txBody>
      </p:sp>
      <p:pic>
        <p:nvPicPr>
          <p:cNvPr id="30746" name="Picture 26" descr="HCDN_gagues1">
            <a:extLst>
              <a:ext uri="{FF2B5EF4-FFF2-40B4-BE49-F238E27FC236}">
                <a16:creationId xmlns:a16="http://schemas.microsoft.com/office/drawing/2014/main" id="{EDB9CFEA-44BD-42FE-9099-B4BC64971D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961" t="757" r="1961" b="24243"/>
          <a:stretch>
            <a:fillRect/>
          </a:stretch>
        </p:blipFill>
        <p:spPr bwMode="auto">
          <a:xfrm>
            <a:off x="0" y="1219200"/>
            <a:ext cx="5129213" cy="5181600"/>
          </a:xfrm>
          <a:prstGeom prst="rect">
            <a:avLst/>
          </a:prstGeom>
          <a:noFill/>
          <a:extLst>
            <a:ext uri="{909E8E84-426E-40DD-AFC4-6F175D3DCCD1}">
              <a14:hiddenFill xmlns:a14="http://schemas.microsoft.com/office/drawing/2010/main">
                <a:solidFill>
                  <a:srgbClr val="FFFFFF"/>
                </a:solidFill>
              </a14:hiddenFill>
            </a:ext>
          </a:extLst>
        </p:spPr>
      </p:pic>
      <p:sp>
        <p:nvSpPr>
          <p:cNvPr id="30748" name="Text Box 28">
            <a:extLst>
              <a:ext uri="{FF2B5EF4-FFF2-40B4-BE49-F238E27FC236}">
                <a16:creationId xmlns:a16="http://schemas.microsoft.com/office/drawing/2014/main" id="{B48E6781-56AB-411F-BDBA-FE58BBB34BAD}"/>
              </a:ext>
            </a:extLst>
          </p:cNvPr>
          <p:cNvSpPr txBox="1">
            <a:spLocks noChangeArrowheads="1"/>
          </p:cNvSpPr>
          <p:nvPr/>
        </p:nvSpPr>
        <p:spPr bwMode="auto">
          <a:xfrm rot="16200000">
            <a:off x="4214019" y="4801394"/>
            <a:ext cx="202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No. of watersheds</a:t>
            </a:r>
            <a:endParaRPr lang="en-US" altLang="en-US" baseline="30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30726"/>
                                        </p:tgtEl>
                                      </p:cBhvr>
                                    </p:animEffect>
                                    <p:set>
                                      <p:cBhvr>
                                        <p:cTn id="7" dur="1" fill="hold">
                                          <p:stCondLst>
                                            <p:cond delay="499"/>
                                          </p:stCondLst>
                                        </p:cTn>
                                        <p:tgtEl>
                                          <p:spTgt spid="30726"/>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30725"/>
                                        </p:tgtEl>
                                        <p:attrNameLst>
                                          <p:attrName>style.visibility</p:attrName>
                                        </p:attrNameLst>
                                      </p:cBhvr>
                                      <p:to>
                                        <p:strVal val="visible"/>
                                      </p:to>
                                    </p:set>
                                    <p:animEffect transition="in" filter="checkerboard(across)">
                                      <p:cBhvr>
                                        <p:cTn id="10" dur="5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a:extLst>
              <a:ext uri="{FF2B5EF4-FFF2-40B4-BE49-F238E27FC236}">
                <a16:creationId xmlns:a16="http://schemas.microsoft.com/office/drawing/2014/main" id="{1CA0FA3B-A42A-4053-9E3A-BB073EFC420E}"/>
              </a:ext>
            </a:extLst>
          </p:cNvPr>
          <p:cNvSpPr txBox="1">
            <a:spLocks noChangeArrowheads="1"/>
          </p:cNvSpPr>
          <p:nvPr/>
        </p:nvSpPr>
        <p:spPr bwMode="auto">
          <a:xfrm>
            <a:off x="762000" y="381000"/>
            <a:ext cx="7162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low regime </a:t>
            </a:r>
          </a:p>
        </p:txBody>
      </p:sp>
      <p:sp>
        <p:nvSpPr>
          <p:cNvPr id="26629" name="WordArt 5">
            <a:extLst>
              <a:ext uri="{FF2B5EF4-FFF2-40B4-BE49-F238E27FC236}">
                <a16:creationId xmlns:a16="http://schemas.microsoft.com/office/drawing/2014/main" id="{AD6A2447-8828-47E8-9186-1664BF1350EE}"/>
              </a:ext>
            </a:extLst>
          </p:cNvPr>
          <p:cNvSpPr>
            <a:spLocks noChangeArrowheads="1" noChangeShapeType="1" noTextEdit="1"/>
          </p:cNvSpPr>
          <p:nvPr/>
        </p:nvSpPr>
        <p:spPr bwMode="auto">
          <a:xfrm>
            <a:off x="76200" y="76200"/>
            <a:ext cx="762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F</a:t>
            </a:r>
          </a:p>
        </p:txBody>
      </p:sp>
      <p:sp>
        <p:nvSpPr>
          <p:cNvPr id="26630" name="WordArt 6">
            <a:extLst>
              <a:ext uri="{FF2B5EF4-FFF2-40B4-BE49-F238E27FC236}">
                <a16:creationId xmlns:a16="http://schemas.microsoft.com/office/drawing/2014/main" id="{A99B732F-CD2B-4790-B376-146795A8AC4E}"/>
              </a:ext>
            </a:extLst>
          </p:cNvPr>
          <p:cNvSpPr>
            <a:spLocks noChangeArrowheads="1" noChangeShapeType="1" noTextEdit="1"/>
          </p:cNvSpPr>
          <p:nvPr/>
        </p:nvSpPr>
        <p:spPr bwMode="auto">
          <a:xfrm>
            <a:off x="0" y="0"/>
            <a:ext cx="9144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F</a:t>
            </a:r>
          </a:p>
        </p:txBody>
      </p:sp>
      <p:sp>
        <p:nvSpPr>
          <p:cNvPr id="26631" name="Text Box 7">
            <a:extLst>
              <a:ext uri="{FF2B5EF4-FFF2-40B4-BE49-F238E27FC236}">
                <a16:creationId xmlns:a16="http://schemas.microsoft.com/office/drawing/2014/main" id="{9D958083-7D50-4F50-8D38-AA25F928B247}"/>
              </a:ext>
            </a:extLst>
          </p:cNvPr>
          <p:cNvSpPr txBox="1">
            <a:spLocks noChangeArrowheads="1"/>
          </p:cNvSpPr>
          <p:nvPr/>
        </p:nvSpPr>
        <p:spPr bwMode="auto">
          <a:xfrm>
            <a:off x="1676400" y="1295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6632" name="Text Box 8">
            <a:extLst>
              <a:ext uri="{FF2B5EF4-FFF2-40B4-BE49-F238E27FC236}">
                <a16:creationId xmlns:a16="http://schemas.microsoft.com/office/drawing/2014/main" id="{49E88848-8EA0-4B54-9305-ABC6DE992193}"/>
              </a:ext>
            </a:extLst>
          </p:cNvPr>
          <p:cNvSpPr txBox="1">
            <a:spLocks noChangeArrowheads="1"/>
          </p:cNvSpPr>
          <p:nvPr/>
        </p:nvSpPr>
        <p:spPr bwMode="auto">
          <a:xfrm>
            <a:off x="457200" y="6276975"/>
            <a:ext cx="83978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Figure from Poff, N. L., et al. (1997). "The Natural Flow Regime: A </a:t>
            </a:r>
          </a:p>
          <a:p>
            <a:r>
              <a:rPr lang="en-US" altLang="en-US" sz="1600"/>
              <a:t>Paradigm for Conservation and Restoration of River Ecosystems." BioScience 47: 769-784.</a:t>
            </a:r>
          </a:p>
        </p:txBody>
      </p:sp>
      <p:sp>
        <p:nvSpPr>
          <p:cNvPr id="26633" name="Rectangle 9">
            <a:extLst>
              <a:ext uri="{FF2B5EF4-FFF2-40B4-BE49-F238E27FC236}">
                <a16:creationId xmlns:a16="http://schemas.microsoft.com/office/drawing/2014/main" id="{6D32ED87-2E6C-4F5D-A875-5B500C431A2D}"/>
              </a:ext>
            </a:extLst>
          </p:cNvPr>
          <p:cNvSpPr>
            <a:spLocks noChangeArrowheads="1"/>
          </p:cNvSpPr>
          <p:nvPr/>
        </p:nvSpPr>
        <p:spPr bwMode="auto">
          <a:xfrm>
            <a:off x="3200400" y="1066800"/>
            <a:ext cx="2209800" cy="1905000"/>
          </a:xfrm>
          <a:prstGeom prst="rect">
            <a:avLst/>
          </a:prstGeom>
          <a:solidFill>
            <a:schemeClr val="accent1">
              <a:alpha val="4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Flow regime:</a:t>
            </a:r>
          </a:p>
          <a:p>
            <a:pPr algn="ctr"/>
            <a:r>
              <a:rPr lang="en-US" altLang="en-US"/>
              <a:t>Magnitude</a:t>
            </a:r>
          </a:p>
          <a:p>
            <a:pPr algn="ctr"/>
            <a:r>
              <a:rPr lang="en-US" altLang="en-US"/>
              <a:t>Frequency</a:t>
            </a:r>
          </a:p>
          <a:p>
            <a:pPr algn="ctr"/>
            <a:r>
              <a:rPr lang="en-US" altLang="en-US"/>
              <a:t>Duration</a:t>
            </a:r>
          </a:p>
          <a:p>
            <a:pPr algn="ctr"/>
            <a:r>
              <a:rPr lang="en-US" altLang="en-US"/>
              <a:t>Timing</a:t>
            </a:r>
          </a:p>
          <a:p>
            <a:pPr algn="ctr"/>
            <a:r>
              <a:rPr lang="en-US" altLang="en-US"/>
              <a:t>Rate of change</a:t>
            </a:r>
          </a:p>
        </p:txBody>
      </p:sp>
      <p:sp>
        <p:nvSpPr>
          <p:cNvPr id="26635" name="Rectangle 11">
            <a:extLst>
              <a:ext uri="{FF2B5EF4-FFF2-40B4-BE49-F238E27FC236}">
                <a16:creationId xmlns:a16="http://schemas.microsoft.com/office/drawing/2014/main" id="{C465F05E-7456-4447-A2E7-AA1B5A80068C}"/>
              </a:ext>
            </a:extLst>
          </p:cNvPr>
          <p:cNvSpPr>
            <a:spLocks noChangeArrowheads="1"/>
          </p:cNvSpPr>
          <p:nvPr/>
        </p:nvSpPr>
        <p:spPr bwMode="auto">
          <a:xfrm>
            <a:off x="152400" y="4114800"/>
            <a:ext cx="1676400" cy="381000"/>
          </a:xfrm>
          <a:prstGeom prst="rect">
            <a:avLst/>
          </a:prstGeom>
          <a:solidFill>
            <a:schemeClr val="accent1">
              <a:alpha val="4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Water Quality</a:t>
            </a:r>
            <a:endParaRPr lang="en-US" altLang="en-US"/>
          </a:p>
        </p:txBody>
      </p:sp>
      <p:sp>
        <p:nvSpPr>
          <p:cNvPr id="26636" name="Rectangle 12">
            <a:extLst>
              <a:ext uri="{FF2B5EF4-FFF2-40B4-BE49-F238E27FC236}">
                <a16:creationId xmlns:a16="http://schemas.microsoft.com/office/drawing/2014/main" id="{18E9E2A6-EC50-47EB-A43E-84EBE0D01127}"/>
              </a:ext>
            </a:extLst>
          </p:cNvPr>
          <p:cNvSpPr>
            <a:spLocks noChangeArrowheads="1"/>
          </p:cNvSpPr>
          <p:nvPr/>
        </p:nvSpPr>
        <p:spPr bwMode="auto">
          <a:xfrm>
            <a:off x="2057400" y="4114800"/>
            <a:ext cx="1905000" cy="381000"/>
          </a:xfrm>
          <a:prstGeom prst="rect">
            <a:avLst/>
          </a:prstGeom>
          <a:solidFill>
            <a:schemeClr val="accent1">
              <a:alpha val="4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Energy Sources</a:t>
            </a:r>
            <a:endParaRPr lang="en-US" altLang="en-US"/>
          </a:p>
        </p:txBody>
      </p:sp>
      <p:sp>
        <p:nvSpPr>
          <p:cNvPr id="26637" name="Rectangle 13">
            <a:extLst>
              <a:ext uri="{FF2B5EF4-FFF2-40B4-BE49-F238E27FC236}">
                <a16:creationId xmlns:a16="http://schemas.microsoft.com/office/drawing/2014/main" id="{F211726F-4A32-45B0-9610-1302EB8EEE88}"/>
              </a:ext>
            </a:extLst>
          </p:cNvPr>
          <p:cNvSpPr>
            <a:spLocks noChangeArrowheads="1"/>
          </p:cNvSpPr>
          <p:nvPr/>
        </p:nvSpPr>
        <p:spPr bwMode="auto">
          <a:xfrm>
            <a:off x="4724400" y="4114800"/>
            <a:ext cx="1905000" cy="381000"/>
          </a:xfrm>
          <a:prstGeom prst="rect">
            <a:avLst/>
          </a:prstGeom>
          <a:solidFill>
            <a:schemeClr val="accent1">
              <a:alpha val="4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Physical Habitat</a:t>
            </a:r>
            <a:endParaRPr lang="en-US" altLang="en-US"/>
          </a:p>
        </p:txBody>
      </p:sp>
      <p:sp>
        <p:nvSpPr>
          <p:cNvPr id="26638" name="Rectangle 14">
            <a:extLst>
              <a:ext uri="{FF2B5EF4-FFF2-40B4-BE49-F238E27FC236}">
                <a16:creationId xmlns:a16="http://schemas.microsoft.com/office/drawing/2014/main" id="{F14BA0E9-A58C-4001-BD3F-0E426C6E15E0}"/>
              </a:ext>
            </a:extLst>
          </p:cNvPr>
          <p:cNvSpPr>
            <a:spLocks noChangeArrowheads="1"/>
          </p:cNvSpPr>
          <p:nvPr/>
        </p:nvSpPr>
        <p:spPr bwMode="auto">
          <a:xfrm>
            <a:off x="6781800" y="4114800"/>
            <a:ext cx="2057400" cy="381000"/>
          </a:xfrm>
          <a:prstGeom prst="rect">
            <a:avLst/>
          </a:prstGeom>
          <a:solidFill>
            <a:schemeClr val="accent1">
              <a:alpha val="4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Biotic Interactions</a:t>
            </a:r>
            <a:endParaRPr lang="en-US" altLang="en-US"/>
          </a:p>
        </p:txBody>
      </p:sp>
      <p:sp>
        <p:nvSpPr>
          <p:cNvPr id="26639" name="Rectangle 15">
            <a:extLst>
              <a:ext uri="{FF2B5EF4-FFF2-40B4-BE49-F238E27FC236}">
                <a16:creationId xmlns:a16="http://schemas.microsoft.com/office/drawing/2014/main" id="{FAFD85B8-36AB-4768-A1A9-80FEB128A3C6}"/>
              </a:ext>
            </a:extLst>
          </p:cNvPr>
          <p:cNvSpPr>
            <a:spLocks noChangeArrowheads="1"/>
          </p:cNvSpPr>
          <p:nvPr/>
        </p:nvSpPr>
        <p:spPr bwMode="auto">
          <a:xfrm>
            <a:off x="2895600" y="5257800"/>
            <a:ext cx="2667000" cy="609600"/>
          </a:xfrm>
          <a:prstGeom prst="rect">
            <a:avLst/>
          </a:prstGeom>
          <a:solidFill>
            <a:schemeClr val="accent1">
              <a:alpha val="4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Ecological Integrity</a:t>
            </a:r>
            <a:endParaRPr lang="en-US" altLang="en-US"/>
          </a:p>
        </p:txBody>
      </p:sp>
      <p:sp>
        <p:nvSpPr>
          <p:cNvPr id="26640" name="Line 16">
            <a:extLst>
              <a:ext uri="{FF2B5EF4-FFF2-40B4-BE49-F238E27FC236}">
                <a16:creationId xmlns:a16="http://schemas.microsoft.com/office/drawing/2014/main" id="{F8554C15-AB4D-44DC-96E0-475DFC632C6E}"/>
              </a:ext>
            </a:extLst>
          </p:cNvPr>
          <p:cNvSpPr>
            <a:spLocks noChangeShapeType="1"/>
          </p:cNvSpPr>
          <p:nvPr/>
        </p:nvSpPr>
        <p:spPr bwMode="auto">
          <a:xfrm>
            <a:off x="4343400" y="3124200"/>
            <a:ext cx="0" cy="1905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1" name="Line 17">
            <a:extLst>
              <a:ext uri="{FF2B5EF4-FFF2-40B4-BE49-F238E27FC236}">
                <a16:creationId xmlns:a16="http://schemas.microsoft.com/office/drawing/2014/main" id="{84D3194C-D0EC-4B63-BF22-FBC2C0D2145F}"/>
              </a:ext>
            </a:extLst>
          </p:cNvPr>
          <p:cNvSpPr>
            <a:spLocks noChangeShapeType="1"/>
          </p:cNvSpPr>
          <p:nvPr/>
        </p:nvSpPr>
        <p:spPr bwMode="auto">
          <a:xfrm flipH="1">
            <a:off x="3048000" y="3124200"/>
            <a:ext cx="9144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2" name="Line 18">
            <a:extLst>
              <a:ext uri="{FF2B5EF4-FFF2-40B4-BE49-F238E27FC236}">
                <a16:creationId xmlns:a16="http://schemas.microsoft.com/office/drawing/2014/main" id="{A77029C8-49D4-40AC-913F-DDDBD3492CCA}"/>
              </a:ext>
            </a:extLst>
          </p:cNvPr>
          <p:cNvSpPr>
            <a:spLocks noChangeShapeType="1"/>
          </p:cNvSpPr>
          <p:nvPr/>
        </p:nvSpPr>
        <p:spPr bwMode="auto">
          <a:xfrm flipH="1">
            <a:off x="1066800" y="3048000"/>
            <a:ext cx="24384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3" name="Line 19">
            <a:extLst>
              <a:ext uri="{FF2B5EF4-FFF2-40B4-BE49-F238E27FC236}">
                <a16:creationId xmlns:a16="http://schemas.microsoft.com/office/drawing/2014/main" id="{BEB3A812-A28C-411E-BC52-546A4801EF3E}"/>
              </a:ext>
            </a:extLst>
          </p:cNvPr>
          <p:cNvSpPr>
            <a:spLocks noChangeShapeType="1"/>
          </p:cNvSpPr>
          <p:nvPr/>
        </p:nvSpPr>
        <p:spPr bwMode="auto">
          <a:xfrm>
            <a:off x="4876800" y="3200400"/>
            <a:ext cx="7620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4" name="Line 20">
            <a:extLst>
              <a:ext uri="{FF2B5EF4-FFF2-40B4-BE49-F238E27FC236}">
                <a16:creationId xmlns:a16="http://schemas.microsoft.com/office/drawing/2014/main" id="{F303EE91-EFDB-4C4B-BF98-A817FE739066}"/>
              </a:ext>
            </a:extLst>
          </p:cNvPr>
          <p:cNvSpPr>
            <a:spLocks noChangeShapeType="1"/>
          </p:cNvSpPr>
          <p:nvPr/>
        </p:nvSpPr>
        <p:spPr bwMode="auto">
          <a:xfrm>
            <a:off x="5334000" y="3124200"/>
            <a:ext cx="2362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5" name="Line 21">
            <a:extLst>
              <a:ext uri="{FF2B5EF4-FFF2-40B4-BE49-F238E27FC236}">
                <a16:creationId xmlns:a16="http://schemas.microsoft.com/office/drawing/2014/main" id="{6F47A728-6077-4CCE-A31D-EB15FBD800E6}"/>
              </a:ext>
            </a:extLst>
          </p:cNvPr>
          <p:cNvSpPr>
            <a:spLocks noChangeShapeType="1"/>
          </p:cNvSpPr>
          <p:nvPr/>
        </p:nvSpPr>
        <p:spPr bwMode="auto">
          <a:xfrm>
            <a:off x="3124200" y="45720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6" name="Line 22">
            <a:extLst>
              <a:ext uri="{FF2B5EF4-FFF2-40B4-BE49-F238E27FC236}">
                <a16:creationId xmlns:a16="http://schemas.microsoft.com/office/drawing/2014/main" id="{B501CC5C-5C5D-4EAA-A572-6953C78C3774}"/>
              </a:ext>
            </a:extLst>
          </p:cNvPr>
          <p:cNvSpPr>
            <a:spLocks noChangeShapeType="1"/>
          </p:cNvSpPr>
          <p:nvPr/>
        </p:nvSpPr>
        <p:spPr bwMode="auto">
          <a:xfrm>
            <a:off x="1066800" y="4648200"/>
            <a:ext cx="1981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7" name="Line 23">
            <a:extLst>
              <a:ext uri="{FF2B5EF4-FFF2-40B4-BE49-F238E27FC236}">
                <a16:creationId xmlns:a16="http://schemas.microsoft.com/office/drawing/2014/main" id="{478B2397-B741-463D-A30C-13EECED9CD1E}"/>
              </a:ext>
            </a:extLst>
          </p:cNvPr>
          <p:cNvSpPr>
            <a:spLocks noChangeShapeType="1"/>
          </p:cNvSpPr>
          <p:nvPr/>
        </p:nvSpPr>
        <p:spPr bwMode="auto">
          <a:xfrm flipH="1">
            <a:off x="5105400" y="4572000"/>
            <a:ext cx="609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8" name="Line 24">
            <a:extLst>
              <a:ext uri="{FF2B5EF4-FFF2-40B4-BE49-F238E27FC236}">
                <a16:creationId xmlns:a16="http://schemas.microsoft.com/office/drawing/2014/main" id="{4DC97601-5D64-4FAE-9C6E-EF45E5FA3253}"/>
              </a:ext>
            </a:extLst>
          </p:cNvPr>
          <p:cNvSpPr>
            <a:spLocks noChangeShapeType="1"/>
          </p:cNvSpPr>
          <p:nvPr/>
        </p:nvSpPr>
        <p:spPr bwMode="auto">
          <a:xfrm flipH="1">
            <a:off x="5486400" y="4648200"/>
            <a:ext cx="2362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9" name="Text Box 25">
            <a:extLst>
              <a:ext uri="{FF2B5EF4-FFF2-40B4-BE49-F238E27FC236}">
                <a16:creationId xmlns:a16="http://schemas.microsoft.com/office/drawing/2014/main" id="{1EF718D9-F5DA-4B0D-AC83-26150532F2BE}"/>
              </a:ext>
            </a:extLst>
          </p:cNvPr>
          <p:cNvSpPr txBox="1">
            <a:spLocks noChangeArrowheads="1"/>
          </p:cNvSpPr>
          <p:nvPr/>
        </p:nvSpPr>
        <p:spPr bwMode="auto">
          <a:xfrm>
            <a:off x="5029200" y="1355725"/>
            <a:ext cx="457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solidFill>
                  <a:srgbClr val="3366FF"/>
                </a:solidFill>
              </a:rPr>
              <a:t>M</a:t>
            </a:r>
          </a:p>
          <a:p>
            <a:r>
              <a:rPr lang="en-US" altLang="en-US" sz="2000" b="1">
                <a:solidFill>
                  <a:srgbClr val="3366FF"/>
                </a:solidFill>
              </a:rPr>
              <a:t>F</a:t>
            </a:r>
          </a:p>
          <a:p>
            <a:r>
              <a:rPr lang="en-US" altLang="en-US" sz="2000" b="1">
                <a:solidFill>
                  <a:srgbClr val="3366FF"/>
                </a:solidFill>
              </a:rPr>
              <a:t>D</a:t>
            </a:r>
          </a:p>
          <a:p>
            <a:r>
              <a:rPr lang="en-US" altLang="en-US" sz="2000" b="1">
                <a:solidFill>
                  <a:srgbClr val="3366FF"/>
                </a:solidFill>
              </a:rPr>
              <a:t>T</a:t>
            </a:r>
          </a:p>
          <a:p>
            <a:r>
              <a:rPr lang="en-US" altLang="en-US" sz="2000" b="1">
                <a:solidFill>
                  <a:srgbClr val="3366FF"/>
                </a:solidFill>
              </a:rPr>
              <a:t>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26630"/>
                                        </p:tgtEl>
                                      </p:cBhvr>
                                    </p:animEffect>
                                    <p:set>
                                      <p:cBhvr>
                                        <p:cTn id="7" dur="1" fill="hold">
                                          <p:stCondLst>
                                            <p:cond delay="499"/>
                                          </p:stCondLst>
                                        </p:cTn>
                                        <p:tgtEl>
                                          <p:spTgt spid="26630"/>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26629"/>
                                        </p:tgtEl>
                                        <p:attrNameLst>
                                          <p:attrName>style.visibility</p:attrName>
                                        </p:attrNameLst>
                                      </p:cBhvr>
                                      <p:to>
                                        <p:strVal val="visible"/>
                                      </p:to>
                                    </p:set>
                                    <p:animEffect transition="in" filter="checkerboard(across)">
                                      <p:cBhvr>
                                        <p:cTn id="10"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002" name="Group 130">
            <a:extLst>
              <a:ext uri="{FF2B5EF4-FFF2-40B4-BE49-F238E27FC236}">
                <a16:creationId xmlns:a16="http://schemas.microsoft.com/office/drawing/2014/main" id="{B518783E-54BA-4B8F-A0CB-99B8D5C4E2AF}"/>
              </a:ext>
            </a:extLst>
          </p:cNvPr>
          <p:cNvGraphicFramePr>
            <a:graphicFrameLocks noGrp="1"/>
          </p:cNvGraphicFramePr>
          <p:nvPr>
            <p:ph/>
          </p:nvPr>
        </p:nvGraphicFramePr>
        <p:xfrm>
          <a:off x="5562600" y="117475"/>
          <a:ext cx="3581400" cy="6354763"/>
        </p:xfrm>
        <a:graphic>
          <a:graphicData uri="http://schemas.openxmlformats.org/drawingml/2006/table">
            <a:tbl>
              <a:tblPr/>
              <a:tblGrid>
                <a:gridCol w="457200">
                  <a:extLst>
                    <a:ext uri="{9D8B030D-6E8A-4147-A177-3AD203B41FA5}">
                      <a16:colId xmlns:a16="http://schemas.microsoft.com/office/drawing/2014/main" val="2138685725"/>
                    </a:ext>
                  </a:extLst>
                </a:gridCol>
                <a:gridCol w="3124200">
                  <a:extLst>
                    <a:ext uri="{9D8B030D-6E8A-4147-A177-3AD203B41FA5}">
                      <a16:colId xmlns:a16="http://schemas.microsoft.com/office/drawing/2014/main" val="3172654769"/>
                    </a:ext>
                  </a:extLst>
                </a:gridCol>
              </a:tblGrid>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BFI                     </a:t>
                      </a:r>
                      <a:r>
                        <a:rPr kumimoji="0" lang="en-US" altLang="en-US" sz="2800" b="1" i="0" u="none" strike="noStrike" cap="none" normalizeH="0" baseline="0">
                          <a:ln>
                            <a:noFill/>
                          </a:ln>
                          <a:solidFill>
                            <a:srgbClr val="3366FF"/>
                          </a:solidFill>
                          <a:effectLst/>
                          <a:latin typeface="Arial" panose="020B0604020202020204"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906640"/>
                  </a:ext>
                </a:extLst>
              </a:tr>
              <a:tr h="6365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DAYCV              </a:t>
                      </a:r>
                      <a:r>
                        <a:rPr kumimoji="0" lang="en-US" altLang="en-US" sz="2800" b="1" i="0" u="none" strike="noStrike" cap="none" normalizeH="0" baseline="0">
                          <a:ln>
                            <a:noFill/>
                          </a:ln>
                          <a:solidFill>
                            <a:srgbClr val="3366FF"/>
                          </a:solidFill>
                          <a:effectLst/>
                          <a:latin typeface="Arial" panose="020B0604020202020204" pitchFamily="34"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867090"/>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QMEAN             </a:t>
                      </a:r>
                      <a:r>
                        <a:rPr kumimoji="0" lang="en-US" altLang="en-US" sz="2800" b="1" i="0" u="none" strike="noStrike" cap="none" normalizeH="0" baseline="0">
                          <a:ln>
                            <a:noFill/>
                          </a:ln>
                          <a:solidFill>
                            <a:srgbClr val="3366FF"/>
                          </a:solidFill>
                          <a:effectLst/>
                          <a:latin typeface="Arial" panose="020B0604020202020204"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6538262"/>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ZERODAY             </a:t>
                      </a:r>
                      <a:r>
                        <a:rPr kumimoji="0" lang="en-US" altLang="en-US" sz="2800" b="1" i="0" u="none" strike="noStrike" cap="none" normalizeH="0" baseline="0">
                          <a:ln>
                            <a:noFill/>
                          </a:ln>
                          <a:solidFill>
                            <a:srgbClr val="3366FF"/>
                          </a:solidFill>
                          <a:effectLst/>
                          <a:latin typeface="Arial" panose="020B0604020202020204"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0783591"/>
                  </a:ext>
                </a:extLst>
              </a:tr>
              <a:tr h="6365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Q1.67          </a:t>
                      </a:r>
                      <a:r>
                        <a:rPr kumimoji="0" lang="en-US" altLang="en-US" sz="2800" b="1" i="0" u="none" strike="noStrike" cap="none" normalizeH="0" baseline="0">
                          <a:ln>
                            <a:noFill/>
                          </a:ln>
                          <a:solidFill>
                            <a:srgbClr val="3366FF"/>
                          </a:solidFill>
                          <a:effectLst/>
                          <a:latin typeface="Arial" panose="020B0604020202020204" pitchFamily="34" charset="0"/>
                        </a:rPr>
                        <a:t>M &amp;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4521593"/>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Colwell’s index-</a:t>
                      </a:r>
                      <a:r>
                        <a:rPr kumimoji="0" lang="en-US" altLang="en-US" sz="2800" b="1" i="0" u="none" strike="noStrike" cap="none" normalizeH="0" baseline="0">
                          <a:ln>
                            <a:noFill/>
                          </a:ln>
                          <a:solidFill>
                            <a:srgbClr val="3366FF"/>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9029778"/>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7Qmin               </a:t>
                      </a:r>
                      <a:r>
                        <a:rPr kumimoji="0" lang="en-US" altLang="en-US" sz="2800" b="1" i="0" u="none" strike="noStrike" cap="none" normalizeH="0" baseline="0">
                          <a:ln>
                            <a:noFill/>
                          </a:ln>
                          <a:solidFill>
                            <a:srgbClr val="3366FF"/>
                          </a:solidFill>
                          <a:effectLst/>
                          <a:latin typeface="Arial" panose="020B0604020202020204"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2311570"/>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7Qmax              </a:t>
                      </a:r>
                      <a:r>
                        <a:rPr kumimoji="0" lang="en-US" altLang="en-US" sz="2800" b="1" i="0" u="none" strike="noStrike" cap="none" normalizeH="0" baseline="0">
                          <a:ln>
                            <a:noFill/>
                          </a:ln>
                          <a:solidFill>
                            <a:srgbClr val="3366FF"/>
                          </a:solidFill>
                          <a:effectLst/>
                          <a:latin typeface="Arial" panose="020B0604020202020204" pitchFamily="34" charset="0"/>
                        </a:rPr>
                        <a:t>M</a:t>
                      </a:r>
                      <a:r>
                        <a:rPr kumimoji="0" lang="en-US" altLang="en-US" sz="2800" b="1"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0811911"/>
                  </a:ext>
                </a:extLst>
              </a:tr>
              <a:tr h="6365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NOR-</a:t>
                      </a:r>
                      <a:r>
                        <a:rPr kumimoji="0" lang="en-US" altLang="en-US" sz="1800" b="1" i="0" u="none" strike="noStrike" cap="none" normalizeH="0" baseline="0">
                          <a:ln>
                            <a:noFill/>
                          </a:ln>
                          <a:solidFill>
                            <a:schemeClr val="tx1"/>
                          </a:solidFill>
                          <a:effectLst/>
                          <a:latin typeface="Arial" panose="020B0604020202020204" pitchFamily="34" charset="0"/>
                        </a:rPr>
                        <a:t> </a:t>
                      </a:r>
                      <a:r>
                        <a:rPr kumimoji="0" lang="en-US" altLang="en-US" sz="1600" b="1" i="0" u="none" strike="noStrike" cap="none" normalizeH="0" baseline="0">
                          <a:ln>
                            <a:noFill/>
                          </a:ln>
                          <a:solidFill>
                            <a:schemeClr val="tx1"/>
                          </a:solidFill>
                          <a:effectLst/>
                          <a:latin typeface="Arial" panose="020B0604020202020204" pitchFamily="34" charset="0"/>
                        </a:rPr>
                        <a:t>no. of reversals  </a:t>
                      </a:r>
                      <a:r>
                        <a:rPr kumimoji="0" lang="en-US" altLang="en-US" sz="2800" b="1" i="0" u="none" strike="noStrike" cap="none" normalizeH="0" baseline="0">
                          <a:ln>
                            <a:noFill/>
                          </a:ln>
                          <a:solidFill>
                            <a:srgbClr val="3366FF"/>
                          </a:solidFill>
                          <a:effectLst/>
                          <a:latin typeface="Arial" panose="020B0604020202020204" pitchFamily="34"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783295"/>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Flood frequency   </a:t>
                      </a:r>
                      <a:r>
                        <a:rPr kumimoji="0" lang="en-US" altLang="en-US" sz="2800" b="1" i="0" u="none" strike="noStrike" cap="none" normalizeH="0" baseline="0">
                          <a:ln>
                            <a:noFill/>
                          </a:ln>
                          <a:solidFill>
                            <a:srgbClr val="3366FF"/>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4639276"/>
                  </a:ext>
                </a:extLst>
              </a:tr>
            </a:tbl>
          </a:graphicData>
        </a:graphic>
      </p:graphicFrame>
      <p:sp>
        <p:nvSpPr>
          <p:cNvPr id="79970" name="Text Box 98">
            <a:extLst>
              <a:ext uri="{FF2B5EF4-FFF2-40B4-BE49-F238E27FC236}">
                <a16:creationId xmlns:a16="http://schemas.microsoft.com/office/drawing/2014/main" id="{A1C11796-78C5-445E-B425-79431E0574BB}"/>
              </a:ext>
            </a:extLst>
          </p:cNvPr>
          <p:cNvSpPr txBox="1">
            <a:spLocks noChangeArrowheads="1"/>
          </p:cNvSpPr>
          <p:nvPr/>
        </p:nvSpPr>
        <p:spPr bwMode="auto">
          <a:xfrm>
            <a:off x="838200" y="457200"/>
            <a:ext cx="80772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ydrologic indices</a:t>
            </a:r>
          </a:p>
          <a:p>
            <a:endParaRPr lang="en-US" altLang="en-US" sz="4400" b="1"/>
          </a:p>
        </p:txBody>
      </p:sp>
      <p:sp>
        <p:nvSpPr>
          <p:cNvPr id="79971" name="WordArt 99">
            <a:extLst>
              <a:ext uri="{FF2B5EF4-FFF2-40B4-BE49-F238E27FC236}">
                <a16:creationId xmlns:a16="http://schemas.microsoft.com/office/drawing/2014/main" id="{BD477C72-1C9B-43E6-B7EB-909BB9F41975}"/>
              </a:ext>
            </a:extLst>
          </p:cNvPr>
          <p:cNvSpPr>
            <a:spLocks noChangeArrowheads="1" noChangeShapeType="1" noTextEdit="1"/>
          </p:cNvSpPr>
          <p:nvPr/>
        </p:nvSpPr>
        <p:spPr bwMode="auto">
          <a:xfrm>
            <a:off x="76200" y="76200"/>
            <a:ext cx="762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H</a:t>
            </a:r>
          </a:p>
        </p:txBody>
      </p:sp>
      <p:sp>
        <p:nvSpPr>
          <p:cNvPr id="79972" name="WordArt 100">
            <a:extLst>
              <a:ext uri="{FF2B5EF4-FFF2-40B4-BE49-F238E27FC236}">
                <a16:creationId xmlns:a16="http://schemas.microsoft.com/office/drawing/2014/main" id="{59ABE3E0-EFA2-40F9-BF6C-A08962485549}"/>
              </a:ext>
            </a:extLst>
          </p:cNvPr>
          <p:cNvSpPr>
            <a:spLocks noChangeArrowheads="1" noChangeShapeType="1" noTextEdit="1"/>
          </p:cNvSpPr>
          <p:nvPr/>
        </p:nvSpPr>
        <p:spPr bwMode="auto">
          <a:xfrm>
            <a:off x="0" y="0"/>
            <a:ext cx="9144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H</a:t>
            </a:r>
          </a:p>
        </p:txBody>
      </p:sp>
      <p:sp>
        <p:nvSpPr>
          <p:cNvPr id="79973" name="Rectangle 101">
            <a:extLst>
              <a:ext uri="{FF2B5EF4-FFF2-40B4-BE49-F238E27FC236}">
                <a16:creationId xmlns:a16="http://schemas.microsoft.com/office/drawing/2014/main" id="{58C30F9F-678E-423F-8DA5-D036951AF2DC}"/>
              </a:ext>
            </a:extLst>
          </p:cNvPr>
          <p:cNvSpPr>
            <a:spLocks noChangeArrowheads="1"/>
          </p:cNvSpPr>
          <p:nvPr/>
        </p:nvSpPr>
        <p:spPr bwMode="auto">
          <a:xfrm>
            <a:off x="990600" y="1219200"/>
            <a:ext cx="4724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that define the flow regime</a:t>
            </a:r>
          </a:p>
        </p:txBody>
      </p:sp>
      <p:sp>
        <p:nvSpPr>
          <p:cNvPr id="79974" name="Rectangle 102">
            <a:extLst>
              <a:ext uri="{FF2B5EF4-FFF2-40B4-BE49-F238E27FC236}">
                <a16:creationId xmlns:a16="http://schemas.microsoft.com/office/drawing/2014/main" id="{CBF930E4-4BCF-4376-968C-90EF2395CA90}"/>
              </a:ext>
            </a:extLst>
          </p:cNvPr>
          <p:cNvSpPr>
            <a:spLocks noChangeArrowheads="1"/>
          </p:cNvSpPr>
          <p:nvPr/>
        </p:nvSpPr>
        <p:spPr bwMode="auto">
          <a:xfrm>
            <a:off x="533400" y="2971800"/>
            <a:ext cx="4572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BFI (%) – Base flow index </a:t>
            </a:r>
          </a:p>
        </p:txBody>
      </p:sp>
      <p:graphicFrame>
        <p:nvGraphicFramePr>
          <p:cNvPr id="79983" name="Object 111">
            <a:extLst>
              <a:ext uri="{FF2B5EF4-FFF2-40B4-BE49-F238E27FC236}">
                <a16:creationId xmlns:a16="http://schemas.microsoft.com/office/drawing/2014/main" id="{6621D757-E018-40D1-8668-283220B45AD0}"/>
              </a:ext>
            </a:extLst>
          </p:cNvPr>
          <p:cNvGraphicFramePr>
            <a:graphicFrameLocks noChangeAspect="1"/>
          </p:cNvGraphicFramePr>
          <p:nvPr/>
        </p:nvGraphicFramePr>
        <p:xfrm>
          <a:off x="1828800" y="3886200"/>
          <a:ext cx="3200400" cy="1106488"/>
        </p:xfrm>
        <a:graphic>
          <a:graphicData uri="http://schemas.openxmlformats.org/presentationml/2006/ole">
            <mc:AlternateContent xmlns:mc="http://schemas.openxmlformats.org/markup-compatibility/2006">
              <mc:Choice xmlns:v="urn:schemas-microsoft-com:vml" Requires="v">
                <p:oleObj spid="_x0000_s80008" name="Equation" r:id="rId4" imgW="1358640" imgH="469800" progId="Equation.3">
                  <p:embed/>
                </p:oleObj>
              </mc:Choice>
              <mc:Fallback>
                <p:oleObj name="Equation" r:id="rId4" imgW="1358640" imgH="469800" progId="Equation.3">
                  <p:embed/>
                  <p:pic>
                    <p:nvPicPr>
                      <p:cNvPr id="0" name="Object 1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3886200"/>
                        <a:ext cx="320040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9984" name="Text Box 112">
            <a:extLst>
              <a:ext uri="{FF2B5EF4-FFF2-40B4-BE49-F238E27FC236}">
                <a16:creationId xmlns:a16="http://schemas.microsoft.com/office/drawing/2014/main" id="{C39BC13B-49C6-4D93-84C7-19A4ACCEF9C0}"/>
              </a:ext>
            </a:extLst>
          </p:cNvPr>
          <p:cNvSpPr txBox="1">
            <a:spLocks noChangeArrowheads="1"/>
          </p:cNvSpPr>
          <p:nvPr/>
        </p:nvSpPr>
        <p:spPr bwMode="auto">
          <a:xfrm>
            <a:off x="304800" y="5638800"/>
            <a:ext cx="5334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N –total number of years of record, </a:t>
            </a:r>
          </a:p>
          <a:p>
            <a:r>
              <a:rPr lang="en-US" altLang="en-US" sz="1600"/>
              <a:t>QDMIN</a:t>
            </a:r>
            <a:r>
              <a:rPr lang="en-US" altLang="en-US" sz="1600" baseline="-25000"/>
              <a:t>y</a:t>
            </a:r>
            <a:r>
              <a:rPr lang="en-US" altLang="en-US" sz="1600"/>
              <a:t> - Minimim Q in the year y,</a:t>
            </a:r>
          </a:p>
          <a:p>
            <a:r>
              <a:rPr lang="en-US" altLang="en-US" sz="1600"/>
              <a:t>QAVE</a:t>
            </a:r>
            <a:r>
              <a:rPr lang="en-US" altLang="en-US" sz="1600" baseline="-25000"/>
              <a:t>y</a:t>
            </a:r>
            <a:r>
              <a:rPr lang="en-US" altLang="en-US" sz="1600"/>
              <a:t> = Mean Q in the year y, </a:t>
            </a:r>
            <a:endParaRPr lang="en-US" altLang="en-US" sz="1600" baseline="-25000"/>
          </a:p>
        </p:txBody>
      </p:sp>
      <p:sp>
        <p:nvSpPr>
          <p:cNvPr id="79985" name="Rectangle 113">
            <a:extLst>
              <a:ext uri="{FF2B5EF4-FFF2-40B4-BE49-F238E27FC236}">
                <a16:creationId xmlns:a16="http://schemas.microsoft.com/office/drawing/2014/main" id="{4031BEE1-3BBA-4D51-9B49-BBF14930B8C6}"/>
              </a:ext>
            </a:extLst>
          </p:cNvPr>
          <p:cNvSpPr>
            <a:spLocks noChangeArrowheads="1"/>
          </p:cNvSpPr>
          <p:nvPr/>
        </p:nvSpPr>
        <p:spPr bwMode="auto">
          <a:xfrm>
            <a:off x="5562600" y="152400"/>
            <a:ext cx="3581400" cy="6096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003" name="Rectangle 131">
            <a:extLst>
              <a:ext uri="{FF2B5EF4-FFF2-40B4-BE49-F238E27FC236}">
                <a16:creationId xmlns:a16="http://schemas.microsoft.com/office/drawing/2014/main" id="{F48A7E01-B814-47D7-BA60-60B177FD4FF3}"/>
              </a:ext>
            </a:extLst>
          </p:cNvPr>
          <p:cNvSpPr>
            <a:spLocks noChangeArrowheads="1"/>
          </p:cNvSpPr>
          <p:nvPr/>
        </p:nvSpPr>
        <p:spPr bwMode="auto">
          <a:xfrm>
            <a:off x="1828800" y="2819400"/>
            <a:ext cx="2209800" cy="1905000"/>
          </a:xfrm>
          <a:prstGeom prst="rect">
            <a:avLst/>
          </a:prstGeom>
          <a:solidFill>
            <a:schemeClr val="accent1">
              <a:alpha val="4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t>Flow regime:</a:t>
            </a:r>
          </a:p>
          <a:p>
            <a:pPr algn="ctr"/>
            <a:r>
              <a:rPr lang="en-US" altLang="en-US"/>
              <a:t>Magnitude</a:t>
            </a:r>
          </a:p>
          <a:p>
            <a:pPr algn="ctr"/>
            <a:r>
              <a:rPr lang="en-US" altLang="en-US"/>
              <a:t>Frequency</a:t>
            </a:r>
          </a:p>
          <a:p>
            <a:pPr algn="ctr"/>
            <a:r>
              <a:rPr lang="en-US" altLang="en-US"/>
              <a:t>Duration</a:t>
            </a:r>
          </a:p>
          <a:p>
            <a:pPr algn="ctr"/>
            <a:r>
              <a:rPr lang="en-US" altLang="en-US"/>
              <a:t>Timing</a:t>
            </a:r>
          </a:p>
          <a:p>
            <a:pPr algn="ctr"/>
            <a:r>
              <a:rPr lang="en-US" altLang="en-US"/>
              <a:t>Rate of change</a:t>
            </a:r>
          </a:p>
        </p:txBody>
      </p:sp>
      <p:sp>
        <p:nvSpPr>
          <p:cNvPr id="80004" name="Text Box 132">
            <a:extLst>
              <a:ext uri="{FF2B5EF4-FFF2-40B4-BE49-F238E27FC236}">
                <a16:creationId xmlns:a16="http://schemas.microsoft.com/office/drawing/2014/main" id="{1234EEA1-D090-477D-B066-1F499AC0D867}"/>
              </a:ext>
            </a:extLst>
          </p:cNvPr>
          <p:cNvSpPr txBox="1">
            <a:spLocks noChangeArrowheads="1"/>
          </p:cNvSpPr>
          <p:nvPr/>
        </p:nvSpPr>
        <p:spPr bwMode="auto">
          <a:xfrm>
            <a:off x="3657600" y="3108325"/>
            <a:ext cx="457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solidFill>
                  <a:srgbClr val="3366FF"/>
                </a:solidFill>
              </a:rPr>
              <a:t>M</a:t>
            </a:r>
          </a:p>
          <a:p>
            <a:r>
              <a:rPr lang="en-US" altLang="en-US" sz="2000" b="1">
                <a:solidFill>
                  <a:srgbClr val="3366FF"/>
                </a:solidFill>
              </a:rPr>
              <a:t>F</a:t>
            </a:r>
          </a:p>
          <a:p>
            <a:r>
              <a:rPr lang="en-US" altLang="en-US" sz="2000" b="1">
                <a:solidFill>
                  <a:srgbClr val="3366FF"/>
                </a:solidFill>
              </a:rPr>
              <a:t>D</a:t>
            </a:r>
          </a:p>
          <a:p>
            <a:r>
              <a:rPr lang="en-US" altLang="en-US" sz="2000" b="1">
                <a:solidFill>
                  <a:srgbClr val="3366FF"/>
                </a:solidFill>
              </a:rPr>
              <a:t>T</a:t>
            </a:r>
          </a:p>
          <a:p>
            <a:r>
              <a:rPr lang="en-US" altLang="en-US" sz="2000" b="1">
                <a:solidFill>
                  <a:srgbClr val="3366FF"/>
                </a:solidFill>
              </a:rPr>
              <a:t>R</a:t>
            </a:r>
          </a:p>
        </p:txBody>
      </p:sp>
      <p:sp>
        <p:nvSpPr>
          <p:cNvPr id="80005" name="Rectangle 133">
            <a:extLst>
              <a:ext uri="{FF2B5EF4-FFF2-40B4-BE49-F238E27FC236}">
                <a16:creationId xmlns:a16="http://schemas.microsoft.com/office/drawing/2014/main" id="{325CD84F-7B0B-4472-86CC-55F4D1B0809F}"/>
              </a:ext>
            </a:extLst>
          </p:cNvPr>
          <p:cNvSpPr>
            <a:spLocks noChangeArrowheads="1"/>
          </p:cNvSpPr>
          <p:nvPr/>
        </p:nvSpPr>
        <p:spPr bwMode="auto">
          <a:xfrm>
            <a:off x="4114800" y="5562600"/>
            <a:ext cx="1371600" cy="1143000"/>
          </a:xfrm>
          <a:prstGeom prst="rect">
            <a:avLst/>
          </a:prstGeom>
          <a:solidFill>
            <a:schemeClr val="accent1">
              <a:alpha val="4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b="1"/>
              <a:t>Flow regime:</a:t>
            </a:r>
          </a:p>
          <a:p>
            <a:pPr algn="ctr"/>
            <a:r>
              <a:rPr lang="en-US" altLang="en-US" sz="1000"/>
              <a:t>Magnitude</a:t>
            </a:r>
          </a:p>
          <a:p>
            <a:pPr algn="ctr"/>
            <a:r>
              <a:rPr lang="en-US" altLang="en-US" sz="1000"/>
              <a:t>Frequency</a:t>
            </a:r>
          </a:p>
          <a:p>
            <a:pPr algn="ctr"/>
            <a:r>
              <a:rPr lang="en-US" altLang="en-US" sz="1000"/>
              <a:t>Duration</a:t>
            </a:r>
          </a:p>
          <a:p>
            <a:pPr algn="ctr"/>
            <a:r>
              <a:rPr lang="en-US" altLang="en-US" sz="1000"/>
              <a:t>Timing</a:t>
            </a:r>
          </a:p>
          <a:p>
            <a:pPr algn="ctr"/>
            <a:r>
              <a:rPr lang="en-US" altLang="en-US" sz="1000"/>
              <a:t>Rate of change</a:t>
            </a:r>
          </a:p>
        </p:txBody>
      </p:sp>
      <p:sp>
        <p:nvSpPr>
          <p:cNvPr id="80006" name="Text Box 134">
            <a:extLst>
              <a:ext uri="{FF2B5EF4-FFF2-40B4-BE49-F238E27FC236}">
                <a16:creationId xmlns:a16="http://schemas.microsoft.com/office/drawing/2014/main" id="{148C4D5E-070F-40CC-AB0F-1FA038CA548B}"/>
              </a:ext>
            </a:extLst>
          </p:cNvPr>
          <p:cNvSpPr txBox="1">
            <a:spLocks noChangeArrowheads="1"/>
          </p:cNvSpPr>
          <p:nvPr/>
        </p:nvSpPr>
        <p:spPr bwMode="auto">
          <a:xfrm>
            <a:off x="5181600" y="5791200"/>
            <a:ext cx="228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00" b="1">
                <a:solidFill>
                  <a:srgbClr val="3366FF"/>
                </a:solidFill>
              </a:rPr>
              <a:t>M</a:t>
            </a:r>
          </a:p>
          <a:p>
            <a:r>
              <a:rPr lang="en-US" altLang="en-US" sz="1000" b="1">
                <a:solidFill>
                  <a:srgbClr val="3366FF"/>
                </a:solidFill>
              </a:rPr>
              <a:t>F</a:t>
            </a:r>
          </a:p>
          <a:p>
            <a:r>
              <a:rPr lang="en-US" altLang="en-US" sz="1000" b="1">
                <a:solidFill>
                  <a:srgbClr val="3366FF"/>
                </a:solidFill>
              </a:rPr>
              <a:t>D</a:t>
            </a:r>
          </a:p>
          <a:p>
            <a:r>
              <a:rPr lang="en-US" altLang="en-US" sz="1000" b="1">
                <a:solidFill>
                  <a:srgbClr val="3366FF"/>
                </a:solidFill>
              </a:rPr>
              <a:t>T</a:t>
            </a:r>
          </a:p>
          <a:p>
            <a:r>
              <a:rPr lang="en-US" altLang="en-US" sz="1000" b="1">
                <a:solidFill>
                  <a:srgbClr val="3366FF"/>
                </a:solidFill>
              </a:rPr>
              <a:t>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79972"/>
                                        </p:tgtEl>
                                      </p:cBhvr>
                                    </p:animEffect>
                                    <p:set>
                                      <p:cBhvr>
                                        <p:cTn id="7" dur="1" fill="hold">
                                          <p:stCondLst>
                                            <p:cond delay="499"/>
                                          </p:stCondLst>
                                        </p:cTn>
                                        <p:tgtEl>
                                          <p:spTgt spid="79972"/>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79971"/>
                                        </p:tgtEl>
                                        <p:attrNameLst>
                                          <p:attrName>style.visibility</p:attrName>
                                        </p:attrNameLst>
                                      </p:cBhvr>
                                      <p:to>
                                        <p:strVal val="visible"/>
                                      </p:to>
                                    </p:set>
                                    <p:animEffect transition="in" filter="checkerboard(across)">
                                      <p:cBhvr>
                                        <p:cTn id="10" dur="500"/>
                                        <p:tgtEl>
                                          <p:spTgt spid="79971"/>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7997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000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000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98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998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97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9985"/>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80003"/>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80004"/>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800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0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3" grpId="0"/>
      <p:bldP spid="79974" grpId="0"/>
      <p:bldP spid="79984" grpId="0"/>
      <p:bldP spid="80003" grpId="0" animBg="1"/>
      <p:bldP spid="80003" grpId="1" animBg="1"/>
      <p:bldP spid="80004" grpId="0"/>
      <p:bldP spid="80004" grpId="1"/>
      <p:bldP spid="80005" grpId="0" animBg="1"/>
      <p:bldP spid="800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05" name="Text Box 37">
            <a:extLst>
              <a:ext uri="{FF2B5EF4-FFF2-40B4-BE49-F238E27FC236}">
                <a16:creationId xmlns:a16="http://schemas.microsoft.com/office/drawing/2014/main" id="{CA52E7F4-2848-4AF6-BA4A-7F00F613A251}"/>
              </a:ext>
            </a:extLst>
          </p:cNvPr>
          <p:cNvSpPr txBox="1">
            <a:spLocks noChangeArrowheads="1"/>
          </p:cNvSpPr>
          <p:nvPr/>
        </p:nvSpPr>
        <p:spPr bwMode="auto">
          <a:xfrm>
            <a:off x="838200" y="457200"/>
            <a:ext cx="80772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ydrologic indices</a:t>
            </a:r>
          </a:p>
          <a:p>
            <a:endParaRPr lang="en-US" altLang="en-US" sz="4400" b="1"/>
          </a:p>
        </p:txBody>
      </p:sp>
      <p:sp>
        <p:nvSpPr>
          <p:cNvPr id="84006" name="WordArt 38">
            <a:extLst>
              <a:ext uri="{FF2B5EF4-FFF2-40B4-BE49-F238E27FC236}">
                <a16:creationId xmlns:a16="http://schemas.microsoft.com/office/drawing/2014/main" id="{FEBA5E16-679E-49D4-BCDC-7682E3DDBE82}"/>
              </a:ext>
            </a:extLst>
          </p:cNvPr>
          <p:cNvSpPr>
            <a:spLocks noChangeArrowheads="1" noChangeShapeType="1" noTextEdit="1"/>
          </p:cNvSpPr>
          <p:nvPr/>
        </p:nvSpPr>
        <p:spPr bwMode="auto">
          <a:xfrm>
            <a:off x="76200" y="76200"/>
            <a:ext cx="762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H</a:t>
            </a:r>
          </a:p>
        </p:txBody>
      </p:sp>
      <p:sp>
        <p:nvSpPr>
          <p:cNvPr id="84007" name="WordArt 39">
            <a:extLst>
              <a:ext uri="{FF2B5EF4-FFF2-40B4-BE49-F238E27FC236}">
                <a16:creationId xmlns:a16="http://schemas.microsoft.com/office/drawing/2014/main" id="{B8E38598-7CF4-47A5-ABC8-1FA104448952}"/>
              </a:ext>
            </a:extLst>
          </p:cNvPr>
          <p:cNvSpPr>
            <a:spLocks noChangeArrowheads="1" noChangeShapeType="1" noTextEdit="1"/>
          </p:cNvSpPr>
          <p:nvPr/>
        </p:nvSpPr>
        <p:spPr bwMode="auto">
          <a:xfrm>
            <a:off x="0" y="0"/>
            <a:ext cx="914400" cy="114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H</a:t>
            </a:r>
          </a:p>
        </p:txBody>
      </p:sp>
      <p:sp>
        <p:nvSpPr>
          <p:cNvPr id="84012" name="Rectangle 44">
            <a:extLst>
              <a:ext uri="{FF2B5EF4-FFF2-40B4-BE49-F238E27FC236}">
                <a16:creationId xmlns:a16="http://schemas.microsoft.com/office/drawing/2014/main" id="{D2A99BF6-3062-48C9-AA49-8E721BE6F1F9}"/>
              </a:ext>
            </a:extLst>
          </p:cNvPr>
          <p:cNvSpPr>
            <a:spLocks noChangeArrowheads="1"/>
          </p:cNvSpPr>
          <p:nvPr/>
        </p:nvSpPr>
        <p:spPr bwMode="auto">
          <a:xfrm>
            <a:off x="228600" y="1600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20000"/>
              </a:spcBef>
            </a:pPr>
            <a:r>
              <a:rPr lang="en-US" altLang="en-US" sz="2800"/>
              <a:t>Colwell’s index: P=C+M</a:t>
            </a:r>
          </a:p>
        </p:txBody>
      </p:sp>
      <p:sp>
        <p:nvSpPr>
          <p:cNvPr id="84013" name="Rectangle 45">
            <a:extLst>
              <a:ext uri="{FF2B5EF4-FFF2-40B4-BE49-F238E27FC236}">
                <a16:creationId xmlns:a16="http://schemas.microsoft.com/office/drawing/2014/main" id="{2358D68B-91E2-4718-930D-E3062F951DBC}"/>
              </a:ext>
            </a:extLst>
          </p:cNvPr>
          <p:cNvSpPr>
            <a:spLocks noChangeArrowheads="1"/>
          </p:cNvSpPr>
          <p:nvPr/>
        </p:nvSpPr>
        <p:spPr bwMode="auto">
          <a:xfrm>
            <a:off x="-76200" y="2514600"/>
            <a:ext cx="586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Predictability (P), Constancy (C), and Contingency (M)</a:t>
            </a:r>
          </a:p>
        </p:txBody>
      </p:sp>
      <p:sp>
        <p:nvSpPr>
          <p:cNvPr id="84016" name="Rectangle 48">
            <a:extLst>
              <a:ext uri="{FF2B5EF4-FFF2-40B4-BE49-F238E27FC236}">
                <a16:creationId xmlns:a16="http://schemas.microsoft.com/office/drawing/2014/main" id="{88B160D0-0076-470C-A053-618940F953EB}"/>
              </a:ext>
            </a:extLst>
          </p:cNvPr>
          <p:cNvSpPr>
            <a:spLocks noChangeArrowheads="1"/>
          </p:cNvSpPr>
          <p:nvPr/>
        </p:nvSpPr>
        <p:spPr bwMode="auto">
          <a:xfrm>
            <a:off x="381000" y="3505200"/>
            <a:ext cx="2514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a:solidFill>
                  <a:srgbClr val="FF3300"/>
                </a:solidFill>
              </a:rPr>
              <a:t>Maximum constancy, </a:t>
            </a:r>
          </a:p>
          <a:p>
            <a:r>
              <a:rPr lang="en-US" altLang="en-US">
                <a:solidFill>
                  <a:srgbClr val="FF3300"/>
                </a:solidFill>
              </a:rPr>
              <a:t>P=1, C = 1 and M = 0 </a:t>
            </a:r>
          </a:p>
        </p:txBody>
      </p:sp>
      <p:sp>
        <p:nvSpPr>
          <p:cNvPr id="84017" name="Rectangle 49">
            <a:extLst>
              <a:ext uri="{FF2B5EF4-FFF2-40B4-BE49-F238E27FC236}">
                <a16:creationId xmlns:a16="http://schemas.microsoft.com/office/drawing/2014/main" id="{A31DC2C1-A4DF-453C-BBE9-8B860104C0EE}"/>
              </a:ext>
            </a:extLst>
          </p:cNvPr>
          <p:cNvSpPr>
            <a:spLocks noChangeArrowheads="1"/>
          </p:cNvSpPr>
          <p:nvPr/>
        </p:nvSpPr>
        <p:spPr bwMode="auto">
          <a:xfrm>
            <a:off x="2971800" y="3505200"/>
            <a:ext cx="2590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a:solidFill>
                  <a:srgbClr val="FF3300"/>
                </a:solidFill>
              </a:rPr>
              <a:t>Maximum contingency, </a:t>
            </a:r>
          </a:p>
          <a:p>
            <a:r>
              <a:rPr lang="en-US" altLang="en-US">
                <a:solidFill>
                  <a:srgbClr val="FF3300"/>
                </a:solidFill>
              </a:rPr>
              <a:t>P=1, C = 0 and M = 1 </a:t>
            </a:r>
          </a:p>
        </p:txBody>
      </p:sp>
      <p:sp>
        <p:nvSpPr>
          <p:cNvPr id="84018" name="Rectangle 50">
            <a:extLst>
              <a:ext uri="{FF2B5EF4-FFF2-40B4-BE49-F238E27FC236}">
                <a16:creationId xmlns:a16="http://schemas.microsoft.com/office/drawing/2014/main" id="{52F54D1D-6F53-4A1C-8CB4-1E5A3C8F35C3}"/>
              </a:ext>
            </a:extLst>
          </p:cNvPr>
          <p:cNvSpPr>
            <a:spLocks noChangeArrowheads="1"/>
          </p:cNvSpPr>
          <p:nvPr/>
        </p:nvSpPr>
        <p:spPr bwMode="auto">
          <a:xfrm>
            <a:off x="5562600" y="3276600"/>
            <a:ext cx="3581400" cy="685800"/>
          </a:xfrm>
          <a:prstGeom prst="rect">
            <a:avLst/>
          </a:prstGeom>
          <a:noFill/>
          <a:ln w="412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019" name="Text Box 51">
            <a:extLst>
              <a:ext uri="{FF2B5EF4-FFF2-40B4-BE49-F238E27FC236}">
                <a16:creationId xmlns:a16="http://schemas.microsoft.com/office/drawing/2014/main" id="{9FB6F562-7AE4-4822-B75D-4C41DE76D4F7}"/>
              </a:ext>
            </a:extLst>
          </p:cNvPr>
          <p:cNvSpPr txBox="1">
            <a:spLocks noChangeArrowheads="1"/>
          </p:cNvSpPr>
          <p:nvPr/>
        </p:nvSpPr>
        <p:spPr bwMode="auto">
          <a:xfrm>
            <a:off x="1143000" y="5576888"/>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Time</a:t>
            </a:r>
          </a:p>
        </p:txBody>
      </p:sp>
      <p:sp>
        <p:nvSpPr>
          <p:cNvPr id="84020" name="Text Box 52">
            <a:extLst>
              <a:ext uri="{FF2B5EF4-FFF2-40B4-BE49-F238E27FC236}">
                <a16:creationId xmlns:a16="http://schemas.microsoft.com/office/drawing/2014/main" id="{707CEC0B-A6FD-4228-8925-9BEA857B3C68}"/>
              </a:ext>
            </a:extLst>
          </p:cNvPr>
          <p:cNvSpPr txBox="1">
            <a:spLocks noChangeArrowheads="1"/>
          </p:cNvSpPr>
          <p:nvPr/>
        </p:nvSpPr>
        <p:spPr bwMode="auto">
          <a:xfrm>
            <a:off x="3810000" y="54864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Time</a:t>
            </a:r>
          </a:p>
        </p:txBody>
      </p:sp>
      <p:sp>
        <p:nvSpPr>
          <p:cNvPr id="84021" name="Text Box 53">
            <a:extLst>
              <a:ext uri="{FF2B5EF4-FFF2-40B4-BE49-F238E27FC236}">
                <a16:creationId xmlns:a16="http://schemas.microsoft.com/office/drawing/2014/main" id="{A9179D46-E37E-47C8-AED2-CD2801A47D33}"/>
              </a:ext>
            </a:extLst>
          </p:cNvPr>
          <p:cNvSpPr txBox="1">
            <a:spLocks noChangeArrowheads="1"/>
          </p:cNvSpPr>
          <p:nvPr/>
        </p:nvSpPr>
        <p:spPr bwMode="auto">
          <a:xfrm rot="10800000">
            <a:off x="0" y="4225925"/>
            <a:ext cx="458788"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en-US" altLang="en-US"/>
              <a:t>Flow</a:t>
            </a:r>
          </a:p>
        </p:txBody>
      </p:sp>
      <p:sp>
        <p:nvSpPr>
          <p:cNvPr id="84022" name="Text Box 54">
            <a:extLst>
              <a:ext uri="{FF2B5EF4-FFF2-40B4-BE49-F238E27FC236}">
                <a16:creationId xmlns:a16="http://schemas.microsoft.com/office/drawing/2014/main" id="{86FCE763-CB87-4D0C-87FC-23582BEB9628}"/>
              </a:ext>
            </a:extLst>
          </p:cNvPr>
          <p:cNvSpPr txBox="1">
            <a:spLocks noChangeArrowheads="1"/>
          </p:cNvSpPr>
          <p:nvPr/>
        </p:nvSpPr>
        <p:spPr bwMode="auto">
          <a:xfrm rot="10800000">
            <a:off x="2590800" y="4225925"/>
            <a:ext cx="458788"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en-US" altLang="en-US"/>
              <a:t>Flow</a:t>
            </a:r>
          </a:p>
        </p:txBody>
      </p:sp>
      <p:graphicFrame>
        <p:nvGraphicFramePr>
          <p:cNvPr id="84181" name="Group 213">
            <a:extLst>
              <a:ext uri="{FF2B5EF4-FFF2-40B4-BE49-F238E27FC236}">
                <a16:creationId xmlns:a16="http://schemas.microsoft.com/office/drawing/2014/main" id="{5F02DEC8-9CA2-4D24-986E-DEC3C03E38E0}"/>
              </a:ext>
            </a:extLst>
          </p:cNvPr>
          <p:cNvGraphicFramePr>
            <a:graphicFrameLocks noGrp="1"/>
          </p:cNvGraphicFramePr>
          <p:nvPr/>
        </p:nvGraphicFramePr>
        <p:xfrm>
          <a:off x="5581650" y="117475"/>
          <a:ext cx="3562350" cy="6354763"/>
        </p:xfrm>
        <a:graphic>
          <a:graphicData uri="http://schemas.openxmlformats.org/drawingml/2006/table">
            <a:tbl>
              <a:tblPr/>
              <a:tblGrid>
                <a:gridCol w="438150">
                  <a:extLst>
                    <a:ext uri="{9D8B030D-6E8A-4147-A177-3AD203B41FA5}">
                      <a16:colId xmlns:a16="http://schemas.microsoft.com/office/drawing/2014/main" val="3918181493"/>
                    </a:ext>
                  </a:extLst>
                </a:gridCol>
                <a:gridCol w="3124200">
                  <a:extLst>
                    <a:ext uri="{9D8B030D-6E8A-4147-A177-3AD203B41FA5}">
                      <a16:colId xmlns:a16="http://schemas.microsoft.com/office/drawing/2014/main" val="1279855151"/>
                    </a:ext>
                  </a:extLst>
                </a:gridCol>
              </a:tblGrid>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BFI                     </a:t>
                      </a:r>
                      <a:r>
                        <a:rPr kumimoji="0" lang="en-US" altLang="en-US" sz="2800" b="1" i="0" u="none" strike="noStrike" cap="none" normalizeH="0" baseline="0">
                          <a:ln>
                            <a:noFill/>
                          </a:ln>
                          <a:solidFill>
                            <a:srgbClr val="3366FF"/>
                          </a:solidFill>
                          <a:effectLst/>
                          <a:latin typeface="Arial" panose="020B0604020202020204"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1578673"/>
                  </a:ext>
                </a:extLst>
              </a:tr>
              <a:tr h="6365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DAYCV              </a:t>
                      </a:r>
                      <a:r>
                        <a:rPr kumimoji="0" lang="en-US" altLang="en-US" sz="2800" b="1" i="0" u="none" strike="noStrike" cap="none" normalizeH="0" baseline="0">
                          <a:ln>
                            <a:noFill/>
                          </a:ln>
                          <a:solidFill>
                            <a:srgbClr val="3366FF"/>
                          </a:solidFill>
                          <a:effectLst/>
                          <a:latin typeface="Arial" panose="020B0604020202020204" pitchFamily="34"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1992465"/>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QMEAN             </a:t>
                      </a:r>
                      <a:r>
                        <a:rPr kumimoji="0" lang="en-US" altLang="en-US" sz="2800" b="1" i="0" u="none" strike="noStrike" cap="none" normalizeH="0" baseline="0">
                          <a:ln>
                            <a:noFill/>
                          </a:ln>
                          <a:solidFill>
                            <a:srgbClr val="3366FF"/>
                          </a:solidFill>
                          <a:effectLst/>
                          <a:latin typeface="Arial" panose="020B0604020202020204"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3550573"/>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ZERODAY             </a:t>
                      </a:r>
                      <a:r>
                        <a:rPr kumimoji="0" lang="en-US" altLang="en-US" sz="2800" b="1" i="0" u="none" strike="noStrike" cap="none" normalizeH="0" baseline="0">
                          <a:ln>
                            <a:noFill/>
                          </a:ln>
                          <a:solidFill>
                            <a:srgbClr val="3366FF"/>
                          </a:solidFill>
                          <a:effectLst/>
                          <a:latin typeface="Arial" panose="020B0604020202020204"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7510469"/>
                  </a:ext>
                </a:extLst>
              </a:tr>
              <a:tr h="6365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Q1.67          </a:t>
                      </a:r>
                      <a:r>
                        <a:rPr kumimoji="0" lang="en-US" altLang="en-US" sz="2800" b="1" i="0" u="none" strike="noStrike" cap="none" normalizeH="0" baseline="0">
                          <a:ln>
                            <a:noFill/>
                          </a:ln>
                          <a:solidFill>
                            <a:srgbClr val="3366FF"/>
                          </a:solidFill>
                          <a:effectLst/>
                          <a:latin typeface="Arial" panose="020B0604020202020204" pitchFamily="34" charset="0"/>
                        </a:rPr>
                        <a:t>M &amp;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5472570"/>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Colwell’s index-</a:t>
                      </a:r>
                      <a:r>
                        <a:rPr kumimoji="0" lang="en-US" altLang="en-US" sz="2800" b="1" i="0" u="none" strike="noStrike" cap="none" normalizeH="0" baseline="0">
                          <a:ln>
                            <a:noFill/>
                          </a:ln>
                          <a:solidFill>
                            <a:srgbClr val="3366FF"/>
                          </a:solidFill>
                          <a:effectLst/>
                          <a:latin typeface="Arial" panose="020B0604020202020204" pitchFamily="34" charset="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2448325"/>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7Qmin               </a:t>
                      </a:r>
                      <a:r>
                        <a:rPr kumimoji="0" lang="en-US" altLang="en-US" sz="2800" b="1" i="0" u="none" strike="noStrike" cap="none" normalizeH="0" baseline="0">
                          <a:ln>
                            <a:noFill/>
                          </a:ln>
                          <a:solidFill>
                            <a:srgbClr val="3366FF"/>
                          </a:solidFill>
                          <a:effectLst/>
                          <a:latin typeface="Arial" panose="020B0604020202020204"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05486413"/>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7Qmax              </a:t>
                      </a:r>
                      <a:r>
                        <a:rPr kumimoji="0" lang="en-US" altLang="en-US" sz="2800" b="1" i="0" u="none" strike="noStrike" cap="none" normalizeH="0" baseline="0">
                          <a:ln>
                            <a:noFill/>
                          </a:ln>
                          <a:solidFill>
                            <a:srgbClr val="3366FF"/>
                          </a:solidFill>
                          <a:effectLst/>
                          <a:latin typeface="Arial" panose="020B0604020202020204" pitchFamily="34" charset="0"/>
                        </a:rPr>
                        <a:t>M</a:t>
                      </a:r>
                      <a:r>
                        <a:rPr kumimoji="0" lang="en-US" altLang="en-US" sz="2800" b="1"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4893414"/>
                  </a:ext>
                </a:extLst>
              </a:tr>
              <a:tr h="6365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rPr>
                        <a:t>NOR-</a:t>
                      </a:r>
                      <a:r>
                        <a:rPr kumimoji="0" lang="en-US" altLang="en-US" sz="1800" b="1" i="0" u="none" strike="noStrike" cap="none" normalizeH="0" baseline="0">
                          <a:ln>
                            <a:noFill/>
                          </a:ln>
                          <a:solidFill>
                            <a:schemeClr val="tx1"/>
                          </a:solidFill>
                          <a:effectLst/>
                          <a:latin typeface="Arial" panose="020B0604020202020204" pitchFamily="34" charset="0"/>
                        </a:rPr>
                        <a:t> </a:t>
                      </a:r>
                      <a:r>
                        <a:rPr kumimoji="0" lang="en-US" altLang="en-US" sz="1600" b="1" i="0" u="none" strike="noStrike" cap="none" normalizeH="0" baseline="0">
                          <a:ln>
                            <a:noFill/>
                          </a:ln>
                          <a:solidFill>
                            <a:schemeClr val="tx1"/>
                          </a:solidFill>
                          <a:effectLst/>
                          <a:latin typeface="Arial" panose="020B0604020202020204" pitchFamily="34" charset="0"/>
                        </a:rPr>
                        <a:t>no. of reversals  </a:t>
                      </a:r>
                      <a:r>
                        <a:rPr kumimoji="0" lang="en-US" altLang="en-US" sz="2800" b="1" i="0" u="none" strike="noStrike" cap="none" normalizeH="0" baseline="0">
                          <a:ln>
                            <a:noFill/>
                          </a:ln>
                          <a:solidFill>
                            <a:srgbClr val="3366FF"/>
                          </a:solidFill>
                          <a:effectLst/>
                          <a:latin typeface="Arial" panose="020B0604020202020204" pitchFamily="34"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75292476"/>
                  </a:ext>
                </a:extLst>
              </a:tr>
              <a:tr h="635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rPr>
                        <a:t>Flood frequency   </a:t>
                      </a:r>
                      <a:r>
                        <a:rPr kumimoji="0" lang="en-US" altLang="en-US" sz="2800" b="1" i="0" u="none" strike="noStrike" cap="none" normalizeH="0" baseline="0">
                          <a:ln>
                            <a:noFill/>
                          </a:ln>
                          <a:solidFill>
                            <a:srgbClr val="3366FF"/>
                          </a:solidFill>
                          <a:effectLst/>
                          <a:latin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1737611"/>
                  </a:ext>
                </a:extLst>
              </a:tr>
            </a:tbl>
          </a:graphicData>
        </a:graphic>
      </p:graphicFrame>
      <p:sp>
        <p:nvSpPr>
          <p:cNvPr id="84182" name="Rectangle 214">
            <a:extLst>
              <a:ext uri="{FF2B5EF4-FFF2-40B4-BE49-F238E27FC236}">
                <a16:creationId xmlns:a16="http://schemas.microsoft.com/office/drawing/2014/main" id="{7A859E95-D8AE-490D-AF07-811E64579163}"/>
              </a:ext>
            </a:extLst>
          </p:cNvPr>
          <p:cNvSpPr>
            <a:spLocks noChangeArrowheads="1"/>
          </p:cNvSpPr>
          <p:nvPr/>
        </p:nvSpPr>
        <p:spPr bwMode="auto">
          <a:xfrm>
            <a:off x="1447800" y="6477000"/>
            <a:ext cx="7696200" cy="381000"/>
          </a:xfrm>
          <a:prstGeom prst="rect">
            <a:avLst/>
          </a:prstGeom>
          <a:solidFill>
            <a:schemeClr val="accent1">
              <a:alpha val="4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1400" b="1"/>
              <a:t>Flow regime: Magnitude – </a:t>
            </a:r>
            <a:r>
              <a:rPr lang="en-US" altLang="en-US" sz="1400" b="1">
                <a:solidFill>
                  <a:srgbClr val="3366FF"/>
                </a:solidFill>
              </a:rPr>
              <a:t>M</a:t>
            </a:r>
            <a:r>
              <a:rPr lang="en-US" altLang="en-US" sz="1400" b="1"/>
              <a:t>, Frequency – </a:t>
            </a:r>
            <a:r>
              <a:rPr lang="en-US" altLang="en-US" sz="1400" b="1">
                <a:solidFill>
                  <a:srgbClr val="3366FF"/>
                </a:solidFill>
              </a:rPr>
              <a:t>F</a:t>
            </a:r>
            <a:r>
              <a:rPr lang="en-US" altLang="en-US" sz="1400" b="1"/>
              <a:t>, Duration – </a:t>
            </a:r>
            <a:r>
              <a:rPr lang="en-US" altLang="en-US" sz="1400" b="1">
                <a:solidFill>
                  <a:srgbClr val="3366FF"/>
                </a:solidFill>
              </a:rPr>
              <a:t>D</a:t>
            </a:r>
            <a:r>
              <a:rPr lang="en-US" altLang="en-US" sz="1400" b="1"/>
              <a:t>, Timing – </a:t>
            </a:r>
            <a:r>
              <a:rPr lang="en-US" altLang="en-US" sz="1400" b="1">
                <a:solidFill>
                  <a:srgbClr val="3366FF"/>
                </a:solidFill>
              </a:rPr>
              <a:t>T</a:t>
            </a:r>
            <a:r>
              <a:rPr lang="en-US" altLang="en-US" sz="1400" b="1"/>
              <a:t>, Rate of change - </a:t>
            </a:r>
            <a:r>
              <a:rPr lang="en-US" altLang="en-US" sz="1400" b="1">
                <a:solidFill>
                  <a:srgbClr val="3366FF"/>
                </a:solidFill>
              </a:rPr>
              <a:t>R</a:t>
            </a:r>
          </a:p>
        </p:txBody>
      </p:sp>
      <p:sp>
        <p:nvSpPr>
          <p:cNvPr id="84186" name="Freeform 218">
            <a:extLst>
              <a:ext uri="{FF2B5EF4-FFF2-40B4-BE49-F238E27FC236}">
                <a16:creationId xmlns:a16="http://schemas.microsoft.com/office/drawing/2014/main" id="{499C33C1-5B8B-4CBF-B765-F69120A4682D}"/>
              </a:ext>
            </a:extLst>
          </p:cNvPr>
          <p:cNvSpPr>
            <a:spLocks/>
          </p:cNvSpPr>
          <p:nvPr/>
        </p:nvSpPr>
        <p:spPr bwMode="auto">
          <a:xfrm>
            <a:off x="3100388" y="4238625"/>
            <a:ext cx="2165350" cy="1171575"/>
          </a:xfrm>
          <a:custGeom>
            <a:avLst/>
            <a:gdLst>
              <a:gd name="T0" fmla="*/ 7 w 460"/>
              <a:gd name="T1" fmla="*/ 116 h 330"/>
              <a:gd name="T2" fmla="*/ 16 w 460"/>
              <a:gd name="T3" fmla="*/ 59 h 330"/>
              <a:gd name="T4" fmla="*/ 25 w 460"/>
              <a:gd name="T5" fmla="*/ 18 h 330"/>
              <a:gd name="T6" fmla="*/ 34 w 460"/>
              <a:gd name="T7" fmla="*/ 1 h 330"/>
              <a:gd name="T8" fmla="*/ 43 w 460"/>
              <a:gd name="T9" fmla="*/ 9 h 330"/>
              <a:gd name="T10" fmla="*/ 53 w 460"/>
              <a:gd name="T11" fmla="*/ 42 h 330"/>
              <a:gd name="T12" fmla="*/ 62 w 460"/>
              <a:gd name="T13" fmla="*/ 95 h 330"/>
              <a:gd name="T14" fmla="*/ 71 w 460"/>
              <a:gd name="T15" fmla="*/ 158 h 330"/>
              <a:gd name="T16" fmla="*/ 80 w 460"/>
              <a:gd name="T17" fmla="*/ 223 h 330"/>
              <a:gd name="T18" fmla="*/ 90 w 460"/>
              <a:gd name="T19" fmla="*/ 278 h 330"/>
              <a:gd name="T20" fmla="*/ 99 w 460"/>
              <a:gd name="T21" fmla="*/ 316 h 330"/>
              <a:gd name="T22" fmla="*/ 108 w 460"/>
              <a:gd name="T23" fmla="*/ 330 h 330"/>
              <a:gd name="T24" fmla="*/ 117 w 460"/>
              <a:gd name="T25" fmla="*/ 317 h 330"/>
              <a:gd name="T26" fmla="*/ 126 w 460"/>
              <a:gd name="T27" fmla="*/ 281 h 330"/>
              <a:gd name="T28" fmla="*/ 136 w 460"/>
              <a:gd name="T29" fmla="*/ 226 h 330"/>
              <a:gd name="T30" fmla="*/ 145 w 460"/>
              <a:gd name="T31" fmla="*/ 162 h 330"/>
              <a:gd name="T32" fmla="*/ 154 w 460"/>
              <a:gd name="T33" fmla="*/ 98 h 330"/>
              <a:gd name="T34" fmla="*/ 163 w 460"/>
              <a:gd name="T35" fmla="*/ 45 h 330"/>
              <a:gd name="T36" fmla="*/ 172 w 460"/>
              <a:gd name="T37" fmla="*/ 11 h 330"/>
              <a:gd name="T38" fmla="*/ 182 w 460"/>
              <a:gd name="T39" fmla="*/ 1 h 330"/>
              <a:gd name="T40" fmla="*/ 191 w 460"/>
              <a:gd name="T41" fmla="*/ 16 h 330"/>
              <a:gd name="T42" fmla="*/ 200 w 460"/>
              <a:gd name="T43" fmla="*/ 56 h 330"/>
              <a:gd name="T44" fmla="*/ 209 w 460"/>
              <a:gd name="T45" fmla="*/ 112 h 330"/>
              <a:gd name="T46" fmla="*/ 218 w 460"/>
              <a:gd name="T47" fmla="*/ 177 h 330"/>
              <a:gd name="T48" fmla="*/ 228 w 460"/>
              <a:gd name="T49" fmla="*/ 240 h 330"/>
              <a:gd name="T50" fmla="*/ 237 w 460"/>
              <a:gd name="T51" fmla="*/ 291 h 330"/>
              <a:gd name="T52" fmla="*/ 246 w 460"/>
              <a:gd name="T53" fmla="*/ 322 h 330"/>
              <a:gd name="T54" fmla="*/ 255 w 460"/>
              <a:gd name="T55" fmla="*/ 329 h 330"/>
              <a:gd name="T56" fmla="*/ 265 w 460"/>
              <a:gd name="T57" fmla="*/ 309 h 330"/>
              <a:gd name="T58" fmla="*/ 274 w 460"/>
              <a:gd name="T59" fmla="*/ 267 h 330"/>
              <a:gd name="T60" fmla="*/ 283 w 460"/>
              <a:gd name="T61" fmla="*/ 208 h 330"/>
              <a:gd name="T62" fmla="*/ 292 w 460"/>
              <a:gd name="T63" fmla="*/ 143 h 330"/>
              <a:gd name="T64" fmla="*/ 301 w 460"/>
              <a:gd name="T65" fmla="*/ 81 h 330"/>
              <a:gd name="T66" fmla="*/ 311 w 460"/>
              <a:gd name="T67" fmla="*/ 33 h 330"/>
              <a:gd name="T68" fmla="*/ 320 w 460"/>
              <a:gd name="T69" fmla="*/ 5 h 330"/>
              <a:gd name="T70" fmla="*/ 329 w 460"/>
              <a:gd name="T71" fmla="*/ 3 h 330"/>
              <a:gd name="T72" fmla="*/ 338 w 460"/>
              <a:gd name="T73" fmla="*/ 26 h 330"/>
              <a:gd name="T74" fmla="*/ 347 w 460"/>
              <a:gd name="T75" fmla="*/ 71 h 330"/>
              <a:gd name="T76" fmla="*/ 357 w 460"/>
              <a:gd name="T77" fmla="*/ 131 h 330"/>
              <a:gd name="T78" fmla="*/ 366 w 460"/>
              <a:gd name="T79" fmla="*/ 196 h 330"/>
              <a:gd name="T80" fmla="*/ 375 w 460"/>
              <a:gd name="T81" fmla="*/ 257 h 330"/>
              <a:gd name="T82" fmla="*/ 384 w 460"/>
              <a:gd name="T83" fmla="*/ 303 h 330"/>
              <a:gd name="T84" fmla="*/ 393 w 460"/>
              <a:gd name="T85" fmla="*/ 327 h 330"/>
              <a:gd name="T86" fmla="*/ 403 w 460"/>
              <a:gd name="T87" fmla="*/ 326 h 330"/>
              <a:gd name="T88" fmla="*/ 412 w 460"/>
              <a:gd name="T89" fmla="*/ 299 h 330"/>
              <a:gd name="T90" fmla="*/ 421 w 460"/>
              <a:gd name="T91" fmla="*/ 251 h 330"/>
              <a:gd name="T92" fmla="*/ 430 w 460"/>
              <a:gd name="T93" fmla="*/ 189 h 330"/>
              <a:gd name="T94" fmla="*/ 440 w 460"/>
              <a:gd name="T95" fmla="*/ 124 h 330"/>
              <a:gd name="T96" fmla="*/ 449 w 460"/>
              <a:gd name="T97" fmla="*/ 65 h 330"/>
              <a:gd name="T98" fmla="*/ 458 w 460"/>
              <a:gd name="T99"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0" h="330">
                <a:moveTo>
                  <a:pt x="0" y="165"/>
                </a:moveTo>
                <a:lnTo>
                  <a:pt x="2" y="149"/>
                </a:lnTo>
                <a:lnTo>
                  <a:pt x="4" y="132"/>
                </a:lnTo>
                <a:lnTo>
                  <a:pt x="7" y="116"/>
                </a:lnTo>
                <a:lnTo>
                  <a:pt x="9" y="101"/>
                </a:lnTo>
                <a:lnTo>
                  <a:pt x="11" y="86"/>
                </a:lnTo>
                <a:lnTo>
                  <a:pt x="14" y="72"/>
                </a:lnTo>
                <a:lnTo>
                  <a:pt x="16" y="59"/>
                </a:lnTo>
                <a:lnTo>
                  <a:pt x="18" y="47"/>
                </a:lnTo>
                <a:lnTo>
                  <a:pt x="20" y="36"/>
                </a:lnTo>
                <a:lnTo>
                  <a:pt x="23" y="26"/>
                </a:lnTo>
                <a:lnTo>
                  <a:pt x="25" y="18"/>
                </a:lnTo>
                <a:lnTo>
                  <a:pt x="27" y="12"/>
                </a:lnTo>
                <a:lnTo>
                  <a:pt x="30" y="6"/>
                </a:lnTo>
                <a:lnTo>
                  <a:pt x="32" y="3"/>
                </a:lnTo>
                <a:lnTo>
                  <a:pt x="34" y="1"/>
                </a:lnTo>
                <a:lnTo>
                  <a:pt x="37" y="0"/>
                </a:lnTo>
                <a:lnTo>
                  <a:pt x="39" y="2"/>
                </a:lnTo>
                <a:lnTo>
                  <a:pt x="41" y="5"/>
                </a:lnTo>
                <a:lnTo>
                  <a:pt x="43" y="9"/>
                </a:lnTo>
                <a:lnTo>
                  <a:pt x="46" y="15"/>
                </a:lnTo>
                <a:lnTo>
                  <a:pt x="48" y="23"/>
                </a:lnTo>
                <a:lnTo>
                  <a:pt x="50" y="32"/>
                </a:lnTo>
                <a:lnTo>
                  <a:pt x="53" y="42"/>
                </a:lnTo>
                <a:lnTo>
                  <a:pt x="55" y="54"/>
                </a:lnTo>
                <a:lnTo>
                  <a:pt x="57" y="66"/>
                </a:lnTo>
                <a:lnTo>
                  <a:pt x="60" y="80"/>
                </a:lnTo>
                <a:lnTo>
                  <a:pt x="62" y="95"/>
                </a:lnTo>
                <a:lnTo>
                  <a:pt x="64" y="110"/>
                </a:lnTo>
                <a:lnTo>
                  <a:pt x="67" y="126"/>
                </a:lnTo>
                <a:lnTo>
                  <a:pt x="69" y="142"/>
                </a:lnTo>
                <a:lnTo>
                  <a:pt x="71" y="158"/>
                </a:lnTo>
                <a:lnTo>
                  <a:pt x="73" y="175"/>
                </a:lnTo>
                <a:lnTo>
                  <a:pt x="76" y="191"/>
                </a:lnTo>
                <a:lnTo>
                  <a:pt x="78" y="207"/>
                </a:lnTo>
                <a:lnTo>
                  <a:pt x="80" y="223"/>
                </a:lnTo>
                <a:lnTo>
                  <a:pt x="83" y="238"/>
                </a:lnTo>
                <a:lnTo>
                  <a:pt x="85" y="252"/>
                </a:lnTo>
                <a:lnTo>
                  <a:pt x="87" y="266"/>
                </a:lnTo>
                <a:lnTo>
                  <a:pt x="90" y="278"/>
                </a:lnTo>
                <a:lnTo>
                  <a:pt x="92" y="290"/>
                </a:lnTo>
                <a:lnTo>
                  <a:pt x="94" y="300"/>
                </a:lnTo>
                <a:lnTo>
                  <a:pt x="96" y="308"/>
                </a:lnTo>
                <a:lnTo>
                  <a:pt x="99" y="316"/>
                </a:lnTo>
                <a:lnTo>
                  <a:pt x="101" y="322"/>
                </a:lnTo>
                <a:lnTo>
                  <a:pt x="103" y="326"/>
                </a:lnTo>
                <a:lnTo>
                  <a:pt x="106" y="329"/>
                </a:lnTo>
                <a:lnTo>
                  <a:pt x="108" y="330"/>
                </a:lnTo>
                <a:lnTo>
                  <a:pt x="110" y="329"/>
                </a:lnTo>
                <a:lnTo>
                  <a:pt x="113" y="327"/>
                </a:lnTo>
                <a:lnTo>
                  <a:pt x="115" y="323"/>
                </a:lnTo>
                <a:lnTo>
                  <a:pt x="117" y="317"/>
                </a:lnTo>
                <a:lnTo>
                  <a:pt x="119" y="310"/>
                </a:lnTo>
                <a:lnTo>
                  <a:pt x="122" y="302"/>
                </a:lnTo>
                <a:lnTo>
                  <a:pt x="124" y="292"/>
                </a:lnTo>
                <a:lnTo>
                  <a:pt x="126" y="281"/>
                </a:lnTo>
                <a:lnTo>
                  <a:pt x="129" y="269"/>
                </a:lnTo>
                <a:lnTo>
                  <a:pt x="131" y="256"/>
                </a:lnTo>
                <a:lnTo>
                  <a:pt x="133" y="241"/>
                </a:lnTo>
                <a:lnTo>
                  <a:pt x="136" y="226"/>
                </a:lnTo>
                <a:lnTo>
                  <a:pt x="138" y="211"/>
                </a:lnTo>
                <a:lnTo>
                  <a:pt x="140" y="195"/>
                </a:lnTo>
                <a:lnTo>
                  <a:pt x="142" y="179"/>
                </a:lnTo>
                <a:lnTo>
                  <a:pt x="145" y="162"/>
                </a:lnTo>
                <a:lnTo>
                  <a:pt x="147" y="146"/>
                </a:lnTo>
                <a:lnTo>
                  <a:pt x="149" y="130"/>
                </a:lnTo>
                <a:lnTo>
                  <a:pt x="152" y="114"/>
                </a:lnTo>
                <a:lnTo>
                  <a:pt x="154" y="98"/>
                </a:lnTo>
                <a:lnTo>
                  <a:pt x="156" y="84"/>
                </a:lnTo>
                <a:lnTo>
                  <a:pt x="159" y="70"/>
                </a:lnTo>
                <a:lnTo>
                  <a:pt x="161" y="57"/>
                </a:lnTo>
                <a:lnTo>
                  <a:pt x="163" y="45"/>
                </a:lnTo>
                <a:lnTo>
                  <a:pt x="166" y="34"/>
                </a:lnTo>
                <a:lnTo>
                  <a:pt x="168" y="25"/>
                </a:lnTo>
                <a:lnTo>
                  <a:pt x="170" y="17"/>
                </a:lnTo>
                <a:lnTo>
                  <a:pt x="172" y="11"/>
                </a:lnTo>
                <a:lnTo>
                  <a:pt x="175" y="6"/>
                </a:lnTo>
                <a:lnTo>
                  <a:pt x="177" y="2"/>
                </a:lnTo>
                <a:lnTo>
                  <a:pt x="179" y="1"/>
                </a:lnTo>
                <a:lnTo>
                  <a:pt x="182" y="1"/>
                </a:lnTo>
                <a:lnTo>
                  <a:pt x="184" y="2"/>
                </a:lnTo>
                <a:lnTo>
                  <a:pt x="186" y="5"/>
                </a:lnTo>
                <a:lnTo>
                  <a:pt x="189" y="10"/>
                </a:lnTo>
                <a:lnTo>
                  <a:pt x="191" y="16"/>
                </a:lnTo>
                <a:lnTo>
                  <a:pt x="193" y="24"/>
                </a:lnTo>
                <a:lnTo>
                  <a:pt x="195" y="34"/>
                </a:lnTo>
                <a:lnTo>
                  <a:pt x="198" y="44"/>
                </a:lnTo>
                <a:lnTo>
                  <a:pt x="200" y="56"/>
                </a:lnTo>
                <a:lnTo>
                  <a:pt x="202" y="69"/>
                </a:lnTo>
                <a:lnTo>
                  <a:pt x="205" y="83"/>
                </a:lnTo>
                <a:lnTo>
                  <a:pt x="207" y="97"/>
                </a:lnTo>
                <a:lnTo>
                  <a:pt x="209" y="112"/>
                </a:lnTo>
                <a:lnTo>
                  <a:pt x="212" y="128"/>
                </a:lnTo>
                <a:lnTo>
                  <a:pt x="214" y="144"/>
                </a:lnTo>
                <a:lnTo>
                  <a:pt x="216" y="161"/>
                </a:lnTo>
                <a:lnTo>
                  <a:pt x="218" y="177"/>
                </a:lnTo>
                <a:lnTo>
                  <a:pt x="221" y="194"/>
                </a:lnTo>
                <a:lnTo>
                  <a:pt x="223" y="210"/>
                </a:lnTo>
                <a:lnTo>
                  <a:pt x="225" y="225"/>
                </a:lnTo>
                <a:lnTo>
                  <a:pt x="228" y="240"/>
                </a:lnTo>
                <a:lnTo>
                  <a:pt x="230" y="254"/>
                </a:lnTo>
                <a:lnTo>
                  <a:pt x="232" y="268"/>
                </a:lnTo>
                <a:lnTo>
                  <a:pt x="235" y="280"/>
                </a:lnTo>
                <a:lnTo>
                  <a:pt x="237" y="291"/>
                </a:lnTo>
                <a:lnTo>
                  <a:pt x="239" y="301"/>
                </a:lnTo>
                <a:lnTo>
                  <a:pt x="242" y="310"/>
                </a:lnTo>
                <a:lnTo>
                  <a:pt x="244" y="317"/>
                </a:lnTo>
                <a:lnTo>
                  <a:pt x="246" y="322"/>
                </a:lnTo>
                <a:lnTo>
                  <a:pt x="248" y="326"/>
                </a:lnTo>
                <a:lnTo>
                  <a:pt x="251" y="329"/>
                </a:lnTo>
                <a:lnTo>
                  <a:pt x="253" y="330"/>
                </a:lnTo>
                <a:lnTo>
                  <a:pt x="255" y="329"/>
                </a:lnTo>
                <a:lnTo>
                  <a:pt x="258" y="326"/>
                </a:lnTo>
                <a:lnTo>
                  <a:pt x="260" y="322"/>
                </a:lnTo>
                <a:lnTo>
                  <a:pt x="262" y="316"/>
                </a:lnTo>
                <a:lnTo>
                  <a:pt x="265" y="309"/>
                </a:lnTo>
                <a:lnTo>
                  <a:pt x="267" y="300"/>
                </a:lnTo>
                <a:lnTo>
                  <a:pt x="269" y="290"/>
                </a:lnTo>
                <a:lnTo>
                  <a:pt x="271" y="279"/>
                </a:lnTo>
                <a:lnTo>
                  <a:pt x="274" y="267"/>
                </a:lnTo>
                <a:lnTo>
                  <a:pt x="276" y="253"/>
                </a:lnTo>
                <a:lnTo>
                  <a:pt x="278" y="239"/>
                </a:lnTo>
                <a:lnTo>
                  <a:pt x="281" y="224"/>
                </a:lnTo>
                <a:lnTo>
                  <a:pt x="283" y="208"/>
                </a:lnTo>
                <a:lnTo>
                  <a:pt x="285" y="192"/>
                </a:lnTo>
                <a:lnTo>
                  <a:pt x="288" y="176"/>
                </a:lnTo>
                <a:lnTo>
                  <a:pt x="290" y="159"/>
                </a:lnTo>
                <a:lnTo>
                  <a:pt x="292" y="143"/>
                </a:lnTo>
                <a:lnTo>
                  <a:pt x="294" y="127"/>
                </a:lnTo>
                <a:lnTo>
                  <a:pt x="297" y="111"/>
                </a:lnTo>
                <a:lnTo>
                  <a:pt x="299" y="96"/>
                </a:lnTo>
                <a:lnTo>
                  <a:pt x="301" y="81"/>
                </a:lnTo>
                <a:lnTo>
                  <a:pt x="304" y="68"/>
                </a:lnTo>
                <a:lnTo>
                  <a:pt x="306" y="55"/>
                </a:lnTo>
                <a:lnTo>
                  <a:pt x="308" y="43"/>
                </a:lnTo>
                <a:lnTo>
                  <a:pt x="311" y="33"/>
                </a:lnTo>
                <a:lnTo>
                  <a:pt x="313" y="24"/>
                </a:lnTo>
                <a:lnTo>
                  <a:pt x="315" y="16"/>
                </a:lnTo>
                <a:lnTo>
                  <a:pt x="318" y="10"/>
                </a:lnTo>
                <a:lnTo>
                  <a:pt x="320" y="5"/>
                </a:lnTo>
                <a:lnTo>
                  <a:pt x="322" y="2"/>
                </a:lnTo>
                <a:lnTo>
                  <a:pt x="324" y="1"/>
                </a:lnTo>
                <a:lnTo>
                  <a:pt x="327" y="1"/>
                </a:lnTo>
                <a:lnTo>
                  <a:pt x="329" y="3"/>
                </a:lnTo>
                <a:lnTo>
                  <a:pt x="331" y="6"/>
                </a:lnTo>
                <a:lnTo>
                  <a:pt x="334" y="11"/>
                </a:lnTo>
                <a:lnTo>
                  <a:pt x="336" y="18"/>
                </a:lnTo>
                <a:lnTo>
                  <a:pt x="338" y="26"/>
                </a:lnTo>
                <a:lnTo>
                  <a:pt x="341" y="35"/>
                </a:lnTo>
                <a:lnTo>
                  <a:pt x="343" y="46"/>
                </a:lnTo>
                <a:lnTo>
                  <a:pt x="345" y="58"/>
                </a:lnTo>
                <a:lnTo>
                  <a:pt x="347" y="71"/>
                </a:lnTo>
                <a:lnTo>
                  <a:pt x="350" y="85"/>
                </a:lnTo>
                <a:lnTo>
                  <a:pt x="352" y="100"/>
                </a:lnTo>
                <a:lnTo>
                  <a:pt x="354" y="115"/>
                </a:lnTo>
                <a:lnTo>
                  <a:pt x="357" y="131"/>
                </a:lnTo>
                <a:lnTo>
                  <a:pt x="359" y="147"/>
                </a:lnTo>
                <a:lnTo>
                  <a:pt x="361" y="164"/>
                </a:lnTo>
                <a:lnTo>
                  <a:pt x="364" y="180"/>
                </a:lnTo>
                <a:lnTo>
                  <a:pt x="366" y="196"/>
                </a:lnTo>
                <a:lnTo>
                  <a:pt x="368" y="212"/>
                </a:lnTo>
                <a:lnTo>
                  <a:pt x="370" y="228"/>
                </a:lnTo>
                <a:lnTo>
                  <a:pt x="373" y="243"/>
                </a:lnTo>
                <a:lnTo>
                  <a:pt x="375" y="257"/>
                </a:lnTo>
                <a:lnTo>
                  <a:pt x="377" y="270"/>
                </a:lnTo>
                <a:lnTo>
                  <a:pt x="380" y="282"/>
                </a:lnTo>
                <a:lnTo>
                  <a:pt x="382" y="293"/>
                </a:lnTo>
                <a:lnTo>
                  <a:pt x="384" y="303"/>
                </a:lnTo>
                <a:lnTo>
                  <a:pt x="387" y="311"/>
                </a:lnTo>
                <a:lnTo>
                  <a:pt x="389" y="318"/>
                </a:lnTo>
                <a:lnTo>
                  <a:pt x="391" y="323"/>
                </a:lnTo>
                <a:lnTo>
                  <a:pt x="393" y="327"/>
                </a:lnTo>
                <a:lnTo>
                  <a:pt x="396" y="329"/>
                </a:lnTo>
                <a:lnTo>
                  <a:pt x="398" y="330"/>
                </a:lnTo>
                <a:lnTo>
                  <a:pt x="400" y="328"/>
                </a:lnTo>
                <a:lnTo>
                  <a:pt x="403" y="326"/>
                </a:lnTo>
                <a:lnTo>
                  <a:pt x="405" y="321"/>
                </a:lnTo>
                <a:lnTo>
                  <a:pt x="407" y="315"/>
                </a:lnTo>
                <a:lnTo>
                  <a:pt x="410" y="308"/>
                </a:lnTo>
                <a:lnTo>
                  <a:pt x="412" y="299"/>
                </a:lnTo>
                <a:lnTo>
                  <a:pt x="414" y="289"/>
                </a:lnTo>
                <a:lnTo>
                  <a:pt x="417" y="277"/>
                </a:lnTo>
                <a:lnTo>
                  <a:pt x="419" y="265"/>
                </a:lnTo>
                <a:lnTo>
                  <a:pt x="421" y="251"/>
                </a:lnTo>
                <a:lnTo>
                  <a:pt x="423" y="236"/>
                </a:lnTo>
                <a:lnTo>
                  <a:pt x="426" y="221"/>
                </a:lnTo>
                <a:lnTo>
                  <a:pt x="428" y="206"/>
                </a:lnTo>
                <a:lnTo>
                  <a:pt x="430" y="189"/>
                </a:lnTo>
                <a:lnTo>
                  <a:pt x="433" y="173"/>
                </a:lnTo>
                <a:lnTo>
                  <a:pt x="435" y="157"/>
                </a:lnTo>
                <a:lnTo>
                  <a:pt x="437" y="140"/>
                </a:lnTo>
                <a:lnTo>
                  <a:pt x="440" y="124"/>
                </a:lnTo>
                <a:lnTo>
                  <a:pt x="442" y="108"/>
                </a:lnTo>
                <a:lnTo>
                  <a:pt x="444" y="93"/>
                </a:lnTo>
                <a:lnTo>
                  <a:pt x="446" y="79"/>
                </a:lnTo>
                <a:lnTo>
                  <a:pt x="449" y="65"/>
                </a:lnTo>
                <a:lnTo>
                  <a:pt x="451" y="53"/>
                </a:lnTo>
                <a:lnTo>
                  <a:pt x="453" y="41"/>
                </a:lnTo>
                <a:lnTo>
                  <a:pt x="456" y="31"/>
                </a:lnTo>
                <a:lnTo>
                  <a:pt x="458" y="22"/>
                </a:lnTo>
                <a:lnTo>
                  <a:pt x="460" y="15"/>
                </a:lnTo>
              </a:path>
            </a:pathLst>
          </a:custGeom>
          <a:noFill/>
          <a:ln w="4763"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187" name="Rectangle 219">
            <a:extLst>
              <a:ext uri="{FF2B5EF4-FFF2-40B4-BE49-F238E27FC236}">
                <a16:creationId xmlns:a16="http://schemas.microsoft.com/office/drawing/2014/main" id="{B764577D-3D24-4F55-AD65-32038E8E25E8}"/>
              </a:ext>
            </a:extLst>
          </p:cNvPr>
          <p:cNvSpPr>
            <a:spLocks noChangeArrowheads="1"/>
          </p:cNvSpPr>
          <p:nvPr/>
        </p:nvSpPr>
        <p:spPr bwMode="auto">
          <a:xfrm>
            <a:off x="3009900" y="3505200"/>
            <a:ext cx="2400300" cy="1981200"/>
          </a:xfrm>
          <a:prstGeom prst="rect">
            <a:avLst/>
          </a:prstGeom>
          <a:noFill/>
          <a:ln w="4763">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192" name="Freeform 224">
            <a:extLst>
              <a:ext uri="{FF2B5EF4-FFF2-40B4-BE49-F238E27FC236}">
                <a16:creationId xmlns:a16="http://schemas.microsoft.com/office/drawing/2014/main" id="{7DA56EF8-7D40-49B1-B430-2FE10C752709}"/>
              </a:ext>
            </a:extLst>
          </p:cNvPr>
          <p:cNvSpPr>
            <a:spLocks/>
          </p:cNvSpPr>
          <p:nvPr/>
        </p:nvSpPr>
        <p:spPr bwMode="auto">
          <a:xfrm>
            <a:off x="496888" y="4799013"/>
            <a:ext cx="2117725" cy="1587"/>
          </a:xfrm>
          <a:custGeom>
            <a:avLst/>
            <a:gdLst>
              <a:gd name="T0" fmla="*/ 0 w 380"/>
              <a:gd name="T1" fmla="*/ 38 w 380"/>
              <a:gd name="T2" fmla="*/ 76 w 380"/>
              <a:gd name="T3" fmla="*/ 114 w 380"/>
              <a:gd name="T4" fmla="*/ 152 w 380"/>
              <a:gd name="T5" fmla="*/ 190 w 380"/>
              <a:gd name="T6" fmla="*/ 228 w 380"/>
              <a:gd name="T7" fmla="*/ 266 w 380"/>
              <a:gd name="T8" fmla="*/ 304 w 380"/>
              <a:gd name="T9" fmla="*/ 342 w 380"/>
              <a:gd name="T10" fmla="*/ 380 w 380"/>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380">
                <a:moveTo>
                  <a:pt x="0" y="0"/>
                </a:moveTo>
                <a:lnTo>
                  <a:pt x="38" y="0"/>
                </a:lnTo>
                <a:lnTo>
                  <a:pt x="76" y="0"/>
                </a:lnTo>
                <a:lnTo>
                  <a:pt x="114" y="0"/>
                </a:lnTo>
                <a:lnTo>
                  <a:pt x="152" y="0"/>
                </a:lnTo>
                <a:lnTo>
                  <a:pt x="190" y="0"/>
                </a:lnTo>
                <a:lnTo>
                  <a:pt x="228" y="0"/>
                </a:lnTo>
                <a:lnTo>
                  <a:pt x="266" y="0"/>
                </a:lnTo>
                <a:lnTo>
                  <a:pt x="304" y="0"/>
                </a:lnTo>
                <a:lnTo>
                  <a:pt x="342" y="0"/>
                </a:lnTo>
                <a:lnTo>
                  <a:pt x="380" y="0"/>
                </a:lnTo>
              </a:path>
            </a:pathLst>
          </a:custGeom>
          <a:noFill/>
          <a:ln w="635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193" name="Rectangle 225">
            <a:extLst>
              <a:ext uri="{FF2B5EF4-FFF2-40B4-BE49-F238E27FC236}">
                <a16:creationId xmlns:a16="http://schemas.microsoft.com/office/drawing/2014/main" id="{3D202558-EA91-42F5-AF38-04DBEE4C2DDA}"/>
              </a:ext>
            </a:extLst>
          </p:cNvPr>
          <p:cNvSpPr>
            <a:spLocks noChangeArrowheads="1"/>
          </p:cNvSpPr>
          <p:nvPr/>
        </p:nvSpPr>
        <p:spPr bwMode="auto">
          <a:xfrm>
            <a:off x="406400" y="3505200"/>
            <a:ext cx="2298700" cy="1989138"/>
          </a:xfrm>
          <a:prstGeom prst="rect">
            <a:avLst/>
          </a:prstGeom>
          <a:noFill/>
          <a:ln w="63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84007"/>
                                        </p:tgtEl>
                                      </p:cBhvr>
                                    </p:animEffect>
                                    <p:set>
                                      <p:cBhvr>
                                        <p:cTn id="7" dur="1" fill="hold">
                                          <p:stCondLst>
                                            <p:cond delay="499"/>
                                          </p:stCondLst>
                                        </p:cTn>
                                        <p:tgtEl>
                                          <p:spTgt spid="84007"/>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84006"/>
                                        </p:tgtEl>
                                        <p:attrNameLst>
                                          <p:attrName>style.visibility</p:attrName>
                                        </p:attrNameLst>
                                      </p:cBhvr>
                                      <p:to>
                                        <p:strVal val="visible"/>
                                      </p:to>
                                    </p:set>
                                    <p:animEffect transition="in" filter="checkerboard(across)">
                                      <p:cBhvr>
                                        <p:cTn id="10" dur="500"/>
                                        <p:tgtEl>
                                          <p:spTgt spid="84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DDDA3058-0EFE-49A4-98EF-ED975047EB27}"/>
              </a:ext>
            </a:extLst>
          </p:cNvPr>
          <p:cNvSpPr txBox="1">
            <a:spLocks noChangeArrowheads="1"/>
          </p:cNvSpPr>
          <p:nvPr/>
        </p:nvSpPr>
        <p:spPr bwMode="auto">
          <a:xfrm>
            <a:off x="685800" y="304800"/>
            <a:ext cx="830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atershed attribute derivation</a:t>
            </a:r>
          </a:p>
        </p:txBody>
      </p:sp>
      <p:sp>
        <p:nvSpPr>
          <p:cNvPr id="93187" name="WordArt 3">
            <a:extLst>
              <a:ext uri="{FF2B5EF4-FFF2-40B4-BE49-F238E27FC236}">
                <a16:creationId xmlns:a16="http://schemas.microsoft.com/office/drawing/2014/main" id="{D26851BA-96BD-4794-877A-DF0EA3ACC904}"/>
              </a:ext>
            </a:extLst>
          </p:cNvPr>
          <p:cNvSpPr>
            <a:spLocks noChangeArrowheads="1" noChangeShapeType="1" noTextEdit="1"/>
          </p:cNvSpPr>
          <p:nvPr/>
        </p:nvSpPr>
        <p:spPr bwMode="auto">
          <a:xfrm>
            <a:off x="76200" y="76200"/>
            <a:ext cx="762000" cy="8588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W</a:t>
            </a:r>
          </a:p>
        </p:txBody>
      </p:sp>
      <p:sp>
        <p:nvSpPr>
          <p:cNvPr id="93188" name="WordArt 4">
            <a:extLst>
              <a:ext uri="{FF2B5EF4-FFF2-40B4-BE49-F238E27FC236}">
                <a16:creationId xmlns:a16="http://schemas.microsoft.com/office/drawing/2014/main" id="{0025A861-A8FB-42BB-A12E-8645A109530C}"/>
              </a:ext>
            </a:extLst>
          </p:cNvPr>
          <p:cNvSpPr>
            <a:spLocks noChangeArrowheads="1" noChangeShapeType="1" noTextEdit="1"/>
          </p:cNvSpPr>
          <p:nvPr/>
        </p:nvSpPr>
        <p:spPr bwMode="auto">
          <a:xfrm>
            <a:off x="0" y="0"/>
            <a:ext cx="9144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W</a:t>
            </a:r>
          </a:p>
        </p:txBody>
      </p:sp>
      <p:pic>
        <p:nvPicPr>
          <p:cNvPr id="93189" name="Picture 5" descr="j0293828">
            <a:extLst>
              <a:ext uri="{FF2B5EF4-FFF2-40B4-BE49-F238E27FC236}">
                <a16:creationId xmlns:a16="http://schemas.microsoft.com/office/drawing/2014/main" id="{3D387C15-A4FE-4C2E-920E-0D2226D89F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676400"/>
            <a:ext cx="1447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0" name="Picture 6" descr="MCj04038850000[1]">
            <a:extLst>
              <a:ext uri="{FF2B5EF4-FFF2-40B4-BE49-F238E27FC236}">
                <a16:creationId xmlns:a16="http://schemas.microsoft.com/office/drawing/2014/main" id="{CA495EBB-A9B1-4C65-AA30-0081202FA6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905000"/>
            <a:ext cx="744538"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3192" name="Group 8">
            <a:extLst>
              <a:ext uri="{FF2B5EF4-FFF2-40B4-BE49-F238E27FC236}">
                <a16:creationId xmlns:a16="http://schemas.microsoft.com/office/drawing/2014/main" id="{E098F20E-7E57-4B2E-B30C-B374CDED4DCA}"/>
              </a:ext>
            </a:extLst>
          </p:cNvPr>
          <p:cNvGrpSpPr>
            <a:grpSpLocks/>
          </p:cNvGrpSpPr>
          <p:nvPr/>
        </p:nvGrpSpPr>
        <p:grpSpPr bwMode="auto">
          <a:xfrm>
            <a:off x="6858000" y="1676400"/>
            <a:ext cx="2133600" cy="1524000"/>
            <a:chOff x="2256" y="2976"/>
            <a:chExt cx="1728" cy="1263"/>
          </a:xfrm>
        </p:grpSpPr>
        <p:pic>
          <p:nvPicPr>
            <p:cNvPr id="93193" name="Picture 9" descr="GEOLOGY">
              <a:extLst>
                <a:ext uri="{FF2B5EF4-FFF2-40B4-BE49-F238E27FC236}">
                  <a16:creationId xmlns:a16="http://schemas.microsoft.com/office/drawing/2014/main" id="{0A668AA9-0444-48C8-8974-E2E9F71370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6" y="3072"/>
              <a:ext cx="1728" cy="1167"/>
            </a:xfrm>
            <a:prstGeom prst="rect">
              <a:avLst/>
            </a:prstGeom>
            <a:noFill/>
            <a:extLst>
              <a:ext uri="{909E8E84-426E-40DD-AFC4-6F175D3DCCD1}">
                <a14:hiddenFill xmlns:a14="http://schemas.microsoft.com/office/drawing/2010/main">
                  <a:solidFill>
                    <a:srgbClr val="FFFFFF"/>
                  </a:solidFill>
                </a14:hiddenFill>
              </a:ext>
            </a:extLst>
          </p:spPr>
        </p:pic>
        <p:pic>
          <p:nvPicPr>
            <p:cNvPr id="93194" name="Picture 10" descr="ws_pic1">
              <a:extLst>
                <a:ext uri="{FF2B5EF4-FFF2-40B4-BE49-F238E27FC236}">
                  <a16:creationId xmlns:a16="http://schemas.microsoft.com/office/drawing/2014/main" id="{12C96DB1-A283-4B67-9BF5-208405A8517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0" y="2976"/>
              <a:ext cx="1344" cy="1238"/>
            </a:xfrm>
            <a:prstGeom prst="rect">
              <a:avLst/>
            </a:prstGeom>
            <a:noFill/>
            <a:extLst>
              <a:ext uri="{909E8E84-426E-40DD-AFC4-6F175D3DCCD1}">
                <a14:hiddenFill xmlns:a14="http://schemas.microsoft.com/office/drawing/2010/main">
                  <a:solidFill>
                    <a:srgbClr val="FFFFFF"/>
                  </a:solidFill>
                </a14:hiddenFill>
              </a:ext>
            </a:extLst>
          </p:spPr>
        </p:pic>
      </p:grpSp>
      <p:sp>
        <p:nvSpPr>
          <p:cNvPr id="93195" name="Text Box 11">
            <a:extLst>
              <a:ext uri="{FF2B5EF4-FFF2-40B4-BE49-F238E27FC236}">
                <a16:creationId xmlns:a16="http://schemas.microsoft.com/office/drawing/2014/main" id="{A0F562C8-B61D-4E8F-987C-51A38CF9BC18}"/>
              </a:ext>
            </a:extLst>
          </p:cNvPr>
          <p:cNvSpPr txBox="1">
            <a:spLocks noChangeArrowheads="1"/>
          </p:cNvSpPr>
          <p:nvPr/>
        </p:nvSpPr>
        <p:spPr bwMode="auto">
          <a:xfrm>
            <a:off x="288925" y="3541713"/>
            <a:ext cx="3216275" cy="329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a:pPr>
            <a:r>
              <a:rPr lang="en-US" altLang="en-US"/>
              <a:t>Watershed area</a:t>
            </a:r>
          </a:p>
          <a:p>
            <a:pPr>
              <a:buFontTx/>
              <a:buAutoNum type="arabicPeriod"/>
            </a:pPr>
            <a:r>
              <a:rPr lang="en-US" altLang="en-US"/>
              <a:t>Main channel length</a:t>
            </a:r>
          </a:p>
          <a:p>
            <a:pPr>
              <a:buFontTx/>
              <a:buAutoNum type="arabicPeriod"/>
            </a:pPr>
            <a:r>
              <a:rPr lang="en-US" altLang="en-US"/>
              <a:t>Main channel slope</a:t>
            </a:r>
          </a:p>
          <a:p>
            <a:pPr>
              <a:buFontTx/>
              <a:buAutoNum type="arabicPeriod"/>
            </a:pPr>
            <a:r>
              <a:rPr lang="en-US" altLang="en-US"/>
              <a:t>Mean elevation</a:t>
            </a:r>
          </a:p>
          <a:p>
            <a:pPr>
              <a:buFontTx/>
              <a:buAutoNum type="arabicPeriod"/>
            </a:pPr>
            <a:r>
              <a:rPr lang="en-US" altLang="en-US"/>
              <a:t>Relief</a:t>
            </a:r>
          </a:p>
          <a:p>
            <a:pPr>
              <a:buFontTx/>
              <a:buAutoNum type="arabicPeriod"/>
            </a:pPr>
            <a:r>
              <a:rPr lang="en-US" altLang="en-US"/>
              <a:t>Drainage density - </a:t>
            </a:r>
            <a:r>
              <a:rPr lang="en-US" altLang="en-US" sz="1600"/>
              <a:t>channelization threshold determined objectively using constant drop analysis</a:t>
            </a:r>
          </a:p>
          <a:p>
            <a:pPr>
              <a:buFontTx/>
              <a:buAutoNum type="arabicPeriod"/>
            </a:pPr>
            <a:r>
              <a:rPr lang="en-US" altLang="en-US"/>
              <a:t>Basin shape</a:t>
            </a:r>
          </a:p>
          <a:p>
            <a:pPr>
              <a:buFontTx/>
              <a:buAutoNum type="arabicPeriod"/>
            </a:pPr>
            <a:r>
              <a:rPr lang="en-US" altLang="en-US"/>
              <a:t>Hypsometric curve indices</a:t>
            </a:r>
          </a:p>
          <a:p>
            <a:pPr>
              <a:buFontTx/>
              <a:buAutoNum type="arabicPeriod"/>
            </a:pPr>
            <a:r>
              <a:rPr lang="en-US" altLang="en-US"/>
              <a:t>Outlet elevation</a:t>
            </a:r>
          </a:p>
        </p:txBody>
      </p:sp>
      <p:sp>
        <p:nvSpPr>
          <p:cNvPr id="93196" name="Line 12">
            <a:extLst>
              <a:ext uri="{FF2B5EF4-FFF2-40B4-BE49-F238E27FC236}">
                <a16:creationId xmlns:a16="http://schemas.microsoft.com/office/drawing/2014/main" id="{6C5D9159-AE88-42AD-A35F-313A38C8CC6C}"/>
              </a:ext>
            </a:extLst>
          </p:cNvPr>
          <p:cNvSpPr>
            <a:spLocks noChangeShapeType="1"/>
          </p:cNvSpPr>
          <p:nvPr/>
        </p:nvSpPr>
        <p:spPr bwMode="auto">
          <a:xfrm>
            <a:off x="3581400" y="2895600"/>
            <a:ext cx="0" cy="396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97" name="Text Box 13">
            <a:extLst>
              <a:ext uri="{FF2B5EF4-FFF2-40B4-BE49-F238E27FC236}">
                <a16:creationId xmlns:a16="http://schemas.microsoft.com/office/drawing/2014/main" id="{85810FB0-4523-4C54-B3DC-44CC03C46C7B}"/>
              </a:ext>
            </a:extLst>
          </p:cNvPr>
          <p:cNvSpPr txBox="1">
            <a:spLocks noChangeArrowheads="1"/>
          </p:cNvSpPr>
          <p:nvPr/>
        </p:nvSpPr>
        <p:spPr bwMode="auto">
          <a:xfrm>
            <a:off x="3641725" y="3562350"/>
            <a:ext cx="2530475"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a:pPr>
            <a:r>
              <a:rPr lang="en-US" altLang="en-US"/>
              <a:t>Mean annual precipitation </a:t>
            </a:r>
          </a:p>
          <a:p>
            <a:pPr>
              <a:buFontTx/>
              <a:buAutoNum type="arabicPeriod"/>
            </a:pPr>
            <a:r>
              <a:rPr lang="en-US" altLang="en-US"/>
              <a:t>Monthly mean temperature</a:t>
            </a:r>
          </a:p>
          <a:p>
            <a:pPr>
              <a:buFontTx/>
              <a:buAutoNum type="arabicPeriod"/>
            </a:pPr>
            <a:r>
              <a:rPr lang="en-US" altLang="en-US"/>
              <a:t>Monthly maximum and </a:t>
            </a:r>
          </a:p>
          <a:p>
            <a:r>
              <a:rPr lang="en-US" altLang="en-US"/>
              <a:t>	minimum temperature</a:t>
            </a:r>
          </a:p>
          <a:p>
            <a:endParaRPr lang="en-US" altLang="en-US"/>
          </a:p>
          <a:p>
            <a:endParaRPr lang="en-US" altLang="en-US"/>
          </a:p>
        </p:txBody>
      </p:sp>
      <p:sp>
        <p:nvSpPr>
          <p:cNvPr id="93198" name="Line 14">
            <a:extLst>
              <a:ext uri="{FF2B5EF4-FFF2-40B4-BE49-F238E27FC236}">
                <a16:creationId xmlns:a16="http://schemas.microsoft.com/office/drawing/2014/main" id="{3EF5FBB4-3E09-4D2E-BECD-616197AA715C}"/>
              </a:ext>
            </a:extLst>
          </p:cNvPr>
          <p:cNvSpPr>
            <a:spLocks noChangeShapeType="1"/>
          </p:cNvSpPr>
          <p:nvPr/>
        </p:nvSpPr>
        <p:spPr bwMode="auto">
          <a:xfrm>
            <a:off x="6172200" y="2895600"/>
            <a:ext cx="0" cy="396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99" name="Text Box 15">
            <a:extLst>
              <a:ext uri="{FF2B5EF4-FFF2-40B4-BE49-F238E27FC236}">
                <a16:creationId xmlns:a16="http://schemas.microsoft.com/office/drawing/2014/main" id="{00F79212-2F01-4D8D-9029-DF02F2545FD9}"/>
              </a:ext>
            </a:extLst>
          </p:cNvPr>
          <p:cNvSpPr txBox="1">
            <a:spLocks noChangeArrowheads="1"/>
          </p:cNvSpPr>
          <p:nvPr/>
        </p:nvSpPr>
        <p:spPr bwMode="auto">
          <a:xfrm>
            <a:off x="6324600" y="3608388"/>
            <a:ext cx="2530475"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a:pPr>
            <a:r>
              <a:rPr lang="en-US" altLang="en-US"/>
              <a:t>Soil thickness </a:t>
            </a:r>
          </a:p>
          <a:p>
            <a:pPr>
              <a:buFontTx/>
              <a:buAutoNum type="arabicPeriod"/>
            </a:pPr>
            <a:r>
              <a:rPr lang="en-US" altLang="en-US"/>
              <a:t>Available water capacity </a:t>
            </a:r>
          </a:p>
          <a:p>
            <a:pPr>
              <a:buFontTx/>
              <a:buAutoNum type="arabicPeriod"/>
            </a:pPr>
            <a:r>
              <a:rPr lang="en-US" altLang="en-US"/>
              <a:t>Permeability</a:t>
            </a:r>
          </a:p>
          <a:p>
            <a:pPr>
              <a:buFontTx/>
              <a:buAutoNum type="arabicPeriod"/>
            </a:pPr>
            <a:r>
              <a:rPr lang="en-US" altLang="en-US"/>
              <a:t>Bulk density</a:t>
            </a:r>
          </a:p>
          <a:p>
            <a:endParaRPr lang="en-US" altLang="en-US"/>
          </a:p>
          <a:p>
            <a:pPr>
              <a:buFontTx/>
              <a:buChar char="•"/>
            </a:pPr>
            <a:endParaRPr lang="en-US" altLang="en-US"/>
          </a:p>
          <a:p>
            <a:endParaRPr lang="en-US" altLang="en-US"/>
          </a:p>
          <a:p>
            <a:endParaRPr lang="en-US" altLang="en-US"/>
          </a:p>
        </p:txBody>
      </p:sp>
      <p:sp>
        <p:nvSpPr>
          <p:cNvPr id="93200" name="Text Box 16">
            <a:extLst>
              <a:ext uri="{FF2B5EF4-FFF2-40B4-BE49-F238E27FC236}">
                <a16:creationId xmlns:a16="http://schemas.microsoft.com/office/drawing/2014/main" id="{F86276C3-99E9-4377-81A2-0515D0B8A017}"/>
              </a:ext>
            </a:extLst>
          </p:cNvPr>
          <p:cNvSpPr txBox="1">
            <a:spLocks noChangeArrowheads="1"/>
          </p:cNvSpPr>
          <p:nvPr/>
        </p:nvSpPr>
        <p:spPr bwMode="auto">
          <a:xfrm>
            <a:off x="0" y="1193800"/>
            <a:ext cx="8045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Digital</a:t>
            </a:r>
            <a:r>
              <a:rPr lang="en-US" altLang="en-US" b="1"/>
              <a:t> Elevation Model Analysis           Climate			Soils</a:t>
            </a:r>
          </a:p>
        </p:txBody>
      </p:sp>
      <p:sp>
        <p:nvSpPr>
          <p:cNvPr id="93201" name="Rectangle 17">
            <a:extLst>
              <a:ext uri="{FF2B5EF4-FFF2-40B4-BE49-F238E27FC236}">
                <a16:creationId xmlns:a16="http://schemas.microsoft.com/office/drawing/2014/main" id="{524CAB31-D5C6-43AB-A4B8-7024C7FE8180}"/>
              </a:ext>
            </a:extLst>
          </p:cNvPr>
          <p:cNvSpPr>
            <a:spLocks noChangeArrowheads="1"/>
          </p:cNvSpPr>
          <p:nvPr/>
        </p:nvSpPr>
        <p:spPr bwMode="auto">
          <a:xfrm>
            <a:off x="6705600" y="3276600"/>
            <a:ext cx="1276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STATSGO</a:t>
            </a:r>
          </a:p>
        </p:txBody>
      </p:sp>
      <p:sp>
        <p:nvSpPr>
          <p:cNvPr id="93202" name="Text Box 18">
            <a:extLst>
              <a:ext uri="{FF2B5EF4-FFF2-40B4-BE49-F238E27FC236}">
                <a16:creationId xmlns:a16="http://schemas.microsoft.com/office/drawing/2014/main" id="{7E4A9062-933C-49BD-A9EF-53D9135CE7F7}"/>
              </a:ext>
            </a:extLst>
          </p:cNvPr>
          <p:cNvSpPr txBox="1">
            <a:spLocks noChangeArrowheads="1"/>
          </p:cNvSpPr>
          <p:nvPr/>
        </p:nvSpPr>
        <p:spPr bwMode="auto">
          <a:xfrm>
            <a:off x="4191000" y="32004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PRISM</a:t>
            </a:r>
          </a:p>
        </p:txBody>
      </p:sp>
      <p:sp>
        <p:nvSpPr>
          <p:cNvPr id="93203" name="Text Box 19">
            <a:extLst>
              <a:ext uri="{FF2B5EF4-FFF2-40B4-BE49-F238E27FC236}">
                <a16:creationId xmlns:a16="http://schemas.microsoft.com/office/drawing/2014/main" id="{F3E90E25-71C5-4906-A4C1-ED35BF46B425}"/>
              </a:ext>
            </a:extLst>
          </p:cNvPr>
          <p:cNvSpPr txBox="1">
            <a:spLocks noChangeArrowheads="1"/>
          </p:cNvSpPr>
          <p:nvPr/>
        </p:nvSpPr>
        <p:spPr bwMode="auto">
          <a:xfrm>
            <a:off x="1143000" y="32766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TauDEM</a:t>
            </a:r>
          </a:p>
        </p:txBody>
      </p:sp>
      <p:pic>
        <p:nvPicPr>
          <p:cNvPr id="93206" name="Picture 22" descr="WS">
            <a:extLst>
              <a:ext uri="{FF2B5EF4-FFF2-40B4-BE49-F238E27FC236}">
                <a16:creationId xmlns:a16="http://schemas.microsoft.com/office/drawing/2014/main" id="{320436EE-8B91-46E7-B578-97244B5F6D5B}"/>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 y="1371600"/>
            <a:ext cx="2286000"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93188"/>
                                        </p:tgtEl>
                                      </p:cBhvr>
                                    </p:animEffect>
                                    <p:set>
                                      <p:cBhvr>
                                        <p:cTn id="7" dur="1" fill="hold">
                                          <p:stCondLst>
                                            <p:cond delay="499"/>
                                          </p:stCondLst>
                                        </p:cTn>
                                        <p:tgtEl>
                                          <p:spTgt spid="93188"/>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93187"/>
                                        </p:tgtEl>
                                        <p:attrNameLst>
                                          <p:attrName>style.visibility</p:attrName>
                                        </p:attrNameLst>
                                      </p:cBhvr>
                                      <p:to>
                                        <p:strVal val="visible"/>
                                      </p:to>
                                    </p:set>
                                    <p:animEffect transition="in" filter="checkerboard(across)">
                                      <p:cBhvr>
                                        <p:cTn id="10" dur="500"/>
                                        <p:tgtEl>
                                          <p:spTgt spid="93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a:extLst>
              <a:ext uri="{FF2B5EF4-FFF2-40B4-BE49-F238E27FC236}">
                <a16:creationId xmlns:a16="http://schemas.microsoft.com/office/drawing/2014/main" id="{97D4CEC4-0DF5-49C3-8066-FE3E1F4AED86}"/>
              </a:ext>
            </a:extLst>
          </p:cNvPr>
          <p:cNvSpPr txBox="1">
            <a:spLocks noChangeArrowheads="1"/>
          </p:cNvSpPr>
          <p:nvPr/>
        </p:nvSpPr>
        <p:spPr bwMode="auto">
          <a:xfrm>
            <a:off x="762000" y="304800"/>
            <a:ext cx="8305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b="1"/>
              <a:t>atabase</a:t>
            </a:r>
          </a:p>
        </p:txBody>
      </p:sp>
      <p:sp>
        <p:nvSpPr>
          <p:cNvPr id="96259" name="WordArt 3">
            <a:extLst>
              <a:ext uri="{FF2B5EF4-FFF2-40B4-BE49-F238E27FC236}">
                <a16:creationId xmlns:a16="http://schemas.microsoft.com/office/drawing/2014/main" id="{872672C3-DB16-4833-A008-5E3B6CE50F27}"/>
              </a:ext>
            </a:extLst>
          </p:cNvPr>
          <p:cNvSpPr>
            <a:spLocks noChangeArrowheads="1" noChangeShapeType="1" noTextEdit="1"/>
          </p:cNvSpPr>
          <p:nvPr/>
        </p:nvSpPr>
        <p:spPr bwMode="auto">
          <a:xfrm>
            <a:off x="76200" y="76200"/>
            <a:ext cx="762000" cy="8588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chemeClr val="accent2"/>
                </a:solidFill>
                <a:effectLst>
                  <a:outerShdw dist="45791" dir="3378596" algn="ctr" rotWithShape="0">
                    <a:srgbClr val="4D4D4D">
                      <a:alpha val="80000"/>
                    </a:srgbClr>
                  </a:outerShdw>
                </a:effectLst>
                <a:latin typeface="Arial Black" panose="020B0A04020102020204" pitchFamily="34" charset="0"/>
              </a:rPr>
              <a:t>D</a:t>
            </a:r>
          </a:p>
        </p:txBody>
      </p:sp>
      <p:sp>
        <p:nvSpPr>
          <p:cNvPr id="96260" name="WordArt 4">
            <a:extLst>
              <a:ext uri="{FF2B5EF4-FFF2-40B4-BE49-F238E27FC236}">
                <a16:creationId xmlns:a16="http://schemas.microsoft.com/office/drawing/2014/main" id="{3E560A37-DEB9-4E0D-BA37-F55C8516B66B}"/>
              </a:ext>
            </a:extLst>
          </p:cNvPr>
          <p:cNvSpPr>
            <a:spLocks noChangeArrowheads="1" noChangeShapeType="1" noTextEdit="1"/>
          </p:cNvSpPr>
          <p:nvPr/>
        </p:nvSpPr>
        <p:spPr bwMode="auto">
          <a:xfrm>
            <a:off x="0" y="0"/>
            <a:ext cx="9144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D</a:t>
            </a:r>
          </a:p>
        </p:txBody>
      </p:sp>
      <p:pic>
        <p:nvPicPr>
          <p:cNvPr id="96261" name="Picture 5" descr="j0293828">
            <a:extLst>
              <a:ext uri="{FF2B5EF4-FFF2-40B4-BE49-F238E27FC236}">
                <a16:creationId xmlns:a16="http://schemas.microsoft.com/office/drawing/2014/main" id="{0CC5791E-5F0C-4626-BE64-5AFE541C70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6663" y="1676400"/>
            <a:ext cx="1447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2" name="Picture 6" descr="MCj04038850000[1]">
            <a:extLst>
              <a:ext uri="{FF2B5EF4-FFF2-40B4-BE49-F238E27FC236}">
                <a16:creationId xmlns:a16="http://schemas.microsoft.com/office/drawing/2014/main" id="{4C402507-273C-471C-A3DC-4DB0BF404F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3463" y="1905000"/>
            <a:ext cx="744537"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6263" name="Group 7">
            <a:extLst>
              <a:ext uri="{FF2B5EF4-FFF2-40B4-BE49-F238E27FC236}">
                <a16:creationId xmlns:a16="http://schemas.microsoft.com/office/drawing/2014/main" id="{56590A91-5199-4092-A28F-F5611BBEE42A}"/>
              </a:ext>
            </a:extLst>
          </p:cNvPr>
          <p:cNvGrpSpPr>
            <a:grpSpLocks/>
          </p:cNvGrpSpPr>
          <p:nvPr/>
        </p:nvGrpSpPr>
        <p:grpSpPr bwMode="auto">
          <a:xfrm>
            <a:off x="7315200" y="1676400"/>
            <a:ext cx="1371600" cy="1143000"/>
            <a:chOff x="2256" y="2976"/>
            <a:chExt cx="1728" cy="1263"/>
          </a:xfrm>
        </p:grpSpPr>
        <p:pic>
          <p:nvPicPr>
            <p:cNvPr id="96264" name="Picture 8" descr="GEOLOGY">
              <a:extLst>
                <a:ext uri="{FF2B5EF4-FFF2-40B4-BE49-F238E27FC236}">
                  <a16:creationId xmlns:a16="http://schemas.microsoft.com/office/drawing/2014/main" id="{2E34A429-09BE-4C78-8DCF-20B9E1BCF5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6" y="3072"/>
              <a:ext cx="1728" cy="1167"/>
            </a:xfrm>
            <a:prstGeom prst="rect">
              <a:avLst/>
            </a:prstGeom>
            <a:noFill/>
            <a:extLst>
              <a:ext uri="{909E8E84-426E-40DD-AFC4-6F175D3DCCD1}">
                <a14:hiddenFill xmlns:a14="http://schemas.microsoft.com/office/drawing/2010/main">
                  <a:solidFill>
                    <a:srgbClr val="FFFFFF"/>
                  </a:solidFill>
                </a14:hiddenFill>
              </a:ext>
            </a:extLst>
          </p:spPr>
        </p:pic>
        <p:pic>
          <p:nvPicPr>
            <p:cNvPr id="96265" name="Picture 9" descr="ws_pic1">
              <a:extLst>
                <a:ext uri="{FF2B5EF4-FFF2-40B4-BE49-F238E27FC236}">
                  <a16:creationId xmlns:a16="http://schemas.microsoft.com/office/drawing/2014/main" id="{3866C506-80E9-4018-8E9D-9F9CC6794F2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0" y="2976"/>
              <a:ext cx="1344" cy="1238"/>
            </a:xfrm>
            <a:prstGeom prst="rect">
              <a:avLst/>
            </a:prstGeom>
            <a:noFill/>
            <a:extLst>
              <a:ext uri="{909E8E84-426E-40DD-AFC4-6F175D3DCCD1}">
                <a14:hiddenFill xmlns:a14="http://schemas.microsoft.com/office/drawing/2010/main">
                  <a:solidFill>
                    <a:srgbClr val="FFFFFF"/>
                  </a:solidFill>
                </a14:hiddenFill>
              </a:ext>
            </a:extLst>
          </p:spPr>
        </p:pic>
      </p:grpSp>
      <p:sp>
        <p:nvSpPr>
          <p:cNvPr id="96266" name="Text Box 10">
            <a:extLst>
              <a:ext uri="{FF2B5EF4-FFF2-40B4-BE49-F238E27FC236}">
                <a16:creationId xmlns:a16="http://schemas.microsoft.com/office/drawing/2014/main" id="{EE9BC8A2-27CC-4C0E-ADB8-DE3243F0C070}"/>
              </a:ext>
            </a:extLst>
          </p:cNvPr>
          <p:cNvSpPr txBox="1">
            <a:spLocks noChangeArrowheads="1"/>
          </p:cNvSpPr>
          <p:nvPr/>
        </p:nvSpPr>
        <p:spPr bwMode="auto">
          <a:xfrm>
            <a:off x="2286000" y="3038475"/>
            <a:ext cx="2438400" cy="271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a:pPr>
            <a:r>
              <a:rPr lang="en-US" altLang="en-US" sz="1600"/>
              <a:t>Watershed area</a:t>
            </a:r>
          </a:p>
          <a:p>
            <a:pPr>
              <a:buFontTx/>
              <a:buAutoNum type="arabicPeriod"/>
            </a:pPr>
            <a:r>
              <a:rPr lang="en-US" altLang="en-US" sz="1600"/>
              <a:t>Main channel length</a:t>
            </a:r>
          </a:p>
          <a:p>
            <a:pPr>
              <a:buFontTx/>
              <a:buAutoNum type="arabicPeriod"/>
            </a:pPr>
            <a:r>
              <a:rPr lang="en-US" altLang="en-US" sz="1600"/>
              <a:t>Main channel slope</a:t>
            </a:r>
          </a:p>
          <a:p>
            <a:pPr>
              <a:buFontTx/>
              <a:buAutoNum type="arabicPeriod"/>
            </a:pPr>
            <a:r>
              <a:rPr lang="en-US" altLang="en-US" sz="1600"/>
              <a:t>Mean elevation</a:t>
            </a:r>
          </a:p>
          <a:p>
            <a:pPr>
              <a:buFontTx/>
              <a:buAutoNum type="arabicPeriod"/>
            </a:pPr>
            <a:r>
              <a:rPr lang="en-US" altLang="en-US" sz="1600"/>
              <a:t>Relief</a:t>
            </a:r>
          </a:p>
          <a:p>
            <a:pPr>
              <a:buFontTx/>
              <a:buAutoNum type="arabicPeriod"/>
            </a:pPr>
            <a:r>
              <a:rPr lang="en-US" altLang="en-US" sz="1600"/>
              <a:t>Drainage density</a:t>
            </a:r>
          </a:p>
          <a:p>
            <a:pPr>
              <a:buFontTx/>
              <a:buAutoNum type="arabicPeriod"/>
            </a:pPr>
            <a:r>
              <a:rPr lang="en-US" altLang="en-US" sz="1600"/>
              <a:t>Basin shape</a:t>
            </a:r>
          </a:p>
          <a:p>
            <a:pPr>
              <a:buFontTx/>
              <a:buAutoNum type="arabicPeriod"/>
            </a:pPr>
            <a:r>
              <a:rPr lang="en-US" altLang="en-US" sz="1600"/>
              <a:t>Hypsometric curve indices</a:t>
            </a:r>
          </a:p>
          <a:p>
            <a:pPr>
              <a:buFontTx/>
              <a:buAutoNum type="arabicPeriod"/>
            </a:pPr>
            <a:r>
              <a:rPr lang="en-US" altLang="en-US" sz="1600"/>
              <a:t>Outlet elevation</a:t>
            </a:r>
          </a:p>
          <a:p>
            <a:pPr>
              <a:buFontTx/>
              <a:buAutoNum type="arabicPeriod"/>
            </a:pPr>
            <a:endParaRPr lang="en-US" altLang="en-US" sz="1200" b="1"/>
          </a:p>
        </p:txBody>
      </p:sp>
      <p:sp>
        <p:nvSpPr>
          <p:cNvPr id="96267" name="Line 11">
            <a:extLst>
              <a:ext uri="{FF2B5EF4-FFF2-40B4-BE49-F238E27FC236}">
                <a16:creationId xmlns:a16="http://schemas.microsoft.com/office/drawing/2014/main" id="{9C24FE82-BEDF-4476-B242-EFE72B61892B}"/>
              </a:ext>
            </a:extLst>
          </p:cNvPr>
          <p:cNvSpPr>
            <a:spLocks noChangeShapeType="1"/>
          </p:cNvSpPr>
          <p:nvPr/>
        </p:nvSpPr>
        <p:spPr bwMode="auto">
          <a:xfrm>
            <a:off x="4876800" y="28956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68" name="Text Box 12">
            <a:extLst>
              <a:ext uri="{FF2B5EF4-FFF2-40B4-BE49-F238E27FC236}">
                <a16:creationId xmlns:a16="http://schemas.microsoft.com/office/drawing/2014/main" id="{4D6696D4-7426-4D88-B98B-EB7EC635EDAD}"/>
              </a:ext>
            </a:extLst>
          </p:cNvPr>
          <p:cNvSpPr txBox="1">
            <a:spLocks noChangeArrowheads="1"/>
          </p:cNvSpPr>
          <p:nvPr/>
        </p:nvSpPr>
        <p:spPr bwMode="auto">
          <a:xfrm>
            <a:off x="5029200" y="3276600"/>
            <a:ext cx="1844675" cy="253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5425" indent="-225425">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a:pPr>
            <a:r>
              <a:rPr lang="en-US" altLang="en-US" sz="1600"/>
              <a:t>Mean annual precipitation </a:t>
            </a:r>
          </a:p>
          <a:p>
            <a:pPr>
              <a:buFontTx/>
              <a:buAutoNum type="arabicPeriod"/>
            </a:pPr>
            <a:r>
              <a:rPr lang="en-US" altLang="en-US" sz="1600"/>
              <a:t>Monthly mean temperature</a:t>
            </a:r>
          </a:p>
          <a:p>
            <a:pPr>
              <a:buFontTx/>
              <a:buAutoNum type="arabicPeriod"/>
            </a:pPr>
            <a:r>
              <a:rPr lang="en-US" altLang="en-US" sz="1600"/>
              <a:t>Monthly maximum and minimum temperature</a:t>
            </a:r>
          </a:p>
          <a:p>
            <a:endParaRPr lang="en-US" altLang="en-US" sz="1600"/>
          </a:p>
          <a:p>
            <a:endParaRPr lang="en-US" altLang="en-US" sz="1600"/>
          </a:p>
        </p:txBody>
      </p:sp>
      <p:sp>
        <p:nvSpPr>
          <p:cNvPr id="96269" name="Line 13">
            <a:extLst>
              <a:ext uri="{FF2B5EF4-FFF2-40B4-BE49-F238E27FC236}">
                <a16:creationId xmlns:a16="http://schemas.microsoft.com/office/drawing/2014/main" id="{924A1310-E060-493F-844B-05B53723E9A0}"/>
              </a:ext>
            </a:extLst>
          </p:cNvPr>
          <p:cNvSpPr>
            <a:spLocks noChangeShapeType="1"/>
          </p:cNvSpPr>
          <p:nvPr/>
        </p:nvSpPr>
        <p:spPr bwMode="auto">
          <a:xfrm>
            <a:off x="7162800" y="2895600"/>
            <a:ext cx="0" cy="2819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0" name="Text Box 14">
            <a:extLst>
              <a:ext uri="{FF2B5EF4-FFF2-40B4-BE49-F238E27FC236}">
                <a16:creationId xmlns:a16="http://schemas.microsoft.com/office/drawing/2014/main" id="{0DA7D385-69C8-4C90-95BF-CDD9838B522D}"/>
              </a:ext>
            </a:extLst>
          </p:cNvPr>
          <p:cNvSpPr txBox="1">
            <a:spLocks noChangeArrowheads="1"/>
          </p:cNvSpPr>
          <p:nvPr/>
        </p:nvSpPr>
        <p:spPr bwMode="auto">
          <a:xfrm>
            <a:off x="7162800" y="3276600"/>
            <a:ext cx="190500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5425" indent="-225425">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a:pPr>
            <a:r>
              <a:rPr lang="en-US" altLang="en-US" sz="1600"/>
              <a:t>Soil thickness </a:t>
            </a:r>
          </a:p>
          <a:p>
            <a:pPr>
              <a:buFontTx/>
              <a:buAutoNum type="arabicPeriod"/>
            </a:pPr>
            <a:r>
              <a:rPr lang="en-US" altLang="en-US" sz="1600"/>
              <a:t>Available water capacity </a:t>
            </a:r>
          </a:p>
          <a:p>
            <a:pPr>
              <a:buFontTx/>
              <a:buAutoNum type="arabicPeriod"/>
            </a:pPr>
            <a:r>
              <a:rPr lang="en-US" altLang="en-US" sz="1600"/>
              <a:t>Permeability</a:t>
            </a:r>
          </a:p>
          <a:p>
            <a:pPr>
              <a:buFontTx/>
              <a:buAutoNum type="arabicPeriod"/>
            </a:pPr>
            <a:r>
              <a:rPr lang="en-US" altLang="en-US" sz="1600"/>
              <a:t>Bulk density</a:t>
            </a:r>
          </a:p>
          <a:p>
            <a:endParaRPr lang="en-US" altLang="en-US" sz="1600"/>
          </a:p>
          <a:p>
            <a:pPr>
              <a:buFontTx/>
              <a:buChar char="•"/>
            </a:pPr>
            <a:endParaRPr lang="en-US" altLang="en-US" sz="1600"/>
          </a:p>
          <a:p>
            <a:endParaRPr lang="en-US" altLang="en-US" sz="1600"/>
          </a:p>
          <a:p>
            <a:endParaRPr lang="en-US" altLang="en-US" sz="1600"/>
          </a:p>
        </p:txBody>
      </p:sp>
      <p:sp>
        <p:nvSpPr>
          <p:cNvPr id="96271" name="Text Box 15">
            <a:extLst>
              <a:ext uri="{FF2B5EF4-FFF2-40B4-BE49-F238E27FC236}">
                <a16:creationId xmlns:a16="http://schemas.microsoft.com/office/drawing/2014/main" id="{B441FC78-EECE-4ECC-B43D-F6B5B150FBD6}"/>
              </a:ext>
            </a:extLst>
          </p:cNvPr>
          <p:cNvSpPr txBox="1">
            <a:spLocks noChangeArrowheads="1"/>
          </p:cNvSpPr>
          <p:nvPr/>
        </p:nvSpPr>
        <p:spPr bwMode="auto">
          <a:xfrm>
            <a:off x="2971800" y="990600"/>
            <a:ext cx="2590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Watershed </a:t>
            </a:r>
          </a:p>
          <a:p>
            <a:r>
              <a:rPr lang="en-US" altLang="en-US"/>
              <a:t>morphology                			</a:t>
            </a:r>
          </a:p>
        </p:txBody>
      </p:sp>
      <p:pic>
        <p:nvPicPr>
          <p:cNvPr id="96275" name="Picture 19" descr="WS">
            <a:extLst>
              <a:ext uri="{FF2B5EF4-FFF2-40B4-BE49-F238E27FC236}">
                <a16:creationId xmlns:a16="http://schemas.microsoft.com/office/drawing/2014/main" id="{9874E343-00C1-44A6-A68F-7095907985C8}"/>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67000" y="1447800"/>
            <a:ext cx="1828800"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76" name="Rectangle 20">
            <a:extLst>
              <a:ext uri="{FF2B5EF4-FFF2-40B4-BE49-F238E27FC236}">
                <a16:creationId xmlns:a16="http://schemas.microsoft.com/office/drawing/2014/main" id="{1BA3746B-CDEA-48AF-A9D7-6CA8C080DA5E}"/>
              </a:ext>
            </a:extLst>
          </p:cNvPr>
          <p:cNvSpPr>
            <a:spLocks noChangeArrowheads="1"/>
          </p:cNvSpPr>
          <p:nvPr/>
        </p:nvSpPr>
        <p:spPr bwMode="auto">
          <a:xfrm>
            <a:off x="7620000" y="1219200"/>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Soils</a:t>
            </a:r>
          </a:p>
        </p:txBody>
      </p:sp>
      <p:sp>
        <p:nvSpPr>
          <p:cNvPr id="96277" name="Rectangle 21">
            <a:extLst>
              <a:ext uri="{FF2B5EF4-FFF2-40B4-BE49-F238E27FC236}">
                <a16:creationId xmlns:a16="http://schemas.microsoft.com/office/drawing/2014/main" id="{B88FAB37-5968-4B63-894A-A9B5D1FA937F}"/>
              </a:ext>
            </a:extLst>
          </p:cNvPr>
          <p:cNvSpPr>
            <a:spLocks noChangeArrowheads="1"/>
          </p:cNvSpPr>
          <p:nvPr/>
        </p:nvSpPr>
        <p:spPr bwMode="auto">
          <a:xfrm>
            <a:off x="5334000" y="1219200"/>
            <a:ext cx="95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Climate</a:t>
            </a:r>
          </a:p>
        </p:txBody>
      </p:sp>
      <p:pic>
        <p:nvPicPr>
          <p:cNvPr id="96280" name="Picture 24">
            <a:extLst>
              <a:ext uri="{FF2B5EF4-FFF2-40B4-BE49-F238E27FC236}">
                <a16:creationId xmlns:a16="http://schemas.microsoft.com/office/drawing/2014/main" id="{68755C5A-A252-4E65-97BD-B4673EAA1B0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5405" t="7069" r="8109" b="4565"/>
          <a:stretch>
            <a:fillRect/>
          </a:stretch>
        </p:blipFill>
        <p:spPr bwMode="auto">
          <a:xfrm>
            <a:off x="0" y="1676400"/>
            <a:ext cx="17526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6281" name="Text Box 25">
            <a:extLst>
              <a:ext uri="{FF2B5EF4-FFF2-40B4-BE49-F238E27FC236}">
                <a16:creationId xmlns:a16="http://schemas.microsoft.com/office/drawing/2014/main" id="{886CCF13-D549-4D24-98E2-B0278A7187D8}"/>
              </a:ext>
            </a:extLst>
          </p:cNvPr>
          <p:cNvSpPr txBox="1">
            <a:spLocks noChangeArrowheads="1"/>
          </p:cNvSpPr>
          <p:nvPr/>
        </p:nvSpPr>
        <p:spPr bwMode="auto">
          <a:xfrm>
            <a:off x="0" y="1219200"/>
            <a:ext cx="203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Hydrologic indices</a:t>
            </a:r>
          </a:p>
        </p:txBody>
      </p:sp>
      <p:sp>
        <p:nvSpPr>
          <p:cNvPr id="96385" name="Line 129">
            <a:extLst>
              <a:ext uri="{FF2B5EF4-FFF2-40B4-BE49-F238E27FC236}">
                <a16:creationId xmlns:a16="http://schemas.microsoft.com/office/drawing/2014/main" id="{FDED4DBF-9D3D-4FD8-A906-F50FDA1FE084}"/>
              </a:ext>
            </a:extLst>
          </p:cNvPr>
          <p:cNvSpPr>
            <a:spLocks noChangeShapeType="1"/>
          </p:cNvSpPr>
          <p:nvPr/>
        </p:nvSpPr>
        <p:spPr bwMode="auto">
          <a:xfrm>
            <a:off x="2286000" y="2971800"/>
            <a:ext cx="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86" name="Text Box 130">
            <a:extLst>
              <a:ext uri="{FF2B5EF4-FFF2-40B4-BE49-F238E27FC236}">
                <a16:creationId xmlns:a16="http://schemas.microsoft.com/office/drawing/2014/main" id="{96D8770C-EF4A-4C83-A1E9-9EAB1B8F0494}"/>
              </a:ext>
            </a:extLst>
          </p:cNvPr>
          <p:cNvSpPr txBox="1">
            <a:spLocks noChangeArrowheads="1"/>
          </p:cNvSpPr>
          <p:nvPr/>
        </p:nvSpPr>
        <p:spPr bwMode="auto">
          <a:xfrm>
            <a:off x="136525" y="3084513"/>
            <a:ext cx="216535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a:pPr>
            <a:r>
              <a:rPr lang="en-US" altLang="en-US"/>
              <a:t>BFI</a:t>
            </a:r>
          </a:p>
          <a:p>
            <a:pPr>
              <a:buFontTx/>
              <a:buAutoNum type="arabicPeriod"/>
            </a:pPr>
            <a:r>
              <a:rPr lang="en-US" altLang="en-US"/>
              <a:t>DAYCV</a:t>
            </a:r>
          </a:p>
          <a:p>
            <a:pPr>
              <a:buFontTx/>
              <a:buAutoNum type="arabicPeriod"/>
            </a:pPr>
            <a:r>
              <a:rPr lang="en-US" altLang="en-US"/>
              <a:t>QMEAN</a:t>
            </a:r>
          </a:p>
          <a:p>
            <a:pPr>
              <a:buFontTx/>
              <a:buAutoNum type="arabicPeriod"/>
            </a:pPr>
            <a:r>
              <a:rPr lang="en-US" altLang="en-US"/>
              <a:t>Q1.67</a:t>
            </a:r>
          </a:p>
          <a:p>
            <a:pPr>
              <a:buFontTx/>
              <a:buAutoNum type="arabicPeriod"/>
            </a:pPr>
            <a:r>
              <a:rPr lang="en-US" altLang="en-US"/>
              <a:t>ZERODAY</a:t>
            </a:r>
          </a:p>
          <a:p>
            <a:pPr>
              <a:buFontTx/>
              <a:buAutoNum type="arabicPeriod"/>
            </a:pPr>
            <a:r>
              <a:rPr lang="en-US" altLang="en-US"/>
              <a:t>Colwell’s index</a:t>
            </a:r>
          </a:p>
          <a:p>
            <a:pPr>
              <a:buFontTx/>
              <a:buAutoNum type="arabicPeriod"/>
            </a:pPr>
            <a:r>
              <a:rPr lang="en-US" altLang="en-US"/>
              <a:t>7Qmin</a:t>
            </a:r>
          </a:p>
          <a:p>
            <a:pPr>
              <a:buFontTx/>
              <a:buAutoNum type="arabicPeriod"/>
            </a:pPr>
            <a:r>
              <a:rPr lang="en-US" altLang="en-US"/>
              <a:t>7Qmax</a:t>
            </a:r>
          </a:p>
          <a:p>
            <a:pPr>
              <a:buFontTx/>
              <a:buAutoNum type="arabicPeriod"/>
            </a:pPr>
            <a:r>
              <a:rPr lang="en-US" altLang="en-US"/>
              <a:t>NOR</a:t>
            </a:r>
          </a:p>
          <a:p>
            <a:pPr>
              <a:buFontTx/>
              <a:buAutoNum type="arabicPeriod"/>
            </a:pPr>
            <a:r>
              <a:rPr lang="en-US" altLang="en-US"/>
              <a:t>Flood frequency</a:t>
            </a:r>
          </a:p>
          <a:p>
            <a:pPr>
              <a:buFontTx/>
              <a:buAutoNum type="arabicPeriod"/>
            </a:pPr>
            <a:endParaRPr lang="en-US" altLang="en-US"/>
          </a:p>
          <a:p>
            <a:pPr>
              <a:buFontTx/>
              <a:buAutoNum type="arabicPeriod"/>
            </a:pPr>
            <a:endParaRPr lang="en-US" altLang="en-US"/>
          </a:p>
        </p:txBody>
      </p:sp>
      <p:sp>
        <p:nvSpPr>
          <p:cNvPr id="96387" name="Text Box 131">
            <a:extLst>
              <a:ext uri="{FF2B5EF4-FFF2-40B4-BE49-F238E27FC236}">
                <a16:creationId xmlns:a16="http://schemas.microsoft.com/office/drawing/2014/main" id="{86FFE2CF-C6CE-4BB2-AE9B-204BF4244DBC}"/>
              </a:ext>
            </a:extLst>
          </p:cNvPr>
          <p:cNvSpPr txBox="1">
            <a:spLocks noChangeArrowheads="1"/>
          </p:cNvSpPr>
          <p:nvPr/>
        </p:nvSpPr>
        <p:spPr bwMode="auto">
          <a:xfrm>
            <a:off x="1752600" y="19812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t>= </a:t>
            </a:r>
            <a:r>
              <a:rPr lang="en-US" altLang="en-US" sz="3200" b="1" i="1">
                <a:latin typeface="Book Antiqua" panose="02040602050305030304" pitchFamily="18" charset="0"/>
              </a:rPr>
              <a:t>f</a:t>
            </a:r>
          </a:p>
        </p:txBody>
      </p:sp>
      <p:sp>
        <p:nvSpPr>
          <p:cNvPr id="96389" name="AutoShape 133">
            <a:extLst>
              <a:ext uri="{FF2B5EF4-FFF2-40B4-BE49-F238E27FC236}">
                <a16:creationId xmlns:a16="http://schemas.microsoft.com/office/drawing/2014/main" id="{B9C33421-4018-4C19-86D6-998E4F3AEBB1}"/>
              </a:ext>
            </a:extLst>
          </p:cNvPr>
          <p:cNvSpPr>
            <a:spLocks/>
          </p:cNvSpPr>
          <p:nvPr/>
        </p:nvSpPr>
        <p:spPr bwMode="auto">
          <a:xfrm>
            <a:off x="2590800" y="1524000"/>
            <a:ext cx="152400" cy="1524000"/>
          </a:xfrm>
          <a:prstGeom prst="leftBracket">
            <a:avLst>
              <a:gd name="adj" fmla="val 83333"/>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390" name="AutoShape 134">
            <a:extLst>
              <a:ext uri="{FF2B5EF4-FFF2-40B4-BE49-F238E27FC236}">
                <a16:creationId xmlns:a16="http://schemas.microsoft.com/office/drawing/2014/main" id="{71887000-73AB-45B9-9252-3DD60EACBF3E}"/>
              </a:ext>
            </a:extLst>
          </p:cNvPr>
          <p:cNvSpPr>
            <a:spLocks/>
          </p:cNvSpPr>
          <p:nvPr/>
        </p:nvSpPr>
        <p:spPr bwMode="auto">
          <a:xfrm flipH="1">
            <a:off x="8763000" y="1524000"/>
            <a:ext cx="228600" cy="1524000"/>
          </a:xfrm>
          <a:prstGeom prst="leftBracket">
            <a:avLst>
              <a:gd name="adj" fmla="val 7987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391" name="Text Box 135">
            <a:extLst>
              <a:ext uri="{FF2B5EF4-FFF2-40B4-BE49-F238E27FC236}">
                <a16:creationId xmlns:a16="http://schemas.microsoft.com/office/drawing/2014/main" id="{A1C6C36E-4FA3-441E-A4A3-88D2E95B138E}"/>
              </a:ext>
            </a:extLst>
          </p:cNvPr>
          <p:cNvSpPr txBox="1">
            <a:spLocks noChangeArrowheads="1"/>
          </p:cNvSpPr>
          <p:nvPr/>
        </p:nvSpPr>
        <p:spPr bwMode="auto">
          <a:xfrm>
            <a:off x="4648200" y="2438400"/>
            <a:ext cx="296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t>,</a:t>
            </a:r>
          </a:p>
        </p:txBody>
      </p:sp>
      <p:sp>
        <p:nvSpPr>
          <p:cNvPr id="96392" name="Text Box 136">
            <a:extLst>
              <a:ext uri="{FF2B5EF4-FFF2-40B4-BE49-F238E27FC236}">
                <a16:creationId xmlns:a16="http://schemas.microsoft.com/office/drawing/2014/main" id="{63B5BF55-0CEE-43D0-834A-5FCAC9A8E860}"/>
              </a:ext>
            </a:extLst>
          </p:cNvPr>
          <p:cNvSpPr txBox="1">
            <a:spLocks noChangeArrowheads="1"/>
          </p:cNvSpPr>
          <p:nvPr/>
        </p:nvSpPr>
        <p:spPr bwMode="auto">
          <a:xfrm>
            <a:off x="6934200" y="2362200"/>
            <a:ext cx="296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t>,</a:t>
            </a:r>
          </a:p>
        </p:txBody>
      </p:sp>
      <p:sp>
        <p:nvSpPr>
          <p:cNvPr id="96393" name="Text Box 137">
            <a:extLst>
              <a:ext uri="{FF2B5EF4-FFF2-40B4-BE49-F238E27FC236}">
                <a16:creationId xmlns:a16="http://schemas.microsoft.com/office/drawing/2014/main" id="{662001C5-461F-4C82-853C-FB689F3818CB}"/>
              </a:ext>
            </a:extLst>
          </p:cNvPr>
          <p:cNvSpPr txBox="1">
            <a:spLocks noChangeArrowheads="1"/>
          </p:cNvSpPr>
          <p:nvPr/>
        </p:nvSpPr>
        <p:spPr bwMode="auto">
          <a:xfrm>
            <a:off x="60325" y="5867400"/>
            <a:ext cx="21097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000" b="1">
                <a:solidFill>
                  <a:srgbClr val="FF3300"/>
                </a:solidFill>
              </a:rPr>
              <a:t>Response </a:t>
            </a:r>
          </a:p>
          <a:p>
            <a:r>
              <a:rPr lang="en-US" altLang="en-US" sz="3000" b="1">
                <a:solidFill>
                  <a:srgbClr val="FF3300"/>
                </a:solidFill>
              </a:rPr>
              <a:t>variables</a:t>
            </a:r>
          </a:p>
        </p:txBody>
      </p:sp>
      <p:sp>
        <p:nvSpPr>
          <p:cNvPr id="96394" name="Text Box 138">
            <a:extLst>
              <a:ext uri="{FF2B5EF4-FFF2-40B4-BE49-F238E27FC236}">
                <a16:creationId xmlns:a16="http://schemas.microsoft.com/office/drawing/2014/main" id="{FA3E594A-ED67-411A-8883-7D98938F5747}"/>
              </a:ext>
            </a:extLst>
          </p:cNvPr>
          <p:cNvSpPr txBox="1">
            <a:spLocks noChangeArrowheads="1"/>
          </p:cNvSpPr>
          <p:nvPr/>
        </p:nvSpPr>
        <p:spPr bwMode="auto">
          <a:xfrm>
            <a:off x="3048000" y="6096000"/>
            <a:ext cx="4378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solidFill>
                  <a:schemeClr val="hlink"/>
                </a:solidFill>
              </a:rPr>
              <a:t>Explanatory variables</a:t>
            </a:r>
          </a:p>
        </p:txBody>
      </p:sp>
      <p:pic>
        <p:nvPicPr>
          <p:cNvPr id="96397" name="Picture 141" descr="HCDN_gagues1">
            <a:extLst>
              <a:ext uri="{FF2B5EF4-FFF2-40B4-BE49-F238E27FC236}">
                <a16:creationId xmlns:a16="http://schemas.microsoft.com/office/drawing/2014/main" id="{B9CAD148-336D-4A3C-8AA8-6D6F7A9D5F2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1961" t="757" r="1961" b="24243"/>
          <a:stretch>
            <a:fillRect/>
          </a:stretch>
        </p:blipFill>
        <p:spPr bwMode="auto">
          <a:xfrm>
            <a:off x="6781800" y="4724400"/>
            <a:ext cx="2362200" cy="213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xit" presetSubtype="10" fill="hold" nodeType="withEffect">
                                  <p:stCondLst>
                                    <p:cond delay="0"/>
                                  </p:stCondLst>
                                  <p:childTnLst>
                                    <p:animEffect transition="out" filter="checkerboard(across)">
                                      <p:cBhvr>
                                        <p:cTn id="6" dur="500"/>
                                        <p:tgtEl>
                                          <p:spTgt spid="96260"/>
                                        </p:tgtEl>
                                      </p:cBhvr>
                                    </p:animEffect>
                                    <p:set>
                                      <p:cBhvr>
                                        <p:cTn id="7" dur="1" fill="hold">
                                          <p:stCondLst>
                                            <p:cond delay="499"/>
                                          </p:stCondLst>
                                        </p:cTn>
                                        <p:tgtEl>
                                          <p:spTgt spid="96260"/>
                                        </p:tgtEl>
                                        <p:attrNameLst>
                                          <p:attrName>style.visibility</p:attrName>
                                        </p:attrNameLst>
                                      </p:cBhvr>
                                      <p:to>
                                        <p:strVal val="hidden"/>
                                      </p:to>
                                    </p:set>
                                  </p:childTnLst>
                                </p:cTn>
                              </p:par>
                              <p:par>
                                <p:cTn id="8" presetID="5" presetClass="entr" presetSubtype="10" fill="hold" nodeType="withEffect">
                                  <p:stCondLst>
                                    <p:cond delay="0"/>
                                  </p:stCondLst>
                                  <p:childTnLst>
                                    <p:set>
                                      <p:cBhvr>
                                        <p:cTn id="9" dur="1" fill="hold">
                                          <p:stCondLst>
                                            <p:cond delay="0"/>
                                          </p:stCondLst>
                                        </p:cTn>
                                        <p:tgtEl>
                                          <p:spTgt spid="96259"/>
                                        </p:tgtEl>
                                        <p:attrNameLst>
                                          <p:attrName>style.visibility</p:attrName>
                                        </p:attrNameLst>
                                      </p:cBhvr>
                                      <p:to>
                                        <p:strVal val="visible"/>
                                      </p:to>
                                    </p:set>
                                    <p:animEffect transition="in" filter="checkerboard(across)">
                                      <p:cBhvr>
                                        <p:cTn id="10" dur="500"/>
                                        <p:tgtEl>
                                          <p:spTgt spid="9625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6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3162</TotalTime>
  <Words>1779</Words>
  <Application>Microsoft Office PowerPoint</Application>
  <PresentationFormat>On-screen Show (4:3)</PresentationFormat>
  <Paragraphs>625</Paragraphs>
  <Slides>15</Slides>
  <Notes>15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Book Antiqua</vt:lpstr>
      <vt:lpstr>Default Design</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 Tarboton</dc:creator>
  <cp:lastModifiedBy>Levi Sanchez</cp:lastModifiedBy>
  <cp:revision>28</cp:revision>
  <dcterms:created xsi:type="dcterms:W3CDTF">2005-11-30T03:35:57Z</dcterms:created>
  <dcterms:modified xsi:type="dcterms:W3CDTF">2023-03-11T00:07:34Z</dcterms:modified>
</cp:coreProperties>
</file>