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75" r:id="rId4"/>
    <p:sldId id="273" r:id="rId5"/>
    <p:sldId id="270" r:id="rId6"/>
    <p:sldId id="263" r:id="rId7"/>
    <p:sldId id="271" r:id="rId8"/>
    <p:sldId id="285" r:id="rId9"/>
    <p:sldId id="278" r:id="rId10"/>
    <p:sldId id="265" r:id="rId11"/>
    <p:sldId id="288" r:id="rId12"/>
    <p:sldId id="286" r:id="rId13"/>
    <p:sldId id="269" r:id="rId14"/>
    <p:sldId id="274" r:id="rId15"/>
    <p:sldId id="287" r:id="rId16"/>
    <p:sldId id="279" r:id="rId17"/>
    <p:sldId id="282" r:id="rId18"/>
    <p:sldId id="289" r:id="rId19"/>
    <p:sldId id="280" r:id="rId20"/>
    <p:sldId id="28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B5E777-5811-4601-974A-DD96A63132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47D37-2060-4365-B657-17F1C6357F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1D5AB-C837-4A25-AC06-EB87814430E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C66096-7B86-4B46-8329-A29CC9EADD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D98E8B-49FA-47F0-922C-D722D0264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2F3BA-2F4A-4A7C-A0C4-621872FFD5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3BD41-FB2E-42A9-860D-F82614043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88B53F4-667C-4196-9D7A-3498F3EC0B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19E0A32-8748-40F5-A229-16992707A9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2FC3BFA-7DCF-4199-8E15-328D0D6B1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9575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F9B34E7-B3A0-482A-9A9B-878118B41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3708145-4510-4843-8306-F2C29520D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054325-5634-45E3-9396-AB0F6FEE7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7A7E9E-9252-468F-90D0-4F2D2F9BF1B8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099BEDD-0948-4DA4-B32B-3AD8483CB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06AE06B-81E3-41DA-8947-48276E19DF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7E1576C-EDF8-4DAF-BB59-06576EA88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526063-CC7D-4FE7-BA9D-D70BE19C2E8E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D1FF598-43CA-4DCF-A7C4-FFAD24713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EDE41AA-F516-41A7-8DA9-6966A6626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B92A4B0-0DFE-4B4A-BFC3-83241134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C9F571-2627-428A-BCF5-A229A4A2F46A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7E57A1-12CB-4D53-9723-2C4F56EA4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7FBDD9-0014-485C-9A21-E0231F2BBCF9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BCCF298-B2B1-48C1-9908-1A4714719B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A2E154C-EEF3-40D6-BD2B-F8A59E292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6434-90FB-466E-BB1C-1F291408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AB4D-4A04-4BD9-B7A2-7EE982D553A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B1F2-87EB-497F-B705-D4FF7D72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97F77-B731-46EE-AFE5-89615C1B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5EE7-6EA0-410C-B02F-1B06A904D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7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AFF7-802D-432E-9EE2-3C2B5B7B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984C-789C-44B5-BAC8-A50257536A7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940F-0BF6-424B-BBF0-1D85D5BF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A93BC-AA84-4D00-ADBE-3C54FEAB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9BB3-FD64-4FAD-A6E5-A2F06894E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03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16917-B945-4E18-BC93-551796BD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2B48-9F33-4EF5-8CCD-B8E6A8A88D15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8C54-F9FB-45A7-9857-EE0DA277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C07E-661F-4098-BA8D-EE9E51E6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A076-8226-445D-91EB-CFEF1283D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20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C2BA-EAD3-47B8-AC13-A2FC9ED5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AEBF-CD5D-4985-94FD-26C363361B8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D43D5-B65D-4E19-B8A3-0C2D5045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D938F-7A2C-43FD-99F8-7A0852E3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6CED3-CAFD-4A3C-8482-D377105D4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3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66B3E-6DBF-4492-AEC0-E72BC472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5217-FE37-46AF-8161-9F80DFD4F92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19971-FD6A-4F75-9B15-5DE88F0E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A71F-1D5A-4430-8956-C2E6B72A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FA0C3-1E6C-44EA-810D-0C510D1DC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6CC7F7-916E-47AE-92E0-BEDFEC68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8597-9EFD-44DA-A3B5-26451A9FEDE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D1C6D-9A0A-48FD-A7BD-A1B9B479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D36ECB-CF3D-4519-BF76-BD78F9DD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F928-3032-4A55-9794-DE979BF06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1782B8-2B91-4531-9396-62585F91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A86C-7548-4CA0-ABBE-CA74CDCD0A2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70C5E8-EC3B-457D-9FE3-E849F084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BDB3DB-E383-4231-B5B9-A27F5F57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3BF8-BBB9-444F-8FDD-F98E0E607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63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50F620-C281-4E1C-B6EF-88344B99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514B-1B9B-4A3F-BC98-79CBE44DCF72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423E6D-ADA8-4355-8D6C-F72C0D51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F4AF9F-9F3E-4585-8711-5E22B58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DCA24-5B7F-4F0C-B0ED-AFF65E836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2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3A088D-0ED2-49E6-9E68-E1D1631E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6910-4A81-4627-A907-84D6DDA1573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EDD125-C5F6-405B-AB38-72B38FB7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D77AD1-28E3-4D67-A96A-345F5A00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DF01-C51E-4E7B-9119-13D3EBF1D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989B2-0AAF-4970-BDB9-6D57D3A9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4B15-16D7-445F-A883-DE44A1F8C2A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B85936-468C-4DBB-A465-F92E80CB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3D2569-8DB8-4D86-B7F4-4400B72F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0987A-58FC-4E72-B4D3-3F6F9EBBB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2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70584-CA12-48BE-87F0-2D740252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29EF-219D-4FA2-8B49-CD57B5DEDFC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02797-500F-4524-830B-9B2F196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FA51A-A580-4364-BBC4-F9E6B047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3EF8-9761-45EC-B307-CFB7250B6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1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635D73-FDD3-4BF4-9577-6A93223B43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703E34-C6BC-48BB-9693-FA46D47A1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3195-A443-4D6E-8308-F5DAC43AA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00C953-4373-4869-8C8B-00F52352F9E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3ADC4-5B44-4723-923C-3EC7615DF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A8C0-643A-493B-AF71-906A03BC6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4359959-2DCC-490B-A984-5D872CB8AA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toret/" TargetMode="External"/><Relationship Id="rId2" Type="http://schemas.openxmlformats.org/officeDocument/2006/relationships/hyperlink" Target="http://waterdata.usgs.gov/nwis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campbellsci.com/03001-wind-sentry" TargetMode="External"/><Relationship Id="rId4" Type="http://schemas.openxmlformats.org/officeDocument/2006/relationships/image" Target="../media/image15.wm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campbellsci.com/03001-wind-sentry" TargetMode="External"/><Relationship Id="rId4" Type="http://schemas.openxmlformats.org/officeDocument/2006/relationships/image" Target="../media/image15.wm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hydrolab.com/products/hydrolabms5.asp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campbellsci.com/03001-wind-sentry" TargetMode="External"/><Relationship Id="rId4" Type="http://schemas.openxmlformats.org/officeDocument/2006/relationships/image" Target="../media/image15.w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8ECB8AA-C47F-4EEE-805E-4163F8BA2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376092"/>
                </a:solidFill>
                <a:latin typeface="Arial" panose="020B0604020202020204" pitchFamily="34" charset="0"/>
              </a:rPr>
              <a:t>Using GIS in Creating an End-to-End System for Publishing</a:t>
            </a:r>
            <a:br>
              <a:rPr lang="en-US" altLang="en-US" sz="3600" b="1">
                <a:solidFill>
                  <a:srgbClr val="376092"/>
                </a:solidFill>
                <a:latin typeface="Arial" panose="020B0604020202020204" pitchFamily="34" charset="0"/>
              </a:rPr>
            </a:br>
            <a:r>
              <a:rPr lang="en-US" altLang="en-US" sz="3600" b="1">
                <a:solidFill>
                  <a:srgbClr val="376092"/>
                </a:solidFill>
                <a:latin typeface="Arial" panose="020B0604020202020204" pitchFamily="34" charset="0"/>
              </a:rPr>
              <a:t>Environmental Observations Data</a:t>
            </a:r>
            <a:endParaRPr lang="en-US" altLang="en-US" sz="360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7ACD2EF-A9CD-4BAA-BAC5-5D391CF4C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Jeffery S. Horsburgh</a:t>
            </a:r>
          </a:p>
          <a:p>
            <a:pPr eaLnBrk="1" hangingPunct="1"/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David G. Tarboton, David R. Maidment, Ilya Zaslavsky</a:t>
            </a:r>
          </a:p>
          <a:p>
            <a:pPr eaLnBrk="1" hangingPunct="1"/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David Stevens, Amber Spackman</a:t>
            </a:r>
          </a:p>
          <a:p>
            <a:pPr eaLnBrk="1" hangingPunct="1"/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4" descr="big-wordmark">
            <a:extLst>
              <a:ext uri="{FF2B5EF4-FFF2-40B4-BE49-F238E27FC236}">
                <a16:creationId xmlns:a16="http://schemas.microsoft.com/office/drawing/2014/main" id="{D9AFC4A7-AE55-485C-AABC-020326A9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057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ttp://www.engineering.usu.edu/uwrl/logo/uwrllogo.gif">
            <a:extLst>
              <a:ext uri="{FF2B5EF4-FFF2-40B4-BE49-F238E27FC236}">
                <a16:creationId xmlns:a16="http://schemas.microsoft.com/office/drawing/2014/main" id="{5DBBA5E4-87E2-4282-9AE6-2A7FBB9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486400"/>
            <a:ext cx="1536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cuahsi_logo_4">
            <a:extLst>
              <a:ext uri="{FF2B5EF4-FFF2-40B4-BE49-F238E27FC236}">
                <a16:creationId xmlns:a16="http://schemas.microsoft.com/office/drawing/2014/main" id="{CA365649-AE62-4873-B024-B52DBE6F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2438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nsf4c">
            <a:extLst>
              <a:ext uri="{FF2B5EF4-FFF2-40B4-BE49-F238E27FC236}">
                <a16:creationId xmlns:a16="http://schemas.microsoft.com/office/drawing/2014/main" id="{327E5B21-E9DB-4FFA-A53B-4A2E1E2E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9953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>
            <a:extLst>
              <a:ext uri="{FF2B5EF4-FFF2-40B4-BE49-F238E27FC236}">
                <a16:creationId xmlns:a16="http://schemas.microsoft.com/office/drawing/2014/main" id="{65081281-C623-4D37-A66D-50B3AE0B9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295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Support:</a:t>
            </a:r>
          </a:p>
          <a:p>
            <a:pPr eaLnBrk="1" hangingPunct="1"/>
            <a:r>
              <a:rPr lang="en-US" altLang="en-US" sz="1200"/>
              <a:t>EAR 0622374</a:t>
            </a:r>
          </a:p>
          <a:p>
            <a:pPr eaLnBrk="1" hangingPunct="1"/>
            <a:r>
              <a:rPr lang="en-US" altLang="en-US" sz="1200"/>
              <a:t>CBET 0610075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4D3639-046A-40E6-8D12-FAFACFBD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Central Observations Database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49B37D5-DDD8-4551-94F0-83EFB887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2895600" cy="4191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CUAHSI ODM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Implemented in Microsoft SQL Server</a:t>
            </a:r>
          </a:p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Overcome semantic and syntactic heterogeneity</a:t>
            </a:r>
          </a:p>
        </p:txBody>
      </p:sp>
      <p:pic>
        <p:nvPicPr>
          <p:cNvPr id="11268" name="Picture 2" descr="http://water.usu.edu/cuahsi/odm/files/ODM1DataModelFigure.jpg">
            <a:extLst>
              <a:ext uri="{FF2B5EF4-FFF2-40B4-BE49-F238E27FC236}">
                <a16:creationId xmlns:a16="http://schemas.microsoft.com/office/drawing/2014/main" id="{9F88CE3D-017A-43B7-83A8-A641F41D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447800"/>
            <a:ext cx="57483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6AD6A75E-6EA9-486C-A4C3-4F579AD3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1238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Horsburgh, J. S., D. G. Tarboton, D. Maidment, and I. Zaslavsky (2008), A Relational Model for Environmental and Water Resources Data, Water Resources Research, In press. (accepted 13 February 2008), doi:10.1029/2007WR006392.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BB4CD24-8E4A-4410-ADEA-37EB0B25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Syntactic Heterogeneity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F317423-33C3-4739-A616-17BC5BAC09A5}"/>
              </a:ext>
            </a:extLst>
          </p:cNvPr>
          <p:cNvSpPr/>
          <p:nvPr/>
        </p:nvSpPr>
        <p:spPr>
          <a:xfrm>
            <a:off x="5638800" y="4038600"/>
            <a:ext cx="2438400" cy="2009775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ODM Observations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6D193-95EC-46E1-ADE3-280431648D8B}"/>
              </a:ext>
            </a:extLst>
          </p:cNvPr>
          <p:cNvSpPr/>
          <p:nvPr/>
        </p:nvSpPr>
        <p:spPr>
          <a:xfrm>
            <a:off x="685800" y="1828800"/>
            <a:ext cx="3468688" cy="38147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Documents">
            <a:extLst>
              <a:ext uri="{FF2B5EF4-FFF2-40B4-BE49-F238E27FC236}">
                <a16:creationId xmlns:a16="http://schemas.microsoft.com/office/drawing/2014/main" id="{7FCA0323-FD0B-430B-8C07-5391841741F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27088" y="2717800"/>
            <a:ext cx="1354137" cy="12715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latin typeface="Arial" charset="0"/>
              </a:rPr>
              <a:t>Excel</a:t>
            </a:r>
          </a:p>
          <a:p>
            <a:pPr>
              <a:defRPr/>
            </a:pPr>
            <a:r>
              <a:rPr lang="en-US" sz="1600">
                <a:latin typeface="Arial" charset="0"/>
              </a:rPr>
              <a:t>Files</a:t>
            </a:r>
          </a:p>
        </p:txBody>
      </p:sp>
      <p:sp>
        <p:nvSpPr>
          <p:cNvPr id="7" name="Documents">
            <a:extLst>
              <a:ext uri="{FF2B5EF4-FFF2-40B4-BE49-F238E27FC236}">
                <a16:creationId xmlns:a16="http://schemas.microsoft.com/office/drawing/2014/main" id="{E6900376-272E-4F8D-92C9-FDC789D8C6E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27088" y="4171950"/>
            <a:ext cx="1354137" cy="1362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latin typeface="Arial" charset="0"/>
              </a:rPr>
              <a:t>Access</a:t>
            </a:r>
          </a:p>
          <a:p>
            <a:pPr>
              <a:defRPr/>
            </a:pPr>
            <a:r>
              <a:rPr lang="en-US" sz="1600">
                <a:latin typeface="Arial" charset="0"/>
              </a:rPr>
              <a:t>Files</a:t>
            </a:r>
          </a:p>
        </p:txBody>
      </p:sp>
      <p:sp>
        <p:nvSpPr>
          <p:cNvPr id="8" name="Documents">
            <a:extLst>
              <a:ext uri="{FF2B5EF4-FFF2-40B4-BE49-F238E27FC236}">
                <a16:creationId xmlns:a16="http://schemas.microsoft.com/office/drawing/2014/main" id="{56BCD242-C0AE-4FD8-ADC8-7DB9264CE0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543175" y="2717800"/>
            <a:ext cx="1354138" cy="12715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latin typeface="Arial" charset="0"/>
              </a:rPr>
              <a:t>Text</a:t>
            </a:r>
          </a:p>
          <a:p>
            <a:pPr>
              <a:defRPr/>
            </a:pPr>
            <a:r>
              <a:rPr lang="en-US" sz="1600">
                <a:latin typeface="Arial" charset="0"/>
              </a:rPr>
              <a:t>Files</a:t>
            </a:r>
          </a:p>
        </p:txBody>
      </p:sp>
      <p:sp>
        <p:nvSpPr>
          <p:cNvPr id="9" name="Documents">
            <a:extLst>
              <a:ext uri="{FF2B5EF4-FFF2-40B4-BE49-F238E27FC236}">
                <a16:creationId xmlns:a16="http://schemas.microsoft.com/office/drawing/2014/main" id="{BC930D1F-78E9-4221-BDE7-6E9EC0013D7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543175" y="4171950"/>
            <a:ext cx="1263650" cy="1362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latin typeface="Arial" charset="0"/>
              </a:rPr>
              <a:t>Data Logger</a:t>
            </a:r>
          </a:p>
          <a:p>
            <a:pPr>
              <a:defRPr/>
            </a:pPr>
            <a:r>
              <a:rPr lang="en-US" sz="1600">
                <a:latin typeface="Arial" charset="0"/>
              </a:rPr>
              <a:t>Files</a:t>
            </a:r>
          </a:p>
        </p:txBody>
      </p:sp>
      <p:sp>
        <p:nvSpPr>
          <p:cNvPr id="12297" name="TextBox 45">
            <a:extLst>
              <a:ext uri="{FF2B5EF4-FFF2-40B4-BE49-F238E27FC236}">
                <a16:creationId xmlns:a16="http://schemas.microsoft.com/office/drawing/2014/main" id="{B54A5E37-BBE2-4039-9598-B8DFFCCF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00238"/>
            <a:ext cx="3160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Multiple Data Sources</a:t>
            </a:r>
          </a:p>
          <a:p>
            <a:pPr algn="ctr" eaLnBrk="1" hangingPunct="1"/>
            <a:r>
              <a:rPr lang="en-US" altLang="en-US"/>
              <a:t>With Multiple Formats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DB2FFDB-A3D0-4497-9828-17D7F3D2AE66}"/>
              </a:ext>
            </a:extLst>
          </p:cNvPr>
          <p:cNvSpPr/>
          <p:nvPr/>
        </p:nvSpPr>
        <p:spPr>
          <a:xfrm>
            <a:off x="4445000" y="3544888"/>
            <a:ext cx="812800" cy="727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299" name="Picture 2" descr="http://water.usu.edu/cuahsi/odm/files/ODM1DataModelFigure.jpg">
            <a:extLst>
              <a:ext uri="{FF2B5EF4-FFF2-40B4-BE49-F238E27FC236}">
                <a16:creationId xmlns:a16="http://schemas.microsoft.com/office/drawing/2014/main" id="{DF993728-80A8-4F2F-97D0-1FBB7C52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774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4BBA464-C7D1-4209-88AE-C4D68C9E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Semantic Heterogeneity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F81679-C99A-47E6-81C1-D7976B01D5C5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685800"/>
          <a:ext cx="8991600" cy="5437188"/>
        </p:xfrm>
        <a:graphic>
          <a:graphicData uri="http://schemas.openxmlformats.org/drawingml/2006/table">
            <a:tbl>
              <a:tblPr/>
              <a:tblGrid>
                <a:gridCol w="340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General Description of Attribute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USGS NWIS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EPA STORET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Structural Heterogeneity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Code for location at which data are collected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"site_no"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"Station ID"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location at which data are collected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"Site" OR "Gage"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"Station Name"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Code for measured variable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"Parameter"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measured variable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"Description"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"Characteristic Name"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at which the observation was made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"datetime"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"Activity Start"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Code that identifies the agency that collected the data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"agency_cd"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"Org ID"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Contextual Semantic Heterogeneity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measured variable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"Discharge"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"Flow"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 of measured variable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"cubic feet per second"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"cfs"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at which the observation was made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"2008-01-01"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"2006-04-04 00:00:00"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Latitude of location at which data are collected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"41°44'36"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"41.7188889"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monitoring site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"Spring, Estuary, Lake, Surface Water"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"River/Stream"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64" name="Rectangle 1">
            <a:extLst>
              <a:ext uri="{FF2B5EF4-FFF2-40B4-BE49-F238E27FC236}">
                <a16:creationId xmlns:a16="http://schemas.microsoft.com/office/drawing/2014/main" id="{969B5A99-7F2F-477C-8031-62F5A80F6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5867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United States Geological Survey National Water Information System (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http://waterdata.usgs.gov/nwis/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7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1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United States Environmental Protection Agency Storage and Retrieval System (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http://www.epa.gov/storet/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7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1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equivalent to the USGS parameter code does not exist in data retrieved from EPA STORET.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2A3EB66-51CF-4DE1-977D-B7AFB01F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686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DE27FCA5-0EBA-4531-8675-5139BCD6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68363"/>
            <a:ext cx="8686800" cy="503237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Overcoming Semantic Heterogeneity</a:t>
            </a:r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319EF5DB-679F-4851-8142-F513BC77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4343400" cy="3048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ODM Controlled Vocabulary System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ODM CV central database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Online submission and editing of CV terms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Web services for broadcasting  CVs</a:t>
            </a:r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66B93A04-3CF4-43A6-B03B-014360AD8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0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http://water.usu.edu/cuahsi/odm/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C54C6-6B06-4F61-BBD2-7F906974E562}"/>
              </a:ext>
            </a:extLst>
          </p:cNvPr>
          <p:cNvSpPr/>
          <p:nvPr/>
        </p:nvSpPr>
        <p:spPr>
          <a:xfrm>
            <a:off x="381000" y="4576763"/>
            <a:ext cx="4648200" cy="1925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TextBox 9">
            <a:extLst>
              <a:ext uri="{FF2B5EF4-FFF2-40B4-BE49-F238E27FC236}">
                <a16:creationId xmlns:a16="http://schemas.microsoft.com/office/drawing/2014/main" id="{76F4D5C7-BC9D-41C9-89E1-39076B76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Variable Name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DA1DE7-141B-4EBE-8DA7-2EE39327D82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072063"/>
          <a:ext cx="4343400" cy="13335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Investigator 1: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“Temperature, water”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Investigator 2: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“Water Temperature”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Investigator 3: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“Temperature”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Investigator 4: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“Temp.”</a:t>
                      </a:r>
                    </a:p>
                  </a:txBody>
                  <a:tcPr marL="857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5F6F29-37B5-48A2-863C-5F9957A6E9DA}"/>
              </a:ext>
            </a:extLst>
          </p:cNvPr>
          <p:cNvCxnSpPr/>
          <p:nvPr/>
        </p:nvCxnSpPr>
        <p:spPr>
          <a:xfrm>
            <a:off x="4876800" y="5638800"/>
            <a:ext cx="1295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19EB1B-CEB6-4D90-A6F7-7249C4803755}"/>
              </a:ext>
            </a:extLst>
          </p:cNvPr>
          <p:cNvCxnSpPr/>
          <p:nvPr/>
        </p:nvCxnSpPr>
        <p:spPr>
          <a:xfrm flipV="1">
            <a:off x="4876800" y="5715000"/>
            <a:ext cx="12954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A8178E-4FE2-40C5-940A-DC721BC233F5}"/>
              </a:ext>
            </a:extLst>
          </p:cNvPr>
          <p:cNvCxnSpPr/>
          <p:nvPr/>
        </p:nvCxnSpPr>
        <p:spPr>
          <a:xfrm flipV="1">
            <a:off x="4876800" y="5715000"/>
            <a:ext cx="12954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90D10A-4268-4F19-8C5D-28455736BA33}"/>
              </a:ext>
            </a:extLst>
          </p:cNvPr>
          <p:cNvCxnSpPr/>
          <p:nvPr/>
        </p:nvCxnSpPr>
        <p:spPr>
          <a:xfrm>
            <a:off x="4876800" y="5257800"/>
            <a:ext cx="1295400" cy="457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5" name="TextBox 19">
            <a:extLst>
              <a:ext uri="{FF2B5EF4-FFF2-40B4-BE49-F238E27FC236}">
                <a16:creationId xmlns:a16="http://schemas.microsoft.com/office/drawing/2014/main" id="{B69F97AC-E4A1-4A4D-9617-68BE0B6E8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ODM VariableNameCV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27652F2-DCE1-4C3E-821A-666152C4FEA1}"/>
              </a:ext>
            </a:extLst>
          </p:cNvPr>
          <p:cNvGraphicFramePr>
            <a:graphicFrameLocks noGrp="1"/>
          </p:cNvGraphicFramePr>
          <p:nvPr/>
        </p:nvGraphicFramePr>
        <p:xfrm>
          <a:off x="6172200" y="4495800"/>
          <a:ext cx="2120900" cy="2000250"/>
        </p:xfrm>
        <a:graphic>
          <a:graphicData uri="http://schemas.openxmlformats.org/drawingml/2006/table">
            <a:tbl>
              <a:tblPr/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marL="857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57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Sunshine duration</a:t>
                      </a:r>
                    </a:p>
                  </a:txBody>
                  <a:tcPr marL="857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Temperature</a:t>
                      </a:r>
                    </a:p>
                  </a:txBody>
                  <a:tcPr marL="857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Turbidity</a:t>
                      </a:r>
                    </a:p>
                  </a:txBody>
                  <a:tcPr marL="857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57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4">
            <a:extLst>
              <a:ext uri="{FF2B5EF4-FFF2-40B4-BE49-F238E27FC236}">
                <a16:creationId xmlns:a16="http://schemas.microsoft.com/office/drawing/2014/main" id="{3E045F5E-16A8-483C-ACF3-46ACDC8C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67000"/>
            <a:ext cx="3657600" cy="4114800"/>
          </a:xfrm>
          <a:prstGeom prst="rect">
            <a:avLst/>
          </a:prstGeom>
          <a:solidFill>
            <a:srgbClr val="BAD0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CBB731D-D4B4-4FF1-8FAA-C6B4105906F4}"/>
              </a:ext>
            </a:extLst>
          </p:cNvPr>
          <p:cNvSpPr/>
          <p:nvPr/>
        </p:nvSpPr>
        <p:spPr>
          <a:xfrm>
            <a:off x="304800" y="5029200"/>
            <a:ext cx="1524000" cy="1447800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Local ODM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Database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19156374-E293-4F4C-B916-B1786253C2CD}"/>
              </a:ext>
            </a:extLst>
          </p:cNvPr>
          <p:cNvSpPr/>
          <p:nvPr/>
        </p:nvSpPr>
        <p:spPr>
          <a:xfrm>
            <a:off x="6934200" y="4876800"/>
            <a:ext cx="1752600" cy="1752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Master ODM Controlled Vocabulary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230C7B3B-42BC-4B2B-92EC-E68AABC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1905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0564221B-1461-4C4B-8685-4DF8D049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144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27596BD1-0C61-4EC0-9173-A10A738D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648200"/>
            <a:ext cx="19335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C:\Documents and Settings\jeff\Local Settings\Temporary Internet Files\Content.IE5\ZM38QXDJ\MCj04316080000[1].png">
            <a:extLst>
              <a:ext uri="{FF2B5EF4-FFF2-40B4-BE49-F238E27FC236}">
                <a16:creationId xmlns:a16="http://schemas.microsoft.com/office/drawing/2014/main" id="{4F9AFF9B-53BF-4A85-AA07-4572B427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4C5E9AD3-B0D5-46FE-8971-EF5C1F6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956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9">
            <a:extLst>
              <a:ext uri="{FF2B5EF4-FFF2-40B4-BE49-F238E27FC236}">
                <a16:creationId xmlns:a16="http://schemas.microsoft.com/office/drawing/2014/main" id="{FBDC575C-A354-4CE0-9A33-19058CFE3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ODM Website</a:t>
            </a:r>
          </a:p>
        </p:txBody>
      </p:sp>
      <p:sp>
        <p:nvSpPr>
          <p:cNvPr id="15371" name="TextBox 20">
            <a:extLst>
              <a:ext uri="{FF2B5EF4-FFF2-40B4-BE49-F238E27FC236}">
                <a16:creationId xmlns:a16="http://schemas.microsoft.com/office/drawing/2014/main" id="{F0F41C12-7F50-4AC2-B9AE-DC54C7EA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8932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ODM Controlled</a:t>
            </a:r>
          </a:p>
          <a:p>
            <a:pPr algn="ctr" eaLnBrk="1" hangingPunct="1"/>
            <a:r>
              <a:rPr lang="en-US" altLang="en-US" sz="2000"/>
              <a:t>Vocabulary Moderator</a:t>
            </a:r>
          </a:p>
        </p:txBody>
      </p:sp>
      <p:sp>
        <p:nvSpPr>
          <p:cNvPr id="15372" name="TextBox 21">
            <a:extLst>
              <a:ext uri="{FF2B5EF4-FFF2-40B4-BE49-F238E27FC236}">
                <a16:creationId xmlns:a16="http://schemas.microsoft.com/office/drawing/2014/main" id="{99FBD4C2-6071-4693-B71A-94178A5C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ODM Data Manager</a:t>
            </a:r>
          </a:p>
        </p:txBody>
      </p:sp>
      <p:sp>
        <p:nvSpPr>
          <p:cNvPr id="15373" name="TextBox 22">
            <a:extLst>
              <a:ext uri="{FF2B5EF4-FFF2-40B4-BE49-F238E27FC236}">
                <a16:creationId xmlns:a16="http://schemas.microsoft.com/office/drawing/2014/main" id="{5C7A909E-549D-4211-8CC1-7720FBB5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81600"/>
            <a:ext cx="1676400" cy="1190625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ODM</a:t>
            </a:r>
          </a:p>
          <a:p>
            <a:pPr algn="ctr" eaLnBrk="1" hangingPunct="1"/>
            <a:r>
              <a:rPr lang="en-US" altLang="en-US"/>
              <a:t>Controlled Vocabulary</a:t>
            </a:r>
          </a:p>
          <a:p>
            <a:pPr algn="ctr" eaLnBrk="1" hangingPunct="1"/>
            <a:r>
              <a:rPr lang="en-US" altLang="en-US"/>
              <a:t>Web Services</a:t>
            </a:r>
          </a:p>
        </p:txBody>
      </p:sp>
      <p:cxnSp>
        <p:nvCxnSpPr>
          <p:cNvPr id="15374" name="Curved Connector 24">
            <a:extLst>
              <a:ext uri="{FF2B5EF4-FFF2-40B4-BE49-F238E27FC236}">
                <a16:creationId xmlns:a16="http://schemas.microsoft.com/office/drawing/2014/main" id="{4937C9A9-22DE-4E30-ACD4-7B5D1913D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1695450"/>
            <a:ext cx="1219200" cy="230188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Curved Connector 26">
            <a:extLst>
              <a:ext uri="{FF2B5EF4-FFF2-40B4-BE49-F238E27FC236}">
                <a16:creationId xmlns:a16="http://schemas.microsoft.com/office/drawing/2014/main" id="{D46A93CB-E730-45F8-9BDF-1AECAE8B50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5600" y="1925638"/>
            <a:ext cx="647700" cy="817562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hape 28">
            <a:extLst>
              <a:ext uri="{FF2B5EF4-FFF2-40B4-BE49-F238E27FC236}">
                <a16:creationId xmlns:a16="http://schemas.microsoft.com/office/drawing/2014/main" id="{5F86481C-82C6-4156-A9CA-BACC1F2216EA}"/>
              </a:ext>
            </a:extLst>
          </p:cNvPr>
          <p:cNvCxnSpPr>
            <a:cxnSpLocks noChangeShapeType="1"/>
            <a:endCxn id="5" idx="1"/>
          </p:cNvCxnSpPr>
          <p:nvPr/>
        </p:nvCxnSpPr>
        <p:spPr bwMode="auto">
          <a:xfrm rot="5400000">
            <a:off x="7616825" y="4117975"/>
            <a:ext cx="939800" cy="552450"/>
          </a:xfrm>
          <a:prstGeom prst="curvedConnector3">
            <a:avLst>
              <a:gd name="adj1" fmla="val 50676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hape 30">
            <a:extLst>
              <a:ext uri="{FF2B5EF4-FFF2-40B4-BE49-F238E27FC236}">
                <a16:creationId xmlns:a16="http://schemas.microsoft.com/office/drawing/2014/main" id="{B01FA6F9-AFB2-411B-860F-3147D5EF85A9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10800000">
            <a:off x="6400800" y="5608638"/>
            <a:ext cx="520700" cy="144462"/>
          </a:xfrm>
          <a:prstGeom prst="curvedConnector3">
            <a:avLst>
              <a:gd name="adj1" fmla="val 48782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Curved Connector 32">
            <a:extLst>
              <a:ext uri="{FF2B5EF4-FFF2-40B4-BE49-F238E27FC236}">
                <a16:creationId xmlns:a16="http://schemas.microsoft.com/office/drawing/2014/main" id="{96377D10-C1E6-4F82-B289-52F1C36276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4058444" y="3272631"/>
            <a:ext cx="803275" cy="1947863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Rectangle 20">
            <a:extLst>
              <a:ext uri="{FF2B5EF4-FFF2-40B4-BE49-F238E27FC236}">
                <a16:creationId xmlns:a16="http://schemas.microsoft.com/office/drawing/2014/main" id="{F8BD4755-51B0-4360-99A9-6F6DF5C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Dynamic Controlled Vocabulary Moderation System</a:t>
            </a:r>
          </a:p>
        </p:txBody>
      </p:sp>
      <p:pic>
        <p:nvPicPr>
          <p:cNvPr id="15380" name="Picture 21">
            <a:extLst>
              <a:ext uri="{FF2B5EF4-FFF2-40B4-BE49-F238E27FC236}">
                <a16:creationId xmlns:a16="http://schemas.microsoft.com/office/drawing/2014/main" id="{1233AA27-2FEF-4759-8A48-5BD68412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20383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Box 20">
            <a:extLst>
              <a:ext uri="{FF2B5EF4-FFF2-40B4-BE49-F238E27FC236}">
                <a16:creationId xmlns:a16="http://schemas.microsoft.com/office/drawing/2014/main" id="{7E982BDA-8153-49A2-84A3-586B1C58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528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ODM </a:t>
            </a:r>
          </a:p>
          <a:p>
            <a:pPr algn="ctr" eaLnBrk="1" hangingPunct="1"/>
            <a:r>
              <a:rPr lang="en-US" altLang="en-US" sz="2000"/>
              <a:t>Tools</a:t>
            </a:r>
          </a:p>
        </p:txBody>
      </p:sp>
      <p:cxnSp>
        <p:nvCxnSpPr>
          <p:cNvPr id="15382" name="Curved Connector 32">
            <a:extLst>
              <a:ext uri="{FF2B5EF4-FFF2-40B4-BE49-F238E27FC236}">
                <a16:creationId xmlns:a16="http://schemas.microsoft.com/office/drawing/2014/main" id="{34F84BF6-3373-4A1C-90AF-F936AF75CA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36713" y="4922837"/>
            <a:ext cx="1035050" cy="625475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TextBox 20">
            <a:extLst>
              <a:ext uri="{FF2B5EF4-FFF2-40B4-BE49-F238E27FC236}">
                <a16:creationId xmlns:a16="http://schemas.microsoft.com/office/drawing/2014/main" id="{2C190690-5624-4817-9B2B-24C0CD6B2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Local </a:t>
            </a:r>
          </a:p>
          <a:p>
            <a:pPr algn="ctr" eaLnBrk="1" hangingPunct="1"/>
            <a:r>
              <a:rPr lang="en-US" altLang="en-US" sz="2800"/>
              <a:t>Server</a:t>
            </a:r>
          </a:p>
        </p:txBody>
      </p:sp>
      <p:sp>
        <p:nvSpPr>
          <p:cNvPr id="9" name="Document">
            <a:extLst>
              <a:ext uri="{FF2B5EF4-FFF2-40B4-BE49-F238E27FC236}">
                <a16:creationId xmlns:a16="http://schemas.microsoft.com/office/drawing/2014/main" id="{43AAE652-95C2-441B-91B5-5DFE88D2A8D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43400" y="3657600"/>
            <a:ext cx="685800" cy="76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latin typeface="Arial" charset="0"/>
              </a:rPr>
              <a:t>XML</a:t>
            </a:r>
          </a:p>
        </p:txBody>
      </p:sp>
      <p:cxnSp>
        <p:nvCxnSpPr>
          <p:cNvPr id="15385" name="Curved Connector 24">
            <a:extLst>
              <a:ext uri="{FF2B5EF4-FFF2-40B4-BE49-F238E27FC236}">
                <a16:creationId xmlns:a16="http://schemas.microsoft.com/office/drawing/2014/main" id="{00598D86-1723-42F6-9A4D-04281E405D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86013" y="2557462"/>
            <a:ext cx="495300" cy="333375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lowchart: Process 137">
            <a:extLst>
              <a:ext uri="{FF2B5EF4-FFF2-40B4-BE49-F238E27FC236}">
                <a16:creationId xmlns:a16="http://schemas.microsoft.com/office/drawing/2014/main" id="{BB5F546E-717C-43AA-B769-0A4815C7596B}"/>
              </a:ext>
            </a:extLst>
          </p:cNvPr>
          <p:cNvSpPr/>
          <p:nvPr/>
        </p:nvSpPr>
        <p:spPr>
          <a:xfrm>
            <a:off x="5257800" y="1066800"/>
            <a:ext cx="3733800" cy="56388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" name="Flowchart: Process 132">
            <a:extLst>
              <a:ext uri="{FF2B5EF4-FFF2-40B4-BE49-F238E27FC236}">
                <a16:creationId xmlns:a16="http://schemas.microsoft.com/office/drawing/2014/main" id="{C6BB2F2D-3C67-4561-BAA2-51EC2706AE5E}"/>
              </a:ext>
            </a:extLst>
          </p:cNvPr>
          <p:cNvSpPr/>
          <p:nvPr/>
        </p:nvSpPr>
        <p:spPr>
          <a:xfrm>
            <a:off x="3429000" y="1066800"/>
            <a:ext cx="1676400" cy="56388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1F1DE0E8-CBA1-470B-9B8C-7B35BCAB5565}"/>
              </a:ext>
            </a:extLst>
          </p:cNvPr>
          <p:cNvSpPr/>
          <p:nvPr/>
        </p:nvSpPr>
        <p:spPr>
          <a:xfrm>
            <a:off x="5410200" y="4953000"/>
            <a:ext cx="1524000" cy="13716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ODM</a:t>
            </a: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4006774E-A313-42DD-AEAC-70B24D7F11A3}"/>
              </a:ext>
            </a:extLst>
          </p:cNvPr>
          <p:cNvSpPr/>
          <p:nvPr/>
        </p:nvSpPr>
        <p:spPr>
          <a:xfrm>
            <a:off x="3657600" y="1447800"/>
            <a:ext cx="1219200" cy="14478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Streaming Data Text Files</a:t>
            </a:r>
          </a:p>
        </p:txBody>
      </p:sp>
      <p:pic>
        <p:nvPicPr>
          <p:cNvPr id="16390" name="Picture 11" descr="BD18187_">
            <a:extLst>
              <a:ext uri="{FF2B5EF4-FFF2-40B4-BE49-F238E27FC236}">
                <a16:creationId xmlns:a16="http://schemas.microsoft.com/office/drawing/2014/main" id="{701CBA16-4C4D-41F9-8D33-22824214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222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2">
            <a:extLst>
              <a:ext uri="{FF2B5EF4-FFF2-40B4-BE49-F238E27FC236}">
                <a16:creationId xmlns:a16="http://schemas.microsoft.com/office/drawing/2014/main" id="{DA026B23-E598-420E-B36F-B62053443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49926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Base Station</a:t>
            </a:r>
          </a:p>
          <a:p>
            <a:pPr algn="ctr" eaLnBrk="1" hangingPunct="1"/>
            <a:r>
              <a:rPr lang="en-US" altLang="en-US"/>
              <a:t>Computer(s)</a:t>
            </a:r>
          </a:p>
        </p:txBody>
      </p:sp>
      <p:sp>
        <p:nvSpPr>
          <p:cNvPr id="16392" name="TextBox 26">
            <a:extLst>
              <a:ext uri="{FF2B5EF4-FFF2-40B4-BE49-F238E27FC236}">
                <a16:creationId xmlns:a16="http://schemas.microsoft.com/office/drawing/2014/main" id="{08E81895-BD3E-4B01-84D3-A58FB974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819650"/>
            <a:ext cx="1981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ODM SDL manages the periodic insertion of the streaming data into the ODM database using the mappings stored in the XML configuration file.  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F42E9DD8-435D-4309-ADBB-E5F5A7616971}"/>
              </a:ext>
            </a:extLst>
          </p:cNvPr>
          <p:cNvSpPr/>
          <p:nvPr/>
        </p:nvSpPr>
        <p:spPr>
          <a:xfrm>
            <a:off x="5562600" y="3276600"/>
            <a:ext cx="17526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</a:rPr>
              <a:t>ODM SDL Import Application</a:t>
            </a:r>
          </a:p>
        </p:txBody>
      </p:sp>
      <p:sp>
        <p:nvSpPr>
          <p:cNvPr id="33" name="Flowchart: Document 32">
            <a:extLst>
              <a:ext uri="{FF2B5EF4-FFF2-40B4-BE49-F238E27FC236}">
                <a16:creationId xmlns:a16="http://schemas.microsoft.com/office/drawing/2014/main" id="{CEC33F5C-E9B8-40C5-99E4-DDFBC8E14E1D}"/>
              </a:ext>
            </a:extLst>
          </p:cNvPr>
          <p:cNvSpPr/>
          <p:nvPr/>
        </p:nvSpPr>
        <p:spPr>
          <a:xfrm>
            <a:off x="7848600" y="3048000"/>
            <a:ext cx="914400" cy="10668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XML Config File</a:t>
            </a:r>
          </a:p>
        </p:txBody>
      </p:sp>
      <p:sp>
        <p:nvSpPr>
          <p:cNvPr id="61" name="Flowchart: Process 60">
            <a:extLst>
              <a:ext uri="{FF2B5EF4-FFF2-40B4-BE49-F238E27FC236}">
                <a16:creationId xmlns:a16="http://schemas.microsoft.com/office/drawing/2014/main" id="{1AC14C67-BAA7-4848-94EB-D82F65988BCD}"/>
              </a:ext>
            </a:extLst>
          </p:cNvPr>
          <p:cNvSpPr/>
          <p:nvPr/>
        </p:nvSpPr>
        <p:spPr>
          <a:xfrm>
            <a:off x="6934200" y="1676400"/>
            <a:ext cx="17526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</a:rPr>
              <a:t>ODM SDL Mapping Wizard</a:t>
            </a:r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5AA9206F-FE9C-4C64-AE7A-E8ED3824FF7F}"/>
              </a:ext>
            </a:extLst>
          </p:cNvPr>
          <p:cNvCxnSpPr>
            <a:stCxn id="5" idx="3"/>
            <a:endCxn id="61" idx="1"/>
          </p:cNvCxnSpPr>
          <p:nvPr/>
        </p:nvCxnSpPr>
        <p:spPr>
          <a:xfrm flipV="1">
            <a:off x="4876800" y="2019300"/>
            <a:ext cx="2057400" cy="1524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E9AB2869-7A0A-4EEC-A97D-E4E5F846E721}"/>
              </a:ext>
            </a:extLst>
          </p:cNvPr>
          <p:cNvCxnSpPr>
            <a:stCxn id="61" idx="2"/>
            <a:endCxn id="33" idx="0"/>
          </p:cNvCxnSpPr>
          <p:nvPr/>
        </p:nvCxnSpPr>
        <p:spPr>
          <a:xfrm rot="16200000" flipH="1">
            <a:off x="7715250" y="2457450"/>
            <a:ext cx="685800" cy="4953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4D3C521D-1D22-4168-A977-FCC1397863BF}"/>
              </a:ext>
            </a:extLst>
          </p:cNvPr>
          <p:cNvCxnSpPr>
            <a:stCxn id="5" idx="2"/>
            <a:endCxn id="29" idx="0"/>
          </p:cNvCxnSpPr>
          <p:nvPr/>
        </p:nvCxnSpPr>
        <p:spPr>
          <a:xfrm rot="16200000" flipH="1">
            <a:off x="5092701" y="1930400"/>
            <a:ext cx="436562" cy="225583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CB567635-D799-4E7F-9B99-BA19106CD8B4}"/>
              </a:ext>
            </a:extLst>
          </p:cNvPr>
          <p:cNvCxnSpPr>
            <a:stCxn id="33" idx="1"/>
            <a:endCxn id="29" idx="3"/>
          </p:cNvCxnSpPr>
          <p:nvPr/>
        </p:nvCxnSpPr>
        <p:spPr>
          <a:xfrm rot="10800000" flipV="1">
            <a:off x="7315200" y="3581400"/>
            <a:ext cx="533400" cy="381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>
            <a:extLst>
              <a:ext uri="{FF2B5EF4-FFF2-40B4-BE49-F238E27FC236}">
                <a16:creationId xmlns:a16="http://schemas.microsoft.com/office/drawing/2014/main" id="{9B7B171B-9169-4422-8259-73A696D4C97F}"/>
              </a:ext>
            </a:extLst>
          </p:cNvPr>
          <p:cNvCxnSpPr>
            <a:stCxn id="29" idx="2"/>
            <a:endCxn id="4" idx="1"/>
          </p:cNvCxnSpPr>
          <p:nvPr/>
        </p:nvCxnSpPr>
        <p:spPr>
          <a:xfrm rot="5400000">
            <a:off x="5810250" y="4324350"/>
            <a:ext cx="990600" cy="266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Content Placeholder 2">
            <a:extLst>
              <a:ext uri="{FF2B5EF4-FFF2-40B4-BE49-F238E27FC236}">
                <a16:creationId xmlns:a16="http://schemas.microsoft.com/office/drawing/2014/main" id="{1AB23AB9-1EE7-4717-ADE1-51530E5BDD0E}"/>
              </a:ext>
            </a:extLst>
          </p:cNvPr>
          <p:cNvSpPr txBox="1">
            <a:spLocks/>
          </p:cNvSpPr>
          <p:nvPr/>
        </p:nvSpPr>
        <p:spPr bwMode="auto">
          <a:xfrm>
            <a:off x="76200" y="2332038"/>
            <a:ext cx="32004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Automate the data loading process via scheduled updates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Map datalogger files to the ODM schema and controlled vocabularies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/>
          </a:p>
        </p:txBody>
      </p:sp>
      <p:sp>
        <p:nvSpPr>
          <p:cNvPr id="16402" name="Title 1">
            <a:extLst>
              <a:ext uri="{FF2B5EF4-FFF2-40B4-BE49-F238E27FC236}">
                <a16:creationId xmlns:a16="http://schemas.microsoft.com/office/drawing/2014/main" id="{C319DFC2-FE76-4B3D-B386-55046C33A888}"/>
              </a:ext>
            </a:extLst>
          </p:cNvPr>
          <p:cNvSpPr txBox="1">
            <a:spLocks/>
          </p:cNvSpPr>
          <p:nvPr/>
        </p:nvSpPr>
        <p:spPr bwMode="auto">
          <a:xfrm>
            <a:off x="3733800" y="30480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/>
              <a:t>ODM Streaming Data Loader</a:t>
            </a:r>
          </a:p>
        </p:txBody>
      </p:sp>
      <p:sp>
        <p:nvSpPr>
          <p:cNvPr id="16403" name="TextBox 31">
            <a:extLst>
              <a:ext uri="{FF2B5EF4-FFF2-40B4-BE49-F238E27FC236}">
                <a16:creationId xmlns:a16="http://schemas.microsoft.com/office/drawing/2014/main" id="{DA2BECAA-39B1-4FD9-A0E9-5DEC70D7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3276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Loading the</a:t>
            </a:r>
          </a:p>
          <a:p>
            <a:pPr algn="ctr" eaLnBrk="1" hangingPunct="1"/>
            <a:r>
              <a:rPr lang="en-US" altLang="en-US" sz="3200" b="1"/>
              <a:t>Little Bear</a:t>
            </a:r>
          </a:p>
          <a:p>
            <a:pPr algn="ctr" eaLnBrk="1" hangingPunct="1"/>
            <a:r>
              <a:rPr lang="en-US" altLang="en-US" sz="3200" b="1"/>
              <a:t>Sensor Data</a:t>
            </a:r>
          </a:p>
          <a:p>
            <a:pPr algn="ctr" eaLnBrk="1" hangingPunct="1"/>
            <a:r>
              <a:rPr lang="en-US" altLang="en-US" sz="3200" b="1"/>
              <a:t>Into ODM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7">
            <a:extLst>
              <a:ext uri="{FF2B5EF4-FFF2-40B4-BE49-F238E27FC236}">
                <a16:creationId xmlns:a16="http://schemas.microsoft.com/office/drawing/2014/main" id="{B0A7EDA4-36C5-46F3-A592-414B5087DBF4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152400"/>
            <a:ext cx="9017000" cy="6553200"/>
            <a:chOff x="127000" y="152400"/>
            <a:chExt cx="9017000" cy="6553200"/>
          </a:xfrm>
        </p:grpSpPr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0E727375-13CA-409E-84FD-B6BEDC84F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52400"/>
              <a:ext cx="3124200" cy="655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66" name="Rectangle 2">
              <a:extLst>
                <a:ext uri="{FF2B5EF4-FFF2-40B4-BE49-F238E27FC236}">
                  <a16:creationId xmlns:a16="http://schemas.microsoft.com/office/drawing/2014/main" id="{09CEB70D-5D4A-4B2A-A43B-E7FD1F23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00" y="152400"/>
              <a:ext cx="2616200" cy="6553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67" name="AutoShape 4">
              <a:extLst>
                <a:ext uri="{FF2B5EF4-FFF2-40B4-BE49-F238E27FC236}">
                  <a16:creationId xmlns:a16="http://schemas.microsoft.com/office/drawing/2014/main" id="{7B8941A8-88B4-4FF7-AFFC-F880BEAEF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981200"/>
              <a:ext cx="2057400" cy="1676400"/>
            </a:xfrm>
            <a:prstGeom prst="flowChartMagneticDisk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Observations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Database 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(ODM)</a:t>
              </a:r>
            </a:p>
          </p:txBody>
        </p:sp>
        <p:pic>
          <p:nvPicPr>
            <p:cNvPr id="17417" name="Picture 5" descr="BD18187_">
              <a:extLst>
                <a:ext uri="{FF2B5EF4-FFF2-40B4-BE49-F238E27FC236}">
                  <a16:creationId xmlns:a16="http://schemas.microsoft.com/office/drawing/2014/main" id="{F94F111C-FBCD-4E01-9337-6ABDBCA12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14400"/>
              <a:ext cx="8318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6">
              <a:extLst>
                <a:ext uri="{FF2B5EF4-FFF2-40B4-BE49-F238E27FC236}">
                  <a16:creationId xmlns:a16="http://schemas.microsoft.com/office/drawing/2014/main" id="{5E24117A-BEC9-4939-B468-E1F55B6D9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50" y="2057400"/>
              <a:ext cx="1479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Base Station</a:t>
              </a:r>
            </a:p>
            <a:p>
              <a:pPr algn="ctr" eaLnBrk="1" hangingPunct="1"/>
              <a:r>
                <a:rPr lang="en-US" altLang="en-US"/>
                <a:t>Computer</a:t>
              </a:r>
            </a:p>
          </p:txBody>
        </p:sp>
        <p:sp>
          <p:nvSpPr>
            <p:cNvPr id="17419" name="Rectangle 7">
              <a:extLst>
                <a:ext uri="{FF2B5EF4-FFF2-40B4-BE49-F238E27FC236}">
                  <a16:creationId xmlns:a16="http://schemas.microsoft.com/office/drawing/2014/main" id="{442621F4-10ED-4B7F-8DC8-48B50F909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876800"/>
              <a:ext cx="2057400" cy="990600"/>
            </a:xfrm>
            <a:prstGeom prst="rect">
              <a:avLst/>
            </a:prstGeom>
            <a:solidFill>
              <a:srgbClr val="F9AD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ODM Streaming</a:t>
              </a:r>
            </a:p>
            <a:p>
              <a:pPr algn="ctr" eaLnBrk="1" hangingPunct="1"/>
              <a:r>
                <a:rPr lang="en-US" altLang="en-US"/>
                <a:t>Data Loader</a:t>
              </a:r>
            </a:p>
          </p:txBody>
        </p:sp>
        <p:cxnSp>
          <p:nvCxnSpPr>
            <p:cNvPr id="17420" name="AutoShape 8">
              <a:extLst>
                <a:ext uri="{FF2B5EF4-FFF2-40B4-BE49-F238E27FC236}">
                  <a16:creationId xmlns:a16="http://schemas.microsoft.com/office/drawing/2014/main" id="{014388FE-C453-4837-B371-0492A71180F4}"/>
                </a:ext>
              </a:extLst>
            </p:cNvPr>
            <p:cNvCxnSpPr>
              <a:cxnSpLocks noChangeShapeType="1"/>
              <a:stCxn id="11267" idx="3"/>
              <a:endCxn id="17419" idx="0"/>
            </p:cNvCxnSpPr>
            <p:nvPr/>
          </p:nvCxnSpPr>
          <p:spPr bwMode="auto">
            <a:xfrm rot="16200000" flipH="1">
              <a:off x="3619500" y="4191000"/>
              <a:ext cx="1219200" cy="1524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AutoShape 9">
              <a:extLst>
                <a:ext uri="{FF2B5EF4-FFF2-40B4-BE49-F238E27FC236}">
                  <a16:creationId xmlns:a16="http://schemas.microsoft.com/office/drawing/2014/main" id="{9AC948B4-D9EB-43FF-94B7-60C8EC78D628}"/>
                </a:ext>
              </a:extLst>
            </p:cNvPr>
            <p:cNvCxnSpPr>
              <a:cxnSpLocks noChangeShapeType="1"/>
              <a:stCxn id="17419" idx="1"/>
            </p:cNvCxnSpPr>
            <p:nvPr/>
          </p:nvCxnSpPr>
          <p:spPr bwMode="auto">
            <a:xfrm rot="10800000">
              <a:off x="1746250" y="1420020"/>
              <a:ext cx="1530350" cy="39520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2" name="AutoShape 10">
              <a:extLst>
                <a:ext uri="{FF2B5EF4-FFF2-40B4-BE49-F238E27FC236}">
                  <a16:creationId xmlns:a16="http://schemas.microsoft.com/office/drawing/2014/main" id="{611056E7-F2E1-4F32-B8AE-196DD18369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26272" y="1420019"/>
              <a:ext cx="288129" cy="16279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3" name="Line 11">
              <a:extLst>
                <a:ext uri="{FF2B5EF4-FFF2-40B4-BE49-F238E27FC236}">
                  <a16:creationId xmlns:a16="http://schemas.microsoft.com/office/drawing/2014/main" id="{A3D8E50E-918A-4531-9905-D6174C091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228600"/>
              <a:ext cx="45719" cy="6477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Text Box 12">
              <a:extLst>
                <a:ext uri="{FF2B5EF4-FFF2-40B4-BE49-F238E27FC236}">
                  <a16:creationId xmlns:a16="http://schemas.microsoft.com/office/drawing/2014/main" id="{580D3565-6275-4EAF-8FF1-C2DB3FE02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10944" y="3523456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Internet</a:t>
              </a:r>
            </a:p>
          </p:txBody>
        </p:sp>
        <p:pic>
          <p:nvPicPr>
            <p:cNvPr id="17425" name="Picture 13" descr="MCj03499930000[1]">
              <a:extLst>
                <a:ext uri="{FF2B5EF4-FFF2-40B4-BE49-F238E27FC236}">
                  <a16:creationId xmlns:a16="http://schemas.microsoft.com/office/drawing/2014/main" id="{FFE4C8AF-320F-433E-A206-E8A36F314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0"/>
              <a:ext cx="795338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4" descr="R.M. Young Wind Sentry Set">
              <a:hlinkClick r:id="rId5"/>
              <a:extLst>
                <a:ext uri="{FF2B5EF4-FFF2-40B4-BE49-F238E27FC236}">
                  <a16:creationId xmlns:a16="http://schemas.microsoft.com/office/drawing/2014/main" id="{9450C585-060F-4247-90D0-B8E526F33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5410200"/>
              <a:ext cx="566738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5" descr="R.M. Young Wind Sentry Set">
              <a:hlinkClick r:id="rId5"/>
              <a:extLst>
                <a:ext uri="{FF2B5EF4-FFF2-40B4-BE49-F238E27FC236}">
                  <a16:creationId xmlns:a16="http://schemas.microsoft.com/office/drawing/2014/main" id="{CBC7FDED-7392-4199-8B47-DD8621211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410200"/>
              <a:ext cx="5127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6" descr="R.M. Young Wind Sentry Set">
              <a:hlinkClick r:id="rId5"/>
              <a:extLst>
                <a:ext uri="{FF2B5EF4-FFF2-40B4-BE49-F238E27FC236}">
                  <a16:creationId xmlns:a16="http://schemas.microsoft.com/office/drawing/2014/main" id="{36FB9494-16BC-4033-B998-DBD11B084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410200"/>
              <a:ext cx="5111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Text Box 18">
              <a:extLst>
                <a:ext uri="{FF2B5EF4-FFF2-40B4-BE49-F238E27FC236}">
                  <a16:creationId xmlns:a16="http://schemas.microsoft.com/office/drawing/2014/main" id="{7DCE5C15-E9F1-4F04-B778-B31F711C0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"/>
              <a:ext cx="2590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/>
                <a:t>Sensor Network</a:t>
              </a:r>
            </a:p>
          </p:txBody>
        </p:sp>
        <p:sp>
          <p:nvSpPr>
            <p:cNvPr id="17430" name="Text Box 21">
              <a:extLst>
                <a:ext uri="{FF2B5EF4-FFF2-40B4-BE49-F238E27FC236}">
                  <a16:creationId xmlns:a16="http://schemas.microsoft.com/office/drawing/2014/main" id="{9B1654BC-6C05-4270-A826-B524BA5B3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6172200"/>
              <a:ext cx="2590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Remote Monitoring Sites</a:t>
              </a:r>
            </a:p>
          </p:txBody>
        </p:sp>
        <p:sp>
          <p:nvSpPr>
            <p:cNvPr id="17431" name="Text Box 26">
              <a:extLst>
                <a:ext uri="{FF2B5EF4-FFF2-40B4-BE49-F238E27FC236}">
                  <a16:creationId xmlns:a16="http://schemas.microsoft.com/office/drawing/2014/main" id="{D9DBFE1D-B846-4B97-98CE-98FB24770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743575"/>
              <a:ext cx="33528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Data discovery, visualization, </a:t>
              </a:r>
              <a:br>
                <a:rPr lang="en-US" altLang="en-US"/>
              </a:br>
              <a:r>
                <a:rPr lang="en-US" altLang="en-US"/>
                <a:t>and analysis through Internet enabled applications</a:t>
              </a:r>
            </a:p>
          </p:txBody>
        </p:sp>
        <p:sp>
          <p:nvSpPr>
            <p:cNvPr id="17432" name="Line 29">
              <a:extLst>
                <a:ext uri="{FF2B5EF4-FFF2-40B4-BE49-F238E27FC236}">
                  <a16:creationId xmlns:a16="http://schemas.microsoft.com/office/drawing/2014/main" id="{06B9918A-1920-4D3C-9018-647DBB67F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3249" y="304800"/>
              <a:ext cx="45719" cy="640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Text Box 30">
              <a:extLst>
                <a:ext uri="{FF2B5EF4-FFF2-40B4-BE49-F238E27FC236}">
                  <a16:creationId xmlns:a16="http://schemas.microsoft.com/office/drawing/2014/main" id="{0852A1D9-AE69-44B0-BBA0-3F05EC95D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496344" y="3752056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Internet</a:t>
              </a:r>
            </a:p>
          </p:txBody>
        </p:sp>
        <p:cxnSp>
          <p:nvCxnSpPr>
            <p:cNvPr id="17434" name="AutoShape 33">
              <a:extLst>
                <a:ext uri="{FF2B5EF4-FFF2-40B4-BE49-F238E27FC236}">
                  <a16:creationId xmlns:a16="http://schemas.microsoft.com/office/drawing/2014/main" id="{73A53E8D-4620-4CF1-9647-2876F4A2C409}"/>
                </a:ext>
              </a:extLst>
            </p:cNvPr>
            <p:cNvCxnSpPr>
              <a:cxnSpLocks noChangeShapeType="1"/>
              <a:stCxn id="11267" idx="4"/>
            </p:cNvCxnSpPr>
            <p:nvPr/>
          </p:nvCxnSpPr>
          <p:spPr bwMode="auto">
            <a:xfrm flipV="1">
              <a:off x="5181600" y="2238375"/>
              <a:ext cx="838200" cy="5810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5" name="TextBox 36">
              <a:extLst>
                <a:ext uri="{FF2B5EF4-FFF2-40B4-BE49-F238E27FC236}">
                  <a16:creationId xmlns:a16="http://schemas.microsoft.com/office/drawing/2014/main" id="{74E42386-7581-4359-97CA-4398311E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621088"/>
              <a:ext cx="1219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Radio Repeaters</a:t>
              </a:r>
            </a:p>
          </p:txBody>
        </p:sp>
        <p:pic>
          <p:nvPicPr>
            <p:cNvPr id="17436" name="Picture 3">
              <a:extLst>
                <a:ext uri="{FF2B5EF4-FFF2-40B4-BE49-F238E27FC236}">
                  <a16:creationId xmlns:a16="http://schemas.microsoft.com/office/drawing/2014/main" id="{27EDCCD2-9D89-4ACA-A4EA-4EC50B4D1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81400"/>
              <a:ext cx="2172830" cy="214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7" name="Text Box 36">
              <a:extLst>
                <a:ext uri="{FF2B5EF4-FFF2-40B4-BE49-F238E27FC236}">
                  <a16:creationId xmlns:a16="http://schemas.microsoft.com/office/drawing/2014/main" id="{D5238D36-A736-4470-A4DD-439290121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52400"/>
              <a:ext cx="2971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Applications</a:t>
              </a:r>
              <a:endParaRPr lang="en-US" altLang="en-US" sz="2400"/>
            </a:p>
          </p:txBody>
        </p:sp>
        <p:sp>
          <p:nvSpPr>
            <p:cNvPr id="17438" name="Text Box 18">
              <a:extLst>
                <a:ext uri="{FF2B5EF4-FFF2-40B4-BE49-F238E27FC236}">
                  <a16:creationId xmlns:a16="http://schemas.microsoft.com/office/drawing/2014/main" id="{DCA9AE9E-24D8-4933-AB33-07994E4FE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52400"/>
              <a:ext cx="2590800" cy="137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/>
                <a:t>Central Observations Database</a:t>
              </a:r>
            </a:p>
          </p:txBody>
        </p:sp>
        <p:cxnSp>
          <p:nvCxnSpPr>
            <p:cNvPr id="71" name="Elbow Connector 70">
              <a:extLst>
                <a:ext uri="{FF2B5EF4-FFF2-40B4-BE49-F238E27FC236}">
                  <a16:creationId xmlns:a16="http://schemas.microsoft.com/office/drawing/2014/main" id="{52517EE3-1E62-4BE1-911E-768ED906B320}"/>
                </a:ext>
              </a:extLst>
            </p:cNvPr>
            <p:cNvCxnSpPr>
              <a:stCxn id="11277" idx="0"/>
              <a:endCxn id="11276" idx="2"/>
            </p:cNvCxnSpPr>
            <p:nvPr/>
          </p:nvCxnSpPr>
          <p:spPr>
            <a:xfrm rot="5400000" flipH="1" flipV="1">
              <a:off x="75407" y="4858544"/>
              <a:ext cx="1023937" cy="7937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>
              <a:extLst>
                <a:ext uri="{FF2B5EF4-FFF2-40B4-BE49-F238E27FC236}">
                  <a16:creationId xmlns:a16="http://schemas.microsoft.com/office/drawing/2014/main" id="{3C79DABE-6DE4-414F-AC77-8120E660DCFF}"/>
                </a:ext>
              </a:extLst>
            </p:cNvPr>
            <p:cNvCxnSpPr>
              <a:stCxn id="11279" idx="0"/>
              <a:endCxn id="11276" idx="2"/>
            </p:cNvCxnSpPr>
            <p:nvPr/>
          </p:nvCxnSpPr>
          <p:spPr>
            <a:xfrm rot="16200000" flipV="1">
              <a:off x="424657" y="4588669"/>
              <a:ext cx="1023937" cy="61912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2622E3DA-0A1F-400C-B8E2-83E99669FA9C}"/>
                </a:ext>
              </a:extLst>
            </p:cNvPr>
            <p:cNvCxnSpPr>
              <a:stCxn id="11278" idx="0"/>
              <a:endCxn id="11276" idx="2"/>
            </p:cNvCxnSpPr>
            <p:nvPr/>
          </p:nvCxnSpPr>
          <p:spPr>
            <a:xfrm rot="16200000" flipV="1">
              <a:off x="806450" y="4206876"/>
              <a:ext cx="1023937" cy="1382712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B9ADF30-8D19-4233-9B1D-972043C0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6146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5">
            <a:extLst>
              <a:ext uri="{FF2B5EF4-FFF2-40B4-BE49-F238E27FC236}">
                <a16:creationId xmlns:a16="http://schemas.microsoft.com/office/drawing/2014/main" id="{9D63AF13-B4CB-4D95-A36F-BC560109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52688"/>
            <a:ext cx="20097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ECC6D9D-0E24-44DB-8512-64645B55234E}"/>
              </a:ext>
            </a:extLst>
          </p:cNvPr>
          <p:cNvSpPr/>
          <p:nvPr/>
        </p:nvSpPr>
        <p:spPr>
          <a:xfrm>
            <a:off x="5734050" y="76200"/>
            <a:ext cx="3352800" cy="67056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1CBAAAD-8F73-44F4-8B7F-473DC5F3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CUAHSI WaterOneFlow Web Services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Getting the Browser Out of the Way”</a:t>
            </a:r>
            <a:endParaRPr lang="en-US" alt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AFAC8039-5C17-431B-AD1D-8414F1BC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10100"/>
            <a:ext cx="1751013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E50C8907-70BA-4993-8E29-59449B12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CAB57167-985E-45A2-91DC-3DDDA28F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90725"/>
            <a:ext cx="1727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FAF699D7-65D5-461C-AC97-92DCE0623460}"/>
              </a:ext>
            </a:extLst>
          </p:cNvPr>
          <p:cNvSpPr/>
          <p:nvPr/>
        </p:nvSpPr>
        <p:spPr>
          <a:xfrm>
            <a:off x="7010400" y="4905375"/>
            <a:ext cx="1828800" cy="1676400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ODM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Database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A54907-609A-426B-8379-5772DCF94A52}"/>
              </a:ext>
            </a:extLst>
          </p:cNvPr>
          <p:cNvCxnSpPr/>
          <p:nvPr/>
        </p:nvCxnSpPr>
        <p:spPr>
          <a:xfrm rot="5400000">
            <a:off x="8154194" y="4504531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22D9A4-9EA3-4062-883A-FD01AA807958}"/>
              </a:ext>
            </a:extLst>
          </p:cNvPr>
          <p:cNvCxnSpPr/>
          <p:nvPr/>
        </p:nvCxnSpPr>
        <p:spPr>
          <a:xfrm rot="5400000" flipH="1" flipV="1">
            <a:off x="6858794" y="4504531"/>
            <a:ext cx="762000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4">
            <a:extLst>
              <a:ext uri="{FF2B5EF4-FFF2-40B4-BE49-F238E27FC236}">
                <a16:creationId xmlns:a16="http://schemas.microsoft.com/office/drawing/2014/main" id="{AF398C42-D32B-43E9-AC16-9C60B590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Data Consumer</a:t>
            </a:r>
          </a:p>
        </p:txBody>
      </p:sp>
      <p:sp>
        <p:nvSpPr>
          <p:cNvPr id="18442" name="TextBox 15">
            <a:extLst>
              <a:ext uri="{FF2B5EF4-FFF2-40B4-BE49-F238E27FC236}">
                <a16:creationId xmlns:a16="http://schemas.microsoft.com/office/drawing/2014/main" id="{94BED3A7-2D01-495F-BDF1-95F20AB2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00525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SQL</a:t>
            </a:r>
          </a:p>
          <a:p>
            <a:pPr algn="ctr" eaLnBrk="1" hangingPunct="1"/>
            <a:r>
              <a:rPr lang="en-US" altLang="en-US"/>
              <a:t>Queries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B813CA-BE42-4392-8013-4FF78E19D137}"/>
              </a:ext>
            </a:extLst>
          </p:cNvPr>
          <p:cNvCxnSpPr/>
          <p:nvPr/>
        </p:nvCxnSpPr>
        <p:spPr>
          <a:xfrm>
            <a:off x="1981200" y="3275013"/>
            <a:ext cx="49530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8">
            <a:extLst>
              <a:ext uri="{FF2B5EF4-FFF2-40B4-BE49-F238E27FC236}">
                <a16:creationId xmlns:a16="http://schemas.microsoft.com/office/drawing/2014/main" id="{A957BC08-FC72-4C70-AE91-E4EEAABCF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00250"/>
            <a:ext cx="1771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GetSites</a:t>
            </a:r>
          </a:p>
          <a:p>
            <a:pPr eaLnBrk="1" hangingPunct="1"/>
            <a:r>
              <a:rPr lang="en-US" altLang="en-US"/>
              <a:t>GetSiteInfo</a:t>
            </a:r>
          </a:p>
          <a:p>
            <a:pPr eaLnBrk="1" hangingPunct="1"/>
            <a:r>
              <a:rPr lang="en-US" altLang="en-US"/>
              <a:t>GetVariableInfo</a:t>
            </a:r>
          </a:p>
          <a:p>
            <a:pPr eaLnBrk="1" hangingPunct="1"/>
            <a:r>
              <a:rPr lang="en-US" altLang="en-US"/>
              <a:t>GetValues</a:t>
            </a:r>
          </a:p>
        </p:txBody>
      </p:sp>
      <p:sp>
        <p:nvSpPr>
          <p:cNvPr id="18445" name="TextBox 19">
            <a:extLst>
              <a:ext uri="{FF2B5EF4-FFF2-40B4-BE49-F238E27FC236}">
                <a16:creationId xmlns:a16="http://schemas.microsoft.com/office/drawing/2014/main" id="{E65D1852-DC72-4DC5-A01F-B71A76EB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005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WaterML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C8657A-F357-4939-8030-1A23A8AF2D2B}"/>
              </a:ext>
            </a:extLst>
          </p:cNvPr>
          <p:cNvCxnSpPr/>
          <p:nvPr/>
        </p:nvCxnSpPr>
        <p:spPr>
          <a:xfrm rot="5400000">
            <a:off x="5067300" y="3857625"/>
            <a:ext cx="22860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BF5552-97C1-4962-8B12-B7A9591222B8}"/>
              </a:ext>
            </a:extLst>
          </p:cNvPr>
          <p:cNvCxnSpPr/>
          <p:nvPr/>
        </p:nvCxnSpPr>
        <p:spPr>
          <a:xfrm rot="16200000" flipV="1">
            <a:off x="1752600" y="3971925"/>
            <a:ext cx="1981200" cy="1371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8" name="Picture 13" descr="C:\Documents and Settings\jeff\Local Settings\Temporary Internet Files\Content.IE5\WHAN8HYR\MCj04315380000[1].png">
            <a:extLst>
              <a:ext uri="{FF2B5EF4-FFF2-40B4-BE49-F238E27FC236}">
                <a16:creationId xmlns:a16="http://schemas.microsoft.com/office/drawing/2014/main" id="{6CDB7E8E-69BC-4488-9761-2335CA2B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0250"/>
            <a:ext cx="14859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953669-386F-4AA1-AF82-0B24A0721F1B}"/>
              </a:ext>
            </a:extLst>
          </p:cNvPr>
          <p:cNvCxnSpPr/>
          <p:nvPr/>
        </p:nvCxnSpPr>
        <p:spPr>
          <a:xfrm>
            <a:off x="304800" y="6029325"/>
            <a:ext cx="1752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42">
            <a:extLst>
              <a:ext uri="{FF2B5EF4-FFF2-40B4-BE49-F238E27FC236}">
                <a16:creationId xmlns:a16="http://schemas.microsoft.com/office/drawing/2014/main" id="{66538637-C847-4CBF-8483-A5536FACA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558323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Query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3C3CDA-E658-4E9F-9609-1BBF343894E8}"/>
              </a:ext>
            </a:extLst>
          </p:cNvPr>
          <p:cNvCxnSpPr/>
          <p:nvPr/>
        </p:nvCxnSpPr>
        <p:spPr>
          <a:xfrm rot="10800000">
            <a:off x="304800" y="6475413"/>
            <a:ext cx="1676400" cy="15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5">
            <a:extLst>
              <a:ext uri="{FF2B5EF4-FFF2-40B4-BE49-F238E27FC236}">
                <a16:creationId xmlns:a16="http://schemas.microsoft.com/office/drawing/2014/main" id="{DAD463D1-78BF-4A33-A2AD-94E7D002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610711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Response</a:t>
            </a:r>
          </a:p>
        </p:txBody>
      </p:sp>
      <p:sp>
        <p:nvSpPr>
          <p:cNvPr id="18453" name="TextBox 48">
            <a:extLst>
              <a:ext uri="{FF2B5EF4-FFF2-40B4-BE49-F238E27FC236}">
                <a16:creationId xmlns:a16="http://schemas.microsoft.com/office/drawing/2014/main" id="{767D2609-153E-4CE4-B085-0A1B6B2FE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44888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Standard protocols provide platform independent data access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4CBD0FB-D4F4-4252-AB8D-401EF879E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altLang="en-US"/>
              <a:t>Hydroseek</a:t>
            </a:r>
            <a:br>
              <a:rPr lang="en-US" altLang="en-US"/>
            </a:br>
            <a:r>
              <a:rPr lang="en-US" altLang="en-US" sz="2800"/>
              <a:t>http://www.hydroseek.org</a:t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F4D824C0-0445-46D0-BA56-6380B7B6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645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CF637AC7-4E5D-4B9C-BB91-CFC6A0868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91200"/>
            <a:ext cx="7467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Supports search by location and type of data across multiple observation networks including NWIS, Storet, and university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787B053-74F0-41B4-A06C-C686C92E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CUAHSI HIS Server DASH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2800"/>
              <a:t>http://his02.usu.edu/dash/</a:t>
            </a:r>
            <a:br>
              <a:rPr lang="en-US" altLang="en-US" sz="2800"/>
            </a:b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E5D73B4-FEEB-4780-9FB9-2D147032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3048000" cy="4724400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Provides: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Geographic context to monitoring sites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Point and click access to data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ArcGIS Server - Newest ESRI Technology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Spatial data plus spatial analysis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Some overhead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CC4CC1D5-8850-4DA4-BCB1-8B168373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53165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74BF15C3-B9C7-47C1-B905-2D4DBC1F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23383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33989F1-63C0-4C3B-B728-C8E5538B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4038600" cy="1219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Arial" panose="020B0604020202020204" pitchFamily="34" charset="0"/>
              </a:rPr>
              <a:t>Little Bear River WATERS Test Bed</a:t>
            </a:r>
            <a:endParaRPr lang="en-US" altLang="en-US" sz="4800" b="1">
              <a:latin typeface="Arial" panose="020B0604020202020204" pitchFamily="34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59977F8D-1BF5-4D98-9E86-2E2F5AEC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4038600" cy="4572000"/>
          </a:xfrm>
        </p:spPr>
        <p:txBody>
          <a:bodyPr/>
          <a:lstStyle/>
          <a:p>
            <a:pPr marL="341313" indent="-341313" eaLnBrk="1" hangingPunct="1"/>
            <a:r>
              <a:rPr lang="en-US" altLang="en-US" sz="2800">
                <a:latin typeface="Arial" panose="020B0604020202020204" pitchFamily="34" charset="0"/>
              </a:rPr>
              <a:t>Observing infrastructure for high frequency estimation of total phosphorus fluxes</a:t>
            </a:r>
          </a:p>
          <a:p>
            <a:pPr marL="741363" lvl="1" indent="-341313" eaLnBrk="1" hangingPunct="1"/>
            <a:r>
              <a:rPr lang="en-US" altLang="en-US" sz="2400">
                <a:latin typeface="Arial" panose="020B0604020202020204" pitchFamily="34" charset="0"/>
              </a:rPr>
              <a:t>High frequency surrogate measurements</a:t>
            </a:r>
          </a:p>
          <a:p>
            <a:pPr marL="741363" lvl="1" indent="-341313" eaLnBrk="1" hangingPunct="1"/>
            <a:r>
              <a:rPr lang="en-US" altLang="en-US" sz="2400">
                <a:latin typeface="Arial" panose="020B0604020202020204" pitchFamily="34" charset="0"/>
              </a:rPr>
              <a:t>Turbidity -&gt; TSS or TP</a:t>
            </a:r>
          </a:p>
        </p:txBody>
      </p:sp>
      <p:pic>
        <p:nvPicPr>
          <p:cNvPr id="3076" name="Picture 2" descr="LittleBear">
            <a:extLst>
              <a:ext uri="{FF2B5EF4-FFF2-40B4-BE49-F238E27FC236}">
                <a16:creationId xmlns:a16="http://schemas.microsoft.com/office/drawing/2014/main" id="{AB814ED6-60C3-40E6-B16F-838F712F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742950"/>
            <a:ext cx="467836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8">
            <a:extLst>
              <a:ext uri="{FF2B5EF4-FFF2-40B4-BE49-F238E27FC236}">
                <a16:creationId xmlns:a16="http://schemas.microsoft.com/office/drawing/2014/main" id="{EC8E9EA5-F1C6-4CE7-B73B-F3A674A01BB9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-152400"/>
            <a:ext cx="4067175" cy="2851150"/>
            <a:chOff x="1828800" y="2514600"/>
            <a:chExt cx="4066537" cy="2851150"/>
          </a:xfrm>
        </p:grpSpPr>
        <p:grpSp>
          <p:nvGrpSpPr>
            <p:cNvPr id="3078" name="Group 17">
              <a:extLst>
                <a:ext uri="{FF2B5EF4-FFF2-40B4-BE49-F238E27FC236}">
                  <a16:creationId xmlns:a16="http://schemas.microsoft.com/office/drawing/2014/main" id="{1241C4F6-97BB-4788-9411-E31E43032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2514600"/>
              <a:ext cx="4066537" cy="2851150"/>
              <a:chOff x="1828800" y="2514600"/>
              <a:chExt cx="4066537" cy="2851150"/>
            </a:xfrm>
          </p:grpSpPr>
          <p:pic>
            <p:nvPicPr>
              <p:cNvPr id="3080" name="Picture 7" descr="C:\Working\PhD\Dissertation\Chapter 3 - ODMCV\Table and Figure Source\usa.wmf">
                <a:extLst>
                  <a:ext uri="{FF2B5EF4-FFF2-40B4-BE49-F238E27FC236}">
                    <a16:creationId xmlns:a16="http://schemas.microsoft.com/office/drawing/2014/main" id="{9DC34C0A-C684-4CD3-B4FB-3283B4101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514600"/>
                <a:ext cx="4066537" cy="285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an 7">
                <a:extLst>
                  <a:ext uri="{FF2B5EF4-FFF2-40B4-BE49-F238E27FC236}">
                    <a16:creationId xmlns:a16="http://schemas.microsoft.com/office/drawing/2014/main" id="{49819468-0F1C-4652-A3CD-5B893C1BB730}"/>
                  </a:ext>
                </a:extLst>
              </p:cNvPr>
              <p:cNvSpPr/>
              <p:nvPr/>
            </p:nvSpPr>
            <p:spPr>
              <a:xfrm>
                <a:off x="2666869" y="289560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Can 8">
                <a:extLst>
                  <a:ext uri="{FF2B5EF4-FFF2-40B4-BE49-F238E27FC236}">
                    <a16:creationId xmlns:a16="http://schemas.microsoft.com/office/drawing/2014/main" id="{81BCFEE8-8C98-4B3E-B190-4DEF8123EAB4}"/>
                  </a:ext>
                </a:extLst>
              </p:cNvPr>
              <p:cNvSpPr/>
              <p:nvPr/>
            </p:nvSpPr>
            <p:spPr>
              <a:xfrm>
                <a:off x="2743057" y="350520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Can 9">
                <a:extLst>
                  <a:ext uri="{FF2B5EF4-FFF2-40B4-BE49-F238E27FC236}">
                    <a16:creationId xmlns:a16="http://schemas.microsoft.com/office/drawing/2014/main" id="{07ED6364-1F9D-4F51-8180-4B6F65B5729E}"/>
                  </a:ext>
                </a:extLst>
              </p:cNvPr>
              <p:cNvSpPr/>
              <p:nvPr/>
            </p:nvSpPr>
            <p:spPr>
              <a:xfrm>
                <a:off x="2009747" y="3762375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Can 10">
                <a:extLst>
                  <a:ext uri="{FF2B5EF4-FFF2-40B4-BE49-F238E27FC236}">
                    <a16:creationId xmlns:a16="http://schemas.microsoft.com/office/drawing/2014/main" id="{A1171A3B-D07C-4F36-B945-82111D1E7B2E}"/>
                  </a:ext>
                </a:extLst>
              </p:cNvPr>
              <p:cNvSpPr/>
              <p:nvPr/>
            </p:nvSpPr>
            <p:spPr>
              <a:xfrm>
                <a:off x="4009683" y="333375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Can 11">
                <a:extLst>
                  <a:ext uri="{FF2B5EF4-FFF2-40B4-BE49-F238E27FC236}">
                    <a16:creationId xmlns:a16="http://schemas.microsoft.com/office/drawing/2014/main" id="{C1B8CEA0-4459-4B72-9280-D7F57113B0A3}"/>
                  </a:ext>
                </a:extLst>
              </p:cNvPr>
              <p:cNvSpPr/>
              <p:nvPr/>
            </p:nvSpPr>
            <p:spPr>
              <a:xfrm>
                <a:off x="4038253" y="358140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Can 12">
                <a:extLst>
                  <a:ext uri="{FF2B5EF4-FFF2-40B4-BE49-F238E27FC236}">
                    <a16:creationId xmlns:a16="http://schemas.microsoft.com/office/drawing/2014/main" id="{46178992-05C9-4A79-911F-FA0E4A0A31EE}"/>
                  </a:ext>
                </a:extLst>
              </p:cNvPr>
              <p:cNvSpPr/>
              <p:nvPr/>
            </p:nvSpPr>
            <p:spPr>
              <a:xfrm>
                <a:off x="5104886" y="358140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Can 13">
                <a:extLst>
                  <a:ext uri="{FF2B5EF4-FFF2-40B4-BE49-F238E27FC236}">
                    <a16:creationId xmlns:a16="http://schemas.microsoft.com/office/drawing/2014/main" id="{B1E0FF04-986E-4687-AF92-00281526C864}"/>
                  </a:ext>
                </a:extLst>
              </p:cNvPr>
              <p:cNvSpPr/>
              <p:nvPr/>
            </p:nvSpPr>
            <p:spPr>
              <a:xfrm>
                <a:off x="5219168" y="3724275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Can 14">
                <a:extLst>
                  <a:ext uri="{FF2B5EF4-FFF2-40B4-BE49-F238E27FC236}">
                    <a16:creationId xmlns:a16="http://schemas.microsoft.com/office/drawing/2014/main" id="{358FB302-5A80-4936-B240-B1B32612D50F}"/>
                  </a:ext>
                </a:extLst>
              </p:cNvPr>
              <p:cNvSpPr/>
              <p:nvPr/>
            </p:nvSpPr>
            <p:spPr>
              <a:xfrm>
                <a:off x="5276309" y="4048125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Can 15">
                <a:extLst>
                  <a:ext uri="{FF2B5EF4-FFF2-40B4-BE49-F238E27FC236}">
                    <a16:creationId xmlns:a16="http://schemas.microsoft.com/office/drawing/2014/main" id="{D3F788E5-60C0-4440-A629-93023C0FB9A4}"/>
                  </a:ext>
                </a:extLst>
              </p:cNvPr>
              <p:cNvSpPr/>
              <p:nvPr/>
            </p:nvSpPr>
            <p:spPr>
              <a:xfrm>
                <a:off x="4952510" y="464820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Can 16">
                <a:extLst>
                  <a:ext uri="{FF2B5EF4-FFF2-40B4-BE49-F238E27FC236}">
                    <a16:creationId xmlns:a16="http://schemas.microsoft.com/office/drawing/2014/main" id="{FFA8C9B2-F03D-4B4F-BF54-4A753C35014F}"/>
                  </a:ext>
                </a:extLst>
              </p:cNvPr>
              <p:cNvSpPr/>
              <p:nvPr/>
            </p:nvSpPr>
            <p:spPr>
              <a:xfrm>
                <a:off x="3676360" y="4876800"/>
                <a:ext cx="152376" cy="152400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43F2C-8EA9-48BA-9F5A-63BE3C8CBFA8}"/>
                </a:ext>
              </a:extLst>
            </p:cNvPr>
            <p:cNvSpPr/>
            <p:nvPr/>
          </p:nvSpPr>
          <p:spPr>
            <a:xfrm>
              <a:off x="2666869" y="3429000"/>
              <a:ext cx="304752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0F3D1DB-B25C-4AAD-9906-75F7E22B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Google Map Server</a:t>
            </a:r>
            <a:endParaRPr lang="en-US" altLang="en-US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A04C485-940F-4F69-ABBB-74A5ED57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2590800" cy="4525963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“HIS Server Light”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Similar functionality with less overhead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Sacrifices geoprocessing functionality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0CCCC1AB-DADD-461B-B00A-61919967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52752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27">
            <a:extLst>
              <a:ext uri="{FF2B5EF4-FFF2-40B4-BE49-F238E27FC236}">
                <a16:creationId xmlns:a16="http://schemas.microsoft.com/office/drawing/2014/main" id="{CFFD71B6-19A6-4495-A6C7-83CA04ED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27538"/>
            <a:ext cx="26955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>
            <a:extLst>
              <a:ext uri="{FF2B5EF4-FFF2-40B4-BE49-F238E27FC236}">
                <a16:creationId xmlns:a16="http://schemas.microsoft.com/office/drawing/2014/main" id="{8B1B622F-11B0-42A9-B28A-624678D7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76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http://water.usu.edu/gmap/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C2F8733-841A-4F8A-A7C2-CE54C01A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B8CC58D-8E45-476C-A58B-62573AC5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Generic method for publishing observational data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Supports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many types</a:t>
            </a:r>
            <a:r>
              <a:rPr lang="en-US" altLang="en-US" sz="2000">
                <a:latin typeface="Arial" panose="020B0604020202020204" pitchFamily="34" charset="0"/>
              </a:rPr>
              <a:t> of point observational data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Overcomes </a:t>
            </a:r>
            <a:r>
              <a:rPr lang="en-US" altLang="en-US" sz="2000">
                <a:solidFill>
                  <a:srgbClr val="F79646"/>
                </a:solidFill>
                <a:latin typeface="Arial" panose="020B0604020202020204" pitchFamily="34" charset="0"/>
              </a:rPr>
              <a:t>syntactic and semantic heterogeneity</a:t>
            </a:r>
            <a:r>
              <a:rPr lang="en-US" altLang="en-US" sz="2000">
                <a:latin typeface="Arial" panose="020B0604020202020204" pitchFamily="34" charset="0"/>
              </a:rPr>
              <a:t> using a standard data model and controlled vocabularies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Supports a national network of observatory test beds but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can grow!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Web services provide programmatic machine access to data</a:t>
            </a:r>
          </a:p>
          <a:p>
            <a:pPr lvl="1" eaLnBrk="1" hangingPunct="1"/>
            <a:r>
              <a:rPr lang="en-US" altLang="en-US" sz="1800">
                <a:latin typeface="Arial" panose="020B0604020202020204" pitchFamily="34" charset="0"/>
              </a:rPr>
              <a:t>Work with the data in your data analysis software of choice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Internet-based applications provide user interfaces for the data and geographic context for monitoring sites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D98D6FB-28E8-4934-A096-AE6B7ABF8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Questions?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3555" name="Picture 4" descr="big-wordmark">
            <a:extLst>
              <a:ext uri="{FF2B5EF4-FFF2-40B4-BE49-F238E27FC236}">
                <a16:creationId xmlns:a16="http://schemas.microsoft.com/office/drawing/2014/main" id="{A7CCBD38-28D7-4492-A7B3-B8F72C4A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057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http://www.engineering.usu.edu/uwrl/logo/uwrllogo.gif">
            <a:extLst>
              <a:ext uri="{FF2B5EF4-FFF2-40B4-BE49-F238E27FC236}">
                <a16:creationId xmlns:a16="http://schemas.microsoft.com/office/drawing/2014/main" id="{01D513CB-3942-4BF7-B364-21897150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5486400"/>
            <a:ext cx="1536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cuahsi_logo_4">
            <a:extLst>
              <a:ext uri="{FF2B5EF4-FFF2-40B4-BE49-F238E27FC236}">
                <a16:creationId xmlns:a16="http://schemas.microsoft.com/office/drawing/2014/main" id="{37DC49A4-E145-45A8-90F2-5E57AA59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2438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nsf4c">
            <a:extLst>
              <a:ext uri="{FF2B5EF4-FFF2-40B4-BE49-F238E27FC236}">
                <a16:creationId xmlns:a16="http://schemas.microsoft.com/office/drawing/2014/main" id="{506F6422-E888-41E1-AD9A-6A9C2CC2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9953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8">
            <a:extLst>
              <a:ext uri="{FF2B5EF4-FFF2-40B4-BE49-F238E27FC236}">
                <a16:creationId xmlns:a16="http://schemas.microsoft.com/office/drawing/2014/main" id="{BE990971-84DF-4C00-B7F8-CBF6B52EB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295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Support:</a:t>
            </a:r>
          </a:p>
          <a:p>
            <a:pPr eaLnBrk="1" hangingPunct="1"/>
            <a:r>
              <a:rPr lang="en-US" altLang="en-US" sz="1200"/>
              <a:t>EAR 0622374</a:t>
            </a:r>
          </a:p>
          <a:p>
            <a:pPr eaLnBrk="1" hangingPunct="1"/>
            <a:r>
              <a:rPr lang="en-US" altLang="en-US" sz="1200"/>
              <a:t>CBET 0610075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71476905-5237-4452-A0D6-9B7CC4FC9D28}"/>
              </a:ext>
            </a:extLst>
          </p:cNvPr>
          <p:cNvSpPr txBox="1"/>
          <p:nvPr/>
        </p:nvSpPr>
        <p:spPr>
          <a:xfrm>
            <a:off x="152400" y="1828800"/>
            <a:ext cx="2895600" cy="212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300" dirty="0">
                <a:latin typeface="Arial" charset="0"/>
              </a:rPr>
              <a:t>Sensors and sensor networks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300" dirty="0">
                <a:latin typeface="Arial" charset="0"/>
              </a:rPr>
              <a:t>Cyberinfrastructure development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300" dirty="0">
                <a:latin typeface="Arial" charset="0"/>
              </a:rPr>
              <a:t>Data publication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7F990DA5-223C-4151-BFC4-AB225F1C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Demonstrating techniques and technologies for design and implementation of large-scale environmental observatories</a:t>
            </a: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29595C6-F841-4947-8F01-873504BD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WATERS Network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11 Environmental Observatory Test Beds</a:t>
            </a:r>
          </a:p>
        </p:txBody>
      </p:sp>
      <p:grpSp>
        <p:nvGrpSpPr>
          <p:cNvPr id="4101" name="Group 44">
            <a:extLst>
              <a:ext uri="{FF2B5EF4-FFF2-40B4-BE49-F238E27FC236}">
                <a16:creationId xmlns:a16="http://schemas.microsoft.com/office/drawing/2014/main" id="{76593EAA-9F0D-4085-AF2C-946C6C0ECE5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465263"/>
            <a:ext cx="7696200" cy="3868737"/>
            <a:chOff x="0" y="1219200"/>
            <a:chExt cx="7696200" cy="3868738"/>
          </a:xfrm>
        </p:grpSpPr>
        <p:pic>
          <p:nvPicPr>
            <p:cNvPr id="4102" name="Picture 3">
              <a:extLst>
                <a:ext uri="{FF2B5EF4-FFF2-40B4-BE49-F238E27FC236}">
                  <a16:creationId xmlns:a16="http://schemas.microsoft.com/office/drawing/2014/main" id="{88020395-D39E-413B-8E7E-93908FEBC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19200"/>
              <a:ext cx="6172200" cy="386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>
              <a:extLst>
                <a:ext uri="{FF2B5EF4-FFF2-40B4-BE49-F238E27FC236}">
                  <a16:creationId xmlns:a16="http://schemas.microsoft.com/office/drawing/2014/main" id="{038AE76A-AD4F-4A8D-860B-851CA2D9A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362200"/>
              <a:ext cx="1873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>
              <a:extLst>
                <a:ext uri="{FF2B5EF4-FFF2-40B4-BE49-F238E27FC236}">
                  <a16:creationId xmlns:a16="http://schemas.microsoft.com/office/drawing/2014/main" id="{25D69B3B-DCA4-4A3B-B24B-2B3813604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267200"/>
              <a:ext cx="187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7">
              <a:extLst>
                <a:ext uri="{FF2B5EF4-FFF2-40B4-BE49-F238E27FC236}">
                  <a16:creationId xmlns:a16="http://schemas.microsoft.com/office/drawing/2014/main" id="{048EBD78-E415-41B1-8777-AD312741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743200"/>
              <a:ext cx="1873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8">
              <a:extLst>
                <a:ext uri="{FF2B5EF4-FFF2-40B4-BE49-F238E27FC236}">
                  <a16:creationId xmlns:a16="http://schemas.microsoft.com/office/drawing/2014/main" id="{6FEFCCA3-EC7D-443F-909B-8949D19EC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475" y="2286000"/>
              <a:ext cx="1873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9">
              <a:extLst>
                <a:ext uri="{FF2B5EF4-FFF2-40B4-BE49-F238E27FC236}">
                  <a16:creationId xmlns:a16="http://schemas.microsoft.com/office/drawing/2014/main" id="{769048EA-BD21-46EC-B8AE-5F7B1FD11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971800"/>
              <a:ext cx="18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0">
              <a:extLst>
                <a:ext uri="{FF2B5EF4-FFF2-40B4-BE49-F238E27FC236}">
                  <a16:creationId xmlns:a16="http://schemas.microsoft.com/office/drawing/2014/main" id="{8D46B271-5826-4736-8BC8-F711C9042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352800"/>
              <a:ext cx="18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1">
              <a:extLst>
                <a:ext uri="{FF2B5EF4-FFF2-40B4-BE49-F238E27FC236}">
                  <a16:creationId xmlns:a16="http://schemas.microsoft.com/office/drawing/2014/main" id="{469D4983-F7A5-4837-ADEE-81B8F7C65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962400"/>
              <a:ext cx="18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2">
              <a:extLst>
                <a:ext uri="{FF2B5EF4-FFF2-40B4-BE49-F238E27FC236}">
                  <a16:creationId xmlns:a16="http://schemas.microsoft.com/office/drawing/2014/main" id="{372F9E19-524B-458D-A9BA-B0AA3AAE5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514600"/>
              <a:ext cx="187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3">
              <a:extLst>
                <a:ext uri="{FF2B5EF4-FFF2-40B4-BE49-F238E27FC236}">
                  <a16:creationId xmlns:a16="http://schemas.microsoft.com/office/drawing/2014/main" id="{7B62A9C0-DD20-4A64-A4CC-E2753FF36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962150"/>
              <a:ext cx="18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4">
              <a:extLst>
                <a:ext uri="{FF2B5EF4-FFF2-40B4-BE49-F238E27FC236}">
                  <a16:creationId xmlns:a16="http://schemas.microsoft.com/office/drawing/2014/main" id="{F2786EC6-6543-4173-BDFA-EE1C79018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355725"/>
              <a:ext cx="187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5">
              <a:extLst>
                <a:ext uri="{FF2B5EF4-FFF2-40B4-BE49-F238E27FC236}">
                  <a16:creationId xmlns:a16="http://schemas.microsoft.com/office/drawing/2014/main" id="{F0E3DCB1-00B8-4230-8F87-C69E37BDD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667000"/>
              <a:ext cx="18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6">
              <a:extLst>
                <a:ext uri="{FF2B5EF4-FFF2-40B4-BE49-F238E27FC236}">
                  <a16:creationId xmlns:a16="http://schemas.microsoft.com/office/drawing/2014/main" id="{9D6BD78E-9779-463F-B851-E4C85CA27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5" y="3429000"/>
              <a:ext cx="314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17">
              <a:extLst>
                <a:ext uri="{FF2B5EF4-FFF2-40B4-BE49-F238E27FC236}">
                  <a16:creationId xmlns:a16="http://schemas.microsoft.com/office/drawing/2014/main" id="{1629635D-A95A-4185-B2C2-DD67CF848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14800"/>
              <a:ext cx="33528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3399FF"/>
                  </a:solidFill>
                </a:rPr>
                <a:t>National Hydrologic Information Server</a:t>
              </a:r>
            </a:p>
            <a:p>
              <a:pPr algn="ctr" eaLnBrk="1" hangingPunct="1"/>
              <a:r>
                <a:rPr lang="en-US" altLang="en-US" sz="1400">
                  <a:solidFill>
                    <a:srgbClr val="3399FF"/>
                  </a:solidFill>
                </a:rPr>
                <a:t>San Diego Supercomputer Center</a:t>
              </a:r>
            </a:p>
          </p:txBody>
        </p:sp>
        <p:sp>
          <p:nvSpPr>
            <p:cNvPr id="4116" name="Line 18">
              <a:extLst>
                <a:ext uri="{FF2B5EF4-FFF2-40B4-BE49-F238E27FC236}">
                  <a16:creationId xmlns:a16="http://schemas.microsoft.com/office/drawing/2014/main" id="{86A2A5FA-187B-4308-864A-221A92A2E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000" y="38100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17" name="AutoShape 19">
              <a:extLst>
                <a:ext uri="{FF2B5EF4-FFF2-40B4-BE49-F238E27FC236}">
                  <a16:creationId xmlns:a16="http://schemas.microsoft.com/office/drawing/2014/main" id="{B3031576-0163-4D3D-9E32-045D959494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3600" y="3733800"/>
              <a:ext cx="2057400" cy="7318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20">
              <a:extLst>
                <a:ext uri="{FF2B5EF4-FFF2-40B4-BE49-F238E27FC236}">
                  <a16:creationId xmlns:a16="http://schemas.microsoft.com/office/drawing/2014/main" id="{A9D6B074-72DD-45A7-A82B-68DA8B52BC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78325" y="4162425"/>
              <a:ext cx="1489075" cy="303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21">
              <a:extLst>
                <a:ext uri="{FF2B5EF4-FFF2-40B4-BE49-F238E27FC236}">
                  <a16:creationId xmlns:a16="http://schemas.microsoft.com/office/drawing/2014/main" id="{DF57FEA1-74DF-43E0-BF05-00A558640E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818063" y="2911475"/>
              <a:ext cx="1143000" cy="1050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AutoShape 22">
              <a:extLst>
                <a:ext uri="{FF2B5EF4-FFF2-40B4-BE49-F238E27FC236}">
                  <a16:creationId xmlns:a16="http://schemas.microsoft.com/office/drawing/2014/main" id="{89E741F7-1FF6-41DF-A1BA-989E42EDFA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63725" y="2562225"/>
              <a:ext cx="879475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1" name="AutoShape 23">
              <a:extLst>
                <a:ext uri="{FF2B5EF4-FFF2-40B4-BE49-F238E27FC236}">
                  <a16:creationId xmlns:a16="http://schemas.microsoft.com/office/drawing/2014/main" id="{8C5B92BA-A18A-42AC-91E7-48399914B7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6863" y="17526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AutoShape 24">
              <a:extLst>
                <a:ext uri="{FF2B5EF4-FFF2-40B4-BE49-F238E27FC236}">
                  <a16:creationId xmlns:a16="http://schemas.microsoft.com/office/drawing/2014/main" id="{04DC416B-D167-44A4-AD85-E42D986C0A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0525" y="2562225"/>
              <a:ext cx="1793875" cy="150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3" name="AutoShape 25">
              <a:extLst>
                <a:ext uri="{FF2B5EF4-FFF2-40B4-BE49-F238E27FC236}">
                  <a16:creationId xmlns:a16="http://schemas.microsoft.com/office/drawing/2014/main" id="{5F9269C1-2EA8-42AC-A9B6-91A3D58FEF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33600" y="2760663"/>
              <a:ext cx="703263" cy="973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4" name="AutoShape 26">
              <a:extLst>
                <a:ext uri="{FF2B5EF4-FFF2-40B4-BE49-F238E27FC236}">
                  <a16:creationId xmlns:a16="http://schemas.microsoft.com/office/drawing/2014/main" id="{11A4A503-5B12-4F3C-8842-EA418C8FC4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36863" y="2760663"/>
              <a:ext cx="1447800" cy="1506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5" name="AutoShape 27">
              <a:extLst>
                <a:ext uri="{FF2B5EF4-FFF2-40B4-BE49-F238E27FC236}">
                  <a16:creationId xmlns:a16="http://schemas.microsoft.com/office/drawing/2014/main" id="{3D5B23A1-97C2-45D7-845D-DD2690A442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70063" y="1554163"/>
              <a:ext cx="973137" cy="1112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6" name="AutoShape 28">
              <a:extLst>
                <a:ext uri="{FF2B5EF4-FFF2-40B4-BE49-F238E27FC236}">
                  <a16:creationId xmlns:a16="http://schemas.microsoft.com/office/drawing/2014/main" id="{7EC617A2-1764-4CB8-8C2D-1C580D0104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84663" y="2911475"/>
              <a:ext cx="533400" cy="1355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7" name="AutoShape 29">
              <a:extLst>
                <a:ext uri="{FF2B5EF4-FFF2-40B4-BE49-F238E27FC236}">
                  <a16:creationId xmlns:a16="http://schemas.microsoft.com/office/drawing/2014/main" id="{C0F9AB4B-8FDF-4CDB-BA39-8010C1006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706938" y="2362200"/>
              <a:ext cx="111125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8" name="AutoShape 30">
              <a:extLst>
                <a:ext uri="{FF2B5EF4-FFF2-40B4-BE49-F238E27FC236}">
                  <a16:creationId xmlns:a16="http://schemas.microsoft.com/office/drawing/2014/main" id="{6CDA76A4-8109-4E03-962C-92314DEC6D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30525" y="1554163"/>
              <a:ext cx="1682750" cy="608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9" name="AutoShape 31">
              <a:extLst>
                <a:ext uri="{FF2B5EF4-FFF2-40B4-BE49-F238E27FC236}">
                  <a16:creationId xmlns:a16="http://schemas.microsoft.com/office/drawing/2014/main" id="{21615B69-6F2A-4A48-B658-1E8157BA13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30525" y="2162175"/>
              <a:ext cx="1682750" cy="400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0" name="AutoShape 32">
              <a:extLst>
                <a:ext uri="{FF2B5EF4-FFF2-40B4-BE49-F238E27FC236}">
                  <a16:creationId xmlns:a16="http://schemas.microsoft.com/office/drawing/2014/main" id="{DE5B74F3-AFFB-4222-9217-1948734729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00600" y="2162175"/>
              <a:ext cx="1412875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1" name="AutoShape 33">
              <a:extLst>
                <a:ext uri="{FF2B5EF4-FFF2-40B4-BE49-F238E27FC236}">
                  <a16:creationId xmlns:a16="http://schemas.microsoft.com/office/drawing/2014/main" id="{88CED1FD-CDE0-4AF5-A4B2-5D8049C37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307138" y="2684463"/>
              <a:ext cx="111125" cy="58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2" name="AutoShape 34">
              <a:extLst>
                <a:ext uri="{FF2B5EF4-FFF2-40B4-BE49-F238E27FC236}">
                  <a16:creationId xmlns:a16="http://schemas.microsoft.com/office/drawing/2014/main" id="{45305971-38CD-42BB-9014-9D763E7068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911725" y="2713038"/>
              <a:ext cx="1412875" cy="230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3" name="AutoShape 35">
              <a:extLst>
                <a:ext uri="{FF2B5EF4-FFF2-40B4-BE49-F238E27FC236}">
                  <a16:creationId xmlns:a16="http://schemas.microsoft.com/office/drawing/2014/main" id="{EFE1F079-C1A9-4B82-8C56-FE8901BF51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911725" y="2486025"/>
              <a:ext cx="1301750" cy="227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4" name="AutoShape 36">
              <a:extLst>
                <a:ext uri="{FF2B5EF4-FFF2-40B4-BE49-F238E27FC236}">
                  <a16:creationId xmlns:a16="http://schemas.microsoft.com/office/drawing/2014/main" id="{8048CA2C-EB08-4A5D-994B-01DF83C1BC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511925" y="2943225"/>
              <a:ext cx="117475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5" name="AutoShape 37">
              <a:extLst>
                <a:ext uri="{FF2B5EF4-FFF2-40B4-BE49-F238E27FC236}">
                  <a16:creationId xmlns:a16="http://schemas.microsoft.com/office/drawing/2014/main" id="{B92FCB53-25D9-43C5-9446-D216E2A218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961063" y="3552825"/>
              <a:ext cx="515937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6" name="AutoShape 38">
              <a:extLst>
                <a:ext uri="{FF2B5EF4-FFF2-40B4-BE49-F238E27FC236}">
                  <a16:creationId xmlns:a16="http://schemas.microsoft.com/office/drawing/2014/main" id="{936FB606-2919-4E2E-9A5F-24D049978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0663" y="3171825"/>
              <a:ext cx="58737" cy="180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7" name="AutoShape 39">
              <a:extLst>
                <a:ext uri="{FF2B5EF4-FFF2-40B4-BE49-F238E27FC236}">
                  <a16:creationId xmlns:a16="http://schemas.microsoft.com/office/drawing/2014/main" id="{F505584A-67B5-49E2-BB01-9A8315C589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911725" y="2713038"/>
              <a:ext cx="1565275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8" name="AutoShape 40">
              <a:extLst>
                <a:ext uri="{FF2B5EF4-FFF2-40B4-BE49-F238E27FC236}">
                  <a16:creationId xmlns:a16="http://schemas.microsoft.com/office/drawing/2014/main" id="{A3A96B99-B6C0-42CA-B541-F117E34F10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418263" y="3141663"/>
              <a:ext cx="152400" cy="211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9" name="AutoShape 41">
              <a:extLst>
                <a:ext uri="{FF2B5EF4-FFF2-40B4-BE49-F238E27FC236}">
                  <a16:creationId xmlns:a16="http://schemas.microsoft.com/office/drawing/2014/main" id="{C3DDA79C-0281-4C56-B174-BC1557DACA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70063" y="3067050"/>
              <a:ext cx="206375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5E14A3E-EED6-45F6-BE48-CD22D8B4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Challenge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4958D7A-24BC-42C1-8EE7-60C0B120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Advance cyberinfrastructure for a network of environmental observatories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Supporting sensor networks and observational data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Publishing observational data</a:t>
            </a:r>
          </a:p>
          <a:p>
            <a:pPr lvl="2" eaLnBrk="1" hangingPunct="1"/>
            <a:r>
              <a:rPr lang="en-US" altLang="en-US" sz="1800">
                <a:latin typeface="Arial" panose="020B0604020202020204" pitchFamily="34" charset="0"/>
              </a:rPr>
              <a:t>Unambiguous interpretation (i.e., metadata)</a:t>
            </a:r>
          </a:p>
          <a:p>
            <a:pPr lvl="2" eaLnBrk="1" hangingPunct="1"/>
            <a:r>
              <a:rPr lang="en-US" altLang="en-US" sz="1800">
                <a:latin typeface="Arial" panose="020B0604020202020204" pitchFamily="34" charset="0"/>
              </a:rPr>
              <a:t>Overcome semantic and syntactic heterogeneity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Creating a national network of consistent data</a:t>
            </a:r>
          </a:p>
          <a:p>
            <a:pPr lvl="1" eaLnBrk="1" hangingPunct="1"/>
            <a:r>
              <a:rPr lang="en-US" altLang="en-US" sz="1800">
                <a:latin typeface="Arial" panose="020B0604020202020204" pitchFamily="34" charset="0"/>
              </a:rPr>
              <a:t>Community data resources</a:t>
            </a:r>
          </a:p>
          <a:p>
            <a:pPr lvl="1" eaLnBrk="1" hangingPunct="1"/>
            <a:r>
              <a:rPr lang="en-US" altLang="en-US" sz="1800">
                <a:latin typeface="Arial" panose="020B0604020202020204" pitchFamily="34" charset="0"/>
              </a:rPr>
              <a:t>Cross domain data integration and analysis</a:t>
            </a:r>
          </a:p>
          <a:p>
            <a:pPr lvl="1" eaLnBrk="1" hangingPunct="1"/>
            <a:r>
              <a:rPr lang="en-US" altLang="en-US" sz="1800">
                <a:latin typeface="Arial" panose="020B0604020202020204" pitchFamily="34" charset="0"/>
              </a:rPr>
              <a:t>Cross test bed data integration and analysis</a:t>
            </a:r>
          </a:p>
          <a:p>
            <a:pPr lvl="2" eaLnBrk="1" hangingPunct="1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2CF8E4CE-990C-45EF-BF80-D8674B1D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22938"/>
            <a:ext cx="86868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Because results from local projects can be aggregated across sites and times, the potential exists to </a:t>
            </a:r>
            <a:r>
              <a:rPr lang="en-US" altLang="en-US" sz="1600" i="1">
                <a:solidFill>
                  <a:srgbClr val="FF0000"/>
                </a:solidFill>
              </a:rPr>
              <a:t>advance environmental and earth sciences </a:t>
            </a:r>
            <a:r>
              <a:rPr lang="en-US" altLang="en-US" sz="1600" i="1"/>
              <a:t>significantly </a:t>
            </a:r>
            <a:r>
              <a:rPr lang="en-US" altLang="en-US" sz="1600" i="1">
                <a:solidFill>
                  <a:srgbClr val="FF0000"/>
                </a:solidFill>
              </a:rPr>
              <a:t>through the publication of research data</a:t>
            </a:r>
            <a:r>
              <a:rPr lang="en-US" altLang="en-US" sz="1600" i="1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7">
            <a:extLst>
              <a:ext uri="{FF2B5EF4-FFF2-40B4-BE49-F238E27FC236}">
                <a16:creationId xmlns:a16="http://schemas.microsoft.com/office/drawing/2014/main" id="{0598ED6E-58ED-48A9-B816-E6D1D6A693B0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152400"/>
            <a:ext cx="9017000" cy="6553200"/>
            <a:chOff x="127000" y="152400"/>
            <a:chExt cx="9017000" cy="6553200"/>
          </a:xfrm>
        </p:grpSpPr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78624547-D705-48C1-965B-85C7634D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52400"/>
              <a:ext cx="3124200" cy="655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66" name="Rectangle 2">
              <a:extLst>
                <a:ext uri="{FF2B5EF4-FFF2-40B4-BE49-F238E27FC236}">
                  <a16:creationId xmlns:a16="http://schemas.microsoft.com/office/drawing/2014/main" id="{B09A633F-B2F4-498F-8FFD-3C699F638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00" y="152400"/>
              <a:ext cx="2616200" cy="6553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67" name="AutoShape 4">
              <a:extLst>
                <a:ext uri="{FF2B5EF4-FFF2-40B4-BE49-F238E27FC236}">
                  <a16:creationId xmlns:a16="http://schemas.microsoft.com/office/drawing/2014/main" id="{9CDF9014-E0FB-4B99-BD0A-66B687797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981200"/>
              <a:ext cx="2057400" cy="1676400"/>
            </a:xfrm>
            <a:prstGeom prst="flowChartMagneticDisk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Observations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Database 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(ODM)</a:t>
              </a:r>
            </a:p>
          </p:txBody>
        </p:sp>
        <p:pic>
          <p:nvPicPr>
            <p:cNvPr id="6152" name="Picture 5" descr="BD18187_">
              <a:extLst>
                <a:ext uri="{FF2B5EF4-FFF2-40B4-BE49-F238E27FC236}">
                  <a16:creationId xmlns:a16="http://schemas.microsoft.com/office/drawing/2014/main" id="{DA99FFB4-DBFE-4B37-9B89-5CC46E0BA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14400"/>
              <a:ext cx="8318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6">
              <a:extLst>
                <a:ext uri="{FF2B5EF4-FFF2-40B4-BE49-F238E27FC236}">
                  <a16:creationId xmlns:a16="http://schemas.microsoft.com/office/drawing/2014/main" id="{78978EF9-C7D5-4432-AFD2-FC7836094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50" y="2057400"/>
              <a:ext cx="1479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Base Station</a:t>
              </a:r>
            </a:p>
            <a:p>
              <a:pPr algn="ctr" eaLnBrk="1" hangingPunct="1"/>
              <a:r>
                <a:rPr lang="en-US" altLang="en-US"/>
                <a:t>Computer</a:t>
              </a:r>
            </a:p>
          </p:txBody>
        </p:sp>
        <p:sp>
          <p:nvSpPr>
            <p:cNvPr id="6154" name="Rectangle 7">
              <a:extLst>
                <a:ext uri="{FF2B5EF4-FFF2-40B4-BE49-F238E27FC236}">
                  <a16:creationId xmlns:a16="http://schemas.microsoft.com/office/drawing/2014/main" id="{8FE6D8DF-69E0-4681-B813-B054B2105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876800"/>
              <a:ext cx="2057400" cy="990600"/>
            </a:xfrm>
            <a:prstGeom prst="rect">
              <a:avLst/>
            </a:prstGeom>
            <a:solidFill>
              <a:srgbClr val="F9AD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ODM Streaming</a:t>
              </a:r>
            </a:p>
            <a:p>
              <a:pPr algn="ctr" eaLnBrk="1" hangingPunct="1"/>
              <a:r>
                <a:rPr lang="en-US" altLang="en-US"/>
                <a:t>Data Loader</a:t>
              </a:r>
            </a:p>
          </p:txBody>
        </p:sp>
        <p:cxnSp>
          <p:nvCxnSpPr>
            <p:cNvPr id="6155" name="AutoShape 8">
              <a:extLst>
                <a:ext uri="{FF2B5EF4-FFF2-40B4-BE49-F238E27FC236}">
                  <a16:creationId xmlns:a16="http://schemas.microsoft.com/office/drawing/2014/main" id="{08824AE1-AA59-4EC7-80D0-B9360700AF93}"/>
                </a:ext>
              </a:extLst>
            </p:cNvPr>
            <p:cNvCxnSpPr>
              <a:cxnSpLocks noChangeShapeType="1"/>
              <a:stCxn id="11267" idx="3"/>
              <a:endCxn id="6154" idx="0"/>
            </p:cNvCxnSpPr>
            <p:nvPr/>
          </p:nvCxnSpPr>
          <p:spPr bwMode="auto">
            <a:xfrm rot="16200000" flipH="1">
              <a:off x="3619500" y="4191000"/>
              <a:ext cx="1219200" cy="1524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AutoShape 9">
              <a:extLst>
                <a:ext uri="{FF2B5EF4-FFF2-40B4-BE49-F238E27FC236}">
                  <a16:creationId xmlns:a16="http://schemas.microsoft.com/office/drawing/2014/main" id="{FC2938D7-16D3-4CEF-8B16-A927034BA66C}"/>
                </a:ext>
              </a:extLst>
            </p:cNvPr>
            <p:cNvCxnSpPr>
              <a:cxnSpLocks noChangeShapeType="1"/>
              <a:stCxn id="6154" idx="1"/>
            </p:cNvCxnSpPr>
            <p:nvPr/>
          </p:nvCxnSpPr>
          <p:spPr bwMode="auto">
            <a:xfrm rot="10800000">
              <a:off x="1746250" y="1420020"/>
              <a:ext cx="1530350" cy="39520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7" name="AutoShape 10">
              <a:extLst>
                <a:ext uri="{FF2B5EF4-FFF2-40B4-BE49-F238E27FC236}">
                  <a16:creationId xmlns:a16="http://schemas.microsoft.com/office/drawing/2014/main" id="{B6D2D088-B382-4659-99E7-504CD9E7FF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26272" y="1420019"/>
              <a:ext cx="288129" cy="16279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8" name="Line 11">
              <a:extLst>
                <a:ext uri="{FF2B5EF4-FFF2-40B4-BE49-F238E27FC236}">
                  <a16:creationId xmlns:a16="http://schemas.microsoft.com/office/drawing/2014/main" id="{4BE2FEFF-04E2-4F00-BD54-3977D6F04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228600"/>
              <a:ext cx="45719" cy="6477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Text Box 12">
              <a:extLst>
                <a:ext uri="{FF2B5EF4-FFF2-40B4-BE49-F238E27FC236}">
                  <a16:creationId xmlns:a16="http://schemas.microsoft.com/office/drawing/2014/main" id="{AE7F1278-7D9A-4133-826B-982352F8E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10944" y="3523456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Internet</a:t>
              </a:r>
            </a:p>
          </p:txBody>
        </p:sp>
        <p:pic>
          <p:nvPicPr>
            <p:cNvPr id="6160" name="Picture 13" descr="MCj03499930000[1]">
              <a:extLst>
                <a:ext uri="{FF2B5EF4-FFF2-40B4-BE49-F238E27FC236}">
                  <a16:creationId xmlns:a16="http://schemas.microsoft.com/office/drawing/2014/main" id="{DACBE8F0-15BC-4746-840F-D4B7A8C80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0"/>
              <a:ext cx="795338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4" descr="R.M. Young Wind Sentry Set">
              <a:hlinkClick r:id="rId5"/>
              <a:extLst>
                <a:ext uri="{FF2B5EF4-FFF2-40B4-BE49-F238E27FC236}">
                  <a16:creationId xmlns:a16="http://schemas.microsoft.com/office/drawing/2014/main" id="{11ED8325-3D5E-49DE-B2B7-6556E4B6D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5410200"/>
              <a:ext cx="566738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5" descr="R.M. Young Wind Sentry Set">
              <a:hlinkClick r:id="rId5"/>
              <a:extLst>
                <a:ext uri="{FF2B5EF4-FFF2-40B4-BE49-F238E27FC236}">
                  <a16:creationId xmlns:a16="http://schemas.microsoft.com/office/drawing/2014/main" id="{236CEC1B-D762-4773-9F34-2739684FC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410200"/>
              <a:ext cx="5127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16" descr="R.M. Young Wind Sentry Set">
              <a:hlinkClick r:id="rId5"/>
              <a:extLst>
                <a:ext uri="{FF2B5EF4-FFF2-40B4-BE49-F238E27FC236}">
                  <a16:creationId xmlns:a16="http://schemas.microsoft.com/office/drawing/2014/main" id="{80356E77-FB11-493E-BB89-82118BD35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410200"/>
              <a:ext cx="5111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Text Box 18">
              <a:extLst>
                <a:ext uri="{FF2B5EF4-FFF2-40B4-BE49-F238E27FC236}">
                  <a16:creationId xmlns:a16="http://schemas.microsoft.com/office/drawing/2014/main" id="{8FC81AA3-8D59-43B3-A52F-B3ED52464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"/>
              <a:ext cx="2590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/>
                <a:t>Sensor Network</a:t>
              </a:r>
            </a:p>
          </p:txBody>
        </p:sp>
        <p:sp>
          <p:nvSpPr>
            <p:cNvPr id="6165" name="Text Box 21">
              <a:extLst>
                <a:ext uri="{FF2B5EF4-FFF2-40B4-BE49-F238E27FC236}">
                  <a16:creationId xmlns:a16="http://schemas.microsoft.com/office/drawing/2014/main" id="{896300C5-E900-40E9-8F9B-3FD212A57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6172200"/>
              <a:ext cx="2590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Remote Monitoring Sites</a:t>
              </a:r>
            </a:p>
          </p:txBody>
        </p:sp>
        <p:sp>
          <p:nvSpPr>
            <p:cNvPr id="6166" name="Text Box 26">
              <a:extLst>
                <a:ext uri="{FF2B5EF4-FFF2-40B4-BE49-F238E27FC236}">
                  <a16:creationId xmlns:a16="http://schemas.microsoft.com/office/drawing/2014/main" id="{D721797A-D6C2-49B1-BC66-37FC3E06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743575"/>
              <a:ext cx="33528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Data discovery, visualization, </a:t>
              </a:r>
              <a:br>
                <a:rPr lang="en-US" altLang="en-US"/>
              </a:br>
              <a:r>
                <a:rPr lang="en-US" altLang="en-US"/>
                <a:t>and analysis through Internet enabled applications</a:t>
              </a:r>
            </a:p>
          </p:txBody>
        </p:sp>
        <p:sp>
          <p:nvSpPr>
            <p:cNvPr id="6167" name="Line 29">
              <a:extLst>
                <a:ext uri="{FF2B5EF4-FFF2-40B4-BE49-F238E27FC236}">
                  <a16:creationId xmlns:a16="http://schemas.microsoft.com/office/drawing/2014/main" id="{C095EDDC-0C00-4303-81FB-C195B43BF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3249" y="304800"/>
              <a:ext cx="45719" cy="640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Text Box 30">
              <a:extLst>
                <a:ext uri="{FF2B5EF4-FFF2-40B4-BE49-F238E27FC236}">
                  <a16:creationId xmlns:a16="http://schemas.microsoft.com/office/drawing/2014/main" id="{6CF811AD-FF81-4850-A814-AAA07D9B4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496344" y="3752056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Internet</a:t>
              </a:r>
            </a:p>
          </p:txBody>
        </p:sp>
        <p:cxnSp>
          <p:nvCxnSpPr>
            <p:cNvPr id="6169" name="AutoShape 33">
              <a:extLst>
                <a:ext uri="{FF2B5EF4-FFF2-40B4-BE49-F238E27FC236}">
                  <a16:creationId xmlns:a16="http://schemas.microsoft.com/office/drawing/2014/main" id="{A54DD8B2-66A2-4EFB-8B77-54D418811805}"/>
                </a:ext>
              </a:extLst>
            </p:cNvPr>
            <p:cNvCxnSpPr>
              <a:cxnSpLocks noChangeShapeType="1"/>
              <a:stCxn id="11267" idx="4"/>
            </p:cNvCxnSpPr>
            <p:nvPr/>
          </p:nvCxnSpPr>
          <p:spPr bwMode="auto">
            <a:xfrm flipV="1">
              <a:off x="5181600" y="2238375"/>
              <a:ext cx="838200" cy="5810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0" name="TextBox 36">
              <a:extLst>
                <a:ext uri="{FF2B5EF4-FFF2-40B4-BE49-F238E27FC236}">
                  <a16:creationId xmlns:a16="http://schemas.microsoft.com/office/drawing/2014/main" id="{25FBBFC8-C30F-483D-B566-2BDF88AEE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621088"/>
              <a:ext cx="1219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Radio Repeaters</a:t>
              </a:r>
            </a:p>
          </p:txBody>
        </p:sp>
        <p:pic>
          <p:nvPicPr>
            <p:cNvPr id="6171" name="Picture 3">
              <a:extLst>
                <a:ext uri="{FF2B5EF4-FFF2-40B4-BE49-F238E27FC236}">
                  <a16:creationId xmlns:a16="http://schemas.microsoft.com/office/drawing/2014/main" id="{A387F452-51AE-4291-8D11-FBF038F29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81400"/>
              <a:ext cx="2172830" cy="214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Text Box 36">
              <a:extLst>
                <a:ext uri="{FF2B5EF4-FFF2-40B4-BE49-F238E27FC236}">
                  <a16:creationId xmlns:a16="http://schemas.microsoft.com/office/drawing/2014/main" id="{AC736AFE-D994-49A5-B367-9EB4F32E1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52400"/>
              <a:ext cx="2971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Applications</a:t>
              </a:r>
              <a:endParaRPr lang="en-US" altLang="en-US" sz="2400"/>
            </a:p>
          </p:txBody>
        </p:sp>
        <p:sp>
          <p:nvSpPr>
            <p:cNvPr id="6173" name="Text Box 18">
              <a:extLst>
                <a:ext uri="{FF2B5EF4-FFF2-40B4-BE49-F238E27FC236}">
                  <a16:creationId xmlns:a16="http://schemas.microsoft.com/office/drawing/2014/main" id="{1EFD84A0-CAB0-4C6A-B26D-B71543C7C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52400"/>
              <a:ext cx="2590800" cy="137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/>
                <a:t>Central Observations Database</a:t>
              </a:r>
            </a:p>
          </p:txBody>
        </p:sp>
        <p:cxnSp>
          <p:nvCxnSpPr>
            <p:cNvPr id="71" name="Elbow Connector 70">
              <a:extLst>
                <a:ext uri="{FF2B5EF4-FFF2-40B4-BE49-F238E27FC236}">
                  <a16:creationId xmlns:a16="http://schemas.microsoft.com/office/drawing/2014/main" id="{DA6D9A5B-B748-42BA-85B0-22147AC11F30}"/>
                </a:ext>
              </a:extLst>
            </p:cNvPr>
            <p:cNvCxnSpPr>
              <a:stCxn id="11277" idx="0"/>
              <a:endCxn id="11276" idx="2"/>
            </p:cNvCxnSpPr>
            <p:nvPr/>
          </p:nvCxnSpPr>
          <p:spPr>
            <a:xfrm rot="5400000" flipH="1" flipV="1">
              <a:off x="75407" y="4858544"/>
              <a:ext cx="1023937" cy="7937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>
              <a:extLst>
                <a:ext uri="{FF2B5EF4-FFF2-40B4-BE49-F238E27FC236}">
                  <a16:creationId xmlns:a16="http://schemas.microsoft.com/office/drawing/2014/main" id="{FFB4990D-A664-4696-AF46-542D43BEDC53}"/>
                </a:ext>
              </a:extLst>
            </p:cNvPr>
            <p:cNvCxnSpPr>
              <a:stCxn id="11279" idx="0"/>
              <a:endCxn id="11276" idx="2"/>
            </p:cNvCxnSpPr>
            <p:nvPr/>
          </p:nvCxnSpPr>
          <p:spPr>
            <a:xfrm rot="16200000" flipV="1">
              <a:off x="424657" y="4588669"/>
              <a:ext cx="1023937" cy="61912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E8721FE0-E03F-41A9-B9C0-73312CBA58A8}"/>
                </a:ext>
              </a:extLst>
            </p:cNvPr>
            <p:cNvCxnSpPr>
              <a:stCxn id="11278" idx="0"/>
              <a:endCxn id="11276" idx="2"/>
            </p:cNvCxnSpPr>
            <p:nvPr/>
          </p:nvCxnSpPr>
          <p:spPr>
            <a:xfrm rot="16200000" flipV="1">
              <a:off x="806450" y="4206876"/>
              <a:ext cx="1023937" cy="1382712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7" name="Picture 2">
            <a:extLst>
              <a:ext uri="{FF2B5EF4-FFF2-40B4-BE49-F238E27FC236}">
                <a16:creationId xmlns:a16="http://schemas.microsoft.com/office/drawing/2014/main" id="{EBB7F894-508F-4C87-895B-1ACE04D5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6146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5">
            <a:extLst>
              <a:ext uri="{FF2B5EF4-FFF2-40B4-BE49-F238E27FC236}">
                <a16:creationId xmlns:a16="http://schemas.microsoft.com/office/drawing/2014/main" id="{5F215C9B-4A46-4C84-8E60-D348B484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52688"/>
            <a:ext cx="20097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D9C5A545-7874-43F0-8E5C-9560735F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07025"/>
            <a:ext cx="1473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Hydrolab MS5">
            <a:hlinkClick r:id="rId3"/>
            <a:extLst>
              <a:ext uri="{FF2B5EF4-FFF2-40B4-BE49-F238E27FC236}">
                <a16:creationId xmlns:a16="http://schemas.microsoft.com/office/drawing/2014/main" id="{12E1C9BC-F9FB-49E5-918A-24FCE70B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8421" r="7368" b="11578"/>
          <a:stretch>
            <a:fillRect/>
          </a:stretch>
        </p:blipFill>
        <p:spPr bwMode="auto">
          <a:xfrm>
            <a:off x="4267200" y="5029200"/>
            <a:ext cx="170021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>
            <a:extLst>
              <a:ext uri="{FF2B5EF4-FFF2-40B4-BE49-F238E27FC236}">
                <a16:creationId xmlns:a16="http://schemas.microsoft.com/office/drawing/2014/main" id="{BE828B5D-CEC7-427C-BAD0-A9BAC04E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68363"/>
            <a:ext cx="8686800" cy="503237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Little Bear River Sensor Network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A2949841-F91F-46DB-8B5E-EFCC6216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3581400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7 water quality and streamflow monitoring sites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Temperature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Dissolved Oxygen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pH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Specific Conductance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Turbidity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Water level/discharge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2 weather stations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Temperature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Relative Humidity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Solar radiation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Precipitation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Barometric Pressure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latin typeface="Arial" panose="020B0604020202020204" pitchFamily="34" charset="0"/>
              </a:rPr>
              <a:t>Wind speed and direction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500">
                <a:latin typeface="Arial" panose="020B0604020202020204" pitchFamily="34" charset="0"/>
              </a:rPr>
              <a:t>Spread spectrum radio telemetry network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 sz="1500">
              <a:latin typeface="Arial" panose="020B0604020202020204" pitchFamily="34" charset="0"/>
            </a:endParaRPr>
          </a:p>
        </p:txBody>
      </p:sp>
      <p:pic>
        <p:nvPicPr>
          <p:cNvPr id="7174" name="Picture 1" descr="C:\DOCUME~1\jeff\LOCALS~1\Temp\_TSE0.tmp\_TS11C.tmp\DSCN1911.JPG">
            <a:extLst>
              <a:ext uri="{FF2B5EF4-FFF2-40B4-BE49-F238E27FC236}">
                <a16:creationId xmlns:a16="http://schemas.microsoft.com/office/drawing/2014/main" id="{BD202321-08A4-4E1D-A3DD-AED1F3DF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00200"/>
            <a:ext cx="21875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C:\DOCUME~1\jeff\LOCALS~1\Temp\_TSE0.tmp\_TS11D.tmp\DSCN1901.JPG">
            <a:extLst>
              <a:ext uri="{FF2B5EF4-FFF2-40B4-BE49-F238E27FC236}">
                <a16:creationId xmlns:a16="http://schemas.microsoft.com/office/drawing/2014/main" id="{279B249C-A456-4361-B573-8C716DCB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600200"/>
            <a:ext cx="28924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C:\DOCUME~1\jeff\LOCALS~1\Temp\_TSE0.tmp\_TS11E.tmp\DSCN1841.JPG">
            <a:extLst>
              <a:ext uri="{FF2B5EF4-FFF2-40B4-BE49-F238E27FC236}">
                <a16:creationId xmlns:a16="http://schemas.microsoft.com/office/drawing/2014/main" id="{D6AA065E-2107-4D04-BBE1-FD73726C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114800"/>
            <a:ext cx="28924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>
            <a:extLst>
              <a:ext uri="{FF2B5EF4-FFF2-40B4-BE49-F238E27FC236}">
                <a16:creationId xmlns:a16="http://schemas.microsoft.com/office/drawing/2014/main" id="{338E5572-8BD8-401B-8C1F-64DB31A2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33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5">
            <a:extLst>
              <a:ext uri="{FF2B5EF4-FFF2-40B4-BE49-F238E27FC236}">
                <a16:creationId xmlns:a16="http://schemas.microsoft.com/office/drawing/2014/main" id="{D0695C9D-87A3-4EF9-B956-169E47D8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99150"/>
            <a:ext cx="18303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Documents and Settings\jeff\Desktop\viewshed.jpg">
            <a:extLst>
              <a:ext uri="{FF2B5EF4-FFF2-40B4-BE49-F238E27FC236}">
                <a16:creationId xmlns:a16="http://schemas.microsoft.com/office/drawing/2014/main" id="{4BD31051-24C1-4850-AFB9-66B5F99C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AF1CC91-2EE8-4251-9033-8A482687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84438"/>
            <a:ext cx="2667000" cy="3306762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Radio telemetry network setup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Optimal placement of radio repeaters given monitoring site locations</a:t>
            </a:r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198C907A-E885-40B4-ABA9-F01F8727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0600"/>
            <a:ext cx="2971800" cy="1066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</a:rPr>
              <a:t>Viewshed Analysis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2400" b="1">
                <a:latin typeface="Arial" panose="020B0604020202020204" pitchFamily="34" charset="0"/>
              </a:rPr>
              <a:t>ArcGIS Spatial Analyst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EA71F-3DAC-4CA7-8A50-90040843E622}"/>
              </a:ext>
            </a:extLst>
          </p:cNvPr>
          <p:cNvSpPr/>
          <p:nvPr/>
        </p:nvSpPr>
        <p:spPr>
          <a:xfrm>
            <a:off x="6477000" y="25908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4" descr="\\jeff2\Working\Projects\NSF Little Bear River Testbed\Monitoring\Site Photos\SF Lower\DSCN1877.JPG">
            <a:extLst>
              <a:ext uri="{FF2B5EF4-FFF2-40B4-BE49-F238E27FC236}">
                <a16:creationId xmlns:a16="http://schemas.microsoft.com/office/drawing/2014/main" id="{53E8815F-BC51-4C52-893E-0FAAB90F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038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jeff\Local Settings\Temporary Internet Files\Content.IE5\ZM38QXDJ\MCj03499930000[1].wmf">
            <a:extLst>
              <a:ext uri="{FF2B5EF4-FFF2-40B4-BE49-F238E27FC236}">
                <a16:creationId xmlns:a16="http://schemas.microsoft.com/office/drawing/2014/main" id="{3415628F-F263-4BFF-AE09-425B4F07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48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070A9D7A-37E6-4B2B-AE81-5DEB85E25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9050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Paradise</a:t>
            </a:r>
          </a:p>
          <a:p>
            <a:pPr algn="ctr" eaLnBrk="1" hangingPunct="1"/>
            <a:r>
              <a:rPr lang="en-US" altLang="en-US"/>
              <a:t>Repeater</a:t>
            </a:r>
          </a:p>
        </p:txBody>
      </p:sp>
      <p:pic>
        <p:nvPicPr>
          <p:cNvPr id="9220" name="Picture 2" descr="C:\Documents and Settings\jeff\Local Settings\Temporary Internet Files\Content.IE5\ZM38QXDJ\MCj03499930000[1].wmf">
            <a:extLst>
              <a:ext uri="{FF2B5EF4-FFF2-40B4-BE49-F238E27FC236}">
                <a16:creationId xmlns:a16="http://schemas.microsoft.com/office/drawing/2014/main" id="{630E0A80-5775-4C53-BDFC-E3591FD5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7048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>
            <a:extLst>
              <a:ext uri="{FF2B5EF4-FFF2-40B4-BE49-F238E27FC236}">
                <a16:creationId xmlns:a16="http://schemas.microsoft.com/office/drawing/2014/main" id="{4D5190E4-3938-49C0-A210-0D5309C7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295400"/>
            <a:ext cx="302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Mountain Crest High School</a:t>
            </a:r>
          </a:p>
          <a:p>
            <a:pPr algn="ctr" eaLnBrk="1" hangingPunct="1"/>
            <a:r>
              <a:rPr lang="en-US" altLang="en-US"/>
              <a:t>Remote Base Station</a:t>
            </a:r>
          </a:p>
        </p:txBody>
      </p:sp>
      <p:sp>
        <p:nvSpPr>
          <p:cNvPr id="9222" name="TextBox 7">
            <a:extLst>
              <a:ext uri="{FF2B5EF4-FFF2-40B4-BE49-F238E27FC236}">
                <a16:creationId xmlns:a16="http://schemas.microsoft.com/office/drawing/2014/main" id="{CB290A3E-02E2-4D22-9276-790E610F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6211888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Upper South</a:t>
            </a:r>
          </a:p>
          <a:p>
            <a:pPr algn="ctr" eaLnBrk="1" hangingPunct="1"/>
            <a:r>
              <a:rPr lang="en-US" altLang="en-US"/>
              <a:t>Fork Site</a:t>
            </a:r>
          </a:p>
        </p:txBody>
      </p:sp>
      <p:sp>
        <p:nvSpPr>
          <p:cNvPr id="9223" name="TextBox 8">
            <a:extLst>
              <a:ext uri="{FF2B5EF4-FFF2-40B4-BE49-F238E27FC236}">
                <a16:creationId xmlns:a16="http://schemas.microsoft.com/office/drawing/2014/main" id="{85739C92-B833-4A74-BC8E-EDF79F2C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4572000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Lower South</a:t>
            </a:r>
          </a:p>
          <a:p>
            <a:pPr algn="ctr" eaLnBrk="1" hangingPunct="1"/>
            <a:r>
              <a:rPr lang="en-US" altLang="en-US"/>
              <a:t>Fork Site</a:t>
            </a:r>
          </a:p>
        </p:txBody>
      </p:sp>
      <p:sp>
        <p:nvSpPr>
          <p:cNvPr id="9224" name="TextBox 9">
            <a:extLst>
              <a:ext uri="{FF2B5EF4-FFF2-40B4-BE49-F238E27FC236}">
                <a16:creationId xmlns:a16="http://schemas.microsoft.com/office/drawing/2014/main" id="{C3274D35-8204-4C05-81A2-476A3622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43434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Lower East</a:t>
            </a:r>
          </a:p>
          <a:p>
            <a:pPr algn="ctr" eaLnBrk="1" hangingPunct="1"/>
            <a:r>
              <a:rPr lang="en-US" altLang="en-US"/>
              <a:t>Fork Site</a:t>
            </a:r>
          </a:p>
        </p:txBody>
      </p:sp>
      <p:sp>
        <p:nvSpPr>
          <p:cNvPr id="9225" name="TextBox 10">
            <a:extLst>
              <a:ext uri="{FF2B5EF4-FFF2-40B4-BE49-F238E27FC236}">
                <a16:creationId xmlns:a16="http://schemas.microsoft.com/office/drawing/2014/main" id="{E3E4AECD-4E57-44AA-8173-4B538FF7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3124200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East Fork</a:t>
            </a:r>
          </a:p>
          <a:p>
            <a:pPr algn="ctr" eaLnBrk="1" hangingPunct="1"/>
            <a:r>
              <a:rPr lang="en-US" altLang="en-US"/>
              <a:t>Weather Site</a:t>
            </a:r>
          </a:p>
        </p:txBody>
      </p:sp>
      <p:sp>
        <p:nvSpPr>
          <p:cNvPr id="9226" name="TextBox 11">
            <a:extLst>
              <a:ext uri="{FF2B5EF4-FFF2-40B4-BE49-F238E27FC236}">
                <a16:creationId xmlns:a16="http://schemas.microsoft.com/office/drawing/2014/main" id="{DD8DCB1F-26F9-494D-9365-5A5BCD6C4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38100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Confluence</a:t>
            </a:r>
          </a:p>
          <a:p>
            <a:pPr algn="ctr" eaLnBrk="1" hangingPunct="1"/>
            <a:r>
              <a:rPr lang="en-US" altLang="en-US"/>
              <a:t>Site</a:t>
            </a:r>
          </a:p>
        </p:txBody>
      </p:sp>
      <p:sp>
        <p:nvSpPr>
          <p:cNvPr id="9227" name="TextBox 13">
            <a:extLst>
              <a:ext uri="{FF2B5EF4-FFF2-40B4-BE49-F238E27FC236}">
                <a16:creationId xmlns:a16="http://schemas.microsoft.com/office/drawing/2014/main" id="{1AEC7072-0599-4CF8-B109-0F4181898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2097088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UWRL Base</a:t>
            </a:r>
          </a:p>
          <a:p>
            <a:pPr algn="ctr" eaLnBrk="1" hangingPunct="1"/>
            <a:r>
              <a:rPr lang="en-US" altLang="en-US"/>
              <a:t>Station Computer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3665F7-2075-496A-851C-176EDFF8CCB9}"/>
              </a:ext>
            </a:extLst>
          </p:cNvPr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AF0CC0-2723-4B3E-8BE1-27D7B014519F}"/>
              </a:ext>
            </a:extLst>
          </p:cNvPr>
          <p:cNvSpPr/>
          <p:nvPr/>
        </p:nvSpPr>
        <p:spPr>
          <a:xfrm>
            <a:off x="4648200" y="5105400"/>
            <a:ext cx="5334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25A93A-BCF9-4DD1-BD63-10D945F6E238}"/>
              </a:ext>
            </a:extLst>
          </p:cNvPr>
          <p:cNvSpPr/>
          <p:nvPr/>
        </p:nvSpPr>
        <p:spPr>
          <a:xfrm>
            <a:off x="5867400" y="6172200"/>
            <a:ext cx="5334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577B31-E222-4EC7-B772-568D9F825FB2}"/>
              </a:ext>
            </a:extLst>
          </p:cNvPr>
          <p:cNvSpPr/>
          <p:nvPr/>
        </p:nvSpPr>
        <p:spPr>
          <a:xfrm>
            <a:off x="7239000" y="4495800"/>
            <a:ext cx="5334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385292-1CB1-4833-80E9-D73357F06526}"/>
              </a:ext>
            </a:extLst>
          </p:cNvPr>
          <p:cNvSpPr/>
          <p:nvPr/>
        </p:nvSpPr>
        <p:spPr>
          <a:xfrm>
            <a:off x="5638800" y="3200400"/>
            <a:ext cx="533400" cy="533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7E280F5-ACA2-4DAD-BEA2-934C6B645B17}"/>
              </a:ext>
            </a:extLst>
          </p:cNvPr>
          <p:cNvCxnSpPr>
            <a:stCxn id="18" idx="5"/>
            <a:endCxn id="19" idx="0"/>
          </p:cNvCxnSpPr>
          <p:nvPr/>
        </p:nvCxnSpPr>
        <p:spPr>
          <a:xfrm rot="16200000" flipH="1">
            <a:off x="5313363" y="5351463"/>
            <a:ext cx="611187" cy="103028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F34A985E-6C3A-463F-80AD-FB7FE001ADFB}"/>
              </a:ext>
            </a:extLst>
          </p:cNvPr>
          <p:cNvCxnSpPr>
            <a:stCxn id="19" idx="7"/>
            <a:endCxn id="21" idx="4"/>
          </p:cNvCxnSpPr>
          <p:nvPr/>
        </p:nvCxnSpPr>
        <p:spPr>
          <a:xfrm rot="16200000" flipV="1">
            <a:off x="4856163" y="4783137"/>
            <a:ext cx="2516188" cy="417513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8241585-6499-4028-BA44-F4041C1BDAA6}"/>
              </a:ext>
            </a:extLst>
          </p:cNvPr>
          <p:cNvCxnSpPr>
            <a:stCxn id="20" idx="1"/>
            <a:endCxn id="21" idx="5"/>
          </p:cNvCxnSpPr>
          <p:nvPr/>
        </p:nvCxnSpPr>
        <p:spPr>
          <a:xfrm rot="16200000" flipV="1">
            <a:off x="6246813" y="3503613"/>
            <a:ext cx="917575" cy="1222375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>
            <a:extLst>
              <a:ext uri="{FF2B5EF4-FFF2-40B4-BE49-F238E27FC236}">
                <a16:creationId xmlns:a16="http://schemas.microsoft.com/office/drawing/2014/main" id="{F2B3DA8D-64E3-4B5C-9D96-554D235FFB85}"/>
              </a:ext>
            </a:extLst>
          </p:cNvPr>
          <p:cNvCxnSpPr>
            <a:stCxn id="21" idx="1"/>
            <a:endCxn id="1026" idx="3"/>
          </p:cNvCxnSpPr>
          <p:nvPr/>
        </p:nvCxnSpPr>
        <p:spPr>
          <a:xfrm rot="16200000" flipV="1">
            <a:off x="3125787" y="687388"/>
            <a:ext cx="1160463" cy="4021138"/>
          </a:xfrm>
          <a:prstGeom prst="curvedConnector2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9CA0F85B-6CE5-4A31-AE31-50D710DC70E6}"/>
              </a:ext>
            </a:extLst>
          </p:cNvPr>
          <p:cNvCxnSpPr>
            <a:stCxn id="17" idx="0"/>
            <a:endCxn id="1026" idx="2"/>
          </p:cNvCxnSpPr>
          <p:nvPr/>
        </p:nvCxnSpPr>
        <p:spPr>
          <a:xfrm rot="16200000" flipV="1">
            <a:off x="940594" y="3112294"/>
            <a:ext cx="1176337" cy="371475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>
            <a:extLst>
              <a:ext uri="{FF2B5EF4-FFF2-40B4-BE49-F238E27FC236}">
                <a16:creationId xmlns:a16="http://schemas.microsoft.com/office/drawing/2014/main" id="{DD556941-9B00-4DAA-809C-9B273B2236EA}"/>
              </a:ext>
            </a:extLst>
          </p:cNvPr>
          <p:cNvCxnSpPr>
            <a:stCxn id="1026" idx="0"/>
            <a:endCxn id="6" idx="1"/>
          </p:cNvCxnSpPr>
          <p:nvPr/>
        </p:nvCxnSpPr>
        <p:spPr>
          <a:xfrm rot="5400000" flipH="1" flipV="1">
            <a:off x="2149475" y="-60325"/>
            <a:ext cx="777875" cy="2390775"/>
          </a:xfrm>
          <a:prstGeom prst="curvedConnector2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>
            <a:extLst>
              <a:ext uri="{FF2B5EF4-FFF2-40B4-BE49-F238E27FC236}">
                <a16:creationId xmlns:a16="http://schemas.microsoft.com/office/drawing/2014/main" id="{F7EE927B-AC7F-4AC1-819E-3FD3D247C9B7}"/>
              </a:ext>
            </a:extLst>
          </p:cNvPr>
          <p:cNvCxnSpPr>
            <a:stCxn id="6" idx="3"/>
            <a:endCxn id="1029" idx="1"/>
          </p:cNvCxnSpPr>
          <p:nvPr/>
        </p:nvCxnSpPr>
        <p:spPr>
          <a:xfrm>
            <a:off x="4438650" y="746125"/>
            <a:ext cx="2576513" cy="75088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0" name="Picture 5" descr="C:\Program Files\Microsoft Office\MEDIA\CAGCAT10\j0285750.wmf">
            <a:extLst>
              <a:ext uri="{FF2B5EF4-FFF2-40B4-BE49-F238E27FC236}">
                <a16:creationId xmlns:a16="http://schemas.microsoft.com/office/drawing/2014/main" id="{4F3D5FEC-6BAC-4D8D-93F9-922E1E46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936625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B590630-D45F-48EA-9197-9698B93BC545}"/>
              </a:ext>
            </a:extLst>
          </p:cNvPr>
          <p:cNvSpPr/>
          <p:nvPr/>
        </p:nvSpPr>
        <p:spPr>
          <a:xfrm>
            <a:off x="228600" y="5638800"/>
            <a:ext cx="381000" cy="381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18B92F5-35EF-4FBE-8AD3-7CE1EE57005B}"/>
              </a:ext>
            </a:extLst>
          </p:cNvPr>
          <p:cNvSpPr/>
          <p:nvPr/>
        </p:nvSpPr>
        <p:spPr>
          <a:xfrm>
            <a:off x="228600" y="6172200"/>
            <a:ext cx="381000" cy="381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E28F53D-0FBD-4CEE-8E68-7CD633914081}"/>
              </a:ext>
            </a:extLst>
          </p:cNvPr>
          <p:cNvCxnSpPr/>
          <p:nvPr/>
        </p:nvCxnSpPr>
        <p:spPr>
          <a:xfrm>
            <a:off x="152400" y="5410200"/>
            <a:ext cx="609600" cy="1588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3920A30-03BA-4267-922B-FF9F8CC2003E}"/>
              </a:ext>
            </a:extLst>
          </p:cNvPr>
          <p:cNvCxnSpPr/>
          <p:nvPr/>
        </p:nvCxnSpPr>
        <p:spPr>
          <a:xfrm>
            <a:off x="152400" y="5103813"/>
            <a:ext cx="609600" cy="158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5" name="TextBox 59">
            <a:extLst>
              <a:ext uri="{FF2B5EF4-FFF2-40B4-BE49-F238E27FC236}">
                <a16:creationId xmlns:a16="http://schemas.microsoft.com/office/drawing/2014/main" id="{15723300-45CF-490D-B3AE-FABBB4D6F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Key</a:t>
            </a:r>
          </a:p>
        </p:txBody>
      </p:sp>
      <p:sp>
        <p:nvSpPr>
          <p:cNvPr id="9246" name="TextBox 60">
            <a:extLst>
              <a:ext uri="{FF2B5EF4-FFF2-40B4-BE49-F238E27FC236}">
                <a16:creationId xmlns:a16="http://schemas.microsoft.com/office/drawing/2014/main" id="{8EA7EA65-71A4-45CB-BBCA-8DA4A819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49228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Internet Link</a:t>
            </a:r>
          </a:p>
        </p:txBody>
      </p:sp>
      <p:sp>
        <p:nvSpPr>
          <p:cNvPr id="9247" name="TextBox 61">
            <a:extLst>
              <a:ext uri="{FF2B5EF4-FFF2-40B4-BE49-F238E27FC236}">
                <a16:creationId xmlns:a16="http://schemas.microsoft.com/office/drawing/2014/main" id="{0746ACDD-7046-4C77-9356-CE2063112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521335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Radio Link</a:t>
            </a:r>
          </a:p>
        </p:txBody>
      </p:sp>
      <p:sp>
        <p:nvSpPr>
          <p:cNvPr id="9248" name="TextBox 62">
            <a:extLst>
              <a:ext uri="{FF2B5EF4-FFF2-40B4-BE49-F238E27FC236}">
                <a16:creationId xmlns:a16="http://schemas.microsoft.com/office/drawing/2014/main" id="{697CF5DB-D6EE-4FC5-B67E-4163EA6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16575"/>
            <a:ext cx="250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Stream Monitoring Site</a:t>
            </a:r>
          </a:p>
        </p:txBody>
      </p:sp>
      <p:sp>
        <p:nvSpPr>
          <p:cNvPr id="9249" name="TextBox 63">
            <a:extLst>
              <a:ext uri="{FF2B5EF4-FFF2-40B4-BE49-F238E27FC236}">
                <a16:creationId xmlns:a16="http://schemas.microsoft.com/office/drawing/2014/main" id="{24103F89-B07D-42A1-BC9C-0345F143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6107113"/>
            <a:ext cx="254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Climate Monitoring Site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0CCB2B1-4C8A-4484-8C99-934681FB7938}"/>
              </a:ext>
            </a:extLst>
          </p:cNvPr>
          <p:cNvSpPr/>
          <p:nvPr/>
        </p:nvSpPr>
        <p:spPr>
          <a:xfrm>
            <a:off x="0" y="4572000"/>
            <a:ext cx="3276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AEE92C1-7435-45EF-8925-2CB03A5CD3F8}"/>
              </a:ext>
            </a:extLst>
          </p:cNvPr>
          <p:cNvSpPr/>
          <p:nvPr/>
        </p:nvSpPr>
        <p:spPr>
          <a:xfrm>
            <a:off x="2514600" y="3352800"/>
            <a:ext cx="5334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9252" name="TextBox 75">
            <a:extLst>
              <a:ext uri="{FF2B5EF4-FFF2-40B4-BE49-F238E27FC236}">
                <a16:creationId xmlns:a16="http://schemas.microsoft.com/office/drawing/2014/main" id="{3964595A-3B7A-4377-BDE1-6A7F80A15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31242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Paradise</a:t>
            </a:r>
          </a:p>
          <a:p>
            <a:pPr algn="ctr" eaLnBrk="1" hangingPunct="1"/>
            <a:r>
              <a:rPr lang="en-US" altLang="en-US"/>
              <a:t>Site</a:t>
            </a:r>
          </a:p>
        </p:txBody>
      </p: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5129F078-1291-46A3-833B-73E045955F3D}"/>
              </a:ext>
            </a:extLst>
          </p:cNvPr>
          <p:cNvCxnSpPr>
            <a:stCxn id="72" idx="0"/>
            <a:endCxn id="1026" idx="3"/>
          </p:cNvCxnSpPr>
          <p:nvPr/>
        </p:nvCxnSpPr>
        <p:spPr>
          <a:xfrm rot="16200000" flipV="1">
            <a:off x="1620837" y="2192338"/>
            <a:ext cx="1235075" cy="1085850"/>
          </a:xfrm>
          <a:prstGeom prst="curvedConnector2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4" name="TextBox 41">
            <a:extLst>
              <a:ext uri="{FF2B5EF4-FFF2-40B4-BE49-F238E27FC236}">
                <a16:creationId xmlns:a16="http://schemas.microsoft.com/office/drawing/2014/main" id="{D4FF02D1-8E1A-4D03-B152-2E1C6471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864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0.8</a:t>
            </a:r>
          </a:p>
        </p:txBody>
      </p:sp>
      <p:sp>
        <p:nvSpPr>
          <p:cNvPr id="9255" name="TextBox 42">
            <a:extLst>
              <a:ext uri="{FF2B5EF4-FFF2-40B4-BE49-F238E27FC236}">
                <a16:creationId xmlns:a16="http://schemas.microsoft.com/office/drawing/2014/main" id="{C6123233-EE23-4A61-83D9-CD7854A7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2.9</a:t>
            </a:r>
          </a:p>
        </p:txBody>
      </p:sp>
      <p:sp>
        <p:nvSpPr>
          <p:cNvPr id="9256" name="TextBox 43">
            <a:extLst>
              <a:ext uri="{FF2B5EF4-FFF2-40B4-BE49-F238E27FC236}">
                <a16:creationId xmlns:a16="http://schemas.microsoft.com/office/drawing/2014/main" id="{936A18BC-852D-4C94-A3A1-3EDF1A0C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202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0.6</a:t>
            </a:r>
          </a:p>
        </p:txBody>
      </p:sp>
      <p:sp>
        <p:nvSpPr>
          <p:cNvPr id="9257" name="TextBox 44">
            <a:extLst>
              <a:ext uri="{FF2B5EF4-FFF2-40B4-BE49-F238E27FC236}">
                <a16:creationId xmlns:a16="http://schemas.microsoft.com/office/drawing/2014/main" id="{3BB01923-6FA6-412D-9209-FFA1E181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90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2.9</a:t>
            </a:r>
          </a:p>
        </p:txBody>
      </p:sp>
      <p:sp>
        <p:nvSpPr>
          <p:cNvPr id="9258" name="TextBox 45">
            <a:extLst>
              <a:ext uri="{FF2B5EF4-FFF2-40B4-BE49-F238E27FC236}">
                <a16:creationId xmlns:a16="http://schemas.microsoft.com/office/drawing/2014/main" id="{6BA50DF5-AA79-4F18-AC74-3D2DECD2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1.3</a:t>
            </a:r>
          </a:p>
        </p:txBody>
      </p:sp>
      <p:sp>
        <p:nvSpPr>
          <p:cNvPr id="9259" name="TextBox 46">
            <a:extLst>
              <a:ext uri="{FF2B5EF4-FFF2-40B4-BE49-F238E27FC236}">
                <a16:creationId xmlns:a16="http://schemas.microsoft.com/office/drawing/2014/main" id="{6C229B3E-14C5-49B3-80F6-D7925363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71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1.9</a:t>
            </a:r>
          </a:p>
        </p:txBody>
      </p:sp>
      <p:sp>
        <p:nvSpPr>
          <p:cNvPr id="9260" name="TextBox 48">
            <a:extLst>
              <a:ext uri="{FF2B5EF4-FFF2-40B4-BE49-F238E27FC236}">
                <a16:creationId xmlns:a16="http://schemas.microsoft.com/office/drawing/2014/main" id="{8E1A74B0-F06E-4902-A081-BA7AEDB1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5.2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7">
            <a:extLst>
              <a:ext uri="{FF2B5EF4-FFF2-40B4-BE49-F238E27FC236}">
                <a16:creationId xmlns:a16="http://schemas.microsoft.com/office/drawing/2014/main" id="{2B193EAF-454F-4CAE-88C2-628F4612C94E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152400"/>
            <a:ext cx="9017000" cy="6553200"/>
            <a:chOff x="127000" y="152400"/>
            <a:chExt cx="9017000" cy="6553200"/>
          </a:xfrm>
        </p:grpSpPr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154257C6-5156-4024-B702-655E3277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52400"/>
              <a:ext cx="3124200" cy="655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66" name="Rectangle 2">
              <a:extLst>
                <a:ext uri="{FF2B5EF4-FFF2-40B4-BE49-F238E27FC236}">
                  <a16:creationId xmlns:a16="http://schemas.microsoft.com/office/drawing/2014/main" id="{4483CE09-E2C9-48FD-A83A-4F0E4562D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00" y="152400"/>
              <a:ext cx="2616200" cy="6553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67" name="AutoShape 4">
              <a:extLst>
                <a:ext uri="{FF2B5EF4-FFF2-40B4-BE49-F238E27FC236}">
                  <a16:creationId xmlns:a16="http://schemas.microsoft.com/office/drawing/2014/main" id="{1F26FBC2-D6A9-4833-AAF1-AE44563C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981200"/>
              <a:ext cx="2057400" cy="1676400"/>
            </a:xfrm>
            <a:prstGeom prst="flowChartMagneticDisk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Observations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Database 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(ODM)</a:t>
              </a:r>
            </a:p>
          </p:txBody>
        </p:sp>
        <p:pic>
          <p:nvPicPr>
            <p:cNvPr id="10249" name="Picture 5" descr="BD18187_">
              <a:extLst>
                <a:ext uri="{FF2B5EF4-FFF2-40B4-BE49-F238E27FC236}">
                  <a16:creationId xmlns:a16="http://schemas.microsoft.com/office/drawing/2014/main" id="{7D9EF92D-B535-4D0B-8B7A-0DDDE3BC6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14400"/>
              <a:ext cx="8318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6">
              <a:extLst>
                <a:ext uri="{FF2B5EF4-FFF2-40B4-BE49-F238E27FC236}">
                  <a16:creationId xmlns:a16="http://schemas.microsoft.com/office/drawing/2014/main" id="{44621456-D11C-4A86-B20A-CB3A8E6F2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50" y="2057400"/>
              <a:ext cx="1479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Base Station</a:t>
              </a:r>
            </a:p>
            <a:p>
              <a:pPr algn="ctr" eaLnBrk="1" hangingPunct="1"/>
              <a:r>
                <a:rPr lang="en-US" altLang="en-US"/>
                <a:t>Computer</a:t>
              </a:r>
            </a:p>
          </p:txBody>
        </p:sp>
        <p:sp>
          <p:nvSpPr>
            <p:cNvPr id="10251" name="Rectangle 7">
              <a:extLst>
                <a:ext uri="{FF2B5EF4-FFF2-40B4-BE49-F238E27FC236}">
                  <a16:creationId xmlns:a16="http://schemas.microsoft.com/office/drawing/2014/main" id="{ECE93455-996A-48D9-8F1D-F1A33CCD5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876800"/>
              <a:ext cx="2057400" cy="990600"/>
            </a:xfrm>
            <a:prstGeom prst="rect">
              <a:avLst/>
            </a:prstGeom>
            <a:solidFill>
              <a:srgbClr val="F9AD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ODM Streaming</a:t>
              </a:r>
            </a:p>
            <a:p>
              <a:pPr algn="ctr" eaLnBrk="1" hangingPunct="1"/>
              <a:r>
                <a:rPr lang="en-US" altLang="en-US"/>
                <a:t>Data Loader</a:t>
              </a:r>
            </a:p>
          </p:txBody>
        </p:sp>
        <p:cxnSp>
          <p:nvCxnSpPr>
            <p:cNvPr id="10252" name="AutoShape 8">
              <a:extLst>
                <a:ext uri="{FF2B5EF4-FFF2-40B4-BE49-F238E27FC236}">
                  <a16:creationId xmlns:a16="http://schemas.microsoft.com/office/drawing/2014/main" id="{84B2CA85-6A6E-4C64-91F6-61A92AAA2EC6}"/>
                </a:ext>
              </a:extLst>
            </p:cNvPr>
            <p:cNvCxnSpPr>
              <a:cxnSpLocks noChangeShapeType="1"/>
              <a:stCxn id="11267" idx="3"/>
              <a:endCxn id="10251" idx="0"/>
            </p:cNvCxnSpPr>
            <p:nvPr/>
          </p:nvCxnSpPr>
          <p:spPr bwMode="auto">
            <a:xfrm rot="16200000" flipH="1">
              <a:off x="3619500" y="4191000"/>
              <a:ext cx="1219200" cy="1524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3" name="AutoShape 9">
              <a:extLst>
                <a:ext uri="{FF2B5EF4-FFF2-40B4-BE49-F238E27FC236}">
                  <a16:creationId xmlns:a16="http://schemas.microsoft.com/office/drawing/2014/main" id="{A4EA7D7F-2095-40EE-813C-9857BD86BF38}"/>
                </a:ext>
              </a:extLst>
            </p:cNvPr>
            <p:cNvCxnSpPr>
              <a:cxnSpLocks noChangeShapeType="1"/>
              <a:stCxn id="10251" idx="1"/>
            </p:cNvCxnSpPr>
            <p:nvPr/>
          </p:nvCxnSpPr>
          <p:spPr bwMode="auto">
            <a:xfrm rot="10800000">
              <a:off x="1746250" y="1420020"/>
              <a:ext cx="1530350" cy="39520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4" name="AutoShape 10">
              <a:extLst>
                <a:ext uri="{FF2B5EF4-FFF2-40B4-BE49-F238E27FC236}">
                  <a16:creationId xmlns:a16="http://schemas.microsoft.com/office/drawing/2014/main" id="{6E1A3C8C-7590-43CB-925E-2E21668B10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26272" y="1420019"/>
              <a:ext cx="288129" cy="16279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5" name="Line 11">
              <a:extLst>
                <a:ext uri="{FF2B5EF4-FFF2-40B4-BE49-F238E27FC236}">
                  <a16:creationId xmlns:a16="http://schemas.microsoft.com/office/drawing/2014/main" id="{9C48E4A3-7CE2-40C6-8A28-B91672E1D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228600"/>
              <a:ext cx="45719" cy="6477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Text Box 12">
              <a:extLst>
                <a:ext uri="{FF2B5EF4-FFF2-40B4-BE49-F238E27FC236}">
                  <a16:creationId xmlns:a16="http://schemas.microsoft.com/office/drawing/2014/main" id="{0F75F034-5781-45E9-8E10-35CA15E79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10944" y="3523456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Internet</a:t>
              </a:r>
            </a:p>
          </p:txBody>
        </p:sp>
        <p:pic>
          <p:nvPicPr>
            <p:cNvPr id="10257" name="Picture 13" descr="MCj03499930000[1]">
              <a:extLst>
                <a:ext uri="{FF2B5EF4-FFF2-40B4-BE49-F238E27FC236}">
                  <a16:creationId xmlns:a16="http://schemas.microsoft.com/office/drawing/2014/main" id="{E4E0D06A-4220-43E4-9B3B-B10F4F29E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0"/>
              <a:ext cx="795338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4" descr="R.M. Young Wind Sentry Set">
              <a:hlinkClick r:id="rId5"/>
              <a:extLst>
                <a:ext uri="{FF2B5EF4-FFF2-40B4-BE49-F238E27FC236}">
                  <a16:creationId xmlns:a16="http://schemas.microsoft.com/office/drawing/2014/main" id="{1D8DA9C9-4DA2-49F9-A7EC-8AC9228AE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5410200"/>
              <a:ext cx="566738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5" descr="R.M. Young Wind Sentry Set">
              <a:hlinkClick r:id="rId5"/>
              <a:extLst>
                <a:ext uri="{FF2B5EF4-FFF2-40B4-BE49-F238E27FC236}">
                  <a16:creationId xmlns:a16="http://schemas.microsoft.com/office/drawing/2014/main" id="{DEF22AB4-1451-44FD-BAF2-310256665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410200"/>
              <a:ext cx="5127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6" descr="R.M. Young Wind Sentry Set">
              <a:hlinkClick r:id="rId5"/>
              <a:extLst>
                <a:ext uri="{FF2B5EF4-FFF2-40B4-BE49-F238E27FC236}">
                  <a16:creationId xmlns:a16="http://schemas.microsoft.com/office/drawing/2014/main" id="{6D8FE927-89F5-45F1-8FF1-0E1ECD08F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410200"/>
              <a:ext cx="5111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Text Box 18">
              <a:extLst>
                <a:ext uri="{FF2B5EF4-FFF2-40B4-BE49-F238E27FC236}">
                  <a16:creationId xmlns:a16="http://schemas.microsoft.com/office/drawing/2014/main" id="{01BEDA18-FE5F-4C77-A6A0-2595C82BE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"/>
              <a:ext cx="2590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/>
                <a:t>Sensor Network</a:t>
              </a:r>
            </a:p>
          </p:txBody>
        </p:sp>
        <p:sp>
          <p:nvSpPr>
            <p:cNvPr id="10262" name="Text Box 21">
              <a:extLst>
                <a:ext uri="{FF2B5EF4-FFF2-40B4-BE49-F238E27FC236}">
                  <a16:creationId xmlns:a16="http://schemas.microsoft.com/office/drawing/2014/main" id="{457F5FAB-663F-472A-81C2-3CEA9C53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6172200"/>
              <a:ext cx="2590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Remote Monitoring Sites</a:t>
              </a:r>
            </a:p>
          </p:txBody>
        </p:sp>
        <p:sp>
          <p:nvSpPr>
            <p:cNvPr id="10263" name="Text Box 26">
              <a:extLst>
                <a:ext uri="{FF2B5EF4-FFF2-40B4-BE49-F238E27FC236}">
                  <a16:creationId xmlns:a16="http://schemas.microsoft.com/office/drawing/2014/main" id="{EED1B2FD-1385-4E0D-A72B-1CC004CB7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743575"/>
              <a:ext cx="33528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Data discovery, visualization, </a:t>
              </a:r>
              <a:br>
                <a:rPr lang="en-US" altLang="en-US"/>
              </a:br>
              <a:r>
                <a:rPr lang="en-US" altLang="en-US"/>
                <a:t>and analysis through Internet enabled applications</a:t>
              </a:r>
            </a:p>
          </p:txBody>
        </p:sp>
        <p:sp>
          <p:nvSpPr>
            <p:cNvPr id="10264" name="Line 29">
              <a:extLst>
                <a:ext uri="{FF2B5EF4-FFF2-40B4-BE49-F238E27FC236}">
                  <a16:creationId xmlns:a16="http://schemas.microsoft.com/office/drawing/2014/main" id="{58A8716D-9C39-446D-849B-A4DC5CE5D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3249" y="304800"/>
              <a:ext cx="45719" cy="640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30">
              <a:extLst>
                <a:ext uri="{FF2B5EF4-FFF2-40B4-BE49-F238E27FC236}">
                  <a16:creationId xmlns:a16="http://schemas.microsoft.com/office/drawing/2014/main" id="{17CEA37A-E48E-42E0-89C4-2611E90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496344" y="3752056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Internet</a:t>
              </a:r>
            </a:p>
          </p:txBody>
        </p:sp>
        <p:cxnSp>
          <p:nvCxnSpPr>
            <p:cNvPr id="10266" name="AutoShape 33">
              <a:extLst>
                <a:ext uri="{FF2B5EF4-FFF2-40B4-BE49-F238E27FC236}">
                  <a16:creationId xmlns:a16="http://schemas.microsoft.com/office/drawing/2014/main" id="{33891146-E71D-4A0D-9BFC-C65AE22C3FD4}"/>
                </a:ext>
              </a:extLst>
            </p:cNvPr>
            <p:cNvCxnSpPr>
              <a:cxnSpLocks noChangeShapeType="1"/>
              <a:stCxn id="11267" idx="4"/>
            </p:cNvCxnSpPr>
            <p:nvPr/>
          </p:nvCxnSpPr>
          <p:spPr bwMode="auto">
            <a:xfrm flipV="1">
              <a:off x="5181600" y="2238375"/>
              <a:ext cx="838200" cy="5810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7" name="TextBox 36">
              <a:extLst>
                <a:ext uri="{FF2B5EF4-FFF2-40B4-BE49-F238E27FC236}">
                  <a16:creationId xmlns:a16="http://schemas.microsoft.com/office/drawing/2014/main" id="{9D167C2C-20A3-4BC9-82A8-ADA04E622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621088"/>
              <a:ext cx="1219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Radio Repeaters</a:t>
              </a:r>
            </a:p>
          </p:txBody>
        </p:sp>
        <p:pic>
          <p:nvPicPr>
            <p:cNvPr id="10268" name="Picture 3">
              <a:extLst>
                <a:ext uri="{FF2B5EF4-FFF2-40B4-BE49-F238E27FC236}">
                  <a16:creationId xmlns:a16="http://schemas.microsoft.com/office/drawing/2014/main" id="{ACF195EC-7BC5-447E-B0DA-38B92D7C2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81400"/>
              <a:ext cx="2172830" cy="214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Text Box 36">
              <a:extLst>
                <a:ext uri="{FF2B5EF4-FFF2-40B4-BE49-F238E27FC236}">
                  <a16:creationId xmlns:a16="http://schemas.microsoft.com/office/drawing/2014/main" id="{0A863EA2-55B0-45C1-8707-19ADF7F9F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52400"/>
              <a:ext cx="2971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Applications</a:t>
              </a:r>
              <a:endParaRPr lang="en-US" altLang="en-US" sz="2400"/>
            </a:p>
          </p:txBody>
        </p:sp>
        <p:sp>
          <p:nvSpPr>
            <p:cNvPr id="10270" name="Text Box 18">
              <a:extLst>
                <a:ext uri="{FF2B5EF4-FFF2-40B4-BE49-F238E27FC236}">
                  <a16:creationId xmlns:a16="http://schemas.microsoft.com/office/drawing/2014/main" id="{E0588312-5376-48E9-8BC8-271A3CB81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52400"/>
              <a:ext cx="2590800" cy="137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/>
                <a:t>Central Observations Database</a:t>
              </a:r>
            </a:p>
          </p:txBody>
        </p:sp>
        <p:cxnSp>
          <p:nvCxnSpPr>
            <p:cNvPr id="71" name="Elbow Connector 70">
              <a:extLst>
                <a:ext uri="{FF2B5EF4-FFF2-40B4-BE49-F238E27FC236}">
                  <a16:creationId xmlns:a16="http://schemas.microsoft.com/office/drawing/2014/main" id="{38BBB859-60F1-41B5-9CC3-C46345B533EF}"/>
                </a:ext>
              </a:extLst>
            </p:cNvPr>
            <p:cNvCxnSpPr>
              <a:stCxn id="11277" idx="0"/>
              <a:endCxn id="11276" idx="2"/>
            </p:cNvCxnSpPr>
            <p:nvPr/>
          </p:nvCxnSpPr>
          <p:spPr>
            <a:xfrm rot="5400000" flipH="1" flipV="1">
              <a:off x="75407" y="4858544"/>
              <a:ext cx="1023937" cy="7937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>
              <a:extLst>
                <a:ext uri="{FF2B5EF4-FFF2-40B4-BE49-F238E27FC236}">
                  <a16:creationId xmlns:a16="http://schemas.microsoft.com/office/drawing/2014/main" id="{079E409A-174C-4017-B7E9-832210C3F520}"/>
                </a:ext>
              </a:extLst>
            </p:cNvPr>
            <p:cNvCxnSpPr>
              <a:stCxn id="11279" idx="0"/>
              <a:endCxn id="11276" idx="2"/>
            </p:cNvCxnSpPr>
            <p:nvPr/>
          </p:nvCxnSpPr>
          <p:spPr>
            <a:xfrm rot="16200000" flipV="1">
              <a:off x="424657" y="4588669"/>
              <a:ext cx="1023937" cy="61912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9763B2CA-6E24-4967-A63E-080AFBCBF486}"/>
                </a:ext>
              </a:extLst>
            </p:cNvPr>
            <p:cNvCxnSpPr>
              <a:stCxn id="11278" idx="0"/>
              <a:endCxn id="11276" idx="2"/>
            </p:cNvCxnSpPr>
            <p:nvPr/>
          </p:nvCxnSpPr>
          <p:spPr>
            <a:xfrm rot="16200000" flipV="1">
              <a:off x="806450" y="4206876"/>
              <a:ext cx="1023937" cy="1382712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3" name="Picture 2">
            <a:extLst>
              <a:ext uri="{FF2B5EF4-FFF2-40B4-BE49-F238E27FC236}">
                <a16:creationId xmlns:a16="http://schemas.microsoft.com/office/drawing/2014/main" id="{E2B25537-3D8F-429A-800A-136B91D5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6146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5">
            <a:extLst>
              <a:ext uri="{FF2B5EF4-FFF2-40B4-BE49-F238E27FC236}">
                <a16:creationId xmlns:a16="http://schemas.microsoft.com/office/drawing/2014/main" id="{89B0F0C0-FBFC-4561-A330-709A7EA3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52688"/>
            <a:ext cx="20097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A280C6B-7C75-45EE-9EA8-5F3D80AD551C}"/>
              </a:ext>
            </a:extLst>
          </p:cNvPr>
          <p:cNvSpPr/>
          <p:nvPr/>
        </p:nvSpPr>
        <p:spPr>
          <a:xfrm>
            <a:off x="2667000" y="76200"/>
            <a:ext cx="3352800" cy="67056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1132</Words>
  <Application>Microsoft Office PowerPoint</Application>
  <PresentationFormat>On-screen Show (4:3)</PresentationFormat>
  <Paragraphs>292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Using GIS in Creating an End-to-End System for Publishing Environmental Observations Data</vt:lpstr>
      <vt:lpstr>Little Bear River WATERS Test Bed</vt:lpstr>
      <vt:lpstr>WATERS Network  11 Environmental Observatory Test Beds</vt:lpstr>
      <vt:lpstr>The Challenge</vt:lpstr>
      <vt:lpstr>PowerPoint Presentation</vt:lpstr>
      <vt:lpstr>Little Bear River Sensor Network</vt:lpstr>
      <vt:lpstr>Viewshed Analysis ArcGIS Spatial Analyst </vt:lpstr>
      <vt:lpstr>PowerPoint Presentation</vt:lpstr>
      <vt:lpstr>PowerPoint Presentation</vt:lpstr>
      <vt:lpstr>Central Observations Database</vt:lpstr>
      <vt:lpstr>Syntactic Heterogeneity</vt:lpstr>
      <vt:lpstr>Semantic Heterogeneity</vt:lpstr>
      <vt:lpstr>Overcoming Semantic Heterogeneity</vt:lpstr>
      <vt:lpstr>PowerPoint Presentation</vt:lpstr>
      <vt:lpstr>PowerPoint Presentation</vt:lpstr>
      <vt:lpstr>PowerPoint Presentation</vt:lpstr>
      <vt:lpstr>CUAHSI WaterOneFlow Web Services “Getting the Browser Out of the Way”</vt:lpstr>
      <vt:lpstr>Hydroseek http://www.hydroseek.org </vt:lpstr>
      <vt:lpstr>CUAHSI HIS Server DASH http://his02.usu.edu/dash/ </vt:lpstr>
      <vt:lpstr>Google Map Server</vt:lpstr>
      <vt:lpstr>Summary</vt:lpstr>
      <vt:lpstr>Questions?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INFORMATION SYSTEMS:  ADVANCING CYBERINFRASTRUCTURE FOR ENVIRONMENTAL OBSERVATORIES</dc:title>
  <dc:creator>Jeff Horsburgh</dc:creator>
  <cp:lastModifiedBy>Levi Sanchez</cp:lastModifiedBy>
  <cp:revision>205</cp:revision>
  <dcterms:created xsi:type="dcterms:W3CDTF">2008-02-19T01:03:53Z</dcterms:created>
  <dcterms:modified xsi:type="dcterms:W3CDTF">2023-03-10T23:50:36Z</dcterms:modified>
</cp:coreProperties>
</file>