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3" r:id="rId4"/>
    <p:sldMasterId id="2147483656" r:id="rId5"/>
    <p:sldMasterId id="2147483659" r:id="rId6"/>
    <p:sldMasterId id="2147483661" r:id="rId7"/>
    <p:sldMasterId id="2147483662" r:id="rId8"/>
    <p:sldMasterId id="2147483664" r:id="rId9"/>
    <p:sldMasterId id="2147483666" r:id="rId10"/>
    <p:sldMasterId id="2147483667" r:id="rId11"/>
  </p:sldMasterIdLst>
  <p:notesMasterIdLst>
    <p:notesMasterId r:id="rId69"/>
  </p:notesMasterIdLst>
  <p:handoutMasterIdLst>
    <p:handoutMasterId r:id="rId70"/>
  </p:handoutMasterIdLst>
  <p:sldIdLst>
    <p:sldId id="402" r:id="rId12"/>
    <p:sldId id="521" r:id="rId13"/>
    <p:sldId id="517" r:id="rId14"/>
    <p:sldId id="518" r:id="rId15"/>
    <p:sldId id="519" r:id="rId16"/>
    <p:sldId id="520" r:id="rId17"/>
    <p:sldId id="522" r:id="rId18"/>
    <p:sldId id="568" r:id="rId19"/>
    <p:sldId id="492" r:id="rId20"/>
    <p:sldId id="493" r:id="rId21"/>
    <p:sldId id="494" r:id="rId22"/>
    <p:sldId id="495" r:id="rId23"/>
    <p:sldId id="575" r:id="rId24"/>
    <p:sldId id="528" r:id="rId25"/>
    <p:sldId id="569" r:id="rId26"/>
    <p:sldId id="497" r:id="rId27"/>
    <p:sldId id="498" r:id="rId28"/>
    <p:sldId id="499" r:id="rId29"/>
    <p:sldId id="500" r:id="rId30"/>
    <p:sldId id="501" r:id="rId31"/>
    <p:sldId id="502" r:id="rId32"/>
    <p:sldId id="570" r:id="rId33"/>
    <p:sldId id="503" r:id="rId34"/>
    <p:sldId id="504" r:id="rId35"/>
    <p:sldId id="505" r:id="rId36"/>
    <p:sldId id="506" r:id="rId37"/>
    <p:sldId id="529" r:id="rId38"/>
    <p:sldId id="530" r:id="rId39"/>
    <p:sldId id="531" r:id="rId40"/>
    <p:sldId id="532" r:id="rId41"/>
    <p:sldId id="534" r:id="rId42"/>
    <p:sldId id="535" r:id="rId43"/>
    <p:sldId id="536" r:id="rId44"/>
    <p:sldId id="537" r:id="rId45"/>
    <p:sldId id="538" r:id="rId46"/>
    <p:sldId id="539" r:id="rId47"/>
    <p:sldId id="540" r:id="rId48"/>
    <p:sldId id="541" r:id="rId49"/>
    <p:sldId id="542" r:id="rId50"/>
    <p:sldId id="543" r:id="rId51"/>
    <p:sldId id="544" r:id="rId52"/>
    <p:sldId id="545" r:id="rId53"/>
    <p:sldId id="546" r:id="rId54"/>
    <p:sldId id="547" r:id="rId55"/>
    <p:sldId id="548" r:id="rId56"/>
    <p:sldId id="549" r:id="rId57"/>
    <p:sldId id="550" r:id="rId58"/>
    <p:sldId id="551" r:id="rId59"/>
    <p:sldId id="552" r:id="rId60"/>
    <p:sldId id="571" r:id="rId61"/>
    <p:sldId id="566" r:id="rId62"/>
    <p:sldId id="562" r:id="rId63"/>
    <p:sldId id="525" r:id="rId64"/>
    <p:sldId id="554" r:id="rId65"/>
    <p:sldId id="567" r:id="rId66"/>
    <p:sldId id="573" r:id="rId67"/>
    <p:sldId id="574" r:id="rId68"/>
  </p:sldIdLst>
  <p:sldSz cx="9144000" cy="6858000" type="screen4x3"/>
  <p:notesSz cx="7102475" cy="89916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0033"/>
    <a:srgbClr val="0000FF"/>
    <a:srgbClr val="FF9900"/>
    <a:srgbClr val="009900"/>
    <a:srgbClr val="66FFFF"/>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7" autoAdjust="0"/>
    <p:restoredTop sz="94710" autoAdjust="0"/>
  </p:normalViewPr>
  <p:slideViewPr>
    <p:cSldViewPr snapToGrid="0">
      <p:cViewPr varScale="1">
        <p:scale>
          <a:sx n="107" d="100"/>
          <a:sy n="107" d="100"/>
        </p:scale>
        <p:origin x="330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5" b="1" i="0" u="none" strike="noStrike" baseline="0">
                <a:solidFill>
                  <a:srgbClr val="000000"/>
                </a:solidFill>
                <a:latin typeface="Arial"/>
                <a:ea typeface="Arial"/>
                <a:cs typeface="Arial"/>
              </a:defRPr>
            </a:pPr>
            <a:r>
              <a:rPr lang="en-US"/>
              <a:t>Little Bear River Near Avon (4905700)</a:t>
            </a:r>
          </a:p>
        </c:rich>
      </c:tx>
      <c:layout>
        <c:manualLayout>
          <c:xMode val="edge"/>
          <c:yMode val="edge"/>
          <c:x val="0.29275808936825887"/>
          <c:y val="1.9736842105263157E-2"/>
        </c:manualLayout>
      </c:layout>
      <c:overlay val="0"/>
      <c:spPr>
        <a:noFill/>
        <a:ln w="6961">
          <a:noFill/>
        </a:ln>
      </c:spPr>
    </c:title>
    <c:autoTitleDeleted val="0"/>
    <c:plotArea>
      <c:layout>
        <c:manualLayout>
          <c:layoutTarget val="inner"/>
          <c:xMode val="edge"/>
          <c:yMode val="edge"/>
          <c:x val="0.10477657935285054"/>
          <c:y val="0.14912280701754385"/>
          <c:w val="0.86286594761171032"/>
          <c:h val="0.71052631578947367"/>
        </c:manualLayout>
      </c:layout>
      <c:scatterChart>
        <c:scatterStyle val="lineMarker"/>
        <c:varyColors val="0"/>
        <c:ser>
          <c:idx val="0"/>
          <c:order val="0"/>
          <c:spPr>
            <a:ln w="5221">
              <a:noFill/>
            </a:ln>
          </c:spPr>
          <c:marker>
            <c:symbol val="diamond"/>
            <c:size val="2"/>
            <c:spPr>
              <a:solidFill>
                <a:srgbClr val="000080"/>
              </a:solidFill>
              <a:ln>
                <a:solidFill>
                  <a:srgbClr val="000080"/>
                </a:solidFill>
                <a:prstDash val="solid"/>
              </a:ln>
            </c:spPr>
          </c:marker>
          <c:trendline>
            <c:spPr>
              <a:ln w="6961">
                <a:solidFill>
                  <a:srgbClr val="000000"/>
                </a:solidFill>
                <a:prstDash val="solid"/>
              </a:ln>
            </c:spPr>
            <c:trendlineType val="linear"/>
            <c:dispRSqr val="1"/>
            <c:dispEq val="1"/>
            <c:trendlineLbl>
              <c:layout>
                <c:manualLayout>
                  <c:xMode val="edge"/>
                  <c:yMode val="edge"/>
                  <c:x val="0.36825885978428352"/>
                  <c:y val="0.25438596491228072"/>
                </c:manualLayout>
              </c:layout>
              <c:numFmt formatCode="General" sourceLinked="0"/>
              <c:spPr>
                <a:noFill/>
                <a:ln w="6961">
                  <a:noFill/>
                </a:ln>
              </c:spPr>
              <c:txPr>
                <a:bodyPr/>
                <a:lstStyle/>
                <a:p>
                  <a:pPr>
                    <a:defRPr sz="315" b="0" i="0" u="none" strike="noStrike" baseline="0">
                      <a:solidFill>
                        <a:srgbClr val="000000"/>
                      </a:solidFill>
                      <a:latin typeface="Arial"/>
                      <a:ea typeface="Arial"/>
                      <a:cs typeface="Arial"/>
                    </a:defRPr>
                  </a:pPr>
                  <a:endParaRPr lang="en-US"/>
                </a:p>
              </c:txPr>
            </c:trendlineLbl>
          </c:trendline>
          <c:xVal>
            <c:numRef>
              <c:f>Sheet1!$R$2:$R$151</c:f>
              <c:numCache>
                <c:formatCode>General</c:formatCode>
                <c:ptCount val="150"/>
                <c:pt idx="0">
                  <c:v>1.4</c:v>
                </c:pt>
                <c:pt idx="1">
                  <c:v>1.3</c:v>
                </c:pt>
                <c:pt idx="2">
                  <c:v>4</c:v>
                </c:pt>
                <c:pt idx="3">
                  <c:v>1</c:v>
                </c:pt>
                <c:pt idx="4">
                  <c:v>3</c:v>
                </c:pt>
                <c:pt idx="5">
                  <c:v>4.9000000000000004</c:v>
                </c:pt>
                <c:pt idx="6">
                  <c:v>2.4</c:v>
                </c:pt>
                <c:pt idx="7">
                  <c:v>5.9</c:v>
                </c:pt>
                <c:pt idx="8">
                  <c:v>9.1999999999999993</c:v>
                </c:pt>
                <c:pt idx="9">
                  <c:v>10</c:v>
                </c:pt>
                <c:pt idx="10">
                  <c:v>6</c:v>
                </c:pt>
                <c:pt idx="11">
                  <c:v>5.2</c:v>
                </c:pt>
                <c:pt idx="12">
                  <c:v>3</c:v>
                </c:pt>
                <c:pt idx="13">
                  <c:v>3.6</c:v>
                </c:pt>
                <c:pt idx="14">
                  <c:v>15.4</c:v>
                </c:pt>
                <c:pt idx="15">
                  <c:v>50.3</c:v>
                </c:pt>
                <c:pt idx="16">
                  <c:v>6.2</c:v>
                </c:pt>
                <c:pt idx="17">
                  <c:v>3.9</c:v>
                </c:pt>
                <c:pt idx="18">
                  <c:v>3.6</c:v>
                </c:pt>
                <c:pt idx="19">
                  <c:v>7.6</c:v>
                </c:pt>
                <c:pt idx="20">
                  <c:v>4</c:v>
                </c:pt>
                <c:pt idx="21">
                  <c:v>5.3</c:v>
                </c:pt>
                <c:pt idx="22">
                  <c:v>44.5</c:v>
                </c:pt>
                <c:pt idx="23">
                  <c:v>74</c:v>
                </c:pt>
                <c:pt idx="24">
                  <c:v>20</c:v>
                </c:pt>
                <c:pt idx="25">
                  <c:v>9.9</c:v>
                </c:pt>
                <c:pt idx="26">
                  <c:v>2.5</c:v>
                </c:pt>
                <c:pt idx="27">
                  <c:v>2.4</c:v>
                </c:pt>
                <c:pt idx="28">
                  <c:v>5</c:v>
                </c:pt>
                <c:pt idx="29">
                  <c:v>2.6</c:v>
                </c:pt>
                <c:pt idx="30">
                  <c:v>4.5</c:v>
                </c:pt>
                <c:pt idx="31">
                  <c:v>42</c:v>
                </c:pt>
                <c:pt idx="32">
                  <c:v>11</c:v>
                </c:pt>
                <c:pt idx="33">
                  <c:v>2.8</c:v>
                </c:pt>
                <c:pt idx="34">
                  <c:v>3.2</c:v>
                </c:pt>
                <c:pt idx="35">
                  <c:v>2.2000000000000002</c:v>
                </c:pt>
                <c:pt idx="36">
                  <c:v>8.3000000000000007</c:v>
                </c:pt>
                <c:pt idx="38">
                  <c:v>29</c:v>
                </c:pt>
                <c:pt idx="39">
                  <c:v>11</c:v>
                </c:pt>
                <c:pt idx="40">
                  <c:v>3.8</c:v>
                </c:pt>
                <c:pt idx="41">
                  <c:v>5.4</c:v>
                </c:pt>
                <c:pt idx="42">
                  <c:v>1.5</c:v>
                </c:pt>
                <c:pt idx="43">
                  <c:v>1.5</c:v>
                </c:pt>
                <c:pt idx="44">
                  <c:v>100</c:v>
                </c:pt>
                <c:pt idx="45">
                  <c:v>4.5</c:v>
                </c:pt>
                <c:pt idx="46">
                  <c:v>2</c:v>
                </c:pt>
                <c:pt idx="47">
                  <c:v>2.5</c:v>
                </c:pt>
                <c:pt idx="48">
                  <c:v>2</c:v>
                </c:pt>
                <c:pt idx="49">
                  <c:v>6</c:v>
                </c:pt>
                <c:pt idx="50">
                  <c:v>3.5</c:v>
                </c:pt>
                <c:pt idx="51">
                  <c:v>4</c:v>
                </c:pt>
                <c:pt idx="52">
                  <c:v>2.5</c:v>
                </c:pt>
                <c:pt idx="53">
                  <c:v>5.9</c:v>
                </c:pt>
                <c:pt idx="54">
                  <c:v>5.5</c:v>
                </c:pt>
                <c:pt idx="55">
                  <c:v>2.7</c:v>
                </c:pt>
                <c:pt idx="56">
                  <c:v>2.2000000000000002</c:v>
                </c:pt>
                <c:pt idx="57">
                  <c:v>4.5999999999999996</c:v>
                </c:pt>
                <c:pt idx="58">
                  <c:v>3</c:v>
                </c:pt>
                <c:pt idx="59">
                  <c:v>9.4</c:v>
                </c:pt>
                <c:pt idx="60">
                  <c:v>7.9</c:v>
                </c:pt>
                <c:pt idx="61">
                  <c:v>1.5</c:v>
                </c:pt>
                <c:pt idx="62">
                  <c:v>5.2</c:v>
                </c:pt>
                <c:pt idx="63">
                  <c:v>3.9</c:v>
                </c:pt>
                <c:pt idx="64">
                  <c:v>2.2999999999999998</c:v>
                </c:pt>
                <c:pt idx="65">
                  <c:v>3.8</c:v>
                </c:pt>
                <c:pt idx="66">
                  <c:v>1.1000000000000001</c:v>
                </c:pt>
                <c:pt idx="67">
                  <c:v>3.5</c:v>
                </c:pt>
                <c:pt idx="68">
                  <c:v>24</c:v>
                </c:pt>
                <c:pt idx="69">
                  <c:v>3.8</c:v>
                </c:pt>
                <c:pt idx="70">
                  <c:v>1.4</c:v>
                </c:pt>
                <c:pt idx="71">
                  <c:v>2.4</c:v>
                </c:pt>
                <c:pt idx="72">
                  <c:v>3.3</c:v>
                </c:pt>
                <c:pt idx="73">
                  <c:v>6</c:v>
                </c:pt>
                <c:pt idx="74">
                  <c:v>38</c:v>
                </c:pt>
                <c:pt idx="75">
                  <c:v>6.2</c:v>
                </c:pt>
                <c:pt idx="76">
                  <c:v>5.4</c:v>
                </c:pt>
                <c:pt idx="77">
                  <c:v>7</c:v>
                </c:pt>
                <c:pt idx="78">
                  <c:v>8.3000000000000007</c:v>
                </c:pt>
                <c:pt idx="79">
                  <c:v>15</c:v>
                </c:pt>
                <c:pt idx="80">
                  <c:v>1.6</c:v>
                </c:pt>
                <c:pt idx="81">
                  <c:v>1.4</c:v>
                </c:pt>
                <c:pt idx="82">
                  <c:v>1.6</c:v>
                </c:pt>
                <c:pt idx="83">
                  <c:v>2.2000000000000002</c:v>
                </c:pt>
                <c:pt idx="84">
                  <c:v>4.0999999999999996</c:v>
                </c:pt>
                <c:pt idx="85">
                  <c:v>13.5</c:v>
                </c:pt>
                <c:pt idx="86">
                  <c:v>25</c:v>
                </c:pt>
                <c:pt idx="87">
                  <c:v>4.8</c:v>
                </c:pt>
                <c:pt idx="88">
                  <c:v>2.2999999999999998</c:v>
                </c:pt>
                <c:pt idx="89">
                  <c:v>4.3</c:v>
                </c:pt>
                <c:pt idx="90">
                  <c:v>16</c:v>
                </c:pt>
                <c:pt idx="91">
                  <c:v>13</c:v>
                </c:pt>
                <c:pt idx="92">
                  <c:v>1.7</c:v>
                </c:pt>
                <c:pt idx="93">
                  <c:v>2</c:v>
                </c:pt>
                <c:pt idx="94">
                  <c:v>1.4</c:v>
                </c:pt>
                <c:pt idx="95">
                  <c:v>2.2999999999999998</c:v>
                </c:pt>
                <c:pt idx="96">
                  <c:v>3.6</c:v>
                </c:pt>
                <c:pt idx="97">
                  <c:v>4.3</c:v>
                </c:pt>
                <c:pt idx="98">
                  <c:v>49</c:v>
                </c:pt>
                <c:pt idx="99">
                  <c:v>5.25</c:v>
                </c:pt>
                <c:pt idx="100">
                  <c:v>5.67</c:v>
                </c:pt>
                <c:pt idx="101">
                  <c:v>7.94</c:v>
                </c:pt>
                <c:pt idx="102">
                  <c:v>2.99</c:v>
                </c:pt>
                <c:pt idx="103">
                  <c:v>1.87</c:v>
                </c:pt>
                <c:pt idx="104">
                  <c:v>3.32</c:v>
                </c:pt>
                <c:pt idx="105">
                  <c:v>3.06</c:v>
                </c:pt>
                <c:pt idx="106">
                  <c:v>5.0999999999999996</c:v>
                </c:pt>
                <c:pt idx="107">
                  <c:v>6.11</c:v>
                </c:pt>
                <c:pt idx="108">
                  <c:v>10.9</c:v>
                </c:pt>
                <c:pt idx="109">
                  <c:v>26.8</c:v>
                </c:pt>
                <c:pt idx="110">
                  <c:v>29</c:v>
                </c:pt>
                <c:pt idx="111">
                  <c:v>2.69</c:v>
                </c:pt>
                <c:pt idx="112">
                  <c:v>1.02</c:v>
                </c:pt>
                <c:pt idx="113">
                  <c:v>2.1</c:v>
                </c:pt>
                <c:pt idx="114">
                  <c:v>0.65500000000000003</c:v>
                </c:pt>
                <c:pt idx="115">
                  <c:v>2.81</c:v>
                </c:pt>
                <c:pt idx="116">
                  <c:v>2.5299999999999998</c:v>
                </c:pt>
                <c:pt idx="117">
                  <c:v>9.4700000000000006</c:v>
                </c:pt>
                <c:pt idx="118">
                  <c:v>20.9</c:v>
                </c:pt>
                <c:pt idx="119">
                  <c:v>1.29</c:v>
                </c:pt>
                <c:pt idx="120">
                  <c:v>2.29</c:v>
                </c:pt>
                <c:pt idx="121">
                  <c:v>1.85</c:v>
                </c:pt>
                <c:pt idx="122">
                  <c:v>1.9</c:v>
                </c:pt>
                <c:pt idx="123">
                  <c:v>17.600000000000001</c:v>
                </c:pt>
                <c:pt idx="124">
                  <c:v>15</c:v>
                </c:pt>
                <c:pt idx="125">
                  <c:v>6.82</c:v>
                </c:pt>
                <c:pt idx="126">
                  <c:v>12.6</c:v>
                </c:pt>
                <c:pt idx="127">
                  <c:v>130</c:v>
                </c:pt>
                <c:pt idx="128">
                  <c:v>87.1</c:v>
                </c:pt>
                <c:pt idx="129">
                  <c:v>21.6</c:v>
                </c:pt>
                <c:pt idx="130">
                  <c:v>17.7</c:v>
                </c:pt>
                <c:pt idx="131">
                  <c:v>6.03</c:v>
                </c:pt>
                <c:pt idx="132">
                  <c:v>4.13</c:v>
                </c:pt>
                <c:pt idx="133">
                  <c:v>1.45</c:v>
                </c:pt>
                <c:pt idx="134">
                  <c:v>0.45400000000000001</c:v>
                </c:pt>
                <c:pt idx="135">
                  <c:v>5.69</c:v>
                </c:pt>
                <c:pt idx="136">
                  <c:v>2.67</c:v>
                </c:pt>
                <c:pt idx="137">
                  <c:v>1.03</c:v>
                </c:pt>
                <c:pt idx="138">
                  <c:v>1.63</c:v>
                </c:pt>
                <c:pt idx="139">
                  <c:v>1.48</c:v>
                </c:pt>
                <c:pt idx="140">
                  <c:v>2.2000000000000002</c:v>
                </c:pt>
                <c:pt idx="141">
                  <c:v>10.8</c:v>
                </c:pt>
                <c:pt idx="142">
                  <c:v>0.79400000000000004</c:v>
                </c:pt>
                <c:pt idx="143">
                  <c:v>1.55</c:v>
                </c:pt>
                <c:pt idx="144">
                  <c:v>2.67</c:v>
                </c:pt>
                <c:pt idx="145">
                  <c:v>13.7</c:v>
                </c:pt>
                <c:pt idx="146">
                  <c:v>4.18</c:v>
                </c:pt>
                <c:pt idx="147">
                  <c:v>4.08</c:v>
                </c:pt>
                <c:pt idx="148">
                  <c:v>6.72</c:v>
                </c:pt>
                <c:pt idx="149">
                  <c:v>5.19</c:v>
                </c:pt>
              </c:numCache>
            </c:numRef>
          </c:xVal>
          <c:yVal>
            <c:numRef>
              <c:f>Sheet1!$S$2:$S$151</c:f>
              <c:numCache>
                <c:formatCode>General</c:formatCode>
                <c:ptCount val="150"/>
                <c:pt idx="0">
                  <c:v>5</c:v>
                </c:pt>
                <c:pt idx="1">
                  <c:v>5</c:v>
                </c:pt>
                <c:pt idx="2">
                  <c:v>5</c:v>
                </c:pt>
                <c:pt idx="3">
                  <c:v>5</c:v>
                </c:pt>
                <c:pt idx="4">
                  <c:v>5</c:v>
                </c:pt>
                <c:pt idx="5">
                  <c:v>10</c:v>
                </c:pt>
                <c:pt idx="6">
                  <c:v>5</c:v>
                </c:pt>
                <c:pt idx="7">
                  <c:v>1</c:v>
                </c:pt>
                <c:pt idx="8">
                  <c:v>30</c:v>
                </c:pt>
                <c:pt idx="9">
                  <c:v>106</c:v>
                </c:pt>
                <c:pt idx="10">
                  <c:v>21</c:v>
                </c:pt>
                <c:pt idx="11">
                  <c:v>11</c:v>
                </c:pt>
                <c:pt idx="12">
                  <c:v>8</c:v>
                </c:pt>
                <c:pt idx="13">
                  <c:v>11</c:v>
                </c:pt>
                <c:pt idx="14">
                  <c:v>51</c:v>
                </c:pt>
                <c:pt idx="15">
                  <c:v>127</c:v>
                </c:pt>
                <c:pt idx="16">
                  <c:v>36</c:v>
                </c:pt>
                <c:pt idx="17">
                  <c:v>12</c:v>
                </c:pt>
                <c:pt idx="18">
                  <c:v>11</c:v>
                </c:pt>
                <c:pt idx="19">
                  <c:v>14</c:v>
                </c:pt>
                <c:pt idx="20">
                  <c:v>10</c:v>
                </c:pt>
                <c:pt idx="21">
                  <c:v>6</c:v>
                </c:pt>
                <c:pt idx="22">
                  <c:v>43</c:v>
                </c:pt>
                <c:pt idx="23">
                  <c:v>182</c:v>
                </c:pt>
                <c:pt idx="24">
                  <c:v>66</c:v>
                </c:pt>
                <c:pt idx="25">
                  <c:v>29</c:v>
                </c:pt>
                <c:pt idx="26">
                  <c:v>12</c:v>
                </c:pt>
                <c:pt idx="27">
                  <c:v>8</c:v>
                </c:pt>
                <c:pt idx="28">
                  <c:v>19</c:v>
                </c:pt>
                <c:pt idx="29">
                  <c:v>6</c:v>
                </c:pt>
                <c:pt idx="30">
                  <c:v>14</c:v>
                </c:pt>
                <c:pt idx="31">
                  <c:v>125</c:v>
                </c:pt>
                <c:pt idx="32">
                  <c:v>38</c:v>
                </c:pt>
                <c:pt idx="33">
                  <c:v>14</c:v>
                </c:pt>
                <c:pt idx="34">
                  <c:v>17</c:v>
                </c:pt>
                <c:pt idx="35">
                  <c:v>4</c:v>
                </c:pt>
                <c:pt idx="36">
                  <c:v>24</c:v>
                </c:pt>
                <c:pt idx="38">
                  <c:v>100</c:v>
                </c:pt>
                <c:pt idx="39">
                  <c:v>43</c:v>
                </c:pt>
                <c:pt idx="40">
                  <c:v>15</c:v>
                </c:pt>
                <c:pt idx="41">
                  <c:v>31</c:v>
                </c:pt>
                <c:pt idx="42">
                  <c:v>5</c:v>
                </c:pt>
                <c:pt idx="43">
                  <c:v>6</c:v>
                </c:pt>
                <c:pt idx="44">
                  <c:v>421</c:v>
                </c:pt>
                <c:pt idx="45">
                  <c:v>19</c:v>
                </c:pt>
                <c:pt idx="46">
                  <c:v>6</c:v>
                </c:pt>
                <c:pt idx="47">
                  <c:v>9</c:v>
                </c:pt>
                <c:pt idx="48">
                  <c:v>5</c:v>
                </c:pt>
                <c:pt idx="49">
                  <c:v>14</c:v>
                </c:pt>
                <c:pt idx="50">
                  <c:v>12</c:v>
                </c:pt>
                <c:pt idx="51">
                  <c:v>6</c:v>
                </c:pt>
                <c:pt idx="52">
                  <c:v>12</c:v>
                </c:pt>
                <c:pt idx="53">
                  <c:v>15</c:v>
                </c:pt>
                <c:pt idx="54">
                  <c:v>21</c:v>
                </c:pt>
                <c:pt idx="55">
                  <c:v>8</c:v>
                </c:pt>
                <c:pt idx="56">
                  <c:v>4</c:v>
                </c:pt>
                <c:pt idx="57">
                  <c:v>16</c:v>
                </c:pt>
                <c:pt idx="58">
                  <c:v>4</c:v>
                </c:pt>
                <c:pt idx="59">
                  <c:v>19</c:v>
                </c:pt>
                <c:pt idx="60">
                  <c:v>27</c:v>
                </c:pt>
                <c:pt idx="61">
                  <c:v>4</c:v>
                </c:pt>
                <c:pt idx="62">
                  <c:v>13</c:v>
                </c:pt>
                <c:pt idx="63">
                  <c:v>3</c:v>
                </c:pt>
                <c:pt idx="64">
                  <c:v>10</c:v>
                </c:pt>
                <c:pt idx="65">
                  <c:v>13</c:v>
                </c:pt>
                <c:pt idx="66">
                  <c:v>5</c:v>
                </c:pt>
                <c:pt idx="67">
                  <c:v>6</c:v>
                </c:pt>
                <c:pt idx="68">
                  <c:v>52</c:v>
                </c:pt>
                <c:pt idx="69">
                  <c:v>16</c:v>
                </c:pt>
                <c:pt idx="70">
                  <c:v>4</c:v>
                </c:pt>
                <c:pt idx="71">
                  <c:v>13</c:v>
                </c:pt>
                <c:pt idx="72">
                  <c:v>10</c:v>
                </c:pt>
                <c:pt idx="73">
                  <c:v>14</c:v>
                </c:pt>
                <c:pt idx="74">
                  <c:v>140</c:v>
                </c:pt>
                <c:pt idx="75">
                  <c:v>13</c:v>
                </c:pt>
                <c:pt idx="76">
                  <c:v>39</c:v>
                </c:pt>
                <c:pt idx="77">
                  <c:v>18</c:v>
                </c:pt>
                <c:pt idx="78">
                  <c:v>22</c:v>
                </c:pt>
                <c:pt idx="79">
                  <c:v>72</c:v>
                </c:pt>
                <c:pt idx="80">
                  <c:v>8</c:v>
                </c:pt>
                <c:pt idx="81">
                  <c:v>5</c:v>
                </c:pt>
                <c:pt idx="82">
                  <c:v>4</c:v>
                </c:pt>
                <c:pt idx="83">
                  <c:v>4</c:v>
                </c:pt>
                <c:pt idx="84">
                  <c:v>12</c:v>
                </c:pt>
                <c:pt idx="85">
                  <c:v>57</c:v>
                </c:pt>
                <c:pt idx="86">
                  <c:v>63</c:v>
                </c:pt>
                <c:pt idx="87">
                  <c:v>12</c:v>
                </c:pt>
                <c:pt idx="88">
                  <c:v>10</c:v>
                </c:pt>
                <c:pt idx="89">
                  <c:v>14</c:v>
                </c:pt>
                <c:pt idx="90">
                  <c:v>50</c:v>
                </c:pt>
                <c:pt idx="91">
                  <c:v>31</c:v>
                </c:pt>
                <c:pt idx="92">
                  <c:v>10</c:v>
                </c:pt>
                <c:pt idx="93">
                  <c:v>11</c:v>
                </c:pt>
                <c:pt idx="94">
                  <c:v>6</c:v>
                </c:pt>
                <c:pt idx="95">
                  <c:v>7</c:v>
                </c:pt>
                <c:pt idx="96">
                  <c:v>12</c:v>
                </c:pt>
                <c:pt idx="97">
                  <c:v>13</c:v>
                </c:pt>
                <c:pt idx="98">
                  <c:v>144</c:v>
                </c:pt>
                <c:pt idx="99">
                  <c:v>18.8</c:v>
                </c:pt>
                <c:pt idx="100">
                  <c:v>10.8</c:v>
                </c:pt>
                <c:pt idx="101">
                  <c:v>14.4</c:v>
                </c:pt>
                <c:pt idx="102">
                  <c:v>6.8</c:v>
                </c:pt>
                <c:pt idx="103">
                  <c:v>7.2</c:v>
                </c:pt>
                <c:pt idx="104">
                  <c:v>5.6</c:v>
                </c:pt>
                <c:pt idx="105">
                  <c:v>6.8</c:v>
                </c:pt>
                <c:pt idx="106">
                  <c:v>25.2</c:v>
                </c:pt>
                <c:pt idx="107">
                  <c:v>11.6</c:v>
                </c:pt>
                <c:pt idx="108">
                  <c:v>38.4</c:v>
                </c:pt>
                <c:pt idx="109">
                  <c:v>66.8</c:v>
                </c:pt>
                <c:pt idx="110">
                  <c:v>78.7</c:v>
                </c:pt>
                <c:pt idx="111">
                  <c:v>9.6</c:v>
                </c:pt>
                <c:pt idx="112">
                  <c:v>4.8</c:v>
                </c:pt>
                <c:pt idx="113">
                  <c:v>7.2</c:v>
                </c:pt>
                <c:pt idx="114">
                  <c:v>5.6</c:v>
                </c:pt>
                <c:pt idx="115">
                  <c:v>4.8</c:v>
                </c:pt>
                <c:pt idx="116">
                  <c:v>4</c:v>
                </c:pt>
                <c:pt idx="117">
                  <c:v>12.8</c:v>
                </c:pt>
                <c:pt idx="118">
                  <c:v>48</c:v>
                </c:pt>
                <c:pt idx="119">
                  <c:v>21.6</c:v>
                </c:pt>
                <c:pt idx="120">
                  <c:v>11.2</c:v>
                </c:pt>
                <c:pt idx="121">
                  <c:v>6</c:v>
                </c:pt>
                <c:pt idx="122">
                  <c:v>7.2</c:v>
                </c:pt>
                <c:pt idx="123">
                  <c:v>29.2</c:v>
                </c:pt>
                <c:pt idx="124">
                  <c:v>25.6</c:v>
                </c:pt>
                <c:pt idx="125">
                  <c:v>14</c:v>
                </c:pt>
                <c:pt idx="126">
                  <c:v>16.8</c:v>
                </c:pt>
                <c:pt idx="127">
                  <c:v>274</c:v>
                </c:pt>
                <c:pt idx="128">
                  <c:v>221</c:v>
                </c:pt>
                <c:pt idx="129">
                  <c:v>45.6</c:v>
                </c:pt>
                <c:pt idx="130">
                  <c:v>29.2</c:v>
                </c:pt>
                <c:pt idx="131">
                  <c:v>12.8</c:v>
                </c:pt>
                <c:pt idx="132">
                  <c:v>7.6</c:v>
                </c:pt>
                <c:pt idx="133">
                  <c:v>4.4000000000000004</c:v>
                </c:pt>
                <c:pt idx="134">
                  <c:v>33</c:v>
                </c:pt>
                <c:pt idx="135">
                  <c:v>14.8</c:v>
                </c:pt>
                <c:pt idx="136">
                  <c:v>7.6</c:v>
                </c:pt>
                <c:pt idx="137">
                  <c:v>4</c:v>
                </c:pt>
                <c:pt idx="138">
                  <c:v>9.1999999999999993</c:v>
                </c:pt>
                <c:pt idx="139">
                  <c:v>8</c:v>
                </c:pt>
                <c:pt idx="140">
                  <c:v>4.8</c:v>
                </c:pt>
                <c:pt idx="141">
                  <c:v>4</c:v>
                </c:pt>
                <c:pt idx="142">
                  <c:v>4</c:v>
                </c:pt>
                <c:pt idx="143">
                  <c:v>13.2</c:v>
                </c:pt>
                <c:pt idx="144">
                  <c:v>7.6</c:v>
                </c:pt>
                <c:pt idx="145">
                  <c:v>35</c:v>
                </c:pt>
                <c:pt idx="146">
                  <c:v>12.8</c:v>
                </c:pt>
                <c:pt idx="147">
                  <c:v>17</c:v>
                </c:pt>
                <c:pt idx="148">
                  <c:v>13.2</c:v>
                </c:pt>
                <c:pt idx="149">
                  <c:v>20</c:v>
                </c:pt>
              </c:numCache>
            </c:numRef>
          </c:yVal>
          <c:smooth val="0"/>
          <c:extLst>
            <c:ext xmlns:c16="http://schemas.microsoft.com/office/drawing/2014/chart" uri="{C3380CC4-5D6E-409C-BE32-E72D297353CC}">
              <c16:uniqueId val="{00000001-BD3E-4932-AFB9-3FF1DA840730}"/>
            </c:ext>
          </c:extLst>
        </c:ser>
        <c:dLbls>
          <c:showLegendKey val="0"/>
          <c:showVal val="0"/>
          <c:showCatName val="0"/>
          <c:showSerName val="0"/>
          <c:showPercent val="0"/>
          <c:showBubbleSize val="0"/>
        </c:dLbls>
        <c:axId val="1576694592"/>
        <c:axId val="1"/>
      </c:scatterChart>
      <c:valAx>
        <c:axId val="1576694592"/>
        <c:scaling>
          <c:orientation val="minMax"/>
        </c:scaling>
        <c:delete val="0"/>
        <c:axPos val="b"/>
        <c:title>
          <c:tx>
            <c:rich>
              <a:bodyPr/>
              <a:lstStyle/>
              <a:p>
                <a:pPr>
                  <a:defRPr sz="267" b="1" i="0" u="none" strike="noStrike" baseline="0">
                    <a:solidFill>
                      <a:srgbClr val="000000"/>
                    </a:solidFill>
                    <a:latin typeface="Arial"/>
                    <a:ea typeface="Arial"/>
                    <a:cs typeface="Arial"/>
                  </a:defRPr>
                </a:pPr>
                <a:r>
                  <a:rPr lang="en-US"/>
                  <a:t>Turbidity (NTU)</a:t>
                </a:r>
              </a:p>
            </c:rich>
          </c:tx>
          <c:layout>
            <c:manualLayout>
              <c:xMode val="edge"/>
              <c:yMode val="edge"/>
              <c:x val="0.4591679506933744"/>
              <c:y val="0.92543859649122806"/>
            </c:manualLayout>
          </c:layout>
          <c:overlay val="0"/>
          <c:spPr>
            <a:noFill/>
            <a:ln w="6961">
              <a:noFill/>
            </a:ln>
          </c:spPr>
        </c:title>
        <c:numFmt formatCode="General" sourceLinked="1"/>
        <c:majorTickMark val="out"/>
        <c:minorTickMark val="none"/>
        <c:tickLblPos val="nextTo"/>
        <c:spPr>
          <a:ln w="870">
            <a:solidFill>
              <a:srgbClr val="000000"/>
            </a:solidFill>
            <a:prstDash val="solid"/>
          </a:ln>
        </c:spPr>
        <c:txPr>
          <a:bodyPr rot="0" vert="horz"/>
          <a:lstStyle/>
          <a:p>
            <a:pPr>
              <a:defRPr sz="267"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majorGridlines>
          <c:spPr>
            <a:ln w="870">
              <a:solidFill>
                <a:srgbClr val="000000"/>
              </a:solidFill>
              <a:prstDash val="solid"/>
            </a:ln>
          </c:spPr>
        </c:majorGridlines>
        <c:title>
          <c:tx>
            <c:rich>
              <a:bodyPr/>
              <a:lstStyle/>
              <a:p>
                <a:pPr>
                  <a:defRPr sz="267" b="1" i="0" u="none" strike="noStrike" baseline="0">
                    <a:solidFill>
                      <a:srgbClr val="000000"/>
                    </a:solidFill>
                    <a:latin typeface="Arial"/>
                    <a:ea typeface="Arial"/>
                    <a:cs typeface="Arial"/>
                  </a:defRPr>
                </a:pPr>
                <a:r>
                  <a:rPr lang="en-US"/>
                  <a:t>Total Suspended Solids (mg/L)</a:t>
                </a:r>
              </a:p>
            </c:rich>
          </c:tx>
          <c:layout>
            <c:manualLayout>
              <c:xMode val="edge"/>
              <c:yMode val="edge"/>
              <c:x val="1.6949152542372881E-2"/>
              <c:y val="0.28508771929824561"/>
            </c:manualLayout>
          </c:layout>
          <c:overlay val="0"/>
          <c:spPr>
            <a:noFill/>
            <a:ln w="6961">
              <a:noFill/>
            </a:ln>
          </c:spPr>
        </c:title>
        <c:numFmt formatCode="General" sourceLinked="1"/>
        <c:majorTickMark val="out"/>
        <c:minorTickMark val="none"/>
        <c:tickLblPos val="nextTo"/>
        <c:spPr>
          <a:ln w="870">
            <a:solidFill>
              <a:srgbClr val="000000"/>
            </a:solidFill>
            <a:prstDash val="solid"/>
          </a:ln>
        </c:spPr>
        <c:txPr>
          <a:bodyPr rot="0" vert="horz"/>
          <a:lstStyle/>
          <a:p>
            <a:pPr>
              <a:defRPr sz="267" b="0" i="0" u="none" strike="noStrike" baseline="0">
                <a:solidFill>
                  <a:srgbClr val="000000"/>
                </a:solidFill>
                <a:latin typeface="Arial"/>
                <a:ea typeface="Arial"/>
                <a:cs typeface="Arial"/>
              </a:defRPr>
            </a:pPr>
            <a:endParaRPr lang="en-US"/>
          </a:p>
        </c:txPr>
        <c:crossAx val="1576694592"/>
        <c:crosses val="autoZero"/>
        <c:crossBetween val="midCat"/>
      </c:valAx>
      <c:spPr>
        <a:noFill/>
        <a:ln w="3481">
          <a:solidFill>
            <a:srgbClr val="808080"/>
          </a:solidFill>
          <a:prstDash val="solid"/>
        </a:ln>
      </c:spPr>
    </c:plotArea>
    <c:plotVisOnly val="1"/>
    <c:dispBlanksAs val="gap"/>
    <c:showDLblsOverMax val="0"/>
  </c:chart>
  <c:spPr>
    <a:solidFill>
      <a:srgbClr val="FFFFFF"/>
    </a:solidFill>
    <a:ln w="870">
      <a:solidFill>
        <a:srgbClr val="000000"/>
      </a:solidFill>
      <a:prstDash val="solid"/>
    </a:ln>
  </c:spPr>
  <c:txPr>
    <a:bodyPr/>
    <a:lstStyle/>
    <a:p>
      <a:pPr>
        <a:defRPr sz="267"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08" b="1" i="0" u="none" strike="noStrike" baseline="0">
                <a:solidFill>
                  <a:srgbClr val="000000"/>
                </a:solidFill>
                <a:latin typeface="Arial"/>
                <a:ea typeface="Arial"/>
                <a:cs typeface="Arial"/>
              </a:defRPr>
            </a:pPr>
            <a:r>
              <a:rPr lang="en-US"/>
              <a:t>Little Bear River at Mendon Road (4905000)</a:t>
            </a:r>
          </a:p>
        </c:rich>
      </c:tx>
      <c:layout>
        <c:manualLayout>
          <c:xMode val="edge"/>
          <c:yMode val="edge"/>
          <c:x val="0.26011560693641617"/>
          <c:y val="1.9396551724137932E-2"/>
        </c:manualLayout>
      </c:layout>
      <c:overlay val="0"/>
      <c:spPr>
        <a:noFill/>
        <a:ln w="6664">
          <a:noFill/>
        </a:ln>
      </c:spPr>
    </c:title>
    <c:autoTitleDeleted val="0"/>
    <c:plotArea>
      <c:layout>
        <c:manualLayout>
          <c:layoutTarget val="inner"/>
          <c:xMode val="edge"/>
          <c:yMode val="edge"/>
          <c:x val="9.8265895953757232E-2"/>
          <c:y val="0.15086206896551724"/>
          <c:w val="0.87572254335260113"/>
          <c:h val="0.71120689655172409"/>
        </c:manualLayout>
      </c:layout>
      <c:scatterChart>
        <c:scatterStyle val="lineMarker"/>
        <c:varyColors val="0"/>
        <c:ser>
          <c:idx val="0"/>
          <c:order val="0"/>
          <c:spPr>
            <a:ln w="4998">
              <a:noFill/>
            </a:ln>
          </c:spPr>
          <c:marker>
            <c:symbol val="diamond"/>
            <c:size val="2"/>
            <c:spPr>
              <a:solidFill>
                <a:srgbClr val="000080"/>
              </a:solidFill>
              <a:ln>
                <a:solidFill>
                  <a:srgbClr val="000080"/>
                </a:solidFill>
                <a:prstDash val="solid"/>
              </a:ln>
            </c:spPr>
          </c:marker>
          <c:trendline>
            <c:spPr>
              <a:ln w="6664">
                <a:solidFill>
                  <a:srgbClr val="000000"/>
                </a:solidFill>
                <a:prstDash val="solid"/>
              </a:ln>
            </c:spPr>
            <c:trendlineType val="linear"/>
            <c:intercept val="0"/>
            <c:dispRSqr val="1"/>
            <c:dispEq val="1"/>
            <c:trendlineLbl>
              <c:layout>
                <c:manualLayout>
                  <c:xMode val="edge"/>
                  <c:yMode val="edge"/>
                  <c:x val="0.2586705202312139"/>
                  <c:y val="0.27370689655172414"/>
                </c:manualLayout>
              </c:layout>
              <c:numFmt formatCode="General" sourceLinked="0"/>
              <c:spPr>
                <a:noFill/>
                <a:ln w="6664">
                  <a:noFill/>
                </a:ln>
              </c:spPr>
              <c:txPr>
                <a:bodyPr/>
                <a:lstStyle/>
                <a:p>
                  <a:pPr>
                    <a:defRPr sz="308" b="0" i="0" u="none" strike="noStrike" baseline="0">
                      <a:solidFill>
                        <a:srgbClr val="000000"/>
                      </a:solidFill>
                      <a:latin typeface="Arial"/>
                      <a:ea typeface="Arial"/>
                      <a:cs typeface="Arial"/>
                    </a:defRPr>
                  </a:pPr>
                  <a:endParaRPr lang="en-US"/>
                </a:p>
              </c:txPr>
            </c:trendlineLbl>
          </c:trendline>
          <c:xVal>
            <c:numRef>
              <c:f>Sheet1!$M$2:$M$206</c:f>
              <c:numCache>
                <c:formatCode>General</c:formatCode>
                <c:ptCount val="205"/>
                <c:pt idx="0">
                  <c:v>3.7</c:v>
                </c:pt>
                <c:pt idx="1">
                  <c:v>4.5</c:v>
                </c:pt>
                <c:pt idx="2">
                  <c:v>9.3000000000000007</c:v>
                </c:pt>
                <c:pt idx="3">
                  <c:v>23</c:v>
                </c:pt>
                <c:pt idx="4">
                  <c:v>22</c:v>
                </c:pt>
                <c:pt idx="5">
                  <c:v>12</c:v>
                </c:pt>
                <c:pt idx="6">
                  <c:v>14</c:v>
                </c:pt>
                <c:pt idx="7">
                  <c:v>21</c:v>
                </c:pt>
                <c:pt idx="8">
                  <c:v>8.6999999999999993</c:v>
                </c:pt>
                <c:pt idx="9">
                  <c:v>15</c:v>
                </c:pt>
                <c:pt idx="10">
                  <c:v>17</c:v>
                </c:pt>
                <c:pt idx="11">
                  <c:v>20</c:v>
                </c:pt>
                <c:pt idx="12">
                  <c:v>12</c:v>
                </c:pt>
                <c:pt idx="13">
                  <c:v>4.3</c:v>
                </c:pt>
                <c:pt idx="14">
                  <c:v>16</c:v>
                </c:pt>
                <c:pt idx="15">
                  <c:v>23.6</c:v>
                </c:pt>
                <c:pt idx="16">
                  <c:v>25</c:v>
                </c:pt>
                <c:pt idx="17">
                  <c:v>30</c:v>
                </c:pt>
                <c:pt idx="18">
                  <c:v>6.1</c:v>
                </c:pt>
                <c:pt idx="19">
                  <c:v>6.1</c:v>
                </c:pt>
                <c:pt idx="20">
                  <c:v>10</c:v>
                </c:pt>
                <c:pt idx="21">
                  <c:v>15.6</c:v>
                </c:pt>
                <c:pt idx="22">
                  <c:v>18.3</c:v>
                </c:pt>
                <c:pt idx="23">
                  <c:v>15.6</c:v>
                </c:pt>
                <c:pt idx="24">
                  <c:v>13.4</c:v>
                </c:pt>
                <c:pt idx="25">
                  <c:v>12.5</c:v>
                </c:pt>
                <c:pt idx="26">
                  <c:v>15.2</c:v>
                </c:pt>
                <c:pt idx="27">
                  <c:v>8.9</c:v>
                </c:pt>
                <c:pt idx="28">
                  <c:v>13.9</c:v>
                </c:pt>
                <c:pt idx="29">
                  <c:v>6.6</c:v>
                </c:pt>
                <c:pt idx="30">
                  <c:v>4.4000000000000004</c:v>
                </c:pt>
                <c:pt idx="31">
                  <c:v>113</c:v>
                </c:pt>
                <c:pt idx="32">
                  <c:v>20.6</c:v>
                </c:pt>
                <c:pt idx="33">
                  <c:v>5</c:v>
                </c:pt>
                <c:pt idx="34">
                  <c:v>28</c:v>
                </c:pt>
                <c:pt idx="35">
                  <c:v>18</c:v>
                </c:pt>
                <c:pt idx="36">
                  <c:v>30</c:v>
                </c:pt>
                <c:pt idx="37">
                  <c:v>17</c:v>
                </c:pt>
                <c:pt idx="38">
                  <c:v>11</c:v>
                </c:pt>
                <c:pt idx="39">
                  <c:v>8.3000000000000007</c:v>
                </c:pt>
                <c:pt idx="40">
                  <c:v>7.5</c:v>
                </c:pt>
                <c:pt idx="41">
                  <c:v>18</c:v>
                </c:pt>
                <c:pt idx="42">
                  <c:v>7</c:v>
                </c:pt>
                <c:pt idx="43">
                  <c:v>17</c:v>
                </c:pt>
                <c:pt idx="44">
                  <c:v>31</c:v>
                </c:pt>
                <c:pt idx="45">
                  <c:v>48</c:v>
                </c:pt>
                <c:pt idx="46">
                  <c:v>10.5</c:v>
                </c:pt>
                <c:pt idx="47">
                  <c:v>25</c:v>
                </c:pt>
                <c:pt idx="48">
                  <c:v>14</c:v>
                </c:pt>
                <c:pt idx="49">
                  <c:v>18</c:v>
                </c:pt>
                <c:pt idx="50">
                  <c:v>13</c:v>
                </c:pt>
                <c:pt idx="51">
                  <c:v>10</c:v>
                </c:pt>
                <c:pt idx="52">
                  <c:v>210</c:v>
                </c:pt>
                <c:pt idx="53">
                  <c:v>29</c:v>
                </c:pt>
                <c:pt idx="54">
                  <c:v>18</c:v>
                </c:pt>
                <c:pt idx="55">
                  <c:v>50</c:v>
                </c:pt>
                <c:pt idx="56">
                  <c:v>16</c:v>
                </c:pt>
                <c:pt idx="57">
                  <c:v>11</c:v>
                </c:pt>
                <c:pt idx="58">
                  <c:v>10</c:v>
                </c:pt>
                <c:pt idx="59">
                  <c:v>4</c:v>
                </c:pt>
                <c:pt idx="60">
                  <c:v>4</c:v>
                </c:pt>
                <c:pt idx="61">
                  <c:v>10</c:v>
                </c:pt>
                <c:pt idx="62">
                  <c:v>11</c:v>
                </c:pt>
                <c:pt idx="63">
                  <c:v>15</c:v>
                </c:pt>
                <c:pt idx="64">
                  <c:v>15</c:v>
                </c:pt>
                <c:pt idx="65">
                  <c:v>16</c:v>
                </c:pt>
                <c:pt idx="66">
                  <c:v>13</c:v>
                </c:pt>
                <c:pt idx="67">
                  <c:v>6.7</c:v>
                </c:pt>
                <c:pt idx="68">
                  <c:v>30</c:v>
                </c:pt>
                <c:pt idx="69">
                  <c:v>7.8</c:v>
                </c:pt>
                <c:pt idx="70">
                  <c:v>6.5</c:v>
                </c:pt>
                <c:pt idx="71">
                  <c:v>23</c:v>
                </c:pt>
                <c:pt idx="72">
                  <c:v>12</c:v>
                </c:pt>
                <c:pt idx="73">
                  <c:v>12</c:v>
                </c:pt>
                <c:pt idx="74">
                  <c:v>29</c:v>
                </c:pt>
                <c:pt idx="75">
                  <c:v>10</c:v>
                </c:pt>
                <c:pt idx="76">
                  <c:v>9.1999999999999993</c:v>
                </c:pt>
                <c:pt idx="77">
                  <c:v>6.5</c:v>
                </c:pt>
                <c:pt idx="78">
                  <c:v>18</c:v>
                </c:pt>
                <c:pt idx="79">
                  <c:v>17</c:v>
                </c:pt>
                <c:pt idx="80">
                  <c:v>23</c:v>
                </c:pt>
                <c:pt idx="81">
                  <c:v>2</c:v>
                </c:pt>
                <c:pt idx="82">
                  <c:v>15</c:v>
                </c:pt>
                <c:pt idx="83">
                  <c:v>8.3000000000000007</c:v>
                </c:pt>
                <c:pt idx="84">
                  <c:v>6.5</c:v>
                </c:pt>
                <c:pt idx="85">
                  <c:v>24</c:v>
                </c:pt>
                <c:pt idx="86">
                  <c:v>13</c:v>
                </c:pt>
                <c:pt idx="87">
                  <c:v>10</c:v>
                </c:pt>
                <c:pt idx="88">
                  <c:v>22</c:v>
                </c:pt>
                <c:pt idx="89">
                  <c:v>14</c:v>
                </c:pt>
                <c:pt idx="90">
                  <c:v>6</c:v>
                </c:pt>
                <c:pt idx="91">
                  <c:v>4.5</c:v>
                </c:pt>
                <c:pt idx="92">
                  <c:v>16</c:v>
                </c:pt>
                <c:pt idx="93">
                  <c:v>4</c:v>
                </c:pt>
                <c:pt idx="94">
                  <c:v>15</c:v>
                </c:pt>
                <c:pt idx="95">
                  <c:v>20</c:v>
                </c:pt>
                <c:pt idx="96">
                  <c:v>6.5</c:v>
                </c:pt>
                <c:pt idx="97">
                  <c:v>8.9</c:v>
                </c:pt>
                <c:pt idx="98">
                  <c:v>14</c:v>
                </c:pt>
                <c:pt idx="99">
                  <c:v>40</c:v>
                </c:pt>
                <c:pt idx="100">
                  <c:v>20</c:v>
                </c:pt>
                <c:pt idx="101">
                  <c:v>16</c:v>
                </c:pt>
                <c:pt idx="102">
                  <c:v>17</c:v>
                </c:pt>
                <c:pt idx="103">
                  <c:v>17</c:v>
                </c:pt>
                <c:pt idx="104">
                  <c:v>14</c:v>
                </c:pt>
                <c:pt idx="105">
                  <c:v>14</c:v>
                </c:pt>
                <c:pt idx="106">
                  <c:v>22</c:v>
                </c:pt>
                <c:pt idx="107">
                  <c:v>13</c:v>
                </c:pt>
                <c:pt idx="108">
                  <c:v>7.5</c:v>
                </c:pt>
                <c:pt idx="109">
                  <c:v>10</c:v>
                </c:pt>
                <c:pt idx="110">
                  <c:v>3.5</c:v>
                </c:pt>
                <c:pt idx="111">
                  <c:v>5.8</c:v>
                </c:pt>
                <c:pt idx="112">
                  <c:v>9</c:v>
                </c:pt>
                <c:pt idx="113">
                  <c:v>17</c:v>
                </c:pt>
                <c:pt idx="114">
                  <c:v>13</c:v>
                </c:pt>
                <c:pt idx="115">
                  <c:v>17</c:v>
                </c:pt>
                <c:pt idx="116">
                  <c:v>12</c:v>
                </c:pt>
                <c:pt idx="117">
                  <c:v>18</c:v>
                </c:pt>
                <c:pt idx="118">
                  <c:v>12</c:v>
                </c:pt>
                <c:pt idx="119">
                  <c:v>13</c:v>
                </c:pt>
                <c:pt idx="120">
                  <c:v>6.4</c:v>
                </c:pt>
                <c:pt idx="121">
                  <c:v>4.3</c:v>
                </c:pt>
                <c:pt idx="122">
                  <c:v>21</c:v>
                </c:pt>
                <c:pt idx="123">
                  <c:v>6.5</c:v>
                </c:pt>
                <c:pt idx="124">
                  <c:v>5.2</c:v>
                </c:pt>
                <c:pt idx="125">
                  <c:v>8.1999999999999993</c:v>
                </c:pt>
                <c:pt idx="126">
                  <c:v>4</c:v>
                </c:pt>
                <c:pt idx="127">
                  <c:v>17</c:v>
                </c:pt>
                <c:pt idx="128">
                  <c:v>7</c:v>
                </c:pt>
                <c:pt idx="129">
                  <c:v>14</c:v>
                </c:pt>
                <c:pt idx="130">
                  <c:v>6</c:v>
                </c:pt>
                <c:pt idx="131">
                  <c:v>6.9</c:v>
                </c:pt>
                <c:pt idx="132">
                  <c:v>9</c:v>
                </c:pt>
                <c:pt idx="133">
                  <c:v>7</c:v>
                </c:pt>
                <c:pt idx="134">
                  <c:v>16</c:v>
                </c:pt>
                <c:pt idx="135">
                  <c:v>26</c:v>
                </c:pt>
                <c:pt idx="136">
                  <c:v>6.4</c:v>
                </c:pt>
                <c:pt idx="137">
                  <c:v>21</c:v>
                </c:pt>
                <c:pt idx="138">
                  <c:v>5.5</c:v>
                </c:pt>
                <c:pt idx="139">
                  <c:v>15</c:v>
                </c:pt>
                <c:pt idx="140">
                  <c:v>8.5</c:v>
                </c:pt>
                <c:pt idx="141">
                  <c:v>6</c:v>
                </c:pt>
                <c:pt idx="142">
                  <c:v>10.199999999999999</c:v>
                </c:pt>
                <c:pt idx="143">
                  <c:v>15.7</c:v>
                </c:pt>
                <c:pt idx="144">
                  <c:v>39</c:v>
                </c:pt>
                <c:pt idx="145">
                  <c:v>18.8</c:v>
                </c:pt>
                <c:pt idx="146">
                  <c:v>6.38</c:v>
                </c:pt>
                <c:pt idx="147">
                  <c:v>20</c:v>
                </c:pt>
                <c:pt idx="148">
                  <c:v>5.89</c:v>
                </c:pt>
                <c:pt idx="149">
                  <c:v>10</c:v>
                </c:pt>
                <c:pt idx="150">
                  <c:v>21.5</c:v>
                </c:pt>
                <c:pt idx="151">
                  <c:v>11.5</c:v>
                </c:pt>
                <c:pt idx="152">
                  <c:v>29.8</c:v>
                </c:pt>
                <c:pt idx="153">
                  <c:v>13.1</c:v>
                </c:pt>
                <c:pt idx="154">
                  <c:v>6.15</c:v>
                </c:pt>
                <c:pt idx="155">
                  <c:v>2.78</c:v>
                </c:pt>
                <c:pt idx="156">
                  <c:v>5.14</c:v>
                </c:pt>
                <c:pt idx="157">
                  <c:v>7.09</c:v>
                </c:pt>
                <c:pt idx="158">
                  <c:v>13.6</c:v>
                </c:pt>
                <c:pt idx="159">
                  <c:v>16.2</c:v>
                </c:pt>
                <c:pt idx="160">
                  <c:v>2.37</c:v>
                </c:pt>
                <c:pt idx="161">
                  <c:v>18.399999999999999</c:v>
                </c:pt>
                <c:pt idx="162">
                  <c:v>12.7</c:v>
                </c:pt>
                <c:pt idx="163">
                  <c:v>3.6</c:v>
                </c:pt>
                <c:pt idx="164">
                  <c:v>4.21</c:v>
                </c:pt>
                <c:pt idx="165">
                  <c:v>2.93</c:v>
                </c:pt>
                <c:pt idx="166">
                  <c:v>25.7</c:v>
                </c:pt>
                <c:pt idx="167">
                  <c:v>8.07</c:v>
                </c:pt>
                <c:pt idx="168">
                  <c:v>11.2</c:v>
                </c:pt>
                <c:pt idx="169">
                  <c:v>35.1</c:v>
                </c:pt>
                <c:pt idx="170">
                  <c:v>11.6</c:v>
                </c:pt>
                <c:pt idx="171">
                  <c:v>13</c:v>
                </c:pt>
                <c:pt idx="172">
                  <c:v>21.1</c:v>
                </c:pt>
                <c:pt idx="173">
                  <c:v>16.8</c:v>
                </c:pt>
                <c:pt idx="174">
                  <c:v>10.9</c:v>
                </c:pt>
                <c:pt idx="175">
                  <c:v>3.3</c:v>
                </c:pt>
                <c:pt idx="176">
                  <c:v>11.1</c:v>
                </c:pt>
                <c:pt idx="177">
                  <c:v>16</c:v>
                </c:pt>
                <c:pt idx="178">
                  <c:v>17</c:v>
                </c:pt>
                <c:pt idx="179">
                  <c:v>32.6</c:v>
                </c:pt>
                <c:pt idx="180">
                  <c:v>8.31</c:v>
                </c:pt>
                <c:pt idx="181">
                  <c:v>1.93</c:v>
                </c:pt>
                <c:pt idx="182">
                  <c:v>3.65</c:v>
                </c:pt>
                <c:pt idx="183">
                  <c:v>6.67</c:v>
                </c:pt>
                <c:pt idx="184">
                  <c:v>15.9</c:v>
                </c:pt>
                <c:pt idx="185">
                  <c:v>47.5</c:v>
                </c:pt>
                <c:pt idx="186">
                  <c:v>36.5</c:v>
                </c:pt>
                <c:pt idx="187">
                  <c:v>21</c:v>
                </c:pt>
                <c:pt idx="188">
                  <c:v>29.1</c:v>
                </c:pt>
                <c:pt idx="189">
                  <c:v>2.77</c:v>
                </c:pt>
                <c:pt idx="190">
                  <c:v>2.87</c:v>
                </c:pt>
                <c:pt idx="191">
                  <c:v>7.33</c:v>
                </c:pt>
                <c:pt idx="192">
                  <c:v>4.08</c:v>
                </c:pt>
                <c:pt idx="193">
                  <c:v>36.200000000000003</c:v>
                </c:pt>
                <c:pt idx="194">
                  <c:v>23.6</c:v>
                </c:pt>
                <c:pt idx="195">
                  <c:v>38</c:v>
                </c:pt>
                <c:pt idx="196">
                  <c:v>28.6</c:v>
                </c:pt>
                <c:pt idx="197">
                  <c:v>11.7</c:v>
                </c:pt>
                <c:pt idx="198">
                  <c:v>3.36</c:v>
                </c:pt>
                <c:pt idx="199">
                  <c:v>2.85</c:v>
                </c:pt>
                <c:pt idx="200">
                  <c:v>3.82</c:v>
                </c:pt>
                <c:pt idx="201">
                  <c:v>9.41</c:v>
                </c:pt>
                <c:pt idx="202">
                  <c:v>5.3</c:v>
                </c:pt>
                <c:pt idx="203">
                  <c:v>24</c:v>
                </c:pt>
                <c:pt idx="204">
                  <c:v>20</c:v>
                </c:pt>
              </c:numCache>
            </c:numRef>
          </c:xVal>
          <c:yVal>
            <c:numRef>
              <c:f>Sheet1!$N$2:$N$206</c:f>
              <c:numCache>
                <c:formatCode>General</c:formatCode>
                <c:ptCount val="205"/>
                <c:pt idx="0">
                  <c:v>10</c:v>
                </c:pt>
                <c:pt idx="1">
                  <c:v>20</c:v>
                </c:pt>
                <c:pt idx="2">
                  <c:v>35</c:v>
                </c:pt>
                <c:pt idx="3">
                  <c:v>70</c:v>
                </c:pt>
                <c:pt idx="4">
                  <c:v>55</c:v>
                </c:pt>
                <c:pt idx="5">
                  <c:v>35</c:v>
                </c:pt>
                <c:pt idx="6">
                  <c:v>20</c:v>
                </c:pt>
                <c:pt idx="7">
                  <c:v>50</c:v>
                </c:pt>
                <c:pt idx="8">
                  <c:v>2</c:v>
                </c:pt>
                <c:pt idx="9">
                  <c:v>28</c:v>
                </c:pt>
                <c:pt idx="10">
                  <c:v>20</c:v>
                </c:pt>
                <c:pt idx="11">
                  <c:v>60</c:v>
                </c:pt>
                <c:pt idx="12">
                  <c:v>40</c:v>
                </c:pt>
                <c:pt idx="13">
                  <c:v>7</c:v>
                </c:pt>
                <c:pt idx="14">
                  <c:v>48</c:v>
                </c:pt>
                <c:pt idx="15">
                  <c:v>56</c:v>
                </c:pt>
                <c:pt idx="16">
                  <c:v>57</c:v>
                </c:pt>
                <c:pt idx="17">
                  <c:v>65</c:v>
                </c:pt>
                <c:pt idx="18">
                  <c:v>24</c:v>
                </c:pt>
                <c:pt idx="19">
                  <c:v>19</c:v>
                </c:pt>
                <c:pt idx="20">
                  <c:v>29</c:v>
                </c:pt>
                <c:pt idx="21">
                  <c:v>50</c:v>
                </c:pt>
                <c:pt idx="22">
                  <c:v>45</c:v>
                </c:pt>
                <c:pt idx="23">
                  <c:v>46</c:v>
                </c:pt>
                <c:pt idx="24">
                  <c:v>10</c:v>
                </c:pt>
                <c:pt idx="25">
                  <c:v>59</c:v>
                </c:pt>
                <c:pt idx="26">
                  <c:v>57</c:v>
                </c:pt>
                <c:pt idx="27">
                  <c:v>38</c:v>
                </c:pt>
                <c:pt idx="28">
                  <c:v>47</c:v>
                </c:pt>
                <c:pt idx="29">
                  <c:v>23</c:v>
                </c:pt>
                <c:pt idx="30">
                  <c:v>1</c:v>
                </c:pt>
                <c:pt idx="31">
                  <c:v>47</c:v>
                </c:pt>
                <c:pt idx="32">
                  <c:v>19</c:v>
                </c:pt>
                <c:pt idx="33">
                  <c:v>28</c:v>
                </c:pt>
                <c:pt idx="34">
                  <c:v>64</c:v>
                </c:pt>
                <c:pt idx="35">
                  <c:v>63</c:v>
                </c:pt>
                <c:pt idx="36">
                  <c:v>76</c:v>
                </c:pt>
                <c:pt idx="37">
                  <c:v>48</c:v>
                </c:pt>
                <c:pt idx="38">
                  <c:v>20</c:v>
                </c:pt>
                <c:pt idx="39">
                  <c:v>8</c:v>
                </c:pt>
                <c:pt idx="40">
                  <c:v>19</c:v>
                </c:pt>
                <c:pt idx="41">
                  <c:v>32</c:v>
                </c:pt>
                <c:pt idx="42">
                  <c:v>24</c:v>
                </c:pt>
                <c:pt idx="43">
                  <c:v>31</c:v>
                </c:pt>
                <c:pt idx="44">
                  <c:v>85</c:v>
                </c:pt>
                <c:pt idx="45">
                  <c:v>69</c:v>
                </c:pt>
                <c:pt idx="46">
                  <c:v>37</c:v>
                </c:pt>
                <c:pt idx="47">
                  <c:v>59</c:v>
                </c:pt>
                <c:pt idx="48">
                  <c:v>47</c:v>
                </c:pt>
                <c:pt idx="49">
                  <c:v>63</c:v>
                </c:pt>
                <c:pt idx="50">
                  <c:v>45</c:v>
                </c:pt>
                <c:pt idx="51">
                  <c:v>25</c:v>
                </c:pt>
                <c:pt idx="52">
                  <c:v>598</c:v>
                </c:pt>
                <c:pt idx="53">
                  <c:v>76</c:v>
                </c:pt>
                <c:pt idx="54">
                  <c:v>50</c:v>
                </c:pt>
                <c:pt idx="55">
                  <c:v>225</c:v>
                </c:pt>
                <c:pt idx="56">
                  <c:v>54</c:v>
                </c:pt>
                <c:pt idx="57">
                  <c:v>36</c:v>
                </c:pt>
                <c:pt idx="58">
                  <c:v>27</c:v>
                </c:pt>
                <c:pt idx="59">
                  <c:v>12</c:v>
                </c:pt>
                <c:pt idx="60">
                  <c:v>13</c:v>
                </c:pt>
                <c:pt idx="61">
                  <c:v>36</c:v>
                </c:pt>
                <c:pt idx="62">
                  <c:v>41</c:v>
                </c:pt>
                <c:pt idx="63">
                  <c:v>42</c:v>
                </c:pt>
                <c:pt idx="64">
                  <c:v>77</c:v>
                </c:pt>
                <c:pt idx="65">
                  <c:v>39</c:v>
                </c:pt>
                <c:pt idx="66">
                  <c:v>62</c:v>
                </c:pt>
                <c:pt idx="67">
                  <c:v>27</c:v>
                </c:pt>
                <c:pt idx="68">
                  <c:v>78</c:v>
                </c:pt>
                <c:pt idx="69">
                  <c:v>22</c:v>
                </c:pt>
                <c:pt idx="70">
                  <c:v>14</c:v>
                </c:pt>
                <c:pt idx="71">
                  <c:v>62</c:v>
                </c:pt>
                <c:pt idx="72">
                  <c:v>39</c:v>
                </c:pt>
                <c:pt idx="73">
                  <c:v>22</c:v>
                </c:pt>
                <c:pt idx="74">
                  <c:v>74</c:v>
                </c:pt>
                <c:pt idx="75">
                  <c:v>32</c:v>
                </c:pt>
                <c:pt idx="76">
                  <c:v>22</c:v>
                </c:pt>
                <c:pt idx="77">
                  <c:v>16</c:v>
                </c:pt>
                <c:pt idx="78">
                  <c:v>60</c:v>
                </c:pt>
                <c:pt idx="79">
                  <c:v>46</c:v>
                </c:pt>
                <c:pt idx="80">
                  <c:v>49</c:v>
                </c:pt>
                <c:pt idx="81">
                  <c:v>6</c:v>
                </c:pt>
                <c:pt idx="82">
                  <c:v>32</c:v>
                </c:pt>
                <c:pt idx="83">
                  <c:v>26</c:v>
                </c:pt>
                <c:pt idx="84">
                  <c:v>12</c:v>
                </c:pt>
                <c:pt idx="85">
                  <c:v>72</c:v>
                </c:pt>
                <c:pt idx="86">
                  <c:v>34</c:v>
                </c:pt>
                <c:pt idx="87">
                  <c:v>28</c:v>
                </c:pt>
                <c:pt idx="88">
                  <c:v>70</c:v>
                </c:pt>
                <c:pt idx="89">
                  <c:v>39</c:v>
                </c:pt>
                <c:pt idx="90">
                  <c:v>11</c:v>
                </c:pt>
                <c:pt idx="91">
                  <c:v>6</c:v>
                </c:pt>
                <c:pt idx="92">
                  <c:v>71</c:v>
                </c:pt>
                <c:pt idx="93">
                  <c:v>99</c:v>
                </c:pt>
                <c:pt idx="94">
                  <c:v>31</c:v>
                </c:pt>
                <c:pt idx="95">
                  <c:v>47</c:v>
                </c:pt>
                <c:pt idx="96">
                  <c:v>10</c:v>
                </c:pt>
                <c:pt idx="97">
                  <c:v>28</c:v>
                </c:pt>
                <c:pt idx="98">
                  <c:v>35</c:v>
                </c:pt>
                <c:pt idx="99">
                  <c:v>49</c:v>
                </c:pt>
                <c:pt idx="100">
                  <c:v>39</c:v>
                </c:pt>
                <c:pt idx="101">
                  <c:v>42</c:v>
                </c:pt>
                <c:pt idx="102">
                  <c:v>50</c:v>
                </c:pt>
                <c:pt idx="103">
                  <c:v>47</c:v>
                </c:pt>
                <c:pt idx="104">
                  <c:v>39</c:v>
                </c:pt>
                <c:pt idx="105">
                  <c:v>36</c:v>
                </c:pt>
                <c:pt idx="106">
                  <c:v>81</c:v>
                </c:pt>
                <c:pt idx="107">
                  <c:v>47</c:v>
                </c:pt>
                <c:pt idx="108">
                  <c:v>30</c:v>
                </c:pt>
                <c:pt idx="109">
                  <c:v>32</c:v>
                </c:pt>
                <c:pt idx="110">
                  <c:v>6</c:v>
                </c:pt>
                <c:pt idx="111">
                  <c:v>11</c:v>
                </c:pt>
                <c:pt idx="112">
                  <c:v>29</c:v>
                </c:pt>
                <c:pt idx="113">
                  <c:v>42</c:v>
                </c:pt>
                <c:pt idx="114">
                  <c:v>46</c:v>
                </c:pt>
                <c:pt idx="115">
                  <c:v>52</c:v>
                </c:pt>
                <c:pt idx="116">
                  <c:v>48</c:v>
                </c:pt>
                <c:pt idx="117">
                  <c:v>87</c:v>
                </c:pt>
                <c:pt idx="118">
                  <c:v>43</c:v>
                </c:pt>
                <c:pt idx="119">
                  <c:v>30</c:v>
                </c:pt>
                <c:pt idx="120">
                  <c:v>25</c:v>
                </c:pt>
                <c:pt idx="121">
                  <c:v>17</c:v>
                </c:pt>
                <c:pt idx="122">
                  <c:v>58</c:v>
                </c:pt>
                <c:pt idx="123">
                  <c:v>32</c:v>
                </c:pt>
                <c:pt idx="124">
                  <c:v>13</c:v>
                </c:pt>
                <c:pt idx="125">
                  <c:v>24</c:v>
                </c:pt>
                <c:pt idx="126">
                  <c:v>25</c:v>
                </c:pt>
                <c:pt idx="127">
                  <c:v>54</c:v>
                </c:pt>
                <c:pt idx="128">
                  <c:v>28</c:v>
                </c:pt>
                <c:pt idx="129">
                  <c:v>47</c:v>
                </c:pt>
                <c:pt idx="130">
                  <c:v>34</c:v>
                </c:pt>
                <c:pt idx="131">
                  <c:v>41</c:v>
                </c:pt>
                <c:pt idx="132">
                  <c:v>25</c:v>
                </c:pt>
                <c:pt idx="133">
                  <c:v>26</c:v>
                </c:pt>
                <c:pt idx="134">
                  <c:v>53</c:v>
                </c:pt>
                <c:pt idx="135">
                  <c:v>71</c:v>
                </c:pt>
                <c:pt idx="136">
                  <c:v>17</c:v>
                </c:pt>
                <c:pt idx="137">
                  <c:v>79</c:v>
                </c:pt>
                <c:pt idx="138">
                  <c:v>30</c:v>
                </c:pt>
                <c:pt idx="139">
                  <c:v>51</c:v>
                </c:pt>
                <c:pt idx="140">
                  <c:v>34.799999999999997</c:v>
                </c:pt>
                <c:pt idx="141">
                  <c:v>28.8</c:v>
                </c:pt>
                <c:pt idx="142">
                  <c:v>30.8</c:v>
                </c:pt>
                <c:pt idx="143">
                  <c:v>28.8</c:v>
                </c:pt>
                <c:pt idx="144">
                  <c:v>78.400000000000006</c:v>
                </c:pt>
                <c:pt idx="145">
                  <c:v>33.6</c:v>
                </c:pt>
                <c:pt idx="146">
                  <c:v>14</c:v>
                </c:pt>
                <c:pt idx="147">
                  <c:v>36.4</c:v>
                </c:pt>
                <c:pt idx="148">
                  <c:v>13.6</c:v>
                </c:pt>
                <c:pt idx="149">
                  <c:v>34</c:v>
                </c:pt>
                <c:pt idx="150">
                  <c:v>61.2</c:v>
                </c:pt>
                <c:pt idx="151">
                  <c:v>28.8</c:v>
                </c:pt>
                <c:pt idx="152">
                  <c:v>88.8</c:v>
                </c:pt>
                <c:pt idx="153">
                  <c:v>30.4</c:v>
                </c:pt>
                <c:pt idx="154">
                  <c:v>26</c:v>
                </c:pt>
                <c:pt idx="155">
                  <c:v>4.8</c:v>
                </c:pt>
                <c:pt idx="156">
                  <c:v>18.399999999999999</c:v>
                </c:pt>
                <c:pt idx="157">
                  <c:v>17.600000000000001</c:v>
                </c:pt>
                <c:pt idx="158">
                  <c:v>22.8</c:v>
                </c:pt>
                <c:pt idx="159">
                  <c:v>38.799999999999997</c:v>
                </c:pt>
                <c:pt idx="160">
                  <c:v>40.799999999999997</c:v>
                </c:pt>
                <c:pt idx="161">
                  <c:v>47.2</c:v>
                </c:pt>
                <c:pt idx="162">
                  <c:v>38</c:v>
                </c:pt>
                <c:pt idx="163">
                  <c:v>16.8</c:v>
                </c:pt>
                <c:pt idx="164">
                  <c:v>8</c:v>
                </c:pt>
                <c:pt idx="165">
                  <c:v>22.8</c:v>
                </c:pt>
                <c:pt idx="166">
                  <c:v>30.8</c:v>
                </c:pt>
                <c:pt idx="167">
                  <c:v>17.600000000000001</c:v>
                </c:pt>
                <c:pt idx="168">
                  <c:v>24</c:v>
                </c:pt>
                <c:pt idx="169">
                  <c:v>107.6</c:v>
                </c:pt>
                <c:pt idx="170">
                  <c:v>47.6</c:v>
                </c:pt>
                <c:pt idx="171">
                  <c:v>43.2</c:v>
                </c:pt>
                <c:pt idx="172">
                  <c:v>40</c:v>
                </c:pt>
                <c:pt idx="173">
                  <c:v>26.8</c:v>
                </c:pt>
                <c:pt idx="174">
                  <c:v>21.6</c:v>
                </c:pt>
                <c:pt idx="175">
                  <c:v>7</c:v>
                </c:pt>
                <c:pt idx="176">
                  <c:v>25.6</c:v>
                </c:pt>
                <c:pt idx="177">
                  <c:v>64</c:v>
                </c:pt>
                <c:pt idx="178">
                  <c:v>36</c:v>
                </c:pt>
                <c:pt idx="179">
                  <c:v>66</c:v>
                </c:pt>
                <c:pt idx="180">
                  <c:v>17</c:v>
                </c:pt>
                <c:pt idx="181">
                  <c:v>14</c:v>
                </c:pt>
                <c:pt idx="182">
                  <c:v>7.6</c:v>
                </c:pt>
                <c:pt idx="183">
                  <c:v>24.7</c:v>
                </c:pt>
                <c:pt idx="184">
                  <c:v>8</c:v>
                </c:pt>
                <c:pt idx="185">
                  <c:v>67</c:v>
                </c:pt>
                <c:pt idx="186">
                  <c:v>61</c:v>
                </c:pt>
                <c:pt idx="187">
                  <c:v>62</c:v>
                </c:pt>
                <c:pt idx="188">
                  <c:v>58</c:v>
                </c:pt>
                <c:pt idx="189">
                  <c:v>4.4000000000000004</c:v>
                </c:pt>
                <c:pt idx="190">
                  <c:v>4</c:v>
                </c:pt>
                <c:pt idx="191">
                  <c:v>34</c:v>
                </c:pt>
                <c:pt idx="192">
                  <c:v>21.2</c:v>
                </c:pt>
                <c:pt idx="193">
                  <c:v>12</c:v>
                </c:pt>
                <c:pt idx="194">
                  <c:v>14</c:v>
                </c:pt>
                <c:pt idx="195">
                  <c:v>5.6</c:v>
                </c:pt>
                <c:pt idx="196">
                  <c:v>57.3</c:v>
                </c:pt>
                <c:pt idx="197">
                  <c:v>18</c:v>
                </c:pt>
                <c:pt idx="198">
                  <c:v>4.8</c:v>
                </c:pt>
                <c:pt idx="199">
                  <c:v>4.4000000000000004</c:v>
                </c:pt>
                <c:pt idx="200">
                  <c:v>20.8</c:v>
                </c:pt>
                <c:pt idx="201">
                  <c:v>32.799999999999997</c:v>
                </c:pt>
                <c:pt idx="202">
                  <c:v>38.4</c:v>
                </c:pt>
                <c:pt idx="203">
                  <c:v>69.5</c:v>
                </c:pt>
                <c:pt idx="204">
                  <c:v>53.2</c:v>
                </c:pt>
              </c:numCache>
            </c:numRef>
          </c:yVal>
          <c:smooth val="0"/>
          <c:extLst>
            <c:ext xmlns:c16="http://schemas.microsoft.com/office/drawing/2014/chart" uri="{C3380CC4-5D6E-409C-BE32-E72D297353CC}">
              <c16:uniqueId val="{00000001-7AC5-49BC-B5D9-2B142ABF2A25}"/>
            </c:ext>
          </c:extLst>
        </c:ser>
        <c:dLbls>
          <c:showLegendKey val="0"/>
          <c:showVal val="0"/>
          <c:showCatName val="0"/>
          <c:showSerName val="0"/>
          <c:showPercent val="0"/>
          <c:showBubbleSize val="0"/>
        </c:dLbls>
        <c:axId val="1576694176"/>
        <c:axId val="1"/>
      </c:scatterChart>
      <c:valAx>
        <c:axId val="1576694176"/>
        <c:scaling>
          <c:orientation val="minMax"/>
          <c:max val="75"/>
        </c:scaling>
        <c:delete val="0"/>
        <c:axPos val="b"/>
        <c:title>
          <c:tx>
            <c:rich>
              <a:bodyPr/>
              <a:lstStyle/>
              <a:p>
                <a:pPr>
                  <a:defRPr sz="256" b="1" i="0" u="none" strike="noStrike" baseline="0">
                    <a:solidFill>
                      <a:srgbClr val="000000"/>
                    </a:solidFill>
                    <a:latin typeface="Arial"/>
                    <a:ea typeface="Arial"/>
                    <a:cs typeface="Arial"/>
                  </a:defRPr>
                </a:pPr>
                <a:r>
                  <a:rPr lang="en-US"/>
                  <a:t>Turbidity (NTU)</a:t>
                </a:r>
              </a:p>
            </c:rich>
          </c:tx>
          <c:layout>
            <c:manualLayout>
              <c:xMode val="edge"/>
              <c:yMode val="edge"/>
              <c:x val="0.4638728323699422"/>
              <c:y val="0.92672413793103448"/>
            </c:manualLayout>
          </c:layout>
          <c:overlay val="0"/>
          <c:spPr>
            <a:noFill/>
            <a:ln w="6664">
              <a:noFill/>
            </a:ln>
          </c:spPr>
        </c:title>
        <c:numFmt formatCode="General" sourceLinked="1"/>
        <c:majorTickMark val="out"/>
        <c:minorTickMark val="none"/>
        <c:tickLblPos val="nextTo"/>
        <c:spPr>
          <a:ln w="833">
            <a:solidFill>
              <a:srgbClr val="000000"/>
            </a:solidFill>
            <a:prstDash val="solid"/>
          </a:ln>
        </c:spPr>
        <c:txPr>
          <a:bodyPr rot="0" vert="horz"/>
          <a:lstStyle/>
          <a:p>
            <a:pPr>
              <a:defRPr sz="256" b="0" i="0" u="none" strike="noStrike" baseline="0">
                <a:solidFill>
                  <a:srgbClr val="000000"/>
                </a:solidFill>
                <a:latin typeface="Arial"/>
                <a:ea typeface="Arial"/>
                <a:cs typeface="Arial"/>
              </a:defRPr>
            </a:pPr>
            <a:endParaRPr lang="en-US"/>
          </a:p>
        </c:txPr>
        <c:crossAx val="1"/>
        <c:crosses val="autoZero"/>
        <c:crossBetween val="midCat"/>
        <c:majorUnit val="15"/>
        <c:minorUnit val="5"/>
      </c:valAx>
      <c:valAx>
        <c:axId val="1"/>
        <c:scaling>
          <c:orientation val="minMax"/>
          <c:max val="300"/>
        </c:scaling>
        <c:delete val="0"/>
        <c:axPos val="l"/>
        <c:majorGridlines>
          <c:spPr>
            <a:ln w="833">
              <a:solidFill>
                <a:srgbClr val="000000"/>
              </a:solidFill>
              <a:prstDash val="solid"/>
            </a:ln>
          </c:spPr>
        </c:majorGridlines>
        <c:title>
          <c:tx>
            <c:rich>
              <a:bodyPr/>
              <a:lstStyle/>
              <a:p>
                <a:pPr>
                  <a:defRPr sz="256" b="1" i="0" u="none" strike="noStrike" baseline="0">
                    <a:solidFill>
                      <a:srgbClr val="000000"/>
                    </a:solidFill>
                    <a:latin typeface="Arial"/>
                    <a:ea typeface="Arial"/>
                    <a:cs typeface="Arial"/>
                  </a:defRPr>
                </a:pPr>
                <a:r>
                  <a:rPr lang="en-US"/>
                  <a:t>TOtal Suspended Solids (mg/L)</a:t>
                </a:r>
              </a:p>
            </c:rich>
          </c:tx>
          <c:layout>
            <c:manualLayout>
              <c:xMode val="edge"/>
              <c:yMode val="edge"/>
              <c:x val="1.5895953757225433E-2"/>
              <c:y val="0.28879310344827586"/>
            </c:manualLayout>
          </c:layout>
          <c:overlay val="0"/>
          <c:spPr>
            <a:noFill/>
            <a:ln w="6664">
              <a:noFill/>
            </a:ln>
          </c:spPr>
        </c:title>
        <c:numFmt formatCode="General" sourceLinked="1"/>
        <c:majorTickMark val="out"/>
        <c:minorTickMark val="none"/>
        <c:tickLblPos val="nextTo"/>
        <c:spPr>
          <a:ln w="833">
            <a:solidFill>
              <a:srgbClr val="000000"/>
            </a:solidFill>
            <a:prstDash val="solid"/>
          </a:ln>
        </c:spPr>
        <c:txPr>
          <a:bodyPr rot="0" vert="horz"/>
          <a:lstStyle/>
          <a:p>
            <a:pPr>
              <a:defRPr sz="256" b="0" i="0" u="none" strike="noStrike" baseline="0">
                <a:solidFill>
                  <a:srgbClr val="000000"/>
                </a:solidFill>
                <a:latin typeface="Arial"/>
                <a:ea typeface="Arial"/>
                <a:cs typeface="Arial"/>
              </a:defRPr>
            </a:pPr>
            <a:endParaRPr lang="en-US"/>
          </a:p>
        </c:txPr>
        <c:crossAx val="1576694176"/>
        <c:crosses val="autoZero"/>
        <c:crossBetween val="midCat"/>
        <c:majorUnit val="50"/>
        <c:minorUnit val="25"/>
      </c:valAx>
      <c:spPr>
        <a:noFill/>
        <a:ln w="3332">
          <a:solidFill>
            <a:srgbClr val="808080"/>
          </a:solidFill>
          <a:prstDash val="solid"/>
        </a:ln>
      </c:spPr>
    </c:plotArea>
    <c:plotVisOnly val="1"/>
    <c:dispBlanksAs val="gap"/>
    <c:showDLblsOverMax val="0"/>
  </c:chart>
  <c:spPr>
    <a:solidFill>
      <a:srgbClr val="FFFFFF"/>
    </a:solidFill>
    <a:ln w="833">
      <a:solidFill>
        <a:srgbClr val="000000"/>
      </a:solidFill>
      <a:prstDash val="solid"/>
    </a:ln>
  </c:spPr>
  <c:txPr>
    <a:bodyPr/>
    <a:lstStyle/>
    <a:p>
      <a:pPr>
        <a:defRPr sz="256"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png"/><Relationship Id="rId1" Type="http://schemas.openxmlformats.org/officeDocument/2006/relationships/image" Target="../media/image1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60FC03A7-CD5E-4E83-BBBA-03CAA5A4DA5B}"/>
              </a:ext>
            </a:extLst>
          </p:cNvPr>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96963" name="Rectangle 3">
            <a:extLst>
              <a:ext uri="{FF2B5EF4-FFF2-40B4-BE49-F238E27FC236}">
                <a16:creationId xmlns:a16="http://schemas.microsoft.com/office/drawing/2014/main" id="{107235FB-715D-4A7A-989C-4A2DD9BDFA38}"/>
              </a:ext>
            </a:extLst>
          </p:cNvPr>
          <p:cNvSpPr>
            <a:spLocks noGrp="1" noChangeArrowheads="1"/>
          </p:cNvSpPr>
          <p:nvPr>
            <p:ph type="dt" sz="quarter" idx="1"/>
          </p:nvPr>
        </p:nvSpPr>
        <p:spPr bwMode="auto">
          <a:xfrm>
            <a:off x="4022725"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96964" name="Rectangle 4">
            <a:extLst>
              <a:ext uri="{FF2B5EF4-FFF2-40B4-BE49-F238E27FC236}">
                <a16:creationId xmlns:a16="http://schemas.microsoft.com/office/drawing/2014/main" id="{4142AA8A-4FD7-4E26-BEE2-C93BD8F6BB74}"/>
              </a:ext>
            </a:extLst>
          </p:cNvPr>
          <p:cNvSpPr>
            <a:spLocks noGrp="1" noChangeArrowheads="1"/>
          </p:cNvSpPr>
          <p:nvPr>
            <p:ph type="ftr" sz="quarter" idx="2"/>
          </p:nvPr>
        </p:nvSpPr>
        <p:spPr bwMode="auto">
          <a:xfrm>
            <a:off x="0"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96965" name="Rectangle 5">
            <a:extLst>
              <a:ext uri="{FF2B5EF4-FFF2-40B4-BE49-F238E27FC236}">
                <a16:creationId xmlns:a16="http://schemas.microsoft.com/office/drawing/2014/main" id="{33DD2E71-A749-4F73-9C55-CF5B952F565F}"/>
              </a:ext>
            </a:extLst>
          </p:cNvPr>
          <p:cNvSpPr>
            <a:spLocks noGrp="1" noChangeArrowheads="1"/>
          </p:cNvSpPr>
          <p:nvPr>
            <p:ph type="sldNum" sz="quarter" idx="3"/>
          </p:nvPr>
        </p:nvSpPr>
        <p:spPr bwMode="auto">
          <a:xfrm>
            <a:off x="4022725"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786A79-E5ED-45D0-8A83-15C6AA0CB43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2D2199C-2981-4597-86CF-2EC3B2D3FDD3}"/>
              </a:ext>
            </a:extLst>
          </p:cNvPr>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7827" name="Rectangle 3">
            <a:extLst>
              <a:ext uri="{FF2B5EF4-FFF2-40B4-BE49-F238E27FC236}">
                <a16:creationId xmlns:a16="http://schemas.microsoft.com/office/drawing/2014/main" id="{484DF0FE-B009-4E8F-928D-A70E8658326B}"/>
              </a:ext>
            </a:extLst>
          </p:cNvPr>
          <p:cNvSpPr>
            <a:spLocks noGrp="1" noChangeArrowheads="1"/>
          </p:cNvSpPr>
          <p:nvPr>
            <p:ph type="dt" idx="1"/>
          </p:nvPr>
        </p:nvSpPr>
        <p:spPr bwMode="auto">
          <a:xfrm>
            <a:off x="4022725"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7828" name="Rectangle 4">
            <a:extLst>
              <a:ext uri="{FF2B5EF4-FFF2-40B4-BE49-F238E27FC236}">
                <a16:creationId xmlns:a16="http://schemas.microsoft.com/office/drawing/2014/main" id="{D3C2DE85-F74F-4F04-905C-7650F06A2369}"/>
              </a:ext>
            </a:extLst>
          </p:cNvPr>
          <p:cNvSpPr>
            <a:spLocks noRot="1" noChangeArrowheads="1" noTextEdit="1"/>
          </p:cNvSpPr>
          <p:nvPr>
            <p:ph type="sldImg" idx="2"/>
          </p:nvPr>
        </p:nvSpPr>
        <p:spPr bwMode="auto">
          <a:xfrm>
            <a:off x="1303338" y="674688"/>
            <a:ext cx="4495800" cy="3371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a:extLst>
              <a:ext uri="{FF2B5EF4-FFF2-40B4-BE49-F238E27FC236}">
                <a16:creationId xmlns:a16="http://schemas.microsoft.com/office/drawing/2014/main" id="{67B5E6DB-B285-4332-AFBA-51AF80A29646}"/>
              </a:ext>
            </a:extLst>
          </p:cNvPr>
          <p:cNvSpPr>
            <a:spLocks noGrp="1" noChangeArrowheads="1"/>
          </p:cNvSpPr>
          <p:nvPr>
            <p:ph type="body" sz="quarter" idx="3"/>
          </p:nvPr>
        </p:nvSpPr>
        <p:spPr bwMode="auto">
          <a:xfrm>
            <a:off x="709613" y="4271963"/>
            <a:ext cx="568325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30" name="Rectangle 6">
            <a:extLst>
              <a:ext uri="{FF2B5EF4-FFF2-40B4-BE49-F238E27FC236}">
                <a16:creationId xmlns:a16="http://schemas.microsoft.com/office/drawing/2014/main" id="{57495225-F018-4E16-9253-2131F587242A}"/>
              </a:ext>
            </a:extLst>
          </p:cNvPr>
          <p:cNvSpPr>
            <a:spLocks noGrp="1" noChangeArrowheads="1"/>
          </p:cNvSpPr>
          <p:nvPr>
            <p:ph type="ftr" sz="quarter" idx="4"/>
          </p:nvPr>
        </p:nvSpPr>
        <p:spPr bwMode="auto">
          <a:xfrm>
            <a:off x="0"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7831" name="Rectangle 7">
            <a:extLst>
              <a:ext uri="{FF2B5EF4-FFF2-40B4-BE49-F238E27FC236}">
                <a16:creationId xmlns:a16="http://schemas.microsoft.com/office/drawing/2014/main" id="{18ADFA39-1034-44E7-B326-45541EB6F194}"/>
              </a:ext>
            </a:extLst>
          </p:cNvPr>
          <p:cNvSpPr>
            <a:spLocks noGrp="1" noChangeArrowheads="1"/>
          </p:cNvSpPr>
          <p:nvPr>
            <p:ph type="sldNum" sz="quarter" idx="5"/>
          </p:nvPr>
        </p:nvSpPr>
        <p:spPr bwMode="auto">
          <a:xfrm>
            <a:off x="4022725"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0F5AB74-221C-4DCA-A646-C0032F14644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BE7545-A00D-4E7F-A534-E07C7D36610A}"/>
              </a:ext>
            </a:extLst>
          </p:cNvPr>
          <p:cNvSpPr>
            <a:spLocks noGrp="1" noChangeArrowheads="1"/>
          </p:cNvSpPr>
          <p:nvPr>
            <p:ph type="sldNum" sz="quarter" idx="5"/>
          </p:nvPr>
        </p:nvSpPr>
        <p:spPr>
          <a:ln/>
        </p:spPr>
        <p:txBody>
          <a:bodyPr/>
          <a:lstStyle/>
          <a:p>
            <a:fld id="{CAB54C24-80DB-4DB4-A46E-1D4B01330B31}" type="slidenum">
              <a:rPr lang="en-US" altLang="en-US"/>
              <a:pPr/>
              <a:t>4</a:t>
            </a:fld>
            <a:endParaRPr lang="en-US" altLang="en-US"/>
          </a:p>
        </p:txBody>
      </p:sp>
      <p:sp>
        <p:nvSpPr>
          <p:cNvPr id="728066" name="Rectangle 2">
            <a:extLst>
              <a:ext uri="{FF2B5EF4-FFF2-40B4-BE49-F238E27FC236}">
                <a16:creationId xmlns:a16="http://schemas.microsoft.com/office/drawing/2014/main" id="{1BAC185C-76C4-4A4A-AB43-E2DB9881748D}"/>
              </a:ext>
            </a:extLst>
          </p:cNvPr>
          <p:cNvSpPr>
            <a:spLocks noRot="1" noChangeArrowheads="1" noTextEdit="1"/>
          </p:cNvSpPr>
          <p:nvPr>
            <p:ph type="sldImg"/>
          </p:nvPr>
        </p:nvSpPr>
        <p:spPr>
          <a:xfrm>
            <a:off x="1260475" y="663575"/>
            <a:ext cx="4527550" cy="3395663"/>
          </a:xfrm>
          <a:ln/>
        </p:spPr>
      </p:sp>
      <p:sp>
        <p:nvSpPr>
          <p:cNvPr id="728067" name="Rectangle 3">
            <a:extLst>
              <a:ext uri="{FF2B5EF4-FFF2-40B4-BE49-F238E27FC236}">
                <a16:creationId xmlns:a16="http://schemas.microsoft.com/office/drawing/2014/main" id="{FC76A2B0-69C2-4C32-AC5D-4D7FA731EC1B}"/>
              </a:ext>
            </a:extLst>
          </p:cNvPr>
          <p:cNvSpPr>
            <a:spLocks noGrp="1" noChangeArrowheads="1"/>
          </p:cNvSpPr>
          <p:nvPr>
            <p:ph type="body" idx="1"/>
          </p:nvPr>
        </p:nvSpPr>
        <p:spPr>
          <a:xfrm>
            <a:off x="930275" y="4281488"/>
            <a:ext cx="5191125" cy="4059237"/>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40E04D-F852-4F5A-8965-9AB5E27150E4}"/>
              </a:ext>
            </a:extLst>
          </p:cNvPr>
          <p:cNvSpPr>
            <a:spLocks noGrp="1" noChangeArrowheads="1"/>
          </p:cNvSpPr>
          <p:nvPr>
            <p:ph type="sldNum" sz="quarter" idx="5"/>
          </p:nvPr>
        </p:nvSpPr>
        <p:spPr>
          <a:ln/>
        </p:spPr>
        <p:txBody>
          <a:bodyPr/>
          <a:lstStyle/>
          <a:p>
            <a:fld id="{EA476C0F-9493-49A8-968A-16036AD96046}" type="slidenum">
              <a:rPr lang="en-US" altLang="en-US"/>
              <a:pPr/>
              <a:t>41</a:t>
            </a:fld>
            <a:endParaRPr lang="en-US" altLang="en-US"/>
          </a:p>
        </p:txBody>
      </p:sp>
      <p:sp>
        <p:nvSpPr>
          <p:cNvPr id="802818" name="Rectangle 2">
            <a:extLst>
              <a:ext uri="{FF2B5EF4-FFF2-40B4-BE49-F238E27FC236}">
                <a16:creationId xmlns:a16="http://schemas.microsoft.com/office/drawing/2014/main" id="{76FCF32A-65A1-431D-831A-D550EE4D4ACB}"/>
              </a:ext>
            </a:extLst>
          </p:cNvPr>
          <p:cNvSpPr>
            <a:spLocks noRot="1" noChangeArrowheads="1" noTextEdit="1"/>
          </p:cNvSpPr>
          <p:nvPr>
            <p:ph type="sldImg"/>
          </p:nvPr>
        </p:nvSpPr>
        <p:spPr>
          <a:ln/>
        </p:spPr>
      </p:sp>
      <p:sp>
        <p:nvSpPr>
          <p:cNvPr id="802819" name="Rectangle 3">
            <a:extLst>
              <a:ext uri="{FF2B5EF4-FFF2-40B4-BE49-F238E27FC236}">
                <a16:creationId xmlns:a16="http://schemas.microsoft.com/office/drawing/2014/main" id="{BF856988-69AF-4D05-A9BC-06C66B6CF166}"/>
              </a:ext>
            </a:extLst>
          </p:cNvPr>
          <p:cNvSpPr>
            <a:spLocks noGrp="1" noChangeArrowheads="1"/>
          </p:cNvSpPr>
          <p:nvPr>
            <p:ph type="body" idx="1"/>
          </p:nvPr>
        </p:nvSpPr>
        <p:spPr>
          <a:xfrm>
            <a:off x="711200" y="4271963"/>
            <a:ext cx="5680075" cy="4044950"/>
          </a:xfrm>
        </p:spPr>
        <p:txBody>
          <a:bodyPr/>
          <a:lstStyle/>
          <a:p>
            <a:r>
              <a:rPr lang="en-US" altLang="en-US" sz="700"/>
              <a:t>Water Chemistry From a Lake Profile</a:t>
            </a:r>
            <a:endParaRPr lang="en-US" altLang="en-US"/>
          </a:p>
          <a:p>
            <a:endParaRPr lang="en-US" altLang="en-US"/>
          </a:p>
          <a:p>
            <a:r>
              <a:rPr lang="en-US" altLang="en-US"/>
              <a:t>Concepts:</a:t>
            </a:r>
          </a:p>
          <a:p>
            <a:r>
              <a:rPr lang="en-US" altLang="en-US"/>
              <a:t>Grouped observations (all observations in one reservoir profile)</a:t>
            </a:r>
          </a:p>
          <a:p>
            <a:r>
              <a:rPr lang="en-US" altLang="en-US"/>
              <a:t>Observations made using an offset (observations made at multiple depths below the surface of a reservoir)</a:t>
            </a:r>
          </a:p>
          <a:p>
            <a:r>
              <a:rPr lang="en-US" altLang="en-US"/>
              <a:t>Observations made using a specific method (observations made using a particular field instrument)</a:t>
            </a:r>
          </a:p>
          <a:p>
            <a:endParaRPr lang="en-US" altLang="en-US"/>
          </a:p>
          <a:p>
            <a:r>
              <a:rPr lang="en-US" altLang="en-US"/>
              <a:t>Relationships:</a:t>
            </a:r>
          </a:p>
          <a:p>
            <a:r>
              <a:rPr lang="en-US" altLang="en-US"/>
              <a:t>Relationship between Values table and the Variables table on VariableID</a:t>
            </a:r>
          </a:p>
          <a:p>
            <a:r>
              <a:rPr lang="en-US" altLang="en-US"/>
              <a:t>Relationship between Values table and OffestTypes table on OffsetTypeID</a:t>
            </a:r>
          </a:p>
          <a:p>
            <a:r>
              <a:rPr lang="en-US" altLang="en-US"/>
              <a:t>Relationship between Values table and Methods table on MethodID</a:t>
            </a:r>
          </a:p>
          <a:p>
            <a:r>
              <a:rPr lang="en-US" altLang="en-US"/>
              <a:t>Relationship between Variables table and Units table on UnitID</a:t>
            </a:r>
          </a:p>
          <a:p>
            <a:r>
              <a:rPr lang="en-US" altLang="en-US"/>
              <a:t>Relationship between GroupDescriptions table and Groups table on GroupID</a:t>
            </a:r>
          </a:p>
          <a:p>
            <a:r>
              <a:rPr lang="en-US" altLang="en-US"/>
              <a:t>Relationship between OffsetTypes table and Units table on UnitID and OffsetUnitID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937438-9C1F-4DCF-8AE6-F1870386A1A3}"/>
              </a:ext>
            </a:extLst>
          </p:cNvPr>
          <p:cNvSpPr>
            <a:spLocks noGrp="1" noChangeArrowheads="1"/>
          </p:cNvSpPr>
          <p:nvPr>
            <p:ph type="sldNum" sz="quarter" idx="5"/>
          </p:nvPr>
        </p:nvSpPr>
        <p:spPr>
          <a:ln/>
        </p:spPr>
        <p:txBody>
          <a:bodyPr/>
          <a:lstStyle/>
          <a:p>
            <a:fld id="{E21523E1-9CE6-4D57-AAE3-AA5E071CE8FC}" type="slidenum">
              <a:rPr lang="en-US" altLang="en-US"/>
              <a:pPr/>
              <a:t>43</a:t>
            </a:fld>
            <a:endParaRPr lang="en-US" altLang="en-US"/>
          </a:p>
        </p:txBody>
      </p:sp>
      <p:sp>
        <p:nvSpPr>
          <p:cNvPr id="805890" name="Rectangle 2">
            <a:extLst>
              <a:ext uri="{FF2B5EF4-FFF2-40B4-BE49-F238E27FC236}">
                <a16:creationId xmlns:a16="http://schemas.microsoft.com/office/drawing/2014/main" id="{0CD18628-7FD3-4026-81D7-0953397254CD}"/>
              </a:ext>
            </a:extLst>
          </p:cNvPr>
          <p:cNvSpPr>
            <a:spLocks noRot="1" noChangeArrowheads="1" noTextEdit="1"/>
          </p:cNvSpPr>
          <p:nvPr>
            <p:ph type="sldImg"/>
          </p:nvPr>
        </p:nvSpPr>
        <p:spPr>
          <a:ln/>
        </p:spPr>
      </p:sp>
      <p:sp>
        <p:nvSpPr>
          <p:cNvPr id="805891" name="Rectangle 3">
            <a:extLst>
              <a:ext uri="{FF2B5EF4-FFF2-40B4-BE49-F238E27FC236}">
                <a16:creationId xmlns:a16="http://schemas.microsoft.com/office/drawing/2014/main" id="{583D0F47-62B3-45AE-AC74-03AC9D76B2A2}"/>
              </a:ext>
            </a:extLst>
          </p:cNvPr>
          <p:cNvSpPr>
            <a:spLocks noGrp="1" noChangeArrowheads="1"/>
          </p:cNvSpPr>
          <p:nvPr>
            <p:ph type="body" idx="1"/>
          </p:nvPr>
        </p:nvSpPr>
        <p:spPr>
          <a:xfrm>
            <a:off x="711200" y="4271963"/>
            <a:ext cx="5680075" cy="4044950"/>
          </a:xfrm>
        </p:spPr>
        <p:txBody>
          <a:bodyPr/>
          <a:lstStyle/>
          <a:p>
            <a:r>
              <a:rPr lang="en-US" altLang="en-US" sz="700"/>
              <a:t>Discharge Derived from Gage Height</a:t>
            </a:r>
            <a:endParaRPr lang="en-US" altLang="en-US"/>
          </a:p>
          <a:p>
            <a:endParaRPr lang="en-US" altLang="en-US"/>
          </a:p>
          <a:p>
            <a:r>
              <a:rPr lang="en-US" altLang="en-US"/>
              <a:t>Concepts:</a:t>
            </a:r>
          </a:p>
          <a:p>
            <a:r>
              <a:rPr lang="en-US" altLang="en-US"/>
              <a:t>Data derived from other data – single data point derived from a single observation (discharge from stage)</a:t>
            </a:r>
          </a:p>
          <a:p>
            <a:r>
              <a:rPr lang="en-US" altLang="en-US"/>
              <a:t>Data derived using a specific method (discharge from stage using rating curve)</a:t>
            </a:r>
          </a:p>
          <a:p>
            <a:endParaRPr lang="en-US" altLang="en-US"/>
          </a:p>
          <a:p>
            <a:r>
              <a:rPr lang="en-US" altLang="en-US"/>
              <a:t>Relationships:</a:t>
            </a:r>
          </a:p>
          <a:p>
            <a:r>
              <a:rPr lang="en-US" altLang="en-US"/>
              <a:t>Relationships between Values table and DerivedFrom table on DerivedFromID and ValueID</a:t>
            </a:r>
          </a:p>
          <a:p>
            <a:r>
              <a:rPr lang="en-US" altLang="en-US"/>
              <a:t>Relationship between Values table and Variables table on VariableID</a:t>
            </a:r>
          </a:p>
          <a:p>
            <a:r>
              <a:rPr lang="en-US" altLang="en-US"/>
              <a:t>Relationship between Values table and Methods table on MethodID</a:t>
            </a:r>
          </a:p>
          <a:p>
            <a:r>
              <a:rPr lang="en-US" altLang="en-US"/>
              <a:t>Relationship between Variables table and Units table on UnitID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A1CD53-D615-4EFB-95AE-10464CEE8312}"/>
              </a:ext>
            </a:extLst>
          </p:cNvPr>
          <p:cNvSpPr>
            <a:spLocks noGrp="1" noChangeArrowheads="1"/>
          </p:cNvSpPr>
          <p:nvPr>
            <p:ph type="sldNum" sz="quarter" idx="5"/>
          </p:nvPr>
        </p:nvSpPr>
        <p:spPr>
          <a:ln/>
        </p:spPr>
        <p:txBody>
          <a:bodyPr/>
          <a:lstStyle/>
          <a:p>
            <a:fld id="{28B9D1B5-CA37-4DA1-951D-4021C6982EE1}" type="slidenum">
              <a:rPr lang="en-US" altLang="en-US"/>
              <a:pPr/>
              <a:t>44</a:t>
            </a:fld>
            <a:endParaRPr lang="en-US" altLang="en-US"/>
          </a:p>
        </p:txBody>
      </p:sp>
      <p:sp>
        <p:nvSpPr>
          <p:cNvPr id="807938" name="Rectangle 2">
            <a:extLst>
              <a:ext uri="{FF2B5EF4-FFF2-40B4-BE49-F238E27FC236}">
                <a16:creationId xmlns:a16="http://schemas.microsoft.com/office/drawing/2014/main" id="{7798F5B5-69F1-41C5-BFAB-34590275B32E}"/>
              </a:ext>
            </a:extLst>
          </p:cNvPr>
          <p:cNvSpPr>
            <a:spLocks noRot="1" noChangeArrowheads="1" noTextEdit="1"/>
          </p:cNvSpPr>
          <p:nvPr>
            <p:ph type="sldImg"/>
          </p:nvPr>
        </p:nvSpPr>
        <p:spPr>
          <a:ln/>
        </p:spPr>
      </p:sp>
      <p:sp>
        <p:nvSpPr>
          <p:cNvPr id="807939" name="Rectangle 3">
            <a:extLst>
              <a:ext uri="{FF2B5EF4-FFF2-40B4-BE49-F238E27FC236}">
                <a16:creationId xmlns:a16="http://schemas.microsoft.com/office/drawing/2014/main" id="{4593825C-7953-4CBE-877F-F28D485E1F56}"/>
              </a:ext>
            </a:extLst>
          </p:cNvPr>
          <p:cNvSpPr>
            <a:spLocks noGrp="1" noChangeArrowheads="1"/>
          </p:cNvSpPr>
          <p:nvPr>
            <p:ph type="body" idx="1"/>
          </p:nvPr>
        </p:nvSpPr>
        <p:spPr>
          <a:xfrm>
            <a:off x="711200" y="4271963"/>
            <a:ext cx="5680075" cy="4044950"/>
          </a:xfrm>
        </p:spPr>
        <p:txBody>
          <a:bodyPr/>
          <a:lstStyle/>
          <a:p>
            <a:r>
              <a:rPr lang="en-US" altLang="en-US" sz="700"/>
              <a:t>Daily Average Discharge Derived from 15 Minute Discharge Data</a:t>
            </a:r>
            <a:endParaRPr lang="en-US" altLang="en-US"/>
          </a:p>
          <a:p>
            <a:endParaRPr lang="en-US" altLang="en-US"/>
          </a:p>
          <a:p>
            <a:r>
              <a:rPr lang="en-US" altLang="en-US"/>
              <a:t>Concepts:</a:t>
            </a:r>
          </a:p>
          <a:p>
            <a:r>
              <a:rPr lang="en-US" altLang="en-US"/>
              <a:t>Data derived from other data – single data point derived from multiple observations (daily average from 15 minute instantaneous observations)</a:t>
            </a:r>
          </a:p>
          <a:p>
            <a:r>
              <a:rPr lang="en-US" altLang="en-US"/>
              <a:t>Data derived using a method (daily average by averaging 15 minute instantaneous observations)</a:t>
            </a:r>
          </a:p>
          <a:p>
            <a:endParaRPr lang="en-US" altLang="en-US"/>
          </a:p>
          <a:p>
            <a:r>
              <a:rPr lang="en-US" altLang="en-US"/>
              <a:t>Relationships:</a:t>
            </a:r>
          </a:p>
          <a:p>
            <a:r>
              <a:rPr lang="en-US" altLang="en-US"/>
              <a:t>Relationship between Values table and DerivedFrom table on DerivedFromID</a:t>
            </a:r>
          </a:p>
          <a:p>
            <a:r>
              <a:rPr lang="en-US" altLang="en-US"/>
              <a:t>Relationship between Values table and Methods table on MethodID</a:t>
            </a:r>
          </a:p>
          <a:p>
            <a:r>
              <a:rPr lang="en-US" altLang="en-US"/>
              <a:t>Relationship between Values table and Variables table on VariableID</a:t>
            </a:r>
          </a:p>
          <a:p>
            <a:r>
              <a:rPr lang="en-US" altLang="en-US"/>
              <a:t>Relationship between Variables table and Units table on UnitID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B87F89-5914-4407-80F3-4029E3FA6123}"/>
              </a:ext>
            </a:extLst>
          </p:cNvPr>
          <p:cNvSpPr>
            <a:spLocks noGrp="1" noChangeArrowheads="1"/>
          </p:cNvSpPr>
          <p:nvPr>
            <p:ph type="sldNum" sz="quarter" idx="5"/>
          </p:nvPr>
        </p:nvSpPr>
        <p:spPr>
          <a:ln/>
        </p:spPr>
        <p:txBody>
          <a:bodyPr/>
          <a:lstStyle/>
          <a:p>
            <a:fld id="{FFB086BE-AF87-45DD-9E97-B65BEE4043F7}" type="slidenum">
              <a:rPr lang="en-US" altLang="en-US"/>
              <a:pPr/>
              <a:t>51</a:t>
            </a:fld>
            <a:endParaRPr lang="en-US" altLang="en-US"/>
          </a:p>
        </p:txBody>
      </p:sp>
      <p:sp>
        <p:nvSpPr>
          <p:cNvPr id="844802" name="Rectangle 2">
            <a:extLst>
              <a:ext uri="{FF2B5EF4-FFF2-40B4-BE49-F238E27FC236}">
                <a16:creationId xmlns:a16="http://schemas.microsoft.com/office/drawing/2014/main" id="{D161D0DB-3938-4FA0-A6EF-B072596846EF}"/>
              </a:ext>
            </a:extLst>
          </p:cNvPr>
          <p:cNvSpPr>
            <a:spLocks noRot="1" noChangeArrowheads="1" noTextEdit="1"/>
          </p:cNvSpPr>
          <p:nvPr>
            <p:ph type="sldImg"/>
          </p:nvPr>
        </p:nvSpPr>
        <p:spPr>
          <a:xfrm>
            <a:off x="1304925" y="676275"/>
            <a:ext cx="4494213" cy="3370263"/>
          </a:xfrm>
          <a:ln/>
        </p:spPr>
      </p:sp>
      <p:sp>
        <p:nvSpPr>
          <p:cNvPr id="844803" name="Rectangle 3">
            <a:extLst>
              <a:ext uri="{FF2B5EF4-FFF2-40B4-BE49-F238E27FC236}">
                <a16:creationId xmlns:a16="http://schemas.microsoft.com/office/drawing/2014/main" id="{D1B5A7A0-1CC5-48CE-81C2-BF0992C84397}"/>
              </a:ext>
            </a:extLst>
          </p:cNvPr>
          <p:cNvSpPr>
            <a:spLocks noGrp="1" noChangeArrowheads="1"/>
          </p:cNvSpPr>
          <p:nvPr>
            <p:ph type="body" idx="1"/>
          </p:nvPr>
        </p:nvSpPr>
        <p:spPr>
          <a:xfrm>
            <a:off x="947738" y="4270375"/>
            <a:ext cx="5207000" cy="4044950"/>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4A4A3E-C63C-400E-BF7F-8F8059D9482C}"/>
              </a:ext>
            </a:extLst>
          </p:cNvPr>
          <p:cNvSpPr>
            <a:spLocks noGrp="1" noChangeArrowheads="1"/>
          </p:cNvSpPr>
          <p:nvPr>
            <p:ph type="sldNum" sz="quarter" idx="5"/>
          </p:nvPr>
        </p:nvSpPr>
        <p:spPr>
          <a:ln/>
        </p:spPr>
        <p:txBody>
          <a:bodyPr/>
          <a:lstStyle/>
          <a:p>
            <a:fld id="{7E118F12-93C1-46C7-9958-91CF3A95313B}" type="slidenum">
              <a:rPr lang="en-US" altLang="en-US"/>
              <a:pPr/>
              <a:t>10</a:t>
            </a:fld>
            <a:endParaRPr lang="en-US" altLang="en-US"/>
          </a:p>
        </p:txBody>
      </p:sp>
      <p:sp>
        <p:nvSpPr>
          <p:cNvPr id="683010" name="Rectangle 2">
            <a:extLst>
              <a:ext uri="{FF2B5EF4-FFF2-40B4-BE49-F238E27FC236}">
                <a16:creationId xmlns:a16="http://schemas.microsoft.com/office/drawing/2014/main" id="{756B3F31-9B92-43F8-B20A-8378C7F1B1D9}"/>
              </a:ext>
            </a:extLst>
          </p:cNvPr>
          <p:cNvSpPr>
            <a:spLocks noRot="1" noChangeArrowheads="1" noTextEdit="1"/>
          </p:cNvSpPr>
          <p:nvPr>
            <p:ph type="sldImg"/>
          </p:nvPr>
        </p:nvSpPr>
        <p:spPr>
          <a:ln/>
        </p:spPr>
      </p:sp>
      <p:sp>
        <p:nvSpPr>
          <p:cNvPr id="683011" name="Rectangle 3">
            <a:extLst>
              <a:ext uri="{FF2B5EF4-FFF2-40B4-BE49-F238E27FC236}">
                <a16:creationId xmlns:a16="http://schemas.microsoft.com/office/drawing/2014/main" id="{809B5256-3936-4FE9-9BA4-A269B55D0A3D}"/>
              </a:ext>
            </a:extLst>
          </p:cNvPr>
          <p:cNvSpPr>
            <a:spLocks noGrp="1" noChangeArrowheads="1"/>
          </p:cNvSpPr>
          <p:nvPr>
            <p:ph type="body" idx="1"/>
          </p:nvPr>
        </p:nvSpPr>
        <p:spPr>
          <a:xfrm>
            <a:off x="709613" y="4270375"/>
            <a:ext cx="5683250" cy="4046538"/>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F10902-3DEF-4C34-BD86-F22C22233D44}"/>
              </a:ext>
            </a:extLst>
          </p:cNvPr>
          <p:cNvSpPr>
            <a:spLocks noGrp="1" noChangeArrowheads="1"/>
          </p:cNvSpPr>
          <p:nvPr>
            <p:ph type="sldNum" sz="quarter" idx="5"/>
          </p:nvPr>
        </p:nvSpPr>
        <p:spPr>
          <a:ln/>
        </p:spPr>
        <p:txBody>
          <a:bodyPr/>
          <a:lstStyle/>
          <a:p>
            <a:fld id="{DE078724-8ABF-40B9-9CE7-682964496362}" type="slidenum">
              <a:rPr lang="en-US" altLang="en-US"/>
              <a:pPr/>
              <a:t>11</a:t>
            </a:fld>
            <a:endParaRPr lang="en-US" altLang="en-US"/>
          </a:p>
        </p:txBody>
      </p:sp>
      <p:sp>
        <p:nvSpPr>
          <p:cNvPr id="685058" name="Rectangle 2">
            <a:extLst>
              <a:ext uri="{FF2B5EF4-FFF2-40B4-BE49-F238E27FC236}">
                <a16:creationId xmlns:a16="http://schemas.microsoft.com/office/drawing/2014/main" id="{D88BBA18-21F0-4D7C-A89D-27D7DB6E9EB4}"/>
              </a:ext>
            </a:extLst>
          </p:cNvPr>
          <p:cNvSpPr>
            <a:spLocks noRot="1" noChangeArrowheads="1" noTextEdit="1"/>
          </p:cNvSpPr>
          <p:nvPr>
            <p:ph type="sldImg"/>
          </p:nvPr>
        </p:nvSpPr>
        <p:spPr>
          <a:ln/>
        </p:spPr>
      </p:sp>
      <p:sp>
        <p:nvSpPr>
          <p:cNvPr id="685059" name="Rectangle 3">
            <a:extLst>
              <a:ext uri="{FF2B5EF4-FFF2-40B4-BE49-F238E27FC236}">
                <a16:creationId xmlns:a16="http://schemas.microsoft.com/office/drawing/2014/main" id="{262A39C9-11AF-4115-89A8-03FD79695C98}"/>
              </a:ext>
            </a:extLst>
          </p:cNvPr>
          <p:cNvSpPr>
            <a:spLocks noGrp="1" noChangeArrowheads="1"/>
          </p:cNvSpPr>
          <p:nvPr>
            <p:ph type="body" idx="1"/>
          </p:nvPr>
        </p:nvSpPr>
        <p:spPr>
          <a:xfrm>
            <a:off x="709613" y="4270375"/>
            <a:ext cx="5683250" cy="4046538"/>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B0EB48-D439-49DB-BFD1-8A1B2F2E30FA}"/>
              </a:ext>
            </a:extLst>
          </p:cNvPr>
          <p:cNvSpPr>
            <a:spLocks noGrp="1" noChangeArrowheads="1"/>
          </p:cNvSpPr>
          <p:nvPr>
            <p:ph type="sldNum" sz="quarter" idx="5"/>
          </p:nvPr>
        </p:nvSpPr>
        <p:spPr>
          <a:ln/>
        </p:spPr>
        <p:txBody>
          <a:bodyPr/>
          <a:lstStyle/>
          <a:p>
            <a:fld id="{95FEEB80-9423-4A85-8951-09BD52A21F6D}" type="slidenum">
              <a:rPr lang="en-US" altLang="en-US"/>
              <a:pPr/>
              <a:t>12</a:t>
            </a:fld>
            <a:endParaRPr lang="en-US" altLang="en-US"/>
          </a:p>
        </p:txBody>
      </p:sp>
      <p:sp>
        <p:nvSpPr>
          <p:cNvPr id="687106" name="Rectangle 2">
            <a:extLst>
              <a:ext uri="{FF2B5EF4-FFF2-40B4-BE49-F238E27FC236}">
                <a16:creationId xmlns:a16="http://schemas.microsoft.com/office/drawing/2014/main" id="{D4EEB93A-AEFF-4E1F-8833-F812D690B48D}"/>
              </a:ext>
            </a:extLst>
          </p:cNvPr>
          <p:cNvSpPr>
            <a:spLocks noRot="1" noChangeArrowheads="1" noTextEdit="1"/>
          </p:cNvSpPr>
          <p:nvPr>
            <p:ph type="sldImg"/>
          </p:nvPr>
        </p:nvSpPr>
        <p:spPr>
          <a:ln/>
        </p:spPr>
      </p:sp>
      <p:sp>
        <p:nvSpPr>
          <p:cNvPr id="687107" name="Rectangle 3">
            <a:extLst>
              <a:ext uri="{FF2B5EF4-FFF2-40B4-BE49-F238E27FC236}">
                <a16:creationId xmlns:a16="http://schemas.microsoft.com/office/drawing/2014/main" id="{9C3805F6-1528-482C-A7B3-B5BA496DA4B6}"/>
              </a:ext>
            </a:extLst>
          </p:cNvPr>
          <p:cNvSpPr>
            <a:spLocks noGrp="1" noChangeArrowheads="1"/>
          </p:cNvSpPr>
          <p:nvPr>
            <p:ph type="body" idx="1"/>
          </p:nvPr>
        </p:nvSpPr>
        <p:spPr>
          <a:xfrm>
            <a:off x="709613" y="4270375"/>
            <a:ext cx="5683250" cy="4046538"/>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A147FC-7269-4E55-A34A-DB6B13048932}"/>
              </a:ext>
            </a:extLst>
          </p:cNvPr>
          <p:cNvSpPr>
            <a:spLocks noGrp="1" noChangeArrowheads="1"/>
          </p:cNvSpPr>
          <p:nvPr>
            <p:ph type="sldNum" sz="quarter" idx="5"/>
          </p:nvPr>
        </p:nvSpPr>
        <p:spPr>
          <a:ln/>
        </p:spPr>
        <p:txBody>
          <a:bodyPr/>
          <a:lstStyle/>
          <a:p>
            <a:fld id="{D8615050-3E36-45B3-B440-AE8802879193}" type="slidenum">
              <a:rPr lang="en-US" altLang="en-US"/>
              <a:pPr/>
              <a:t>13</a:t>
            </a:fld>
            <a:endParaRPr lang="en-US" altLang="en-US"/>
          </a:p>
        </p:txBody>
      </p:sp>
      <p:sp>
        <p:nvSpPr>
          <p:cNvPr id="865282" name="Rectangle 2">
            <a:extLst>
              <a:ext uri="{FF2B5EF4-FFF2-40B4-BE49-F238E27FC236}">
                <a16:creationId xmlns:a16="http://schemas.microsoft.com/office/drawing/2014/main" id="{5B170226-0F93-412F-8B39-65944A533799}"/>
              </a:ext>
            </a:extLst>
          </p:cNvPr>
          <p:cNvSpPr>
            <a:spLocks noRot="1" noChangeArrowheads="1" noTextEdit="1"/>
          </p:cNvSpPr>
          <p:nvPr>
            <p:ph type="sldImg"/>
          </p:nvPr>
        </p:nvSpPr>
        <p:spPr>
          <a:xfrm>
            <a:off x="1325563" y="692150"/>
            <a:ext cx="4508500" cy="3381375"/>
          </a:xfrm>
          <a:ln/>
        </p:spPr>
      </p:sp>
      <p:sp>
        <p:nvSpPr>
          <p:cNvPr id="865283" name="Rectangle 3">
            <a:extLst>
              <a:ext uri="{FF2B5EF4-FFF2-40B4-BE49-F238E27FC236}">
                <a16:creationId xmlns:a16="http://schemas.microsoft.com/office/drawing/2014/main" id="{8D7BD3B6-893D-4862-B3DD-49886E596716}"/>
              </a:ext>
            </a:extLst>
          </p:cNvPr>
          <p:cNvSpPr>
            <a:spLocks noGrp="1" noChangeArrowheads="1"/>
          </p:cNvSpPr>
          <p:nvPr>
            <p:ph type="body" idx="1"/>
          </p:nvPr>
        </p:nvSpPr>
        <p:spPr>
          <a:xfrm>
            <a:off x="965200" y="4278313"/>
            <a:ext cx="5227638" cy="4073525"/>
          </a:xfrm>
        </p:spPr>
        <p:txBody>
          <a:bodyPr/>
          <a:lstStyle/>
          <a:p>
            <a:r>
              <a:rPr lang="en-US" altLang="en-US" sz="800"/>
              <a:t>Hydrologic Information System Service Oriented Architecture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EC7168-49E2-429A-9D3B-DF5A8078374E}"/>
              </a:ext>
            </a:extLst>
          </p:cNvPr>
          <p:cNvSpPr>
            <a:spLocks noGrp="1" noChangeArrowheads="1"/>
          </p:cNvSpPr>
          <p:nvPr>
            <p:ph type="sldNum" sz="quarter" idx="5"/>
          </p:nvPr>
        </p:nvSpPr>
        <p:spPr>
          <a:ln/>
        </p:spPr>
        <p:txBody>
          <a:bodyPr/>
          <a:lstStyle/>
          <a:p>
            <a:fld id="{F072D0A4-2D11-460D-B11F-1D74CE20E274}" type="slidenum">
              <a:rPr lang="en-US" altLang="en-US"/>
              <a:pPr/>
              <a:t>16</a:t>
            </a:fld>
            <a:endParaRPr lang="en-US" altLang="en-US"/>
          </a:p>
        </p:txBody>
      </p:sp>
      <p:sp>
        <p:nvSpPr>
          <p:cNvPr id="691202" name="Rectangle 2">
            <a:extLst>
              <a:ext uri="{FF2B5EF4-FFF2-40B4-BE49-F238E27FC236}">
                <a16:creationId xmlns:a16="http://schemas.microsoft.com/office/drawing/2014/main" id="{A3736A5B-D6AA-4E79-8EF7-1CB22482B29E}"/>
              </a:ext>
            </a:extLst>
          </p:cNvPr>
          <p:cNvSpPr>
            <a:spLocks noRot="1" noChangeArrowheads="1" noTextEdit="1"/>
          </p:cNvSpPr>
          <p:nvPr>
            <p:ph type="sldImg"/>
          </p:nvPr>
        </p:nvSpPr>
        <p:spPr>
          <a:ln/>
        </p:spPr>
      </p:sp>
      <p:sp>
        <p:nvSpPr>
          <p:cNvPr id="691203" name="Rectangle 3">
            <a:extLst>
              <a:ext uri="{FF2B5EF4-FFF2-40B4-BE49-F238E27FC236}">
                <a16:creationId xmlns:a16="http://schemas.microsoft.com/office/drawing/2014/main" id="{2F1D3B64-6119-4DEF-B540-19FD2E3308AC}"/>
              </a:ext>
            </a:extLst>
          </p:cNvPr>
          <p:cNvSpPr>
            <a:spLocks noGrp="1" noChangeArrowheads="1"/>
          </p:cNvSpPr>
          <p:nvPr>
            <p:ph type="body" idx="1"/>
          </p:nvPr>
        </p:nvSpPr>
        <p:spPr>
          <a:xfrm>
            <a:off x="709613" y="4270375"/>
            <a:ext cx="5683250" cy="4046538"/>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BE896B-39DF-4E78-ACD3-81682A72EB43}"/>
              </a:ext>
            </a:extLst>
          </p:cNvPr>
          <p:cNvSpPr>
            <a:spLocks noGrp="1" noChangeArrowheads="1"/>
          </p:cNvSpPr>
          <p:nvPr>
            <p:ph type="sldNum" sz="quarter" idx="5"/>
          </p:nvPr>
        </p:nvSpPr>
        <p:spPr>
          <a:ln/>
        </p:spPr>
        <p:txBody>
          <a:bodyPr/>
          <a:lstStyle/>
          <a:p>
            <a:fld id="{6EF0D59E-AFD5-43A0-B422-449C78A9FB82}" type="slidenum">
              <a:rPr lang="en-US" altLang="en-US"/>
              <a:pPr/>
              <a:t>32</a:t>
            </a:fld>
            <a:endParaRPr lang="en-US" altLang="en-US"/>
          </a:p>
        </p:txBody>
      </p:sp>
      <p:sp>
        <p:nvSpPr>
          <p:cNvPr id="789506" name="Rectangle 2">
            <a:extLst>
              <a:ext uri="{FF2B5EF4-FFF2-40B4-BE49-F238E27FC236}">
                <a16:creationId xmlns:a16="http://schemas.microsoft.com/office/drawing/2014/main" id="{9CF8C344-B312-47B7-99E4-A02168ECB927}"/>
              </a:ext>
            </a:extLst>
          </p:cNvPr>
          <p:cNvSpPr>
            <a:spLocks noRot="1" noChangeArrowheads="1" noTextEdit="1"/>
          </p:cNvSpPr>
          <p:nvPr>
            <p:ph type="sldImg"/>
          </p:nvPr>
        </p:nvSpPr>
        <p:spPr>
          <a:ln/>
        </p:spPr>
      </p:sp>
      <p:sp>
        <p:nvSpPr>
          <p:cNvPr id="789507" name="Rectangle 3">
            <a:extLst>
              <a:ext uri="{FF2B5EF4-FFF2-40B4-BE49-F238E27FC236}">
                <a16:creationId xmlns:a16="http://schemas.microsoft.com/office/drawing/2014/main" id="{9748C45A-9E0D-49CB-8ED5-F76530108844}"/>
              </a:ext>
            </a:extLst>
          </p:cNvPr>
          <p:cNvSpPr>
            <a:spLocks noGrp="1" noChangeArrowheads="1"/>
          </p:cNvSpPr>
          <p:nvPr>
            <p:ph type="body" idx="1"/>
          </p:nvPr>
        </p:nvSpPr>
        <p:spPr>
          <a:xfrm>
            <a:off x="947738" y="4270375"/>
            <a:ext cx="5207000" cy="4046538"/>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CAAD5F-C6EA-43D8-B5AE-E31B9F42AF67}"/>
              </a:ext>
            </a:extLst>
          </p:cNvPr>
          <p:cNvSpPr>
            <a:spLocks noGrp="1" noChangeArrowheads="1"/>
          </p:cNvSpPr>
          <p:nvPr>
            <p:ph type="sldNum" sz="quarter" idx="5"/>
          </p:nvPr>
        </p:nvSpPr>
        <p:spPr>
          <a:ln/>
        </p:spPr>
        <p:txBody>
          <a:bodyPr/>
          <a:lstStyle/>
          <a:p>
            <a:fld id="{51DD619D-060D-434E-B292-B9A1C9E3F289}" type="slidenum">
              <a:rPr lang="en-US" altLang="en-US"/>
              <a:pPr/>
              <a:t>38</a:t>
            </a:fld>
            <a:endParaRPr lang="en-US" altLang="en-US"/>
          </a:p>
        </p:txBody>
      </p:sp>
      <p:sp>
        <p:nvSpPr>
          <p:cNvPr id="797698" name="Rectangle 2">
            <a:extLst>
              <a:ext uri="{FF2B5EF4-FFF2-40B4-BE49-F238E27FC236}">
                <a16:creationId xmlns:a16="http://schemas.microsoft.com/office/drawing/2014/main" id="{56EFEAE1-0D53-4BB3-8AB5-EF01864A2C5B}"/>
              </a:ext>
            </a:extLst>
          </p:cNvPr>
          <p:cNvSpPr>
            <a:spLocks noRot="1" noChangeArrowheads="1" noTextEdit="1"/>
          </p:cNvSpPr>
          <p:nvPr>
            <p:ph type="sldImg"/>
          </p:nvPr>
        </p:nvSpPr>
        <p:spPr>
          <a:ln/>
        </p:spPr>
      </p:sp>
      <p:sp>
        <p:nvSpPr>
          <p:cNvPr id="797699" name="Rectangle 3">
            <a:extLst>
              <a:ext uri="{FF2B5EF4-FFF2-40B4-BE49-F238E27FC236}">
                <a16:creationId xmlns:a16="http://schemas.microsoft.com/office/drawing/2014/main" id="{23E3F851-89E3-45DF-A395-D0ACE256D5F1}"/>
              </a:ext>
            </a:extLst>
          </p:cNvPr>
          <p:cNvSpPr>
            <a:spLocks noGrp="1" noChangeArrowheads="1"/>
          </p:cNvSpPr>
          <p:nvPr>
            <p:ph type="body" idx="1"/>
          </p:nvPr>
        </p:nvSpPr>
        <p:spPr>
          <a:xfrm>
            <a:off x="711200" y="4271963"/>
            <a:ext cx="5680075" cy="4044950"/>
          </a:xfrm>
        </p:spPr>
        <p:txBody>
          <a:bodyPr/>
          <a:lstStyle/>
          <a:p>
            <a:r>
              <a:rPr lang="en-US" altLang="en-US" sz="700"/>
              <a:t>NCDC Precipitation Example</a:t>
            </a:r>
            <a:endParaRPr lang="en-US" altLang="en-US"/>
          </a:p>
          <a:p>
            <a:endParaRPr lang="en-US" altLang="en-US"/>
          </a:p>
          <a:p>
            <a:r>
              <a:rPr lang="en-US" altLang="en-US"/>
              <a:t>Concepts:</a:t>
            </a:r>
          </a:p>
          <a:p>
            <a:r>
              <a:rPr lang="en-US" altLang="en-US"/>
              <a:t>Use of nodata value in Value field of Values table (denotes beginning and ending of a no data period)</a:t>
            </a:r>
          </a:p>
          <a:p>
            <a:r>
              <a:rPr lang="en-US" altLang="en-US"/>
              <a:t>Multiple observations of multiple variables at a single site</a:t>
            </a:r>
          </a:p>
          <a:p>
            <a:r>
              <a:rPr lang="en-US" altLang="en-US"/>
              <a:t>Storage of incremental data with different time support (15 minute incremental vs. 24 hour incremental)</a:t>
            </a:r>
          </a:p>
          <a:p>
            <a:r>
              <a:rPr lang="en-US" altLang="en-US"/>
              <a:t>Use of data qualifying comments</a:t>
            </a:r>
          </a:p>
          <a:p>
            <a:r>
              <a:rPr lang="en-US" altLang="en-US"/>
              <a:t>Use of end of interval accumulation of data (the sum of precipitation for a day is reported at the end of the day – midnight of the next day)</a:t>
            </a:r>
          </a:p>
          <a:p>
            <a:endParaRPr lang="en-US" altLang="en-US"/>
          </a:p>
          <a:p>
            <a:r>
              <a:rPr lang="en-US" altLang="en-US"/>
              <a:t>Relationships:</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11BFA0-D931-42B4-BE1E-0A5109DE7207}"/>
              </a:ext>
            </a:extLst>
          </p:cNvPr>
          <p:cNvSpPr>
            <a:spLocks noGrp="1" noChangeArrowheads="1"/>
          </p:cNvSpPr>
          <p:nvPr>
            <p:ph type="sldNum" sz="quarter" idx="5"/>
          </p:nvPr>
        </p:nvSpPr>
        <p:spPr>
          <a:ln/>
        </p:spPr>
        <p:txBody>
          <a:bodyPr/>
          <a:lstStyle/>
          <a:p>
            <a:fld id="{A28FC74A-CAF0-408C-866C-A6EBB3903767}" type="slidenum">
              <a:rPr lang="en-US" altLang="en-US"/>
              <a:pPr/>
              <a:t>39</a:t>
            </a:fld>
            <a:endParaRPr lang="en-US" altLang="en-US"/>
          </a:p>
        </p:txBody>
      </p:sp>
      <p:sp>
        <p:nvSpPr>
          <p:cNvPr id="799746" name="Rectangle 2">
            <a:extLst>
              <a:ext uri="{FF2B5EF4-FFF2-40B4-BE49-F238E27FC236}">
                <a16:creationId xmlns:a16="http://schemas.microsoft.com/office/drawing/2014/main" id="{F1459A87-9363-4ABB-9C63-3388F12CE891}"/>
              </a:ext>
            </a:extLst>
          </p:cNvPr>
          <p:cNvSpPr>
            <a:spLocks noRot="1" noChangeArrowheads="1" noTextEdit="1"/>
          </p:cNvSpPr>
          <p:nvPr>
            <p:ph type="sldImg"/>
          </p:nvPr>
        </p:nvSpPr>
        <p:spPr>
          <a:ln/>
        </p:spPr>
      </p:sp>
      <p:sp>
        <p:nvSpPr>
          <p:cNvPr id="799747" name="Rectangle 3">
            <a:extLst>
              <a:ext uri="{FF2B5EF4-FFF2-40B4-BE49-F238E27FC236}">
                <a16:creationId xmlns:a16="http://schemas.microsoft.com/office/drawing/2014/main" id="{13E714EC-93A2-49CD-8161-418364D2B476}"/>
              </a:ext>
            </a:extLst>
          </p:cNvPr>
          <p:cNvSpPr>
            <a:spLocks noGrp="1" noChangeArrowheads="1"/>
          </p:cNvSpPr>
          <p:nvPr>
            <p:ph type="body" idx="1"/>
          </p:nvPr>
        </p:nvSpPr>
        <p:spPr>
          <a:xfrm>
            <a:off x="711200" y="4271963"/>
            <a:ext cx="5680075" cy="4044950"/>
          </a:xfrm>
        </p:spPr>
        <p:txBody>
          <a:bodyPr/>
          <a:lstStyle/>
          <a:p>
            <a:r>
              <a:rPr lang="en-US" altLang="en-US" sz="700"/>
              <a:t>Groundwater Level Example</a:t>
            </a:r>
            <a:endParaRPr lang="en-US" altLang="en-US"/>
          </a:p>
          <a:p>
            <a:endParaRPr lang="en-US" altLang="en-US"/>
          </a:p>
          <a:p>
            <a:r>
              <a:rPr lang="en-US" altLang="en-US"/>
              <a:t>Concepts:</a:t>
            </a:r>
          </a:p>
          <a:p>
            <a:r>
              <a:rPr lang="en-US" altLang="en-US"/>
              <a:t>Multiple observations of a single variable at a single site made by a single source</a:t>
            </a:r>
          </a:p>
          <a:p>
            <a:r>
              <a:rPr lang="en-US" altLang="en-US"/>
              <a:t>Use of a quality control level to qualify data</a:t>
            </a:r>
          </a:p>
          <a:p>
            <a:endParaRPr lang="en-US" altLang="en-US"/>
          </a:p>
          <a:p>
            <a:r>
              <a:rPr lang="en-US" altLang="en-US"/>
              <a:t>Relationships:</a:t>
            </a:r>
          </a:p>
          <a:p>
            <a:r>
              <a:rPr lang="en-US" altLang="en-US"/>
              <a:t>Relationship between the Sites table and the Values table on SiteID</a:t>
            </a:r>
          </a:p>
          <a:p>
            <a:r>
              <a:rPr lang="en-US" altLang="en-US"/>
              <a:t>Relationship between the Values table and the Variables table on VariableID</a:t>
            </a:r>
          </a:p>
          <a:p>
            <a:r>
              <a:rPr lang="en-US" altLang="en-US"/>
              <a:t>Relationship between the Values table and the Sources table on SourceID</a:t>
            </a:r>
          </a:p>
          <a:p>
            <a:r>
              <a:rPr lang="en-US" altLang="en-US"/>
              <a:t>Relationship between the Values table and the QualityControlLevelDefinitions table on QualityControlLevel</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AB58-CAD7-45F1-A81E-625F9AEB191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1F4D81-2911-4107-BFD0-F2FC33E7E7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CADB41-952E-49E3-8E1C-1431E5558C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5B5C430-1E80-4B72-BC47-B451156338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CDD9BD-0129-45FE-A093-8900128052F6}"/>
              </a:ext>
            </a:extLst>
          </p:cNvPr>
          <p:cNvSpPr>
            <a:spLocks noGrp="1"/>
          </p:cNvSpPr>
          <p:nvPr>
            <p:ph type="sldNum" sz="quarter" idx="12"/>
          </p:nvPr>
        </p:nvSpPr>
        <p:spPr/>
        <p:txBody>
          <a:bodyPr/>
          <a:lstStyle>
            <a:lvl1pPr>
              <a:defRPr/>
            </a:lvl1pPr>
          </a:lstStyle>
          <a:p>
            <a:fld id="{C1CBA8F4-8E21-409B-A14C-D429FED989E5}" type="slidenum">
              <a:rPr lang="en-US" altLang="en-US"/>
              <a:pPr/>
              <a:t>‹#›</a:t>
            </a:fld>
            <a:endParaRPr lang="en-US" altLang="en-US"/>
          </a:p>
        </p:txBody>
      </p:sp>
    </p:spTree>
    <p:extLst>
      <p:ext uri="{BB962C8B-B14F-4D97-AF65-F5344CB8AC3E}">
        <p14:creationId xmlns:p14="http://schemas.microsoft.com/office/powerpoint/2010/main" val="246567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E081-C795-49CA-8611-57588911EE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251F70-AF63-4D72-955C-43306E7DF2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FFC10-486F-4EB2-BF5E-D5B7FF148F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D8BA109-3CCE-4DB1-97B5-F1EDD8A3E1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538360C-C0A4-4C67-B47E-E5433412F65F}"/>
              </a:ext>
            </a:extLst>
          </p:cNvPr>
          <p:cNvSpPr>
            <a:spLocks noGrp="1"/>
          </p:cNvSpPr>
          <p:nvPr>
            <p:ph type="sldNum" sz="quarter" idx="12"/>
          </p:nvPr>
        </p:nvSpPr>
        <p:spPr/>
        <p:txBody>
          <a:bodyPr/>
          <a:lstStyle>
            <a:lvl1pPr>
              <a:defRPr/>
            </a:lvl1pPr>
          </a:lstStyle>
          <a:p>
            <a:fld id="{7A0B1C4A-BEB9-4CF4-94ED-9AD70DFFB675}" type="slidenum">
              <a:rPr lang="en-US" altLang="en-US"/>
              <a:pPr/>
              <a:t>‹#›</a:t>
            </a:fld>
            <a:endParaRPr lang="en-US" altLang="en-US"/>
          </a:p>
        </p:txBody>
      </p:sp>
    </p:spTree>
    <p:extLst>
      <p:ext uri="{BB962C8B-B14F-4D97-AF65-F5344CB8AC3E}">
        <p14:creationId xmlns:p14="http://schemas.microsoft.com/office/powerpoint/2010/main" val="35502007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2E18C-7963-48C7-AA06-CD10CB8C5509}"/>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C5F56D-7398-48A5-B08B-1E84CEEBA104}"/>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F111D-E1C6-4B7B-B21D-62F7EA1429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BCA282-A149-4FC7-A97F-1008C7D478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C53FAB-0523-405E-95D0-B0F6A45DD7DE}"/>
              </a:ext>
            </a:extLst>
          </p:cNvPr>
          <p:cNvSpPr>
            <a:spLocks noGrp="1"/>
          </p:cNvSpPr>
          <p:nvPr>
            <p:ph type="sldNum" sz="quarter" idx="12"/>
          </p:nvPr>
        </p:nvSpPr>
        <p:spPr/>
        <p:txBody>
          <a:bodyPr/>
          <a:lstStyle>
            <a:lvl1pPr>
              <a:defRPr/>
            </a:lvl1pPr>
          </a:lstStyle>
          <a:p>
            <a:fld id="{B7DBA2DE-09E4-43B0-BA5A-53FC0DEFE0B0}" type="slidenum">
              <a:rPr lang="en-US" altLang="en-US"/>
              <a:pPr/>
              <a:t>‹#›</a:t>
            </a:fld>
            <a:endParaRPr lang="en-US" altLang="en-US"/>
          </a:p>
        </p:txBody>
      </p:sp>
    </p:spTree>
    <p:extLst>
      <p:ext uri="{BB962C8B-B14F-4D97-AF65-F5344CB8AC3E}">
        <p14:creationId xmlns:p14="http://schemas.microsoft.com/office/powerpoint/2010/main" val="19921270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F61C-41F5-460B-BF75-A5915435B7F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CB9C53-B60F-4655-A07F-0A183D5F05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E5832F-102D-423C-8758-5F62B0D4BAC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1A72ACB-E4D3-441E-8ACD-9644B1E4F5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4FB2259-94F4-4755-B3E4-73711F3CC608}"/>
              </a:ext>
            </a:extLst>
          </p:cNvPr>
          <p:cNvSpPr>
            <a:spLocks noGrp="1"/>
          </p:cNvSpPr>
          <p:nvPr>
            <p:ph type="sldNum" sz="quarter" idx="12"/>
          </p:nvPr>
        </p:nvSpPr>
        <p:spPr/>
        <p:txBody>
          <a:bodyPr/>
          <a:lstStyle>
            <a:lvl1pPr>
              <a:defRPr/>
            </a:lvl1pPr>
          </a:lstStyle>
          <a:p>
            <a:fld id="{ABAA71C2-9816-4C3E-93C4-706A12B44E8D}" type="slidenum">
              <a:rPr lang="en-US" altLang="en-US"/>
              <a:pPr/>
              <a:t>‹#›</a:t>
            </a:fld>
            <a:endParaRPr lang="en-US" altLang="en-US"/>
          </a:p>
        </p:txBody>
      </p:sp>
    </p:spTree>
    <p:extLst>
      <p:ext uri="{BB962C8B-B14F-4D97-AF65-F5344CB8AC3E}">
        <p14:creationId xmlns:p14="http://schemas.microsoft.com/office/powerpoint/2010/main" val="2825024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1A59-13BF-4C8B-A4F9-D65878927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943D87-2C1F-42C9-B485-55FB33D1D5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12F42-F12B-43CE-BE3D-21F6DA6C517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09FDF5B-0CA2-406F-8B47-1C86827EC66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4B48337-36FF-49D3-A353-06B640035C33}"/>
              </a:ext>
            </a:extLst>
          </p:cNvPr>
          <p:cNvSpPr>
            <a:spLocks noGrp="1"/>
          </p:cNvSpPr>
          <p:nvPr>
            <p:ph type="sldNum" sz="quarter" idx="12"/>
          </p:nvPr>
        </p:nvSpPr>
        <p:spPr/>
        <p:txBody>
          <a:bodyPr/>
          <a:lstStyle>
            <a:lvl1pPr>
              <a:defRPr/>
            </a:lvl1pPr>
          </a:lstStyle>
          <a:p>
            <a:fld id="{D823841E-D7C0-4493-90C5-2EDDE5B26385}" type="slidenum">
              <a:rPr lang="en-US" altLang="en-US"/>
              <a:pPr/>
              <a:t>‹#›</a:t>
            </a:fld>
            <a:endParaRPr lang="en-US" altLang="en-US"/>
          </a:p>
        </p:txBody>
      </p:sp>
    </p:spTree>
    <p:extLst>
      <p:ext uri="{BB962C8B-B14F-4D97-AF65-F5344CB8AC3E}">
        <p14:creationId xmlns:p14="http://schemas.microsoft.com/office/powerpoint/2010/main" val="28518271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57C7-8CAF-436A-82AB-FD43D9D3442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E8015-03B9-4CB7-8463-F18EAEF7229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B09AB21-DEE5-4D3F-B644-E44D5F324A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AA4A81-C63C-4C37-BDDF-B9315D8F0B2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B6ED30-86F1-489D-87ED-BAA20F14E19C}"/>
              </a:ext>
            </a:extLst>
          </p:cNvPr>
          <p:cNvSpPr>
            <a:spLocks noGrp="1"/>
          </p:cNvSpPr>
          <p:nvPr>
            <p:ph type="sldNum" sz="quarter" idx="12"/>
          </p:nvPr>
        </p:nvSpPr>
        <p:spPr/>
        <p:txBody>
          <a:bodyPr/>
          <a:lstStyle>
            <a:lvl1pPr>
              <a:defRPr/>
            </a:lvl1pPr>
          </a:lstStyle>
          <a:p>
            <a:fld id="{6BC654AB-F34D-4946-9C88-6F17B744BDF9}" type="slidenum">
              <a:rPr lang="en-US" altLang="en-US"/>
              <a:pPr/>
              <a:t>‹#›</a:t>
            </a:fld>
            <a:endParaRPr lang="en-US" altLang="en-US"/>
          </a:p>
        </p:txBody>
      </p:sp>
    </p:spTree>
    <p:extLst>
      <p:ext uri="{BB962C8B-B14F-4D97-AF65-F5344CB8AC3E}">
        <p14:creationId xmlns:p14="http://schemas.microsoft.com/office/powerpoint/2010/main" val="9167146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0A30B-0295-4395-AE38-A7488A73D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E3E79-EFAA-4A1E-BDB9-B43279B647B4}"/>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362761-F61A-439D-B975-1E500498E651}"/>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10B0F8-F4B7-4960-B718-75C663793CE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C000DEF-B6AA-47A9-88CC-37B819B146C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227717-A758-43D2-BC46-E16075A0971D}"/>
              </a:ext>
            </a:extLst>
          </p:cNvPr>
          <p:cNvSpPr>
            <a:spLocks noGrp="1"/>
          </p:cNvSpPr>
          <p:nvPr>
            <p:ph type="sldNum" sz="quarter" idx="12"/>
          </p:nvPr>
        </p:nvSpPr>
        <p:spPr/>
        <p:txBody>
          <a:bodyPr/>
          <a:lstStyle>
            <a:lvl1pPr>
              <a:defRPr/>
            </a:lvl1pPr>
          </a:lstStyle>
          <a:p>
            <a:fld id="{870B2C68-CA3A-4C32-82B1-6938A15C1463}" type="slidenum">
              <a:rPr lang="en-US" altLang="en-US"/>
              <a:pPr/>
              <a:t>‹#›</a:t>
            </a:fld>
            <a:endParaRPr lang="en-US" altLang="en-US"/>
          </a:p>
        </p:txBody>
      </p:sp>
    </p:spTree>
    <p:extLst>
      <p:ext uri="{BB962C8B-B14F-4D97-AF65-F5344CB8AC3E}">
        <p14:creationId xmlns:p14="http://schemas.microsoft.com/office/powerpoint/2010/main" val="3032984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FF52-C319-46C4-83E2-EF525060563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4975C5-4025-450D-87FB-A9E1F246A77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09C818-BB18-449A-89FE-A8FFA1466AB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656131-8A69-4968-A1BD-68B012C39C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CA46EE-418C-4627-86BB-5D1A230F38A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8C60F0-9529-4B1E-BED9-48410AD1C2C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2126363-4D4E-4BC2-B6FD-82309292400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A2DD5A7-5FDB-4B80-8683-CCD0BF0B5AD6}"/>
              </a:ext>
            </a:extLst>
          </p:cNvPr>
          <p:cNvSpPr>
            <a:spLocks noGrp="1"/>
          </p:cNvSpPr>
          <p:nvPr>
            <p:ph type="sldNum" sz="quarter" idx="12"/>
          </p:nvPr>
        </p:nvSpPr>
        <p:spPr/>
        <p:txBody>
          <a:bodyPr/>
          <a:lstStyle>
            <a:lvl1pPr>
              <a:defRPr/>
            </a:lvl1pPr>
          </a:lstStyle>
          <a:p>
            <a:fld id="{B4FBEF58-B1B1-444D-B25F-A49DC7E1130B}" type="slidenum">
              <a:rPr lang="en-US" altLang="en-US"/>
              <a:pPr/>
              <a:t>‹#›</a:t>
            </a:fld>
            <a:endParaRPr lang="en-US" altLang="en-US"/>
          </a:p>
        </p:txBody>
      </p:sp>
    </p:spTree>
    <p:extLst>
      <p:ext uri="{BB962C8B-B14F-4D97-AF65-F5344CB8AC3E}">
        <p14:creationId xmlns:p14="http://schemas.microsoft.com/office/powerpoint/2010/main" val="13791218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7688-7B99-480B-8CCE-A2ACBBD55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884B88-3477-417F-AD95-69EE1052EA2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10F898A-C811-463B-96EA-A8AA2DFD7AC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A462A40-3DD9-4B4D-A9D3-4E7FD7DE54EA}"/>
              </a:ext>
            </a:extLst>
          </p:cNvPr>
          <p:cNvSpPr>
            <a:spLocks noGrp="1"/>
          </p:cNvSpPr>
          <p:nvPr>
            <p:ph type="sldNum" sz="quarter" idx="12"/>
          </p:nvPr>
        </p:nvSpPr>
        <p:spPr/>
        <p:txBody>
          <a:bodyPr/>
          <a:lstStyle>
            <a:lvl1pPr>
              <a:defRPr/>
            </a:lvl1pPr>
          </a:lstStyle>
          <a:p>
            <a:fld id="{B4823DB1-7605-47F6-8B08-FF186F102BA8}" type="slidenum">
              <a:rPr lang="en-US" altLang="en-US"/>
              <a:pPr/>
              <a:t>‹#›</a:t>
            </a:fld>
            <a:endParaRPr lang="en-US" altLang="en-US"/>
          </a:p>
        </p:txBody>
      </p:sp>
    </p:spTree>
    <p:extLst>
      <p:ext uri="{BB962C8B-B14F-4D97-AF65-F5344CB8AC3E}">
        <p14:creationId xmlns:p14="http://schemas.microsoft.com/office/powerpoint/2010/main" val="2918771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2DE6E-80F6-425A-8555-86950CB8CF3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4493ADA-D5EB-482B-A606-F6FAD87AE27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CC81CC0-3E8A-4DC5-816D-E0FF4D04736F}"/>
              </a:ext>
            </a:extLst>
          </p:cNvPr>
          <p:cNvSpPr>
            <a:spLocks noGrp="1"/>
          </p:cNvSpPr>
          <p:nvPr>
            <p:ph type="sldNum" sz="quarter" idx="12"/>
          </p:nvPr>
        </p:nvSpPr>
        <p:spPr/>
        <p:txBody>
          <a:bodyPr/>
          <a:lstStyle>
            <a:lvl1pPr>
              <a:defRPr/>
            </a:lvl1pPr>
          </a:lstStyle>
          <a:p>
            <a:fld id="{F4038C23-D804-44EB-B8E6-15B6D5F06AB7}" type="slidenum">
              <a:rPr lang="en-US" altLang="en-US"/>
              <a:pPr/>
              <a:t>‹#›</a:t>
            </a:fld>
            <a:endParaRPr lang="en-US" altLang="en-US"/>
          </a:p>
        </p:txBody>
      </p:sp>
    </p:spTree>
    <p:extLst>
      <p:ext uri="{BB962C8B-B14F-4D97-AF65-F5344CB8AC3E}">
        <p14:creationId xmlns:p14="http://schemas.microsoft.com/office/powerpoint/2010/main" val="31817754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074F-86B5-4EF5-9654-4AEF589F46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7A6DB4-0381-4FF3-A8AD-9A8F6DE78B8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3CC3FE-8F0D-4F7E-915F-3CA3DCD4C14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FF83F0-8DE8-4E0B-B6B7-624A469D2D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DEF132D-828C-46CB-9841-F8C107656CE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7CC8712-73E5-408C-A0AA-8CB1203AAF77}"/>
              </a:ext>
            </a:extLst>
          </p:cNvPr>
          <p:cNvSpPr>
            <a:spLocks noGrp="1"/>
          </p:cNvSpPr>
          <p:nvPr>
            <p:ph type="sldNum" sz="quarter" idx="12"/>
          </p:nvPr>
        </p:nvSpPr>
        <p:spPr/>
        <p:txBody>
          <a:bodyPr/>
          <a:lstStyle>
            <a:lvl1pPr>
              <a:defRPr/>
            </a:lvl1pPr>
          </a:lstStyle>
          <a:p>
            <a:fld id="{DB1E1DE0-4B3E-4A88-A989-3582DA3411E6}" type="slidenum">
              <a:rPr lang="en-US" altLang="en-US"/>
              <a:pPr/>
              <a:t>‹#›</a:t>
            </a:fld>
            <a:endParaRPr lang="en-US" altLang="en-US"/>
          </a:p>
        </p:txBody>
      </p:sp>
    </p:spTree>
    <p:extLst>
      <p:ext uri="{BB962C8B-B14F-4D97-AF65-F5344CB8AC3E}">
        <p14:creationId xmlns:p14="http://schemas.microsoft.com/office/powerpoint/2010/main" val="41619315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8C27-8A88-42F6-84AF-0AA136F3759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E9BF51-4B99-4B17-9CB3-BD4B744418A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995FD3-15CA-4919-ABE5-C529D85BCB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C40928-3D85-4125-AF7E-90C7B5700A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6E1AA31-07E9-47B8-B07B-DA4961BCDBF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9D27C66-5C80-481F-AB72-32819FF48F77}"/>
              </a:ext>
            </a:extLst>
          </p:cNvPr>
          <p:cNvSpPr>
            <a:spLocks noGrp="1"/>
          </p:cNvSpPr>
          <p:nvPr>
            <p:ph type="sldNum" sz="quarter" idx="12"/>
          </p:nvPr>
        </p:nvSpPr>
        <p:spPr/>
        <p:txBody>
          <a:bodyPr/>
          <a:lstStyle>
            <a:lvl1pPr>
              <a:defRPr/>
            </a:lvl1pPr>
          </a:lstStyle>
          <a:p>
            <a:fld id="{2D3C7616-878C-4059-8547-892D6BFD0866}" type="slidenum">
              <a:rPr lang="en-US" altLang="en-US"/>
              <a:pPr/>
              <a:t>‹#›</a:t>
            </a:fld>
            <a:endParaRPr lang="en-US" altLang="en-US"/>
          </a:p>
        </p:txBody>
      </p:sp>
    </p:spTree>
    <p:extLst>
      <p:ext uri="{BB962C8B-B14F-4D97-AF65-F5344CB8AC3E}">
        <p14:creationId xmlns:p14="http://schemas.microsoft.com/office/powerpoint/2010/main" val="57374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8A5863-A015-4C2A-86F6-B816653129A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55977-5BC2-478C-8745-9B4321A3C1A5}"/>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4C486-8E58-40C5-95D0-4BE390C4482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EC547E-7C6E-406D-BB79-2E935B7696D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7E94EB-F2F6-404F-90CD-99C380472FED}"/>
              </a:ext>
            </a:extLst>
          </p:cNvPr>
          <p:cNvSpPr>
            <a:spLocks noGrp="1"/>
          </p:cNvSpPr>
          <p:nvPr>
            <p:ph type="sldNum" sz="quarter" idx="12"/>
          </p:nvPr>
        </p:nvSpPr>
        <p:spPr/>
        <p:txBody>
          <a:bodyPr/>
          <a:lstStyle>
            <a:lvl1pPr>
              <a:defRPr/>
            </a:lvl1pPr>
          </a:lstStyle>
          <a:p>
            <a:fld id="{7F329D56-E221-4ECB-9F96-B51CF9E51892}" type="slidenum">
              <a:rPr lang="en-US" altLang="en-US"/>
              <a:pPr/>
              <a:t>‹#›</a:t>
            </a:fld>
            <a:endParaRPr lang="en-US" altLang="en-US"/>
          </a:p>
        </p:txBody>
      </p:sp>
    </p:spTree>
    <p:extLst>
      <p:ext uri="{BB962C8B-B14F-4D97-AF65-F5344CB8AC3E}">
        <p14:creationId xmlns:p14="http://schemas.microsoft.com/office/powerpoint/2010/main" val="9155070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3FEB-0DBB-434F-8F7E-1D618FF16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0799CE-0DF3-4A20-B941-BBE23B085C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289F9-21E2-4A49-A091-6ED21C04E52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9B815CB-CEAD-4966-BAD8-4DD8C5BCD2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9CB0E64-F9FE-403E-ACB0-D52532465626}"/>
              </a:ext>
            </a:extLst>
          </p:cNvPr>
          <p:cNvSpPr>
            <a:spLocks noGrp="1"/>
          </p:cNvSpPr>
          <p:nvPr>
            <p:ph type="sldNum" sz="quarter" idx="12"/>
          </p:nvPr>
        </p:nvSpPr>
        <p:spPr/>
        <p:txBody>
          <a:bodyPr/>
          <a:lstStyle>
            <a:lvl1pPr>
              <a:defRPr/>
            </a:lvl1pPr>
          </a:lstStyle>
          <a:p>
            <a:fld id="{46DDAEB6-D6BF-4D24-9162-9A89430C52EC}" type="slidenum">
              <a:rPr lang="en-US" altLang="en-US"/>
              <a:pPr/>
              <a:t>‹#›</a:t>
            </a:fld>
            <a:endParaRPr lang="en-US" altLang="en-US"/>
          </a:p>
        </p:txBody>
      </p:sp>
    </p:spTree>
    <p:extLst>
      <p:ext uri="{BB962C8B-B14F-4D97-AF65-F5344CB8AC3E}">
        <p14:creationId xmlns:p14="http://schemas.microsoft.com/office/powerpoint/2010/main" val="33156640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11958-2979-4A39-9E4B-5B518DCDA8D2}"/>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7FD671-6BBE-4AA8-8E85-C7A595C0355A}"/>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0A6B7-B2B2-4303-A95F-434E302CA5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30BED9B-22AC-4539-BFA6-9FF3211E3A9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A5A3C5A-8543-4732-A257-6AF1BC947A20}"/>
              </a:ext>
            </a:extLst>
          </p:cNvPr>
          <p:cNvSpPr>
            <a:spLocks noGrp="1"/>
          </p:cNvSpPr>
          <p:nvPr>
            <p:ph type="sldNum" sz="quarter" idx="12"/>
          </p:nvPr>
        </p:nvSpPr>
        <p:spPr/>
        <p:txBody>
          <a:bodyPr/>
          <a:lstStyle>
            <a:lvl1pPr>
              <a:defRPr/>
            </a:lvl1pPr>
          </a:lstStyle>
          <a:p>
            <a:fld id="{1BD63496-9025-47F0-A241-522B37A9E8BA}" type="slidenum">
              <a:rPr lang="en-US" altLang="en-US"/>
              <a:pPr/>
              <a:t>‹#›</a:t>
            </a:fld>
            <a:endParaRPr lang="en-US" altLang="en-US"/>
          </a:p>
        </p:txBody>
      </p:sp>
    </p:spTree>
    <p:extLst>
      <p:ext uri="{BB962C8B-B14F-4D97-AF65-F5344CB8AC3E}">
        <p14:creationId xmlns:p14="http://schemas.microsoft.com/office/powerpoint/2010/main" val="39388905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7009-2FF4-45D0-949C-1C1CB1E7D93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758D13-3653-4F9F-ABD7-E8C71DFB69C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DE553D-0B59-46BE-822D-9E97E49A3E7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11B129-5FC8-45AE-AAD8-1B29D2CEA8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C7FCED-F124-4BDB-BB5B-61A0B261D2F1}"/>
              </a:ext>
            </a:extLst>
          </p:cNvPr>
          <p:cNvSpPr>
            <a:spLocks noGrp="1"/>
          </p:cNvSpPr>
          <p:nvPr>
            <p:ph type="sldNum" sz="quarter" idx="12"/>
          </p:nvPr>
        </p:nvSpPr>
        <p:spPr/>
        <p:txBody>
          <a:bodyPr/>
          <a:lstStyle>
            <a:lvl1pPr>
              <a:defRPr/>
            </a:lvl1pPr>
          </a:lstStyle>
          <a:p>
            <a:fld id="{1A43D2BD-B8C8-4985-A711-2216D37E0AB7}" type="slidenum">
              <a:rPr lang="en-US" altLang="en-US"/>
              <a:pPr/>
              <a:t>‹#›</a:t>
            </a:fld>
            <a:endParaRPr lang="en-US" altLang="en-US"/>
          </a:p>
        </p:txBody>
      </p:sp>
    </p:spTree>
    <p:extLst>
      <p:ext uri="{BB962C8B-B14F-4D97-AF65-F5344CB8AC3E}">
        <p14:creationId xmlns:p14="http://schemas.microsoft.com/office/powerpoint/2010/main" val="38437477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D5FC-D41A-4E73-AE69-B9AF1E288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0D08B-C5B1-4569-B8CF-4C2FAD497A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9ABCD-B3F5-4CB7-9A1D-20CDBFFC72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94CF3D-060C-43F1-B6AD-EE5A11C8F9C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DE7B33-D24F-4C25-9F98-ACCE9D7E28E8}"/>
              </a:ext>
            </a:extLst>
          </p:cNvPr>
          <p:cNvSpPr>
            <a:spLocks noGrp="1"/>
          </p:cNvSpPr>
          <p:nvPr>
            <p:ph type="sldNum" sz="quarter" idx="12"/>
          </p:nvPr>
        </p:nvSpPr>
        <p:spPr/>
        <p:txBody>
          <a:bodyPr/>
          <a:lstStyle>
            <a:lvl1pPr>
              <a:defRPr/>
            </a:lvl1pPr>
          </a:lstStyle>
          <a:p>
            <a:fld id="{9D77093E-2FAD-4349-8FEE-A721B22A5124}" type="slidenum">
              <a:rPr lang="en-US" altLang="en-US"/>
              <a:pPr/>
              <a:t>‹#›</a:t>
            </a:fld>
            <a:endParaRPr lang="en-US" altLang="en-US"/>
          </a:p>
        </p:txBody>
      </p:sp>
    </p:spTree>
    <p:extLst>
      <p:ext uri="{BB962C8B-B14F-4D97-AF65-F5344CB8AC3E}">
        <p14:creationId xmlns:p14="http://schemas.microsoft.com/office/powerpoint/2010/main" val="8829466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8C3C-8B26-468B-89F1-738A31BF812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DEE7E7-CD2A-49FE-ABC4-54069CFB9B5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A0D74E2-BDEB-4D38-937D-8C20458B51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C9CF242-C7EF-4207-A063-B827C5D0F0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644E8A-D748-47B2-B4C7-34894CA9C3C2}"/>
              </a:ext>
            </a:extLst>
          </p:cNvPr>
          <p:cNvSpPr>
            <a:spLocks noGrp="1"/>
          </p:cNvSpPr>
          <p:nvPr>
            <p:ph type="sldNum" sz="quarter" idx="12"/>
          </p:nvPr>
        </p:nvSpPr>
        <p:spPr/>
        <p:txBody>
          <a:bodyPr/>
          <a:lstStyle>
            <a:lvl1pPr>
              <a:defRPr/>
            </a:lvl1pPr>
          </a:lstStyle>
          <a:p>
            <a:fld id="{821420A1-D3D3-49FE-96AD-3D7040EFBF52}" type="slidenum">
              <a:rPr lang="en-US" altLang="en-US"/>
              <a:pPr/>
              <a:t>‹#›</a:t>
            </a:fld>
            <a:endParaRPr lang="en-US" altLang="en-US"/>
          </a:p>
        </p:txBody>
      </p:sp>
    </p:spTree>
    <p:extLst>
      <p:ext uri="{BB962C8B-B14F-4D97-AF65-F5344CB8AC3E}">
        <p14:creationId xmlns:p14="http://schemas.microsoft.com/office/powerpoint/2010/main" val="34177462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772B-3B44-40C2-84A8-C3BEDCDC1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E7FA3A-11AB-4FE5-BC81-A81CDFEB2FD1}"/>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21400-C3AD-42AA-9BC0-295D7BDACE71}"/>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694DCE-9EED-42A9-B928-7C148AC949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2520695-0325-4F62-B1AB-BB24A5EA59A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A261A2F-6818-4F66-A586-8A874882AB82}"/>
              </a:ext>
            </a:extLst>
          </p:cNvPr>
          <p:cNvSpPr>
            <a:spLocks noGrp="1"/>
          </p:cNvSpPr>
          <p:nvPr>
            <p:ph type="sldNum" sz="quarter" idx="12"/>
          </p:nvPr>
        </p:nvSpPr>
        <p:spPr/>
        <p:txBody>
          <a:bodyPr/>
          <a:lstStyle>
            <a:lvl1pPr>
              <a:defRPr/>
            </a:lvl1pPr>
          </a:lstStyle>
          <a:p>
            <a:fld id="{91B3DBCC-6124-492D-87BB-AD0FA38B073D}" type="slidenum">
              <a:rPr lang="en-US" altLang="en-US"/>
              <a:pPr/>
              <a:t>‹#›</a:t>
            </a:fld>
            <a:endParaRPr lang="en-US" altLang="en-US"/>
          </a:p>
        </p:txBody>
      </p:sp>
    </p:spTree>
    <p:extLst>
      <p:ext uri="{BB962C8B-B14F-4D97-AF65-F5344CB8AC3E}">
        <p14:creationId xmlns:p14="http://schemas.microsoft.com/office/powerpoint/2010/main" val="38735863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2ADF-141D-408A-8620-B01670C34DB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628BA2-67AA-47C3-A749-8F0F486BB7E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75D3E7-CAE1-4BA2-9B3E-A817FBD6062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0564AF-574F-4C0E-BFCB-EE7C1FA4E5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153C90-E007-4FEA-A699-7EA15930B1E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08E2FB-F82D-4AAF-8C6D-7418933B281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27EE265-C63B-4D8F-A0E1-61F3765D921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D4EA5AF-7E84-4230-A69C-1291340429A3}"/>
              </a:ext>
            </a:extLst>
          </p:cNvPr>
          <p:cNvSpPr>
            <a:spLocks noGrp="1"/>
          </p:cNvSpPr>
          <p:nvPr>
            <p:ph type="sldNum" sz="quarter" idx="12"/>
          </p:nvPr>
        </p:nvSpPr>
        <p:spPr/>
        <p:txBody>
          <a:bodyPr/>
          <a:lstStyle>
            <a:lvl1pPr>
              <a:defRPr/>
            </a:lvl1pPr>
          </a:lstStyle>
          <a:p>
            <a:fld id="{CC5753EE-A167-457E-9874-08FC74960EC6}" type="slidenum">
              <a:rPr lang="en-US" altLang="en-US"/>
              <a:pPr/>
              <a:t>‹#›</a:t>
            </a:fld>
            <a:endParaRPr lang="en-US" altLang="en-US"/>
          </a:p>
        </p:txBody>
      </p:sp>
    </p:spTree>
    <p:extLst>
      <p:ext uri="{BB962C8B-B14F-4D97-AF65-F5344CB8AC3E}">
        <p14:creationId xmlns:p14="http://schemas.microsoft.com/office/powerpoint/2010/main" val="35235156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721C-6451-41AC-B728-676D404895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1830DE-1BC7-4872-AB54-9B5CE9F234F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D90BB7C-DCC4-46F3-8044-1487401A573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B0300B0-7EB5-446B-BA7D-31ED8F32038E}"/>
              </a:ext>
            </a:extLst>
          </p:cNvPr>
          <p:cNvSpPr>
            <a:spLocks noGrp="1"/>
          </p:cNvSpPr>
          <p:nvPr>
            <p:ph type="sldNum" sz="quarter" idx="12"/>
          </p:nvPr>
        </p:nvSpPr>
        <p:spPr/>
        <p:txBody>
          <a:bodyPr/>
          <a:lstStyle>
            <a:lvl1pPr>
              <a:defRPr/>
            </a:lvl1pPr>
          </a:lstStyle>
          <a:p>
            <a:fld id="{E274BE34-415B-4974-89E1-01FAE8DDDCD3}" type="slidenum">
              <a:rPr lang="en-US" altLang="en-US"/>
              <a:pPr/>
              <a:t>‹#›</a:t>
            </a:fld>
            <a:endParaRPr lang="en-US" altLang="en-US"/>
          </a:p>
        </p:txBody>
      </p:sp>
    </p:spTree>
    <p:extLst>
      <p:ext uri="{BB962C8B-B14F-4D97-AF65-F5344CB8AC3E}">
        <p14:creationId xmlns:p14="http://schemas.microsoft.com/office/powerpoint/2010/main" val="13807747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9B29-A539-4FAA-BA35-CFD7B4A823E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723ACC5-6005-4B4A-BFB7-60361DA6730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634D80-465D-4C34-A2B9-1C54E2012F24}"/>
              </a:ext>
            </a:extLst>
          </p:cNvPr>
          <p:cNvSpPr>
            <a:spLocks noGrp="1"/>
          </p:cNvSpPr>
          <p:nvPr>
            <p:ph type="sldNum" sz="quarter" idx="12"/>
          </p:nvPr>
        </p:nvSpPr>
        <p:spPr/>
        <p:txBody>
          <a:bodyPr/>
          <a:lstStyle>
            <a:lvl1pPr>
              <a:defRPr/>
            </a:lvl1pPr>
          </a:lstStyle>
          <a:p>
            <a:fld id="{9FB1904C-7D27-4FF2-9E6A-A2303563BC7F}" type="slidenum">
              <a:rPr lang="en-US" altLang="en-US"/>
              <a:pPr/>
              <a:t>‹#›</a:t>
            </a:fld>
            <a:endParaRPr lang="en-US" altLang="en-US"/>
          </a:p>
        </p:txBody>
      </p:sp>
    </p:spTree>
    <p:extLst>
      <p:ext uri="{BB962C8B-B14F-4D97-AF65-F5344CB8AC3E}">
        <p14:creationId xmlns:p14="http://schemas.microsoft.com/office/powerpoint/2010/main" val="12659069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CC2D-84BF-4181-8D7D-F561D1F2B39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B75FC5-82EB-477C-8593-A4C22F849F6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E03D74-5744-4098-B194-166F8429D7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87F293-C43A-4E2C-BE94-8DC6E58B4F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098385-20EB-4882-8EC8-642A0130FEF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5E65E0F-C911-448C-A2B9-011F28028967}"/>
              </a:ext>
            </a:extLst>
          </p:cNvPr>
          <p:cNvSpPr>
            <a:spLocks noGrp="1"/>
          </p:cNvSpPr>
          <p:nvPr>
            <p:ph type="sldNum" sz="quarter" idx="12"/>
          </p:nvPr>
        </p:nvSpPr>
        <p:spPr/>
        <p:txBody>
          <a:bodyPr/>
          <a:lstStyle>
            <a:lvl1pPr>
              <a:defRPr/>
            </a:lvl1pPr>
          </a:lstStyle>
          <a:p>
            <a:fld id="{08F15705-923D-482F-BB06-3AC3CBDAFF3D}" type="slidenum">
              <a:rPr lang="en-US" altLang="en-US"/>
              <a:pPr/>
              <a:t>‹#›</a:t>
            </a:fld>
            <a:endParaRPr lang="en-US" altLang="en-US"/>
          </a:p>
        </p:txBody>
      </p:sp>
    </p:spTree>
    <p:extLst>
      <p:ext uri="{BB962C8B-B14F-4D97-AF65-F5344CB8AC3E}">
        <p14:creationId xmlns:p14="http://schemas.microsoft.com/office/powerpoint/2010/main" val="1987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173D-D483-4B27-8755-9B217C95A60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6C643C-2CEC-4EE6-AFD8-AF705EEFE5E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D06EDA-16F9-461A-8599-5C288E9F6CD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2CEB20-7DBB-44E7-BEB6-957B1AC6491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4A043E-88FB-4ED8-816C-5C234F777A1A}"/>
              </a:ext>
            </a:extLst>
          </p:cNvPr>
          <p:cNvSpPr>
            <a:spLocks noGrp="1"/>
          </p:cNvSpPr>
          <p:nvPr>
            <p:ph type="sldNum" sz="quarter" idx="12"/>
          </p:nvPr>
        </p:nvSpPr>
        <p:spPr/>
        <p:txBody>
          <a:bodyPr/>
          <a:lstStyle>
            <a:lvl1pPr>
              <a:defRPr/>
            </a:lvl1pPr>
          </a:lstStyle>
          <a:p>
            <a:fld id="{4B37DF96-84E0-47CD-AEC7-8857B3D39A0E}" type="slidenum">
              <a:rPr lang="en-US" altLang="en-US"/>
              <a:pPr/>
              <a:t>‹#›</a:t>
            </a:fld>
            <a:endParaRPr lang="en-US" altLang="en-US"/>
          </a:p>
        </p:txBody>
      </p:sp>
    </p:spTree>
    <p:extLst>
      <p:ext uri="{BB962C8B-B14F-4D97-AF65-F5344CB8AC3E}">
        <p14:creationId xmlns:p14="http://schemas.microsoft.com/office/powerpoint/2010/main" val="11343186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27FF-1EB3-4DC7-B27E-C4EBB3C68D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A66CDE-3FB6-4095-B711-4281DFB40F8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0B1632-4BD3-4D55-BEC3-AE29F08A8BC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251A68-E0D2-45AD-8F1D-00DBF48AA7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FF8D24-9EF4-49B1-887B-89157AB82B0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54350AA-5E5C-40BF-9F6A-4844EFCEB4FA}"/>
              </a:ext>
            </a:extLst>
          </p:cNvPr>
          <p:cNvSpPr>
            <a:spLocks noGrp="1"/>
          </p:cNvSpPr>
          <p:nvPr>
            <p:ph type="sldNum" sz="quarter" idx="12"/>
          </p:nvPr>
        </p:nvSpPr>
        <p:spPr/>
        <p:txBody>
          <a:bodyPr/>
          <a:lstStyle>
            <a:lvl1pPr>
              <a:defRPr/>
            </a:lvl1pPr>
          </a:lstStyle>
          <a:p>
            <a:fld id="{3C3856F5-D46E-4107-AAEA-6466FC481E08}" type="slidenum">
              <a:rPr lang="en-US" altLang="en-US"/>
              <a:pPr/>
              <a:t>‹#›</a:t>
            </a:fld>
            <a:endParaRPr lang="en-US" altLang="en-US"/>
          </a:p>
        </p:txBody>
      </p:sp>
    </p:spTree>
    <p:extLst>
      <p:ext uri="{BB962C8B-B14F-4D97-AF65-F5344CB8AC3E}">
        <p14:creationId xmlns:p14="http://schemas.microsoft.com/office/powerpoint/2010/main" val="24255712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EE74-CC50-44D0-A76A-A51FC041D6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066E90-00B3-468F-B042-97B87899CE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AB377-C83F-4590-972E-54CC7034DD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47B20E-9DB4-44AB-9786-604E5A6D292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27CF887-3870-4DD4-8AD8-C945146333A1}"/>
              </a:ext>
            </a:extLst>
          </p:cNvPr>
          <p:cNvSpPr>
            <a:spLocks noGrp="1"/>
          </p:cNvSpPr>
          <p:nvPr>
            <p:ph type="sldNum" sz="quarter" idx="12"/>
          </p:nvPr>
        </p:nvSpPr>
        <p:spPr/>
        <p:txBody>
          <a:bodyPr/>
          <a:lstStyle>
            <a:lvl1pPr>
              <a:defRPr/>
            </a:lvl1pPr>
          </a:lstStyle>
          <a:p>
            <a:fld id="{E86E7CB3-DADA-48B6-A0B4-C1486A57EC90}" type="slidenum">
              <a:rPr lang="en-US" altLang="en-US"/>
              <a:pPr/>
              <a:t>‹#›</a:t>
            </a:fld>
            <a:endParaRPr lang="en-US" altLang="en-US"/>
          </a:p>
        </p:txBody>
      </p:sp>
    </p:spTree>
    <p:extLst>
      <p:ext uri="{BB962C8B-B14F-4D97-AF65-F5344CB8AC3E}">
        <p14:creationId xmlns:p14="http://schemas.microsoft.com/office/powerpoint/2010/main" val="30999227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9E8A7E-DD5B-469A-A301-E857F3445A3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78C076-0B08-4A4B-A280-B2ED740D949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D6B7D-8ABB-4A90-8055-2554FD7DF71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B09932-B25E-4F8D-AB9B-9420526F01C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7489B6-00F5-49BE-8800-B89D56247910}"/>
              </a:ext>
            </a:extLst>
          </p:cNvPr>
          <p:cNvSpPr>
            <a:spLocks noGrp="1"/>
          </p:cNvSpPr>
          <p:nvPr>
            <p:ph type="sldNum" sz="quarter" idx="12"/>
          </p:nvPr>
        </p:nvSpPr>
        <p:spPr/>
        <p:txBody>
          <a:bodyPr/>
          <a:lstStyle>
            <a:lvl1pPr>
              <a:defRPr/>
            </a:lvl1pPr>
          </a:lstStyle>
          <a:p>
            <a:fld id="{88ADC80A-3C18-41FA-8C83-4C0DD8FB2976}" type="slidenum">
              <a:rPr lang="en-US" altLang="en-US"/>
              <a:pPr/>
              <a:t>‹#›</a:t>
            </a:fld>
            <a:endParaRPr lang="en-US" altLang="en-US"/>
          </a:p>
        </p:txBody>
      </p:sp>
    </p:spTree>
    <p:extLst>
      <p:ext uri="{BB962C8B-B14F-4D97-AF65-F5344CB8AC3E}">
        <p14:creationId xmlns:p14="http://schemas.microsoft.com/office/powerpoint/2010/main" val="448250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8292-3540-460F-8A8B-C592ED01B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8BBBB-B564-4B62-93F1-DF2D99BCD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5F06D-1A6D-4B5E-A64A-81D7518103F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C963FB-5576-4206-BA4C-DA0AB801AD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19EA3F0-8C29-4161-A90A-36CE0C30C24B}"/>
              </a:ext>
            </a:extLst>
          </p:cNvPr>
          <p:cNvSpPr>
            <a:spLocks noGrp="1"/>
          </p:cNvSpPr>
          <p:nvPr>
            <p:ph type="sldNum" sz="quarter" idx="12"/>
          </p:nvPr>
        </p:nvSpPr>
        <p:spPr/>
        <p:txBody>
          <a:bodyPr/>
          <a:lstStyle>
            <a:lvl1pPr>
              <a:defRPr/>
            </a:lvl1pPr>
          </a:lstStyle>
          <a:p>
            <a:fld id="{BF2059FD-F1CA-467A-9FD3-5FE03D86DE32}" type="slidenum">
              <a:rPr lang="en-US" altLang="en-US"/>
              <a:pPr/>
              <a:t>‹#›</a:t>
            </a:fld>
            <a:endParaRPr lang="en-US" altLang="en-US"/>
          </a:p>
        </p:txBody>
      </p:sp>
    </p:spTree>
    <p:extLst>
      <p:ext uri="{BB962C8B-B14F-4D97-AF65-F5344CB8AC3E}">
        <p14:creationId xmlns:p14="http://schemas.microsoft.com/office/powerpoint/2010/main" val="401038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9D47-CBCD-4C34-9318-5AA3E9D34E3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92730F-D00D-42E4-9636-19CB4179BB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CE7C681-D6BD-40CD-AB8C-01EBD3D91E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BF92160-A276-4EAF-943C-5C5244BCD4B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1B93DEF-70BF-40CA-AE9E-1B6B2DFDF505}"/>
              </a:ext>
            </a:extLst>
          </p:cNvPr>
          <p:cNvSpPr>
            <a:spLocks noGrp="1"/>
          </p:cNvSpPr>
          <p:nvPr>
            <p:ph type="sldNum" sz="quarter" idx="12"/>
          </p:nvPr>
        </p:nvSpPr>
        <p:spPr/>
        <p:txBody>
          <a:bodyPr/>
          <a:lstStyle>
            <a:lvl1pPr>
              <a:defRPr/>
            </a:lvl1pPr>
          </a:lstStyle>
          <a:p>
            <a:fld id="{CAE1CEE8-6709-44AC-AADF-5DEF71F4490A}" type="slidenum">
              <a:rPr lang="en-US" altLang="en-US"/>
              <a:pPr/>
              <a:t>‹#›</a:t>
            </a:fld>
            <a:endParaRPr lang="en-US" altLang="en-US"/>
          </a:p>
        </p:txBody>
      </p:sp>
    </p:spTree>
    <p:extLst>
      <p:ext uri="{BB962C8B-B14F-4D97-AF65-F5344CB8AC3E}">
        <p14:creationId xmlns:p14="http://schemas.microsoft.com/office/powerpoint/2010/main" val="291619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9E61-37CC-4223-B7BA-764519871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ED7D6E-5385-466F-AB28-D1658719A7FB}"/>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4B4B62-3C7D-43D7-A564-2DD7A4DB1C17}"/>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0EC224-B2ED-477E-A65C-586B188F3DE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CA9CCEE-15E3-47A8-8E94-63E044FB509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E00E9F1-867D-4102-BA23-91037ACDCFA6}"/>
              </a:ext>
            </a:extLst>
          </p:cNvPr>
          <p:cNvSpPr>
            <a:spLocks noGrp="1"/>
          </p:cNvSpPr>
          <p:nvPr>
            <p:ph type="sldNum" sz="quarter" idx="12"/>
          </p:nvPr>
        </p:nvSpPr>
        <p:spPr/>
        <p:txBody>
          <a:bodyPr/>
          <a:lstStyle>
            <a:lvl1pPr>
              <a:defRPr/>
            </a:lvl1pPr>
          </a:lstStyle>
          <a:p>
            <a:fld id="{24C80133-369E-4B3F-9F88-C4270BA621C4}" type="slidenum">
              <a:rPr lang="en-US" altLang="en-US"/>
              <a:pPr/>
              <a:t>‹#›</a:t>
            </a:fld>
            <a:endParaRPr lang="en-US" altLang="en-US"/>
          </a:p>
        </p:txBody>
      </p:sp>
    </p:spTree>
    <p:extLst>
      <p:ext uri="{BB962C8B-B14F-4D97-AF65-F5344CB8AC3E}">
        <p14:creationId xmlns:p14="http://schemas.microsoft.com/office/powerpoint/2010/main" val="281570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0AB2-13C3-46F5-B14C-AC1DD5444DE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017050-B642-4854-BA19-72393DD9E2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2527F7-9AD9-49C4-8F6D-C4856261456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AA164B-38E1-4E48-B5B7-9BF0F10ACC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A1C551-8AFD-431C-874B-76EB8215E7A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5C473F-918F-405A-AC9D-7539E2D600B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4FB2DAF-EF37-4CB6-BA50-9C992B1F148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0BCB92D-5D0F-44C8-9B48-CD1FA3526791}"/>
              </a:ext>
            </a:extLst>
          </p:cNvPr>
          <p:cNvSpPr>
            <a:spLocks noGrp="1"/>
          </p:cNvSpPr>
          <p:nvPr>
            <p:ph type="sldNum" sz="quarter" idx="12"/>
          </p:nvPr>
        </p:nvSpPr>
        <p:spPr/>
        <p:txBody>
          <a:bodyPr/>
          <a:lstStyle>
            <a:lvl1pPr>
              <a:defRPr/>
            </a:lvl1pPr>
          </a:lstStyle>
          <a:p>
            <a:fld id="{8905C6D3-ACEC-49E9-BDFE-3FDD750DF053}" type="slidenum">
              <a:rPr lang="en-US" altLang="en-US"/>
              <a:pPr/>
              <a:t>‹#›</a:t>
            </a:fld>
            <a:endParaRPr lang="en-US" altLang="en-US"/>
          </a:p>
        </p:txBody>
      </p:sp>
    </p:spTree>
    <p:extLst>
      <p:ext uri="{BB962C8B-B14F-4D97-AF65-F5344CB8AC3E}">
        <p14:creationId xmlns:p14="http://schemas.microsoft.com/office/powerpoint/2010/main" val="63982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2AB0-712F-478F-BE0D-4E6FFB6569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D4093C-1CDD-4D6F-851F-9E3DE2BA0EC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7AA9469-5101-40C4-92A3-48B0B51E6D6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E9BE51B-9CD8-4E8D-B486-D0BE3667F4B0}"/>
              </a:ext>
            </a:extLst>
          </p:cNvPr>
          <p:cNvSpPr>
            <a:spLocks noGrp="1"/>
          </p:cNvSpPr>
          <p:nvPr>
            <p:ph type="sldNum" sz="quarter" idx="12"/>
          </p:nvPr>
        </p:nvSpPr>
        <p:spPr/>
        <p:txBody>
          <a:bodyPr/>
          <a:lstStyle>
            <a:lvl1pPr>
              <a:defRPr/>
            </a:lvl1pPr>
          </a:lstStyle>
          <a:p>
            <a:fld id="{C6DD527E-AA4E-458A-8C24-87E8349F0463}" type="slidenum">
              <a:rPr lang="en-US" altLang="en-US"/>
              <a:pPr/>
              <a:t>‹#›</a:t>
            </a:fld>
            <a:endParaRPr lang="en-US" altLang="en-US"/>
          </a:p>
        </p:txBody>
      </p:sp>
    </p:spTree>
    <p:extLst>
      <p:ext uri="{BB962C8B-B14F-4D97-AF65-F5344CB8AC3E}">
        <p14:creationId xmlns:p14="http://schemas.microsoft.com/office/powerpoint/2010/main" val="3225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24508-15CC-4D97-8406-52427C5E0A9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73EDB31-818C-44B0-95C2-6594AB3E6A8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9FE2D26-8014-4197-A4E9-20DA854DD2E4}"/>
              </a:ext>
            </a:extLst>
          </p:cNvPr>
          <p:cNvSpPr>
            <a:spLocks noGrp="1"/>
          </p:cNvSpPr>
          <p:nvPr>
            <p:ph type="sldNum" sz="quarter" idx="12"/>
          </p:nvPr>
        </p:nvSpPr>
        <p:spPr/>
        <p:txBody>
          <a:bodyPr/>
          <a:lstStyle>
            <a:lvl1pPr>
              <a:defRPr/>
            </a:lvl1pPr>
          </a:lstStyle>
          <a:p>
            <a:fld id="{19E1FF1F-CCE6-4147-A22E-9A487A12295B}" type="slidenum">
              <a:rPr lang="en-US" altLang="en-US"/>
              <a:pPr/>
              <a:t>‹#›</a:t>
            </a:fld>
            <a:endParaRPr lang="en-US" altLang="en-US"/>
          </a:p>
        </p:txBody>
      </p:sp>
    </p:spTree>
    <p:extLst>
      <p:ext uri="{BB962C8B-B14F-4D97-AF65-F5344CB8AC3E}">
        <p14:creationId xmlns:p14="http://schemas.microsoft.com/office/powerpoint/2010/main" val="4044096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B4E2-D5BE-4E94-B20A-77E19EB972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FB46B6-5869-45F0-B386-529F3261AD3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1E9FF-FEEE-4926-BD59-846D431FBD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336009-FB24-47FA-A008-18991AE4E70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C43B07-700E-41D5-817E-764DDF6B28D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72AB0DC-96D5-4F9B-B332-8099B4DEF217}"/>
              </a:ext>
            </a:extLst>
          </p:cNvPr>
          <p:cNvSpPr>
            <a:spLocks noGrp="1"/>
          </p:cNvSpPr>
          <p:nvPr>
            <p:ph type="sldNum" sz="quarter" idx="12"/>
          </p:nvPr>
        </p:nvSpPr>
        <p:spPr/>
        <p:txBody>
          <a:bodyPr/>
          <a:lstStyle>
            <a:lvl1pPr>
              <a:defRPr/>
            </a:lvl1pPr>
          </a:lstStyle>
          <a:p>
            <a:fld id="{C7F52893-89C3-4927-9057-887DE26BF3E8}" type="slidenum">
              <a:rPr lang="en-US" altLang="en-US"/>
              <a:pPr/>
              <a:t>‹#›</a:t>
            </a:fld>
            <a:endParaRPr lang="en-US" altLang="en-US"/>
          </a:p>
        </p:txBody>
      </p:sp>
    </p:spTree>
    <p:extLst>
      <p:ext uri="{BB962C8B-B14F-4D97-AF65-F5344CB8AC3E}">
        <p14:creationId xmlns:p14="http://schemas.microsoft.com/office/powerpoint/2010/main" val="22379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DCB6-A3E4-4ADA-94B4-01524F919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9090F-8668-4BA4-90DC-F3CE28E7D3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B7B83-6492-47D2-B414-267AC5DCF6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DCA39E-4989-467E-B0A2-7925815745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8B113E4-5584-418F-8FB3-C3261AE93399}"/>
              </a:ext>
            </a:extLst>
          </p:cNvPr>
          <p:cNvSpPr>
            <a:spLocks noGrp="1"/>
          </p:cNvSpPr>
          <p:nvPr>
            <p:ph type="sldNum" sz="quarter" idx="12"/>
          </p:nvPr>
        </p:nvSpPr>
        <p:spPr/>
        <p:txBody>
          <a:bodyPr/>
          <a:lstStyle>
            <a:lvl1pPr>
              <a:defRPr/>
            </a:lvl1pPr>
          </a:lstStyle>
          <a:p>
            <a:fld id="{6EC2D654-2C0F-4263-A7DD-C2C566A9D5D7}" type="slidenum">
              <a:rPr lang="en-US" altLang="en-US"/>
              <a:pPr/>
              <a:t>‹#›</a:t>
            </a:fld>
            <a:endParaRPr lang="en-US" altLang="en-US"/>
          </a:p>
        </p:txBody>
      </p:sp>
    </p:spTree>
    <p:extLst>
      <p:ext uri="{BB962C8B-B14F-4D97-AF65-F5344CB8AC3E}">
        <p14:creationId xmlns:p14="http://schemas.microsoft.com/office/powerpoint/2010/main" val="1241677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0BD9-B076-49BB-80D7-BF5A079899D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34E16-D7F8-45FF-BE5C-1F4FC49EA79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32B20-640A-4B03-892B-A33FAA99D6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210FC4-3002-4B48-9D90-95E53C4BF2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75F5D2E-E3D5-41E0-B565-94A914653F5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FA9F439-0B48-43AF-8FB2-0965939C86E5}"/>
              </a:ext>
            </a:extLst>
          </p:cNvPr>
          <p:cNvSpPr>
            <a:spLocks noGrp="1"/>
          </p:cNvSpPr>
          <p:nvPr>
            <p:ph type="sldNum" sz="quarter" idx="12"/>
          </p:nvPr>
        </p:nvSpPr>
        <p:spPr/>
        <p:txBody>
          <a:bodyPr/>
          <a:lstStyle>
            <a:lvl1pPr>
              <a:defRPr/>
            </a:lvl1pPr>
          </a:lstStyle>
          <a:p>
            <a:fld id="{4AF40E24-F498-4B0B-A19B-B4FE3C51DD6D}" type="slidenum">
              <a:rPr lang="en-US" altLang="en-US"/>
              <a:pPr/>
              <a:t>‹#›</a:t>
            </a:fld>
            <a:endParaRPr lang="en-US" altLang="en-US"/>
          </a:p>
        </p:txBody>
      </p:sp>
    </p:spTree>
    <p:extLst>
      <p:ext uri="{BB962C8B-B14F-4D97-AF65-F5344CB8AC3E}">
        <p14:creationId xmlns:p14="http://schemas.microsoft.com/office/powerpoint/2010/main" val="2364576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DE74-B2E8-4BAA-BD57-843E77654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554CDD-57E8-4FC9-8D86-CDF94C4D48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3E61B-DAC3-4D89-99DC-99A2F888AD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A0D02EA-49A9-41C9-A573-5A0FD1876F4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BBFC75A-CA68-474B-A4AB-46EF11F21360}"/>
              </a:ext>
            </a:extLst>
          </p:cNvPr>
          <p:cNvSpPr>
            <a:spLocks noGrp="1"/>
          </p:cNvSpPr>
          <p:nvPr>
            <p:ph type="sldNum" sz="quarter" idx="12"/>
          </p:nvPr>
        </p:nvSpPr>
        <p:spPr/>
        <p:txBody>
          <a:bodyPr/>
          <a:lstStyle>
            <a:lvl1pPr>
              <a:defRPr/>
            </a:lvl1pPr>
          </a:lstStyle>
          <a:p>
            <a:fld id="{38A5126A-493E-4C17-B64E-CD72A8296011}" type="slidenum">
              <a:rPr lang="en-US" altLang="en-US"/>
              <a:pPr/>
              <a:t>‹#›</a:t>
            </a:fld>
            <a:endParaRPr lang="en-US" altLang="en-US"/>
          </a:p>
        </p:txBody>
      </p:sp>
    </p:spTree>
    <p:extLst>
      <p:ext uri="{BB962C8B-B14F-4D97-AF65-F5344CB8AC3E}">
        <p14:creationId xmlns:p14="http://schemas.microsoft.com/office/powerpoint/2010/main" val="164024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97FA53-38F8-4257-B527-40309C67A71A}"/>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1CB920-5757-4EB7-8FAE-EE979CE62B5F}"/>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CC716-B817-4E3F-927D-36163BEEADA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AE9410-1D5D-4B81-A2A9-54E8FFAD69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E2E74EB-0607-4E1F-BB2E-CA75F966FAEC}"/>
              </a:ext>
            </a:extLst>
          </p:cNvPr>
          <p:cNvSpPr>
            <a:spLocks noGrp="1"/>
          </p:cNvSpPr>
          <p:nvPr>
            <p:ph type="sldNum" sz="quarter" idx="12"/>
          </p:nvPr>
        </p:nvSpPr>
        <p:spPr/>
        <p:txBody>
          <a:bodyPr/>
          <a:lstStyle>
            <a:lvl1pPr>
              <a:defRPr/>
            </a:lvl1pPr>
          </a:lstStyle>
          <a:p>
            <a:fld id="{200F55F2-E4D6-4D28-976C-54D2FCF87ED1}" type="slidenum">
              <a:rPr lang="en-US" altLang="en-US"/>
              <a:pPr/>
              <a:t>‹#›</a:t>
            </a:fld>
            <a:endParaRPr lang="en-US" altLang="en-US"/>
          </a:p>
        </p:txBody>
      </p:sp>
    </p:spTree>
    <p:extLst>
      <p:ext uri="{BB962C8B-B14F-4D97-AF65-F5344CB8AC3E}">
        <p14:creationId xmlns:p14="http://schemas.microsoft.com/office/powerpoint/2010/main" val="1724578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5529-F8E4-434F-A9F3-F594CFCF9EF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C0A3-4E79-4273-BED5-FF18CE117CE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1F2E84-9360-4D27-B4FA-AF38FCB729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FA32126-E978-4FE0-B4A2-78B82CCC856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0B7C9BB-DCE1-4014-B725-D6479FB8C3A2}"/>
              </a:ext>
            </a:extLst>
          </p:cNvPr>
          <p:cNvSpPr>
            <a:spLocks noGrp="1"/>
          </p:cNvSpPr>
          <p:nvPr>
            <p:ph type="sldNum" sz="quarter" idx="12"/>
          </p:nvPr>
        </p:nvSpPr>
        <p:spPr/>
        <p:txBody>
          <a:bodyPr/>
          <a:lstStyle>
            <a:lvl1pPr>
              <a:defRPr/>
            </a:lvl1pPr>
          </a:lstStyle>
          <a:p>
            <a:fld id="{C30955F6-6734-407C-90AF-552178E30660}" type="slidenum">
              <a:rPr lang="en-US" altLang="en-US"/>
              <a:pPr/>
              <a:t>‹#›</a:t>
            </a:fld>
            <a:endParaRPr lang="en-US" altLang="en-US"/>
          </a:p>
        </p:txBody>
      </p:sp>
    </p:spTree>
    <p:extLst>
      <p:ext uri="{BB962C8B-B14F-4D97-AF65-F5344CB8AC3E}">
        <p14:creationId xmlns:p14="http://schemas.microsoft.com/office/powerpoint/2010/main" val="2475806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808B-09B4-44A0-A746-029784098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12D6D-5AEC-4C1A-BF8C-63AB8D6C46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2CEC5-E991-4E18-BB3C-BF66F98B56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7B3D0B-B061-4B69-836A-857A0D74832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2BE1FA9-9ADA-477C-993D-A3E7622B20A7}"/>
              </a:ext>
            </a:extLst>
          </p:cNvPr>
          <p:cNvSpPr>
            <a:spLocks noGrp="1"/>
          </p:cNvSpPr>
          <p:nvPr>
            <p:ph type="sldNum" sz="quarter" idx="12"/>
          </p:nvPr>
        </p:nvSpPr>
        <p:spPr/>
        <p:txBody>
          <a:bodyPr/>
          <a:lstStyle>
            <a:lvl1pPr>
              <a:defRPr/>
            </a:lvl1pPr>
          </a:lstStyle>
          <a:p>
            <a:fld id="{6E0E3B93-03C0-48BE-BB5E-E9E3702CE880}" type="slidenum">
              <a:rPr lang="en-US" altLang="en-US"/>
              <a:pPr/>
              <a:t>‹#›</a:t>
            </a:fld>
            <a:endParaRPr lang="en-US" altLang="en-US"/>
          </a:p>
        </p:txBody>
      </p:sp>
    </p:spTree>
    <p:extLst>
      <p:ext uri="{BB962C8B-B14F-4D97-AF65-F5344CB8AC3E}">
        <p14:creationId xmlns:p14="http://schemas.microsoft.com/office/powerpoint/2010/main" val="22753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CFD3-6BD8-4C33-B222-DA0EAED92CB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D329B5-1662-4F30-A15B-C82DB96BA36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21B15D5-8E18-4A5D-9106-A5AF3622CC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7CC4647-50F3-4D2C-AE75-EF2E32EBA1B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6A7B5B5-40D2-4F22-BBD2-14860F7A3B41}"/>
              </a:ext>
            </a:extLst>
          </p:cNvPr>
          <p:cNvSpPr>
            <a:spLocks noGrp="1"/>
          </p:cNvSpPr>
          <p:nvPr>
            <p:ph type="sldNum" sz="quarter" idx="12"/>
          </p:nvPr>
        </p:nvSpPr>
        <p:spPr/>
        <p:txBody>
          <a:bodyPr/>
          <a:lstStyle>
            <a:lvl1pPr>
              <a:defRPr/>
            </a:lvl1pPr>
          </a:lstStyle>
          <a:p>
            <a:fld id="{82DC877E-7A11-4103-BC23-3C58B5F42C73}" type="slidenum">
              <a:rPr lang="en-US" altLang="en-US"/>
              <a:pPr/>
              <a:t>‹#›</a:t>
            </a:fld>
            <a:endParaRPr lang="en-US" altLang="en-US"/>
          </a:p>
        </p:txBody>
      </p:sp>
    </p:spTree>
    <p:extLst>
      <p:ext uri="{BB962C8B-B14F-4D97-AF65-F5344CB8AC3E}">
        <p14:creationId xmlns:p14="http://schemas.microsoft.com/office/powerpoint/2010/main" val="2635267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FEFA-A782-48C6-A09C-42DF15423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8ACF0-0735-4134-A498-DB3CD08BEA41}"/>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19186E-7E4C-47B7-8405-58B194366DEE}"/>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990A8B-F283-4E86-B090-E4E34C9ACA0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4F1C61-7212-47F1-97C7-C83A9301FFB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161F97C-F860-4F13-9D04-A3F7AF8DBDC2}"/>
              </a:ext>
            </a:extLst>
          </p:cNvPr>
          <p:cNvSpPr>
            <a:spLocks noGrp="1"/>
          </p:cNvSpPr>
          <p:nvPr>
            <p:ph type="sldNum" sz="quarter" idx="12"/>
          </p:nvPr>
        </p:nvSpPr>
        <p:spPr/>
        <p:txBody>
          <a:bodyPr/>
          <a:lstStyle>
            <a:lvl1pPr>
              <a:defRPr/>
            </a:lvl1pPr>
          </a:lstStyle>
          <a:p>
            <a:fld id="{1DDFB930-35B9-47AB-B90C-468D96E66C96}" type="slidenum">
              <a:rPr lang="en-US" altLang="en-US"/>
              <a:pPr/>
              <a:t>‹#›</a:t>
            </a:fld>
            <a:endParaRPr lang="en-US" altLang="en-US"/>
          </a:p>
        </p:txBody>
      </p:sp>
    </p:spTree>
    <p:extLst>
      <p:ext uri="{BB962C8B-B14F-4D97-AF65-F5344CB8AC3E}">
        <p14:creationId xmlns:p14="http://schemas.microsoft.com/office/powerpoint/2010/main" val="3000972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92D1-1C8D-4F14-941C-EDC1A51D137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CFBE2-0BB3-4C42-940F-4D3EB336666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B4FAFD-EFF2-435C-B8B6-54FD05E88AE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25BB8-3566-4AEE-923F-1E784F0182D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5A94FA-900F-4A7E-A62B-5077CEC5B3A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0BF975-02B0-4C66-A688-BC6DD90A45B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C1927DB-A681-4FD1-A18A-375EB859D0E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D6BF997-A994-4353-8D89-7A5CE3B2FDF5}"/>
              </a:ext>
            </a:extLst>
          </p:cNvPr>
          <p:cNvSpPr>
            <a:spLocks noGrp="1"/>
          </p:cNvSpPr>
          <p:nvPr>
            <p:ph type="sldNum" sz="quarter" idx="12"/>
          </p:nvPr>
        </p:nvSpPr>
        <p:spPr/>
        <p:txBody>
          <a:bodyPr/>
          <a:lstStyle>
            <a:lvl1pPr>
              <a:defRPr/>
            </a:lvl1pPr>
          </a:lstStyle>
          <a:p>
            <a:fld id="{B9A542C8-89AC-4057-9A21-DB0B1DEC882A}" type="slidenum">
              <a:rPr lang="en-US" altLang="en-US"/>
              <a:pPr/>
              <a:t>‹#›</a:t>
            </a:fld>
            <a:endParaRPr lang="en-US" altLang="en-US"/>
          </a:p>
        </p:txBody>
      </p:sp>
    </p:spTree>
    <p:extLst>
      <p:ext uri="{BB962C8B-B14F-4D97-AF65-F5344CB8AC3E}">
        <p14:creationId xmlns:p14="http://schemas.microsoft.com/office/powerpoint/2010/main" val="974903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4670-535D-452F-8F8F-A25AC8169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22F4A-7B0D-40F6-864B-2A4C3445F18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0D46075-DC59-4D46-A2A9-88279538C53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87C30F8-62D2-4CB4-A9F0-20ED91D43062}"/>
              </a:ext>
            </a:extLst>
          </p:cNvPr>
          <p:cNvSpPr>
            <a:spLocks noGrp="1"/>
          </p:cNvSpPr>
          <p:nvPr>
            <p:ph type="sldNum" sz="quarter" idx="12"/>
          </p:nvPr>
        </p:nvSpPr>
        <p:spPr/>
        <p:txBody>
          <a:bodyPr/>
          <a:lstStyle>
            <a:lvl1pPr>
              <a:defRPr/>
            </a:lvl1pPr>
          </a:lstStyle>
          <a:p>
            <a:fld id="{F16C132B-72C6-4879-BE84-8A01E45F89E3}" type="slidenum">
              <a:rPr lang="en-US" altLang="en-US"/>
              <a:pPr/>
              <a:t>‹#›</a:t>
            </a:fld>
            <a:endParaRPr lang="en-US" altLang="en-US"/>
          </a:p>
        </p:txBody>
      </p:sp>
    </p:spTree>
    <p:extLst>
      <p:ext uri="{BB962C8B-B14F-4D97-AF65-F5344CB8AC3E}">
        <p14:creationId xmlns:p14="http://schemas.microsoft.com/office/powerpoint/2010/main" val="1629625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24023-6281-479D-A9A3-EEE85D12B17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58DE3BF-BFB7-4635-A5C9-CF6BF5724A1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63B1970-FB33-445F-A156-14F39C153779}"/>
              </a:ext>
            </a:extLst>
          </p:cNvPr>
          <p:cNvSpPr>
            <a:spLocks noGrp="1"/>
          </p:cNvSpPr>
          <p:nvPr>
            <p:ph type="sldNum" sz="quarter" idx="12"/>
          </p:nvPr>
        </p:nvSpPr>
        <p:spPr/>
        <p:txBody>
          <a:bodyPr/>
          <a:lstStyle>
            <a:lvl1pPr>
              <a:defRPr/>
            </a:lvl1pPr>
          </a:lstStyle>
          <a:p>
            <a:fld id="{43E07B9D-5BBD-4B35-940B-FDFAD1E57216}" type="slidenum">
              <a:rPr lang="en-US" altLang="en-US"/>
              <a:pPr/>
              <a:t>‹#›</a:t>
            </a:fld>
            <a:endParaRPr lang="en-US" altLang="en-US"/>
          </a:p>
        </p:txBody>
      </p:sp>
    </p:spTree>
    <p:extLst>
      <p:ext uri="{BB962C8B-B14F-4D97-AF65-F5344CB8AC3E}">
        <p14:creationId xmlns:p14="http://schemas.microsoft.com/office/powerpoint/2010/main" val="429086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E39E-A2A6-497A-8B41-8A430C8702C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5D3C7F-9648-4E72-B05F-BE1834D9910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BFB3F9F-12D7-47D9-9415-B3F454B177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C10F58-C629-498F-9EF0-1CFDA9927BC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C6DAC18-BC45-4D3A-BFDF-79B60C47414E}"/>
              </a:ext>
            </a:extLst>
          </p:cNvPr>
          <p:cNvSpPr>
            <a:spLocks noGrp="1"/>
          </p:cNvSpPr>
          <p:nvPr>
            <p:ph type="sldNum" sz="quarter" idx="12"/>
          </p:nvPr>
        </p:nvSpPr>
        <p:spPr/>
        <p:txBody>
          <a:bodyPr/>
          <a:lstStyle>
            <a:lvl1pPr>
              <a:defRPr/>
            </a:lvl1pPr>
          </a:lstStyle>
          <a:p>
            <a:fld id="{8452B6FA-3477-4DC9-92B1-96F00CA6CD7B}" type="slidenum">
              <a:rPr lang="en-US" altLang="en-US"/>
              <a:pPr/>
              <a:t>‹#›</a:t>
            </a:fld>
            <a:endParaRPr lang="en-US" altLang="en-US"/>
          </a:p>
        </p:txBody>
      </p:sp>
    </p:spTree>
    <p:extLst>
      <p:ext uri="{BB962C8B-B14F-4D97-AF65-F5344CB8AC3E}">
        <p14:creationId xmlns:p14="http://schemas.microsoft.com/office/powerpoint/2010/main" val="1655018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B5B8-8C01-4325-82EB-43BC8036DB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294016-FB7D-420E-A166-2830020BEE3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20C5F1-AF67-4C18-9C0E-58F9FACDE25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386936-BA65-4EA1-8950-CDD79CA568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760DDA1-940F-49D8-9C10-B2C1AE7ED2A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6B1DEEB-4A41-4B99-B5A8-BB9F69DA7943}"/>
              </a:ext>
            </a:extLst>
          </p:cNvPr>
          <p:cNvSpPr>
            <a:spLocks noGrp="1"/>
          </p:cNvSpPr>
          <p:nvPr>
            <p:ph type="sldNum" sz="quarter" idx="12"/>
          </p:nvPr>
        </p:nvSpPr>
        <p:spPr/>
        <p:txBody>
          <a:bodyPr/>
          <a:lstStyle>
            <a:lvl1pPr>
              <a:defRPr/>
            </a:lvl1pPr>
          </a:lstStyle>
          <a:p>
            <a:fld id="{53769660-2F24-4D8E-B366-74741223D09E}" type="slidenum">
              <a:rPr lang="en-US" altLang="en-US"/>
              <a:pPr/>
              <a:t>‹#›</a:t>
            </a:fld>
            <a:endParaRPr lang="en-US" altLang="en-US"/>
          </a:p>
        </p:txBody>
      </p:sp>
    </p:spTree>
    <p:extLst>
      <p:ext uri="{BB962C8B-B14F-4D97-AF65-F5344CB8AC3E}">
        <p14:creationId xmlns:p14="http://schemas.microsoft.com/office/powerpoint/2010/main" val="819142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290F-22D0-46D2-82D5-AD73F1D312F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E3FA8F-62A9-47DF-BF37-88427C2D4BE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7C8DB-20C3-4AF8-8EBD-FA729D3C2C1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06C009-A436-4985-B768-CDF5FE756CA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91FD9A-ECBA-45A0-93A1-CF74E7BC902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23CF69E-5C79-4AEE-BDEA-0C84D4216853}"/>
              </a:ext>
            </a:extLst>
          </p:cNvPr>
          <p:cNvSpPr>
            <a:spLocks noGrp="1"/>
          </p:cNvSpPr>
          <p:nvPr>
            <p:ph type="sldNum" sz="quarter" idx="12"/>
          </p:nvPr>
        </p:nvSpPr>
        <p:spPr/>
        <p:txBody>
          <a:bodyPr/>
          <a:lstStyle>
            <a:lvl1pPr>
              <a:defRPr/>
            </a:lvl1pPr>
          </a:lstStyle>
          <a:p>
            <a:fld id="{ADDAC941-D868-4D6A-99FF-80DC03F1D1E5}" type="slidenum">
              <a:rPr lang="en-US" altLang="en-US"/>
              <a:pPr/>
              <a:t>‹#›</a:t>
            </a:fld>
            <a:endParaRPr lang="en-US" altLang="en-US"/>
          </a:p>
        </p:txBody>
      </p:sp>
    </p:spTree>
    <p:extLst>
      <p:ext uri="{BB962C8B-B14F-4D97-AF65-F5344CB8AC3E}">
        <p14:creationId xmlns:p14="http://schemas.microsoft.com/office/powerpoint/2010/main" val="680087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0880-7A58-47F9-A13D-DAA79C4E5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CFB0DA-1494-4597-B429-DFF9E9BBFB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DC59B-E142-4D62-AE81-826A0BB9ABD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36E1D06-E0CD-437A-8CDB-8D98C93C66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1092B9-8CB1-4200-8237-578D5B00D87E}"/>
              </a:ext>
            </a:extLst>
          </p:cNvPr>
          <p:cNvSpPr>
            <a:spLocks noGrp="1"/>
          </p:cNvSpPr>
          <p:nvPr>
            <p:ph type="sldNum" sz="quarter" idx="12"/>
          </p:nvPr>
        </p:nvSpPr>
        <p:spPr/>
        <p:txBody>
          <a:bodyPr/>
          <a:lstStyle>
            <a:lvl1pPr>
              <a:defRPr/>
            </a:lvl1pPr>
          </a:lstStyle>
          <a:p>
            <a:fld id="{0052F8F6-6A2B-440C-9DE6-7A47C0BA95FC}" type="slidenum">
              <a:rPr lang="en-US" altLang="en-US"/>
              <a:pPr/>
              <a:t>‹#›</a:t>
            </a:fld>
            <a:endParaRPr lang="en-US" altLang="en-US"/>
          </a:p>
        </p:txBody>
      </p:sp>
    </p:spTree>
    <p:extLst>
      <p:ext uri="{BB962C8B-B14F-4D97-AF65-F5344CB8AC3E}">
        <p14:creationId xmlns:p14="http://schemas.microsoft.com/office/powerpoint/2010/main" val="886569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DFF31-3463-41DC-B3D4-0DB0A2457D2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2C47FE-64C3-4E7A-97DA-5AF68DAFD48E}"/>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58F28-0166-4AB8-A194-A80DDA841C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AC2453-7BD0-4963-B96A-15D46F6D36E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5A09B1-D08E-45E3-B2DC-ED4601E34D8C}"/>
              </a:ext>
            </a:extLst>
          </p:cNvPr>
          <p:cNvSpPr>
            <a:spLocks noGrp="1"/>
          </p:cNvSpPr>
          <p:nvPr>
            <p:ph type="sldNum" sz="quarter" idx="12"/>
          </p:nvPr>
        </p:nvSpPr>
        <p:spPr/>
        <p:txBody>
          <a:bodyPr/>
          <a:lstStyle>
            <a:lvl1pPr>
              <a:defRPr/>
            </a:lvl1pPr>
          </a:lstStyle>
          <a:p>
            <a:fld id="{D2B085B5-F02D-4222-9C69-E955DE966993}" type="slidenum">
              <a:rPr lang="en-US" altLang="en-US"/>
              <a:pPr/>
              <a:t>‹#›</a:t>
            </a:fld>
            <a:endParaRPr lang="en-US" altLang="en-US"/>
          </a:p>
        </p:txBody>
      </p:sp>
    </p:spTree>
    <p:extLst>
      <p:ext uri="{BB962C8B-B14F-4D97-AF65-F5344CB8AC3E}">
        <p14:creationId xmlns:p14="http://schemas.microsoft.com/office/powerpoint/2010/main" val="3798784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5B77-C82B-42C5-9903-6ED1475F918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2438E3-8870-4591-97B1-283C69147CF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861C9-7BE0-4447-83BF-D9834ADAFB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038010C-D01A-43C4-ABBA-C6842D465E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04C31F-07B6-485C-ADEA-79E51EA11ED0}"/>
              </a:ext>
            </a:extLst>
          </p:cNvPr>
          <p:cNvSpPr>
            <a:spLocks noGrp="1"/>
          </p:cNvSpPr>
          <p:nvPr>
            <p:ph type="sldNum" sz="quarter" idx="12"/>
          </p:nvPr>
        </p:nvSpPr>
        <p:spPr/>
        <p:txBody>
          <a:bodyPr/>
          <a:lstStyle>
            <a:lvl1pPr>
              <a:defRPr/>
            </a:lvl1pPr>
          </a:lstStyle>
          <a:p>
            <a:fld id="{3C11C997-3E7D-4418-8B9B-CEDACBE69FB8}" type="slidenum">
              <a:rPr lang="en-US" altLang="en-US"/>
              <a:pPr/>
              <a:t>‹#›</a:t>
            </a:fld>
            <a:endParaRPr lang="en-US" altLang="en-US"/>
          </a:p>
        </p:txBody>
      </p:sp>
    </p:spTree>
    <p:extLst>
      <p:ext uri="{BB962C8B-B14F-4D97-AF65-F5344CB8AC3E}">
        <p14:creationId xmlns:p14="http://schemas.microsoft.com/office/powerpoint/2010/main" val="3564480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B4AD-142F-461A-A824-033512C41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BB185C-3F45-491C-B86B-EFF91A3B9B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8A4E8-9F70-4F84-AB98-F5FA4EE2CA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572083E-A601-490A-9D2B-9350B33B4F8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11BEBB0-3F1B-4538-B10A-492F1682D8D7}"/>
              </a:ext>
            </a:extLst>
          </p:cNvPr>
          <p:cNvSpPr>
            <a:spLocks noGrp="1"/>
          </p:cNvSpPr>
          <p:nvPr>
            <p:ph type="sldNum" sz="quarter" idx="12"/>
          </p:nvPr>
        </p:nvSpPr>
        <p:spPr/>
        <p:txBody>
          <a:bodyPr/>
          <a:lstStyle>
            <a:lvl1pPr>
              <a:defRPr/>
            </a:lvl1pPr>
          </a:lstStyle>
          <a:p>
            <a:fld id="{6EEBDBF5-CD81-40BD-A980-974844D2A53F}" type="slidenum">
              <a:rPr lang="en-US" altLang="en-US"/>
              <a:pPr/>
              <a:t>‹#›</a:t>
            </a:fld>
            <a:endParaRPr lang="en-US" altLang="en-US"/>
          </a:p>
        </p:txBody>
      </p:sp>
    </p:spTree>
    <p:extLst>
      <p:ext uri="{BB962C8B-B14F-4D97-AF65-F5344CB8AC3E}">
        <p14:creationId xmlns:p14="http://schemas.microsoft.com/office/powerpoint/2010/main" val="308006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334F-76B5-4ED8-85FE-00BE340831A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5682C-BE0C-4833-81A1-63D9FA4A4A4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1320EF9-E1C6-4C51-AF30-21ABF288CA4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759A4EA-D15A-4783-8AD9-CF62E5EA42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E687999-7D35-44D7-BFA9-15B2DC1A1C72}"/>
              </a:ext>
            </a:extLst>
          </p:cNvPr>
          <p:cNvSpPr>
            <a:spLocks noGrp="1"/>
          </p:cNvSpPr>
          <p:nvPr>
            <p:ph type="sldNum" sz="quarter" idx="12"/>
          </p:nvPr>
        </p:nvSpPr>
        <p:spPr/>
        <p:txBody>
          <a:bodyPr/>
          <a:lstStyle>
            <a:lvl1pPr>
              <a:defRPr/>
            </a:lvl1pPr>
          </a:lstStyle>
          <a:p>
            <a:fld id="{246AA361-CCEF-4434-8607-49248ACC98B5}" type="slidenum">
              <a:rPr lang="en-US" altLang="en-US"/>
              <a:pPr/>
              <a:t>‹#›</a:t>
            </a:fld>
            <a:endParaRPr lang="en-US" altLang="en-US"/>
          </a:p>
        </p:txBody>
      </p:sp>
    </p:spTree>
    <p:extLst>
      <p:ext uri="{BB962C8B-B14F-4D97-AF65-F5344CB8AC3E}">
        <p14:creationId xmlns:p14="http://schemas.microsoft.com/office/powerpoint/2010/main" val="2234289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63E2-1B0F-42C7-9FA8-D03673F8D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9C9C7-F3B6-4E17-8C88-7DF0E12CACEC}"/>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0CE389-4F79-4338-B0BB-ECB87113F94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C9B30E-5637-4879-BF39-B79F4FC0D82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5D15955-8566-456F-B7BF-7FEAFC1182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3C4EE93-2DC3-44D6-864B-5C0E049AE7BD}"/>
              </a:ext>
            </a:extLst>
          </p:cNvPr>
          <p:cNvSpPr>
            <a:spLocks noGrp="1"/>
          </p:cNvSpPr>
          <p:nvPr>
            <p:ph type="sldNum" sz="quarter" idx="12"/>
          </p:nvPr>
        </p:nvSpPr>
        <p:spPr/>
        <p:txBody>
          <a:bodyPr/>
          <a:lstStyle>
            <a:lvl1pPr>
              <a:defRPr/>
            </a:lvl1pPr>
          </a:lstStyle>
          <a:p>
            <a:fld id="{B8CC8D49-CCEE-4940-A1AA-4C715BC3CF30}" type="slidenum">
              <a:rPr lang="en-US" altLang="en-US"/>
              <a:pPr/>
              <a:t>‹#›</a:t>
            </a:fld>
            <a:endParaRPr lang="en-US" altLang="en-US"/>
          </a:p>
        </p:txBody>
      </p:sp>
    </p:spTree>
    <p:extLst>
      <p:ext uri="{BB962C8B-B14F-4D97-AF65-F5344CB8AC3E}">
        <p14:creationId xmlns:p14="http://schemas.microsoft.com/office/powerpoint/2010/main" val="2564493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1C85-8638-4878-8EF1-CFE04BEBD0C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7058CE-630C-4015-A9A2-C0F5DF9A89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3D58D0-6BCC-4596-95D7-79EBE1AC80D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C03B3-8E1D-4640-BA5F-1B23CA4FE9A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F0F416-0F05-4DE4-8930-42BF0770E4F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EE0CF-30ED-4AAC-BE63-40A3A43C9D4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E4A0A42-3F4B-4D36-8C7A-E08EB700402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9D1E480-91A2-404E-92DE-CA12D11BC012}"/>
              </a:ext>
            </a:extLst>
          </p:cNvPr>
          <p:cNvSpPr>
            <a:spLocks noGrp="1"/>
          </p:cNvSpPr>
          <p:nvPr>
            <p:ph type="sldNum" sz="quarter" idx="12"/>
          </p:nvPr>
        </p:nvSpPr>
        <p:spPr/>
        <p:txBody>
          <a:bodyPr/>
          <a:lstStyle>
            <a:lvl1pPr>
              <a:defRPr/>
            </a:lvl1pPr>
          </a:lstStyle>
          <a:p>
            <a:fld id="{9F46FD68-9274-43BE-BB41-DC0D512AFD81}" type="slidenum">
              <a:rPr lang="en-US" altLang="en-US"/>
              <a:pPr/>
              <a:t>‹#›</a:t>
            </a:fld>
            <a:endParaRPr lang="en-US" altLang="en-US"/>
          </a:p>
        </p:txBody>
      </p:sp>
    </p:spTree>
    <p:extLst>
      <p:ext uri="{BB962C8B-B14F-4D97-AF65-F5344CB8AC3E}">
        <p14:creationId xmlns:p14="http://schemas.microsoft.com/office/powerpoint/2010/main" val="1439729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03FA-0E36-42CD-80AB-842B3A7FE1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7D626D-60B0-484B-93D6-B271D2CE95F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83D606E-3968-4DDD-A384-E4C7C95E367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BF418C8-17F2-4B4A-8418-4CF6047F5D4F}"/>
              </a:ext>
            </a:extLst>
          </p:cNvPr>
          <p:cNvSpPr>
            <a:spLocks noGrp="1"/>
          </p:cNvSpPr>
          <p:nvPr>
            <p:ph type="sldNum" sz="quarter" idx="12"/>
          </p:nvPr>
        </p:nvSpPr>
        <p:spPr/>
        <p:txBody>
          <a:bodyPr/>
          <a:lstStyle>
            <a:lvl1pPr>
              <a:defRPr/>
            </a:lvl1pPr>
          </a:lstStyle>
          <a:p>
            <a:fld id="{001D2FF8-96FC-4EB4-BE57-B7FB717D56D1}" type="slidenum">
              <a:rPr lang="en-US" altLang="en-US"/>
              <a:pPr/>
              <a:t>‹#›</a:t>
            </a:fld>
            <a:endParaRPr lang="en-US" altLang="en-US"/>
          </a:p>
        </p:txBody>
      </p:sp>
    </p:spTree>
    <p:extLst>
      <p:ext uri="{BB962C8B-B14F-4D97-AF65-F5344CB8AC3E}">
        <p14:creationId xmlns:p14="http://schemas.microsoft.com/office/powerpoint/2010/main" val="416904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2CDB-68ED-4138-8111-7F337B29A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D5DD40-B8F8-44AF-9036-EC6A3D60A6C1}"/>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48CAD7-176C-4A25-8D7B-4B3D74EDD4D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CD1DF8-3FA8-4F27-B4D7-3124790BE89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FAC8695-A5EA-4573-9BAA-10E2F990D34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73BBB2F-D60F-45E5-BB23-5BBF89723F5B}"/>
              </a:ext>
            </a:extLst>
          </p:cNvPr>
          <p:cNvSpPr>
            <a:spLocks noGrp="1"/>
          </p:cNvSpPr>
          <p:nvPr>
            <p:ph type="sldNum" sz="quarter" idx="12"/>
          </p:nvPr>
        </p:nvSpPr>
        <p:spPr/>
        <p:txBody>
          <a:bodyPr/>
          <a:lstStyle>
            <a:lvl1pPr>
              <a:defRPr/>
            </a:lvl1pPr>
          </a:lstStyle>
          <a:p>
            <a:fld id="{85B55D8F-E4BF-4917-86D0-98DF6FB5C2F3}" type="slidenum">
              <a:rPr lang="en-US" altLang="en-US"/>
              <a:pPr/>
              <a:t>‹#›</a:t>
            </a:fld>
            <a:endParaRPr lang="en-US" altLang="en-US"/>
          </a:p>
        </p:txBody>
      </p:sp>
    </p:spTree>
    <p:extLst>
      <p:ext uri="{BB962C8B-B14F-4D97-AF65-F5344CB8AC3E}">
        <p14:creationId xmlns:p14="http://schemas.microsoft.com/office/powerpoint/2010/main" val="1994006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50DCE-A66D-445E-BD71-C3FDF3F98B1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995CD75-F46F-4DD0-9DB8-FF7A8B95F9B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542E7DF-2911-4AD1-8211-8ECCE940C6DA}"/>
              </a:ext>
            </a:extLst>
          </p:cNvPr>
          <p:cNvSpPr>
            <a:spLocks noGrp="1"/>
          </p:cNvSpPr>
          <p:nvPr>
            <p:ph type="sldNum" sz="quarter" idx="12"/>
          </p:nvPr>
        </p:nvSpPr>
        <p:spPr/>
        <p:txBody>
          <a:bodyPr/>
          <a:lstStyle>
            <a:lvl1pPr>
              <a:defRPr/>
            </a:lvl1pPr>
          </a:lstStyle>
          <a:p>
            <a:fld id="{FB1637AC-B0CB-49FD-9AF4-74F08DFD6AF3}" type="slidenum">
              <a:rPr lang="en-US" altLang="en-US"/>
              <a:pPr/>
              <a:t>‹#›</a:t>
            </a:fld>
            <a:endParaRPr lang="en-US" altLang="en-US"/>
          </a:p>
        </p:txBody>
      </p:sp>
    </p:spTree>
    <p:extLst>
      <p:ext uri="{BB962C8B-B14F-4D97-AF65-F5344CB8AC3E}">
        <p14:creationId xmlns:p14="http://schemas.microsoft.com/office/powerpoint/2010/main" val="3959840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AC73-0192-4AF3-8CD9-92939ECD8AE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3E33D7-96CE-4C61-ACDB-CDC9C653E6F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ABE3E-B3FC-40CF-A3CA-CF2874A320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6CA285-2A80-4E9D-B9CB-A09F2BF832F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1B3D835-9B51-4141-B797-40D202E8FF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3713B6-B6D7-4C0F-A9A9-9C0745D6377F}"/>
              </a:ext>
            </a:extLst>
          </p:cNvPr>
          <p:cNvSpPr>
            <a:spLocks noGrp="1"/>
          </p:cNvSpPr>
          <p:nvPr>
            <p:ph type="sldNum" sz="quarter" idx="12"/>
          </p:nvPr>
        </p:nvSpPr>
        <p:spPr/>
        <p:txBody>
          <a:bodyPr/>
          <a:lstStyle>
            <a:lvl1pPr>
              <a:defRPr/>
            </a:lvl1pPr>
          </a:lstStyle>
          <a:p>
            <a:fld id="{90CB50E4-4E95-489F-81FE-3993137FA461}" type="slidenum">
              <a:rPr lang="en-US" altLang="en-US"/>
              <a:pPr/>
              <a:t>‹#›</a:t>
            </a:fld>
            <a:endParaRPr lang="en-US" altLang="en-US"/>
          </a:p>
        </p:txBody>
      </p:sp>
    </p:spTree>
    <p:extLst>
      <p:ext uri="{BB962C8B-B14F-4D97-AF65-F5344CB8AC3E}">
        <p14:creationId xmlns:p14="http://schemas.microsoft.com/office/powerpoint/2010/main" val="1278749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F2A4-EE80-43B2-B6F1-289F9EB3C6A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4FFB49-6944-453C-A407-921C22E1EF2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68CAA7-6B34-4A66-A608-CBE6A34FA2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A5606E-4A2C-407A-8D37-8558466C482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E3271FC-292A-479C-9514-462475AF1D1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72A4A1-888D-4933-AFD6-984EE04E52BE}"/>
              </a:ext>
            </a:extLst>
          </p:cNvPr>
          <p:cNvSpPr>
            <a:spLocks noGrp="1"/>
          </p:cNvSpPr>
          <p:nvPr>
            <p:ph type="sldNum" sz="quarter" idx="12"/>
          </p:nvPr>
        </p:nvSpPr>
        <p:spPr/>
        <p:txBody>
          <a:bodyPr/>
          <a:lstStyle>
            <a:lvl1pPr>
              <a:defRPr/>
            </a:lvl1pPr>
          </a:lstStyle>
          <a:p>
            <a:fld id="{75D0A6AB-BB98-41B7-8B6B-A53C3EBEB60C}" type="slidenum">
              <a:rPr lang="en-US" altLang="en-US"/>
              <a:pPr/>
              <a:t>‹#›</a:t>
            </a:fld>
            <a:endParaRPr lang="en-US" altLang="en-US"/>
          </a:p>
        </p:txBody>
      </p:sp>
    </p:spTree>
    <p:extLst>
      <p:ext uri="{BB962C8B-B14F-4D97-AF65-F5344CB8AC3E}">
        <p14:creationId xmlns:p14="http://schemas.microsoft.com/office/powerpoint/2010/main" val="2374640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8C0C-2AF6-4938-8720-98BBC796D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C663D-AACD-4DBB-A15E-615C2C0D0D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457C8-D83F-4821-9570-235223A902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2CB490-4C1F-4DB5-997A-055489C6A4F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B899C7-9504-43F3-A371-351D8EC6A8C1}"/>
              </a:ext>
            </a:extLst>
          </p:cNvPr>
          <p:cNvSpPr>
            <a:spLocks noGrp="1"/>
          </p:cNvSpPr>
          <p:nvPr>
            <p:ph type="sldNum" sz="quarter" idx="12"/>
          </p:nvPr>
        </p:nvSpPr>
        <p:spPr/>
        <p:txBody>
          <a:bodyPr/>
          <a:lstStyle>
            <a:lvl1pPr>
              <a:defRPr/>
            </a:lvl1pPr>
          </a:lstStyle>
          <a:p>
            <a:fld id="{8CE56A8A-08C7-48C7-86B8-4F76EA112771}" type="slidenum">
              <a:rPr lang="en-US" altLang="en-US"/>
              <a:pPr/>
              <a:t>‹#›</a:t>
            </a:fld>
            <a:endParaRPr lang="en-US" altLang="en-US"/>
          </a:p>
        </p:txBody>
      </p:sp>
    </p:spTree>
    <p:extLst>
      <p:ext uri="{BB962C8B-B14F-4D97-AF65-F5344CB8AC3E}">
        <p14:creationId xmlns:p14="http://schemas.microsoft.com/office/powerpoint/2010/main" val="457738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8620F3-10DF-4AB8-B983-B7FA3892475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AD4535-11F9-411E-B0E6-6E5AAD45FA3E}"/>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4F62A-30BB-4C72-92DD-5F28FCC3D7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00502B1-7DA0-4434-A081-7EECA24CE8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3ED9C7-BA3E-4FC0-9D91-B125C66EEABC}"/>
              </a:ext>
            </a:extLst>
          </p:cNvPr>
          <p:cNvSpPr>
            <a:spLocks noGrp="1"/>
          </p:cNvSpPr>
          <p:nvPr>
            <p:ph type="sldNum" sz="quarter" idx="12"/>
          </p:nvPr>
        </p:nvSpPr>
        <p:spPr/>
        <p:txBody>
          <a:bodyPr/>
          <a:lstStyle>
            <a:lvl1pPr>
              <a:defRPr/>
            </a:lvl1pPr>
          </a:lstStyle>
          <a:p>
            <a:fld id="{8636C5FA-DCB6-4ED4-A58D-9AD8C0B38BF5}" type="slidenum">
              <a:rPr lang="en-US" altLang="en-US"/>
              <a:pPr/>
              <a:t>‹#›</a:t>
            </a:fld>
            <a:endParaRPr lang="en-US" altLang="en-US"/>
          </a:p>
        </p:txBody>
      </p:sp>
    </p:spTree>
    <p:extLst>
      <p:ext uri="{BB962C8B-B14F-4D97-AF65-F5344CB8AC3E}">
        <p14:creationId xmlns:p14="http://schemas.microsoft.com/office/powerpoint/2010/main" val="1844010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2705-D92E-4C97-99B2-2AF89B3EE0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9C950-48D5-482C-9F4A-A4182486794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9E925E-4372-42AC-8725-A3F8AA622AD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4FE9DC6-95D3-4256-A70B-14D19AD7375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C508C14-2466-4185-98CF-548D77D695C8}"/>
              </a:ext>
            </a:extLst>
          </p:cNvPr>
          <p:cNvSpPr>
            <a:spLocks noGrp="1"/>
          </p:cNvSpPr>
          <p:nvPr>
            <p:ph type="sldNum" sz="quarter" idx="12"/>
          </p:nvPr>
        </p:nvSpPr>
        <p:spPr/>
        <p:txBody>
          <a:bodyPr/>
          <a:lstStyle>
            <a:lvl1pPr>
              <a:defRPr/>
            </a:lvl1pPr>
          </a:lstStyle>
          <a:p>
            <a:fld id="{3A949DCB-BE3A-4053-94E9-FC303BF3F4D3}" type="slidenum">
              <a:rPr lang="en-US" altLang="en-US"/>
              <a:pPr/>
              <a:t>‹#›</a:t>
            </a:fld>
            <a:endParaRPr lang="en-US" altLang="en-US"/>
          </a:p>
        </p:txBody>
      </p:sp>
    </p:spTree>
    <p:extLst>
      <p:ext uri="{BB962C8B-B14F-4D97-AF65-F5344CB8AC3E}">
        <p14:creationId xmlns:p14="http://schemas.microsoft.com/office/powerpoint/2010/main" val="3176504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4DE5-9A4F-4B50-A64E-40A1388FA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A3C220-BE43-433E-8FC5-6FDDD9F704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0F8F8-F141-486A-A845-75CDBB19B0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AF73CA-7642-45F6-8C4C-38B3AFB60B7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7A6BF39-1F3D-449E-AD16-FA8D8BA50D4C}"/>
              </a:ext>
            </a:extLst>
          </p:cNvPr>
          <p:cNvSpPr>
            <a:spLocks noGrp="1"/>
          </p:cNvSpPr>
          <p:nvPr>
            <p:ph type="sldNum" sz="quarter" idx="12"/>
          </p:nvPr>
        </p:nvSpPr>
        <p:spPr/>
        <p:txBody>
          <a:bodyPr/>
          <a:lstStyle>
            <a:lvl1pPr>
              <a:defRPr/>
            </a:lvl1pPr>
          </a:lstStyle>
          <a:p>
            <a:fld id="{E247C2EB-5D98-4DFD-A1FB-EACAF2EB243D}" type="slidenum">
              <a:rPr lang="en-US" altLang="en-US"/>
              <a:pPr/>
              <a:t>‹#›</a:t>
            </a:fld>
            <a:endParaRPr lang="en-US" altLang="en-US"/>
          </a:p>
        </p:txBody>
      </p:sp>
    </p:spTree>
    <p:extLst>
      <p:ext uri="{BB962C8B-B14F-4D97-AF65-F5344CB8AC3E}">
        <p14:creationId xmlns:p14="http://schemas.microsoft.com/office/powerpoint/2010/main" val="46318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7895-AE6D-4610-9CFD-9E46EB688C8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0DAC45-E474-4149-A13E-D07E635470E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622811C-A7D0-43D7-8800-708FE0AFEBA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1768A78-B1A6-42C8-B402-7C4C65AB548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FB6615-1527-49AA-911B-88C0D2EE27D0}"/>
              </a:ext>
            </a:extLst>
          </p:cNvPr>
          <p:cNvSpPr>
            <a:spLocks noGrp="1"/>
          </p:cNvSpPr>
          <p:nvPr>
            <p:ph type="sldNum" sz="quarter" idx="12"/>
          </p:nvPr>
        </p:nvSpPr>
        <p:spPr/>
        <p:txBody>
          <a:bodyPr/>
          <a:lstStyle>
            <a:lvl1pPr>
              <a:defRPr/>
            </a:lvl1pPr>
          </a:lstStyle>
          <a:p>
            <a:fld id="{77C0784D-AC5A-4022-8D06-ACB4B940D7C7}" type="slidenum">
              <a:rPr lang="en-US" altLang="en-US"/>
              <a:pPr/>
              <a:t>‹#›</a:t>
            </a:fld>
            <a:endParaRPr lang="en-US" altLang="en-US"/>
          </a:p>
        </p:txBody>
      </p:sp>
    </p:spTree>
    <p:extLst>
      <p:ext uri="{BB962C8B-B14F-4D97-AF65-F5344CB8AC3E}">
        <p14:creationId xmlns:p14="http://schemas.microsoft.com/office/powerpoint/2010/main" val="3220343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E64B-D314-4603-BC05-427A99670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88CC7-A7A8-4A46-BF2B-22C38493439B}"/>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C3BBE6-77E2-4167-B4B8-F6792D2464E2}"/>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FA6F60-284E-494D-9E2F-A957BA0FA18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64EC872-0715-4CC7-B73F-4A56ACC6A1B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E6DB5E9-A4EA-4186-A6F5-4E43C3F6D584}"/>
              </a:ext>
            </a:extLst>
          </p:cNvPr>
          <p:cNvSpPr>
            <a:spLocks noGrp="1"/>
          </p:cNvSpPr>
          <p:nvPr>
            <p:ph type="sldNum" sz="quarter" idx="12"/>
          </p:nvPr>
        </p:nvSpPr>
        <p:spPr/>
        <p:txBody>
          <a:bodyPr/>
          <a:lstStyle>
            <a:lvl1pPr>
              <a:defRPr/>
            </a:lvl1pPr>
          </a:lstStyle>
          <a:p>
            <a:fld id="{728BF020-EF65-4F36-B496-2BFC9F668246}" type="slidenum">
              <a:rPr lang="en-US" altLang="en-US"/>
              <a:pPr/>
              <a:t>‹#›</a:t>
            </a:fld>
            <a:endParaRPr lang="en-US" altLang="en-US"/>
          </a:p>
        </p:txBody>
      </p:sp>
    </p:spTree>
    <p:extLst>
      <p:ext uri="{BB962C8B-B14F-4D97-AF65-F5344CB8AC3E}">
        <p14:creationId xmlns:p14="http://schemas.microsoft.com/office/powerpoint/2010/main" val="3062113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F4E8-F262-4C1B-80F0-ADA2CDE053B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AF8D8-4EA0-4793-9140-47569E2287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9F5667-A8CD-42B5-8B87-8FBDE70AD34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4A1C63-0018-4C72-8B46-235CD10AF73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2BE6F2-E79B-4F7D-A93D-6F86E3776C3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CB3F4A-7511-46EE-8230-3B8116E0BC6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7886A61-363A-48D9-8046-C0B074F4894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C621312-A21C-4B3C-BB5D-54323611B768}"/>
              </a:ext>
            </a:extLst>
          </p:cNvPr>
          <p:cNvSpPr>
            <a:spLocks noGrp="1"/>
          </p:cNvSpPr>
          <p:nvPr>
            <p:ph type="sldNum" sz="quarter" idx="12"/>
          </p:nvPr>
        </p:nvSpPr>
        <p:spPr/>
        <p:txBody>
          <a:bodyPr/>
          <a:lstStyle>
            <a:lvl1pPr>
              <a:defRPr/>
            </a:lvl1pPr>
          </a:lstStyle>
          <a:p>
            <a:fld id="{E35ECB9C-DC38-40CD-8521-B24E7124DBE9}" type="slidenum">
              <a:rPr lang="en-US" altLang="en-US"/>
              <a:pPr/>
              <a:t>‹#›</a:t>
            </a:fld>
            <a:endParaRPr lang="en-US" altLang="en-US"/>
          </a:p>
        </p:txBody>
      </p:sp>
    </p:spTree>
    <p:extLst>
      <p:ext uri="{BB962C8B-B14F-4D97-AF65-F5344CB8AC3E}">
        <p14:creationId xmlns:p14="http://schemas.microsoft.com/office/powerpoint/2010/main" val="606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0D0-D6F2-4C7C-8DBE-8C9C8943E6D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2D4AA-5BDC-4978-BC9A-4D4D637750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DE6E1B-508F-46FB-A31D-EEC82708C2E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83EE36-9C32-4ADB-B4F8-D0D5272BE4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33FB69-949A-4CC6-86E6-2E3EBAAD5FE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4CC0AE-7051-4A6B-9B55-DCFBE47803B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800625B-680D-433C-A056-85450D509E1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9838B3C-BE8A-4771-8AB8-932B512E32DE}"/>
              </a:ext>
            </a:extLst>
          </p:cNvPr>
          <p:cNvSpPr>
            <a:spLocks noGrp="1"/>
          </p:cNvSpPr>
          <p:nvPr>
            <p:ph type="sldNum" sz="quarter" idx="12"/>
          </p:nvPr>
        </p:nvSpPr>
        <p:spPr/>
        <p:txBody>
          <a:bodyPr/>
          <a:lstStyle>
            <a:lvl1pPr>
              <a:defRPr/>
            </a:lvl1pPr>
          </a:lstStyle>
          <a:p>
            <a:fld id="{31637752-A1DA-47B1-B4E1-75BF5F4FBC6F}" type="slidenum">
              <a:rPr lang="en-US" altLang="en-US"/>
              <a:pPr/>
              <a:t>‹#›</a:t>
            </a:fld>
            <a:endParaRPr lang="en-US" altLang="en-US"/>
          </a:p>
        </p:txBody>
      </p:sp>
    </p:spTree>
    <p:extLst>
      <p:ext uri="{BB962C8B-B14F-4D97-AF65-F5344CB8AC3E}">
        <p14:creationId xmlns:p14="http://schemas.microsoft.com/office/powerpoint/2010/main" val="469870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AC17-A93D-4341-879C-A7DBADDD55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E7507B-32EE-45FB-B578-A9132098E80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C0F9397-CD8F-4AF5-8C52-20C8C9B00E7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F624761-A719-4C3A-805D-8E21F50EB897}"/>
              </a:ext>
            </a:extLst>
          </p:cNvPr>
          <p:cNvSpPr>
            <a:spLocks noGrp="1"/>
          </p:cNvSpPr>
          <p:nvPr>
            <p:ph type="sldNum" sz="quarter" idx="12"/>
          </p:nvPr>
        </p:nvSpPr>
        <p:spPr/>
        <p:txBody>
          <a:bodyPr/>
          <a:lstStyle>
            <a:lvl1pPr>
              <a:defRPr/>
            </a:lvl1pPr>
          </a:lstStyle>
          <a:p>
            <a:fld id="{31C9A685-392D-4699-8E66-D99F0461CBCE}" type="slidenum">
              <a:rPr lang="en-US" altLang="en-US"/>
              <a:pPr/>
              <a:t>‹#›</a:t>
            </a:fld>
            <a:endParaRPr lang="en-US" altLang="en-US"/>
          </a:p>
        </p:txBody>
      </p:sp>
    </p:spTree>
    <p:extLst>
      <p:ext uri="{BB962C8B-B14F-4D97-AF65-F5344CB8AC3E}">
        <p14:creationId xmlns:p14="http://schemas.microsoft.com/office/powerpoint/2010/main" val="3368640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E8039-3EFE-426D-A7B6-DE96BCB5221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94DAB2D-340F-4A88-A79A-DCB5D211DA7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C602D07-AED4-4ADE-A508-8E56F7A9DFF7}"/>
              </a:ext>
            </a:extLst>
          </p:cNvPr>
          <p:cNvSpPr>
            <a:spLocks noGrp="1"/>
          </p:cNvSpPr>
          <p:nvPr>
            <p:ph type="sldNum" sz="quarter" idx="12"/>
          </p:nvPr>
        </p:nvSpPr>
        <p:spPr/>
        <p:txBody>
          <a:bodyPr/>
          <a:lstStyle>
            <a:lvl1pPr>
              <a:defRPr/>
            </a:lvl1pPr>
          </a:lstStyle>
          <a:p>
            <a:fld id="{97662A62-E5F9-4023-AD4A-1D0EFA427E6B}" type="slidenum">
              <a:rPr lang="en-US" altLang="en-US"/>
              <a:pPr/>
              <a:t>‹#›</a:t>
            </a:fld>
            <a:endParaRPr lang="en-US" altLang="en-US"/>
          </a:p>
        </p:txBody>
      </p:sp>
    </p:spTree>
    <p:extLst>
      <p:ext uri="{BB962C8B-B14F-4D97-AF65-F5344CB8AC3E}">
        <p14:creationId xmlns:p14="http://schemas.microsoft.com/office/powerpoint/2010/main" val="1494996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C8A2-F800-4013-93B5-6BEAD0B2CDD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753D4D-8A6B-45B9-90D9-59416C042FB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61A2D-5CE4-462A-8AB2-11BAB0A44C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81806F-6602-4C6A-9712-33E7689680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384737A-DE59-4DD2-B510-8D1EAEFC1EB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7ADAF7F-71C1-4650-9B7C-0186C47CE164}"/>
              </a:ext>
            </a:extLst>
          </p:cNvPr>
          <p:cNvSpPr>
            <a:spLocks noGrp="1"/>
          </p:cNvSpPr>
          <p:nvPr>
            <p:ph type="sldNum" sz="quarter" idx="12"/>
          </p:nvPr>
        </p:nvSpPr>
        <p:spPr/>
        <p:txBody>
          <a:bodyPr/>
          <a:lstStyle>
            <a:lvl1pPr>
              <a:defRPr/>
            </a:lvl1pPr>
          </a:lstStyle>
          <a:p>
            <a:fld id="{6F9B7B00-2A69-4DF4-9DCE-F97FFAB4D8EF}" type="slidenum">
              <a:rPr lang="en-US" altLang="en-US"/>
              <a:pPr/>
              <a:t>‹#›</a:t>
            </a:fld>
            <a:endParaRPr lang="en-US" altLang="en-US"/>
          </a:p>
        </p:txBody>
      </p:sp>
    </p:spTree>
    <p:extLst>
      <p:ext uri="{BB962C8B-B14F-4D97-AF65-F5344CB8AC3E}">
        <p14:creationId xmlns:p14="http://schemas.microsoft.com/office/powerpoint/2010/main" val="1965468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4F97-804C-46A5-8DE1-AA9495866A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3F68C2-8AD4-4893-B1E4-D722A19346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D5980-2499-485B-B9DF-34DC768E6F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C46352-25C1-43E0-9882-99838B12B1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FFF4FC9-9FDD-4C31-BCC0-278EEB63AF3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89F7C5D-FBCA-4378-97F8-9E3EA0FDF471}"/>
              </a:ext>
            </a:extLst>
          </p:cNvPr>
          <p:cNvSpPr>
            <a:spLocks noGrp="1"/>
          </p:cNvSpPr>
          <p:nvPr>
            <p:ph type="sldNum" sz="quarter" idx="12"/>
          </p:nvPr>
        </p:nvSpPr>
        <p:spPr/>
        <p:txBody>
          <a:bodyPr/>
          <a:lstStyle>
            <a:lvl1pPr>
              <a:defRPr/>
            </a:lvl1pPr>
          </a:lstStyle>
          <a:p>
            <a:fld id="{939FBBA6-3D13-482D-9861-E4830745E774}" type="slidenum">
              <a:rPr lang="en-US" altLang="en-US"/>
              <a:pPr/>
              <a:t>‹#›</a:t>
            </a:fld>
            <a:endParaRPr lang="en-US" altLang="en-US"/>
          </a:p>
        </p:txBody>
      </p:sp>
    </p:spTree>
    <p:extLst>
      <p:ext uri="{BB962C8B-B14F-4D97-AF65-F5344CB8AC3E}">
        <p14:creationId xmlns:p14="http://schemas.microsoft.com/office/powerpoint/2010/main" val="1471126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CEF9-8F6D-471E-ABD2-3B957FBF34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36F7D2-1825-48F5-8ACA-04AEB1FD0D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8E501-3499-4CE5-B191-B800D9569D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A0466DB-B7A6-48BE-86CC-10B3555415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3631CBB-8063-4F29-9F05-5DF7299B408B}"/>
              </a:ext>
            </a:extLst>
          </p:cNvPr>
          <p:cNvSpPr>
            <a:spLocks noGrp="1"/>
          </p:cNvSpPr>
          <p:nvPr>
            <p:ph type="sldNum" sz="quarter" idx="12"/>
          </p:nvPr>
        </p:nvSpPr>
        <p:spPr/>
        <p:txBody>
          <a:bodyPr/>
          <a:lstStyle>
            <a:lvl1pPr>
              <a:defRPr/>
            </a:lvl1pPr>
          </a:lstStyle>
          <a:p>
            <a:fld id="{7859BB31-C8AE-4670-A857-51DED33B80A7}" type="slidenum">
              <a:rPr lang="en-US" altLang="en-US"/>
              <a:pPr/>
              <a:t>‹#›</a:t>
            </a:fld>
            <a:endParaRPr lang="en-US" altLang="en-US"/>
          </a:p>
        </p:txBody>
      </p:sp>
    </p:spTree>
    <p:extLst>
      <p:ext uri="{BB962C8B-B14F-4D97-AF65-F5344CB8AC3E}">
        <p14:creationId xmlns:p14="http://schemas.microsoft.com/office/powerpoint/2010/main" val="36038387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3EAD1-4C0A-4BE5-AB88-60F90966074B}"/>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8C80B-1CD1-4564-A57D-5AC6BE317F74}"/>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56AFC-E651-4063-8833-4343C204EC7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AC0A41-BC17-4120-B805-363CD236719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532881-BA22-47A8-883D-211B50A1226F}"/>
              </a:ext>
            </a:extLst>
          </p:cNvPr>
          <p:cNvSpPr>
            <a:spLocks noGrp="1"/>
          </p:cNvSpPr>
          <p:nvPr>
            <p:ph type="sldNum" sz="quarter" idx="12"/>
          </p:nvPr>
        </p:nvSpPr>
        <p:spPr/>
        <p:txBody>
          <a:bodyPr/>
          <a:lstStyle>
            <a:lvl1pPr>
              <a:defRPr/>
            </a:lvl1pPr>
          </a:lstStyle>
          <a:p>
            <a:fld id="{AB60661A-D434-43F7-A74B-7BFFCB6C4E6B}" type="slidenum">
              <a:rPr lang="en-US" altLang="en-US"/>
              <a:pPr/>
              <a:t>‹#›</a:t>
            </a:fld>
            <a:endParaRPr lang="en-US" altLang="en-US"/>
          </a:p>
        </p:txBody>
      </p:sp>
    </p:spTree>
    <p:extLst>
      <p:ext uri="{BB962C8B-B14F-4D97-AF65-F5344CB8AC3E}">
        <p14:creationId xmlns:p14="http://schemas.microsoft.com/office/powerpoint/2010/main" val="32431877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9D37-A9E0-45C7-A875-6BF48C2BBD42}"/>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D805D1-7BEE-48C5-85EF-9B61C83EEAA8}"/>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8B67FF-6272-4C19-80BA-8A470658680E}"/>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1EFD545-31FF-45BE-9760-B3EE1A1A3FA6}"/>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A7B3969-9A7B-44AC-92F4-FA7548005C06}"/>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A0E2987-2BCE-43E2-9007-CAD32A17B024}"/>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19C011A5-173E-4E20-993F-48F64B18B88E}"/>
              </a:ext>
            </a:extLst>
          </p:cNvPr>
          <p:cNvSpPr>
            <a:spLocks noGrp="1"/>
          </p:cNvSpPr>
          <p:nvPr>
            <p:ph type="sldNum" sz="quarter" idx="12"/>
          </p:nvPr>
        </p:nvSpPr>
        <p:spPr>
          <a:xfrm>
            <a:off x="6553200" y="6245225"/>
            <a:ext cx="2133600" cy="476250"/>
          </a:xfrm>
        </p:spPr>
        <p:txBody>
          <a:bodyPr/>
          <a:lstStyle>
            <a:lvl1pPr>
              <a:defRPr/>
            </a:lvl1pPr>
          </a:lstStyle>
          <a:p>
            <a:fld id="{FDF0411E-8F13-4229-94D6-008CA41C251F}" type="slidenum">
              <a:rPr lang="en-US" altLang="en-US"/>
              <a:pPr/>
              <a:t>‹#›</a:t>
            </a:fld>
            <a:endParaRPr lang="en-US" altLang="en-US"/>
          </a:p>
        </p:txBody>
      </p:sp>
    </p:spTree>
    <p:extLst>
      <p:ext uri="{BB962C8B-B14F-4D97-AF65-F5344CB8AC3E}">
        <p14:creationId xmlns:p14="http://schemas.microsoft.com/office/powerpoint/2010/main" val="2125620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23970" name="Line 2">
            <a:extLst>
              <a:ext uri="{FF2B5EF4-FFF2-40B4-BE49-F238E27FC236}">
                <a16:creationId xmlns:a16="http://schemas.microsoft.com/office/drawing/2014/main" id="{0E2D0DE9-52CE-4220-B61E-CDDDD325994E}"/>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971" name="Arc 3">
            <a:extLst>
              <a:ext uri="{FF2B5EF4-FFF2-40B4-BE49-F238E27FC236}">
                <a16:creationId xmlns:a16="http://schemas.microsoft.com/office/drawing/2014/main" id="{25C3CD1B-9931-4DAB-967D-926F5E6B74B2}"/>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972" name="Rectangle 4">
            <a:extLst>
              <a:ext uri="{FF2B5EF4-FFF2-40B4-BE49-F238E27FC236}">
                <a16:creationId xmlns:a16="http://schemas.microsoft.com/office/drawing/2014/main" id="{D373011B-073E-4189-B7CC-D9F60750AE5D}"/>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723973" name="Rectangle 5">
            <a:extLst>
              <a:ext uri="{FF2B5EF4-FFF2-40B4-BE49-F238E27FC236}">
                <a16:creationId xmlns:a16="http://schemas.microsoft.com/office/drawing/2014/main" id="{29A85E30-8C0E-4CE4-87EE-AF72CFB15CB7}"/>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723974" name="Rectangle 6">
            <a:extLst>
              <a:ext uri="{FF2B5EF4-FFF2-40B4-BE49-F238E27FC236}">
                <a16:creationId xmlns:a16="http://schemas.microsoft.com/office/drawing/2014/main" id="{DA1DA809-7184-4BBD-8929-03F4E4B677A5}"/>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723975" name="Rectangle 7">
            <a:extLst>
              <a:ext uri="{FF2B5EF4-FFF2-40B4-BE49-F238E27FC236}">
                <a16:creationId xmlns:a16="http://schemas.microsoft.com/office/drawing/2014/main" id="{39D83D9B-62F6-4FEF-8E59-0A78C58E81EB}"/>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723976" name="Rectangle 8">
            <a:extLst>
              <a:ext uri="{FF2B5EF4-FFF2-40B4-BE49-F238E27FC236}">
                <a16:creationId xmlns:a16="http://schemas.microsoft.com/office/drawing/2014/main" id="{7754DCF7-C3D3-4C77-9237-BFC1C8E60E14}"/>
              </a:ext>
            </a:extLst>
          </p:cNvPr>
          <p:cNvSpPr>
            <a:spLocks noGrp="1" noChangeArrowheads="1"/>
          </p:cNvSpPr>
          <p:nvPr>
            <p:ph type="sldNum" sz="quarter" idx="4"/>
          </p:nvPr>
        </p:nvSpPr>
        <p:spPr/>
        <p:txBody>
          <a:bodyPr/>
          <a:lstStyle>
            <a:lvl1pPr>
              <a:defRPr/>
            </a:lvl1pPr>
          </a:lstStyle>
          <a:p>
            <a:fld id="{FDE26034-B4FB-48D0-92D3-E7FAC0E34910}" type="slidenum">
              <a:rPr lang="en-US" altLang="en-US"/>
              <a:pPr/>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6655-DC01-4D09-AAFF-1281CBFB1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A690C-6394-4FA0-8A10-7C3CA4E93B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223CA-DCA2-484B-ABC0-55546F6AE54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565255D-7CD0-46BC-8432-4C6BDE6DE4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42BEEE5-E560-43D9-980D-8CBFC8A62ED5}"/>
              </a:ext>
            </a:extLst>
          </p:cNvPr>
          <p:cNvSpPr>
            <a:spLocks noGrp="1"/>
          </p:cNvSpPr>
          <p:nvPr>
            <p:ph type="sldNum" sz="quarter" idx="12"/>
          </p:nvPr>
        </p:nvSpPr>
        <p:spPr/>
        <p:txBody>
          <a:bodyPr/>
          <a:lstStyle>
            <a:lvl1pPr>
              <a:defRPr/>
            </a:lvl1pPr>
          </a:lstStyle>
          <a:p>
            <a:fld id="{0B8E75EC-7A5D-469D-AA29-B374804A1099}" type="slidenum">
              <a:rPr lang="en-US" altLang="en-US"/>
              <a:pPr/>
              <a:t>‹#›</a:t>
            </a:fld>
            <a:endParaRPr lang="en-US" altLang="en-US"/>
          </a:p>
        </p:txBody>
      </p:sp>
    </p:spTree>
    <p:extLst>
      <p:ext uri="{BB962C8B-B14F-4D97-AF65-F5344CB8AC3E}">
        <p14:creationId xmlns:p14="http://schemas.microsoft.com/office/powerpoint/2010/main" val="3633144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22B5-1182-4319-B3DF-A59D7AB848F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3E0D92-C5F3-4CD1-893C-179D755FC46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D16E615-2088-402A-920B-9DC1BA1048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28A7959-F7AA-4D2B-8255-C162F41887D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50189B-341F-4800-8007-09A59A345829}"/>
              </a:ext>
            </a:extLst>
          </p:cNvPr>
          <p:cNvSpPr>
            <a:spLocks noGrp="1"/>
          </p:cNvSpPr>
          <p:nvPr>
            <p:ph type="sldNum" sz="quarter" idx="12"/>
          </p:nvPr>
        </p:nvSpPr>
        <p:spPr/>
        <p:txBody>
          <a:bodyPr/>
          <a:lstStyle>
            <a:lvl1pPr>
              <a:defRPr/>
            </a:lvl1pPr>
          </a:lstStyle>
          <a:p>
            <a:fld id="{A5A4F8CA-9431-4923-B88E-F61119858F47}" type="slidenum">
              <a:rPr lang="en-US" altLang="en-US"/>
              <a:pPr/>
              <a:t>‹#›</a:t>
            </a:fld>
            <a:endParaRPr lang="en-US" altLang="en-US"/>
          </a:p>
        </p:txBody>
      </p:sp>
    </p:spTree>
    <p:extLst>
      <p:ext uri="{BB962C8B-B14F-4D97-AF65-F5344CB8AC3E}">
        <p14:creationId xmlns:p14="http://schemas.microsoft.com/office/powerpoint/2010/main" val="14876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CE82-9CDF-4A39-BD53-A177C5ADD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9F4D8C-A953-41BF-BDA0-34D30F323E3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43D6FB9-C6FF-413C-9C1B-2D91CA3B878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D13A82B-BB70-4227-9ACE-33EEF5C1EA1E}"/>
              </a:ext>
            </a:extLst>
          </p:cNvPr>
          <p:cNvSpPr>
            <a:spLocks noGrp="1"/>
          </p:cNvSpPr>
          <p:nvPr>
            <p:ph type="sldNum" sz="quarter" idx="12"/>
          </p:nvPr>
        </p:nvSpPr>
        <p:spPr/>
        <p:txBody>
          <a:bodyPr/>
          <a:lstStyle>
            <a:lvl1pPr>
              <a:defRPr/>
            </a:lvl1pPr>
          </a:lstStyle>
          <a:p>
            <a:fld id="{FD04D048-268E-483D-96DF-F7F6F04070B8}" type="slidenum">
              <a:rPr lang="en-US" altLang="en-US"/>
              <a:pPr/>
              <a:t>‹#›</a:t>
            </a:fld>
            <a:endParaRPr lang="en-US" altLang="en-US"/>
          </a:p>
        </p:txBody>
      </p:sp>
    </p:spTree>
    <p:extLst>
      <p:ext uri="{BB962C8B-B14F-4D97-AF65-F5344CB8AC3E}">
        <p14:creationId xmlns:p14="http://schemas.microsoft.com/office/powerpoint/2010/main" val="2357683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8153-3C16-4765-9EDF-80BD5D9A46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4E00F-DA53-45B0-A3BB-DBD8842136E1}"/>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EBD21-2FFA-4CE7-A7B6-350CAA25DAAD}"/>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BC0AC8-77DB-4D0C-BFDF-729E8F00175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B2419E-908F-425D-B665-60CDFDEF253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98B6AAF-8499-42B1-A66F-DF32EFB526C5}"/>
              </a:ext>
            </a:extLst>
          </p:cNvPr>
          <p:cNvSpPr>
            <a:spLocks noGrp="1"/>
          </p:cNvSpPr>
          <p:nvPr>
            <p:ph type="sldNum" sz="quarter" idx="12"/>
          </p:nvPr>
        </p:nvSpPr>
        <p:spPr/>
        <p:txBody>
          <a:bodyPr/>
          <a:lstStyle>
            <a:lvl1pPr>
              <a:defRPr/>
            </a:lvl1pPr>
          </a:lstStyle>
          <a:p>
            <a:fld id="{E30C11F5-536B-46FA-883B-53E00D4942EF}" type="slidenum">
              <a:rPr lang="en-US" altLang="en-US"/>
              <a:pPr/>
              <a:t>‹#›</a:t>
            </a:fld>
            <a:endParaRPr lang="en-US" altLang="en-US"/>
          </a:p>
        </p:txBody>
      </p:sp>
    </p:spTree>
    <p:extLst>
      <p:ext uri="{BB962C8B-B14F-4D97-AF65-F5344CB8AC3E}">
        <p14:creationId xmlns:p14="http://schemas.microsoft.com/office/powerpoint/2010/main" val="1302979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8017-417E-44C2-84AB-57E7AA34BD5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4A2C11-A492-4A0D-AF05-8965948FA9F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7C47F-9693-49C8-AD50-BA1A780A40F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030693-2848-480C-B03A-D041822FE1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AE45C8-1292-4898-9C84-2A312D6B8A5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93402-B2A4-47E0-9569-EAD79E7A62E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7A9E00E-A45A-4D9C-BF7F-B64C558B153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CA35D55-2A50-4DD3-94D0-E3C4A83FC14B}"/>
              </a:ext>
            </a:extLst>
          </p:cNvPr>
          <p:cNvSpPr>
            <a:spLocks noGrp="1"/>
          </p:cNvSpPr>
          <p:nvPr>
            <p:ph type="sldNum" sz="quarter" idx="12"/>
          </p:nvPr>
        </p:nvSpPr>
        <p:spPr/>
        <p:txBody>
          <a:bodyPr/>
          <a:lstStyle>
            <a:lvl1pPr>
              <a:defRPr/>
            </a:lvl1pPr>
          </a:lstStyle>
          <a:p>
            <a:fld id="{EF60D1AE-EAD2-424C-879D-0B7CB489C69A}" type="slidenum">
              <a:rPr lang="en-US" altLang="en-US"/>
              <a:pPr/>
              <a:t>‹#›</a:t>
            </a:fld>
            <a:endParaRPr lang="en-US" altLang="en-US"/>
          </a:p>
        </p:txBody>
      </p:sp>
    </p:spTree>
    <p:extLst>
      <p:ext uri="{BB962C8B-B14F-4D97-AF65-F5344CB8AC3E}">
        <p14:creationId xmlns:p14="http://schemas.microsoft.com/office/powerpoint/2010/main" val="10169975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9A1-9428-4FA8-93D9-8EF2B5484F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D601ED-30DD-4A55-93E1-D94F98C2D00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24817A9-759D-4D7C-90A3-07640837CF0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51C4BCC-C97B-4675-BDE3-8D8573D66178}"/>
              </a:ext>
            </a:extLst>
          </p:cNvPr>
          <p:cNvSpPr>
            <a:spLocks noGrp="1"/>
          </p:cNvSpPr>
          <p:nvPr>
            <p:ph type="sldNum" sz="quarter" idx="12"/>
          </p:nvPr>
        </p:nvSpPr>
        <p:spPr/>
        <p:txBody>
          <a:bodyPr/>
          <a:lstStyle>
            <a:lvl1pPr>
              <a:defRPr/>
            </a:lvl1pPr>
          </a:lstStyle>
          <a:p>
            <a:fld id="{84A3944B-59F2-4DBC-8727-5231A956DBE4}" type="slidenum">
              <a:rPr lang="en-US" altLang="en-US"/>
              <a:pPr/>
              <a:t>‹#›</a:t>
            </a:fld>
            <a:endParaRPr lang="en-US" altLang="en-US"/>
          </a:p>
        </p:txBody>
      </p:sp>
    </p:spTree>
    <p:extLst>
      <p:ext uri="{BB962C8B-B14F-4D97-AF65-F5344CB8AC3E}">
        <p14:creationId xmlns:p14="http://schemas.microsoft.com/office/powerpoint/2010/main" val="396454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DDEEE-E701-4F12-88AE-9D716F4D7F8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F86338B-23CC-4907-90D0-4FFD6427786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C25278A-9FD3-4925-A034-5ADBDBEBF98B}"/>
              </a:ext>
            </a:extLst>
          </p:cNvPr>
          <p:cNvSpPr>
            <a:spLocks noGrp="1"/>
          </p:cNvSpPr>
          <p:nvPr>
            <p:ph type="sldNum" sz="quarter" idx="12"/>
          </p:nvPr>
        </p:nvSpPr>
        <p:spPr/>
        <p:txBody>
          <a:bodyPr/>
          <a:lstStyle>
            <a:lvl1pPr>
              <a:defRPr/>
            </a:lvl1pPr>
          </a:lstStyle>
          <a:p>
            <a:fld id="{840E2E56-D5F1-443C-B652-AB6BB83C819A}" type="slidenum">
              <a:rPr lang="en-US" altLang="en-US"/>
              <a:pPr/>
              <a:t>‹#›</a:t>
            </a:fld>
            <a:endParaRPr lang="en-US" altLang="en-US"/>
          </a:p>
        </p:txBody>
      </p:sp>
    </p:spTree>
    <p:extLst>
      <p:ext uri="{BB962C8B-B14F-4D97-AF65-F5344CB8AC3E}">
        <p14:creationId xmlns:p14="http://schemas.microsoft.com/office/powerpoint/2010/main" val="15431679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80BB-CE8C-4CA2-8958-350171D2006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8C82BA-CB47-4E7B-B530-C5B445797AC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08EDB-3D10-416B-B644-A09C607A1A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02B733-5AE0-4DF5-8BB2-C4BAFD4D92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4AAABE0-5615-4FA3-BEF3-76521257E9C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733766-C438-402C-AB14-308DFF916A20}"/>
              </a:ext>
            </a:extLst>
          </p:cNvPr>
          <p:cNvSpPr>
            <a:spLocks noGrp="1"/>
          </p:cNvSpPr>
          <p:nvPr>
            <p:ph type="sldNum" sz="quarter" idx="12"/>
          </p:nvPr>
        </p:nvSpPr>
        <p:spPr/>
        <p:txBody>
          <a:bodyPr/>
          <a:lstStyle>
            <a:lvl1pPr>
              <a:defRPr/>
            </a:lvl1pPr>
          </a:lstStyle>
          <a:p>
            <a:fld id="{42834DEA-1710-43F6-8C66-CE28EA7190CA}" type="slidenum">
              <a:rPr lang="en-US" altLang="en-US"/>
              <a:pPr/>
              <a:t>‹#›</a:t>
            </a:fld>
            <a:endParaRPr lang="en-US" altLang="en-US"/>
          </a:p>
        </p:txBody>
      </p:sp>
    </p:spTree>
    <p:extLst>
      <p:ext uri="{BB962C8B-B14F-4D97-AF65-F5344CB8AC3E}">
        <p14:creationId xmlns:p14="http://schemas.microsoft.com/office/powerpoint/2010/main" val="1685063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E9D6-B8CD-4FBE-A802-87D59AACD0E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83839B-B906-426E-8AAF-2DF08231692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35063A-C6D8-46E3-9C25-AD7FFA08CA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07158C-D962-442D-8ACD-DF927C538B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ACD765A-B036-4730-8B00-831744A056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7B5AA9B-83D9-4775-BF83-3EBC5703BB6A}"/>
              </a:ext>
            </a:extLst>
          </p:cNvPr>
          <p:cNvSpPr>
            <a:spLocks noGrp="1"/>
          </p:cNvSpPr>
          <p:nvPr>
            <p:ph type="sldNum" sz="quarter" idx="12"/>
          </p:nvPr>
        </p:nvSpPr>
        <p:spPr/>
        <p:txBody>
          <a:bodyPr/>
          <a:lstStyle>
            <a:lvl1pPr>
              <a:defRPr/>
            </a:lvl1pPr>
          </a:lstStyle>
          <a:p>
            <a:fld id="{DB89EC85-57B7-49E1-BA63-B193FE478A05}" type="slidenum">
              <a:rPr lang="en-US" altLang="en-US"/>
              <a:pPr/>
              <a:t>‹#›</a:t>
            </a:fld>
            <a:endParaRPr lang="en-US" altLang="en-US"/>
          </a:p>
        </p:txBody>
      </p:sp>
    </p:spTree>
    <p:extLst>
      <p:ext uri="{BB962C8B-B14F-4D97-AF65-F5344CB8AC3E}">
        <p14:creationId xmlns:p14="http://schemas.microsoft.com/office/powerpoint/2010/main" val="928262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584F-2653-4EC6-935C-B7A633493D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49260C-3326-472A-B4C9-06CCA28F35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1755F-CA57-40DB-A162-7BFDB3C9710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99F9B4-2E7D-441B-852C-8A9991AB0E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4C3867-0685-4960-A89C-3F4D2B6CD5F2}"/>
              </a:ext>
            </a:extLst>
          </p:cNvPr>
          <p:cNvSpPr>
            <a:spLocks noGrp="1"/>
          </p:cNvSpPr>
          <p:nvPr>
            <p:ph type="sldNum" sz="quarter" idx="12"/>
          </p:nvPr>
        </p:nvSpPr>
        <p:spPr/>
        <p:txBody>
          <a:bodyPr/>
          <a:lstStyle>
            <a:lvl1pPr>
              <a:defRPr/>
            </a:lvl1pPr>
          </a:lstStyle>
          <a:p>
            <a:fld id="{F8447A20-7243-4D59-A617-93950C3024AB}" type="slidenum">
              <a:rPr lang="en-US" altLang="en-US"/>
              <a:pPr/>
              <a:t>‹#›</a:t>
            </a:fld>
            <a:endParaRPr lang="en-US" altLang="en-US"/>
          </a:p>
        </p:txBody>
      </p:sp>
    </p:spTree>
    <p:extLst>
      <p:ext uri="{BB962C8B-B14F-4D97-AF65-F5344CB8AC3E}">
        <p14:creationId xmlns:p14="http://schemas.microsoft.com/office/powerpoint/2010/main" val="8893974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F27CF1-FF51-405E-B4E6-5411CFEF3655}"/>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68C8D8-D6B3-4601-8EF0-8CDD2AE3A4DE}"/>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4D1B7-30D5-427E-B84A-491A39BA41F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5CBABCB-891D-45A7-870B-7690FFEFB4C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01260C3-6348-4E67-833C-99C448640E90}"/>
              </a:ext>
            </a:extLst>
          </p:cNvPr>
          <p:cNvSpPr>
            <a:spLocks noGrp="1"/>
          </p:cNvSpPr>
          <p:nvPr>
            <p:ph type="sldNum" sz="quarter" idx="12"/>
          </p:nvPr>
        </p:nvSpPr>
        <p:spPr/>
        <p:txBody>
          <a:bodyPr/>
          <a:lstStyle>
            <a:lvl1pPr>
              <a:defRPr/>
            </a:lvl1pPr>
          </a:lstStyle>
          <a:p>
            <a:fld id="{15C150D4-9E1E-4221-8CBE-8669D1F9D274}" type="slidenum">
              <a:rPr lang="en-US" altLang="en-US"/>
              <a:pPr/>
              <a:t>‹#›</a:t>
            </a:fld>
            <a:endParaRPr lang="en-US" altLang="en-US"/>
          </a:p>
        </p:txBody>
      </p:sp>
    </p:spTree>
    <p:extLst>
      <p:ext uri="{BB962C8B-B14F-4D97-AF65-F5344CB8AC3E}">
        <p14:creationId xmlns:p14="http://schemas.microsoft.com/office/powerpoint/2010/main" val="1452911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DB85-3117-4C78-8D98-CCD640F3372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D47D92-C625-485B-AC49-7C57ED0EB8B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FE1C76-804D-40A9-89FA-EBA6D53E458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CB8156-2335-4956-BBC1-B451BFD6B35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4118D7A-DF53-4D38-94D0-75109AAFFEB0}"/>
              </a:ext>
            </a:extLst>
          </p:cNvPr>
          <p:cNvSpPr>
            <a:spLocks noGrp="1"/>
          </p:cNvSpPr>
          <p:nvPr>
            <p:ph type="sldNum" sz="quarter" idx="12"/>
          </p:nvPr>
        </p:nvSpPr>
        <p:spPr/>
        <p:txBody>
          <a:bodyPr/>
          <a:lstStyle>
            <a:lvl1pPr>
              <a:defRPr/>
            </a:lvl1pPr>
          </a:lstStyle>
          <a:p>
            <a:fld id="{0D3CCCAD-1E86-43CA-B90E-C90C68EACAE8}" type="slidenum">
              <a:rPr lang="en-US" altLang="en-US"/>
              <a:pPr/>
              <a:t>‹#›</a:t>
            </a:fld>
            <a:endParaRPr lang="en-US" altLang="en-US"/>
          </a:p>
        </p:txBody>
      </p:sp>
    </p:spTree>
    <p:extLst>
      <p:ext uri="{BB962C8B-B14F-4D97-AF65-F5344CB8AC3E}">
        <p14:creationId xmlns:p14="http://schemas.microsoft.com/office/powerpoint/2010/main" val="2177452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1E24-6944-4364-93F1-8969B248B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FCAA3-21F9-457A-93FE-3DDB42148B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6B578-2CE4-476C-9763-B56672296F7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6F96FA-688C-4A69-AFF2-6EFAC368C49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700EE1F-B72D-446C-84EE-32BC2F9E4B7A}"/>
              </a:ext>
            </a:extLst>
          </p:cNvPr>
          <p:cNvSpPr>
            <a:spLocks noGrp="1"/>
          </p:cNvSpPr>
          <p:nvPr>
            <p:ph type="sldNum" sz="quarter" idx="12"/>
          </p:nvPr>
        </p:nvSpPr>
        <p:spPr/>
        <p:txBody>
          <a:bodyPr/>
          <a:lstStyle>
            <a:lvl1pPr>
              <a:defRPr/>
            </a:lvl1pPr>
          </a:lstStyle>
          <a:p>
            <a:fld id="{1C6A78E2-8C48-4A01-BA27-DD9E10F1F5A1}" type="slidenum">
              <a:rPr lang="en-US" altLang="en-US"/>
              <a:pPr/>
              <a:t>‹#›</a:t>
            </a:fld>
            <a:endParaRPr lang="en-US" altLang="en-US"/>
          </a:p>
        </p:txBody>
      </p:sp>
    </p:spTree>
    <p:extLst>
      <p:ext uri="{BB962C8B-B14F-4D97-AF65-F5344CB8AC3E}">
        <p14:creationId xmlns:p14="http://schemas.microsoft.com/office/powerpoint/2010/main" val="120317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9925D-B42A-41F6-9279-00B664D6C68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177CEA0-4281-429B-9E53-69721779CC9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6270E56-5F23-4C00-BAF8-2C7C2E1DBF22}"/>
              </a:ext>
            </a:extLst>
          </p:cNvPr>
          <p:cNvSpPr>
            <a:spLocks noGrp="1"/>
          </p:cNvSpPr>
          <p:nvPr>
            <p:ph type="sldNum" sz="quarter" idx="12"/>
          </p:nvPr>
        </p:nvSpPr>
        <p:spPr/>
        <p:txBody>
          <a:bodyPr/>
          <a:lstStyle>
            <a:lvl1pPr>
              <a:defRPr/>
            </a:lvl1pPr>
          </a:lstStyle>
          <a:p>
            <a:fld id="{D980B7FB-4C4B-41BC-A79C-B54D7B85FB69}" type="slidenum">
              <a:rPr lang="en-US" altLang="en-US"/>
              <a:pPr/>
              <a:t>‹#›</a:t>
            </a:fld>
            <a:endParaRPr lang="en-US" altLang="en-US"/>
          </a:p>
        </p:txBody>
      </p:sp>
    </p:spTree>
    <p:extLst>
      <p:ext uri="{BB962C8B-B14F-4D97-AF65-F5344CB8AC3E}">
        <p14:creationId xmlns:p14="http://schemas.microsoft.com/office/powerpoint/2010/main" val="40794569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92DC-289E-485F-AF05-866B4CD41DF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5F3760-B614-4413-9E5C-2DC91E52B5A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69A706F-53CF-4D86-A410-73F7843E40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63FE10-1652-44B0-A225-DC25B7138B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1E98A9D-E35C-4E39-8380-CB89D0673F49}"/>
              </a:ext>
            </a:extLst>
          </p:cNvPr>
          <p:cNvSpPr>
            <a:spLocks noGrp="1"/>
          </p:cNvSpPr>
          <p:nvPr>
            <p:ph type="sldNum" sz="quarter" idx="12"/>
          </p:nvPr>
        </p:nvSpPr>
        <p:spPr/>
        <p:txBody>
          <a:bodyPr/>
          <a:lstStyle>
            <a:lvl1pPr>
              <a:defRPr/>
            </a:lvl1pPr>
          </a:lstStyle>
          <a:p>
            <a:fld id="{2F277DE7-FBDB-49B4-9946-6407BCD7B4F3}" type="slidenum">
              <a:rPr lang="en-US" altLang="en-US"/>
              <a:pPr/>
              <a:t>‹#›</a:t>
            </a:fld>
            <a:endParaRPr lang="en-US" altLang="en-US"/>
          </a:p>
        </p:txBody>
      </p:sp>
    </p:spTree>
    <p:extLst>
      <p:ext uri="{BB962C8B-B14F-4D97-AF65-F5344CB8AC3E}">
        <p14:creationId xmlns:p14="http://schemas.microsoft.com/office/powerpoint/2010/main" val="995335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C5F8-9CB6-4C1D-8149-EF3AD217A6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C4A0D-0484-47F0-8465-971606D6C47E}"/>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38636C-59BE-4347-A2ED-5D8E646152E7}"/>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4AC03F-42E2-4017-B275-A058B965D31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5DBE117-1752-4954-B11B-4BA7D8CD460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E556A81-1592-4F85-847F-0CFF5291D638}"/>
              </a:ext>
            </a:extLst>
          </p:cNvPr>
          <p:cNvSpPr>
            <a:spLocks noGrp="1"/>
          </p:cNvSpPr>
          <p:nvPr>
            <p:ph type="sldNum" sz="quarter" idx="12"/>
          </p:nvPr>
        </p:nvSpPr>
        <p:spPr/>
        <p:txBody>
          <a:bodyPr/>
          <a:lstStyle>
            <a:lvl1pPr>
              <a:defRPr/>
            </a:lvl1pPr>
          </a:lstStyle>
          <a:p>
            <a:fld id="{3098C777-A961-4C68-9A9E-7E90BC077C9F}" type="slidenum">
              <a:rPr lang="en-US" altLang="en-US"/>
              <a:pPr/>
              <a:t>‹#›</a:t>
            </a:fld>
            <a:endParaRPr lang="en-US" altLang="en-US"/>
          </a:p>
        </p:txBody>
      </p:sp>
    </p:spTree>
    <p:extLst>
      <p:ext uri="{BB962C8B-B14F-4D97-AF65-F5344CB8AC3E}">
        <p14:creationId xmlns:p14="http://schemas.microsoft.com/office/powerpoint/2010/main" val="40504615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0844-1FC5-4C97-AAC8-69350442765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5B28C-4AEF-4CC0-8C22-32627928374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3B9164-BD4C-4E68-9B38-92BE574B6EE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9CC180-6C99-4CBB-8303-8186250744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48A656-7F35-4CF6-902A-A03500E7B83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B7B32F-FC08-41CF-8467-1C2968C738D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99211C0-D0CE-4DDE-834A-B22D273E89E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C5F8FE1-13FA-46F6-BFFD-012AAC5DECD1}"/>
              </a:ext>
            </a:extLst>
          </p:cNvPr>
          <p:cNvSpPr>
            <a:spLocks noGrp="1"/>
          </p:cNvSpPr>
          <p:nvPr>
            <p:ph type="sldNum" sz="quarter" idx="12"/>
          </p:nvPr>
        </p:nvSpPr>
        <p:spPr/>
        <p:txBody>
          <a:bodyPr/>
          <a:lstStyle>
            <a:lvl1pPr>
              <a:defRPr/>
            </a:lvl1pPr>
          </a:lstStyle>
          <a:p>
            <a:fld id="{8FE9E483-11AF-41F8-8F77-A427C8D6CAFD}" type="slidenum">
              <a:rPr lang="en-US" altLang="en-US"/>
              <a:pPr/>
              <a:t>‹#›</a:t>
            </a:fld>
            <a:endParaRPr lang="en-US" altLang="en-US"/>
          </a:p>
        </p:txBody>
      </p:sp>
    </p:spTree>
    <p:extLst>
      <p:ext uri="{BB962C8B-B14F-4D97-AF65-F5344CB8AC3E}">
        <p14:creationId xmlns:p14="http://schemas.microsoft.com/office/powerpoint/2010/main" val="16322211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EE68-87DB-4395-BCA7-90EE82909B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E2B8AA-D0F1-4797-96DC-639269653A7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5B61350-EC53-4569-A52D-868302F7D0A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270060C-9AC4-4D22-A92E-2E2984AC83C5}"/>
              </a:ext>
            </a:extLst>
          </p:cNvPr>
          <p:cNvSpPr>
            <a:spLocks noGrp="1"/>
          </p:cNvSpPr>
          <p:nvPr>
            <p:ph type="sldNum" sz="quarter" idx="12"/>
          </p:nvPr>
        </p:nvSpPr>
        <p:spPr/>
        <p:txBody>
          <a:bodyPr/>
          <a:lstStyle>
            <a:lvl1pPr>
              <a:defRPr/>
            </a:lvl1pPr>
          </a:lstStyle>
          <a:p>
            <a:fld id="{CE1E7DD9-9023-4002-ABD2-CE9B639B0349}" type="slidenum">
              <a:rPr lang="en-US" altLang="en-US"/>
              <a:pPr/>
              <a:t>‹#›</a:t>
            </a:fld>
            <a:endParaRPr lang="en-US" altLang="en-US"/>
          </a:p>
        </p:txBody>
      </p:sp>
    </p:spTree>
    <p:extLst>
      <p:ext uri="{BB962C8B-B14F-4D97-AF65-F5344CB8AC3E}">
        <p14:creationId xmlns:p14="http://schemas.microsoft.com/office/powerpoint/2010/main" val="32587133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153FDA-78FE-4DD8-A8A0-59ED4EDAF64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BE30A20-DE19-48E7-B242-703C16C8B83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59AF83C-0BBC-4016-B672-E8F4B2BB48ED}"/>
              </a:ext>
            </a:extLst>
          </p:cNvPr>
          <p:cNvSpPr>
            <a:spLocks noGrp="1"/>
          </p:cNvSpPr>
          <p:nvPr>
            <p:ph type="sldNum" sz="quarter" idx="12"/>
          </p:nvPr>
        </p:nvSpPr>
        <p:spPr/>
        <p:txBody>
          <a:bodyPr/>
          <a:lstStyle>
            <a:lvl1pPr>
              <a:defRPr/>
            </a:lvl1pPr>
          </a:lstStyle>
          <a:p>
            <a:fld id="{7E09435E-6F13-48DF-86D3-0FBF4B8B6806}" type="slidenum">
              <a:rPr lang="en-US" altLang="en-US"/>
              <a:pPr/>
              <a:t>‹#›</a:t>
            </a:fld>
            <a:endParaRPr lang="en-US" altLang="en-US"/>
          </a:p>
        </p:txBody>
      </p:sp>
    </p:spTree>
    <p:extLst>
      <p:ext uri="{BB962C8B-B14F-4D97-AF65-F5344CB8AC3E}">
        <p14:creationId xmlns:p14="http://schemas.microsoft.com/office/powerpoint/2010/main" val="18347162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BDCE-BA6A-440D-BEBF-96E9BE8481D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840050-47DC-406C-B9D7-96516B0F3E0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034692-CF1C-4B1B-B000-98F4AEB954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16EE1-DDC4-4DFE-B9D5-9F35F98F780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93F67B2-F82F-4385-B6E1-27066894494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1717E2-1A36-4CB7-B7B4-30C4DFD6CAEB}"/>
              </a:ext>
            </a:extLst>
          </p:cNvPr>
          <p:cNvSpPr>
            <a:spLocks noGrp="1"/>
          </p:cNvSpPr>
          <p:nvPr>
            <p:ph type="sldNum" sz="quarter" idx="12"/>
          </p:nvPr>
        </p:nvSpPr>
        <p:spPr/>
        <p:txBody>
          <a:bodyPr/>
          <a:lstStyle>
            <a:lvl1pPr>
              <a:defRPr/>
            </a:lvl1pPr>
          </a:lstStyle>
          <a:p>
            <a:fld id="{532BEBCB-545A-4B35-BE67-C15DABD8AF37}" type="slidenum">
              <a:rPr lang="en-US" altLang="en-US"/>
              <a:pPr/>
              <a:t>‹#›</a:t>
            </a:fld>
            <a:endParaRPr lang="en-US" altLang="en-US"/>
          </a:p>
        </p:txBody>
      </p:sp>
    </p:spTree>
    <p:extLst>
      <p:ext uri="{BB962C8B-B14F-4D97-AF65-F5344CB8AC3E}">
        <p14:creationId xmlns:p14="http://schemas.microsoft.com/office/powerpoint/2010/main" val="24178631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B5A0-D8F1-46B3-98ED-C1565DD4912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6FBE31-141C-41E4-826C-5B50C0F718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47D759-C545-4CC0-B778-53FD5BA53E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561F2D-BF74-4925-81CF-7D46CC89DD1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A1D7F5-11B8-4E23-8695-6C8AF578DDA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59C6500-41F2-43A2-A959-273B5BD8A9AC}"/>
              </a:ext>
            </a:extLst>
          </p:cNvPr>
          <p:cNvSpPr>
            <a:spLocks noGrp="1"/>
          </p:cNvSpPr>
          <p:nvPr>
            <p:ph type="sldNum" sz="quarter" idx="12"/>
          </p:nvPr>
        </p:nvSpPr>
        <p:spPr/>
        <p:txBody>
          <a:bodyPr/>
          <a:lstStyle>
            <a:lvl1pPr>
              <a:defRPr/>
            </a:lvl1pPr>
          </a:lstStyle>
          <a:p>
            <a:fld id="{4F84B402-6685-47F5-BC5C-6842B8A72CA1}" type="slidenum">
              <a:rPr lang="en-US" altLang="en-US"/>
              <a:pPr/>
              <a:t>‹#›</a:t>
            </a:fld>
            <a:endParaRPr lang="en-US" altLang="en-US"/>
          </a:p>
        </p:txBody>
      </p:sp>
    </p:spTree>
    <p:extLst>
      <p:ext uri="{BB962C8B-B14F-4D97-AF65-F5344CB8AC3E}">
        <p14:creationId xmlns:p14="http://schemas.microsoft.com/office/powerpoint/2010/main" val="2135266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FC0A-A3D6-4C92-A888-BABEAFC5AF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D010D8-DA3F-4B39-831D-1081C8F040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F3C86-EC42-40E7-9183-3DD616423A8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AF46D3E-134A-4EA7-9C02-13B587E19C2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84FFC3-8664-4031-A0E3-FB8B38883C9B}"/>
              </a:ext>
            </a:extLst>
          </p:cNvPr>
          <p:cNvSpPr>
            <a:spLocks noGrp="1"/>
          </p:cNvSpPr>
          <p:nvPr>
            <p:ph type="sldNum" sz="quarter" idx="12"/>
          </p:nvPr>
        </p:nvSpPr>
        <p:spPr/>
        <p:txBody>
          <a:bodyPr/>
          <a:lstStyle>
            <a:lvl1pPr>
              <a:defRPr/>
            </a:lvl1pPr>
          </a:lstStyle>
          <a:p>
            <a:fld id="{2C3D06D7-7559-473F-A627-E66CCA5A5410}" type="slidenum">
              <a:rPr lang="en-US" altLang="en-US"/>
              <a:pPr/>
              <a:t>‹#›</a:t>
            </a:fld>
            <a:endParaRPr lang="en-US" altLang="en-US"/>
          </a:p>
        </p:txBody>
      </p:sp>
    </p:spTree>
    <p:extLst>
      <p:ext uri="{BB962C8B-B14F-4D97-AF65-F5344CB8AC3E}">
        <p14:creationId xmlns:p14="http://schemas.microsoft.com/office/powerpoint/2010/main" val="3223219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0A7132-5336-4EB5-BB9C-F5EE942EF9B4}"/>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4C606-B5C8-4ACF-9818-E78366147179}"/>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8E356-71E3-4EFB-B122-34B40C12CD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4313AC1-D4A3-431C-9DC5-FF0A42A8577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5E8E133-E939-4B81-B871-567E91A83142}"/>
              </a:ext>
            </a:extLst>
          </p:cNvPr>
          <p:cNvSpPr>
            <a:spLocks noGrp="1"/>
          </p:cNvSpPr>
          <p:nvPr>
            <p:ph type="sldNum" sz="quarter" idx="12"/>
          </p:nvPr>
        </p:nvSpPr>
        <p:spPr/>
        <p:txBody>
          <a:bodyPr/>
          <a:lstStyle>
            <a:lvl1pPr>
              <a:defRPr/>
            </a:lvl1pPr>
          </a:lstStyle>
          <a:p>
            <a:fld id="{4E681421-7008-40EA-9C9C-FB8D1B89FC5A}" type="slidenum">
              <a:rPr lang="en-US" altLang="en-US"/>
              <a:pPr/>
              <a:t>‹#›</a:t>
            </a:fld>
            <a:endParaRPr lang="en-US" altLang="en-US"/>
          </a:p>
        </p:txBody>
      </p:sp>
    </p:spTree>
    <p:extLst>
      <p:ext uri="{BB962C8B-B14F-4D97-AF65-F5344CB8AC3E}">
        <p14:creationId xmlns:p14="http://schemas.microsoft.com/office/powerpoint/2010/main" val="35427698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31138" name="Group 2">
            <a:extLst>
              <a:ext uri="{FF2B5EF4-FFF2-40B4-BE49-F238E27FC236}">
                <a16:creationId xmlns:a16="http://schemas.microsoft.com/office/drawing/2014/main" id="{0C42E922-D8A6-4E1F-B706-C3D9ACBC32D6}"/>
              </a:ext>
            </a:extLst>
          </p:cNvPr>
          <p:cNvGrpSpPr>
            <a:grpSpLocks/>
          </p:cNvGrpSpPr>
          <p:nvPr/>
        </p:nvGrpSpPr>
        <p:grpSpPr bwMode="auto">
          <a:xfrm>
            <a:off x="-3222625" y="304800"/>
            <a:ext cx="11909425" cy="4724400"/>
            <a:chOff x="-2030" y="192"/>
            <a:chExt cx="7502" cy="2976"/>
          </a:xfrm>
        </p:grpSpPr>
        <p:sp>
          <p:nvSpPr>
            <p:cNvPr id="731139" name="Line 3">
              <a:extLst>
                <a:ext uri="{FF2B5EF4-FFF2-40B4-BE49-F238E27FC236}">
                  <a16:creationId xmlns:a16="http://schemas.microsoft.com/office/drawing/2014/main" id="{FB45BE75-2B2D-4DBC-A7DE-4E6D3C7261E7}"/>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40" name="AutoShape 4">
              <a:extLst>
                <a:ext uri="{FF2B5EF4-FFF2-40B4-BE49-F238E27FC236}">
                  <a16:creationId xmlns:a16="http://schemas.microsoft.com/office/drawing/2014/main" id="{82C74AC7-D1CA-4B8B-AAD4-79EAFA882795}"/>
                </a:ext>
              </a:extLst>
            </p:cNvPr>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cs typeface="Arial" panose="020B0604020202020204" pitchFamily="34" charset="0"/>
              </a:endParaRPr>
            </a:p>
          </p:txBody>
        </p:sp>
        <p:sp>
          <p:nvSpPr>
            <p:cNvPr id="731141" name="AutoShape 5">
              <a:extLst>
                <a:ext uri="{FF2B5EF4-FFF2-40B4-BE49-F238E27FC236}">
                  <a16:creationId xmlns:a16="http://schemas.microsoft.com/office/drawing/2014/main" id="{DFDC2044-6EDF-404F-992E-3A8D89759A52}"/>
                </a:ext>
              </a:extLst>
            </p:cNvPr>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grpSp>
      <p:sp>
        <p:nvSpPr>
          <p:cNvPr id="731142" name="Rectangle 6">
            <a:extLst>
              <a:ext uri="{FF2B5EF4-FFF2-40B4-BE49-F238E27FC236}">
                <a16:creationId xmlns:a16="http://schemas.microsoft.com/office/drawing/2014/main" id="{0C261C0B-C630-49B3-8147-90987D6144B9}"/>
              </a:ext>
            </a:extLst>
          </p:cNvPr>
          <p:cNvSpPr>
            <a:spLocks noGrp="1" noChangeArrowheads="1"/>
          </p:cNvSpPr>
          <p:nvPr>
            <p:ph type="ctrTitle"/>
          </p:nvPr>
        </p:nvSpPr>
        <p:spPr>
          <a:xfrm>
            <a:off x="1443038" y="985838"/>
            <a:ext cx="7239000" cy="1444625"/>
          </a:xfrm>
        </p:spPr>
        <p:txBody>
          <a:bodyPr/>
          <a:lstStyle>
            <a:lvl1pPr>
              <a:defRPr sz="4000"/>
            </a:lvl1pPr>
          </a:lstStyle>
          <a:p>
            <a:pPr lvl="0"/>
            <a:r>
              <a:rPr lang="en-US" altLang="en-US" noProof="0"/>
              <a:t>Click to edit Master title style</a:t>
            </a:r>
          </a:p>
        </p:txBody>
      </p:sp>
      <p:sp>
        <p:nvSpPr>
          <p:cNvPr id="731143" name="Rectangle 7">
            <a:extLst>
              <a:ext uri="{FF2B5EF4-FFF2-40B4-BE49-F238E27FC236}">
                <a16:creationId xmlns:a16="http://schemas.microsoft.com/office/drawing/2014/main" id="{148B73A2-5846-4316-A91A-983937EF0C31}"/>
              </a:ext>
            </a:extLst>
          </p:cNvPr>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731144" name="Rectangle 8">
            <a:extLst>
              <a:ext uri="{FF2B5EF4-FFF2-40B4-BE49-F238E27FC236}">
                <a16:creationId xmlns:a16="http://schemas.microsoft.com/office/drawing/2014/main" id="{239A6EC4-B029-413C-B4EE-33D50F67DC46}"/>
              </a:ext>
            </a:extLst>
          </p:cNvPr>
          <p:cNvSpPr>
            <a:spLocks noGrp="1" noChangeArrowheads="1"/>
          </p:cNvSpPr>
          <p:nvPr>
            <p:ph type="dt" sz="half" idx="2"/>
          </p:nvPr>
        </p:nvSpPr>
        <p:spPr/>
        <p:txBody>
          <a:bodyPr/>
          <a:lstStyle>
            <a:lvl1pPr>
              <a:defRPr/>
            </a:lvl1pPr>
          </a:lstStyle>
          <a:p>
            <a:endParaRPr lang="en-US" altLang="en-US"/>
          </a:p>
        </p:txBody>
      </p:sp>
      <p:sp>
        <p:nvSpPr>
          <p:cNvPr id="731145" name="Rectangle 9">
            <a:extLst>
              <a:ext uri="{FF2B5EF4-FFF2-40B4-BE49-F238E27FC236}">
                <a16:creationId xmlns:a16="http://schemas.microsoft.com/office/drawing/2014/main" id="{3BAEBAA5-A2A9-44F5-B3E7-E2C77551281E}"/>
              </a:ext>
            </a:extLst>
          </p:cNvPr>
          <p:cNvSpPr>
            <a:spLocks noGrp="1" noChangeArrowheads="1"/>
          </p:cNvSpPr>
          <p:nvPr>
            <p:ph type="ftr" sz="quarter" idx="3"/>
          </p:nvPr>
        </p:nvSpPr>
        <p:spPr/>
        <p:txBody>
          <a:bodyPr/>
          <a:lstStyle>
            <a:lvl1pPr>
              <a:defRPr/>
            </a:lvl1pPr>
          </a:lstStyle>
          <a:p>
            <a:endParaRPr lang="en-US" altLang="en-US"/>
          </a:p>
        </p:txBody>
      </p:sp>
      <p:sp>
        <p:nvSpPr>
          <p:cNvPr id="731146" name="Rectangle 10">
            <a:extLst>
              <a:ext uri="{FF2B5EF4-FFF2-40B4-BE49-F238E27FC236}">
                <a16:creationId xmlns:a16="http://schemas.microsoft.com/office/drawing/2014/main" id="{1B3FBD9E-8E08-433D-ACB8-A4C1B4F44721}"/>
              </a:ext>
            </a:extLst>
          </p:cNvPr>
          <p:cNvSpPr>
            <a:spLocks noGrp="1" noChangeArrowheads="1"/>
          </p:cNvSpPr>
          <p:nvPr>
            <p:ph type="sldNum" sz="quarter" idx="4"/>
          </p:nvPr>
        </p:nvSpPr>
        <p:spPr/>
        <p:txBody>
          <a:bodyPr/>
          <a:lstStyle>
            <a:lvl1pPr>
              <a:defRPr/>
            </a:lvl1pPr>
          </a:lstStyle>
          <a:p>
            <a:fld id="{4BE1F367-CF8F-42BE-8D3A-ED8EA0500A24}"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DC77-E12B-46E5-A462-6CB5F1EDC23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B0661-39EB-4256-AC47-B8F07F16377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997F66-E631-48C4-BB7D-0BB4C13107A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019651-B95C-45C4-A6E9-7E88B376972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F5191E4-61A1-45E5-BB3A-0B39EBC8ABD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E10AFB1-744F-4F03-B7B7-4FA44B3108A3}"/>
              </a:ext>
            </a:extLst>
          </p:cNvPr>
          <p:cNvSpPr>
            <a:spLocks noGrp="1"/>
          </p:cNvSpPr>
          <p:nvPr>
            <p:ph type="sldNum" sz="quarter" idx="12"/>
          </p:nvPr>
        </p:nvSpPr>
        <p:spPr/>
        <p:txBody>
          <a:bodyPr/>
          <a:lstStyle>
            <a:lvl1pPr>
              <a:defRPr/>
            </a:lvl1pPr>
          </a:lstStyle>
          <a:p>
            <a:fld id="{53F80E13-9B8C-4EA2-B429-28397D6448E9}" type="slidenum">
              <a:rPr lang="en-US" altLang="en-US"/>
              <a:pPr/>
              <a:t>‹#›</a:t>
            </a:fld>
            <a:endParaRPr lang="en-US" altLang="en-US"/>
          </a:p>
        </p:txBody>
      </p:sp>
    </p:spTree>
    <p:extLst>
      <p:ext uri="{BB962C8B-B14F-4D97-AF65-F5344CB8AC3E}">
        <p14:creationId xmlns:p14="http://schemas.microsoft.com/office/powerpoint/2010/main" val="21719383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DE27-6811-4496-AB5A-50CA99B1AE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D1666-A0EF-4108-8AA9-5AF487ADEF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EACAE-9B72-4DB0-A2D2-2223859B86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8791946-DA82-454F-964B-394F4F077E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FEEA941-847B-411F-8D6D-2040606407BC}"/>
              </a:ext>
            </a:extLst>
          </p:cNvPr>
          <p:cNvSpPr>
            <a:spLocks noGrp="1"/>
          </p:cNvSpPr>
          <p:nvPr>
            <p:ph type="sldNum" sz="quarter" idx="12"/>
          </p:nvPr>
        </p:nvSpPr>
        <p:spPr/>
        <p:txBody>
          <a:bodyPr/>
          <a:lstStyle>
            <a:lvl1pPr>
              <a:defRPr/>
            </a:lvl1pPr>
          </a:lstStyle>
          <a:p>
            <a:fld id="{5081402B-705C-416C-8449-2F8239D8B740}" type="slidenum">
              <a:rPr lang="en-US" altLang="en-US"/>
              <a:pPr/>
              <a:t>‹#›</a:t>
            </a:fld>
            <a:endParaRPr lang="en-US" altLang="en-US"/>
          </a:p>
        </p:txBody>
      </p:sp>
    </p:spTree>
    <p:extLst>
      <p:ext uri="{BB962C8B-B14F-4D97-AF65-F5344CB8AC3E}">
        <p14:creationId xmlns:p14="http://schemas.microsoft.com/office/powerpoint/2010/main" val="76539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DCE8-D5ED-41FD-80A2-B44153DC51E0}"/>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03064-F4AC-4E6C-80D0-BEBDEBDDFBB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4CDBC94-2252-4BCA-B73F-A25DCDC542E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1B65621-B473-48FC-8B0F-BD5CA06176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C6A363-3F51-4249-8A7A-E075B6307654}"/>
              </a:ext>
            </a:extLst>
          </p:cNvPr>
          <p:cNvSpPr>
            <a:spLocks noGrp="1"/>
          </p:cNvSpPr>
          <p:nvPr>
            <p:ph type="sldNum" sz="quarter" idx="12"/>
          </p:nvPr>
        </p:nvSpPr>
        <p:spPr/>
        <p:txBody>
          <a:bodyPr/>
          <a:lstStyle>
            <a:lvl1pPr>
              <a:defRPr/>
            </a:lvl1pPr>
          </a:lstStyle>
          <a:p>
            <a:fld id="{29CB1ADE-3034-4DD1-860B-4174EE130F19}" type="slidenum">
              <a:rPr lang="en-US" altLang="en-US"/>
              <a:pPr/>
              <a:t>‹#›</a:t>
            </a:fld>
            <a:endParaRPr lang="en-US" altLang="en-US"/>
          </a:p>
        </p:txBody>
      </p:sp>
    </p:spTree>
    <p:extLst>
      <p:ext uri="{BB962C8B-B14F-4D97-AF65-F5344CB8AC3E}">
        <p14:creationId xmlns:p14="http://schemas.microsoft.com/office/powerpoint/2010/main" val="2397464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6E29-EC03-499A-885F-815E313B0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6CF441-1A0C-42BD-A2B2-B017667864E8}"/>
              </a:ext>
            </a:extLst>
          </p:cNvPr>
          <p:cNvSpPr>
            <a:spLocks noGrp="1"/>
          </p:cNvSpPr>
          <p:nvPr>
            <p:ph sz="half" idx="1"/>
          </p:nvPr>
        </p:nvSpPr>
        <p:spPr>
          <a:xfrm>
            <a:off x="1370013" y="1827213"/>
            <a:ext cx="35798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E9D1E9-51C3-414E-A216-B3574B025865}"/>
              </a:ext>
            </a:extLst>
          </p:cNvPr>
          <p:cNvSpPr>
            <a:spLocks noGrp="1"/>
          </p:cNvSpPr>
          <p:nvPr>
            <p:ph sz="half" idx="2"/>
          </p:nvPr>
        </p:nvSpPr>
        <p:spPr>
          <a:xfrm>
            <a:off x="5102225" y="1827213"/>
            <a:ext cx="3581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F398F9-80A2-4C4C-9825-8F296F23BF7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2FBB6B9-7864-4EC8-85DF-EB9F7FF95F0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610CF1E-10AD-4EEF-8546-87AA4ED86451}"/>
              </a:ext>
            </a:extLst>
          </p:cNvPr>
          <p:cNvSpPr>
            <a:spLocks noGrp="1"/>
          </p:cNvSpPr>
          <p:nvPr>
            <p:ph type="sldNum" sz="quarter" idx="12"/>
          </p:nvPr>
        </p:nvSpPr>
        <p:spPr/>
        <p:txBody>
          <a:bodyPr/>
          <a:lstStyle>
            <a:lvl1pPr>
              <a:defRPr/>
            </a:lvl1pPr>
          </a:lstStyle>
          <a:p>
            <a:fld id="{0519A624-60B4-41E0-9AAB-0462EE3E031B}" type="slidenum">
              <a:rPr lang="en-US" altLang="en-US"/>
              <a:pPr/>
              <a:t>‹#›</a:t>
            </a:fld>
            <a:endParaRPr lang="en-US" altLang="en-US"/>
          </a:p>
        </p:txBody>
      </p:sp>
    </p:spTree>
    <p:extLst>
      <p:ext uri="{BB962C8B-B14F-4D97-AF65-F5344CB8AC3E}">
        <p14:creationId xmlns:p14="http://schemas.microsoft.com/office/powerpoint/2010/main" val="1147508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5A97-D3F1-4F90-8E9A-BE58048733B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A26893-45FC-4040-AF86-2B8C2D65322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AC3BB2-1B2A-408A-B208-B51A0A58AA8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3109E7-F135-4121-A307-1688F9E76B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D8F00E-9981-4D8F-8F5A-BF7B353139C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E0EE29-11DC-451D-A94E-5752BE787E6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85B1BEA-BD90-48A9-80E0-5C836C675DD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E445FC3-0FBD-43A0-B6AF-03127CDFBF71}"/>
              </a:ext>
            </a:extLst>
          </p:cNvPr>
          <p:cNvSpPr>
            <a:spLocks noGrp="1"/>
          </p:cNvSpPr>
          <p:nvPr>
            <p:ph type="sldNum" sz="quarter" idx="12"/>
          </p:nvPr>
        </p:nvSpPr>
        <p:spPr/>
        <p:txBody>
          <a:bodyPr/>
          <a:lstStyle>
            <a:lvl1pPr>
              <a:defRPr/>
            </a:lvl1pPr>
          </a:lstStyle>
          <a:p>
            <a:fld id="{BBB676D4-F477-438E-B298-D1F86250E822}" type="slidenum">
              <a:rPr lang="en-US" altLang="en-US"/>
              <a:pPr/>
              <a:t>‹#›</a:t>
            </a:fld>
            <a:endParaRPr lang="en-US" altLang="en-US"/>
          </a:p>
        </p:txBody>
      </p:sp>
    </p:spTree>
    <p:extLst>
      <p:ext uri="{BB962C8B-B14F-4D97-AF65-F5344CB8AC3E}">
        <p14:creationId xmlns:p14="http://schemas.microsoft.com/office/powerpoint/2010/main" val="6237929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9B71-508D-4B03-8277-A71182F11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D84E2-5634-41CC-AB3C-D84B31E62CD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63E4B52-1DFC-4C34-ACD7-6B30D092138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2016E0E-B8F2-42D1-B3E7-C8E147945E2D}"/>
              </a:ext>
            </a:extLst>
          </p:cNvPr>
          <p:cNvSpPr>
            <a:spLocks noGrp="1"/>
          </p:cNvSpPr>
          <p:nvPr>
            <p:ph type="sldNum" sz="quarter" idx="12"/>
          </p:nvPr>
        </p:nvSpPr>
        <p:spPr/>
        <p:txBody>
          <a:bodyPr/>
          <a:lstStyle>
            <a:lvl1pPr>
              <a:defRPr/>
            </a:lvl1pPr>
          </a:lstStyle>
          <a:p>
            <a:fld id="{3DB1C631-64BE-43D1-8B04-8CABDFC040BF}" type="slidenum">
              <a:rPr lang="en-US" altLang="en-US"/>
              <a:pPr/>
              <a:t>‹#›</a:t>
            </a:fld>
            <a:endParaRPr lang="en-US" altLang="en-US"/>
          </a:p>
        </p:txBody>
      </p:sp>
    </p:spTree>
    <p:extLst>
      <p:ext uri="{BB962C8B-B14F-4D97-AF65-F5344CB8AC3E}">
        <p14:creationId xmlns:p14="http://schemas.microsoft.com/office/powerpoint/2010/main" val="14914277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D9AA6-FB9A-4798-B60C-AD52878F6F8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737D68D-61DF-4544-BF99-552B5AA18B7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4454BC9-9997-4DF1-97CD-F5BFA6DAAC9F}"/>
              </a:ext>
            </a:extLst>
          </p:cNvPr>
          <p:cNvSpPr>
            <a:spLocks noGrp="1"/>
          </p:cNvSpPr>
          <p:nvPr>
            <p:ph type="sldNum" sz="quarter" idx="12"/>
          </p:nvPr>
        </p:nvSpPr>
        <p:spPr/>
        <p:txBody>
          <a:bodyPr/>
          <a:lstStyle>
            <a:lvl1pPr>
              <a:defRPr/>
            </a:lvl1pPr>
          </a:lstStyle>
          <a:p>
            <a:fld id="{E8C57F3B-E7B5-48FB-A1F2-D4B8E983303B}" type="slidenum">
              <a:rPr lang="en-US" altLang="en-US"/>
              <a:pPr/>
              <a:t>‹#›</a:t>
            </a:fld>
            <a:endParaRPr lang="en-US" altLang="en-US"/>
          </a:p>
        </p:txBody>
      </p:sp>
    </p:spTree>
    <p:extLst>
      <p:ext uri="{BB962C8B-B14F-4D97-AF65-F5344CB8AC3E}">
        <p14:creationId xmlns:p14="http://schemas.microsoft.com/office/powerpoint/2010/main" val="23345870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A3D0-EFB2-494E-A4A0-5B3ABE5DF0D5}"/>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99263-09D6-4F9C-A3E7-795606EBA6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78A2A3-31E7-48AE-B7B6-315B349481A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34C02B-6909-4635-902A-4C539A36150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4D8A0C3-FC38-40F8-999D-6A747619486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0BA4CD8-402E-445F-A82F-4D0C133E739D}"/>
              </a:ext>
            </a:extLst>
          </p:cNvPr>
          <p:cNvSpPr>
            <a:spLocks noGrp="1"/>
          </p:cNvSpPr>
          <p:nvPr>
            <p:ph type="sldNum" sz="quarter" idx="12"/>
          </p:nvPr>
        </p:nvSpPr>
        <p:spPr/>
        <p:txBody>
          <a:bodyPr/>
          <a:lstStyle>
            <a:lvl1pPr>
              <a:defRPr/>
            </a:lvl1pPr>
          </a:lstStyle>
          <a:p>
            <a:fld id="{933FE894-23C7-4A6F-88A8-1C9743296915}" type="slidenum">
              <a:rPr lang="en-US" altLang="en-US"/>
              <a:pPr/>
              <a:t>‹#›</a:t>
            </a:fld>
            <a:endParaRPr lang="en-US" altLang="en-US"/>
          </a:p>
        </p:txBody>
      </p:sp>
    </p:spTree>
    <p:extLst>
      <p:ext uri="{BB962C8B-B14F-4D97-AF65-F5344CB8AC3E}">
        <p14:creationId xmlns:p14="http://schemas.microsoft.com/office/powerpoint/2010/main" val="23381783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424C-20C3-4B9C-A423-0958DA34F31C}"/>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190DB2-4F29-4985-AE68-8520CD790A7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8BA9F4-25F4-4400-8FDD-8FDC7A21FA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B451F3-0957-4B5B-A45B-85E8138B8A5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4504732-79D2-41BC-930A-200FBBA6B80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0F084A-50EF-4040-822B-24CAE321FFAA}"/>
              </a:ext>
            </a:extLst>
          </p:cNvPr>
          <p:cNvSpPr>
            <a:spLocks noGrp="1"/>
          </p:cNvSpPr>
          <p:nvPr>
            <p:ph type="sldNum" sz="quarter" idx="12"/>
          </p:nvPr>
        </p:nvSpPr>
        <p:spPr/>
        <p:txBody>
          <a:bodyPr/>
          <a:lstStyle>
            <a:lvl1pPr>
              <a:defRPr/>
            </a:lvl1pPr>
          </a:lstStyle>
          <a:p>
            <a:fld id="{E91E78DB-44D2-4A6E-BCAC-EAD32022A68B}" type="slidenum">
              <a:rPr lang="en-US" altLang="en-US"/>
              <a:pPr/>
              <a:t>‹#›</a:t>
            </a:fld>
            <a:endParaRPr lang="en-US" altLang="en-US"/>
          </a:p>
        </p:txBody>
      </p:sp>
    </p:spTree>
    <p:extLst>
      <p:ext uri="{BB962C8B-B14F-4D97-AF65-F5344CB8AC3E}">
        <p14:creationId xmlns:p14="http://schemas.microsoft.com/office/powerpoint/2010/main" val="13788669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694B-02BD-47F8-9F10-F641F59B21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AC0ED5-F547-4985-80DE-4F3F5CFAED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A3803-D08A-44A4-AB20-71C00D88023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D98FD0C-D7DD-4C26-84C5-C40319A631F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B3EAD4C-AD09-4591-BFAD-8EAD02419051}"/>
              </a:ext>
            </a:extLst>
          </p:cNvPr>
          <p:cNvSpPr>
            <a:spLocks noGrp="1"/>
          </p:cNvSpPr>
          <p:nvPr>
            <p:ph type="sldNum" sz="quarter" idx="12"/>
          </p:nvPr>
        </p:nvSpPr>
        <p:spPr/>
        <p:txBody>
          <a:bodyPr/>
          <a:lstStyle>
            <a:lvl1pPr>
              <a:defRPr/>
            </a:lvl1pPr>
          </a:lstStyle>
          <a:p>
            <a:fld id="{CA98A587-8096-4516-96BE-5AC75F40D94F}" type="slidenum">
              <a:rPr lang="en-US" altLang="en-US"/>
              <a:pPr/>
              <a:t>‹#›</a:t>
            </a:fld>
            <a:endParaRPr lang="en-US" altLang="en-US"/>
          </a:p>
        </p:txBody>
      </p:sp>
    </p:spTree>
    <p:extLst>
      <p:ext uri="{BB962C8B-B14F-4D97-AF65-F5344CB8AC3E}">
        <p14:creationId xmlns:p14="http://schemas.microsoft.com/office/powerpoint/2010/main" val="2403773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8A616-3C15-49E5-ADA5-E77245D521EE}"/>
              </a:ext>
            </a:extLst>
          </p:cNvPr>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AF9D5-49E4-4CE2-956D-29CB8959FF6E}"/>
              </a:ext>
            </a:extLst>
          </p:cNvPr>
          <p:cNvSpPr>
            <a:spLocks noGrp="1"/>
          </p:cNvSpPr>
          <p:nvPr>
            <p:ph type="body" orient="vert" idx="1"/>
          </p:nvPr>
        </p:nvSpPr>
        <p:spPr>
          <a:xfrm>
            <a:off x="1370013" y="301625"/>
            <a:ext cx="5334000" cy="5640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AC5C7-5EFE-4CB2-8C87-C138A0B9B4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548EDBD-6BBE-4EC4-8A56-209B1F38185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8B74C11-9436-4032-B939-A2092EFDB249}"/>
              </a:ext>
            </a:extLst>
          </p:cNvPr>
          <p:cNvSpPr>
            <a:spLocks noGrp="1"/>
          </p:cNvSpPr>
          <p:nvPr>
            <p:ph type="sldNum" sz="quarter" idx="12"/>
          </p:nvPr>
        </p:nvSpPr>
        <p:spPr/>
        <p:txBody>
          <a:bodyPr/>
          <a:lstStyle>
            <a:lvl1pPr>
              <a:defRPr/>
            </a:lvl1pPr>
          </a:lstStyle>
          <a:p>
            <a:fld id="{B0B897CD-C6BD-468B-BD73-2943CC7BC143}" type="slidenum">
              <a:rPr lang="en-US" altLang="en-US"/>
              <a:pPr/>
              <a:t>‹#›</a:t>
            </a:fld>
            <a:endParaRPr lang="en-US" altLang="en-US"/>
          </a:p>
        </p:txBody>
      </p:sp>
    </p:spTree>
    <p:extLst>
      <p:ext uri="{BB962C8B-B14F-4D97-AF65-F5344CB8AC3E}">
        <p14:creationId xmlns:p14="http://schemas.microsoft.com/office/powerpoint/2010/main" val="101759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D5C3-3B04-4BAF-82E8-939E661CB3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D7518E-76F1-4FCE-8228-3CF4B60001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B2CF01-BB20-40F1-9659-9944625E3D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464BF4-C3E8-4D91-AEAE-926F5FAFE7F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D09FE7F-2B72-4714-9D91-8B19BD590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C885DFD-D09D-4174-80E9-347B63FA3455}"/>
              </a:ext>
            </a:extLst>
          </p:cNvPr>
          <p:cNvSpPr>
            <a:spLocks noGrp="1"/>
          </p:cNvSpPr>
          <p:nvPr>
            <p:ph type="sldNum" sz="quarter" idx="12"/>
          </p:nvPr>
        </p:nvSpPr>
        <p:spPr/>
        <p:txBody>
          <a:bodyPr/>
          <a:lstStyle>
            <a:lvl1pPr>
              <a:defRPr/>
            </a:lvl1pPr>
          </a:lstStyle>
          <a:p>
            <a:fld id="{947436EC-FFBF-4B78-BD85-0014A149D9B3}" type="slidenum">
              <a:rPr lang="en-US" altLang="en-US"/>
              <a:pPr/>
              <a:t>‹#›</a:t>
            </a:fld>
            <a:endParaRPr lang="en-US" altLang="en-US"/>
          </a:p>
        </p:txBody>
      </p:sp>
    </p:spTree>
    <p:extLst>
      <p:ext uri="{BB962C8B-B14F-4D97-AF65-F5344CB8AC3E}">
        <p14:creationId xmlns:p14="http://schemas.microsoft.com/office/powerpoint/2010/main" val="24143363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40354" name="Line 2">
            <a:extLst>
              <a:ext uri="{FF2B5EF4-FFF2-40B4-BE49-F238E27FC236}">
                <a16:creationId xmlns:a16="http://schemas.microsoft.com/office/drawing/2014/main" id="{A4BD9284-3540-4968-9DD7-6045237A144F}"/>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0355" name="Arc 3">
            <a:extLst>
              <a:ext uri="{FF2B5EF4-FFF2-40B4-BE49-F238E27FC236}">
                <a16:creationId xmlns:a16="http://schemas.microsoft.com/office/drawing/2014/main" id="{865E45EB-B21A-4C98-9328-02261483C86E}"/>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0356" name="Rectangle 4">
            <a:extLst>
              <a:ext uri="{FF2B5EF4-FFF2-40B4-BE49-F238E27FC236}">
                <a16:creationId xmlns:a16="http://schemas.microsoft.com/office/drawing/2014/main" id="{1537437F-A4BE-4B70-87DE-1584C3B1F6F7}"/>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740357" name="Rectangle 5">
            <a:extLst>
              <a:ext uri="{FF2B5EF4-FFF2-40B4-BE49-F238E27FC236}">
                <a16:creationId xmlns:a16="http://schemas.microsoft.com/office/drawing/2014/main" id="{BACD32ED-4FA6-466F-9505-78EEBE243100}"/>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740358" name="Rectangle 6">
            <a:extLst>
              <a:ext uri="{FF2B5EF4-FFF2-40B4-BE49-F238E27FC236}">
                <a16:creationId xmlns:a16="http://schemas.microsoft.com/office/drawing/2014/main" id="{07833F03-88F9-4CCE-90AB-8C896CC6BC6D}"/>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740359" name="Rectangle 7">
            <a:extLst>
              <a:ext uri="{FF2B5EF4-FFF2-40B4-BE49-F238E27FC236}">
                <a16:creationId xmlns:a16="http://schemas.microsoft.com/office/drawing/2014/main" id="{50208655-CDF9-4376-A401-8FDF0FA4C833}"/>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740360" name="Rectangle 8">
            <a:extLst>
              <a:ext uri="{FF2B5EF4-FFF2-40B4-BE49-F238E27FC236}">
                <a16:creationId xmlns:a16="http://schemas.microsoft.com/office/drawing/2014/main" id="{9E700795-C0C1-4BF2-BF5A-1DDD865CF639}"/>
              </a:ext>
            </a:extLst>
          </p:cNvPr>
          <p:cNvSpPr>
            <a:spLocks noGrp="1" noChangeArrowheads="1"/>
          </p:cNvSpPr>
          <p:nvPr>
            <p:ph type="sldNum" sz="quarter" idx="4"/>
          </p:nvPr>
        </p:nvSpPr>
        <p:spPr/>
        <p:txBody>
          <a:bodyPr/>
          <a:lstStyle>
            <a:lvl1pPr>
              <a:defRPr/>
            </a:lvl1pPr>
          </a:lstStyle>
          <a:p>
            <a:fld id="{06D34403-E806-4414-8D13-5AF7B5CFDF56}" type="slidenum">
              <a:rPr lang="en-US" altLang="en-US"/>
              <a:pPr/>
              <a:t>‹#›</a:t>
            </a:fld>
            <a:endParaRPr lang="en-US"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0D96-0918-4D55-B08A-FFBB02388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65F876-842E-4CAC-96D7-A7AEFC56B9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CBCCE-21DB-429F-8426-6FFC2967FDA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A41BED-F008-4809-B214-7944300625D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C886BB4-486E-454B-A180-D04B577D04ED}"/>
              </a:ext>
            </a:extLst>
          </p:cNvPr>
          <p:cNvSpPr>
            <a:spLocks noGrp="1"/>
          </p:cNvSpPr>
          <p:nvPr>
            <p:ph type="sldNum" sz="quarter" idx="12"/>
          </p:nvPr>
        </p:nvSpPr>
        <p:spPr/>
        <p:txBody>
          <a:bodyPr/>
          <a:lstStyle>
            <a:lvl1pPr>
              <a:defRPr/>
            </a:lvl1pPr>
          </a:lstStyle>
          <a:p>
            <a:fld id="{8C1D0D9B-F64E-4815-BD41-6E05F428B3A5}" type="slidenum">
              <a:rPr lang="en-US" altLang="en-US"/>
              <a:pPr/>
              <a:t>‹#›</a:t>
            </a:fld>
            <a:endParaRPr lang="en-US" altLang="en-US"/>
          </a:p>
        </p:txBody>
      </p:sp>
    </p:spTree>
    <p:extLst>
      <p:ext uri="{BB962C8B-B14F-4D97-AF65-F5344CB8AC3E}">
        <p14:creationId xmlns:p14="http://schemas.microsoft.com/office/powerpoint/2010/main" val="1154231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8B72-AEDA-4304-A032-15191EB2D68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933F82-420F-49D3-9862-985A1CB6A39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385C6A8-C0CA-4F0A-8A93-A84576983E8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3A7F78-0B9A-4FFA-8FE6-E1212D5F3F0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2EF344-49E3-48DC-9FDF-4D1AC76E0DF6}"/>
              </a:ext>
            </a:extLst>
          </p:cNvPr>
          <p:cNvSpPr>
            <a:spLocks noGrp="1"/>
          </p:cNvSpPr>
          <p:nvPr>
            <p:ph type="sldNum" sz="quarter" idx="12"/>
          </p:nvPr>
        </p:nvSpPr>
        <p:spPr/>
        <p:txBody>
          <a:bodyPr/>
          <a:lstStyle>
            <a:lvl1pPr>
              <a:defRPr/>
            </a:lvl1pPr>
          </a:lstStyle>
          <a:p>
            <a:fld id="{CF0FF441-B8D5-4D96-8C65-BDDD7E083C03}" type="slidenum">
              <a:rPr lang="en-US" altLang="en-US"/>
              <a:pPr/>
              <a:t>‹#›</a:t>
            </a:fld>
            <a:endParaRPr lang="en-US" altLang="en-US"/>
          </a:p>
        </p:txBody>
      </p:sp>
    </p:spTree>
    <p:extLst>
      <p:ext uri="{BB962C8B-B14F-4D97-AF65-F5344CB8AC3E}">
        <p14:creationId xmlns:p14="http://schemas.microsoft.com/office/powerpoint/2010/main" val="11636389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9BF7-A373-4D2A-A506-DA304B48D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8743E-20DD-4BA7-A83C-AABA499BF081}"/>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2CEC7D-305C-4300-A00C-60ECDD9E6606}"/>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626B0-2499-4F42-B8A2-2F28D6D36A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762AA3F-CF6F-4B48-AAF6-BCAAFEC79A7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AD13C20-5F62-4B3F-AAF2-5EC092960AA6}"/>
              </a:ext>
            </a:extLst>
          </p:cNvPr>
          <p:cNvSpPr>
            <a:spLocks noGrp="1"/>
          </p:cNvSpPr>
          <p:nvPr>
            <p:ph type="sldNum" sz="quarter" idx="12"/>
          </p:nvPr>
        </p:nvSpPr>
        <p:spPr/>
        <p:txBody>
          <a:bodyPr/>
          <a:lstStyle>
            <a:lvl1pPr>
              <a:defRPr/>
            </a:lvl1pPr>
          </a:lstStyle>
          <a:p>
            <a:fld id="{78FB9902-F04A-40C9-BE50-16F864E88D9C}" type="slidenum">
              <a:rPr lang="en-US" altLang="en-US"/>
              <a:pPr/>
              <a:t>‹#›</a:t>
            </a:fld>
            <a:endParaRPr lang="en-US" altLang="en-US"/>
          </a:p>
        </p:txBody>
      </p:sp>
    </p:spTree>
    <p:extLst>
      <p:ext uri="{BB962C8B-B14F-4D97-AF65-F5344CB8AC3E}">
        <p14:creationId xmlns:p14="http://schemas.microsoft.com/office/powerpoint/2010/main" val="3399296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EC3D-F2C7-4D4B-A430-22531D171BA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54F9C4-EF33-4CC5-94D6-751D6276AC4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98982B-8123-4CE0-B89C-C4ADFB1945C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A8E9C-7F4B-42E0-BAE5-BB5EB400179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AB0C42-5F28-4A05-A56A-A163B7971E4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9B053E-383B-4A0F-96A5-DE345D80FCD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956281E-1371-4D5C-BB61-DD4A0CC9A1F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5C0330F-CE08-4725-8806-AC45FF5F14A6}"/>
              </a:ext>
            </a:extLst>
          </p:cNvPr>
          <p:cNvSpPr>
            <a:spLocks noGrp="1"/>
          </p:cNvSpPr>
          <p:nvPr>
            <p:ph type="sldNum" sz="quarter" idx="12"/>
          </p:nvPr>
        </p:nvSpPr>
        <p:spPr/>
        <p:txBody>
          <a:bodyPr/>
          <a:lstStyle>
            <a:lvl1pPr>
              <a:defRPr/>
            </a:lvl1pPr>
          </a:lstStyle>
          <a:p>
            <a:fld id="{D743E764-848A-4761-8E93-EB6B67FBEBCD}" type="slidenum">
              <a:rPr lang="en-US" altLang="en-US"/>
              <a:pPr/>
              <a:t>‹#›</a:t>
            </a:fld>
            <a:endParaRPr lang="en-US" altLang="en-US"/>
          </a:p>
        </p:txBody>
      </p:sp>
    </p:spTree>
    <p:extLst>
      <p:ext uri="{BB962C8B-B14F-4D97-AF65-F5344CB8AC3E}">
        <p14:creationId xmlns:p14="http://schemas.microsoft.com/office/powerpoint/2010/main" val="6207777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02D0-8EF6-4D94-9D4E-E1DD8635E9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A0803-BDD8-4577-9CE5-D10C3E9B1F5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E665339-BC4D-47FC-87AF-627D7C97EDA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434D7BB-46D7-4C1B-9CE6-3F019DD20735}"/>
              </a:ext>
            </a:extLst>
          </p:cNvPr>
          <p:cNvSpPr>
            <a:spLocks noGrp="1"/>
          </p:cNvSpPr>
          <p:nvPr>
            <p:ph type="sldNum" sz="quarter" idx="12"/>
          </p:nvPr>
        </p:nvSpPr>
        <p:spPr/>
        <p:txBody>
          <a:bodyPr/>
          <a:lstStyle>
            <a:lvl1pPr>
              <a:defRPr/>
            </a:lvl1pPr>
          </a:lstStyle>
          <a:p>
            <a:fld id="{7E536F12-A0E5-491B-95F3-6586C8B971A3}" type="slidenum">
              <a:rPr lang="en-US" altLang="en-US"/>
              <a:pPr/>
              <a:t>‹#›</a:t>
            </a:fld>
            <a:endParaRPr lang="en-US" altLang="en-US"/>
          </a:p>
        </p:txBody>
      </p:sp>
    </p:spTree>
    <p:extLst>
      <p:ext uri="{BB962C8B-B14F-4D97-AF65-F5344CB8AC3E}">
        <p14:creationId xmlns:p14="http://schemas.microsoft.com/office/powerpoint/2010/main" val="31577721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2A6EA-32E1-40F9-97DE-1210E0681C0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E595BC1-198E-4FF4-BEF3-5A6FD6368F5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A0E409E-CE1D-4B13-BB8E-45F102440BD5}"/>
              </a:ext>
            </a:extLst>
          </p:cNvPr>
          <p:cNvSpPr>
            <a:spLocks noGrp="1"/>
          </p:cNvSpPr>
          <p:nvPr>
            <p:ph type="sldNum" sz="quarter" idx="12"/>
          </p:nvPr>
        </p:nvSpPr>
        <p:spPr/>
        <p:txBody>
          <a:bodyPr/>
          <a:lstStyle>
            <a:lvl1pPr>
              <a:defRPr/>
            </a:lvl1pPr>
          </a:lstStyle>
          <a:p>
            <a:fld id="{D0EBFA8F-1063-4CFC-83E4-B5040F0C1442}" type="slidenum">
              <a:rPr lang="en-US" altLang="en-US"/>
              <a:pPr/>
              <a:t>‹#›</a:t>
            </a:fld>
            <a:endParaRPr lang="en-US" altLang="en-US"/>
          </a:p>
        </p:txBody>
      </p:sp>
    </p:spTree>
    <p:extLst>
      <p:ext uri="{BB962C8B-B14F-4D97-AF65-F5344CB8AC3E}">
        <p14:creationId xmlns:p14="http://schemas.microsoft.com/office/powerpoint/2010/main" val="41981599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9C23-E454-4F4C-A60B-7F4FCA4934C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E4417-2D29-4798-9541-4E1591C2B63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43CC43-65C2-4AFF-BE11-2DE5D4B44E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9D7D24-50F0-474B-8197-BEDC290C62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D3C2C7C-F530-453F-AFE4-2FB8DA2BB0F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980C5A9-4F20-400A-B046-E331BE6274E1}"/>
              </a:ext>
            </a:extLst>
          </p:cNvPr>
          <p:cNvSpPr>
            <a:spLocks noGrp="1"/>
          </p:cNvSpPr>
          <p:nvPr>
            <p:ph type="sldNum" sz="quarter" idx="12"/>
          </p:nvPr>
        </p:nvSpPr>
        <p:spPr/>
        <p:txBody>
          <a:bodyPr/>
          <a:lstStyle>
            <a:lvl1pPr>
              <a:defRPr/>
            </a:lvl1pPr>
          </a:lstStyle>
          <a:p>
            <a:fld id="{D4B04A86-BA09-4AC6-802D-CCE919F8D068}" type="slidenum">
              <a:rPr lang="en-US" altLang="en-US"/>
              <a:pPr/>
              <a:t>‹#›</a:t>
            </a:fld>
            <a:endParaRPr lang="en-US" altLang="en-US"/>
          </a:p>
        </p:txBody>
      </p:sp>
    </p:spTree>
    <p:extLst>
      <p:ext uri="{BB962C8B-B14F-4D97-AF65-F5344CB8AC3E}">
        <p14:creationId xmlns:p14="http://schemas.microsoft.com/office/powerpoint/2010/main" val="9174960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05FC-9B81-431C-9CA9-74BFB7910C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64F1C4-2269-48D2-94A3-42BEEEFB6F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EF97C-A3E5-41EF-9C9C-04CA7C8D3BA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B96E8E-5600-4E82-88D2-95963E6C3F1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F437287-788D-4F31-AC1A-A4AB1E63AD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FC690EE-B984-44F7-80DF-6872018451AC}"/>
              </a:ext>
            </a:extLst>
          </p:cNvPr>
          <p:cNvSpPr>
            <a:spLocks noGrp="1"/>
          </p:cNvSpPr>
          <p:nvPr>
            <p:ph type="sldNum" sz="quarter" idx="12"/>
          </p:nvPr>
        </p:nvSpPr>
        <p:spPr/>
        <p:txBody>
          <a:bodyPr/>
          <a:lstStyle>
            <a:lvl1pPr>
              <a:defRPr/>
            </a:lvl1pPr>
          </a:lstStyle>
          <a:p>
            <a:fld id="{E664763E-3BBA-4D75-8E7E-B14ADD438174}" type="slidenum">
              <a:rPr lang="en-US" altLang="en-US"/>
              <a:pPr/>
              <a:t>‹#›</a:t>
            </a:fld>
            <a:endParaRPr lang="en-US" altLang="en-US"/>
          </a:p>
        </p:txBody>
      </p:sp>
    </p:spTree>
    <p:extLst>
      <p:ext uri="{BB962C8B-B14F-4D97-AF65-F5344CB8AC3E}">
        <p14:creationId xmlns:p14="http://schemas.microsoft.com/office/powerpoint/2010/main" val="39827661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93C4-E225-41F4-8B27-1267FFC51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41A3A-B79C-4CAA-93BC-DB17EE9FD5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DD0AD-C194-4D9C-8A55-FF08DE5883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DFF384E-DD8A-493E-82D7-64105FB315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89E4032-84D1-415B-8996-970A8C614306}"/>
              </a:ext>
            </a:extLst>
          </p:cNvPr>
          <p:cNvSpPr>
            <a:spLocks noGrp="1"/>
          </p:cNvSpPr>
          <p:nvPr>
            <p:ph type="sldNum" sz="quarter" idx="12"/>
          </p:nvPr>
        </p:nvSpPr>
        <p:spPr/>
        <p:txBody>
          <a:bodyPr/>
          <a:lstStyle>
            <a:lvl1pPr>
              <a:defRPr/>
            </a:lvl1pPr>
          </a:lstStyle>
          <a:p>
            <a:fld id="{54A0CE09-E36C-49CB-B068-40BA343BF82D}" type="slidenum">
              <a:rPr lang="en-US" altLang="en-US"/>
              <a:pPr/>
              <a:t>‹#›</a:t>
            </a:fld>
            <a:endParaRPr lang="en-US" altLang="en-US"/>
          </a:p>
        </p:txBody>
      </p:sp>
    </p:spTree>
    <p:extLst>
      <p:ext uri="{BB962C8B-B14F-4D97-AF65-F5344CB8AC3E}">
        <p14:creationId xmlns:p14="http://schemas.microsoft.com/office/powerpoint/2010/main" val="2987914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10E4303-7491-40B7-8DD8-D22D551B72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05C1D1E-F30E-41E5-9E8B-5470BC64A8F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F1FA978-50AB-4311-9D69-5BD9B2AF3E5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6E906C00-9E8C-4C9A-ABC6-7BC8B6BFD1D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B5A26FD4-81A7-4743-B587-D73D1BAD33D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a:defRPr sz="1400"/>
            </a:lvl1pPr>
          </a:lstStyle>
          <a:p>
            <a:fld id="{2A5C0C0D-937B-480C-891F-37A4FA3743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D61AA844-E374-4EF9-8577-4D2D93D3AB3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3363" name="Rectangle 3">
            <a:extLst>
              <a:ext uri="{FF2B5EF4-FFF2-40B4-BE49-F238E27FC236}">
                <a16:creationId xmlns:a16="http://schemas.microsoft.com/office/drawing/2014/main" id="{8417D0B5-DE9E-4544-96AA-60A61F88615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3364" name="Rectangle 4">
            <a:extLst>
              <a:ext uri="{FF2B5EF4-FFF2-40B4-BE49-F238E27FC236}">
                <a16:creationId xmlns:a16="http://schemas.microsoft.com/office/drawing/2014/main" id="{5E8B4CFB-7996-456B-8657-97901DE218A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783365" name="Rectangle 5">
            <a:extLst>
              <a:ext uri="{FF2B5EF4-FFF2-40B4-BE49-F238E27FC236}">
                <a16:creationId xmlns:a16="http://schemas.microsoft.com/office/drawing/2014/main" id="{ADED542A-A568-45F8-8F97-6DE7FC8B299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783366" name="Rectangle 6">
            <a:extLst>
              <a:ext uri="{FF2B5EF4-FFF2-40B4-BE49-F238E27FC236}">
                <a16:creationId xmlns:a16="http://schemas.microsoft.com/office/drawing/2014/main" id="{ACFB4E4D-7C2F-45E6-BBC4-BBB43018845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43FC446-3785-4C65-B0AC-C022700128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2578" name="Rectangle 2">
            <a:extLst>
              <a:ext uri="{FF2B5EF4-FFF2-40B4-BE49-F238E27FC236}">
                <a16:creationId xmlns:a16="http://schemas.microsoft.com/office/drawing/2014/main" id="{F97D5F23-5578-4CE5-AE37-C0C37CE9251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92579" name="Rectangle 3">
            <a:extLst>
              <a:ext uri="{FF2B5EF4-FFF2-40B4-BE49-F238E27FC236}">
                <a16:creationId xmlns:a16="http://schemas.microsoft.com/office/drawing/2014/main" id="{A550C2FB-49C8-4AB9-8D9C-AD5A38C9CF6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2580" name="Rectangle 4">
            <a:extLst>
              <a:ext uri="{FF2B5EF4-FFF2-40B4-BE49-F238E27FC236}">
                <a16:creationId xmlns:a16="http://schemas.microsoft.com/office/drawing/2014/main" id="{32671E67-2019-4743-9162-BA7CC775F57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ltLang="en-US"/>
          </a:p>
        </p:txBody>
      </p:sp>
      <p:sp>
        <p:nvSpPr>
          <p:cNvPr id="792581" name="Rectangle 5">
            <a:extLst>
              <a:ext uri="{FF2B5EF4-FFF2-40B4-BE49-F238E27FC236}">
                <a16:creationId xmlns:a16="http://schemas.microsoft.com/office/drawing/2014/main" id="{529D0648-2A7A-4989-A871-C739493640B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792582" name="Rectangle 6">
            <a:extLst>
              <a:ext uri="{FF2B5EF4-FFF2-40B4-BE49-F238E27FC236}">
                <a16:creationId xmlns:a16="http://schemas.microsoft.com/office/drawing/2014/main" id="{E1F7C612-C8B0-4D58-8E03-EBD6372951C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193860C2-D1DD-4E0A-9C72-992B296FD5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9E0156BA-B9CB-4D2C-986B-D51BA0821CC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ctr" anchorCtr="0" compatLnSpc="1">
            <a:prstTxWarp prst="textNoShape">
              <a:avLst/>
            </a:prstTxWarp>
          </a:bodyPr>
          <a:lstStyle/>
          <a:p>
            <a:pPr lvl="0"/>
            <a:r>
              <a:rPr lang="en-US" altLang="en-US"/>
              <a:t>Click to edit Master title style</a:t>
            </a:r>
          </a:p>
        </p:txBody>
      </p:sp>
      <p:sp>
        <p:nvSpPr>
          <p:cNvPr id="261123" name="Rectangle 3">
            <a:extLst>
              <a:ext uri="{FF2B5EF4-FFF2-40B4-BE49-F238E27FC236}">
                <a16:creationId xmlns:a16="http://schemas.microsoft.com/office/drawing/2014/main" id="{70C4BE04-8FEB-4AAB-AE4E-01E6E0E708E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1124" name="Rectangle 4">
            <a:extLst>
              <a:ext uri="{FF2B5EF4-FFF2-40B4-BE49-F238E27FC236}">
                <a16:creationId xmlns:a16="http://schemas.microsoft.com/office/drawing/2014/main" id="{50B06B1F-33B8-4E5D-80DB-27F342669F1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eaLnBrk="0" hangingPunct="0">
              <a:defRPr sz="1400">
                <a:latin typeface="+mn-lt"/>
              </a:defRPr>
            </a:lvl1pPr>
          </a:lstStyle>
          <a:p>
            <a:endParaRPr lang="en-US" altLang="en-US"/>
          </a:p>
        </p:txBody>
      </p:sp>
      <p:sp>
        <p:nvSpPr>
          <p:cNvPr id="261125" name="Rectangle 5">
            <a:extLst>
              <a:ext uri="{FF2B5EF4-FFF2-40B4-BE49-F238E27FC236}">
                <a16:creationId xmlns:a16="http://schemas.microsoft.com/office/drawing/2014/main" id="{CF0C351E-F83F-4529-8797-C2225AC49B7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261126" name="Rectangle 6">
            <a:extLst>
              <a:ext uri="{FF2B5EF4-FFF2-40B4-BE49-F238E27FC236}">
                <a16:creationId xmlns:a16="http://schemas.microsoft.com/office/drawing/2014/main" id="{9C9E455F-3A46-456E-BD3B-763644F5592F}"/>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eaLnBrk="0" hangingPunct="0">
              <a:defRPr sz="1400">
                <a:latin typeface="+mn-lt"/>
              </a:defRPr>
            </a:lvl1pPr>
          </a:lstStyle>
          <a:p>
            <a:fld id="{FAD72C79-8C02-4428-8C90-6AD2477D3F6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57DD1DE5-B099-4BED-9047-087447B7EB8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ctr" anchorCtr="0" compatLnSpc="1">
            <a:prstTxWarp prst="textNoShape">
              <a:avLst/>
            </a:prstTxWarp>
          </a:bodyPr>
          <a:lstStyle/>
          <a:p>
            <a:pPr lvl="0"/>
            <a:r>
              <a:rPr lang="en-US" altLang="en-US"/>
              <a:t>Click to edit Master title style</a:t>
            </a:r>
          </a:p>
        </p:txBody>
      </p:sp>
      <p:sp>
        <p:nvSpPr>
          <p:cNvPr id="278531" name="Rectangle 3">
            <a:extLst>
              <a:ext uri="{FF2B5EF4-FFF2-40B4-BE49-F238E27FC236}">
                <a16:creationId xmlns:a16="http://schemas.microsoft.com/office/drawing/2014/main" id="{3D12B890-2A52-4B00-B6B1-D8EFB599545A}"/>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8532" name="Rectangle 4">
            <a:extLst>
              <a:ext uri="{FF2B5EF4-FFF2-40B4-BE49-F238E27FC236}">
                <a16:creationId xmlns:a16="http://schemas.microsoft.com/office/drawing/2014/main" id="{97411E18-22B9-45DC-9757-ADFC8616874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defRPr sz="1400">
                <a:latin typeface="+mn-lt"/>
              </a:defRPr>
            </a:lvl1pPr>
          </a:lstStyle>
          <a:p>
            <a:endParaRPr lang="en-US" altLang="en-US"/>
          </a:p>
        </p:txBody>
      </p:sp>
      <p:sp>
        <p:nvSpPr>
          <p:cNvPr id="278533" name="Rectangle 5">
            <a:extLst>
              <a:ext uri="{FF2B5EF4-FFF2-40B4-BE49-F238E27FC236}">
                <a16:creationId xmlns:a16="http://schemas.microsoft.com/office/drawing/2014/main" id="{E3E6E43C-AB8E-422E-996C-6D10D181CF5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ctr">
              <a:defRPr sz="1400">
                <a:latin typeface="+mn-lt"/>
              </a:defRPr>
            </a:lvl1pPr>
          </a:lstStyle>
          <a:p>
            <a:endParaRPr lang="en-US" altLang="en-US"/>
          </a:p>
        </p:txBody>
      </p:sp>
      <p:sp>
        <p:nvSpPr>
          <p:cNvPr id="278534" name="Rectangle 6">
            <a:extLst>
              <a:ext uri="{FF2B5EF4-FFF2-40B4-BE49-F238E27FC236}">
                <a16:creationId xmlns:a16="http://schemas.microsoft.com/office/drawing/2014/main" id="{076F10DC-AF3C-410A-BB72-D05B313A8D3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a:defRPr sz="1400">
                <a:latin typeface="+mn-lt"/>
              </a:defRPr>
            </a:lvl1pPr>
          </a:lstStyle>
          <a:p>
            <a:fld id="{A9F4F13B-6C2B-472D-A33D-7E0CEC5BD9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9D6BA07A-802F-490C-B307-E386942292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ctr" anchorCtr="0" compatLnSpc="1">
            <a:prstTxWarp prst="textNoShape">
              <a:avLst/>
            </a:prstTxWarp>
          </a:bodyPr>
          <a:lstStyle/>
          <a:p>
            <a:pPr lvl="0"/>
            <a:r>
              <a:rPr lang="en-US" altLang="en-US"/>
              <a:t>Click to edit Master title style</a:t>
            </a:r>
          </a:p>
        </p:txBody>
      </p:sp>
      <p:sp>
        <p:nvSpPr>
          <p:cNvPr id="333827" name="Rectangle 3">
            <a:extLst>
              <a:ext uri="{FF2B5EF4-FFF2-40B4-BE49-F238E27FC236}">
                <a16:creationId xmlns:a16="http://schemas.microsoft.com/office/drawing/2014/main" id="{3CC271E4-E768-4036-9195-F32F197CC94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3828" name="Rectangle 4">
            <a:extLst>
              <a:ext uri="{FF2B5EF4-FFF2-40B4-BE49-F238E27FC236}">
                <a16:creationId xmlns:a16="http://schemas.microsoft.com/office/drawing/2014/main" id="{C675E799-23E3-4C8E-A2D2-DE9FB7D9F6A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defRPr sz="1400"/>
            </a:lvl1pPr>
          </a:lstStyle>
          <a:p>
            <a:endParaRPr lang="en-US" altLang="en-US"/>
          </a:p>
        </p:txBody>
      </p:sp>
      <p:sp>
        <p:nvSpPr>
          <p:cNvPr id="333829" name="Rectangle 5">
            <a:extLst>
              <a:ext uri="{FF2B5EF4-FFF2-40B4-BE49-F238E27FC236}">
                <a16:creationId xmlns:a16="http://schemas.microsoft.com/office/drawing/2014/main" id="{4C2DAAFF-DF2E-41BF-AA89-35A4DE59CBF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ctr">
              <a:defRPr sz="1400"/>
            </a:lvl1pPr>
          </a:lstStyle>
          <a:p>
            <a:endParaRPr lang="en-US" altLang="en-US"/>
          </a:p>
        </p:txBody>
      </p:sp>
      <p:sp>
        <p:nvSpPr>
          <p:cNvPr id="333830" name="Rectangle 6">
            <a:extLst>
              <a:ext uri="{FF2B5EF4-FFF2-40B4-BE49-F238E27FC236}">
                <a16:creationId xmlns:a16="http://schemas.microsoft.com/office/drawing/2014/main" id="{9266D25D-61DA-4639-ACCC-E2126B42C77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a:defRPr sz="1400"/>
            </a:lvl1pPr>
          </a:lstStyle>
          <a:p>
            <a:fld id="{663E857C-1BA2-4064-9007-A646966FEF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0962" name="Rectangle 2">
            <a:extLst>
              <a:ext uri="{FF2B5EF4-FFF2-40B4-BE49-F238E27FC236}">
                <a16:creationId xmlns:a16="http://schemas.microsoft.com/office/drawing/2014/main" id="{BC42FC04-DA66-4A3C-B172-6FF67930011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80963" name="Rectangle 3">
            <a:extLst>
              <a:ext uri="{FF2B5EF4-FFF2-40B4-BE49-F238E27FC236}">
                <a16:creationId xmlns:a16="http://schemas.microsoft.com/office/drawing/2014/main" id="{D7102E12-7395-4C2C-8897-41BA024298B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0964" name="Rectangle 4">
            <a:extLst>
              <a:ext uri="{FF2B5EF4-FFF2-40B4-BE49-F238E27FC236}">
                <a16:creationId xmlns:a16="http://schemas.microsoft.com/office/drawing/2014/main" id="{7D79F796-9292-4C1B-B70E-F6C001E72F9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80965" name="Rectangle 5">
            <a:extLst>
              <a:ext uri="{FF2B5EF4-FFF2-40B4-BE49-F238E27FC236}">
                <a16:creationId xmlns:a16="http://schemas.microsoft.com/office/drawing/2014/main" id="{2C283EDF-B0ED-4121-BC04-4AC7DCED92C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80966" name="Rectangle 6">
            <a:extLst>
              <a:ext uri="{FF2B5EF4-FFF2-40B4-BE49-F238E27FC236}">
                <a16:creationId xmlns:a16="http://schemas.microsoft.com/office/drawing/2014/main" id="{8CD86037-82E7-4D06-BC66-D8F3448CE63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DF0DA61-4BE9-4543-80DF-F03D0EF3BC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86"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2946" name="Arc 2">
            <a:extLst>
              <a:ext uri="{FF2B5EF4-FFF2-40B4-BE49-F238E27FC236}">
                <a16:creationId xmlns:a16="http://schemas.microsoft.com/office/drawing/2014/main" id="{36637EC3-226B-4EE1-8017-59A06969A4AD}"/>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2947" name="Rectangle 3">
            <a:extLst>
              <a:ext uri="{FF2B5EF4-FFF2-40B4-BE49-F238E27FC236}">
                <a16:creationId xmlns:a16="http://schemas.microsoft.com/office/drawing/2014/main" id="{8AF74A94-D641-4121-AB82-1F1BF98114B0}"/>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722948" name="Rectangle 4">
            <a:extLst>
              <a:ext uri="{FF2B5EF4-FFF2-40B4-BE49-F238E27FC236}">
                <a16:creationId xmlns:a16="http://schemas.microsoft.com/office/drawing/2014/main" id="{E422FD96-A415-4233-B0A4-6A8A05B6E387}"/>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2949" name="Rectangle 5">
            <a:extLst>
              <a:ext uri="{FF2B5EF4-FFF2-40B4-BE49-F238E27FC236}">
                <a16:creationId xmlns:a16="http://schemas.microsoft.com/office/drawing/2014/main" id="{D45AB0A9-91F8-4AF8-A26B-1D90007BE157}"/>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chemeClr val="folHlink"/>
                </a:solidFill>
              </a:defRPr>
            </a:lvl1pPr>
          </a:lstStyle>
          <a:p>
            <a:endParaRPr lang="en-US" altLang="en-US"/>
          </a:p>
        </p:txBody>
      </p:sp>
      <p:sp>
        <p:nvSpPr>
          <p:cNvPr id="722950" name="Rectangle 6">
            <a:extLst>
              <a:ext uri="{FF2B5EF4-FFF2-40B4-BE49-F238E27FC236}">
                <a16:creationId xmlns:a16="http://schemas.microsoft.com/office/drawing/2014/main" id="{D880BCFB-4ECF-44CE-8F63-DD8AA6DA6606}"/>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chemeClr val="folHlink"/>
                </a:solidFill>
              </a:defRPr>
            </a:lvl1pPr>
          </a:lstStyle>
          <a:p>
            <a:endParaRPr lang="en-US" altLang="en-US"/>
          </a:p>
        </p:txBody>
      </p:sp>
      <p:sp>
        <p:nvSpPr>
          <p:cNvPr id="722951" name="Rectangle 7">
            <a:extLst>
              <a:ext uri="{FF2B5EF4-FFF2-40B4-BE49-F238E27FC236}">
                <a16:creationId xmlns:a16="http://schemas.microsoft.com/office/drawing/2014/main" id="{9AF83DA7-B4C9-4346-9A49-400178AEB20B}"/>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solidFill>
                  <a:schemeClr val="folHlink"/>
                </a:solidFill>
              </a:defRPr>
            </a:lvl1pPr>
          </a:lstStyle>
          <a:p>
            <a:fld id="{7D9F796F-BD6F-482D-BE58-2D4D75B23DA0}" type="slidenum">
              <a:rPr lang="en-US" altLang="en-US"/>
              <a:pPr/>
              <a:t>‹#›</a:t>
            </a:fld>
            <a:endParaRPr lang="en-US" altLang="en-US"/>
          </a:p>
        </p:txBody>
      </p:sp>
      <p:sp>
        <p:nvSpPr>
          <p:cNvPr id="722952" name="Line 8">
            <a:extLst>
              <a:ext uri="{FF2B5EF4-FFF2-40B4-BE49-F238E27FC236}">
                <a16:creationId xmlns:a16="http://schemas.microsoft.com/office/drawing/2014/main" id="{03248C2A-CA70-4965-BA6B-926896DECA2B}"/>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0"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fontAlgn="base">
        <a:lnSpc>
          <a:spcPct val="70000"/>
        </a:lnSpc>
        <a:spcBef>
          <a:spcPct val="0"/>
        </a:spcBef>
        <a:spcAft>
          <a:spcPct val="0"/>
        </a:spcAft>
        <a:defRPr kumimoji="1" sz="4800" b="1" kern="1200">
          <a:solidFill>
            <a:schemeClr val="tx2"/>
          </a:solidFill>
          <a:latin typeface="+mj-lt"/>
          <a:ea typeface="+mj-ea"/>
          <a:cs typeface="+mj-cs"/>
        </a:defRPr>
      </a:lvl1pPr>
      <a:lvl2pPr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2pPr>
      <a:lvl3pPr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3pPr>
      <a:lvl4pPr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4pPr>
      <a:lvl5pPr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5pPr>
      <a:lvl6pPr marL="457200"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6pPr>
      <a:lvl7pPr marL="914400"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7pPr>
      <a:lvl8pPr marL="1371600"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8pPr>
      <a:lvl9pPr marL="1828800"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6018" name="Rectangle 2">
            <a:extLst>
              <a:ext uri="{FF2B5EF4-FFF2-40B4-BE49-F238E27FC236}">
                <a16:creationId xmlns:a16="http://schemas.microsoft.com/office/drawing/2014/main" id="{0EE03170-4ADB-4245-A4C7-76B28E7DF02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26019" name="Rectangle 3">
            <a:extLst>
              <a:ext uri="{FF2B5EF4-FFF2-40B4-BE49-F238E27FC236}">
                <a16:creationId xmlns:a16="http://schemas.microsoft.com/office/drawing/2014/main" id="{9D6A691E-EDD8-4EAC-A103-16B2D5C778D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6020" name="Rectangle 4">
            <a:extLst>
              <a:ext uri="{FF2B5EF4-FFF2-40B4-BE49-F238E27FC236}">
                <a16:creationId xmlns:a16="http://schemas.microsoft.com/office/drawing/2014/main" id="{E4CF82A3-6F10-43B9-B71D-4308725093C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ltLang="en-US"/>
          </a:p>
        </p:txBody>
      </p:sp>
      <p:sp>
        <p:nvSpPr>
          <p:cNvPr id="726021" name="Rectangle 5">
            <a:extLst>
              <a:ext uri="{FF2B5EF4-FFF2-40B4-BE49-F238E27FC236}">
                <a16:creationId xmlns:a16="http://schemas.microsoft.com/office/drawing/2014/main" id="{66EF9D46-F2F4-49AF-A0E4-3D69535C93A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726022" name="Rectangle 6">
            <a:extLst>
              <a:ext uri="{FF2B5EF4-FFF2-40B4-BE49-F238E27FC236}">
                <a16:creationId xmlns:a16="http://schemas.microsoft.com/office/drawing/2014/main" id="{63F9D474-E84D-452E-B62D-3C42BA748A4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60A1829D-466F-432D-BCBE-F63D9D7EF3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0114" name="Group 2">
            <a:extLst>
              <a:ext uri="{FF2B5EF4-FFF2-40B4-BE49-F238E27FC236}">
                <a16:creationId xmlns:a16="http://schemas.microsoft.com/office/drawing/2014/main" id="{76BC8FB1-7102-451B-8023-7DC03AF52125}"/>
              </a:ext>
            </a:extLst>
          </p:cNvPr>
          <p:cNvGrpSpPr>
            <a:grpSpLocks/>
          </p:cNvGrpSpPr>
          <p:nvPr/>
        </p:nvGrpSpPr>
        <p:grpSpPr bwMode="auto">
          <a:xfrm>
            <a:off x="-3238500" y="0"/>
            <a:ext cx="11925300" cy="3810000"/>
            <a:chOff x="-2040" y="0"/>
            <a:chExt cx="7512" cy="2400"/>
          </a:xfrm>
        </p:grpSpPr>
        <p:sp>
          <p:nvSpPr>
            <p:cNvPr id="730115" name="AutoShape 3">
              <a:extLst>
                <a:ext uri="{FF2B5EF4-FFF2-40B4-BE49-F238E27FC236}">
                  <a16:creationId xmlns:a16="http://schemas.microsoft.com/office/drawing/2014/main" id="{020A96B3-FF13-475C-9E92-951F5299F453}"/>
                </a:ext>
              </a:extLst>
            </p:cNvPr>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cs typeface="Arial" panose="020B0604020202020204" pitchFamily="34" charset="0"/>
              </a:endParaRPr>
            </a:p>
          </p:txBody>
        </p:sp>
        <p:sp>
          <p:nvSpPr>
            <p:cNvPr id="730116" name="AutoShape 4">
              <a:extLst>
                <a:ext uri="{FF2B5EF4-FFF2-40B4-BE49-F238E27FC236}">
                  <a16:creationId xmlns:a16="http://schemas.microsoft.com/office/drawing/2014/main" id="{94FE2235-2B7B-46B0-A7E5-6B1C9F44B943}"/>
                </a:ext>
              </a:extLst>
            </p:cNvPr>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730117" name="Line 5">
              <a:extLst>
                <a:ext uri="{FF2B5EF4-FFF2-40B4-BE49-F238E27FC236}">
                  <a16:creationId xmlns:a16="http://schemas.microsoft.com/office/drawing/2014/main" id="{A4139F74-622E-494E-BB86-02C6175A4C86}"/>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0118" name="Rectangle 6">
            <a:extLst>
              <a:ext uri="{FF2B5EF4-FFF2-40B4-BE49-F238E27FC236}">
                <a16:creationId xmlns:a16="http://schemas.microsoft.com/office/drawing/2014/main" id="{6173C26A-1061-43B5-B166-4044CBFC117C}"/>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30119" name="Rectangle 7">
            <a:extLst>
              <a:ext uri="{FF2B5EF4-FFF2-40B4-BE49-F238E27FC236}">
                <a16:creationId xmlns:a16="http://schemas.microsoft.com/office/drawing/2014/main" id="{378F157B-D65D-4D51-97D1-E2BBF7FB8937}"/>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0120" name="Rectangle 8">
            <a:extLst>
              <a:ext uri="{FF2B5EF4-FFF2-40B4-BE49-F238E27FC236}">
                <a16:creationId xmlns:a16="http://schemas.microsoft.com/office/drawing/2014/main" id="{CB82469F-D876-4689-891D-D9D4AC816742}"/>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endParaRPr lang="en-US" altLang="en-US"/>
          </a:p>
        </p:txBody>
      </p:sp>
      <p:sp>
        <p:nvSpPr>
          <p:cNvPr id="730121" name="Rectangle 9">
            <a:extLst>
              <a:ext uri="{FF2B5EF4-FFF2-40B4-BE49-F238E27FC236}">
                <a16:creationId xmlns:a16="http://schemas.microsoft.com/office/drawing/2014/main" id="{DD197E6B-0B78-4C7A-9FB4-C860A7D109D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endParaRPr lang="en-US" altLang="en-US"/>
          </a:p>
        </p:txBody>
      </p:sp>
      <p:sp>
        <p:nvSpPr>
          <p:cNvPr id="730122" name="Rectangle 10">
            <a:extLst>
              <a:ext uri="{FF2B5EF4-FFF2-40B4-BE49-F238E27FC236}">
                <a16:creationId xmlns:a16="http://schemas.microsoft.com/office/drawing/2014/main" id="{0B1CCB8C-E471-40EB-ACE8-C059077ACCF3}"/>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cs typeface="+mn-cs"/>
              </a:defRPr>
            </a:lvl1pPr>
          </a:lstStyle>
          <a:p>
            <a:fld id="{C517A190-F87E-4D1D-8B5F-019E4906C6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Arc 2">
            <a:extLst>
              <a:ext uri="{FF2B5EF4-FFF2-40B4-BE49-F238E27FC236}">
                <a16:creationId xmlns:a16="http://schemas.microsoft.com/office/drawing/2014/main" id="{A642AB30-5C5B-4B9C-865A-AF9011CF80AD}"/>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39331" name="Rectangle 3">
            <a:extLst>
              <a:ext uri="{FF2B5EF4-FFF2-40B4-BE49-F238E27FC236}">
                <a16:creationId xmlns:a16="http://schemas.microsoft.com/office/drawing/2014/main" id="{51A828B0-1ABF-43D4-8899-22D432BDA667}"/>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739332" name="Rectangle 4">
            <a:extLst>
              <a:ext uri="{FF2B5EF4-FFF2-40B4-BE49-F238E27FC236}">
                <a16:creationId xmlns:a16="http://schemas.microsoft.com/office/drawing/2014/main" id="{1AF81725-399F-480F-BE9D-6D5BE558B328}"/>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9333" name="Rectangle 5">
            <a:extLst>
              <a:ext uri="{FF2B5EF4-FFF2-40B4-BE49-F238E27FC236}">
                <a16:creationId xmlns:a16="http://schemas.microsoft.com/office/drawing/2014/main" id="{4B98DE6D-D74D-41F3-A5DE-6BED326FE2A8}"/>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chemeClr val="folHlink"/>
                </a:solidFill>
              </a:defRPr>
            </a:lvl1pPr>
          </a:lstStyle>
          <a:p>
            <a:endParaRPr lang="en-US" altLang="en-US"/>
          </a:p>
        </p:txBody>
      </p:sp>
      <p:sp>
        <p:nvSpPr>
          <p:cNvPr id="739334" name="Rectangle 6">
            <a:extLst>
              <a:ext uri="{FF2B5EF4-FFF2-40B4-BE49-F238E27FC236}">
                <a16:creationId xmlns:a16="http://schemas.microsoft.com/office/drawing/2014/main" id="{76857955-F352-4B6D-B8C9-C639C3DFC753}"/>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chemeClr val="folHlink"/>
                </a:solidFill>
              </a:defRPr>
            </a:lvl1pPr>
          </a:lstStyle>
          <a:p>
            <a:endParaRPr lang="en-US" altLang="en-US"/>
          </a:p>
        </p:txBody>
      </p:sp>
      <p:sp>
        <p:nvSpPr>
          <p:cNvPr id="739335" name="Rectangle 7">
            <a:extLst>
              <a:ext uri="{FF2B5EF4-FFF2-40B4-BE49-F238E27FC236}">
                <a16:creationId xmlns:a16="http://schemas.microsoft.com/office/drawing/2014/main" id="{733E16EA-6F61-43F1-B7F0-CFCF05AA2E55}"/>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solidFill>
                  <a:schemeClr val="folHlink"/>
                </a:solidFill>
              </a:defRPr>
            </a:lvl1pPr>
          </a:lstStyle>
          <a:p>
            <a:fld id="{B013B37A-66BC-4C71-A97C-1E13EA620840}" type="slidenum">
              <a:rPr lang="en-US" altLang="en-US"/>
              <a:pPr/>
              <a:t>‹#›</a:t>
            </a:fld>
            <a:endParaRPr lang="en-US" altLang="en-US"/>
          </a:p>
        </p:txBody>
      </p:sp>
      <p:sp>
        <p:nvSpPr>
          <p:cNvPr id="739336" name="Line 8">
            <a:extLst>
              <a:ext uri="{FF2B5EF4-FFF2-40B4-BE49-F238E27FC236}">
                <a16:creationId xmlns:a16="http://schemas.microsoft.com/office/drawing/2014/main" id="{C6C98F27-E7A8-4ADF-B915-B2EBDA40F3DC}"/>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fontAlgn="base">
        <a:lnSpc>
          <a:spcPct val="70000"/>
        </a:lnSpc>
        <a:spcBef>
          <a:spcPct val="0"/>
        </a:spcBef>
        <a:spcAft>
          <a:spcPct val="0"/>
        </a:spcAft>
        <a:defRPr kumimoji="1" sz="4800" b="1" kern="1200">
          <a:solidFill>
            <a:schemeClr val="tx2"/>
          </a:solidFill>
          <a:latin typeface="+mj-lt"/>
          <a:ea typeface="+mj-ea"/>
          <a:cs typeface="+mj-cs"/>
        </a:defRPr>
      </a:lvl1pPr>
      <a:lvl2pPr algn="l" rtl="0" fontAlgn="base">
        <a:lnSpc>
          <a:spcPct val="70000"/>
        </a:lnSpc>
        <a:spcBef>
          <a:spcPct val="0"/>
        </a:spcBef>
        <a:spcAft>
          <a:spcPct val="0"/>
        </a:spcAft>
        <a:defRPr kumimoji="1" sz="4800" b="1">
          <a:solidFill>
            <a:schemeClr val="tx2"/>
          </a:solidFill>
          <a:latin typeface="Arial Narrow" panose="020B0606020202030204" pitchFamily="34" charset="0"/>
        </a:defRPr>
      </a:lvl2pPr>
      <a:lvl3pPr algn="l" rtl="0" fontAlgn="base">
        <a:lnSpc>
          <a:spcPct val="70000"/>
        </a:lnSpc>
        <a:spcBef>
          <a:spcPct val="0"/>
        </a:spcBef>
        <a:spcAft>
          <a:spcPct val="0"/>
        </a:spcAft>
        <a:defRPr kumimoji="1" sz="4800" b="1">
          <a:solidFill>
            <a:schemeClr val="tx2"/>
          </a:solidFill>
          <a:latin typeface="Arial Narrow" panose="020B0606020202030204" pitchFamily="34" charset="0"/>
        </a:defRPr>
      </a:lvl3pPr>
      <a:lvl4pPr algn="l" rtl="0" fontAlgn="base">
        <a:lnSpc>
          <a:spcPct val="70000"/>
        </a:lnSpc>
        <a:spcBef>
          <a:spcPct val="0"/>
        </a:spcBef>
        <a:spcAft>
          <a:spcPct val="0"/>
        </a:spcAft>
        <a:defRPr kumimoji="1" sz="4800" b="1">
          <a:solidFill>
            <a:schemeClr val="tx2"/>
          </a:solidFill>
          <a:latin typeface="Arial Narrow" panose="020B0606020202030204" pitchFamily="34" charset="0"/>
        </a:defRPr>
      </a:lvl4pPr>
      <a:lvl5pPr algn="l" rtl="0" fontAlgn="base">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png"/><Relationship Id="rId18" Type="http://schemas.openxmlformats.org/officeDocument/2006/relationships/image" Target="../media/image29.jpeg"/><Relationship Id="rId3" Type="http://schemas.openxmlformats.org/officeDocument/2006/relationships/image" Target="../media/image20.wmf"/><Relationship Id="rId7" Type="http://schemas.openxmlformats.org/officeDocument/2006/relationships/image" Target="../media/image22.png"/><Relationship Id="rId12" Type="http://schemas.openxmlformats.org/officeDocument/2006/relationships/hyperlink" Target="http://www.epa.gov/storet/dbtop.html" TargetMode="External"/><Relationship Id="rId17" Type="http://schemas.openxmlformats.org/officeDocument/2006/relationships/hyperlink" Target="http://www.noaa.gov/" TargetMode="External"/><Relationship Id="rId2" Type="http://schemas.openxmlformats.org/officeDocument/2006/relationships/notesSlide" Target="../notesSlides/notesSlide3.xml"/><Relationship Id="rId16" Type="http://schemas.openxmlformats.org/officeDocument/2006/relationships/image" Target="../media/image28.jpeg"/><Relationship Id="rId20" Type="http://schemas.openxmlformats.org/officeDocument/2006/relationships/image" Target="../media/image30.png"/><Relationship Id="rId1" Type="http://schemas.openxmlformats.org/officeDocument/2006/relationships/slideLayout" Target="../slideLayouts/slideLayout56.xml"/><Relationship Id="rId6" Type="http://schemas.openxmlformats.org/officeDocument/2006/relationships/hyperlink" Target="http://public.ornl.gov/ameriflux/index.html" TargetMode="External"/><Relationship Id="rId11" Type="http://schemas.openxmlformats.org/officeDocument/2006/relationships/image" Target="../media/image25.jpeg"/><Relationship Id="rId5" Type="http://schemas.openxmlformats.org/officeDocument/2006/relationships/image" Target="../media/image21.png"/><Relationship Id="rId15" Type="http://schemas.openxmlformats.org/officeDocument/2006/relationships/image" Target="../media/image27.png"/><Relationship Id="rId10" Type="http://schemas.openxmlformats.org/officeDocument/2006/relationships/image" Target="../media/image24.png"/><Relationship Id="rId19" Type="http://schemas.openxmlformats.org/officeDocument/2006/relationships/hyperlink" Target="http://www.unidata.ucar.edu/" TargetMode="External"/><Relationship Id="rId4" Type="http://schemas.openxmlformats.org/officeDocument/2006/relationships/hyperlink" Target="http://www.usgs.gov/" TargetMode="External"/><Relationship Id="rId9" Type="http://schemas.openxmlformats.org/officeDocument/2006/relationships/hyperlink" Target="http://www.ncep.noaa.gov/" TargetMode="External"/><Relationship Id="rId14" Type="http://schemas.openxmlformats.org/officeDocument/2006/relationships/hyperlink" Target="http://www.epa.gov/cgi-bin/epalink?target=http://www.epa.gov/&amp;logname=epahome&amp;referrer=sea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usgs.gov/" TargetMode="External"/><Relationship Id="rId13" Type="http://schemas.openxmlformats.org/officeDocument/2006/relationships/image" Target="../media/image25.jpeg"/><Relationship Id="rId3" Type="http://schemas.openxmlformats.org/officeDocument/2006/relationships/hyperlink" Target="http://www.epa.gov/storet/dbtop.html" TargetMode="External"/><Relationship Id="rId7" Type="http://schemas.openxmlformats.org/officeDocument/2006/relationships/image" Target="../media/image20.wmf"/><Relationship Id="rId12"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31.jpeg"/><Relationship Id="rId1" Type="http://schemas.openxmlformats.org/officeDocument/2006/relationships/slideLayout" Target="../slideLayouts/slideLayout56.xml"/><Relationship Id="rId6" Type="http://schemas.openxmlformats.org/officeDocument/2006/relationships/image" Target="../media/image27.png"/><Relationship Id="rId11" Type="http://schemas.openxmlformats.org/officeDocument/2006/relationships/hyperlink" Target="http://public.ornl.gov/ameriflux/index.html" TargetMode="External"/><Relationship Id="rId5" Type="http://schemas.openxmlformats.org/officeDocument/2006/relationships/hyperlink" Target="http://www.epa.gov/cgi-bin/epalink?target=http://www.epa.gov/&amp;logname=epahome&amp;referrer=seal" TargetMode="External"/><Relationship Id="rId15" Type="http://schemas.openxmlformats.org/officeDocument/2006/relationships/image" Target="../media/image24.png"/><Relationship Id="rId10" Type="http://schemas.openxmlformats.org/officeDocument/2006/relationships/image" Target="../media/image23.jpeg"/><Relationship Id="rId4" Type="http://schemas.openxmlformats.org/officeDocument/2006/relationships/image" Target="../media/image26.png"/><Relationship Id="rId9" Type="http://schemas.openxmlformats.org/officeDocument/2006/relationships/image" Target="../media/image21.png"/><Relationship Id="rId14" Type="http://schemas.openxmlformats.org/officeDocument/2006/relationships/hyperlink" Target="http://www.ncep.noaa.gov/"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3" Type="http://schemas.openxmlformats.org/officeDocument/2006/relationships/image" Target="../media/image32.png"/><Relationship Id="rId7" Type="http://schemas.openxmlformats.org/officeDocument/2006/relationships/image" Target="../media/image36.emf"/><Relationship Id="rId12" Type="http://schemas.openxmlformats.org/officeDocument/2006/relationships/image" Target="../media/image41.emf"/><Relationship Id="rId2" Type="http://schemas.openxmlformats.org/officeDocument/2006/relationships/notesSlide" Target="../notesSlides/notesSlide5.xml"/><Relationship Id="rId16" Type="http://schemas.openxmlformats.org/officeDocument/2006/relationships/image" Target="../media/image45.jpeg"/><Relationship Id="rId1" Type="http://schemas.openxmlformats.org/officeDocument/2006/relationships/slideLayout" Target="../slideLayouts/slideLayout51.xml"/><Relationship Id="rId6" Type="http://schemas.openxmlformats.org/officeDocument/2006/relationships/image" Target="../media/image35.png"/><Relationship Id="rId11" Type="http://schemas.openxmlformats.org/officeDocument/2006/relationships/image" Target="../media/image40.emf"/><Relationship Id="rId5" Type="http://schemas.openxmlformats.org/officeDocument/2006/relationships/image" Target="../media/image34.png"/><Relationship Id="rId15" Type="http://schemas.openxmlformats.org/officeDocument/2006/relationships/image" Target="../media/image44.jpeg"/><Relationship Id="rId10" Type="http://schemas.openxmlformats.org/officeDocument/2006/relationships/image" Target="../media/image39.emf"/><Relationship Id="rId4" Type="http://schemas.openxmlformats.org/officeDocument/2006/relationships/image" Target="../media/image33.png"/><Relationship Id="rId9" Type="http://schemas.openxmlformats.org/officeDocument/2006/relationships/image" Target="../media/image38.emf"/><Relationship Id="rId14" Type="http://schemas.openxmlformats.org/officeDocument/2006/relationships/image" Target="../media/image43.emf"/></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3" Type="http://schemas.openxmlformats.org/officeDocument/2006/relationships/hyperlink" Target="http://www.cuahsi.org/his.html"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7.xml"/><Relationship Id="rId1" Type="http://schemas.openxmlformats.org/officeDocument/2006/relationships/themeOverride" Target="../theme/themeOverride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hyperlink" Target="http://www.engineering.usu.edu/dtarb/giswr" TargetMode="External"/><Relationship Id="rId2" Type="http://schemas.openxmlformats.org/officeDocument/2006/relationships/slideLayout" Target="../slideLayouts/slideLayout58.xml"/><Relationship Id="rId1" Type="http://schemas.openxmlformats.org/officeDocument/2006/relationships/themeOverride" Target="../theme/themeOverride2.xml"/><Relationship Id="rId4" Type="http://schemas.openxmlformats.org/officeDocument/2006/relationships/hyperlink" Target="http://www.engineering.usu.edu/dtarb/rrp.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39.xml"/><Relationship Id="rId1" Type="http://schemas.openxmlformats.org/officeDocument/2006/relationships/themeOverride" Target="../theme/themeOverride9.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02.xml"/><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4.xml"/><Relationship Id="rId7" Type="http://schemas.openxmlformats.org/officeDocument/2006/relationships/image" Target="../media/image68.wmf"/><Relationship Id="rId2" Type="http://schemas.openxmlformats.org/officeDocument/2006/relationships/vmlDrawing" Target="../drawings/vmlDrawing1.vml"/><Relationship Id="rId1" Type="http://schemas.openxmlformats.org/officeDocument/2006/relationships/themeOverride" Target="../theme/themeOverride10.xml"/><Relationship Id="rId6" Type="http://schemas.openxmlformats.org/officeDocument/2006/relationships/oleObject" Target="../embeddings/oleObject2.bin"/><Relationship Id="rId5" Type="http://schemas.openxmlformats.org/officeDocument/2006/relationships/image" Target="../media/image67.wmf"/><Relationship Id="rId4" Type="http://schemas.openxmlformats.org/officeDocument/2006/relationships/oleObject" Target="../embeddings/oleObject1.bin"/><Relationship Id="rId9" Type="http://schemas.openxmlformats.org/officeDocument/2006/relationships/image" Target="../media/image69.wmf"/></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2.xml"/></Relationships>
</file>

<file path=ppt/slides/_rels/slide4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0.xml"/><Relationship Id="rId1" Type="http://schemas.openxmlformats.org/officeDocument/2006/relationships/slideLayout" Target="../slideLayouts/slideLayout10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35.xml"/><Relationship Id="rId1" Type="http://schemas.openxmlformats.org/officeDocument/2006/relationships/themeOverride" Target="../theme/themeOverride11.xml"/></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06.xml"/></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10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7.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png"/><Relationship Id="rId1" Type="http://schemas.openxmlformats.org/officeDocument/2006/relationships/slideLayout" Target="../slideLayouts/slideLayout102.xml"/></Relationships>
</file>

<file path=ppt/slides/_rels/slide4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06.xml"/></Relationships>
</file>

<file path=ppt/slides/_rels/slide4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12.xml"/></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slideLayout" Target="../slideLayouts/slideLayout46.xml"/><Relationship Id="rId5" Type="http://schemas.openxmlformats.org/officeDocument/2006/relationships/image" Target="../media/image109.png"/><Relationship Id="rId4" Type="http://schemas.openxmlformats.org/officeDocument/2006/relationships/hyperlink" Target="http://www.campbellsci.com/03001-wind-sentry"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8.wmf"/><Relationship Id="rId7" Type="http://schemas.openxmlformats.org/officeDocument/2006/relationships/image" Target="../media/image111.png"/><Relationship Id="rId2" Type="http://schemas.openxmlformats.org/officeDocument/2006/relationships/image" Target="../media/image107.wmf"/><Relationship Id="rId1" Type="http://schemas.openxmlformats.org/officeDocument/2006/relationships/slideLayout" Target="../slideLayouts/slideLayout46.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hyperlink" Target="http://www.campbellsci.com/03001-wind-sentry"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1.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14.emf"/></Relationships>
</file>

<file path=ppt/slides/_rels/slide5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6.xml"/><Relationship Id="rId4" Type="http://schemas.openxmlformats.org/officeDocument/2006/relationships/image" Target="../media/image117.png"/></Relationships>
</file>

<file path=ppt/slides/_rels/slide57.xml.rels><?xml version="1.0" encoding="UTF-8" standalone="yes"?>
<Relationships xmlns="http://schemas.openxmlformats.org/package/2006/relationships"><Relationship Id="rId8" Type="http://schemas.openxmlformats.org/officeDocument/2006/relationships/image" Target="../media/image120.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95.xml"/><Relationship Id="rId1" Type="http://schemas.openxmlformats.org/officeDocument/2006/relationships/vmlDrawing" Target="../drawings/vmlDrawing3.vml"/><Relationship Id="rId6" Type="http://schemas.openxmlformats.org/officeDocument/2006/relationships/image" Target="../media/image119.png"/><Relationship Id="rId5" Type="http://schemas.openxmlformats.org/officeDocument/2006/relationships/oleObject" Target="../embeddings/oleObject6.bin"/><Relationship Id="rId4" Type="http://schemas.openxmlformats.org/officeDocument/2006/relationships/image" Target="../media/image118.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6E22A2BC-AE92-4A11-961E-B05A934173AD}"/>
              </a:ext>
            </a:extLst>
          </p:cNvPr>
          <p:cNvSpPr>
            <a:spLocks noGrp="1" noChangeArrowheads="1"/>
          </p:cNvSpPr>
          <p:nvPr>
            <p:ph type="ctrTitle"/>
          </p:nvPr>
        </p:nvSpPr>
        <p:spPr>
          <a:xfrm>
            <a:off x="609600" y="609600"/>
            <a:ext cx="7772400" cy="1470025"/>
          </a:xfrm>
        </p:spPr>
        <p:txBody>
          <a:bodyPr anchor="ctr"/>
          <a:lstStyle/>
          <a:p>
            <a:r>
              <a:rPr lang="en-US" altLang="en-US" sz="4000"/>
              <a:t>A Community Data Model for Hydrologic Information Systems</a:t>
            </a:r>
          </a:p>
        </p:txBody>
      </p:sp>
      <p:sp>
        <p:nvSpPr>
          <p:cNvPr id="182275" name="Rectangle 3">
            <a:extLst>
              <a:ext uri="{FF2B5EF4-FFF2-40B4-BE49-F238E27FC236}">
                <a16:creationId xmlns:a16="http://schemas.microsoft.com/office/drawing/2014/main" id="{A629A27E-B9C0-45E6-B9A8-5B04325BD562}"/>
              </a:ext>
            </a:extLst>
          </p:cNvPr>
          <p:cNvSpPr>
            <a:spLocks noGrp="1" noChangeArrowheads="1"/>
          </p:cNvSpPr>
          <p:nvPr>
            <p:ph type="subTitle" idx="1"/>
          </p:nvPr>
        </p:nvSpPr>
        <p:spPr>
          <a:xfrm>
            <a:off x="609600" y="2209800"/>
            <a:ext cx="8229600" cy="3162300"/>
          </a:xfrm>
        </p:spPr>
        <p:txBody>
          <a:bodyPr/>
          <a:lstStyle/>
          <a:p>
            <a:pPr>
              <a:lnSpc>
                <a:spcPct val="80000"/>
              </a:lnSpc>
            </a:pPr>
            <a:r>
              <a:rPr lang="en-US" altLang="en-US"/>
              <a:t>David G Tarboton</a:t>
            </a:r>
          </a:p>
          <a:p>
            <a:pPr>
              <a:lnSpc>
                <a:spcPct val="80000"/>
              </a:lnSpc>
            </a:pPr>
            <a:r>
              <a:rPr lang="en-US" altLang="en-US"/>
              <a:t>David R. Maidment (PI)</a:t>
            </a:r>
          </a:p>
          <a:p>
            <a:pPr>
              <a:lnSpc>
                <a:spcPct val="80000"/>
              </a:lnSpc>
            </a:pPr>
            <a:r>
              <a:rPr lang="en-US" altLang="en-US"/>
              <a:t>Ilya Zaslavsky</a:t>
            </a:r>
          </a:p>
          <a:p>
            <a:pPr>
              <a:lnSpc>
                <a:spcPct val="80000"/>
              </a:lnSpc>
            </a:pPr>
            <a:r>
              <a:rPr lang="en-US" altLang="en-US"/>
              <a:t>Michael Piasecki</a:t>
            </a:r>
          </a:p>
          <a:p>
            <a:pPr>
              <a:lnSpc>
                <a:spcPct val="80000"/>
              </a:lnSpc>
            </a:pPr>
            <a:r>
              <a:rPr lang="en-US" altLang="en-US"/>
              <a:t>Jon Goodall</a:t>
            </a:r>
          </a:p>
          <a:p>
            <a:pPr>
              <a:lnSpc>
                <a:spcPct val="80000"/>
              </a:lnSpc>
            </a:pPr>
            <a:endParaRPr lang="en-US" altLang="en-US"/>
          </a:p>
          <a:p>
            <a:pPr algn="l">
              <a:lnSpc>
                <a:spcPct val="80000"/>
              </a:lnSpc>
            </a:pPr>
            <a:r>
              <a:rPr lang="en-US" altLang="en-US">
                <a:solidFill>
                  <a:srgbClr val="FF3300"/>
                </a:solidFill>
              </a:rPr>
              <a:t>Graduate students, programmers and collaborators:</a:t>
            </a:r>
            <a:r>
              <a:rPr lang="en-US" altLang="en-US"/>
              <a:t> Jeff Horsburgh, David Valentine, Tim Whiteaker, Bora Beran, Ernest To, Tim Whitenack, Dean Djokic, Zhumei Qian </a:t>
            </a:r>
          </a:p>
          <a:p>
            <a:pPr algn="l">
              <a:lnSpc>
                <a:spcPct val="80000"/>
              </a:lnSpc>
            </a:pPr>
            <a:endParaRPr lang="en-US" altLang="en-US"/>
          </a:p>
        </p:txBody>
      </p:sp>
      <p:sp>
        <p:nvSpPr>
          <p:cNvPr id="182277" name="Rectangle 5">
            <a:extLst>
              <a:ext uri="{FF2B5EF4-FFF2-40B4-BE49-F238E27FC236}">
                <a16:creationId xmlns:a16="http://schemas.microsoft.com/office/drawing/2014/main" id="{DCBFFB29-B5AF-4628-8EFD-5B288D1335D3}"/>
              </a:ext>
            </a:extLst>
          </p:cNvPr>
          <p:cNvSpPr>
            <a:spLocks noChangeArrowheads="1"/>
          </p:cNvSpPr>
          <p:nvPr/>
        </p:nvSpPr>
        <p:spPr bwMode="auto">
          <a:xfrm>
            <a:off x="2867025" y="6096000"/>
            <a:ext cx="3590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sz="2000">
                <a:solidFill>
                  <a:srgbClr val="0000FF"/>
                </a:solidFill>
              </a:rPr>
              <a:t>http://www.cuahsi.org/his.html</a:t>
            </a:r>
          </a:p>
        </p:txBody>
      </p:sp>
      <p:pic>
        <p:nvPicPr>
          <p:cNvPr id="182278" name="Picture 6" descr="cuahsi header no tagline">
            <a:extLst>
              <a:ext uri="{FF2B5EF4-FFF2-40B4-BE49-F238E27FC236}">
                <a16:creationId xmlns:a16="http://schemas.microsoft.com/office/drawing/2014/main" id="{93A7F358-C6C4-452B-8BAD-3A9DF3512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5905500"/>
            <a:ext cx="2525713" cy="735013"/>
          </a:xfrm>
          <a:prstGeom prst="rect">
            <a:avLst/>
          </a:prstGeom>
          <a:noFill/>
          <a:extLst>
            <a:ext uri="{909E8E84-426E-40DD-AFC4-6F175D3DCCD1}">
              <a14:hiddenFill xmlns:a14="http://schemas.microsoft.com/office/drawing/2010/main">
                <a:solidFill>
                  <a:srgbClr val="FFFFFF"/>
                </a:solidFill>
              </a14:hiddenFill>
            </a:ext>
          </a:extLst>
        </p:spPr>
      </p:pic>
      <p:grpSp>
        <p:nvGrpSpPr>
          <p:cNvPr id="182284" name="Group 12">
            <a:extLst>
              <a:ext uri="{FF2B5EF4-FFF2-40B4-BE49-F238E27FC236}">
                <a16:creationId xmlns:a16="http://schemas.microsoft.com/office/drawing/2014/main" id="{E13B174D-18F9-48A0-B039-4A5201852C08}"/>
              </a:ext>
            </a:extLst>
          </p:cNvPr>
          <p:cNvGrpSpPr>
            <a:grpSpLocks/>
          </p:cNvGrpSpPr>
          <p:nvPr/>
        </p:nvGrpSpPr>
        <p:grpSpPr bwMode="auto">
          <a:xfrm>
            <a:off x="6461125" y="5759450"/>
            <a:ext cx="2679700" cy="1076325"/>
            <a:chOff x="4088" y="3646"/>
            <a:chExt cx="1688" cy="678"/>
          </a:xfrm>
        </p:grpSpPr>
        <p:sp>
          <p:nvSpPr>
            <p:cNvPr id="182279" name="Rectangle 7">
              <a:extLst>
                <a:ext uri="{FF2B5EF4-FFF2-40B4-BE49-F238E27FC236}">
                  <a16:creationId xmlns:a16="http://schemas.microsoft.com/office/drawing/2014/main" id="{11AD871D-50D4-49AA-A429-B82CF188468B}"/>
                </a:ext>
              </a:extLst>
            </p:cNvPr>
            <p:cNvSpPr>
              <a:spLocks noChangeArrowheads="1"/>
            </p:cNvSpPr>
            <p:nvPr/>
          </p:nvSpPr>
          <p:spPr bwMode="auto">
            <a:xfrm>
              <a:off x="4088" y="3646"/>
              <a:ext cx="1672" cy="678"/>
            </a:xfrm>
            <a:prstGeom prst="rect">
              <a:avLst/>
            </a:prstGeom>
            <a:solidFill>
              <a:schemeClr val="bg1"/>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82280" name="Picture 8" descr="nsf4c">
              <a:extLst>
                <a:ext uri="{FF2B5EF4-FFF2-40B4-BE49-F238E27FC236}">
                  <a16:creationId xmlns:a16="http://schemas.microsoft.com/office/drawing/2014/main" id="{B208359B-7675-4CB0-A6DD-A1114AEEB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 y="3689"/>
              <a:ext cx="627" cy="609"/>
            </a:xfrm>
            <a:prstGeom prst="rect">
              <a:avLst/>
            </a:prstGeom>
            <a:noFill/>
            <a:extLst>
              <a:ext uri="{909E8E84-426E-40DD-AFC4-6F175D3DCCD1}">
                <a14:hiddenFill xmlns:a14="http://schemas.microsoft.com/office/drawing/2010/main">
                  <a:solidFill>
                    <a:srgbClr val="FFFFFF"/>
                  </a:solidFill>
                </a14:hiddenFill>
              </a:ext>
            </a:extLst>
          </p:spPr>
        </p:pic>
        <p:sp>
          <p:nvSpPr>
            <p:cNvPr id="182281" name="Text Box 9">
              <a:extLst>
                <a:ext uri="{FF2B5EF4-FFF2-40B4-BE49-F238E27FC236}">
                  <a16:creationId xmlns:a16="http://schemas.microsoft.com/office/drawing/2014/main" id="{79034A4A-C6F2-4779-964F-382C5DB40F0C}"/>
                </a:ext>
              </a:extLst>
            </p:cNvPr>
            <p:cNvSpPr txBox="1">
              <a:spLocks noChangeArrowheads="1"/>
            </p:cNvSpPr>
            <p:nvPr/>
          </p:nvSpPr>
          <p:spPr bwMode="auto">
            <a:xfrm>
              <a:off x="4726" y="3691"/>
              <a:ext cx="105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a:t>Support</a:t>
              </a:r>
            </a:p>
            <a:p>
              <a:r>
                <a:rPr lang="en-US" altLang="en-US"/>
                <a:t>EAR 0622374</a:t>
              </a:r>
            </a:p>
            <a:p>
              <a:r>
                <a:rPr lang="en-US" altLang="en-US"/>
                <a:t>EAR 0413265</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6" name="Picture 2" descr="rain-gauge-platform-400">
            <a:extLst>
              <a:ext uri="{FF2B5EF4-FFF2-40B4-BE49-F238E27FC236}">
                <a16:creationId xmlns:a16="http://schemas.microsoft.com/office/drawing/2014/main" id="{C1E40C38-2A4D-456A-9FC4-B6BECCFEC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1746250"/>
            <a:ext cx="24638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681987" name="Picture 3" descr="newtsgge">
            <a:extLst>
              <a:ext uri="{FF2B5EF4-FFF2-40B4-BE49-F238E27FC236}">
                <a16:creationId xmlns:a16="http://schemas.microsoft.com/office/drawing/2014/main" id="{B3068BDA-E4C9-4ECB-9135-395FAFED3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75" y="1085850"/>
            <a:ext cx="14224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81988" name="Text Box 4">
            <a:extLst>
              <a:ext uri="{FF2B5EF4-FFF2-40B4-BE49-F238E27FC236}">
                <a16:creationId xmlns:a16="http://schemas.microsoft.com/office/drawing/2014/main" id="{BFCAC331-E2BB-46A7-B49B-2AABB586B29A}"/>
              </a:ext>
            </a:extLst>
          </p:cNvPr>
          <p:cNvSpPr txBox="1">
            <a:spLocks noChangeArrowheads="1"/>
          </p:cNvSpPr>
          <p:nvPr/>
        </p:nvSpPr>
        <p:spPr bwMode="auto">
          <a:xfrm>
            <a:off x="6400800" y="1143000"/>
            <a:ext cx="248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solidFill>
                  <a:srgbClr val="FF3300"/>
                </a:solidFill>
              </a:rPr>
              <a:t>Rainfall &amp; Snow</a:t>
            </a:r>
          </a:p>
        </p:txBody>
      </p:sp>
      <p:pic>
        <p:nvPicPr>
          <p:cNvPr id="681989" name="Picture 5" descr="stream3">
            <a:extLst>
              <a:ext uri="{FF2B5EF4-FFF2-40B4-BE49-F238E27FC236}">
                <a16:creationId xmlns:a16="http://schemas.microsoft.com/office/drawing/2014/main" id="{65C5B578-70A3-469E-AE02-1289AF47A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76400"/>
            <a:ext cx="1728788" cy="2185988"/>
          </a:xfrm>
          <a:prstGeom prst="rect">
            <a:avLst/>
          </a:prstGeom>
          <a:noFill/>
          <a:extLst>
            <a:ext uri="{909E8E84-426E-40DD-AFC4-6F175D3DCCD1}">
              <a14:hiddenFill xmlns:a14="http://schemas.microsoft.com/office/drawing/2010/main">
                <a:solidFill>
                  <a:srgbClr val="FFFFFF"/>
                </a:solidFill>
              </a14:hiddenFill>
            </a:ext>
          </a:extLst>
        </p:spPr>
      </p:pic>
      <p:pic>
        <p:nvPicPr>
          <p:cNvPr id="681990" name="Picture 6" descr="tdr">
            <a:extLst>
              <a:ext uri="{FF2B5EF4-FFF2-40B4-BE49-F238E27FC236}">
                <a16:creationId xmlns:a16="http://schemas.microsoft.com/office/drawing/2014/main" id="{BBADE539-5638-4E6A-9621-86075ACB08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00200"/>
            <a:ext cx="1168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681991" name="Text Box 7">
            <a:extLst>
              <a:ext uri="{FF2B5EF4-FFF2-40B4-BE49-F238E27FC236}">
                <a16:creationId xmlns:a16="http://schemas.microsoft.com/office/drawing/2014/main" id="{101D1C5A-F4F1-4D88-9AE2-49F0C7B87464}"/>
              </a:ext>
            </a:extLst>
          </p:cNvPr>
          <p:cNvSpPr txBox="1">
            <a:spLocks noChangeArrowheads="1"/>
          </p:cNvSpPr>
          <p:nvPr/>
        </p:nvSpPr>
        <p:spPr bwMode="auto">
          <a:xfrm>
            <a:off x="152400" y="7620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solidFill>
                  <a:srgbClr val="FF3300"/>
                </a:solidFill>
              </a:rPr>
              <a:t>Water quantity </a:t>
            </a:r>
            <a:br>
              <a:rPr lang="en-US" altLang="en-US" sz="2400">
                <a:solidFill>
                  <a:srgbClr val="FF3300"/>
                </a:solidFill>
              </a:rPr>
            </a:br>
            <a:r>
              <a:rPr lang="en-US" altLang="en-US" sz="2400">
                <a:solidFill>
                  <a:srgbClr val="FF3300"/>
                </a:solidFill>
              </a:rPr>
              <a:t>and quality</a:t>
            </a:r>
          </a:p>
        </p:txBody>
      </p:sp>
      <p:pic>
        <p:nvPicPr>
          <p:cNvPr id="681992" name="Picture 8" descr="k9527-1i">
            <a:extLst>
              <a:ext uri="{FF2B5EF4-FFF2-40B4-BE49-F238E27FC236}">
                <a16:creationId xmlns:a16="http://schemas.microsoft.com/office/drawing/2014/main" id="{E985938C-58AB-4387-AEE5-9ECC690520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4888" y="4348163"/>
            <a:ext cx="1173162" cy="1770062"/>
          </a:xfrm>
          <a:prstGeom prst="rect">
            <a:avLst/>
          </a:prstGeom>
          <a:noFill/>
          <a:extLst>
            <a:ext uri="{909E8E84-426E-40DD-AFC4-6F175D3DCCD1}">
              <a14:hiddenFill xmlns:a14="http://schemas.microsoft.com/office/drawing/2010/main">
                <a:solidFill>
                  <a:srgbClr val="FFFFFF"/>
                </a:solidFill>
              </a14:hiddenFill>
            </a:ext>
          </a:extLst>
        </p:spPr>
      </p:pic>
      <p:pic>
        <p:nvPicPr>
          <p:cNvPr id="681993" name="Picture 9" descr="nl7">
            <a:extLst>
              <a:ext uri="{FF2B5EF4-FFF2-40B4-BE49-F238E27FC236}">
                <a16:creationId xmlns:a16="http://schemas.microsoft.com/office/drawing/2014/main" id="{7BF82736-474C-4327-B55D-956616C681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3" y="4578350"/>
            <a:ext cx="1693862" cy="1524000"/>
          </a:xfrm>
          <a:prstGeom prst="rect">
            <a:avLst/>
          </a:prstGeom>
          <a:noFill/>
          <a:extLst>
            <a:ext uri="{909E8E84-426E-40DD-AFC4-6F175D3DCCD1}">
              <a14:hiddenFill xmlns:a14="http://schemas.microsoft.com/office/drawing/2010/main">
                <a:solidFill>
                  <a:srgbClr val="FFFFFF"/>
                </a:solidFill>
              </a14:hiddenFill>
            </a:ext>
          </a:extLst>
        </p:spPr>
      </p:pic>
      <p:sp>
        <p:nvSpPr>
          <p:cNvPr id="681994" name="Text Box 10">
            <a:extLst>
              <a:ext uri="{FF2B5EF4-FFF2-40B4-BE49-F238E27FC236}">
                <a16:creationId xmlns:a16="http://schemas.microsoft.com/office/drawing/2014/main" id="{CF7E2390-55ED-4B1F-8FDA-3E8757A30C02}"/>
              </a:ext>
            </a:extLst>
          </p:cNvPr>
          <p:cNvSpPr txBox="1">
            <a:spLocks noChangeArrowheads="1"/>
          </p:cNvSpPr>
          <p:nvPr/>
        </p:nvSpPr>
        <p:spPr bwMode="auto">
          <a:xfrm>
            <a:off x="152400" y="3962400"/>
            <a:ext cx="3381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solidFill>
                  <a:srgbClr val="FF3300"/>
                </a:solidFill>
              </a:rPr>
              <a:t>Remote sensing</a:t>
            </a:r>
          </a:p>
        </p:txBody>
      </p:sp>
      <p:sp>
        <p:nvSpPr>
          <p:cNvPr id="681995" name="Rectangle 11">
            <a:extLst>
              <a:ext uri="{FF2B5EF4-FFF2-40B4-BE49-F238E27FC236}">
                <a16:creationId xmlns:a16="http://schemas.microsoft.com/office/drawing/2014/main" id="{A592BB27-6042-4708-B01E-4115C5E0EF44}"/>
              </a:ext>
            </a:extLst>
          </p:cNvPr>
          <p:cNvSpPr>
            <a:spLocks noChangeArrowheads="1"/>
          </p:cNvSpPr>
          <p:nvPr/>
        </p:nvSpPr>
        <p:spPr bwMode="auto">
          <a:xfrm>
            <a:off x="0" y="107950"/>
            <a:ext cx="9144000" cy="565150"/>
          </a:xfrm>
          <a:prstGeom prst="rect">
            <a:avLst/>
          </a:prstGeom>
          <a:noFill/>
          <a:ln>
            <a:noFill/>
          </a:ln>
          <a:effectLst/>
          <a:extLst>
            <a:ext uri="{909E8E84-426E-40DD-AFC4-6F175D3DCCD1}">
              <a14:hiddenFill xmlns:a14="http://schemas.microsoft.com/office/drawing/2010/main">
                <a:solidFill>
                  <a:srgbClr val="AFB7C5">
                    <a:alpha val="50000"/>
                  </a:srgbClr>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4450" rIns="90488" bIns="44450" anchor="b"/>
          <a:lstStyle>
            <a:lvl1pPr marL="233363" algn="ctr">
              <a:defRPr sz="4400">
                <a:solidFill>
                  <a:schemeClr val="tx2"/>
                </a:solidFill>
                <a:latin typeface="Arial" panose="020B0604020202020204" pitchFamily="34" charset="0"/>
              </a:defRPr>
            </a:lvl1pPr>
            <a:lvl2pPr marL="233363" algn="ctr">
              <a:defRPr sz="4400">
                <a:solidFill>
                  <a:schemeClr val="tx2"/>
                </a:solidFill>
                <a:latin typeface="Arial" panose="020B0604020202020204" pitchFamily="34" charset="0"/>
              </a:defRPr>
            </a:lvl2pPr>
            <a:lvl3pPr marL="233363" algn="ctr">
              <a:defRPr sz="4400">
                <a:solidFill>
                  <a:schemeClr val="tx2"/>
                </a:solidFill>
                <a:latin typeface="Arial" panose="020B0604020202020204" pitchFamily="34" charset="0"/>
              </a:defRPr>
            </a:lvl3pPr>
            <a:lvl4pPr marL="233363" algn="ctr">
              <a:defRPr sz="4400">
                <a:solidFill>
                  <a:schemeClr val="tx2"/>
                </a:solidFill>
                <a:latin typeface="Arial" panose="020B0604020202020204" pitchFamily="34" charset="0"/>
              </a:defRPr>
            </a:lvl4pPr>
            <a:lvl5pPr marL="233363" algn="ctr">
              <a:defRPr sz="4400">
                <a:solidFill>
                  <a:schemeClr val="tx2"/>
                </a:solidFill>
                <a:latin typeface="Arial" panose="020B0604020202020204" pitchFamily="34" charset="0"/>
              </a:defRPr>
            </a:lvl5pPr>
            <a:lvl6pPr marL="690563" algn="ctr" fontAlgn="base">
              <a:spcBef>
                <a:spcPct val="0"/>
              </a:spcBef>
              <a:spcAft>
                <a:spcPct val="0"/>
              </a:spcAft>
              <a:defRPr sz="4400">
                <a:solidFill>
                  <a:schemeClr val="tx2"/>
                </a:solidFill>
                <a:latin typeface="Arial" panose="020B0604020202020204" pitchFamily="34" charset="0"/>
              </a:defRPr>
            </a:lvl6pPr>
            <a:lvl7pPr marL="1147763" algn="ctr" fontAlgn="base">
              <a:spcBef>
                <a:spcPct val="0"/>
              </a:spcBef>
              <a:spcAft>
                <a:spcPct val="0"/>
              </a:spcAft>
              <a:defRPr sz="4400">
                <a:solidFill>
                  <a:schemeClr val="tx2"/>
                </a:solidFill>
                <a:latin typeface="Arial" panose="020B0604020202020204" pitchFamily="34" charset="0"/>
              </a:defRPr>
            </a:lvl7pPr>
            <a:lvl8pPr marL="1604963" algn="ctr" fontAlgn="base">
              <a:spcBef>
                <a:spcPct val="0"/>
              </a:spcBef>
              <a:spcAft>
                <a:spcPct val="0"/>
              </a:spcAft>
              <a:defRPr sz="4400">
                <a:solidFill>
                  <a:schemeClr val="tx2"/>
                </a:solidFill>
                <a:latin typeface="Arial" panose="020B0604020202020204" pitchFamily="34" charset="0"/>
              </a:defRPr>
            </a:lvl8pPr>
            <a:lvl9pPr marL="2062163" algn="ctr" fontAlgn="base">
              <a:spcBef>
                <a:spcPct val="0"/>
              </a:spcBef>
              <a:spcAft>
                <a:spcPct val="0"/>
              </a:spcAft>
              <a:defRPr sz="4400">
                <a:solidFill>
                  <a:schemeClr val="tx2"/>
                </a:solidFill>
                <a:latin typeface="Arial" panose="020B0604020202020204" pitchFamily="34" charset="0"/>
              </a:defRPr>
            </a:lvl9pPr>
          </a:lstStyle>
          <a:p>
            <a:r>
              <a:rPr lang="en-US" altLang="en-US"/>
              <a:t>Water Data</a:t>
            </a:r>
            <a:endParaRPr lang="en-US" altLang="en-US">
              <a:solidFill>
                <a:srgbClr val="000099"/>
              </a:solidFill>
            </a:endParaRPr>
          </a:p>
        </p:txBody>
      </p:sp>
      <p:sp>
        <p:nvSpPr>
          <p:cNvPr id="681996" name="Text Box 12">
            <a:extLst>
              <a:ext uri="{FF2B5EF4-FFF2-40B4-BE49-F238E27FC236}">
                <a16:creationId xmlns:a16="http://schemas.microsoft.com/office/drawing/2014/main" id="{1B5A18DA-9591-4C64-B7D6-1A0144781A5E}"/>
              </a:ext>
            </a:extLst>
          </p:cNvPr>
          <p:cNvSpPr txBox="1">
            <a:spLocks noChangeArrowheads="1"/>
          </p:cNvSpPr>
          <p:nvPr/>
        </p:nvSpPr>
        <p:spPr bwMode="auto">
          <a:xfrm>
            <a:off x="6629400" y="3352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solidFill>
                  <a:srgbClr val="FF3300"/>
                </a:solidFill>
              </a:rPr>
              <a:t>Modeling</a:t>
            </a:r>
            <a:r>
              <a:rPr lang="en-US" altLang="en-US" sz="2400" b="1">
                <a:solidFill>
                  <a:srgbClr val="FF3300"/>
                </a:solidFill>
              </a:rPr>
              <a:t> </a:t>
            </a:r>
          </a:p>
        </p:txBody>
      </p:sp>
      <p:pic>
        <p:nvPicPr>
          <p:cNvPr id="681997" name="Picture 13" descr="MPj03999810000[1]">
            <a:extLst>
              <a:ext uri="{FF2B5EF4-FFF2-40B4-BE49-F238E27FC236}">
                <a16:creationId xmlns:a16="http://schemas.microsoft.com/office/drawing/2014/main" id="{285A7B1D-6429-4F94-A81A-E8865E3ED0BA}"/>
              </a:ext>
            </a:extLst>
          </p:cNvPr>
          <p:cNvPicPr>
            <a:picLocks noChangeAspect="1" noChangeArrowheads="1"/>
          </p:cNvPicPr>
          <p:nvPr>
            <p:ph sz="quarter" idx="4294967295"/>
          </p:nvPr>
        </p:nvPicPr>
        <p:blipFill>
          <a:blip r:embed="rId9">
            <a:extLst>
              <a:ext uri="{28A0092B-C50C-407E-A947-70E740481C1C}">
                <a14:useLocalDpi xmlns:a14="http://schemas.microsoft.com/office/drawing/2010/main" val="0"/>
              </a:ext>
            </a:extLst>
          </a:blip>
          <a:srcRect/>
          <a:stretch>
            <a:fillRect/>
          </a:stretch>
        </p:blipFill>
        <p:spPr bwMode="auto">
          <a:xfrm>
            <a:off x="6584950" y="3840163"/>
            <a:ext cx="1771650" cy="13938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1998" name="Picture 14">
            <a:extLst>
              <a:ext uri="{FF2B5EF4-FFF2-40B4-BE49-F238E27FC236}">
                <a16:creationId xmlns:a16="http://schemas.microsoft.com/office/drawing/2014/main" id="{2D522558-0ECB-4211-BBA3-ACDE0B739133}"/>
              </a:ext>
            </a:extLst>
          </p:cNvPr>
          <p:cNvPicPr>
            <a:picLocks noChangeAspect="1" noChangeArrowheads="1"/>
          </p:cNvPicPr>
          <p:nvPr>
            <p:ph sz="quarter" idx="4294967295"/>
          </p:nvPr>
        </p:nvPicPr>
        <p:blipFill>
          <a:blip r:embed="rId10">
            <a:extLst>
              <a:ext uri="{28A0092B-C50C-407E-A947-70E740481C1C}">
                <a14:useLocalDpi xmlns:a14="http://schemas.microsoft.com/office/drawing/2010/main" val="0"/>
              </a:ext>
            </a:extLst>
          </a:blip>
          <a:srcRect l="32857" t="4938" r="-1143" b="5760"/>
          <a:stretch>
            <a:fillRect/>
          </a:stretch>
        </p:blipFill>
        <p:spPr bwMode="auto">
          <a:xfrm>
            <a:off x="6889750" y="5022850"/>
            <a:ext cx="1725613" cy="1093788"/>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1999" name="Picture 15" descr="VAIRA3">
            <a:extLst>
              <a:ext uri="{FF2B5EF4-FFF2-40B4-BE49-F238E27FC236}">
                <a16:creationId xmlns:a16="http://schemas.microsoft.com/office/drawing/2014/main" id="{707F3B27-D97B-4F1C-B446-EE492CA8CD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1425" y="3994150"/>
            <a:ext cx="1809750" cy="1584325"/>
          </a:xfrm>
          <a:prstGeom prst="rect">
            <a:avLst/>
          </a:prstGeom>
          <a:noFill/>
          <a:extLst>
            <a:ext uri="{909E8E84-426E-40DD-AFC4-6F175D3DCCD1}">
              <a14:hiddenFill xmlns:a14="http://schemas.microsoft.com/office/drawing/2010/main">
                <a:solidFill>
                  <a:srgbClr val="FFFFFF"/>
                </a:solidFill>
              </a14:hiddenFill>
            </a:ext>
          </a:extLst>
        </p:spPr>
      </p:pic>
      <p:pic>
        <p:nvPicPr>
          <p:cNvPr id="682000" name="Picture 16" descr="weather_sta">
            <a:extLst>
              <a:ext uri="{FF2B5EF4-FFF2-40B4-BE49-F238E27FC236}">
                <a16:creationId xmlns:a16="http://schemas.microsoft.com/office/drawing/2014/main" id="{784EC1C0-EBEE-465D-AB50-A9199BF9BF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8750" y="4467225"/>
            <a:ext cx="1049338" cy="1752600"/>
          </a:xfrm>
          <a:prstGeom prst="rect">
            <a:avLst/>
          </a:prstGeom>
          <a:noFill/>
          <a:extLst>
            <a:ext uri="{909E8E84-426E-40DD-AFC4-6F175D3DCCD1}">
              <a14:hiddenFill xmlns:a14="http://schemas.microsoft.com/office/drawing/2010/main">
                <a:solidFill>
                  <a:srgbClr val="FFFFFF"/>
                </a:solidFill>
              </a14:hiddenFill>
            </a:ext>
          </a:extLst>
        </p:spPr>
      </p:pic>
      <p:sp>
        <p:nvSpPr>
          <p:cNvPr id="682001" name="Text Box 17">
            <a:extLst>
              <a:ext uri="{FF2B5EF4-FFF2-40B4-BE49-F238E27FC236}">
                <a16:creationId xmlns:a16="http://schemas.microsoft.com/office/drawing/2014/main" id="{9D52A43A-D891-4009-AE75-39A2E26525F9}"/>
              </a:ext>
            </a:extLst>
          </p:cNvPr>
          <p:cNvSpPr txBox="1">
            <a:spLocks noChangeArrowheads="1"/>
          </p:cNvSpPr>
          <p:nvPr/>
        </p:nvSpPr>
        <p:spPr bwMode="auto">
          <a:xfrm>
            <a:off x="3595688" y="3576638"/>
            <a:ext cx="2728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solidFill>
                  <a:srgbClr val="FF3300"/>
                </a:solidFill>
              </a:rPr>
              <a:t>Meteorology</a:t>
            </a:r>
          </a:p>
        </p:txBody>
      </p:sp>
      <p:sp>
        <p:nvSpPr>
          <p:cNvPr id="682002" name="Text Box 18">
            <a:extLst>
              <a:ext uri="{FF2B5EF4-FFF2-40B4-BE49-F238E27FC236}">
                <a16:creationId xmlns:a16="http://schemas.microsoft.com/office/drawing/2014/main" id="{68FFE2D3-C950-495E-B6AF-D65F0C5FDBCC}"/>
              </a:ext>
            </a:extLst>
          </p:cNvPr>
          <p:cNvSpPr txBox="1">
            <a:spLocks noChangeArrowheads="1"/>
          </p:cNvSpPr>
          <p:nvPr/>
        </p:nvSpPr>
        <p:spPr bwMode="auto">
          <a:xfrm>
            <a:off x="3048000" y="1143000"/>
            <a:ext cx="158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solidFill>
                  <a:srgbClr val="FF3300"/>
                </a:solidFill>
              </a:rPr>
              <a:t>Soil water</a:t>
            </a:r>
            <a:r>
              <a:rPr lang="en-US" altLang="en-US">
                <a:solidFill>
                  <a:srgbClr val="FF3300"/>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a:extLst>
              <a:ext uri="{FF2B5EF4-FFF2-40B4-BE49-F238E27FC236}">
                <a16:creationId xmlns:a16="http://schemas.microsoft.com/office/drawing/2014/main" id="{8318A353-28A0-4454-A805-AD1CF35F7798}"/>
              </a:ext>
            </a:extLst>
          </p:cNvPr>
          <p:cNvSpPr>
            <a:spLocks noGrp="1" noChangeArrowheads="1"/>
          </p:cNvSpPr>
          <p:nvPr>
            <p:ph type="body" sz="half" idx="1"/>
          </p:nvPr>
        </p:nvSpPr>
        <p:spPr>
          <a:xfrm>
            <a:off x="533400" y="1066800"/>
            <a:ext cx="8305800" cy="685800"/>
          </a:xfrm>
        </p:spPr>
        <p:txBody>
          <a:bodyPr/>
          <a:lstStyle/>
          <a:p>
            <a:r>
              <a:rPr lang="en-US" altLang="en-US" sz="1800"/>
              <a:t>Provide access to multiple heterogeneous data sources simultaneously regardless of semantic or structural differences between them</a:t>
            </a:r>
          </a:p>
          <a:p>
            <a:pPr>
              <a:buFontTx/>
              <a:buNone/>
            </a:pPr>
            <a:endParaRPr lang="en-US" altLang="en-US" sz="1800"/>
          </a:p>
        </p:txBody>
      </p:sp>
      <p:grpSp>
        <p:nvGrpSpPr>
          <p:cNvPr id="684035" name="Group 3">
            <a:extLst>
              <a:ext uri="{FF2B5EF4-FFF2-40B4-BE49-F238E27FC236}">
                <a16:creationId xmlns:a16="http://schemas.microsoft.com/office/drawing/2014/main" id="{FF215AFA-2929-466D-9E75-4459E36D1E12}"/>
              </a:ext>
            </a:extLst>
          </p:cNvPr>
          <p:cNvGrpSpPr>
            <a:grpSpLocks/>
          </p:cNvGrpSpPr>
          <p:nvPr/>
        </p:nvGrpSpPr>
        <p:grpSpPr bwMode="auto">
          <a:xfrm>
            <a:off x="3810000" y="3657600"/>
            <a:ext cx="1066800" cy="1066800"/>
            <a:chOff x="2400" y="2400"/>
            <a:chExt cx="672" cy="672"/>
          </a:xfrm>
        </p:grpSpPr>
        <p:sp>
          <p:nvSpPr>
            <p:cNvPr id="684036" name="Oval 4">
              <a:extLst>
                <a:ext uri="{FF2B5EF4-FFF2-40B4-BE49-F238E27FC236}">
                  <a16:creationId xmlns:a16="http://schemas.microsoft.com/office/drawing/2014/main" id="{ADA3562D-117F-416D-B5E2-CE1DDAEE539F}"/>
                </a:ext>
              </a:extLst>
            </p:cNvPr>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37" name="Picture 5" descr="j0195384">
              <a:extLst>
                <a:ext uri="{FF2B5EF4-FFF2-40B4-BE49-F238E27FC236}">
                  <a16:creationId xmlns:a16="http://schemas.microsoft.com/office/drawing/2014/main" id="{1B2ED6AD-7D34-4A32-AFE3-DE3EEE57A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2544"/>
              <a:ext cx="394"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84038" name="Rectangle 6">
            <a:extLst>
              <a:ext uri="{FF2B5EF4-FFF2-40B4-BE49-F238E27FC236}">
                <a16:creationId xmlns:a16="http://schemas.microsoft.com/office/drawing/2014/main" id="{EC3F30CF-93D1-4CE6-9123-14F19EF7664D}"/>
              </a:ext>
            </a:extLst>
          </p:cNvPr>
          <p:cNvSpPr>
            <a:spLocks noChangeArrowheads="1"/>
          </p:cNvSpPr>
          <p:nvPr/>
        </p:nvSpPr>
        <p:spPr bwMode="auto">
          <a:xfrm>
            <a:off x="457200" y="228600"/>
            <a:ext cx="464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3200"/>
              <a:t>Objective</a:t>
            </a:r>
          </a:p>
        </p:txBody>
      </p:sp>
      <p:grpSp>
        <p:nvGrpSpPr>
          <p:cNvPr id="684039" name="Group 7">
            <a:extLst>
              <a:ext uri="{FF2B5EF4-FFF2-40B4-BE49-F238E27FC236}">
                <a16:creationId xmlns:a16="http://schemas.microsoft.com/office/drawing/2014/main" id="{6A1D9BB7-52BC-4A2C-9CEA-7FD4A15FF9B1}"/>
              </a:ext>
            </a:extLst>
          </p:cNvPr>
          <p:cNvGrpSpPr>
            <a:grpSpLocks/>
          </p:cNvGrpSpPr>
          <p:nvPr/>
        </p:nvGrpSpPr>
        <p:grpSpPr bwMode="auto">
          <a:xfrm>
            <a:off x="1219200" y="2438400"/>
            <a:ext cx="1905000" cy="762000"/>
            <a:chOff x="768" y="1536"/>
            <a:chExt cx="1200" cy="480"/>
          </a:xfrm>
        </p:grpSpPr>
        <p:sp>
          <p:nvSpPr>
            <p:cNvPr id="684040" name="AutoShape 8">
              <a:extLst>
                <a:ext uri="{FF2B5EF4-FFF2-40B4-BE49-F238E27FC236}">
                  <a16:creationId xmlns:a16="http://schemas.microsoft.com/office/drawing/2014/main" id="{5C5ADC55-0783-426E-AB6F-A813A197223F}"/>
                </a:ext>
              </a:extLst>
            </p:cNvPr>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41" name="Group 9">
              <a:extLst>
                <a:ext uri="{FF2B5EF4-FFF2-40B4-BE49-F238E27FC236}">
                  <a16:creationId xmlns:a16="http://schemas.microsoft.com/office/drawing/2014/main" id="{AE9EACC0-2FFD-40FE-A662-65EBDA479EDE}"/>
                </a:ext>
              </a:extLst>
            </p:cNvPr>
            <p:cNvGrpSpPr>
              <a:grpSpLocks/>
            </p:cNvGrpSpPr>
            <p:nvPr/>
          </p:nvGrpSpPr>
          <p:grpSpPr bwMode="auto">
            <a:xfrm>
              <a:off x="768" y="1680"/>
              <a:ext cx="1200" cy="192"/>
              <a:chOff x="960" y="2822"/>
              <a:chExt cx="1200" cy="192"/>
            </a:xfrm>
          </p:grpSpPr>
          <p:pic>
            <p:nvPicPr>
              <p:cNvPr id="684042" name="Picture 10" descr="USGS Science for a changing world">
                <a:hlinkClick r:id="rId4"/>
                <a:extLst>
                  <a:ext uri="{FF2B5EF4-FFF2-40B4-BE49-F238E27FC236}">
                    <a16:creationId xmlns:a16="http://schemas.microsoft.com/office/drawing/2014/main" id="{32F1C0DE-980F-425F-8848-37BC28105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2832"/>
                <a:ext cx="1200"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4043" name="Text Box 11">
                <a:extLst>
                  <a:ext uri="{FF2B5EF4-FFF2-40B4-BE49-F238E27FC236}">
                    <a16:creationId xmlns:a16="http://schemas.microsoft.com/office/drawing/2014/main" id="{64343210-F9B8-49E6-9717-3101BC4A2170}"/>
                  </a:ext>
                </a:extLst>
              </p:cNvPr>
              <p:cNvSpPr txBox="1">
                <a:spLocks noChangeArrowheads="1"/>
              </p:cNvSpPr>
              <p:nvPr/>
            </p:nvSpPr>
            <p:spPr bwMode="auto">
              <a:xfrm>
                <a:off x="1569" y="2822"/>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NWIS</a:t>
                </a:r>
              </a:p>
            </p:txBody>
          </p:sp>
        </p:grpSp>
      </p:grpSp>
      <p:grpSp>
        <p:nvGrpSpPr>
          <p:cNvPr id="684044" name="Group 12">
            <a:extLst>
              <a:ext uri="{FF2B5EF4-FFF2-40B4-BE49-F238E27FC236}">
                <a16:creationId xmlns:a16="http://schemas.microsoft.com/office/drawing/2014/main" id="{BCF26FDB-7D7C-4896-B232-DD89412F8C93}"/>
              </a:ext>
            </a:extLst>
          </p:cNvPr>
          <p:cNvGrpSpPr>
            <a:grpSpLocks/>
          </p:cNvGrpSpPr>
          <p:nvPr/>
        </p:nvGrpSpPr>
        <p:grpSpPr bwMode="auto">
          <a:xfrm>
            <a:off x="990600" y="4724400"/>
            <a:ext cx="1981200" cy="762000"/>
            <a:chOff x="624" y="2976"/>
            <a:chExt cx="1248" cy="480"/>
          </a:xfrm>
        </p:grpSpPr>
        <p:sp>
          <p:nvSpPr>
            <p:cNvPr id="684045" name="AutoShape 13">
              <a:extLst>
                <a:ext uri="{FF2B5EF4-FFF2-40B4-BE49-F238E27FC236}">
                  <a16:creationId xmlns:a16="http://schemas.microsoft.com/office/drawing/2014/main" id="{A907AB05-41DE-4AAE-A06B-01118A0AF911}"/>
                </a:ext>
              </a:extLst>
            </p:cNvPr>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46" name="Picture 14" descr="AmeriFlux website">
              <a:hlinkClick r:id="rId6"/>
              <a:extLst>
                <a:ext uri="{FF2B5EF4-FFF2-40B4-BE49-F238E27FC236}">
                  <a16:creationId xmlns:a16="http://schemas.microsoft.com/office/drawing/2014/main" id="{95D14E65-E0A9-41E6-B3EF-0F431ED5A0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4047" name="Group 15">
            <a:extLst>
              <a:ext uri="{FF2B5EF4-FFF2-40B4-BE49-F238E27FC236}">
                <a16:creationId xmlns:a16="http://schemas.microsoft.com/office/drawing/2014/main" id="{16F29153-1F80-46A9-AC18-2FE58E730A0B}"/>
              </a:ext>
            </a:extLst>
          </p:cNvPr>
          <p:cNvGrpSpPr>
            <a:grpSpLocks/>
          </p:cNvGrpSpPr>
          <p:nvPr/>
        </p:nvGrpSpPr>
        <p:grpSpPr bwMode="auto">
          <a:xfrm>
            <a:off x="3276600" y="5715000"/>
            <a:ext cx="2209800" cy="762000"/>
            <a:chOff x="2064" y="3600"/>
            <a:chExt cx="1392" cy="480"/>
          </a:xfrm>
        </p:grpSpPr>
        <p:sp>
          <p:nvSpPr>
            <p:cNvPr id="684048" name="AutoShape 16">
              <a:extLst>
                <a:ext uri="{FF2B5EF4-FFF2-40B4-BE49-F238E27FC236}">
                  <a16:creationId xmlns:a16="http://schemas.microsoft.com/office/drawing/2014/main" id="{C0FA3F9A-6D14-430A-9D87-1A6B16FF6278}"/>
                </a:ext>
              </a:extLst>
            </p:cNvPr>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49" name="Picture 17" descr="Banner">
              <a:extLst>
                <a:ext uri="{FF2B5EF4-FFF2-40B4-BE49-F238E27FC236}">
                  <a16:creationId xmlns:a16="http://schemas.microsoft.com/office/drawing/2014/main" id="{1AAB2418-DB82-4012-A0F8-FD926CE6A5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4050" name="Group 18">
            <a:extLst>
              <a:ext uri="{FF2B5EF4-FFF2-40B4-BE49-F238E27FC236}">
                <a16:creationId xmlns:a16="http://schemas.microsoft.com/office/drawing/2014/main" id="{08760B00-538A-42C8-B0F5-088D7FDFD510}"/>
              </a:ext>
            </a:extLst>
          </p:cNvPr>
          <p:cNvGrpSpPr>
            <a:grpSpLocks/>
          </p:cNvGrpSpPr>
          <p:nvPr/>
        </p:nvGrpSpPr>
        <p:grpSpPr bwMode="auto">
          <a:xfrm>
            <a:off x="6096000" y="5105400"/>
            <a:ext cx="919163" cy="762000"/>
            <a:chOff x="3840" y="3216"/>
            <a:chExt cx="579" cy="480"/>
          </a:xfrm>
        </p:grpSpPr>
        <p:sp>
          <p:nvSpPr>
            <p:cNvPr id="684051" name="AutoShape 19">
              <a:extLst>
                <a:ext uri="{FF2B5EF4-FFF2-40B4-BE49-F238E27FC236}">
                  <a16:creationId xmlns:a16="http://schemas.microsoft.com/office/drawing/2014/main" id="{17443EA6-EFBF-49E5-B933-AE2847968BD2}"/>
                </a:ext>
              </a:extLst>
            </p:cNvPr>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52" name="Group 20">
              <a:extLst>
                <a:ext uri="{FF2B5EF4-FFF2-40B4-BE49-F238E27FC236}">
                  <a16:creationId xmlns:a16="http://schemas.microsoft.com/office/drawing/2014/main" id="{5C80A38E-4D5F-4ED4-BAC6-419AEA8B61E2}"/>
                </a:ext>
              </a:extLst>
            </p:cNvPr>
            <p:cNvGrpSpPr>
              <a:grpSpLocks/>
            </p:cNvGrpSpPr>
            <p:nvPr/>
          </p:nvGrpSpPr>
          <p:grpSpPr bwMode="auto">
            <a:xfrm>
              <a:off x="3840" y="3264"/>
              <a:ext cx="579" cy="413"/>
              <a:chOff x="3888" y="3072"/>
              <a:chExt cx="579" cy="413"/>
            </a:xfrm>
          </p:grpSpPr>
          <p:pic>
            <p:nvPicPr>
              <p:cNvPr id="684053" name="Picture 21" descr="NCEP">
                <a:hlinkClick r:id="rId9"/>
                <a:extLst>
                  <a:ext uri="{FF2B5EF4-FFF2-40B4-BE49-F238E27FC236}">
                    <a16:creationId xmlns:a16="http://schemas.microsoft.com/office/drawing/2014/main" id="{70AE6EE2-7626-488B-82CB-0F693BF45F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4054" name="Text Box 22">
                <a:extLst>
                  <a:ext uri="{FF2B5EF4-FFF2-40B4-BE49-F238E27FC236}">
                    <a16:creationId xmlns:a16="http://schemas.microsoft.com/office/drawing/2014/main" id="{1D056891-E942-44E4-A275-D6892110D038}"/>
                  </a:ext>
                </a:extLst>
              </p:cNvPr>
              <p:cNvSpPr txBox="1">
                <a:spLocks noChangeArrowheads="1"/>
              </p:cNvSpPr>
              <p:nvPr/>
            </p:nvSpPr>
            <p:spPr bwMode="auto">
              <a:xfrm>
                <a:off x="3984" y="3312"/>
                <a:ext cx="3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NARR</a:t>
                </a:r>
              </a:p>
            </p:txBody>
          </p:sp>
        </p:grpSp>
      </p:grpSp>
      <p:grpSp>
        <p:nvGrpSpPr>
          <p:cNvPr id="684055" name="Group 23">
            <a:extLst>
              <a:ext uri="{FF2B5EF4-FFF2-40B4-BE49-F238E27FC236}">
                <a16:creationId xmlns:a16="http://schemas.microsoft.com/office/drawing/2014/main" id="{C9DD6C66-4CA8-409F-A706-60152A3C16F7}"/>
              </a:ext>
            </a:extLst>
          </p:cNvPr>
          <p:cNvGrpSpPr>
            <a:grpSpLocks/>
          </p:cNvGrpSpPr>
          <p:nvPr/>
        </p:nvGrpSpPr>
        <p:grpSpPr bwMode="auto">
          <a:xfrm>
            <a:off x="5410200" y="2438400"/>
            <a:ext cx="2362200" cy="762000"/>
            <a:chOff x="3408" y="1536"/>
            <a:chExt cx="1488" cy="480"/>
          </a:xfrm>
        </p:grpSpPr>
        <p:sp>
          <p:nvSpPr>
            <p:cNvPr id="684056" name="AutoShape 24">
              <a:extLst>
                <a:ext uri="{FF2B5EF4-FFF2-40B4-BE49-F238E27FC236}">
                  <a16:creationId xmlns:a16="http://schemas.microsoft.com/office/drawing/2014/main" id="{3F77BC0D-3861-425A-852D-8395DE559A72}"/>
                </a:ext>
              </a:extLst>
            </p:cNvPr>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57" name="Picture 25" descr="Goddard Space Flight Center">
              <a:extLst>
                <a:ext uri="{FF2B5EF4-FFF2-40B4-BE49-F238E27FC236}">
                  <a16:creationId xmlns:a16="http://schemas.microsoft.com/office/drawing/2014/main" id="{A9645801-60FF-4877-A280-785C78E979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4058" name="Group 26">
            <a:extLst>
              <a:ext uri="{FF2B5EF4-FFF2-40B4-BE49-F238E27FC236}">
                <a16:creationId xmlns:a16="http://schemas.microsoft.com/office/drawing/2014/main" id="{0E0BB5D8-9712-4318-9803-256E355F5E7F}"/>
              </a:ext>
            </a:extLst>
          </p:cNvPr>
          <p:cNvGrpSpPr>
            <a:grpSpLocks/>
          </p:cNvGrpSpPr>
          <p:nvPr/>
        </p:nvGrpSpPr>
        <p:grpSpPr bwMode="auto">
          <a:xfrm>
            <a:off x="3581400" y="1676400"/>
            <a:ext cx="1171575" cy="1038225"/>
            <a:chOff x="2256" y="1056"/>
            <a:chExt cx="738" cy="654"/>
          </a:xfrm>
        </p:grpSpPr>
        <p:sp>
          <p:nvSpPr>
            <p:cNvPr id="684059" name="AutoShape 27">
              <a:extLst>
                <a:ext uri="{FF2B5EF4-FFF2-40B4-BE49-F238E27FC236}">
                  <a16:creationId xmlns:a16="http://schemas.microsoft.com/office/drawing/2014/main" id="{BC94FE6E-2511-4A7A-B307-1F7BC4638AAD}"/>
                </a:ext>
              </a:extLst>
            </p:cNvPr>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60" name="Group 28">
              <a:extLst>
                <a:ext uri="{FF2B5EF4-FFF2-40B4-BE49-F238E27FC236}">
                  <a16:creationId xmlns:a16="http://schemas.microsoft.com/office/drawing/2014/main" id="{22521F7F-9D03-45A3-AD83-E1E6786FE8AB}"/>
                </a:ext>
              </a:extLst>
            </p:cNvPr>
            <p:cNvGrpSpPr>
              <a:grpSpLocks/>
            </p:cNvGrpSpPr>
            <p:nvPr/>
          </p:nvGrpSpPr>
          <p:grpSpPr bwMode="auto">
            <a:xfrm>
              <a:off x="2304" y="1152"/>
              <a:ext cx="690" cy="558"/>
              <a:chOff x="2208" y="1152"/>
              <a:chExt cx="690" cy="558"/>
            </a:xfrm>
          </p:grpSpPr>
          <p:pic>
            <p:nvPicPr>
              <p:cNvPr id="684061" name="Picture 29" descr="Get Data">
                <a:hlinkClick r:id="rId12"/>
                <a:extLst>
                  <a:ext uri="{FF2B5EF4-FFF2-40B4-BE49-F238E27FC236}">
                    <a16:creationId xmlns:a16="http://schemas.microsoft.com/office/drawing/2014/main" id="{35408E1A-A2BC-41A5-8502-BEB94A7227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4062" name="Picture 30" descr="United States Environmental Protection Agency">
                <a:hlinkClick r:id="rId14"/>
                <a:extLst>
                  <a:ext uri="{FF2B5EF4-FFF2-40B4-BE49-F238E27FC236}">
                    <a16:creationId xmlns:a16="http://schemas.microsoft.com/office/drawing/2014/main" id="{8225ABED-C8C8-444D-BDB6-8442903790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84063" name="Group 31">
            <a:extLst>
              <a:ext uri="{FF2B5EF4-FFF2-40B4-BE49-F238E27FC236}">
                <a16:creationId xmlns:a16="http://schemas.microsoft.com/office/drawing/2014/main" id="{5CFF28D3-4B2D-402E-B5F2-D5E19C12ED6C}"/>
              </a:ext>
            </a:extLst>
          </p:cNvPr>
          <p:cNvGrpSpPr>
            <a:grpSpLocks/>
          </p:cNvGrpSpPr>
          <p:nvPr/>
        </p:nvGrpSpPr>
        <p:grpSpPr bwMode="auto">
          <a:xfrm>
            <a:off x="685800" y="3429000"/>
            <a:ext cx="1905000" cy="762000"/>
            <a:chOff x="432" y="2160"/>
            <a:chExt cx="1200" cy="480"/>
          </a:xfrm>
        </p:grpSpPr>
        <p:sp>
          <p:nvSpPr>
            <p:cNvPr id="684064" name="AutoShape 32">
              <a:extLst>
                <a:ext uri="{FF2B5EF4-FFF2-40B4-BE49-F238E27FC236}">
                  <a16:creationId xmlns:a16="http://schemas.microsoft.com/office/drawing/2014/main" id="{00646C4F-009E-42FB-989F-25F778823B19}"/>
                </a:ext>
              </a:extLst>
            </p:cNvPr>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65" name="Group 33">
              <a:extLst>
                <a:ext uri="{FF2B5EF4-FFF2-40B4-BE49-F238E27FC236}">
                  <a16:creationId xmlns:a16="http://schemas.microsoft.com/office/drawing/2014/main" id="{77A81BD1-41FB-424C-9BA7-70965520943A}"/>
                </a:ext>
              </a:extLst>
            </p:cNvPr>
            <p:cNvGrpSpPr>
              <a:grpSpLocks/>
            </p:cNvGrpSpPr>
            <p:nvPr/>
          </p:nvGrpSpPr>
          <p:grpSpPr bwMode="auto">
            <a:xfrm>
              <a:off x="432" y="2352"/>
              <a:ext cx="1200" cy="192"/>
              <a:chOff x="672" y="2016"/>
              <a:chExt cx="1200" cy="192"/>
            </a:xfrm>
          </p:grpSpPr>
          <p:pic>
            <p:nvPicPr>
              <p:cNvPr id="684066" name="Picture 34" descr="USGS Science for a changing world">
                <a:hlinkClick r:id="rId4"/>
                <a:extLst>
                  <a:ext uri="{FF2B5EF4-FFF2-40B4-BE49-F238E27FC236}">
                    <a16:creationId xmlns:a16="http://schemas.microsoft.com/office/drawing/2014/main" id="{C80E9134-CDD6-4C99-9CB2-903266E3D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026"/>
                <a:ext cx="1200" cy="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4067" name="Text Box 35">
                <a:extLst>
                  <a:ext uri="{FF2B5EF4-FFF2-40B4-BE49-F238E27FC236}">
                    <a16:creationId xmlns:a16="http://schemas.microsoft.com/office/drawing/2014/main" id="{468251D1-1D00-4E93-8410-C71C67D10B33}"/>
                  </a:ext>
                </a:extLst>
              </p:cNvPr>
              <p:cNvSpPr txBox="1">
                <a:spLocks noChangeArrowheads="1"/>
              </p:cNvSpPr>
              <p:nvPr/>
            </p:nvSpPr>
            <p:spPr bwMode="auto">
              <a:xfrm>
                <a:off x="1281" y="2016"/>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NAWQA</a:t>
                </a:r>
              </a:p>
            </p:txBody>
          </p:sp>
        </p:grpSp>
      </p:grpSp>
      <p:grpSp>
        <p:nvGrpSpPr>
          <p:cNvPr id="684068" name="Group 36">
            <a:extLst>
              <a:ext uri="{FF2B5EF4-FFF2-40B4-BE49-F238E27FC236}">
                <a16:creationId xmlns:a16="http://schemas.microsoft.com/office/drawing/2014/main" id="{8685EABA-0B0C-4960-8A60-879B03B2C65F}"/>
              </a:ext>
            </a:extLst>
          </p:cNvPr>
          <p:cNvGrpSpPr>
            <a:grpSpLocks/>
          </p:cNvGrpSpPr>
          <p:nvPr/>
        </p:nvGrpSpPr>
        <p:grpSpPr bwMode="auto">
          <a:xfrm>
            <a:off x="6019800" y="3429000"/>
            <a:ext cx="2620963" cy="1381125"/>
            <a:chOff x="3792" y="2160"/>
            <a:chExt cx="1651" cy="870"/>
          </a:xfrm>
        </p:grpSpPr>
        <p:sp>
          <p:nvSpPr>
            <p:cNvPr id="684069" name="AutoShape 37">
              <a:extLst>
                <a:ext uri="{FF2B5EF4-FFF2-40B4-BE49-F238E27FC236}">
                  <a16:creationId xmlns:a16="http://schemas.microsoft.com/office/drawing/2014/main" id="{DB222396-9B36-4D6A-9D68-4B1DAFB0FB74}"/>
                </a:ext>
              </a:extLst>
            </p:cNvPr>
            <p:cNvSpPr>
              <a:spLocks noChangeArrowheads="1"/>
            </p:cNvSpPr>
            <p:nvPr/>
          </p:nvSpPr>
          <p:spPr bwMode="auto">
            <a:xfrm>
              <a:off x="3792" y="216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70" name="Group 38">
              <a:extLst>
                <a:ext uri="{FF2B5EF4-FFF2-40B4-BE49-F238E27FC236}">
                  <a16:creationId xmlns:a16="http://schemas.microsoft.com/office/drawing/2014/main" id="{A9D855E5-BB00-4331-9045-8E7926EDF126}"/>
                </a:ext>
              </a:extLst>
            </p:cNvPr>
            <p:cNvGrpSpPr>
              <a:grpSpLocks/>
            </p:cNvGrpSpPr>
            <p:nvPr/>
          </p:nvGrpSpPr>
          <p:grpSpPr bwMode="auto">
            <a:xfrm>
              <a:off x="3792" y="2352"/>
              <a:ext cx="1651" cy="678"/>
              <a:chOff x="3792" y="2352"/>
              <a:chExt cx="1651" cy="678"/>
            </a:xfrm>
          </p:grpSpPr>
          <p:grpSp>
            <p:nvGrpSpPr>
              <p:cNvPr id="684071" name="Group 39">
                <a:extLst>
                  <a:ext uri="{FF2B5EF4-FFF2-40B4-BE49-F238E27FC236}">
                    <a16:creationId xmlns:a16="http://schemas.microsoft.com/office/drawing/2014/main" id="{6ED29D07-5F8D-4199-BCCB-D49B302A52D8}"/>
                  </a:ext>
                </a:extLst>
              </p:cNvPr>
              <p:cNvGrpSpPr>
                <a:grpSpLocks/>
              </p:cNvGrpSpPr>
              <p:nvPr/>
            </p:nvGrpSpPr>
            <p:grpSpPr bwMode="auto">
              <a:xfrm>
                <a:off x="3792" y="2352"/>
                <a:ext cx="1651" cy="317"/>
                <a:chOff x="3504" y="2352"/>
                <a:chExt cx="1651" cy="317"/>
              </a:xfrm>
            </p:grpSpPr>
            <p:grpSp>
              <p:nvGrpSpPr>
                <p:cNvPr id="684072" name="Group 40">
                  <a:extLst>
                    <a:ext uri="{FF2B5EF4-FFF2-40B4-BE49-F238E27FC236}">
                      <a16:creationId xmlns:a16="http://schemas.microsoft.com/office/drawing/2014/main" id="{EC866E3E-0F53-433F-8603-135792D30C1C}"/>
                    </a:ext>
                  </a:extLst>
                </p:cNvPr>
                <p:cNvGrpSpPr>
                  <a:grpSpLocks noChangeAspect="1"/>
                </p:cNvGrpSpPr>
                <p:nvPr/>
              </p:nvGrpSpPr>
              <p:grpSpPr bwMode="auto">
                <a:xfrm>
                  <a:off x="3504" y="2352"/>
                  <a:ext cx="1651" cy="172"/>
                  <a:chOff x="893" y="3456"/>
                  <a:chExt cx="3388" cy="352"/>
                </a:xfrm>
              </p:grpSpPr>
              <p:pic>
                <p:nvPicPr>
                  <p:cNvPr id="684073" name="Picture 41" descr="Your Center Goes Here">
                    <a:extLst>
                      <a:ext uri="{FF2B5EF4-FFF2-40B4-BE49-F238E27FC236}">
                        <a16:creationId xmlns:a16="http://schemas.microsoft.com/office/drawing/2014/main" id="{2B9B97F6-8BFA-4906-B606-0B8C1B56F3B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1" y="3456"/>
                    <a:ext cx="3000" cy="348"/>
                  </a:xfrm>
                  <a:prstGeom prst="rect">
                    <a:avLst/>
                  </a:prstGeom>
                  <a:noFill/>
                  <a:extLst>
                    <a:ext uri="{909E8E84-426E-40DD-AFC4-6F175D3DCCD1}">
                      <a14:hiddenFill xmlns:a14="http://schemas.microsoft.com/office/drawing/2010/main">
                        <a:solidFill>
                          <a:srgbClr val="FFFFFF"/>
                        </a:solidFill>
                      </a14:hiddenFill>
                    </a:ext>
                  </a:extLst>
                </p:spPr>
              </p:pic>
              <p:pic>
                <p:nvPicPr>
                  <p:cNvPr id="684074" name="Picture 42" descr="NOAA logo - Click to go to the NOAA homepage">
                    <a:hlinkClick r:id="rId17"/>
                    <a:extLst>
                      <a:ext uri="{FF2B5EF4-FFF2-40B4-BE49-F238E27FC236}">
                        <a16:creationId xmlns:a16="http://schemas.microsoft.com/office/drawing/2014/main" id="{39FBB6F2-B34C-45E4-AD08-1B76496862E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3" y="3456"/>
                    <a:ext cx="384" cy="352"/>
                  </a:xfrm>
                  <a:prstGeom prst="rect">
                    <a:avLst/>
                  </a:prstGeom>
                  <a:noFill/>
                  <a:extLst>
                    <a:ext uri="{909E8E84-426E-40DD-AFC4-6F175D3DCCD1}">
                      <a14:hiddenFill xmlns:a14="http://schemas.microsoft.com/office/drawing/2010/main">
                        <a:solidFill>
                          <a:srgbClr val="FFFFFF"/>
                        </a:solidFill>
                      </a14:hiddenFill>
                    </a:ext>
                  </a:extLst>
                </p:spPr>
              </p:pic>
            </p:grpSp>
            <p:sp>
              <p:nvSpPr>
                <p:cNvPr id="684075" name="Text Box 43">
                  <a:extLst>
                    <a:ext uri="{FF2B5EF4-FFF2-40B4-BE49-F238E27FC236}">
                      <a16:creationId xmlns:a16="http://schemas.microsoft.com/office/drawing/2014/main" id="{87AA8106-377C-457B-9639-21F1ED9FAD8C}"/>
                    </a:ext>
                  </a:extLst>
                </p:cNvPr>
                <p:cNvSpPr txBox="1">
                  <a:spLocks noChangeArrowheads="1"/>
                </p:cNvSpPr>
                <p:nvPr/>
              </p:nvSpPr>
              <p:spPr bwMode="auto">
                <a:xfrm>
                  <a:off x="4128" y="2496"/>
                  <a:ext cx="4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NAM-12</a:t>
                  </a:r>
                </a:p>
              </p:txBody>
            </p:sp>
          </p:grpSp>
          <p:pic>
            <p:nvPicPr>
              <p:cNvPr id="684076" name="Picture 44" descr="Unidata">
                <a:hlinkClick r:id="rId19"/>
                <a:extLst>
                  <a:ext uri="{FF2B5EF4-FFF2-40B4-BE49-F238E27FC236}">
                    <a16:creationId xmlns:a16="http://schemas.microsoft.com/office/drawing/2014/main" id="{2CD94711-DF95-4589-8F9E-90B08E239D6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36" y="2688"/>
                <a:ext cx="288" cy="342"/>
              </a:xfrm>
              <a:prstGeom prst="rect">
                <a:avLst/>
              </a:prstGeom>
              <a:noFill/>
              <a:extLst>
                <a:ext uri="{909E8E84-426E-40DD-AFC4-6F175D3DCCD1}">
                  <a14:hiddenFill xmlns:a14="http://schemas.microsoft.com/office/drawing/2010/main">
                    <a:solidFill>
                      <a:srgbClr val="FFFFFF"/>
                    </a:solidFill>
                  </a14:hiddenFill>
                </a:ext>
              </a:extLst>
            </p:spPr>
          </p:pic>
          <p:sp>
            <p:nvSpPr>
              <p:cNvPr id="684077" name="AutoShape 45">
                <a:extLst>
                  <a:ext uri="{FF2B5EF4-FFF2-40B4-BE49-F238E27FC236}">
                    <a16:creationId xmlns:a16="http://schemas.microsoft.com/office/drawing/2014/main" id="{29149E54-0217-4139-9252-25FABA770F0B}"/>
                  </a:ext>
                </a:extLst>
              </p:cNvPr>
              <p:cNvSpPr>
                <a:spLocks noChangeArrowheads="1"/>
              </p:cNvSpPr>
              <p:nvPr/>
            </p:nvSpPr>
            <p:spPr bwMode="auto">
              <a:xfrm rot="10800000">
                <a:off x="4224" y="2688"/>
                <a:ext cx="432" cy="19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84078" name="Group 46">
            <a:extLst>
              <a:ext uri="{FF2B5EF4-FFF2-40B4-BE49-F238E27FC236}">
                <a16:creationId xmlns:a16="http://schemas.microsoft.com/office/drawing/2014/main" id="{8070CBA4-1943-4564-B44A-72DCA398285C}"/>
              </a:ext>
            </a:extLst>
          </p:cNvPr>
          <p:cNvGrpSpPr>
            <a:grpSpLocks/>
          </p:cNvGrpSpPr>
          <p:nvPr/>
        </p:nvGrpSpPr>
        <p:grpSpPr bwMode="auto">
          <a:xfrm>
            <a:off x="3429000" y="2590800"/>
            <a:ext cx="762000" cy="1066800"/>
            <a:chOff x="2160" y="1632"/>
            <a:chExt cx="480" cy="672"/>
          </a:xfrm>
        </p:grpSpPr>
        <p:sp>
          <p:nvSpPr>
            <p:cNvPr id="684079" name="Line 47">
              <a:extLst>
                <a:ext uri="{FF2B5EF4-FFF2-40B4-BE49-F238E27FC236}">
                  <a16:creationId xmlns:a16="http://schemas.microsoft.com/office/drawing/2014/main" id="{162F71D2-F183-48DE-AC51-740716C0BE32}"/>
                </a:ext>
              </a:extLst>
            </p:cNvPr>
            <p:cNvSpPr>
              <a:spLocks noChangeShapeType="1"/>
            </p:cNvSpPr>
            <p:nvPr/>
          </p:nvSpPr>
          <p:spPr bwMode="auto">
            <a:xfrm flipH="1" flipV="1">
              <a:off x="2496" y="1632"/>
              <a:ext cx="144" cy="6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0" name="Text Box 48">
              <a:extLst>
                <a:ext uri="{FF2B5EF4-FFF2-40B4-BE49-F238E27FC236}">
                  <a16:creationId xmlns:a16="http://schemas.microsoft.com/office/drawing/2014/main" id="{71FE248F-149A-4F5D-887D-BA46F85A3A55}"/>
                </a:ext>
              </a:extLst>
            </p:cNvPr>
            <p:cNvSpPr txBox="1">
              <a:spLocks noChangeArrowheads="1"/>
            </p:cNvSpPr>
            <p:nvPr/>
          </p:nvSpPr>
          <p:spPr bwMode="auto">
            <a:xfrm>
              <a:off x="2160" y="1824"/>
              <a:ext cx="45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request</a:t>
              </a:r>
            </a:p>
          </p:txBody>
        </p:sp>
      </p:grpSp>
      <p:grpSp>
        <p:nvGrpSpPr>
          <p:cNvPr id="684081" name="Group 49">
            <a:extLst>
              <a:ext uri="{FF2B5EF4-FFF2-40B4-BE49-F238E27FC236}">
                <a16:creationId xmlns:a16="http://schemas.microsoft.com/office/drawing/2014/main" id="{2DA63CA5-A59A-4F9C-BDA2-ECBCAEC8E52E}"/>
              </a:ext>
            </a:extLst>
          </p:cNvPr>
          <p:cNvGrpSpPr>
            <a:grpSpLocks/>
          </p:cNvGrpSpPr>
          <p:nvPr/>
        </p:nvGrpSpPr>
        <p:grpSpPr bwMode="auto">
          <a:xfrm>
            <a:off x="4495800" y="3048000"/>
            <a:ext cx="838200" cy="685800"/>
            <a:chOff x="2832" y="1920"/>
            <a:chExt cx="528" cy="432"/>
          </a:xfrm>
        </p:grpSpPr>
        <p:sp>
          <p:nvSpPr>
            <p:cNvPr id="684082" name="Line 50">
              <a:extLst>
                <a:ext uri="{FF2B5EF4-FFF2-40B4-BE49-F238E27FC236}">
                  <a16:creationId xmlns:a16="http://schemas.microsoft.com/office/drawing/2014/main" id="{803D0834-A89C-46B7-9F4F-AC4137699C18}"/>
                </a:ext>
              </a:extLst>
            </p:cNvPr>
            <p:cNvSpPr>
              <a:spLocks noChangeShapeType="1"/>
            </p:cNvSpPr>
            <p:nvPr/>
          </p:nvSpPr>
          <p:spPr bwMode="auto">
            <a:xfrm flipV="1">
              <a:off x="2928" y="1920"/>
              <a:ext cx="432"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3" name="Text Box 51">
              <a:extLst>
                <a:ext uri="{FF2B5EF4-FFF2-40B4-BE49-F238E27FC236}">
                  <a16:creationId xmlns:a16="http://schemas.microsoft.com/office/drawing/2014/main" id="{9658FDF2-83A7-458B-A1E1-F7BBC7A1A1A5}"/>
                </a:ext>
              </a:extLst>
            </p:cNvPr>
            <p:cNvSpPr txBox="1">
              <a:spLocks noChangeArrowheads="1"/>
            </p:cNvSpPr>
            <p:nvPr/>
          </p:nvSpPr>
          <p:spPr bwMode="auto">
            <a:xfrm>
              <a:off x="2832" y="1968"/>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i="1"/>
                <a:t>request</a:t>
              </a:r>
            </a:p>
          </p:txBody>
        </p:sp>
      </p:grpSp>
      <p:grpSp>
        <p:nvGrpSpPr>
          <p:cNvPr id="684084" name="Group 52">
            <a:extLst>
              <a:ext uri="{FF2B5EF4-FFF2-40B4-BE49-F238E27FC236}">
                <a16:creationId xmlns:a16="http://schemas.microsoft.com/office/drawing/2014/main" id="{87B591A6-78DE-4A6A-B485-3A7BEE463336}"/>
              </a:ext>
            </a:extLst>
          </p:cNvPr>
          <p:cNvGrpSpPr>
            <a:grpSpLocks/>
          </p:cNvGrpSpPr>
          <p:nvPr/>
        </p:nvGrpSpPr>
        <p:grpSpPr bwMode="auto">
          <a:xfrm>
            <a:off x="4876800" y="4114800"/>
            <a:ext cx="1219200" cy="457200"/>
            <a:chOff x="3072" y="2592"/>
            <a:chExt cx="768" cy="288"/>
          </a:xfrm>
        </p:grpSpPr>
        <p:sp>
          <p:nvSpPr>
            <p:cNvPr id="684085" name="Line 53">
              <a:extLst>
                <a:ext uri="{FF2B5EF4-FFF2-40B4-BE49-F238E27FC236}">
                  <a16:creationId xmlns:a16="http://schemas.microsoft.com/office/drawing/2014/main" id="{F4A13C09-3650-40E8-A3E1-332A47F2BC52}"/>
                </a:ext>
              </a:extLst>
            </p:cNvPr>
            <p:cNvSpPr>
              <a:spLocks noChangeShapeType="1"/>
            </p:cNvSpPr>
            <p:nvPr/>
          </p:nvSpPr>
          <p:spPr bwMode="auto">
            <a:xfrm>
              <a:off x="3072" y="2688"/>
              <a:ext cx="768"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6" name="Text Box 54">
              <a:extLst>
                <a:ext uri="{FF2B5EF4-FFF2-40B4-BE49-F238E27FC236}">
                  <a16:creationId xmlns:a16="http://schemas.microsoft.com/office/drawing/2014/main" id="{601C10FB-1931-4712-AD2F-E74459309286}"/>
                </a:ext>
              </a:extLst>
            </p:cNvPr>
            <p:cNvSpPr txBox="1">
              <a:spLocks noChangeArrowheads="1"/>
            </p:cNvSpPr>
            <p:nvPr/>
          </p:nvSpPr>
          <p:spPr bwMode="auto">
            <a:xfrm>
              <a:off x="3264" y="2592"/>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Times New Roman" panose="02020603050405020304" pitchFamily="18" charset="0"/>
                </a:rPr>
                <a:t>request</a:t>
              </a:r>
            </a:p>
          </p:txBody>
        </p:sp>
      </p:grpSp>
      <p:grpSp>
        <p:nvGrpSpPr>
          <p:cNvPr id="684087" name="Group 55">
            <a:extLst>
              <a:ext uri="{FF2B5EF4-FFF2-40B4-BE49-F238E27FC236}">
                <a16:creationId xmlns:a16="http://schemas.microsoft.com/office/drawing/2014/main" id="{25D4C9E3-8E49-4A3A-83D2-D14B074A87AF}"/>
              </a:ext>
            </a:extLst>
          </p:cNvPr>
          <p:cNvGrpSpPr>
            <a:grpSpLocks/>
          </p:cNvGrpSpPr>
          <p:nvPr/>
        </p:nvGrpSpPr>
        <p:grpSpPr bwMode="auto">
          <a:xfrm>
            <a:off x="4800600" y="4495800"/>
            <a:ext cx="1219200" cy="914400"/>
            <a:chOff x="3024" y="2832"/>
            <a:chExt cx="768" cy="576"/>
          </a:xfrm>
        </p:grpSpPr>
        <p:sp>
          <p:nvSpPr>
            <p:cNvPr id="684088" name="Line 56">
              <a:extLst>
                <a:ext uri="{FF2B5EF4-FFF2-40B4-BE49-F238E27FC236}">
                  <a16:creationId xmlns:a16="http://schemas.microsoft.com/office/drawing/2014/main" id="{16EA2A51-982E-4607-B8EF-B260EDBF82F7}"/>
                </a:ext>
              </a:extLst>
            </p:cNvPr>
            <p:cNvSpPr>
              <a:spLocks noChangeShapeType="1"/>
            </p:cNvSpPr>
            <p:nvPr/>
          </p:nvSpPr>
          <p:spPr bwMode="auto">
            <a:xfrm>
              <a:off x="3024" y="2832"/>
              <a:ext cx="768" cy="57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9" name="Text Box 57">
              <a:extLst>
                <a:ext uri="{FF2B5EF4-FFF2-40B4-BE49-F238E27FC236}">
                  <a16:creationId xmlns:a16="http://schemas.microsoft.com/office/drawing/2014/main" id="{BC94AE12-B7E1-4BF5-BB08-6193ADADD12C}"/>
                </a:ext>
              </a:extLst>
            </p:cNvPr>
            <p:cNvSpPr txBox="1">
              <a:spLocks noChangeArrowheads="1"/>
            </p:cNvSpPr>
            <p:nvPr/>
          </p:nvSpPr>
          <p:spPr bwMode="auto">
            <a:xfrm>
              <a:off x="3312" y="2976"/>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solidFill>
                    <a:srgbClr val="FF0066"/>
                  </a:solidFill>
                </a:rPr>
                <a:t>request</a:t>
              </a:r>
            </a:p>
          </p:txBody>
        </p:sp>
      </p:grpSp>
      <p:grpSp>
        <p:nvGrpSpPr>
          <p:cNvPr id="684090" name="Group 58">
            <a:extLst>
              <a:ext uri="{FF2B5EF4-FFF2-40B4-BE49-F238E27FC236}">
                <a16:creationId xmlns:a16="http://schemas.microsoft.com/office/drawing/2014/main" id="{F06B5C18-E5A3-4C16-B531-269BE04B8A21}"/>
              </a:ext>
            </a:extLst>
          </p:cNvPr>
          <p:cNvGrpSpPr>
            <a:grpSpLocks/>
          </p:cNvGrpSpPr>
          <p:nvPr/>
        </p:nvGrpSpPr>
        <p:grpSpPr bwMode="auto">
          <a:xfrm>
            <a:off x="4267200" y="4724400"/>
            <a:ext cx="663575" cy="1143000"/>
            <a:chOff x="2688" y="2976"/>
            <a:chExt cx="418" cy="720"/>
          </a:xfrm>
        </p:grpSpPr>
        <p:sp>
          <p:nvSpPr>
            <p:cNvPr id="684091" name="Line 59">
              <a:extLst>
                <a:ext uri="{FF2B5EF4-FFF2-40B4-BE49-F238E27FC236}">
                  <a16:creationId xmlns:a16="http://schemas.microsoft.com/office/drawing/2014/main" id="{72E9325F-4888-4FC4-957B-92B711B71241}"/>
                </a:ext>
              </a:extLst>
            </p:cNvPr>
            <p:cNvSpPr>
              <a:spLocks noChangeShapeType="1"/>
            </p:cNvSpPr>
            <p:nvPr/>
          </p:nvSpPr>
          <p:spPr bwMode="auto">
            <a:xfrm flipH="1">
              <a:off x="2736" y="2976"/>
              <a:ext cx="0" cy="7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2" name="Text Box 60">
              <a:extLst>
                <a:ext uri="{FF2B5EF4-FFF2-40B4-BE49-F238E27FC236}">
                  <a16:creationId xmlns:a16="http://schemas.microsoft.com/office/drawing/2014/main" id="{80DA73FC-15CC-4DE6-8F43-8B074DA7285E}"/>
                </a:ext>
              </a:extLst>
            </p:cNvPr>
            <p:cNvSpPr txBox="1">
              <a:spLocks noChangeArrowheads="1"/>
            </p:cNvSpPr>
            <p:nvPr/>
          </p:nvSpPr>
          <p:spPr bwMode="auto">
            <a:xfrm>
              <a:off x="2688" y="3216"/>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request</a:t>
              </a:r>
            </a:p>
          </p:txBody>
        </p:sp>
      </p:grpSp>
      <p:grpSp>
        <p:nvGrpSpPr>
          <p:cNvPr id="684093" name="Group 61">
            <a:extLst>
              <a:ext uri="{FF2B5EF4-FFF2-40B4-BE49-F238E27FC236}">
                <a16:creationId xmlns:a16="http://schemas.microsoft.com/office/drawing/2014/main" id="{A9D14D9C-09C5-4A74-97CC-81E83E70AA22}"/>
              </a:ext>
            </a:extLst>
          </p:cNvPr>
          <p:cNvGrpSpPr>
            <a:grpSpLocks/>
          </p:cNvGrpSpPr>
          <p:nvPr/>
        </p:nvGrpSpPr>
        <p:grpSpPr bwMode="auto">
          <a:xfrm>
            <a:off x="2795588" y="4419600"/>
            <a:ext cx="1068387" cy="473075"/>
            <a:chOff x="1761" y="2784"/>
            <a:chExt cx="673" cy="298"/>
          </a:xfrm>
        </p:grpSpPr>
        <p:sp>
          <p:nvSpPr>
            <p:cNvPr id="684094" name="Line 62">
              <a:extLst>
                <a:ext uri="{FF2B5EF4-FFF2-40B4-BE49-F238E27FC236}">
                  <a16:creationId xmlns:a16="http://schemas.microsoft.com/office/drawing/2014/main" id="{A3CF4B61-F9FB-4A4D-960E-6B0BBB00B22F}"/>
                </a:ext>
              </a:extLst>
            </p:cNvPr>
            <p:cNvSpPr>
              <a:spLocks noChangeShapeType="1"/>
            </p:cNvSpPr>
            <p:nvPr/>
          </p:nvSpPr>
          <p:spPr bwMode="auto">
            <a:xfrm flipH="1">
              <a:off x="1761" y="2784"/>
              <a:ext cx="672"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5" name="Text Box 63">
              <a:extLst>
                <a:ext uri="{FF2B5EF4-FFF2-40B4-BE49-F238E27FC236}">
                  <a16:creationId xmlns:a16="http://schemas.microsoft.com/office/drawing/2014/main" id="{456DD9E8-D7AE-478A-B02A-A38DE18EBEB7}"/>
                </a:ext>
              </a:extLst>
            </p:cNvPr>
            <p:cNvSpPr txBox="1">
              <a:spLocks noChangeArrowheads="1"/>
            </p:cNvSpPr>
            <p:nvPr/>
          </p:nvSpPr>
          <p:spPr bwMode="auto">
            <a:xfrm>
              <a:off x="2016" y="2928"/>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u="sng">
                  <a:effectLst>
                    <a:outerShdw blurRad="38100" dist="38100" dir="2700000" algn="tl">
                      <a:srgbClr val="C0C0C0"/>
                    </a:outerShdw>
                  </a:effectLst>
                </a:rPr>
                <a:t>request</a:t>
              </a:r>
            </a:p>
          </p:txBody>
        </p:sp>
      </p:grpSp>
      <p:grpSp>
        <p:nvGrpSpPr>
          <p:cNvPr id="684096" name="Group 64">
            <a:extLst>
              <a:ext uri="{FF2B5EF4-FFF2-40B4-BE49-F238E27FC236}">
                <a16:creationId xmlns:a16="http://schemas.microsoft.com/office/drawing/2014/main" id="{C744A116-9AA4-4D18-B6D2-253C820C4F48}"/>
              </a:ext>
            </a:extLst>
          </p:cNvPr>
          <p:cNvGrpSpPr>
            <a:grpSpLocks/>
          </p:cNvGrpSpPr>
          <p:nvPr/>
        </p:nvGrpSpPr>
        <p:grpSpPr bwMode="auto">
          <a:xfrm>
            <a:off x="2667000" y="3886200"/>
            <a:ext cx="1143000" cy="285750"/>
            <a:chOff x="1680" y="2448"/>
            <a:chExt cx="720" cy="180"/>
          </a:xfrm>
        </p:grpSpPr>
        <p:sp>
          <p:nvSpPr>
            <p:cNvPr id="684097" name="Line 65">
              <a:extLst>
                <a:ext uri="{FF2B5EF4-FFF2-40B4-BE49-F238E27FC236}">
                  <a16:creationId xmlns:a16="http://schemas.microsoft.com/office/drawing/2014/main" id="{E9023AE7-B94E-4500-AE77-6E3453C7E349}"/>
                </a:ext>
              </a:extLst>
            </p:cNvPr>
            <p:cNvSpPr>
              <a:spLocks noChangeShapeType="1"/>
            </p:cNvSpPr>
            <p:nvPr/>
          </p:nvSpPr>
          <p:spPr bwMode="auto">
            <a:xfrm flipH="1" flipV="1">
              <a:off x="1680" y="2448"/>
              <a:ext cx="72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8" name="Text Box 66">
              <a:extLst>
                <a:ext uri="{FF2B5EF4-FFF2-40B4-BE49-F238E27FC236}">
                  <a16:creationId xmlns:a16="http://schemas.microsoft.com/office/drawing/2014/main" id="{1B96D274-3D10-4057-8D48-4C0ADA57A739}"/>
                </a:ext>
              </a:extLst>
            </p:cNvPr>
            <p:cNvSpPr txBox="1">
              <a:spLocks noChangeArrowheads="1"/>
            </p:cNvSpPr>
            <p:nvPr/>
          </p:nvSpPr>
          <p:spPr bwMode="auto">
            <a:xfrm>
              <a:off x="1796" y="2474"/>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request</a:t>
              </a:r>
            </a:p>
          </p:txBody>
        </p:sp>
      </p:grpSp>
      <p:grpSp>
        <p:nvGrpSpPr>
          <p:cNvPr id="684099" name="Group 67">
            <a:extLst>
              <a:ext uri="{FF2B5EF4-FFF2-40B4-BE49-F238E27FC236}">
                <a16:creationId xmlns:a16="http://schemas.microsoft.com/office/drawing/2014/main" id="{E24F0ECD-4AA3-4915-A735-893F2A6947E8}"/>
              </a:ext>
            </a:extLst>
          </p:cNvPr>
          <p:cNvGrpSpPr>
            <a:grpSpLocks/>
          </p:cNvGrpSpPr>
          <p:nvPr/>
        </p:nvGrpSpPr>
        <p:grpSpPr bwMode="auto">
          <a:xfrm>
            <a:off x="2890838" y="3048000"/>
            <a:ext cx="1071562" cy="762000"/>
            <a:chOff x="1821" y="1920"/>
            <a:chExt cx="675" cy="480"/>
          </a:xfrm>
        </p:grpSpPr>
        <p:sp>
          <p:nvSpPr>
            <p:cNvPr id="684100" name="Line 68">
              <a:extLst>
                <a:ext uri="{FF2B5EF4-FFF2-40B4-BE49-F238E27FC236}">
                  <a16:creationId xmlns:a16="http://schemas.microsoft.com/office/drawing/2014/main" id="{9F2EEC02-24D1-44DE-9F7F-2D3AA884964E}"/>
                </a:ext>
              </a:extLst>
            </p:cNvPr>
            <p:cNvSpPr>
              <a:spLocks noChangeShapeType="1"/>
            </p:cNvSpPr>
            <p:nvPr/>
          </p:nvSpPr>
          <p:spPr bwMode="auto">
            <a:xfrm flipH="1" flipV="1">
              <a:off x="1872" y="1920"/>
              <a:ext cx="624"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1" name="Text Box 69">
              <a:extLst>
                <a:ext uri="{FF2B5EF4-FFF2-40B4-BE49-F238E27FC236}">
                  <a16:creationId xmlns:a16="http://schemas.microsoft.com/office/drawing/2014/main" id="{FE1D7882-2619-4E39-8F56-AC069E27A1F2}"/>
                </a:ext>
              </a:extLst>
            </p:cNvPr>
            <p:cNvSpPr txBox="1">
              <a:spLocks noChangeArrowheads="1"/>
            </p:cNvSpPr>
            <p:nvPr/>
          </p:nvSpPr>
          <p:spPr bwMode="auto">
            <a:xfrm>
              <a:off x="1821" y="2037"/>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Mona Lisa Recut" pitchFamily="18" charset="0"/>
                </a:rPr>
                <a:t>request</a:t>
              </a:r>
            </a:p>
          </p:txBody>
        </p:sp>
      </p:grpSp>
      <p:grpSp>
        <p:nvGrpSpPr>
          <p:cNvPr id="684102" name="Group 70">
            <a:extLst>
              <a:ext uri="{FF2B5EF4-FFF2-40B4-BE49-F238E27FC236}">
                <a16:creationId xmlns:a16="http://schemas.microsoft.com/office/drawing/2014/main" id="{3BC51D3A-CFC4-4FAC-8A65-0FE7350644C1}"/>
              </a:ext>
            </a:extLst>
          </p:cNvPr>
          <p:cNvGrpSpPr>
            <a:grpSpLocks/>
          </p:cNvGrpSpPr>
          <p:nvPr/>
        </p:nvGrpSpPr>
        <p:grpSpPr bwMode="auto">
          <a:xfrm>
            <a:off x="3430588" y="2592388"/>
            <a:ext cx="762000" cy="1066800"/>
            <a:chOff x="2160" y="1632"/>
            <a:chExt cx="480" cy="672"/>
          </a:xfrm>
        </p:grpSpPr>
        <p:sp>
          <p:nvSpPr>
            <p:cNvPr id="684103" name="Line 71">
              <a:extLst>
                <a:ext uri="{FF2B5EF4-FFF2-40B4-BE49-F238E27FC236}">
                  <a16:creationId xmlns:a16="http://schemas.microsoft.com/office/drawing/2014/main" id="{95ACF735-4180-4F99-931C-9A516BD4BC32}"/>
                </a:ext>
              </a:extLst>
            </p:cNvPr>
            <p:cNvSpPr>
              <a:spLocks noChangeShapeType="1"/>
            </p:cNvSpPr>
            <p:nvPr/>
          </p:nvSpPr>
          <p:spPr bwMode="auto">
            <a:xfrm flipH="1" flipV="1">
              <a:off x="2496" y="1632"/>
              <a:ext cx="144" cy="672"/>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4" name="Text Box 72">
              <a:extLst>
                <a:ext uri="{FF2B5EF4-FFF2-40B4-BE49-F238E27FC236}">
                  <a16:creationId xmlns:a16="http://schemas.microsoft.com/office/drawing/2014/main" id="{2CAB3937-E406-4F7D-9428-9B61032F7A0F}"/>
                </a:ext>
              </a:extLst>
            </p:cNvPr>
            <p:cNvSpPr txBox="1">
              <a:spLocks noChangeArrowheads="1"/>
            </p:cNvSpPr>
            <p:nvPr/>
          </p:nvSpPr>
          <p:spPr bwMode="auto">
            <a:xfrm>
              <a:off x="2160" y="1824"/>
              <a:ext cx="45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return</a:t>
              </a:r>
            </a:p>
          </p:txBody>
        </p:sp>
      </p:grpSp>
      <p:grpSp>
        <p:nvGrpSpPr>
          <p:cNvPr id="684105" name="Group 73">
            <a:extLst>
              <a:ext uri="{FF2B5EF4-FFF2-40B4-BE49-F238E27FC236}">
                <a16:creationId xmlns:a16="http://schemas.microsoft.com/office/drawing/2014/main" id="{838094FF-779C-44E8-85F0-2F7838B49E38}"/>
              </a:ext>
            </a:extLst>
          </p:cNvPr>
          <p:cNvGrpSpPr>
            <a:grpSpLocks/>
          </p:cNvGrpSpPr>
          <p:nvPr/>
        </p:nvGrpSpPr>
        <p:grpSpPr bwMode="auto">
          <a:xfrm>
            <a:off x="4497388" y="3049588"/>
            <a:ext cx="838200" cy="685800"/>
            <a:chOff x="2832" y="1920"/>
            <a:chExt cx="528" cy="432"/>
          </a:xfrm>
        </p:grpSpPr>
        <p:sp>
          <p:nvSpPr>
            <p:cNvPr id="684106" name="Line 74">
              <a:extLst>
                <a:ext uri="{FF2B5EF4-FFF2-40B4-BE49-F238E27FC236}">
                  <a16:creationId xmlns:a16="http://schemas.microsoft.com/office/drawing/2014/main" id="{51BC67B3-7BB6-4F8E-A263-8D4AF5DB3D23}"/>
                </a:ext>
              </a:extLst>
            </p:cNvPr>
            <p:cNvSpPr>
              <a:spLocks noChangeShapeType="1"/>
            </p:cNvSpPr>
            <p:nvPr/>
          </p:nvSpPr>
          <p:spPr bwMode="auto">
            <a:xfrm flipV="1">
              <a:off x="2928" y="1920"/>
              <a:ext cx="432" cy="432"/>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7" name="Text Box 75">
              <a:extLst>
                <a:ext uri="{FF2B5EF4-FFF2-40B4-BE49-F238E27FC236}">
                  <a16:creationId xmlns:a16="http://schemas.microsoft.com/office/drawing/2014/main" id="{1886A391-FA82-497F-926B-9F0F42C56700}"/>
                </a:ext>
              </a:extLst>
            </p:cNvPr>
            <p:cNvSpPr txBox="1">
              <a:spLocks noChangeArrowheads="1"/>
            </p:cNvSpPr>
            <p:nvPr/>
          </p:nvSpPr>
          <p:spPr bwMode="auto">
            <a:xfrm>
              <a:off x="2832" y="1968"/>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i="1"/>
                <a:t>return</a:t>
              </a:r>
            </a:p>
          </p:txBody>
        </p:sp>
      </p:grpSp>
      <p:grpSp>
        <p:nvGrpSpPr>
          <p:cNvPr id="684108" name="Group 76">
            <a:extLst>
              <a:ext uri="{FF2B5EF4-FFF2-40B4-BE49-F238E27FC236}">
                <a16:creationId xmlns:a16="http://schemas.microsoft.com/office/drawing/2014/main" id="{B38F3005-665F-45EE-89FE-C87F7644AEB9}"/>
              </a:ext>
            </a:extLst>
          </p:cNvPr>
          <p:cNvGrpSpPr>
            <a:grpSpLocks/>
          </p:cNvGrpSpPr>
          <p:nvPr/>
        </p:nvGrpSpPr>
        <p:grpSpPr bwMode="auto">
          <a:xfrm>
            <a:off x="4878388" y="4116388"/>
            <a:ext cx="1219200" cy="457200"/>
            <a:chOff x="3072" y="2592"/>
            <a:chExt cx="768" cy="288"/>
          </a:xfrm>
        </p:grpSpPr>
        <p:sp>
          <p:nvSpPr>
            <p:cNvPr id="684109" name="Line 77">
              <a:extLst>
                <a:ext uri="{FF2B5EF4-FFF2-40B4-BE49-F238E27FC236}">
                  <a16:creationId xmlns:a16="http://schemas.microsoft.com/office/drawing/2014/main" id="{EE21633C-FBD7-496A-9A0A-0783FB2C2C8C}"/>
                </a:ext>
              </a:extLst>
            </p:cNvPr>
            <p:cNvSpPr>
              <a:spLocks noChangeShapeType="1"/>
            </p:cNvSpPr>
            <p:nvPr/>
          </p:nvSpPr>
          <p:spPr bwMode="auto">
            <a:xfrm>
              <a:off x="3072" y="2688"/>
              <a:ext cx="768" cy="192"/>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10" name="Text Box 78">
              <a:extLst>
                <a:ext uri="{FF2B5EF4-FFF2-40B4-BE49-F238E27FC236}">
                  <a16:creationId xmlns:a16="http://schemas.microsoft.com/office/drawing/2014/main" id="{C2DB8FD7-99DC-471C-AC28-73EE0ED7C29E}"/>
                </a:ext>
              </a:extLst>
            </p:cNvPr>
            <p:cNvSpPr txBox="1">
              <a:spLocks noChangeArrowheads="1"/>
            </p:cNvSpPr>
            <p:nvPr/>
          </p:nvSpPr>
          <p:spPr bwMode="auto">
            <a:xfrm>
              <a:off x="3264" y="2592"/>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Times New Roman" panose="02020603050405020304" pitchFamily="18" charset="0"/>
                </a:rPr>
                <a:t>return</a:t>
              </a:r>
            </a:p>
          </p:txBody>
        </p:sp>
      </p:grpSp>
      <p:grpSp>
        <p:nvGrpSpPr>
          <p:cNvPr id="684111" name="Group 79">
            <a:extLst>
              <a:ext uri="{FF2B5EF4-FFF2-40B4-BE49-F238E27FC236}">
                <a16:creationId xmlns:a16="http://schemas.microsoft.com/office/drawing/2014/main" id="{314FE253-955C-4967-AED5-249DE96C9350}"/>
              </a:ext>
            </a:extLst>
          </p:cNvPr>
          <p:cNvGrpSpPr>
            <a:grpSpLocks/>
          </p:cNvGrpSpPr>
          <p:nvPr/>
        </p:nvGrpSpPr>
        <p:grpSpPr bwMode="auto">
          <a:xfrm>
            <a:off x="4802188" y="4497388"/>
            <a:ext cx="1219200" cy="914400"/>
            <a:chOff x="3024" y="2832"/>
            <a:chExt cx="768" cy="576"/>
          </a:xfrm>
        </p:grpSpPr>
        <p:sp>
          <p:nvSpPr>
            <p:cNvPr id="684112" name="Line 80">
              <a:extLst>
                <a:ext uri="{FF2B5EF4-FFF2-40B4-BE49-F238E27FC236}">
                  <a16:creationId xmlns:a16="http://schemas.microsoft.com/office/drawing/2014/main" id="{8B96AA3D-9E70-4D5E-BD01-929B4F8E3B15}"/>
                </a:ext>
              </a:extLst>
            </p:cNvPr>
            <p:cNvSpPr>
              <a:spLocks noChangeShapeType="1"/>
            </p:cNvSpPr>
            <p:nvPr/>
          </p:nvSpPr>
          <p:spPr bwMode="auto">
            <a:xfrm>
              <a:off x="3024" y="2832"/>
              <a:ext cx="768" cy="576"/>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13" name="Text Box 81">
              <a:extLst>
                <a:ext uri="{FF2B5EF4-FFF2-40B4-BE49-F238E27FC236}">
                  <a16:creationId xmlns:a16="http://schemas.microsoft.com/office/drawing/2014/main" id="{FC1675C8-9C57-4CF2-BCA8-C3039D1256C9}"/>
                </a:ext>
              </a:extLst>
            </p:cNvPr>
            <p:cNvSpPr txBox="1">
              <a:spLocks noChangeArrowheads="1"/>
            </p:cNvSpPr>
            <p:nvPr/>
          </p:nvSpPr>
          <p:spPr bwMode="auto">
            <a:xfrm>
              <a:off x="3312" y="2976"/>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solidFill>
                    <a:srgbClr val="FF0066"/>
                  </a:solidFill>
                </a:rPr>
                <a:t>return</a:t>
              </a:r>
            </a:p>
          </p:txBody>
        </p:sp>
      </p:grpSp>
      <p:grpSp>
        <p:nvGrpSpPr>
          <p:cNvPr id="684114" name="Group 82">
            <a:extLst>
              <a:ext uri="{FF2B5EF4-FFF2-40B4-BE49-F238E27FC236}">
                <a16:creationId xmlns:a16="http://schemas.microsoft.com/office/drawing/2014/main" id="{76D6F6CE-419C-4122-B1F0-6CF98E5459B5}"/>
              </a:ext>
            </a:extLst>
          </p:cNvPr>
          <p:cNvGrpSpPr>
            <a:grpSpLocks/>
          </p:cNvGrpSpPr>
          <p:nvPr/>
        </p:nvGrpSpPr>
        <p:grpSpPr bwMode="auto">
          <a:xfrm>
            <a:off x="4268788" y="4725988"/>
            <a:ext cx="663575" cy="1143000"/>
            <a:chOff x="2688" y="2976"/>
            <a:chExt cx="418" cy="720"/>
          </a:xfrm>
        </p:grpSpPr>
        <p:sp>
          <p:nvSpPr>
            <p:cNvPr id="684115" name="Line 83">
              <a:extLst>
                <a:ext uri="{FF2B5EF4-FFF2-40B4-BE49-F238E27FC236}">
                  <a16:creationId xmlns:a16="http://schemas.microsoft.com/office/drawing/2014/main" id="{22B517F6-73D5-470F-B693-4B84D93975BD}"/>
                </a:ext>
              </a:extLst>
            </p:cNvPr>
            <p:cNvSpPr>
              <a:spLocks noChangeShapeType="1"/>
            </p:cNvSpPr>
            <p:nvPr/>
          </p:nvSpPr>
          <p:spPr bwMode="auto">
            <a:xfrm flipH="1">
              <a:off x="2736" y="2976"/>
              <a:ext cx="0" cy="720"/>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16" name="Text Box 84">
              <a:extLst>
                <a:ext uri="{FF2B5EF4-FFF2-40B4-BE49-F238E27FC236}">
                  <a16:creationId xmlns:a16="http://schemas.microsoft.com/office/drawing/2014/main" id="{40EBD912-BA05-4AF9-9970-FC537579BE76}"/>
                </a:ext>
              </a:extLst>
            </p:cNvPr>
            <p:cNvSpPr txBox="1">
              <a:spLocks noChangeArrowheads="1"/>
            </p:cNvSpPr>
            <p:nvPr/>
          </p:nvSpPr>
          <p:spPr bwMode="auto">
            <a:xfrm>
              <a:off x="2688" y="3216"/>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return</a:t>
              </a:r>
            </a:p>
          </p:txBody>
        </p:sp>
      </p:grpSp>
      <p:grpSp>
        <p:nvGrpSpPr>
          <p:cNvPr id="684117" name="Group 85">
            <a:extLst>
              <a:ext uri="{FF2B5EF4-FFF2-40B4-BE49-F238E27FC236}">
                <a16:creationId xmlns:a16="http://schemas.microsoft.com/office/drawing/2014/main" id="{C3088623-088F-4B56-8A68-99C2DDB0C141}"/>
              </a:ext>
            </a:extLst>
          </p:cNvPr>
          <p:cNvGrpSpPr>
            <a:grpSpLocks/>
          </p:cNvGrpSpPr>
          <p:nvPr/>
        </p:nvGrpSpPr>
        <p:grpSpPr bwMode="auto">
          <a:xfrm>
            <a:off x="2797175" y="4421188"/>
            <a:ext cx="1068388" cy="473075"/>
            <a:chOff x="1761" y="2784"/>
            <a:chExt cx="673" cy="298"/>
          </a:xfrm>
        </p:grpSpPr>
        <p:sp>
          <p:nvSpPr>
            <p:cNvPr id="684118" name="Line 86">
              <a:extLst>
                <a:ext uri="{FF2B5EF4-FFF2-40B4-BE49-F238E27FC236}">
                  <a16:creationId xmlns:a16="http://schemas.microsoft.com/office/drawing/2014/main" id="{A8515EB8-A9A4-40F9-9155-9660C9800BB9}"/>
                </a:ext>
              </a:extLst>
            </p:cNvPr>
            <p:cNvSpPr>
              <a:spLocks noChangeShapeType="1"/>
            </p:cNvSpPr>
            <p:nvPr/>
          </p:nvSpPr>
          <p:spPr bwMode="auto">
            <a:xfrm flipH="1">
              <a:off x="1761" y="2784"/>
              <a:ext cx="672" cy="288"/>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19" name="Text Box 87">
              <a:extLst>
                <a:ext uri="{FF2B5EF4-FFF2-40B4-BE49-F238E27FC236}">
                  <a16:creationId xmlns:a16="http://schemas.microsoft.com/office/drawing/2014/main" id="{70B48BC0-E8CF-4EC5-9766-AE1239AE7882}"/>
                </a:ext>
              </a:extLst>
            </p:cNvPr>
            <p:cNvSpPr txBox="1">
              <a:spLocks noChangeArrowheads="1"/>
            </p:cNvSpPr>
            <p:nvPr/>
          </p:nvSpPr>
          <p:spPr bwMode="auto">
            <a:xfrm>
              <a:off x="2016" y="2928"/>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u="sng">
                  <a:effectLst>
                    <a:outerShdw blurRad="38100" dist="38100" dir="2700000" algn="tl">
                      <a:srgbClr val="C0C0C0"/>
                    </a:outerShdw>
                  </a:effectLst>
                </a:rPr>
                <a:t>return</a:t>
              </a:r>
            </a:p>
          </p:txBody>
        </p:sp>
      </p:grpSp>
      <p:grpSp>
        <p:nvGrpSpPr>
          <p:cNvPr id="684120" name="Group 88">
            <a:extLst>
              <a:ext uri="{FF2B5EF4-FFF2-40B4-BE49-F238E27FC236}">
                <a16:creationId xmlns:a16="http://schemas.microsoft.com/office/drawing/2014/main" id="{D36ACF87-CC04-45FD-BBE1-F8E508618792}"/>
              </a:ext>
            </a:extLst>
          </p:cNvPr>
          <p:cNvGrpSpPr>
            <a:grpSpLocks/>
          </p:cNvGrpSpPr>
          <p:nvPr/>
        </p:nvGrpSpPr>
        <p:grpSpPr bwMode="auto">
          <a:xfrm>
            <a:off x="2667000" y="3886200"/>
            <a:ext cx="1143000" cy="285750"/>
            <a:chOff x="1680" y="2448"/>
            <a:chExt cx="720" cy="180"/>
          </a:xfrm>
        </p:grpSpPr>
        <p:sp>
          <p:nvSpPr>
            <p:cNvPr id="684121" name="Line 89">
              <a:extLst>
                <a:ext uri="{FF2B5EF4-FFF2-40B4-BE49-F238E27FC236}">
                  <a16:creationId xmlns:a16="http://schemas.microsoft.com/office/drawing/2014/main" id="{D308BE07-BCA0-44E1-8E59-7FAB8223A142}"/>
                </a:ext>
              </a:extLst>
            </p:cNvPr>
            <p:cNvSpPr>
              <a:spLocks noChangeShapeType="1"/>
            </p:cNvSpPr>
            <p:nvPr/>
          </p:nvSpPr>
          <p:spPr bwMode="auto">
            <a:xfrm flipH="1" flipV="1">
              <a:off x="1680" y="2448"/>
              <a:ext cx="720" cy="144"/>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2" name="Text Box 90">
              <a:extLst>
                <a:ext uri="{FF2B5EF4-FFF2-40B4-BE49-F238E27FC236}">
                  <a16:creationId xmlns:a16="http://schemas.microsoft.com/office/drawing/2014/main" id="{888B5CDC-D721-402F-8719-2F960DA27852}"/>
                </a:ext>
              </a:extLst>
            </p:cNvPr>
            <p:cNvSpPr txBox="1">
              <a:spLocks noChangeArrowheads="1"/>
            </p:cNvSpPr>
            <p:nvPr/>
          </p:nvSpPr>
          <p:spPr bwMode="auto">
            <a:xfrm>
              <a:off x="1796" y="2474"/>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return</a:t>
              </a:r>
            </a:p>
          </p:txBody>
        </p:sp>
      </p:grpSp>
      <p:grpSp>
        <p:nvGrpSpPr>
          <p:cNvPr id="684123" name="Group 91">
            <a:extLst>
              <a:ext uri="{FF2B5EF4-FFF2-40B4-BE49-F238E27FC236}">
                <a16:creationId xmlns:a16="http://schemas.microsoft.com/office/drawing/2014/main" id="{28F66AB0-4D56-4A64-A474-BD4B81A0AD82}"/>
              </a:ext>
            </a:extLst>
          </p:cNvPr>
          <p:cNvGrpSpPr>
            <a:grpSpLocks/>
          </p:cNvGrpSpPr>
          <p:nvPr/>
        </p:nvGrpSpPr>
        <p:grpSpPr bwMode="auto">
          <a:xfrm>
            <a:off x="2892425" y="3049588"/>
            <a:ext cx="1071563" cy="762000"/>
            <a:chOff x="1821" y="1920"/>
            <a:chExt cx="675" cy="480"/>
          </a:xfrm>
        </p:grpSpPr>
        <p:sp>
          <p:nvSpPr>
            <p:cNvPr id="684124" name="Line 92">
              <a:extLst>
                <a:ext uri="{FF2B5EF4-FFF2-40B4-BE49-F238E27FC236}">
                  <a16:creationId xmlns:a16="http://schemas.microsoft.com/office/drawing/2014/main" id="{DFCEBFCD-A2F4-4B79-A126-9901C77C1181}"/>
                </a:ext>
              </a:extLst>
            </p:cNvPr>
            <p:cNvSpPr>
              <a:spLocks noChangeShapeType="1"/>
            </p:cNvSpPr>
            <p:nvPr/>
          </p:nvSpPr>
          <p:spPr bwMode="auto">
            <a:xfrm flipH="1" flipV="1">
              <a:off x="1872" y="1920"/>
              <a:ext cx="624" cy="480"/>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5" name="Text Box 93">
              <a:extLst>
                <a:ext uri="{FF2B5EF4-FFF2-40B4-BE49-F238E27FC236}">
                  <a16:creationId xmlns:a16="http://schemas.microsoft.com/office/drawing/2014/main" id="{8F613DA1-8B0E-4610-8B8E-AE6CF3615D6F}"/>
                </a:ext>
              </a:extLst>
            </p:cNvPr>
            <p:cNvSpPr txBox="1">
              <a:spLocks noChangeArrowheads="1"/>
            </p:cNvSpPr>
            <p:nvPr/>
          </p:nvSpPr>
          <p:spPr bwMode="auto">
            <a:xfrm>
              <a:off x="1821" y="2037"/>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Mona Lisa Recut" pitchFamily="18" charset="0"/>
                </a:rPr>
                <a:t>return</a:t>
              </a:r>
            </a:p>
          </p:txBody>
        </p:sp>
      </p:grpSp>
      <p:sp>
        <p:nvSpPr>
          <p:cNvPr id="684126" name="Text Box 94">
            <a:extLst>
              <a:ext uri="{FF2B5EF4-FFF2-40B4-BE49-F238E27FC236}">
                <a16:creationId xmlns:a16="http://schemas.microsoft.com/office/drawing/2014/main" id="{A48C395C-F579-4D25-A65B-D703B5FEBD7C}"/>
              </a:ext>
            </a:extLst>
          </p:cNvPr>
          <p:cNvSpPr txBox="1">
            <a:spLocks noChangeArrowheads="1"/>
          </p:cNvSpPr>
          <p:nvPr/>
        </p:nvSpPr>
        <p:spPr bwMode="auto">
          <a:xfrm>
            <a:off x="5318125" y="1712913"/>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66"/>
                </a:solidFill>
              </a:rPr>
              <a:t>What we are doing now …..</a:t>
            </a:r>
          </a:p>
        </p:txBody>
      </p:sp>
      <p:sp>
        <p:nvSpPr>
          <p:cNvPr id="684127" name="Text Box 95">
            <a:extLst>
              <a:ext uri="{FF2B5EF4-FFF2-40B4-BE49-F238E27FC236}">
                <a16:creationId xmlns:a16="http://schemas.microsoft.com/office/drawing/2014/main" id="{F4BB4760-6556-4655-A097-09117FD899F8}"/>
              </a:ext>
            </a:extLst>
          </p:cNvPr>
          <p:cNvSpPr txBox="1">
            <a:spLocks noChangeArrowheads="1"/>
          </p:cNvSpPr>
          <p:nvPr/>
        </p:nvSpPr>
        <p:spPr bwMode="auto">
          <a:xfrm>
            <a:off x="0" y="6521450"/>
            <a:ext cx="601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chemeClr val="bg2"/>
                </a:solidFill>
              </a:rPr>
              <a:t>Slide from Michael Piasecki, Drexel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500" fill="hold"/>
                                        <p:tgtEl>
                                          <p:spTgt spid="684126"/>
                                        </p:tgtEl>
                                      </p:cBhvr>
                                      <p:by x="150000" y="150000"/>
                                    </p:animScale>
                                  </p:childTnLst>
                                </p:cTn>
                              </p:par>
                            </p:childTnLst>
                          </p:cTn>
                        </p:par>
                        <p:par>
                          <p:cTn id="7" fill="hold" nodeType="afterGroup">
                            <p:stCondLst>
                              <p:cond delay="500"/>
                            </p:stCondLst>
                            <p:childTnLst>
                              <p:par>
                                <p:cTn id="8" presetID="3" presetClass="entr" presetSubtype="10" fill="hold" nodeType="afterEffect">
                                  <p:stCondLst>
                                    <p:cond delay="500"/>
                                  </p:stCondLst>
                                  <p:childTnLst>
                                    <p:set>
                                      <p:cBhvr>
                                        <p:cTn id="9" dur="1" fill="hold">
                                          <p:stCondLst>
                                            <p:cond delay="0"/>
                                          </p:stCondLst>
                                        </p:cTn>
                                        <p:tgtEl>
                                          <p:spTgt spid="684078"/>
                                        </p:tgtEl>
                                        <p:attrNameLst>
                                          <p:attrName>style.visibility</p:attrName>
                                        </p:attrNameLst>
                                      </p:cBhvr>
                                      <p:to>
                                        <p:strVal val="visible"/>
                                      </p:to>
                                    </p:set>
                                    <p:animEffect transition="in" filter="blinds(horizontal)">
                                      <p:cBhvr>
                                        <p:cTn id="10" dur="500"/>
                                        <p:tgtEl>
                                          <p:spTgt spid="684078"/>
                                        </p:tgtEl>
                                      </p:cBhvr>
                                    </p:animEffect>
                                  </p:childTnLst>
                                </p:cTn>
                              </p:par>
                            </p:childTnLst>
                          </p:cTn>
                        </p:par>
                        <p:par>
                          <p:cTn id="11" fill="hold" nodeType="afterGroup">
                            <p:stCondLst>
                              <p:cond delay="1500"/>
                            </p:stCondLst>
                            <p:childTnLst>
                              <p:par>
                                <p:cTn id="12" presetID="3" presetClass="exit" presetSubtype="10" fill="hold" nodeType="afterEffect">
                                  <p:stCondLst>
                                    <p:cond delay="500"/>
                                  </p:stCondLst>
                                  <p:childTnLst>
                                    <p:animEffect transition="out" filter="blinds(horizontal)">
                                      <p:cBhvr>
                                        <p:cTn id="13" dur="500"/>
                                        <p:tgtEl>
                                          <p:spTgt spid="684078"/>
                                        </p:tgtEl>
                                      </p:cBhvr>
                                    </p:animEffect>
                                    <p:set>
                                      <p:cBhvr>
                                        <p:cTn id="14" dur="1" fill="hold">
                                          <p:stCondLst>
                                            <p:cond delay="499"/>
                                          </p:stCondLst>
                                        </p:cTn>
                                        <p:tgtEl>
                                          <p:spTgt spid="684078"/>
                                        </p:tgtEl>
                                        <p:attrNameLst>
                                          <p:attrName>style.visibility</p:attrName>
                                        </p:attrNameLst>
                                      </p:cBhvr>
                                      <p:to>
                                        <p:strVal val="hidden"/>
                                      </p:to>
                                    </p:set>
                                  </p:childTnLst>
                                </p:cTn>
                              </p:par>
                            </p:childTnLst>
                          </p:cTn>
                        </p:par>
                        <p:par>
                          <p:cTn id="15" fill="hold" nodeType="afterGroup">
                            <p:stCondLst>
                              <p:cond delay="2500"/>
                            </p:stCondLst>
                            <p:childTnLst>
                              <p:par>
                                <p:cTn id="16" presetID="3" presetClass="entr" presetSubtype="10" fill="hold" nodeType="afterEffect">
                                  <p:stCondLst>
                                    <p:cond delay="0"/>
                                  </p:stCondLst>
                                  <p:childTnLst>
                                    <p:set>
                                      <p:cBhvr>
                                        <p:cTn id="17" dur="1" fill="hold">
                                          <p:stCondLst>
                                            <p:cond delay="0"/>
                                          </p:stCondLst>
                                        </p:cTn>
                                        <p:tgtEl>
                                          <p:spTgt spid="684102"/>
                                        </p:tgtEl>
                                        <p:attrNameLst>
                                          <p:attrName>style.visibility</p:attrName>
                                        </p:attrNameLst>
                                      </p:cBhvr>
                                      <p:to>
                                        <p:strVal val="visible"/>
                                      </p:to>
                                    </p:set>
                                    <p:animEffect transition="in" filter="blinds(horizontal)">
                                      <p:cBhvr>
                                        <p:cTn id="18" dur="500"/>
                                        <p:tgtEl>
                                          <p:spTgt spid="684102"/>
                                        </p:tgtEl>
                                      </p:cBhvr>
                                    </p:animEffect>
                                  </p:childTnLst>
                                </p:cTn>
                              </p:par>
                            </p:childTnLst>
                          </p:cTn>
                        </p:par>
                        <p:par>
                          <p:cTn id="19" fill="hold" nodeType="afterGroup">
                            <p:stCondLst>
                              <p:cond delay="3000"/>
                            </p:stCondLst>
                            <p:childTnLst>
                              <p:par>
                                <p:cTn id="20" presetID="3" presetClass="entr" presetSubtype="10" fill="hold" nodeType="afterEffect">
                                  <p:stCondLst>
                                    <p:cond delay="500"/>
                                  </p:stCondLst>
                                  <p:childTnLst>
                                    <p:set>
                                      <p:cBhvr>
                                        <p:cTn id="21" dur="1" fill="hold">
                                          <p:stCondLst>
                                            <p:cond delay="0"/>
                                          </p:stCondLst>
                                        </p:cTn>
                                        <p:tgtEl>
                                          <p:spTgt spid="684084"/>
                                        </p:tgtEl>
                                        <p:attrNameLst>
                                          <p:attrName>style.visibility</p:attrName>
                                        </p:attrNameLst>
                                      </p:cBhvr>
                                      <p:to>
                                        <p:strVal val="visible"/>
                                      </p:to>
                                    </p:set>
                                    <p:animEffect transition="in" filter="blinds(horizontal)">
                                      <p:cBhvr>
                                        <p:cTn id="22" dur="500"/>
                                        <p:tgtEl>
                                          <p:spTgt spid="684084"/>
                                        </p:tgtEl>
                                      </p:cBhvr>
                                    </p:animEffect>
                                  </p:childTnLst>
                                </p:cTn>
                              </p:par>
                            </p:childTnLst>
                          </p:cTn>
                        </p:par>
                        <p:par>
                          <p:cTn id="23" fill="hold" nodeType="afterGroup">
                            <p:stCondLst>
                              <p:cond delay="4000"/>
                            </p:stCondLst>
                            <p:childTnLst>
                              <p:par>
                                <p:cTn id="24" presetID="3" presetClass="exit" presetSubtype="10" fill="hold" nodeType="afterEffect">
                                  <p:stCondLst>
                                    <p:cond delay="500"/>
                                  </p:stCondLst>
                                  <p:childTnLst>
                                    <p:animEffect transition="out" filter="blinds(horizontal)">
                                      <p:cBhvr>
                                        <p:cTn id="25" dur="500"/>
                                        <p:tgtEl>
                                          <p:spTgt spid="684084"/>
                                        </p:tgtEl>
                                      </p:cBhvr>
                                    </p:animEffect>
                                    <p:set>
                                      <p:cBhvr>
                                        <p:cTn id="26" dur="1" fill="hold">
                                          <p:stCondLst>
                                            <p:cond delay="499"/>
                                          </p:stCondLst>
                                        </p:cTn>
                                        <p:tgtEl>
                                          <p:spTgt spid="684084"/>
                                        </p:tgtEl>
                                        <p:attrNameLst>
                                          <p:attrName>style.visibility</p:attrName>
                                        </p:attrNameLst>
                                      </p:cBhvr>
                                      <p:to>
                                        <p:strVal val="hidden"/>
                                      </p:to>
                                    </p:set>
                                  </p:childTnLst>
                                </p:cTn>
                              </p:par>
                            </p:childTnLst>
                          </p:cTn>
                        </p:par>
                        <p:par>
                          <p:cTn id="27" fill="hold" nodeType="afterGroup">
                            <p:stCondLst>
                              <p:cond delay="5000"/>
                            </p:stCondLst>
                            <p:childTnLst>
                              <p:par>
                                <p:cTn id="28" presetID="3" presetClass="entr" presetSubtype="10" fill="hold" nodeType="afterEffect">
                                  <p:stCondLst>
                                    <p:cond delay="0"/>
                                  </p:stCondLst>
                                  <p:childTnLst>
                                    <p:set>
                                      <p:cBhvr>
                                        <p:cTn id="29" dur="1" fill="hold">
                                          <p:stCondLst>
                                            <p:cond delay="0"/>
                                          </p:stCondLst>
                                        </p:cTn>
                                        <p:tgtEl>
                                          <p:spTgt spid="684108"/>
                                        </p:tgtEl>
                                        <p:attrNameLst>
                                          <p:attrName>style.visibility</p:attrName>
                                        </p:attrNameLst>
                                      </p:cBhvr>
                                      <p:to>
                                        <p:strVal val="visible"/>
                                      </p:to>
                                    </p:set>
                                    <p:animEffect transition="in" filter="blinds(horizontal)">
                                      <p:cBhvr>
                                        <p:cTn id="30" dur="500"/>
                                        <p:tgtEl>
                                          <p:spTgt spid="684108"/>
                                        </p:tgtEl>
                                      </p:cBhvr>
                                    </p:animEffect>
                                  </p:childTnLst>
                                </p:cTn>
                              </p:par>
                            </p:childTnLst>
                          </p:cTn>
                        </p:par>
                        <p:par>
                          <p:cTn id="31" fill="hold" nodeType="afterGroup">
                            <p:stCondLst>
                              <p:cond delay="5500"/>
                            </p:stCondLst>
                            <p:childTnLst>
                              <p:par>
                                <p:cTn id="32" presetID="3" presetClass="entr" presetSubtype="10" fill="hold" nodeType="afterEffect">
                                  <p:stCondLst>
                                    <p:cond delay="500"/>
                                  </p:stCondLst>
                                  <p:childTnLst>
                                    <p:set>
                                      <p:cBhvr>
                                        <p:cTn id="33" dur="1" fill="hold">
                                          <p:stCondLst>
                                            <p:cond delay="0"/>
                                          </p:stCondLst>
                                        </p:cTn>
                                        <p:tgtEl>
                                          <p:spTgt spid="684090"/>
                                        </p:tgtEl>
                                        <p:attrNameLst>
                                          <p:attrName>style.visibility</p:attrName>
                                        </p:attrNameLst>
                                      </p:cBhvr>
                                      <p:to>
                                        <p:strVal val="visible"/>
                                      </p:to>
                                    </p:set>
                                    <p:animEffect transition="in" filter="blinds(horizontal)">
                                      <p:cBhvr>
                                        <p:cTn id="34" dur="500"/>
                                        <p:tgtEl>
                                          <p:spTgt spid="684090"/>
                                        </p:tgtEl>
                                      </p:cBhvr>
                                    </p:animEffect>
                                  </p:childTnLst>
                                </p:cTn>
                              </p:par>
                            </p:childTnLst>
                          </p:cTn>
                        </p:par>
                        <p:par>
                          <p:cTn id="35" fill="hold" nodeType="afterGroup">
                            <p:stCondLst>
                              <p:cond delay="6500"/>
                            </p:stCondLst>
                            <p:childTnLst>
                              <p:par>
                                <p:cTn id="36" presetID="3" presetClass="exit" presetSubtype="10" fill="hold" nodeType="afterEffect">
                                  <p:stCondLst>
                                    <p:cond delay="500"/>
                                  </p:stCondLst>
                                  <p:childTnLst>
                                    <p:animEffect transition="out" filter="blinds(horizontal)">
                                      <p:cBhvr>
                                        <p:cTn id="37" dur="500"/>
                                        <p:tgtEl>
                                          <p:spTgt spid="684090"/>
                                        </p:tgtEl>
                                      </p:cBhvr>
                                    </p:animEffect>
                                    <p:set>
                                      <p:cBhvr>
                                        <p:cTn id="38" dur="1" fill="hold">
                                          <p:stCondLst>
                                            <p:cond delay="499"/>
                                          </p:stCondLst>
                                        </p:cTn>
                                        <p:tgtEl>
                                          <p:spTgt spid="684090"/>
                                        </p:tgtEl>
                                        <p:attrNameLst>
                                          <p:attrName>style.visibility</p:attrName>
                                        </p:attrNameLst>
                                      </p:cBhvr>
                                      <p:to>
                                        <p:strVal val="hidden"/>
                                      </p:to>
                                    </p:set>
                                  </p:childTnLst>
                                </p:cTn>
                              </p:par>
                            </p:childTnLst>
                          </p:cTn>
                        </p:par>
                        <p:par>
                          <p:cTn id="39" fill="hold" nodeType="afterGroup">
                            <p:stCondLst>
                              <p:cond delay="7500"/>
                            </p:stCondLst>
                            <p:childTnLst>
                              <p:par>
                                <p:cTn id="40" presetID="3" presetClass="entr" presetSubtype="10" fill="hold" nodeType="afterEffect">
                                  <p:stCondLst>
                                    <p:cond delay="0"/>
                                  </p:stCondLst>
                                  <p:childTnLst>
                                    <p:set>
                                      <p:cBhvr>
                                        <p:cTn id="41" dur="1" fill="hold">
                                          <p:stCondLst>
                                            <p:cond delay="0"/>
                                          </p:stCondLst>
                                        </p:cTn>
                                        <p:tgtEl>
                                          <p:spTgt spid="684114"/>
                                        </p:tgtEl>
                                        <p:attrNameLst>
                                          <p:attrName>style.visibility</p:attrName>
                                        </p:attrNameLst>
                                      </p:cBhvr>
                                      <p:to>
                                        <p:strVal val="visible"/>
                                      </p:to>
                                    </p:set>
                                    <p:animEffect transition="in" filter="blinds(horizontal)">
                                      <p:cBhvr>
                                        <p:cTn id="42" dur="500"/>
                                        <p:tgtEl>
                                          <p:spTgt spid="684114"/>
                                        </p:tgtEl>
                                      </p:cBhvr>
                                    </p:animEffect>
                                  </p:childTnLst>
                                </p:cTn>
                              </p:par>
                            </p:childTnLst>
                          </p:cTn>
                        </p:par>
                        <p:par>
                          <p:cTn id="43" fill="hold" nodeType="afterGroup">
                            <p:stCondLst>
                              <p:cond delay="8000"/>
                            </p:stCondLst>
                            <p:childTnLst>
                              <p:par>
                                <p:cTn id="44" presetID="3" presetClass="entr" presetSubtype="10" fill="hold" nodeType="afterEffect">
                                  <p:stCondLst>
                                    <p:cond delay="500"/>
                                  </p:stCondLst>
                                  <p:childTnLst>
                                    <p:set>
                                      <p:cBhvr>
                                        <p:cTn id="45" dur="1" fill="hold">
                                          <p:stCondLst>
                                            <p:cond delay="0"/>
                                          </p:stCondLst>
                                        </p:cTn>
                                        <p:tgtEl>
                                          <p:spTgt spid="684096"/>
                                        </p:tgtEl>
                                        <p:attrNameLst>
                                          <p:attrName>style.visibility</p:attrName>
                                        </p:attrNameLst>
                                      </p:cBhvr>
                                      <p:to>
                                        <p:strVal val="visible"/>
                                      </p:to>
                                    </p:set>
                                    <p:animEffect transition="in" filter="blinds(horizontal)">
                                      <p:cBhvr>
                                        <p:cTn id="46" dur="500"/>
                                        <p:tgtEl>
                                          <p:spTgt spid="684096"/>
                                        </p:tgtEl>
                                      </p:cBhvr>
                                    </p:animEffect>
                                  </p:childTnLst>
                                </p:cTn>
                              </p:par>
                            </p:childTnLst>
                          </p:cTn>
                        </p:par>
                        <p:par>
                          <p:cTn id="47" fill="hold" nodeType="afterGroup">
                            <p:stCondLst>
                              <p:cond delay="9000"/>
                            </p:stCondLst>
                            <p:childTnLst>
                              <p:par>
                                <p:cTn id="48" presetID="3" presetClass="exit" presetSubtype="10" fill="hold" nodeType="afterEffect">
                                  <p:stCondLst>
                                    <p:cond delay="500"/>
                                  </p:stCondLst>
                                  <p:childTnLst>
                                    <p:animEffect transition="out" filter="blinds(horizontal)">
                                      <p:cBhvr>
                                        <p:cTn id="49" dur="500"/>
                                        <p:tgtEl>
                                          <p:spTgt spid="684096"/>
                                        </p:tgtEl>
                                      </p:cBhvr>
                                    </p:animEffect>
                                    <p:set>
                                      <p:cBhvr>
                                        <p:cTn id="50" dur="1" fill="hold">
                                          <p:stCondLst>
                                            <p:cond delay="499"/>
                                          </p:stCondLst>
                                        </p:cTn>
                                        <p:tgtEl>
                                          <p:spTgt spid="684096"/>
                                        </p:tgtEl>
                                        <p:attrNameLst>
                                          <p:attrName>style.visibility</p:attrName>
                                        </p:attrNameLst>
                                      </p:cBhvr>
                                      <p:to>
                                        <p:strVal val="hidden"/>
                                      </p:to>
                                    </p:set>
                                  </p:childTnLst>
                                </p:cTn>
                              </p:par>
                            </p:childTnLst>
                          </p:cTn>
                        </p:par>
                        <p:par>
                          <p:cTn id="51" fill="hold" nodeType="afterGroup">
                            <p:stCondLst>
                              <p:cond delay="10000"/>
                            </p:stCondLst>
                            <p:childTnLst>
                              <p:par>
                                <p:cTn id="52" presetID="3" presetClass="entr" presetSubtype="10" fill="hold" nodeType="afterEffect">
                                  <p:stCondLst>
                                    <p:cond delay="0"/>
                                  </p:stCondLst>
                                  <p:childTnLst>
                                    <p:set>
                                      <p:cBhvr>
                                        <p:cTn id="53" dur="1" fill="hold">
                                          <p:stCondLst>
                                            <p:cond delay="0"/>
                                          </p:stCondLst>
                                        </p:cTn>
                                        <p:tgtEl>
                                          <p:spTgt spid="684120"/>
                                        </p:tgtEl>
                                        <p:attrNameLst>
                                          <p:attrName>style.visibility</p:attrName>
                                        </p:attrNameLst>
                                      </p:cBhvr>
                                      <p:to>
                                        <p:strVal val="visible"/>
                                      </p:to>
                                    </p:set>
                                    <p:animEffect transition="in" filter="blinds(horizontal)">
                                      <p:cBhvr>
                                        <p:cTn id="54" dur="500"/>
                                        <p:tgtEl>
                                          <p:spTgt spid="684120"/>
                                        </p:tgtEl>
                                      </p:cBhvr>
                                    </p:animEffect>
                                  </p:childTnLst>
                                </p:cTn>
                              </p:par>
                            </p:childTnLst>
                          </p:cTn>
                        </p:par>
                        <p:par>
                          <p:cTn id="55" fill="hold" nodeType="afterGroup">
                            <p:stCondLst>
                              <p:cond delay="10500"/>
                            </p:stCondLst>
                            <p:childTnLst>
                              <p:par>
                                <p:cTn id="56" presetID="3" presetClass="entr" presetSubtype="10" fill="hold" nodeType="afterEffect">
                                  <p:stCondLst>
                                    <p:cond delay="500"/>
                                  </p:stCondLst>
                                  <p:childTnLst>
                                    <p:set>
                                      <p:cBhvr>
                                        <p:cTn id="57" dur="1" fill="hold">
                                          <p:stCondLst>
                                            <p:cond delay="0"/>
                                          </p:stCondLst>
                                        </p:cTn>
                                        <p:tgtEl>
                                          <p:spTgt spid="684081"/>
                                        </p:tgtEl>
                                        <p:attrNameLst>
                                          <p:attrName>style.visibility</p:attrName>
                                        </p:attrNameLst>
                                      </p:cBhvr>
                                      <p:to>
                                        <p:strVal val="visible"/>
                                      </p:to>
                                    </p:set>
                                    <p:animEffect transition="in" filter="blinds(horizontal)">
                                      <p:cBhvr>
                                        <p:cTn id="58" dur="500"/>
                                        <p:tgtEl>
                                          <p:spTgt spid="684081"/>
                                        </p:tgtEl>
                                      </p:cBhvr>
                                    </p:animEffect>
                                  </p:childTnLst>
                                </p:cTn>
                              </p:par>
                            </p:childTnLst>
                          </p:cTn>
                        </p:par>
                        <p:par>
                          <p:cTn id="59" fill="hold" nodeType="afterGroup">
                            <p:stCondLst>
                              <p:cond delay="11500"/>
                            </p:stCondLst>
                            <p:childTnLst>
                              <p:par>
                                <p:cTn id="60" presetID="3" presetClass="exit" presetSubtype="10" fill="hold" nodeType="afterEffect">
                                  <p:stCondLst>
                                    <p:cond delay="500"/>
                                  </p:stCondLst>
                                  <p:childTnLst>
                                    <p:animEffect transition="out" filter="blinds(horizontal)">
                                      <p:cBhvr>
                                        <p:cTn id="61" dur="500"/>
                                        <p:tgtEl>
                                          <p:spTgt spid="684081"/>
                                        </p:tgtEl>
                                      </p:cBhvr>
                                    </p:animEffect>
                                    <p:set>
                                      <p:cBhvr>
                                        <p:cTn id="62" dur="1" fill="hold">
                                          <p:stCondLst>
                                            <p:cond delay="499"/>
                                          </p:stCondLst>
                                        </p:cTn>
                                        <p:tgtEl>
                                          <p:spTgt spid="684081"/>
                                        </p:tgtEl>
                                        <p:attrNameLst>
                                          <p:attrName>style.visibility</p:attrName>
                                        </p:attrNameLst>
                                      </p:cBhvr>
                                      <p:to>
                                        <p:strVal val="hidden"/>
                                      </p:to>
                                    </p:set>
                                  </p:childTnLst>
                                </p:cTn>
                              </p:par>
                            </p:childTnLst>
                          </p:cTn>
                        </p:par>
                        <p:par>
                          <p:cTn id="63" fill="hold" nodeType="afterGroup">
                            <p:stCondLst>
                              <p:cond delay="12500"/>
                            </p:stCondLst>
                            <p:childTnLst>
                              <p:par>
                                <p:cTn id="64" presetID="3" presetClass="entr" presetSubtype="10" fill="hold" nodeType="afterEffect">
                                  <p:stCondLst>
                                    <p:cond delay="0"/>
                                  </p:stCondLst>
                                  <p:childTnLst>
                                    <p:set>
                                      <p:cBhvr>
                                        <p:cTn id="65" dur="1" fill="hold">
                                          <p:stCondLst>
                                            <p:cond delay="0"/>
                                          </p:stCondLst>
                                        </p:cTn>
                                        <p:tgtEl>
                                          <p:spTgt spid="684105"/>
                                        </p:tgtEl>
                                        <p:attrNameLst>
                                          <p:attrName>style.visibility</p:attrName>
                                        </p:attrNameLst>
                                      </p:cBhvr>
                                      <p:to>
                                        <p:strVal val="visible"/>
                                      </p:to>
                                    </p:set>
                                    <p:animEffect transition="in" filter="blinds(horizontal)">
                                      <p:cBhvr>
                                        <p:cTn id="66" dur="500"/>
                                        <p:tgtEl>
                                          <p:spTgt spid="684105"/>
                                        </p:tgtEl>
                                      </p:cBhvr>
                                    </p:animEffect>
                                  </p:childTnLst>
                                </p:cTn>
                              </p:par>
                            </p:childTnLst>
                          </p:cTn>
                        </p:par>
                        <p:par>
                          <p:cTn id="67" fill="hold" nodeType="afterGroup">
                            <p:stCondLst>
                              <p:cond delay="13000"/>
                            </p:stCondLst>
                            <p:childTnLst>
                              <p:par>
                                <p:cTn id="68" presetID="3" presetClass="entr" presetSubtype="10" fill="hold" nodeType="afterEffect">
                                  <p:stCondLst>
                                    <p:cond delay="500"/>
                                  </p:stCondLst>
                                  <p:childTnLst>
                                    <p:set>
                                      <p:cBhvr>
                                        <p:cTn id="69" dur="1" fill="hold">
                                          <p:stCondLst>
                                            <p:cond delay="0"/>
                                          </p:stCondLst>
                                        </p:cTn>
                                        <p:tgtEl>
                                          <p:spTgt spid="684087"/>
                                        </p:tgtEl>
                                        <p:attrNameLst>
                                          <p:attrName>style.visibility</p:attrName>
                                        </p:attrNameLst>
                                      </p:cBhvr>
                                      <p:to>
                                        <p:strVal val="visible"/>
                                      </p:to>
                                    </p:set>
                                    <p:animEffect transition="in" filter="blinds(horizontal)">
                                      <p:cBhvr>
                                        <p:cTn id="70" dur="500"/>
                                        <p:tgtEl>
                                          <p:spTgt spid="684087"/>
                                        </p:tgtEl>
                                      </p:cBhvr>
                                    </p:animEffect>
                                  </p:childTnLst>
                                </p:cTn>
                              </p:par>
                            </p:childTnLst>
                          </p:cTn>
                        </p:par>
                        <p:par>
                          <p:cTn id="71" fill="hold" nodeType="afterGroup">
                            <p:stCondLst>
                              <p:cond delay="14000"/>
                            </p:stCondLst>
                            <p:childTnLst>
                              <p:par>
                                <p:cTn id="72" presetID="3" presetClass="exit" presetSubtype="10" fill="hold" nodeType="afterEffect">
                                  <p:stCondLst>
                                    <p:cond delay="500"/>
                                  </p:stCondLst>
                                  <p:childTnLst>
                                    <p:animEffect transition="out" filter="blinds(horizontal)">
                                      <p:cBhvr>
                                        <p:cTn id="73" dur="500"/>
                                        <p:tgtEl>
                                          <p:spTgt spid="684087"/>
                                        </p:tgtEl>
                                      </p:cBhvr>
                                    </p:animEffect>
                                    <p:set>
                                      <p:cBhvr>
                                        <p:cTn id="74" dur="1" fill="hold">
                                          <p:stCondLst>
                                            <p:cond delay="499"/>
                                          </p:stCondLst>
                                        </p:cTn>
                                        <p:tgtEl>
                                          <p:spTgt spid="684087"/>
                                        </p:tgtEl>
                                        <p:attrNameLst>
                                          <p:attrName>style.visibility</p:attrName>
                                        </p:attrNameLst>
                                      </p:cBhvr>
                                      <p:to>
                                        <p:strVal val="hidden"/>
                                      </p:to>
                                    </p:set>
                                  </p:childTnLst>
                                </p:cTn>
                              </p:par>
                            </p:childTnLst>
                          </p:cTn>
                        </p:par>
                        <p:par>
                          <p:cTn id="75" fill="hold" nodeType="afterGroup">
                            <p:stCondLst>
                              <p:cond delay="15000"/>
                            </p:stCondLst>
                            <p:childTnLst>
                              <p:par>
                                <p:cTn id="76" presetID="3" presetClass="entr" presetSubtype="10" fill="hold" nodeType="afterEffect">
                                  <p:stCondLst>
                                    <p:cond delay="0"/>
                                  </p:stCondLst>
                                  <p:childTnLst>
                                    <p:set>
                                      <p:cBhvr>
                                        <p:cTn id="77" dur="1" fill="hold">
                                          <p:stCondLst>
                                            <p:cond delay="0"/>
                                          </p:stCondLst>
                                        </p:cTn>
                                        <p:tgtEl>
                                          <p:spTgt spid="684111"/>
                                        </p:tgtEl>
                                        <p:attrNameLst>
                                          <p:attrName>style.visibility</p:attrName>
                                        </p:attrNameLst>
                                      </p:cBhvr>
                                      <p:to>
                                        <p:strVal val="visible"/>
                                      </p:to>
                                    </p:set>
                                    <p:animEffect transition="in" filter="blinds(horizontal)">
                                      <p:cBhvr>
                                        <p:cTn id="78" dur="500"/>
                                        <p:tgtEl>
                                          <p:spTgt spid="684111"/>
                                        </p:tgtEl>
                                      </p:cBhvr>
                                    </p:animEffect>
                                  </p:childTnLst>
                                </p:cTn>
                              </p:par>
                            </p:childTnLst>
                          </p:cTn>
                        </p:par>
                        <p:par>
                          <p:cTn id="79" fill="hold" nodeType="afterGroup">
                            <p:stCondLst>
                              <p:cond delay="15500"/>
                            </p:stCondLst>
                            <p:childTnLst>
                              <p:par>
                                <p:cTn id="80" presetID="3" presetClass="entr" presetSubtype="10" fill="hold" nodeType="afterEffect">
                                  <p:stCondLst>
                                    <p:cond delay="500"/>
                                  </p:stCondLst>
                                  <p:childTnLst>
                                    <p:set>
                                      <p:cBhvr>
                                        <p:cTn id="81" dur="1" fill="hold">
                                          <p:stCondLst>
                                            <p:cond delay="0"/>
                                          </p:stCondLst>
                                        </p:cTn>
                                        <p:tgtEl>
                                          <p:spTgt spid="684093"/>
                                        </p:tgtEl>
                                        <p:attrNameLst>
                                          <p:attrName>style.visibility</p:attrName>
                                        </p:attrNameLst>
                                      </p:cBhvr>
                                      <p:to>
                                        <p:strVal val="visible"/>
                                      </p:to>
                                    </p:set>
                                    <p:animEffect transition="in" filter="blinds(horizontal)">
                                      <p:cBhvr>
                                        <p:cTn id="82" dur="500"/>
                                        <p:tgtEl>
                                          <p:spTgt spid="684093"/>
                                        </p:tgtEl>
                                      </p:cBhvr>
                                    </p:animEffect>
                                  </p:childTnLst>
                                </p:cTn>
                              </p:par>
                            </p:childTnLst>
                          </p:cTn>
                        </p:par>
                        <p:par>
                          <p:cTn id="83" fill="hold" nodeType="afterGroup">
                            <p:stCondLst>
                              <p:cond delay="16500"/>
                            </p:stCondLst>
                            <p:childTnLst>
                              <p:par>
                                <p:cTn id="84" presetID="3" presetClass="exit" presetSubtype="10" fill="hold" nodeType="afterEffect">
                                  <p:stCondLst>
                                    <p:cond delay="500"/>
                                  </p:stCondLst>
                                  <p:childTnLst>
                                    <p:animEffect transition="out" filter="blinds(horizontal)">
                                      <p:cBhvr>
                                        <p:cTn id="85" dur="500"/>
                                        <p:tgtEl>
                                          <p:spTgt spid="684093"/>
                                        </p:tgtEl>
                                      </p:cBhvr>
                                    </p:animEffect>
                                    <p:set>
                                      <p:cBhvr>
                                        <p:cTn id="86" dur="1" fill="hold">
                                          <p:stCondLst>
                                            <p:cond delay="499"/>
                                          </p:stCondLst>
                                        </p:cTn>
                                        <p:tgtEl>
                                          <p:spTgt spid="684093"/>
                                        </p:tgtEl>
                                        <p:attrNameLst>
                                          <p:attrName>style.visibility</p:attrName>
                                        </p:attrNameLst>
                                      </p:cBhvr>
                                      <p:to>
                                        <p:strVal val="hidden"/>
                                      </p:to>
                                    </p:set>
                                  </p:childTnLst>
                                </p:cTn>
                              </p:par>
                            </p:childTnLst>
                          </p:cTn>
                        </p:par>
                        <p:par>
                          <p:cTn id="87" fill="hold" nodeType="afterGroup">
                            <p:stCondLst>
                              <p:cond delay="17500"/>
                            </p:stCondLst>
                            <p:childTnLst>
                              <p:par>
                                <p:cTn id="88" presetID="3" presetClass="entr" presetSubtype="10" fill="hold" nodeType="afterEffect">
                                  <p:stCondLst>
                                    <p:cond delay="0"/>
                                  </p:stCondLst>
                                  <p:childTnLst>
                                    <p:set>
                                      <p:cBhvr>
                                        <p:cTn id="89" dur="1" fill="hold">
                                          <p:stCondLst>
                                            <p:cond delay="0"/>
                                          </p:stCondLst>
                                        </p:cTn>
                                        <p:tgtEl>
                                          <p:spTgt spid="684117"/>
                                        </p:tgtEl>
                                        <p:attrNameLst>
                                          <p:attrName>style.visibility</p:attrName>
                                        </p:attrNameLst>
                                      </p:cBhvr>
                                      <p:to>
                                        <p:strVal val="visible"/>
                                      </p:to>
                                    </p:set>
                                    <p:animEffect transition="in" filter="blinds(horizontal)">
                                      <p:cBhvr>
                                        <p:cTn id="90" dur="500"/>
                                        <p:tgtEl>
                                          <p:spTgt spid="684117"/>
                                        </p:tgtEl>
                                      </p:cBhvr>
                                    </p:animEffect>
                                  </p:childTnLst>
                                </p:cTn>
                              </p:par>
                            </p:childTnLst>
                          </p:cTn>
                        </p:par>
                        <p:par>
                          <p:cTn id="91" fill="hold" nodeType="afterGroup">
                            <p:stCondLst>
                              <p:cond delay="18000"/>
                            </p:stCondLst>
                            <p:childTnLst>
                              <p:par>
                                <p:cTn id="92" presetID="3" presetClass="entr" presetSubtype="10" fill="hold" nodeType="afterEffect">
                                  <p:stCondLst>
                                    <p:cond delay="500"/>
                                  </p:stCondLst>
                                  <p:childTnLst>
                                    <p:set>
                                      <p:cBhvr>
                                        <p:cTn id="93" dur="1" fill="hold">
                                          <p:stCondLst>
                                            <p:cond delay="0"/>
                                          </p:stCondLst>
                                        </p:cTn>
                                        <p:tgtEl>
                                          <p:spTgt spid="684099"/>
                                        </p:tgtEl>
                                        <p:attrNameLst>
                                          <p:attrName>style.visibility</p:attrName>
                                        </p:attrNameLst>
                                      </p:cBhvr>
                                      <p:to>
                                        <p:strVal val="visible"/>
                                      </p:to>
                                    </p:set>
                                    <p:animEffect transition="in" filter="blinds(horizontal)">
                                      <p:cBhvr>
                                        <p:cTn id="94" dur="500"/>
                                        <p:tgtEl>
                                          <p:spTgt spid="684099"/>
                                        </p:tgtEl>
                                      </p:cBhvr>
                                    </p:animEffect>
                                  </p:childTnLst>
                                </p:cTn>
                              </p:par>
                            </p:childTnLst>
                          </p:cTn>
                        </p:par>
                        <p:par>
                          <p:cTn id="95" fill="hold" nodeType="afterGroup">
                            <p:stCondLst>
                              <p:cond delay="19000"/>
                            </p:stCondLst>
                            <p:childTnLst>
                              <p:par>
                                <p:cTn id="96" presetID="3" presetClass="exit" presetSubtype="10" fill="hold" nodeType="afterEffect">
                                  <p:stCondLst>
                                    <p:cond delay="500"/>
                                  </p:stCondLst>
                                  <p:childTnLst>
                                    <p:animEffect transition="out" filter="blinds(horizontal)">
                                      <p:cBhvr>
                                        <p:cTn id="97" dur="500"/>
                                        <p:tgtEl>
                                          <p:spTgt spid="684099"/>
                                        </p:tgtEl>
                                      </p:cBhvr>
                                    </p:animEffect>
                                    <p:set>
                                      <p:cBhvr>
                                        <p:cTn id="98" dur="1" fill="hold">
                                          <p:stCondLst>
                                            <p:cond delay="499"/>
                                          </p:stCondLst>
                                        </p:cTn>
                                        <p:tgtEl>
                                          <p:spTgt spid="684099"/>
                                        </p:tgtEl>
                                        <p:attrNameLst>
                                          <p:attrName>style.visibility</p:attrName>
                                        </p:attrNameLst>
                                      </p:cBhvr>
                                      <p:to>
                                        <p:strVal val="hidden"/>
                                      </p:to>
                                    </p:set>
                                  </p:childTnLst>
                                </p:cTn>
                              </p:par>
                            </p:childTnLst>
                          </p:cTn>
                        </p:par>
                        <p:par>
                          <p:cTn id="99" fill="hold" nodeType="afterGroup">
                            <p:stCondLst>
                              <p:cond delay="20000"/>
                            </p:stCondLst>
                            <p:childTnLst>
                              <p:par>
                                <p:cTn id="100" presetID="3" presetClass="entr" presetSubtype="10" fill="hold" nodeType="afterEffect">
                                  <p:stCondLst>
                                    <p:cond delay="0"/>
                                  </p:stCondLst>
                                  <p:childTnLst>
                                    <p:set>
                                      <p:cBhvr>
                                        <p:cTn id="101" dur="1" fill="hold">
                                          <p:stCondLst>
                                            <p:cond delay="0"/>
                                          </p:stCondLst>
                                        </p:cTn>
                                        <p:tgtEl>
                                          <p:spTgt spid="684123"/>
                                        </p:tgtEl>
                                        <p:attrNameLst>
                                          <p:attrName>style.visibility</p:attrName>
                                        </p:attrNameLst>
                                      </p:cBhvr>
                                      <p:to>
                                        <p:strVal val="visible"/>
                                      </p:to>
                                    </p:set>
                                    <p:animEffect transition="in" filter="blinds(horizontal)">
                                      <p:cBhvr>
                                        <p:cTn id="102" dur="500"/>
                                        <p:tgtEl>
                                          <p:spTgt spid="68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1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98E328D8-30F5-41D9-B3F6-B22ED363509E}"/>
              </a:ext>
            </a:extLst>
          </p:cNvPr>
          <p:cNvSpPr>
            <a:spLocks noChangeArrowheads="1"/>
          </p:cNvSpPr>
          <p:nvPr/>
        </p:nvSpPr>
        <p:spPr bwMode="auto">
          <a:xfrm>
            <a:off x="457200" y="228600"/>
            <a:ext cx="56292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3200"/>
              <a:t>What we would like to do …..</a:t>
            </a:r>
          </a:p>
        </p:txBody>
      </p:sp>
      <p:grpSp>
        <p:nvGrpSpPr>
          <p:cNvPr id="686083" name="Group 3">
            <a:extLst>
              <a:ext uri="{FF2B5EF4-FFF2-40B4-BE49-F238E27FC236}">
                <a16:creationId xmlns:a16="http://schemas.microsoft.com/office/drawing/2014/main" id="{08E1620F-6B24-4EE8-B41A-CFF4805D4F6F}"/>
              </a:ext>
            </a:extLst>
          </p:cNvPr>
          <p:cNvGrpSpPr>
            <a:grpSpLocks/>
          </p:cNvGrpSpPr>
          <p:nvPr/>
        </p:nvGrpSpPr>
        <p:grpSpPr bwMode="auto">
          <a:xfrm>
            <a:off x="5029200" y="914400"/>
            <a:ext cx="1171575" cy="1038225"/>
            <a:chOff x="2256" y="1056"/>
            <a:chExt cx="738" cy="654"/>
          </a:xfrm>
        </p:grpSpPr>
        <p:sp>
          <p:nvSpPr>
            <p:cNvPr id="686084" name="AutoShape 4">
              <a:extLst>
                <a:ext uri="{FF2B5EF4-FFF2-40B4-BE49-F238E27FC236}">
                  <a16:creationId xmlns:a16="http://schemas.microsoft.com/office/drawing/2014/main" id="{2D7FFD43-9711-455F-AD16-DC8C56A88AB1}"/>
                </a:ext>
              </a:extLst>
            </p:cNvPr>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085" name="Group 5">
              <a:extLst>
                <a:ext uri="{FF2B5EF4-FFF2-40B4-BE49-F238E27FC236}">
                  <a16:creationId xmlns:a16="http://schemas.microsoft.com/office/drawing/2014/main" id="{0B550AE8-0DA3-4979-8EC5-4F45E8494BCF}"/>
                </a:ext>
              </a:extLst>
            </p:cNvPr>
            <p:cNvGrpSpPr>
              <a:grpSpLocks/>
            </p:cNvGrpSpPr>
            <p:nvPr/>
          </p:nvGrpSpPr>
          <p:grpSpPr bwMode="auto">
            <a:xfrm>
              <a:off x="2304" y="1152"/>
              <a:ext cx="690" cy="558"/>
              <a:chOff x="2208" y="1152"/>
              <a:chExt cx="690" cy="558"/>
            </a:xfrm>
          </p:grpSpPr>
          <p:pic>
            <p:nvPicPr>
              <p:cNvPr id="686086" name="Picture 6" descr="Get Data">
                <a:hlinkClick r:id="rId3"/>
                <a:extLst>
                  <a:ext uri="{FF2B5EF4-FFF2-40B4-BE49-F238E27FC236}">
                    <a16:creationId xmlns:a16="http://schemas.microsoft.com/office/drawing/2014/main" id="{C2742ABB-1CDA-4497-8DC5-E0DFCA6B5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087" name="Picture 7" descr="United States Environmental Protection Agency">
                <a:hlinkClick r:id="rId5"/>
                <a:extLst>
                  <a:ext uri="{FF2B5EF4-FFF2-40B4-BE49-F238E27FC236}">
                    <a16:creationId xmlns:a16="http://schemas.microsoft.com/office/drawing/2014/main" id="{8F6DA5A2-A66D-4659-BEBD-60226C84AB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86088" name="Group 8">
            <a:extLst>
              <a:ext uri="{FF2B5EF4-FFF2-40B4-BE49-F238E27FC236}">
                <a16:creationId xmlns:a16="http://schemas.microsoft.com/office/drawing/2014/main" id="{C12CA467-4770-485F-B072-9B3AB397C80A}"/>
              </a:ext>
            </a:extLst>
          </p:cNvPr>
          <p:cNvGrpSpPr>
            <a:grpSpLocks/>
          </p:cNvGrpSpPr>
          <p:nvPr/>
        </p:nvGrpSpPr>
        <p:grpSpPr bwMode="auto">
          <a:xfrm>
            <a:off x="381000" y="3276600"/>
            <a:ext cx="1066800" cy="1066800"/>
            <a:chOff x="2400" y="2400"/>
            <a:chExt cx="672" cy="672"/>
          </a:xfrm>
        </p:grpSpPr>
        <p:sp>
          <p:nvSpPr>
            <p:cNvPr id="686089" name="Oval 9">
              <a:extLst>
                <a:ext uri="{FF2B5EF4-FFF2-40B4-BE49-F238E27FC236}">
                  <a16:creationId xmlns:a16="http://schemas.microsoft.com/office/drawing/2014/main" id="{5F194F41-BFF1-4161-AF16-F91CD5999C31}"/>
                </a:ext>
              </a:extLst>
            </p:cNvPr>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090" name="Picture 10" descr="j0195384">
              <a:extLst>
                <a:ext uri="{FF2B5EF4-FFF2-40B4-BE49-F238E27FC236}">
                  <a16:creationId xmlns:a16="http://schemas.microsoft.com/office/drawing/2014/main" id="{E8D3E397-89B2-4045-A5EF-1BAD389E9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 y="2544"/>
              <a:ext cx="394" cy="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86091" name="Group 11">
            <a:extLst>
              <a:ext uri="{FF2B5EF4-FFF2-40B4-BE49-F238E27FC236}">
                <a16:creationId xmlns:a16="http://schemas.microsoft.com/office/drawing/2014/main" id="{9A1151F9-6077-4136-98D6-7FC7318152F3}"/>
              </a:ext>
            </a:extLst>
          </p:cNvPr>
          <p:cNvGrpSpPr>
            <a:grpSpLocks/>
          </p:cNvGrpSpPr>
          <p:nvPr/>
        </p:nvGrpSpPr>
        <p:grpSpPr bwMode="auto">
          <a:xfrm>
            <a:off x="6248400" y="1676400"/>
            <a:ext cx="1905000" cy="762000"/>
            <a:chOff x="768" y="1536"/>
            <a:chExt cx="1200" cy="480"/>
          </a:xfrm>
        </p:grpSpPr>
        <p:sp>
          <p:nvSpPr>
            <p:cNvPr id="686092" name="AutoShape 12">
              <a:extLst>
                <a:ext uri="{FF2B5EF4-FFF2-40B4-BE49-F238E27FC236}">
                  <a16:creationId xmlns:a16="http://schemas.microsoft.com/office/drawing/2014/main" id="{DDC8F075-C509-4FA6-88E0-17307D586BF3}"/>
                </a:ext>
              </a:extLst>
            </p:cNvPr>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093" name="Group 13">
              <a:extLst>
                <a:ext uri="{FF2B5EF4-FFF2-40B4-BE49-F238E27FC236}">
                  <a16:creationId xmlns:a16="http://schemas.microsoft.com/office/drawing/2014/main" id="{52493FDB-5481-4AFB-AE2F-F40B0AE96C12}"/>
                </a:ext>
              </a:extLst>
            </p:cNvPr>
            <p:cNvGrpSpPr>
              <a:grpSpLocks/>
            </p:cNvGrpSpPr>
            <p:nvPr/>
          </p:nvGrpSpPr>
          <p:grpSpPr bwMode="auto">
            <a:xfrm>
              <a:off x="768" y="1680"/>
              <a:ext cx="1200" cy="192"/>
              <a:chOff x="960" y="2822"/>
              <a:chExt cx="1200" cy="192"/>
            </a:xfrm>
          </p:grpSpPr>
          <p:pic>
            <p:nvPicPr>
              <p:cNvPr id="686094" name="Picture 14" descr="USGS Science for a changing world">
                <a:hlinkClick r:id="rId8"/>
                <a:extLst>
                  <a:ext uri="{FF2B5EF4-FFF2-40B4-BE49-F238E27FC236}">
                    <a16:creationId xmlns:a16="http://schemas.microsoft.com/office/drawing/2014/main" id="{37C4D524-FA5F-4845-B9C0-220612DD78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 y="2832"/>
                <a:ext cx="1200" cy="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095" name="Text Box 15">
                <a:extLst>
                  <a:ext uri="{FF2B5EF4-FFF2-40B4-BE49-F238E27FC236}">
                    <a16:creationId xmlns:a16="http://schemas.microsoft.com/office/drawing/2014/main" id="{26F8EAB8-7895-46C1-B6A1-04FFE847CA04}"/>
                  </a:ext>
                </a:extLst>
              </p:cNvPr>
              <p:cNvSpPr txBox="1">
                <a:spLocks noChangeArrowheads="1"/>
              </p:cNvSpPr>
              <p:nvPr/>
            </p:nvSpPr>
            <p:spPr bwMode="auto">
              <a:xfrm>
                <a:off x="1569" y="2822"/>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NWIS</a:t>
                </a:r>
              </a:p>
            </p:txBody>
          </p:sp>
        </p:grpSp>
      </p:grpSp>
      <p:grpSp>
        <p:nvGrpSpPr>
          <p:cNvPr id="686096" name="Group 16">
            <a:extLst>
              <a:ext uri="{FF2B5EF4-FFF2-40B4-BE49-F238E27FC236}">
                <a16:creationId xmlns:a16="http://schemas.microsoft.com/office/drawing/2014/main" id="{5F85020F-005A-4FC2-820D-812CF7267BB0}"/>
              </a:ext>
            </a:extLst>
          </p:cNvPr>
          <p:cNvGrpSpPr>
            <a:grpSpLocks/>
          </p:cNvGrpSpPr>
          <p:nvPr/>
        </p:nvGrpSpPr>
        <p:grpSpPr bwMode="auto">
          <a:xfrm>
            <a:off x="4724400" y="2362200"/>
            <a:ext cx="2209800" cy="762000"/>
            <a:chOff x="2064" y="3600"/>
            <a:chExt cx="1392" cy="480"/>
          </a:xfrm>
        </p:grpSpPr>
        <p:sp>
          <p:nvSpPr>
            <p:cNvPr id="686097" name="AutoShape 17">
              <a:extLst>
                <a:ext uri="{FF2B5EF4-FFF2-40B4-BE49-F238E27FC236}">
                  <a16:creationId xmlns:a16="http://schemas.microsoft.com/office/drawing/2014/main" id="{BF427C3F-E9CC-48D7-8520-AE0E089BEA03}"/>
                </a:ext>
              </a:extLst>
            </p:cNvPr>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098" name="Picture 18" descr="Banner">
              <a:extLst>
                <a:ext uri="{FF2B5EF4-FFF2-40B4-BE49-F238E27FC236}">
                  <a16:creationId xmlns:a16="http://schemas.microsoft.com/office/drawing/2014/main" id="{A42B00CA-7B46-4963-9D9E-714329F681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6099" name="Group 19">
            <a:extLst>
              <a:ext uri="{FF2B5EF4-FFF2-40B4-BE49-F238E27FC236}">
                <a16:creationId xmlns:a16="http://schemas.microsoft.com/office/drawing/2014/main" id="{F0070328-4CC4-4081-A25B-5EB1753B45B0}"/>
              </a:ext>
            </a:extLst>
          </p:cNvPr>
          <p:cNvGrpSpPr>
            <a:grpSpLocks/>
          </p:cNvGrpSpPr>
          <p:nvPr/>
        </p:nvGrpSpPr>
        <p:grpSpPr bwMode="auto">
          <a:xfrm>
            <a:off x="6248400" y="3200400"/>
            <a:ext cx="1981200" cy="762000"/>
            <a:chOff x="624" y="2976"/>
            <a:chExt cx="1248" cy="480"/>
          </a:xfrm>
        </p:grpSpPr>
        <p:sp>
          <p:nvSpPr>
            <p:cNvPr id="686100" name="AutoShape 20">
              <a:extLst>
                <a:ext uri="{FF2B5EF4-FFF2-40B4-BE49-F238E27FC236}">
                  <a16:creationId xmlns:a16="http://schemas.microsoft.com/office/drawing/2014/main" id="{D5F035DF-2AC9-4441-B546-5170BEECC968}"/>
                </a:ext>
              </a:extLst>
            </p:cNvPr>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101" name="Picture 21" descr="AmeriFlux website">
              <a:hlinkClick r:id="rId11"/>
              <a:extLst>
                <a:ext uri="{FF2B5EF4-FFF2-40B4-BE49-F238E27FC236}">
                  <a16:creationId xmlns:a16="http://schemas.microsoft.com/office/drawing/2014/main" id="{07967591-D4D4-40FF-954A-3A343ECD39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6102" name="Group 22">
            <a:extLst>
              <a:ext uri="{FF2B5EF4-FFF2-40B4-BE49-F238E27FC236}">
                <a16:creationId xmlns:a16="http://schemas.microsoft.com/office/drawing/2014/main" id="{D5B2BD96-A9DE-467E-BDA1-92B54F36024D}"/>
              </a:ext>
            </a:extLst>
          </p:cNvPr>
          <p:cNvGrpSpPr>
            <a:grpSpLocks/>
          </p:cNvGrpSpPr>
          <p:nvPr/>
        </p:nvGrpSpPr>
        <p:grpSpPr bwMode="auto">
          <a:xfrm>
            <a:off x="4495800" y="3886200"/>
            <a:ext cx="2362200" cy="762000"/>
            <a:chOff x="3408" y="1536"/>
            <a:chExt cx="1488" cy="480"/>
          </a:xfrm>
        </p:grpSpPr>
        <p:sp>
          <p:nvSpPr>
            <p:cNvPr id="686103" name="AutoShape 23">
              <a:extLst>
                <a:ext uri="{FF2B5EF4-FFF2-40B4-BE49-F238E27FC236}">
                  <a16:creationId xmlns:a16="http://schemas.microsoft.com/office/drawing/2014/main" id="{24DBB422-23C4-4E74-BB37-7F61BABFAC8D}"/>
                </a:ext>
              </a:extLst>
            </p:cNvPr>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104" name="Picture 24" descr="Goddard Space Flight Center">
              <a:extLst>
                <a:ext uri="{FF2B5EF4-FFF2-40B4-BE49-F238E27FC236}">
                  <a16:creationId xmlns:a16="http://schemas.microsoft.com/office/drawing/2014/main" id="{D3D8BEA3-E69A-4BF7-BA43-7EBCC2F8D0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6105" name="Group 25">
            <a:extLst>
              <a:ext uri="{FF2B5EF4-FFF2-40B4-BE49-F238E27FC236}">
                <a16:creationId xmlns:a16="http://schemas.microsoft.com/office/drawing/2014/main" id="{C972413E-C85E-4F38-9B01-D6A96EEF3E08}"/>
              </a:ext>
            </a:extLst>
          </p:cNvPr>
          <p:cNvGrpSpPr>
            <a:grpSpLocks/>
          </p:cNvGrpSpPr>
          <p:nvPr/>
        </p:nvGrpSpPr>
        <p:grpSpPr bwMode="auto">
          <a:xfrm>
            <a:off x="6248400" y="4648200"/>
            <a:ext cx="1905000" cy="762000"/>
            <a:chOff x="432" y="2160"/>
            <a:chExt cx="1200" cy="480"/>
          </a:xfrm>
        </p:grpSpPr>
        <p:sp>
          <p:nvSpPr>
            <p:cNvPr id="686106" name="AutoShape 26">
              <a:extLst>
                <a:ext uri="{FF2B5EF4-FFF2-40B4-BE49-F238E27FC236}">
                  <a16:creationId xmlns:a16="http://schemas.microsoft.com/office/drawing/2014/main" id="{ED7668DF-07E6-411B-8681-27FE2AB7C103}"/>
                </a:ext>
              </a:extLst>
            </p:cNvPr>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107" name="Group 27">
              <a:extLst>
                <a:ext uri="{FF2B5EF4-FFF2-40B4-BE49-F238E27FC236}">
                  <a16:creationId xmlns:a16="http://schemas.microsoft.com/office/drawing/2014/main" id="{DB82E37A-10CB-4306-9856-88BB860AC0D3}"/>
                </a:ext>
              </a:extLst>
            </p:cNvPr>
            <p:cNvGrpSpPr>
              <a:grpSpLocks/>
            </p:cNvGrpSpPr>
            <p:nvPr/>
          </p:nvGrpSpPr>
          <p:grpSpPr bwMode="auto">
            <a:xfrm>
              <a:off x="432" y="2352"/>
              <a:ext cx="1200" cy="192"/>
              <a:chOff x="672" y="2016"/>
              <a:chExt cx="1200" cy="192"/>
            </a:xfrm>
          </p:grpSpPr>
          <p:pic>
            <p:nvPicPr>
              <p:cNvPr id="686108" name="Picture 28" descr="USGS Science for a changing world">
                <a:hlinkClick r:id="rId8"/>
                <a:extLst>
                  <a:ext uri="{FF2B5EF4-FFF2-40B4-BE49-F238E27FC236}">
                    <a16:creationId xmlns:a16="http://schemas.microsoft.com/office/drawing/2014/main" id="{D072818B-5E95-4749-8AAA-4E121CF9A7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 y="2026"/>
                <a:ext cx="120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09" name="Text Box 29">
                <a:extLst>
                  <a:ext uri="{FF2B5EF4-FFF2-40B4-BE49-F238E27FC236}">
                    <a16:creationId xmlns:a16="http://schemas.microsoft.com/office/drawing/2014/main" id="{905CF628-704D-486D-87CE-85A726DEB15B}"/>
                  </a:ext>
                </a:extLst>
              </p:cNvPr>
              <p:cNvSpPr txBox="1">
                <a:spLocks noChangeArrowheads="1"/>
              </p:cNvSpPr>
              <p:nvPr/>
            </p:nvSpPr>
            <p:spPr bwMode="auto">
              <a:xfrm>
                <a:off x="1281" y="2016"/>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NAWQA</a:t>
                </a:r>
              </a:p>
            </p:txBody>
          </p:sp>
        </p:grpSp>
      </p:grpSp>
      <p:grpSp>
        <p:nvGrpSpPr>
          <p:cNvPr id="686110" name="Group 30">
            <a:extLst>
              <a:ext uri="{FF2B5EF4-FFF2-40B4-BE49-F238E27FC236}">
                <a16:creationId xmlns:a16="http://schemas.microsoft.com/office/drawing/2014/main" id="{B60BDEAA-B3CA-4300-B7EA-A1C51333EF4F}"/>
              </a:ext>
            </a:extLst>
          </p:cNvPr>
          <p:cNvGrpSpPr>
            <a:grpSpLocks/>
          </p:cNvGrpSpPr>
          <p:nvPr/>
        </p:nvGrpSpPr>
        <p:grpSpPr bwMode="auto">
          <a:xfrm>
            <a:off x="4495800" y="5257800"/>
            <a:ext cx="919163" cy="762000"/>
            <a:chOff x="3840" y="3216"/>
            <a:chExt cx="579" cy="480"/>
          </a:xfrm>
        </p:grpSpPr>
        <p:sp>
          <p:nvSpPr>
            <p:cNvPr id="686111" name="AutoShape 31">
              <a:extLst>
                <a:ext uri="{FF2B5EF4-FFF2-40B4-BE49-F238E27FC236}">
                  <a16:creationId xmlns:a16="http://schemas.microsoft.com/office/drawing/2014/main" id="{F5F6922C-FDE3-45E6-B4D8-A811BF097D50}"/>
                </a:ext>
              </a:extLst>
            </p:cNvPr>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112" name="Group 32">
              <a:extLst>
                <a:ext uri="{FF2B5EF4-FFF2-40B4-BE49-F238E27FC236}">
                  <a16:creationId xmlns:a16="http://schemas.microsoft.com/office/drawing/2014/main" id="{A0C58608-86AE-4DF4-8780-04B2E664ACC2}"/>
                </a:ext>
              </a:extLst>
            </p:cNvPr>
            <p:cNvGrpSpPr>
              <a:grpSpLocks/>
            </p:cNvGrpSpPr>
            <p:nvPr/>
          </p:nvGrpSpPr>
          <p:grpSpPr bwMode="auto">
            <a:xfrm>
              <a:off x="3840" y="3264"/>
              <a:ext cx="579" cy="413"/>
              <a:chOff x="3888" y="3072"/>
              <a:chExt cx="579" cy="413"/>
            </a:xfrm>
          </p:grpSpPr>
          <p:pic>
            <p:nvPicPr>
              <p:cNvPr id="686113" name="Picture 33" descr="NCEP">
                <a:hlinkClick r:id="rId14"/>
                <a:extLst>
                  <a:ext uri="{FF2B5EF4-FFF2-40B4-BE49-F238E27FC236}">
                    <a16:creationId xmlns:a16="http://schemas.microsoft.com/office/drawing/2014/main" id="{A343E381-61DE-4BD0-9EE9-43C33DB6C94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4" name="Text Box 34">
                <a:extLst>
                  <a:ext uri="{FF2B5EF4-FFF2-40B4-BE49-F238E27FC236}">
                    <a16:creationId xmlns:a16="http://schemas.microsoft.com/office/drawing/2014/main" id="{5E3D1E57-FA60-4E4D-A3D0-2392BD370831}"/>
                  </a:ext>
                </a:extLst>
              </p:cNvPr>
              <p:cNvSpPr txBox="1">
                <a:spLocks noChangeArrowheads="1"/>
              </p:cNvSpPr>
              <p:nvPr/>
            </p:nvSpPr>
            <p:spPr bwMode="auto">
              <a:xfrm>
                <a:off x="3984" y="3312"/>
                <a:ext cx="3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NARR</a:t>
                </a:r>
              </a:p>
            </p:txBody>
          </p:sp>
        </p:grpSp>
      </p:grpSp>
      <p:sp>
        <p:nvSpPr>
          <p:cNvPr id="686115" name="Line 35">
            <a:extLst>
              <a:ext uri="{FF2B5EF4-FFF2-40B4-BE49-F238E27FC236}">
                <a16:creationId xmlns:a16="http://schemas.microsoft.com/office/drawing/2014/main" id="{F304EAEB-E03F-407C-95A9-EF12E82166CE}"/>
              </a:ext>
            </a:extLst>
          </p:cNvPr>
          <p:cNvSpPr>
            <a:spLocks noChangeShapeType="1"/>
          </p:cNvSpPr>
          <p:nvPr/>
        </p:nvSpPr>
        <p:spPr bwMode="auto">
          <a:xfrm flipV="1">
            <a:off x="1524000" y="3886200"/>
            <a:ext cx="83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16" name="Text Box 36">
            <a:extLst>
              <a:ext uri="{FF2B5EF4-FFF2-40B4-BE49-F238E27FC236}">
                <a16:creationId xmlns:a16="http://schemas.microsoft.com/office/drawing/2014/main" id="{057A1190-5225-4D6E-BA53-CF943C6B0476}"/>
              </a:ext>
            </a:extLst>
          </p:cNvPr>
          <p:cNvSpPr txBox="1">
            <a:spLocks noChangeArrowheads="1"/>
          </p:cNvSpPr>
          <p:nvPr/>
        </p:nvSpPr>
        <p:spPr bwMode="auto">
          <a:xfrm>
            <a:off x="1371600" y="3429000"/>
            <a:ext cx="104457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Mona Lisa Recut" pitchFamily="18" charset="0"/>
              </a:rPr>
              <a:t>generic </a:t>
            </a:r>
          </a:p>
          <a:p>
            <a:pPr>
              <a:spcBef>
                <a:spcPct val="50000"/>
              </a:spcBef>
            </a:pPr>
            <a:r>
              <a:rPr lang="en-US" altLang="en-US" b="1">
                <a:latin typeface="Mona Lisa Recut" pitchFamily="18" charset="0"/>
              </a:rPr>
              <a:t>request</a:t>
            </a:r>
          </a:p>
        </p:txBody>
      </p:sp>
      <p:sp>
        <p:nvSpPr>
          <p:cNvPr id="686117" name="Rectangle 37">
            <a:extLst>
              <a:ext uri="{FF2B5EF4-FFF2-40B4-BE49-F238E27FC236}">
                <a16:creationId xmlns:a16="http://schemas.microsoft.com/office/drawing/2014/main" id="{F4708589-60E5-49FD-8814-D45719F4C361}"/>
              </a:ext>
            </a:extLst>
          </p:cNvPr>
          <p:cNvSpPr>
            <a:spLocks noChangeArrowheads="1"/>
          </p:cNvSpPr>
          <p:nvPr/>
        </p:nvSpPr>
        <p:spPr bwMode="auto">
          <a:xfrm>
            <a:off x="2362200" y="1143000"/>
            <a:ext cx="477838" cy="5334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8" name="Line 38">
            <a:extLst>
              <a:ext uri="{FF2B5EF4-FFF2-40B4-BE49-F238E27FC236}">
                <a16:creationId xmlns:a16="http://schemas.microsoft.com/office/drawing/2014/main" id="{C5BB0C7F-09FD-41AF-8544-B1B78E6193D5}"/>
              </a:ext>
            </a:extLst>
          </p:cNvPr>
          <p:cNvSpPr>
            <a:spLocks noChangeShapeType="1"/>
          </p:cNvSpPr>
          <p:nvPr/>
        </p:nvSpPr>
        <p:spPr bwMode="auto">
          <a:xfrm flipV="1">
            <a:off x="2819400" y="1295400"/>
            <a:ext cx="2209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19" name="Text Box 39">
            <a:extLst>
              <a:ext uri="{FF2B5EF4-FFF2-40B4-BE49-F238E27FC236}">
                <a16:creationId xmlns:a16="http://schemas.microsoft.com/office/drawing/2014/main" id="{11CD1E0A-E539-482E-A0A7-C1954B674C51}"/>
              </a:ext>
            </a:extLst>
          </p:cNvPr>
          <p:cNvSpPr txBox="1">
            <a:spLocks noChangeArrowheads="1"/>
          </p:cNvSpPr>
          <p:nvPr/>
        </p:nvSpPr>
        <p:spPr bwMode="auto">
          <a:xfrm>
            <a:off x="3276600" y="990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GetValues</a:t>
            </a:r>
          </a:p>
        </p:txBody>
      </p:sp>
      <p:sp>
        <p:nvSpPr>
          <p:cNvPr id="686120" name="Line 40">
            <a:extLst>
              <a:ext uri="{FF2B5EF4-FFF2-40B4-BE49-F238E27FC236}">
                <a16:creationId xmlns:a16="http://schemas.microsoft.com/office/drawing/2014/main" id="{D6A87B73-4BC3-4D6E-9DD3-B8B7E80F1E31}"/>
              </a:ext>
            </a:extLst>
          </p:cNvPr>
          <p:cNvSpPr>
            <a:spLocks noChangeShapeType="1"/>
          </p:cNvSpPr>
          <p:nvPr/>
        </p:nvSpPr>
        <p:spPr bwMode="auto">
          <a:xfrm flipV="1">
            <a:off x="2801938" y="2057400"/>
            <a:ext cx="3370262" cy="15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1" name="Text Box 41">
            <a:extLst>
              <a:ext uri="{FF2B5EF4-FFF2-40B4-BE49-F238E27FC236}">
                <a16:creationId xmlns:a16="http://schemas.microsoft.com/office/drawing/2014/main" id="{F4E25745-3992-4DDF-812A-982A452ED2F0}"/>
              </a:ext>
            </a:extLst>
          </p:cNvPr>
          <p:cNvSpPr txBox="1">
            <a:spLocks noChangeArrowheads="1"/>
          </p:cNvSpPr>
          <p:nvPr/>
        </p:nvSpPr>
        <p:spPr bwMode="auto">
          <a:xfrm>
            <a:off x="3200400" y="1752600"/>
            <a:ext cx="1201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chemeClr val="folHlink"/>
                </a:solidFill>
              </a:rPr>
              <a:t>GetValues</a:t>
            </a:r>
          </a:p>
        </p:txBody>
      </p:sp>
      <p:sp>
        <p:nvSpPr>
          <p:cNvPr id="686122" name="Line 42">
            <a:extLst>
              <a:ext uri="{FF2B5EF4-FFF2-40B4-BE49-F238E27FC236}">
                <a16:creationId xmlns:a16="http://schemas.microsoft.com/office/drawing/2014/main" id="{5849ED43-5638-4CFE-B2B2-223A04AAFFF3}"/>
              </a:ext>
            </a:extLst>
          </p:cNvPr>
          <p:cNvSpPr>
            <a:spLocks noChangeShapeType="1"/>
          </p:cNvSpPr>
          <p:nvPr/>
        </p:nvSpPr>
        <p:spPr bwMode="auto">
          <a:xfrm flipV="1">
            <a:off x="2819400" y="2819400"/>
            <a:ext cx="1752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3" name="Text Box 43">
            <a:extLst>
              <a:ext uri="{FF2B5EF4-FFF2-40B4-BE49-F238E27FC236}">
                <a16:creationId xmlns:a16="http://schemas.microsoft.com/office/drawing/2014/main" id="{CAE41296-305E-42E5-B386-64626368B9A5}"/>
              </a:ext>
            </a:extLst>
          </p:cNvPr>
          <p:cNvSpPr txBox="1">
            <a:spLocks noChangeArrowheads="1"/>
          </p:cNvSpPr>
          <p:nvPr/>
        </p:nvSpPr>
        <p:spPr bwMode="auto">
          <a:xfrm>
            <a:off x="3200400" y="2514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i="1"/>
              <a:t>GetValues</a:t>
            </a:r>
          </a:p>
        </p:txBody>
      </p:sp>
      <p:sp>
        <p:nvSpPr>
          <p:cNvPr id="686124" name="Line 44">
            <a:extLst>
              <a:ext uri="{FF2B5EF4-FFF2-40B4-BE49-F238E27FC236}">
                <a16:creationId xmlns:a16="http://schemas.microsoft.com/office/drawing/2014/main" id="{8B1C7224-65C3-4F1D-9101-8F471699CCAD}"/>
              </a:ext>
            </a:extLst>
          </p:cNvPr>
          <p:cNvSpPr>
            <a:spLocks noChangeShapeType="1"/>
          </p:cNvSpPr>
          <p:nvPr/>
        </p:nvSpPr>
        <p:spPr bwMode="auto">
          <a:xfrm flipV="1">
            <a:off x="2819400" y="3581400"/>
            <a:ext cx="3352800" cy="2063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5" name="Text Box 45">
            <a:extLst>
              <a:ext uri="{FF2B5EF4-FFF2-40B4-BE49-F238E27FC236}">
                <a16:creationId xmlns:a16="http://schemas.microsoft.com/office/drawing/2014/main" id="{84A47472-A49E-4C25-A570-211E8BCEA92A}"/>
              </a:ext>
            </a:extLst>
          </p:cNvPr>
          <p:cNvSpPr txBox="1">
            <a:spLocks noChangeArrowheads="1"/>
          </p:cNvSpPr>
          <p:nvPr/>
        </p:nvSpPr>
        <p:spPr bwMode="auto">
          <a:xfrm>
            <a:off x="3276600" y="3276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0066"/>
                </a:solidFill>
              </a:rPr>
              <a:t>GetValues</a:t>
            </a:r>
          </a:p>
        </p:txBody>
      </p:sp>
      <p:sp>
        <p:nvSpPr>
          <p:cNvPr id="686126" name="Line 46">
            <a:extLst>
              <a:ext uri="{FF2B5EF4-FFF2-40B4-BE49-F238E27FC236}">
                <a16:creationId xmlns:a16="http://schemas.microsoft.com/office/drawing/2014/main" id="{4E76213E-CFD3-468B-B950-8DB7A3C87404}"/>
              </a:ext>
            </a:extLst>
          </p:cNvPr>
          <p:cNvSpPr>
            <a:spLocks noChangeShapeType="1"/>
          </p:cNvSpPr>
          <p:nvPr/>
        </p:nvSpPr>
        <p:spPr bwMode="auto">
          <a:xfrm>
            <a:off x="2819400" y="4343400"/>
            <a:ext cx="15240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7" name="Text Box 47">
            <a:extLst>
              <a:ext uri="{FF2B5EF4-FFF2-40B4-BE49-F238E27FC236}">
                <a16:creationId xmlns:a16="http://schemas.microsoft.com/office/drawing/2014/main" id="{08CED1B4-615A-4D6E-8E4B-B0806A108416}"/>
              </a:ext>
            </a:extLst>
          </p:cNvPr>
          <p:cNvSpPr txBox="1">
            <a:spLocks noChangeArrowheads="1"/>
          </p:cNvSpPr>
          <p:nvPr/>
        </p:nvSpPr>
        <p:spPr bwMode="auto">
          <a:xfrm>
            <a:off x="3200400" y="39624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GetValues</a:t>
            </a:r>
          </a:p>
        </p:txBody>
      </p:sp>
      <p:sp>
        <p:nvSpPr>
          <p:cNvPr id="686128" name="Line 48">
            <a:extLst>
              <a:ext uri="{FF2B5EF4-FFF2-40B4-BE49-F238E27FC236}">
                <a16:creationId xmlns:a16="http://schemas.microsoft.com/office/drawing/2014/main" id="{B59DFFCB-5B53-4CE9-BCE1-CD9F81949A7E}"/>
              </a:ext>
            </a:extLst>
          </p:cNvPr>
          <p:cNvSpPr>
            <a:spLocks noChangeShapeType="1"/>
          </p:cNvSpPr>
          <p:nvPr/>
        </p:nvSpPr>
        <p:spPr bwMode="auto">
          <a:xfrm>
            <a:off x="2819400" y="5105400"/>
            <a:ext cx="3276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9" name="Text Box 49">
            <a:extLst>
              <a:ext uri="{FF2B5EF4-FFF2-40B4-BE49-F238E27FC236}">
                <a16:creationId xmlns:a16="http://schemas.microsoft.com/office/drawing/2014/main" id="{AAC8DF4A-C5B8-4081-90A3-219931AE68D4}"/>
              </a:ext>
            </a:extLst>
          </p:cNvPr>
          <p:cNvSpPr txBox="1">
            <a:spLocks noChangeArrowheads="1"/>
          </p:cNvSpPr>
          <p:nvPr/>
        </p:nvSpPr>
        <p:spPr bwMode="auto">
          <a:xfrm>
            <a:off x="3200400" y="47244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u="sng">
                <a:effectLst>
                  <a:outerShdw blurRad="38100" dist="38100" dir="2700000" algn="tl">
                    <a:srgbClr val="C0C0C0"/>
                  </a:outerShdw>
                </a:effectLst>
              </a:rPr>
              <a:t>GetValues</a:t>
            </a:r>
          </a:p>
        </p:txBody>
      </p:sp>
      <p:sp>
        <p:nvSpPr>
          <p:cNvPr id="686130" name="Line 50">
            <a:extLst>
              <a:ext uri="{FF2B5EF4-FFF2-40B4-BE49-F238E27FC236}">
                <a16:creationId xmlns:a16="http://schemas.microsoft.com/office/drawing/2014/main" id="{6204C174-0A12-4DB5-9A81-5E0D2D57A064}"/>
              </a:ext>
            </a:extLst>
          </p:cNvPr>
          <p:cNvSpPr>
            <a:spLocks noChangeShapeType="1"/>
          </p:cNvSpPr>
          <p:nvPr/>
        </p:nvSpPr>
        <p:spPr bwMode="auto">
          <a:xfrm>
            <a:off x="2819400" y="5715000"/>
            <a:ext cx="1752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31" name="Text Box 51">
            <a:extLst>
              <a:ext uri="{FF2B5EF4-FFF2-40B4-BE49-F238E27FC236}">
                <a16:creationId xmlns:a16="http://schemas.microsoft.com/office/drawing/2014/main" id="{61F99503-979F-4830-BDF9-001A23E1408D}"/>
              </a:ext>
            </a:extLst>
          </p:cNvPr>
          <p:cNvSpPr txBox="1">
            <a:spLocks noChangeArrowheads="1"/>
          </p:cNvSpPr>
          <p:nvPr/>
        </p:nvSpPr>
        <p:spPr bwMode="auto">
          <a:xfrm>
            <a:off x="3214688" y="5410200"/>
            <a:ext cx="1204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Times New Roman" panose="02020603050405020304" pitchFamily="18" charset="0"/>
              </a:rPr>
              <a:t>GetValues</a:t>
            </a:r>
          </a:p>
        </p:txBody>
      </p:sp>
      <p:sp>
        <p:nvSpPr>
          <p:cNvPr id="686132" name="Line 52">
            <a:extLst>
              <a:ext uri="{FF2B5EF4-FFF2-40B4-BE49-F238E27FC236}">
                <a16:creationId xmlns:a16="http://schemas.microsoft.com/office/drawing/2014/main" id="{11475816-7ACE-4F45-A631-807DD0B8D666}"/>
              </a:ext>
            </a:extLst>
          </p:cNvPr>
          <p:cNvSpPr>
            <a:spLocks noChangeShapeType="1"/>
          </p:cNvSpPr>
          <p:nvPr/>
        </p:nvSpPr>
        <p:spPr bwMode="auto">
          <a:xfrm>
            <a:off x="2819400" y="6248400"/>
            <a:ext cx="32004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33" name="Text Box 53">
            <a:extLst>
              <a:ext uri="{FF2B5EF4-FFF2-40B4-BE49-F238E27FC236}">
                <a16:creationId xmlns:a16="http://schemas.microsoft.com/office/drawing/2014/main" id="{4E8B5EE3-F84B-413F-B0EE-8E3B407C3371}"/>
              </a:ext>
            </a:extLst>
          </p:cNvPr>
          <p:cNvSpPr txBox="1">
            <a:spLocks noChangeArrowheads="1"/>
          </p:cNvSpPr>
          <p:nvPr/>
        </p:nvSpPr>
        <p:spPr bwMode="auto">
          <a:xfrm>
            <a:off x="3276600" y="5867400"/>
            <a:ext cx="1266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Script MT Bold" panose="03040602040607080904" pitchFamily="66" charset="0"/>
              </a:rPr>
              <a:t>GetValues</a:t>
            </a:r>
          </a:p>
        </p:txBody>
      </p:sp>
      <p:grpSp>
        <p:nvGrpSpPr>
          <p:cNvPr id="686134" name="Group 54">
            <a:extLst>
              <a:ext uri="{FF2B5EF4-FFF2-40B4-BE49-F238E27FC236}">
                <a16:creationId xmlns:a16="http://schemas.microsoft.com/office/drawing/2014/main" id="{678771D2-15EE-4BEA-A949-38D4CEEFA775}"/>
              </a:ext>
            </a:extLst>
          </p:cNvPr>
          <p:cNvGrpSpPr>
            <a:grpSpLocks/>
          </p:cNvGrpSpPr>
          <p:nvPr/>
        </p:nvGrpSpPr>
        <p:grpSpPr bwMode="auto">
          <a:xfrm>
            <a:off x="6248400" y="5791200"/>
            <a:ext cx="1752600" cy="762000"/>
            <a:chOff x="3936" y="3648"/>
            <a:chExt cx="1104" cy="480"/>
          </a:xfrm>
        </p:grpSpPr>
        <p:sp>
          <p:nvSpPr>
            <p:cNvPr id="686135" name="AutoShape 55">
              <a:extLst>
                <a:ext uri="{FF2B5EF4-FFF2-40B4-BE49-F238E27FC236}">
                  <a16:creationId xmlns:a16="http://schemas.microsoft.com/office/drawing/2014/main" id="{4E1CDBA5-DAC5-4728-A875-FCC878AFDDB7}"/>
                </a:ext>
              </a:extLst>
            </p:cNvPr>
            <p:cNvSpPr>
              <a:spLocks noChangeArrowheads="1"/>
            </p:cNvSpPr>
            <p:nvPr/>
          </p:nvSpPr>
          <p:spPr bwMode="auto">
            <a:xfrm>
              <a:off x="3936" y="3648"/>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136" name="Picture 56" descr="masthead">
              <a:extLst>
                <a:ext uri="{FF2B5EF4-FFF2-40B4-BE49-F238E27FC236}">
                  <a16:creationId xmlns:a16="http://schemas.microsoft.com/office/drawing/2014/main" id="{49F2FCB8-BFF7-4F2D-BEDE-31E742A1E1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36" y="3825"/>
              <a:ext cx="1104" cy="193"/>
            </a:xfrm>
            <a:prstGeom prst="rect">
              <a:avLst/>
            </a:prstGeom>
            <a:noFill/>
            <a:extLst>
              <a:ext uri="{909E8E84-426E-40DD-AFC4-6F175D3DCCD1}">
                <a14:hiddenFill xmlns:a14="http://schemas.microsoft.com/office/drawing/2010/main">
                  <a:solidFill>
                    <a:srgbClr val="FFFFFF"/>
                  </a:solidFill>
                </a14:hiddenFill>
              </a:ext>
            </a:extLst>
          </p:spPr>
        </p:pic>
        <p:sp>
          <p:nvSpPr>
            <p:cNvPr id="686137" name="Text Box 57">
              <a:extLst>
                <a:ext uri="{FF2B5EF4-FFF2-40B4-BE49-F238E27FC236}">
                  <a16:creationId xmlns:a16="http://schemas.microsoft.com/office/drawing/2014/main" id="{29F451BD-5761-4142-A023-53B4BD1E7B00}"/>
                </a:ext>
              </a:extLst>
            </p:cNvPr>
            <p:cNvSpPr txBox="1">
              <a:spLocks noChangeArrowheads="1"/>
            </p:cNvSpPr>
            <p:nvPr/>
          </p:nvSpPr>
          <p:spPr bwMode="auto">
            <a:xfrm>
              <a:off x="3974" y="3840"/>
              <a:ext cx="4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solidFill>
                    <a:srgbClr val="FF0000"/>
                  </a:solidFill>
                </a:rPr>
                <a:t>ODM</a:t>
              </a:r>
            </a:p>
          </p:txBody>
        </p:sp>
      </p:grpSp>
      <p:sp>
        <p:nvSpPr>
          <p:cNvPr id="686138" name="Text Box 58">
            <a:extLst>
              <a:ext uri="{FF2B5EF4-FFF2-40B4-BE49-F238E27FC236}">
                <a16:creationId xmlns:a16="http://schemas.microsoft.com/office/drawing/2014/main" id="{92B83B99-0208-4F22-8B5B-A3FD51AE46AA}"/>
              </a:ext>
            </a:extLst>
          </p:cNvPr>
          <p:cNvSpPr txBox="1">
            <a:spLocks noChangeArrowheads="1"/>
          </p:cNvSpPr>
          <p:nvPr/>
        </p:nvSpPr>
        <p:spPr bwMode="auto">
          <a:xfrm>
            <a:off x="0" y="6521450"/>
            <a:ext cx="601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chemeClr val="bg2"/>
                </a:solidFill>
              </a:rPr>
              <a:t>Slide from Michael Piasecki, Drexel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86088"/>
                                        </p:tgtEl>
                                        <p:attrNameLst>
                                          <p:attrName>style.visibility</p:attrName>
                                        </p:attrNameLst>
                                      </p:cBhvr>
                                      <p:to>
                                        <p:strVal val="visible"/>
                                      </p:to>
                                    </p:set>
                                    <p:animEffect transition="in" filter="blinds(horizontal)">
                                      <p:cBhvr>
                                        <p:cTn id="7" dur="500"/>
                                        <p:tgtEl>
                                          <p:spTgt spid="686088"/>
                                        </p:tgtEl>
                                      </p:cBhvr>
                                    </p:animEffect>
                                  </p:childTnLst>
                                </p:cTn>
                              </p:par>
                            </p:childTnLst>
                          </p:cTn>
                        </p:par>
                        <p:par>
                          <p:cTn id="8" fill="hold" nodeType="afterGroup">
                            <p:stCondLst>
                              <p:cond delay="500"/>
                            </p:stCondLst>
                            <p:childTnLst>
                              <p:par>
                                <p:cTn id="9" presetID="4" presetClass="entr" presetSubtype="16" fill="hold" nodeType="afterEffect">
                                  <p:stCondLst>
                                    <p:cond delay="1000"/>
                                  </p:stCondLst>
                                  <p:childTnLst>
                                    <p:set>
                                      <p:cBhvr>
                                        <p:cTn id="10" dur="1" fill="hold">
                                          <p:stCondLst>
                                            <p:cond delay="0"/>
                                          </p:stCondLst>
                                        </p:cTn>
                                        <p:tgtEl>
                                          <p:spTgt spid="686117"/>
                                        </p:tgtEl>
                                        <p:attrNameLst>
                                          <p:attrName>style.visibility</p:attrName>
                                        </p:attrNameLst>
                                      </p:cBhvr>
                                      <p:to>
                                        <p:strVal val="visible"/>
                                      </p:to>
                                    </p:set>
                                    <p:animEffect transition="in" filter="box(in)">
                                      <p:cBhvr>
                                        <p:cTn id="11" dur="500"/>
                                        <p:tgtEl>
                                          <p:spTgt spid="686117"/>
                                        </p:tgtEl>
                                      </p:cBhvr>
                                    </p:animEffect>
                                  </p:childTnLst>
                                </p:cTn>
                              </p:par>
                            </p:childTnLst>
                          </p:cTn>
                        </p:par>
                        <p:par>
                          <p:cTn id="12" fill="hold" nodeType="afterGroup">
                            <p:stCondLst>
                              <p:cond delay="2000"/>
                            </p:stCondLst>
                            <p:childTnLst>
                              <p:par>
                                <p:cTn id="13" presetID="8" presetClass="emph" presetSubtype="0" fill="hold" nodeType="afterEffect">
                                  <p:stCondLst>
                                    <p:cond delay="1000"/>
                                  </p:stCondLst>
                                  <p:childTnLst>
                                    <p:animRot by="43200000">
                                      <p:cBhvr>
                                        <p:cTn id="14" dur="500" fill="hold"/>
                                        <p:tgtEl>
                                          <p:spTgt spid="686117"/>
                                        </p:tgtEl>
                                        <p:attrNameLst>
                                          <p:attrName>r</p:attrName>
                                        </p:attrNameLst>
                                      </p:cBhvr>
                                    </p:animRot>
                                  </p:childTnLst>
                                </p:cTn>
                              </p:par>
                            </p:childTnLst>
                          </p:cTn>
                        </p:par>
                        <p:par>
                          <p:cTn id="15" fill="hold" nodeType="afterGroup">
                            <p:stCondLst>
                              <p:cond delay="3500"/>
                            </p:stCondLst>
                            <p:childTnLst>
                              <p:par>
                                <p:cTn id="16" presetID="1" presetClass="entr" presetSubtype="0" fill="hold" nodeType="afterEffect">
                                  <p:stCondLst>
                                    <p:cond delay="500"/>
                                  </p:stCondLst>
                                  <p:childTnLst>
                                    <p:set>
                                      <p:cBhvr>
                                        <p:cTn id="17" dur="1" fill="hold">
                                          <p:stCondLst>
                                            <p:cond delay="0"/>
                                          </p:stCondLst>
                                        </p:cTn>
                                        <p:tgtEl>
                                          <p:spTgt spid="686083"/>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ntr" presetSubtype="0" fill="hold" nodeType="afterEffect">
                                  <p:stCondLst>
                                    <p:cond delay="500"/>
                                  </p:stCondLst>
                                  <p:childTnLst>
                                    <p:set>
                                      <p:cBhvr>
                                        <p:cTn id="20" dur="1" fill="hold">
                                          <p:stCondLst>
                                            <p:cond delay="0"/>
                                          </p:stCondLst>
                                        </p:cTn>
                                        <p:tgtEl>
                                          <p:spTgt spid="686091"/>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nodeType="afterEffect">
                                  <p:stCondLst>
                                    <p:cond delay="500"/>
                                  </p:stCondLst>
                                  <p:childTnLst>
                                    <p:set>
                                      <p:cBhvr>
                                        <p:cTn id="23" dur="1" fill="hold">
                                          <p:stCondLst>
                                            <p:cond delay="0"/>
                                          </p:stCondLst>
                                        </p:cTn>
                                        <p:tgtEl>
                                          <p:spTgt spid="686096"/>
                                        </p:tgtEl>
                                        <p:attrNameLst>
                                          <p:attrName>style.visibility</p:attrName>
                                        </p:attrNameLst>
                                      </p:cBhvr>
                                      <p:to>
                                        <p:strVal val="visible"/>
                                      </p:to>
                                    </p:set>
                                  </p:childTnLst>
                                </p:cTn>
                              </p:par>
                            </p:childTnLst>
                          </p:cTn>
                        </p:par>
                        <p:par>
                          <p:cTn id="24" fill="hold" nodeType="afterGroup">
                            <p:stCondLst>
                              <p:cond delay="5000"/>
                            </p:stCondLst>
                            <p:childTnLst>
                              <p:par>
                                <p:cTn id="25" presetID="1" presetClass="entr" presetSubtype="0" fill="hold" nodeType="afterEffect">
                                  <p:stCondLst>
                                    <p:cond delay="500"/>
                                  </p:stCondLst>
                                  <p:childTnLst>
                                    <p:set>
                                      <p:cBhvr>
                                        <p:cTn id="26" dur="1" fill="hold">
                                          <p:stCondLst>
                                            <p:cond delay="0"/>
                                          </p:stCondLst>
                                        </p:cTn>
                                        <p:tgtEl>
                                          <p:spTgt spid="686099"/>
                                        </p:tgtEl>
                                        <p:attrNameLst>
                                          <p:attrName>style.visibility</p:attrName>
                                        </p:attrNameLst>
                                      </p:cBhvr>
                                      <p:to>
                                        <p:strVal val="visible"/>
                                      </p:to>
                                    </p:set>
                                  </p:childTnLst>
                                </p:cTn>
                              </p:par>
                            </p:childTnLst>
                          </p:cTn>
                        </p:par>
                        <p:par>
                          <p:cTn id="27" fill="hold" nodeType="afterGroup">
                            <p:stCondLst>
                              <p:cond delay="5500"/>
                            </p:stCondLst>
                            <p:childTnLst>
                              <p:par>
                                <p:cTn id="28" presetID="1" presetClass="entr" presetSubtype="0" fill="hold" nodeType="afterEffect">
                                  <p:stCondLst>
                                    <p:cond delay="500"/>
                                  </p:stCondLst>
                                  <p:childTnLst>
                                    <p:set>
                                      <p:cBhvr>
                                        <p:cTn id="29" dur="1" fill="hold">
                                          <p:stCondLst>
                                            <p:cond delay="0"/>
                                          </p:stCondLst>
                                        </p:cTn>
                                        <p:tgtEl>
                                          <p:spTgt spid="686102"/>
                                        </p:tgtEl>
                                        <p:attrNameLst>
                                          <p:attrName>style.visibility</p:attrName>
                                        </p:attrNameLst>
                                      </p:cBhvr>
                                      <p:to>
                                        <p:strVal val="visible"/>
                                      </p:to>
                                    </p:set>
                                  </p:childTnLst>
                                </p:cTn>
                              </p:par>
                            </p:childTnLst>
                          </p:cTn>
                        </p:par>
                        <p:par>
                          <p:cTn id="30" fill="hold" nodeType="afterGroup">
                            <p:stCondLst>
                              <p:cond delay="6000"/>
                            </p:stCondLst>
                            <p:childTnLst>
                              <p:par>
                                <p:cTn id="31" presetID="1" presetClass="entr" presetSubtype="0" fill="hold" nodeType="afterEffect">
                                  <p:stCondLst>
                                    <p:cond delay="500"/>
                                  </p:stCondLst>
                                  <p:childTnLst>
                                    <p:set>
                                      <p:cBhvr>
                                        <p:cTn id="32" dur="1" fill="hold">
                                          <p:stCondLst>
                                            <p:cond delay="0"/>
                                          </p:stCondLst>
                                        </p:cTn>
                                        <p:tgtEl>
                                          <p:spTgt spid="686105"/>
                                        </p:tgtEl>
                                        <p:attrNameLst>
                                          <p:attrName>style.visibility</p:attrName>
                                        </p:attrNameLst>
                                      </p:cBhvr>
                                      <p:to>
                                        <p:strVal val="visible"/>
                                      </p:to>
                                    </p:set>
                                  </p:childTnLst>
                                </p:cTn>
                              </p:par>
                            </p:childTnLst>
                          </p:cTn>
                        </p:par>
                        <p:par>
                          <p:cTn id="33" fill="hold" nodeType="afterGroup">
                            <p:stCondLst>
                              <p:cond delay="6500"/>
                            </p:stCondLst>
                            <p:childTnLst>
                              <p:par>
                                <p:cTn id="34" presetID="1" presetClass="entr" presetSubtype="0" fill="hold" nodeType="afterEffect">
                                  <p:stCondLst>
                                    <p:cond delay="500"/>
                                  </p:stCondLst>
                                  <p:childTnLst>
                                    <p:set>
                                      <p:cBhvr>
                                        <p:cTn id="35" dur="1" fill="hold">
                                          <p:stCondLst>
                                            <p:cond delay="0"/>
                                          </p:stCondLst>
                                        </p:cTn>
                                        <p:tgtEl>
                                          <p:spTgt spid="686110"/>
                                        </p:tgtEl>
                                        <p:attrNameLst>
                                          <p:attrName>style.visibility</p:attrName>
                                        </p:attrNameLst>
                                      </p:cBhvr>
                                      <p:to>
                                        <p:strVal val="visible"/>
                                      </p:to>
                                    </p:set>
                                  </p:childTnLst>
                                </p:cTn>
                              </p:par>
                            </p:childTnLst>
                          </p:cTn>
                        </p:par>
                        <p:par>
                          <p:cTn id="36" fill="hold" nodeType="afterGroup">
                            <p:stCondLst>
                              <p:cond delay="7000"/>
                            </p:stCondLst>
                            <p:childTnLst>
                              <p:par>
                                <p:cTn id="37" presetID="1" presetClass="entr" presetSubtype="0" fill="hold" nodeType="afterEffect">
                                  <p:stCondLst>
                                    <p:cond delay="500"/>
                                  </p:stCondLst>
                                  <p:childTnLst>
                                    <p:set>
                                      <p:cBhvr>
                                        <p:cTn id="38" dur="1" fill="hold">
                                          <p:stCondLst>
                                            <p:cond delay="0"/>
                                          </p:stCondLst>
                                        </p:cTn>
                                        <p:tgtEl>
                                          <p:spTgt spid="686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4258" name="Group 2">
            <a:extLst>
              <a:ext uri="{FF2B5EF4-FFF2-40B4-BE49-F238E27FC236}">
                <a16:creationId xmlns:a16="http://schemas.microsoft.com/office/drawing/2014/main" id="{1906CE95-5F9B-4C76-A4F9-BED417564902}"/>
              </a:ext>
            </a:extLst>
          </p:cNvPr>
          <p:cNvGrpSpPr>
            <a:grpSpLocks/>
          </p:cNvGrpSpPr>
          <p:nvPr/>
        </p:nvGrpSpPr>
        <p:grpSpPr bwMode="auto">
          <a:xfrm>
            <a:off x="3971925" y="5876925"/>
            <a:ext cx="762000" cy="819150"/>
            <a:chOff x="3600" y="2160"/>
            <a:chExt cx="864" cy="960"/>
          </a:xfrm>
        </p:grpSpPr>
        <p:sp>
          <p:nvSpPr>
            <p:cNvPr id="864259" name="Rectangle 3">
              <a:extLst>
                <a:ext uri="{FF2B5EF4-FFF2-40B4-BE49-F238E27FC236}">
                  <a16:creationId xmlns:a16="http://schemas.microsoft.com/office/drawing/2014/main" id="{A2A990A2-2750-42D4-9C50-9E88F5728FF7}"/>
                </a:ext>
              </a:extLst>
            </p:cNvPr>
            <p:cNvSpPr>
              <a:spLocks noChangeArrowheads="1"/>
            </p:cNvSpPr>
            <p:nvPr/>
          </p:nvSpPr>
          <p:spPr bwMode="auto">
            <a:xfrm>
              <a:off x="3600" y="2304"/>
              <a:ext cx="864" cy="7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4260" name="Group 4">
              <a:extLst>
                <a:ext uri="{FF2B5EF4-FFF2-40B4-BE49-F238E27FC236}">
                  <a16:creationId xmlns:a16="http://schemas.microsoft.com/office/drawing/2014/main" id="{3B9DE5CD-5216-4151-98BD-CEA6F42767FE}"/>
                </a:ext>
              </a:extLst>
            </p:cNvPr>
            <p:cNvGrpSpPr>
              <a:grpSpLocks/>
            </p:cNvGrpSpPr>
            <p:nvPr/>
          </p:nvGrpSpPr>
          <p:grpSpPr bwMode="auto">
            <a:xfrm>
              <a:off x="3600" y="2160"/>
              <a:ext cx="864" cy="960"/>
              <a:chOff x="3600" y="1632"/>
              <a:chExt cx="864" cy="1536"/>
            </a:xfrm>
          </p:grpSpPr>
          <p:sp>
            <p:nvSpPr>
              <p:cNvPr id="864261" name="Oval 5">
                <a:extLst>
                  <a:ext uri="{FF2B5EF4-FFF2-40B4-BE49-F238E27FC236}">
                    <a16:creationId xmlns:a16="http://schemas.microsoft.com/office/drawing/2014/main" id="{F38A81E5-ECE0-48A7-AF2B-BF9B9514D240}"/>
                  </a:ext>
                </a:extLst>
              </p:cNvPr>
              <p:cNvSpPr>
                <a:spLocks noChangeArrowheads="1"/>
              </p:cNvSpPr>
              <p:nvPr/>
            </p:nvSpPr>
            <p:spPr bwMode="auto">
              <a:xfrm>
                <a:off x="3600" y="1632"/>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262" name="Oval 6">
                <a:extLst>
                  <a:ext uri="{FF2B5EF4-FFF2-40B4-BE49-F238E27FC236}">
                    <a16:creationId xmlns:a16="http://schemas.microsoft.com/office/drawing/2014/main" id="{EEAB90A2-1FC6-4389-9DAC-E9FFC65C928D}"/>
                  </a:ext>
                </a:extLst>
              </p:cNvPr>
              <p:cNvSpPr>
                <a:spLocks noChangeArrowheads="1"/>
              </p:cNvSpPr>
              <p:nvPr/>
            </p:nvSpPr>
            <p:spPr bwMode="auto">
              <a:xfrm>
                <a:off x="3600" y="2784"/>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263" name="Line 7">
                <a:extLst>
                  <a:ext uri="{FF2B5EF4-FFF2-40B4-BE49-F238E27FC236}">
                    <a16:creationId xmlns:a16="http://schemas.microsoft.com/office/drawing/2014/main" id="{E1470F6E-CE2F-439A-8173-004CBEC03F25}"/>
                  </a:ext>
                </a:extLst>
              </p:cNvPr>
              <p:cNvSpPr>
                <a:spLocks noChangeShapeType="1"/>
              </p:cNvSpPr>
              <p:nvPr/>
            </p:nvSpPr>
            <p:spPr bwMode="auto">
              <a:xfrm>
                <a:off x="4464"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4264" name="Line 8">
                <a:extLst>
                  <a:ext uri="{FF2B5EF4-FFF2-40B4-BE49-F238E27FC236}">
                    <a16:creationId xmlns:a16="http://schemas.microsoft.com/office/drawing/2014/main" id="{2DBE00F4-BF52-4731-AFFC-898F3A747D36}"/>
                  </a:ext>
                </a:extLst>
              </p:cNvPr>
              <p:cNvSpPr>
                <a:spLocks noChangeShapeType="1"/>
              </p:cNvSpPr>
              <p:nvPr/>
            </p:nvSpPr>
            <p:spPr bwMode="auto">
              <a:xfrm>
                <a:off x="3600"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864265" name="Rectangle 9">
            <a:extLst>
              <a:ext uri="{FF2B5EF4-FFF2-40B4-BE49-F238E27FC236}">
                <a16:creationId xmlns:a16="http://schemas.microsoft.com/office/drawing/2014/main" id="{1408BAED-FE75-4CCA-9FD4-3D50ACAC4AB2}"/>
              </a:ext>
            </a:extLst>
          </p:cNvPr>
          <p:cNvSpPr>
            <a:spLocks noChangeArrowheads="1"/>
          </p:cNvSpPr>
          <p:nvPr/>
        </p:nvSpPr>
        <p:spPr bwMode="auto">
          <a:xfrm>
            <a:off x="3048000" y="3230563"/>
            <a:ext cx="1951038" cy="1636712"/>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p>
            <a:pPr algn="ctr" eaLnBrk="0" hangingPunct="0"/>
            <a:r>
              <a:rPr lang="en-US" altLang="en-US" sz="2000">
                <a:latin typeface="Times New Roman" panose="02020603050405020304" pitchFamily="18" charset="0"/>
              </a:rPr>
              <a:t>WaterOneFlow Web Services</a:t>
            </a:r>
          </a:p>
        </p:txBody>
      </p:sp>
      <p:sp>
        <p:nvSpPr>
          <p:cNvPr id="864266" name="AutoShape 10">
            <a:extLst>
              <a:ext uri="{FF2B5EF4-FFF2-40B4-BE49-F238E27FC236}">
                <a16:creationId xmlns:a16="http://schemas.microsoft.com/office/drawing/2014/main" id="{023EA616-58FF-48D3-82D0-CD490740545A}"/>
              </a:ext>
            </a:extLst>
          </p:cNvPr>
          <p:cNvSpPr>
            <a:spLocks noChangeArrowheads="1"/>
          </p:cNvSpPr>
          <p:nvPr/>
        </p:nvSpPr>
        <p:spPr bwMode="auto">
          <a:xfrm rot="5400000">
            <a:off x="5602287" y="2855913"/>
            <a:ext cx="911225" cy="1143000"/>
          </a:xfrm>
          <a:prstGeom prst="upArrow">
            <a:avLst>
              <a:gd name="adj1" fmla="val 50000"/>
              <a:gd name="adj2" fmla="val 31359"/>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lIns="91410" tIns="45706" rIns="91410" bIns="45706" anchor="ctr"/>
          <a:lstStyle/>
          <a:p>
            <a:pPr algn="ctr"/>
            <a:r>
              <a:rPr lang="en-US" altLang="en-US" sz="900">
                <a:cs typeface="Arial" panose="020B0604020202020204" pitchFamily="34" charset="0"/>
              </a:rPr>
              <a:t>Data access through web services</a:t>
            </a:r>
          </a:p>
        </p:txBody>
      </p:sp>
      <p:sp>
        <p:nvSpPr>
          <p:cNvPr id="864267" name="AutoShape 11">
            <a:extLst>
              <a:ext uri="{FF2B5EF4-FFF2-40B4-BE49-F238E27FC236}">
                <a16:creationId xmlns:a16="http://schemas.microsoft.com/office/drawing/2014/main" id="{B0871923-7CF3-4976-B2E5-2F38C07BA88A}"/>
              </a:ext>
            </a:extLst>
          </p:cNvPr>
          <p:cNvSpPr>
            <a:spLocks noChangeArrowheads="1"/>
          </p:cNvSpPr>
          <p:nvPr/>
        </p:nvSpPr>
        <p:spPr bwMode="auto">
          <a:xfrm>
            <a:off x="5410200" y="3886200"/>
            <a:ext cx="1143000" cy="838200"/>
          </a:xfrm>
          <a:prstGeom prst="leftArrow">
            <a:avLst>
              <a:gd name="adj1" fmla="val 50000"/>
              <a:gd name="adj2" fmla="val 3409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p>
            <a:pPr algn="ctr"/>
            <a:r>
              <a:rPr lang="en-US" altLang="en-US" sz="900">
                <a:cs typeface="Arial" panose="020B0604020202020204" pitchFamily="34" charset="0"/>
              </a:rPr>
              <a:t>Data storage through web services</a:t>
            </a:r>
          </a:p>
        </p:txBody>
      </p:sp>
      <p:sp>
        <p:nvSpPr>
          <p:cNvPr id="864268" name="AutoShape 12">
            <a:extLst>
              <a:ext uri="{FF2B5EF4-FFF2-40B4-BE49-F238E27FC236}">
                <a16:creationId xmlns:a16="http://schemas.microsoft.com/office/drawing/2014/main" id="{7178A2DB-01DF-4913-84AE-98ABC2D826AC}"/>
              </a:ext>
            </a:extLst>
          </p:cNvPr>
          <p:cNvSpPr>
            <a:spLocks noChangeArrowheads="1"/>
          </p:cNvSpPr>
          <p:nvPr/>
        </p:nvSpPr>
        <p:spPr bwMode="auto">
          <a:xfrm>
            <a:off x="3352800" y="1905000"/>
            <a:ext cx="758825" cy="838200"/>
          </a:xfrm>
          <a:prstGeom prst="upArrow">
            <a:avLst>
              <a:gd name="adj1" fmla="val 50000"/>
              <a:gd name="adj2" fmla="val 27615"/>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lIns="91410" tIns="45706" rIns="91410" bIns="45706" anchor="ctr"/>
          <a:lstStyle/>
          <a:p>
            <a:pPr algn="ctr"/>
            <a:r>
              <a:rPr lang="en-US" altLang="en-US" sz="900">
                <a:cs typeface="Arial" panose="020B0604020202020204" pitchFamily="34" charset="0"/>
              </a:rPr>
              <a:t>Downloads</a:t>
            </a:r>
          </a:p>
        </p:txBody>
      </p:sp>
      <p:sp>
        <p:nvSpPr>
          <p:cNvPr id="864269" name="AutoShape 13">
            <a:extLst>
              <a:ext uri="{FF2B5EF4-FFF2-40B4-BE49-F238E27FC236}">
                <a16:creationId xmlns:a16="http://schemas.microsoft.com/office/drawing/2014/main" id="{06C90734-0868-43F0-8527-A4AAB9A19325}"/>
              </a:ext>
            </a:extLst>
          </p:cNvPr>
          <p:cNvSpPr>
            <a:spLocks noChangeArrowheads="1"/>
          </p:cNvSpPr>
          <p:nvPr/>
        </p:nvSpPr>
        <p:spPr bwMode="auto">
          <a:xfrm rot="16200000">
            <a:off x="4191000" y="1905000"/>
            <a:ext cx="838200" cy="838200"/>
          </a:xfrm>
          <a:prstGeom prst="lef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p>
            <a:pPr algn="ctr"/>
            <a:r>
              <a:rPr lang="en-US" altLang="en-US" sz="900">
                <a:cs typeface="Arial" panose="020B0604020202020204" pitchFamily="34" charset="0"/>
              </a:rPr>
              <a:t>Uploads</a:t>
            </a:r>
          </a:p>
        </p:txBody>
      </p:sp>
      <p:sp>
        <p:nvSpPr>
          <p:cNvPr id="864270" name="AutoShape 14">
            <a:extLst>
              <a:ext uri="{FF2B5EF4-FFF2-40B4-BE49-F238E27FC236}">
                <a16:creationId xmlns:a16="http://schemas.microsoft.com/office/drawing/2014/main" id="{9636C238-B58A-4DB7-A23D-E12EDA7BE9CD}"/>
              </a:ext>
            </a:extLst>
          </p:cNvPr>
          <p:cNvSpPr>
            <a:spLocks noChangeAspect="1" noChangeArrowheads="1" noTextEdit="1"/>
          </p:cNvSpPr>
          <p:nvPr/>
        </p:nvSpPr>
        <p:spPr bwMode="auto">
          <a:xfrm>
            <a:off x="1022350" y="500538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864271" name="Group 15">
            <a:extLst>
              <a:ext uri="{FF2B5EF4-FFF2-40B4-BE49-F238E27FC236}">
                <a16:creationId xmlns:a16="http://schemas.microsoft.com/office/drawing/2014/main" id="{4664823A-5028-4E4E-97E1-0824F3D09915}"/>
              </a:ext>
            </a:extLst>
          </p:cNvPr>
          <p:cNvGrpSpPr>
            <a:grpSpLocks/>
          </p:cNvGrpSpPr>
          <p:nvPr/>
        </p:nvGrpSpPr>
        <p:grpSpPr bwMode="auto">
          <a:xfrm>
            <a:off x="917575" y="5883275"/>
            <a:ext cx="466725" cy="781050"/>
            <a:chOff x="335" y="1338"/>
            <a:chExt cx="205" cy="462"/>
          </a:xfrm>
        </p:grpSpPr>
        <p:sp>
          <p:nvSpPr>
            <p:cNvPr id="864272" name="Freeform 16">
              <a:extLst>
                <a:ext uri="{FF2B5EF4-FFF2-40B4-BE49-F238E27FC236}">
                  <a16:creationId xmlns:a16="http://schemas.microsoft.com/office/drawing/2014/main" id="{2ACF4216-4F1D-4A12-B3E2-9C04F3D91F1E}"/>
                </a:ext>
              </a:extLst>
            </p:cNvPr>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Lst>
              <a:ahLst/>
              <a:cxnLst>
                <a:cxn ang="0">
                  <a:pos x="T0" y="T1"/>
                </a:cxn>
                <a:cxn ang="0">
                  <a:pos x="T2" y="T3"/>
                </a:cxn>
                <a:cxn ang="0">
                  <a:pos x="T4" y="T5"/>
                </a:cxn>
                <a:cxn ang="0">
                  <a:pos x="T6" y="T7"/>
                </a:cxn>
                <a:cxn ang="0">
                  <a:pos x="T8" y="T9"/>
                </a:cxn>
              </a:cxnLst>
              <a:rect l="0" t="0" r="r" b="b"/>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273" name="Freeform 17">
              <a:extLst>
                <a:ext uri="{FF2B5EF4-FFF2-40B4-BE49-F238E27FC236}">
                  <a16:creationId xmlns:a16="http://schemas.microsoft.com/office/drawing/2014/main" id="{FBD5D2F1-08A6-4C79-A82D-B341D5BD9F12}"/>
                </a:ext>
              </a:extLst>
            </p:cNvPr>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Lst>
              <a:ahLst/>
              <a:cxnLst>
                <a:cxn ang="0">
                  <a:pos x="T0" y="T1"/>
                </a:cxn>
                <a:cxn ang="0">
                  <a:pos x="T2" y="T3"/>
                </a:cxn>
                <a:cxn ang="0">
                  <a:pos x="T4" y="T5"/>
                </a:cxn>
                <a:cxn ang="0">
                  <a:pos x="T6" y="T7"/>
                </a:cxn>
                <a:cxn ang="0">
                  <a:pos x="T8" y="T9"/>
                </a:cxn>
              </a:cxnLst>
              <a:rect l="0" t="0" r="r" b="b"/>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274" name="Freeform 18">
              <a:extLst>
                <a:ext uri="{FF2B5EF4-FFF2-40B4-BE49-F238E27FC236}">
                  <a16:creationId xmlns:a16="http://schemas.microsoft.com/office/drawing/2014/main" id="{A8647EF3-E67E-4284-BE4D-31AC7DB3991B}"/>
                </a:ext>
              </a:extLst>
            </p:cNvPr>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Lst>
              <a:ahLst/>
              <a:cxnLst>
                <a:cxn ang="0">
                  <a:pos x="T0" y="T1"/>
                </a:cxn>
                <a:cxn ang="0">
                  <a:pos x="T2" y="T3"/>
                </a:cxn>
                <a:cxn ang="0">
                  <a:pos x="T4" y="T5"/>
                </a:cxn>
                <a:cxn ang="0">
                  <a:pos x="T6" y="T7"/>
                </a:cxn>
                <a:cxn ang="0">
                  <a:pos x="T8" y="T9"/>
                </a:cxn>
              </a:cxnLst>
              <a:rect l="0" t="0" r="r" b="b"/>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275" name="Rectangle 19">
              <a:extLst>
                <a:ext uri="{FF2B5EF4-FFF2-40B4-BE49-F238E27FC236}">
                  <a16:creationId xmlns:a16="http://schemas.microsoft.com/office/drawing/2014/main" id="{B88EB36A-C44D-42A9-89B3-DB34190CE027}"/>
                </a:ext>
              </a:extLst>
            </p:cNvPr>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276" name="Rectangle 20">
              <a:extLst>
                <a:ext uri="{FF2B5EF4-FFF2-40B4-BE49-F238E27FC236}">
                  <a16:creationId xmlns:a16="http://schemas.microsoft.com/office/drawing/2014/main" id="{E3F833F8-E80F-47FC-83AD-AA95E5C1EBCF}"/>
                </a:ext>
              </a:extLst>
            </p:cNvPr>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277" name="Picture 21">
              <a:extLst>
                <a:ext uri="{FF2B5EF4-FFF2-40B4-BE49-F238E27FC236}">
                  <a16:creationId xmlns:a16="http://schemas.microsoft.com/office/drawing/2014/main" id="{17D8EA50-96C4-46B5-9F05-7F8C80FCA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78" name="Rectangle 22">
              <a:extLst>
                <a:ext uri="{FF2B5EF4-FFF2-40B4-BE49-F238E27FC236}">
                  <a16:creationId xmlns:a16="http://schemas.microsoft.com/office/drawing/2014/main" id="{1E4C1104-20A1-4A56-90B3-DE1197884103}"/>
                </a:ext>
              </a:extLst>
            </p:cNvPr>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79" name="Freeform 23">
              <a:extLst>
                <a:ext uri="{FF2B5EF4-FFF2-40B4-BE49-F238E27FC236}">
                  <a16:creationId xmlns:a16="http://schemas.microsoft.com/office/drawing/2014/main" id="{6AFB8017-E6AE-4819-BDA6-37661028DBCD}"/>
                </a:ext>
              </a:extLst>
            </p:cNvPr>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280" name="Rectangle 24">
              <a:extLst>
                <a:ext uri="{FF2B5EF4-FFF2-40B4-BE49-F238E27FC236}">
                  <a16:creationId xmlns:a16="http://schemas.microsoft.com/office/drawing/2014/main" id="{90AC0A07-24C2-4F0B-85EB-35AA028D3A7E}"/>
                </a:ext>
              </a:extLst>
            </p:cNvPr>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1" name="Rectangle 25">
              <a:extLst>
                <a:ext uri="{FF2B5EF4-FFF2-40B4-BE49-F238E27FC236}">
                  <a16:creationId xmlns:a16="http://schemas.microsoft.com/office/drawing/2014/main" id="{A91E9F00-5461-47F0-84C0-F738E6E5B0DF}"/>
                </a:ext>
              </a:extLst>
            </p:cNvPr>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2" name="Rectangle 26">
              <a:extLst>
                <a:ext uri="{FF2B5EF4-FFF2-40B4-BE49-F238E27FC236}">
                  <a16:creationId xmlns:a16="http://schemas.microsoft.com/office/drawing/2014/main" id="{113CD8AE-9EAC-4C90-959F-3E9C8D737E17}"/>
                </a:ext>
              </a:extLst>
            </p:cNvPr>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3" name="Rectangle 27">
              <a:extLst>
                <a:ext uri="{FF2B5EF4-FFF2-40B4-BE49-F238E27FC236}">
                  <a16:creationId xmlns:a16="http://schemas.microsoft.com/office/drawing/2014/main" id="{819315E9-1029-421E-8B3C-8FB735A2DC1A}"/>
                </a:ext>
              </a:extLst>
            </p:cNvPr>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4" name="Rectangle 28">
              <a:extLst>
                <a:ext uri="{FF2B5EF4-FFF2-40B4-BE49-F238E27FC236}">
                  <a16:creationId xmlns:a16="http://schemas.microsoft.com/office/drawing/2014/main" id="{2DB4D276-8593-40BF-B13E-10B4C79AFDA1}"/>
                </a:ext>
              </a:extLst>
            </p:cNvPr>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5" name="Rectangle 29">
              <a:extLst>
                <a:ext uri="{FF2B5EF4-FFF2-40B4-BE49-F238E27FC236}">
                  <a16:creationId xmlns:a16="http://schemas.microsoft.com/office/drawing/2014/main" id="{3368F6E6-BF90-490A-B819-434C3D1F0588}"/>
                </a:ext>
              </a:extLst>
            </p:cNvPr>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6" name="Rectangle 30">
              <a:extLst>
                <a:ext uri="{FF2B5EF4-FFF2-40B4-BE49-F238E27FC236}">
                  <a16:creationId xmlns:a16="http://schemas.microsoft.com/office/drawing/2014/main" id="{C022BEA2-0122-463C-99C3-9D35E17622E2}"/>
                </a:ext>
              </a:extLst>
            </p:cNvPr>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287" name="Picture 31">
              <a:extLst>
                <a:ext uri="{FF2B5EF4-FFF2-40B4-BE49-F238E27FC236}">
                  <a16:creationId xmlns:a16="http://schemas.microsoft.com/office/drawing/2014/main" id="{1FAE929D-7D79-494F-B958-BB00B1270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288" name="Picture 32">
              <a:extLst>
                <a:ext uri="{FF2B5EF4-FFF2-40B4-BE49-F238E27FC236}">
                  <a16:creationId xmlns:a16="http://schemas.microsoft.com/office/drawing/2014/main" id="{8813ABD4-6C23-49F5-8E06-04A6F74B2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289" name="Picture 33">
              <a:extLst>
                <a:ext uri="{FF2B5EF4-FFF2-40B4-BE49-F238E27FC236}">
                  <a16:creationId xmlns:a16="http://schemas.microsoft.com/office/drawing/2014/main" id="{7996D5CB-DB83-4129-BB1F-8E865D1E09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90" name="Rectangle 34">
              <a:extLst>
                <a:ext uri="{FF2B5EF4-FFF2-40B4-BE49-F238E27FC236}">
                  <a16:creationId xmlns:a16="http://schemas.microsoft.com/office/drawing/2014/main" id="{FBD54558-CCE5-4096-848F-0EF43F172115}"/>
                </a:ext>
              </a:extLst>
            </p:cNvPr>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291" name="Picture 35">
              <a:extLst>
                <a:ext uri="{FF2B5EF4-FFF2-40B4-BE49-F238E27FC236}">
                  <a16:creationId xmlns:a16="http://schemas.microsoft.com/office/drawing/2014/main" id="{3B2ED8BE-D99D-4240-BEC9-863A9E2F13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292" name="Picture 36">
              <a:extLst>
                <a:ext uri="{FF2B5EF4-FFF2-40B4-BE49-F238E27FC236}">
                  <a16:creationId xmlns:a16="http://schemas.microsoft.com/office/drawing/2014/main" id="{4BAC8FEC-6FC3-4316-B70B-085359E119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93" name="Rectangle 37">
              <a:extLst>
                <a:ext uri="{FF2B5EF4-FFF2-40B4-BE49-F238E27FC236}">
                  <a16:creationId xmlns:a16="http://schemas.microsoft.com/office/drawing/2014/main" id="{2FD1B94D-E3CE-47E6-9C61-51882C0939E8}"/>
                </a:ext>
              </a:extLst>
            </p:cNvPr>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294" name="Picture 38">
              <a:extLst>
                <a:ext uri="{FF2B5EF4-FFF2-40B4-BE49-F238E27FC236}">
                  <a16:creationId xmlns:a16="http://schemas.microsoft.com/office/drawing/2014/main" id="{59A40D62-8082-4C72-AC16-220FF1B691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295" name="Picture 39">
              <a:extLst>
                <a:ext uri="{FF2B5EF4-FFF2-40B4-BE49-F238E27FC236}">
                  <a16:creationId xmlns:a16="http://schemas.microsoft.com/office/drawing/2014/main" id="{28DD3713-317B-4C45-B41B-908A037442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96" name="Freeform 40">
              <a:extLst>
                <a:ext uri="{FF2B5EF4-FFF2-40B4-BE49-F238E27FC236}">
                  <a16:creationId xmlns:a16="http://schemas.microsoft.com/office/drawing/2014/main" id="{02CF5B43-076F-49B8-BB67-74E65CCC61F1}"/>
                </a:ext>
              </a:extLst>
            </p:cNvPr>
            <p:cNvSpPr>
              <a:spLocks/>
            </p:cNvSpPr>
            <p:nvPr/>
          </p:nvSpPr>
          <p:spPr bwMode="auto">
            <a:xfrm>
              <a:off x="373" y="1476"/>
              <a:ext cx="74" cy="14"/>
            </a:xfrm>
            <a:custGeom>
              <a:avLst/>
              <a:gdLst>
                <a:gd name="T0" fmla="*/ 0 w 139"/>
                <a:gd name="T1" fmla="*/ 6 h 26"/>
                <a:gd name="T2" fmla="*/ 38 w 139"/>
                <a:gd name="T3" fmla="*/ 6 h 26"/>
                <a:gd name="T4" fmla="*/ 114 w 139"/>
                <a:gd name="T5" fmla="*/ 6 h 26"/>
                <a:gd name="T6" fmla="*/ 114 w 139"/>
                <a:gd name="T7" fmla="*/ 6 h 26"/>
                <a:gd name="T8" fmla="*/ 139 w 139"/>
                <a:gd name="T9" fmla="*/ 6 h 26"/>
                <a:gd name="T10" fmla="*/ 139 w 139"/>
                <a:gd name="T11" fmla="*/ 26 h 26"/>
                <a:gd name="T12" fmla="*/ 0 w 139"/>
                <a:gd name="T13" fmla="*/ 26 h 26"/>
                <a:gd name="T14" fmla="*/ 0 w 139"/>
                <a:gd name="T15" fmla="*/ 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6">
                  <a:moveTo>
                    <a:pt x="0" y="6"/>
                  </a:moveTo>
                  <a:lnTo>
                    <a:pt x="38" y="6"/>
                  </a:lnTo>
                  <a:cubicBezTo>
                    <a:pt x="63" y="0"/>
                    <a:pt x="89" y="0"/>
                    <a:pt x="114" y="6"/>
                  </a:cubicBezTo>
                  <a:lnTo>
                    <a:pt x="114" y="6"/>
                  </a:lnTo>
                  <a:lnTo>
                    <a:pt x="139" y="6"/>
                  </a:lnTo>
                  <a:lnTo>
                    <a:pt x="139" y="26"/>
                  </a:lnTo>
                  <a:lnTo>
                    <a:pt x="0" y="26"/>
                  </a:lnTo>
                  <a:lnTo>
                    <a:pt x="0" y="6"/>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97" name="Rectangle 41">
              <a:extLst>
                <a:ext uri="{FF2B5EF4-FFF2-40B4-BE49-F238E27FC236}">
                  <a16:creationId xmlns:a16="http://schemas.microsoft.com/office/drawing/2014/main" id="{EE2A5060-F61F-4431-9FD4-686BC026680D}"/>
                </a:ext>
              </a:extLst>
            </p:cNvPr>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298" name="Rectangle 42">
              <a:extLst>
                <a:ext uri="{FF2B5EF4-FFF2-40B4-BE49-F238E27FC236}">
                  <a16:creationId xmlns:a16="http://schemas.microsoft.com/office/drawing/2014/main" id="{19CDC549-B98C-4FA3-B53F-077228C41877}"/>
                </a:ext>
              </a:extLst>
            </p:cNvPr>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299" name="Picture 43">
              <a:extLst>
                <a:ext uri="{FF2B5EF4-FFF2-40B4-BE49-F238E27FC236}">
                  <a16:creationId xmlns:a16="http://schemas.microsoft.com/office/drawing/2014/main" id="{A2939667-7DD7-4747-9CEE-D68C7AF973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00" name="Picture 44">
              <a:extLst>
                <a:ext uri="{FF2B5EF4-FFF2-40B4-BE49-F238E27FC236}">
                  <a16:creationId xmlns:a16="http://schemas.microsoft.com/office/drawing/2014/main" id="{8E2EE8D3-A8C8-46D1-B5D2-6F0AA4AB81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01" name="Freeform 45">
              <a:extLst>
                <a:ext uri="{FF2B5EF4-FFF2-40B4-BE49-F238E27FC236}">
                  <a16:creationId xmlns:a16="http://schemas.microsoft.com/office/drawing/2014/main" id="{107927A5-CE1C-4517-8F89-6D9DD8C3EC76}"/>
                </a:ext>
              </a:extLst>
            </p:cNvPr>
            <p:cNvSpPr>
              <a:spLocks/>
            </p:cNvSpPr>
            <p:nvPr/>
          </p:nvSpPr>
          <p:spPr bwMode="auto">
            <a:xfrm>
              <a:off x="373" y="1517"/>
              <a:ext cx="77" cy="12"/>
            </a:xfrm>
            <a:custGeom>
              <a:avLst/>
              <a:gdLst>
                <a:gd name="T0" fmla="*/ 0 w 144"/>
                <a:gd name="T1" fmla="*/ 17 h 22"/>
                <a:gd name="T2" fmla="*/ 0 w 144"/>
                <a:gd name="T3" fmla="*/ 6 h 22"/>
                <a:gd name="T4" fmla="*/ 46 w 144"/>
                <a:gd name="T5" fmla="*/ 6 h 22"/>
                <a:gd name="T6" fmla="*/ 98 w 144"/>
                <a:gd name="T7" fmla="*/ 6 h 22"/>
                <a:gd name="T8" fmla="*/ 98 w 144"/>
                <a:gd name="T9" fmla="*/ 6 h 22"/>
                <a:gd name="T10" fmla="*/ 144 w 144"/>
                <a:gd name="T11" fmla="*/ 6 h 22"/>
                <a:gd name="T12" fmla="*/ 144 w 144"/>
                <a:gd name="T13" fmla="*/ 17 h 22"/>
                <a:gd name="T14" fmla="*/ 98 w 144"/>
                <a:gd name="T15" fmla="*/ 17 h 22"/>
                <a:gd name="T16" fmla="*/ 46 w 144"/>
                <a:gd name="T17" fmla="*/ 17 h 22"/>
                <a:gd name="T18" fmla="*/ 46 w 144"/>
                <a:gd name="T19" fmla="*/ 17 h 22"/>
                <a:gd name="T20" fmla="*/ 0 w 144"/>
                <a:gd name="T2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2">
                  <a:moveTo>
                    <a:pt x="0" y="17"/>
                  </a:moveTo>
                  <a:lnTo>
                    <a:pt x="0" y="6"/>
                  </a:lnTo>
                  <a:lnTo>
                    <a:pt x="46" y="6"/>
                  </a:lnTo>
                  <a:cubicBezTo>
                    <a:pt x="62" y="0"/>
                    <a:pt x="82" y="0"/>
                    <a:pt x="98" y="6"/>
                  </a:cubicBezTo>
                  <a:lnTo>
                    <a:pt x="98" y="6"/>
                  </a:lnTo>
                  <a:lnTo>
                    <a:pt x="144" y="6"/>
                  </a:lnTo>
                  <a:lnTo>
                    <a:pt x="144" y="17"/>
                  </a:lnTo>
                  <a:lnTo>
                    <a:pt x="98" y="17"/>
                  </a:lnTo>
                  <a:cubicBezTo>
                    <a:pt x="81" y="22"/>
                    <a:pt x="62" y="22"/>
                    <a:pt x="46" y="17"/>
                  </a:cubicBezTo>
                  <a:lnTo>
                    <a:pt x="46" y="17"/>
                  </a:lnTo>
                  <a:lnTo>
                    <a:pt x="0" y="17"/>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02" name="Picture 46">
              <a:extLst>
                <a:ext uri="{FF2B5EF4-FFF2-40B4-BE49-F238E27FC236}">
                  <a16:creationId xmlns:a16="http://schemas.microsoft.com/office/drawing/2014/main" id="{A05D8C13-21D3-48D9-BADB-76F0A2EA5D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03" name="Picture 47">
              <a:extLst>
                <a:ext uri="{FF2B5EF4-FFF2-40B4-BE49-F238E27FC236}">
                  <a16:creationId xmlns:a16="http://schemas.microsoft.com/office/drawing/2014/main" id="{E2A68CB7-8080-4E06-A345-2BEF512730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04" name="Freeform 48">
              <a:extLst>
                <a:ext uri="{FF2B5EF4-FFF2-40B4-BE49-F238E27FC236}">
                  <a16:creationId xmlns:a16="http://schemas.microsoft.com/office/drawing/2014/main" id="{F0A00D48-208A-4265-82E3-8729C2DF6E53}"/>
                </a:ext>
              </a:extLst>
            </p:cNvPr>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05" name="Freeform 49">
              <a:extLst>
                <a:ext uri="{FF2B5EF4-FFF2-40B4-BE49-F238E27FC236}">
                  <a16:creationId xmlns:a16="http://schemas.microsoft.com/office/drawing/2014/main" id="{4C5D95E0-4F2F-4A34-9A6B-B830301E72E3}"/>
                </a:ext>
              </a:extLst>
            </p:cNvPr>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Lst>
              <a:ahLst/>
              <a:cxnLst>
                <a:cxn ang="0">
                  <a:pos x="T0" y="T1"/>
                </a:cxn>
                <a:cxn ang="0">
                  <a:pos x="T2" y="T3"/>
                </a:cxn>
                <a:cxn ang="0">
                  <a:pos x="T4" y="T5"/>
                </a:cxn>
                <a:cxn ang="0">
                  <a:pos x="T6" y="T7"/>
                </a:cxn>
              </a:cxnLst>
              <a:rect l="0" t="0" r="r" b="b"/>
              <a:pathLst>
                <a:path w="8" h="57">
                  <a:moveTo>
                    <a:pt x="2" y="0"/>
                  </a:moveTo>
                  <a:lnTo>
                    <a:pt x="8" y="0"/>
                  </a:lnTo>
                  <a:moveTo>
                    <a:pt x="0" y="57"/>
                  </a:moveTo>
                  <a:lnTo>
                    <a:pt x="7" y="57"/>
                  </a:lnTo>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06" name="Rectangle 50">
              <a:extLst>
                <a:ext uri="{FF2B5EF4-FFF2-40B4-BE49-F238E27FC236}">
                  <a16:creationId xmlns:a16="http://schemas.microsoft.com/office/drawing/2014/main" id="{F05A1E0E-A34B-43A9-B771-BCFCEC1B2A87}"/>
                </a:ext>
              </a:extLst>
            </p:cNvPr>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07" name="Rectangle 51">
              <a:extLst>
                <a:ext uri="{FF2B5EF4-FFF2-40B4-BE49-F238E27FC236}">
                  <a16:creationId xmlns:a16="http://schemas.microsoft.com/office/drawing/2014/main" id="{344028DF-E509-4E1C-8DF2-40FC170C8754}"/>
                </a:ext>
              </a:extLst>
            </p:cNvPr>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08" name="Rectangle 52">
              <a:extLst>
                <a:ext uri="{FF2B5EF4-FFF2-40B4-BE49-F238E27FC236}">
                  <a16:creationId xmlns:a16="http://schemas.microsoft.com/office/drawing/2014/main" id="{F882322A-1435-4727-9A59-D0AB75265751}"/>
                </a:ext>
              </a:extLst>
            </p:cNvPr>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09" name="Rectangle 53">
              <a:extLst>
                <a:ext uri="{FF2B5EF4-FFF2-40B4-BE49-F238E27FC236}">
                  <a16:creationId xmlns:a16="http://schemas.microsoft.com/office/drawing/2014/main" id="{AB8602A0-CF5E-4A17-BA1A-CED52ED25697}"/>
                </a:ext>
              </a:extLst>
            </p:cNvPr>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0" name="Rectangle 54">
              <a:extLst>
                <a:ext uri="{FF2B5EF4-FFF2-40B4-BE49-F238E27FC236}">
                  <a16:creationId xmlns:a16="http://schemas.microsoft.com/office/drawing/2014/main" id="{2EDB6613-B460-4BE3-AD03-8F9E048D0974}"/>
                </a:ext>
              </a:extLst>
            </p:cNvPr>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1" name="Rectangle 55">
              <a:extLst>
                <a:ext uri="{FF2B5EF4-FFF2-40B4-BE49-F238E27FC236}">
                  <a16:creationId xmlns:a16="http://schemas.microsoft.com/office/drawing/2014/main" id="{1A6540D6-A70B-442D-8461-A8C227DC6771}"/>
                </a:ext>
              </a:extLst>
            </p:cNvPr>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2" name="Rectangle 56">
              <a:extLst>
                <a:ext uri="{FF2B5EF4-FFF2-40B4-BE49-F238E27FC236}">
                  <a16:creationId xmlns:a16="http://schemas.microsoft.com/office/drawing/2014/main" id="{BF86A4C7-2170-424C-AE2D-16369361C8CE}"/>
                </a:ext>
              </a:extLst>
            </p:cNvPr>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3" name="Rectangle 57">
              <a:extLst>
                <a:ext uri="{FF2B5EF4-FFF2-40B4-BE49-F238E27FC236}">
                  <a16:creationId xmlns:a16="http://schemas.microsoft.com/office/drawing/2014/main" id="{ED4BE953-1C31-458E-A95C-4525A4F3A3AB}"/>
                </a:ext>
              </a:extLst>
            </p:cNvPr>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4" name="Rectangle 58">
              <a:extLst>
                <a:ext uri="{FF2B5EF4-FFF2-40B4-BE49-F238E27FC236}">
                  <a16:creationId xmlns:a16="http://schemas.microsoft.com/office/drawing/2014/main" id="{E9E3E856-7A3F-4CDE-9BD8-AE52FFAE9C37}"/>
                </a:ext>
              </a:extLst>
            </p:cNvPr>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5" name="Rectangle 59">
              <a:extLst>
                <a:ext uri="{FF2B5EF4-FFF2-40B4-BE49-F238E27FC236}">
                  <a16:creationId xmlns:a16="http://schemas.microsoft.com/office/drawing/2014/main" id="{01671A8B-1F3E-4BDE-9404-E23C08CA757A}"/>
                </a:ext>
              </a:extLst>
            </p:cNvPr>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6" name="Freeform 60">
              <a:extLst>
                <a:ext uri="{FF2B5EF4-FFF2-40B4-BE49-F238E27FC236}">
                  <a16:creationId xmlns:a16="http://schemas.microsoft.com/office/drawing/2014/main" id="{4375B423-1D22-4BAD-BBDD-91062F73C22D}"/>
                </a:ext>
              </a:extLst>
            </p:cNvPr>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64317" name="Rectangle 61">
            <a:extLst>
              <a:ext uri="{FF2B5EF4-FFF2-40B4-BE49-F238E27FC236}">
                <a16:creationId xmlns:a16="http://schemas.microsoft.com/office/drawing/2014/main" id="{7BE47BEB-2343-410C-8363-CA57DF48039D}"/>
              </a:ext>
            </a:extLst>
          </p:cNvPr>
          <p:cNvSpPr>
            <a:spLocks noChangeArrowheads="1"/>
          </p:cNvSpPr>
          <p:nvPr/>
        </p:nvSpPr>
        <p:spPr bwMode="auto">
          <a:xfrm>
            <a:off x="735013" y="5078413"/>
            <a:ext cx="1622425" cy="1703387"/>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18" name="Text Box 62">
            <a:extLst>
              <a:ext uri="{FF2B5EF4-FFF2-40B4-BE49-F238E27FC236}">
                <a16:creationId xmlns:a16="http://schemas.microsoft.com/office/drawing/2014/main" id="{1FDD2AF6-1F74-49B7-AFA3-9344F32A331A}"/>
              </a:ext>
            </a:extLst>
          </p:cNvPr>
          <p:cNvSpPr txBox="1">
            <a:spLocks noChangeArrowheads="1"/>
          </p:cNvSpPr>
          <p:nvPr/>
        </p:nvSpPr>
        <p:spPr bwMode="auto">
          <a:xfrm>
            <a:off x="676275" y="5154613"/>
            <a:ext cx="1793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a:t>Observatory data servers</a:t>
            </a:r>
          </a:p>
        </p:txBody>
      </p:sp>
      <p:sp>
        <p:nvSpPr>
          <p:cNvPr id="864319" name="AutoShape 63">
            <a:extLst>
              <a:ext uri="{FF2B5EF4-FFF2-40B4-BE49-F238E27FC236}">
                <a16:creationId xmlns:a16="http://schemas.microsoft.com/office/drawing/2014/main" id="{D4EA8375-00FC-4C74-B34F-85210B957E4F}"/>
              </a:ext>
            </a:extLst>
          </p:cNvPr>
          <p:cNvSpPr>
            <a:spLocks noChangeArrowheads="1"/>
          </p:cNvSpPr>
          <p:nvPr/>
        </p:nvSpPr>
        <p:spPr bwMode="auto">
          <a:xfrm rot="3761296">
            <a:off x="2636044" y="4450556"/>
            <a:ext cx="228600" cy="928688"/>
          </a:xfrm>
          <a:prstGeom prst="upArrow">
            <a:avLst>
              <a:gd name="adj1" fmla="val 50000"/>
              <a:gd name="adj2" fmla="val 10156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4320" name="Group 64">
            <a:extLst>
              <a:ext uri="{FF2B5EF4-FFF2-40B4-BE49-F238E27FC236}">
                <a16:creationId xmlns:a16="http://schemas.microsoft.com/office/drawing/2014/main" id="{F0C771F9-B00E-43F9-9C0A-0C7C03DC6BE9}"/>
              </a:ext>
            </a:extLst>
          </p:cNvPr>
          <p:cNvGrpSpPr>
            <a:grpSpLocks/>
          </p:cNvGrpSpPr>
          <p:nvPr/>
        </p:nvGrpSpPr>
        <p:grpSpPr bwMode="auto">
          <a:xfrm>
            <a:off x="3335338" y="5889625"/>
            <a:ext cx="474662" cy="733425"/>
            <a:chOff x="335" y="1338"/>
            <a:chExt cx="205" cy="462"/>
          </a:xfrm>
        </p:grpSpPr>
        <p:sp>
          <p:nvSpPr>
            <p:cNvPr id="864321" name="Freeform 65">
              <a:extLst>
                <a:ext uri="{FF2B5EF4-FFF2-40B4-BE49-F238E27FC236}">
                  <a16:creationId xmlns:a16="http://schemas.microsoft.com/office/drawing/2014/main" id="{317E68A1-4759-40CC-9A37-3702B71116CE}"/>
                </a:ext>
              </a:extLst>
            </p:cNvPr>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Lst>
              <a:ahLst/>
              <a:cxnLst>
                <a:cxn ang="0">
                  <a:pos x="T0" y="T1"/>
                </a:cxn>
                <a:cxn ang="0">
                  <a:pos x="T2" y="T3"/>
                </a:cxn>
                <a:cxn ang="0">
                  <a:pos x="T4" y="T5"/>
                </a:cxn>
                <a:cxn ang="0">
                  <a:pos x="T6" y="T7"/>
                </a:cxn>
                <a:cxn ang="0">
                  <a:pos x="T8" y="T9"/>
                </a:cxn>
              </a:cxnLst>
              <a:rect l="0" t="0" r="r" b="b"/>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22" name="Freeform 66">
              <a:extLst>
                <a:ext uri="{FF2B5EF4-FFF2-40B4-BE49-F238E27FC236}">
                  <a16:creationId xmlns:a16="http://schemas.microsoft.com/office/drawing/2014/main" id="{D86624AD-3469-46C1-B1BF-51D07E8E26AE}"/>
                </a:ext>
              </a:extLst>
            </p:cNvPr>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Lst>
              <a:ahLst/>
              <a:cxnLst>
                <a:cxn ang="0">
                  <a:pos x="T0" y="T1"/>
                </a:cxn>
                <a:cxn ang="0">
                  <a:pos x="T2" y="T3"/>
                </a:cxn>
                <a:cxn ang="0">
                  <a:pos x="T4" y="T5"/>
                </a:cxn>
                <a:cxn ang="0">
                  <a:pos x="T6" y="T7"/>
                </a:cxn>
                <a:cxn ang="0">
                  <a:pos x="T8" y="T9"/>
                </a:cxn>
              </a:cxnLst>
              <a:rect l="0" t="0" r="r" b="b"/>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23" name="Freeform 67">
              <a:extLst>
                <a:ext uri="{FF2B5EF4-FFF2-40B4-BE49-F238E27FC236}">
                  <a16:creationId xmlns:a16="http://schemas.microsoft.com/office/drawing/2014/main" id="{F3976A2F-E652-4DF4-9D52-2B0416CDAE9B}"/>
                </a:ext>
              </a:extLst>
            </p:cNvPr>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Lst>
              <a:ahLst/>
              <a:cxnLst>
                <a:cxn ang="0">
                  <a:pos x="T0" y="T1"/>
                </a:cxn>
                <a:cxn ang="0">
                  <a:pos x="T2" y="T3"/>
                </a:cxn>
                <a:cxn ang="0">
                  <a:pos x="T4" y="T5"/>
                </a:cxn>
                <a:cxn ang="0">
                  <a:pos x="T6" y="T7"/>
                </a:cxn>
                <a:cxn ang="0">
                  <a:pos x="T8" y="T9"/>
                </a:cxn>
              </a:cxnLst>
              <a:rect l="0" t="0" r="r" b="b"/>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24" name="Rectangle 68">
              <a:extLst>
                <a:ext uri="{FF2B5EF4-FFF2-40B4-BE49-F238E27FC236}">
                  <a16:creationId xmlns:a16="http://schemas.microsoft.com/office/drawing/2014/main" id="{BD5B4F7B-45B4-46E1-B49F-D3425E5F25E9}"/>
                </a:ext>
              </a:extLst>
            </p:cNvPr>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25" name="Rectangle 69">
              <a:extLst>
                <a:ext uri="{FF2B5EF4-FFF2-40B4-BE49-F238E27FC236}">
                  <a16:creationId xmlns:a16="http://schemas.microsoft.com/office/drawing/2014/main" id="{EBB71612-62B5-4BC3-A248-A7D1BF1772DF}"/>
                </a:ext>
              </a:extLst>
            </p:cNvPr>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26" name="Picture 70">
              <a:extLst>
                <a:ext uri="{FF2B5EF4-FFF2-40B4-BE49-F238E27FC236}">
                  <a16:creationId xmlns:a16="http://schemas.microsoft.com/office/drawing/2014/main" id="{693866C7-DC32-4A57-BAA3-7EE7AFD16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27" name="Rectangle 71">
              <a:extLst>
                <a:ext uri="{FF2B5EF4-FFF2-40B4-BE49-F238E27FC236}">
                  <a16:creationId xmlns:a16="http://schemas.microsoft.com/office/drawing/2014/main" id="{9BDAAF92-A8CB-4949-8B8A-1992A72FB198}"/>
                </a:ext>
              </a:extLst>
            </p:cNvPr>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28" name="Freeform 72">
              <a:extLst>
                <a:ext uri="{FF2B5EF4-FFF2-40B4-BE49-F238E27FC236}">
                  <a16:creationId xmlns:a16="http://schemas.microsoft.com/office/drawing/2014/main" id="{7C29096F-D290-4CFE-993C-227C3927EAE8}"/>
                </a:ext>
              </a:extLst>
            </p:cNvPr>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29" name="Rectangle 73">
              <a:extLst>
                <a:ext uri="{FF2B5EF4-FFF2-40B4-BE49-F238E27FC236}">
                  <a16:creationId xmlns:a16="http://schemas.microsoft.com/office/drawing/2014/main" id="{174D6B9E-B574-4D01-9D8F-98B46DA56AD2}"/>
                </a:ext>
              </a:extLst>
            </p:cNvPr>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0" name="Rectangle 74">
              <a:extLst>
                <a:ext uri="{FF2B5EF4-FFF2-40B4-BE49-F238E27FC236}">
                  <a16:creationId xmlns:a16="http://schemas.microsoft.com/office/drawing/2014/main" id="{72B16A9D-693B-4BDC-94F7-D909B155873D}"/>
                </a:ext>
              </a:extLst>
            </p:cNvPr>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1" name="Rectangle 75">
              <a:extLst>
                <a:ext uri="{FF2B5EF4-FFF2-40B4-BE49-F238E27FC236}">
                  <a16:creationId xmlns:a16="http://schemas.microsoft.com/office/drawing/2014/main" id="{D0913FF9-A5AD-4085-BB64-9AA95870BA63}"/>
                </a:ext>
              </a:extLst>
            </p:cNvPr>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2" name="Rectangle 76">
              <a:extLst>
                <a:ext uri="{FF2B5EF4-FFF2-40B4-BE49-F238E27FC236}">
                  <a16:creationId xmlns:a16="http://schemas.microsoft.com/office/drawing/2014/main" id="{C272211F-1DDC-4D76-A191-5EE733CBCA9F}"/>
                </a:ext>
              </a:extLst>
            </p:cNvPr>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3" name="Rectangle 77">
              <a:extLst>
                <a:ext uri="{FF2B5EF4-FFF2-40B4-BE49-F238E27FC236}">
                  <a16:creationId xmlns:a16="http://schemas.microsoft.com/office/drawing/2014/main" id="{8081B2FA-DE2F-41DD-BE45-C9419666F4E9}"/>
                </a:ext>
              </a:extLst>
            </p:cNvPr>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4" name="Rectangle 78">
              <a:extLst>
                <a:ext uri="{FF2B5EF4-FFF2-40B4-BE49-F238E27FC236}">
                  <a16:creationId xmlns:a16="http://schemas.microsoft.com/office/drawing/2014/main" id="{4A3CCAFA-62A8-4369-9603-73E43137D936}"/>
                </a:ext>
              </a:extLst>
            </p:cNvPr>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5" name="Rectangle 79">
              <a:extLst>
                <a:ext uri="{FF2B5EF4-FFF2-40B4-BE49-F238E27FC236}">
                  <a16:creationId xmlns:a16="http://schemas.microsoft.com/office/drawing/2014/main" id="{4063E049-8612-4B61-9224-C08FD3E8C850}"/>
                </a:ext>
              </a:extLst>
            </p:cNvPr>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336" name="Picture 80">
              <a:extLst>
                <a:ext uri="{FF2B5EF4-FFF2-40B4-BE49-F238E27FC236}">
                  <a16:creationId xmlns:a16="http://schemas.microsoft.com/office/drawing/2014/main" id="{BF2CECF4-3310-41F9-A460-19329F5F4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37" name="Picture 81">
              <a:extLst>
                <a:ext uri="{FF2B5EF4-FFF2-40B4-BE49-F238E27FC236}">
                  <a16:creationId xmlns:a16="http://schemas.microsoft.com/office/drawing/2014/main" id="{31FA4B89-AD94-4DF9-B581-0EBF185C4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38" name="Picture 82">
              <a:extLst>
                <a:ext uri="{FF2B5EF4-FFF2-40B4-BE49-F238E27FC236}">
                  <a16:creationId xmlns:a16="http://schemas.microsoft.com/office/drawing/2014/main" id="{16416881-9C63-4005-A8AD-B65C8D2C11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39" name="Rectangle 83">
              <a:extLst>
                <a:ext uri="{FF2B5EF4-FFF2-40B4-BE49-F238E27FC236}">
                  <a16:creationId xmlns:a16="http://schemas.microsoft.com/office/drawing/2014/main" id="{10FCD775-6C4C-4894-97F0-99EB55F8226F}"/>
                </a:ext>
              </a:extLst>
            </p:cNvPr>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340" name="Picture 84">
              <a:extLst>
                <a:ext uri="{FF2B5EF4-FFF2-40B4-BE49-F238E27FC236}">
                  <a16:creationId xmlns:a16="http://schemas.microsoft.com/office/drawing/2014/main" id="{D73B521D-696C-4E55-BC2F-875D6F1DF5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41" name="Picture 85">
              <a:extLst>
                <a:ext uri="{FF2B5EF4-FFF2-40B4-BE49-F238E27FC236}">
                  <a16:creationId xmlns:a16="http://schemas.microsoft.com/office/drawing/2014/main" id="{3F3869FE-2AA9-470D-A0AB-DFDB7F5C4A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42" name="Rectangle 86">
              <a:extLst>
                <a:ext uri="{FF2B5EF4-FFF2-40B4-BE49-F238E27FC236}">
                  <a16:creationId xmlns:a16="http://schemas.microsoft.com/office/drawing/2014/main" id="{CCA0334E-AC37-4EDD-BB39-EF21D5A03DF4}"/>
                </a:ext>
              </a:extLst>
            </p:cNvPr>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43" name="Picture 87">
              <a:extLst>
                <a:ext uri="{FF2B5EF4-FFF2-40B4-BE49-F238E27FC236}">
                  <a16:creationId xmlns:a16="http://schemas.microsoft.com/office/drawing/2014/main" id="{1C6CDF4A-9C2D-4E01-8D88-3D13822D0D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44" name="Picture 88">
              <a:extLst>
                <a:ext uri="{FF2B5EF4-FFF2-40B4-BE49-F238E27FC236}">
                  <a16:creationId xmlns:a16="http://schemas.microsoft.com/office/drawing/2014/main" id="{A36531D8-8D0C-4A2B-8A79-F134E35F2E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45" name="Freeform 89">
              <a:extLst>
                <a:ext uri="{FF2B5EF4-FFF2-40B4-BE49-F238E27FC236}">
                  <a16:creationId xmlns:a16="http://schemas.microsoft.com/office/drawing/2014/main" id="{DDF03290-BB1B-4C5A-AB57-BEB72AFA8900}"/>
                </a:ext>
              </a:extLst>
            </p:cNvPr>
            <p:cNvSpPr>
              <a:spLocks/>
            </p:cNvSpPr>
            <p:nvPr/>
          </p:nvSpPr>
          <p:spPr bwMode="auto">
            <a:xfrm>
              <a:off x="373" y="1476"/>
              <a:ext cx="74" cy="14"/>
            </a:xfrm>
            <a:custGeom>
              <a:avLst/>
              <a:gdLst>
                <a:gd name="T0" fmla="*/ 0 w 139"/>
                <a:gd name="T1" fmla="*/ 6 h 26"/>
                <a:gd name="T2" fmla="*/ 38 w 139"/>
                <a:gd name="T3" fmla="*/ 6 h 26"/>
                <a:gd name="T4" fmla="*/ 114 w 139"/>
                <a:gd name="T5" fmla="*/ 6 h 26"/>
                <a:gd name="T6" fmla="*/ 114 w 139"/>
                <a:gd name="T7" fmla="*/ 6 h 26"/>
                <a:gd name="T8" fmla="*/ 139 w 139"/>
                <a:gd name="T9" fmla="*/ 6 h 26"/>
                <a:gd name="T10" fmla="*/ 139 w 139"/>
                <a:gd name="T11" fmla="*/ 26 h 26"/>
                <a:gd name="T12" fmla="*/ 0 w 139"/>
                <a:gd name="T13" fmla="*/ 26 h 26"/>
                <a:gd name="T14" fmla="*/ 0 w 139"/>
                <a:gd name="T15" fmla="*/ 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6">
                  <a:moveTo>
                    <a:pt x="0" y="6"/>
                  </a:moveTo>
                  <a:lnTo>
                    <a:pt x="38" y="6"/>
                  </a:lnTo>
                  <a:cubicBezTo>
                    <a:pt x="63" y="0"/>
                    <a:pt x="89" y="0"/>
                    <a:pt x="114" y="6"/>
                  </a:cubicBezTo>
                  <a:lnTo>
                    <a:pt x="114" y="6"/>
                  </a:lnTo>
                  <a:lnTo>
                    <a:pt x="139" y="6"/>
                  </a:lnTo>
                  <a:lnTo>
                    <a:pt x="139" y="26"/>
                  </a:lnTo>
                  <a:lnTo>
                    <a:pt x="0" y="26"/>
                  </a:lnTo>
                  <a:lnTo>
                    <a:pt x="0" y="6"/>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46" name="Rectangle 90">
              <a:extLst>
                <a:ext uri="{FF2B5EF4-FFF2-40B4-BE49-F238E27FC236}">
                  <a16:creationId xmlns:a16="http://schemas.microsoft.com/office/drawing/2014/main" id="{CBC2AF3E-6CEB-4558-A35B-5217166C16E8}"/>
                </a:ext>
              </a:extLst>
            </p:cNvPr>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47" name="Rectangle 91">
              <a:extLst>
                <a:ext uri="{FF2B5EF4-FFF2-40B4-BE49-F238E27FC236}">
                  <a16:creationId xmlns:a16="http://schemas.microsoft.com/office/drawing/2014/main" id="{CA50B378-DCCF-4C57-A112-19AD37DEECA0}"/>
                </a:ext>
              </a:extLst>
            </p:cNvPr>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48" name="Picture 92">
              <a:extLst>
                <a:ext uri="{FF2B5EF4-FFF2-40B4-BE49-F238E27FC236}">
                  <a16:creationId xmlns:a16="http://schemas.microsoft.com/office/drawing/2014/main" id="{3DB537C3-B64B-4441-8E48-12123077E2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49" name="Picture 93">
              <a:extLst>
                <a:ext uri="{FF2B5EF4-FFF2-40B4-BE49-F238E27FC236}">
                  <a16:creationId xmlns:a16="http://schemas.microsoft.com/office/drawing/2014/main" id="{EA72FA36-214A-411C-9EDD-E7C8F7D090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50" name="Freeform 94">
              <a:extLst>
                <a:ext uri="{FF2B5EF4-FFF2-40B4-BE49-F238E27FC236}">
                  <a16:creationId xmlns:a16="http://schemas.microsoft.com/office/drawing/2014/main" id="{390FA71F-B58C-4A68-8569-93470A6F1C28}"/>
                </a:ext>
              </a:extLst>
            </p:cNvPr>
            <p:cNvSpPr>
              <a:spLocks/>
            </p:cNvSpPr>
            <p:nvPr/>
          </p:nvSpPr>
          <p:spPr bwMode="auto">
            <a:xfrm>
              <a:off x="373" y="1517"/>
              <a:ext cx="77" cy="12"/>
            </a:xfrm>
            <a:custGeom>
              <a:avLst/>
              <a:gdLst>
                <a:gd name="T0" fmla="*/ 0 w 144"/>
                <a:gd name="T1" fmla="*/ 17 h 22"/>
                <a:gd name="T2" fmla="*/ 0 w 144"/>
                <a:gd name="T3" fmla="*/ 6 h 22"/>
                <a:gd name="T4" fmla="*/ 46 w 144"/>
                <a:gd name="T5" fmla="*/ 6 h 22"/>
                <a:gd name="T6" fmla="*/ 98 w 144"/>
                <a:gd name="T7" fmla="*/ 6 h 22"/>
                <a:gd name="T8" fmla="*/ 98 w 144"/>
                <a:gd name="T9" fmla="*/ 6 h 22"/>
                <a:gd name="T10" fmla="*/ 144 w 144"/>
                <a:gd name="T11" fmla="*/ 6 h 22"/>
                <a:gd name="T12" fmla="*/ 144 w 144"/>
                <a:gd name="T13" fmla="*/ 17 h 22"/>
                <a:gd name="T14" fmla="*/ 98 w 144"/>
                <a:gd name="T15" fmla="*/ 17 h 22"/>
                <a:gd name="T16" fmla="*/ 46 w 144"/>
                <a:gd name="T17" fmla="*/ 17 h 22"/>
                <a:gd name="T18" fmla="*/ 46 w 144"/>
                <a:gd name="T19" fmla="*/ 17 h 22"/>
                <a:gd name="T20" fmla="*/ 0 w 144"/>
                <a:gd name="T2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2">
                  <a:moveTo>
                    <a:pt x="0" y="17"/>
                  </a:moveTo>
                  <a:lnTo>
                    <a:pt x="0" y="6"/>
                  </a:lnTo>
                  <a:lnTo>
                    <a:pt x="46" y="6"/>
                  </a:lnTo>
                  <a:cubicBezTo>
                    <a:pt x="62" y="0"/>
                    <a:pt x="82" y="0"/>
                    <a:pt x="98" y="6"/>
                  </a:cubicBezTo>
                  <a:lnTo>
                    <a:pt x="98" y="6"/>
                  </a:lnTo>
                  <a:lnTo>
                    <a:pt x="144" y="6"/>
                  </a:lnTo>
                  <a:lnTo>
                    <a:pt x="144" y="17"/>
                  </a:lnTo>
                  <a:lnTo>
                    <a:pt x="98" y="17"/>
                  </a:lnTo>
                  <a:cubicBezTo>
                    <a:pt x="81" y="22"/>
                    <a:pt x="62" y="22"/>
                    <a:pt x="46" y="17"/>
                  </a:cubicBezTo>
                  <a:lnTo>
                    <a:pt x="46" y="17"/>
                  </a:lnTo>
                  <a:lnTo>
                    <a:pt x="0" y="17"/>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51" name="Picture 95">
              <a:extLst>
                <a:ext uri="{FF2B5EF4-FFF2-40B4-BE49-F238E27FC236}">
                  <a16:creationId xmlns:a16="http://schemas.microsoft.com/office/drawing/2014/main" id="{7A83B718-610C-4329-B788-E68FE145DA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52" name="Picture 96">
              <a:extLst>
                <a:ext uri="{FF2B5EF4-FFF2-40B4-BE49-F238E27FC236}">
                  <a16:creationId xmlns:a16="http://schemas.microsoft.com/office/drawing/2014/main" id="{6E978A4D-C93C-4DCE-A4BA-E3A352D3B0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53" name="Freeform 97">
              <a:extLst>
                <a:ext uri="{FF2B5EF4-FFF2-40B4-BE49-F238E27FC236}">
                  <a16:creationId xmlns:a16="http://schemas.microsoft.com/office/drawing/2014/main" id="{7B626C6F-59BE-4BED-8F3C-56C1510182B8}"/>
                </a:ext>
              </a:extLst>
            </p:cNvPr>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54" name="Freeform 98">
              <a:extLst>
                <a:ext uri="{FF2B5EF4-FFF2-40B4-BE49-F238E27FC236}">
                  <a16:creationId xmlns:a16="http://schemas.microsoft.com/office/drawing/2014/main" id="{CA6CF370-8F00-4F5D-A783-8409649B91A1}"/>
                </a:ext>
              </a:extLst>
            </p:cNvPr>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Lst>
              <a:ahLst/>
              <a:cxnLst>
                <a:cxn ang="0">
                  <a:pos x="T0" y="T1"/>
                </a:cxn>
                <a:cxn ang="0">
                  <a:pos x="T2" y="T3"/>
                </a:cxn>
                <a:cxn ang="0">
                  <a:pos x="T4" y="T5"/>
                </a:cxn>
                <a:cxn ang="0">
                  <a:pos x="T6" y="T7"/>
                </a:cxn>
              </a:cxnLst>
              <a:rect l="0" t="0" r="r" b="b"/>
              <a:pathLst>
                <a:path w="8" h="57">
                  <a:moveTo>
                    <a:pt x="2" y="0"/>
                  </a:moveTo>
                  <a:lnTo>
                    <a:pt x="8" y="0"/>
                  </a:lnTo>
                  <a:moveTo>
                    <a:pt x="0" y="57"/>
                  </a:moveTo>
                  <a:lnTo>
                    <a:pt x="7" y="57"/>
                  </a:lnTo>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55" name="Rectangle 99">
              <a:extLst>
                <a:ext uri="{FF2B5EF4-FFF2-40B4-BE49-F238E27FC236}">
                  <a16:creationId xmlns:a16="http://schemas.microsoft.com/office/drawing/2014/main" id="{26DA0E18-13BF-45A8-8DFF-C0AA26D03E6B}"/>
                </a:ext>
              </a:extLst>
            </p:cNvPr>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56" name="Rectangle 100">
              <a:extLst>
                <a:ext uri="{FF2B5EF4-FFF2-40B4-BE49-F238E27FC236}">
                  <a16:creationId xmlns:a16="http://schemas.microsoft.com/office/drawing/2014/main" id="{5BFF9077-6609-4209-8D43-6742656E9057}"/>
                </a:ext>
              </a:extLst>
            </p:cNvPr>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57" name="Rectangle 101">
              <a:extLst>
                <a:ext uri="{FF2B5EF4-FFF2-40B4-BE49-F238E27FC236}">
                  <a16:creationId xmlns:a16="http://schemas.microsoft.com/office/drawing/2014/main" id="{37D1B56D-3E89-48A9-9A8A-DAE0447F9CC4}"/>
                </a:ext>
              </a:extLst>
            </p:cNvPr>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58" name="Rectangle 102">
              <a:extLst>
                <a:ext uri="{FF2B5EF4-FFF2-40B4-BE49-F238E27FC236}">
                  <a16:creationId xmlns:a16="http://schemas.microsoft.com/office/drawing/2014/main" id="{0A56AB75-DE44-480D-BE09-471B291105BE}"/>
                </a:ext>
              </a:extLst>
            </p:cNvPr>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59" name="Rectangle 103">
              <a:extLst>
                <a:ext uri="{FF2B5EF4-FFF2-40B4-BE49-F238E27FC236}">
                  <a16:creationId xmlns:a16="http://schemas.microsoft.com/office/drawing/2014/main" id="{E115F7D3-A5F0-4827-B55D-82012AF4B98E}"/>
                </a:ext>
              </a:extLst>
            </p:cNvPr>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0" name="Rectangle 104">
              <a:extLst>
                <a:ext uri="{FF2B5EF4-FFF2-40B4-BE49-F238E27FC236}">
                  <a16:creationId xmlns:a16="http://schemas.microsoft.com/office/drawing/2014/main" id="{EA6F8B47-58E1-466B-B16B-81D4B67533EE}"/>
                </a:ext>
              </a:extLst>
            </p:cNvPr>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1" name="Rectangle 105">
              <a:extLst>
                <a:ext uri="{FF2B5EF4-FFF2-40B4-BE49-F238E27FC236}">
                  <a16:creationId xmlns:a16="http://schemas.microsoft.com/office/drawing/2014/main" id="{F9CF916B-2897-4051-B456-7C0050A7864A}"/>
                </a:ext>
              </a:extLst>
            </p:cNvPr>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2" name="Rectangle 106">
              <a:extLst>
                <a:ext uri="{FF2B5EF4-FFF2-40B4-BE49-F238E27FC236}">
                  <a16:creationId xmlns:a16="http://schemas.microsoft.com/office/drawing/2014/main" id="{5B5F1DD6-2A97-45B6-8577-B0BD9F344228}"/>
                </a:ext>
              </a:extLst>
            </p:cNvPr>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3" name="Rectangle 107">
              <a:extLst>
                <a:ext uri="{FF2B5EF4-FFF2-40B4-BE49-F238E27FC236}">
                  <a16:creationId xmlns:a16="http://schemas.microsoft.com/office/drawing/2014/main" id="{BC255F0E-9D84-44CD-9E4E-FA393FF2A95D}"/>
                </a:ext>
              </a:extLst>
            </p:cNvPr>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4" name="Rectangle 108">
              <a:extLst>
                <a:ext uri="{FF2B5EF4-FFF2-40B4-BE49-F238E27FC236}">
                  <a16:creationId xmlns:a16="http://schemas.microsoft.com/office/drawing/2014/main" id="{8463789F-4F0E-4B65-8B21-4EDE4FB19257}"/>
                </a:ext>
              </a:extLst>
            </p:cNvPr>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5" name="Freeform 109">
              <a:extLst>
                <a:ext uri="{FF2B5EF4-FFF2-40B4-BE49-F238E27FC236}">
                  <a16:creationId xmlns:a16="http://schemas.microsoft.com/office/drawing/2014/main" id="{67DC8D3C-FE89-45DE-903D-493F2948BF1B}"/>
                </a:ext>
              </a:extLst>
            </p:cNvPr>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64366" name="Rectangle 110">
            <a:extLst>
              <a:ext uri="{FF2B5EF4-FFF2-40B4-BE49-F238E27FC236}">
                <a16:creationId xmlns:a16="http://schemas.microsoft.com/office/drawing/2014/main" id="{C665B736-79B0-4570-BFB5-3D2B890E04D3}"/>
              </a:ext>
            </a:extLst>
          </p:cNvPr>
          <p:cNvSpPr>
            <a:spLocks noChangeArrowheads="1"/>
          </p:cNvSpPr>
          <p:nvPr/>
        </p:nvSpPr>
        <p:spPr bwMode="auto">
          <a:xfrm>
            <a:off x="3048000" y="5094288"/>
            <a:ext cx="1981200" cy="1687512"/>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67" name="Text Box 111">
            <a:extLst>
              <a:ext uri="{FF2B5EF4-FFF2-40B4-BE49-F238E27FC236}">
                <a16:creationId xmlns:a16="http://schemas.microsoft.com/office/drawing/2014/main" id="{95BDA167-E705-4CC9-B845-832E84CA5D9F}"/>
              </a:ext>
            </a:extLst>
          </p:cNvPr>
          <p:cNvSpPr txBox="1">
            <a:spLocks noChangeArrowheads="1"/>
          </p:cNvSpPr>
          <p:nvPr/>
        </p:nvSpPr>
        <p:spPr bwMode="auto">
          <a:xfrm>
            <a:off x="3211513" y="5181600"/>
            <a:ext cx="1736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a:t>CUAHSI HIS data servers</a:t>
            </a:r>
          </a:p>
        </p:txBody>
      </p:sp>
      <p:sp>
        <p:nvSpPr>
          <p:cNvPr id="864368" name="AutoShape 112">
            <a:extLst>
              <a:ext uri="{FF2B5EF4-FFF2-40B4-BE49-F238E27FC236}">
                <a16:creationId xmlns:a16="http://schemas.microsoft.com/office/drawing/2014/main" id="{7773BD59-45E9-4CB4-8064-4C6A245AF296}"/>
              </a:ext>
            </a:extLst>
          </p:cNvPr>
          <p:cNvSpPr>
            <a:spLocks noChangeArrowheads="1"/>
          </p:cNvSpPr>
          <p:nvPr/>
        </p:nvSpPr>
        <p:spPr bwMode="auto">
          <a:xfrm>
            <a:off x="3505200" y="4648200"/>
            <a:ext cx="388938" cy="536575"/>
          </a:xfrm>
          <a:prstGeom prst="upArrow">
            <a:avLst>
              <a:gd name="adj1" fmla="val 50000"/>
              <a:gd name="adj2" fmla="val 3449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69" name="AutoShape 113">
            <a:extLst>
              <a:ext uri="{FF2B5EF4-FFF2-40B4-BE49-F238E27FC236}">
                <a16:creationId xmlns:a16="http://schemas.microsoft.com/office/drawing/2014/main" id="{E2C8E894-DBFB-4BE8-8780-3D5743536547}"/>
              </a:ext>
            </a:extLst>
          </p:cNvPr>
          <p:cNvSpPr>
            <a:spLocks noChangeArrowheads="1"/>
          </p:cNvSpPr>
          <p:nvPr/>
        </p:nvSpPr>
        <p:spPr bwMode="auto">
          <a:xfrm flipV="1">
            <a:off x="4191000" y="4692650"/>
            <a:ext cx="388938" cy="488950"/>
          </a:xfrm>
          <a:prstGeom prst="upArrow">
            <a:avLst>
              <a:gd name="adj1" fmla="val 50000"/>
              <a:gd name="adj2" fmla="val 3142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70" name="Rectangle 114">
            <a:extLst>
              <a:ext uri="{FF2B5EF4-FFF2-40B4-BE49-F238E27FC236}">
                <a16:creationId xmlns:a16="http://schemas.microsoft.com/office/drawing/2014/main" id="{752CF4F2-57F5-426E-B5DF-BE1BB433D5C6}"/>
              </a:ext>
            </a:extLst>
          </p:cNvPr>
          <p:cNvSpPr>
            <a:spLocks noChangeArrowheads="1"/>
          </p:cNvSpPr>
          <p:nvPr/>
        </p:nvSpPr>
        <p:spPr bwMode="auto">
          <a:xfrm>
            <a:off x="655638" y="219075"/>
            <a:ext cx="75184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US" altLang="en-US" sz="2800"/>
          </a:p>
        </p:txBody>
      </p:sp>
      <p:grpSp>
        <p:nvGrpSpPr>
          <p:cNvPr id="864371" name="Group 115">
            <a:extLst>
              <a:ext uri="{FF2B5EF4-FFF2-40B4-BE49-F238E27FC236}">
                <a16:creationId xmlns:a16="http://schemas.microsoft.com/office/drawing/2014/main" id="{8715772E-10A9-48DA-8A04-6CBFBFA1C200}"/>
              </a:ext>
            </a:extLst>
          </p:cNvPr>
          <p:cNvGrpSpPr>
            <a:grpSpLocks/>
          </p:cNvGrpSpPr>
          <p:nvPr/>
        </p:nvGrpSpPr>
        <p:grpSpPr bwMode="auto">
          <a:xfrm>
            <a:off x="531813" y="2911475"/>
            <a:ext cx="1863725" cy="1965325"/>
            <a:chOff x="425" y="1834"/>
            <a:chExt cx="1084" cy="1238"/>
          </a:xfrm>
        </p:grpSpPr>
        <p:sp>
          <p:nvSpPr>
            <p:cNvPr id="864372" name="AutoShape 116">
              <a:extLst>
                <a:ext uri="{FF2B5EF4-FFF2-40B4-BE49-F238E27FC236}">
                  <a16:creationId xmlns:a16="http://schemas.microsoft.com/office/drawing/2014/main" id="{BDB0ED72-9A64-455D-8366-1E64C9DF0794}"/>
                </a:ext>
              </a:extLst>
            </p:cNvPr>
            <p:cNvSpPr>
              <a:spLocks noChangeAspect="1" noChangeArrowheads="1" noTextEdit="1"/>
            </p:cNvSpPr>
            <p:nvPr/>
          </p:nvSpPr>
          <p:spPr bwMode="auto">
            <a:xfrm>
              <a:off x="425" y="2093"/>
              <a:ext cx="394"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73" name="Rectangle 117">
              <a:extLst>
                <a:ext uri="{FF2B5EF4-FFF2-40B4-BE49-F238E27FC236}">
                  <a16:creationId xmlns:a16="http://schemas.microsoft.com/office/drawing/2014/main" id="{7058BF5F-ECFE-496A-AD16-FC22AA10E734}"/>
                </a:ext>
              </a:extLst>
            </p:cNvPr>
            <p:cNvSpPr>
              <a:spLocks noChangeArrowheads="1"/>
            </p:cNvSpPr>
            <p:nvPr/>
          </p:nvSpPr>
          <p:spPr bwMode="auto">
            <a:xfrm>
              <a:off x="548" y="1834"/>
              <a:ext cx="952" cy="1222"/>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74" name="Text Box 118">
              <a:extLst>
                <a:ext uri="{FF2B5EF4-FFF2-40B4-BE49-F238E27FC236}">
                  <a16:creationId xmlns:a16="http://schemas.microsoft.com/office/drawing/2014/main" id="{BBF79844-971D-4382-A03C-013594491DC1}"/>
                </a:ext>
              </a:extLst>
            </p:cNvPr>
            <p:cNvSpPr txBox="1">
              <a:spLocks noChangeArrowheads="1"/>
            </p:cNvSpPr>
            <p:nvPr/>
          </p:nvSpPr>
          <p:spPr bwMode="auto">
            <a:xfrm>
              <a:off x="558" y="1868"/>
              <a:ext cx="95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a:t>3</a:t>
              </a:r>
              <a:r>
                <a:rPr lang="en-US" altLang="en-US" baseline="30000"/>
                <a:t>rd</a:t>
              </a:r>
              <a:r>
                <a:rPr lang="en-US" altLang="en-US"/>
                <a:t> party data servers</a:t>
              </a:r>
            </a:p>
          </p:txBody>
        </p:sp>
        <p:sp>
          <p:nvSpPr>
            <p:cNvPr id="864375" name="Text Box 119">
              <a:extLst>
                <a:ext uri="{FF2B5EF4-FFF2-40B4-BE49-F238E27FC236}">
                  <a16:creationId xmlns:a16="http://schemas.microsoft.com/office/drawing/2014/main" id="{B18FC3F8-36B3-4C29-BC2C-BA1D0060AF3C}"/>
                </a:ext>
              </a:extLst>
            </p:cNvPr>
            <p:cNvSpPr txBox="1">
              <a:spLocks noChangeArrowheads="1"/>
            </p:cNvSpPr>
            <p:nvPr/>
          </p:nvSpPr>
          <p:spPr bwMode="auto">
            <a:xfrm>
              <a:off x="597" y="2746"/>
              <a:ext cx="89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sz="1400"/>
                <a:t>e.g. USGS, NCDC</a:t>
              </a:r>
            </a:p>
          </p:txBody>
        </p:sp>
        <p:grpSp>
          <p:nvGrpSpPr>
            <p:cNvPr id="864376" name="Group 120">
              <a:extLst>
                <a:ext uri="{FF2B5EF4-FFF2-40B4-BE49-F238E27FC236}">
                  <a16:creationId xmlns:a16="http://schemas.microsoft.com/office/drawing/2014/main" id="{48CD2CE0-4F27-469A-A627-05744B944A93}"/>
                </a:ext>
              </a:extLst>
            </p:cNvPr>
            <p:cNvGrpSpPr>
              <a:grpSpLocks/>
            </p:cNvGrpSpPr>
            <p:nvPr/>
          </p:nvGrpSpPr>
          <p:grpSpPr bwMode="auto">
            <a:xfrm>
              <a:off x="672" y="2263"/>
              <a:ext cx="268" cy="462"/>
              <a:chOff x="335" y="1338"/>
              <a:chExt cx="205" cy="462"/>
            </a:xfrm>
          </p:grpSpPr>
          <p:sp>
            <p:nvSpPr>
              <p:cNvPr id="864377" name="Freeform 121">
                <a:extLst>
                  <a:ext uri="{FF2B5EF4-FFF2-40B4-BE49-F238E27FC236}">
                    <a16:creationId xmlns:a16="http://schemas.microsoft.com/office/drawing/2014/main" id="{C21E459B-BF7E-4BDF-851B-A33747AD2AF4}"/>
                  </a:ext>
                </a:extLst>
              </p:cNvPr>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Lst>
                <a:ahLst/>
                <a:cxnLst>
                  <a:cxn ang="0">
                    <a:pos x="T0" y="T1"/>
                  </a:cxn>
                  <a:cxn ang="0">
                    <a:pos x="T2" y="T3"/>
                  </a:cxn>
                  <a:cxn ang="0">
                    <a:pos x="T4" y="T5"/>
                  </a:cxn>
                  <a:cxn ang="0">
                    <a:pos x="T6" y="T7"/>
                  </a:cxn>
                  <a:cxn ang="0">
                    <a:pos x="T8" y="T9"/>
                  </a:cxn>
                </a:cxnLst>
                <a:rect l="0" t="0" r="r" b="b"/>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78" name="Freeform 122">
                <a:extLst>
                  <a:ext uri="{FF2B5EF4-FFF2-40B4-BE49-F238E27FC236}">
                    <a16:creationId xmlns:a16="http://schemas.microsoft.com/office/drawing/2014/main" id="{71C5B3D3-C022-4047-B965-5ED979B01D23}"/>
                  </a:ext>
                </a:extLst>
              </p:cNvPr>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Lst>
                <a:ahLst/>
                <a:cxnLst>
                  <a:cxn ang="0">
                    <a:pos x="T0" y="T1"/>
                  </a:cxn>
                  <a:cxn ang="0">
                    <a:pos x="T2" y="T3"/>
                  </a:cxn>
                  <a:cxn ang="0">
                    <a:pos x="T4" y="T5"/>
                  </a:cxn>
                  <a:cxn ang="0">
                    <a:pos x="T6" y="T7"/>
                  </a:cxn>
                  <a:cxn ang="0">
                    <a:pos x="T8" y="T9"/>
                  </a:cxn>
                </a:cxnLst>
                <a:rect l="0" t="0" r="r" b="b"/>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79" name="Freeform 123">
                <a:extLst>
                  <a:ext uri="{FF2B5EF4-FFF2-40B4-BE49-F238E27FC236}">
                    <a16:creationId xmlns:a16="http://schemas.microsoft.com/office/drawing/2014/main" id="{EA30AB94-B048-4826-A401-EDC2600ED121}"/>
                  </a:ext>
                </a:extLst>
              </p:cNvPr>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Lst>
                <a:ahLst/>
                <a:cxnLst>
                  <a:cxn ang="0">
                    <a:pos x="T0" y="T1"/>
                  </a:cxn>
                  <a:cxn ang="0">
                    <a:pos x="T2" y="T3"/>
                  </a:cxn>
                  <a:cxn ang="0">
                    <a:pos x="T4" y="T5"/>
                  </a:cxn>
                  <a:cxn ang="0">
                    <a:pos x="T6" y="T7"/>
                  </a:cxn>
                  <a:cxn ang="0">
                    <a:pos x="T8" y="T9"/>
                  </a:cxn>
                </a:cxnLst>
                <a:rect l="0" t="0" r="r" b="b"/>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80" name="Rectangle 124">
                <a:extLst>
                  <a:ext uri="{FF2B5EF4-FFF2-40B4-BE49-F238E27FC236}">
                    <a16:creationId xmlns:a16="http://schemas.microsoft.com/office/drawing/2014/main" id="{9BD9C7DB-4193-42D1-9BD0-5D8101B7B247}"/>
                  </a:ext>
                </a:extLst>
              </p:cNvPr>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81" name="Rectangle 125">
                <a:extLst>
                  <a:ext uri="{FF2B5EF4-FFF2-40B4-BE49-F238E27FC236}">
                    <a16:creationId xmlns:a16="http://schemas.microsoft.com/office/drawing/2014/main" id="{42FB61AD-2104-4062-A294-B28DCA53DDA8}"/>
                  </a:ext>
                </a:extLst>
              </p:cNvPr>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82" name="Picture 126">
                <a:extLst>
                  <a:ext uri="{FF2B5EF4-FFF2-40B4-BE49-F238E27FC236}">
                    <a16:creationId xmlns:a16="http://schemas.microsoft.com/office/drawing/2014/main" id="{86E7AA3F-BEEC-49D0-8C9A-C45369CEA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83" name="Rectangle 127">
                <a:extLst>
                  <a:ext uri="{FF2B5EF4-FFF2-40B4-BE49-F238E27FC236}">
                    <a16:creationId xmlns:a16="http://schemas.microsoft.com/office/drawing/2014/main" id="{6D7256C8-17EC-4059-BE27-77732D18857D}"/>
                  </a:ext>
                </a:extLst>
              </p:cNvPr>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4" name="Freeform 128">
                <a:extLst>
                  <a:ext uri="{FF2B5EF4-FFF2-40B4-BE49-F238E27FC236}">
                    <a16:creationId xmlns:a16="http://schemas.microsoft.com/office/drawing/2014/main" id="{92D68519-2D83-4552-BAD6-7EB4EB361F8D}"/>
                  </a:ext>
                </a:extLst>
              </p:cNvPr>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85" name="Rectangle 129">
                <a:extLst>
                  <a:ext uri="{FF2B5EF4-FFF2-40B4-BE49-F238E27FC236}">
                    <a16:creationId xmlns:a16="http://schemas.microsoft.com/office/drawing/2014/main" id="{3C5AA36D-02F0-4378-A840-16FCA49B21E4}"/>
                  </a:ext>
                </a:extLst>
              </p:cNvPr>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6" name="Rectangle 130">
                <a:extLst>
                  <a:ext uri="{FF2B5EF4-FFF2-40B4-BE49-F238E27FC236}">
                    <a16:creationId xmlns:a16="http://schemas.microsoft.com/office/drawing/2014/main" id="{5851E8ED-AE7D-457C-9093-2EA6EC718F7F}"/>
                  </a:ext>
                </a:extLst>
              </p:cNvPr>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7" name="Rectangle 131">
                <a:extLst>
                  <a:ext uri="{FF2B5EF4-FFF2-40B4-BE49-F238E27FC236}">
                    <a16:creationId xmlns:a16="http://schemas.microsoft.com/office/drawing/2014/main" id="{62A8E9A3-E68B-4474-9DB9-56275159C3A5}"/>
                  </a:ext>
                </a:extLst>
              </p:cNvPr>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8" name="Rectangle 132">
                <a:extLst>
                  <a:ext uri="{FF2B5EF4-FFF2-40B4-BE49-F238E27FC236}">
                    <a16:creationId xmlns:a16="http://schemas.microsoft.com/office/drawing/2014/main" id="{71DA67DC-79B1-4130-854A-12B40DC8AA9B}"/>
                  </a:ext>
                </a:extLst>
              </p:cNvPr>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9" name="Rectangle 133">
                <a:extLst>
                  <a:ext uri="{FF2B5EF4-FFF2-40B4-BE49-F238E27FC236}">
                    <a16:creationId xmlns:a16="http://schemas.microsoft.com/office/drawing/2014/main" id="{5C0A2F3A-CE6A-4C01-8032-9CAA2F83ACFD}"/>
                  </a:ext>
                </a:extLst>
              </p:cNvPr>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90" name="Rectangle 134">
                <a:extLst>
                  <a:ext uri="{FF2B5EF4-FFF2-40B4-BE49-F238E27FC236}">
                    <a16:creationId xmlns:a16="http://schemas.microsoft.com/office/drawing/2014/main" id="{D0164069-38FD-4BAC-BF88-4D99BE15D57E}"/>
                  </a:ext>
                </a:extLst>
              </p:cNvPr>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91" name="Rectangle 135">
                <a:extLst>
                  <a:ext uri="{FF2B5EF4-FFF2-40B4-BE49-F238E27FC236}">
                    <a16:creationId xmlns:a16="http://schemas.microsoft.com/office/drawing/2014/main" id="{8EC439D4-7188-4770-9BAF-92B4781383D6}"/>
                  </a:ext>
                </a:extLst>
              </p:cNvPr>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392" name="Picture 136">
                <a:extLst>
                  <a:ext uri="{FF2B5EF4-FFF2-40B4-BE49-F238E27FC236}">
                    <a16:creationId xmlns:a16="http://schemas.microsoft.com/office/drawing/2014/main" id="{E28882D0-214A-4C86-A84D-68828620C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93" name="Picture 137">
                <a:extLst>
                  <a:ext uri="{FF2B5EF4-FFF2-40B4-BE49-F238E27FC236}">
                    <a16:creationId xmlns:a16="http://schemas.microsoft.com/office/drawing/2014/main" id="{4364CCAB-0DE5-4204-BF90-807EE20251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94" name="Picture 138">
                <a:extLst>
                  <a:ext uri="{FF2B5EF4-FFF2-40B4-BE49-F238E27FC236}">
                    <a16:creationId xmlns:a16="http://schemas.microsoft.com/office/drawing/2014/main" id="{60BF379D-FB84-4C28-A18A-03A6FF32E5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95" name="Rectangle 139">
                <a:extLst>
                  <a:ext uri="{FF2B5EF4-FFF2-40B4-BE49-F238E27FC236}">
                    <a16:creationId xmlns:a16="http://schemas.microsoft.com/office/drawing/2014/main" id="{D5DBCF07-E691-41B7-83C9-2D9C01761786}"/>
                  </a:ext>
                </a:extLst>
              </p:cNvPr>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396" name="Picture 140">
                <a:extLst>
                  <a:ext uri="{FF2B5EF4-FFF2-40B4-BE49-F238E27FC236}">
                    <a16:creationId xmlns:a16="http://schemas.microsoft.com/office/drawing/2014/main" id="{262610E5-24FC-44C0-A433-02D436A5BF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97" name="Picture 141">
                <a:extLst>
                  <a:ext uri="{FF2B5EF4-FFF2-40B4-BE49-F238E27FC236}">
                    <a16:creationId xmlns:a16="http://schemas.microsoft.com/office/drawing/2014/main" id="{C22F60AB-9D5C-4138-8CE1-2E60347E39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98" name="Rectangle 142">
                <a:extLst>
                  <a:ext uri="{FF2B5EF4-FFF2-40B4-BE49-F238E27FC236}">
                    <a16:creationId xmlns:a16="http://schemas.microsoft.com/office/drawing/2014/main" id="{1530CC3C-6A2B-421F-AEC5-F6D9DE437026}"/>
                  </a:ext>
                </a:extLst>
              </p:cNvPr>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99" name="Picture 143">
                <a:extLst>
                  <a:ext uri="{FF2B5EF4-FFF2-40B4-BE49-F238E27FC236}">
                    <a16:creationId xmlns:a16="http://schemas.microsoft.com/office/drawing/2014/main" id="{BD276F4E-5F24-4D6C-856E-C77A059726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00" name="Picture 144">
                <a:extLst>
                  <a:ext uri="{FF2B5EF4-FFF2-40B4-BE49-F238E27FC236}">
                    <a16:creationId xmlns:a16="http://schemas.microsoft.com/office/drawing/2014/main" id="{82517D32-94A0-483B-825A-8D1958FB3F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01" name="Freeform 145">
                <a:extLst>
                  <a:ext uri="{FF2B5EF4-FFF2-40B4-BE49-F238E27FC236}">
                    <a16:creationId xmlns:a16="http://schemas.microsoft.com/office/drawing/2014/main" id="{460F8008-BA0B-4DB8-8EA2-F0963244C12E}"/>
                  </a:ext>
                </a:extLst>
              </p:cNvPr>
              <p:cNvSpPr>
                <a:spLocks/>
              </p:cNvSpPr>
              <p:nvPr/>
            </p:nvSpPr>
            <p:spPr bwMode="auto">
              <a:xfrm>
                <a:off x="373" y="1476"/>
                <a:ext cx="74" cy="14"/>
              </a:xfrm>
              <a:custGeom>
                <a:avLst/>
                <a:gdLst>
                  <a:gd name="T0" fmla="*/ 0 w 139"/>
                  <a:gd name="T1" fmla="*/ 6 h 26"/>
                  <a:gd name="T2" fmla="*/ 38 w 139"/>
                  <a:gd name="T3" fmla="*/ 6 h 26"/>
                  <a:gd name="T4" fmla="*/ 114 w 139"/>
                  <a:gd name="T5" fmla="*/ 6 h 26"/>
                  <a:gd name="T6" fmla="*/ 114 w 139"/>
                  <a:gd name="T7" fmla="*/ 6 h 26"/>
                  <a:gd name="T8" fmla="*/ 139 w 139"/>
                  <a:gd name="T9" fmla="*/ 6 h 26"/>
                  <a:gd name="T10" fmla="*/ 139 w 139"/>
                  <a:gd name="T11" fmla="*/ 26 h 26"/>
                  <a:gd name="T12" fmla="*/ 0 w 139"/>
                  <a:gd name="T13" fmla="*/ 26 h 26"/>
                  <a:gd name="T14" fmla="*/ 0 w 139"/>
                  <a:gd name="T15" fmla="*/ 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6">
                    <a:moveTo>
                      <a:pt x="0" y="6"/>
                    </a:moveTo>
                    <a:lnTo>
                      <a:pt x="38" y="6"/>
                    </a:lnTo>
                    <a:cubicBezTo>
                      <a:pt x="63" y="0"/>
                      <a:pt x="89" y="0"/>
                      <a:pt x="114" y="6"/>
                    </a:cubicBezTo>
                    <a:lnTo>
                      <a:pt x="114" y="6"/>
                    </a:lnTo>
                    <a:lnTo>
                      <a:pt x="139" y="6"/>
                    </a:lnTo>
                    <a:lnTo>
                      <a:pt x="139" y="26"/>
                    </a:lnTo>
                    <a:lnTo>
                      <a:pt x="0" y="26"/>
                    </a:lnTo>
                    <a:lnTo>
                      <a:pt x="0" y="6"/>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02" name="Rectangle 146">
                <a:extLst>
                  <a:ext uri="{FF2B5EF4-FFF2-40B4-BE49-F238E27FC236}">
                    <a16:creationId xmlns:a16="http://schemas.microsoft.com/office/drawing/2014/main" id="{34ED3DEC-423E-4281-AD4F-BA24DB010EFD}"/>
                  </a:ext>
                </a:extLst>
              </p:cNvPr>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03" name="Rectangle 147">
                <a:extLst>
                  <a:ext uri="{FF2B5EF4-FFF2-40B4-BE49-F238E27FC236}">
                    <a16:creationId xmlns:a16="http://schemas.microsoft.com/office/drawing/2014/main" id="{68113A61-CA88-418D-8874-B05BB34FDDB9}"/>
                  </a:ext>
                </a:extLst>
              </p:cNvPr>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04" name="Picture 148">
                <a:extLst>
                  <a:ext uri="{FF2B5EF4-FFF2-40B4-BE49-F238E27FC236}">
                    <a16:creationId xmlns:a16="http://schemas.microsoft.com/office/drawing/2014/main" id="{AAB4AE58-0870-4B70-A9F1-8846FBC76D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05" name="Picture 149">
                <a:extLst>
                  <a:ext uri="{FF2B5EF4-FFF2-40B4-BE49-F238E27FC236}">
                    <a16:creationId xmlns:a16="http://schemas.microsoft.com/office/drawing/2014/main" id="{7EF3AF4A-63FB-43FB-8E35-C11D6EE2FC1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06" name="Freeform 150">
                <a:extLst>
                  <a:ext uri="{FF2B5EF4-FFF2-40B4-BE49-F238E27FC236}">
                    <a16:creationId xmlns:a16="http://schemas.microsoft.com/office/drawing/2014/main" id="{A8BDED3C-F9A6-4C91-8D85-3367D0761235}"/>
                  </a:ext>
                </a:extLst>
              </p:cNvPr>
              <p:cNvSpPr>
                <a:spLocks/>
              </p:cNvSpPr>
              <p:nvPr/>
            </p:nvSpPr>
            <p:spPr bwMode="auto">
              <a:xfrm>
                <a:off x="373" y="1517"/>
                <a:ext cx="77" cy="12"/>
              </a:xfrm>
              <a:custGeom>
                <a:avLst/>
                <a:gdLst>
                  <a:gd name="T0" fmla="*/ 0 w 144"/>
                  <a:gd name="T1" fmla="*/ 17 h 22"/>
                  <a:gd name="T2" fmla="*/ 0 w 144"/>
                  <a:gd name="T3" fmla="*/ 6 h 22"/>
                  <a:gd name="T4" fmla="*/ 46 w 144"/>
                  <a:gd name="T5" fmla="*/ 6 h 22"/>
                  <a:gd name="T6" fmla="*/ 98 w 144"/>
                  <a:gd name="T7" fmla="*/ 6 h 22"/>
                  <a:gd name="T8" fmla="*/ 98 w 144"/>
                  <a:gd name="T9" fmla="*/ 6 h 22"/>
                  <a:gd name="T10" fmla="*/ 144 w 144"/>
                  <a:gd name="T11" fmla="*/ 6 h 22"/>
                  <a:gd name="T12" fmla="*/ 144 w 144"/>
                  <a:gd name="T13" fmla="*/ 17 h 22"/>
                  <a:gd name="T14" fmla="*/ 98 w 144"/>
                  <a:gd name="T15" fmla="*/ 17 h 22"/>
                  <a:gd name="T16" fmla="*/ 46 w 144"/>
                  <a:gd name="T17" fmla="*/ 17 h 22"/>
                  <a:gd name="T18" fmla="*/ 46 w 144"/>
                  <a:gd name="T19" fmla="*/ 17 h 22"/>
                  <a:gd name="T20" fmla="*/ 0 w 144"/>
                  <a:gd name="T2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2">
                    <a:moveTo>
                      <a:pt x="0" y="17"/>
                    </a:moveTo>
                    <a:lnTo>
                      <a:pt x="0" y="6"/>
                    </a:lnTo>
                    <a:lnTo>
                      <a:pt x="46" y="6"/>
                    </a:lnTo>
                    <a:cubicBezTo>
                      <a:pt x="62" y="0"/>
                      <a:pt x="82" y="0"/>
                      <a:pt x="98" y="6"/>
                    </a:cubicBezTo>
                    <a:lnTo>
                      <a:pt x="98" y="6"/>
                    </a:lnTo>
                    <a:lnTo>
                      <a:pt x="144" y="6"/>
                    </a:lnTo>
                    <a:lnTo>
                      <a:pt x="144" y="17"/>
                    </a:lnTo>
                    <a:lnTo>
                      <a:pt x="98" y="17"/>
                    </a:lnTo>
                    <a:cubicBezTo>
                      <a:pt x="81" y="22"/>
                      <a:pt x="62" y="22"/>
                      <a:pt x="46" y="17"/>
                    </a:cubicBezTo>
                    <a:lnTo>
                      <a:pt x="46" y="17"/>
                    </a:lnTo>
                    <a:lnTo>
                      <a:pt x="0" y="17"/>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07" name="Picture 151">
                <a:extLst>
                  <a:ext uri="{FF2B5EF4-FFF2-40B4-BE49-F238E27FC236}">
                    <a16:creationId xmlns:a16="http://schemas.microsoft.com/office/drawing/2014/main" id="{9B5411F4-87E0-4B75-9AFA-75466DEC69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08" name="Picture 152">
                <a:extLst>
                  <a:ext uri="{FF2B5EF4-FFF2-40B4-BE49-F238E27FC236}">
                    <a16:creationId xmlns:a16="http://schemas.microsoft.com/office/drawing/2014/main" id="{8192D28A-A337-45E9-A8BF-6247314EE89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09" name="Freeform 153">
                <a:extLst>
                  <a:ext uri="{FF2B5EF4-FFF2-40B4-BE49-F238E27FC236}">
                    <a16:creationId xmlns:a16="http://schemas.microsoft.com/office/drawing/2014/main" id="{7614DD99-757C-4F9B-9B9B-6B1E415FC299}"/>
                  </a:ext>
                </a:extLst>
              </p:cNvPr>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10" name="Freeform 154">
                <a:extLst>
                  <a:ext uri="{FF2B5EF4-FFF2-40B4-BE49-F238E27FC236}">
                    <a16:creationId xmlns:a16="http://schemas.microsoft.com/office/drawing/2014/main" id="{D28E2DDB-6486-4CBD-A821-A62A0223CD68}"/>
                  </a:ext>
                </a:extLst>
              </p:cNvPr>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Lst>
                <a:ahLst/>
                <a:cxnLst>
                  <a:cxn ang="0">
                    <a:pos x="T0" y="T1"/>
                  </a:cxn>
                  <a:cxn ang="0">
                    <a:pos x="T2" y="T3"/>
                  </a:cxn>
                  <a:cxn ang="0">
                    <a:pos x="T4" y="T5"/>
                  </a:cxn>
                  <a:cxn ang="0">
                    <a:pos x="T6" y="T7"/>
                  </a:cxn>
                </a:cxnLst>
                <a:rect l="0" t="0" r="r" b="b"/>
                <a:pathLst>
                  <a:path w="8" h="57">
                    <a:moveTo>
                      <a:pt x="2" y="0"/>
                    </a:moveTo>
                    <a:lnTo>
                      <a:pt x="8" y="0"/>
                    </a:lnTo>
                    <a:moveTo>
                      <a:pt x="0" y="57"/>
                    </a:moveTo>
                    <a:lnTo>
                      <a:pt x="7" y="57"/>
                    </a:lnTo>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11" name="Rectangle 155">
                <a:extLst>
                  <a:ext uri="{FF2B5EF4-FFF2-40B4-BE49-F238E27FC236}">
                    <a16:creationId xmlns:a16="http://schemas.microsoft.com/office/drawing/2014/main" id="{11668502-68AF-4333-9E84-01FB34CBAA6A}"/>
                  </a:ext>
                </a:extLst>
              </p:cNvPr>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2" name="Rectangle 156">
                <a:extLst>
                  <a:ext uri="{FF2B5EF4-FFF2-40B4-BE49-F238E27FC236}">
                    <a16:creationId xmlns:a16="http://schemas.microsoft.com/office/drawing/2014/main" id="{29610194-96F9-405A-AC62-FAF640662D9B}"/>
                  </a:ext>
                </a:extLst>
              </p:cNvPr>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3" name="Rectangle 157">
                <a:extLst>
                  <a:ext uri="{FF2B5EF4-FFF2-40B4-BE49-F238E27FC236}">
                    <a16:creationId xmlns:a16="http://schemas.microsoft.com/office/drawing/2014/main" id="{FFE09513-D8E3-4AD9-AD8C-D95D5AFD5C39}"/>
                  </a:ext>
                </a:extLst>
              </p:cNvPr>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4" name="Rectangle 158">
                <a:extLst>
                  <a:ext uri="{FF2B5EF4-FFF2-40B4-BE49-F238E27FC236}">
                    <a16:creationId xmlns:a16="http://schemas.microsoft.com/office/drawing/2014/main" id="{94561085-7D25-4A12-8B1A-636907A06F0E}"/>
                  </a:ext>
                </a:extLst>
              </p:cNvPr>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5" name="Rectangle 159">
                <a:extLst>
                  <a:ext uri="{FF2B5EF4-FFF2-40B4-BE49-F238E27FC236}">
                    <a16:creationId xmlns:a16="http://schemas.microsoft.com/office/drawing/2014/main" id="{60FBC29D-D539-4DA4-8FCD-65790D2A190E}"/>
                  </a:ext>
                </a:extLst>
              </p:cNvPr>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6" name="Rectangle 160">
                <a:extLst>
                  <a:ext uri="{FF2B5EF4-FFF2-40B4-BE49-F238E27FC236}">
                    <a16:creationId xmlns:a16="http://schemas.microsoft.com/office/drawing/2014/main" id="{0C9C9540-0607-4357-A688-4CEEA2AD9DD2}"/>
                  </a:ext>
                </a:extLst>
              </p:cNvPr>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7" name="Rectangle 161">
                <a:extLst>
                  <a:ext uri="{FF2B5EF4-FFF2-40B4-BE49-F238E27FC236}">
                    <a16:creationId xmlns:a16="http://schemas.microsoft.com/office/drawing/2014/main" id="{7C56CB52-DAC2-4134-AD87-AFDF83006DF7}"/>
                  </a:ext>
                </a:extLst>
              </p:cNvPr>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8" name="Rectangle 162">
                <a:extLst>
                  <a:ext uri="{FF2B5EF4-FFF2-40B4-BE49-F238E27FC236}">
                    <a16:creationId xmlns:a16="http://schemas.microsoft.com/office/drawing/2014/main" id="{FAB8F896-4A41-4E03-8BB1-AB3915EC7C94}"/>
                  </a:ext>
                </a:extLst>
              </p:cNvPr>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9" name="Rectangle 163">
                <a:extLst>
                  <a:ext uri="{FF2B5EF4-FFF2-40B4-BE49-F238E27FC236}">
                    <a16:creationId xmlns:a16="http://schemas.microsoft.com/office/drawing/2014/main" id="{DF6CC81D-1A36-45FF-8B23-6C40988EED56}"/>
                  </a:ext>
                </a:extLst>
              </p:cNvPr>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20" name="Rectangle 164">
                <a:extLst>
                  <a:ext uri="{FF2B5EF4-FFF2-40B4-BE49-F238E27FC236}">
                    <a16:creationId xmlns:a16="http://schemas.microsoft.com/office/drawing/2014/main" id="{07D981DA-7EAA-485C-8C69-F708B9A12424}"/>
                  </a:ext>
                </a:extLst>
              </p:cNvPr>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21" name="Freeform 165">
                <a:extLst>
                  <a:ext uri="{FF2B5EF4-FFF2-40B4-BE49-F238E27FC236}">
                    <a16:creationId xmlns:a16="http://schemas.microsoft.com/office/drawing/2014/main" id="{E8FD83D1-7AE4-4FD6-B704-E79572CF868C}"/>
                  </a:ext>
                </a:extLst>
              </p:cNvPr>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4422" name="Group 166">
              <a:extLst>
                <a:ext uri="{FF2B5EF4-FFF2-40B4-BE49-F238E27FC236}">
                  <a16:creationId xmlns:a16="http://schemas.microsoft.com/office/drawing/2014/main" id="{7237AFE3-A92D-478F-AD10-3B6F6FD73BC8}"/>
                </a:ext>
              </a:extLst>
            </p:cNvPr>
            <p:cNvGrpSpPr>
              <a:grpSpLocks/>
            </p:cNvGrpSpPr>
            <p:nvPr/>
          </p:nvGrpSpPr>
          <p:grpSpPr bwMode="auto">
            <a:xfrm>
              <a:off x="1099" y="2264"/>
              <a:ext cx="267" cy="462"/>
              <a:chOff x="335" y="1338"/>
              <a:chExt cx="205" cy="462"/>
            </a:xfrm>
          </p:grpSpPr>
          <p:sp>
            <p:nvSpPr>
              <p:cNvPr id="864423" name="Freeform 167">
                <a:extLst>
                  <a:ext uri="{FF2B5EF4-FFF2-40B4-BE49-F238E27FC236}">
                    <a16:creationId xmlns:a16="http://schemas.microsoft.com/office/drawing/2014/main" id="{FACA9C2D-276C-4BFF-A2B8-E78FE5BCED85}"/>
                  </a:ext>
                </a:extLst>
              </p:cNvPr>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Lst>
                <a:ahLst/>
                <a:cxnLst>
                  <a:cxn ang="0">
                    <a:pos x="T0" y="T1"/>
                  </a:cxn>
                  <a:cxn ang="0">
                    <a:pos x="T2" y="T3"/>
                  </a:cxn>
                  <a:cxn ang="0">
                    <a:pos x="T4" y="T5"/>
                  </a:cxn>
                  <a:cxn ang="0">
                    <a:pos x="T6" y="T7"/>
                  </a:cxn>
                  <a:cxn ang="0">
                    <a:pos x="T8" y="T9"/>
                  </a:cxn>
                </a:cxnLst>
                <a:rect l="0" t="0" r="r" b="b"/>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424" name="Freeform 168">
                <a:extLst>
                  <a:ext uri="{FF2B5EF4-FFF2-40B4-BE49-F238E27FC236}">
                    <a16:creationId xmlns:a16="http://schemas.microsoft.com/office/drawing/2014/main" id="{3B124EDD-AB5E-4340-85E4-08CA3C8B86BD}"/>
                  </a:ext>
                </a:extLst>
              </p:cNvPr>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Lst>
                <a:ahLst/>
                <a:cxnLst>
                  <a:cxn ang="0">
                    <a:pos x="T0" y="T1"/>
                  </a:cxn>
                  <a:cxn ang="0">
                    <a:pos x="T2" y="T3"/>
                  </a:cxn>
                  <a:cxn ang="0">
                    <a:pos x="T4" y="T5"/>
                  </a:cxn>
                  <a:cxn ang="0">
                    <a:pos x="T6" y="T7"/>
                  </a:cxn>
                  <a:cxn ang="0">
                    <a:pos x="T8" y="T9"/>
                  </a:cxn>
                </a:cxnLst>
                <a:rect l="0" t="0" r="r" b="b"/>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425" name="Freeform 169">
                <a:extLst>
                  <a:ext uri="{FF2B5EF4-FFF2-40B4-BE49-F238E27FC236}">
                    <a16:creationId xmlns:a16="http://schemas.microsoft.com/office/drawing/2014/main" id="{38DF9B89-1FB3-41CD-81D8-CEA2F492956C}"/>
                  </a:ext>
                </a:extLst>
              </p:cNvPr>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Lst>
                <a:ahLst/>
                <a:cxnLst>
                  <a:cxn ang="0">
                    <a:pos x="T0" y="T1"/>
                  </a:cxn>
                  <a:cxn ang="0">
                    <a:pos x="T2" y="T3"/>
                  </a:cxn>
                  <a:cxn ang="0">
                    <a:pos x="T4" y="T5"/>
                  </a:cxn>
                  <a:cxn ang="0">
                    <a:pos x="T6" y="T7"/>
                  </a:cxn>
                  <a:cxn ang="0">
                    <a:pos x="T8" y="T9"/>
                  </a:cxn>
                </a:cxnLst>
                <a:rect l="0" t="0" r="r" b="b"/>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426" name="Rectangle 170">
                <a:extLst>
                  <a:ext uri="{FF2B5EF4-FFF2-40B4-BE49-F238E27FC236}">
                    <a16:creationId xmlns:a16="http://schemas.microsoft.com/office/drawing/2014/main" id="{C66C40BA-00EE-456B-853C-E9CC98FFB27A}"/>
                  </a:ext>
                </a:extLst>
              </p:cNvPr>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27" name="Rectangle 171">
                <a:extLst>
                  <a:ext uri="{FF2B5EF4-FFF2-40B4-BE49-F238E27FC236}">
                    <a16:creationId xmlns:a16="http://schemas.microsoft.com/office/drawing/2014/main" id="{519EC021-E0AF-49D8-B5DD-1181999CED81}"/>
                  </a:ext>
                </a:extLst>
              </p:cNvPr>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28" name="Picture 172">
                <a:extLst>
                  <a:ext uri="{FF2B5EF4-FFF2-40B4-BE49-F238E27FC236}">
                    <a16:creationId xmlns:a16="http://schemas.microsoft.com/office/drawing/2014/main" id="{5DC885FF-4208-4AC1-BBD4-B3D31DC9F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29" name="Rectangle 173">
                <a:extLst>
                  <a:ext uri="{FF2B5EF4-FFF2-40B4-BE49-F238E27FC236}">
                    <a16:creationId xmlns:a16="http://schemas.microsoft.com/office/drawing/2014/main" id="{DA5AFA58-28E4-4AB7-B599-8B406EBF8510}"/>
                  </a:ext>
                </a:extLst>
              </p:cNvPr>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0" name="Freeform 174">
                <a:extLst>
                  <a:ext uri="{FF2B5EF4-FFF2-40B4-BE49-F238E27FC236}">
                    <a16:creationId xmlns:a16="http://schemas.microsoft.com/office/drawing/2014/main" id="{7E777E4F-ACB3-4948-BBAF-D0D8FFDDB37A}"/>
                  </a:ext>
                </a:extLst>
              </p:cNvPr>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431" name="Rectangle 175">
                <a:extLst>
                  <a:ext uri="{FF2B5EF4-FFF2-40B4-BE49-F238E27FC236}">
                    <a16:creationId xmlns:a16="http://schemas.microsoft.com/office/drawing/2014/main" id="{89A5C9FE-DDDB-4104-A383-D945C0926403}"/>
                  </a:ext>
                </a:extLst>
              </p:cNvPr>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2" name="Rectangle 176">
                <a:extLst>
                  <a:ext uri="{FF2B5EF4-FFF2-40B4-BE49-F238E27FC236}">
                    <a16:creationId xmlns:a16="http://schemas.microsoft.com/office/drawing/2014/main" id="{D7F9EDFF-5D6A-4E4C-8346-E828B1AE8698}"/>
                  </a:ext>
                </a:extLst>
              </p:cNvPr>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3" name="Rectangle 177">
                <a:extLst>
                  <a:ext uri="{FF2B5EF4-FFF2-40B4-BE49-F238E27FC236}">
                    <a16:creationId xmlns:a16="http://schemas.microsoft.com/office/drawing/2014/main" id="{B2B6FAC5-A9FC-4403-883B-B238E3AFE96E}"/>
                  </a:ext>
                </a:extLst>
              </p:cNvPr>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4" name="Rectangle 178">
                <a:extLst>
                  <a:ext uri="{FF2B5EF4-FFF2-40B4-BE49-F238E27FC236}">
                    <a16:creationId xmlns:a16="http://schemas.microsoft.com/office/drawing/2014/main" id="{77C91079-D951-4FCF-8FB4-944D420F713E}"/>
                  </a:ext>
                </a:extLst>
              </p:cNvPr>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5" name="Rectangle 179">
                <a:extLst>
                  <a:ext uri="{FF2B5EF4-FFF2-40B4-BE49-F238E27FC236}">
                    <a16:creationId xmlns:a16="http://schemas.microsoft.com/office/drawing/2014/main" id="{4415C2F0-D306-43CF-BF76-09CD87D88FA0}"/>
                  </a:ext>
                </a:extLst>
              </p:cNvPr>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6" name="Rectangle 180">
                <a:extLst>
                  <a:ext uri="{FF2B5EF4-FFF2-40B4-BE49-F238E27FC236}">
                    <a16:creationId xmlns:a16="http://schemas.microsoft.com/office/drawing/2014/main" id="{6EFC61A2-9025-4E24-A0E1-BA52C0810860}"/>
                  </a:ext>
                </a:extLst>
              </p:cNvPr>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7" name="Rectangle 181">
                <a:extLst>
                  <a:ext uri="{FF2B5EF4-FFF2-40B4-BE49-F238E27FC236}">
                    <a16:creationId xmlns:a16="http://schemas.microsoft.com/office/drawing/2014/main" id="{80E4B82C-2BFB-4BF4-BC0F-1A047850F78F}"/>
                  </a:ext>
                </a:extLst>
              </p:cNvPr>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438" name="Picture 182">
                <a:extLst>
                  <a:ext uri="{FF2B5EF4-FFF2-40B4-BE49-F238E27FC236}">
                    <a16:creationId xmlns:a16="http://schemas.microsoft.com/office/drawing/2014/main" id="{066C549C-E736-4A37-BAB6-4F475D3C5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39" name="Picture 183">
                <a:extLst>
                  <a:ext uri="{FF2B5EF4-FFF2-40B4-BE49-F238E27FC236}">
                    <a16:creationId xmlns:a16="http://schemas.microsoft.com/office/drawing/2014/main" id="{D394B853-B9B1-4AB8-8C60-D3E846956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40" name="Picture 184">
                <a:extLst>
                  <a:ext uri="{FF2B5EF4-FFF2-40B4-BE49-F238E27FC236}">
                    <a16:creationId xmlns:a16="http://schemas.microsoft.com/office/drawing/2014/main" id="{796A1AFE-02D8-4F4C-B496-0E21B7158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41" name="Rectangle 185">
                <a:extLst>
                  <a:ext uri="{FF2B5EF4-FFF2-40B4-BE49-F238E27FC236}">
                    <a16:creationId xmlns:a16="http://schemas.microsoft.com/office/drawing/2014/main" id="{B463B878-22E7-4334-A28F-2D5F5DB094FA}"/>
                  </a:ext>
                </a:extLst>
              </p:cNvPr>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442" name="Picture 186">
                <a:extLst>
                  <a:ext uri="{FF2B5EF4-FFF2-40B4-BE49-F238E27FC236}">
                    <a16:creationId xmlns:a16="http://schemas.microsoft.com/office/drawing/2014/main" id="{555FF162-C462-47F6-B762-83EDD28666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43" name="Picture 187">
                <a:extLst>
                  <a:ext uri="{FF2B5EF4-FFF2-40B4-BE49-F238E27FC236}">
                    <a16:creationId xmlns:a16="http://schemas.microsoft.com/office/drawing/2014/main" id="{B78F4A31-DC70-400E-BE9F-4751E722BD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44" name="Rectangle 188">
                <a:extLst>
                  <a:ext uri="{FF2B5EF4-FFF2-40B4-BE49-F238E27FC236}">
                    <a16:creationId xmlns:a16="http://schemas.microsoft.com/office/drawing/2014/main" id="{6126B77A-2F7A-439B-B3DC-A57144B5A9FE}"/>
                  </a:ext>
                </a:extLst>
              </p:cNvPr>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45" name="Picture 189">
                <a:extLst>
                  <a:ext uri="{FF2B5EF4-FFF2-40B4-BE49-F238E27FC236}">
                    <a16:creationId xmlns:a16="http://schemas.microsoft.com/office/drawing/2014/main" id="{7B6673D1-A582-47F3-8769-1C740AC5C7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46" name="Picture 190">
                <a:extLst>
                  <a:ext uri="{FF2B5EF4-FFF2-40B4-BE49-F238E27FC236}">
                    <a16:creationId xmlns:a16="http://schemas.microsoft.com/office/drawing/2014/main" id="{53EEBB57-97BC-4B47-A2AF-19DF551D54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47" name="Freeform 191">
                <a:extLst>
                  <a:ext uri="{FF2B5EF4-FFF2-40B4-BE49-F238E27FC236}">
                    <a16:creationId xmlns:a16="http://schemas.microsoft.com/office/drawing/2014/main" id="{9B75A532-EC51-4410-8E39-AD4231D7CEF1}"/>
                  </a:ext>
                </a:extLst>
              </p:cNvPr>
              <p:cNvSpPr>
                <a:spLocks/>
              </p:cNvSpPr>
              <p:nvPr/>
            </p:nvSpPr>
            <p:spPr bwMode="auto">
              <a:xfrm>
                <a:off x="373" y="1476"/>
                <a:ext cx="74" cy="14"/>
              </a:xfrm>
              <a:custGeom>
                <a:avLst/>
                <a:gdLst>
                  <a:gd name="T0" fmla="*/ 0 w 139"/>
                  <a:gd name="T1" fmla="*/ 6 h 26"/>
                  <a:gd name="T2" fmla="*/ 38 w 139"/>
                  <a:gd name="T3" fmla="*/ 6 h 26"/>
                  <a:gd name="T4" fmla="*/ 114 w 139"/>
                  <a:gd name="T5" fmla="*/ 6 h 26"/>
                  <a:gd name="T6" fmla="*/ 114 w 139"/>
                  <a:gd name="T7" fmla="*/ 6 h 26"/>
                  <a:gd name="T8" fmla="*/ 139 w 139"/>
                  <a:gd name="T9" fmla="*/ 6 h 26"/>
                  <a:gd name="T10" fmla="*/ 139 w 139"/>
                  <a:gd name="T11" fmla="*/ 26 h 26"/>
                  <a:gd name="T12" fmla="*/ 0 w 139"/>
                  <a:gd name="T13" fmla="*/ 26 h 26"/>
                  <a:gd name="T14" fmla="*/ 0 w 139"/>
                  <a:gd name="T15" fmla="*/ 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6">
                    <a:moveTo>
                      <a:pt x="0" y="6"/>
                    </a:moveTo>
                    <a:lnTo>
                      <a:pt x="38" y="6"/>
                    </a:lnTo>
                    <a:cubicBezTo>
                      <a:pt x="63" y="0"/>
                      <a:pt x="89" y="0"/>
                      <a:pt x="114" y="6"/>
                    </a:cubicBezTo>
                    <a:lnTo>
                      <a:pt x="114" y="6"/>
                    </a:lnTo>
                    <a:lnTo>
                      <a:pt x="139" y="6"/>
                    </a:lnTo>
                    <a:lnTo>
                      <a:pt x="139" y="26"/>
                    </a:lnTo>
                    <a:lnTo>
                      <a:pt x="0" y="26"/>
                    </a:lnTo>
                    <a:lnTo>
                      <a:pt x="0" y="6"/>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48" name="Rectangle 192">
                <a:extLst>
                  <a:ext uri="{FF2B5EF4-FFF2-40B4-BE49-F238E27FC236}">
                    <a16:creationId xmlns:a16="http://schemas.microsoft.com/office/drawing/2014/main" id="{42B961D2-AB69-4895-8A86-7CCCBD9EF1DB}"/>
                  </a:ext>
                </a:extLst>
              </p:cNvPr>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49" name="Rectangle 193">
                <a:extLst>
                  <a:ext uri="{FF2B5EF4-FFF2-40B4-BE49-F238E27FC236}">
                    <a16:creationId xmlns:a16="http://schemas.microsoft.com/office/drawing/2014/main" id="{F110AC5C-DF18-442A-B841-F1723E429E60}"/>
                  </a:ext>
                </a:extLst>
              </p:cNvPr>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50" name="Picture 194">
                <a:extLst>
                  <a:ext uri="{FF2B5EF4-FFF2-40B4-BE49-F238E27FC236}">
                    <a16:creationId xmlns:a16="http://schemas.microsoft.com/office/drawing/2014/main" id="{19B38D7F-9EA9-4C1A-874D-A05996E47C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51" name="Picture 195">
                <a:extLst>
                  <a:ext uri="{FF2B5EF4-FFF2-40B4-BE49-F238E27FC236}">
                    <a16:creationId xmlns:a16="http://schemas.microsoft.com/office/drawing/2014/main" id="{0C2C21B5-D266-403D-829F-78B0E658EB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52" name="Freeform 196">
                <a:extLst>
                  <a:ext uri="{FF2B5EF4-FFF2-40B4-BE49-F238E27FC236}">
                    <a16:creationId xmlns:a16="http://schemas.microsoft.com/office/drawing/2014/main" id="{5648AB10-90C8-42F2-A80A-BB85E09A6145}"/>
                  </a:ext>
                </a:extLst>
              </p:cNvPr>
              <p:cNvSpPr>
                <a:spLocks/>
              </p:cNvSpPr>
              <p:nvPr/>
            </p:nvSpPr>
            <p:spPr bwMode="auto">
              <a:xfrm>
                <a:off x="373" y="1517"/>
                <a:ext cx="77" cy="12"/>
              </a:xfrm>
              <a:custGeom>
                <a:avLst/>
                <a:gdLst>
                  <a:gd name="T0" fmla="*/ 0 w 144"/>
                  <a:gd name="T1" fmla="*/ 17 h 22"/>
                  <a:gd name="T2" fmla="*/ 0 w 144"/>
                  <a:gd name="T3" fmla="*/ 6 h 22"/>
                  <a:gd name="T4" fmla="*/ 46 w 144"/>
                  <a:gd name="T5" fmla="*/ 6 h 22"/>
                  <a:gd name="T6" fmla="*/ 98 w 144"/>
                  <a:gd name="T7" fmla="*/ 6 h 22"/>
                  <a:gd name="T8" fmla="*/ 98 w 144"/>
                  <a:gd name="T9" fmla="*/ 6 h 22"/>
                  <a:gd name="T10" fmla="*/ 144 w 144"/>
                  <a:gd name="T11" fmla="*/ 6 h 22"/>
                  <a:gd name="T12" fmla="*/ 144 w 144"/>
                  <a:gd name="T13" fmla="*/ 17 h 22"/>
                  <a:gd name="T14" fmla="*/ 98 w 144"/>
                  <a:gd name="T15" fmla="*/ 17 h 22"/>
                  <a:gd name="T16" fmla="*/ 46 w 144"/>
                  <a:gd name="T17" fmla="*/ 17 h 22"/>
                  <a:gd name="T18" fmla="*/ 46 w 144"/>
                  <a:gd name="T19" fmla="*/ 17 h 22"/>
                  <a:gd name="T20" fmla="*/ 0 w 144"/>
                  <a:gd name="T2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2">
                    <a:moveTo>
                      <a:pt x="0" y="17"/>
                    </a:moveTo>
                    <a:lnTo>
                      <a:pt x="0" y="6"/>
                    </a:lnTo>
                    <a:lnTo>
                      <a:pt x="46" y="6"/>
                    </a:lnTo>
                    <a:cubicBezTo>
                      <a:pt x="62" y="0"/>
                      <a:pt x="82" y="0"/>
                      <a:pt x="98" y="6"/>
                    </a:cubicBezTo>
                    <a:lnTo>
                      <a:pt x="98" y="6"/>
                    </a:lnTo>
                    <a:lnTo>
                      <a:pt x="144" y="6"/>
                    </a:lnTo>
                    <a:lnTo>
                      <a:pt x="144" y="17"/>
                    </a:lnTo>
                    <a:lnTo>
                      <a:pt x="98" y="17"/>
                    </a:lnTo>
                    <a:cubicBezTo>
                      <a:pt x="81" y="22"/>
                      <a:pt x="62" y="22"/>
                      <a:pt x="46" y="17"/>
                    </a:cubicBezTo>
                    <a:lnTo>
                      <a:pt x="46" y="17"/>
                    </a:lnTo>
                    <a:lnTo>
                      <a:pt x="0" y="17"/>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53" name="Picture 197">
                <a:extLst>
                  <a:ext uri="{FF2B5EF4-FFF2-40B4-BE49-F238E27FC236}">
                    <a16:creationId xmlns:a16="http://schemas.microsoft.com/office/drawing/2014/main" id="{FC9E3AEB-38C2-4EC0-966A-BAE02A76ED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54" name="Picture 198">
                <a:extLst>
                  <a:ext uri="{FF2B5EF4-FFF2-40B4-BE49-F238E27FC236}">
                    <a16:creationId xmlns:a16="http://schemas.microsoft.com/office/drawing/2014/main" id="{2C580B9F-37D0-4F73-9C32-B95DEB4E54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55" name="Freeform 199">
                <a:extLst>
                  <a:ext uri="{FF2B5EF4-FFF2-40B4-BE49-F238E27FC236}">
                    <a16:creationId xmlns:a16="http://schemas.microsoft.com/office/drawing/2014/main" id="{C88C2F2E-3D12-4EAD-8433-7CC478712AE7}"/>
                  </a:ext>
                </a:extLst>
              </p:cNvPr>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56" name="Freeform 200">
                <a:extLst>
                  <a:ext uri="{FF2B5EF4-FFF2-40B4-BE49-F238E27FC236}">
                    <a16:creationId xmlns:a16="http://schemas.microsoft.com/office/drawing/2014/main" id="{300287AE-B755-4C7D-BAA2-543B5EFFEBA7}"/>
                  </a:ext>
                </a:extLst>
              </p:cNvPr>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Lst>
                <a:ahLst/>
                <a:cxnLst>
                  <a:cxn ang="0">
                    <a:pos x="T0" y="T1"/>
                  </a:cxn>
                  <a:cxn ang="0">
                    <a:pos x="T2" y="T3"/>
                  </a:cxn>
                  <a:cxn ang="0">
                    <a:pos x="T4" y="T5"/>
                  </a:cxn>
                  <a:cxn ang="0">
                    <a:pos x="T6" y="T7"/>
                  </a:cxn>
                </a:cxnLst>
                <a:rect l="0" t="0" r="r" b="b"/>
                <a:pathLst>
                  <a:path w="8" h="57">
                    <a:moveTo>
                      <a:pt x="2" y="0"/>
                    </a:moveTo>
                    <a:lnTo>
                      <a:pt x="8" y="0"/>
                    </a:lnTo>
                    <a:moveTo>
                      <a:pt x="0" y="57"/>
                    </a:moveTo>
                    <a:lnTo>
                      <a:pt x="7" y="57"/>
                    </a:lnTo>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57" name="Rectangle 201">
                <a:extLst>
                  <a:ext uri="{FF2B5EF4-FFF2-40B4-BE49-F238E27FC236}">
                    <a16:creationId xmlns:a16="http://schemas.microsoft.com/office/drawing/2014/main" id="{86668BB3-56CD-4606-AEEB-533AF9968777}"/>
                  </a:ext>
                </a:extLst>
              </p:cNvPr>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58" name="Rectangle 202">
                <a:extLst>
                  <a:ext uri="{FF2B5EF4-FFF2-40B4-BE49-F238E27FC236}">
                    <a16:creationId xmlns:a16="http://schemas.microsoft.com/office/drawing/2014/main" id="{714F23B8-630A-4B0E-B9FC-71389D018199}"/>
                  </a:ext>
                </a:extLst>
              </p:cNvPr>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59" name="Rectangle 203">
                <a:extLst>
                  <a:ext uri="{FF2B5EF4-FFF2-40B4-BE49-F238E27FC236}">
                    <a16:creationId xmlns:a16="http://schemas.microsoft.com/office/drawing/2014/main" id="{319B04B9-948C-40A0-A682-C30C8E6CF2A5}"/>
                  </a:ext>
                </a:extLst>
              </p:cNvPr>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0" name="Rectangle 204">
                <a:extLst>
                  <a:ext uri="{FF2B5EF4-FFF2-40B4-BE49-F238E27FC236}">
                    <a16:creationId xmlns:a16="http://schemas.microsoft.com/office/drawing/2014/main" id="{4B6C619F-01DA-446D-97C3-D4FB501C0BBE}"/>
                  </a:ext>
                </a:extLst>
              </p:cNvPr>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1" name="Rectangle 205">
                <a:extLst>
                  <a:ext uri="{FF2B5EF4-FFF2-40B4-BE49-F238E27FC236}">
                    <a16:creationId xmlns:a16="http://schemas.microsoft.com/office/drawing/2014/main" id="{1EC0E840-3E25-4D71-9E78-85552FEF7D13}"/>
                  </a:ext>
                </a:extLst>
              </p:cNvPr>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2" name="Rectangle 206">
                <a:extLst>
                  <a:ext uri="{FF2B5EF4-FFF2-40B4-BE49-F238E27FC236}">
                    <a16:creationId xmlns:a16="http://schemas.microsoft.com/office/drawing/2014/main" id="{9752C6A4-3019-43B5-84D2-CCE8FEC4C2F0}"/>
                  </a:ext>
                </a:extLst>
              </p:cNvPr>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3" name="Rectangle 207">
                <a:extLst>
                  <a:ext uri="{FF2B5EF4-FFF2-40B4-BE49-F238E27FC236}">
                    <a16:creationId xmlns:a16="http://schemas.microsoft.com/office/drawing/2014/main" id="{E46D657F-6231-4102-9066-CCC222FD22F7}"/>
                  </a:ext>
                </a:extLst>
              </p:cNvPr>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4" name="Rectangle 208">
                <a:extLst>
                  <a:ext uri="{FF2B5EF4-FFF2-40B4-BE49-F238E27FC236}">
                    <a16:creationId xmlns:a16="http://schemas.microsoft.com/office/drawing/2014/main" id="{83351672-4FE0-4271-B589-B1608964FD0E}"/>
                  </a:ext>
                </a:extLst>
              </p:cNvPr>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5" name="Rectangle 209">
                <a:extLst>
                  <a:ext uri="{FF2B5EF4-FFF2-40B4-BE49-F238E27FC236}">
                    <a16:creationId xmlns:a16="http://schemas.microsoft.com/office/drawing/2014/main" id="{355B05DE-F8DD-4C90-9E5A-79B18D57344D}"/>
                  </a:ext>
                </a:extLst>
              </p:cNvPr>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6" name="Rectangle 210">
                <a:extLst>
                  <a:ext uri="{FF2B5EF4-FFF2-40B4-BE49-F238E27FC236}">
                    <a16:creationId xmlns:a16="http://schemas.microsoft.com/office/drawing/2014/main" id="{7AD48794-3066-4BFC-A27A-526B5825CD1F}"/>
                  </a:ext>
                </a:extLst>
              </p:cNvPr>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7" name="Freeform 211">
                <a:extLst>
                  <a:ext uri="{FF2B5EF4-FFF2-40B4-BE49-F238E27FC236}">
                    <a16:creationId xmlns:a16="http://schemas.microsoft.com/office/drawing/2014/main" id="{F731CB0B-E26B-43BF-995B-F07B5C808239}"/>
                  </a:ext>
                </a:extLst>
              </p:cNvPr>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864468" name="Freeform 212">
            <a:extLst>
              <a:ext uri="{FF2B5EF4-FFF2-40B4-BE49-F238E27FC236}">
                <a16:creationId xmlns:a16="http://schemas.microsoft.com/office/drawing/2014/main" id="{E2761A60-79A3-4565-A187-9F27A8593521}"/>
              </a:ext>
            </a:extLst>
          </p:cNvPr>
          <p:cNvSpPr>
            <a:spLocks/>
          </p:cNvSpPr>
          <p:nvPr/>
        </p:nvSpPr>
        <p:spPr bwMode="auto">
          <a:xfrm>
            <a:off x="3044825" y="2830513"/>
            <a:ext cx="2338388" cy="400050"/>
          </a:xfrm>
          <a:custGeom>
            <a:avLst/>
            <a:gdLst>
              <a:gd name="T0" fmla="*/ 2 w 1473"/>
              <a:gd name="T1" fmla="*/ 252 h 252"/>
              <a:gd name="T2" fmla="*/ 0 w 1473"/>
              <a:gd name="T3" fmla="*/ 0 h 252"/>
              <a:gd name="T4" fmla="*/ 1473 w 1473"/>
              <a:gd name="T5" fmla="*/ 3 h 252"/>
              <a:gd name="T6" fmla="*/ 1231 w 1473"/>
              <a:gd name="T7" fmla="*/ 252 h 252"/>
              <a:gd name="T8" fmla="*/ 2 w 1473"/>
              <a:gd name="T9" fmla="*/ 252 h 252"/>
            </a:gdLst>
            <a:ahLst/>
            <a:cxnLst>
              <a:cxn ang="0">
                <a:pos x="T0" y="T1"/>
              </a:cxn>
              <a:cxn ang="0">
                <a:pos x="T2" y="T3"/>
              </a:cxn>
              <a:cxn ang="0">
                <a:pos x="T4" y="T5"/>
              </a:cxn>
              <a:cxn ang="0">
                <a:pos x="T6" y="T7"/>
              </a:cxn>
              <a:cxn ang="0">
                <a:pos x="T8" y="T9"/>
              </a:cxn>
            </a:cxnLst>
            <a:rect l="0" t="0" r="r" b="b"/>
            <a:pathLst>
              <a:path w="1473" h="252">
                <a:moveTo>
                  <a:pt x="2" y="252"/>
                </a:moveTo>
                <a:lnTo>
                  <a:pt x="0" y="0"/>
                </a:lnTo>
                <a:lnTo>
                  <a:pt x="1473" y="3"/>
                </a:lnTo>
                <a:lnTo>
                  <a:pt x="1231" y="252"/>
                </a:lnTo>
                <a:lnTo>
                  <a:pt x="2" y="252"/>
                </a:lnTo>
                <a:close/>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4469" name="Freeform 213">
            <a:extLst>
              <a:ext uri="{FF2B5EF4-FFF2-40B4-BE49-F238E27FC236}">
                <a16:creationId xmlns:a16="http://schemas.microsoft.com/office/drawing/2014/main" id="{5374886E-0110-4811-B3C4-574C5DBF4937}"/>
              </a:ext>
            </a:extLst>
          </p:cNvPr>
          <p:cNvSpPr>
            <a:spLocks/>
          </p:cNvSpPr>
          <p:nvPr/>
        </p:nvSpPr>
        <p:spPr bwMode="auto">
          <a:xfrm>
            <a:off x="5002213" y="2828925"/>
            <a:ext cx="400050" cy="2036763"/>
          </a:xfrm>
          <a:custGeom>
            <a:avLst/>
            <a:gdLst>
              <a:gd name="T0" fmla="*/ 1 w 252"/>
              <a:gd name="T1" fmla="*/ 1283 h 1283"/>
              <a:gd name="T2" fmla="*/ 252 w 252"/>
              <a:gd name="T3" fmla="*/ 1283 h 1283"/>
              <a:gd name="T4" fmla="*/ 246 w 252"/>
              <a:gd name="T5" fmla="*/ 0 h 1283"/>
              <a:gd name="T6" fmla="*/ 0 w 252"/>
              <a:gd name="T7" fmla="*/ 253 h 1283"/>
              <a:gd name="T8" fmla="*/ 1 w 252"/>
              <a:gd name="T9" fmla="*/ 1283 h 1283"/>
            </a:gdLst>
            <a:ahLst/>
            <a:cxnLst>
              <a:cxn ang="0">
                <a:pos x="T0" y="T1"/>
              </a:cxn>
              <a:cxn ang="0">
                <a:pos x="T2" y="T3"/>
              </a:cxn>
              <a:cxn ang="0">
                <a:pos x="T4" y="T5"/>
              </a:cxn>
              <a:cxn ang="0">
                <a:pos x="T6" y="T7"/>
              </a:cxn>
              <a:cxn ang="0">
                <a:pos x="T8" y="T9"/>
              </a:cxn>
            </a:cxnLst>
            <a:rect l="0" t="0" r="r" b="b"/>
            <a:pathLst>
              <a:path w="252" h="1283">
                <a:moveTo>
                  <a:pt x="1" y="1283"/>
                </a:moveTo>
                <a:lnTo>
                  <a:pt x="252" y="1283"/>
                </a:lnTo>
                <a:lnTo>
                  <a:pt x="246" y="0"/>
                </a:lnTo>
                <a:lnTo>
                  <a:pt x="0" y="253"/>
                </a:lnTo>
                <a:lnTo>
                  <a:pt x="1" y="1283"/>
                </a:lnTo>
                <a:close/>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64470" name="Group 214">
            <a:extLst>
              <a:ext uri="{FF2B5EF4-FFF2-40B4-BE49-F238E27FC236}">
                <a16:creationId xmlns:a16="http://schemas.microsoft.com/office/drawing/2014/main" id="{D36E5843-10C5-43CF-82EB-AE922CECA66A}"/>
              </a:ext>
            </a:extLst>
          </p:cNvPr>
          <p:cNvGrpSpPr>
            <a:grpSpLocks/>
          </p:cNvGrpSpPr>
          <p:nvPr/>
        </p:nvGrpSpPr>
        <p:grpSpPr bwMode="auto">
          <a:xfrm>
            <a:off x="6705600" y="2362200"/>
            <a:ext cx="1676400" cy="4267200"/>
            <a:chOff x="4224" y="1488"/>
            <a:chExt cx="1056" cy="2688"/>
          </a:xfrm>
        </p:grpSpPr>
        <p:sp>
          <p:nvSpPr>
            <p:cNvPr id="864471" name="Text Box 215">
              <a:extLst>
                <a:ext uri="{FF2B5EF4-FFF2-40B4-BE49-F238E27FC236}">
                  <a16:creationId xmlns:a16="http://schemas.microsoft.com/office/drawing/2014/main" id="{34AF01A1-D316-4B32-80ED-935BCDD79D9F}"/>
                </a:ext>
              </a:extLst>
            </p:cNvPr>
            <p:cNvSpPr txBox="1">
              <a:spLocks noChangeArrowheads="1"/>
            </p:cNvSpPr>
            <p:nvPr/>
          </p:nvSpPr>
          <p:spPr bwMode="auto">
            <a:xfrm>
              <a:off x="4320" y="258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GIS</a:t>
              </a:r>
            </a:p>
          </p:txBody>
        </p:sp>
        <p:sp>
          <p:nvSpPr>
            <p:cNvPr id="864472" name="Text Box 216">
              <a:extLst>
                <a:ext uri="{FF2B5EF4-FFF2-40B4-BE49-F238E27FC236}">
                  <a16:creationId xmlns:a16="http://schemas.microsoft.com/office/drawing/2014/main" id="{5D071F47-22F6-4275-8AE1-BE72125F24B3}"/>
                </a:ext>
              </a:extLst>
            </p:cNvPr>
            <p:cNvSpPr txBox="1">
              <a:spLocks noChangeArrowheads="1"/>
            </p:cNvSpPr>
            <p:nvPr/>
          </p:nvSpPr>
          <p:spPr bwMode="auto">
            <a:xfrm>
              <a:off x="4320" y="282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Matlab</a:t>
              </a:r>
            </a:p>
          </p:txBody>
        </p:sp>
        <p:sp>
          <p:nvSpPr>
            <p:cNvPr id="864473" name="Text Box 217">
              <a:extLst>
                <a:ext uri="{FF2B5EF4-FFF2-40B4-BE49-F238E27FC236}">
                  <a16:creationId xmlns:a16="http://schemas.microsoft.com/office/drawing/2014/main" id="{D66F52B5-CE9C-4FAA-BD71-C6C3D5BF3302}"/>
                </a:ext>
              </a:extLst>
            </p:cNvPr>
            <p:cNvSpPr txBox="1">
              <a:spLocks noChangeArrowheads="1"/>
            </p:cNvSpPr>
            <p:nvPr/>
          </p:nvSpPr>
          <p:spPr bwMode="auto">
            <a:xfrm>
              <a:off x="4320" y="306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IDL</a:t>
              </a:r>
            </a:p>
          </p:txBody>
        </p:sp>
        <p:sp>
          <p:nvSpPr>
            <p:cNvPr id="864474" name="Text Box 218">
              <a:extLst>
                <a:ext uri="{FF2B5EF4-FFF2-40B4-BE49-F238E27FC236}">
                  <a16:creationId xmlns:a16="http://schemas.microsoft.com/office/drawing/2014/main" id="{CBA6F532-6C44-40EE-ACE6-C7AD3A4294FB}"/>
                </a:ext>
              </a:extLst>
            </p:cNvPr>
            <p:cNvSpPr txBox="1">
              <a:spLocks noChangeArrowheads="1"/>
            </p:cNvSpPr>
            <p:nvPr/>
          </p:nvSpPr>
          <p:spPr bwMode="auto">
            <a:xfrm>
              <a:off x="4320" y="330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Splus, R</a:t>
              </a:r>
            </a:p>
          </p:txBody>
        </p:sp>
        <p:sp>
          <p:nvSpPr>
            <p:cNvPr id="864475" name="Text Box 219">
              <a:extLst>
                <a:ext uri="{FF2B5EF4-FFF2-40B4-BE49-F238E27FC236}">
                  <a16:creationId xmlns:a16="http://schemas.microsoft.com/office/drawing/2014/main" id="{80A36A28-3CE6-49B8-A118-ACF7911EFB4E}"/>
                </a:ext>
              </a:extLst>
            </p:cNvPr>
            <p:cNvSpPr txBox="1">
              <a:spLocks noChangeArrowheads="1"/>
            </p:cNvSpPr>
            <p:nvPr/>
          </p:nvSpPr>
          <p:spPr bwMode="auto">
            <a:xfrm>
              <a:off x="4320" y="354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Excel</a:t>
              </a:r>
            </a:p>
          </p:txBody>
        </p:sp>
        <p:sp>
          <p:nvSpPr>
            <p:cNvPr id="864476" name="Text Box 220">
              <a:extLst>
                <a:ext uri="{FF2B5EF4-FFF2-40B4-BE49-F238E27FC236}">
                  <a16:creationId xmlns:a16="http://schemas.microsoft.com/office/drawing/2014/main" id="{6CF71A9B-115E-4A8C-83E4-E8239EC64F48}"/>
                </a:ext>
              </a:extLst>
            </p:cNvPr>
            <p:cNvSpPr txBox="1">
              <a:spLocks noChangeArrowheads="1"/>
            </p:cNvSpPr>
            <p:nvPr/>
          </p:nvSpPr>
          <p:spPr bwMode="auto">
            <a:xfrm>
              <a:off x="4320" y="3786"/>
              <a:ext cx="816" cy="29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Programming (Fortran, C, VB)</a:t>
              </a:r>
            </a:p>
          </p:txBody>
        </p:sp>
        <p:sp>
          <p:nvSpPr>
            <p:cNvPr id="864477" name="Text Box 221">
              <a:extLst>
                <a:ext uri="{FF2B5EF4-FFF2-40B4-BE49-F238E27FC236}">
                  <a16:creationId xmlns:a16="http://schemas.microsoft.com/office/drawing/2014/main" id="{485BCF26-5367-47B0-80E7-4ADBF0EB5CA3}"/>
                </a:ext>
              </a:extLst>
            </p:cNvPr>
            <p:cNvSpPr txBox="1">
              <a:spLocks noChangeArrowheads="1"/>
            </p:cNvSpPr>
            <p:nvPr/>
          </p:nvSpPr>
          <p:spPr bwMode="auto">
            <a:xfrm>
              <a:off x="4224" y="1546"/>
              <a:ext cx="10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spcBef>
                  <a:spcPct val="50000"/>
                </a:spcBef>
              </a:pPr>
              <a:r>
                <a:rPr lang="en-US" altLang="en-US" sz="1400" b="1"/>
                <a:t>Web services interface</a:t>
              </a:r>
            </a:p>
          </p:txBody>
        </p:sp>
        <p:pic>
          <p:nvPicPr>
            <p:cNvPr id="864478" name="Picture 222" descr="MPj04000390000[1]">
              <a:extLst>
                <a:ext uri="{FF2B5EF4-FFF2-40B4-BE49-F238E27FC236}">
                  <a16:creationId xmlns:a16="http://schemas.microsoft.com/office/drawing/2014/main" id="{0D30E981-F233-491D-A266-AF7FCA005D9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5882"/>
            <a:stretch>
              <a:fillRect/>
            </a:stretch>
          </p:blipFill>
          <p:spPr bwMode="auto">
            <a:xfrm>
              <a:off x="4320" y="1960"/>
              <a:ext cx="816" cy="578"/>
            </a:xfrm>
            <a:prstGeom prst="rect">
              <a:avLst/>
            </a:prstGeom>
            <a:noFill/>
            <a:extLst>
              <a:ext uri="{909E8E84-426E-40DD-AFC4-6F175D3DCCD1}">
                <a14:hiddenFill xmlns:a14="http://schemas.microsoft.com/office/drawing/2010/main">
                  <a:solidFill>
                    <a:srgbClr val="FFFFFF"/>
                  </a:solidFill>
                </a14:hiddenFill>
              </a:ext>
            </a:extLst>
          </p:spPr>
        </p:pic>
        <p:sp>
          <p:nvSpPr>
            <p:cNvPr id="864479" name="Rectangle 223">
              <a:extLst>
                <a:ext uri="{FF2B5EF4-FFF2-40B4-BE49-F238E27FC236}">
                  <a16:creationId xmlns:a16="http://schemas.microsoft.com/office/drawing/2014/main" id="{93983CA8-0011-4DEC-B71C-18B575B63E67}"/>
                </a:ext>
              </a:extLst>
            </p:cNvPr>
            <p:cNvSpPr>
              <a:spLocks noChangeArrowheads="1"/>
            </p:cNvSpPr>
            <p:nvPr/>
          </p:nvSpPr>
          <p:spPr bwMode="auto">
            <a:xfrm>
              <a:off x="4224" y="1488"/>
              <a:ext cx="1008" cy="2688"/>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64480" name="Group 224">
            <a:extLst>
              <a:ext uri="{FF2B5EF4-FFF2-40B4-BE49-F238E27FC236}">
                <a16:creationId xmlns:a16="http://schemas.microsoft.com/office/drawing/2014/main" id="{8FA7A77F-1BF8-4DE7-9039-40050FA06CF7}"/>
              </a:ext>
            </a:extLst>
          </p:cNvPr>
          <p:cNvGrpSpPr>
            <a:grpSpLocks/>
          </p:cNvGrpSpPr>
          <p:nvPr/>
        </p:nvGrpSpPr>
        <p:grpSpPr bwMode="auto">
          <a:xfrm>
            <a:off x="1295400" y="457200"/>
            <a:ext cx="5562600" cy="1420813"/>
            <a:chOff x="816" y="288"/>
            <a:chExt cx="3504" cy="895"/>
          </a:xfrm>
        </p:grpSpPr>
        <p:pic>
          <p:nvPicPr>
            <p:cNvPr id="864481" name="Picture 225" descr="MCj03871500000[1]">
              <a:extLst>
                <a:ext uri="{FF2B5EF4-FFF2-40B4-BE49-F238E27FC236}">
                  <a16:creationId xmlns:a16="http://schemas.microsoft.com/office/drawing/2014/main" id="{6E1C3ACB-8DE6-4DE1-A941-9C7CD781D06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2" y="384"/>
              <a:ext cx="819" cy="758"/>
            </a:xfrm>
            <a:prstGeom prst="rect">
              <a:avLst/>
            </a:prstGeom>
            <a:noFill/>
            <a:extLst>
              <a:ext uri="{909E8E84-426E-40DD-AFC4-6F175D3DCCD1}">
                <a14:hiddenFill xmlns:a14="http://schemas.microsoft.com/office/drawing/2010/main">
                  <a:solidFill>
                    <a:srgbClr val="FFFFFF"/>
                  </a:solidFill>
                </a14:hiddenFill>
              </a:ext>
            </a:extLst>
          </p:spPr>
        </p:pic>
        <p:sp>
          <p:nvSpPr>
            <p:cNvPr id="864482" name="Text Box 226">
              <a:extLst>
                <a:ext uri="{FF2B5EF4-FFF2-40B4-BE49-F238E27FC236}">
                  <a16:creationId xmlns:a16="http://schemas.microsoft.com/office/drawing/2014/main" id="{C608F7E9-0F7F-4477-B149-B8D73418F79E}"/>
                </a:ext>
              </a:extLst>
            </p:cNvPr>
            <p:cNvSpPr txBox="1">
              <a:spLocks noChangeArrowheads="1"/>
            </p:cNvSpPr>
            <p:nvPr/>
          </p:nvSpPr>
          <p:spPr bwMode="auto">
            <a:xfrm>
              <a:off x="1555" y="321"/>
              <a:ext cx="2765" cy="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400" b="1">
                  <a:cs typeface="Arial" panose="020B0604020202020204" pitchFamily="34" charset="0"/>
                </a:rPr>
                <a:t>Hydrologic Data Access System Website Portal and Map Viewer</a:t>
              </a:r>
            </a:p>
            <a:p>
              <a:pPr algn="ctr">
                <a:spcBef>
                  <a:spcPct val="50000"/>
                </a:spcBef>
              </a:pPr>
              <a:r>
                <a:rPr lang="en-US" altLang="en-US" sz="1400">
                  <a:cs typeface="Arial" panose="020B0604020202020204" pitchFamily="34" charset="0"/>
                </a:rPr>
                <a:t>Information input, display, query and output services</a:t>
              </a:r>
            </a:p>
            <a:p>
              <a:pPr algn="ctr">
                <a:spcBef>
                  <a:spcPct val="50000"/>
                </a:spcBef>
              </a:pPr>
              <a:r>
                <a:rPr lang="en-US" altLang="en-US" sz="1400">
                  <a:cs typeface="Arial" panose="020B0604020202020204" pitchFamily="34" charset="0"/>
                </a:rPr>
                <a:t>Preliminary data exploration and discovery.  See what is available and perform exploratory analyses</a:t>
              </a:r>
            </a:p>
          </p:txBody>
        </p:sp>
        <p:sp>
          <p:nvSpPr>
            <p:cNvPr id="864483" name="Rectangle 227">
              <a:extLst>
                <a:ext uri="{FF2B5EF4-FFF2-40B4-BE49-F238E27FC236}">
                  <a16:creationId xmlns:a16="http://schemas.microsoft.com/office/drawing/2014/main" id="{7B20DE69-E0F1-4E08-8696-C67F29695D08}"/>
                </a:ext>
              </a:extLst>
            </p:cNvPr>
            <p:cNvSpPr>
              <a:spLocks noChangeArrowheads="1"/>
            </p:cNvSpPr>
            <p:nvPr/>
          </p:nvSpPr>
          <p:spPr bwMode="auto">
            <a:xfrm>
              <a:off x="816" y="288"/>
              <a:ext cx="3456" cy="864"/>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4484" name="Rectangle 228">
            <a:extLst>
              <a:ext uri="{FF2B5EF4-FFF2-40B4-BE49-F238E27FC236}">
                <a16:creationId xmlns:a16="http://schemas.microsoft.com/office/drawing/2014/main" id="{836DA539-EFE5-49BE-A78A-0F62138EC23C}"/>
              </a:ext>
            </a:extLst>
          </p:cNvPr>
          <p:cNvSpPr>
            <a:spLocks noChangeArrowheads="1"/>
          </p:cNvSpPr>
          <p:nvPr/>
        </p:nvSpPr>
        <p:spPr bwMode="auto">
          <a:xfrm>
            <a:off x="5010150" y="2847975"/>
            <a:ext cx="381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485" name="Text Box 229">
            <a:extLst>
              <a:ext uri="{FF2B5EF4-FFF2-40B4-BE49-F238E27FC236}">
                <a16:creationId xmlns:a16="http://schemas.microsoft.com/office/drawing/2014/main" id="{D741B3F3-788A-4C96-AB5F-3869C1F93F89}"/>
              </a:ext>
            </a:extLst>
          </p:cNvPr>
          <p:cNvSpPr txBox="1">
            <a:spLocks noChangeArrowheads="1"/>
          </p:cNvSpPr>
          <p:nvPr/>
        </p:nvSpPr>
        <p:spPr bwMode="auto">
          <a:xfrm>
            <a:off x="3019425" y="2830513"/>
            <a:ext cx="181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sz="2000">
                <a:latin typeface="Times New Roman" panose="02020603050405020304" pitchFamily="18" charset="0"/>
              </a:rPr>
              <a:t>HTML -XML</a:t>
            </a:r>
          </a:p>
        </p:txBody>
      </p:sp>
      <p:sp>
        <p:nvSpPr>
          <p:cNvPr id="864486" name="Text Box 230">
            <a:extLst>
              <a:ext uri="{FF2B5EF4-FFF2-40B4-BE49-F238E27FC236}">
                <a16:creationId xmlns:a16="http://schemas.microsoft.com/office/drawing/2014/main" id="{804BB5B6-AA92-40CE-B1A0-43309FEFC641}"/>
              </a:ext>
            </a:extLst>
          </p:cNvPr>
          <p:cNvSpPr txBox="1">
            <a:spLocks noChangeArrowheads="1"/>
          </p:cNvSpPr>
          <p:nvPr/>
        </p:nvSpPr>
        <p:spPr bwMode="auto">
          <a:xfrm rot="5400000">
            <a:off x="4295775" y="3835400"/>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sz="2000">
                <a:latin typeface="Times New Roman" panose="02020603050405020304" pitchFamily="18" charset="0"/>
              </a:rPr>
              <a:t>WSDL - SOAP</a:t>
            </a:r>
          </a:p>
        </p:txBody>
      </p:sp>
      <p:cxnSp>
        <p:nvCxnSpPr>
          <p:cNvPr id="864487" name="AutoShape 231">
            <a:extLst>
              <a:ext uri="{FF2B5EF4-FFF2-40B4-BE49-F238E27FC236}">
                <a16:creationId xmlns:a16="http://schemas.microsoft.com/office/drawing/2014/main" id="{69B0FA1D-7BEF-4D23-9165-A616F60E4FA9}"/>
              </a:ext>
            </a:extLst>
          </p:cNvPr>
          <p:cNvCxnSpPr>
            <a:cxnSpLocks noChangeShapeType="1"/>
            <a:stCxn id="864485" idx="3"/>
            <a:endCxn id="864486" idx="1"/>
          </p:cNvCxnSpPr>
          <p:nvPr/>
        </p:nvCxnSpPr>
        <p:spPr bwMode="auto">
          <a:xfrm>
            <a:off x="4830763" y="3028950"/>
            <a:ext cx="365125" cy="104775"/>
          </a:xfrm>
          <a:prstGeom prst="bentConnector2">
            <a:avLst/>
          </a:prstGeom>
          <a:noFill/>
          <a:ln w="9525">
            <a:solidFill>
              <a:schemeClr val="tx1"/>
            </a:solidFill>
            <a:miter lim="800000"/>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4488" name="Text Box 232">
            <a:extLst>
              <a:ext uri="{FF2B5EF4-FFF2-40B4-BE49-F238E27FC236}">
                <a16:creationId xmlns:a16="http://schemas.microsoft.com/office/drawing/2014/main" id="{51231F98-16A1-4061-A92B-3AD74CCF3A37}"/>
              </a:ext>
            </a:extLst>
          </p:cNvPr>
          <p:cNvSpPr txBox="1">
            <a:spLocks noChangeArrowheads="1"/>
          </p:cNvSpPr>
          <p:nvPr/>
        </p:nvSpPr>
        <p:spPr bwMode="auto">
          <a:xfrm>
            <a:off x="3971925" y="6124575"/>
            <a:ext cx="895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ODM</a:t>
            </a:r>
          </a:p>
        </p:txBody>
      </p:sp>
      <p:grpSp>
        <p:nvGrpSpPr>
          <p:cNvPr id="864489" name="Group 233">
            <a:extLst>
              <a:ext uri="{FF2B5EF4-FFF2-40B4-BE49-F238E27FC236}">
                <a16:creationId xmlns:a16="http://schemas.microsoft.com/office/drawing/2014/main" id="{2808948F-1BD9-4A04-AB30-01FBF84E49FF}"/>
              </a:ext>
            </a:extLst>
          </p:cNvPr>
          <p:cNvGrpSpPr>
            <a:grpSpLocks/>
          </p:cNvGrpSpPr>
          <p:nvPr/>
        </p:nvGrpSpPr>
        <p:grpSpPr bwMode="auto">
          <a:xfrm>
            <a:off x="1457325" y="5848350"/>
            <a:ext cx="762000" cy="819150"/>
            <a:chOff x="3600" y="2160"/>
            <a:chExt cx="864" cy="960"/>
          </a:xfrm>
        </p:grpSpPr>
        <p:sp>
          <p:nvSpPr>
            <p:cNvPr id="864490" name="Rectangle 234">
              <a:extLst>
                <a:ext uri="{FF2B5EF4-FFF2-40B4-BE49-F238E27FC236}">
                  <a16:creationId xmlns:a16="http://schemas.microsoft.com/office/drawing/2014/main" id="{F4DAADB0-77D2-483B-B0B1-953BFA446AC0}"/>
                </a:ext>
              </a:extLst>
            </p:cNvPr>
            <p:cNvSpPr>
              <a:spLocks noChangeArrowheads="1"/>
            </p:cNvSpPr>
            <p:nvPr/>
          </p:nvSpPr>
          <p:spPr bwMode="auto">
            <a:xfrm>
              <a:off x="3600" y="2304"/>
              <a:ext cx="864" cy="7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4491" name="Group 235">
              <a:extLst>
                <a:ext uri="{FF2B5EF4-FFF2-40B4-BE49-F238E27FC236}">
                  <a16:creationId xmlns:a16="http://schemas.microsoft.com/office/drawing/2014/main" id="{98B56FA6-8778-45D6-8863-ACCEAA14AD93}"/>
                </a:ext>
              </a:extLst>
            </p:cNvPr>
            <p:cNvGrpSpPr>
              <a:grpSpLocks/>
            </p:cNvGrpSpPr>
            <p:nvPr/>
          </p:nvGrpSpPr>
          <p:grpSpPr bwMode="auto">
            <a:xfrm>
              <a:off x="3600" y="2160"/>
              <a:ext cx="864" cy="960"/>
              <a:chOff x="3600" y="1632"/>
              <a:chExt cx="864" cy="1536"/>
            </a:xfrm>
          </p:grpSpPr>
          <p:sp>
            <p:nvSpPr>
              <p:cNvPr id="864492" name="Oval 236">
                <a:extLst>
                  <a:ext uri="{FF2B5EF4-FFF2-40B4-BE49-F238E27FC236}">
                    <a16:creationId xmlns:a16="http://schemas.microsoft.com/office/drawing/2014/main" id="{0DFBDFC7-0572-4B09-A319-772BAA46DA7D}"/>
                  </a:ext>
                </a:extLst>
              </p:cNvPr>
              <p:cNvSpPr>
                <a:spLocks noChangeArrowheads="1"/>
              </p:cNvSpPr>
              <p:nvPr/>
            </p:nvSpPr>
            <p:spPr bwMode="auto">
              <a:xfrm>
                <a:off x="3600" y="1632"/>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493" name="Oval 237">
                <a:extLst>
                  <a:ext uri="{FF2B5EF4-FFF2-40B4-BE49-F238E27FC236}">
                    <a16:creationId xmlns:a16="http://schemas.microsoft.com/office/drawing/2014/main" id="{EB05775A-FF05-4EBD-936D-D4932CA0D0E7}"/>
                  </a:ext>
                </a:extLst>
              </p:cNvPr>
              <p:cNvSpPr>
                <a:spLocks noChangeArrowheads="1"/>
              </p:cNvSpPr>
              <p:nvPr/>
            </p:nvSpPr>
            <p:spPr bwMode="auto">
              <a:xfrm>
                <a:off x="3600" y="2784"/>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494" name="Line 238">
                <a:extLst>
                  <a:ext uri="{FF2B5EF4-FFF2-40B4-BE49-F238E27FC236}">
                    <a16:creationId xmlns:a16="http://schemas.microsoft.com/office/drawing/2014/main" id="{9ECE0191-25F5-465F-A916-15121AC08268}"/>
                  </a:ext>
                </a:extLst>
              </p:cNvPr>
              <p:cNvSpPr>
                <a:spLocks noChangeShapeType="1"/>
              </p:cNvSpPr>
              <p:nvPr/>
            </p:nvSpPr>
            <p:spPr bwMode="auto">
              <a:xfrm>
                <a:off x="4464"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4495" name="Line 239">
                <a:extLst>
                  <a:ext uri="{FF2B5EF4-FFF2-40B4-BE49-F238E27FC236}">
                    <a16:creationId xmlns:a16="http://schemas.microsoft.com/office/drawing/2014/main" id="{6913282B-613C-4FD6-98E6-8F3C13B67CE0}"/>
                  </a:ext>
                </a:extLst>
              </p:cNvPr>
              <p:cNvSpPr>
                <a:spLocks noChangeShapeType="1"/>
              </p:cNvSpPr>
              <p:nvPr/>
            </p:nvSpPr>
            <p:spPr bwMode="auto">
              <a:xfrm>
                <a:off x="3600"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864496" name="Text Box 240">
            <a:extLst>
              <a:ext uri="{FF2B5EF4-FFF2-40B4-BE49-F238E27FC236}">
                <a16:creationId xmlns:a16="http://schemas.microsoft.com/office/drawing/2014/main" id="{C96032C7-F7FA-41C9-8EA9-0BA67B728F0C}"/>
              </a:ext>
            </a:extLst>
          </p:cNvPr>
          <p:cNvSpPr txBox="1">
            <a:spLocks noChangeArrowheads="1"/>
          </p:cNvSpPr>
          <p:nvPr/>
        </p:nvSpPr>
        <p:spPr bwMode="auto">
          <a:xfrm>
            <a:off x="1457325" y="6096000"/>
            <a:ext cx="895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ODM</a:t>
            </a:r>
          </a:p>
        </p:txBody>
      </p:sp>
      <p:sp>
        <p:nvSpPr>
          <p:cNvPr id="864497" name="AutoShape 241">
            <a:extLst>
              <a:ext uri="{FF2B5EF4-FFF2-40B4-BE49-F238E27FC236}">
                <a16:creationId xmlns:a16="http://schemas.microsoft.com/office/drawing/2014/main" id="{50CE0348-6435-429A-9672-E972310C9CB4}"/>
              </a:ext>
            </a:extLst>
          </p:cNvPr>
          <p:cNvSpPr>
            <a:spLocks noChangeArrowheads="1"/>
          </p:cNvSpPr>
          <p:nvPr/>
        </p:nvSpPr>
        <p:spPr bwMode="auto">
          <a:xfrm rot="5400000">
            <a:off x="2590800" y="3505200"/>
            <a:ext cx="228600" cy="838200"/>
          </a:xfrm>
          <a:prstGeom prst="upArrow">
            <a:avLst>
              <a:gd name="adj1" fmla="val 50000"/>
              <a:gd name="adj2" fmla="val 91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a:extLst>
              <a:ext uri="{FF2B5EF4-FFF2-40B4-BE49-F238E27FC236}">
                <a16:creationId xmlns:a16="http://schemas.microsoft.com/office/drawing/2014/main" id="{81432D41-CC2A-4ED4-90A6-F560C53610DD}"/>
              </a:ext>
            </a:extLst>
          </p:cNvPr>
          <p:cNvSpPr>
            <a:spLocks noGrp="1" noChangeArrowheads="1"/>
          </p:cNvSpPr>
          <p:nvPr>
            <p:ph type="title"/>
          </p:nvPr>
        </p:nvSpPr>
        <p:spPr>
          <a:xfrm>
            <a:off x="457200" y="304800"/>
            <a:ext cx="8229600" cy="1143000"/>
          </a:xfrm>
        </p:spPr>
        <p:txBody>
          <a:bodyPr/>
          <a:lstStyle/>
          <a:p>
            <a:r>
              <a:rPr lang="en-US" altLang="en-US" sz="3200">
                <a:solidFill>
                  <a:srgbClr val="0000FF"/>
                </a:solidFill>
              </a:rPr>
              <a:t>CUAHSI Hydrologic Data Access System</a:t>
            </a:r>
            <a:br>
              <a:rPr lang="en-US" altLang="en-US" sz="3200"/>
            </a:br>
            <a:r>
              <a:rPr lang="en-US" altLang="en-US" sz="3200">
                <a:solidFill>
                  <a:srgbClr val="0000FF"/>
                </a:solidFill>
              </a:rPr>
              <a:t>(HDAS)</a:t>
            </a:r>
          </a:p>
        </p:txBody>
      </p:sp>
      <p:sp>
        <p:nvSpPr>
          <p:cNvPr id="746500" name="Rectangle 4">
            <a:extLst>
              <a:ext uri="{FF2B5EF4-FFF2-40B4-BE49-F238E27FC236}">
                <a16:creationId xmlns:a16="http://schemas.microsoft.com/office/drawing/2014/main" id="{AD55AE8A-8FC7-4EFE-BA94-76814CA23499}"/>
              </a:ext>
            </a:extLst>
          </p:cNvPr>
          <p:cNvSpPr>
            <a:spLocks noChangeArrowheads="1"/>
          </p:cNvSpPr>
          <p:nvPr/>
        </p:nvSpPr>
        <p:spPr bwMode="auto">
          <a:xfrm>
            <a:off x="2819400" y="62166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a:p>
            <a:endParaRPr lang="en-US" altLang="en-US"/>
          </a:p>
        </p:txBody>
      </p:sp>
      <p:sp>
        <p:nvSpPr>
          <p:cNvPr id="746501" name="Text Box 5">
            <a:extLst>
              <a:ext uri="{FF2B5EF4-FFF2-40B4-BE49-F238E27FC236}">
                <a16:creationId xmlns:a16="http://schemas.microsoft.com/office/drawing/2014/main" id="{CB6D507A-3C22-49BA-AD75-2028601FE168}"/>
              </a:ext>
            </a:extLst>
          </p:cNvPr>
          <p:cNvSpPr txBox="1">
            <a:spLocks noChangeArrowheads="1"/>
          </p:cNvSpPr>
          <p:nvPr/>
        </p:nvSpPr>
        <p:spPr bwMode="auto">
          <a:xfrm>
            <a:off x="685800" y="57912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2"/>
                </a:solidFill>
              </a:rPr>
              <a:t>A </a:t>
            </a:r>
            <a:r>
              <a:rPr lang="en-US" altLang="en-US" sz="2400">
                <a:solidFill>
                  <a:srgbClr val="0000FF"/>
                </a:solidFill>
              </a:rPr>
              <a:t>common data window</a:t>
            </a:r>
            <a:r>
              <a:rPr lang="en-US" altLang="en-US" sz="2400">
                <a:solidFill>
                  <a:schemeClr val="tx2"/>
                </a:solidFill>
              </a:rPr>
              <a:t> for accessing, viewing and downloading hydrologic information</a:t>
            </a:r>
          </a:p>
        </p:txBody>
      </p:sp>
      <p:sp>
        <p:nvSpPr>
          <p:cNvPr id="746502" name="Text Box 6">
            <a:extLst>
              <a:ext uri="{FF2B5EF4-FFF2-40B4-BE49-F238E27FC236}">
                <a16:creationId xmlns:a16="http://schemas.microsoft.com/office/drawing/2014/main" id="{93710BF3-E8CC-4F49-B2ED-78241312D54A}"/>
              </a:ext>
            </a:extLst>
          </p:cNvPr>
          <p:cNvSpPr txBox="1">
            <a:spLocks noChangeArrowheads="1"/>
          </p:cNvSpPr>
          <p:nvPr/>
        </p:nvSpPr>
        <p:spPr bwMode="auto">
          <a:xfrm>
            <a:off x="609600" y="1828800"/>
            <a:ext cx="8413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USGS</a:t>
            </a:r>
          </a:p>
        </p:txBody>
      </p:sp>
      <p:sp>
        <p:nvSpPr>
          <p:cNvPr id="746503" name="Text Box 7">
            <a:extLst>
              <a:ext uri="{FF2B5EF4-FFF2-40B4-BE49-F238E27FC236}">
                <a16:creationId xmlns:a16="http://schemas.microsoft.com/office/drawing/2014/main" id="{21AA7ED1-02AE-4618-A97C-B6C0D1BB7ABC}"/>
              </a:ext>
            </a:extLst>
          </p:cNvPr>
          <p:cNvSpPr txBox="1">
            <a:spLocks noChangeArrowheads="1"/>
          </p:cNvSpPr>
          <p:nvPr/>
        </p:nvSpPr>
        <p:spPr bwMode="auto">
          <a:xfrm>
            <a:off x="4495800" y="1447800"/>
            <a:ext cx="8159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NASA</a:t>
            </a:r>
          </a:p>
        </p:txBody>
      </p:sp>
      <p:sp>
        <p:nvSpPr>
          <p:cNvPr id="746504" name="Text Box 8">
            <a:extLst>
              <a:ext uri="{FF2B5EF4-FFF2-40B4-BE49-F238E27FC236}">
                <a16:creationId xmlns:a16="http://schemas.microsoft.com/office/drawing/2014/main" id="{3AC3D0A1-97F0-4099-BF46-15CB88A19BCA}"/>
              </a:ext>
            </a:extLst>
          </p:cNvPr>
          <p:cNvSpPr txBox="1">
            <a:spLocks noChangeArrowheads="1"/>
          </p:cNvSpPr>
          <p:nvPr/>
        </p:nvSpPr>
        <p:spPr bwMode="auto">
          <a:xfrm>
            <a:off x="3048000" y="1447800"/>
            <a:ext cx="8540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NCDC</a:t>
            </a:r>
          </a:p>
        </p:txBody>
      </p:sp>
      <p:sp>
        <p:nvSpPr>
          <p:cNvPr id="746505" name="Text Box 9">
            <a:extLst>
              <a:ext uri="{FF2B5EF4-FFF2-40B4-BE49-F238E27FC236}">
                <a16:creationId xmlns:a16="http://schemas.microsoft.com/office/drawing/2014/main" id="{42FE824E-E7D0-46CE-B001-52B95059D5B3}"/>
              </a:ext>
            </a:extLst>
          </p:cNvPr>
          <p:cNvSpPr txBox="1">
            <a:spLocks noChangeArrowheads="1"/>
          </p:cNvSpPr>
          <p:nvPr/>
        </p:nvSpPr>
        <p:spPr bwMode="auto">
          <a:xfrm>
            <a:off x="1828800" y="1524000"/>
            <a:ext cx="6508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EPA</a:t>
            </a:r>
          </a:p>
        </p:txBody>
      </p:sp>
      <p:sp>
        <p:nvSpPr>
          <p:cNvPr id="746506" name="Text Box 10">
            <a:extLst>
              <a:ext uri="{FF2B5EF4-FFF2-40B4-BE49-F238E27FC236}">
                <a16:creationId xmlns:a16="http://schemas.microsoft.com/office/drawing/2014/main" id="{3772EAB8-4996-4341-811E-D2CC971FF9A8}"/>
              </a:ext>
            </a:extLst>
          </p:cNvPr>
          <p:cNvSpPr txBox="1">
            <a:spLocks noChangeArrowheads="1"/>
          </p:cNvSpPr>
          <p:nvPr/>
        </p:nvSpPr>
        <p:spPr bwMode="auto">
          <a:xfrm>
            <a:off x="5867400" y="1524000"/>
            <a:ext cx="7270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NWS</a:t>
            </a:r>
          </a:p>
        </p:txBody>
      </p:sp>
      <p:sp>
        <p:nvSpPr>
          <p:cNvPr id="746507" name="Text Box 11">
            <a:extLst>
              <a:ext uri="{FF2B5EF4-FFF2-40B4-BE49-F238E27FC236}">
                <a16:creationId xmlns:a16="http://schemas.microsoft.com/office/drawing/2014/main" id="{106FF3DD-1D63-477F-ABEB-F2A3EEF12E62}"/>
              </a:ext>
            </a:extLst>
          </p:cNvPr>
          <p:cNvSpPr txBox="1">
            <a:spLocks noChangeArrowheads="1"/>
          </p:cNvSpPr>
          <p:nvPr/>
        </p:nvSpPr>
        <p:spPr bwMode="auto">
          <a:xfrm>
            <a:off x="6858000" y="1905000"/>
            <a:ext cx="19843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Observatory Data</a:t>
            </a:r>
          </a:p>
        </p:txBody>
      </p:sp>
      <p:sp>
        <p:nvSpPr>
          <p:cNvPr id="746508" name="Line 12">
            <a:extLst>
              <a:ext uri="{FF2B5EF4-FFF2-40B4-BE49-F238E27FC236}">
                <a16:creationId xmlns:a16="http://schemas.microsoft.com/office/drawing/2014/main" id="{12B6BACE-0BE4-4CF7-AE45-1C43C28842E3}"/>
              </a:ext>
            </a:extLst>
          </p:cNvPr>
          <p:cNvSpPr>
            <a:spLocks noChangeShapeType="1"/>
          </p:cNvSpPr>
          <p:nvPr/>
        </p:nvSpPr>
        <p:spPr bwMode="auto">
          <a:xfrm>
            <a:off x="1295400" y="22098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09" name="Line 13">
            <a:extLst>
              <a:ext uri="{FF2B5EF4-FFF2-40B4-BE49-F238E27FC236}">
                <a16:creationId xmlns:a16="http://schemas.microsoft.com/office/drawing/2014/main" id="{492A1460-B7D4-414D-B621-19D78F456CE4}"/>
              </a:ext>
            </a:extLst>
          </p:cNvPr>
          <p:cNvSpPr>
            <a:spLocks noChangeShapeType="1"/>
          </p:cNvSpPr>
          <p:nvPr/>
        </p:nvSpPr>
        <p:spPr bwMode="auto">
          <a:xfrm>
            <a:off x="2286000" y="19050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10" name="Line 14">
            <a:extLst>
              <a:ext uri="{FF2B5EF4-FFF2-40B4-BE49-F238E27FC236}">
                <a16:creationId xmlns:a16="http://schemas.microsoft.com/office/drawing/2014/main" id="{8EDD0821-ABDE-466D-9985-F430894EBCF5}"/>
              </a:ext>
            </a:extLst>
          </p:cNvPr>
          <p:cNvSpPr>
            <a:spLocks noChangeShapeType="1"/>
          </p:cNvSpPr>
          <p:nvPr/>
        </p:nvSpPr>
        <p:spPr bwMode="auto">
          <a:xfrm>
            <a:off x="3505200" y="1828800"/>
            <a:ext cx="228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11" name="Line 15">
            <a:extLst>
              <a:ext uri="{FF2B5EF4-FFF2-40B4-BE49-F238E27FC236}">
                <a16:creationId xmlns:a16="http://schemas.microsoft.com/office/drawing/2014/main" id="{2D4B4136-CF62-46D2-B6BE-6D26B7359B01}"/>
              </a:ext>
            </a:extLst>
          </p:cNvPr>
          <p:cNvSpPr>
            <a:spLocks noChangeShapeType="1"/>
          </p:cNvSpPr>
          <p:nvPr/>
        </p:nvSpPr>
        <p:spPr bwMode="auto">
          <a:xfrm flipH="1">
            <a:off x="4572000" y="1828800"/>
            <a:ext cx="228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12" name="Line 16">
            <a:extLst>
              <a:ext uri="{FF2B5EF4-FFF2-40B4-BE49-F238E27FC236}">
                <a16:creationId xmlns:a16="http://schemas.microsoft.com/office/drawing/2014/main" id="{4B4D1129-65FE-4CB9-B275-742539D0EC12}"/>
              </a:ext>
            </a:extLst>
          </p:cNvPr>
          <p:cNvSpPr>
            <a:spLocks noChangeShapeType="1"/>
          </p:cNvSpPr>
          <p:nvPr/>
        </p:nvSpPr>
        <p:spPr bwMode="auto">
          <a:xfrm flipH="1">
            <a:off x="5334000" y="1905000"/>
            <a:ext cx="914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13" name="Line 17">
            <a:extLst>
              <a:ext uri="{FF2B5EF4-FFF2-40B4-BE49-F238E27FC236}">
                <a16:creationId xmlns:a16="http://schemas.microsoft.com/office/drawing/2014/main" id="{868512C1-0115-41EC-80CF-EEE22285E52A}"/>
              </a:ext>
            </a:extLst>
          </p:cNvPr>
          <p:cNvSpPr>
            <a:spLocks noChangeShapeType="1"/>
          </p:cNvSpPr>
          <p:nvPr/>
        </p:nvSpPr>
        <p:spPr bwMode="auto">
          <a:xfrm flipH="1">
            <a:off x="6324600" y="2286000"/>
            <a:ext cx="1143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46514" name="Picture 18">
            <a:extLst>
              <a:ext uri="{FF2B5EF4-FFF2-40B4-BE49-F238E27FC236}">
                <a16:creationId xmlns:a16="http://schemas.microsoft.com/office/drawing/2014/main" id="{32258DAA-26B0-48EC-8CE8-46678DBE5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327" r="2386" b="5121"/>
          <a:stretch>
            <a:fillRect/>
          </a:stretch>
        </p:blipFill>
        <p:spPr bwMode="auto">
          <a:xfrm>
            <a:off x="1444625" y="2930525"/>
            <a:ext cx="6164263" cy="2847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a:extLst>
              <a:ext uri="{FF2B5EF4-FFF2-40B4-BE49-F238E27FC236}">
                <a16:creationId xmlns:a16="http://schemas.microsoft.com/office/drawing/2014/main" id="{81AAD51B-B40C-4BF1-957B-9E7C503FCCF2}"/>
              </a:ext>
            </a:extLst>
          </p:cNvPr>
          <p:cNvSpPr>
            <a:spLocks noGrp="1" noChangeArrowheads="1"/>
          </p:cNvSpPr>
          <p:nvPr>
            <p:ph type="title"/>
          </p:nvPr>
        </p:nvSpPr>
        <p:spPr>
          <a:xfrm>
            <a:off x="2819400" y="552450"/>
            <a:ext cx="6096000" cy="1143000"/>
          </a:xfrm>
        </p:spPr>
        <p:txBody>
          <a:bodyPr/>
          <a:lstStyle/>
          <a:p>
            <a:r>
              <a:rPr lang="en-US" altLang="en-US" sz="5400"/>
              <a:t>Outline</a:t>
            </a:r>
          </a:p>
        </p:txBody>
      </p:sp>
      <p:sp>
        <p:nvSpPr>
          <p:cNvPr id="849923" name="Rectangle 3">
            <a:extLst>
              <a:ext uri="{FF2B5EF4-FFF2-40B4-BE49-F238E27FC236}">
                <a16:creationId xmlns:a16="http://schemas.microsoft.com/office/drawing/2014/main" id="{C0B65C54-62B3-46CD-8031-0B855516E751}"/>
              </a:ext>
            </a:extLst>
          </p:cNvPr>
          <p:cNvSpPr>
            <a:spLocks noGrp="1" noChangeArrowheads="1"/>
          </p:cNvSpPr>
          <p:nvPr>
            <p:ph type="body" idx="1"/>
          </p:nvPr>
        </p:nvSpPr>
        <p:spPr>
          <a:xfrm>
            <a:off x="2819400" y="2327275"/>
            <a:ext cx="6096000" cy="3146425"/>
          </a:xfrm>
        </p:spPr>
        <p:txBody>
          <a:bodyPr/>
          <a:lstStyle/>
          <a:p>
            <a:pPr>
              <a:lnSpc>
                <a:spcPct val="90000"/>
              </a:lnSpc>
            </a:pPr>
            <a:r>
              <a:rPr lang="en-US" altLang="en-US"/>
              <a:t>A bit about me</a:t>
            </a:r>
          </a:p>
          <a:p>
            <a:pPr>
              <a:lnSpc>
                <a:spcPct val="90000"/>
              </a:lnSpc>
            </a:pPr>
            <a:r>
              <a:rPr lang="en-US" altLang="en-US"/>
              <a:t>The CUAHSI HIS</a:t>
            </a:r>
          </a:p>
          <a:p>
            <a:pPr>
              <a:lnSpc>
                <a:spcPct val="90000"/>
              </a:lnSpc>
            </a:pPr>
            <a:r>
              <a:rPr lang="en-US" altLang="en-US" i="1">
                <a:solidFill>
                  <a:srgbClr val="FF3300"/>
                </a:solidFill>
              </a:rPr>
              <a:t>Web Services</a:t>
            </a:r>
          </a:p>
          <a:p>
            <a:pPr>
              <a:lnSpc>
                <a:spcPct val="90000"/>
              </a:lnSpc>
            </a:pPr>
            <a:r>
              <a:rPr lang="en-US" altLang="en-US"/>
              <a:t>Observations Data Model</a:t>
            </a:r>
          </a:p>
          <a:p>
            <a:pPr>
              <a:lnSpc>
                <a:spcPct val="90000"/>
              </a:lnSpc>
            </a:pPr>
            <a:r>
              <a:rPr lang="en-US" altLang="en-US"/>
              <a:t>Observatory Test Bed Implementation</a:t>
            </a:r>
          </a:p>
          <a:p>
            <a:pPr>
              <a:lnSpc>
                <a:spcPct val="90000"/>
              </a:lnSpc>
              <a:buFont typeface="Monotype Sorts" pitchFamily="2" charset="2"/>
              <a:buNone/>
            </a:pPr>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Line 2">
            <a:extLst>
              <a:ext uri="{FF2B5EF4-FFF2-40B4-BE49-F238E27FC236}">
                <a16:creationId xmlns:a16="http://schemas.microsoft.com/office/drawing/2014/main" id="{A7A29312-CA43-4351-BDC9-20EC1FAFB8E6}"/>
              </a:ext>
            </a:extLst>
          </p:cNvPr>
          <p:cNvSpPr>
            <a:spLocks noChangeShapeType="1"/>
          </p:cNvSpPr>
          <p:nvPr/>
        </p:nvSpPr>
        <p:spPr bwMode="auto">
          <a:xfrm>
            <a:off x="1600200" y="2362200"/>
            <a:ext cx="1905000" cy="6096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79" name="Line 3">
            <a:extLst>
              <a:ext uri="{FF2B5EF4-FFF2-40B4-BE49-F238E27FC236}">
                <a16:creationId xmlns:a16="http://schemas.microsoft.com/office/drawing/2014/main" id="{88F7EB7C-E393-4E14-AE13-B1825F3B3AB8}"/>
              </a:ext>
            </a:extLst>
          </p:cNvPr>
          <p:cNvSpPr>
            <a:spLocks noChangeShapeType="1"/>
          </p:cNvSpPr>
          <p:nvPr/>
        </p:nvSpPr>
        <p:spPr bwMode="auto">
          <a:xfrm>
            <a:off x="2149475" y="1447800"/>
            <a:ext cx="1828800" cy="15240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0" name="Line 4">
            <a:extLst>
              <a:ext uri="{FF2B5EF4-FFF2-40B4-BE49-F238E27FC236}">
                <a16:creationId xmlns:a16="http://schemas.microsoft.com/office/drawing/2014/main" id="{938902AD-4AE1-4735-B13D-52135581DAAC}"/>
              </a:ext>
            </a:extLst>
          </p:cNvPr>
          <p:cNvSpPr>
            <a:spLocks noChangeShapeType="1"/>
          </p:cNvSpPr>
          <p:nvPr/>
        </p:nvSpPr>
        <p:spPr bwMode="auto">
          <a:xfrm>
            <a:off x="2895600" y="762000"/>
            <a:ext cx="1387475" cy="22098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1" name="Line 5">
            <a:extLst>
              <a:ext uri="{FF2B5EF4-FFF2-40B4-BE49-F238E27FC236}">
                <a16:creationId xmlns:a16="http://schemas.microsoft.com/office/drawing/2014/main" id="{4897590A-2A70-4D84-AED5-FF8C11C40DA7}"/>
              </a:ext>
            </a:extLst>
          </p:cNvPr>
          <p:cNvSpPr>
            <a:spLocks noChangeShapeType="1"/>
          </p:cNvSpPr>
          <p:nvPr/>
        </p:nvSpPr>
        <p:spPr bwMode="auto">
          <a:xfrm>
            <a:off x="4487863" y="533400"/>
            <a:ext cx="0" cy="24384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2" name="Line 6">
            <a:extLst>
              <a:ext uri="{FF2B5EF4-FFF2-40B4-BE49-F238E27FC236}">
                <a16:creationId xmlns:a16="http://schemas.microsoft.com/office/drawing/2014/main" id="{AA84C931-9AED-4C52-B968-82DA9E9BAF15}"/>
              </a:ext>
            </a:extLst>
          </p:cNvPr>
          <p:cNvSpPr>
            <a:spLocks noChangeShapeType="1"/>
          </p:cNvSpPr>
          <p:nvPr/>
        </p:nvSpPr>
        <p:spPr bwMode="auto">
          <a:xfrm flipH="1">
            <a:off x="4724400" y="685800"/>
            <a:ext cx="1600200" cy="22860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3" name="Line 7">
            <a:extLst>
              <a:ext uri="{FF2B5EF4-FFF2-40B4-BE49-F238E27FC236}">
                <a16:creationId xmlns:a16="http://schemas.microsoft.com/office/drawing/2014/main" id="{709DD451-EA7A-4508-953A-E7324B5E264E}"/>
              </a:ext>
            </a:extLst>
          </p:cNvPr>
          <p:cNvSpPr>
            <a:spLocks noChangeShapeType="1"/>
          </p:cNvSpPr>
          <p:nvPr/>
        </p:nvSpPr>
        <p:spPr bwMode="auto">
          <a:xfrm flipH="1">
            <a:off x="5029200" y="1447800"/>
            <a:ext cx="2133600" cy="15240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4" name="Line 8">
            <a:extLst>
              <a:ext uri="{FF2B5EF4-FFF2-40B4-BE49-F238E27FC236}">
                <a16:creationId xmlns:a16="http://schemas.microsoft.com/office/drawing/2014/main" id="{596639B4-5DE8-4844-83D2-D9078526A24C}"/>
              </a:ext>
            </a:extLst>
          </p:cNvPr>
          <p:cNvSpPr>
            <a:spLocks noChangeShapeType="1"/>
          </p:cNvSpPr>
          <p:nvPr/>
        </p:nvSpPr>
        <p:spPr bwMode="auto">
          <a:xfrm flipH="1">
            <a:off x="5486400" y="2362200"/>
            <a:ext cx="2133600" cy="6096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5" name="Text Box 9">
            <a:extLst>
              <a:ext uri="{FF2B5EF4-FFF2-40B4-BE49-F238E27FC236}">
                <a16:creationId xmlns:a16="http://schemas.microsoft.com/office/drawing/2014/main" id="{1A85B2CA-F8F9-4C31-9E9E-1291D897E9F1}"/>
              </a:ext>
            </a:extLst>
          </p:cNvPr>
          <p:cNvSpPr txBox="1">
            <a:spLocks noChangeArrowheads="1"/>
          </p:cNvSpPr>
          <p:nvPr/>
        </p:nvSpPr>
        <p:spPr bwMode="auto">
          <a:xfrm>
            <a:off x="898525" y="2216150"/>
            <a:ext cx="979488"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NWIS</a:t>
            </a:r>
          </a:p>
        </p:txBody>
      </p:sp>
      <p:sp>
        <p:nvSpPr>
          <p:cNvPr id="690186" name="Text Box 10">
            <a:extLst>
              <a:ext uri="{FF2B5EF4-FFF2-40B4-BE49-F238E27FC236}">
                <a16:creationId xmlns:a16="http://schemas.microsoft.com/office/drawing/2014/main" id="{BE72BC9D-8DEA-4AC1-AA91-9BA407D273CE}"/>
              </a:ext>
            </a:extLst>
          </p:cNvPr>
          <p:cNvSpPr txBox="1">
            <a:spLocks noChangeAspect="1" noChangeArrowheads="1"/>
          </p:cNvSpPr>
          <p:nvPr/>
        </p:nvSpPr>
        <p:spPr bwMode="auto">
          <a:xfrm>
            <a:off x="750888" y="4481513"/>
            <a:ext cx="1458912" cy="547687"/>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ArcGIS</a:t>
            </a:r>
          </a:p>
        </p:txBody>
      </p:sp>
      <p:sp>
        <p:nvSpPr>
          <p:cNvPr id="690187" name="Text Box 11">
            <a:extLst>
              <a:ext uri="{FF2B5EF4-FFF2-40B4-BE49-F238E27FC236}">
                <a16:creationId xmlns:a16="http://schemas.microsoft.com/office/drawing/2014/main" id="{C0829AE9-0DA7-4EDA-84C8-6FB94501A596}"/>
              </a:ext>
            </a:extLst>
          </p:cNvPr>
          <p:cNvSpPr txBox="1">
            <a:spLocks noChangeArrowheads="1"/>
          </p:cNvSpPr>
          <p:nvPr/>
        </p:nvSpPr>
        <p:spPr bwMode="auto">
          <a:xfrm>
            <a:off x="533400" y="3810000"/>
            <a:ext cx="930275"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Excel</a:t>
            </a:r>
          </a:p>
        </p:txBody>
      </p:sp>
      <p:sp>
        <p:nvSpPr>
          <p:cNvPr id="690188" name="Text Box 12">
            <a:extLst>
              <a:ext uri="{FF2B5EF4-FFF2-40B4-BE49-F238E27FC236}">
                <a16:creationId xmlns:a16="http://schemas.microsoft.com/office/drawing/2014/main" id="{ADE9A2D3-4623-401D-B0A9-CBCC80CA7636}"/>
              </a:ext>
            </a:extLst>
          </p:cNvPr>
          <p:cNvSpPr txBox="1">
            <a:spLocks noChangeArrowheads="1"/>
          </p:cNvSpPr>
          <p:nvPr/>
        </p:nvSpPr>
        <p:spPr bwMode="auto">
          <a:xfrm>
            <a:off x="7375525" y="2209800"/>
            <a:ext cx="1060450"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NCAR</a:t>
            </a:r>
          </a:p>
        </p:txBody>
      </p:sp>
      <p:sp>
        <p:nvSpPr>
          <p:cNvPr id="690189" name="Text Box 13">
            <a:extLst>
              <a:ext uri="{FF2B5EF4-FFF2-40B4-BE49-F238E27FC236}">
                <a16:creationId xmlns:a16="http://schemas.microsoft.com/office/drawing/2014/main" id="{A6A5AFFD-4513-4F8E-980D-814093B1BFC0}"/>
              </a:ext>
            </a:extLst>
          </p:cNvPr>
          <p:cNvSpPr txBox="1">
            <a:spLocks noChangeArrowheads="1"/>
          </p:cNvSpPr>
          <p:nvPr/>
        </p:nvSpPr>
        <p:spPr bwMode="auto">
          <a:xfrm>
            <a:off x="6689725" y="1435100"/>
            <a:ext cx="976313"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Unidata</a:t>
            </a:r>
          </a:p>
        </p:txBody>
      </p:sp>
      <p:sp>
        <p:nvSpPr>
          <p:cNvPr id="690190" name="Text Box 14">
            <a:extLst>
              <a:ext uri="{FF2B5EF4-FFF2-40B4-BE49-F238E27FC236}">
                <a16:creationId xmlns:a16="http://schemas.microsoft.com/office/drawing/2014/main" id="{FECFD83A-BEEC-4C38-B48E-33FA1205F638}"/>
              </a:ext>
            </a:extLst>
          </p:cNvPr>
          <p:cNvSpPr txBox="1">
            <a:spLocks noChangeArrowheads="1"/>
          </p:cNvSpPr>
          <p:nvPr/>
        </p:nvSpPr>
        <p:spPr bwMode="auto">
          <a:xfrm>
            <a:off x="3814763" y="381000"/>
            <a:ext cx="1347787"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NASA</a:t>
            </a:r>
          </a:p>
        </p:txBody>
      </p:sp>
      <p:sp>
        <p:nvSpPr>
          <p:cNvPr id="690191" name="Text Box 15">
            <a:extLst>
              <a:ext uri="{FF2B5EF4-FFF2-40B4-BE49-F238E27FC236}">
                <a16:creationId xmlns:a16="http://schemas.microsoft.com/office/drawing/2014/main" id="{EAA5EC00-854E-46FF-B5D2-7698B2E5B1B2}"/>
              </a:ext>
            </a:extLst>
          </p:cNvPr>
          <p:cNvSpPr txBox="1">
            <a:spLocks noChangeArrowheads="1"/>
          </p:cNvSpPr>
          <p:nvPr/>
        </p:nvSpPr>
        <p:spPr bwMode="auto">
          <a:xfrm>
            <a:off x="2422525" y="673100"/>
            <a:ext cx="1009650"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Storet</a:t>
            </a:r>
          </a:p>
        </p:txBody>
      </p:sp>
      <p:sp>
        <p:nvSpPr>
          <p:cNvPr id="690192" name="Text Box 16">
            <a:extLst>
              <a:ext uri="{FF2B5EF4-FFF2-40B4-BE49-F238E27FC236}">
                <a16:creationId xmlns:a16="http://schemas.microsoft.com/office/drawing/2014/main" id="{EBE29364-E0C2-47D0-AF85-F19D762297BE}"/>
              </a:ext>
            </a:extLst>
          </p:cNvPr>
          <p:cNvSpPr txBox="1">
            <a:spLocks noChangeArrowheads="1"/>
          </p:cNvSpPr>
          <p:nvPr/>
        </p:nvSpPr>
        <p:spPr bwMode="auto">
          <a:xfrm>
            <a:off x="1431925" y="1441450"/>
            <a:ext cx="1065213"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NCDC</a:t>
            </a:r>
          </a:p>
        </p:txBody>
      </p:sp>
      <p:sp>
        <p:nvSpPr>
          <p:cNvPr id="690193" name="Text Box 17">
            <a:extLst>
              <a:ext uri="{FF2B5EF4-FFF2-40B4-BE49-F238E27FC236}">
                <a16:creationId xmlns:a16="http://schemas.microsoft.com/office/drawing/2014/main" id="{79A08307-4F73-4B4A-A9D5-D9A78D3B70A3}"/>
              </a:ext>
            </a:extLst>
          </p:cNvPr>
          <p:cNvSpPr txBox="1">
            <a:spLocks noChangeArrowheads="1"/>
          </p:cNvSpPr>
          <p:nvPr/>
        </p:nvSpPr>
        <p:spPr bwMode="auto">
          <a:xfrm>
            <a:off x="5546725" y="679450"/>
            <a:ext cx="1454150"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Ameriflux</a:t>
            </a:r>
          </a:p>
        </p:txBody>
      </p:sp>
      <p:sp>
        <p:nvSpPr>
          <p:cNvPr id="690194" name="Text Box 18">
            <a:extLst>
              <a:ext uri="{FF2B5EF4-FFF2-40B4-BE49-F238E27FC236}">
                <a16:creationId xmlns:a16="http://schemas.microsoft.com/office/drawing/2014/main" id="{1774DB10-0A25-4446-962B-011472490A36}"/>
              </a:ext>
            </a:extLst>
          </p:cNvPr>
          <p:cNvSpPr txBox="1">
            <a:spLocks noChangeArrowheads="1"/>
          </p:cNvSpPr>
          <p:nvPr/>
        </p:nvSpPr>
        <p:spPr bwMode="auto">
          <a:xfrm>
            <a:off x="1866900" y="5181600"/>
            <a:ext cx="1104900" cy="46355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Matlab</a:t>
            </a:r>
          </a:p>
        </p:txBody>
      </p:sp>
      <p:sp>
        <p:nvSpPr>
          <p:cNvPr id="690195" name="Text Box 19">
            <a:extLst>
              <a:ext uri="{FF2B5EF4-FFF2-40B4-BE49-F238E27FC236}">
                <a16:creationId xmlns:a16="http://schemas.microsoft.com/office/drawing/2014/main" id="{D86FBB37-1985-4727-8557-D9B7DD5C3DF6}"/>
              </a:ext>
            </a:extLst>
          </p:cNvPr>
          <p:cNvSpPr txBox="1">
            <a:spLocks noChangeArrowheads="1"/>
          </p:cNvSpPr>
          <p:nvPr/>
        </p:nvSpPr>
        <p:spPr bwMode="auto">
          <a:xfrm>
            <a:off x="3240088" y="5562600"/>
            <a:ext cx="1179512"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Access</a:t>
            </a:r>
          </a:p>
        </p:txBody>
      </p:sp>
      <p:sp>
        <p:nvSpPr>
          <p:cNvPr id="690196" name="Text Box 20">
            <a:extLst>
              <a:ext uri="{FF2B5EF4-FFF2-40B4-BE49-F238E27FC236}">
                <a16:creationId xmlns:a16="http://schemas.microsoft.com/office/drawing/2014/main" id="{845E670A-BEF4-4EE5-906F-B436805828B2}"/>
              </a:ext>
            </a:extLst>
          </p:cNvPr>
          <p:cNvSpPr txBox="1">
            <a:spLocks noChangeArrowheads="1"/>
          </p:cNvSpPr>
          <p:nvPr/>
        </p:nvSpPr>
        <p:spPr bwMode="auto">
          <a:xfrm>
            <a:off x="4800600" y="5562600"/>
            <a:ext cx="806450"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Java</a:t>
            </a:r>
          </a:p>
        </p:txBody>
      </p:sp>
      <p:sp>
        <p:nvSpPr>
          <p:cNvPr id="690197" name="Text Box 21">
            <a:extLst>
              <a:ext uri="{FF2B5EF4-FFF2-40B4-BE49-F238E27FC236}">
                <a16:creationId xmlns:a16="http://schemas.microsoft.com/office/drawing/2014/main" id="{1CDA9C38-0B8D-433A-A598-5FCA5AEA6E0D}"/>
              </a:ext>
            </a:extLst>
          </p:cNvPr>
          <p:cNvSpPr txBox="1">
            <a:spLocks noChangeArrowheads="1"/>
          </p:cNvSpPr>
          <p:nvPr/>
        </p:nvSpPr>
        <p:spPr bwMode="auto">
          <a:xfrm>
            <a:off x="5943600" y="5181600"/>
            <a:ext cx="1173163" cy="46355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Fortran</a:t>
            </a:r>
          </a:p>
        </p:txBody>
      </p:sp>
      <p:sp>
        <p:nvSpPr>
          <p:cNvPr id="690198" name="Text Box 22">
            <a:extLst>
              <a:ext uri="{FF2B5EF4-FFF2-40B4-BE49-F238E27FC236}">
                <a16:creationId xmlns:a16="http://schemas.microsoft.com/office/drawing/2014/main" id="{F6A00CB8-DD7A-442F-8BE6-338C78AA55B5}"/>
              </a:ext>
            </a:extLst>
          </p:cNvPr>
          <p:cNvSpPr txBox="1">
            <a:spLocks noChangeArrowheads="1"/>
          </p:cNvSpPr>
          <p:nvPr/>
        </p:nvSpPr>
        <p:spPr bwMode="auto">
          <a:xfrm>
            <a:off x="7146925" y="3810000"/>
            <a:ext cx="1844675"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Visual Basic</a:t>
            </a:r>
          </a:p>
        </p:txBody>
      </p:sp>
      <p:sp>
        <p:nvSpPr>
          <p:cNvPr id="690199" name="Text Box 23">
            <a:extLst>
              <a:ext uri="{FF2B5EF4-FFF2-40B4-BE49-F238E27FC236}">
                <a16:creationId xmlns:a16="http://schemas.microsoft.com/office/drawing/2014/main" id="{23E1099B-8842-4EDA-B37F-B1D9FFD8DF5B}"/>
              </a:ext>
            </a:extLst>
          </p:cNvPr>
          <p:cNvSpPr txBox="1">
            <a:spLocks noChangeArrowheads="1"/>
          </p:cNvSpPr>
          <p:nvPr/>
        </p:nvSpPr>
        <p:spPr bwMode="auto">
          <a:xfrm>
            <a:off x="6934200" y="4483100"/>
            <a:ext cx="1077913"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C/C++</a:t>
            </a:r>
          </a:p>
        </p:txBody>
      </p:sp>
      <p:sp>
        <p:nvSpPr>
          <p:cNvPr id="690200" name="Line 24">
            <a:extLst>
              <a:ext uri="{FF2B5EF4-FFF2-40B4-BE49-F238E27FC236}">
                <a16:creationId xmlns:a16="http://schemas.microsoft.com/office/drawing/2014/main" id="{1E9E8503-F6E6-4D58-9281-EED7BB2538B6}"/>
              </a:ext>
            </a:extLst>
          </p:cNvPr>
          <p:cNvSpPr>
            <a:spLocks noChangeShapeType="1"/>
          </p:cNvSpPr>
          <p:nvPr/>
        </p:nvSpPr>
        <p:spPr bwMode="auto">
          <a:xfrm flipV="1">
            <a:off x="1600200" y="3429000"/>
            <a:ext cx="2286000" cy="533400"/>
          </a:xfrm>
          <a:prstGeom prst="line">
            <a:avLst/>
          </a:prstGeom>
          <a:noFill/>
          <a:ln w="25400">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1" name="Line 25">
            <a:extLst>
              <a:ext uri="{FF2B5EF4-FFF2-40B4-BE49-F238E27FC236}">
                <a16:creationId xmlns:a16="http://schemas.microsoft.com/office/drawing/2014/main" id="{6A297D74-471A-408F-93CA-C64343D505EE}"/>
              </a:ext>
            </a:extLst>
          </p:cNvPr>
          <p:cNvSpPr>
            <a:spLocks noChangeShapeType="1"/>
          </p:cNvSpPr>
          <p:nvPr/>
        </p:nvSpPr>
        <p:spPr bwMode="auto">
          <a:xfrm flipV="1">
            <a:off x="2362200" y="3352800"/>
            <a:ext cx="1905000" cy="1066800"/>
          </a:xfrm>
          <a:prstGeom prst="line">
            <a:avLst/>
          </a:prstGeom>
          <a:noFill/>
          <a:ln w="25400">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2" name="Line 26">
            <a:extLst>
              <a:ext uri="{FF2B5EF4-FFF2-40B4-BE49-F238E27FC236}">
                <a16:creationId xmlns:a16="http://schemas.microsoft.com/office/drawing/2014/main" id="{7A53BCF1-790E-447B-93DF-8ADCFE150A54}"/>
              </a:ext>
            </a:extLst>
          </p:cNvPr>
          <p:cNvSpPr>
            <a:spLocks noChangeShapeType="1"/>
          </p:cNvSpPr>
          <p:nvPr/>
        </p:nvSpPr>
        <p:spPr bwMode="auto">
          <a:xfrm flipV="1">
            <a:off x="2590800" y="3505200"/>
            <a:ext cx="1676400" cy="1600200"/>
          </a:xfrm>
          <a:prstGeom prst="line">
            <a:avLst/>
          </a:prstGeom>
          <a:noFill/>
          <a:ln w="25400">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3" name="Line 27">
            <a:extLst>
              <a:ext uri="{FF2B5EF4-FFF2-40B4-BE49-F238E27FC236}">
                <a16:creationId xmlns:a16="http://schemas.microsoft.com/office/drawing/2014/main" id="{4DB763A1-132F-4246-B4B7-B57BBEF6A195}"/>
              </a:ext>
            </a:extLst>
          </p:cNvPr>
          <p:cNvSpPr>
            <a:spLocks noChangeShapeType="1"/>
          </p:cNvSpPr>
          <p:nvPr/>
        </p:nvSpPr>
        <p:spPr bwMode="auto">
          <a:xfrm flipH="1">
            <a:off x="3794125" y="3352800"/>
            <a:ext cx="701675" cy="2133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4" name="Line 28">
            <a:extLst>
              <a:ext uri="{FF2B5EF4-FFF2-40B4-BE49-F238E27FC236}">
                <a16:creationId xmlns:a16="http://schemas.microsoft.com/office/drawing/2014/main" id="{12AC9600-91AC-4C48-BEF7-355204277C38}"/>
              </a:ext>
            </a:extLst>
          </p:cNvPr>
          <p:cNvSpPr>
            <a:spLocks noChangeShapeType="1"/>
          </p:cNvSpPr>
          <p:nvPr/>
        </p:nvSpPr>
        <p:spPr bwMode="auto">
          <a:xfrm>
            <a:off x="4572000" y="3276600"/>
            <a:ext cx="593725" cy="22098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5" name="Line 29">
            <a:extLst>
              <a:ext uri="{FF2B5EF4-FFF2-40B4-BE49-F238E27FC236}">
                <a16:creationId xmlns:a16="http://schemas.microsoft.com/office/drawing/2014/main" id="{32FFB670-E8D4-48E2-A5E2-910F27130D1C}"/>
              </a:ext>
            </a:extLst>
          </p:cNvPr>
          <p:cNvSpPr>
            <a:spLocks noChangeShapeType="1"/>
          </p:cNvSpPr>
          <p:nvPr/>
        </p:nvSpPr>
        <p:spPr bwMode="auto">
          <a:xfrm>
            <a:off x="4876800" y="3505200"/>
            <a:ext cx="1600200" cy="1600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6" name="Line 30">
            <a:extLst>
              <a:ext uri="{FF2B5EF4-FFF2-40B4-BE49-F238E27FC236}">
                <a16:creationId xmlns:a16="http://schemas.microsoft.com/office/drawing/2014/main" id="{6C738B08-C125-42F5-818E-AB3D408F8E74}"/>
              </a:ext>
            </a:extLst>
          </p:cNvPr>
          <p:cNvSpPr>
            <a:spLocks noChangeShapeType="1"/>
          </p:cNvSpPr>
          <p:nvPr/>
        </p:nvSpPr>
        <p:spPr bwMode="auto">
          <a:xfrm>
            <a:off x="4953000" y="3429000"/>
            <a:ext cx="182880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7" name="Line 31">
            <a:extLst>
              <a:ext uri="{FF2B5EF4-FFF2-40B4-BE49-F238E27FC236}">
                <a16:creationId xmlns:a16="http://schemas.microsoft.com/office/drawing/2014/main" id="{EC19F116-9053-4982-8799-1AF7FDB2C5B6}"/>
              </a:ext>
            </a:extLst>
          </p:cNvPr>
          <p:cNvSpPr>
            <a:spLocks noChangeShapeType="1"/>
          </p:cNvSpPr>
          <p:nvPr/>
        </p:nvSpPr>
        <p:spPr bwMode="auto">
          <a:xfrm>
            <a:off x="5029200" y="3352800"/>
            <a:ext cx="1981200" cy="608013"/>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8" name="Line 32">
            <a:extLst>
              <a:ext uri="{FF2B5EF4-FFF2-40B4-BE49-F238E27FC236}">
                <a16:creationId xmlns:a16="http://schemas.microsoft.com/office/drawing/2014/main" id="{A79046B1-6DC6-4A2C-BF18-7A057EAD639C}"/>
              </a:ext>
            </a:extLst>
          </p:cNvPr>
          <p:cNvSpPr>
            <a:spLocks noChangeShapeType="1"/>
          </p:cNvSpPr>
          <p:nvPr/>
        </p:nvSpPr>
        <p:spPr bwMode="auto">
          <a:xfrm>
            <a:off x="4892675" y="6553200"/>
            <a:ext cx="990600" cy="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9" name="Text Box 33">
            <a:extLst>
              <a:ext uri="{FF2B5EF4-FFF2-40B4-BE49-F238E27FC236}">
                <a16:creationId xmlns:a16="http://schemas.microsoft.com/office/drawing/2014/main" id="{02D8C35E-1359-470C-88F7-478BBE5B6B8A}"/>
              </a:ext>
            </a:extLst>
          </p:cNvPr>
          <p:cNvSpPr txBox="1">
            <a:spLocks noChangeArrowheads="1"/>
          </p:cNvSpPr>
          <p:nvPr/>
        </p:nvSpPr>
        <p:spPr bwMode="auto">
          <a:xfrm>
            <a:off x="5943600" y="6361113"/>
            <a:ext cx="2878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Some operational services</a:t>
            </a:r>
          </a:p>
        </p:txBody>
      </p:sp>
      <p:sp>
        <p:nvSpPr>
          <p:cNvPr id="690210" name="Text Box 34">
            <a:extLst>
              <a:ext uri="{FF2B5EF4-FFF2-40B4-BE49-F238E27FC236}">
                <a16:creationId xmlns:a16="http://schemas.microsoft.com/office/drawing/2014/main" id="{3484AEE2-8F68-4C35-8C2F-A84F565D3239}"/>
              </a:ext>
            </a:extLst>
          </p:cNvPr>
          <p:cNvSpPr txBox="1">
            <a:spLocks noChangeArrowheads="1"/>
          </p:cNvSpPr>
          <p:nvPr/>
        </p:nvSpPr>
        <p:spPr bwMode="auto">
          <a:xfrm>
            <a:off x="2574925" y="3048000"/>
            <a:ext cx="3829050" cy="528638"/>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solidFill>
                  <a:srgbClr val="FFD274"/>
                </a:solidFill>
                <a:effectLst>
                  <a:outerShdw blurRad="38100" dist="38100" dir="2700000" algn="tl">
                    <a:srgbClr val="000000"/>
                  </a:outerShdw>
                </a:effectLst>
              </a:rPr>
              <a:t>CUAHSI Web Services</a:t>
            </a:r>
          </a:p>
        </p:txBody>
      </p:sp>
      <p:sp>
        <p:nvSpPr>
          <p:cNvPr id="690211" name="Rectangle 35">
            <a:extLst>
              <a:ext uri="{FF2B5EF4-FFF2-40B4-BE49-F238E27FC236}">
                <a16:creationId xmlns:a16="http://schemas.microsoft.com/office/drawing/2014/main" id="{32DB3EA8-9739-4E55-B153-DDEAE46975BF}"/>
              </a:ext>
            </a:extLst>
          </p:cNvPr>
          <p:cNvSpPr>
            <a:spLocks noChangeArrowheads="1"/>
          </p:cNvSpPr>
          <p:nvPr/>
        </p:nvSpPr>
        <p:spPr bwMode="auto">
          <a:xfrm>
            <a:off x="304800" y="333375"/>
            <a:ext cx="203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effectLst>
                  <a:outerShdw blurRad="38100" dist="38100" dir="2700000" algn="tl">
                    <a:srgbClr val="C0C0C0"/>
                  </a:outerShdw>
                </a:effectLst>
              </a:rPr>
              <a:t>Data Sources</a:t>
            </a:r>
          </a:p>
        </p:txBody>
      </p:sp>
      <p:sp>
        <p:nvSpPr>
          <p:cNvPr id="690212" name="Rectangle 36">
            <a:extLst>
              <a:ext uri="{FF2B5EF4-FFF2-40B4-BE49-F238E27FC236}">
                <a16:creationId xmlns:a16="http://schemas.microsoft.com/office/drawing/2014/main" id="{71CA7369-4529-424F-B7C4-4C52CCCB582D}"/>
              </a:ext>
            </a:extLst>
          </p:cNvPr>
          <p:cNvSpPr>
            <a:spLocks noChangeArrowheads="1"/>
          </p:cNvSpPr>
          <p:nvPr/>
        </p:nvSpPr>
        <p:spPr bwMode="auto">
          <a:xfrm>
            <a:off x="304800" y="5819775"/>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D274"/>
                </a:solidFill>
                <a:effectLst>
                  <a:outerShdw blurRad="38100" dist="38100" dir="2700000" algn="tl">
                    <a:srgbClr val="C0C0C0"/>
                  </a:outerShdw>
                </a:effectLst>
              </a:rPr>
              <a:t>Applications</a:t>
            </a:r>
          </a:p>
        </p:txBody>
      </p:sp>
      <p:sp>
        <p:nvSpPr>
          <p:cNvPr id="690213" name="Text Box 37">
            <a:extLst>
              <a:ext uri="{FF2B5EF4-FFF2-40B4-BE49-F238E27FC236}">
                <a16:creationId xmlns:a16="http://schemas.microsoft.com/office/drawing/2014/main" id="{31F17E3A-B27F-4002-BCEA-A53C4E12D580}"/>
              </a:ext>
            </a:extLst>
          </p:cNvPr>
          <p:cNvSpPr txBox="1">
            <a:spLocks noChangeArrowheads="1"/>
          </p:cNvSpPr>
          <p:nvPr/>
        </p:nvSpPr>
        <p:spPr bwMode="auto">
          <a:xfrm>
            <a:off x="0" y="14478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solidFill>
                  <a:schemeClr val="hlink"/>
                </a:solidFill>
              </a:rPr>
              <a:t>Extract</a:t>
            </a:r>
          </a:p>
        </p:txBody>
      </p:sp>
      <p:sp>
        <p:nvSpPr>
          <p:cNvPr id="690214" name="Text Box 38">
            <a:extLst>
              <a:ext uri="{FF2B5EF4-FFF2-40B4-BE49-F238E27FC236}">
                <a16:creationId xmlns:a16="http://schemas.microsoft.com/office/drawing/2014/main" id="{F43104CB-4CD9-4BA2-8799-2C0A12D222AE}"/>
              </a:ext>
            </a:extLst>
          </p:cNvPr>
          <p:cNvSpPr txBox="1">
            <a:spLocks noChangeArrowheads="1"/>
          </p:cNvSpPr>
          <p:nvPr/>
        </p:nvSpPr>
        <p:spPr bwMode="auto">
          <a:xfrm>
            <a:off x="0" y="2971800"/>
            <a:ext cx="157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solidFill>
                  <a:schemeClr val="hlink"/>
                </a:solidFill>
              </a:rPr>
              <a:t>Transform</a:t>
            </a:r>
          </a:p>
        </p:txBody>
      </p:sp>
      <p:sp>
        <p:nvSpPr>
          <p:cNvPr id="690215" name="Text Box 39">
            <a:extLst>
              <a:ext uri="{FF2B5EF4-FFF2-40B4-BE49-F238E27FC236}">
                <a16:creationId xmlns:a16="http://schemas.microsoft.com/office/drawing/2014/main" id="{8F3BF89C-9E67-482B-A6DA-156C6AE87DDF}"/>
              </a:ext>
            </a:extLst>
          </p:cNvPr>
          <p:cNvSpPr txBox="1">
            <a:spLocks noChangeArrowheads="1"/>
          </p:cNvSpPr>
          <p:nvPr/>
        </p:nvSpPr>
        <p:spPr bwMode="auto">
          <a:xfrm>
            <a:off x="0" y="5105400"/>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solidFill>
                  <a:schemeClr val="hlink"/>
                </a:solidFill>
              </a:rPr>
              <a:t>Load</a:t>
            </a:r>
          </a:p>
        </p:txBody>
      </p:sp>
      <p:sp>
        <p:nvSpPr>
          <p:cNvPr id="690216" name="Text Box 40">
            <a:extLst>
              <a:ext uri="{FF2B5EF4-FFF2-40B4-BE49-F238E27FC236}">
                <a16:creationId xmlns:a16="http://schemas.microsoft.com/office/drawing/2014/main" id="{25F39095-9E2A-4C79-8A02-4ED7E45EBE26}"/>
              </a:ext>
            </a:extLst>
          </p:cNvPr>
          <p:cNvSpPr txBox="1">
            <a:spLocks noChangeArrowheads="1"/>
          </p:cNvSpPr>
          <p:nvPr/>
        </p:nvSpPr>
        <p:spPr bwMode="auto">
          <a:xfrm>
            <a:off x="517525" y="6361113"/>
            <a:ext cx="321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hlinkClick r:id="rId3"/>
              </a:rPr>
              <a:t>http://www.cuahsi.org/his.html</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a:extLst>
              <a:ext uri="{FF2B5EF4-FFF2-40B4-BE49-F238E27FC236}">
                <a16:creationId xmlns:a16="http://schemas.microsoft.com/office/drawing/2014/main" id="{B2906A71-29BB-47A5-90F8-33F498AC46CD}"/>
              </a:ext>
            </a:extLst>
          </p:cNvPr>
          <p:cNvSpPr>
            <a:spLocks noGrp="1" noChangeArrowheads="1"/>
          </p:cNvSpPr>
          <p:nvPr>
            <p:ph type="title"/>
          </p:nvPr>
        </p:nvSpPr>
        <p:spPr>
          <a:xfrm>
            <a:off x="0" y="0"/>
            <a:ext cx="9144000" cy="1143000"/>
          </a:xfrm>
        </p:spPr>
        <p:txBody>
          <a:bodyPr/>
          <a:lstStyle/>
          <a:p>
            <a:r>
              <a:rPr lang="en-US" altLang="en-US" sz="3200"/>
              <a:t>Example:  Matlab use of CUAHSI Web Services</a:t>
            </a:r>
          </a:p>
        </p:txBody>
      </p:sp>
      <p:sp>
        <p:nvSpPr>
          <p:cNvPr id="692227" name="Rectangle 3">
            <a:extLst>
              <a:ext uri="{FF2B5EF4-FFF2-40B4-BE49-F238E27FC236}">
                <a16:creationId xmlns:a16="http://schemas.microsoft.com/office/drawing/2014/main" id="{9A4C2AA7-5BB2-4CE4-A585-515339BB2E92}"/>
              </a:ext>
            </a:extLst>
          </p:cNvPr>
          <p:cNvSpPr>
            <a:spLocks noChangeArrowheads="1"/>
          </p:cNvSpPr>
          <p:nvPr/>
        </p:nvSpPr>
        <p:spPr bwMode="auto">
          <a:xfrm>
            <a:off x="228600" y="1066800"/>
            <a:ext cx="8677275" cy="914400"/>
          </a:xfrm>
          <a:prstGeom prst="rect">
            <a:avLst/>
          </a:prstGeom>
          <a:solidFill>
            <a:srgbClr val="FFFF00">
              <a:alpha val="8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28" name="Rectangle 4">
            <a:extLst>
              <a:ext uri="{FF2B5EF4-FFF2-40B4-BE49-F238E27FC236}">
                <a16:creationId xmlns:a16="http://schemas.microsoft.com/office/drawing/2014/main" id="{682871D0-9900-4E9C-8081-30E8DE88D5ED}"/>
              </a:ext>
            </a:extLst>
          </p:cNvPr>
          <p:cNvSpPr>
            <a:spLocks noChangeArrowheads="1"/>
          </p:cNvSpPr>
          <p:nvPr/>
        </p:nvSpPr>
        <p:spPr bwMode="auto">
          <a:xfrm>
            <a:off x="1524000" y="2879725"/>
            <a:ext cx="4876800" cy="396875"/>
          </a:xfrm>
          <a:prstGeom prst="rect">
            <a:avLst/>
          </a:prstGeom>
          <a:solidFill>
            <a:srgbClr val="FFFF00">
              <a:alpha val="8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29" name="Rectangle 5">
            <a:extLst>
              <a:ext uri="{FF2B5EF4-FFF2-40B4-BE49-F238E27FC236}">
                <a16:creationId xmlns:a16="http://schemas.microsoft.com/office/drawing/2014/main" id="{77630EE0-9444-4834-950B-B2C4F778688E}"/>
              </a:ext>
            </a:extLst>
          </p:cNvPr>
          <p:cNvSpPr>
            <a:spLocks noChangeArrowheads="1"/>
          </p:cNvSpPr>
          <p:nvPr/>
        </p:nvSpPr>
        <p:spPr bwMode="auto">
          <a:xfrm>
            <a:off x="228600" y="1066800"/>
            <a:ext cx="8718550" cy="557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4587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 create NWIS Class and an instance of the class</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createClassFromWsdl('http://water.sdsc.edu/wateroneflow/NWIS/DailyValues.asmx?WSDL');</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WS = NWISDailyValues;</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  Site Info for Site of Interest</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siteid='NWIS:02087500'</a:t>
            </a:r>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strSite=GetSiteInfoObject(WS,siteid,'');</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strSite.site.siteInfo.siteName </a:t>
            </a:r>
            <a:r>
              <a:rPr lang="nl-NL"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NEUSE RIVER NEAR CLAYTON, NC </a:t>
            </a:r>
            <a:r>
              <a:rPr lang="nl-NL"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lat=strSite.site.siteInfo.geoLocation.geogLocation.lat itude</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long=strSite.site.siteInfo.geoLocation.geogLocation.longitude </a:t>
            </a:r>
            <a:r>
              <a:rPr lang="nl-NL"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lat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35.6472222</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long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-78.4052778</a:t>
            </a:r>
            <a:r>
              <a:rPr lang="en-US" altLang="en-US" sz="2000" b="1">
                <a:ea typeface="MS Mincho" panose="02020609040205080304" pitchFamily="49" charset="-128"/>
                <a:cs typeface="Times New Roman" panose="02020603050405020304" pitchFamily="18"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a:extLst>
              <a:ext uri="{FF2B5EF4-FFF2-40B4-BE49-F238E27FC236}">
                <a16:creationId xmlns:a16="http://schemas.microsoft.com/office/drawing/2014/main" id="{F0A24A3C-B52C-4FF7-83C9-A7310C3C698F}"/>
              </a:ext>
            </a:extLst>
          </p:cNvPr>
          <p:cNvSpPr>
            <a:spLocks noGrp="1" noChangeArrowheads="1"/>
          </p:cNvSpPr>
          <p:nvPr>
            <p:ph type="title"/>
          </p:nvPr>
        </p:nvSpPr>
        <p:spPr>
          <a:xfrm>
            <a:off x="685800" y="0"/>
            <a:ext cx="7772400" cy="1143000"/>
          </a:xfrm>
        </p:spPr>
        <p:txBody>
          <a:bodyPr/>
          <a:lstStyle/>
          <a:p>
            <a:r>
              <a:rPr lang="en-US" altLang="en-US" sz="4000"/>
              <a:t>Variable and variableTimeInterval</a:t>
            </a:r>
          </a:p>
        </p:txBody>
      </p:sp>
      <p:sp>
        <p:nvSpPr>
          <p:cNvPr id="693251" name="Rectangle 3">
            <a:extLst>
              <a:ext uri="{FF2B5EF4-FFF2-40B4-BE49-F238E27FC236}">
                <a16:creationId xmlns:a16="http://schemas.microsoft.com/office/drawing/2014/main" id="{00867CCB-A533-4BC6-AFE0-E10F1D1858C5}"/>
              </a:ext>
            </a:extLst>
          </p:cNvPr>
          <p:cNvSpPr>
            <a:spLocks noChangeArrowheads="1"/>
          </p:cNvSpPr>
          <p:nvPr/>
        </p:nvSpPr>
        <p:spPr bwMode="auto">
          <a:xfrm>
            <a:off x="228600" y="1219200"/>
            <a:ext cx="8667750" cy="527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strSite.site.seriesCatalog(1).series(:).variable </a:t>
            </a:r>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variableCode: '00065'</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variableName: 'Gage height, feet'</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units: 'international foot'</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variableCode: '00060'</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variableName: 'Discharge, cubic feet per second'</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units: 'cubic feet per second' </a:t>
            </a:r>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strSite.site.seriesCatalog(1).series(:).variableTimeInterval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beginDateTime: '1927-08-01T00:00:00'</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a:t>
            </a:r>
            <a:r>
              <a:rPr lang="de-DE"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endDateTime: '2006-10-16T00:00:00'</a:t>
            </a:r>
            <a:endParaRPr lang="en-US" altLang="en-US" sz="2000" b="1">
              <a:ea typeface="MS Mincho" panose="02020609040205080304" pitchFamily="49" charset="-128"/>
              <a:cs typeface="Times New Roman" panose="02020603050405020304" pitchFamily="18" charset="0"/>
            </a:endParaRPr>
          </a:p>
          <a:p>
            <a:pPr eaLnBrk="0" hangingPunct="0"/>
            <a:r>
              <a:rPr lang="de-DE"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000" b="1">
              <a:ea typeface="MS Mincho" panose="02020609040205080304" pitchFamily="49" charset="-128"/>
              <a:cs typeface="Times New Roman" panose="02020603050405020304" pitchFamily="18" charset="0"/>
            </a:endParaRPr>
          </a:p>
          <a:p>
            <a:pPr eaLnBrk="0" hangingPunct="0"/>
            <a:r>
              <a:rPr lang="de-DE"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a:t>
            </a:r>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beginDateTime: '1927-08-01T00:00:00'</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endDateTime: '2006-10-16T00:00:00'</a:t>
            </a:r>
            <a:r>
              <a:rPr lang="en-US" altLang="en-US" sz="2000" b="1">
                <a:ea typeface="MS Mincho" panose="02020609040205080304" pitchFamily="49" charset="-128"/>
                <a:cs typeface="Times New Roman" panose="02020603050405020304"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AD3DCBC5-12D7-4FCD-A100-F283B0969235}"/>
              </a:ext>
            </a:extLst>
          </p:cNvPr>
          <p:cNvSpPr>
            <a:spLocks noChangeArrowheads="1"/>
          </p:cNvSpPr>
          <p:nvPr/>
        </p:nvSpPr>
        <p:spPr bwMode="auto">
          <a:xfrm>
            <a:off x="1768475" y="2089150"/>
            <a:ext cx="6613525" cy="396875"/>
          </a:xfrm>
          <a:prstGeom prst="rect">
            <a:avLst/>
          </a:prstGeom>
          <a:solidFill>
            <a:srgbClr val="FFFF00">
              <a:alpha val="8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75" name="Rectangle 3">
            <a:extLst>
              <a:ext uri="{FF2B5EF4-FFF2-40B4-BE49-F238E27FC236}">
                <a16:creationId xmlns:a16="http://schemas.microsoft.com/office/drawing/2014/main" id="{6178D9E8-81D7-4305-AC87-81C65D88A99B}"/>
              </a:ext>
            </a:extLst>
          </p:cNvPr>
          <p:cNvSpPr>
            <a:spLocks noGrp="1" noChangeArrowheads="1"/>
          </p:cNvSpPr>
          <p:nvPr>
            <p:ph type="title"/>
          </p:nvPr>
        </p:nvSpPr>
        <p:spPr/>
        <p:txBody>
          <a:bodyPr/>
          <a:lstStyle/>
          <a:p>
            <a:r>
              <a:rPr lang="en-US" altLang="en-US"/>
              <a:t>getVariableInfo</a:t>
            </a:r>
          </a:p>
        </p:txBody>
      </p:sp>
      <p:sp>
        <p:nvSpPr>
          <p:cNvPr id="694276" name="Rectangle 4">
            <a:extLst>
              <a:ext uri="{FF2B5EF4-FFF2-40B4-BE49-F238E27FC236}">
                <a16:creationId xmlns:a16="http://schemas.microsoft.com/office/drawing/2014/main" id="{C955511F-CCC2-4BE2-A5F5-CA3943A198B5}"/>
              </a:ext>
            </a:extLst>
          </p:cNvPr>
          <p:cNvSpPr>
            <a:spLocks noChangeArrowheads="1"/>
          </p:cNvSpPr>
          <p:nvPr/>
        </p:nvSpPr>
        <p:spPr bwMode="auto">
          <a:xfrm>
            <a:off x="220663" y="1665288"/>
            <a:ext cx="8624887" cy="3743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0" indent="-3429000">
              <a:defRPr>
                <a:solidFill>
                  <a:schemeClr val="tx1"/>
                </a:solidFill>
                <a:latin typeface="Arial" panose="020B0604020202020204" pitchFamily="34" charset="0"/>
              </a:defRPr>
            </a:lvl1pPr>
            <a:lvl2pPr marL="3543300">
              <a:defRPr>
                <a:solidFill>
                  <a:schemeClr val="tx1"/>
                </a:solidFill>
                <a:latin typeface="Arial" panose="020B0604020202020204" pitchFamily="34" charset="0"/>
              </a:defRPr>
            </a:lvl2pPr>
            <a:lvl3pPr marL="3657600">
              <a:defRPr>
                <a:solidFill>
                  <a:schemeClr val="tx1"/>
                </a:solidFill>
                <a:latin typeface="Arial" panose="020B0604020202020204" pitchFamily="34" charset="0"/>
              </a:defRPr>
            </a:lvl3pPr>
            <a:lvl4pPr marL="3771900">
              <a:defRPr>
                <a:solidFill>
                  <a:schemeClr val="tx1"/>
                </a:solidFill>
                <a:latin typeface="Arial" panose="020B0604020202020204" pitchFamily="34" charset="0"/>
              </a:defRPr>
            </a:lvl4pPr>
            <a:lvl5pPr marL="3886200">
              <a:defRPr>
                <a:solidFill>
                  <a:schemeClr val="tx1"/>
                </a:solidFill>
                <a:latin typeface="Arial" panose="020B0604020202020204" pitchFamily="34" charset="0"/>
              </a:defRPr>
            </a:lvl5pPr>
            <a:lvl6pPr marL="4343400" fontAlgn="base">
              <a:spcBef>
                <a:spcPct val="0"/>
              </a:spcBef>
              <a:spcAft>
                <a:spcPct val="0"/>
              </a:spcAft>
              <a:defRPr>
                <a:solidFill>
                  <a:schemeClr val="tx1"/>
                </a:solidFill>
                <a:latin typeface="Arial" panose="020B0604020202020204" pitchFamily="34" charset="0"/>
              </a:defRPr>
            </a:lvl6pPr>
            <a:lvl7pPr marL="4800600" fontAlgn="base">
              <a:spcBef>
                <a:spcPct val="0"/>
              </a:spcBef>
              <a:spcAft>
                <a:spcPct val="0"/>
              </a:spcAft>
              <a:defRPr>
                <a:solidFill>
                  <a:schemeClr val="tx1"/>
                </a:solidFill>
                <a:latin typeface="Arial" panose="020B0604020202020204" pitchFamily="34" charset="0"/>
              </a:defRPr>
            </a:lvl7pPr>
            <a:lvl8pPr marL="5257800" fontAlgn="base">
              <a:spcBef>
                <a:spcPct val="0"/>
              </a:spcBef>
              <a:spcAft>
                <a:spcPct val="0"/>
              </a:spcAft>
              <a:defRPr>
                <a:solidFill>
                  <a:schemeClr val="tx1"/>
                </a:solidFill>
                <a:latin typeface="Arial" panose="020B0604020202020204" pitchFamily="34" charset="0"/>
              </a:defRPr>
            </a:lvl8pPr>
            <a:lvl9pPr marL="5715000" fontAlgn="base">
              <a:spcBef>
                <a:spcPct val="0"/>
              </a:spcBef>
              <a:spcAft>
                <a:spcPct val="0"/>
              </a:spcAft>
              <a:defRPr>
                <a:solidFill>
                  <a:schemeClr val="tx1"/>
                </a:solidFill>
                <a:latin typeface="Arial" panose="020B0604020202020204" pitchFamily="34" charset="0"/>
              </a:defRPr>
            </a:lvl9pPr>
          </a:lstStyle>
          <a:p>
            <a:r>
              <a:rPr lang="nl-NL"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varcode='NWIS:00060';</a:t>
            </a:r>
            <a:endParaRPr lang="en-US" altLang="en-US" sz="2400">
              <a:ea typeface="MS Mincho" panose="02020609040205080304" pitchFamily="49" charset="-128"/>
              <a:cs typeface="Times New Roman" panose="02020603050405020304" pitchFamily="18" charset="0"/>
            </a:endParaRPr>
          </a:p>
          <a:p>
            <a:pPr eaLnBrk="0" hangingPunct="0"/>
            <a:r>
              <a:rPr lang="nl-NL"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varInfo=GetVariableInfoObject(WS,varcode,'') </a:t>
            </a:r>
            <a:r>
              <a:rPr lang="nl-NL" altLang="en-US" sz="2400">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varInfo = </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variables: [1x1 struct] </a:t>
            </a:r>
            <a:r>
              <a:rPr lang="en-US" altLang="en-US" sz="2400">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400">
              <a:ea typeface="MS Mincho" panose="02020609040205080304" pitchFamily="49" charset="-128"/>
              <a:cs typeface="Times New Roman" panose="02020603050405020304" pitchFamily="18" charset="0"/>
            </a:endParaRPr>
          </a:p>
          <a:p>
            <a:pPr eaLnBrk="0" hangingPunct="0"/>
            <a:r>
              <a:rPr lang="es-E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varInfo.variables.variable </a:t>
            </a:r>
            <a:r>
              <a:rPr lang="es-ES" altLang="en-US" sz="2400">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400">
              <a:ea typeface="MS Mincho" panose="02020609040205080304" pitchFamily="49" charset="-128"/>
              <a:cs typeface="Times New Roman" panose="02020603050405020304" pitchFamily="18" charset="0"/>
            </a:endParaRPr>
          </a:p>
          <a:p>
            <a:pPr eaLnBrk="0" hangingPunct="0"/>
            <a:r>
              <a:rPr lang="es-E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400">
              <a:ea typeface="MS Mincho" panose="02020609040205080304" pitchFamily="49" charset="-128"/>
              <a:cs typeface="Times New Roman" panose="02020603050405020304" pitchFamily="18" charset="0"/>
            </a:endParaRPr>
          </a:p>
          <a:p>
            <a:pPr eaLnBrk="0" hangingPunct="0"/>
            <a:r>
              <a:rPr lang="es-E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variableCode: '00060'</a:t>
            </a:r>
            <a:endParaRPr lang="en-US" altLang="en-US" sz="2400">
              <a:ea typeface="MS Mincho" panose="02020609040205080304" pitchFamily="49" charset="-128"/>
              <a:cs typeface="Times New Roman" panose="02020603050405020304" pitchFamily="18" charset="0"/>
            </a:endParaRPr>
          </a:p>
          <a:p>
            <a:pPr eaLnBrk="0" hangingPunct="0"/>
            <a:r>
              <a:rPr lang="es-E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    </a:t>
            </a:r>
            <a:r>
              <a:rPr lang="en-U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variableName: 'Discharge, cubic feet per second'</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           units: 'cubic feet per second'</a:t>
            </a:r>
            <a:r>
              <a:rPr lang="en-US" altLang="en-US" sz="2400">
                <a:ea typeface="MS Mincho" panose="02020609040205080304" pitchFamily="49" charset="-128"/>
                <a:cs typeface="Times New Roman"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a:extLst>
              <a:ext uri="{FF2B5EF4-FFF2-40B4-BE49-F238E27FC236}">
                <a16:creationId xmlns:a16="http://schemas.microsoft.com/office/drawing/2014/main" id="{BCB95F65-DD48-4514-A144-025DE328DAB2}"/>
              </a:ext>
            </a:extLst>
          </p:cNvPr>
          <p:cNvSpPr>
            <a:spLocks noGrp="1" noChangeArrowheads="1"/>
          </p:cNvSpPr>
          <p:nvPr>
            <p:ph type="title"/>
          </p:nvPr>
        </p:nvSpPr>
        <p:spPr>
          <a:xfrm>
            <a:off x="2819400" y="552450"/>
            <a:ext cx="6096000" cy="1143000"/>
          </a:xfrm>
        </p:spPr>
        <p:txBody>
          <a:bodyPr/>
          <a:lstStyle/>
          <a:p>
            <a:r>
              <a:rPr lang="en-US" altLang="en-US" sz="5400"/>
              <a:t>Outline</a:t>
            </a:r>
          </a:p>
        </p:txBody>
      </p:sp>
      <p:sp>
        <p:nvSpPr>
          <p:cNvPr id="734211" name="Rectangle 3">
            <a:extLst>
              <a:ext uri="{FF2B5EF4-FFF2-40B4-BE49-F238E27FC236}">
                <a16:creationId xmlns:a16="http://schemas.microsoft.com/office/drawing/2014/main" id="{C68BD965-9894-44F8-9E41-28DB8DEB912F}"/>
              </a:ext>
            </a:extLst>
          </p:cNvPr>
          <p:cNvSpPr>
            <a:spLocks noGrp="1" noChangeArrowheads="1"/>
          </p:cNvSpPr>
          <p:nvPr>
            <p:ph type="body" idx="1"/>
          </p:nvPr>
        </p:nvSpPr>
        <p:spPr>
          <a:xfrm>
            <a:off x="2819400" y="2327275"/>
            <a:ext cx="6096000" cy="3146425"/>
          </a:xfrm>
        </p:spPr>
        <p:txBody>
          <a:bodyPr/>
          <a:lstStyle/>
          <a:p>
            <a:pPr>
              <a:lnSpc>
                <a:spcPct val="90000"/>
              </a:lnSpc>
            </a:pPr>
            <a:r>
              <a:rPr lang="en-US" altLang="en-US" i="1">
                <a:solidFill>
                  <a:srgbClr val="FF3300"/>
                </a:solidFill>
              </a:rPr>
              <a:t>A bit about me</a:t>
            </a:r>
          </a:p>
          <a:p>
            <a:pPr>
              <a:lnSpc>
                <a:spcPct val="90000"/>
              </a:lnSpc>
            </a:pPr>
            <a:r>
              <a:rPr lang="en-US" altLang="en-US"/>
              <a:t>The CUAHSI HIS</a:t>
            </a:r>
          </a:p>
          <a:p>
            <a:pPr>
              <a:lnSpc>
                <a:spcPct val="90000"/>
              </a:lnSpc>
            </a:pPr>
            <a:r>
              <a:rPr lang="en-US" altLang="en-US"/>
              <a:t>Web Services</a:t>
            </a:r>
          </a:p>
          <a:p>
            <a:pPr>
              <a:lnSpc>
                <a:spcPct val="90000"/>
              </a:lnSpc>
            </a:pPr>
            <a:r>
              <a:rPr lang="en-US" altLang="en-US"/>
              <a:t>Observations Data Model</a:t>
            </a:r>
          </a:p>
          <a:p>
            <a:pPr>
              <a:lnSpc>
                <a:spcPct val="90000"/>
              </a:lnSpc>
            </a:pPr>
            <a:r>
              <a:rPr lang="en-US" altLang="en-US"/>
              <a:t>Observatory Test Bed Implementation</a:t>
            </a:r>
          </a:p>
          <a:p>
            <a:pPr>
              <a:lnSpc>
                <a:spcPct val="90000"/>
              </a:lnSpc>
              <a:buFont typeface="Monotype Sorts" pitchFamily="2" charset="2"/>
              <a:buNone/>
            </a:pPr>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a:extLst>
              <a:ext uri="{FF2B5EF4-FFF2-40B4-BE49-F238E27FC236}">
                <a16:creationId xmlns:a16="http://schemas.microsoft.com/office/drawing/2014/main" id="{370A553C-B4BD-493B-9648-8C08F4970318}"/>
              </a:ext>
            </a:extLst>
          </p:cNvPr>
          <p:cNvSpPr>
            <a:spLocks noChangeArrowheads="1"/>
          </p:cNvSpPr>
          <p:nvPr/>
        </p:nvSpPr>
        <p:spPr bwMode="auto">
          <a:xfrm>
            <a:off x="1752600" y="2590800"/>
            <a:ext cx="6904038" cy="396875"/>
          </a:xfrm>
          <a:prstGeom prst="rect">
            <a:avLst/>
          </a:prstGeom>
          <a:solidFill>
            <a:srgbClr val="FFFF00">
              <a:alpha val="8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5299" name="Rectangle 3">
            <a:extLst>
              <a:ext uri="{FF2B5EF4-FFF2-40B4-BE49-F238E27FC236}">
                <a16:creationId xmlns:a16="http://schemas.microsoft.com/office/drawing/2014/main" id="{A42BF56F-C1C2-4F41-8D5F-E749816249B4}"/>
              </a:ext>
            </a:extLst>
          </p:cNvPr>
          <p:cNvSpPr>
            <a:spLocks noGrp="1" noChangeArrowheads="1"/>
          </p:cNvSpPr>
          <p:nvPr>
            <p:ph type="title"/>
          </p:nvPr>
        </p:nvSpPr>
        <p:spPr>
          <a:xfrm>
            <a:off x="685800" y="182563"/>
            <a:ext cx="7772400" cy="609600"/>
          </a:xfrm>
        </p:spPr>
        <p:txBody>
          <a:bodyPr/>
          <a:lstStyle/>
          <a:p>
            <a:r>
              <a:rPr lang="en-US" altLang="en-US" sz="4000"/>
              <a:t>GetValues</a:t>
            </a:r>
          </a:p>
        </p:txBody>
      </p:sp>
      <p:sp>
        <p:nvSpPr>
          <p:cNvPr id="695300" name="Rectangle 4">
            <a:extLst>
              <a:ext uri="{FF2B5EF4-FFF2-40B4-BE49-F238E27FC236}">
                <a16:creationId xmlns:a16="http://schemas.microsoft.com/office/drawing/2014/main" id="{7D3F30B5-08E3-4DA6-81ED-C03970896BA1}"/>
              </a:ext>
            </a:extLst>
          </p:cNvPr>
          <p:cNvSpPr>
            <a:spLocks noChangeArrowheads="1"/>
          </p:cNvSpPr>
          <p:nvPr/>
        </p:nvSpPr>
        <p:spPr bwMode="auto">
          <a:xfrm>
            <a:off x="198438" y="1025525"/>
            <a:ext cx="8713787" cy="198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 GetValues to get the data</a:t>
            </a:r>
            <a:endParaRPr lang="en-US" altLang="en-US" sz="1600" b="1">
              <a:ea typeface="MS Mincho" panose="02020609040205080304" pitchFamily="49" charset="-128"/>
              <a:cs typeface="Times New Roman" panose="02020603050405020304" pitchFamily="18" charset="0"/>
            </a:endParaRPr>
          </a:p>
          <a:p>
            <a:pPr eaLnBrk="0" hangingPunct="0"/>
            <a:r>
              <a:rPr lang="de-DE"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siteid='NWIS:02087500';</a:t>
            </a:r>
            <a:endParaRPr lang="en-US" altLang="en-US" sz="1600" b="1">
              <a:ea typeface="MS Mincho" panose="02020609040205080304" pitchFamily="49" charset="-128"/>
              <a:cs typeface="Times New Roman" panose="02020603050405020304" pitchFamily="18" charset="0"/>
            </a:endParaRPr>
          </a:p>
          <a:p>
            <a:pPr eaLnBrk="0" hangingPunct="0"/>
            <a:r>
              <a:rPr lang="de-DE"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bdate='2002-09-30T00:00:00';</a:t>
            </a:r>
            <a:endParaRPr lang="en-US" altLang="en-US" sz="1600" b="1">
              <a:ea typeface="MS Mincho" panose="02020609040205080304" pitchFamily="49" charset="-128"/>
              <a:cs typeface="Times New Roman" panose="02020603050405020304" pitchFamily="18" charset="0"/>
            </a:endParaRPr>
          </a:p>
          <a:p>
            <a:pPr eaLnBrk="0" hangingPunct="0"/>
            <a:r>
              <a:rPr lang="de-DE"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edate='2006-10-16T00:00:00';</a:t>
            </a:r>
            <a:endParaRPr lang="en-US" altLang="en-US" sz="16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variable='NWIS:00060';</a:t>
            </a:r>
            <a:endParaRPr lang="en-US" altLang="en-US" sz="16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valuesxml=GetValues(WS,siteid,variable,bdate,edate,''); </a:t>
            </a:r>
            <a:r>
              <a:rPr lang="en-US" altLang="en-US" sz="24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3600" b="1">
              <a:ea typeface="MS Mincho" panose="02020609040205080304" pitchFamily="49" charset="-128"/>
              <a:cs typeface="Times New Roman" panose="02020603050405020304" pitchFamily="18" charset="0"/>
            </a:endParaRPr>
          </a:p>
        </p:txBody>
      </p:sp>
      <p:pic>
        <p:nvPicPr>
          <p:cNvPr id="695301" name="Picture 5">
            <a:extLst>
              <a:ext uri="{FF2B5EF4-FFF2-40B4-BE49-F238E27FC236}">
                <a16:creationId xmlns:a16="http://schemas.microsoft.com/office/drawing/2014/main" id="{5D8C7963-953A-4EA7-A33E-F97DAF6EF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152775"/>
            <a:ext cx="8809038"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a:extLst>
              <a:ext uri="{FF2B5EF4-FFF2-40B4-BE49-F238E27FC236}">
                <a16:creationId xmlns:a16="http://schemas.microsoft.com/office/drawing/2014/main" id="{1B200046-A152-44F0-AEFB-EC6CF29E0CEC}"/>
              </a:ext>
            </a:extLst>
          </p:cNvPr>
          <p:cNvSpPr>
            <a:spLocks noGrp="1" noChangeArrowheads="1"/>
          </p:cNvSpPr>
          <p:nvPr>
            <p:ph type="title"/>
          </p:nvPr>
        </p:nvSpPr>
        <p:spPr>
          <a:xfrm>
            <a:off x="625475" y="0"/>
            <a:ext cx="7772400" cy="1143000"/>
          </a:xfrm>
        </p:spPr>
        <p:txBody>
          <a:bodyPr/>
          <a:lstStyle/>
          <a:p>
            <a:r>
              <a:rPr lang="en-US" altLang="en-US"/>
              <a:t>Parse XML and Analyze</a:t>
            </a:r>
          </a:p>
        </p:txBody>
      </p:sp>
      <p:sp>
        <p:nvSpPr>
          <p:cNvPr id="696323" name="Rectangle 3">
            <a:extLst>
              <a:ext uri="{FF2B5EF4-FFF2-40B4-BE49-F238E27FC236}">
                <a16:creationId xmlns:a16="http://schemas.microsoft.com/office/drawing/2014/main" id="{EED815BA-1F42-49EE-B95E-E7DEF4B75C8F}"/>
              </a:ext>
            </a:extLst>
          </p:cNvPr>
          <p:cNvSpPr>
            <a:spLocks noChangeArrowheads="1"/>
          </p:cNvSpPr>
          <p:nvPr/>
        </p:nvSpPr>
        <p:spPr bwMode="auto">
          <a:xfrm>
            <a:off x="0" y="930275"/>
            <a:ext cx="91440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 Parse the XML into a Matlab object to work with</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valuesobj=xml_parseany(valuesxml);</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plot(date,flowval);datetick;</a:t>
            </a:r>
            <a:r>
              <a:rPr lang="en-US" altLang="en-US" sz="2400">
                <a:ea typeface="MS Mincho" panose="02020609040205080304" pitchFamily="49" charset="-128"/>
                <a:cs typeface="Times New Roman" panose="02020603050405020304" pitchFamily="18" charset="0"/>
              </a:rPr>
              <a:t>  </a:t>
            </a:r>
          </a:p>
        </p:txBody>
      </p:sp>
      <p:pic>
        <p:nvPicPr>
          <p:cNvPr id="696324" name="Picture 4">
            <a:extLst>
              <a:ext uri="{FF2B5EF4-FFF2-40B4-BE49-F238E27FC236}">
                <a16:creationId xmlns:a16="http://schemas.microsoft.com/office/drawing/2014/main" id="{7286C079-FC5A-4833-8F18-1AA3F0768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560638"/>
            <a:ext cx="8597900" cy="4217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a:extLst>
              <a:ext uri="{FF2B5EF4-FFF2-40B4-BE49-F238E27FC236}">
                <a16:creationId xmlns:a16="http://schemas.microsoft.com/office/drawing/2014/main" id="{F833CA0F-AAE8-45E8-9035-5EEBE6230F7D}"/>
              </a:ext>
            </a:extLst>
          </p:cNvPr>
          <p:cNvSpPr>
            <a:spLocks noGrp="1" noChangeArrowheads="1"/>
          </p:cNvSpPr>
          <p:nvPr>
            <p:ph type="title"/>
          </p:nvPr>
        </p:nvSpPr>
        <p:spPr>
          <a:xfrm>
            <a:off x="2819400" y="552450"/>
            <a:ext cx="6096000" cy="1143000"/>
          </a:xfrm>
        </p:spPr>
        <p:txBody>
          <a:bodyPr/>
          <a:lstStyle/>
          <a:p>
            <a:r>
              <a:rPr lang="en-US" altLang="en-US" sz="5400"/>
              <a:t>Outline</a:t>
            </a:r>
          </a:p>
        </p:txBody>
      </p:sp>
      <p:sp>
        <p:nvSpPr>
          <p:cNvPr id="851971" name="Rectangle 3">
            <a:extLst>
              <a:ext uri="{FF2B5EF4-FFF2-40B4-BE49-F238E27FC236}">
                <a16:creationId xmlns:a16="http://schemas.microsoft.com/office/drawing/2014/main" id="{0B51F898-78C3-413C-8A18-76F39BE6AC57}"/>
              </a:ext>
            </a:extLst>
          </p:cNvPr>
          <p:cNvSpPr>
            <a:spLocks noGrp="1" noChangeArrowheads="1"/>
          </p:cNvSpPr>
          <p:nvPr>
            <p:ph type="body" idx="1"/>
          </p:nvPr>
        </p:nvSpPr>
        <p:spPr>
          <a:xfrm>
            <a:off x="2819400" y="2327275"/>
            <a:ext cx="6096000" cy="3146425"/>
          </a:xfrm>
        </p:spPr>
        <p:txBody>
          <a:bodyPr/>
          <a:lstStyle/>
          <a:p>
            <a:pPr>
              <a:lnSpc>
                <a:spcPct val="90000"/>
              </a:lnSpc>
            </a:pPr>
            <a:r>
              <a:rPr lang="en-US" altLang="en-US"/>
              <a:t>A bit about me</a:t>
            </a:r>
          </a:p>
          <a:p>
            <a:pPr>
              <a:lnSpc>
                <a:spcPct val="90000"/>
              </a:lnSpc>
            </a:pPr>
            <a:r>
              <a:rPr lang="en-US" altLang="en-US"/>
              <a:t>The CUAHSI HIS</a:t>
            </a:r>
          </a:p>
          <a:p>
            <a:pPr>
              <a:lnSpc>
                <a:spcPct val="90000"/>
              </a:lnSpc>
            </a:pPr>
            <a:r>
              <a:rPr lang="en-US" altLang="en-US"/>
              <a:t>Web Services</a:t>
            </a:r>
          </a:p>
          <a:p>
            <a:pPr>
              <a:lnSpc>
                <a:spcPct val="90000"/>
              </a:lnSpc>
            </a:pPr>
            <a:r>
              <a:rPr lang="en-US" altLang="en-US" i="1">
                <a:solidFill>
                  <a:srgbClr val="FF3300"/>
                </a:solidFill>
              </a:rPr>
              <a:t>Observations Data Model</a:t>
            </a:r>
          </a:p>
          <a:p>
            <a:pPr>
              <a:lnSpc>
                <a:spcPct val="90000"/>
              </a:lnSpc>
            </a:pPr>
            <a:r>
              <a:rPr lang="en-US" altLang="en-US"/>
              <a:t>Observatory Test Bed Implementation</a:t>
            </a:r>
          </a:p>
          <a:p>
            <a:pPr>
              <a:lnSpc>
                <a:spcPct val="90000"/>
              </a:lnSpc>
              <a:buFont typeface="Monotype Sorts" pitchFamily="2" charset="2"/>
              <a:buNone/>
            </a:pPr>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a:extLst>
              <a:ext uri="{FF2B5EF4-FFF2-40B4-BE49-F238E27FC236}">
                <a16:creationId xmlns:a16="http://schemas.microsoft.com/office/drawing/2014/main" id="{998322D7-59E1-417F-AD8D-406B9EEE9C92}"/>
              </a:ext>
            </a:extLst>
          </p:cNvPr>
          <p:cNvSpPr>
            <a:spLocks noGrp="1" noChangeArrowheads="1"/>
          </p:cNvSpPr>
          <p:nvPr>
            <p:ph type="title"/>
          </p:nvPr>
        </p:nvSpPr>
        <p:spPr/>
        <p:txBody>
          <a:bodyPr/>
          <a:lstStyle/>
          <a:p>
            <a:r>
              <a:rPr lang="en-US" altLang="en-US"/>
              <a:t>Hydrologic Science</a:t>
            </a:r>
          </a:p>
        </p:txBody>
      </p:sp>
      <p:sp>
        <p:nvSpPr>
          <p:cNvPr id="697347" name="Text Box 3">
            <a:extLst>
              <a:ext uri="{FF2B5EF4-FFF2-40B4-BE49-F238E27FC236}">
                <a16:creationId xmlns:a16="http://schemas.microsoft.com/office/drawing/2014/main" id="{C56E52C7-2EA1-4B21-8B62-555F9873731F}"/>
              </a:ext>
            </a:extLst>
          </p:cNvPr>
          <p:cNvSpPr txBox="1">
            <a:spLocks noChangeArrowheads="1"/>
          </p:cNvSpPr>
          <p:nvPr/>
        </p:nvSpPr>
        <p:spPr bwMode="auto">
          <a:xfrm>
            <a:off x="5032375" y="4073525"/>
            <a:ext cx="3621088"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sz="2000" b="1">
                <a:solidFill>
                  <a:srgbClr val="0066FF"/>
                </a:solidFill>
              </a:rPr>
              <a:t>Hydrologic conditions</a:t>
            </a:r>
          </a:p>
          <a:p>
            <a:pPr algn="ctr"/>
            <a:r>
              <a:rPr lang="en-US" altLang="en-US" sz="2000"/>
              <a:t>(Fluxes, flows, concentrations)</a:t>
            </a:r>
          </a:p>
        </p:txBody>
      </p:sp>
      <p:sp>
        <p:nvSpPr>
          <p:cNvPr id="697348" name="Text Box 4">
            <a:extLst>
              <a:ext uri="{FF2B5EF4-FFF2-40B4-BE49-F238E27FC236}">
                <a16:creationId xmlns:a16="http://schemas.microsoft.com/office/drawing/2014/main" id="{EC562FA8-B7E7-4B96-8804-1BF335279888}"/>
              </a:ext>
            </a:extLst>
          </p:cNvPr>
          <p:cNvSpPr txBox="1">
            <a:spLocks noChangeArrowheads="1"/>
          </p:cNvSpPr>
          <p:nvPr/>
        </p:nvSpPr>
        <p:spPr bwMode="auto">
          <a:xfrm>
            <a:off x="228600" y="3311525"/>
            <a:ext cx="44354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solidFill>
                  <a:srgbClr val="0066FF"/>
                </a:solidFill>
              </a:rPr>
              <a:t>Hydrologic Process Science</a:t>
            </a:r>
          </a:p>
          <a:p>
            <a:pPr algn="ctr"/>
            <a:r>
              <a:rPr lang="en-US" altLang="en-US"/>
              <a:t>(Equations, </a:t>
            </a:r>
            <a:r>
              <a:rPr lang="en-US" altLang="en-US">
                <a:solidFill>
                  <a:srgbClr val="FF3300"/>
                </a:solidFill>
              </a:rPr>
              <a:t>simulation models</a:t>
            </a:r>
            <a:r>
              <a:rPr lang="en-US" altLang="en-US"/>
              <a:t>, prediction)</a:t>
            </a:r>
          </a:p>
        </p:txBody>
      </p:sp>
      <p:sp>
        <p:nvSpPr>
          <p:cNvPr id="697349" name="Text Box 5">
            <a:extLst>
              <a:ext uri="{FF2B5EF4-FFF2-40B4-BE49-F238E27FC236}">
                <a16:creationId xmlns:a16="http://schemas.microsoft.com/office/drawing/2014/main" id="{19CE852F-3356-437F-AC0B-993EAE229741}"/>
              </a:ext>
            </a:extLst>
          </p:cNvPr>
          <p:cNvSpPr txBox="1">
            <a:spLocks noChangeArrowheads="1"/>
          </p:cNvSpPr>
          <p:nvPr/>
        </p:nvSpPr>
        <p:spPr bwMode="auto">
          <a:xfrm>
            <a:off x="266700" y="4987925"/>
            <a:ext cx="43592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solidFill>
                  <a:srgbClr val="0066FF"/>
                </a:solidFill>
              </a:rPr>
              <a:t>Hydrologic Information Science</a:t>
            </a:r>
          </a:p>
          <a:p>
            <a:pPr algn="ctr"/>
            <a:r>
              <a:rPr lang="en-US" altLang="en-US"/>
              <a:t>(Observations, </a:t>
            </a:r>
            <a:r>
              <a:rPr lang="en-US" altLang="en-US">
                <a:solidFill>
                  <a:srgbClr val="FF3300"/>
                </a:solidFill>
              </a:rPr>
              <a:t>data models</a:t>
            </a:r>
            <a:r>
              <a:rPr lang="en-US" altLang="en-US"/>
              <a:t>, visualization</a:t>
            </a:r>
          </a:p>
        </p:txBody>
      </p:sp>
      <p:sp>
        <p:nvSpPr>
          <p:cNvPr id="697350" name="Text Box 6">
            <a:extLst>
              <a:ext uri="{FF2B5EF4-FFF2-40B4-BE49-F238E27FC236}">
                <a16:creationId xmlns:a16="http://schemas.microsoft.com/office/drawing/2014/main" id="{7609150B-5976-482E-B852-1EB00B6E4F96}"/>
              </a:ext>
            </a:extLst>
          </p:cNvPr>
          <p:cNvSpPr txBox="1">
            <a:spLocks noChangeArrowheads="1"/>
          </p:cNvSpPr>
          <p:nvPr/>
        </p:nvSpPr>
        <p:spPr bwMode="auto">
          <a:xfrm>
            <a:off x="5410200" y="5749925"/>
            <a:ext cx="28225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solidFill>
                  <a:srgbClr val="0066FF"/>
                </a:solidFill>
              </a:rPr>
              <a:t>Hydrologic environment</a:t>
            </a:r>
          </a:p>
          <a:p>
            <a:pPr algn="ctr"/>
            <a:r>
              <a:rPr lang="en-US" altLang="en-US"/>
              <a:t>(Dynamic earth)</a:t>
            </a:r>
          </a:p>
        </p:txBody>
      </p:sp>
      <p:sp>
        <p:nvSpPr>
          <p:cNvPr id="697351" name="Text Box 7">
            <a:extLst>
              <a:ext uri="{FF2B5EF4-FFF2-40B4-BE49-F238E27FC236}">
                <a16:creationId xmlns:a16="http://schemas.microsoft.com/office/drawing/2014/main" id="{20D47C5D-9B21-4EDD-8B7E-31D30BD77911}"/>
              </a:ext>
            </a:extLst>
          </p:cNvPr>
          <p:cNvSpPr txBox="1">
            <a:spLocks noChangeArrowheads="1"/>
          </p:cNvSpPr>
          <p:nvPr/>
        </p:nvSpPr>
        <p:spPr bwMode="auto">
          <a:xfrm>
            <a:off x="4795838" y="2549525"/>
            <a:ext cx="40925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solidFill>
                  <a:srgbClr val="0066FF"/>
                </a:solidFill>
              </a:rPr>
              <a:t>Physical laws and principles</a:t>
            </a:r>
          </a:p>
          <a:p>
            <a:pPr algn="ctr"/>
            <a:r>
              <a:rPr lang="en-US" altLang="en-US"/>
              <a:t>(Mass, momentum, energy, chemistry)</a:t>
            </a:r>
          </a:p>
        </p:txBody>
      </p:sp>
      <p:cxnSp>
        <p:nvCxnSpPr>
          <p:cNvPr id="697352" name="AutoShape 8">
            <a:extLst>
              <a:ext uri="{FF2B5EF4-FFF2-40B4-BE49-F238E27FC236}">
                <a16:creationId xmlns:a16="http://schemas.microsoft.com/office/drawing/2014/main" id="{3DDB9DE8-39D4-4D3C-AB92-FEBB63DF8D01}"/>
              </a:ext>
            </a:extLst>
          </p:cNvPr>
          <p:cNvCxnSpPr>
            <a:cxnSpLocks noChangeShapeType="1"/>
            <a:stCxn id="697350" idx="1"/>
            <a:endCxn id="697349" idx="2"/>
          </p:cNvCxnSpPr>
          <p:nvPr/>
        </p:nvCxnSpPr>
        <p:spPr bwMode="auto">
          <a:xfrm flipH="1" flipV="1">
            <a:off x="2446338" y="5638800"/>
            <a:ext cx="2963862" cy="4365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353" name="AutoShape 9">
            <a:extLst>
              <a:ext uri="{FF2B5EF4-FFF2-40B4-BE49-F238E27FC236}">
                <a16:creationId xmlns:a16="http://schemas.microsoft.com/office/drawing/2014/main" id="{33792A27-51BE-4203-B81B-A09D14232C80}"/>
              </a:ext>
            </a:extLst>
          </p:cNvPr>
          <p:cNvCxnSpPr>
            <a:cxnSpLocks noChangeShapeType="1"/>
            <a:stCxn id="697349" idx="0"/>
            <a:endCxn id="697347" idx="1"/>
          </p:cNvCxnSpPr>
          <p:nvPr/>
        </p:nvCxnSpPr>
        <p:spPr bwMode="auto">
          <a:xfrm flipV="1">
            <a:off x="2446338" y="4429125"/>
            <a:ext cx="2586037" cy="558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354" name="AutoShape 10">
            <a:extLst>
              <a:ext uri="{FF2B5EF4-FFF2-40B4-BE49-F238E27FC236}">
                <a16:creationId xmlns:a16="http://schemas.microsoft.com/office/drawing/2014/main" id="{1BB6FB19-D480-489F-9C16-A597455A8E8E}"/>
              </a:ext>
            </a:extLst>
          </p:cNvPr>
          <p:cNvCxnSpPr>
            <a:cxnSpLocks noChangeShapeType="1"/>
            <a:stCxn id="697351" idx="1"/>
            <a:endCxn id="697348" idx="0"/>
          </p:cNvCxnSpPr>
          <p:nvPr/>
        </p:nvCxnSpPr>
        <p:spPr bwMode="auto">
          <a:xfrm flipH="1">
            <a:off x="2446338" y="2874963"/>
            <a:ext cx="2349500" cy="4365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355" name="AutoShape 11">
            <a:extLst>
              <a:ext uri="{FF2B5EF4-FFF2-40B4-BE49-F238E27FC236}">
                <a16:creationId xmlns:a16="http://schemas.microsoft.com/office/drawing/2014/main" id="{7C32558F-8EE2-4AF3-9C35-DE97C6C6F3F8}"/>
              </a:ext>
            </a:extLst>
          </p:cNvPr>
          <p:cNvCxnSpPr>
            <a:cxnSpLocks noChangeShapeType="1"/>
            <a:stCxn id="697348" idx="2"/>
            <a:endCxn id="697347" idx="1"/>
          </p:cNvCxnSpPr>
          <p:nvPr/>
        </p:nvCxnSpPr>
        <p:spPr bwMode="auto">
          <a:xfrm>
            <a:off x="2446338" y="3962400"/>
            <a:ext cx="2586037" cy="466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7356" name="Rectangle 12">
            <a:extLst>
              <a:ext uri="{FF2B5EF4-FFF2-40B4-BE49-F238E27FC236}">
                <a16:creationId xmlns:a16="http://schemas.microsoft.com/office/drawing/2014/main" id="{038957FD-93C2-4CA2-8C38-601FBEA31767}"/>
              </a:ext>
            </a:extLst>
          </p:cNvPr>
          <p:cNvSpPr>
            <a:spLocks noChangeArrowheads="1"/>
          </p:cNvSpPr>
          <p:nvPr/>
        </p:nvSpPr>
        <p:spPr bwMode="auto">
          <a:xfrm>
            <a:off x="609600" y="1447800"/>
            <a:ext cx="7883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spcBef>
                <a:spcPct val="20000"/>
              </a:spcBef>
            </a:pPr>
            <a:r>
              <a:rPr lang="en-US" altLang="en-US" sz="2000" i="1"/>
              <a:t>It is as important to represent </a:t>
            </a:r>
            <a:r>
              <a:rPr lang="en-US" altLang="en-US" sz="2000" i="1">
                <a:solidFill>
                  <a:srgbClr val="0066FF"/>
                </a:solidFill>
              </a:rPr>
              <a:t>hydrologic environments</a:t>
            </a:r>
            <a:r>
              <a:rPr lang="en-US" altLang="en-US" sz="2000" i="1"/>
              <a:t> precisely with</a:t>
            </a:r>
          </a:p>
          <a:p>
            <a:pPr algn="ctr">
              <a:spcBef>
                <a:spcPct val="20000"/>
              </a:spcBef>
            </a:pPr>
            <a:r>
              <a:rPr lang="en-US" altLang="en-US" sz="2000" i="1"/>
              <a:t>data as it is to represent </a:t>
            </a:r>
            <a:r>
              <a:rPr lang="en-US" altLang="en-US" sz="2000" i="1">
                <a:solidFill>
                  <a:srgbClr val="0066FF"/>
                </a:solidFill>
              </a:rPr>
              <a:t>hydrologic processes</a:t>
            </a:r>
            <a:r>
              <a:rPr lang="en-US" altLang="en-US" sz="2000" i="1"/>
              <a:t> with equations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a:extLst>
              <a:ext uri="{FF2B5EF4-FFF2-40B4-BE49-F238E27FC236}">
                <a16:creationId xmlns:a16="http://schemas.microsoft.com/office/drawing/2014/main" id="{B0C5D5B4-E8CF-4524-9513-8BF155FD4F0D}"/>
              </a:ext>
            </a:extLst>
          </p:cNvPr>
          <p:cNvSpPr>
            <a:spLocks noGrp="1" noChangeArrowheads="1"/>
          </p:cNvSpPr>
          <p:nvPr>
            <p:ph type="title"/>
          </p:nvPr>
        </p:nvSpPr>
        <p:spPr/>
        <p:txBody>
          <a:bodyPr/>
          <a:lstStyle/>
          <a:p>
            <a:r>
              <a:rPr lang="en-US" altLang="en-US" sz="4000"/>
              <a:t>Continuous Space-Time Model – NetCDF (Unidata)</a:t>
            </a:r>
          </a:p>
        </p:txBody>
      </p:sp>
      <p:sp>
        <p:nvSpPr>
          <p:cNvPr id="698371" name="Rectangle 3">
            <a:extLst>
              <a:ext uri="{FF2B5EF4-FFF2-40B4-BE49-F238E27FC236}">
                <a16:creationId xmlns:a16="http://schemas.microsoft.com/office/drawing/2014/main" id="{8609F135-0DB0-4553-9BFD-7D66E5733139}"/>
              </a:ext>
            </a:extLst>
          </p:cNvPr>
          <p:cNvSpPr>
            <a:spLocks noChangeArrowheads="1"/>
          </p:cNvSpPr>
          <p:nvPr/>
        </p:nvSpPr>
        <p:spPr bwMode="auto">
          <a:xfrm>
            <a:off x="0" y="1922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spAutoFit/>
          </a:bodyPr>
          <a:lstStyle/>
          <a:p>
            <a:endParaRPr lang="en-US" altLang="en-US"/>
          </a:p>
        </p:txBody>
      </p:sp>
      <p:sp>
        <p:nvSpPr>
          <p:cNvPr id="698372" name="Rectangle 4">
            <a:extLst>
              <a:ext uri="{FF2B5EF4-FFF2-40B4-BE49-F238E27FC236}">
                <a16:creationId xmlns:a16="http://schemas.microsoft.com/office/drawing/2014/main" id="{E46450CB-7828-4C99-8377-D45AF09280DA}"/>
              </a:ext>
            </a:extLst>
          </p:cNvPr>
          <p:cNvSpPr>
            <a:spLocks noChangeArrowheads="1"/>
          </p:cNvSpPr>
          <p:nvPr/>
        </p:nvSpPr>
        <p:spPr bwMode="auto">
          <a:xfrm>
            <a:off x="0" y="410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98373" name="Rectangle 5">
            <a:extLst>
              <a:ext uri="{FF2B5EF4-FFF2-40B4-BE49-F238E27FC236}">
                <a16:creationId xmlns:a16="http://schemas.microsoft.com/office/drawing/2014/main" id="{13AC1D68-2939-4F62-A505-E8E55D6FF20A}"/>
              </a:ext>
            </a:extLst>
          </p:cNvPr>
          <p:cNvSpPr>
            <a:spLocks noChangeArrowheads="1"/>
          </p:cNvSpPr>
          <p:nvPr/>
        </p:nvSpPr>
        <p:spPr bwMode="auto">
          <a:xfrm>
            <a:off x="0" y="4570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spAutoFit/>
          </a:bodyPr>
          <a:lstStyle/>
          <a:p>
            <a:endParaRPr lang="en-US" altLang="en-US"/>
          </a:p>
        </p:txBody>
      </p:sp>
      <p:pic>
        <p:nvPicPr>
          <p:cNvPr id="698374" name="Picture 6">
            <a:extLst>
              <a:ext uri="{FF2B5EF4-FFF2-40B4-BE49-F238E27FC236}">
                <a16:creationId xmlns:a16="http://schemas.microsoft.com/office/drawing/2014/main" id="{0FC8B3C8-FED9-4E24-A50F-CECC5E91E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4419600" cy="2274888"/>
          </a:xfrm>
          <a:prstGeom prst="rect">
            <a:avLst/>
          </a:prstGeom>
          <a:noFill/>
          <a:extLst>
            <a:ext uri="{909E8E84-426E-40DD-AFC4-6F175D3DCCD1}">
              <a14:hiddenFill xmlns:a14="http://schemas.microsoft.com/office/drawing/2010/main">
                <a:solidFill>
                  <a:srgbClr val="FFFFFF"/>
                </a:solidFill>
              </a14:hiddenFill>
            </a:ext>
          </a:extLst>
        </p:spPr>
      </p:pic>
      <p:pic>
        <p:nvPicPr>
          <p:cNvPr id="698375" name="Picture 7">
            <a:extLst>
              <a:ext uri="{FF2B5EF4-FFF2-40B4-BE49-F238E27FC236}">
                <a16:creationId xmlns:a16="http://schemas.microsoft.com/office/drawing/2014/main" id="{F8E3555B-C0A8-4C62-8967-28A63C294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14800"/>
            <a:ext cx="3429000" cy="1089025"/>
          </a:xfrm>
          <a:prstGeom prst="rect">
            <a:avLst/>
          </a:prstGeom>
          <a:noFill/>
          <a:extLst>
            <a:ext uri="{909E8E84-426E-40DD-AFC4-6F175D3DCCD1}">
              <a14:hiddenFill xmlns:a14="http://schemas.microsoft.com/office/drawing/2010/main">
                <a:solidFill>
                  <a:srgbClr val="FFFFFF"/>
                </a:solidFill>
              </a14:hiddenFill>
            </a:ext>
          </a:extLst>
        </p:spPr>
      </p:pic>
      <p:sp>
        <p:nvSpPr>
          <p:cNvPr id="698376" name="Line 8">
            <a:extLst>
              <a:ext uri="{FF2B5EF4-FFF2-40B4-BE49-F238E27FC236}">
                <a16:creationId xmlns:a16="http://schemas.microsoft.com/office/drawing/2014/main" id="{DE6F8D39-D21A-46C1-B756-CE79C6E9EE99}"/>
              </a:ext>
            </a:extLst>
          </p:cNvPr>
          <p:cNvSpPr>
            <a:spLocks noChangeShapeType="1"/>
          </p:cNvSpPr>
          <p:nvPr/>
        </p:nvSpPr>
        <p:spPr bwMode="auto">
          <a:xfrm flipH="1" flipV="1">
            <a:off x="1676400" y="2286000"/>
            <a:ext cx="0" cy="2438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77" name="Line 9">
            <a:extLst>
              <a:ext uri="{FF2B5EF4-FFF2-40B4-BE49-F238E27FC236}">
                <a16:creationId xmlns:a16="http://schemas.microsoft.com/office/drawing/2014/main" id="{5015F3E4-6C64-46F0-B350-5866F322B474}"/>
              </a:ext>
            </a:extLst>
          </p:cNvPr>
          <p:cNvSpPr>
            <a:spLocks noChangeShapeType="1"/>
          </p:cNvSpPr>
          <p:nvPr/>
        </p:nvSpPr>
        <p:spPr bwMode="auto">
          <a:xfrm flipH="1">
            <a:off x="0" y="4724400"/>
            <a:ext cx="16764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78" name="Line 10">
            <a:extLst>
              <a:ext uri="{FF2B5EF4-FFF2-40B4-BE49-F238E27FC236}">
                <a16:creationId xmlns:a16="http://schemas.microsoft.com/office/drawing/2014/main" id="{A82FFBC1-7C35-4A79-A2C6-596EF0010A64}"/>
              </a:ext>
            </a:extLst>
          </p:cNvPr>
          <p:cNvSpPr>
            <a:spLocks noChangeShapeType="1"/>
          </p:cNvSpPr>
          <p:nvPr/>
        </p:nvSpPr>
        <p:spPr bwMode="auto">
          <a:xfrm>
            <a:off x="1676400" y="4724400"/>
            <a:ext cx="2362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79" name="Text Box 11">
            <a:extLst>
              <a:ext uri="{FF2B5EF4-FFF2-40B4-BE49-F238E27FC236}">
                <a16:creationId xmlns:a16="http://schemas.microsoft.com/office/drawing/2014/main" id="{2216EEA2-D5B5-4783-AF49-D12DDA52BBD0}"/>
              </a:ext>
            </a:extLst>
          </p:cNvPr>
          <p:cNvSpPr txBox="1">
            <a:spLocks noChangeArrowheads="1"/>
          </p:cNvSpPr>
          <p:nvPr/>
        </p:nvSpPr>
        <p:spPr bwMode="auto">
          <a:xfrm>
            <a:off x="3413125" y="4684713"/>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Space, L</a:t>
            </a:r>
          </a:p>
        </p:txBody>
      </p:sp>
      <p:sp>
        <p:nvSpPr>
          <p:cNvPr id="698380" name="Text Box 12">
            <a:extLst>
              <a:ext uri="{FF2B5EF4-FFF2-40B4-BE49-F238E27FC236}">
                <a16:creationId xmlns:a16="http://schemas.microsoft.com/office/drawing/2014/main" id="{6B653636-79E9-48A7-8D1A-508E54D539AE}"/>
              </a:ext>
            </a:extLst>
          </p:cNvPr>
          <p:cNvSpPr txBox="1">
            <a:spLocks noChangeArrowheads="1"/>
          </p:cNvSpPr>
          <p:nvPr/>
        </p:nvSpPr>
        <p:spPr bwMode="auto">
          <a:xfrm>
            <a:off x="1752600" y="213360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Time, T</a:t>
            </a:r>
          </a:p>
        </p:txBody>
      </p:sp>
      <p:sp>
        <p:nvSpPr>
          <p:cNvPr id="698381" name="Text Box 13">
            <a:extLst>
              <a:ext uri="{FF2B5EF4-FFF2-40B4-BE49-F238E27FC236}">
                <a16:creationId xmlns:a16="http://schemas.microsoft.com/office/drawing/2014/main" id="{6A9E7436-F909-4DC8-ADE3-4B82CC22E84D}"/>
              </a:ext>
            </a:extLst>
          </p:cNvPr>
          <p:cNvSpPr txBox="1">
            <a:spLocks noChangeArrowheads="1"/>
          </p:cNvSpPr>
          <p:nvPr/>
        </p:nvSpPr>
        <p:spPr bwMode="auto">
          <a:xfrm>
            <a:off x="76200" y="5638800"/>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Variables, V</a:t>
            </a:r>
          </a:p>
        </p:txBody>
      </p:sp>
      <p:sp>
        <p:nvSpPr>
          <p:cNvPr id="698382" name="Line 14">
            <a:extLst>
              <a:ext uri="{FF2B5EF4-FFF2-40B4-BE49-F238E27FC236}">
                <a16:creationId xmlns:a16="http://schemas.microsoft.com/office/drawing/2014/main" id="{579FD169-402B-4012-AD41-5C119CFCEAF1}"/>
              </a:ext>
            </a:extLst>
          </p:cNvPr>
          <p:cNvSpPr>
            <a:spLocks noChangeShapeType="1"/>
          </p:cNvSpPr>
          <p:nvPr/>
        </p:nvSpPr>
        <p:spPr bwMode="auto">
          <a:xfrm flipH="1" flipV="1">
            <a:off x="2971800" y="3200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3" name="Line 15">
            <a:extLst>
              <a:ext uri="{FF2B5EF4-FFF2-40B4-BE49-F238E27FC236}">
                <a16:creationId xmlns:a16="http://schemas.microsoft.com/office/drawing/2014/main" id="{B9D5ABA8-ED5C-48B7-961E-1A73F02440FC}"/>
              </a:ext>
            </a:extLst>
          </p:cNvPr>
          <p:cNvSpPr>
            <a:spLocks noChangeShapeType="1"/>
          </p:cNvSpPr>
          <p:nvPr/>
        </p:nvSpPr>
        <p:spPr bwMode="auto">
          <a:xfrm flipV="1">
            <a:off x="762000" y="3733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4" name="Line 16">
            <a:extLst>
              <a:ext uri="{FF2B5EF4-FFF2-40B4-BE49-F238E27FC236}">
                <a16:creationId xmlns:a16="http://schemas.microsoft.com/office/drawing/2014/main" id="{FE5B86E6-D06F-41A9-BB97-27DA16C0F923}"/>
              </a:ext>
            </a:extLst>
          </p:cNvPr>
          <p:cNvSpPr>
            <a:spLocks noChangeShapeType="1"/>
          </p:cNvSpPr>
          <p:nvPr/>
        </p:nvSpPr>
        <p:spPr bwMode="auto">
          <a:xfrm flipV="1">
            <a:off x="2133600" y="3733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5" name="Line 17">
            <a:extLst>
              <a:ext uri="{FF2B5EF4-FFF2-40B4-BE49-F238E27FC236}">
                <a16:creationId xmlns:a16="http://schemas.microsoft.com/office/drawing/2014/main" id="{905D3F74-47C3-4335-B04B-E0D4A5B68C90}"/>
              </a:ext>
            </a:extLst>
          </p:cNvPr>
          <p:cNvSpPr>
            <a:spLocks noChangeShapeType="1"/>
          </p:cNvSpPr>
          <p:nvPr/>
        </p:nvSpPr>
        <p:spPr bwMode="auto">
          <a:xfrm flipH="1">
            <a:off x="2133600" y="4724400"/>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6" name="Line 18">
            <a:extLst>
              <a:ext uri="{FF2B5EF4-FFF2-40B4-BE49-F238E27FC236}">
                <a16:creationId xmlns:a16="http://schemas.microsoft.com/office/drawing/2014/main" id="{3839B85D-0DBA-43C6-B30D-A2C62B280972}"/>
              </a:ext>
            </a:extLst>
          </p:cNvPr>
          <p:cNvSpPr>
            <a:spLocks noChangeShapeType="1"/>
          </p:cNvSpPr>
          <p:nvPr/>
        </p:nvSpPr>
        <p:spPr bwMode="auto">
          <a:xfrm flipH="1">
            <a:off x="762000" y="52578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7" name="Line 19">
            <a:extLst>
              <a:ext uri="{FF2B5EF4-FFF2-40B4-BE49-F238E27FC236}">
                <a16:creationId xmlns:a16="http://schemas.microsoft.com/office/drawing/2014/main" id="{850AB901-9E00-4420-94D2-DB00A0021675}"/>
              </a:ext>
            </a:extLst>
          </p:cNvPr>
          <p:cNvSpPr>
            <a:spLocks noChangeShapeType="1"/>
          </p:cNvSpPr>
          <p:nvPr/>
        </p:nvSpPr>
        <p:spPr bwMode="auto">
          <a:xfrm flipH="1">
            <a:off x="2133600" y="3200400"/>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8" name="Line 20">
            <a:extLst>
              <a:ext uri="{FF2B5EF4-FFF2-40B4-BE49-F238E27FC236}">
                <a16:creationId xmlns:a16="http://schemas.microsoft.com/office/drawing/2014/main" id="{DEF849F7-D1D2-449D-A402-0E431E21F3AE}"/>
              </a:ext>
            </a:extLst>
          </p:cNvPr>
          <p:cNvSpPr>
            <a:spLocks noChangeShapeType="1"/>
          </p:cNvSpPr>
          <p:nvPr/>
        </p:nvSpPr>
        <p:spPr bwMode="auto">
          <a:xfrm flipH="1">
            <a:off x="762000" y="37338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9" name="Line 21">
            <a:extLst>
              <a:ext uri="{FF2B5EF4-FFF2-40B4-BE49-F238E27FC236}">
                <a16:creationId xmlns:a16="http://schemas.microsoft.com/office/drawing/2014/main" id="{6AFFC488-2472-4386-9BD8-0ED0F712A3C0}"/>
              </a:ext>
            </a:extLst>
          </p:cNvPr>
          <p:cNvSpPr>
            <a:spLocks noChangeShapeType="1"/>
          </p:cNvSpPr>
          <p:nvPr/>
        </p:nvSpPr>
        <p:spPr bwMode="auto">
          <a:xfrm flipV="1">
            <a:off x="762000" y="3200400"/>
            <a:ext cx="914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0" name="Line 22">
            <a:extLst>
              <a:ext uri="{FF2B5EF4-FFF2-40B4-BE49-F238E27FC236}">
                <a16:creationId xmlns:a16="http://schemas.microsoft.com/office/drawing/2014/main" id="{E0CDF2CD-C774-43D7-9080-6CBE47A0719B}"/>
              </a:ext>
            </a:extLst>
          </p:cNvPr>
          <p:cNvSpPr>
            <a:spLocks noChangeShapeType="1"/>
          </p:cNvSpPr>
          <p:nvPr/>
        </p:nvSpPr>
        <p:spPr bwMode="auto">
          <a:xfrm flipH="1">
            <a:off x="1676400" y="32004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1" name="Oval 23">
            <a:extLst>
              <a:ext uri="{FF2B5EF4-FFF2-40B4-BE49-F238E27FC236}">
                <a16:creationId xmlns:a16="http://schemas.microsoft.com/office/drawing/2014/main" id="{EE3C0858-4D6E-4D48-B575-E489D0E80130}"/>
              </a:ext>
            </a:extLst>
          </p:cNvPr>
          <p:cNvSpPr>
            <a:spLocks noChangeArrowheads="1"/>
          </p:cNvSpPr>
          <p:nvPr/>
        </p:nvSpPr>
        <p:spPr bwMode="auto">
          <a:xfrm>
            <a:off x="2057400" y="36576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92" name="Text Box 24">
            <a:extLst>
              <a:ext uri="{FF2B5EF4-FFF2-40B4-BE49-F238E27FC236}">
                <a16:creationId xmlns:a16="http://schemas.microsoft.com/office/drawing/2014/main" id="{DD055D0E-2E4A-44C3-9A88-8555B623EBB9}"/>
              </a:ext>
            </a:extLst>
          </p:cNvPr>
          <p:cNvSpPr txBox="1">
            <a:spLocks noChangeArrowheads="1"/>
          </p:cNvSpPr>
          <p:nvPr/>
        </p:nvSpPr>
        <p:spPr bwMode="auto">
          <a:xfrm>
            <a:off x="2209800" y="35956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t>D</a:t>
            </a:r>
          </a:p>
        </p:txBody>
      </p:sp>
      <p:sp>
        <p:nvSpPr>
          <p:cNvPr id="698393" name="Text Box 25">
            <a:extLst>
              <a:ext uri="{FF2B5EF4-FFF2-40B4-BE49-F238E27FC236}">
                <a16:creationId xmlns:a16="http://schemas.microsoft.com/office/drawing/2014/main" id="{9BA51BAC-9C79-4CA9-A4CF-02070550FC94}"/>
              </a:ext>
            </a:extLst>
          </p:cNvPr>
          <p:cNvSpPr txBox="1">
            <a:spLocks noChangeArrowheads="1"/>
          </p:cNvSpPr>
          <p:nvPr/>
        </p:nvSpPr>
        <p:spPr bwMode="auto">
          <a:xfrm>
            <a:off x="3216275" y="2703513"/>
            <a:ext cx="1454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t>Coordinate </a:t>
            </a:r>
          </a:p>
          <a:p>
            <a:pPr algn="ctr"/>
            <a:r>
              <a:rPr lang="en-US" altLang="en-US" b="1"/>
              <a:t>dimensions</a:t>
            </a:r>
          </a:p>
          <a:p>
            <a:pPr algn="ctr"/>
            <a:r>
              <a:rPr lang="en-US" altLang="en-US" b="1"/>
              <a:t>{X}</a:t>
            </a:r>
          </a:p>
        </p:txBody>
      </p:sp>
      <p:sp>
        <p:nvSpPr>
          <p:cNvPr id="698394" name="Line 26">
            <a:extLst>
              <a:ext uri="{FF2B5EF4-FFF2-40B4-BE49-F238E27FC236}">
                <a16:creationId xmlns:a16="http://schemas.microsoft.com/office/drawing/2014/main" id="{56554EF3-0729-4FE2-B3E7-80CFAC438628}"/>
              </a:ext>
            </a:extLst>
          </p:cNvPr>
          <p:cNvSpPr>
            <a:spLocks noChangeShapeType="1"/>
          </p:cNvSpPr>
          <p:nvPr/>
        </p:nvSpPr>
        <p:spPr bwMode="auto">
          <a:xfrm flipH="1" flipV="1">
            <a:off x="2667000" y="23622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5" name="Line 27">
            <a:extLst>
              <a:ext uri="{FF2B5EF4-FFF2-40B4-BE49-F238E27FC236}">
                <a16:creationId xmlns:a16="http://schemas.microsoft.com/office/drawing/2014/main" id="{A117F06E-7177-410A-843F-EA38314482DA}"/>
              </a:ext>
            </a:extLst>
          </p:cNvPr>
          <p:cNvSpPr>
            <a:spLocks noChangeShapeType="1"/>
          </p:cNvSpPr>
          <p:nvPr/>
        </p:nvSpPr>
        <p:spPr bwMode="auto">
          <a:xfrm>
            <a:off x="3886200" y="3657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6" name="Text Box 28">
            <a:extLst>
              <a:ext uri="{FF2B5EF4-FFF2-40B4-BE49-F238E27FC236}">
                <a16:creationId xmlns:a16="http://schemas.microsoft.com/office/drawing/2014/main" id="{3DD182F0-BE54-4659-800B-BAD980A7E112}"/>
              </a:ext>
            </a:extLst>
          </p:cNvPr>
          <p:cNvSpPr txBox="1">
            <a:spLocks noChangeArrowheads="1"/>
          </p:cNvSpPr>
          <p:nvPr/>
        </p:nvSpPr>
        <p:spPr bwMode="auto">
          <a:xfrm>
            <a:off x="1974850" y="5410200"/>
            <a:ext cx="240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t>Variable dimensions</a:t>
            </a:r>
          </a:p>
          <a:p>
            <a:pPr algn="ctr"/>
            <a:r>
              <a:rPr lang="en-US" altLang="en-US" b="1"/>
              <a:t>{Y}</a:t>
            </a:r>
          </a:p>
        </p:txBody>
      </p:sp>
      <p:sp>
        <p:nvSpPr>
          <p:cNvPr id="698397" name="Line 29">
            <a:extLst>
              <a:ext uri="{FF2B5EF4-FFF2-40B4-BE49-F238E27FC236}">
                <a16:creationId xmlns:a16="http://schemas.microsoft.com/office/drawing/2014/main" id="{7CFECF0A-550A-42EB-87B9-1DBE65E4F658}"/>
              </a:ext>
            </a:extLst>
          </p:cNvPr>
          <p:cNvSpPr>
            <a:spLocks noChangeShapeType="1"/>
          </p:cNvSpPr>
          <p:nvPr/>
        </p:nvSpPr>
        <p:spPr bwMode="auto">
          <a:xfrm flipH="1">
            <a:off x="1447800" y="5715000"/>
            <a:ext cx="609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Line 2">
            <a:extLst>
              <a:ext uri="{FF2B5EF4-FFF2-40B4-BE49-F238E27FC236}">
                <a16:creationId xmlns:a16="http://schemas.microsoft.com/office/drawing/2014/main" id="{03483FF1-43E6-4F04-8717-CC2CB856A974}"/>
              </a:ext>
            </a:extLst>
          </p:cNvPr>
          <p:cNvSpPr>
            <a:spLocks noChangeShapeType="1"/>
          </p:cNvSpPr>
          <p:nvPr/>
        </p:nvSpPr>
        <p:spPr bwMode="auto">
          <a:xfrm flipH="1" flipV="1">
            <a:off x="2133600" y="2147888"/>
            <a:ext cx="0" cy="2438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395" name="Line 3">
            <a:extLst>
              <a:ext uri="{FF2B5EF4-FFF2-40B4-BE49-F238E27FC236}">
                <a16:creationId xmlns:a16="http://schemas.microsoft.com/office/drawing/2014/main" id="{906C47A3-C2C6-48F1-814B-F2FFFB49B031}"/>
              </a:ext>
            </a:extLst>
          </p:cNvPr>
          <p:cNvSpPr>
            <a:spLocks noChangeShapeType="1"/>
          </p:cNvSpPr>
          <p:nvPr/>
        </p:nvSpPr>
        <p:spPr bwMode="auto">
          <a:xfrm flipH="1">
            <a:off x="457200" y="4586288"/>
            <a:ext cx="16764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396" name="Line 4">
            <a:extLst>
              <a:ext uri="{FF2B5EF4-FFF2-40B4-BE49-F238E27FC236}">
                <a16:creationId xmlns:a16="http://schemas.microsoft.com/office/drawing/2014/main" id="{8C21E01C-EFEA-41EC-B003-55DD95F99F4D}"/>
              </a:ext>
            </a:extLst>
          </p:cNvPr>
          <p:cNvSpPr>
            <a:spLocks noChangeShapeType="1"/>
          </p:cNvSpPr>
          <p:nvPr/>
        </p:nvSpPr>
        <p:spPr bwMode="auto">
          <a:xfrm>
            <a:off x="2133600" y="4586288"/>
            <a:ext cx="2362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397" name="Text Box 5">
            <a:extLst>
              <a:ext uri="{FF2B5EF4-FFF2-40B4-BE49-F238E27FC236}">
                <a16:creationId xmlns:a16="http://schemas.microsoft.com/office/drawing/2014/main" id="{D5673C55-F236-42B2-B19C-3265FC62D39B}"/>
              </a:ext>
            </a:extLst>
          </p:cNvPr>
          <p:cNvSpPr txBox="1">
            <a:spLocks noChangeArrowheads="1"/>
          </p:cNvSpPr>
          <p:nvPr/>
        </p:nvSpPr>
        <p:spPr bwMode="auto">
          <a:xfrm>
            <a:off x="3870325" y="454660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Space, </a:t>
            </a:r>
            <a:r>
              <a:rPr lang="en-US" altLang="en-US" b="1"/>
              <a:t>FeatureID</a:t>
            </a:r>
          </a:p>
        </p:txBody>
      </p:sp>
      <p:sp>
        <p:nvSpPr>
          <p:cNvPr id="699398" name="Text Box 6">
            <a:extLst>
              <a:ext uri="{FF2B5EF4-FFF2-40B4-BE49-F238E27FC236}">
                <a16:creationId xmlns:a16="http://schemas.microsoft.com/office/drawing/2014/main" id="{99ACE29E-8E63-4524-B3CB-2AA8D93322A6}"/>
              </a:ext>
            </a:extLst>
          </p:cNvPr>
          <p:cNvSpPr txBox="1">
            <a:spLocks noChangeArrowheads="1"/>
          </p:cNvSpPr>
          <p:nvPr/>
        </p:nvSpPr>
        <p:spPr bwMode="auto">
          <a:xfrm>
            <a:off x="2209800" y="1995488"/>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Time, </a:t>
            </a:r>
            <a:r>
              <a:rPr lang="en-US" altLang="en-US" b="1"/>
              <a:t>TSDateTime</a:t>
            </a:r>
          </a:p>
        </p:txBody>
      </p:sp>
      <p:sp>
        <p:nvSpPr>
          <p:cNvPr id="699399" name="Text Box 7">
            <a:extLst>
              <a:ext uri="{FF2B5EF4-FFF2-40B4-BE49-F238E27FC236}">
                <a16:creationId xmlns:a16="http://schemas.microsoft.com/office/drawing/2014/main" id="{AD6D31C1-78FF-4497-9786-02DD2080577A}"/>
              </a:ext>
            </a:extLst>
          </p:cNvPr>
          <p:cNvSpPr txBox="1">
            <a:spLocks noChangeArrowheads="1"/>
          </p:cNvSpPr>
          <p:nvPr/>
        </p:nvSpPr>
        <p:spPr bwMode="auto">
          <a:xfrm>
            <a:off x="533400" y="5500688"/>
            <a:ext cx="231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Variables, </a:t>
            </a:r>
            <a:r>
              <a:rPr lang="en-US" altLang="en-US" b="1"/>
              <a:t>TSTypeID</a:t>
            </a:r>
          </a:p>
        </p:txBody>
      </p:sp>
      <p:sp>
        <p:nvSpPr>
          <p:cNvPr id="699400" name="Line 8">
            <a:extLst>
              <a:ext uri="{FF2B5EF4-FFF2-40B4-BE49-F238E27FC236}">
                <a16:creationId xmlns:a16="http://schemas.microsoft.com/office/drawing/2014/main" id="{8AD1F1DF-A2E2-42D7-B330-2354C8C69E42}"/>
              </a:ext>
            </a:extLst>
          </p:cNvPr>
          <p:cNvSpPr>
            <a:spLocks noChangeShapeType="1"/>
          </p:cNvSpPr>
          <p:nvPr/>
        </p:nvSpPr>
        <p:spPr bwMode="auto">
          <a:xfrm flipH="1" flipV="1">
            <a:off x="3429000" y="30622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1" name="Line 9">
            <a:extLst>
              <a:ext uri="{FF2B5EF4-FFF2-40B4-BE49-F238E27FC236}">
                <a16:creationId xmlns:a16="http://schemas.microsoft.com/office/drawing/2014/main" id="{BC3F4646-ED4A-42E8-8759-FB6647BDF8D8}"/>
              </a:ext>
            </a:extLst>
          </p:cNvPr>
          <p:cNvSpPr>
            <a:spLocks noChangeShapeType="1"/>
          </p:cNvSpPr>
          <p:nvPr/>
        </p:nvSpPr>
        <p:spPr bwMode="auto">
          <a:xfrm flipV="1">
            <a:off x="1219200" y="35956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2" name="Line 10">
            <a:extLst>
              <a:ext uri="{FF2B5EF4-FFF2-40B4-BE49-F238E27FC236}">
                <a16:creationId xmlns:a16="http://schemas.microsoft.com/office/drawing/2014/main" id="{C2209AD2-FAE8-4B48-BB24-AC6D61CB1020}"/>
              </a:ext>
            </a:extLst>
          </p:cNvPr>
          <p:cNvSpPr>
            <a:spLocks noChangeShapeType="1"/>
          </p:cNvSpPr>
          <p:nvPr/>
        </p:nvSpPr>
        <p:spPr bwMode="auto">
          <a:xfrm flipV="1">
            <a:off x="2590800" y="35956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3" name="Line 11">
            <a:extLst>
              <a:ext uri="{FF2B5EF4-FFF2-40B4-BE49-F238E27FC236}">
                <a16:creationId xmlns:a16="http://schemas.microsoft.com/office/drawing/2014/main" id="{647E1132-21C6-4037-963A-FBDB30E878C2}"/>
              </a:ext>
            </a:extLst>
          </p:cNvPr>
          <p:cNvSpPr>
            <a:spLocks noChangeShapeType="1"/>
          </p:cNvSpPr>
          <p:nvPr/>
        </p:nvSpPr>
        <p:spPr bwMode="auto">
          <a:xfrm flipH="1">
            <a:off x="2590800" y="4586288"/>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4" name="Line 12">
            <a:extLst>
              <a:ext uri="{FF2B5EF4-FFF2-40B4-BE49-F238E27FC236}">
                <a16:creationId xmlns:a16="http://schemas.microsoft.com/office/drawing/2014/main" id="{8891257A-A75C-4908-9973-A3E55394207F}"/>
              </a:ext>
            </a:extLst>
          </p:cNvPr>
          <p:cNvSpPr>
            <a:spLocks noChangeShapeType="1"/>
          </p:cNvSpPr>
          <p:nvPr/>
        </p:nvSpPr>
        <p:spPr bwMode="auto">
          <a:xfrm flipH="1">
            <a:off x="1219200" y="5119688"/>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5" name="Line 13">
            <a:extLst>
              <a:ext uri="{FF2B5EF4-FFF2-40B4-BE49-F238E27FC236}">
                <a16:creationId xmlns:a16="http://schemas.microsoft.com/office/drawing/2014/main" id="{7AB98F68-D084-4B48-A5A1-B2F9295A6212}"/>
              </a:ext>
            </a:extLst>
          </p:cNvPr>
          <p:cNvSpPr>
            <a:spLocks noChangeShapeType="1"/>
          </p:cNvSpPr>
          <p:nvPr/>
        </p:nvSpPr>
        <p:spPr bwMode="auto">
          <a:xfrm flipH="1">
            <a:off x="2590800" y="3062288"/>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6" name="Line 14">
            <a:extLst>
              <a:ext uri="{FF2B5EF4-FFF2-40B4-BE49-F238E27FC236}">
                <a16:creationId xmlns:a16="http://schemas.microsoft.com/office/drawing/2014/main" id="{D0E0B12B-BF14-4AD7-9984-5DB5A5219AE7}"/>
              </a:ext>
            </a:extLst>
          </p:cNvPr>
          <p:cNvSpPr>
            <a:spLocks noChangeShapeType="1"/>
          </p:cNvSpPr>
          <p:nvPr/>
        </p:nvSpPr>
        <p:spPr bwMode="auto">
          <a:xfrm flipH="1">
            <a:off x="1219200" y="3595688"/>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7" name="Line 15">
            <a:extLst>
              <a:ext uri="{FF2B5EF4-FFF2-40B4-BE49-F238E27FC236}">
                <a16:creationId xmlns:a16="http://schemas.microsoft.com/office/drawing/2014/main" id="{6FAABE64-A44A-4DDB-970D-A0B586F74B6D}"/>
              </a:ext>
            </a:extLst>
          </p:cNvPr>
          <p:cNvSpPr>
            <a:spLocks noChangeShapeType="1"/>
          </p:cNvSpPr>
          <p:nvPr/>
        </p:nvSpPr>
        <p:spPr bwMode="auto">
          <a:xfrm flipV="1">
            <a:off x="1219200" y="3062288"/>
            <a:ext cx="914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8" name="Line 16">
            <a:extLst>
              <a:ext uri="{FF2B5EF4-FFF2-40B4-BE49-F238E27FC236}">
                <a16:creationId xmlns:a16="http://schemas.microsoft.com/office/drawing/2014/main" id="{23069E5B-2B4F-4EF5-9BD8-8173C19F9FB7}"/>
              </a:ext>
            </a:extLst>
          </p:cNvPr>
          <p:cNvSpPr>
            <a:spLocks noChangeShapeType="1"/>
          </p:cNvSpPr>
          <p:nvPr/>
        </p:nvSpPr>
        <p:spPr bwMode="auto">
          <a:xfrm flipH="1">
            <a:off x="2133600" y="3062288"/>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9" name="Oval 17">
            <a:extLst>
              <a:ext uri="{FF2B5EF4-FFF2-40B4-BE49-F238E27FC236}">
                <a16:creationId xmlns:a16="http://schemas.microsoft.com/office/drawing/2014/main" id="{B38126F3-C2CF-45DA-8F3F-486EE9587000}"/>
              </a:ext>
            </a:extLst>
          </p:cNvPr>
          <p:cNvSpPr>
            <a:spLocks noChangeArrowheads="1"/>
          </p:cNvSpPr>
          <p:nvPr/>
        </p:nvSpPr>
        <p:spPr bwMode="auto">
          <a:xfrm>
            <a:off x="2514600" y="3519488"/>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410" name="Text Box 18">
            <a:extLst>
              <a:ext uri="{FF2B5EF4-FFF2-40B4-BE49-F238E27FC236}">
                <a16:creationId xmlns:a16="http://schemas.microsoft.com/office/drawing/2014/main" id="{09AB1938-8BB9-49B3-A8AC-39020EB0600C}"/>
              </a:ext>
            </a:extLst>
          </p:cNvPr>
          <p:cNvSpPr txBox="1">
            <a:spLocks noChangeArrowheads="1"/>
          </p:cNvSpPr>
          <p:nvPr/>
        </p:nvSpPr>
        <p:spPr bwMode="auto">
          <a:xfrm>
            <a:off x="2667000" y="3457575"/>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b="1"/>
              <a:t>TSValue</a:t>
            </a:r>
          </a:p>
        </p:txBody>
      </p:sp>
      <p:sp>
        <p:nvSpPr>
          <p:cNvPr id="699411" name="Rectangle 19">
            <a:extLst>
              <a:ext uri="{FF2B5EF4-FFF2-40B4-BE49-F238E27FC236}">
                <a16:creationId xmlns:a16="http://schemas.microsoft.com/office/drawing/2014/main" id="{423ECB8A-351D-46D6-B757-67AB61FE6924}"/>
              </a:ext>
            </a:extLst>
          </p:cNvPr>
          <p:cNvSpPr>
            <a:spLocks noGrp="1" noChangeArrowheads="1"/>
          </p:cNvSpPr>
          <p:nvPr>
            <p:ph type="title"/>
          </p:nvPr>
        </p:nvSpPr>
        <p:spPr/>
        <p:txBody>
          <a:bodyPr/>
          <a:lstStyle/>
          <a:p>
            <a:r>
              <a:rPr lang="en-US" altLang="en-US" sz="4000"/>
              <a:t>Discrete Space-Time Data Model</a:t>
            </a:r>
            <a:br>
              <a:rPr lang="en-US" altLang="en-US" sz="4000"/>
            </a:br>
            <a:r>
              <a:rPr lang="en-US" altLang="en-US" sz="4000"/>
              <a:t>ArcHydro</a:t>
            </a:r>
          </a:p>
        </p:txBody>
      </p:sp>
      <p:pic>
        <p:nvPicPr>
          <p:cNvPr id="699412" name="Picture 20">
            <a:extLst>
              <a:ext uri="{FF2B5EF4-FFF2-40B4-BE49-F238E27FC236}">
                <a16:creationId xmlns:a16="http://schemas.microsoft.com/office/drawing/2014/main" id="{9AFE0D23-7209-4743-B297-2857F08E9A7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0" y="5029200"/>
            <a:ext cx="5334000" cy="159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9413" name="Picture 21">
            <a:extLst>
              <a:ext uri="{FF2B5EF4-FFF2-40B4-BE49-F238E27FC236}">
                <a16:creationId xmlns:a16="http://schemas.microsoft.com/office/drawing/2014/main" id="{2E1EE3BF-104F-46D4-9B4D-27D3EFA2C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03400"/>
            <a:ext cx="41148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9414" name="AutoShape 22">
            <a:extLst>
              <a:ext uri="{FF2B5EF4-FFF2-40B4-BE49-F238E27FC236}">
                <a16:creationId xmlns:a16="http://schemas.microsoft.com/office/drawing/2014/main" id="{4809A271-174D-4C0A-AE68-14DF89F9A784}"/>
              </a:ext>
            </a:extLst>
          </p:cNvPr>
          <p:cNvSpPr>
            <a:spLocks noChangeArrowheads="1"/>
          </p:cNvSpPr>
          <p:nvPr/>
        </p:nvSpPr>
        <p:spPr bwMode="auto">
          <a:xfrm>
            <a:off x="6705600" y="4343400"/>
            <a:ext cx="381000" cy="609600"/>
          </a:xfrm>
          <a:prstGeom prst="upDownArrow">
            <a:avLst>
              <a:gd name="adj1" fmla="val 50000"/>
              <a:gd name="adj2" fmla="val 32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0418" name="Rectangle 2">
            <a:extLst>
              <a:ext uri="{FF2B5EF4-FFF2-40B4-BE49-F238E27FC236}">
                <a16:creationId xmlns:a16="http://schemas.microsoft.com/office/drawing/2014/main" id="{C7DB878E-25E6-4678-9207-7F5E550AAB31}"/>
              </a:ext>
            </a:extLst>
          </p:cNvPr>
          <p:cNvSpPr>
            <a:spLocks noGrp="1" noChangeArrowheads="1"/>
          </p:cNvSpPr>
          <p:nvPr>
            <p:ph type="title"/>
          </p:nvPr>
        </p:nvSpPr>
        <p:spPr>
          <a:xfrm>
            <a:off x="463550" y="165100"/>
            <a:ext cx="6200775" cy="581025"/>
          </a:xfrm>
        </p:spPr>
        <p:txBody>
          <a:bodyPr/>
          <a:lstStyle/>
          <a:p>
            <a:r>
              <a:rPr lang="en-US" altLang="en-US" sz="3200"/>
              <a:t>Terrain Data Models</a:t>
            </a:r>
          </a:p>
        </p:txBody>
      </p:sp>
      <p:pic>
        <p:nvPicPr>
          <p:cNvPr id="700419" name="Picture 3" descr="tinstruc">
            <a:extLst>
              <a:ext uri="{FF2B5EF4-FFF2-40B4-BE49-F238E27FC236}">
                <a16:creationId xmlns:a16="http://schemas.microsoft.com/office/drawing/2014/main" id="{E27B9FA8-428E-42DA-8775-128197A60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628" t="9554" r="967" b="1421"/>
          <a:stretch>
            <a:fillRect/>
          </a:stretch>
        </p:blipFill>
        <p:spPr bwMode="auto">
          <a:xfrm>
            <a:off x="125413" y="4059238"/>
            <a:ext cx="2398712" cy="2286000"/>
          </a:xfrm>
          <a:prstGeom prst="rect">
            <a:avLst/>
          </a:prstGeom>
          <a:noFill/>
          <a:extLst>
            <a:ext uri="{909E8E84-426E-40DD-AFC4-6F175D3DCCD1}">
              <a14:hiddenFill xmlns:a14="http://schemas.microsoft.com/office/drawing/2010/main">
                <a:solidFill>
                  <a:srgbClr val="FFFFFF"/>
                </a:solidFill>
              </a14:hiddenFill>
            </a:ext>
          </a:extLst>
        </p:spPr>
      </p:pic>
      <p:sp>
        <p:nvSpPr>
          <p:cNvPr id="700420" name="Rectangle 4">
            <a:extLst>
              <a:ext uri="{FF2B5EF4-FFF2-40B4-BE49-F238E27FC236}">
                <a16:creationId xmlns:a16="http://schemas.microsoft.com/office/drawing/2014/main" id="{FD39202F-4297-4831-AFC3-212D87B88ECD}"/>
              </a:ext>
            </a:extLst>
          </p:cNvPr>
          <p:cNvSpPr>
            <a:spLocks noChangeArrowheads="1"/>
          </p:cNvSpPr>
          <p:nvPr/>
        </p:nvSpPr>
        <p:spPr bwMode="auto">
          <a:xfrm>
            <a:off x="2438400" y="174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00421" name="Picture 5">
            <a:extLst>
              <a:ext uri="{FF2B5EF4-FFF2-40B4-BE49-F238E27FC236}">
                <a16:creationId xmlns:a16="http://schemas.microsoft.com/office/drawing/2014/main" id="{74A40B20-BF5F-4162-A1CC-5CFB3D672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2228850" y="1001713"/>
            <a:ext cx="3213100" cy="2536825"/>
          </a:xfrm>
          <a:prstGeom prst="rect">
            <a:avLst/>
          </a:prstGeom>
          <a:noFill/>
          <a:extLst>
            <a:ext uri="{909E8E84-426E-40DD-AFC4-6F175D3DCCD1}">
              <a14:hiddenFill xmlns:a14="http://schemas.microsoft.com/office/drawing/2010/main">
                <a:solidFill>
                  <a:srgbClr val="FFFFFF"/>
                </a:solidFill>
              </a14:hiddenFill>
            </a:ext>
          </a:extLst>
        </p:spPr>
      </p:pic>
      <p:pic>
        <p:nvPicPr>
          <p:cNvPr id="700422" name="Picture 6">
            <a:extLst>
              <a:ext uri="{FF2B5EF4-FFF2-40B4-BE49-F238E27FC236}">
                <a16:creationId xmlns:a16="http://schemas.microsoft.com/office/drawing/2014/main" id="{9AFE6634-49A0-400F-8974-028C799C0B68}"/>
              </a:ext>
            </a:extLst>
          </p:cNvPr>
          <p:cNvPicPr>
            <a:picLocks noChangeArrowheads="1"/>
          </p:cNvPicPr>
          <p:nvPr/>
        </p:nvPicPr>
        <p:blipFill>
          <a:blip r:embed="rId5">
            <a:extLst>
              <a:ext uri="{28A0092B-C50C-407E-A947-70E740481C1C}">
                <a14:useLocalDpi xmlns:a14="http://schemas.microsoft.com/office/drawing/2010/main" val="0"/>
              </a:ext>
            </a:extLst>
          </a:blip>
          <a:srcRect l="44542" t="26949" r="7033" b="16425"/>
          <a:stretch>
            <a:fillRect/>
          </a:stretch>
        </p:blipFill>
        <p:spPr bwMode="auto">
          <a:xfrm>
            <a:off x="2951163" y="4086225"/>
            <a:ext cx="3246437"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0423" name="AutoShape 7">
            <a:extLst>
              <a:ext uri="{FF2B5EF4-FFF2-40B4-BE49-F238E27FC236}">
                <a16:creationId xmlns:a16="http://schemas.microsoft.com/office/drawing/2014/main" id="{71E368EF-C009-4F22-AC6A-A54E1787E512}"/>
              </a:ext>
            </a:extLst>
          </p:cNvPr>
          <p:cNvSpPr>
            <a:spLocks noChangeArrowheads="1"/>
          </p:cNvSpPr>
          <p:nvPr/>
        </p:nvSpPr>
        <p:spPr bwMode="auto">
          <a:xfrm>
            <a:off x="5357813" y="2076450"/>
            <a:ext cx="944562" cy="274638"/>
          </a:xfrm>
          <a:prstGeom prst="rightArrow">
            <a:avLst>
              <a:gd name="adj1" fmla="val 50000"/>
              <a:gd name="adj2" fmla="val 859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424" name="AutoShape 8">
            <a:extLst>
              <a:ext uri="{FF2B5EF4-FFF2-40B4-BE49-F238E27FC236}">
                <a16:creationId xmlns:a16="http://schemas.microsoft.com/office/drawing/2014/main" id="{B25C120B-CD72-49DD-BFCB-F9346EC99996}"/>
              </a:ext>
            </a:extLst>
          </p:cNvPr>
          <p:cNvSpPr>
            <a:spLocks noChangeArrowheads="1"/>
          </p:cNvSpPr>
          <p:nvPr/>
        </p:nvSpPr>
        <p:spPr bwMode="auto">
          <a:xfrm rot="7595098">
            <a:off x="1862931" y="3618707"/>
            <a:ext cx="638175" cy="274638"/>
          </a:xfrm>
          <a:prstGeom prst="rightArrow">
            <a:avLst>
              <a:gd name="adj1" fmla="val 50287"/>
              <a:gd name="adj2" fmla="val 551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425" name="Text Box 9">
            <a:extLst>
              <a:ext uri="{FF2B5EF4-FFF2-40B4-BE49-F238E27FC236}">
                <a16:creationId xmlns:a16="http://schemas.microsoft.com/office/drawing/2014/main" id="{29334714-1937-486B-BBC1-E754AF85E510}"/>
              </a:ext>
            </a:extLst>
          </p:cNvPr>
          <p:cNvSpPr txBox="1">
            <a:spLocks noChangeArrowheads="1"/>
          </p:cNvSpPr>
          <p:nvPr/>
        </p:nvSpPr>
        <p:spPr bwMode="auto">
          <a:xfrm>
            <a:off x="5562600" y="168275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400">
                <a:latin typeface="Times New Roman" panose="02020603050405020304" pitchFamily="18" charset="0"/>
              </a:rPr>
              <a:t>Grid</a:t>
            </a:r>
          </a:p>
        </p:txBody>
      </p:sp>
      <p:sp>
        <p:nvSpPr>
          <p:cNvPr id="700426" name="Text Box 10">
            <a:extLst>
              <a:ext uri="{FF2B5EF4-FFF2-40B4-BE49-F238E27FC236}">
                <a16:creationId xmlns:a16="http://schemas.microsoft.com/office/drawing/2014/main" id="{417A3391-06F5-4034-A7AE-07CB3D530A31}"/>
              </a:ext>
            </a:extLst>
          </p:cNvPr>
          <p:cNvSpPr txBox="1">
            <a:spLocks noChangeArrowheads="1"/>
          </p:cNvSpPr>
          <p:nvPr/>
        </p:nvSpPr>
        <p:spPr bwMode="auto">
          <a:xfrm>
            <a:off x="3362325" y="3587750"/>
            <a:ext cx="278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400">
                <a:latin typeface="Times New Roman" panose="02020603050405020304" pitchFamily="18" charset="0"/>
              </a:rPr>
              <a:t>Contour and flowline</a:t>
            </a:r>
          </a:p>
        </p:txBody>
      </p:sp>
      <p:sp>
        <p:nvSpPr>
          <p:cNvPr id="700427" name="Rectangle 11">
            <a:extLst>
              <a:ext uri="{FF2B5EF4-FFF2-40B4-BE49-F238E27FC236}">
                <a16:creationId xmlns:a16="http://schemas.microsoft.com/office/drawing/2014/main" id="{D1DBEA34-4C47-412B-9173-FF09395F02E3}"/>
              </a:ext>
            </a:extLst>
          </p:cNvPr>
          <p:cNvSpPr>
            <a:spLocks noChangeArrowheads="1"/>
          </p:cNvSpPr>
          <p:nvPr/>
        </p:nvSpPr>
        <p:spPr bwMode="auto">
          <a:xfrm>
            <a:off x="152400" y="25288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rPr>
              <a:t> </a:t>
            </a:r>
            <a:endParaRPr lang="en-US" altLang="en-US"/>
          </a:p>
        </p:txBody>
      </p:sp>
      <p:sp>
        <p:nvSpPr>
          <p:cNvPr id="700428" name="Rectangle 12">
            <a:extLst>
              <a:ext uri="{FF2B5EF4-FFF2-40B4-BE49-F238E27FC236}">
                <a16:creationId xmlns:a16="http://schemas.microsoft.com/office/drawing/2014/main" id="{0BB1A92B-C12D-445A-9923-6A6B1A3EEEA0}"/>
              </a:ext>
            </a:extLst>
          </p:cNvPr>
          <p:cNvSpPr>
            <a:spLocks noChangeArrowheads="1"/>
          </p:cNvSpPr>
          <p:nvPr/>
        </p:nvSpPr>
        <p:spPr bwMode="auto">
          <a:xfrm>
            <a:off x="2157413" y="31638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rPr>
              <a:t> </a:t>
            </a:r>
            <a:endParaRPr lang="en-US" altLang="en-US"/>
          </a:p>
        </p:txBody>
      </p:sp>
      <p:sp>
        <p:nvSpPr>
          <p:cNvPr id="700429" name="Text Box 13">
            <a:extLst>
              <a:ext uri="{FF2B5EF4-FFF2-40B4-BE49-F238E27FC236}">
                <a16:creationId xmlns:a16="http://schemas.microsoft.com/office/drawing/2014/main" id="{94BE986F-D226-4251-A572-688704887E83}"/>
              </a:ext>
            </a:extLst>
          </p:cNvPr>
          <p:cNvSpPr txBox="1">
            <a:spLocks noChangeArrowheads="1"/>
          </p:cNvSpPr>
          <p:nvPr/>
        </p:nvSpPr>
        <p:spPr bwMode="auto">
          <a:xfrm>
            <a:off x="642938" y="340995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400">
                <a:latin typeface="Times New Roman" panose="02020603050405020304" pitchFamily="18" charset="0"/>
              </a:rPr>
              <a:t>TIN</a:t>
            </a:r>
          </a:p>
        </p:txBody>
      </p:sp>
      <p:sp>
        <p:nvSpPr>
          <p:cNvPr id="700430" name="AutoShape 14">
            <a:extLst>
              <a:ext uri="{FF2B5EF4-FFF2-40B4-BE49-F238E27FC236}">
                <a16:creationId xmlns:a16="http://schemas.microsoft.com/office/drawing/2014/main" id="{72EF6B1C-0F50-4857-ADC9-41F546383008}"/>
              </a:ext>
            </a:extLst>
          </p:cNvPr>
          <p:cNvSpPr>
            <a:spLocks noChangeArrowheads="1"/>
          </p:cNvSpPr>
          <p:nvPr/>
        </p:nvSpPr>
        <p:spPr bwMode="auto">
          <a:xfrm>
            <a:off x="3079750" y="3556000"/>
            <a:ext cx="269875" cy="457200"/>
          </a:xfrm>
          <a:prstGeom prst="downArrow">
            <a:avLst>
              <a:gd name="adj1" fmla="val 50000"/>
              <a:gd name="adj2" fmla="val 423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0431" name="Group 15">
            <a:extLst>
              <a:ext uri="{FF2B5EF4-FFF2-40B4-BE49-F238E27FC236}">
                <a16:creationId xmlns:a16="http://schemas.microsoft.com/office/drawing/2014/main" id="{70E4F2DD-386F-414C-992D-E442D2BC96A5}"/>
              </a:ext>
            </a:extLst>
          </p:cNvPr>
          <p:cNvGrpSpPr>
            <a:grpSpLocks/>
          </p:cNvGrpSpPr>
          <p:nvPr/>
        </p:nvGrpSpPr>
        <p:grpSpPr bwMode="auto">
          <a:xfrm>
            <a:off x="6627813" y="2578100"/>
            <a:ext cx="1898650" cy="1903413"/>
            <a:chOff x="105" y="2544"/>
            <a:chExt cx="1686" cy="1690"/>
          </a:xfrm>
        </p:grpSpPr>
        <p:sp>
          <p:nvSpPr>
            <p:cNvPr id="700432" name="Rectangle 16">
              <a:extLst>
                <a:ext uri="{FF2B5EF4-FFF2-40B4-BE49-F238E27FC236}">
                  <a16:creationId xmlns:a16="http://schemas.microsoft.com/office/drawing/2014/main" id="{708D29A6-6076-45CE-871B-F7FFFA7C1C33}"/>
                </a:ext>
              </a:extLst>
            </p:cNvPr>
            <p:cNvSpPr>
              <a:spLocks noChangeArrowheads="1"/>
            </p:cNvSpPr>
            <p:nvPr/>
          </p:nvSpPr>
          <p:spPr bwMode="auto">
            <a:xfrm>
              <a:off x="337" y="2777"/>
              <a:ext cx="1221" cy="1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433" name="Rectangle 17">
              <a:extLst>
                <a:ext uri="{FF2B5EF4-FFF2-40B4-BE49-F238E27FC236}">
                  <a16:creationId xmlns:a16="http://schemas.microsoft.com/office/drawing/2014/main" id="{CA81ED13-23C3-44CF-AFF3-E76FEC05458F}"/>
                </a:ext>
              </a:extLst>
            </p:cNvPr>
            <p:cNvSpPr>
              <a:spLocks noChangeArrowheads="1"/>
            </p:cNvSpPr>
            <p:nvPr/>
          </p:nvSpPr>
          <p:spPr bwMode="auto">
            <a:xfrm>
              <a:off x="337" y="2777"/>
              <a:ext cx="1221" cy="1224"/>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34" name="Rectangle 18">
              <a:extLst>
                <a:ext uri="{FF2B5EF4-FFF2-40B4-BE49-F238E27FC236}">
                  <a16:creationId xmlns:a16="http://schemas.microsoft.com/office/drawing/2014/main" id="{E3E10A08-F3E1-4972-A2B8-482AAFC4AED4}"/>
                </a:ext>
              </a:extLst>
            </p:cNvPr>
            <p:cNvSpPr>
              <a:spLocks noChangeArrowheads="1"/>
            </p:cNvSpPr>
            <p:nvPr/>
          </p:nvSpPr>
          <p:spPr bwMode="auto">
            <a:xfrm>
              <a:off x="421" y="2827"/>
              <a:ext cx="51"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rPr>
                <a:t> </a:t>
              </a:r>
              <a:endParaRPr lang="en-US" altLang="en-US"/>
            </a:p>
          </p:txBody>
        </p:sp>
        <p:sp>
          <p:nvSpPr>
            <p:cNvPr id="700435" name="Line 19">
              <a:extLst>
                <a:ext uri="{FF2B5EF4-FFF2-40B4-BE49-F238E27FC236}">
                  <a16:creationId xmlns:a16="http://schemas.microsoft.com/office/drawing/2014/main" id="{1603981D-B3CA-4021-A086-8EA29C0AB80B}"/>
                </a:ext>
              </a:extLst>
            </p:cNvPr>
            <p:cNvSpPr>
              <a:spLocks noChangeShapeType="1"/>
            </p:cNvSpPr>
            <p:nvPr/>
          </p:nvSpPr>
          <p:spPr bwMode="auto">
            <a:xfrm>
              <a:off x="948" y="2777"/>
              <a:ext cx="1" cy="122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436" name="Line 20">
              <a:extLst>
                <a:ext uri="{FF2B5EF4-FFF2-40B4-BE49-F238E27FC236}">
                  <a16:creationId xmlns:a16="http://schemas.microsoft.com/office/drawing/2014/main" id="{A2F51E60-693C-45F6-9634-9103680E252E}"/>
                </a:ext>
              </a:extLst>
            </p:cNvPr>
            <p:cNvSpPr>
              <a:spLocks noChangeShapeType="1"/>
            </p:cNvSpPr>
            <p:nvPr/>
          </p:nvSpPr>
          <p:spPr bwMode="auto">
            <a:xfrm>
              <a:off x="337" y="3389"/>
              <a:ext cx="1221"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437" name="Freeform 21">
              <a:extLst>
                <a:ext uri="{FF2B5EF4-FFF2-40B4-BE49-F238E27FC236}">
                  <a16:creationId xmlns:a16="http://schemas.microsoft.com/office/drawing/2014/main" id="{352317A1-12DE-4261-BE7E-DC28A7ED2CAE}"/>
                </a:ext>
              </a:extLst>
            </p:cNvPr>
            <p:cNvSpPr>
              <a:spLocks noEditPoints="1"/>
            </p:cNvSpPr>
            <p:nvPr/>
          </p:nvSpPr>
          <p:spPr bwMode="auto">
            <a:xfrm>
              <a:off x="105" y="2544"/>
              <a:ext cx="1686" cy="1690"/>
            </a:xfrm>
            <a:custGeom>
              <a:avLst/>
              <a:gdLst>
                <a:gd name="T0" fmla="*/ 1840 w 1908"/>
                <a:gd name="T1" fmla="*/ 9 h 1912"/>
                <a:gd name="T2" fmla="*/ 1713 w 1908"/>
                <a:gd name="T3" fmla="*/ 9 h 1912"/>
                <a:gd name="T4" fmla="*/ 1588 w 1908"/>
                <a:gd name="T5" fmla="*/ 9 h 1912"/>
                <a:gd name="T6" fmla="*/ 1462 w 1908"/>
                <a:gd name="T7" fmla="*/ 9 h 1912"/>
                <a:gd name="T8" fmla="*/ 1336 w 1908"/>
                <a:gd name="T9" fmla="*/ 9 h 1912"/>
                <a:gd name="T10" fmla="*/ 1210 w 1908"/>
                <a:gd name="T11" fmla="*/ 9 h 1912"/>
                <a:gd name="T12" fmla="*/ 1085 w 1908"/>
                <a:gd name="T13" fmla="*/ 9 h 1912"/>
                <a:gd name="T14" fmla="*/ 958 w 1908"/>
                <a:gd name="T15" fmla="*/ 9 h 1912"/>
                <a:gd name="T16" fmla="*/ 833 w 1908"/>
                <a:gd name="T17" fmla="*/ 9 h 1912"/>
                <a:gd name="T18" fmla="*/ 706 w 1908"/>
                <a:gd name="T19" fmla="*/ 9 h 1912"/>
                <a:gd name="T20" fmla="*/ 581 w 1908"/>
                <a:gd name="T21" fmla="*/ 9 h 1912"/>
                <a:gd name="T22" fmla="*/ 454 w 1908"/>
                <a:gd name="T23" fmla="*/ 9 h 1912"/>
                <a:gd name="T24" fmla="*/ 329 w 1908"/>
                <a:gd name="T25" fmla="*/ 9 h 1912"/>
                <a:gd name="T26" fmla="*/ 203 w 1908"/>
                <a:gd name="T27" fmla="*/ 9 h 1912"/>
                <a:gd name="T28" fmla="*/ 77 w 1908"/>
                <a:gd name="T29" fmla="*/ 9 h 1912"/>
                <a:gd name="T30" fmla="*/ 8 w 1908"/>
                <a:gd name="T31" fmla="*/ 93 h 1912"/>
                <a:gd name="T32" fmla="*/ 8 w 1908"/>
                <a:gd name="T33" fmla="*/ 218 h 1912"/>
                <a:gd name="T34" fmla="*/ 8 w 1908"/>
                <a:gd name="T35" fmla="*/ 345 h 1912"/>
                <a:gd name="T36" fmla="*/ 8 w 1908"/>
                <a:gd name="T37" fmla="*/ 470 h 1912"/>
                <a:gd name="T38" fmla="*/ 8 w 1908"/>
                <a:gd name="T39" fmla="*/ 597 h 1912"/>
                <a:gd name="T40" fmla="*/ 8 w 1908"/>
                <a:gd name="T41" fmla="*/ 722 h 1912"/>
                <a:gd name="T42" fmla="*/ 8 w 1908"/>
                <a:gd name="T43" fmla="*/ 849 h 1912"/>
                <a:gd name="T44" fmla="*/ 8 w 1908"/>
                <a:gd name="T45" fmla="*/ 975 h 1912"/>
                <a:gd name="T46" fmla="*/ 8 w 1908"/>
                <a:gd name="T47" fmla="*/ 1101 h 1912"/>
                <a:gd name="T48" fmla="*/ 8 w 1908"/>
                <a:gd name="T49" fmla="*/ 1227 h 1912"/>
                <a:gd name="T50" fmla="*/ 8 w 1908"/>
                <a:gd name="T51" fmla="*/ 1354 h 1912"/>
                <a:gd name="T52" fmla="*/ 8 w 1908"/>
                <a:gd name="T53" fmla="*/ 1479 h 1912"/>
                <a:gd name="T54" fmla="*/ 8 w 1908"/>
                <a:gd name="T55" fmla="*/ 1606 h 1912"/>
                <a:gd name="T56" fmla="*/ 8 w 1908"/>
                <a:gd name="T57" fmla="*/ 1731 h 1912"/>
                <a:gd name="T58" fmla="*/ 8 w 1908"/>
                <a:gd name="T59" fmla="*/ 1858 h 1912"/>
                <a:gd name="T60" fmla="*/ 0 w 1908"/>
                <a:gd name="T61" fmla="*/ 1886 h 1912"/>
                <a:gd name="T62" fmla="*/ 108 w 1908"/>
                <a:gd name="T63" fmla="*/ 1912 h 1912"/>
                <a:gd name="T64" fmla="*/ 234 w 1908"/>
                <a:gd name="T65" fmla="*/ 1912 h 1912"/>
                <a:gd name="T66" fmla="*/ 359 w 1908"/>
                <a:gd name="T67" fmla="*/ 1912 h 1912"/>
                <a:gd name="T68" fmla="*/ 486 w 1908"/>
                <a:gd name="T69" fmla="*/ 1912 h 1912"/>
                <a:gd name="T70" fmla="*/ 611 w 1908"/>
                <a:gd name="T71" fmla="*/ 1912 h 1912"/>
                <a:gd name="T72" fmla="*/ 738 w 1908"/>
                <a:gd name="T73" fmla="*/ 1912 h 1912"/>
                <a:gd name="T74" fmla="*/ 863 w 1908"/>
                <a:gd name="T75" fmla="*/ 1912 h 1912"/>
                <a:gd name="T76" fmla="*/ 990 w 1908"/>
                <a:gd name="T77" fmla="*/ 1912 h 1912"/>
                <a:gd name="T78" fmla="*/ 1115 w 1908"/>
                <a:gd name="T79" fmla="*/ 1912 h 1912"/>
                <a:gd name="T80" fmla="*/ 1241 w 1908"/>
                <a:gd name="T81" fmla="*/ 1912 h 1912"/>
                <a:gd name="T82" fmla="*/ 1367 w 1908"/>
                <a:gd name="T83" fmla="*/ 1912 h 1912"/>
                <a:gd name="T84" fmla="*/ 1493 w 1908"/>
                <a:gd name="T85" fmla="*/ 1912 h 1912"/>
                <a:gd name="T86" fmla="*/ 1619 w 1908"/>
                <a:gd name="T87" fmla="*/ 1912 h 1912"/>
                <a:gd name="T88" fmla="*/ 1745 w 1908"/>
                <a:gd name="T89" fmla="*/ 1912 h 1912"/>
                <a:gd name="T90" fmla="*/ 1899 w 1908"/>
                <a:gd name="T91" fmla="*/ 1903 h 1912"/>
                <a:gd name="T92" fmla="*/ 1899 w 1908"/>
                <a:gd name="T93" fmla="*/ 1814 h 1912"/>
                <a:gd name="T94" fmla="*/ 1899 w 1908"/>
                <a:gd name="T95" fmla="*/ 1687 h 1912"/>
                <a:gd name="T96" fmla="*/ 1899 w 1908"/>
                <a:gd name="T97" fmla="*/ 1561 h 1912"/>
                <a:gd name="T98" fmla="*/ 1899 w 1908"/>
                <a:gd name="T99" fmla="*/ 1434 h 1912"/>
                <a:gd name="T100" fmla="*/ 1899 w 1908"/>
                <a:gd name="T101" fmla="*/ 1309 h 1912"/>
                <a:gd name="T102" fmla="*/ 1899 w 1908"/>
                <a:gd name="T103" fmla="*/ 1182 h 1912"/>
                <a:gd name="T104" fmla="*/ 1899 w 1908"/>
                <a:gd name="T105" fmla="*/ 1057 h 1912"/>
                <a:gd name="T106" fmla="*/ 1899 w 1908"/>
                <a:gd name="T107" fmla="*/ 930 h 1912"/>
                <a:gd name="T108" fmla="*/ 1899 w 1908"/>
                <a:gd name="T109" fmla="*/ 805 h 1912"/>
                <a:gd name="T110" fmla="*/ 1899 w 1908"/>
                <a:gd name="T111" fmla="*/ 678 h 1912"/>
                <a:gd name="T112" fmla="*/ 1899 w 1908"/>
                <a:gd name="T113" fmla="*/ 552 h 1912"/>
                <a:gd name="T114" fmla="*/ 1899 w 1908"/>
                <a:gd name="T115" fmla="*/ 426 h 1912"/>
                <a:gd name="T116" fmla="*/ 1899 w 1908"/>
                <a:gd name="T117" fmla="*/ 300 h 1912"/>
                <a:gd name="T118" fmla="*/ 1899 w 1908"/>
                <a:gd name="T119" fmla="*/ 173 h 1912"/>
                <a:gd name="T120" fmla="*/ 1899 w 1908"/>
                <a:gd name="T121" fmla="*/ 48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8" h="1912">
                  <a:moveTo>
                    <a:pt x="1903" y="9"/>
                  </a:moveTo>
                  <a:lnTo>
                    <a:pt x="1867" y="9"/>
                  </a:lnTo>
                  <a:lnTo>
                    <a:pt x="1867" y="0"/>
                  </a:lnTo>
                  <a:lnTo>
                    <a:pt x="1903" y="0"/>
                  </a:lnTo>
                  <a:lnTo>
                    <a:pt x="1903" y="9"/>
                  </a:lnTo>
                  <a:close/>
                  <a:moveTo>
                    <a:pt x="1840" y="9"/>
                  </a:moveTo>
                  <a:lnTo>
                    <a:pt x="1804" y="9"/>
                  </a:lnTo>
                  <a:lnTo>
                    <a:pt x="1804" y="0"/>
                  </a:lnTo>
                  <a:lnTo>
                    <a:pt x="1840" y="0"/>
                  </a:lnTo>
                  <a:lnTo>
                    <a:pt x="1840" y="9"/>
                  </a:lnTo>
                  <a:close/>
                  <a:moveTo>
                    <a:pt x="1777" y="9"/>
                  </a:moveTo>
                  <a:lnTo>
                    <a:pt x="1741" y="9"/>
                  </a:lnTo>
                  <a:lnTo>
                    <a:pt x="1741" y="0"/>
                  </a:lnTo>
                  <a:lnTo>
                    <a:pt x="1777" y="0"/>
                  </a:lnTo>
                  <a:lnTo>
                    <a:pt x="1777" y="9"/>
                  </a:lnTo>
                  <a:close/>
                  <a:moveTo>
                    <a:pt x="1713" y="9"/>
                  </a:moveTo>
                  <a:lnTo>
                    <a:pt x="1678" y="9"/>
                  </a:lnTo>
                  <a:lnTo>
                    <a:pt x="1678" y="0"/>
                  </a:lnTo>
                  <a:lnTo>
                    <a:pt x="1713" y="0"/>
                  </a:lnTo>
                  <a:lnTo>
                    <a:pt x="1713" y="9"/>
                  </a:lnTo>
                  <a:close/>
                  <a:moveTo>
                    <a:pt x="1652" y="9"/>
                  </a:moveTo>
                  <a:lnTo>
                    <a:pt x="1616" y="9"/>
                  </a:lnTo>
                  <a:lnTo>
                    <a:pt x="1616" y="0"/>
                  </a:lnTo>
                  <a:lnTo>
                    <a:pt x="1652" y="0"/>
                  </a:lnTo>
                  <a:lnTo>
                    <a:pt x="1652" y="9"/>
                  </a:lnTo>
                  <a:close/>
                  <a:moveTo>
                    <a:pt x="1588" y="9"/>
                  </a:moveTo>
                  <a:lnTo>
                    <a:pt x="1552" y="9"/>
                  </a:lnTo>
                  <a:lnTo>
                    <a:pt x="1552" y="0"/>
                  </a:lnTo>
                  <a:lnTo>
                    <a:pt x="1588" y="0"/>
                  </a:lnTo>
                  <a:lnTo>
                    <a:pt x="1588" y="9"/>
                  </a:lnTo>
                  <a:close/>
                  <a:moveTo>
                    <a:pt x="1525" y="9"/>
                  </a:moveTo>
                  <a:lnTo>
                    <a:pt x="1489" y="9"/>
                  </a:lnTo>
                  <a:lnTo>
                    <a:pt x="1489" y="0"/>
                  </a:lnTo>
                  <a:lnTo>
                    <a:pt x="1525" y="0"/>
                  </a:lnTo>
                  <a:lnTo>
                    <a:pt x="1525" y="9"/>
                  </a:lnTo>
                  <a:close/>
                  <a:moveTo>
                    <a:pt x="1462" y="9"/>
                  </a:moveTo>
                  <a:lnTo>
                    <a:pt x="1426" y="9"/>
                  </a:lnTo>
                  <a:lnTo>
                    <a:pt x="1426" y="0"/>
                  </a:lnTo>
                  <a:lnTo>
                    <a:pt x="1462" y="0"/>
                  </a:lnTo>
                  <a:lnTo>
                    <a:pt x="1462" y="9"/>
                  </a:lnTo>
                  <a:close/>
                  <a:moveTo>
                    <a:pt x="1400" y="9"/>
                  </a:moveTo>
                  <a:lnTo>
                    <a:pt x="1364" y="9"/>
                  </a:lnTo>
                  <a:lnTo>
                    <a:pt x="1364" y="0"/>
                  </a:lnTo>
                  <a:lnTo>
                    <a:pt x="1400" y="0"/>
                  </a:lnTo>
                  <a:lnTo>
                    <a:pt x="1400" y="9"/>
                  </a:lnTo>
                  <a:close/>
                  <a:moveTo>
                    <a:pt x="1336" y="9"/>
                  </a:moveTo>
                  <a:lnTo>
                    <a:pt x="1300" y="9"/>
                  </a:lnTo>
                  <a:lnTo>
                    <a:pt x="1300" y="0"/>
                  </a:lnTo>
                  <a:lnTo>
                    <a:pt x="1336" y="0"/>
                  </a:lnTo>
                  <a:lnTo>
                    <a:pt x="1336" y="9"/>
                  </a:lnTo>
                  <a:close/>
                  <a:moveTo>
                    <a:pt x="1273" y="9"/>
                  </a:moveTo>
                  <a:lnTo>
                    <a:pt x="1237" y="9"/>
                  </a:lnTo>
                  <a:lnTo>
                    <a:pt x="1237" y="0"/>
                  </a:lnTo>
                  <a:lnTo>
                    <a:pt x="1273" y="0"/>
                  </a:lnTo>
                  <a:lnTo>
                    <a:pt x="1273" y="9"/>
                  </a:lnTo>
                  <a:close/>
                  <a:moveTo>
                    <a:pt x="1210" y="9"/>
                  </a:moveTo>
                  <a:lnTo>
                    <a:pt x="1174" y="9"/>
                  </a:lnTo>
                  <a:lnTo>
                    <a:pt x="1174" y="0"/>
                  </a:lnTo>
                  <a:lnTo>
                    <a:pt x="1210" y="0"/>
                  </a:lnTo>
                  <a:lnTo>
                    <a:pt x="1210" y="9"/>
                  </a:lnTo>
                  <a:close/>
                  <a:moveTo>
                    <a:pt x="1148" y="9"/>
                  </a:moveTo>
                  <a:lnTo>
                    <a:pt x="1112" y="9"/>
                  </a:lnTo>
                  <a:lnTo>
                    <a:pt x="1112" y="0"/>
                  </a:lnTo>
                  <a:lnTo>
                    <a:pt x="1148" y="0"/>
                  </a:lnTo>
                  <a:lnTo>
                    <a:pt x="1148" y="9"/>
                  </a:lnTo>
                  <a:close/>
                  <a:moveTo>
                    <a:pt x="1085" y="9"/>
                  </a:moveTo>
                  <a:lnTo>
                    <a:pt x="1049" y="9"/>
                  </a:lnTo>
                  <a:lnTo>
                    <a:pt x="1049" y="0"/>
                  </a:lnTo>
                  <a:lnTo>
                    <a:pt x="1085" y="0"/>
                  </a:lnTo>
                  <a:lnTo>
                    <a:pt x="1085" y="9"/>
                  </a:lnTo>
                  <a:close/>
                  <a:moveTo>
                    <a:pt x="1021" y="9"/>
                  </a:moveTo>
                  <a:lnTo>
                    <a:pt x="985" y="9"/>
                  </a:lnTo>
                  <a:lnTo>
                    <a:pt x="985" y="0"/>
                  </a:lnTo>
                  <a:lnTo>
                    <a:pt x="1021" y="0"/>
                  </a:lnTo>
                  <a:lnTo>
                    <a:pt x="1021" y="9"/>
                  </a:lnTo>
                  <a:close/>
                  <a:moveTo>
                    <a:pt x="958" y="9"/>
                  </a:moveTo>
                  <a:lnTo>
                    <a:pt x="922" y="9"/>
                  </a:lnTo>
                  <a:lnTo>
                    <a:pt x="922" y="0"/>
                  </a:lnTo>
                  <a:lnTo>
                    <a:pt x="958" y="0"/>
                  </a:lnTo>
                  <a:lnTo>
                    <a:pt x="958" y="9"/>
                  </a:lnTo>
                  <a:close/>
                  <a:moveTo>
                    <a:pt x="896" y="9"/>
                  </a:moveTo>
                  <a:lnTo>
                    <a:pt x="860" y="9"/>
                  </a:lnTo>
                  <a:lnTo>
                    <a:pt x="860" y="0"/>
                  </a:lnTo>
                  <a:lnTo>
                    <a:pt x="896" y="0"/>
                  </a:lnTo>
                  <a:lnTo>
                    <a:pt x="896" y="9"/>
                  </a:lnTo>
                  <a:close/>
                  <a:moveTo>
                    <a:pt x="833" y="9"/>
                  </a:moveTo>
                  <a:lnTo>
                    <a:pt x="797" y="9"/>
                  </a:lnTo>
                  <a:lnTo>
                    <a:pt x="797" y="0"/>
                  </a:lnTo>
                  <a:lnTo>
                    <a:pt x="833" y="0"/>
                  </a:lnTo>
                  <a:lnTo>
                    <a:pt x="833" y="9"/>
                  </a:lnTo>
                  <a:close/>
                  <a:moveTo>
                    <a:pt x="770" y="9"/>
                  </a:moveTo>
                  <a:lnTo>
                    <a:pt x="734" y="9"/>
                  </a:lnTo>
                  <a:lnTo>
                    <a:pt x="734" y="0"/>
                  </a:lnTo>
                  <a:lnTo>
                    <a:pt x="770" y="0"/>
                  </a:lnTo>
                  <a:lnTo>
                    <a:pt x="770" y="9"/>
                  </a:lnTo>
                  <a:close/>
                  <a:moveTo>
                    <a:pt x="706" y="9"/>
                  </a:moveTo>
                  <a:lnTo>
                    <a:pt x="670" y="9"/>
                  </a:lnTo>
                  <a:lnTo>
                    <a:pt x="670" y="0"/>
                  </a:lnTo>
                  <a:lnTo>
                    <a:pt x="706" y="0"/>
                  </a:lnTo>
                  <a:lnTo>
                    <a:pt x="706" y="9"/>
                  </a:lnTo>
                  <a:close/>
                  <a:moveTo>
                    <a:pt x="644" y="9"/>
                  </a:moveTo>
                  <a:lnTo>
                    <a:pt x="608" y="9"/>
                  </a:lnTo>
                  <a:lnTo>
                    <a:pt x="608" y="0"/>
                  </a:lnTo>
                  <a:lnTo>
                    <a:pt x="644" y="0"/>
                  </a:lnTo>
                  <a:lnTo>
                    <a:pt x="644" y="9"/>
                  </a:lnTo>
                  <a:close/>
                  <a:moveTo>
                    <a:pt x="581" y="9"/>
                  </a:moveTo>
                  <a:lnTo>
                    <a:pt x="545" y="9"/>
                  </a:lnTo>
                  <a:lnTo>
                    <a:pt x="545" y="0"/>
                  </a:lnTo>
                  <a:lnTo>
                    <a:pt x="581" y="0"/>
                  </a:lnTo>
                  <a:lnTo>
                    <a:pt x="581" y="9"/>
                  </a:lnTo>
                  <a:close/>
                  <a:moveTo>
                    <a:pt x="518" y="9"/>
                  </a:moveTo>
                  <a:lnTo>
                    <a:pt x="482" y="9"/>
                  </a:lnTo>
                  <a:lnTo>
                    <a:pt x="482" y="0"/>
                  </a:lnTo>
                  <a:lnTo>
                    <a:pt x="518" y="0"/>
                  </a:lnTo>
                  <a:lnTo>
                    <a:pt x="518" y="9"/>
                  </a:lnTo>
                  <a:close/>
                  <a:moveTo>
                    <a:pt x="454" y="9"/>
                  </a:moveTo>
                  <a:lnTo>
                    <a:pt x="418" y="9"/>
                  </a:lnTo>
                  <a:lnTo>
                    <a:pt x="418" y="0"/>
                  </a:lnTo>
                  <a:lnTo>
                    <a:pt x="454" y="0"/>
                  </a:lnTo>
                  <a:lnTo>
                    <a:pt x="454" y="9"/>
                  </a:lnTo>
                  <a:close/>
                  <a:moveTo>
                    <a:pt x="392" y="9"/>
                  </a:moveTo>
                  <a:lnTo>
                    <a:pt x="357" y="9"/>
                  </a:lnTo>
                  <a:lnTo>
                    <a:pt x="357" y="0"/>
                  </a:lnTo>
                  <a:lnTo>
                    <a:pt x="392" y="0"/>
                  </a:lnTo>
                  <a:lnTo>
                    <a:pt x="392" y="9"/>
                  </a:lnTo>
                  <a:close/>
                  <a:moveTo>
                    <a:pt x="329" y="9"/>
                  </a:moveTo>
                  <a:lnTo>
                    <a:pt x="293" y="9"/>
                  </a:lnTo>
                  <a:lnTo>
                    <a:pt x="293" y="0"/>
                  </a:lnTo>
                  <a:lnTo>
                    <a:pt x="329" y="0"/>
                  </a:lnTo>
                  <a:lnTo>
                    <a:pt x="329" y="9"/>
                  </a:lnTo>
                  <a:close/>
                  <a:moveTo>
                    <a:pt x="266" y="9"/>
                  </a:moveTo>
                  <a:lnTo>
                    <a:pt x="230" y="9"/>
                  </a:lnTo>
                  <a:lnTo>
                    <a:pt x="230" y="0"/>
                  </a:lnTo>
                  <a:lnTo>
                    <a:pt x="266" y="0"/>
                  </a:lnTo>
                  <a:lnTo>
                    <a:pt x="266" y="9"/>
                  </a:lnTo>
                  <a:close/>
                  <a:moveTo>
                    <a:pt x="203" y="9"/>
                  </a:moveTo>
                  <a:lnTo>
                    <a:pt x="167" y="9"/>
                  </a:lnTo>
                  <a:lnTo>
                    <a:pt x="167" y="0"/>
                  </a:lnTo>
                  <a:lnTo>
                    <a:pt x="203" y="0"/>
                  </a:lnTo>
                  <a:lnTo>
                    <a:pt x="203" y="9"/>
                  </a:lnTo>
                  <a:close/>
                  <a:moveTo>
                    <a:pt x="141" y="9"/>
                  </a:moveTo>
                  <a:lnTo>
                    <a:pt x="105" y="9"/>
                  </a:lnTo>
                  <a:lnTo>
                    <a:pt x="105" y="0"/>
                  </a:lnTo>
                  <a:lnTo>
                    <a:pt x="141" y="0"/>
                  </a:lnTo>
                  <a:lnTo>
                    <a:pt x="141" y="9"/>
                  </a:lnTo>
                  <a:close/>
                  <a:moveTo>
                    <a:pt x="77" y="9"/>
                  </a:moveTo>
                  <a:lnTo>
                    <a:pt x="41" y="9"/>
                  </a:lnTo>
                  <a:lnTo>
                    <a:pt x="41" y="0"/>
                  </a:lnTo>
                  <a:lnTo>
                    <a:pt x="77" y="0"/>
                  </a:lnTo>
                  <a:lnTo>
                    <a:pt x="77" y="9"/>
                  </a:lnTo>
                  <a:close/>
                  <a:moveTo>
                    <a:pt x="14" y="9"/>
                  </a:moveTo>
                  <a:lnTo>
                    <a:pt x="4" y="9"/>
                  </a:lnTo>
                  <a:lnTo>
                    <a:pt x="8" y="5"/>
                  </a:lnTo>
                  <a:lnTo>
                    <a:pt x="8" y="29"/>
                  </a:lnTo>
                  <a:lnTo>
                    <a:pt x="0" y="29"/>
                  </a:lnTo>
                  <a:lnTo>
                    <a:pt x="0" y="0"/>
                  </a:lnTo>
                  <a:lnTo>
                    <a:pt x="14" y="0"/>
                  </a:lnTo>
                  <a:lnTo>
                    <a:pt x="14" y="9"/>
                  </a:lnTo>
                  <a:close/>
                  <a:moveTo>
                    <a:pt x="8" y="57"/>
                  </a:moveTo>
                  <a:lnTo>
                    <a:pt x="8" y="93"/>
                  </a:lnTo>
                  <a:lnTo>
                    <a:pt x="0" y="93"/>
                  </a:lnTo>
                  <a:lnTo>
                    <a:pt x="0" y="57"/>
                  </a:lnTo>
                  <a:lnTo>
                    <a:pt x="8" y="57"/>
                  </a:lnTo>
                  <a:close/>
                  <a:moveTo>
                    <a:pt x="8" y="120"/>
                  </a:moveTo>
                  <a:lnTo>
                    <a:pt x="8" y="156"/>
                  </a:lnTo>
                  <a:lnTo>
                    <a:pt x="0" y="156"/>
                  </a:lnTo>
                  <a:lnTo>
                    <a:pt x="0" y="120"/>
                  </a:lnTo>
                  <a:lnTo>
                    <a:pt x="8" y="120"/>
                  </a:lnTo>
                  <a:close/>
                  <a:moveTo>
                    <a:pt x="8" y="182"/>
                  </a:moveTo>
                  <a:lnTo>
                    <a:pt x="8" y="218"/>
                  </a:lnTo>
                  <a:lnTo>
                    <a:pt x="0" y="218"/>
                  </a:lnTo>
                  <a:lnTo>
                    <a:pt x="0" y="182"/>
                  </a:lnTo>
                  <a:lnTo>
                    <a:pt x="8" y="182"/>
                  </a:lnTo>
                  <a:close/>
                  <a:moveTo>
                    <a:pt x="8" y="245"/>
                  </a:moveTo>
                  <a:lnTo>
                    <a:pt x="8" y="281"/>
                  </a:lnTo>
                  <a:lnTo>
                    <a:pt x="0" y="281"/>
                  </a:lnTo>
                  <a:lnTo>
                    <a:pt x="0" y="245"/>
                  </a:lnTo>
                  <a:lnTo>
                    <a:pt x="8" y="245"/>
                  </a:lnTo>
                  <a:close/>
                  <a:moveTo>
                    <a:pt x="8" y="309"/>
                  </a:moveTo>
                  <a:lnTo>
                    <a:pt x="8" y="345"/>
                  </a:lnTo>
                  <a:lnTo>
                    <a:pt x="0" y="345"/>
                  </a:lnTo>
                  <a:lnTo>
                    <a:pt x="0" y="309"/>
                  </a:lnTo>
                  <a:lnTo>
                    <a:pt x="8" y="309"/>
                  </a:lnTo>
                  <a:close/>
                  <a:moveTo>
                    <a:pt x="8" y="372"/>
                  </a:moveTo>
                  <a:lnTo>
                    <a:pt x="8" y="408"/>
                  </a:lnTo>
                  <a:lnTo>
                    <a:pt x="0" y="408"/>
                  </a:lnTo>
                  <a:lnTo>
                    <a:pt x="0" y="372"/>
                  </a:lnTo>
                  <a:lnTo>
                    <a:pt x="8" y="372"/>
                  </a:lnTo>
                  <a:close/>
                  <a:moveTo>
                    <a:pt x="8" y="434"/>
                  </a:moveTo>
                  <a:lnTo>
                    <a:pt x="8" y="470"/>
                  </a:lnTo>
                  <a:lnTo>
                    <a:pt x="0" y="470"/>
                  </a:lnTo>
                  <a:lnTo>
                    <a:pt x="0" y="434"/>
                  </a:lnTo>
                  <a:lnTo>
                    <a:pt x="8" y="434"/>
                  </a:lnTo>
                  <a:close/>
                  <a:moveTo>
                    <a:pt x="8" y="498"/>
                  </a:moveTo>
                  <a:lnTo>
                    <a:pt x="8" y="534"/>
                  </a:lnTo>
                  <a:lnTo>
                    <a:pt x="0" y="534"/>
                  </a:lnTo>
                  <a:lnTo>
                    <a:pt x="0" y="498"/>
                  </a:lnTo>
                  <a:lnTo>
                    <a:pt x="8" y="498"/>
                  </a:lnTo>
                  <a:close/>
                  <a:moveTo>
                    <a:pt x="8" y="561"/>
                  </a:moveTo>
                  <a:lnTo>
                    <a:pt x="8" y="597"/>
                  </a:lnTo>
                  <a:lnTo>
                    <a:pt x="0" y="597"/>
                  </a:lnTo>
                  <a:lnTo>
                    <a:pt x="0" y="561"/>
                  </a:lnTo>
                  <a:lnTo>
                    <a:pt x="8" y="561"/>
                  </a:lnTo>
                  <a:close/>
                  <a:moveTo>
                    <a:pt x="8" y="624"/>
                  </a:moveTo>
                  <a:lnTo>
                    <a:pt x="8" y="660"/>
                  </a:lnTo>
                  <a:lnTo>
                    <a:pt x="0" y="660"/>
                  </a:lnTo>
                  <a:lnTo>
                    <a:pt x="0" y="624"/>
                  </a:lnTo>
                  <a:lnTo>
                    <a:pt x="8" y="624"/>
                  </a:lnTo>
                  <a:close/>
                  <a:moveTo>
                    <a:pt x="8" y="686"/>
                  </a:moveTo>
                  <a:lnTo>
                    <a:pt x="8" y="722"/>
                  </a:lnTo>
                  <a:lnTo>
                    <a:pt x="0" y="722"/>
                  </a:lnTo>
                  <a:lnTo>
                    <a:pt x="0" y="686"/>
                  </a:lnTo>
                  <a:lnTo>
                    <a:pt x="8" y="686"/>
                  </a:lnTo>
                  <a:close/>
                  <a:moveTo>
                    <a:pt x="8" y="750"/>
                  </a:moveTo>
                  <a:lnTo>
                    <a:pt x="8" y="786"/>
                  </a:lnTo>
                  <a:lnTo>
                    <a:pt x="0" y="786"/>
                  </a:lnTo>
                  <a:lnTo>
                    <a:pt x="0" y="750"/>
                  </a:lnTo>
                  <a:lnTo>
                    <a:pt x="8" y="750"/>
                  </a:lnTo>
                  <a:close/>
                  <a:moveTo>
                    <a:pt x="8" y="813"/>
                  </a:moveTo>
                  <a:lnTo>
                    <a:pt x="8" y="849"/>
                  </a:lnTo>
                  <a:lnTo>
                    <a:pt x="0" y="849"/>
                  </a:lnTo>
                  <a:lnTo>
                    <a:pt x="0" y="813"/>
                  </a:lnTo>
                  <a:lnTo>
                    <a:pt x="8" y="813"/>
                  </a:lnTo>
                  <a:close/>
                  <a:moveTo>
                    <a:pt x="8" y="877"/>
                  </a:moveTo>
                  <a:lnTo>
                    <a:pt x="8" y="913"/>
                  </a:lnTo>
                  <a:lnTo>
                    <a:pt x="0" y="913"/>
                  </a:lnTo>
                  <a:lnTo>
                    <a:pt x="0" y="877"/>
                  </a:lnTo>
                  <a:lnTo>
                    <a:pt x="8" y="877"/>
                  </a:lnTo>
                  <a:close/>
                  <a:moveTo>
                    <a:pt x="8" y="939"/>
                  </a:moveTo>
                  <a:lnTo>
                    <a:pt x="8" y="975"/>
                  </a:lnTo>
                  <a:lnTo>
                    <a:pt x="0" y="975"/>
                  </a:lnTo>
                  <a:lnTo>
                    <a:pt x="0" y="939"/>
                  </a:lnTo>
                  <a:lnTo>
                    <a:pt x="8" y="939"/>
                  </a:lnTo>
                  <a:close/>
                  <a:moveTo>
                    <a:pt x="8" y="1002"/>
                  </a:moveTo>
                  <a:lnTo>
                    <a:pt x="8" y="1038"/>
                  </a:lnTo>
                  <a:lnTo>
                    <a:pt x="0" y="1038"/>
                  </a:lnTo>
                  <a:lnTo>
                    <a:pt x="0" y="1002"/>
                  </a:lnTo>
                  <a:lnTo>
                    <a:pt x="8" y="1002"/>
                  </a:lnTo>
                  <a:close/>
                  <a:moveTo>
                    <a:pt x="8" y="1065"/>
                  </a:moveTo>
                  <a:lnTo>
                    <a:pt x="8" y="1101"/>
                  </a:lnTo>
                  <a:lnTo>
                    <a:pt x="0" y="1101"/>
                  </a:lnTo>
                  <a:lnTo>
                    <a:pt x="0" y="1065"/>
                  </a:lnTo>
                  <a:lnTo>
                    <a:pt x="8" y="1065"/>
                  </a:lnTo>
                  <a:close/>
                  <a:moveTo>
                    <a:pt x="8" y="1129"/>
                  </a:moveTo>
                  <a:lnTo>
                    <a:pt x="8" y="1165"/>
                  </a:lnTo>
                  <a:lnTo>
                    <a:pt x="0" y="1165"/>
                  </a:lnTo>
                  <a:lnTo>
                    <a:pt x="0" y="1129"/>
                  </a:lnTo>
                  <a:lnTo>
                    <a:pt x="8" y="1129"/>
                  </a:lnTo>
                  <a:close/>
                  <a:moveTo>
                    <a:pt x="8" y="1191"/>
                  </a:moveTo>
                  <a:lnTo>
                    <a:pt x="8" y="1227"/>
                  </a:lnTo>
                  <a:lnTo>
                    <a:pt x="0" y="1227"/>
                  </a:lnTo>
                  <a:lnTo>
                    <a:pt x="0" y="1191"/>
                  </a:lnTo>
                  <a:lnTo>
                    <a:pt x="8" y="1191"/>
                  </a:lnTo>
                  <a:close/>
                  <a:moveTo>
                    <a:pt x="8" y="1254"/>
                  </a:moveTo>
                  <a:lnTo>
                    <a:pt x="8" y="1290"/>
                  </a:lnTo>
                  <a:lnTo>
                    <a:pt x="0" y="1290"/>
                  </a:lnTo>
                  <a:lnTo>
                    <a:pt x="0" y="1254"/>
                  </a:lnTo>
                  <a:lnTo>
                    <a:pt x="8" y="1254"/>
                  </a:lnTo>
                  <a:close/>
                  <a:moveTo>
                    <a:pt x="8" y="1318"/>
                  </a:moveTo>
                  <a:lnTo>
                    <a:pt x="8" y="1354"/>
                  </a:lnTo>
                  <a:lnTo>
                    <a:pt x="0" y="1354"/>
                  </a:lnTo>
                  <a:lnTo>
                    <a:pt x="0" y="1318"/>
                  </a:lnTo>
                  <a:lnTo>
                    <a:pt x="8" y="1318"/>
                  </a:lnTo>
                  <a:close/>
                  <a:moveTo>
                    <a:pt x="8" y="1381"/>
                  </a:moveTo>
                  <a:lnTo>
                    <a:pt x="8" y="1417"/>
                  </a:lnTo>
                  <a:lnTo>
                    <a:pt x="0" y="1417"/>
                  </a:lnTo>
                  <a:lnTo>
                    <a:pt x="0" y="1381"/>
                  </a:lnTo>
                  <a:lnTo>
                    <a:pt x="8" y="1381"/>
                  </a:lnTo>
                  <a:close/>
                  <a:moveTo>
                    <a:pt x="8" y="1443"/>
                  </a:moveTo>
                  <a:lnTo>
                    <a:pt x="8" y="1479"/>
                  </a:lnTo>
                  <a:lnTo>
                    <a:pt x="0" y="1479"/>
                  </a:lnTo>
                  <a:lnTo>
                    <a:pt x="0" y="1443"/>
                  </a:lnTo>
                  <a:lnTo>
                    <a:pt x="8" y="1443"/>
                  </a:lnTo>
                  <a:close/>
                  <a:moveTo>
                    <a:pt x="8" y="1507"/>
                  </a:moveTo>
                  <a:lnTo>
                    <a:pt x="8" y="1543"/>
                  </a:lnTo>
                  <a:lnTo>
                    <a:pt x="0" y="1543"/>
                  </a:lnTo>
                  <a:lnTo>
                    <a:pt x="0" y="1507"/>
                  </a:lnTo>
                  <a:lnTo>
                    <a:pt x="8" y="1507"/>
                  </a:lnTo>
                  <a:close/>
                  <a:moveTo>
                    <a:pt x="8" y="1570"/>
                  </a:moveTo>
                  <a:lnTo>
                    <a:pt x="8" y="1606"/>
                  </a:lnTo>
                  <a:lnTo>
                    <a:pt x="0" y="1606"/>
                  </a:lnTo>
                  <a:lnTo>
                    <a:pt x="0" y="1570"/>
                  </a:lnTo>
                  <a:lnTo>
                    <a:pt x="8" y="1570"/>
                  </a:lnTo>
                  <a:close/>
                  <a:moveTo>
                    <a:pt x="8" y="1633"/>
                  </a:moveTo>
                  <a:lnTo>
                    <a:pt x="8" y="1669"/>
                  </a:lnTo>
                  <a:lnTo>
                    <a:pt x="0" y="1669"/>
                  </a:lnTo>
                  <a:lnTo>
                    <a:pt x="0" y="1633"/>
                  </a:lnTo>
                  <a:lnTo>
                    <a:pt x="8" y="1633"/>
                  </a:lnTo>
                  <a:close/>
                  <a:moveTo>
                    <a:pt x="8" y="1695"/>
                  </a:moveTo>
                  <a:lnTo>
                    <a:pt x="8" y="1731"/>
                  </a:lnTo>
                  <a:lnTo>
                    <a:pt x="0" y="1731"/>
                  </a:lnTo>
                  <a:lnTo>
                    <a:pt x="0" y="1695"/>
                  </a:lnTo>
                  <a:lnTo>
                    <a:pt x="8" y="1695"/>
                  </a:lnTo>
                  <a:close/>
                  <a:moveTo>
                    <a:pt x="8" y="1759"/>
                  </a:moveTo>
                  <a:lnTo>
                    <a:pt x="8" y="1795"/>
                  </a:lnTo>
                  <a:lnTo>
                    <a:pt x="0" y="1795"/>
                  </a:lnTo>
                  <a:lnTo>
                    <a:pt x="0" y="1759"/>
                  </a:lnTo>
                  <a:lnTo>
                    <a:pt x="8" y="1759"/>
                  </a:lnTo>
                  <a:close/>
                  <a:moveTo>
                    <a:pt x="8" y="1822"/>
                  </a:moveTo>
                  <a:lnTo>
                    <a:pt x="8" y="1858"/>
                  </a:lnTo>
                  <a:lnTo>
                    <a:pt x="0" y="1858"/>
                  </a:lnTo>
                  <a:lnTo>
                    <a:pt x="0" y="1822"/>
                  </a:lnTo>
                  <a:lnTo>
                    <a:pt x="8" y="1822"/>
                  </a:lnTo>
                  <a:close/>
                  <a:moveTo>
                    <a:pt x="8" y="1886"/>
                  </a:moveTo>
                  <a:lnTo>
                    <a:pt x="8" y="1907"/>
                  </a:lnTo>
                  <a:lnTo>
                    <a:pt x="4" y="1903"/>
                  </a:lnTo>
                  <a:lnTo>
                    <a:pt x="18" y="1903"/>
                  </a:lnTo>
                  <a:lnTo>
                    <a:pt x="18" y="1912"/>
                  </a:lnTo>
                  <a:lnTo>
                    <a:pt x="0" y="1912"/>
                  </a:lnTo>
                  <a:lnTo>
                    <a:pt x="0" y="1886"/>
                  </a:lnTo>
                  <a:lnTo>
                    <a:pt x="8" y="1886"/>
                  </a:lnTo>
                  <a:close/>
                  <a:moveTo>
                    <a:pt x="44" y="1903"/>
                  </a:moveTo>
                  <a:lnTo>
                    <a:pt x="80" y="1903"/>
                  </a:lnTo>
                  <a:lnTo>
                    <a:pt x="80" y="1912"/>
                  </a:lnTo>
                  <a:lnTo>
                    <a:pt x="44" y="1912"/>
                  </a:lnTo>
                  <a:lnTo>
                    <a:pt x="44" y="1903"/>
                  </a:lnTo>
                  <a:close/>
                  <a:moveTo>
                    <a:pt x="108" y="1903"/>
                  </a:moveTo>
                  <a:lnTo>
                    <a:pt x="144" y="1903"/>
                  </a:lnTo>
                  <a:lnTo>
                    <a:pt x="144" y="1912"/>
                  </a:lnTo>
                  <a:lnTo>
                    <a:pt x="108" y="1912"/>
                  </a:lnTo>
                  <a:lnTo>
                    <a:pt x="108" y="1903"/>
                  </a:lnTo>
                  <a:close/>
                  <a:moveTo>
                    <a:pt x="171" y="1903"/>
                  </a:moveTo>
                  <a:lnTo>
                    <a:pt x="207" y="1903"/>
                  </a:lnTo>
                  <a:lnTo>
                    <a:pt x="207" y="1912"/>
                  </a:lnTo>
                  <a:lnTo>
                    <a:pt x="171" y="1912"/>
                  </a:lnTo>
                  <a:lnTo>
                    <a:pt x="171" y="1903"/>
                  </a:lnTo>
                  <a:close/>
                  <a:moveTo>
                    <a:pt x="234" y="1903"/>
                  </a:moveTo>
                  <a:lnTo>
                    <a:pt x="270" y="1903"/>
                  </a:lnTo>
                  <a:lnTo>
                    <a:pt x="270" y="1912"/>
                  </a:lnTo>
                  <a:lnTo>
                    <a:pt x="234" y="1912"/>
                  </a:lnTo>
                  <a:lnTo>
                    <a:pt x="234" y="1903"/>
                  </a:lnTo>
                  <a:close/>
                  <a:moveTo>
                    <a:pt x="296" y="1903"/>
                  </a:moveTo>
                  <a:lnTo>
                    <a:pt x="332" y="1903"/>
                  </a:lnTo>
                  <a:lnTo>
                    <a:pt x="332" y="1912"/>
                  </a:lnTo>
                  <a:lnTo>
                    <a:pt x="296" y="1912"/>
                  </a:lnTo>
                  <a:lnTo>
                    <a:pt x="296" y="1903"/>
                  </a:lnTo>
                  <a:close/>
                  <a:moveTo>
                    <a:pt x="359" y="1903"/>
                  </a:moveTo>
                  <a:lnTo>
                    <a:pt x="395" y="1903"/>
                  </a:lnTo>
                  <a:lnTo>
                    <a:pt x="395" y="1912"/>
                  </a:lnTo>
                  <a:lnTo>
                    <a:pt x="359" y="1912"/>
                  </a:lnTo>
                  <a:lnTo>
                    <a:pt x="359" y="1903"/>
                  </a:lnTo>
                  <a:close/>
                  <a:moveTo>
                    <a:pt x="423" y="1903"/>
                  </a:moveTo>
                  <a:lnTo>
                    <a:pt x="459" y="1903"/>
                  </a:lnTo>
                  <a:lnTo>
                    <a:pt x="459" y="1912"/>
                  </a:lnTo>
                  <a:lnTo>
                    <a:pt x="423" y="1912"/>
                  </a:lnTo>
                  <a:lnTo>
                    <a:pt x="423" y="1903"/>
                  </a:lnTo>
                  <a:close/>
                  <a:moveTo>
                    <a:pt x="486" y="1903"/>
                  </a:moveTo>
                  <a:lnTo>
                    <a:pt x="522" y="1903"/>
                  </a:lnTo>
                  <a:lnTo>
                    <a:pt x="522" y="1912"/>
                  </a:lnTo>
                  <a:lnTo>
                    <a:pt x="486" y="1912"/>
                  </a:lnTo>
                  <a:lnTo>
                    <a:pt x="486" y="1903"/>
                  </a:lnTo>
                  <a:close/>
                  <a:moveTo>
                    <a:pt x="548" y="1903"/>
                  </a:moveTo>
                  <a:lnTo>
                    <a:pt x="584" y="1903"/>
                  </a:lnTo>
                  <a:lnTo>
                    <a:pt x="584" y="1912"/>
                  </a:lnTo>
                  <a:lnTo>
                    <a:pt x="548" y="1912"/>
                  </a:lnTo>
                  <a:lnTo>
                    <a:pt x="548" y="1903"/>
                  </a:lnTo>
                  <a:close/>
                  <a:moveTo>
                    <a:pt x="611" y="1903"/>
                  </a:moveTo>
                  <a:lnTo>
                    <a:pt x="647" y="1903"/>
                  </a:lnTo>
                  <a:lnTo>
                    <a:pt x="647" y="1912"/>
                  </a:lnTo>
                  <a:lnTo>
                    <a:pt x="611" y="1912"/>
                  </a:lnTo>
                  <a:lnTo>
                    <a:pt x="611" y="1903"/>
                  </a:lnTo>
                  <a:close/>
                  <a:moveTo>
                    <a:pt x="675" y="1903"/>
                  </a:moveTo>
                  <a:lnTo>
                    <a:pt x="711" y="1903"/>
                  </a:lnTo>
                  <a:lnTo>
                    <a:pt x="711" y="1912"/>
                  </a:lnTo>
                  <a:lnTo>
                    <a:pt x="675" y="1912"/>
                  </a:lnTo>
                  <a:lnTo>
                    <a:pt x="675" y="1903"/>
                  </a:lnTo>
                  <a:close/>
                  <a:moveTo>
                    <a:pt x="738" y="1903"/>
                  </a:moveTo>
                  <a:lnTo>
                    <a:pt x="774" y="1903"/>
                  </a:lnTo>
                  <a:lnTo>
                    <a:pt x="774" y="1912"/>
                  </a:lnTo>
                  <a:lnTo>
                    <a:pt x="738" y="1912"/>
                  </a:lnTo>
                  <a:lnTo>
                    <a:pt x="738" y="1903"/>
                  </a:lnTo>
                  <a:close/>
                  <a:moveTo>
                    <a:pt x="800" y="1903"/>
                  </a:moveTo>
                  <a:lnTo>
                    <a:pt x="836" y="1903"/>
                  </a:lnTo>
                  <a:lnTo>
                    <a:pt x="836" y="1912"/>
                  </a:lnTo>
                  <a:lnTo>
                    <a:pt x="800" y="1912"/>
                  </a:lnTo>
                  <a:lnTo>
                    <a:pt x="800" y="1903"/>
                  </a:lnTo>
                  <a:close/>
                  <a:moveTo>
                    <a:pt x="863" y="1903"/>
                  </a:moveTo>
                  <a:lnTo>
                    <a:pt x="899" y="1903"/>
                  </a:lnTo>
                  <a:lnTo>
                    <a:pt x="899" y="1912"/>
                  </a:lnTo>
                  <a:lnTo>
                    <a:pt x="863" y="1912"/>
                  </a:lnTo>
                  <a:lnTo>
                    <a:pt x="863" y="1903"/>
                  </a:lnTo>
                  <a:close/>
                  <a:moveTo>
                    <a:pt x="926" y="1903"/>
                  </a:moveTo>
                  <a:lnTo>
                    <a:pt x="962" y="1903"/>
                  </a:lnTo>
                  <a:lnTo>
                    <a:pt x="962" y="1912"/>
                  </a:lnTo>
                  <a:lnTo>
                    <a:pt x="926" y="1912"/>
                  </a:lnTo>
                  <a:lnTo>
                    <a:pt x="926" y="1903"/>
                  </a:lnTo>
                  <a:close/>
                  <a:moveTo>
                    <a:pt x="990" y="1903"/>
                  </a:moveTo>
                  <a:lnTo>
                    <a:pt x="1026" y="1903"/>
                  </a:lnTo>
                  <a:lnTo>
                    <a:pt x="1026" y="1912"/>
                  </a:lnTo>
                  <a:lnTo>
                    <a:pt x="990" y="1912"/>
                  </a:lnTo>
                  <a:lnTo>
                    <a:pt x="990" y="1903"/>
                  </a:lnTo>
                  <a:close/>
                  <a:moveTo>
                    <a:pt x="1052" y="1903"/>
                  </a:moveTo>
                  <a:lnTo>
                    <a:pt x="1088" y="1903"/>
                  </a:lnTo>
                  <a:lnTo>
                    <a:pt x="1088" y="1912"/>
                  </a:lnTo>
                  <a:lnTo>
                    <a:pt x="1052" y="1912"/>
                  </a:lnTo>
                  <a:lnTo>
                    <a:pt x="1052" y="1903"/>
                  </a:lnTo>
                  <a:close/>
                  <a:moveTo>
                    <a:pt x="1115" y="1903"/>
                  </a:moveTo>
                  <a:lnTo>
                    <a:pt x="1151" y="1903"/>
                  </a:lnTo>
                  <a:lnTo>
                    <a:pt x="1151" y="1912"/>
                  </a:lnTo>
                  <a:lnTo>
                    <a:pt x="1115" y="1912"/>
                  </a:lnTo>
                  <a:lnTo>
                    <a:pt x="1115" y="1903"/>
                  </a:lnTo>
                  <a:close/>
                  <a:moveTo>
                    <a:pt x="1178" y="1903"/>
                  </a:moveTo>
                  <a:lnTo>
                    <a:pt x="1214" y="1903"/>
                  </a:lnTo>
                  <a:lnTo>
                    <a:pt x="1214" y="1912"/>
                  </a:lnTo>
                  <a:lnTo>
                    <a:pt x="1178" y="1912"/>
                  </a:lnTo>
                  <a:lnTo>
                    <a:pt x="1178" y="1903"/>
                  </a:lnTo>
                  <a:close/>
                  <a:moveTo>
                    <a:pt x="1241" y="1903"/>
                  </a:moveTo>
                  <a:lnTo>
                    <a:pt x="1277" y="1903"/>
                  </a:lnTo>
                  <a:lnTo>
                    <a:pt x="1277" y="1912"/>
                  </a:lnTo>
                  <a:lnTo>
                    <a:pt x="1241" y="1912"/>
                  </a:lnTo>
                  <a:lnTo>
                    <a:pt x="1241" y="1903"/>
                  </a:lnTo>
                  <a:close/>
                  <a:moveTo>
                    <a:pt x="1303" y="1903"/>
                  </a:moveTo>
                  <a:lnTo>
                    <a:pt x="1339" y="1903"/>
                  </a:lnTo>
                  <a:lnTo>
                    <a:pt x="1339" y="1912"/>
                  </a:lnTo>
                  <a:lnTo>
                    <a:pt x="1303" y="1912"/>
                  </a:lnTo>
                  <a:lnTo>
                    <a:pt x="1303" y="1903"/>
                  </a:lnTo>
                  <a:close/>
                  <a:moveTo>
                    <a:pt x="1367" y="1903"/>
                  </a:moveTo>
                  <a:lnTo>
                    <a:pt x="1403" y="1903"/>
                  </a:lnTo>
                  <a:lnTo>
                    <a:pt x="1403" y="1912"/>
                  </a:lnTo>
                  <a:lnTo>
                    <a:pt x="1367" y="1912"/>
                  </a:lnTo>
                  <a:lnTo>
                    <a:pt x="1367" y="1903"/>
                  </a:lnTo>
                  <a:close/>
                  <a:moveTo>
                    <a:pt x="1430" y="1903"/>
                  </a:moveTo>
                  <a:lnTo>
                    <a:pt x="1466" y="1903"/>
                  </a:lnTo>
                  <a:lnTo>
                    <a:pt x="1466" y="1912"/>
                  </a:lnTo>
                  <a:lnTo>
                    <a:pt x="1430" y="1912"/>
                  </a:lnTo>
                  <a:lnTo>
                    <a:pt x="1430" y="1903"/>
                  </a:lnTo>
                  <a:close/>
                  <a:moveTo>
                    <a:pt x="1493" y="1903"/>
                  </a:moveTo>
                  <a:lnTo>
                    <a:pt x="1529" y="1903"/>
                  </a:lnTo>
                  <a:lnTo>
                    <a:pt x="1529" y="1912"/>
                  </a:lnTo>
                  <a:lnTo>
                    <a:pt x="1493" y="1912"/>
                  </a:lnTo>
                  <a:lnTo>
                    <a:pt x="1493" y="1903"/>
                  </a:lnTo>
                  <a:close/>
                  <a:moveTo>
                    <a:pt x="1555" y="1903"/>
                  </a:moveTo>
                  <a:lnTo>
                    <a:pt x="1591" y="1903"/>
                  </a:lnTo>
                  <a:lnTo>
                    <a:pt x="1591" y="1912"/>
                  </a:lnTo>
                  <a:lnTo>
                    <a:pt x="1555" y="1912"/>
                  </a:lnTo>
                  <a:lnTo>
                    <a:pt x="1555" y="1903"/>
                  </a:lnTo>
                  <a:close/>
                  <a:moveTo>
                    <a:pt x="1619" y="1903"/>
                  </a:moveTo>
                  <a:lnTo>
                    <a:pt x="1654" y="1903"/>
                  </a:lnTo>
                  <a:lnTo>
                    <a:pt x="1654" y="1912"/>
                  </a:lnTo>
                  <a:lnTo>
                    <a:pt x="1619" y="1912"/>
                  </a:lnTo>
                  <a:lnTo>
                    <a:pt x="1619" y="1903"/>
                  </a:lnTo>
                  <a:close/>
                  <a:moveTo>
                    <a:pt x="1682" y="1903"/>
                  </a:moveTo>
                  <a:lnTo>
                    <a:pt x="1718" y="1903"/>
                  </a:lnTo>
                  <a:lnTo>
                    <a:pt x="1718" y="1912"/>
                  </a:lnTo>
                  <a:lnTo>
                    <a:pt x="1682" y="1912"/>
                  </a:lnTo>
                  <a:lnTo>
                    <a:pt x="1682" y="1903"/>
                  </a:lnTo>
                  <a:close/>
                  <a:moveTo>
                    <a:pt x="1745" y="1903"/>
                  </a:moveTo>
                  <a:lnTo>
                    <a:pt x="1781" y="1903"/>
                  </a:lnTo>
                  <a:lnTo>
                    <a:pt x="1781" y="1912"/>
                  </a:lnTo>
                  <a:lnTo>
                    <a:pt x="1745" y="1912"/>
                  </a:lnTo>
                  <a:lnTo>
                    <a:pt x="1745" y="1903"/>
                  </a:lnTo>
                  <a:close/>
                  <a:moveTo>
                    <a:pt x="1807" y="1903"/>
                  </a:moveTo>
                  <a:lnTo>
                    <a:pt x="1843" y="1903"/>
                  </a:lnTo>
                  <a:lnTo>
                    <a:pt x="1843" y="1912"/>
                  </a:lnTo>
                  <a:lnTo>
                    <a:pt x="1807" y="1912"/>
                  </a:lnTo>
                  <a:lnTo>
                    <a:pt x="1807" y="1903"/>
                  </a:lnTo>
                  <a:close/>
                  <a:moveTo>
                    <a:pt x="1870" y="1903"/>
                  </a:moveTo>
                  <a:lnTo>
                    <a:pt x="1903" y="1903"/>
                  </a:lnTo>
                  <a:lnTo>
                    <a:pt x="1899" y="1907"/>
                  </a:lnTo>
                  <a:lnTo>
                    <a:pt x="1899" y="1903"/>
                  </a:lnTo>
                  <a:lnTo>
                    <a:pt x="1908" y="1903"/>
                  </a:lnTo>
                  <a:lnTo>
                    <a:pt x="1908" y="1912"/>
                  </a:lnTo>
                  <a:lnTo>
                    <a:pt x="1870" y="1912"/>
                  </a:lnTo>
                  <a:lnTo>
                    <a:pt x="1870" y="1903"/>
                  </a:lnTo>
                  <a:close/>
                  <a:moveTo>
                    <a:pt x="1899" y="1875"/>
                  </a:moveTo>
                  <a:lnTo>
                    <a:pt x="1899" y="1839"/>
                  </a:lnTo>
                  <a:lnTo>
                    <a:pt x="1908" y="1839"/>
                  </a:lnTo>
                  <a:lnTo>
                    <a:pt x="1908" y="1875"/>
                  </a:lnTo>
                  <a:lnTo>
                    <a:pt x="1899" y="1875"/>
                  </a:lnTo>
                  <a:close/>
                  <a:moveTo>
                    <a:pt x="1899" y="1814"/>
                  </a:moveTo>
                  <a:lnTo>
                    <a:pt x="1899" y="1777"/>
                  </a:lnTo>
                  <a:lnTo>
                    <a:pt x="1908" y="1777"/>
                  </a:lnTo>
                  <a:lnTo>
                    <a:pt x="1908" y="1814"/>
                  </a:lnTo>
                  <a:lnTo>
                    <a:pt x="1899" y="1814"/>
                  </a:lnTo>
                  <a:close/>
                  <a:moveTo>
                    <a:pt x="1899" y="1750"/>
                  </a:moveTo>
                  <a:lnTo>
                    <a:pt x="1899" y="1714"/>
                  </a:lnTo>
                  <a:lnTo>
                    <a:pt x="1908" y="1714"/>
                  </a:lnTo>
                  <a:lnTo>
                    <a:pt x="1908" y="1750"/>
                  </a:lnTo>
                  <a:lnTo>
                    <a:pt x="1899" y="1750"/>
                  </a:lnTo>
                  <a:close/>
                  <a:moveTo>
                    <a:pt x="1899" y="1687"/>
                  </a:moveTo>
                  <a:lnTo>
                    <a:pt x="1899" y="1651"/>
                  </a:lnTo>
                  <a:lnTo>
                    <a:pt x="1908" y="1651"/>
                  </a:lnTo>
                  <a:lnTo>
                    <a:pt x="1908" y="1687"/>
                  </a:lnTo>
                  <a:lnTo>
                    <a:pt x="1899" y="1687"/>
                  </a:lnTo>
                  <a:close/>
                  <a:moveTo>
                    <a:pt x="1899" y="1623"/>
                  </a:moveTo>
                  <a:lnTo>
                    <a:pt x="1899" y="1587"/>
                  </a:lnTo>
                  <a:lnTo>
                    <a:pt x="1908" y="1587"/>
                  </a:lnTo>
                  <a:lnTo>
                    <a:pt x="1908" y="1623"/>
                  </a:lnTo>
                  <a:lnTo>
                    <a:pt x="1899" y="1623"/>
                  </a:lnTo>
                  <a:close/>
                  <a:moveTo>
                    <a:pt x="1899" y="1561"/>
                  </a:moveTo>
                  <a:lnTo>
                    <a:pt x="1899" y="1525"/>
                  </a:lnTo>
                  <a:lnTo>
                    <a:pt x="1908" y="1525"/>
                  </a:lnTo>
                  <a:lnTo>
                    <a:pt x="1908" y="1561"/>
                  </a:lnTo>
                  <a:lnTo>
                    <a:pt x="1899" y="1561"/>
                  </a:lnTo>
                  <a:close/>
                  <a:moveTo>
                    <a:pt x="1899" y="1498"/>
                  </a:moveTo>
                  <a:lnTo>
                    <a:pt x="1899" y="1462"/>
                  </a:lnTo>
                  <a:lnTo>
                    <a:pt x="1908" y="1462"/>
                  </a:lnTo>
                  <a:lnTo>
                    <a:pt x="1908" y="1498"/>
                  </a:lnTo>
                  <a:lnTo>
                    <a:pt x="1899" y="1498"/>
                  </a:lnTo>
                  <a:close/>
                  <a:moveTo>
                    <a:pt x="1899" y="1434"/>
                  </a:moveTo>
                  <a:lnTo>
                    <a:pt x="1899" y="1398"/>
                  </a:lnTo>
                  <a:lnTo>
                    <a:pt x="1908" y="1398"/>
                  </a:lnTo>
                  <a:lnTo>
                    <a:pt x="1908" y="1434"/>
                  </a:lnTo>
                  <a:lnTo>
                    <a:pt x="1899" y="1434"/>
                  </a:lnTo>
                  <a:close/>
                  <a:moveTo>
                    <a:pt x="1899" y="1371"/>
                  </a:moveTo>
                  <a:lnTo>
                    <a:pt x="1899" y="1335"/>
                  </a:lnTo>
                  <a:lnTo>
                    <a:pt x="1908" y="1335"/>
                  </a:lnTo>
                  <a:lnTo>
                    <a:pt x="1908" y="1371"/>
                  </a:lnTo>
                  <a:lnTo>
                    <a:pt x="1899" y="1371"/>
                  </a:lnTo>
                  <a:close/>
                  <a:moveTo>
                    <a:pt x="1899" y="1309"/>
                  </a:moveTo>
                  <a:lnTo>
                    <a:pt x="1899" y="1273"/>
                  </a:lnTo>
                  <a:lnTo>
                    <a:pt x="1908" y="1273"/>
                  </a:lnTo>
                  <a:lnTo>
                    <a:pt x="1908" y="1309"/>
                  </a:lnTo>
                  <a:lnTo>
                    <a:pt x="1899" y="1309"/>
                  </a:lnTo>
                  <a:close/>
                  <a:moveTo>
                    <a:pt x="1899" y="1246"/>
                  </a:moveTo>
                  <a:lnTo>
                    <a:pt x="1899" y="1210"/>
                  </a:lnTo>
                  <a:lnTo>
                    <a:pt x="1908" y="1210"/>
                  </a:lnTo>
                  <a:lnTo>
                    <a:pt x="1908" y="1246"/>
                  </a:lnTo>
                  <a:lnTo>
                    <a:pt x="1899" y="1246"/>
                  </a:lnTo>
                  <a:close/>
                  <a:moveTo>
                    <a:pt x="1899" y="1182"/>
                  </a:moveTo>
                  <a:lnTo>
                    <a:pt x="1899" y="1146"/>
                  </a:lnTo>
                  <a:lnTo>
                    <a:pt x="1908" y="1146"/>
                  </a:lnTo>
                  <a:lnTo>
                    <a:pt x="1908" y="1182"/>
                  </a:lnTo>
                  <a:lnTo>
                    <a:pt x="1899" y="1182"/>
                  </a:lnTo>
                  <a:close/>
                  <a:moveTo>
                    <a:pt x="1899" y="1119"/>
                  </a:moveTo>
                  <a:lnTo>
                    <a:pt x="1899" y="1083"/>
                  </a:lnTo>
                  <a:lnTo>
                    <a:pt x="1908" y="1083"/>
                  </a:lnTo>
                  <a:lnTo>
                    <a:pt x="1908" y="1119"/>
                  </a:lnTo>
                  <a:lnTo>
                    <a:pt x="1899" y="1119"/>
                  </a:lnTo>
                  <a:close/>
                  <a:moveTo>
                    <a:pt x="1899" y="1057"/>
                  </a:moveTo>
                  <a:lnTo>
                    <a:pt x="1899" y="1021"/>
                  </a:lnTo>
                  <a:lnTo>
                    <a:pt x="1908" y="1021"/>
                  </a:lnTo>
                  <a:lnTo>
                    <a:pt x="1908" y="1057"/>
                  </a:lnTo>
                  <a:lnTo>
                    <a:pt x="1899" y="1057"/>
                  </a:lnTo>
                  <a:close/>
                  <a:moveTo>
                    <a:pt x="1899" y="993"/>
                  </a:moveTo>
                  <a:lnTo>
                    <a:pt x="1899" y="957"/>
                  </a:lnTo>
                  <a:lnTo>
                    <a:pt x="1908" y="957"/>
                  </a:lnTo>
                  <a:lnTo>
                    <a:pt x="1908" y="993"/>
                  </a:lnTo>
                  <a:lnTo>
                    <a:pt x="1899" y="993"/>
                  </a:lnTo>
                  <a:close/>
                  <a:moveTo>
                    <a:pt x="1899" y="930"/>
                  </a:moveTo>
                  <a:lnTo>
                    <a:pt x="1899" y="894"/>
                  </a:lnTo>
                  <a:lnTo>
                    <a:pt x="1908" y="894"/>
                  </a:lnTo>
                  <a:lnTo>
                    <a:pt x="1908" y="930"/>
                  </a:lnTo>
                  <a:lnTo>
                    <a:pt x="1899" y="930"/>
                  </a:lnTo>
                  <a:close/>
                  <a:moveTo>
                    <a:pt x="1899" y="867"/>
                  </a:moveTo>
                  <a:lnTo>
                    <a:pt x="1899" y="831"/>
                  </a:lnTo>
                  <a:lnTo>
                    <a:pt x="1908" y="831"/>
                  </a:lnTo>
                  <a:lnTo>
                    <a:pt x="1908" y="867"/>
                  </a:lnTo>
                  <a:lnTo>
                    <a:pt x="1899" y="867"/>
                  </a:lnTo>
                  <a:close/>
                  <a:moveTo>
                    <a:pt x="1899" y="805"/>
                  </a:moveTo>
                  <a:lnTo>
                    <a:pt x="1899" y="769"/>
                  </a:lnTo>
                  <a:lnTo>
                    <a:pt x="1908" y="769"/>
                  </a:lnTo>
                  <a:lnTo>
                    <a:pt x="1908" y="805"/>
                  </a:lnTo>
                  <a:lnTo>
                    <a:pt x="1899" y="805"/>
                  </a:lnTo>
                  <a:close/>
                  <a:moveTo>
                    <a:pt x="1899" y="741"/>
                  </a:moveTo>
                  <a:lnTo>
                    <a:pt x="1899" y="705"/>
                  </a:lnTo>
                  <a:lnTo>
                    <a:pt x="1908" y="705"/>
                  </a:lnTo>
                  <a:lnTo>
                    <a:pt x="1908" y="741"/>
                  </a:lnTo>
                  <a:lnTo>
                    <a:pt x="1899" y="741"/>
                  </a:lnTo>
                  <a:close/>
                  <a:moveTo>
                    <a:pt x="1899" y="678"/>
                  </a:moveTo>
                  <a:lnTo>
                    <a:pt x="1899" y="642"/>
                  </a:lnTo>
                  <a:lnTo>
                    <a:pt x="1908" y="642"/>
                  </a:lnTo>
                  <a:lnTo>
                    <a:pt x="1908" y="678"/>
                  </a:lnTo>
                  <a:lnTo>
                    <a:pt x="1899" y="678"/>
                  </a:lnTo>
                  <a:close/>
                  <a:moveTo>
                    <a:pt x="1899" y="614"/>
                  </a:moveTo>
                  <a:lnTo>
                    <a:pt x="1899" y="578"/>
                  </a:lnTo>
                  <a:lnTo>
                    <a:pt x="1908" y="578"/>
                  </a:lnTo>
                  <a:lnTo>
                    <a:pt x="1908" y="614"/>
                  </a:lnTo>
                  <a:lnTo>
                    <a:pt x="1899" y="614"/>
                  </a:lnTo>
                  <a:close/>
                  <a:moveTo>
                    <a:pt x="1899" y="552"/>
                  </a:moveTo>
                  <a:lnTo>
                    <a:pt x="1899" y="516"/>
                  </a:lnTo>
                  <a:lnTo>
                    <a:pt x="1908" y="516"/>
                  </a:lnTo>
                  <a:lnTo>
                    <a:pt x="1908" y="552"/>
                  </a:lnTo>
                  <a:lnTo>
                    <a:pt x="1899" y="552"/>
                  </a:lnTo>
                  <a:close/>
                  <a:moveTo>
                    <a:pt x="1899" y="489"/>
                  </a:moveTo>
                  <a:lnTo>
                    <a:pt x="1899" y="453"/>
                  </a:lnTo>
                  <a:lnTo>
                    <a:pt x="1908" y="453"/>
                  </a:lnTo>
                  <a:lnTo>
                    <a:pt x="1908" y="489"/>
                  </a:lnTo>
                  <a:lnTo>
                    <a:pt x="1899" y="489"/>
                  </a:lnTo>
                  <a:close/>
                  <a:moveTo>
                    <a:pt x="1899" y="426"/>
                  </a:moveTo>
                  <a:lnTo>
                    <a:pt x="1899" y="389"/>
                  </a:lnTo>
                  <a:lnTo>
                    <a:pt x="1908" y="389"/>
                  </a:lnTo>
                  <a:lnTo>
                    <a:pt x="1908" y="426"/>
                  </a:lnTo>
                  <a:lnTo>
                    <a:pt x="1899" y="426"/>
                  </a:lnTo>
                  <a:close/>
                  <a:moveTo>
                    <a:pt x="1899" y="362"/>
                  </a:moveTo>
                  <a:lnTo>
                    <a:pt x="1899" y="326"/>
                  </a:lnTo>
                  <a:lnTo>
                    <a:pt x="1908" y="326"/>
                  </a:lnTo>
                  <a:lnTo>
                    <a:pt x="1908" y="362"/>
                  </a:lnTo>
                  <a:lnTo>
                    <a:pt x="1899" y="362"/>
                  </a:lnTo>
                  <a:close/>
                  <a:moveTo>
                    <a:pt x="1899" y="300"/>
                  </a:moveTo>
                  <a:lnTo>
                    <a:pt x="1899" y="264"/>
                  </a:lnTo>
                  <a:lnTo>
                    <a:pt x="1908" y="264"/>
                  </a:lnTo>
                  <a:lnTo>
                    <a:pt x="1908" y="300"/>
                  </a:lnTo>
                  <a:lnTo>
                    <a:pt x="1899" y="300"/>
                  </a:lnTo>
                  <a:close/>
                  <a:moveTo>
                    <a:pt x="1899" y="237"/>
                  </a:moveTo>
                  <a:lnTo>
                    <a:pt x="1899" y="201"/>
                  </a:lnTo>
                  <a:lnTo>
                    <a:pt x="1908" y="201"/>
                  </a:lnTo>
                  <a:lnTo>
                    <a:pt x="1908" y="237"/>
                  </a:lnTo>
                  <a:lnTo>
                    <a:pt x="1899" y="237"/>
                  </a:lnTo>
                  <a:close/>
                  <a:moveTo>
                    <a:pt x="1899" y="173"/>
                  </a:moveTo>
                  <a:lnTo>
                    <a:pt x="1899" y="137"/>
                  </a:lnTo>
                  <a:lnTo>
                    <a:pt x="1908" y="137"/>
                  </a:lnTo>
                  <a:lnTo>
                    <a:pt x="1908" y="173"/>
                  </a:lnTo>
                  <a:lnTo>
                    <a:pt x="1899" y="173"/>
                  </a:lnTo>
                  <a:close/>
                  <a:moveTo>
                    <a:pt x="1899" y="110"/>
                  </a:moveTo>
                  <a:lnTo>
                    <a:pt x="1899" y="74"/>
                  </a:lnTo>
                  <a:lnTo>
                    <a:pt x="1908" y="74"/>
                  </a:lnTo>
                  <a:lnTo>
                    <a:pt x="1908" y="110"/>
                  </a:lnTo>
                  <a:lnTo>
                    <a:pt x="1899" y="110"/>
                  </a:lnTo>
                  <a:close/>
                  <a:moveTo>
                    <a:pt x="1899" y="48"/>
                  </a:moveTo>
                  <a:lnTo>
                    <a:pt x="1899" y="12"/>
                  </a:lnTo>
                  <a:lnTo>
                    <a:pt x="1908" y="12"/>
                  </a:lnTo>
                  <a:lnTo>
                    <a:pt x="1908" y="48"/>
                  </a:lnTo>
                  <a:lnTo>
                    <a:pt x="1899" y="48"/>
                  </a:lnTo>
                  <a:close/>
                </a:path>
              </a:pathLst>
            </a:custGeom>
            <a:solidFill>
              <a:srgbClr val="000000"/>
            </a:solidFill>
            <a:ln w="1588">
              <a:solidFill>
                <a:srgbClr val="000000"/>
              </a:solidFill>
              <a:prstDash val="solid"/>
              <a:round/>
              <a:headEnd/>
              <a:tailEnd/>
            </a:ln>
          </p:spPr>
          <p:txBody>
            <a:bodyPr/>
            <a:lstStyle/>
            <a:p>
              <a:endParaRPr lang="en-US"/>
            </a:p>
          </p:txBody>
        </p:sp>
        <p:sp>
          <p:nvSpPr>
            <p:cNvPr id="700438" name="Freeform 22">
              <a:extLst>
                <a:ext uri="{FF2B5EF4-FFF2-40B4-BE49-F238E27FC236}">
                  <a16:creationId xmlns:a16="http://schemas.microsoft.com/office/drawing/2014/main" id="{7AB18BAC-E7C2-4371-9F0C-392DF772A682}"/>
                </a:ext>
              </a:extLst>
            </p:cNvPr>
            <p:cNvSpPr>
              <a:spLocks noEditPoints="1"/>
            </p:cNvSpPr>
            <p:nvPr/>
          </p:nvSpPr>
          <p:spPr bwMode="auto">
            <a:xfrm>
              <a:off x="639" y="2544"/>
              <a:ext cx="8" cy="1690"/>
            </a:xfrm>
            <a:custGeom>
              <a:avLst/>
              <a:gdLst>
                <a:gd name="T0" fmla="*/ 0 w 9"/>
                <a:gd name="T1" fmla="*/ 31 h 1912"/>
                <a:gd name="T2" fmla="*/ 9 w 9"/>
                <a:gd name="T3" fmla="*/ 5 h 1912"/>
                <a:gd name="T4" fmla="*/ 0 w 9"/>
                <a:gd name="T5" fmla="*/ 94 h 1912"/>
                <a:gd name="T6" fmla="*/ 9 w 9"/>
                <a:gd name="T7" fmla="*/ 67 h 1912"/>
                <a:gd name="T8" fmla="*/ 0 w 9"/>
                <a:gd name="T9" fmla="*/ 157 h 1912"/>
                <a:gd name="T10" fmla="*/ 9 w 9"/>
                <a:gd name="T11" fmla="*/ 130 h 1912"/>
                <a:gd name="T12" fmla="*/ 0 w 9"/>
                <a:gd name="T13" fmla="*/ 221 h 1912"/>
                <a:gd name="T14" fmla="*/ 9 w 9"/>
                <a:gd name="T15" fmla="*/ 193 h 1912"/>
                <a:gd name="T16" fmla="*/ 0 w 9"/>
                <a:gd name="T17" fmla="*/ 283 h 1912"/>
                <a:gd name="T18" fmla="*/ 9 w 9"/>
                <a:gd name="T19" fmla="*/ 257 h 1912"/>
                <a:gd name="T20" fmla="*/ 0 w 9"/>
                <a:gd name="T21" fmla="*/ 346 h 1912"/>
                <a:gd name="T22" fmla="*/ 9 w 9"/>
                <a:gd name="T23" fmla="*/ 319 h 1912"/>
                <a:gd name="T24" fmla="*/ 0 w 9"/>
                <a:gd name="T25" fmla="*/ 410 h 1912"/>
                <a:gd name="T26" fmla="*/ 9 w 9"/>
                <a:gd name="T27" fmla="*/ 382 h 1912"/>
                <a:gd name="T28" fmla="*/ 0 w 9"/>
                <a:gd name="T29" fmla="*/ 473 h 1912"/>
                <a:gd name="T30" fmla="*/ 9 w 9"/>
                <a:gd name="T31" fmla="*/ 446 h 1912"/>
                <a:gd name="T32" fmla="*/ 0 w 9"/>
                <a:gd name="T33" fmla="*/ 535 h 1912"/>
                <a:gd name="T34" fmla="*/ 9 w 9"/>
                <a:gd name="T35" fmla="*/ 509 h 1912"/>
                <a:gd name="T36" fmla="*/ 0 w 9"/>
                <a:gd name="T37" fmla="*/ 598 h 1912"/>
                <a:gd name="T38" fmla="*/ 9 w 9"/>
                <a:gd name="T39" fmla="*/ 571 h 1912"/>
                <a:gd name="T40" fmla="*/ 0 w 9"/>
                <a:gd name="T41" fmla="*/ 662 h 1912"/>
                <a:gd name="T42" fmla="*/ 9 w 9"/>
                <a:gd name="T43" fmla="*/ 635 h 1912"/>
                <a:gd name="T44" fmla="*/ 0 w 9"/>
                <a:gd name="T45" fmla="*/ 725 h 1912"/>
                <a:gd name="T46" fmla="*/ 9 w 9"/>
                <a:gd name="T47" fmla="*/ 698 h 1912"/>
                <a:gd name="T48" fmla="*/ 0 w 9"/>
                <a:gd name="T49" fmla="*/ 787 h 1912"/>
                <a:gd name="T50" fmla="*/ 9 w 9"/>
                <a:gd name="T51" fmla="*/ 761 h 1912"/>
                <a:gd name="T52" fmla="*/ 0 w 9"/>
                <a:gd name="T53" fmla="*/ 851 h 1912"/>
                <a:gd name="T54" fmla="*/ 9 w 9"/>
                <a:gd name="T55" fmla="*/ 823 h 1912"/>
                <a:gd name="T56" fmla="*/ 0 w 9"/>
                <a:gd name="T57" fmla="*/ 914 h 1912"/>
                <a:gd name="T58" fmla="*/ 9 w 9"/>
                <a:gd name="T59" fmla="*/ 887 h 1912"/>
                <a:gd name="T60" fmla="*/ 0 w 9"/>
                <a:gd name="T61" fmla="*/ 978 h 1912"/>
                <a:gd name="T62" fmla="*/ 9 w 9"/>
                <a:gd name="T63" fmla="*/ 950 h 1912"/>
                <a:gd name="T64" fmla="*/ 0 w 9"/>
                <a:gd name="T65" fmla="*/ 1040 h 1912"/>
                <a:gd name="T66" fmla="*/ 9 w 9"/>
                <a:gd name="T67" fmla="*/ 1014 h 1912"/>
                <a:gd name="T68" fmla="*/ 0 w 9"/>
                <a:gd name="T69" fmla="*/ 1103 h 1912"/>
                <a:gd name="T70" fmla="*/ 9 w 9"/>
                <a:gd name="T71" fmla="*/ 1076 h 1912"/>
                <a:gd name="T72" fmla="*/ 0 w 9"/>
                <a:gd name="T73" fmla="*/ 1166 h 1912"/>
                <a:gd name="T74" fmla="*/ 9 w 9"/>
                <a:gd name="T75" fmla="*/ 1139 h 1912"/>
                <a:gd name="T76" fmla="*/ 0 w 9"/>
                <a:gd name="T77" fmla="*/ 1230 h 1912"/>
                <a:gd name="T78" fmla="*/ 9 w 9"/>
                <a:gd name="T79" fmla="*/ 1202 h 1912"/>
                <a:gd name="T80" fmla="*/ 0 w 9"/>
                <a:gd name="T81" fmla="*/ 1292 h 1912"/>
                <a:gd name="T82" fmla="*/ 9 w 9"/>
                <a:gd name="T83" fmla="*/ 1266 h 1912"/>
                <a:gd name="T84" fmla="*/ 0 w 9"/>
                <a:gd name="T85" fmla="*/ 1355 h 1912"/>
                <a:gd name="T86" fmla="*/ 9 w 9"/>
                <a:gd name="T87" fmla="*/ 1328 h 1912"/>
                <a:gd name="T88" fmla="*/ 0 w 9"/>
                <a:gd name="T89" fmla="*/ 1419 h 1912"/>
                <a:gd name="T90" fmla="*/ 9 w 9"/>
                <a:gd name="T91" fmla="*/ 1391 h 1912"/>
                <a:gd name="T92" fmla="*/ 0 w 9"/>
                <a:gd name="T93" fmla="*/ 1482 h 1912"/>
                <a:gd name="T94" fmla="*/ 9 w 9"/>
                <a:gd name="T95" fmla="*/ 1455 h 1912"/>
                <a:gd name="T96" fmla="*/ 0 w 9"/>
                <a:gd name="T97" fmla="*/ 1544 h 1912"/>
                <a:gd name="T98" fmla="*/ 9 w 9"/>
                <a:gd name="T99" fmla="*/ 1518 h 1912"/>
                <a:gd name="T100" fmla="*/ 0 w 9"/>
                <a:gd name="T101" fmla="*/ 1607 h 1912"/>
                <a:gd name="T102" fmla="*/ 9 w 9"/>
                <a:gd name="T103" fmla="*/ 1580 h 1912"/>
                <a:gd name="T104" fmla="*/ 0 w 9"/>
                <a:gd name="T105" fmla="*/ 1671 h 1912"/>
                <a:gd name="T106" fmla="*/ 9 w 9"/>
                <a:gd name="T107" fmla="*/ 1643 h 1912"/>
                <a:gd name="T108" fmla="*/ 0 w 9"/>
                <a:gd name="T109" fmla="*/ 1734 h 1912"/>
                <a:gd name="T110" fmla="*/ 9 w 9"/>
                <a:gd name="T111" fmla="*/ 1707 h 1912"/>
                <a:gd name="T112" fmla="*/ 0 w 9"/>
                <a:gd name="T113" fmla="*/ 1796 h 1912"/>
                <a:gd name="T114" fmla="*/ 9 w 9"/>
                <a:gd name="T115" fmla="*/ 1770 h 1912"/>
                <a:gd name="T116" fmla="*/ 0 w 9"/>
                <a:gd name="T117" fmla="*/ 1860 h 1912"/>
                <a:gd name="T118" fmla="*/ 9 w 9"/>
                <a:gd name="T119" fmla="*/ 1832 h 1912"/>
                <a:gd name="T120" fmla="*/ 0 w 9"/>
                <a:gd name="T121" fmla="*/ 1907 h 1912"/>
                <a:gd name="T122" fmla="*/ 9 w 9"/>
                <a:gd name="T123" fmla="*/ 189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 h="1912">
                  <a:moveTo>
                    <a:pt x="9" y="5"/>
                  </a:moveTo>
                  <a:lnTo>
                    <a:pt x="9" y="31"/>
                  </a:lnTo>
                  <a:lnTo>
                    <a:pt x="9" y="33"/>
                  </a:lnTo>
                  <a:lnTo>
                    <a:pt x="7" y="35"/>
                  </a:lnTo>
                  <a:lnTo>
                    <a:pt x="6" y="35"/>
                  </a:lnTo>
                  <a:lnTo>
                    <a:pt x="4" y="36"/>
                  </a:lnTo>
                  <a:lnTo>
                    <a:pt x="3" y="35"/>
                  </a:lnTo>
                  <a:lnTo>
                    <a:pt x="1" y="35"/>
                  </a:lnTo>
                  <a:lnTo>
                    <a:pt x="0" y="33"/>
                  </a:lnTo>
                  <a:lnTo>
                    <a:pt x="0" y="31"/>
                  </a:lnTo>
                  <a:lnTo>
                    <a:pt x="0" y="5"/>
                  </a:lnTo>
                  <a:lnTo>
                    <a:pt x="0" y="3"/>
                  </a:lnTo>
                  <a:lnTo>
                    <a:pt x="1" y="2"/>
                  </a:lnTo>
                  <a:lnTo>
                    <a:pt x="3" y="0"/>
                  </a:lnTo>
                  <a:lnTo>
                    <a:pt x="4" y="0"/>
                  </a:lnTo>
                  <a:lnTo>
                    <a:pt x="6" y="0"/>
                  </a:lnTo>
                  <a:lnTo>
                    <a:pt x="7" y="2"/>
                  </a:lnTo>
                  <a:lnTo>
                    <a:pt x="9" y="3"/>
                  </a:lnTo>
                  <a:lnTo>
                    <a:pt x="9" y="5"/>
                  </a:lnTo>
                  <a:lnTo>
                    <a:pt x="9" y="5"/>
                  </a:lnTo>
                  <a:close/>
                  <a:moveTo>
                    <a:pt x="9" y="67"/>
                  </a:moveTo>
                  <a:lnTo>
                    <a:pt x="9" y="94"/>
                  </a:lnTo>
                  <a:lnTo>
                    <a:pt x="9" y="95"/>
                  </a:lnTo>
                  <a:lnTo>
                    <a:pt x="7" y="97"/>
                  </a:lnTo>
                  <a:lnTo>
                    <a:pt x="6" y="98"/>
                  </a:lnTo>
                  <a:lnTo>
                    <a:pt x="4" y="98"/>
                  </a:lnTo>
                  <a:lnTo>
                    <a:pt x="3" y="98"/>
                  </a:lnTo>
                  <a:lnTo>
                    <a:pt x="1" y="97"/>
                  </a:lnTo>
                  <a:lnTo>
                    <a:pt x="0" y="95"/>
                  </a:lnTo>
                  <a:lnTo>
                    <a:pt x="0" y="94"/>
                  </a:lnTo>
                  <a:lnTo>
                    <a:pt x="0" y="67"/>
                  </a:lnTo>
                  <a:lnTo>
                    <a:pt x="0" y="65"/>
                  </a:lnTo>
                  <a:lnTo>
                    <a:pt x="1" y="64"/>
                  </a:lnTo>
                  <a:lnTo>
                    <a:pt x="3" y="64"/>
                  </a:lnTo>
                  <a:lnTo>
                    <a:pt x="4" y="62"/>
                  </a:lnTo>
                  <a:lnTo>
                    <a:pt x="6" y="64"/>
                  </a:lnTo>
                  <a:lnTo>
                    <a:pt x="7" y="64"/>
                  </a:lnTo>
                  <a:lnTo>
                    <a:pt x="9" y="65"/>
                  </a:lnTo>
                  <a:lnTo>
                    <a:pt x="9" y="67"/>
                  </a:lnTo>
                  <a:lnTo>
                    <a:pt x="9" y="67"/>
                  </a:lnTo>
                  <a:close/>
                  <a:moveTo>
                    <a:pt x="9" y="130"/>
                  </a:moveTo>
                  <a:lnTo>
                    <a:pt x="9" y="157"/>
                  </a:lnTo>
                  <a:lnTo>
                    <a:pt x="9" y="159"/>
                  </a:lnTo>
                  <a:lnTo>
                    <a:pt x="7" y="160"/>
                  </a:lnTo>
                  <a:lnTo>
                    <a:pt x="6" y="162"/>
                  </a:lnTo>
                  <a:lnTo>
                    <a:pt x="4" y="162"/>
                  </a:lnTo>
                  <a:lnTo>
                    <a:pt x="3" y="162"/>
                  </a:lnTo>
                  <a:lnTo>
                    <a:pt x="1" y="160"/>
                  </a:lnTo>
                  <a:lnTo>
                    <a:pt x="0" y="159"/>
                  </a:lnTo>
                  <a:lnTo>
                    <a:pt x="0" y="157"/>
                  </a:lnTo>
                  <a:lnTo>
                    <a:pt x="0" y="130"/>
                  </a:lnTo>
                  <a:lnTo>
                    <a:pt x="0" y="129"/>
                  </a:lnTo>
                  <a:lnTo>
                    <a:pt x="1" y="127"/>
                  </a:lnTo>
                  <a:lnTo>
                    <a:pt x="3" y="126"/>
                  </a:lnTo>
                  <a:lnTo>
                    <a:pt x="4" y="126"/>
                  </a:lnTo>
                  <a:lnTo>
                    <a:pt x="6" y="126"/>
                  </a:lnTo>
                  <a:lnTo>
                    <a:pt x="7" y="127"/>
                  </a:lnTo>
                  <a:lnTo>
                    <a:pt x="9" y="129"/>
                  </a:lnTo>
                  <a:lnTo>
                    <a:pt x="9" y="130"/>
                  </a:lnTo>
                  <a:lnTo>
                    <a:pt x="9" y="130"/>
                  </a:lnTo>
                  <a:close/>
                  <a:moveTo>
                    <a:pt x="9" y="193"/>
                  </a:moveTo>
                  <a:lnTo>
                    <a:pt x="9" y="221"/>
                  </a:lnTo>
                  <a:lnTo>
                    <a:pt x="9" y="222"/>
                  </a:lnTo>
                  <a:lnTo>
                    <a:pt x="7" y="224"/>
                  </a:lnTo>
                  <a:lnTo>
                    <a:pt x="6" y="225"/>
                  </a:lnTo>
                  <a:lnTo>
                    <a:pt x="4" y="225"/>
                  </a:lnTo>
                  <a:lnTo>
                    <a:pt x="3" y="225"/>
                  </a:lnTo>
                  <a:lnTo>
                    <a:pt x="1" y="224"/>
                  </a:lnTo>
                  <a:lnTo>
                    <a:pt x="0" y="222"/>
                  </a:lnTo>
                  <a:lnTo>
                    <a:pt x="0" y="221"/>
                  </a:lnTo>
                  <a:lnTo>
                    <a:pt x="0" y="193"/>
                  </a:lnTo>
                  <a:lnTo>
                    <a:pt x="0" y="192"/>
                  </a:lnTo>
                  <a:lnTo>
                    <a:pt x="1" y="191"/>
                  </a:lnTo>
                  <a:lnTo>
                    <a:pt x="3" y="189"/>
                  </a:lnTo>
                  <a:lnTo>
                    <a:pt x="4" y="189"/>
                  </a:lnTo>
                  <a:lnTo>
                    <a:pt x="6" y="189"/>
                  </a:lnTo>
                  <a:lnTo>
                    <a:pt x="7" y="191"/>
                  </a:lnTo>
                  <a:lnTo>
                    <a:pt x="9" y="192"/>
                  </a:lnTo>
                  <a:lnTo>
                    <a:pt x="9" y="193"/>
                  </a:lnTo>
                  <a:lnTo>
                    <a:pt x="9" y="193"/>
                  </a:lnTo>
                  <a:close/>
                  <a:moveTo>
                    <a:pt x="9" y="257"/>
                  </a:moveTo>
                  <a:lnTo>
                    <a:pt x="9" y="283"/>
                  </a:lnTo>
                  <a:lnTo>
                    <a:pt x="9" y="286"/>
                  </a:lnTo>
                  <a:lnTo>
                    <a:pt x="7" y="287"/>
                  </a:lnTo>
                  <a:lnTo>
                    <a:pt x="6" y="287"/>
                  </a:lnTo>
                  <a:lnTo>
                    <a:pt x="4" y="289"/>
                  </a:lnTo>
                  <a:lnTo>
                    <a:pt x="3" y="287"/>
                  </a:lnTo>
                  <a:lnTo>
                    <a:pt x="1" y="287"/>
                  </a:lnTo>
                  <a:lnTo>
                    <a:pt x="0" y="286"/>
                  </a:lnTo>
                  <a:lnTo>
                    <a:pt x="0" y="283"/>
                  </a:lnTo>
                  <a:lnTo>
                    <a:pt x="0" y="257"/>
                  </a:lnTo>
                  <a:lnTo>
                    <a:pt x="0" y="255"/>
                  </a:lnTo>
                  <a:lnTo>
                    <a:pt x="1" y="254"/>
                  </a:lnTo>
                  <a:lnTo>
                    <a:pt x="3" y="253"/>
                  </a:lnTo>
                  <a:lnTo>
                    <a:pt x="4" y="253"/>
                  </a:lnTo>
                  <a:lnTo>
                    <a:pt x="6" y="253"/>
                  </a:lnTo>
                  <a:lnTo>
                    <a:pt x="7" y="254"/>
                  </a:lnTo>
                  <a:lnTo>
                    <a:pt x="9" y="255"/>
                  </a:lnTo>
                  <a:lnTo>
                    <a:pt x="9" y="257"/>
                  </a:lnTo>
                  <a:lnTo>
                    <a:pt x="9" y="257"/>
                  </a:lnTo>
                  <a:close/>
                  <a:moveTo>
                    <a:pt x="9" y="319"/>
                  </a:moveTo>
                  <a:lnTo>
                    <a:pt x="9" y="346"/>
                  </a:lnTo>
                  <a:lnTo>
                    <a:pt x="9" y="348"/>
                  </a:lnTo>
                  <a:lnTo>
                    <a:pt x="7" y="349"/>
                  </a:lnTo>
                  <a:lnTo>
                    <a:pt x="6" y="351"/>
                  </a:lnTo>
                  <a:lnTo>
                    <a:pt x="4" y="351"/>
                  </a:lnTo>
                  <a:lnTo>
                    <a:pt x="3" y="351"/>
                  </a:lnTo>
                  <a:lnTo>
                    <a:pt x="1" y="349"/>
                  </a:lnTo>
                  <a:lnTo>
                    <a:pt x="0" y="348"/>
                  </a:lnTo>
                  <a:lnTo>
                    <a:pt x="0" y="346"/>
                  </a:lnTo>
                  <a:lnTo>
                    <a:pt x="0" y="319"/>
                  </a:lnTo>
                  <a:lnTo>
                    <a:pt x="0" y="317"/>
                  </a:lnTo>
                  <a:lnTo>
                    <a:pt x="1" y="316"/>
                  </a:lnTo>
                  <a:lnTo>
                    <a:pt x="3" y="316"/>
                  </a:lnTo>
                  <a:lnTo>
                    <a:pt x="4" y="315"/>
                  </a:lnTo>
                  <a:lnTo>
                    <a:pt x="6" y="316"/>
                  </a:lnTo>
                  <a:lnTo>
                    <a:pt x="7" y="316"/>
                  </a:lnTo>
                  <a:lnTo>
                    <a:pt x="9" y="317"/>
                  </a:lnTo>
                  <a:lnTo>
                    <a:pt x="9" y="319"/>
                  </a:lnTo>
                  <a:lnTo>
                    <a:pt x="9" y="319"/>
                  </a:lnTo>
                  <a:close/>
                  <a:moveTo>
                    <a:pt x="9" y="382"/>
                  </a:moveTo>
                  <a:lnTo>
                    <a:pt x="9" y="410"/>
                  </a:lnTo>
                  <a:lnTo>
                    <a:pt x="9" y="411"/>
                  </a:lnTo>
                  <a:lnTo>
                    <a:pt x="7" y="413"/>
                  </a:lnTo>
                  <a:lnTo>
                    <a:pt x="6" y="414"/>
                  </a:lnTo>
                  <a:lnTo>
                    <a:pt x="4" y="414"/>
                  </a:lnTo>
                  <a:lnTo>
                    <a:pt x="3" y="414"/>
                  </a:lnTo>
                  <a:lnTo>
                    <a:pt x="1" y="413"/>
                  </a:lnTo>
                  <a:lnTo>
                    <a:pt x="0" y="411"/>
                  </a:lnTo>
                  <a:lnTo>
                    <a:pt x="0" y="410"/>
                  </a:lnTo>
                  <a:lnTo>
                    <a:pt x="0" y="382"/>
                  </a:lnTo>
                  <a:lnTo>
                    <a:pt x="0" y="381"/>
                  </a:lnTo>
                  <a:lnTo>
                    <a:pt x="1" y="379"/>
                  </a:lnTo>
                  <a:lnTo>
                    <a:pt x="3" y="378"/>
                  </a:lnTo>
                  <a:lnTo>
                    <a:pt x="4" y="378"/>
                  </a:lnTo>
                  <a:lnTo>
                    <a:pt x="6" y="378"/>
                  </a:lnTo>
                  <a:lnTo>
                    <a:pt x="7" y="379"/>
                  </a:lnTo>
                  <a:lnTo>
                    <a:pt x="9" y="381"/>
                  </a:lnTo>
                  <a:lnTo>
                    <a:pt x="9" y="382"/>
                  </a:lnTo>
                  <a:lnTo>
                    <a:pt x="9" y="382"/>
                  </a:lnTo>
                  <a:close/>
                  <a:moveTo>
                    <a:pt x="9" y="446"/>
                  </a:moveTo>
                  <a:lnTo>
                    <a:pt x="9" y="473"/>
                  </a:lnTo>
                  <a:lnTo>
                    <a:pt x="9" y="475"/>
                  </a:lnTo>
                  <a:lnTo>
                    <a:pt x="7" y="476"/>
                  </a:lnTo>
                  <a:lnTo>
                    <a:pt x="6" y="477"/>
                  </a:lnTo>
                  <a:lnTo>
                    <a:pt x="4" y="477"/>
                  </a:lnTo>
                  <a:lnTo>
                    <a:pt x="3" y="477"/>
                  </a:lnTo>
                  <a:lnTo>
                    <a:pt x="1" y="476"/>
                  </a:lnTo>
                  <a:lnTo>
                    <a:pt x="0" y="475"/>
                  </a:lnTo>
                  <a:lnTo>
                    <a:pt x="0" y="473"/>
                  </a:lnTo>
                  <a:lnTo>
                    <a:pt x="0" y="446"/>
                  </a:lnTo>
                  <a:lnTo>
                    <a:pt x="0" y="444"/>
                  </a:lnTo>
                  <a:lnTo>
                    <a:pt x="1" y="443"/>
                  </a:lnTo>
                  <a:lnTo>
                    <a:pt x="3" y="441"/>
                  </a:lnTo>
                  <a:lnTo>
                    <a:pt x="4" y="441"/>
                  </a:lnTo>
                  <a:lnTo>
                    <a:pt x="6" y="441"/>
                  </a:lnTo>
                  <a:lnTo>
                    <a:pt x="7" y="443"/>
                  </a:lnTo>
                  <a:lnTo>
                    <a:pt x="9" y="444"/>
                  </a:lnTo>
                  <a:lnTo>
                    <a:pt x="9" y="446"/>
                  </a:lnTo>
                  <a:lnTo>
                    <a:pt x="9" y="446"/>
                  </a:lnTo>
                  <a:close/>
                  <a:moveTo>
                    <a:pt x="9" y="509"/>
                  </a:moveTo>
                  <a:lnTo>
                    <a:pt x="9" y="535"/>
                  </a:lnTo>
                  <a:lnTo>
                    <a:pt x="9" y="538"/>
                  </a:lnTo>
                  <a:lnTo>
                    <a:pt x="7" y="539"/>
                  </a:lnTo>
                  <a:lnTo>
                    <a:pt x="6" y="539"/>
                  </a:lnTo>
                  <a:lnTo>
                    <a:pt x="4" y="541"/>
                  </a:lnTo>
                  <a:lnTo>
                    <a:pt x="3" y="539"/>
                  </a:lnTo>
                  <a:lnTo>
                    <a:pt x="1" y="539"/>
                  </a:lnTo>
                  <a:lnTo>
                    <a:pt x="0" y="538"/>
                  </a:lnTo>
                  <a:lnTo>
                    <a:pt x="0" y="535"/>
                  </a:lnTo>
                  <a:lnTo>
                    <a:pt x="0" y="509"/>
                  </a:lnTo>
                  <a:lnTo>
                    <a:pt x="0" y="508"/>
                  </a:lnTo>
                  <a:lnTo>
                    <a:pt x="1" y="506"/>
                  </a:lnTo>
                  <a:lnTo>
                    <a:pt x="3" y="505"/>
                  </a:lnTo>
                  <a:lnTo>
                    <a:pt x="4" y="505"/>
                  </a:lnTo>
                  <a:lnTo>
                    <a:pt x="6" y="505"/>
                  </a:lnTo>
                  <a:lnTo>
                    <a:pt x="7" y="506"/>
                  </a:lnTo>
                  <a:lnTo>
                    <a:pt x="9" y="508"/>
                  </a:lnTo>
                  <a:lnTo>
                    <a:pt x="9" y="509"/>
                  </a:lnTo>
                  <a:lnTo>
                    <a:pt x="9" y="509"/>
                  </a:lnTo>
                  <a:close/>
                  <a:moveTo>
                    <a:pt x="9" y="571"/>
                  </a:moveTo>
                  <a:lnTo>
                    <a:pt x="9" y="598"/>
                  </a:lnTo>
                  <a:lnTo>
                    <a:pt x="9" y="600"/>
                  </a:lnTo>
                  <a:lnTo>
                    <a:pt x="7" y="601"/>
                  </a:lnTo>
                  <a:lnTo>
                    <a:pt x="6" y="603"/>
                  </a:lnTo>
                  <a:lnTo>
                    <a:pt x="4" y="603"/>
                  </a:lnTo>
                  <a:lnTo>
                    <a:pt x="3" y="603"/>
                  </a:lnTo>
                  <a:lnTo>
                    <a:pt x="1" y="601"/>
                  </a:lnTo>
                  <a:lnTo>
                    <a:pt x="0" y="600"/>
                  </a:lnTo>
                  <a:lnTo>
                    <a:pt x="0" y="598"/>
                  </a:lnTo>
                  <a:lnTo>
                    <a:pt x="0" y="571"/>
                  </a:lnTo>
                  <a:lnTo>
                    <a:pt x="0" y="570"/>
                  </a:lnTo>
                  <a:lnTo>
                    <a:pt x="1" y="568"/>
                  </a:lnTo>
                  <a:lnTo>
                    <a:pt x="3" y="568"/>
                  </a:lnTo>
                  <a:lnTo>
                    <a:pt x="4" y="567"/>
                  </a:lnTo>
                  <a:lnTo>
                    <a:pt x="6" y="568"/>
                  </a:lnTo>
                  <a:lnTo>
                    <a:pt x="7" y="568"/>
                  </a:lnTo>
                  <a:lnTo>
                    <a:pt x="9" y="570"/>
                  </a:lnTo>
                  <a:lnTo>
                    <a:pt x="9" y="571"/>
                  </a:lnTo>
                  <a:lnTo>
                    <a:pt x="9" y="571"/>
                  </a:lnTo>
                  <a:close/>
                  <a:moveTo>
                    <a:pt x="9" y="635"/>
                  </a:moveTo>
                  <a:lnTo>
                    <a:pt x="9" y="662"/>
                  </a:lnTo>
                  <a:lnTo>
                    <a:pt x="9" y="663"/>
                  </a:lnTo>
                  <a:lnTo>
                    <a:pt x="7" y="665"/>
                  </a:lnTo>
                  <a:lnTo>
                    <a:pt x="6" y="666"/>
                  </a:lnTo>
                  <a:lnTo>
                    <a:pt x="4" y="666"/>
                  </a:lnTo>
                  <a:lnTo>
                    <a:pt x="3" y="666"/>
                  </a:lnTo>
                  <a:lnTo>
                    <a:pt x="1" y="665"/>
                  </a:lnTo>
                  <a:lnTo>
                    <a:pt x="0" y="663"/>
                  </a:lnTo>
                  <a:lnTo>
                    <a:pt x="0" y="662"/>
                  </a:lnTo>
                  <a:lnTo>
                    <a:pt x="0" y="635"/>
                  </a:lnTo>
                  <a:lnTo>
                    <a:pt x="0" y="633"/>
                  </a:lnTo>
                  <a:lnTo>
                    <a:pt x="1" y="632"/>
                  </a:lnTo>
                  <a:lnTo>
                    <a:pt x="3" y="630"/>
                  </a:lnTo>
                  <a:lnTo>
                    <a:pt x="4" y="630"/>
                  </a:lnTo>
                  <a:lnTo>
                    <a:pt x="6" y="630"/>
                  </a:lnTo>
                  <a:lnTo>
                    <a:pt x="7" y="632"/>
                  </a:lnTo>
                  <a:lnTo>
                    <a:pt x="9" y="633"/>
                  </a:lnTo>
                  <a:lnTo>
                    <a:pt x="9" y="635"/>
                  </a:lnTo>
                  <a:lnTo>
                    <a:pt x="9" y="635"/>
                  </a:lnTo>
                  <a:close/>
                  <a:moveTo>
                    <a:pt x="9" y="698"/>
                  </a:moveTo>
                  <a:lnTo>
                    <a:pt x="9" y="725"/>
                  </a:lnTo>
                  <a:lnTo>
                    <a:pt x="9" y="727"/>
                  </a:lnTo>
                  <a:lnTo>
                    <a:pt x="7" y="728"/>
                  </a:lnTo>
                  <a:lnTo>
                    <a:pt x="6" y="730"/>
                  </a:lnTo>
                  <a:lnTo>
                    <a:pt x="4" y="730"/>
                  </a:lnTo>
                  <a:lnTo>
                    <a:pt x="3" y="730"/>
                  </a:lnTo>
                  <a:lnTo>
                    <a:pt x="1" y="728"/>
                  </a:lnTo>
                  <a:lnTo>
                    <a:pt x="0" y="727"/>
                  </a:lnTo>
                  <a:lnTo>
                    <a:pt x="0" y="725"/>
                  </a:lnTo>
                  <a:lnTo>
                    <a:pt x="0" y="698"/>
                  </a:lnTo>
                  <a:lnTo>
                    <a:pt x="0" y="696"/>
                  </a:lnTo>
                  <a:lnTo>
                    <a:pt x="1" y="695"/>
                  </a:lnTo>
                  <a:lnTo>
                    <a:pt x="3" y="694"/>
                  </a:lnTo>
                  <a:lnTo>
                    <a:pt x="4" y="694"/>
                  </a:lnTo>
                  <a:lnTo>
                    <a:pt x="6" y="694"/>
                  </a:lnTo>
                  <a:lnTo>
                    <a:pt x="7" y="695"/>
                  </a:lnTo>
                  <a:lnTo>
                    <a:pt x="9" y="696"/>
                  </a:lnTo>
                  <a:lnTo>
                    <a:pt x="9" y="698"/>
                  </a:lnTo>
                  <a:lnTo>
                    <a:pt x="9" y="698"/>
                  </a:lnTo>
                  <a:close/>
                  <a:moveTo>
                    <a:pt x="9" y="761"/>
                  </a:moveTo>
                  <a:lnTo>
                    <a:pt x="9" y="787"/>
                  </a:lnTo>
                  <a:lnTo>
                    <a:pt x="9" y="790"/>
                  </a:lnTo>
                  <a:lnTo>
                    <a:pt x="7" y="792"/>
                  </a:lnTo>
                  <a:lnTo>
                    <a:pt x="6" y="792"/>
                  </a:lnTo>
                  <a:lnTo>
                    <a:pt x="4" y="793"/>
                  </a:lnTo>
                  <a:lnTo>
                    <a:pt x="3" y="792"/>
                  </a:lnTo>
                  <a:lnTo>
                    <a:pt x="1" y="792"/>
                  </a:lnTo>
                  <a:lnTo>
                    <a:pt x="0" y="790"/>
                  </a:lnTo>
                  <a:lnTo>
                    <a:pt x="0" y="787"/>
                  </a:lnTo>
                  <a:lnTo>
                    <a:pt x="0" y="761"/>
                  </a:lnTo>
                  <a:lnTo>
                    <a:pt x="0" y="760"/>
                  </a:lnTo>
                  <a:lnTo>
                    <a:pt x="1" y="758"/>
                  </a:lnTo>
                  <a:lnTo>
                    <a:pt x="3" y="757"/>
                  </a:lnTo>
                  <a:lnTo>
                    <a:pt x="4" y="757"/>
                  </a:lnTo>
                  <a:lnTo>
                    <a:pt x="6" y="757"/>
                  </a:lnTo>
                  <a:lnTo>
                    <a:pt x="7" y="758"/>
                  </a:lnTo>
                  <a:lnTo>
                    <a:pt x="9" y="760"/>
                  </a:lnTo>
                  <a:lnTo>
                    <a:pt x="9" y="761"/>
                  </a:lnTo>
                  <a:lnTo>
                    <a:pt x="9" y="761"/>
                  </a:lnTo>
                  <a:close/>
                  <a:moveTo>
                    <a:pt x="9" y="823"/>
                  </a:moveTo>
                  <a:lnTo>
                    <a:pt x="9" y="851"/>
                  </a:lnTo>
                  <a:lnTo>
                    <a:pt x="9" y="852"/>
                  </a:lnTo>
                  <a:lnTo>
                    <a:pt x="7" y="854"/>
                  </a:lnTo>
                  <a:lnTo>
                    <a:pt x="6" y="855"/>
                  </a:lnTo>
                  <a:lnTo>
                    <a:pt x="4" y="855"/>
                  </a:lnTo>
                  <a:lnTo>
                    <a:pt x="3" y="855"/>
                  </a:lnTo>
                  <a:lnTo>
                    <a:pt x="1" y="854"/>
                  </a:lnTo>
                  <a:lnTo>
                    <a:pt x="0" y="852"/>
                  </a:lnTo>
                  <a:lnTo>
                    <a:pt x="0" y="851"/>
                  </a:lnTo>
                  <a:lnTo>
                    <a:pt x="0" y="823"/>
                  </a:lnTo>
                  <a:lnTo>
                    <a:pt x="0" y="822"/>
                  </a:lnTo>
                  <a:lnTo>
                    <a:pt x="1" y="820"/>
                  </a:lnTo>
                  <a:lnTo>
                    <a:pt x="3" y="820"/>
                  </a:lnTo>
                  <a:lnTo>
                    <a:pt x="4" y="819"/>
                  </a:lnTo>
                  <a:lnTo>
                    <a:pt x="6" y="820"/>
                  </a:lnTo>
                  <a:lnTo>
                    <a:pt x="7" y="820"/>
                  </a:lnTo>
                  <a:lnTo>
                    <a:pt x="9" y="822"/>
                  </a:lnTo>
                  <a:lnTo>
                    <a:pt x="9" y="823"/>
                  </a:lnTo>
                  <a:lnTo>
                    <a:pt x="9" y="823"/>
                  </a:lnTo>
                  <a:close/>
                  <a:moveTo>
                    <a:pt x="9" y="887"/>
                  </a:moveTo>
                  <a:lnTo>
                    <a:pt x="9" y="914"/>
                  </a:lnTo>
                  <a:lnTo>
                    <a:pt x="9" y="916"/>
                  </a:lnTo>
                  <a:lnTo>
                    <a:pt x="7" y="917"/>
                  </a:lnTo>
                  <a:lnTo>
                    <a:pt x="6" y="918"/>
                  </a:lnTo>
                  <a:lnTo>
                    <a:pt x="4" y="918"/>
                  </a:lnTo>
                  <a:lnTo>
                    <a:pt x="3" y="918"/>
                  </a:lnTo>
                  <a:lnTo>
                    <a:pt x="1" y="917"/>
                  </a:lnTo>
                  <a:lnTo>
                    <a:pt x="0" y="916"/>
                  </a:lnTo>
                  <a:lnTo>
                    <a:pt x="0" y="914"/>
                  </a:lnTo>
                  <a:lnTo>
                    <a:pt x="0" y="887"/>
                  </a:lnTo>
                  <a:lnTo>
                    <a:pt x="0" y="885"/>
                  </a:lnTo>
                  <a:lnTo>
                    <a:pt x="1" y="884"/>
                  </a:lnTo>
                  <a:lnTo>
                    <a:pt x="3" y="882"/>
                  </a:lnTo>
                  <a:lnTo>
                    <a:pt x="4" y="882"/>
                  </a:lnTo>
                  <a:lnTo>
                    <a:pt x="6" y="882"/>
                  </a:lnTo>
                  <a:lnTo>
                    <a:pt x="7" y="884"/>
                  </a:lnTo>
                  <a:lnTo>
                    <a:pt x="9" y="885"/>
                  </a:lnTo>
                  <a:lnTo>
                    <a:pt x="9" y="887"/>
                  </a:lnTo>
                  <a:lnTo>
                    <a:pt x="9" y="887"/>
                  </a:lnTo>
                  <a:close/>
                  <a:moveTo>
                    <a:pt x="9" y="950"/>
                  </a:moveTo>
                  <a:lnTo>
                    <a:pt x="9" y="978"/>
                  </a:lnTo>
                  <a:lnTo>
                    <a:pt x="9" y="979"/>
                  </a:lnTo>
                  <a:lnTo>
                    <a:pt x="7" y="980"/>
                  </a:lnTo>
                  <a:lnTo>
                    <a:pt x="6" y="982"/>
                  </a:lnTo>
                  <a:lnTo>
                    <a:pt x="4" y="982"/>
                  </a:lnTo>
                  <a:lnTo>
                    <a:pt x="3" y="982"/>
                  </a:lnTo>
                  <a:lnTo>
                    <a:pt x="1" y="980"/>
                  </a:lnTo>
                  <a:lnTo>
                    <a:pt x="0" y="979"/>
                  </a:lnTo>
                  <a:lnTo>
                    <a:pt x="0" y="978"/>
                  </a:lnTo>
                  <a:lnTo>
                    <a:pt x="0" y="950"/>
                  </a:lnTo>
                  <a:lnTo>
                    <a:pt x="0" y="949"/>
                  </a:lnTo>
                  <a:lnTo>
                    <a:pt x="1" y="947"/>
                  </a:lnTo>
                  <a:lnTo>
                    <a:pt x="3" y="946"/>
                  </a:lnTo>
                  <a:lnTo>
                    <a:pt x="4" y="946"/>
                  </a:lnTo>
                  <a:lnTo>
                    <a:pt x="6" y="946"/>
                  </a:lnTo>
                  <a:lnTo>
                    <a:pt x="7" y="947"/>
                  </a:lnTo>
                  <a:lnTo>
                    <a:pt x="9" y="949"/>
                  </a:lnTo>
                  <a:lnTo>
                    <a:pt x="9" y="950"/>
                  </a:lnTo>
                  <a:lnTo>
                    <a:pt x="9" y="950"/>
                  </a:lnTo>
                  <a:close/>
                  <a:moveTo>
                    <a:pt x="9" y="1014"/>
                  </a:moveTo>
                  <a:lnTo>
                    <a:pt x="9" y="1040"/>
                  </a:lnTo>
                  <a:lnTo>
                    <a:pt x="9" y="1042"/>
                  </a:lnTo>
                  <a:lnTo>
                    <a:pt x="7" y="1044"/>
                  </a:lnTo>
                  <a:lnTo>
                    <a:pt x="6" y="1044"/>
                  </a:lnTo>
                  <a:lnTo>
                    <a:pt x="4" y="1045"/>
                  </a:lnTo>
                  <a:lnTo>
                    <a:pt x="3" y="1044"/>
                  </a:lnTo>
                  <a:lnTo>
                    <a:pt x="1" y="1044"/>
                  </a:lnTo>
                  <a:lnTo>
                    <a:pt x="0" y="1042"/>
                  </a:lnTo>
                  <a:lnTo>
                    <a:pt x="0" y="1040"/>
                  </a:lnTo>
                  <a:lnTo>
                    <a:pt x="0" y="1014"/>
                  </a:lnTo>
                  <a:lnTo>
                    <a:pt x="0" y="1012"/>
                  </a:lnTo>
                  <a:lnTo>
                    <a:pt x="1" y="1011"/>
                  </a:lnTo>
                  <a:lnTo>
                    <a:pt x="3" y="1009"/>
                  </a:lnTo>
                  <a:lnTo>
                    <a:pt x="4" y="1009"/>
                  </a:lnTo>
                  <a:lnTo>
                    <a:pt x="6" y="1009"/>
                  </a:lnTo>
                  <a:lnTo>
                    <a:pt x="7" y="1011"/>
                  </a:lnTo>
                  <a:lnTo>
                    <a:pt x="9" y="1012"/>
                  </a:lnTo>
                  <a:lnTo>
                    <a:pt x="9" y="1014"/>
                  </a:lnTo>
                  <a:lnTo>
                    <a:pt x="9" y="1014"/>
                  </a:lnTo>
                  <a:close/>
                  <a:moveTo>
                    <a:pt x="9" y="1076"/>
                  </a:moveTo>
                  <a:lnTo>
                    <a:pt x="9" y="1103"/>
                  </a:lnTo>
                  <a:lnTo>
                    <a:pt x="9" y="1104"/>
                  </a:lnTo>
                  <a:lnTo>
                    <a:pt x="7" y="1106"/>
                  </a:lnTo>
                  <a:lnTo>
                    <a:pt x="6" y="1107"/>
                  </a:lnTo>
                  <a:lnTo>
                    <a:pt x="4" y="1107"/>
                  </a:lnTo>
                  <a:lnTo>
                    <a:pt x="3" y="1107"/>
                  </a:lnTo>
                  <a:lnTo>
                    <a:pt x="1" y="1106"/>
                  </a:lnTo>
                  <a:lnTo>
                    <a:pt x="0" y="1104"/>
                  </a:lnTo>
                  <a:lnTo>
                    <a:pt x="0" y="1103"/>
                  </a:lnTo>
                  <a:lnTo>
                    <a:pt x="0" y="1076"/>
                  </a:lnTo>
                  <a:lnTo>
                    <a:pt x="0" y="1074"/>
                  </a:lnTo>
                  <a:lnTo>
                    <a:pt x="1" y="1073"/>
                  </a:lnTo>
                  <a:lnTo>
                    <a:pt x="3" y="1073"/>
                  </a:lnTo>
                  <a:lnTo>
                    <a:pt x="4" y="1071"/>
                  </a:lnTo>
                  <a:lnTo>
                    <a:pt x="6" y="1073"/>
                  </a:lnTo>
                  <a:lnTo>
                    <a:pt x="7" y="1073"/>
                  </a:lnTo>
                  <a:lnTo>
                    <a:pt x="9" y="1074"/>
                  </a:lnTo>
                  <a:lnTo>
                    <a:pt x="9" y="1076"/>
                  </a:lnTo>
                  <a:lnTo>
                    <a:pt x="9" y="1076"/>
                  </a:lnTo>
                  <a:close/>
                  <a:moveTo>
                    <a:pt x="9" y="1139"/>
                  </a:moveTo>
                  <a:lnTo>
                    <a:pt x="9" y="1166"/>
                  </a:lnTo>
                  <a:lnTo>
                    <a:pt x="9" y="1168"/>
                  </a:lnTo>
                  <a:lnTo>
                    <a:pt x="7" y="1169"/>
                  </a:lnTo>
                  <a:lnTo>
                    <a:pt x="6" y="1171"/>
                  </a:lnTo>
                  <a:lnTo>
                    <a:pt x="4" y="1171"/>
                  </a:lnTo>
                  <a:lnTo>
                    <a:pt x="3" y="1171"/>
                  </a:lnTo>
                  <a:lnTo>
                    <a:pt x="1" y="1169"/>
                  </a:lnTo>
                  <a:lnTo>
                    <a:pt x="0" y="1168"/>
                  </a:lnTo>
                  <a:lnTo>
                    <a:pt x="0" y="1166"/>
                  </a:lnTo>
                  <a:lnTo>
                    <a:pt x="0" y="1139"/>
                  </a:lnTo>
                  <a:lnTo>
                    <a:pt x="0" y="1138"/>
                  </a:lnTo>
                  <a:lnTo>
                    <a:pt x="1" y="1136"/>
                  </a:lnTo>
                  <a:lnTo>
                    <a:pt x="3" y="1135"/>
                  </a:lnTo>
                  <a:lnTo>
                    <a:pt x="4" y="1135"/>
                  </a:lnTo>
                  <a:lnTo>
                    <a:pt x="6" y="1135"/>
                  </a:lnTo>
                  <a:lnTo>
                    <a:pt x="7" y="1136"/>
                  </a:lnTo>
                  <a:lnTo>
                    <a:pt x="9" y="1138"/>
                  </a:lnTo>
                  <a:lnTo>
                    <a:pt x="9" y="1139"/>
                  </a:lnTo>
                  <a:lnTo>
                    <a:pt x="9" y="1139"/>
                  </a:lnTo>
                  <a:close/>
                  <a:moveTo>
                    <a:pt x="9" y="1202"/>
                  </a:moveTo>
                  <a:lnTo>
                    <a:pt x="9" y="1230"/>
                  </a:lnTo>
                  <a:lnTo>
                    <a:pt x="9" y="1231"/>
                  </a:lnTo>
                  <a:lnTo>
                    <a:pt x="7" y="1233"/>
                  </a:lnTo>
                  <a:lnTo>
                    <a:pt x="6" y="1234"/>
                  </a:lnTo>
                  <a:lnTo>
                    <a:pt x="4" y="1234"/>
                  </a:lnTo>
                  <a:lnTo>
                    <a:pt x="3" y="1234"/>
                  </a:lnTo>
                  <a:lnTo>
                    <a:pt x="1" y="1233"/>
                  </a:lnTo>
                  <a:lnTo>
                    <a:pt x="0" y="1231"/>
                  </a:lnTo>
                  <a:lnTo>
                    <a:pt x="0" y="1230"/>
                  </a:lnTo>
                  <a:lnTo>
                    <a:pt x="0" y="1202"/>
                  </a:lnTo>
                  <a:lnTo>
                    <a:pt x="0" y="1201"/>
                  </a:lnTo>
                  <a:lnTo>
                    <a:pt x="1" y="1200"/>
                  </a:lnTo>
                  <a:lnTo>
                    <a:pt x="3" y="1198"/>
                  </a:lnTo>
                  <a:lnTo>
                    <a:pt x="4" y="1198"/>
                  </a:lnTo>
                  <a:lnTo>
                    <a:pt x="6" y="1198"/>
                  </a:lnTo>
                  <a:lnTo>
                    <a:pt x="7" y="1200"/>
                  </a:lnTo>
                  <a:lnTo>
                    <a:pt x="9" y="1201"/>
                  </a:lnTo>
                  <a:lnTo>
                    <a:pt x="9" y="1202"/>
                  </a:lnTo>
                  <a:lnTo>
                    <a:pt x="9" y="1202"/>
                  </a:lnTo>
                  <a:close/>
                  <a:moveTo>
                    <a:pt x="9" y="1266"/>
                  </a:moveTo>
                  <a:lnTo>
                    <a:pt x="9" y="1292"/>
                  </a:lnTo>
                  <a:lnTo>
                    <a:pt x="9" y="1295"/>
                  </a:lnTo>
                  <a:lnTo>
                    <a:pt x="7" y="1296"/>
                  </a:lnTo>
                  <a:lnTo>
                    <a:pt x="6" y="1296"/>
                  </a:lnTo>
                  <a:lnTo>
                    <a:pt x="4" y="1298"/>
                  </a:lnTo>
                  <a:lnTo>
                    <a:pt x="3" y="1296"/>
                  </a:lnTo>
                  <a:lnTo>
                    <a:pt x="1" y="1296"/>
                  </a:lnTo>
                  <a:lnTo>
                    <a:pt x="0" y="1295"/>
                  </a:lnTo>
                  <a:lnTo>
                    <a:pt x="0" y="1292"/>
                  </a:lnTo>
                  <a:lnTo>
                    <a:pt x="0" y="1266"/>
                  </a:lnTo>
                  <a:lnTo>
                    <a:pt x="0" y="1264"/>
                  </a:lnTo>
                  <a:lnTo>
                    <a:pt x="1" y="1263"/>
                  </a:lnTo>
                  <a:lnTo>
                    <a:pt x="3" y="1261"/>
                  </a:lnTo>
                  <a:lnTo>
                    <a:pt x="4" y="1261"/>
                  </a:lnTo>
                  <a:lnTo>
                    <a:pt x="6" y="1261"/>
                  </a:lnTo>
                  <a:lnTo>
                    <a:pt x="7" y="1263"/>
                  </a:lnTo>
                  <a:lnTo>
                    <a:pt x="9" y="1264"/>
                  </a:lnTo>
                  <a:lnTo>
                    <a:pt x="9" y="1266"/>
                  </a:lnTo>
                  <a:lnTo>
                    <a:pt x="9" y="1266"/>
                  </a:lnTo>
                  <a:close/>
                  <a:moveTo>
                    <a:pt x="9" y="1328"/>
                  </a:moveTo>
                  <a:lnTo>
                    <a:pt x="9" y="1355"/>
                  </a:lnTo>
                  <a:lnTo>
                    <a:pt x="9" y="1357"/>
                  </a:lnTo>
                  <a:lnTo>
                    <a:pt x="7" y="1358"/>
                  </a:lnTo>
                  <a:lnTo>
                    <a:pt x="6" y="1359"/>
                  </a:lnTo>
                  <a:lnTo>
                    <a:pt x="4" y="1359"/>
                  </a:lnTo>
                  <a:lnTo>
                    <a:pt x="3" y="1359"/>
                  </a:lnTo>
                  <a:lnTo>
                    <a:pt x="1" y="1358"/>
                  </a:lnTo>
                  <a:lnTo>
                    <a:pt x="0" y="1357"/>
                  </a:lnTo>
                  <a:lnTo>
                    <a:pt x="0" y="1355"/>
                  </a:lnTo>
                  <a:lnTo>
                    <a:pt x="0" y="1328"/>
                  </a:lnTo>
                  <a:lnTo>
                    <a:pt x="0" y="1326"/>
                  </a:lnTo>
                  <a:lnTo>
                    <a:pt x="1" y="1325"/>
                  </a:lnTo>
                  <a:lnTo>
                    <a:pt x="3" y="1325"/>
                  </a:lnTo>
                  <a:lnTo>
                    <a:pt x="4" y="1323"/>
                  </a:lnTo>
                  <a:lnTo>
                    <a:pt x="6" y="1325"/>
                  </a:lnTo>
                  <a:lnTo>
                    <a:pt x="7" y="1325"/>
                  </a:lnTo>
                  <a:lnTo>
                    <a:pt x="9" y="1326"/>
                  </a:lnTo>
                  <a:lnTo>
                    <a:pt x="9" y="1328"/>
                  </a:lnTo>
                  <a:lnTo>
                    <a:pt x="9" y="1328"/>
                  </a:lnTo>
                  <a:close/>
                  <a:moveTo>
                    <a:pt x="9" y="1391"/>
                  </a:moveTo>
                  <a:lnTo>
                    <a:pt x="9" y="1419"/>
                  </a:lnTo>
                  <a:lnTo>
                    <a:pt x="9" y="1420"/>
                  </a:lnTo>
                  <a:lnTo>
                    <a:pt x="7" y="1421"/>
                  </a:lnTo>
                  <a:lnTo>
                    <a:pt x="6" y="1423"/>
                  </a:lnTo>
                  <a:lnTo>
                    <a:pt x="4" y="1423"/>
                  </a:lnTo>
                  <a:lnTo>
                    <a:pt x="3" y="1423"/>
                  </a:lnTo>
                  <a:lnTo>
                    <a:pt x="1" y="1421"/>
                  </a:lnTo>
                  <a:lnTo>
                    <a:pt x="0" y="1420"/>
                  </a:lnTo>
                  <a:lnTo>
                    <a:pt x="0" y="1419"/>
                  </a:lnTo>
                  <a:lnTo>
                    <a:pt x="0" y="1391"/>
                  </a:lnTo>
                  <a:lnTo>
                    <a:pt x="0" y="1390"/>
                  </a:lnTo>
                  <a:lnTo>
                    <a:pt x="1" y="1388"/>
                  </a:lnTo>
                  <a:lnTo>
                    <a:pt x="3" y="1387"/>
                  </a:lnTo>
                  <a:lnTo>
                    <a:pt x="4" y="1387"/>
                  </a:lnTo>
                  <a:lnTo>
                    <a:pt x="6" y="1387"/>
                  </a:lnTo>
                  <a:lnTo>
                    <a:pt x="7" y="1388"/>
                  </a:lnTo>
                  <a:lnTo>
                    <a:pt x="9" y="1390"/>
                  </a:lnTo>
                  <a:lnTo>
                    <a:pt x="9" y="1391"/>
                  </a:lnTo>
                  <a:lnTo>
                    <a:pt x="9" y="1391"/>
                  </a:lnTo>
                  <a:close/>
                  <a:moveTo>
                    <a:pt x="9" y="1455"/>
                  </a:moveTo>
                  <a:lnTo>
                    <a:pt x="9" y="1482"/>
                  </a:lnTo>
                  <a:lnTo>
                    <a:pt x="9" y="1483"/>
                  </a:lnTo>
                  <a:lnTo>
                    <a:pt x="7" y="1485"/>
                  </a:lnTo>
                  <a:lnTo>
                    <a:pt x="6" y="1486"/>
                  </a:lnTo>
                  <a:lnTo>
                    <a:pt x="4" y="1486"/>
                  </a:lnTo>
                  <a:lnTo>
                    <a:pt x="3" y="1486"/>
                  </a:lnTo>
                  <a:lnTo>
                    <a:pt x="1" y="1485"/>
                  </a:lnTo>
                  <a:lnTo>
                    <a:pt x="0" y="1483"/>
                  </a:lnTo>
                  <a:lnTo>
                    <a:pt x="0" y="1482"/>
                  </a:lnTo>
                  <a:lnTo>
                    <a:pt x="0" y="1455"/>
                  </a:lnTo>
                  <a:lnTo>
                    <a:pt x="0" y="1453"/>
                  </a:lnTo>
                  <a:lnTo>
                    <a:pt x="1" y="1452"/>
                  </a:lnTo>
                  <a:lnTo>
                    <a:pt x="3" y="1450"/>
                  </a:lnTo>
                  <a:lnTo>
                    <a:pt x="4" y="1450"/>
                  </a:lnTo>
                  <a:lnTo>
                    <a:pt x="6" y="1450"/>
                  </a:lnTo>
                  <a:lnTo>
                    <a:pt x="7" y="1452"/>
                  </a:lnTo>
                  <a:lnTo>
                    <a:pt x="9" y="1453"/>
                  </a:lnTo>
                  <a:lnTo>
                    <a:pt x="9" y="1455"/>
                  </a:lnTo>
                  <a:lnTo>
                    <a:pt x="9" y="1455"/>
                  </a:lnTo>
                  <a:close/>
                  <a:moveTo>
                    <a:pt x="9" y="1518"/>
                  </a:moveTo>
                  <a:lnTo>
                    <a:pt x="9" y="1544"/>
                  </a:lnTo>
                  <a:lnTo>
                    <a:pt x="9" y="1547"/>
                  </a:lnTo>
                  <a:lnTo>
                    <a:pt x="7" y="1548"/>
                  </a:lnTo>
                  <a:lnTo>
                    <a:pt x="6" y="1548"/>
                  </a:lnTo>
                  <a:lnTo>
                    <a:pt x="4" y="1550"/>
                  </a:lnTo>
                  <a:lnTo>
                    <a:pt x="3" y="1548"/>
                  </a:lnTo>
                  <a:lnTo>
                    <a:pt x="1" y="1548"/>
                  </a:lnTo>
                  <a:lnTo>
                    <a:pt x="0" y="1547"/>
                  </a:lnTo>
                  <a:lnTo>
                    <a:pt x="0" y="1544"/>
                  </a:lnTo>
                  <a:lnTo>
                    <a:pt x="0" y="1518"/>
                  </a:lnTo>
                  <a:lnTo>
                    <a:pt x="0" y="1517"/>
                  </a:lnTo>
                  <a:lnTo>
                    <a:pt x="1" y="1515"/>
                  </a:lnTo>
                  <a:lnTo>
                    <a:pt x="3" y="1514"/>
                  </a:lnTo>
                  <a:lnTo>
                    <a:pt x="4" y="1514"/>
                  </a:lnTo>
                  <a:lnTo>
                    <a:pt x="6" y="1514"/>
                  </a:lnTo>
                  <a:lnTo>
                    <a:pt x="7" y="1515"/>
                  </a:lnTo>
                  <a:lnTo>
                    <a:pt x="9" y="1517"/>
                  </a:lnTo>
                  <a:lnTo>
                    <a:pt x="9" y="1518"/>
                  </a:lnTo>
                  <a:lnTo>
                    <a:pt x="9" y="1518"/>
                  </a:lnTo>
                  <a:close/>
                  <a:moveTo>
                    <a:pt x="9" y="1580"/>
                  </a:moveTo>
                  <a:lnTo>
                    <a:pt x="9" y="1607"/>
                  </a:lnTo>
                  <a:lnTo>
                    <a:pt x="9" y="1609"/>
                  </a:lnTo>
                  <a:lnTo>
                    <a:pt x="7" y="1610"/>
                  </a:lnTo>
                  <a:lnTo>
                    <a:pt x="6" y="1612"/>
                  </a:lnTo>
                  <a:lnTo>
                    <a:pt x="4" y="1612"/>
                  </a:lnTo>
                  <a:lnTo>
                    <a:pt x="3" y="1612"/>
                  </a:lnTo>
                  <a:lnTo>
                    <a:pt x="1" y="1610"/>
                  </a:lnTo>
                  <a:lnTo>
                    <a:pt x="0" y="1609"/>
                  </a:lnTo>
                  <a:lnTo>
                    <a:pt x="0" y="1607"/>
                  </a:lnTo>
                  <a:lnTo>
                    <a:pt x="0" y="1580"/>
                  </a:lnTo>
                  <a:lnTo>
                    <a:pt x="0" y="1579"/>
                  </a:lnTo>
                  <a:lnTo>
                    <a:pt x="1" y="1577"/>
                  </a:lnTo>
                  <a:lnTo>
                    <a:pt x="3" y="1577"/>
                  </a:lnTo>
                  <a:lnTo>
                    <a:pt x="4" y="1576"/>
                  </a:lnTo>
                  <a:lnTo>
                    <a:pt x="6" y="1577"/>
                  </a:lnTo>
                  <a:lnTo>
                    <a:pt x="7" y="1577"/>
                  </a:lnTo>
                  <a:lnTo>
                    <a:pt x="9" y="1579"/>
                  </a:lnTo>
                  <a:lnTo>
                    <a:pt x="9" y="1580"/>
                  </a:lnTo>
                  <a:lnTo>
                    <a:pt x="9" y="1580"/>
                  </a:lnTo>
                  <a:close/>
                  <a:moveTo>
                    <a:pt x="9" y="1643"/>
                  </a:moveTo>
                  <a:lnTo>
                    <a:pt x="9" y="1671"/>
                  </a:lnTo>
                  <a:lnTo>
                    <a:pt x="9" y="1672"/>
                  </a:lnTo>
                  <a:lnTo>
                    <a:pt x="7" y="1674"/>
                  </a:lnTo>
                  <a:lnTo>
                    <a:pt x="6" y="1675"/>
                  </a:lnTo>
                  <a:lnTo>
                    <a:pt x="4" y="1675"/>
                  </a:lnTo>
                  <a:lnTo>
                    <a:pt x="3" y="1675"/>
                  </a:lnTo>
                  <a:lnTo>
                    <a:pt x="1" y="1674"/>
                  </a:lnTo>
                  <a:lnTo>
                    <a:pt x="0" y="1672"/>
                  </a:lnTo>
                  <a:lnTo>
                    <a:pt x="0" y="1671"/>
                  </a:lnTo>
                  <a:lnTo>
                    <a:pt x="0" y="1643"/>
                  </a:lnTo>
                  <a:lnTo>
                    <a:pt x="0" y="1642"/>
                  </a:lnTo>
                  <a:lnTo>
                    <a:pt x="1" y="1641"/>
                  </a:lnTo>
                  <a:lnTo>
                    <a:pt x="3" y="1639"/>
                  </a:lnTo>
                  <a:lnTo>
                    <a:pt x="4" y="1639"/>
                  </a:lnTo>
                  <a:lnTo>
                    <a:pt x="6" y="1639"/>
                  </a:lnTo>
                  <a:lnTo>
                    <a:pt x="7" y="1641"/>
                  </a:lnTo>
                  <a:lnTo>
                    <a:pt x="9" y="1642"/>
                  </a:lnTo>
                  <a:lnTo>
                    <a:pt x="9" y="1643"/>
                  </a:lnTo>
                  <a:lnTo>
                    <a:pt x="9" y="1643"/>
                  </a:lnTo>
                  <a:close/>
                  <a:moveTo>
                    <a:pt x="9" y="1707"/>
                  </a:moveTo>
                  <a:lnTo>
                    <a:pt x="9" y="1734"/>
                  </a:lnTo>
                  <a:lnTo>
                    <a:pt x="9" y="1736"/>
                  </a:lnTo>
                  <a:lnTo>
                    <a:pt x="7" y="1737"/>
                  </a:lnTo>
                  <a:lnTo>
                    <a:pt x="6" y="1739"/>
                  </a:lnTo>
                  <a:lnTo>
                    <a:pt x="4" y="1739"/>
                  </a:lnTo>
                  <a:lnTo>
                    <a:pt x="3" y="1739"/>
                  </a:lnTo>
                  <a:lnTo>
                    <a:pt x="1" y="1737"/>
                  </a:lnTo>
                  <a:lnTo>
                    <a:pt x="0" y="1736"/>
                  </a:lnTo>
                  <a:lnTo>
                    <a:pt x="0" y="1734"/>
                  </a:lnTo>
                  <a:lnTo>
                    <a:pt x="0" y="1707"/>
                  </a:lnTo>
                  <a:lnTo>
                    <a:pt x="0" y="1705"/>
                  </a:lnTo>
                  <a:lnTo>
                    <a:pt x="1" y="1704"/>
                  </a:lnTo>
                  <a:lnTo>
                    <a:pt x="3" y="1703"/>
                  </a:lnTo>
                  <a:lnTo>
                    <a:pt x="4" y="1703"/>
                  </a:lnTo>
                  <a:lnTo>
                    <a:pt x="6" y="1703"/>
                  </a:lnTo>
                  <a:lnTo>
                    <a:pt x="7" y="1704"/>
                  </a:lnTo>
                  <a:lnTo>
                    <a:pt x="9" y="1705"/>
                  </a:lnTo>
                  <a:lnTo>
                    <a:pt x="9" y="1707"/>
                  </a:lnTo>
                  <a:lnTo>
                    <a:pt x="9" y="1707"/>
                  </a:lnTo>
                  <a:close/>
                  <a:moveTo>
                    <a:pt x="9" y="1770"/>
                  </a:moveTo>
                  <a:lnTo>
                    <a:pt x="9" y="1796"/>
                  </a:lnTo>
                  <a:lnTo>
                    <a:pt x="9" y="1799"/>
                  </a:lnTo>
                  <a:lnTo>
                    <a:pt x="7" y="1801"/>
                  </a:lnTo>
                  <a:lnTo>
                    <a:pt x="6" y="1801"/>
                  </a:lnTo>
                  <a:lnTo>
                    <a:pt x="4" y="1802"/>
                  </a:lnTo>
                  <a:lnTo>
                    <a:pt x="3" y="1801"/>
                  </a:lnTo>
                  <a:lnTo>
                    <a:pt x="1" y="1801"/>
                  </a:lnTo>
                  <a:lnTo>
                    <a:pt x="0" y="1799"/>
                  </a:lnTo>
                  <a:lnTo>
                    <a:pt x="0" y="1796"/>
                  </a:lnTo>
                  <a:lnTo>
                    <a:pt x="0" y="1770"/>
                  </a:lnTo>
                  <a:lnTo>
                    <a:pt x="0" y="1769"/>
                  </a:lnTo>
                  <a:lnTo>
                    <a:pt x="1" y="1767"/>
                  </a:lnTo>
                  <a:lnTo>
                    <a:pt x="3" y="1766"/>
                  </a:lnTo>
                  <a:lnTo>
                    <a:pt x="4" y="1766"/>
                  </a:lnTo>
                  <a:lnTo>
                    <a:pt x="6" y="1766"/>
                  </a:lnTo>
                  <a:lnTo>
                    <a:pt x="7" y="1767"/>
                  </a:lnTo>
                  <a:lnTo>
                    <a:pt x="9" y="1769"/>
                  </a:lnTo>
                  <a:lnTo>
                    <a:pt x="9" y="1770"/>
                  </a:lnTo>
                  <a:lnTo>
                    <a:pt x="9" y="1770"/>
                  </a:lnTo>
                  <a:close/>
                  <a:moveTo>
                    <a:pt x="9" y="1832"/>
                  </a:moveTo>
                  <a:lnTo>
                    <a:pt x="9" y="1860"/>
                  </a:lnTo>
                  <a:lnTo>
                    <a:pt x="9" y="1861"/>
                  </a:lnTo>
                  <a:lnTo>
                    <a:pt x="7" y="1863"/>
                  </a:lnTo>
                  <a:lnTo>
                    <a:pt x="6" y="1864"/>
                  </a:lnTo>
                  <a:lnTo>
                    <a:pt x="4" y="1864"/>
                  </a:lnTo>
                  <a:lnTo>
                    <a:pt x="3" y="1864"/>
                  </a:lnTo>
                  <a:lnTo>
                    <a:pt x="1" y="1863"/>
                  </a:lnTo>
                  <a:lnTo>
                    <a:pt x="0" y="1861"/>
                  </a:lnTo>
                  <a:lnTo>
                    <a:pt x="0" y="1860"/>
                  </a:lnTo>
                  <a:lnTo>
                    <a:pt x="0" y="1832"/>
                  </a:lnTo>
                  <a:lnTo>
                    <a:pt x="0" y="1831"/>
                  </a:lnTo>
                  <a:lnTo>
                    <a:pt x="1" y="1829"/>
                  </a:lnTo>
                  <a:lnTo>
                    <a:pt x="3" y="1829"/>
                  </a:lnTo>
                  <a:lnTo>
                    <a:pt x="4" y="1828"/>
                  </a:lnTo>
                  <a:lnTo>
                    <a:pt x="6" y="1829"/>
                  </a:lnTo>
                  <a:lnTo>
                    <a:pt x="7" y="1829"/>
                  </a:lnTo>
                  <a:lnTo>
                    <a:pt x="9" y="1831"/>
                  </a:lnTo>
                  <a:lnTo>
                    <a:pt x="9" y="1832"/>
                  </a:lnTo>
                  <a:lnTo>
                    <a:pt x="9" y="1832"/>
                  </a:lnTo>
                  <a:close/>
                  <a:moveTo>
                    <a:pt x="9" y="1896"/>
                  </a:moveTo>
                  <a:lnTo>
                    <a:pt x="9" y="1907"/>
                  </a:lnTo>
                  <a:lnTo>
                    <a:pt x="9" y="1909"/>
                  </a:lnTo>
                  <a:lnTo>
                    <a:pt x="7" y="1910"/>
                  </a:lnTo>
                  <a:lnTo>
                    <a:pt x="6" y="1912"/>
                  </a:lnTo>
                  <a:lnTo>
                    <a:pt x="4" y="1912"/>
                  </a:lnTo>
                  <a:lnTo>
                    <a:pt x="3" y="1912"/>
                  </a:lnTo>
                  <a:lnTo>
                    <a:pt x="1" y="1910"/>
                  </a:lnTo>
                  <a:lnTo>
                    <a:pt x="0" y="1909"/>
                  </a:lnTo>
                  <a:lnTo>
                    <a:pt x="0" y="1907"/>
                  </a:lnTo>
                  <a:lnTo>
                    <a:pt x="0" y="1896"/>
                  </a:lnTo>
                  <a:lnTo>
                    <a:pt x="0" y="1894"/>
                  </a:lnTo>
                  <a:lnTo>
                    <a:pt x="1" y="1893"/>
                  </a:lnTo>
                  <a:lnTo>
                    <a:pt x="3" y="1891"/>
                  </a:lnTo>
                  <a:lnTo>
                    <a:pt x="4" y="1891"/>
                  </a:lnTo>
                  <a:lnTo>
                    <a:pt x="6" y="1891"/>
                  </a:lnTo>
                  <a:lnTo>
                    <a:pt x="7" y="1893"/>
                  </a:lnTo>
                  <a:lnTo>
                    <a:pt x="9" y="1894"/>
                  </a:lnTo>
                  <a:lnTo>
                    <a:pt x="9" y="1896"/>
                  </a:lnTo>
                  <a:lnTo>
                    <a:pt x="9" y="1896"/>
                  </a:lnTo>
                  <a:close/>
                </a:path>
              </a:pathLst>
            </a:custGeom>
            <a:solidFill>
              <a:srgbClr val="000000"/>
            </a:solidFill>
            <a:ln w="1588">
              <a:solidFill>
                <a:srgbClr val="000000"/>
              </a:solidFill>
              <a:prstDash val="solid"/>
              <a:round/>
              <a:headEnd/>
              <a:tailEnd/>
            </a:ln>
          </p:spPr>
          <p:txBody>
            <a:bodyPr/>
            <a:lstStyle/>
            <a:p>
              <a:endParaRPr lang="en-US"/>
            </a:p>
          </p:txBody>
        </p:sp>
        <p:sp>
          <p:nvSpPr>
            <p:cNvPr id="700439" name="Freeform 23">
              <a:extLst>
                <a:ext uri="{FF2B5EF4-FFF2-40B4-BE49-F238E27FC236}">
                  <a16:creationId xmlns:a16="http://schemas.microsoft.com/office/drawing/2014/main" id="{C8DC6374-23DE-42A0-BA54-A3E42DF1D131}"/>
                </a:ext>
              </a:extLst>
            </p:cNvPr>
            <p:cNvSpPr>
              <a:spLocks noEditPoints="1"/>
            </p:cNvSpPr>
            <p:nvPr/>
          </p:nvSpPr>
          <p:spPr bwMode="auto">
            <a:xfrm>
              <a:off x="1249" y="2544"/>
              <a:ext cx="7" cy="1690"/>
            </a:xfrm>
            <a:custGeom>
              <a:avLst/>
              <a:gdLst>
                <a:gd name="T0" fmla="*/ 0 w 8"/>
                <a:gd name="T1" fmla="*/ 31 h 1912"/>
                <a:gd name="T2" fmla="*/ 8 w 8"/>
                <a:gd name="T3" fmla="*/ 5 h 1912"/>
                <a:gd name="T4" fmla="*/ 0 w 8"/>
                <a:gd name="T5" fmla="*/ 94 h 1912"/>
                <a:gd name="T6" fmla="*/ 8 w 8"/>
                <a:gd name="T7" fmla="*/ 67 h 1912"/>
                <a:gd name="T8" fmla="*/ 0 w 8"/>
                <a:gd name="T9" fmla="*/ 157 h 1912"/>
                <a:gd name="T10" fmla="*/ 8 w 8"/>
                <a:gd name="T11" fmla="*/ 130 h 1912"/>
                <a:gd name="T12" fmla="*/ 0 w 8"/>
                <a:gd name="T13" fmla="*/ 221 h 1912"/>
                <a:gd name="T14" fmla="*/ 8 w 8"/>
                <a:gd name="T15" fmla="*/ 193 h 1912"/>
                <a:gd name="T16" fmla="*/ 0 w 8"/>
                <a:gd name="T17" fmla="*/ 283 h 1912"/>
                <a:gd name="T18" fmla="*/ 8 w 8"/>
                <a:gd name="T19" fmla="*/ 257 h 1912"/>
                <a:gd name="T20" fmla="*/ 0 w 8"/>
                <a:gd name="T21" fmla="*/ 346 h 1912"/>
                <a:gd name="T22" fmla="*/ 8 w 8"/>
                <a:gd name="T23" fmla="*/ 319 h 1912"/>
                <a:gd name="T24" fmla="*/ 0 w 8"/>
                <a:gd name="T25" fmla="*/ 410 h 1912"/>
                <a:gd name="T26" fmla="*/ 8 w 8"/>
                <a:gd name="T27" fmla="*/ 382 h 1912"/>
                <a:gd name="T28" fmla="*/ 0 w 8"/>
                <a:gd name="T29" fmla="*/ 473 h 1912"/>
                <a:gd name="T30" fmla="*/ 8 w 8"/>
                <a:gd name="T31" fmla="*/ 446 h 1912"/>
                <a:gd name="T32" fmla="*/ 0 w 8"/>
                <a:gd name="T33" fmla="*/ 535 h 1912"/>
                <a:gd name="T34" fmla="*/ 8 w 8"/>
                <a:gd name="T35" fmla="*/ 509 h 1912"/>
                <a:gd name="T36" fmla="*/ 0 w 8"/>
                <a:gd name="T37" fmla="*/ 598 h 1912"/>
                <a:gd name="T38" fmla="*/ 8 w 8"/>
                <a:gd name="T39" fmla="*/ 571 h 1912"/>
                <a:gd name="T40" fmla="*/ 0 w 8"/>
                <a:gd name="T41" fmla="*/ 662 h 1912"/>
                <a:gd name="T42" fmla="*/ 8 w 8"/>
                <a:gd name="T43" fmla="*/ 635 h 1912"/>
                <a:gd name="T44" fmla="*/ 0 w 8"/>
                <a:gd name="T45" fmla="*/ 725 h 1912"/>
                <a:gd name="T46" fmla="*/ 8 w 8"/>
                <a:gd name="T47" fmla="*/ 698 h 1912"/>
                <a:gd name="T48" fmla="*/ 0 w 8"/>
                <a:gd name="T49" fmla="*/ 787 h 1912"/>
                <a:gd name="T50" fmla="*/ 8 w 8"/>
                <a:gd name="T51" fmla="*/ 761 h 1912"/>
                <a:gd name="T52" fmla="*/ 0 w 8"/>
                <a:gd name="T53" fmla="*/ 851 h 1912"/>
                <a:gd name="T54" fmla="*/ 8 w 8"/>
                <a:gd name="T55" fmla="*/ 823 h 1912"/>
                <a:gd name="T56" fmla="*/ 0 w 8"/>
                <a:gd name="T57" fmla="*/ 914 h 1912"/>
                <a:gd name="T58" fmla="*/ 8 w 8"/>
                <a:gd name="T59" fmla="*/ 887 h 1912"/>
                <a:gd name="T60" fmla="*/ 0 w 8"/>
                <a:gd name="T61" fmla="*/ 978 h 1912"/>
                <a:gd name="T62" fmla="*/ 8 w 8"/>
                <a:gd name="T63" fmla="*/ 950 h 1912"/>
                <a:gd name="T64" fmla="*/ 0 w 8"/>
                <a:gd name="T65" fmla="*/ 1040 h 1912"/>
                <a:gd name="T66" fmla="*/ 8 w 8"/>
                <a:gd name="T67" fmla="*/ 1014 h 1912"/>
                <a:gd name="T68" fmla="*/ 0 w 8"/>
                <a:gd name="T69" fmla="*/ 1103 h 1912"/>
                <a:gd name="T70" fmla="*/ 8 w 8"/>
                <a:gd name="T71" fmla="*/ 1076 h 1912"/>
                <a:gd name="T72" fmla="*/ 0 w 8"/>
                <a:gd name="T73" fmla="*/ 1166 h 1912"/>
                <a:gd name="T74" fmla="*/ 8 w 8"/>
                <a:gd name="T75" fmla="*/ 1139 h 1912"/>
                <a:gd name="T76" fmla="*/ 0 w 8"/>
                <a:gd name="T77" fmla="*/ 1230 h 1912"/>
                <a:gd name="T78" fmla="*/ 8 w 8"/>
                <a:gd name="T79" fmla="*/ 1202 h 1912"/>
                <a:gd name="T80" fmla="*/ 0 w 8"/>
                <a:gd name="T81" fmla="*/ 1292 h 1912"/>
                <a:gd name="T82" fmla="*/ 8 w 8"/>
                <a:gd name="T83" fmla="*/ 1266 h 1912"/>
                <a:gd name="T84" fmla="*/ 0 w 8"/>
                <a:gd name="T85" fmla="*/ 1355 h 1912"/>
                <a:gd name="T86" fmla="*/ 8 w 8"/>
                <a:gd name="T87" fmla="*/ 1328 h 1912"/>
                <a:gd name="T88" fmla="*/ 0 w 8"/>
                <a:gd name="T89" fmla="*/ 1419 h 1912"/>
                <a:gd name="T90" fmla="*/ 8 w 8"/>
                <a:gd name="T91" fmla="*/ 1391 h 1912"/>
                <a:gd name="T92" fmla="*/ 0 w 8"/>
                <a:gd name="T93" fmla="*/ 1482 h 1912"/>
                <a:gd name="T94" fmla="*/ 8 w 8"/>
                <a:gd name="T95" fmla="*/ 1455 h 1912"/>
                <a:gd name="T96" fmla="*/ 0 w 8"/>
                <a:gd name="T97" fmla="*/ 1544 h 1912"/>
                <a:gd name="T98" fmla="*/ 8 w 8"/>
                <a:gd name="T99" fmla="*/ 1518 h 1912"/>
                <a:gd name="T100" fmla="*/ 0 w 8"/>
                <a:gd name="T101" fmla="*/ 1607 h 1912"/>
                <a:gd name="T102" fmla="*/ 8 w 8"/>
                <a:gd name="T103" fmla="*/ 1580 h 1912"/>
                <a:gd name="T104" fmla="*/ 0 w 8"/>
                <a:gd name="T105" fmla="*/ 1671 h 1912"/>
                <a:gd name="T106" fmla="*/ 8 w 8"/>
                <a:gd name="T107" fmla="*/ 1643 h 1912"/>
                <a:gd name="T108" fmla="*/ 0 w 8"/>
                <a:gd name="T109" fmla="*/ 1734 h 1912"/>
                <a:gd name="T110" fmla="*/ 8 w 8"/>
                <a:gd name="T111" fmla="*/ 1707 h 1912"/>
                <a:gd name="T112" fmla="*/ 0 w 8"/>
                <a:gd name="T113" fmla="*/ 1796 h 1912"/>
                <a:gd name="T114" fmla="*/ 8 w 8"/>
                <a:gd name="T115" fmla="*/ 1770 h 1912"/>
                <a:gd name="T116" fmla="*/ 0 w 8"/>
                <a:gd name="T117" fmla="*/ 1860 h 1912"/>
                <a:gd name="T118" fmla="*/ 8 w 8"/>
                <a:gd name="T119" fmla="*/ 1832 h 1912"/>
                <a:gd name="T120" fmla="*/ 0 w 8"/>
                <a:gd name="T121" fmla="*/ 1907 h 1912"/>
                <a:gd name="T122" fmla="*/ 8 w 8"/>
                <a:gd name="T123" fmla="*/ 189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 h="1912">
                  <a:moveTo>
                    <a:pt x="8" y="5"/>
                  </a:moveTo>
                  <a:lnTo>
                    <a:pt x="8" y="31"/>
                  </a:lnTo>
                  <a:lnTo>
                    <a:pt x="8" y="33"/>
                  </a:lnTo>
                  <a:lnTo>
                    <a:pt x="7" y="35"/>
                  </a:lnTo>
                  <a:lnTo>
                    <a:pt x="5" y="35"/>
                  </a:lnTo>
                  <a:lnTo>
                    <a:pt x="4" y="36"/>
                  </a:lnTo>
                  <a:lnTo>
                    <a:pt x="3" y="35"/>
                  </a:lnTo>
                  <a:lnTo>
                    <a:pt x="1" y="35"/>
                  </a:lnTo>
                  <a:lnTo>
                    <a:pt x="0" y="33"/>
                  </a:lnTo>
                  <a:lnTo>
                    <a:pt x="0" y="31"/>
                  </a:lnTo>
                  <a:lnTo>
                    <a:pt x="0" y="5"/>
                  </a:lnTo>
                  <a:lnTo>
                    <a:pt x="0" y="3"/>
                  </a:lnTo>
                  <a:lnTo>
                    <a:pt x="1" y="2"/>
                  </a:lnTo>
                  <a:lnTo>
                    <a:pt x="3" y="0"/>
                  </a:lnTo>
                  <a:lnTo>
                    <a:pt x="4" y="0"/>
                  </a:lnTo>
                  <a:lnTo>
                    <a:pt x="5" y="0"/>
                  </a:lnTo>
                  <a:lnTo>
                    <a:pt x="7" y="2"/>
                  </a:lnTo>
                  <a:lnTo>
                    <a:pt x="8" y="3"/>
                  </a:lnTo>
                  <a:lnTo>
                    <a:pt x="8" y="5"/>
                  </a:lnTo>
                  <a:lnTo>
                    <a:pt x="8" y="5"/>
                  </a:lnTo>
                  <a:close/>
                  <a:moveTo>
                    <a:pt x="8" y="67"/>
                  </a:moveTo>
                  <a:lnTo>
                    <a:pt x="8" y="94"/>
                  </a:lnTo>
                  <a:lnTo>
                    <a:pt x="8" y="95"/>
                  </a:lnTo>
                  <a:lnTo>
                    <a:pt x="7" y="97"/>
                  </a:lnTo>
                  <a:lnTo>
                    <a:pt x="5" y="98"/>
                  </a:lnTo>
                  <a:lnTo>
                    <a:pt x="4" y="98"/>
                  </a:lnTo>
                  <a:lnTo>
                    <a:pt x="3" y="98"/>
                  </a:lnTo>
                  <a:lnTo>
                    <a:pt x="1" y="97"/>
                  </a:lnTo>
                  <a:lnTo>
                    <a:pt x="0" y="95"/>
                  </a:lnTo>
                  <a:lnTo>
                    <a:pt x="0" y="94"/>
                  </a:lnTo>
                  <a:lnTo>
                    <a:pt x="0" y="67"/>
                  </a:lnTo>
                  <a:lnTo>
                    <a:pt x="0" y="65"/>
                  </a:lnTo>
                  <a:lnTo>
                    <a:pt x="1" y="64"/>
                  </a:lnTo>
                  <a:lnTo>
                    <a:pt x="3" y="64"/>
                  </a:lnTo>
                  <a:lnTo>
                    <a:pt x="4" y="62"/>
                  </a:lnTo>
                  <a:lnTo>
                    <a:pt x="5" y="64"/>
                  </a:lnTo>
                  <a:lnTo>
                    <a:pt x="7" y="64"/>
                  </a:lnTo>
                  <a:lnTo>
                    <a:pt x="8" y="65"/>
                  </a:lnTo>
                  <a:lnTo>
                    <a:pt x="8" y="67"/>
                  </a:lnTo>
                  <a:lnTo>
                    <a:pt x="8" y="67"/>
                  </a:lnTo>
                  <a:close/>
                  <a:moveTo>
                    <a:pt x="8" y="130"/>
                  </a:moveTo>
                  <a:lnTo>
                    <a:pt x="8" y="157"/>
                  </a:lnTo>
                  <a:lnTo>
                    <a:pt x="8" y="159"/>
                  </a:lnTo>
                  <a:lnTo>
                    <a:pt x="7" y="160"/>
                  </a:lnTo>
                  <a:lnTo>
                    <a:pt x="5" y="162"/>
                  </a:lnTo>
                  <a:lnTo>
                    <a:pt x="4" y="162"/>
                  </a:lnTo>
                  <a:lnTo>
                    <a:pt x="3" y="162"/>
                  </a:lnTo>
                  <a:lnTo>
                    <a:pt x="1" y="160"/>
                  </a:lnTo>
                  <a:lnTo>
                    <a:pt x="0" y="159"/>
                  </a:lnTo>
                  <a:lnTo>
                    <a:pt x="0" y="157"/>
                  </a:lnTo>
                  <a:lnTo>
                    <a:pt x="0" y="130"/>
                  </a:lnTo>
                  <a:lnTo>
                    <a:pt x="0" y="129"/>
                  </a:lnTo>
                  <a:lnTo>
                    <a:pt x="1" y="127"/>
                  </a:lnTo>
                  <a:lnTo>
                    <a:pt x="3" y="126"/>
                  </a:lnTo>
                  <a:lnTo>
                    <a:pt x="4" y="126"/>
                  </a:lnTo>
                  <a:lnTo>
                    <a:pt x="5" y="126"/>
                  </a:lnTo>
                  <a:lnTo>
                    <a:pt x="7" y="127"/>
                  </a:lnTo>
                  <a:lnTo>
                    <a:pt x="8" y="129"/>
                  </a:lnTo>
                  <a:lnTo>
                    <a:pt x="8" y="130"/>
                  </a:lnTo>
                  <a:lnTo>
                    <a:pt x="8" y="130"/>
                  </a:lnTo>
                  <a:close/>
                  <a:moveTo>
                    <a:pt x="8" y="193"/>
                  </a:moveTo>
                  <a:lnTo>
                    <a:pt x="8" y="221"/>
                  </a:lnTo>
                  <a:lnTo>
                    <a:pt x="8" y="222"/>
                  </a:lnTo>
                  <a:lnTo>
                    <a:pt x="7" y="224"/>
                  </a:lnTo>
                  <a:lnTo>
                    <a:pt x="5" y="225"/>
                  </a:lnTo>
                  <a:lnTo>
                    <a:pt x="4" y="225"/>
                  </a:lnTo>
                  <a:lnTo>
                    <a:pt x="3" y="225"/>
                  </a:lnTo>
                  <a:lnTo>
                    <a:pt x="1" y="224"/>
                  </a:lnTo>
                  <a:lnTo>
                    <a:pt x="0" y="222"/>
                  </a:lnTo>
                  <a:lnTo>
                    <a:pt x="0" y="221"/>
                  </a:lnTo>
                  <a:lnTo>
                    <a:pt x="0" y="193"/>
                  </a:lnTo>
                  <a:lnTo>
                    <a:pt x="0" y="192"/>
                  </a:lnTo>
                  <a:lnTo>
                    <a:pt x="1" y="191"/>
                  </a:lnTo>
                  <a:lnTo>
                    <a:pt x="3" y="189"/>
                  </a:lnTo>
                  <a:lnTo>
                    <a:pt x="4" y="189"/>
                  </a:lnTo>
                  <a:lnTo>
                    <a:pt x="5" y="189"/>
                  </a:lnTo>
                  <a:lnTo>
                    <a:pt x="7" y="191"/>
                  </a:lnTo>
                  <a:lnTo>
                    <a:pt x="8" y="192"/>
                  </a:lnTo>
                  <a:lnTo>
                    <a:pt x="8" y="193"/>
                  </a:lnTo>
                  <a:lnTo>
                    <a:pt x="8" y="193"/>
                  </a:lnTo>
                  <a:close/>
                  <a:moveTo>
                    <a:pt x="8" y="257"/>
                  </a:moveTo>
                  <a:lnTo>
                    <a:pt x="8" y="283"/>
                  </a:lnTo>
                  <a:lnTo>
                    <a:pt x="8" y="286"/>
                  </a:lnTo>
                  <a:lnTo>
                    <a:pt x="7" y="287"/>
                  </a:lnTo>
                  <a:lnTo>
                    <a:pt x="5" y="287"/>
                  </a:lnTo>
                  <a:lnTo>
                    <a:pt x="4" y="289"/>
                  </a:lnTo>
                  <a:lnTo>
                    <a:pt x="3" y="287"/>
                  </a:lnTo>
                  <a:lnTo>
                    <a:pt x="1" y="287"/>
                  </a:lnTo>
                  <a:lnTo>
                    <a:pt x="0" y="286"/>
                  </a:lnTo>
                  <a:lnTo>
                    <a:pt x="0" y="283"/>
                  </a:lnTo>
                  <a:lnTo>
                    <a:pt x="0" y="257"/>
                  </a:lnTo>
                  <a:lnTo>
                    <a:pt x="0" y="255"/>
                  </a:lnTo>
                  <a:lnTo>
                    <a:pt x="1" y="254"/>
                  </a:lnTo>
                  <a:lnTo>
                    <a:pt x="3" y="253"/>
                  </a:lnTo>
                  <a:lnTo>
                    <a:pt x="4" y="253"/>
                  </a:lnTo>
                  <a:lnTo>
                    <a:pt x="5" y="253"/>
                  </a:lnTo>
                  <a:lnTo>
                    <a:pt x="7" y="254"/>
                  </a:lnTo>
                  <a:lnTo>
                    <a:pt x="8" y="255"/>
                  </a:lnTo>
                  <a:lnTo>
                    <a:pt x="8" y="257"/>
                  </a:lnTo>
                  <a:lnTo>
                    <a:pt x="8" y="257"/>
                  </a:lnTo>
                  <a:close/>
                  <a:moveTo>
                    <a:pt x="8" y="319"/>
                  </a:moveTo>
                  <a:lnTo>
                    <a:pt x="8" y="346"/>
                  </a:lnTo>
                  <a:lnTo>
                    <a:pt x="8" y="348"/>
                  </a:lnTo>
                  <a:lnTo>
                    <a:pt x="7" y="349"/>
                  </a:lnTo>
                  <a:lnTo>
                    <a:pt x="5" y="351"/>
                  </a:lnTo>
                  <a:lnTo>
                    <a:pt x="4" y="351"/>
                  </a:lnTo>
                  <a:lnTo>
                    <a:pt x="3" y="351"/>
                  </a:lnTo>
                  <a:lnTo>
                    <a:pt x="1" y="349"/>
                  </a:lnTo>
                  <a:lnTo>
                    <a:pt x="0" y="348"/>
                  </a:lnTo>
                  <a:lnTo>
                    <a:pt x="0" y="346"/>
                  </a:lnTo>
                  <a:lnTo>
                    <a:pt x="0" y="319"/>
                  </a:lnTo>
                  <a:lnTo>
                    <a:pt x="0" y="317"/>
                  </a:lnTo>
                  <a:lnTo>
                    <a:pt x="1" y="316"/>
                  </a:lnTo>
                  <a:lnTo>
                    <a:pt x="3" y="316"/>
                  </a:lnTo>
                  <a:lnTo>
                    <a:pt x="4" y="315"/>
                  </a:lnTo>
                  <a:lnTo>
                    <a:pt x="5" y="316"/>
                  </a:lnTo>
                  <a:lnTo>
                    <a:pt x="7" y="316"/>
                  </a:lnTo>
                  <a:lnTo>
                    <a:pt x="8" y="317"/>
                  </a:lnTo>
                  <a:lnTo>
                    <a:pt x="8" y="319"/>
                  </a:lnTo>
                  <a:lnTo>
                    <a:pt x="8" y="319"/>
                  </a:lnTo>
                  <a:close/>
                  <a:moveTo>
                    <a:pt x="8" y="382"/>
                  </a:moveTo>
                  <a:lnTo>
                    <a:pt x="8" y="410"/>
                  </a:lnTo>
                  <a:lnTo>
                    <a:pt x="8" y="411"/>
                  </a:lnTo>
                  <a:lnTo>
                    <a:pt x="7" y="413"/>
                  </a:lnTo>
                  <a:lnTo>
                    <a:pt x="5" y="414"/>
                  </a:lnTo>
                  <a:lnTo>
                    <a:pt x="4" y="414"/>
                  </a:lnTo>
                  <a:lnTo>
                    <a:pt x="3" y="414"/>
                  </a:lnTo>
                  <a:lnTo>
                    <a:pt x="1" y="413"/>
                  </a:lnTo>
                  <a:lnTo>
                    <a:pt x="0" y="411"/>
                  </a:lnTo>
                  <a:lnTo>
                    <a:pt x="0" y="410"/>
                  </a:lnTo>
                  <a:lnTo>
                    <a:pt x="0" y="382"/>
                  </a:lnTo>
                  <a:lnTo>
                    <a:pt x="0" y="381"/>
                  </a:lnTo>
                  <a:lnTo>
                    <a:pt x="1" y="379"/>
                  </a:lnTo>
                  <a:lnTo>
                    <a:pt x="3" y="378"/>
                  </a:lnTo>
                  <a:lnTo>
                    <a:pt x="4" y="378"/>
                  </a:lnTo>
                  <a:lnTo>
                    <a:pt x="5" y="378"/>
                  </a:lnTo>
                  <a:lnTo>
                    <a:pt x="7" y="379"/>
                  </a:lnTo>
                  <a:lnTo>
                    <a:pt x="8" y="381"/>
                  </a:lnTo>
                  <a:lnTo>
                    <a:pt x="8" y="382"/>
                  </a:lnTo>
                  <a:lnTo>
                    <a:pt x="8" y="382"/>
                  </a:lnTo>
                  <a:close/>
                  <a:moveTo>
                    <a:pt x="8" y="446"/>
                  </a:moveTo>
                  <a:lnTo>
                    <a:pt x="8" y="473"/>
                  </a:lnTo>
                  <a:lnTo>
                    <a:pt x="8" y="475"/>
                  </a:lnTo>
                  <a:lnTo>
                    <a:pt x="7" y="476"/>
                  </a:lnTo>
                  <a:lnTo>
                    <a:pt x="5" y="477"/>
                  </a:lnTo>
                  <a:lnTo>
                    <a:pt x="4" y="477"/>
                  </a:lnTo>
                  <a:lnTo>
                    <a:pt x="3" y="477"/>
                  </a:lnTo>
                  <a:lnTo>
                    <a:pt x="1" y="476"/>
                  </a:lnTo>
                  <a:lnTo>
                    <a:pt x="0" y="475"/>
                  </a:lnTo>
                  <a:lnTo>
                    <a:pt x="0" y="473"/>
                  </a:lnTo>
                  <a:lnTo>
                    <a:pt x="0" y="446"/>
                  </a:lnTo>
                  <a:lnTo>
                    <a:pt x="0" y="444"/>
                  </a:lnTo>
                  <a:lnTo>
                    <a:pt x="1" y="443"/>
                  </a:lnTo>
                  <a:lnTo>
                    <a:pt x="3" y="441"/>
                  </a:lnTo>
                  <a:lnTo>
                    <a:pt x="4" y="441"/>
                  </a:lnTo>
                  <a:lnTo>
                    <a:pt x="5" y="441"/>
                  </a:lnTo>
                  <a:lnTo>
                    <a:pt x="7" y="443"/>
                  </a:lnTo>
                  <a:lnTo>
                    <a:pt x="8" y="444"/>
                  </a:lnTo>
                  <a:lnTo>
                    <a:pt x="8" y="446"/>
                  </a:lnTo>
                  <a:lnTo>
                    <a:pt x="8" y="446"/>
                  </a:lnTo>
                  <a:close/>
                  <a:moveTo>
                    <a:pt x="8" y="509"/>
                  </a:moveTo>
                  <a:lnTo>
                    <a:pt x="8" y="535"/>
                  </a:lnTo>
                  <a:lnTo>
                    <a:pt x="8" y="538"/>
                  </a:lnTo>
                  <a:lnTo>
                    <a:pt x="7" y="539"/>
                  </a:lnTo>
                  <a:lnTo>
                    <a:pt x="5" y="539"/>
                  </a:lnTo>
                  <a:lnTo>
                    <a:pt x="4" y="541"/>
                  </a:lnTo>
                  <a:lnTo>
                    <a:pt x="3" y="539"/>
                  </a:lnTo>
                  <a:lnTo>
                    <a:pt x="1" y="539"/>
                  </a:lnTo>
                  <a:lnTo>
                    <a:pt x="0" y="538"/>
                  </a:lnTo>
                  <a:lnTo>
                    <a:pt x="0" y="535"/>
                  </a:lnTo>
                  <a:lnTo>
                    <a:pt x="0" y="509"/>
                  </a:lnTo>
                  <a:lnTo>
                    <a:pt x="0" y="508"/>
                  </a:lnTo>
                  <a:lnTo>
                    <a:pt x="1" y="506"/>
                  </a:lnTo>
                  <a:lnTo>
                    <a:pt x="3" y="505"/>
                  </a:lnTo>
                  <a:lnTo>
                    <a:pt x="4" y="505"/>
                  </a:lnTo>
                  <a:lnTo>
                    <a:pt x="5" y="505"/>
                  </a:lnTo>
                  <a:lnTo>
                    <a:pt x="7" y="506"/>
                  </a:lnTo>
                  <a:lnTo>
                    <a:pt x="8" y="508"/>
                  </a:lnTo>
                  <a:lnTo>
                    <a:pt x="8" y="509"/>
                  </a:lnTo>
                  <a:lnTo>
                    <a:pt x="8" y="509"/>
                  </a:lnTo>
                  <a:close/>
                  <a:moveTo>
                    <a:pt x="8" y="571"/>
                  </a:moveTo>
                  <a:lnTo>
                    <a:pt x="8" y="598"/>
                  </a:lnTo>
                  <a:lnTo>
                    <a:pt x="8" y="600"/>
                  </a:lnTo>
                  <a:lnTo>
                    <a:pt x="7" y="601"/>
                  </a:lnTo>
                  <a:lnTo>
                    <a:pt x="5" y="603"/>
                  </a:lnTo>
                  <a:lnTo>
                    <a:pt x="4" y="603"/>
                  </a:lnTo>
                  <a:lnTo>
                    <a:pt x="3" y="603"/>
                  </a:lnTo>
                  <a:lnTo>
                    <a:pt x="1" y="601"/>
                  </a:lnTo>
                  <a:lnTo>
                    <a:pt x="0" y="600"/>
                  </a:lnTo>
                  <a:lnTo>
                    <a:pt x="0" y="598"/>
                  </a:lnTo>
                  <a:lnTo>
                    <a:pt x="0" y="571"/>
                  </a:lnTo>
                  <a:lnTo>
                    <a:pt x="0" y="570"/>
                  </a:lnTo>
                  <a:lnTo>
                    <a:pt x="1" y="568"/>
                  </a:lnTo>
                  <a:lnTo>
                    <a:pt x="3" y="568"/>
                  </a:lnTo>
                  <a:lnTo>
                    <a:pt x="4" y="567"/>
                  </a:lnTo>
                  <a:lnTo>
                    <a:pt x="5" y="568"/>
                  </a:lnTo>
                  <a:lnTo>
                    <a:pt x="7" y="568"/>
                  </a:lnTo>
                  <a:lnTo>
                    <a:pt x="8" y="570"/>
                  </a:lnTo>
                  <a:lnTo>
                    <a:pt x="8" y="571"/>
                  </a:lnTo>
                  <a:lnTo>
                    <a:pt x="8" y="571"/>
                  </a:lnTo>
                  <a:close/>
                  <a:moveTo>
                    <a:pt x="8" y="635"/>
                  </a:moveTo>
                  <a:lnTo>
                    <a:pt x="8" y="662"/>
                  </a:lnTo>
                  <a:lnTo>
                    <a:pt x="8" y="663"/>
                  </a:lnTo>
                  <a:lnTo>
                    <a:pt x="7" y="665"/>
                  </a:lnTo>
                  <a:lnTo>
                    <a:pt x="5" y="666"/>
                  </a:lnTo>
                  <a:lnTo>
                    <a:pt x="4" y="666"/>
                  </a:lnTo>
                  <a:lnTo>
                    <a:pt x="3" y="666"/>
                  </a:lnTo>
                  <a:lnTo>
                    <a:pt x="1" y="665"/>
                  </a:lnTo>
                  <a:lnTo>
                    <a:pt x="0" y="663"/>
                  </a:lnTo>
                  <a:lnTo>
                    <a:pt x="0" y="662"/>
                  </a:lnTo>
                  <a:lnTo>
                    <a:pt x="0" y="635"/>
                  </a:lnTo>
                  <a:lnTo>
                    <a:pt x="0" y="633"/>
                  </a:lnTo>
                  <a:lnTo>
                    <a:pt x="1" y="632"/>
                  </a:lnTo>
                  <a:lnTo>
                    <a:pt x="3" y="630"/>
                  </a:lnTo>
                  <a:lnTo>
                    <a:pt x="4" y="630"/>
                  </a:lnTo>
                  <a:lnTo>
                    <a:pt x="5" y="630"/>
                  </a:lnTo>
                  <a:lnTo>
                    <a:pt x="7" y="632"/>
                  </a:lnTo>
                  <a:lnTo>
                    <a:pt x="8" y="633"/>
                  </a:lnTo>
                  <a:lnTo>
                    <a:pt x="8" y="635"/>
                  </a:lnTo>
                  <a:lnTo>
                    <a:pt x="8" y="635"/>
                  </a:lnTo>
                  <a:close/>
                  <a:moveTo>
                    <a:pt x="8" y="698"/>
                  </a:moveTo>
                  <a:lnTo>
                    <a:pt x="8" y="725"/>
                  </a:lnTo>
                  <a:lnTo>
                    <a:pt x="8" y="727"/>
                  </a:lnTo>
                  <a:lnTo>
                    <a:pt x="7" y="728"/>
                  </a:lnTo>
                  <a:lnTo>
                    <a:pt x="5" y="730"/>
                  </a:lnTo>
                  <a:lnTo>
                    <a:pt x="4" y="730"/>
                  </a:lnTo>
                  <a:lnTo>
                    <a:pt x="3" y="730"/>
                  </a:lnTo>
                  <a:lnTo>
                    <a:pt x="1" y="728"/>
                  </a:lnTo>
                  <a:lnTo>
                    <a:pt x="0" y="727"/>
                  </a:lnTo>
                  <a:lnTo>
                    <a:pt x="0" y="725"/>
                  </a:lnTo>
                  <a:lnTo>
                    <a:pt x="0" y="698"/>
                  </a:lnTo>
                  <a:lnTo>
                    <a:pt x="0" y="696"/>
                  </a:lnTo>
                  <a:lnTo>
                    <a:pt x="1" y="695"/>
                  </a:lnTo>
                  <a:lnTo>
                    <a:pt x="3" y="694"/>
                  </a:lnTo>
                  <a:lnTo>
                    <a:pt x="4" y="694"/>
                  </a:lnTo>
                  <a:lnTo>
                    <a:pt x="5" y="694"/>
                  </a:lnTo>
                  <a:lnTo>
                    <a:pt x="7" y="695"/>
                  </a:lnTo>
                  <a:lnTo>
                    <a:pt x="8" y="696"/>
                  </a:lnTo>
                  <a:lnTo>
                    <a:pt x="8" y="698"/>
                  </a:lnTo>
                  <a:lnTo>
                    <a:pt x="8" y="698"/>
                  </a:lnTo>
                  <a:close/>
                  <a:moveTo>
                    <a:pt x="8" y="761"/>
                  </a:moveTo>
                  <a:lnTo>
                    <a:pt x="8" y="787"/>
                  </a:lnTo>
                  <a:lnTo>
                    <a:pt x="8" y="790"/>
                  </a:lnTo>
                  <a:lnTo>
                    <a:pt x="7" y="792"/>
                  </a:lnTo>
                  <a:lnTo>
                    <a:pt x="5" y="792"/>
                  </a:lnTo>
                  <a:lnTo>
                    <a:pt x="4" y="793"/>
                  </a:lnTo>
                  <a:lnTo>
                    <a:pt x="3" y="792"/>
                  </a:lnTo>
                  <a:lnTo>
                    <a:pt x="1" y="792"/>
                  </a:lnTo>
                  <a:lnTo>
                    <a:pt x="0" y="790"/>
                  </a:lnTo>
                  <a:lnTo>
                    <a:pt x="0" y="787"/>
                  </a:lnTo>
                  <a:lnTo>
                    <a:pt x="0" y="761"/>
                  </a:lnTo>
                  <a:lnTo>
                    <a:pt x="0" y="760"/>
                  </a:lnTo>
                  <a:lnTo>
                    <a:pt x="1" y="758"/>
                  </a:lnTo>
                  <a:lnTo>
                    <a:pt x="3" y="757"/>
                  </a:lnTo>
                  <a:lnTo>
                    <a:pt x="4" y="757"/>
                  </a:lnTo>
                  <a:lnTo>
                    <a:pt x="5" y="757"/>
                  </a:lnTo>
                  <a:lnTo>
                    <a:pt x="7" y="758"/>
                  </a:lnTo>
                  <a:lnTo>
                    <a:pt x="8" y="760"/>
                  </a:lnTo>
                  <a:lnTo>
                    <a:pt x="8" y="761"/>
                  </a:lnTo>
                  <a:lnTo>
                    <a:pt x="8" y="761"/>
                  </a:lnTo>
                  <a:close/>
                  <a:moveTo>
                    <a:pt x="8" y="823"/>
                  </a:moveTo>
                  <a:lnTo>
                    <a:pt x="8" y="851"/>
                  </a:lnTo>
                  <a:lnTo>
                    <a:pt x="8" y="852"/>
                  </a:lnTo>
                  <a:lnTo>
                    <a:pt x="7" y="854"/>
                  </a:lnTo>
                  <a:lnTo>
                    <a:pt x="5" y="855"/>
                  </a:lnTo>
                  <a:lnTo>
                    <a:pt x="4" y="855"/>
                  </a:lnTo>
                  <a:lnTo>
                    <a:pt x="3" y="855"/>
                  </a:lnTo>
                  <a:lnTo>
                    <a:pt x="1" y="854"/>
                  </a:lnTo>
                  <a:lnTo>
                    <a:pt x="0" y="852"/>
                  </a:lnTo>
                  <a:lnTo>
                    <a:pt x="0" y="851"/>
                  </a:lnTo>
                  <a:lnTo>
                    <a:pt x="0" y="823"/>
                  </a:lnTo>
                  <a:lnTo>
                    <a:pt x="0" y="822"/>
                  </a:lnTo>
                  <a:lnTo>
                    <a:pt x="1" y="820"/>
                  </a:lnTo>
                  <a:lnTo>
                    <a:pt x="3" y="820"/>
                  </a:lnTo>
                  <a:lnTo>
                    <a:pt x="4" y="819"/>
                  </a:lnTo>
                  <a:lnTo>
                    <a:pt x="5" y="820"/>
                  </a:lnTo>
                  <a:lnTo>
                    <a:pt x="7" y="820"/>
                  </a:lnTo>
                  <a:lnTo>
                    <a:pt x="8" y="822"/>
                  </a:lnTo>
                  <a:lnTo>
                    <a:pt x="8" y="823"/>
                  </a:lnTo>
                  <a:lnTo>
                    <a:pt x="8" y="823"/>
                  </a:lnTo>
                  <a:close/>
                  <a:moveTo>
                    <a:pt x="8" y="887"/>
                  </a:moveTo>
                  <a:lnTo>
                    <a:pt x="8" y="914"/>
                  </a:lnTo>
                  <a:lnTo>
                    <a:pt x="8" y="916"/>
                  </a:lnTo>
                  <a:lnTo>
                    <a:pt x="7" y="917"/>
                  </a:lnTo>
                  <a:lnTo>
                    <a:pt x="5" y="918"/>
                  </a:lnTo>
                  <a:lnTo>
                    <a:pt x="4" y="918"/>
                  </a:lnTo>
                  <a:lnTo>
                    <a:pt x="3" y="918"/>
                  </a:lnTo>
                  <a:lnTo>
                    <a:pt x="1" y="917"/>
                  </a:lnTo>
                  <a:lnTo>
                    <a:pt x="0" y="916"/>
                  </a:lnTo>
                  <a:lnTo>
                    <a:pt x="0" y="914"/>
                  </a:lnTo>
                  <a:lnTo>
                    <a:pt x="0" y="887"/>
                  </a:lnTo>
                  <a:lnTo>
                    <a:pt x="0" y="885"/>
                  </a:lnTo>
                  <a:lnTo>
                    <a:pt x="1" y="884"/>
                  </a:lnTo>
                  <a:lnTo>
                    <a:pt x="3" y="882"/>
                  </a:lnTo>
                  <a:lnTo>
                    <a:pt x="4" y="882"/>
                  </a:lnTo>
                  <a:lnTo>
                    <a:pt x="5" y="882"/>
                  </a:lnTo>
                  <a:lnTo>
                    <a:pt x="7" y="884"/>
                  </a:lnTo>
                  <a:lnTo>
                    <a:pt x="8" y="885"/>
                  </a:lnTo>
                  <a:lnTo>
                    <a:pt x="8" y="887"/>
                  </a:lnTo>
                  <a:lnTo>
                    <a:pt x="8" y="887"/>
                  </a:lnTo>
                  <a:close/>
                  <a:moveTo>
                    <a:pt x="8" y="950"/>
                  </a:moveTo>
                  <a:lnTo>
                    <a:pt x="8" y="978"/>
                  </a:lnTo>
                  <a:lnTo>
                    <a:pt x="8" y="979"/>
                  </a:lnTo>
                  <a:lnTo>
                    <a:pt x="7" y="980"/>
                  </a:lnTo>
                  <a:lnTo>
                    <a:pt x="5" y="982"/>
                  </a:lnTo>
                  <a:lnTo>
                    <a:pt x="4" y="982"/>
                  </a:lnTo>
                  <a:lnTo>
                    <a:pt x="3" y="982"/>
                  </a:lnTo>
                  <a:lnTo>
                    <a:pt x="1" y="980"/>
                  </a:lnTo>
                  <a:lnTo>
                    <a:pt x="0" y="979"/>
                  </a:lnTo>
                  <a:lnTo>
                    <a:pt x="0" y="978"/>
                  </a:lnTo>
                  <a:lnTo>
                    <a:pt x="0" y="950"/>
                  </a:lnTo>
                  <a:lnTo>
                    <a:pt x="0" y="949"/>
                  </a:lnTo>
                  <a:lnTo>
                    <a:pt x="1" y="947"/>
                  </a:lnTo>
                  <a:lnTo>
                    <a:pt x="3" y="946"/>
                  </a:lnTo>
                  <a:lnTo>
                    <a:pt x="4" y="946"/>
                  </a:lnTo>
                  <a:lnTo>
                    <a:pt x="5" y="946"/>
                  </a:lnTo>
                  <a:lnTo>
                    <a:pt x="7" y="947"/>
                  </a:lnTo>
                  <a:lnTo>
                    <a:pt x="8" y="949"/>
                  </a:lnTo>
                  <a:lnTo>
                    <a:pt x="8" y="950"/>
                  </a:lnTo>
                  <a:lnTo>
                    <a:pt x="8" y="950"/>
                  </a:lnTo>
                  <a:close/>
                  <a:moveTo>
                    <a:pt x="8" y="1014"/>
                  </a:moveTo>
                  <a:lnTo>
                    <a:pt x="8" y="1040"/>
                  </a:lnTo>
                  <a:lnTo>
                    <a:pt x="8" y="1042"/>
                  </a:lnTo>
                  <a:lnTo>
                    <a:pt x="7" y="1044"/>
                  </a:lnTo>
                  <a:lnTo>
                    <a:pt x="5" y="1044"/>
                  </a:lnTo>
                  <a:lnTo>
                    <a:pt x="4" y="1045"/>
                  </a:lnTo>
                  <a:lnTo>
                    <a:pt x="3" y="1044"/>
                  </a:lnTo>
                  <a:lnTo>
                    <a:pt x="1" y="1044"/>
                  </a:lnTo>
                  <a:lnTo>
                    <a:pt x="0" y="1042"/>
                  </a:lnTo>
                  <a:lnTo>
                    <a:pt x="0" y="1040"/>
                  </a:lnTo>
                  <a:lnTo>
                    <a:pt x="0" y="1014"/>
                  </a:lnTo>
                  <a:lnTo>
                    <a:pt x="0" y="1012"/>
                  </a:lnTo>
                  <a:lnTo>
                    <a:pt x="1" y="1011"/>
                  </a:lnTo>
                  <a:lnTo>
                    <a:pt x="3" y="1009"/>
                  </a:lnTo>
                  <a:lnTo>
                    <a:pt x="4" y="1009"/>
                  </a:lnTo>
                  <a:lnTo>
                    <a:pt x="5" y="1009"/>
                  </a:lnTo>
                  <a:lnTo>
                    <a:pt x="7" y="1011"/>
                  </a:lnTo>
                  <a:lnTo>
                    <a:pt x="8" y="1012"/>
                  </a:lnTo>
                  <a:lnTo>
                    <a:pt x="8" y="1014"/>
                  </a:lnTo>
                  <a:lnTo>
                    <a:pt x="8" y="1014"/>
                  </a:lnTo>
                  <a:close/>
                  <a:moveTo>
                    <a:pt x="8" y="1076"/>
                  </a:moveTo>
                  <a:lnTo>
                    <a:pt x="8" y="1103"/>
                  </a:lnTo>
                  <a:lnTo>
                    <a:pt x="8" y="1104"/>
                  </a:lnTo>
                  <a:lnTo>
                    <a:pt x="7" y="1106"/>
                  </a:lnTo>
                  <a:lnTo>
                    <a:pt x="5" y="1107"/>
                  </a:lnTo>
                  <a:lnTo>
                    <a:pt x="4" y="1107"/>
                  </a:lnTo>
                  <a:lnTo>
                    <a:pt x="3" y="1107"/>
                  </a:lnTo>
                  <a:lnTo>
                    <a:pt x="1" y="1106"/>
                  </a:lnTo>
                  <a:lnTo>
                    <a:pt x="0" y="1104"/>
                  </a:lnTo>
                  <a:lnTo>
                    <a:pt x="0" y="1103"/>
                  </a:lnTo>
                  <a:lnTo>
                    <a:pt x="0" y="1076"/>
                  </a:lnTo>
                  <a:lnTo>
                    <a:pt x="0" y="1074"/>
                  </a:lnTo>
                  <a:lnTo>
                    <a:pt x="1" y="1073"/>
                  </a:lnTo>
                  <a:lnTo>
                    <a:pt x="3" y="1073"/>
                  </a:lnTo>
                  <a:lnTo>
                    <a:pt x="4" y="1071"/>
                  </a:lnTo>
                  <a:lnTo>
                    <a:pt x="5" y="1073"/>
                  </a:lnTo>
                  <a:lnTo>
                    <a:pt x="7" y="1073"/>
                  </a:lnTo>
                  <a:lnTo>
                    <a:pt x="8" y="1074"/>
                  </a:lnTo>
                  <a:lnTo>
                    <a:pt x="8" y="1076"/>
                  </a:lnTo>
                  <a:lnTo>
                    <a:pt x="8" y="1076"/>
                  </a:lnTo>
                  <a:close/>
                  <a:moveTo>
                    <a:pt x="8" y="1139"/>
                  </a:moveTo>
                  <a:lnTo>
                    <a:pt x="8" y="1166"/>
                  </a:lnTo>
                  <a:lnTo>
                    <a:pt x="8" y="1168"/>
                  </a:lnTo>
                  <a:lnTo>
                    <a:pt x="7" y="1169"/>
                  </a:lnTo>
                  <a:lnTo>
                    <a:pt x="5" y="1171"/>
                  </a:lnTo>
                  <a:lnTo>
                    <a:pt x="4" y="1171"/>
                  </a:lnTo>
                  <a:lnTo>
                    <a:pt x="3" y="1171"/>
                  </a:lnTo>
                  <a:lnTo>
                    <a:pt x="1" y="1169"/>
                  </a:lnTo>
                  <a:lnTo>
                    <a:pt x="0" y="1168"/>
                  </a:lnTo>
                  <a:lnTo>
                    <a:pt x="0" y="1166"/>
                  </a:lnTo>
                  <a:lnTo>
                    <a:pt x="0" y="1139"/>
                  </a:lnTo>
                  <a:lnTo>
                    <a:pt x="0" y="1138"/>
                  </a:lnTo>
                  <a:lnTo>
                    <a:pt x="1" y="1136"/>
                  </a:lnTo>
                  <a:lnTo>
                    <a:pt x="3" y="1135"/>
                  </a:lnTo>
                  <a:lnTo>
                    <a:pt x="4" y="1135"/>
                  </a:lnTo>
                  <a:lnTo>
                    <a:pt x="5" y="1135"/>
                  </a:lnTo>
                  <a:lnTo>
                    <a:pt x="7" y="1136"/>
                  </a:lnTo>
                  <a:lnTo>
                    <a:pt x="8" y="1138"/>
                  </a:lnTo>
                  <a:lnTo>
                    <a:pt x="8" y="1139"/>
                  </a:lnTo>
                  <a:lnTo>
                    <a:pt x="8" y="1139"/>
                  </a:lnTo>
                  <a:close/>
                  <a:moveTo>
                    <a:pt x="8" y="1202"/>
                  </a:moveTo>
                  <a:lnTo>
                    <a:pt x="8" y="1230"/>
                  </a:lnTo>
                  <a:lnTo>
                    <a:pt x="8" y="1231"/>
                  </a:lnTo>
                  <a:lnTo>
                    <a:pt x="7" y="1233"/>
                  </a:lnTo>
                  <a:lnTo>
                    <a:pt x="5" y="1234"/>
                  </a:lnTo>
                  <a:lnTo>
                    <a:pt x="4" y="1234"/>
                  </a:lnTo>
                  <a:lnTo>
                    <a:pt x="3" y="1234"/>
                  </a:lnTo>
                  <a:lnTo>
                    <a:pt x="1" y="1233"/>
                  </a:lnTo>
                  <a:lnTo>
                    <a:pt x="0" y="1231"/>
                  </a:lnTo>
                  <a:lnTo>
                    <a:pt x="0" y="1230"/>
                  </a:lnTo>
                  <a:lnTo>
                    <a:pt x="0" y="1202"/>
                  </a:lnTo>
                  <a:lnTo>
                    <a:pt x="0" y="1201"/>
                  </a:lnTo>
                  <a:lnTo>
                    <a:pt x="1" y="1200"/>
                  </a:lnTo>
                  <a:lnTo>
                    <a:pt x="3" y="1198"/>
                  </a:lnTo>
                  <a:lnTo>
                    <a:pt x="4" y="1198"/>
                  </a:lnTo>
                  <a:lnTo>
                    <a:pt x="5" y="1198"/>
                  </a:lnTo>
                  <a:lnTo>
                    <a:pt x="7" y="1200"/>
                  </a:lnTo>
                  <a:lnTo>
                    <a:pt x="8" y="1201"/>
                  </a:lnTo>
                  <a:lnTo>
                    <a:pt x="8" y="1202"/>
                  </a:lnTo>
                  <a:lnTo>
                    <a:pt x="8" y="1202"/>
                  </a:lnTo>
                  <a:close/>
                  <a:moveTo>
                    <a:pt x="8" y="1266"/>
                  </a:moveTo>
                  <a:lnTo>
                    <a:pt x="8" y="1292"/>
                  </a:lnTo>
                  <a:lnTo>
                    <a:pt x="8" y="1295"/>
                  </a:lnTo>
                  <a:lnTo>
                    <a:pt x="7" y="1296"/>
                  </a:lnTo>
                  <a:lnTo>
                    <a:pt x="5" y="1296"/>
                  </a:lnTo>
                  <a:lnTo>
                    <a:pt x="4" y="1298"/>
                  </a:lnTo>
                  <a:lnTo>
                    <a:pt x="3" y="1296"/>
                  </a:lnTo>
                  <a:lnTo>
                    <a:pt x="1" y="1296"/>
                  </a:lnTo>
                  <a:lnTo>
                    <a:pt x="0" y="1295"/>
                  </a:lnTo>
                  <a:lnTo>
                    <a:pt x="0" y="1292"/>
                  </a:lnTo>
                  <a:lnTo>
                    <a:pt x="0" y="1266"/>
                  </a:lnTo>
                  <a:lnTo>
                    <a:pt x="0" y="1264"/>
                  </a:lnTo>
                  <a:lnTo>
                    <a:pt x="1" y="1263"/>
                  </a:lnTo>
                  <a:lnTo>
                    <a:pt x="3" y="1261"/>
                  </a:lnTo>
                  <a:lnTo>
                    <a:pt x="4" y="1261"/>
                  </a:lnTo>
                  <a:lnTo>
                    <a:pt x="5" y="1261"/>
                  </a:lnTo>
                  <a:lnTo>
                    <a:pt x="7" y="1263"/>
                  </a:lnTo>
                  <a:lnTo>
                    <a:pt x="8" y="1264"/>
                  </a:lnTo>
                  <a:lnTo>
                    <a:pt x="8" y="1266"/>
                  </a:lnTo>
                  <a:lnTo>
                    <a:pt x="8" y="1266"/>
                  </a:lnTo>
                  <a:close/>
                  <a:moveTo>
                    <a:pt x="8" y="1328"/>
                  </a:moveTo>
                  <a:lnTo>
                    <a:pt x="8" y="1355"/>
                  </a:lnTo>
                  <a:lnTo>
                    <a:pt x="8" y="1357"/>
                  </a:lnTo>
                  <a:lnTo>
                    <a:pt x="7" y="1358"/>
                  </a:lnTo>
                  <a:lnTo>
                    <a:pt x="5" y="1359"/>
                  </a:lnTo>
                  <a:lnTo>
                    <a:pt x="4" y="1359"/>
                  </a:lnTo>
                  <a:lnTo>
                    <a:pt x="3" y="1359"/>
                  </a:lnTo>
                  <a:lnTo>
                    <a:pt x="1" y="1358"/>
                  </a:lnTo>
                  <a:lnTo>
                    <a:pt x="0" y="1357"/>
                  </a:lnTo>
                  <a:lnTo>
                    <a:pt x="0" y="1355"/>
                  </a:lnTo>
                  <a:lnTo>
                    <a:pt x="0" y="1328"/>
                  </a:lnTo>
                  <a:lnTo>
                    <a:pt x="0" y="1326"/>
                  </a:lnTo>
                  <a:lnTo>
                    <a:pt x="1" y="1325"/>
                  </a:lnTo>
                  <a:lnTo>
                    <a:pt x="3" y="1325"/>
                  </a:lnTo>
                  <a:lnTo>
                    <a:pt x="4" y="1323"/>
                  </a:lnTo>
                  <a:lnTo>
                    <a:pt x="5" y="1325"/>
                  </a:lnTo>
                  <a:lnTo>
                    <a:pt x="7" y="1325"/>
                  </a:lnTo>
                  <a:lnTo>
                    <a:pt x="8" y="1326"/>
                  </a:lnTo>
                  <a:lnTo>
                    <a:pt x="8" y="1328"/>
                  </a:lnTo>
                  <a:lnTo>
                    <a:pt x="8" y="1328"/>
                  </a:lnTo>
                  <a:close/>
                  <a:moveTo>
                    <a:pt x="8" y="1391"/>
                  </a:moveTo>
                  <a:lnTo>
                    <a:pt x="8" y="1419"/>
                  </a:lnTo>
                  <a:lnTo>
                    <a:pt x="8" y="1420"/>
                  </a:lnTo>
                  <a:lnTo>
                    <a:pt x="7" y="1421"/>
                  </a:lnTo>
                  <a:lnTo>
                    <a:pt x="5" y="1423"/>
                  </a:lnTo>
                  <a:lnTo>
                    <a:pt x="4" y="1423"/>
                  </a:lnTo>
                  <a:lnTo>
                    <a:pt x="3" y="1423"/>
                  </a:lnTo>
                  <a:lnTo>
                    <a:pt x="1" y="1421"/>
                  </a:lnTo>
                  <a:lnTo>
                    <a:pt x="0" y="1420"/>
                  </a:lnTo>
                  <a:lnTo>
                    <a:pt x="0" y="1419"/>
                  </a:lnTo>
                  <a:lnTo>
                    <a:pt x="0" y="1391"/>
                  </a:lnTo>
                  <a:lnTo>
                    <a:pt x="0" y="1390"/>
                  </a:lnTo>
                  <a:lnTo>
                    <a:pt x="1" y="1388"/>
                  </a:lnTo>
                  <a:lnTo>
                    <a:pt x="3" y="1387"/>
                  </a:lnTo>
                  <a:lnTo>
                    <a:pt x="4" y="1387"/>
                  </a:lnTo>
                  <a:lnTo>
                    <a:pt x="5" y="1387"/>
                  </a:lnTo>
                  <a:lnTo>
                    <a:pt x="7" y="1388"/>
                  </a:lnTo>
                  <a:lnTo>
                    <a:pt x="8" y="1390"/>
                  </a:lnTo>
                  <a:lnTo>
                    <a:pt x="8" y="1391"/>
                  </a:lnTo>
                  <a:lnTo>
                    <a:pt x="8" y="1391"/>
                  </a:lnTo>
                  <a:close/>
                  <a:moveTo>
                    <a:pt x="8" y="1455"/>
                  </a:moveTo>
                  <a:lnTo>
                    <a:pt x="8" y="1482"/>
                  </a:lnTo>
                  <a:lnTo>
                    <a:pt x="8" y="1483"/>
                  </a:lnTo>
                  <a:lnTo>
                    <a:pt x="7" y="1485"/>
                  </a:lnTo>
                  <a:lnTo>
                    <a:pt x="5" y="1486"/>
                  </a:lnTo>
                  <a:lnTo>
                    <a:pt x="4" y="1486"/>
                  </a:lnTo>
                  <a:lnTo>
                    <a:pt x="3" y="1486"/>
                  </a:lnTo>
                  <a:lnTo>
                    <a:pt x="1" y="1485"/>
                  </a:lnTo>
                  <a:lnTo>
                    <a:pt x="0" y="1483"/>
                  </a:lnTo>
                  <a:lnTo>
                    <a:pt x="0" y="1482"/>
                  </a:lnTo>
                  <a:lnTo>
                    <a:pt x="0" y="1455"/>
                  </a:lnTo>
                  <a:lnTo>
                    <a:pt x="0" y="1453"/>
                  </a:lnTo>
                  <a:lnTo>
                    <a:pt x="1" y="1452"/>
                  </a:lnTo>
                  <a:lnTo>
                    <a:pt x="3" y="1450"/>
                  </a:lnTo>
                  <a:lnTo>
                    <a:pt x="4" y="1450"/>
                  </a:lnTo>
                  <a:lnTo>
                    <a:pt x="5" y="1450"/>
                  </a:lnTo>
                  <a:lnTo>
                    <a:pt x="7" y="1452"/>
                  </a:lnTo>
                  <a:lnTo>
                    <a:pt x="8" y="1453"/>
                  </a:lnTo>
                  <a:lnTo>
                    <a:pt x="8" y="1455"/>
                  </a:lnTo>
                  <a:lnTo>
                    <a:pt x="8" y="1455"/>
                  </a:lnTo>
                  <a:close/>
                  <a:moveTo>
                    <a:pt x="8" y="1518"/>
                  </a:moveTo>
                  <a:lnTo>
                    <a:pt x="8" y="1544"/>
                  </a:lnTo>
                  <a:lnTo>
                    <a:pt x="8" y="1547"/>
                  </a:lnTo>
                  <a:lnTo>
                    <a:pt x="7" y="1548"/>
                  </a:lnTo>
                  <a:lnTo>
                    <a:pt x="5" y="1548"/>
                  </a:lnTo>
                  <a:lnTo>
                    <a:pt x="4" y="1550"/>
                  </a:lnTo>
                  <a:lnTo>
                    <a:pt x="3" y="1548"/>
                  </a:lnTo>
                  <a:lnTo>
                    <a:pt x="1" y="1548"/>
                  </a:lnTo>
                  <a:lnTo>
                    <a:pt x="0" y="1547"/>
                  </a:lnTo>
                  <a:lnTo>
                    <a:pt x="0" y="1544"/>
                  </a:lnTo>
                  <a:lnTo>
                    <a:pt x="0" y="1518"/>
                  </a:lnTo>
                  <a:lnTo>
                    <a:pt x="0" y="1517"/>
                  </a:lnTo>
                  <a:lnTo>
                    <a:pt x="1" y="1515"/>
                  </a:lnTo>
                  <a:lnTo>
                    <a:pt x="3" y="1514"/>
                  </a:lnTo>
                  <a:lnTo>
                    <a:pt x="4" y="1514"/>
                  </a:lnTo>
                  <a:lnTo>
                    <a:pt x="5" y="1514"/>
                  </a:lnTo>
                  <a:lnTo>
                    <a:pt x="7" y="1515"/>
                  </a:lnTo>
                  <a:lnTo>
                    <a:pt x="8" y="1517"/>
                  </a:lnTo>
                  <a:lnTo>
                    <a:pt x="8" y="1518"/>
                  </a:lnTo>
                  <a:lnTo>
                    <a:pt x="8" y="1518"/>
                  </a:lnTo>
                  <a:close/>
                  <a:moveTo>
                    <a:pt x="8" y="1580"/>
                  </a:moveTo>
                  <a:lnTo>
                    <a:pt x="8" y="1607"/>
                  </a:lnTo>
                  <a:lnTo>
                    <a:pt x="8" y="1609"/>
                  </a:lnTo>
                  <a:lnTo>
                    <a:pt x="7" y="1610"/>
                  </a:lnTo>
                  <a:lnTo>
                    <a:pt x="5" y="1612"/>
                  </a:lnTo>
                  <a:lnTo>
                    <a:pt x="4" y="1612"/>
                  </a:lnTo>
                  <a:lnTo>
                    <a:pt x="3" y="1612"/>
                  </a:lnTo>
                  <a:lnTo>
                    <a:pt x="1" y="1610"/>
                  </a:lnTo>
                  <a:lnTo>
                    <a:pt x="0" y="1609"/>
                  </a:lnTo>
                  <a:lnTo>
                    <a:pt x="0" y="1607"/>
                  </a:lnTo>
                  <a:lnTo>
                    <a:pt x="0" y="1580"/>
                  </a:lnTo>
                  <a:lnTo>
                    <a:pt x="0" y="1579"/>
                  </a:lnTo>
                  <a:lnTo>
                    <a:pt x="1" y="1577"/>
                  </a:lnTo>
                  <a:lnTo>
                    <a:pt x="3" y="1577"/>
                  </a:lnTo>
                  <a:lnTo>
                    <a:pt x="4" y="1576"/>
                  </a:lnTo>
                  <a:lnTo>
                    <a:pt x="5" y="1577"/>
                  </a:lnTo>
                  <a:lnTo>
                    <a:pt x="7" y="1577"/>
                  </a:lnTo>
                  <a:lnTo>
                    <a:pt x="8" y="1579"/>
                  </a:lnTo>
                  <a:lnTo>
                    <a:pt x="8" y="1580"/>
                  </a:lnTo>
                  <a:lnTo>
                    <a:pt x="8" y="1580"/>
                  </a:lnTo>
                  <a:close/>
                  <a:moveTo>
                    <a:pt x="8" y="1643"/>
                  </a:moveTo>
                  <a:lnTo>
                    <a:pt x="8" y="1671"/>
                  </a:lnTo>
                  <a:lnTo>
                    <a:pt x="8" y="1672"/>
                  </a:lnTo>
                  <a:lnTo>
                    <a:pt x="7" y="1674"/>
                  </a:lnTo>
                  <a:lnTo>
                    <a:pt x="5" y="1675"/>
                  </a:lnTo>
                  <a:lnTo>
                    <a:pt x="4" y="1675"/>
                  </a:lnTo>
                  <a:lnTo>
                    <a:pt x="3" y="1675"/>
                  </a:lnTo>
                  <a:lnTo>
                    <a:pt x="1" y="1674"/>
                  </a:lnTo>
                  <a:lnTo>
                    <a:pt x="0" y="1672"/>
                  </a:lnTo>
                  <a:lnTo>
                    <a:pt x="0" y="1671"/>
                  </a:lnTo>
                  <a:lnTo>
                    <a:pt x="0" y="1643"/>
                  </a:lnTo>
                  <a:lnTo>
                    <a:pt x="0" y="1642"/>
                  </a:lnTo>
                  <a:lnTo>
                    <a:pt x="1" y="1641"/>
                  </a:lnTo>
                  <a:lnTo>
                    <a:pt x="3" y="1639"/>
                  </a:lnTo>
                  <a:lnTo>
                    <a:pt x="4" y="1639"/>
                  </a:lnTo>
                  <a:lnTo>
                    <a:pt x="5" y="1639"/>
                  </a:lnTo>
                  <a:lnTo>
                    <a:pt x="7" y="1641"/>
                  </a:lnTo>
                  <a:lnTo>
                    <a:pt x="8" y="1642"/>
                  </a:lnTo>
                  <a:lnTo>
                    <a:pt x="8" y="1643"/>
                  </a:lnTo>
                  <a:lnTo>
                    <a:pt x="8" y="1643"/>
                  </a:lnTo>
                  <a:close/>
                  <a:moveTo>
                    <a:pt x="8" y="1707"/>
                  </a:moveTo>
                  <a:lnTo>
                    <a:pt x="8" y="1734"/>
                  </a:lnTo>
                  <a:lnTo>
                    <a:pt x="8" y="1736"/>
                  </a:lnTo>
                  <a:lnTo>
                    <a:pt x="7" y="1737"/>
                  </a:lnTo>
                  <a:lnTo>
                    <a:pt x="5" y="1739"/>
                  </a:lnTo>
                  <a:lnTo>
                    <a:pt x="4" y="1739"/>
                  </a:lnTo>
                  <a:lnTo>
                    <a:pt x="3" y="1739"/>
                  </a:lnTo>
                  <a:lnTo>
                    <a:pt x="1" y="1737"/>
                  </a:lnTo>
                  <a:lnTo>
                    <a:pt x="0" y="1736"/>
                  </a:lnTo>
                  <a:lnTo>
                    <a:pt x="0" y="1734"/>
                  </a:lnTo>
                  <a:lnTo>
                    <a:pt x="0" y="1707"/>
                  </a:lnTo>
                  <a:lnTo>
                    <a:pt x="0" y="1705"/>
                  </a:lnTo>
                  <a:lnTo>
                    <a:pt x="1" y="1704"/>
                  </a:lnTo>
                  <a:lnTo>
                    <a:pt x="3" y="1703"/>
                  </a:lnTo>
                  <a:lnTo>
                    <a:pt x="4" y="1703"/>
                  </a:lnTo>
                  <a:lnTo>
                    <a:pt x="5" y="1703"/>
                  </a:lnTo>
                  <a:lnTo>
                    <a:pt x="7" y="1704"/>
                  </a:lnTo>
                  <a:lnTo>
                    <a:pt x="8" y="1705"/>
                  </a:lnTo>
                  <a:lnTo>
                    <a:pt x="8" y="1707"/>
                  </a:lnTo>
                  <a:lnTo>
                    <a:pt x="8" y="1707"/>
                  </a:lnTo>
                  <a:close/>
                  <a:moveTo>
                    <a:pt x="8" y="1770"/>
                  </a:moveTo>
                  <a:lnTo>
                    <a:pt x="8" y="1796"/>
                  </a:lnTo>
                  <a:lnTo>
                    <a:pt x="8" y="1799"/>
                  </a:lnTo>
                  <a:lnTo>
                    <a:pt x="7" y="1801"/>
                  </a:lnTo>
                  <a:lnTo>
                    <a:pt x="5" y="1801"/>
                  </a:lnTo>
                  <a:lnTo>
                    <a:pt x="4" y="1802"/>
                  </a:lnTo>
                  <a:lnTo>
                    <a:pt x="3" y="1801"/>
                  </a:lnTo>
                  <a:lnTo>
                    <a:pt x="1" y="1801"/>
                  </a:lnTo>
                  <a:lnTo>
                    <a:pt x="0" y="1799"/>
                  </a:lnTo>
                  <a:lnTo>
                    <a:pt x="0" y="1796"/>
                  </a:lnTo>
                  <a:lnTo>
                    <a:pt x="0" y="1770"/>
                  </a:lnTo>
                  <a:lnTo>
                    <a:pt x="0" y="1769"/>
                  </a:lnTo>
                  <a:lnTo>
                    <a:pt x="1" y="1767"/>
                  </a:lnTo>
                  <a:lnTo>
                    <a:pt x="3" y="1766"/>
                  </a:lnTo>
                  <a:lnTo>
                    <a:pt x="4" y="1766"/>
                  </a:lnTo>
                  <a:lnTo>
                    <a:pt x="5" y="1766"/>
                  </a:lnTo>
                  <a:lnTo>
                    <a:pt x="7" y="1767"/>
                  </a:lnTo>
                  <a:lnTo>
                    <a:pt x="8" y="1769"/>
                  </a:lnTo>
                  <a:lnTo>
                    <a:pt x="8" y="1770"/>
                  </a:lnTo>
                  <a:lnTo>
                    <a:pt x="8" y="1770"/>
                  </a:lnTo>
                  <a:close/>
                  <a:moveTo>
                    <a:pt x="8" y="1832"/>
                  </a:moveTo>
                  <a:lnTo>
                    <a:pt x="8" y="1860"/>
                  </a:lnTo>
                  <a:lnTo>
                    <a:pt x="8" y="1861"/>
                  </a:lnTo>
                  <a:lnTo>
                    <a:pt x="7" y="1863"/>
                  </a:lnTo>
                  <a:lnTo>
                    <a:pt x="5" y="1864"/>
                  </a:lnTo>
                  <a:lnTo>
                    <a:pt x="4" y="1864"/>
                  </a:lnTo>
                  <a:lnTo>
                    <a:pt x="3" y="1864"/>
                  </a:lnTo>
                  <a:lnTo>
                    <a:pt x="1" y="1863"/>
                  </a:lnTo>
                  <a:lnTo>
                    <a:pt x="0" y="1861"/>
                  </a:lnTo>
                  <a:lnTo>
                    <a:pt x="0" y="1860"/>
                  </a:lnTo>
                  <a:lnTo>
                    <a:pt x="0" y="1832"/>
                  </a:lnTo>
                  <a:lnTo>
                    <a:pt x="0" y="1831"/>
                  </a:lnTo>
                  <a:lnTo>
                    <a:pt x="1" y="1829"/>
                  </a:lnTo>
                  <a:lnTo>
                    <a:pt x="3" y="1829"/>
                  </a:lnTo>
                  <a:lnTo>
                    <a:pt x="4" y="1828"/>
                  </a:lnTo>
                  <a:lnTo>
                    <a:pt x="5" y="1829"/>
                  </a:lnTo>
                  <a:lnTo>
                    <a:pt x="7" y="1829"/>
                  </a:lnTo>
                  <a:lnTo>
                    <a:pt x="8" y="1831"/>
                  </a:lnTo>
                  <a:lnTo>
                    <a:pt x="8" y="1832"/>
                  </a:lnTo>
                  <a:lnTo>
                    <a:pt x="8" y="1832"/>
                  </a:lnTo>
                  <a:close/>
                  <a:moveTo>
                    <a:pt x="8" y="1896"/>
                  </a:moveTo>
                  <a:lnTo>
                    <a:pt x="8" y="1907"/>
                  </a:lnTo>
                  <a:lnTo>
                    <a:pt x="8" y="1909"/>
                  </a:lnTo>
                  <a:lnTo>
                    <a:pt x="7" y="1910"/>
                  </a:lnTo>
                  <a:lnTo>
                    <a:pt x="5" y="1912"/>
                  </a:lnTo>
                  <a:lnTo>
                    <a:pt x="4" y="1912"/>
                  </a:lnTo>
                  <a:lnTo>
                    <a:pt x="3" y="1912"/>
                  </a:lnTo>
                  <a:lnTo>
                    <a:pt x="1" y="1910"/>
                  </a:lnTo>
                  <a:lnTo>
                    <a:pt x="0" y="1909"/>
                  </a:lnTo>
                  <a:lnTo>
                    <a:pt x="0" y="1907"/>
                  </a:lnTo>
                  <a:lnTo>
                    <a:pt x="0" y="1896"/>
                  </a:lnTo>
                  <a:lnTo>
                    <a:pt x="0" y="1894"/>
                  </a:lnTo>
                  <a:lnTo>
                    <a:pt x="1" y="1893"/>
                  </a:lnTo>
                  <a:lnTo>
                    <a:pt x="3" y="1891"/>
                  </a:lnTo>
                  <a:lnTo>
                    <a:pt x="4" y="1891"/>
                  </a:lnTo>
                  <a:lnTo>
                    <a:pt x="5" y="1891"/>
                  </a:lnTo>
                  <a:lnTo>
                    <a:pt x="7" y="1893"/>
                  </a:lnTo>
                  <a:lnTo>
                    <a:pt x="8" y="1894"/>
                  </a:lnTo>
                  <a:lnTo>
                    <a:pt x="8" y="1896"/>
                  </a:lnTo>
                  <a:lnTo>
                    <a:pt x="8" y="1896"/>
                  </a:lnTo>
                  <a:close/>
                </a:path>
              </a:pathLst>
            </a:custGeom>
            <a:solidFill>
              <a:srgbClr val="000000"/>
            </a:solidFill>
            <a:ln w="1588">
              <a:solidFill>
                <a:srgbClr val="000000"/>
              </a:solidFill>
              <a:prstDash val="solid"/>
              <a:round/>
              <a:headEnd/>
              <a:tailEnd/>
            </a:ln>
          </p:spPr>
          <p:txBody>
            <a:bodyPr/>
            <a:lstStyle/>
            <a:p>
              <a:endParaRPr lang="en-US"/>
            </a:p>
          </p:txBody>
        </p:sp>
        <p:sp>
          <p:nvSpPr>
            <p:cNvPr id="700440" name="Freeform 24">
              <a:extLst>
                <a:ext uri="{FF2B5EF4-FFF2-40B4-BE49-F238E27FC236}">
                  <a16:creationId xmlns:a16="http://schemas.microsoft.com/office/drawing/2014/main" id="{A4975B4A-B6B6-4B99-8209-FD7A7985DA37}"/>
                </a:ext>
              </a:extLst>
            </p:cNvPr>
            <p:cNvSpPr>
              <a:spLocks noEditPoints="1"/>
            </p:cNvSpPr>
            <p:nvPr/>
          </p:nvSpPr>
          <p:spPr bwMode="auto">
            <a:xfrm>
              <a:off x="105" y="3080"/>
              <a:ext cx="1686" cy="7"/>
            </a:xfrm>
            <a:custGeom>
              <a:avLst/>
              <a:gdLst>
                <a:gd name="T0" fmla="*/ 30 w 1908"/>
                <a:gd name="T1" fmla="*/ 8 h 8"/>
                <a:gd name="T2" fmla="*/ 4 w 1908"/>
                <a:gd name="T3" fmla="*/ 0 h 8"/>
                <a:gd name="T4" fmla="*/ 93 w 1908"/>
                <a:gd name="T5" fmla="*/ 8 h 8"/>
                <a:gd name="T6" fmla="*/ 66 w 1908"/>
                <a:gd name="T7" fmla="*/ 0 h 8"/>
                <a:gd name="T8" fmla="*/ 156 w 1908"/>
                <a:gd name="T9" fmla="*/ 8 h 8"/>
                <a:gd name="T10" fmla="*/ 129 w 1908"/>
                <a:gd name="T11" fmla="*/ 0 h 8"/>
                <a:gd name="T12" fmla="*/ 220 w 1908"/>
                <a:gd name="T13" fmla="*/ 8 h 8"/>
                <a:gd name="T14" fmla="*/ 192 w 1908"/>
                <a:gd name="T15" fmla="*/ 0 h 8"/>
                <a:gd name="T16" fmla="*/ 282 w 1908"/>
                <a:gd name="T17" fmla="*/ 8 h 8"/>
                <a:gd name="T18" fmla="*/ 256 w 1908"/>
                <a:gd name="T19" fmla="*/ 0 h 8"/>
                <a:gd name="T20" fmla="*/ 345 w 1908"/>
                <a:gd name="T21" fmla="*/ 8 h 8"/>
                <a:gd name="T22" fmla="*/ 318 w 1908"/>
                <a:gd name="T23" fmla="*/ 0 h 8"/>
                <a:gd name="T24" fmla="*/ 408 w 1908"/>
                <a:gd name="T25" fmla="*/ 8 h 8"/>
                <a:gd name="T26" fmla="*/ 381 w 1908"/>
                <a:gd name="T27" fmla="*/ 0 h 8"/>
                <a:gd name="T28" fmla="*/ 472 w 1908"/>
                <a:gd name="T29" fmla="*/ 8 h 8"/>
                <a:gd name="T30" fmla="*/ 444 w 1908"/>
                <a:gd name="T31" fmla="*/ 0 h 8"/>
                <a:gd name="T32" fmla="*/ 534 w 1908"/>
                <a:gd name="T33" fmla="*/ 8 h 8"/>
                <a:gd name="T34" fmla="*/ 508 w 1908"/>
                <a:gd name="T35" fmla="*/ 0 h 8"/>
                <a:gd name="T36" fmla="*/ 597 w 1908"/>
                <a:gd name="T37" fmla="*/ 8 h 8"/>
                <a:gd name="T38" fmla="*/ 569 w 1908"/>
                <a:gd name="T39" fmla="*/ 0 h 8"/>
                <a:gd name="T40" fmla="*/ 660 w 1908"/>
                <a:gd name="T41" fmla="*/ 8 h 8"/>
                <a:gd name="T42" fmla="*/ 633 w 1908"/>
                <a:gd name="T43" fmla="*/ 0 h 8"/>
                <a:gd name="T44" fmla="*/ 723 w 1908"/>
                <a:gd name="T45" fmla="*/ 8 h 8"/>
                <a:gd name="T46" fmla="*/ 696 w 1908"/>
                <a:gd name="T47" fmla="*/ 0 h 8"/>
                <a:gd name="T48" fmla="*/ 785 w 1908"/>
                <a:gd name="T49" fmla="*/ 8 h 8"/>
                <a:gd name="T50" fmla="*/ 759 w 1908"/>
                <a:gd name="T51" fmla="*/ 0 h 8"/>
                <a:gd name="T52" fmla="*/ 849 w 1908"/>
                <a:gd name="T53" fmla="*/ 8 h 8"/>
                <a:gd name="T54" fmla="*/ 821 w 1908"/>
                <a:gd name="T55" fmla="*/ 0 h 8"/>
                <a:gd name="T56" fmla="*/ 912 w 1908"/>
                <a:gd name="T57" fmla="*/ 8 h 8"/>
                <a:gd name="T58" fmla="*/ 885 w 1908"/>
                <a:gd name="T59" fmla="*/ 0 h 8"/>
                <a:gd name="T60" fmla="*/ 975 w 1908"/>
                <a:gd name="T61" fmla="*/ 8 h 8"/>
                <a:gd name="T62" fmla="*/ 948 w 1908"/>
                <a:gd name="T63" fmla="*/ 0 h 8"/>
                <a:gd name="T64" fmla="*/ 1037 w 1908"/>
                <a:gd name="T65" fmla="*/ 8 h 8"/>
                <a:gd name="T66" fmla="*/ 1011 w 1908"/>
                <a:gd name="T67" fmla="*/ 0 h 8"/>
                <a:gd name="T68" fmla="*/ 1100 w 1908"/>
                <a:gd name="T69" fmla="*/ 8 h 8"/>
                <a:gd name="T70" fmla="*/ 1073 w 1908"/>
                <a:gd name="T71" fmla="*/ 0 h 8"/>
                <a:gd name="T72" fmla="*/ 1164 w 1908"/>
                <a:gd name="T73" fmla="*/ 8 h 8"/>
                <a:gd name="T74" fmla="*/ 1136 w 1908"/>
                <a:gd name="T75" fmla="*/ 0 h 8"/>
                <a:gd name="T76" fmla="*/ 1227 w 1908"/>
                <a:gd name="T77" fmla="*/ 8 h 8"/>
                <a:gd name="T78" fmla="*/ 1200 w 1908"/>
                <a:gd name="T79" fmla="*/ 0 h 8"/>
                <a:gd name="T80" fmla="*/ 1289 w 1908"/>
                <a:gd name="T81" fmla="*/ 8 h 8"/>
                <a:gd name="T82" fmla="*/ 1263 w 1908"/>
                <a:gd name="T83" fmla="*/ 0 h 8"/>
                <a:gd name="T84" fmla="*/ 1352 w 1908"/>
                <a:gd name="T85" fmla="*/ 8 h 8"/>
                <a:gd name="T86" fmla="*/ 1325 w 1908"/>
                <a:gd name="T87" fmla="*/ 0 h 8"/>
                <a:gd name="T88" fmla="*/ 1416 w 1908"/>
                <a:gd name="T89" fmla="*/ 8 h 8"/>
                <a:gd name="T90" fmla="*/ 1388 w 1908"/>
                <a:gd name="T91" fmla="*/ 0 h 8"/>
                <a:gd name="T92" fmla="*/ 1479 w 1908"/>
                <a:gd name="T93" fmla="*/ 8 h 8"/>
                <a:gd name="T94" fmla="*/ 1452 w 1908"/>
                <a:gd name="T95" fmla="*/ 0 h 8"/>
                <a:gd name="T96" fmla="*/ 1541 w 1908"/>
                <a:gd name="T97" fmla="*/ 8 h 8"/>
                <a:gd name="T98" fmla="*/ 1515 w 1908"/>
                <a:gd name="T99" fmla="*/ 0 h 8"/>
                <a:gd name="T100" fmla="*/ 1604 w 1908"/>
                <a:gd name="T101" fmla="*/ 8 h 8"/>
                <a:gd name="T102" fmla="*/ 1577 w 1908"/>
                <a:gd name="T103" fmla="*/ 0 h 8"/>
                <a:gd name="T104" fmla="*/ 1667 w 1908"/>
                <a:gd name="T105" fmla="*/ 8 h 8"/>
                <a:gd name="T106" fmla="*/ 1640 w 1908"/>
                <a:gd name="T107" fmla="*/ 0 h 8"/>
                <a:gd name="T108" fmla="*/ 1731 w 1908"/>
                <a:gd name="T109" fmla="*/ 8 h 8"/>
                <a:gd name="T110" fmla="*/ 1703 w 1908"/>
                <a:gd name="T111" fmla="*/ 0 h 8"/>
                <a:gd name="T112" fmla="*/ 1793 w 1908"/>
                <a:gd name="T113" fmla="*/ 8 h 8"/>
                <a:gd name="T114" fmla="*/ 1767 w 1908"/>
                <a:gd name="T115" fmla="*/ 0 h 8"/>
                <a:gd name="T116" fmla="*/ 1856 w 1908"/>
                <a:gd name="T117" fmla="*/ 8 h 8"/>
                <a:gd name="T118" fmla="*/ 1829 w 1908"/>
                <a:gd name="T119" fmla="*/ 0 h 8"/>
                <a:gd name="T120" fmla="*/ 1903 w 1908"/>
                <a:gd name="T121" fmla="*/ 8 h 8"/>
                <a:gd name="T122" fmla="*/ 1892 w 1908"/>
                <a:gd name="T1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8" h="8">
                  <a:moveTo>
                    <a:pt x="4" y="0"/>
                  </a:moveTo>
                  <a:lnTo>
                    <a:pt x="30" y="0"/>
                  </a:lnTo>
                  <a:lnTo>
                    <a:pt x="33" y="0"/>
                  </a:lnTo>
                  <a:lnTo>
                    <a:pt x="34" y="1"/>
                  </a:lnTo>
                  <a:lnTo>
                    <a:pt x="34" y="3"/>
                  </a:lnTo>
                  <a:lnTo>
                    <a:pt x="36" y="4"/>
                  </a:lnTo>
                  <a:lnTo>
                    <a:pt x="34" y="5"/>
                  </a:lnTo>
                  <a:lnTo>
                    <a:pt x="34" y="7"/>
                  </a:lnTo>
                  <a:lnTo>
                    <a:pt x="33" y="8"/>
                  </a:lnTo>
                  <a:lnTo>
                    <a:pt x="30" y="8"/>
                  </a:lnTo>
                  <a:lnTo>
                    <a:pt x="4" y="8"/>
                  </a:lnTo>
                  <a:lnTo>
                    <a:pt x="3" y="8"/>
                  </a:lnTo>
                  <a:lnTo>
                    <a:pt x="1" y="7"/>
                  </a:lnTo>
                  <a:lnTo>
                    <a:pt x="0" y="5"/>
                  </a:lnTo>
                  <a:lnTo>
                    <a:pt x="0" y="4"/>
                  </a:lnTo>
                  <a:lnTo>
                    <a:pt x="0" y="3"/>
                  </a:lnTo>
                  <a:lnTo>
                    <a:pt x="1" y="1"/>
                  </a:lnTo>
                  <a:lnTo>
                    <a:pt x="3" y="0"/>
                  </a:lnTo>
                  <a:lnTo>
                    <a:pt x="4" y="0"/>
                  </a:lnTo>
                  <a:lnTo>
                    <a:pt x="4" y="0"/>
                  </a:lnTo>
                  <a:close/>
                  <a:moveTo>
                    <a:pt x="66" y="0"/>
                  </a:moveTo>
                  <a:lnTo>
                    <a:pt x="93" y="0"/>
                  </a:lnTo>
                  <a:lnTo>
                    <a:pt x="95" y="0"/>
                  </a:lnTo>
                  <a:lnTo>
                    <a:pt x="96" y="1"/>
                  </a:lnTo>
                  <a:lnTo>
                    <a:pt x="97" y="3"/>
                  </a:lnTo>
                  <a:lnTo>
                    <a:pt x="97" y="4"/>
                  </a:lnTo>
                  <a:lnTo>
                    <a:pt x="97" y="5"/>
                  </a:lnTo>
                  <a:lnTo>
                    <a:pt x="96" y="7"/>
                  </a:lnTo>
                  <a:lnTo>
                    <a:pt x="95" y="8"/>
                  </a:lnTo>
                  <a:lnTo>
                    <a:pt x="93" y="8"/>
                  </a:lnTo>
                  <a:lnTo>
                    <a:pt x="66" y="8"/>
                  </a:lnTo>
                  <a:lnTo>
                    <a:pt x="64" y="8"/>
                  </a:lnTo>
                  <a:lnTo>
                    <a:pt x="63" y="7"/>
                  </a:lnTo>
                  <a:lnTo>
                    <a:pt x="63" y="5"/>
                  </a:lnTo>
                  <a:lnTo>
                    <a:pt x="62" y="4"/>
                  </a:lnTo>
                  <a:lnTo>
                    <a:pt x="63" y="3"/>
                  </a:lnTo>
                  <a:lnTo>
                    <a:pt x="63" y="1"/>
                  </a:lnTo>
                  <a:lnTo>
                    <a:pt x="64" y="0"/>
                  </a:lnTo>
                  <a:lnTo>
                    <a:pt x="66" y="0"/>
                  </a:lnTo>
                  <a:lnTo>
                    <a:pt x="66" y="0"/>
                  </a:lnTo>
                  <a:close/>
                  <a:moveTo>
                    <a:pt x="129" y="0"/>
                  </a:moveTo>
                  <a:lnTo>
                    <a:pt x="156" y="0"/>
                  </a:lnTo>
                  <a:lnTo>
                    <a:pt x="158" y="0"/>
                  </a:lnTo>
                  <a:lnTo>
                    <a:pt x="159" y="1"/>
                  </a:lnTo>
                  <a:lnTo>
                    <a:pt x="161" y="3"/>
                  </a:lnTo>
                  <a:lnTo>
                    <a:pt x="161" y="4"/>
                  </a:lnTo>
                  <a:lnTo>
                    <a:pt x="161" y="5"/>
                  </a:lnTo>
                  <a:lnTo>
                    <a:pt x="159" y="7"/>
                  </a:lnTo>
                  <a:lnTo>
                    <a:pt x="158" y="8"/>
                  </a:lnTo>
                  <a:lnTo>
                    <a:pt x="156" y="8"/>
                  </a:lnTo>
                  <a:lnTo>
                    <a:pt x="129" y="8"/>
                  </a:lnTo>
                  <a:lnTo>
                    <a:pt x="128" y="8"/>
                  </a:lnTo>
                  <a:lnTo>
                    <a:pt x="126" y="7"/>
                  </a:lnTo>
                  <a:lnTo>
                    <a:pt x="125" y="5"/>
                  </a:lnTo>
                  <a:lnTo>
                    <a:pt x="125" y="4"/>
                  </a:lnTo>
                  <a:lnTo>
                    <a:pt x="125" y="3"/>
                  </a:lnTo>
                  <a:lnTo>
                    <a:pt x="126" y="1"/>
                  </a:lnTo>
                  <a:lnTo>
                    <a:pt x="128" y="0"/>
                  </a:lnTo>
                  <a:lnTo>
                    <a:pt x="129" y="0"/>
                  </a:lnTo>
                  <a:lnTo>
                    <a:pt x="129" y="0"/>
                  </a:lnTo>
                  <a:close/>
                  <a:moveTo>
                    <a:pt x="192" y="0"/>
                  </a:moveTo>
                  <a:lnTo>
                    <a:pt x="220" y="0"/>
                  </a:lnTo>
                  <a:lnTo>
                    <a:pt x="221" y="0"/>
                  </a:lnTo>
                  <a:lnTo>
                    <a:pt x="223" y="1"/>
                  </a:lnTo>
                  <a:lnTo>
                    <a:pt x="224" y="3"/>
                  </a:lnTo>
                  <a:lnTo>
                    <a:pt x="224" y="4"/>
                  </a:lnTo>
                  <a:lnTo>
                    <a:pt x="224" y="5"/>
                  </a:lnTo>
                  <a:lnTo>
                    <a:pt x="223" y="7"/>
                  </a:lnTo>
                  <a:lnTo>
                    <a:pt x="221" y="8"/>
                  </a:lnTo>
                  <a:lnTo>
                    <a:pt x="220" y="8"/>
                  </a:lnTo>
                  <a:lnTo>
                    <a:pt x="192" y="8"/>
                  </a:lnTo>
                  <a:lnTo>
                    <a:pt x="191" y="8"/>
                  </a:lnTo>
                  <a:lnTo>
                    <a:pt x="190" y="7"/>
                  </a:lnTo>
                  <a:lnTo>
                    <a:pt x="188" y="5"/>
                  </a:lnTo>
                  <a:lnTo>
                    <a:pt x="188" y="4"/>
                  </a:lnTo>
                  <a:lnTo>
                    <a:pt x="188" y="3"/>
                  </a:lnTo>
                  <a:lnTo>
                    <a:pt x="190" y="1"/>
                  </a:lnTo>
                  <a:lnTo>
                    <a:pt x="191" y="0"/>
                  </a:lnTo>
                  <a:lnTo>
                    <a:pt x="192" y="0"/>
                  </a:lnTo>
                  <a:lnTo>
                    <a:pt x="192" y="0"/>
                  </a:lnTo>
                  <a:close/>
                  <a:moveTo>
                    <a:pt x="256" y="0"/>
                  </a:moveTo>
                  <a:lnTo>
                    <a:pt x="282" y="0"/>
                  </a:lnTo>
                  <a:lnTo>
                    <a:pt x="285" y="0"/>
                  </a:lnTo>
                  <a:lnTo>
                    <a:pt x="286" y="1"/>
                  </a:lnTo>
                  <a:lnTo>
                    <a:pt x="286" y="3"/>
                  </a:lnTo>
                  <a:lnTo>
                    <a:pt x="287" y="4"/>
                  </a:lnTo>
                  <a:lnTo>
                    <a:pt x="286" y="5"/>
                  </a:lnTo>
                  <a:lnTo>
                    <a:pt x="286" y="7"/>
                  </a:lnTo>
                  <a:lnTo>
                    <a:pt x="285" y="8"/>
                  </a:lnTo>
                  <a:lnTo>
                    <a:pt x="282" y="8"/>
                  </a:lnTo>
                  <a:lnTo>
                    <a:pt x="256" y="8"/>
                  </a:lnTo>
                  <a:lnTo>
                    <a:pt x="254" y="8"/>
                  </a:lnTo>
                  <a:lnTo>
                    <a:pt x="253" y="7"/>
                  </a:lnTo>
                  <a:lnTo>
                    <a:pt x="251" y="5"/>
                  </a:lnTo>
                  <a:lnTo>
                    <a:pt x="251" y="4"/>
                  </a:lnTo>
                  <a:lnTo>
                    <a:pt x="251" y="3"/>
                  </a:lnTo>
                  <a:lnTo>
                    <a:pt x="253" y="1"/>
                  </a:lnTo>
                  <a:lnTo>
                    <a:pt x="254" y="0"/>
                  </a:lnTo>
                  <a:lnTo>
                    <a:pt x="256" y="0"/>
                  </a:lnTo>
                  <a:lnTo>
                    <a:pt x="256" y="0"/>
                  </a:lnTo>
                  <a:close/>
                  <a:moveTo>
                    <a:pt x="318" y="0"/>
                  </a:moveTo>
                  <a:lnTo>
                    <a:pt x="345" y="0"/>
                  </a:lnTo>
                  <a:lnTo>
                    <a:pt x="346" y="0"/>
                  </a:lnTo>
                  <a:lnTo>
                    <a:pt x="348" y="1"/>
                  </a:lnTo>
                  <a:lnTo>
                    <a:pt x="349" y="3"/>
                  </a:lnTo>
                  <a:lnTo>
                    <a:pt x="349" y="4"/>
                  </a:lnTo>
                  <a:lnTo>
                    <a:pt x="349" y="5"/>
                  </a:lnTo>
                  <a:lnTo>
                    <a:pt x="348" y="7"/>
                  </a:lnTo>
                  <a:lnTo>
                    <a:pt x="346" y="8"/>
                  </a:lnTo>
                  <a:lnTo>
                    <a:pt x="345" y="8"/>
                  </a:lnTo>
                  <a:lnTo>
                    <a:pt x="318" y="8"/>
                  </a:lnTo>
                  <a:lnTo>
                    <a:pt x="316" y="8"/>
                  </a:lnTo>
                  <a:lnTo>
                    <a:pt x="315" y="7"/>
                  </a:lnTo>
                  <a:lnTo>
                    <a:pt x="315" y="5"/>
                  </a:lnTo>
                  <a:lnTo>
                    <a:pt x="313" y="4"/>
                  </a:lnTo>
                  <a:lnTo>
                    <a:pt x="315" y="3"/>
                  </a:lnTo>
                  <a:lnTo>
                    <a:pt x="315" y="1"/>
                  </a:lnTo>
                  <a:lnTo>
                    <a:pt x="316" y="0"/>
                  </a:lnTo>
                  <a:lnTo>
                    <a:pt x="318" y="0"/>
                  </a:lnTo>
                  <a:lnTo>
                    <a:pt x="318" y="0"/>
                  </a:lnTo>
                  <a:close/>
                  <a:moveTo>
                    <a:pt x="381" y="0"/>
                  </a:moveTo>
                  <a:lnTo>
                    <a:pt x="408" y="0"/>
                  </a:lnTo>
                  <a:lnTo>
                    <a:pt x="410" y="0"/>
                  </a:lnTo>
                  <a:lnTo>
                    <a:pt x="411" y="1"/>
                  </a:lnTo>
                  <a:lnTo>
                    <a:pt x="413" y="3"/>
                  </a:lnTo>
                  <a:lnTo>
                    <a:pt x="413" y="4"/>
                  </a:lnTo>
                  <a:lnTo>
                    <a:pt x="413" y="5"/>
                  </a:lnTo>
                  <a:lnTo>
                    <a:pt x="411" y="7"/>
                  </a:lnTo>
                  <a:lnTo>
                    <a:pt x="410" y="8"/>
                  </a:lnTo>
                  <a:lnTo>
                    <a:pt x="408" y="8"/>
                  </a:lnTo>
                  <a:lnTo>
                    <a:pt x="381" y="8"/>
                  </a:lnTo>
                  <a:lnTo>
                    <a:pt x="380" y="8"/>
                  </a:lnTo>
                  <a:lnTo>
                    <a:pt x="378" y="7"/>
                  </a:lnTo>
                  <a:lnTo>
                    <a:pt x="377" y="5"/>
                  </a:lnTo>
                  <a:lnTo>
                    <a:pt x="377" y="4"/>
                  </a:lnTo>
                  <a:lnTo>
                    <a:pt x="377" y="3"/>
                  </a:lnTo>
                  <a:lnTo>
                    <a:pt x="378" y="1"/>
                  </a:lnTo>
                  <a:lnTo>
                    <a:pt x="380" y="0"/>
                  </a:lnTo>
                  <a:lnTo>
                    <a:pt x="381" y="0"/>
                  </a:lnTo>
                  <a:lnTo>
                    <a:pt x="381" y="0"/>
                  </a:lnTo>
                  <a:close/>
                  <a:moveTo>
                    <a:pt x="444" y="0"/>
                  </a:moveTo>
                  <a:lnTo>
                    <a:pt x="472" y="0"/>
                  </a:lnTo>
                  <a:lnTo>
                    <a:pt x="473" y="0"/>
                  </a:lnTo>
                  <a:lnTo>
                    <a:pt x="475" y="1"/>
                  </a:lnTo>
                  <a:lnTo>
                    <a:pt x="476" y="3"/>
                  </a:lnTo>
                  <a:lnTo>
                    <a:pt x="476" y="4"/>
                  </a:lnTo>
                  <a:lnTo>
                    <a:pt x="476" y="5"/>
                  </a:lnTo>
                  <a:lnTo>
                    <a:pt x="475" y="7"/>
                  </a:lnTo>
                  <a:lnTo>
                    <a:pt x="473" y="8"/>
                  </a:lnTo>
                  <a:lnTo>
                    <a:pt x="472" y="8"/>
                  </a:lnTo>
                  <a:lnTo>
                    <a:pt x="444" y="8"/>
                  </a:lnTo>
                  <a:lnTo>
                    <a:pt x="443" y="8"/>
                  </a:lnTo>
                  <a:lnTo>
                    <a:pt x="441" y="7"/>
                  </a:lnTo>
                  <a:lnTo>
                    <a:pt x="440" y="5"/>
                  </a:lnTo>
                  <a:lnTo>
                    <a:pt x="440" y="4"/>
                  </a:lnTo>
                  <a:lnTo>
                    <a:pt x="440" y="3"/>
                  </a:lnTo>
                  <a:lnTo>
                    <a:pt x="441" y="1"/>
                  </a:lnTo>
                  <a:lnTo>
                    <a:pt x="443" y="0"/>
                  </a:lnTo>
                  <a:lnTo>
                    <a:pt x="444" y="0"/>
                  </a:lnTo>
                  <a:lnTo>
                    <a:pt x="444" y="0"/>
                  </a:lnTo>
                  <a:close/>
                  <a:moveTo>
                    <a:pt x="508" y="0"/>
                  </a:moveTo>
                  <a:lnTo>
                    <a:pt x="534" y="0"/>
                  </a:lnTo>
                  <a:lnTo>
                    <a:pt x="536" y="0"/>
                  </a:lnTo>
                  <a:lnTo>
                    <a:pt x="538" y="1"/>
                  </a:lnTo>
                  <a:lnTo>
                    <a:pt x="538" y="3"/>
                  </a:lnTo>
                  <a:lnTo>
                    <a:pt x="539" y="4"/>
                  </a:lnTo>
                  <a:lnTo>
                    <a:pt x="538" y="5"/>
                  </a:lnTo>
                  <a:lnTo>
                    <a:pt x="538" y="7"/>
                  </a:lnTo>
                  <a:lnTo>
                    <a:pt x="536" y="8"/>
                  </a:lnTo>
                  <a:lnTo>
                    <a:pt x="534" y="8"/>
                  </a:lnTo>
                  <a:lnTo>
                    <a:pt x="508" y="8"/>
                  </a:lnTo>
                  <a:lnTo>
                    <a:pt x="506" y="8"/>
                  </a:lnTo>
                  <a:lnTo>
                    <a:pt x="505" y="7"/>
                  </a:lnTo>
                  <a:lnTo>
                    <a:pt x="503" y="5"/>
                  </a:lnTo>
                  <a:lnTo>
                    <a:pt x="503" y="4"/>
                  </a:lnTo>
                  <a:lnTo>
                    <a:pt x="503" y="3"/>
                  </a:lnTo>
                  <a:lnTo>
                    <a:pt x="505" y="1"/>
                  </a:lnTo>
                  <a:lnTo>
                    <a:pt x="506" y="0"/>
                  </a:lnTo>
                  <a:lnTo>
                    <a:pt x="508" y="0"/>
                  </a:lnTo>
                  <a:lnTo>
                    <a:pt x="508" y="0"/>
                  </a:lnTo>
                  <a:close/>
                  <a:moveTo>
                    <a:pt x="569" y="0"/>
                  </a:moveTo>
                  <a:lnTo>
                    <a:pt x="597" y="0"/>
                  </a:lnTo>
                  <a:lnTo>
                    <a:pt x="598" y="0"/>
                  </a:lnTo>
                  <a:lnTo>
                    <a:pt x="600" y="1"/>
                  </a:lnTo>
                  <a:lnTo>
                    <a:pt x="601" y="3"/>
                  </a:lnTo>
                  <a:lnTo>
                    <a:pt x="601" y="4"/>
                  </a:lnTo>
                  <a:lnTo>
                    <a:pt x="601" y="5"/>
                  </a:lnTo>
                  <a:lnTo>
                    <a:pt x="600" y="7"/>
                  </a:lnTo>
                  <a:lnTo>
                    <a:pt x="598" y="8"/>
                  </a:lnTo>
                  <a:lnTo>
                    <a:pt x="597" y="8"/>
                  </a:lnTo>
                  <a:lnTo>
                    <a:pt x="569" y="8"/>
                  </a:lnTo>
                  <a:lnTo>
                    <a:pt x="568" y="8"/>
                  </a:lnTo>
                  <a:lnTo>
                    <a:pt x="567" y="7"/>
                  </a:lnTo>
                  <a:lnTo>
                    <a:pt x="567" y="5"/>
                  </a:lnTo>
                  <a:lnTo>
                    <a:pt x="565" y="4"/>
                  </a:lnTo>
                  <a:lnTo>
                    <a:pt x="567" y="3"/>
                  </a:lnTo>
                  <a:lnTo>
                    <a:pt x="567" y="1"/>
                  </a:lnTo>
                  <a:lnTo>
                    <a:pt x="568" y="0"/>
                  </a:lnTo>
                  <a:lnTo>
                    <a:pt x="569" y="0"/>
                  </a:lnTo>
                  <a:lnTo>
                    <a:pt x="569" y="0"/>
                  </a:lnTo>
                  <a:close/>
                  <a:moveTo>
                    <a:pt x="633" y="0"/>
                  </a:moveTo>
                  <a:lnTo>
                    <a:pt x="660" y="0"/>
                  </a:lnTo>
                  <a:lnTo>
                    <a:pt x="662" y="0"/>
                  </a:lnTo>
                  <a:lnTo>
                    <a:pt x="663" y="1"/>
                  </a:lnTo>
                  <a:lnTo>
                    <a:pt x="664" y="3"/>
                  </a:lnTo>
                  <a:lnTo>
                    <a:pt x="664" y="4"/>
                  </a:lnTo>
                  <a:lnTo>
                    <a:pt x="664" y="5"/>
                  </a:lnTo>
                  <a:lnTo>
                    <a:pt x="663" y="7"/>
                  </a:lnTo>
                  <a:lnTo>
                    <a:pt x="662" y="8"/>
                  </a:lnTo>
                  <a:lnTo>
                    <a:pt x="660" y="8"/>
                  </a:lnTo>
                  <a:lnTo>
                    <a:pt x="633" y="8"/>
                  </a:lnTo>
                  <a:lnTo>
                    <a:pt x="631" y="8"/>
                  </a:lnTo>
                  <a:lnTo>
                    <a:pt x="630" y="7"/>
                  </a:lnTo>
                  <a:lnTo>
                    <a:pt x="628" y="5"/>
                  </a:lnTo>
                  <a:lnTo>
                    <a:pt x="628" y="4"/>
                  </a:lnTo>
                  <a:lnTo>
                    <a:pt x="628" y="3"/>
                  </a:lnTo>
                  <a:lnTo>
                    <a:pt x="630" y="1"/>
                  </a:lnTo>
                  <a:lnTo>
                    <a:pt x="631" y="0"/>
                  </a:lnTo>
                  <a:lnTo>
                    <a:pt x="633" y="0"/>
                  </a:lnTo>
                  <a:lnTo>
                    <a:pt x="633" y="0"/>
                  </a:lnTo>
                  <a:close/>
                  <a:moveTo>
                    <a:pt x="696" y="0"/>
                  </a:moveTo>
                  <a:lnTo>
                    <a:pt x="723" y="0"/>
                  </a:lnTo>
                  <a:lnTo>
                    <a:pt x="725" y="0"/>
                  </a:lnTo>
                  <a:lnTo>
                    <a:pt x="726" y="1"/>
                  </a:lnTo>
                  <a:lnTo>
                    <a:pt x="728" y="3"/>
                  </a:lnTo>
                  <a:lnTo>
                    <a:pt x="728" y="4"/>
                  </a:lnTo>
                  <a:lnTo>
                    <a:pt x="728" y="5"/>
                  </a:lnTo>
                  <a:lnTo>
                    <a:pt x="726" y="7"/>
                  </a:lnTo>
                  <a:lnTo>
                    <a:pt x="725" y="8"/>
                  </a:lnTo>
                  <a:lnTo>
                    <a:pt x="723" y="8"/>
                  </a:lnTo>
                  <a:lnTo>
                    <a:pt x="696" y="8"/>
                  </a:lnTo>
                  <a:lnTo>
                    <a:pt x="695" y="8"/>
                  </a:lnTo>
                  <a:lnTo>
                    <a:pt x="693" y="7"/>
                  </a:lnTo>
                  <a:lnTo>
                    <a:pt x="692" y="5"/>
                  </a:lnTo>
                  <a:lnTo>
                    <a:pt x="692" y="4"/>
                  </a:lnTo>
                  <a:lnTo>
                    <a:pt x="692" y="3"/>
                  </a:lnTo>
                  <a:lnTo>
                    <a:pt x="693" y="1"/>
                  </a:lnTo>
                  <a:lnTo>
                    <a:pt x="695" y="0"/>
                  </a:lnTo>
                  <a:lnTo>
                    <a:pt x="696" y="0"/>
                  </a:lnTo>
                  <a:lnTo>
                    <a:pt x="696" y="0"/>
                  </a:lnTo>
                  <a:close/>
                  <a:moveTo>
                    <a:pt x="759" y="0"/>
                  </a:moveTo>
                  <a:lnTo>
                    <a:pt x="785" y="0"/>
                  </a:lnTo>
                  <a:lnTo>
                    <a:pt x="788" y="0"/>
                  </a:lnTo>
                  <a:lnTo>
                    <a:pt x="790" y="1"/>
                  </a:lnTo>
                  <a:lnTo>
                    <a:pt x="790" y="3"/>
                  </a:lnTo>
                  <a:lnTo>
                    <a:pt x="791" y="4"/>
                  </a:lnTo>
                  <a:lnTo>
                    <a:pt x="790" y="5"/>
                  </a:lnTo>
                  <a:lnTo>
                    <a:pt x="790" y="7"/>
                  </a:lnTo>
                  <a:lnTo>
                    <a:pt x="788" y="8"/>
                  </a:lnTo>
                  <a:lnTo>
                    <a:pt x="785" y="8"/>
                  </a:lnTo>
                  <a:lnTo>
                    <a:pt x="759" y="8"/>
                  </a:lnTo>
                  <a:lnTo>
                    <a:pt x="758" y="8"/>
                  </a:lnTo>
                  <a:lnTo>
                    <a:pt x="757" y="7"/>
                  </a:lnTo>
                  <a:lnTo>
                    <a:pt x="755" y="5"/>
                  </a:lnTo>
                  <a:lnTo>
                    <a:pt x="755" y="4"/>
                  </a:lnTo>
                  <a:lnTo>
                    <a:pt x="755" y="3"/>
                  </a:lnTo>
                  <a:lnTo>
                    <a:pt x="757" y="1"/>
                  </a:lnTo>
                  <a:lnTo>
                    <a:pt x="758" y="0"/>
                  </a:lnTo>
                  <a:lnTo>
                    <a:pt x="759" y="0"/>
                  </a:lnTo>
                  <a:lnTo>
                    <a:pt x="759" y="0"/>
                  </a:lnTo>
                  <a:close/>
                  <a:moveTo>
                    <a:pt x="821" y="0"/>
                  </a:moveTo>
                  <a:lnTo>
                    <a:pt x="849" y="0"/>
                  </a:lnTo>
                  <a:lnTo>
                    <a:pt x="850" y="0"/>
                  </a:lnTo>
                  <a:lnTo>
                    <a:pt x="852" y="1"/>
                  </a:lnTo>
                  <a:lnTo>
                    <a:pt x="853" y="3"/>
                  </a:lnTo>
                  <a:lnTo>
                    <a:pt x="853" y="4"/>
                  </a:lnTo>
                  <a:lnTo>
                    <a:pt x="853" y="5"/>
                  </a:lnTo>
                  <a:lnTo>
                    <a:pt x="852" y="7"/>
                  </a:lnTo>
                  <a:lnTo>
                    <a:pt x="850" y="8"/>
                  </a:lnTo>
                  <a:lnTo>
                    <a:pt x="849" y="8"/>
                  </a:lnTo>
                  <a:lnTo>
                    <a:pt x="821" y="8"/>
                  </a:lnTo>
                  <a:lnTo>
                    <a:pt x="820" y="8"/>
                  </a:lnTo>
                  <a:lnTo>
                    <a:pt x="818" y="7"/>
                  </a:lnTo>
                  <a:lnTo>
                    <a:pt x="818" y="5"/>
                  </a:lnTo>
                  <a:lnTo>
                    <a:pt x="817" y="4"/>
                  </a:lnTo>
                  <a:lnTo>
                    <a:pt x="818" y="3"/>
                  </a:lnTo>
                  <a:lnTo>
                    <a:pt x="818" y="1"/>
                  </a:lnTo>
                  <a:lnTo>
                    <a:pt x="820" y="0"/>
                  </a:lnTo>
                  <a:lnTo>
                    <a:pt x="821" y="0"/>
                  </a:lnTo>
                  <a:lnTo>
                    <a:pt x="821" y="0"/>
                  </a:lnTo>
                  <a:close/>
                  <a:moveTo>
                    <a:pt x="885" y="0"/>
                  </a:moveTo>
                  <a:lnTo>
                    <a:pt x="912" y="0"/>
                  </a:lnTo>
                  <a:lnTo>
                    <a:pt x="913" y="0"/>
                  </a:lnTo>
                  <a:lnTo>
                    <a:pt x="915" y="1"/>
                  </a:lnTo>
                  <a:lnTo>
                    <a:pt x="916" y="3"/>
                  </a:lnTo>
                  <a:lnTo>
                    <a:pt x="916" y="4"/>
                  </a:lnTo>
                  <a:lnTo>
                    <a:pt x="916" y="5"/>
                  </a:lnTo>
                  <a:lnTo>
                    <a:pt x="915" y="7"/>
                  </a:lnTo>
                  <a:lnTo>
                    <a:pt x="913" y="8"/>
                  </a:lnTo>
                  <a:lnTo>
                    <a:pt x="912" y="8"/>
                  </a:lnTo>
                  <a:lnTo>
                    <a:pt x="885" y="8"/>
                  </a:lnTo>
                  <a:lnTo>
                    <a:pt x="883" y="8"/>
                  </a:lnTo>
                  <a:lnTo>
                    <a:pt x="882" y="7"/>
                  </a:lnTo>
                  <a:lnTo>
                    <a:pt x="880" y="5"/>
                  </a:lnTo>
                  <a:lnTo>
                    <a:pt x="880" y="4"/>
                  </a:lnTo>
                  <a:lnTo>
                    <a:pt x="880" y="3"/>
                  </a:lnTo>
                  <a:lnTo>
                    <a:pt x="882" y="1"/>
                  </a:lnTo>
                  <a:lnTo>
                    <a:pt x="883" y="0"/>
                  </a:lnTo>
                  <a:lnTo>
                    <a:pt x="885" y="0"/>
                  </a:lnTo>
                  <a:lnTo>
                    <a:pt x="885" y="0"/>
                  </a:lnTo>
                  <a:close/>
                  <a:moveTo>
                    <a:pt x="948" y="0"/>
                  </a:moveTo>
                  <a:lnTo>
                    <a:pt x="975" y="0"/>
                  </a:lnTo>
                  <a:lnTo>
                    <a:pt x="977" y="0"/>
                  </a:lnTo>
                  <a:lnTo>
                    <a:pt x="978" y="1"/>
                  </a:lnTo>
                  <a:lnTo>
                    <a:pt x="980" y="3"/>
                  </a:lnTo>
                  <a:lnTo>
                    <a:pt x="980" y="4"/>
                  </a:lnTo>
                  <a:lnTo>
                    <a:pt x="980" y="5"/>
                  </a:lnTo>
                  <a:lnTo>
                    <a:pt x="978" y="7"/>
                  </a:lnTo>
                  <a:lnTo>
                    <a:pt x="977" y="8"/>
                  </a:lnTo>
                  <a:lnTo>
                    <a:pt x="975" y="8"/>
                  </a:lnTo>
                  <a:lnTo>
                    <a:pt x="948" y="8"/>
                  </a:lnTo>
                  <a:lnTo>
                    <a:pt x="947" y="8"/>
                  </a:lnTo>
                  <a:lnTo>
                    <a:pt x="945" y="7"/>
                  </a:lnTo>
                  <a:lnTo>
                    <a:pt x="944" y="5"/>
                  </a:lnTo>
                  <a:lnTo>
                    <a:pt x="944" y="4"/>
                  </a:lnTo>
                  <a:lnTo>
                    <a:pt x="944" y="3"/>
                  </a:lnTo>
                  <a:lnTo>
                    <a:pt x="945" y="1"/>
                  </a:lnTo>
                  <a:lnTo>
                    <a:pt x="947" y="0"/>
                  </a:lnTo>
                  <a:lnTo>
                    <a:pt x="948" y="0"/>
                  </a:lnTo>
                  <a:lnTo>
                    <a:pt x="948" y="0"/>
                  </a:lnTo>
                  <a:close/>
                  <a:moveTo>
                    <a:pt x="1011" y="0"/>
                  </a:moveTo>
                  <a:lnTo>
                    <a:pt x="1037" y="0"/>
                  </a:lnTo>
                  <a:lnTo>
                    <a:pt x="1040" y="0"/>
                  </a:lnTo>
                  <a:lnTo>
                    <a:pt x="1041" y="1"/>
                  </a:lnTo>
                  <a:lnTo>
                    <a:pt x="1041" y="3"/>
                  </a:lnTo>
                  <a:lnTo>
                    <a:pt x="1043" y="4"/>
                  </a:lnTo>
                  <a:lnTo>
                    <a:pt x="1041" y="5"/>
                  </a:lnTo>
                  <a:lnTo>
                    <a:pt x="1041" y="7"/>
                  </a:lnTo>
                  <a:lnTo>
                    <a:pt x="1040" y="8"/>
                  </a:lnTo>
                  <a:lnTo>
                    <a:pt x="1037" y="8"/>
                  </a:lnTo>
                  <a:lnTo>
                    <a:pt x="1011" y="8"/>
                  </a:lnTo>
                  <a:lnTo>
                    <a:pt x="1010" y="8"/>
                  </a:lnTo>
                  <a:lnTo>
                    <a:pt x="1008" y="7"/>
                  </a:lnTo>
                  <a:lnTo>
                    <a:pt x="1007" y="5"/>
                  </a:lnTo>
                  <a:lnTo>
                    <a:pt x="1007" y="4"/>
                  </a:lnTo>
                  <a:lnTo>
                    <a:pt x="1007" y="3"/>
                  </a:lnTo>
                  <a:lnTo>
                    <a:pt x="1008" y="1"/>
                  </a:lnTo>
                  <a:lnTo>
                    <a:pt x="1010" y="0"/>
                  </a:lnTo>
                  <a:lnTo>
                    <a:pt x="1011" y="0"/>
                  </a:lnTo>
                  <a:lnTo>
                    <a:pt x="1011" y="0"/>
                  </a:lnTo>
                  <a:close/>
                  <a:moveTo>
                    <a:pt x="1073" y="0"/>
                  </a:moveTo>
                  <a:lnTo>
                    <a:pt x="1100" y="0"/>
                  </a:lnTo>
                  <a:lnTo>
                    <a:pt x="1102" y="0"/>
                  </a:lnTo>
                  <a:lnTo>
                    <a:pt x="1103" y="1"/>
                  </a:lnTo>
                  <a:lnTo>
                    <a:pt x="1105" y="3"/>
                  </a:lnTo>
                  <a:lnTo>
                    <a:pt x="1105" y="4"/>
                  </a:lnTo>
                  <a:lnTo>
                    <a:pt x="1105" y="5"/>
                  </a:lnTo>
                  <a:lnTo>
                    <a:pt x="1103" y="7"/>
                  </a:lnTo>
                  <a:lnTo>
                    <a:pt x="1102" y="8"/>
                  </a:lnTo>
                  <a:lnTo>
                    <a:pt x="1100" y="8"/>
                  </a:lnTo>
                  <a:lnTo>
                    <a:pt x="1073" y="8"/>
                  </a:lnTo>
                  <a:lnTo>
                    <a:pt x="1072" y="8"/>
                  </a:lnTo>
                  <a:lnTo>
                    <a:pt x="1070" y="7"/>
                  </a:lnTo>
                  <a:lnTo>
                    <a:pt x="1070" y="5"/>
                  </a:lnTo>
                  <a:lnTo>
                    <a:pt x="1069" y="4"/>
                  </a:lnTo>
                  <a:lnTo>
                    <a:pt x="1070" y="3"/>
                  </a:lnTo>
                  <a:lnTo>
                    <a:pt x="1070" y="1"/>
                  </a:lnTo>
                  <a:lnTo>
                    <a:pt x="1072" y="0"/>
                  </a:lnTo>
                  <a:lnTo>
                    <a:pt x="1073" y="0"/>
                  </a:lnTo>
                  <a:lnTo>
                    <a:pt x="1073" y="0"/>
                  </a:lnTo>
                  <a:close/>
                  <a:moveTo>
                    <a:pt x="1136" y="0"/>
                  </a:moveTo>
                  <a:lnTo>
                    <a:pt x="1164" y="0"/>
                  </a:lnTo>
                  <a:lnTo>
                    <a:pt x="1165" y="0"/>
                  </a:lnTo>
                  <a:lnTo>
                    <a:pt x="1167" y="1"/>
                  </a:lnTo>
                  <a:lnTo>
                    <a:pt x="1168" y="3"/>
                  </a:lnTo>
                  <a:lnTo>
                    <a:pt x="1168" y="4"/>
                  </a:lnTo>
                  <a:lnTo>
                    <a:pt x="1168" y="5"/>
                  </a:lnTo>
                  <a:lnTo>
                    <a:pt x="1167" y="7"/>
                  </a:lnTo>
                  <a:lnTo>
                    <a:pt x="1165" y="8"/>
                  </a:lnTo>
                  <a:lnTo>
                    <a:pt x="1164" y="8"/>
                  </a:lnTo>
                  <a:lnTo>
                    <a:pt x="1136" y="8"/>
                  </a:lnTo>
                  <a:lnTo>
                    <a:pt x="1135" y="8"/>
                  </a:lnTo>
                  <a:lnTo>
                    <a:pt x="1134" y="7"/>
                  </a:lnTo>
                  <a:lnTo>
                    <a:pt x="1132" y="5"/>
                  </a:lnTo>
                  <a:lnTo>
                    <a:pt x="1132" y="4"/>
                  </a:lnTo>
                  <a:lnTo>
                    <a:pt x="1132" y="3"/>
                  </a:lnTo>
                  <a:lnTo>
                    <a:pt x="1134" y="1"/>
                  </a:lnTo>
                  <a:lnTo>
                    <a:pt x="1135" y="0"/>
                  </a:lnTo>
                  <a:lnTo>
                    <a:pt x="1136" y="0"/>
                  </a:lnTo>
                  <a:lnTo>
                    <a:pt x="1136" y="0"/>
                  </a:lnTo>
                  <a:close/>
                  <a:moveTo>
                    <a:pt x="1200" y="0"/>
                  </a:moveTo>
                  <a:lnTo>
                    <a:pt x="1227" y="0"/>
                  </a:lnTo>
                  <a:lnTo>
                    <a:pt x="1229" y="0"/>
                  </a:lnTo>
                  <a:lnTo>
                    <a:pt x="1230" y="1"/>
                  </a:lnTo>
                  <a:lnTo>
                    <a:pt x="1231" y="3"/>
                  </a:lnTo>
                  <a:lnTo>
                    <a:pt x="1231" y="4"/>
                  </a:lnTo>
                  <a:lnTo>
                    <a:pt x="1231" y="5"/>
                  </a:lnTo>
                  <a:lnTo>
                    <a:pt x="1230" y="7"/>
                  </a:lnTo>
                  <a:lnTo>
                    <a:pt x="1229" y="8"/>
                  </a:lnTo>
                  <a:lnTo>
                    <a:pt x="1227" y="8"/>
                  </a:lnTo>
                  <a:lnTo>
                    <a:pt x="1200" y="8"/>
                  </a:lnTo>
                  <a:lnTo>
                    <a:pt x="1198" y="8"/>
                  </a:lnTo>
                  <a:lnTo>
                    <a:pt x="1197" y="7"/>
                  </a:lnTo>
                  <a:lnTo>
                    <a:pt x="1195" y="5"/>
                  </a:lnTo>
                  <a:lnTo>
                    <a:pt x="1195" y="4"/>
                  </a:lnTo>
                  <a:lnTo>
                    <a:pt x="1195" y="3"/>
                  </a:lnTo>
                  <a:lnTo>
                    <a:pt x="1197" y="1"/>
                  </a:lnTo>
                  <a:lnTo>
                    <a:pt x="1198" y="0"/>
                  </a:lnTo>
                  <a:lnTo>
                    <a:pt x="1200" y="0"/>
                  </a:lnTo>
                  <a:lnTo>
                    <a:pt x="1200" y="0"/>
                  </a:lnTo>
                  <a:close/>
                  <a:moveTo>
                    <a:pt x="1263" y="0"/>
                  </a:moveTo>
                  <a:lnTo>
                    <a:pt x="1289" y="0"/>
                  </a:lnTo>
                  <a:lnTo>
                    <a:pt x="1292" y="0"/>
                  </a:lnTo>
                  <a:lnTo>
                    <a:pt x="1293" y="1"/>
                  </a:lnTo>
                  <a:lnTo>
                    <a:pt x="1293" y="3"/>
                  </a:lnTo>
                  <a:lnTo>
                    <a:pt x="1295" y="4"/>
                  </a:lnTo>
                  <a:lnTo>
                    <a:pt x="1293" y="5"/>
                  </a:lnTo>
                  <a:lnTo>
                    <a:pt x="1293" y="7"/>
                  </a:lnTo>
                  <a:lnTo>
                    <a:pt x="1292" y="8"/>
                  </a:lnTo>
                  <a:lnTo>
                    <a:pt x="1289" y="8"/>
                  </a:lnTo>
                  <a:lnTo>
                    <a:pt x="1263" y="8"/>
                  </a:lnTo>
                  <a:lnTo>
                    <a:pt x="1262" y="8"/>
                  </a:lnTo>
                  <a:lnTo>
                    <a:pt x="1260" y="7"/>
                  </a:lnTo>
                  <a:lnTo>
                    <a:pt x="1259" y="5"/>
                  </a:lnTo>
                  <a:lnTo>
                    <a:pt x="1259" y="4"/>
                  </a:lnTo>
                  <a:lnTo>
                    <a:pt x="1259" y="3"/>
                  </a:lnTo>
                  <a:lnTo>
                    <a:pt x="1260" y="1"/>
                  </a:lnTo>
                  <a:lnTo>
                    <a:pt x="1262" y="0"/>
                  </a:lnTo>
                  <a:lnTo>
                    <a:pt x="1263" y="0"/>
                  </a:lnTo>
                  <a:lnTo>
                    <a:pt x="1263" y="0"/>
                  </a:lnTo>
                  <a:close/>
                  <a:moveTo>
                    <a:pt x="1325" y="0"/>
                  </a:moveTo>
                  <a:lnTo>
                    <a:pt x="1352" y="0"/>
                  </a:lnTo>
                  <a:lnTo>
                    <a:pt x="1354" y="0"/>
                  </a:lnTo>
                  <a:lnTo>
                    <a:pt x="1355" y="1"/>
                  </a:lnTo>
                  <a:lnTo>
                    <a:pt x="1357" y="3"/>
                  </a:lnTo>
                  <a:lnTo>
                    <a:pt x="1357" y="4"/>
                  </a:lnTo>
                  <a:lnTo>
                    <a:pt x="1357" y="5"/>
                  </a:lnTo>
                  <a:lnTo>
                    <a:pt x="1355" y="7"/>
                  </a:lnTo>
                  <a:lnTo>
                    <a:pt x="1354" y="8"/>
                  </a:lnTo>
                  <a:lnTo>
                    <a:pt x="1352" y="8"/>
                  </a:lnTo>
                  <a:lnTo>
                    <a:pt x="1325" y="8"/>
                  </a:lnTo>
                  <a:lnTo>
                    <a:pt x="1324" y="8"/>
                  </a:lnTo>
                  <a:lnTo>
                    <a:pt x="1322" y="7"/>
                  </a:lnTo>
                  <a:lnTo>
                    <a:pt x="1322" y="5"/>
                  </a:lnTo>
                  <a:lnTo>
                    <a:pt x="1321" y="4"/>
                  </a:lnTo>
                  <a:lnTo>
                    <a:pt x="1322" y="3"/>
                  </a:lnTo>
                  <a:lnTo>
                    <a:pt x="1322" y="1"/>
                  </a:lnTo>
                  <a:lnTo>
                    <a:pt x="1324" y="0"/>
                  </a:lnTo>
                  <a:lnTo>
                    <a:pt x="1325" y="0"/>
                  </a:lnTo>
                  <a:lnTo>
                    <a:pt x="1325" y="0"/>
                  </a:lnTo>
                  <a:close/>
                  <a:moveTo>
                    <a:pt x="1388" y="0"/>
                  </a:moveTo>
                  <a:lnTo>
                    <a:pt x="1416" y="0"/>
                  </a:lnTo>
                  <a:lnTo>
                    <a:pt x="1417" y="0"/>
                  </a:lnTo>
                  <a:lnTo>
                    <a:pt x="1418" y="1"/>
                  </a:lnTo>
                  <a:lnTo>
                    <a:pt x="1420" y="3"/>
                  </a:lnTo>
                  <a:lnTo>
                    <a:pt x="1420" y="4"/>
                  </a:lnTo>
                  <a:lnTo>
                    <a:pt x="1420" y="5"/>
                  </a:lnTo>
                  <a:lnTo>
                    <a:pt x="1418" y="7"/>
                  </a:lnTo>
                  <a:lnTo>
                    <a:pt x="1417" y="8"/>
                  </a:lnTo>
                  <a:lnTo>
                    <a:pt x="1416" y="8"/>
                  </a:lnTo>
                  <a:lnTo>
                    <a:pt x="1388" y="8"/>
                  </a:lnTo>
                  <a:lnTo>
                    <a:pt x="1387" y="8"/>
                  </a:lnTo>
                  <a:lnTo>
                    <a:pt x="1385" y="7"/>
                  </a:lnTo>
                  <a:lnTo>
                    <a:pt x="1384" y="5"/>
                  </a:lnTo>
                  <a:lnTo>
                    <a:pt x="1384" y="4"/>
                  </a:lnTo>
                  <a:lnTo>
                    <a:pt x="1384" y="3"/>
                  </a:lnTo>
                  <a:lnTo>
                    <a:pt x="1385" y="1"/>
                  </a:lnTo>
                  <a:lnTo>
                    <a:pt x="1387" y="0"/>
                  </a:lnTo>
                  <a:lnTo>
                    <a:pt x="1388" y="0"/>
                  </a:lnTo>
                  <a:lnTo>
                    <a:pt x="1388" y="0"/>
                  </a:lnTo>
                  <a:close/>
                  <a:moveTo>
                    <a:pt x="1452" y="0"/>
                  </a:moveTo>
                  <a:lnTo>
                    <a:pt x="1479" y="0"/>
                  </a:lnTo>
                  <a:lnTo>
                    <a:pt x="1480" y="0"/>
                  </a:lnTo>
                  <a:lnTo>
                    <a:pt x="1482" y="1"/>
                  </a:lnTo>
                  <a:lnTo>
                    <a:pt x="1483" y="3"/>
                  </a:lnTo>
                  <a:lnTo>
                    <a:pt x="1483" y="4"/>
                  </a:lnTo>
                  <a:lnTo>
                    <a:pt x="1483" y="5"/>
                  </a:lnTo>
                  <a:lnTo>
                    <a:pt x="1482" y="7"/>
                  </a:lnTo>
                  <a:lnTo>
                    <a:pt x="1480" y="8"/>
                  </a:lnTo>
                  <a:lnTo>
                    <a:pt x="1479" y="8"/>
                  </a:lnTo>
                  <a:lnTo>
                    <a:pt x="1452" y="8"/>
                  </a:lnTo>
                  <a:lnTo>
                    <a:pt x="1450" y="8"/>
                  </a:lnTo>
                  <a:lnTo>
                    <a:pt x="1449" y="7"/>
                  </a:lnTo>
                  <a:lnTo>
                    <a:pt x="1447" y="5"/>
                  </a:lnTo>
                  <a:lnTo>
                    <a:pt x="1447" y="4"/>
                  </a:lnTo>
                  <a:lnTo>
                    <a:pt x="1447" y="3"/>
                  </a:lnTo>
                  <a:lnTo>
                    <a:pt x="1449" y="1"/>
                  </a:lnTo>
                  <a:lnTo>
                    <a:pt x="1450" y="0"/>
                  </a:lnTo>
                  <a:lnTo>
                    <a:pt x="1452" y="0"/>
                  </a:lnTo>
                  <a:lnTo>
                    <a:pt x="1452" y="0"/>
                  </a:lnTo>
                  <a:close/>
                  <a:moveTo>
                    <a:pt x="1515" y="0"/>
                  </a:moveTo>
                  <a:lnTo>
                    <a:pt x="1541" y="0"/>
                  </a:lnTo>
                  <a:lnTo>
                    <a:pt x="1544" y="0"/>
                  </a:lnTo>
                  <a:lnTo>
                    <a:pt x="1545" y="1"/>
                  </a:lnTo>
                  <a:lnTo>
                    <a:pt x="1545" y="3"/>
                  </a:lnTo>
                  <a:lnTo>
                    <a:pt x="1547" y="4"/>
                  </a:lnTo>
                  <a:lnTo>
                    <a:pt x="1545" y="5"/>
                  </a:lnTo>
                  <a:lnTo>
                    <a:pt x="1545" y="7"/>
                  </a:lnTo>
                  <a:lnTo>
                    <a:pt x="1544" y="8"/>
                  </a:lnTo>
                  <a:lnTo>
                    <a:pt x="1541" y="8"/>
                  </a:lnTo>
                  <a:lnTo>
                    <a:pt x="1515" y="8"/>
                  </a:lnTo>
                  <a:lnTo>
                    <a:pt x="1513" y="8"/>
                  </a:lnTo>
                  <a:lnTo>
                    <a:pt x="1512" y="7"/>
                  </a:lnTo>
                  <a:lnTo>
                    <a:pt x="1511" y="5"/>
                  </a:lnTo>
                  <a:lnTo>
                    <a:pt x="1511" y="4"/>
                  </a:lnTo>
                  <a:lnTo>
                    <a:pt x="1511" y="3"/>
                  </a:lnTo>
                  <a:lnTo>
                    <a:pt x="1512" y="1"/>
                  </a:lnTo>
                  <a:lnTo>
                    <a:pt x="1513" y="0"/>
                  </a:lnTo>
                  <a:lnTo>
                    <a:pt x="1515" y="0"/>
                  </a:lnTo>
                  <a:lnTo>
                    <a:pt x="1515" y="0"/>
                  </a:lnTo>
                  <a:close/>
                  <a:moveTo>
                    <a:pt x="1577" y="0"/>
                  </a:moveTo>
                  <a:lnTo>
                    <a:pt x="1604" y="0"/>
                  </a:lnTo>
                  <a:lnTo>
                    <a:pt x="1606" y="0"/>
                  </a:lnTo>
                  <a:lnTo>
                    <a:pt x="1607" y="1"/>
                  </a:lnTo>
                  <a:lnTo>
                    <a:pt x="1608" y="3"/>
                  </a:lnTo>
                  <a:lnTo>
                    <a:pt x="1608" y="4"/>
                  </a:lnTo>
                  <a:lnTo>
                    <a:pt x="1608" y="5"/>
                  </a:lnTo>
                  <a:lnTo>
                    <a:pt x="1607" y="7"/>
                  </a:lnTo>
                  <a:lnTo>
                    <a:pt x="1606" y="8"/>
                  </a:lnTo>
                  <a:lnTo>
                    <a:pt x="1604" y="8"/>
                  </a:lnTo>
                  <a:lnTo>
                    <a:pt x="1577" y="8"/>
                  </a:lnTo>
                  <a:lnTo>
                    <a:pt x="1575" y="8"/>
                  </a:lnTo>
                  <a:lnTo>
                    <a:pt x="1574" y="7"/>
                  </a:lnTo>
                  <a:lnTo>
                    <a:pt x="1574" y="5"/>
                  </a:lnTo>
                  <a:lnTo>
                    <a:pt x="1572" y="4"/>
                  </a:lnTo>
                  <a:lnTo>
                    <a:pt x="1574" y="3"/>
                  </a:lnTo>
                  <a:lnTo>
                    <a:pt x="1574" y="1"/>
                  </a:lnTo>
                  <a:lnTo>
                    <a:pt x="1575" y="0"/>
                  </a:lnTo>
                  <a:lnTo>
                    <a:pt x="1577" y="0"/>
                  </a:lnTo>
                  <a:lnTo>
                    <a:pt x="1577" y="0"/>
                  </a:lnTo>
                  <a:close/>
                  <a:moveTo>
                    <a:pt x="1640" y="0"/>
                  </a:moveTo>
                  <a:lnTo>
                    <a:pt x="1667" y="0"/>
                  </a:lnTo>
                  <a:lnTo>
                    <a:pt x="1669" y="0"/>
                  </a:lnTo>
                  <a:lnTo>
                    <a:pt x="1670" y="1"/>
                  </a:lnTo>
                  <a:lnTo>
                    <a:pt x="1672" y="3"/>
                  </a:lnTo>
                  <a:lnTo>
                    <a:pt x="1672" y="4"/>
                  </a:lnTo>
                  <a:lnTo>
                    <a:pt x="1672" y="5"/>
                  </a:lnTo>
                  <a:lnTo>
                    <a:pt x="1670" y="7"/>
                  </a:lnTo>
                  <a:lnTo>
                    <a:pt x="1669" y="8"/>
                  </a:lnTo>
                  <a:lnTo>
                    <a:pt x="1667" y="8"/>
                  </a:lnTo>
                  <a:lnTo>
                    <a:pt x="1640" y="8"/>
                  </a:lnTo>
                  <a:lnTo>
                    <a:pt x="1639" y="8"/>
                  </a:lnTo>
                  <a:lnTo>
                    <a:pt x="1637" y="7"/>
                  </a:lnTo>
                  <a:lnTo>
                    <a:pt x="1636" y="5"/>
                  </a:lnTo>
                  <a:lnTo>
                    <a:pt x="1636" y="4"/>
                  </a:lnTo>
                  <a:lnTo>
                    <a:pt x="1636" y="3"/>
                  </a:lnTo>
                  <a:lnTo>
                    <a:pt x="1637" y="1"/>
                  </a:lnTo>
                  <a:lnTo>
                    <a:pt x="1639" y="0"/>
                  </a:lnTo>
                  <a:lnTo>
                    <a:pt x="1640" y="0"/>
                  </a:lnTo>
                  <a:lnTo>
                    <a:pt x="1640" y="0"/>
                  </a:lnTo>
                  <a:close/>
                  <a:moveTo>
                    <a:pt x="1703" y="0"/>
                  </a:moveTo>
                  <a:lnTo>
                    <a:pt x="1731" y="0"/>
                  </a:lnTo>
                  <a:lnTo>
                    <a:pt x="1732" y="0"/>
                  </a:lnTo>
                  <a:lnTo>
                    <a:pt x="1734" y="1"/>
                  </a:lnTo>
                  <a:lnTo>
                    <a:pt x="1735" y="3"/>
                  </a:lnTo>
                  <a:lnTo>
                    <a:pt x="1735" y="4"/>
                  </a:lnTo>
                  <a:lnTo>
                    <a:pt x="1735" y="5"/>
                  </a:lnTo>
                  <a:lnTo>
                    <a:pt x="1734" y="7"/>
                  </a:lnTo>
                  <a:lnTo>
                    <a:pt x="1732" y="8"/>
                  </a:lnTo>
                  <a:lnTo>
                    <a:pt x="1731" y="8"/>
                  </a:lnTo>
                  <a:lnTo>
                    <a:pt x="1703" y="8"/>
                  </a:lnTo>
                  <a:lnTo>
                    <a:pt x="1702" y="8"/>
                  </a:lnTo>
                  <a:lnTo>
                    <a:pt x="1701" y="7"/>
                  </a:lnTo>
                  <a:lnTo>
                    <a:pt x="1699" y="5"/>
                  </a:lnTo>
                  <a:lnTo>
                    <a:pt x="1699" y="4"/>
                  </a:lnTo>
                  <a:lnTo>
                    <a:pt x="1699" y="3"/>
                  </a:lnTo>
                  <a:lnTo>
                    <a:pt x="1701" y="1"/>
                  </a:lnTo>
                  <a:lnTo>
                    <a:pt x="1702" y="0"/>
                  </a:lnTo>
                  <a:lnTo>
                    <a:pt x="1703" y="0"/>
                  </a:lnTo>
                  <a:lnTo>
                    <a:pt x="1703" y="0"/>
                  </a:lnTo>
                  <a:close/>
                  <a:moveTo>
                    <a:pt x="1767" y="0"/>
                  </a:moveTo>
                  <a:lnTo>
                    <a:pt x="1793" y="0"/>
                  </a:lnTo>
                  <a:lnTo>
                    <a:pt x="1796" y="0"/>
                  </a:lnTo>
                  <a:lnTo>
                    <a:pt x="1797" y="1"/>
                  </a:lnTo>
                  <a:lnTo>
                    <a:pt x="1797" y="3"/>
                  </a:lnTo>
                  <a:lnTo>
                    <a:pt x="1798" y="4"/>
                  </a:lnTo>
                  <a:lnTo>
                    <a:pt x="1797" y="5"/>
                  </a:lnTo>
                  <a:lnTo>
                    <a:pt x="1797" y="7"/>
                  </a:lnTo>
                  <a:lnTo>
                    <a:pt x="1796" y="8"/>
                  </a:lnTo>
                  <a:lnTo>
                    <a:pt x="1793" y="8"/>
                  </a:lnTo>
                  <a:lnTo>
                    <a:pt x="1767" y="8"/>
                  </a:lnTo>
                  <a:lnTo>
                    <a:pt x="1765" y="8"/>
                  </a:lnTo>
                  <a:lnTo>
                    <a:pt x="1764" y="7"/>
                  </a:lnTo>
                  <a:lnTo>
                    <a:pt x="1762" y="5"/>
                  </a:lnTo>
                  <a:lnTo>
                    <a:pt x="1762" y="4"/>
                  </a:lnTo>
                  <a:lnTo>
                    <a:pt x="1762" y="3"/>
                  </a:lnTo>
                  <a:lnTo>
                    <a:pt x="1764" y="1"/>
                  </a:lnTo>
                  <a:lnTo>
                    <a:pt x="1765" y="0"/>
                  </a:lnTo>
                  <a:lnTo>
                    <a:pt x="1767" y="0"/>
                  </a:lnTo>
                  <a:lnTo>
                    <a:pt x="1767" y="0"/>
                  </a:lnTo>
                  <a:close/>
                  <a:moveTo>
                    <a:pt x="1829" y="0"/>
                  </a:moveTo>
                  <a:lnTo>
                    <a:pt x="1856" y="0"/>
                  </a:lnTo>
                  <a:lnTo>
                    <a:pt x="1857" y="0"/>
                  </a:lnTo>
                  <a:lnTo>
                    <a:pt x="1859" y="1"/>
                  </a:lnTo>
                  <a:lnTo>
                    <a:pt x="1860" y="3"/>
                  </a:lnTo>
                  <a:lnTo>
                    <a:pt x="1860" y="4"/>
                  </a:lnTo>
                  <a:lnTo>
                    <a:pt x="1860" y="5"/>
                  </a:lnTo>
                  <a:lnTo>
                    <a:pt x="1859" y="7"/>
                  </a:lnTo>
                  <a:lnTo>
                    <a:pt x="1857" y="8"/>
                  </a:lnTo>
                  <a:lnTo>
                    <a:pt x="1856" y="8"/>
                  </a:lnTo>
                  <a:lnTo>
                    <a:pt x="1829" y="8"/>
                  </a:lnTo>
                  <a:lnTo>
                    <a:pt x="1827" y="8"/>
                  </a:lnTo>
                  <a:lnTo>
                    <a:pt x="1826" y="7"/>
                  </a:lnTo>
                  <a:lnTo>
                    <a:pt x="1826" y="5"/>
                  </a:lnTo>
                  <a:lnTo>
                    <a:pt x="1824" y="4"/>
                  </a:lnTo>
                  <a:lnTo>
                    <a:pt x="1826" y="3"/>
                  </a:lnTo>
                  <a:lnTo>
                    <a:pt x="1826" y="1"/>
                  </a:lnTo>
                  <a:lnTo>
                    <a:pt x="1827" y="0"/>
                  </a:lnTo>
                  <a:lnTo>
                    <a:pt x="1829" y="0"/>
                  </a:lnTo>
                  <a:lnTo>
                    <a:pt x="1829" y="0"/>
                  </a:lnTo>
                  <a:close/>
                  <a:moveTo>
                    <a:pt x="1892" y="0"/>
                  </a:moveTo>
                  <a:lnTo>
                    <a:pt x="1903" y="0"/>
                  </a:lnTo>
                  <a:lnTo>
                    <a:pt x="1905" y="0"/>
                  </a:lnTo>
                  <a:lnTo>
                    <a:pt x="1906" y="1"/>
                  </a:lnTo>
                  <a:lnTo>
                    <a:pt x="1908" y="3"/>
                  </a:lnTo>
                  <a:lnTo>
                    <a:pt x="1908" y="4"/>
                  </a:lnTo>
                  <a:lnTo>
                    <a:pt x="1908" y="5"/>
                  </a:lnTo>
                  <a:lnTo>
                    <a:pt x="1906" y="7"/>
                  </a:lnTo>
                  <a:lnTo>
                    <a:pt x="1905" y="8"/>
                  </a:lnTo>
                  <a:lnTo>
                    <a:pt x="1903" y="8"/>
                  </a:lnTo>
                  <a:lnTo>
                    <a:pt x="1892" y="8"/>
                  </a:lnTo>
                  <a:lnTo>
                    <a:pt x="1890" y="8"/>
                  </a:lnTo>
                  <a:lnTo>
                    <a:pt x="1889" y="7"/>
                  </a:lnTo>
                  <a:lnTo>
                    <a:pt x="1888" y="5"/>
                  </a:lnTo>
                  <a:lnTo>
                    <a:pt x="1888" y="4"/>
                  </a:lnTo>
                  <a:lnTo>
                    <a:pt x="1888" y="3"/>
                  </a:lnTo>
                  <a:lnTo>
                    <a:pt x="1889" y="1"/>
                  </a:lnTo>
                  <a:lnTo>
                    <a:pt x="1890" y="0"/>
                  </a:lnTo>
                  <a:lnTo>
                    <a:pt x="1892" y="0"/>
                  </a:lnTo>
                  <a:lnTo>
                    <a:pt x="1892" y="0"/>
                  </a:lnTo>
                  <a:close/>
                </a:path>
              </a:pathLst>
            </a:custGeom>
            <a:solidFill>
              <a:srgbClr val="000000"/>
            </a:solidFill>
            <a:ln w="1588">
              <a:solidFill>
                <a:srgbClr val="000000"/>
              </a:solidFill>
              <a:prstDash val="solid"/>
              <a:round/>
              <a:headEnd/>
              <a:tailEnd/>
            </a:ln>
          </p:spPr>
          <p:txBody>
            <a:bodyPr/>
            <a:lstStyle/>
            <a:p>
              <a:endParaRPr lang="en-US"/>
            </a:p>
          </p:txBody>
        </p:sp>
        <p:sp>
          <p:nvSpPr>
            <p:cNvPr id="700441" name="Freeform 25">
              <a:extLst>
                <a:ext uri="{FF2B5EF4-FFF2-40B4-BE49-F238E27FC236}">
                  <a16:creationId xmlns:a16="http://schemas.microsoft.com/office/drawing/2014/main" id="{3333BB12-04AC-47CC-B42C-B407A92F602B}"/>
                </a:ext>
              </a:extLst>
            </p:cNvPr>
            <p:cNvSpPr>
              <a:spLocks noEditPoints="1"/>
            </p:cNvSpPr>
            <p:nvPr/>
          </p:nvSpPr>
          <p:spPr bwMode="auto">
            <a:xfrm>
              <a:off x="105" y="3691"/>
              <a:ext cx="1686" cy="7"/>
            </a:xfrm>
            <a:custGeom>
              <a:avLst/>
              <a:gdLst>
                <a:gd name="T0" fmla="*/ 30 w 1908"/>
                <a:gd name="T1" fmla="*/ 8 h 8"/>
                <a:gd name="T2" fmla="*/ 4 w 1908"/>
                <a:gd name="T3" fmla="*/ 0 h 8"/>
                <a:gd name="T4" fmla="*/ 93 w 1908"/>
                <a:gd name="T5" fmla="*/ 8 h 8"/>
                <a:gd name="T6" fmla="*/ 66 w 1908"/>
                <a:gd name="T7" fmla="*/ 0 h 8"/>
                <a:gd name="T8" fmla="*/ 156 w 1908"/>
                <a:gd name="T9" fmla="*/ 8 h 8"/>
                <a:gd name="T10" fmla="*/ 129 w 1908"/>
                <a:gd name="T11" fmla="*/ 0 h 8"/>
                <a:gd name="T12" fmla="*/ 220 w 1908"/>
                <a:gd name="T13" fmla="*/ 8 h 8"/>
                <a:gd name="T14" fmla="*/ 192 w 1908"/>
                <a:gd name="T15" fmla="*/ 0 h 8"/>
                <a:gd name="T16" fmla="*/ 282 w 1908"/>
                <a:gd name="T17" fmla="*/ 8 h 8"/>
                <a:gd name="T18" fmla="*/ 256 w 1908"/>
                <a:gd name="T19" fmla="*/ 0 h 8"/>
                <a:gd name="T20" fmla="*/ 345 w 1908"/>
                <a:gd name="T21" fmla="*/ 8 h 8"/>
                <a:gd name="T22" fmla="*/ 318 w 1908"/>
                <a:gd name="T23" fmla="*/ 0 h 8"/>
                <a:gd name="T24" fmla="*/ 408 w 1908"/>
                <a:gd name="T25" fmla="*/ 8 h 8"/>
                <a:gd name="T26" fmla="*/ 381 w 1908"/>
                <a:gd name="T27" fmla="*/ 0 h 8"/>
                <a:gd name="T28" fmla="*/ 472 w 1908"/>
                <a:gd name="T29" fmla="*/ 8 h 8"/>
                <a:gd name="T30" fmla="*/ 444 w 1908"/>
                <a:gd name="T31" fmla="*/ 0 h 8"/>
                <a:gd name="T32" fmla="*/ 534 w 1908"/>
                <a:gd name="T33" fmla="*/ 8 h 8"/>
                <a:gd name="T34" fmla="*/ 508 w 1908"/>
                <a:gd name="T35" fmla="*/ 0 h 8"/>
                <a:gd name="T36" fmla="*/ 597 w 1908"/>
                <a:gd name="T37" fmla="*/ 8 h 8"/>
                <a:gd name="T38" fmla="*/ 569 w 1908"/>
                <a:gd name="T39" fmla="*/ 0 h 8"/>
                <a:gd name="T40" fmla="*/ 660 w 1908"/>
                <a:gd name="T41" fmla="*/ 8 h 8"/>
                <a:gd name="T42" fmla="*/ 633 w 1908"/>
                <a:gd name="T43" fmla="*/ 0 h 8"/>
                <a:gd name="T44" fmla="*/ 723 w 1908"/>
                <a:gd name="T45" fmla="*/ 8 h 8"/>
                <a:gd name="T46" fmla="*/ 696 w 1908"/>
                <a:gd name="T47" fmla="*/ 0 h 8"/>
                <a:gd name="T48" fmla="*/ 785 w 1908"/>
                <a:gd name="T49" fmla="*/ 8 h 8"/>
                <a:gd name="T50" fmla="*/ 759 w 1908"/>
                <a:gd name="T51" fmla="*/ 0 h 8"/>
                <a:gd name="T52" fmla="*/ 849 w 1908"/>
                <a:gd name="T53" fmla="*/ 8 h 8"/>
                <a:gd name="T54" fmla="*/ 821 w 1908"/>
                <a:gd name="T55" fmla="*/ 0 h 8"/>
                <a:gd name="T56" fmla="*/ 912 w 1908"/>
                <a:gd name="T57" fmla="*/ 8 h 8"/>
                <a:gd name="T58" fmla="*/ 885 w 1908"/>
                <a:gd name="T59" fmla="*/ 0 h 8"/>
                <a:gd name="T60" fmla="*/ 975 w 1908"/>
                <a:gd name="T61" fmla="*/ 8 h 8"/>
                <a:gd name="T62" fmla="*/ 948 w 1908"/>
                <a:gd name="T63" fmla="*/ 0 h 8"/>
                <a:gd name="T64" fmla="*/ 1037 w 1908"/>
                <a:gd name="T65" fmla="*/ 8 h 8"/>
                <a:gd name="T66" fmla="*/ 1011 w 1908"/>
                <a:gd name="T67" fmla="*/ 0 h 8"/>
                <a:gd name="T68" fmla="*/ 1100 w 1908"/>
                <a:gd name="T69" fmla="*/ 8 h 8"/>
                <a:gd name="T70" fmla="*/ 1073 w 1908"/>
                <a:gd name="T71" fmla="*/ 0 h 8"/>
                <a:gd name="T72" fmla="*/ 1164 w 1908"/>
                <a:gd name="T73" fmla="*/ 8 h 8"/>
                <a:gd name="T74" fmla="*/ 1136 w 1908"/>
                <a:gd name="T75" fmla="*/ 0 h 8"/>
                <a:gd name="T76" fmla="*/ 1227 w 1908"/>
                <a:gd name="T77" fmla="*/ 8 h 8"/>
                <a:gd name="T78" fmla="*/ 1200 w 1908"/>
                <a:gd name="T79" fmla="*/ 0 h 8"/>
                <a:gd name="T80" fmla="*/ 1289 w 1908"/>
                <a:gd name="T81" fmla="*/ 8 h 8"/>
                <a:gd name="T82" fmla="*/ 1263 w 1908"/>
                <a:gd name="T83" fmla="*/ 0 h 8"/>
                <a:gd name="T84" fmla="*/ 1352 w 1908"/>
                <a:gd name="T85" fmla="*/ 8 h 8"/>
                <a:gd name="T86" fmla="*/ 1325 w 1908"/>
                <a:gd name="T87" fmla="*/ 0 h 8"/>
                <a:gd name="T88" fmla="*/ 1416 w 1908"/>
                <a:gd name="T89" fmla="*/ 8 h 8"/>
                <a:gd name="T90" fmla="*/ 1388 w 1908"/>
                <a:gd name="T91" fmla="*/ 0 h 8"/>
                <a:gd name="T92" fmla="*/ 1479 w 1908"/>
                <a:gd name="T93" fmla="*/ 8 h 8"/>
                <a:gd name="T94" fmla="*/ 1452 w 1908"/>
                <a:gd name="T95" fmla="*/ 0 h 8"/>
                <a:gd name="T96" fmla="*/ 1541 w 1908"/>
                <a:gd name="T97" fmla="*/ 8 h 8"/>
                <a:gd name="T98" fmla="*/ 1515 w 1908"/>
                <a:gd name="T99" fmla="*/ 0 h 8"/>
                <a:gd name="T100" fmla="*/ 1604 w 1908"/>
                <a:gd name="T101" fmla="*/ 8 h 8"/>
                <a:gd name="T102" fmla="*/ 1577 w 1908"/>
                <a:gd name="T103" fmla="*/ 0 h 8"/>
                <a:gd name="T104" fmla="*/ 1667 w 1908"/>
                <a:gd name="T105" fmla="*/ 8 h 8"/>
                <a:gd name="T106" fmla="*/ 1640 w 1908"/>
                <a:gd name="T107" fmla="*/ 0 h 8"/>
                <a:gd name="T108" fmla="*/ 1731 w 1908"/>
                <a:gd name="T109" fmla="*/ 8 h 8"/>
                <a:gd name="T110" fmla="*/ 1703 w 1908"/>
                <a:gd name="T111" fmla="*/ 0 h 8"/>
                <a:gd name="T112" fmla="*/ 1793 w 1908"/>
                <a:gd name="T113" fmla="*/ 8 h 8"/>
                <a:gd name="T114" fmla="*/ 1767 w 1908"/>
                <a:gd name="T115" fmla="*/ 0 h 8"/>
                <a:gd name="T116" fmla="*/ 1856 w 1908"/>
                <a:gd name="T117" fmla="*/ 8 h 8"/>
                <a:gd name="T118" fmla="*/ 1829 w 1908"/>
                <a:gd name="T119" fmla="*/ 0 h 8"/>
                <a:gd name="T120" fmla="*/ 1903 w 1908"/>
                <a:gd name="T121" fmla="*/ 8 h 8"/>
                <a:gd name="T122" fmla="*/ 1892 w 1908"/>
                <a:gd name="T1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8" h="8">
                  <a:moveTo>
                    <a:pt x="4" y="0"/>
                  </a:moveTo>
                  <a:lnTo>
                    <a:pt x="30" y="0"/>
                  </a:lnTo>
                  <a:lnTo>
                    <a:pt x="33" y="0"/>
                  </a:lnTo>
                  <a:lnTo>
                    <a:pt x="34" y="1"/>
                  </a:lnTo>
                  <a:lnTo>
                    <a:pt x="34" y="2"/>
                  </a:lnTo>
                  <a:lnTo>
                    <a:pt x="36" y="4"/>
                  </a:lnTo>
                  <a:lnTo>
                    <a:pt x="34" y="5"/>
                  </a:lnTo>
                  <a:lnTo>
                    <a:pt x="34" y="7"/>
                  </a:lnTo>
                  <a:lnTo>
                    <a:pt x="33" y="8"/>
                  </a:lnTo>
                  <a:lnTo>
                    <a:pt x="30" y="8"/>
                  </a:lnTo>
                  <a:lnTo>
                    <a:pt x="4" y="8"/>
                  </a:lnTo>
                  <a:lnTo>
                    <a:pt x="3" y="8"/>
                  </a:lnTo>
                  <a:lnTo>
                    <a:pt x="1" y="7"/>
                  </a:lnTo>
                  <a:lnTo>
                    <a:pt x="0" y="5"/>
                  </a:lnTo>
                  <a:lnTo>
                    <a:pt x="0" y="4"/>
                  </a:lnTo>
                  <a:lnTo>
                    <a:pt x="0" y="2"/>
                  </a:lnTo>
                  <a:lnTo>
                    <a:pt x="1" y="1"/>
                  </a:lnTo>
                  <a:lnTo>
                    <a:pt x="3" y="0"/>
                  </a:lnTo>
                  <a:lnTo>
                    <a:pt x="4" y="0"/>
                  </a:lnTo>
                  <a:lnTo>
                    <a:pt x="4" y="0"/>
                  </a:lnTo>
                  <a:close/>
                  <a:moveTo>
                    <a:pt x="66" y="0"/>
                  </a:moveTo>
                  <a:lnTo>
                    <a:pt x="93" y="0"/>
                  </a:lnTo>
                  <a:lnTo>
                    <a:pt x="95" y="0"/>
                  </a:lnTo>
                  <a:lnTo>
                    <a:pt x="96" y="1"/>
                  </a:lnTo>
                  <a:lnTo>
                    <a:pt x="97" y="2"/>
                  </a:lnTo>
                  <a:lnTo>
                    <a:pt x="97" y="4"/>
                  </a:lnTo>
                  <a:lnTo>
                    <a:pt x="97" y="5"/>
                  </a:lnTo>
                  <a:lnTo>
                    <a:pt x="96" y="7"/>
                  </a:lnTo>
                  <a:lnTo>
                    <a:pt x="95" y="8"/>
                  </a:lnTo>
                  <a:lnTo>
                    <a:pt x="93" y="8"/>
                  </a:lnTo>
                  <a:lnTo>
                    <a:pt x="66" y="8"/>
                  </a:lnTo>
                  <a:lnTo>
                    <a:pt x="64" y="8"/>
                  </a:lnTo>
                  <a:lnTo>
                    <a:pt x="63" y="7"/>
                  </a:lnTo>
                  <a:lnTo>
                    <a:pt x="63" y="5"/>
                  </a:lnTo>
                  <a:lnTo>
                    <a:pt x="62" y="4"/>
                  </a:lnTo>
                  <a:lnTo>
                    <a:pt x="63" y="2"/>
                  </a:lnTo>
                  <a:lnTo>
                    <a:pt x="63" y="1"/>
                  </a:lnTo>
                  <a:lnTo>
                    <a:pt x="64" y="0"/>
                  </a:lnTo>
                  <a:lnTo>
                    <a:pt x="66" y="0"/>
                  </a:lnTo>
                  <a:lnTo>
                    <a:pt x="66" y="0"/>
                  </a:lnTo>
                  <a:close/>
                  <a:moveTo>
                    <a:pt x="129" y="0"/>
                  </a:moveTo>
                  <a:lnTo>
                    <a:pt x="156" y="0"/>
                  </a:lnTo>
                  <a:lnTo>
                    <a:pt x="158" y="0"/>
                  </a:lnTo>
                  <a:lnTo>
                    <a:pt x="159" y="1"/>
                  </a:lnTo>
                  <a:lnTo>
                    <a:pt x="161" y="2"/>
                  </a:lnTo>
                  <a:lnTo>
                    <a:pt x="161" y="4"/>
                  </a:lnTo>
                  <a:lnTo>
                    <a:pt x="161" y="5"/>
                  </a:lnTo>
                  <a:lnTo>
                    <a:pt x="159" y="7"/>
                  </a:lnTo>
                  <a:lnTo>
                    <a:pt x="158" y="8"/>
                  </a:lnTo>
                  <a:lnTo>
                    <a:pt x="156" y="8"/>
                  </a:lnTo>
                  <a:lnTo>
                    <a:pt x="129" y="8"/>
                  </a:lnTo>
                  <a:lnTo>
                    <a:pt x="128" y="8"/>
                  </a:lnTo>
                  <a:lnTo>
                    <a:pt x="126" y="7"/>
                  </a:lnTo>
                  <a:lnTo>
                    <a:pt x="125" y="5"/>
                  </a:lnTo>
                  <a:lnTo>
                    <a:pt x="125" y="4"/>
                  </a:lnTo>
                  <a:lnTo>
                    <a:pt x="125" y="2"/>
                  </a:lnTo>
                  <a:lnTo>
                    <a:pt x="126" y="1"/>
                  </a:lnTo>
                  <a:lnTo>
                    <a:pt x="128" y="0"/>
                  </a:lnTo>
                  <a:lnTo>
                    <a:pt x="129" y="0"/>
                  </a:lnTo>
                  <a:lnTo>
                    <a:pt x="129" y="0"/>
                  </a:lnTo>
                  <a:close/>
                  <a:moveTo>
                    <a:pt x="192" y="0"/>
                  </a:moveTo>
                  <a:lnTo>
                    <a:pt x="220" y="0"/>
                  </a:lnTo>
                  <a:lnTo>
                    <a:pt x="221" y="0"/>
                  </a:lnTo>
                  <a:lnTo>
                    <a:pt x="223" y="1"/>
                  </a:lnTo>
                  <a:lnTo>
                    <a:pt x="224" y="2"/>
                  </a:lnTo>
                  <a:lnTo>
                    <a:pt x="224" y="4"/>
                  </a:lnTo>
                  <a:lnTo>
                    <a:pt x="224" y="5"/>
                  </a:lnTo>
                  <a:lnTo>
                    <a:pt x="223" y="7"/>
                  </a:lnTo>
                  <a:lnTo>
                    <a:pt x="221" y="8"/>
                  </a:lnTo>
                  <a:lnTo>
                    <a:pt x="220" y="8"/>
                  </a:lnTo>
                  <a:lnTo>
                    <a:pt x="192" y="8"/>
                  </a:lnTo>
                  <a:lnTo>
                    <a:pt x="191" y="8"/>
                  </a:lnTo>
                  <a:lnTo>
                    <a:pt x="190" y="7"/>
                  </a:lnTo>
                  <a:lnTo>
                    <a:pt x="188" y="5"/>
                  </a:lnTo>
                  <a:lnTo>
                    <a:pt x="188" y="4"/>
                  </a:lnTo>
                  <a:lnTo>
                    <a:pt x="188" y="2"/>
                  </a:lnTo>
                  <a:lnTo>
                    <a:pt x="190" y="1"/>
                  </a:lnTo>
                  <a:lnTo>
                    <a:pt x="191" y="0"/>
                  </a:lnTo>
                  <a:lnTo>
                    <a:pt x="192" y="0"/>
                  </a:lnTo>
                  <a:lnTo>
                    <a:pt x="192" y="0"/>
                  </a:lnTo>
                  <a:close/>
                  <a:moveTo>
                    <a:pt x="256" y="0"/>
                  </a:moveTo>
                  <a:lnTo>
                    <a:pt x="282" y="0"/>
                  </a:lnTo>
                  <a:lnTo>
                    <a:pt x="285" y="0"/>
                  </a:lnTo>
                  <a:lnTo>
                    <a:pt x="286" y="1"/>
                  </a:lnTo>
                  <a:lnTo>
                    <a:pt x="286" y="2"/>
                  </a:lnTo>
                  <a:lnTo>
                    <a:pt x="287" y="4"/>
                  </a:lnTo>
                  <a:lnTo>
                    <a:pt x="286" y="5"/>
                  </a:lnTo>
                  <a:lnTo>
                    <a:pt x="286" y="7"/>
                  </a:lnTo>
                  <a:lnTo>
                    <a:pt x="285" y="8"/>
                  </a:lnTo>
                  <a:lnTo>
                    <a:pt x="282" y="8"/>
                  </a:lnTo>
                  <a:lnTo>
                    <a:pt x="256" y="8"/>
                  </a:lnTo>
                  <a:lnTo>
                    <a:pt x="254" y="8"/>
                  </a:lnTo>
                  <a:lnTo>
                    <a:pt x="253" y="7"/>
                  </a:lnTo>
                  <a:lnTo>
                    <a:pt x="251" y="5"/>
                  </a:lnTo>
                  <a:lnTo>
                    <a:pt x="251" y="4"/>
                  </a:lnTo>
                  <a:lnTo>
                    <a:pt x="251" y="2"/>
                  </a:lnTo>
                  <a:lnTo>
                    <a:pt x="253" y="1"/>
                  </a:lnTo>
                  <a:lnTo>
                    <a:pt x="254" y="0"/>
                  </a:lnTo>
                  <a:lnTo>
                    <a:pt x="256" y="0"/>
                  </a:lnTo>
                  <a:lnTo>
                    <a:pt x="256" y="0"/>
                  </a:lnTo>
                  <a:close/>
                  <a:moveTo>
                    <a:pt x="318" y="0"/>
                  </a:moveTo>
                  <a:lnTo>
                    <a:pt x="345" y="0"/>
                  </a:lnTo>
                  <a:lnTo>
                    <a:pt x="346" y="0"/>
                  </a:lnTo>
                  <a:lnTo>
                    <a:pt x="348" y="1"/>
                  </a:lnTo>
                  <a:lnTo>
                    <a:pt x="349" y="2"/>
                  </a:lnTo>
                  <a:lnTo>
                    <a:pt x="349" y="4"/>
                  </a:lnTo>
                  <a:lnTo>
                    <a:pt x="349" y="5"/>
                  </a:lnTo>
                  <a:lnTo>
                    <a:pt x="348" y="7"/>
                  </a:lnTo>
                  <a:lnTo>
                    <a:pt x="346" y="8"/>
                  </a:lnTo>
                  <a:lnTo>
                    <a:pt x="345" y="8"/>
                  </a:lnTo>
                  <a:lnTo>
                    <a:pt x="318" y="8"/>
                  </a:lnTo>
                  <a:lnTo>
                    <a:pt x="316" y="8"/>
                  </a:lnTo>
                  <a:lnTo>
                    <a:pt x="315" y="7"/>
                  </a:lnTo>
                  <a:lnTo>
                    <a:pt x="315" y="5"/>
                  </a:lnTo>
                  <a:lnTo>
                    <a:pt x="313" y="4"/>
                  </a:lnTo>
                  <a:lnTo>
                    <a:pt x="315" y="2"/>
                  </a:lnTo>
                  <a:lnTo>
                    <a:pt x="315" y="1"/>
                  </a:lnTo>
                  <a:lnTo>
                    <a:pt x="316" y="0"/>
                  </a:lnTo>
                  <a:lnTo>
                    <a:pt x="318" y="0"/>
                  </a:lnTo>
                  <a:lnTo>
                    <a:pt x="318" y="0"/>
                  </a:lnTo>
                  <a:close/>
                  <a:moveTo>
                    <a:pt x="381" y="0"/>
                  </a:moveTo>
                  <a:lnTo>
                    <a:pt x="408" y="0"/>
                  </a:lnTo>
                  <a:lnTo>
                    <a:pt x="410" y="0"/>
                  </a:lnTo>
                  <a:lnTo>
                    <a:pt x="411" y="1"/>
                  </a:lnTo>
                  <a:lnTo>
                    <a:pt x="413" y="2"/>
                  </a:lnTo>
                  <a:lnTo>
                    <a:pt x="413" y="4"/>
                  </a:lnTo>
                  <a:lnTo>
                    <a:pt x="413" y="5"/>
                  </a:lnTo>
                  <a:lnTo>
                    <a:pt x="411" y="7"/>
                  </a:lnTo>
                  <a:lnTo>
                    <a:pt x="410" y="8"/>
                  </a:lnTo>
                  <a:lnTo>
                    <a:pt x="408" y="8"/>
                  </a:lnTo>
                  <a:lnTo>
                    <a:pt x="381" y="8"/>
                  </a:lnTo>
                  <a:lnTo>
                    <a:pt x="380" y="8"/>
                  </a:lnTo>
                  <a:lnTo>
                    <a:pt x="378" y="7"/>
                  </a:lnTo>
                  <a:lnTo>
                    <a:pt x="377" y="5"/>
                  </a:lnTo>
                  <a:lnTo>
                    <a:pt x="377" y="4"/>
                  </a:lnTo>
                  <a:lnTo>
                    <a:pt x="377" y="2"/>
                  </a:lnTo>
                  <a:lnTo>
                    <a:pt x="378" y="1"/>
                  </a:lnTo>
                  <a:lnTo>
                    <a:pt x="380" y="0"/>
                  </a:lnTo>
                  <a:lnTo>
                    <a:pt x="381" y="0"/>
                  </a:lnTo>
                  <a:lnTo>
                    <a:pt x="381" y="0"/>
                  </a:lnTo>
                  <a:close/>
                  <a:moveTo>
                    <a:pt x="444" y="0"/>
                  </a:moveTo>
                  <a:lnTo>
                    <a:pt x="472" y="0"/>
                  </a:lnTo>
                  <a:lnTo>
                    <a:pt x="473" y="0"/>
                  </a:lnTo>
                  <a:lnTo>
                    <a:pt x="475" y="1"/>
                  </a:lnTo>
                  <a:lnTo>
                    <a:pt x="476" y="2"/>
                  </a:lnTo>
                  <a:lnTo>
                    <a:pt x="476" y="4"/>
                  </a:lnTo>
                  <a:lnTo>
                    <a:pt x="476" y="5"/>
                  </a:lnTo>
                  <a:lnTo>
                    <a:pt x="475" y="7"/>
                  </a:lnTo>
                  <a:lnTo>
                    <a:pt x="473" y="8"/>
                  </a:lnTo>
                  <a:lnTo>
                    <a:pt x="472" y="8"/>
                  </a:lnTo>
                  <a:lnTo>
                    <a:pt x="444" y="8"/>
                  </a:lnTo>
                  <a:lnTo>
                    <a:pt x="443" y="8"/>
                  </a:lnTo>
                  <a:lnTo>
                    <a:pt x="441" y="7"/>
                  </a:lnTo>
                  <a:lnTo>
                    <a:pt x="440" y="5"/>
                  </a:lnTo>
                  <a:lnTo>
                    <a:pt x="440" y="4"/>
                  </a:lnTo>
                  <a:lnTo>
                    <a:pt x="440" y="2"/>
                  </a:lnTo>
                  <a:lnTo>
                    <a:pt x="441" y="1"/>
                  </a:lnTo>
                  <a:lnTo>
                    <a:pt x="443" y="0"/>
                  </a:lnTo>
                  <a:lnTo>
                    <a:pt x="444" y="0"/>
                  </a:lnTo>
                  <a:lnTo>
                    <a:pt x="444" y="0"/>
                  </a:lnTo>
                  <a:close/>
                  <a:moveTo>
                    <a:pt x="508" y="0"/>
                  </a:moveTo>
                  <a:lnTo>
                    <a:pt x="534" y="0"/>
                  </a:lnTo>
                  <a:lnTo>
                    <a:pt x="536" y="0"/>
                  </a:lnTo>
                  <a:lnTo>
                    <a:pt x="538" y="1"/>
                  </a:lnTo>
                  <a:lnTo>
                    <a:pt x="538" y="2"/>
                  </a:lnTo>
                  <a:lnTo>
                    <a:pt x="539" y="4"/>
                  </a:lnTo>
                  <a:lnTo>
                    <a:pt x="538" y="5"/>
                  </a:lnTo>
                  <a:lnTo>
                    <a:pt x="538" y="7"/>
                  </a:lnTo>
                  <a:lnTo>
                    <a:pt x="536" y="8"/>
                  </a:lnTo>
                  <a:lnTo>
                    <a:pt x="534" y="8"/>
                  </a:lnTo>
                  <a:lnTo>
                    <a:pt x="508" y="8"/>
                  </a:lnTo>
                  <a:lnTo>
                    <a:pt x="506" y="8"/>
                  </a:lnTo>
                  <a:lnTo>
                    <a:pt x="505" y="7"/>
                  </a:lnTo>
                  <a:lnTo>
                    <a:pt x="503" y="5"/>
                  </a:lnTo>
                  <a:lnTo>
                    <a:pt x="503" y="4"/>
                  </a:lnTo>
                  <a:lnTo>
                    <a:pt x="503" y="2"/>
                  </a:lnTo>
                  <a:lnTo>
                    <a:pt x="505" y="1"/>
                  </a:lnTo>
                  <a:lnTo>
                    <a:pt x="506" y="0"/>
                  </a:lnTo>
                  <a:lnTo>
                    <a:pt x="508" y="0"/>
                  </a:lnTo>
                  <a:lnTo>
                    <a:pt x="508" y="0"/>
                  </a:lnTo>
                  <a:close/>
                  <a:moveTo>
                    <a:pt x="569" y="0"/>
                  </a:moveTo>
                  <a:lnTo>
                    <a:pt x="597" y="0"/>
                  </a:lnTo>
                  <a:lnTo>
                    <a:pt x="598" y="0"/>
                  </a:lnTo>
                  <a:lnTo>
                    <a:pt x="600" y="1"/>
                  </a:lnTo>
                  <a:lnTo>
                    <a:pt x="601" y="2"/>
                  </a:lnTo>
                  <a:lnTo>
                    <a:pt x="601" y="4"/>
                  </a:lnTo>
                  <a:lnTo>
                    <a:pt x="601" y="5"/>
                  </a:lnTo>
                  <a:lnTo>
                    <a:pt x="600" y="7"/>
                  </a:lnTo>
                  <a:lnTo>
                    <a:pt x="598" y="8"/>
                  </a:lnTo>
                  <a:lnTo>
                    <a:pt x="597" y="8"/>
                  </a:lnTo>
                  <a:lnTo>
                    <a:pt x="569" y="8"/>
                  </a:lnTo>
                  <a:lnTo>
                    <a:pt x="568" y="8"/>
                  </a:lnTo>
                  <a:lnTo>
                    <a:pt x="567" y="7"/>
                  </a:lnTo>
                  <a:lnTo>
                    <a:pt x="567" y="5"/>
                  </a:lnTo>
                  <a:lnTo>
                    <a:pt x="565" y="4"/>
                  </a:lnTo>
                  <a:lnTo>
                    <a:pt x="567" y="2"/>
                  </a:lnTo>
                  <a:lnTo>
                    <a:pt x="567" y="1"/>
                  </a:lnTo>
                  <a:lnTo>
                    <a:pt x="568" y="0"/>
                  </a:lnTo>
                  <a:lnTo>
                    <a:pt x="569" y="0"/>
                  </a:lnTo>
                  <a:lnTo>
                    <a:pt x="569" y="0"/>
                  </a:lnTo>
                  <a:close/>
                  <a:moveTo>
                    <a:pt x="633" y="0"/>
                  </a:moveTo>
                  <a:lnTo>
                    <a:pt x="660" y="0"/>
                  </a:lnTo>
                  <a:lnTo>
                    <a:pt x="662" y="0"/>
                  </a:lnTo>
                  <a:lnTo>
                    <a:pt x="663" y="1"/>
                  </a:lnTo>
                  <a:lnTo>
                    <a:pt x="664" y="2"/>
                  </a:lnTo>
                  <a:lnTo>
                    <a:pt x="664" y="4"/>
                  </a:lnTo>
                  <a:lnTo>
                    <a:pt x="664" y="5"/>
                  </a:lnTo>
                  <a:lnTo>
                    <a:pt x="663" y="7"/>
                  </a:lnTo>
                  <a:lnTo>
                    <a:pt x="662" y="8"/>
                  </a:lnTo>
                  <a:lnTo>
                    <a:pt x="660" y="8"/>
                  </a:lnTo>
                  <a:lnTo>
                    <a:pt x="633" y="8"/>
                  </a:lnTo>
                  <a:lnTo>
                    <a:pt x="631" y="8"/>
                  </a:lnTo>
                  <a:lnTo>
                    <a:pt x="630" y="7"/>
                  </a:lnTo>
                  <a:lnTo>
                    <a:pt x="628" y="5"/>
                  </a:lnTo>
                  <a:lnTo>
                    <a:pt x="628" y="4"/>
                  </a:lnTo>
                  <a:lnTo>
                    <a:pt x="628" y="2"/>
                  </a:lnTo>
                  <a:lnTo>
                    <a:pt x="630" y="1"/>
                  </a:lnTo>
                  <a:lnTo>
                    <a:pt x="631" y="0"/>
                  </a:lnTo>
                  <a:lnTo>
                    <a:pt x="633" y="0"/>
                  </a:lnTo>
                  <a:lnTo>
                    <a:pt x="633" y="0"/>
                  </a:lnTo>
                  <a:close/>
                  <a:moveTo>
                    <a:pt x="696" y="0"/>
                  </a:moveTo>
                  <a:lnTo>
                    <a:pt x="723" y="0"/>
                  </a:lnTo>
                  <a:lnTo>
                    <a:pt x="725" y="0"/>
                  </a:lnTo>
                  <a:lnTo>
                    <a:pt x="726" y="1"/>
                  </a:lnTo>
                  <a:lnTo>
                    <a:pt x="728" y="2"/>
                  </a:lnTo>
                  <a:lnTo>
                    <a:pt x="728" y="4"/>
                  </a:lnTo>
                  <a:lnTo>
                    <a:pt x="728" y="5"/>
                  </a:lnTo>
                  <a:lnTo>
                    <a:pt x="726" y="7"/>
                  </a:lnTo>
                  <a:lnTo>
                    <a:pt x="725" y="8"/>
                  </a:lnTo>
                  <a:lnTo>
                    <a:pt x="723" y="8"/>
                  </a:lnTo>
                  <a:lnTo>
                    <a:pt x="696" y="8"/>
                  </a:lnTo>
                  <a:lnTo>
                    <a:pt x="695" y="8"/>
                  </a:lnTo>
                  <a:lnTo>
                    <a:pt x="693" y="7"/>
                  </a:lnTo>
                  <a:lnTo>
                    <a:pt x="692" y="5"/>
                  </a:lnTo>
                  <a:lnTo>
                    <a:pt x="692" y="4"/>
                  </a:lnTo>
                  <a:lnTo>
                    <a:pt x="692" y="2"/>
                  </a:lnTo>
                  <a:lnTo>
                    <a:pt x="693" y="1"/>
                  </a:lnTo>
                  <a:lnTo>
                    <a:pt x="695" y="0"/>
                  </a:lnTo>
                  <a:lnTo>
                    <a:pt x="696" y="0"/>
                  </a:lnTo>
                  <a:lnTo>
                    <a:pt x="696" y="0"/>
                  </a:lnTo>
                  <a:close/>
                  <a:moveTo>
                    <a:pt x="759" y="0"/>
                  </a:moveTo>
                  <a:lnTo>
                    <a:pt x="785" y="0"/>
                  </a:lnTo>
                  <a:lnTo>
                    <a:pt x="788" y="0"/>
                  </a:lnTo>
                  <a:lnTo>
                    <a:pt x="790" y="1"/>
                  </a:lnTo>
                  <a:lnTo>
                    <a:pt x="790" y="2"/>
                  </a:lnTo>
                  <a:lnTo>
                    <a:pt x="791" y="4"/>
                  </a:lnTo>
                  <a:lnTo>
                    <a:pt x="790" y="5"/>
                  </a:lnTo>
                  <a:lnTo>
                    <a:pt x="790" y="7"/>
                  </a:lnTo>
                  <a:lnTo>
                    <a:pt x="788" y="8"/>
                  </a:lnTo>
                  <a:lnTo>
                    <a:pt x="785" y="8"/>
                  </a:lnTo>
                  <a:lnTo>
                    <a:pt x="759" y="8"/>
                  </a:lnTo>
                  <a:lnTo>
                    <a:pt x="758" y="8"/>
                  </a:lnTo>
                  <a:lnTo>
                    <a:pt x="757" y="7"/>
                  </a:lnTo>
                  <a:lnTo>
                    <a:pt x="755" y="5"/>
                  </a:lnTo>
                  <a:lnTo>
                    <a:pt x="755" y="4"/>
                  </a:lnTo>
                  <a:lnTo>
                    <a:pt x="755" y="2"/>
                  </a:lnTo>
                  <a:lnTo>
                    <a:pt x="757" y="1"/>
                  </a:lnTo>
                  <a:lnTo>
                    <a:pt x="758" y="0"/>
                  </a:lnTo>
                  <a:lnTo>
                    <a:pt x="759" y="0"/>
                  </a:lnTo>
                  <a:lnTo>
                    <a:pt x="759" y="0"/>
                  </a:lnTo>
                  <a:close/>
                  <a:moveTo>
                    <a:pt x="821" y="0"/>
                  </a:moveTo>
                  <a:lnTo>
                    <a:pt x="849" y="0"/>
                  </a:lnTo>
                  <a:lnTo>
                    <a:pt x="850" y="0"/>
                  </a:lnTo>
                  <a:lnTo>
                    <a:pt x="852" y="1"/>
                  </a:lnTo>
                  <a:lnTo>
                    <a:pt x="853" y="2"/>
                  </a:lnTo>
                  <a:lnTo>
                    <a:pt x="853" y="4"/>
                  </a:lnTo>
                  <a:lnTo>
                    <a:pt x="853" y="5"/>
                  </a:lnTo>
                  <a:lnTo>
                    <a:pt x="852" y="7"/>
                  </a:lnTo>
                  <a:lnTo>
                    <a:pt x="850" y="8"/>
                  </a:lnTo>
                  <a:lnTo>
                    <a:pt x="849" y="8"/>
                  </a:lnTo>
                  <a:lnTo>
                    <a:pt x="821" y="8"/>
                  </a:lnTo>
                  <a:lnTo>
                    <a:pt x="820" y="8"/>
                  </a:lnTo>
                  <a:lnTo>
                    <a:pt x="818" y="7"/>
                  </a:lnTo>
                  <a:lnTo>
                    <a:pt x="818" y="5"/>
                  </a:lnTo>
                  <a:lnTo>
                    <a:pt x="817" y="4"/>
                  </a:lnTo>
                  <a:lnTo>
                    <a:pt x="818" y="2"/>
                  </a:lnTo>
                  <a:lnTo>
                    <a:pt x="818" y="1"/>
                  </a:lnTo>
                  <a:lnTo>
                    <a:pt x="820" y="0"/>
                  </a:lnTo>
                  <a:lnTo>
                    <a:pt x="821" y="0"/>
                  </a:lnTo>
                  <a:lnTo>
                    <a:pt x="821" y="0"/>
                  </a:lnTo>
                  <a:close/>
                  <a:moveTo>
                    <a:pt x="885" y="0"/>
                  </a:moveTo>
                  <a:lnTo>
                    <a:pt x="912" y="0"/>
                  </a:lnTo>
                  <a:lnTo>
                    <a:pt x="913" y="0"/>
                  </a:lnTo>
                  <a:lnTo>
                    <a:pt x="915" y="1"/>
                  </a:lnTo>
                  <a:lnTo>
                    <a:pt x="916" y="2"/>
                  </a:lnTo>
                  <a:lnTo>
                    <a:pt x="916" y="4"/>
                  </a:lnTo>
                  <a:lnTo>
                    <a:pt x="916" y="5"/>
                  </a:lnTo>
                  <a:lnTo>
                    <a:pt x="915" y="7"/>
                  </a:lnTo>
                  <a:lnTo>
                    <a:pt x="913" y="8"/>
                  </a:lnTo>
                  <a:lnTo>
                    <a:pt x="912" y="8"/>
                  </a:lnTo>
                  <a:lnTo>
                    <a:pt x="885" y="8"/>
                  </a:lnTo>
                  <a:lnTo>
                    <a:pt x="883" y="8"/>
                  </a:lnTo>
                  <a:lnTo>
                    <a:pt x="882" y="7"/>
                  </a:lnTo>
                  <a:lnTo>
                    <a:pt x="880" y="5"/>
                  </a:lnTo>
                  <a:lnTo>
                    <a:pt x="880" y="4"/>
                  </a:lnTo>
                  <a:lnTo>
                    <a:pt x="880" y="2"/>
                  </a:lnTo>
                  <a:lnTo>
                    <a:pt x="882" y="1"/>
                  </a:lnTo>
                  <a:lnTo>
                    <a:pt x="883" y="0"/>
                  </a:lnTo>
                  <a:lnTo>
                    <a:pt x="885" y="0"/>
                  </a:lnTo>
                  <a:lnTo>
                    <a:pt x="885" y="0"/>
                  </a:lnTo>
                  <a:close/>
                  <a:moveTo>
                    <a:pt x="948" y="0"/>
                  </a:moveTo>
                  <a:lnTo>
                    <a:pt x="975" y="0"/>
                  </a:lnTo>
                  <a:lnTo>
                    <a:pt x="977" y="0"/>
                  </a:lnTo>
                  <a:lnTo>
                    <a:pt x="978" y="1"/>
                  </a:lnTo>
                  <a:lnTo>
                    <a:pt x="980" y="2"/>
                  </a:lnTo>
                  <a:lnTo>
                    <a:pt x="980" y="4"/>
                  </a:lnTo>
                  <a:lnTo>
                    <a:pt x="980" y="5"/>
                  </a:lnTo>
                  <a:lnTo>
                    <a:pt x="978" y="7"/>
                  </a:lnTo>
                  <a:lnTo>
                    <a:pt x="977" y="8"/>
                  </a:lnTo>
                  <a:lnTo>
                    <a:pt x="975" y="8"/>
                  </a:lnTo>
                  <a:lnTo>
                    <a:pt x="948" y="8"/>
                  </a:lnTo>
                  <a:lnTo>
                    <a:pt x="947" y="8"/>
                  </a:lnTo>
                  <a:lnTo>
                    <a:pt x="945" y="7"/>
                  </a:lnTo>
                  <a:lnTo>
                    <a:pt x="944" y="5"/>
                  </a:lnTo>
                  <a:lnTo>
                    <a:pt x="944" y="4"/>
                  </a:lnTo>
                  <a:lnTo>
                    <a:pt x="944" y="2"/>
                  </a:lnTo>
                  <a:lnTo>
                    <a:pt x="945" y="1"/>
                  </a:lnTo>
                  <a:lnTo>
                    <a:pt x="947" y="0"/>
                  </a:lnTo>
                  <a:lnTo>
                    <a:pt x="948" y="0"/>
                  </a:lnTo>
                  <a:lnTo>
                    <a:pt x="948" y="0"/>
                  </a:lnTo>
                  <a:close/>
                  <a:moveTo>
                    <a:pt x="1011" y="0"/>
                  </a:moveTo>
                  <a:lnTo>
                    <a:pt x="1037" y="0"/>
                  </a:lnTo>
                  <a:lnTo>
                    <a:pt x="1040" y="0"/>
                  </a:lnTo>
                  <a:lnTo>
                    <a:pt x="1041" y="1"/>
                  </a:lnTo>
                  <a:lnTo>
                    <a:pt x="1041" y="2"/>
                  </a:lnTo>
                  <a:lnTo>
                    <a:pt x="1043" y="4"/>
                  </a:lnTo>
                  <a:lnTo>
                    <a:pt x="1041" y="5"/>
                  </a:lnTo>
                  <a:lnTo>
                    <a:pt x="1041" y="7"/>
                  </a:lnTo>
                  <a:lnTo>
                    <a:pt x="1040" y="8"/>
                  </a:lnTo>
                  <a:lnTo>
                    <a:pt x="1037" y="8"/>
                  </a:lnTo>
                  <a:lnTo>
                    <a:pt x="1011" y="8"/>
                  </a:lnTo>
                  <a:lnTo>
                    <a:pt x="1010" y="8"/>
                  </a:lnTo>
                  <a:lnTo>
                    <a:pt x="1008" y="7"/>
                  </a:lnTo>
                  <a:lnTo>
                    <a:pt x="1007" y="5"/>
                  </a:lnTo>
                  <a:lnTo>
                    <a:pt x="1007" y="4"/>
                  </a:lnTo>
                  <a:lnTo>
                    <a:pt x="1007" y="2"/>
                  </a:lnTo>
                  <a:lnTo>
                    <a:pt x="1008" y="1"/>
                  </a:lnTo>
                  <a:lnTo>
                    <a:pt x="1010" y="0"/>
                  </a:lnTo>
                  <a:lnTo>
                    <a:pt x="1011" y="0"/>
                  </a:lnTo>
                  <a:lnTo>
                    <a:pt x="1011" y="0"/>
                  </a:lnTo>
                  <a:close/>
                  <a:moveTo>
                    <a:pt x="1073" y="0"/>
                  </a:moveTo>
                  <a:lnTo>
                    <a:pt x="1100" y="0"/>
                  </a:lnTo>
                  <a:lnTo>
                    <a:pt x="1102" y="0"/>
                  </a:lnTo>
                  <a:lnTo>
                    <a:pt x="1103" y="1"/>
                  </a:lnTo>
                  <a:lnTo>
                    <a:pt x="1105" y="2"/>
                  </a:lnTo>
                  <a:lnTo>
                    <a:pt x="1105" y="4"/>
                  </a:lnTo>
                  <a:lnTo>
                    <a:pt x="1105" y="5"/>
                  </a:lnTo>
                  <a:lnTo>
                    <a:pt x="1103" y="7"/>
                  </a:lnTo>
                  <a:lnTo>
                    <a:pt x="1102" y="8"/>
                  </a:lnTo>
                  <a:lnTo>
                    <a:pt x="1100" y="8"/>
                  </a:lnTo>
                  <a:lnTo>
                    <a:pt x="1073" y="8"/>
                  </a:lnTo>
                  <a:lnTo>
                    <a:pt x="1072" y="8"/>
                  </a:lnTo>
                  <a:lnTo>
                    <a:pt x="1070" y="7"/>
                  </a:lnTo>
                  <a:lnTo>
                    <a:pt x="1070" y="5"/>
                  </a:lnTo>
                  <a:lnTo>
                    <a:pt x="1069" y="4"/>
                  </a:lnTo>
                  <a:lnTo>
                    <a:pt x="1070" y="2"/>
                  </a:lnTo>
                  <a:lnTo>
                    <a:pt x="1070" y="1"/>
                  </a:lnTo>
                  <a:lnTo>
                    <a:pt x="1072" y="0"/>
                  </a:lnTo>
                  <a:lnTo>
                    <a:pt x="1073" y="0"/>
                  </a:lnTo>
                  <a:lnTo>
                    <a:pt x="1073" y="0"/>
                  </a:lnTo>
                  <a:close/>
                  <a:moveTo>
                    <a:pt x="1136" y="0"/>
                  </a:moveTo>
                  <a:lnTo>
                    <a:pt x="1164" y="0"/>
                  </a:lnTo>
                  <a:lnTo>
                    <a:pt x="1165" y="0"/>
                  </a:lnTo>
                  <a:lnTo>
                    <a:pt x="1167" y="1"/>
                  </a:lnTo>
                  <a:lnTo>
                    <a:pt x="1168" y="2"/>
                  </a:lnTo>
                  <a:lnTo>
                    <a:pt x="1168" y="4"/>
                  </a:lnTo>
                  <a:lnTo>
                    <a:pt x="1168" y="5"/>
                  </a:lnTo>
                  <a:lnTo>
                    <a:pt x="1167" y="7"/>
                  </a:lnTo>
                  <a:lnTo>
                    <a:pt x="1165" y="8"/>
                  </a:lnTo>
                  <a:lnTo>
                    <a:pt x="1164" y="8"/>
                  </a:lnTo>
                  <a:lnTo>
                    <a:pt x="1136" y="8"/>
                  </a:lnTo>
                  <a:lnTo>
                    <a:pt x="1135" y="8"/>
                  </a:lnTo>
                  <a:lnTo>
                    <a:pt x="1134" y="7"/>
                  </a:lnTo>
                  <a:lnTo>
                    <a:pt x="1132" y="5"/>
                  </a:lnTo>
                  <a:lnTo>
                    <a:pt x="1132" y="4"/>
                  </a:lnTo>
                  <a:lnTo>
                    <a:pt x="1132" y="2"/>
                  </a:lnTo>
                  <a:lnTo>
                    <a:pt x="1134" y="1"/>
                  </a:lnTo>
                  <a:lnTo>
                    <a:pt x="1135" y="0"/>
                  </a:lnTo>
                  <a:lnTo>
                    <a:pt x="1136" y="0"/>
                  </a:lnTo>
                  <a:lnTo>
                    <a:pt x="1136" y="0"/>
                  </a:lnTo>
                  <a:close/>
                  <a:moveTo>
                    <a:pt x="1200" y="0"/>
                  </a:moveTo>
                  <a:lnTo>
                    <a:pt x="1227" y="0"/>
                  </a:lnTo>
                  <a:lnTo>
                    <a:pt x="1229" y="0"/>
                  </a:lnTo>
                  <a:lnTo>
                    <a:pt x="1230" y="1"/>
                  </a:lnTo>
                  <a:lnTo>
                    <a:pt x="1231" y="2"/>
                  </a:lnTo>
                  <a:lnTo>
                    <a:pt x="1231" y="4"/>
                  </a:lnTo>
                  <a:lnTo>
                    <a:pt x="1231" y="5"/>
                  </a:lnTo>
                  <a:lnTo>
                    <a:pt x="1230" y="7"/>
                  </a:lnTo>
                  <a:lnTo>
                    <a:pt x="1229" y="8"/>
                  </a:lnTo>
                  <a:lnTo>
                    <a:pt x="1227" y="8"/>
                  </a:lnTo>
                  <a:lnTo>
                    <a:pt x="1200" y="8"/>
                  </a:lnTo>
                  <a:lnTo>
                    <a:pt x="1198" y="8"/>
                  </a:lnTo>
                  <a:lnTo>
                    <a:pt x="1197" y="7"/>
                  </a:lnTo>
                  <a:lnTo>
                    <a:pt x="1195" y="5"/>
                  </a:lnTo>
                  <a:lnTo>
                    <a:pt x="1195" y="4"/>
                  </a:lnTo>
                  <a:lnTo>
                    <a:pt x="1195" y="2"/>
                  </a:lnTo>
                  <a:lnTo>
                    <a:pt x="1197" y="1"/>
                  </a:lnTo>
                  <a:lnTo>
                    <a:pt x="1198" y="0"/>
                  </a:lnTo>
                  <a:lnTo>
                    <a:pt x="1200" y="0"/>
                  </a:lnTo>
                  <a:lnTo>
                    <a:pt x="1200" y="0"/>
                  </a:lnTo>
                  <a:close/>
                  <a:moveTo>
                    <a:pt x="1263" y="0"/>
                  </a:moveTo>
                  <a:lnTo>
                    <a:pt x="1289" y="0"/>
                  </a:lnTo>
                  <a:lnTo>
                    <a:pt x="1292" y="0"/>
                  </a:lnTo>
                  <a:lnTo>
                    <a:pt x="1293" y="1"/>
                  </a:lnTo>
                  <a:lnTo>
                    <a:pt x="1293" y="2"/>
                  </a:lnTo>
                  <a:lnTo>
                    <a:pt x="1295" y="4"/>
                  </a:lnTo>
                  <a:lnTo>
                    <a:pt x="1293" y="5"/>
                  </a:lnTo>
                  <a:lnTo>
                    <a:pt x="1293" y="7"/>
                  </a:lnTo>
                  <a:lnTo>
                    <a:pt x="1292" y="8"/>
                  </a:lnTo>
                  <a:lnTo>
                    <a:pt x="1289" y="8"/>
                  </a:lnTo>
                  <a:lnTo>
                    <a:pt x="1263" y="8"/>
                  </a:lnTo>
                  <a:lnTo>
                    <a:pt x="1262" y="8"/>
                  </a:lnTo>
                  <a:lnTo>
                    <a:pt x="1260" y="7"/>
                  </a:lnTo>
                  <a:lnTo>
                    <a:pt x="1259" y="5"/>
                  </a:lnTo>
                  <a:lnTo>
                    <a:pt x="1259" y="4"/>
                  </a:lnTo>
                  <a:lnTo>
                    <a:pt x="1259" y="2"/>
                  </a:lnTo>
                  <a:lnTo>
                    <a:pt x="1260" y="1"/>
                  </a:lnTo>
                  <a:lnTo>
                    <a:pt x="1262" y="0"/>
                  </a:lnTo>
                  <a:lnTo>
                    <a:pt x="1263" y="0"/>
                  </a:lnTo>
                  <a:lnTo>
                    <a:pt x="1263" y="0"/>
                  </a:lnTo>
                  <a:close/>
                  <a:moveTo>
                    <a:pt x="1325" y="0"/>
                  </a:moveTo>
                  <a:lnTo>
                    <a:pt x="1352" y="0"/>
                  </a:lnTo>
                  <a:lnTo>
                    <a:pt x="1354" y="0"/>
                  </a:lnTo>
                  <a:lnTo>
                    <a:pt x="1355" y="1"/>
                  </a:lnTo>
                  <a:lnTo>
                    <a:pt x="1357" y="2"/>
                  </a:lnTo>
                  <a:lnTo>
                    <a:pt x="1357" y="4"/>
                  </a:lnTo>
                  <a:lnTo>
                    <a:pt x="1357" y="5"/>
                  </a:lnTo>
                  <a:lnTo>
                    <a:pt x="1355" y="7"/>
                  </a:lnTo>
                  <a:lnTo>
                    <a:pt x="1354" y="8"/>
                  </a:lnTo>
                  <a:lnTo>
                    <a:pt x="1352" y="8"/>
                  </a:lnTo>
                  <a:lnTo>
                    <a:pt x="1325" y="8"/>
                  </a:lnTo>
                  <a:lnTo>
                    <a:pt x="1324" y="8"/>
                  </a:lnTo>
                  <a:lnTo>
                    <a:pt x="1322" y="7"/>
                  </a:lnTo>
                  <a:lnTo>
                    <a:pt x="1322" y="5"/>
                  </a:lnTo>
                  <a:lnTo>
                    <a:pt x="1321" y="4"/>
                  </a:lnTo>
                  <a:lnTo>
                    <a:pt x="1322" y="2"/>
                  </a:lnTo>
                  <a:lnTo>
                    <a:pt x="1322" y="1"/>
                  </a:lnTo>
                  <a:lnTo>
                    <a:pt x="1324" y="0"/>
                  </a:lnTo>
                  <a:lnTo>
                    <a:pt x="1325" y="0"/>
                  </a:lnTo>
                  <a:lnTo>
                    <a:pt x="1325" y="0"/>
                  </a:lnTo>
                  <a:close/>
                  <a:moveTo>
                    <a:pt x="1388" y="0"/>
                  </a:moveTo>
                  <a:lnTo>
                    <a:pt x="1416" y="0"/>
                  </a:lnTo>
                  <a:lnTo>
                    <a:pt x="1417" y="0"/>
                  </a:lnTo>
                  <a:lnTo>
                    <a:pt x="1418" y="1"/>
                  </a:lnTo>
                  <a:lnTo>
                    <a:pt x="1420" y="2"/>
                  </a:lnTo>
                  <a:lnTo>
                    <a:pt x="1420" y="4"/>
                  </a:lnTo>
                  <a:lnTo>
                    <a:pt x="1420" y="5"/>
                  </a:lnTo>
                  <a:lnTo>
                    <a:pt x="1418" y="7"/>
                  </a:lnTo>
                  <a:lnTo>
                    <a:pt x="1417" y="8"/>
                  </a:lnTo>
                  <a:lnTo>
                    <a:pt x="1416" y="8"/>
                  </a:lnTo>
                  <a:lnTo>
                    <a:pt x="1388" y="8"/>
                  </a:lnTo>
                  <a:lnTo>
                    <a:pt x="1387" y="8"/>
                  </a:lnTo>
                  <a:lnTo>
                    <a:pt x="1385" y="7"/>
                  </a:lnTo>
                  <a:lnTo>
                    <a:pt x="1384" y="5"/>
                  </a:lnTo>
                  <a:lnTo>
                    <a:pt x="1384" y="4"/>
                  </a:lnTo>
                  <a:lnTo>
                    <a:pt x="1384" y="2"/>
                  </a:lnTo>
                  <a:lnTo>
                    <a:pt x="1385" y="1"/>
                  </a:lnTo>
                  <a:lnTo>
                    <a:pt x="1387" y="0"/>
                  </a:lnTo>
                  <a:lnTo>
                    <a:pt x="1388" y="0"/>
                  </a:lnTo>
                  <a:lnTo>
                    <a:pt x="1388" y="0"/>
                  </a:lnTo>
                  <a:close/>
                  <a:moveTo>
                    <a:pt x="1452" y="0"/>
                  </a:moveTo>
                  <a:lnTo>
                    <a:pt x="1479" y="0"/>
                  </a:lnTo>
                  <a:lnTo>
                    <a:pt x="1480" y="0"/>
                  </a:lnTo>
                  <a:lnTo>
                    <a:pt x="1482" y="1"/>
                  </a:lnTo>
                  <a:lnTo>
                    <a:pt x="1483" y="2"/>
                  </a:lnTo>
                  <a:lnTo>
                    <a:pt x="1483" y="4"/>
                  </a:lnTo>
                  <a:lnTo>
                    <a:pt x="1483" y="5"/>
                  </a:lnTo>
                  <a:lnTo>
                    <a:pt x="1482" y="7"/>
                  </a:lnTo>
                  <a:lnTo>
                    <a:pt x="1480" y="8"/>
                  </a:lnTo>
                  <a:lnTo>
                    <a:pt x="1479" y="8"/>
                  </a:lnTo>
                  <a:lnTo>
                    <a:pt x="1452" y="8"/>
                  </a:lnTo>
                  <a:lnTo>
                    <a:pt x="1450" y="8"/>
                  </a:lnTo>
                  <a:lnTo>
                    <a:pt x="1449" y="7"/>
                  </a:lnTo>
                  <a:lnTo>
                    <a:pt x="1447" y="5"/>
                  </a:lnTo>
                  <a:lnTo>
                    <a:pt x="1447" y="4"/>
                  </a:lnTo>
                  <a:lnTo>
                    <a:pt x="1447" y="2"/>
                  </a:lnTo>
                  <a:lnTo>
                    <a:pt x="1449" y="1"/>
                  </a:lnTo>
                  <a:lnTo>
                    <a:pt x="1450" y="0"/>
                  </a:lnTo>
                  <a:lnTo>
                    <a:pt x="1452" y="0"/>
                  </a:lnTo>
                  <a:lnTo>
                    <a:pt x="1452" y="0"/>
                  </a:lnTo>
                  <a:close/>
                  <a:moveTo>
                    <a:pt x="1515" y="0"/>
                  </a:moveTo>
                  <a:lnTo>
                    <a:pt x="1541" y="0"/>
                  </a:lnTo>
                  <a:lnTo>
                    <a:pt x="1544" y="0"/>
                  </a:lnTo>
                  <a:lnTo>
                    <a:pt x="1545" y="1"/>
                  </a:lnTo>
                  <a:lnTo>
                    <a:pt x="1545" y="2"/>
                  </a:lnTo>
                  <a:lnTo>
                    <a:pt x="1547" y="4"/>
                  </a:lnTo>
                  <a:lnTo>
                    <a:pt x="1545" y="5"/>
                  </a:lnTo>
                  <a:lnTo>
                    <a:pt x="1545" y="7"/>
                  </a:lnTo>
                  <a:lnTo>
                    <a:pt x="1544" y="8"/>
                  </a:lnTo>
                  <a:lnTo>
                    <a:pt x="1541" y="8"/>
                  </a:lnTo>
                  <a:lnTo>
                    <a:pt x="1515" y="8"/>
                  </a:lnTo>
                  <a:lnTo>
                    <a:pt x="1513" y="8"/>
                  </a:lnTo>
                  <a:lnTo>
                    <a:pt x="1512" y="7"/>
                  </a:lnTo>
                  <a:lnTo>
                    <a:pt x="1511" y="5"/>
                  </a:lnTo>
                  <a:lnTo>
                    <a:pt x="1511" y="4"/>
                  </a:lnTo>
                  <a:lnTo>
                    <a:pt x="1511" y="2"/>
                  </a:lnTo>
                  <a:lnTo>
                    <a:pt x="1512" y="1"/>
                  </a:lnTo>
                  <a:lnTo>
                    <a:pt x="1513" y="0"/>
                  </a:lnTo>
                  <a:lnTo>
                    <a:pt x="1515" y="0"/>
                  </a:lnTo>
                  <a:lnTo>
                    <a:pt x="1515" y="0"/>
                  </a:lnTo>
                  <a:close/>
                  <a:moveTo>
                    <a:pt x="1577" y="0"/>
                  </a:moveTo>
                  <a:lnTo>
                    <a:pt x="1604" y="0"/>
                  </a:lnTo>
                  <a:lnTo>
                    <a:pt x="1606" y="0"/>
                  </a:lnTo>
                  <a:lnTo>
                    <a:pt x="1607" y="1"/>
                  </a:lnTo>
                  <a:lnTo>
                    <a:pt x="1608" y="2"/>
                  </a:lnTo>
                  <a:lnTo>
                    <a:pt x="1608" y="4"/>
                  </a:lnTo>
                  <a:lnTo>
                    <a:pt x="1608" y="5"/>
                  </a:lnTo>
                  <a:lnTo>
                    <a:pt x="1607" y="7"/>
                  </a:lnTo>
                  <a:lnTo>
                    <a:pt x="1606" y="8"/>
                  </a:lnTo>
                  <a:lnTo>
                    <a:pt x="1604" y="8"/>
                  </a:lnTo>
                  <a:lnTo>
                    <a:pt x="1577" y="8"/>
                  </a:lnTo>
                  <a:lnTo>
                    <a:pt x="1575" y="8"/>
                  </a:lnTo>
                  <a:lnTo>
                    <a:pt x="1574" y="7"/>
                  </a:lnTo>
                  <a:lnTo>
                    <a:pt x="1574" y="5"/>
                  </a:lnTo>
                  <a:lnTo>
                    <a:pt x="1572" y="4"/>
                  </a:lnTo>
                  <a:lnTo>
                    <a:pt x="1574" y="2"/>
                  </a:lnTo>
                  <a:lnTo>
                    <a:pt x="1574" y="1"/>
                  </a:lnTo>
                  <a:lnTo>
                    <a:pt x="1575" y="0"/>
                  </a:lnTo>
                  <a:lnTo>
                    <a:pt x="1577" y="0"/>
                  </a:lnTo>
                  <a:lnTo>
                    <a:pt x="1577" y="0"/>
                  </a:lnTo>
                  <a:close/>
                  <a:moveTo>
                    <a:pt x="1640" y="0"/>
                  </a:moveTo>
                  <a:lnTo>
                    <a:pt x="1667" y="0"/>
                  </a:lnTo>
                  <a:lnTo>
                    <a:pt x="1669" y="0"/>
                  </a:lnTo>
                  <a:lnTo>
                    <a:pt x="1670" y="1"/>
                  </a:lnTo>
                  <a:lnTo>
                    <a:pt x="1672" y="2"/>
                  </a:lnTo>
                  <a:lnTo>
                    <a:pt x="1672" y="4"/>
                  </a:lnTo>
                  <a:lnTo>
                    <a:pt x="1672" y="5"/>
                  </a:lnTo>
                  <a:lnTo>
                    <a:pt x="1670" y="7"/>
                  </a:lnTo>
                  <a:lnTo>
                    <a:pt x="1669" y="8"/>
                  </a:lnTo>
                  <a:lnTo>
                    <a:pt x="1667" y="8"/>
                  </a:lnTo>
                  <a:lnTo>
                    <a:pt x="1640" y="8"/>
                  </a:lnTo>
                  <a:lnTo>
                    <a:pt x="1639" y="8"/>
                  </a:lnTo>
                  <a:lnTo>
                    <a:pt x="1637" y="7"/>
                  </a:lnTo>
                  <a:lnTo>
                    <a:pt x="1636" y="5"/>
                  </a:lnTo>
                  <a:lnTo>
                    <a:pt x="1636" y="4"/>
                  </a:lnTo>
                  <a:lnTo>
                    <a:pt x="1636" y="2"/>
                  </a:lnTo>
                  <a:lnTo>
                    <a:pt x="1637" y="1"/>
                  </a:lnTo>
                  <a:lnTo>
                    <a:pt x="1639" y="0"/>
                  </a:lnTo>
                  <a:lnTo>
                    <a:pt x="1640" y="0"/>
                  </a:lnTo>
                  <a:lnTo>
                    <a:pt x="1640" y="0"/>
                  </a:lnTo>
                  <a:close/>
                  <a:moveTo>
                    <a:pt x="1703" y="0"/>
                  </a:moveTo>
                  <a:lnTo>
                    <a:pt x="1731" y="0"/>
                  </a:lnTo>
                  <a:lnTo>
                    <a:pt x="1732" y="0"/>
                  </a:lnTo>
                  <a:lnTo>
                    <a:pt x="1734" y="1"/>
                  </a:lnTo>
                  <a:lnTo>
                    <a:pt x="1735" y="2"/>
                  </a:lnTo>
                  <a:lnTo>
                    <a:pt x="1735" y="4"/>
                  </a:lnTo>
                  <a:lnTo>
                    <a:pt x="1735" y="5"/>
                  </a:lnTo>
                  <a:lnTo>
                    <a:pt x="1734" y="7"/>
                  </a:lnTo>
                  <a:lnTo>
                    <a:pt x="1732" y="8"/>
                  </a:lnTo>
                  <a:lnTo>
                    <a:pt x="1731" y="8"/>
                  </a:lnTo>
                  <a:lnTo>
                    <a:pt x="1703" y="8"/>
                  </a:lnTo>
                  <a:lnTo>
                    <a:pt x="1702" y="8"/>
                  </a:lnTo>
                  <a:lnTo>
                    <a:pt x="1701" y="7"/>
                  </a:lnTo>
                  <a:lnTo>
                    <a:pt x="1699" y="5"/>
                  </a:lnTo>
                  <a:lnTo>
                    <a:pt x="1699" y="4"/>
                  </a:lnTo>
                  <a:lnTo>
                    <a:pt x="1699" y="2"/>
                  </a:lnTo>
                  <a:lnTo>
                    <a:pt x="1701" y="1"/>
                  </a:lnTo>
                  <a:lnTo>
                    <a:pt x="1702" y="0"/>
                  </a:lnTo>
                  <a:lnTo>
                    <a:pt x="1703" y="0"/>
                  </a:lnTo>
                  <a:lnTo>
                    <a:pt x="1703" y="0"/>
                  </a:lnTo>
                  <a:close/>
                  <a:moveTo>
                    <a:pt x="1767" y="0"/>
                  </a:moveTo>
                  <a:lnTo>
                    <a:pt x="1793" y="0"/>
                  </a:lnTo>
                  <a:lnTo>
                    <a:pt x="1796" y="0"/>
                  </a:lnTo>
                  <a:lnTo>
                    <a:pt x="1797" y="1"/>
                  </a:lnTo>
                  <a:lnTo>
                    <a:pt x="1797" y="2"/>
                  </a:lnTo>
                  <a:lnTo>
                    <a:pt x="1798" y="4"/>
                  </a:lnTo>
                  <a:lnTo>
                    <a:pt x="1797" y="5"/>
                  </a:lnTo>
                  <a:lnTo>
                    <a:pt x="1797" y="7"/>
                  </a:lnTo>
                  <a:lnTo>
                    <a:pt x="1796" y="8"/>
                  </a:lnTo>
                  <a:lnTo>
                    <a:pt x="1793" y="8"/>
                  </a:lnTo>
                  <a:lnTo>
                    <a:pt x="1767" y="8"/>
                  </a:lnTo>
                  <a:lnTo>
                    <a:pt x="1765" y="8"/>
                  </a:lnTo>
                  <a:lnTo>
                    <a:pt x="1764" y="7"/>
                  </a:lnTo>
                  <a:lnTo>
                    <a:pt x="1762" y="5"/>
                  </a:lnTo>
                  <a:lnTo>
                    <a:pt x="1762" y="4"/>
                  </a:lnTo>
                  <a:lnTo>
                    <a:pt x="1762" y="2"/>
                  </a:lnTo>
                  <a:lnTo>
                    <a:pt x="1764" y="1"/>
                  </a:lnTo>
                  <a:lnTo>
                    <a:pt x="1765" y="0"/>
                  </a:lnTo>
                  <a:lnTo>
                    <a:pt x="1767" y="0"/>
                  </a:lnTo>
                  <a:lnTo>
                    <a:pt x="1767" y="0"/>
                  </a:lnTo>
                  <a:close/>
                  <a:moveTo>
                    <a:pt x="1829" y="0"/>
                  </a:moveTo>
                  <a:lnTo>
                    <a:pt x="1856" y="0"/>
                  </a:lnTo>
                  <a:lnTo>
                    <a:pt x="1857" y="0"/>
                  </a:lnTo>
                  <a:lnTo>
                    <a:pt x="1859" y="1"/>
                  </a:lnTo>
                  <a:lnTo>
                    <a:pt x="1860" y="2"/>
                  </a:lnTo>
                  <a:lnTo>
                    <a:pt x="1860" y="4"/>
                  </a:lnTo>
                  <a:lnTo>
                    <a:pt x="1860" y="5"/>
                  </a:lnTo>
                  <a:lnTo>
                    <a:pt x="1859" y="7"/>
                  </a:lnTo>
                  <a:lnTo>
                    <a:pt x="1857" y="8"/>
                  </a:lnTo>
                  <a:lnTo>
                    <a:pt x="1856" y="8"/>
                  </a:lnTo>
                  <a:lnTo>
                    <a:pt x="1829" y="8"/>
                  </a:lnTo>
                  <a:lnTo>
                    <a:pt x="1827" y="8"/>
                  </a:lnTo>
                  <a:lnTo>
                    <a:pt x="1826" y="7"/>
                  </a:lnTo>
                  <a:lnTo>
                    <a:pt x="1826" y="5"/>
                  </a:lnTo>
                  <a:lnTo>
                    <a:pt x="1824" y="4"/>
                  </a:lnTo>
                  <a:lnTo>
                    <a:pt x="1826" y="2"/>
                  </a:lnTo>
                  <a:lnTo>
                    <a:pt x="1826" y="1"/>
                  </a:lnTo>
                  <a:lnTo>
                    <a:pt x="1827" y="0"/>
                  </a:lnTo>
                  <a:lnTo>
                    <a:pt x="1829" y="0"/>
                  </a:lnTo>
                  <a:lnTo>
                    <a:pt x="1829" y="0"/>
                  </a:lnTo>
                  <a:close/>
                  <a:moveTo>
                    <a:pt x="1892" y="0"/>
                  </a:moveTo>
                  <a:lnTo>
                    <a:pt x="1903" y="0"/>
                  </a:lnTo>
                  <a:lnTo>
                    <a:pt x="1905" y="0"/>
                  </a:lnTo>
                  <a:lnTo>
                    <a:pt x="1906" y="1"/>
                  </a:lnTo>
                  <a:lnTo>
                    <a:pt x="1908" y="2"/>
                  </a:lnTo>
                  <a:lnTo>
                    <a:pt x="1908" y="4"/>
                  </a:lnTo>
                  <a:lnTo>
                    <a:pt x="1908" y="5"/>
                  </a:lnTo>
                  <a:lnTo>
                    <a:pt x="1906" y="7"/>
                  </a:lnTo>
                  <a:lnTo>
                    <a:pt x="1905" y="8"/>
                  </a:lnTo>
                  <a:lnTo>
                    <a:pt x="1903" y="8"/>
                  </a:lnTo>
                  <a:lnTo>
                    <a:pt x="1892" y="8"/>
                  </a:lnTo>
                  <a:lnTo>
                    <a:pt x="1890" y="8"/>
                  </a:lnTo>
                  <a:lnTo>
                    <a:pt x="1889" y="7"/>
                  </a:lnTo>
                  <a:lnTo>
                    <a:pt x="1888" y="5"/>
                  </a:lnTo>
                  <a:lnTo>
                    <a:pt x="1888" y="4"/>
                  </a:lnTo>
                  <a:lnTo>
                    <a:pt x="1888" y="2"/>
                  </a:lnTo>
                  <a:lnTo>
                    <a:pt x="1889" y="1"/>
                  </a:lnTo>
                  <a:lnTo>
                    <a:pt x="1890" y="0"/>
                  </a:lnTo>
                  <a:lnTo>
                    <a:pt x="1892" y="0"/>
                  </a:lnTo>
                  <a:lnTo>
                    <a:pt x="1892" y="0"/>
                  </a:lnTo>
                  <a:close/>
                </a:path>
              </a:pathLst>
            </a:custGeom>
            <a:solidFill>
              <a:srgbClr val="000000"/>
            </a:solidFill>
            <a:ln w="1588">
              <a:solidFill>
                <a:srgbClr val="000000"/>
              </a:solidFill>
              <a:prstDash val="solid"/>
              <a:round/>
              <a:headEnd/>
              <a:tailEnd/>
            </a:ln>
          </p:spPr>
          <p:txBody>
            <a:bodyPr/>
            <a:lstStyle/>
            <a:p>
              <a:endParaRPr lang="en-US"/>
            </a:p>
          </p:txBody>
        </p:sp>
        <p:sp>
          <p:nvSpPr>
            <p:cNvPr id="700442" name="Freeform 26">
              <a:extLst>
                <a:ext uri="{FF2B5EF4-FFF2-40B4-BE49-F238E27FC236}">
                  <a16:creationId xmlns:a16="http://schemas.microsoft.com/office/drawing/2014/main" id="{B53C8B89-7351-4F1F-8C08-479C11DB1671}"/>
                </a:ext>
              </a:extLst>
            </p:cNvPr>
            <p:cNvSpPr>
              <a:spLocks/>
            </p:cNvSpPr>
            <p:nvPr/>
          </p:nvSpPr>
          <p:spPr bwMode="auto">
            <a:xfrm>
              <a:off x="299" y="3963"/>
              <a:ext cx="76" cy="76"/>
            </a:xfrm>
            <a:custGeom>
              <a:avLst/>
              <a:gdLst>
                <a:gd name="T0" fmla="*/ 43 w 86"/>
                <a:gd name="T1" fmla="*/ 0 h 86"/>
                <a:gd name="T2" fmla="*/ 39 w 86"/>
                <a:gd name="T3" fmla="*/ 0 h 86"/>
                <a:gd name="T4" fmla="*/ 34 w 86"/>
                <a:gd name="T5" fmla="*/ 0 h 86"/>
                <a:gd name="T6" fmla="*/ 30 w 86"/>
                <a:gd name="T7" fmla="*/ 1 h 86"/>
                <a:gd name="T8" fmla="*/ 26 w 86"/>
                <a:gd name="T9" fmla="*/ 2 h 86"/>
                <a:gd name="T10" fmla="*/ 21 w 86"/>
                <a:gd name="T11" fmla="*/ 4 h 86"/>
                <a:gd name="T12" fmla="*/ 19 w 86"/>
                <a:gd name="T13" fmla="*/ 7 h 86"/>
                <a:gd name="T14" fmla="*/ 13 w 86"/>
                <a:gd name="T15" fmla="*/ 12 h 86"/>
                <a:gd name="T16" fmla="*/ 7 w 86"/>
                <a:gd name="T17" fmla="*/ 18 h 86"/>
                <a:gd name="T18" fmla="*/ 4 w 86"/>
                <a:gd name="T19" fmla="*/ 21 h 86"/>
                <a:gd name="T20" fmla="*/ 3 w 86"/>
                <a:gd name="T21" fmla="*/ 25 h 86"/>
                <a:gd name="T22" fmla="*/ 1 w 86"/>
                <a:gd name="T23" fmla="*/ 30 h 86"/>
                <a:gd name="T24" fmla="*/ 0 w 86"/>
                <a:gd name="T25" fmla="*/ 34 h 86"/>
                <a:gd name="T26" fmla="*/ 0 w 86"/>
                <a:gd name="T27" fmla="*/ 38 h 86"/>
                <a:gd name="T28" fmla="*/ 0 w 86"/>
                <a:gd name="T29" fmla="*/ 43 h 86"/>
                <a:gd name="T30" fmla="*/ 0 w 86"/>
                <a:gd name="T31" fmla="*/ 47 h 86"/>
                <a:gd name="T32" fmla="*/ 0 w 86"/>
                <a:gd name="T33" fmla="*/ 51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0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1 h 86"/>
                <a:gd name="T82" fmla="*/ 86 w 86"/>
                <a:gd name="T83" fmla="*/ 47 h 86"/>
                <a:gd name="T84" fmla="*/ 86 w 86"/>
                <a:gd name="T85" fmla="*/ 43 h 86"/>
                <a:gd name="T86" fmla="*/ 86 w 86"/>
                <a:gd name="T87" fmla="*/ 38 h 86"/>
                <a:gd name="T88" fmla="*/ 85 w 86"/>
                <a:gd name="T89" fmla="*/ 34 h 86"/>
                <a:gd name="T90" fmla="*/ 83 w 86"/>
                <a:gd name="T91" fmla="*/ 30 h 86"/>
                <a:gd name="T92" fmla="*/ 82 w 86"/>
                <a:gd name="T93" fmla="*/ 25 h 86"/>
                <a:gd name="T94" fmla="*/ 80 w 86"/>
                <a:gd name="T95" fmla="*/ 21 h 86"/>
                <a:gd name="T96" fmla="*/ 79 w 86"/>
                <a:gd name="T97" fmla="*/ 18 h 86"/>
                <a:gd name="T98" fmla="*/ 73 w 86"/>
                <a:gd name="T99" fmla="*/ 12 h 86"/>
                <a:gd name="T100" fmla="*/ 66 w 86"/>
                <a:gd name="T101" fmla="*/ 7 h 86"/>
                <a:gd name="T102" fmla="*/ 63 w 86"/>
                <a:gd name="T103" fmla="*/ 4 h 86"/>
                <a:gd name="T104" fmla="*/ 59 w 86"/>
                <a:gd name="T105" fmla="*/ 2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2"/>
                  </a:lnTo>
                  <a:lnTo>
                    <a:pt x="21" y="4"/>
                  </a:lnTo>
                  <a:lnTo>
                    <a:pt x="19" y="7"/>
                  </a:lnTo>
                  <a:lnTo>
                    <a:pt x="13" y="12"/>
                  </a:lnTo>
                  <a:lnTo>
                    <a:pt x="7" y="18"/>
                  </a:lnTo>
                  <a:lnTo>
                    <a:pt x="4" y="21"/>
                  </a:lnTo>
                  <a:lnTo>
                    <a:pt x="3" y="25"/>
                  </a:lnTo>
                  <a:lnTo>
                    <a:pt x="1" y="30"/>
                  </a:lnTo>
                  <a:lnTo>
                    <a:pt x="0" y="34"/>
                  </a:lnTo>
                  <a:lnTo>
                    <a:pt x="0" y="38"/>
                  </a:lnTo>
                  <a:lnTo>
                    <a:pt x="0" y="43"/>
                  </a:lnTo>
                  <a:lnTo>
                    <a:pt x="0" y="47"/>
                  </a:lnTo>
                  <a:lnTo>
                    <a:pt x="0" y="51"/>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1"/>
                  </a:lnTo>
                  <a:lnTo>
                    <a:pt x="86" y="47"/>
                  </a:lnTo>
                  <a:lnTo>
                    <a:pt x="86" y="43"/>
                  </a:lnTo>
                  <a:lnTo>
                    <a:pt x="86" y="38"/>
                  </a:lnTo>
                  <a:lnTo>
                    <a:pt x="85" y="34"/>
                  </a:lnTo>
                  <a:lnTo>
                    <a:pt x="83" y="30"/>
                  </a:lnTo>
                  <a:lnTo>
                    <a:pt x="82" y="25"/>
                  </a:lnTo>
                  <a:lnTo>
                    <a:pt x="80" y="21"/>
                  </a:lnTo>
                  <a:lnTo>
                    <a:pt x="79" y="18"/>
                  </a:lnTo>
                  <a:lnTo>
                    <a:pt x="73" y="12"/>
                  </a:lnTo>
                  <a:lnTo>
                    <a:pt x="66" y="7"/>
                  </a:lnTo>
                  <a:lnTo>
                    <a:pt x="63" y="4"/>
                  </a:lnTo>
                  <a:lnTo>
                    <a:pt x="59" y="2"/>
                  </a:lnTo>
                  <a:lnTo>
                    <a:pt x="56" y="1"/>
                  </a:lnTo>
                  <a:lnTo>
                    <a:pt x="52"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43" name="Freeform 27">
              <a:extLst>
                <a:ext uri="{FF2B5EF4-FFF2-40B4-BE49-F238E27FC236}">
                  <a16:creationId xmlns:a16="http://schemas.microsoft.com/office/drawing/2014/main" id="{62FF6B3C-23F3-4FEA-A7EB-08C933586D7B}"/>
                </a:ext>
              </a:extLst>
            </p:cNvPr>
            <p:cNvSpPr>
              <a:spLocks/>
            </p:cNvSpPr>
            <p:nvPr/>
          </p:nvSpPr>
          <p:spPr bwMode="auto">
            <a:xfrm>
              <a:off x="299" y="3963"/>
              <a:ext cx="76" cy="76"/>
            </a:xfrm>
            <a:custGeom>
              <a:avLst/>
              <a:gdLst>
                <a:gd name="T0" fmla="*/ 43 w 86"/>
                <a:gd name="T1" fmla="*/ 0 h 86"/>
                <a:gd name="T2" fmla="*/ 39 w 86"/>
                <a:gd name="T3" fmla="*/ 0 h 86"/>
                <a:gd name="T4" fmla="*/ 34 w 86"/>
                <a:gd name="T5" fmla="*/ 0 h 86"/>
                <a:gd name="T6" fmla="*/ 30 w 86"/>
                <a:gd name="T7" fmla="*/ 1 h 86"/>
                <a:gd name="T8" fmla="*/ 26 w 86"/>
                <a:gd name="T9" fmla="*/ 2 h 86"/>
                <a:gd name="T10" fmla="*/ 21 w 86"/>
                <a:gd name="T11" fmla="*/ 4 h 86"/>
                <a:gd name="T12" fmla="*/ 19 w 86"/>
                <a:gd name="T13" fmla="*/ 7 h 86"/>
                <a:gd name="T14" fmla="*/ 13 w 86"/>
                <a:gd name="T15" fmla="*/ 12 h 86"/>
                <a:gd name="T16" fmla="*/ 7 w 86"/>
                <a:gd name="T17" fmla="*/ 18 h 86"/>
                <a:gd name="T18" fmla="*/ 4 w 86"/>
                <a:gd name="T19" fmla="*/ 21 h 86"/>
                <a:gd name="T20" fmla="*/ 3 w 86"/>
                <a:gd name="T21" fmla="*/ 25 h 86"/>
                <a:gd name="T22" fmla="*/ 1 w 86"/>
                <a:gd name="T23" fmla="*/ 30 h 86"/>
                <a:gd name="T24" fmla="*/ 0 w 86"/>
                <a:gd name="T25" fmla="*/ 34 h 86"/>
                <a:gd name="T26" fmla="*/ 0 w 86"/>
                <a:gd name="T27" fmla="*/ 38 h 86"/>
                <a:gd name="T28" fmla="*/ 0 w 86"/>
                <a:gd name="T29" fmla="*/ 43 h 86"/>
                <a:gd name="T30" fmla="*/ 0 w 86"/>
                <a:gd name="T31" fmla="*/ 47 h 86"/>
                <a:gd name="T32" fmla="*/ 0 w 86"/>
                <a:gd name="T33" fmla="*/ 51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0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1 h 86"/>
                <a:gd name="T82" fmla="*/ 86 w 86"/>
                <a:gd name="T83" fmla="*/ 47 h 86"/>
                <a:gd name="T84" fmla="*/ 86 w 86"/>
                <a:gd name="T85" fmla="*/ 43 h 86"/>
                <a:gd name="T86" fmla="*/ 86 w 86"/>
                <a:gd name="T87" fmla="*/ 38 h 86"/>
                <a:gd name="T88" fmla="*/ 85 w 86"/>
                <a:gd name="T89" fmla="*/ 34 h 86"/>
                <a:gd name="T90" fmla="*/ 83 w 86"/>
                <a:gd name="T91" fmla="*/ 30 h 86"/>
                <a:gd name="T92" fmla="*/ 82 w 86"/>
                <a:gd name="T93" fmla="*/ 25 h 86"/>
                <a:gd name="T94" fmla="*/ 80 w 86"/>
                <a:gd name="T95" fmla="*/ 21 h 86"/>
                <a:gd name="T96" fmla="*/ 79 w 86"/>
                <a:gd name="T97" fmla="*/ 18 h 86"/>
                <a:gd name="T98" fmla="*/ 73 w 86"/>
                <a:gd name="T99" fmla="*/ 12 h 86"/>
                <a:gd name="T100" fmla="*/ 66 w 86"/>
                <a:gd name="T101" fmla="*/ 7 h 86"/>
                <a:gd name="T102" fmla="*/ 63 w 86"/>
                <a:gd name="T103" fmla="*/ 4 h 86"/>
                <a:gd name="T104" fmla="*/ 59 w 86"/>
                <a:gd name="T105" fmla="*/ 2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2"/>
                  </a:lnTo>
                  <a:lnTo>
                    <a:pt x="21" y="4"/>
                  </a:lnTo>
                  <a:lnTo>
                    <a:pt x="19" y="7"/>
                  </a:lnTo>
                  <a:lnTo>
                    <a:pt x="13" y="12"/>
                  </a:lnTo>
                  <a:lnTo>
                    <a:pt x="7" y="18"/>
                  </a:lnTo>
                  <a:lnTo>
                    <a:pt x="4" y="21"/>
                  </a:lnTo>
                  <a:lnTo>
                    <a:pt x="3" y="25"/>
                  </a:lnTo>
                  <a:lnTo>
                    <a:pt x="1" y="30"/>
                  </a:lnTo>
                  <a:lnTo>
                    <a:pt x="0" y="34"/>
                  </a:lnTo>
                  <a:lnTo>
                    <a:pt x="0" y="38"/>
                  </a:lnTo>
                  <a:lnTo>
                    <a:pt x="0" y="43"/>
                  </a:lnTo>
                  <a:lnTo>
                    <a:pt x="0" y="47"/>
                  </a:lnTo>
                  <a:lnTo>
                    <a:pt x="0" y="51"/>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1"/>
                  </a:lnTo>
                  <a:lnTo>
                    <a:pt x="86" y="47"/>
                  </a:lnTo>
                  <a:lnTo>
                    <a:pt x="86" y="43"/>
                  </a:lnTo>
                  <a:lnTo>
                    <a:pt x="86" y="38"/>
                  </a:lnTo>
                  <a:lnTo>
                    <a:pt x="85" y="34"/>
                  </a:lnTo>
                  <a:lnTo>
                    <a:pt x="83" y="30"/>
                  </a:lnTo>
                  <a:lnTo>
                    <a:pt x="82" y="25"/>
                  </a:lnTo>
                  <a:lnTo>
                    <a:pt x="80" y="21"/>
                  </a:lnTo>
                  <a:lnTo>
                    <a:pt x="79" y="18"/>
                  </a:lnTo>
                  <a:lnTo>
                    <a:pt x="73" y="12"/>
                  </a:lnTo>
                  <a:lnTo>
                    <a:pt x="66" y="7"/>
                  </a:lnTo>
                  <a:lnTo>
                    <a:pt x="63" y="4"/>
                  </a:lnTo>
                  <a:lnTo>
                    <a:pt x="59" y="2"/>
                  </a:lnTo>
                  <a:lnTo>
                    <a:pt x="56" y="1"/>
                  </a:lnTo>
                  <a:lnTo>
                    <a:pt x="52"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44" name="Freeform 28">
              <a:extLst>
                <a:ext uri="{FF2B5EF4-FFF2-40B4-BE49-F238E27FC236}">
                  <a16:creationId xmlns:a16="http://schemas.microsoft.com/office/drawing/2014/main" id="{412ACBC6-01F3-4436-8A0A-E53A89142FDF}"/>
                </a:ext>
              </a:extLst>
            </p:cNvPr>
            <p:cNvSpPr>
              <a:spLocks/>
            </p:cNvSpPr>
            <p:nvPr/>
          </p:nvSpPr>
          <p:spPr bwMode="auto">
            <a:xfrm>
              <a:off x="910" y="3963"/>
              <a:ext cx="76" cy="76"/>
            </a:xfrm>
            <a:custGeom>
              <a:avLst/>
              <a:gdLst>
                <a:gd name="T0" fmla="*/ 43 w 86"/>
                <a:gd name="T1" fmla="*/ 0 h 86"/>
                <a:gd name="T2" fmla="*/ 38 w 86"/>
                <a:gd name="T3" fmla="*/ 0 h 86"/>
                <a:gd name="T4" fmla="*/ 34 w 86"/>
                <a:gd name="T5" fmla="*/ 0 h 86"/>
                <a:gd name="T6" fmla="*/ 30 w 86"/>
                <a:gd name="T7" fmla="*/ 1 h 86"/>
                <a:gd name="T8" fmla="*/ 25 w 86"/>
                <a:gd name="T9" fmla="*/ 2 h 86"/>
                <a:gd name="T10" fmla="*/ 21 w 86"/>
                <a:gd name="T11" fmla="*/ 4 h 86"/>
                <a:gd name="T12" fmla="*/ 18 w 86"/>
                <a:gd name="T13" fmla="*/ 7 h 86"/>
                <a:gd name="T14" fmla="*/ 12 w 86"/>
                <a:gd name="T15" fmla="*/ 12 h 86"/>
                <a:gd name="T16" fmla="*/ 7 w 86"/>
                <a:gd name="T17" fmla="*/ 18 h 86"/>
                <a:gd name="T18" fmla="*/ 4 w 86"/>
                <a:gd name="T19" fmla="*/ 21 h 86"/>
                <a:gd name="T20" fmla="*/ 2 w 86"/>
                <a:gd name="T21" fmla="*/ 25 h 86"/>
                <a:gd name="T22" fmla="*/ 1 w 86"/>
                <a:gd name="T23" fmla="*/ 30 h 86"/>
                <a:gd name="T24" fmla="*/ 0 w 86"/>
                <a:gd name="T25" fmla="*/ 34 h 86"/>
                <a:gd name="T26" fmla="*/ 0 w 86"/>
                <a:gd name="T27" fmla="*/ 38 h 86"/>
                <a:gd name="T28" fmla="*/ 0 w 86"/>
                <a:gd name="T29" fmla="*/ 43 h 86"/>
                <a:gd name="T30" fmla="*/ 0 w 86"/>
                <a:gd name="T31" fmla="*/ 47 h 86"/>
                <a:gd name="T32" fmla="*/ 0 w 86"/>
                <a:gd name="T33" fmla="*/ 51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0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1 h 86"/>
                <a:gd name="T82" fmla="*/ 86 w 86"/>
                <a:gd name="T83" fmla="*/ 47 h 86"/>
                <a:gd name="T84" fmla="*/ 86 w 86"/>
                <a:gd name="T85" fmla="*/ 43 h 86"/>
                <a:gd name="T86" fmla="*/ 86 w 86"/>
                <a:gd name="T87" fmla="*/ 38 h 86"/>
                <a:gd name="T88" fmla="*/ 84 w 86"/>
                <a:gd name="T89" fmla="*/ 34 h 86"/>
                <a:gd name="T90" fmla="*/ 83 w 86"/>
                <a:gd name="T91" fmla="*/ 30 h 86"/>
                <a:gd name="T92" fmla="*/ 82 w 86"/>
                <a:gd name="T93" fmla="*/ 25 h 86"/>
                <a:gd name="T94" fmla="*/ 80 w 86"/>
                <a:gd name="T95" fmla="*/ 21 h 86"/>
                <a:gd name="T96" fmla="*/ 79 w 86"/>
                <a:gd name="T97" fmla="*/ 18 h 86"/>
                <a:gd name="T98" fmla="*/ 73 w 86"/>
                <a:gd name="T99" fmla="*/ 12 h 86"/>
                <a:gd name="T100" fmla="*/ 66 w 86"/>
                <a:gd name="T101" fmla="*/ 7 h 86"/>
                <a:gd name="T102" fmla="*/ 63 w 86"/>
                <a:gd name="T103" fmla="*/ 4 h 86"/>
                <a:gd name="T104" fmla="*/ 59 w 86"/>
                <a:gd name="T105" fmla="*/ 2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2"/>
                  </a:lnTo>
                  <a:lnTo>
                    <a:pt x="21" y="4"/>
                  </a:lnTo>
                  <a:lnTo>
                    <a:pt x="18" y="7"/>
                  </a:lnTo>
                  <a:lnTo>
                    <a:pt x="12" y="12"/>
                  </a:lnTo>
                  <a:lnTo>
                    <a:pt x="7" y="18"/>
                  </a:lnTo>
                  <a:lnTo>
                    <a:pt x="4" y="21"/>
                  </a:lnTo>
                  <a:lnTo>
                    <a:pt x="2" y="25"/>
                  </a:lnTo>
                  <a:lnTo>
                    <a:pt x="1" y="30"/>
                  </a:lnTo>
                  <a:lnTo>
                    <a:pt x="0" y="34"/>
                  </a:lnTo>
                  <a:lnTo>
                    <a:pt x="0" y="38"/>
                  </a:lnTo>
                  <a:lnTo>
                    <a:pt x="0" y="43"/>
                  </a:lnTo>
                  <a:lnTo>
                    <a:pt x="0" y="47"/>
                  </a:lnTo>
                  <a:lnTo>
                    <a:pt x="0" y="51"/>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1"/>
                  </a:lnTo>
                  <a:lnTo>
                    <a:pt x="86" y="47"/>
                  </a:lnTo>
                  <a:lnTo>
                    <a:pt x="86" y="43"/>
                  </a:lnTo>
                  <a:lnTo>
                    <a:pt x="86" y="38"/>
                  </a:lnTo>
                  <a:lnTo>
                    <a:pt x="84" y="34"/>
                  </a:lnTo>
                  <a:lnTo>
                    <a:pt x="83" y="30"/>
                  </a:lnTo>
                  <a:lnTo>
                    <a:pt x="82" y="25"/>
                  </a:lnTo>
                  <a:lnTo>
                    <a:pt x="80" y="21"/>
                  </a:lnTo>
                  <a:lnTo>
                    <a:pt x="79" y="18"/>
                  </a:lnTo>
                  <a:lnTo>
                    <a:pt x="73" y="12"/>
                  </a:lnTo>
                  <a:lnTo>
                    <a:pt x="66" y="7"/>
                  </a:lnTo>
                  <a:lnTo>
                    <a:pt x="63" y="4"/>
                  </a:lnTo>
                  <a:lnTo>
                    <a:pt x="59" y="2"/>
                  </a:lnTo>
                  <a:lnTo>
                    <a:pt x="56" y="1"/>
                  </a:lnTo>
                  <a:lnTo>
                    <a:pt x="51"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45" name="Freeform 29">
              <a:extLst>
                <a:ext uri="{FF2B5EF4-FFF2-40B4-BE49-F238E27FC236}">
                  <a16:creationId xmlns:a16="http://schemas.microsoft.com/office/drawing/2014/main" id="{16CCB993-BA71-4682-B14E-383830680E2D}"/>
                </a:ext>
              </a:extLst>
            </p:cNvPr>
            <p:cNvSpPr>
              <a:spLocks/>
            </p:cNvSpPr>
            <p:nvPr/>
          </p:nvSpPr>
          <p:spPr bwMode="auto">
            <a:xfrm>
              <a:off x="910" y="3963"/>
              <a:ext cx="76" cy="76"/>
            </a:xfrm>
            <a:custGeom>
              <a:avLst/>
              <a:gdLst>
                <a:gd name="T0" fmla="*/ 43 w 86"/>
                <a:gd name="T1" fmla="*/ 0 h 86"/>
                <a:gd name="T2" fmla="*/ 38 w 86"/>
                <a:gd name="T3" fmla="*/ 0 h 86"/>
                <a:gd name="T4" fmla="*/ 34 w 86"/>
                <a:gd name="T5" fmla="*/ 0 h 86"/>
                <a:gd name="T6" fmla="*/ 30 w 86"/>
                <a:gd name="T7" fmla="*/ 1 h 86"/>
                <a:gd name="T8" fmla="*/ 25 w 86"/>
                <a:gd name="T9" fmla="*/ 2 h 86"/>
                <a:gd name="T10" fmla="*/ 21 w 86"/>
                <a:gd name="T11" fmla="*/ 4 h 86"/>
                <a:gd name="T12" fmla="*/ 18 w 86"/>
                <a:gd name="T13" fmla="*/ 7 h 86"/>
                <a:gd name="T14" fmla="*/ 12 w 86"/>
                <a:gd name="T15" fmla="*/ 12 h 86"/>
                <a:gd name="T16" fmla="*/ 7 w 86"/>
                <a:gd name="T17" fmla="*/ 18 h 86"/>
                <a:gd name="T18" fmla="*/ 4 w 86"/>
                <a:gd name="T19" fmla="*/ 21 h 86"/>
                <a:gd name="T20" fmla="*/ 2 w 86"/>
                <a:gd name="T21" fmla="*/ 25 h 86"/>
                <a:gd name="T22" fmla="*/ 1 w 86"/>
                <a:gd name="T23" fmla="*/ 30 h 86"/>
                <a:gd name="T24" fmla="*/ 0 w 86"/>
                <a:gd name="T25" fmla="*/ 34 h 86"/>
                <a:gd name="T26" fmla="*/ 0 w 86"/>
                <a:gd name="T27" fmla="*/ 38 h 86"/>
                <a:gd name="T28" fmla="*/ 0 w 86"/>
                <a:gd name="T29" fmla="*/ 43 h 86"/>
                <a:gd name="T30" fmla="*/ 0 w 86"/>
                <a:gd name="T31" fmla="*/ 47 h 86"/>
                <a:gd name="T32" fmla="*/ 0 w 86"/>
                <a:gd name="T33" fmla="*/ 51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0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1 h 86"/>
                <a:gd name="T82" fmla="*/ 86 w 86"/>
                <a:gd name="T83" fmla="*/ 47 h 86"/>
                <a:gd name="T84" fmla="*/ 86 w 86"/>
                <a:gd name="T85" fmla="*/ 43 h 86"/>
                <a:gd name="T86" fmla="*/ 86 w 86"/>
                <a:gd name="T87" fmla="*/ 38 h 86"/>
                <a:gd name="T88" fmla="*/ 84 w 86"/>
                <a:gd name="T89" fmla="*/ 34 h 86"/>
                <a:gd name="T90" fmla="*/ 83 w 86"/>
                <a:gd name="T91" fmla="*/ 30 h 86"/>
                <a:gd name="T92" fmla="*/ 82 w 86"/>
                <a:gd name="T93" fmla="*/ 25 h 86"/>
                <a:gd name="T94" fmla="*/ 80 w 86"/>
                <a:gd name="T95" fmla="*/ 21 h 86"/>
                <a:gd name="T96" fmla="*/ 79 w 86"/>
                <a:gd name="T97" fmla="*/ 18 h 86"/>
                <a:gd name="T98" fmla="*/ 73 w 86"/>
                <a:gd name="T99" fmla="*/ 12 h 86"/>
                <a:gd name="T100" fmla="*/ 66 w 86"/>
                <a:gd name="T101" fmla="*/ 7 h 86"/>
                <a:gd name="T102" fmla="*/ 63 w 86"/>
                <a:gd name="T103" fmla="*/ 4 h 86"/>
                <a:gd name="T104" fmla="*/ 59 w 86"/>
                <a:gd name="T105" fmla="*/ 2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2"/>
                  </a:lnTo>
                  <a:lnTo>
                    <a:pt x="21" y="4"/>
                  </a:lnTo>
                  <a:lnTo>
                    <a:pt x="18" y="7"/>
                  </a:lnTo>
                  <a:lnTo>
                    <a:pt x="12" y="12"/>
                  </a:lnTo>
                  <a:lnTo>
                    <a:pt x="7" y="18"/>
                  </a:lnTo>
                  <a:lnTo>
                    <a:pt x="4" y="21"/>
                  </a:lnTo>
                  <a:lnTo>
                    <a:pt x="2" y="25"/>
                  </a:lnTo>
                  <a:lnTo>
                    <a:pt x="1" y="30"/>
                  </a:lnTo>
                  <a:lnTo>
                    <a:pt x="0" y="34"/>
                  </a:lnTo>
                  <a:lnTo>
                    <a:pt x="0" y="38"/>
                  </a:lnTo>
                  <a:lnTo>
                    <a:pt x="0" y="43"/>
                  </a:lnTo>
                  <a:lnTo>
                    <a:pt x="0" y="47"/>
                  </a:lnTo>
                  <a:lnTo>
                    <a:pt x="0" y="51"/>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1"/>
                  </a:lnTo>
                  <a:lnTo>
                    <a:pt x="86" y="47"/>
                  </a:lnTo>
                  <a:lnTo>
                    <a:pt x="86" y="43"/>
                  </a:lnTo>
                  <a:lnTo>
                    <a:pt x="86" y="38"/>
                  </a:lnTo>
                  <a:lnTo>
                    <a:pt x="84" y="34"/>
                  </a:lnTo>
                  <a:lnTo>
                    <a:pt x="83" y="30"/>
                  </a:lnTo>
                  <a:lnTo>
                    <a:pt x="82" y="25"/>
                  </a:lnTo>
                  <a:lnTo>
                    <a:pt x="80" y="21"/>
                  </a:lnTo>
                  <a:lnTo>
                    <a:pt x="79" y="18"/>
                  </a:lnTo>
                  <a:lnTo>
                    <a:pt x="73" y="12"/>
                  </a:lnTo>
                  <a:lnTo>
                    <a:pt x="66" y="7"/>
                  </a:lnTo>
                  <a:lnTo>
                    <a:pt x="63" y="4"/>
                  </a:lnTo>
                  <a:lnTo>
                    <a:pt x="59" y="2"/>
                  </a:lnTo>
                  <a:lnTo>
                    <a:pt x="56" y="1"/>
                  </a:lnTo>
                  <a:lnTo>
                    <a:pt x="51"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46" name="Freeform 30">
              <a:extLst>
                <a:ext uri="{FF2B5EF4-FFF2-40B4-BE49-F238E27FC236}">
                  <a16:creationId xmlns:a16="http://schemas.microsoft.com/office/drawing/2014/main" id="{5E337C5C-5E34-4A5D-B771-99DBE709ED3E}"/>
                </a:ext>
              </a:extLst>
            </p:cNvPr>
            <p:cNvSpPr>
              <a:spLocks/>
            </p:cNvSpPr>
            <p:nvPr/>
          </p:nvSpPr>
          <p:spPr bwMode="auto">
            <a:xfrm>
              <a:off x="1520" y="3963"/>
              <a:ext cx="77" cy="76"/>
            </a:xfrm>
            <a:custGeom>
              <a:avLst/>
              <a:gdLst>
                <a:gd name="T0" fmla="*/ 43 w 87"/>
                <a:gd name="T1" fmla="*/ 0 h 86"/>
                <a:gd name="T2" fmla="*/ 39 w 87"/>
                <a:gd name="T3" fmla="*/ 0 h 86"/>
                <a:gd name="T4" fmla="*/ 35 w 87"/>
                <a:gd name="T5" fmla="*/ 0 h 86"/>
                <a:gd name="T6" fmla="*/ 30 w 87"/>
                <a:gd name="T7" fmla="*/ 1 h 86"/>
                <a:gd name="T8" fmla="*/ 26 w 87"/>
                <a:gd name="T9" fmla="*/ 2 h 86"/>
                <a:gd name="T10" fmla="*/ 22 w 87"/>
                <a:gd name="T11" fmla="*/ 4 h 86"/>
                <a:gd name="T12" fmla="*/ 19 w 87"/>
                <a:gd name="T13" fmla="*/ 7 h 86"/>
                <a:gd name="T14" fmla="*/ 13 w 87"/>
                <a:gd name="T15" fmla="*/ 12 h 86"/>
                <a:gd name="T16" fmla="*/ 7 w 87"/>
                <a:gd name="T17" fmla="*/ 18 h 86"/>
                <a:gd name="T18" fmla="*/ 5 w 87"/>
                <a:gd name="T19" fmla="*/ 21 h 86"/>
                <a:gd name="T20" fmla="*/ 3 w 87"/>
                <a:gd name="T21" fmla="*/ 25 h 86"/>
                <a:gd name="T22" fmla="*/ 2 w 87"/>
                <a:gd name="T23" fmla="*/ 30 h 86"/>
                <a:gd name="T24" fmla="*/ 0 w 87"/>
                <a:gd name="T25" fmla="*/ 34 h 86"/>
                <a:gd name="T26" fmla="*/ 0 w 87"/>
                <a:gd name="T27" fmla="*/ 38 h 86"/>
                <a:gd name="T28" fmla="*/ 0 w 87"/>
                <a:gd name="T29" fmla="*/ 43 h 86"/>
                <a:gd name="T30" fmla="*/ 0 w 87"/>
                <a:gd name="T31" fmla="*/ 47 h 86"/>
                <a:gd name="T32" fmla="*/ 0 w 87"/>
                <a:gd name="T33" fmla="*/ 51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0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0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1 h 86"/>
                <a:gd name="T82" fmla="*/ 87 w 87"/>
                <a:gd name="T83" fmla="*/ 47 h 86"/>
                <a:gd name="T84" fmla="*/ 87 w 87"/>
                <a:gd name="T85" fmla="*/ 43 h 86"/>
                <a:gd name="T86" fmla="*/ 87 w 87"/>
                <a:gd name="T87" fmla="*/ 38 h 86"/>
                <a:gd name="T88" fmla="*/ 85 w 87"/>
                <a:gd name="T89" fmla="*/ 34 h 86"/>
                <a:gd name="T90" fmla="*/ 84 w 87"/>
                <a:gd name="T91" fmla="*/ 30 h 86"/>
                <a:gd name="T92" fmla="*/ 82 w 87"/>
                <a:gd name="T93" fmla="*/ 25 h 86"/>
                <a:gd name="T94" fmla="*/ 81 w 87"/>
                <a:gd name="T95" fmla="*/ 21 h 86"/>
                <a:gd name="T96" fmla="*/ 79 w 87"/>
                <a:gd name="T97" fmla="*/ 18 h 86"/>
                <a:gd name="T98" fmla="*/ 74 w 87"/>
                <a:gd name="T99" fmla="*/ 12 h 86"/>
                <a:gd name="T100" fmla="*/ 66 w 87"/>
                <a:gd name="T101" fmla="*/ 7 h 86"/>
                <a:gd name="T102" fmla="*/ 64 w 87"/>
                <a:gd name="T103" fmla="*/ 4 h 86"/>
                <a:gd name="T104" fmla="*/ 59 w 87"/>
                <a:gd name="T105" fmla="*/ 2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2"/>
                  </a:lnTo>
                  <a:lnTo>
                    <a:pt x="22" y="4"/>
                  </a:lnTo>
                  <a:lnTo>
                    <a:pt x="19" y="7"/>
                  </a:lnTo>
                  <a:lnTo>
                    <a:pt x="13" y="12"/>
                  </a:lnTo>
                  <a:lnTo>
                    <a:pt x="7" y="18"/>
                  </a:lnTo>
                  <a:lnTo>
                    <a:pt x="5" y="21"/>
                  </a:lnTo>
                  <a:lnTo>
                    <a:pt x="3" y="25"/>
                  </a:lnTo>
                  <a:lnTo>
                    <a:pt x="2" y="30"/>
                  </a:lnTo>
                  <a:lnTo>
                    <a:pt x="0" y="34"/>
                  </a:lnTo>
                  <a:lnTo>
                    <a:pt x="0" y="38"/>
                  </a:lnTo>
                  <a:lnTo>
                    <a:pt x="0" y="43"/>
                  </a:lnTo>
                  <a:lnTo>
                    <a:pt x="0" y="47"/>
                  </a:lnTo>
                  <a:lnTo>
                    <a:pt x="0" y="51"/>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1"/>
                  </a:lnTo>
                  <a:lnTo>
                    <a:pt x="87" y="47"/>
                  </a:lnTo>
                  <a:lnTo>
                    <a:pt x="87" y="43"/>
                  </a:lnTo>
                  <a:lnTo>
                    <a:pt x="87" y="38"/>
                  </a:lnTo>
                  <a:lnTo>
                    <a:pt x="85" y="34"/>
                  </a:lnTo>
                  <a:lnTo>
                    <a:pt x="84" y="30"/>
                  </a:lnTo>
                  <a:lnTo>
                    <a:pt x="82" y="25"/>
                  </a:lnTo>
                  <a:lnTo>
                    <a:pt x="81" y="21"/>
                  </a:lnTo>
                  <a:lnTo>
                    <a:pt x="79" y="18"/>
                  </a:lnTo>
                  <a:lnTo>
                    <a:pt x="74" y="12"/>
                  </a:lnTo>
                  <a:lnTo>
                    <a:pt x="66" y="7"/>
                  </a:lnTo>
                  <a:lnTo>
                    <a:pt x="64" y="4"/>
                  </a:lnTo>
                  <a:lnTo>
                    <a:pt x="59" y="2"/>
                  </a:lnTo>
                  <a:lnTo>
                    <a:pt x="56" y="1"/>
                  </a:lnTo>
                  <a:lnTo>
                    <a:pt x="52" y="0"/>
                  </a:lnTo>
                  <a:lnTo>
                    <a:pt x="48"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47" name="Freeform 31">
              <a:extLst>
                <a:ext uri="{FF2B5EF4-FFF2-40B4-BE49-F238E27FC236}">
                  <a16:creationId xmlns:a16="http://schemas.microsoft.com/office/drawing/2014/main" id="{3E6AC4B6-37F4-4021-B236-CBA19375FA0C}"/>
                </a:ext>
              </a:extLst>
            </p:cNvPr>
            <p:cNvSpPr>
              <a:spLocks/>
            </p:cNvSpPr>
            <p:nvPr/>
          </p:nvSpPr>
          <p:spPr bwMode="auto">
            <a:xfrm>
              <a:off x="1520" y="3963"/>
              <a:ext cx="77" cy="76"/>
            </a:xfrm>
            <a:custGeom>
              <a:avLst/>
              <a:gdLst>
                <a:gd name="T0" fmla="*/ 43 w 87"/>
                <a:gd name="T1" fmla="*/ 0 h 86"/>
                <a:gd name="T2" fmla="*/ 39 w 87"/>
                <a:gd name="T3" fmla="*/ 0 h 86"/>
                <a:gd name="T4" fmla="*/ 35 w 87"/>
                <a:gd name="T5" fmla="*/ 0 h 86"/>
                <a:gd name="T6" fmla="*/ 30 w 87"/>
                <a:gd name="T7" fmla="*/ 1 h 86"/>
                <a:gd name="T8" fmla="*/ 26 w 87"/>
                <a:gd name="T9" fmla="*/ 2 h 86"/>
                <a:gd name="T10" fmla="*/ 22 w 87"/>
                <a:gd name="T11" fmla="*/ 4 h 86"/>
                <a:gd name="T12" fmla="*/ 19 w 87"/>
                <a:gd name="T13" fmla="*/ 7 h 86"/>
                <a:gd name="T14" fmla="*/ 13 w 87"/>
                <a:gd name="T15" fmla="*/ 12 h 86"/>
                <a:gd name="T16" fmla="*/ 7 w 87"/>
                <a:gd name="T17" fmla="*/ 18 h 86"/>
                <a:gd name="T18" fmla="*/ 5 w 87"/>
                <a:gd name="T19" fmla="*/ 21 h 86"/>
                <a:gd name="T20" fmla="*/ 3 w 87"/>
                <a:gd name="T21" fmla="*/ 25 h 86"/>
                <a:gd name="T22" fmla="*/ 2 w 87"/>
                <a:gd name="T23" fmla="*/ 30 h 86"/>
                <a:gd name="T24" fmla="*/ 0 w 87"/>
                <a:gd name="T25" fmla="*/ 34 h 86"/>
                <a:gd name="T26" fmla="*/ 0 w 87"/>
                <a:gd name="T27" fmla="*/ 38 h 86"/>
                <a:gd name="T28" fmla="*/ 0 w 87"/>
                <a:gd name="T29" fmla="*/ 43 h 86"/>
                <a:gd name="T30" fmla="*/ 0 w 87"/>
                <a:gd name="T31" fmla="*/ 47 h 86"/>
                <a:gd name="T32" fmla="*/ 0 w 87"/>
                <a:gd name="T33" fmla="*/ 51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0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0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1 h 86"/>
                <a:gd name="T82" fmla="*/ 87 w 87"/>
                <a:gd name="T83" fmla="*/ 47 h 86"/>
                <a:gd name="T84" fmla="*/ 87 w 87"/>
                <a:gd name="T85" fmla="*/ 43 h 86"/>
                <a:gd name="T86" fmla="*/ 87 w 87"/>
                <a:gd name="T87" fmla="*/ 38 h 86"/>
                <a:gd name="T88" fmla="*/ 85 w 87"/>
                <a:gd name="T89" fmla="*/ 34 h 86"/>
                <a:gd name="T90" fmla="*/ 84 w 87"/>
                <a:gd name="T91" fmla="*/ 30 h 86"/>
                <a:gd name="T92" fmla="*/ 82 w 87"/>
                <a:gd name="T93" fmla="*/ 25 h 86"/>
                <a:gd name="T94" fmla="*/ 81 w 87"/>
                <a:gd name="T95" fmla="*/ 21 h 86"/>
                <a:gd name="T96" fmla="*/ 79 w 87"/>
                <a:gd name="T97" fmla="*/ 18 h 86"/>
                <a:gd name="T98" fmla="*/ 74 w 87"/>
                <a:gd name="T99" fmla="*/ 12 h 86"/>
                <a:gd name="T100" fmla="*/ 66 w 87"/>
                <a:gd name="T101" fmla="*/ 7 h 86"/>
                <a:gd name="T102" fmla="*/ 64 w 87"/>
                <a:gd name="T103" fmla="*/ 4 h 86"/>
                <a:gd name="T104" fmla="*/ 59 w 87"/>
                <a:gd name="T105" fmla="*/ 2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2"/>
                  </a:lnTo>
                  <a:lnTo>
                    <a:pt x="22" y="4"/>
                  </a:lnTo>
                  <a:lnTo>
                    <a:pt x="19" y="7"/>
                  </a:lnTo>
                  <a:lnTo>
                    <a:pt x="13" y="12"/>
                  </a:lnTo>
                  <a:lnTo>
                    <a:pt x="7" y="18"/>
                  </a:lnTo>
                  <a:lnTo>
                    <a:pt x="5" y="21"/>
                  </a:lnTo>
                  <a:lnTo>
                    <a:pt x="3" y="25"/>
                  </a:lnTo>
                  <a:lnTo>
                    <a:pt x="2" y="30"/>
                  </a:lnTo>
                  <a:lnTo>
                    <a:pt x="0" y="34"/>
                  </a:lnTo>
                  <a:lnTo>
                    <a:pt x="0" y="38"/>
                  </a:lnTo>
                  <a:lnTo>
                    <a:pt x="0" y="43"/>
                  </a:lnTo>
                  <a:lnTo>
                    <a:pt x="0" y="47"/>
                  </a:lnTo>
                  <a:lnTo>
                    <a:pt x="0" y="51"/>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1"/>
                  </a:lnTo>
                  <a:lnTo>
                    <a:pt x="87" y="47"/>
                  </a:lnTo>
                  <a:lnTo>
                    <a:pt x="87" y="43"/>
                  </a:lnTo>
                  <a:lnTo>
                    <a:pt x="87" y="38"/>
                  </a:lnTo>
                  <a:lnTo>
                    <a:pt x="85" y="34"/>
                  </a:lnTo>
                  <a:lnTo>
                    <a:pt x="84" y="30"/>
                  </a:lnTo>
                  <a:lnTo>
                    <a:pt x="82" y="25"/>
                  </a:lnTo>
                  <a:lnTo>
                    <a:pt x="81" y="21"/>
                  </a:lnTo>
                  <a:lnTo>
                    <a:pt x="79" y="18"/>
                  </a:lnTo>
                  <a:lnTo>
                    <a:pt x="74" y="12"/>
                  </a:lnTo>
                  <a:lnTo>
                    <a:pt x="66" y="7"/>
                  </a:lnTo>
                  <a:lnTo>
                    <a:pt x="64" y="4"/>
                  </a:lnTo>
                  <a:lnTo>
                    <a:pt x="59" y="2"/>
                  </a:lnTo>
                  <a:lnTo>
                    <a:pt x="56" y="1"/>
                  </a:lnTo>
                  <a:lnTo>
                    <a:pt x="52" y="0"/>
                  </a:lnTo>
                  <a:lnTo>
                    <a:pt x="48"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48" name="Freeform 32">
              <a:extLst>
                <a:ext uri="{FF2B5EF4-FFF2-40B4-BE49-F238E27FC236}">
                  <a16:creationId xmlns:a16="http://schemas.microsoft.com/office/drawing/2014/main" id="{180CAEAD-8FAD-463B-8309-E5965DEAA27E}"/>
                </a:ext>
              </a:extLst>
            </p:cNvPr>
            <p:cNvSpPr>
              <a:spLocks/>
            </p:cNvSpPr>
            <p:nvPr/>
          </p:nvSpPr>
          <p:spPr bwMode="auto">
            <a:xfrm>
              <a:off x="910" y="3351"/>
              <a:ext cx="76" cy="76"/>
            </a:xfrm>
            <a:custGeom>
              <a:avLst/>
              <a:gdLst>
                <a:gd name="T0" fmla="*/ 43 w 86"/>
                <a:gd name="T1" fmla="*/ 0 h 86"/>
                <a:gd name="T2" fmla="*/ 38 w 86"/>
                <a:gd name="T3" fmla="*/ 0 h 86"/>
                <a:gd name="T4" fmla="*/ 34 w 86"/>
                <a:gd name="T5" fmla="*/ 0 h 86"/>
                <a:gd name="T6" fmla="*/ 30 w 86"/>
                <a:gd name="T7" fmla="*/ 1 h 86"/>
                <a:gd name="T8" fmla="*/ 25 w 86"/>
                <a:gd name="T9" fmla="*/ 3 h 86"/>
                <a:gd name="T10" fmla="*/ 21 w 86"/>
                <a:gd name="T11" fmla="*/ 4 h 86"/>
                <a:gd name="T12" fmla="*/ 18 w 86"/>
                <a:gd name="T13" fmla="*/ 7 h 86"/>
                <a:gd name="T14" fmla="*/ 12 w 86"/>
                <a:gd name="T15" fmla="*/ 13 h 86"/>
                <a:gd name="T16" fmla="*/ 7 w 86"/>
                <a:gd name="T17" fmla="*/ 18 h 86"/>
                <a:gd name="T18" fmla="*/ 4 w 86"/>
                <a:gd name="T19" fmla="*/ 21 h 86"/>
                <a:gd name="T20" fmla="*/ 2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0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2 h 86"/>
                <a:gd name="T82" fmla="*/ 86 w 86"/>
                <a:gd name="T83" fmla="*/ 47 h 86"/>
                <a:gd name="T84" fmla="*/ 86 w 86"/>
                <a:gd name="T85" fmla="*/ 43 h 86"/>
                <a:gd name="T86" fmla="*/ 86 w 86"/>
                <a:gd name="T87" fmla="*/ 39 h 86"/>
                <a:gd name="T88" fmla="*/ 84 w 86"/>
                <a:gd name="T89" fmla="*/ 34 h 86"/>
                <a:gd name="T90" fmla="*/ 83 w 86"/>
                <a:gd name="T91" fmla="*/ 30 h 86"/>
                <a:gd name="T92" fmla="*/ 82 w 86"/>
                <a:gd name="T93" fmla="*/ 26 h 86"/>
                <a:gd name="T94" fmla="*/ 80 w 86"/>
                <a:gd name="T95" fmla="*/ 21 h 86"/>
                <a:gd name="T96" fmla="*/ 79 w 86"/>
                <a:gd name="T97" fmla="*/ 18 h 86"/>
                <a:gd name="T98" fmla="*/ 73 w 86"/>
                <a:gd name="T99" fmla="*/ 13 h 86"/>
                <a:gd name="T100" fmla="*/ 66 w 86"/>
                <a:gd name="T101" fmla="*/ 7 h 86"/>
                <a:gd name="T102" fmla="*/ 63 w 86"/>
                <a:gd name="T103" fmla="*/ 4 h 86"/>
                <a:gd name="T104" fmla="*/ 59 w 86"/>
                <a:gd name="T105" fmla="*/ 3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3"/>
                  </a:lnTo>
                  <a:lnTo>
                    <a:pt x="21" y="4"/>
                  </a:lnTo>
                  <a:lnTo>
                    <a:pt x="18" y="7"/>
                  </a:lnTo>
                  <a:lnTo>
                    <a:pt x="12" y="13"/>
                  </a:lnTo>
                  <a:lnTo>
                    <a:pt x="7" y="18"/>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8"/>
                  </a:lnTo>
                  <a:lnTo>
                    <a:pt x="73" y="13"/>
                  </a:lnTo>
                  <a:lnTo>
                    <a:pt x="66" y="7"/>
                  </a:lnTo>
                  <a:lnTo>
                    <a:pt x="63" y="4"/>
                  </a:lnTo>
                  <a:lnTo>
                    <a:pt x="59" y="3"/>
                  </a:lnTo>
                  <a:lnTo>
                    <a:pt x="56" y="1"/>
                  </a:lnTo>
                  <a:lnTo>
                    <a:pt x="51"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49" name="Freeform 33">
              <a:extLst>
                <a:ext uri="{FF2B5EF4-FFF2-40B4-BE49-F238E27FC236}">
                  <a16:creationId xmlns:a16="http://schemas.microsoft.com/office/drawing/2014/main" id="{578DA1EC-96CF-4884-92DF-BF2F1B267FF2}"/>
                </a:ext>
              </a:extLst>
            </p:cNvPr>
            <p:cNvSpPr>
              <a:spLocks/>
            </p:cNvSpPr>
            <p:nvPr/>
          </p:nvSpPr>
          <p:spPr bwMode="auto">
            <a:xfrm>
              <a:off x="910" y="3351"/>
              <a:ext cx="76" cy="76"/>
            </a:xfrm>
            <a:custGeom>
              <a:avLst/>
              <a:gdLst>
                <a:gd name="T0" fmla="*/ 43 w 86"/>
                <a:gd name="T1" fmla="*/ 0 h 86"/>
                <a:gd name="T2" fmla="*/ 38 w 86"/>
                <a:gd name="T3" fmla="*/ 0 h 86"/>
                <a:gd name="T4" fmla="*/ 34 w 86"/>
                <a:gd name="T5" fmla="*/ 0 h 86"/>
                <a:gd name="T6" fmla="*/ 30 w 86"/>
                <a:gd name="T7" fmla="*/ 1 h 86"/>
                <a:gd name="T8" fmla="*/ 25 w 86"/>
                <a:gd name="T9" fmla="*/ 3 h 86"/>
                <a:gd name="T10" fmla="*/ 21 w 86"/>
                <a:gd name="T11" fmla="*/ 4 h 86"/>
                <a:gd name="T12" fmla="*/ 18 w 86"/>
                <a:gd name="T13" fmla="*/ 7 h 86"/>
                <a:gd name="T14" fmla="*/ 12 w 86"/>
                <a:gd name="T15" fmla="*/ 13 h 86"/>
                <a:gd name="T16" fmla="*/ 7 w 86"/>
                <a:gd name="T17" fmla="*/ 18 h 86"/>
                <a:gd name="T18" fmla="*/ 4 w 86"/>
                <a:gd name="T19" fmla="*/ 21 h 86"/>
                <a:gd name="T20" fmla="*/ 2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0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2 h 86"/>
                <a:gd name="T82" fmla="*/ 86 w 86"/>
                <a:gd name="T83" fmla="*/ 47 h 86"/>
                <a:gd name="T84" fmla="*/ 86 w 86"/>
                <a:gd name="T85" fmla="*/ 43 h 86"/>
                <a:gd name="T86" fmla="*/ 86 w 86"/>
                <a:gd name="T87" fmla="*/ 39 h 86"/>
                <a:gd name="T88" fmla="*/ 84 w 86"/>
                <a:gd name="T89" fmla="*/ 34 h 86"/>
                <a:gd name="T90" fmla="*/ 83 w 86"/>
                <a:gd name="T91" fmla="*/ 30 h 86"/>
                <a:gd name="T92" fmla="*/ 82 w 86"/>
                <a:gd name="T93" fmla="*/ 26 h 86"/>
                <a:gd name="T94" fmla="*/ 80 w 86"/>
                <a:gd name="T95" fmla="*/ 21 h 86"/>
                <a:gd name="T96" fmla="*/ 79 w 86"/>
                <a:gd name="T97" fmla="*/ 18 h 86"/>
                <a:gd name="T98" fmla="*/ 73 w 86"/>
                <a:gd name="T99" fmla="*/ 13 h 86"/>
                <a:gd name="T100" fmla="*/ 66 w 86"/>
                <a:gd name="T101" fmla="*/ 7 h 86"/>
                <a:gd name="T102" fmla="*/ 63 w 86"/>
                <a:gd name="T103" fmla="*/ 4 h 86"/>
                <a:gd name="T104" fmla="*/ 59 w 86"/>
                <a:gd name="T105" fmla="*/ 3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3"/>
                  </a:lnTo>
                  <a:lnTo>
                    <a:pt x="21" y="4"/>
                  </a:lnTo>
                  <a:lnTo>
                    <a:pt x="18" y="7"/>
                  </a:lnTo>
                  <a:lnTo>
                    <a:pt x="12" y="13"/>
                  </a:lnTo>
                  <a:lnTo>
                    <a:pt x="7" y="18"/>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8"/>
                  </a:lnTo>
                  <a:lnTo>
                    <a:pt x="73" y="13"/>
                  </a:lnTo>
                  <a:lnTo>
                    <a:pt x="66" y="7"/>
                  </a:lnTo>
                  <a:lnTo>
                    <a:pt x="63" y="4"/>
                  </a:lnTo>
                  <a:lnTo>
                    <a:pt x="59" y="3"/>
                  </a:lnTo>
                  <a:lnTo>
                    <a:pt x="56" y="1"/>
                  </a:lnTo>
                  <a:lnTo>
                    <a:pt x="51"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0" name="Freeform 34">
              <a:extLst>
                <a:ext uri="{FF2B5EF4-FFF2-40B4-BE49-F238E27FC236}">
                  <a16:creationId xmlns:a16="http://schemas.microsoft.com/office/drawing/2014/main" id="{E8DC04C0-4050-442A-A9BC-2BF01A9E7E95}"/>
                </a:ext>
              </a:extLst>
            </p:cNvPr>
            <p:cNvSpPr>
              <a:spLocks/>
            </p:cNvSpPr>
            <p:nvPr/>
          </p:nvSpPr>
          <p:spPr bwMode="auto">
            <a:xfrm>
              <a:off x="1520" y="3351"/>
              <a:ext cx="77" cy="76"/>
            </a:xfrm>
            <a:custGeom>
              <a:avLst/>
              <a:gdLst>
                <a:gd name="T0" fmla="*/ 43 w 87"/>
                <a:gd name="T1" fmla="*/ 0 h 86"/>
                <a:gd name="T2" fmla="*/ 39 w 87"/>
                <a:gd name="T3" fmla="*/ 0 h 86"/>
                <a:gd name="T4" fmla="*/ 35 w 87"/>
                <a:gd name="T5" fmla="*/ 0 h 86"/>
                <a:gd name="T6" fmla="*/ 30 w 87"/>
                <a:gd name="T7" fmla="*/ 1 h 86"/>
                <a:gd name="T8" fmla="*/ 26 w 87"/>
                <a:gd name="T9" fmla="*/ 3 h 86"/>
                <a:gd name="T10" fmla="*/ 22 w 87"/>
                <a:gd name="T11" fmla="*/ 4 h 86"/>
                <a:gd name="T12" fmla="*/ 19 w 87"/>
                <a:gd name="T13" fmla="*/ 7 h 86"/>
                <a:gd name="T14" fmla="*/ 13 w 87"/>
                <a:gd name="T15" fmla="*/ 13 h 86"/>
                <a:gd name="T16" fmla="*/ 7 w 87"/>
                <a:gd name="T17" fmla="*/ 18 h 86"/>
                <a:gd name="T18" fmla="*/ 5 w 87"/>
                <a:gd name="T19" fmla="*/ 21 h 86"/>
                <a:gd name="T20" fmla="*/ 3 w 87"/>
                <a:gd name="T21" fmla="*/ 26 h 86"/>
                <a:gd name="T22" fmla="*/ 2 w 87"/>
                <a:gd name="T23" fmla="*/ 30 h 86"/>
                <a:gd name="T24" fmla="*/ 0 w 87"/>
                <a:gd name="T25" fmla="*/ 34 h 86"/>
                <a:gd name="T26" fmla="*/ 0 w 87"/>
                <a:gd name="T27" fmla="*/ 39 h 86"/>
                <a:gd name="T28" fmla="*/ 0 w 87"/>
                <a:gd name="T29" fmla="*/ 43 h 86"/>
                <a:gd name="T30" fmla="*/ 0 w 87"/>
                <a:gd name="T31" fmla="*/ 47 h 86"/>
                <a:gd name="T32" fmla="*/ 0 w 87"/>
                <a:gd name="T33" fmla="*/ 52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0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0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2 h 86"/>
                <a:gd name="T82" fmla="*/ 87 w 87"/>
                <a:gd name="T83" fmla="*/ 47 h 86"/>
                <a:gd name="T84" fmla="*/ 87 w 87"/>
                <a:gd name="T85" fmla="*/ 43 h 86"/>
                <a:gd name="T86" fmla="*/ 87 w 87"/>
                <a:gd name="T87" fmla="*/ 39 h 86"/>
                <a:gd name="T88" fmla="*/ 85 w 87"/>
                <a:gd name="T89" fmla="*/ 34 h 86"/>
                <a:gd name="T90" fmla="*/ 84 w 87"/>
                <a:gd name="T91" fmla="*/ 30 h 86"/>
                <a:gd name="T92" fmla="*/ 82 w 87"/>
                <a:gd name="T93" fmla="*/ 26 h 86"/>
                <a:gd name="T94" fmla="*/ 81 w 87"/>
                <a:gd name="T95" fmla="*/ 21 h 86"/>
                <a:gd name="T96" fmla="*/ 79 w 87"/>
                <a:gd name="T97" fmla="*/ 18 h 86"/>
                <a:gd name="T98" fmla="*/ 74 w 87"/>
                <a:gd name="T99" fmla="*/ 13 h 86"/>
                <a:gd name="T100" fmla="*/ 66 w 87"/>
                <a:gd name="T101" fmla="*/ 7 h 86"/>
                <a:gd name="T102" fmla="*/ 64 w 87"/>
                <a:gd name="T103" fmla="*/ 4 h 86"/>
                <a:gd name="T104" fmla="*/ 59 w 87"/>
                <a:gd name="T105" fmla="*/ 3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3"/>
                  </a:lnTo>
                  <a:lnTo>
                    <a:pt x="22" y="4"/>
                  </a:lnTo>
                  <a:lnTo>
                    <a:pt x="19" y="7"/>
                  </a:lnTo>
                  <a:lnTo>
                    <a:pt x="13" y="13"/>
                  </a:lnTo>
                  <a:lnTo>
                    <a:pt x="7" y="18"/>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8"/>
                  </a:lnTo>
                  <a:lnTo>
                    <a:pt x="74" y="13"/>
                  </a:lnTo>
                  <a:lnTo>
                    <a:pt x="66" y="7"/>
                  </a:lnTo>
                  <a:lnTo>
                    <a:pt x="64" y="4"/>
                  </a:lnTo>
                  <a:lnTo>
                    <a:pt x="59" y="3"/>
                  </a:lnTo>
                  <a:lnTo>
                    <a:pt x="56" y="1"/>
                  </a:lnTo>
                  <a:lnTo>
                    <a:pt x="52" y="0"/>
                  </a:lnTo>
                  <a:lnTo>
                    <a:pt x="48"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1" name="Freeform 35">
              <a:extLst>
                <a:ext uri="{FF2B5EF4-FFF2-40B4-BE49-F238E27FC236}">
                  <a16:creationId xmlns:a16="http://schemas.microsoft.com/office/drawing/2014/main" id="{37467E43-334C-4D49-87B3-FD7C38B7820A}"/>
                </a:ext>
              </a:extLst>
            </p:cNvPr>
            <p:cNvSpPr>
              <a:spLocks/>
            </p:cNvSpPr>
            <p:nvPr/>
          </p:nvSpPr>
          <p:spPr bwMode="auto">
            <a:xfrm>
              <a:off x="1520" y="3351"/>
              <a:ext cx="77" cy="76"/>
            </a:xfrm>
            <a:custGeom>
              <a:avLst/>
              <a:gdLst>
                <a:gd name="T0" fmla="*/ 43 w 87"/>
                <a:gd name="T1" fmla="*/ 0 h 86"/>
                <a:gd name="T2" fmla="*/ 39 w 87"/>
                <a:gd name="T3" fmla="*/ 0 h 86"/>
                <a:gd name="T4" fmla="*/ 35 w 87"/>
                <a:gd name="T5" fmla="*/ 0 h 86"/>
                <a:gd name="T6" fmla="*/ 30 w 87"/>
                <a:gd name="T7" fmla="*/ 1 h 86"/>
                <a:gd name="T8" fmla="*/ 26 w 87"/>
                <a:gd name="T9" fmla="*/ 3 h 86"/>
                <a:gd name="T10" fmla="*/ 22 w 87"/>
                <a:gd name="T11" fmla="*/ 4 h 86"/>
                <a:gd name="T12" fmla="*/ 19 w 87"/>
                <a:gd name="T13" fmla="*/ 7 h 86"/>
                <a:gd name="T14" fmla="*/ 13 w 87"/>
                <a:gd name="T15" fmla="*/ 13 h 86"/>
                <a:gd name="T16" fmla="*/ 7 w 87"/>
                <a:gd name="T17" fmla="*/ 18 h 86"/>
                <a:gd name="T18" fmla="*/ 5 w 87"/>
                <a:gd name="T19" fmla="*/ 21 h 86"/>
                <a:gd name="T20" fmla="*/ 3 w 87"/>
                <a:gd name="T21" fmla="*/ 26 h 86"/>
                <a:gd name="T22" fmla="*/ 2 w 87"/>
                <a:gd name="T23" fmla="*/ 30 h 86"/>
                <a:gd name="T24" fmla="*/ 0 w 87"/>
                <a:gd name="T25" fmla="*/ 34 h 86"/>
                <a:gd name="T26" fmla="*/ 0 w 87"/>
                <a:gd name="T27" fmla="*/ 39 h 86"/>
                <a:gd name="T28" fmla="*/ 0 w 87"/>
                <a:gd name="T29" fmla="*/ 43 h 86"/>
                <a:gd name="T30" fmla="*/ 0 w 87"/>
                <a:gd name="T31" fmla="*/ 47 h 86"/>
                <a:gd name="T32" fmla="*/ 0 w 87"/>
                <a:gd name="T33" fmla="*/ 52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0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0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2 h 86"/>
                <a:gd name="T82" fmla="*/ 87 w 87"/>
                <a:gd name="T83" fmla="*/ 47 h 86"/>
                <a:gd name="T84" fmla="*/ 87 w 87"/>
                <a:gd name="T85" fmla="*/ 43 h 86"/>
                <a:gd name="T86" fmla="*/ 87 w 87"/>
                <a:gd name="T87" fmla="*/ 39 h 86"/>
                <a:gd name="T88" fmla="*/ 85 w 87"/>
                <a:gd name="T89" fmla="*/ 34 h 86"/>
                <a:gd name="T90" fmla="*/ 84 w 87"/>
                <a:gd name="T91" fmla="*/ 30 h 86"/>
                <a:gd name="T92" fmla="*/ 82 w 87"/>
                <a:gd name="T93" fmla="*/ 26 h 86"/>
                <a:gd name="T94" fmla="*/ 81 w 87"/>
                <a:gd name="T95" fmla="*/ 21 h 86"/>
                <a:gd name="T96" fmla="*/ 79 w 87"/>
                <a:gd name="T97" fmla="*/ 18 h 86"/>
                <a:gd name="T98" fmla="*/ 74 w 87"/>
                <a:gd name="T99" fmla="*/ 13 h 86"/>
                <a:gd name="T100" fmla="*/ 66 w 87"/>
                <a:gd name="T101" fmla="*/ 7 h 86"/>
                <a:gd name="T102" fmla="*/ 64 w 87"/>
                <a:gd name="T103" fmla="*/ 4 h 86"/>
                <a:gd name="T104" fmla="*/ 59 w 87"/>
                <a:gd name="T105" fmla="*/ 3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3"/>
                  </a:lnTo>
                  <a:lnTo>
                    <a:pt x="22" y="4"/>
                  </a:lnTo>
                  <a:lnTo>
                    <a:pt x="19" y="7"/>
                  </a:lnTo>
                  <a:lnTo>
                    <a:pt x="13" y="13"/>
                  </a:lnTo>
                  <a:lnTo>
                    <a:pt x="7" y="18"/>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8"/>
                  </a:lnTo>
                  <a:lnTo>
                    <a:pt x="74" y="13"/>
                  </a:lnTo>
                  <a:lnTo>
                    <a:pt x="66" y="7"/>
                  </a:lnTo>
                  <a:lnTo>
                    <a:pt x="64" y="4"/>
                  </a:lnTo>
                  <a:lnTo>
                    <a:pt x="59" y="3"/>
                  </a:lnTo>
                  <a:lnTo>
                    <a:pt x="56" y="1"/>
                  </a:lnTo>
                  <a:lnTo>
                    <a:pt x="52" y="0"/>
                  </a:lnTo>
                  <a:lnTo>
                    <a:pt x="48"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2" name="Freeform 36">
              <a:extLst>
                <a:ext uri="{FF2B5EF4-FFF2-40B4-BE49-F238E27FC236}">
                  <a16:creationId xmlns:a16="http://schemas.microsoft.com/office/drawing/2014/main" id="{E265A41A-8B72-4562-9404-94FD6095896B}"/>
                </a:ext>
              </a:extLst>
            </p:cNvPr>
            <p:cNvSpPr>
              <a:spLocks/>
            </p:cNvSpPr>
            <p:nvPr/>
          </p:nvSpPr>
          <p:spPr bwMode="auto">
            <a:xfrm>
              <a:off x="299" y="3351"/>
              <a:ext cx="76" cy="76"/>
            </a:xfrm>
            <a:custGeom>
              <a:avLst/>
              <a:gdLst>
                <a:gd name="T0" fmla="*/ 43 w 86"/>
                <a:gd name="T1" fmla="*/ 0 h 86"/>
                <a:gd name="T2" fmla="*/ 39 w 86"/>
                <a:gd name="T3" fmla="*/ 0 h 86"/>
                <a:gd name="T4" fmla="*/ 34 w 86"/>
                <a:gd name="T5" fmla="*/ 0 h 86"/>
                <a:gd name="T6" fmla="*/ 30 w 86"/>
                <a:gd name="T7" fmla="*/ 1 h 86"/>
                <a:gd name="T8" fmla="*/ 26 w 86"/>
                <a:gd name="T9" fmla="*/ 3 h 86"/>
                <a:gd name="T10" fmla="*/ 21 w 86"/>
                <a:gd name="T11" fmla="*/ 4 h 86"/>
                <a:gd name="T12" fmla="*/ 19 w 86"/>
                <a:gd name="T13" fmla="*/ 7 h 86"/>
                <a:gd name="T14" fmla="*/ 13 w 86"/>
                <a:gd name="T15" fmla="*/ 13 h 86"/>
                <a:gd name="T16" fmla="*/ 7 w 86"/>
                <a:gd name="T17" fmla="*/ 18 h 86"/>
                <a:gd name="T18" fmla="*/ 4 w 86"/>
                <a:gd name="T19" fmla="*/ 21 h 86"/>
                <a:gd name="T20" fmla="*/ 3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0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2 h 86"/>
                <a:gd name="T82" fmla="*/ 86 w 86"/>
                <a:gd name="T83" fmla="*/ 47 h 86"/>
                <a:gd name="T84" fmla="*/ 86 w 86"/>
                <a:gd name="T85" fmla="*/ 43 h 86"/>
                <a:gd name="T86" fmla="*/ 86 w 86"/>
                <a:gd name="T87" fmla="*/ 39 h 86"/>
                <a:gd name="T88" fmla="*/ 85 w 86"/>
                <a:gd name="T89" fmla="*/ 34 h 86"/>
                <a:gd name="T90" fmla="*/ 83 w 86"/>
                <a:gd name="T91" fmla="*/ 30 h 86"/>
                <a:gd name="T92" fmla="*/ 82 w 86"/>
                <a:gd name="T93" fmla="*/ 26 h 86"/>
                <a:gd name="T94" fmla="*/ 80 w 86"/>
                <a:gd name="T95" fmla="*/ 21 h 86"/>
                <a:gd name="T96" fmla="*/ 79 w 86"/>
                <a:gd name="T97" fmla="*/ 18 h 86"/>
                <a:gd name="T98" fmla="*/ 73 w 86"/>
                <a:gd name="T99" fmla="*/ 13 h 86"/>
                <a:gd name="T100" fmla="*/ 66 w 86"/>
                <a:gd name="T101" fmla="*/ 7 h 86"/>
                <a:gd name="T102" fmla="*/ 63 w 86"/>
                <a:gd name="T103" fmla="*/ 4 h 86"/>
                <a:gd name="T104" fmla="*/ 59 w 86"/>
                <a:gd name="T105" fmla="*/ 3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3"/>
                  </a:lnTo>
                  <a:lnTo>
                    <a:pt x="21" y="4"/>
                  </a:lnTo>
                  <a:lnTo>
                    <a:pt x="19" y="7"/>
                  </a:lnTo>
                  <a:lnTo>
                    <a:pt x="13" y="13"/>
                  </a:lnTo>
                  <a:lnTo>
                    <a:pt x="7" y="18"/>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8"/>
                  </a:lnTo>
                  <a:lnTo>
                    <a:pt x="73" y="13"/>
                  </a:lnTo>
                  <a:lnTo>
                    <a:pt x="66" y="7"/>
                  </a:lnTo>
                  <a:lnTo>
                    <a:pt x="63" y="4"/>
                  </a:lnTo>
                  <a:lnTo>
                    <a:pt x="59" y="3"/>
                  </a:lnTo>
                  <a:lnTo>
                    <a:pt x="56" y="1"/>
                  </a:lnTo>
                  <a:lnTo>
                    <a:pt x="52"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3" name="Freeform 37">
              <a:extLst>
                <a:ext uri="{FF2B5EF4-FFF2-40B4-BE49-F238E27FC236}">
                  <a16:creationId xmlns:a16="http://schemas.microsoft.com/office/drawing/2014/main" id="{B5D4B75E-ACD5-423F-9BC9-56FD0F8A9497}"/>
                </a:ext>
              </a:extLst>
            </p:cNvPr>
            <p:cNvSpPr>
              <a:spLocks/>
            </p:cNvSpPr>
            <p:nvPr/>
          </p:nvSpPr>
          <p:spPr bwMode="auto">
            <a:xfrm>
              <a:off x="299" y="3351"/>
              <a:ext cx="76" cy="76"/>
            </a:xfrm>
            <a:custGeom>
              <a:avLst/>
              <a:gdLst>
                <a:gd name="T0" fmla="*/ 43 w 86"/>
                <a:gd name="T1" fmla="*/ 0 h 86"/>
                <a:gd name="T2" fmla="*/ 39 w 86"/>
                <a:gd name="T3" fmla="*/ 0 h 86"/>
                <a:gd name="T4" fmla="*/ 34 w 86"/>
                <a:gd name="T5" fmla="*/ 0 h 86"/>
                <a:gd name="T6" fmla="*/ 30 w 86"/>
                <a:gd name="T7" fmla="*/ 1 h 86"/>
                <a:gd name="T8" fmla="*/ 26 w 86"/>
                <a:gd name="T9" fmla="*/ 3 h 86"/>
                <a:gd name="T10" fmla="*/ 21 w 86"/>
                <a:gd name="T11" fmla="*/ 4 h 86"/>
                <a:gd name="T12" fmla="*/ 19 w 86"/>
                <a:gd name="T13" fmla="*/ 7 h 86"/>
                <a:gd name="T14" fmla="*/ 13 w 86"/>
                <a:gd name="T15" fmla="*/ 13 h 86"/>
                <a:gd name="T16" fmla="*/ 7 w 86"/>
                <a:gd name="T17" fmla="*/ 18 h 86"/>
                <a:gd name="T18" fmla="*/ 4 w 86"/>
                <a:gd name="T19" fmla="*/ 21 h 86"/>
                <a:gd name="T20" fmla="*/ 3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0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2 h 86"/>
                <a:gd name="T82" fmla="*/ 86 w 86"/>
                <a:gd name="T83" fmla="*/ 47 h 86"/>
                <a:gd name="T84" fmla="*/ 86 w 86"/>
                <a:gd name="T85" fmla="*/ 43 h 86"/>
                <a:gd name="T86" fmla="*/ 86 w 86"/>
                <a:gd name="T87" fmla="*/ 39 h 86"/>
                <a:gd name="T88" fmla="*/ 85 w 86"/>
                <a:gd name="T89" fmla="*/ 34 h 86"/>
                <a:gd name="T90" fmla="*/ 83 w 86"/>
                <a:gd name="T91" fmla="*/ 30 h 86"/>
                <a:gd name="T92" fmla="*/ 82 w 86"/>
                <a:gd name="T93" fmla="*/ 26 h 86"/>
                <a:gd name="T94" fmla="*/ 80 w 86"/>
                <a:gd name="T95" fmla="*/ 21 h 86"/>
                <a:gd name="T96" fmla="*/ 79 w 86"/>
                <a:gd name="T97" fmla="*/ 18 h 86"/>
                <a:gd name="T98" fmla="*/ 73 w 86"/>
                <a:gd name="T99" fmla="*/ 13 h 86"/>
                <a:gd name="T100" fmla="*/ 66 w 86"/>
                <a:gd name="T101" fmla="*/ 7 h 86"/>
                <a:gd name="T102" fmla="*/ 63 w 86"/>
                <a:gd name="T103" fmla="*/ 4 h 86"/>
                <a:gd name="T104" fmla="*/ 59 w 86"/>
                <a:gd name="T105" fmla="*/ 3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3"/>
                  </a:lnTo>
                  <a:lnTo>
                    <a:pt x="21" y="4"/>
                  </a:lnTo>
                  <a:lnTo>
                    <a:pt x="19" y="7"/>
                  </a:lnTo>
                  <a:lnTo>
                    <a:pt x="13" y="13"/>
                  </a:lnTo>
                  <a:lnTo>
                    <a:pt x="7" y="18"/>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8"/>
                  </a:lnTo>
                  <a:lnTo>
                    <a:pt x="73" y="13"/>
                  </a:lnTo>
                  <a:lnTo>
                    <a:pt x="66" y="7"/>
                  </a:lnTo>
                  <a:lnTo>
                    <a:pt x="63" y="4"/>
                  </a:lnTo>
                  <a:lnTo>
                    <a:pt x="59" y="3"/>
                  </a:lnTo>
                  <a:lnTo>
                    <a:pt x="56" y="1"/>
                  </a:lnTo>
                  <a:lnTo>
                    <a:pt x="52"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4" name="Freeform 38">
              <a:extLst>
                <a:ext uri="{FF2B5EF4-FFF2-40B4-BE49-F238E27FC236}">
                  <a16:creationId xmlns:a16="http://schemas.microsoft.com/office/drawing/2014/main" id="{7FE26111-26EE-420C-BE62-3B2A248A566E}"/>
                </a:ext>
              </a:extLst>
            </p:cNvPr>
            <p:cNvSpPr>
              <a:spLocks/>
            </p:cNvSpPr>
            <p:nvPr/>
          </p:nvSpPr>
          <p:spPr bwMode="auto">
            <a:xfrm>
              <a:off x="910" y="2739"/>
              <a:ext cx="76" cy="76"/>
            </a:xfrm>
            <a:custGeom>
              <a:avLst/>
              <a:gdLst>
                <a:gd name="T0" fmla="*/ 43 w 86"/>
                <a:gd name="T1" fmla="*/ 0 h 86"/>
                <a:gd name="T2" fmla="*/ 38 w 86"/>
                <a:gd name="T3" fmla="*/ 0 h 86"/>
                <a:gd name="T4" fmla="*/ 34 w 86"/>
                <a:gd name="T5" fmla="*/ 0 h 86"/>
                <a:gd name="T6" fmla="*/ 30 w 86"/>
                <a:gd name="T7" fmla="*/ 1 h 86"/>
                <a:gd name="T8" fmla="*/ 25 w 86"/>
                <a:gd name="T9" fmla="*/ 3 h 86"/>
                <a:gd name="T10" fmla="*/ 21 w 86"/>
                <a:gd name="T11" fmla="*/ 4 h 86"/>
                <a:gd name="T12" fmla="*/ 18 w 86"/>
                <a:gd name="T13" fmla="*/ 7 h 86"/>
                <a:gd name="T14" fmla="*/ 12 w 86"/>
                <a:gd name="T15" fmla="*/ 13 h 86"/>
                <a:gd name="T16" fmla="*/ 7 w 86"/>
                <a:gd name="T17" fmla="*/ 19 h 86"/>
                <a:gd name="T18" fmla="*/ 4 w 86"/>
                <a:gd name="T19" fmla="*/ 21 h 86"/>
                <a:gd name="T20" fmla="*/ 2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1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1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2 h 86"/>
                <a:gd name="T82" fmla="*/ 86 w 86"/>
                <a:gd name="T83" fmla="*/ 47 h 86"/>
                <a:gd name="T84" fmla="*/ 86 w 86"/>
                <a:gd name="T85" fmla="*/ 43 h 86"/>
                <a:gd name="T86" fmla="*/ 86 w 86"/>
                <a:gd name="T87" fmla="*/ 39 h 86"/>
                <a:gd name="T88" fmla="*/ 84 w 86"/>
                <a:gd name="T89" fmla="*/ 34 h 86"/>
                <a:gd name="T90" fmla="*/ 83 w 86"/>
                <a:gd name="T91" fmla="*/ 30 h 86"/>
                <a:gd name="T92" fmla="*/ 82 w 86"/>
                <a:gd name="T93" fmla="*/ 26 h 86"/>
                <a:gd name="T94" fmla="*/ 80 w 86"/>
                <a:gd name="T95" fmla="*/ 21 h 86"/>
                <a:gd name="T96" fmla="*/ 79 w 86"/>
                <a:gd name="T97" fmla="*/ 19 h 86"/>
                <a:gd name="T98" fmla="*/ 73 w 86"/>
                <a:gd name="T99" fmla="*/ 13 h 86"/>
                <a:gd name="T100" fmla="*/ 66 w 86"/>
                <a:gd name="T101" fmla="*/ 7 h 86"/>
                <a:gd name="T102" fmla="*/ 63 w 86"/>
                <a:gd name="T103" fmla="*/ 4 h 86"/>
                <a:gd name="T104" fmla="*/ 59 w 86"/>
                <a:gd name="T105" fmla="*/ 3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3"/>
                  </a:lnTo>
                  <a:lnTo>
                    <a:pt x="21" y="4"/>
                  </a:lnTo>
                  <a:lnTo>
                    <a:pt x="18" y="7"/>
                  </a:lnTo>
                  <a:lnTo>
                    <a:pt x="12" y="13"/>
                  </a:lnTo>
                  <a:lnTo>
                    <a:pt x="7" y="19"/>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1"/>
                  </a:lnTo>
                  <a:lnTo>
                    <a:pt x="25" y="82"/>
                  </a:lnTo>
                  <a:lnTo>
                    <a:pt x="30" y="83"/>
                  </a:lnTo>
                  <a:lnTo>
                    <a:pt x="34" y="85"/>
                  </a:lnTo>
                  <a:lnTo>
                    <a:pt x="38" y="86"/>
                  </a:lnTo>
                  <a:lnTo>
                    <a:pt x="43" y="86"/>
                  </a:lnTo>
                  <a:lnTo>
                    <a:pt x="47" y="86"/>
                  </a:lnTo>
                  <a:lnTo>
                    <a:pt x="51" y="85"/>
                  </a:lnTo>
                  <a:lnTo>
                    <a:pt x="56" y="83"/>
                  </a:lnTo>
                  <a:lnTo>
                    <a:pt x="59" y="82"/>
                  </a:lnTo>
                  <a:lnTo>
                    <a:pt x="63" y="81"/>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9"/>
                  </a:lnTo>
                  <a:lnTo>
                    <a:pt x="73" y="13"/>
                  </a:lnTo>
                  <a:lnTo>
                    <a:pt x="66" y="7"/>
                  </a:lnTo>
                  <a:lnTo>
                    <a:pt x="63" y="4"/>
                  </a:lnTo>
                  <a:lnTo>
                    <a:pt x="59" y="3"/>
                  </a:lnTo>
                  <a:lnTo>
                    <a:pt x="56" y="1"/>
                  </a:lnTo>
                  <a:lnTo>
                    <a:pt x="51"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5" name="Freeform 39">
              <a:extLst>
                <a:ext uri="{FF2B5EF4-FFF2-40B4-BE49-F238E27FC236}">
                  <a16:creationId xmlns:a16="http://schemas.microsoft.com/office/drawing/2014/main" id="{4FBBBF28-8BB3-42C2-83BA-D7E3A00DF7C5}"/>
                </a:ext>
              </a:extLst>
            </p:cNvPr>
            <p:cNvSpPr>
              <a:spLocks/>
            </p:cNvSpPr>
            <p:nvPr/>
          </p:nvSpPr>
          <p:spPr bwMode="auto">
            <a:xfrm>
              <a:off x="910" y="2739"/>
              <a:ext cx="76" cy="76"/>
            </a:xfrm>
            <a:custGeom>
              <a:avLst/>
              <a:gdLst>
                <a:gd name="T0" fmla="*/ 43 w 86"/>
                <a:gd name="T1" fmla="*/ 0 h 86"/>
                <a:gd name="T2" fmla="*/ 38 w 86"/>
                <a:gd name="T3" fmla="*/ 0 h 86"/>
                <a:gd name="T4" fmla="*/ 34 w 86"/>
                <a:gd name="T5" fmla="*/ 0 h 86"/>
                <a:gd name="T6" fmla="*/ 30 w 86"/>
                <a:gd name="T7" fmla="*/ 1 h 86"/>
                <a:gd name="T8" fmla="*/ 25 w 86"/>
                <a:gd name="T9" fmla="*/ 3 h 86"/>
                <a:gd name="T10" fmla="*/ 21 w 86"/>
                <a:gd name="T11" fmla="*/ 4 h 86"/>
                <a:gd name="T12" fmla="*/ 18 w 86"/>
                <a:gd name="T13" fmla="*/ 7 h 86"/>
                <a:gd name="T14" fmla="*/ 12 w 86"/>
                <a:gd name="T15" fmla="*/ 13 h 86"/>
                <a:gd name="T16" fmla="*/ 7 w 86"/>
                <a:gd name="T17" fmla="*/ 19 h 86"/>
                <a:gd name="T18" fmla="*/ 4 w 86"/>
                <a:gd name="T19" fmla="*/ 21 h 86"/>
                <a:gd name="T20" fmla="*/ 2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1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1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2 h 86"/>
                <a:gd name="T82" fmla="*/ 86 w 86"/>
                <a:gd name="T83" fmla="*/ 47 h 86"/>
                <a:gd name="T84" fmla="*/ 86 w 86"/>
                <a:gd name="T85" fmla="*/ 43 h 86"/>
                <a:gd name="T86" fmla="*/ 86 w 86"/>
                <a:gd name="T87" fmla="*/ 39 h 86"/>
                <a:gd name="T88" fmla="*/ 84 w 86"/>
                <a:gd name="T89" fmla="*/ 34 h 86"/>
                <a:gd name="T90" fmla="*/ 83 w 86"/>
                <a:gd name="T91" fmla="*/ 30 h 86"/>
                <a:gd name="T92" fmla="*/ 82 w 86"/>
                <a:gd name="T93" fmla="*/ 26 h 86"/>
                <a:gd name="T94" fmla="*/ 80 w 86"/>
                <a:gd name="T95" fmla="*/ 21 h 86"/>
                <a:gd name="T96" fmla="*/ 79 w 86"/>
                <a:gd name="T97" fmla="*/ 19 h 86"/>
                <a:gd name="T98" fmla="*/ 73 w 86"/>
                <a:gd name="T99" fmla="*/ 13 h 86"/>
                <a:gd name="T100" fmla="*/ 66 w 86"/>
                <a:gd name="T101" fmla="*/ 7 h 86"/>
                <a:gd name="T102" fmla="*/ 63 w 86"/>
                <a:gd name="T103" fmla="*/ 4 h 86"/>
                <a:gd name="T104" fmla="*/ 59 w 86"/>
                <a:gd name="T105" fmla="*/ 3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3"/>
                  </a:lnTo>
                  <a:lnTo>
                    <a:pt x="21" y="4"/>
                  </a:lnTo>
                  <a:lnTo>
                    <a:pt x="18" y="7"/>
                  </a:lnTo>
                  <a:lnTo>
                    <a:pt x="12" y="13"/>
                  </a:lnTo>
                  <a:lnTo>
                    <a:pt x="7" y="19"/>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1"/>
                  </a:lnTo>
                  <a:lnTo>
                    <a:pt x="25" y="82"/>
                  </a:lnTo>
                  <a:lnTo>
                    <a:pt x="30" y="83"/>
                  </a:lnTo>
                  <a:lnTo>
                    <a:pt x="34" y="85"/>
                  </a:lnTo>
                  <a:lnTo>
                    <a:pt x="38" y="86"/>
                  </a:lnTo>
                  <a:lnTo>
                    <a:pt x="43" y="86"/>
                  </a:lnTo>
                  <a:lnTo>
                    <a:pt x="47" y="86"/>
                  </a:lnTo>
                  <a:lnTo>
                    <a:pt x="51" y="85"/>
                  </a:lnTo>
                  <a:lnTo>
                    <a:pt x="56" y="83"/>
                  </a:lnTo>
                  <a:lnTo>
                    <a:pt x="59" y="82"/>
                  </a:lnTo>
                  <a:lnTo>
                    <a:pt x="63" y="81"/>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9"/>
                  </a:lnTo>
                  <a:lnTo>
                    <a:pt x="73" y="13"/>
                  </a:lnTo>
                  <a:lnTo>
                    <a:pt x="66" y="7"/>
                  </a:lnTo>
                  <a:lnTo>
                    <a:pt x="63" y="4"/>
                  </a:lnTo>
                  <a:lnTo>
                    <a:pt x="59" y="3"/>
                  </a:lnTo>
                  <a:lnTo>
                    <a:pt x="56" y="1"/>
                  </a:lnTo>
                  <a:lnTo>
                    <a:pt x="51"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6" name="Freeform 40">
              <a:extLst>
                <a:ext uri="{FF2B5EF4-FFF2-40B4-BE49-F238E27FC236}">
                  <a16:creationId xmlns:a16="http://schemas.microsoft.com/office/drawing/2014/main" id="{53025FE2-C10F-4F9A-AAAF-49521F11BD21}"/>
                </a:ext>
              </a:extLst>
            </p:cNvPr>
            <p:cNvSpPr>
              <a:spLocks/>
            </p:cNvSpPr>
            <p:nvPr/>
          </p:nvSpPr>
          <p:spPr bwMode="auto">
            <a:xfrm>
              <a:off x="1520" y="2739"/>
              <a:ext cx="77" cy="76"/>
            </a:xfrm>
            <a:custGeom>
              <a:avLst/>
              <a:gdLst>
                <a:gd name="T0" fmla="*/ 43 w 87"/>
                <a:gd name="T1" fmla="*/ 0 h 86"/>
                <a:gd name="T2" fmla="*/ 39 w 87"/>
                <a:gd name="T3" fmla="*/ 0 h 86"/>
                <a:gd name="T4" fmla="*/ 35 w 87"/>
                <a:gd name="T5" fmla="*/ 0 h 86"/>
                <a:gd name="T6" fmla="*/ 30 w 87"/>
                <a:gd name="T7" fmla="*/ 1 h 86"/>
                <a:gd name="T8" fmla="*/ 26 w 87"/>
                <a:gd name="T9" fmla="*/ 3 h 86"/>
                <a:gd name="T10" fmla="*/ 22 w 87"/>
                <a:gd name="T11" fmla="*/ 4 h 86"/>
                <a:gd name="T12" fmla="*/ 19 w 87"/>
                <a:gd name="T13" fmla="*/ 7 h 86"/>
                <a:gd name="T14" fmla="*/ 13 w 87"/>
                <a:gd name="T15" fmla="*/ 13 h 86"/>
                <a:gd name="T16" fmla="*/ 7 w 87"/>
                <a:gd name="T17" fmla="*/ 19 h 86"/>
                <a:gd name="T18" fmla="*/ 5 w 87"/>
                <a:gd name="T19" fmla="*/ 21 h 86"/>
                <a:gd name="T20" fmla="*/ 3 w 87"/>
                <a:gd name="T21" fmla="*/ 26 h 86"/>
                <a:gd name="T22" fmla="*/ 2 w 87"/>
                <a:gd name="T23" fmla="*/ 30 h 86"/>
                <a:gd name="T24" fmla="*/ 0 w 87"/>
                <a:gd name="T25" fmla="*/ 34 h 86"/>
                <a:gd name="T26" fmla="*/ 0 w 87"/>
                <a:gd name="T27" fmla="*/ 39 h 86"/>
                <a:gd name="T28" fmla="*/ 0 w 87"/>
                <a:gd name="T29" fmla="*/ 43 h 86"/>
                <a:gd name="T30" fmla="*/ 0 w 87"/>
                <a:gd name="T31" fmla="*/ 47 h 86"/>
                <a:gd name="T32" fmla="*/ 0 w 87"/>
                <a:gd name="T33" fmla="*/ 52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1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1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2 h 86"/>
                <a:gd name="T82" fmla="*/ 87 w 87"/>
                <a:gd name="T83" fmla="*/ 47 h 86"/>
                <a:gd name="T84" fmla="*/ 87 w 87"/>
                <a:gd name="T85" fmla="*/ 43 h 86"/>
                <a:gd name="T86" fmla="*/ 87 w 87"/>
                <a:gd name="T87" fmla="*/ 39 h 86"/>
                <a:gd name="T88" fmla="*/ 85 w 87"/>
                <a:gd name="T89" fmla="*/ 34 h 86"/>
                <a:gd name="T90" fmla="*/ 84 w 87"/>
                <a:gd name="T91" fmla="*/ 30 h 86"/>
                <a:gd name="T92" fmla="*/ 82 w 87"/>
                <a:gd name="T93" fmla="*/ 26 h 86"/>
                <a:gd name="T94" fmla="*/ 81 w 87"/>
                <a:gd name="T95" fmla="*/ 21 h 86"/>
                <a:gd name="T96" fmla="*/ 79 w 87"/>
                <a:gd name="T97" fmla="*/ 19 h 86"/>
                <a:gd name="T98" fmla="*/ 74 w 87"/>
                <a:gd name="T99" fmla="*/ 13 h 86"/>
                <a:gd name="T100" fmla="*/ 66 w 87"/>
                <a:gd name="T101" fmla="*/ 7 h 86"/>
                <a:gd name="T102" fmla="*/ 64 w 87"/>
                <a:gd name="T103" fmla="*/ 4 h 86"/>
                <a:gd name="T104" fmla="*/ 59 w 87"/>
                <a:gd name="T105" fmla="*/ 3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3"/>
                  </a:lnTo>
                  <a:lnTo>
                    <a:pt x="22" y="4"/>
                  </a:lnTo>
                  <a:lnTo>
                    <a:pt x="19" y="7"/>
                  </a:lnTo>
                  <a:lnTo>
                    <a:pt x="13" y="13"/>
                  </a:lnTo>
                  <a:lnTo>
                    <a:pt x="7" y="19"/>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1"/>
                  </a:lnTo>
                  <a:lnTo>
                    <a:pt x="26" y="82"/>
                  </a:lnTo>
                  <a:lnTo>
                    <a:pt x="30" y="83"/>
                  </a:lnTo>
                  <a:lnTo>
                    <a:pt x="35" y="85"/>
                  </a:lnTo>
                  <a:lnTo>
                    <a:pt x="39" y="86"/>
                  </a:lnTo>
                  <a:lnTo>
                    <a:pt x="43" y="86"/>
                  </a:lnTo>
                  <a:lnTo>
                    <a:pt x="48" y="86"/>
                  </a:lnTo>
                  <a:lnTo>
                    <a:pt x="52" y="85"/>
                  </a:lnTo>
                  <a:lnTo>
                    <a:pt x="56" y="83"/>
                  </a:lnTo>
                  <a:lnTo>
                    <a:pt x="59" y="82"/>
                  </a:lnTo>
                  <a:lnTo>
                    <a:pt x="64" y="81"/>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9"/>
                  </a:lnTo>
                  <a:lnTo>
                    <a:pt x="74" y="13"/>
                  </a:lnTo>
                  <a:lnTo>
                    <a:pt x="66" y="7"/>
                  </a:lnTo>
                  <a:lnTo>
                    <a:pt x="64" y="4"/>
                  </a:lnTo>
                  <a:lnTo>
                    <a:pt x="59" y="3"/>
                  </a:lnTo>
                  <a:lnTo>
                    <a:pt x="56" y="1"/>
                  </a:lnTo>
                  <a:lnTo>
                    <a:pt x="52" y="0"/>
                  </a:lnTo>
                  <a:lnTo>
                    <a:pt x="48"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7" name="Freeform 41">
              <a:extLst>
                <a:ext uri="{FF2B5EF4-FFF2-40B4-BE49-F238E27FC236}">
                  <a16:creationId xmlns:a16="http://schemas.microsoft.com/office/drawing/2014/main" id="{DBAC7AB3-B6FB-454F-87A8-D7A4A8328B49}"/>
                </a:ext>
              </a:extLst>
            </p:cNvPr>
            <p:cNvSpPr>
              <a:spLocks/>
            </p:cNvSpPr>
            <p:nvPr/>
          </p:nvSpPr>
          <p:spPr bwMode="auto">
            <a:xfrm>
              <a:off x="1520" y="2739"/>
              <a:ext cx="77" cy="76"/>
            </a:xfrm>
            <a:custGeom>
              <a:avLst/>
              <a:gdLst>
                <a:gd name="T0" fmla="*/ 43 w 87"/>
                <a:gd name="T1" fmla="*/ 0 h 86"/>
                <a:gd name="T2" fmla="*/ 39 w 87"/>
                <a:gd name="T3" fmla="*/ 0 h 86"/>
                <a:gd name="T4" fmla="*/ 35 w 87"/>
                <a:gd name="T5" fmla="*/ 0 h 86"/>
                <a:gd name="T6" fmla="*/ 30 w 87"/>
                <a:gd name="T7" fmla="*/ 1 h 86"/>
                <a:gd name="T8" fmla="*/ 26 w 87"/>
                <a:gd name="T9" fmla="*/ 3 h 86"/>
                <a:gd name="T10" fmla="*/ 22 w 87"/>
                <a:gd name="T11" fmla="*/ 4 h 86"/>
                <a:gd name="T12" fmla="*/ 19 w 87"/>
                <a:gd name="T13" fmla="*/ 7 h 86"/>
                <a:gd name="T14" fmla="*/ 13 w 87"/>
                <a:gd name="T15" fmla="*/ 13 h 86"/>
                <a:gd name="T16" fmla="*/ 7 w 87"/>
                <a:gd name="T17" fmla="*/ 19 h 86"/>
                <a:gd name="T18" fmla="*/ 5 w 87"/>
                <a:gd name="T19" fmla="*/ 21 h 86"/>
                <a:gd name="T20" fmla="*/ 3 w 87"/>
                <a:gd name="T21" fmla="*/ 26 h 86"/>
                <a:gd name="T22" fmla="*/ 2 w 87"/>
                <a:gd name="T23" fmla="*/ 30 h 86"/>
                <a:gd name="T24" fmla="*/ 0 w 87"/>
                <a:gd name="T25" fmla="*/ 34 h 86"/>
                <a:gd name="T26" fmla="*/ 0 w 87"/>
                <a:gd name="T27" fmla="*/ 39 h 86"/>
                <a:gd name="T28" fmla="*/ 0 w 87"/>
                <a:gd name="T29" fmla="*/ 43 h 86"/>
                <a:gd name="T30" fmla="*/ 0 w 87"/>
                <a:gd name="T31" fmla="*/ 47 h 86"/>
                <a:gd name="T32" fmla="*/ 0 w 87"/>
                <a:gd name="T33" fmla="*/ 52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1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1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2 h 86"/>
                <a:gd name="T82" fmla="*/ 87 w 87"/>
                <a:gd name="T83" fmla="*/ 47 h 86"/>
                <a:gd name="T84" fmla="*/ 87 w 87"/>
                <a:gd name="T85" fmla="*/ 43 h 86"/>
                <a:gd name="T86" fmla="*/ 87 w 87"/>
                <a:gd name="T87" fmla="*/ 39 h 86"/>
                <a:gd name="T88" fmla="*/ 85 w 87"/>
                <a:gd name="T89" fmla="*/ 34 h 86"/>
                <a:gd name="T90" fmla="*/ 84 w 87"/>
                <a:gd name="T91" fmla="*/ 30 h 86"/>
                <a:gd name="T92" fmla="*/ 82 w 87"/>
                <a:gd name="T93" fmla="*/ 26 h 86"/>
                <a:gd name="T94" fmla="*/ 81 w 87"/>
                <a:gd name="T95" fmla="*/ 21 h 86"/>
                <a:gd name="T96" fmla="*/ 79 w 87"/>
                <a:gd name="T97" fmla="*/ 19 h 86"/>
                <a:gd name="T98" fmla="*/ 74 w 87"/>
                <a:gd name="T99" fmla="*/ 13 h 86"/>
                <a:gd name="T100" fmla="*/ 66 w 87"/>
                <a:gd name="T101" fmla="*/ 7 h 86"/>
                <a:gd name="T102" fmla="*/ 64 w 87"/>
                <a:gd name="T103" fmla="*/ 4 h 86"/>
                <a:gd name="T104" fmla="*/ 59 w 87"/>
                <a:gd name="T105" fmla="*/ 3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3"/>
                  </a:lnTo>
                  <a:lnTo>
                    <a:pt x="22" y="4"/>
                  </a:lnTo>
                  <a:lnTo>
                    <a:pt x="19" y="7"/>
                  </a:lnTo>
                  <a:lnTo>
                    <a:pt x="13" y="13"/>
                  </a:lnTo>
                  <a:lnTo>
                    <a:pt x="7" y="19"/>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1"/>
                  </a:lnTo>
                  <a:lnTo>
                    <a:pt x="26" y="82"/>
                  </a:lnTo>
                  <a:lnTo>
                    <a:pt x="30" y="83"/>
                  </a:lnTo>
                  <a:lnTo>
                    <a:pt x="35" y="85"/>
                  </a:lnTo>
                  <a:lnTo>
                    <a:pt x="39" y="86"/>
                  </a:lnTo>
                  <a:lnTo>
                    <a:pt x="43" y="86"/>
                  </a:lnTo>
                  <a:lnTo>
                    <a:pt x="48" y="86"/>
                  </a:lnTo>
                  <a:lnTo>
                    <a:pt x="52" y="85"/>
                  </a:lnTo>
                  <a:lnTo>
                    <a:pt x="56" y="83"/>
                  </a:lnTo>
                  <a:lnTo>
                    <a:pt x="59" y="82"/>
                  </a:lnTo>
                  <a:lnTo>
                    <a:pt x="64" y="81"/>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9"/>
                  </a:lnTo>
                  <a:lnTo>
                    <a:pt x="74" y="13"/>
                  </a:lnTo>
                  <a:lnTo>
                    <a:pt x="66" y="7"/>
                  </a:lnTo>
                  <a:lnTo>
                    <a:pt x="64" y="4"/>
                  </a:lnTo>
                  <a:lnTo>
                    <a:pt x="59" y="3"/>
                  </a:lnTo>
                  <a:lnTo>
                    <a:pt x="56" y="1"/>
                  </a:lnTo>
                  <a:lnTo>
                    <a:pt x="52" y="0"/>
                  </a:lnTo>
                  <a:lnTo>
                    <a:pt x="48"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8" name="Freeform 42">
              <a:extLst>
                <a:ext uri="{FF2B5EF4-FFF2-40B4-BE49-F238E27FC236}">
                  <a16:creationId xmlns:a16="http://schemas.microsoft.com/office/drawing/2014/main" id="{DF670930-0EC3-4AE6-ADDA-7E9463E8E546}"/>
                </a:ext>
              </a:extLst>
            </p:cNvPr>
            <p:cNvSpPr>
              <a:spLocks/>
            </p:cNvSpPr>
            <p:nvPr/>
          </p:nvSpPr>
          <p:spPr bwMode="auto">
            <a:xfrm>
              <a:off x="299" y="2739"/>
              <a:ext cx="76" cy="76"/>
            </a:xfrm>
            <a:custGeom>
              <a:avLst/>
              <a:gdLst>
                <a:gd name="T0" fmla="*/ 43 w 86"/>
                <a:gd name="T1" fmla="*/ 0 h 86"/>
                <a:gd name="T2" fmla="*/ 39 w 86"/>
                <a:gd name="T3" fmla="*/ 0 h 86"/>
                <a:gd name="T4" fmla="*/ 34 w 86"/>
                <a:gd name="T5" fmla="*/ 0 h 86"/>
                <a:gd name="T6" fmla="*/ 30 w 86"/>
                <a:gd name="T7" fmla="*/ 1 h 86"/>
                <a:gd name="T8" fmla="*/ 26 w 86"/>
                <a:gd name="T9" fmla="*/ 3 h 86"/>
                <a:gd name="T10" fmla="*/ 21 w 86"/>
                <a:gd name="T11" fmla="*/ 4 h 86"/>
                <a:gd name="T12" fmla="*/ 19 w 86"/>
                <a:gd name="T13" fmla="*/ 7 h 86"/>
                <a:gd name="T14" fmla="*/ 13 w 86"/>
                <a:gd name="T15" fmla="*/ 13 h 86"/>
                <a:gd name="T16" fmla="*/ 7 w 86"/>
                <a:gd name="T17" fmla="*/ 19 h 86"/>
                <a:gd name="T18" fmla="*/ 4 w 86"/>
                <a:gd name="T19" fmla="*/ 21 h 86"/>
                <a:gd name="T20" fmla="*/ 3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1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1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2 h 86"/>
                <a:gd name="T82" fmla="*/ 86 w 86"/>
                <a:gd name="T83" fmla="*/ 47 h 86"/>
                <a:gd name="T84" fmla="*/ 86 w 86"/>
                <a:gd name="T85" fmla="*/ 43 h 86"/>
                <a:gd name="T86" fmla="*/ 86 w 86"/>
                <a:gd name="T87" fmla="*/ 39 h 86"/>
                <a:gd name="T88" fmla="*/ 85 w 86"/>
                <a:gd name="T89" fmla="*/ 34 h 86"/>
                <a:gd name="T90" fmla="*/ 83 w 86"/>
                <a:gd name="T91" fmla="*/ 30 h 86"/>
                <a:gd name="T92" fmla="*/ 82 w 86"/>
                <a:gd name="T93" fmla="*/ 26 h 86"/>
                <a:gd name="T94" fmla="*/ 80 w 86"/>
                <a:gd name="T95" fmla="*/ 21 h 86"/>
                <a:gd name="T96" fmla="*/ 79 w 86"/>
                <a:gd name="T97" fmla="*/ 19 h 86"/>
                <a:gd name="T98" fmla="*/ 73 w 86"/>
                <a:gd name="T99" fmla="*/ 13 h 86"/>
                <a:gd name="T100" fmla="*/ 66 w 86"/>
                <a:gd name="T101" fmla="*/ 7 h 86"/>
                <a:gd name="T102" fmla="*/ 63 w 86"/>
                <a:gd name="T103" fmla="*/ 4 h 86"/>
                <a:gd name="T104" fmla="*/ 59 w 86"/>
                <a:gd name="T105" fmla="*/ 3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3"/>
                  </a:lnTo>
                  <a:lnTo>
                    <a:pt x="21" y="4"/>
                  </a:lnTo>
                  <a:lnTo>
                    <a:pt x="19" y="7"/>
                  </a:lnTo>
                  <a:lnTo>
                    <a:pt x="13" y="13"/>
                  </a:lnTo>
                  <a:lnTo>
                    <a:pt x="7" y="19"/>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1"/>
                  </a:lnTo>
                  <a:lnTo>
                    <a:pt x="26" y="82"/>
                  </a:lnTo>
                  <a:lnTo>
                    <a:pt x="30" y="83"/>
                  </a:lnTo>
                  <a:lnTo>
                    <a:pt x="34" y="85"/>
                  </a:lnTo>
                  <a:lnTo>
                    <a:pt x="39" y="86"/>
                  </a:lnTo>
                  <a:lnTo>
                    <a:pt x="43" y="86"/>
                  </a:lnTo>
                  <a:lnTo>
                    <a:pt x="47" y="86"/>
                  </a:lnTo>
                  <a:lnTo>
                    <a:pt x="52" y="85"/>
                  </a:lnTo>
                  <a:lnTo>
                    <a:pt x="56" y="83"/>
                  </a:lnTo>
                  <a:lnTo>
                    <a:pt x="59" y="82"/>
                  </a:lnTo>
                  <a:lnTo>
                    <a:pt x="63" y="81"/>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9"/>
                  </a:lnTo>
                  <a:lnTo>
                    <a:pt x="73" y="13"/>
                  </a:lnTo>
                  <a:lnTo>
                    <a:pt x="66" y="7"/>
                  </a:lnTo>
                  <a:lnTo>
                    <a:pt x="63" y="4"/>
                  </a:lnTo>
                  <a:lnTo>
                    <a:pt x="59" y="3"/>
                  </a:lnTo>
                  <a:lnTo>
                    <a:pt x="56" y="1"/>
                  </a:lnTo>
                  <a:lnTo>
                    <a:pt x="52"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9" name="Freeform 43">
              <a:extLst>
                <a:ext uri="{FF2B5EF4-FFF2-40B4-BE49-F238E27FC236}">
                  <a16:creationId xmlns:a16="http://schemas.microsoft.com/office/drawing/2014/main" id="{851CD4E5-7DDA-4DF9-BADE-98CBC8DD1859}"/>
                </a:ext>
              </a:extLst>
            </p:cNvPr>
            <p:cNvSpPr>
              <a:spLocks/>
            </p:cNvSpPr>
            <p:nvPr/>
          </p:nvSpPr>
          <p:spPr bwMode="auto">
            <a:xfrm>
              <a:off x="299" y="2739"/>
              <a:ext cx="76" cy="76"/>
            </a:xfrm>
            <a:custGeom>
              <a:avLst/>
              <a:gdLst>
                <a:gd name="T0" fmla="*/ 43 w 86"/>
                <a:gd name="T1" fmla="*/ 0 h 86"/>
                <a:gd name="T2" fmla="*/ 39 w 86"/>
                <a:gd name="T3" fmla="*/ 0 h 86"/>
                <a:gd name="T4" fmla="*/ 34 w 86"/>
                <a:gd name="T5" fmla="*/ 0 h 86"/>
                <a:gd name="T6" fmla="*/ 30 w 86"/>
                <a:gd name="T7" fmla="*/ 1 h 86"/>
                <a:gd name="T8" fmla="*/ 26 w 86"/>
                <a:gd name="T9" fmla="*/ 3 h 86"/>
                <a:gd name="T10" fmla="*/ 21 w 86"/>
                <a:gd name="T11" fmla="*/ 4 h 86"/>
                <a:gd name="T12" fmla="*/ 19 w 86"/>
                <a:gd name="T13" fmla="*/ 7 h 86"/>
                <a:gd name="T14" fmla="*/ 13 w 86"/>
                <a:gd name="T15" fmla="*/ 13 h 86"/>
                <a:gd name="T16" fmla="*/ 7 w 86"/>
                <a:gd name="T17" fmla="*/ 19 h 86"/>
                <a:gd name="T18" fmla="*/ 4 w 86"/>
                <a:gd name="T19" fmla="*/ 21 h 86"/>
                <a:gd name="T20" fmla="*/ 3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1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1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2 h 86"/>
                <a:gd name="T82" fmla="*/ 86 w 86"/>
                <a:gd name="T83" fmla="*/ 47 h 86"/>
                <a:gd name="T84" fmla="*/ 86 w 86"/>
                <a:gd name="T85" fmla="*/ 43 h 86"/>
                <a:gd name="T86" fmla="*/ 86 w 86"/>
                <a:gd name="T87" fmla="*/ 39 h 86"/>
                <a:gd name="T88" fmla="*/ 85 w 86"/>
                <a:gd name="T89" fmla="*/ 34 h 86"/>
                <a:gd name="T90" fmla="*/ 83 w 86"/>
                <a:gd name="T91" fmla="*/ 30 h 86"/>
                <a:gd name="T92" fmla="*/ 82 w 86"/>
                <a:gd name="T93" fmla="*/ 26 h 86"/>
                <a:gd name="T94" fmla="*/ 80 w 86"/>
                <a:gd name="T95" fmla="*/ 21 h 86"/>
                <a:gd name="T96" fmla="*/ 79 w 86"/>
                <a:gd name="T97" fmla="*/ 19 h 86"/>
                <a:gd name="T98" fmla="*/ 73 w 86"/>
                <a:gd name="T99" fmla="*/ 13 h 86"/>
                <a:gd name="T100" fmla="*/ 66 w 86"/>
                <a:gd name="T101" fmla="*/ 7 h 86"/>
                <a:gd name="T102" fmla="*/ 63 w 86"/>
                <a:gd name="T103" fmla="*/ 4 h 86"/>
                <a:gd name="T104" fmla="*/ 59 w 86"/>
                <a:gd name="T105" fmla="*/ 3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3"/>
                  </a:lnTo>
                  <a:lnTo>
                    <a:pt x="21" y="4"/>
                  </a:lnTo>
                  <a:lnTo>
                    <a:pt x="19" y="7"/>
                  </a:lnTo>
                  <a:lnTo>
                    <a:pt x="13" y="13"/>
                  </a:lnTo>
                  <a:lnTo>
                    <a:pt x="7" y="19"/>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1"/>
                  </a:lnTo>
                  <a:lnTo>
                    <a:pt x="26" y="82"/>
                  </a:lnTo>
                  <a:lnTo>
                    <a:pt x="30" y="83"/>
                  </a:lnTo>
                  <a:lnTo>
                    <a:pt x="34" y="85"/>
                  </a:lnTo>
                  <a:lnTo>
                    <a:pt x="39" y="86"/>
                  </a:lnTo>
                  <a:lnTo>
                    <a:pt x="43" y="86"/>
                  </a:lnTo>
                  <a:lnTo>
                    <a:pt x="47" y="86"/>
                  </a:lnTo>
                  <a:lnTo>
                    <a:pt x="52" y="85"/>
                  </a:lnTo>
                  <a:lnTo>
                    <a:pt x="56" y="83"/>
                  </a:lnTo>
                  <a:lnTo>
                    <a:pt x="59" y="82"/>
                  </a:lnTo>
                  <a:lnTo>
                    <a:pt x="63" y="81"/>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9"/>
                  </a:lnTo>
                  <a:lnTo>
                    <a:pt x="73" y="13"/>
                  </a:lnTo>
                  <a:lnTo>
                    <a:pt x="66" y="7"/>
                  </a:lnTo>
                  <a:lnTo>
                    <a:pt x="63" y="4"/>
                  </a:lnTo>
                  <a:lnTo>
                    <a:pt x="59" y="3"/>
                  </a:lnTo>
                  <a:lnTo>
                    <a:pt x="56" y="1"/>
                  </a:lnTo>
                  <a:lnTo>
                    <a:pt x="52"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60" name="Line 44">
              <a:extLst>
                <a:ext uri="{FF2B5EF4-FFF2-40B4-BE49-F238E27FC236}">
                  <a16:creationId xmlns:a16="http://schemas.microsoft.com/office/drawing/2014/main" id="{E280A46C-7EB7-434A-8F21-F8474A2759F9}"/>
                </a:ext>
              </a:extLst>
            </p:cNvPr>
            <p:cNvSpPr>
              <a:spLocks noChangeShapeType="1"/>
            </p:cNvSpPr>
            <p:nvPr/>
          </p:nvSpPr>
          <p:spPr bwMode="auto">
            <a:xfrm flipH="1">
              <a:off x="337" y="2777"/>
              <a:ext cx="1221" cy="122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461" name="Line 45">
              <a:extLst>
                <a:ext uri="{FF2B5EF4-FFF2-40B4-BE49-F238E27FC236}">
                  <a16:creationId xmlns:a16="http://schemas.microsoft.com/office/drawing/2014/main" id="{226B9CA9-C905-4B14-8548-68DA4CB7AF8A}"/>
                </a:ext>
              </a:extLst>
            </p:cNvPr>
            <p:cNvSpPr>
              <a:spLocks noChangeShapeType="1"/>
            </p:cNvSpPr>
            <p:nvPr/>
          </p:nvSpPr>
          <p:spPr bwMode="auto">
            <a:xfrm flipH="1" flipV="1">
              <a:off x="337" y="2777"/>
              <a:ext cx="1221" cy="122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462" name="Freeform 46">
              <a:extLst>
                <a:ext uri="{FF2B5EF4-FFF2-40B4-BE49-F238E27FC236}">
                  <a16:creationId xmlns:a16="http://schemas.microsoft.com/office/drawing/2014/main" id="{9AC513C1-FB85-481A-BEFD-6CF7CE8A452B}"/>
                </a:ext>
              </a:extLst>
            </p:cNvPr>
            <p:cNvSpPr>
              <a:spLocks/>
            </p:cNvSpPr>
            <p:nvPr/>
          </p:nvSpPr>
          <p:spPr bwMode="auto">
            <a:xfrm>
              <a:off x="1302" y="3193"/>
              <a:ext cx="44" cy="185"/>
            </a:xfrm>
            <a:custGeom>
              <a:avLst/>
              <a:gdLst>
                <a:gd name="T0" fmla="*/ 49 w 49"/>
                <a:gd name="T1" fmla="*/ 209 h 209"/>
                <a:gd name="T2" fmla="*/ 49 w 49"/>
                <a:gd name="T3" fmla="*/ 193 h 209"/>
                <a:gd name="T4" fmla="*/ 48 w 49"/>
                <a:gd name="T5" fmla="*/ 179 h 209"/>
                <a:gd name="T6" fmla="*/ 48 w 49"/>
                <a:gd name="T7" fmla="*/ 163 h 209"/>
                <a:gd name="T8" fmla="*/ 46 w 49"/>
                <a:gd name="T9" fmla="*/ 148 h 209"/>
                <a:gd name="T10" fmla="*/ 43 w 49"/>
                <a:gd name="T11" fmla="*/ 134 h 209"/>
                <a:gd name="T12" fmla="*/ 42 w 49"/>
                <a:gd name="T13" fmla="*/ 120 h 209"/>
                <a:gd name="T14" fmla="*/ 39 w 49"/>
                <a:gd name="T15" fmla="*/ 107 h 209"/>
                <a:gd name="T16" fmla="*/ 36 w 49"/>
                <a:gd name="T17" fmla="*/ 92 h 209"/>
                <a:gd name="T18" fmla="*/ 33 w 49"/>
                <a:gd name="T19" fmla="*/ 79 h 209"/>
                <a:gd name="T20" fmla="*/ 29 w 49"/>
                <a:gd name="T21" fmla="*/ 66 h 209"/>
                <a:gd name="T22" fmla="*/ 26 w 49"/>
                <a:gd name="T23" fmla="*/ 55 h 209"/>
                <a:gd name="T24" fmla="*/ 22 w 49"/>
                <a:gd name="T25" fmla="*/ 42 h 209"/>
                <a:gd name="T26" fmla="*/ 16 w 49"/>
                <a:gd name="T27" fmla="*/ 30 h 209"/>
                <a:gd name="T28" fmla="*/ 12 w 49"/>
                <a:gd name="T29" fmla="*/ 20 h 209"/>
                <a:gd name="T30" fmla="*/ 6 w 49"/>
                <a:gd name="T31" fmla="*/ 9 h 209"/>
                <a:gd name="T32" fmla="*/ 0 w 49"/>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09">
                  <a:moveTo>
                    <a:pt x="49" y="209"/>
                  </a:moveTo>
                  <a:lnTo>
                    <a:pt x="49" y="193"/>
                  </a:lnTo>
                  <a:lnTo>
                    <a:pt x="48" y="179"/>
                  </a:lnTo>
                  <a:lnTo>
                    <a:pt x="48" y="163"/>
                  </a:lnTo>
                  <a:lnTo>
                    <a:pt x="46" y="148"/>
                  </a:lnTo>
                  <a:lnTo>
                    <a:pt x="43" y="134"/>
                  </a:lnTo>
                  <a:lnTo>
                    <a:pt x="42" y="120"/>
                  </a:lnTo>
                  <a:lnTo>
                    <a:pt x="39" y="107"/>
                  </a:lnTo>
                  <a:lnTo>
                    <a:pt x="36" y="92"/>
                  </a:lnTo>
                  <a:lnTo>
                    <a:pt x="33" y="79"/>
                  </a:lnTo>
                  <a:lnTo>
                    <a:pt x="29" y="66"/>
                  </a:lnTo>
                  <a:lnTo>
                    <a:pt x="26" y="55"/>
                  </a:lnTo>
                  <a:lnTo>
                    <a:pt x="22" y="42"/>
                  </a:lnTo>
                  <a:lnTo>
                    <a:pt x="16" y="30"/>
                  </a:lnTo>
                  <a:lnTo>
                    <a:pt x="12" y="20"/>
                  </a:lnTo>
                  <a:lnTo>
                    <a:pt x="6" y="9"/>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63" name="Rectangle 47">
              <a:extLst>
                <a:ext uri="{FF2B5EF4-FFF2-40B4-BE49-F238E27FC236}">
                  <a16:creationId xmlns:a16="http://schemas.microsoft.com/office/drawing/2014/main" id="{DCF72C29-5732-4852-87FA-7668F0876F47}"/>
                </a:ext>
              </a:extLst>
            </p:cNvPr>
            <p:cNvSpPr>
              <a:spLocks noChangeArrowheads="1"/>
            </p:cNvSpPr>
            <p:nvPr/>
          </p:nvSpPr>
          <p:spPr bwMode="auto">
            <a:xfrm>
              <a:off x="1532" y="3236"/>
              <a:ext cx="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4" name="Freeform 48">
              <a:extLst>
                <a:ext uri="{FF2B5EF4-FFF2-40B4-BE49-F238E27FC236}">
                  <a16:creationId xmlns:a16="http://schemas.microsoft.com/office/drawing/2014/main" id="{BB1B33AE-4879-4A38-A2E6-B95E19D46AFE}"/>
                </a:ext>
              </a:extLst>
            </p:cNvPr>
            <p:cNvSpPr>
              <a:spLocks/>
            </p:cNvSpPr>
            <p:nvPr/>
          </p:nvSpPr>
          <p:spPr bwMode="auto">
            <a:xfrm>
              <a:off x="1296" y="3028"/>
              <a:ext cx="99" cy="130"/>
            </a:xfrm>
            <a:custGeom>
              <a:avLst/>
              <a:gdLst>
                <a:gd name="T0" fmla="*/ 112 w 112"/>
                <a:gd name="T1" fmla="*/ 147 h 147"/>
                <a:gd name="T2" fmla="*/ 108 w 112"/>
                <a:gd name="T3" fmla="*/ 136 h 147"/>
                <a:gd name="T4" fmla="*/ 104 w 112"/>
                <a:gd name="T5" fmla="*/ 124 h 147"/>
                <a:gd name="T6" fmla="*/ 99 w 112"/>
                <a:gd name="T7" fmla="*/ 112 h 147"/>
                <a:gd name="T8" fmla="*/ 94 w 112"/>
                <a:gd name="T9" fmla="*/ 101 h 147"/>
                <a:gd name="T10" fmla="*/ 89 w 112"/>
                <a:gd name="T11" fmla="*/ 91 h 147"/>
                <a:gd name="T12" fmla="*/ 82 w 112"/>
                <a:gd name="T13" fmla="*/ 79 h 147"/>
                <a:gd name="T14" fmla="*/ 76 w 112"/>
                <a:gd name="T15" fmla="*/ 71 h 147"/>
                <a:gd name="T16" fmla="*/ 69 w 112"/>
                <a:gd name="T17" fmla="*/ 61 h 147"/>
                <a:gd name="T18" fmla="*/ 62 w 112"/>
                <a:gd name="T19" fmla="*/ 50 h 147"/>
                <a:gd name="T20" fmla="*/ 55 w 112"/>
                <a:gd name="T21" fmla="*/ 42 h 147"/>
                <a:gd name="T22" fmla="*/ 46 w 112"/>
                <a:gd name="T23" fmla="*/ 35 h 147"/>
                <a:gd name="T24" fmla="*/ 37 w 112"/>
                <a:gd name="T25" fmla="*/ 26 h 147"/>
                <a:gd name="T26" fmla="*/ 29 w 112"/>
                <a:gd name="T27" fmla="*/ 19 h 147"/>
                <a:gd name="T28" fmla="*/ 20 w 112"/>
                <a:gd name="T29" fmla="*/ 12 h 147"/>
                <a:gd name="T30" fmla="*/ 10 w 112"/>
                <a:gd name="T31" fmla="*/ 6 h 147"/>
                <a:gd name="T32" fmla="*/ 0 w 112"/>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47">
                  <a:moveTo>
                    <a:pt x="112" y="147"/>
                  </a:moveTo>
                  <a:lnTo>
                    <a:pt x="108" y="136"/>
                  </a:lnTo>
                  <a:lnTo>
                    <a:pt x="104" y="124"/>
                  </a:lnTo>
                  <a:lnTo>
                    <a:pt x="99" y="112"/>
                  </a:lnTo>
                  <a:lnTo>
                    <a:pt x="94" y="101"/>
                  </a:lnTo>
                  <a:lnTo>
                    <a:pt x="89" y="91"/>
                  </a:lnTo>
                  <a:lnTo>
                    <a:pt x="82" y="79"/>
                  </a:lnTo>
                  <a:lnTo>
                    <a:pt x="76" y="71"/>
                  </a:lnTo>
                  <a:lnTo>
                    <a:pt x="69" y="61"/>
                  </a:lnTo>
                  <a:lnTo>
                    <a:pt x="62" y="50"/>
                  </a:lnTo>
                  <a:lnTo>
                    <a:pt x="55" y="42"/>
                  </a:lnTo>
                  <a:lnTo>
                    <a:pt x="46" y="35"/>
                  </a:lnTo>
                  <a:lnTo>
                    <a:pt x="37" y="26"/>
                  </a:lnTo>
                  <a:lnTo>
                    <a:pt x="29" y="19"/>
                  </a:lnTo>
                  <a:lnTo>
                    <a:pt x="20" y="12"/>
                  </a:lnTo>
                  <a:lnTo>
                    <a:pt x="10" y="6"/>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65" name="Rectangle 49">
              <a:extLst>
                <a:ext uri="{FF2B5EF4-FFF2-40B4-BE49-F238E27FC236}">
                  <a16:creationId xmlns:a16="http://schemas.microsoft.com/office/drawing/2014/main" id="{3E3F291C-4B0E-487A-9DFD-E7535E8C2071}"/>
                </a:ext>
              </a:extLst>
            </p:cNvPr>
            <p:cNvSpPr>
              <a:spLocks noChangeArrowheads="1"/>
            </p:cNvSpPr>
            <p:nvPr/>
          </p:nvSpPr>
          <p:spPr bwMode="auto">
            <a:xfrm>
              <a:off x="1520" y="2956"/>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6" name="Rectangle 50">
              <a:extLst>
                <a:ext uri="{FF2B5EF4-FFF2-40B4-BE49-F238E27FC236}">
                  <a16:creationId xmlns:a16="http://schemas.microsoft.com/office/drawing/2014/main" id="{1D558CA3-3BC3-418D-AEF3-61E12BA9D73A}"/>
                </a:ext>
              </a:extLst>
            </p:cNvPr>
            <p:cNvSpPr>
              <a:spLocks noChangeArrowheads="1"/>
            </p:cNvSpPr>
            <p:nvPr/>
          </p:nvSpPr>
          <p:spPr bwMode="auto">
            <a:xfrm>
              <a:off x="1666" y="3360"/>
              <a:ext cx="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7" name="Rectangle 51">
              <a:extLst>
                <a:ext uri="{FF2B5EF4-FFF2-40B4-BE49-F238E27FC236}">
                  <a16:creationId xmlns:a16="http://schemas.microsoft.com/office/drawing/2014/main" id="{2278D6D3-F9B7-45BB-904A-2FE11B416713}"/>
                </a:ext>
              </a:extLst>
            </p:cNvPr>
            <p:cNvSpPr>
              <a:spLocks noChangeArrowheads="1"/>
            </p:cNvSpPr>
            <p:nvPr/>
          </p:nvSpPr>
          <p:spPr bwMode="auto">
            <a:xfrm>
              <a:off x="980" y="2640"/>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8" name="Rectangle 52">
              <a:extLst>
                <a:ext uri="{FF2B5EF4-FFF2-40B4-BE49-F238E27FC236}">
                  <a16:creationId xmlns:a16="http://schemas.microsoft.com/office/drawing/2014/main" id="{6C5A15A1-4234-482B-A10A-C5E3B5575D0F}"/>
                </a:ext>
              </a:extLst>
            </p:cNvPr>
            <p:cNvSpPr>
              <a:spLocks noChangeArrowheads="1"/>
            </p:cNvSpPr>
            <p:nvPr/>
          </p:nvSpPr>
          <p:spPr bwMode="auto">
            <a:xfrm>
              <a:off x="270" y="2777"/>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9" name="Rectangle 53">
              <a:extLst>
                <a:ext uri="{FF2B5EF4-FFF2-40B4-BE49-F238E27FC236}">
                  <a16:creationId xmlns:a16="http://schemas.microsoft.com/office/drawing/2014/main" id="{0D0BB321-B23A-4F93-A373-AB09F5E66C93}"/>
                </a:ext>
              </a:extLst>
            </p:cNvPr>
            <p:cNvSpPr>
              <a:spLocks noChangeArrowheads="1"/>
            </p:cNvSpPr>
            <p:nvPr/>
          </p:nvSpPr>
          <p:spPr bwMode="auto">
            <a:xfrm>
              <a:off x="270" y="3416"/>
              <a:ext cx="3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70" name="Rectangle 54">
              <a:extLst>
                <a:ext uri="{FF2B5EF4-FFF2-40B4-BE49-F238E27FC236}">
                  <a16:creationId xmlns:a16="http://schemas.microsoft.com/office/drawing/2014/main" id="{7194B29B-8244-4DEB-832F-E54C2380188E}"/>
                </a:ext>
              </a:extLst>
            </p:cNvPr>
            <p:cNvSpPr>
              <a:spLocks noChangeArrowheads="1"/>
            </p:cNvSpPr>
            <p:nvPr/>
          </p:nvSpPr>
          <p:spPr bwMode="auto">
            <a:xfrm>
              <a:off x="246" y="4013"/>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71" name="Rectangle 55">
              <a:extLst>
                <a:ext uri="{FF2B5EF4-FFF2-40B4-BE49-F238E27FC236}">
                  <a16:creationId xmlns:a16="http://schemas.microsoft.com/office/drawing/2014/main" id="{7CE854FD-F0AF-40BD-B537-E3AF263F6915}"/>
                </a:ext>
              </a:extLst>
            </p:cNvPr>
            <p:cNvSpPr>
              <a:spLocks noChangeArrowheads="1"/>
            </p:cNvSpPr>
            <p:nvPr/>
          </p:nvSpPr>
          <p:spPr bwMode="auto">
            <a:xfrm>
              <a:off x="1660" y="3982"/>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72" name="Rectangle 56">
              <a:extLst>
                <a:ext uri="{FF2B5EF4-FFF2-40B4-BE49-F238E27FC236}">
                  <a16:creationId xmlns:a16="http://schemas.microsoft.com/office/drawing/2014/main" id="{05AC2E42-239D-4946-8F24-9021A4DA0A12}"/>
                </a:ext>
              </a:extLst>
            </p:cNvPr>
            <p:cNvSpPr>
              <a:spLocks noChangeArrowheads="1"/>
            </p:cNvSpPr>
            <p:nvPr/>
          </p:nvSpPr>
          <p:spPr bwMode="auto">
            <a:xfrm>
              <a:off x="796" y="3295"/>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73" name="Freeform 57">
              <a:extLst>
                <a:ext uri="{FF2B5EF4-FFF2-40B4-BE49-F238E27FC236}">
                  <a16:creationId xmlns:a16="http://schemas.microsoft.com/office/drawing/2014/main" id="{8F9DD751-6BE5-4114-853C-143A08BDFF63}"/>
                </a:ext>
              </a:extLst>
            </p:cNvPr>
            <p:cNvSpPr>
              <a:spLocks noEditPoints="1"/>
            </p:cNvSpPr>
            <p:nvPr/>
          </p:nvSpPr>
          <p:spPr bwMode="auto">
            <a:xfrm>
              <a:off x="967" y="2974"/>
              <a:ext cx="745" cy="419"/>
            </a:xfrm>
            <a:custGeom>
              <a:avLst/>
              <a:gdLst>
                <a:gd name="T0" fmla="*/ 0 w 844"/>
                <a:gd name="T1" fmla="*/ 450 h 473"/>
                <a:gd name="T2" fmla="*/ 777 w 844"/>
                <a:gd name="T3" fmla="*/ 21 h 473"/>
                <a:gd name="T4" fmla="*/ 790 w 844"/>
                <a:gd name="T5" fmla="*/ 45 h 473"/>
                <a:gd name="T6" fmla="*/ 13 w 844"/>
                <a:gd name="T7" fmla="*/ 473 h 473"/>
                <a:gd name="T8" fmla="*/ 0 w 844"/>
                <a:gd name="T9" fmla="*/ 450 h 473"/>
                <a:gd name="T10" fmla="*/ 753 w 844"/>
                <a:gd name="T11" fmla="*/ 3 h 473"/>
                <a:gd name="T12" fmla="*/ 844 w 844"/>
                <a:gd name="T13" fmla="*/ 0 h 473"/>
                <a:gd name="T14" fmla="*/ 792 w 844"/>
                <a:gd name="T15" fmla="*/ 74 h 473"/>
                <a:gd name="T16" fmla="*/ 753 w 844"/>
                <a:gd name="T17"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4" h="473">
                  <a:moveTo>
                    <a:pt x="0" y="450"/>
                  </a:moveTo>
                  <a:lnTo>
                    <a:pt x="777" y="21"/>
                  </a:lnTo>
                  <a:lnTo>
                    <a:pt x="790" y="45"/>
                  </a:lnTo>
                  <a:lnTo>
                    <a:pt x="13" y="473"/>
                  </a:lnTo>
                  <a:lnTo>
                    <a:pt x="0" y="450"/>
                  </a:lnTo>
                  <a:close/>
                  <a:moveTo>
                    <a:pt x="753" y="3"/>
                  </a:moveTo>
                  <a:lnTo>
                    <a:pt x="844" y="0"/>
                  </a:lnTo>
                  <a:lnTo>
                    <a:pt x="792" y="74"/>
                  </a:lnTo>
                  <a:lnTo>
                    <a:pt x="753" y="3"/>
                  </a:lnTo>
                  <a:close/>
                </a:path>
              </a:pathLst>
            </a:custGeom>
            <a:solidFill>
              <a:srgbClr val="000000"/>
            </a:solidFill>
            <a:ln w="1588">
              <a:solidFill>
                <a:srgbClr val="000000"/>
              </a:solidFill>
              <a:prstDash val="solid"/>
              <a:round/>
              <a:headEnd/>
              <a:tailEnd/>
            </a:ln>
          </p:spPr>
          <p:txBody>
            <a:bodyPr/>
            <a:lstStyle/>
            <a:p>
              <a:endParaRPr lang="en-US"/>
            </a:p>
          </p:txBody>
        </p:sp>
      </p:grpSp>
      <p:grpSp>
        <p:nvGrpSpPr>
          <p:cNvPr id="700474" name="Group 58">
            <a:extLst>
              <a:ext uri="{FF2B5EF4-FFF2-40B4-BE49-F238E27FC236}">
                <a16:creationId xmlns:a16="http://schemas.microsoft.com/office/drawing/2014/main" id="{7ADCA3CE-93EC-49B2-8057-B41F30C38028}"/>
              </a:ext>
            </a:extLst>
          </p:cNvPr>
          <p:cNvGrpSpPr>
            <a:grpSpLocks/>
          </p:cNvGrpSpPr>
          <p:nvPr/>
        </p:nvGrpSpPr>
        <p:grpSpPr bwMode="auto">
          <a:xfrm>
            <a:off x="6629400" y="4703763"/>
            <a:ext cx="1928813" cy="1722437"/>
            <a:chOff x="3886" y="2169"/>
            <a:chExt cx="1608" cy="1435"/>
          </a:xfrm>
        </p:grpSpPr>
        <p:pic>
          <p:nvPicPr>
            <p:cNvPr id="700475" name="Picture 59">
              <a:extLst>
                <a:ext uri="{FF2B5EF4-FFF2-40B4-BE49-F238E27FC236}">
                  <a16:creationId xmlns:a16="http://schemas.microsoft.com/office/drawing/2014/main" id="{A1C26C49-74A8-4ECD-9F28-C5F5264B0F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160" t="14441" r="13145" b="6569"/>
            <a:stretch>
              <a:fillRect/>
            </a:stretch>
          </p:blipFill>
          <p:spPr bwMode="auto">
            <a:xfrm rot="5400000">
              <a:off x="3972" y="2083"/>
              <a:ext cx="1435"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0476" name="Line 60">
              <a:extLst>
                <a:ext uri="{FF2B5EF4-FFF2-40B4-BE49-F238E27FC236}">
                  <a16:creationId xmlns:a16="http://schemas.microsoft.com/office/drawing/2014/main" id="{551F172B-11FF-423F-8042-461391F7EF46}"/>
                </a:ext>
              </a:extLst>
            </p:cNvPr>
            <p:cNvSpPr>
              <a:spLocks noChangeShapeType="1"/>
            </p:cNvSpPr>
            <p:nvPr/>
          </p:nvSpPr>
          <p:spPr bwMode="auto">
            <a:xfrm rot="5400000" flipH="1" flipV="1">
              <a:off x="4320" y="2439"/>
              <a:ext cx="775" cy="132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0477" name="Group 61">
            <a:extLst>
              <a:ext uri="{FF2B5EF4-FFF2-40B4-BE49-F238E27FC236}">
                <a16:creationId xmlns:a16="http://schemas.microsoft.com/office/drawing/2014/main" id="{DD29022B-A704-4BC2-80A9-FA5EF52CD86C}"/>
              </a:ext>
            </a:extLst>
          </p:cNvPr>
          <p:cNvGrpSpPr>
            <a:grpSpLocks/>
          </p:cNvGrpSpPr>
          <p:nvPr/>
        </p:nvGrpSpPr>
        <p:grpSpPr bwMode="auto">
          <a:xfrm>
            <a:off x="6638925" y="698500"/>
            <a:ext cx="1870075" cy="1844675"/>
            <a:chOff x="826" y="1424"/>
            <a:chExt cx="1178" cy="1162"/>
          </a:xfrm>
        </p:grpSpPr>
        <p:grpSp>
          <p:nvGrpSpPr>
            <p:cNvPr id="700478" name="Group 62">
              <a:extLst>
                <a:ext uri="{FF2B5EF4-FFF2-40B4-BE49-F238E27FC236}">
                  <a16:creationId xmlns:a16="http://schemas.microsoft.com/office/drawing/2014/main" id="{1EA48590-72D1-49C8-8FE1-04A615A93567}"/>
                </a:ext>
              </a:extLst>
            </p:cNvPr>
            <p:cNvGrpSpPr>
              <a:grpSpLocks noChangeAspect="1"/>
            </p:cNvGrpSpPr>
            <p:nvPr/>
          </p:nvGrpSpPr>
          <p:grpSpPr bwMode="auto">
            <a:xfrm>
              <a:off x="826" y="1424"/>
              <a:ext cx="1178" cy="1156"/>
              <a:chOff x="1877" y="1152"/>
              <a:chExt cx="1971" cy="1776"/>
            </a:xfrm>
          </p:grpSpPr>
          <p:sp>
            <p:nvSpPr>
              <p:cNvPr id="700479" name="Rectangle 63">
                <a:extLst>
                  <a:ext uri="{FF2B5EF4-FFF2-40B4-BE49-F238E27FC236}">
                    <a16:creationId xmlns:a16="http://schemas.microsoft.com/office/drawing/2014/main" id="{156A28C1-FDB2-465C-B475-1298C9B205E9}"/>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0" name="Rectangle 64">
                <a:extLst>
                  <a:ext uri="{FF2B5EF4-FFF2-40B4-BE49-F238E27FC236}">
                    <a16:creationId xmlns:a16="http://schemas.microsoft.com/office/drawing/2014/main" id="{E2AEF685-69FF-44A8-843B-2F8CDF41755A}"/>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1" name="Rectangle 65">
                <a:extLst>
                  <a:ext uri="{FF2B5EF4-FFF2-40B4-BE49-F238E27FC236}">
                    <a16:creationId xmlns:a16="http://schemas.microsoft.com/office/drawing/2014/main" id="{B8E76F9B-3F00-4EF5-8851-69C6B096D5FD}"/>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2" name="Rectangle 66">
                <a:extLst>
                  <a:ext uri="{FF2B5EF4-FFF2-40B4-BE49-F238E27FC236}">
                    <a16:creationId xmlns:a16="http://schemas.microsoft.com/office/drawing/2014/main" id="{015380C2-F52A-4A2D-B698-4BE8B15D582F}"/>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3" name="Rectangle 67">
                <a:extLst>
                  <a:ext uri="{FF2B5EF4-FFF2-40B4-BE49-F238E27FC236}">
                    <a16:creationId xmlns:a16="http://schemas.microsoft.com/office/drawing/2014/main" id="{7434A8BB-C9D8-4A91-9B2F-2F2D156F1938}"/>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4" name="Rectangle 68">
                <a:extLst>
                  <a:ext uri="{FF2B5EF4-FFF2-40B4-BE49-F238E27FC236}">
                    <a16:creationId xmlns:a16="http://schemas.microsoft.com/office/drawing/2014/main" id="{77591E8E-E9D2-4C93-A944-94F502EAA8C8}"/>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5" name="Rectangle 69">
                <a:extLst>
                  <a:ext uri="{FF2B5EF4-FFF2-40B4-BE49-F238E27FC236}">
                    <a16:creationId xmlns:a16="http://schemas.microsoft.com/office/drawing/2014/main" id="{BC534B1E-1B64-45E9-BB11-5881F26FED96}"/>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6" name="Rectangle 70">
                <a:extLst>
                  <a:ext uri="{FF2B5EF4-FFF2-40B4-BE49-F238E27FC236}">
                    <a16:creationId xmlns:a16="http://schemas.microsoft.com/office/drawing/2014/main" id="{34B9678B-3F89-4AC6-8286-40C939CAB277}"/>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7" name="Rectangle 71">
                <a:extLst>
                  <a:ext uri="{FF2B5EF4-FFF2-40B4-BE49-F238E27FC236}">
                    <a16:creationId xmlns:a16="http://schemas.microsoft.com/office/drawing/2014/main" id="{8CA168CF-E208-4DDE-ADA3-BBBDF532FCBD}"/>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8" name="Rectangle 72">
                <a:extLst>
                  <a:ext uri="{FF2B5EF4-FFF2-40B4-BE49-F238E27FC236}">
                    <a16:creationId xmlns:a16="http://schemas.microsoft.com/office/drawing/2014/main" id="{A71B91FF-360C-43FF-ABAE-5BD1D47C3281}"/>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9" name="Rectangle 73">
                <a:extLst>
                  <a:ext uri="{FF2B5EF4-FFF2-40B4-BE49-F238E27FC236}">
                    <a16:creationId xmlns:a16="http://schemas.microsoft.com/office/drawing/2014/main" id="{BEAB30A7-CC12-411F-9DF8-55F0647E0F03}"/>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0" name="Rectangle 74">
                <a:extLst>
                  <a:ext uri="{FF2B5EF4-FFF2-40B4-BE49-F238E27FC236}">
                    <a16:creationId xmlns:a16="http://schemas.microsoft.com/office/drawing/2014/main" id="{763C3576-7FDA-413F-8881-F8C257138AE1}"/>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1" name="Rectangle 75">
                <a:extLst>
                  <a:ext uri="{FF2B5EF4-FFF2-40B4-BE49-F238E27FC236}">
                    <a16:creationId xmlns:a16="http://schemas.microsoft.com/office/drawing/2014/main" id="{AA229DA3-2003-4379-A9C7-79A5ACE3D90D}"/>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2" name="Rectangle 76">
                <a:extLst>
                  <a:ext uri="{FF2B5EF4-FFF2-40B4-BE49-F238E27FC236}">
                    <a16:creationId xmlns:a16="http://schemas.microsoft.com/office/drawing/2014/main" id="{5A72B9B2-46DD-4808-9F10-628B9CE28D71}"/>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3" name="Rectangle 77">
                <a:extLst>
                  <a:ext uri="{FF2B5EF4-FFF2-40B4-BE49-F238E27FC236}">
                    <a16:creationId xmlns:a16="http://schemas.microsoft.com/office/drawing/2014/main" id="{8A0E6E0C-CBDA-46CC-A821-AE0F74272C9E}"/>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4" name="Rectangle 78">
                <a:extLst>
                  <a:ext uri="{FF2B5EF4-FFF2-40B4-BE49-F238E27FC236}">
                    <a16:creationId xmlns:a16="http://schemas.microsoft.com/office/drawing/2014/main" id="{292301F0-B160-4255-B977-1D12120B4AB6}"/>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5" name="Rectangle 79">
                <a:extLst>
                  <a:ext uri="{FF2B5EF4-FFF2-40B4-BE49-F238E27FC236}">
                    <a16:creationId xmlns:a16="http://schemas.microsoft.com/office/drawing/2014/main" id="{070C8F65-F0FF-4ABB-B211-95066090AC48}"/>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6" name="Rectangle 80">
                <a:extLst>
                  <a:ext uri="{FF2B5EF4-FFF2-40B4-BE49-F238E27FC236}">
                    <a16:creationId xmlns:a16="http://schemas.microsoft.com/office/drawing/2014/main" id="{2ED20745-F205-4144-B4A7-9605ACFF0E51}"/>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7" name="Rectangle 81">
                <a:extLst>
                  <a:ext uri="{FF2B5EF4-FFF2-40B4-BE49-F238E27FC236}">
                    <a16:creationId xmlns:a16="http://schemas.microsoft.com/office/drawing/2014/main" id="{4023B53C-9940-4538-A630-49E98B91A92D}"/>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8" name="Rectangle 82">
                <a:extLst>
                  <a:ext uri="{FF2B5EF4-FFF2-40B4-BE49-F238E27FC236}">
                    <a16:creationId xmlns:a16="http://schemas.microsoft.com/office/drawing/2014/main" id="{DA939294-DE4F-4C32-B71D-28F86D1CD783}"/>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9" name="Rectangle 83">
                <a:extLst>
                  <a:ext uri="{FF2B5EF4-FFF2-40B4-BE49-F238E27FC236}">
                    <a16:creationId xmlns:a16="http://schemas.microsoft.com/office/drawing/2014/main" id="{393A7548-B018-499F-A263-9D2F19FA5B85}"/>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500" name="Rectangle 84">
                <a:extLst>
                  <a:ext uri="{FF2B5EF4-FFF2-40B4-BE49-F238E27FC236}">
                    <a16:creationId xmlns:a16="http://schemas.microsoft.com/office/drawing/2014/main" id="{A73DDBBC-94C8-4747-9DB3-EF3D43293EE3}"/>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501" name="Rectangle 85">
                <a:extLst>
                  <a:ext uri="{FF2B5EF4-FFF2-40B4-BE49-F238E27FC236}">
                    <a16:creationId xmlns:a16="http://schemas.microsoft.com/office/drawing/2014/main" id="{A0B79921-8D4C-4E4C-BA84-F11CC055F474}"/>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502" name="Rectangle 86">
                <a:extLst>
                  <a:ext uri="{FF2B5EF4-FFF2-40B4-BE49-F238E27FC236}">
                    <a16:creationId xmlns:a16="http://schemas.microsoft.com/office/drawing/2014/main" id="{42ACDD4D-EDCB-44A5-87FB-5C6BC10823C4}"/>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503" name="Rectangle 87">
                <a:extLst>
                  <a:ext uri="{FF2B5EF4-FFF2-40B4-BE49-F238E27FC236}">
                    <a16:creationId xmlns:a16="http://schemas.microsoft.com/office/drawing/2014/main" id="{4E4699AB-6CE7-4CBE-B336-99449ABED39E}"/>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grpSp>
        <p:sp>
          <p:nvSpPr>
            <p:cNvPr id="700504" name="Line 88">
              <a:extLst>
                <a:ext uri="{FF2B5EF4-FFF2-40B4-BE49-F238E27FC236}">
                  <a16:creationId xmlns:a16="http://schemas.microsoft.com/office/drawing/2014/main" id="{DB625C36-6E22-4427-BF97-A206ABC0F0D5}"/>
                </a:ext>
              </a:extLst>
            </p:cNvPr>
            <p:cNvSpPr>
              <a:spLocks noChangeAspect="1" noChangeShapeType="1"/>
            </p:cNvSpPr>
            <p:nvPr/>
          </p:nvSpPr>
          <p:spPr bwMode="auto">
            <a:xfrm rot="-177988">
              <a:off x="961" y="1517"/>
              <a:ext cx="212" cy="239"/>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5" name="Line 89">
              <a:extLst>
                <a:ext uri="{FF2B5EF4-FFF2-40B4-BE49-F238E27FC236}">
                  <a16:creationId xmlns:a16="http://schemas.microsoft.com/office/drawing/2014/main" id="{2D123984-12AA-4242-9083-D28D55C964C4}"/>
                </a:ext>
              </a:extLst>
            </p:cNvPr>
            <p:cNvSpPr>
              <a:spLocks noChangeAspect="1" noChangeShapeType="1"/>
            </p:cNvSpPr>
            <p:nvPr/>
          </p:nvSpPr>
          <p:spPr bwMode="auto">
            <a:xfrm>
              <a:off x="1186" y="1544"/>
              <a:ext cx="231" cy="237"/>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6" name="Line 90">
              <a:extLst>
                <a:ext uri="{FF2B5EF4-FFF2-40B4-BE49-F238E27FC236}">
                  <a16:creationId xmlns:a16="http://schemas.microsoft.com/office/drawing/2014/main" id="{6DCA3600-72E5-416C-BB7E-3A3AB3C36647}"/>
                </a:ext>
              </a:extLst>
            </p:cNvPr>
            <p:cNvSpPr>
              <a:spLocks noChangeAspect="1" noChangeShapeType="1"/>
            </p:cNvSpPr>
            <p:nvPr/>
          </p:nvSpPr>
          <p:spPr bwMode="auto">
            <a:xfrm flipV="1">
              <a:off x="945" y="1767"/>
              <a:ext cx="239" cy="237"/>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7" name="Line 91">
              <a:extLst>
                <a:ext uri="{FF2B5EF4-FFF2-40B4-BE49-F238E27FC236}">
                  <a16:creationId xmlns:a16="http://schemas.microsoft.com/office/drawing/2014/main" id="{0CCCE9C9-A33F-4958-BCFB-3C7A9335B6F2}"/>
                </a:ext>
              </a:extLst>
            </p:cNvPr>
            <p:cNvSpPr>
              <a:spLocks noChangeAspect="1" noChangeShapeType="1"/>
            </p:cNvSpPr>
            <p:nvPr/>
          </p:nvSpPr>
          <p:spPr bwMode="auto">
            <a:xfrm>
              <a:off x="1640" y="2460"/>
              <a:ext cx="124" cy="126"/>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8" name="Line 92">
              <a:extLst>
                <a:ext uri="{FF2B5EF4-FFF2-40B4-BE49-F238E27FC236}">
                  <a16:creationId xmlns:a16="http://schemas.microsoft.com/office/drawing/2014/main" id="{D1C75931-4BEF-49A8-8619-2F54F3A4EE04}"/>
                </a:ext>
              </a:extLst>
            </p:cNvPr>
            <p:cNvSpPr>
              <a:spLocks noChangeAspect="1" noChangeShapeType="1"/>
            </p:cNvSpPr>
            <p:nvPr/>
          </p:nvSpPr>
          <p:spPr bwMode="auto">
            <a:xfrm>
              <a:off x="943" y="2228"/>
              <a:ext cx="236" cy="240"/>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9" name="Line 93">
              <a:extLst>
                <a:ext uri="{FF2B5EF4-FFF2-40B4-BE49-F238E27FC236}">
                  <a16:creationId xmlns:a16="http://schemas.microsoft.com/office/drawing/2014/main" id="{092D1063-6397-4CAC-96D3-E8DF6233C501}"/>
                </a:ext>
              </a:extLst>
            </p:cNvPr>
            <p:cNvSpPr>
              <a:spLocks noChangeAspect="1" noChangeShapeType="1"/>
            </p:cNvSpPr>
            <p:nvPr/>
          </p:nvSpPr>
          <p:spPr bwMode="auto">
            <a:xfrm rot="2592605" flipV="1">
              <a:off x="977" y="2383"/>
              <a:ext cx="172" cy="163"/>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0" name="Line 94">
              <a:extLst>
                <a:ext uri="{FF2B5EF4-FFF2-40B4-BE49-F238E27FC236}">
                  <a16:creationId xmlns:a16="http://schemas.microsoft.com/office/drawing/2014/main" id="{E2555446-87BB-4740-B8DB-39FB67AF5233}"/>
                </a:ext>
              </a:extLst>
            </p:cNvPr>
            <p:cNvSpPr>
              <a:spLocks noChangeAspect="1" noChangeShapeType="1"/>
            </p:cNvSpPr>
            <p:nvPr/>
          </p:nvSpPr>
          <p:spPr bwMode="auto">
            <a:xfrm rot="2592605" flipV="1">
              <a:off x="1444" y="2379"/>
              <a:ext cx="164" cy="161"/>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1" name="Line 95">
              <a:extLst>
                <a:ext uri="{FF2B5EF4-FFF2-40B4-BE49-F238E27FC236}">
                  <a16:creationId xmlns:a16="http://schemas.microsoft.com/office/drawing/2014/main" id="{22205AD5-A92A-45D0-9E20-F719DB1556C2}"/>
                </a:ext>
              </a:extLst>
            </p:cNvPr>
            <p:cNvSpPr>
              <a:spLocks noChangeAspect="1" noChangeShapeType="1"/>
            </p:cNvSpPr>
            <p:nvPr/>
          </p:nvSpPr>
          <p:spPr bwMode="auto">
            <a:xfrm rot="2592605" flipV="1">
              <a:off x="1207" y="2384"/>
              <a:ext cx="173" cy="162"/>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2" name="Line 96">
              <a:extLst>
                <a:ext uri="{FF2B5EF4-FFF2-40B4-BE49-F238E27FC236}">
                  <a16:creationId xmlns:a16="http://schemas.microsoft.com/office/drawing/2014/main" id="{9FF9BEB1-1434-4C41-89CE-8337BE6E5C74}"/>
                </a:ext>
              </a:extLst>
            </p:cNvPr>
            <p:cNvSpPr>
              <a:spLocks noChangeAspect="1" noChangeShapeType="1"/>
            </p:cNvSpPr>
            <p:nvPr/>
          </p:nvSpPr>
          <p:spPr bwMode="auto">
            <a:xfrm rot="2592605" flipV="1">
              <a:off x="1208" y="2150"/>
              <a:ext cx="167" cy="164"/>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3" name="Line 97">
              <a:extLst>
                <a:ext uri="{FF2B5EF4-FFF2-40B4-BE49-F238E27FC236}">
                  <a16:creationId xmlns:a16="http://schemas.microsoft.com/office/drawing/2014/main" id="{E13A44D2-591A-4ACB-BC4D-405D5AE56952}"/>
                </a:ext>
              </a:extLst>
            </p:cNvPr>
            <p:cNvSpPr>
              <a:spLocks noChangeAspect="1" noChangeShapeType="1"/>
            </p:cNvSpPr>
            <p:nvPr/>
          </p:nvSpPr>
          <p:spPr bwMode="auto">
            <a:xfrm rot="2592605" flipV="1">
              <a:off x="1204" y="1913"/>
              <a:ext cx="178" cy="170"/>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4" name="Line 98">
              <a:extLst>
                <a:ext uri="{FF2B5EF4-FFF2-40B4-BE49-F238E27FC236}">
                  <a16:creationId xmlns:a16="http://schemas.microsoft.com/office/drawing/2014/main" id="{672467EC-2351-494B-9855-9C18B523BA9F}"/>
                </a:ext>
              </a:extLst>
            </p:cNvPr>
            <p:cNvSpPr>
              <a:spLocks noChangeAspect="1" noChangeShapeType="1"/>
            </p:cNvSpPr>
            <p:nvPr/>
          </p:nvSpPr>
          <p:spPr bwMode="auto">
            <a:xfrm rot="2592605" flipV="1">
              <a:off x="983" y="1691"/>
              <a:ext cx="173" cy="163"/>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5" name="Line 99">
              <a:extLst>
                <a:ext uri="{FF2B5EF4-FFF2-40B4-BE49-F238E27FC236}">
                  <a16:creationId xmlns:a16="http://schemas.microsoft.com/office/drawing/2014/main" id="{258A8AF1-9EEA-40CE-AFF9-ED8494CBED27}"/>
                </a:ext>
              </a:extLst>
            </p:cNvPr>
            <p:cNvSpPr>
              <a:spLocks noChangeAspect="1" noChangeShapeType="1"/>
            </p:cNvSpPr>
            <p:nvPr/>
          </p:nvSpPr>
          <p:spPr bwMode="auto">
            <a:xfrm rot="-18792605">
              <a:off x="1328" y="1586"/>
              <a:ext cx="171" cy="156"/>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6" name="Line 100">
              <a:extLst>
                <a:ext uri="{FF2B5EF4-FFF2-40B4-BE49-F238E27FC236}">
                  <a16:creationId xmlns:a16="http://schemas.microsoft.com/office/drawing/2014/main" id="{AF14222D-B4EB-4C62-9666-989CFCD2E826}"/>
                </a:ext>
              </a:extLst>
            </p:cNvPr>
            <p:cNvSpPr>
              <a:spLocks noChangeAspect="1" noChangeShapeType="1"/>
            </p:cNvSpPr>
            <p:nvPr/>
          </p:nvSpPr>
          <p:spPr bwMode="auto">
            <a:xfrm rot="-18792605">
              <a:off x="1334" y="1813"/>
              <a:ext cx="161" cy="146"/>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7" name="Line 101">
              <a:extLst>
                <a:ext uri="{FF2B5EF4-FFF2-40B4-BE49-F238E27FC236}">
                  <a16:creationId xmlns:a16="http://schemas.microsoft.com/office/drawing/2014/main" id="{4C32D2D3-AB00-431D-A8AE-84DDDBDCFEFB}"/>
                </a:ext>
              </a:extLst>
            </p:cNvPr>
            <p:cNvSpPr>
              <a:spLocks noChangeAspect="1" noChangeShapeType="1"/>
            </p:cNvSpPr>
            <p:nvPr/>
          </p:nvSpPr>
          <p:spPr bwMode="auto">
            <a:xfrm rot="-18792605">
              <a:off x="1794" y="2262"/>
              <a:ext cx="168" cy="158"/>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8" name="Line 102">
              <a:extLst>
                <a:ext uri="{FF2B5EF4-FFF2-40B4-BE49-F238E27FC236}">
                  <a16:creationId xmlns:a16="http://schemas.microsoft.com/office/drawing/2014/main" id="{B28479CC-340D-4DF8-852E-74903FA20D34}"/>
                </a:ext>
              </a:extLst>
            </p:cNvPr>
            <p:cNvSpPr>
              <a:spLocks noChangeAspect="1" noChangeShapeType="1"/>
            </p:cNvSpPr>
            <p:nvPr/>
          </p:nvSpPr>
          <p:spPr bwMode="auto">
            <a:xfrm rot="-18792605">
              <a:off x="1328" y="2269"/>
              <a:ext cx="171" cy="155"/>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9" name="Line 103">
              <a:extLst>
                <a:ext uri="{FF2B5EF4-FFF2-40B4-BE49-F238E27FC236}">
                  <a16:creationId xmlns:a16="http://schemas.microsoft.com/office/drawing/2014/main" id="{AA57F458-E8F7-4004-A5DE-038CDCC9925E}"/>
                </a:ext>
              </a:extLst>
            </p:cNvPr>
            <p:cNvSpPr>
              <a:spLocks noChangeAspect="1" noChangeShapeType="1"/>
            </p:cNvSpPr>
            <p:nvPr/>
          </p:nvSpPr>
          <p:spPr bwMode="auto">
            <a:xfrm rot="-18792605">
              <a:off x="1570" y="1584"/>
              <a:ext cx="155" cy="140"/>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0" name="Line 104">
              <a:extLst>
                <a:ext uri="{FF2B5EF4-FFF2-40B4-BE49-F238E27FC236}">
                  <a16:creationId xmlns:a16="http://schemas.microsoft.com/office/drawing/2014/main" id="{5FBAB88D-176B-4F90-9FE7-30053D507A28}"/>
                </a:ext>
              </a:extLst>
            </p:cNvPr>
            <p:cNvSpPr>
              <a:spLocks noChangeAspect="1" noChangeShapeType="1"/>
            </p:cNvSpPr>
            <p:nvPr/>
          </p:nvSpPr>
          <p:spPr bwMode="auto">
            <a:xfrm rot="-18792605">
              <a:off x="1565" y="2039"/>
              <a:ext cx="165" cy="154"/>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1" name="Line 105">
              <a:extLst>
                <a:ext uri="{FF2B5EF4-FFF2-40B4-BE49-F238E27FC236}">
                  <a16:creationId xmlns:a16="http://schemas.microsoft.com/office/drawing/2014/main" id="{22C52A65-0D84-42BC-8CF9-0D3C4C86A0AA}"/>
                </a:ext>
              </a:extLst>
            </p:cNvPr>
            <p:cNvSpPr>
              <a:spLocks noChangeAspect="1" noChangeShapeType="1"/>
            </p:cNvSpPr>
            <p:nvPr/>
          </p:nvSpPr>
          <p:spPr bwMode="auto">
            <a:xfrm rot="-13392605">
              <a:off x="1678" y="2380"/>
              <a:ext cx="168" cy="162"/>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2" name="Line 106">
              <a:extLst>
                <a:ext uri="{FF2B5EF4-FFF2-40B4-BE49-F238E27FC236}">
                  <a16:creationId xmlns:a16="http://schemas.microsoft.com/office/drawing/2014/main" id="{98AC24F2-3230-440A-B395-1549B7F809E8}"/>
                </a:ext>
              </a:extLst>
            </p:cNvPr>
            <p:cNvSpPr>
              <a:spLocks noChangeAspect="1" noChangeShapeType="1"/>
            </p:cNvSpPr>
            <p:nvPr/>
          </p:nvSpPr>
          <p:spPr bwMode="auto">
            <a:xfrm rot="-18792605">
              <a:off x="1802" y="1807"/>
              <a:ext cx="173" cy="158"/>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3" name="Line 107">
              <a:extLst>
                <a:ext uri="{FF2B5EF4-FFF2-40B4-BE49-F238E27FC236}">
                  <a16:creationId xmlns:a16="http://schemas.microsoft.com/office/drawing/2014/main" id="{FBFE6F59-154C-4441-BDA5-6491B03905AB}"/>
                </a:ext>
              </a:extLst>
            </p:cNvPr>
            <p:cNvSpPr>
              <a:spLocks noChangeAspect="1" noChangeShapeType="1"/>
            </p:cNvSpPr>
            <p:nvPr/>
          </p:nvSpPr>
          <p:spPr bwMode="auto">
            <a:xfrm flipH="1">
              <a:off x="1412" y="1756"/>
              <a:ext cx="236" cy="240"/>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4" name="Line 108">
              <a:extLst>
                <a:ext uri="{FF2B5EF4-FFF2-40B4-BE49-F238E27FC236}">
                  <a16:creationId xmlns:a16="http://schemas.microsoft.com/office/drawing/2014/main" id="{DD3B3DFE-8A23-4E86-A5CD-7BFB7C4BB623}"/>
                </a:ext>
              </a:extLst>
            </p:cNvPr>
            <p:cNvSpPr>
              <a:spLocks noChangeAspect="1" noChangeShapeType="1"/>
            </p:cNvSpPr>
            <p:nvPr/>
          </p:nvSpPr>
          <p:spPr bwMode="auto">
            <a:xfrm flipH="1">
              <a:off x="1649" y="1531"/>
              <a:ext cx="228" cy="231"/>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5" name="Line 109">
              <a:extLst>
                <a:ext uri="{FF2B5EF4-FFF2-40B4-BE49-F238E27FC236}">
                  <a16:creationId xmlns:a16="http://schemas.microsoft.com/office/drawing/2014/main" id="{AB7C4253-E626-4C2D-BFEC-2BE7A472F135}"/>
                </a:ext>
              </a:extLst>
            </p:cNvPr>
            <p:cNvSpPr>
              <a:spLocks noChangeAspect="1" noChangeShapeType="1"/>
            </p:cNvSpPr>
            <p:nvPr/>
          </p:nvSpPr>
          <p:spPr bwMode="auto">
            <a:xfrm flipH="1">
              <a:off x="1655" y="1997"/>
              <a:ext cx="234" cy="234"/>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6" name="Line 110">
              <a:extLst>
                <a:ext uri="{FF2B5EF4-FFF2-40B4-BE49-F238E27FC236}">
                  <a16:creationId xmlns:a16="http://schemas.microsoft.com/office/drawing/2014/main" id="{1879E9DD-02C8-4B39-8F4A-17359D0ACD8C}"/>
                </a:ext>
              </a:extLst>
            </p:cNvPr>
            <p:cNvSpPr>
              <a:spLocks noChangeAspect="1" noChangeShapeType="1"/>
            </p:cNvSpPr>
            <p:nvPr/>
          </p:nvSpPr>
          <p:spPr bwMode="auto">
            <a:xfrm rot="-18792605">
              <a:off x="1565" y="2267"/>
              <a:ext cx="165" cy="154"/>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7" name="Line 111">
              <a:extLst>
                <a:ext uri="{FF2B5EF4-FFF2-40B4-BE49-F238E27FC236}">
                  <a16:creationId xmlns:a16="http://schemas.microsoft.com/office/drawing/2014/main" id="{E2376019-C65D-4946-B69F-ED3C6F046755}"/>
                </a:ext>
              </a:extLst>
            </p:cNvPr>
            <p:cNvSpPr>
              <a:spLocks noChangeAspect="1" noChangeShapeType="1"/>
            </p:cNvSpPr>
            <p:nvPr/>
          </p:nvSpPr>
          <p:spPr bwMode="auto">
            <a:xfrm rot="-177988">
              <a:off x="1201" y="1773"/>
              <a:ext cx="212" cy="239"/>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8" name="Line 112">
              <a:extLst>
                <a:ext uri="{FF2B5EF4-FFF2-40B4-BE49-F238E27FC236}">
                  <a16:creationId xmlns:a16="http://schemas.microsoft.com/office/drawing/2014/main" id="{65254B41-6734-47A1-BE1B-0CE2D372D1EE}"/>
                </a:ext>
              </a:extLst>
            </p:cNvPr>
            <p:cNvSpPr>
              <a:spLocks noChangeAspect="1" noChangeShapeType="1"/>
            </p:cNvSpPr>
            <p:nvPr/>
          </p:nvSpPr>
          <p:spPr bwMode="auto">
            <a:xfrm rot="-177988">
              <a:off x="1425" y="2005"/>
              <a:ext cx="212" cy="239"/>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a:extLst>
              <a:ext uri="{FF2B5EF4-FFF2-40B4-BE49-F238E27FC236}">
                <a16:creationId xmlns:a16="http://schemas.microsoft.com/office/drawing/2014/main" id="{62AC5F48-3AEC-4985-BF62-ED6D33DC83D8}"/>
              </a:ext>
            </a:extLst>
          </p:cNvPr>
          <p:cNvSpPr>
            <a:spLocks noGrp="1" noChangeArrowheads="1"/>
          </p:cNvSpPr>
          <p:nvPr>
            <p:ph type="title"/>
          </p:nvPr>
        </p:nvSpPr>
        <p:spPr>
          <a:xfrm>
            <a:off x="466725" y="141288"/>
            <a:ext cx="8229600" cy="723900"/>
          </a:xfrm>
        </p:spPr>
        <p:txBody>
          <a:bodyPr/>
          <a:lstStyle/>
          <a:p>
            <a:r>
              <a:rPr lang="en-US" altLang="en-US" sz="4000"/>
              <a:t>CUAHSI Observations Data Model</a:t>
            </a:r>
          </a:p>
        </p:txBody>
      </p:sp>
      <p:sp>
        <p:nvSpPr>
          <p:cNvPr id="781315" name="Rectangle 3">
            <a:extLst>
              <a:ext uri="{FF2B5EF4-FFF2-40B4-BE49-F238E27FC236}">
                <a16:creationId xmlns:a16="http://schemas.microsoft.com/office/drawing/2014/main" id="{6580840D-22E7-4EE9-887A-C12FFA463EEC}"/>
              </a:ext>
            </a:extLst>
          </p:cNvPr>
          <p:cNvSpPr>
            <a:spLocks noGrp="1" noChangeArrowheads="1"/>
          </p:cNvSpPr>
          <p:nvPr>
            <p:ph type="body" sz="half" idx="1"/>
          </p:nvPr>
        </p:nvSpPr>
        <p:spPr>
          <a:xfrm>
            <a:off x="285750" y="971550"/>
            <a:ext cx="4648200" cy="5105400"/>
          </a:xfrm>
          <a:noFill/>
          <a:extLst>
            <a:ext uri="{909E8E84-426E-40DD-AFC4-6F175D3DCCD1}">
              <a14:hiddenFill xmlns:a14="http://schemas.microsoft.com/office/drawing/2010/main">
                <a:solidFill>
                  <a:srgbClr val="FF3300"/>
                </a:solidFill>
              </a14:hiddenFill>
            </a:ext>
          </a:extLst>
        </p:spPr>
        <p:txBody>
          <a:bodyPr/>
          <a:lstStyle/>
          <a:p>
            <a:pPr>
              <a:lnSpc>
                <a:spcPct val="90000"/>
              </a:lnSpc>
            </a:pPr>
            <a:r>
              <a:rPr lang="en-US" altLang="en-US" sz="2400"/>
              <a:t>A </a:t>
            </a:r>
            <a:r>
              <a:rPr lang="en-US" altLang="en-US" sz="2400">
                <a:solidFill>
                  <a:srgbClr val="FF3300"/>
                </a:solidFill>
              </a:rPr>
              <a:t>relational database</a:t>
            </a:r>
            <a:r>
              <a:rPr lang="en-US" altLang="en-US" sz="2400"/>
              <a:t> at the single observation level (atomic model)</a:t>
            </a:r>
          </a:p>
          <a:p>
            <a:pPr>
              <a:lnSpc>
                <a:spcPct val="90000"/>
              </a:lnSpc>
            </a:pPr>
            <a:r>
              <a:rPr lang="en-US" altLang="en-US" sz="2400"/>
              <a:t>Stores </a:t>
            </a:r>
            <a:r>
              <a:rPr lang="en-US" altLang="en-US" sz="2400">
                <a:solidFill>
                  <a:srgbClr val="FF3300"/>
                </a:solidFill>
              </a:rPr>
              <a:t>observation data</a:t>
            </a:r>
            <a:r>
              <a:rPr lang="en-US" altLang="en-US" sz="2400"/>
              <a:t> made at points</a:t>
            </a:r>
          </a:p>
          <a:p>
            <a:pPr>
              <a:lnSpc>
                <a:spcPct val="90000"/>
              </a:lnSpc>
            </a:pPr>
            <a:r>
              <a:rPr lang="en-US" altLang="en-US" sz="2400"/>
              <a:t>Metadata for </a:t>
            </a:r>
            <a:r>
              <a:rPr lang="en-US" altLang="en-US" sz="2400">
                <a:solidFill>
                  <a:srgbClr val="FF3300"/>
                </a:solidFill>
              </a:rPr>
              <a:t>unambiguous interpretation</a:t>
            </a:r>
          </a:p>
          <a:p>
            <a:pPr>
              <a:lnSpc>
                <a:spcPct val="90000"/>
              </a:lnSpc>
            </a:pPr>
            <a:r>
              <a:rPr lang="en-US" altLang="en-US" sz="2400"/>
              <a:t>Traceable heritage from </a:t>
            </a:r>
            <a:r>
              <a:rPr lang="en-US" altLang="en-US" sz="2400">
                <a:solidFill>
                  <a:srgbClr val="FF3300"/>
                </a:solidFill>
              </a:rPr>
              <a:t>raw</a:t>
            </a:r>
            <a:r>
              <a:rPr lang="en-US" altLang="en-US" sz="2400"/>
              <a:t> measurements to </a:t>
            </a:r>
            <a:r>
              <a:rPr lang="en-US" altLang="en-US" sz="2400">
                <a:solidFill>
                  <a:srgbClr val="FF3300"/>
                </a:solidFill>
              </a:rPr>
              <a:t>usable</a:t>
            </a:r>
            <a:r>
              <a:rPr lang="en-US" altLang="en-US" sz="2400"/>
              <a:t> information</a:t>
            </a:r>
          </a:p>
          <a:p>
            <a:pPr>
              <a:lnSpc>
                <a:spcPct val="90000"/>
              </a:lnSpc>
            </a:pPr>
            <a:r>
              <a:rPr lang="en-US" altLang="en-US" sz="2400">
                <a:solidFill>
                  <a:srgbClr val="FF3300"/>
                </a:solidFill>
              </a:rPr>
              <a:t>Standard format</a:t>
            </a:r>
            <a:r>
              <a:rPr lang="en-US" altLang="en-US" sz="2400"/>
              <a:t> for data sharing</a:t>
            </a:r>
          </a:p>
          <a:p>
            <a:pPr>
              <a:lnSpc>
                <a:spcPct val="90000"/>
              </a:lnSpc>
            </a:pPr>
            <a:r>
              <a:rPr lang="en-US" altLang="en-US" sz="2400">
                <a:solidFill>
                  <a:srgbClr val="FF3300"/>
                </a:solidFill>
              </a:rPr>
              <a:t>Cross dimension</a:t>
            </a:r>
            <a:r>
              <a:rPr lang="en-US" altLang="en-US" sz="2400"/>
              <a:t> retrieval and analysis</a:t>
            </a:r>
          </a:p>
        </p:txBody>
      </p:sp>
      <p:grpSp>
        <p:nvGrpSpPr>
          <p:cNvPr id="781316" name="Group 4">
            <a:extLst>
              <a:ext uri="{FF2B5EF4-FFF2-40B4-BE49-F238E27FC236}">
                <a16:creationId xmlns:a16="http://schemas.microsoft.com/office/drawing/2014/main" id="{31EC4058-6A4E-4837-BFCD-58D9F5B098FB}"/>
              </a:ext>
            </a:extLst>
          </p:cNvPr>
          <p:cNvGrpSpPr>
            <a:grpSpLocks/>
          </p:cNvGrpSpPr>
          <p:nvPr/>
        </p:nvGrpSpPr>
        <p:grpSpPr bwMode="auto">
          <a:xfrm>
            <a:off x="4343400" y="1265238"/>
            <a:ext cx="4641850" cy="3652837"/>
            <a:chOff x="2736" y="1223"/>
            <a:chExt cx="2924" cy="2301"/>
          </a:xfrm>
        </p:grpSpPr>
        <p:grpSp>
          <p:nvGrpSpPr>
            <p:cNvPr id="781317" name="Group 5">
              <a:extLst>
                <a:ext uri="{FF2B5EF4-FFF2-40B4-BE49-F238E27FC236}">
                  <a16:creationId xmlns:a16="http://schemas.microsoft.com/office/drawing/2014/main" id="{41A08A59-BFB3-45E8-B0A5-87890D780230}"/>
                </a:ext>
              </a:extLst>
            </p:cNvPr>
            <p:cNvGrpSpPr>
              <a:grpSpLocks/>
            </p:cNvGrpSpPr>
            <p:nvPr/>
          </p:nvGrpSpPr>
          <p:grpSpPr bwMode="auto">
            <a:xfrm>
              <a:off x="3888" y="1920"/>
              <a:ext cx="864" cy="960"/>
              <a:chOff x="3600" y="2160"/>
              <a:chExt cx="864" cy="960"/>
            </a:xfrm>
          </p:grpSpPr>
          <p:sp>
            <p:nvSpPr>
              <p:cNvPr id="781318" name="Rectangle 6">
                <a:extLst>
                  <a:ext uri="{FF2B5EF4-FFF2-40B4-BE49-F238E27FC236}">
                    <a16:creationId xmlns:a16="http://schemas.microsoft.com/office/drawing/2014/main" id="{E5605590-9F4F-4BA1-AA94-448C2BFD4BE1}"/>
                  </a:ext>
                </a:extLst>
              </p:cNvPr>
              <p:cNvSpPr>
                <a:spLocks noChangeArrowheads="1"/>
              </p:cNvSpPr>
              <p:nvPr/>
            </p:nvSpPr>
            <p:spPr bwMode="auto">
              <a:xfrm>
                <a:off x="3600" y="2304"/>
                <a:ext cx="864" cy="7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1319" name="Group 7">
                <a:extLst>
                  <a:ext uri="{FF2B5EF4-FFF2-40B4-BE49-F238E27FC236}">
                    <a16:creationId xmlns:a16="http://schemas.microsoft.com/office/drawing/2014/main" id="{1073875E-E0CD-4AD8-9434-3AFE07F4B2C9}"/>
                  </a:ext>
                </a:extLst>
              </p:cNvPr>
              <p:cNvGrpSpPr>
                <a:grpSpLocks/>
              </p:cNvGrpSpPr>
              <p:nvPr/>
            </p:nvGrpSpPr>
            <p:grpSpPr bwMode="auto">
              <a:xfrm>
                <a:off x="3600" y="2160"/>
                <a:ext cx="864" cy="960"/>
                <a:chOff x="3600" y="1632"/>
                <a:chExt cx="864" cy="1536"/>
              </a:xfrm>
            </p:grpSpPr>
            <p:sp>
              <p:nvSpPr>
                <p:cNvPr id="781320" name="Oval 8">
                  <a:extLst>
                    <a:ext uri="{FF2B5EF4-FFF2-40B4-BE49-F238E27FC236}">
                      <a16:creationId xmlns:a16="http://schemas.microsoft.com/office/drawing/2014/main" id="{59CC2FDD-AD61-454E-96A1-8ED26DA4CBDA}"/>
                    </a:ext>
                  </a:extLst>
                </p:cNvPr>
                <p:cNvSpPr>
                  <a:spLocks noChangeArrowheads="1"/>
                </p:cNvSpPr>
                <p:nvPr/>
              </p:nvSpPr>
              <p:spPr bwMode="auto">
                <a:xfrm>
                  <a:off x="3600" y="1632"/>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1321" name="Oval 9">
                  <a:extLst>
                    <a:ext uri="{FF2B5EF4-FFF2-40B4-BE49-F238E27FC236}">
                      <a16:creationId xmlns:a16="http://schemas.microsoft.com/office/drawing/2014/main" id="{0D36A4ED-0246-411B-8397-F7F8738033CF}"/>
                    </a:ext>
                  </a:extLst>
                </p:cNvPr>
                <p:cNvSpPr>
                  <a:spLocks noChangeArrowheads="1"/>
                </p:cNvSpPr>
                <p:nvPr/>
              </p:nvSpPr>
              <p:spPr bwMode="auto">
                <a:xfrm>
                  <a:off x="3600" y="2784"/>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1322" name="Line 10">
                  <a:extLst>
                    <a:ext uri="{FF2B5EF4-FFF2-40B4-BE49-F238E27FC236}">
                      <a16:creationId xmlns:a16="http://schemas.microsoft.com/office/drawing/2014/main" id="{EEE2DAD0-9895-42A5-8C35-2EA6C2D6CCB7}"/>
                    </a:ext>
                  </a:extLst>
                </p:cNvPr>
                <p:cNvSpPr>
                  <a:spLocks noChangeShapeType="1"/>
                </p:cNvSpPr>
                <p:nvPr/>
              </p:nvSpPr>
              <p:spPr bwMode="auto">
                <a:xfrm>
                  <a:off x="4464"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23" name="Line 11">
                  <a:extLst>
                    <a:ext uri="{FF2B5EF4-FFF2-40B4-BE49-F238E27FC236}">
                      <a16:creationId xmlns:a16="http://schemas.microsoft.com/office/drawing/2014/main" id="{9F368519-A4A0-44AB-AB39-46DF69020A2B}"/>
                    </a:ext>
                  </a:extLst>
                </p:cNvPr>
                <p:cNvSpPr>
                  <a:spLocks noChangeShapeType="1"/>
                </p:cNvSpPr>
                <p:nvPr/>
              </p:nvSpPr>
              <p:spPr bwMode="auto">
                <a:xfrm>
                  <a:off x="3600"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81324" name="Text Box 12">
              <a:extLst>
                <a:ext uri="{FF2B5EF4-FFF2-40B4-BE49-F238E27FC236}">
                  <a16:creationId xmlns:a16="http://schemas.microsoft.com/office/drawing/2014/main" id="{A9418CF4-2713-44C2-A191-7966B0F61A73}"/>
                </a:ext>
              </a:extLst>
            </p:cNvPr>
            <p:cNvSpPr txBox="1">
              <a:spLocks noChangeArrowheads="1"/>
            </p:cNvSpPr>
            <p:nvPr/>
          </p:nvSpPr>
          <p:spPr bwMode="auto">
            <a:xfrm>
              <a:off x="3398" y="1223"/>
              <a:ext cx="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Streamflow</a:t>
              </a:r>
            </a:p>
          </p:txBody>
        </p:sp>
        <p:sp>
          <p:nvSpPr>
            <p:cNvPr id="781325" name="Text Box 13">
              <a:extLst>
                <a:ext uri="{FF2B5EF4-FFF2-40B4-BE49-F238E27FC236}">
                  <a16:creationId xmlns:a16="http://schemas.microsoft.com/office/drawing/2014/main" id="{38F9C062-B278-41C4-B0F9-B9F7515E678D}"/>
                </a:ext>
              </a:extLst>
            </p:cNvPr>
            <p:cNvSpPr txBox="1">
              <a:spLocks noChangeArrowheads="1"/>
            </p:cNvSpPr>
            <p:nvPr/>
          </p:nvSpPr>
          <p:spPr bwMode="auto">
            <a:xfrm>
              <a:off x="4800" y="3120"/>
              <a:ext cx="7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a:t>Flux tower</a:t>
              </a:r>
            </a:p>
            <a:p>
              <a:pPr algn="ctr"/>
              <a:r>
                <a:rPr lang="en-US" altLang="en-US"/>
                <a:t>data</a:t>
              </a:r>
            </a:p>
          </p:txBody>
        </p:sp>
        <p:sp>
          <p:nvSpPr>
            <p:cNvPr id="781326" name="Text Box 14">
              <a:extLst>
                <a:ext uri="{FF2B5EF4-FFF2-40B4-BE49-F238E27FC236}">
                  <a16:creationId xmlns:a16="http://schemas.microsoft.com/office/drawing/2014/main" id="{0786C7B0-35BF-47DC-9878-2E15935EED50}"/>
                </a:ext>
              </a:extLst>
            </p:cNvPr>
            <p:cNvSpPr txBox="1">
              <a:spLocks noChangeArrowheads="1"/>
            </p:cNvSpPr>
            <p:nvPr/>
          </p:nvSpPr>
          <p:spPr bwMode="auto">
            <a:xfrm>
              <a:off x="2736" y="2016"/>
              <a:ext cx="9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a:t>Precipitation</a:t>
              </a:r>
            </a:p>
            <a:p>
              <a:pPr algn="ctr"/>
              <a:r>
                <a:rPr lang="en-US" altLang="en-US"/>
                <a:t>&amp; Climate</a:t>
              </a:r>
            </a:p>
          </p:txBody>
        </p:sp>
        <p:sp>
          <p:nvSpPr>
            <p:cNvPr id="781327" name="Text Box 15">
              <a:extLst>
                <a:ext uri="{FF2B5EF4-FFF2-40B4-BE49-F238E27FC236}">
                  <a16:creationId xmlns:a16="http://schemas.microsoft.com/office/drawing/2014/main" id="{A6B6E3FB-9F45-4938-A715-18ED370A75CC}"/>
                </a:ext>
              </a:extLst>
            </p:cNvPr>
            <p:cNvSpPr txBox="1">
              <a:spLocks noChangeArrowheads="1"/>
            </p:cNvSpPr>
            <p:nvPr/>
          </p:nvSpPr>
          <p:spPr bwMode="auto">
            <a:xfrm>
              <a:off x="4608" y="1248"/>
              <a:ext cx="9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a:t>Groundwater</a:t>
              </a:r>
            </a:p>
            <a:p>
              <a:pPr algn="ctr"/>
              <a:r>
                <a:rPr lang="en-US" altLang="en-US"/>
                <a:t>levels</a:t>
              </a:r>
            </a:p>
          </p:txBody>
        </p:sp>
        <p:sp>
          <p:nvSpPr>
            <p:cNvPr id="781328" name="Text Box 16">
              <a:extLst>
                <a:ext uri="{FF2B5EF4-FFF2-40B4-BE49-F238E27FC236}">
                  <a16:creationId xmlns:a16="http://schemas.microsoft.com/office/drawing/2014/main" id="{FA760331-6321-4DE3-B723-CE94FD4C29B3}"/>
                </a:ext>
              </a:extLst>
            </p:cNvPr>
            <p:cNvSpPr txBox="1">
              <a:spLocks noChangeArrowheads="1"/>
            </p:cNvSpPr>
            <p:nvPr/>
          </p:nvSpPr>
          <p:spPr bwMode="auto">
            <a:xfrm>
              <a:off x="3216" y="3120"/>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Water Quality</a:t>
              </a:r>
            </a:p>
          </p:txBody>
        </p:sp>
        <p:sp>
          <p:nvSpPr>
            <p:cNvPr id="781329" name="Text Box 17">
              <a:extLst>
                <a:ext uri="{FF2B5EF4-FFF2-40B4-BE49-F238E27FC236}">
                  <a16:creationId xmlns:a16="http://schemas.microsoft.com/office/drawing/2014/main" id="{95EE2084-78FE-4875-8B34-3901077B79DC}"/>
                </a:ext>
              </a:extLst>
            </p:cNvPr>
            <p:cNvSpPr txBox="1">
              <a:spLocks noChangeArrowheads="1"/>
            </p:cNvSpPr>
            <p:nvPr/>
          </p:nvSpPr>
          <p:spPr bwMode="auto">
            <a:xfrm>
              <a:off x="4992" y="2160"/>
              <a:ext cx="66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a:t>Soil </a:t>
              </a:r>
            </a:p>
            <a:p>
              <a:pPr algn="ctr"/>
              <a:r>
                <a:rPr lang="en-US" altLang="en-US"/>
                <a:t>moisture</a:t>
              </a:r>
            </a:p>
            <a:p>
              <a:pPr algn="ctr"/>
              <a:r>
                <a:rPr lang="en-US" altLang="en-US"/>
                <a:t>data</a:t>
              </a:r>
            </a:p>
          </p:txBody>
        </p:sp>
        <p:sp>
          <p:nvSpPr>
            <p:cNvPr id="781330" name="Line 18">
              <a:extLst>
                <a:ext uri="{FF2B5EF4-FFF2-40B4-BE49-F238E27FC236}">
                  <a16:creationId xmlns:a16="http://schemas.microsoft.com/office/drawing/2014/main" id="{BD987CCC-1EEC-4F74-845B-1FBA6D4F6DC4}"/>
                </a:ext>
              </a:extLst>
            </p:cNvPr>
            <p:cNvSpPr>
              <a:spLocks noChangeShapeType="1"/>
            </p:cNvSpPr>
            <p:nvPr/>
          </p:nvSpPr>
          <p:spPr bwMode="auto">
            <a:xfrm>
              <a:off x="3840" y="1440"/>
              <a:ext cx="24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1" name="Line 19">
              <a:extLst>
                <a:ext uri="{FF2B5EF4-FFF2-40B4-BE49-F238E27FC236}">
                  <a16:creationId xmlns:a16="http://schemas.microsoft.com/office/drawing/2014/main" id="{27F647FA-9285-4FCC-986C-C9CE74FE25EA}"/>
                </a:ext>
              </a:extLst>
            </p:cNvPr>
            <p:cNvSpPr>
              <a:spLocks noChangeShapeType="1"/>
            </p:cNvSpPr>
            <p:nvPr/>
          </p:nvSpPr>
          <p:spPr bwMode="auto">
            <a:xfrm>
              <a:off x="3600" y="2256"/>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2" name="Line 20">
              <a:extLst>
                <a:ext uri="{FF2B5EF4-FFF2-40B4-BE49-F238E27FC236}">
                  <a16:creationId xmlns:a16="http://schemas.microsoft.com/office/drawing/2014/main" id="{AC75FF4E-9CC8-4F12-9E77-CB70B7CAF382}"/>
                </a:ext>
              </a:extLst>
            </p:cNvPr>
            <p:cNvSpPr>
              <a:spLocks noChangeShapeType="1"/>
            </p:cNvSpPr>
            <p:nvPr/>
          </p:nvSpPr>
          <p:spPr bwMode="auto">
            <a:xfrm flipV="1">
              <a:off x="3792" y="2880"/>
              <a:ext cx="28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3" name="Line 21">
              <a:extLst>
                <a:ext uri="{FF2B5EF4-FFF2-40B4-BE49-F238E27FC236}">
                  <a16:creationId xmlns:a16="http://schemas.microsoft.com/office/drawing/2014/main" id="{F44BDA9F-B2DD-4FAE-9B03-85D53C31A974}"/>
                </a:ext>
              </a:extLst>
            </p:cNvPr>
            <p:cNvSpPr>
              <a:spLocks noChangeShapeType="1"/>
            </p:cNvSpPr>
            <p:nvPr/>
          </p:nvSpPr>
          <p:spPr bwMode="auto">
            <a:xfrm flipH="1" flipV="1">
              <a:off x="4656" y="2832"/>
              <a:ext cx="33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4" name="Line 22">
              <a:extLst>
                <a:ext uri="{FF2B5EF4-FFF2-40B4-BE49-F238E27FC236}">
                  <a16:creationId xmlns:a16="http://schemas.microsoft.com/office/drawing/2014/main" id="{20708EC6-E01F-42A0-814D-95E3FE8BE367}"/>
                </a:ext>
              </a:extLst>
            </p:cNvPr>
            <p:cNvSpPr>
              <a:spLocks noChangeShapeType="1"/>
            </p:cNvSpPr>
            <p:nvPr/>
          </p:nvSpPr>
          <p:spPr bwMode="auto">
            <a:xfrm flipH="1">
              <a:off x="4800" y="2448"/>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5" name="Line 23">
              <a:extLst>
                <a:ext uri="{FF2B5EF4-FFF2-40B4-BE49-F238E27FC236}">
                  <a16:creationId xmlns:a16="http://schemas.microsoft.com/office/drawing/2014/main" id="{2BDF9901-6CA3-4A7C-8B92-D8CCEECA68E7}"/>
                </a:ext>
              </a:extLst>
            </p:cNvPr>
            <p:cNvSpPr>
              <a:spLocks noChangeShapeType="1"/>
            </p:cNvSpPr>
            <p:nvPr/>
          </p:nvSpPr>
          <p:spPr bwMode="auto">
            <a:xfrm flipH="1">
              <a:off x="4608" y="1632"/>
              <a:ext cx="19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a:extLst>
              <a:ext uri="{FF2B5EF4-FFF2-40B4-BE49-F238E27FC236}">
                <a16:creationId xmlns:a16="http://schemas.microsoft.com/office/drawing/2014/main" id="{DEA4F08D-9FCC-46A8-99A2-D1C00899EB51}"/>
              </a:ext>
            </a:extLst>
          </p:cNvPr>
          <p:cNvSpPr>
            <a:spLocks noGrp="1" noChangeArrowheads="1"/>
          </p:cNvSpPr>
          <p:nvPr>
            <p:ph type="title"/>
          </p:nvPr>
        </p:nvSpPr>
        <p:spPr>
          <a:xfrm>
            <a:off x="457200" y="274638"/>
            <a:ext cx="8229600" cy="790575"/>
          </a:xfrm>
        </p:spPr>
        <p:txBody>
          <a:bodyPr/>
          <a:lstStyle/>
          <a:p>
            <a:r>
              <a:rPr lang="en-US" altLang="en-US"/>
              <a:t>Scope</a:t>
            </a:r>
          </a:p>
        </p:txBody>
      </p:sp>
      <p:sp>
        <p:nvSpPr>
          <p:cNvPr id="782339" name="Rectangle 3">
            <a:extLst>
              <a:ext uri="{FF2B5EF4-FFF2-40B4-BE49-F238E27FC236}">
                <a16:creationId xmlns:a16="http://schemas.microsoft.com/office/drawing/2014/main" id="{CC5E2621-4B42-4FA7-BF8F-EDBE904ABBAF}"/>
              </a:ext>
            </a:extLst>
          </p:cNvPr>
          <p:cNvSpPr>
            <a:spLocks noGrp="1" noChangeArrowheads="1"/>
          </p:cNvSpPr>
          <p:nvPr>
            <p:ph type="body" idx="1"/>
          </p:nvPr>
        </p:nvSpPr>
        <p:spPr>
          <a:xfrm>
            <a:off x="695325" y="1117600"/>
            <a:ext cx="7772400" cy="4800600"/>
          </a:xfrm>
        </p:spPr>
        <p:txBody>
          <a:bodyPr/>
          <a:lstStyle/>
          <a:p>
            <a:r>
              <a:rPr lang="en-US" altLang="en-US" sz="2800"/>
              <a:t>Focus on Hydrologic Observations made at a point</a:t>
            </a:r>
          </a:p>
          <a:p>
            <a:r>
              <a:rPr lang="en-US" altLang="en-US" sz="2800"/>
              <a:t>Exclude remote sensing or grid data.  These are part of a digital watershed but not suitable for an atomic database model and individual value queries</a:t>
            </a:r>
          </a:p>
          <a:p>
            <a:r>
              <a:rPr lang="en-US" altLang="en-US" sz="2800"/>
              <a:t>Primarily store raw observations and simple derived information to get data into its most usable form.</a:t>
            </a:r>
          </a:p>
          <a:p>
            <a:r>
              <a:rPr lang="en-US" altLang="en-US" sz="2800"/>
              <a:t>Limit inclusion of extensively synthesized information and model outputs at this stage.</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a:extLst>
              <a:ext uri="{FF2B5EF4-FFF2-40B4-BE49-F238E27FC236}">
                <a16:creationId xmlns:a16="http://schemas.microsoft.com/office/drawing/2014/main" id="{7D9D353A-916B-44E5-931D-2E3FA76DA244}"/>
              </a:ext>
            </a:extLst>
          </p:cNvPr>
          <p:cNvSpPr>
            <a:spLocks noGrp="1" noChangeArrowheads="1"/>
          </p:cNvSpPr>
          <p:nvPr>
            <p:ph type="title"/>
          </p:nvPr>
        </p:nvSpPr>
        <p:spPr>
          <a:xfrm>
            <a:off x="307975" y="260350"/>
            <a:ext cx="8405813" cy="1492250"/>
          </a:xfrm>
        </p:spPr>
        <p:txBody>
          <a:bodyPr/>
          <a:lstStyle/>
          <a:p>
            <a:r>
              <a:rPr lang="en-US" altLang="en-US" sz="3600" b="1"/>
              <a:t>What are the basic attributes to be associated with each single data value and how can these best be organized</a:t>
            </a:r>
            <a:r>
              <a:rPr lang="en-US" altLang="en-US" sz="3600"/>
              <a:t>?</a:t>
            </a:r>
          </a:p>
        </p:txBody>
      </p:sp>
      <p:graphicFrame>
        <p:nvGraphicFramePr>
          <p:cNvPr id="784387" name="Group 3">
            <a:extLst>
              <a:ext uri="{FF2B5EF4-FFF2-40B4-BE49-F238E27FC236}">
                <a16:creationId xmlns:a16="http://schemas.microsoft.com/office/drawing/2014/main" id="{5082BE4C-3C97-46F5-999D-792CBD0A8DD8}"/>
              </a:ext>
            </a:extLst>
          </p:cNvPr>
          <p:cNvGraphicFramePr>
            <a:graphicFrameLocks noGrp="1"/>
          </p:cNvGraphicFramePr>
          <p:nvPr/>
        </p:nvGraphicFramePr>
        <p:xfrm>
          <a:off x="388938" y="2344738"/>
          <a:ext cx="2098675" cy="3568700"/>
        </p:xfrm>
        <a:graphic>
          <a:graphicData uri="http://schemas.openxmlformats.org/drawingml/2006/table">
            <a:tbl>
              <a:tblPr/>
              <a:tblGrid>
                <a:gridCol w="2098675">
                  <a:extLst>
                    <a:ext uri="{9D8B030D-6E8A-4147-A177-3AD203B41FA5}">
                      <a16:colId xmlns:a16="http://schemas.microsoft.com/office/drawing/2014/main" val="3342871572"/>
                    </a:ext>
                  </a:extLst>
                </a:gridCol>
              </a:tblGrid>
              <a:tr h="458788">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Value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1008270"/>
                  </a:ext>
                </a:extLst>
              </a:tr>
              <a:tr h="4572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DateTime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8949429"/>
                  </a:ext>
                </a:extLst>
              </a:tr>
              <a:tr h="458788">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Variable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7413611"/>
                  </a:ext>
                </a:extLst>
              </a:tr>
              <a:tr h="4572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Location</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197559"/>
                  </a:ext>
                </a:extLst>
              </a:tr>
              <a:tr h="458788">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Units</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4750788"/>
                  </a:ext>
                </a:extLst>
              </a:tr>
              <a:tr h="4572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Interval (support)</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6447301"/>
                  </a:ext>
                </a:extLst>
              </a:tr>
              <a:tr h="4572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Accuracy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5887560"/>
                  </a:ext>
                </a:extLst>
              </a:tr>
            </a:tbl>
          </a:graphicData>
        </a:graphic>
      </p:graphicFrame>
      <p:graphicFrame>
        <p:nvGraphicFramePr>
          <p:cNvPr id="784405" name="Group 21">
            <a:extLst>
              <a:ext uri="{FF2B5EF4-FFF2-40B4-BE49-F238E27FC236}">
                <a16:creationId xmlns:a16="http://schemas.microsoft.com/office/drawing/2014/main" id="{36F876AC-6AFD-4914-A15B-40E0552FD80F}"/>
              </a:ext>
            </a:extLst>
          </p:cNvPr>
          <p:cNvGraphicFramePr>
            <a:graphicFrameLocks noGrp="1"/>
          </p:cNvGraphicFramePr>
          <p:nvPr/>
        </p:nvGraphicFramePr>
        <p:xfrm>
          <a:off x="2906713" y="2336800"/>
          <a:ext cx="2876550" cy="3149600"/>
        </p:xfrm>
        <a:graphic>
          <a:graphicData uri="http://schemas.openxmlformats.org/drawingml/2006/table">
            <a:tbl>
              <a:tblPr/>
              <a:tblGrid>
                <a:gridCol w="2876550">
                  <a:extLst>
                    <a:ext uri="{9D8B030D-6E8A-4147-A177-3AD203B41FA5}">
                      <a16:colId xmlns:a16="http://schemas.microsoft.com/office/drawing/2014/main" val="2815321339"/>
                    </a:ext>
                  </a:extLst>
                </a:gridCol>
              </a:tblGrid>
              <a:tr h="4826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Offset</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042598"/>
                  </a:ext>
                </a:extLst>
              </a:tr>
              <a:tr h="868363">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OffsetType/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Reference Point</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1144871"/>
                  </a:ext>
                </a:extLst>
              </a:tr>
              <a:tr h="481013">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Source/Organization</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4750988"/>
                  </a:ext>
                </a:extLst>
              </a:tr>
              <a:tr h="4826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Censoring</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4474842"/>
                  </a:ext>
                </a:extLst>
              </a:tr>
              <a:tr h="83502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Data Qualifying Comments</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6627925"/>
                  </a:ext>
                </a:extLst>
              </a:tr>
            </a:tbl>
          </a:graphicData>
        </a:graphic>
      </p:graphicFrame>
      <p:graphicFrame>
        <p:nvGraphicFramePr>
          <p:cNvPr id="784419" name="Group 35">
            <a:extLst>
              <a:ext uri="{FF2B5EF4-FFF2-40B4-BE49-F238E27FC236}">
                <a16:creationId xmlns:a16="http://schemas.microsoft.com/office/drawing/2014/main" id="{F1DF8F05-997A-4CF0-9207-23E3201897E5}"/>
              </a:ext>
            </a:extLst>
          </p:cNvPr>
          <p:cNvGraphicFramePr>
            <a:graphicFrameLocks noGrp="1"/>
          </p:cNvGraphicFramePr>
          <p:nvPr/>
        </p:nvGraphicFramePr>
        <p:xfrm>
          <a:off x="6132513" y="2332038"/>
          <a:ext cx="2797175" cy="2643187"/>
        </p:xfrm>
        <a:graphic>
          <a:graphicData uri="http://schemas.openxmlformats.org/drawingml/2006/table">
            <a:tbl>
              <a:tblPr/>
              <a:tblGrid>
                <a:gridCol w="2797175">
                  <a:extLst>
                    <a:ext uri="{9D8B030D-6E8A-4147-A177-3AD203B41FA5}">
                      <a16:colId xmlns:a16="http://schemas.microsoft.com/office/drawing/2014/main" val="1073920776"/>
                    </a:ext>
                  </a:extLst>
                </a:gridCol>
              </a:tblGrid>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Method</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222725"/>
                  </a:ext>
                </a:extLst>
              </a:tr>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Quality Control Level</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1762485"/>
                  </a:ext>
                </a:extLst>
              </a:tr>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Sample Medium</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3817229"/>
                  </a:ext>
                </a:extLst>
              </a:tr>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Value Type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7252613"/>
                  </a:ext>
                </a:extLst>
              </a:tr>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Data Type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569576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a:extLst>
              <a:ext uri="{FF2B5EF4-FFF2-40B4-BE49-F238E27FC236}">
                <a16:creationId xmlns:a16="http://schemas.microsoft.com/office/drawing/2014/main" id="{4DD5C171-1E5C-4D13-86FC-4432664CDB95}"/>
              </a:ext>
            </a:extLst>
          </p:cNvPr>
          <p:cNvSpPr>
            <a:spLocks noGrp="1" noChangeArrowheads="1"/>
          </p:cNvSpPr>
          <p:nvPr>
            <p:ph type="title"/>
          </p:nvPr>
        </p:nvSpPr>
        <p:spPr>
          <a:xfrm>
            <a:off x="2139950" y="271463"/>
            <a:ext cx="6840538" cy="947737"/>
          </a:xfrm>
        </p:spPr>
        <p:txBody>
          <a:bodyPr/>
          <a:lstStyle/>
          <a:p>
            <a:pPr>
              <a:spcBef>
                <a:spcPts val="500"/>
              </a:spcBef>
              <a:spcAft>
                <a:spcPts val="500"/>
              </a:spcAft>
            </a:pPr>
            <a:r>
              <a:rPr lang="en-US" altLang="en-US">
                <a:solidFill>
                  <a:srgbClr val="003399"/>
                </a:solidFill>
              </a:rPr>
              <a:t>My Teaching</a:t>
            </a:r>
          </a:p>
        </p:txBody>
      </p:sp>
      <p:sp>
        <p:nvSpPr>
          <p:cNvPr id="724995" name="Rectangle 3">
            <a:extLst>
              <a:ext uri="{FF2B5EF4-FFF2-40B4-BE49-F238E27FC236}">
                <a16:creationId xmlns:a16="http://schemas.microsoft.com/office/drawing/2014/main" id="{94692DCB-2C72-443C-BAFD-B984F6A94D20}"/>
              </a:ext>
            </a:extLst>
          </p:cNvPr>
          <p:cNvSpPr>
            <a:spLocks noGrp="1" noChangeArrowheads="1"/>
          </p:cNvSpPr>
          <p:nvPr>
            <p:ph type="body" idx="1"/>
          </p:nvPr>
        </p:nvSpPr>
        <p:spPr>
          <a:xfrm>
            <a:off x="1219200" y="1524000"/>
            <a:ext cx="7721600" cy="5008563"/>
          </a:xfrm>
        </p:spPr>
        <p:txBody>
          <a:bodyPr/>
          <a:lstStyle/>
          <a:p>
            <a:pPr marL="0" indent="0">
              <a:lnSpc>
                <a:spcPct val="90000"/>
              </a:lnSpc>
              <a:spcBef>
                <a:spcPts val="500"/>
              </a:spcBef>
              <a:spcAft>
                <a:spcPts val="500"/>
              </a:spcAft>
              <a:buFont typeface="Monotype Sorts" pitchFamily="2" charset="2"/>
              <a:buNone/>
            </a:pPr>
            <a:r>
              <a:rPr lang="en-US" altLang="en-US" sz="2400" b="1">
                <a:solidFill>
                  <a:srgbClr val="003399"/>
                </a:solidFill>
              </a:rPr>
              <a:t>Probabilistic and Statistical Methods in Engineering</a:t>
            </a:r>
          </a:p>
          <a:p>
            <a:pPr marL="0" indent="0">
              <a:lnSpc>
                <a:spcPct val="90000"/>
              </a:lnSpc>
              <a:spcBef>
                <a:spcPts val="500"/>
              </a:spcBef>
              <a:spcAft>
                <a:spcPts val="500"/>
              </a:spcAft>
              <a:buFont typeface="Monotype Sorts" pitchFamily="2" charset="2"/>
              <a:buNone/>
            </a:pPr>
            <a:endParaRPr lang="en-US" altLang="en-US" sz="2400" b="1">
              <a:solidFill>
                <a:srgbClr val="003399"/>
              </a:solidFill>
            </a:endParaRPr>
          </a:p>
          <a:p>
            <a:pPr marL="0" indent="0">
              <a:lnSpc>
                <a:spcPct val="90000"/>
              </a:lnSpc>
              <a:spcBef>
                <a:spcPts val="500"/>
              </a:spcBef>
              <a:spcAft>
                <a:spcPts val="500"/>
              </a:spcAft>
              <a:buFont typeface="Monotype Sorts" pitchFamily="2" charset="2"/>
              <a:buNone/>
            </a:pPr>
            <a:r>
              <a:rPr lang="en-US" altLang="en-US" sz="2400" b="1">
                <a:solidFill>
                  <a:srgbClr val="003399"/>
                </a:solidFill>
              </a:rPr>
              <a:t>GIS in Water Resources Online</a:t>
            </a:r>
          </a:p>
          <a:p>
            <a:pPr marL="0" indent="0">
              <a:lnSpc>
                <a:spcPct val="90000"/>
              </a:lnSpc>
              <a:spcBef>
                <a:spcPts val="500"/>
              </a:spcBef>
              <a:spcAft>
                <a:spcPts val="500"/>
              </a:spcAft>
              <a:buFont typeface="Monotype Sorts" pitchFamily="2" charset="2"/>
              <a:buNone/>
            </a:pPr>
            <a:r>
              <a:rPr lang="en-US" altLang="en-US" sz="2000">
                <a:solidFill>
                  <a:schemeClr val="hlink"/>
                </a:solidFill>
              </a:rPr>
              <a:t>A Virtual Course Presented On-Line by David Maidment at the University of Texas at Austin in partnership with Utah State University.  Next offering Fall 2007. </a:t>
            </a:r>
            <a:r>
              <a:rPr lang="en-US" altLang="en-US" sz="2000" b="1" u="sng">
                <a:solidFill>
                  <a:schemeClr val="hlink"/>
                </a:solidFill>
                <a:hlinkClick r:id="rId3"/>
              </a:rPr>
              <a:t>http://www.engineering.usu.edu/dtarb/giswr</a:t>
            </a:r>
            <a:r>
              <a:rPr lang="en-US" altLang="en-US" sz="2000" u="sng">
                <a:solidFill>
                  <a:schemeClr val="hlink"/>
                </a:solidFill>
              </a:rPr>
              <a:t> </a:t>
            </a:r>
          </a:p>
          <a:p>
            <a:pPr marL="0" indent="0">
              <a:lnSpc>
                <a:spcPct val="90000"/>
              </a:lnSpc>
              <a:spcBef>
                <a:spcPts val="500"/>
              </a:spcBef>
              <a:spcAft>
                <a:spcPts val="500"/>
              </a:spcAft>
              <a:buFont typeface="Monotype Sorts" pitchFamily="2" charset="2"/>
              <a:buNone/>
            </a:pPr>
            <a:endParaRPr lang="en-US" altLang="en-US" sz="2000">
              <a:solidFill>
                <a:schemeClr val="hlink"/>
              </a:solidFill>
            </a:endParaRPr>
          </a:p>
          <a:p>
            <a:pPr marL="0" indent="0">
              <a:lnSpc>
                <a:spcPct val="90000"/>
              </a:lnSpc>
              <a:spcBef>
                <a:spcPts val="500"/>
              </a:spcBef>
              <a:spcAft>
                <a:spcPts val="500"/>
              </a:spcAft>
              <a:buFont typeface="Monotype Sorts" pitchFamily="2" charset="2"/>
              <a:buNone/>
            </a:pPr>
            <a:r>
              <a:rPr lang="en-US" altLang="en-US" sz="2400" b="1">
                <a:solidFill>
                  <a:srgbClr val="003399"/>
                </a:solidFill>
              </a:rPr>
              <a:t>[Physical Hydrology, Stochastic Hydrology]</a:t>
            </a:r>
          </a:p>
          <a:p>
            <a:pPr marL="0" indent="0">
              <a:lnSpc>
                <a:spcPct val="90000"/>
              </a:lnSpc>
              <a:spcBef>
                <a:spcPts val="500"/>
              </a:spcBef>
              <a:spcAft>
                <a:spcPts val="500"/>
              </a:spcAft>
              <a:buFont typeface="Monotype Sorts" pitchFamily="2" charset="2"/>
              <a:buNone/>
            </a:pPr>
            <a:r>
              <a:rPr lang="en-US" altLang="en-US" sz="2400" b="1">
                <a:solidFill>
                  <a:srgbClr val="003399"/>
                </a:solidFill>
              </a:rPr>
              <a:t>Rainfall Runoff Processes</a:t>
            </a:r>
          </a:p>
          <a:p>
            <a:pPr marL="0" indent="0">
              <a:lnSpc>
                <a:spcPct val="90000"/>
              </a:lnSpc>
              <a:spcBef>
                <a:spcPts val="500"/>
              </a:spcBef>
              <a:spcAft>
                <a:spcPts val="500"/>
              </a:spcAft>
              <a:buFont typeface="Monotype Sorts" pitchFamily="2" charset="2"/>
              <a:buNone/>
            </a:pPr>
            <a:r>
              <a:rPr lang="en-US" altLang="en-US" sz="2000" b="1">
                <a:hlinkClick r:id="rId4"/>
              </a:rPr>
              <a:t>http://www.engineering.usu.edu/dtarb/rrp.html</a:t>
            </a:r>
            <a:endParaRPr lang="en-US" altLang="en-US" sz="2400" b="1">
              <a:solidFill>
                <a:srgbClr val="003399"/>
              </a:solidFill>
            </a:endParaRPr>
          </a:p>
          <a:p>
            <a:pPr marL="0" indent="0">
              <a:lnSpc>
                <a:spcPct val="90000"/>
              </a:lnSpc>
              <a:spcBef>
                <a:spcPts val="500"/>
              </a:spcBef>
              <a:spcAft>
                <a:spcPts val="500"/>
              </a:spcAft>
              <a:buFont typeface="Monotype Sorts" pitchFamily="2" charset="2"/>
              <a:buNone/>
            </a:pPr>
            <a:endParaRPr lang="en-US" altLang="en-US" sz="2400" b="1">
              <a:solidFill>
                <a:srgbClr val="003399"/>
              </a:solidFill>
            </a:endParaRPr>
          </a:p>
        </p:txBody>
      </p:sp>
    </p:spTree>
  </p:cSld>
  <p:clrMapOvr>
    <a:overrideClrMapping bg1="lt1" tx1="dk1" bg2="lt2" tx2="dk2" accent1="accent1" accent2="accent2" accent3="accent3" accent4="accent4" accent5="accent5" accent6="accent6" hlink="hlink" folHlink="folHlink"/>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8E361B5F-F895-4F2A-B7E1-C911BDB66A84}"/>
              </a:ext>
            </a:extLst>
          </p:cNvPr>
          <p:cNvSpPr>
            <a:spLocks noGrp="1" noChangeArrowheads="1"/>
          </p:cNvSpPr>
          <p:nvPr>
            <p:ph type="title"/>
          </p:nvPr>
        </p:nvSpPr>
        <p:spPr/>
        <p:txBody>
          <a:bodyPr/>
          <a:lstStyle/>
          <a:p>
            <a:endParaRPr lang="en-US" altLang="en-US"/>
          </a:p>
        </p:txBody>
      </p:sp>
      <p:sp>
        <p:nvSpPr>
          <p:cNvPr id="785411" name="Rectangle 3">
            <a:extLst>
              <a:ext uri="{FF2B5EF4-FFF2-40B4-BE49-F238E27FC236}">
                <a16:creationId xmlns:a16="http://schemas.microsoft.com/office/drawing/2014/main" id="{879E8F7D-64BC-4932-AB18-B46093EDEB1C}"/>
              </a:ext>
            </a:extLst>
          </p:cNvPr>
          <p:cNvSpPr>
            <a:spLocks noGrp="1" noChangeArrowheads="1"/>
          </p:cNvSpPr>
          <p:nvPr>
            <p:ph type="body" idx="1"/>
          </p:nvPr>
        </p:nvSpPr>
        <p:spPr/>
        <p:txBody>
          <a:bodyPr/>
          <a:lstStyle/>
          <a:p>
            <a:endParaRPr lang="en-US" altLang="en-US"/>
          </a:p>
        </p:txBody>
      </p:sp>
      <p:pic>
        <p:nvPicPr>
          <p:cNvPr id="785412" name="Picture 4" descr="ODM1DataModelFigure">
            <a:extLst>
              <a:ext uri="{FF2B5EF4-FFF2-40B4-BE49-F238E27FC236}">
                <a16:creationId xmlns:a16="http://schemas.microsoft.com/office/drawing/2014/main" id="{BB763401-3A55-47DA-83BE-0113F638A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8916988" cy="685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458" name="Picture 2">
            <a:extLst>
              <a:ext uri="{FF2B5EF4-FFF2-40B4-BE49-F238E27FC236}">
                <a16:creationId xmlns:a16="http://schemas.microsoft.com/office/drawing/2014/main" id="{4F2E214A-9526-4AD5-B2E0-773662FD6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63"/>
          <a:stretch>
            <a:fillRect/>
          </a:stretch>
        </p:blipFill>
        <p:spPr bwMode="auto">
          <a:xfrm>
            <a:off x="3140075" y="738188"/>
            <a:ext cx="5775325" cy="3670300"/>
          </a:xfrm>
          <a:prstGeom prst="rect">
            <a:avLst/>
          </a:prstGeom>
          <a:noFill/>
          <a:extLst>
            <a:ext uri="{909E8E84-426E-40DD-AFC4-6F175D3DCCD1}">
              <a14:hiddenFill xmlns:a14="http://schemas.microsoft.com/office/drawing/2010/main">
                <a:solidFill>
                  <a:srgbClr val="FFFFFF"/>
                </a:solidFill>
              </a14:hiddenFill>
            </a:ext>
          </a:extLst>
        </p:spPr>
      </p:pic>
      <p:sp>
        <p:nvSpPr>
          <p:cNvPr id="787459" name="Rectangle 3">
            <a:extLst>
              <a:ext uri="{FF2B5EF4-FFF2-40B4-BE49-F238E27FC236}">
                <a16:creationId xmlns:a16="http://schemas.microsoft.com/office/drawing/2014/main" id="{805D96B1-13F8-46D5-87E4-A97B8753E3BA}"/>
              </a:ext>
            </a:extLst>
          </p:cNvPr>
          <p:cNvSpPr>
            <a:spLocks noGrp="1" noChangeArrowheads="1"/>
          </p:cNvSpPr>
          <p:nvPr>
            <p:ph type="title"/>
          </p:nvPr>
        </p:nvSpPr>
        <p:spPr>
          <a:xfrm>
            <a:off x="741363" y="-52388"/>
            <a:ext cx="7772400" cy="835026"/>
          </a:xfrm>
        </p:spPr>
        <p:txBody>
          <a:bodyPr/>
          <a:lstStyle/>
          <a:p>
            <a:r>
              <a:rPr lang="en-US" altLang="en-US"/>
              <a:t>Site Attributes</a:t>
            </a:r>
          </a:p>
        </p:txBody>
      </p:sp>
      <p:sp>
        <p:nvSpPr>
          <p:cNvPr id="787460" name="Text Box 4">
            <a:extLst>
              <a:ext uri="{FF2B5EF4-FFF2-40B4-BE49-F238E27FC236}">
                <a16:creationId xmlns:a16="http://schemas.microsoft.com/office/drawing/2014/main" id="{3EFFD240-0AC8-4DB7-AF57-9CA1B8739777}"/>
              </a:ext>
            </a:extLst>
          </p:cNvPr>
          <p:cNvSpPr txBox="1">
            <a:spLocks noChangeArrowheads="1"/>
          </p:cNvSpPr>
          <p:nvPr/>
        </p:nvSpPr>
        <p:spPr bwMode="auto">
          <a:xfrm>
            <a:off x="139700" y="3543300"/>
            <a:ext cx="6973888"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solidFill>
                  <a:srgbClr val="FF3300"/>
                </a:solidFill>
              </a:rPr>
              <a:t>SiteCode</a:t>
            </a:r>
            <a:r>
              <a:rPr lang="en-US" altLang="en-US"/>
              <a:t>, e.g. NWIS:10109000</a:t>
            </a:r>
          </a:p>
          <a:p>
            <a:r>
              <a:rPr lang="en-US" altLang="en-US">
                <a:solidFill>
                  <a:srgbClr val="FF3300"/>
                </a:solidFill>
              </a:rPr>
              <a:t>SiteName</a:t>
            </a:r>
            <a:r>
              <a:rPr lang="en-US" altLang="en-US"/>
              <a:t>, e.g. Logan River Near Logan, UT</a:t>
            </a:r>
          </a:p>
          <a:p>
            <a:r>
              <a:rPr lang="en-US" altLang="en-US">
                <a:solidFill>
                  <a:srgbClr val="FF3300"/>
                </a:solidFill>
              </a:rPr>
              <a:t>Latitude, Longitude</a:t>
            </a:r>
            <a:r>
              <a:rPr lang="en-US" altLang="en-US"/>
              <a:t> Geographic coordinates of site</a:t>
            </a:r>
          </a:p>
          <a:p>
            <a:r>
              <a:rPr lang="en-US" altLang="en-US">
                <a:solidFill>
                  <a:srgbClr val="FF3300"/>
                </a:solidFill>
              </a:rPr>
              <a:t>LatLongDatum</a:t>
            </a:r>
            <a:r>
              <a:rPr lang="en-US" altLang="en-US"/>
              <a:t> Spatial reference system of latitude and longitude</a:t>
            </a:r>
          </a:p>
          <a:p>
            <a:r>
              <a:rPr lang="en-US" altLang="en-US">
                <a:solidFill>
                  <a:srgbClr val="FF3300"/>
                </a:solidFill>
              </a:rPr>
              <a:t>Elevation_m</a:t>
            </a:r>
            <a:r>
              <a:rPr lang="en-US" altLang="en-US"/>
              <a:t> Elevation of the site</a:t>
            </a:r>
          </a:p>
          <a:p>
            <a:r>
              <a:rPr lang="en-US" altLang="en-US">
                <a:solidFill>
                  <a:srgbClr val="FF3300"/>
                </a:solidFill>
              </a:rPr>
              <a:t>VerticalDatum</a:t>
            </a:r>
            <a:r>
              <a:rPr lang="en-US" altLang="en-US"/>
              <a:t> Datum of the site elevation</a:t>
            </a:r>
          </a:p>
          <a:p>
            <a:r>
              <a:rPr lang="en-US" altLang="en-US">
                <a:solidFill>
                  <a:srgbClr val="FF3300"/>
                </a:solidFill>
              </a:rPr>
              <a:t>Local X, Local Y</a:t>
            </a:r>
            <a:r>
              <a:rPr lang="en-US" altLang="en-US"/>
              <a:t> Local coordinates of site</a:t>
            </a:r>
          </a:p>
          <a:p>
            <a:r>
              <a:rPr lang="en-US" altLang="en-US">
                <a:solidFill>
                  <a:srgbClr val="FF3300"/>
                </a:solidFill>
              </a:rPr>
              <a:t>LocalProjection</a:t>
            </a:r>
            <a:r>
              <a:rPr lang="en-US" altLang="en-US"/>
              <a:t> Spatial reference system of local coordinates</a:t>
            </a:r>
          </a:p>
          <a:p>
            <a:r>
              <a:rPr lang="en-US" altLang="en-US">
                <a:solidFill>
                  <a:srgbClr val="FF3300"/>
                </a:solidFill>
              </a:rPr>
              <a:t>PosAccuracy_m</a:t>
            </a:r>
            <a:r>
              <a:rPr lang="en-US" altLang="en-US"/>
              <a:t> Positional Accuracy</a:t>
            </a:r>
          </a:p>
          <a:p>
            <a:r>
              <a:rPr lang="en-US" altLang="en-US">
                <a:solidFill>
                  <a:srgbClr val="FF3300"/>
                </a:solidFill>
              </a:rPr>
              <a:t>State</a:t>
            </a:r>
            <a:r>
              <a:rPr lang="en-US" altLang="en-US"/>
              <a:t>, e.g. Utah</a:t>
            </a:r>
          </a:p>
          <a:p>
            <a:r>
              <a:rPr lang="en-US" altLang="en-US">
                <a:solidFill>
                  <a:srgbClr val="FF3300"/>
                </a:solidFill>
              </a:rPr>
              <a:t>County</a:t>
            </a:r>
            <a:r>
              <a:rPr lang="en-US" altLang="en-US"/>
              <a:t>, e.g. Cache</a:t>
            </a:r>
          </a:p>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a:extLst>
              <a:ext uri="{FF2B5EF4-FFF2-40B4-BE49-F238E27FC236}">
                <a16:creationId xmlns:a16="http://schemas.microsoft.com/office/drawing/2014/main" id="{5AB8888D-79A1-4AE0-9D2D-AD8F233CFF49}"/>
              </a:ext>
            </a:extLst>
          </p:cNvPr>
          <p:cNvSpPr>
            <a:spLocks noChangeArrowheads="1"/>
          </p:cNvSpPr>
          <p:nvPr/>
        </p:nvSpPr>
        <p:spPr bwMode="auto">
          <a:xfrm>
            <a:off x="242888" y="1820863"/>
            <a:ext cx="1938337" cy="2698750"/>
          </a:xfrm>
          <a:prstGeom prst="rect">
            <a:avLst/>
          </a:prstGeom>
          <a:noFill/>
          <a:ln w="28575">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88483" name="Picture 3">
            <a:extLst>
              <a:ext uri="{FF2B5EF4-FFF2-40B4-BE49-F238E27FC236}">
                <a16:creationId xmlns:a16="http://schemas.microsoft.com/office/drawing/2014/main" id="{A3B6F799-F344-420C-B68B-6C5665446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255963" y="1957388"/>
            <a:ext cx="5976937" cy="49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88484" name="Group 4">
            <a:extLst>
              <a:ext uri="{FF2B5EF4-FFF2-40B4-BE49-F238E27FC236}">
                <a16:creationId xmlns:a16="http://schemas.microsoft.com/office/drawing/2014/main" id="{F0BEAE4B-7A3F-4DC3-A427-2B05F51C18C6}"/>
              </a:ext>
            </a:extLst>
          </p:cNvPr>
          <p:cNvGrpSpPr>
            <a:grpSpLocks noChangeAspect="1"/>
          </p:cNvGrpSpPr>
          <p:nvPr/>
        </p:nvGrpSpPr>
        <p:grpSpPr bwMode="auto">
          <a:xfrm>
            <a:off x="3592513" y="1931988"/>
            <a:ext cx="4962525" cy="4881562"/>
            <a:chOff x="1776" y="384"/>
            <a:chExt cx="3115" cy="3488"/>
          </a:xfrm>
        </p:grpSpPr>
        <p:sp>
          <p:nvSpPr>
            <p:cNvPr id="788485" name="AutoShape 5">
              <a:extLst>
                <a:ext uri="{FF2B5EF4-FFF2-40B4-BE49-F238E27FC236}">
                  <a16:creationId xmlns:a16="http://schemas.microsoft.com/office/drawing/2014/main" id="{B2BA7051-7E80-466B-B403-4A6BB0B21422}"/>
                </a:ext>
              </a:extLst>
            </p:cNvPr>
            <p:cNvSpPr>
              <a:spLocks noChangeAspect="1" noChangeArrowheads="1" noTextEdit="1"/>
            </p:cNvSpPr>
            <p:nvPr/>
          </p:nvSpPr>
          <p:spPr bwMode="auto">
            <a:xfrm>
              <a:off x="1776" y="384"/>
              <a:ext cx="3115" cy="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486" name="Rectangle 6">
              <a:extLst>
                <a:ext uri="{FF2B5EF4-FFF2-40B4-BE49-F238E27FC236}">
                  <a16:creationId xmlns:a16="http://schemas.microsoft.com/office/drawing/2014/main" id="{9E8E2585-ED77-48AF-8D1F-7BE96252B1FB}"/>
                </a:ext>
              </a:extLst>
            </p:cNvPr>
            <p:cNvSpPr>
              <a:spLocks noChangeArrowheads="1"/>
            </p:cNvSpPr>
            <p:nvPr/>
          </p:nvSpPr>
          <p:spPr bwMode="auto">
            <a:xfrm>
              <a:off x="3233" y="391"/>
              <a:ext cx="578" cy="168"/>
            </a:xfrm>
            <a:prstGeom prst="rect">
              <a:avLst/>
            </a:prstGeom>
            <a:solidFill>
              <a:srgbClr val="E6E6E6"/>
            </a:solidFill>
            <a:ln w="1588">
              <a:solidFill>
                <a:srgbClr val="000000"/>
              </a:solidFill>
              <a:miter lim="800000"/>
              <a:headEnd/>
              <a:tailEnd/>
            </a:ln>
          </p:spPr>
          <p:txBody>
            <a:bodyPr/>
            <a:lstStyle/>
            <a:p>
              <a:endParaRPr lang="en-US"/>
            </a:p>
          </p:txBody>
        </p:sp>
        <p:sp>
          <p:nvSpPr>
            <p:cNvPr id="788487" name="Rectangle 7">
              <a:extLst>
                <a:ext uri="{FF2B5EF4-FFF2-40B4-BE49-F238E27FC236}">
                  <a16:creationId xmlns:a16="http://schemas.microsoft.com/office/drawing/2014/main" id="{415CEA13-F9D6-42DD-809B-A5AD8086067B}"/>
                </a:ext>
              </a:extLst>
            </p:cNvPr>
            <p:cNvSpPr>
              <a:spLocks noChangeArrowheads="1"/>
            </p:cNvSpPr>
            <p:nvPr/>
          </p:nvSpPr>
          <p:spPr bwMode="auto">
            <a:xfrm>
              <a:off x="3370" y="420"/>
              <a:ext cx="30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Feature</a:t>
              </a:r>
              <a:endParaRPr lang="en-US" altLang="en-US" sz="2400">
                <a:latin typeface="Times New Roman" panose="02020603050405020304" pitchFamily="18" charset="0"/>
              </a:endParaRPr>
            </a:p>
          </p:txBody>
        </p:sp>
        <p:sp>
          <p:nvSpPr>
            <p:cNvPr id="788488" name="Rectangle 8">
              <a:extLst>
                <a:ext uri="{FF2B5EF4-FFF2-40B4-BE49-F238E27FC236}">
                  <a16:creationId xmlns:a16="http://schemas.microsoft.com/office/drawing/2014/main" id="{D4E5C335-D4EF-435A-A459-FC8E13605209}"/>
                </a:ext>
              </a:extLst>
            </p:cNvPr>
            <p:cNvSpPr>
              <a:spLocks noChangeArrowheads="1"/>
            </p:cNvSpPr>
            <p:nvPr/>
          </p:nvSpPr>
          <p:spPr bwMode="auto">
            <a:xfrm>
              <a:off x="3246" y="846"/>
              <a:ext cx="548" cy="175"/>
            </a:xfrm>
            <a:prstGeom prst="rect">
              <a:avLst/>
            </a:prstGeom>
            <a:solidFill>
              <a:srgbClr val="B0FFFF"/>
            </a:solidFill>
            <a:ln w="1588">
              <a:solidFill>
                <a:srgbClr val="000000"/>
              </a:solidFill>
              <a:miter lim="800000"/>
              <a:headEnd/>
              <a:tailEnd/>
            </a:ln>
          </p:spPr>
          <p:txBody>
            <a:bodyPr/>
            <a:lstStyle/>
            <a:p>
              <a:endParaRPr lang="en-US"/>
            </a:p>
          </p:txBody>
        </p:sp>
        <p:sp>
          <p:nvSpPr>
            <p:cNvPr id="788489" name="Rectangle 9">
              <a:extLst>
                <a:ext uri="{FF2B5EF4-FFF2-40B4-BE49-F238E27FC236}">
                  <a16:creationId xmlns:a16="http://schemas.microsoft.com/office/drawing/2014/main" id="{2D03E70C-A4B0-459F-8CC3-9F532AAC514E}"/>
                </a:ext>
              </a:extLst>
            </p:cNvPr>
            <p:cNvSpPr>
              <a:spLocks noChangeArrowheads="1"/>
            </p:cNvSpPr>
            <p:nvPr/>
          </p:nvSpPr>
          <p:spPr bwMode="auto">
            <a:xfrm>
              <a:off x="3302" y="879"/>
              <a:ext cx="44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Waterbody</a:t>
              </a:r>
              <a:endParaRPr lang="en-US" altLang="en-US" sz="2400">
                <a:latin typeface="Times New Roman" panose="02020603050405020304" pitchFamily="18" charset="0"/>
              </a:endParaRPr>
            </a:p>
          </p:txBody>
        </p:sp>
        <p:sp>
          <p:nvSpPr>
            <p:cNvPr id="788490" name="Rectangle 10">
              <a:extLst>
                <a:ext uri="{FF2B5EF4-FFF2-40B4-BE49-F238E27FC236}">
                  <a16:creationId xmlns:a16="http://schemas.microsoft.com/office/drawing/2014/main" id="{A9F5CB40-1BAC-46D4-A690-417189E50F92}"/>
                </a:ext>
              </a:extLst>
            </p:cNvPr>
            <p:cNvSpPr>
              <a:spLocks noChangeArrowheads="1"/>
            </p:cNvSpPr>
            <p:nvPr/>
          </p:nvSpPr>
          <p:spPr bwMode="auto">
            <a:xfrm>
              <a:off x="3246" y="1021"/>
              <a:ext cx="548" cy="615"/>
            </a:xfrm>
            <a:prstGeom prst="rect">
              <a:avLst/>
            </a:prstGeom>
            <a:solidFill>
              <a:srgbClr val="B0FFFF"/>
            </a:solidFill>
            <a:ln w="1588">
              <a:solidFill>
                <a:srgbClr val="000000"/>
              </a:solidFill>
              <a:miter lim="800000"/>
              <a:headEnd/>
              <a:tailEnd/>
            </a:ln>
          </p:spPr>
          <p:txBody>
            <a:bodyPr/>
            <a:lstStyle/>
            <a:p>
              <a:endParaRPr lang="en-US"/>
            </a:p>
          </p:txBody>
        </p:sp>
        <p:sp>
          <p:nvSpPr>
            <p:cNvPr id="788491" name="Rectangle 11">
              <a:extLst>
                <a:ext uri="{FF2B5EF4-FFF2-40B4-BE49-F238E27FC236}">
                  <a16:creationId xmlns:a16="http://schemas.microsoft.com/office/drawing/2014/main" id="{D5D9CDC0-C99B-4E1B-8FF9-7BEB13BDFB8B}"/>
                </a:ext>
              </a:extLst>
            </p:cNvPr>
            <p:cNvSpPr>
              <a:spLocks noChangeArrowheads="1"/>
            </p:cNvSpPr>
            <p:nvPr/>
          </p:nvSpPr>
          <p:spPr bwMode="auto">
            <a:xfrm>
              <a:off x="3268" y="1036"/>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492" name="Rectangle 12">
              <a:extLst>
                <a:ext uri="{FF2B5EF4-FFF2-40B4-BE49-F238E27FC236}">
                  <a16:creationId xmlns:a16="http://schemas.microsoft.com/office/drawing/2014/main" id="{AB35848A-6867-43A9-840E-75BA43ECE5B9}"/>
                </a:ext>
              </a:extLst>
            </p:cNvPr>
            <p:cNvSpPr>
              <a:spLocks noChangeArrowheads="1"/>
            </p:cNvSpPr>
            <p:nvPr/>
          </p:nvSpPr>
          <p:spPr bwMode="auto">
            <a:xfrm>
              <a:off x="3268" y="1130"/>
              <a:ext cx="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493" name="Rectangle 13">
              <a:extLst>
                <a:ext uri="{FF2B5EF4-FFF2-40B4-BE49-F238E27FC236}">
                  <a16:creationId xmlns:a16="http://schemas.microsoft.com/office/drawing/2014/main" id="{3F5D2016-02FD-47C5-B3BE-3BB1F798869A}"/>
                </a:ext>
              </a:extLst>
            </p:cNvPr>
            <p:cNvSpPr>
              <a:spLocks noChangeArrowheads="1"/>
            </p:cNvSpPr>
            <p:nvPr/>
          </p:nvSpPr>
          <p:spPr bwMode="auto">
            <a:xfrm>
              <a:off x="3268" y="1223"/>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494" name="Rectangle 14">
              <a:extLst>
                <a:ext uri="{FF2B5EF4-FFF2-40B4-BE49-F238E27FC236}">
                  <a16:creationId xmlns:a16="http://schemas.microsoft.com/office/drawing/2014/main" id="{2B40E43F-3105-40E3-B4FC-1DD41B4EAFC4}"/>
                </a:ext>
              </a:extLst>
            </p:cNvPr>
            <p:cNvSpPr>
              <a:spLocks noChangeArrowheads="1"/>
            </p:cNvSpPr>
            <p:nvPr/>
          </p:nvSpPr>
          <p:spPr bwMode="auto">
            <a:xfrm>
              <a:off x="3268" y="1318"/>
              <a:ext cx="20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Name</a:t>
              </a:r>
              <a:endParaRPr lang="en-US" altLang="en-US" sz="2400">
                <a:latin typeface="Times New Roman" panose="02020603050405020304" pitchFamily="18" charset="0"/>
              </a:endParaRPr>
            </a:p>
          </p:txBody>
        </p:sp>
        <p:sp>
          <p:nvSpPr>
            <p:cNvPr id="788495" name="Rectangle 15">
              <a:extLst>
                <a:ext uri="{FF2B5EF4-FFF2-40B4-BE49-F238E27FC236}">
                  <a16:creationId xmlns:a16="http://schemas.microsoft.com/office/drawing/2014/main" id="{7E21EEDE-2975-4DE0-A73A-DAF4C8ACB4FA}"/>
                </a:ext>
              </a:extLst>
            </p:cNvPr>
            <p:cNvSpPr>
              <a:spLocks noChangeArrowheads="1"/>
            </p:cNvSpPr>
            <p:nvPr/>
          </p:nvSpPr>
          <p:spPr bwMode="auto">
            <a:xfrm>
              <a:off x="3268" y="1412"/>
              <a:ext cx="3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AreaSqKm</a:t>
              </a:r>
              <a:endParaRPr lang="en-US" altLang="en-US" sz="2400">
                <a:latin typeface="Times New Roman" panose="02020603050405020304" pitchFamily="18" charset="0"/>
              </a:endParaRPr>
            </a:p>
          </p:txBody>
        </p:sp>
        <p:sp>
          <p:nvSpPr>
            <p:cNvPr id="788496" name="Rectangle 16">
              <a:extLst>
                <a:ext uri="{FF2B5EF4-FFF2-40B4-BE49-F238E27FC236}">
                  <a16:creationId xmlns:a16="http://schemas.microsoft.com/office/drawing/2014/main" id="{FB918315-9DC6-46B0-AE37-78C6BC70AB71}"/>
                </a:ext>
              </a:extLst>
            </p:cNvPr>
            <p:cNvSpPr>
              <a:spLocks noChangeArrowheads="1"/>
            </p:cNvSpPr>
            <p:nvPr/>
          </p:nvSpPr>
          <p:spPr bwMode="auto">
            <a:xfrm>
              <a:off x="3268" y="1506"/>
              <a:ext cx="37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JunctionID</a:t>
              </a:r>
              <a:endParaRPr lang="en-US" altLang="en-US" sz="2400">
                <a:latin typeface="Times New Roman" panose="02020603050405020304" pitchFamily="18" charset="0"/>
              </a:endParaRPr>
            </a:p>
          </p:txBody>
        </p:sp>
        <p:sp>
          <p:nvSpPr>
            <p:cNvPr id="788497" name="Rectangle 17">
              <a:extLst>
                <a:ext uri="{FF2B5EF4-FFF2-40B4-BE49-F238E27FC236}">
                  <a16:creationId xmlns:a16="http://schemas.microsoft.com/office/drawing/2014/main" id="{0C92F695-7489-4863-98D4-2CC975D88A9D}"/>
                </a:ext>
              </a:extLst>
            </p:cNvPr>
            <p:cNvSpPr>
              <a:spLocks noChangeArrowheads="1"/>
            </p:cNvSpPr>
            <p:nvPr/>
          </p:nvSpPr>
          <p:spPr bwMode="auto">
            <a:xfrm>
              <a:off x="2282" y="858"/>
              <a:ext cx="549" cy="191"/>
            </a:xfrm>
            <a:prstGeom prst="rect">
              <a:avLst/>
            </a:prstGeom>
            <a:solidFill>
              <a:srgbClr val="B0FFFF"/>
            </a:solidFill>
            <a:ln w="1588">
              <a:solidFill>
                <a:srgbClr val="000000"/>
              </a:solidFill>
              <a:miter lim="800000"/>
              <a:headEnd/>
              <a:tailEnd/>
            </a:ln>
          </p:spPr>
          <p:txBody>
            <a:bodyPr/>
            <a:lstStyle/>
            <a:p>
              <a:endParaRPr lang="en-US"/>
            </a:p>
          </p:txBody>
        </p:sp>
        <p:sp>
          <p:nvSpPr>
            <p:cNvPr id="788498" name="Rectangle 18">
              <a:extLst>
                <a:ext uri="{FF2B5EF4-FFF2-40B4-BE49-F238E27FC236}">
                  <a16:creationId xmlns:a16="http://schemas.microsoft.com/office/drawing/2014/main" id="{64A16687-8272-48AA-B6D8-3094329189CF}"/>
                </a:ext>
              </a:extLst>
            </p:cNvPr>
            <p:cNvSpPr>
              <a:spLocks noChangeArrowheads="1"/>
            </p:cNvSpPr>
            <p:nvPr/>
          </p:nvSpPr>
          <p:spPr bwMode="auto">
            <a:xfrm>
              <a:off x="2334" y="898"/>
              <a:ext cx="44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HydroPoint</a:t>
              </a:r>
              <a:endParaRPr lang="en-US" altLang="en-US" sz="2400">
                <a:latin typeface="Times New Roman" panose="02020603050405020304" pitchFamily="18" charset="0"/>
              </a:endParaRPr>
            </a:p>
          </p:txBody>
        </p:sp>
        <p:sp>
          <p:nvSpPr>
            <p:cNvPr id="788499" name="Rectangle 19">
              <a:extLst>
                <a:ext uri="{FF2B5EF4-FFF2-40B4-BE49-F238E27FC236}">
                  <a16:creationId xmlns:a16="http://schemas.microsoft.com/office/drawing/2014/main" id="{92978E2F-2057-4913-991E-C35F842C3F68}"/>
                </a:ext>
              </a:extLst>
            </p:cNvPr>
            <p:cNvSpPr>
              <a:spLocks noChangeArrowheads="1"/>
            </p:cNvSpPr>
            <p:nvPr/>
          </p:nvSpPr>
          <p:spPr bwMode="auto">
            <a:xfrm>
              <a:off x="2282" y="1049"/>
              <a:ext cx="549" cy="536"/>
            </a:xfrm>
            <a:prstGeom prst="rect">
              <a:avLst/>
            </a:prstGeom>
            <a:solidFill>
              <a:srgbClr val="B0FFFF"/>
            </a:solidFill>
            <a:ln w="1588">
              <a:solidFill>
                <a:srgbClr val="000000"/>
              </a:solidFill>
              <a:miter lim="800000"/>
              <a:headEnd/>
              <a:tailEnd/>
            </a:ln>
          </p:spPr>
          <p:txBody>
            <a:bodyPr/>
            <a:lstStyle/>
            <a:p>
              <a:endParaRPr lang="en-US"/>
            </a:p>
          </p:txBody>
        </p:sp>
        <p:sp>
          <p:nvSpPr>
            <p:cNvPr id="788500" name="Rectangle 20">
              <a:extLst>
                <a:ext uri="{FF2B5EF4-FFF2-40B4-BE49-F238E27FC236}">
                  <a16:creationId xmlns:a16="http://schemas.microsoft.com/office/drawing/2014/main" id="{C2BE33D4-E216-44AC-84A9-0333E2A95ECD}"/>
                </a:ext>
              </a:extLst>
            </p:cNvPr>
            <p:cNvSpPr>
              <a:spLocks noChangeArrowheads="1"/>
            </p:cNvSpPr>
            <p:nvPr/>
          </p:nvSpPr>
          <p:spPr bwMode="auto">
            <a:xfrm>
              <a:off x="2303" y="1073"/>
              <a:ext cx="2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01" name="Rectangle 21">
              <a:extLst>
                <a:ext uri="{FF2B5EF4-FFF2-40B4-BE49-F238E27FC236}">
                  <a16:creationId xmlns:a16="http://schemas.microsoft.com/office/drawing/2014/main" id="{04CD47E6-8573-43A7-B6EC-ED337D2DBC77}"/>
                </a:ext>
              </a:extLst>
            </p:cNvPr>
            <p:cNvSpPr>
              <a:spLocks noChangeArrowheads="1"/>
            </p:cNvSpPr>
            <p:nvPr/>
          </p:nvSpPr>
          <p:spPr bwMode="auto">
            <a:xfrm>
              <a:off x="2303" y="1167"/>
              <a:ext cx="38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02" name="Rectangle 22">
              <a:extLst>
                <a:ext uri="{FF2B5EF4-FFF2-40B4-BE49-F238E27FC236}">
                  <a16:creationId xmlns:a16="http://schemas.microsoft.com/office/drawing/2014/main" id="{F5F755EF-F3F2-4F90-AC87-97265B0B868E}"/>
                </a:ext>
              </a:extLst>
            </p:cNvPr>
            <p:cNvSpPr>
              <a:spLocks noChangeArrowheads="1"/>
            </p:cNvSpPr>
            <p:nvPr/>
          </p:nvSpPr>
          <p:spPr bwMode="auto">
            <a:xfrm>
              <a:off x="2303" y="1261"/>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03" name="Rectangle 23">
              <a:extLst>
                <a:ext uri="{FF2B5EF4-FFF2-40B4-BE49-F238E27FC236}">
                  <a16:creationId xmlns:a16="http://schemas.microsoft.com/office/drawing/2014/main" id="{E54EB9E4-381B-4D3B-BE66-917A0C564DBD}"/>
                </a:ext>
              </a:extLst>
            </p:cNvPr>
            <p:cNvSpPr>
              <a:spLocks noChangeArrowheads="1"/>
            </p:cNvSpPr>
            <p:nvPr/>
          </p:nvSpPr>
          <p:spPr bwMode="auto">
            <a:xfrm>
              <a:off x="2303" y="1356"/>
              <a:ext cx="20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Name</a:t>
              </a:r>
              <a:endParaRPr lang="en-US" altLang="en-US" sz="2400">
                <a:latin typeface="Times New Roman" panose="02020603050405020304" pitchFamily="18" charset="0"/>
              </a:endParaRPr>
            </a:p>
          </p:txBody>
        </p:sp>
        <p:sp>
          <p:nvSpPr>
            <p:cNvPr id="788504" name="Rectangle 24">
              <a:extLst>
                <a:ext uri="{FF2B5EF4-FFF2-40B4-BE49-F238E27FC236}">
                  <a16:creationId xmlns:a16="http://schemas.microsoft.com/office/drawing/2014/main" id="{09676D5C-153A-4B67-9065-A9F64087352A}"/>
                </a:ext>
              </a:extLst>
            </p:cNvPr>
            <p:cNvSpPr>
              <a:spLocks noChangeArrowheads="1"/>
            </p:cNvSpPr>
            <p:nvPr/>
          </p:nvSpPr>
          <p:spPr bwMode="auto">
            <a:xfrm>
              <a:off x="2303" y="1451"/>
              <a:ext cx="37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JunctionID</a:t>
              </a:r>
              <a:endParaRPr lang="en-US" altLang="en-US" sz="2400">
                <a:latin typeface="Times New Roman" panose="02020603050405020304" pitchFamily="18" charset="0"/>
              </a:endParaRPr>
            </a:p>
          </p:txBody>
        </p:sp>
        <p:sp>
          <p:nvSpPr>
            <p:cNvPr id="788505" name="Rectangle 25">
              <a:extLst>
                <a:ext uri="{FF2B5EF4-FFF2-40B4-BE49-F238E27FC236}">
                  <a16:creationId xmlns:a16="http://schemas.microsoft.com/office/drawing/2014/main" id="{98B6F234-6076-4B94-BB67-5230A3D6EEEC}"/>
                </a:ext>
              </a:extLst>
            </p:cNvPr>
            <p:cNvSpPr>
              <a:spLocks noChangeArrowheads="1"/>
            </p:cNvSpPr>
            <p:nvPr/>
          </p:nvSpPr>
          <p:spPr bwMode="auto">
            <a:xfrm>
              <a:off x="4370" y="846"/>
              <a:ext cx="518" cy="211"/>
            </a:xfrm>
            <a:prstGeom prst="rect">
              <a:avLst/>
            </a:prstGeom>
            <a:solidFill>
              <a:srgbClr val="B0FFFF"/>
            </a:solidFill>
            <a:ln w="1588">
              <a:solidFill>
                <a:srgbClr val="000000"/>
              </a:solidFill>
              <a:miter lim="800000"/>
              <a:headEnd/>
              <a:tailEnd/>
            </a:ln>
          </p:spPr>
          <p:txBody>
            <a:bodyPr/>
            <a:lstStyle/>
            <a:p>
              <a:endParaRPr lang="en-US"/>
            </a:p>
          </p:txBody>
        </p:sp>
        <p:sp>
          <p:nvSpPr>
            <p:cNvPr id="788506" name="Rectangle 26">
              <a:extLst>
                <a:ext uri="{FF2B5EF4-FFF2-40B4-BE49-F238E27FC236}">
                  <a16:creationId xmlns:a16="http://schemas.microsoft.com/office/drawing/2014/main" id="{A0FDBF4E-D8D3-4EA2-82D7-7C0D63B13076}"/>
                </a:ext>
              </a:extLst>
            </p:cNvPr>
            <p:cNvSpPr>
              <a:spLocks noChangeArrowheads="1"/>
            </p:cNvSpPr>
            <p:nvPr/>
          </p:nvSpPr>
          <p:spPr bwMode="auto">
            <a:xfrm>
              <a:off x="4415" y="896"/>
              <a:ext cx="4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Watershed</a:t>
              </a:r>
              <a:endParaRPr lang="en-US" altLang="en-US" sz="2400">
                <a:latin typeface="Times New Roman" panose="02020603050405020304" pitchFamily="18" charset="0"/>
              </a:endParaRPr>
            </a:p>
          </p:txBody>
        </p:sp>
        <p:sp>
          <p:nvSpPr>
            <p:cNvPr id="788507" name="Rectangle 27">
              <a:extLst>
                <a:ext uri="{FF2B5EF4-FFF2-40B4-BE49-F238E27FC236}">
                  <a16:creationId xmlns:a16="http://schemas.microsoft.com/office/drawing/2014/main" id="{C4B0A9B7-D7F1-4B15-ADA0-642287BE5630}"/>
                </a:ext>
              </a:extLst>
            </p:cNvPr>
            <p:cNvSpPr>
              <a:spLocks noChangeArrowheads="1"/>
            </p:cNvSpPr>
            <p:nvPr/>
          </p:nvSpPr>
          <p:spPr bwMode="auto">
            <a:xfrm>
              <a:off x="4370" y="1030"/>
              <a:ext cx="518" cy="606"/>
            </a:xfrm>
            <a:prstGeom prst="rect">
              <a:avLst/>
            </a:prstGeom>
            <a:solidFill>
              <a:srgbClr val="B0FFFF"/>
            </a:solidFill>
            <a:ln w="1588">
              <a:solidFill>
                <a:srgbClr val="000000"/>
              </a:solidFill>
              <a:miter lim="800000"/>
              <a:headEnd/>
              <a:tailEnd/>
            </a:ln>
          </p:spPr>
          <p:txBody>
            <a:bodyPr/>
            <a:lstStyle/>
            <a:p>
              <a:endParaRPr lang="en-US"/>
            </a:p>
          </p:txBody>
        </p:sp>
        <p:sp>
          <p:nvSpPr>
            <p:cNvPr id="788508" name="Rectangle 28">
              <a:extLst>
                <a:ext uri="{FF2B5EF4-FFF2-40B4-BE49-F238E27FC236}">
                  <a16:creationId xmlns:a16="http://schemas.microsoft.com/office/drawing/2014/main" id="{CC4B12BB-CD40-4CCA-8090-A81B9168A5DF}"/>
                </a:ext>
              </a:extLst>
            </p:cNvPr>
            <p:cNvSpPr>
              <a:spLocks noChangeArrowheads="1"/>
            </p:cNvSpPr>
            <p:nvPr/>
          </p:nvSpPr>
          <p:spPr bwMode="auto">
            <a:xfrm>
              <a:off x="4392" y="1042"/>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09" name="Rectangle 29">
              <a:extLst>
                <a:ext uri="{FF2B5EF4-FFF2-40B4-BE49-F238E27FC236}">
                  <a16:creationId xmlns:a16="http://schemas.microsoft.com/office/drawing/2014/main" id="{598FF943-EB7C-4401-9AEE-5C1D66EE4B89}"/>
                </a:ext>
              </a:extLst>
            </p:cNvPr>
            <p:cNvSpPr>
              <a:spLocks noChangeArrowheads="1"/>
            </p:cNvSpPr>
            <p:nvPr/>
          </p:nvSpPr>
          <p:spPr bwMode="auto">
            <a:xfrm>
              <a:off x="4392" y="1135"/>
              <a:ext cx="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10" name="Rectangle 30">
              <a:extLst>
                <a:ext uri="{FF2B5EF4-FFF2-40B4-BE49-F238E27FC236}">
                  <a16:creationId xmlns:a16="http://schemas.microsoft.com/office/drawing/2014/main" id="{B3DCB5A4-DD4C-4054-A6E1-EA35E059BEE9}"/>
                </a:ext>
              </a:extLst>
            </p:cNvPr>
            <p:cNvSpPr>
              <a:spLocks noChangeArrowheads="1"/>
            </p:cNvSpPr>
            <p:nvPr/>
          </p:nvSpPr>
          <p:spPr bwMode="auto">
            <a:xfrm>
              <a:off x="4392" y="1230"/>
              <a:ext cx="27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DrainID</a:t>
              </a:r>
              <a:endParaRPr lang="en-US" altLang="en-US" sz="2400">
                <a:latin typeface="Times New Roman" panose="02020603050405020304" pitchFamily="18" charset="0"/>
              </a:endParaRPr>
            </a:p>
          </p:txBody>
        </p:sp>
        <p:sp>
          <p:nvSpPr>
            <p:cNvPr id="788511" name="Rectangle 31">
              <a:extLst>
                <a:ext uri="{FF2B5EF4-FFF2-40B4-BE49-F238E27FC236}">
                  <a16:creationId xmlns:a16="http://schemas.microsoft.com/office/drawing/2014/main" id="{1FEC07F6-E25D-4390-9216-99D388BCCEF0}"/>
                </a:ext>
              </a:extLst>
            </p:cNvPr>
            <p:cNvSpPr>
              <a:spLocks noChangeArrowheads="1"/>
            </p:cNvSpPr>
            <p:nvPr/>
          </p:nvSpPr>
          <p:spPr bwMode="auto">
            <a:xfrm>
              <a:off x="4392" y="1324"/>
              <a:ext cx="3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AreaSqKm</a:t>
              </a:r>
              <a:endParaRPr lang="en-US" altLang="en-US" sz="2400">
                <a:latin typeface="Times New Roman" panose="02020603050405020304" pitchFamily="18" charset="0"/>
              </a:endParaRPr>
            </a:p>
          </p:txBody>
        </p:sp>
        <p:sp>
          <p:nvSpPr>
            <p:cNvPr id="788512" name="Rectangle 32">
              <a:extLst>
                <a:ext uri="{FF2B5EF4-FFF2-40B4-BE49-F238E27FC236}">
                  <a16:creationId xmlns:a16="http://schemas.microsoft.com/office/drawing/2014/main" id="{580AEF48-D872-4DC3-BA4C-1F121D1532AD}"/>
                </a:ext>
              </a:extLst>
            </p:cNvPr>
            <p:cNvSpPr>
              <a:spLocks noChangeArrowheads="1"/>
            </p:cNvSpPr>
            <p:nvPr/>
          </p:nvSpPr>
          <p:spPr bwMode="auto">
            <a:xfrm>
              <a:off x="4392" y="1418"/>
              <a:ext cx="37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JunctionID</a:t>
              </a:r>
              <a:endParaRPr lang="en-US" altLang="en-US" sz="2400">
                <a:latin typeface="Times New Roman" panose="02020603050405020304" pitchFamily="18" charset="0"/>
              </a:endParaRPr>
            </a:p>
          </p:txBody>
        </p:sp>
        <p:sp>
          <p:nvSpPr>
            <p:cNvPr id="788513" name="Rectangle 33">
              <a:extLst>
                <a:ext uri="{FF2B5EF4-FFF2-40B4-BE49-F238E27FC236}">
                  <a16:creationId xmlns:a16="http://schemas.microsoft.com/office/drawing/2014/main" id="{126B7C65-73F0-406C-B2FC-9B869D757829}"/>
                </a:ext>
              </a:extLst>
            </p:cNvPr>
            <p:cNvSpPr>
              <a:spLocks noChangeArrowheads="1"/>
            </p:cNvSpPr>
            <p:nvPr/>
          </p:nvSpPr>
          <p:spPr bwMode="auto">
            <a:xfrm>
              <a:off x="4392" y="1513"/>
              <a:ext cx="4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NextDownID</a:t>
              </a:r>
              <a:endParaRPr lang="en-US" altLang="en-US" sz="2400">
                <a:latin typeface="Times New Roman" panose="02020603050405020304" pitchFamily="18" charset="0"/>
              </a:endParaRPr>
            </a:p>
          </p:txBody>
        </p:sp>
        <p:sp>
          <p:nvSpPr>
            <p:cNvPr id="788514" name="Line 34">
              <a:extLst>
                <a:ext uri="{FF2B5EF4-FFF2-40B4-BE49-F238E27FC236}">
                  <a16:creationId xmlns:a16="http://schemas.microsoft.com/office/drawing/2014/main" id="{466D82F8-BD15-42A8-BD59-27F8118219E2}"/>
                </a:ext>
              </a:extLst>
            </p:cNvPr>
            <p:cNvSpPr>
              <a:spLocks noChangeShapeType="1"/>
            </p:cNvSpPr>
            <p:nvPr/>
          </p:nvSpPr>
          <p:spPr bwMode="auto">
            <a:xfrm flipH="1">
              <a:off x="2535" y="1922"/>
              <a:ext cx="2" cy="17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15" name="Rectangle 35">
              <a:extLst>
                <a:ext uri="{FF2B5EF4-FFF2-40B4-BE49-F238E27FC236}">
                  <a16:creationId xmlns:a16="http://schemas.microsoft.com/office/drawing/2014/main" id="{6F329723-B4EC-443D-85B0-3A025A234048}"/>
                </a:ext>
              </a:extLst>
            </p:cNvPr>
            <p:cNvSpPr>
              <a:spLocks noChangeArrowheads="1"/>
            </p:cNvSpPr>
            <p:nvPr/>
          </p:nvSpPr>
          <p:spPr bwMode="auto">
            <a:xfrm>
              <a:off x="2066" y="1754"/>
              <a:ext cx="942" cy="168"/>
            </a:xfrm>
            <a:prstGeom prst="rect">
              <a:avLst/>
            </a:prstGeom>
            <a:solidFill>
              <a:srgbClr val="E6E6E6"/>
            </a:solidFill>
            <a:ln w="1588">
              <a:solidFill>
                <a:srgbClr val="000000"/>
              </a:solidFill>
              <a:miter lim="800000"/>
              <a:headEnd/>
              <a:tailEnd/>
            </a:ln>
          </p:spPr>
          <p:txBody>
            <a:bodyPr/>
            <a:lstStyle/>
            <a:p>
              <a:endParaRPr lang="en-US"/>
            </a:p>
          </p:txBody>
        </p:sp>
        <p:sp>
          <p:nvSpPr>
            <p:cNvPr id="788516" name="Rectangle 36">
              <a:extLst>
                <a:ext uri="{FF2B5EF4-FFF2-40B4-BE49-F238E27FC236}">
                  <a16:creationId xmlns:a16="http://schemas.microsoft.com/office/drawing/2014/main" id="{31D63FA4-4D56-48F3-AC26-C0CCEEDD5B30}"/>
                </a:ext>
              </a:extLst>
            </p:cNvPr>
            <p:cNvSpPr>
              <a:spLocks noChangeArrowheads="1"/>
            </p:cNvSpPr>
            <p:nvPr/>
          </p:nvSpPr>
          <p:spPr bwMode="auto">
            <a:xfrm>
              <a:off x="2115" y="1781"/>
              <a:ext cx="85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ComplexEdgeFeature</a:t>
              </a:r>
              <a:endParaRPr lang="en-US" altLang="en-US" sz="2400">
                <a:latin typeface="Times New Roman" panose="02020603050405020304" pitchFamily="18" charset="0"/>
              </a:endParaRPr>
            </a:p>
          </p:txBody>
        </p:sp>
        <p:sp>
          <p:nvSpPr>
            <p:cNvPr id="788517" name="Rectangle 37">
              <a:extLst>
                <a:ext uri="{FF2B5EF4-FFF2-40B4-BE49-F238E27FC236}">
                  <a16:creationId xmlns:a16="http://schemas.microsoft.com/office/drawing/2014/main" id="{DECA2DBB-FB80-4EE4-819A-36099FB02441}"/>
                </a:ext>
              </a:extLst>
            </p:cNvPr>
            <p:cNvSpPr>
              <a:spLocks noChangeArrowheads="1"/>
            </p:cNvSpPr>
            <p:nvPr/>
          </p:nvSpPr>
          <p:spPr bwMode="auto">
            <a:xfrm>
              <a:off x="2342" y="3384"/>
              <a:ext cx="369" cy="99"/>
            </a:xfrm>
            <a:prstGeom prst="rect">
              <a:avLst/>
            </a:prstGeom>
            <a:solidFill>
              <a:srgbClr val="B7E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18" name="Rectangle 38">
              <a:extLst>
                <a:ext uri="{FF2B5EF4-FFF2-40B4-BE49-F238E27FC236}">
                  <a16:creationId xmlns:a16="http://schemas.microsoft.com/office/drawing/2014/main" id="{5F0780E6-4621-467B-93CD-4DF0238D950C}"/>
                </a:ext>
              </a:extLst>
            </p:cNvPr>
            <p:cNvSpPr>
              <a:spLocks noChangeArrowheads="1"/>
            </p:cNvSpPr>
            <p:nvPr/>
          </p:nvSpPr>
          <p:spPr bwMode="auto">
            <a:xfrm>
              <a:off x="2347" y="3387"/>
              <a:ext cx="36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EdgeType</a:t>
              </a:r>
              <a:endParaRPr lang="en-US" altLang="en-US" sz="2400">
                <a:latin typeface="Times New Roman" panose="02020603050405020304" pitchFamily="18" charset="0"/>
              </a:endParaRPr>
            </a:p>
          </p:txBody>
        </p:sp>
        <p:sp>
          <p:nvSpPr>
            <p:cNvPr id="788519" name="Freeform 39">
              <a:extLst>
                <a:ext uri="{FF2B5EF4-FFF2-40B4-BE49-F238E27FC236}">
                  <a16:creationId xmlns:a16="http://schemas.microsoft.com/office/drawing/2014/main" id="{F2FB12D1-1D17-4B14-B65C-EADAADFB80F7}"/>
                </a:ext>
              </a:extLst>
            </p:cNvPr>
            <p:cNvSpPr>
              <a:spLocks/>
            </p:cNvSpPr>
            <p:nvPr/>
          </p:nvSpPr>
          <p:spPr bwMode="auto">
            <a:xfrm>
              <a:off x="1979" y="2809"/>
              <a:ext cx="238" cy="970"/>
            </a:xfrm>
            <a:custGeom>
              <a:avLst/>
              <a:gdLst>
                <a:gd name="T0" fmla="*/ 303 w 477"/>
                <a:gd name="T1" fmla="*/ 1940 h 1940"/>
                <a:gd name="T2" fmla="*/ 0 w 477"/>
                <a:gd name="T3" fmla="*/ 1940 h 1940"/>
                <a:gd name="T4" fmla="*/ 0 w 477"/>
                <a:gd name="T5" fmla="*/ 0 h 1940"/>
                <a:gd name="T6" fmla="*/ 477 w 477"/>
                <a:gd name="T7" fmla="*/ 0 h 1940"/>
              </a:gdLst>
              <a:ahLst/>
              <a:cxnLst>
                <a:cxn ang="0">
                  <a:pos x="T0" y="T1"/>
                </a:cxn>
                <a:cxn ang="0">
                  <a:pos x="T2" y="T3"/>
                </a:cxn>
                <a:cxn ang="0">
                  <a:pos x="T4" y="T5"/>
                </a:cxn>
                <a:cxn ang="0">
                  <a:pos x="T6" y="T7"/>
                </a:cxn>
              </a:cxnLst>
              <a:rect l="0" t="0" r="r" b="b"/>
              <a:pathLst>
                <a:path w="477" h="1940">
                  <a:moveTo>
                    <a:pt x="303" y="1940"/>
                  </a:moveTo>
                  <a:lnTo>
                    <a:pt x="0" y="1940"/>
                  </a:lnTo>
                  <a:lnTo>
                    <a:pt x="0" y="0"/>
                  </a:lnTo>
                  <a:lnTo>
                    <a:pt x="47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20" name="Freeform 40">
              <a:extLst>
                <a:ext uri="{FF2B5EF4-FFF2-40B4-BE49-F238E27FC236}">
                  <a16:creationId xmlns:a16="http://schemas.microsoft.com/office/drawing/2014/main" id="{7EA3645D-6551-40A7-BFFE-CB2FB57F3B25}"/>
                </a:ext>
              </a:extLst>
            </p:cNvPr>
            <p:cNvSpPr>
              <a:spLocks/>
            </p:cNvSpPr>
            <p:nvPr/>
          </p:nvSpPr>
          <p:spPr bwMode="auto">
            <a:xfrm>
              <a:off x="1979" y="2809"/>
              <a:ext cx="238" cy="777"/>
            </a:xfrm>
            <a:custGeom>
              <a:avLst/>
              <a:gdLst>
                <a:gd name="T0" fmla="*/ 303 w 477"/>
                <a:gd name="T1" fmla="*/ 1553 h 1553"/>
                <a:gd name="T2" fmla="*/ 0 w 477"/>
                <a:gd name="T3" fmla="*/ 1553 h 1553"/>
                <a:gd name="T4" fmla="*/ 0 w 477"/>
                <a:gd name="T5" fmla="*/ 0 h 1553"/>
                <a:gd name="T6" fmla="*/ 477 w 477"/>
                <a:gd name="T7" fmla="*/ 0 h 1553"/>
              </a:gdLst>
              <a:ahLst/>
              <a:cxnLst>
                <a:cxn ang="0">
                  <a:pos x="T0" y="T1"/>
                </a:cxn>
                <a:cxn ang="0">
                  <a:pos x="T2" y="T3"/>
                </a:cxn>
                <a:cxn ang="0">
                  <a:pos x="T4" y="T5"/>
                </a:cxn>
                <a:cxn ang="0">
                  <a:pos x="T6" y="T7"/>
                </a:cxn>
              </a:cxnLst>
              <a:rect l="0" t="0" r="r" b="b"/>
              <a:pathLst>
                <a:path w="477" h="1553">
                  <a:moveTo>
                    <a:pt x="303" y="1553"/>
                  </a:moveTo>
                  <a:lnTo>
                    <a:pt x="0" y="1553"/>
                  </a:lnTo>
                  <a:lnTo>
                    <a:pt x="0" y="0"/>
                  </a:lnTo>
                  <a:lnTo>
                    <a:pt x="47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21" name="Rectangle 41">
              <a:extLst>
                <a:ext uri="{FF2B5EF4-FFF2-40B4-BE49-F238E27FC236}">
                  <a16:creationId xmlns:a16="http://schemas.microsoft.com/office/drawing/2014/main" id="{C01CF230-5E2E-441F-9CAF-1005CC97B23E}"/>
                </a:ext>
              </a:extLst>
            </p:cNvPr>
            <p:cNvSpPr>
              <a:spLocks noChangeArrowheads="1"/>
            </p:cNvSpPr>
            <p:nvPr/>
          </p:nvSpPr>
          <p:spPr bwMode="auto">
            <a:xfrm>
              <a:off x="2130" y="3502"/>
              <a:ext cx="800" cy="168"/>
            </a:xfrm>
            <a:prstGeom prst="rect">
              <a:avLst/>
            </a:prstGeom>
            <a:pattFill prst="ltUpDiag">
              <a:fgClr>
                <a:srgbClr val="FFFFFF"/>
              </a:fgClr>
              <a:bgClr>
                <a:srgbClr val="B0FFFF"/>
              </a:bgClr>
            </a:pattFill>
            <a:ln w="1588">
              <a:solidFill>
                <a:srgbClr val="000000"/>
              </a:solidFill>
              <a:miter lim="800000"/>
              <a:headEnd/>
              <a:tailEnd/>
            </a:ln>
          </p:spPr>
          <p:txBody>
            <a:bodyPr/>
            <a:lstStyle/>
            <a:p>
              <a:endParaRPr lang="en-US"/>
            </a:p>
          </p:txBody>
        </p:sp>
        <p:sp>
          <p:nvSpPr>
            <p:cNvPr id="788522" name="Rectangle 42">
              <a:extLst>
                <a:ext uri="{FF2B5EF4-FFF2-40B4-BE49-F238E27FC236}">
                  <a16:creationId xmlns:a16="http://schemas.microsoft.com/office/drawing/2014/main" id="{F987B455-CFC8-4939-87AA-5224F7E163BC}"/>
                </a:ext>
              </a:extLst>
            </p:cNvPr>
            <p:cNvSpPr>
              <a:spLocks noChangeArrowheads="1"/>
            </p:cNvSpPr>
            <p:nvPr/>
          </p:nvSpPr>
          <p:spPr bwMode="auto">
            <a:xfrm>
              <a:off x="2364" y="3529"/>
              <a:ext cx="33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Flowline</a:t>
              </a:r>
              <a:endParaRPr lang="en-US" altLang="en-US" sz="2400">
                <a:latin typeface="Times New Roman" panose="02020603050405020304" pitchFamily="18" charset="0"/>
              </a:endParaRPr>
            </a:p>
          </p:txBody>
        </p:sp>
        <p:sp>
          <p:nvSpPr>
            <p:cNvPr id="788523" name="Rectangle 43">
              <a:extLst>
                <a:ext uri="{FF2B5EF4-FFF2-40B4-BE49-F238E27FC236}">
                  <a16:creationId xmlns:a16="http://schemas.microsoft.com/office/drawing/2014/main" id="{EE3D7F7B-E431-4670-B12D-3AA21C283F23}"/>
                </a:ext>
              </a:extLst>
            </p:cNvPr>
            <p:cNvSpPr>
              <a:spLocks noChangeArrowheads="1"/>
            </p:cNvSpPr>
            <p:nvPr/>
          </p:nvSpPr>
          <p:spPr bwMode="auto">
            <a:xfrm>
              <a:off x="2130" y="3695"/>
              <a:ext cx="800" cy="168"/>
            </a:xfrm>
            <a:prstGeom prst="rect">
              <a:avLst/>
            </a:prstGeom>
            <a:pattFill prst="ltUpDiag">
              <a:fgClr>
                <a:srgbClr val="FFFFFF"/>
              </a:fgClr>
              <a:bgClr>
                <a:srgbClr val="B0FFFF"/>
              </a:bgClr>
            </a:pattFill>
            <a:ln w="1588">
              <a:solidFill>
                <a:srgbClr val="000000"/>
              </a:solidFill>
              <a:miter lim="800000"/>
              <a:headEnd/>
              <a:tailEnd/>
            </a:ln>
          </p:spPr>
          <p:txBody>
            <a:bodyPr/>
            <a:lstStyle/>
            <a:p>
              <a:endParaRPr lang="en-US"/>
            </a:p>
          </p:txBody>
        </p:sp>
        <p:sp>
          <p:nvSpPr>
            <p:cNvPr id="788524" name="Rectangle 44">
              <a:extLst>
                <a:ext uri="{FF2B5EF4-FFF2-40B4-BE49-F238E27FC236}">
                  <a16:creationId xmlns:a16="http://schemas.microsoft.com/office/drawing/2014/main" id="{16E5C96C-9E66-4022-9D50-00DE02D1BE5E}"/>
                </a:ext>
              </a:extLst>
            </p:cNvPr>
            <p:cNvSpPr>
              <a:spLocks noChangeArrowheads="1"/>
            </p:cNvSpPr>
            <p:nvPr/>
          </p:nvSpPr>
          <p:spPr bwMode="auto">
            <a:xfrm>
              <a:off x="2343" y="3725"/>
              <a:ext cx="3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Shoreline</a:t>
              </a:r>
              <a:endParaRPr lang="en-US" altLang="en-US" sz="2400">
                <a:latin typeface="Times New Roman" panose="02020603050405020304" pitchFamily="18" charset="0"/>
              </a:endParaRPr>
            </a:p>
          </p:txBody>
        </p:sp>
        <p:sp>
          <p:nvSpPr>
            <p:cNvPr id="788525" name="Freeform 45">
              <a:extLst>
                <a:ext uri="{FF2B5EF4-FFF2-40B4-BE49-F238E27FC236}">
                  <a16:creationId xmlns:a16="http://schemas.microsoft.com/office/drawing/2014/main" id="{3A395838-9A88-45E7-BA3A-3A5762C39DEC}"/>
                </a:ext>
              </a:extLst>
            </p:cNvPr>
            <p:cNvSpPr>
              <a:spLocks/>
            </p:cNvSpPr>
            <p:nvPr/>
          </p:nvSpPr>
          <p:spPr bwMode="auto">
            <a:xfrm>
              <a:off x="2466" y="1926"/>
              <a:ext cx="143" cy="100"/>
            </a:xfrm>
            <a:custGeom>
              <a:avLst/>
              <a:gdLst>
                <a:gd name="T0" fmla="*/ 286 w 286"/>
                <a:gd name="T1" fmla="*/ 202 h 202"/>
                <a:gd name="T2" fmla="*/ 143 w 286"/>
                <a:gd name="T3" fmla="*/ 0 h 202"/>
                <a:gd name="T4" fmla="*/ 0 w 286"/>
                <a:gd name="T5" fmla="*/ 202 h 202"/>
                <a:gd name="T6" fmla="*/ 286 w 286"/>
                <a:gd name="T7" fmla="*/ 202 h 202"/>
              </a:gdLst>
              <a:ahLst/>
              <a:cxnLst>
                <a:cxn ang="0">
                  <a:pos x="T0" y="T1"/>
                </a:cxn>
                <a:cxn ang="0">
                  <a:pos x="T2" y="T3"/>
                </a:cxn>
                <a:cxn ang="0">
                  <a:pos x="T4" y="T5"/>
                </a:cxn>
                <a:cxn ang="0">
                  <a:pos x="T6" y="T7"/>
                </a:cxn>
              </a:cxnLst>
              <a:rect l="0" t="0" r="r" b="b"/>
              <a:pathLst>
                <a:path w="286" h="202">
                  <a:moveTo>
                    <a:pt x="286" y="202"/>
                  </a:moveTo>
                  <a:lnTo>
                    <a:pt x="143" y="0"/>
                  </a:lnTo>
                  <a:lnTo>
                    <a:pt x="0" y="202"/>
                  </a:lnTo>
                  <a:lnTo>
                    <a:pt x="286" y="202"/>
                  </a:lnTo>
                  <a:close/>
                </a:path>
              </a:pathLst>
            </a:custGeom>
            <a:solidFill>
              <a:srgbClr val="FFFFFF"/>
            </a:solidFill>
            <a:ln w="1588">
              <a:solidFill>
                <a:srgbClr val="000000"/>
              </a:solidFill>
              <a:prstDash val="solid"/>
              <a:round/>
              <a:headEnd/>
              <a:tailEnd/>
            </a:ln>
          </p:spPr>
          <p:txBody>
            <a:bodyPr/>
            <a:lstStyle/>
            <a:p>
              <a:endParaRPr lang="en-US"/>
            </a:p>
          </p:txBody>
        </p:sp>
        <p:sp>
          <p:nvSpPr>
            <p:cNvPr id="788526" name="Rectangle 46">
              <a:extLst>
                <a:ext uri="{FF2B5EF4-FFF2-40B4-BE49-F238E27FC236}">
                  <a16:creationId xmlns:a16="http://schemas.microsoft.com/office/drawing/2014/main" id="{6058E3EA-0341-4AE8-AF5F-0A1DD316875F}"/>
                </a:ext>
              </a:extLst>
            </p:cNvPr>
            <p:cNvSpPr>
              <a:spLocks noChangeArrowheads="1"/>
            </p:cNvSpPr>
            <p:nvPr/>
          </p:nvSpPr>
          <p:spPr bwMode="auto">
            <a:xfrm>
              <a:off x="2217" y="2098"/>
              <a:ext cx="636" cy="247"/>
            </a:xfrm>
            <a:prstGeom prst="rect">
              <a:avLst/>
            </a:prstGeom>
            <a:solidFill>
              <a:srgbClr val="B0FFFF"/>
            </a:solidFill>
            <a:ln w="1588">
              <a:solidFill>
                <a:srgbClr val="000000"/>
              </a:solidFill>
              <a:miter lim="800000"/>
              <a:headEnd/>
              <a:tailEnd/>
            </a:ln>
          </p:spPr>
          <p:txBody>
            <a:bodyPr/>
            <a:lstStyle/>
            <a:p>
              <a:endParaRPr lang="en-US"/>
            </a:p>
          </p:txBody>
        </p:sp>
        <p:sp>
          <p:nvSpPr>
            <p:cNvPr id="788527" name="Rectangle 47">
              <a:extLst>
                <a:ext uri="{FF2B5EF4-FFF2-40B4-BE49-F238E27FC236}">
                  <a16:creationId xmlns:a16="http://schemas.microsoft.com/office/drawing/2014/main" id="{80120FF4-2D3F-4376-9DDB-6048C99DD0B9}"/>
                </a:ext>
              </a:extLst>
            </p:cNvPr>
            <p:cNvSpPr>
              <a:spLocks noChangeArrowheads="1"/>
            </p:cNvSpPr>
            <p:nvPr/>
          </p:nvSpPr>
          <p:spPr bwMode="auto">
            <a:xfrm>
              <a:off x="2319" y="2166"/>
              <a:ext cx="43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HydroEdge</a:t>
              </a:r>
              <a:endParaRPr lang="en-US" altLang="en-US" sz="2400">
                <a:latin typeface="Times New Roman" panose="02020603050405020304" pitchFamily="18" charset="0"/>
              </a:endParaRPr>
            </a:p>
          </p:txBody>
        </p:sp>
        <p:sp>
          <p:nvSpPr>
            <p:cNvPr id="788528" name="Rectangle 48">
              <a:extLst>
                <a:ext uri="{FF2B5EF4-FFF2-40B4-BE49-F238E27FC236}">
                  <a16:creationId xmlns:a16="http://schemas.microsoft.com/office/drawing/2014/main" id="{5565EAF0-2054-4698-988D-6A202D76AE2F}"/>
                </a:ext>
              </a:extLst>
            </p:cNvPr>
            <p:cNvSpPr>
              <a:spLocks noChangeArrowheads="1"/>
            </p:cNvSpPr>
            <p:nvPr/>
          </p:nvSpPr>
          <p:spPr bwMode="auto">
            <a:xfrm>
              <a:off x="2217" y="2310"/>
              <a:ext cx="636" cy="999"/>
            </a:xfrm>
            <a:prstGeom prst="rect">
              <a:avLst/>
            </a:prstGeom>
            <a:solidFill>
              <a:srgbClr val="B0FFFF"/>
            </a:solidFill>
            <a:ln w="1588">
              <a:solidFill>
                <a:srgbClr val="000000"/>
              </a:solidFill>
              <a:miter lim="800000"/>
              <a:headEnd/>
              <a:tailEnd/>
            </a:ln>
          </p:spPr>
          <p:txBody>
            <a:bodyPr/>
            <a:lstStyle/>
            <a:p>
              <a:endParaRPr lang="en-US"/>
            </a:p>
          </p:txBody>
        </p:sp>
        <p:sp>
          <p:nvSpPr>
            <p:cNvPr id="788529" name="Rectangle 49">
              <a:extLst>
                <a:ext uri="{FF2B5EF4-FFF2-40B4-BE49-F238E27FC236}">
                  <a16:creationId xmlns:a16="http://schemas.microsoft.com/office/drawing/2014/main" id="{84FAA7BD-722B-48E7-BF18-D840D79D081A}"/>
                </a:ext>
              </a:extLst>
            </p:cNvPr>
            <p:cNvSpPr>
              <a:spLocks noChangeArrowheads="1"/>
            </p:cNvSpPr>
            <p:nvPr/>
          </p:nvSpPr>
          <p:spPr bwMode="auto">
            <a:xfrm>
              <a:off x="2240" y="2330"/>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30" name="Rectangle 50">
              <a:extLst>
                <a:ext uri="{FF2B5EF4-FFF2-40B4-BE49-F238E27FC236}">
                  <a16:creationId xmlns:a16="http://schemas.microsoft.com/office/drawing/2014/main" id="{EECBCD69-9267-42DA-8A5C-126640AABA2B}"/>
                </a:ext>
              </a:extLst>
            </p:cNvPr>
            <p:cNvSpPr>
              <a:spLocks noChangeArrowheads="1"/>
            </p:cNvSpPr>
            <p:nvPr/>
          </p:nvSpPr>
          <p:spPr bwMode="auto">
            <a:xfrm>
              <a:off x="2240" y="2425"/>
              <a:ext cx="38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31" name="Rectangle 51">
              <a:extLst>
                <a:ext uri="{FF2B5EF4-FFF2-40B4-BE49-F238E27FC236}">
                  <a16:creationId xmlns:a16="http://schemas.microsoft.com/office/drawing/2014/main" id="{C7A3C335-08D1-4FCD-B0CB-7F966A39AF70}"/>
                </a:ext>
              </a:extLst>
            </p:cNvPr>
            <p:cNvSpPr>
              <a:spLocks noChangeArrowheads="1"/>
            </p:cNvSpPr>
            <p:nvPr/>
          </p:nvSpPr>
          <p:spPr bwMode="auto">
            <a:xfrm>
              <a:off x="2240" y="2518"/>
              <a:ext cx="39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ReachCode</a:t>
              </a:r>
              <a:endParaRPr lang="en-US" altLang="en-US" sz="2400">
                <a:latin typeface="Times New Roman" panose="02020603050405020304" pitchFamily="18" charset="0"/>
              </a:endParaRPr>
            </a:p>
          </p:txBody>
        </p:sp>
        <p:sp>
          <p:nvSpPr>
            <p:cNvPr id="788532" name="Rectangle 52">
              <a:extLst>
                <a:ext uri="{FF2B5EF4-FFF2-40B4-BE49-F238E27FC236}">
                  <a16:creationId xmlns:a16="http://schemas.microsoft.com/office/drawing/2014/main" id="{AECC1C2A-FF50-443E-8538-FC030A07589D}"/>
                </a:ext>
              </a:extLst>
            </p:cNvPr>
            <p:cNvSpPr>
              <a:spLocks noChangeArrowheads="1"/>
            </p:cNvSpPr>
            <p:nvPr/>
          </p:nvSpPr>
          <p:spPr bwMode="auto">
            <a:xfrm>
              <a:off x="2240" y="2612"/>
              <a:ext cx="20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Name</a:t>
              </a:r>
              <a:endParaRPr lang="en-US" altLang="en-US" sz="2400">
                <a:latin typeface="Times New Roman" panose="02020603050405020304" pitchFamily="18" charset="0"/>
              </a:endParaRPr>
            </a:p>
          </p:txBody>
        </p:sp>
        <p:sp>
          <p:nvSpPr>
            <p:cNvPr id="788533" name="Rectangle 53">
              <a:extLst>
                <a:ext uri="{FF2B5EF4-FFF2-40B4-BE49-F238E27FC236}">
                  <a16:creationId xmlns:a16="http://schemas.microsoft.com/office/drawing/2014/main" id="{2ECBDCAF-96FC-43AF-922B-6D369A673E10}"/>
                </a:ext>
              </a:extLst>
            </p:cNvPr>
            <p:cNvSpPr>
              <a:spLocks noChangeArrowheads="1"/>
            </p:cNvSpPr>
            <p:nvPr/>
          </p:nvSpPr>
          <p:spPr bwMode="auto">
            <a:xfrm>
              <a:off x="2240" y="2707"/>
              <a:ext cx="35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LengthKm</a:t>
              </a:r>
              <a:endParaRPr lang="en-US" altLang="en-US" sz="2400">
                <a:latin typeface="Times New Roman" panose="02020603050405020304" pitchFamily="18" charset="0"/>
              </a:endParaRPr>
            </a:p>
          </p:txBody>
        </p:sp>
        <p:sp>
          <p:nvSpPr>
            <p:cNvPr id="788534" name="Rectangle 54">
              <a:extLst>
                <a:ext uri="{FF2B5EF4-FFF2-40B4-BE49-F238E27FC236}">
                  <a16:creationId xmlns:a16="http://schemas.microsoft.com/office/drawing/2014/main" id="{389DE824-72D6-4920-A75F-67563FF05EAB}"/>
                </a:ext>
              </a:extLst>
            </p:cNvPr>
            <p:cNvSpPr>
              <a:spLocks noChangeArrowheads="1"/>
            </p:cNvSpPr>
            <p:nvPr/>
          </p:nvSpPr>
          <p:spPr bwMode="auto">
            <a:xfrm>
              <a:off x="2240" y="2801"/>
              <a:ext cx="4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LengthDown</a:t>
              </a:r>
              <a:endParaRPr lang="en-US" altLang="en-US" sz="2400">
                <a:latin typeface="Times New Roman" panose="02020603050405020304" pitchFamily="18" charset="0"/>
              </a:endParaRPr>
            </a:p>
          </p:txBody>
        </p:sp>
        <p:sp>
          <p:nvSpPr>
            <p:cNvPr id="788535" name="Rectangle 55">
              <a:extLst>
                <a:ext uri="{FF2B5EF4-FFF2-40B4-BE49-F238E27FC236}">
                  <a16:creationId xmlns:a16="http://schemas.microsoft.com/office/drawing/2014/main" id="{8483EED6-E6C9-43EC-A06A-CE895ADB6C21}"/>
                </a:ext>
              </a:extLst>
            </p:cNvPr>
            <p:cNvSpPr>
              <a:spLocks noChangeArrowheads="1"/>
            </p:cNvSpPr>
            <p:nvPr/>
          </p:nvSpPr>
          <p:spPr bwMode="auto">
            <a:xfrm>
              <a:off x="2240" y="2895"/>
              <a:ext cx="2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FlowDir</a:t>
              </a:r>
              <a:endParaRPr lang="en-US" altLang="en-US" sz="2400">
                <a:latin typeface="Times New Roman" panose="02020603050405020304" pitchFamily="18" charset="0"/>
              </a:endParaRPr>
            </a:p>
          </p:txBody>
        </p:sp>
        <p:sp>
          <p:nvSpPr>
            <p:cNvPr id="788536" name="Rectangle 56">
              <a:extLst>
                <a:ext uri="{FF2B5EF4-FFF2-40B4-BE49-F238E27FC236}">
                  <a16:creationId xmlns:a16="http://schemas.microsoft.com/office/drawing/2014/main" id="{25140699-AD7E-4BF7-9335-F63D9E881C9A}"/>
                </a:ext>
              </a:extLst>
            </p:cNvPr>
            <p:cNvSpPr>
              <a:spLocks noChangeArrowheads="1"/>
            </p:cNvSpPr>
            <p:nvPr/>
          </p:nvSpPr>
          <p:spPr bwMode="auto">
            <a:xfrm>
              <a:off x="2240" y="2990"/>
              <a:ext cx="21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37" name="Rectangle 57">
              <a:extLst>
                <a:ext uri="{FF2B5EF4-FFF2-40B4-BE49-F238E27FC236}">
                  <a16:creationId xmlns:a16="http://schemas.microsoft.com/office/drawing/2014/main" id="{35ECA363-A9A4-4AF7-AA22-355D7E2165D6}"/>
                </a:ext>
              </a:extLst>
            </p:cNvPr>
            <p:cNvSpPr>
              <a:spLocks noChangeArrowheads="1"/>
            </p:cNvSpPr>
            <p:nvPr/>
          </p:nvSpPr>
          <p:spPr bwMode="auto">
            <a:xfrm>
              <a:off x="2240" y="3083"/>
              <a:ext cx="3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EdgeType</a:t>
              </a:r>
              <a:endParaRPr lang="en-US" altLang="en-US" sz="2400">
                <a:latin typeface="Times New Roman" panose="02020603050405020304" pitchFamily="18" charset="0"/>
              </a:endParaRPr>
            </a:p>
          </p:txBody>
        </p:sp>
        <p:sp>
          <p:nvSpPr>
            <p:cNvPr id="788538" name="Rectangle 58">
              <a:extLst>
                <a:ext uri="{FF2B5EF4-FFF2-40B4-BE49-F238E27FC236}">
                  <a16:creationId xmlns:a16="http://schemas.microsoft.com/office/drawing/2014/main" id="{3B24FA23-1F3C-4BDD-AF28-16369DBD2312}"/>
                </a:ext>
              </a:extLst>
            </p:cNvPr>
            <p:cNvSpPr>
              <a:spLocks noChangeArrowheads="1"/>
            </p:cNvSpPr>
            <p:nvPr/>
          </p:nvSpPr>
          <p:spPr bwMode="auto">
            <a:xfrm>
              <a:off x="2240" y="3177"/>
              <a:ext cx="2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Enabled</a:t>
              </a:r>
              <a:endParaRPr lang="en-US" altLang="en-US" sz="2400">
                <a:latin typeface="Times New Roman" panose="02020603050405020304" pitchFamily="18" charset="0"/>
              </a:endParaRPr>
            </a:p>
          </p:txBody>
        </p:sp>
        <p:sp>
          <p:nvSpPr>
            <p:cNvPr id="788539" name="Freeform 59">
              <a:extLst>
                <a:ext uri="{FF2B5EF4-FFF2-40B4-BE49-F238E27FC236}">
                  <a16:creationId xmlns:a16="http://schemas.microsoft.com/office/drawing/2014/main" id="{CACF2AA9-BFA6-4D02-BBC2-F00295B4569E}"/>
                </a:ext>
              </a:extLst>
            </p:cNvPr>
            <p:cNvSpPr>
              <a:spLocks/>
            </p:cNvSpPr>
            <p:nvPr/>
          </p:nvSpPr>
          <p:spPr bwMode="auto">
            <a:xfrm>
              <a:off x="4405" y="1636"/>
              <a:ext cx="225" cy="672"/>
            </a:xfrm>
            <a:custGeom>
              <a:avLst/>
              <a:gdLst>
                <a:gd name="T0" fmla="*/ 0 w 450"/>
                <a:gd name="T1" fmla="*/ 1344 h 1344"/>
                <a:gd name="T2" fmla="*/ 450 w 450"/>
                <a:gd name="T3" fmla="*/ 1344 h 1344"/>
                <a:gd name="T4" fmla="*/ 450 w 450"/>
                <a:gd name="T5" fmla="*/ 0 h 1344"/>
              </a:gdLst>
              <a:ahLst/>
              <a:cxnLst>
                <a:cxn ang="0">
                  <a:pos x="T0" y="T1"/>
                </a:cxn>
                <a:cxn ang="0">
                  <a:pos x="T2" y="T3"/>
                </a:cxn>
                <a:cxn ang="0">
                  <a:pos x="T4" y="T5"/>
                </a:cxn>
              </a:cxnLst>
              <a:rect l="0" t="0" r="r" b="b"/>
              <a:pathLst>
                <a:path w="450" h="1344">
                  <a:moveTo>
                    <a:pt x="0" y="1344"/>
                  </a:moveTo>
                  <a:lnTo>
                    <a:pt x="450" y="1344"/>
                  </a:lnTo>
                  <a:lnTo>
                    <a:pt x="450" y="0"/>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40" name="Line 60">
              <a:extLst>
                <a:ext uri="{FF2B5EF4-FFF2-40B4-BE49-F238E27FC236}">
                  <a16:creationId xmlns:a16="http://schemas.microsoft.com/office/drawing/2014/main" id="{6F40A179-4269-4ABC-A378-14E0300C897C}"/>
                </a:ext>
              </a:extLst>
            </p:cNvPr>
            <p:cNvSpPr>
              <a:spLocks noChangeShapeType="1"/>
            </p:cNvSpPr>
            <p:nvPr/>
          </p:nvSpPr>
          <p:spPr bwMode="auto">
            <a:xfrm>
              <a:off x="4086" y="1922"/>
              <a:ext cx="1" cy="2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41" name="Rectangle 61">
              <a:extLst>
                <a:ext uri="{FF2B5EF4-FFF2-40B4-BE49-F238E27FC236}">
                  <a16:creationId xmlns:a16="http://schemas.microsoft.com/office/drawing/2014/main" id="{DD1B8850-188F-4A08-95BF-EE835CF07757}"/>
                </a:ext>
              </a:extLst>
            </p:cNvPr>
            <p:cNvSpPr>
              <a:spLocks noChangeArrowheads="1"/>
            </p:cNvSpPr>
            <p:nvPr/>
          </p:nvSpPr>
          <p:spPr bwMode="auto">
            <a:xfrm>
              <a:off x="3592" y="1754"/>
              <a:ext cx="989" cy="168"/>
            </a:xfrm>
            <a:prstGeom prst="rect">
              <a:avLst/>
            </a:prstGeom>
            <a:solidFill>
              <a:srgbClr val="E6E6E6"/>
            </a:solidFill>
            <a:ln w="1588">
              <a:solidFill>
                <a:srgbClr val="000000"/>
              </a:solidFill>
              <a:miter lim="800000"/>
              <a:headEnd/>
              <a:tailEnd/>
            </a:ln>
          </p:spPr>
          <p:txBody>
            <a:bodyPr/>
            <a:lstStyle/>
            <a:p>
              <a:endParaRPr lang="en-US"/>
            </a:p>
          </p:txBody>
        </p:sp>
        <p:sp>
          <p:nvSpPr>
            <p:cNvPr id="788542" name="Rectangle 62">
              <a:extLst>
                <a:ext uri="{FF2B5EF4-FFF2-40B4-BE49-F238E27FC236}">
                  <a16:creationId xmlns:a16="http://schemas.microsoft.com/office/drawing/2014/main" id="{B39F93BD-F86A-4078-82FE-E5C36D171B41}"/>
                </a:ext>
              </a:extLst>
            </p:cNvPr>
            <p:cNvSpPr>
              <a:spLocks noChangeArrowheads="1"/>
            </p:cNvSpPr>
            <p:nvPr/>
          </p:nvSpPr>
          <p:spPr bwMode="auto">
            <a:xfrm>
              <a:off x="3633" y="1781"/>
              <a:ext cx="92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SimpleJunctionFeature</a:t>
              </a:r>
              <a:endParaRPr lang="en-US" altLang="en-US" sz="2400">
                <a:latin typeface="Times New Roman" panose="02020603050405020304" pitchFamily="18" charset="0"/>
              </a:endParaRPr>
            </a:p>
          </p:txBody>
        </p:sp>
        <p:sp>
          <p:nvSpPr>
            <p:cNvPr id="788543" name="Rectangle 63">
              <a:extLst>
                <a:ext uri="{FF2B5EF4-FFF2-40B4-BE49-F238E27FC236}">
                  <a16:creationId xmlns:a16="http://schemas.microsoft.com/office/drawing/2014/main" id="{E43529EE-5150-44A9-9FD7-776BF94B7DEC}"/>
                </a:ext>
              </a:extLst>
            </p:cNvPr>
            <p:cNvSpPr>
              <a:spLocks noChangeArrowheads="1"/>
            </p:cNvSpPr>
            <p:nvPr/>
          </p:nvSpPr>
          <p:spPr bwMode="auto">
            <a:xfrm>
              <a:off x="3619" y="2330"/>
              <a:ext cx="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1</a:t>
              </a:r>
              <a:endParaRPr lang="en-US" altLang="en-US" sz="2400">
                <a:latin typeface="Times New Roman" panose="02020603050405020304" pitchFamily="18" charset="0"/>
              </a:endParaRPr>
            </a:p>
          </p:txBody>
        </p:sp>
        <p:sp>
          <p:nvSpPr>
            <p:cNvPr id="788544" name="Freeform 64">
              <a:extLst>
                <a:ext uri="{FF2B5EF4-FFF2-40B4-BE49-F238E27FC236}">
                  <a16:creationId xmlns:a16="http://schemas.microsoft.com/office/drawing/2014/main" id="{72869547-52DD-401F-A1C6-2EA65B18544F}"/>
                </a:ext>
              </a:extLst>
            </p:cNvPr>
            <p:cNvSpPr>
              <a:spLocks/>
            </p:cNvSpPr>
            <p:nvPr/>
          </p:nvSpPr>
          <p:spPr bwMode="auto">
            <a:xfrm>
              <a:off x="4016" y="1917"/>
              <a:ext cx="143" cy="101"/>
            </a:xfrm>
            <a:custGeom>
              <a:avLst/>
              <a:gdLst>
                <a:gd name="T0" fmla="*/ 286 w 286"/>
                <a:gd name="T1" fmla="*/ 201 h 201"/>
                <a:gd name="T2" fmla="*/ 143 w 286"/>
                <a:gd name="T3" fmla="*/ 0 h 201"/>
                <a:gd name="T4" fmla="*/ 0 w 286"/>
                <a:gd name="T5" fmla="*/ 201 h 201"/>
                <a:gd name="T6" fmla="*/ 286 w 286"/>
                <a:gd name="T7" fmla="*/ 201 h 201"/>
              </a:gdLst>
              <a:ahLst/>
              <a:cxnLst>
                <a:cxn ang="0">
                  <a:pos x="T0" y="T1"/>
                </a:cxn>
                <a:cxn ang="0">
                  <a:pos x="T2" y="T3"/>
                </a:cxn>
                <a:cxn ang="0">
                  <a:pos x="T4" y="T5"/>
                </a:cxn>
                <a:cxn ang="0">
                  <a:pos x="T6" y="T7"/>
                </a:cxn>
              </a:cxnLst>
              <a:rect l="0" t="0" r="r" b="b"/>
              <a:pathLst>
                <a:path w="286" h="201">
                  <a:moveTo>
                    <a:pt x="286" y="201"/>
                  </a:moveTo>
                  <a:lnTo>
                    <a:pt x="143" y="0"/>
                  </a:lnTo>
                  <a:lnTo>
                    <a:pt x="0" y="201"/>
                  </a:lnTo>
                  <a:lnTo>
                    <a:pt x="286" y="201"/>
                  </a:lnTo>
                  <a:close/>
                </a:path>
              </a:pathLst>
            </a:custGeom>
            <a:solidFill>
              <a:srgbClr val="FFFFFF"/>
            </a:solidFill>
            <a:ln w="1588">
              <a:solidFill>
                <a:srgbClr val="000000"/>
              </a:solidFill>
              <a:prstDash val="solid"/>
              <a:round/>
              <a:headEnd/>
              <a:tailEnd/>
            </a:ln>
          </p:spPr>
          <p:txBody>
            <a:bodyPr/>
            <a:lstStyle/>
            <a:p>
              <a:endParaRPr lang="en-US"/>
            </a:p>
          </p:txBody>
        </p:sp>
        <p:sp>
          <p:nvSpPr>
            <p:cNvPr id="788545" name="Rectangle 65">
              <a:extLst>
                <a:ext uri="{FF2B5EF4-FFF2-40B4-BE49-F238E27FC236}">
                  <a16:creationId xmlns:a16="http://schemas.microsoft.com/office/drawing/2014/main" id="{D63AF4F2-B0C8-4617-AB72-174C9C1C790D}"/>
                </a:ext>
              </a:extLst>
            </p:cNvPr>
            <p:cNvSpPr>
              <a:spLocks noChangeArrowheads="1"/>
            </p:cNvSpPr>
            <p:nvPr/>
          </p:nvSpPr>
          <p:spPr bwMode="auto">
            <a:xfrm>
              <a:off x="3777" y="2199"/>
              <a:ext cx="628" cy="219"/>
            </a:xfrm>
            <a:prstGeom prst="rect">
              <a:avLst/>
            </a:prstGeom>
            <a:solidFill>
              <a:srgbClr val="B0FFFF"/>
            </a:solidFill>
            <a:ln w="1588">
              <a:solidFill>
                <a:srgbClr val="000000"/>
              </a:solidFill>
              <a:miter lim="800000"/>
              <a:headEnd/>
              <a:tailEnd/>
            </a:ln>
          </p:spPr>
          <p:txBody>
            <a:bodyPr/>
            <a:lstStyle/>
            <a:p>
              <a:endParaRPr lang="en-US"/>
            </a:p>
          </p:txBody>
        </p:sp>
        <p:sp>
          <p:nvSpPr>
            <p:cNvPr id="788546" name="Rectangle 66">
              <a:extLst>
                <a:ext uri="{FF2B5EF4-FFF2-40B4-BE49-F238E27FC236}">
                  <a16:creationId xmlns:a16="http://schemas.microsoft.com/office/drawing/2014/main" id="{D97A2916-9640-4D66-BAA0-9893489C903F}"/>
                </a:ext>
              </a:extLst>
            </p:cNvPr>
            <p:cNvSpPr>
              <a:spLocks noChangeArrowheads="1"/>
            </p:cNvSpPr>
            <p:nvPr/>
          </p:nvSpPr>
          <p:spPr bwMode="auto">
            <a:xfrm>
              <a:off x="3803" y="2252"/>
              <a:ext cx="58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HydroJunction</a:t>
              </a:r>
              <a:endParaRPr lang="en-US" altLang="en-US" sz="2400">
                <a:latin typeface="Times New Roman" panose="02020603050405020304" pitchFamily="18" charset="0"/>
              </a:endParaRPr>
            </a:p>
          </p:txBody>
        </p:sp>
        <p:sp>
          <p:nvSpPr>
            <p:cNvPr id="788547" name="Rectangle 67">
              <a:extLst>
                <a:ext uri="{FF2B5EF4-FFF2-40B4-BE49-F238E27FC236}">
                  <a16:creationId xmlns:a16="http://schemas.microsoft.com/office/drawing/2014/main" id="{584967A5-ADE3-448A-A421-090B1BC06738}"/>
                </a:ext>
              </a:extLst>
            </p:cNvPr>
            <p:cNvSpPr>
              <a:spLocks noChangeArrowheads="1"/>
            </p:cNvSpPr>
            <p:nvPr/>
          </p:nvSpPr>
          <p:spPr bwMode="auto">
            <a:xfrm>
              <a:off x="3777" y="2400"/>
              <a:ext cx="628" cy="808"/>
            </a:xfrm>
            <a:prstGeom prst="rect">
              <a:avLst/>
            </a:prstGeom>
            <a:solidFill>
              <a:srgbClr val="B0FFFF"/>
            </a:solidFill>
            <a:ln w="1588">
              <a:solidFill>
                <a:srgbClr val="000000"/>
              </a:solidFill>
              <a:miter lim="800000"/>
              <a:headEnd/>
              <a:tailEnd/>
            </a:ln>
          </p:spPr>
          <p:txBody>
            <a:bodyPr/>
            <a:lstStyle/>
            <a:p>
              <a:endParaRPr lang="en-US"/>
            </a:p>
          </p:txBody>
        </p:sp>
        <p:sp>
          <p:nvSpPr>
            <p:cNvPr id="788548" name="Rectangle 68">
              <a:extLst>
                <a:ext uri="{FF2B5EF4-FFF2-40B4-BE49-F238E27FC236}">
                  <a16:creationId xmlns:a16="http://schemas.microsoft.com/office/drawing/2014/main" id="{C6BC4C68-3B54-439F-9033-AC0AB662EE18}"/>
                </a:ext>
              </a:extLst>
            </p:cNvPr>
            <p:cNvSpPr>
              <a:spLocks noChangeArrowheads="1"/>
            </p:cNvSpPr>
            <p:nvPr/>
          </p:nvSpPr>
          <p:spPr bwMode="auto">
            <a:xfrm>
              <a:off x="3799" y="2420"/>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49" name="Rectangle 69">
              <a:extLst>
                <a:ext uri="{FF2B5EF4-FFF2-40B4-BE49-F238E27FC236}">
                  <a16:creationId xmlns:a16="http://schemas.microsoft.com/office/drawing/2014/main" id="{E7A0CA87-365C-407D-8CB8-C89C76D929EE}"/>
                </a:ext>
              </a:extLst>
            </p:cNvPr>
            <p:cNvSpPr>
              <a:spLocks noChangeArrowheads="1"/>
            </p:cNvSpPr>
            <p:nvPr/>
          </p:nvSpPr>
          <p:spPr bwMode="auto">
            <a:xfrm>
              <a:off x="3799" y="2513"/>
              <a:ext cx="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50" name="Rectangle 70">
              <a:extLst>
                <a:ext uri="{FF2B5EF4-FFF2-40B4-BE49-F238E27FC236}">
                  <a16:creationId xmlns:a16="http://schemas.microsoft.com/office/drawing/2014/main" id="{27855124-D6F7-46F5-9E80-7E8861DEFF6A}"/>
                </a:ext>
              </a:extLst>
            </p:cNvPr>
            <p:cNvSpPr>
              <a:spLocks noChangeArrowheads="1"/>
            </p:cNvSpPr>
            <p:nvPr/>
          </p:nvSpPr>
          <p:spPr bwMode="auto">
            <a:xfrm>
              <a:off x="3799" y="2607"/>
              <a:ext cx="4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NextDownID</a:t>
              </a:r>
              <a:endParaRPr lang="en-US" altLang="en-US" sz="2400">
                <a:latin typeface="Times New Roman" panose="02020603050405020304" pitchFamily="18" charset="0"/>
              </a:endParaRPr>
            </a:p>
          </p:txBody>
        </p:sp>
        <p:sp>
          <p:nvSpPr>
            <p:cNvPr id="788551" name="Rectangle 71">
              <a:extLst>
                <a:ext uri="{FF2B5EF4-FFF2-40B4-BE49-F238E27FC236}">
                  <a16:creationId xmlns:a16="http://schemas.microsoft.com/office/drawing/2014/main" id="{6FC4204F-DD71-40F4-B5E7-426A13F79C9C}"/>
                </a:ext>
              </a:extLst>
            </p:cNvPr>
            <p:cNvSpPr>
              <a:spLocks noChangeArrowheads="1"/>
            </p:cNvSpPr>
            <p:nvPr/>
          </p:nvSpPr>
          <p:spPr bwMode="auto">
            <a:xfrm>
              <a:off x="3799" y="2699"/>
              <a:ext cx="44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LengthDown</a:t>
              </a:r>
              <a:endParaRPr lang="en-US" altLang="en-US" sz="2400">
                <a:latin typeface="Times New Roman" panose="02020603050405020304" pitchFamily="18" charset="0"/>
              </a:endParaRPr>
            </a:p>
          </p:txBody>
        </p:sp>
        <p:sp>
          <p:nvSpPr>
            <p:cNvPr id="788552" name="Rectangle 72">
              <a:extLst>
                <a:ext uri="{FF2B5EF4-FFF2-40B4-BE49-F238E27FC236}">
                  <a16:creationId xmlns:a16="http://schemas.microsoft.com/office/drawing/2014/main" id="{935D1226-DDA1-425F-92E1-4A365E5D6117}"/>
                </a:ext>
              </a:extLst>
            </p:cNvPr>
            <p:cNvSpPr>
              <a:spLocks noChangeArrowheads="1"/>
            </p:cNvSpPr>
            <p:nvPr/>
          </p:nvSpPr>
          <p:spPr bwMode="auto">
            <a:xfrm>
              <a:off x="3799" y="2798"/>
              <a:ext cx="34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DrainArea</a:t>
              </a:r>
              <a:endParaRPr lang="en-US" altLang="en-US" sz="2400">
                <a:latin typeface="Times New Roman" panose="02020603050405020304" pitchFamily="18" charset="0"/>
              </a:endParaRPr>
            </a:p>
          </p:txBody>
        </p:sp>
        <p:sp>
          <p:nvSpPr>
            <p:cNvPr id="788553" name="Rectangle 73">
              <a:extLst>
                <a:ext uri="{FF2B5EF4-FFF2-40B4-BE49-F238E27FC236}">
                  <a16:creationId xmlns:a16="http://schemas.microsoft.com/office/drawing/2014/main" id="{814A5B41-A1EE-41C3-9FBA-3322B6BDC481}"/>
                </a:ext>
              </a:extLst>
            </p:cNvPr>
            <p:cNvSpPr>
              <a:spLocks noChangeArrowheads="1"/>
            </p:cNvSpPr>
            <p:nvPr/>
          </p:nvSpPr>
          <p:spPr bwMode="auto">
            <a:xfrm>
              <a:off x="3799" y="2890"/>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54" name="Rectangle 74">
              <a:extLst>
                <a:ext uri="{FF2B5EF4-FFF2-40B4-BE49-F238E27FC236}">
                  <a16:creationId xmlns:a16="http://schemas.microsoft.com/office/drawing/2014/main" id="{7845C776-F1CE-4733-AEF1-83DA9CC62B4E}"/>
                </a:ext>
              </a:extLst>
            </p:cNvPr>
            <p:cNvSpPr>
              <a:spLocks noChangeArrowheads="1"/>
            </p:cNvSpPr>
            <p:nvPr/>
          </p:nvSpPr>
          <p:spPr bwMode="auto">
            <a:xfrm>
              <a:off x="3799" y="2984"/>
              <a:ext cx="2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Enabled</a:t>
              </a:r>
              <a:endParaRPr lang="en-US" altLang="en-US" sz="2400">
                <a:latin typeface="Times New Roman" panose="02020603050405020304" pitchFamily="18" charset="0"/>
              </a:endParaRPr>
            </a:p>
          </p:txBody>
        </p:sp>
        <p:sp>
          <p:nvSpPr>
            <p:cNvPr id="788555" name="Rectangle 75">
              <a:extLst>
                <a:ext uri="{FF2B5EF4-FFF2-40B4-BE49-F238E27FC236}">
                  <a16:creationId xmlns:a16="http://schemas.microsoft.com/office/drawing/2014/main" id="{6BA7827A-88B0-4BFD-910B-58468DF8EF42}"/>
                </a:ext>
              </a:extLst>
            </p:cNvPr>
            <p:cNvSpPr>
              <a:spLocks noChangeArrowheads="1"/>
            </p:cNvSpPr>
            <p:nvPr/>
          </p:nvSpPr>
          <p:spPr bwMode="auto">
            <a:xfrm>
              <a:off x="3799" y="3077"/>
              <a:ext cx="4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AncillaryRole</a:t>
              </a:r>
              <a:endParaRPr lang="en-US" altLang="en-US" sz="2400">
                <a:latin typeface="Times New Roman" panose="02020603050405020304" pitchFamily="18" charset="0"/>
              </a:endParaRPr>
            </a:p>
          </p:txBody>
        </p:sp>
        <p:sp>
          <p:nvSpPr>
            <p:cNvPr id="788556" name="Freeform 76">
              <a:extLst>
                <a:ext uri="{FF2B5EF4-FFF2-40B4-BE49-F238E27FC236}">
                  <a16:creationId xmlns:a16="http://schemas.microsoft.com/office/drawing/2014/main" id="{9A7F5BE0-B531-4082-B1E8-4B6FBCA98CE5}"/>
                </a:ext>
              </a:extLst>
            </p:cNvPr>
            <p:cNvSpPr>
              <a:spLocks/>
            </p:cNvSpPr>
            <p:nvPr/>
          </p:nvSpPr>
          <p:spPr bwMode="auto">
            <a:xfrm>
              <a:off x="2556" y="559"/>
              <a:ext cx="966" cy="299"/>
            </a:xfrm>
            <a:custGeom>
              <a:avLst/>
              <a:gdLst>
                <a:gd name="T0" fmla="*/ 0 w 1931"/>
                <a:gd name="T1" fmla="*/ 597 h 597"/>
                <a:gd name="T2" fmla="*/ 0 w 1931"/>
                <a:gd name="T3" fmla="*/ 437 h 597"/>
                <a:gd name="T4" fmla="*/ 1931 w 1931"/>
                <a:gd name="T5" fmla="*/ 437 h 597"/>
                <a:gd name="T6" fmla="*/ 1931 w 1931"/>
                <a:gd name="T7" fmla="*/ 0 h 597"/>
              </a:gdLst>
              <a:ahLst/>
              <a:cxnLst>
                <a:cxn ang="0">
                  <a:pos x="T0" y="T1"/>
                </a:cxn>
                <a:cxn ang="0">
                  <a:pos x="T2" y="T3"/>
                </a:cxn>
                <a:cxn ang="0">
                  <a:pos x="T4" y="T5"/>
                </a:cxn>
                <a:cxn ang="0">
                  <a:pos x="T6" y="T7"/>
                </a:cxn>
              </a:cxnLst>
              <a:rect l="0" t="0" r="r" b="b"/>
              <a:pathLst>
                <a:path w="1931" h="597">
                  <a:moveTo>
                    <a:pt x="0" y="597"/>
                  </a:moveTo>
                  <a:lnTo>
                    <a:pt x="0" y="437"/>
                  </a:lnTo>
                  <a:lnTo>
                    <a:pt x="1931" y="437"/>
                  </a:lnTo>
                  <a:lnTo>
                    <a:pt x="193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57" name="Freeform 77">
              <a:extLst>
                <a:ext uri="{FF2B5EF4-FFF2-40B4-BE49-F238E27FC236}">
                  <a16:creationId xmlns:a16="http://schemas.microsoft.com/office/drawing/2014/main" id="{AE3CA346-863C-40AC-8E61-0CE58E4C2C16}"/>
                </a:ext>
              </a:extLst>
            </p:cNvPr>
            <p:cNvSpPr>
              <a:spLocks/>
            </p:cNvSpPr>
            <p:nvPr/>
          </p:nvSpPr>
          <p:spPr bwMode="auto">
            <a:xfrm>
              <a:off x="3522" y="559"/>
              <a:ext cx="1108" cy="287"/>
            </a:xfrm>
            <a:custGeom>
              <a:avLst/>
              <a:gdLst>
                <a:gd name="T0" fmla="*/ 2215 w 2215"/>
                <a:gd name="T1" fmla="*/ 573 h 573"/>
                <a:gd name="T2" fmla="*/ 2215 w 2215"/>
                <a:gd name="T3" fmla="*/ 437 h 573"/>
                <a:gd name="T4" fmla="*/ 0 w 2215"/>
                <a:gd name="T5" fmla="*/ 437 h 573"/>
                <a:gd name="T6" fmla="*/ 0 w 2215"/>
                <a:gd name="T7" fmla="*/ 0 h 573"/>
              </a:gdLst>
              <a:ahLst/>
              <a:cxnLst>
                <a:cxn ang="0">
                  <a:pos x="T0" y="T1"/>
                </a:cxn>
                <a:cxn ang="0">
                  <a:pos x="T2" y="T3"/>
                </a:cxn>
                <a:cxn ang="0">
                  <a:pos x="T4" y="T5"/>
                </a:cxn>
                <a:cxn ang="0">
                  <a:pos x="T6" y="T7"/>
                </a:cxn>
              </a:cxnLst>
              <a:rect l="0" t="0" r="r" b="b"/>
              <a:pathLst>
                <a:path w="2215" h="573">
                  <a:moveTo>
                    <a:pt x="2215" y="573"/>
                  </a:moveTo>
                  <a:lnTo>
                    <a:pt x="2215" y="437"/>
                  </a:lnTo>
                  <a:lnTo>
                    <a:pt x="0" y="437"/>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58" name="Rectangle 78">
              <a:extLst>
                <a:ext uri="{FF2B5EF4-FFF2-40B4-BE49-F238E27FC236}">
                  <a16:creationId xmlns:a16="http://schemas.microsoft.com/office/drawing/2014/main" id="{6CDB23BE-404D-4916-B11E-AC9CBF964976}"/>
                </a:ext>
              </a:extLst>
            </p:cNvPr>
            <p:cNvSpPr>
              <a:spLocks noChangeArrowheads="1"/>
            </p:cNvSpPr>
            <p:nvPr/>
          </p:nvSpPr>
          <p:spPr bwMode="auto">
            <a:xfrm>
              <a:off x="3450" y="1693"/>
              <a:ext cx="3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a:t>
              </a:r>
              <a:endParaRPr lang="en-US" altLang="en-US" sz="2400">
                <a:latin typeface="Times New Roman" panose="02020603050405020304" pitchFamily="18" charset="0"/>
              </a:endParaRPr>
            </a:p>
          </p:txBody>
        </p:sp>
        <p:sp>
          <p:nvSpPr>
            <p:cNvPr id="788559" name="Rectangle 79">
              <a:extLst>
                <a:ext uri="{FF2B5EF4-FFF2-40B4-BE49-F238E27FC236}">
                  <a16:creationId xmlns:a16="http://schemas.microsoft.com/office/drawing/2014/main" id="{10B1E3BF-F854-4851-A674-3E4221E4240F}"/>
                </a:ext>
              </a:extLst>
            </p:cNvPr>
            <p:cNvSpPr>
              <a:spLocks noChangeArrowheads="1"/>
            </p:cNvSpPr>
            <p:nvPr/>
          </p:nvSpPr>
          <p:spPr bwMode="auto">
            <a:xfrm>
              <a:off x="4484" y="2324"/>
              <a:ext cx="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1</a:t>
              </a:r>
              <a:endParaRPr lang="en-US" altLang="en-US" sz="2400">
                <a:latin typeface="Times New Roman" panose="02020603050405020304" pitchFamily="18" charset="0"/>
              </a:endParaRPr>
            </a:p>
          </p:txBody>
        </p:sp>
        <p:sp>
          <p:nvSpPr>
            <p:cNvPr id="788560" name="Rectangle 80">
              <a:extLst>
                <a:ext uri="{FF2B5EF4-FFF2-40B4-BE49-F238E27FC236}">
                  <a16:creationId xmlns:a16="http://schemas.microsoft.com/office/drawing/2014/main" id="{5779B70B-8C91-46BB-B48E-BFE90F49D88F}"/>
                </a:ext>
              </a:extLst>
            </p:cNvPr>
            <p:cNvSpPr>
              <a:spLocks noChangeArrowheads="1"/>
            </p:cNvSpPr>
            <p:nvPr/>
          </p:nvSpPr>
          <p:spPr bwMode="auto">
            <a:xfrm>
              <a:off x="4662" y="1685"/>
              <a:ext cx="3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a:t>
              </a:r>
              <a:endParaRPr lang="en-US" altLang="en-US" sz="2400">
                <a:latin typeface="Times New Roman" panose="02020603050405020304" pitchFamily="18" charset="0"/>
              </a:endParaRPr>
            </a:p>
          </p:txBody>
        </p:sp>
        <p:sp>
          <p:nvSpPr>
            <p:cNvPr id="788561" name="Rectangle 81">
              <a:extLst>
                <a:ext uri="{FF2B5EF4-FFF2-40B4-BE49-F238E27FC236}">
                  <a16:creationId xmlns:a16="http://schemas.microsoft.com/office/drawing/2014/main" id="{81DCA81B-CEA9-4BAD-B328-C578A90AC2BA}"/>
                </a:ext>
              </a:extLst>
            </p:cNvPr>
            <p:cNvSpPr>
              <a:spLocks noChangeArrowheads="1"/>
            </p:cNvSpPr>
            <p:nvPr/>
          </p:nvSpPr>
          <p:spPr bwMode="auto">
            <a:xfrm>
              <a:off x="3008" y="2714"/>
              <a:ext cx="641" cy="191"/>
            </a:xfrm>
            <a:prstGeom prst="rect">
              <a:avLst/>
            </a:prstGeom>
            <a:solidFill>
              <a:srgbClr val="BFFFBF"/>
            </a:solidFill>
            <a:ln w="1588">
              <a:solidFill>
                <a:srgbClr val="000000"/>
              </a:solidFill>
              <a:miter lim="800000"/>
              <a:headEnd/>
              <a:tailEnd/>
            </a:ln>
          </p:spPr>
          <p:txBody>
            <a:bodyPr/>
            <a:lstStyle/>
            <a:p>
              <a:endParaRPr lang="en-US"/>
            </a:p>
          </p:txBody>
        </p:sp>
        <p:sp>
          <p:nvSpPr>
            <p:cNvPr id="788562" name="Rectangle 82">
              <a:extLst>
                <a:ext uri="{FF2B5EF4-FFF2-40B4-BE49-F238E27FC236}">
                  <a16:creationId xmlns:a16="http://schemas.microsoft.com/office/drawing/2014/main" id="{D9C96068-CF60-4784-86BF-061A2CC38F7D}"/>
                </a:ext>
              </a:extLst>
            </p:cNvPr>
            <p:cNvSpPr>
              <a:spLocks noChangeArrowheads="1"/>
            </p:cNvSpPr>
            <p:nvPr/>
          </p:nvSpPr>
          <p:spPr bwMode="auto">
            <a:xfrm>
              <a:off x="3038" y="2754"/>
              <a:ext cx="58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HydroNetwork</a:t>
              </a:r>
              <a:endParaRPr lang="en-US" altLang="en-US" sz="2400">
                <a:latin typeface="Times New Roman" panose="02020603050405020304" pitchFamily="18" charset="0"/>
              </a:endParaRPr>
            </a:p>
          </p:txBody>
        </p:sp>
        <p:sp>
          <p:nvSpPr>
            <p:cNvPr id="788563" name="Line 83">
              <a:extLst>
                <a:ext uri="{FF2B5EF4-FFF2-40B4-BE49-F238E27FC236}">
                  <a16:creationId xmlns:a16="http://schemas.microsoft.com/office/drawing/2014/main" id="{F4C19A35-826D-412C-98BE-DC52E6C08ED2}"/>
                </a:ext>
              </a:extLst>
            </p:cNvPr>
            <p:cNvSpPr>
              <a:spLocks noChangeShapeType="1"/>
            </p:cNvSpPr>
            <p:nvPr/>
          </p:nvSpPr>
          <p:spPr bwMode="auto">
            <a:xfrm>
              <a:off x="3649" y="2804"/>
              <a:ext cx="1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64" name="Freeform 84">
              <a:extLst>
                <a:ext uri="{FF2B5EF4-FFF2-40B4-BE49-F238E27FC236}">
                  <a16:creationId xmlns:a16="http://schemas.microsoft.com/office/drawing/2014/main" id="{0F9F1624-A98F-4FF9-91A4-83120B80A98E}"/>
                </a:ext>
              </a:extLst>
            </p:cNvPr>
            <p:cNvSpPr>
              <a:spLocks/>
            </p:cNvSpPr>
            <p:nvPr/>
          </p:nvSpPr>
          <p:spPr bwMode="auto">
            <a:xfrm>
              <a:off x="2853" y="2809"/>
              <a:ext cx="155" cy="1"/>
            </a:xfrm>
            <a:custGeom>
              <a:avLst/>
              <a:gdLst>
                <a:gd name="T0" fmla="*/ 310 w 310"/>
                <a:gd name="T1" fmla="*/ 159 w 310"/>
                <a:gd name="T2" fmla="*/ 159 w 310"/>
                <a:gd name="T3" fmla="*/ 0 w 310"/>
              </a:gdLst>
              <a:ahLst/>
              <a:cxnLst>
                <a:cxn ang="0">
                  <a:pos x="T0" y="0"/>
                </a:cxn>
                <a:cxn ang="0">
                  <a:pos x="T1" y="0"/>
                </a:cxn>
                <a:cxn ang="0">
                  <a:pos x="T2" y="0"/>
                </a:cxn>
                <a:cxn ang="0">
                  <a:pos x="T3" y="0"/>
                </a:cxn>
              </a:cxnLst>
              <a:rect l="0" t="0" r="r" b="b"/>
              <a:pathLst>
                <a:path w="310">
                  <a:moveTo>
                    <a:pt x="310" y="0"/>
                  </a:moveTo>
                  <a:lnTo>
                    <a:pt x="159" y="0"/>
                  </a:lnTo>
                  <a:lnTo>
                    <a:pt x="159"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5" name="Freeform 85">
              <a:extLst>
                <a:ext uri="{FF2B5EF4-FFF2-40B4-BE49-F238E27FC236}">
                  <a16:creationId xmlns:a16="http://schemas.microsoft.com/office/drawing/2014/main" id="{D805F507-AC30-49E9-B3C3-25169841A82B}"/>
                </a:ext>
              </a:extLst>
            </p:cNvPr>
            <p:cNvSpPr>
              <a:spLocks/>
            </p:cNvSpPr>
            <p:nvPr/>
          </p:nvSpPr>
          <p:spPr bwMode="auto">
            <a:xfrm>
              <a:off x="2831" y="1317"/>
              <a:ext cx="946" cy="991"/>
            </a:xfrm>
            <a:custGeom>
              <a:avLst/>
              <a:gdLst>
                <a:gd name="T0" fmla="*/ 0 w 1892"/>
                <a:gd name="T1" fmla="*/ 0 h 1982"/>
                <a:gd name="T2" fmla="*/ 620 w 1892"/>
                <a:gd name="T3" fmla="*/ 0 h 1982"/>
                <a:gd name="T4" fmla="*/ 620 w 1892"/>
                <a:gd name="T5" fmla="*/ 1982 h 1982"/>
                <a:gd name="T6" fmla="*/ 1892 w 1892"/>
                <a:gd name="T7" fmla="*/ 1982 h 1982"/>
              </a:gdLst>
              <a:ahLst/>
              <a:cxnLst>
                <a:cxn ang="0">
                  <a:pos x="T0" y="T1"/>
                </a:cxn>
                <a:cxn ang="0">
                  <a:pos x="T2" y="T3"/>
                </a:cxn>
                <a:cxn ang="0">
                  <a:pos x="T4" y="T5"/>
                </a:cxn>
                <a:cxn ang="0">
                  <a:pos x="T6" y="T7"/>
                </a:cxn>
              </a:cxnLst>
              <a:rect l="0" t="0" r="r" b="b"/>
              <a:pathLst>
                <a:path w="1892" h="1982">
                  <a:moveTo>
                    <a:pt x="0" y="0"/>
                  </a:moveTo>
                  <a:lnTo>
                    <a:pt x="620" y="0"/>
                  </a:lnTo>
                  <a:lnTo>
                    <a:pt x="620" y="1982"/>
                  </a:lnTo>
                  <a:lnTo>
                    <a:pt x="1892" y="1982"/>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6" name="Freeform 86">
              <a:extLst>
                <a:ext uri="{FF2B5EF4-FFF2-40B4-BE49-F238E27FC236}">
                  <a16:creationId xmlns:a16="http://schemas.microsoft.com/office/drawing/2014/main" id="{6F84AFD1-0415-4D8B-AE7B-AC8DD84D800F}"/>
                </a:ext>
              </a:extLst>
            </p:cNvPr>
            <p:cNvSpPr>
              <a:spLocks/>
            </p:cNvSpPr>
            <p:nvPr/>
          </p:nvSpPr>
          <p:spPr bwMode="auto">
            <a:xfrm>
              <a:off x="3525" y="1636"/>
              <a:ext cx="252" cy="672"/>
            </a:xfrm>
            <a:custGeom>
              <a:avLst/>
              <a:gdLst>
                <a:gd name="T0" fmla="*/ 0 w 505"/>
                <a:gd name="T1" fmla="*/ 0 h 1344"/>
                <a:gd name="T2" fmla="*/ 0 w 505"/>
                <a:gd name="T3" fmla="*/ 1344 h 1344"/>
                <a:gd name="T4" fmla="*/ 505 w 505"/>
                <a:gd name="T5" fmla="*/ 1344 h 1344"/>
              </a:gdLst>
              <a:ahLst/>
              <a:cxnLst>
                <a:cxn ang="0">
                  <a:pos x="T0" y="T1"/>
                </a:cxn>
                <a:cxn ang="0">
                  <a:pos x="T2" y="T3"/>
                </a:cxn>
                <a:cxn ang="0">
                  <a:pos x="T4" y="T5"/>
                </a:cxn>
              </a:cxnLst>
              <a:rect l="0" t="0" r="r" b="b"/>
              <a:pathLst>
                <a:path w="505" h="1344">
                  <a:moveTo>
                    <a:pt x="0" y="0"/>
                  </a:moveTo>
                  <a:lnTo>
                    <a:pt x="0" y="1344"/>
                  </a:lnTo>
                  <a:lnTo>
                    <a:pt x="505" y="1344"/>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7" name="Rectangle 87">
              <a:extLst>
                <a:ext uri="{FF2B5EF4-FFF2-40B4-BE49-F238E27FC236}">
                  <a16:creationId xmlns:a16="http://schemas.microsoft.com/office/drawing/2014/main" id="{48DE8A24-52EB-4B29-9016-8D52EAB57913}"/>
                </a:ext>
              </a:extLst>
            </p:cNvPr>
            <p:cNvSpPr>
              <a:spLocks noChangeArrowheads="1"/>
            </p:cNvSpPr>
            <p:nvPr/>
          </p:nvSpPr>
          <p:spPr bwMode="auto">
            <a:xfrm>
              <a:off x="2870" y="1198"/>
              <a:ext cx="3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a:t>
              </a:r>
              <a:endParaRPr lang="en-US" altLang="en-US" sz="2400">
                <a:latin typeface="Times New Roman" panose="02020603050405020304" pitchFamily="18" charset="0"/>
              </a:endParaRPr>
            </a:p>
          </p:txBody>
        </p:sp>
        <p:sp>
          <p:nvSpPr>
            <p:cNvPr id="788568" name="Rectangle 88">
              <a:extLst>
                <a:ext uri="{FF2B5EF4-FFF2-40B4-BE49-F238E27FC236}">
                  <a16:creationId xmlns:a16="http://schemas.microsoft.com/office/drawing/2014/main" id="{FFBE4D6D-3671-4BB3-8561-DF42D653B005}"/>
                </a:ext>
              </a:extLst>
            </p:cNvPr>
            <p:cNvSpPr>
              <a:spLocks noChangeArrowheads="1"/>
            </p:cNvSpPr>
            <p:nvPr/>
          </p:nvSpPr>
          <p:spPr bwMode="auto">
            <a:xfrm>
              <a:off x="3777" y="2199"/>
              <a:ext cx="628" cy="219"/>
            </a:xfrm>
            <a:prstGeom prst="rect">
              <a:avLst/>
            </a:prstGeom>
            <a:solidFill>
              <a:srgbClr val="B0FFFF"/>
            </a:solidFill>
            <a:ln w="1588">
              <a:solidFill>
                <a:srgbClr val="000000"/>
              </a:solidFill>
              <a:miter lim="800000"/>
              <a:headEnd/>
              <a:tailEnd/>
            </a:ln>
          </p:spPr>
          <p:txBody>
            <a:bodyPr/>
            <a:lstStyle/>
            <a:p>
              <a:endParaRPr lang="en-US"/>
            </a:p>
          </p:txBody>
        </p:sp>
        <p:sp>
          <p:nvSpPr>
            <p:cNvPr id="788569" name="Rectangle 89">
              <a:extLst>
                <a:ext uri="{FF2B5EF4-FFF2-40B4-BE49-F238E27FC236}">
                  <a16:creationId xmlns:a16="http://schemas.microsoft.com/office/drawing/2014/main" id="{E3940003-2432-4469-A996-D3433183D315}"/>
                </a:ext>
              </a:extLst>
            </p:cNvPr>
            <p:cNvSpPr>
              <a:spLocks noChangeArrowheads="1"/>
            </p:cNvSpPr>
            <p:nvPr/>
          </p:nvSpPr>
          <p:spPr bwMode="auto">
            <a:xfrm>
              <a:off x="3803" y="2252"/>
              <a:ext cx="58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HydroJunction</a:t>
              </a:r>
              <a:endParaRPr lang="en-US" altLang="en-US" sz="2400">
                <a:latin typeface="Times New Roman" panose="02020603050405020304" pitchFamily="18" charset="0"/>
              </a:endParaRPr>
            </a:p>
          </p:txBody>
        </p:sp>
        <p:sp>
          <p:nvSpPr>
            <p:cNvPr id="788570" name="Rectangle 90">
              <a:extLst>
                <a:ext uri="{FF2B5EF4-FFF2-40B4-BE49-F238E27FC236}">
                  <a16:creationId xmlns:a16="http://schemas.microsoft.com/office/drawing/2014/main" id="{FDAA2EB9-5E84-41E4-8460-54267341CA15}"/>
                </a:ext>
              </a:extLst>
            </p:cNvPr>
            <p:cNvSpPr>
              <a:spLocks noChangeArrowheads="1"/>
            </p:cNvSpPr>
            <p:nvPr/>
          </p:nvSpPr>
          <p:spPr bwMode="auto">
            <a:xfrm>
              <a:off x="3777" y="2400"/>
              <a:ext cx="628" cy="808"/>
            </a:xfrm>
            <a:prstGeom prst="rect">
              <a:avLst/>
            </a:prstGeom>
            <a:solidFill>
              <a:srgbClr val="B0FFFF"/>
            </a:solidFill>
            <a:ln w="1588">
              <a:solidFill>
                <a:srgbClr val="000000"/>
              </a:solidFill>
              <a:miter lim="800000"/>
              <a:headEnd/>
              <a:tailEnd/>
            </a:ln>
          </p:spPr>
          <p:txBody>
            <a:bodyPr/>
            <a:lstStyle/>
            <a:p>
              <a:endParaRPr lang="en-US"/>
            </a:p>
          </p:txBody>
        </p:sp>
        <p:sp>
          <p:nvSpPr>
            <p:cNvPr id="788571" name="Rectangle 91">
              <a:extLst>
                <a:ext uri="{FF2B5EF4-FFF2-40B4-BE49-F238E27FC236}">
                  <a16:creationId xmlns:a16="http://schemas.microsoft.com/office/drawing/2014/main" id="{52481F08-251C-4D27-BA36-E78B2B4E6062}"/>
                </a:ext>
              </a:extLst>
            </p:cNvPr>
            <p:cNvSpPr>
              <a:spLocks noChangeArrowheads="1"/>
            </p:cNvSpPr>
            <p:nvPr/>
          </p:nvSpPr>
          <p:spPr bwMode="auto">
            <a:xfrm>
              <a:off x="3799" y="2420"/>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72" name="Rectangle 92">
              <a:extLst>
                <a:ext uri="{FF2B5EF4-FFF2-40B4-BE49-F238E27FC236}">
                  <a16:creationId xmlns:a16="http://schemas.microsoft.com/office/drawing/2014/main" id="{6723C21D-FD06-41B8-9AEA-9FA0B36C4FF2}"/>
                </a:ext>
              </a:extLst>
            </p:cNvPr>
            <p:cNvSpPr>
              <a:spLocks noChangeArrowheads="1"/>
            </p:cNvSpPr>
            <p:nvPr/>
          </p:nvSpPr>
          <p:spPr bwMode="auto">
            <a:xfrm>
              <a:off x="3799" y="2513"/>
              <a:ext cx="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73" name="Rectangle 93">
              <a:extLst>
                <a:ext uri="{FF2B5EF4-FFF2-40B4-BE49-F238E27FC236}">
                  <a16:creationId xmlns:a16="http://schemas.microsoft.com/office/drawing/2014/main" id="{BF70C275-1738-48F2-9DE9-16277EBB0AEB}"/>
                </a:ext>
              </a:extLst>
            </p:cNvPr>
            <p:cNvSpPr>
              <a:spLocks noChangeArrowheads="1"/>
            </p:cNvSpPr>
            <p:nvPr/>
          </p:nvSpPr>
          <p:spPr bwMode="auto">
            <a:xfrm>
              <a:off x="3799" y="2607"/>
              <a:ext cx="4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NextDownID</a:t>
              </a:r>
              <a:endParaRPr lang="en-US" altLang="en-US" sz="2400">
                <a:latin typeface="Times New Roman" panose="02020603050405020304" pitchFamily="18" charset="0"/>
              </a:endParaRPr>
            </a:p>
          </p:txBody>
        </p:sp>
        <p:sp>
          <p:nvSpPr>
            <p:cNvPr id="788574" name="Rectangle 94">
              <a:extLst>
                <a:ext uri="{FF2B5EF4-FFF2-40B4-BE49-F238E27FC236}">
                  <a16:creationId xmlns:a16="http://schemas.microsoft.com/office/drawing/2014/main" id="{9D2E0F5F-2941-42C2-95D6-821FA9B1781D}"/>
                </a:ext>
              </a:extLst>
            </p:cNvPr>
            <p:cNvSpPr>
              <a:spLocks noChangeArrowheads="1"/>
            </p:cNvSpPr>
            <p:nvPr/>
          </p:nvSpPr>
          <p:spPr bwMode="auto">
            <a:xfrm>
              <a:off x="3799" y="2699"/>
              <a:ext cx="44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LengthDown</a:t>
              </a:r>
              <a:endParaRPr lang="en-US" altLang="en-US" sz="2400">
                <a:latin typeface="Times New Roman" panose="02020603050405020304" pitchFamily="18" charset="0"/>
              </a:endParaRPr>
            </a:p>
          </p:txBody>
        </p:sp>
        <p:sp>
          <p:nvSpPr>
            <p:cNvPr id="788575" name="Rectangle 95">
              <a:extLst>
                <a:ext uri="{FF2B5EF4-FFF2-40B4-BE49-F238E27FC236}">
                  <a16:creationId xmlns:a16="http://schemas.microsoft.com/office/drawing/2014/main" id="{44019F51-90E1-4362-B15F-889094EB0497}"/>
                </a:ext>
              </a:extLst>
            </p:cNvPr>
            <p:cNvSpPr>
              <a:spLocks noChangeArrowheads="1"/>
            </p:cNvSpPr>
            <p:nvPr/>
          </p:nvSpPr>
          <p:spPr bwMode="auto">
            <a:xfrm>
              <a:off x="3799" y="2798"/>
              <a:ext cx="34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DrainArea</a:t>
              </a:r>
              <a:endParaRPr lang="en-US" altLang="en-US" sz="2400">
                <a:latin typeface="Times New Roman" panose="02020603050405020304" pitchFamily="18" charset="0"/>
              </a:endParaRPr>
            </a:p>
          </p:txBody>
        </p:sp>
        <p:sp>
          <p:nvSpPr>
            <p:cNvPr id="788576" name="Rectangle 96">
              <a:extLst>
                <a:ext uri="{FF2B5EF4-FFF2-40B4-BE49-F238E27FC236}">
                  <a16:creationId xmlns:a16="http://schemas.microsoft.com/office/drawing/2014/main" id="{24F4B92F-2CF5-4F5E-A246-08281F2B26E5}"/>
                </a:ext>
              </a:extLst>
            </p:cNvPr>
            <p:cNvSpPr>
              <a:spLocks noChangeArrowheads="1"/>
            </p:cNvSpPr>
            <p:nvPr/>
          </p:nvSpPr>
          <p:spPr bwMode="auto">
            <a:xfrm>
              <a:off x="3799" y="2890"/>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77" name="Rectangle 97">
              <a:extLst>
                <a:ext uri="{FF2B5EF4-FFF2-40B4-BE49-F238E27FC236}">
                  <a16:creationId xmlns:a16="http://schemas.microsoft.com/office/drawing/2014/main" id="{489AA35D-D58D-491B-8629-5C3D73E08FF4}"/>
                </a:ext>
              </a:extLst>
            </p:cNvPr>
            <p:cNvSpPr>
              <a:spLocks noChangeArrowheads="1"/>
            </p:cNvSpPr>
            <p:nvPr/>
          </p:nvSpPr>
          <p:spPr bwMode="auto">
            <a:xfrm>
              <a:off x="3799" y="2984"/>
              <a:ext cx="2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Enabled</a:t>
              </a:r>
              <a:endParaRPr lang="en-US" altLang="en-US" sz="2400">
                <a:latin typeface="Times New Roman" panose="02020603050405020304" pitchFamily="18" charset="0"/>
              </a:endParaRPr>
            </a:p>
          </p:txBody>
        </p:sp>
        <p:sp>
          <p:nvSpPr>
            <p:cNvPr id="788578" name="Rectangle 98">
              <a:extLst>
                <a:ext uri="{FF2B5EF4-FFF2-40B4-BE49-F238E27FC236}">
                  <a16:creationId xmlns:a16="http://schemas.microsoft.com/office/drawing/2014/main" id="{DE369957-7AF5-4F71-A66F-5F87DFBD5535}"/>
                </a:ext>
              </a:extLst>
            </p:cNvPr>
            <p:cNvSpPr>
              <a:spLocks noChangeArrowheads="1"/>
            </p:cNvSpPr>
            <p:nvPr/>
          </p:nvSpPr>
          <p:spPr bwMode="auto">
            <a:xfrm>
              <a:off x="3799" y="3077"/>
              <a:ext cx="4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AncillaryRole</a:t>
              </a:r>
              <a:endParaRPr lang="en-US" altLang="en-US" sz="2400">
                <a:latin typeface="Times New Roman" panose="02020603050405020304" pitchFamily="18" charset="0"/>
              </a:endParaRPr>
            </a:p>
          </p:txBody>
        </p:sp>
        <p:sp>
          <p:nvSpPr>
            <p:cNvPr id="788579" name="Rectangle 99">
              <a:extLst>
                <a:ext uri="{FF2B5EF4-FFF2-40B4-BE49-F238E27FC236}">
                  <a16:creationId xmlns:a16="http://schemas.microsoft.com/office/drawing/2014/main" id="{520C0BEF-3E98-4102-84FE-C2B72AFE2B81}"/>
                </a:ext>
              </a:extLst>
            </p:cNvPr>
            <p:cNvSpPr>
              <a:spLocks noChangeArrowheads="1"/>
            </p:cNvSpPr>
            <p:nvPr/>
          </p:nvSpPr>
          <p:spPr bwMode="auto">
            <a:xfrm>
              <a:off x="3772" y="2199"/>
              <a:ext cx="628" cy="219"/>
            </a:xfrm>
            <a:prstGeom prst="rect">
              <a:avLst/>
            </a:prstGeom>
            <a:solidFill>
              <a:srgbClr val="B0FFFF"/>
            </a:solidFill>
            <a:ln w="1588">
              <a:solidFill>
                <a:srgbClr val="000000"/>
              </a:solidFill>
              <a:miter lim="800000"/>
              <a:headEnd/>
              <a:tailEnd/>
            </a:ln>
          </p:spPr>
          <p:txBody>
            <a:bodyPr/>
            <a:lstStyle/>
            <a:p>
              <a:endParaRPr lang="en-US"/>
            </a:p>
          </p:txBody>
        </p:sp>
        <p:sp>
          <p:nvSpPr>
            <p:cNvPr id="788580" name="Rectangle 100">
              <a:extLst>
                <a:ext uri="{FF2B5EF4-FFF2-40B4-BE49-F238E27FC236}">
                  <a16:creationId xmlns:a16="http://schemas.microsoft.com/office/drawing/2014/main" id="{31539F0B-98C5-4A6A-AE69-4C862F61964E}"/>
                </a:ext>
              </a:extLst>
            </p:cNvPr>
            <p:cNvSpPr>
              <a:spLocks noChangeArrowheads="1"/>
            </p:cNvSpPr>
            <p:nvPr/>
          </p:nvSpPr>
          <p:spPr bwMode="auto">
            <a:xfrm>
              <a:off x="3798" y="2252"/>
              <a:ext cx="58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HydroJunction</a:t>
              </a:r>
              <a:endParaRPr lang="en-US" altLang="en-US" sz="2400">
                <a:latin typeface="Times New Roman" panose="02020603050405020304" pitchFamily="18" charset="0"/>
              </a:endParaRPr>
            </a:p>
          </p:txBody>
        </p:sp>
        <p:sp>
          <p:nvSpPr>
            <p:cNvPr id="788581" name="Rectangle 101">
              <a:extLst>
                <a:ext uri="{FF2B5EF4-FFF2-40B4-BE49-F238E27FC236}">
                  <a16:creationId xmlns:a16="http://schemas.microsoft.com/office/drawing/2014/main" id="{BE94D064-6BE2-4EF6-B4D2-486C225E7D53}"/>
                </a:ext>
              </a:extLst>
            </p:cNvPr>
            <p:cNvSpPr>
              <a:spLocks noChangeArrowheads="1"/>
            </p:cNvSpPr>
            <p:nvPr/>
          </p:nvSpPr>
          <p:spPr bwMode="auto">
            <a:xfrm>
              <a:off x="3772" y="2400"/>
              <a:ext cx="628" cy="808"/>
            </a:xfrm>
            <a:prstGeom prst="rect">
              <a:avLst/>
            </a:prstGeom>
            <a:solidFill>
              <a:srgbClr val="B0FFFF"/>
            </a:solidFill>
            <a:ln w="1588">
              <a:solidFill>
                <a:srgbClr val="000000"/>
              </a:solidFill>
              <a:miter lim="800000"/>
              <a:headEnd/>
              <a:tailEnd/>
            </a:ln>
          </p:spPr>
          <p:txBody>
            <a:bodyPr/>
            <a:lstStyle/>
            <a:p>
              <a:endParaRPr lang="en-US"/>
            </a:p>
          </p:txBody>
        </p:sp>
        <p:sp>
          <p:nvSpPr>
            <p:cNvPr id="788582" name="Rectangle 102">
              <a:extLst>
                <a:ext uri="{FF2B5EF4-FFF2-40B4-BE49-F238E27FC236}">
                  <a16:creationId xmlns:a16="http://schemas.microsoft.com/office/drawing/2014/main" id="{80DF3CE4-D5A7-47CA-A07C-F3CDD0778C3F}"/>
                </a:ext>
              </a:extLst>
            </p:cNvPr>
            <p:cNvSpPr>
              <a:spLocks noChangeArrowheads="1"/>
            </p:cNvSpPr>
            <p:nvPr/>
          </p:nvSpPr>
          <p:spPr bwMode="auto">
            <a:xfrm>
              <a:off x="3796" y="2420"/>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83" name="Rectangle 103">
              <a:extLst>
                <a:ext uri="{FF2B5EF4-FFF2-40B4-BE49-F238E27FC236}">
                  <a16:creationId xmlns:a16="http://schemas.microsoft.com/office/drawing/2014/main" id="{FE068662-A0FA-447A-8395-69943D86ADD8}"/>
                </a:ext>
              </a:extLst>
            </p:cNvPr>
            <p:cNvSpPr>
              <a:spLocks noChangeArrowheads="1"/>
            </p:cNvSpPr>
            <p:nvPr/>
          </p:nvSpPr>
          <p:spPr bwMode="auto">
            <a:xfrm>
              <a:off x="3796" y="2513"/>
              <a:ext cx="38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84" name="Rectangle 104">
              <a:extLst>
                <a:ext uri="{FF2B5EF4-FFF2-40B4-BE49-F238E27FC236}">
                  <a16:creationId xmlns:a16="http://schemas.microsoft.com/office/drawing/2014/main" id="{9AB47B74-AF23-4B0E-B6D7-5C90FC97D01D}"/>
                </a:ext>
              </a:extLst>
            </p:cNvPr>
            <p:cNvSpPr>
              <a:spLocks noChangeArrowheads="1"/>
            </p:cNvSpPr>
            <p:nvPr/>
          </p:nvSpPr>
          <p:spPr bwMode="auto">
            <a:xfrm>
              <a:off x="3796" y="2607"/>
              <a:ext cx="4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NextDownID</a:t>
              </a:r>
              <a:endParaRPr lang="en-US" altLang="en-US" sz="2400">
                <a:latin typeface="Times New Roman" panose="02020603050405020304" pitchFamily="18" charset="0"/>
              </a:endParaRPr>
            </a:p>
          </p:txBody>
        </p:sp>
        <p:sp>
          <p:nvSpPr>
            <p:cNvPr id="788585" name="Rectangle 105">
              <a:extLst>
                <a:ext uri="{FF2B5EF4-FFF2-40B4-BE49-F238E27FC236}">
                  <a16:creationId xmlns:a16="http://schemas.microsoft.com/office/drawing/2014/main" id="{0F243CA6-6095-4688-BBCF-7E5136F6A494}"/>
                </a:ext>
              </a:extLst>
            </p:cNvPr>
            <p:cNvSpPr>
              <a:spLocks noChangeArrowheads="1"/>
            </p:cNvSpPr>
            <p:nvPr/>
          </p:nvSpPr>
          <p:spPr bwMode="auto">
            <a:xfrm>
              <a:off x="3796" y="2699"/>
              <a:ext cx="44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LengthDown</a:t>
              </a:r>
              <a:endParaRPr lang="en-US" altLang="en-US" sz="2400">
                <a:latin typeface="Times New Roman" panose="02020603050405020304" pitchFamily="18" charset="0"/>
              </a:endParaRPr>
            </a:p>
          </p:txBody>
        </p:sp>
        <p:sp>
          <p:nvSpPr>
            <p:cNvPr id="788586" name="Rectangle 106">
              <a:extLst>
                <a:ext uri="{FF2B5EF4-FFF2-40B4-BE49-F238E27FC236}">
                  <a16:creationId xmlns:a16="http://schemas.microsoft.com/office/drawing/2014/main" id="{FFE54274-6611-4891-8B78-1BA732CE498E}"/>
                </a:ext>
              </a:extLst>
            </p:cNvPr>
            <p:cNvSpPr>
              <a:spLocks noChangeArrowheads="1"/>
            </p:cNvSpPr>
            <p:nvPr/>
          </p:nvSpPr>
          <p:spPr bwMode="auto">
            <a:xfrm>
              <a:off x="3796" y="2798"/>
              <a:ext cx="34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DrainArea</a:t>
              </a:r>
              <a:endParaRPr lang="en-US" altLang="en-US" sz="2400">
                <a:latin typeface="Times New Roman" panose="02020603050405020304" pitchFamily="18" charset="0"/>
              </a:endParaRPr>
            </a:p>
          </p:txBody>
        </p:sp>
        <p:sp>
          <p:nvSpPr>
            <p:cNvPr id="788587" name="Rectangle 107">
              <a:extLst>
                <a:ext uri="{FF2B5EF4-FFF2-40B4-BE49-F238E27FC236}">
                  <a16:creationId xmlns:a16="http://schemas.microsoft.com/office/drawing/2014/main" id="{CE360D82-597E-44DB-8799-12858FC865E0}"/>
                </a:ext>
              </a:extLst>
            </p:cNvPr>
            <p:cNvSpPr>
              <a:spLocks noChangeArrowheads="1"/>
            </p:cNvSpPr>
            <p:nvPr/>
          </p:nvSpPr>
          <p:spPr bwMode="auto">
            <a:xfrm>
              <a:off x="3796" y="2890"/>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88" name="Rectangle 108">
              <a:extLst>
                <a:ext uri="{FF2B5EF4-FFF2-40B4-BE49-F238E27FC236}">
                  <a16:creationId xmlns:a16="http://schemas.microsoft.com/office/drawing/2014/main" id="{5E7ADD33-266F-4C58-98A0-11B5B90A597F}"/>
                </a:ext>
              </a:extLst>
            </p:cNvPr>
            <p:cNvSpPr>
              <a:spLocks noChangeArrowheads="1"/>
            </p:cNvSpPr>
            <p:nvPr/>
          </p:nvSpPr>
          <p:spPr bwMode="auto">
            <a:xfrm>
              <a:off x="3796" y="2984"/>
              <a:ext cx="2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Enabled</a:t>
              </a:r>
              <a:endParaRPr lang="en-US" altLang="en-US" sz="2400">
                <a:latin typeface="Times New Roman" panose="02020603050405020304" pitchFamily="18" charset="0"/>
              </a:endParaRPr>
            </a:p>
          </p:txBody>
        </p:sp>
        <p:sp>
          <p:nvSpPr>
            <p:cNvPr id="788589" name="Rectangle 109">
              <a:extLst>
                <a:ext uri="{FF2B5EF4-FFF2-40B4-BE49-F238E27FC236}">
                  <a16:creationId xmlns:a16="http://schemas.microsoft.com/office/drawing/2014/main" id="{0AB8CBE0-B3D2-4FB4-9D85-31CB08B42AF3}"/>
                </a:ext>
              </a:extLst>
            </p:cNvPr>
            <p:cNvSpPr>
              <a:spLocks noChangeArrowheads="1"/>
            </p:cNvSpPr>
            <p:nvPr/>
          </p:nvSpPr>
          <p:spPr bwMode="auto">
            <a:xfrm>
              <a:off x="3796" y="3077"/>
              <a:ext cx="4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AncillaryRole</a:t>
              </a:r>
              <a:endParaRPr lang="en-US" altLang="en-US" sz="2400">
                <a:latin typeface="Times New Roman" panose="02020603050405020304" pitchFamily="18" charset="0"/>
              </a:endParaRPr>
            </a:p>
          </p:txBody>
        </p:sp>
        <p:sp>
          <p:nvSpPr>
            <p:cNvPr id="788590" name="Line 110">
              <a:extLst>
                <a:ext uri="{FF2B5EF4-FFF2-40B4-BE49-F238E27FC236}">
                  <a16:creationId xmlns:a16="http://schemas.microsoft.com/office/drawing/2014/main" id="{FA9365F0-145B-42EC-B646-F3C0BFCE5E78}"/>
                </a:ext>
              </a:extLst>
            </p:cNvPr>
            <p:cNvSpPr>
              <a:spLocks noChangeShapeType="1"/>
            </p:cNvSpPr>
            <p:nvPr/>
          </p:nvSpPr>
          <p:spPr bwMode="auto">
            <a:xfrm flipV="1">
              <a:off x="3520" y="559"/>
              <a:ext cx="2" cy="2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91" name="Freeform 111">
              <a:extLst>
                <a:ext uri="{FF2B5EF4-FFF2-40B4-BE49-F238E27FC236}">
                  <a16:creationId xmlns:a16="http://schemas.microsoft.com/office/drawing/2014/main" id="{697C7DCD-6CAC-441E-B6EF-672D8C3C90C5}"/>
                </a:ext>
              </a:extLst>
            </p:cNvPr>
            <p:cNvSpPr>
              <a:spLocks/>
            </p:cNvSpPr>
            <p:nvPr/>
          </p:nvSpPr>
          <p:spPr bwMode="auto">
            <a:xfrm>
              <a:off x="3443" y="564"/>
              <a:ext cx="143" cy="101"/>
            </a:xfrm>
            <a:custGeom>
              <a:avLst/>
              <a:gdLst>
                <a:gd name="T0" fmla="*/ 286 w 286"/>
                <a:gd name="T1" fmla="*/ 202 h 202"/>
                <a:gd name="T2" fmla="*/ 143 w 286"/>
                <a:gd name="T3" fmla="*/ 0 h 202"/>
                <a:gd name="T4" fmla="*/ 0 w 286"/>
                <a:gd name="T5" fmla="*/ 202 h 202"/>
                <a:gd name="T6" fmla="*/ 286 w 286"/>
                <a:gd name="T7" fmla="*/ 202 h 202"/>
              </a:gdLst>
              <a:ahLst/>
              <a:cxnLst>
                <a:cxn ang="0">
                  <a:pos x="T0" y="T1"/>
                </a:cxn>
                <a:cxn ang="0">
                  <a:pos x="T2" y="T3"/>
                </a:cxn>
                <a:cxn ang="0">
                  <a:pos x="T4" y="T5"/>
                </a:cxn>
                <a:cxn ang="0">
                  <a:pos x="T6" y="T7"/>
                </a:cxn>
              </a:cxnLst>
              <a:rect l="0" t="0" r="r" b="b"/>
              <a:pathLst>
                <a:path w="286" h="202">
                  <a:moveTo>
                    <a:pt x="286" y="202"/>
                  </a:moveTo>
                  <a:lnTo>
                    <a:pt x="143" y="0"/>
                  </a:lnTo>
                  <a:lnTo>
                    <a:pt x="0" y="202"/>
                  </a:lnTo>
                  <a:lnTo>
                    <a:pt x="286" y="202"/>
                  </a:lnTo>
                  <a:close/>
                </a:path>
              </a:pathLst>
            </a:custGeom>
            <a:solidFill>
              <a:srgbClr val="FFFFFF"/>
            </a:solidFill>
            <a:ln w="1588">
              <a:solidFill>
                <a:srgbClr val="000000"/>
              </a:solidFill>
              <a:prstDash val="solid"/>
              <a:round/>
              <a:headEnd/>
              <a:tailEnd/>
            </a:ln>
          </p:spPr>
          <p:txBody>
            <a:bodyPr/>
            <a:lstStyle/>
            <a:p>
              <a:endParaRPr lang="en-US"/>
            </a:p>
          </p:txBody>
        </p:sp>
      </p:grpSp>
      <p:sp>
        <p:nvSpPr>
          <p:cNvPr id="788592" name="Text Box 112">
            <a:extLst>
              <a:ext uri="{FF2B5EF4-FFF2-40B4-BE49-F238E27FC236}">
                <a16:creationId xmlns:a16="http://schemas.microsoft.com/office/drawing/2014/main" id="{2A91F701-D61D-4CBF-9662-1E6CC68EE293}"/>
              </a:ext>
            </a:extLst>
          </p:cNvPr>
          <p:cNvSpPr txBox="1">
            <a:spLocks noChangeArrowheads="1"/>
          </p:cNvSpPr>
          <p:nvPr/>
        </p:nvSpPr>
        <p:spPr bwMode="auto">
          <a:xfrm>
            <a:off x="2114550" y="412115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sz="1000"/>
              <a:t>1</a:t>
            </a:r>
          </a:p>
        </p:txBody>
      </p:sp>
      <p:sp>
        <p:nvSpPr>
          <p:cNvPr id="788593" name="Text Box 113">
            <a:extLst>
              <a:ext uri="{FF2B5EF4-FFF2-40B4-BE49-F238E27FC236}">
                <a16:creationId xmlns:a16="http://schemas.microsoft.com/office/drawing/2014/main" id="{50B05CA9-476D-4284-BB06-E12229A43226}"/>
              </a:ext>
            </a:extLst>
          </p:cNvPr>
          <p:cNvSpPr txBox="1">
            <a:spLocks noChangeArrowheads="1"/>
          </p:cNvSpPr>
          <p:nvPr/>
        </p:nvSpPr>
        <p:spPr bwMode="auto">
          <a:xfrm>
            <a:off x="1646238" y="28019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sz="1000"/>
              <a:t>1</a:t>
            </a:r>
          </a:p>
        </p:txBody>
      </p:sp>
      <p:sp>
        <p:nvSpPr>
          <p:cNvPr id="788594" name="Rectangle 114">
            <a:extLst>
              <a:ext uri="{FF2B5EF4-FFF2-40B4-BE49-F238E27FC236}">
                <a16:creationId xmlns:a16="http://schemas.microsoft.com/office/drawing/2014/main" id="{3C821A26-E77B-4923-A009-02D4F9491F94}"/>
              </a:ext>
            </a:extLst>
          </p:cNvPr>
          <p:cNvSpPr>
            <a:spLocks noChangeArrowheads="1"/>
          </p:cNvSpPr>
          <p:nvPr/>
        </p:nvSpPr>
        <p:spPr bwMode="auto">
          <a:xfrm>
            <a:off x="2346325" y="3884613"/>
            <a:ext cx="1114425" cy="263525"/>
          </a:xfrm>
          <a:prstGeom prst="rect">
            <a:avLst/>
          </a:prstGeom>
          <a:solidFill>
            <a:srgbClr val="B0FFFF"/>
          </a:solidFill>
          <a:ln w="1588">
            <a:solidFill>
              <a:srgbClr val="000000"/>
            </a:solidFill>
            <a:miter lim="800000"/>
            <a:headEnd/>
            <a:tailEnd/>
          </a:ln>
        </p:spPr>
        <p:txBody>
          <a:bodyPr/>
          <a:lstStyle/>
          <a:p>
            <a:endParaRPr lang="en-US"/>
          </a:p>
        </p:txBody>
      </p:sp>
      <p:sp>
        <p:nvSpPr>
          <p:cNvPr id="788595" name="Rectangle 115">
            <a:extLst>
              <a:ext uri="{FF2B5EF4-FFF2-40B4-BE49-F238E27FC236}">
                <a16:creationId xmlns:a16="http://schemas.microsoft.com/office/drawing/2014/main" id="{9390FCCF-01A9-40D6-9B02-B6A352554EA7}"/>
              </a:ext>
            </a:extLst>
          </p:cNvPr>
          <p:cNvSpPr>
            <a:spLocks noChangeArrowheads="1"/>
          </p:cNvSpPr>
          <p:nvPr/>
        </p:nvSpPr>
        <p:spPr bwMode="auto">
          <a:xfrm>
            <a:off x="2406650" y="3951288"/>
            <a:ext cx="9080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CouplingTable</a:t>
            </a:r>
            <a:endParaRPr lang="en-US" altLang="en-US" sz="2800">
              <a:latin typeface="Times New Roman" panose="02020603050405020304" pitchFamily="18" charset="0"/>
            </a:endParaRPr>
          </a:p>
        </p:txBody>
      </p:sp>
      <p:sp>
        <p:nvSpPr>
          <p:cNvPr id="788596" name="Rectangle 116">
            <a:extLst>
              <a:ext uri="{FF2B5EF4-FFF2-40B4-BE49-F238E27FC236}">
                <a16:creationId xmlns:a16="http://schemas.microsoft.com/office/drawing/2014/main" id="{0AFCD9CC-229D-493D-86FE-F5E05160E3BB}"/>
              </a:ext>
            </a:extLst>
          </p:cNvPr>
          <p:cNvSpPr>
            <a:spLocks noChangeArrowheads="1"/>
          </p:cNvSpPr>
          <p:nvPr/>
        </p:nvSpPr>
        <p:spPr bwMode="auto">
          <a:xfrm>
            <a:off x="2346325" y="4125913"/>
            <a:ext cx="1114425" cy="352425"/>
          </a:xfrm>
          <a:prstGeom prst="rect">
            <a:avLst/>
          </a:prstGeom>
          <a:solidFill>
            <a:srgbClr val="B0FFFF"/>
          </a:solidFill>
          <a:ln w="1588">
            <a:solidFill>
              <a:srgbClr val="000000"/>
            </a:solidFill>
            <a:miter lim="800000"/>
            <a:headEnd/>
            <a:tailEnd/>
          </a:ln>
        </p:spPr>
        <p:txBody>
          <a:bodyPr/>
          <a:lstStyle/>
          <a:p>
            <a:endParaRPr lang="en-US"/>
          </a:p>
        </p:txBody>
      </p:sp>
      <p:sp>
        <p:nvSpPr>
          <p:cNvPr id="788597" name="Rectangle 117">
            <a:extLst>
              <a:ext uri="{FF2B5EF4-FFF2-40B4-BE49-F238E27FC236}">
                <a16:creationId xmlns:a16="http://schemas.microsoft.com/office/drawing/2014/main" id="{8593651A-DA30-4963-A1E8-BF653F26AB9E}"/>
              </a:ext>
            </a:extLst>
          </p:cNvPr>
          <p:cNvSpPr>
            <a:spLocks noChangeArrowheads="1"/>
          </p:cNvSpPr>
          <p:nvPr/>
        </p:nvSpPr>
        <p:spPr bwMode="auto">
          <a:xfrm>
            <a:off x="2378075" y="4140200"/>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SiteID</a:t>
            </a:r>
            <a:endParaRPr lang="en-US" altLang="en-US" sz="2800">
              <a:latin typeface="Times New Roman" panose="02020603050405020304" pitchFamily="18" charset="0"/>
            </a:endParaRPr>
          </a:p>
        </p:txBody>
      </p:sp>
      <p:sp>
        <p:nvSpPr>
          <p:cNvPr id="788598" name="Rectangle 118">
            <a:extLst>
              <a:ext uri="{FF2B5EF4-FFF2-40B4-BE49-F238E27FC236}">
                <a16:creationId xmlns:a16="http://schemas.microsoft.com/office/drawing/2014/main" id="{41FC85B8-7C0B-4479-B0EF-818D45003F8F}"/>
              </a:ext>
            </a:extLst>
          </p:cNvPr>
          <p:cNvSpPr>
            <a:spLocks noChangeArrowheads="1"/>
          </p:cNvSpPr>
          <p:nvPr/>
        </p:nvSpPr>
        <p:spPr bwMode="auto">
          <a:xfrm>
            <a:off x="2376488" y="4262438"/>
            <a:ext cx="46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800">
              <a:latin typeface="Times New Roman" panose="02020603050405020304" pitchFamily="18" charset="0"/>
            </a:endParaRPr>
          </a:p>
        </p:txBody>
      </p:sp>
      <p:sp>
        <p:nvSpPr>
          <p:cNvPr id="788599" name="Rectangle 119">
            <a:extLst>
              <a:ext uri="{FF2B5EF4-FFF2-40B4-BE49-F238E27FC236}">
                <a16:creationId xmlns:a16="http://schemas.microsoft.com/office/drawing/2014/main" id="{6758CC8B-0EEB-4E66-8C31-45959F99D576}"/>
              </a:ext>
            </a:extLst>
          </p:cNvPr>
          <p:cNvSpPr>
            <a:spLocks noChangeArrowheads="1"/>
          </p:cNvSpPr>
          <p:nvPr/>
        </p:nvSpPr>
        <p:spPr bwMode="auto">
          <a:xfrm>
            <a:off x="585788" y="2703513"/>
            <a:ext cx="1111250" cy="263525"/>
          </a:xfrm>
          <a:prstGeom prst="rect">
            <a:avLst/>
          </a:prstGeom>
          <a:solidFill>
            <a:srgbClr val="B0FFFF"/>
          </a:solidFill>
          <a:ln w="1588">
            <a:solidFill>
              <a:srgbClr val="000000"/>
            </a:solidFill>
            <a:miter lim="800000"/>
            <a:headEnd/>
            <a:tailEnd/>
          </a:ln>
        </p:spPr>
        <p:txBody>
          <a:bodyPr/>
          <a:lstStyle/>
          <a:p>
            <a:endParaRPr lang="en-US"/>
          </a:p>
        </p:txBody>
      </p:sp>
      <p:sp>
        <p:nvSpPr>
          <p:cNvPr id="788600" name="Rectangle 120">
            <a:extLst>
              <a:ext uri="{FF2B5EF4-FFF2-40B4-BE49-F238E27FC236}">
                <a16:creationId xmlns:a16="http://schemas.microsoft.com/office/drawing/2014/main" id="{71AD08ED-AC07-4CB8-B6C4-C3D062A0AEC9}"/>
              </a:ext>
            </a:extLst>
          </p:cNvPr>
          <p:cNvSpPr>
            <a:spLocks noChangeArrowheads="1"/>
          </p:cNvSpPr>
          <p:nvPr/>
        </p:nvSpPr>
        <p:spPr bwMode="auto">
          <a:xfrm>
            <a:off x="646113" y="2770188"/>
            <a:ext cx="3127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Sites</a:t>
            </a:r>
            <a:endParaRPr lang="en-US" altLang="en-US" sz="2800">
              <a:latin typeface="Times New Roman" panose="02020603050405020304" pitchFamily="18" charset="0"/>
            </a:endParaRPr>
          </a:p>
        </p:txBody>
      </p:sp>
      <p:sp>
        <p:nvSpPr>
          <p:cNvPr id="788601" name="Rectangle 121">
            <a:extLst>
              <a:ext uri="{FF2B5EF4-FFF2-40B4-BE49-F238E27FC236}">
                <a16:creationId xmlns:a16="http://schemas.microsoft.com/office/drawing/2014/main" id="{756A1BF5-E9DE-4708-9AA9-54508F497CD9}"/>
              </a:ext>
            </a:extLst>
          </p:cNvPr>
          <p:cNvSpPr>
            <a:spLocks noChangeArrowheads="1"/>
          </p:cNvSpPr>
          <p:nvPr/>
        </p:nvSpPr>
        <p:spPr bwMode="auto">
          <a:xfrm>
            <a:off x="585788" y="2944813"/>
            <a:ext cx="1111250" cy="814387"/>
          </a:xfrm>
          <a:prstGeom prst="rect">
            <a:avLst/>
          </a:prstGeom>
          <a:solidFill>
            <a:srgbClr val="B0FFFF"/>
          </a:solidFill>
          <a:ln w="1588">
            <a:solidFill>
              <a:srgbClr val="000000"/>
            </a:solidFill>
            <a:miter lim="800000"/>
            <a:headEnd/>
            <a:tailEnd/>
          </a:ln>
        </p:spPr>
        <p:txBody>
          <a:bodyPr/>
          <a:lstStyle/>
          <a:p>
            <a:endParaRPr lang="en-US"/>
          </a:p>
        </p:txBody>
      </p:sp>
      <p:sp>
        <p:nvSpPr>
          <p:cNvPr id="788602" name="Rectangle 122">
            <a:extLst>
              <a:ext uri="{FF2B5EF4-FFF2-40B4-BE49-F238E27FC236}">
                <a16:creationId xmlns:a16="http://schemas.microsoft.com/office/drawing/2014/main" id="{39753DD6-EDD8-497D-91BE-07965D5DB03F}"/>
              </a:ext>
            </a:extLst>
          </p:cNvPr>
          <p:cNvSpPr>
            <a:spLocks noChangeArrowheads="1"/>
          </p:cNvSpPr>
          <p:nvPr/>
        </p:nvSpPr>
        <p:spPr bwMode="auto">
          <a:xfrm>
            <a:off x="617538" y="2957513"/>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SiteID</a:t>
            </a:r>
            <a:endParaRPr lang="en-US" altLang="en-US" sz="2800">
              <a:latin typeface="Times New Roman" panose="02020603050405020304" pitchFamily="18" charset="0"/>
            </a:endParaRPr>
          </a:p>
        </p:txBody>
      </p:sp>
      <p:sp>
        <p:nvSpPr>
          <p:cNvPr id="788603" name="Rectangle 123">
            <a:extLst>
              <a:ext uri="{FF2B5EF4-FFF2-40B4-BE49-F238E27FC236}">
                <a16:creationId xmlns:a16="http://schemas.microsoft.com/office/drawing/2014/main" id="{71C7E85E-76C7-4081-A351-FF41F6A491B0}"/>
              </a:ext>
            </a:extLst>
          </p:cNvPr>
          <p:cNvSpPr>
            <a:spLocks noChangeArrowheads="1"/>
          </p:cNvSpPr>
          <p:nvPr/>
        </p:nvSpPr>
        <p:spPr bwMode="auto">
          <a:xfrm>
            <a:off x="617538" y="3081338"/>
            <a:ext cx="6905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000">
                <a:solidFill>
                  <a:srgbClr val="000000"/>
                </a:solidFill>
                <a:latin typeface="Tahoma" panose="020B0604030504040204" pitchFamily="34" charset="0"/>
              </a:rPr>
              <a:t>SiteCode</a:t>
            </a:r>
            <a:endParaRPr lang="en-US" altLang="en-US" sz="2800">
              <a:latin typeface="Times New Roman" panose="02020603050405020304" pitchFamily="18" charset="0"/>
            </a:endParaRPr>
          </a:p>
        </p:txBody>
      </p:sp>
      <p:sp>
        <p:nvSpPr>
          <p:cNvPr id="788604" name="Rectangle 124">
            <a:extLst>
              <a:ext uri="{FF2B5EF4-FFF2-40B4-BE49-F238E27FC236}">
                <a16:creationId xmlns:a16="http://schemas.microsoft.com/office/drawing/2014/main" id="{BAA51D17-1C51-4CED-89D1-A117952D0A7F}"/>
              </a:ext>
            </a:extLst>
          </p:cNvPr>
          <p:cNvSpPr>
            <a:spLocks noChangeArrowheads="1"/>
          </p:cNvSpPr>
          <p:nvPr/>
        </p:nvSpPr>
        <p:spPr bwMode="auto">
          <a:xfrm>
            <a:off x="617538" y="3203575"/>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SiteName</a:t>
            </a:r>
            <a:endParaRPr lang="en-US" altLang="en-US" sz="2800">
              <a:latin typeface="Times New Roman" panose="02020603050405020304" pitchFamily="18" charset="0"/>
            </a:endParaRPr>
          </a:p>
        </p:txBody>
      </p:sp>
      <p:sp>
        <p:nvSpPr>
          <p:cNvPr id="788605" name="Rectangle 125">
            <a:extLst>
              <a:ext uri="{FF2B5EF4-FFF2-40B4-BE49-F238E27FC236}">
                <a16:creationId xmlns:a16="http://schemas.microsoft.com/office/drawing/2014/main" id="{6591DA39-41F1-4AF1-96C4-80DC02FB0E89}"/>
              </a:ext>
            </a:extLst>
          </p:cNvPr>
          <p:cNvSpPr>
            <a:spLocks noChangeArrowheads="1"/>
          </p:cNvSpPr>
          <p:nvPr/>
        </p:nvSpPr>
        <p:spPr bwMode="auto">
          <a:xfrm>
            <a:off x="617538" y="3327400"/>
            <a:ext cx="4524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Latitude</a:t>
            </a:r>
            <a:endParaRPr lang="en-US" altLang="en-US" sz="2800">
              <a:latin typeface="Times New Roman" panose="02020603050405020304" pitchFamily="18" charset="0"/>
            </a:endParaRPr>
          </a:p>
        </p:txBody>
      </p:sp>
      <p:sp>
        <p:nvSpPr>
          <p:cNvPr id="788606" name="Rectangle 126">
            <a:extLst>
              <a:ext uri="{FF2B5EF4-FFF2-40B4-BE49-F238E27FC236}">
                <a16:creationId xmlns:a16="http://schemas.microsoft.com/office/drawing/2014/main" id="{93CD018E-3FEA-40AD-8AEA-F6B6FC99C771}"/>
              </a:ext>
            </a:extLst>
          </p:cNvPr>
          <p:cNvSpPr>
            <a:spLocks noChangeArrowheads="1"/>
          </p:cNvSpPr>
          <p:nvPr/>
        </p:nvSpPr>
        <p:spPr bwMode="auto">
          <a:xfrm>
            <a:off x="617538" y="3449638"/>
            <a:ext cx="552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Longitude</a:t>
            </a:r>
            <a:endParaRPr lang="en-US" altLang="en-US" sz="2800">
              <a:latin typeface="Times New Roman" panose="02020603050405020304" pitchFamily="18" charset="0"/>
            </a:endParaRPr>
          </a:p>
        </p:txBody>
      </p:sp>
      <p:sp>
        <p:nvSpPr>
          <p:cNvPr id="788607" name="Rectangle 127">
            <a:extLst>
              <a:ext uri="{FF2B5EF4-FFF2-40B4-BE49-F238E27FC236}">
                <a16:creationId xmlns:a16="http://schemas.microsoft.com/office/drawing/2014/main" id="{2B38B54E-2754-4CA0-A257-864A7347FFBF}"/>
              </a:ext>
            </a:extLst>
          </p:cNvPr>
          <p:cNvSpPr>
            <a:spLocks noChangeArrowheads="1"/>
          </p:cNvSpPr>
          <p:nvPr/>
        </p:nvSpPr>
        <p:spPr bwMode="auto">
          <a:xfrm>
            <a:off x="631825" y="3562350"/>
            <a:ext cx="1031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t>
            </a:r>
            <a:endParaRPr lang="en-US" altLang="en-US" sz="2800">
              <a:latin typeface="Times New Roman" panose="02020603050405020304" pitchFamily="18" charset="0"/>
            </a:endParaRPr>
          </a:p>
        </p:txBody>
      </p:sp>
      <p:grpSp>
        <p:nvGrpSpPr>
          <p:cNvPr id="788608" name="Group 128">
            <a:extLst>
              <a:ext uri="{FF2B5EF4-FFF2-40B4-BE49-F238E27FC236}">
                <a16:creationId xmlns:a16="http://schemas.microsoft.com/office/drawing/2014/main" id="{106BA062-CF0D-4DCB-9A8B-B13E1A0943A6}"/>
              </a:ext>
            </a:extLst>
          </p:cNvPr>
          <p:cNvGrpSpPr>
            <a:grpSpLocks/>
          </p:cNvGrpSpPr>
          <p:nvPr/>
        </p:nvGrpSpPr>
        <p:grpSpPr bwMode="auto">
          <a:xfrm>
            <a:off x="379413" y="2054225"/>
            <a:ext cx="1781175" cy="461963"/>
            <a:chOff x="384" y="576"/>
            <a:chExt cx="1152" cy="336"/>
          </a:xfrm>
        </p:grpSpPr>
        <p:sp>
          <p:nvSpPr>
            <p:cNvPr id="788609" name="Rectangle 129">
              <a:extLst>
                <a:ext uri="{FF2B5EF4-FFF2-40B4-BE49-F238E27FC236}">
                  <a16:creationId xmlns:a16="http://schemas.microsoft.com/office/drawing/2014/main" id="{4FBA312E-456D-4E1B-8189-A32F0202BBB4}"/>
                </a:ext>
              </a:extLst>
            </p:cNvPr>
            <p:cNvSpPr>
              <a:spLocks noChangeArrowheads="1"/>
            </p:cNvSpPr>
            <p:nvPr/>
          </p:nvSpPr>
          <p:spPr bwMode="auto">
            <a:xfrm>
              <a:off x="384" y="576"/>
              <a:ext cx="1104" cy="336"/>
            </a:xfrm>
            <a:prstGeom prst="rect">
              <a:avLst/>
            </a:prstGeom>
            <a:solidFill>
              <a:srgbClr val="E6E6E6"/>
            </a:solidFill>
            <a:ln w="1588">
              <a:solidFill>
                <a:srgbClr val="000000"/>
              </a:solidFill>
              <a:miter lim="800000"/>
              <a:headEnd/>
              <a:tailEnd/>
            </a:ln>
          </p:spPr>
          <p:txBody>
            <a:bodyPr/>
            <a:lstStyle/>
            <a:p>
              <a:endParaRPr lang="en-US"/>
            </a:p>
          </p:txBody>
        </p:sp>
        <p:sp>
          <p:nvSpPr>
            <p:cNvPr id="788610" name="Rectangle 130">
              <a:extLst>
                <a:ext uri="{FF2B5EF4-FFF2-40B4-BE49-F238E27FC236}">
                  <a16:creationId xmlns:a16="http://schemas.microsoft.com/office/drawing/2014/main" id="{22EBB5C9-9346-4AE8-9176-0EF3835651AF}"/>
                </a:ext>
              </a:extLst>
            </p:cNvPr>
            <p:cNvSpPr>
              <a:spLocks noChangeArrowheads="1"/>
            </p:cNvSpPr>
            <p:nvPr/>
          </p:nvSpPr>
          <p:spPr bwMode="auto">
            <a:xfrm>
              <a:off x="384" y="672"/>
              <a:ext cx="115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en-US" sz="1000" b="1">
                  <a:solidFill>
                    <a:srgbClr val="000000"/>
                  </a:solidFill>
                  <a:latin typeface="Tahoma" panose="020B0604030504040204" pitchFamily="34" charset="0"/>
                </a:rPr>
                <a:t>Observations Data Model</a:t>
              </a:r>
              <a:endParaRPr lang="en-US" altLang="en-US" sz="2800">
                <a:latin typeface="Times New Roman" panose="02020603050405020304" pitchFamily="18" charset="0"/>
              </a:endParaRPr>
            </a:p>
          </p:txBody>
        </p:sp>
      </p:grpSp>
      <p:sp>
        <p:nvSpPr>
          <p:cNvPr id="788611" name="Line 131">
            <a:extLst>
              <a:ext uri="{FF2B5EF4-FFF2-40B4-BE49-F238E27FC236}">
                <a16:creationId xmlns:a16="http://schemas.microsoft.com/office/drawing/2014/main" id="{81B9DF9A-649B-448C-98BA-A6FFA16D1803}"/>
              </a:ext>
            </a:extLst>
          </p:cNvPr>
          <p:cNvSpPr>
            <a:spLocks noChangeShapeType="1"/>
          </p:cNvSpPr>
          <p:nvPr/>
        </p:nvSpPr>
        <p:spPr bwMode="auto">
          <a:xfrm flipV="1">
            <a:off x="3438525" y="2960688"/>
            <a:ext cx="973138" cy="142716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2" name="Text Box 132">
            <a:extLst>
              <a:ext uri="{FF2B5EF4-FFF2-40B4-BE49-F238E27FC236}">
                <a16:creationId xmlns:a16="http://schemas.microsoft.com/office/drawing/2014/main" id="{59FC295B-37B1-4D63-AE8E-D3C361B0818E}"/>
              </a:ext>
            </a:extLst>
          </p:cNvPr>
          <p:cNvSpPr txBox="1">
            <a:spLocks noChangeArrowheads="1"/>
          </p:cNvSpPr>
          <p:nvPr/>
        </p:nvSpPr>
        <p:spPr bwMode="auto">
          <a:xfrm>
            <a:off x="3465513" y="431958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sz="1000"/>
              <a:t>1</a:t>
            </a:r>
          </a:p>
        </p:txBody>
      </p:sp>
      <p:sp>
        <p:nvSpPr>
          <p:cNvPr id="788613" name="Text Box 133">
            <a:extLst>
              <a:ext uri="{FF2B5EF4-FFF2-40B4-BE49-F238E27FC236}">
                <a16:creationId xmlns:a16="http://schemas.microsoft.com/office/drawing/2014/main" id="{68D92F81-5B37-4FA7-9BAC-7DBD05D22896}"/>
              </a:ext>
            </a:extLst>
          </p:cNvPr>
          <p:cNvSpPr txBox="1">
            <a:spLocks noChangeArrowheads="1"/>
          </p:cNvSpPr>
          <p:nvPr/>
        </p:nvSpPr>
        <p:spPr bwMode="auto">
          <a:xfrm>
            <a:off x="4141788" y="274320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sz="1000"/>
              <a:t>1</a:t>
            </a:r>
          </a:p>
        </p:txBody>
      </p:sp>
      <p:sp>
        <p:nvSpPr>
          <p:cNvPr id="788614" name="Line 134">
            <a:extLst>
              <a:ext uri="{FF2B5EF4-FFF2-40B4-BE49-F238E27FC236}">
                <a16:creationId xmlns:a16="http://schemas.microsoft.com/office/drawing/2014/main" id="{991DECBF-DF87-4E4B-BE3C-00606C487380}"/>
              </a:ext>
            </a:extLst>
          </p:cNvPr>
          <p:cNvSpPr>
            <a:spLocks noChangeShapeType="1"/>
          </p:cNvSpPr>
          <p:nvPr/>
        </p:nvSpPr>
        <p:spPr bwMode="auto">
          <a:xfrm flipV="1">
            <a:off x="1735138" y="2963863"/>
            <a:ext cx="2665412" cy="6985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5" name="Line 135">
            <a:extLst>
              <a:ext uri="{FF2B5EF4-FFF2-40B4-BE49-F238E27FC236}">
                <a16:creationId xmlns:a16="http://schemas.microsoft.com/office/drawing/2014/main" id="{8C6D28DD-E5BB-49DE-8913-CB6FED73EA9A}"/>
              </a:ext>
            </a:extLst>
          </p:cNvPr>
          <p:cNvSpPr>
            <a:spLocks noChangeShapeType="1"/>
          </p:cNvSpPr>
          <p:nvPr/>
        </p:nvSpPr>
        <p:spPr bwMode="auto">
          <a:xfrm>
            <a:off x="1708150" y="3032125"/>
            <a:ext cx="606425" cy="1165225"/>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6" name="Text Box 136">
            <a:extLst>
              <a:ext uri="{FF2B5EF4-FFF2-40B4-BE49-F238E27FC236}">
                <a16:creationId xmlns:a16="http://schemas.microsoft.com/office/drawing/2014/main" id="{42B030D2-1318-4A21-8304-D0A18374C1F0}"/>
              </a:ext>
            </a:extLst>
          </p:cNvPr>
          <p:cNvSpPr txBox="1">
            <a:spLocks noChangeArrowheads="1"/>
          </p:cNvSpPr>
          <p:nvPr/>
        </p:nvSpPr>
        <p:spPr bwMode="auto">
          <a:xfrm>
            <a:off x="2638425" y="3246438"/>
            <a:ext cx="73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spcBef>
                <a:spcPct val="50000"/>
              </a:spcBef>
            </a:pPr>
            <a:r>
              <a:rPr lang="en-US" altLang="en-US" sz="1600"/>
              <a:t>OR</a:t>
            </a:r>
          </a:p>
        </p:txBody>
      </p:sp>
      <p:sp>
        <p:nvSpPr>
          <p:cNvPr id="788617" name="Rectangle 137">
            <a:extLst>
              <a:ext uri="{FF2B5EF4-FFF2-40B4-BE49-F238E27FC236}">
                <a16:creationId xmlns:a16="http://schemas.microsoft.com/office/drawing/2014/main" id="{F237C432-2DEE-4C36-89BE-D9164EEAEB3D}"/>
              </a:ext>
            </a:extLst>
          </p:cNvPr>
          <p:cNvSpPr>
            <a:spLocks noChangeArrowheads="1"/>
          </p:cNvSpPr>
          <p:nvPr/>
        </p:nvSpPr>
        <p:spPr bwMode="auto">
          <a:xfrm>
            <a:off x="466725" y="212725"/>
            <a:ext cx="83550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a:t>Independent of, but can be coupled to Geographic Representation</a:t>
            </a:r>
          </a:p>
        </p:txBody>
      </p:sp>
      <p:sp>
        <p:nvSpPr>
          <p:cNvPr id="788618" name="Rectangle 138">
            <a:extLst>
              <a:ext uri="{FF2B5EF4-FFF2-40B4-BE49-F238E27FC236}">
                <a16:creationId xmlns:a16="http://schemas.microsoft.com/office/drawing/2014/main" id="{2B774D3B-E1C3-4858-AAD4-019D1CB3A15C}"/>
              </a:ext>
            </a:extLst>
          </p:cNvPr>
          <p:cNvSpPr>
            <a:spLocks noChangeArrowheads="1"/>
          </p:cNvSpPr>
          <p:nvPr/>
        </p:nvSpPr>
        <p:spPr bwMode="auto">
          <a:xfrm>
            <a:off x="122238" y="1003300"/>
            <a:ext cx="2219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a:solidFill>
                  <a:srgbClr val="FF3300"/>
                </a:solidFill>
              </a:rPr>
              <a:t>ODM</a:t>
            </a:r>
          </a:p>
        </p:txBody>
      </p:sp>
      <p:sp>
        <p:nvSpPr>
          <p:cNvPr id="788619" name="Rectangle 139">
            <a:extLst>
              <a:ext uri="{FF2B5EF4-FFF2-40B4-BE49-F238E27FC236}">
                <a16:creationId xmlns:a16="http://schemas.microsoft.com/office/drawing/2014/main" id="{59FE51F5-C0DE-4657-8A2A-23886E5EE122}"/>
              </a:ext>
            </a:extLst>
          </p:cNvPr>
          <p:cNvSpPr>
            <a:spLocks noChangeArrowheads="1"/>
          </p:cNvSpPr>
          <p:nvPr/>
        </p:nvSpPr>
        <p:spPr bwMode="auto">
          <a:xfrm>
            <a:off x="5295900" y="1001713"/>
            <a:ext cx="2219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a:solidFill>
                  <a:srgbClr val="FF3300"/>
                </a:solidFill>
              </a:rPr>
              <a:t>Arc Hydro</a:t>
            </a:r>
          </a:p>
        </p:txBody>
      </p:sp>
      <p:sp>
        <p:nvSpPr>
          <p:cNvPr id="788620" name="Rectangle 140">
            <a:extLst>
              <a:ext uri="{FF2B5EF4-FFF2-40B4-BE49-F238E27FC236}">
                <a16:creationId xmlns:a16="http://schemas.microsoft.com/office/drawing/2014/main" id="{F827DD78-7D9E-4097-B1BD-E5FEA344CEA1}"/>
              </a:ext>
            </a:extLst>
          </p:cNvPr>
          <p:cNvSpPr>
            <a:spLocks noChangeArrowheads="1"/>
          </p:cNvSpPr>
          <p:nvPr/>
        </p:nvSpPr>
        <p:spPr bwMode="auto">
          <a:xfrm>
            <a:off x="3635375" y="1820863"/>
            <a:ext cx="5319713" cy="5008562"/>
          </a:xfrm>
          <a:prstGeom prst="rect">
            <a:avLst/>
          </a:prstGeom>
          <a:noFill/>
          <a:ln w="28575">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30" name="Picture 2">
            <a:extLst>
              <a:ext uri="{FF2B5EF4-FFF2-40B4-BE49-F238E27FC236}">
                <a16:creationId xmlns:a16="http://schemas.microsoft.com/office/drawing/2014/main" id="{66F5D83D-0425-4D6C-99BB-EC5045A0B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361950"/>
            <a:ext cx="6200775" cy="4251325"/>
          </a:xfrm>
          <a:prstGeom prst="rect">
            <a:avLst/>
          </a:prstGeom>
          <a:noFill/>
          <a:extLst>
            <a:ext uri="{909E8E84-426E-40DD-AFC4-6F175D3DCCD1}">
              <a14:hiddenFill xmlns:a14="http://schemas.microsoft.com/office/drawing/2010/main">
                <a:solidFill>
                  <a:srgbClr val="FFFFFF"/>
                </a:solidFill>
              </a14:hiddenFill>
            </a:ext>
          </a:extLst>
        </p:spPr>
      </p:pic>
      <p:sp>
        <p:nvSpPr>
          <p:cNvPr id="790531" name="Rectangle 3">
            <a:extLst>
              <a:ext uri="{FF2B5EF4-FFF2-40B4-BE49-F238E27FC236}">
                <a16:creationId xmlns:a16="http://schemas.microsoft.com/office/drawing/2014/main" id="{52819F62-405F-49C3-B8C5-3F908AB9E79F}"/>
              </a:ext>
            </a:extLst>
          </p:cNvPr>
          <p:cNvSpPr>
            <a:spLocks noGrp="1" noChangeArrowheads="1"/>
          </p:cNvSpPr>
          <p:nvPr>
            <p:ph type="title"/>
          </p:nvPr>
        </p:nvSpPr>
        <p:spPr>
          <a:xfrm>
            <a:off x="741363" y="-52388"/>
            <a:ext cx="7772400" cy="835026"/>
          </a:xfrm>
        </p:spPr>
        <p:txBody>
          <a:bodyPr/>
          <a:lstStyle/>
          <a:p>
            <a:r>
              <a:rPr lang="en-US" altLang="en-US"/>
              <a:t>Variable attributes</a:t>
            </a:r>
          </a:p>
        </p:txBody>
      </p:sp>
      <p:sp>
        <p:nvSpPr>
          <p:cNvPr id="790532" name="Text Box 4">
            <a:extLst>
              <a:ext uri="{FF2B5EF4-FFF2-40B4-BE49-F238E27FC236}">
                <a16:creationId xmlns:a16="http://schemas.microsoft.com/office/drawing/2014/main" id="{E8229EF0-C9BD-4E25-8F43-55968233365C}"/>
              </a:ext>
            </a:extLst>
          </p:cNvPr>
          <p:cNvSpPr txBox="1">
            <a:spLocks noChangeArrowheads="1"/>
          </p:cNvSpPr>
          <p:nvPr/>
        </p:nvSpPr>
        <p:spPr bwMode="auto">
          <a:xfrm>
            <a:off x="2860675" y="3878263"/>
            <a:ext cx="6059488"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solidFill>
                  <a:srgbClr val="FF3300"/>
                </a:solidFill>
              </a:rPr>
              <a:t>VariableName</a:t>
            </a:r>
            <a:r>
              <a:rPr lang="en-US" altLang="en-US"/>
              <a:t>, e.g. discharge</a:t>
            </a:r>
          </a:p>
          <a:p>
            <a:r>
              <a:rPr lang="en-US" altLang="en-US">
                <a:solidFill>
                  <a:srgbClr val="FF3300"/>
                </a:solidFill>
              </a:rPr>
              <a:t>VariableCode</a:t>
            </a:r>
            <a:r>
              <a:rPr lang="en-US" altLang="en-US"/>
              <a:t>, e.g. NWIS:0060</a:t>
            </a:r>
          </a:p>
          <a:p>
            <a:r>
              <a:rPr lang="en-US" altLang="en-US">
                <a:solidFill>
                  <a:srgbClr val="FF3300"/>
                </a:solidFill>
              </a:rPr>
              <a:t>SampleMedium</a:t>
            </a:r>
            <a:r>
              <a:rPr lang="en-US" altLang="en-US"/>
              <a:t>, e.g. water</a:t>
            </a:r>
          </a:p>
          <a:p>
            <a:r>
              <a:rPr lang="en-US" altLang="en-US">
                <a:solidFill>
                  <a:srgbClr val="FF3300"/>
                </a:solidFill>
              </a:rPr>
              <a:t>ValueType</a:t>
            </a:r>
            <a:r>
              <a:rPr lang="en-US" altLang="en-US"/>
              <a:t>, e.g. field observation, laboratory sample</a:t>
            </a:r>
          </a:p>
          <a:p>
            <a:r>
              <a:rPr lang="en-US" altLang="en-US">
                <a:solidFill>
                  <a:srgbClr val="FF3300"/>
                </a:solidFill>
              </a:rPr>
              <a:t>IsRegular</a:t>
            </a:r>
            <a:r>
              <a:rPr lang="en-US" altLang="en-US"/>
              <a:t>, e.g. Yes for regular or No for intermittent</a:t>
            </a:r>
          </a:p>
          <a:p>
            <a:r>
              <a:rPr lang="en-US" altLang="en-US">
                <a:solidFill>
                  <a:srgbClr val="FF3300"/>
                </a:solidFill>
              </a:rPr>
              <a:t>TimeSupport</a:t>
            </a:r>
            <a:r>
              <a:rPr lang="en-US" altLang="en-US"/>
              <a:t> (averaging interval for observation)</a:t>
            </a:r>
          </a:p>
          <a:p>
            <a:r>
              <a:rPr lang="en-US" altLang="en-US">
                <a:solidFill>
                  <a:srgbClr val="FF3300"/>
                </a:solidFill>
              </a:rPr>
              <a:t>DataType</a:t>
            </a:r>
            <a:r>
              <a:rPr lang="en-US" altLang="en-US"/>
              <a:t>, e.g. Continuous, Instantaneous, Categorical</a:t>
            </a:r>
          </a:p>
          <a:p>
            <a:r>
              <a:rPr lang="en-US" altLang="en-US">
                <a:solidFill>
                  <a:srgbClr val="FF3300"/>
                </a:solidFill>
              </a:rPr>
              <a:t>GeneralCategory</a:t>
            </a:r>
            <a:r>
              <a:rPr lang="en-US" altLang="en-US"/>
              <a:t>, e.g. Climate, Water Quality</a:t>
            </a:r>
          </a:p>
          <a:p>
            <a:r>
              <a:rPr lang="en-US" altLang="en-US">
                <a:solidFill>
                  <a:srgbClr val="FF3300"/>
                </a:solidFill>
              </a:rPr>
              <a:t>NoDataValue</a:t>
            </a:r>
            <a:r>
              <a:rPr lang="en-US" altLang="en-US"/>
              <a:t>, e.g. -9999</a:t>
            </a:r>
          </a:p>
        </p:txBody>
      </p:sp>
      <p:sp>
        <p:nvSpPr>
          <p:cNvPr id="790533" name="Text Box 5">
            <a:extLst>
              <a:ext uri="{FF2B5EF4-FFF2-40B4-BE49-F238E27FC236}">
                <a16:creationId xmlns:a16="http://schemas.microsoft.com/office/drawing/2014/main" id="{240C5E1E-0133-4201-91EA-ADE9EAED8A9A}"/>
              </a:ext>
            </a:extLst>
          </p:cNvPr>
          <p:cNvSpPr txBox="1">
            <a:spLocks noChangeArrowheads="1"/>
          </p:cNvSpPr>
          <p:nvPr/>
        </p:nvSpPr>
        <p:spPr bwMode="auto">
          <a:xfrm>
            <a:off x="6245225" y="1954213"/>
            <a:ext cx="1119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t>m</a:t>
            </a:r>
            <a:r>
              <a:rPr lang="en-US" altLang="en-US" baseline="30000"/>
              <a:t>3</a:t>
            </a:r>
            <a:r>
              <a:rPr lang="en-US" altLang="en-US"/>
              <a:t>/s</a:t>
            </a:r>
          </a:p>
        </p:txBody>
      </p:sp>
      <p:sp>
        <p:nvSpPr>
          <p:cNvPr id="790534" name="Text Box 6">
            <a:extLst>
              <a:ext uri="{FF2B5EF4-FFF2-40B4-BE49-F238E27FC236}">
                <a16:creationId xmlns:a16="http://schemas.microsoft.com/office/drawing/2014/main" id="{C1248820-455D-4E5F-B9B9-AD2E4EF84F83}"/>
              </a:ext>
            </a:extLst>
          </p:cNvPr>
          <p:cNvSpPr txBox="1">
            <a:spLocks noChangeArrowheads="1"/>
          </p:cNvSpPr>
          <p:nvPr/>
        </p:nvSpPr>
        <p:spPr bwMode="auto">
          <a:xfrm>
            <a:off x="6202363" y="1738313"/>
            <a:ext cx="1119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t>Flow</a:t>
            </a:r>
          </a:p>
        </p:txBody>
      </p:sp>
      <p:sp>
        <p:nvSpPr>
          <p:cNvPr id="790535" name="Text Box 7">
            <a:extLst>
              <a:ext uri="{FF2B5EF4-FFF2-40B4-BE49-F238E27FC236}">
                <a16:creationId xmlns:a16="http://schemas.microsoft.com/office/drawing/2014/main" id="{E4209FEA-CB62-4517-A9EE-FEEF606CB35D}"/>
              </a:ext>
            </a:extLst>
          </p:cNvPr>
          <p:cNvSpPr txBox="1">
            <a:spLocks noChangeArrowheads="1"/>
          </p:cNvSpPr>
          <p:nvPr/>
        </p:nvSpPr>
        <p:spPr bwMode="auto">
          <a:xfrm>
            <a:off x="6205538" y="1570038"/>
            <a:ext cx="2700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sz="1600"/>
              <a:t>Cubic meters per second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a:extLst>
              <a:ext uri="{FF2B5EF4-FFF2-40B4-BE49-F238E27FC236}">
                <a16:creationId xmlns:a16="http://schemas.microsoft.com/office/drawing/2014/main" id="{B330570C-568A-482D-B8BE-BE1EC6933E2E}"/>
              </a:ext>
            </a:extLst>
          </p:cNvPr>
          <p:cNvSpPr>
            <a:spLocks noGrp="1" noChangeArrowheads="1"/>
          </p:cNvSpPr>
          <p:nvPr>
            <p:ph type="title"/>
          </p:nvPr>
        </p:nvSpPr>
        <p:spPr>
          <a:xfrm>
            <a:off x="706438" y="212725"/>
            <a:ext cx="7732712" cy="1122363"/>
          </a:xfrm>
        </p:spPr>
        <p:txBody>
          <a:bodyPr/>
          <a:lstStyle/>
          <a:p>
            <a:r>
              <a:rPr lang="en-US" altLang="en-US" sz="4000"/>
              <a:t>Scale issues in the interpretation of data</a:t>
            </a:r>
          </a:p>
        </p:txBody>
      </p:sp>
      <p:pic>
        <p:nvPicPr>
          <p:cNvPr id="791555" name="Picture 3" descr="sc1">
            <a:extLst>
              <a:ext uri="{FF2B5EF4-FFF2-40B4-BE49-F238E27FC236}">
                <a16:creationId xmlns:a16="http://schemas.microsoft.com/office/drawing/2014/main" id="{D3EF3341-8B2F-4E29-97BB-48E177E31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841" r="2504"/>
          <a:stretch>
            <a:fillRect/>
          </a:stretch>
        </p:blipFill>
        <p:spPr bwMode="auto">
          <a:xfrm>
            <a:off x="0" y="3170238"/>
            <a:ext cx="9083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791556" name="Text Box 4">
            <a:extLst>
              <a:ext uri="{FF2B5EF4-FFF2-40B4-BE49-F238E27FC236}">
                <a16:creationId xmlns:a16="http://schemas.microsoft.com/office/drawing/2014/main" id="{63DCD93A-481E-43E3-940F-9747FD4FA117}"/>
              </a:ext>
            </a:extLst>
          </p:cNvPr>
          <p:cNvSpPr txBox="1">
            <a:spLocks noChangeArrowheads="1"/>
          </p:cNvSpPr>
          <p:nvPr/>
        </p:nvSpPr>
        <p:spPr bwMode="auto">
          <a:xfrm>
            <a:off x="2763838" y="1717675"/>
            <a:ext cx="4052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hangingPunct="0">
              <a:spcBef>
                <a:spcPct val="50000"/>
              </a:spcBef>
            </a:pPr>
            <a:r>
              <a:rPr lang="en-US" altLang="en-US" sz="3600" b="1">
                <a:solidFill>
                  <a:srgbClr val="FF0000"/>
                </a:solidFill>
                <a:latin typeface="Times New Roman" panose="02020603050405020304" pitchFamily="18" charset="0"/>
              </a:rPr>
              <a:t>The scale triplet</a:t>
            </a:r>
          </a:p>
        </p:txBody>
      </p:sp>
      <p:sp>
        <p:nvSpPr>
          <p:cNvPr id="791557" name="Rectangle 5">
            <a:extLst>
              <a:ext uri="{FF2B5EF4-FFF2-40B4-BE49-F238E27FC236}">
                <a16:creationId xmlns:a16="http://schemas.microsoft.com/office/drawing/2014/main" id="{557A9961-D35E-4C0C-8881-622987CF9068}"/>
              </a:ext>
            </a:extLst>
          </p:cNvPr>
          <p:cNvSpPr>
            <a:spLocks noChangeArrowheads="1"/>
          </p:cNvSpPr>
          <p:nvPr/>
        </p:nvSpPr>
        <p:spPr bwMode="auto">
          <a:xfrm>
            <a:off x="0" y="6583363"/>
            <a:ext cx="914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hangingPunct="0"/>
            <a:r>
              <a:rPr lang="en-US" altLang="en-US" sz="1200">
                <a:latin typeface="Times New Roman" panose="02020603050405020304" pitchFamily="18" charset="0"/>
              </a:rPr>
              <a:t>From:  Blöschl, G., (1996), </a:t>
            </a:r>
            <a:r>
              <a:rPr lang="en-US" altLang="en-US" sz="1200" u="sng">
                <a:latin typeface="Times New Roman" panose="02020603050405020304" pitchFamily="18" charset="0"/>
              </a:rPr>
              <a:t>Scale and Scaling in Hydrology, Habilitationsschrift</a:t>
            </a:r>
            <a:r>
              <a:rPr lang="en-US" altLang="en-US" sz="1200">
                <a:latin typeface="Times New Roman" panose="02020603050405020304" pitchFamily="18" charset="0"/>
              </a:rPr>
              <a:t>, Weiner Mitteilungen Wasser Abwasser Gewasser, Wien, 346 p.</a:t>
            </a:r>
          </a:p>
        </p:txBody>
      </p:sp>
      <p:sp>
        <p:nvSpPr>
          <p:cNvPr id="791558" name="Text Box 6">
            <a:extLst>
              <a:ext uri="{FF2B5EF4-FFF2-40B4-BE49-F238E27FC236}">
                <a16:creationId xmlns:a16="http://schemas.microsoft.com/office/drawing/2014/main" id="{0620F3E6-1EBF-47E5-B0A0-C54EEC1AD5D6}"/>
              </a:ext>
            </a:extLst>
          </p:cNvPr>
          <p:cNvSpPr txBox="1">
            <a:spLocks noChangeArrowheads="1"/>
          </p:cNvSpPr>
          <p:nvPr/>
        </p:nvSpPr>
        <p:spPr bwMode="auto">
          <a:xfrm>
            <a:off x="660400" y="2460625"/>
            <a:ext cx="1476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800">
                <a:solidFill>
                  <a:srgbClr val="FF0000"/>
                </a:solidFill>
                <a:latin typeface="Times New Roman" panose="02020603050405020304" pitchFamily="18" charset="0"/>
              </a:rPr>
              <a:t>a) Extent</a:t>
            </a:r>
          </a:p>
        </p:txBody>
      </p:sp>
      <p:sp>
        <p:nvSpPr>
          <p:cNvPr id="791559" name="Text Box 7">
            <a:extLst>
              <a:ext uri="{FF2B5EF4-FFF2-40B4-BE49-F238E27FC236}">
                <a16:creationId xmlns:a16="http://schemas.microsoft.com/office/drawing/2014/main" id="{53D73E2C-E417-4BED-B053-57712604142B}"/>
              </a:ext>
            </a:extLst>
          </p:cNvPr>
          <p:cNvSpPr txBox="1">
            <a:spLocks noChangeArrowheads="1"/>
          </p:cNvSpPr>
          <p:nvPr/>
        </p:nvSpPr>
        <p:spPr bwMode="auto">
          <a:xfrm>
            <a:off x="3667125" y="2460625"/>
            <a:ext cx="171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800">
                <a:solidFill>
                  <a:srgbClr val="FF0000"/>
                </a:solidFill>
                <a:latin typeface="Times New Roman" panose="02020603050405020304" pitchFamily="18" charset="0"/>
              </a:rPr>
              <a:t>b) Spacing</a:t>
            </a:r>
          </a:p>
        </p:txBody>
      </p:sp>
      <p:sp>
        <p:nvSpPr>
          <p:cNvPr id="791560" name="Text Box 8">
            <a:extLst>
              <a:ext uri="{FF2B5EF4-FFF2-40B4-BE49-F238E27FC236}">
                <a16:creationId xmlns:a16="http://schemas.microsoft.com/office/drawing/2014/main" id="{ACBD7F52-9B99-46B6-B077-640CAB457827}"/>
              </a:ext>
            </a:extLst>
          </p:cNvPr>
          <p:cNvSpPr txBox="1">
            <a:spLocks noChangeArrowheads="1"/>
          </p:cNvSpPr>
          <p:nvPr/>
        </p:nvSpPr>
        <p:spPr bwMode="auto">
          <a:xfrm>
            <a:off x="6688138" y="2462213"/>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800">
                <a:solidFill>
                  <a:srgbClr val="FF0000"/>
                </a:solidFill>
                <a:latin typeface="Times New Roman" panose="02020603050405020304" pitchFamily="18" charset="0"/>
              </a:rPr>
              <a:t>c) Support</a:t>
            </a:r>
          </a:p>
        </p:txBody>
      </p:sp>
    </p:spTree>
  </p:cSld>
  <p:clrMapOvr>
    <a:overrideClrMapping bg1="lt1" tx1="dk1" bg2="lt2" tx2="dk2" accent1="accent1" accent2="accent2" accent3="accent3" accent4="accent4" accent5="accent5" accent6="accent6" hlink="hlink" folHlink="folHlink"/>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3602" name="Picture 2" descr="sc2">
            <a:extLst>
              <a:ext uri="{FF2B5EF4-FFF2-40B4-BE49-F238E27FC236}">
                <a16:creationId xmlns:a16="http://schemas.microsoft.com/office/drawing/2014/main" id="{304C812B-47E2-4D3C-847D-EA2FA67BB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0"/>
            <a:ext cx="6462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793603" name="Rectangle 3">
            <a:extLst>
              <a:ext uri="{FF2B5EF4-FFF2-40B4-BE49-F238E27FC236}">
                <a16:creationId xmlns:a16="http://schemas.microsoft.com/office/drawing/2014/main" id="{DD0EDE2E-36E0-44F9-A1B4-7ED6FC38318F}"/>
              </a:ext>
            </a:extLst>
          </p:cNvPr>
          <p:cNvSpPr>
            <a:spLocks noChangeArrowheads="1"/>
          </p:cNvSpPr>
          <p:nvPr/>
        </p:nvSpPr>
        <p:spPr bwMode="auto">
          <a:xfrm>
            <a:off x="0" y="6583363"/>
            <a:ext cx="914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a:latin typeface="Times New Roman" panose="02020603050405020304" pitchFamily="18" charset="0"/>
              </a:rPr>
              <a:t>From:  Blöschl, G., (1996), </a:t>
            </a:r>
            <a:r>
              <a:rPr lang="en-US" altLang="en-US" sz="1200" u="sng">
                <a:latin typeface="Times New Roman" panose="02020603050405020304" pitchFamily="18" charset="0"/>
              </a:rPr>
              <a:t>Scale and Scaling in Hydrology, Habilitationsschrift</a:t>
            </a:r>
            <a:r>
              <a:rPr lang="en-US" altLang="en-US" sz="1200">
                <a:latin typeface="Times New Roman" panose="02020603050405020304" pitchFamily="18" charset="0"/>
              </a:rPr>
              <a:t>, Weiner Mitteilungen Wasser Abwasser Gewasser, Wien, 346 p.</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26" name="Picture 2">
            <a:extLst>
              <a:ext uri="{FF2B5EF4-FFF2-40B4-BE49-F238E27FC236}">
                <a16:creationId xmlns:a16="http://schemas.microsoft.com/office/drawing/2014/main" id="{2BB2AA9A-132F-41D0-A716-D15A3C5EE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65275"/>
            <a:ext cx="6059488" cy="1704975"/>
          </a:xfrm>
          <a:prstGeom prst="rect">
            <a:avLst/>
          </a:prstGeom>
          <a:noFill/>
          <a:extLst>
            <a:ext uri="{909E8E84-426E-40DD-AFC4-6F175D3DCCD1}">
              <a14:hiddenFill xmlns:a14="http://schemas.microsoft.com/office/drawing/2010/main">
                <a:solidFill>
                  <a:srgbClr val="FFFFFF"/>
                </a:solidFill>
              </a14:hiddenFill>
            </a:ext>
          </a:extLst>
        </p:spPr>
      </p:pic>
      <p:pic>
        <p:nvPicPr>
          <p:cNvPr id="794627" name="Picture 3">
            <a:extLst>
              <a:ext uri="{FF2B5EF4-FFF2-40B4-BE49-F238E27FC236}">
                <a16:creationId xmlns:a16="http://schemas.microsoft.com/office/drawing/2014/main" id="{AA3D6267-9E92-4559-86E2-F27FD0FC9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4876800"/>
            <a:ext cx="3571875" cy="995363"/>
          </a:xfrm>
          <a:prstGeom prst="rect">
            <a:avLst/>
          </a:prstGeom>
          <a:noFill/>
          <a:extLst>
            <a:ext uri="{909E8E84-426E-40DD-AFC4-6F175D3DCCD1}">
              <a14:hiddenFill xmlns:a14="http://schemas.microsoft.com/office/drawing/2010/main">
                <a:solidFill>
                  <a:srgbClr val="FFFFFF"/>
                </a:solidFill>
              </a14:hiddenFill>
            </a:ext>
          </a:extLst>
        </p:spPr>
      </p:pic>
      <p:pic>
        <p:nvPicPr>
          <p:cNvPr id="794628" name="Picture 4">
            <a:extLst>
              <a:ext uri="{FF2B5EF4-FFF2-40B4-BE49-F238E27FC236}">
                <a16:creationId xmlns:a16="http://schemas.microsoft.com/office/drawing/2014/main" id="{2B9C3146-36EB-45F5-8402-8B4C2B194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5256213"/>
            <a:ext cx="4787900" cy="1241425"/>
          </a:xfrm>
          <a:prstGeom prst="rect">
            <a:avLst/>
          </a:prstGeom>
          <a:noFill/>
          <a:extLst>
            <a:ext uri="{909E8E84-426E-40DD-AFC4-6F175D3DCCD1}">
              <a14:hiddenFill xmlns:a14="http://schemas.microsoft.com/office/drawing/2010/main">
                <a:solidFill>
                  <a:srgbClr val="FFFFFF"/>
                </a:solidFill>
              </a14:hiddenFill>
            </a:ext>
          </a:extLst>
        </p:spPr>
      </p:pic>
      <p:pic>
        <p:nvPicPr>
          <p:cNvPr id="794629" name="Picture 5">
            <a:extLst>
              <a:ext uri="{FF2B5EF4-FFF2-40B4-BE49-F238E27FC236}">
                <a16:creationId xmlns:a16="http://schemas.microsoft.com/office/drawing/2014/main" id="{03286522-BA36-4BDE-9756-6932FE8FF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3413125"/>
            <a:ext cx="8983663" cy="1182688"/>
          </a:xfrm>
          <a:prstGeom prst="rect">
            <a:avLst/>
          </a:prstGeom>
          <a:noFill/>
          <a:extLst>
            <a:ext uri="{909E8E84-426E-40DD-AFC4-6F175D3DCCD1}">
              <a14:hiddenFill xmlns:a14="http://schemas.microsoft.com/office/drawing/2010/main">
                <a:solidFill>
                  <a:srgbClr val="FFFFFF"/>
                </a:solidFill>
              </a14:hiddenFill>
            </a:ext>
          </a:extLst>
        </p:spPr>
      </p:pic>
      <p:sp>
        <p:nvSpPr>
          <p:cNvPr id="794630" name="Rectangle 6">
            <a:extLst>
              <a:ext uri="{FF2B5EF4-FFF2-40B4-BE49-F238E27FC236}">
                <a16:creationId xmlns:a16="http://schemas.microsoft.com/office/drawing/2014/main" id="{45281454-EC03-4A69-8953-7C88D14EDE04}"/>
              </a:ext>
            </a:extLst>
          </p:cNvPr>
          <p:cNvSpPr>
            <a:spLocks noGrp="1" noChangeArrowheads="1"/>
          </p:cNvSpPr>
          <p:nvPr>
            <p:ph type="title"/>
          </p:nvPr>
        </p:nvSpPr>
        <p:spPr>
          <a:xfrm>
            <a:off x="719138" y="134938"/>
            <a:ext cx="8048625" cy="1185862"/>
          </a:xfrm>
        </p:spPr>
        <p:txBody>
          <a:bodyPr/>
          <a:lstStyle/>
          <a:p>
            <a:r>
              <a:rPr lang="en-US" altLang="en-US" sz="3600"/>
              <a:t>Discharge, Stage, Concentration and Daily Average Example</a:t>
            </a:r>
          </a:p>
        </p:txBody>
      </p:sp>
      <p:sp>
        <p:nvSpPr>
          <p:cNvPr id="794631" name="Oval 7">
            <a:extLst>
              <a:ext uri="{FF2B5EF4-FFF2-40B4-BE49-F238E27FC236}">
                <a16:creationId xmlns:a16="http://schemas.microsoft.com/office/drawing/2014/main" id="{A5B3AF8A-328C-4570-AEB0-8FE4CB342249}"/>
              </a:ext>
            </a:extLst>
          </p:cNvPr>
          <p:cNvSpPr>
            <a:spLocks noChangeArrowheads="1"/>
          </p:cNvSpPr>
          <p:nvPr/>
        </p:nvSpPr>
        <p:spPr bwMode="auto">
          <a:xfrm>
            <a:off x="6186488" y="2014538"/>
            <a:ext cx="304800" cy="1052512"/>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4632" name="Oval 8">
            <a:extLst>
              <a:ext uri="{FF2B5EF4-FFF2-40B4-BE49-F238E27FC236}">
                <a16:creationId xmlns:a16="http://schemas.microsoft.com/office/drawing/2014/main" id="{8A083CAE-50BB-4718-9E18-AC69E14E1700}"/>
              </a:ext>
            </a:extLst>
          </p:cNvPr>
          <p:cNvSpPr>
            <a:spLocks noChangeArrowheads="1"/>
          </p:cNvSpPr>
          <p:nvPr/>
        </p:nvSpPr>
        <p:spPr bwMode="auto">
          <a:xfrm>
            <a:off x="693738" y="3776663"/>
            <a:ext cx="315912" cy="65722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4633" name="AutoShape 9">
            <a:extLst>
              <a:ext uri="{FF2B5EF4-FFF2-40B4-BE49-F238E27FC236}">
                <a16:creationId xmlns:a16="http://schemas.microsoft.com/office/drawing/2014/main" id="{1C7714B5-A893-4948-B36D-072331283D55}"/>
              </a:ext>
            </a:extLst>
          </p:cNvPr>
          <p:cNvCxnSpPr>
            <a:cxnSpLocks noChangeShapeType="1"/>
            <a:stCxn id="794631" idx="4"/>
            <a:endCxn id="794632" idx="0"/>
          </p:cNvCxnSpPr>
          <p:nvPr/>
        </p:nvCxnSpPr>
        <p:spPr bwMode="auto">
          <a:xfrm rot="5400000">
            <a:off x="3255169" y="678657"/>
            <a:ext cx="681037" cy="5486400"/>
          </a:xfrm>
          <a:prstGeom prst="bentConnector3">
            <a:avLst>
              <a:gd name="adj1" fmla="val 38926"/>
            </a:avLst>
          </a:prstGeom>
          <a:noFill/>
          <a:ln w="2857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4634" name="Oval 10">
            <a:extLst>
              <a:ext uri="{FF2B5EF4-FFF2-40B4-BE49-F238E27FC236}">
                <a16:creationId xmlns:a16="http://schemas.microsoft.com/office/drawing/2014/main" id="{47734D33-6440-45DD-ABED-45B754CC958F}"/>
              </a:ext>
            </a:extLst>
          </p:cNvPr>
          <p:cNvSpPr>
            <a:spLocks noChangeArrowheads="1"/>
          </p:cNvSpPr>
          <p:nvPr/>
        </p:nvSpPr>
        <p:spPr bwMode="auto">
          <a:xfrm>
            <a:off x="6824663" y="2012950"/>
            <a:ext cx="304800" cy="106045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4635" name="Oval 11">
            <a:extLst>
              <a:ext uri="{FF2B5EF4-FFF2-40B4-BE49-F238E27FC236}">
                <a16:creationId xmlns:a16="http://schemas.microsoft.com/office/drawing/2014/main" id="{8CE257AA-DF62-4A7E-BB55-B54D373C4DC3}"/>
              </a:ext>
            </a:extLst>
          </p:cNvPr>
          <p:cNvSpPr>
            <a:spLocks noChangeArrowheads="1"/>
          </p:cNvSpPr>
          <p:nvPr/>
        </p:nvSpPr>
        <p:spPr bwMode="auto">
          <a:xfrm>
            <a:off x="4849813" y="5626100"/>
            <a:ext cx="304800" cy="71755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4636" name="AutoShape 12">
            <a:extLst>
              <a:ext uri="{FF2B5EF4-FFF2-40B4-BE49-F238E27FC236}">
                <a16:creationId xmlns:a16="http://schemas.microsoft.com/office/drawing/2014/main" id="{7544956C-A136-4EDA-8A5B-74E6F7A74FB1}"/>
              </a:ext>
            </a:extLst>
          </p:cNvPr>
          <p:cNvCxnSpPr>
            <a:cxnSpLocks noChangeShapeType="1"/>
            <a:stCxn id="794634" idx="4"/>
            <a:endCxn id="794635" idx="0"/>
          </p:cNvCxnSpPr>
          <p:nvPr/>
        </p:nvCxnSpPr>
        <p:spPr bwMode="auto">
          <a:xfrm rot="5400000">
            <a:off x="4727575" y="3362326"/>
            <a:ext cx="2524125" cy="1974850"/>
          </a:xfrm>
          <a:prstGeom prst="bentConnector3">
            <a:avLst>
              <a:gd name="adj1" fmla="val 67921"/>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4637" name="Oval 13">
            <a:extLst>
              <a:ext uri="{FF2B5EF4-FFF2-40B4-BE49-F238E27FC236}">
                <a16:creationId xmlns:a16="http://schemas.microsoft.com/office/drawing/2014/main" id="{9DC5D047-BAB6-45BC-81E2-582F9974EBA1}"/>
              </a:ext>
            </a:extLst>
          </p:cNvPr>
          <p:cNvSpPr>
            <a:spLocks noChangeArrowheads="1"/>
          </p:cNvSpPr>
          <p:nvPr/>
        </p:nvSpPr>
        <p:spPr bwMode="auto">
          <a:xfrm>
            <a:off x="4378325" y="3794125"/>
            <a:ext cx="304800" cy="67945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4638" name="Oval 14">
            <a:extLst>
              <a:ext uri="{FF2B5EF4-FFF2-40B4-BE49-F238E27FC236}">
                <a16:creationId xmlns:a16="http://schemas.microsoft.com/office/drawing/2014/main" id="{779D592A-987A-40B7-B9E5-1DB801D99AAA}"/>
              </a:ext>
            </a:extLst>
          </p:cNvPr>
          <p:cNvSpPr>
            <a:spLocks noChangeArrowheads="1"/>
          </p:cNvSpPr>
          <p:nvPr/>
        </p:nvSpPr>
        <p:spPr bwMode="auto">
          <a:xfrm>
            <a:off x="542925" y="5214938"/>
            <a:ext cx="304800" cy="555625"/>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4639" name="AutoShape 15">
            <a:extLst>
              <a:ext uri="{FF2B5EF4-FFF2-40B4-BE49-F238E27FC236}">
                <a16:creationId xmlns:a16="http://schemas.microsoft.com/office/drawing/2014/main" id="{94881092-EC5D-4D9B-B8E2-EB8D23BBAD18}"/>
              </a:ext>
            </a:extLst>
          </p:cNvPr>
          <p:cNvCxnSpPr>
            <a:cxnSpLocks noChangeShapeType="1"/>
            <a:stCxn id="794637" idx="4"/>
            <a:endCxn id="794638" idx="0"/>
          </p:cNvCxnSpPr>
          <p:nvPr/>
        </p:nvCxnSpPr>
        <p:spPr bwMode="auto">
          <a:xfrm rot="5400000">
            <a:off x="2256631" y="2926557"/>
            <a:ext cx="712787" cy="3835400"/>
          </a:xfrm>
          <a:prstGeom prst="bentConnector3">
            <a:avLst>
              <a:gd name="adj1" fmla="val 31847"/>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4640" name="Oval 16">
            <a:extLst>
              <a:ext uri="{FF2B5EF4-FFF2-40B4-BE49-F238E27FC236}">
                <a16:creationId xmlns:a16="http://schemas.microsoft.com/office/drawing/2014/main" id="{F18EC6CB-84FA-44C0-8E83-5B3F3AA58D9E}"/>
              </a:ext>
            </a:extLst>
          </p:cNvPr>
          <p:cNvSpPr>
            <a:spLocks noChangeArrowheads="1"/>
          </p:cNvSpPr>
          <p:nvPr/>
        </p:nvSpPr>
        <p:spPr bwMode="auto">
          <a:xfrm>
            <a:off x="8020050" y="3692525"/>
            <a:ext cx="936625" cy="81121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a:extLst>
              <a:ext uri="{FF2B5EF4-FFF2-40B4-BE49-F238E27FC236}">
                <a16:creationId xmlns:a16="http://schemas.microsoft.com/office/drawing/2014/main" id="{A26A3F74-5EEE-40AD-ABA5-56E0FF2556C9}"/>
              </a:ext>
            </a:extLst>
          </p:cNvPr>
          <p:cNvSpPr>
            <a:spLocks noGrp="1" noChangeArrowheads="1"/>
          </p:cNvSpPr>
          <p:nvPr>
            <p:ph type="title"/>
          </p:nvPr>
        </p:nvSpPr>
        <p:spPr/>
        <p:txBody>
          <a:bodyPr/>
          <a:lstStyle/>
          <a:p>
            <a:r>
              <a:rPr lang="en-US" altLang="en-US"/>
              <a:t>Data Types</a:t>
            </a:r>
          </a:p>
        </p:txBody>
      </p:sp>
      <p:sp>
        <p:nvSpPr>
          <p:cNvPr id="795651" name="Rectangle 3">
            <a:extLst>
              <a:ext uri="{FF2B5EF4-FFF2-40B4-BE49-F238E27FC236}">
                <a16:creationId xmlns:a16="http://schemas.microsoft.com/office/drawing/2014/main" id="{884FC03D-224A-4AD4-8F86-5E7E3A820804}"/>
              </a:ext>
            </a:extLst>
          </p:cNvPr>
          <p:cNvSpPr>
            <a:spLocks noGrp="1" noChangeArrowheads="1"/>
          </p:cNvSpPr>
          <p:nvPr>
            <p:ph type="body" idx="1"/>
          </p:nvPr>
        </p:nvSpPr>
        <p:spPr>
          <a:xfrm>
            <a:off x="685800" y="1727200"/>
            <a:ext cx="7772400" cy="4775200"/>
          </a:xfrm>
        </p:spPr>
        <p:txBody>
          <a:bodyPr/>
          <a:lstStyle/>
          <a:p>
            <a:r>
              <a:rPr lang="en-US" altLang="en-US" sz="2800"/>
              <a:t>Continuous (Frequent sampling - fine spacing)</a:t>
            </a:r>
          </a:p>
          <a:p>
            <a:r>
              <a:rPr lang="en-US" altLang="en-US" sz="2800"/>
              <a:t>Sporadic (Spot sampling - coarse spacing)</a:t>
            </a:r>
          </a:p>
          <a:p>
            <a:r>
              <a:rPr lang="en-US" altLang="en-US" sz="2800"/>
              <a:t>Cumulative</a:t>
            </a:r>
          </a:p>
          <a:p>
            <a:r>
              <a:rPr lang="en-US" altLang="en-US" sz="2800"/>
              <a:t>Incremental</a:t>
            </a:r>
          </a:p>
          <a:p>
            <a:r>
              <a:rPr lang="en-US" altLang="en-US" sz="2800"/>
              <a:t>Average</a:t>
            </a:r>
          </a:p>
          <a:p>
            <a:r>
              <a:rPr lang="en-US" altLang="en-US" sz="2800"/>
              <a:t>Maximum</a:t>
            </a:r>
          </a:p>
          <a:p>
            <a:r>
              <a:rPr lang="en-US" altLang="en-US" sz="2800"/>
              <a:t>Minimum</a:t>
            </a:r>
          </a:p>
          <a:p>
            <a:r>
              <a:rPr lang="en-US" altLang="en-US" sz="2800"/>
              <a:t>Constant over Interval</a:t>
            </a:r>
          </a:p>
          <a:p>
            <a:r>
              <a:rPr lang="en-US" altLang="en-US" sz="2800"/>
              <a:t>Categorical</a:t>
            </a:r>
          </a:p>
        </p:txBody>
      </p:sp>
      <p:sp>
        <p:nvSpPr>
          <p:cNvPr id="795652" name="Rectangle 4">
            <a:extLst>
              <a:ext uri="{FF2B5EF4-FFF2-40B4-BE49-F238E27FC236}">
                <a16:creationId xmlns:a16="http://schemas.microsoft.com/office/drawing/2014/main" id="{662DE7F2-16CB-4947-9E50-8CE5F0F7353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5653" name="Object 5">
            <a:extLst>
              <a:ext uri="{FF2B5EF4-FFF2-40B4-BE49-F238E27FC236}">
                <a16:creationId xmlns:a16="http://schemas.microsoft.com/office/drawing/2014/main" id="{1A6453C7-AC66-4ADA-84C4-92F9827266F0}"/>
              </a:ext>
            </a:extLst>
          </p:cNvPr>
          <p:cNvGraphicFramePr>
            <a:graphicFrameLocks noChangeAspect="1"/>
          </p:cNvGraphicFramePr>
          <p:nvPr/>
        </p:nvGraphicFramePr>
        <p:xfrm>
          <a:off x="3495675" y="2600325"/>
          <a:ext cx="2032000" cy="965200"/>
        </p:xfrm>
        <a:graphic>
          <a:graphicData uri="http://schemas.openxmlformats.org/presentationml/2006/ole">
            <mc:AlternateContent xmlns:mc="http://schemas.openxmlformats.org/markup-compatibility/2006">
              <mc:Choice xmlns:v="urn:schemas-microsoft-com:vml" Requires="v">
                <p:oleObj spid="_x0000_s795658" name="Equation" r:id="rId4" imgW="1016000" imgH="482600" progId="Equation.3">
                  <p:embed/>
                </p:oleObj>
              </mc:Choice>
              <mc:Fallback>
                <p:oleObj name="Equation" r:id="rId4" imgW="1016000" imgH="482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675" y="2600325"/>
                        <a:ext cx="2032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5654" name="Rectangle 6">
            <a:extLst>
              <a:ext uri="{FF2B5EF4-FFF2-40B4-BE49-F238E27FC236}">
                <a16:creationId xmlns:a16="http://schemas.microsoft.com/office/drawing/2014/main" id="{8403C562-C582-4DCB-8327-999BF297FA6F}"/>
              </a:ext>
            </a:extLst>
          </p:cNvPr>
          <p:cNvSpPr>
            <a:spLocks noChangeArrowheads="1"/>
          </p:cNvSpPr>
          <p:nvPr/>
        </p:nvSpPr>
        <p:spPr bwMode="auto">
          <a:xfrm>
            <a:off x="0" y="318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5655" name="Object 7">
            <a:extLst>
              <a:ext uri="{FF2B5EF4-FFF2-40B4-BE49-F238E27FC236}">
                <a16:creationId xmlns:a16="http://schemas.microsoft.com/office/drawing/2014/main" id="{AB8182CE-3A27-4818-9605-F3CB97D86E06}"/>
              </a:ext>
            </a:extLst>
          </p:cNvPr>
          <p:cNvGraphicFramePr>
            <a:graphicFrameLocks noChangeAspect="1"/>
          </p:cNvGraphicFramePr>
          <p:nvPr/>
        </p:nvGraphicFramePr>
        <p:xfrm>
          <a:off x="5565775" y="3151188"/>
          <a:ext cx="2286000" cy="965200"/>
        </p:xfrm>
        <a:graphic>
          <a:graphicData uri="http://schemas.openxmlformats.org/presentationml/2006/ole">
            <mc:AlternateContent xmlns:mc="http://schemas.openxmlformats.org/markup-compatibility/2006">
              <mc:Choice xmlns:v="urn:schemas-microsoft-com:vml" Requires="v">
                <p:oleObj spid="_x0000_s795659" name="Equation" r:id="rId6" imgW="1143000" imgH="482400" progId="Equation.3">
                  <p:embed/>
                </p:oleObj>
              </mc:Choice>
              <mc:Fallback>
                <p:oleObj name="Equation" r:id="rId6" imgW="1143000" imgH="482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3151188"/>
                        <a:ext cx="2286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5656" name="Rectangle 8">
            <a:extLst>
              <a:ext uri="{FF2B5EF4-FFF2-40B4-BE49-F238E27FC236}">
                <a16:creationId xmlns:a16="http://schemas.microsoft.com/office/drawing/2014/main" id="{A9436D2E-881E-4A65-B0A4-62198771D6BE}"/>
              </a:ext>
            </a:extLst>
          </p:cNvPr>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5657" name="Object 9">
            <a:extLst>
              <a:ext uri="{FF2B5EF4-FFF2-40B4-BE49-F238E27FC236}">
                <a16:creationId xmlns:a16="http://schemas.microsoft.com/office/drawing/2014/main" id="{249B7E92-07F8-489B-AB14-626A9BCCCFFF}"/>
              </a:ext>
            </a:extLst>
          </p:cNvPr>
          <p:cNvGraphicFramePr>
            <a:graphicFrameLocks noChangeAspect="1"/>
          </p:cNvGraphicFramePr>
          <p:nvPr/>
        </p:nvGraphicFramePr>
        <p:xfrm>
          <a:off x="3565525" y="3719513"/>
          <a:ext cx="1752600" cy="787400"/>
        </p:xfrm>
        <a:graphic>
          <a:graphicData uri="http://schemas.openxmlformats.org/presentationml/2006/ole">
            <mc:AlternateContent xmlns:mc="http://schemas.openxmlformats.org/markup-compatibility/2006">
              <mc:Choice xmlns:v="urn:schemas-microsoft-com:vml" Requires="v">
                <p:oleObj spid="_x0000_s795660" name="Equation" r:id="rId8" imgW="875920" imgH="393529" progId="Equation.3">
                  <p:embed/>
                </p:oleObj>
              </mc:Choice>
              <mc:Fallback>
                <p:oleObj name="Equation" r:id="rId8" imgW="875920" imgH="393529"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5525" y="3719513"/>
                        <a:ext cx="17526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6674" name="Picture 2">
            <a:extLst>
              <a:ext uri="{FF2B5EF4-FFF2-40B4-BE49-F238E27FC236}">
                <a16:creationId xmlns:a16="http://schemas.microsoft.com/office/drawing/2014/main" id="{338F6A74-CB34-4DEE-ADCE-4DE17F2BB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38113"/>
            <a:ext cx="5678487" cy="2813050"/>
          </a:xfrm>
          <a:prstGeom prst="rect">
            <a:avLst/>
          </a:prstGeom>
          <a:noFill/>
          <a:extLst>
            <a:ext uri="{909E8E84-426E-40DD-AFC4-6F175D3DCCD1}">
              <a14:hiddenFill xmlns:a14="http://schemas.microsoft.com/office/drawing/2010/main">
                <a:solidFill>
                  <a:srgbClr val="FFFFFF"/>
                </a:solidFill>
              </a14:hiddenFill>
            </a:ext>
          </a:extLst>
        </p:spPr>
      </p:pic>
      <p:pic>
        <p:nvPicPr>
          <p:cNvPr id="796675" name="Picture 3">
            <a:extLst>
              <a:ext uri="{FF2B5EF4-FFF2-40B4-BE49-F238E27FC236}">
                <a16:creationId xmlns:a16="http://schemas.microsoft.com/office/drawing/2014/main" id="{7A8D3205-4144-458A-ACA7-5C6D6B524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 y="3063875"/>
            <a:ext cx="4762500" cy="974725"/>
          </a:xfrm>
          <a:prstGeom prst="rect">
            <a:avLst/>
          </a:prstGeom>
          <a:noFill/>
          <a:extLst>
            <a:ext uri="{909E8E84-426E-40DD-AFC4-6F175D3DCCD1}">
              <a14:hiddenFill xmlns:a14="http://schemas.microsoft.com/office/drawing/2010/main">
                <a:solidFill>
                  <a:srgbClr val="FFFFFF"/>
                </a:solidFill>
              </a14:hiddenFill>
            </a:ext>
          </a:extLst>
        </p:spPr>
      </p:pic>
      <p:pic>
        <p:nvPicPr>
          <p:cNvPr id="796676" name="Picture 4">
            <a:extLst>
              <a:ext uri="{FF2B5EF4-FFF2-40B4-BE49-F238E27FC236}">
                <a16:creationId xmlns:a16="http://schemas.microsoft.com/office/drawing/2014/main" id="{13A2EBFB-4798-45F5-90EF-7F935A68C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5353050"/>
            <a:ext cx="5343525" cy="1323975"/>
          </a:xfrm>
          <a:prstGeom prst="rect">
            <a:avLst/>
          </a:prstGeom>
          <a:noFill/>
          <a:extLst>
            <a:ext uri="{909E8E84-426E-40DD-AFC4-6F175D3DCCD1}">
              <a14:hiddenFill xmlns:a14="http://schemas.microsoft.com/office/drawing/2010/main">
                <a:solidFill>
                  <a:srgbClr val="FFFFFF"/>
                </a:solidFill>
              </a14:hiddenFill>
            </a:ext>
          </a:extLst>
        </p:spPr>
      </p:pic>
      <p:sp>
        <p:nvSpPr>
          <p:cNvPr id="796677" name="AutoShape 5">
            <a:extLst>
              <a:ext uri="{FF2B5EF4-FFF2-40B4-BE49-F238E27FC236}">
                <a16:creationId xmlns:a16="http://schemas.microsoft.com/office/drawing/2014/main" id="{66E13B42-F882-445F-BE74-1613CCCB62B2}"/>
              </a:ext>
            </a:extLst>
          </p:cNvPr>
          <p:cNvSpPr>
            <a:spLocks noChangeArrowheads="1"/>
          </p:cNvSpPr>
          <p:nvPr/>
        </p:nvSpPr>
        <p:spPr bwMode="auto">
          <a:xfrm>
            <a:off x="5802313" y="5527675"/>
            <a:ext cx="3048000" cy="990600"/>
          </a:xfrm>
          <a:prstGeom prst="wedgeRoundRectCallout">
            <a:avLst>
              <a:gd name="adj1" fmla="val -66250"/>
              <a:gd name="adj2" fmla="val 36699"/>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t>Incomplete or Inexact daily total occurring.  Value is not a true 24-hour amount.  One or more periods are missing and/or an accumulated amount has begun but not ended during the daily period.</a:t>
            </a:r>
          </a:p>
        </p:txBody>
      </p:sp>
      <p:pic>
        <p:nvPicPr>
          <p:cNvPr id="796678" name="Picture 6">
            <a:extLst>
              <a:ext uri="{FF2B5EF4-FFF2-40B4-BE49-F238E27FC236}">
                <a16:creationId xmlns:a16="http://schemas.microsoft.com/office/drawing/2014/main" id="{5A564016-CF3A-46FF-AB0B-E76867209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667000"/>
            <a:ext cx="21145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796679" name="Picture 7">
            <a:extLst>
              <a:ext uri="{FF2B5EF4-FFF2-40B4-BE49-F238E27FC236}">
                <a16:creationId xmlns:a16="http://schemas.microsoft.com/office/drawing/2014/main" id="{44B3D461-73D8-4075-9F02-CBAC21F82C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 y="4135438"/>
            <a:ext cx="8915400" cy="1036637"/>
          </a:xfrm>
          <a:prstGeom prst="rect">
            <a:avLst/>
          </a:prstGeom>
          <a:noFill/>
          <a:extLst>
            <a:ext uri="{909E8E84-426E-40DD-AFC4-6F175D3DCCD1}">
              <a14:hiddenFill xmlns:a14="http://schemas.microsoft.com/office/drawing/2010/main">
                <a:solidFill>
                  <a:srgbClr val="FFFFFF"/>
                </a:solidFill>
              </a14:hiddenFill>
            </a:ext>
          </a:extLst>
        </p:spPr>
      </p:pic>
      <p:sp>
        <p:nvSpPr>
          <p:cNvPr id="796680" name="Oval 8">
            <a:extLst>
              <a:ext uri="{FF2B5EF4-FFF2-40B4-BE49-F238E27FC236}">
                <a16:creationId xmlns:a16="http://schemas.microsoft.com/office/drawing/2014/main" id="{5E92C4B4-DF23-4171-ACCC-904BDCC904B9}"/>
              </a:ext>
            </a:extLst>
          </p:cNvPr>
          <p:cNvSpPr>
            <a:spLocks noChangeArrowheads="1"/>
          </p:cNvSpPr>
          <p:nvPr/>
        </p:nvSpPr>
        <p:spPr bwMode="auto">
          <a:xfrm>
            <a:off x="4491038" y="457200"/>
            <a:ext cx="328612" cy="19812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1" name="Oval 9">
            <a:extLst>
              <a:ext uri="{FF2B5EF4-FFF2-40B4-BE49-F238E27FC236}">
                <a16:creationId xmlns:a16="http://schemas.microsoft.com/office/drawing/2014/main" id="{9BCD2586-AD73-4E83-96FD-ECBE7BE45BB1}"/>
              </a:ext>
            </a:extLst>
          </p:cNvPr>
          <p:cNvSpPr>
            <a:spLocks noChangeArrowheads="1"/>
          </p:cNvSpPr>
          <p:nvPr/>
        </p:nvSpPr>
        <p:spPr bwMode="auto">
          <a:xfrm>
            <a:off x="3916363" y="1311275"/>
            <a:ext cx="328612" cy="381000"/>
          </a:xfrm>
          <a:prstGeom prst="ellipse">
            <a:avLst/>
          </a:pr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2" name="Oval 10">
            <a:extLst>
              <a:ext uri="{FF2B5EF4-FFF2-40B4-BE49-F238E27FC236}">
                <a16:creationId xmlns:a16="http://schemas.microsoft.com/office/drawing/2014/main" id="{D1ED3CF1-CBB0-45C1-8CA6-FB3B7CEA2518}"/>
              </a:ext>
            </a:extLst>
          </p:cNvPr>
          <p:cNvSpPr>
            <a:spLocks noChangeArrowheads="1"/>
          </p:cNvSpPr>
          <p:nvPr/>
        </p:nvSpPr>
        <p:spPr bwMode="auto">
          <a:xfrm>
            <a:off x="6804025" y="3081338"/>
            <a:ext cx="381000" cy="3810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96683" name="Oval 11">
            <a:extLst>
              <a:ext uri="{FF2B5EF4-FFF2-40B4-BE49-F238E27FC236}">
                <a16:creationId xmlns:a16="http://schemas.microsoft.com/office/drawing/2014/main" id="{EB52BAFB-1464-4402-A836-8C3ED361934C}"/>
              </a:ext>
            </a:extLst>
          </p:cNvPr>
          <p:cNvSpPr>
            <a:spLocks noChangeArrowheads="1"/>
          </p:cNvSpPr>
          <p:nvPr/>
        </p:nvSpPr>
        <p:spPr bwMode="auto">
          <a:xfrm>
            <a:off x="5016500" y="1884363"/>
            <a:ext cx="328613"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4" name="Oval 12">
            <a:extLst>
              <a:ext uri="{FF2B5EF4-FFF2-40B4-BE49-F238E27FC236}">
                <a16:creationId xmlns:a16="http://schemas.microsoft.com/office/drawing/2014/main" id="{C0AAA78E-ED11-40D1-BFA6-4A5C9DCD105C}"/>
              </a:ext>
            </a:extLst>
          </p:cNvPr>
          <p:cNvSpPr>
            <a:spLocks noChangeArrowheads="1"/>
          </p:cNvSpPr>
          <p:nvPr/>
        </p:nvSpPr>
        <p:spPr bwMode="auto">
          <a:xfrm>
            <a:off x="6858000" y="3352800"/>
            <a:ext cx="328613" cy="38100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5" name="Oval 13">
            <a:extLst>
              <a:ext uri="{FF2B5EF4-FFF2-40B4-BE49-F238E27FC236}">
                <a16:creationId xmlns:a16="http://schemas.microsoft.com/office/drawing/2014/main" id="{086AEB51-D513-4704-A900-847339253120}"/>
              </a:ext>
            </a:extLst>
          </p:cNvPr>
          <p:cNvSpPr>
            <a:spLocks noChangeArrowheads="1"/>
          </p:cNvSpPr>
          <p:nvPr/>
        </p:nvSpPr>
        <p:spPr bwMode="auto">
          <a:xfrm>
            <a:off x="7010400" y="4648200"/>
            <a:ext cx="328613" cy="3810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6" name="Oval 14">
            <a:extLst>
              <a:ext uri="{FF2B5EF4-FFF2-40B4-BE49-F238E27FC236}">
                <a16:creationId xmlns:a16="http://schemas.microsoft.com/office/drawing/2014/main" id="{4C54FE63-ADCF-4C57-9706-935A058B20AD}"/>
              </a:ext>
            </a:extLst>
          </p:cNvPr>
          <p:cNvSpPr>
            <a:spLocks noChangeArrowheads="1"/>
          </p:cNvSpPr>
          <p:nvPr/>
        </p:nvSpPr>
        <p:spPr bwMode="auto">
          <a:xfrm>
            <a:off x="3538538" y="4603750"/>
            <a:ext cx="328612" cy="38100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7" name="Oval 15">
            <a:extLst>
              <a:ext uri="{FF2B5EF4-FFF2-40B4-BE49-F238E27FC236}">
                <a16:creationId xmlns:a16="http://schemas.microsoft.com/office/drawing/2014/main" id="{D54FA9B8-548F-49FF-A7C5-891E032E9220}"/>
              </a:ext>
            </a:extLst>
          </p:cNvPr>
          <p:cNvSpPr>
            <a:spLocks noChangeArrowheads="1"/>
          </p:cNvSpPr>
          <p:nvPr/>
        </p:nvSpPr>
        <p:spPr bwMode="auto">
          <a:xfrm>
            <a:off x="609600" y="4648200"/>
            <a:ext cx="328613" cy="381000"/>
          </a:xfrm>
          <a:prstGeom prst="ellipse">
            <a:avLst/>
          </a:pr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8" name="Oval 16">
            <a:extLst>
              <a:ext uri="{FF2B5EF4-FFF2-40B4-BE49-F238E27FC236}">
                <a16:creationId xmlns:a16="http://schemas.microsoft.com/office/drawing/2014/main" id="{60D46198-AD8B-46F6-A6AD-5FC59010BDC9}"/>
              </a:ext>
            </a:extLst>
          </p:cNvPr>
          <p:cNvSpPr>
            <a:spLocks noChangeArrowheads="1"/>
          </p:cNvSpPr>
          <p:nvPr/>
        </p:nvSpPr>
        <p:spPr bwMode="auto">
          <a:xfrm>
            <a:off x="1023938" y="5768975"/>
            <a:ext cx="328612" cy="7620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9" name="Oval 17">
            <a:extLst>
              <a:ext uri="{FF2B5EF4-FFF2-40B4-BE49-F238E27FC236}">
                <a16:creationId xmlns:a16="http://schemas.microsoft.com/office/drawing/2014/main" id="{FBE5EEEC-2400-4454-9377-825BE9A54145}"/>
              </a:ext>
            </a:extLst>
          </p:cNvPr>
          <p:cNvSpPr>
            <a:spLocks noChangeArrowheads="1"/>
          </p:cNvSpPr>
          <p:nvPr/>
        </p:nvSpPr>
        <p:spPr bwMode="auto">
          <a:xfrm>
            <a:off x="1397000" y="3462338"/>
            <a:ext cx="328613"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6690" name="AutoShape 18">
            <a:extLst>
              <a:ext uri="{FF2B5EF4-FFF2-40B4-BE49-F238E27FC236}">
                <a16:creationId xmlns:a16="http://schemas.microsoft.com/office/drawing/2014/main" id="{E8BA8B80-3CDF-42BA-B8A3-93A97036D6C4}"/>
              </a:ext>
            </a:extLst>
          </p:cNvPr>
          <p:cNvCxnSpPr>
            <a:cxnSpLocks noChangeShapeType="1"/>
            <a:stCxn id="796681" idx="2"/>
            <a:endCxn id="796687" idx="0"/>
          </p:cNvCxnSpPr>
          <p:nvPr/>
        </p:nvCxnSpPr>
        <p:spPr bwMode="auto">
          <a:xfrm rot="10800000" flipV="1">
            <a:off x="774700" y="1501775"/>
            <a:ext cx="3127375" cy="3132138"/>
          </a:xfrm>
          <a:prstGeom prst="bentConnector2">
            <a:avLst/>
          </a:prstGeom>
          <a:noFill/>
          <a:ln w="28575">
            <a:solidFill>
              <a:srgbClr val="00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691" name="AutoShape 19">
            <a:extLst>
              <a:ext uri="{FF2B5EF4-FFF2-40B4-BE49-F238E27FC236}">
                <a16:creationId xmlns:a16="http://schemas.microsoft.com/office/drawing/2014/main" id="{972F50E2-80EA-4E01-ABE8-286260ED26F7}"/>
              </a:ext>
            </a:extLst>
          </p:cNvPr>
          <p:cNvCxnSpPr>
            <a:cxnSpLocks noChangeShapeType="1"/>
            <a:stCxn id="796689" idx="0"/>
            <a:endCxn id="796683" idx="2"/>
          </p:cNvCxnSpPr>
          <p:nvPr/>
        </p:nvCxnSpPr>
        <p:spPr bwMode="auto">
          <a:xfrm rot="16200000">
            <a:off x="2595563" y="1041400"/>
            <a:ext cx="1373187" cy="3440113"/>
          </a:xfrm>
          <a:prstGeom prst="bentConnector2">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692" name="AutoShape 20">
            <a:extLst>
              <a:ext uri="{FF2B5EF4-FFF2-40B4-BE49-F238E27FC236}">
                <a16:creationId xmlns:a16="http://schemas.microsoft.com/office/drawing/2014/main" id="{A450B72D-D868-43A9-B319-4425A5410A45}"/>
              </a:ext>
            </a:extLst>
          </p:cNvPr>
          <p:cNvCxnSpPr>
            <a:cxnSpLocks noChangeShapeType="1"/>
            <a:stCxn id="796680" idx="4"/>
            <a:endCxn id="796688" idx="0"/>
          </p:cNvCxnSpPr>
          <p:nvPr/>
        </p:nvCxnSpPr>
        <p:spPr bwMode="auto">
          <a:xfrm rot="5400000">
            <a:off x="1271588" y="2370138"/>
            <a:ext cx="3302000" cy="3467100"/>
          </a:xfrm>
          <a:prstGeom prst="bentConnector3">
            <a:avLst>
              <a:gd name="adj1" fmla="val 50000"/>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693" name="AutoShape 21">
            <a:extLst>
              <a:ext uri="{FF2B5EF4-FFF2-40B4-BE49-F238E27FC236}">
                <a16:creationId xmlns:a16="http://schemas.microsoft.com/office/drawing/2014/main" id="{0260FF20-5DB1-4E64-AEE5-45C7A40C0CEA}"/>
              </a:ext>
            </a:extLst>
          </p:cNvPr>
          <p:cNvCxnSpPr>
            <a:cxnSpLocks noChangeShapeType="1"/>
            <a:stCxn id="796685" idx="0"/>
            <a:endCxn id="796682" idx="2"/>
          </p:cNvCxnSpPr>
          <p:nvPr/>
        </p:nvCxnSpPr>
        <p:spPr bwMode="auto">
          <a:xfrm rot="5400000" flipH="1">
            <a:off x="6301581" y="3759995"/>
            <a:ext cx="1362075" cy="385762"/>
          </a:xfrm>
          <a:prstGeom prst="bentConnector4">
            <a:avLst>
              <a:gd name="adj1" fmla="val 42426"/>
              <a:gd name="adj2" fmla="val 155556"/>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694" name="AutoShape 22">
            <a:extLst>
              <a:ext uri="{FF2B5EF4-FFF2-40B4-BE49-F238E27FC236}">
                <a16:creationId xmlns:a16="http://schemas.microsoft.com/office/drawing/2014/main" id="{D7F7662A-733A-48E0-BB6A-C82F75B4447E}"/>
              </a:ext>
            </a:extLst>
          </p:cNvPr>
          <p:cNvCxnSpPr>
            <a:cxnSpLocks noChangeShapeType="1"/>
            <a:stCxn id="796686" idx="6"/>
            <a:endCxn id="796684" idx="2"/>
          </p:cNvCxnSpPr>
          <p:nvPr/>
        </p:nvCxnSpPr>
        <p:spPr bwMode="auto">
          <a:xfrm flipV="1">
            <a:off x="3881438" y="3543300"/>
            <a:ext cx="2962275" cy="1250950"/>
          </a:xfrm>
          <a:prstGeom prst="bentConnector3">
            <a:avLst>
              <a:gd name="adj1" fmla="val 49944"/>
            </a:avLst>
          </a:prstGeom>
          <a:noFill/>
          <a:ln w="28575">
            <a:solidFill>
              <a:srgbClr val="FF99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6695" name="Rectangle 23">
            <a:extLst>
              <a:ext uri="{FF2B5EF4-FFF2-40B4-BE49-F238E27FC236}">
                <a16:creationId xmlns:a16="http://schemas.microsoft.com/office/drawing/2014/main" id="{5757DA22-479C-4160-9B6B-523F4425A9E5}"/>
              </a:ext>
            </a:extLst>
          </p:cNvPr>
          <p:cNvSpPr>
            <a:spLocks noGrp="1" noChangeArrowheads="1"/>
          </p:cNvSpPr>
          <p:nvPr>
            <p:ph type="title"/>
          </p:nvPr>
        </p:nvSpPr>
        <p:spPr>
          <a:xfrm>
            <a:off x="5943600" y="57150"/>
            <a:ext cx="3200400" cy="2220913"/>
          </a:xfrm>
          <a:solidFill>
            <a:schemeClr val="bg1"/>
          </a:solidFill>
          <a:ln/>
        </p:spPr>
        <p:txBody>
          <a:bodyPr/>
          <a:lstStyle/>
          <a:p>
            <a:r>
              <a:rPr lang="en-US" altLang="en-US"/>
              <a:t>15 min Precipitation from NCDC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22" name="Picture 2">
            <a:extLst>
              <a:ext uri="{FF2B5EF4-FFF2-40B4-BE49-F238E27FC236}">
                <a16:creationId xmlns:a16="http://schemas.microsoft.com/office/drawing/2014/main" id="{7C497A59-3527-4F74-B07A-FB297FE6F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839913"/>
            <a:ext cx="6540500" cy="2959100"/>
          </a:xfrm>
          <a:prstGeom prst="rect">
            <a:avLst/>
          </a:prstGeom>
          <a:noFill/>
          <a:extLst>
            <a:ext uri="{909E8E84-426E-40DD-AFC4-6F175D3DCCD1}">
              <a14:hiddenFill xmlns:a14="http://schemas.microsoft.com/office/drawing/2010/main">
                <a:solidFill>
                  <a:srgbClr val="FFFFFF"/>
                </a:solidFill>
              </a14:hiddenFill>
            </a:ext>
          </a:extLst>
        </p:spPr>
      </p:pic>
      <p:pic>
        <p:nvPicPr>
          <p:cNvPr id="798723" name="Picture 3">
            <a:extLst>
              <a:ext uri="{FF2B5EF4-FFF2-40B4-BE49-F238E27FC236}">
                <a16:creationId xmlns:a16="http://schemas.microsoft.com/office/drawing/2014/main" id="{A4690252-7E02-4260-8823-B8DF4DB31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5722938"/>
            <a:ext cx="8837612" cy="1039812"/>
          </a:xfrm>
          <a:prstGeom prst="rect">
            <a:avLst/>
          </a:prstGeom>
          <a:noFill/>
          <a:extLst>
            <a:ext uri="{909E8E84-426E-40DD-AFC4-6F175D3DCCD1}">
              <a14:hiddenFill xmlns:a14="http://schemas.microsoft.com/office/drawing/2010/main">
                <a:solidFill>
                  <a:srgbClr val="FFFFFF"/>
                </a:solidFill>
              </a14:hiddenFill>
            </a:ext>
          </a:extLst>
        </p:spPr>
      </p:pic>
      <p:pic>
        <p:nvPicPr>
          <p:cNvPr id="798724" name="Picture 4">
            <a:extLst>
              <a:ext uri="{FF2B5EF4-FFF2-40B4-BE49-F238E27FC236}">
                <a16:creationId xmlns:a16="http://schemas.microsoft.com/office/drawing/2014/main" id="{66240F7E-6884-441A-A932-D4731E1A1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53000"/>
            <a:ext cx="88392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98725" name="Picture 5">
            <a:extLst>
              <a:ext uri="{FF2B5EF4-FFF2-40B4-BE49-F238E27FC236}">
                <a16:creationId xmlns:a16="http://schemas.microsoft.com/office/drawing/2014/main" id="{F13B0ABE-F683-44CF-80F4-3DEF253247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1675" y="3308350"/>
            <a:ext cx="309562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798726" name="Picture 6">
            <a:extLst>
              <a:ext uri="{FF2B5EF4-FFF2-40B4-BE49-F238E27FC236}">
                <a16:creationId xmlns:a16="http://schemas.microsoft.com/office/drawing/2014/main" id="{08DBDC08-3C74-4B97-9E82-4DB4D5C29F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611188"/>
            <a:ext cx="8686800" cy="1074737"/>
          </a:xfrm>
          <a:prstGeom prst="rect">
            <a:avLst/>
          </a:prstGeom>
          <a:noFill/>
          <a:extLst>
            <a:ext uri="{909E8E84-426E-40DD-AFC4-6F175D3DCCD1}">
              <a14:hiddenFill xmlns:a14="http://schemas.microsoft.com/office/drawing/2010/main">
                <a:solidFill>
                  <a:srgbClr val="FFFFFF"/>
                </a:solidFill>
              </a14:hiddenFill>
            </a:ext>
          </a:extLst>
        </p:spPr>
      </p:pic>
      <p:sp>
        <p:nvSpPr>
          <p:cNvPr id="798727" name="Oval 7">
            <a:extLst>
              <a:ext uri="{FF2B5EF4-FFF2-40B4-BE49-F238E27FC236}">
                <a16:creationId xmlns:a16="http://schemas.microsoft.com/office/drawing/2014/main" id="{C5E094EB-3E1D-4093-9DFD-EFE999778A64}"/>
              </a:ext>
            </a:extLst>
          </p:cNvPr>
          <p:cNvSpPr>
            <a:spLocks noChangeArrowheads="1"/>
          </p:cNvSpPr>
          <p:nvPr/>
        </p:nvSpPr>
        <p:spPr bwMode="auto">
          <a:xfrm>
            <a:off x="3833813" y="2251075"/>
            <a:ext cx="457200" cy="2362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28" name="Oval 8">
            <a:extLst>
              <a:ext uri="{FF2B5EF4-FFF2-40B4-BE49-F238E27FC236}">
                <a16:creationId xmlns:a16="http://schemas.microsoft.com/office/drawing/2014/main" id="{0035B255-53D0-4AE4-90D9-0456C25ED999}"/>
              </a:ext>
            </a:extLst>
          </p:cNvPr>
          <p:cNvSpPr>
            <a:spLocks noChangeArrowheads="1"/>
          </p:cNvSpPr>
          <p:nvPr/>
        </p:nvSpPr>
        <p:spPr bwMode="auto">
          <a:xfrm>
            <a:off x="533400" y="1247775"/>
            <a:ext cx="381000" cy="3111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8729" name="AutoShape 9">
            <a:extLst>
              <a:ext uri="{FF2B5EF4-FFF2-40B4-BE49-F238E27FC236}">
                <a16:creationId xmlns:a16="http://schemas.microsoft.com/office/drawing/2014/main" id="{F5A6FA7B-FE72-4C6C-8190-3F908136938D}"/>
              </a:ext>
            </a:extLst>
          </p:cNvPr>
          <p:cNvCxnSpPr>
            <a:cxnSpLocks noChangeShapeType="1"/>
            <a:stCxn id="798727" idx="2"/>
            <a:endCxn id="798728" idx="4"/>
          </p:cNvCxnSpPr>
          <p:nvPr/>
        </p:nvCxnSpPr>
        <p:spPr bwMode="auto">
          <a:xfrm rot="10800000">
            <a:off x="723900" y="1573213"/>
            <a:ext cx="3095625" cy="1858962"/>
          </a:xfrm>
          <a:prstGeom prst="bentConnector2">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30" name="Oval 10">
            <a:extLst>
              <a:ext uri="{FF2B5EF4-FFF2-40B4-BE49-F238E27FC236}">
                <a16:creationId xmlns:a16="http://schemas.microsoft.com/office/drawing/2014/main" id="{9B37C53A-1CE9-416D-9025-091452C549C8}"/>
              </a:ext>
            </a:extLst>
          </p:cNvPr>
          <p:cNvSpPr>
            <a:spLocks noChangeArrowheads="1"/>
          </p:cNvSpPr>
          <p:nvPr/>
        </p:nvSpPr>
        <p:spPr bwMode="auto">
          <a:xfrm>
            <a:off x="4533900" y="2219325"/>
            <a:ext cx="381000" cy="24384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1" name="Oval 11">
            <a:extLst>
              <a:ext uri="{FF2B5EF4-FFF2-40B4-BE49-F238E27FC236}">
                <a16:creationId xmlns:a16="http://schemas.microsoft.com/office/drawing/2014/main" id="{E725134D-A9E2-4594-B3D9-0D1BCB4191E1}"/>
              </a:ext>
            </a:extLst>
          </p:cNvPr>
          <p:cNvSpPr>
            <a:spLocks noChangeArrowheads="1"/>
          </p:cNvSpPr>
          <p:nvPr/>
        </p:nvSpPr>
        <p:spPr bwMode="auto">
          <a:xfrm>
            <a:off x="590550" y="5219700"/>
            <a:ext cx="381000" cy="3048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8732" name="AutoShape 12">
            <a:extLst>
              <a:ext uri="{FF2B5EF4-FFF2-40B4-BE49-F238E27FC236}">
                <a16:creationId xmlns:a16="http://schemas.microsoft.com/office/drawing/2014/main" id="{C4588AFA-303D-405B-8DCB-F450A80AA2F7}"/>
              </a:ext>
            </a:extLst>
          </p:cNvPr>
          <p:cNvCxnSpPr>
            <a:cxnSpLocks noChangeShapeType="1"/>
            <a:stCxn id="798730" idx="4"/>
            <a:endCxn id="798731" idx="0"/>
          </p:cNvCxnSpPr>
          <p:nvPr/>
        </p:nvCxnSpPr>
        <p:spPr bwMode="auto">
          <a:xfrm rot="5400000">
            <a:off x="2486025" y="2967038"/>
            <a:ext cx="533400" cy="3943350"/>
          </a:xfrm>
          <a:prstGeom prst="bentConnector3">
            <a:avLst>
              <a:gd name="adj1" fmla="val 35713"/>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33" name="Oval 13">
            <a:extLst>
              <a:ext uri="{FF2B5EF4-FFF2-40B4-BE49-F238E27FC236}">
                <a16:creationId xmlns:a16="http://schemas.microsoft.com/office/drawing/2014/main" id="{FA48C6C4-3D37-4CA2-8DB6-5557A1C02971}"/>
              </a:ext>
            </a:extLst>
          </p:cNvPr>
          <p:cNvSpPr>
            <a:spLocks noChangeArrowheads="1"/>
          </p:cNvSpPr>
          <p:nvPr/>
        </p:nvSpPr>
        <p:spPr bwMode="auto">
          <a:xfrm>
            <a:off x="5124450" y="2209800"/>
            <a:ext cx="381000" cy="243840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4" name="Oval 14">
            <a:extLst>
              <a:ext uri="{FF2B5EF4-FFF2-40B4-BE49-F238E27FC236}">
                <a16:creationId xmlns:a16="http://schemas.microsoft.com/office/drawing/2014/main" id="{A45DF741-51A0-4EF5-A5A8-05478F567911}"/>
              </a:ext>
            </a:extLst>
          </p:cNvPr>
          <p:cNvSpPr>
            <a:spLocks noChangeArrowheads="1"/>
          </p:cNvSpPr>
          <p:nvPr/>
        </p:nvSpPr>
        <p:spPr bwMode="auto">
          <a:xfrm>
            <a:off x="723900" y="6096000"/>
            <a:ext cx="381000" cy="307975"/>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8735" name="AutoShape 15">
            <a:extLst>
              <a:ext uri="{FF2B5EF4-FFF2-40B4-BE49-F238E27FC236}">
                <a16:creationId xmlns:a16="http://schemas.microsoft.com/office/drawing/2014/main" id="{1620CF7B-413A-41B1-8845-25D65A94901E}"/>
              </a:ext>
            </a:extLst>
          </p:cNvPr>
          <p:cNvCxnSpPr>
            <a:cxnSpLocks noChangeShapeType="1"/>
            <a:stCxn id="798733" idx="4"/>
            <a:endCxn id="798734" idx="0"/>
          </p:cNvCxnSpPr>
          <p:nvPr/>
        </p:nvCxnSpPr>
        <p:spPr bwMode="auto">
          <a:xfrm rot="5400000">
            <a:off x="2405062" y="3171826"/>
            <a:ext cx="1419225" cy="4400550"/>
          </a:xfrm>
          <a:prstGeom prst="bentConnector3">
            <a:avLst>
              <a:gd name="adj1" fmla="val 68565"/>
            </a:avLst>
          </a:prstGeom>
          <a:noFill/>
          <a:ln w="28575">
            <a:solidFill>
              <a:srgbClr val="FF99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36" name="Oval 16">
            <a:extLst>
              <a:ext uri="{FF2B5EF4-FFF2-40B4-BE49-F238E27FC236}">
                <a16:creationId xmlns:a16="http://schemas.microsoft.com/office/drawing/2014/main" id="{2A164002-5BD8-47C7-9AD8-C4B00ED32D73}"/>
              </a:ext>
            </a:extLst>
          </p:cNvPr>
          <p:cNvSpPr>
            <a:spLocks noChangeArrowheads="1"/>
          </p:cNvSpPr>
          <p:nvPr/>
        </p:nvSpPr>
        <p:spPr bwMode="auto">
          <a:xfrm>
            <a:off x="7034213" y="3902075"/>
            <a:ext cx="365125" cy="257175"/>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7" name="Oval 17">
            <a:extLst>
              <a:ext uri="{FF2B5EF4-FFF2-40B4-BE49-F238E27FC236}">
                <a16:creationId xmlns:a16="http://schemas.microsoft.com/office/drawing/2014/main" id="{531BE307-4438-4473-8C2B-61D40F095FE7}"/>
              </a:ext>
            </a:extLst>
          </p:cNvPr>
          <p:cNvSpPr>
            <a:spLocks noChangeArrowheads="1"/>
          </p:cNvSpPr>
          <p:nvPr/>
        </p:nvSpPr>
        <p:spPr bwMode="auto">
          <a:xfrm>
            <a:off x="6313488" y="2270125"/>
            <a:ext cx="381000" cy="1128713"/>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8738" name="AutoShape 18">
            <a:extLst>
              <a:ext uri="{FF2B5EF4-FFF2-40B4-BE49-F238E27FC236}">
                <a16:creationId xmlns:a16="http://schemas.microsoft.com/office/drawing/2014/main" id="{30BD725D-D00F-42EC-833C-6AAF69137F93}"/>
              </a:ext>
            </a:extLst>
          </p:cNvPr>
          <p:cNvCxnSpPr>
            <a:cxnSpLocks noChangeShapeType="1"/>
            <a:stCxn id="798737" idx="4"/>
            <a:endCxn id="798736" idx="2"/>
          </p:cNvCxnSpPr>
          <p:nvPr/>
        </p:nvCxnSpPr>
        <p:spPr bwMode="auto">
          <a:xfrm rot="16200000" flipH="1">
            <a:off x="6453188" y="3463925"/>
            <a:ext cx="617538" cy="515937"/>
          </a:xfrm>
          <a:prstGeom prst="bentConnector2">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39" name="Rectangle 19">
            <a:extLst>
              <a:ext uri="{FF2B5EF4-FFF2-40B4-BE49-F238E27FC236}">
                <a16:creationId xmlns:a16="http://schemas.microsoft.com/office/drawing/2014/main" id="{D7D35DA4-FF3B-416A-B846-86939BF951CB}"/>
              </a:ext>
            </a:extLst>
          </p:cNvPr>
          <p:cNvSpPr>
            <a:spLocks noGrp="1" noChangeArrowheads="1"/>
          </p:cNvSpPr>
          <p:nvPr>
            <p:ph type="title"/>
          </p:nvPr>
        </p:nvSpPr>
        <p:spPr>
          <a:xfrm>
            <a:off x="327025" y="119063"/>
            <a:ext cx="8620125" cy="427037"/>
          </a:xfrm>
          <a:noFill/>
          <a:ln/>
        </p:spPr>
        <p:txBody>
          <a:bodyPr/>
          <a:lstStyle/>
          <a:p>
            <a:r>
              <a:rPr lang="en-US" altLang="en-US" sz="3200"/>
              <a:t>Irregularly sampled groundwater level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42" name="Picture 2" descr="09353_20">
            <a:extLst>
              <a:ext uri="{FF2B5EF4-FFF2-40B4-BE49-F238E27FC236}">
                <a16:creationId xmlns:a16="http://schemas.microsoft.com/office/drawing/2014/main" id="{B68E4F04-FFBF-41C6-A883-9E2E83468CD2}"/>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3719513"/>
            <a:ext cx="4186238" cy="3138487"/>
          </a:xfrm>
          <a:prstGeom prst="rect">
            <a:avLst/>
          </a:prstGeom>
          <a:noFill/>
          <a:extLst>
            <a:ext uri="{909E8E84-426E-40DD-AFC4-6F175D3DCCD1}">
              <a14:hiddenFill xmlns:a14="http://schemas.microsoft.com/office/drawing/2010/main">
                <a:solidFill>
                  <a:srgbClr val="FFFFFF"/>
                </a:solidFill>
              </a14:hiddenFill>
            </a:ext>
          </a:extLst>
        </p:spPr>
      </p:pic>
      <p:pic>
        <p:nvPicPr>
          <p:cNvPr id="727043" name="Picture 3" descr="09353_19">
            <a:extLst>
              <a:ext uri="{FF2B5EF4-FFF2-40B4-BE49-F238E27FC236}">
                <a16:creationId xmlns:a16="http://schemas.microsoft.com/office/drawing/2014/main" id="{92BA0C24-95DB-4AAE-A08C-EC95F267C91E}"/>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r="21187"/>
          <a:stretch>
            <a:fillRect/>
          </a:stretch>
        </p:blipFill>
        <p:spPr bwMode="auto">
          <a:xfrm>
            <a:off x="5181600" y="0"/>
            <a:ext cx="3962400" cy="3768725"/>
          </a:xfrm>
          <a:prstGeom prst="rect">
            <a:avLst/>
          </a:prstGeom>
          <a:noFill/>
          <a:extLst>
            <a:ext uri="{909E8E84-426E-40DD-AFC4-6F175D3DCCD1}">
              <a14:hiddenFill xmlns:a14="http://schemas.microsoft.com/office/drawing/2010/main">
                <a:solidFill>
                  <a:srgbClr val="FFFFFF"/>
                </a:solidFill>
              </a14:hiddenFill>
            </a:ext>
          </a:extLst>
        </p:spPr>
      </p:pic>
      <p:pic>
        <p:nvPicPr>
          <p:cNvPr id="727044" name="Picture 4" descr="74244_19">
            <a:extLst>
              <a:ext uri="{FF2B5EF4-FFF2-40B4-BE49-F238E27FC236}">
                <a16:creationId xmlns:a16="http://schemas.microsoft.com/office/drawing/2014/main" id="{B0DAD1F8-91C4-497E-A898-81D6A2075A17}"/>
              </a:ext>
            </a:extLst>
          </p:cNvPr>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4135438" y="3519488"/>
            <a:ext cx="5008562" cy="3338512"/>
          </a:xfrm>
          <a:prstGeom prst="rect">
            <a:avLst/>
          </a:prstGeom>
          <a:noFill/>
          <a:extLst>
            <a:ext uri="{909E8E84-426E-40DD-AFC4-6F175D3DCCD1}">
              <a14:hiddenFill xmlns:a14="http://schemas.microsoft.com/office/drawing/2010/main">
                <a:solidFill>
                  <a:srgbClr val="FFFFFF"/>
                </a:solidFill>
              </a14:hiddenFill>
            </a:ext>
          </a:extLst>
        </p:spPr>
      </p:pic>
      <p:pic>
        <p:nvPicPr>
          <p:cNvPr id="727045" name="Picture 5" descr="74244_10">
            <a:extLst>
              <a:ext uri="{FF2B5EF4-FFF2-40B4-BE49-F238E27FC236}">
                <a16:creationId xmlns:a16="http://schemas.microsoft.com/office/drawing/2014/main" id="{66471A12-7CE0-41F2-9CB8-776B0E1EF4EA}"/>
              </a:ext>
            </a:extLst>
          </p:cNvPr>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0" y="0"/>
            <a:ext cx="6015038" cy="4008438"/>
          </a:xfrm>
          <a:prstGeom prst="rect">
            <a:avLst/>
          </a:prstGeom>
          <a:noFill/>
          <a:extLst>
            <a:ext uri="{909E8E84-426E-40DD-AFC4-6F175D3DCCD1}">
              <a14:hiddenFill xmlns:a14="http://schemas.microsoft.com/office/drawing/2010/main">
                <a:solidFill>
                  <a:srgbClr val="FFFFFF"/>
                </a:solidFill>
              </a14:hiddenFill>
            </a:ext>
          </a:extLst>
        </p:spPr>
      </p:pic>
      <p:sp>
        <p:nvSpPr>
          <p:cNvPr id="727046" name="Rectangle 6">
            <a:extLst>
              <a:ext uri="{FF2B5EF4-FFF2-40B4-BE49-F238E27FC236}">
                <a16:creationId xmlns:a16="http://schemas.microsoft.com/office/drawing/2014/main" id="{28DD7C34-1FAE-4FF2-9359-67650F0532FC}"/>
              </a:ext>
            </a:extLst>
          </p:cNvPr>
          <p:cNvSpPr>
            <a:spLocks noGrp="1" noChangeArrowheads="1"/>
          </p:cNvSpPr>
          <p:nvPr>
            <p:ph type="title"/>
          </p:nvPr>
        </p:nvSpPr>
        <p:spPr/>
        <p:txBody>
          <a:bodyPr/>
          <a:lstStyle/>
          <a:p>
            <a:r>
              <a:rPr lang="en-US" altLang="en-US" sz="4000" b="1">
                <a:solidFill>
                  <a:srgbClr val="CC0000"/>
                </a:solidFill>
              </a:rPr>
              <a:t>My Research</a:t>
            </a:r>
          </a:p>
        </p:txBody>
      </p:sp>
      <p:sp>
        <p:nvSpPr>
          <p:cNvPr id="727047" name="Rectangle 7">
            <a:extLst>
              <a:ext uri="{FF2B5EF4-FFF2-40B4-BE49-F238E27FC236}">
                <a16:creationId xmlns:a16="http://schemas.microsoft.com/office/drawing/2014/main" id="{654FA708-1B4B-4578-9DFE-61C39D178FDB}"/>
              </a:ext>
            </a:extLst>
          </p:cNvPr>
          <p:cNvSpPr>
            <a:spLocks noChangeArrowheads="1"/>
          </p:cNvSpPr>
          <p:nvPr/>
        </p:nvSpPr>
        <p:spPr bwMode="auto">
          <a:xfrm>
            <a:off x="2819400" y="1524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0" hangingPunct="0"/>
            <a:endParaRPr lang="en-US" altLang="en-US" sz="4000" b="1">
              <a:solidFill>
                <a:schemeClr val="tx2"/>
              </a:solidFill>
              <a:latin typeface="Times New Roman" panose="02020603050405020304" pitchFamily="18" charset="0"/>
            </a:endParaRPr>
          </a:p>
        </p:txBody>
      </p:sp>
      <p:sp>
        <p:nvSpPr>
          <p:cNvPr id="727048" name="Rectangle 8">
            <a:extLst>
              <a:ext uri="{FF2B5EF4-FFF2-40B4-BE49-F238E27FC236}">
                <a16:creationId xmlns:a16="http://schemas.microsoft.com/office/drawing/2014/main" id="{BEC83D7F-715D-4E92-8D0C-69ED67A45987}"/>
              </a:ext>
            </a:extLst>
          </p:cNvPr>
          <p:cNvSpPr>
            <a:spLocks noChangeArrowheads="1"/>
          </p:cNvSpPr>
          <p:nvPr/>
        </p:nvSpPr>
        <p:spPr bwMode="auto">
          <a:xfrm>
            <a:off x="2743200" y="1524000"/>
            <a:ext cx="6096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buFontTx/>
              <a:buChar char="•"/>
            </a:pPr>
            <a:r>
              <a:rPr lang="en-US" altLang="en-US" sz="2800">
                <a:solidFill>
                  <a:srgbClr val="CC0000"/>
                </a:solidFill>
                <a:latin typeface="Times New Roman" panose="02020603050405020304" pitchFamily="18" charset="0"/>
              </a:rPr>
              <a:t>Spatially distributed hydrologic modeling.</a:t>
            </a:r>
          </a:p>
          <a:p>
            <a:pPr eaLnBrk="0" hangingPunct="0">
              <a:spcBef>
                <a:spcPct val="20000"/>
              </a:spcBef>
              <a:buFontTx/>
              <a:buChar char="•"/>
            </a:pPr>
            <a:r>
              <a:rPr lang="en-US" altLang="en-US" sz="2800">
                <a:solidFill>
                  <a:srgbClr val="CC0000"/>
                </a:solidFill>
                <a:latin typeface="Times New Roman" panose="02020603050405020304" pitchFamily="18" charset="0"/>
              </a:rPr>
              <a:t>Snow Hydrology.</a:t>
            </a:r>
          </a:p>
          <a:p>
            <a:pPr eaLnBrk="0" hangingPunct="0">
              <a:spcBef>
                <a:spcPct val="20000"/>
              </a:spcBef>
              <a:buFontTx/>
              <a:buChar char="•"/>
            </a:pPr>
            <a:r>
              <a:rPr lang="en-US" altLang="en-US" sz="2800">
                <a:solidFill>
                  <a:srgbClr val="CC0000"/>
                </a:solidFill>
                <a:latin typeface="Times New Roman" panose="02020603050405020304" pitchFamily="18" charset="0"/>
              </a:rPr>
              <a:t>Hydrologic Information Systems - Applying digital elevation data and GIS in hydrology.</a:t>
            </a:r>
          </a:p>
          <a:p>
            <a:pPr eaLnBrk="0" hangingPunct="0">
              <a:spcBef>
                <a:spcPct val="20000"/>
              </a:spcBef>
              <a:buFontTx/>
              <a:buChar char="•"/>
            </a:pPr>
            <a:r>
              <a:rPr lang="en-US" altLang="en-US" sz="2800">
                <a:solidFill>
                  <a:srgbClr val="CC0000"/>
                </a:solidFill>
                <a:latin typeface="Times New Roman" panose="02020603050405020304" pitchFamily="18" charset="0"/>
              </a:rPr>
              <a:t>Stochastic hydrology using nonparametric techniques.</a:t>
            </a:r>
          </a:p>
          <a:p>
            <a:pPr eaLnBrk="0" hangingPunct="0">
              <a:spcBef>
                <a:spcPct val="20000"/>
              </a:spcBef>
              <a:buFontTx/>
              <a:buChar char="•"/>
            </a:pPr>
            <a:r>
              <a:rPr lang="en-US" altLang="en-US" sz="2800">
                <a:solidFill>
                  <a:srgbClr val="CC0000"/>
                </a:solidFill>
                <a:latin typeface="Times New Roman" panose="02020603050405020304" pitchFamily="18" charset="0"/>
              </a:rPr>
              <a:t>Geomorphology.</a:t>
            </a:r>
          </a:p>
          <a:p>
            <a:pPr eaLnBrk="0" hangingPunct="0">
              <a:spcBef>
                <a:spcPct val="20000"/>
              </a:spcBef>
              <a:buFontTx/>
              <a:buChar char="•"/>
            </a:pPr>
            <a:endParaRPr lang="en-US" altLang="en-US" sz="2800">
              <a:solidFill>
                <a:srgbClr val="CC0000"/>
              </a:solidFill>
              <a:latin typeface="Times New Roman" panose="02020603050405020304" pitchFamily="18" charset="0"/>
            </a:endParaRPr>
          </a:p>
          <a:p>
            <a:pPr eaLnBrk="0" hangingPunct="0">
              <a:spcBef>
                <a:spcPct val="20000"/>
              </a:spcBef>
              <a:buFontTx/>
              <a:buChar char="•"/>
            </a:pPr>
            <a:endParaRPr lang="en-US" altLang="en-US" sz="2800">
              <a:solidFill>
                <a:srgbClr val="CC0000"/>
              </a:solidFill>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770" name="Picture 2">
            <a:extLst>
              <a:ext uri="{FF2B5EF4-FFF2-40B4-BE49-F238E27FC236}">
                <a16:creationId xmlns:a16="http://schemas.microsoft.com/office/drawing/2014/main" id="{CE3DA89C-6C16-44AC-B588-3A452D251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22363"/>
            <a:ext cx="5938838" cy="3995737"/>
          </a:xfrm>
          <a:prstGeom prst="rect">
            <a:avLst/>
          </a:prstGeom>
          <a:noFill/>
          <a:extLst>
            <a:ext uri="{909E8E84-426E-40DD-AFC4-6F175D3DCCD1}">
              <a14:hiddenFill xmlns:a14="http://schemas.microsoft.com/office/drawing/2010/main">
                <a:solidFill>
                  <a:srgbClr val="FFFFFF"/>
                </a:solidFill>
              </a14:hiddenFill>
            </a:ext>
          </a:extLst>
        </p:spPr>
      </p:pic>
      <p:sp>
        <p:nvSpPr>
          <p:cNvPr id="800771" name="Rectangle 3">
            <a:extLst>
              <a:ext uri="{FF2B5EF4-FFF2-40B4-BE49-F238E27FC236}">
                <a16:creationId xmlns:a16="http://schemas.microsoft.com/office/drawing/2014/main" id="{7460F4CD-4A09-4ED7-BDA1-9F301B5F5F98}"/>
              </a:ext>
            </a:extLst>
          </p:cNvPr>
          <p:cNvSpPr>
            <a:spLocks noGrp="1" noChangeArrowheads="1"/>
          </p:cNvSpPr>
          <p:nvPr>
            <p:ph type="title"/>
          </p:nvPr>
        </p:nvSpPr>
        <p:spPr>
          <a:xfrm>
            <a:off x="685800" y="209550"/>
            <a:ext cx="7772400" cy="1143000"/>
          </a:xfrm>
        </p:spPr>
        <p:txBody>
          <a:bodyPr/>
          <a:lstStyle/>
          <a:p>
            <a:r>
              <a:rPr lang="en-US" altLang="en-US"/>
              <a:t>Offset</a:t>
            </a:r>
          </a:p>
        </p:txBody>
      </p:sp>
      <p:sp>
        <p:nvSpPr>
          <p:cNvPr id="800772" name="Text Box 4">
            <a:extLst>
              <a:ext uri="{FF2B5EF4-FFF2-40B4-BE49-F238E27FC236}">
                <a16:creationId xmlns:a16="http://schemas.microsoft.com/office/drawing/2014/main" id="{F2E50CF4-53D1-4405-A9D9-0A21D609538A}"/>
              </a:ext>
            </a:extLst>
          </p:cNvPr>
          <p:cNvSpPr txBox="1">
            <a:spLocks noChangeArrowheads="1"/>
          </p:cNvSpPr>
          <p:nvPr/>
        </p:nvSpPr>
        <p:spPr bwMode="auto">
          <a:xfrm>
            <a:off x="3382963" y="2644775"/>
            <a:ext cx="43497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rPr>
              <a:t>OffsetValue</a:t>
            </a:r>
          </a:p>
          <a:p>
            <a:pPr>
              <a:spcBef>
                <a:spcPct val="50000"/>
              </a:spcBef>
            </a:pPr>
            <a:r>
              <a:rPr lang="en-US" altLang="en-US" sz="2400"/>
              <a:t>Distance from a datum or control point at which an observation was made</a:t>
            </a:r>
          </a:p>
          <a:p>
            <a:pPr>
              <a:spcBef>
                <a:spcPct val="50000"/>
              </a:spcBef>
            </a:pPr>
            <a:r>
              <a:rPr lang="en-US" altLang="en-US" sz="2400" b="1">
                <a:solidFill>
                  <a:srgbClr val="FF3300"/>
                </a:solidFill>
              </a:rPr>
              <a:t>OffsetType</a:t>
            </a:r>
            <a:r>
              <a:rPr lang="en-US" altLang="en-US" sz="2400"/>
              <a:t> defines the type of offset, e.g. distance below water level, distance above ground surface, or distance from bank of river</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2">
            <a:extLst>
              <a:ext uri="{FF2B5EF4-FFF2-40B4-BE49-F238E27FC236}">
                <a16:creationId xmlns:a16="http://schemas.microsoft.com/office/drawing/2014/main" id="{00861582-1ADC-4BFF-BD86-D6D47718C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560388"/>
            <a:ext cx="7202488" cy="2085975"/>
          </a:xfrm>
          <a:prstGeom prst="rect">
            <a:avLst/>
          </a:prstGeom>
          <a:noFill/>
          <a:extLst>
            <a:ext uri="{909E8E84-426E-40DD-AFC4-6F175D3DCCD1}">
              <a14:hiddenFill xmlns:a14="http://schemas.microsoft.com/office/drawing/2010/main">
                <a:solidFill>
                  <a:srgbClr val="FFFFFF"/>
                </a:solidFill>
              </a14:hiddenFill>
            </a:ext>
          </a:extLst>
        </p:spPr>
      </p:pic>
      <p:pic>
        <p:nvPicPr>
          <p:cNvPr id="801795" name="Picture 3">
            <a:extLst>
              <a:ext uri="{FF2B5EF4-FFF2-40B4-BE49-F238E27FC236}">
                <a16:creationId xmlns:a16="http://schemas.microsoft.com/office/drawing/2014/main" id="{448E29F0-AF7B-49B4-93B7-6B7ED4ECA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951538"/>
            <a:ext cx="6248400" cy="801687"/>
          </a:xfrm>
          <a:prstGeom prst="rect">
            <a:avLst/>
          </a:prstGeom>
          <a:noFill/>
          <a:extLst>
            <a:ext uri="{909E8E84-426E-40DD-AFC4-6F175D3DCCD1}">
              <a14:hiddenFill xmlns:a14="http://schemas.microsoft.com/office/drawing/2010/main">
                <a:solidFill>
                  <a:srgbClr val="FFFFFF"/>
                </a:solidFill>
              </a14:hiddenFill>
            </a:ext>
          </a:extLst>
        </p:spPr>
      </p:pic>
      <p:pic>
        <p:nvPicPr>
          <p:cNvPr id="801796" name="Picture 4">
            <a:extLst>
              <a:ext uri="{FF2B5EF4-FFF2-40B4-BE49-F238E27FC236}">
                <a16:creationId xmlns:a16="http://schemas.microsoft.com/office/drawing/2014/main" id="{E30B6C43-6DCD-4EF5-BFF9-4087700C95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4953000"/>
            <a:ext cx="4048125" cy="866775"/>
          </a:xfrm>
          <a:prstGeom prst="rect">
            <a:avLst/>
          </a:prstGeom>
          <a:noFill/>
          <a:extLst>
            <a:ext uri="{909E8E84-426E-40DD-AFC4-6F175D3DCCD1}">
              <a14:hiddenFill xmlns:a14="http://schemas.microsoft.com/office/drawing/2010/main">
                <a:solidFill>
                  <a:srgbClr val="FFFFFF"/>
                </a:solidFill>
              </a14:hiddenFill>
            </a:ext>
          </a:extLst>
        </p:spPr>
      </p:pic>
      <p:pic>
        <p:nvPicPr>
          <p:cNvPr id="801797" name="Picture 5">
            <a:extLst>
              <a:ext uri="{FF2B5EF4-FFF2-40B4-BE49-F238E27FC236}">
                <a16:creationId xmlns:a16="http://schemas.microsoft.com/office/drawing/2014/main" id="{42139839-B344-4676-84A6-CEE77A61D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025" y="3676650"/>
            <a:ext cx="44196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801798" name="Picture 6">
            <a:extLst>
              <a:ext uri="{FF2B5EF4-FFF2-40B4-BE49-F238E27FC236}">
                <a16:creationId xmlns:a16="http://schemas.microsoft.com/office/drawing/2014/main" id="{EA522CF4-A616-41ED-95E6-92DCF37E31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838450"/>
            <a:ext cx="8534400" cy="604838"/>
          </a:xfrm>
          <a:prstGeom prst="rect">
            <a:avLst/>
          </a:prstGeom>
          <a:noFill/>
          <a:extLst>
            <a:ext uri="{909E8E84-426E-40DD-AFC4-6F175D3DCCD1}">
              <a14:hiddenFill xmlns:a14="http://schemas.microsoft.com/office/drawing/2010/main">
                <a:solidFill>
                  <a:srgbClr val="FFFFFF"/>
                </a:solidFill>
              </a14:hiddenFill>
            </a:ext>
          </a:extLst>
        </p:spPr>
      </p:pic>
      <p:pic>
        <p:nvPicPr>
          <p:cNvPr id="801799" name="Picture 7">
            <a:extLst>
              <a:ext uri="{FF2B5EF4-FFF2-40B4-BE49-F238E27FC236}">
                <a16:creationId xmlns:a16="http://schemas.microsoft.com/office/drawing/2014/main" id="{D636801D-73F5-4D75-A6AE-20DE60908B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64088"/>
            <a:ext cx="22034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1800" name="Picture 8">
            <a:extLst>
              <a:ext uri="{FF2B5EF4-FFF2-40B4-BE49-F238E27FC236}">
                <a16:creationId xmlns:a16="http://schemas.microsoft.com/office/drawing/2014/main" id="{5FEF1181-33DA-4A13-B3B5-F47B111B17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733800"/>
            <a:ext cx="32766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1801" name="Oval 9">
            <a:extLst>
              <a:ext uri="{FF2B5EF4-FFF2-40B4-BE49-F238E27FC236}">
                <a16:creationId xmlns:a16="http://schemas.microsoft.com/office/drawing/2014/main" id="{8C4CD442-A094-4D3E-A97E-C89B71005D0B}"/>
              </a:ext>
            </a:extLst>
          </p:cNvPr>
          <p:cNvSpPr>
            <a:spLocks noChangeArrowheads="1"/>
          </p:cNvSpPr>
          <p:nvPr/>
        </p:nvSpPr>
        <p:spPr bwMode="auto">
          <a:xfrm>
            <a:off x="5419725" y="971550"/>
            <a:ext cx="381000" cy="154305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2" name="Oval 10">
            <a:extLst>
              <a:ext uri="{FF2B5EF4-FFF2-40B4-BE49-F238E27FC236}">
                <a16:creationId xmlns:a16="http://schemas.microsoft.com/office/drawing/2014/main" id="{F7DA58D5-6CC0-4A39-8FDE-9E00980282C4}"/>
              </a:ext>
            </a:extLst>
          </p:cNvPr>
          <p:cNvSpPr>
            <a:spLocks noChangeArrowheads="1"/>
          </p:cNvSpPr>
          <p:nvPr/>
        </p:nvSpPr>
        <p:spPr bwMode="auto">
          <a:xfrm>
            <a:off x="7591425" y="1047750"/>
            <a:ext cx="381000" cy="15240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3" name="Oval 11">
            <a:extLst>
              <a:ext uri="{FF2B5EF4-FFF2-40B4-BE49-F238E27FC236}">
                <a16:creationId xmlns:a16="http://schemas.microsoft.com/office/drawing/2014/main" id="{B984E49D-CF7C-4417-A54E-6F9412FB0946}"/>
              </a:ext>
            </a:extLst>
          </p:cNvPr>
          <p:cNvSpPr>
            <a:spLocks noChangeArrowheads="1"/>
          </p:cNvSpPr>
          <p:nvPr/>
        </p:nvSpPr>
        <p:spPr bwMode="auto">
          <a:xfrm>
            <a:off x="6943725" y="1047750"/>
            <a:ext cx="457200" cy="1447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4" name="Oval 12">
            <a:extLst>
              <a:ext uri="{FF2B5EF4-FFF2-40B4-BE49-F238E27FC236}">
                <a16:creationId xmlns:a16="http://schemas.microsoft.com/office/drawing/2014/main" id="{E060774A-716B-4EB6-A1CE-7A12F0DC14DF}"/>
              </a:ext>
            </a:extLst>
          </p:cNvPr>
          <p:cNvSpPr>
            <a:spLocks noChangeArrowheads="1"/>
          </p:cNvSpPr>
          <p:nvPr/>
        </p:nvSpPr>
        <p:spPr bwMode="auto">
          <a:xfrm>
            <a:off x="4467225" y="4095750"/>
            <a:ext cx="381000" cy="257175"/>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5" name="Oval 13">
            <a:extLst>
              <a:ext uri="{FF2B5EF4-FFF2-40B4-BE49-F238E27FC236}">
                <a16:creationId xmlns:a16="http://schemas.microsoft.com/office/drawing/2014/main" id="{C3C4060E-FE23-488F-B2D2-364FBC90A412}"/>
              </a:ext>
            </a:extLst>
          </p:cNvPr>
          <p:cNvSpPr>
            <a:spLocks noChangeArrowheads="1"/>
          </p:cNvSpPr>
          <p:nvPr/>
        </p:nvSpPr>
        <p:spPr bwMode="auto">
          <a:xfrm>
            <a:off x="3676650" y="3095625"/>
            <a:ext cx="381000" cy="277813"/>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6" name="Oval 14">
            <a:extLst>
              <a:ext uri="{FF2B5EF4-FFF2-40B4-BE49-F238E27FC236}">
                <a16:creationId xmlns:a16="http://schemas.microsoft.com/office/drawing/2014/main" id="{A3099F7F-E298-43CF-8FBD-090CF9385798}"/>
              </a:ext>
            </a:extLst>
          </p:cNvPr>
          <p:cNvSpPr>
            <a:spLocks noChangeArrowheads="1"/>
          </p:cNvSpPr>
          <p:nvPr/>
        </p:nvSpPr>
        <p:spPr bwMode="auto">
          <a:xfrm>
            <a:off x="762000" y="3114675"/>
            <a:ext cx="228600" cy="219075"/>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7" name="Oval 15">
            <a:extLst>
              <a:ext uri="{FF2B5EF4-FFF2-40B4-BE49-F238E27FC236}">
                <a16:creationId xmlns:a16="http://schemas.microsoft.com/office/drawing/2014/main" id="{DD3728C6-679E-4FD9-B7E2-B31506B321B2}"/>
              </a:ext>
            </a:extLst>
          </p:cNvPr>
          <p:cNvSpPr>
            <a:spLocks noChangeArrowheads="1"/>
          </p:cNvSpPr>
          <p:nvPr/>
        </p:nvSpPr>
        <p:spPr bwMode="auto">
          <a:xfrm>
            <a:off x="5100638" y="5334000"/>
            <a:ext cx="381000" cy="3365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8" name="Oval 16">
            <a:extLst>
              <a:ext uri="{FF2B5EF4-FFF2-40B4-BE49-F238E27FC236}">
                <a16:creationId xmlns:a16="http://schemas.microsoft.com/office/drawing/2014/main" id="{50D75145-080C-4690-8733-D0BC9B400431}"/>
              </a:ext>
            </a:extLst>
          </p:cNvPr>
          <p:cNvSpPr>
            <a:spLocks noChangeArrowheads="1"/>
          </p:cNvSpPr>
          <p:nvPr/>
        </p:nvSpPr>
        <p:spPr bwMode="auto">
          <a:xfrm>
            <a:off x="1143000" y="4114800"/>
            <a:ext cx="381000" cy="381000"/>
          </a:xfrm>
          <a:prstGeom prst="ellipse">
            <a:avLst/>
          </a:pr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9" name="Oval 17">
            <a:extLst>
              <a:ext uri="{FF2B5EF4-FFF2-40B4-BE49-F238E27FC236}">
                <a16:creationId xmlns:a16="http://schemas.microsoft.com/office/drawing/2014/main" id="{CF39506F-FF90-418C-94C1-A9D6B3018749}"/>
              </a:ext>
            </a:extLst>
          </p:cNvPr>
          <p:cNvSpPr>
            <a:spLocks noChangeArrowheads="1"/>
          </p:cNvSpPr>
          <p:nvPr/>
        </p:nvSpPr>
        <p:spPr bwMode="auto">
          <a:xfrm>
            <a:off x="938213" y="5186363"/>
            <a:ext cx="609600" cy="1371600"/>
          </a:xfrm>
          <a:prstGeom prst="ellipse">
            <a:avLst/>
          </a:pr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1810" name="AutoShape 18">
            <a:extLst>
              <a:ext uri="{FF2B5EF4-FFF2-40B4-BE49-F238E27FC236}">
                <a16:creationId xmlns:a16="http://schemas.microsoft.com/office/drawing/2014/main" id="{E0B7B542-D676-4D50-BCFA-4DBAFCBB6460}"/>
              </a:ext>
            </a:extLst>
          </p:cNvPr>
          <p:cNvCxnSpPr>
            <a:cxnSpLocks noChangeShapeType="1"/>
            <a:stCxn id="801808" idx="4"/>
            <a:endCxn id="801809" idx="0"/>
          </p:cNvCxnSpPr>
          <p:nvPr/>
        </p:nvCxnSpPr>
        <p:spPr bwMode="auto">
          <a:xfrm rot="5400000">
            <a:off x="957263" y="4795838"/>
            <a:ext cx="661987" cy="90487"/>
          </a:xfrm>
          <a:prstGeom prst="bentConnector3">
            <a:avLst>
              <a:gd name="adj1" fmla="val 49880"/>
            </a:avLst>
          </a:prstGeom>
          <a:noFill/>
          <a:ln w="28575">
            <a:solidFill>
              <a:srgbClr val="00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811" name="AutoShape 19">
            <a:extLst>
              <a:ext uri="{FF2B5EF4-FFF2-40B4-BE49-F238E27FC236}">
                <a16:creationId xmlns:a16="http://schemas.microsoft.com/office/drawing/2014/main" id="{9CC19F78-9924-4FE2-A227-B2E1251039ED}"/>
              </a:ext>
            </a:extLst>
          </p:cNvPr>
          <p:cNvCxnSpPr>
            <a:cxnSpLocks noChangeShapeType="1"/>
            <a:stCxn id="801805" idx="4"/>
            <a:endCxn id="801804" idx="2"/>
          </p:cNvCxnSpPr>
          <p:nvPr/>
        </p:nvCxnSpPr>
        <p:spPr bwMode="auto">
          <a:xfrm rot="16200000" flipH="1">
            <a:off x="3741737" y="3513138"/>
            <a:ext cx="836613" cy="585788"/>
          </a:xfrm>
          <a:prstGeom prst="bentConnector2">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812" name="AutoShape 20">
            <a:extLst>
              <a:ext uri="{FF2B5EF4-FFF2-40B4-BE49-F238E27FC236}">
                <a16:creationId xmlns:a16="http://schemas.microsoft.com/office/drawing/2014/main" id="{859A689D-2175-41CF-B536-80BC6F94DB35}"/>
              </a:ext>
            </a:extLst>
          </p:cNvPr>
          <p:cNvCxnSpPr>
            <a:cxnSpLocks noChangeShapeType="1"/>
            <a:stCxn id="801801" idx="2"/>
            <a:endCxn id="801806" idx="0"/>
          </p:cNvCxnSpPr>
          <p:nvPr/>
        </p:nvCxnSpPr>
        <p:spPr bwMode="auto">
          <a:xfrm rot="10800000" flipV="1">
            <a:off x="876300" y="1743075"/>
            <a:ext cx="4529138" cy="1357313"/>
          </a:xfrm>
          <a:prstGeom prst="bentConnector2">
            <a:avLst/>
          </a:prstGeom>
          <a:noFill/>
          <a:ln w="28575">
            <a:solidFill>
              <a:srgbClr val="FF99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813" name="AutoShape 21">
            <a:extLst>
              <a:ext uri="{FF2B5EF4-FFF2-40B4-BE49-F238E27FC236}">
                <a16:creationId xmlns:a16="http://schemas.microsoft.com/office/drawing/2014/main" id="{CF6EE3C2-CCEE-409E-9F8B-BE2948F0C2B4}"/>
              </a:ext>
            </a:extLst>
          </p:cNvPr>
          <p:cNvCxnSpPr>
            <a:cxnSpLocks noChangeShapeType="1"/>
            <a:stCxn id="801803" idx="4"/>
            <a:endCxn id="801807" idx="0"/>
          </p:cNvCxnSpPr>
          <p:nvPr/>
        </p:nvCxnSpPr>
        <p:spPr bwMode="auto">
          <a:xfrm rot="5400000">
            <a:off x="4826794" y="2974182"/>
            <a:ext cx="2809875" cy="1881187"/>
          </a:xfrm>
          <a:prstGeom prst="bentConnector3">
            <a:avLst>
              <a:gd name="adj1" fmla="val 37681"/>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1814" name="Oval 22">
            <a:extLst>
              <a:ext uri="{FF2B5EF4-FFF2-40B4-BE49-F238E27FC236}">
                <a16:creationId xmlns:a16="http://schemas.microsoft.com/office/drawing/2014/main" id="{CE783521-F5FC-4804-A947-24648D173562}"/>
              </a:ext>
            </a:extLst>
          </p:cNvPr>
          <p:cNvSpPr>
            <a:spLocks noChangeArrowheads="1"/>
          </p:cNvSpPr>
          <p:nvPr/>
        </p:nvSpPr>
        <p:spPr bwMode="auto">
          <a:xfrm>
            <a:off x="3184525" y="6299200"/>
            <a:ext cx="381000" cy="3810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1815" name="AutoShape 23">
            <a:extLst>
              <a:ext uri="{FF2B5EF4-FFF2-40B4-BE49-F238E27FC236}">
                <a16:creationId xmlns:a16="http://schemas.microsoft.com/office/drawing/2014/main" id="{888BDD1A-87C3-4B04-B8F0-64625B030F64}"/>
              </a:ext>
            </a:extLst>
          </p:cNvPr>
          <p:cNvCxnSpPr>
            <a:cxnSpLocks noChangeShapeType="1"/>
            <a:stCxn id="801802" idx="4"/>
            <a:endCxn id="801814" idx="0"/>
          </p:cNvCxnSpPr>
          <p:nvPr/>
        </p:nvCxnSpPr>
        <p:spPr bwMode="auto">
          <a:xfrm rot="5400000">
            <a:off x="3729037" y="2232026"/>
            <a:ext cx="3698875" cy="4406900"/>
          </a:xfrm>
          <a:prstGeom prst="bentConnector3">
            <a:avLst>
              <a:gd name="adj1" fmla="val 59699"/>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1816" name="Oval 24">
            <a:extLst>
              <a:ext uri="{FF2B5EF4-FFF2-40B4-BE49-F238E27FC236}">
                <a16:creationId xmlns:a16="http://schemas.microsoft.com/office/drawing/2014/main" id="{E484EAB7-83F2-401C-B1D7-ABB52811C211}"/>
              </a:ext>
            </a:extLst>
          </p:cNvPr>
          <p:cNvSpPr>
            <a:spLocks noChangeArrowheads="1"/>
          </p:cNvSpPr>
          <p:nvPr/>
        </p:nvSpPr>
        <p:spPr bwMode="auto">
          <a:xfrm>
            <a:off x="6096000" y="5334000"/>
            <a:ext cx="3810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01817" name="Oval 25">
            <a:extLst>
              <a:ext uri="{FF2B5EF4-FFF2-40B4-BE49-F238E27FC236}">
                <a16:creationId xmlns:a16="http://schemas.microsoft.com/office/drawing/2014/main" id="{0841F1ED-3FBF-4396-BCF0-2FCBCEA4CF11}"/>
              </a:ext>
            </a:extLst>
          </p:cNvPr>
          <p:cNvSpPr>
            <a:spLocks noChangeArrowheads="1"/>
          </p:cNvSpPr>
          <p:nvPr/>
        </p:nvSpPr>
        <p:spPr bwMode="auto">
          <a:xfrm>
            <a:off x="4457700" y="4314825"/>
            <a:ext cx="381000" cy="228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801818" name="AutoShape 26">
            <a:extLst>
              <a:ext uri="{FF2B5EF4-FFF2-40B4-BE49-F238E27FC236}">
                <a16:creationId xmlns:a16="http://schemas.microsoft.com/office/drawing/2014/main" id="{93A666D7-914F-471A-A15B-E0DB9A98677E}"/>
              </a:ext>
            </a:extLst>
          </p:cNvPr>
          <p:cNvCxnSpPr>
            <a:cxnSpLocks noChangeShapeType="1"/>
            <a:stCxn id="801817" idx="4"/>
            <a:endCxn id="801816" idx="0"/>
          </p:cNvCxnSpPr>
          <p:nvPr/>
        </p:nvCxnSpPr>
        <p:spPr bwMode="auto">
          <a:xfrm rot="16200000" flipH="1">
            <a:off x="5086350" y="4119563"/>
            <a:ext cx="762000" cy="1638300"/>
          </a:xfrm>
          <a:prstGeom prst="bentConnector3">
            <a:avLst>
              <a:gd name="adj1" fmla="val 39995"/>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1819" name="Rectangle 27">
            <a:extLst>
              <a:ext uri="{FF2B5EF4-FFF2-40B4-BE49-F238E27FC236}">
                <a16:creationId xmlns:a16="http://schemas.microsoft.com/office/drawing/2014/main" id="{CD73EAE5-1B95-4B8A-BB26-CFA8FE39322E}"/>
              </a:ext>
            </a:extLst>
          </p:cNvPr>
          <p:cNvSpPr>
            <a:spLocks noGrp="1" noChangeArrowheads="1"/>
          </p:cNvSpPr>
          <p:nvPr>
            <p:ph type="title"/>
          </p:nvPr>
        </p:nvSpPr>
        <p:spPr>
          <a:xfrm>
            <a:off x="296863" y="0"/>
            <a:ext cx="8620125" cy="479425"/>
          </a:xfrm>
          <a:noFill/>
          <a:ln/>
        </p:spPr>
        <p:txBody>
          <a:bodyPr lIns="91410" tIns="45706" rIns="91410" bIns="45706"/>
          <a:lstStyle/>
          <a:p>
            <a:r>
              <a:rPr lang="en-US" altLang="en-US" sz="3200"/>
              <a:t>Water Chemistry from a profile in a lake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a:extLst>
              <a:ext uri="{FF2B5EF4-FFF2-40B4-BE49-F238E27FC236}">
                <a16:creationId xmlns:a16="http://schemas.microsoft.com/office/drawing/2014/main" id="{CAC2964D-EF5B-43F6-8A19-44ED9F8F5031}"/>
              </a:ext>
            </a:extLst>
          </p:cNvPr>
          <p:cNvSpPr>
            <a:spLocks noGrp="1" noChangeArrowheads="1"/>
          </p:cNvSpPr>
          <p:nvPr>
            <p:ph type="title"/>
          </p:nvPr>
        </p:nvSpPr>
        <p:spPr>
          <a:xfrm>
            <a:off x="269875" y="344488"/>
            <a:ext cx="8729663" cy="673100"/>
          </a:xfrm>
        </p:spPr>
        <p:txBody>
          <a:bodyPr/>
          <a:lstStyle/>
          <a:p>
            <a:r>
              <a:rPr lang="en-US" altLang="en-US" sz="3200"/>
              <a:t>Groups and Derived From Associations</a:t>
            </a:r>
          </a:p>
        </p:txBody>
      </p:sp>
      <p:pic>
        <p:nvPicPr>
          <p:cNvPr id="803843" name="Picture 3">
            <a:extLst>
              <a:ext uri="{FF2B5EF4-FFF2-40B4-BE49-F238E27FC236}">
                <a16:creationId xmlns:a16="http://schemas.microsoft.com/office/drawing/2014/main" id="{B1E5862B-9578-4C76-8EEB-0D4CF61D1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1276350"/>
            <a:ext cx="7078662" cy="50577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4866" name="Picture 2">
            <a:extLst>
              <a:ext uri="{FF2B5EF4-FFF2-40B4-BE49-F238E27FC236}">
                <a16:creationId xmlns:a16="http://schemas.microsoft.com/office/drawing/2014/main" id="{C47BA48A-6790-4266-8F32-CD8B45BBC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36650"/>
            <a:ext cx="6775450" cy="2633663"/>
          </a:xfrm>
          <a:prstGeom prst="rect">
            <a:avLst/>
          </a:prstGeom>
          <a:noFill/>
          <a:extLst>
            <a:ext uri="{909E8E84-426E-40DD-AFC4-6F175D3DCCD1}">
              <a14:hiddenFill xmlns:a14="http://schemas.microsoft.com/office/drawing/2010/main">
                <a:solidFill>
                  <a:srgbClr val="FFFFFF"/>
                </a:solidFill>
              </a14:hiddenFill>
            </a:ext>
          </a:extLst>
        </p:spPr>
      </p:pic>
      <p:pic>
        <p:nvPicPr>
          <p:cNvPr id="804867" name="Picture 3">
            <a:extLst>
              <a:ext uri="{FF2B5EF4-FFF2-40B4-BE49-F238E27FC236}">
                <a16:creationId xmlns:a16="http://schemas.microsoft.com/office/drawing/2014/main" id="{2771EA88-81A8-478D-85BC-115B83598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5275263"/>
            <a:ext cx="3757613" cy="1443037"/>
          </a:xfrm>
          <a:prstGeom prst="rect">
            <a:avLst/>
          </a:prstGeom>
          <a:noFill/>
          <a:extLst>
            <a:ext uri="{909E8E84-426E-40DD-AFC4-6F175D3DCCD1}">
              <a14:hiddenFill xmlns:a14="http://schemas.microsoft.com/office/drawing/2010/main">
                <a:solidFill>
                  <a:srgbClr val="FFFFFF"/>
                </a:solidFill>
              </a14:hiddenFill>
            </a:ext>
          </a:extLst>
        </p:spPr>
      </p:pic>
      <p:pic>
        <p:nvPicPr>
          <p:cNvPr id="804868" name="Picture 4">
            <a:extLst>
              <a:ext uri="{FF2B5EF4-FFF2-40B4-BE49-F238E27FC236}">
                <a16:creationId xmlns:a16="http://schemas.microsoft.com/office/drawing/2014/main" id="{30ECC10C-87A4-4DD9-A7F5-CB3A12C3B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5375275"/>
            <a:ext cx="4648200" cy="1196975"/>
          </a:xfrm>
          <a:prstGeom prst="rect">
            <a:avLst/>
          </a:prstGeom>
          <a:noFill/>
          <a:extLst>
            <a:ext uri="{909E8E84-426E-40DD-AFC4-6F175D3DCCD1}">
              <a14:hiddenFill xmlns:a14="http://schemas.microsoft.com/office/drawing/2010/main">
                <a:solidFill>
                  <a:srgbClr val="FFFFFF"/>
                </a:solidFill>
              </a14:hiddenFill>
            </a:ext>
          </a:extLst>
        </p:spPr>
      </p:pic>
      <p:pic>
        <p:nvPicPr>
          <p:cNvPr id="804869" name="Picture 5">
            <a:extLst>
              <a:ext uri="{FF2B5EF4-FFF2-40B4-BE49-F238E27FC236}">
                <a16:creationId xmlns:a16="http://schemas.microsoft.com/office/drawing/2014/main" id="{686B7413-DD52-4034-8972-1430D55D10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 y="4095750"/>
            <a:ext cx="8686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04870" name="Picture 6">
            <a:extLst>
              <a:ext uri="{FF2B5EF4-FFF2-40B4-BE49-F238E27FC236}">
                <a16:creationId xmlns:a16="http://schemas.microsoft.com/office/drawing/2014/main" id="{C4E00D30-D78A-4B12-9FB8-E14283D3A3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884238"/>
            <a:ext cx="19034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4871" name="Oval 7">
            <a:extLst>
              <a:ext uri="{FF2B5EF4-FFF2-40B4-BE49-F238E27FC236}">
                <a16:creationId xmlns:a16="http://schemas.microsoft.com/office/drawing/2014/main" id="{9CC25611-43DA-47F1-8BC1-F968917CDE56}"/>
              </a:ext>
            </a:extLst>
          </p:cNvPr>
          <p:cNvSpPr>
            <a:spLocks noChangeArrowheads="1"/>
          </p:cNvSpPr>
          <p:nvPr/>
        </p:nvSpPr>
        <p:spPr bwMode="auto">
          <a:xfrm>
            <a:off x="6443663" y="1695450"/>
            <a:ext cx="368300" cy="1968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2" name="Oval 8">
            <a:extLst>
              <a:ext uri="{FF2B5EF4-FFF2-40B4-BE49-F238E27FC236}">
                <a16:creationId xmlns:a16="http://schemas.microsoft.com/office/drawing/2014/main" id="{654A64C6-1271-4ED2-90F0-F358F128FAEB}"/>
              </a:ext>
            </a:extLst>
          </p:cNvPr>
          <p:cNvSpPr>
            <a:spLocks noChangeArrowheads="1"/>
          </p:cNvSpPr>
          <p:nvPr/>
        </p:nvSpPr>
        <p:spPr bwMode="auto">
          <a:xfrm>
            <a:off x="7737475" y="1233488"/>
            <a:ext cx="304800" cy="22383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3" name="Oval 9">
            <a:extLst>
              <a:ext uri="{FF2B5EF4-FFF2-40B4-BE49-F238E27FC236}">
                <a16:creationId xmlns:a16="http://schemas.microsoft.com/office/drawing/2014/main" id="{9C34F1F4-A7CA-447B-8D06-51C918CD5D0B}"/>
              </a:ext>
            </a:extLst>
          </p:cNvPr>
          <p:cNvSpPr>
            <a:spLocks noChangeArrowheads="1"/>
          </p:cNvSpPr>
          <p:nvPr/>
        </p:nvSpPr>
        <p:spPr bwMode="auto">
          <a:xfrm>
            <a:off x="5035550" y="1639888"/>
            <a:ext cx="381000" cy="27305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4" name="Oval 10">
            <a:extLst>
              <a:ext uri="{FF2B5EF4-FFF2-40B4-BE49-F238E27FC236}">
                <a16:creationId xmlns:a16="http://schemas.microsoft.com/office/drawing/2014/main" id="{2C92BA52-A485-44DC-A308-0D2880B44B7C}"/>
              </a:ext>
            </a:extLst>
          </p:cNvPr>
          <p:cNvSpPr>
            <a:spLocks noChangeArrowheads="1"/>
          </p:cNvSpPr>
          <p:nvPr/>
        </p:nvSpPr>
        <p:spPr bwMode="auto">
          <a:xfrm>
            <a:off x="638175" y="4495800"/>
            <a:ext cx="357188" cy="2286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5" name="Oval 11">
            <a:extLst>
              <a:ext uri="{FF2B5EF4-FFF2-40B4-BE49-F238E27FC236}">
                <a16:creationId xmlns:a16="http://schemas.microsoft.com/office/drawing/2014/main" id="{7E13A912-4E59-423D-86B3-4B63854C614C}"/>
              </a:ext>
            </a:extLst>
          </p:cNvPr>
          <p:cNvSpPr>
            <a:spLocks noChangeArrowheads="1"/>
          </p:cNvSpPr>
          <p:nvPr/>
        </p:nvSpPr>
        <p:spPr bwMode="auto">
          <a:xfrm>
            <a:off x="3700463" y="4484688"/>
            <a:ext cx="304800" cy="2286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6" name="Oval 12">
            <a:extLst>
              <a:ext uri="{FF2B5EF4-FFF2-40B4-BE49-F238E27FC236}">
                <a16:creationId xmlns:a16="http://schemas.microsoft.com/office/drawing/2014/main" id="{7F3C60AF-AEDB-49E5-968F-4534C173583B}"/>
              </a:ext>
            </a:extLst>
          </p:cNvPr>
          <p:cNvSpPr>
            <a:spLocks noChangeArrowheads="1"/>
          </p:cNvSpPr>
          <p:nvPr/>
        </p:nvSpPr>
        <p:spPr bwMode="auto">
          <a:xfrm>
            <a:off x="668338" y="5792788"/>
            <a:ext cx="304800" cy="2286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7" name="Oval 13">
            <a:extLst>
              <a:ext uri="{FF2B5EF4-FFF2-40B4-BE49-F238E27FC236}">
                <a16:creationId xmlns:a16="http://schemas.microsoft.com/office/drawing/2014/main" id="{F777E439-FA50-40C9-BA18-BA06ACB74F07}"/>
              </a:ext>
            </a:extLst>
          </p:cNvPr>
          <p:cNvSpPr>
            <a:spLocks noChangeArrowheads="1"/>
          </p:cNvSpPr>
          <p:nvPr/>
        </p:nvSpPr>
        <p:spPr bwMode="auto">
          <a:xfrm>
            <a:off x="5589588" y="1633538"/>
            <a:ext cx="381000" cy="3048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8" name="Oval 14">
            <a:extLst>
              <a:ext uri="{FF2B5EF4-FFF2-40B4-BE49-F238E27FC236}">
                <a16:creationId xmlns:a16="http://schemas.microsoft.com/office/drawing/2014/main" id="{207E800C-6555-488B-93AA-10F546F7E6ED}"/>
              </a:ext>
            </a:extLst>
          </p:cNvPr>
          <p:cNvSpPr>
            <a:spLocks noChangeArrowheads="1"/>
          </p:cNvSpPr>
          <p:nvPr/>
        </p:nvSpPr>
        <p:spPr bwMode="auto">
          <a:xfrm>
            <a:off x="4733925" y="5838825"/>
            <a:ext cx="381000" cy="3048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4879" name="AutoShape 15">
            <a:extLst>
              <a:ext uri="{FF2B5EF4-FFF2-40B4-BE49-F238E27FC236}">
                <a16:creationId xmlns:a16="http://schemas.microsoft.com/office/drawing/2014/main" id="{14B10645-8EAF-4DA3-9BFD-0B4184A724C2}"/>
              </a:ext>
            </a:extLst>
          </p:cNvPr>
          <p:cNvCxnSpPr>
            <a:cxnSpLocks noChangeShapeType="1"/>
            <a:stCxn id="804871" idx="6"/>
            <a:endCxn id="804872" idx="2"/>
          </p:cNvCxnSpPr>
          <p:nvPr/>
        </p:nvCxnSpPr>
        <p:spPr bwMode="auto">
          <a:xfrm flipV="1">
            <a:off x="6831013" y="1346200"/>
            <a:ext cx="892175" cy="447675"/>
          </a:xfrm>
          <a:prstGeom prst="bentConnector3">
            <a:avLst>
              <a:gd name="adj1" fmla="val 49644"/>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880" name="AutoShape 16">
            <a:extLst>
              <a:ext uri="{FF2B5EF4-FFF2-40B4-BE49-F238E27FC236}">
                <a16:creationId xmlns:a16="http://schemas.microsoft.com/office/drawing/2014/main" id="{7B2EF2DA-1BEA-49ED-8B7E-61CB7F63166F}"/>
              </a:ext>
            </a:extLst>
          </p:cNvPr>
          <p:cNvCxnSpPr>
            <a:cxnSpLocks noChangeShapeType="1"/>
            <a:stCxn id="804873" idx="4"/>
            <a:endCxn id="804874" idx="0"/>
          </p:cNvCxnSpPr>
          <p:nvPr/>
        </p:nvCxnSpPr>
        <p:spPr bwMode="auto">
          <a:xfrm rot="5400000">
            <a:off x="1744663" y="1000125"/>
            <a:ext cx="2554288" cy="4408487"/>
          </a:xfrm>
          <a:prstGeom prst="bentConnector3">
            <a:avLst>
              <a:gd name="adj1" fmla="val 49968"/>
            </a:avLst>
          </a:prstGeom>
          <a:noFill/>
          <a:ln w="2857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881" name="AutoShape 17">
            <a:extLst>
              <a:ext uri="{FF2B5EF4-FFF2-40B4-BE49-F238E27FC236}">
                <a16:creationId xmlns:a16="http://schemas.microsoft.com/office/drawing/2014/main" id="{AD8AED47-1C9C-4561-8A2A-49E5251562A2}"/>
              </a:ext>
            </a:extLst>
          </p:cNvPr>
          <p:cNvCxnSpPr>
            <a:cxnSpLocks noChangeShapeType="1"/>
            <a:stCxn id="804877" idx="4"/>
            <a:endCxn id="804878" idx="0"/>
          </p:cNvCxnSpPr>
          <p:nvPr/>
        </p:nvCxnSpPr>
        <p:spPr bwMode="auto">
          <a:xfrm rot="5400000">
            <a:off x="3416300" y="3460750"/>
            <a:ext cx="3871913" cy="855663"/>
          </a:xfrm>
          <a:prstGeom prst="bentConnector3">
            <a:avLst>
              <a:gd name="adj1" fmla="val 49981"/>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882" name="AutoShape 18">
            <a:extLst>
              <a:ext uri="{FF2B5EF4-FFF2-40B4-BE49-F238E27FC236}">
                <a16:creationId xmlns:a16="http://schemas.microsoft.com/office/drawing/2014/main" id="{D9BFDDEB-89D7-41BC-B6ED-569E2B58BD54}"/>
              </a:ext>
            </a:extLst>
          </p:cNvPr>
          <p:cNvCxnSpPr>
            <a:cxnSpLocks noChangeShapeType="1"/>
            <a:stCxn id="804875" idx="4"/>
            <a:endCxn id="804876" idx="0"/>
          </p:cNvCxnSpPr>
          <p:nvPr/>
        </p:nvCxnSpPr>
        <p:spPr bwMode="auto">
          <a:xfrm rot="5400000">
            <a:off x="1811338" y="3736975"/>
            <a:ext cx="1050925" cy="3032125"/>
          </a:xfrm>
          <a:prstGeom prst="bentConnector3">
            <a:avLst>
              <a:gd name="adj1" fmla="val 41690"/>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4883" name="Rectangle 19">
            <a:extLst>
              <a:ext uri="{FF2B5EF4-FFF2-40B4-BE49-F238E27FC236}">
                <a16:creationId xmlns:a16="http://schemas.microsoft.com/office/drawing/2014/main" id="{BCF1ABE1-C614-4830-9D59-0961E79AB4EA}"/>
              </a:ext>
            </a:extLst>
          </p:cNvPr>
          <p:cNvSpPr>
            <a:spLocks noChangeArrowheads="1"/>
          </p:cNvSpPr>
          <p:nvPr/>
        </p:nvSpPr>
        <p:spPr bwMode="auto">
          <a:xfrm>
            <a:off x="288925" y="1709738"/>
            <a:ext cx="6400800" cy="152400"/>
          </a:xfrm>
          <a:prstGeom prst="rect">
            <a:avLst/>
          </a:prstGeom>
          <a:solidFill>
            <a:srgbClr val="FFFF99">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84" name="Oval 20">
            <a:extLst>
              <a:ext uri="{FF2B5EF4-FFF2-40B4-BE49-F238E27FC236}">
                <a16:creationId xmlns:a16="http://schemas.microsoft.com/office/drawing/2014/main" id="{B5D79F67-90BD-4367-B2A1-0582EC6D430A}"/>
              </a:ext>
            </a:extLst>
          </p:cNvPr>
          <p:cNvSpPr>
            <a:spLocks noChangeArrowheads="1"/>
          </p:cNvSpPr>
          <p:nvPr/>
        </p:nvSpPr>
        <p:spPr bwMode="auto">
          <a:xfrm>
            <a:off x="8458200" y="1231900"/>
            <a:ext cx="339725" cy="233363"/>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85" name="Oval 21">
            <a:extLst>
              <a:ext uri="{FF2B5EF4-FFF2-40B4-BE49-F238E27FC236}">
                <a16:creationId xmlns:a16="http://schemas.microsoft.com/office/drawing/2014/main" id="{BBCF5EF0-ABED-40B9-8407-4B5D0038832D}"/>
              </a:ext>
            </a:extLst>
          </p:cNvPr>
          <p:cNvSpPr>
            <a:spLocks noChangeArrowheads="1"/>
          </p:cNvSpPr>
          <p:nvPr/>
        </p:nvSpPr>
        <p:spPr bwMode="auto">
          <a:xfrm>
            <a:off x="609600" y="1524000"/>
            <a:ext cx="457200" cy="22860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4886" name="AutoShape 22">
            <a:extLst>
              <a:ext uri="{FF2B5EF4-FFF2-40B4-BE49-F238E27FC236}">
                <a16:creationId xmlns:a16="http://schemas.microsoft.com/office/drawing/2014/main" id="{CB683913-ACD1-43AE-B72C-76A32BC04844}"/>
              </a:ext>
            </a:extLst>
          </p:cNvPr>
          <p:cNvCxnSpPr>
            <a:cxnSpLocks noChangeShapeType="1"/>
            <a:stCxn id="804885" idx="0"/>
            <a:endCxn id="804884" idx="0"/>
          </p:cNvCxnSpPr>
          <p:nvPr/>
        </p:nvCxnSpPr>
        <p:spPr bwMode="auto">
          <a:xfrm rot="16200000">
            <a:off x="4587082" y="-2531269"/>
            <a:ext cx="292100" cy="7789863"/>
          </a:xfrm>
          <a:prstGeom prst="bentConnector3">
            <a:avLst>
              <a:gd name="adj1" fmla="val 234236"/>
            </a:avLst>
          </a:prstGeom>
          <a:noFill/>
          <a:ln w="28575">
            <a:solidFill>
              <a:srgbClr val="FF99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4887" name="Rectangle 23">
            <a:extLst>
              <a:ext uri="{FF2B5EF4-FFF2-40B4-BE49-F238E27FC236}">
                <a16:creationId xmlns:a16="http://schemas.microsoft.com/office/drawing/2014/main" id="{85221349-5695-4567-97A2-66E08DDC6083}"/>
              </a:ext>
            </a:extLst>
          </p:cNvPr>
          <p:cNvSpPr>
            <a:spLocks noGrp="1" noChangeArrowheads="1"/>
          </p:cNvSpPr>
          <p:nvPr>
            <p:ph type="title"/>
          </p:nvPr>
        </p:nvSpPr>
        <p:spPr>
          <a:xfrm>
            <a:off x="739775" y="101600"/>
            <a:ext cx="7772400" cy="536575"/>
          </a:xfrm>
          <a:noFill/>
          <a:ln/>
        </p:spPr>
        <p:txBody>
          <a:bodyPr/>
          <a:lstStyle/>
          <a:p>
            <a:r>
              <a:rPr lang="en-US" altLang="en-US" sz="4000">
                <a:latin typeface="Times New Roman" panose="02020603050405020304" pitchFamily="18" charset="0"/>
              </a:rPr>
              <a:t>Stage and Streamflow Example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914" name="Picture 2">
            <a:extLst>
              <a:ext uri="{FF2B5EF4-FFF2-40B4-BE49-F238E27FC236}">
                <a16:creationId xmlns:a16="http://schemas.microsoft.com/office/drawing/2014/main" id="{62EEB80E-9A18-42E7-A095-7530929E8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5275263"/>
            <a:ext cx="3757613" cy="1443037"/>
          </a:xfrm>
          <a:prstGeom prst="rect">
            <a:avLst/>
          </a:prstGeom>
          <a:noFill/>
          <a:extLst>
            <a:ext uri="{909E8E84-426E-40DD-AFC4-6F175D3DCCD1}">
              <a14:hiddenFill xmlns:a14="http://schemas.microsoft.com/office/drawing/2010/main">
                <a:solidFill>
                  <a:srgbClr val="FFFFFF"/>
                </a:solidFill>
              </a14:hiddenFill>
            </a:ext>
          </a:extLst>
        </p:spPr>
      </p:pic>
      <p:pic>
        <p:nvPicPr>
          <p:cNvPr id="806915" name="Picture 3">
            <a:extLst>
              <a:ext uri="{FF2B5EF4-FFF2-40B4-BE49-F238E27FC236}">
                <a16:creationId xmlns:a16="http://schemas.microsoft.com/office/drawing/2014/main" id="{A1F38ABA-A891-48C7-A3F2-D8FB5656C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335088"/>
            <a:ext cx="6775450" cy="2633662"/>
          </a:xfrm>
          <a:prstGeom prst="rect">
            <a:avLst/>
          </a:prstGeom>
          <a:noFill/>
          <a:extLst>
            <a:ext uri="{909E8E84-426E-40DD-AFC4-6F175D3DCCD1}">
              <a14:hiddenFill xmlns:a14="http://schemas.microsoft.com/office/drawing/2010/main">
                <a:solidFill>
                  <a:srgbClr val="FFFFFF"/>
                </a:solidFill>
              </a14:hiddenFill>
            </a:ext>
          </a:extLst>
        </p:spPr>
      </p:pic>
      <p:pic>
        <p:nvPicPr>
          <p:cNvPr id="806916" name="Picture 4">
            <a:extLst>
              <a:ext uri="{FF2B5EF4-FFF2-40B4-BE49-F238E27FC236}">
                <a16:creationId xmlns:a16="http://schemas.microsoft.com/office/drawing/2014/main" id="{E7B71148-4331-4483-8FAF-A9648DC8C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5375275"/>
            <a:ext cx="4648200" cy="1196975"/>
          </a:xfrm>
          <a:prstGeom prst="rect">
            <a:avLst/>
          </a:prstGeom>
          <a:noFill/>
          <a:extLst>
            <a:ext uri="{909E8E84-426E-40DD-AFC4-6F175D3DCCD1}">
              <a14:hiddenFill xmlns:a14="http://schemas.microsoft.com/office/drawing/2010/main">
                <a:solidFill>
                  <a:srgbClr val="FFFFFF"/>
                </a:solidFill>
              </a14:hiddenFill>
            </a:ext>
          </a:extLst>
        </p:spPr>
      </p:pic>
      <p:pic>
        <p:nvPicPr>
          <p:cNvPr id="806917" name="Picture 5">
            <a:extLst>
              <a:ext uri="{FF2B5EF4-FFF2-40B4-BE49-F238E27FC236}">
                <a16:creationId xmlns:a16="http://schemas.microsoft.com/office/drawing/2014/main" id="{81ED111C-D052-4460-8247-62A482A4A3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 y="4095750"/>
            <a:ext cx="8686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06918" name="Picture 6">
            <a:extLst>
              <a:ext uri="{FF2B5EF4-FFF2-40B4-BE49-F238E27FC236}">
                <a16:creationId xmlns:a16="http://schemas.microsoft.com/office/drawing/2014/main" id="{CF4E22ED-567E-4170-933B-627AE9A290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990600"/>
            <a:ext cx="19224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6919" name="Oval 7">
            <a:extLst>
              <a:ext uri="{FF2B5EF4-FFF2-40B4-BE49-F238E27FC236}">
                <a16:creationId xmlns:a16="http://schemas.microsoft.com/office/drawing/2014/main" id="{2D95AEAB-4E3E-42FA-93D6-3114C9408B92}"/>
              </a:ext>
            </a:extLst>
          </p:cNvPr>
          <p:cNvSpPr>
            <a:spLocks noChangeArrowheads="1"/>
          </p:cNvSpPr>
          <p:nvPr/>
        </p:nvSpPr>
        <p:spPr bwMode="auto">
          <a:xfrm>
            <a:off x="6375400" y="2006600"/>
            <a:ext cx="331788" cy="3206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0" name="Oval 8">
            <a:extLst>
              <a:ext uri="{FF2B5EF4-FFF2-40B4-BE49-F238E27FC236}">
                <a16:creationId xmlns:a16="http://schemas.microsoft.com/office/drawing/2014/main" id="{F5F878D5-EA6D-4ED1-8498-AB1ACE6BFA4D}"/>
              </a:ext>
            </a:extLst>
          </p:cNvPr>
          <p:cNvSpPr>
            <a:spLocks noChangeArrowheads="1"/>
          </p:cNvSpPr>
          <p:nvPr/>
        </p:nvSpPr>
        <p:spPr bwMode="auto">
          <a:xfrm>
            <a:off x="7467600" y="1179513"/>
            <a:ext cx="685800" cy="2590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1" name="Oval 9">
            <a:extLst>
              <a:ext uri="{FF2B5EF4-FFF2-40B4-BE49-F238E27FC236}">
                <a16:creationId xmlns:a16="http://schemas.microsoft.com/office/drawing/2014/main" id="{3E4FF51F-9181-4CB1-B540-3E482B2C3772}"/>
              </a:ext>
            </a:extLst>
          </p:cNvPr>
          <p:cNvSpPr>
            <a:spLocks noChangeArrowheads="1"/>
          </p:cNvSpPr>
          <p:nvPr/>
        </p:nvSpPr>
        <p:spPr bwMode="auto">
          <a:xfrm>
            <a:off x="5010150" y="2009775"/>
            <a:ext cx="304800" cy="3048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2" name="Oval 10">
            <a:extLst>
              <a:ext uri="{FF2B5EF4-FFF2-40B4-BE49-F238E27FC236}">
                <a16:creationId xmlns:a16="http://schemas.microsoft.com/office/drawing/2014/main" id="{20B589BE-EDF3-40A7-ABCB-7E41DA275E26}"/>
              </a:ext>
            </a:extLst>
          </p:cNvPr>
          <p:cNvSpPr>
            <a:spLocks noChangeArrowheads="1"/>
          </p:cNvSpPr>
          <p:nvPr/>
        </p:nvSpPr>
        <p:spPr bwMode="auto">
          <a:xfrm>
            <a:off x="631825" y="4608513"/>
            <a:ext cx="365125" cy="220662"/>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3" name="Oval 11">
            <a:extLst>
              <a:ext uri="{FF2B5EF4-FFF2-40B4-BE49-F238E27FC236}">
                <a16:creationId xmlns:a16="http://schemas.microsoft.com/office/drawing/2014/main" id="{674DADEA-B8D3-4B4A-BDE8-F641512CAF48}"/>
              </a:ext>
            </a:extLst>
          </p:cNvPr>
          <p:cNvSpPr>
            <a:spLocks noChangeArrowheads="1"/>
          </p:cNvSpPr>
          <p:nvPr/>
        </p:nvSpPr>
        <p:spPr bwMode="auto">
          <a:xfrm>
            <a:off x="3733800" y="4505325"/>
            <a:ext cx="304800" cy="3048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4" name="Oval 12">
            <a:extLst>
              <a:ext uri="{FF2B5EF4-FFF2-40B4-BE49-F238E27FC236}">
                <a16:creationId xmlns:a16="http://schemas.microsoft.com/office/drawing/2014/main" id="{A8FCE7FA-779C-42EE-BB8C-0B2887D0681F}"/>
              </a:ext>
            </a:extLst>
          </p:cNvPr>
          <p:cNvSpPr>
            <a:spLocks noChangeArrowheads="1"/>
          </p:cNvSpPr>
          <p:nvPr/>
        </p:nvSpPr>
        <p:spPr bwMode="auto">
          <a:xfrm>
            <a:off x="660400" y="5753100"/>
            <a:ext cx="304800" cy="296863"/>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5" name="Oval 13">
            <a:extLst>
              <a:ext uri="{FF2B5EF4-FFF2-40B4-BE49-F238E27FC236}">
                <a16:creationId xmlns:a16="http://schemas.microsoft.com/office/drawing/2014/main" id="{71C91A94-9E94-444F-8B4D-36C78B97FCF7}"/>
              </a:ext>
            </a:extLst>
          </p:cNvPr>
          <p:cNvSpPr>
            <a:spLocks noChangeArrowheads="1"/>
          </p:cNvSpPr>
          <p:nvPr/>
        </p:nvSpPr>
        <p:spPr bwMode="auto">
          <a:xfrm>
            <a:off x="5530850" y="2003425"/>
            <a:ext cx="304800" cy="3048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6" name="Oval 14">
            <a:extLst>
              <a:ext uri="{FF2B5EF4-FFF2-40B4-BE49-F238E27FC236}">
                <a16:creationId xmlns:a16="http://schemas.microsoft.com/office/drawing/2014/main" id="{DD10B263-7B46-4EC8-88C9-38B537279E04}"/>
              </a:ext>
            </a:extLst>
          </p:cNvPr>
          <p:cNvSpPr>
            <a:spLocks noChangeArrowheads="1"/>
          </p:cNvSpPr>
          <p:nvPr/>
        </p:nvSpPr>
        <p:spPr bwMode="auto">
          <a:xfrm>
            <a:off x="4759325" y="6005513"/>
            <a:ext cx="304800" cy="3048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6927" name="AutoShape 15">
            <a:extLst>
              <a:ext uri="{FF2B5EF4-FFF2-40B4-BE49-F238E27FC236}">
                <a16:creationId xmlns:a16="http://schemas.microsoft.com/office/drawing/2014/main" id="{C08F0329-3481-459D-9257-3728FC54C7B0}"/>
              </a:ext>
            </a:extLst>
          </p:cNvPr>
          <p:cNvCxnSpPr>
            <a:cxnSpLocks noChangeShapeType="1"/>
            <a:stCxn id="806919" idx="6"/>
            <a:endCxn id="806920" idx="2"/>
          </p:cNvCxnSpPr>
          <p:nvPr/>
        </p:nvCxnSpPr>
        <p:spPr bwMode="auto">
          <a:xfrm>
            <a:off x="6726238" y="2166938"/>
            <a:ext cx="727075" cy="307975"/>
          </a:xfrm>
          <a:prstGeom prst="bentConnector3">
            <a:avLst>
              <a:gd name="adj1" fmla="val 49565"/>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928" name="AutoShape 16">
            <a:extLst>
              <a:ext uri="{FF2B5EF4-FFF2-40B4-BE49-F238E27FC236}">
                <a16:creationId xmlns:a16="http://schemas.microsoft.com/office/drawing/2014/main" id="{E4336042-11A4-44EE-AD4D-F2F576DF9E7D}"/>
              </a:ext>
            </a:extLst>
          </p:cNvPr>
          <p:cNvCxnSpPr>
            <a:cxnSpLocks noChangeShapeType="1"/>
            <a:stCxn id="806921" idx="4"/>
            <a:endCxn id="806922" idx="0"/>
          </p:cNvCxnSpPr>
          <p:nvPr/>
        </p:nvCxnSpPr>
        <p:spPr bwMode="auto">
          <a:xfrm rot="5400000">
            <a:off x="1855788" y="1287463"/>
            <a:ext cx="2265362" cy="4348162"/>
          </a:xfrm>
          <a:prstGeom prst="bentConnector3">
            <a:avLst>
              <a:gd name="adj1" fmla="val 49963"/>
            </a:avLst>
          </a:prstGeom>
          <a:noFill/>
          <a:ln w="2857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929" name="AutoShape 17">
            <a:extLst>
              <a:ext uri="{FF2B5EF4-FFF2-40B4-BE49-F238E27FC236}">
                <a16:creationId xmlns:a16="http://schemas.microsoft.com/office/drawing/2014/main" id="{2F56F378-88C7-41EA-B086-BD6F69B4E01D}"/>
              </a:ext>
            </a:extLst>
          </p:cNvPr>
          <p:cNvCxnSpPr>
            <a:cxnSpLocks noChangeShapeType="1"/>
            <a:stCxn id="806925" idx="4"/>
            <a:endCxn id="806926" idx="0"/>
          </p:cNvCxnSpPr>
          <p:nvPr/>
        </p:nvCxnSpPr>
        <p:spPr bwMode="auto">
          <a:xfrm rot="5400000">
            <a:off x="3463132" y="3771106"/>
            <a:ext cx="3668712" cy="771525"/>
          </a:xfrm>
          <a:prstGeom prst="bentConnector3">
            <a:avLst>
              <a:gd name="adj1" fmla="val 49977"/>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930" name="AutoShape 18">
            <a:extLst>
              <a:ext uri="{FF2B5EF4-FFF2-40B4-BE49-F238E27FC236}">
                <a16:creationId xmlns:a16="http://schemas.microsoft.com/office/drawing/2014/main" id="{2B75582F-F824-47E8-AE45-4B1C7FF153A4}"/>
              </a:ext>
            </a:extLst>
          </p:cNvPr>
          <p:cNvCxnSpPr>
            <a:cxnSpLocks noChangeShapeType="1"/>
            <a:stCxn id="806923" idx="4"/>
            <a:endCxn id="806924" idx="0"/>
          </p:cNvCxnSpPr>
          <p:nvPr/>
        </p:nvCxnSpPr>
        <p:spPr bwMode="auto">
          <a:xfrm rot="5400000">
            <a:off x="1892300" y="3744913"/>
            <a:ext cx="914400" cy="3073400"/>
          </a:xfrm>
          <a:prstGeom prst="bentConnector3">
            <a:avLst>
              <a:gd name="adj1" fmla="val 42880"/>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6931" name="Rectangle 19">
            <a:extLst>
              <a:ext uri="{FF2B5EF4-FFF2-40B4-BE49-F238E27FC236}">
                <a16:creationId xmlns:a16="http://schemas.microsoft.com/office/drawing/2014/main" id="{2CF2698F-AE42-4E6E-BE77-842F4E2A622E}"/>
              </a:ext>
            </a:extLst>
          </p:cNvPr>
          <p:cNvSpPr>
            <a:spLocks noChangeArrowheads="1"/>
          </p:cNvSpPr>
          <p:nvPr/>
        </p:nvSpPr>
        <p:spPr bwMode="auto">
          <a:xfrm>
            <a:off x="304800" y="2076450"/>
            <a:ext cx="6400800" cy="152400"/>
          </a:xfrm>
          <a:prstGeom prst="rect">
            <a:avLst/>
          </a:prstGeom>
          <a:solidFill>
            <a:srgbClr val="FFFF99">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32" name="Rectangle 20">
            <a:extLst>
              <a:ext uri="{FF2B5EF4-FFF2-40B4-BE49-F238E27FC236}">
                <a16:creationId xmlns:a16="http://schemas.microsoft.com/office/drawing/2014/main" id="{EEA7D6F9-DE2C-4B7F-A59B-0555F2C11279}"/>
              </a:ext>
            </a:extLst>
          </p:cNvPr>
          <p:cNvSpPr>
            <a:spLocks noGrp="1" noChangeArrowheads="1"/>
          </p:cNvSpPr>
          <p:nvPr>
            <p:ph type="title"/>
          </p:nvPr>
        </p:nvSpPr>
        <p:spPr>
          <a:xfrm>
            <a:off x="457200" y="274638"/>
            <a:ext cx="8229600" cy="487362"/>
          </a:xfrm>
          <a:noFill/>
          <a:ln/>
        </p:spPr>
        <p:txBody>
          <a:bodyPr/>
          <a:lstStyle/>
          <a:p>
            <a:r>
              <a:rPr lang="en-US" altLang="en-US" sz="3200"/>
              <a:t>Daily Average Discharge Example</a:t>
            </a:r>
            <a:br>
              <a:rPr lang="en-US" altLang="en-US" sz="3200"/>
            </a:br>
            <a:r>
              <a:rPr lang="en-US" altLang="en-US" sz="1800"/>
              <a:t>Daily Average Discharge Derived from 15 Minute Discharge Data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8962" name="Picture 2">
            <a:extLst>
              <a:ext uri="{FF2B5EF4-FFF2-40B4-BE49-F238E27FC236}">
                <a16:creationId xmlns:a16="http://schemas.microsoft.com/office/drawing/2014/main" id="{D38D1879-AA1E-489A-8F4D-6DA12FF7C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074738"/>
            <a:ext cx="6778625" cy="4437062"/>
          </a:xfrm>
          <a:prstGeom prst="rect">
            <a:avLst/>
          </a:prstGeom>
          <a:noFill/>
          <a:extLst>
            <a:ext uri="{909E8E84-426E-40DD-AFC4-6F175D3DCCD1}">
              <a14:hiddenFill xmlns:a14="http://schemas.microsoft.com/office/drawing/2010/main">
                <a:solidFill>
                  <a:srgbClr val="FFFFFF"/>
                </a:solidFill>
              </a14:hiddenFill>
            </a:ext>
          </a:extLst>
        </p:spPr>
      </p:pic>
      <p:sp>
        <p:nvSpPr>
          <p:cNvPr id="808963" name="Rectangle 3">
            <a:extLst>
              <a:ext uri="{FF2B5EF4-FFF2-40B4-BE49-F238E27FC236}">
                <a16:creationId xmlns:a16="http://schemas.microsoft.com/office/drawing/2014/main" id="{74827240-7DDB-41E5-A899-C5B7FB93F8AC}"/>
              </a:ext>
            </a:extLst>
          </p:cNvPr>
          <p:cNvSpPr>
            <a:spLocks noGrp="1" noChangeArrowheads="1"/>
          </p:cNvSpPr>
          <p:nvPr>
            <p:ph type="title"/>
          </p:nvPr>
        </p:nvSpPr>
        <p:spPr>
          <a:xfrm>
            <a:off x="685800" y="153988"/>
            <a:ext cx="7772400" cy="1143000"/>
          </a:xfrm>
        </p:spPr>
        <p:txBody>
          <a:bodyPr/>
          <a:lstStyle/>
          <a:p>
            <a:r>
              <a:rPr lang="en-US" altLang="en-US" sz="3600"/>
              <a:t>Methods and Samples</a:t>
            </a:r>
          </a:p>
        </p:txBody>
      </p:sp>
      <p:sp>
        <p:nvSpPr>
          <p:cNvPr id="808964" name="Text Box 4">
            <a:extLst>
              <a:ext uri="{FF2B5EF4-FFF2-40B4-BE49-F238E27FC236}">
                <a16:creationId xmlns:a16="http://schemas.microsoft.com/office/drawing/2014/main" id="{B0B19D6F-9CB8-4AD1-9ACE-6345E6B00BF3}"/>
              </a:ext>
            </a:extLst>
          </p:cNvPr>
          <p:cNvSpPr txBox="1">
            <a:spLocks noChangeArrowheads="1"/>
          </p:cNvSpPr>
          <p:nvPr/>
        </p:nvSpPr>
        <p:spPr bwMode="auto">
          <a:xfrm>
            <a:off x="2863850" y="4097338"/>
            <a:ext cx="5961063"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Method specifies the method whereby an observation is measured, e.g. Streamflow using a V notch weir, TDS using a Hydrolab, sample collected in auto-sampler</a:t>
            </a:r>
          </a:p>
          <a:p>
            <a:pPr>
              <a:spcBef>
                <a:spcPct val="50000"/>
              </a:spcBef>
            </a:pPr>
            <a:r>
              <a:rPr lang="en-US" altLang="en-US"/>
              <a:t>SampleID is used for observations based on the laboratory analysis of a physical sample and identifies the sample from which the observation was derived.  This keys to a unique LabSampleID (e.g. bottle number) and name and description of the analytical method used by a processing lab.</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9986" name="Picture 2">
            <a:extLst>
              <a:ext uri="{FF2B5EF4-FFF2-40B4-BE49-F238E27FC236}">
                <a16:creationId xmlns:a16="http://schemas.microsoft.com/office/drawing/2014/main" id="{6CC174E9-5720-4965-B491-740642C74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5876925"/>
            <a:ext cx="6583363" cy="885825"/>
          </a:xfrm>
          <a:prstGeom prst="rect">
            <a:avLst/>
          </a:prstGeom>
          <a:noFill/>
          <a:extLst>
            <a:ext uri="{909E8E84-426E-40DD-AFC4-6F175D3DCCD1}">
              <a14:hiddenFill xmlns:a14="http://schemas.microsoft.com/office/drawing/2010/main">
                <a:solidFill>
                  <a:srgbClr val="FFFFFF"/>
                </a:solidFill>
              </a14:hiddenFill>
            </a:ext>
          </a:extLst>
        </p:spPr>
      </p:pic>
      <p:pic>
        <p:nvPicPr>
          <p:cNvPr id="809987" name="Picture 3">
            <a:extLst>
              <a:ext uri="{FF2B5EF4-FFF2-40B4-BE49-F238E27FC236}">
                <a16:creationId xmlns:a16="http://schemas.microsoft.com/office/drawing/2014/main" id="{C91C1FEC-A0DD-467A-B44D-4149FB9E1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790575"/>
            <a:ext cx="7812088" cy="1704975"/>
          </a:xfrm>
          <a:prstGeom prst="rect">
            <a:avLst/>
          </a:prstGeom>
          <a:noFill/>
          <a:extLst>
            <a:ext uri="{909E8E84-426E-40DD-AFC4-6F175D3DCCD1}">
              <a14:hiddenFill xmlns:a14="http://schemas.microsoft.com/office/drawing/2010/main">
                <a:solidFill>
                  <a:srgbClr val="FFFFFF"/>
                </a:solidFill>
              </a14:hiddenFill>
            </a:ext>
          </a:extLst>
        </p:spPr>
      </p:pic>
      <p:pic>
        <p:nvPicPr>
          <p:cNvPr id="809988" name="Picture 4">
            <a:extLst>
              <a:ext uri="{FF2B5EF4-FFF2-40B4-BE49-F238E27FC236}">
                <a16:creationId xmlns:a16="http://schemas.microsoft.com/office/drawing/2014/main" id="{29E2CD32-C4BC-4895-89D3-02D6C6D7D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4633913"/>
            <a:ext cx="421957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09989" name="Picture 5">
            <a:extLst>
              <a:ext uri="{FF2B5EF4-FFF2-40B4-BE49-F238E27FC236}">
                <a16:creationId xmlns:a16="http://schemas.microsoft.com/office/drawing/2014/main" id="{F9F5786A-D451-447D-BFB5-E072DDD0A0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732213"/>
            <a:ext cx="4237037" cy="839787"/>
          </a:xfrm>
          <a:prstGeom prst="rect">
            <a:avLst/>
          </a:prstGeom>
          <a:noFill/>
          <a:extLst>
            <a:ext uri="{909E8E84-426E-40DD-AFC4-6F175D3DCCD1}">
              <a14:hiddenFill xmlns:a14="http://schemas.microsoft.com/office/drawing/2010/main">
                <a:solidFill>
                  <a:srgbClr val="FFFFFF"/>
                </a:solidFill>
              </a14:hiddenFill>
            </a:ext>
          </a:extLst>
        </p:spPr>
      </p:pic>
      <p:pic>
        <p:nvPicPr>
          <p:cNvPr id="809990" name="Picture 6">
            <a:extLst>
              <a:ext uri="{FF2B5EF4-FFF2-40B4-BE49-F238E27FC236}">
                <a16:creationId xmlns:a16="http://schemas.microsoft.com/office/drawing/2014/main" id="{CAF39B97-7CE5-4D69-98F6-25B47EEE5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3" y="2686050"/>
            <a:ext cx="8609012" cy="812800"/>
          </a:xfrm>
          <a:prstGeom prst="rect">
            <a:avLst/>
          </a:prstGeom>
          <a:noFill/>
          <a:extLst>
            <a:ext uri="{909E8E84-426E-40DD-AFC4-6F175D3DCCD1}">
              <a14:hiddenFill xmlns:a14="http://schemas.microsoft.com/office/drawing/2010/main">
                <a:solidFill>
                  <a:srgbClr val="FFFFFF"/>
                </a:solidFill>
              </a14:hiddenFill>
            </a:ext>
          </a:extLst>
        </p:spPr>
      </p:pic>
      <p:pic>
        <p:nvPicPr>
          <p:cNvPr id="809991" name="Picture 7">
            <a:extLst>
              <a:ext uri="{FF2B5EF4-FFF2-40B4-BE49-F238E27FC236}">
                <a16:creationId xmlns:a16="http://schemas.microsoft.com/office/drawing/2014/main" id="{ACE96A67-36FE-441F-A956-434D8B267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4297363"/>
            <a:ext cx="4545012" cy="915987"/>
          </a:xfrm>
          <a:prstGeom prst="rect">
            <a:avLst/>
          </a:prstGeom>
          <a:noFill/>
          <a:extLst>
            <a:ext uri="{909E8E84-426E-40DD-AFC4-6F175D3DCCD1}">
              <a14:hiddenFill xmlns:a14="http://schemas.microsoft.com/office/drawing/2010/main">
                <a:solidFill>
                  <a:srgbClr val="FFFFFF"/>
                </a:solidFill>
              </a14:hiddenFill>
            </a:ext>
          </a:extLst>
        </p:spPr>
      </p:pic>
      <p:sp>
        <p:nvSpPr>
          <p:cNvPr id="809992" name="Rectangle 8">
            <a:extLst>
              <a:ext uri="{FF2B5EF4-FFF2-40B4-BE49-F238E27FC236}">
                <a16:creationId xmlns:a16="http://schemas.microsoft.com/office/drawing/2014/main" id="{8A547645-DFA5-43B4-A285-45CE998F9E61}"/>
              </a:ext>
            </a:extLst>
          </p:cNvPr>
          <p:cNvSpPr>
            <a:spLocks noGrp="1" noChangeArrowheads="1"/>
          </p:cNvSpPr>
          <p:nvPr>
            <p:ph type="title"/>
          </p:nvPr>
        </p:nvSpPr>
        <p:spPr>
          <a:xfrm>
            <a:off x="719138" y="131763"/>
            <a:ext cx="7772400" cy="746125"/>
          </a:xfrm>
        </p:spPr>
        <p:txBody>
          <a:bodyPr/>
          <a:lstStyle/>
          <a:p>
            <a:r>
              <a:rPr lang="en-US" altLang="en-US" sz="3200">
                <a:solidFill>
                  <a:srgbClr val="000000"/>
                </a:solidFill>
              </a:rPr>
              <a:t>Water Chemistry from Laboratory Sample</a:t>
            </a:r>
          </a:p>
        </p:txBody>
      </p:sp>
      <p:sp>
        <p:nvSpPr>
          <p:cNvPr id="809993" name="Oval 9">
            <a:extLst>
              <a:ext uri="{FF2B5EF4-FFF2-40B4-BE49-F238E27FC236}">
                <a16:creationId xmlns:a16="http://schemas.microsoft.com/office/drawing/2014/main" id="{AD1881F3-BD0A-45E3-8634-CB947FDF7BE9}"/>
              </a:ext>
            </a:extLst>
          </p:cNvPr>
          <p:cNvSpPr>
            <a:spLocks noChangeArrowheads="1"/>
          </p:cNvSpPr>
          <p:nvPr/>
        </p:nvSpPr>
        <p:spPr bwMode="auto">
          <a:xfrm>
            <a:off x="6284913" y="2111375"/>
            <a:ext cx="261937" cy="239713"/>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4" name="Oval 10">
            <a:extLst>
              <a:ext uri="{FF2B5EF4-FFF2-40B4-BE49-F238E27FC236}">
                <a16:creationId xmlns:a16="http://schemas.microsoft.com/office/drawing/2014/main" id="{C5AB8A1F-C2F5-4C66-84F1-C23184F81DE7}"/>
              </a:ext>
            </a:extLst>
          </p:cNvPr>
          <p:cNvSpPr>
            <a:spLocks noChangeArrowheads="1"/>
          </p:cNvSpPr>
          <p:nvPr/>
        </p:nvSpPr>
        <p:spPr bwMode="auto">
          <a:xfrm>
            <a:off x="682625" y="3178175"/>
            <a:ext cx="261938" cy="239713"/>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9995" name="AutoShape 11">
            <a:extLst>
              <a:ext uri="{FF2B5EF4-FFF2-40B4-BE49-F238E27FC236}">
                <a16:creationId xmlns:a16="http://schemas.microsoft.com/office/drawing/2014/main" id="{9106750C-27EF-43A5-9059-D83C361E8D3D}"/>
              </a:ext>
            </a:extLst>
          </p:cNvPr>
          <p:cNvCxnSpPr>
            <a:cxnSpLocks noChangeShapeType="1"/>
            <a:stCxn id="809993" idx="4"/>
            <a:endCxn id="809994" idx="0"/>
          </p:cNvCxnSpPr>
          <p:nvPr/>
        </p:nvCxnSpPr>
        <p:spPr bwMode="auto">
          <a:xfrm rot="5400000">
            <a:off x="3216275" y="-36512"/>
            <a:ext cx="798513" cy="5602287"/>
          </a:xfrm>
          <a:prstGeom prst="bentConnector3">
            <a:avLst>
              <a:gd name="adj1" fmla="val 49903"/>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996" name="Oval 12">
            <a:extLst>
              <a:ext uri="{FF2B5EF4-FFF2-40B4-BE49-F238E27FC236}">
                <a16:creationId xmlns:a16="http://schemas.microsoft.com/office/drawing/2014/main" id="{4D76C437-80EB-4247-BAFB-473148901BCC}"/>
              </a:ext>
            </a:extLst>
          </p:cNvPr>
          <p:cNvSpPr>
            <a:spLocks noChangeArrowheads="1"/>
          </p:cNvSpPr>
          <p:nvPr/>
        </p:nvSpPr>
        <p:spPr bwMode="auto">
          <a:xfrm>
            <a:off x="6921500" y="2111375"/>
            <a:ext cx="261938" cy="239713"/>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7" name="Oval 13">
            <a:extLst>
              <a:ext uri="{FF2B5EF4-FFF2-40B4-BE49-F238E27FC236}">
                <a16:creationId xmlns:a16="http://schemas.microsoft.com/office/drawing/2014/main" id="{37C0515A-E38E-411B-9144-57207E7FE9F8}"/>
              </a:ext>
            </a:extLst>
          </p:cNvPr>
          <p:cNvSpPr>
            <a:spLocks noChangeArrowheads="1"/>
          </p:cNvSpPr>
          <p:nvPr/>
        </p:nvSpPr>
        <p:spPr bwMode="auto">
          <a:xfrm>
            <a:off x="676275" y="4191000"/>
            <a:ext cx="271463" cy="239713"/>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9998" name="AutoShape 14">
            <a:extLst>
              <a:ext uri="{FF2B5EF4-FFF2-40B4-BE49-F238E27FC236}">
                <a16:creationId xmlns:a16="http://schemas.microsoft.com/office/drawing/2014/main" id="{55E504A3-7C60-4B1E-8639-E062F5B9AF01}"/>
              </a:ext>
            </a:extLst>
          </p:cNvPr>
          <p:cNvCxnSpPr>
            <a:cxnSpLocks noChangeShapeType="1"/>
            <a:stCxn id="809996" idx="4"/>
            <a:endCxn id="809997" idx="0"/>
          </p:cNvCxnSpPr>
          <p:nvPr/>
        </p:nvCxnSpPr>
        <p:spPr bwMode="auto">
          <a:xfrm rot="5400000">
            <a:off x="3027363" y="150812"/>
            <a:ext cx="1811338" cy="6240463"/>
          </a:xfrm>
          <a:prstGeom prst="bentConnector3">
            <a:avLst>
              <a:gd name="adj1" fmla="val 66431"/>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999" name="Oval 15">
            <a:extLst>
              <a:ext uri="{FF2B5EF4-FFF2-40B4-BE49-F238E27FC236}">
                <a16:creationId xmlns:a16="http://schemas.microsoft.com/office/drawing/2014/main" id="{11EAF9D0-8914-44AE-AC11-3E19A69D560F}"/>
              </a:ext>
            </a:extLst>
          </p:cNvPr>
          <p:cNvSpPr>
            <a:spLocks noChangeArrowheads="1"/>
          </p:cNvSpPr>
          <p:nvPr/>
        </p:nvSpPr>
        <p:spPr bwMode="auto">
          <a:xfrm>
            <a:off x="7542213" y="2111375"/>
            <a:ext cx="261937" cy="239713"/>
          </a:xfrm>
          <a:prstGeom prst="ellipse">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0" name="Oval 16">
            <a:extLst>
              <a:ext uri="{FF2B5EF4-FFF2-40B4-BE49-F238E27FC236}">
                <a16:creationId xmlns:a16="http://schemas.microsoft.com/office/drawing/2014/main" id="{52D0035E-340C-4006-A125-AED612E62AD9}"/>
              </a:ext>
            </a:extLst>
          </p:cNvPr>
          <p:cNvSpPr>
            <a:spLocks noChangeArrowheads="1"/>
          </p:cNvSpPr>
          <p:nvPr/>
        </p:nvSpPr>
        <p:spPr bwMode="auto">
          <a:xfrm>
            <a:off x="4959350" y="4879975"/>
            <a:ext cx="261938" cy="239713"/>
          </a:xfrm>
          <a:prstGeom prst="ellipse">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0001" name="AutoShape 17">
            <a:extLst>
              <a:ext uri="{FF2B5EF4-FFF2-40B4-BE49-F238E27FC236}">
                <a16:creationId xmlns:a16="http://schemas.microsoft.com/office/drawing/2014/main" id="{C7D6C235-90F4-48F2-92A3-3EC08D2F0463}"/>
              </a:ext>
            </a:extLst>
          </p:cNvPr>
          <p:cNvCxnSpPr>
            <a:cxnSpLocks noChangeShapeType="1"/>
            <a:stCxn id="809999" idx="4"/>
            <a:endCxn id="810000" idx="0"/>
          </p:cNvCxnSpPr>
          <p:nvPr/>
        </p:nvCxnSpPr>
        <p:spPr bwMode="auto">
          <a:xfrm rot="5400000">
            <a:off x="5132387" y="2324101"/>
            <a:ext cx="2500313" cy="2582862"/>
          </a:xfrm>
          <a:prstGeom prst="bentConnector3">
            <a:avLst>
              <a:gd name="adj1" fmla="val 49968"/>
            </a:avLst>
          </a:prstGeom>
          <a:noFill/>
          <a:ln w="28575">
            <a:solidFill>
              <a:srgbClr val="FF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0002" name="Oval 18">
            <a:extLst>
              <a:ext uri="{FF2B5EF4-FFF2-40B4-BE49-F238E27FC236}">
                <a16:creationId xmlns:a16="http://schemas.microsoft.com/office/drawing/2014/main" id="{981C5E40-1A09-4C3C-A21A-3C707F6AA4FA}"/>
              </a:ext>
            </a:extLst>
          </p:cNvPr>
          <p:cNvSpPr>
            <a:spLocks noChangeArrowheads="1"/>
          </p:cNvSpPr>
          <p:nvPr/>
        </p:nvSpPr>
        <p:spPr bwMode="auto">
          <a:xfrm>
            <a:off x="7927975" y="2093913"/>
            <a:ext cx="501650" cy="239712"/>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3" name="Oval 19">
            <a:extLst>
              <a:ext uri="{FF2B5EF4-FFF2-40B4-BE49-F238E27FC236}">
                <a16:creationId xmlns:a16="http://schemas.microsoft.com/office/drawing/2014/main" id="{B737DCD6-470A-42B4-A50D-529549C8BEF5}"/>
              </a:ext>
            </a:extLst>
          </p:cNvPr>
          <p:cNvSpPr>
            <a:spLocks noChangeArrowheads="1"/>
          </p:cNvSpPr>
          <p:nvPr/>
        </p:nvSpPr>
        <p:spPr bwMode="auto">
          <a:xfrm>
            <a:off x="935038" y="5080000"/>
            <a:ext cx="501650" cy="239713"/>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0004" name="AutoShape 20">
            <a:extLst>
              <a:ext uri="{FF2B5EF4-FFF2-40B4-BE49-F238E27FC236}">
                <a16:creationId xmlns:a16="http://schemas.microsoft.com/office/drawing/2014/main" id="{466048D1-AEEE-49C9-AE55-1CC0C988D1F4}"/>
              </a:ext>
            </a:extLst>
          </p:cNvPr>
          <p:cNvCxnSpPr>
            <a:cxnSpLocks noChangeShapeType="1"/>
            <a:stCxn id="810002" idx="4"/>
            <a:endCxn id="810003" idx="0"/>
          </p:cNvCxnSpPr>
          <p:nvPr/>
        </p:nvCxnSpPr>
        <p:spPr bwMode="auto">
          <a:xfrm rot="5400000">
            <a:off x="3323432" y="210344"/>
            <a:ext cx="2717800" cy="6992937"/>
          </a:xfrm>
          <a:prstGeom prst="bentConnector3">
            <a:avLst>
              <a:gd name="adj1" fmla="val 49940"/>
            </a:avLst>
          </a:prstGeom>
          <a:noFill/>
          <a:ln w="2857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0005" name="Oval 21">
            <a:extLst>
              <a:ext uri="{FF2B5EF4-FFF2-40B4-BE49-F238E27FC236}">
                <a16:creationId xmlns:a16="http://schemas.microsoft.com/office/drawing/2014/main" id="{1AE5D539-07A0-49B4-AEA2-4F8C7FBB35F0}"/>
              </a:ext>
            </a:extLst>
          </p:cNvPr>
          <p:cNvSpPr>
            <a:spLocks noChangeArrowheads="1"/>
          </p:cNvSpPr>
          <p:nvPr/>
        </p:nvSpPr>
        <p:spPr bwMode="auto">
          <a:xfrm>
            <a:off x="3790950" y="5080000"/>
            <a:ext cx="550863" cy="239713"/>
          </a:xfrm>
          <a:prstGeom prst="ellipse">
            <a:avLst/>
          </a:prstGeom>
          <a:noFill/>
          <a:ln w="28575">
            <a:solidFill>
              <a:srgbClr val="66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6" name="Oval 22">
            <a:extLst>
              <a:ext uri="{FF2B5EF4-FFF2-40B4-BE49-F238E27FC236}">
                <a16:creationId xmlns:a16="http://schemas.microsoft.com/office/drawing/2014/main" id="{FF8AC908-A50E-4450-91AF-D41D416B202C}"/>
              </a:ext>
            </a:extLst>
          </p:cNvPr>
          <p:cNvSpPr>
            <a:spLocks noChangeArrowheads="1"/>
          </p:cNvSpPr>
          <p:nvPr/>
        </p:nvSpPr>
        <p:spPr bwMode="auto">
          <a:xfrm>
            <a:off x="3287713" y="6310313"/>
            <a:ext cx="550862" cy="239712"/>
          </a:xfrm>
          <a:prstGeom prst="ellipse">
            <a:avLst/>
          </a:prstGeom>
          <a:noFill/>
          <a:ln w="28575">
            <a:solidFill>
              <a:srgbClr val="66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0007" name="AutoShape 23">
            <a:extLst>
              <a:ext uri="{FF2B5EF4-FFF2-40B4-BE49-F238E27FC236}">
                <a16:creationId xmlns:a16="http://schemas.microsoft.com/office/drawing/2014/main" id="{E35AB4F9-052F-47F3-BCF8-2C48BE4990D4}"/>
              </a:ext>
            </a:extLst>
          </p:cNvPr>
          <p:cNvCxnSpPr>
            <a:cxnSpLocks noChangeShapeType="1"/>
            <a:stCxn id="810005" idx="4"/>
            <a:endCxn id="810006" idx="0"/>
          </p:cNvCxnSpPr>
          <p:nvPr/>
        </p:nvCxnSpPr>
        <p:spPr bwMode="auto">
          <a:xfrm rot="5400000">
            <a:off x="3334544" y="5563394"/>
            <a:ext cx="962025" cy="503237"/>
          </a:xfrm>
          <a:prstGeom prst="bentConnector3">
            <a:avLst>
              <a:gd name="adj1" fmla="val 49833"/>
            </a:avLst>
          </a:prstGeom>
          <a:noFill/>
          <a:ln w="28575">
            <a:solidFill>
              <a:srgbClr val="66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1010" name="Picture 2">
            <a:extLst>
              <a:ext uri="{FF2B5EF4-FFF2-40B4-BE49-F238E27FC236}">
                <a16:creationId xmlns:a16="http://schemas.microsoft.com/office/drawing/2014/main" id="{B18DEE53-302D-497A-9E54-3D7E2AD03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5364"/>
          <a:stretch>
            <a:fillRect/>
          </a:stretch>
        </p:blipFill>
        <p:spPr bwMode="auto">
          <a:xfrm>
            <a:off x="111125" y="236538"/>
            <a:ext cx="2341563" cy="4608512"/>
          </a:xfrm>
          <a:prstGeom prst="rect">
            <a:avLst/>
          </a:prstGeom>
          <a:noFill/>
          <a:extLst>
            <a:ext uri="{909E8E84-426E-40DD-AFC4-6F175D3DCCD1}">
              <a14:hiddenFill xmlns:a14="http://schemas.microsoft.com/office/drawing/2010/main">
                <a:solidFill>
                  <a:srgbClr val="FFFFFF"/>
                </a:solidFill>
              </a14:hiddenFill>
            </a:ext>
          </a:extLst>
        </p:spPr>
      </p:pic>
      <p:sp>
        <p:nvSpPr>
          <p:cNvPr id="811011" name="Text Box 3">
            <a:extLst>
              <a:ext uri="{FF2B5EF4-FFF2-40B4-BE49-F238E27FC236}">
                <a16:creationId xmlns:a16="http://schemas.microsoft.com/office/drawing/2014/main" id="{25938DD3-035A-46D7-8E5B-828E080E87D1}"/>
              </a:ext>
            </a:extLst>
          </p:cNvPr>
          <p:cNvSpPr txBox="1">
            <a:spLocks noChangeArrowheads="1"/>
          </p:cNvSpPr>
          <p:nvPr/>
        </p:nvSpPr>
        <p:spPr bwMode="auto">
          <a:xfrm>
            <a:off x="2387600" y="161925"/>
            <a:ext cx="65690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rPr>
              <a:t>ValueAccuracy</a:t>
            </a:r>
          </a:p>
          <a:p>
            <a:pPr>
              <a:spcBef>
                <a:spcPct val="50000"/>
              </a:spcBef>
            </a:pPr>
            <a:r>
              <a:rPr lang="en-US" altLang="en-US" sz="2000"/>
              <a:t>A numeric value that quantifies measurement accuracy defined as the nearness of a measurement to the standard or true value.  This may be quantified as an average or root mean square error relative to the true value.  Since the true value is not known this may should be estimated based on knowledge of the method and measurement instrument.  Accuracy is distinct from precision which quantifies reproducibility, but does not refer to the standard or true value.</a:t>
            </a:r>
          </a:p>
        </p:txBody>
      </p:sp>
      <p:sp>
        <p:nvSpPr>
          <p:cNvPr id="811012" name="Rectangle 4">
            <a:extLst>
              <a:ext uri="{FF2B5EF4-FFF2-40B4-BE49-F238E27FC236}">
                <a16:creationId xmlns:a16="http://schemas.microsoft.com/office/drawing/2014/main" id="{FE048ED6-A1B5-4FCA-8771-6746D4BA0751}"/>
              </a:ext>
            </a:extLst>
          </p:cNvPr>
          <p:cNvSpPr>
            <a:spLocks noChangeArrowheads="1"/>
          </p:cNvSpPr>
          <p:nvPr/>
        </p:nvSpPr>
        <p:spPr bwMode="auto">
          <a:xfrm>
            <a:off x="2157413" y="6243638"/>
            <a:ext cx="191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t>Accurate</a:t>
            </a:r>
          </a:p>
        </p:txBody>
      </p:sp>
      <p:sp>
        <p:nvSpPr>
          <p:cNvPr id="811013" name="Rectangle 5">
            <a:extLst>
              <a:ext uri="{FF2B5EF4-FFF2-40B4-BE49-F238E27FC236}">
                <a16:creationId xmlns:a16="http://schemas.microsoft.com/office/drawing/2014/main" id="{402D63D4-258F-44FF-B53D-EAF78B33C5EF}"/>
              </a:ext>
            </a:extLst>
          </p:cNvPr>
          <p:cNvSpPr>
            <a:spLocks noChangeArrowheads="1"/>
          </p:cNvSpPr>
          <p:nvPr/>
        </p:nvSpPr>
        <p:spPr bwMode="auto">
          <a:xfrm>
            <a:off x="6900863" y="6207125"/>
            <a:ext cx="191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t>Low Accuracy, but precise</a:t>
            </a:r>
          </a:p>
        </p:txBody>
      </p:sp>
      <p:grpSp>
        <p:nvGrpSpPr>
          <p:cNvPr id="811014" name="Group 6">
            <a:extLst>
              <a:ext uri="{FF2B5EF4-FFF2-40B4-BE49-F238E27FC236}">
                <a16:creationId xmlns:a16="http://schemas.microsoft.com/office/drawing/2014/main" id="{A512F433-3B28-4424-824C-D7D7A15A5B77}"/>
              </a:ext>
            </a:extLst>
          </p:cNvPr>
          <p:cNvGrpSpPr>
            <a:grpSpLocks/>
          </p:cNvGrpSpPr>
          <p:nvPr/>
        </p:nvGrpSpPr>
        <p:grpSpPr bwMode="auto">
          <a:xfrm>
            <a:off x="2228850" y="4405313"/>
            <a:ext cx="1768475" cy="1771650"/>
            <a:chOff x="1566" y="3078"/>
            <a:chExt cx="1114" cy="1116"/>
          </a:xfrm>
        </p:grpSpPr>
        <p:grpSp>
          <p:nvGrpSpPr>
            <p:cNvPr id="811015" name="Group 7">
              <a:extLst>
                <a:ext uri="{FF2B5EF4-FFF2-40B4-BE49-F238E27FC236}">
                  <a16:creationId xmlns:a16="http://schemas.microsoft.com/office/drawing/2014/main" id="{253B64B8-32C6-4EC9-8468-3F1DC945D843}"/>
                </a:ext>
              </a:extLst>
            </p:cNvPr>
            <p:cNvGrpSpPr>
              <a:grpSpLocks/>
            </p:cNvGrpSpPr>
            <p:nvPr/>
          </p:nvGrpSpPr>
          <p:grpSpPr bwMode="auto">
            <a:xfrm>
              <a:off x="1566" y="3078"/>
              <a:ext cx="1114" cy="1116"/>
              <a:chOff x="2784" y="2940"/>
              <a:chExt cx="1270" cy="1272"/>
            </a:xfrm>
          </p:grpSpPr>
          <p:sp>
            <p:nvSpPr>
              <p:cNvPr id="811016" name="Oval 8">
                <a:extLst>
                  <a:ext uri="{FF2B5EF4-FFF2-40B4-BE49-F238E27FC236}">
                    <a16:creationId xmlns:a16="http://schemas.microsoft.com/office/drawing/2014/main" id="{273C267B-9130-4252-A13B-88EF31F3719E}"/>
                  </a:ext>
                </a:extLst>
              </p:cNvPr>
              <p:cNvSpPr>
                <a:spLocks noChangeArrowheads="1"/>
              </p:cNvSpPr>
              <p:nvPr/>
            </p:nvSpPr>
            <p:spPr bwMode="auto">
              <a:xfrm>
                <a:off x="2784" y="2940"/>
                <a:ext cx="1270" cy="1272"/>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17" name="Oval 9">
                <a:extLst>
                  <a:ext uri="{FF2B5EF4-FFF2-40B4-BE49-F238E27FC236}">
                    <a16:creationId xmlns:a16="http://schemas.microsoft.com/office/drawing/2014/main" id="{EB75C712-C0A3-43DD-BFA3-10E5A98D2842}"/>
                  </a:ext>
                </a:extLst>
              </p:cNvPr>
              <p:cNvSpPr>
                <a:spLocks noChangeArrowheads="1"/>
              </p:cNvSpPr>
              <p:nvPr/>
            </p:nvSpPr>
            <p:spPr bwMode="auto">
              <a:xfrm>
                <a:off x="3354" y="3516"/>
                <a:ext cx="384" cy="36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18" name="Oval 10">
                <a:extLst>
                  <a:ext uri="{FF2B5EF4-FFF2-40B4-BE49-F238E27FC236}">
                    <a16:creationId xmlns:a16="http://schemas.microsoft.com/office/drawing/2014/main" id="{81151890-DEE5-410C-B941-931B7B41879B}"/>
                  </a:ext>
                </a:extLst>
              </p:cNvPr>
              <p:cNvSpPr>
                <a:spLocks noChangeArrowheads="1"/>
              </p:cNvSpPr>
              <p:nvPr/>
            </p:nvSpPr>
            <p:spPr bwMode="auto">
              <a:xfrm>
                <a:off x="2925" y="3081"/>
                <a:ext cx="988" cy="99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19" name="Oval 11">
                <a:extLst>
                  <a:ext uri="{FF2B5EF4-FFF2-40B4-BE49-F238E27FC236}">
                    <a16:creationId xmlns:a16="http://schemas.microsoft.com/office/drawing/2014/main" id="{4A1C17AA-6399-4D22-B94D-7E7D1901C9FC}"/>
                  </a:ext>
                </a:extLst>
              </p:cNvPr>
              <p:cNvSpPr>
                <a:spLocks noChangeArrowheads="1"/>
              </p:cNvSpPr>
              <p:nvPr/>
            </p:nvSpPr>
            <p:spPr bwMode="auto">
              <a:xfrm>
                <a:off x="3060" y="3216"/>
                <a:ext cx="718" cy="72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0" name="Oval 12">
                <a:extLst>
                  <a:ext uri="{FF2B5EF4-FFF2-40B4-BE49-F238E27FC236}">
                    <a16:creationId xmlns:a16="http://schemas.microsoft.com/office/drawing/2014/main" id="{C2EB208E-8746-476F-A0DA-488BA57AE2F8}"/>
                  </a:ext>
                </a:extLst>
              </p:cNvPr>
              <p:cNvSpPr>
                <a:spLocks noChangeArrowheads="1"/>
              </p:cNvSpPr>
              <p:nvPr/>
            </p:nvSpPr>
            <p:spPr bwMode="auto">
              <a:xfrm>
                <a:off x="3182" y="3339"/>
                <a:ext cx="473" cy="474"/>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1021" name="Oval 13">
              <a:extLst>
                <a:ext uri="{FF2B5EF4-FFF2-40B4-BE49-F238E27FC236}">
                  <a16:creationId xmlns:a16="http://schemas.microsoft.com/office/drawing/2014/main" id="{7467B3F6-A656-4549-90DE-1A8848B56D3F}"/>
                </a:ext>
              </a:extLst>
            </p:cNvPr>
            <p:cNvSpPr>
              <a:spLocks noChangeArrowheads="1"/>
            </p:cNvSpPr>
            <p:nvPr/>
          </p:nvSpPr>
          <p:spPr bwMode="auto">
            <a:xfrm>
              <a:off x="2010" y="3552"/>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2" name="Oval 14">
              <a:extLst>
                <a:ext uri="{FF2B5EF4-FFF2-40B4-BE49-F238E27FC236}">
                  <a16:creationId xmlns:a16="http://schemas.microsoft.com/office/drawing/2014/main" id="{161CC7AA-40C4-4F74-940E-DB9F194ABB3B}"/>
                </a:ext>
              </a:extLst>
            </p:cNvPr>
            <p:cNvSpPr>
              <a:spLocks noChangeArrowheads="1"/>
            </p:cNvSpPr>
            <p:nvPr/>
          </p:nvSpPr>
          <p:spPr bwMode="auto">
            <a:xfrm>
              <a:off x="2046" y="366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3" name="Oval 15">
              <a:extLst>
                <a:ext uri="{FF2B5EF4-FFF2-40B4-BE49-F238E27FC236}">
                  <a16:creationId xmlns:a16="http://schemas.microsoft.com/office/drawing/2014/main" id="{21E61D4D-50DC-463C-A0A4-C6803197A7A1}"/>
                </a:ext>
              </a:extLst>
            </p:cNvPr>
            <p:cNvSpPr>
              <a:spLocks noChangeArrowheads="1"/>
            </p:cNvSpPr>
            <p:nvPr/>
          </p:nvSpPr>
          <p:spPr bwMode="auto">
            <a:xfrm>
              <a:off x="2142" y="354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4" name="Oval 16">
              <a:extLst>
                <a:ext uri="{FF2B5EF4-FFF2-40B4-BE49-F238E27FC236}">
                  <a16:creationId xmlns:a16="http://schemas.microsoft.com/office/drawing/2014/main" id="{9CB3C892-4780-4DA4-BEDC-9CEEEAF69E6C}"/>
                </a:ext>
              </a:extLst>
            </p:cNvPr>
            <p:cNvSpPr>
              <a:spLocks noChangeArrowheads="1"/>
            </p:cNvSpPr>
            <p:nvPr/>
          </p:nvSpPr>
          <p:spPr bwMode="auto">
            <a:xfrm>
              <a:off x="2148" y="364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5" name="Oval 17">
              <a:extLst>
                <a:ext uri="{FF2B5EF4-FFF2-40B4-BE49-F238E27FC236}">
                  <a16:creationId xmlns:a16="http://schemas.microsoft.com/office/drawing/2014/main" id="{B5CCCAB8-08E1-4C7D-BA28-3F6C007AA8AE}"/>
                </a:ext>
              </a:extLst>
            </p:cNvPr>
            <p:cNvSpPr>
              <a:spLocks noChangeArrowheads="1"/>
            </p:cNvSpPr>
            <p:nvPr/>
          </p:nvSpPr>
          <p:spPr bwMode="auto">
            <a:xfrm>
              <a:off x="2124" y="373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1026" name="Group 18">
            <a:extLst>
              <a:ext uri="{FF2B5EF4-FFF2-40B4-BE49-F238E27FC236}">
                <a16:creationId xmlns:a16="http://schemas.microsoft.com/office/drawing/2014/main" id="{4D6A745F-3622-453D-BC97-955D9ABE0204}"/>
              </a:ext>
            </a:extLst>
          </p:cNvPr>
          <p:cNvGrpSpPr>
            <a:grpSpLocks/>
          </p:cNvGrpSpPr>
          <p:nvPr/>
        </p:nvGrpSpPr>
        <p:grpSpPr bwMode="auto">
          <a:xfrm>
            <a:off x="4557713" y="4405313"/>
            <a:ext cx="1768475" cy="1771650"/>
            <a:chOff x="2964" y="2976"/>
            <a:chExt cx="1114" cy="1116"/>
          </a:xfrm>
        </p:grpSpPr>
        <p:grpSp>
          <p:nvGrpSpPr>
            <p:cNvPr id="811027" name="Group 19">
              <a:extLst>
                <a:ext uri="{FF2B5EF4-FFF2-40B4-BE49-F238E27FC236}">
                  <a16:creationId xmlns:a16="http://schemas.microsoft.com/office/drawing/2014/main" id="{D5B01513-760E-483F-8311-CC7AE6E4AC28}"/>
                </a:ext>
              </a:extLst>
            </p:cNvPr>
            <p:cNvGrpSpPr>
              <a:grpSpLocks/>
            </p:cNvGrpSpPr>
            <p:nvPr/>
          </p:nvGrpSpPr>
          <p:grpSpPr bwMode="auto">
            <a:xfrm>
              <a:off x="2964" y="2976"/>
              <a:ext cx="1114" cy="1116"/>
              <a:chOff x="2784" y="2940"/>
              <a:chExt cx="1270" cy="1272"/>
            </a:xfrm>
          </p:grpSpPr>
          <p:sp>
            <p:nvSpPr>
              <p:cNvPr id="811028" name="Oval 20">
                <a:extLst>
                  <a:ext uri="{FF2B5EF4-FFF2-40B4-BE49-F238E27FC236}">
                    <a16:creationId xmlns:a16="http://schemas.microsoft.com/office/drawing/2014/main" id="{0A5F74D5-AE62-42B5-9B53-DF2503687902}"/>
                  </a:ext>
                </a:extLst>
              </p:cNvPr>
              <p:cNvSpPr>
                <a:spLocks noChangeArrowheads="1"/>
              </p:cNvSpPr>
              <p:nvPr/>
            </p:nvSpPr>
            <p:spPr bwMode="auto">
              <a:xfrm>
                <a:off x="2784" y="2940"/>
                <a:ext cx="1270" cy="1272"/>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9" name="Oval 21">
                <a:extLst>
                  <a:ext uri="{FF2B5EF4-FFF2-40B4-BE49-F238E27FC236}">
                    <a16:creationId xmlns:a16="http://schemas.microsoft.com/office/drawing/2014/main" id="{7953FC14-7EA9-480F-93E3-63CBD2FC60C0}"/>
                  </a:ext>
                </a:extLst>
              </p:cNvPr>
              <p:cNvSpPr>
                <a:spLocks noChangeArrowheads="1"/>
              </p:cNvSpPr>
              <p:nvPr/>
            </p:nvSpPr>
            <p:spPr bwMode="auto">
              <a:xfrm>
                <a:off x="3354" y="3516"/>
                <a:ext cx="384" cy="36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0" name="Oval 22">
                <a:extLst>
                  <a:ext uri="{FF2B5EF4-FFF2-40B4-BE49-F238E27FC236}">
                    <a16:creationId xmlns:a16="http://schemas.microsoft.com/office/drawing/2014/main" id="{4576E6EA-C118-4B07-8B5A-0BF06CB7192D}"/>
                  </a:ext>
                </a:extLst>
              </p:cNvPr>
              <p:cNvSpPr>
                <a:spLocks noChangeArrowheads="1"/>
              </p:cNvSpPr>
              <p:nvPr/>
            </p:nvSpPr>
            <p:spPr bwMode="auto">
              <a:xfrm>
                <a:off x="2925" y="3081"/>
                <a:ext cx="988" cy="99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1" name="Oval 23">
                <a:extLst>
                  <a:ext uri="{FF2B5EF4-FFF2-40B4-BE49-F238E27FC236}">
                    <a16:creationId xmlns:a16="http://schemas.microsoft.com/office/drawing/2014/main" id="{F5161238-14EC-4CAD-A634-9219AA37215E}"/>
                  </a:ext>
                </a:extLst>
              </p:cNvPr>
              <p:cNvSpPr>
                <a:spLocks noChangeArrowheads="1"/>
              </p:cNvSpPr>
              <p:nvPr/>
            </p:nvSpPr>
            <p:spPr bwMode="auto">
              <a:xfrm>
                <a:off x="3060" y="3216"/>
                <a:ext cx="718" cy="72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2" name="Oval 24">
                <a:extLst>
                  <a:ext uri="{FF2B5EF4-FFF2-40B4-BE49-F238E27FC236}">
                    <a16:creationId xmlns:a16="http://schemas.microsoft.com/office/drawing/2014/main" id="{814B3639-5689-4EF7-8C8E-6AF32F090B51}"/>
                  </a:ext>
                </a:extLst>
              </p:cNvPr>
              <p:cNvSpPr>
                <a:spLocks noChangeArrowheads="1"/>
              </p:cNvSpPr>
              <p:nvPr/>
            </p:nvSpPr>
            <p:spPr bwMode="auto">
              <a:xfrm>
                <a:off x="3182" y="3339"/>
                <a:ext cx="473" cy="474"/>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1033" name="Oval 25">
              <a:extLst>
                <a:ext uri="{FF2B5EF4-FFF2-40B4-BE49-F238E27FC236}">
                  <a16:creationId xmlns:a16="http://schemas.microsoft.com/office/drawing/2014/main" id="{048A6D60-EFC8-4E0E-A034-C88A32138530}"/>
                </a:ext>
              </a:extLst>
            </p:cNvPr>
            <p:cNvSpPr>
              <a:spLocks noChangeArrowheads="1"/>
            </p:cNvSpPr>
            <p:nvPr/>
          </p:nvSpPr>
          <p:spPr bwMode="auto">
            <a:xfrm>
              <a:off x="3198" y="333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4" name="Oval 26">
              <a:extLst>
                <a:ext uri="{FF2B5EF4-FFF2-40B4-BE49-F238E27FC236}">
                  <a16:creationId xmlns:a16="http://schemas.microsoft.com/office/drawing/2014/main" id="{DBF7AEE2-357D-4294-BFF5-DB487BCD742A}"/>
                </a:ext>
              </a:extLst>
            </p:cNvPr>
            <p:cNvSpPr>
              <a:spLocks noChangeArrowheads="1"/>
            </p:cNvSpPr>
            <p:nvPr/>
          </p:nvSpPr>
          <p:spPr bwMode="auto">
            <a:xfrm>
              <a:off x="3186" y="3684"/>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5" name="Oval 27">
              <a:extLst>
                <a:ext uri="{FF2B5EF4-FFF2-40B4-BE49-F238E27FC236}">
                  <a16:creationId xmlns:a16="http://schemas.microsoft.com/office/drawing/2014/main" id="{E0CB69F2-B0B7-4F07-901B-42C94DC7C7C5}"/>
                </a:ext>
              </a:extLst>
            </p:cNvPr>
            <p:cNvSpPr>
              <a:spLocks noChangeArrowheads="1"/>
            </p:cNvSpPr>
            <p:nvPr/>
          </p:nvSpPr>
          <p:spPr bwMode="auto">
            <a:xfrm>
              <a:off x="3504" y="310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6" name="Oval 28">
              <a:extLst>
                <a:ext uri="{FF2B5EF4-FFF2-40B4-BE49-F238E27FC236}">
                  <a16:creationId xmlns:a16="http://schemas.microsoft.com/office/drawing/2014/main" id="{74382409-D3EF-4EBC-85A3-758C44BF4B83}"/>
                </a:ext>
              </a:extLst>
            </p:cNvPr>
            <p:cNvSpPr>
              <a:spLocks noChangeArrowheads="1"/>
            </p:cNvSpPr>
            <p:nvPr/>
          </p:nvSpPr>
          <p:spPr bwMode="auto">
            <a:xfrm>
              <a:off x="3522" y="3594"/>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7" name="Oval 29">
              <a:extLst>
                <a:ext uri="{FF2B5EF4-FFF2-40B4-BE49-F238E27FC236}">
                  <a16:creationId xmlns:a16="http://schemas.microsoft.com/office/drawing/2014/main" id="{43000889-26FD-4EC5-97AB-C859EBC66282}"/>
                </a:ext>
              </a:extLst>
            </p:cNvPr>
            <p:cNvSpPr>
              <a:spLocks noChangeArrowheads="1"/>
            </p:cNvSpPr>
            <p:nvPr/>
          </p:nvSpPr>
          <p:spPr bwMode="auto">
            <a:xfrm>
              <a:off x="3786" y="381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1038" name="Rectangle 30">
            <a:extLst>
              <a:ext uri="{FF2B5EF4-FFF2-40B4-BE49-F238E27FC236}">
                <a16:creationId xmlns:a16="http://schemas.microsoft.com/office/drawing/2014/main" id="{8224625B-40E0-4600-9CB7-453FB24E7FBC}"/>
              </a:ext>
            </a:extLst>
          </p:cNvPr>
          <p:cNvSpPr>
            <a:spLocks noChangeArrowheads="1"/>
          </p:cNvSpPr>
          <p:nvPr/>
        </p:nvSpPr>
        <p:spPr bwMode="auto">
          <a:xfrm>
            <a:off x="4510088" y="6262688"/>
            <a:ext cx="191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t>Low Accuracy</a:t>
            </a:r>
          </a:p>
        </p:txBody>
      </p:sp>
      <p:grpSp>
        <p:nvGrpSpPr>
          <p:cNvPr id="811039" name="Group 31">
            <a:extLst>
              <a:ext uri="{FF2B5EF4-FFF2-40B4-BE49-F238E27FC236}">
                <a16:creationId xmlns:a16="http://schemas.microsoft.com/office/drawing/2014/main" id="{19403E16-FD6E-4026-BAAB-476F8A2F24E2}"/>
              </a:ext>
            </a:extLst>
          </p:cNvPr>
          <p:cNvGrpSpPr>
            <a:grpSpLocks/>
          </p:cNvGrpSpPr>
          <p:nvPr/>
        </p:nvGrpSpPr>
        <p:grpSpPr bwMode="auto">
          <a:xfrm>
            <a:off x="6886575" y="4405313"/>
            <a:ext cx="1768475" cy="1771650"/>
            <a:chOff x="4338" y="2622"/>
            <a:chExt cx="1114" cy="1116"/>
          </a:xfrm>
        </p:grpSpPr>
        <p:grpSp>
          <p:nvGrpSpPr>
            <p:cNvPr id="811040" name="Group 32">
              <a:extLst>
                <a:ext uri="{FF2B5EF4-FFF2-40B4-BE49-F238E27FC236}">
                  <a16:creationId xmlns:a16="http://schemas.microsoft.com/office/drawing/2014/main" id="{16EA31DA-2EB2-4D68-9C2D-6E3B8AF77BA2}"/>
                </a:ext>
              </a:extLst>
            </p:cNvPr>
            <p:cNvGrpSpPr>
              <a:grpSpLocks/>
            </p:cNvGrpSpPr>
            <p:nvPr/>
          </p:nvGrpSpPr>
          <p:grpSpPr bwMode="auto">
            <a:xfrm>
              <a:off x="4338" y="2622"/>
              <a:ext cx="1114" cy="1116"/>
              <a:chOff x="2784" y="2940"/>
              <a:chExt cx="1270" cy="1272"/>
            </a:xfrm>
          </p:grpSpPr>
          <p:sp>
            <p:nvSpPr>
              <p:cNvPr id="811041" name="Oval 33">
                <a:extLst>
                  <a:ext uri="{FF2B5EF4-FFF2-40B4-BE49-F238E27FC236}">
                    <a16:creationId xmlns:a16="http://schemas.microsoft.com/office/drawing/2014/main" id="{79C4AF5E-7617-4267-8C2A-8CD76A6FB618}"/>
                  </a:ext>
                </a:extLst>
              </p:cNvPr>
              <p:cNvSpPr>
                <a:spLocks noChangeArrowheads="1"/>
              </p:cNvSpPr>
              <p:nvPr/>
            </p:nvSpPr>
            <p:spPr bwMode="auto">
              <a:xfrm>
                <a:off x="2784" y="2940"/>
                <a:ext cx="1270" cy="1272"/>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2" name="Oval 34">
                <a:extLst>
                  <a:ext uri="{FF2B5EF4-FFF2-40B4-BE49-F238E27FC236}">
                    <a16:creationId xmlns:a16="http://schemas.microsoft.com/office/drawing/2014/main" id="{42601431-8342-4557-8CBF-47E5E1B9E8D4}"/>
                  </a:ext>
                </a:extLst>
              </p:cNvPr>
              <p:cNvSpPr>
                <a:spLocks noChangeArrowheads="1"/>
              </p:cNvSpPr>
              <p:nvPr/>
            </p:nvSpPr>
            <p:spPr bwMode="auto">
              <a:xfrm>
                <a:off x="3354" y="3516"/>
                <a:ext cx="384" cy="36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3" name="Oval 35">
                <a:extLst>
                  <a:ext uri="{FF2B5EF4-FFF2-40B4-BE49-F238E27FC236}">
                    <a16:creationId xmlns:a16="http://schemas.microsoft.com/office/drawing/2014/main" id="{D142E981-013B-404E-873C-52D335D8ED02}"/>
                  </a:ext>
                </a:extLst>
              </p:cNvPr>
              <p:cNvSpPr>
                <a:spLocks noChangeArrowheads="1"/>
              </p:cNvSpPr>
              <p:nvPr/>
            </p:nvSpPr>
            <p:spPr bwMode="auto">
              <a:xfrm>
                <a:off x="2925" y="3081"/>
                <a:ext cx="988" cy="99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4" name="Oval 36">
                <a:extLst>
                  <a:ext uri="{FF2B5EF4-FFF2-40B4-BE49-F238E27FC236}">
                    <a16:creationId xmlns:a16="http://schemas.microsoft.com/office/drawing/2014/main" id="{D8F814BB-08A7-4D7B-8FBE-2E21B2D4040F}"/>
                  </a:ext>
                </a:extLst>
              </p:cNvPr>
              <p:cNvSpPr>
                <a:spLocks noChangeArrowheads="1"/>
              </p:cNvSpPr>
              <p:nvPr/>
            </p:nvSpPr>
            <p:spPr bwMode="auto">
              <a:xfrm>
                <a:off x="3060" y="3216"/>
                <a:ext cx="718" cy="72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5" name="Oval 37">
                <a:extLst>
                  <a:ext uri="{FF2B5EF4-FFF2-40B4-BE49-F238E27FC236}">
                    <a16:creationId xmlns:a16="http://schemas.microsoft.com/office/drawing/2014/main" id="{DCBE7B0F-637E-4358-8667-9DC44E8C7E42}"/>
                  </a:ext>
                </a:extLst>
              </p:cNvPr>
              <p:cNvSpPr>
                <a:spLocks noChangeArrowheads="1"/>
              </p:cNvSpPr>
              <p:nvPr/>
            </p:nvSpPr>
            <p:spPr bwMode="auto">
              <a:xfrm>
                <a:off x="3182" y="3339"/>
                <a:ext cx="473" cy="474"/>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1046" name="Group 38">
              <a:extLst>
                <a:ext uri="{FF2B5EF4-FFF2-40B4-BE49-F238E27FC236}">
                  <a16:creationId xmlns:a16="http://schemas.microsoft.com/office/drawing/2014/main" id="{48A3F971-E7AC-4328-9563-DFD393FA5C0C}"/>
                </a:ext>
              </a:extLst>
            </p:cNvPr>
            <p:cNvGrpSpPr>
              <a:grpSpLocks/>
            </p:cNvGrpSpPr>
            <p:nvPr/>
          </p:nvGrpSpPr>
          <p:grpSpPr bwMode="auto">
            <a:xfrm>
              <a:off x="4392" y="3204"/>
              <a:ext cx="194" cy="248"/>
              <a:chOff x="4782" y="3294"/>
              <a:chExt cx="194" cy="248"/>
            </a:xfrm>
          </p:grpSpPr>
          <p:sp>
            <p:nvSpPr>
              <p:cNvPr id="811047" name="Oval 39">
                <a:extLst>
                  <a:ext uri="{FF2B5EF4-FFF2-40B4-BE49-F238E27FC236}">
                    <a16:creationId xmlns:a16="http://schemas.microsoft.com/office/drawing/2014/main" id="{0525BAA9-D5CF-4189-A5FF-EEE40A1D5E39}"/>
                  </a:ext>
                </a:extLst>
              </p:cNvPr>
              <p:cNvSpPr>
                <a:spLocks noChangeArrowheads="1"/>
              </p:cNvSpPr>
              <p:nvPr/>
            </p:nvSpPr>
            <p:spPr bwMode="auto">
              <a:xfrm>
                <a:off x="4782" y="330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8" name="Oval 40">
                <a:extLst>
                  <a:ext uri="{FF2B5EF4-FFF2-40B4-BE49-F238E27FC236}">
                    <a16:creationId xmlns:a16="http://schemas.microsoft.com/office/drawing/2014/main" id="{FF330B08-6BB9-403C-9709-7550E2558A01}"/>
                  </a:ext>
                </a:extLst>
              </p:cNvPr>
              <p:cNvSpPr>
                <a:spLocks noChangeArrowheads="1"/>
              </p:cNvSpPr>
              <p:nvPr/>
            </p:nvSpPr>
            <p:spPr bwMode="auto">
              <a:xfrm>
                <a:off x="4818" y="340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9" name="Oval 41">
                <a:extLst>
                  <a:ext uri="{FF2B5EF4-FFF2-40B4-BE49-F238E27FC236}">
                    <a16:creationId xmlns:a16="http://schemas.microsoft.com/office/drawing/2014/main" id="{DF74F107-E788-4C9E-9683-BD0C60A38097}"/>
                  </a:ext>
                </a:extLst>
              </p:cNvPr>
              <p:cNvSpPr>
                <a:spLocks noChangeArrowheads="1"/>
              </p:cNvSpPr>
              <p:nvPr/>
            </p:nvSpPr>
            <p:spPr bwMode="auto">
              <a:xfrm>
                <a:off x="4914" y="3294"/>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50" name="Oval 42">
                <a:extLst>
                  <a:ext uri="{FF2B5EF4-FFF2-40B4-BE49-F238E27FC236}">
                    <a16:creationId xmlns:a16="http://schemas.microsoft.com/office/drawing/2014/main" id="{86498267-32F6-48BC-8F89-186B8DF335D7}"/>
                  </a:ext>
                </a:extLst>
              </p:cNvPr>
              <p:cNvSpPr>
                <a:spLocks noChangeArrowheads="1"/>
              </p:cNvSpPr>
              <p:nvPr/>
            </p:nvSpPr>
            <p:spPr bwMode="auto">
              <a:xfrm>
                <a:off x="4920" y="339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51" name="Oval 43">
                <a:extLst>
                  <a:ext uri="{FF2B5EF4-FFF2-40B4-BE49-F238E27FC236}">
                    <a16:creationId xmlns:a16="http://schemas.microsoft.com/office/drawing/2014/main" id="{1D546B7F-A2A5-4A00-BC3C-91235D33FE11}"/>
                  </a:ext>
                </a:extLst>
              </p:cNvPr>
              <p:cNvSpPr>
                <a:spLocks noChangeArrowheads="1"/>
              </p:cNvSpPr>
              <p:nvPr/>
            </p:nvSpPr>
            <p:spPr bwMode="auto">
              <a:xfrm>
                <a:off x="4896" y="348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811052" name="Picture 44">
            <a:extLst>
              <a:ext uri="{FF2B5EF4-FFF2-40B4-BE49-F238E27FC236}">
                <a16:creationId xmlns:a16="http://schemas.microsoft.com/office/drawing/2014/main" id="{2FF256BE-2E8B-4E0C-A81B-2EAC886FD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3725863"/>
            <a:ext cx="7905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1053" name="Picture 45">
            <a:extLst>
              <a:ext uri="{FF2B5EF4-FFF2-40B4-BE49-F238E27FC236}">
                <a16:creationId xmlns:a16="http://schemas.microsoft.com/office/drawing/2014/main" id="{BB23690E-3D6D-415D-8075-12B3E5198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5" y="3717925"/>
            <a:ext cx="311308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1054" name="Picture 46">
            <a:extLst>
              <a:ext uri="{FF2B5EF4-FFF2-40B4-BE49-F238E27FC236}">
                <a16:creationId xmlns:a16="http://schemas.microsoft.com/office/drawing/2014/main" id="{BFAB8816-B3A5-4898-B36B-236FB83CE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3716338"/>
            <a:ext cx="7905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1055" name="Line 47">
            <a:extLst>
              <a:ext uri="{FF2B5EF4-FFF2-40B4-BE49-F238E27FC236}">
                <a16:creationId xmlns:a16="http://schemas.microsoft.com/office/drawing/2014/main" id="{E79A8D90-477F-454F-9DEA-86E746F0AB2F}"/>
              </a:ext>
            </a:extLst>
          </p:cNvPr>
          <p:cNvSpPr>
            <a:spLocks noChangeShapeType="1"/>
          </p:cNvSpPr>
          <p:nvPr/>
        </p:nvSpPr>
        <p:spPr bwMode="auto">
          <a:xfrm>
            <a:off x="2532063" y="4419600"/>
            <a:ext cx="13065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56" name="Line 48">
            <a:extLst>
              <a:ext uri="{FF2B5EF4-FFF2-40B4-BE49-F238E27FC236}">
                <a16:creationId xmlns:a16="http://schemas.microsoft.com/office/drawing/2014/main" id="{B245C2F3-0D7E-42F8-A29B-02161663DA39}"/>
              </a:ext>
            </a:extLst>
          </p:cNvPr>
          <p:cNvSpPr>
            <a:spLocks noChangeShapeType="1"/>
          </p:cNvSpPr>
          <p:nvPr/>
        </p:nvSpPr>
        <p:spPr bwMode="auto">
          <a:xfrm>
            <a:off x="4541838" y="4410075"/>
            <a:ext cx="1858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57" name="Line 49">
            <a:extLst>
              <a:ext uri="{FF2B5EF4-FFF2-40B4-BE49-F238E27FC236}">
                <a16:creationId xmlns:a16="http://schemas.microsoft.com/office/drawing/2014/main" id="{005A74C8-8854-4869-9586-0DF7872055FE}"/>
              </a:ext>
            </a:extLst>
          </p:cNvPr>
          <p:cNvSpPr>
            <a:spLocks noChangeShapeType="1"/>
          </p:cNvSpPr>
          <p:nvPr/>
        </p:nvSpPr>
        <p:spPr bwMode="auto">
          <a:xfrm>
            <a:off x="6827838" y="4410075"/>
            <a:ext cx="1858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58" name="Line 50">
            <a:extLst>
              <a:ext uri="{FF2B5EF4-FFF2-40B4-BE49-F238E27FC236}">
                <a16:creationId xmlns:a16="http://schemas.microsoft.com/office/drawing/2014/main" id="{78B4D46B-DF19-4433-AF57-DC53E965B929}"/>
              </a:ext>
            </a:extLst>
          </p:cNvPr>
          <p:cNvSpPr>
            <a:spLocks noChangeShapeType="1"/>
          </p:cNvSpPr>
          <p:nvPr/>
        </p:nvSpPr>
        <p:spPr bwMode="auto">
          <a:xfrm>
            <a:off x="7124700" y="4291013"/>
            <a:ext cx="6524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59" name="Line 51">
            <a:extLst>
              <a:ext uri="{FF2B5EF4-FFF2-40B4-BE49-F238E27FC236}">
                <a16:creationId xmlns:a16="http://schemas.microsoft.com/office/drawing/2014/main" id="{703F5BB3-281B-44E0-BA3A-E23C714290CB}"/>
              </a:ext>
            </a:extLst>
          </p:cNvPr>
          <p:cNvSpPr>
            <a:spLocks noChangeShapeType="1"/>
          </p:cNvSpPr>
          <p:nvPr/>
        </p:nvSpPr>
        <p:spPr bwMode="auto">
          <a:xfrm>
            <a:off x="5457825" y="4291013"/>
            <a:ext cx="4238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0" name="Line 52">
            <a:extLst>
              <a:ext uri="{FF2B5EF4-FFF2-40B4-BE49-F238E27FC236}">
                <a16:creationId xmlns:a16="http://schemas.microsoft.com/office/drawing/2014/main" id="{810DF285-1149-4F60-B9BA-646E3FFABA9A}"/>
              </a:ext>
            </a:extLst>
          </p:cNvPr>
          <p:cNvSpPr>
            <a:spLocks noChangeShapeType="1"/>
          </p:cNvSpPr>
          <p:nvPr/>
        </p:nvSpPr>
        <p:spPr bwMode="auto">
          <a:xfrm>
            <a:off x="3114675" y="4291013"/>
            <a:ext cx="1000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1" name="Rectangle 53">
            <a:extLst>
              <a:ext uri="{FF2B5EF4-FFF2-40B4-BE49-F238E27FC236}">
                <a16:creationId xmlns:a16="http://schemas.microsoft.com/office/drawing/2014/main" id="{96A5B846-917D-4C5D-A46E-1E4CC0B3652C}"/>
              </a:ext>
            </a:extLst>
          </p:cNvPr>
          <p:cNvSpPr>
            <a:spLocks noChangeArrowheads="1"/>
          </p:cNvSpPr>
          <p:nvPr/>
        </p:nvSpPr>
        <p:spPr bwMode="auto">
          <a:xfrm>
            <a:off x="3670300" y="3436938"/>
            <a:ext cx="182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3300"/>
                </a:solidFill>
              </a:rPr>
              <a:t>ValueAccuracy</a:t>
            </a:r>
          </a:p>
        </p:txBody>
      </p:sp>
      <p:sp>
        <p:nvSpPr>
          <p:cNvPr id="811062" name="Line 54">
            <a:extLst>
              <a:ext uri="{FF2B5EF4-FFF2-40B4-BE49-F238E27FC236}">
                <a16:creationId xmlns:a16="http://schemas.microsoft.com/office/drawing/2014/main" id="{81BED8A3-3E29-4BB8-992A-2D674C4229BB}"/>
              </a:ext>
            </a:extLst>
          </p:cNvPr>
          <p:cNvSpPr>
            <a:spLocks noChangeShapeType="1"/>
          </p:cNvSpPr>
          <p:nvPr/>
        </p:nvSpPr>
        <p:spPr bwMode="auto">
          <a:xfrm flipH="1">
            <a:off x="3219450" y="3800475"/>
            <a:ext cx="742950" cy="476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3" name="Line 55">
            <a:extLst>
              <a:ext uri="{FF2B5EF4-FFF2-40B4-BE49-F238E27FC236}">
                <a16:creationId xmlns:a16="http://schemas.microsoft.com/office/drawing/2014/main" id="{4B255608-E6DC-4CF2-B243-9F259E4D6EB0}"/>
              </a:ext>
            </a:extLst>
          </p:cNvPr>
          <p:cNvSpPr>
            <a:spLocks noChangeShapeType="1"/>
          </p:cNvSpPr>
          <p:nvPr/>
        </p:nvSpPr>
        <p:spPr bwMode="auto">
          <a:xfrm>
            <a:off x="4943475" y="3733800"/>
            <a:ext cx="733425" cy="523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4" name="Line 56">
            <a:extLst>
              <a:ext uri="{FF2B5EF4-FFF2-40B4-BE49-F238E27FC236}">
                <a16:creationId xmlns:a16="http://schemas.microsoft.com/office/drawing/2014/main" id="{0A2DBAEB-6998-41C8-AF07-243D6492E32F}"/>
              </a:ext>
            </a:extLst>
          </p:cNvPr>
          <p:cNvSpPr>
            <a:spLocks noChangeShapeType="1"/>
          </p:cNvSpPr>
          <p:nvPr/>
        </p:nvSpPr>
        <p:spPr bwMode="auto">
          <a:xfrm>
            <a:off x="5381625" y="3686175"/>
            <a:ext cx="2000250" cy="561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5" name="Line 57">
            <a:extLst>
              <a:ext uri="{FF2B5EF4-FFF2-40B4-BE49-F238E27FC236}">
                <a16:creationId xmlns:a16="http://schemas.microsoft.com/office/drawing/2014/main" id="{D041CD26-09E4-4285-BBEF-AC57F910BA64}"/>
              </a:ext>
            </a:extLst>
          </p:cNvPr>
          <p:cNvSpPr>
            <a:spLocks noChangeShapeType="1"/>
          </p:cNvSpPr>
          <p:nvPr/>
        </p:nvSpPr>
        <p:spPr bwMode="auto">
          <a:xfrm flipV="1">
            <a:off x="3114675" y="3895725"/>
            <a:ext cx="0" cy="1419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6" name="Line 58">
            <a:extLst>
              <a:ext uri="{FF2B5EF4-FFF2-40B4-BE49-F238E27FC236}">
                <a16:creationId xmlns:a16="http://schemas.microsoft.com/office/drawing/2014/main" id="{362371C6-E889-4213-AAB6-6F77F9502713}"/>
              </a:ext>
            </a:extLst>
          </p:cNvPr>
          <p:cNvSpPr>
            <a:spLocks noChangeShapeType="1"/>
          </p:cNvSpPr>
          <p:nvPr/>
        </p:nvSpPr>
        <p:spPr bwMode="auto">
          <a:xfrm flipV="1">
            <a:off x="5448300" y="3876675"/>
            <a:ext cx="0" cy="1390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7" name="Line 59">
            <a:extLst>
              <a:ext uri="{FF2B5EF4-FFF2-40B4-BE49-F238E27FC236}">
                <a16:creationId xmlns:a16="http://schemas.microsoft.com/office/drawing/2014/main" id="{235DB47D-CD06-48E3-8FAC-0A6C6E39BE77}"/>
              </a:ext>
            </a:extLst>
          </p:cNvPr>
          <p:cNvSpPr>
            <a:spLocks noChangeShapeType="1"/>
          </p:cNvSpPr>
          <p:nvPr/>
        </p:nvSpPr>
        <p:spPr bwMode="auto">
          <a:xfrm flipV="1">
            <a:off x="7772400" y="3886200"/>
            <a:ext cx="0" cy="1390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8" name="Line 60">
            <a:extLst>
              <a:ext uri="{FF2B5EF4-FFF2-40B4-BE49-F238E27FC236}">
                <a16:creationId xmlns:a16="http://schemas.microsoft.com/office/drawing/2014/main" id="{71DDB7AF-3052-4892-BFCC-996DDFB5C235}"/>
              </a:ext>
            </a:extLst>
          </p:cNvPr>
          <p:cNvSpPr>
            <a:spLocks noChangeShapeType="1"/>
          </p:cNvSpPr>
          <p:nvPr/>
        </p:nvSpPr>
        <p:spPr bwMode="auto">
          <a:xfrm>
            <a:off x="7181850" y="4943475"/>
            <a:ext cx="59055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9" name="Text Box 61">
            <a:extLst>
              <a:ext uri="{FF2B5EF4-FFF2-40B4-BE49-F238E27FC236}">
                <a16:creationId xmlns:a16="http://schemas.microsoft.com/office/drawing/2014/main" id="{9C1C1A24-E551-4498-9FCC-2B1B78F38530}"/>
              </a:ext>
            </a:extLst>
          </p:cNvPr>
          <p:cNvSpPr txBox="1">
            <a:spLocks noChangeArrowheads="1"/>
          </p:cNvSpPr>
          <p:nvPr/>
        </p:nvSpPr>
        <p:spPr bwMode="auto">
          <a:xfrm>
            <a:off x="8375650" y="44561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Bias</a:t>
            </a:r>
          </a:p>
        </p:txBody>
      </p:sp>
      <p:sp>
        <p:nvSpPr>
          <p:cNvPr id="811070" name="Line 62">
            <a:extLst>
              <a:ext uri="{FF2B5EF4-FFF2-40B4-BE49-F238E27FC236}">
                <a16:creationId xmlns:a16="http://schemas.microsoft.com/office/drawing/2014/main" id="{0361CFAA-3C5E-4C37-803E-F0CBFB8D9C0B}"/>
              </a:ext>
            </a:extLst>
          </p:cNvPr>
          <p:cNvSpPr>
            <a:spLocks noChangeShapeType="1"/>
          </p:cNvSpPr>
          <p:nvPr/>
        </p:nvSpPr>
        <p:spPr bwMode="auto">
          <a:xfrm flipH="1">
            <a:off x="7467600" y="4676775"/>
            <a:ext cx="904875" cy="266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4" name="Picture 2">
            <a:extLst>
              <a:ext uri="{FF2B5EF4-FFF2-40B4-BE49-F238E27FC236}">
                <a16:creationId xmlns:a16="http://schemas.microsoft.com/office/drawing/2014/main" id="{1AC3C06C-4CC3-4A2B-94A4-93026402C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738188"/>
            <a:ext cx="4656137" cy="4260850"/>
          </a:xfrm>
          <a:prstGeom prst="rect">
            <a:avLst/>
          </a:prstGeom>
          <a:noFill/>
          <a:extLst>
            <a:ext uri="{909E8E84-426E-40DD-AFC4-6F175D3DCCD1}">
              <a14:hiddenFill xmlns:a14="http://schemas.microsoft.com/office/drawing/2010/main">
                <a:solidFill>
                  <a:srgbClr val="FFFFFF"/>
                </a:solidFill>
              </a14:hiddenFill>
            </a:ext>
          </a:extLst>
        </p:spPr>
      </p:pic>
      <p:sp>
        <p:nvSpPr>
          <p:cNvPr id="812035" name="Rectangle 3">
            <a:extLst>
              <a:ext uri="{FF2B5EF4-FFF2-40B4-BE49-F238E27FC236}">
                <a16:creationId xmlns:a16="http://schemas.microsoft.com/office/drawing/2014/main" id="{78AE946D-618E-4BA8-A5E1-D958E59E7945}"/>
              </a:ext>
            </a:extLst>
          </p:cNvPr>
          <p:cNvSpPr>
            <a:spLocks noGrp="1" noChangeArrowheads="1"/>
          </p:cNvSpPr>
          <p:nvPr>
            <p:ph type="title"/>
          </p:nvPr>
        </p:nvSpPr>
        <p:spPr>
          <a:xfrm>
            <a:off x="685800" y="153988"/>
            <a:ext cx="7772400" cy="735012"/>
          </a:xfrm>
        </p:spPr>
        <p:txBody>
          <a:bodyPr/>
          <a:lstStyle/>
          <a:p>
            <a:r>
              <a:rPr lang="en-US" altLang="en-US" sz="3600"/>
              <a:t>Data Quality and Processing Levels</a:t>
            </a:r>
          </a:p>
        </p:txBody>
      </p:sp>
      <p:sp>
        <p:nvSpPr>
          <p:cNvPr id="812036" name="Text Box 4">
            <a:extLst>
              <a:ext uri="{FF2B5EF4-FFF2-40B4-BE49-F238E27FC236}">
                <a16:creationId xmlns:a16="http://schemas.microsoft.com/office/drawing/2014/main" id="{C65CB35A-EE1F-4361-AA5A-978B8617BEA8}"/>
              </a:ext>
            </a:extLst>
          </p:cNvPr>
          <p:cNvSpPr txBox="1">
            <a:spLocks noChangeArrowheads="1"/>
          </p:cNvSpPr>
          <p:nvPr/>
        </p:nvSpPr>
        <p:spPr bwMode="auto">
          <a:xfrm>
            <a:off x="2438400" y="3733800"/>
            <a:ext cx="6556375"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5000"/>
              </a:spcBef>
            </a:pPr>
            <a:r>
              <a:rPr lang="en-US" altLang="en-US"/>
              <a:t>Qualifier Code and Description provides qualifying information about the observations, e.g. Estimated, Provisional, Derived, Holding time for analysis exceeded</a:t>
            </a:r>
          </a:p>
          <a:p>
            <a:pPr>
              <a:spcBef>
                <a:spcPct val="25000"/>
              </a:spcBef>
            </a:pPr>
            <a:r>
              <a:rPr lang="en-US" altLang="en-US"/>
              <a:t>QualityControlLevel records the level of quality control that the data has been subjected to.</a:t>
            </a:r>
            <a:br>
              <a:rPr lang="en-US" altLang="en-US"/>
            </a:br>
            <a:r>
              <a:rPr lang="en-US" altLang="en-US"/>
              <a:t>- Level 0. Raw Data </a:t>
            </a:r>
            <a:br>
              <a:rPr lang="en-US" altLang="en-US"/>
            </a:br>
            <a:r>
              <a:rPr lang="en-US" altLang="en-US"/>
              <a:t>- Level 1. Quality Controlled Data </a:t>
            </a:r>
            <a:br>
              <a:rPr lang="en-US" altLang="en-US"/>
            </a:br>
            <a:r>
              <a:rPr lang="en-US" altLang="en-US"/>
              <a:t>- Level 2. Derived Products </a:t>
            </a:r>
            <a:br>
              <a:rPr lang="en-US" altLang="en-US"/>
            </a:br>
            <a:r>
              <a:rPr lang="en-US" altLang="en-US"/>
              <a:t>- Level 3. Interpreted Products </a:t>
            </a:r>
            <a:br>
              <a:rPr lang="en-US" altLang="en-US"/>
            </a:br>
            <a:r>
              <a:rPr lang="en-US" altLang="en-US"/>
              <a:t>- Level 4. Knowledge Products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a:extLst>
              <a:ext uri="{FF2B5EF4-FFF2-40B4-BE49-F238E27FC236}">
                <a16:creationId xmlns:a16="http://schemas.microsoft.com/office/drawing/2014/main" id="{DB8BF10B-20A9-494F-8512-A9714457132D}"/>
              </a:ext>
            </a:extLst>
          </p:cNvPr>
          <p:cNvSpPr>
            <a:spLocks noGrp="1" noChangeArrowheads="1"/>
          </p:cNvSpPr>
          <p:nvPr>
            <p:ph type="title"/>
          </p:nvPr>
        </p:nvSpPr>
        <p:spPr>
          <a:xfrm>
            <a:off x="741363" y="147638"/>
            <a:ext cx="7772400" cy="1143000"/>
          </a:xfrm>
        </p:spPr>
        <p:txBody>
          <a:bodyPr/>
          <a:lstStyle/>
          <a:p>
            <a:r>
              <a:rPr lang="en-US" altLang="en-US"/>
              <a:t>Series of Observations</a:t>
            </a:r>
          </a:p>
        </p:txBody>
      </p:sp>
      <p:pic>
        <p:nvPicPr>
          <p:cNvPr id="813059" name="Picture 3">
            <a:extLst>
              <a:ext uri="{FF2B5EF4-FFF2-40B4-BE49-F238E27FC236}">
                <a16:creationId xmlns:a16="http://schemas.microsoft.com/office/drawing/2014/main" id="{655B8F51-15A4-4133-87F7-AAF505281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928688"/>
            <a:ext cx="3959225" cy="5803900"/>
          </a:xfrm>
          <a:prstGeom prst="rect">
            <a:avLst/>
          </a:prstGeom>
          <a:noFill/>
          <a:extLst>
            <a:ext uri="{909E8E84-426E-40DD-AFC4-6F175D3DCCD1}">
              <a14:hiddenFill xmlns:a14="http://schemas.microsoft.com/office/drawing/2010/main">
                <a:solidFill>
                  <a:srgbClr val="FFFFFF"/>
                </a:solidFill>
              </a14:hiddenFill>
            </a:ext>
          </a:extLst>
        </p:spPr>
      </p:pic>
      <p:sp>
        <p:nvSpPr>
          <p:cNvPr id="813060" name="Text Box 4">
            <a:extLst>
              <a:ext uri="{FF2B5EF4-FFF2-40B4-BE49-F238E27FC236}">
                <a16:creationId xmlns:a16="http://schemas.microsoft.com/office/drawing/2014/main" id="{EA58125B-3040-4AF2-96C2-FB1B1C4538D0}"/>
              </a:ext>
            </a:extLst>
          </p:cNvPr>
          <p:cNvSpPr txBox="1">
            <a:spLocks noChangeArrowheads="1"/>
          </p:cNvSpPr>
          <p:nvPr/>
        </p:nvSpPr>
        <p:spPr bwMode="auto">
          <a:xfrm>
            <a:off x="2540000" y="2884488"/>
            <a:ext cx="57721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A “Data Series” is a set of all the observations of a particular variable at a site.</a:t>
            </a:r>
          </a:p>
          <a:p>
            <a:endParaRPr lang="en-US" altLang="en-US" sz="2000" b="1"/>
          </a:p>
          <a:p>
            <a:r>
              <a:rPr lang="en-US" altLang="en-US" sz="2000" b="1"/>
              <a:t>The SeriesCatalog is programmatically generated to provide users with the ability to do data discovery (i.e. what data is available and where) without formulating complex queries or hitting the DataValues table which can get very large.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a:extLst>
              <a:ext uri="{FF2B5EF4-FFF2-40B4-BE49-F238E27FC236}">
                <a16:creationId xmlns:a16="http://schemas.microsoft.com/office/drawing/2014/main" id="{79723C97-6E42-4728-8548-573753B48AA2}"/>
              </a:ext>
            </a:extLst>
          </p:cNvPr>
          <p:cNvSpPr>
            <a:spLocks noGrp="1" noChangeArrowheads="1"/>
          </p:cNvSpPr>
          <p:nvPr>
            <p:ph type="title"/>
          </p:nvPr>
        </p:nvSpPr>
        <p:spPr/>
        <p:txBody>
          <a:bodyPr/>
          <a:lstStyle/>
          <a:p>
            <a:endParaRPr lang="en-US" altLang="en-US"/>
          </a:p>
        </p:txBody>
      </p:sp>
      <p:pic>
        <p:nvPicPr>
          <p:cNvPr id="729091" name="Picture 3">
            <a:extLst>
              <a:ext uri="{FF2B5EF4-FFF2-40B4-BE49-F238E27FC236}">
                <a16:creationId xmlns:a16="http://schemas.microsoft.com/office/drawing/2014/main" id="{816ECD33-2E8C-4715-90AD-4E2B4E0A5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705600"/>
          </a:xfrm>
          <a:prstGeom prst="rect">
            <a:avLst/>
          </a:prstGeom>
          <a:noFill/>
          <a:extLst>
            <a:ext uri="{909E8E84-426E-40DD-AFC4-6F175D3DCCD1}">
              <a14:hiddenFill xmlns:a14="http://schemas.microsoft.com/office/drawing/2010/main">
                <a:solidFill>
                  <a:srgbClr val="FFFFFF"/>
                </a:solidFill>
              </a14:hiddenFill>
            </a:ext>
          </a:extLst>
        </p:spPr>
      </p:pic>
      <p:sp>
        <p:nvSpPr>
          <p:cNvPr id="729092" name="Text Box 4">
            <a:extLst>
              <a:ext uri="{FF2B5EF4-FFF2-40B4-BE49-F238E27FC236}">
                <a16:creationId xmlns:a16="http://schemas.microsoft.com/office/drawing/2014/main" id="{C25E79D7-8B6F-445D-9BD8-E27C9A50757E}"/>
              </a:ext>
            </a:extLst>
          </p:cNvPr>
          <p:cNvSpPr txBox="1">
            <a:spLocks noChangeArrowheads="1"/>
          </p:cNvSpPr>
          <p:nvPr/>
        </p:nvSpPr>
        <p:spPr bwMode="auto">
          <a:xfrm>
            <a:off x="2546350" y="6227763"/>
            <a:ext cx="3270250" cy="5191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1" lang="en-US" altLang="en-US" sz="2800" b="1" u="sng">
                <a:solidFill>
                  <a:schemeClr val="accent2"/>
                </a:solidFill>
                <a:latin typeface="Times New Roman" panose="02020603050405020304" pitchFamily="18" charset="0"/>
              </a:rPr>
              <a:t>http://water.usu.edu</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211ACB55-09C6-470B-83E4-9F5D7B8352C3}"/>
              </a:ext>
            </a:extLst>
          </p:cNvPr>
          <p:cNvSpPr>
            <a:spLocks noGrp="1" noChangeArrowheads="1"/>
          </p:cNvSpPr>
          <p:nvPr>
            <p:ph type="title"/>
          </p:nvPr>
        </p:nvSpPr>
        <p:spPr>
          <a:xfrm>
            <a:off x="2819400" y="552450"/>
            <a:ext cx="6096000" cy="1143000"/>
          </a:xfrm>
        </p:spPr>
        <p:txBody>
          <a:bodyPr/>
          <a:lstStyle/>
          <a:p>
            <a:r>
              <a:rPr lang="en-US" altLang="en-US" sz="5400"/>
              <a:t>Outline</a:t>
            </a:r>
          </a:p>
        </p:txBody>
      </p:sp>
      <p:sp>
        <p:nvSpPr>
          <p:cNvPr id="854019" name="Rectangle 3">
            <a:extLst>
              <a:ext uri="{FF2B5EF4-FFF2-40B4-BE49-F238E27FC236}">
                <a16:creationId xmlns:a16="http://schemas.microsoft.com/office/drawing/2014/main" id="{BDB564DC-ED24-4512-A508-FC356A39C63E}"/>
              </a:ext>
            </a:extLst>
          </p:cNvPr>
          <p:cNvSpPr>
            <a:spLocks noGrp="1" noChangeArrowheads="1"/>
          </p:cNvSpPr>
          <p:nvPr>
            <p:ph type="body" idx="1"/>
          </p:nvPr>
        </p:nvSpPr>
        <p:spPr>
          <a:xfrm>
            <a:off x="2819400" y="2327275"/>
            <a:ext cx="6096000" cy="3146425"/>
          </a:xfrm>
        </p:spPr>
        <p:txBody>
          <a:bodyPr/>
          <a:lstStyle/>
          <a:p>
            <a:pPr>
              <a:lnSpc>
                <a:spcPct val="90000"/>
              </a:lnSpc>
            </a:pPr>
            <a:r>
              <a:rPr lang="en-US" altLang="en-US"/>
              <a:t>A bit about me</a:t>
            </a:r>
          </a:p>
          <a:p>
            <a:pPr>
              <a:lnSpc>
                <a:spcPct val="90000"/>
              </a:lnSpc>
            </a:pPr>
            <a:r>
              <a:rPr lang="en-US" altLang="en-US"/>
              <a:t>The CUAHSI HIS</a:t>
            </a:r>
          </a:p>
          <a:p>
            <a:pPr>
              <a:lnSpc>
                <a:spcPct val="90000"/>
              </a:lnSpc>
            </a:pPr>
            <a:r>
              <a:rPr lang="en-US" altLang="en-US"/>
              <a:t>Web Services</a:t>
            </a:r>
          </a:p>
          <a:p>
            <a:pPr>
              <a:lnSpc>
                <a:spcPct val="90000"/>
              </a:lnSpc>
            </a:pPr>
            <a:r>
              <a:rPr lang="en-US" altLang="en-US"/>
              <a:t>Observations Data Model</a:t>
            </a:r>
          </a:p>
          <a:p>
            <a:pPr>
              <a:lnSpc>
                <a:spcPct val="90000"/>
              </a:lnSpc>
            </a:pPr>
            <a:r>
              <a:rPr lang="en-US" altLang="en-US" i="1">
                <a:solidFill>
                  <a:srgbClr val="FF3300"/>
                </a:solidFill>
              </a:rPr>
              <a:t>Observatory Test Bed Implementation</a:t>
            </a:r>
          </a:p>
          <a:p>
            <a:pPr>
              <a:lnSpc>
                <a:spcPct val="90000"/>
              </a:lnSpc>
              <a:buFont typeface="Monotype Sorts" pitchFamily="2" charset="2"/>
              <a:buNone/>
            </a:pPr>
            <a:endParaRPr lang="en-US" altLang="en-US" i="1">
              <a:solidFill>
                <a:srgbClr val="FF3300"/>
              </a:solidFill>
            </a:endParaRP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a:extLst>
              <a:ext uri="{FF2B5EF4-FFF2-40B4-BE49-F238E27FC236}">
                <a16:creationId xmlns:a16="http://schemas.microsoft.com/office/drawing/2014/main" id="{A27C5C5C-A0B6-4478-A7E1-72AF7F1B2B92}"/>
              </a:ext>
            </a:extLst>
          </p:cNvPr>
          <p:cNvSpPr>
            <a:spLocks noGrp="1" noChangeArrowheads="1"/>
          </p:cNvSpPr>
          <p:nvPr>
            <p:ph type="title"/>
          </p:nvPr>
        </p:nvSpPr>
        <p:spPr>
          <a:xfrm>
            <a:off x="0" y="0"/>
            <a:ext cx="9144000" cy="1143000"/>
          </a:xfrm>
          <a:solidFill>
            <a:schemeClr val="bg1"/>
          </a:solidFill>
          <a:ln/>
        </p:spPr>
        <p:txBody>
          <a:bodyPr/>
          <a:lstStyle/>
          <a:p>
            <a:r>
              <a:rPr lang="en-US" altLang="en-US" sz="4000">
                <a:solidFill>
                  <a:schemeClr val="tx1"/>
                </a:solidFill>
                <a:latin typeface="Tahoma" panose="020B0604030504040204" pitchFamily="34" charset="0"/>
              </a:rPr>
              <a:t>Workgroup HIS Server</a:t>
            </a:r>
            <a:endParaRPr lang="en-US" altLang="en-US" sz="3200">
              <a:solidFill>
                <a:schemeClr val="tx1"/>
              </a:solidFill>
              <a:latin typeface="Tahoma" panose="020B0604030504040204" pitchFamily="34" charset="0"/>
            </a:endParaRPr>
          </a:p>
        </p:txBody>
      </p:sp>
      <p:pic>
        <p:nvPicPr>
          <p:cNvPr id="843779" name="Picture 3">
            <a:extLst>
              <a:ext uri="{FF2B5EF4-FFF2-40B4-BE49-F238E27FC236}">
                <a16:creationId xmlns:a16="http://schemas.microsoft.com/office/drawing/2014/main" id="{DA0FC25F-5572-4191-8413-A5A9D67E0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965200"/>
            <a:ext cx="8185150" cy="57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4562" name="Rectangle 2">
            <a:extLst>
              <a:ext uri="{FF2B5EF4-FFF2-40B4-BE49-F238E27FC236}">
                <a16:creationId xmlns:a16="http://schemas.microsoft.com/office/drawing/2014/main" id="{B8B3F571-335A-4859-8791-06693D5CAB68}"/>
              </a:ext>
            </a:extLst>
          </p:cNvPr>
          <p:cNvSpPr>
            <a:spLocks noChangeArrowheads="1"/>
          </p:cNvSpPr>
          <p:nvPr/>
        </p:nvSpPr>
        <p:spPr bwMode="auto">
          <a:xfrm>
            <a:off x="127000" y="914400"/>
            <a:ext cx="2616200" cy="5791200"/>
          </a:xfrm>
          <a:prstGeom prst="rect">
            <a:avLst/>
          </a:prstGeom>
          <a:solidFill>
            <a:srgbClr val="A3C5A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34563" name="Rectangle 3">
            <a:extLst>
              <a:ext uri="{FF2B5EF4-FFF2-40B4-BE49-F238E27FC236}">
                <a16:creationId xmlns:a16="http://schemas.microsoft.com/office/drawing/2014/main" id="{B7E0457C-FE5D-470A-97D6-1F583EF49FEC}"/>
              </a:ext>
            </a:extLst>
          </p:cNvPr>
          <p:cNvSpPr>
            <a:spLocks noGrp="1" noChangeArrowheads="1"/>
          </p:cNvSpPr>
          <p:nvPr>
            <p:ph type="title"/>
          </p:nvPr>
        </p:nvSpPr>
        <p:spPr>
          <a:xfrm>
            <a:off x="533400" y="152400"/>
            <a:ext cx="8229600" cy="609600"/>
          </a:xfrm>
        </p:spPr>
        <p:txBody>
          <a:bodyPr/>
          <a:lstStyle/>
          <a:p>
            <a:r>
              <a:rPr lang="en-US" altLang="en-US" sz="2800"/>
              <a:t>Automated Ingestion of Sensor Data into ODM</a:t>
            </a:r>
          </a:p>
        </p:txBody>
      </p:sp>
      <p:sp>
        <p:nvSpPr>
          <p:cNvPr id="834564" name="AutoShape 4">
            <a:extLst>
              <a:ext uri="{FF2B5EF4-FFF2-40B4-BE49-F238E27FC236}">
                <a16:creationId xmlns:a16="http://schemas.microsoft.com/office/drawing/2014/main" id="{9CADE398-B3FB-4BCA-B6F9-B37C5EF878DB}"/>
              </a:ext>
            </a:extLst>
          </p:cNvPr>
          <p:cNvSpPr>
            <a:spLocks noChangeArrowheads="1"/>
          </p:cNvSpPr>
          <p:nvPr/>
        </p:nvSpPr>
        <p:spPr bwMode="auto">
          <a:xfrm>
            <a:off x="3276600" y="2514600"/>
            <a:ext cx="1905000" cy="19050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Observations</a:t>
            </a:r>
          </a:p>
          <a:p>
            <a:pPr algn="ctr"/>
            <a:r>
              <a:rPr lang="en-US" altLang="en-US"/>
              <a:t>Database </a:t>
            </a:r>
          </a:p>
          <a:p>
            <a:pPr algn="ctr"/>
            <a:r>
              <a:rPr lang="en-US" altLang="en-US"/>
              <a:t>(ODM)</a:t>
            </a:r>
          </a:p>
        </p:txBody>
      </p:sp>
      <p:pic>
        <p:nvPicPr>
          <p:cNvPr id="834565" name="Picture 5" descr="BD18187_">
            <a:extLst>
              <a:ext uri="{FF2B5EF4-FFF2-40B4-BE49-F238E27FC236}">
                <a16:creationId xmlns:a16="http://schemas.microsoft.com/office/drawing/2014/main" id="{1B4077C0-2767-48AA-B06A-08D0A8EB6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143000"/>
            <a:ext cx="831850" cy="1011238"/>
          </a:xfrm>
          <a:prstGeom prst="rect">
            <a:avLst/>
          </a:prstGeom>
          <a:noFill/>
          <a:extLst>
            <a:ext uri="{909E8E84-426E-40DD-AFC4-6F175D3DCCD1}">
              <a14:hiddenFill xmlns:a14="http://schemas.microsoft.com/office/drawing/2010/main">
                <a:solidFill>
                  <a:srgbClr val="FFFFFF"/>
                </a:solidFill>
              </a14:hiddenFill>
            </a:ext>
          </a:extLst>
        </p:spPr>
      </p:pic>
      <p:sp>
        <p:nvSpPr>
          <p:cNvPr id="834566" name="Text Box 6">
            <a:extLst>
              <a:ext uri="{FF2B5EF4-FFF2-40B4-BE49-F238E27FC236}">
                <a16:creationId xmlns:a16="http://schemas.microsoft.com/office/drawing/2014/main" id="{43418CE1-276E-46C2-ABAC-68CC2E8B7F15}"/>
              </a:ext>
            </a:extLst>
          </p:cNvPr>
          <p:cNvSpPr txBox="1">
            <a:spLocks noChangeArrowheads="1"/>
          </p:cNvSpPr>
          <p:nvPr/>
        </p:nvSpPr>
        <p:spPr bwMode="auto">
          <a:xfrm>
            <a:off x="906463" y="2181225"/>
            <a:ext cx="162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Base Station</a:t>
            </a:r>
          </a:p>
          <a:p>
            <a:pPr algn="ctr"/>
            <a:r>
              <a:rPr lang="en-US" altLang="en-US" sz="2000"/>
              <a:t>Computer(s)</a:t>
            </a:r>
          </a:p>
        </p:txBody>
      </p:sp>
      <p:sp>
        <p:nvSpPr>
          <p:cNvPr id="834567" name="Rectangle 7">
            <a:extLst>
              <a:ext uri="{FF2B5EF4-FFF2-40B4-BE49-F238E27FC236}">
                <a16:creationId xmlns:a16="http://schemas.microsoft.com/office/drawing/2014/main" id="{5D395FC3-FD0B-45A5-B6B1-C188BA4ABE13}"/>
              </a:ext>
            </a:extLst>
          </p:cNvPr>
          <p:cNvSpPr>
            <a:spLocks noChangeArrowheads="1"/>
          </p:cNvSpPr>
          <p:nvPr/>
        </p:nvSpPr>
        <p:spPr bwMode="auto">
          <a:xfrm>
            <a:off x="3200400" y="1066800"/>
            <a:ext cx="2057400" cy="990600"/>
          </a:xfrm>
          <a:prstGeom prst="rect">
            <a:avLst/>
          </a:prstGeom>
          <a:solidFill>
            <a:srgbClr val="F9ADA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Data Processing</a:t>
            </a:r>
          </a:p>
          <a:p>
            <a:pPr algn="ctr"/>
            <a:r>
              <a:rPr lang="en-US" altLang="en-US"/>
              <a:t>Applications</a:t>
            </a:r>
          </a:p>
        </p:txBody>
      </p:sp>
      <p:cxnSp>
        <p:nvCxnSpPr>
          <p:cNvPr id="834568" name="AutoShape 8">
            <a:extLst>
              <a:ext uri="{FF2B5EF4-FFF2-40B4-BE49-F238E27FC236}">
                <a16:creationId xmlns:a16="http://schemas.microsoft.com/office/drawing/2014/main" id="{0B14F52D-96A3-4D91-A968-8FF496626F95}"/>
              </a:ext>
            </a:extLst>
          </p:cNvPr>
          <p:cNvCxnSpPr>
            <a:cxnSpLocks noChangeShapeType="1"/>
            <a:stCxn id="834564" idx="1"/>
            <a:endCxn id="834567" idx="2"/>
          </p:cNvCxnSpPr>
          <p:nvPr/>
        </p:nvCxnSpPr>
        <p:spPr bwMode="auto">
          <a:xfrm rot="16200000">
            <a:off x="4000500" y="2286000"/>
            <a:ext cx="457200" cy="0"/>
          </a:xfrm>
          <a:prstGeom prst="straightConnector1">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4569" name="AutoShape 9">
            <a:extLst>
              <a:ext uri="{FF2B5EF4-FFF2-40B4-BE49-F238E27FC236}">
                <a16:creationId xmlns:a16="http://schemas.microsoft.com/office/drawing/2014/main" id="{27B618C8-60F8-4288-BC12-B191961241E6}"/>
              </a:ext>
            </a:extLst>
          </p:cNvPr>
          <p:cNvCxnSpPr>
            <a:cxnSpLocks noChangeShapeType="1"/>
            <a:stCxn id="834567" idx="1"/>
            <a:endCxn id="834565" idx="3"/>
          </p:cNvCxnSpPr>
          <p:nvPr/>
        </p:nvCxnSpPr>
        <p:spPr bwMode="auto">
          <a:xfrm rot="10800000" flipV="1">
            <a:off x="1497013" y="1562100"/>
            <a:ext cx="1703387" cy="87313"/>
          </a:xfrm>
          <a:prstGeom prst="bentConnector3">
            <a:avLst>
              <a:gd name="adj1" fmla="val 49954"/>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4570" name="AutoShape 10">
            <a:extLst>
              <a:ext uri="{FF2B5EF4-FFF2-40B4-BE49-F238E27FC236}">
                <a16:creationId xmlns:a16="http://schemas.microsoft.com/office/drawing/2014/main" id="{9DF5659E-157B-487F-A18C-67F63841C4D8}"/>
              </a:ext>
            </a:extLst>
          </p:cNvPr>
          <p:cNvCxnSpPr>
            <a:cxnSpLocks noChangeShapeType="1"/>
            <a:stCxn id="834565" idx="1"/>
            <a:endCxn id="834572" idx="0"/>
          </p:cNvCxnSpPr>
          <p:nvPr/>
        </p:nvCxnSpPr>
        <p:spPr bwMode="auto">
          <a:xfrm rot="10800000" flipH="1" flipV="1">
            <a:off x="665163" y="1649413"/>
            <a:ext cx="114300" cy="1398587"/>
          </a:xfrm>
          <a:prstGeom prst="bentConnector4">
            <a:avLst>
              <a:gd name="adj1" fmla="val -200000"/>
              <a:gd name="adj2" fmla="val 67991"/>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4571" name="Line 11">
            <a:extLst>
              <a:ext uri="{FF2B5EF4-FFF2-40B4-BE49-F238E27FC236}">
                <a16:creationId xmlns:a16="http://schemas.microsoft.com/office/drawing/2014/main" id="{0C7E12D3-FEAD-4F4A-A723-A94CFDED187C}"/>
              </a:ext>
            </a:extLst>
          </p:cNvPr>
          <p:cNvSpPr>
            <a:spLocks noChangeShapeType="1"/>
          </p:cNvSpPr>
          <p:nvPr/>
        </p:nvSpPr>
        <p:spPr bwMode="auto">
          <a:xfrm>
            <a:off x="2867025" y="990600"/>
            <a:ext cx="0" cy="548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34572" name="Picture 12" descr="MCj03499930000[1]">
            <a:extLst>
              <a:ext uri="{FF2B5EF4-FFF2-40B4-BE49-F238E27FC236}">
                <a16:creationId xmlns:a16="http://schemas.microsoft.com/office/drawing/2014/main" id="{D8803C12-59B1-4ED4-AEB2-CB00DDD0E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795338" cy="1338263"/>
          </a:xfrm>
          <a:prstGeom prst="rect">
            <a:avLst/>
          </a:prstGeom>
          <a:noFill/>
          <a:extLst>
            <a:ext uri="{909E8E84-426E-40DD-AFC4-6F175D3DCCD1}">
              <a14:hiddenFill xmlns:a14="http://schemas.microsoft.com/office/drawing/2010/main">
                <a:solidFill>
                  <a:srgbClr val="FFFFFF"/>
                </a:solidFill>
              </a14:hiddenFill>
            </a:ext>
          </a:extLst>
        </p:spPr>
      </p:pic>
      <p:pic>
        <p:nvPicPr>
          <p:cNvPr id="834573" name="Picture 13" descr="R.M. Young Wind Sentry Set">
            <a:hlinkClick r:id="rId4"/>
            <a:extLst>
              <a:ext uri="{FF2B5EF4-FFF2-40B4-BE49-F238E27FC236}">
                <a16:creationId xmlns:a16="http://schemas.microsoft.com/office/drawing/2014/main" id="{0DCDFE2B-14BB-4375-8963-C8779D44C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5410200"/>
            <a:ext cx="566738" cy="781050"/>
          </a:xfrm>
          <a:prstGeom prst="rect">
            <a:avLst/>
          </a:prstGeom>
          <a:noFill/>
          <a:extLst>
            <a:ext uri="{909E8E84-426E-40DD-AFC4-6F175D3DCCD1}">
              <a14:hiddenFill xmlns:a14="http://schemas.microsoft.com/office/drawing/2010/main">
                <a:solidFill>
                  <a:srgbClr val="FFFFFF"/>
                </a:solidFill>
              </a14:hiddenFill>
            </a:ext>
          </a:extLst>
        </p:spPr>
      </p:pic>
      <p:pic>
        <p:nvPicPr>
          <p:cNvPr id="834574" name="Picture 14" descr="R.M. Young Wind Sentry Set">
            <a:hlinkClick r:id="rId4"/>
            <a:extLst>
              <a:ext uri="{FF2B5EF4-FFF2-40B4-BE49-F238E27FC236}">
                <a16:creationId xmlns:a16="http://schemas.microsoft.com/office/drawing/2014/main" id="{220F7DA1-3524-4569-89E5-A4DBCD877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410200"/>
            <a:ext cx="512763" cy="704850"/>
          </a:xfrm>
          <a:prstGeom prst="rect">
            <a:avLst/>
          </a:prstGeom>
          <a:noFill/>
          <a:extLst>
            <a:ext uri="{909E8E84-426E-40DD-AFC4-6F175D3DCCD1}">
              <a14:hiddenFill xmlns:a14="http://schemas.microsoft.com/office/drawing/2010/main">
                <a:solidFill>
                  <a:srgbClr val="FFFFFF"/>
                </a:solidFill>
              </a14:hiddenFill>
            </a:ext>
          </a:extLst>
        </p:spPr>
      </p:pic>
      <p:pic>
        <p:nvPicPr>
          <p:cNvPr id="834575" name="Picture 15" descr="R.M. Young Wind Sentry Set">
            <a:hlinkClick r:id="rId4"/>
            <a:extLst>
              <a:ext uri="{FF2B5EF4-FFF2-40B4-BE49-F238E27FC236}">
                <a16:creationId xmlns:a16="http://schemas.microsoft.com/office/drawing/2014/main" id="{859E4512-95F2-4D6E-8C69-57AABE0407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511175" cy="704850"/>
          </a:xfrm>
          <a:prstGeom prst="rect">
            <a:avLst/>
          </a:prstGeom>
          <a:noFill/>
          <a:extLst>
            <a:ext uri="{909E8E84-426E-40DD-AFC4-6F175D3DCCD1}">
              <a14:hiddenFill xmlns:a14="http://schemas.microsoft.com/office/drawing/2010/main">
                <a:solidFill>
                  <a:srgbClr val="FFFFFF"/>
                </a:solidFill>
              </a14:hiddenFill>
            </a:ext>
          </a:extLst>
        </p:spPr>
      </p:pic>
      <p:cxnSp>
        <p:nvCxnSpPr>
          <p:cNvPr id="834576" name="AutoShape 16">
            <a:extLst>
              <a:ext uri="{FF2B5EF4-FFF2-40B4-BE49-F238E27FC236}">
                <a16:creationId xmlns:a16="http://schemas.microsoft.com/office/drawing/2014/main" id="{33650D49-A977-4C2B-8886-A27D54C6D05E}"/>
              </a:ext>
            </a:extLst>
          </p:cNvPr>
          <p:cNvCxnSpPr>
            <a:cxnSpLocks noChangeShapeType="1"/>
            <a:stCxn id="834573" idx="0"/>
            <a:endCxn id="834572" idx="2"/>
          </p:cNvCxnSpPr>
          <p:nvPr/>
        </p:nvCxnSpPr>
        <p:spPr bwMode="auto">
          <a:xfrm rot="16200000">
            <a:off x="151607" y="4782344"/>
            <a:ext cx="1023937" cy="231775"/>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4577" name="Text Box 17">
            <a:extLst>
              <a:ext uri="{FF2B5EF4-FFF2-40B4-BE49-F238E27FC236}">
                <a16:creationId xmlns:a16="http://schemas.microsoft.com/office/drawing/2014/main" id="{7DD86E45-2D5D-408F-B361-980F6CBC2D0F}"/>
              </a:ext>
            </a:extLst>
          </p:cNvPr>
          <p:cNvSpPr txBox="1">
            <a:spLocks noChangeArrowheads="1"/>
          </p:cNvSpPr>
          <p:nvPr/>
        </p:nvSpPr>
        <p:spPr bwMode="auto">
          <a:xfrm>
            <a:off x="1143000" y="3276600"/>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Telemetry Network</a:t>
            </a:r>
          </a:p>
        </p:txBody>
      </p:sp>
      <p:cxnSp>
        <p:nvCxnSpPr>
          <p:cNvPr id="834578" name="AutoShape 18">
            <a:extLst>
              <a:ext uri="{FF2B5EF4-FFF2-40B4-BE49-F238E27FC236}">
                <a16:creationId xmlns:a16="http://schemas.microsoft.com/office/drawing/2014/main" id="{AD8D182A-8FE8-4F94-967F-2C41EB7CD729}"/>
              </a:ext>
            </a:extLst>
          </p:cNvPr>
          <p:cNvCxnSpPr>
            <a:cxnSpLocks noChangeShapeType="1"/>
            <a:stCxn id="834575" idx="0"/>
            <a:endCxn id="834572" idx="2"/>
          </p:cNvCxnSpPr>
          <p:nvPr/>
        </p:nvCxnSpPr>
        <p:spPr bwMode="auto">
          <a:xfrm rot="5400000" flipH="1">
            <a:off x="500857" y="4664869"/>
            <a:ext cx="1023937" cy="466725"/>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4579" name="AutoShape 19">
            <a:extLst>
              <a:ext uri="{FF2B5EF4-FFF2-40B4-BE49-F238E27FC236}">
                <a16:creationId xmlns:a16="http://schemas.microsoft.com/office/drawing/2014/main" id="{E3841CB6-5430-4D1C-B81F-98C6F147E757}"/>
              </a:ext>
            </a:extLst>
          </p:cNvPr>
          <p:cNvCxnSpPr>
            <a:cxnSpLocks noChangeShapeType="1"/>
            <a:stCxn id="834574" idx="0"/>
            <a:endCxn id="834572" idx="2"/>
          </p:cNvCxnSpPr>
          <p:nvPr/>
        </p:nvCxnSpPr>
        <p:spPr bwMode="auto">
          <a:xfrm rot="5400000" flipH="1">
            <a:off x="882650" y="4283076"/>
            <a:ext cx="1023937" cy="1230312"/>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4580" name="Text Box 20">
            <a:extLst>
              <a:ext uri="{FF2B5EF4-FFF2-40B4-BE49-F238E27FC236}">
                <a16:creationId xmlns:a16="http://schemas.microsoft.com/office/drawing/2014/main" id="{F6687117-36BF-4817-9771-CD4C6D4F8001}"/>
              </a:ext>
            </a:extLst>
          </p:cNvPr>
          <p:cNvSpPr txBox="1">
            <a:spLocks noChangeArrowheads="1"/>
          </p:cNvSpPr>
          <p:nvPr/>
        </p:nvSpPr>
        <p:spPr bwMode="auto">
          <a:xfrm>
            <a:off x="381000" y="61722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Sensors</a:t>
            </a:r>
          </a:p>
        </p:txBody>
      </p:sp>
      <p:sp>
        <p:nvSpPr>
          <p:cNvPr id="834581" name="Text Box 21">
            <a:extLst>
              <a:ext uri="{FF2B5EF4-FFF2-40B4-BE49-F238E27FC236}">
                <a16:creationId xmlns:a16="http://schemas.microsoft.com/office/drawing/2014/main" id="{1A1F0734-F3B3-4D77-8519-7AE2E542BC19}"/>
              </a:ext>
            </a:extLst>
          </p:cNvPr>
          <p:cNvSpPr txBox="1">
            <a:spLocks noChangeArrowheads="1"/>
          </p:cNvSpPr>
          <p:nvPr/>
        </p:nvSpPr>
        <p:spPr bwMode="auto">
          <a:xfrm rot="16200000">
            <a:off x="2466182" y="5885656"/>
            <a:ext cx="104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Internet</a:t>
            </a:r>
          </a:p>
        </p:txBody>
      </p:sp>
      <p:sp>
        <p:nvSpPr>
          <p:cNvPr id="834582" name="Text Box 22">
            <a:extLst>
              <a:ext uri="{FF2B5EF4-FFF2-40B4-BE49-F238E27FC236}">
                <a16:creationId xmlns:a16="http://schemas.microsoft.com/office/drawing/2014/main" id="{66DF3C9B-BADB-450D-8AA0-C681EF91AC5C}"/>
              </a:ext>
            </a:extLst>
          </p:cNvPr>
          <p:cNvSpPr txBox="1">
            <a:spLocks noChangeArrowheads="1"/>
          </p:cNvSpPr>
          <p:nvPr/>
        </p:nvSpPr>
        <p:spPr bwMode="auto">
          <a:xfrm>
            <a:off x="5486400" y="9906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834583" name="Text Box 23">
            <a:extLst>
              <a:ext uri="{FF2B5EF4-FFF2-40B4-BE49-F238E27FC236}">
                <a16:creationId xmlns:a16="http://schemas.microsoft.com/office/drawing/2014/main" id="{4803DDE6-E8E5-4C4A-96FC-C9890F2D03FF}"/>
              </a:ext>
            </a:extLst>
          </p:cNvPr>
          <p:cNvSpPr txBox="1">
            <a:spLocks noChangeArrowheads="1"/>
          </p:cNvSpPr>
          <p:nvPr/>
        </p:nvSpPr>
        <p:spPr bwMode="auto">
          <a:xfrm>
            <a:off x="5486400" y="1143000"/>
            <a:ext cx="35052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a:solidFill>
                  <a:schemeClr val="tx1"/>
                </a:solidFill>
                <a:latin typeface="Arial" panose="020B0604020202020204" pitchFamily="34" charset="0"/>
              </a:defRPr>
            </a:lvl1pPr>
            <a:lvl2pPr marL="682625" indent="-2254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Challenges</a:t>
            </a:r>
          </a:p>
          <a:p>
            <a:pPr>
              <a:spcBef>
                <a:spcPct val="50000"/>
              </a:spcBef>
              <a:buFontTx/>
              <a:buChar char="•"/>
            </a:pPr>
            <a:r>
              <a:rPr lang="en-US" altLang="en-US"/>
              <a:t>Heterogeneity</a:t>
            </a:r>
          </a:p>
          <a:p>
            <a:pPr>
              <a:spcBef>
                <a:spcPct val="50000"/>
              </a:spcBef>
              <a:buFontTx/>
              <a:buChar char="•"/>
            </a:pPr>
            <a:r>
              <a:rPr lang="en-US" altLang="en-US"/>
              <a:t>Establishing standards</a:t>
            </a:r>
          </a:p>
          <a:p>
            <a:pPr lvl="1">
              <a:spcBef>
                <a:spcPct val="50000"/>
              </a:spcBef>
              <a:buFontTx/>
              <a:buChar char="•"/>
            </a:pPr>
            <a:r>
              <a:rPr lang="en-US" altLang="en-US"/>
              <a:t>Sensor/system descriptions Sensor ML</a:t>
            </a:r>
          </a:p>
          <a:p>
            <a:pPr>
              <a:spcBef>
                <a:spcPct val="50000"/>
              </a:spcBef>
              <a:buFontTx/>
              <a:buChar char="•"/>
            </a:pPr>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a:extLst>
              <a:ext uri="{FF2B5EF4-FFF2-40B4-BE49-F238E27FC236}">
                <a16:creationId xmlns:a16="http://schemas.microsoft.com/office/drawing/2014/main" id="{C7C5FCD8-9768-4E46-B007-18734A81E78C}"/>
              </a:ext>
            </a:extLst>
          </p:cNvPr>
          <p:cNvSpPr>
            <a:spLocks noChangeArrowheads="1"/>
          </p:cNvSpPr>
          <p:nvPr/>
        </p:nvSpPr>
        <p:spPr bwMode="auto">
          <a:xfrm>
            <a:off x="127000" y="914400"/>
            <a:ext cx="2616200" cy="5791200"/>
          </a:xfrm>
          <a:prstGeom prst="rect">
            <a:avLst/>
          </a:prstGeom>
          <a:solidFill>
            <a:srgbClr val="A3C5A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42403" name="Rectangle 3">
            <a:extLst>
              <a:ext uri="{FF2B5EF4-FFF2-40B4-BE49-F238E27FC236}">
                <a16:creationId xmlns:a16="http://schemas.microsoft.com/office/drawing/2014/main" id="{B51FEBBE-80C4-43AB-B1FD-A49A637C0C30}"/>
              </a:ext>
            </a:extLst>
          </p:cNvPr>
          <p:cNvSpPr>
            <a:spLocks noGrp="1" noChangeArrowheads="1"/>
          </p:cNvSpPr>
          <p:nvPr>
            <p:ph type="title"/>
          </p:nvPr>
        </p:nvSpPr>
        <p:spPr>
          <a:xfrm>
            <a:off x="533400" y="57150"/>
            <a:ext cx="8229600" cy="609600"/>
          </a:xfrm>
        </p:spPr>
        <p:txBody>
          <a:bodyPr/>
          <a:lstStyle/>
          <a:p>
            <a:pPr>
              <a:tabLst>
                <a:tab pos="574675" algn="l"/>
              </a:tabLst>
            </a:pPr>
            <a:r>
              <a:rPr lang="en-US" altLang="en-US" sz="3600"/>
              <a:t> </a:t>
            </a:r>
            <a:r>
              <a:rPr lang="en-US" altLang="en-US" sz="2400"/>
              <a:t>ODM and HIS in an Observatory Setting</a:t>
            </a:r>
            <a:br>
              <a:rPr lang="en-US" altLang="en-US" sz="2400"/>
            </a:br>
            <a:r>
              <a:rPr lang="en-US" altLang="en-US" sz="2400"/>
              <a:t>Integration of Sensor Data With HIS</a:t>
            </a:r>
          </a:p>
        </p:txBody>
      </p:sp>
      <p:sp>
        <p:nvSpPr>
          <p:cNvPr id="742404" name="AutoShape 4">
            <a:extLst>
              <a:ext uri="{FF2B5EF4-FFF2-40B4-BE49-F238E27FC236}">
                <a16:creationId xmlns:a16="http://schemas.microsoft.com/office/drawing/2014/main" id="{FCB59535-8780-4221-A461-E4CACAA46F26}"/>
              </a:ext>
            </a:extLst>
          </p:cNvPr>
          <p:cNvSpPr>
            <a:spLocks noChangeArrowheads="1"/>
          </p:cNvSpPr>
          <p:nvPr/>
        </p:nvSpPr>
        <p:spPr bwMode="auto">
          <a:xfrm>
            <a:off x="3425825" y="2514600"/>
            <a:ext cx="1600200" cy="14478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Observations</a:t>
            </a:r>
          </a:p>
          <a:p>
            <a:pPr algn="ctr"/>
            <a:r>
              <a:rPr lang="en-US" altLang="en-US"/>
              <a:t>Database </a:t>
            </a:r>
          </a:p>
          <a:p>
            <a:pPr algn="ctr"/>
            <a:r>
              <a:rPr lang="en-US" altLang="en-US"/>
              <a:t>(ODM)</a:t>
            </a:r>
          </a:p>
        </p:txBody>
      </p:sp>
      <p:pic>
        <p:nvPicPr>
          <p:cNvPr id="742405" name="Picture 5" descr="BD18187_">
            <a:extLst>
              <a:ext uri="{FF2B5EF4-FFF2-40B4-BE49-F238E27FC236}">
                <a16:creationId xmlns:a16="http://schemas.microsoft.com/office/drawing/2014/main" id="{5C56F560-6D75-4CC5-8A84-EC2C01F61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143000"/>
            <a:ext cx="831850" cy="1011238"/>
          </a:xfrm>
          <a:prstGeom prst="rect">
            <a:avLst/>
          </a:prstGeom>
          <a:noFill/>
          <a:extLst>
            <a:ext uri="{909E8E84-426E-40DD-AFC4-6F175D3DCCD1}">
              <a14:hiddenFill xmlns:a14="http://schemas.microsoft.com/office/drawing/2010/main">
                <a:solidFill>
                  <a:srgbClr val="FFFFFF"/>
                </a:solidFill>
              </a14:hiddenFill>
            </a:ext>
          </a:extLst>
        </p:spPr>
      </p:pic>
      <p:sp>
        <p:nvSpPr>
          <p:cNvPr id="742406" name="Text Box 6">
            <a:extLst>
              <a:ext uri="{FF2B5EF4-FFF2-40B4-BE49-F238E27FC236}">
                <a16:creationId xmlns:a16="http://schemas.microsoft.com/office/drawing/2014/main" id="{9AEA9D98-D9BC-4425-BB08-82CAE85408E3}"/>
              </a:ext>
            </a:extLst>
          </p:cNvPr>
          <p:cNvSpPr txBox="1">
            <a:spLocks noChangeArrowheads="1"/>
          </p:cNvSpPr>
          <p:nvPr/>
        </p:nvSpPr>
        <p:spPr bwMode="auto">
          <a:xfrm>
            <a:off x="906463" y="2181225"/>
            <a:ext cx="162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Base Station</a:t>
            </a:r>
          </a:p>
          <a:p>
            <a:pPr algn="ctr"/>
            <a:r>
              <a:rPr lang="en-US" altLang="en-US" sz="2000"/>
              <a:t>Computer(s)</a:t>
            </a:r>
          </a:p>
        </p:txBody>
      </p:sp>
      <p:sp>
        <p:nvSpPr>
          <p:cNvPr id="742407" name="Rectangle 7">
            <a:extLst>
              <a:ext uri="{FF2B5EF4-FFF2-40B4-BE49-F238E27FC236}">
                <a16:creationId xmlns:a16="http://schemas.microsoft.com/office/drawing/2014/main" id="{67437464-6FD0-43BC-B438-3A0E89AC7CD2}"/>
              </a:ext>
            </a:extLst>
          </p:cNvPr>
          <p:cNvSpPr>
            <a:spLocks noChangeArrowheads="1"/>
          </p:cNvSpPr>
          <p:nvPr/>
        </p:nvSpPr>
        <p:spPr bwMode="auto">
          <a:xfrm>
            <a:off x="3200400" y="1066800"/>
            <a:ext cx="2057400" cy="990600"/>
          </a:xfrm>
          <a:prstGeom prst="rect">
            <a:avLst/>
          </a:prstGeom>
          <a:solidFill>
            <a:srgbClr val="F9ADA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Data Processing</a:t>
            </a:r>
          </a:p>
          <a:p>
            <a:pPr algn="ctr"/>
            <a:r>
              <a:rPr lang="en-US" altLang="en-US"/>
              <a:t>Applications</a:t>
            </a:r>
          </a:p>
        </p:txBody>
      </p:sp>
      <p:cxnSp>
        <p:nvCxnSpPr>
          <p:cNvPr id="742408" name="AutoShape 8">
            <a:extLst>
              <a:ext uri="{FF2B5EF4-FFF2-40B4-BE49-F238E27FC236}">
                <a16:creationId xmlns:a16="http://schemas.microsoft.com/office/drawing/2014/main" id="{CF39B0F5-84E0-43DB-83DC-ACFFD1D3A384}"/>
              </a:ext>
            </a:extLst>
          </p:cNvPr>
          <p:cNvCxnSpPr>
            <a:cxnSpLocks noChangeShapeType="1"/>
            <a:stCxn id="742404" idx="1"/>
            <a:endCxn id="742407" idx="2"/>
          </p:cNvCxnSpPr>
          <p:nvPr/>
        </p:nvCxnSpPr>
        <p:spPr bwMode="auto">
          <a:xfrm rot="16200000">
            <a:off x="3998913" y="2284412"/>
            <a:ext cx="457200" cy="3175"/>
          </a:xfrm>
          <a:prstGeom prst="bentConnector3">
            <a:avLst>
              <a:gd name="adj1" fmla="val 50000"/>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409" name="AutoShape 9">
            <a:extLst>
              <a:ext uri="{FF2B5EF4-FFF2-40B4-BE49-F238E27FC236}">
                <a16:creationId xmlns:a16="http://schemas.microsoft.com/office/drawing/2014/main" id="{B9A981CE-35FD-457D-A180-3E24C4E9E7C3}"/>
              </a:ext>
            </a:extLst>
          </p:cNvPr>
          <p:cNvCxnSpPr>
            <a:cxnSpLocks noChangeShapeType="1"/>
            <a:stCxn id="742407" idx="1"/>
            <a:endCxn id="742405" idx="3"/>
          </p:cNvCxnSpPr>
          <p:nvPr/>
        </p:nvCxnSpPr>
        <p:spPr bwMode="auto">
          <a:xfrm rot="10800000" flipV="1">
            <a:off x="1497013" y="1562100"/>
            <a:ext cx="1703387" cy="87313"/>
          </a:xfrm>
          <a:prstGeom prst="bentConnector3">
            <a:avLst>
              <a:gd name="adj1" fmla="val 49954"/>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410" name="AutoShape 10">
            <a:extLst>
              <a:ext uri="{FF2B5EF4-FFF2-40B4-BE49-F238E27FC236}">
                <a16:creationId xmlns:a16="http://schemas.microsoft.com/office/drawing/2014/main" id="{FA79BA40-0BEC-4091-9FBA-736D4F332DD6}"/>
              </a:ext>
            </a:extLst>
          </p:cNvPr>
          <p:cNvCxnSpPr>
            <a:cxnSpLocks noChangeShapeType="1"/>
            <a:stCxn id="742405" idx="1"/>
            <a:endCxn id="742413" idx="0"/>
          </p:cNvCxnSpPr>
          <p:nvPr/>
        </p:nvCxnSpPr>
        <p:spPr bwMode="auto">
          <a:xfrm rot="10800000" flipH="1" flipV="1">
            <a:off x="665163" y="1649413"/>
            <a:ext cx="114300" cy="1398587"/>
          </a:xfrm>
          <a:prstGeom prst="bentConnector4">
            <a:avLst>
              <a:gd name="adj1" fmla="val -200000"/>
              <a:gd name="adj2" fmla="val 67991"/>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2411" name="Line 11">
            <a:extLst>
              <a:ext uri="{FF2B5EF4-FFF2-40B4-BE49-F238E27FC236}">
                <a16:creationId xmlns:a16="http://schemas.microsoft.com/office/drawing/2014/main" id="{679DB5AE-8AA3-4338-ABC8-026596D8E0C8}"/>
              </a:ext>
            </a:extLst>
          </p:cNvPr>
          <p:cNvSpPr>
            <a:spLocks noChangeShapeType="1"/>
          </p:cNvSpPr>
          <p:nvPr/>
        </p:nvSpPr>
        <p:spPr bwMode="auto">
          <a:xfrm>
            <a:off x="2867025" y="990600"/>
            <a:ext cx="0" cy="548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412" name="Text Box 12">
            <a:extLst>
              <a:ext uri="{FF2B5EF4-FFF2-40B4-BE49-F238E27FC236}">
                <a16:creationId xmlns:a16="http://schemas.microsoft.com/office/drawing/2014/main" id="{995AF2CF-2A19-49F9-B063-D98174E16DCE}"/>
              </a:ext>
            </a:extLst>
          </p:cNvPr>
          <p:cNvSpPr txBox="1">
            <a:spLocks noChangeArrowheads="1"/>
          </p:cNvSpPr>
          <p:nvPr/>
        </p:nvSpPr>
        <p:spPr bwMode="auto">
          <a:xfrm rot="16200000">
            <a:off x="4995069" y="1164431"/>
            <a:ext cx="104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Internet</a:t>
            </a:r>
          </a:p>
        </p:txBody>
      </p:sp>
      <p:pic>
        <p:nvPicPr>
          <p:cNvPr id="742413" name="Picture 13" descr="MCj03499930000[1]">
            <a:extLst>
              <a:ext uri="{FF2B5EF4-FFF2-40B4-BE49-F238E27FC236}">
                <a16:creationId xmlns:a16="http://schemas.microsoft.com/office/drawing/2014/main" id="{638E813F-FA14-4D28-81C9-8271C0086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795338" cy="1338263"/>
          </a:xfrm>
          <a:prstGeom prst="rect">
            <a:avLst/>
          </a:prstGeom>
          <a:noFill/>
          <a:extLst>
            <a:ext uri="{909E8E84-426E-40DD-AFC4-6F175D3DCCD1}">
              <a14:hiddenFill xmlns:a14="http://schemas.microsoft.com/office/drawing/2010/main">
                <a:solidFill>
                  <a:srgbClr val="FFFFFF"/>
                </a:solidFill>
              </a14:hiddenFill>
            </a:ext>
          </a:extLst>
        </p:spPr>
      </p:pic>
      <p:pic>
        <p:nvPicPr>
          <p:cNvPr id="742414" name="Picture 14" descr="R.M. Young Wind Sentry Set">
            <a:hlinkClick r:id="rId4"/>
            <a:extLst>
              <a:ext uri="{FF2B5EF4-FFF2-40B4-BE49-F238E27FC236}">
                <a16:creationId xmlns:a16="http://schemas.microsoft.com/office/drawing/2014/main" id="{A430660A-53D8-4F3B-9831-DE3663FC74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5410200"/>
            <a:ext cx="566738" cy="781050"/>
          </a:xfrm>
          <a:prstGeom prst="rect">
            <a:avLst/>
          </a:prstGeom>
          <a:noFill/>
          <a:extLst>
            <a:ext uri="{909E8E84-426E-40DD-AFC4-6F175D3DCCD1}">
              <a14:hiddenFill xmlns:a14="http://schemas.microsoft.com/office/drawing/2010/main">
                <a:solidFill>
                  <a:srgbClr val="FFFFFF"/>
                </a:solidFill>
              </a14:hiddenFill>
            </a:ext>
          </a:extLst>
        </p:spPr>
      </p:pic>
      <p:pic>
        <p:nvPicPr>
          <p:cNvPr id="742415" name="Picture 15" descr="R.M. Young Wind Sentry Set">
            <a:hlinkClick r:id="rId4"/>
            <a:extLst>
              <a:ext uri="{FF2B5EF4-FFF2-40B4-BE49-F238E27FC236}">
                <a16:creationId xmlns:a16="http://schemas.microsoft.com/office/drawing/2014/main" id="{68EE03AA-B13D-4217-802F-1190759C17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410200"/>
            <a:ext cx="512763" cy="704850"/>
          </a:xfrm>
          <a:prstGeom prst="rect">
            <a:avLst/>
          </a:prstGeom>
          <a:noFill/>
          <a:extLst>
            <a:ext uri="{909E8E84-426E-40DD-AFC4-6F175D3DCCD1}">
              <a14:hiddenFill xmlns:a14="http://schemas.microsoft.com/office/drawing/2010/main">
                <a:solidFill>
                  <a:srgbClr val="FFFFFF"/>
                </a:solidFill>
              </a14:hiddenFill>
            </a:ext>
          </a:extLst>
        </p:spPr>
      </p:pic>
      <p:pic>
        <p:nvPicPr>
          <p:cNvPr id="742416" name="Picture 16" descr="R.M. Young Wind Sentry Set">
            <a:hlinkClick r:id="rId4"/>
            <a:extLst>
              <a:ext uri="{FF2B5EF4-FFF2-40B4-BE49-F238E27FC236}">
                <a16:creationId xmlns:a16="http://schemas.microsoft.com/office/drawing/2014/main" id="{276FD691-CA87-4B30-B1B3-C50F21E32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511175" cy="704850"/>
          </a:xfrm>
          <a:prstGeom prst="rect">
            <a:avLst/>
          </a:prstGeom>
          <a:noFill/>
          <a:extLst>
            <a:ext uri="{909E8E84-426E-40DD-AFC4-6F175D3DCCD1}">
              <a14:hiddenFill xmlns:a14="http://schemas.microsoft.com/office/drawing/2010/main">
                <a:solidFill>
                  <a:srgbClr val="FFFFFF"/>
                </a:solidFill>
              </a14:hiddenFill>
            </a:ext>
          </a:extLst>
        </p:spPr>
      </p:pic>
      <p:cxnSp>
        <p:nvCxnSpPr>
          <p:cNvPr id="742417" name="AutoShape 17">
            <a:extLst>
              <a:ext uri="{FF2B5EF4-FFF2-40B4-BE49-F238E27FC236}">
                <a16:creationId xmlns:a16="http://schemas.microsoft.com/office/drawing/2014/main" id="{045FE3A6-8D7D-4CDF-9382-3D2031C26E10}"/>
              </a:ext>
            </a:extLst>
          </p:cNvPr>
          <p:cNvCxnSpPr>
            <a:cxnSpLocks noChangeShapeType="1"/>
            <a:stCxn id="742414" idx="0"/>
            <a:endCxn id="742413" idx="2"/>
          </p:cNvCxnSpPr>
          <p:nvPr/>
        </p:nvCxnSpPr>
        <p:spPr bwMode="auto">
          <a:xfrm rot="16200000">
            <a:off x="151607" y="4782344"/>
            <a:ext cx="1023937" cy="231775"/>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2418" name="Text Box 18">
            <a:extLst>
              <a:ext uri="{FF2B5EF4-FFF2-40B4-BE49-F238E27FC236}">
                <a16:creationId xmlns:a16="http://schemas.microsoft.com/office/drawing/2014/main" id="{5AEE0C6E-7B9F-4758-9899-85A751F1398C}"/>
              </a:ext>
            </a:extLst>
          </p:cNvPr>
          <p:cNvSpPr txBox="1">
            <a:spLocks noChangeArrowheads="1"/>
          </p:cNvSpPr>
          <p:nvPr/>
        </p:nvSpPr>
        <p:spPr bwMode="auto">
          <a:xfrm>
            <a:off x="1143000" y="3276600"/>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Telemetry Network</a:t>
            </a:r>
          </a:p>
        </p:txBody>
      </p:sp>
      <p:cxnSp>
        <p:nvCxnSpPr>
          <p:cNvPr id="742419" name="AutoShape 19">
            <a:extLst>
              <a:ext uri="{FF2B5EF4-FFF2-40B4-BE49-F238E27FC236}">
                <a16:creationId xmlns:a16="http://schemas.microsoft.com/office/drawing/2014/main" id="{89E7D18F-ECBE-4E38-9D91-60980C24F373}"/>
              </a:ext>
            </a:extLst>
          </p:cNvPr>
          <p:cNvCxnSpPr>
            <a:cxnSpLocks noChangeShapeType="1"/>
            <a:stCxn id="742416" idx="0"/>
            <a:endCxn id="742413" idx="2"/>
          </p:cNvCxnSpPr>
          <p:nvPr/>
        </p:nvCxnSpPr>
        <p:spPr bwMode="auto">
          <a:xfrm rot="5400000" flipH="1">
            <a:off x="500857" y="4664869"/>
            <a:ext cx="1023937" cy="466725"/>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420" name="AutoShape 20">
            <a:extLst>
              <a:ext uri="{FF2B5EF4-FFF2-40B4-BE49-F238E27FC236}">
                <a16:creationId xmlns:a16="http://schemas.microsoft.com/office/drawing/2014/main" id="{CF760BED-A046-4CF8-8F5D-CA4177EBCBE7}"/>
              </a:ext>
            </a:extLst>
          </p:cNvPr>
          <p:cNvCxnSpPr>
            <a:cxnSpLocks noChangeShapeType="1"/>
            <a:stCxn id="742415" idx="0"/>
            <a:endCxn id="742413" idx="2"/>
          </p:cNvCxnSpPr>
          <p:nvPr/>
        </p:nvCxnSpPr>
        <p:spPr bwMode="auto">
          <a:xfrm rot="5400000" flipH="1">
            <a:off x="882650" y="4283076"/>
            <a:ext cx="1023937" cy="1230312"/>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2421" name="Text Box 21">
            <a:extLst>
              <a:ext uri="{FF2B5EF4-FFF2-40B4-BE49-F238E27FC236}">
                <a16:creationId xmlns:a16="http://schemas.microsoft.com/office/drawing/2014/main" id="{8DC38E26-2D53-42E2-A15A-4F00E22FEE1A}"/>
              </a:ext>
            </a:extLst>
          </p:cNvPr>
          <p:cNvSpPr txBox="1">
            <a:spLocks noChangeArrowheads="1"/>
          </p:cNvSpPr>
          <p:nvPr/>
        </p:nvSpPr>
        <p:spPr bwMode="auto">
          <a:xfrm>
            <a:off x="381000" y="61722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Sensors</a:t>
            </a:r>
          </a:p>
        </p:txBody>
      </p:sp>
      <p:sp>
        <p:nvSpPr>
          <p:cNvPr id="742422" name="Rectangle 22">
            <a:extLst>
              <a:ext uri="{FF2B5EF4-FFF2-40B4-BE49-F238E27FC236}">
                <a16:creationId xmlns:a16="http://schemas.microsoft.com/office/drawing/2014/main" id="{8E68C316-65EE-4861-97EC-508EE51BF494}"/>
              </a:ext>
            </a:extLst>
          </p:cNvPr>
          <p:cNvSpPr>
            <a:spLocks noChangeArrowheads="1"/>
          </p:cNvSpPr>
          <p:nvPr/>
        </p:nvSpPr>
        <p:spPr bwMode="auto">
          <a:xfrm>
            <a:off x="5867400" y="4322763"/>
            <a:ext cx="3124200" cy="2209800"/>
          </a:xfrm>
          <a:prstGeom prst="rect">
            <a:avLst/>
          </a:prstGeom>
          <a:solidFill>
            <a:srgbClr val="CBFD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3" name="Rectangle 23">
            <a:extLst>
              <a:ext uri="{FF2B5EF4-FFF2-40B4-BE49-F238E27FC236}">
                <a16:creationId xmlns:a16="http://schemas.microsoft.com/office/drawing/2014/main" id="{B67085C6-0491-4527-82F8-75F03C8527E1}"/>
              </a:ext>
            </a:extLst>
          </p:cNvPr>
          <p:cNvSpPr>
            <a:spLocks noChangeArrowheads="1"/>
          </p:cNvSpPr>
          <p:nvPr/>
        </p:nvSpPr>
        <p:spPr bwMode="auto">
          <a:xfrm>
            <a:off x="5867400" y="838200"/>
            <a:ext cx="3124200" cy="3276600"/>
          </a:xfrm>
          <a:prstGeom prst="rect">
            <a:avLst/>
          </a:prstGeom>
          <a:solidFill>
            <a:srgbClr val="F9ADA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42424" name="Picture 24">
            <a:extLst>
              <a:ext uri="{FF2B5EF4-FFF2-40B4-BE49-F238E27FC236}">
                <a16:creationId xmlns:a16="http://schemas.microsoft.com/office/drawing/2014/main" id="{A0DE5AFD-3FC6-45FF-A247-2F415B9FA2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250" y="922338"/>
            <a:ext cx="18573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2425" name="Picture 25">
            <a:extLst>
              <a:ext uri="{FF2B5EF4-FFF2-40B4-BE49-F238E27FC236}">
                <a16:creationId xmlns:a16="http://schemas.microsoft.com/office/drawing/2014/main" id="{B20A491E-6B1C-4767-9085-45BC1C70EE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813" y="1198563"/>
            <a:ext cx="2009775"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2426" name="Text Box 26">
            <a:extLst>
              <a:ext uri="{FF2B5EF4-FFF2-40B4-BE49-F238E27FC236}">
                <a16:creationId xmlns:a16="http://schemas.microsoft.com/office/drawing/2014/main" id="{493C81C3-773A-4C66-B05C-55D928C3D6F4}"/>
              </a:ext>
            </a:extLst>
          </p:cNvPr>
          <p:cNvSpPr txBox="1">
            <a:spLocks noChangeArrowheads="1"/>
          </p:cNvSpPr>
          <p:nvPr/>
        </p:nvSpPr>
        <p:spPr bwMode="auto">
          <a:xfrm>
            <a:off x="5811838" y="2898775"/>
            <a:ext cx="327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Data discovery, visualization, analysis, and modeling through Internet enabled applications</a:t>
            </a:r>
          </a:p>
        </p:txBody>
      </p:sp>
      <p:sp>
        <p:nvSpPr>
          <p:cNvPr id="742427" name="Text Box 27">
            <a:extLst>
              <a:ext uri="{FF2B5EF4-FFF2-40B4-BE49-F238E27FC236}">
                <a16:creationId xmlns:a16="http://schemas.microsoft.com/office/drawing/2014/main" id="{16A6C353-5AE7-44F7-9E50-DACA0E0D09FD}"/>
              </a:ext>
            </a:extLst>
          </p:cNvPr>
          <p:cNvSpPr txBox="1">
            <a:spLocks noChangeArrowheads="1"/>
          </p:cNvSpPr>
          <p:nvPr/>
        </p:nvSpPr>
        <p:spPr bwMode="auto">
          <a:xfrm>
            <a:off x="5867400" y="5815013"/>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Programmer interaction through web services</a:t>
            </a:r>
          </a:p>
        </p:txBody>
      </p:sp>
      <p:sp>
        <p:nvSpPr>
          <p:cNvPr id="742428" name="computr3">
            <a:extLst>
              <a:ext uri="{FF2B5EF4-FFF2-40B4-BE49-F238E27FC236}">
                <a16:creationId xmlns:a16="http://schemas.microsoft.com/office/drawing/2014/main" id="{1158A01C-098F-4466-A3F2-F9F8A7E0A14B}"/>
              </a:ext>
            </a:extLst>
          </p:cNvPr>
          <p:cNvSpPr>
            <a:spLocks noEditPoints="1" noChangeArrowheads="1"/>
          </p:cNvSpPr>
          <p:nvPr/>
        </p:nvSpPr>
        <p:spPr bwMode="auto">
          <a:xfrm>
            <a:off x="6581775" y="4540250"/>
            <a:ext cx="1752600" cy="1238250"/>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a:p>
        </p:txBody>
      </p:sp>
      <p:sp>
        <p:nvSpPr>
          <p:cNvPr id="742429" name="Line 29">
            <a:extLst>
              <a:ext uri="{FF2B5EF4-FFF2-40B4-BE49-F238E27FC236}">
                <a16:creationId xmlns:a16="http://schemas.microsoft.com/office/drawing/2014/main" id="{57474178-8341-4B7C-B054-C3F8934D8C54}"/>
              </a:ext>
            </a:extLst>
          </p:cNvPr>
          <p:cNvSpPr>
            <a:spLocks noChangeShapeType="1"/>
          </p:cNvSpPr>
          <p:nvPr/>
        </p:nvSpPr>
        <p:spPr bwMode="auto">
          <a:xfrm>
            <a:off x="5683250" y="1000125"/>
            <a:ext cx="0" cy="548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430" name="Text Box 30">
            <a:extLst>
              <a:ext uri="{FF2B5EF4-FFF2-40B4-BE49-F238E27FC236}">
                <a16:creationId xmlns:a16="http://schemas.microsoft.com/office/drawing/2014/main" id="{8280D3DC-F95B-4A48-8976-4B8BB36932D8}"/>
              </a:ext>
            </a:extLst>
          </p:cNvPr>
          <p:cNvSpPr txBox="1">
            <a:spLocks noChangeArrowheads="1"/>
          </p:cNvSpPr>
          <p:nvPr/>
        </p:nvSpPr>
        <p:spPr bwMode="auto">
          <a:xfrm rot="16200000">
            <a:off x="2496344" y="4361656"/>
            <a:ext cx="104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Internet</a:t>
            </a:r>
          </a:p>
        </p:txBody>
      </p:sp>
      <p:sp>
        <p:nvSpPr>
          <p:cNvPr id="742431" name="Text Box 31">
            <a:extLst>
              <a:ext uri="{FF2B5EF4-FFF2-40B4-BE49-F238E27FC236}">
                <a16:creationId xmlns:a16="http://schemas.microsoft.com/office/drawing/2014/main" id="{DBC4DBF2-6808-40DD-B59D-F4559A5A88FB}"/>
              </a:ext>
            </a:extLst>
          </p:cNvPr>
          <p:cNvSpPr txBox="1">
            <a:spLocks noChangeArrowheads="1"/>
          </p:cNvSpPr>
          <p:nvPr/>
        </p:nvSpPr>
        <p:spPr bwMode="auto">
          <a:xfrm>
            <a:off x="2960688" y="62706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Workgroup HIS Tools</a:t>
            </a:r>
          </a:p>
        </p:txBody>
      </p:sp>
      <p:cxnSp>
        <p:nvCxnSpPr>
          <p:cNvPr id="742432" name="AutoShape 32">
            <a:extLst>
              <a:ext uri="{FF2B5EF4-FFF2-40B4-BE49-F238E27FC236}">
                <a16:creationId xmlns:a16="http://schemas.microsoft.com/office/drawing/2014/main" id="{148BC422-663A-4DA1-ADB5-8C761AD72D07}"/>
              </a:ext>
            </a:extLst>
          </p:cNvPr>
          <p:cNvCxnSpPr>
            <a:cxnSpLocks noChangeShapeType="1"/>
            <a:stCxn id="742435" idx="3"/>
            <a:endCxn id="742428" idx="0"/>
          </p:cNvCxnSpPr>
          <p:nvPr/>
        </p:nvCxnSpPr>
        <p:spPr bwMode="auto">
          <a:xfrm>
            <a:off x="4773613" y="4978400"/>
            <a:ext cx="1808162" cy="180975"/>
          </a:xfrm>
          <a:prstGeom prst="bentConnector3">
            <a:avLst>
              <a:gd name="adj1" fmla="val 49958"/>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433" name="AutoShape 33">
            <a:extLst>
              <a:ext uri="{FF2B5EF4-FFF2-40B4-BE49-F238E27FC236}">
                <a16:creationId xmlns:a16="http://schemas.microsoft.com/office/drawing/2014/main" id="{6DFD9446-9ED6-4EE6-8F21-8BA093EA0343}"/>
              </a:ext>
            </a:extLst>
          </p:cNvPr>
          <p:cNvCxnSpPr>
            <a:cxnSpLocks noChangeShapeType="1"/>
            <a:stCxn id="742435" idx="3"/>
            <a:endCxn id="742424" idx="1"/>
          </p:cNvCxnSpPr>
          <p:nvPr/>
        </p:nvCxnSpPr>
        <p:spPr bwMode="auto">
          <a:xfrm flipV="1">
            <a:off x="4773613" y="1898650"/>
            <a:ext cx="1163637" cy="3079750"/>
          </a:xfrm>
          <a:prstGeom prst="bentConnector3">
            <a:avLst>
              <a:gd name="adj1" fmla="val 49931"/>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2434" name="Group 34">
            <a:extLst>
              <a:ext uri="{FF2B5EF4-FFF2-40B4-BE49-F238E27FC236}">
                <a16:creationId xmlns:a16="http://schemas.microsoft.com/office/drawing/2014/main" id="{D7FF1FDF-C3AC-4C69-97BF-32B19B130830}"/>
              </a:ext>
            </a:extLst>
          </p:cNvPr>
          <p:cNvGrpSpPr>
            <a:grpSpLocks/>
          </p:cNvGrpSpPr>
          <p:nvPr/>
        </p:nvGrpSpPr>
        <p:grpSpPr bwMode="auto">
          <a:xfrm>
            <a:off x="3106738" y="4330700"/>
            <a:ext cx="2268537" cy="2057400"/>
            <a:chOff x="1698" y="3072"/>
            <a:chExt cx="1805" cy="1374"/>
          </a:xfrm>
        </p:grpSpPr>
        <p:pic>
          <p:nvPicPr>
            <p:cNvPr id="742435" name="Picture 35" descr="BD18187_">
              <a:extLst>
                <a:ext uri="{FF2B5EF4-FFF2-40B4-BE49-F238E27FC236}">
                  <a16:creationId xmlns:a16="http://schemas.microsoft.com/office/drawing/2014/main" id="{4F5AFC40-C149-4444-9E9E-2F75BA11A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3072"/>
              <a:ext cx="864" cy="864"/>
            </a:xfrm>
            <a:prstGeom prst="rect">
              <a:avLst/>
            </a:prstGeom>
            <a:noFill/>
            <a:extLst>
              <a:ext uri="{909E8E84-426E-40DD-AFC4-6F175D3DCCD1}">
                <a14:hiddenFill xmlns:a14="http://schemas.microsoft.com/office/drawing/2010/main">
                  <a:solidFill>
                    <a:srgbClr val="FFFFFF"/>
                  </a:solidFill>
                </a14:hiddenFill>
              </a:ext>
            </a:extLst>
          </p:spPr>
        </p:pic>
        <p:sp>
          <p:nvSpPr>
            <p:cNvPr id="742436" name="Text Box 36">
              <a:extLst>
                <a:ext uri="{FF2B5EF4-FFF2-40B4-BE49-F238E27FC236}">
                  <a16:creationId xmlns:a16="http://schemas.microsoft.com/office/drawing/2014/main" id="{A454BA76-052F-40F0-9A00-707C5A7D3323}"/>
                </a:ext>
              </a:extLst>
            </p:cNvPr>
            <p:cNvSpPr txBox="1">
              <a:spLocks noChangeArrowheads="1"/>
            </p:cNvSpPr>
            <p:nvPr/>
          </p:nvSpPr>
          <p:spPr bwMode="auto">
            <a:xfrm>
              <a:off x="1698" y="3897"/>
              <a:ext cx="1805"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t>Workgroup HIS</a:t>
              </a:r>
            </a:p>
            <a:p>
              <a:pPr algn="ctr"/>
              <a:r>
                <a:rPr lang="en-US" altLang="en-US" sz="2400"/>
                <a:t>Server</a:t>
              </a:r>
            </a:p>
          </p:txBody>
        </p:sp>
      </p:grpSp>
      <p:cxnSp>
        <p:nvCxnSpPr>
          <p:cNvPr id="742437" name="AutoShape 37">
            <a:extLst>
              <a:ext uri="{FF2B5EF4-FFF2-40B4-BE49-F238E27FC236}">
                <a16:creationId xmlns:a16="http://schemas.microsoft.com/office/drawing/2014/main" id="{ED2B1590-B234-4E62-BB46-4562A297C247}"/>
              </a:ext>
            </a:extLst>
          </p:cNvPr>
          <p:cNvCxnSpPr>
            <a:cxnSpLocks noChangeShapeType="1"/>
            <a:stCxn id="742404" idx="3"/>
            <a:endCxn id="742435" idx="0"/>
          </p:cNvCxnSpPr>
          <p:nvPr/>
        </p:nvCxnSpPr>
        <p:spPr bwMode="auto">
          <a:xfrm rot="16200000" flipH="1">
            <a:off x="4044157" y="4144168"/>
            <a:ext cx="368300" cy="4763"/>
          </a:xfrm>
          <a:prstGeom prst="bentConnector3">
            <a:avLst>
              <a:gd name="adj1" fmla="val 50000"/>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a:extLst>
              <a:ext uri="{FF2B5EF4-FFF2-40B4-BE49-F238E27FC236}">
                <a16:creationId xmlns:a16="http://schemas.microsoft.com/office/drawing/2014/main" id="{5AE94C76-16D7-405B-8429-BB09F2B01AB2}"/>
              </a:ext>
            </a:extLst>
          </p:cNvPr>
          <p:cNvSpPr>
            <a:spLocks noGrp="1" noChangeArrowheads="1"/>
          </p:cNvSpPr>
          <p:nvPr>
            <p:ph type="title"/>
          </p:nvPr>
        </p:nvSpPr>
        <p:spPr>
          <a:xfrm>
            <a:off x="228600" y="228600"/>
            <a:ext cx="8686800" cy="1219200"/>
          </a:xfrm>
        </p:spPr>
        <p:txBody>
          <a:bodyPr/>
          <a:lstStyle/>
          <a:p>
            <a:r>
              <a:rPr lang="en-US" altLang="en-US" sz="3600"/>
              <a:t>Managing Data Within ODM - ODM Tools</a:t>
            </a:r>
          </a:p>
        </p:txBody>
      </p:sp>
      <p:sp>
        <p:nvSpPr>
          <p:cNvPr id="815107" name="AutoShape 3">
            <a:extLst>
              <a:ext uri="{FF2B5EF4-FFF2-40B4-BE49-F238E27FC236}">
                <a16:creationId xmlns:a16="http://schemas.microsoft.com/office/drawing/2014/main" id="{10D14DF4-BC39-4D01-B77C-D2D745E9EC12}"/>
              </a:ext>
            </a:extLst>
          </p:cNvPr>
          <p:cNvSpPr>
            <a:spLocks noChangeAspect="1" noChangeArrowheads="1"/>
          </p:cNvSpPr>
          <p:nvPr>
            <p:ph type="body" idx="1"/>
          </p:nvPr>
        </p:nvSpPr>
        <p:spPr>
          <a:xfrm>
            <a:off x="104775" y="1752600"/>
            <a:ext cx="3581400" cy="4525963"/>
          </a:xfrm>
        </p:spPr>
        <p:txBody>
          <a:bodyPr/>
          <a:lstStyle/>
          <a:p>
            <a:pPr>
              <a:lnSpc>
                <a:spcPct val="90000"/>
              </a:lnSpc>
            </a:pPr>
            <a:r>
              <a:rPr lang="en-US" altLang="en-US" sz="2400" b="1"/>
              <a:t>Load </a:t>
            </a:r>
            <a:r>
              <a:rPr lang="en-US" altLang="en-US" sz="2400"/>
              <a:t>– import existing data directly to ODM</a:t>
            </a:r>
          </a:p>
          <a:p>
            <a:pPr>
              <a:lnSpc>
                <a:spcPct val="90000"/>
              </a:lnSpc>
            </a:pPr>
            <a:endParaRPr lang="en-US" altLang="en-US" sz="2400"/>
          </a:p>
          <a:p>
            <a:pPr>
              <a:lnSpc>
                <a:spcPct val="90000"/>
              </a:lnSpc>
            </a:pPr>
            <a:r>
              <a:rPr lang="en-US" altLang="en-US" sz="2400" b="1"/>
              <a:t>Query and export</a:t>
            </a:r>
            <a:r>
              <a:rPr lang="en-US" altLang="en-US" sz="2400"/>
              <a:t> – export data series and metadata</a:t>
            </a:r>
          </a:p>
          <a:p>
            <a:pPr>
              <a:lnSpc>
                <a:spcPct val="90000"/>
              </a:lnSpc>
            </a:pPr>
            <a:r>
              <a:rPr lang="en-US" altLang="en-US" sz="2400" b="1"/>
              <a:t>Visualize</a:t>
            </a:r>
            <a:r>
              <a:rPr lang="en-US" altLang="en-US" sz="2400"/>
              <a:t> – plot and summarize data series</a:t>
            </a:r>
          </a:p>
          <a:p>
            <a:pPr>
              <a:lnSpc>
                <a:spcPct val="90000"/>
              </a:lnSpc>
            </a:pPr>
            <a:r>
              <a:rPr lang="en-US" altLang="en-US" sz="2400" b="1"/>
              <a:t>Edit</a:t>
            </a:r>
            <a:r>
              <a:rPr lang="en-US" altLang="en-US" sz="2400"/>
              <a:t> – delete, modify, adjust, interpolate, average, etc.</a:t>
            </a:r>
          </a:p>
          <a:p>
            <a:pPr>
              <a:lnSpc>
                <a:spcPct val="90000"/>
              </a:lnSpc>
            </a:pPr>
            <a:endParaRPr lang="en-US" altLang="en-US" sz="2400"/>
          </a:p>
        </p:txBody>
      </p:sp>
      <p:pic>
        <p:nvPicPr>
          <p:cNvPr id="815108" name="Picture 4">
            <a:extLst>
              <a:ext uri="{FF2B5EF4-FFF2-40B4-BE49-F238E27FC236}">
                <a16:creationId xmlns:a16="http://schemas.microsoft.com/office/drawing/2014/main" id="{2AB60020-CEB1-465B-977B-4CD62919C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4778375"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5109" name="Picture 5">
            <a:extLst>
              <a:ext uri="{FF2B5EF4-FFF2-40B4-BE49-F238E27FC236}">
                <a16:creationId xmlns:a16="http://schemas.microsoft.com/office/drawing/2014/main" id="{441757A0-E005-4E43-81B4-689E7BE17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2162175"/>
            <a:ext cx="4554537"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9" name="Text Box 5">
            <a:extLst>
              <a:ext uri="{FF2B5EF4-FFF2-40B4-BE49-F238E27FC236}">
                <a16:creationId xmlns:a16="http://schemas.microsoft.com/office/drawing/2014/main" id="{3F007B67-F6F8-4B2F-A790-E10AE9CDA8D9}"/>
              </a:ext>
            </a:extLst>
          </p:cNvPr>
          <p:cNvSpPr txBox="1">
            <a:spLocks noChangeArrowheads="1"/>
          </p:cNvSpPr>
          <p:nvPr/>
        </p:nvSpPr>
        <p:spPr bwMode="auto">
          <a:xfrm>
            <a:off x="347663" y="2276475"/>
            <a:ext cx="44275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02175">
              <a:defRPr>
                <a:solidFill>
                  <a:schemeClr val="tx1"/>
                </a:solidFill>
                <a:latin typeface="Arial" panose="020B0604020202020204" pitchFamily="34" charset="0"/>
              </a:defRPr>
            </a:lvl1pPr>
            <a:lvl2pPr defTabSz="4702175">
              <a:defRPr>
                <a:solidFill>
                  <a:schemeClr val="tx1"/>
                </a:solidFill>
                <a:latin typeface="Arial" panose="020B0604020202020204" pitchFamily="34" charset="0"/>
              </a:defRPr>
            </a:lvl2pPr>
            <a:lvl3pPr defTabSz="4702175">
              <a:defRPr>
                <a:solidFill>
                  <a:schemeClr val="tx1"/>
                </a:solidFill>
                <a:latin typeface="Arial" panose="020B0604020202020204" pitchFamily="34" charset="0"/>
              </a:defRPr>
            </a:lvl3pPr>
            <a:lvl4pPr defTabSz="4702175">
              <a:defRPr>
                <a:solidFill>
                  <a:schemeClr val="tx1"/>
                </a:solidFill>
                <a:latin typeface="Arial" panose="020B0604020202020204" pitchFamily="34" charset="0"/>
              </a:defRPr>
            </a:lvl4pPr>
            <a:lvl5pPr defTabSz="4702175">
              <a:defRPr>
                <a:solidFill>
                  <a:schemeClr val="tx1"/>
                </a:solidFill>
                <a:latin typeface="Arial" panose="020B0604020202020204" pitchFamily="34" charset="0"/>
              </a:defRPr>
            </a:lvl5pPr>
            <a:lvl6pPr defTabSz="4702175" fontAlgn="base">
              <a:spcBef>
                <a:spcPct val="0"/>
              </a:spcBef>
              <a:spcAft>
                <a:spcPct val="0"/>
              </a:spcAft>
              <a:defRPr>
                <a:solidFill>
                  <a:schemeClr val="tx1"/>
                </a:solidFill>
                <a:latin typeface="Arial" panose="020B0604020202020204" pitchFamily="34" charset="0"/>
              </a:defRPr>
            </a:lvl6pPr>
            <a:lvl7pPr defTabSz="4702175" fontAlgn="base">
              <a:spcBef>
                <a:spcPct val="0"/>
              </a:spcBef>
              <a:spcAft>
                <a:spcPct val="0"/>
              </a:spcAft>
              <a:defRPr>
                <a:solidFill>
                  <a:schemeClr val="tx1"/>
                </a:solidFill>
                <a:latin typeface="Arial" panose="020B0604020202020204" pitchFamily="34" charset="0"/>
              </a:defRPr>
            </a:lvl7pPr>
            <a:lvl8pPr defTabSz="4702175" fontAlgn="base">
              <a:spcBef>
                <a:spcPct val="0"/>
              </a:spcBef>
              <a:spcAft>
                <a:spcPct val="0"/>
              </a:spcAft>
              <a:defRPr>
                <a:solidFill>
                  <a:schemeClr val="tx1"/>
                </a:solidFill>
                <a:latin typeface="Arial" panose="020B0604020202020204" pitchFamily="34" charset="0"/>
              </a:defRPr>
            </a:lvl8pPr>
            <a:lvl9pPr defTabSz="4702175" fontAlgn="base">
              <a:spcBef>
                <a:spcPct val="0"/>
              </a:spcBef>
              <a:spcAft>
                <a:spcPct val="0"/>
              </a:spcAft>
              <a:defRPr>
                <a:solidFill>
                  <a:schemeClr val="tx1"/>
                </a:solidFill>
                <a:latin typeface="Arial" panose="020B0604020202020204" pitchFamily="34" charset="0"/>
              </a:defRPr>
            </a:lvl9pPr>
          </a:lstStyle>
          <a:p>
            <a:r>
              <a:rPr lang="en-US" altLang="ko-KR" sz="900">
                <a:ea typeface="굴림" panose="020B0600000101010101" pitchFamily="34" charset="-127"/>
              </a:rPr>
              <a:t> </a:t>
            </a:r>
            <a:endParaRPr lang="en-US" altLang="en-US" sz="900">
              <a:ea typeface="굴림" panose="020B0600000101010101" pitchFamily="34" charset="-127"/>
            </a:endParaRPr>
          </a:p>
        </p:txBody>
      </p:sp>
      <p:graphicFrame>
        <p:nvGraphicFramePr>
          <p:cNvPr id="845830" name="Object 6">
            <a:extLst>
              <a:ext uri="{FF2B5EF4-FFF2-40B4-BE49-F238E27FC236}">
                <a16:creationId xmlns:a16="http://schemas.microsoft.com/office/drawing/2014/main" id="{8BBF8F2A-CCF4-4C94-BAAE-8C8659843599}"/>
              </a:ext>
            </a:extLst>
          </p:cNvPr>
          <p:cNvGraphicFramePr>
            <a:graphicFrameLocks noChangeAspect="1"/>
          </p:cNvGraphicFramePr>
          <p:nvPr/>
        </p:nvGraphicFramePr>
        <p:xfrm>
          <a:off x="2622550" y="565150"/>
          <a:ext cx="3854450" cy="5794375"/>
        </p:xfrm>
        <a:graphic>
          <a:graphicData uri="http://schemas.openxmlformats.org/presentationml/2006/ole">
            <mc:AlternateContent xmlns:mc="http://schemas.openxmlformats.org/markup-compatibility/2006">
              <mc:Choice xmlns:v="urn:schemas-microsoft-com:vml" Requires="v">
                <p:oleObj spid="_x0000_s845849" name="Slide" r:id="rId3" imgW="2286090" imgH="3428876" progId="PowerPoint.Slide.8">
                  <p:embed/>
                </p:oleObj>
              </mc:Choice>
              <mc:Fallback>
                <p:oleObj name="Slide" r:id="rId3" imgW="2286090" imgH="3428876" progId="PowerPoint.Slid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565150"/>
                        <a:ext cx="385445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45831" name="Group 7">
            <a:extLst>
              <a:ext uri="{FF2B5EF4-FFF2-40B4-BE49-F238E27FC236}">
                <a16:creationId xmlns:a16="http://schemas.microsoft.com/office/drawing/2014/main" id="{524A0FD9-7927-410E-852E-96EE04FB85C1}"/>
              </a:ext>
            </a:extLst>
          </p:cNvPr>
          <p:cNvGrpSpPr>
            <a:grpSpLocks/>
          </p:cNvGrpSpPr>
          <p:nvPr/>
        </p:nvGrpSpPr>
        <p:grpSpPr bwMode="auto">
          <a:xfrm>
            <a:off x="514966" y="4401388"/>
            <a:ext cx="1719616" cy="2535142"/>
            <a:chOff x="12224" y="15830"/>
            <a:chExt cx="2589" cy="3777"/>
          </a:xfrm>
        </p:grpSpPr>
        <p:graphicFrame>
          <p:nvGraphicFramePr>
            <p:cNvPr id="2" name="Object 8">
              <a:extLst>
                <a:ext uri="{FF2B5EF4-FFF2-40B4-BE49-F238E27FC236}">
                  <a16:creationId xmlns:a16="http://schemas.microsoft.com/office/drawing/2014/main" id="{F2BAE5C0-29E5-41C5-B1AF-AF3B84FEF9D2}"/>
                </a:ext>
              </a:extLst>
            </p:cNvPr>
            <p:cNvGraphicFramePr>
              <a:graphicFrameLocks noChangeAspect="1"/>
            </p:cNvGraphicFramePr>
            <p:nvPr/>
          </p:nvGraphicFramePr>
          <p:xfrm>
            <a:off x="12224" y="17840"/>
            <a:ext cx="2589" cy="17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9">
              <a:extLst>
                <a:ext uri="{FF2B5EF4-FFF2-40B4-BE49-F238E27FC236}">
                  <a16:creationId xmlns:a16="http://schemas.microsoft.com/office/drawing/2014/main" id="{23B8B7C3-7A7F-42A2-8AB7-3764DC22A99D}"/>
                </a:ext>
              </a:extLst>
            </p:cNvPr>
            <p:cNvGraphicFramePr>
              <a:graphicFrameLocks noChangeAspect="1"/>
            </p:cNvGraphicFramePr>
            <p:nvPr/>
          </p:nvGraphicFramePr>
          <p:xfrm>
            <a:off x="12225" y="15830"/>
            <a:ext cx="2575" cy="1802"/>
          </p:xfrm>
          <a:graphic>
            <a:graphicData uri="http://schemas.openxmlformats.org/drawingml/2006/chart">
              <c:chart xmlns:c="http://schemas.openxmlformats.org/drawingml/2006/chart" xmlns:r="http://schemas.openxmlformats.org/officeDocument/2006/relationships" r:id="rId6"/>
            </a:graphicData>
          </a:graphic>
        </p:graphicFrame>
      </p:grpSp>
      <p:sp>
        <p:nvSpPr>
          <p:cNvPr id="845834" name="Text Box 10">
            <a:extLst>
              <a:ext uri="{FF2B5EF4-FFF2-40B4-BE49-F238E27FC236}">
                <a16:creationId xmlns:a16="http://schemas.microsoft.com/office/drawing/2014/main" id="{2918A463-1DDE-4E0B-8044-F6AD07C4D976}"/>
              </a:ext>
            </a:extLst>
          </p:cNvPr>
          <p:cNvSpPr txBox="1">
            <a:spLocks noChangeArrowheads="1"/>
          </p:cNvSpPr>
          <p:nvPr/>
        </p:nvSpPr>
        <p:spPr bwMode="auto">
          <a:xfrm>
            <a:off x="6704013" y="2967038"/>
            <a:ext cx="2062162"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Bayesian Networks</a:t>
            </a:r>
            <a:r>
              <a:rPr lang="en-US" altLang="ko-KR" sz="1400">
                <a:ea typeface="굴림" panose="020B0600000101010101" pitchFamily="34" charset="-127"/>
              </a:rPr>
              <a:t> to construct  water quality measures from surrogate sensor signals to provide high frequency estimates of water quality and loading</a:t>
            </a:r>
            <a:endParaRPr lang="en-US" altLang="en-US" sz="1400" b="1"/>
          </a:p>
        </p:txBody>
      </p:sp>
      <p:sp>
        <p:nvSpPr>
          <p:cNvPr id="845835" name="Text Box 11">
            <a:extLst>
              <a:ext uri="{FF2B5EF4-FFF2-40B4-BE49-F238E27FC236}">
                <a16:creationId xmlns:a16="http://schemas.microsoft.com/office/drawing/2014/main" id="{54C7C20D-B667-4DE6-B1DF-3363D27344CF}"/>
              </a:ext>
            </a:extLst>
          </p:cNvPr>
          <p:cNvSpPr txBox="1">
            <a:spLocks noChangeArrowheads="1"/>
          </p:cNvSpPr>
          <p:nvPr/>
        </p:nvSpPr>
        <p:spPr bwMode="auto">
          <a:xfrm>
            <a:off x="320675" y="3340100"/>
            <a:ext cx="23209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Site specific correlations</a:t>
            </a:r>
          </a:p>
          <a:p>
            <a:r>
              <a:rPr lang="en-US" altLang="en-US" sz="1400"/>
              <a:t>between sensor signals</a:t>
            </a:r>
          </a:p>
          <a:p>
            <a:r>
              <a:rPr lang="en-US" altLang="en-US" sz="1400"/>
              <a:t>and other water quality variables</a:t>
            </a:r>
          </a:p>
        </p:txBody>
      </p:sp>
      <p:sp>
        <p:nvSpPr>
          <p:cNvPr id="845836" name="Text Box 12">
            <a:extLst>
              <a:ext uri="{FF2B5EF4-FFF2-40B4-BE49-F238E27FC236}">
                <a16:creationId xmlns:a16="http://schemas.microsoft.com/office/drawing/2014/main" id="{57C7B489-691E-4AAF-896F-8E31CE33DA10}"/>
              </a:ext>
            </a:extLst>
          </p:cNvPr>
          <p:cNvSpPr txBox="1">
            <a:spLocks noChangeArrowheads="1"/>
          </p:cNvSpPr>
          <p:nvPr/>
        </p:nvSpPr>
        <p:spPr bwMode="auto">
          <a:xfrm>
            <a:off x="406400" y="0"/>
            <a:ext cx="19780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Sensors, data collection, and telemetry network</a:t>
            </a:r>
          </a:p>
        </p:txBody>
      </p:sp>
      <p:sp>
        <p:nvSpPr>
          <p:cNvPr id="845837" name="Line 13">
            <a:extLst>
              <a:ext uri="{FF2B5EF4-FFF2-40B4-BE49-F238E27FC236}">
                <a16:creationId xmlns:a16="http://schemas.microsoft.com/office/drawing/2014/main" id="{7A293CE2-ACF6-48CA-8A25-451956FF8DBF}"/>
              </a:ext>
            </a:extLst>
          </p:cNvPr>
          <p:cNvSpPr>
            <a:spLocks noChangeShapeType="1"/>
          </p:cNvSpPr>
          <p:nvPr/>
        </p:nvSpPr>
        <p:spPr bwMode="auto">
          <a:xfrm>
            <a:off x="1997075" y="415925"/>
            <a:ext cx="730250" cy="257175"/>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38" name="Line 14">
            <a:extLst>
              <a:ext uri="{FF2B5EF4-FFF2-40B4-BE49-F238E27FC236}">
                <a16:creationId xmlns:a16="http://schemas.microsoft.com/office/drawing/2014/main" id="{DB46147E-86E4-4903-AFF0-44E709646032}"/>
              </a:ext>
            </a:extLst>
          </p:cNvPr>
          <p:cNvSpPr>
            <a:spLocks noChangeShapeType="1"/>
          </p:cNvSpPr>
          <p:nvPr/>
        </p:nvSpPr>
        <p:spPr bwMode="auto">
          <a:xfrm flipV="1">
            <a:off x="2427288" y="4240213"/>
            <a:ext cx="1762125" cy="42862"/>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39" name="Text Box 15">
            <a:extLst>
              <a:ext uri="{FF2B5EF4-FFF2-40B4-BE49-F238E27FC236}">
                <a16:creationId xmlns:a16="http://schemas.microsoft.com/office/drawing/2014/main" id="{72454760-1E10-4DA6-9E19-9AA47191F1D4}"/>
              </a:ext>
            </a:extLst>
          </p:cNvPr>
          <p:cNvSpPr txBox="1">
            <a:spLocks noChangeArrowheads="1"/>
          </p:cNvSpPr>
          <p:nvPr/>
        </p:nvSpPr>
        <p:spPr bwMode="auto">
          <a:xfrm>
            <a:off x="288925" y="1331913"/>
            <a:ext cx="2106613"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Bayesian Networks</a:t>
            </a:r>
            <a:r>
              <a:rPr lang="en-US" altLang="ko-KR" sz="1400">
                <a:ea typeface="굴림" panose="020B0600000101010101" pitchFamily="34" charset="-127"/>
              </a:rPr>
              <a:t> to control monitoring system, triggering sampling for storm events and base flow</a:t>
            </a:r>
            <a:endParaRPr lang="en-US" altLang="en-US" sz="1400" b="1"/>
          </a:p>
        </p:txBody>
      </p:sp>
      <p:sp>
        <p:nvSpPr>
          <p:cNvPr id="845840" name="Line 16">
            <a:extLst>
              <a:ext uri="{FF2B5EF4-FFF2-40B4-BE49-F238E27FC236}">
                <a16:creationId xmlns:a16="http://schemas.microsoft.com/office/drawing/2014/main" id="{0FE795AE-E72A-4520-AF0B-84C96434420A}"/>
              </a:ext>
            </a:extLst>
          </p:cNvPr>
          <p:cNvSpPr>
            <a:spLocks noChangeShapeType="1"/>
          </p:cNvSpPr>
          <p:nvPr/>
        </p:nvSpPr>
        <p:spPr bwMode="auto">
          <a:xfrm>
            <a:off x="1524000" y="2692400"/>
            <a:ext cx="1117600" cy="173038"/>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41" name="Line 17">
            <a:extLst>
              <a:ext uri="{FF2B5EF4-FFF2-40B4-BE49-F238E27FC236}">
                <a16:creationId xmlns:a16="http://schemas.microsoft.com/office/drawing/2014/main" id="{01291689-B06B-4A39-BD3C-9AA30573B783}"/>
              </a:ext>
            </a:extLst>
          </p:cNvPr>
          <p:cNvSpPr>
            <a:spLocks noChangeShapeType="1"/>
          </p:cNvSpPr>
          <p:nvPr/>
        </p:nvSpPr>
        <p:spPr bwMode="auto">
          <a:xfrm flipH="1">
            <a:off x="5521325" y="4208463"/>
            <a:ext cx="1117600" cy="0"/>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42" name="Text Box 18">
            <a:extLst>
              <a:ext uri="{FF2B5EF4-FFF2-40B4-BE49-F238E27FC236}">
                <a16:creationId xmlns:a16="http://schemas.microsoft.com/office/drawing/2014/main" id="{F69DF951-0A68-4271-90E4-8444396A76A6}"/>
              </a:ext>
            </a:extLst>
          </p:cNvPr>
          <p:cNvSpPr txBox="1">
            <a:spLocks noChangeArrowheads="1"/>
          </p:cNvSpPr>
          <p:nvPr/>
        </p:nvSpPr>
        <p:spPr bwMode="auto">
          <a:xfrm>
            <a:off x="6896100" y="114300"/>
            <a:ext cx="172878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CUAHSI HIS ODM – central storage and management of observations data</a:t>
            </a:r>
          </a:p>
        </p:txBody>
      </p:sp>
      <p:sp>
        <p:nvSpPr>
          <p:cNvPr id="845843" name="Line 19">
            <a:extLst>
              <a:ext uri="{FF2B5EF4-FFF2-40B4-BE49-F238E27FC236}">
                <a16:creationId xmlns:a16="http://schemas.microsoft.com/office/drawing/2014/main" id="{47D4DE8C-35B9-421A-89E3-7899A140D889}"/>
              </a:ext>
            </a:extLst>
          </p:cNvPr>
          <p:cNvSpPr>
            <a:spLocks noChangeShapeType="1"/>
          </p:cNvSpPr>
          <p:nvPr/>
        </p:nvSpPr>
        <p:spPr bwMode="auto">
          <a:xfrm flipH="1">
            <a:off x="6165850" y="1403350"/>
            <a:ext cx="1031875" cy="687388"/>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44" name="Line 20">
            <a:extLst>
              <a:ext uri="{FF2B5EF4-FFF2-40B4-BE49-F238E27FC236}">
                <a16:creationId xmlns:a16="http://schemas.microsoft.com/office/drawing/2014/main" id="{4D60DFF7-00B8-4A4C-9CF2-3E101DF0DADD}"/>
              </a:ext>
            </a:extLst>
          </p:cNvPr>
          <p:cNvSpPr>
            <a:spLocks noChangeShapeType="1"/>
          </p:cNvSpPr>
          <p:nvPr/>
        </p:nvSpPr>
        <p:spPr bwMode="auto">
          <a:xfrm flipH="1" flipV="1">
            <a:off x="3759200" y="5745163"/>
            <a:ext cx="1504950" cy="987425"/>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45" name="Text Box 21">
            <a:extLst>
              <a:ext uri="{FF2B5EF4-FFF2-40B4-BE49-F238E27FC236}">
                <a16:creationId xmlns:a16="http://schemas.microsoft.com/office/drawing/2014/main" id="{06748590-6430-40B5-B963-76C042632234}"/>
              </a:ext>
            </a:extLst>
          </p:cNvPr>
          <p:cNvSpPr txBox="1">
            <a:spLocks noChangeArrowheads="1"/>
          </p:cNvSpPr>
          <p:nvPr/>
        </p:nvSpPr>
        <p:spPr bwMode="auto">
          <a:xfrm>
            <a:off x="5307013" y="6108700"/>
            <a:ext cx="30448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b="1">
                <a:solidFill>
                  <a:srgbClr val="FF3300"/>
                </a:solidFill>
              </a:rPr>
              <a:t>End result: high frequency estimates of nutrient concentrations and loadings</a:t>
            </a:r>
          </a:p>
        </p:txBody>
      </p:sp>
      <p:sp>
        <p:nvSpPr>
          <p:cNvPr id="845846" name="Text Box 22">
            <a:extLst>
              <a:ext uri="{FF2B5EF4-FFF2-40B4-BE49-F238E27FC236}">
                <a16:creationId xmlns:a16="http://schemas.microsoft.com/office/drawing/2014/main" id="{533901C5-48F5-4AA7-872C-5AD4EF9D5269}"/>
              </a:ext>
            </a:extLst>
          </p:cNvPr>
          <p:cNvSpPr txBox="1">
            <a:spLocks noChangeArrowheads="1"/>
          </p:cNvSpPr>
          <p:nvPr/>
        </p:nvSpPr>
        <p:spPr bwMode="auto">
          <a:xfrm>
            <a:off x="2597150" y="111125"/>
            <a:ext cx="3856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Integrated Monitoring System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1186" name="Group 2">
            <a:extLst>
              <a:ext uri="{FF2B5EF4-FFF2-40B4-BE49-F238E27FC236}">
                <a16:creationId xmlns:a16="http://schemas.microsoft.com/office/drawing/2014/main" id="{74291ACA-F92E-441C-BE2D-8BF126A5C117}"/>
              </a:ext>
            </a:extLst>
          </p:cNvPr>
          <p:cNvGrpSpPr>
            <a:grpSpLocks/>
          </p:cNvGrpSpPr>
          <p:nvPr/>
        </p:nvGrpSpPr>
        <p:grpSpPr bwMode="auto">
          <a:xfrm>
            <a:off x="665163" y="3836988"/>
            <a:ext cx="1393825" cy="1624012"/>
            <a:chOff x="3696" y="96"/>
            <a:chExt cx="1606" cy="1872"/>
          </a:xfrm>
        </p:grpSpPr>
        <p:pic>
          <p:nvPicPr>
            <p:cNvPr id="861187" name="Picture 3" descr="timesersuml">
              <a:extLst>
                <a:ext uri="{FF2B5EF4-FFF2-40B4-BE49-F238E27FC236}">
                  <a16:creationId xmlns:a16="http://schemas.microsoft.com/office/drawing/2014/main" id="{D786CB63-24A1-4E84-BFCC-7C5B52596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061"/>
            <a:stretch>
              <a:fillRect/>
            </a:stretch>
          </p:blipFill>
          <p:spPr bwMode="auto">
            <a:xfrm>
              <a:off x="3696" y="96"/>
              <a:ext cx="1606" cy="1872"/>
            </a:xfrm>
            <a:prstGeom prst="rect">
              <a:avLst/>
            </a:prstGeom>
            <a:noFill/>
            <a:extLst>
              <a:ext uri="{909E8E84-426E-40DD-AFC4-6F175D3DCCD1}">
                <a14:hiddenFill xmlns:a14="http://schemas.microsoft.com/office/drawing/2010/main">
                  <a:solidFill>
                    <a:srgbClr val="FFFFFF"/>
                  </a:solidFill>
                </a14:hiddenFill>
              </a:ext>
            </a:extLst>
          </p:spPr>
        </p:pic>
        <p:sp>
          <p:nvSpPr>
            <p:cNvPr id="861188" name="Line 4">
              <a:extLst>
                <a:ext uri="{FF2B5EF4-FFF2-40B4-BE49-F238E27FC236}">
                  <a16:creationId xmlns:a16="http://schemas.microsoft.com/office/drawing/2014/main" id="{1FA2C763-1E9B-4B85-AF66-CFB222DACBC9}"/>
                </a:ext>
              </a:extLst>
            </p:cNvPr>
            <p:cNvSpPr>
              <a:spLocks noChangeShapeType="1"/>
            </p:cNvSpPr>
            <p:nvPr/>
          </p:nvSpPr>
          <p:spPr bwMode="auto">
            <a:xfrm>
              <a:off x="3701" y="1853"/>
              <a:ext cx="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1189" name="Rectangle 5">
            <a:extLst>
              <a:ext uri="{FF2B5EF4-FFF2-40B4-BE49-F238E27FC236}">
                <a16:creationId xmlns:a16="http://schemas.microsoft.com/office/drawing/2014/main" id="{6EBA0E53-69F5-4C5E-A888-42F64D8E8C4A}"/>
              </a:ext>
            </a:extLst>
          </p:cNvPr>
          <p:cNvSpPr>
            <a:spLocks noChangeArrowheads="1"/>
          </p:cNvSpPr>
          <p:nvPr/>
        </p:nvSpPr>
        <p:spPr bwMode="auto">
          <a:xfrm>
            <a:off x="4541838" y="1657350"/>
            <a:ext cx="4602162"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2000" b="1"/>
              <a:t>Databases:</a:t>
            </a:r>
            <a:r>
              <a:rPr lang="en-US" altLang="en-US" sz="2000"/>
              <a:t> Structured data sets to facilitate data integrity and effective sharing and analysis.</a:t>
            </a:r>
          </a:p>
          <a:p>
            <a:pPr eaLnBrk="0" hangingPunct="0"/>
            <a:r>
              <a:rPr lang="en-US" altLang="en-US" sz="2000"/>
              <a:t>- Standards</a:t>
            </a:r>
          </a:p>
          <a:p>
            <a:pPr eaLnBrk="0" hangingPunct="0"/>
            <a:r>
              <a:rPr lang="en-US" altLang="en-US" sz="2000"/>
              <a:t>- Metadata</a:t>
            </a:r>
          </a:p>
          <a:p>
            <a:pPr eaLnBrk="0" hangingPunct="0"/>
            <a:r>
              <a:rPr lang="en-US" altLang="en-US" sz="2000"/>
              <a:t>- Unambiguous interpretation</a:t>
            </a:r>
          </a:p>
          <a:p>
            <a:pPr eaLnBrk="0" hangingPunct="0"/>
            <a:endParaRPr lang="en-US" altLang="en-US" sz="2000"/>
          </a:p>
          <a:p>
            <a:pPr eaLnBrk="0" hangingPunct="0"/>
            <a:r>
              <a:rPr lang="en-US" altLang="en-US" sz="2000" b="1"/>
              <a:t>Analysis:</a:t>
            </a:r>
            <a:r>
              <a:rPr lang="en-US" altLang="en-US" sz="2000"/>
              <a:t> Tools to provide windows into the database to support visualization, queries, analysis, and data driven discovery. </a:t>
            </a:r>
          </a:p>
          <a:p>
            <a:pPr eaLnBrk="0" hangingPunct="0"/>
            <a:endParaRPr lang="en-US" altLang="en-US" sz="2000"/>
          </a:p>
          <a:p>
            <a:pPr eaLnBrk="0" hangingPunct="0"/>
            <a:r>
              <a:rPr lang="en-US" altLang="en-US" sz="2000" b="1"/>
              <a:t>Models:</a:t>
            </a:r>
            <a:r>
              <a:rPr lang="en-US" altLang="en-US" sz="2000"/>
              <a:t> Numerical implementations of hydrologic theory to integrate process understanding, test hypotheses and provide hydrologic forecasts.</a:t>
            </a:r>
          </a:p>
        </p:txBody>
      </p:sp>
      <p:sp>
        <p:nvSpPr>
          <p:cNvPr id="861190" name="Rectangle 6">
            <a:extLst>
              <a:ext uri="{FF2B5EF4-FFF2-40B4-BE49-F238E27FC236}">
                <a16:creationId xmlns:a16="http://schemas.microsoft.com/office/drawing/2014/main" id="{62E46711-20B2-424D-9707-5DA695EAF0FE}"/>
              </a:ext>
            </a:extLst>
          </p:cNvPr>
          <p:cNvSpPr>
            <a:spLocks noGrp="1" noChangeArrowheads="1"/>
          </p:cNvSpPr>
          <p:nvPr>
            <p:ph type="title"/>
          </p:nvPr>
        </p:nvSpPr>
        <p:spPr>
          <a:xfrm>
            <a:off x="0" y="85725"/>
            <a:ext cx="9144000" cy="1346200"/>
          </a:xfrm>
        </p:spPr>
        <p:txBody>
          <a:bodyPr/>
          <a:lstStyle/>
          <a:p>
            <a:r>
              <a:rPr lang="en-US" altLang="en-US" sz="3200" u="sng"/>
              <a:t>Conclusion</a:t>
            </a:r>
            <a:br>
              <a:rPr lang="en-US" altLang="en-US" sz="2400"/>
            </a:br>
            <a:r>
              <a:rPr lang="en-US" altLang="en-US" sz="3200"/>
              <a:t>Advancement of </a:t>
            </a:r>
            <a:r>
              <a:rPr lang="en-US" altLang="en-US" sz="3200">
                <a:solidFill>
                  <a:srgbClr val="FF3300"/>
                </a:solidFill>
              </a:rPr>
              <a:t>water science</a:t>
            </a:r>
            <a:r>
              <a:rPr lang="en-US" altLang="en-US" sz="3200"/>
              <a:t> is critically dependent on </a:t>
            </a:r>
            <a:r>
              <a:rPr lang="en-US" altLang="en-US" sz="3200">
                <a:solidFill>
                  <a:srgbClr val="FF3300"/>
                </a:solidFill>
              </a:rPr>
              <a:t>integration of water</a:t>
            </a:r>
            <a:r>
              <a:rPr lang="en-US" altLang="en-US" sz="3200">
                <a:solidFill>
                  <a:srgbClr val="FFD274"/>
                </a:solidFill>
              </a:rPr>
              <a:t> </a:t>
            </a:r>
            <a:r>
              <a:rPr lang="en-US" altLang="en-US" sz="3200">
                <a:solidFill>
                  <a:srgbClr val="FF3300"/>
                </a:solidFill>
              </a:rPr>
              <a:t>information</a:t>
            </a:r>
          </a:p>
        </p:txBody>
      </p:sp>
      <p:sp>
        <p:nvSpPr>
          <p:cNvPr id="861191" name="Oval 7">
            <a:extLst>
              <a:ext uri="{FF2B5EF4-FFF2-40B4-BE49-F238E27FC236}">
                <a16:creationId xmlns:a16="http://schemas.microsoft.com/office/drawing/2014/main" id="{8702DBFD-06DE-4E0D-9B03-082F5F87FAFC}"/>
              </a:ext>
            </a:extLst>
          </p:cNvPr>
          <p:cNvSpPr>
            <a:spLocks noChangeArrowheads="1"/>
          </p:cNvSpPr>
          <p:nvPr/>
        </p:nvSpPr>
        <p:spPr bwMode="auto">
          <a:xfrm>
            <a:off x="1990725" y="3636963"/>
            <a:ext cx="2573338" cy="2479675"/>
          </a:xfrm>
          <a:prstGeom prst="ellipse">
            <a:avLst/>
          </a:prstGeom>
          <a:noFill/>
          <a:ln w="952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92" name="Oval 8">
            <a:extLst>
              <a:ext uri="{FF2B5EF4-FFF2-40B4-BE49-F238E27FC236}">
                <a16:creationId xmlns:a16="http://schemas.microsoft.com/office/drawing/2014/main" id="{80011185-5694-44C0-BD6F-FAE1D8D9CF62}"/>
              </a:ext>
            </a:extLst>
          </p:cNvPr>
          <p:cNvSpPr>
            <a:spLocks noChangeArrowheads="1"/>
          </p:cNvSpPr>
          <p:nvPr/>
        </p:nvSpPr>
        <p:spPr bwMode="auto">
          <a:xfrm>
            <a:off x="1012825" y="1847850"/>
            <a:ext cx="2573338" cy="2479675"/>
          </a:xfrm>
          <a:prstGeom prst="ellipse">
            <a:avLst/>
          </a:prstGeom>
          <a:noFill/>
          <a:ln w="952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93" name="Oval 9">
            <a:extLst>
              <a:ext uri="{FF2B5EF4-FFF2-40B4-BE49-F238E27FC236}">
                <a16:creationId xmlns:a16="http://schemas.microsoft.com/office/drawing/2014/main" id="{677C5E6B-0092-493C-BD53-B2993AE60B44}"/>
              </a:ext>
            </a:extLst>
          </p:cNvPr>
          <p:cNvSpPr>
            <a:spLocks noChangeArrowheads="1"/>
          </p:cNvSpPr>
          <p:nvPr/>
        </p:nvSpPr>
        <p:spPr bwMode="auto">
          <a:xfrm>
            <a:off x="146050" y="3660775"/>
            <a:ext cx="2573338" cy="2479675"/>
          </a:xfrm>
          <a:prstGeom prst="ellipse">
            <a:avLst/>
          </a:prstGeom>
          <a:noFill/>
          <a:ln w="952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61194" name="Picture 10" descr="gisaspects">
            <a:extLst>
              <a:ext uri="{FF2B5EF4-FFF2-40B4-BE49-F238E27FC236}">
                <a16:creationId xmlns:a16="http://schemas.microsoft.com/office/drawing/2014/main" id="{D92A6D7F-A3BF-4A14-8026-E15B3DD51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996" t="13141" r="31125" b="59071"/>
          <a:stretch>
            <a:fillRect/>
          </a:stretch>
        </p:blipFill>
        <p:spPr bwMode="auto">
          <a:xfrm>
            <a:off x="1506538" y="2573338"/>
            <a:ext cx="1639887" cy="1111250"/>
          </a:xfrm>
          <a:prstGeom prst="rect">
            <a:avLst/>
          </a:prstGeom>
          <a:noFill/>
          <a:extLst>
            <a:ext uri="{909E8E84-426E-40DD-AFC4-6F175D3DCCD1}">
              <a14:hiddenFill xmlns:a14="http://schemas.microsoft.com/office/drawing/2010/main">
                <a:solidFill>
                  <a:srgbClr val="FFFFFF"/>
                </a:solidFill>
              </a14:hiddenFill>
            </a:ext>
          </a:extLst>
        </p:spPr>
      </p:pic>
      <p:pic>
        <p:nvPicPr>
          <p:cNvPr id="861195" name="Picture 11">
            <a:extLst>
              <a:ext uri="{FF2B5EF4-FFF2-40B4-BE49-F238E27FC236}">
                <a16:creationId xmlns:a16="http://schemas.microsoft.com/office/drawing/2014/main" id="{DB300EF6-DA3A-4F34-892F-3746A107FB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687" t="22200" r="1608" b="28546"/>
          <a:stretch>
            <a:fillRect/>
          </a:stretch>
        </p:blipFill>
        <p:spPr bwMode="auto">
          <a:xfrm>
            <a:off x="2589213" y="4175125"/>
            <a:ext cx="1393825" cy="93821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folHlink">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1196" name="Text Box 12">
            <a:extLst>
              <a:ext uri="{FF2B5EF4-FFF2-40B4-BE49-F238E27FC236}">
                <a16:creationId xmlns:a16="http://schemas.microsoft.com/office/drawing/2014/main" id="{A80F4B72-B9A1-45EB-8B43-C24BD3E41FC1}"/>
              </a:ext>
            </a:extLst>
          </p:cNvPr>
          <p:cNvSpPr txBox="1">
            <a:spLocks noChangeArrowheads="1"/>
          </p:cNvSpPr>
          <p:nvPr/>
        </p:nvSpPr>
        <p:spPr bwMode="auto">
          <a:xfrm>
            <a:off x="577850" y="5461000"/>
            <a:ext cx="177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t>Databases</a:t>
            </a:r>
          </a:p>
        </p:txBody>
      </p:sp>
      <p:sp>
        <p:nvSpPr>
          <p:cNvPr id="861197" name="Text Box 13">
            <a:extLst>
              <a:ext uri="{FF2B5EF4-FFF2-40B4-BE49-F238E27FC236}">
                <a16:creationId xmlns:a16="http://schemas.microsoft.com/office/drawing/2014/main" id="{08D09E0C-2042-4438-8D65-6F88CEF34A47}"/>
              </a:ext>
            </a:extLst>
          </p:cNvPr>
          <p:cNvSpPr txBox="1">
            <a:spLocks noChangeArrowheads="1"/>
          </p:cNvSpPr>
          <p:nvPr/>
        </p:nvSpPr>
        <p:spPr bwMode="auto">
          <a:xfrm>
            <a:off x="2274888" y="5462588"/>
            <a:ext cx="2125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t>Analysis</a:t>
            </a:r>
          </a:p>
        </p:txBody>
      </p:sp>
      <p:sp>
        <p:nvSpPr>
          <p:cNvPr id="861198" name="Text Box 14">
            <a:extLst>
              <a:ext uri="{FF2B5EF4-FFF2-40B4-BE49-F238E27FC236}">
                <a16:creationId xmlns:a16="http://schemas.microsoft.com/office/drawing/2014/main" id="{D98F3E74-FBF5-448A-B800-F15175E723F0}"/>
              </a:ext>
            </a:extLst>
          </p:cNvPr>
          <p:cNvSpPr txBox="1">
            <a:spLocks noChangeArrowheads="1"/>
          </p:cNvSpPr>
          <p:nvPr/>
        </p:nvSpPr>
        <p:spPr bwMode="auto">
          <a:xfrm>
            <a:off x="1309688" y="2057400"/>
            <a:ext cx="2125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t>Models</a:t>
            </a:r>
          </a:p>
        </p:txBody>
      </p:sp>
      <p:sp>
        <p:nvSpPr>
          <p:cNvPr id="861199" name="Text Box 15">
            <a:extLst>
              <a:ext uri="{FF2B5EF4-FFF2-40B4-BE49-F238E27FC236}">
                <a16:creationId xmlns:a16="http://schemas.microsoft.com/office/drawing/2014/main" id="{E7266C46-7903-4922-95F5-D0B150AA5EF4}"/>
              </a:ext>
            </a:extLst>
          </p:cNvPr>
          <p:cNvSpPr txBox="1">
            <a:spLocks noChangeArrowheads="1"/>
          </p:cNvSpPr>
          <p:nvPr/>
        </p:nvSpPr>
        <p:spPr bwMode="auto">
          <a:xfrm>
            <a:off x="6524625" y="2628900"/>
            <a:ext cx="1628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rPr>
              <a:t>ODM</a:t>
            </a:r>
          </a:p>
        </p:txBody>
      </p:sp>
      <p:sp>
        <p:nvSpPr>
          <p:cNvPr id="861200" name="Text Box 16">
            <a:extLst>
              <a:ext uri="{FF2B5EF4-FFF2-40B4-BE49-F238E27FC236}">
                <a16:creationId xmlns:a16="http://schemas.microsoft.com/office/drawing/2014/main" id="{2EC7F0F7-C09B-4E61-AF9B-1C1EF3BCC0FE}"/>
              </a:ext>
            </a:extLst>
          </p:cNvPr>
          <p:cNvSpPr txBox="1">
            <a:spLocks noChangeArrowheads="1"/>
          </p:cNvSpPr>
          <p:nvPr/>
        </p:nvSpPr>
        <p:spPr bwMode="auto">
          <a:xfrm>
            <a:off x="5772150" y="4924425"/>
            <a:ext cx="2990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rPr>
              <a:t>Web Services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a:extLst>
              <a:ext uri="{FF2B5EF4-FFF2-40B4-BE49-F238E27FC236}">
                <a16:creationId xmlns:a16="http://schemas.microsoft.com/office/drawing/2014/main" id="{758DD5AD-ACB9-42D3-B76E-8A77550DC5E4}"/>
              </a:ext>
            </a:extLst>
          </p:cNvPr>
          <p:cNvSpPr>
            <a:spLocks noGrp="1" noChangeArrowheads="1"/>
          </p:cNvSpPr>
          <p:nvPr>
            <p:ph type="title"/>
          </p:nvPr>
        </p:nvSpPr>
        <p:spPr>
          <a:xfrm>
            <a:off x="2003425" y="215900"/>
            <a:ext cx="5737225" cy="1143000"/>
          </a:xfrm>
        </p:spPr>
        <p:txBody>
          <a:bodyPr/>
          <a:lstStyle/>
          <a:p>
            <a:r>
              <a:rPr lang="en-CA" altLang="en-US"/>
              <a:t>Questions?</a:t>
            </a:r>
          </a:p>
        </p:txBody>
      </p:sp>
      <p:graphicFrame>
        <p:nvGraphicFramePr>
          <p:cNvPr id="863235" name="Object 3">
            <a:extLst>
              <a:ext uri="{FF2B5EF4-FFF2-40B4-BE49-F238E27FC236}">
                <a16:creationId xmlns:a16="http://schemas.microsoft.com/office/drawing/2014/main" id="{DB15B863-3A69-4A36-9697-E836A196659A}"/>
              </a:ext>
            </a:extLst>
          </p:cNvPr>
          <p:cNvGraphicFramePr>
            <a:graphicFrameLocks noChangeAspect="1"/>
          </p:cNvGraphicFramePr>
          <p:nvPr/>
        </p:nvGraphicFramePr>
        <p:xfrm>
          <a:off x="3668713" y="2398713"/>
          <a:ext cx="5475287" cy="4459287"/>
        </p:xfrm>
        <a:graphic>
          <a:graphicData uri="http://schemas.openxmlformats.org/presentationml/2006/ole">
            <mc:AlternateContent xmlns:mc="http://schemas.openxmlformats.org/markup-compatibility/2006">
              <mc:Choice xmlns:v="urn:schemas-microsoft-com:vml" Requires="v">
                <p:oleObj spid="_x0000_s863274" name="Bitmap Image" r:id="rId3" imgW="5837426" imgH="4755292" progId="Paint.Picture">
                  <p:embed/>
                </p:oleObj>
              </mc:Choice>
              <mc:Fallback>
                <p:oleObj name="Bitmap Image" r:id="rId3" imgW="5837426" imgH="475529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713" y="2398713"/>
                        <a:ext cx="5475287" cy="44592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3236" name="Object 4">
            <a:extLst>
              <a:ext uri="{FF2B5EF4-FFF2-40B4-BE49-F238E27FC236}">
                <a16:creationId xmlns:a16="http://schemas.microsoft.com/office/drawing/2014/main" id="{CDEC87F7-EE3D-457E-8CD1-6863B289B52B}"/>
              </a:ext>
            </a:extLst>
          </p:cNvPr>
          <p:cNvGraphicFramePr>
            <a:graphicFrameLocks noChangeAspect="1"/>
          </p:cNvGraphicFramePr>
          <p:nvPr/>
        </p:nvGraphicFramePr>
        <p:xfrm>
          <a:off x="3444875" y="5424488"/>
          <a:ext cx="5253038" cy="1433512"/>
        </p:xfrm>
        <a:graphic>
          <a:graphicData uri="http://schemas.openxmlformats.org/presentationml/2006/ole">
            <mc:AlternateContent xmlns:mc="http://schemas.openxmlformats.org/markup-compatibility/2006">
              <mc:Choice xmlns:v="urn:schemas-microsoft-com:vml" Requires="v">
                <p:oleObj spid="_x0000_s863275" name="Bitmap Image" r:id="rId5" imgW="6584251" imgH="2514818" progId="Paint.Picture">
                  <p:embed/>
                </p:oleObj>
              </mc:Choice>
              <mc:Fallback>
                <p:oleObj name="Bitmap Image" r:id="rId5" imgW="6584251" imgH="2514818"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28560"/>
                      <a:stretch>
                        <a:fillRect/>
                      </a:stretch>
                    </p:blipFill>
                    <p:spPr bwMode="auto">
                      <a:xfrm>
                        <a:off x="3444875" y="5424488"/>
                        <a:ext cx="5253038" cy="14335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3237" name="Object 5">
            <a:extLst>
              <a:ext uri="{FF2B5EF4-FFF2-40B4-BE49-F238E27FC236}">
                <a16:creationId xmlns:a16="http://schemas.microsoft.com/office/drawing/2014/main" id="{0A34455E-32FB-48AA-98E8-341101D0BF26}"/>
              </a:ext>
            </a:extLst>
          </p:cNvPr>
          <p:cNvGraphicFramePr>
            <a:graphicFrameLocks noChangeAspect="1"/>
          </p:cNvGraphicFramePr>
          <p:nvPr/>
        </p:nvGraphicFramePr>
        <p:xfrm>
          <a:off x="44450" y="2792413"/>
          <a:ext cx="2098675" cy="2255837"/>
        </p:xfrm>
        <a:graphic>
          <a:graphicData uri="http://schemas.openxmlformats.org/presentationml/2006/ole">
            <mc:AlternateContent xmlns:mc="http://schemas.openxmlformats.org/markup-compatibility/2006">
              <mc:Choice xmlns:v="urn:schemas-microsoft-com:vml" Requires="v">
                <p:oleObj spid="_x0000_s863276" name="Clip" r:id="rId7" imgW="3025440" imgH="3252600" progId="MS_ClipArt_Gallery.2">
                  <p:embed/>
                </p:oleObj>
              </mc:Choice>
              <mc:Fallback>
                <p:oleObj name="Clip" r:id="rId7" imgW="3025440" imgH="3252600" progId="MS_ClipArt_Gallery.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0" y="2792413"/>
                        <a:ext cx="2098675" cy="225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63238" name="Group 6">
            <a:extLst>
              <a:ext uri="{FF2B5EF4-FFF2-40B4-BE49-F238E27FC236}">
                <a16:creationId xmlns:a16="http://schemas.microsoft.com/office/drawing/2014/main" id="{5013FEED-0274-4CC7-819D-DB773C355499}"/>
              </a:ext>
            </a:extLst>
          </p:cNvPr>
          <p:cNvGrpSpPr>
            <a:grpSpLocks/>
          </p:cNvGrpSpPr>
          <p:nvPr/>
        </p:nvGrpSpPr>
        <p:grpSpPr bwMode="auto">
          <a:xfrm>
            <a:off x="1457325" y="3440113"/>
            <a:ext cx="2116138" cy="2636837"/>
            <a:chOff x="408" y="1056"/>
            <a:chExt cx="2297" cy="3024"/>
          </a:xfrm>
        </p:grpSpPr>
        <p:sp>
          <p:nvSpPr>
            <p:cNvPr id="863239" name="Rectangle 7">
              <a:extLst>
                <a:ext uri="{FF2B5EF4-FFF2-40B4-BE49-F238E27FC236}">
                  <a16:creationId xmlns:a16="http://schemas.microsoft.com/office/drawing/2014/main" id="{9DD2292F-B8A8-4EBA-83DC-56C5C7337DE4}"/>
                </a:ext>
              </a:extLst>
            </p:cNvPr>
            <p:cNvSpPr>
              <a:spLocks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863240" name="Freeform 8">
              <a:extLst>
                <a:ext uri="{FF2B5EF4-FFF2-40B4-BE49-F238E27FC236}">
                  <a16:creationId xmlns:a16="http://schemas.microsoft.com/office/drawing/2014/main" id="{718E8D8F-160C-43AF-B732-918FBD57154E}"/>
                </a:ext>
              </a:extLst>
            </p:cNvPr>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1" name="Freeform 9">
              <a:extLst>
                <a:ext uri="{FF2B5EF4-FFF2-40B4-BE49-F238E27FC236}">
                  <a16:creationId xmlns:a16="http://schemas.microsoft.com/office/drawing/2014/main" id="{86978197-1A23-4F39-946F-9BD426D56F9A}"/>
                </a:ext>
              </a:extLst>
            </p:cNvPr>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2" name="Freeform 10">
              <a:extLst>
                <a:ext uri="{FF2B5EF4-FFF2-40B4-BE49-F238E27FC236}">
                  <a16:creationId xmlns:a16="http://schemas.microsoft.com/office/drawing/2014/main" id="{711E6E32-7B74-47D1-AFF6-7223F4AB1F6B}"/>
                </a:ext>
              </a:extLst>
            </p:cNvPr>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3" name="Freeform 11">
              <a:extLst>
                <a:ext uri="{FF2B5EF4-FFF2-40B4-BE49-F238E27FC236}">
                  <a16:creationId xmlns:a16="http://schemas.microsoft.com/office/drawing/2014/main" id="{2D03A001-424B-434F-A157-DE8379C4DAC3}"/>
                </a:ext>
              </a:extLst>
            </p:cNvPr>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4" name="Freeform 12">
              <a:extLst>
                <a:ext uri="{FF2B5EF4-FFF2-40B4-BE49-F238E27FC236}">
                  <a16:creationId xmlns:a16="http://schemas.microsoft.com/office/drawing/2014/main" id="{76A8D0F1-E049-4A3E-8B34-1A3F4D9433A1}"/>
                </a:ext>
              </a:extLst>
            </p:cNvPr>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5" name="Freeform 13">
              <a:extLst>
                <a:ext uri="{FF2B5EF4-FFF2-40B4-BE49-F238E27FC236}">
                  <a16:creationId xmlns:a16="http://schemas.microsoft.com/office/drawing/2014/main" id="{18A4549A-8638-4C11-BA40-6345778488DC}"/>
                </a:ext>
              </a:extLst>
            </p:cNvPr>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6" name="Freeform 14">
              <a:extLst>
                <a:ext uri="{FF2B5EF4-FFF2-40B4-BE49-F238E27FC236}">
                  <a16:creationId xmlns:a16="http://schemas.microsoft.com/office/drawing/2014/main" id="{5431CF79-37A5-471A-A1D1-F1EB965D26A7}"/>
                </a:ext>
              </a:extLst>
            </p:cNvPr>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7" name="Line 15">
              <a:extLst>
                <a:ext uri="{FF2B5EF4-FFF2-40B4-BE49-F238E27FC236}">
                  <a16:creationId xmlns:a16="http://schemas.microsoft.com/office/drawing/2014/main" id="{BF52FF70-A8CA-488C-8468-52B5F2B27640}"/>
                </a:ext>
              </a:extLst>
            </p:cNvPr>
            <p:cNvSpPr>
              <a:spLocks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8" name="Line 16">
              <a:extLst>
                <a:ext uri="{FF2B5EF4-FFF2-40B4-BE49-F238E27FC236}">
                  <a16:creationId xmlns:a16="http://schemas.microsoft.com/office/drawing/2014/main" id="{F4B95310-A553-40CE-AC86-2F1A9597CC91}"/>
                </a:ext>
              </a:extLst>
            </p:cNvPr>
            <p:cNvSpPr>
              <a:spLocks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9" name="Line 17">
              <a:extLst>
                <a:ext uri="{FF2B5EF4-FFF2-40B4-BE49-F238E27FC236}">
                  <a16:creationId xmlns:a16="http://schemas.microsoft.com/office/drawing/2014/main" id="{4DECCA5E-87B3-441E-9301-23B46E33EBA4}"/>
                </a:ext>
              </a:extLst>
            </p:cNvPr>
            <p:cNvSpPr>
              <a:spLocks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0" name="Line 18">
              <a:extLst>
                <a:ext uri="{FF2B5EF4-FFF2-40B4-BE49-F238E27FC236}">
                  <a16:creationId xmlns:a16="http://schemas.microsoft.com/office/drawing/2014/main" id="{59B118D7-825A-4CBE-8A23-E0A2FAED27F2}"/>
                </a:ext>
              </a:extLst>
            </p:cNvPr>
            <p:cNvSpPr>
              <a:spLocks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1" name="Line 19">
              <a:extLst>
                <a:ext uri="{FF2B5EF4-FFF2-40B4-BE49-F238E27FC236}">
                  <a16:creationId xmlns:a16="http://schemas.microsoft.com/office/drawing/2014/main" id="{D3E2AABD-D654-485F-BAD5-1596AE37AC50}"/>
                </a:ext>
              </a:extLst>
            </p:cNvPr>
            <p:cNvSpPr>
              <a:spLocks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2" name="Line 20">
              <a:extLst>
                <a:ext uri="{FF2B5EF4-FFF2-40B4-BE49-F238E27FC236}">
                  <a16:creationId xmlns:a16="http://schemas.microsoft.com/office/drawing/2014/main" id="{96628109-5FBD-47A2-B384-ECBC4A9039E6}"/>
                </a:ext>
              </a:extLst>
            </p:cNvPr>
            <p:cNvSpPr>
              <a:spLocks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3" name="Line 21">
              <a:extLst>
                <a:ext uri="{FF2B5EF4-FFF2-40B4-BE49-F238E27FC236}">
                  <a16:creationId xmlns:a16="http://schemas.microsoft.com/office/drawing/2014/main" id="{CF54BA18-EE22-4D58-A605-B4E344AF39F1}"/>
                </a:ext>
              </a:extLst>
            </p:cNvPr>
            <p:cNvSpPr>
              <a:spLocks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4" name="Line 22">
              <a:extLst>
                <a:ext uri="{FF2B5EF4-FFF2-40B4-BE49-F238E27FC236}">
                  <a16:creationId xmlns:a16="http://schemas.microsoft.com/office/drawing/2014/main" id="{1543CE2B-411A-4E17-ACAF-A660C1ED2CB9}"/>
                </a:ext>
              </a:extLst>
            </p:cNvPr>
            <p:cNvSpPr>
              <a:spLocks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5" name="Line 23">
              <a:extLst>
                <a:ext uri="{FF2B5EF4-FFF2-40B4-BE49-F238E27FC236}">
                  <a16:creationId xmlns:a16="http://schemas.microsoft.com/office/drawing/2014/main" id="{2EA8C4DB-430F-4E21-91E1-297855F62FC1}"/>
                </a:ext>
              </a:extLst>
            </p:cNvPr>
            <p:cNvSpPr>
              <a:spLocks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6" name="Line 24">
              <a:extLst>
                <a:ext uri="{FF2B5EF4-FFF2-40B4-BE49-F238E27FC236}">
                  <a16:creationId xmlns:a16="http://schemas.microsoft.com/office/drawing/2014/main" id="{44F33796-488C-41BA-A162-06849B9EF82A}"/>
                </a:ext>
              </a:extLst>
            </p:cNvPr>
            <p:cNvSpPr>
              <a:spLocks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7" name="Line 25">
              <a:extLst>
                <a:ext uri="{FF2B5EF4-FFF2-40B4-BE49-F238E27FC236}">
                  <a16:creationId xmlns:a16="http://schemas.microsoft.com/office/drawing/2014/main" id="{D9F240FF-49C1-4EC2-AE37-FDB42B398777}"/>
                </a:ext>
              </a:extLst>
            </p:cNvPr>
            <p:cNvSpPr>
              <a:spLocks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8" name="Line 26">
              <a:extLst>
                <a:ext uri="{FF2B5EF4-FFF2-40B4-BE49-F238E27FC236}">
                  <a16:creationId xmlns:a16="http://schemas.microsoft.com/office/drawing/2014/main" id="{039E4005-08F6-47AA-B43E-5523A6386372}"/>
                </a:ext>
              </a:extLst>
            </p:cNvPr>
            <p:cNvSpPr>
              <a:spLocks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9" name="Line 27">
              <a:extLst>
                <a:ext uri="{FF2B5EF4-FFF2-40B4-BE49-F238E27FC236}">
                  <a16:creationId xmlns:a16="http://schemas.microsoft.com/office/drawing/2014/main" id="{676D0594-BB2C-4D1B-9C7B-0C0E782E6E36}"/>
                </a:ext>
              </a:extLst>
            </p:cNvPr>
            <p:cNvSpPr>
              <a:spLocks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0" name="Line 28">
              <a:extLst>
                <a:ext uri="{FF2B5EF4-FFF2-40B4-BE49-F238E27FC236}">
                  <a16:creationId xmlns:a16="http://schemas.microsoft.com/office/drawing/2014/main" id="{5CE9655C-740A-428F-9281-333752B91674}"/>
                </a:ext>
              </a:extLst>
            </p:cNvPr>
            <p:cNvSpPr>
              <a:spLocks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1" name="Freeform 29">
              <a:extLst>
                <a:ext uri="{FF2B5EF4-FFF2-40B4-BE49-F238E27FC236}">
                  <a16:creationId xmlns:a16="http://schemas.microsoft.com/office/drawing/2014/main" id="{648FD072-DB7C-4A69-B1A9-A6C97C7C2860}"/>
                </a:ext>
              </a:extLst>
            </p:cNvPr>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2" name="Freeform 30">
              <a:extLst>
                <a:ext uri="{FF2B5EF4-FFF2-40B4-BE49-F238E27FC236}">
                  <a16:creationId xmlns:a16="http://schemas.microsoft.com/office/drawing/2014/main" id="{57FF554B-A8D5-4EDC-9714-64339DD7CE89}"/>
                </a:ext>
              </a:extLst>
            </p:cNvPr>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3" name="Freeform 31">
              <a:extLst>
                <a:ext uri="{FF2B5EF4-FFF2-40B4-BE49-F238E27FC236}">
                  <a16:creationId xmlns:a16="http://schemas.microsoft.com/office/drawing/2014/main" id="{24108D2D-C463-4EB7-AA76-9E465E549E3F}"/>
                </a:ext>
              </a:extLst>
            </p:cNvPr>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4" name="Freeform 32">
              <a:extLst>
                <a:ext uri="{FF2B5EF4-FFF2-40B4-BE49-F238E27FC236}">
                  <a16:creationId xmlns:a16="http://schemas.microsoft.com/office/drawing/2014/main" id="{42CDEB27-F489-495E-8DD0-2C871AF7A731}"/>
                </a:ext>
              </a:extLst>
            </p:cNvPr>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5" name="Text Box 33">
              <a:extLst>
                <a:ext uri="{FF2B5EF4-FFF2-40B4-BE49-F238E27FC236}">
                  <a16:creationId xmlns:a16="http://schemas.microsoft.com/office/drawing/2014/main" id="{CF80CEEB-454B-49BF-9235-9999B31A6DA8}"/>
                </a:ext>
              </a:extLst>
            </p:cNvPr>
            <p:cNvSpPr txBox="1">
              <a:spLocks noChangeArrowheads="1"/>
            </p:cNvSpPr>
            <p:nvPr/>
          </p:nvSpPr>
          <p:spPr bwMode="auto">
            <a:xfrm>
              <a:off x="1099" y="2420"/>
              <a:ext cx="488" cy="174"/>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eaLnBrk="0" hangingPunct="0"/>
              <a:r>
                <a:rPr kumimoji="1" lang="en-CA" altLang="en-US" sz="1000">
                  <a:solidFill>
                    <a:schemeClr val="tx2"/>
                  </a:solidFill>
                  <a:effectLst>
                    <a:outerShdw blurRad="38100" dist="38100" dir="2700000" algn="tl">
                      <a:srgbClr val="C0C0C0"/>
                    </a:outerShdw>
                  </a:effectLst>
                </a:rPr>
                <a:t>AREA 1</a:t>
              </a:r>
              <a:endParaRPr kumimoji="1" lang="en-CA" altLang="en-US" sz="1000"/>
            </a:p>
          </p:txBody>
        </p:sp>
        <p:sp>
          <p:nvSpPr>
            <p:cNvPr id="863266" name="Rectangle 34">
              <a:extLst>
                <a:ext uri="{FF2B5EF4-FFF2-40B4-BE49-F238E27FC236}">
                  <a16:creationId xmlns:a16="http://schemas.microsoft.com/office/drawing/2014/main" id="{93FD1AF3-0C50-4163-89BD-3425230F0D01}"/>
                </a:ext>
              </a:extLst>
            </p:cNvPr>
            <p:cNvSpPr>
              <a:spLocks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863267" name="Freeform 35">
              <a:extLst>
                <a:ext uri="{FF2B5EF4-FFF2-40B4-BE49-F238E27FC236}">
                  <a16:creationId xmlns:a16="http://schemas.microsoft.com/office/drawing/2014/main" id="{065A6C95-55B3-4B3F-A729-6E584186A609}"/>
                </a:ext>
              </a:extLst>
            </p:cNvPr>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8" name="Freeform 36">
              <a:extLst>
                <a:ext uri="{FF2B5EF4-FFF2-40B4-BE49-F238E27FC236}">
                  <a16:creationId xmlns:a16="http://schemas.microsoft.com/office/drawing/2014/main" id="{C9A9D0D3-7BB3-416E-AA60-A78392083755}"/>
                </a:ext>
              </a:extLst>
            </p:cNvPr>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9" name="Text Box 37">
              <a:extLst>
                <a:ext uri="{FF2B5EF4-FFF2-40B4-BE49-F238E27FC236}">
                  <a16:creationId xmlns:a16="http://schemas.microsoft.com/office/drawing/2014/main" id="{7D67C1A1-5F5A-4EE2-AC7D-B0D9C6468937}"/>
                </a:ext>
              </a:extLst>
            </p:cNvPr>
            <p:cNvSpPr txBox="1">
              <a:spLocks noChangeArrowheads="1"/>
            </p:cNvSpPr>
            <p:nvPr/>
          </p:nvSpPr>
          <p:spPr bwMode="auto">
            <a:xfrm>
              <a:off x="1242" y="1642"/>
              <a:ext cx="488" cy="1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eaLnBrk="0" hangingPunct="0"/>
              <a:r>
                <a:rPr kumimoji="1" lang="en-CA" altLang="en-US" sz="1000">
                  <a:solidFill>
                    <a:schemeClr val="tx2"/>
                  </a:solidFill>
                  <a:effectLst>
                    <a:outerShdw blurRad="38100" dist="38100" dir="2700000" algn="tl">
                      <a:srgbClr val="C0C0C0"/>
                    </a:outerShdw>
                  </a:effectLst>
                </a:rPr>
                <a:t>AREA 2</a:t>
              </a:r>
              <a:endParaRPr kumimoji="1" lang="en-CA" altLang="en-US" sz="3000"/>
            </a:p>
          </p:txBody>
        </p:sp>
        <p:sp>
          <p:nvSpPr>
            <p:cNvPr id="863270" name="Line 38">
              <a:extLst>
                <a:ext uri="{FF2B5EF4-FFF2-40B4-BE49-F238E27FC236}">
                  <a16:creationId xmlns:a16="http://schemas.microsoft.com/office/drawing/2014/main" id="{7CA5D924-DD25-41B3-8D29-BB7505284446}"/>
                </a:ext>
              </a:extLst>
            </p:cNvPr>
            <p:cNvSpPr>
              <a:spLocks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71" name="Line 39">
              <a:extLst>
                <a:ext uri="{FF2B5EF4-FFF2-40B4-BE49-F238E27FC236}">
                  <a16:creationId xmlns:a16="http://schemas.microsoft.com/office/drawing/2014/main" id="{1EBD572C-109F-45C4-870F-E95775428D64}"/>
                </a:ext>
              </a:extLst>
            </p:cNvPr>
            <p:cNvSpPr>
              <a:spLocks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72" name="Text Box 40">
              <a:extLst>
                <a:ext uri="{FF2B5EF4-FFF2-40B4-BE49-F238E27FC236}">
                  <a16:creationId xmlns:a16="http://schemas.microsoft.com/office/drawing/2014/main" id="{44D4DBBD-9F5E-46FE-9E67-A6D303DF7B7E}"/>
                </a:ext>
              </a:extLst>
            </p:cNvPr>
            <p:cNvSpPr txBox="1">
              <a:spLocks noChangeArrowheads="1"/>
            </p:cNvSpPr>
            <p:nvPr/>
          </p:nvSpPr>
          <p:spPr bwMode="auto">
            <a:xfrm>
              <a:off x="1428" y="1757"/>
              <a:ext cx="491"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hangingPunct="0"/>
              <a:r>
                <a:rPr kumimoji="1" lang="en-CA" altLang="en-US" sz="1200" b="1">
                  <a:solidFill>
                    <a:srgbClr val="000000"/>
                  </a:solidFill>
                </a:rPr>
                <a:t>3</a:t>
              </a:r>
              <a:endParaRPr kumimoji="1" lang="en-CA" altLang="en-US" sz="1200"/>
            </a:p>
          </p:txBody>
        </p:sp>
        <p:sp>
          <p:nvSpPr>
            <p:cNvPr id="863273" name="Text Box 41">
              <a:extLst>
                <a:ext uri="{FF2B5EF4-FFF2-40B4-BE49-F238E27FC236}">
                  <a16:creationId xmlns:a16="http://schemas.microsoft.com/office/drawing/2014/main" id="{398A72D7-10BB-4930-B596-05C90C55CA84}"/>
                </a:ext>
              </a:extLst>
            </p:cNvPr>
            <p:cNvSpPr txBox="1">
              <a:spLocks noChangeArrowheads="1"/>
            </p:cNvSpPr>
            <p:nvPr/>
          </p:nvSpPr>
          <p:spPr bwMode="auto">
            <a:xfrm>
              <a:off x="1390" y="3199"/>
              <a:ext cx="583"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hangingPunct="0"/>
              <a:r>
                <a:rPr kumimoji="1" lang="en-CA" altLang="en-US" sz="1200" b="1">
                  <a:solidFill>
                    <a:srgbClr val="000000"/>
                  </a:solidFill>
                </a:rPr>
                <a:t>12</a:t>
              </a:r>
              <a:endParaRPr kumimoji="1" lang="en-CA" altLang="en-US" sz="2000"/>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2162" name="Picture 2" descr="Great Salt Lake UtahA4E611">
            <a:extLst>
              <a:ext uri="{FF2B5EF4-FFF2-40B4-BE49-F238E27FC236}">
                <a16:creationId xmlns:a16="http://schemas.microsoft.com/office/drawing/2014/main" id="{B7439FE9-26D7-4852-93F3-8F394C744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333" r="24167" b="20000"/>
          <a:stretch>
            <a:fillRect/>
          </a:stretch>
        </p:blipFill>
        <p:spPr bwMode="auto">
          <a:xfrm>
            <a:off x="0" y="685800"/>
            <a:ext cx="9144000" cy="6029325"/>
          </a:xfrm>
          <a:prstGeom prst="rect">
            <a:avLst/>
          </a:prstGeom>
          <a:noFill/>
          <a:extLst>
            <a:ext uri="{909E8E84-426E-40DD-AFC4-6F175D3DCCD1}">
              <a14:hiddenFill xmlns:a14="http://schemas.microsoft.com/office/drawing/2010/main">
                <a:solidFill>
                  <a:srgbClr val="FFFFFF"/>
                </a:solidFill>
              </a14:hiddenFill>
            </a:ext>
          </a:extLst>
        </p:spPr>
      </p:pic>
      <p:grpSp>
        <p:nvGrpSpPr>
          <p:cNvPr id="732163" name="Group 3">
            <a:extLst>
              <a:ext uri="{FF2B5EF4-FFF2-40B4-BE49-F238E27FC236}">
                <a16:creationId xmlns:a16="http://schemas.microsoft.com/office/drawing/2014/main" id="{22BC96E8-A40B-4B47-916D-1C3867AF4EEA}"/>
              </a:ext>
            </a:extLst>
          </p:cNvPr>
          <p:cNvGrpSpPr>
            <a:grpSpLocks/>
          </p:cNvGrpSpPr>
          <p:nvPr/>
        </p:nvGrpSpPr>
        <p:grpSpPr bwMode="auto">
          <a:xfrm>
            <a:off x="576263" y="3181350"/>
            <a:ext cx="6818312" cy="2233613"/>
            <a:chOff x="363" y="2094"/>
            <a:chExt cx="4295" cy="1407"/>
          </a:xfrm>
        </p:grpSpPr>
        <p:sp>
          <p:nvSpPr>
            <p:cNvPr id="732164" name="Freeform 4">
              <a:extLst>
                <a:ext uri="{FF2B5EF4-FFF2-40B4-BE49-F238E27FC236}">
                  <a16:creationId xmlns:a16="http://schemas.microsoft.com/office/drawing/2014/main" id="{B676F273-3663-46DA-A07F-32B8B5646747}"/>
                </a:ext>
              </a:extLst>
            </p:cNvPr>
            <p:cNvSpPr>
              <a:spLocks/>
            </p:cNvSpPr>
            <p:nvPr/>
          </p:nvSpPr>
          <p:spPr bwMode="auto">
            <a:xfrm>
              <a:off x="363" y="2094"/>
              <a:ext cx="4295" cy="1407"/>
            </a:xfrm>
            <a:custGeom>
              <a:avLst/>
              <a:gdLst>
                <a:gd name="T0" fmla="*/ 1245 w 3257"/>
                <a:gd name="T1" fmla="*/ 1045 h 1067"/>
                <a:gd name="T2" fmla="*/ 1440 w 3257"/>
                <a:gd name="T3" fmla="*/ 968 h 1067"/>
                <a:gd name="T4" fmla="*/ 1776 w 3257"/>
                <a:gd name="T5" fmla="*/ 992 h 1067"/>
                <a:gd name="T6" fmla="*/ 2194 w 3257"/>
                <a:gd name="T7" fmla="*/ 922 h 1067"/>
                <a:gd name="T8" fmla="*/ 2586 w 3257"/>
                <a:gd name="T9" fmla="*/ 884 h 1067"/>
                <a:gd name="T10" fmla="*/ 2687 w 3257"/>
                <a:gd name="T11" fmla="*/ 815 h 1067"/>
                <a:gd name="T12" fmla="*/ 2656 w 3257"/>
                <a:gd name="T13" fmla="*/ 701 h 1067"/>
                <a:gd name="T14" fmla="*/ 2795 w 3257"/>
                <a:gd name="T15" fmla="*/ 701 h 1067"/>
                <a:gd name="T16" fmla="*/ 3016 w 3257"/>
                <a:gd name="T17" fmla="*/ 745 h 1067"/>
                <a:gd name="T18" fmla="*/ 3162 w 3257"/>
                <a:gd name="T19" fmla="*/ 720 h 1067"/>
                <a:gd name="T20" fmla="*/ 3257 w 3257"/>
                <a:gd name="T21" fmla="*/ 637 h 1067"/>
                <a:gd name="T22" fmla="*/ 3232 w 3257"/>
                <a:gd name="T23" fmla="*/ 599 h 1067"/>
                <a:gd name="T24" fmla="*/ 3183 w 3257"/>
                <a:gd name="T25" fmla="*/ 519 h 1067"/>
                <a:gd name="T26" fmla="*/ 3217 w 3257"/>
                <a:gd name="T27" fmla="*/ 382 h 1067"/>
                <a:gd name="T28" fmla="*/ 3090 w 3257"/>
                <a:gd name="T29" fmla="*/ 385 h 1067"/>
                <a:gd name="T30" fmla="*/ 2919 w 3257"/>
                <a:gd name="T31" fmla="*/ 344 h 1067"/>
                <a:gd name="T32" fmla="*/ 2679 w 3257"/>
                <a:gd name="T33" fmla="*/ 346 h 1067"/>
                <a:gd name="T34" fmla="*/ 2538 w 3257"/>
                <a:gd name="T35" fmla="*/ 272 h 1067"/>
                <a:gd name="T36" fmla="*/ 2444 w 3257"/>
                <a:gd name="T37" fmla="*/ 267 h 1067"/>
                <a:gd name="T38" fmla="*/ 2315 w 3257"/>
                <a:gd name="T39" fmla="*/ 277 h 1067"/>
                <a:gd name="T40" fmla="*/ 2245 w 3257"/>
                <a:gd name="T41" fmla="*/ 284 h 1067"/>
                <a:gd name="T42" fmla="*/ 2156 w 3257"/>
                <a:gd name="T43" fmla="*/ 248 h 1067"/>
                <a:gd name="T44" fmla="*/ 2151 w 3257"/>
                <a:gd name="T45" fmla="*/ 146 h 1067"/>
                <a:gd name="T46" fmla="*/ 1987 w 3257"/>
                <a:gd name="T47" fmla="*/ 165 h 1067"/>
                <a:gd name="T48" fmla="*/ 1831 w 3257"/>
                <a:gd name="T49" fmla="*/ 178 h 1067"/>
                <a:gd name="T50" fmla="*/ 1626 w 3257"/>
                <a:gd name="T51" fmla="*/ 158 h 1067"/>
                <a:gd name="T52" fmla="*/ 1517 w 3257"/>
                <a:gd name="T53" fmla="*/ 155 h 1067"/>
                <a:gd name="T54" fmla="*/ 1447 w 3257"/>
                <a:gd name="T55" fmla="*/ 69 h 1067"/>
                <a:gd name="T56" fmla="*/ 1255 w 3257"/>
                <a:gd name="T57" fmla="*/ 40 h 1067"/>
                <a:gd name="T58" fmla="*/ 1005 w 3257"/>
                <a:gd name="T59" fmla="*/ 59 h 1067"/>
                <a:gd name="T60" fmla="*/ 861 w 3257"/>
                <a:gd name="T61" fmla="*/ 8 h 1067"/>
                <a:gd name="T62" fmla="*/ 695 w 3257"/>
                <a:gd name="T63" fmla="*/ 11 h 1067"/>
                <a:gd name="T64" fmla="*/ 727 w 3257"/>
                <a:gd name="T65" fmla="*/ 174 h 1067"/>
                <a:gd name="T66" fmla="*/ 627 w 3257"/>
                <a:gd name="T67" fmla="*/ 203 h 1067"/>
                <a:gd name="T68" fmla="*/ 480 w 3257"/>
                <a:gd name="T69" fmla="*/ 238 h 1067"/>
                <a:gd name="T70" fmla="*/ 359 w 3257"/>
                <a:gd name="T71" fmla="*/ 293 h 1067"/>
                <a:gd name="T72" fmla="*/ 402 w 3257"/>
                <a:gd name="T73" fmla="*/ 352 h 1067"/>
                <a:gd name="T74" fmla="*/ 469 w 3257"/>
                <a:gd name="T75" fmla="*/ 438 h 1067"/>
                <a:gd name="T76" fmla="*/ 368 w 3257"/>
                <a:gd name="T77" fmla="*/ 474 h 1067"/>
                <a:gd name="T78" fmla="*/ 171 w 3257"/>
                <a:gd name="T79" fmla="*/ 466 h 1067"/>
                <a:gd name="T80" fmla="*/ 187 w 3257"/>
                <a:gd name="T81" fmla="*/ 561 h 1067"/>
                <a:gd name="T82" fmla="*/ 4 w 3257"/>
                <a:gd name="T83" fmla="*/ 618 h 1067"/>
                <a:gd name="T84" fmla="*/ 124 w 3257"/>
                <a:gd name="T85" fmla="*/ 833 h 1067"/>
                <a:gd name="T86" fmla="*/ 358 w 3257"/>
                <a:gd name="T87" fmla="*/ 884 h 1067"/>
                <a:gd name="T88" fmla="*/ 719 w 3257"/>
                <a:gd name="T89" fmla="*/ 973 h 1067"/>
                <a:gd name="T90" fmla="*/ 842 w 3257"/>
                <a:gd name="T91" fmla="*/ 1051 h 1067"/>
                <a:gd name="T92" fmla="*/ 1027 w 3257"/>
                <a:gd name="T93" fmla="*/ 1022 h 1067"/>
                <a:gd name="T94" fmla="*/ 1085 w 3257"/>
                <a:gd name="T95" fmla="*/ 101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57" h="1067">
                  <a:moveTo>
                    <a:pt x="1149" y="1032"/>
                  </a:moveTo>
                  <a:cubicBezTo>
                    <a:pt x="1177" y="1025"/>
                    <a:pt x="1210" y="1052"/>
                    <a:pt x="1245" y="1045"/>
                  </a:cubicBezTo>
                  <a:cubicBezTo>
                    <a:pt x="1280" y="1038"/>
                    <a:pt x="1328" y="1000"/>
                    <a:pt x="1360" y="987"/>
                  </a:cubicBezTo>
                  <a:cubicBezTo>
                    <a:pt x="1393" y="991"/>
                    <a:pt x="1395" y="974"/>
                    <a:pt x="1440" y="968"/>
                  </a:cubicBezTo>
                  <a:cubicBezTo>
                    <a:pt x="1479" y="965"/>
                    <a:pt x="1554" y="926"/>
                    <a:pt x="1586" y="935"/>
                  </a:cubicBezTo>
                  <a:cubicBezTo>
                    <a:pt x="1640" y="969"/>
                    <a:pt x="1715" y="976"/>
                    <a:pt x="1776" y="992"/>
                  </a:cubicBezTo>
                  <a:cubicBezTo>
                    <a:pt x="1877" y="986"/>
                    <a:pt x="1968" y="968"/>
                    <a:pt x="2067" y="954"/>
                  </a:cubicBezTo>
                  <a:cubicBezTo>
                    <a:pt x="2108" y="948"/>
                    <a:pt x="2153" y="924"/>
                    <a:pt x="2194" y="922"/>
                  </a:cubicBezTo>
                  <a:cubicBezTo>
                    <a:pt x="2263" y="918"/>
                    <a:pt x="2333" y="918"/>
                    <a:pt x="2402" y="916"/>
                  </a:cubicBezTo>
                  <a:cubicBezTo>
                    <a:pt x="2482" y="894"/>
                    <a:pt x="2489" y="890"/>
                    <a:pt x="2586" y="884"/>
                  </a:cubicBezTo>
                  <a:cubicBezTo>
                    <a:pt x="2607" y="877"/>
                    <a:pt x="2624" y="871"/>
                    <a:pt x="2643" y="859"/>
                  </a:cubicBezTo>
                  <a:cubicBezTo>
                    <a:pt x="2672" y="815"/>
                    <a:pt x="2654" y="826"/>
                    <a:pt x="2687" y="815"/>
                  </a:cubicBezTo>
                  <a:cubicBezTo>
                    <a:pt x="2698" y="786"/>
                    <a:pt x="2694" y="774"/>
                    <a:pt x="2668" y="758"/>
                  </a:cubicBezTo>
                  <a:cubicBezTo>
                    <a:pt x="2662" y="748"/>
                    <a:pt x="2635" y="713"/>
                    <a:pt x="2656" y="701"/>
                  </a:cubicBezTo>
                  <a:cubicBezTo>
                    <a:pt x="2667" y="695"/>
                    <a:pt x="2681" y="696"/>
                    <a:pt x="2694" y="694"/>
                  </a:cubicBezTo>
                  <a:cubicBezTo>
                    <a:pt x="2728" y="696"/>
                    <a:pt x="2762" y="696"/>
                    <a:pt x="2795" y="701"/>
                  </a:cubicBezTo>
                  <a:cubicBezTo>
                    <a:pt x="2828" y="705"/>
                    <a:pt x="2857" y="729"/>
                    <a:pt x="2890" y="732"/>
                  </a:cubicBezTo>
                  <a:cubicBezTo>
                    <a:pt x="2987" y="740"/>
                    <a:pt x="2945" y="735"/>
                    <a:pt x="3016" y="745"/>
                  </a:cubicBezTo>
                  <a:cubicBezTo>
                    <a:pt x="3054" y="742"/>
                    <a:pt x="3087" y="741"/>
                    <a:pt x="3124" y="732"/>
                  </a:cubicBezTo>
                  <a:cubicBezTo>
                    <a:pt x="3137" y="729"/>
                    <a:pt x="3162" y="720"/>
                    <a:pt x="3162" y="720"/>
                  </a:cubicBezTo>
                  <a:cubicBezTo>
                    <a:pt x="3188" y="702"/>
                    <a:pt x="3201" y="676"/>
                    <a:pt x="3219" y="650"/>
                  </a:cubicBezTo>
                  <a:cubicBezTo>
                    <a:pt x="3227" y="639"/>
                    <a:pt x="3244" y="642"/>
                    <a:pt x="3257" y="637"/>
                  </a:cubicBezTo>
                  <a:cubicBezTo>
                    <a:pt x="3255" y="627"/>
                    <a:pt x="3257" y="615"/>
                    <a:pt x="3251" y="606"/>
                  </a:cubicBezTo>
                  <a:cubicBezTo>
                    <a:pt x="3247" y="600"/>
                    <a:pt x="3237" y="604"/>
                    <a:pt x="3232" y="599"/>
                  </a:cubicBezTo>
                  <a:cubicBezTo>
                    <a:pt x="3227" y="594"/>
                    <a:pt x="3183" y="585"/>
                    <a:pt x="3181" y="579"/>
                  </a:cubicBezTo>
                  <a:cubicBezTo>
                    <a:pt x="3177" y="566"/>
                    <a:pt x="3183" y="519"/>
                    <a:pt x="3183" y="519"/>
                  </a:cubicBezTo>
                  <a:cubicBezTo>
                    <a:pt x="3196" y="478"/>
                    <a:pt x="3188" y="441"/>
                    <a:pt x="3236" y="426"/>
                  </a:cubicBezTo>
                  <a:cubicBezTo>
                    <a:pt x="3248" y="388"/>
                    <a:pt x="3239" y="397"/>
                    <a:pt x="3217" y="382"/>
                  </a:cubicBezTo>
                  <a:cubicBezTo>
                    <a:pt x="3211" y="369"/>
                    <a:pt x="3192" y="370"/>
                    <a:pt x="3171" y="370"/>
                  </a:cubicBezTo>
                  <a:cubicBezTo>
                    <a:pt x="3150" y="370"/>
                    <a:pt x="3111" y="390"/>
                    <a:pt x="3090" y="385"/>
                  </a:cubicBezTo>
                  <a:cubicBezTo>
                    <a:pt x="3042" y="378"/>
                    <a:pt x="3094" y="342"/>
                    <a:pt x="3044" y="337"/>
                  </a:cubicBezTo>
                  <a:cubicBezTo>
                    <a:pt x="3021" y="328"/>
                    <a:pt x="2941" y="346"/>
                    <a:pt x="2919" y="344"/>
                  </a:cubicBezTo>
                  <a:cubicBezTo>
                    <a:pt x="2858" y="325"/>
                    <a:pt x="2904" y="322"/>
                    <a:pt x="2814" y="332"/>
                  </a:cubicBezTo>
                  <a:cubicBezTo>
                    <a:pt x="2746" y="354"/>
                    <a:pt x="2721" y="352"/>
                    <a:pt x="2679" y="346"/>
                  </a:cubicBezTo>
                  <a:cubicBezTo>
                    <a:pt x="2643" y="341"/>
                    <a:pt x="2610" y="342"/>
                    <a:pt x="2576" y="327"/>
                  </a:cubicBezTo>
                  <a:cubicBezTo>
                    <a:pt x="2563" y="323"/>
                    <a:pt x="2545" y="283"/>
                    <a:pt x="2538" y="272"/>
                  </a:cubicBezTo>
                  <a:cubicBezTo>
                    <a:pt x="2527" y="255"/>
                    <a:pt x="2517" y="262"/>
                    <a:pt x="2497" y="260"/>
                  </a:cubicBezTo>
                  <a:cubicBezTo>
                    <a:pt x="2475" y="255"/>
                    <a:pt x="2466" y="265"/>
                    <a:pt x="2444" y="267"/>
                  </a:cubicBezTo>
                  <a:cubicBezTo>
                    <a:pt x="2422" y="269"/>
                    <a:pt x="2386" y="268"/>
                    <a:pt x="2365" y="270"/>
                  </a:cubicBezTo>
                  <a:cubicBezTo>
                    <a:pt x="2331" y="276"/>
                    <a:pt x="2329" y="272"/>
                    <a:pt x="2315" y="277"/>
                  </a:cubicBezTo>
                  <a:cubicBezTo>
                    <a:pt x="2301" y="282"/>
                    <a:pt x="2293" y="297"/>
                    <a:pt x="2281" y="298"/>
                  </a:cubicBezTo>
                  <a:cubicBezTo>
                    <a:pt x="2275" y="296"/>
                    <a:pt x="2248" y="290"/>
                    <a:pt x="2245" y="284"/>
                  </a:cubicBezTo>
                  <a:cubicBezTo>
                    <a:pt x="2242" y="278"/>
                    <a:pt x="2204" y="272"/>
                    <a:pt x="2204" y="265"/>
                  </a:cubicBezTo>
                  <a:cubicBezTo>
                    <a:pt x="2204" y="250"/>
                    <a:pt x="2161" y="249"/>
                    <a:pt x="2156" y="248"/>
                  </a:cubicBezTo>
                  <a:cubicBezTo>
                    <a:pt x="2127" y="239"/>
                    <a:pt x="2165" y="218"/>
                    <a:pt x="2127" y="210"/>
                  </a:cubicBezTo>
                  <a:cubicBezTo>
                    <a:pt x="2105" y="176"/>
                    <a:pt x="2188" y="157"/>
                    <a:pt x="2151" y="146"/>
                  </a:cubicBezTo>
                  <a:cubicBezTo>
                    <a:pt x="2120" y="152"/>
                    <a:pt x="2085" y="138"/>
                    <a:pt x="2058" y="152"/>
                  </a:cubicBezTo>
                  <a:cubicBezTo>
                    <a:pt x="2046" y="157"/>
                    <a:pt x="1987" y="165"/>
                    <a:pt x="1987" y="165"/>
                  </a:cubicBezTo>
                  <a:cubicBezTo>
                    <a:pt x="1936" y="163"/>
                    <a:pt x="1948" y="179"/>
                    <a:pt x="1898" y="171"/>
                  </a:cubicBezTo>
                  <a:cubicBezTo>
                    <a:pt x="1882" y="169"/>
                    <a:pt x="1831" y="178"/>
                    <a:pt x="1831" y="178"/>
                  </a:cubicBezTo>
                  <a:cubicBezTo>
                    <a:pt x="1819" y="161"/>
                    <a:pt x="1760" y="172"/>
                    <a:pt x="1741" y="165"/>
                  </a:cubicBezTo>
                  <a:cubicBezTo>
                    <a:pt x="1690" y="200"/>
                    <a:pt x="1689" y="151"/>
                    <a:pt x="1626" y="158"/>
                  </a:cubicBezTo>
                  <a:cubicBezTo>
                    <a:pt x="1580" y="180"/>
                    <a:pt x="1556" y="143"/>
                    <a:pt x="1527" y="136"/>
                  </a:cubicBezTo>
                  <a:cubicBezTo>
                    <a:pt x="1509" y="136"/>
                    <a:pt x="1530" y="158"/>
                    <a:pt x="1517" y="155"/>
                  </a:cubicBezTo>
                  <a:cubicBezTo>
                    <a:pt x="1504" y="152"/>
                    <a:pt x="1462" y="131"/>
                    <a:pt x="1450" y="117"/>
                  </a:cubicBezTo>
                  <a:cubicBezTo>
                    <a:pt x="1413" y="122"/>
                    <a:pt x="1483" y="66"/>
                    <a:pt x="1447" y="69"/>
                  </a:cubicBezTo>
                  <a:cubicBezTo>
                    <a:pt x="1411" y="72"/>
                    <a:pt x="1389" y="48"/>
                    <a:pt x="1357" y="43"/>
                  </a:cubicBezTo>
                  <a:cubicBezTo>
                    <a:pt x="1325" y="38"/>
                    <a:pt x="1296" y="33"/>
                    <a:pt x="1255" y="40"/>
                  </a:cubicBezTo>
                  <a:cubicBezTo>
                    <a:pt x="1193" y="60"/>
                    <a:pt x="1171" y="94"/>
                    <a:pt x="1111" y="85"/>
                  </a:cubicBezTo>
                  <a:cubicBezTo>
                    <a:pt x="1068" y="79"/>
                    <a:pt x="1043" y="73"/>
                    <a:pt x="1005" y="59"/>
                  </a:cubicBezTo>
                  <a:cubicBezTo>
                    <a:pt x="976" y="51"/>
                    <a:pt x="930" y="51"/>
                    <a:pt x="906" y="43"/>
                  </a:cubicBezTo>
                  <a:cubicBezTo>
                    <a:pt x="882" y="35"/>
                    <a:pt x="881" y="15"/>
                    <a:pt x="861" y="8"/>
                  </a:cubicBezTo>
                  <a:cubicBezTo>
                    <a:pt x="840" y="0"/>
                    <a:pt x="806" y="15"/>
                    <a:pt x="787" y="2"/>
                  </a:cubicBezTo>
                  <a:cubicBezTo>
                    <a:pt x="758" y="4"/>
                    <a:pt x="724" y="7"/>
                    <a:pt x="695" y="11"/>
                  </a:cubicBezTo>
                  <a:cubicBezTo>
                    <a:pt x="681" y="22"/>
                    <a:pt x="728" y="48"/>
                    <a:pt x="733" y="75"/>
                  </a:cubicBezTo>
                  <a:cubicBezTo>
                    <a:pt x="738" y="102"/>
                    <a:pt x="743" y="160"/>
                    <a:pt x="727" y="174"/>
                  </a:cubicBezTo>
                  <a:cubicBezTo>
                    <a:pt x="722" y="201"/>
                    <a:pt x="654" y="153"/>
                    <a:pt x="637" y="158"/>
                  </a:cubicBezTo>
                  <a:cubicBezTo>
                    <a:pt x="620" y="163"/>
                    <a:pt x="644" y="192"/>
                    <a:pt x="627" y="203"/>
                  </a:cubicBezTo>
                  <a:cubicBezTo>
                    <a:pt x="612" y="201"/>
                    <a:pt x="550" y="221"/>
                    <a:pt x="535" y="222"/>
                  </a:cubicBezTo>
                  <a:cubicBezTo>
                    <a:pt x="511" y="228"/>
                    <a:pt x="516" y="254"/>
                    <a:pt x="480" y="238"/>
                  </a:cubicBezTo>
                  <a:cubicBezTo>
                    <a:pt x="474" y="240"/>
                    <a:pt x="413" y="249"/>
                    <a:pt x="407" y="251"/>
                  </a:cubicBezTo>
                  <a:cubicBezTo>
                    <a:pt x="367" y="248"/>
                    <a:pt x="384" y="287"/>
                    <a:pt x="359" y="293"/>
                  </a:cubicBezTo>
                  <a:cubicBezTo>
                    <a:pt x="353" y="304"/>
                    <a:pt x="364" y="308"/>
                    <a:pt x="371" y="318"/>
                  </a:cubicBezTo>
                  <a:cubicBezTo>
                    <a:pt x="384" y="360"/>
                    <a:pt x="363" y="327"/>
                    <a:pt x="402" y="352"/>
                  </a:cubicBezTo>
                  <a:cubicBezTo>
                    <a:pt x="415" y="366"/>
                    <a:pt x="477" y="407"/>
                    <a:pt x="488" y="421"/>
                  </a:cubicBezTo>
                  <a:cubicBezTo>
                    <a:pt x="499" y="435"/>
                    <a:pt x="478" y="430"/>
                    <a:pt x="469" y="438"/>
                  </a:cubicBezTo>
                  <a:cubicBezTo>
                    <a:pt x="460" y="446"/>
                    <a:pt x="450" y="463"/>
                    <a:pt x="433" y="469"/>
                  </a:cubicBezTo>
                  <a:cubicBezTo>
                    <a:pt x="431" y="478"/>
                    <a:pt x="374" y="467"/>
                    <a:pt x="368" y="474"/>
                  </a:cubicBezTo>
                  <a:cubicBezTo>
                    <a:pt x="346" y="475"/>
                    <a:pt x="281" y="470"/>
                    <a:pt x="248" y="469"/>
                  </a:cubicBezTo>
                  <a:cubicBezTo>
                    <a:pt x="215" y="468"/>
                    <a:pt x="191" y="462"/>
                    <a:pt x="171" y="466"/>
                  </a:cubicBezTo>
                  <a:cubicBezTo>
                    <a:pt x="149" y="475"/>
                    <a:pt x="127" y="476"/>
                    <a:pt x="130" y="492"/>
                  </a:cubicBezTo>
                  <a:cubicBezTo>
                    <a:pt x="133" y="508"/>
                    <a:pt x="187" y="546"/>
                    <a:pt x="187" y="561"/>
                  </a:cubicBezTo>
                  <a:cubicBezTo>
                    <a:pt x="168" y="567"/>
                    <a:pt x="130" y="580"/>
                    <a:pt x="130" y="580"/>
                  </a:cubicBezTo>
                  <a:cubicBezTo>
                    <a:pt x="108" y="602"/>
                    <a:pt x="14" y="588"/>
                    <a:pt x="4" y="618"/>
                  </a:cubicBezTo>
                  <a:cubicBezTo>
                    <a:pt x="0" y="631"/>
                    <a:pt x="22" y="694"/>
                    <a:pt x="22" y="694"/>
                  </a:cubicBezTo>
                  <a:cubicBezTo>
                    <a:pt x="27" y="737"/>
                    <a:pt x="74" y="817"/>
                    <a:pt x="124" y="833"/>
                  </a:cubicBezTo>
                  <a:cubicBezTo>
                    <a:pt x="163" y="862"/>
                    <a:pt x="218" y="863"/>
                    <a:pt x="257" y="871"/>
                  </a:cubicBezTo>
                  <a:cubicBezTo>
                    <a:pt x="296" y="879"/>
                    <a:pt x="287" y="879"/>
                    <a:pt x="358" y="884"/>
                  </a:cubicBezTo>
                  <a:cubicBezTo>
                    <a:pt x="473" y="880"/>
                    <a:pt x="573" y="869"/>
                    <a:pt x="681" y="903"/>
                  </a:cubicBezTo>
                  <a:cubicBezTo>
                    <a:pt x="715" y="926"/>
                    <a:pt x="700" y="950"/>
                    <a:pt x="719" y="973"/>
                  </a:cubicBezTo>
                  <a:cubicBezTo>
                    <a:pt x="731" y="987"/>
                    <a:pt x="743" y="984"/>
                    <a:pt x="757" y="992"/>
                  </a:cubicBezTo>
                  <a:cubicBezTo>
                    <a:pt x="797" y="1015"/>
                    <a:pt x="797" y="1041"/>
                    <a:pt x="842" y="1051"/>
                  </a:cubicBezTo>
                  <a:cubicBezTo>
                    <a:pt x="915" y="1067"/>
                    <a:pt x="950" y="1062"/>
                    <a:pt x="979" y="1048"/>
                  </a:cubicBezTo>
                  <a:cubicBezTo>
                    <a:pt x="993" y="1041"/>
                    <a:pt x="1027" y="1022"/>
                    <a:pt x="1027" y="1022"/>
                  </a:cubicBezTo>
                  <a:cubicBezTo>
                    <a:pt x="1050" y="988"/>
                    <a:pt x="1021" y="1028"/>
                    <a:pt x="1053" y="1010"/>
                  </a:cubicBezTo>
                  <a:cubicBezTo>
                    <a:pt x="1066" y="1003"/>
                    <a:pt x="1085" y="1016"/>
                    <a:pt x="1085" y="1016"/>
                  </a:cubicBezTo>
                  <a:cubicBezTo>
                    <a:pt x="1085" y="998"/>
                    <a:pt x="1129" y="1042"/>
                    <a:pt x="1149" y="1032"/>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165" name="Freeform 5">
              <a:extLst>
                <a:ext uri="{FF2B5EF4-FFF2-40B4-BE49-F238E27FC236}">
                  <a16:creationId xmlns:a16="http://schemas.microsoft.com/office/drawing/2014/main" id="{4CD250BC-98E6-41A4-961F-310FE206B8B5}"/>
                </a:ext>
              </a:extLst>
            </p:cNvPr>
            <p:cNvSpPr>
              <a:spLocks/>
            </p:cNvSpPr>
            <p:nvPr/>
          </p:nvSpPr>
          <p:spPr bwMode="auto">
            <a:xfrm>
              <a:off x="2788" y="2925"/>
              <a:ext cx="1070" cy="113"/>
            </a:xfrm>
            <a:custGeom>
              <a:avLst/>
              <a:gdLst>
                <a:gd name="T0" fmla="*/ 812 w 812"/>
                <a:gd name="T1" fmla="*/ 79 h 86"/>
                <a:gd name="T2" fmla="*/ 773 w 812"/>
                <a:gd name="T3" fmla="*/ 86 h 86"/>
                <a:gd name="T4" fmla="*/ 701 w 812"/>
                <a:gd name="T5" fmla="*/ 79 h 86"/>
                <a:gd name="T6" fmla="*/ 596 w 812"/>
                <a:gd name="T7" fmla="*/ 67 h 86"/>
                <a:gd name="T8" fmla="*/ 346 w 812"/>
                <a:gd name="T9" fmla="*/ 40 h 86"/>
                <a:gd name="T10" fmla="*/ 202 w 812"/>
                <a:gd name="T11" fmla="*/ 0 h 86"/>
                <a:gd name="T12" fmla="*/ 15 w 812"/>
                <a:gd name="T13" fmla="*/ 19 h 86"/>
                <a:gd name="T14" fmla="*/ 0 w 812"/>
                <a:gd name="T15" fmla="*/ 2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2" h="86">
                  <a:moveTo>
                    <a:pt x="812" y="79"/>
                  </a:moveTo>
                  <a:cubicBezTo>
                    <a:pt x="791" y="85"/>
                    <a:pt x="791" y="83"/>
                    <a:pt x="773" y="86"/>
                  </a:cubicBezTo>
                  <a:cubicBezTo>
                    <a:pt x="725" y="84"/>
                    <a:pt x="731" y="85"/>
                    <a:pt x="701" y="79"/>
                  </a:cubicBezTo>
                  <a:cubicBezTo>
                    <a:pt x="669" y="65"/>
                    <a:pt x="629" y="68"/>
                    <a:pt x="596" y="67"/>
                  </a:cubicBezTo>
                  <a:cubicBezTo>
                    <a:pt x="513" y="52"/>
                    <a:pt x="431" y="43"/>
                    <a:pt x="346" y="40"/>
                  </a:cubicBezTo>
                  <a:cubicBezTo>
                    <a:pt x="298" y="26"/>
                    <a:pt x="251" y="5"/>
                    <a:pt x="202" y="0"/>
                  </a:cubicBezTo>
                  <a:cubicBezTo>
                    <a:pt x="139" y="2"/>
                    <a:pt x="79" y="15"/>
                    <a:pt x="15" y="19"/>
                  </a:cubicBezTo>
                  <a:cubicBezTo>
                    <a:pt x="5" y="22"/>
                    <a:pt x="10" y="21"/>
                    <a:pt x="0" y="21"/>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166" name="Freeform 6">
              <a:extLst>
                <a:ext uri="{FF2B5EF4-FFF2-40B4-BE49-F238E27FC236}">
                  <a16:creationId xmlns:a16="http://schemas.microsoft.com/office/drawing/2014/main" id="{8AA4876D-D569-4513-8121-F7570EB190A6}"/>
                </a:ext>
              </a:extLst>
            </p:cNvPr>
            <p:cNvSpPr>
              <a:spLocks/>
            </p:cNvSpPr>
            <p:nvPr/>
          </p:nvSpPr>
          <p:spPr bwMode="auto">
            <a:xfrm>
              <a:off x="3783" y="2243"/>
              <a:ext cx="474" cy="291"/>
            </a:xfrm>
            <a:custGeom>
              <a:avLst/>
              <a:gdLst>
                <a:gd name="T0" fmla="*/ 239 w 359"/>
                <a:gd name="T1" fmla="*/ 221 h 221"/>
                <a:gd name="T2" fmla="*/ 261 w 359"/>
                <a:gd name="T3" fmla="*/ 185 h 221"/>
                <a:gd name="T4" fmla="*/ 280 w 359"/>
                <a:gd name="T5" fmla="*/ 171 h 221"/>
                <a:gd name="T6" fmla="*/ 330 w 359"/>
                <a:gd name="T7" fmla="*/ 140 h 221"/>
                <a:gd name="T8" fmla="*/ 345 w 359"/>
                <a:gd name="T9" fmla="*/ 118 h 221"/>
                <a:gd name="T10" fmla="*/ 359 w 359"/>
                <a:gd name="T11" fmla="*/ 63 h 221"/>
                <a:gd name="T12" fmla="*/ 349 w 359"/>
                <a:gd name="T13" fmla="*/ 17 h 221"/>
                <a:gd name="T14" fmla="*/ 309 w 359"/>
                <a:gd name="T15" fmla="*/ 3 h 221"/>
                <a:gd name="T16" fmla="*/ 265 w 359"/>
                <a:gd name="T17" fmla="*/ 5 h 221"/>
                <a:gd name="T18" fmla="*/ 213 w 359"/>
                <a:gd name="T19" fmla="*/ 34 h 221"/>
                <a:gd name="T20" fmla="*/ 186 w 359"/>
                <a:gd name="T21" fmla="*/ 94 h 221"/>
                <a:gd name="T22" fmla="*/ 153 w 359"/>
                <a:gd name="T23" fmla="*/ 118 h 221"/>
                <a:gd name="T24" fmla="*/ 112 w 359"/>
                <a:gd name="T25" fmla="*/ 125 h 221"/>
                <a:gd name="T26" fmla="*/ 64 w 359"/>
                <a:gd name="T27" fmla="*/ 135 h 221"/>
                <a:gd name="T28" fmla="*/ 11 w 359"/>
                <a:gd name="T29" fmla="*/ 154 h 221"/>
                <a:gd name="T30" fmla="*/ 6 w 359"/>
                <a:gd name="T31" fmla="*/ 21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 h="221">
                  <a:moveTo>
                    <a:pt x="239" y="221"/>
                  </a:moveTo>
                  <a:cubicBezTo>
                    <a:pt x="244" y="204"/>
                    <a:pt x="246" y="195"/>
                    <a:pt x="261" y="185"/>
                  </a:cubicBezTo>
                  <a:cubicBezTo>
                    <a:pt x="266" y="176"/>
                    <a:pt x="270" y="174"/>
                    <a:pt x="280" y="171"/>
                  </a:cubicBezTo>
                  <a:cubicBezTo>
                    <a:pt x="295" y="160"/>
                    <a:pt x="316" y="154"/>
                    <a:pt x="330" y="140"/>
                  </a:cubicBezTo>
                  <a:cubicBezTo>
                    <a:pt x="336" y="134"/>
                    <a:pt x="340" y="125"/>
                    <a:pt x="345" y="118"/>
                  </a:cubicBezTo>
                  <a:cubicBezTo>
                    <a:pt x="352" y="94"/>
                    <a:pt x="352" y="88"/>
                    <a:pt x="359" y="63"/>
                  </a:cubicBezTo>
                  <a:cubicBezTo>
                    <a:pt x="358" y="49"/>
                    <a:pt x="350" y="31"/>
                    <a:pt x="349" y="17"/>
                  </a:cubicBezTo>
                  <a:cubicBezTo>
                    <a:pt x="339" y="10"/>
                    <a:pt x="323" y="5"/>
                    <a:pt x="309" y="3"/>
                  </a:cubicBezTo>
                  <a:cubicBezTo>
                    <a:pt x="295" y="1"/>
                    <a:pt x="281" y="0"/>
                    <a:pt x="265" y="5"/>
                  </a:cubicBezTo>
                  <a:cubicBezTo>
                    <a:pt x="227" y="6"/>
                    <a:pt x="247" y="20"/>
                    <a:pt x="213" y="34"/>
                  </a:cubicBezTo>
                  <a:cubicBezTo>
                    <a:pt x="200" y="57"/>
                    <a:pt x="187" y="70"/>
                    <a:pt x="186" y="94"/>
                  </a:cubicBezTo>
                  <a:cubicBezTo>
                    <a:pt x="179" y="96"/>
                    <a:pt x="153" y="118"/>
                    <a:pt x="153" y="118"/>
                  </a:cubicBezTo>
                  <a:cubicBezTo>
                    <a:pt x="138" y="127"/>
                    <a:pt x="129" y="122"/>
                    <a:pt x="112" y="125"/>
                  </a:cubicBezTo>
                  <a:cubicBezTo>
                    <a:pt x="80" y="139"/>
                    <a:pt x="98" y="125"/>
                    <a:pt x="64" y="135"/>
                  </a:cubicBezTo>
                  <a:cubicBezTo>
                    <a:pt x="39" y="142"/>
                    <a:pt x="37" y="153"/>
                    <a:pt x="11" y="154"/>
                  </a:cubicBezTo>
                  <a:cubicBezTo>
                    <a:pt x="0" y="156"/>
                    <a:pt x="17" y="216"/>
                    <a:pt x="6" y="21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167" name="Freeform 7">
              <a:extLst>
                <a:ext uri="{FF2B5EF4-FFF2-40B4-BE49-F238E27FC236}">
                  <a16:creationId xmlns:a16="http://schemas.microsoft.com/office/drawing/2014/main" id="{7DFEE6AA-1242-4A11-B258-5CE80C708FD0}"/>
                </a:ext>
              </a:extLst>
            </p:cNvPr>
            <p:cNvSpPr>
              <a:spLocks/>
            </p:cNvSpPr>
            <p:nvPr/>
          </p:nvSpPr>
          <p:spPr bwMode="auto">
            <a:xfrm>
              <a:off x="2062" y="2374"/>
              <a:ext cx="1100" cy="499"/>
            </a:xfrm>
            <a:custGeom>
              <a:avLst/>
              <a:gdLst>
                <a:gd name="T0" fmla="*/ 834 w 834"/>
                <a:gd name="T1" fmla="*/ 0 h 379"/>
                <a:gd name="T2" fmla="*/ 802 w 834"/>
                <a:gd name="T3" fmla="*/ 10 h 379"/>
                <a:gd name="T4" fmla="*/ 795 w 834"/>
                <a:gd name="T5" fmla="*/ 12 h 379"/>
                <a:gd name="T6" fmla="*/ 766 w 834"/>
                <a:gd name="T7" fmla="*/ 24 h 379"/>
                <a:gd name="T8" fmla="*/ 745 w 834"/>
                <a:gd name="T9" fmla="*/ 38 h 379"/>
                <a:gd name="T10" fmla="*/ 716 w 834"/>
                <a:gd name="T11" fmla="*/ 53 h 379"/>
                <a:gd name="T12" fmla="*/ 663 w 834"/>
                <a:gd name="T13" fmla="*/ 46 h 379"/>
                <a:gd name="T14" fmla="*/ 608 w 834"/>
                <a:gd name="T15" fmla="*/ 34 h 379"/>
                <a:gd name="T16" fmla="*/ 558 w 834"/>
                <a:gd name="T17" fmla="*/ 19 h 379"/>
                <a:gd name="T18" fmla="*/ 522 w 834"/>
                <a:gd name="T19" fmla="*/ 34 h 379"/>
                <a:gd name="T20" fmla="*/ 526 w 834"/>
                <a:gd name="T21" fmla="*/ 58 h 379"/>
                <a:gd name="T22" fmla="*/ 478 w 834"/>
                <a:gd name="T23" fmla="*/ 67 h 379"/>
                <a:gd name="T24" fmla="*/ 469 w 834"/>
                <a:gd name="T25" fmla="*/ 70 h 379"/>
                <a:gd name="T26" fmla="*/ 404 w 834"/>
                <a:gd name="T27" fmla="*/ 72 h 379"/>
                <a:gd name="T28" fmla="*/ 382 w 834"/>
                <a:gd name="T29" fmla="*/ 82 h 379"/>
                <a:gd name="T30" fmla="*/ 368 w 834"/>
                <a:gd name="T31" fmla="*/ 86 h 379"/>
                <a:gd name="T32" fmla="*/ 310 w 834"/>
                <a:gd name="T33" fmla="*/ 74 h 379"/>
                <a:gd name="T34" fmla="*/ 262 w 834"/>
                <a:gd name="T35" fmla="*/ 103 h 379"/>
                <a:gd name="T36" fmla="*/ 145 w 834"/>
                <a:gd name="T37" fmla="*/ 106 h 379"/>
                <a:gd name="T38" fmla="*/ 118 w 834"/>
                <a:gd name="T39" fmla="*/ 127 h 379"/>
                <a:gd name="T40" fmla="*/ 133 w 834"/>
                <a:gd name="T41" fmla="*/ 173 h 379"/>
                <a:gd name="T42" fmla="*/ 128 w 834"/>
                <a:gd name="T43" fmla="*/ 194 h 379"/>
                <a:gd name="T44" fmla="*/ 82 w 834"/>
                <a:gd name="T45" fmla="*/ 223 h 379"/>
                <a:gd name="T46" fmla="*/ 39 w 834"/>
                <a:gd name="T47" fmla="*/ 238 h 379"/>
                <a:gd name="T48" fmla="*/ 10 w 834"/>
                <a:gd name="T49" fmla="*/ 257 h 379"/>
                <a:gd name="T50" fmla="*/ 10 w 834"/>
                <a:gd name="T51" fmla="*/ 276 h 379"/>
                <a:gd name="T52" fmla="*/ 3 w 834"/>
                <a:gd name="T53" fmla="*/ 300 h 379"/>
                <a:gd name="T54" fmla="*/ 8 w 834"/>
                <a:gd name="T55" fmla="*/ 324 h 379"/>
                <a:gd name="T56" fmla="*/ 20 w 834"/>
                <a:gd name="T57" fmla="*/ 336 h 379"/>
                <a:gd name="T58" fmla="*/ 20 w 834"/>
                <a:gd name="T5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4" h="379">
                  <a:moveTo>
                    <a:pt x="834" y="0"/>
                  </a:moveTo>
                  <a:cubicBezTo>
                    <a:pt x="823" y="3"/>
                    <a:pt x="813" y="7"/>
                    <a:pt x="802" y="10"/>
                  </a:cubicBezTo>
                  <a:cubicBezTo>
                    <a:pt x="800" y="11"/>
                    <a:pt x="795" y="12"/>
                    <a:pt x="795" y="12"/>
                  </a:cubicBezTo>
                  <a:cubicBezTo>
                    <a:pt x="786" y="18"/>
                    <a:pt x="776" y="21"/>
                    <a:pt x="766" y="24"/>
                  </a:cubicBezTo>
                  <a:cubicBezTo>
                    <a:pt x="759" y="31"/>
                    <a:pt x="754" y="35"/>
                    <a:pt x="745" y="38"/>
                  </a:cubicBezTo>
                  <a:cubicBezTo>
                    <a:pt x="735" y="45"/>
                    <a:pt x="727" y="48"/>
                    <a:pt x="716" y="53"/>
                  </a:cubicBezTo>
                  <a:cubicBezTo>
                    <a:pt x="698" y="51"/>
                    <a:pt x="681" y="50"/>
                    <a:pt x="663" y="46"/>
                  </a:cubicBezTo>
                  <a:cubicBezTo>
                    <a:pt x="641" y="37"/>
                    <a:pt x="636" y="36"/>
                    <a:pt x="608" y="34"/>
                  </a:cubicBezTo>
                  <a:cubicBezTo>
                    <a:pt x="591" y="29"/>
                    <a:pt x="575" y="23"/>
                    <a:pt x="558" y="19"/>
                  </a:cubicBezTo>
                  <a:cubicBezTo>
                    <a:pt x="540" y="21"/>
                    <a:pt x="530" y="18"/>
                    <a:pt x="522" y="34"/>
                  </a:cubicBezTo>
                  <a:cubicBezTo>
                    <a:pt x="523" y="42"/>
                    <a:pt x="530" y="51"/>
                    <a:pt x="526" y="58"/>
                  </a:cubicBezTo>
                  <a:cubicBezTo>
                    <a:pt x="524" y="62"/>
                    <a:pt x="479" y="67"/>
                    <a:pt x="478" y="67"/>
                  </a:cubicBezTo>
                  <a:cubicBezTo>
                    <a:pt x="475" y="68"/>
                    <a:pt x="472" y="70"/>
                    <a:pt x="469" y="70"/>
                  </a:cubicBezTo>
                  <a:cubicBezTo>
                    <a:pt x="447" y="71"/>
                    <a:pt x="426" y="71"/>
                    <a:pt x="404" y="72"/>
                  </a:cubicBezTo>
                  <a:cubicBezTo>
                    <a:pt x="396" y="74"/>
                    <a:pt x="390" y="79"/>
                    <a:pt x="382" y="82"/>
                  </a:cubicBezTo>
                  <a:cubicBezTo>
                    <a:pt x="378" y="84"/>
                    <a:pt x="368" y="86"/>
                    <a:pt x="368" y="86"/>
                  </a:cubicBezTo>
                  <a:cubicBezTo>
                    <a:pt x="345" y="84"/>
                    <a:pt x="331" y="82"/>
                    <a:pt x="310" y="74"/>
                  </a:cubicBezTo>
                  <a:cubicBezTo>
                    <a:pt x="280" y="79"/>
                    <a:pt x="287" y="102"/>
                    <a:pt x="262" y="103"/>
                  </a:cubicBezTo>
                  <a:cubicBezTo>
                    <a:pt x="223" y="105"/>
                    <a:pt x="184" y="105"/>
                    <a:pt x="145" y="106"/>
                  </a:cubicBezTo>
                  <a:cubicBezTo>
                    <a:pt x="132" y="114"/>
                    <a:pt x="129" y="120"/>
                    <a:pt x="118" y="127"/>
                  </a:cubicBezTo>
                  <a:cubicBezTo>
                    <a:pt x="112" y="147"/>
                    <a:pt x="112" y="164"/>
                    <a:pt x="133" y="173"/>
                  </a:cubicBezTo>
                  <a:cubicBezTo>
                    <a:pt x="140" y="183"/>
                    <a:pt x="138" y="188"/>
                    <a:pt x="128" y="194"/>
                  </a:cubicBezTo>
                  <a:cubicBezTo>
                    <a:pt x="122" y="217"/>
                    <a:pt x="103" y="219"/>
                    <a:pt x="82" y="223"/>
                  </a:cubicBezTo>
                  <a:cubicBezTo>
                    <a:pt x="68" y="229"/>
                    <a:pt x="53" y="231"/>
                    <a:pt x="39" y="238"/>
                  </a:cubicBezTo>
                  <a:cubicBezTo>
                    <a:pt x="29" y="243"/>
                    <a:pt x="20" y="251"/>
                    <a:pt x="10" y="257"/>
                  </a:cubicBezTo>
                  <a:cubicBezTo>
                    <a:pt x="4" y="267"/>
                    <a:pt x="0" y="269"/>
                    <a:pt x="10" y="276"/>
                  </a:cubicBezTo>
                  <a:cubicBezTo>
                    <a:pt x="8" y="285"/>
                    <a:pt x="6" y="292"/>
                    <a:pt x="3" y="300"/>
                  </a:cubicBezTo>
                  <a:cubicBezTo>
                    <a:pt x="4" y="308"/>
                    <a:pt x="4" y="317"/>
                    <a:pt x="8" y="324"/>
                  </a:cubicBezTo>
                  <a:cubicBezTo>
                    <a:pt x="11" y="329"/>
                    <a:pt x="19" y="330"/>
                    <a:pt x="20" y="336"/>
                  </a:cubicBezTo>
                  <a:cubicBezTo>
                    <a:pt x="22" y="350"/>
                    <a:pt x="20" y="365"/>
                    <a:pt x="20" y="37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168" name="Freeform 8">
              <a:extLst>
                <a:ext uri="{FF2B5EF4-FFF2-40B4-BE49-F238E27FC236}">
                  <a16:creationId xmlns:a16="http://schemas.microsoft.com/office/drawing/2014/main" id="{12DF714D-5320-45AC-95C1-F4B8FBE5534A}"/>
                </a:ext>
              </a:extLst>
            </p:cNvPr>
            <p:cNvSpPr>
              <a:spLocks/>
            </p:cNvSpPr>
            <p:nvPr/>
          </p:nvSpPr>
          <p:spPr bwMode="auto">
            <a:xfrm>
              <a:off x="2658" y="2430"/>
              <a:ext cx="567" cy="371"/>
            </a:xfrm>
            <a:custGeom>
              <a:avLst/>
              <a:gdLst>
                <a:gd name="T0" fmla="*/ 418 w 430"/>
                <a:gd name="T1" fmla="*/ 0 h 281"/>
                <a:gd name="T2" fmla="*/ 389 w 430"/>
                <a:gd name="T3" fmla="*/ 17 h 281"/>
                <a:gd name="T4" fmla="*/ 379 w 430"/>
                <a:gd name="T5" fmla="*/ 31 h 281"/>
                <a:gd name="T6" fmla="*/ 394 w 430"/>
                <a:gd name="T7" fmla="*/ 53 h 281"/>
                <a:gd name="T8" fmla="*/ 418 w 430"/>
                <a:gd name="T9" fmla="*/ 94 h 281"/>
                <a:gd name="T10" fmla="*/ 430 w 430"/>
                <a:gd name="T11" fmla="*/ 115 h 281"/>
                <a:gd name="T12" fmla="*/ 406 w 430"/>
                <a:gd name="T13" fmla="*/ 132 h 281"/>
                <a:gd name="T14" fmla="*/ 365 w 430"/>
                <a:gd name="T15" fmla="*/ 154 h 281"/>
                <a:gd name="T16" fmla="*/ 322 w 430"/>
                <a:gd name="T17" fmla="*/ 171 h 281"/>
                <a:gd name="T18" fmla="*/ 242 w 430"/>
                <a:gd name="T19" fmla="*/ 168 h 281"/>
                <a:gd name="T20" fmla="*/ 197 w 430"/>
                <a:gd name="T21" fmla="*/ 190 h 281"/>
                <a:gd name="T22" fmla="*/ 125 w 430"/>
                <a:gd name="T23" fmla="*/ 209 h 281"/>
                <a:gd name="T24" fmla="*/ 46 w 430"/>
                <a:gd name="T25" fmla="*/ 214 h 281"/>
                <a:gd name="T26" fmla="*/ 19 w 430"/>
                <a:gd name="T27" fmla="*/ 252 h 281"/>
                <a:gd name="T28" fmla="*/ 0 w 430"/>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281">
                  <a:moveTo>
                    <a:pt x="418" y="0"/>
                  </a:moveTo>
                  <a:cubicBezTo>
                    <a:pt x="408" y="7"/>
                    <a:pt x="400" y="9"/>
                    <a:pt x="389" y="17"/>
                  </a:cubicBezTo>
                  <a:cubicBezTo>
                    <a:pt x="384" y="20"/>
                    <a:pt x="379" y="31"/>
                    <a:pt x="379" y="31"/>
                  </a:cubicBezTo>
                  <a:cubicBezTo>
                    <a:pt x="382" y="42"/>
                    <a:pt x="387" y="44"/>
                    <a:pt x="394" y="53"/>
                  </a:cubicBezTo>
                  <a:cubicBezTo>
                    <a:pt x="399" y="69"/>
                    <a:pt x="403" y="85"/>
                    <a:pt x="418" y="94"/>
                  </a:cubicBezTo>
                  <a:cubicBezTo>
                    <a:pt x="422" y="101"/>
                    <a:pt x="427" y="107"/>
                    <a:pt x="430" y="115"/>
                  </a:cubicBezTo>
                  <a:cubicBezTo>
                    <a:pt x="425" y="128"/>
                    <a:pt x="421" y="128"/>
                    <a:pt x="406" y="132"/>
                  </a:cubicBezTo>
                  <a:cubicBezTo>
                    <a:pt x="396" y="142"/>
                    <a:pt x="373" y="143"/>
                    <a:pt x="365" y="154"/>
                  </a:cubicBezTo>
                  <a:cubicBezTo>
                    <a:pt x="363" y="162"/>
                    <a:pt x="327" y="164"/>
                    <a:pt x="322" y="171"/>
                  </a:cubicBezTo>
                  <a:cubicBezTo>
                    <a:pt x="298" y="173"/>
                    <a:pt x="253" y="160"/>
                    <a:pt x="242" y="168"/>
                  </a:cubicBezTo>
                  <a:cubicBezTo>
                    <a:pt x="221" y="166"/>
                    <a:pt x="215" y="196"/>
                    <a:pt x="197" y="190"/>
                  </a:cubicBezTo>
                  <a:cubicBezTo>
                    <a:pt x="189" y="187"/>
                    <a:pt x="125" y="209"/>
                    <a:pt x="125" y="209"/>
                  </a:cubicBezTo>
                  <a:cubicBezTo>
                    <a:pt x="45" y="212"/>
                    <a:pt x="127" y="212"/>
                    <a:pt x="46" y="214"/>
                  </a:cubicBezTo>
                  <a:cubicBezTo>
                    <a:pt x="32" y="218"/>
                    <a:pt x="25" y="239"/>
                    <a:pt x="19" y="252"/>
                  </a:cubicBezTo>
                  <a:cubicBezTo>
                    <a:pt x="17" y="264"/>
                    <a:pt x="9" y="272"/>
                    <a:pt x="0" y="281"/>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169" name="Freeform 9">
              <a:extLst>
                <a:ext uri="{FF2B5EF4-FFF2-40B4-BE49-F238E27FC236}">
                  <a16:creationId xmlns:a16="http://schemas.microsoft.com/office/drawing/2014/main" id="{774D5F76-7232-4854-8D99-BE4E2E607775}"/>
                </a:ext>
              </a:extLst>
            </p:cNvPr>
            <p:cNvSpPr>
              <a:spLocks/>
            </p:cNvSpPr>
            <p:nvPr/>
          </p:nvSpPr>
          <p:spPr bwMode="auto">
            <a:xfrm>
              <a:off x="588" y="2794"/>
              <a:ext cx="1261" cy="120"/>
            </a:xfrm>
            <a:custGeom>
              <a:avLst/>
              <a:gdLst>
                <a:gd name="T0" fmla="*/ 956 w 956"/>
                <a:gd name="T1" fmla="*/ 91 h 91"/>
                <a:gd name="T2" fmla="*/ 924 w 956"/>
                <a:gd name="T3" fmla="*/ 67 h 91"/>
                <a:gd name="T4" fmla="*/ 893 w 956"/>
                <a:gd name="T5" fmla="*/ 46 h 91"/>
                <a:gd name="T6" fmla="*/ 826 w 956"/>
                <a:gd name="T7" fmla="*/ 36 h 91"/>
                <a:gd name="T8" fmla="*/ 732 w 956"/>
                <a:gd name="T9" fmla="*/ 43 h 91"/>
                <a:gd name="T10" fmla="*/ 665 w 956"/>
                <a:gd name="T11" fmla="*/ 31 h 91"/>
                <a:gd name="T12" fmla="*/ 574 w 956"/>
                <a:gd name="T13" fmla="*/ 19 h 91"/>
                <a:gd name="T14" fmla="*/ 476 w 956"/>
                <a:gd name="T15" fmla="*/ 3 h 91"/>
                <a:gd name="T16" fmla="*/ 423 w 956"/>
                <a:gd name="T17" fmla="*/ 0 h 91"/>
                <a:gd name="T18" fmla="*/ 327 w 956"/>
                <a:gd name="T19" fmla="*/ 10 h 91"/>
                <a:gd name="T20" fmla="*/ 197 w 956"/>
                <a:gd name="T21" fmla="*/ 22 h 91"/>
                <a:gd name="T22" fmla="*/ 106 w 956"/>
                <a:gd name="T23" fmla="*/ 31 h 91"/>
                <a:gd name="T24" fmla="*/ 39 w 956"/>
                <a:gd name="T25" fmla="*/ 17 h 91"/>
                <a:gd name="T26" fmla="*/ 0 w 956"/>
                <a:gd name="T27" fmla="*/ 2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6" h="91">
                  <a:moveTo>
                    <a:pt x="956" y="91"/>
                  </a:moveTo>
                  <a:cubicBezTo>
                    <a:pt x="952" y="87"/>
                    <a:pt x="933" y="75"/>
                    <a:pt x="924" y="67"/>
                  </a:cubicBezTo>
                  <a:cubicBezTo>
                    <a:pt x="894" y="69"/>
                    <a:pt x="923" y="45"/>
                    <a:pt x="893" y="46"/>
                  </a:cubicBezTo>
                  <a:cubicBezTo>
                    <a:pt x="875" y="45"/>
                    <a:pt x="844" y="37"/>
                    <a:pt x="826" y="36"/>
                  </a:cubicBezTo>
                  <a:cubicBezTo>
                    <a:pt x="810" y="35"/>
                    <a:pt x="748" y="46"/>
                    <a:pt x="732" y="43"/>
                  </a:cubicBezTo>
                  <a:cubicBezTo>
                    <a:pt x="722" y="39"/>
                    <a:pt x="676" y="33"/>
                    <a:pt x="665" y="31"/>
                  </a:cubicBezTo>
                  <a:cubicBezTo>
                    <a:pt x="648" y="19"/>
                    <a:pt x="595" y="25"/>
                    <a:pt x="574" y="19"/>
                  </a:cubicBezTo>
                  <a:cubicBezTo>
                    <a:pt x="549" y="6"/>
                    <a:pt x="504" y="1"/>
                    <a:pt x="476" y="3"/>
                  </a:cubicBezTo>
                  <a:cubicBezTo>
                    <a:pt x="469" y="1"/>
                    <a:pt x="423" y="0"/>
                    <a:pt x="423" y="0"/>
                  </a:cubicBezTo>
                  <a:cubicBezTo>
                    <a:pt x="398" y="1"/>
                    <a:pt x="365" y="6"/>
                    <a:pt x="327" y="10"/>
                  </a:cubicBezTo>
                  <a:cubicBezTo>
                    <a:pt x="289" y="14"/>
                    <a:pt x="234" y="19"/>
                    <a:pt x="197" y="22"/>
                  </a:cubicBezTo>
                  <a:cubicBezTo>
                    <a:pt x="140" y="25"/>
                    <a:pt x="132" y="32"/>
                    <a:pt x="106" y="31"/>
                  </a:cubicBezTo>
                  <a:cubicBezTo>
                    <a:pt x="80" y="30"/>
                    <a:pt x="57" y="18"/>
                    <a:pt x="39" y="17"/>
                  </a:cubicBezTo>
                  <a:cubicBezTo>
                    <a:pt x="26" y="20"/>
                    <a:pt x="14" y="27"/>
                    <a:pt x="0" y="2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2170" name="Rectangle 10">
            <a:extLst>
              <a:ext uri="{FF2B5EF4-FFF2-40B4-BE49-F238E27FC236}">
                <a16:creationId xmlns:a16="http://schemas.microsoft.com/office/drawing/2014/main" id="{445D49B2-7893-4512-A1C6-844753F2BE61}"/>
              </a:ext>
            </a:extLst>
          </p:cNvPr>
          <p:cNvSpPr>
            <a:spLocks noGrp="1" noChangeArrowheads="1"/>
          </p:cNvSpPr>
          <p:nvPr>
            <p:ph type="ctrTitle"/>
          </p:nvPr>
        </p:nvSpPr>
        <p:spPr>
          <a:xfrm>
            <a:off x="0" y="-304800"/>
            <a:ext cx="9144000" cy="914400"/>
          </a:xfrm>
        </p:spPr>
        <p:txBody>
          <a:bodyPr/>
          <a:lstStyle/>
          <a:p>
            <a:r>
              <a:rPr lang="en-US" altLang="en-US" sz="2800"/>
              <a:t>Great Salt Lake Basin Critical Zone Observatory</a:t>
            </a:r>
          </a:p>
        </p:txBody>
      </p:sp>
      <p:grpSp>
        <p:nvGrpSpPr>
          <p:cNvPr id="732171" name="Group 11">
            <a:extLst>
              <a:ext uri="{FF2B5EF4-FFF2-40B4-BE49-F238E27FC236}">
                <a16:creationId xmlns:a16="http://schemas.microsoft.com/office/drawing/2014/main" id="{163F9B06-3BF1-4F75-8457-8B710A4AF309}"/>
              </a:ext>
            </a:extLst>
          </p:cNvPr>
          <p:cNvGrpSpPr>
            <a:grpSpLocks/>
          </p:cNvGrpSpPr>
          <p:nvPr/>
        </p:nvGrpSpPr>
        <p:grpSpPr bwMode="auto">
          <a:xfrm>
            <a:off x="2286000" y="3362325"/>
            <a:ext cx="5410200" cy="1738313"/>
            <a:chOff x="1440" y="2208"/>
            <a:chExt cx="3408" cy="1095"/>
          </a:xfrm>
        </p:grpSpPr>
        <p:sp>
          <p:nvSpPr>
            <p:cNvPr id="732172" name="Text Box 12">
              <a:extLst>
                <a:ext uri="{FF2B5EF4-FFF2-40B4-BE49-F238E27FC236}">
                  <a16:creationId xmlns:a16="http://schemas.microsoft.com/office/drawing/2014/main" id="{320C2C4D-FCBF-49C4-938B-48B66D27380F}"/>
                </a:ext>
              </a:extLst>
            </p:cNvPr>
            <p:cNvSpPr txBox="1">
              <a:spLocks noChangeArrowheads="1"/>
            </p:cNvSpPr>
            <p:nvPr/>
          </p:nvSpPr>
          <p:spPr bwMode="auto">
            <a:xfrm>
              <a:off x="1440" y="2352"/>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Bear</a:t>
              </a:r>
            </a:p>
          </p:txBody>
        </p:sp>
        <p:sp>
          <p:nvSpPr>
            <p:cNvPr id="732173" name="Text Box 13">
              <a:extLst>
                <a:ext uri="{FF2B5EF4-FFF2-40B4-BE49-F238E27FC236}">
                  <a16:creationId xmlns:a16="http://schemas.microsoft.com/office/drawing/2014/main" id="{0744A4B8-C66F-4928-90A0-3AF1FF26B731}"/>
                </a:ext>
              </a:extLst>
            </p:cNvPr>
            <p:cNvSpPr txBox="1">
              <a:spLocks noChangeArrowheads="1"/>
            </p:cNvSpPr>
            <p:nvPr/>
          </p:nvSpPr>
          <p:spPr bwMode="auto">
            <a:xfrm>
              <a:off x="2160" y="3072"/>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West Desert</a:t>
              </a:r>
            </a:p>
          </p:txBody>
        </p:sp>
        <p:sp>
          <p:nvSpPr>
            <p:cNvPr id="732174" name="Text Box 14">
              <a:extLst>
                <a:ext uri="{FF2B5EF4-FFF2-40B4-BE49-F238E27FC236}">
                  <a16:creationId xmlns:a16="http://schemas.microsoft.com/office/drawing/2014/main" id="{27DE603D-F5F6-46B2-9ABF-B3D48873487D}"/>
                </a:ext>
              </a:extLst>
            </p:cNvPr>
            <p:cNvSpPr txBox="1">
              <a:spLocks noChangeArrowheads="1"/>
            </p:cNvSpPr>
            <p:nvPr/>
          </p:nvSpPr>
          <p:spPr bwMode="auto">
            <a:xfrm>
              <a:off x="3120" y="2640"/>
              <a:ext cx="12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Jordan/Provo</a:t>
              </a:r>
            </a:p>
          </p:txBody>
        </p:sp>
        <p:sp>
          <p:nvSpPr>
            <p:cNvPr id="732175" name="Text Box 15">
              <a:extLst>
                <a:ext uri="{FF2B5EF4-FFF2-40B4-BE49-F238E27FC236}">
                  <a16:creationId xmlns:a16="http://schemas.microsoft.com/office/drawing/2014/main" id="{DED33D79-9ADF-4379-8537-BE5B20342295}"/>
                </a:ext>
              </a:extLst>
            </p:cNvPr>
            <p:cNvSpPr txBox="1">
              <a:spLocks noChangeArrowheads="1"/>
            </p:cNvSpPr>
            <p:nvPr/>
          </p:nvSpPr>
          <p:spPr bwMode="auto">
            <a:xfrm>
              <a:off x="2256" y="2496"/>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Weber</a:t>
              </a:r>
            </a:p>
          </p:txBody>
        </p:sp>
        <p:sp>
          <p:nvSpPr>
            <p:cNvPr id="732176" name="Text Box 16">
              <a:extLst>
                <a:ext uri="{FF2B5EF4-FFF2-40B4-BE49-F238E27FC236}">
                  <a16:creationId xmlns:a16="http://schemas.microsoft.com/office/drawing/2014/main" id="{8AFDF585-1E41-4D51-83B8-6EFDA0097629}"/>
                </a:ext>
              </a:extLst>
            </p:cNvPr>
            <p:cNvSpPr txBox="1">
              <a:spLocks noChangeArrowheads="1"/>
            </p:cNvSpPr>
            <p:nvPr/>
          </p:nvSpPr>
          <p:spPr bwMode="auto">
            <a:xfrm>
              <a:off x="3744" y="2208"/>
              <a:ext cx="11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Strawberry</a:t>
              </a:r>
            </a:p>
          </p:txBody>
        </p:sp>
      </p:grpSp>
      <p:sp>
        <p:nvSpPr>
          <p:cNvPr id="732177" name="Text Box 17">
            <a:extLst>
              <a:ext uri="{FF2B5EF4-FFF2-40B4-BE49-F238E27FC236}">
                <a16:creationId xmlns:a16="http://schemas.microsoft.com/office/drawing/2014/main" id="{E7475609-4C49-4B14-990C-8412914E030C}"/>
              </a:ext>
            </a:extLst>
          </p:cNvPr>
          <p:cNvSpPr txBox="1">
            <a:spLocks noChangeArrowheads="1"/>
          </p:cNvSpPr>
          <p:nvPr/>
        </p:nvSpPr>
        <p:spPr bwMode="auto">
          <a:xfrm>
            <a:off x="838200" y="5486400"/>
            <a:ext cx="7467600"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cs typeface="Arial" panose="020B0604020202020204" pitchFamily="34" charset="0"/>
              </a:rPr>
              <a:t>An observatory to study critical zone closed basin ecosystem dynamics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6258" name="Picture 2" descr="GSL">
            <a:extLst>
              <a:ext uri="{FF2B5EF4-FFF2-40B4-BE49-F238E27FC236}">
                <a16:creationId xmlns:a16="http://schemas.microsoft.com/office/drawing/2014/main" id="{8E6FA40F-65FD-4E09-B53A-8148CFE110B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3443288"/>
            <a:ext cx="4419600" cy="3414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6259" name="Rectangle 3">
            <a:extLst>
              <a:ext uri="{FF2B5EF4-FFF2-40B4-BE49-F238E27FC236}">
                <a16:creationId xmlns:a16="http://schemas.microsoft.com/office/drawing/2014/main" id="{8FF431AB-8B59-472F-9174-F65BC25CD667}"/>
              </a:ext>
            </a:extLst>
          </p:cNvPr>
          <p:cNvSpPr>
            <a:spLocks noGrp="1" noChangeArrowheads="1"/>
          </p:cNvSpPr>
          <p:nvPr>
            <p:ph type="title"/>
          </p:nvPr>
        </p:nvSpPr>
        <p:spPr>
          <a:xfrm>
            <a:off x="152400" y="200025"/>
            <a:ext cx="4114800" cy="1323975"/>
          </a:xfrm>
          <a:noFill/>
          <a:ln/>
        </p:spPr>
        <p:txBody>
          <a:bodyPr/>
          <a:lstStyle/>
          <a:p>
            <a:r>
              <a:rPr lang="en-US" altLang="en-US" sz="4000" i="1">
                <a:effectLst>
                  <a:outerShdw blurRad="38100" dist="38100" dir="2700000" algn="tl">
                    <a:srgbClr val="C0C0C0"/>
                  </a:outerShdw>
                </a:effectLst>
              </a:rPr>
              <a:t>Conceptual Model</a:t>
            </a:r>
          </a:p>
        </p:txBody>
      </p:sp>
      <p:sp>
        <p:nvSpPr>
          <p:cNvPr id="736260" name="Rectangle 4">
            <a:extLst>
              <a:ext uri="{FF2B5EF4-FFF2-40B4-BE49-F238E27FC236}">
                <a16:creationId xmlns:a16="http://schemas.microsoft.com/office/drawing/2014/main" id="{54A1C8F3-9626-49C8-AD9E-045172FDB5AD}"/>
              </a:ext>
            </a:extLst>
          </p:cNvPr>
          <p:cNvSpPr>
            <a:spLocks noChangeArrowheads="1"/>
          </p:cNvSpPr>
          <p:nvPr/>
        </p:nvSpPr>
        <p:spPr bwMode="auto">
          <a:xfrm>
            <a:off x="533400" y="1752600"/>
            <a:ext cx="1752600" cy="8382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1" name="Text Box 5">
            <a:extLst>
              <a:ext uri="{FF2B5EF4-FFF2-40B4-BE49-F238E27FC236}">
                <a16:creationId xmlns:a16="http://schemas.microsoft.com/office/drawing/2014/main" id="{3EBE5066-CCFB-4611-9F09-F977249CA503}"/>
              </a:ext>
            </a:extLst>
          </p:cNvPr>
          <p:cNvSpPr txBox="1">
            <a:spLocks noChangeArrowheads="1"/>
          </p:cNvSpPr>
          <p:nvPr/>
        </p:nvSpPr>
        <p:spPr bwMode="auto">
          <a:xfrm>
            <a:off x="685800" y="19812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chemeClr val="bg2"/>
                </a:solidFill>
                <a:latin typeface="Tahoma" panose="020B0604030504040204" pitchFamily="34" charset="0"/>
              </a:rPr>
              <a:t>Air Humidity</a:t>
            </a:r>
          </a:p>
        </p:txBody>
      </p:sp>
      <p:sp>
        <p:nvSpPr>
          <p:cNvPr id="736262" name="Rectangle 6">
            <a:extLst>
              <a:ext uri="{FF2B5EF4-FFF2-40B4-BE49-F238E27FC236}">
                <a16:creationId xmlns:a16="http://schemas.microsoft.com/office/drawing/2014/main" id="{7F279A75-043A-401F-BA26-7BEF8D4999AE}"/>
              </a:ext>
            </a:extLst>
          </p:cNvPr>
          <p:cNvSpPr>
            <a:spLocks noChangeArrowheads="1"/>
          </p:cNvSpPr>
          <p:nvPr/>
        </p:nvSpPr>
        <p:spPr bwMode="auto">
          <a:xfrm>
            <a:off x="5257800" y="32766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3" name="Rectangle 7">
            <a:extLst>
              <a:ext uri="{FF2B5EF4-FFF2-40B4-BE49-F238E27FC236}">
                <a16:creationId xmlns:a16="http://schemas.microsoft.com/office/drawing/2014/main" id="{AE543997-A234-449F-9CBD-1C102837366C}"/>
              </a:ext>
            </a:extLst>
          </p:cNvPr>
          <p:cNvSpPr>
            <a:spLocks noChangeArrowheads="1"/>
          </p:cNvSpPr>
          <p:nvPr/>
        </p:nvSpPr>
        <p:spPr bwMode="auto">
          <a:xfrm>
            <a:off x="4038600" y="838200"/>
            <a:ext cx="1752600" cy="8382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4" name="Rectangle 8">
            <a:extLst>
              <a:ext uri="{FF2B5EF4-FFF2-40B4-BE49-F238E27FC236}">
                <a16:creationId xmlns:a16="http://schemas.microsoft.com/office/drawing/2014/main" id="{26F7B90A-C004-4C5D-B1A9-72A7C41A5E1D}"/>
              </a:ext>
            </a:extLst>
          </p:cNvPr>
          <p:cNvSpPr>
            <a:spLocks noChangeArrowheads="1"/>
          </p:cNvSpPr>
          <p:nvPr/>
        </p:nvSpPr>
        <p:spPr bwMode="auto">
          <a:xfrm>
            <a:off x="381000" y="3429000"/>
            <a:ext cx="1752600" cy="838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5" name="Rectangle 9">
            <a:extLst>
              <a:ext uri="{FF2B5EF4-FFF2-40B4-BE49-F238E27FC236}">
                <a16:creationId xmlns:a16="http://schemas.microsoft.com/office/drawing/2014/main" id="{E06F4136-C827-4117-B70B-5D85E89401DE}"/>
              </a:ext>
            </a:extLst>
          </p:cNvPr>
          <p:cNvSpPr>
            <a:spLocks noChangeArrowheads="1"/>
          </p:cNvSpPr>
          <p:nvPr/>
        </p:nvSpPr>
        <p:spPr bwMode="auto">
          <a:xfrm>
            <a:off x="4343400" y="1981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6" name="Rectangle 10">
            <a:extLst>
              <a:ext uri="{FF2B5EF4-FFF2-40B4-BE49-F238E27FC236}">
                <a16:creationId xmlns:a16="http://schemas.microsoft.com/office/drawing/2014/main" id="{28CC7F19-38B5-4A52-9252-FB7E382C150B}"/>
              </a:ext>
            </a:extLst>
          </p:cNvPr>
          <p:cNvSpPr>
            <a:spLocks noChangeArrowheads="1"/>
          </p:cNvSpPr>
          <p:nvPr/>
        </p:nvSpPr>
        <p:spPr bwMode="auto">
          <a:xfrm>
            <a:off x="7315200" y="4572000"/>
            <a:ext cx="1752600" cy="838200"/>
          </a:xfrm>
          <a:prstGeom prst="rect">
            <a:avLst/>
          </a:prstGeom>
          <a:solidFill>
            <a:schemeClr val="bg1"/>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7" name="Rectangle 11">
            <a:extLst>
              <a:ext uri="{FF2B5EF4-FFF2-40B4-BE49-F238E27FC236}">
                <a16:creationId xmlns:a16="http://schemas.microsoft.com/office/drawing/2014/main" id="{22C5F19C-E660-4E17-9D9B-67338093F619}"/>
              </a:ext>
            </a:extLst>
          </p:cNvPr>
          <p:cNvSpPr>
            <a:spLocks noChangeArrowheads="1"/>
          </p:cNvSpPr>
          <p:nvPr/>
        </p:nvSpPr>
        <p:spPr bwMode="auto">
          <a:xfrm>
            <a:off x="7086600" y="1600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8" name="Rectangle 12">
            <a:extLst>
              <a:ext uri="{FF2B5EF4-FFF2-40B4-BE49-F238E27FC236}">
                <a16:creationId xmlns:a16="http://schemas.microsoft.com/office/drawing/2014/main" id="{02E6F42E-2264-49A0-8878-52157E336113}"/>
              </a:ext>
            </a:extLst>
          </p:cNvPr>
          <p:cNvSpPr>
            <a:spLocks noChangeArrowheads="1"/>
          </p:cNvSpPr>
          <p:nvPr/>
        </p:nvSpPr>
        <p:spPr bwMode="auto">
          <a:xfrm>
            <a:off x="5943600" y="57150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9" name="Rectangle 13">
            <a:extLst>
              <a:ext uri="{FF2B5EF4-FFF2-40B4-BE49-F238E27FC236}">
                <a16:creationId xmlns:a16="http://schemas.microsoft.com/office/drawing/2014/main" id="{A4DB1393-E621-4C96-A2F9-70C05484BBD2}"/>
              </a:ext>
            </a:extLst>
          </p:cNvPr>
          <p:cNvSpPr>
            <a:spLocks noChangeArrowheads="1"/>
          </p:cNvSpPr>
          <p:nvPr/>
        </p:nvSpPr>
        <p:spPr bwMode="auto">
          <a:xfrm>
            <a:off x="457200" y="52578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70" name="Text Box 14">
            <a:extLst>
              <a:ext uri="{FF2B5EF4-FFF2-40B4-BE49-F238E27FC236}">
                <a16:creationId xmlns:a16="http://schemas.microsoft.com/office/drawing/2014/main" id="{A5D14ABF-8157-41DC-81DD-9462FA8D94AE}"/>
              </a:ext>
            </a:extLst>
          </p:cNvPr>
          <p:cNvSpPr txBox="1">
            <a:spLocks noChangeArrowheads="1"/>
          </p:cNvSpPr>
          <p:nvPr/>
        </p:nvSpPr>
        <p:spPr bwMode="auto">
          <a:xfrm>
            <a:off x="6019800" y="59436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Streamflow</a:t>
            </a:r>
          </a:p>
        </p:txBody>
      </p:sp>
      <p:sp>
        <p:nvSpPr>
          <p:cNvPr id="736271" name="Text Box 15">
            <a:extLst>
              <a:ext uri="{FF2B5EF4-FFF2-40B4-BE49-F238E27FC236}">
                <a16:creationId xmlns:a16="http://schemas.microsoft.com/office/drawing/2014/main" id="{91CAEFA4-CF30-4C94-BCA5-40F9CA2DEB97}"/>
              </a:ext>
            </a:extLst>
          </p:cNvPr>
          <p:cNvSpPr txBox="1">
            <a:spLocks noChangeArrowheads="1"/>
          </p:cNvSpPr>
          <p:nvPr/>
        </p:nvSpPr>
        <p:spPr bwMode="auto">
          <a:xfrm>
            <a:off x="7467600" y="4570413"/>
            <a:ext cx="1524000" cy="8350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chemeClr val="bg2"/>
                </a:solidFill>
                <a:latin typeface="Tahoma" panose="020B0604030504040204" pitchFamily="34" charset="0"/>
              </a:rPr>
              <a:t>Soil Moisture And Groundwater</a:t>
            </a:r>
          </a:p>
        </p:txBody>
      </p:sp>
      <p:sp>
        <p:nvSpPr>
          <p:cNvPr id="736272" name="Text Box 16">
            <a:extLst>
              <a:ext uri="{FF2B5EF4-FFF2-40B4-BE49-F238E27FC236}">
                <a16:creationId xmlns:a16="http://schemas.microsoft.com/office/drawing/2014/main" id="{07B048A6-803E-450A-87ED-FE751B4D47DB}"/>
              </a:ext>
            </a:extLst>
          </p:cNvPr>
          <p:cNvSpPr txBox="1">
            <a:spLocks noChangeArrowheads="1"/>
          </p:cNvSpPr>
          <p:nvPr/>
        </p:nvSpPr>
        <p:spPr bwMode="auto">
          <a:xfrm>
            <a:off x="5410200" y="34290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Mountain Snowpack</a:t>
            </a:r>
          </a:p>
        </p:txBody>
      </p:sp>
      <p:sp>
        <p:nvSpPr>
          <p:cNvPr id="736273" name="Text Box 17">
            <a:extLst>
              <a:ext uri="{FF2B5EF4-FFF2-40B4-BE49-F238E27FC236}">
                <a16:creationId xmlns:a16="http://schemas.microsoft.com/office/drawing/2014/main" id="{6A2EB8CD-DA02-471F-8D8B-951B504D3F03}"/>
              </a:ext>
            </a:extLst>
          </p:cNvPr>
          <p:cNvSpPr txBox="1">
            <a:spLocks noChangeArrowheads="1"/>
          </p:cNvSpPr>
          <p:nvPr/>
        </p:nvSpPr>
        <p:spPr bwMode="auto">
          <a:xfrm>
            <a:off x="7239000" y="1828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Precipitation</a:t>
            </a:r>
          </a:p>
        </p:txBody>
      </p:sp>
      <p:sp>
        <p:nvSpPr>
          <p:cNvPr id="736274" name="Text Box 18">
            <a:extLst>
              <a:ext uri="{FF2B5EF4-FFF2-40B4-BE49-F238E27FC236}">
                <a16:creationId xmlns:a16="http://schemas.microsoft.com/office/drawing/2014/main" id="{DBC2D815-2D3D-4676-92C1-44AD6235644B}"/>
              </a:ext>
            </a:extLst>
          </p:cNvPr>
          <p:cNvSpPr txBox="1">
            <a:spLocks noChangeArrowheads="1"/>
          </p:cNvSpPr>
          <p:nvPr/>
        </p:nvSpPr>
        <p:spPr bwMode="auto">
          <a:xfrm>
            <a:off x="4419600" y="2209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Air Temp.</a:t>
            </a:r>
          </a:p>
        </p:txBody>
      </p:sp>
      <p:sp>
        <p:nvSpPr>
          <p:cNvPr id="736275" name="Text Box 19">
            <a:extLst>
              <a:ext uri="{FF2B5EF4-FFF2-40B4-BE49-F238E27FC236}">
                <a16:creationId xmlns:a16="http://schemas.microsoft.com/office/drawing/2014/main" id="{4C81D000-607C-4F08-A317-8D3F76A42A6B}"/>
              </a:ext>
            </a:extLst>
          </p:cNvPr>
          <p:cNvSpPr txBox="1">
            <a:spLocks noChangeArrowheads="1"/>
          </p:cNvSpPr>
          <p:nvPr/>
        </p:nvSpPr>
        <p:spPr bwMode="auto">
          <a:xfrm>
            <a:off x="533400" y="3733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Evaporation</a:t>
            </a:r>
          </a:p>
        </p:txBody>
      </p:sp>
      <p:sp>
        <p:nvSpPr>
          <p:cNvPr id="736276" name="Text Box 20">
            <a:extLst>
              <a:ext uri="{FF2B5EF4-FFF2-40B4-BE49-F238E27FC236}">
                <a16:creationId xmlns:a16="http://schemas.microsoft.com/office/drawing/2014/main" id="{94DE845D-0A8F-4DA5-84C7-E93DE2B95667}"/>
              </a:ext>
            </a:extLst>
          </p:cNvPr>
          <p:cNvSpPr txBox="1">
            <a:spLocks noChangeArrowheads="1"/>
          </p:cNvSpPr>
          <p:nvPr/>
        </p:nvSpPr>
        <p:spPr bwMode="auto">
          <a:xfrm>
            <a:off x="4191000" y="9144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chemeClr val="bg2"/>
                </a:solidFill>
                <a:latin typeface="Tahoma" panose="020B0604030504040204" pitchFamily="34" charset="0"/>
              </a:rPr>
              <a:t>Solar Radiation</a:t>
            </a:r>
          </a:p>
        </p:txBody>
      </p:sp>
      <p:sp>
        <p:nvSpPr>
          <p:cNvPr id="736277" name="Text Box 21">
            <a:extLst>
              <a:ext uri="{FF2B5EF4-FFF2-40B4-BE49-F238E27FC236}">
                <a16:creationId xmlns:a16="http://schemas.microsoft.com/office/drawing/2014/main" id="{E189E4EA-48AA-41E3-A316-020D1890C75C}"/>
              </a:ext>
            </a:extLst>
          </p:cNvPr>
          <p:cNvSpPr txBox="1">
            <a:spLocks noChangeArrowheads="1"/>
          </p:cNvSpPr>
          <p:nvPr/>
        </p:nvSpPr>
        <p:spPr bwMode="auto">
          <a:xfrm>
            <a:off x="609600" y="5486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Salinity</a:t>
            </a:r>
          </a:p>
        </p:txBody>
      </p:sp>
      <p:sp>
        <p:nvSpPr>
          <p:cNvPr id="736278" name="Line 22">
            <a:extLst>
              <a:ext uri="{FF2B5EF4-FFF2-40B4-BE49-F238E27FC236}">
                <a16:creationId xmlns:a16="http://schemas.microsoft.com/office/drawing/2014/main" id="{94BA060D-2709-45D0-8A41-2F6A886EF9C7}"/>
              </a:ext>
            </a:extLst>
          </p:cNvPr>
          <p:cNvSpPr>
            <a:spLocks noChangeShapeType="1"/>
          </p:cNvSpPr>
          <p:nvPr/>
        </p:nvSpPr>
        <p:spPr bwMode="auto">
          <a:xfrm flipH="1">
            <a:off x="3810000" y="58674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79" name="Line 23">
            <a:extLst>
              <a:ext uri="{FF2B5EF4-FFF2-40B4-BE49-F238E27FC236}">
                <a16:creationId xmlns:a16="http://schemas.microsoft.com/office/drawing/2014/main" id="{33DD8F63-DB42-4AEB-8F4F-2FF26C112377}"/>
              </a:ext>
            </a:extLst>
          </p:cNvPr>
          <p:cNvSpPr>
            <a:spLocks noChangeShapeType="1"/>
          </p:cNvSpPr>
          <p:nvPr/>
        </p:nvSpPr>
        <p:spPr bwMode="auto">
          <a:xfrm flipH="1">
            <a:off x="2209800" y="5638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0" name="Line 24">
            <a:extLst>
              <a:ext uri="{FF2B5EF4-FFF2-40B4-BE49-F238E27FC236}">
                <a16:creationId xmlns:a16="http://schemas.microsoft.com/office/drawing/2014/main" id="{FEB7DF98-F71B-40B1-A01F-6883FE5A77A3}"/>
              </a:ext>
            </a:extLst>
          </p:cNvPr>
          <p:cNvSpPr>
            <a:spLocks noChangeShapeType="1"/>
          </p:cNvSpPr>
          <p:nvPr/>
        </p:nvSpPr>
        <p:spPr bwMode="auto">
          <a:xfrm flipV="1">
            <a:off x="1219200" y="4267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1" name="Line 25">
            <a:extLst>
              <a:ext uri="{FF2B5EF4-FFF2-40B4-BE49-F238E27FC236}">
                <a16:creationId xmlns:a16="http://schemas.microsoft.com/office/drawing/2014/main" id="{7E7A5972-110A-4B14-9AA9-9C897B6FEDBE}"/>
              </a:ext>
            </a:extLst>
          </p:cNvPr>
          <p:cNvSpPr>
            <a:spLocks noChangeShapeType="1"/>
          </p:cNvSpPr>
          <p:nvPr/>
        </p:nvSpPr>
        <p:spPr bwMode="auto">
          <a:xfrm>
            <a:off x="2133600" y="3810000"/>
            <a:ext cx="1066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2" name="Line 26">
            <a:extLst>
              <a:ext uri="{FF2B5EF4-FFF2-40B4-BE49-F238E27FC236}">
                <a16:creationId xmlns:a16="http://schemas.microsoft.com/office/drawing/2014/main" id="{C2459BD1-9014-4C30-B1FC-12C4827A5A7B}"/>
              </a:ext>
            </a:extLst>
          </p:cNvPr>
          <p:cNvSpPr>
            <a:spLocks noChangeShapeType="1"/>
          </p:cNvSpPr>
          <p:nvPr/>
        </p:nvSpPr>
        <p:spPr bwMode="auto">
          <a:xfrm flipH="1">
            <a:off x="1600200" y="1371600"/>
            <a:ext cx="2438400" cy="20574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3" name="Line 27">
            <a:extLst>
              <a:ext uri="{FF2B5EF4-FFF2-40B4-BE49-F238E27FC236}">
                <a16:creationId xmlns:a16="http://schemas.microsoft.com/office/drawing/2014/main" id="{FCEC4974-3DCB-42EF-8831-69A2F4EB5ADD}"/>
              </a:ext>
            </a:extLst>
          </p:cNvPr>
          <p:cNvSpPr>
            <a:spLocks noChangeShapeType="1"/>
          </p:cNvSpPr>
          <p:nvPr/>
        </p:nvSpPr>
        <p:spPr bwMode="auto">
          <a:xfrm>
            <a:off x="5029200" y="1676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4" name="Line 28">
            <a:extLst>
              <a:ext uri="{FF2B5EF4-FFF2-40B4-BE49-F238E27FC236}">
                <a16:creationId xmlns:a16="http://schemas.microsoft.com/office/drawing/2014/main" id="{350B5011-A798-4DBF-A339-58F878219930}"/>
              </a:ext>
            </a:extLst>
          </p:cNvPr>
          <p:cNvSpPr>
            <a:spLocks noChangeShapeType="1"/>
          </p:cNvSpPr>
          <p:nvPr/>
        </p:nvSpPr>
        <p:spPr bwMode="auto">
          <a:xfrm>
            <a:off x="1143000" y="2590800"/>
            <a:ext cx="0" cy="8382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5" name="Line 29">
            <a:extLst>
              <a:ext uri="{FF2B5EF4-FFF2-40B4-BE49-F238E27FC236}">
                <a16:creationId xmlns:a16="http://schemas.microsoft.com/office/drawing/2014/main" id="{832A4D74-EF4C-4D4A-94E6-E500417B3048}"/>
              </a:ext>
            </a:extLst>
          </p:cNvPr>
          <p:cNvSpPr>
            <a:spLocks noChangeShapeType="1"/>
          </p:cNvSpPr>
          <p:nvPr/>
        </p:nvSpPr>
        <p:spPr bwMode="auto">
          <a:xfrm flipH="1">
            <a:off x="2133600" y="2590800"/>
            <a:ext cx="2209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6" name="Line 30">
            <a:extLst>
              <a:ext uri="{FF2B5EF4-FFF2-40B4-BE49-F238E27FC236}">
                <a16:creationId xmlns:a16="http://schemas.microsoft.com/office/drawing/2014/main" id="{CA96D4C5-BF13-4042-B282-F40CF7E5BD5B}"/>
              </a:ext>
            </a:extLst>
          </p:cNvPr>
          <p:cNvSpPr>
            <a:spLocks noChangeShapeType="1"/>
          </p:cNvSpPr>
          <p:nvPr/>
        </p:nvSpPr>
        <p:spPr bwMode="auto">
          <a:xfrm>
            <a:off x="5943600" y="28194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7" name="Line 31">
            <a:extLst>
              <a:ext uri="{FF2B5EF4-FFF2-40B4-BE49-F238E27FC236}">
                <a16:creationId xmlns:a16="http://schemas.microsoft.com/office/drawing/2014/main" id="{E7AE763C-FD51-4566-81E8-9E4798041F4D}"/>
              </a:ext>
            </a:extLst>
          </p:cNvPr>
          <p:cNvSpPr>
            <a:spLocks noChangeShapeType="1"/>
          </p:cNvSpPr>
          <p:nvPr/>
        </p:nvSpPr>
        <p:spPr bwMode="auto">
          <a:xfrm flipH="1">
            <a:off x="6858000" y="2438400"/>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8" name="Line 32">
            <a:extLst>
              <a:ext uri="{FF2B5EF4-FFF2-40B4-BE49-F238E27FC236}">
                <a16:creationId xmlns:a16="http://schemas.microsoft.com/office/drawing/2014/main" id="{3FB7A67B-44CD-4D71-89E3-ABEC5FCE9947}"/>
              </a:ext>
            </a:extLst>
          </p:cNvPr>
          <p:cNvSpPr>
            <a:spLocks noChangeShapeType="1"/>
          </p:cNvSpPr>
          <p:nvPr/>
        </p:nvSpPr>
        <p:spPr bwMode="auto">
          <a:xfrm>
            <a:off x="8610600" y="2438400"/>
            <a:ext cx="0" cy="21336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89" name="Line 33">
            <a:extLst>
              <a:ext uri="{FF2B5EF4-FFF2-40B4-BE49-F238E27FC236}">
                <a16:creationId xmlns:a16="http://schemas.microsoft.com/office/drawing/2014/main" id="{A8E6BB8C-45AA-4BD1-AF2B-3CA669E75D88}"/>
              </a:ext>
            </a:extLst>
          </p:cNvPr>
          <p:cNvSpPr>
            <a:spLocks noChangeShapeType="1"/>
          </p:cNvSpPr>
          <p:nvPr/>
        </p:nvSpPr>
        <p:spPr bwMode="auto">
          <a:xfrm flipH="1">
            <a:off x="7312025" y="2438400"/>
            <a:ext cx="79375" cy="3265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0" name="Line 34">
            <a:extLst>
              <a:ext uri="{FF2B5EF4-FFF2-40B4-BE49-F238E27FC236}">
                <a16:creationId xmlns:a16="http://schemas.microsoft.com/office/drawing/2014/main" id="{2B150678-99EF-440E-AA1E-4D8E7E2BE5F7}"/>
              </a:ext>
            </a:extLst>
          </p:cNvPr>
          <p:cNvSpPr>
            <a:spLocks noChangeShapeType="1"/>
          </p:cNvSpPr>
          <p:nvPr/>
        </p:nvSpPr>
        <p:spPr bwMode="auto">
          <a:xfrm flipH="1">
            <a:off x="7391400" y="5410200"/>
            <a:ext cx="152400" cy="3048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1" name="Line 35">
            <a:extLst>
              <a:ext uri="{FF2B5EF4-FFF2-40B4-BE49-F238E27FC236}">
                <a16:creationId xmlns:a16="http://schemas.microsoft.com/office/drawing/2014/main" id="{A35EC6F4-E0A0-4BE1-BB0F-CA0D0604A3B2}"/>
              </a:ext>
            </a:extLst>
          </p:cNvPr>
          <p:cNvSpPr>
            <a:spLocks noChangeShapeType="1"/>
          </p:cNvSpPr>
          <p:nvPr/>
        </p:nvSpPr>
        <p:spPr bwMode="auto">
          <a:xfrm flipH="1">
            <a:off x="3810000" y="6629400"/>
            <a:ext cx="46482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2" name="Line 36">
            <a:extLst>
              <a:ext uri="{FF2B5EF4-FFF2-40B4-BE49-F238E27FC236}">
                <a16:creationId xmlns:a16="http://schemas.microsoft.com/office/drawing/2014/main" id="{B56248D4-3AF5-4CB1-A11A-F27AC7E172DC}"/>
              </a:ext>
            </a:extLst>
          </p:cNvPr>
          <p:cNvSpPr>
            <a:spLocks noChangeShapeType="1"/>
          </p:cNvSpPr>
          <p:nvPr/>
        </p:nvSpPr>
        <p:spPr bwMode="auto">
          <a:xfrm flipV="1">
            <a:off x="3810000" y="6096000"/>
            <a:ext cx="0" cy="5334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3" name="Line 37">
            <a:extLst>
              <a:ext uri="{FF2B5EF4-FFF2-40B4-BE49-F238E27FC236}">
                <a16:creationId xmlns:a16="http://schemas.microsoft.com/office/drawing/2014/main" id="{9D7FFAC3-C918-4293-82AE-A74DD9DD8A6F}"/>
              </a:ext>
            </a:extLst>
          </p:cNvPr>
          <p:cNvSpPr>
            <a:spLocks noChangeShapeType="1"/>
          </p:cNvSpPr>
          <p:nvPr/>
        </p:nvSpPr>
        <p:spPr bwMode="auto">
          <a:xfrm flipV="1">
            <a:off x="8458200" y="5410200"/>
            <a:ext cx="0" cy="1219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4" name="Line 38">
            <a:extLst>
              <a:ext uri="{FF2B5EF4-FFF2-40B4-BE49-F238E27FC236}">
                <a16:creationId xmlns:a16="http://schemas.microsoft.com/office/drawing/2014/main" id="{F7E250A5-26C0-4C29-B24D-F4E5EAAFB1DC}"/>
              </a:ext>
            </a:extLst>
          </p:cNvPr>
          <p:cNvSpPr>
            <a:spLocks noChangeShapeType="1"/>
          </p:cNvSpPr>
          <p:nvPr/>
        </p:nvSpPr>
        <p:spPr bwMode="auto">
          <a:xfrm>
            <a:off x="6629400" y="4114800"/>
            <a:ext cx="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5" name="Line 39">
            <a:extLst>
              <a:ext uri="{FF2B5EF4-FFF2-40B4-BE49-F238E27FC236}">
                <a16:creationId xmlns:a16="http://schemas.microsoft.com/office/drawing/2014/main" id="{7CD0BD73-0E8D-4AD0-B261-601FB2787758}"/>
              </a:ext>
            </a:extLst>
          </p:cNvPr>
          <p:cNvSpPr>
            <a:spLocks noChangeShapeType="1"/>
          </p:cNvSpPr>
          <p:nvPr/>
        </p:nvSpPr>
        <p:spPr bwMode="auto">
          <a:xfrm>
            <a:off x="5791200" y="990600"/>
            <a:ext cx="838200" cy="22860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6" name="Line 40">
            <a:extLst>
              <a:ext uri="{FF2B5EF4-FFF2-40B4-BE49-F238E27FC236}">
                <a16:creationId xmlns:a16="http://schemas.microsoft.com/office/drawing/2014/main" id="{92360D54-3F19-488B-B0A4-5F275FB8B40D}"/>
              </a:ext>
            </a:extLst>
          </p:cNvPr>
          <p:cNvSpPr>
            <a:spLocks noChangeShapeType="1"/>
          </p:cNvSpPr>
          <p:nvPr/>
        </p:nvSpPr>
        <p:spPr bwMode="auto">
          <a:xfrm>
            <a:off x="7010400" y="3657600"/>
            <a:ext cx="914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7" name="Line 41">
            <a:extLst>
              <a:ext uri="{FF2B5EF4-FFF2-40B4-BE49-F238E27FC236}">
                <a16:creationId xmlns:a16="http://schemas.microsoft.com/office/drawing/2014/main" id="{80EE1C73-CA69-472B-8900-43EF7D120378}"/>
              </a:ext>
            </a:extLst>
          </p:cNvPr>
          <p:cNvSpPr>
            <a:spLocks noChangeShapeType="1"/>
          </p:cNvSpPr>
          <p:nvPr/>
        </p:nvSpPr>
        <p:spPr bwMode="auto">
          <a:xfrm>
            <a:off x="7924800" y="3657600"/>
            <a:ext cx="0" cy="9144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8" name="Line 42">
            <a:extLst>
              <a:ext uri="{FF2B5EF4-FFF2-40B4-BE49-F238E27FC236}">
                <a16:creationId xmlns:a16="http://schemas.microsoft.com/office/drawing/2014/main" id="{725A70AA-C7D4-44E2-A781-069D083D5A0C}"/>
              </a:ext>
            </a:extLst>
          </p:cNvPr>
          <p:cNvSpPr>
            <a:spLocks noChangeShapeType="1"/>
          </p:cNvSpPr>
          <p:nvPr/>
        </p:nvSpPr>
        <p:spPr bwMode="auto">
          <a:xfrm flipH="1">
            <a:off x="7251700" y="2438400"/>
            <a:ext cx="63500" cy="269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99" name="Line 43">
            <a:extLst>
              <a:ext uri="{FF2B5EF4-FFF2-40B4-BE49-F238E27FC236}">
                <a16:creationId xmlns:a16="http://schemas.microsoft.com/office/drawing/2014/main" id="{D5147F31-3354-4D0B-BB76-D81DBDAB652C}"/>
              </a:ext>
            </a:extLst>
          </p:cNvPr>
          <p:cNvSpPr>
            <a:spLocks noChangeShapeType="1"/>
          </p:cNvSpPr>
          <p:nvPr/>
        </p:nvSpPr>
        <p:spPr bwMode="auto">
          <a:xfrm flipH="1">
            <a:off x="3810000" y="5138738"/>
            <a:ext cx="3425825" cy="500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6300" name="Group 44">
            <a:extLst>
              <a:ext uri="{FF2B5EF4-FFF2-40B4-BE49-F238E27FC236}">
                <a16:creationId xmlns:a16="http://schemas.microsoft.com/office/drawing/2014/main" id="{172DE3CD-1610-4309-A367-9C334AE41A8E}"/>
              </a:ext>
            </a:extLst>
          </p:cNvPr>
          <p:cNvGrpSpPr>
            <a:grpSpLocks/>
          </p:cNvGrpSpPr>
          <p:nvPr/>
        </p:nvGrpSpPr>
        <p:grpSpPr bwMode="auto">
          <a:xfrm>
            <a:off x="3475038" y="4271963"/>
            <a:ext cx="2324100" cy="1217612"/>
            <a:chOff x="2189" y="2691"/>
            <a:chExt cx="1464" cy="767"/>
          </a:xfrm>
        </p:grpSpPr>
        <p:sp>
          <p:nvSpPr>
            <p:cNvPr id="736301" name="Rectangle 45">
              <a:extLst>
                <a:ext uri="{FF2B5EF4-FFF2-40B4-BE49-F238E27FC236}">
                  <a16:creationId xmlns:a16="http://schemas.microsoft.com/office/drawing/2014/main" id="{D50796CD-D9FE-4FD6-8E66-5862ACBE2CD6}"/>
                </a:ext>
              </a:extLst>
            </p:cNvPr>
            <p:cNvSpPr>
              <a:spLocks noChangeArrowheads="1"/>
            </p:cNvSpPr>
            <p:nvPr/>
          </p:nvSpPr>
          <p:spPr bwMode="auto">
            <a:xfrm>
              <a:off x="2748" y="2691"/>
              <a:ext cx="905" cy="5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GSL Level  Volume Area</a:t>
              </a:r>
            </a:p>
          </p:txBody>
        </p:sp>
        <p:sp>
          <p:nvSpPr>
            <p:cNvPr id="736302" name="Line 46">
              <a:extLst>
                <a:ext uri="{FF2B5EF4-FFF2-40B4-BE49-F238E27FC236}">
                  <a16:creationId xmlns:a16="http://schemas.microsoft.com/office/drawing/2014/main" id="{0ADAF2B1-301B-462B-99A0-E7A5DF62CE38}"/>
                </a:ext>
              </a:extLst>
            </p:cNvPr>
            <p:cNvSpPr>
              <a:spLocks noChangeShapeType="1"/>
            </p:cNvSpPr>
            <p:nvPr/>
          </p:nvSpPr>
          <p:spPr bwMode="auto">
            <a:xfrm flipH="1">
              <a:off x="2399" y="2924"/>
              <a:ext cx="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303" name="Line 47">
              <a:extLst>
                <a:ext uri="{FF2B5EF4-FFF2-40B4-BE49-F238E27FC236}">
                  <a16:creationId xmlns:a16="http://schemas.microsoft.com/office/drawing/2014/main" id="{FF7AA1B4-CACC-4D8F-B958-6ED7C81D7076}"/>
                </a:ext>
              </a:extLst>
            </p:cNvPr>
            <p:cNvSpPr>
              <a:spLocks noChangeShapeType="1"/>
            </p:cNvSpPr>
            <p:nvPr/>
          </p:nvSpPr>
          <p:spPr bwMode="auto">
            <a:xfrm flipH="1">
              <a:off x="2189" y="2931"/>
              <a:ext cx="211" cy="5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304" name="Text Box 48">
            <a:extLst>
              <a:ext uri="{FF2B5EF4-FFF2-40B4-BE49-F238E27FC236}">
                <a16:creationId xmlns:a16="http://schemas.microsoft.com/office/drawing/2014/main" id="{95289416-4182-4A25-8766-5797EC7D6D54}"/>
              </a:ext>
            </a:extLst>
          </p:cNvPr>
          <p:cNvSpPr txBox="1">
            <a:spLocks noChangeArrowheads="1"/>
          </p:cNvSpPr>
          <p:nvPr/>
        </p:nvSpPr>
        <p:spPr bwMode="auto">
          <a:xfrm>
            <a:off x="4368800" y="5657850"/>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Dominant</a:t>
            </a:r>
          </a:p>
        </p:txBody>
      </p:sp>
      <p:sp>
        <p:nvSpPr>
          <p:cNvPr id="736305" name="Text Box 49">
            <a:extLst>
              <a:ext uri="{FF2B5EF4-FFF2-40B4-BE49-F238E27FC236}">
                <a16:creationId xmlns:a16="http://schemas.microsoft.com/office/drawing/2014/main" id="{BDE4B4F0-1D4D-458E-A241-3D7815463F66}"/>
              </a:ext>
            </a:extLst>
          </p:cNvPr>
          <p:cNvSpPr txBox="1">
            <a:spLocks noChangeArrowheads="1"/>
          </p:cNvSpPr>
          <p:nvPr/>
        </p:nvSpPr>
        <p:spPr bwMode="auto">
          <a:xfrm>
            <a:off x="454025" y="4519613"/>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Reduces</a:t>
            </a:r>
          </a:p>
        </p:txBody>
      </p:sp>
      <p:sp>
        <p:nvSpPr>
          <p:cNvPr id="736306" name="Text Box 50">
            <a:extLst>
              <a:ext uri="{FF2B5EF4-FFF2-40B4-BE49-F238E27FC236}">
                <a16:creationId xmlns:a16="http://schemas.microsoft.com/office/drawing/2014/main" id="{2CCA9E5B-8964-46F1-99E3-620C5280C811}"/>
              </a:ext>
            </a:extLst>
          </p:cNvPr>
          <p:cNvSpPr txBox="1">
            <a:spLocks noChangeArrowheads="1"/>
          </p:cNvSpPr>
          <p:nvPr/>
        </p:nvSpPr>
        <p:spPr bwMode="auto">
          <a:xfrm rot="-1421118">
            <a:off x="2540000" y="2733675"/>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Increases</a:t>
            </a:r>
          </a:p>
        </p:txBody>
      </p:sp>
      <p:sp>
        <p:nvSpPr>
          <p:cNvPr id="736307" name="Text Box 51">
            <a:extLst>
              <a:ext uri="{FF2B5EF4-FFF2-40B4-BE49-F238E27FC236}">
                <a16:creationId xmlns:a16="http://schemas.microsoft.com/office/drawing/2014/main" id="{284353EE-4434-4FA5-91FB-CF80940B4ACF}"/>
              </a:ext>
            </a:extLst>
          </p:cNvPr>
          <p:cNvSpPr txBox="1">
            <a:spLocks noChangeArrowheads="1"/>
          </p:cNvSpPr>
          <p:nvPr/>
        </p:nvSpPr>
        <p:spPr bwMode="auto">
          <a:xfrm rot="3253627">
            <a:off x="1785144" y="4028281"/>
            <a:ext cx="1677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0000"/>
                </a:solidFill>
              </a:rPr>
              <a:t>Area Control</a:t>
            </a:r>
          </a:p>
        </p:txBody>
      </p:sp>
      <p:sp>
        <p:nvSpPr>
          <p:cNvPr id="736308" name="Text Box 52">
            <a:extLst>
              <a:ext uri="{FF2B5EF4-FFF2-40B4-BE49-F238E27FC236}">
                <a16:creationId xmlns:a16="http://schemas.microsoft.com/office/drawing/2014/main" id="{4F5A7D5B-E497-4D46-B151-F365CE7E15E4}"/>
              </a:ext>
            </a:extLst>
          </p:cNvPr>
          <p:cNvSpPr txBox="1">
            <a:spLocks noChangeArrowheads="1"/>
          </p:cNvSpPr>
          <p:nvPr/>
        </p:nvSpPr>
        <p:spPr bwMode="auto">
          <a:xfrm>
            <a:off x="2219325" y="5434013"/>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C</a:t>
            </a:r>
            <a:r>
              <a:rPr lang="en-US" altLang="en-US" sz="2400" b="1">
                <a:solidFill>
                  <a:srgbClr val="FF0000"/>
                </a:solidFill>
                <a:sym typeface="Symbol" panose="05050102010706020507" pitchFamily="18" charset="2"/>
              </a:rPr>
              <a:t></a:t>
            </a:r>
            <a:r>
              <a:rPr lang="en-US" altLang="en-US" sz="2400" b="1">
                <a:solidFill>
                  <a:srgbClr val="FF0000"/>
                </a:solidFill>
              </a:rPr>
              <a:t>L/V</a:t>
            </a:r>
          </a:p>
        </p:txBody>
      </p:sp>
      <p:sp>
        <p:nvSpPr>
          <p:cNvPr id="736309" name="Text Box 53">
            <a:extLst>
              <a:ext uri="{FF2B5EF4-FFF2-40B4-BE49-F238E27FC236}">
                <a16:creationId xmlns:a16="http://schemas.microsoft.com/office/drawing/2014/main" id="{FCE7A94C-151A-4ADB-8DDD-C583B85DA1D6}"/>
              </a:ext>
            </a:extLst>
          </p:cNvPr>
          <p:cNvSpPr txBox="1">
            <a:spLocks noChangeArrowheads="1"/>
          </p:cNvSpPr>
          <p:nvPr/>
        </p:nvSpPr>
        <p:spPr bwMode="auto">
          <a:xfrm>
            <a:off x="5253038" y="2820988"/>
            <a:ext cx="167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Reduces</a:t>
            </a:r>
          </a:p>
        </p:txBody>
      </p:sp>
      <p:sp>
        <p:nvSpPr>
          <p:cNvPr id="736310" name="Text Box 54">
            <a:extLst>
              <a:ext uri="{FF2B5EF4-FFF2-40B4-BE49-F238E27FC236}">
                <a16:creationId xmlns:a16="http://schemas.microsoft.com/office/drawing/2014/main" id="{15EB506B-7786-4C32-90BD-21A05567DA17}"/>
              </a:ext>
            </a:extLst>
          </p:cNvPr>
          <p:cNvSpPr txBox="1">
            <a:spLocks noChangeArrowheads="1"/>
          </p:cNvSpPr>
          <p:nvPr/>
        </p:nvSpPr>
        <p:spPr bwMode="auto">
          <a:xfrm rot="-445667">
            <a:off x="4267200" y="5178425"/>
            <a:ext cx="189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Contributes</a:t>
            </a:r>
          </a:p>
        </p:txBody>
      </p:sp>
      <p:sp>
        <p:nvSpPr>
          <p:cNvPr id="736311" name="Text Box 55">
            <a:extLst>
              <a:ext uri="{FF2B5EF4-FFF2-40B4-BE49-F238E27FC236}">
                <a16:creationId xmlns:a16="http://schemas.microsoft.com/office/drawing/2014/main" id="{767EAA42-6C01-43E7-8F84-6778293D5B57}"/>
              </a:ext>
            </a:extLst>
          </p:cNvPr>
          <p:cNvSpPr txBox="1">
            <a:spLocks noChangeArrowheads="1"/>
          </p:cNvSpPr>
          <p:nvPr/>
        </p:nvSpPr>
        <p:spPr bwMode="auto">
          <a:xfrm>
            <a:off x="5897563" y="4370388"/>
            <a:ext cx="167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Supplies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a:extLst>
              <a:ext uri="{FF2B5EF4-FFF2-40B4-BE49-F238E27FC236}">
                <a16:creationId xmlns:a16="http://schemas.microsoft.com/office/drawing/2014/main" id="{69338793-F6B7-4301-AA98-A65A228716FD}"/>
              </a:ext>
            </a:extLst>
          </p:cNvPr>
          <p:cNvSpPr>
            <a:spLocks noGrp="1" noChangeArrowheads="1"/>
          </p:cNvSpPr>
          <p:nvPr>
            <p:ph type="title"/>
          </p:nvPr>
        </p:nvSpPr>
        <p:spPr>
          <a:xfrm>
            <a:off x="2819400" y="552450"/>
            <a:ext cx="6096000" cy="1143000"/>
          </a:xfrm>
        </p:spPr>
        <p:txBody>
          <a:bodyPr/>
          <a:lstStyle/>
          <a:p>
            <a:r>
              <a:rPr lang="en-US" altLang="en-US" sz="5400"/>
              <a:t>Outline</a:t>
            </a:r>
          </a:p>
        </p:txBody>
      </p:sp>
      <p:sp>
        <p:nvSpPr>
          <p:cNvPr id="847875" name="Rectangle 3">
            <a:extLst>
              <a:ext uri="{FF2B5EF4-FFF2-40B4-BE49-F238E27FC236}">
                <a16:creationId xmlns:a16="http://schemas.microsoft.com/office/drawing/2014/main" id="{11B6EB5B-E0E9-49AF-9E32-F905FC7F6512}"/>
              </a:ext>
            </a:extLst>
          </p:cNvPr>
          <p:cNvSpPr>
            <a:spLocks noGrp="1" noChangeArrowheads="1"/>
          </p:cNvSpPr>
          <p:nvPr>
            <p:ph type="body" idx="1"/>
          </p:nvPr>
        </p:nvSpPr>
        <p:spPr>
          <a:xfrm>
            <a:off x="2819400" y="2327275"/>
            <a:ext cx="6096000" cy="3146425"/>
          </a:xfrm>
        </p:spPr>
        <p:txBody>
          <a:bodyPr/>
          <a:lstStyle/>
          <a:p>
            <a:pPr>
              <a:lnSpc>
                <a:spcPct val="90000"/>
              </a:lnSpc>
            </a:pPr>
            <a:r>
              <a:rPr lang="en-US" altLang="en-US"/>
              <a:t>A bit about me</a:t>
            </a:r>
          </a:p>
          <a:p>
            <a:pPr>
              <a:lnSpc>
                <a:spcPct val="90000"/>
              </a:lnSpc>
            </a:pPr>
            <a:r>
              <a:rPr lang="en-US" altLang="en-US" i="1">
                <a:solidFill>
                  <a:srgbClr val="FF3300"/>
                </a:solidFill>
              </a:rPr>
              <a:t>The CUAHSI HIS</a:t>
            </a:r>
          </a:p>
          <a:p>
            <a:pPr>
              <a:lnSpc>
                <a:spcPct val="90000"/>
              </a:lnSpc>
            </a:pPr>
            <a:r>
              <a:rPr lang="en-US" altLang="en-US"/>
              <a:t>Web Services</a:t>
            </a:r>
          </a:p>
          <a:p>
            <a:pPr>
              <a:lnSpc>
                <a:spcPct val="90000"/>
              </a:lnSpc>
            </a:pPr>
            <a:r>
              <a:rPr lang="en-US" altLang="en-US"/>
              <a:t>Observations Data Model</a:t>
            </a:r>
          </a:p>
          <a:p>
            <a:pPr>
              <a:lnSpc>
                <a:spcPct val="90000"/>
              </a:lnSpc>
            </a:pPr>
            <a:r>
              <a:rPr lang="en-US" altLang="en-US"/>
              <a:t>Observatory Test Bed Implementation</a:t>
            </a:r>
          </a:p>
          <a:p>
            <a:pPr>
              <a:lnSpc>
                <a:spcPct val="90000"/>
              </a:lnSpc>
              <a:buFont typeface="Monotype Sorts" pitchFamily="2" charset="2"/>
              <a:buNone/>
            </a:pPr>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9" name="Rectangle 3">
            <a:extLst>
              <a:ext uri="{FF2B5EF4-FFF2-40B4-BE49-F238E27FC236}">
                <a16:creationId xmlns:a16="http://schemas.microsoft.com/office/drawing/2014/main" id="{E2A7050D-5F7A-4089-B7A8-8238907147B8}"/>
              </a:ext>
            </a:extLst>
          </p:cNvPr>
          <p:cNvSpPr>
            <a:spLocks noGrp="1" noChangeArrowheads="1"/>
          </p:cNvSpPr>
          <p:nvPr>
            <p:ph type="title"/>
          </p:nvPr>
        </p:nvSpPr>
        <p:spPr>
          <a:xfrm>
            <a:off x="2819400" y="552450"/>
            <a:ext cx="6096000" cy="1143000"/>
          </a:xfrm>
        </p:spPr>
        <p:txBody>
          <a:bodyPr/>
          <a:lstStyle/>
          <a:p>
            <a:r>
              <a:rPr lang="en-US" altLang="en-US"/>
              <a:t>CUAHSI HIS Goals</a:t>
            </a:r>
          </a:p>
        </p:txBody>
      </p:sp>
      <p:sp>
        <p:nvSpPr>
          <p:cNvPr id="679940" name="Rectangle 4">
            <a:extLst>
              <a:ext uri="{FF2B5EF4-FFF2-40B4-BE49-F238E27FC236}">
                <a16:creationId xmlns:a16="http://schemas.microsoft.com/office/drawing/2014/main" id="{C8DAC81C-DF61-4E8D-A268-1F9FA50B3844}"/>
              </a:ext>
            </a:extLst>
          </p:cNvPr>
          <p:cNvSpPr>
            <a:spLocks noGrp="1" noChangeArrowheads="1"/>
          </p:cNvSpPr>
          <p:nvPr>
            <p:ph type="body" idx="1"/>
          </p:nvPr>
        </p:nvSpPr>
        <p:spPr>
          <a:xfrm>
            <a:off x="2857500" y="1687513"/>
            <a:ext cx="5884863" cy="4065587"/>
          </a:xfrm>
        </p:spPr>
        <p:txBody>
          <a:bodyPr/>
          <a:lstStyle/>
          <a:p>
            <a:pPr marL="461963" indent="-461963"/>
            <a:r>
              <a:rPr lang="en-US" altLang="en-US"/>
              <a:t>better </a:t>
            </a:r>
            <a:r>
              <a:rPr lang="en-US" altLang="en-US" b="1">
                <a:solidFill>
                  <a:srgbClr val="FF3300"/>
                </a:solidFill>
              </a:rPr>
              <a:t>Data Access</a:t>
            </a:r>
            <a:r>
              <a:rPr lang="en-US" altLang="en-US" b="1"/>
              <a:t> </a:t>
            </a:r>
            <a:endParaRPr lang="en-US" altLang="en-US"/>
          </a:p>
          <a:p>
            <a:pPr marL="461963" indent="-461963"/>
            <a:r>
              <a:rPr lang="en-US" altLang="en-US"/>
              <a:t>support for</a:t>
            </a:r>
            <a:r>
              <a:rPr lang="en-US" altLang="en-US" b="1"/>
              <a:t> </a:t>
            </a:r>
            <a:r>
              <a:rPr lang="en-US" altLang="en-US" b="1">
                <a:solidFill>
                  <a:srgbClr val="FF3300"/>
                </a:solidFill>
              </a:rPr>
              <a:t>Hydrologic Observatories</a:t>
            </a:r>
            <a:r>
              <a:rPr lang="en-US" altLang="en-US" b="1"/>
              <a:t> </a:t>
            </a:r>
          </a:p>
          <a:p>
            <a:pPr marL="461963" indent="-461963"/>
            <a:r>
              <a:rPr lang="en-US" altLang="en-US"/>
              <a:t>advancement of</a:t>
            </a:r>
            <a:r>
              <a:rPr lang="en-US" altLang="en-US" b="1"/>
              <a:t> </a:t>
            </a:r>
            <a:r>
              <a:rPr lang="en-US" altLang="en-US" b="1">
                <a:solidFill>
                  <a:srgbClr val="FF3300"/>
                </a:solidFill>
              </a:rPr>
              <a:t>Hydrologic Science</a:t>
            </a:r>
            <a:r>
              <a:rPr lang="en-US" altLang="en-US"/>
              <a:t> </a:t>
            </a:r>
          </a:p>
          <a:p>
            <a:pPr marL="461963" indent="-461963"/>
            <a:r>
              <a:rPr lang="en-US" altLang="en-US"/>
              <a:t>enabling</a:t>
            </a:r>
            <a:r>
              <a:rPr lang="en-US" altLang="en-US" b="1"/>
              <a:t> </a:t>
            </a:r>
            <a:r>
              <a:rPr lang="en-US" altLang="en-US" b="1">
                <a:solidFill>
                  <a:srgbClr val="FF3300"/>
                </a:solidFill>
              </a:rPr>
              <a:t>Hydrologic Education</a:t>
            </a:r>
            <a:r>
              <a:rPr lang="en-US" altLang="en-US"/>
              <a:t> </a:t>
            </a:r>
          </a:p>
          <a:p>
            <a:pPr marL="461963" indent="-461963">
              <a:lnSpc>
                <a:spcPct val="90000"/>
              </a:lnSpc>
            </a:pPr>
            <a:endParaRPr lang="en-US" altLang="en-US"/>
          </a:p>
        </p:txBody>
      </p:sp>
      <p:grpSp>
        <p:nvGrpSpPr>
          <p:cNvPr id="679959" name="Group 23">
            <a:extLst>
              <a:ext uri="{FF2B5EF4-FFF2-40B4-BE49-F238E27FC236}">
                <a16:creationId xmlns:a16="http://schemas.microsoft.com/office/drawing/2014/main" id="{123EFED3-9A1B-42D3-AB26-BAD99A18E754}"/>
              </a:ext>
            </a:extLst>
          </p:cNvPr>
          <p:cNvGrpSpPr>
            <a:grpSpLocks/>
          </p:cNvGrpSpPr>
          <p:nvPr/>
        </p:nvGrpSpPr>
        <p:grpSpPr bwMode="auto">
          <a:xfrm>
            <a:off x="773113" y="4279900"/>
            <a:ext cx="2884487" cy="2327275"/>
            <a:chOff x="487" y="2696"/>
            <a:chExt cx="1817" cy="1466"/>
          </a:xfrm>
        </p:grpSpPr>
        <p:sp>
          <p:nvSpPr>
            <p:cNvPr id="679960" name="Line 24">
              <a:extLst>
                <a:ext uri="{FF2B5EF4-FFF2-40B4-BE49-F238E27FC236}">
                  <a16:creationId xmlns:a16="http://schemas.microsoft.com/office/drawing/2014/main" id="{0A12A632-8AAD-4DB3-8258-F9A5A605296B}"/>
                </a:ext>
              </a:extLst>
            </p:cNvPr>
            <p:cNvSpPr>
              <a:spLocks noChangeShapeType="1"/>
            </p:cNvSpPr>
            <p:nvPr/>
          </p:nvSpPr>
          <p:spPr bwMode="auto">
            <a:xfrm flipH="1" flipV="1">
              <a:off x="1078" y="2750"/>
              <a:ext cx="0" cy="85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1" name="Line 25">
              <a:extLst>
                <a:ext uri="{FF2B5EF4-FFF2-40B4-BE49-F238E27FC236}">
                  <a16:creationId xmlns:a16="http://schemas.microsoft.com/office/drawing/2014/main" id="{75B54384-7A08-45E9-9C7E-894A337C8C7C}"/>
                </a:ext>
              </a:extLst>
            </p:cNvPr>
            <p:cNvSpPr>
              <a:spLocks noChangeShapeType="1"/>
            </p:cNvSpPr>
            <p:nvPr/>
          </p:nvSpPr>
          <p:spPr bwMode="auto">
            <a:xfrm flipH="1">
              <a:off x="487" y="3609"/>
              <a:ext cx="591" cy="34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2" name="Line 26">
              <a:extLst>
                <a:ext uri="{FF2B5EF4-FFF2-40B4-BE49-F238E27FC236}">
                  <a16:creationId xmlns:a16="http://schemas.microsoft.com/office/drawing/2014/main" id="{5F2A9DD2-68D2-4A44-A0A5-CBEC0AF83A85}"/>
                </a:ext>
              </a:extLst>
            </p:cNvPr>
            <p:cNvSpPr>
              <a:spLocks noChangeShapeType="1"/>
            </p:cNvSpPr>
            <p:nvPr/>
          </p:nvSpPr>
          <p:spPr bwMode="auto">
            <a:xfrm>
              <a:off x="1078" y="3609"/>
              <a:ext cx="83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3" name="Text Box 27">
              <a:extLst>
                <a:ext uri="{FF2B5EF4-FFF2-40B4-BE49-F238E27FC236}">
                  <a16:creationId xmlns:a16="http://schemas.microsoft.com/office/drawing/2014/main" id="{FE92B497-11EA-43F4-B10C-6F003157C601}"/>
                </a:ext>
              </a:extLst>
            </p:cNvPr>
            <p:cNvSpPr txBox="1">
              <a:spLocks noChangeArrowheads="1"/>
            </p:cNvSpPr>
            <p:nvPr/>
          </p:nvSpPr>
          <p:spPr bwMode="auto">
            <a:xfrm>
              <a:off x="1690" y="3595"/>
              <a:ext cx="524" cy="23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Space</a:t>
              </a:r>
              <a:endParaRPr lang="en-US" altLang="en-US" b="1">
                <a:solidFill>
                  <a:srgbClr val="000000"/>
                </a:solidFill>
              </a:endParaRPr>
            </a:p>
          </p:txBody>
        </p:sp>
        <p:sp>
          <p:nvSpPr>
            <p:cNvPr id="679964" name="Text Box 28">
              <a:extLst>
                <a:ext uri="{FF2B5EF4-FFF2-40B4-BE49-F238E27FC236}">
                  <a16:creationId xmlns:a16="http://schemas.microsoft.com/office/drawing/2014/main" id="{F789396F-FC92-49FF-A304-8C0B8B467A9F}"/>
                </a:ext>
              </a:extLst>
            </p:cNvPr>
            <p:cNvSpPr txBox="1">
              <a:spLocks noChangeArrowheads="1"/>
            </p:cNvSpPr>
            <p:nvPr/>
          </p:nvSpPr>
          <p:spPr bwMode="auto">
            <a:xfrm>
              <a:off x="1105" y="2696"/>
              <a:ext cx="436" cy="23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Time</a:t>
              </a:r>
              <a:endParaRPr lang="en-US" altLang="en-US" b="1">
                <a:solidFill>
                  <a:srgbClr val="000000"/>
                </a:solidFill>
              </a:endParaRPr>
            </a:p>
          </p:txBody>
        </p:sp>
        <p:sp>
          <p:nvSpPr>
            <p:cNvPr id="679965" name="Text Box 29">
              <a:extLst>
                <a:ext uri="{FF2B5EF4-FFF2-40B4-BE49-F238E27FC236}">
                  <a16:creationId xmlns:a16="http://schemas.microsoft.com/office/drawing/2014/main" id="{F21C55EC-B2D6-4003-B970-39D7DE889E01}"/>
                </a:ext>
              </a:extLst>
            </p:cNvPr>
            <p:cNvSpPr txBox="1">
              <a:spLocks noChangeArrowheads="1"/>
            </p:cNvSpPr>
            <p:nvPr/>
          </p:nvSpPr>
          <p:spPr bwMode="auto">
            <a:xfrm>
              <a:off x="514" y="3931"/>
              <a:ext cx="716" cy="23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Variables</a:t>
              </a:r>
              <a:endParaRPr lang="en-US" altLang="en-US" b="1">
                <a:solidFill>
                  <a:srgbClr val="000000"/>
                </a:solidFill>
              </a:endParaRPr>
            </a:p>
          </p:txBody>
        </p:sp>
        <p:sp>
          <p:nvSpPr>
            <p:cNvPr id="679966" name="Line 30">
              <a:extLst>
                <a:ext uri="{FF2B5EF4-FFF2-40B4-BE49-F238E27FC236}">
                  <a16:creationId xmlns:a16="http://schemas.microsoft.com/office/drawing/2014/main" id="{E0921968-5E0B-4256-834E-5FF7E24AB55B}"/>
                </a:ext>
              </a:extLst>
            </p:cNvPr>
            <p:cNvSpPr>
              <a:spLocks noChangeShapeType="1"/>
            </p:cNvSpPr>
            <p:nvPr/>
          </p:nvSpPr>
          <p:spPr bwMode="auto">
            <a:xfrm flipH="1" flipV="1">
              <a:off x="1534" y="3072"/>
              <a:ext cx="0" cy="5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7" name="Line 31">
              <a:extLst>
                <a:ext uri="{FF2B5EF4-FFF2-40B4-BE49-F238E27FC236}">
                  <a16:creationId xmlns:a16="http://schemas.microsoft.com/office/drawing/2014/main" id="{2DB5C59A-10E9-470E-B1C8-7A45385CA5EC}"/>
                </a:ext>
              </a:extLst>
            </p:cNvPr>
            <p:cNvSpPr>
              <a:spLocks noChangeShapeType="1"/>
            </p:cNvSpPr>
            <p:nvPr/>
          </p:nvSpPr>
          <p:spPr bwMode="auto">
            <a:xfrm flipV="1">
              <a:off x="755" y="3260"/>
              <a:ext cx="0" cy="5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8" name="Line 32">
              <a:extLst>
                <a:ext uri="{FF2B5EF4-FFF2-40B4-BE49-F238E27FC236}">
                  <a16:creationId xmlns:a16="http://schemas.microsoft.com/office/drawing/2014/main" id="{E7B8931D-D261-44BC-9994-2476348EE524}"/>
                </a:ext>
              </a:extLst>
            </p:cNvPr>
            <p:cNvSpPr>
              <a:spLocks noChangeShapeType="1"/>
            </p:cNvSpPr>
            <p:nvPr/>
          </p:nvSpPr>
          <p:spPr bwMode="auto">
            <a:xfrm flipV="1">
              <a:off x="1239" y="3260"/>
              <a:ext cx="0" cy="5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9" name="Line 33">
              <a:extLst>
                <a:ext uri="{FF2B5EF4-FFF2-40B4-BE49-F238E27FC236}">
                  <a16:creationId xmlns:a16="http://schemas.microsoft.com/office/drawing/2014/main" id="{905DE1FA-6904-4DA2-9534-19C258591751}"/>
                </a:ext>
              </a:extLst>
            </p:cNvPr>
            <p:cNvSpPr>
              <a:spLocks noChangeShapeType="1"/>
            </p:cNvSpPr>
            <p:nvPr/>
          </p:nvSpPr>
          <p:spPr bwMode="auto">
            <a:xfrm flipH="1">
              <a:off x="1239" y="3609"/>
              <a:ext cx="295" cy="1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0" name="Line 34">
              <a:extLst>
                <a:ext uri="{FF2B5EF4-FFF2-40B4-BE49-F238E27FC236}">
                  <a16:creationId xmlns:a16="http://schemas.microsoft.com/office/drawing/2014/main" id="{D6C2F060-FF51-46E8-85CD-9B547E0FAAEF}"/>
                </a:ext>
              </a:extLst>
            </p:cNvPr>
            <p:cNvSpPr>
              <a:spLocks noChangeShapeType="1"/>
            </p:cNvSpPr>
            <p:nvPr/>
          </p:nvSpPr>
          <p:spPr bwMode="auto">
            <a:xfrm flipH="1">
              <a:off x="755" y="3797"/>
              <a:ext cx="4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1" name="Line 35">
              <a:extLst>
                <a:ext uri="{FF2B5EF4-FFF2-40B4-BE49-F238E27FC236}">
                  <a16:creationId xmlns:a16="http://schemas.microsoft.com/office/drawing/2014/main" id="{1F2EB121-4080-41D1-945E-F42ECE672FC3}"/>
                </a:ext>
              </a:extLst>
            </p:cNvPr>
            <p:cNvSpPr>
              <a:spLocks noChangeShapeType="1"/>
            </p:cNvSpPr>
            <p:nvPr/>
          </p:nvSpPr>
          <p:spPr bwMode="auto">
            <a:xfrm flipH="1">
              <a:off x="1239" y="3072"/>
              <a:ext cx="295" cy="1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2" name="Line 36">
              <a:extLst>
                <a:ext uri="{FF2B5EF4-FFF2-40B4-BE49-F238E27FC236}">
                  <a16:creationId xmlns:a16="http://schemas.microsoft.com/office/drawing/2014/main" id="{C36742CD-4BB1-4159-A1B7-B4B882164109}"/>
                </a:ext>
              </a:extLst>
            </p:cNvPr>
            <p:cNvSpPr>
              <a:spLocks noChangeShapeType="1"/>
            </p:cNvSpPr>
            <p:nvPr/>
          </p:nvSpPr>
          <p:spPr bwMode="auto">
            <a:xfrm flipH="1">
              <a:off x="755" y="3260"/>
              <a:ext cx="4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3" name="Line 37">
              <a:extLst>
                <a:ext uri="{FF2B5EF4-FFF2-40B4-BE49-F238E27FC236}">
                  <a16:creationId xmlns:a16="http://schemas.microsoft.com/office/drawing/2014/main" id="{3EA6D72A-AA38-4BA4-BE57-A6B4DE1D712B}"/>
                </a:ext>
              </a:extLst>
            </p:cNvPr>
            <p:cNvSpPr>
              <a:spLocks noChangeShapeType="1"/>
            </p:cNvSpPr>
            <p:nvPr/>
          </p:nvSpPr>
          <p:spPr bwMode="auto">
            <a:xfrm flipV="1">
              <a:off x="755" y="3072"/>
              <a:ext cx="323" cy="1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4" name="Line 38">
              <a:extLst>
                <a:ext uri="{FF2B5EF4-FFF2-40B4-BE49-F238E27FC236}">
                  <a16:creationId xmlns:a16="http://schemas.microsoft.com/office/drawing/2014/main" id="{02C99864-8379-4860-AF6A-865980E660E5}"/>
                </a:ext>
              </a:extLst>
            </p:cNvPr>
            <p:cNvSpPr>
              <a:spLocks noChangeShapeType="1"/>
            </p:cNvSpPr>
            <p:nvPr/>
          </p:nvSpPr>
          <p:spPr bwMode="auto">
            <a:xfrm flipH="1">
              <a:off x="1078" y="3072"/>
              <a:ext cx="45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5" name="Oval 39">
              <a:extLst>
                <a:ext uri="{FF2B5EF4-FFF2-40B4-BE49-F238E27FC236}">
                  <a16:creationId xmlns:a16="http://schemas.microsoft.com/office/drawing/2014/main" id="{BC861CC7-A6CB-44AC-A871-18048D632DCF}"/>
                </a:ext>
              </a:extLst>
            </p:cNvPr>
            <p:cNvSpPr>
              <a:spLocks noChangeArrowheads="1"/>
            </p:cNvSpPr>
            <p:nvPr/>
          </p:nvSpPr>
          <p:spPr bwMode="auto">
            <a:xfrm>
              <a:off x="1212" y="3233"/>
              <a:ext cx="54" cy="54"/>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76" name="Text Box 40">
              <a:extLst>
                <a:ext uri="{FF2B5EF4-FFF2-40B4-BE49-F238E27FC236}">
                  <a16:creationId xmlns:a16="http://schemas.microsoft.com/office/drawing/2014/main" id="{18489595-13AC-435E-B16D-3F0295FEA375}"/>
                </a:ext>
              </a:extLst>
            </p:cNvPr>
            <p:cNvSpPr txBox="1">
              <a:spLocks noChangeArrowheads="1"/>
            </p:cNvSpPr>
            <p:nvPr/>
          </p:nvSpPr>
          <p:spPr bwMode="auto">
            <a:xfrm>
              <a:off x="1298" y="3153"/>
              <a:ext cx="1006" cy="23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000000"/>
                  </a:solidFill>
                </a:rPr>
                <a:t>Value</a:t>
              </a:r>
            </a:p>
          </p:txBody>
        </p:sp>
      </p:gr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Default Design">
  <a:themeElements>
    <a:clrScheme name="7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Generic (Online)">
  <a:themeElements>
    <a:clrScheme name="3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3_Generic (Onlin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3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3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Generic (Online)">
  <a:themeElements>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1_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1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1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10.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2.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3.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4.xml><?xml version="1.0" encoding="utf-8"?>
<a:themeOverride xmlns:a="http://schemas.openxmlformats.org/drawingml/2006/main">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5.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6.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8.xml><?xml version="1.0" encoding="utf-8"?>
<a:themeOverride xmlns:a="http://schemas.openxmlformats.org/drawingml/2006/main">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1820</TotalTime>
  <Words>2909</Words>
  <Application>Microsoft Office PowerPoint</Application>
  <PresentationFormat>On-screen Show (4:3)</PresentationFormat>
  <Paragraphs>641</Paragraphs>
  <Slides>57</Slides>
  <Notes>13</Notes>
  <HiddenSlides>3</HiddenSlides>
  <MMClips>0</MMClips>
  <ScaleCrop>false</ScaleCrop>
  <HeadingPairs>
    <vt:vector size="8" baseType="variant">
      <vt:variant>
        <vt:lpstr>Fonts Used</vt:lpstr>
      </vt:variant>
      <vt:variant>
        <vt:i4>14</vt:i4>
      </vt:variant>
      <vt:variant>
        <vt:lpstr>Theme</vt:lpstr>
      </vt:variant>
      <vt:variant>
        <vt:i4>11</vt:i4>
      </vt:variant>
      <vt:variant>
        <vt:lpstr>Embedded OLE Servers</vt:lpstr>
      </vt:variant>
      <vt:variant>
        <vt:i4>4</vt:i4>
      </vt:variant>
      <vt:variant>
        <vt:lpstr>Slide Titles</vt:lpstr>
      </vt:variant>
      <vt:variant>
        <vt:i4>57</vt:i4>
      </vt:variant>
    </vt:vector>
  </HeadingPairs>
  <TitlesOfParts>
    <vt:vector size="86" baseType="lpstr">
      <vt:lpstr>Arial</vt:lpstr>
      <vt:lpstr>Times New Roman</vt:lpstr>
      <vt:lpstr>Arial Narrow</vt:lpstr>
      <vt:lpstr>Monotype Sorts</vt:lpstr>
      <vt:lpstr>Verdana</vt:lpstr>
      <vt:lpstr>Wingdings</vt:lpstr>
      <vt:lpstr>Tahoma</vt:lpstr>
      <vt:lpstr>Symbol</vt:lpstr>
      <vt:lpstr>Mona Lisa Recut</vt:lpstr>
      <vt:lpstr>Script MT Bold</vt:lpstr>
      <vt:lpstr>Times</vt:lpstr>
      <vt:lpstr>Courier New</vt:lpstr>
      <vt:lpstr>MS Mincho</vt:lpstr>
      <vt:lpstr>굴림</vt:lpstr>
      <vt:lpstr>Default Design</vt:lpstr>
      <vt:lpstr>Blank Presentation</vt:lpstr>
      <vt:lpstr>1_Default Design</vt:lpstr>
      <vt:lpstr>3_Default Design</vt:lpstr>
      <vt:lpstr>5_Default Design</vt:lpstr>
      <vt:lpstr>3_Generic (Online)</vt:lpstr>
      <vt:lpstr>6_Default Design</vt:lpstr>
      <vt:lpstr>Eclipse</vt:lpstr>
      <vt:lpstr>1_Generic (Online)</vt:lpstr>
      <vt:lpstr>7_Default Design</vt:lpstr>
      <vt:lpstr>8_Default Design</vt:lpstr>
      <vt:lpstr>Microsoft Equation 3.0</vt:lpstr>
      <vt:lpstr>Microsoft PowerPoint 97-2003 Slide</vt:lpstr>
      <vt:lpstr>Paintbrush Picture</vt:lpstr>
      <vt:lpstr>Microsoft Clip Gallery</vt:lpstr>
      <vt:lpstr>A Community Data Model for Hydrologic Information Systems</vt:lpstr>
      <vt:lpstr>Outline</vt:lpstr>
      <vt:lpstr>My Teaching</vt:lpstr>
      <vt:lpstr>My Research</vt:lpstr>
      <vt:lpstr>PowerPoint Presentation</vt:lpstr>
      <vt:lpstr>Great Salt Lake Basin Critical Zone Observatory</vt:lpstr>
      <vt:lpstr>Conceptual Model</vt:lpstr>
      <vt:lpstr>Outline</vt:lpstr>
      <vt:lpstr>CUAHSI HIS Goals</vt:lpstr>
      <vt:lpstr>PowerPoint Presentation</vt:lpstr>
      <vt:lpstr>PowerPoint Presentation</vt:lpstr>
      <vt:lpstr>PowerPoint Presentation</vt:lpstr>
      <vt:lpstr>PowerPoint Presentation</vt:lpstr>
      <vt:lpstr>CUAHSI Hydrologic Data Access System (HDAS)</vt:lpstr>
      <vt:lpstr>Outline</vt:lpstr>
      <vt:lpstr>PowerPoint Presentation</vt:lpstr>
      <vt:lpstr>Example:  Matlab use of CUAHSI Web Services</vt:lpstr>
      <vt:lpstr>Variable and variableTimeInterval</vt:lpstr>
      <vt:lpstr>getVariableInfo</vt:lpstr>
      <vt:lpstr>GetValues</vt:lpstr>
      <vt:lpstr>Parse XML and Analyze</vt:lpstr>
      <vt:lpstr>Outline</vt:lpstr>
      <vt:lpstr>Hydrologic Science</vt:lpstr>
      <vt:lpstr>Continuous Space-Time Model – NetCDF (Unidata)</vt:lpstr>
      <vt:lpstr>Discrete Space-Time Data Model ArcHydro</vt:lpstr>
      <vt:lpstr>Terrain Data Models</vt:lpstr>
      <vt:lpstr>CUAHSI Observations Data Model</vt:lpstr>
      <vt:lpstr>Scope</vt:lpstr>
      <vt:lpstr>What are the basic attributes to be associated with each single data value and how can these best be organized?</vt:lpstr>
      <vt:lpstr>PowerPoint Presentation</vt:lpstr>
      <vt:lpstr>Site Attributes</vt:lpstr>
      <vt:lpstr>PowerPoint Presentation</vt:lpstr>
      <vt:lpstr>Variable attributes</vt:lpstr>
      <vt:lpstr>Scale issues in the interpretation of data</vt:lpstr>
      <vt:lpstr>PowerPoint Presentation</vt:lpstr>
      <vt:lpstr>Discharge, Stage, Concentration and Daily Average Example</vt:lpstr>
      <vt:lpstr>Data Types</vt:lpstr>
      <vt:lpstr>15 min Precipitation from NCDC</vt:lpstr>
      <vt:lpstr>Irregularly sampled groundwater level</vt:lpstr>
      <vt:lpstr>Offset</vt:lpstr>
      <vt:lpstr>Water Chemistry from a profile in a lake</vt:lpstr>
      <vt:lpstr>Groups and Derived From Associations</vt:lpstr>
      <vt:lpstr>Stage and Streamflow Example</vt:lpstr>
      <vt:lpstr>Daily Average Discharge Example Daily Average Discharge Derived from 15 Minute Discharge Data</vt:lpstr>
      <vt:lpstr>Methods and Samples</vt:lpstr>
      <vt:lpstr>Water Chemistry from Laboratory Sample</vt:lpstr>
      <vt:lpstr>PowerPoint Presentation</vt:lpstr>
      <vt:lpstr>Data Quality and Processing Levels</vt:lpstr>
      <vt:lpstr>Series of Observations</vt:lpstr>
      <vt:lpstr>Outline</vt:lpstr>
      <vt:lpstr>Workgroup HIS Server</vt:lpstr>
      <vt:lpstr>Automated Ingestion of Sensor Data into ODM</vt:lpstr>
      <vt:lpstr> ODM and HIS in an Observatory Setting Integration of Sensor Data With HIS</vt:lpstr>
      <vt:lpstr>Managing Data Within ODM - ODM Tools</vt:lpstr>
      <vt:lpstr>PowerPoint Presentation</vt:lpstr>
      <vt:lpstr>Conclusion Advancement of water science is critically dependent on integration of water information</vt:lpstr>
      <vt:lpstr>Questions?</vt:lpstr>
    </vt:vector>
  </TitlesOfParts>
  <Company>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Plot from the Data Portal</dc:title>
  <dc:creator>CRWR</dc:creator>
  <cp:lastModifiedBy>Levi Sanchez</cp:lastModifiedBy>
  <cp:revision>135</cp:revision>
  <dcterms:created xsi:type="dcterms:W3CDTF">2005-06-16T06:21:49Z</dcterms:created>
  <dcterms:modified xsi:type="dcterms:W3CDTF">2023-03-10T23:58:25Z</dcterms:modified>
</cp:coreProperties>
</file>