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46" r:id="rId2"/>
    <p:sldMasterId id="2147484370" r:id="rId3"/>
    <p:sldMasterId id="2147484418" r:id="rId4"/>
    <p:sldMasterId id="2147484430" r:id="rId5"/>
    <p:sldMasterId id="2147484442" r:id="rId6"/>
    <p:sldMasterId id="2147484454" r:id="rId7"/>
    <p:sldMasterId id="2147484466" r:id="rId8"/>
  </p:sldMasterIdLst>
  <p:notesMasterIdLst>
    <p:notesMasterId r:id="rId44"/>
  </p:notesMasterIdLst>
  <p:handoutMasterIdLst>
    <p:handoutMasterId r:id="rId45"/>
  </p:handoutMasterIdLst>
  <p:sldIdLst>
    <p:sldId id="342" r:id="rId9"/>
    <p:sldId id="652" r:id="rId10"/>
    <p:sldId id="654" r:id="rId11"/>
    <p:sldId id="633" r:id="rId12"/>
    <p:sldId id="668" r:id="rId13"/>
    <p:sldId id="657" r:id="rId14"/>
    <p:sldId id="669" r:id="rId15"/>
    <p:sldId id="670" r:id="rId16"/>
    <p:sldId id="673" r:id="rId17"/>
    <p:sldId id="671" r:id="rId18"/>
    <p:sldId id="658" r:id="rId19"/>
    <p:sldId id="659" r:id="rId20"/>
    <p:sldId id="655" r:id="rId21"/>
    <p:sldId id="596" r:id="rId22"/>
    <p:sldId id="591" r:id="rId23"/>
    <p:sldId id="672" r:id="rId24"/>
    <p:sldId id="602" r:id="rId25"/>
    <p:sldId id="606" r:id="rId26"/>
    <p:sldId id="608" r:id="rId27"/>
    <p:sldId id="610" r:id="rId28"/>
    <p:sldId id="614" r:id="rId29"/>
    <p:sldId id="634" r:id="rId30"/>
    <p:sldId id="618" r:id="rId31"/>
    <p:sldId id="620" r:id="rId32"/>
    <p:sldId id="636" r:id="rId33"/>
    <p:sldId id="644" r:id="rId34"/>
    <p:sldId id="661" r:id="rId35"/>
    <p:sldId id="662" r:id="rId36"/>
    <p:sldId id="663" r:id="rId37"/>
    <p:sldId id="664" r:id="rId38"/>
    <p:sldId id="645" r:id="rId39"/>
    <p:sldId id="666" r:id="rId40"/>
    <p:sldId id="651" r:id="rId41"/>
    <p:sldId id="667" r:id="rId42"/>
    <p:sldId id="665"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7F6"/>
    <a:srgbClr val="158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68652" autoAdjust="0"/>
  </p:normalViewPr>
  <p:slideViewPr>
    <p:cSldViewPr snapToGrid="0">
      <p:cViewPr>
        <p:scale>
          <a:sx n="60" d="100"/>
          <a:sy n="60" d="100"/>
        </p:scale>
        <p:origin x="-1932" y="-54"/>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tarb\Dave\Projects\CUAHSI\HydroShare\Presentations\DataPreprocessing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88942511218357"/>
          <c:y val="9.7819971538123315E-2"/>
          <c:w val="0.57111805047139508"/>
          <c:h val="0.79729603828141882"/>
        </c:manualLayout>
      </c:layout>
      <c:pieChart>
        <c:varyColors val="1"/>
        <c:ser>
          <c:idx val="0"/>
          <c:order val="0"/>
          <c:explosion val="4"/>
          <c:dPt>
            <c:idx val="0"/>
            <c:bubble3D val="0"/>
            <c:spPr>
              <a:solidFill>
                <a:srgbClr val="0000FF"/>
              </a:solidFill>
            </c:spPr>
          </c:dPt>
          <c:dPt>
            <c:idx val="1"/>
            <c:bubble3D val="0"/>
            <c:spPr>
              <a:solidFill>
                <a:srgbClr val="FF0000"/>
              </a:solidFill>
            </c:spPr>
          </c:dPt>
          <c:dPt>
            <c:idx val="2"/>
            <c:bubble3D val="0"/>
            <c:spPr>
              <a:solidFill>
                <a:srgbClr val="00FF00"/>
              </a:solidFill>
            </c:spPr>
          </c:dPt>
          <c:dPt>
            <c:idx val="3"/>
            <c:bubble3D val="0"/>
            <c:spPr>
              <a:solidFill>
                <a:srgbClr val="FF00FF"/>
              </a:solidFill>
            </c:spPr>
          </c:dPt>
          <c:dPt>
            <c:idx val="4"/>
            <c:bubble3D val="0"/>
            <c:spPr>
              <a:solidFill>
                <a:schemeClr val="accent6">
                  <a:lumMod val="60000"/>
                  <a:lumOff val="40000"/>
                </a:schemeClr>
              </a:solidFill>
            </c:spPr>
          </c:dPt>
          <c:dLbls>
            <c:dLbl>
              <c:idx val="0"/>
              <c:layout>
                <c:manualLayout>
                  <c:x val="0.11241046482092965"/>
                  <c:y val="0.17040776908557392"/>
                </c:manualLayout>
              </c:layout>
              <c:showLegendKey val="0"/>
              <c:showVal val="0"/>
              <c:showCatName val="1"/>
              <c:showSerName val="0"/>
              <c:showPercent val="0"/>
              <c:showBubbleSize val="0"/>
            </c:dLbl>
            <c:dLbl>
              <c:idx val="1"/>
              <c:layout>
                <c:manualLayout>
                  <c:x val="-0.19015105559622883"/>
                  <c:y val="2.7689006301160252E-2"/>
                </c:manualLayout>
              </c:layout>
              <c:showLegendKey val="0"/>
              <c:showVal val="0"/>
              <c:showCatName val="1"/>
              <c:showSerName val="0"/>
              <c:showPercent val="0"/>
              <c:showBubbleSize val="0"/>
            </c:dLbl>
            <c:dLbl>
              <c:idx val="2"/>
              <c:layout>
                <c:manualLayout>
                  <c:x val="0.13484508459212996"/>
                  <c:y val="-0.1855954091665932"/>
                </c:manualLayout>
              </c:layout>
              <c:showLegendKey val="0"/>
              <c:showVal val="0"/>
              <c:showCatName val="1"/>
              <c:showSerName val="0"/>
              <c:showPercent val="0"/>
              <c:showBubbleSize val="0"/>
            </c:dLbl>
            <c:dLbl>
              <c:idx val="3"/>
              <c:layout>
                <c:manualLayout>
                  <c:x val="0.16388919601368615"/>
                  <c:y val="2.3450317004789348E-2"/>
                </c:manualLayout>
              </c:layout>
              <c:showLegendKey val="0"/>
              <c:showVal val="0"/>
              <c:showCatName val="1"/>
              <c:showSerName val="0"/>
              <c:showPercent val="0"/>
              <c:showBubbleSize val="0"/>
            </c:dLbl>
            <c:dLbl>
              <c:idx val="4"/>
              <c:delete val="1"/>
            </c:dLbl>
            <c:spPr>
              <a:solidFill>
                <a:schemeClr val="bg1"/>
              </a:solidFill>
            </c:spPr>
            <c:txPr>
              <a:bodyPr/>
              <a:lstStyle/>
              <a:p>
                <a:pPr>
                  <a:defRPr sz="1400"/>
                </a:pPr>
                <a:endParaRPr lang="en-US"/>
              </a:p>
            </c:txPr>
            <c:showLegendKey val="0"/>
            <c:showVal val="0"/>
            <c:showCatName val="1"/>
            <c:showSerName val="0"/>
            <c:showPercent val="0"/>
            <c:showBubbleSize val="0"/>
            <c:showLeaderLines val="1"/>
          </c:dLbls>
          <c:cat>
            <c:strRef>
              <c:f>Sheet1!$A$1:$A$5</c:f>
              <c:strCache>
                <c:ptCount val="5"/>
                <c:pt idx="0">
                  <c:v>&lt; 10 % </c:v>
                </c:pt>
                <c:pt idx="1">
                  <c:v>10-25 %</c:v>
                </c:pt>
                <c:pt idx="2">
                  <c:v>25-50 %</c:v>
                </c:pt>
                <c:pt idx="3">
                  <c:v>50-75 %</c:v>
                </c:pt>
                <c:pt idx="4">
                  <c:v>&gt; 75 %  None</c:v>
                </c:pt>
              </c:strCache>
            </c:strRef>
          </c:cat>
          <c:val>
            <c:numRef>
              <c:f>Sheet1!$B$1:$B$5</c:f>
              <c:numCache>
                <c:formatCode>General</c:formatCode>
                <c:ptCount val="5"/>
                <c:pt idx="0">
                  <c:v>18.600000000000001</c:v>
                </c:pt>
                <c:pt idx="1">
                  <c:v>45.7</c:v>
                </c:pt>
                <c:pt idx="2">
                  <c:v>24.3</c:v>
                </c:pt>
                <c:pt idx="3">
                  <c:v>11.4</c:v>
                </c:pt>
                <c:pt idx="4">
                  <c:v>0</c:v>
                </c:pt>
              </c:numCache>
            </c:numRef>
          </c:val>
        </c:ser>
        <c:dLbls>
          <c:showLegendKey val="0"/>
          <c:showVal val="0"/>
          <c:showCatName val="0"/>
          <c:showSerName val="0"/>
          <c:showPercent val="0"/>
          <c:showBubbleSize val="0"/>
          <c:showLeaderLines val="1"/>
        </c:dLbls>
        <c:firstSliceAng val="296"/>
      </c:pieChart>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drawings/drawing1.xml><?xml version="1.0" encoding="utf-8"?>
<c:userShapes xmlns:c="http://schemas.openxmlformats.org/drawingml/2006/chart">
  <cdr:relSizeAnchor xmlns:cdr="http://schemas.openxmlformats.org/drawingml/2006/chartDrawing">
    <cdr:from>
      <cdr:x>0.59772</cdr:x>
      <cdr:y>0.80662</cdr:y>
    </cdr:from>
    <cdr:to>
      <cdr:x>0.77989</cdr:x>
      <cdr:y>0.87682</cdr:y>
    </cdr:to>
    <cdr:sp macro="" textlink="">
      <cdr:nvSpPr>
        <cdr:cNvPr id="2" name="TextBox 1"/>
        <cdr:cNvSpPr txBox="1"/>
      </cdr:nvSpPr>
      <cdr:spPr>
        <a:xfrm xmlns:a="http://schemas.openxmlformats.org/drawingml/2006/main">
          <a:off x="3000376" y="2900362"/>
          <a:ext cx="914400" cy="2524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a:t>&gt; 75 %  None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35" tIns="48318" rIns="96635" bIns="48318" rtlCol="0"/>
          <a:lstStyle>
            <a:lvl1pPr algn="l">
              <a:defRPr sz="1200"/>
            </a:lvl1pPr>
          </a:lstStyle>
          <a:p>
            <a:endParaRPr lang="en-US"/>
          </a:p>
        </p:txBody>
      </p:sp>
      <p:sp>
        <p:nvSpPr>
          <p:cNvPr id="3" name="Date Placeholder 2"/>
          <p:cNvSpPr>
            <a:spLocks noGrp="1"/>
          </p:cNvSpPr>
          <p:nvPr>
            <p:ph type="dt" sz="quarter" idx="1"/>
          </p:nvPr>
        </p:nvSpPr>
        <p:spPr>
          <a:xfrm>
            <a:off x="4143589" y="0"/>
            <a:ext cx="3169920" cy="480060"/>
          </a:xfrm>
          <a:prstGeom prst="rect">
            <a:avLst/>
          </a:prstGeom>
        </p:spPr>
        <p:txBody>
          <a:bodyPr vert="horz" lIns="96635" tIns="48318" rIns="96635" bIns="48318" rtlCol="0"/>
          <a:lstStyle>
            <a:lvl1pPr algn="r">
              <a:defRPr sz="1200"/>
            </a:lvl1pPr>
          </a:lstStyle>
          <a:p>
            <a:fld id="{9246E736-8DF2-4A67-8AD5-413DE77FF67A}" type="datetimeFigureOut">
              <a:rPr lang="en-US" smtClean="0"/>
              <a:t>9/26/2012</a:t>
            </a:fld>
            <a:endParaRPr lang="en-US"/>
          </a:p>
        </p:txBody>
      </p:sp>
      <p:sp>
        <p:nvSpPr>
          <p:cNvPr id="4" name="Footer Placeholder 3"/>
          <p:cNvSpPr>
            <a:spLocks noGrp="1"/>
          </p:cNvSpPr>
          <p:nvPr>
            <p:ph type="ftr" sz="quarter" idx="2"/>
          </p:nvPr>
        </p:nvSpPr>
        <p:spPr>
          <a:xfrm>
            <a:off x="1" y="9119474"/>
            <a:ext cx="3169920" cy="480060"/>
          </a:xfrm>
          <a:prstGeom prst="rect">
            <a:avLst/>
          </a:prstGeom>
        </p:spPr>
        <p:txBody>
          <a:bodyPr vert="horz" lIns="96635" tIns="48318" rIns="96635" bIns="48318" rtlCol="0" anchor="b"/>
          <a:lstStyle>
            <a:lvl1pPr algn="l">
              <a:defRPr sz="1200"/>
            </a:lvl1pPr>
          </a:lstStyle>
          <a:p>
            <a:endParaRPr lang="en-US"/>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6635" tIns="48318" rIns="96635" bIns="48318" rtlCol="0" anchor="b"/>
          <a:lstStyle>
            <a:lvl1pPr algn="r">
              <a:defRPr sz="1200"/>
            </a:lvl1pPr>
          </a:lstStyle>
          <a:p>
            <a:fld id="{A076CDDA-6028-41E6-BFAC-E5BE5434A281}" type="slidenum">
              <a:rPr lang="en-US" smtClean="0"/>
              <a:t>‹#›</a:t>
            </a:fld>
            <a:endParaRPr lang="en-US"/>
          </a:p>
        </p:txBody>
      </p:sp>
    </p:spTree>
    <p:extLst>
      <p:ext uri="{BB962C8B-B14F-4D97-AF65-F5344CB8AC3E}">
        <p14:creationId xmlns:p14="http://schemas.microsoft.com/office/powerpoint/2010/main" val="22898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35" tIns="48318" rIns="96635" bIns="48318" rtlCol="0"/>
          <a:lstStyle>
            <a:lvl1pPr algn="l">
              <a:defRPr sz="1200"/>
            </a:lvl1pPr>
          </a:lstStyle>
          <a:p>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6635" tIns="48318" rIns="96635" bIns="48318" rtlCol="0"/>
          <a:lstStyle>
            <a:lvl1pPr algn="r">
              <a:defRPr sz="1200"/>
            </a:lvl1pPr>
          </a:lstStyle>
          <a:p>
            <a:fld id="{6F706718-8F9B-4714-BDCA-44544253309B}" type="datetimeFigureOut">
              <a:rPr lang="en-US" smtClean="0"/>
              <a:pPr/>
              <a:t>9/26/2012</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35" tIns="48318" rIns="96635" bIns="4831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5" tIns="48318" rIns="96635" bIns="483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35" tIns="48318" rIns="96635" bIns="48318"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35" tIns="48318" rIns="96635" bIns="48318" rtlCol="0" anchor="b"/>
          <a:lstStyle>
            <a:lvl1pPr algn="r">
              <a:defRPr sz="1200"/>
            </a:lvl1pPr>
          </a:lstStyle>
          <a:p>
            <a:fld id="{0396E79A-87AA-4B9C-8CA3-60BB7F8FB89E}" type="slidenum">
              <a:rPr lang="en-US" smtClean="0"/>
              <a:pPr/>
              <a:t>‹#›</a:t>
            </a:fld>
            <a:endParaRPr lang="en-US"/>
          </a:p>
        </p:txBody>
      </p:sp>
    </p:spTree>
    <p:extLst>
      <p:ext uri="{BB962C8B-B14F-4D97-AF65-F5344CB8AC3E}">
        <p14:creationId xmlns:p14="http://schemas.microsoft.com/office/powerpoint/2010/main" val="915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1</a:t>
            </a:fld>
            <a:endParaRPr lang="en-US"/>
          </a:p>
        </p:txBody>
      </p:sp>
    </p:spTree>
    <p:extLst>
      <p:ext uri="{BB962C8B-B14F-4D97-AF65-F5344CB8AC3E}">
        <p14:creationId xmlns:p14="http://schemas.microsoft.com/office/powerpoint/2010/main" val="139120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10</a:t>
            </a:fld>
            <a:endParaRPr lang="en-US"/>
          </a:p>
        </p:txBody>
      </p:sp>
    </p:spTree>
    <p:extLst>
      <p:ext uri="{BB962C8B-B14F-4D97-AF65-F5344CB8AC3E}">
        <p14:creationId xmlns:p14="http://schemas.microsoft.com/office/powerpoint/2010/main" val="258843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smtClean="0"/>
              <a:t>All our HIS work is open source, but more importantly we use an open development model with open issue trackers, discussion forums and source code version control system.  You can participate in these activities and we welcome your input and feedback.  Together we can advance the art and practice of collaborative community modeling and data sharing.</a:t>
            </a:r>
            <a:endParaRPr lang="en-US" dirty="0" smtClean="0"/>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11</a:t>
            </a:fld>
            <a:endParaRPr lang="en-US"/>
          </a:p>
        </p:txBody>
      </p:sp>
    </p:spTree>
    <p:extLst>
      <p:ext uri="{BB962C8B-B14F-4D97-AF65-F5344CB8AC3E}">
        <p14:creationId xmlns:p14="http://schemas.microsoft.com/office/powerpoint/2010/main" val="2979940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30250"/>
            <a:ext cx="4789487" cy="3592513"/>
          </a:xfrm>
        </p:spPr>
      </p:sp>
      <p:sp>
        <p:nvSpPr>
          <p:cNvPr id="3" name="Notes Placeholder 2"/>
          <p:cNvSpPr>
            <a:spLocks noGrp="1"/>
          </p:cNvSpPr>
          <p:nvPr>
            <p:ph type="body" idx="1"/>
          </p:nvPr>
        </p:nvSpPr>
        <p:spPr/>
        <p:txBody>
          <a:bodyPr>
            <a:normAutofit/>
          </a:bodyPr>
          <a:lstStyle/>
          <a:p>
            <a:r>
              <a:rPr lang="en-US" dirty="0" smtClean="0"/>
              <a:t>Part of the challenge we want to address is the digital divide between</a:t>
            </a:r>
            <a:r>
              <a:rPr lang="en-US" baseline="0" dirty="0" smtClean="0"/>
              <a:t> hydrologic researchers concerned with instruments, analysis and models and big data and HPC where even grasping the terminology involved can be daunting</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 is in the context of NSF’s CF 21 vision for enabling software systems where the barrier to access is low for innovation and discovery.</a:t>
            </a:r>
            <a:r>
              <a:rPr lang="en-US" baseline="0" dirty="0" smtClean="0"/>
              <a:t>  Data management and software sustainability are key parts of this.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 of software sustainability is the application of commercially-established software engineering techniques which we are employing in </a:t>
            </a:r>
            <a:r>
              <a:rPr lang="en-US" baseline="0" dirty="0" err="1" smtClean="0"/>
              <a:t>HydroShare</a:t>
            </a:r>
            <a:r>
              <a:rPr lang="en-US" baseline="0" dirty="0" smtClean="0"/>
              <a:t>; a very different model than how academic code has traditionally been developed.</a:t>
            </a:r>
          </a:p>
          <a:p>
            <a:endParaRPr lang="en-US" baseline="0" dirty="0" smtClean="0"/>
          </a:p>
        </p:txBody>
      </p:sp>
      <p:sp>
        <p:nvSpPr>
          <p:cNvPr id="4" name="Slide Number Placeholder 3"/>
          <p:cNvSpPr>
            <a:spLocks noGrp="1"/>
          </p:cNvSpPr>
          <p:nvPr>
            <p:ph type="sldNum" sz="quarter" idx="10"/>
          </p:nvPr>
        </p:nvSpPr>
        <p:spPr/>
        <p:txBody>
          <a:bodyPr/>
          <a:lstStyle/>
          <a:p>
            <a:fld id="{0396E79A-87AA-4B9C-8CA3-60BB7F8FB89E}" type="slidenum">
              <a:rPr lang="en-US" smtClean="0"/>
              <a:pPr/>
              <a:t>13</a:t>
            </a:fld>
            <a:endParaRPr lang="en-US"/>
          </a:p>
        </p:txBody>
      </p:sp>
    </p:spTree>
    <p:extLst>
      <p:ext uri="{BB962C8B-B14F-4D97-AF65-F5344CB8AC3E}">
        <p14:creationId xmlns:p14="http://schemas.microsoft.com/office/powerpoint/2010/main" val="7914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14</a:t>
            </a:fld>
            <a:endParaRPr lang="en-US"/>
          </a:p>
        </p:txBody>
      </p:sp>
    </p:spTree>
    <p:extLst>
      <p:ext uri="{BB962C8B-B14F-4D97-AF65-F5344CB8AC3E}">
        <p14:creationId xmlns:p14="http://schemas.microsoft.com/office/powerpoint/2010/main" val="55925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15</a:t>
            </a:fld>
            <a:endParaRPr lang="en-US"/>
          </a:p>
        </p:txBody>
      </p:sp>
    </p:spTree>
    <p:extLst>
      <p:ext uri="{BB962C8B-B14F-4D97-AF65-F5344CB8AC3E}">
        <p14:creationId xmlns:p14="http://schemas.microsoft.com/office/powerpoint/2010/main" val="402874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16</a:t>
            </a:fld>
            <a:endParaRPr lang="en-US"/>
          </a:p>
        </p:txBody>
      </p:sp>
    </p:spTree>
    <p:extLst>
      <p:ext uri="{BB962C8B-B14F-4D97-AF65-F5344CB8AC3E}">
        <p14:creationId xmlns:p14="http://schemas.microsoft.com/office/powerpoint/2010/main" val="144336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8507">
              <a:spcBef>
                <a:spcPct val="20000"/>
              </a:spcBef>
              <a:defRPr/>
            </a:pPr>
            <a:r>
              <a:rPr lang="en-US" sz="2800" dirty="0">
                <a:solidFill>
                  <a:prstClr val="black"/>
                </a:solidFill>
              </a:rPr>
              <a:t>Home Page</a:t>
            </a:r>
          </a:p>
          <a:p>
            <a:pPr marL="355690" indent="-355690" defTabSz="948507">
              <a:spcBef>
                <a:spcPct val="20000"/>
              </a:spcBef>
              <a:buFont typeface="Arial" pitchFamily="34" charset="0"/>
              <a:buChar char="•"/>
              <a:defRPr/>
            </a:pPr>
            <a:r>
              <a:rPr lang="en-US" sz="2800" dirty="0">
                <a:solidFill>
                  <a:prstClr val="black"/>
                </a:solidFill>
              </a:rPr>
              <a:t>Gallery – shows featured, new, or highly rated resources (data, code, models, workflows, etc.)</a:t>
            </a:r>
          </a:p>
          <a:p>
            <a:pPr marL="770662" lvl="1" indent="-296408" defTabSz="948507">
              <a:spcBef>
                <a:spcPct val="20000"/>
              </a:spcBef>
              <a:buFont typeface="Arial" pitchFamily="34" charset="0"/>
              <a:buChar char="–"/>
              <a:defRPr/>
            </a:pPr>
            <a:r>
              <a:rPr lang="en-US" sz="2500" dirty="0">
                <a:solidFill>
                  <a:prstClr val="black"/>
                </a:solidFill>
              </a:rPr>
              <a:t>Could have separate galleries for models, code, data, etc.</a:t>
            </a:r>
          </a:p>
          <a:p>
            <a:pPr marL="355690" indent="-355690" defTabSz="948507">
              <a:spcBef>
                <a:spcPct val="20000"/>
              </a:spcBef>
              <a:buFont typeface="Arial" pitchFamily="34" charset="0"/>
              <a:buChar char="•"/>
              <a:defRPr/>
            </a:pPr>
            <a:r>
              <a:rPr lang="en-US" sz="2800" dirty="0">
                <a:solidFill>
                  <a:prstClr val="black"/>
                </a:solidFill>
              </a:rPr>
              <a:t>Top Bar Items</a:t>
            </a:r>
          </a:p>
          <a:p>
            <a:pPr marL="770662" lvl="1" indent="-296408" defTabSz="948507">
              <a:spcBef>
                <a:spcPct val="20000"/>
              </a:spcBef>
              <a:buFont typeface="Arial" pitchFamily="34" charset="0"/>
              <a:buChar char="–"/>
              <a:defRPr/>
            </a:pPr>
            <a:r>
              <a:rPr lang="en-US" sz="2500" dirty="0">
                <a:solidFill>
                  <a:prstClr val="black"/>
                </a:solidFill>
              </a:rPr>
              <a:t>Sign in</a:t>
            </a:r>
          </a:p>
          <a:p>
            <a:pPr marL="770662" lvl="1" indent="-296408" defTabSz="948507">
              <a:spcBef>
                <a:spcPct val="20000"/>
              </a:spcBef>
              <a:buFont typeface="Arial" pitchFamily="34" charset="0"/>
              <a:buChar char="–"/>
              <a:defRPr/>
            </a:pPr>
            <a:r>
              <a:rPr lang="en-US" sz="2500" dirty="0">
                <a:solidFill>
                  <a:prstClr val="black"/>
                </a:solidFill>
              </a:rPr>
              <a:t>Settings</a:t>
            </a:r>
          </a:p>
          <a:p>
            <a:pPr marL="1185634" lvl="2" indent="-237127" defTabSz="948507">
              <a:spcBef>
                <a:spcPct val="20000"/>
              </a:spcBef>
              <a:buFont typeface="Arial" pitchFamily="34" charset="0"/>
              <a:buChar char="•"/>
              <a:defRPr/>
            </a:pPr>
            <a:r>
              <a:rPr lang="en-US" sz="2100" dirty="0">
                <a:solidFill>
                  <a:prstClr val="black"/>
                </a:solidFill>
              </a:rPr>
              <a:t>Create a </a:t>
            </a:r>
            <a:r>
              <a:rPr lang="en-US" sz="2100" dirty="0" err="1">
                <a:solidFill>
                  <a:prstClr val="black"/>
                </a:solidFill>
              </a:rPr>
              <a:t>HydroShare</a:t>
            </a:r>
            <a:r>
              <a:rPr lang="en-US" sz="2100" dirty="0">
                <a:solidFill>
                  <a:prstClr val="black"/>
                </a:solidFill>
              </a:rPr>
              <a:t> profile</a:t>
            </a:r>
          </a:p>
          <a:p>
            <a:pPr marL="1185634" lvl="2" indent="-237127" defTabSz="948507">
              <a:spcBef>
                <a:spcPct val="20000"/>
              </a:spcBef>
              <a:buFont typeface="Arial" pitchFamily="34" charset="0"/>
              <a:buChar char="•"/>
              <a:defRPr/>
            </a:pPr>
            <a:r>
              <a:rPr lang="en-US" sz="2100" dirty="0">
                <a:solidFill>
                  <a:prstClr val="black"/>
                </a:solidFill>
              </a:rPr>
              <a:t>Choose display preferences</a:t>
            </a:r>
          </a:p>
          <a:p>
            <a:pPr marL="1185634" lvl="2" indent="-237127" defTabSz="948507">
              <a:spcBef>
                <a:spcPct val="20000"/>
              </a:spcBef>
              <a:buFont typeface="Arial" pitchFamily="34" charset="0"/>
              <a:buChar char="•"/>
              <a:defRPr/>
            </a:pPr>
            <a:r>
              <a:rPr lang="en-US" sz="2100" dirty="0">
                <a:solidFill>
                  <a:prstClr val="black"/>
                </a:solidFill>
              </a:rPr>
              <a:t>Choose default privacy (share everything or choose what to share)</a:t>
            </a:r>
          </a:p>
          <a:p>
            <a:pPr marL="1185634" lvl="2" indent="-237127" defTabSz="948507">
              <a:spcBef>
                <a:spcPct val="20000"/>
              </a:spcBef>
              <a:buFont typeface="Arial" pitchFamily="34" charset="0"/>
              <a:buChar char="•"/>
              <a:defRPr/>
            </a:pPr>
            <a:r>
              <a:rPr lang="en-US" sz="2100" dirty="0">
                <a:solidFill>
                  <a:prstClr val="black"/>
                </a:solidFill>
              </a:rPr>
              <a:t>Account information (password, etc.)</a:t>
            </a:r>
          </a:p>
          <a:p>
            <a:pPr marL="770662" lvl="1" indent="-296408" defTabSz="948507">
              <a:spcBef>
                <a:spcPct val="20000"/>
              </a:spcBef>
              <a:buFont typeface="Arial" pitchFamily="34" charset="0"/>
              <a:buChar char="–"/>
              <a:defRPr/>
            </a:pPr>
            <a:r>
              <a:rPr lang="en-US" sz="2500" dirty="0">
                <a:solidFill>
                  <a:prstClr val="black"/>
                </a:solidFill>
              </a:rPr>
              <a:t>Notifications - messages from the </a:t>
            </a:r>
            <a:r>
              <a:rPr lang="en-US" sz="2500" dirty="0" err="1">
                <a:solidFill>
                  <a:prstClr val="black"/>
                </a:solidFill>
              </a:rPr>
              <a:t>HydroShare</a:t>
            </a:r>
            <a:r>
              <a:rPr lang="en-US" sz="2500" dirty="0">
                <a:solidFill>
                  <a:prstClr val="black"/>
                </a:solidFill>
              </a:rPr>
              <a:t> team (choose to receive notifications from </a:t>
            </a:r>
            <a:r>
              <a:rPr lang="en-US" sz="2500" dirty="0" err="1">
                <a:solidFill>
                  <a:prstClr val="black"/>
                </a:solidFill>
              </a:rPr>
              <a:t>HydroShare</a:t>
            </a:r>
            <a:r>
              <a:rPr lang="en-US" sz="2500" dirty="0">
                <a:solidFill>
                  <a:prstClr val="black"/>
                </a:solidFill>
              </a:rPr>
              <a:t>)</a:t>
            </a:r>
          </a:p>
          <a:p>
            <a:pPr marL="770662" lvl="1" indent="-296408" defTabSz="948507">
              <a:spcBef>
                <a:spcPct val="20000"/>
              </a:spcBef>
              <a:buFont typeface="Arial" pitchFamily="34" charset="0"/>
              <a:buChar char="–"/>
              <a:defRPr/>
            </a:pPr>
            <a:r>
              <a:rPr lang="en-US" sz="2500" dirty="0">
                <a:solidFill>
                  <a:prstClr val="black"/>
                </a:solidFill>
              </a:rPr>
              <a:t>Help</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17</a:t>
            </a:fld>
            <a:endParaRPr lang="en-US"/>
          </a:p>
        </p:txBody>
      </p:sp>
    </p:spTree>
    <p:extLst>
      <p:ext uri="{BB962C8B-B14F-4D97-AF65-F5344CB8AC3E}">
        <p14:creationId xmlns:p14="http://schemas.microsoft.com/office/powerpoint/2010/main" val="2019697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spcBef>
                <a:spcPct val="20000"/>
              </a:spcBef>
              <a:defRPr/>
            </a:pPr>
            <a:r>
              <a:rPr lang="en-US" sz="1200" dirty="0">
                <a:solidFill>
                  <a:prstClr val="black"/>
                </a:solidFill>
              </a:rPr>
              <a:t>Dashboard</a:t>
            </a:r>
          </a:p>
          <a:p>
            <a:pPr marL="355690" indent="-355690" defTabSz="948507">
              <a:spcBef>
                <a:spcPct val="20000"/>
              </a:spcBef>
              <a:buFont typeface="Arial" pitchFamily="34" charset="0"/>
              <a:buChar char="•"/>
              <a:defRPr/>
            </a:pPr>
            <a:r>
              <a:rPr lang="en-US" sz="1200" dirty="0">
                <a:solidFill>
                  <a:prstClr val="black"/>
                </a:solidFill>
              </a:rPr>
              <a:t>A user's home page</a:t>
            </a:r>
          </a:p>
          <a:p>
            <a:pPr marL="355690" indent="-355690" defTabSz="948507">
              <a:spcBef>
                <a:spcPct val="20000"/>
              </a:spcBef>
              <a:buFont typeface="Arial" pitchFamily="34" charset="0"/>
              <a:buChar char="•"/>
              <a:defRPr/>
            </a:pPr>
            <a:r>
              <a:rPr lang="en-US" sz="1200" dirty="0">
                <a:solidFill>
                  <a:prstClr val="black"/>
                </a:solidFill>
              </a:rPr>
              <a:t>Shows user information/profile</a:t>
            </a:r>
          </a:p>
          <a:p>
            <a:pPr marL="355690" indent="-355690" defTabSz="948507">
              <a:spcBef>
                <a:spcPct val="20000"/>
              </a:spcBef>
              <a:buFont typeface="Arial" pitchFamily="34" charset="0"/>
              <a:buChar char="•"/>
              <a:defRPr/>
            </a:pPr>
            <a:r>
              <a:rPr lang="en-US" sz="1200" dirty="0">
                <a:solidFill>
                  <a:prstClr val="black"/>
                </a:solidFill>
              </a:rPr>
              <a:t>Lists recent </a:t>
            </a:r>
            <a:r>
              <a:rPr lang="en-US" sz="1200" dirty="0" err="1">
                <a:solidFill>
                  <a:prstClr val="black"/>
                </a:solidFill>
              </a:rPr>
              <a:t>HydroShare</a:t>
            </a:r>
            <a:r>
              <a:rPr lang="en-US" sz="1200" dirty="0">
                <a:solidFill>
                  <a:prstClr val="black"/>
                </a:solidFill>
              </a:rPr>
              <a:t> activity in multiple categories (user's recent activity, all recent activity)</a:t>
            </a:r>
          </a:p>
          <a:p>
            <a:pPr marL="355690" indent="-355690" defTabSz="948507">
              <a:spcBef>
                <a:spcPct val="20000"/>
              </a:spcBef>
              <a:buFont typeface="Arial" pitchFamily="34" charset="0"/>
              <a:buChar char="•"/>
              <a:defRPr/>
            </a:pPr>
            <a:r>
              <a:rPr lang="en-US" sz="1200" dirty="0">
                <a:solidFill>
                  <a:prstClr val="black"/>
                </a:solidFill>
              </a:rPr>
              <a:t>Announcements from </a:t>
            </a:r>
            <a:r>
              <a:rPr lang="en-US" sz="1200" dirty="0" err="1">
                <a:solidFill>
                  <a:prstClr val="black"/>
                </a:solidFill>
              </a:rPr>
              <a:t>HydroShare</a:t>
            </a:r>
            <a:r>
              <a:rPr lang="en-US" sz="1200" dirty="0">
                <a:solidFill>
                  <a:prstClr val="black"/>
                </a:solidFill>
              </a:rPr>
              <a:t> team</a:t>
            </a:r>
          </a:p>
          <a:p>
            <a:pPr marL="355690" indent="-355690" defTabSz="948507">
              <a:spcBef>
                <a:spcPct val="20000"/>
              </a:spcBef>
              <a:buFont typeface="Arial" pitchFamily="34" charset="0"/>
              <a:buChar char="•"/>
              <a:defRPr/>
            </a:pPr>
            <a:r>
              <a:rPr lang="en-US" sz="1200" dirty="0">
                <a:solidFill>
                  <a:prstClr val="black"/>
                </a:solidFill>
              </a:rPr>
              <a:t>Suggests datasets the user might be interested in (geographic proximity, similar variables, similar time period, aggregations, keywords)</a:t>
            </a:r>
          </a:p>
          <a:p>
            <a:pPr marL="355690" indent="-355690" defTabSz="948507">
              <a:spcBef>
                <a:spcPct val="20000"/>
              </a:spcBef>
              <a:buFont typeface="Arial" pitchFamily="34" charset="0"/>
              <a:buChar char="•"/>
              <a:defRPr/>
            </a:pPr>
            <a:r>
              <a:rPr lang="en-US" sz="1200" dirty="0">
                <a:solidFill>
                  <a:prstClr val="black"/>
                </a:solidFill>
              </a:rPr>
              <a:t>Suggests people that the user might want to "follow"</a:t>
            </a:r>
          </a:p>
          <a:p>
            <a:pPr marL="355690" indent="-355690" defTabSz="948507">
              <a:spcBef>
                <a:spcPct val="20000"/>
              </a:spcBef>
              <a:buFont typeface="Arial" pitchFamily="34" charset="0"/>
              <a:buChar char="•"/>
              <a:defRPr/>
            </a:pPr>
            <a:r>
              <a:rPr lang="en-US" sz="1200" dirty="0">
                <a:solidFill>
                  <a:prstClr val="black"/>
                </a:solidFill>
              </a:rPr>
              <a:t>Suggests groups that the user might be interested in</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18</a:t>
            </a:fld>
            <a:endParaRPr lang="en-US"/>
          </a:p>
        </p:txBody>
      </p:sp>
    </p:spTree>
    <p:extLst>
      <p:ext uri="{BB962C8B-B14F-4D97-AF65-F5344CB8AC3E}">
        <p14:creationId xmlns:p14="http://schemas.microsoft.com/office/powerpoint/2010/main" val="1481496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spcBef>
                <a:spcPct val="20000"/>
              </a:spcBef>
              <a:defRPr/>
            </a:pPr>
            <a:r>
              <a:rPr lang="en-US" sz="1200" dirty="0">
                <a:solidFill>
                  <a:prstClr val="black"/>
                </a:solidFill>
              </a:rPr>
              <a:t>My Content</a:t>
            </a:r>
          </a:p>
          <a:p>
            <a:pPr marL="355690" indent="-355690" defTabSz="948507">
              <a:spcBef>
                <a:spcPct val="20000"/>
              </a:spcBef>
              <a:buFont typeface="Arial" pitchFamily="34" charset="0"/>
              <a:buChar char="•"/>
              <a:defRPr/>
            </a:pPr>
            <a:r>
              <a:rPr lang="en-US" sz="1200" dirty="0">
                <a:solidFill>
                  <a:prstClr val="black"/>
                </a:solidFill>
              </a:rPr>
              <a:t>Tabular list of all resources that a user has submitted</a:t>
            </a:r>
          </a:p>
          <a:p>
            <a:pPr marL="355690" indent="-355690" defTabSz="948507">
              <a:spcBef>
                <a:spcPct val="20000"/>
              </a:spcBef>
              <a:buFont typeface="Arial" pitchFamily="34" charset="0"/>
              <a:buChar char="•"/>
              <a:defRPr/>
            </a:pPr>
            <a:r>
              <a:rPr lang="en-US" sz="1200" dirty="0">
                <a:solidFill>
                  <a:prstClr val="black"/>
                </a:solidFill>
              </a:rPr>
              <a:t>Links to a details page for each resource</a:t>
            </a:r>
          </a:p>
          <a:p>
            <a:pPr marL="355690" indent="-355690" defTabSz="948507">
              <a:spcBef>
                <a:spcPct val="20000"/>
              </a:spcBef>
              <a:buFont typeface="Arial" pitchFamily="34" charset="0"/>
              <a:buChar char="•"/>
              <a:defRPr/>
            </a:pPr>
            <a:r>
              <a:rPr lang="en-US" sz="1200" dirty="0">
                <a:solidFill>
                  <a:prstClr val="black"/>
                </a:solidFill>
              </a:rPr>
              <a:t>List may be organized into folders (as implemented in ArcGIS online, </a:t>
            </a:r>
            <a:r>
              <a:rPr lang="en-US" sz="1200" dirty="0" err="1">
                <a:solidFill>
                  <a:prstClr val="black"/>
                </a:solidFill>
              </a:rPr>
              <a:t>Dropbox</a:t>
            </a:r>
            <a:r>
              <a:rPr lang="en-US" sz="1200" dirty="0">
                <a:solidFill>
                  <a:prstClr val="black"/>
                </a:solidFill>
              </a:rPr>
              <a:t>, Google docs, etc.)</a:t>
            </a:r>
          </a:p>
          <a:p>
            <a:pPr marL="355690" indent="-355690" defTabSz="948507">
              <a:spcBef>
                <a:spcPct val="20000"/>
              </a:spcBef>
              <a:buFont typeface="Arial" pitchFamily="34" charset="0"/>
              <a:buChar char="•"/>
              <a:defRPr/>
            </a:pPr>
            <a:r>
              <a:rPr lang="en-US" sz="1200" dirty="0">
                <a:solidFill>
                  <a:prstClr val="black"/>
                </a:solidFill>
              </a:rPr>
              <a:t>Thumbnail/icon previews of each resource where appropriate</a:t>
            </a:r>
          </a:p>
          <a:p>
            <a:pPr marL="355690" indent="-355690" defTabSz="948507">
              <a:spcBef>
                <a:spcPct val="20000"/>
              </a:spcBef>
              <a:buFont typeface="Arial" pitchFamily="34" charset="0"/>
              <a:buChar char="•"/>
              <a:defRPr/>
            </a:pPr>
            <a:r>
              <a:rPr lang="en-US" sz="1200" dirty="0">
                <a:solidFill>
                  <a:prstClr val="black"/>
                </a:solidFill>
              </a:rPr>
              <a:t>Functionality on page applying to the list of resources</a:t>
            </a:r>
          </a:p>
          <a:p>
            <a:pPr marL="770662" lvl="1" indent="-296408" defTabSz="948507">
              <a:spcBef>
                <a:spcPct val="20000"/>
              </a:spcBef>
              <a:buFont typeface="Arial" pitchFamily="34" charset="0"/>
              <a:buChar char="–"/>
              <a:defRPr/>
            </a:pPr>
            <a:r>
              <a:rPr lang="en-US" sz="1200" dirty="0">
                <a:solidFill>
                  <a:prstClr val="black"/>
                </a:solidFill>
              </a:rPr>
              <a:t>Add Item/Submit resources to </a:t>
            </a:r>
            <a:r>
              <a:rPr lang="en-US" sz="1200" dirty="0" err="1">
                <a:solidFill>
                  <a:prstClr val="black"/>
                </a:solidFill>
              </a:rPr>
              <a:t>HydroShare</a:t>
            </a:r>
            <a:endParaRPr lang="en-US" sz="1200" dirty="0">
              <a:solidFill>
                <a:prstClr val="black"/>
              </a:solidFill>
            </a:endParaRPr>
          </a:p>
          <a:p>
            <a:pPr marL="770662" lvl="1" indent="-296408" defTabSz="948507">
              <a:spcBef>
                <a:spcPct val="20000"/>
              </a:spcBef>
              <a:buFont typeface="Arial" pitchFamily="34" charset="0"/>
              <a:buChar char="–"/>
              <a:defRPr/>
            </a:pPr>
            <a:r>
              <a:rPr lang="en-US" sz="1200" dirty="0">
                <a:solidFill>
                  <a:prstClr val="black"/>
                </a:solidFill>
              </a:rPr>
              <a:t>Filter the list of submitted resources by category (data, models, documents, etc.), date, etc.</a:t>
            </a:r>
          </a:p>
          <a:p>
            <a:pPr marL="770662" lvl="1" indent="-296408" defTabSz="948507">
              <a:spcBef>
                <a:spcPct val="20000"/>
              </a:spcBef>
              <a:buFont typeface="Arial" pitchFamily="34" charset="0"/>
              <a:buChar char="–"/>
              <a:defRPr/>
            </a:pPr>
            <a:r>
              <a:rPr lang="en-US" sz="1200" dirty="0">
                <a:solidFill>
                  <a:prstClr val="black"/>
                </a:solidFill>
              </a:rPr>
              <a:t>Sort the list of submitted resources by title, rating, views, date, etc.</a:t>
            </a:r>
          </a:p>
          <a:p>
            <a:pPr marL="770662" lvl="1" indent="-296408" defTabSz="948507">
              <a:spcBef>
                <a:spcPct val="20000"/>
              </a:spcBef>
              <a:buFont typeface="Arial" pitchFamily="34" charset="0"/>
              <a:buChar char="–"/>
              <a:defRPr/>
            </a:pPr>
            <a:r>
              <a:rPr lang="en-US" sz="1200" dirty="0">
                <a:solidFill>
                  <a:prstClr val="black"/>
                </a:solidFill>
              </a:rPr>
              <a:t>Delete selected resources</a:t>
            </a:r>
          </a:p>
          <a:p>
            <a:pPr marL="770662" lvl="1" indent="-296408" defTabSz="948507">
              <a:spcBef>
                <a:spcPct val="20000"/>
              </a:spcBef>
              <a:buFont typeface="Arial" pitchFamily="34" charset="0"/>
              <a:buChar char="–"/>
              <a:defRPr/>
            </a:pPr>
            <a:r>
              <a:rPr lang="en-US" sz="1200" dirty="0">
                <a:solidFill>
                  <a:prstClr val="black"/>
                </a:solidFill>
              </a:rPr>
              <a:t>Share selected resources</a:t>
            </a:r>
          </a:p>
          <a:p>
            <a:pPr marL="770662" lvl="1" indent="-296408" defTabSz="948507">
              <a:spcBef>
                <a:spcPct val="20000"/>
              </a:spcBef>
              <a:buFont typeface="Arial" pitchFamily="34" charset="0"/>
              <a:buChar char="–"/>
              <a:defRPr/>
            </a:pPr>
            <a:r>
              <a:rPr lang="en-US" sz="1200" dirty="0">
                <a:solidFill>
                  <a:prstClr val="black"/>
                </a:solidFill>
              </a:rPr>
              <a:t>Create new folder for resources</a:t>
            </a:r>
          </a:p>
          <a:p>
            <a:pPr marL="770662" lvl="1" indent="-296408" defTabSz="948507">
              <a:spcBef>
                <a:spcPct val="20000"/>
              </a:spcBef>
              <a:buFont typeface="Arial" pitchFamily="34" charset="0"/>
              <a:buChar char="–"/>
              <a:defRPr/>
            </a:pPr>
            <a:r>
              <a:rPr lang="en-US" sz="1200" dirty="0">
                <a:solidFill>
                  <a:prstClr val="black"/>
                </a:solidFill>
              </a:rPr>
              <a:t>Move resources from one folder to another folder</a:t>
            </a:r>
          </a:p>
          <a:p>
            <a:pPr marL="770662" lvl="1" indent="-296408" defTabSz="948507">
              <a:spcBef>
                <a:spcPct val="20000"/>
              </a:spcBef>
              <a:buFont typeface="Arial" pitchFamily="34" charset="0"/>
              <a:buChar char="–"/>
              <a:defRPr/>
            </a:pPr>
            <a:r>
              <a:rPr lang="en-US" sz="1200" dirty="0">
                <a:solidFill>
                  <a:prstClr val="black"/>
                </a:solidFill>
              </a:rPr>
              <a:t>Search through my submitted resources</a:t>
            </a:r>
          </a:p>
          <a:p>
            <a:pPr marL="770662" lvl="1" indent="-296408" defTabSz="948507">
              <a:spcBef>
                <a:spcPct val="20000"/>
              </a:spcBef>
              <a:buFont typeface="Arial" pitchFamily="34" charset="0"/>
              <a:buChar char="–"/>
              <a:defRPr/>
            </a:pPr>
            <a:r>
              <a:rPr lang="en-US" sz="1200" dirty="0">
                <a:solidFill>
                  <a:prstClr val="black"/>
                </a:solidFill>
              </a:rPr>
              <a:t>Export data resource (everything in the system should be portable!!!)</a:t>
            </a:r>
          </a:p>
          <a:p>
            <a:pPr marL="1185634" lvl="2" indent="-237127" defTabSz="948507">
              <a:spcBef>
                <a:spcPct val="20000"/>
              </a:spcBef>
              <a:buFont typeface="Arial" pitchFamily="34" charset="0"/>
              <a:buChar char="•"/>
              <a:defRPr/>
            </a:pPr>
            <a:r>
              <a:rPr lang="en-US" sz="1200" dirty="0">
                <a:solidFill>
                  <a:prstClr val="black"/>
                </a:solidFill>
              </a:rPr>
              <a:t>May want to support export in a number of different formats</a:t>
            </a:r>
          </a:p>
        </p:txBody>
      </p:sp>
      <p:sp>
        <p:nvSpPr>
          <p:cNvPr id="4" name="Slide Number Placeholder 3"/>
          <p:cNvSpPr>
            <a:spLocks noGrp="1"/>
          </p:cNvSpPr>
          <p:nvPr>
            <p:ph type="sldNum" sz="quarter" idx="10"/>
          </p:nvPr>
        </p:nvSpPr>
        <p:spPr/>
        <p:txBody>
          <a:bodyPr/>
          <a:lstStyle/>
          <a:p>
            <a:fld id="{D4ACF5AF-3665-4443-A31A-F21C3A847BA4}" type="slidenum">
              <a:rPr lang="en-US" smtClean="0"/>
              <a:t>19</a:t>
            </a:fld>
            <a:endParaRPr lang="en-US"/>
          </a:p>
        </p:txBody>
      </p:sp>
    </p:spTree>
    <p:extLst>
      <p:ext uri="{BB962C8B-B14F-4D97-AF65-F5344CB8AC3E}">
        <p14:creationId xmlns:p14="http://schemas.microsoft.com/office/powerpoint/2010/main" val="40941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Surveys of</a:t>
            </a:r>
            <a:r>
              <a:rPr lang="en-US" baseline="0" dirty="0" smtClean="0"/>
              <a:t> the hydrology community </a:t>
            </a:r>
            <a:r>
              <a:rPr lang="en-US" dirty="0" smtClean="0"/>
              <a:t>have</a:t>
            </a:r>
            <a:r>
              <a:rPr lang="en-US" baseline="0" dirty="0" smtClean="0"/>
              <a:t> indicated that data gathering and preprocessing is an inordinate fraction of the time required for modeling and analysis</a:t>
            </a:r>
          </a:p>
          <a:p>
            <a:endParaRPr lang="en-US" baseline="0" dirty="0" smtClean="0"/>
          </a:p>
          <a:p>
            <a:r>
              <a:rPr lang="en-US" baseline="0" dirty="0" smtClean="0"/>
              <a:t>In hydrology most of the easy single site, single variable, low hanging fruit research problems are solved and advances in understanding and better predictions require </a:t>
            </a:r>
          </a:p>
          <a:p>
            <a:pPr marL="171450" indent="-171450">
              <a:buFont typeface="Arial" pitchFamily="34" charset="0"/>
              <a:buChar char="•"/>
            </a:pPr>
            <a:r>
              <a:rPr lang="en-US" baseline="0" dirty="0" smtClean="0"/>
              <a:t>combining  information from multiple sources, </a:t>
            </a:r>
          </a:p>
          <a:p>
            <a:pPr marL="171450" indent="-171450">
              <a:buFont typeface="Arial" pitchFamily="34" charset="0"/>
              <a:buChar char="•"/>
            </a:pPr>
            <a:r>
              <a:rPr lang="en-US" baseline="0" dirty="0" smtClean="0"/>
              <a:t>sharing and collaboration</a:t>
            </a:r>
          </a:p>
          <a:p>
            <a:pPr marL="171450" indent="-171450">
              <a:buFont typeface="Arial" pitchFamily="34" charset="0"/>
              <a:buChar char="•"/>
            </a:pPr>
            <a:r>
              <a:rPr lang="en-US" baseline="0" dirty="0" smtClean="0"/>
              <a:t>Easier access to advanced computational capability</a:t>
            </a:r>
          </a:p>
          <a:p>
            <a:pPr marL="171450" indent="-171450">
              <a:buFont typeface="Arial" pitchFamily="34" charset="0"/>
              <a:buChar char="•"/>
            </a:pPr>
            <a:r>
              <a:rPr lang="en-US" baseline="0" dirty="0" smtClean="0"/>
              <a:t>Sustainability and reliability in software</a:t>
            </a:r>
            <a:endParaRPr lang="en-US" dirty="0" smtClean="0"/>
          </a:p>
          <a:p>
            <a:pPr marL="171450" indent="-171450">
              <a:buFont typeface="Arial"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96E79A-87AA-4B9C-8CA3-60BB7F8FB89E}" type="slidenum">
              <a:rPr lang="en-US" smtClean="0"/>
              <a:pPr/>
              <a:t>2</a:t>
            </a:fld>
            <a:endParaRPr lang="en-US"/>
          </a:p>
        </p:txBody>
      </p:sp>
    </p:spTree>
    <p:extLst>
      <p:ext uri="{BB962C8B-B14F-4D97-AF65-F5344CB8AC3E}">
        <p14:creationId xmlns:p14="http://schemas.microsoft.com/office/powerpoint/2010/main" val="1042654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48507">
              <a:spcBef>
                <a:spcPct val="20000"/>
              </a:spcBef>
              <a:defRPr/>
            </a:pPr>
            <a:r>
              <a:rPr lang="en-US" sz="1600" dirty="0">
                <a:solidFill>
                  <a:prstClr val="black"/>
                </a:solidFill>
              </a:rPr>
              <a:t>Resource Details</a:t>
            </a:r>
          </a:p>
          <a:p>
            <a:pPr marL="355690" indent="-355690" defTabSz="948507">
              <a:spcBef>
                <a:spcPct val="20000"/>
              </a:spcBef>
              <a:buFont typeface="Arial" pitchFamily="34" charset="0"/>
              <a:buChar char="•"/>
              <a:defRPr/>
            </a:pPr>
            <a:r>
              <a:rPr lang="en-US" sz="1600" dirty="0">
                <a:solidFill>
                  <a:prstClr val="black"/>
                </a:solidFill>
              </a:rPr>
              <a:t>Shows a preview of the resource if a viewer is available</a:t>
            </a:r>
          </a:p>
          <a:p>
            <a:pPr marL="355690" indent="-355690" defTabSz="948507">
              <a:spcBef>
                <a:spcPct val="20000"/>
              </a:spcBef>
              <a:buFont typeface="Arial" pitchFamily="34" charset="0"/>
              <a:buChar char="•"/>
              <a:defRPr/>
            </a:pPr>
            <a:r>
              <a:rPr lang="en-US" sz="1600" dirty="0">
                <a:solidFill>
                  <a:prstClr val="black"/>
                </a:solidFill>
              </a:rPr>
              <a:t>Shows metadata details for a resource (need metadata standards for different resource types)</a:t>
            </a:r>
          </a:p>
          <a:p>
            <a:pPr marL="355690" indent="-355690" defTabSz="948507">
              <a:spcBef>
                <a:spcPct val="20000"/>
              </a:spcBef>
              <a:buFont typeface="Arial" pitchFamily="34" charset="0"/>
              <a:buChar char="•"/>
              <a:defRPr/>
            </a:pPr>
            <a:r>
              <a:rPr lang="en-US" sz="1600" dirty="0">
                <a:solidFill>
                  <a:prstClr val="black"/>
                </a:solidFill>
              </a:rPr>
              <a:t>Metadata listed are context sensitive (related to the type of resource)</a:t>
            </a:r>
          </a:p>
          <a:p>
            <a:pPr marL="355690" indent="-355690" defTabSz="948507">
              <a:spcBef>
                <a:spcPct val="20000"/>
              </a:spcBef>
              <a:buFont typeface="Arial" pitchFamily="34" charset="0"/>
              <a:buChar char="•"/>
              <a:defRPr/>
            </a:pPr>
            <a:r>
              <a:rPr lang="en-US" sz="1600" dirty="0">
                <a:solidFill>
                  <a:prstClr val="black"/>
                </a:solidFill>
              </a:rPr>
              <a:t>Shows comments, keywords/tags, and annotations for the resource</a:t>
            </a:r>
          </a:p>
          <a:p>
            <a:pPr marL="355690" indent="-355690" defTabSz="948507">
              <a:spcBef>
                <a:spcPct val="20000"/>
              </a:spcBef>
              <a:buFont typeface="Arial" pitchFamily="34" charset="0"/>
              <a:buChar char="•"/>
              <a:defRPr/>
            </a:pPr>
            <a:r>
              <a:rPr lang="en-US" sz="1600" dirty="0">
                <a:solidFill>
                  <a:prstClr val="black"/>
                </a:solidFill>
              </a:rPr>
              <a:t>Shows who the resource is shared with</a:t>
            </a:r>
          </a:p>
          <a:p>
            <a:pPr marL="355690" indent="-355690" defTabSz="948507">
              <a:spcBef>
                <a:spcPct val="20000"/>
              </a:spcBef>
              <a:buFont typeface="Arial" pitchFamily="34" charset="0"/>
              <a:buChar char="•"/>
              <a:defRPr/>
            </a:pPr>
            <a:r>
              <a:rPr lang="en-US" sz="1600" dirty="0">
                <a:solidFill>
                  <a:prstClr val="black"/>
                </a:solidFill>
              </a:rPr>
              <a:t>Listed functionality relevant to a dataset (actions are context sensitive to the type of resource)</a:t>
            </a:r>
          </a:p>
          <a:p>
            <a:pPr marL="770662" lvl="1" indent="-296408" defTabSz="948507">
              <a:spcBef>
                <a:spcPct val="20000"/>
              </a:spcBef>
              <a:buFont typeface="Arial" pitchFamily="34" charset="0"/>
              <a:buChar char="–"/>
              <a:defRPr/>
            </a:pPr>
            <a:r>
              <a:rPr lang="en-US" sz="1300" dirty="0">
                <a:solidFill>
                  <a:prstClr val="black"/>
                </a:solidFill>
              </a:rPr>
              <a:t>Derive new dataset (e.g., time or space aggregation on existing datasets)</a:t>
            </a:r>
          </a:p>
          <a:p>
            <a:pPr marL="770662" lvl="1" indent="-296408" defTabSz="948507">
              <a:spcBef>
                <a:spcPct val="20000"/>
              </a:spcBef>
              <a:buFont typeface="Arial" pitchFamily="34" charset="0"/>
              <a:buChar char="–"/>
              <a:defRPr/>
            </a:pPr>
            <a:r>
              <a:rPr lang="en-US" sz="1300" dirty="0">
                <a:solidFill>
                  <a:prstClr val="black"/>
                </a:solidFill>
              </a:rPr>
              <a:t>Download resource to local computer (resource + metadata)</a:t>
            </a:r>
          </a:p>
          <a:p>
            <a:pPr marL="770662" lvl="1" indent="-296408" defTabSz="948507">
              <a:spcBef>
                <a:spcPct val="20000"/>
              </a:spcBef>
              <a:buFont typeface="Arial" pitchFamily="34" charset="0"/>
              <a:buChar char="–"/>
              <a:defRPr/>
            </a:pPr>
            <a:r>
              <a:rPr lang="en-US" sz="1300" dirty="0">
                <a:solidFill>
                  <a:prstClr val="black"/>
                </a:solidFill>
              </a:rPr>
              <a:t>Open resource in a viewer/visualization tool</a:t>
            </a:r>
          </a:p>
          <a:p>
            <a:pPr marL="770662" lvl="1" indent="-296408" defTabSz="948507">
              <a:spcBef>
                <a:spcPct val="20000"/>
              </a:spcBef>
              <a:buFont typeface="Arial" pitchFamily="34" charset="0"/>
              <a:buChar char="–"/>
              <a:defRPr/>
            </a:pPr>
            <a:r>
              <a:rPr lang="en-US" sz="1300" dirty="0">
                <a:solidFill>
                  <a:prstClr val="black"/>
                </a:solidFill>
              </a:rPr>
              <a:t>Open resource in an appropriate analysis environment (e.g., R, </a:t>
            </a:r>
            <a:r>
              <a:rPr lang="en-US" sz="1300" dirty="0" err="1">
                <a:solidFill>
                  <a:prstClr val="black"/>
                </a:solidFill>
              </a:rPr>
              <a:t>SQLShare</a:t>
            </a:r>
            <a:r>
              <a:rPr lang="en-US" sz="1300" dirty="0">
                <a:solidFill>
                  <a:prstClr val="black"/>
                </a:solidFill>
              </a:rPr>
              <a:t>, ArcGIS Server JavaScript interface, </a:t>
            </a:r>
            <a:r>
              <a:rPr lang="en-US" sz="1300" dirty="0" err="1">
                <a:solidFill>
                  <a:prstClr val="black"/>
                </a:solidFill>
              </a:rPr>
              <a:t>HydroDesktop</a:t>
            </a:r>
            <a:r>
              <a:rPr lang="en-US" sz="1300" dirty="0">
                <a:solidFill>
                  <a:prstClr val="black"/>
                </a:solidFill>
              </a:rPr>
              <a:t>)</a:t>
            </a:r>
          </a:p>
          <a:p>
            <a:pPr marL="770662" lvl="1" indent="-296408" defTabSz="948507">
              <a:spcBef>
                <a:spcPct val="20000"/>
              </a:spcBef>
              <a:buFont typeface="Arial" pitchFamily="34" charset="0"/>
              <a:buChar char="–"/>
              <a:defRPr/>
            </a:pPr>
            <a:r>
              <a:rPr lang="en-US" sz="1300" dirty="0">
                <a:solidFill>
                  <a:prstClr val="black"/>
                </a:solidFill>
              </a:rPr>
              <a:t>Edit dataset/dataset description</a:t>
            </a:r>
          </a:p>
          <a:p>
            <a:pPr marL="770662" lvl="1" indent="-296408" defTabSz="948507">
              <a:spcBef>
                <a:spcPct val="20000"/>
              </a:spcBef>
              <a:buFont typeface="Arial" pitchFamily="34" charset="0"/>
              <a:buChar char="–"/>
              <a:defRPr/>
            </a:pPr>
            <a:r>
              <a:rPr lang="en-US" sz="1300" dirty="0">
                <a:solidFill>
                  <a:prstClr val="black"/>
                </a:solidFill>
              </a:rPr>
              <a:t>Export dataset</a:t>
            </a:r>
          </a:p>
          <a:p>
            <a:pPr marL="770662" lvl="1" indent="-296408" defTabSz="948507">
              <a:spcBef>
                <a:spcPct val="20000"/>
              </a:spcBef>
              <a:buFont typeface="Arial" pitchFamily="34" charset="0"/>
              <a:buChar char="–"/>
              <a:defRPr/>
            </a:pPr>
            <a:r>
              <a:rPr lang="en-US" sz="1300" dirty="0">
                <a:solidFill>
                  <a:prstClr val="black"/>
                </a:solidFill>
              </a:rPr>
              <a:t>Delete dataset</a:t>
            </a:r>
          </a:p>
          <a:p>
            <a:pPr marL="770662" lvl="1" indent="-296408" defTabSz="948507">
              <a:spcBef>
                <a:spcPct val="20000"/>
              </a:spcBef>
              <a:buFont typeface="Arial" pitchFamily="34" charset="0"/>
              <a:buChar char="–"/>
              <a:defRPr/>
            </a:pPr>
            <a:r>
              <a:rPr lang="en-US" sz="1300" dirty="0">
                <a:solidFill>
                  <a:prstClr val="black"/>
                </a:solidFill>
              </a:rPr>
              <a:t>Share dataset (May incur additional metadata requirements at the point of sharing)</a:t>
            </a:r>
          </a:p>
          <a:p>
            <a:pPr marL="1185634" lvl="2" indent="-237127" defTabSz="948507">
              <a:spcBef>
                <a:spcPct val="20000"/>
              </a:spcBef>
              <a:buFont typeface="Arial" pitchFamily="34" charset="0"/>
              <a:buChar char="•"/>
              <a:defRPr/>
            </a:pPr>
            <a:r>
              <a:rPr lang="en-US" sz="1100" dirty="0">
                <a:solidFill>
                  <a:prstClr val="black"/>
                </a:solidFill>
              </a:rPr>
              <a:t>Share Resources with a Group</a:t>
            </a:r>
          </a:p>
          <a:p>
            <a:pPr marL="1185634" lvl="2" indent="-237127" defTabSz="948507">
              <a:spcBef>
                <a:spcPct val="20000"/>
              </a:spcBef>
              <a:buFont typeface="Arial" pitchFamily="34" charset="0"/>
              <a:buChar char="•"/>
              <a:defRPr/>
            </a:pPr>
            <a:r>
              <a:rPr lang="en-US" sz="1100" dirty="0">
                <a:solidFill>
                  <a:prstClr val="black"/>
                </a:solidFill>
              </a:rPr>
              <a:t>Make Resources Public in </a:t>
            </a:r>
            <a:r>
              <a:rPr lang="en-US" sz="1100" dirty="0" err="1">
                <a:solidFill>
                  <a:prstClr val="black"/>
                </a:solidFill>
              </a:rPr>
              <a:t>HydroShare</a:t>
            </a:r>
            <a:endParaRPr lang="en-US" sz="1100" dirty="0">
              <a:solidFill>
                <a:prstClr val="black"/>
              </a:solidFill>
            </a:endParaRPr>
          </a:p>
          <a:p>
            <a:pPr marL="1185634" lvl="2" indent="-237127" defTabSz="948507">
              <a:spcBef>
                <a:spcPct val="20000"/>
              </a:spcBef>
              <a:buFont typeface="Arial" pitchFamily="34" charset="0"/>
              <a:buChar char="•"/>
              <a:defRPr/>
            </a:pPr>
            <a:r>
              <a:rPr lang="en-US" sz="1100" dirty="0">
                <a:solidFill>
                  <a:prstClr val="black"/>
                </a:solidFill>
              </a:rPr>
              <a:t>Publish Resources to CUAHSI Data Center, </a:t>
            </a:r>
            <a:r>
              <a:rPr lang="en-US" sz="1100" dirty="0" err="1">
                <a:solidFill>
                  <a:prstClr val="black"/>
                </a:solidFill>
              </a:rPr>
              <a:t>DataONE</a:t>
            </a:r>
            <a:r>
              <a:rPr lang="en-US" sz="1100" dirty="0">
                <a:solidFill>
                  <a:prstClr val="black"/>
                </a:solidFill>
              </a:rPr>
              <a:t>, AGU, etc.</a:t>
            </a:r>
          </a:p>
          <a:p>
            <a:pPr marL="1185634" lvl="2" indent="-237127" defTabSz="948507">
              <a:spcBef>
                <a:spcPct val="20000"/>
              </a:spcBef>
              <a:buFont typeface="Arial" pitchFamily="34" charset="0"/>
              <a:buChar char="•"/>
              <a:defRPr/>
            </a:pPr>
            <a:r>
              <a:rPr lang="en-US" sz="1100" dirty="0">
                <a:solidFill>
                  <a:prstClr val="black"/>
                </a:solidFill>
              </a:rPr>
              <a:t>Choose who can access the resource</a:t>
            </a:r>
          </a:p>
          <a:p>
            <a:pPr marL="1185634" lvl="2" indent="-237127" defTabSz="948507">
              <a:spcBef>
                <a:spcPct val="20000"/>
              </a:spcBef>
              <a:buFont typeface="Arial" pitchFamily="34" charset="0"/>
              <a:buChar char="•"/>
              <a:defRPr/>
            </a:pPr>
            <a:r>
              <a:rPr lang="en-US" sz="1100" dirty="0">
                <a:solidFill>
                  <a:prstClr val="black"/>
                </a:solidFill>
              </a:rPr>
              <a:t>Choose who can view, edit, comment on, or annotate a resource</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20</a:t>
            </a:fld>
            <a:endParaRPr lang="en-US"/>
          </a:p>
        </p:txBody>
      </p:sp>
    </p:spTree>
    <p:extLst>
      <p:ext uri="{BB962C8B-B14F-4D97-AF65-F5344CB8AC3E}">
        <p14:creationId xmlns:p14="http://schemas.microsoft.com/office/powerpoint/2010/main" val="1779980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55690" indent="-355690" defTabSz="948507">
              <a:spcBef>
                <a:spcPct val="20000"/>
              </a:spcBef>
              <a:buFont typeface="Arial" pitchFamily="34" charset="0"/>
              <a:buChar char="•"/>
              <a:defRPr/>
            </a:pPr>
            <a:r>
              <a:rPr lang="en-US" sz="3100" dirty="0">
                <a:solidFill>
                  <a:prstClr val="black"/>
                </a:solidFill>
              </a:rPr>
              <a:t>For model or workflow packages that are complete and ready to execute</a:t>
            </a:r>
          </a:p>
          <a:p>
            <a:pPr marL="770662" lvl="1" indent="-296408" defTabSz="948507">
              <a:spcBef>
                <a:spcPct val="20000"/>
              </a:spcBef>
              <a:buFont typeface="Arial" pitchFamily="34" charset="0"/>
              <a:buChar char="–"/>
              <a:defRPr/>
            </a:pPr>
            <a:r>
              <a:rPr lang="en-US" sz="2700" dirty="0" err="1">
                <a:solidFill>
                  <a:prstClr val="black"/>
                </a:solidFill>
              </a:rPr>
              <a:t>HydroShare</a:t>
            </a:r>
            <a:r>
              <a:rPr lang="en-US" sz="2700" dirty="0">
                <a:solidFill>
                  <a:prstClr val="black"/>
                </a:solidFill>
              </a:rPr>
              <a:t> may know how to send these to compute resources for execution directly</a:t>
            </a:r>
          </a:p>
          <a:p>
            <a:pPr marL="770662" lvl="1" indent="-296408" defTabSz="948507">
              <a:spcBef>
                <a:spcPct val="20000"/>
              </a:spcBef>
              <a:buFont typeface="Arial" pitchFamily="34" charset="0"/>
              <a:buChar char="–"/>
              <a:defRPr/>
            </a:pPr>
            <a:r>
              <a:rPr lang="en-US" sz="2700" dirty="0" err="1">
                <a:solidFill>
                  <a:prstClr val="black"/>
                </a:solidFill>
              </a:rPr>
              <a:t>HydroShare</a:t>
            </a:r>
            <a:r>
              <a:rPr lang="en-US" sz="2700" dirty="0">
                <a:solidFill>
                  <a:prstClr val="black"/>
                </a:solidFill>
              </a:rPr>
              <a:t> may ask users to open the package in </a:t>
            </a:r>
            <a:r>
              <a:rPr lang="en-US" sz="2700" dirty="0" err="1">
                <a:solidFill>
                  <a:prstClr val="black"/>
                </a:solidFill>
              </a:rPr>
              <a:t>HydroDesktop</a:t>
            </a:r>
            <a:r>
              <a:rPr lang="en-US" sz="2700" dirty="0">
                <a:solidFill>
                  <a:prstClr val="black"/>
                </a:solidFill>
              </a:rPr>
              <a:t> for execution</a:t>
            </a:r>
          </a:p>
          <a:p>
            <a:pPr marL="770662" lvl="1" indent="-296408" defTabSz="948507">
              <a:spcBef>
                <a:spcPct val="20000"/>
              </a:spcBef>
              <a:buFont typeface="Arial" pitchFamily="34" charset="0"/>
              <a:buChar char="–"/>
              <a:defRPr/>
            </a:pPr>
            <a:r>
              <a:rPr lang="en-US" sz="2700" dirty="0" err="1">
                <a:solidFill>
                  <a:prstClr val="black"/>
                </a:solidFill>
              </a:rPr>
              <a:t>HydroShare</a:t>
            </a:r>
            <a:r>
              <a:rPr lang="en-US" sz="2700" dirty="0">
                <a:solidFill>
                  <a:prstClr val="black"/>
                </a:solidFill>
              </a:rPr>
              <a:t> may open the package directly in a workflow software (e.g., </a:t>
            </a:r>
            <a:r>
              <a:rPr lang="en-US" sz="2700" dirty="0" err="1">
                <a:solidFill>
                  <a:prstClr val="black"/>
                </a:solidFill>
              </a:rPr>
              <a:t>Kepler</a:t>
            </a:r>
            <a:r>
              <a:rPr lang="en-US" sz="2700" dirty="0">
                <a:solidFill>
                  <a:prstClr val="black"/>
                </a:solidFill>
              </a:rPr>
              <a:t>, others)</a:t>
            </a:r>
          </a:p>
          <a:p>
            <a:pPr marL="355690" indent="-355690" defTabSz="948507">
              <a:spcBef>
                <a:spcPct val="20000"/>
              </a:spcBef>
              <a:buFont typeface="Arial" pitchFamily="34" charset="0"/>
              <a:buChar char="•"/>
              <a:defRPr/>
            </a:pPr>
            <a:r>
              <a:rPr lang="en-US" sz="3100" dirty="0">
                <a:solidFill>
                  <a:prstClr val="black"/>
                </a:solidFill>
              </a:rPr>
              <a:t>Need to figure out how packages would be built (e.g., in </a:t>
            </a:r>
            <a:r>
              <a:rPr lang="en-US" sz="3100" dirty="0" err="1">
                <a:solidFill>
                  <a:prstClr val="black"/>
                </a:solidFill>
              </a:rPr>
              <a:t>HydroDesktop</a:t>
            </a:r>
            <a:r>
              <a:rPr lang="en-US" sz="3100" dirty="0">
                <a:solidFill>
                  <a:prstClr val="black"/>
                </a:solidFill>
              </a:rPr>
              <a:t> and then uploaded?)</a:t>
            </a:r>
          </a:p>
          <a:p>
            <a:pPr marL="355690" indent="-355690" defTabSz="948507">
              <a:spcBef>
                <a:spcPct val="20000"/>
              </a:spcBef>
              <a:buFont typeface="Arial" pitchFamily="34" charset="0"/>
              <a:buChar char="•"/>
              <a:defRPr/>
            </a:pPr>
            <a:r>
              <a:rPr lang="en-US" sz="3100" dirty="0">
                <a:solidFill>
                  <a:prstClr val="black"/>
                </a:solidFill>
              </a:rPr>
              <a:t>Need to figure out how to manage results</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21</a:t>
            </a:fld>
            <a:endParaRPr lang="en-US"/>
          </a:p>
        </p:txBody>
      </p:sp>
    </p:spTree>
    <p:extLst>
      <p:ext uri="{BB962C8B-B14F-4D97-AF65-F5344CB8AC3E}">
        <p14:creationId xmlns:p14="http://schemas.microsoft.com/office/powerpoint/2010/main" val="313195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need to log-in to use the functions of SWAT share. On this slide, you see a map the watershed in red are the one for which SWAT models are available. Once you click a on one of the watersheds (highlighted in yellow), then you see then you see the associated metadata with  the model. If the model is only  published (and not shared), one cannot download or run the model. However, if the model is published and shared, any user can download, modify, and run the model on the </a:t>
            </a:r>
            <a:r>
              <a:rPr lang="en-US" baseline="0" dirty="0" err="1" smtClean="0"/>
              <a:t>SWATShare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4B7024-449D-43B2-8E14-4A8963616759}"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55690" indent="-355690" defTabSz="948507">
              <a:spcBef>
                <a:spcPct val="20000"/>
              </a:spcBef>
              <a:buFont typeface="Arial" pitchFamily="34" charset="0"/>
              <a:buChar char="•"/>
              <a:defRPr/>
            </a:pPr>
            <a:r>
              <a:rPr lang="en-US" sz="2100" dirty="0">
                <a:solidFill>
                  <a:prstClr val="black"/>
                </a:solidFill>
              </a:rPr>
              <a:t>Discover and access </a:t>
            </a:r>
            <a:r>
              <a:rPr lang="en-US" sz="2100" dirty="0" err="1">
                <a:solidFill>
                  <a:prstClr val="black"/>
                </a:solidFill>
              </a:rPr>
              <a:t>HydroShare</a:t>
            </a:r>
            <a:r>
              <a:rPr lang="en-US" sz="2100" dirty="0">
                <a:solidFill>
                  <a:prstClr val="black"/>
                </a:solidFill>
              </a:rPr>
              <a:t> resources shared by others</a:t>
            </a:r>
          </a:p>
          <a:p>
            <a:pPr marL="770662" lvl="1" indent="-296408" defTabSz="948507">
              <a:spcBef>
                <a:spcPct val="20000"/>
              </a:spcBef>
              <a:buFont typeface="Arial" pitchFamily="34" charset="0"/>
              <a:buChar char="–"/>
              <a:defRPr/>
            </a:pPr>
            <a:r>
              <a:rPr lang="en-US" sz="1900" dirty="0">
                <a:solidFill>
                  <a:prstClr val="black"/>
                </a:solidFill>
              </a:rPr>
              <a:t>Discover data by metadata</a:t>
            </a:r>
          </a:p>
          <a:p>
            <a:pPr marL="770662" lvl="1" indent="-296408" defTabSz="948507">
              <a:spcBef>
                <a:spcPct val="20000"/>
              </a:spcBef>
              <a:buFont typeface="Arial" pitchFamily="34" charset="0"/>
              <a:buChar char="–"/>
              <a:defRPr/>
            </a:pPr>
            <a:r>
              <a:rPr lang="en-US" sz="1900" dirty="0">
                <a:solidFill>
                  <a:prstClr val="black"/>
                </a:solidFill>
              </a:rPr>
              <a:t>Discover data by content?</a:t>
            </a:r>
          </a:p>
          <a:p>
            <a:pPr marL="355690" indent="-355690" defTabSz="948507">
              <a:spcBef>
                <a:spcPct val="20000"/>
              </a:spcBef>
              <a:buFont typeface="Arial" pitchFamily="34" charset="0"/>
              <a:buChar char="•"/>
              <a:defRPr/>
            </a:pPr>
            <a:r>
              <a:rPr lang="en-US" sz="2100" dirty="0">
                <a:solidFill>
                  <a:prstClr val="black"/>
                </a:solidFill>
              </a:rPr>
              <a:t>Discover and access national datasets with access provided through </a:t>
            </a:r>
            <a:r>
              <a:rPr lang="en-US" sz="2100" dirty="0" err="1">
                <a:solidFill>
                  <a:prstClr val="black"/>
                </a:solidFill>
              </a:rPr>
              <a:t>HydroShare</a:t>
            </a:r>
            <a:endParaRPr lang="en-US" sz="2100" dirty="0">
              <a:solidFill>
                <a:prstClr val="black"/>
              </a:solidFill>
            </a:endParaRPr>
          </a:p>
          <a:p>
            <a:pPr marL="770662" lvl="1" indent="-296408" defTabSz="948507">
              <a:spcBef>
                <a:spcPct val="20000"/>
              </a:spcBef>
              <a:buFont typeface="Arial" pitchFamily="34" charset="0"/>
              <a:buChar char="–"/>
              <a:defRPr/>
            </a:pPr>
            <a:r>
              <a:rPr lang="en-US" sz="1900" dirty="0">
                <a:solidFill>
                  <a:prstClr val="black"/>
                </a:solidFill>
              </a:rPr>
              <a:t>National Elevation Dataset</a:t>
            </a:r>
          </a:p>
          <a:p>
            <a:pPr marL="770662" lvl="1" indent="-296408" defTabSz="948507">
              <a:spcBef>
                <a:spcPct val="20000"/>
              </a:spcBef>
              <a:buFont typeface="Arial" pitchFamily="34" charset="0"/>
              <a:buChar char="–"/>
              <a:defRPr/>
            </a:pPr>
            <a:r>
              <a:rPr lang="en-US" sz="1900" dirty="0">
                <a:solidFill>
                  <a:prstClr val="black"/>
                </a:solidFill>
              </a:rPr>
              <a:t>National Land Cover Dataset</a:t>
            </a:r>
          </a:p>
          <a:p>
            <a:pPr marL="770662" lvl="1" indent="-296408" defTabSz="948507">
              <a:spcBef>
                <a:spcPct val="20000"/>
              </a:spcBef>
              <a:buFont typeface="Arial" pitchFamily="34" charset="0"/>
              <a:buChar char="–"/>
              <a:defRPr/>
            </a:pPr>
            <a:r>
              <a:rPr lang="en-US" sz="1900" dirty="0">
                <a:solidFill>
                  <a:prstClr val="black"/>
                </a:solidFill>
              </a:rPr>
              <a:t>National Hydrography Dataset</a:t>
            </a:r>
          </a:p>
          <a:p>
            <a:pPr marL="355690" indent="-355690" defTabSz="948507">
              <a:spcBef>
                <a:spcPct val="20000"/>
              </a:spcBef>
              <a:buFont typeface="Arial" pitchFamily="34" charset="0"/>
              <a:buChar char="•"/>
              <a:defRPr/>
            </a:pPr>
            <a:r>
              <a:rPr lang="en-US" sz="2100" dirty="0">
                <a:solidFill>
                  <a:prstClr val="black"/>
                </a:solidFill>
              </a:rPr>
              <a:t>Search HIS Central/CUAHSI Data Center and import from </a:t>
            </a:r>
            <a:r>
              <a:rPr lang="en-US" sz="2100" dirty="0" err="1">
                <a:solidFill>
                  <a:prstClr val="black"/>
                </a:solidFill>
              </a:rPr>
              <a:t>HydroServers</a:t>
            </a:r>
            <a:endParaRPr lang="en-US" sz="2100" dirty="0">
              <a:solidFill>
                <a:prstClr val="black"/>
              </a:solidFill>
            </a:endParaRPr>
          </a:p>
          <a:p>
            <a:pPr marL="355690" indent="-355690" defTabSz="948507">
              <a:spcBef>
                <a:spcPct val="20000"/>
              </a:spcBef>
              <a:buFont typeface="Arial" pitchFamily="34" charset="0"/>
              <a:buChar char="•"/>
              <a:defRPr/>
            </a:pPr>
            <a:r>
              <a:rPr lang="en-US" sz="2100" dirty="0">
                <a:solidFill>
                  <a:prstClr val="black"/>
                </a:solidFill>
              </a:rPr>
              <a:t>Discover and access models, scripts, and code</a:t>
            </a:r>
          </a:p>
          <a:p>
            <a:pPr marL="355690" indent="-355690" defTabSz="948507">
              <a:spcBef>
                <a:spcPct val="20000"/>
              </a:spcBef>
              <a:buFont typeface="Arial" pitchFamily="34" charset="0"/>
              <a:buChar char="•"/>
              <a:defRPr/>
            </a:pPr>
            <a:r>
              <a:rPr lang="en-US" sz="2100" dirty="0">
                <a:solidFill>
                  <a:prstClr val="black"/>
                </a:solidFill>
              </a:rPr>
              <a:t>Comment on and/or rate datasets submitted by others</a:t>
            </a:r>
          </a:p>
          <a:p>
            <a:pPr marL="355690" indent="-355690" defTabSz="948507">
              <a:spcBef>
                <a:spcPct val="20000"/>
              </a:spcBef>
              <a:buFont typeface="Arial" pitchFamily="34" charset="0"/>
              <a:buChar char="•"/>
              <a:defRPr/>
            </a:pPr>
            <a:r>
              <a:rPr lang="en-US" sz="2100" dirty="0">
                <a:solidFill>
                  <a:prstClr val="black"/>
                </a:solidFill>
              </a:rPr>
              <a:t>Discovered resources (or links to them) should be able to be added to a user’s resources.</a:t>
            </a:r>
          </a:p>
          <a:p>
            <a:pPr marL="355690" indent="-355690" defTabSz="948507">
              <a:spcBef>
                <a:spcPct val="20000"/>
              </a:spcBef>
              <a:buFont typeface="Arial" pitchFamily="34" charset="0"/>
              <a:buChar char="•"/>
              <a:defRPr/>
            </a:pPr>
            <a:r>
              <a:rPr lang="en-US" sz="2100" dirty="0">
                <a:solidFill>
                  <a:prstClr val="black"/>
                </a:solidFill>
              </a:rPr>
              <a:t>Will require a </a:t>
            </a:r>
            <a:r>
              <a:rPr lang="en-US" sz="2100" dirty="0" err="1">
                <a:solidFill>
                  <a:prstClr val="black"/>
                </a:solidFill>
              </a:rPr>
              <a:t>HydroShare</a:t>
            </a:r>
            <a:r>
              <a:rPr lang="en-US" sz="2100" dirty="0">
                <a:solidFill>
                  <a:prstClr val="black"/>
                </a:solidFill>
              </a:rPr>
              <a:t> metadata catalog and federation with other catalogs such as the HIS Central/CUAHSI Data Center catalog</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23</a:t>
            </a:fld>
            <a:endParaRPr lang="en-US"/>
          </a:p>
        </p:txBody>
      </p:sp>
    </p:spTree>
    <p:extLst>
      <p:ext uri="{BB962C8B-B14F-4D97-AF65-F5344CB8AC3E}">
        <p14:creationId xmlns:p14="http://schemas.microsoft.com/office/powerpoint/2010/main" val="857041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spcBef>
                <a:spcPct val="20000"/>
              </a:spcBef>
              <a:defRPr/>
            </a:pPr>
            <a:r>
              <a:rPr lang="en-US" sz="1500" dirty="0">
                <a:solidFill>
                  <a:prstClr val="black"/>
                </a:solidFill>
              </a:rPr>
              <a:t>Collaborate</a:t>
            </a:r>
          </a:p>
          <a:p>
            <a:pPr marL="355690" indent="-355690" defTabSz="948507">
              <a:spcBef>
                <a:spcPct val="20000"/>
              </a:spcBef>
              <a:buFont typeface="Arial" pitchFamily="34" charset="0"/>
              <a:buChar char="•"/>
              <a:defRPr/>
            </a:pPr>
            <a:endParaRPr lang="en-US" sz="1500" dirty="0">
              <a:solidFill>
                <a:prstClr val="black"/>
              </a:solidFill>
            </a:endParaRPr>
          </a:p>
          <a:p>
            <a:pPr marL="355690" indent="-355690" defTabSz="948507">
              <a:spcBef>
                <a:spcPct val="20000"/>
              </a:spcBef>
              <a:buFont typeface="Arial" pitchFamily="34" charset="0"/>
              <a:buChar char="•"/>
              <a:defRPr/>
            </a:pPr>
            <a:r>
              <a:rPr lang="en-US" sz="1500" dirty="0">
                <a:solidFill>
                  <a:prstClr val="black"/>
                </a:solidFill>
              </a:rPr>
              <a:t>Create Groups</a:t>
            </a:r>
          </a:p>
          <a:p>
            <a:pPr marL="355690" indent="-355690" defTabSz="948507">
              <a:spcBef>
                <a:spcPct val="20000"/>
              </a:spcBef>
              <a:buFont typeface="Arial" pitchFamily="34" charset="0"/>
              <a:buChar char="•"/>
              <a:defRPr/>
            </a:pPr>
            <a:r>
              <a:rPr lang="en-US" sz="1500" dirty="0">
                <a:solidFill>
                  <a:prstClr val="black"/>
                </a:solidFill>
              </a:rPr>
              <a:t>Search for Groups</a:t>
            </a:r>
          </a:p>
          <a:p>
            <a:pPr marL="355690" indent="-355690" defTabSz="948507">
              <a:spcBef>
                <a:spcPct val="20000"/>
              </a:spcBef>
              <a:buFont typeface="Arial" pitchFamily="34" charset="0"/>
              <a:buChar char="•"/>
              <a:defRPr/>
            </a:pPr>
            <a:r>
              <a:rPr lang="en-US" sz="1500" dirty="0">
                <a:solidFill>
                  <a:prstClr val="black"/>
                </a:solidFill>
              </a:rPr>
              <a:t>List </a:t>
            </a:r>
          </a:p>
          <a:p>
            <a:pPr marL="770662" lvl="1" indent="-296408" defTabSz="948507">
              <a:spcBef>
                <a:spcPct val="20000"/>
              </a:spcBef>
              <a:buFont typeface="Arial" pitchFamily="34" charset="0"/>
              <a:buChar char="–"/>
              <a:defRPr/>
            </a:pPr>
            <a:r>
              <a:rPr lang="en-US" dirty="0">
                <a:solidFill>
                  <a:prstClr val="black"/>
                </a:solidFill>
              </a:rPr>
              <a:t>All groups</a:t>
            </a:r>
          </a:p>
          <a:p>
            <a:pPr marL="770662" lvl="1" indent="-296408" defTabSz="948507">
              <a:spcBef>
                <a:spcPct val="20000"/>
              </a:spcBef>
              <a:buFont typeface="Arial" pitchFamily="34" charset="0"/>
              <a:buChar char="–"/>
              <a:defRPr/>
            </a:pPr>
            <a:r>
              <a:rPr lang="en-US" dirty="0">
                <a:solidFill>
                  <a:prstClr val="black"/>
                </a:solidFill>
              </a:rPr>
              <a:t>Groups owned by user</a:t>
            </a:r>
          </a:p>
          <a:p>
            <a:pPr marL="770662" lvl="1" indent="-296408" defTabSz="948507">
              <a:spcBef>
                <a:spcPct val="20000"/>
              </a:spcBef>
              <a:buFont typeface="Arial" pitchFamily="34" charset="0"/>
              <a:buChar char="–"/>
              <a:defRPr/>
            </a:pPr>
            <a:r>
              <a:rPr lang="en-US" dirty="0">
                <a:solidFill>
                  <a:prstClr val="black"/>
                </a:solidFill>
              </a:rPr>
              <a:t>Groups owned by others but that the user is a member of</a:t>
            </a:r>
          </a:p>
          <a:p>
            <a:pPr marL="355690" indent="-355690" defTabSz="948507">
              <a:spcBef>
                <a:spcPct val="20000"/>
              </a:spcBef>
              <a:buFont typeface="Arial" pitchFamily="34" charset="0"/>
              <a:buChar char="•"/>
              <a:defRPr/>
            </a:pPr>
            <a:r>
              <a:rPr lang="en-US" sz="1500" dirty="0">
                <a:solidFill>
                  <a:prstClr val="black"/>
                </a:solidFill>
              </a:rPr>
              <a:t>Lists suggested groups for the user</a:t>
            </a:r>
          </a:p>
          <a:p>
            <a:pPr marL="770662" lvl="1" indent="-296408" defTabSz="948507">
              <a:spcBef>
                <a:spcPct val="20000"/>
              </a:spcBef>
              <a:buFont typeface="Arial" pitchFamily="34" charset="0"/>
              <a:buChar char="–"/>
              <a:defRPr/>
            </a:pPr>
            <a:r>
              <a:rPr lang="en-US" dirty="0">
                <a:solidFill>
                  <a:prstClr val="black"/>
                </a:solidFill>
              </a:rPr>
              <a:t>Based on proximity, keywords, data types, variables, etc.</a:t>
            </a:r>
          </a:p>
          <a:p>
            <a:pPr marL="296408" indent="-296408" defTabSz="948507">
              <a:spcBef>
                <a:spcPct val="20000"/>
              </a:spcBef>
              <a:buFont typeface="Arial" pitchFamily="34" charset="0"/>
              <a:buChar char="–"/>
              <a:defRPr/>
            </a:pPr>
            <a:endParaRPr lang="en-US" dirty="0">
              <a:solidFill>
                <a:srgbClr val="FF0000"/>
              </a:solidFill>
            </a:endParaRPr>
          </a:p>
          <a:p>
            <a:pPr marL="296408" indent="-296408" defTabSz="948507">
              <a:spcBef>
                <a:spcPct val="20000"/>
              </a:spcBef>
              <a:buFont typeface="Arial" pitchFamily="34" charset="0"/>
              <a:buChar char="–"/>
              <a:defRPr/>
            </a:pPr>
            <a:r>
              <a:rPr lang="en-US" dirty="0">
                <a:solidFill>
                  <a:srgbClr val="FF0000"/>
                </a:solidFill>
              </a:rPr>
              <a:t>This begs metadata for groups, i.e. concepts like an owner, creator, administrator and the ability to change these.  Also triggers of alerts when status is changed based on options</a:t>
            </a:r>
          </a:p>
          <a:p>
            <a:pPr marL="770662" lvl="1" indent="-296408" defTabSz="948507">
              <a:spcBef>
                <a:spcPct val="20000"/>
              </a:spcBef>
              <a:buFont typeface="Arial" pitchFamily="34" charset="0"/>
              <a:buChar char="–"/>
              <a:defRPr/>
            </a:pPr>
            <a:endParaRPr lang="en-US" sz="27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24</a:t>
            </a:fld>
            <a:endParaRPr lang="en-US"/>
          </a:p>
        </p:txBody>
      </p:sp>
    </p:spTree>
    <p:extLst>
      <p:ext uri="{BB962C8B-B14F-4D97-AF65-F5344CB8AC3E}">
        <p14:creationId xmlns:p14="http://schemas.microsoft.com/office/powerpoint/2010/main" val="3133289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25</a:t>
            </a:fld>
            <a:endParaRPr lang="en-US"/>
          </a:p>
        </p:txBody>
      </p:sp>
    </p:spTree>
    <p:extLst>
      <p:ext uri="{BB962C8B-B14F-4D97-AF65-F5344CB8AC3E}">
        <p14:creationId xmlns:p14="http://schemas.microsoft.com/office/powerpoint/2010/main" val="875210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26</a:t>
            </a:fld>
            <a:endParaRPr lang="en-US"/>
          </a:p>
        </p:txBody>
      </p:sp>
    </p:spTree>
    <p:extLst>
      <p:ext uri="{BB962C8B-B14F-4D97-AF65-F5344CB8AC3E}">
        <p14:creationId xmlns:p14="http://schemas.microsoft.com/office/powerpoint/2010/main" val="205364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27</a:t>
            </a:fld>
            <a:endParaRPr lang="en-US"/>
          </a:p>
        </p:txBody>
      </p:sp>
    </p:spTree>
    <p:extLst>
      <p:ext uri="{BB962C8B-B14F-4D97-AF65-F5344CB8AC3E}">
        <p14:creationId xmlns:p14="http://schemas.microsoft.com/office/powerpoint/2010/main" val="3218272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28</a:t>
            </a:fld>
            <a:endParaRPr lang="en-US"/>
          </a:p>
        </p:txBody>
      </p:sp>
    </p:spTree>
    <p:extLst>
      <p:ext uri="{BB962C8B-B14F-4D97-AF65-F5344CB8AC3E}">
        <p14:creationId xmlns:p14="http://schemas.microsoft.com/office/powerpoint/2010/main" val="657205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29</a:t>
            </a:fld>
            <a:endParaRPr lang="en-US"/>
          </a:p>
        </p:txBody>
      </p:sp>
    </p:spTree>
    <p:extLst>
      <p:ext uri="{BB962C8B-B14F-4D97-AF65-F5344CB8AC3E}">
        <p14:creationId xmlns:p14="http://schemas.microsoft.com/office/powerpoint/2010/main" val="227779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err="1" smtClean="0"/>
              <a:t>HydroShare</a:t>
            </a:r>
            <a:r>
              <a:rPr lang="en-US" sz="1600" baseline="0" dirty="0" smtClean="0"/>
              <a:t> is a system that we have proposed to address these issues.  It will be an online collaborative environment for sharing hydrologic data and models aimed at giving </a:t>
            </a:r>
            <a:r>
              <a:rPr lang="en-US" sz="1600" dirty="0"/>
              <a:t>hydrologist the technology infrastructure they need to address critical issues related to water quantity, quality, accessibility, and management.  </a:t>
            </a:r>
            <a:r>
              <a:rPr lang="en-US" sz="1600" dirty="0" err="1"/>
              <a:t>HydroShare</a:t>
            </a:r>
            <a:r>
              <a:rPr lang="en-US" sz="1600" dirty="0"/>
              <a:t> will expand the data sharing capability of the CUAHSI Hydrologic Information System by broadening the classes of data accommodated, expanding capability to include the sharing of models and model components, and taking advantage of emerging social media functionality to enhance information about and collaboration around hydrologic data and models.   We plan to develop sustainable cyberinfrastructure, basically a website, for better access to water-related data and models in the hydrologic sciences.  Social media functionality will help users be better informed of the use and value of data and models so as to discover the information and tools most relevant to their needs as well as stimulate the combination of data and coupling of models from multiple sources and catalyze sharing and collaboration.  We envisage that the system will help hydrologists more easily access water-related research data and models that are online, retrieve them to their desktops, and perform analyses that could include accessing other models or using computing systems in the cloud or in distributed grid infrastructures.  This project is funded from 2012-2017.</a:t>
            </a:r>
          </a:p>
          <a:p>
            <a:endParaRPr lang="en-US" sz="1600" dirty="0"/>
          </a:p>
          <a:p>
            <a:r>
              <a:rPr lang="en-US" sz="1600" dirty="0" smtClean="0"/>
              <a:t>I have worked for 20+ years on</a:t>
            </a:r>
            <a:r>
              <a:rPr lang="en-US" sz="1600" baseline="0" dirty="0" smtClean="0"/>
              <a:t> hydrologic modeling and have codes that are widely used as well as that have died of neglect.  I have also had projects whose data is nicely organized in CUAHSI HIS and others where the data is buried in private files.  I would like to develop this system to do better.</a:t>
            </a:r>
          </a:p>
          <a:p>
            <a:endParaRPr lang="en-US" sz="1600" baseline="0" dirty="0" smtClean="0"/>
          </a:p>
          <a:p>
            <a:r>
              <a:rPr lang="en-US" sz="1600" baseline="0" dirty="0" err="1" smtClean="0"/>
              <a:t>HydroShare</a:t>
            </a:r>
            <a:r>
              <a:rPr lang="en-US" sz="1600" baseline="0" dirty="0" smtClean="0"/>
              <a:t> will be a social media based web site that provides access to hydrologic data and models.  It will contain its own resources as well as links to external resources, e.g. web services from the USGS  or CUAHSI </a:t>
            </a:r>
            <a:r>
              <a:rPr lang="en-US" sz="1600" baseline="0" dirty="0" err="1" smtClean="0"/>
              <a:t>HydroServers</a:t>
            </a:r>
            <a:r>
              <a:rPr lang="en-US" sz="1600" baseline="0" dirty="0" smtClean="0"/>
              <a:t>.  It will interact with other data and modeling systems such as NASA earth exchange and provide easy to use access to HPC resources e.g. at CSDMS.  </a:t>
            </a:r>
          </a:p>
          <a:p>
            <a:endParaRPr lang="en-US" sz="1600" baseline="0" dirty="0" smtClean="0"/>
          </a:p>
          <a:p>
            <a:r>
              <a:rPr lang="en-US" sz="1600" baseline="0" dirty="0" err="1" smtClean="0"/>
              <a:t>HydroShare</a:t>
            </a:r>
            <a:r>
              <a:rPr lang="en-US" sz="1600" baseline="0" dirty="0" smtClean="0"/>
              <a:t> will be directly accessible to serve as a portal for collaboration among hydrologists.  We recognize that there are a lot of collaboration websites being developed, so will focus on providing hydrology value added functionality in terms of access to data and models.  </a:t>
            </a:r>
            <a:r>
              <a:rPr lang="en-US" sz="1600" baseline="0" dirty="0" err="1" smtClean="0"/>
              <a:t>HydroShare</a:t>
            </a:r>
            <a:r>
              <a:rPr lang="en-US" sz="1600" baseline="0" dirty="0" smtClean="0"/>
              <a:t> will also have a web services interface, building on CUAHSI HIS that provides access from desktop software such as </a:t>
            </a:r>
            <a:r>
              <a:rPr lang="en-US" sz="1600" baseline="0" dirty="0" err="1" smtClean="0"/>
              <a:t>HydroDesktop</a:t>
            </a:r>
            <a:r>
              <a:rPr lang="en-US" sz="1600" baseline="0" dirty="0" smtClean="0"/>
              <a:t> and R.</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3</a:t>
            </a:fld>
            <a:endParaRPr lang="en-US"/>
          </a:p>
        </p:txBody>
      </p:sp>
    </p:spTree>
    <p:extLst>
      <p:ext uri="{BB962C8B-B14F-4D97-AF65-F5344CB8AC3E}">
        <p14:creationId xmlns:p14="http://schemas.microsoft.com/office/powerpoint/2010/main" val="3463788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30</a:t>
            </a:fld>
            <a:endParaRPr lang="en-US"/>
          </a:p>
        </p:txBody>
      </p:sp>
    </p:spTree>
    <p:extLst>
      <p:ext uri="{BB962C8B-B14F-4D97-AF65-F5344CB8AC3E}">
        <p14:creationId xmlns:p14="http://schemas.microsoft.com/office/powerpoint/2010/main" val="337950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31</a:t>
            </a:fld>
            <a:endParaRPr lang="en-US"/>
          </a:p>
        </p:txBody>
      </p:sp>
    </p:spTree>
    <p:extLst>
      <p:ext uri="{BB962C8B-B14F-4D97-AF65-F5344CB8AC3E}">
        <p14:creationId xmlns:p14="http://schemas.microsoft.com/office/powerpoint/2010/main" val="3512827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a:t>
            </a:r>
            <a:r>
              <a:rPr lang="en-US" baseline="0" dirty="0" smtClean="0"/>
              <a:t> “Enterprise” here means production quality and intended to operate in the enterprise, but E-</a:t>
            </a:r>
            <a:r>
              <a:rPr lang="en-US" baseline="0" dirty="0" err="1" smtClean="0"/>
              <a:t>iRODS</a:t>
            </a:r>
            <a:r>
              <a:rPr lang="en-US" baseline="0" dirty="0" smtClean="0"/>
              <a:t> is still free non-commercial code.</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32</a:t>
            </a:fld>
            <a:endParaRPr lang="en-US"/>
          </a:p>
        </p:txBody>
      </p:sp>
    </p:spTree>
    <p:extLst>
      <p:ext uri="{BB962C8B-B14F-4D97-AF65-F5344CB8AC3E}">
        <p14:creationId xmlns:p14="http://schemas.microsoft.com/office/powerpoint/2010/main" val="2044317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33</a:t>
            </a:fld>
            <a:endParaRPr lang="en-US"/>
          </a:p>
        </p:txBody>
      </p:sp>
    </p:spTree>
    <p:extLst>
      <p:ext uri="{BB962C8B-B14F-4D97-AF65-F5344CB8AC3E}">
        <p14:creationId xmlns:p14="http://schemas.microsoft.com/office/powerpoint/2010/main" val="2617942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34</a:t>
            </a:fld>
            <a:endParaRPr lang="en-US"/>
          </a:p>
        </p:txBody>
      </p:sp>
    </p:spTree>
    <p:extLst>
      <p:ext uri="{BB962C8B-B14F-4D97-AF65-F5344CB8AC3E}">
        <p14:creationId xmlns:p14="http://schemas.microsoft.com/office/powerpoint/2010/main" val="3845389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err="1" smtClean="0"/>
              <a:t>HydroShare</a:t>
            </a:r>
            <a:r>
              <a:rPr lang="en-US" sz="1600" baseline="0" dirty="0" smtClean="0"/>
              <a:t> is a system that we have proposed to address these issues.  It will be an online collaborative environment for sharing hydrologic data and models aimed at giving </a:t>
            </a:r>
            <a:r>
              <a:rPr lang="en-US" sz="1600" dirty="0" smtClean="0"/>
              <a:t>hydrologist the technology infrastructure they need to address critical issues related to water quantity, quality, accessibility, and management.  </a:t>
            </a:r>
            <a:r>
              <a:rPr lang="en-US" sz="1600" dirty="0" err="1" smtClean="0"/>
              <a:t>HydroShare</a:t>
            </a:r>
            <a:r>
              <a:rPr lang="en-US" sz="1600" dirty="0" smtClean="0"/>
              <a:t> will expand the data sharing capability of the CUAHSI Hydrologic Information System by broadening the classes of data accommodated, expanding capability to include the sharing of models and model components, and taking advantage of emerging social media functionality to enhance information about and collaboration around hydrologic data and models.   We plan to develop sustainable cyberinfrastructure, basically a website, for better access to water-related data and models in the hydrologic sciences.  Social media functionality will help users be better informed of the use and value of data and models so as to discover the information and tools most relevant to their needs as well as stimulate the combination of data and coupling of models from multiple sources and catalyze sharing and collaboration.  We envisage that the system will help hydrologists more easily access water-related research data and models that are online, retrieve them to their desktops, and perform analyses that could include accessing other models or using computing systems in the cloud or in distributed grid infrastructures.  This project is funded from 2012-2017.</a:t>
            </a:r>
          </a:p>
          <a:p>
            <a:endParaRPr lang="en-US" sz="1600" dirty="0" smtClean="0"/>
          </a:p>
          <a:p>
            <a:r>
              <a:rPr lang="en-US" sz="1600" dirty="0" smtClean="0"/>
              <a:t>I have worked for 20+ years on</a:t>
            </a:r>
            <a:r>
              <a:rPr lang="en-US" sz="1600" baseline="0" dirty="0" smtClean="0"/>
              <a:t> hydrologic modeling and have codes that are widely used as well as that have died of neglect.  I have also had projects whose data is nicely organized in CUAHSI HIS and others where the data is buried in private files.  I would like to develop this system to do better.</a:t>
            </a:r>
          </a:p>
          <a:p>
            <a:endParaRPr lang="en-US" sz="1600" baseline="0" dirty="0" smtClean="0"/>
          </a:p>
          <a:p>
            <a:r>
              <a:rPr lang="en-US" sz="1600" baseline="0" dirty="0" err="1" smtClean="0"/>
              <a:t>HydroShare</a:t>
            </a:r>
            <a:r>
              <a:rPr lang="en-US" sz="1600" baseline="0" dirty="0" smtClean="0"/>
              <a:t> will be a social media based web site that provides access to hydrologic data and models.  It will contain its own resources as well as links to external resources, e.g. web services from the USGS  or CUAHSI </a:t>
            </a:r>
            <a:r>
              <a:rPr lang="en-US" sz="1600" baseline="0" dirty="0" err="1" smtClean="0"/>
              <a:t>HydroServers</a:t>
            </a:r>
            <a:r>
              <a:rPr lang="en-US" sz="1600" baseline="0" dirty="0" smtClean="0"/>
              <a:t>.  It will interact with other data and modeling systems such as NASA earth exchange and provide easy to use access to HPC resources e.g. at CSDMS.  </a:t>
            </a:r>
          </a:p>
          <a:p>
            <a:endParaRPr lang="en-US" sz="1600" baseline="0" dirty="0" smtClean="0"/>
          </a:p>
          <a:p>
            <a:r>
              <a:rPr lang="en-US" sz="1600" baseline="0" dirty="0" err="1" smtClean="0"/>
              <a:t>HydroShare</a:t>
            </a:r>
            <a:r>
              <a:rPr lang="en-US" sz="1600" baseline="0" dirty="0" smtClean="0"/>
              <a:t> will be directly accessible to serve as a portal for collaboration among hydrologists.  We recognize that there are a lot of collaboration websites being developed, so will focus on providing hydrology value added functionality in terms of access to data and models.  </a:t>
            </a:r>
            <a:r>
              <a:rPr lang="en-US" sz="1600" baseline="0" dirty="0" err="1" smtClean="0"/>
              <a:t>HydroShare</a:t>
            </a:r>
            <a:r>
              <a:rPr lang="en-US" sz="1600" baseline="0" dirty="0" smtClean="0"/>
              <a:t> will also have a web services interface, building on CUAHSI HIS that provides access from desktop software such as </a:t>
            </a:r>
            <a:r>
              <a:rPr lang="en-US" sz="1600" baseline="0" dirty="0" err="1" smtClean="0"/>
              <a:t>HydroDesktop</a:t>
            </a:r>
            <a:r>
              <a:rPr lang="en-US" sz="1600" baseline="0" dirty="0" smtClean="0"/>
              <a:t> and R.</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35</a:t>
            </a:fld>
            <a:endParaRPr lang="en-US"/>
          </a:p>
        </p:txBody>
      </p:sp>
    </p:spTree>
    <p:extLst>
      <p:ext uri="{BB962C8B-B14F-4D97-AF65-F5344CB8AC3E}">
        <p14:creationId xmlns:p14="http://schemas.microsoft.com/office/powerpoint/2010/main" val="346378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short, we would like to see if sharing hydrologic data and models can be as easy as sharing photos</a:t>
            </a:r>
            <a:r>
              <a:rPr lang="en-US" baseline="0" dirty="0" smtClean="0"/>
              <a:t> on Facebook or videos on YouTube.</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4</a:t>
            </a:fld>
            <a:endParaRPr lang="en-US"/>
          </a:p>
        </p:txBody>
      </p:sp>
    </p:spTree>
    <p:extLst>
      <p:ext uri="{BB962C8B-B14F-4D97-AF65-F5344CB8AC3E}">
        <p14:creationId xmlns:p14="http://schemas.microsoft.com/office/powerpoint/2010/main" val="907419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whether finding data and models can be as easy as shopping on</a:t>
            </a:r>
            <a:r>
              <a:rPr lang="en-US" baseline="0" dirty="0" smtClean="0"/>
              <a:t> Amazon, and perhaps not as heavy on your credit card.</a:t>
            </a:r>
            <a:endParaRPr lang="en-US" dirty="0" smtClean="0"/>
          </a:p>
          <a:p>
            <a:endParaRPr lang="en-US" dirty="0" smtClean="0"/>
          </a:p>
          <a:p>
            <a:r>
              <a:rPr lang="en-US" dirty="0" smtClean="0"/>
              <a:t>List of</a:t>
            </a:r>
            <a:r>
              <a:rPr lang="en-US" baseline="0" dirty="0" smtClean="0"/>
              <a:t> items also includes other providers, aka not shipped by amazon.</a:t>
            </a:r>
          </a:p>
          <a:p>
            <a:endParaRPr lang="en-US" baseline="0" dirty="0" smtClean="0"/>
          </a:p>
          <a:p>
            <a:r>
              <a:rPr lang="en-US" dirty="0" smtClean="0"/>
              <a:t>List of data shows ‘facets’</a:t>
            </a:r>
            <a:r>
              <a:rPr lang="en-US" baseline="0" dirty="0" smtClean="0"/>
              <a:t> </a:t>
            </a:r>
          </a:p>
          <a:p>
            <a:r>
              <a:rPr lang="en-US" baseline="0" dirty="0" smtClean="0"/>
              <a:t>,</a:t>
            </a:r>
          </a:p>
          <a:p>
            <a:r>
              <a:rPr lang="en-US" baseline="0" dirty="0" smtClean="0"/>
              <a:t>Items show formats recommendations. Add-in shows </a:t>
            </a:r>
            <a:r>
              <a:rPr lang="en-US" baseline="0" dirty="0" err="1" smtClean="0"/>
              <a:t>pricetracking</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396E79A-87AA-4B9C-8CA3-60BB7F8FB89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0741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HydroShare</a:t>
            </a:r>
            <a:r>
              <a:rPr lang="en-US" dirty="0" smtClean="0"/>
              <a:t> project is part of a broad effort in CUAHSI in the area of Hydrologic Information Systems.  We have a team</a:t>
            </a:r>
            <a:r>
              <a:rPr lang="en-US" baseline="0" dirty="0" smtClean="0"/>
              <a:t> of developers and domain scientists from eight universities working on </a:t>
            </a:r>
            <a:r>
              <a:rPr lang="en-US" baseline="0" dirty="0" err="1" smtClean="0"/>
              <a:t>HydroShare</a:t>
            </a:r>
            <a:r>
              <a:rPr lang="en-US" baseline="0" dirty="0" smtClean="0"/>
              <a:t>.  This is part of the</a:t>
            </a:r>
            <a:r>
              <a:rPr lang="en-US" dirty="0" smtClean="0"/>
              <a:t> even broader</a:t>
            </a:r>
            <a:r>
              <a:rPr lang="en-US" baseline="0" dirty="0" smtClean="0"/>
              <a:t> focus in NSF on data management, Cyberinfrastructure and sustainable software.  </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6</a:t>
            </a:fld>
            <a:endParaRPr lang="en-US"/>
          </a:p>
        </p:txBody>
      </p:sp>
    </p:spTree>
    <p:extLst>
      <p:ext uri="{BB962C8B-B14F-4D97-AF65-F5344CB8AC3E}">
        <p14:creationId xmlns:p14="http://schemas.microsoft.com/office/powerpoint/2010/main" val="155340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7</a:t>
            </a:fld>
            <a:endParaRPr lang="en-US"/>
          </a:p>
        </p:txBody>
      </p:sp>
    </p:spTree>
    <p:extLst>
      <p:ext uri="{BB962C8B-B14F-4D97-AF65-F5344CB8AC3E}">
        <p14:creationId xmlns:p14="http://schemas.microsoft.com/office/powerpoint/2010/main" val="215558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8</a:t>
            </a:fld>
            <a:endParaRPr lang="en-US"/>
          </a:p>
        </p:txBody>
      </p:sp>
    </p:spTree>
    <p:extLst>
      <p:ext uri="{BB962C8B-B14F-4D97-AF65-F5344CB8AC3E}">
        <p14:creationId xmlns:p14="http://schemas.microsoft.com/office/powerpoint/2010/main" val="2301798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9</a:t>
            </a:fld>
            <a:endParaRPr lang="en-US"/>
          </a:p>
        </p:txBody>
      </p:sp>
    </p:spTree>
    <p:extLst>
      <p:ext uri="{BB962C8B-B14F-4D97-AF65-F5344CB8AC3E}">
        <p14:creationId xmlns:p14="http://schemas.microsoft.com/office/powerpoint/2010/main" val="149976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87380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62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291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050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454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2372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97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834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4339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0317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5199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237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389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0848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08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0545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283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391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2305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9544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353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0347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573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456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591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855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273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7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84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487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831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729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727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70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349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339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392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70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pPr/>
              <a:t>9/26/2012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875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379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26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858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390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58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E9304-8487-4035-9709-8CA070B065C1}" type="slidenum">
              <a:rPr lang="en-US"/>
              <a:pPr>
                <a:defRPr/>
              </a:pPr>
              <a:t>‹#›</a:t>
            </a:fld>
            <a:endParaRPr lang="en-US"/>
          </a:p>
        </p:txBody>
      </p:sp>
    </p:spTree>
    <p:extLst>
      <p:ext uri="{BB962C8B-B14F-4D97-AF65-F5344CB8AC3E}">
        <p14:creationId xmlns:p14="http://schemas.microsoft.com/office/powerpoint/2010/main" val="9761571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9D8DB-853C-47FB-9846-8E7561ACD3C0}" type="slidenum">
              <a:rPr lang="en-US"/>
              <a:pPr>
                <a:defRPr/>
              </a:pPr>
              <a:t>‹#›</a:t>
            </a:fld>
            <a:endParaRPr lang="en-US"/>
          </a:p>
        </p:txBody>
      </p:sp>
    </p:spTree>
    <p:extLst>
      <p:ext uri="{BB962C8B-B14F-4D97-AF65-F5344CB8AC3E}">
        <p14:creationId xmlns:p14="http://schemas.microsoft.com/office/powerpoint/2010/main" val="784745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18886E-9F28-4D41-AC1F-A346A143FF27}" type="slidenum">
              <a:rPr lang="en-US"/>
              <a:pPr>
                <a:defRPr/>
              </a:pPr>
              <a:t>‹#›</a:t>
            </a:fld>
            <a:endParaRPr lang="en-US"/>
          </a:p>
        </p:txBody>
      </p:sp>
    </p:spTree>
    <p:extLst>
      <p:ext uri="{BB962C8B-B14F-4D97-AF65-F5344CB8AC3E}">
        <p14:creationId xmlns:p14="http://schemas.microsoft.com/office/powerpoint/2010/main" val="7095401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16536-F717-4494-B9B7-FBB2C2451FD9}" type="slidenum">
              <a:rPr lang="en-US"/>
              <a:pPr>
                <a:defRPr/>
              </a:pPr>
              <a:t>‹#›</a:t>
            </a:fld>
            <a:endParaRPr lang="en-US"/>
          </a:p>
        </p:txBody>
      </p:sp>
    </p:spTree>
    <p:extLst>
      <p:ext uri="{BB962C8B-B14F-4D97-AF65-F5344CB8AC3E}">
        <p14:creationId xmlns:p14="http://schemas.microsoft.com/office/powerpoint/2010/main" val="161653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pPr/>
              <a:t>9/26/2012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B498C-79A0-439E-B76F-54671E444324}" type="slidenum">
              <a:rPr lang="en-US"/>
              <a:pPr>
                <a:defRPr/>
              </a:pPr>
              <a:t>‹#›</a:t>
            </a:fld>
            <a:endParaRPr lang="en-US"/>
          </a:p>
        </p:txBody>
      </p:sp>
    </p:spTree>
    <p:extLst>
      <p:ext uri="{BB962C8B-B14F-4D97-AF65-F5344CB8AC3E}">
        <p14:creationId xmlns:p14="http://schemas.microsoft.com/office/powerpoint/2010/main" val="29310221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ADD59C-4A92-414F-8AC3-34E6A91A8EAB}" type="slidenum">
              <a:rPr lang="en-US"/>
              <a:pPr>
                <a:defRPr/>
              </a:pPr>
              <a:t>‹#›</a:t>
            </a:fld>
            <a:endParaRPr lang="en-US"/>
          </a:p>
        </p:txBody>
      </p:sp>
    </p:spTree>
    <p:extLst>
      <p:ext uri="{BB962C8B-B14F-4D97-AF65-F5344CB8AC3E}">
        <p14:creationId xmlns:p14="http://schemas.microsoft.com/office/powerpoint/2010/main" val="36149921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71FE5C-33E6-4CAC-A093-87EE9C33F0CA}" type="slidenum">
              <a:rPr lang="en-US"/>
              <a:pPr>
                <a:defRPr/>
              </a:pPr>
              <a:t>‹#›</a:t>
            </a:fld>
            <a:endParaRPr lang="en-US"/>
          </a:p>
        </p:txBody>
      </p:sp>
    </p:spTree>
    <p:extLst>
      <p:ext uri="{BB962C8B-B14F-4D97-AF65-F5344CB8AC3E}">
        <p14:creationId xmlns:p14="http://schemas.microsoft.com/office/powerpoint/2010/main" val="3959482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EEC175-5F05-4A11-B2F1-0E6447C0DCDF}" type="slidenum">
              <a:rPr lang="en-US"/>
              <a:pPr>
                <a:defRPr/>
              </a:pPr>
              <a:t>‹#›</a:t>
            </a:fld>
            <a:endParaRPr lang="en-US"/>
          </a:p>
        </p:txBody>
      </p:sp>
    </p:spTree>
    <p:extLst>
      <p:ext uri="{BB962C8B-B14F-4D97-AF65-F5344CB8AC3E}">
        <p14:creationId xmlns:p14="http://schemas.microsoft.com/office/powerpoint/2010/main" val="4050881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0FB102-6B0B-4B64-8BEB-70CEEC779CD8}" type="slidenum">
              <a:rPr lang="en-US"/>
              <a:pPr>
                <a:defRPr/>
              </a:pPr>
              <a:t>‹#›</a:t>
            </a:fld>
            <a:endParaRPr lang="en-US"/>
          </a:p>
        </p:txBody>
      </p:sp>
    </p:spTree>
    <p:extLst>
      <p:ext uri="{BB962C8B-B14F-4D97-AF65-F5344CB8AC3E}">
        <p14:creationId xmlns:p14="http://schemas.microsoft.com/office/powerpoint/2010/main" val="2575859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828F04-267F-450D-BF4E-FF304B3FE15D}" type="slidenum">
              <a:rPr lang="en-US"/>
              <a:pPr>
                <a:defRPr/>
              </a:pPr>
              <a:t>‹#›</a:t>
            </a:fld>
            <a:endParaRPr lang="en-US"/>
          </a:p>
        </p:txBody>
      </p:sp>
    </p:spTree>
    <p:extLst>
      <p:ext uri="{BB962C8B-B14F-4D97-AF65-F5344CB8AC3E}">
        <p14:creationId xmlns:p14="http://schemas.microsoft.com/office/powerpoint/2010/main" val="1831817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24C105-7E67-4D7E-9D18-A09BB4E8100B}" type="slidenum">
              <a:rPr lang="en-US"/>
              <a:pPr>
                <a:defRPr/>
              </a:pPr>
              <a:t>‹#›</a:t>
            </a:fld>
            <a:endParaRPr lang="en-US"/>
          </a:p>
        </p:txBody>
      </p:sp>
    </p:spTree>
    <p:extLst>
      <p:ext uri="{BB962C8B-B14F-4D97-AF65-F5344CB8AC3E}">
        <p14:creationId xmlns:p14="http://schemas.microsoft.com/office/powerpoint/2010/main" val="1949904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143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198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08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pPr/>
              <a:t>9/26/2012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53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583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7327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6670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5570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80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74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8055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896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04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7417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5041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920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667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9160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337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803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4760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67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pPr/>
              <a:t>9/26/2012</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347369"/>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C40A9-768D-412F-BE31-E6D4264BBF9B}"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F022E-B7C6-423D-89F7-1A48007777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7195721"/>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A29B7-D818-48E7-B384-E9F86567DB38}"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9F209-0200-4C55-AD31-4097A98EEB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010132"/>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1EFD-B6FA-4524-8DDB-D70C6E4177A5}"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993851"/>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defRPr>
            </a:lvl1pPr>
          </a:lstStyle>
          <a:p>
            <a:pPr>
              <a:defRPr/>
            </a:pPr>
            <a:fld id="{E0BB411A-F5AC-4215-ACA2-29BA140B23EF}" type="slidenum">
              <a:rPr lang="en-US"/>
              <a:pPr>
                <a:defRPr/>
              </a:pPr>
              <a:t>‹#›</a:t>
            </a:fld>
            <a:endParaRPr lang="en-US"/>
          </a:p>
        </p:txBody>
      </p:sp>
    </p:spTree>
    <p:extLst>
      <p:ext uri="{BB962C8B-B14F-4D97-AF65-F5344CB8AC3E}">
        <p14:creationId xmlns:p14="http://schemas.microsoft.com/office/powerpoint/2010/main" val="2003002691"/>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C970-EAC4-4A6F-BE19-FC93AF94510D}"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643FA-B05E-4241-A24C-E045FD3B2A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636806"/>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E8ABD-E91B-48B9-831D-7B261AD438B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C851A-2D2B-4155-AD70-1192134C10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286858"/>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tarb@u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his.cuahsi.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hyperlink" Target="http://hydrocatalog.codeplex.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hydroserver.codeplex.com/" TargetMode="External"/><Relationship Id="rId5" Type="http://schemas.openxmlformats.org/officeDocument/2006/relationships/hyperlink" Target="http://hydrodesktop.codeplex.com/" TargetMode="External"/><Relationship Id="rId10" Type="http://schemas.openxmlformats.org/officeDocument/2006/relationships/image" Target="../media/image23.jpeg"/><Relationship Id="rId4" Type="http://schemas.openxmlformats.org/officeDocument/2006/relationships/hyperlink" Target="http://his.cuahsi.org/" TargetMode="External"/><Relationship Id="rId9" Type="http://schemas.openxmlformats.org/officeDocument/2006/relationships/hyperlink" Target="http://www.mapwindow.org/index.ph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pn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34.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4.jpeg"/><Relationship Id="rId4" Type="http://schemas.openxmlformats.org/officeDocument/2006/relationships/image" Target="../media/image38.png"/><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4.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hyperlink" Target="http://www.scientificamerican.com/article.cfm?id=long-live-the-web" TargetMode="External"/><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campbellsci.com/03001-wind-sentry"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8" Type="http://schemas.openxmlformats.org/officeDocument/2006/relationships/hyperlink" Target="http://dx.doi.org/10.1109/MCSE.2010.41" TargetMode="External"/><Relationship Id="rId3" Type="http://schemas.openxmlformats.org/officeDocument/2006/relationships/hyperlink" Target="http://hubzero.org/" TargetMode="External"/><Relationship Id="rId7"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5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water-hub.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irods.org/" TargetMode="External"/><Relationship Id="rId2" Type="http://schemas.openxmlformats.org/officeDocument/2006/relationships/notesSlide" Target="../notesSlides/notesSlide32.xml"/><Relationship Id="rId1" Type="http://schemas.openxmlformats.org/officeDocument/2006/relationships/slideLayout" Target="../slideLayouts/slideLayout68.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0.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notesSlide" Target="../notesSlides/notesSlide34.xml"/><Relationship Id="rId7" Type="http://schemas.openxmlformats.org/officeDocument/2006/relationships/image" Target="../media/image50.png"/><Relationship Id="rId12" Type="http://schemas.openxmlformats.org/officeDocument/2006/relationships/image" Target="../media/image53.png"/><Relationship Id="rId2" Type="http://schemas.openxmlformats.org/officeDocument/2006/relationships/slideLayout" Target="../slideLayouts/slideLayout68.xml"/><Relationship Id="rId1" Type="http://schemas.openxmlformats.org/officeDocument/2006/relationships/vmlDrawing" Target="../drawings/vmlDrawing1.vml"/><Relationship Id="rId6" Type="http://schemas.openxmlformats.org/officeDocument/2006/relationships/hyperlink" Target="mailto:dtarb@usu.edu" TargetMode="External"/><Relationship Id="rId11" Type="http://schemas.openxmlformats.org/officeDocument/2006/relationships/image" Target="../media/image1.png"/><Relationship Id="rId5" Type="http://schemas.openxmlformats.org/officeDocument/2006/relationships/hyperlink" Target="mailto:his@sdsc.edu" TargetMode="External"/><Relationship Id="rId10" Type="http://schemas.openxmlformats.org/officeDocument/2006/relationships/image" Target="../media/image56.emf"/><Relationship Id="rId4" Type="http://schemas.openxmlformats.org/officeDocument/2006/relationships/hyperlink" Target="http://his.cuahsi.org/" TargetMode="External"/><Relationship Id="rId9"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campbellsci.com/03001-wind-sentry" TargetMode="External"/><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his.cuahsi.org/" TargetMode="External"/><Relationship Id="rId5" Type="http://schemas.openxmlformats.org/officeDocument/2006/relationships/image" Target="../media/image19.jpeg"/><Relationship Id="rId4" Type="http://schemas.openxmlformats.org/officeDocument/2006/relationships/hyperlink" Target="http://www.openmi.org/reload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152400"/>
            <a:ext cx="8229600" cy="2743199"/>
          </a:xfrm>
        </p:spPr>
        <p:txBody>
          <a:bodyPr/>
          <a:lstStyle/>
          <a:p>
            <a:pPr>
              <a:lnSpc>
                <a:spcPct val="80000"/>
              </a:lnSpc>
            </a:pPr>
            <a:r>
              <a:rPr lang="en-US" dirty="0" err="1" smtClean="0"/>
              <a:t>HydroShare</a:t>
            </a:r>
            <a:r>
              <a:rPr lang="en-US" dirty="0" smtClean="0"/>
              <a:t/>
            </a:r>
            <a:br>
              <a:rPr lang="en-US" dirty="0" smtClean="0"/>
            </a:br>
            <a:r>
              <a:rPr lang="en-US" dirty="0" smtClean="0"/>
              <a:t/>
            </a:r>
            <a:br>
              <a:rPr lang="en-US" dirty="0" smtClean="0"/>
            </a:br>
            <a:r>
              <a:rPr lang="en-US" sz="3200" dirty="0" smtClean="0">
                <a:solidFill>
                  <a:prstClr val="black"/>
                </a:solidFill>
                <a:ea typeface="+mn-ea"/>
                <a:cs typeface="+mn-cs"/>
              </a:rPr>
              <a:t>An online, collaborative environment for the sharing of hydrologic data and models</a:t>
            </a:r>
            <a:endParaRPr lang="en-US" sz="6000" dirty="0" smtClean="0"/>
          </a:p>
        </p:txBody>
      </p:sp>
      <p:sp>
        <p:nvSpPr>
          <p:cNvPr id="32774" name="Rectangle 10"/>
          <p:cNvSpPr>
            <a:spLocks noChangeArrowheads="1"/>
          </p:cNvSpPr>
          <p:nvPr/>
        </p:nvSpPr>
        <p:spPr bwMode="auto">
          <a:xfrm>
            <a:off x="1161308" y="3002340"/>
            <a:ext cx="6781800" cy="3046988"/>
          </a:xfrm>
          <a:prstGeom prst="rect">
            <a:avLst/>
          </a:prstGeom>
          <a:noFill/>
          <a:ln w="9525">
            <a:noFill/>
            <a:miter lim="800000"/>
            <a:headEnd/>
            <a:tailEnd/>
          </a:ln>
        </p:spPr>
        <p:txBody>
          <a:bodyPr wrap="square">
            <a:spAutoFit/>
          </a:bodyPr>
          <a:lstStyle/>
          <a:p>
            <a:pPr algn="ctr"/>
            <a:r>
              <a:rPr lang="en-US" sz="2400" dirty="0">
                <a:solidFill>
                  <a:srgbClr val="0070C0"/>
                </a:solidFill>
              </a:rPr>
              <a:t>David </a:t>
            </a:r>
            <a:r>
              <a:rPr lang="en-US" sz="2400" dirty="0" smtClean="0">
                <a:solidFill>
                  <a:srgbClr val="0070C0"/>
                </a:solidFill>
              </a:rPr>
              <a:t>Tarboton, Ray </a:t>
            </a:r>
            <a:r>
              <a:rPr lang="en-US" sz="2400" dirty="0" err="1" smtClean="0">
                <a:solidFill>
                  <a:srgbClr val="0070C0"/>
                </a:solidFill>
              </a:rPr>
              <a:t>Idaszak</a:t>
            </a:r>
            <a:r>
              <a:rPr lang="en-US" sz="2400" dirty="0" smtClean="0">
                <a:solidFill>
                  <a:srgbClr val="0070C0"/>
                </a:solidFill>
              </a:rPr>
              <a:t>, Dan Ames, </a:t>
            </a:r>
            <a:r>
              <a:rPr lang="en-US" sz="2400" dirty="0">
                <a:solidFill>
                  <a:srgbClr val="0070C0"/>
                </a:solidFill>
              </a:rPr>
              <a:t>Jeff </a:t>
            </a:r>
            <a:r>
              <a:rPr lang="en-US" sz="2400" dirty="0" err="1" smtClean="0">
                <a:solidFill>
                  <a:srgbClr val="0070C0"/>
                </a:solidFill>
              </a:rPr>
              <a:t>Horsburgh</a:t>
            </a:r>
            <a:r>
              <a:rPr lang="en-US" sz="2400" dirty="0" smtClean="0">
                <a:solidFill>
                  <a:srgbClr val="0070C0"/>
                </a:solidFill>
              </a:rPr>
              <a:t>, Jon </a:t>
            </a:r>
            <a:r>
              <a:rPr lang="en-US" sz="2400" dirty="0" err="1" smtClean="0">
                <a:solidFill>
                  <a:srgbClr val="0070C0"/>
                </a:solidFill>
              </a:rPr>
              <a:t>Goodall</a:t>
            </a:r>
            <a:r>
              <a:rPr lang="en-US" sz="2400" dirty="0" smtClean="0">
                <a:solidFill>
                  <a:srgbClr val="0070C0"/>
                </a:solidFill>
              </a:rPr>
              <a:t>, Larry Band, </a:t>
            </a:r>
            <a:r>
              <a:rPr lang="en-US" sz="2400" dirty="0" err="1" smtClean="0">
                <a:solidFill>
                  <a:srgbClr val="0070C0"/>
                </a:solidFill>
              </a:rPr>
              <a:t>Venkatesh</a:t>
            </a:r>
            <a:r>
              <a:rPr lang="en-US" sz="2400" dirty="0" smtClean="0">
                <a:solidFill>
                  <a:srgbClr val="0070C0"/>
                </a:solidFill>
              </a:rPr>
              <a:t> </a:t>
            </a:r>
            <a:r>
              <a:rPr lang="en-US" sz="2400" dirty="0" err="1" smtClean="0">
                <a:solidFill>
                  <a:srgbClr val="0070C0"/>
                </a:solidFill>
              </a:rPr>
              <a:t>Merwade</a:t>
            </a:r>
            <a:r>
              <a:rPr lang="en-US" sz="2400" dirty="0" smtClean="0">
                <a:solidFill>
                  <a:srgbClr val="0070C0"/>
                </a:solidFill>
              </a:rPr>
              <a:t>, Carol Song, Alva Couch, David Valentine</a:t>
            </a:r>
            <a:r>
              <a:rPr lang="en-US" sz="2400" dirty="0">
                <a:solidFill>
                  <a:srgbClr val="0070C0"/>
                </a:solidFill>
              </a:rPr>
              <a:t>, </a:t>
            </a:r>
            <a:r>
              <a:rPr lang="en-US" sz="2400" dirty="0" smtClean="0">
                <a:solidFill>
                  <a:srgbClr val="0070C0"/>
                </a:solidFill>
              </a:rPr>
              <a:t>Rick Hooper, Jennifer </a:t>
            </a:r>
            <a:r>
              <a:rPr lang="en-US" sz="2400" dirty="0" err="1">
                <a:solidFill>
                  <a:srgbClr val="0070C0"/>
                </a:solidFill>
              </a:rPr>
              <a:t>Arrigo</a:t>
            </a:r>
            <a:r>
              <a:rPr lang="en-US" sz="2400" dirty="0">
                <a:solidFill>
                  <a:srgbClr val="0070C0"/>
                </a:solidFill>
              </a:rPr>
              <a:t>, David </a:t>
            </a:r>
            <a:r>
              <a:rPr lang="en-US" sz="2400" dirty="0" err="1" smtClean="0">
                <a:solidFill>
                  <a:srgbClr val="0070C0"/>
                </a:solidFill>
              </a:rPr>
              <a:t>Maidment</a:t>
            </a:r>
            <a:r>
              <a:rPr lang="en-US" sz="2400" dirty="0" smtClean="0">
                <a:solidFill>
                  <a:srgbClr val="0070C0"/>
                </a:solidFill>
              </a:rPr>
              <a:t>, Tim </a:t>
            </a:r>
            <a:r>
              <a:rPr lang="en-US" sz="2400" dirty="0" err="1" smtClean="0">
                <a:solidFill>
                  <a:srgbClr val="0070C0"/>
                </a:solidFill>
              </a:rPr>
              <a:t>Whiteaker</a:t>
            </a:r>
            <a:endParaRPr lang="en-US" sz="2400" dirty="0" smtClean="0">
              <a:solidFill>
                <a:srgbClr val="0070C0"/>
              </a:solidFill>
            </a:endParaRPr>
          </a:p>
          <a:p>
            <a:pPr algn="ctr"/>
            <a:endParaRPr lang="en-US" sz="2400" dirty="0">
              <a:solidFill>
                <a:srgbClr val="0070C0"/>
              </a:solidFill>
            </a:endParaRPr>
          </a:p>
          <a:p>
            <a:pPr algn="ctr"/>
            <a:r>
              <a:rPr lang="en-US" sz="2400" dirty="0" smtClean="0">
                <a:solidFill>
                  <a:srgbClr val="0070C0"/>
                </a:solidFill>
                <a:hlinkClick r:id="rId3"/>
              </a:rPr>
              <a:t>dtarb@usu.edu</a:t>
            </a:r>
            <a:endParaRPr lang="en-US" sz="2400" dirty="0" smtClean="0">
              <a:solidFill>
                <a:srgbClr val="0070C0"/>
              </a:solidFill>
            </a:endParaRPr>
          </a:p>
          <a:p>
            <a:pPr algn="ctr"/>
            <a:r>
              <a:rPr lang="en-US" sz="2400" dirty="0" smtClean="0">
                <a:solidFill>
                  <a:srgbClr val="0070C0"/>
                </a:solidFill>
                <a:hlinkClick r:id="rId4"/>
              </a:rPr>
              <a:t>http://his.cuahsi.org</a:t>
            </a:r>
            <a:r>
              <a:rPr lang="en-US" sz="2400" dirty="0" smtClean="0">
                <a:solidFill>
                  <a:srgbClr val="0070C0"/>
                </a:solidFill>
              </a:rPr>
              <a:t> </a:t>
            </a:r>
            <a:endParaRPr lang="en-US" sz="2400" dirty="0"/>
          </a:p>
        </p:txBody>
      </p:sp>
      <p:grpSp>
        <p:nvGrpSpPr>
          <p:cNvPr id="10" name="Group 11"/>
          <p:cNvGrpSpPr>
            <a:grpSpLocks/>
          </p:cNvGrpSpPr>
          <p:nvPr/>
        </p:nvGrpSpPr>
        <p:grpSpPr bwMode="auto">
          <a:xfrm>
            <a:off x="115893" y="5481638"/>
            <a:ext cx="3465513" cy="1300162"/>
            <a:chOff x="228600" y="5232772"/>
            <a:chExt cx="3733800" cy="1400590"/>
          </a:xfrm>
        </p:grpSpPr>
        <p:pic>
          <p:nvPicPr>
            <p:cNvPr id="11" name="Picture 4" descr="cuahsi_logo_4"/>
            <p:cNvPicPr>
              <a:picLocks noChangeAspect="1" noChangeArrowheads="1"/>
            </p:cNvPicPr>
            <p:nvPr/>
          </p:nvPicPr>
          <p:blipFill>
            <a:blip r:embed="rId5" cstate="print"/>
            <a:srcRect r="69569"/>
            <a:stretch>
              <a:fillRect/>
            </a:stretch>
          </p:blipFill>
          <p:spPr bwMode="auto">
            <a:xfrm>
              <a:off x="228600" y="5232772"/>
              <a:ext cx="1447800" cy="1400590"/>
            </a:xfrm>
            <a:prstGeom prst="rect">
              <a:avLst/>
            </a:prstGeom>
            <a:noFill/>
            <a:ln w="9525">
              <a:noFill/>
              <a:miter lim="800000"/>
              <a:headEnd/>
              <a:tailEnd/>
            </a:ln>
          </p:spPr>
        </p:pic>
        <p:sp>
          <p:nvSpPr>
            <p:cNvPr id="12"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grpSp>
        <p:nvGrpSpPr>
          <p:cNvPr id="13" name="Group 4"/>
          <p:cNvGrpSpPr>
            <a:grpSpLocks/>
          </p:cNvGrpSpPr>
          <p:nvPr/>
        </p:nvGrpSpPr>
        <p:grpSpPr bwMode="auto">
          <a:xfrm>
            <a:off x="6248401" y="5759461"/>
            <a:ext cx="2895600" cy="1076325"/>
            <a:chOff x="6461125" y="5759450"/>
            <a:chExt cx="2682875" cy="1076325"/>
          </a:xfrm>
        </p:grpSpPr>
        <p:sp>
          <p:nvSpPr>
            <p:cNvPr id="14"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15" name="Picture 11" descr="nsf4c"/>
            <p:cNvPicPr>
              <a:picLocks noChangeAspect="1" noChangeArrowheads="1"/>
            </p:cNvPicPr>
            <p:nvPr/>
          </p:nvPicPr>
          <p:blipFill>
            <a:blip r:embed="rId6" cstate="print"/>
            <a:srcRect/>
            <a:stretch>
              <a:fillRect/>
            </a:stretch>
          </p:blipFill>
          <p:spPr bwMode="auto">
            <a:xfrm>
              <a:off x="6484938" y="5827713"/>
              <a:ext cx="995362" cy="966787"/>
            </a:xfrm>
            <a:prstGeom prst="rect">
              <a:avLst/>
            </a:prstGeom>
            <a:noFill/>
            <a:ln w="9525">
              <a:noFill/>
              <a:miter lim="800000"/>
              <a:headEnd/>
              <a:tailEnd/>
            </a:ln>
          </p:spPr>
        </p:pic>
        <p:sp>
          <p:nvSpPr>
            <p:cNvPr id="16" name="Text Box 12"/>
            <p:cNvSpPr txBox="1">
              <a:spLocks noChangeArrowheads="1"/>
            </p:cNvSpPr>
            <p:nvPr/>
          </p:nvSpPr>
          <p:spPr bwMode="auto">
            <a:xfrm>
              <a:off x="7477125" y="5849004"/>
              <a:ext cx="1666875" cy="923330"/>
            </a:xfrm>
            <a:prstGeom prst="rect">
              <a:avLst/>
            </a:prstGeom>
            <a:noFill/>
            <a:ln w="9525" algn="ctr">
              <a:noFill/>
              <a:miter lim="800000"/>
              <a:headEnd/>
              <a:tailEnd/>
            </a:ln>
          </p:spPr>
          <p:txBody>
            <a:bodyPr>
              <a:spAutoFit/>
            </a:bodyPr>
            <a:lstStyle/>
            <a:p>
              <a:pPr defTabSz="4389438"/>
              <a:r>
                <a:rPr lang="en-US" dirty="0" smtClean="0"/>
                <a:t>OCI-1148453</a:t>
              </a:r>
            </a:p>
            <a:p>
              <a:pPr defTabSz="4389438"/>
              <a:r>
                <a:rPr lang="en-US" dirty="0" smtClean="0"/>
                <a:t>OCI-1148090</a:t>
              </a:r>
            </a:p>
            <a:p>
              <a:pPr defTabSz="4389438"/>
              <a:r>
                <a:rPr lang="en-US" dirty="0" smtClean="0"/>
                <a:t>2012-2017</a:t>
              </a:r>
              <a:endParaRPr lang="en-US"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CUAHSI HIS Key Aspects </a:t>
            </a:r>
            <a:endParaRPr lang="en-US" dirty="0"/>
          </a:p>
        </p:txBody>
      </p:sp>
      <p:sp>
        <p:nvSpPr>
          <p:cNvPr id="3" name="Content Placeholder 2"/>
          <p:cNvSpPr>
            <a:spLocks noGrp="1"/>
          </p:cNvSpPr>
          <p:nvPr>
            <p:ph idx="1"/>
          </p:nvPr>
        </p:nvSpPr>
        <p:spPr>
          <a:xfrm>
            <a:off x="425669" y="1219200"/>
            <a:ext cx="8529145" cy="5528441"/>
          </a:xfrm>
        </p:spPr>
        <p:txBody>
          <a:bodyPr>
            <a:normAutofit fontScale="92500" lnSpcReduction="20000"/>
          </a:bodyPr>
          <a:lstStyle/>
          <a:p>
            <a:r>
              <a:rPr lang="en-US" dirty="0" smtClean="0">
                <a:solidFill>
                  <a:srgbClr val="FF0000"/>
                </a:solidFill>
              </a:rPr>
              <a:t>Storage</a:t>
            </a:r>
            <a:r>
              <a:rPr lang="en-US" dirty="0" smtClean="0"/>
              <a:t> in a community data model</a:t>
            </a:r>
          </a:p>
          <a:p>
            <a:r>
              <a:rPr lang="en-US" dirty="0" smtClean="0">
                <a:solidFill>
                  <a:srgbClr val="FF0000"/>
                </a:solidFill>
              </a:rPr>
              <a:t>Publication</a:t>
            </a:r>
            <a:r>
              <a:rPr lang="en-US" dirty="0" smtClean="0"/>
              <a:t> from a server (92 registered to date)</a:t>
            </a:r>
          </a:p>
          <a:p>
            <a:r>
              <a:rPr lang="en-US" dirty="0" smtClean="0"/>
              <a:t>Data </a:t>
            </a:r>
            <a:r>
              <a:rPr lang="en-US" dirty="0" smtClean="0">
                <a:solidFill>
                  <a:srgbClr val="FF0000"/>
                </a:solidFill>
              </a:rPr>
              <a:t>access</a:t>
            </a:r>
            <a:r>
              <a:rPr lang="en-US" dirty="0" smtClean="0"/>
              <a:t> through internet-based services using consistent language and format</a:t>
            </a:r>
          </a:p>
          <a:p>
            <a:r>
              <a:rPr lang="en-US" dirty="0" smtClean="0"/>
              <a:t>Tools for </a:t>
            </a:r>
            <a:r>
              <a:rPr lang="en-US" dirty="0" smtClean="0">
                <a:solidFill>
                  <a:srgbClr val="FF0000"/>
                </a:solidFill>
              </a:rPr>
              <a:t>access and analysis</a:t>
            </a:r>
          </a:p>
          <a:p>
            <a:r>
              <a:rPr lang="en-US" dirty="0" smtClean="0">
                <a:solidFill>
                  <a:srgbClr val="FF0000"/>
                </a:solidFill>
              </a:rPr>
              <a:t>Discovery</a:t>
            </a:r>
            <a:r>
              <a:rPr lang="en-US" dirty="0" smtClean="0"/>
              <a:t> through thematic and geographic search functionality</a:t>
            </a:r>
          </a:p>
          <a:p>
            <a:r>
              <a:rPr lang="en-US" dirty="0" smtClean="0">
                <a:solidFill>
                  <a:srgbClr val="FF0000"/>
                </a:solidFill>
              </a:rPr>
              <a:t>Integrated modeling and analysis </a:t>
            </a:r>
            <a:r>
              <a:rPr lang="en-US" dirty="0" smtClean="0"/>
              <a:t>combining information from multiple sources</a:t>
            </a:r>
          </a:p>
          <a:p>
            <a:r>
              <a:rPr lang="en-US" dirty="0" err="1" smtClean="0">
                <a:solidFill>
                  <a:srgbClr val="FF0000"/>
                </a:solidFill>
              </a:rPr>
              <a:t>WaterML</a:t>
            </a:r>
            <a:r>
              <a:rPr lang="en-US" dirty="0" smtClean="0"/>
              <a:t> evolved into Open Geospatial Consortium Standard, being considered by WMO and used by USGS and EPA among others</a:t>
            </a:r>
            <a:endParaRPr lang="en-US" dirty="0"/>
          </a:p>
        </p:txBody>
      </p:sp>
    </p:spTree>
    <p:extLst>
      <p:ext uri="{BB962C8B-B14F-4D97-AF65-F5344CB8AC3E}">
        <p14:creationId xmlns:p14="http://schemas.microsoft.com/office/powerpoint/2010/main" val="1067375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924800" cy="545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smtClean="0"/>
              <a:t>Open Development Model</a:t>
            </a:r>
            <a:endParaRPr lang="en-US" dirty="0"/>
          </a:p>
        </p:txBody>
      </p:sp>
      <p:sp>
        <p:nvSpPr>
          <p:cNvPr id="3" name="Content Placeholder 2"/>
          <p:cNvSpPr>
            <a:spLocks noGrp="1"/>
          </p:cNvSpPr>
          <p:nvPr>
            <p:ph idx="1"/>
          </p:nvPr>
        </p:nvSpPr>
        <p:spPr>
          <a:xfrm>
            <a:off x="938051" y="3201790"/>
            <a:ext cx="5339544" cy="2284610"/>
          </a:xfrm>
          <a:solidFill>
            <a:schemeClr val="bg1"/>
          </a:solidFill>
        </p:spPr>
        <p:txBody>
          <a:bodyPr>
            <a:normAutofit fontScale="92500" lnSpcReduction="10000"/>
          </a:bodyPr>
          <a:lstStyle/>
          <a:p>
            <a:r>
              <a:rPr lang="en-US" sz="2800" dirty="0" smtClean="0">
                <a:hlinkClick r:id="rId4"/>
              </a:rPr>
              <a:t>http://his.cuahsi.org</a:t>
            </a:r>
            <a:r>
              <a:rPr lang="en-US" sz="2800" dirty="0" smtClean="0"/>
              <a:t> </a:t>
            </a:r>
          </a:p>
          <a:p>
            <a:endParaRPr lang="en-US" sz="2800" dirty="0" smtClean="0"/>
          </a:p>
          <a:p>
            <a:r>
              <a:rPr lang="en-US" sz="2800" dirty="0" smtClean="0">
                <a:hlinkClick r:id="rId5"/>
              </a:rPr>
              <a:t>http</a:t>
            </a:r>
            <a:r>
              <a:rPr lang="en-US" sz="2800" dirty="0">
                <a:hlinkClick r:id="rId5"/>
              </a:rPr>
              <a:t>://</a:t>
            </a:r>
            <a:r>
              <a:rPr lang="en-US" sz="2800" dirty="0" smtClean="0">
                <a:hlinkClick r:id="rId5"/>
              </a:rPr>
              <a:t>hydrodesktop.codeplex.com</a:t>
            </a:r>
            <a:r>
              <a:rPr lang="en-US" sz="2800" dirty="0" smtClean="0"/>
              <a:t>  </a:t>
            </a:r>
            <a:endParaRPr lang="en-US" sz="2800" dirty="0"/>
          </a:p>
          <a:p>
            <a:r>
              <a:rPr lang="en-US" sz="2800" dirty="0" smtClean="0">
                <a:hlinkClick r:id="rId6"/>
              </a:rPr>
              <a:t>http</a:t>
            </a:r>
            <a:r>
              <a:rPr lang="en-US" sz="2800" dirty="0">
                <a:hlinkClick r:id="rId6"/>
              </a:rPr>
              <a:t>://</a:t>
            </a:r>
            <a:r>
              <a:rPr lang="en-US" sz="2800" dirty="0" smtClean="0">
                <a:hlinkClick r:id="rId6"/>
              </a:rPr>
              <a:t>hydroserver.codeplex.com</a:t>
            </a:r>
            <a:r>
              <a:rPr lang="en-US" sz="2800" dirty="0" smtClean="0"/>
              <a:t> </a:t>
            </a:r>
            <a:endParaRPr lang="en-US" sz="2800" dirty="0"/>
          </a:p>
          <a:p>
            <a:r>
              <a:rPr lang="en-US" sz="2800" dirty="0">
                <a:hlinkClick r:id="rId7"/>
              </a:rPr>
              <a:t>http</a:t>
            </a:r>
            <a:r>
              <a:rPr lang="en-US" sz="2800" dirty="0" smtClean="0">
                <a:hlinkClick r:id="rId7"/>
              </a:rPr>
              <a:t>://hydrocatalog.codeplex.com</a:t>
            </a:r>
            <a:r>
              <a:rPr lang="en-US" sz="2800" dirty="0" smtClean="0"/>
              <a:t> </a:t>
            </a:r>
            <a:endParaRPr lang="en-US" sz="2800" dirty="0"/>
          </a:p>
        </p:txBody>
      </p:sp>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290" y="5608145"/>
            <a:ext cx="2403750" cy="63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MapWindow Open Source GIS">
            <a:hlinkClick r:id="rId9" tooltip="MapWindow.org the Open Source GIS softwar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3166" y="5608145"/>
            <a:ext cx="3828303" cy="64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4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A Digital Divide</a:t>
            </a:r>
            <a:endParaRPr lang="en-US" dirty="0"/>
          </a:p>
        </p:txBody>
      </p:sp>
      <p:cxnSp>
        <p:nvCxnSpPr>
          <p:cNvPr id="28" name="Straight Connector 27"/>
          <p:cNvCxnSpPr/>
          <p:nvPr/>
        </p:nvCxnSpPr>
        <p:spPr>
          <a:xfrm rot="5400000">
            <a:off x="2286000" y="3810000"/>
            <a:ext cx="4572000"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50523" y="1214904"/>
            <a:ext cx="1806777" cy="369332"/>
          </a:xfrm>
          <a:prstGeom prst="rect">
            <a:avLst/>
          </a:prstGeom>
          <a:noFill/>
          <a:ln>
            <a:noFill/>
          </a:ln>
        </p:spPr>
        <p:txBody>
          <a:bodyPr wrap="none" rtlCol="0">
            <a:spAutoFit/>
          </a:bodyPr>
          <a:lstStyle/>
          <a:p>
            <a:r>
              <a:rPr lang="en-US" dirty="0" smtClean="0">
                <a:solidFill>
                  <a:schemeClr val="tx1"/>
                </a:solidFill>
              </a:rPr>
              <a:t>Big Data and HPC</a:t>
            </a:r>
            <a:endParaRPr lang="en-US" dirty="0">
              <a:solidFill>
                <a:schemeClr val="tx1"/>
              </a:solidFill>
            </a:endParaRPr>
          </a:p>
        </p:txBody>
      </p:sp>
      <p:sp>
        <p:nvSpPr>
          <p:cNvPr id="30" name="TextBox 29"/>
          <p:cNvSpPr txBox="1"/>
          <p:nvPr/>
        </p:nvSpPr>
        <p:spPr>
          <a:xfrm>
            <a:off x="1149096" y="1202716"/>
            <a:ext cx="2362200" cy="865237"/>
          </a:xfrm>
          <a:prstGeom prst="rect">
            <a:avLst/>
          </a:prstGeom>
          <a:noFill/>
          <a:ln>
            <a:noFill/>
          </a:ln>
        </p:spPr>
        <p:txBody>
          <a:bodyPr wrap="square" rtlCol="0">
            <a:spAutoFit/>
          </a:bodyPr>
          <a:lstStyle/>
          <a:p>
            <a:r>
              <a:rPr lang="en-US" dirty="0" smtClean="0">
                <a:solidFill>
                  <a:schemeClr val="tx1"/>
                </a:solidFill>
              </a:rPr>
              <a:t>Researchers</a:t>
            </a:r>
          </a:p>
          <a:p>
            <a:pPr marL="285750" indent="-285750">
              <a:buFont typeface="Arial" pitchFamily="34" charset="0"/>
              <a:buChar char="•"/>
            </a:pPr>
            <a:r>
              <a:rPr lang="en-US" dirty="0" smtClean="0">
                <a:solidFill>
                  <a:schemeClr val="tx1"/>
                </a:solidFill>
              </a:rPr>
              <a:t>Experimentalists</a:t>
            </a:r>
          </a:p>
          <a:p>
            <a:pPr marL="285750" indent="-285750">
              <a:buFont typeface="Arial" pitchFamily="34" charset="0"/>
              <a:buChar char="•"/>
            </a:pPr>
            <a:r>
              <a:rPr lang="en-US" dirty="0" smtClean="0">
                <a:solidFill>
                  <a:schemeClr val="tx1"/>
                </a:solidFill>
              </a:rPr>
              <a:t>Modelers</a:t>
            </a:r>
            <a:endParaRPr lang="en-US" dirty="0">
              <a:solidFill>
                <a:schemeClr val="tx1"/>
              </a:solidFill>
            </a:endParaRPr>
          </a:p>
        </p:txBody>
      </p:sp>
      <p:pic>
        <p:nvPicPr>
          <p:cNvPr id="20" name="Picture 7" descr="p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671" y="2187581"/>
            <a:ext cx="2738956" cy="18237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4" cstate="print"/>
          <a:srcRect/>
          <a:stretch>
            <a:fillRect/>
          </a:stretch>
        </p:blipFill>
        <p:spPr bwMode="auto">
          <a:xfrm>
            <a:off x="629806" y="4080319"/>
            <a:ext cx="3695278" cy="1612696"/>
          </a:xfrm>
          <a:prstGeom prst="rect">
            <a:avLst/>
          </a:prstGeom>
          <a:noFill/>
          <a:ln w="9525" cap="flat" cmpd="sng">
            <a:noFill/>
            <a:prstDash val="solid"/>
            <a:miter lim="800000"/>
            <a:headEnd/>
            <a:tailEnd/>
          </a:ln>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878" y="1721568"/>
            <a:ext cx="2916936" cy="19377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5" name="Group 64"/>
          <p:cNvGrpSpPr/>
          <p:nvPr/>
        </p:nvGrpSpPr>
        <p:grpSpPr>
          <a:xfrm>
            <a:off x="5119088" y="3729467"/>
            <a:ext cx="3847803" cy="2010201"/>
            <a:chOff x="802341" y="4272210"/>
            <a:chExt cx="5709759" cy="2010201"/>
          </a:xfrm>
        </p:grpSpPr>
        <p:sp>
          <p:nvSpPr>
            <p:cNvPr id="66" name="Arc 65"/>
            <p:cNvSpPr/>
            <p:nvPr/>
          </p:nvSpPr>
          <p:spPr>
            <a:xfrm rot="19258498">
              <a:off x="5301857" y="4329740"/>
              <a:ext cx="1210243" cy="1222359"/>
            </a:xfrm>
            <a:prstGeom prst="arc">
              <a:avLst>
                <a:gd name="adj1" fmla="val 16725756"/>
                <a:gd name="adj2" fmla="val 608778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p:cNvSpPr/>
            <p:nvPr/>
          </p:nvSpPr>
          <p:spPr>
            <a:xfrm rot="2772809">
              <a:off x="4898435" y="4579400"/>
              <a:ext cx="1226977" cy="1901124"/>
            </a:xfrm>
            <a:prstGeom prst="arc">
              <a:avLst>
                <a:gd name="adj1" fmla="val 17195042"/>
                <a:gd name="adj2" fmla="val 4635811"/>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p:cNvSpPr/>
            <p:nvPr/>
          </p:nvSpPr>
          <p:spPr>
            <a:xfrm rot="5400000">
              <a:off x="4071031" y="4778516"/>
              <a:ext cx="718155" cy="2289635"/>
            </a:xfrm>
            <a:prstGeom prst="arc">
              <a:avLst>
                <a:gd name="adj1" fmla="val 16404206"/>
                <a:gd name="adj2" fmla="val 5264969"/>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p:cNvSpPr/>
            <p:nvPr/>
          </p:nvSpPr>
          <p:spPr>
            <a:xfrm rot="5400000">
              <a:off x="2385940" y="4908541"/>
              <a:ext cx="718155" cy="1832435"/>
            </a:xfrm>
            <a:prstGeom prst="arc">
              <a:avLst>
                <a:gd name="adj1" fmla="val 16404206"/>
                <a:gd name="adj2" fmla="val 479090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p:cNvSpPr/>
            <p:nvPr/>
          </p:nvSpPr>
          <p:spPr>
            <a:xfrm rot="5400000">
              <a:off x="1395340" y="4819648"/>
              <a:ext cx="718155" cy="1832435"/>
            </a:xfrm>
            <a:prstGeom prst="arc">
              <a:avLst>
                <a:gd name="adj1" fmla="val 18591137"/>
                <a:gd name="adj2" fmla="val 684592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p:nvSpPr>
          <p:spPr>
            <a:xfrm rot="5400000">
              <a:off x="1359481" y="4368736"/>
              <a:ext cx="718155" cy="1832435"/>
            </a:xfrm>
            <a:prstGeom prst="arc">
              <a:avLst>
                <a:gd name="adj1" fmla="val 3114832"/>
                <a:gd name="adj2" fmla="val 9121605"/>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p:cNvSpPr/>
            <p:nvPr/>
          </p:nvSpPr>
          <p:spPr>
            <a:xfrm rot="5400000">
              <a:off x="1852540" y="3934593"/>
              <a:ext cx="718155" cy="1832435"/>
            </a:xfrm>
            <a:prstGeom prst="arc">
              <a:avLst>
                <a:gd name="adj1" fmla="val 4518150"/>
                <a:gd name="adj2" fmla="val 15040795"/>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Arc 72"/>
            <p:cNvSpPr/>
            <p:nvPr/>
          </p:nvSpPr>
          <p:spPr>
            <a:xfrm rot="5400000">
              <a:off x="3191916" y="3812840"/>
              <a:ext cx="718155" cy="1832435"/>
            </a:xfrm>
            <a:prstGeom prst="arc">
              <a:avLst>
                <a:gd name="adj1" fmla="val 5879478"/>
                <a:gd name="adj2" fmla="val 1563335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p:cNvSpPr/>
            <p:nvPr/>
          </p:nvSpPr>
          <p:spPr>
            <a:xfrm rot="5400000">
              <a:off x="4533364" y="3934593"/>
              <a:ext cx="1157202" cy="1832435"/>
            </a:xfrm>
            <a:prstGeom prst="arc">
              <a:avLst>
                <a:gd name="adj1" fmla="val 5964373"/>
                <a:gd name="adj2" fmla="val 13947974"/>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TextBox 9"/>
          <p:cNvSpPr txBox="1"/>
          <p:nvPr/>
        </p:nvSpPr>
        <p:spPr>
          <a:xfrm>
            <a:off x="6450660" y="5042034"/>
            <a:ext cx="595035" cy="349968"/>
          </a:xfrm>
          <a:prstGeom prst="rect">
            <a:avLst/>
          </a:prstGeom>
          <a:noFill/>
        </p:spPr>
        <p:txBody>
          <a:bodyPr wrap="none" rtlCol="0">
            <a:spAutoFit/>
          </a:bodyPr>
          <a:lstStyle/>
          <a:p>
            <a:r>
              <a:rPr lang="en-US" dirty="0" err="1" smtClean="0">
                <a:solidFill>
                  <a:schemeClr val="tx1"/>
                </a:solidFill>
              </a:rPr>
              <a:t>awk</a:t>
            </a:r>
            <a:endParaRPr lang="en-US" dirty="0">
              <a:solidFill>
                <a:schemeClr val="tx1"/>
              </a:solidFill>
            </a:endParaRPr>
          </a:p>
        </p:txBody>
      </p:sp>
      <p:sp>
        <p:nvSpPr>
          <p:cNvPr id="75" name="TextBox 74"/>
          <p:cNvSpPr txBox="1"/>
          <p:nvPr/>
        </p:nvSpPr>
        <p:spPr>
          <a:xfrm>
            <a:off x="5707634" y="4916788"/>
            <a:ext cx="646331" cy="349968"/>
          </a:xfrm>
          <a:prstGeom prst="rect">
            <a:avLst/>
          </a:prstGeom>
          <a:noFill/>
        </p:spPr>
        <p:txBody>
          <a:bodyPr wrap="none" rtlCol="0">
            <a:spAutoFit/>
          </a:bodyPr>
          <a:lstStyle/>
          <a:p>
            <a:r>
              <a:rPr lang="en-US" dirty="0" err="1" smtClean="0">
                <a:solidFill>
                  <a:schemeClr val="tx1"/>
                </a:solidFill>
              </a:rPr>
              <a:t>grep</a:t>
            </a:r>
            <a:endParaRPr lang="en-US" dirty="0">
              <a:solidFill>
                <a:schemeClr val="tx1"/>
              </a:solidFill>
            </a:endParaRPr>
          </a:p>
        </p:txBody>
      </p:sp>
      <p:sp>
        <p:nvSpPr>
          <p:cNvPr id="76" name="TextBox 75"/>
          <p:cNvSpPr txBox="1"/>
          <p:nvPr/>
        </p:nvSpPr>
        <p:spPr>
          <a:xfrm>
            <a:off x="6870005" y="4133081"/>
            <a:ext cx="351378" cy="349968"/>
          </a:xfrm>
          <a:prstGeom prst="rect">
            <a:avLst/>
          </a:prstGeom>
          <a:noFill/>
        </p:spPr>
        <p:txBody>
          <a:bodyPr wrap="none" rtlCol="0">
            <a:spAutoFit/>
          </a:bodyPr>
          <a:lstStyle/>
          <a:p>
            <a:r>
              <a:rPr lang="en-US" dirty="0" smtClean="0">
                <a:solidFill>
                  <a:schemeClr val="tx1"/>
                </a:solidFill>
              </a:rPr>
              <a:t>vi</a:t>
            </a:r>
            <a:endParaRPr lang="en-US" dirty="0">
              <a:solidFill>
                <a:schemeClr val="tx1"/>
              </a:solidFill>
            </a:endParaRPr>
          </a:p>
        </p:txBody>
      </p:sp>
      <p:sp>
        <p:nvSpPr>
          <p:cNvPr id="15" name="Rectangle 14"/>
          <p:cNvSpPr/>
          <p:nvPr/>
        </p:nvSpPr>
        <p:spPr>
          <a:xfrm>
            <a:off x="5925046" y="4536699"/>
            <a:ext cx="2634054" cy="349968"/>
          </a:xfrm>
          <a:prstGeom prst="rect">
            <a:avLst/>
          </a:prstGeom>
        </p:spPr>
        <p:txBody>
          <a:bodyPr wrap="none">
            <a:spAutoFit/>
          </a:bodyPr>
          <a:lstStyle/>
          <a:p>
            <a:r>
              <a:rPr lang="en-US" dirty="0">
                <a:solidFill>
                  <a:schemeClr val="tx1"/>
                </a:solidFill>
              </a:rPr>
              <a:t>#PBS -l </a:t>
            </a:r>
            <a:r>
              <a:rPr lang="en-US" dirty="0" smtClean="0">
                <a:solidFill>
                  <a:schemeClr val="tx1"/>
                </a:solidFill>
              </a:rPr>
              <a:t>nodes=4:ppn=8</a:t>
            </a:r>
            <a:endParaRPr lang="en-US" dirty="0">
              <a:solidFill>
                <a:schemeClr val="tx1"/>
              </a:solidFill>
            </a:endParaRPr>
          </a:p>
        </p:txBody>
      </p:sp>
      <p:sp>
        <p:nvSpPr>
          <p:cNvPr id="77" name="TextBox 76"/>
          <p:cNvSpPr txBox="1"/>
          <p:nvPr/>
        </p:nvSpPr>
        <p:spPr>
          <a:xfrm>
            <a:off x="7066904" y="4843154"/>
            <a:ext cx="1043876" cy="349968"/>
          </a:xfrm>
          <a:prstGeom prst="rect">
            <a:avLst/>
          </a:prstGeom>
          <a:noFill/>
        </p:spPr>
        <p:txBody>
          <a:bodyPr wrap="none" rtlCol="0">
            <a:spAutoFit/>
          </a:bodyPr>
          <a:lstStyle/>
          <a:p>
            <a:r>
              <a:rPr lang="en-US" dirty="0" err="1" smtClean="0">
                <a:solidFill>
                  <a:schemeClr val="tx1"/>
                </a:solidFill>
              </a:rPr>
              <a:t>mpiexec</a:t>
            </a:r>
            <a:endParaRPr lang="en-US" dirty="0">
              <a:solidFill>
                <a:schemeClr val="tx1"/>
              </a:solidFill>
            </a:endParaRPr>
          </a:p>
        </p:txBody>
      </p:sp>
      <p:sp>
        <p:nvSpPr>
          <p:cNvPr id="78" name="TextBox 77"/>
          <p:cNvSpPr txBox="1"/>
          <p:nvPr/>
        </p:nvSpPr>
        <p:spPr>
          <a:xfrm>
            <a:off x="7847367" y="5089456"/>
            <a:ext cx="877163" cy="349968"/>
          </a:xfrm>
          <a:prstGeom prst="rect">
            <a:avLst/>
          </a:prstGeom>
          <a:noFill/>
        </p:spPr>
        <p:txBody>
          <a:bodyPr wrap="none" rtlCol="0">
            <a:spAutoFit/>
          </a:bodyPr>
          <a:lstStyle/>
          <a:p>
            <a:r>
              <a:rPr lang="en-US" dirty="0" err="1" smtClean="0">
                <a:solidFill>
                  <a:schemeClr val="tx1"/>
                </a:solidFill>
              </a:rPr>
              <a:t>chmod</a:t>
            </a:r>
            <a:endParaRPr lang="en-US" dirty="0">
              <a:solidFill>
                <a:schemeClr val="tx1"/>
              </a:solidFill>
            </a:endParaRPr>
          </a:p>
        </p:txBody>
      </p:sp>
      <p:sp>
        <p:nvSpPr>
          <p:cNvPr id="16" name="Rectangle 15"/>
          <p:cNvSpPr/>
          <p:nvPr/>
        </p:nvSpPr>
        <p:spPr>
          <a:xfrm>
            <a:off x="5496878" y="4133081"/>
            <a:ext cx="1313180" cy="349968"/>
          </a:xfrm>
          <a:prstGeom prst="rect">
            <a:avLst/>
          </a:prstGeom>
        </p:spPr>
        <p:txBody>
          <a:bodyPr wrap="none">
            <a:spAutoFit/>
          </a:bodyPr>
          <a:lstStyle/>
          <a:p>
            <a:r>
              <a:rPr lang="en-US" dirty="0">
                <a:solidFill>
                  <a:schemeClr val="tx1"/>
                </a:solidFill>
              </a:rPr>
              <a:t>#!/bin/bash</a:t>
            </a:r>
          </a:p>
        </p:txBody>
      </p:sp>
      <p:pic>
        <p:nvPicPr>
          <p:cNvPr id="7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720" y="5619100"/>
            <a:ext cx="3999953" cy="113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DCIM\Camera\2012-09-02 16.28.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96" t="9528" r="11567"/>
          <a:stretch/>
        </p:blipFill>
        <p:spPr bwMode="auto">
          <a:xfrm>
            <a:off x="466344" y="5102871"/>
            <a:ext cx="1737360" cy="155858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681562" y="4080319"/>
            <a:ext cx="1010661" cy="369332"/>
          </a:xfrm>
          <a:prstGeom prst="rect">
            <a:avLst/>
          </a:prstGeom>
          <a:noFill/>
        </p:spPr>
        <p:txBody>
          <a:bodyPr wrap="none" rtlCol="0">
            <a:spAutoFit/>
          </a:bodyPr>
          <a:lstStyle/>
          <a:p>
            <a:r>
              <a:rPr lang="en-US" dirty="0" smtClean="0">
                <a:solidFill>
                  <a:schemeClr val="tx1"/>
                </a:solidFill>
              </a:rPr>
              <a:t>ontology</a:t>
            </a:r>
            <a:endParaRPr lang="en-US" dirty="0">
              <a:solidFill>
                <a:schemeClr val="tx1"/>
              </a:solidFill>
            </a:endParaRPr>
          </a:p>
        </p:txBody>
      </p:sp>
    </p:spTree>
    <p:extLst>
      <p:ext uri="{BB962C8B-B14F-4D97-AF65-F5344CB8AC3E}">
        <p14:creationId xmlns:p14="http://schemas.microsoft.com/office/powerpoint/2010/main" val="72338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vision</a:t>
            </a:r>
            <a:endParaRPr lang="en-US" dirty="0"/>
          </a:p>
        </p:txBody>
      </p:sp>
      <p:sp>
        <p:nvSpPr>
          <p:cNvPr id="3" name="Content Placeholder 2"/>
          <p:cNvSpPr>
            <a:spLocks noGrp="1"/>
          </p:cNvSpPr>
          <p:nvPr>
            <p:ph idx="1"/>
          </p:nvPr>
        </p:nvSpPr>
        <p:spPr>
          <a:xfrm>
            <a:off x="457200" y="1600206"/>
            <a:ext cx="4047634" cy="4525963"/>
          </a:xfrm>
        </p:spPr>
        <p:txBody>
          <a:bodyPr>
            <a:normAutofit fontScale="85000" lnSpcReduction="10000"/>
          </a:bodyPr>
          <a:lstStyle/>
          <a:p>
            <a:pPr marL="0" indent="0">
              <a:buNone/>
            </a:pPr>
            <a:r>
              <a:rPr lang="en-US" i="1" dirty="0"/>
              <a:t>“enabling software systems are needed to create an environment in which the barrier to access is low for innovation and new discovery”</a:t>
            </a:r>
          </a:p>
          <a:p>
            <a:endParaRPr lang="en-US" dirty="0" smtClean="0"/>
          </a:p>
          <a:p>
            <a:r>
              <a:rPr lang="en-US" dirty="0" smtClean="0"/>
              <a:t>Data Management and Preservation</a:t>
            </a:r>
          </a:p>
          <a:p>
            <a:r>
              <a:rPr lang="en-US" dirty="0" smtClean="0"/>
              <a:t>Software Sustainability</a:t>
            </a:r>
          </a:p>
          <a:p>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379" y="1560786"/>
            <a:ext cx="3882459" cy="479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84187" y="6439588"/>
            <a:ext cx="5659821" cy="369332"/>
          </a:xfrm>
          <a:prstGeom prst="rect">
            <a:avLst/>
          </a:prstGeom>
        </p:spPr>
        <p:txBody>
          <a:bodyPr wrap="square">
            <a:spAutoFit/>
          </a:bodyPr>
          <a:lstStyle/>
          <a:p>
            <a:r>
              <a:rPr lang="en-US" dirty="0">
                <a:solidFill>
                  <a:schemeClr val="bg1">
                    <a:lumMod val="50000"/>
                  </a:schemeClr>
                </a:solidFill>
              </a:rPr>
              <a:t>http://www.nsf.gov/pubs/2012/nsf12113/nsf12113.pdf</a:t>
            </a:r>
          </a:p>
        </p:txBody>
      </p:sp>
    </p:spTree>
    <p:extLst>
      <p:ext uri="{BB962C8B-B14F-4D97-AF65-F5344CB8AC3E}">
        <p14:creationId xmlns:p14="http://schemas.microsoft.com/office/powerpoint/2010/main" val="2488564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Overlying Concepts</a:t>
            </a:r>
            <a:endParaRPr lang="en-US" dirty="0"/>
          </a:p>
        </p:txBody>
      </p:sp>
      <p:sp>
        <p:nvSpPr>
          <p:cNvPr id="3" name="Content Placeholder 2"/>
          <p:cNvSpPr>
            <a:spLocks noGrp="1"/>
          </p:cNvSpPr>
          <p:nvPr>
            <p:ph idx="1"/>
          </p:nvPr>
        </p:nvSpPr>
        <p:spPr/>
        <p:txBody>
          <a:bodyPr>
            <a:normAutofit fontScale="92500"/>
          </a:bodyPr>
          <a:lstStyle/>
          <a:p>
            <a:r>
              <a:rPr lang="en-US" dirty="0" err="1" smtClean="0"/>
              <a:t>HydroShare</a:t>
            </a:r>
            <a:r>
              <a:rPr lang="en-US" dirty="0" smtClean="0"/>
              <a:t> must change the way we do science</a:t>
            </a:r>
          </a:p>
          <a:p>
            <a:r>
              <a:rPr lang="en-US" dirty="0" err="1" smtClean="0"/>
              <a:t>HydroShare</a:t>
            </a:r>
            <a:r>
              <a:rPr lang="en-US" dirty="0" smtClean="0"/>
              <a:t> is a collaboration environment and social media site</a:t>
            </a:r>
          </a:p>
          <a:p>
            <a:r>
              <a:rPr lang="en-US" dirty="0" err="1" smtClean="0"/>
              <a:t>HydroShare</a:t>
            </a:r>
            <a:r>
              <a:rPr lang="en-US" dirty="0" smtClean="0"/>
              <a:t> must appeal to the community</a:t>
            </a:r>
          </a:p>
          <a:p>
            <a:r>
              <a:rPr lang="en-US" dirty="0" err="1"/>
              <a:t>HydroShare</a:t>
            </a:r>
            <a:r>
              <a:rPr lang="en-US" dirty="0"/>
              <a:t> is designed and governed to </a:t>
            </a:r>
            <a:r>
              <a:rPr lang="en-US" dirty="0" smtClean="0"/>
              <a:t>be responsive to community input</a:t>
            </a:r>
          </a:p>
          <a:p>
            <a:endParaRPr lang="en-US" dirty="0" smtClean="0"/>
          </a:p>
          <a:p>
            <a:r>
              <a:rPr lang="en-US" b="1" i="1" dirty="0" err="1" smtClean="0"/>
              <a:t>HydroShare</a:t>
            </a:r>
            <a:r>
              <a:rPr lang="en-US" b="1" i="1" dirty="0" smtClean="0"/>
              <a:t> has to be dead simple to use</a:t>
            </a:r>
          </a:p>
          <a:p>
            <a:endParaRPr lang="en-US" dirty="0"/>
          </a:p>
        </p:txBody>
      </p:sp>
    </p:spTree>
    <p:extLst>
      <p:ext uri="{BB962C8B-B14F-4D97-AF65-F5344CB8AC3E}">
        <p14:creationId xmlns:p14="http://schemas.microsoft.com/office/powerpoint/2010/main" val="3817704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Functionality to be developed</a:t>
            </a:r>
            <a:endParaRPr lang="en-US" dirty="0"/>
          </a:p>
        </p:txBody>
      </p:sp>
      <p:sp>
        <p:nvSpPr>
          <p:cNvPr id="3" name="Content Placeholder 2"/>
          <p:cNvSpPr>
            <a:spLocks noGrp="1"/>
          </p:cNvSpPr>
          <p:nvPr>
            <p:ph idx="1"/>
          </p:nvPr>
        </p:nvSpPr>
        <p:spPr>
          <a:xfrm>
            <a:off x="457200" y="1066800"/>
            <a:ext cx="8229600" cy="5257800"/>
          </a:xfrm>
        </p:spPr>
        <p:txBody>
          <a:bodyPr>
            <a:normAutofit fontScale="85000" lnSpcReduction="10000"/>
          </a:bodyPr>
          <a:lstStyle/>
          <a:p>
            <a:pPr marL="514350" indent="-514350">
              <a:buFont typeface="+mj-lt"/>
              <a:buAutoNum type="arabicPeriod"/>
            </a:pPr>
            <a:r>
              <a:rPr lang="en-US" dirty="0"/>
              <a:t>A new, </a:t>
            </a:r>
            <a:r>
              <a:rPr lang="en-US" dirty="0">
                <a:solidFill>
                  <a:srgbClr val="FF0000"/>
                </a:solidFill>
              </a:rPr>
              <a:t>web-based system </a:t>
            </a:r>
            <a:r>
              <a:rPr lang="en-US" dirty="0"/>
              <a:t>for advancing model and data sharing </a:t>
            </a:r>
            <a:endParaRPr lang="en-US" dirty="0" smtClean="0"/>
          </a:p>
          <a:p>
            <a:pPr marL="514350" indent="-514350">
              <a:buFont typeface="+mj-lt"/>
              <a:buAutoNum type="arabicPeriod"/>
            </a:pPr>
            <a:r>
              <a:rPr lang="en-US" dirty="0" smtClean="0">
                <a:solidFill>
                  <a:srgbClr val="FF0000"/>
                </a:solidFill>
              </a:rPr>
              <a:t>Sharing</a:t>
            </a:r>
            <a:r>
              <a:rPr lang="en-US" dirty="0" smtClean="0"/>
              <a:t> </a:t>
            </a:r>
            <a:r>
              <a:rPr lang="en-US" dirty="0"/>
              <a:t>features to </a:t>
            </a:r>
            <a:r>
              <a:rPr lang="en-US" dirty="0" err="1" smtClean="0"/>
              <a:t>HydroDesktop</a:t>
            </a:r>
            <a:r>
              <a:rPr lang="en-US" dirty="0" smtClean="0"/>
              <a:t> </a:t>
            </a:r>
            <a:endParaRPr lang="en-US" dirty="0"/>
          </a:p>
          <a:p>
            <a:pPr marL="514350" indent="-514350">
              <a:buFont typeface="+mj-lt"/>
              <a:buAutoNum type="arabicPeriod"/>
            </a:pPr>
            <a:r>
              <a:rPr lang="en-US" dirty="0"/>
              <a:t>Access </a:t>
            </a:r>
            <a:r>
              <a:rPr lang="en-US" dirty="0">
                <a:solidFill>
                  <a:srgbClr val="FF0000"/>
                </a:solidFill>
              </a:rPr>
              <a:t>more types of hydrologic data </a:t>
            </a:r>
            <a:r>
              <a:rPr lang="en-US" dirty="0"/>
              <a:t>using </a:t>
            </a:r>
            <a:r>
              <a:rPr lang="en-US" dirty="0">
                <a:solidFill>
                  <a:srgbClr val="FF0000"/>
                </a:solidFill>
              </a:rPr>
              <a:t>standards</a:t>
            </a:r>
            <a:r>
              <a:rPr lang="en-US" dirty="0"/>
              <a:t> compliant data formats and interfaces </a:t>
            </a:r>
            <a:endParaRPr lang="en-US" dirty="0" smtClean="0"/>
          </a:p>
          <a:p>
            <a:pPr marL="514350" indent="-514350">
              <a:buFont typeface="+mj-lt"/>
              <a:buAutoNum type="arabicPeriod"/>
            </a:pPr>
            <a:r>
              <a:rPr lang="en-US" dirty="0" smtClean="0"/>
              <a:t>Enhance </a:t>
            </a:r>
            <a:r>
              <a:rPr lang="en-US" dirty="0">
                <a:solidFill>
                  <a:srgbClr val="FF0000"/>
                </a:solidFill>
              </a:rPr>
              <a:t>catalog</a:t>
            </a:r>
            <a:r>
              <a:rPr lang="en-US" dirty="0"/>
              <a:t> functionality that broadens </a:t>
            </a:r>
            <a:r>
              <a:rPr lang="en-US" dirty="0">
                <a:solidFill>
                  <a:srgbClr val="FF0000"/>
                </a:solidFill>
              </a:rPr>
              <a:t>discovery</a:t>
            </a:r>
            <a:r>
              <a:rPr lang="en-US" dirty="0"/>
              <a:t> functionality to </a:t>
            </a:r>
            <a:r>
              <a:rPr lang="en-US" dirty="0">
                <a:solidFill>
                  <a:srgbClr val="FF0000"/>
                </a:solidFill>
              </a:rPr>
              <a:t>different data types and </a:t>
            </a:r>
            <a:r>
              <a:rPr lang="en-US" dirty="0" smtClean="0">
                <a:solidFill>
                  <a:srgbClr val="FF0000"/>
                </a:solidFill>
              </a:rPr>
              <a:t>models</a:t>
            </a:r>
            <a:r>
              <a:rPr lang="en-US" dirty="0">
                <a:solidFill>
                  <a:srgbClr val="FF0000"/>
                </a:solidFill>
              </a:rPr>
              <a:t> </a:t>
            </a:r>
            <a:endParaRPr lang="en-US" dirty="0"/>
          </a:p>
          <a:p>
            <a:pPr marL="514350" indent="-514350">
              <a:buFont typeface="+mj-lt"/>
              <a:buAutoNum type="arabicPeriod"/>
            </a:pPr>
            <a:r>
              <a:rPr lang="en-US" dirty="0" smtClean="0"/>
              <a:t>New </a:t>
            </a:r>
            <a:r>
              <a:rPr lang="en-US" dirty="0">
                <a:solidFill>
                  <a:srgbClr val="FF0000"/>
                </a:solidFill>
              </a:rPr>
              <a:t>model</a:t>
            </a:r>
            <a:r>
              <a:rPr lang="en-US" dirty="0"/>
              <a:t> </a:t>
            </a:r>
            <a:r>
              <a:rPr lang="en-US" dirty="0" smtClean="0"/>
              <a:t>sharing and discovery functionality</a:t>
            </a:r>
            <a:endParaRPr lang="en-US" dirty="0"/>
          </a:p>
          <a:p>
            <a:pPr marL="514350" indent="-514350">
              <a:buFont typeface="+mj-lt"/>
              <a:buAutoNum type="arabicPeriod"/>
            </a:pPr>
            <a:r>
              <a:rPr lang="en-US" dirty="0" smtClean="0"/>
              <a:t>Facilitate </a:t>
            </a:r>
            <a:r>
              <a:rPr lang="en-US" dirty="0"/>
              <a:t>and ease access to use of </a:t>
            </a:r>
            <a:r>
              <a:rPr lang="en-US" dirty="0">
                <a:solidFill>
                  <a:srgbClr val="FF0000"/>
                </a:solidFill>
              </a:rPr>
              <a:t>high performance </a:t>
            </a:r>
            <a:r>
              <a:rPr lang="en-US" dirty="0" smtClean="0">
                <a:solidFill>
                  <a:srgbClr val="FF0000"/>
                </a:solidFill>
              </a:rPr>
              <a:t>computing</a:t>
            </a:r>
          </a:p>
          <a:p>
            <a:pPr marL="514350" indent="-514350">
              <a:buFont typeface="+mj-lt"/>
              <a:buAutoNum type="arabicPeriod"/>
            </a:pPr>
            <a:r>
              <a:rPr lang="en-US" dirty="0"/>
              <a:t>New social </a:t>
            </a:r>
            <a:r>
              <a:rPr lang="en-US" dirty="0" smtClean="0"/>
              <a:t>media and </a:t>
            </a:r>
            <a:r>
              <a:rPr lang="en-US" dirty="0"/>
              <a:t>collaboration functionality</a:t>
            </a:r>
          </a:p>
          <a:p>
            <a:endParaRPr lang="en-US" dirty="0"/>
          </a:p>
        </p:txBody>
      </p:sp>
    </p:spTree>
    <p:extLst>
      <p:ext uri="{BB962C8B-B14F-4D97-AF65-F5344CB8AC3E}">
        <p14:creationId xmlns:p14="http://schemas.microsoft.com/office/powerpoint/2010/main" val="4077352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Extend HIS Data Formats</a:t>
            </a:r>
            <a:endParaRPr lang="en-US" dirty="0"/>
          </a:p>
        </p:txBody>
      </p:sp>
      <p:sp>
        <p:nvSpPr>
          <p:cNvPr id="3" name="Content Placeholder 2"/>
          <p:cNvSpPr>
            <a:spLocks noGrp="1"/>
          </p:cNvSpPr>
          <p:nvPr>
            <p:ph idx="1"/>
          </p:nvPr>
        </p:nvSpPr>
        <p:spPr>
          <a:xfrm>
            <a:off x="457200" y="1190285"/>
            <a:ext cx="8229600" cy="3728554"/>
          </a:xfrm>
        </p:spPr>
        <p:txBody>
          <a:bodyPr>
            <a:normAutofit/>
          </a:bodyPr>
          <a:lstStyle/>
          <a:p>
            <a:r>
              <a:rPr lang="en-US" sz="2800" dirty="0" smtClean="0">
                <a:solidFill>
                  <a:schemeClr val="bg1">
                    <a:lumMod val="50000"/>
                  </a:schemeClr>
                </a:solidFill>
              </a:rPr>
              <a:t>Point Observations (Time Series in ODM/</a:t>
            </a:r>
            <a:r>
              <a:rPr lang="en-US" sz="2800" dirty="0" err="1" smtClean="0">
                <a:solidFill>
                  <a:schemeClr val="bg1">
                    <a:lumMod val="50000"/>
                  </a:schemeClr>
                </a:solidFill>
              </a:rPr>
              <a:t>WaterML</a:t>
            </a:r>
            <a:r>
              <a:rPr lang="en-US" sz="2800" dirty="0" smtClean="0">
                <a:solidFill>
                  <a:schemeClr val="bg1">
                    <a:lumMod val="50000"/>
                  </a:schemeClr>
                </a:solidFill>
              </a:rPr>
              <a:t>)</a:t>
            </a:r>
          </a:p>
          <a:p>
            <a:r>
              <a:rPr lang="en-US" sz="2800" dirty="0" smtClean="0"/>
              <a:t>Feature data set (</a:t>
            </a:r>
            <a:r>
              <a:rPr lang="en-US" sz="2800" dirty="0" err="1" smtClean="0"/>
              <a:t>Shapefile</a:t>
            </a:r>
            <a:r>
              <a:rPr lang="en-US" sz="2800" dirty="0" smtClean="0"/>
              <a:t> of points, lines or polygons and attribute tables)</a:t>
            </a:r>
          </a:p>
          <a:p>
            <a:r>
              <a:rPr lang="en-US" sz="2800" dirty="0" smtClean="0"/>
              <a:t>Raster data set (</a:t>
            </a:r>
            <a:r>
              <a:rPr lang="en-US" sz="2800" dirty="0" err="1" smtClean="0"/>
              <a:t>GeoTIFF</a:t>
            </a:r>
            <a:r>
              <a:rPr lang="en-US" sz="2800" dirty="0" smtClean="0"/>
              <a:t> file)</a:t>
            </a:r>
          </a:p>
          <a:p>
            <a:r>
              <a:rPr lang="en-US" sz="2800" dirty="0" smtClean="0"/>
              <a:t>Multidimensional space/time data set (</a:t>
            </a:r>
            <a:r>
              <a:rPr lang="en-US" sz="2800" dirty="0" err="1" smtClean="0"/>
              <a:t>NetCDF</a:t>
            </a:r>
            <a:r>
              <a:rPr lang="en-US" sz="2800" dirty="0" smtClean="0"/>
              <a:t> file)</a:t>
            </a:r>
          </a:p>
          <a:p>
            <a:r>
              <a:rPr lang="en-US" sz="2800" dirty="0" smtClean="0"/>
              <a:t>Geochemistry (ODM2)</a:t>
            </a:r>
            <a:endParaRPr lang="en-US" sz="2800" dirty="0"/>
          </a:p>
        </p:txBody>
      </p:sp>
      <p:sp>
        <p:nvSpPr>
          <p:cNvPr id="4" name="TextBox 3"/>
          <p:cNvSpPr txBox="1"/>
          <p:nvPr/>
        </p:nvSpPr>
        <p:spPr>
          <a:xfrm>
            <a:off x="457200" y="4495800"/>
            <a:ext cx="8229600" cy="1569660"/>
          </a:xfrm>
          <a:prstGeom prst="rect">
            <a:avLst/>
          </a:prstGeom>
          <a:noFill/>
        </p:spPr>
        <p:txBody>
          <a:bodyPr wrap="square" rtlCol="0">
            <a:spAutoFit/>
          </a:bodyPr>
          <a:lstStyle/>
          <a:p>
            <a:pPr marL="285750" indent="-285750">
              <a:buFont typeface="Arial" pitchFamily="34" charset="0"/>
              <a:buChar char="•"/>
            </a:pPr>
            <a:r>
              <a:rPr lang="en-US" sz="3200" dirty="0" smtClean="0">
                <a:solidFill>
                  <a:srgbClr val="FF0000"/>
                </a:solidFill>
              </a:rPr>
              <a:t>Generalize catalog to include these formats</a:t>
            </a:r>
          </a:p>
          <a:p>
            <a:pPr marL="285750" indent="-285750">
              <a:buFont typeface="Arial" pitchFamily="34" charset="0"/>
              <a:buChar char="•"/>
            </a:pPr>
            <a:r>
              <a:rPr lang="en-US" sz="3200" dirty="0" smtClean="0">
                <a:solidFill>
                  <a:srgbClr val="FF0000"/>
                </a:solidFill>
              </a:rPr>
              <a:t>Adopt or develop appropriate web services or data delivery mechanisms</a:t>
            </a:r>
          </a:p>
        </p:txBody>
      </p:sp>
    </p:spTree>
    <p:extLst>
      <p:ext uri="{BB962C8B-B14F-4D97-AF65-F5344CB8AC3E}">
        <p14:creationId xmlns:p14="http://schemas.microsoft.com/office/powerpoint/2010/main" val="1486563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sh.uwrl.usu.edu\Working\Projects\NSF Little Bear River Testbed\Monitoring\LBR Site Photos\South Fork Weather\DSCN1946.JPG"/>
          <p:cNvPicPr>
            <a:picLocks noChangeAspect="1" noChangeArrowheads="1"/>
          </p:cNvPicPr>
          <p:nvPr/>
        </p:nvPicPr>
        <p:blipFill rotWithShape="1">
          <a:blip r:embed="rId3">
            <a:extLst>
              <a:ext uri="{28A0092B-C50C-407E-A947-70E740481C1C}">
                <a14:useLocalDpi xmlns:a14="http://schemas.microsoft.com/office/drawing/2010/main" val="0"/>
              </a:ext>
            </a:extLst>
          </a:blip>
          <a:srcRect l="2447" t="24680" b="21510"/>
          <a:stretch/>
        </p:blipFill>
        <p:spPr bwMode="auto">
          <a:xfrm>
            <a:off x="304800" y="888927"/>
            <a:ext cx="8534400" cy="353067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04800" y="888927"/>
            <a:ext cx="3200400" cy="3530674"/>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C:\Dev\HydroShare\images\hydrosh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4960" y="1"/>
            <a:ext cx="3672840" cy="276999"/>
          </a:xfrm>
          <a:prstGeom prst="rect">
            <a:avLst/>
          </a:prstGeom>
          <a:noFill/>
        </p:spPr>
        <p:txBody>
          <a:bodyPr wrap="square" rtlCol="0">
            <a:spAutoFit/>
          </a:bodyPr>
          <a:lstStyle/>
          <a:p>
            <a:pPr algn="r"/>
            <a:r>
              <a:rPr lang="en-US" sz="1200" dirty="0" smtClean="0">
                <a:solidFill>
                  <a:srgbClr val="00B0F0"/>
                </a:solidFill>
              </a:rPr>
              <a:t>Sign In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smtClean="0">
                <a:solidFill>
                  <a:srgbClr val="00B0F0"/>
                </a:solidFill>
              </a:rPr>
              <a:t>Feedback</a:t>
            </a:r>
            <a:r>
              <a:rPr lang="en-US" sz="1200" dirty="0" smtClean="0"/>
              <a:t> | </a:t>
            </a:r>
            <a:r>
              <a:rPr lang="en-US" sz="1200" dirty="0" smtClean="0">
                <a:solidFill>
                  <a:srgbClr val="00B0F0"/>
                </a:solidFill>
              </a:rPr>
              <a:t>Help </a:t>
            </a:r>
            <a:r>
              <a:rPr lang="en-US" sz="1200" dirty="0" smtClean="0"/>
              <a:t> </a:t>
            </a:r>
            <a:endParaRPr lang="en-US" sz="1200" dirty="0"/>
          </a:p>
        </p:txBody>
      </p:sp>
      <p:sp>
        <p:nvSpPr>
          <p:cNvPr id="7" name="TextBox 6"/>
          <p:cNvSpPr txBox="1"/>
          <p:nvPr/>
        </p:nvSpPr>
        <p:spPr>
          <a:xfrm>
            <a:off x="3244551" y="248976"/>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4556008" y="248976"/>
            <a:ext cx="1382110" cy="538609"/>
          </a:xfrm>
          <a:prstGeom prst="rect">
            <a:avLst/>
          </a:prstGeom>
          <a:noFill/>
        </p:spPr>
        <p:txBody>
          <a:bodyPr wrap="none" rtlCol="0">
            <a:spAutoFit/>
          </a:bodyPr>
          <a:lstStyle/>
          <a:p>
            <a:r>
              <a:rPr lang="en-US" dirty="0" smtClean="0"/>
              <a:t>My Content</a:t>
            </a:r>
          </a:p>
          <a:p>
            <a:r>
              <a:rPr lang="en-US" sz="1100" dirty="0" smtClean="0"/>
              <a:t>View Your Resources</a:t>
            </a:r>
            <a:endParaRPr lang="en-US" sz="1100" dirty="0"/>
          </a:p>
        </p:txBody>
      </p:sp>
      <p:sp>
        <p:nvSpPr>
          <p:cNvPr id="11" name="TextBox 10"/>
          <p:cNvSpPr txBox="1"/>
          <p:nvPr/>
        </p:nvSpPr>
        <p:spPr>
          <a:xfrm>
            <a:off x="6046938" y="248976"/>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7446496" y="248976"/>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9" name="Rectangle 8"/>
          <p:cNvSpPr/>
          <p:nvPr/>
        </p:nvSpPr>
        <p:spPr>
          <a:xfrm>
            <a:off x="304800" y="888927"/>
            <a:ext cx="8534400" cy="3530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4419600"/>
            <a:ext cx="8534400" cy="5334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 y="5105401"/>
            <a:ext cx="1447800" cy="715581"/>
          </a:xfrm>
          <a:prstGeom prst="rect">
            <a:avLst/>
          </a:prstGeom>
          <a:noFill/>
        </p:spPr>
        <p:txBody>
          <a:bodyPr wrap="square" rtlCol="0">
            <a:spAutoFit/>
          </a:bodyPr>
          <a:lstStyle/>
          <a:p>
            <a:pPr>
              <a:lnSpc>
                <a:spcPct val="150000"/>
              </a:lnSpc>
            </a:pPr>
            <a:r>
              <a:rPr lang="en-US" sz="900" dirty="0" smtClean="0"/>
              <a:t>Getting Started</a:t>
            </a:r>
          </a:p>
          <a:p>
            <a:pPr>
              <a:lnSpc>
                <a:spcPct val="150000"/>
              </a:lnSpc>
            </a:pPr>
            <a:r>
              <a:rPr lang="en-US" sz="900" dirty="0" smtClean="0"/>
              <a:t>What’s New</a:t>
            </a:r>
          </a:p>
          <a:p>
            <a:pPr>
              <a:lnSpc>
                <a:spcPct val="150000"/>
              </a:lnSpc>
            </a:pPr>
            <a:r>
              <a:rPr lang="en-US" sz="900" dirty="0" smtClean="0"/>
              <a:t>Provide feedback</a:t>
            </a:r>
            <a:endParaRPr lang="en-US" sz="900" dirty="0"/>
          </a:p>
        </p:txBody>
      </p:sp>
      <p:sp>
        <p:nvSpPr>
          <p:cNvPr id="18" name="TextBox 17"/>
          <p:cNvSpPr txBox="1"/>
          <p:nvPr/>
        </p:nvSpPr>
        <p:spPr>
          <a:xfrm>
            <a:off x="3600450" y="5105401"/>
            <a:ext cx="1447800" cy="715581"/>
          </a:xfrm>
          <a:prstGeom prst="rect">
            <a:avLst/>
          </a:prstGeom>
          <a:noFill/>
        </p:spPr>
        <p:txBody>
          <a:bodyPr wrap="square" rtlCol="0">
            <a:spAutoFit/>
          </a:bodyPr>
          <a:lstStyle/>
          <a:p>
            <a:pPr>
              <a:lnSpc>
                <a:spcPct val="150000"/>
              </a:lnSpc>
            </a:pPr>
            <a:r>
              <a:rPr lang="en-US" sz="900" dirty="0" err="1" smtClean="0"/>
              <a:t>HydroShare</a:t>
            </a:r>
            <a:r>
              <a:rPr lang="en-US" sz="900" dirty="0" smtClean="0"/>
              <a:t> Blog</a:t>
            </a:r>
          </a:p>
          <a:p>
            <a:pPr>
              <a:lnSpc>
                <a:spcPct val="150000"/>
              </a:lnSpc>
            </a:pPr>
            <a:r>
              <a:rPr lang="en-US" sz="900" dirty="0" smtClean="0"/>
              <a:t>Developers</a:t>
            </a:r>
          </a:p>
          <a:p>
            <a:pPr>
              <a:lnSpc>
                <a:spcPct val="150000"/>
              </a:lnSpc>
            </a:pPr>
            <a:r>
              <a:rPr lang="en-US" sz="900" dirty="0" smtClean="0"/>
              <a:t>Partners</a:t>
            </a:r>
            <a:endParaRPr lang="en-US" sz="900" dirty="0"/>
          </a:p>
        </p:txBody>
      </p:sp>
      <p:sp>
        <p:nvSpPr>
          <p:cNvPr id="17" name="Rounded Rectangle 16"/>
          <p:cNvSpPr/>
          <p:nvPr/>
        </p:nvSpPr>
        <p:spPr>
          <a:xfrm>
            <a:off x="381000" y="4495800"/>
            <a:ext cx="2286000" cy="381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HydroShare</a:t>
            </a:r>
            <a:r>
              <a:rPr lang="en-US" dirty="0" smtClean="0">
                <a:solidFill>
                  <a:schemeClr val="tx1"/>
                </a:solidFill>
              </a:rPr>
              <a:t> Gallery</a:t>
            </a:r>
            <a:endParaRPr lang="en-US" dirty="0">
              <a:solidFill>
                <a:schemeClr val="tx1"/>
              </a:solidFill>
            </a:endParaRPr>
          </a:p>
        </p:txBody>
      </p:sp>
      <p:sp>
        <p:nvSpPr>
          <p:cNvPr id="22" name="Rounded Rectangle 21"/>
          <p:cNvSpPr/>
          <p:nvPr/>
        </p:nvSpPr>
        <p:spPr>
          <a:xfrm>
            <a:off x="3256630" y="4495800"/>
            <a:ext cx="2534570" cy="381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a:t>
            </a:r>
            <a:r>
              <a:rPr lang="en-US" dirty="0" err="1" smtClean="0">
                <a:solidFill>
                  <a:schemeClr val="tx1"/>
                </a:solidFill>
              </a:rPr>
              <a:t>HydroShare</a:t>
            </a:r>
            <a:r>
              <a:rPr lang="en-US" dirty="0" smtClean="0">
                <a:solidFill>
                  <a:schemeClr val="tx1"/>
                </a:solidFill>
              </a:rPr>
              <a:t> Works</a:t>
            </a:r>
            <a:endParaRPr lang="en-US" dirty="0">
              <a:solidFill>
                <a:schemeClr val="tx1"/>
              </a:solidFill>
            </a:endParaRPr>
          </a:p>
        </p:txBody>
      </p:sp>
      <p:sp>
        <p:nvSpPr>
          <p:cNvPr id="23" name="Rounded Rectangle 22"/>
          <p:cNvSpPr/>
          <p:nvPr/>
        </p:nvSpPr>
        <p:spPr>
          <a:xfrm>
            <a:off x="6454140" y="4495800"/>
            <a:ext cx="2286000" cy="381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Getting Started</a:t>
            </a:r>
            <a:endParaRPr lang="en-US" dirty="0">
              <a:solidFill>
                <a:schemeClr val="tx1"/>
              </a:solidFill>
            </a:endParaRPr>
          </a:p>
        </p:txBody>
      </p:sp>
      <p:sp>
        <p:nvSpPr>
          <p:cNvPr id="24" name="TextBox 23"/>
          <p:cNvSpPr txBox="1"/>
          <p:nvPr/>
        </p:nvSpPr>
        <p:spPr>
          <a:xfrm>
            <a:off x="6896100" y="5105401"/>
            <a:ext cx="1447800" cy="715581"/>
          </a:xfrm>
          <a:prstGeom prst="rect">
            <a:avLst/>
          </a:prstGeom>
          <a:noFill/>
        </p:spPr>
        <p:txBody>
          <a:bodyPr wrap="square" rtlCol="0">
            <a:spAutoFit/>
          </a:bodyPr>
          <a:lstStyle/>
          <a:p>
            <a:pPr>
              <a:lnSpc>
                <a:spcPct val="150000"/>
              </a:lnSpc>
            </a:pPr>
            <a:r>
              <a:rPr lang="en-US" sz="900" dirty="0" smtClean="0"/>
              <a:t>CUAHSI</a:t>
            </a:r>
          </a:p>
          <a:p>
            <a:pPr>
              <a:lnSpc>
                <a:spcPct val="150000"/>
              </a:lnSpc>
            </a:pPr>
            <a:r>
              <a:rPr lang="en-US" sz="900" dirty="0" smtClean="0"/>
              <a:t>CUAHSI HIS</a:t>
            </a:r>
          </a:p>
          <a:p>
            <a:pPr>
              <a:lnSpc>
                <a:spcPct val="150000"/>
              </a:lnSpc>
            </a:pPr>
            <a:r>
              <a:rPr lang="en-US" sz="900" dirty="0" smtClean="0"/>
              <a:t>CUAHSI Water Data Center</a:t>
            </a:r>
          </a:p>
        </p:txBody>
      </p:sp>
      <p:sp>
        <p:nvSpPr>
          <p:cNvPr id="2" name="TextBox 1"/>
          <p:cNvSpPr txBox="1"/>
          <p:nvPr/>
        </p:nvSpPr>
        <p:spPr>
          <a:xfrm>
            <a:off x="483970" y="1304836"/>
            <a:ext cx="3021230" cy="461665"/>
          </a:xfrm>
          <a:prstGeom prst="rect">
            <a:avLst/>
          </a:prstGeom>
          <a:noFill/>
        </p:spPr>
        <p:txBody>
          <a:bodyPr wrap="square" rtlCol="0">
            <a:spAutoFit/>
          </a:bodyPr>
          <a:lstStyle/>
          <a:p>
            <a:r>
              <a:rPr lang="en-US" sz="2400" dirty="0" smtClean="0"/>
              <a:t>Share and Collaborate</a:t>
            </a:r>
            <a:endParaRPr lang="en-US" sz="2400" dirty="0"/>
          </a:p>
        </p:txBody>
      </p:sp>
      <p:sp>
        <p:nvSpPr>
          <p:cNvPr id="3" name="TextBox 2"/>
          <p:cNvSpPr txBox="1"/>
          <p:nvPr/>
        </p:nvSpPr>
        <p:spPr>
          <a:xfrm>
            <a:off x="685800" y="1836004"/>
            <a:ext cx="2438400" cy="830997"/>
          </a:xfrm>
          <a:prstGeom prst="rect">
            <a:avLst/>
          </a:prstGeom>
          <a:noFill/>
        </p:spPr>
        <p:txBody>
          <a:bodyPr wrap="square" rtlCol="0">
            <a:spAutoFit/>
          </a:bodyPr>
          <a:lstStyle/>
          <a:p>
            <a:r>
              <a:rPr lang="en-US" sz="1200" dirty="0" err="1" smtClean="0"/>
              <a:t>HydroShare</a:t>
            </a:r>
            <a:r>
              <a:rPr lang="en-US" sz="1200" dirty="0" smtClean="0"/>
              <a:t> is an online collaboration environment for sharing data, models, and code.  Join the community to start sharing.</a:t>
            </a:r>
            <a:endParaRPr lang="en-US" sz="1200" dirty="0"/>
          </a:p>
        </p:txBody>
      </p:sp>
      <p:sp>
        <p:nvSpPr>
          <p:cNvPr id="25" name="TextBox 24"/>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a:t>This material is based upon work supported by the National Science Foundation (NSF) under Grants No. OCI-1148453, </a:t>
            </a:r>
            <a:r>
              <a:rPr lang="en-US" sz="900" dirty="0" smtClean="0"/>
              <a:t>OCI-1148090</a:t>
            </a:r>
          </a:p>
          <a:p>
            <a:pPr algn="ctr"/>
            <a:r>
              <a:rPr lang="en-US" sz="900" dirty="0" smtClean="0"/>
              <a:t>Any opinions, findings, conclusions, or recommendations expressed in this material are those of the authors and do not necessarily reflect the views of the NSF.</a:t>
            </a:r>
            <a:endParaRPr lang="en-US" sz="900" dirty="0"/>
          </a:p>
        </p:txBody>
      </p:sp>
      <p:grpSp>
        <p:nvGrpSpPr>
          <p:cNvPr id="16" name="Group 15"/>
          <p:cNvGrpSpPr/>
          <p:nvPr/>
        </p:nvGrpSpPr>
        <p:grpSpPr>
          <a:xfrm>
            <a:off x="195674" y="168823"/>
            <a:ext cx="2940057" cy="618762"/>
            <a:chOff x="195674" y="168823"/>
            <a:chExt cx="2940057" cy="618762"/>
          </a:xfrm>
        </p:grpSpPr>
        <p:grpSp>
          <p:nvGrpSpPr>
            <p:cNvPr id="8" name="Group 7"/>
            <p:cNvGrpSpPr/>
            <p:nvPr/>
          </p:nvGrpSpPr>
          <p:grpSpPr>
            <a:xfrm>
              <a:off x="787508" y="168823"/>
              <a:ext cx="2348223" cy="618762"/>
              <a:chOff x="787508" y="156481"/>
              <a:chExt cx="2348223" cy="618762"/>
            </a:xfrm>
          </p:grpSpPr>
          <p:sp>
            <p:nvSpPr>
              <p:cNvPr id="26" name="TextBox 25"/>
              <p:cNvSpPr txBox="1"/>
              <p:nvPr/>
            </p:nvSpPr>
            <p:spPr>
              <a:xfrm>
                <a:off x="787509" y="156481"/>
                <a:ext cx="2348222" cy="446276"/>
              </a:xfrm>
              <a:prstGeom prst="rect">
                <a:avLst/>
              </a:prstGeom>
              <a:noFill/>
            </p:spPr>
            <p:txBody>
              <a:bodyPr wrap="square" rtlCol="0">
                <a:spAutoFit/>
              </a:bodyPr>
              <a:lstStyle/>
              <a:p>
                <a:pPr>
                  <a:defRPr/>
                </a:pPr>
                <a:r>
                  <a:rPr lang="en-US" sz="2300" kern="0" spc="50" dirty="0" err="1" smtClean="0">
                    <a:cs typeface="Arial" pitchFamily="34" charset="0"/>
                  </a:rPr>
                  <a:t>HydroShare</a:t>
                </a:r>
                <a:endParaRPr lang="en-US" sz="2300" kern="0" spc="50" dirty="0" smtClean="0">
                  <a:cs typeface="Arial" pitchFamily="34" charset="0"/>
                </a:endParaRPr>
              </a:p>
            </p:txBody>
          </p:sp>
          <p:sp>
            <p:nvSpPr>
              <p:cNvPr id="27" name="Rectangle 26"/>
              <p:cNvSpPr/>
              <p:nvPr/>
            </p:nvSpPr>
            <p:spPr>
              <a:xfrm>
                <a:off x="787508" y="467466"/>
                <a:ext cx="2231701" cy="307777"/>
              </a:xfrm>
              <a:prstGeom prst="rect">
                <a:avLst/>
              </a:prstGeom>
            </p:spPr>
            <p:txBody>
              <a:bodyPr wrap="none">
                <a:spAutoFit/>
              </a:bodyPr>
              <a:lstStyle/>
              <a:p>
                <a:pPr>
                  <a:defRPr/>
                </a:pPr>
                <a:r>
                  <a:rPr lang="en-US" sz="1400" i="1" kern="0" dirty="0" smtClean="0"/>
                  <a:t>Share your work with others</a:t>
                </a:r>
              </a:p>
            </p:txBody>
          </p:sp>
        </p:grpSp>
        <p:pic>
          <p:nvPicPr>
            <p:cNvPr id="28" name="Picture 4" descr="cuahsi_logo_4"/>
            <p:cNvPicPr>
              <a:picLocks noChangeAspect="1" noChangeArrowheads="1"/>
            </p:cNvPicPr>
            <p:nvPr/>
          </p:nvPicPr>
          <p:blipFill>
            <a:blip r:embed="rId5" cstate="print"/>
            <a:srcRect r="69569"/>
            <a:stretch>
              <a:fillRect/>
            </a:stretch>
          </p:blipFill>
          <p:spPr bwMode="auto">
            <a:xfrm>
              <a:off x="195674" y="179609"/>
              <a:ext cx="617220" cy="597190"/>
            </a:xfrm>
            <a:prstGeom prst="rect">
              <a:avLst/>
            </a:prstGeom>
            <a:noFill/>
            <a:ln w="9525">
              <a:noFill/>
              <a:miter lim="800000"/>
              <a:headEnd/>
              <a:tailEnd/>
            </a:ln>
          </p:spPr>
        </p:pic>
      </p:grpSp>
    </p:spTree>
    <p:extLst>
      <p:ext uri="{BB962C8B-B14F-4D97-AF65-F5344CB8AC3E}">
        <p14:creationId xmlns:p14="http://schemas.microsoft.com/office/powerpoint/2010/main" val="4196974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61696" y="248976"/>
            <a:ext cx="1202637" cy="538609"/>
          </a:xfrm>
          <a:prstGeom prst="rect">
            <a:avLst/>
          </a:prstGeom>
          <a:noFill/>
        </p:spPr>
        <p:txBody>
          <a:bodyPr wrap="none" rtlCol="0">
            <a:spAutoFit/>
          </a:bodyPr>
          <a:lstStyle/>
          <a:p>
            <a:r>
              <a:rPr lang="en-US" dirty="0" smtClean="0">
                <a:solidFill>
                  <a:srgbClr val="FF0000"/>
                </a:solidFill>
              </a:rPr>
              <a:t>Dashboard</a:t>
            </a:r>
          </a:p>
          <a:p>
            <a:r>
              <a:rPr lang="en-US" sz="1100" dirty="0" smtClean="0">
                <a:solidFill>
                  <a:srgbClr val="FF0000"/>
                </a:solidFill>
              </a:rPr>
              <a:t>Recent Activity</a:t>
            </a:r>
            <a:endParaRPr lang="en-US" sz="1100" dirty="0">
              <a:solidFill>
                <a:srgbClr val="FF0000"/>
              </a:solidFill>
            </a:endParaRPr>
          </a:p>
        </p:txBody>
      </p:sp>
      <p:sp>
        <p:nvSpPr>
          <p:cNvPr id="10" name="TextBox 9"/>
          <p:cNvSpPr txBox="1"/>
          <p:nvPr/>
        </p:nvSpPr>
        <p:spPr>
          <a:xfrm>
            <a:off x="4590298" y="248976"/>
            <a:ext cx="1382110" cy="538609"/>
          </a:xfrm>
          <a:prstGeom prst="rect">
            <a:avLst/>
          </a:prstGeom>
          <a:noFill/>
        </p:spPr>
        <p:txBody>
          <a:bodyPr wrap="none" rtlCol="0">
            <a:spAutoFit/>
          </a:bodyPr>
          <a:lstStyle/>
          <a:p>
            <a:r>
              <a:rPr lang="en-US" dirty="0" smtClean="0"/>
              <a:t>My Content</a:t>
            </a:r>
          </a:p>
          <a:p>
            <a:r>
              <a:rPr lang="en-US" sz="1100" dirty="0" smtClean="0"/>
              <a:t>View Your Resources</a:t>
            </a:r>
            <a:endParaRPr lang="en-US" sz="1100" dirty="0"/>
          </a:p>
        </p:txBody>
      </p:sp>
      <p:sp>
        <p:nvSpPr>
          <p:cNvPr id="11" name="TextBox 10"/>
          <p:cNvSpPr txBox="1"/>
          <p:nvPr/>
        </p:nvSpPr>
        <p:spPr>
          <a:xfrm>
            <a:off x="6098373" y="248976"/>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7515076" y="248976"/>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8" name="Rounded Rectangle 7"/>
          <p:cNvSpPr/>
          <p:nvPr/>
        </p:nvSpPr>
        <p:spPr>
          <a:xfrm>
            <a:off x="228602" y="937260"/>
            <a:ext cx="5603031" cy="325374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6096000" y="937260"/>
            <a:ext cx="2819400" cy="112014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28600" y="4343400"/>
            <a:ext cx="5603031" cy="144780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096000" y="3962400"/>
            <a:ext cx="2819400" cy="180594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04800" y="990600"/>
            <a:ext cx="1600200" cy="307777"/>
          </a:xfrm>
          <a:prstGeom prst="rect">
            <a:avLst/>
          </a:prstGeom>
          <a:noFill/>
        </p:spPr>
        <p:txBody>
          <a:bodyPr wrap="square" rtlCol="0">
            <a:spAutoFit/>
          </a:bodyPr>
          <a:lstStyle/>
          <a:p>
            <a:r>
              <a:rPr lang="en-US" sz="1400" dirty="0" smtClean="0"/>
              <a:t>Recent Activity</a:t>
            </a:r>
            <a:endParaRPr lang="en-US" sz="1400" dirty="0"/>
          </a:p>
        </p:txBody>
      </p:sp>
      <p:sp>
        <p:nvSpPr>
          <p:cNvPr id="32" name="TextBox 31"/>
          <p:cNvSpPr txBox="1"/>
          <p:nvPr/>
        </p:nvSpPr>
        <p:spPr>
          <a:xfrm>
            <a:off x="7162800" y="990600"/>
            <a:ext cx="1610710" cy="307777"/>
          </a:xfrm>
          <a:prstGeom prst="rect">
            <a:avLst/>
          </a:prstGeom>
          <a:noFill/>
        </p:spPr>
        <p:txBody>
          <a:bodyPr wrap="square" rtlCol="0">
            <a:spAutoFit/>
          </a:bodyPr>
          <a:lstStyle/>
          <a:p>
            <a:pPr algn="ctr"/>
            <a:r>
              <a:rPr lang="en-US" sz="1400" u="sng" dirty="0" smtClean="0">
                <a:solidFill>
                  <a:srgbClr val="FF0000"/>
                </a:solidFill>
              </a:rPr>
              <a:t>Profile</a:t>
            </a:r>
            <a:endParaRPr lang="en-US" sz="1400" u="sng" dirty="0">
              <a:solidFill>
                <a:srgbClr val="FF0000"/>
              </a:solidFill>
            </a:endParaRPr>
          </a:p>
        </p:txBody>
      </p:sp>
      <p:sp>
        <p:nvSpPr>
          <p:cNvPr id="30" name="TextBox 29"/>
          <p:cNvSpPr txBox="1"/>
          <p:nvPr/>
        </p:nvSpPr>
        <p:spPr>
          <a:xfrm>
            <a:off x="3429000" y="966156"/>
            <a:ext cx="2362200" cy="261610"/>
          </a:xfrm>
          <a:prstGeom prst="rect">
            <a:avLst/>
          </a:prstGeom>
          <a:noFill/>
        </p:spPr>
        <p:txBody>
          <a:bodyPr wrap="square" rtlCol="0">
            <a:spAutoFit/>
          </a:bodyPr>
          <a:lstStyle/>
          <a:p>
            <a:pPr algn="r"/>
            <a:r>
              <a:rPr lang="en-US" sz="1100" dirty="0" smtClean="0"/>
              <a:t>All activity | </a:t>
            </a:r>
            <a:r>
              <a:rPr lang="en-US" sz="1100" u="sng" dirty="0" smtClean="0">
                <a:solidFill>
                  <a:srgbClr val="FF0000"/>
                </a:solidFill>
              </a:rPr>
              <a:t>Only my activity</a:t>
            </a:r>
            <a:endParaRPr lang="en-US" sz="1100" u="sng" dirty="0">
              <a:solidFill>
                <a:srgbClr val="FF0000"/>
              </a:solidFill>
            </a:endParaRPr>
          </a:p>
        </p:txBody>
      </p:sp>
      <p:sp>
        <p:nvSpPr>
          <p:cNvPr id="31" name="Rounded Rectangle 30"/>
          <p:cNvSpPr/>
          <p:nvPr/>
        </p:nvSpPr>
        <p:spPr>
          <a:xfrm>
            <a:off x="685800" y="3810000"/>
            <a:ext cx="914400" cy="3048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More</a:t>
            </a:r>
            <a:endParaRPr lang="en-US" sz="11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066800"/>
            <a:ext cx="878087" cy="8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7211303" y="1321713"/>
            <a:ext cx="1637293" cy="600164"/>
          </a:xfrm>
          <a:prstGeom prst="rect">
            <a:avLst/>
          </a:prstGeom>
          <a:noFill/>
        </p:spPr>
        <p:txBody>
          <a:bodyPr wrap="square" rtlCol="0">
            <a:spAutoFit/>
          </a:bodyPr>
          <a:lstStyle/>
          <a:p>
            <a:r>
              <a:rPr lang="en-US" sz="1100" dirty="0" smtClean="0"/>
              <a:t>Jeff Horsburgh</a:t>
            </a:r>
          </a:p>
          <a:p>
            <a:r>
              <a:rPr lang="en-US" sz="1100" dirty="0" smtClean="0"/>
              <a:t>Utah State University</a:t>
            </a:r>
          </a:p>
          <a:p>
            <a:r>
              <a:rPr lang="en-US" sz="1100" dirty="0"/>
              <a:t>j</a:t>
            </a:r>
            <a:r>
              <a:rPr lang="en-US" sz="1100" dirty="0" smtClean="0"/>
              <a:t>eff.horsburgh@usu.edu</a:t>
            </a:r>
            <a:endParaRPr lang="en-US" sz="1100" dirty="0"/>
          </a:p>
        </p:txBody>
      </p:sp>
      <p:sp>
        <p:nvSpPr>
          <p:cNvPr id="37" name="Rounded Rectangle 36"/>
          <p:cNvSpPr/>
          <p:nvPr/>
        </p:nvSpPr>
        <p:spPr>
          <a:xfrm>
            <a:off x="6096000" y="2209800"/>
            <a:ext cx="2819400" cy="160020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096000" y="2209800"/>
            <a:ext cx="2819402" cy="307777"/>
          </a:xfrm>
          <a:prstGeom prst="rect">
            <a:avLst/>
          </a:prstGeom>
          <a:noFill/>
        </p:spPr>
        <p:txBody>
          <a:bodyPr wrap="square" rtlCol="0">
            <a:spAutoFit/>
          </a:bodyPr>
          <a:lstStyle/>
          <a:p>
            <a:pPr algn="ctr"/>
            <a:r>
              <a:rPr lang="en-US" sz="1400" dirty="0" smtClean="0"/>
              <a:t>Resources You May Like</a:t>
            </a:r>
            <a:endParaRPr lang="en-US" sz="1400" dirty="0"/>
          </a:p>
        </p:txBody>
      </p:sp>
      <p:sp>
        <p:nvSpPr>
          <p:cNvPr id="39" name="TextBox 38"/>
          <p:cNvSpPr txBox="1"/>
          <p:nvPr/>
        </p:nvSpPr>
        <p:spPr>
          <a:xfrm>
            <a:off x="6096000" y="3940935"/>
            <a:ext cx="2819402" cy="307777"/>
          </a:xfrm>
          <a:prstGeom prst="rect">
            <a:avLst/>
          </a:prstGeom>
          <a:noFill/>
        </p:spPr>
        <p:txBody>
          <a:bodyPr wrap="square" rtlCol="0">
            <a:spAutoFit/>
          </a:bodyPr>
          <a:lstStyle/>
          <a:p>
            <a:pPr algn="ctr"/>
            <a:r>
              <a:rPr lang="en-US" sz="1400" dirty="0" smtClean="0"/>
              <a:t>You Should Follow</a:t>
            </a:r>
            <a:endParaRPr lang="en-US" sz="1400" dirty="0"/>
          </a:p>
        </p:txBody>
      </p:sp>
      <p:sp>
        <p:nvSpPr>
          <p:cNvPr id="40" name="TextBox 39"/>
          <p:cNvSpPr txBox="1"/>
          <p:nvPr/>
        </p:nvSpPr>
        <p:spPr>
          <a:xfrm>
            <a:off x="304800" y="4343400"/>
            <a:ext cx="1600200" cy="307777"/>
          </a:xfrm>
          <a:prstGeom prst="rect">
            <a:avLst/>
          </a:prstGeom>
          <a:noFill/>
        </p:spPr>
        <p:txBody>
          <a:bodyPr wrap="square" rtlCol="0">
            <a:spAutoFit/>
          </a:bodyPr>
          <a:lstStyle/>
          <a:p>
            <a:r>
              <a:rPr lang="en-US" sz="1400" dirty="0" smtClean="0"/>
              <a:t>Announcements</a:t>
            </a:r>
            <a:endParaRPr lang="en-US" sz="1400" dirty="0"/>
          </a:p>
        </p:txBody>
      </p:sp>
      <p:sp>
        <p:nvSpPr>
          <p:cNvPr id="34" name="Rectangle 33"/>
          <p:cNvSpPr/>
          <p:nvPr/>
        </p:nvSpPr>
        <p:spPr>
          <a:xfrm>
            <a:off x="6687443" y="4222834"/>
            <a:ext cx="1542157" cy="2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324601" y="4191000"/>
            <a:ext cx="2362200" cy="261610"/>
          </a:xfrm>
          <a:prstGeom prst="rect">
            <a:avLst/>
          </a:prstGeom>
          <a:noFill/>
        </p:spPr>
        <p:txBody>
          <a:bodyPr wrap="square" rtlCol="0">
            <a:spAutoFit/>
          </a:bodyPr>
          <a:lstStyle/>
          <a:p>
            <a:pPr algn="ctr"/>
            <a:r>
              <a:rPr lang="en-US" sz="1100" u="sng" dirty="0" smtClean="0">
                <a:solidFill>
                  <a:srgbClr val="FF0000"/>
                </a:solidFill>
              </a:rPr>
              <a:t>People </a:t>
            </a:r>
            <a:r>
              <a:rPr lang="en-US" sz="1100" dirty="0" smtClean="0"/>
              <a:t>  |   </a:t>
            </a:r>
            <a:r>
              <a:rPr lang="en-US" sz="1100" u="sng" dirty="0" smtClean="0"/>
              <a:t>Groups</a:t>
            </a:r>
            <a:endParaRPr lang="en-US" sz="1100" u="sng" dirty="0"/>
          </a:p>
        </p:txBody>
      </p:sp>
      <p:sp>
        <p:nvSpPr>
          <p:cNvPr id="33" name="Rectangle 32"/>
          <p:cNvSpPr/>
          <p:nvPr/>
        </p:nvSpPr>
        <p:spPr>
          <a:xfrm>
            <a:off x="6248400" y="4452610"/>
            <a:ext cx="2525110" cy="1186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858000" y="4583668"/>
            <a:ext cx="1458310" cy="369332"/>
          </a:xfrm>
          <a:prstGeom prst="rect">
            <a:avLst/>
          </a:prstGeom>
          <a:noFill/>
        </p:spPr>
        <p:txBody>
          <a:bodyPr wrap="square" rtlCol="0">
            <a:spAutoFit/>
          </a:bodyPr>
          <a:lstStyle/>
          <a:p>
            <a:r>
              <a:rPr lang="en-US" sz="900" u="sng" dirty="0" smtClean="0"/>
              <a:t>Jeff Horsburgh</a:t>
            </a:r>
          </a:p>
          <a:p>
            <a:r>
              <a:rPr lang="en-US" sz="900" dirty="0" smtClean="0"/>
              <a:t>Utah State University</a:t>
            </a:r>
            <a:endParaRPr lang="en-US" sz="900" dirty="0"/>
          </a:p>
        </p:txBody>
      </p:sp>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186" y="4601586"/>
            <a:ext cx="351414" cy="3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6858000" y="5029200"/>
            <a:ext cx="1458310" cy="369332"/>
          </a:xfrm>
          <a:prstGeom prst="rect">
            <a:avLst/>
          </a:prstGeom>
          <a:noFill/>
        </p:spPr>
        <p:txBody>
          <a:bodyPr wrap="square" rtlCol="0">
            <a:spAutoFit/>
          </a:bodyPr>
          <a:lstStyle/>
          <a:p>
            <a:r>
              <a:rPr lang="en-US" sz="900" u="sng" dirty="0" smtClean="0"/>
              <a:t>David </a:t>
            </a:r>
            <a:r>
              <a:rPr lang="en-US" sz="900" u="sng" dirty="0" err="1" smtClean="0"/>
              <a:t>Tarboton</a:t>
            </a:r>
            <a:endParaRPr lang="en-US" sz="900" u="sng" dirty="0" smtClean="0"/>
          </a:p>
          <a:p>
            <a:r>
              <a:rPr lang="en-US" sz="900" dirty="0" smtClean="0"/>
              <a:t>Utah State University</a:t>
            </a:r>
            <a:endParaRPr lang="en-US" sz="900" dirty="0"/>
          </a:p>
        </p:txBody>
      </p:sp>
      <p:pic>
        <p:nvPicPr>
          <p:cNvPr id="4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029" y="5089585"/>
            <a:ext cx="351414" cy="3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304800" y="1321713"/>
            <a:ext cx="1997765"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04800" y="1811983"/>
            <a:ext cx="1997765"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04800" y="2312313"/>
            <a:ext cx="1997765"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04800" y="2819400"/>
            <a:ext cx="1997765"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04800" y="3328356"/>
            <a:ext cx="1997765"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76730" y="1246576"/>
            <a:ext cx="3505200" cy="2792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gnetic Disk 41"/>
          <p:cNvSpPr/>
          <p:nvPr/>
        </p:nvSpPr>
        <p:spPr>
          <a:xfrm>
            <a:off x="381000" y="1413296"/>
            <a:ext cx="228600" cy="228600"/>
          </a:xfrm>
          <a:prstGeom prst="flowChartMagneticDisk">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77174" y="1321713"/>
            <a:ext cx="1458310" cy="430887"/>
          </a:xfrm>
          <a:prstGeom prst="rect">
            <a:avLst/>
          </a:prstGeom>
          <a:noFill/>
        </p:spPr>
        <p:txBody>
          <a:bodyPr wrap="square" rtlCol="0">
            <a:spAutoFit/>
          </a:bodyPr>
          <a:lstStyle/>
          <a:p>
            <a:r>
              <a:rPr lang="en-US" sz="1100" dirty="0" smtClean="0"/>
              <a:t>Little Bear River ODM</a:t>
            </a:r>
          </a:p>
          <a:p>
            <a:r>
              <a:rPr lang="en-US" sz="1100" dirty="0" smtClean="0"/>
              <a:t>Database   6/6/2012</a:t>
            </a:r>
            <a:endParaRPr lang="en-US" sz="1100" dirty="0"/>
          </a:p>
        </p:txBody>
      </p:sp>
      <p:sp>
        <p:nvSpPr>
          <p:cNvPr id="56" name="TextBox 55"/>
          <p:cNvSpPr txBox="1"/>
          <p:nvPr/>
        </p:nvSpPr>
        <p:spPr>
          <a:xfrm>
            <a:off x="4348654" y="3759678"/>
            <a:ext cx="1333275" cy="261610"/>
          </a:xfrm>
          <a:prstGeom prst="rect">
            <a:avLst/>
          </a:prstGeom>
          <a:noFill/>
        </p:spPr>
        <p:txBody>
          <a:bodyPr wrap="square" rtlCol="0">
            <a:spAutoFit/>
          </a:bodyPr>
          <a:lstStyle/>
          <a:p>
            <a:pPr algn="r"/>
            <a:r>
              <a:rPr lang="en-US" sz="1100" b="1" u="sng" dirty="0" smtClean="0">
                <a:solidFill>
                  <a:srgbClr val="FF0000"/>
                </a:solidFill>
              </a:rPr>
              <a:t>View Details </a:t>
            </a:r>
            <a:endParaRPr lang="en-US" sz="1100" b="1" u="sng" dirty="0"/>
          </a:p>
        </p:txBody>
      </p:sp>
      <p:sp>
        <p:nvSpPr>
          <p:cNvPr id="57" name="TextBox 56"/>
          <p:cNvSpPr txBox="1"/>
          <p:nvPr/>
        </p:nvSpPr>
        <p:spPr>
          <a:xfrm>
            <a:off x="2284560" y="3112912"/>
            <a:ext cx="3312543" cy="769441"/>
          </a:xfrm>
          <a:prstGeom prst="rect">
            <a:avLst/>
          </a:prstGeom>
          <a:noFill/>
        </p:spPr>
        <p:txBody>
          <a:bodyPr wrap="square" rtlCol="0">
            <a:spAutoFit/>
          </a:bodyPr>
          <a:lstStyle/>
          <a:p>
            <a:r>
              <a:rPr lang="en-US" sz="1100" b="1" dirty="0" smtClean="0"/>
              <a:t>Abstract</a:t>
            </a:r>
            <a:r>
              <a:rPr lang="en-US" sz="1100" dirty="0" smtClean="0"/>
              <a:t>:  Time series of water quality sensor data in the Little Bear River, Utah, USA</a:t>
            </a:r>
          </a:p>
          <a:p>
            <a:r>
              <a:rPr lang="en-US" sz="1100" b="1" dirty="0" smtClean="0"/>
              <a:t>Keywords</a:t>
            </a:r>
            <a:r>
              <a:rPr lang="en-US" sz="1100" dirty="0" smtClean="0"/>
              <a:t>: Temperature, Dissolved Oxygen, pH, Specific Conductance, Turbidity</a:t>
            </a:r>
            <a:endParaRPr lang="en-US" sz="1100" dirty="0"/>
          </a:p>
        </p:txBody>
      </p:sp>
      <p:sp>
        <p:nvSpPr>
          <p:cNvPr id="58" name="Rectangle 57"/>
          <p:cNvSpPr/>
          <p:nvPr/>
        </p:nvSpPr>
        <p:spPr>
          <a:xfrm>
            <a:off x="297612" y="4651177"/>
            <a:ext cx="5476336" cy="106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45057" y="4704864"/>
            <a:ext cx="5336873" cy="430887"/>
          </a:xfrm>
          <a:prstGeom prst="rect">
            <a:avLst/>
          </a:prstGeom>
          <a:noFill/>
        </p:spPr>
        <p:txBody>
          <a:bodyPr wrap="square" rtlCol="0">
            <a:spAutoFit/>
          </a:bodyPr>
          <a:lstStyle/>
          <a:p>
            <a:r>
              <a:rPr lang="en-US" sz="1100" b="1" dirty="0" smtClean="0"/>
              <a:t>What’s New at </a:t>
            </a:r>
            <a:r>
              <a:rPr lang="en-US" sz="1100" b="1" dirty="0" err="1" smtClean="0"/>
              <a:t>HydroShare</a:t>
            </a:r>
            <a:r>
              <a:rPr lang="en-US" sz="1100" dirty="0" smtClean="0"/>
              <a:t>:  Click </a:t>
            </a:r>
            <a:r>
              <a:rPr lang="en-US" sz="1100" u="sng" dirty="0" smtClean="0">
                <a:solidFill>
                  <a:srgbClr val="FF0000"/>
                </a:solidFill>
              </a:rPr>
              <a:t>here</a:t>
            </a:r>
            <a:r>
              <a:rPr lang="en-US" sz="1100" dirty="0" smtClean="0"/>
              <a:t> to visit the </a:t>
            </a:r>
            <a:r>
              <a:rPr lang="en-US" sz="1100" dirty="0" err="1" smtClean="0"/>
              <a:t>HydroShare</a:t>
            </a:r>
            <a:r>
              <a:rPr lang="en-US" sz="1100" dirty="0" smtClean="0"/>
              <a:t> blog to learn more about recent updates and new </a:t>
            </a:r>
            <a:r>
              <a:rPr lang="en-US" sz="1100" dirty="0" err="1" smtClean="0"/>
              <a:t>HydroShare</a:t>
            </a:r>
            <a:r>
              <a:rPr lang="en-US" sz="1100" dirty="0" smtClean="0"/>
              <a:t> features. </a:t>
            </a:r>
          </a:p>
        </p:txBody>
      </p:sp>
      <p:pic>
        <p:nvPicPr>
          <p:cNvPr id="2053" name="Picture 5" descr="Vista Style GIS/GPS/MAP Icon Set"/>
          <p:cNvPicPr>
            <a:picLocks noChangeAspect="1" noChangeArrowheads="1"/>
          </p:cNvPicPr>
          <p:nvPr/>
        </p:nvPicPr>
        <p:blipFill rotWithShape="1">
          <a:blip r:embed="rId6">
            <a:extLst>
              <a:ext uri="{28A0092B-C50C-407E-A947-70E740481C1C}">
                <a14:useLocalDpi xmlns:a14="http://schemas.microsoft.com/office/drawing/2010/main" val="0"/>
              </a:ext>
            </a:extLst>
          </a:blip>
          <a:srcRect l="50501" t="16043" r="27367" b="52417"/>
          <a:stretch/>
        </p:blipFill>
        <p:spPr bwMode="auto">
          <a:xfrm>
            <a:off x="316917" y="1842374"/>
            <a:ext cx="473772" cy="322747"/>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85800" y="1811982"/>
            <a:ext cx="1458310" cy="430887"/>
          </a:xfrm>
          <a:prstGeom prst="rect">
            <a:avLst/>
          </a:prstGeom>
          <a:noFill/>
        </p:spPr>
        <p:txBody>
          <a:bodyPr wrap="square" rtlCol="0">
            <a:spAutoFit/>
          </a:bodyPr>
          <a:lstStyle/>
          <a:p>
            <a:r>
              <a:rPr lang="en-US" sz="1100" dirty="0" smtClean="0"/>
              <a:t>Little Bear River Sites   6/6/2012</a:t>
            </a:r>
            <a:endParaRPr lang="en-US" sz="1100" dirty="0"/>
          </a:p>
        </p:txBody>
      </p:sp>
      <p:sp>
        <p:nvSpPr>
          <p:cNvPr id="62" name="Rectangle 61"/>
          <p:cNvSpPr/>
          <p:nvPr/>
        </p:nvSpPr>
        <p:spPr>
          <a:xfrm>
            <a:off x="297612" y="1818228"/>
            <a:ext cx="1997765" cy="43088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s://encrypted-tbn3.google.com/images?q=tbn:ANd9GcT53BXBhdrnAMPBKEqzCmtm9Duu_9YYw9ApWLbLN7g7e89ZCnGjt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788" y="2396704"/>
            <a:ext cx="261882" cy="261882"/>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685800" y="2302133"/>
            <a:ext cx="1458310" cy="430887"/>
          </a:xfrm>
          <a:prstGeom prst="rect">
            <a:avLst/>
          </a:prstGeom>
          <a:noFill/>
        </p:spPr>
        <p:txBody>
          <a:bodyPr wrap="square" rtlCol="0">
            <a:spAutoFit/>
          </a:bodyPr>
          <a:lstStyle/>
          <a:p>
            <a:r>
              <a:rPr lang="en-US" sz="1100" dirty="0" smtClean="0"/>
              <a:t>Little Bear River Excel File 6/6/2012</a:t>
            </a:r>
            <a:endParaRPr lang="en-US" sz="1100" dirty="0"/>
          </a:p>
        </p:txBody>
      </p:sp>
      <p:sp>
        <p:nvSpPr>
          <p:cNvPr id="64" name="Rectangle 63"/>
          <p:cNvSpPr/>
          <p:nvPr/>
        </p:nvSpPr>
        <p:spPr>
          <a:xfrm>
            <a:off x="304800" y="2312313"/>
            <a:ext cx="1997765" cy="43088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descr="http://www.canto.com/en/images/marketplace/icons-workflow.jpg"/>
          <p:cNvPicPr>
            <a:picLocks noChangeAspect="1" noChangeArrowheads="1"/>
          </p:cNvPicPr>
          <p:nvPr/>
        </p:nvPicPr>
        <p:blipFill rotWithShape="1">
          <a:blip r:embed="rId8">
            <a:extLst>
              <a:ext uri="{28A0092B-C50C-407E-A947-70E740481C1C}">
                <a14:useLocalDpi xmlns:a14="http://schemas.microsoft.com/office/drawing/2010/main" val="0"/>
              </a:ext>
            </a:extLst>
          </a:blip>
          <a:srcRect l="8690" t="5774" r="6305" b="6163"/>
          <a:stretch/>
        </p:blipFill>
        <p:spPr bwMode="auto">
          <a:xfrm>
            <a:off x="380788" y="2862871"/>
            <a:ext cx="349506" cy="362078"/>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18420" y="2819400"/>
            <a:ext cx="1458310" cy="415498"/>
          </a:xfrm>
          <a:prstGeom prst="rect">
            <a:avLst/>
          </a:prstGeom>
          <a:noFill/>
        </p:spPr>
        <p:txBody>
          <a:bodyPr wrap="square" rtlCol="0">
            <a:spAutoFit/>
          </a:bodyPr>
          <a:lstStyle/>
          <a:p>
            <a:r>
              <a:rPr lang="en-US" sz="1050" dirty="0" smtClean="0"/>
              <a:t>Watershed delineation Workflow 6/6/2012</a:t>
            </a:r>
            <a:endParaRPr lang="en-US" sz="1050" dirty="0"/>
          </a:p>
        </p:txBody>
      </p:sp>
      <p:sp>
        <p:nvSpPr>
          <p:cNvPr id="68" name="Rectangle 67"/>
          <p:cNvSpPr/>
          <p:nvPr/>
        </p:nvSpPr>
        <p:spPr>
          <a:xfrm>
            <a:off x="309936" y="2819400"/>
            <a:ext cx="1997765" cy="43088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44782" t="25445" r="13562" b="50135"/>
          <a:stretch/>
        </p:blipFill>
        <p:spPr bwMode="auto">
          <a:xfrm>
            <a:off x="2244304" y="1295400"/>
            <a:ext cx="3352800" cy="173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68"/>
          <p:cNvSpPr/>
          <p:nvPr/>
        </p:nvSpPr>
        <p:spPr>
          <a:xfrm>
            <a:off x="6163917" y="2517577"/>
            <a:ext cx="2675283"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9" descr="http://www.canto.com/en/images/marketplace/icons-workflow.jpg"/>
          <p:cNvPicPr>
            <a:picLocks noChangeAspect="1" noChangeArrowheads="1"/>
          </p:cNvPicPr>
          <p:nvPr/>
        </p:nvPicPr>
        <p:blipFill rotWithShape="1">
          <a:blip r:embed="rId8">
            <a:extLst>
              <a:ext uri="{28A0092B-C50C-407E-A947-70E740481C1C}">
                <a14:useLocalDpi xmlns:a14="http://schemas.microsoft.com/office/drawing/2010/main" val="0"/>
              </a:ext>
            </a:extLst>
          </a:blip>
          <a:srcRect l="8690" t="5774" r="6305" b="6163"/>
          <a:stretch/>
        </p:blipFill>
        <p:spPr bwMode="auto">
          <a:xfrm>
            <a:off x="6182606" y="2562161"/>
            <a:ext cx="349506" cy="362078"/>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6598580" y="2531632"/>
            <a:ext cx="2240620" cy="430887"/>
          </a:xfrm>
          <a:prstGeom prst="rect">
            <a:avLst/>
          </a:prstGeom>
          <a:noFill/>
        </p:spPr>
        <p:txBody>
          <a:bodyPr wrap="square" rtlCol="0">
            <a:spAutoFit/>
          </a:bodyPr>
          <a:lstStyle/>
          <a:p>
            <a:r>
              <a:rPr lang="en-US" sz="1100" u="sng" dirty="0" smtClean="0"/>
              <a:t>Little Bear River SWAT Model</a:t>
            </a:r>
          </a:p>
          <a:p>
            <a:r>
              <a:rPr lang="en-US" sz="1100" dirty="0" smtClean="0"/>
              <a:t>Shared by: </a:t>
            </a:r>
            <a:r>
              <a:rPr lang="en-US" sz="1100" u="sng" dirty="0" smtClean="0"/>
              <a:t>David </a:t>
            </a:r>
            <a:r>
              <a:rPr lang="en-US" sz="1100" u="sng" dirty="0" err="1" smtClean="0"/>
              <a:t>Tarboton</a:t>
            </a:r>
            <a:endParaRPr lang="en-US" sz="1100" u="sng" dirty="0"/>
          </a:p>
        </p:txBody>
      </p:sp>
      <p:sp>
        <p:nvSpPr>
          <p:cNvPr id="72" name="Rectangle 71"/>
          <p:cNvSpPr/>
          <p:nvPr/>
        </p:nvSpPr>
        <p:spPr>
          <a:xfrm>
            <a:off x="6173313" y="3009505"/>
            <a:ext cx="2675283"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607976" y="3023560"/>
            <a:ext cx="2240620" cy="430887"/>
          </a:xfrm>
          <a:prstGeom prst="rect">
            <a:avLst/>
          </a:prstGeom>
          <a:noFill/>
        </p:spPr>
        <p:txBody>
          <a:bodyPr wrap="square" rtlCol="0">
            <a:spAutoFit/>
          </a:bodyPr>
          <a:lstStyle/>
          <a:p>
            <a:r>
              <a:rPr lang="en-US" sz="1100" u="sng" dirty="0" smtClean="0"/>
              <a:t>Little Bear River DEM</a:t>
            </a:r>
          </a:p>
          <a:p>
            <a:r>
              <a:rPr lang="en-US" sz="1100" dirty="0" smtClean="0"/>
              <a:t>Shared by: </a:t>
            </a:r>
            <a:r>
              <a:rPr lang="en-US" sz="1100" u="sng" dirty="0" smtClean="0"/>
              <a:t>David </a:t>
            </a:r>
            <a:r>
              <a:rPr lang="en-US" sz="1100" u="sng" dirty="0" err="1" smtClean="0"/>
              <a:t>Tarboton</a:t>
            </a:r>
            <a:endParaRPr lang="en-US" sz="1100" u="sng" dirty="0"/>
          </a:p>
        </p:txBody>
      </p:sp>
      <p:pic>
        <p:nvPicPr>
          <p:cNvPr id="75" name="Picture 5" descr="Vista Style GIS/GPS/MAP Icon Set"/>
          <p:cNvPicPr>
            <a:picLocks noChangeAspect="1" noChangeArrowheads="1"/>
          </p:cNvPicPr>
          <p:nvPr/>
        </p:nvPicPr>
        <p:blipFill rotWithShape="1">
          <a:blip r:embed="rId6">
            <a:extLst>
              <a:ext uri="{28A0092B-C50C-407E-A947-70E740481C1C}">
                <a14:useLocalDpi xmlns:a14="http://schemas.microsoft.com/office/drawing/2010/main" val="0"/>
              </a:ext>
            </a:extLst>
          </a:blip>
          <a:srcRect l="50501" t="16043" r="27367" b="52417"/>
          <a:stretch/>
        </p:blipFill>
        <p:spPr bwMode="auto">
          <a:xfrm>
            <a:off x="6172200" y="3069416"/>
            <a:ext cx="473772" cy="322747"/>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261696" y="1"/>
            <a:ext cx="5806105"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a:solidFill>
                  <a:srgbClr val="00B0F0"/>
                </a:solidFill>
              </a:rPr>
              <a:t>Feedback</a:t>
            </a:r>
            <a:r>
              <a:rPr lang="en-US" sz="1200" dirty="0" smtClean="0"/>
              <a:t> | </a:t>
            </a:r>
            <a:r>
              <a:rPr lang="en-US" sz="1200" dirty="0" smtClean="0">
                <a:solidFill>
                  <a:srgbClr val="00B0F0"/>
                </a:solidFill>
              </a:rPr>
              <a:t>Help </a:t>
            </a:r>
            <a:r>
              <a:rPr lang="en-US" sz="1200" dirty="0" smtClean="0"/>
              <a:t> </a:t>
            </a:r>
            <a:endParaRPr lang="en-US" sz="1200" dirty="0"/>
          </a:p>
        </p:txBody>
      </p:sp>
      <p:sp>
        <p:nvSpPr>
          <p:cNvPr id="61" name="TextBox 60"/>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a:t>This material is based upon work supported by the National Science Foundation (NSF) under Grants No. OCI-1148453, </a:t>
            </a:r>
            <a:r>
              <a:rPr lang="en-US" sz="900" dirty="0" smtClean="0"/>
              <a:t>OCI-1148090</a:t>
            </a:r>
          </a:p>
          <a:p>
            <a:pPr algn="ctr"/>
            <a:r>
              <a:rPr lang="en-US" sz="900" dirty="0" smtClean="0"/>
              <a:t>Any opinions, findings, conclusions, or recommendations expressed in this material are those of the authors and do not necessarily reflect the views of the NSF.</a:t>
            </a:r>
            <a:endParaRPr lang="en-US" sz="900" dirty="0"/>
          </a:p>
        </p:txBody>
      </p:sp>
      <p:grpSp>
        <p:nvGrpSpPr>
          <p:cNvPr id="63" name="Group 62"/>
          <p:cNvGrpSpPr/>
          <p:nvPr/>
        </p:nvGrpSpPr>
        <p:grpSpPr>
          <a:xfrm>
            <a:off x="195674" y="168823"/>
            <a:ext cx="2940057" cy="618762"/>
            <a:chOff x="195674" y="168823"/>
            <a:chExt cx="2940057" cy="618762"/>
          </a:xfrm>
        </p:grpSpPr>
        <p:grpSp>
          <p:nvGrpSpPr>
            <p:cNvPr id="66" name="Group 65"/>
            <p:cNvGrpSpPr/>
            <p:nvPr/>
          </p:nvGrpSpPr>
          <p:grpSpPr>
            <a:xfrm>
              <a:off x="787508" y="168823"/>
              <a:ext cx="2348223" cy="618762"/>
              <a:chOff x="787508" y="156481"/>
              <a:chExt cx="2348223" cy="618762"/>
            </a:xfrm>
          </p:grpSpPr>
          <p:sp>
            <p:nvSpPr>
              <p:cNvPr id="77" name="TextBox 76"/>
              <p:cNvSpPr txBox="1"/>
              <p:nvPr/>
            </p:nvSpPr>
            <p:spPr>
              <a:xfrm>
                <a:off x="787509" y="156481"/>
                <a:ext cx="2348222" cy="446276"/>
              </a:xfrm>
              <a:prstGeom prst="rect">
                <a:avLst/>
              </a:prstGeom>
              <a:noFill/>
            </p:spPr>
            <p:txBody>
              <a:bodyPr wrap="square" rtlCol="0">
                <a:spAutoFit/>
              </a:bodyPr>
              <a:lstStyle/>
              <a:p>
                <a:pPr>
                  <a:defRPr/>
                </a:pPr>
                <a:r>
                  <a:rPr lang="en-US" sz="2300" kern="0" spc="50" dirty="0" err="1" smtClean="0">
                    <a:cs typeface="Arial" pitchFamily="34" charset="0"/>
                  </a:rPr>
                  <a:t>HydroShare</a:t>
                </a:r>
                <a:endParaRPr lang="en-US" sz="2300" kern="0" spc="50" dirty="0" smtClean="0">
                  <a:cs typeface="Arial" pitchFamily="34" charset="0"/>
                </a:endParaRPr>
              </a:p>
            </p:txBody>
          </p:sp>
          <p:sp>
            <p:nvSpPr>
              <p:cNvPr id="78" name="Rectangle 77"/>
              <p:cNvSpPr/>
              <p:nvPr/>
            </p:nvSpPr>
            <p:spPr>
              <a:xfrm>
                <a:off x="787508" y="467466"/>
                <a:ext cx="2231701" cy="307777"/>
              </a:xfrm>
              <a:prstGeom prst="rect">
                <a:avLst/>
              </a:prstGeom>
            </p:spPr>
            <p:txBody>
              <a:bodyPr wrap="none">
                <a:spAutoFit/>
              </a:bodyPr>
              <a:lstStyle/>
              <a:p>
                <a:pPr>
                  <a:defRPr/>
                </a:pPr>
                <a:r>
                  <a:rPr lang="en-US" sz="1400" i="1" kern="0" dirty="0" smtClean="0"/>
                  <a:t>Share your work with others</a:t>
                </a:r>
              </a:p>
            </p:txBody>
          </p:sp>
        </p:grpSp>
        <p:pic>
          <p:nvPicPr>
            <p:cNvPr id="73" name="Picture 4" descr="cuahsi_logo_4"/>
            <p:cNvPicPr>
              <a:picLocks noChangeAspect="1" noChangeArrowheads="1"/>
            </p:cNvPicPr>
            <p:nvPr/>
          </p:nvPicPr>
          <p:blipFill>
            <a:blip r:embed="rId10" cstate="print"/>
            <a:srcRect r="69569"/>
            <a:stretch>
              <a:fillRect/>
            </a:stretch>
          </p:blipFill>
          <p:spPr bwMode="auto">
            <a:xfrm>
              <a:off x="195674" y="179609"/>
              <a:ext cx="617220" cy="597190"/>
            </a:xfrm>
            <a:prstGeom prst="rect">
              <a:avLst/>
            </a:prstGeom>
            <a:noFill/>
            <a:ln w="9525">
              <a:noFill/>
              <a:miter lim="800000"/>
              <a:headEnd/>
              <a:tailEnd/>
            </a:ln>
          </p:spPr>
        </p:pic>
      </p:grpSp>
    </p:spTree>
    <p:extLst>
      <p:ext uri="{BB962C8B-B14F-4D97-AF65-F5344CB8AC3E}">
        <p14:creationId xmlns:p14="http://schemas.microsoft.com/office/powerpoint/2010/main" val="2260549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2" y="1242060"/>
            <a:ext cx="8686800" cy="454914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96042921"/>
              </p:ext>
            </p:extLst>
          </p:nvPr>
        </p:nvGraphicFramePr>
        <p:xfrm>
          <a:off x="474361" y="2189480"/>
          <a:ext cx="8288638" cy="3068320"/>
        </p:xfrm>
        <a:graphic>
          <a:graphicData uri="http://schemas.openxmlformats.org/drawingml/2006/table">
            <a:tbl>
              <a:tblPr firstRow="1" bandRow="1">
                <a:tableStyleId>{5C22544A-7EE6-4342-B048-85BDC9FD1C3A}</a:tableStyleId>
              </a:tblPr>
              <a:tblGrid>
                <a:gridCol w="440039"/>
                <a:gridCol w="762000"/>
                <a:gridCol w="1981200"/>
                <a:gridCol w="762000"/>
                <a:gridCol w="4343399"/>
              </a:tblGrid>
              <a:tr h="37084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Type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Title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Date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Abstract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u="sng" dirty="0" smtClean="0">
                          <a:solidFill>
                            <a:schemeClr val="tx2">
                              <a:lumMod val="60000"/>
                              <a:lumOff val="40000"/>
                            </a:schemeClr>
                          </a:solidFill>
                        </a:rPr>
                        <a:t>Little Bear River ODM Database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Utah State University is conducting continuous monitoring within the Little Bear River watershed of northern Utah, USA to investigate the use of surrogate ...</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u="sng" dirty="0" smtClean="0">
                          <a:solidFill>
                            <a:schemeClr val="tx2">
                              <a:lumMod val="60000"/>
                              <a:lumOff val="40000"/>
                            </a:schemeClr>
                          </a:solidFill>
                        </a:rPr>
                        <a:t>Little Bear River Sites </a:t>
                      </a:r>
                      <a:endParaRPr lang="en-US" sz="1000" u="sng" dirty="0">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err="1" smtClean="0"/>
                        <a:t>Shapefile</a:t>
                      </a:r>
                      <a:r>
                        <a:rPr lang="en-US" sz="1000" dirty="0" smtClean="0"/>
                        <a:t> of  </a:t>
                      </a:r>
                      <a:r>
                        <a:rPr lang="en-US" sz="1000" dirty="0" err="1" smtClean="0"/>
                        <a:t>monitoirng</a:t>
                      </a:r>
                      <a:r>
                        <a:rPr lang="en-US" sz="1000" dirty="0" smtClean="0"/>
                        <a:t> sites in the Little Bear River watershed.</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u="sng" dirty="0" smtClean="0">
                          <a:solidFill>
                            <a:schemeClr val="tx2">
                              <a:lumMod val="60000"/>
                              <a:lumOff val="40000"/>
                            </a:schemeClr>
                          </a:solidFill>
                        </a:rPr>
                        <a:t>Watershed Delineation Workflow </a:t>
                      </a:r>
                      <a:endParaRPr lang="en-US" sz="1000" u="sng" dirty="0">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err="1" smtClean="0"/>
                        <a:t>TauDEM</a:t>
                      </a:r>
                      <a:r>
                        <a:rPr lang="en-US" sz="1000" dirty="0" smtClean="0"/>
                        <a:t> workflow to delineate watershed from DEM.</a:t>
                      </a:r>
                      <a:r>
                        <a:rPr lang="en-US" sz="1000" baseline="0" dirty="0" smtClean="0"/>
                        <a:t>  S</a:t>
                      </a:r>
                      <a:r>
                        <a:rPr lang="en-US" sz="1000" dirty="0" smtClean="0"/>
                        <a:t>tream threshold is determined automatically to obtain objective drainage density estimate.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sng" dirty="0" smtClean="0">
                          <a:solidFill>
                            <a:schemeClr val="tx2">
                              <a:lumMod val="60000"/>
                              <a:lumOff val="40000"/>
                            </a:schemeClr>
                          </a:solidFill>
                        </a:rPr>
                        <a:t>Little Bear River SWAT Model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 is a Soil and Water Assessment Tool model package that is ready to execute.  All inputs and outputs are included in the model package.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sng" dirty="0" smtClean="0">
                          <a:solidFill>
                            <a:schemeClr val="tx2">
                              <a:lumMod val="60000"/>
                              <a:lumOff val="40000"/>
                            </a:schemeClr>
                          </a:solidFill>
                        </a:rPr>
                        <a:t>Little Bear River DEM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2</a:t>
                      </a:r>
                      <a:r>
                        <a:rPr lang="en-US" sz="1000" baseline="0" dirty="0" smtClean="0"/>
                        <a:t> m resolution Digital Eleva6tion Model derived from LIDAR.</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u="sng" dirty="0" smtClean="0">
                          <a:solidFill>
                            <a:schemeClr val="tx2">
                              <a:lumMod val="60000"/>
                              <a:lumOff val="40000"/>
                            </a:schemeClr>
                          </a:solidFill>
                        </a:rPr>
                        <a:t>Stream</a:t>
                      </a:r>
                      <a:r>
                        <a:rPr lang="en-US" sz="1000" u="sng" baseline="0" dirty="0" smtClean="0">
                          <a:solidFill>
                            <a:schemeClr val="tx2">
                              <a:lumMod val="60000"/>
                              <a:lumOff val="40000"/>
                            </a:schemeClr>
                          </a:solidFill>
                        </a:rPr>
                        <a:t> Metabolism R Script</a:t>
                      </a:r>
                      <a:endParaRPr lang="en-US" sz="1000" u="sng" dirty="0">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6/6/2012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t>This R script contains a set of functions that implement a one-station stream metabolism model</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smtClean="0"/>
              <a:t>This material is based upon work supported by the National Science Foundation (NSF) under Grant No. XXXXXXXX.</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7" name="TextBox 6"/>
          <p:cNvSpPr txBox="1"/>
          <p:nvPr/>
        </p:nvSpPr>
        <p:spPr>
          <a:xfrm>
            <a:off x="3253123" y="248976"/>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4573152" y="248976"/>
            <a:ext cx="1382110" cy="538609"/>
          </a:xfrm>
          <a:prstGeom prst="rect">
            <a:avLst/>
          </a:prstGeom>
          <a:noFill/>
        </p:spPr>
        <p:txBody>
          <a:bodyPr wrap="none" rtlCol="0">
            <a:spAutoFit/>
          </a:bodyPr>
          <a:lstStyle/>
          <a:p>
            <a:r>
              <a:rPr lang="en-US" dirty="0" smtClean="0">
                <a:solidFill>
                  <a:srgbClr val="FF0000"/>
                </a:solidFill>
              </a:rPr>
              <a:t>My Content</a:t>
            </a:r>
          </a:p>
          <a:p>
            <a:r>
              <a:rPr lang="en-US" sz="1100" dirty="0" smtClean="0">
                <a:solidFill>
                  <a:srgbClr val="FF0000"/>
                </a:solidFill>
              </a:rPr>
              <a:t>View Your Resources</a:t>
            </a:r>
            <a:endParaRPr lang="en-US" sz="1100" dirty="0">
              <a:solidFill>
                <a:srgbClr val="FF0000"/>
              </a:solidFill>
            </a:endParaRPr>
          </a:p>
        </p:txBody>
      </p:sp>
      <p:sp>
        <p:nvSpPr>
          <p:cNvPr id="11" name="TextBox 10"/>
          <p:cNvSpPr txBox="1"/>
          <p:nvPr/>
        </p:nvSpPr>
        <p:spPr>
          <a:xfrm>
            <a:off x="6072654" y="248976"/>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7480786" y="248976"/>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21" name="TextBox 20"/>
          <p:cNvSpPr txBox="1"/>
          <p:nvPr/>
        </p:nvSpPr>
        <p:spPr>
          <a:xfrm>
            <a:off x="457200" y="773668"/>
            <a:ext cx="5029200" cy="369332"/>
          </a:xfrm>
          <a:prstGeom prst="rect">
            <a:avLst/>
          </a:prstGeom>
          <a:noFill/>
        </p:spPr>
        <p:txBody>
          <a:bodyPr wrap="square" rtlCol="0">
            <a:spAutoFit/>
          </a:bodyPr>
          <a:lstStyle/>
          <a:p>
            <a:r>
              <a:rPr lang="en-US" dirty="0" smtClean="0"/>
              <a:t>My Resources  |  </a:t>
            </a:r>
            <a:r>
              <a:rPr lang="en-US" sz="1200" dirty="0" smtClean="0"/>
              <a:t>All your resources in one place</a:t>
            </a:r>
            <a:endParaRPr lang="en-US" sz="1200" dirty="0"/>
          </a:p>
        </p:txBody>
      </p:sp>
      <p:sp>
        <p:nvSpPr>
          <p:cNvPr id="31" name="Rounded Rectangle 30"/>
          <p:cNvSpPr/>
          <p:nvPr/>
        </p:nvSpPr>
        <p:spPr>
          <a:xfrm>
            <a:off x="6076950" y="1372703"/>
            <a:ext cx="1219200" cy="3048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Search</a:t>
            </a:r>
            <a:endParaRPr lang="en-US" sz="1100" b="1" dirty="0"/>
          </a:p>
        </p:txBody>
      </p:sp>
      <p:sp>
        <p:nvSpPr>
          <p:cNvPr id="2" name="Rectangle 1"/>
          <p:cNvSpPr/>
          <p:nvPr/>
        </p:nvSpPr>
        <p:spPr>
          <a:xfrm>
            <a:off x="2514600" y="1384935"/>
            <a:ext cx="3429000" cy="28194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47800" y="1335643"/>
            <a:ext cx="1295625" cy="369332"/>
          </a:xfrm>
          <a:prstGeom prst="rect">
            <a:avLst/>
          </a:prstGeom>
          <a:noFill/>
        </p:spPr>
        <p:txBody>
          <a:bodyPr wrap="square" rtlCol="0">
            <a:spAutoFit/>
          </a:bodyPr>
          <a:lstStyle/>
          <a:p>
            <a:r>
              <a:rPr lang="en-US" dirty="0" smtClean="0"/>
              <a:t>Keyword:</a:t>
            </a:r>
            <a:endParaRPr lang="en-US" dirty="0"/>
          </a:p>
        </p:txBody>
      </p:sp>
      <p:sp>
        <p:nvSpPr>
          <p:cNvPr id="63" name="TextBox 62"/>
          <p:cNvSpPr txBox="1"/>
          <p:nvPr/>
        </p:nvSpPr>
        <p:spPr>
          <a:xfrm>
            <a:off x="7391175" y="1386215"/>
            <a:ext cx="1295625" cy="276999"/>
          </a:xfrm>
          <a:prstGeom prst="rect">
            <a:avLst/>
          </a:prstGeom>
          <a:noFill/>
        </p:spPr>
        <p:txBody>
          <a:bodyPr wrap="square" rtlCol="0">
            <a:spAutoFit/>
          </a:bodyPr>
          <a:lstStyle/>
          <a:p>
            <a:pPr algn="ctr"/>
            <a:r>
              <a:rPr lang="en-US" sz="1200" u="sng" dirty="0" smtClean="0"/>
              <a:t>Advanced</a:t>
            </a:r>
            <a:endParaRPr lang="en-US" sz="1200" u="sng" dirty="0"/>
          </a:p>
        </p:txBody>
      </p:sp>
      <p:grpSp>
        <p:nvGrpSpPr>
          <p:cNvPr id="15" name="Group 14"/>
          <p:cNvGrpSpPr/>
          <p:nvPr/>
        </p:nvGrpSpPr>
        <p:grpSpPr>
          <a:xfrm>
            <a:off x="556332" y="2664133"/>
            <a:ext cx="196184" cy="2461255"/>
            <a:chOff x="489616" y="2478609"/>
            <a:chExt cx="196184" cy="2461255"/>
          </a:xfrm>
        </p:grpSpPr>
        <p:sp>
          <p:nvSpPr>
            <p:cNvPr id="66" name="Rectangle 65"/>
            <p:cNvSpPr/>
            <p:nvPr/>
          </p:nvSpPr>
          <p:spPr>
            <a:xfrm>
              <a:off x="489616" y="2478609"/>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98242" y="2869287"/>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98242" y="3250287"/>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98242" y="3628698"/>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98242" y="3993932"/>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98242" y="4374932"/>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98242" y="4761151"/>
              <a:ext cx="187558" cy="1787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lowchart: Magnetic Disk 41"/>
          <p:cNvSpPr/>
          <p:nvPr/>
        </p:nvSpPr>
        <p:spPr>
          <a:xfrm>
            <a:off x="1117444" y="2644615"/>
            <a:ext cx="228600" cy="228600"/>
          </a:xfrm>
          <a:prstGeom prst="flowChartMagneticDisk">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descr="http://www.canto.com/en/images/marketplace/icons-workflow.jpg"/>
          <p:cNvPicPr>
            <a:picLocks noChangeAspect="1" noChangeArrowheads="1"/>
          </p:cNvPicPr>
          <p:nvPr/>
        </p:nvPicPr>
        <p:blipFill rotWithShape="1">
          <a:blip r:embed="rId4">
            <a:extLst>
              <a:ext uri="{28A0092B-C50C-407E-A947-70E740481C1C}">
                <a14:useLocalDpi xmlns:a14="http://schemas.microsoft.com/office/drawing/2010/main" val="0"/>
              </a:ext>
            </a:extLst>
          </a:blip>
          <a:srcRect l="8690" t="5774" r="6305" b="6163"/>
          <a:stretch/>
        </p:blipFill>
        <p:spPr bwMode="auto">
          <a:xfrm>
            <a:off x="1121814" y="3376989"/>
            <a:ext cx="283567" cy="29376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9" descr="http://www.canto.com/en/images/marketplace/icons-workflow.jpg"/>
          <p:cNvPicPr>
            <a:picLocks noChangeAspect="1" noChangeArrowheads="1"/>
          </p:cNvPicPr>
          <p:nvPr/>
        </p:nvPicPr>
        <p:blipFill rotWithShape="1">
          <a:blip r:embed="rId4">
            <a:extLst>
              <a:ext uri="{28A0092B-C50C-407E-A947-70E740481C1C}">
                <a14:useLocalDpi xmlns:a14="http://schemas.microsoft.com/office/drawing/2010/main" val="0"/>
              </a:ext>
            </a:extLst>
          </a:blip>
          <a:srcRect l="8690" t="5774" r="6305" b="6163"/>
          <a:stretch/>
        </p:blipFill>
        <p:spPr bwMode="auto">
          <a:xfrm>
            <a:off x="1130692" y="3747563"/>
            <a:ext cx="283567" cy="29376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1060989" y="4161321"/>
            <a:ext cx="404738" cy="27571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1043062" y="3007582"/>
            <a:ext cx="404738" cy="275719"/>
          </a:xfrm>
          <a:prstGeom prst="rect">
            <a:avLst/>
          </a:prstGeom>
          <a:noFill/>
          <a:extLst>
            <a:ext uri="{909E8E84-426E-40DD-AFC4-6F175D3DCCD1}">
              <a14:hiddenFill xmlns:a14="http://schemas.microsoft.com/office/drawing/2010/main">
                <a:solidFill>
                  <a:srgbClr val="FFFFFF"/>
                </a:solidFill>
              </a14:hiddenFill>
            </a:ext>
          </a:extLst>
        </p:spPr>
      </p:pic>
      <p:sp>
        <p:nvSpPr>
          <p:cNvPr id="84" name="Rounded Rectangle 83"/>
          <p:cNvSpPr/>
          <p:nvPr/>
        </p:nvSpPr>
        <p:spPr>
          <a:xfrm>
            <a:off x="478301" y="1809750"/>
            <a:ext cx="1036174"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a:t>
            </a:r>
            <a:r>
              <a:rPr lang="en-US" sz="1100" dirty="0" smtClean="0"/>
              <a:t>  </a:t>
            </a:r>
            <a:r>
              <a:rPr lang="en-US" sz="1100" b="1" dirty="0" smtClean="0"/>
              <a:t>Upload </a:t>
            </a:r>
            <a:endParaRPr lang="en-US" sz="1100" b="1" dirty="0"/>
          </a:p>
        </p:txBody>
      </p:sp>
      <p:sp>
        <p:nvSpPr>
          <p:cNvPr id="85" name="Rounded Rectangle 84"/>
          <p:cNvSpPr/>
          <p:nvPr/>
        </p:nvSpPr>
        <p:spPr>
          <a:xfrm>
            <a:off x="2507182" y="1809750"/>
            <a:ext cx="1226674"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Share</a:t>
            </a:r>
            <a:endParaRPr lang="en-US" sz="1100" b="1" dirty="0"/>
          </a:p>
        </p:txBody>
      </p:sp>
      <p:sp>
        <p:nvSpPr>
          <p:cNvPr id="18" name="Isosceles Triangle 17"/>
          <p:cNvSpPr/>
          <p:nvPr/>
        </p:nvSpPr>
        <p:spPr>
          <a:xfrm>
            <a:off x="1524000" y="2362200"/>
            <a:ext cx="76200" cy="76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2264465" y="2355850"/>
            <a:ext cx="76200" cy="76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4254500" y="2362200"/>
            <a:ext cx="76200" cy="76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1590619" y="1809750"/>
            <a:ext cx="840419"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X</a:t>
            </a:r>
            <a:r>
              <a:rPr lang="en-US" sz="1100" b="1" dirty="0" smtClean="0"/>
              <a:t>   Delete</a:t>
            </a:r>
            <a:endParaRPr lang="en-US" sz="1100" b="1" dirty="0"/>
          </a:p>
        </p:txBody>
      </p:sp>
      <p:sp>
        <p:nvSpPr>
          <p:cNvPr id="91" name="Isosceles Triangle 90"/>
          <p:cNvSpPr/>
          <p:nvPr/>
        </p:nvSpPr>
        <p:spPr>
          <a:xfrm>
            <a:off x="5334000" y="2352675"/>
            <a:ext cx="76200" cy="76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1" y="5254823"/>
            <a:ext cx="8153400" cy="307777"/>
          </a:xfrm>
          <a:prstGeom prst="rect">
            <a:avLst/>
          </a:prstGeom>
          <a:noFill/>
        </p:spPr>
        <p:txBody>
          <a:bodyPr wrap="square" rtlCol="0">
            <a:spAutoFit/>
          </a:bodyPr>
          <a:lstStyle/>
          <a:p>
            <a:r>
              <a:rPr lang="en-US" sz="1400" dirty="0" smtClean="0"/>
              <a:t>Results 1 – 10 of 100     </a:t>
            </a:r>
            <a:r>
              <a:rPr lang="en-US" sz="1400" dirty="0" smtClean="0">
                <a:solidFill>
                  <a:schemeClr val="accent1">
                    <a:lumMod val="75000"/>
                  </a:schemeClr>
                </a:solidFill>
              </a:rPr>
              <a:t>&lt;&lt; 1 2 3 4 5 6 7 8 9 10 &gt;&gt;</a:t>
            </a:r>
            <a:endParaRPr lang="en-US" sz="1400" dirty="0">
              <a:solidFill>
                <a:schemeClr val="accent1">
                  <a:lumMod val="75000"/>
                </a:schemeClr>
              </a:solidFill>
            </a:endParaRPr>
          </a:p>
        </p:txBody>
      </p:sp>
      <p:sp>
        <p:nvSpPr>
          <p:cNvPr id="92" name="TextBox 91"/>
          <p:cNvSpPr txBox="1"/>
          <p:nvPr/>
        </p:nvSpPr>
        <p:spPr>
          <a:xfrm>
            <a:off x="2438400" y="1395740"/>
            <a:ext cx="1295625" cy="276999"/>
          </a:xfrm>
          <a:prstGeom prst="rect">
            <a:avLst/>
          </a:prstGeom>
          <a:noFill/>
        </p:spPr>
        <p:txBody>
          <a:bodyPr wrap="square" rtlCol="0">
            <a:spAutoFit/>
          </a:bodyPr>
          <a:lstStyle/>
          <a:p>
            <a:pPr algn="ctr"/>
            <a:r>
              <a:rPr lang="en-US" sz="1200" dirty="0" smtClean="0"/>
              <a:t>Little Bear River</a:t>
            </a:r>
            <a:endParaRPr lang="en-US" sz="1200" dirty="0"/>
          </a:p>
        </p:txBody>
      </p:sp>
      <p:sp>
        <p:nvSpPr>
          <p:cNvPr id="93" name="Rounded Rectangle 92"/>
          <p:cNvSpPr/>
          <p:nvPr/>
        </p:nvSpPr>
        <p:spPr>
          <a:xfrm>
            <a:off x="3810000" y="1809750"/>
            <a:ext cx="1226674"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Export</a:t>
            </a:r>
            <a:endParaRPr lang="en-US" sz="1100" b="1" dirty="0"/>
          </a:p>
        </p:txBody>
      </p:sp>
      <p:sp>
        <p:nvSpPr>
          <p:cNvPr id="94" name="TextBox 93"/>
          <p:cNvSpPr txBox="1"/>
          <p:nvPr/>
        </p:nvSpPr>
        <p:spPr>
          <a:xfrm>
            <a:off x="4348655" y="1"/>
            <a:ext cx="4719146"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smtClean="0">
                <a:solidFill>
                  <a:srgbClr val="00B0F0"/>
                </a:solidFill>
              </a:rPr>
              <a:t>Help </a:t>
            </a:r>
            <a:r>
              <a:rPr lang="en-US" sz="1200" dirty="0" smtClean="0"/>
              <a:t> </a:t>
            </a:r>
            <a:endParaRPr lang="en-US" sz="1200" dirty="0"/>
          </a:p>
        </p:txBody>
      </p:sp>
      <p:pic>
        <p:nvPicPr>
          <p:cNvPr id="43" name="Picture 4" descr="R logo"/>
          <p:cNvPicPr>
            <a:picLocks noChangeAspect="1" noChangeArrowheads="1"/>
          </p:cNvPicPr>
          <p:nvPr/>
        </p:nvPicPr>
        <p:blipFill>
          <a:blip r:embed="rId6" cstate="print"/>
          <a:srcRect/>
          <a:stretch>
            <a:fillRect/>
          </a:stretch>
        </p:blipFill>
        <p:spPr bwMode="auto">
          <a:xfrm>
            <a:off x="1060989" y="4552510"/>
            <a:ext cx="344392" cy="261738"/>
          </a:xfrm>
          <a:prstGeom prst="rect">
            <a:avLst/>
          </a:prstGeom>
          <a:noFill/>
        </p:spPr>
      </p:pic>
      <p:grpSp>
        <p:nvGrpSpPr>
          <p:cNvPr id="44" name="Group 43"/>
          <p:cNvGrpSpPr/>
          <p:nvPr/>
        </p:nvGrpSpPr>
        <p:grpSpPr>
          <a:xfrm>
            <a:off x="195674" y="168823"/>
            <a:ext cx="2940057" cy="618762"/>
            <a:chOff x="195674" y="168823"/>
            <a:chExt cx="2940057" cy="618762"/>
          </a:xfrm>
        </p:grpSpPr>
        <p:grpSp>
          <p:nvGrpSpPr>
            <p:cNvPr id="45" name="Group 44"/>
            <p:cNvGrpSpPr/>
            <p:nvPr/>
          </p:nvGrpSpPr>
          <p:grpSpPr>
            <a:xfrm>
              <a:off x="787508" y="168823"/>
              <a:ext cx="2348223" cy="618762"/>
              <a:chOff x="787508" y="156481"/>
              <a:chExt cx="2348223" cy="618762"/>
            </a:xfrm>
          </p:grpSpPr>
          <p:sp>
            <p:nvSpPr>
              <p:cNvPr id="47" name="TextBox 46"/>
              <p:cNvSpPr txBox="1"/>
              <p:nvPr/>
            </p:nvSpPr>
            <p:spPr>
              <a:xfrm>
                <a:off x="787509" y="156481"/>
                <a:ext cx="2348222" cy="446276"/>
              </a:xfrm>
              <a:prstGeom prst="rect">
                <a:avLst/>
              </a:prstGeom>
              <a:noFill/>
            </p:spPr>
            <p:txBody>
              <a:bodyPr wrap="square" rtlCol="0">
                <a:spAutoFit/>
              </a:bodyPr>
              <a:lstStyle/>
              <a:p>
                <a:pPr>
                  <a:defRPr/>
                </a:pPr>
                <a:r>
                  <a:rPr lang="en-US" sz="2300" kern="0" spc="50" dirty="0" err="1" smtClean="0">
                    <a:cs typeface="Arial" pitchFamily="34" charset="0"/>
                  </a:rPr>
                  <a:t>HydroShare</a:t>
                </a:r>
                <a:endParaRPr lang="en-US" sz="2300" kern="0" spc="50" dirty="0" smtClean="0">
                  <a:cs typeface="Arial" pitchFamily="34" charset="0"/>
                </a:endParaRPr>
              </a:p>
            </p:txBody>
          </p:sp>
          <p:sp>
            <p:nvSpPr>
              <p:cNvPr id="48" name="Rectangle 47"/>
              <p:cNvSpPr/>
              <p:nvPr/>
            </p:nvSpPr>
            <p:spPr>
              <a:xfrm>
                <a:off x="787508" y="467466"/>
                <a:ext cx="2231701" cy="307777"/>
              </a:xfrm>
              <a:prstGeom prst="rect">
                <a:avLst/>
              </a:prstGeom>
            </p:spPr>
            <p:txBody>
              <a:bodyPr wrap="none">
                <a:spAutoFit/>
              </a:bodyPr>
              <a:lstStyle/>
              <a:p>
                <a:pPr>
                  <a:defRPr/>
                </a:pPr>
                <a:r>
                  <a:rPr lang="en-US" sz="1400" i="1" kern="0" dirty="0" smtClean="0"/>
                  <a:t>Share your work with others</a:t>
                </a:r>
              </a:p>
            </p:txBody>
          </p:sp>
        </p:grpSp>
        <p:pic>
          <p:nvPicPr>
            <p:cNvPr id="46" name="Picture 4" descr="cuahsi_logo_4"/>
            <p:cNvPicPr>
              <a:picLocks noChangeAspect="1" noChangeArrowheads="1"/>
            </p:cNvPicPr>
            <p:nvPr/>
          </p:nvPicPr>
          <p:blipFill>
            <a:blip r:embed="rId7" cstate="print"/>
            <a:srcRect r="69569"/>
            <a:stretch>
              <a:fillRect/>
            </a:stretch>
          </p:blipFill>
          <p:spPr bwMode="auto">
            <a:xfrm>
              <a:off x="195674" y="179609"/>
              <a:ext cx="617220" cy="597190"/>
            </a:xfrm>
            <a:prstGeom prst="rect">
              <a:avLst/>
            </a:prstGeom>
            <a:noFill/>
            <a:ln w="9525">
              <a:noFill/>
              <a:miter lim="800000"/>
              <a:headEnd/>
              <a:tailEnd/>
            </a:ln>
          </p:spPr>
        </p:pic>
      </p:grpSp>
    </p:spTree>
    <p:extLst>
      <p:ext uri="{BB962C8B-B14F-4D97-AF65-F5344CB8AC3E}">
        <p14:creationId xmlns:p14="http://schemas.microsoft.com/office/powerpoint/2010/main" val="744372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629307" y="252245"/>
            <a:ext cx="7885387" cy="1295400"/>
          </a:xfrm>
        </p:spPr>
        <p:txBody>
          <a:bodyPr>
            <a:noAutofit/>
          </a:bodyPr>
          <a:lstStyle/>
          <a:p>
            <a:pPr marL="0" indent="0">
              <a:buFontTx/>
              <a:buNone/>
            </a:pPr>
            <a:r>
              <a:rPr lang="en-US" sz="2800" b="1" dirty="0"/>
              <a:t>What proportion of your research time do you spend on preparing or preprocessing data into appropriate forms needed for research purposes?</a:t>
            </a:r>
          </a:p>
        </p:txBody>
      </p:sp>
      <p:sp>
        <p:nvSpPr>
          <p:cNvPr id="3" name="Rectangle 2"/>
          <p:cNvSpPr/>
          <p:nvPr/>
        </p:nvSpPr>
        <p:spPr>
          <a:xfrm>
            <a:off x="1087821" y="6396335"/>
            <a:ext cx="7031420" cy="461665"/>
          </a:xfrm>
          <a:prstGeom prst="rect">
            <a:avLst/>
          </a:prstGeom>
        </p:spPr>
        <p:txBody>
          <a:bodyPr wrap="square">
            <a:spAutoFit/>
          </a:bodyPr>
          <a:lstStyle/>
          <a:p>
            <a:r>
              <a:rPr lang="en-US" sz="2400" dirty="0">
                <a:solidFill>
                  <a:schemeClr val="bg1">
                    <a:lumMod val="50000"/>
                  </a:schemeClr>
                </a:solidFill>
              </a:rPr>
              <a:t>http://his.cuahsi.org/documents/HISStatusSept15.pdf</a:t>
            </a:r>
          </a:p>
        </p:txBody>
      </p:sp>
      <p:graphicFrame>
        <p:nvGraphicFramePr>
          <p:cNvPr id="5" name="Chart 4"/>
          <p:cNvGraphicFramePr>
            <a:graphicFrameLocks/>
          </p:cNvGraphicFramePr>
          <p:nvPr>
            <p:extLst>
              <p:ext uri="{D42A27DB-BD31-4B8C-83A1-F6EECF244321}">
                <p14:modId xmlns:p14="http://schemas.microsoft.com/office/powerpoint/2010/main" val="3406401875"/>
              </p:ext>
            </p:extLst>
          </p:nvPr>
        </p:nvGraphicFramePr>
        <p:xfrm>
          <a:off x="1545021" y="1708580"/>
          <a:ext cx="6866479" cy="4918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4635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Rounded Rectangle 36"/>
          <p:cNvSpPr/>
          <p:nvPr/>
        </p:nvSpPr>
        <p:spPr>
          <a:xfrm>
            <a:off x="6019800" y="2642295"/>
            <a:ext cx="2819400" cy="1431309"/>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6105382" y="3429000"/>
            <a:ext cx="2667000" cy="415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089826" y="2937681"/>
            <a:ext cx="2667000" cy="415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67411" y="248976"/>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4601728" y="248976"/>
            <a:ext cx="1382110" cy="538609"/>
          </a:xfrm>
          <a:prstGeom prst="rect">
            <a:avLst/>
          </a:prstGeom>
          <a:noFill/>
        </p:spPr>
        <p:txBody>
          <a:bodyPr wrap="none" rtlCol="0">
            <a:spAutoFit/>
          </a:bodyPr>
          <a:lstStyle/>
          <a:p>
            <a:r>
              <a:rPr lang="en-US" dirty="0" smtClean="0">
                <a:solidFill>
                  <a:srgbClr val="FF0000"/>
                </a:solidFill>
              </a:rPr>
              <a:t>My Content</a:t>
            </a:r>
          </a:p>
          <a:p>
            <a:r>
              <a:rPr lang="en-US" sz="1100" dirty="0" smtClean="0">
                <a:solidFill>
                  <a:srgbClr val="FF0000"/>
                </a:solidFill>
              </a:rPr>
              <a:t>View Your Resources</a:t>
            </a:r>
            <a:endParaRPr lang="en-US" sz="1100" dirty="0">
              <a:solidFill>
                <a:srgbClr val="FF0000"/>
              </a:solidFill>
            </a:endParaRPr>
          </a:p>
        </p:txBody>
      </p:sp>
      <p:sp>
        <p:nvSpPr>
          <p:cNvPr id="11" name="TextBox 10"/>
          <p:cNvSpPr txBox="1"/>
          <p:nvPr/>
        </p:nvSpPr>
        <p:spPr>
          <a:xfrm>
            <a:off x="6115518" y="248976"/>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7537936" y="248976"/>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21" name="TextBox 20"/>
          <p:cNvSpPr txBox="1"/>
          <p:nvPr/>
        </p:nvSpPr>
        <p:spPr>
          <a:xfrm>
            <a:off x="457200" y="773668"/>
            <a:ext cx="5029200" cy="369332"/>
          </a:xfrm>
          <a:prstGeom prst="rect">
            <a:avLst/>
          </a:prstGeom>
          <a:noFill/>
        </p:spPr>
        <p:txBody>
          <a:bodyPr wrap="square" rtlCol="0">
            <a:spAutoFit/>
          </a:bodyPr>
          <a:lstStyle/>
          <a:p>
            <a:r>
              <a:rPr lang="en-US" dirty="0" smtClean="0"/>
              <a:t>Little Bear River Monitoring Sites  |  </a:t>
            </a:r>
            <a:r>
              <a:rPr lang="en-US" sz="1200" dirty="0"/>
              <a:t>R</a:t>
            </a:r>
            <a:r>
              <a:rPr lang="en-US" sz="1200" dirty="0" smtClean="0"/>
              <a:t>esource Details</a:t>
            </a:r>
            <a:endParaRPr lang="en-US" sz="1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45" t="23779" r="73788" b="58507"/>
          <a:stretch/>
        </p:blipFill>
        <p:spPr bwMode="auto">
          <a:xfrm>
            <a:off x="544526" y="1676400"/>
            <a:ext cx="219867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1626275"/>
            <a:ext cx="3200400" cy="2031325"/>
          </a:xfrm>
          <a:prstGeom prst="rect">
            <a:avLst/>
          </a:prstGeom>
          <a:noFill/>
        </p:spPr>
        <p:txBody>
          <a:bodyPr wrap="square" rtlCol="0">
            <a:spAutoFit/>
          </a:bodyPr>
          <a:lstStyle/>
          <a:p>
            <a:r>
              <a:rPr lang="en-US" dirty="0" smtClean="0"/>
              <a:t>         </a:t>
            </a:r>
            <a:r>
              <a:rPr lang="en-US" sz="1200" b="1" dirty="0" smtClean="0"/>
              <a:t>Resource Type</a:t>
            </a:r>
            <a:r>
              <a:rPr lang="en-US" sz="1200" dirty="0" smtClean="0"/>
              <a:t>:  ESRI </a:t>
            </a:r>
            <a:r>
              <a:rPr lang="en-US" sz="1200" dirty="0" err="1" smtClean="0"/>
              <a:t>Shapefile</a:t>
            </a:r>
            <a:endParaRPr lang="en-US" sz="1200" dirty="0" smtClean="0"/>
          </a:p>
          <a:p>
            <a:r>
              <a:rPr lang="en-US" sz="1200" b="1" dirty="0" smtClean="0"/>
              <a:t>Created by</a:t>
            </a:r>
            <a:r>
              <a:rPr lang="en-US" sz="1200" dirty="0" smtClean="0"/>
              <a:t>:  Jeff Horsburgh</a:t>
            </a:r>
          </a:p>
          <a:p>
            <a:r>
              <a:rPr lang="en-US" sz="1200" b="1" dirty="0" smtClean="0"/>
              <a:t>Created</a:t>
            </a:r>
            <a:r>
              <a:rPr lang="en-US" sz="1200" dirty="0" smtClean="0"/>
              <a:t>:  6/10/2012</a:t>
            </a:r>
          </a:p>
          <a:p>
            <a:r>
              <a:rPr lang="en-US" sz="1200" b="1" dirty="0"/>
              <a:t>Keywords</a:t>
            </a:r>
            <a:r>
              <a:rPr lang="en-US" sz="1200" dirty="0"/>
              <a:t>: </a:t>
            </a:r>
            <a:r>
              <a:rPr lang="en-US" sz="1200" dirty="0" smtClean="0"/>
              <a:t>Observations </a:t>
            </a:r>
            <a:r>
              <a:rPr lang="en-US" sz="1200" dirty="0"/>
              <a:t>Catalog, Data Cart, Little Bear River, Utah, CUAHSI, Water, Utah State University, Continuous Monitoring, Water Quality, </a:t>
            </a:r>
            <a:r>
              <a:rPr lang="en-US" sz="1200" dirty="0" err="1" smtClean="0"/>
              <a:t>Streamflow</a:t>
            </a:r>
            <a:endParaRPr lang="en-US" sz="1200" dirty="0" smtClean="0"/>
          </a:p>
          <a:p>
            <a:r>
              <a:rPr lang="en-US" sz="1200" b="1" dirty="0" smtClean="0"/>
              <a:t>Size</a:t>
            </a:r>
            <a:r>
              <a:rPr lang="en-US" sz="1200" dirty="0" smtClean="0"/>
              <a:t>:  250 KB</a:t>
            </a:r>
          </a:p>
          <a:p>
            <a:r>
              <a:rPr lang="en-US" sz="1200" b="1" dirty="0"/>
              <a:t>Extent</a:t>
            </a:r>
            <a:r>
              <a:rPr lang="en-US" sz="1200" dirty="0"/>
              <a:t>:  </a:t>
            </a:r>
            <a:r>
              <a:rPr lang="en-US" sz="1200" dirty="0" smtClean="0"/>
              <a:t>       Left: -111.95       Right: -111.79</a:t>
            </a:r>
            <a:endParaRPr lang="en-US" sz="1200" dirty="0"/>
          </a:p>
          <a:p>
            <a:r>
              <a:rPr lang="en-US" sz="1200" dirty="0" smtClean="0"/>
              <a:t>                     Top: 41.73           Bottom: 41.48</a:t>
            </a:r>
            <a:endParaRPr lang="en-US" sz="1200" dirty="0"/>
          </a:p>
        </p:txBody>
      </p:sp>
      <p:pic>
        <p:nvPicPr>
          <p:cNvPr id="83"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2844376" y="1686757"/>
            <a:ext cx="432224" cy="29444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533400" y="3727609"/>
            <a:ext cx="5298231" cy="2215991"/>
          </a:xfrm>
          <a:prstGeom prst="rect">
            <a:avLst/>
          </a:prstGeom>
          <a:noFill/>
        </p:spPr>
        <p:txBody>
          <a:bodyPr wrap="square" rtlCol="0">
            <a:spAutoFit/>
          </a:bodyPr>
          <a:lstStyle/>
          <a:p>
            <a:r>
              <a:rPr lang="en-US" sz="1200" b="1" dirty="0" smtClean="0"/>
              <a:t>Resource Description</a:t>
            </a:r>
          </a:p>
          <a:p>
            <a:endParaRPr lang="en-US" sz="600" dirty="0" smtClean="0"/>
          </a:p>
          <a:p>
            <a:r>
              <a:rPr lang="en-US" sz="1200" b="1" dirty="0"/>
              <a:t>Abstract</a:t>
            </a:r>
            <a:r>
              <a:rPr lang="en-US" sz="1200" dirty="0"/>
              <a:t>: Utah State University is conducting continuous monitoring within the Little Bear River watershed of northern Utah, USA to </a:t>
            </a:r>
            <a:r>
              <a:rPr lang="en-US" sz="1200" dirty="0" smtClean="0"/>
              <a:t>investigate </a:t>
            </a:r>
            <a:r>
              <a:rPr lang="en-US" sz="1200" dirty="0"/>
              <a:t>the use of surrogate measures such as turbidity in creating high frequency load estimates for constituents that cannot be measured continuously</a:t>
            </a:r>
            <a:r>
              <a:rPr lang="en-US" sz="1200" dirty="0" smtClean="0"/>
              <a:t>. This </a:t>
            </a:r>
            <a:r>
              <a:rPr lang="en-US" sz="1200" dirty="0" err="1" smtClean="0"/>
              <a:t>shapefile</a:t>
            </a:r>
            <a:r>
              <a:rPr lang="en-US" sz="1200" dirty="0" smtClean="0"/>
              <a:t> contains location of USU’s continuous monitoring sites.</a:t>
            </a:r>
          </a:p>
          <a:p>
            <a:endParaRPr lang="en-US" sz="1200" dirty="0"/>
          </a:p>
          <a:p>
            <a:r>
              <a:rPr lang="en-US" sz="1200" b="1" dirty="0"/>
              <a:t>Citation</a:t>
            </a:r>
            <a:r>
              <a:rPr lang="en-US" sz="1200" dirty="0"/>
              <a:t>:  Horsburgh, J. S., D. K. Stevens, D. G. </a:t>
            </a:r>
            <a:r>
              <a:rPr lang="en-US" sz="1200" dirty="0" err="1"/>
              <a:t>Tarboton</a:t>
            </a:r>
            <a:r>
              <a:rPr lang="en-US" sz="1200" dirty="0"/>
              <a:t>, N. O. Mesner, A. </a:t>
            </a:r>
            <a:r>
              <a:rPr lang="en-US" sz="1200" dirty="0" err="1"/>
              <a:t>Spackman</a:t>
            </a:r>
            <a:r>
              <a:rPr lang="en-US" sz="1200" dirty="0"/>
              <a:t> Jones, and S. </a:t>
            </a:r>
            <a:r>
              <a:rPr lang="en-US" sz="1200" dirty="0" err="1"/>
              <a:t>Gurrero</a:t>
            </a:r>
            <a:r>
              <a:rPr lang="en-US" sz="1200" dirty="0"/>
              <a:t>, (2009), Monitoring data collected within the Little Bear River Experimental Watershed, Utah, USA, Utah State University.</a:t>
            </a:r>
          </a:p>
          <a:p>
            <a:endParaRPr lang="en-US" sz="1200" dirty="0"/>
          </a:p>
        </p:txBody>
      </p:sp>
      <p:sp>
        <p:nvSpPr>
          <p:cNvPr id="47" name="Rounded Rectangle 46"/>
          <p:cNvSpPr/>
          <p:nvPr/>
        </p:nvSpPr>
        <p:spPr>
          <a:xfrm>
            <a:off x="568923" y="1253234"/>
            <a:ext cx="878877"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Open</a:t>
            </a:r>
            <a:endParaRPr lang="en-US" sz="1100" b="1" dirty="0"/>
          </a:p>
        </p:txBody>
      </p:sp>
      <p:sp>
        <p:nvSpPr>
          <p:cNvPr id="48" name="Rounded Rectangle 47"/>
          <p:cNvSpPr/>
          <p:nvPr/>
        </p:nvSpPr>
        <p:spPr>
          <a:xfrm>
            <a:off x="1516526" y="1253234"/>
            <a:ext cx="786039"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Share</a:t>
            </a:r>
            <a:endParaRPr lang="en-US" sz="1100" b="1" dirty="0"/>
          </a:p>
        </p:txBody>
      </p:sp>
      <p:sp>
        <p:nvSpPr>
          <p:cNvPr id="49" name="Rounded Rectangle 48"/>
          <p:cNvSpPr/>
          <p:nvPr/>
        </p:nvSpPr>
        <p:spPr>
          <a:xfrm>
            <a:off x="2362200" y="1253234"/>
            <a:ext cx="698288"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Export</a:t>
            </a:r>
            <a:endParaRPr lang="en-US" sz="1100" b="1" dirty="0"/>
          </a:p>
        </p:txBody>
      </p:sp>
      <p:sp>
        <p:nvSpPr>
          <p:cNvPr id="50" name="Rounded Rectangle 49"/>
          <p:cNvSpPr/>
          <p:nvPr/>
        </p:nvSpPr>
        <p:spPr>
          <a:xfrm>
            <a:off x="6019800" y="1295400"/>
            <a:ext cx="2819400" cy="125730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096000" y="1295400"/>
            <a:ext cx="2590800" cy="507831"/>
          </a:xfrm>
          <a:prstGeom prst="rect">
            <a:avLst/>
          </a:prstGeom>
          <a:noFill/>
        </p:spPr>
        <p:txBody>
          <a:bodyPr wrap="square" rtlCol="0">
            <a:spAutoFit/>
          </a:bodyPr>
          <a:lstStyle/>
          <a:p>
            <a:pPr algn="ctr"/>
            <a:r>
              <a:rPr lang="en-US" dirty="0" smtClean="0"/>
              <a:t>Comments</a:t>
            </a:r>
          </a:p>
          <a:p>
            <a:pPr algn="ctr"/>
            <a:r>
              <a:rPr lang="en-US" sz="800" u="sng" dirty="0" smtClean="0"/>
              <a:t>Add Comment</a:t>
            </a:r>
            <a:endParaRPr lang="en-US" sz="800" u="sng" dirty="0"/>
          </a:p>
        </p:txBody>
      </p:sp>
      <p:sp>
        <p:nvSpPr>
          <p:cNvPr id="16" name="Rectangle 15"/>
          <p:cNvSpPr/>
          <p:nvPr/>
        </p:nvSpPr>
        <p:spPr>
          <a:xfrm>
            <a:off x="6096000" y="1803231"/>
            <a:ext cx="2667000" cy="55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497806" y="1837695"/>
            <a:ext cx="2188993" cy="507831"/>
          </a:xfrm>
          <a:prstGeom prst="rect">
            <a:avLst/>
          </a:prstGeom>
          <a:noFill/>
        </p:spPr>
        <p:txBody>
          <a:bodyPr wrap="square" rtlCol="0">
            <a:spAutoFit/>
          </a:bodyPr>
          <a:lstStyle/>
          <a:p>
            <a:r>
              <a:rPr lang="en-US" sz="900" u="sng" dirty="0" smtClean="0">
                <a:solidFill>
                  <a:srgbClr val="FF0000"/>
                </a:solidFill>
              </a:rPr>
              <a:t>Jeff Horsburgh</a:t>
            </a:r>
            <a:r>
              <a:rPr lang="en-US" sz="900" dirty="0" smtClean="0"/>
              <a:t>: This </a:t>
            </a:r>
            <a:r>
              <a:rPr lang="en-US" sz="900" dirty="0" err="1" smtClean="0"/>
              <a:t>shapefile</a:t>
            </a:r>
            <a:r>
              <a:rPr lang="en-US" sz="900" dirty="0" smtClean="0"/>
              <a:t> is really helpful if you want to know where my monitoring sites are located.</a:t>
            </a:r>
            <a:endParaRPr lang="en-US" sz="900" dirty="0"/>
          </a:p>
        </p:txBody>
      </p:sp>
      <p:pic>
        <p:nvPicPr>
          <p:cNvPr id="5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8431" y="1855613"/>
            <a:ext cx="318569" cy="31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ounded Rectangle 56"/>
          <p:cNvSpPr/>
          <p:nvPr/>
        </p:nvSpPr>
        <p:spPr>
          <a:xfrm>
            <a:off x="3810000" y="1253234"/>
            <a:ext cx="658781"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Delete</a:t>
            </a:r>
            <a:endParaRPr lang="en-US" sz="1100" b="1"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28" y="3449598"/>
            <a:ext cx="1178910" cy="28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ounded Rectangle 59"/>
          <p:cNvSpPr/>
          <p:nvPr/>
        </p:nvSpPr>
        <p:spPr>
          <a:xfrm>
            <a:off x="3089063" y="1253234"/>
            <a:ext cx="698288"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Edit</a:t>
            </a:r>
            <a:endParaRPr lang="en-US" sz="1100" b="1" dirty="0"/>
          </a:p>
        </p:txBody>
      </p:sp>
      <p:sp>
        <p:nvSpPr>
          <p:cNvPr id="30" name="Rounded Rectangle 29"/>
          <p:cNvSpPr/>
          <p:nvPr/>
        </p:nvSpPr>
        <p:spPr>
          <a:xfrm>
            <a:off x="6019800" y="4182788"/>
            <a:ext cx="2819400" cy="1717596"/>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134100" y="4198743"/>
            <a:ext cx="2590800" cy="369332"/>
          </a:xfrm>
          <a:prstGeom prst="rect">
            <a:avLst/>
          </a:prstGeom>
          <a:noFill/>
        </p:spPr>
        <p:txBody>
          <a:bodyPr wrap="square" rtlCol="0">
            <a:spAutoFit/>
          </a:bodyPr>
          <a:lstStyle/>
          <a:p>
            <a:pPr algn="ctr"/>
            <a:r>
              <a:rPr lang="en-US" dirty="0" smtClean="0"/>
              <a:t>Similar Resources</a:t>
            </a:r>
          </a:p>
        </p:txBody>
      </p:sp>
      <p:sp>
        <p:nvSpPr>
          <p:cNvPr id="32" name="Rectangle 31"/>
          <p:cNvSpPr/>
          <p:nvPr/>
        </p:nvSpPr>
        <p:spPr>
          <a:xfrm>
            <a:off x="6114764" y="4561830"/>
            <a:ext cx="2648236"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6126881" y="4592221"/>
            <a:ext cx="473772" cy="32274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495763" y="4561829"/>
            <a:ext cx="2191035" cy="430887"/>
          </a:xfrm>
          <a:prstGeom prst="rect">
            <a:avLst/>
          </a:prstGeom>
          <a:noFill/>
        </p:spPr>
        <p:txBody>
          <a:bodyPr wrap="square" rtlCol="0">
            <a:spAutoFit/>
          </a:bodyPr>
          <a:lstStyle/>
          <a:p>
            <a:r>
              <a:rPr lang="en-US" sz="1100" u="sng" dirty="0" smtClean="0"/>
              <a:t>Little Bear River Sites</a:t>
            </a:r>
            <a:r>
              <a:rPr lang="en-US" sz="1100" dirty="0" smtClean="0"/>
              <a:t> </a:t>
            </a:r>
          </a:p>
          <a:p>
            <a:r>
              <a:rPr lang="en-US" sz="1100" dirty="0" smtClean="0"/>
              <a:t>Shared by:  </a:t>
            </a:r>
            <a:r>
              <a:rPr lang="en-US" sz="1100" u="sng" dirty="0" smtClean="0"/>
              <a:t>Jeff Horsburgh</a:t>
            </a:r>
            <a:endParaRPr lang="en-US" sz="1100" u="sng" dirty="0"/>
          </a:p>
        </p:txBody>
      </p:sp>
      <p:sp>
        <p:nvSpPr>
          <p:cNvPr id="36" name="Rectangle 35"/>
          <p:cNvSpPr/>
          <p:nvPr/>
        </p:nvSpPr>
        <p:spPr>
          <a:xfrm>
            <a:off x="6114764" y="5088497"/>
            <a:ext cx="2648236"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95763" y="5088496"/>
            <a:ext cx="2191035" cy="430887"/>
          </a:xfrm>
          <a:prstGeom prst="rect">
            <a:avLst/>
          </a:prstGeom>
          <a:noFill/>
        </p:spPr>
        <p:txBody>
          <a:bodyPr wrap="square" rtlCol="0">
            <a:spAutoFit/>
          </a:bodyPr>
          <a:lstStyle/>
          <a:p>
            <a:r>
              <a:rPr lang="en-US" sz="1100" u="sng" dirty="0" smtClean="0"/>
              <a:t>Little Bear River ODM Database</a:t>
            </a:r>
            <a:r>
              <a:rPr lang="en-US" sz="1100" dirty="0" smtClean="0"/>
              <a:t> </a:t>
            </a:r>
          </a:p>
          <a:p>
            <a:r>
              <a:rPr lang="en-US" sz="1100" dirty="0" smtClean="0"/>
              <a:t>Shared by:  </a:t>
            </a:r>
            <a:r>
              <a:rPr lang="en-US" sz="1100" u="sng" dirty="0" smtClean="0"/>
              <a:t>Jeff Horsburgh</a:t>
            </a:r>
            <a:endParaRPr lang="en-US" sz="1100" u="sng" dirty="0"/>
          </a:p>
        </p:txBody>
      </p:sp>
      <p:sp>
        <p:nvSpPr>
          <p:cNvPr id="39" name="Flowchart: Magnetic Disk 38"/>
          <p:cNvSpPr/>
          <p:nvPr/>
        </p:nvSpPr>
        <p:spPr>
          <a:xfrm>
            <a:off x="6230510" y="5189639"/>
            <a:ext cx="228600" cy="228600"/>
          </a:xfrm>
          <a:prstGeom prst="flowChartMagneticDisk">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096000" y="2642295"/>
            <a:ext cx="2590800" cy="369332"/>
          </a:xfrm>
          <a:prstGeom prst="rect">
            <a:avLst/>
          </a:prstGeom>
          <a:noFill/>
        </p:spPr>
        <p:txBody>
          <a:bodyPr wrap="square" rtlCol="0">
            <a:spAutoFit/>
          </a:bodyPr>
          <a:lstStyle/>
          <a:p>
            <a:pPr algn="ctr"/>
            <a:r>
              <a:rPr lang="en-US" dirty="0" smtClean="0"/>
              <a:t>Shared With</a:t>
            </a:r>
          </a:p>
        </p:txBody>
      </p:sp>
      <p:sp>
        <p:nvSpPr>
          <p:cNvPr id="45" name="TextBox 44"/>
          <p:cNvSpPr txBox="1"/>
          <p:nvPr/>
        </p:nvSpPr>
        <p:spPr>
          <a:xfrm>
            <a:off x="6694171" y="2971800"/>
            <a:ext cx="1458310" cy="369332"/>
          </a:xfrm>
          <a:prstGeom prst="rect">
            <a:avLst/>
          </a:prstGeom>
          <a:noFill/>
        </p:spPr>
        <p:txBody>
          <a:bodyPr wrap="square" rtlCol="0">
            <a:spAutoFit/>
          </a:bodyPr>
          <a:lstStyle/>
          <a:p>
            <a:r>
              <a:rPr lang="en-US" sz="900" u="sng" dirty="0" smtClean="0"/>
              <a:t>Dan Ames</a:t>
            </a:r>
          </a:p>
          <a:p>
            <a:r>
              <a:rPr lang="en-US" sz="900" dirty="0" smtClean="0"/>
              <a:t>Brigham Young University</a:t>
            </a:r>
            <a:endParaRPr lang="en-US" sz="900" dirty="0"/>
          </a:p>
        </p:txBody>
      </p:sp>
      <p:pic>
        <p:nvPicPr>
          <p:cNvPr id="5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0357" y="2989718"/>
            <a:ext cx="351414" cy="3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6694171" y="3417332"/>
            <a:ext cx="1458310" cy="369332"/>
          </a:xfrm>
          <a:prstGeom prst="rect">
            <a:avLst/>
          </a:prstGeom>
          <a:noFill/>
        </p:spPr>
        <p:txBody>
          <a:bodyPr wrap="square" rtlCol="0">
            <a:spAutoFit/>
          </a:bodyPr>
          <a:lstStyle/>
          <a:p>
            <a:r>
              <a:rPr lang="en-US" sz="900" u="sng" dirty="0" smtClean="0"/>
              <a:t>David </a:t>
            </a:r>
            <a:r>
              <a:rPr lang="en-US" sz="900" u="sng" dirty="0" err="1" smtClean="0"/>
              <a:t>Tarboton</a:t>
            </a:r>
            <a:endParaRPr lang="en-US" sz="900" u="sng" dirty="0" smtClean="0"/>
          </a:p>
          <a:p>
            <a:r>
              <a:rPr lang="en-US" sz="900" dirty="0" smtClean="0"/>
              <a:t>Utah State University</a:t>
            </a:r>
            <a:endParaRPr lang="en-US" sz="900" dirty="0"/>
          </a:p>
        </p:txBody>
      </p:sp>
      <p:pic>
        <p:nvPicPr>
          <p:cNvPr id="5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3477717"/>
            <a:ext cx="351414" cy="3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a:t>This material is based upon work supported by the National Science Foundation (NSF) under Grants No. OCI-1148453, </a:t>
            </a:r>
            <a:r>
              <a:rPr lang="en-US" sz="900" dirty="0" smtClean="0"/>
              <a:t>OCI-1148090</a:t>
            </a:r>
          </a:p>
          <a:p>
            <a:pPr algn="ctr"/>
            <a:r>
              <a:rPr lang="en-US" sz="900" dirty="0" smtClean="0"/>
              <a:t>Any opinions, findings, conclusions, or recommendations expressed in this material are those of the authors and do not necessarily reflect the views of the NSF.</a:t>
            </a:r>
            <a:endParaRPr lang="en-US" sz="900" dirty="0"/>
          </a:p>
        </p:txBody>
      </p:sp>
      <p:grpSp>
        <p:nvGrpSpPr>
          <p:cNvPr id="53" name="Group 52"/>
          <p:cNvGrpSpPr/>
          <p:nvPr/>
        </p:nvGrpSpPr>
        <p:grpSpPr>
          <a:xfrm>
            <a:off x="195674" y="168823"/>
            <a:ext cx="2940057" cy="618762"/>
            <a:chOff x="195674" y="168823"/>
            <a:chExt cx="2940057" cy="618762"/>
          </a:xfrm>
        </p:grpSpPr>
        <p:grpSp>
          <p:nvGrpSpPr>
            <p:cNvPr id="62" name="Group 61"/>
            <p:cNvGrpSpPr/>
            <p:nvPr/>
          </p:nvGrpSpPr>
          <p:grpSpPr>
            <a:xfrm>
              <a:off x="787508" y="168823"/>
              <a:ext cx="2348223" cy="618762"/>
              <a:chOff x="787508" y="156481"/>
              <a:chExt cx="2348223" cy="618762"/>
            </a:xfrm>
          </p:grpSpPr>
          <p:sp>
            <p:nvSpPr>
              <p:cNvPr id="64" name="TextBox 63"/>
              <p:cNvSpPr txBox="1"/>
              <p:nvPr/>
            </p:nvSpPr>
            <p:spPr>
              <a:xfrm>
                <a:off x="787509" y="156481"/>
                <a:ext cx="2348222" cy="446276"/>
              </a:xfrm>
              <a:prstGeom prst="rect">
                <a:avLst/>
              </a:prstGeom>
              <a:noFill/>
            </p:spPr>
            <p:txBody>
              <a:bodyPr wrap="square" rtlCol="0">
                <a:spAutoFit/>
              </a:bodyPr>
              <a:lstStyle/>
              <a:p>
                <a:pPr>
                  <a:defRPr/>
                </a:pPr>
                <a:r>
                  <a:rPr lang="en-US" sz="2300" kern="0" spc="50" dirty="0" err="1" smtClean="0">
                    <a:cs typeface="Arial" pitchFamily="34" charset="0"/>
                  </a:rPr>
                  <a:t>HydroShare</a:t>
                </a:r>
                <a:endParaRPr lang="en-US" sz="2300" kern="0" spc="50" dirty="0" smtClean="0">
                  <a:cs typeface="Arial" pitchFamily="34" charset="0"/>
                </a:endParaRPr>
              </a:p>
            </p:txBody>
          </p:sp>
          <p:sp>
            <p:nvSpPr>
              <p:cNvPr id="65" name="Rectangle 64"/>
              <p:cNvSpPr/>
              <p:nvPr/>
            </p:nvSpPr>
            <p:spPr>
              <a:xfrm>
                <a:off x="787508" y="467466"/>
                <a:ext cx="2231701" cy="307777"/>
              </a:xfrm>
              <a:prstGeom prst="rect">
                <a:avLst/>
              </a:prstGeom>
            </p:spPr>
            <p:txBody>
              <a:bodyPr wrap="none">
                <a:spAutoFit/>
              </a:bodyPr>
              <a:lstStyle/>
              <a:p>
                <a:pPr>
                  <a:defRPr/>
                </a:pPr>
                <a:r>
                  <a:rPr lang="en-US" sz="1400" i="1" kern="0" dirty="0" smtClean="0"/>
                  <a:t>Share your work with others</a:t>
                </a:r>
              </a:p>
            </p:txBody>
          </p:sp>
        </p:grpSp>
        <p:pic>
          <p:nvPicPr>
            <p:cNvPr id="63" name="Picture 4" descr="cuahsi_logo_4"/>
            <p:cNvPicPr>
              <a:picLocks noChangeAspect="1" noChangeArrowheads="1"/>
            </p:cNvPicPr>
            <p:nvPr/>
          </p:nvPicPr>
          <p:blipFill>
            <a:blip r:embed="rId9" cstate="print"/>
            <a:srcRect r="69569"/>
            <a:stretch>
              <a:fillRect/>
            </a:stretch>
          </p:blipFill>
          <p:spPr bwMode="auto">
            <a:xfrm>
              <a:off x="195674" y="179609"/>
              <a:ext cx="617220" cy="597190"/>
            </a:xfrm>
            <a:prstGeom prst="rect">
              <a:avLst/>
            </a:prstGeom>
            <a:noFill/>
            <a:ln w="9525">
              <a:noFill/>
              <a:miter lim="800000"/>
              <a:headEnd/>
              <a:tailEnd/>
            </a:ln>
          </p:spPr>
        </p:pic>
      </p:grpSp>
      <p:sp>
        <p:nvSpPr>
          <p:cNvPr id="66" name="TextBox 65"/>
          <p:cNvSpPr txBox="1"/>
          <p:nvPr/>
        </p:nvSpPr>
        <p:spPr>
          <a:xfrm>
            <a:off x="3261696" y="1"/>
            <a:ext cx="5806105"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a:solidFill>
                  <a:srgbClr val="00B0F0"/>
                </a:solidFill>
              </a:rPr>
              <a:t>Feedback</a:t>
            </a:r>
            <a:r>
              <a:rPr lang="en-US" sz="1200" dirty="0" smtClean="0"/>
              <a:t> | </a:t>
            </a:r>
            <a:r>
              <a:rPr lang="en-US" sz="1200" dirty="0" smtClean="0">
                <a:solidFill>
                  <a:srgbClr val="00B0F0"/>
                </a:solidFill>
              </a:rPr>
              <a:t>Help </a:t>
            </a:r>
            <a:r>
              <a:rPr lang="en-US" sz="1200" dirty="0" smtClean="0"/>
              <a:t> </a:t>
            </a:r>
            <a:endParaRPr lang="en-US" sz="1200" dirty="0"/>
          </a:p>
        </p:txBody>
      </p:sp>
    </p:spTree>
    <p:extLst>
      <p:ext uri="{BB962C8B-B14F-4D97-AF65-F5344CB8AC3E}">
        <p14:creationId xmlns:p14="http://schemas.microsoft.com/office/powerpoint/2010/main" val="77825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46607" y="248977"/>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4560120" y="248977"/>
            <a:ext cx="1382110" cy="538609"/>
          </a:xfrm>
          <a:prstGeom prst="rect">
            <a:avLst/>
          </a:prstGeom>
          <a:noFill/>
        </p:spPr>
        <p:txBody>
          <a:bodyPr wrap="none" rtlCol="0">
            <a:spAutoFit/>
          </a:bodyPr>
          <a:lstStyle/>
          <a:p>
            <a:r>
              <a:rPr lang="en-US" dirty="0" smtClean="0">
                <a:solidFill>
                  <a:srgbClr val="FF0000"/>
                </a:solidFill>
              </a:rPr>
              <a:t>My Content</a:t>
            </a:r>
          </a:p>
          <a:p>
            <a:r>
              <a:rPr lang="en-US" sz="1100" dirty="0" smtClean="0">
                <a:solidFill>
                  <a:srgbClr val="FF0000"/>
                </a:solidFill>
              </a:rPr>
              <a:t>View Your Resources</a:t>
            </a:r>
            <a:endParaRPr lang="en-US" sz="1100" dirty="0">
              <a:solidFill>
                <a:srgbClr val="FF0000"/>
              </a:solidFill>
            </a:endParaRPr>
          </a:p>
        </p:txBody>
      </p:sp>
      <p:sp>
        <p:nvSpPr>
          <p:cNvPr id="11" name="TextBox 10"/>
          <p:cNvSpPr txBox="1"/>
          <p:nvPr/>
        </p:nvSpPr>
        <p:spPr>
          <a:xfrm>
            <a:off x="6053106" y="248977"/>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7454719" y="248977"/>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21" name="TextBox 20"/>
          <p:cNvSpPr txBox="1"/>
          <p:nvPr/>
        </p:nvSpPr>
        <p:spPr>
          <a:xfrm>
            <a:off x="457200" y="773668"/>
            <a:ext cx="6400800" cy="369332"/>
          </a:xfrm>
          <a:prstGeom prst="rect">
            <a:avLst/>
          </a:prstGeom>
          <a:noFill/>
        </p:spPr>
        <p:txBody>
          <a:bodyPr wrap="square" rtlCol="0">
            <a:spAutoFit/>
          </a:bodyPr>
          <a:lstStyle/>
          <a:p>
            <a:r>
              <a:rPr lang="en-US" dirty="0" smtClean="0"/>
              <a:t>Little Bear River SWAT Model  |  </a:t>
            </a:r>
            <a:r>
              <a:rPr lang="en-US" sz="1200" dirty="0"/>
              <a:t>R</a:t>
            </a:r>
            <a:r>
              <a:rPr lang="en-US" sz="1200" dirty="0" smtClean="0"/>
              <a:t>esource Details</a:t>
            </a:r>
            <a:endParaRPr lang="en-US" sz="1200" dirty="0"/>
          </a:p>
        </p:txBody>
      </p:sp>
      <p:sp>
        <p:nvSpPr>
          <p:cNvPr id="5" name="TextBox 4"/>
          <p:cNvSpPr txBox="1"/>
          <p:nvPr/>
        </p:nvSpPr>
        <p:spPr>
          <a:xfrm>
            <a:off x="581025" y="1673304"/>
            <a:ext cx="5181600" cy="1107996"/>
          </a:xfrm>
          <a:prstGeom prst="rect">
            <a:avLst/>
          </a:prstGeom>
          <a:noFill/>
        </p:spPr>
        <p:txBody>
          <a:bodyPr wrap="square" rtlCol="0">
            <a:spAutoFit/>
          </a:bodyPr>
          <a:lstStyle/>
          <a:p>
            <a:r>
              <a:rPr lang="en-US" dirty="0" smtClean="0"/>
              <a:t>         </a:t>
            </a:r>
            <a:r>
              <a:rPr lang="en-US" sz="1200" b="1" dirty="0" smtClean="0"/>
              <a:t>Resource Type</a:t>
            </a:r>
            <a:r>
              <a:rPr lang="en-US" sz="1200" dirty="0" smtClean="0"/>
              <a:t>:  Model Package</a:t>
            </a:r>
          </a:p>
          <a:p>
            <a:r>
              <a:rPr lang="en-US" sz="1200" b="1" dirty="0" smtClean="0"/>
              <a:t>Created by</a:t>
            </a:r>
            <a:r>
              <a:rPr lang="en-US" sz="1200" dirty="0" smtClean="0"/>
              <a:t>:  Jeff Horsburgh</a:t>
            </a:r>
          </a:p>
          <a:p>
            <a:r>
              <a:rPr lang="en-US" sz="1200" b="1" dirty="0" smtClean="0"/>
              <a:t>Created</a:t>
            </a:r>
            <a:r>
              <a:rPr lang="en-US" sz="1200" dirty="0" smtClean="0"/>
              <a:t>:  6/10/2012</a:t>
            </a:r>
          </a:p>
          <a:p>
            <a:r>
              <a:rPr lang="en-US" sz="1200" b="1" dirty="0"/>
              <a:t>Keywords</a:t>
            </a:r>
            <a:r>
              <a:rPr lang="en-US" sz="1200" dirty="0"/>
              <a:t>: </a:t>
            </a:r>
            <a:r>
              <a:rPr lang="en-US" sz="1200" dirty="0" smtClean="0"/>
              <a:t>Little Bear River, Nutrients, Phosphorus, Water Quality, Model</a:t>
            </a:r>
          </a:p>
          <a:p>
            <a:r>
              <a:rPr lang="en-US" sz="1200" b="1" dirty="0" smtClean="0"/>
              <a:t>Size</a:t>
            </a:r>
            <a:r>
              <a:rPr lang="en-US" sz="1200" dirty="0" smtClean="0"/>
              <a:t>:  100 MB</a:t>
            </a:r>
          </a:p>
        </p:txBody>
      </p:sp>
      <p:sp>
        <p:nvSpPr>
          <p:cNvPr id="46" name="TextBox 45"/>
          <p:cNvSpPr txBox="1"/>
          <p:nvPr/>
        </p:nvSpPr>
        <p:spPr>
          <a:xfrm>
            <a:off x="533400" y="3200400"/>
            <a:ext cx="5298231" cy="2031325"/>
          </a:xfrm>
          <a:prstGeom prst="rect">
            <a:avLst/>
          </a:prstGeom>
          <a:noFill/>
        </p:spPr>
        <p:txBody>
          <a:bodyPr wrap="square" rtlCol="0">
            <a:spAutoFit/>
          </a:bodyPr>
          <a:lstStyle/>
          <a:p>
            <a:r>
              <a:rPr lang="en-US" sz="1200" b="1" dirty="0" smtClean="0"/>
              <a:t>Resource Description</a:t>
            </a:r>
          </a:p>
          <a:p>
            <a:endParaRPr lang="en-US" sz="600" dirty="0" smtClean="0"/>
          </a:p>
          <a:p>
            <a:r>
              <a:rPr lang="en-US" sz="1200" b="1" dirty="0"/>
              <a:t>Abstract</a:t>
            </a:r>
            <a:r>
              <a:rPr lang="en-US" sz="1200" dirty="0"/>
              <a:t>: </a:t>
            </a:r>
            <a:r>
              <a:rPr lang="en-US" sz="1200" dirty="0" smtClean="0"/>
              <a:t>This is a Soil and Water Assessment Tool model package that is ready to execute.  All inputs and outputs are included in the model package.</a:t>
            </a:r>
          </a:p>
          <a:p>
            <a:r>
              <a:rPr lang="en-US" sz="1200" b="1" dirty="0" smtClean="0"/>
              <a:t>Required Inputs:</a:t>
            </a:r>
            <a:r>
              <a:rPr lang="en-US" sz="1200" dirty="0" smtClean="0"/>
              <a:t> High frequency (sub-daily) measurements of water temperature, dissolved oxygen, solar radiation, barometric pressure, </a:t>
            </a:r>
          </a:p>
          <a:p>
            <a:r>
              <a:rPr lang="en-US" sz="1200" b="1" dirty="0" smtClean="0"/>
              <a:t>Outputs:</a:t>
            </a:r>
            <a:r>
              <a:rPr lang="en-US" sz="1200" dirty="0" smtClean="0"/>
              <a:t> Daily estimates of </a:t>
            </a:r>
            <a:r>
              <a:rPr lang="en-US" sz="1200" dirty="0" err="1" smtClean="0"/>
              <a:t>streamflow</a:t>
            </a:r>
            <a:r>
              <a:rPr lang="en-US" sz="1200" dirty="0" smtClean="0"/>
              <a:t> and water quality for </a:t>
            </a:r>
            <a:r>
              <a:rPr lang="en-US" sz="1200" dirty="0" err="1" smtClean="0"/>
              <a:t>subwatersheds</a:t>
            </a:r>
            <a:r>
              <a:rPr lang="en-US" sz="1200" dirty="0" smtClean="0"/>
              <a:t> in the Little Bear River.</a:t>
            </a:r>
            <a:endParaRPr lang="en-US" sz="1200" dirty="0"/>
          </a:p>
          <a:p>
            <a:r>
              <a:rPr lang="en-US" sz="1200" b="1" dirty="0"/>
              <a:t>Citation</a:t>
            </a:r>
            <a:r>
              <a:rPr lang="en-US" sz="1200" dirty="0"/>
              <a:t>:  Horsburgh, J. S</a:t>
            </a:r>
            <a:r>
              <a:rPr lang="en-US" sz="1200" dirty="0" smtClean="0"/>
              <a:t>. (2012), Little Bear River SWAT Model, Utah </a:t>
            </a:r>
            <a:r>
              <a:rPr lang="en-US" sz="1200" dirty="0"/>
              <a:t>State </a:t>
            </a:r>
            <a:r>
              <a:rPr lang="en-US" sz="1200" dirty="0" smtClean="0"/>
              <a:t>University, Logan, UT.</a:t>
            </a:r>
            <a:endParaRPr lang="en-US" sz="1200" dirty="0"/>
          </a:p>
          <a:p>
            <a:endParaRPr lang="en-US" sz="1200" dirty="0"/>
          </a:p>
        </p:txBody>
      </p:sp>
      <p:sp>
        <p:nvSpPr>
          <p:cNvPr id="47" name="Rounded Rectangle 46"/>
          <p:cNvSpPr/>
          <p:nvPr/>
        </p:nvSpPr>
        <p:spPr>
          <a:xfrm>
            <a:off x="568923" y="1253234"/>
            <a:ext cx="878877"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Open</a:t>
            </a:r>
            <a:endParaRPr lang="en-US" sz="1100" b="1" dirty="0"/>
          </a:p>
        </p:txBody>
      </p:sp>
      <p:sp>
        <p:nvSpPr>
          <p:cNvPr id="48" name="Rounded Rectangle 47"/>
          <p:cNvSpPr/>
          <p:nvPr/>
        </p:nvSpPr>
        <p:spPr>
          <a:xfrm>
            <a:off x="2305545" y="1253234"/>
            <a:ext cx="786039"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Share</a:t>
            </a:r>
            <a:endParaRPr lang="en-US" sz="1100" b="1" dirty="0"/>
          </a:p>
        </p:txBody>
      </p:sp>
      <p:sp>
        <p:nvSpPr>
          <p:cNvPr id="49" name="Rounded Rectangle 48"/>
          <p:cNvSpPr/>
          <p:nvPr/>
        </p:nvSpPr>
        <p:spPr>
          <a:xfrm>
            <a:off x="3124200" y="1253234"/>
            <a:ext cx="698288"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Export</a:t>
            </a:r>
            <a:endParaRPr lang="en-US" sz="1100" b="1" dirty="0"/>
          </a:p>
        </p:txBody>
      </p:sp>
      <p:sp>
        <p:nvSpPr>
          <p:cNvPr id="50" name="Rounded Rectangle 49"/>
          <p:cNvSpPr/>
          <p:nvPr/>
        </p:nvSpPr>
        <p:spPr>
          <a:xfrm>
            <a:off x="6019800" y="1295400"/>
            <a:ext cx="2819400" cy="121920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096000" y="1295400"/>
            <a:ext cx="2590800" cy="507831"/>
          </a:xfrm>
          <a:prstGeom prst="rect">
            <a:avLst/>
          </a:prstGeom>
          <a:noFill/>
        </p:spPr>
        <p:txBody>
          <a:bodyPr wrap="square" rtlCol="0">
            <a:spAutoFit/>
          </a:bodyPr>
          <a:lstStyle/>
          <a:p>
            <a:pPr algn="ctr"/>
            <a:r>
              <a:rPr lang="en-US" dirty="0" smtClean="0"/>
              <a:t>Comments</a:t>
            </a:r>
          </a:p>
          <a:p>
            <a:pPr algn="ctr"/>
            <a:r>
              <a:rPr lang="en-US" sz="800" u="sng" dirty="0" smtClean="0"/>
              <a:t>Add Comment</a:t>
            </a:r>
            <a:endParaRPr lang="en-US" sz="800" u="sng" dirty="0"/>
          </a:p>
        </p:txBody>
      </p:sp>
      <p:sp>
        <p:nvSpPr>
          <p:cNvPr id="16" name="Rectangle 15"/>
          <p:cNvSpPr/>
          <p:nvPr/>
        </p:nvSpPr>
        <p:spPr>
          <a:xfrm>
            <a:off x="6096000" y="1803231"/>
            <a:ext cx="2667000" cy="55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497806" y="1828800"/>
            <a:ext cx="2188993" cy="369332"/>
          </a:xfrm>
          <a:prstGeom prst="rect">
            <a:avLst/>
          </a:prstGeom>
          <a:noFill/>
        </p:spPr>
        <p:txBody>
          <a:bodyPr wrap="square" rtlCol="0">
            <a:spAutoFit/>
          </a:bodyPr>
          <a:lstStyle/>
          <a:p>
            <a:r>
              <a:rPr lang="en-US" sz="900" u="sng" dirty="0" smtClean="0">
                <a:solidFill>
                  <a:srgbClr val="FF0000"/>
                </a:solidFill>
              </a:rPr>
              <a:t>Jeff Horsburgh</a:t>
            </a:r>
            <a:r>
              <a:rPr lang="en-US" sz="900" dirty="0" smtClean="0"/>
              <a:t>: This model package is ready to execute.</a:t>
            </a:r>
            <a:endParaRPr lang="en-US" sz="900" dirty="0"/>
          </a:p>
        </p:txBody>
      </p:sp>
      <p:pic>
        <p:nvPicPr>
          <p:cNvPr id="5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431" y="1828800"/>
            <a:ext cx="318569" cy="31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ounded Rectangle 56"/>
          <p:cNvSpPr/>
          <p:nvPr/>
        </p:nvSpPr>
        <p:spPr>
          <a:xfrm>
            <a:off x="4495800" y="1253234"/>
            <a:ext cx="658781"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Delete</a:t>
            </a:r>
            <a:endParaRPr lang="en-US" sz="1100" b="1"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28" y="2763798"/>
            <a:ext cx="1178910" cy="28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ounded Rectangle 59"/>
          <p:cNvSpPr/>
          <p:nvPr/>
        </p:nvSpPr>
        <p:spPr>
          <a:xfrm>
            <a:off x="3810000" y="1253234"/>
            <a:ext cx="698288" cy="2621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Edit</a:t>
            </a:r>
            <a:endParaRPr lang="en-US" sz="1100" b="1" dirty="0"/>
          </a:p>
        </p:txBody>
      </p:sp>
      <p:pic>
        <p:nvPicPr>
          <p:cNvPr id="41" name="Picture 9" descr="http://www.canto.com/en/images/marketplace/icons-workflow.jpg"/>
          <p:cNvPicPr>
            <a:picLocks noChangeAspect="1" noChangeArrowheads="1"/>
          </p:cNvPicPr>
          <p:nvPr/>
        </p:nvPicPr>
        <p:blipFill rotWithShape="1">
          <a:blip r:embed="rId6">
            <a:extLst>
              <a:ext uri="{28A0092B-C50C-407E-A947-70E740481C1C}">
                <a14:useLocalDpi xmlns:a14="http://schemas.microsoft.com/office/drawing/2010/main" val="0"/>
              </a:ext>
            </a:extLst>
          </a:blip>
          <a:srcRect l="8690" t="5774" r="6305" b="6163"/>
          <a:stretch/>
        </p:blipFill>
        <p:spPr bwMode="auto">
          <a:xfrm>
            <a:off x="724794" y="1681916"/>
            <a:ext cx="320038" cy="331550"/>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p:nvPr/>
        </p:nvSpPr>
        <p:spPr>
          <a:xfrm>
            <a:off x="1497476" y="1253234"/>
            <a:ext cx="786039" cy="26216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Execute</a:t>
            </a:r>
            <a:endParaRPr lang="en-US" sz="1100" b="1" dirty="0"/>
          </a:p>
        </p:txBody>
      </p:sp>
      <p:sp>
        <p:nvSpPr>
          <p:cNvPr id="42" name="Rounded Rectangle 41"/>
          <p:cNvSpPr/>
          <p:nvPr/>
        </p:nvSpPr>
        <p:spPr>
          <a:xfrm>
            <a:off x="6019800" y="2667000"/>
            <a:ext cx="2819400" cy="887967"/>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105382" y="2931973"/>
            <a:ext cx="2667000" cy="415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019800" y="3682305"/>
            <a:ext cx="2819400" cy="1717596"/>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134100" y="3698260"/>
            <a:ext cx="2590800" cy="369332"/>
          </a:xfrm>
          <a:prstGeom prst="rect">
            <a:avLst/>
          </a:prstGeom>
          <a:noFill/>
        </p:spPr>
        <p:txBody>
          <a:bodyPr wrap="square" rtlCol="0">
            <a:spAutoFit/>
          </a:bodyPr>
          <a:lstStyle/>
          <a:p>
            <a:pPr algn="ctr"/>
            <a:r>
              <a:rPr lang="en-US" dirty="0" smtClean="0"/>
              <a:t>Similar Resources</a:t>
            </a:r>
          </a:p>
        </p:txBody>
      </p:sp>
      <p:sp>
        <p:nvSpPr>
          <p:cNvPr id="52" name="Rectangle 51"/>
          <p:cNvSpPr/>
          <p:nvPr/>
        </p:nvSpPr>
        <p:spPr>
          <a:xfrm>
            <a:off x="6114764" y="4061347"/>
            <a:ext cx="2648236"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495763" y="4061346"/>
            <a:ext cx="2191035" cy="430887"/>
          </a:xfrm>
          <a:prstGeom prst="rect">
            <a:avLst/>
          </a:prstGeom>
          <a:noFill/>
        </p:spPr>
        <p:txBody>
          <a:bodyPr wrap="square" rtlCol="0">
            <a:spAutoFit/>
          </a:bodyPr>
          <a:lstStyle/>
          <a:p>
            <a:r>
              <a:rPr lang="en-US" sz="1100" u="sng" dirty="0" smtClean="0"/>
              <a:t>Neuse River SWAT Model</a:t>
            </a:r>
            <a:endParaRPr lang="en-US" sz="1100" dirty="0" smtClean="0"/>
          </a:p>
          <a:p>
            <a:r>
              <a:rPr lang="en-US" sz="1100" dirty="0" smtClean="0"/>
              <a:t>Shared by:  </a:t>
            </a:r>
            <a:r>
              <a:rPr lang="en-US" sz="1100" u="sng" dirty="0" smtClean="0"/>
              <a:t>Jon </a:t>
            </a:r>
            <a:r>
              <a:rPr lang="en-US" sz="1100" u="sng" dirty="0" err="1" smtClean="0"/>
              <a:t>Goodall</a:t>
            </a:r>
            <a:endParaRPr lang="en-US" sz="1100" u="sng" dirty="0"/>
          </a:p>
        </p:txBody>
      </p:sp>
      <p:sp>
        <p:nvSpPr>
          <p:cNvPr id="58" name="Rectangle 57"/>
          <p:cNvSpPr/>
          <p:nvPr/>
        </p:nvSpPr>
        <p:spPr>
          <a:xfrm>
            <a:off x="6114764" y="4588014"/>
            <a:ext cx="2648236"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495763" y="4588013"/>
            <a:ext cx="2191035" cy="430887"/>
          </a:xfrm>
          <a:prstGeom prst="rect">
            <a:avLst/>
          </a:prstGeom>
          <a:noFill/>
        </p:spPr>
        <p:txBody>
          <a:bodyPr wrap="square" rtlCol="0">
            <a:spAutoFit/>
          </a:bodyPr>
          <a:lstStyle/>
          <a:p>
            <a:r>
              <a:rPr lang="en-US" sz="1100" u="sng" dirty="0" smtClean="0"/>
              <a:t>Neuse River </a:t>
            </a:r>
            <a:r>
              <a:rPr lang="en-US" sz="1100" u="sng" dirty="0" err="1" smtClean="0"/>
              <a:t>Rhessys</a:t>
            </a:r>
            <a:r>
              <a:rPr lang="en-US" sz="1100" u="sng" dirty="0" smtClean="0"/>
              <a:t> Model</a:t>
            </a:r>
            <a:endParaRPr lang="en-US" sz="1100" dirty="0" smtClean="0"/>
          </a:p>
          <a:p>
            <a:r>
              <a:rPr lang="en-US" sz="1100" dirty="0" smtClean="0"/>
              <a:t>Shared by:  </a:t>
            </a:r>
            <a:r>
              <a:rPr lang="en-US" sz="1100" u="sng" dirty="0" smtClean="0"/>
              <a:t>Larry Band</a:t>
            </a:r>
            <a:endParaRPr lang="en-US" sz="1100" u="sng" dirty="0"/>
          </a:p>
        </p:txBody>
      </p:sp>
      <p:sp>
        <p:nvSpPr>
          <p:cNvPr id="63" name="TextBox 62"/>
          <p:cNvSpPr txBox="1"/>
          <p:nvPr/>
        </p:nvSpPr>
        <p:spPr>
          <a:xfrm>
            <a:off x="6096000" y="2590800"/>
            <a:ext cx="2590800" cy="369332"/>
          </a:xfrm>
          <a:prstGeom prst="rect">
            <a:avLst/>
          </a:prstGeom>
          <a:noFill/>
        </p:spPr>
        <p:txBody>
          <a:bodyPr wrap="square" rtlCol="0">
            <a:spAutoFit/>
          </a:bodyPr>
          <a:lstStyle/>
          <a:p>
            <a:pPr algn="ctr"/>
            <a:r>
              <a:rPr lang="en-US" dirty="0" smtClean="0"/>
              <a:t>Shared With</a:t>
            </a:r>
          </a:p>
        </p:txBody>
      </p:sp>
      <p:sp>
        <p:nvSpPr>
          <p:cNvPr id="64" name="TextBox 63"/>
          <p:cNvSpPr txBox="1"/>
          <p:nvPr/>
        </p:nvSpPr>
        <p:spPr>
          <a:xfrm>
            <a:off x="6694170" y="2920305"/>
            <a:ext cx="1753795" cy="369332"/>
          </a:xfrm>
          <a:prstGeom prst="rect">
            <a:avLst/>
          </a:prstGeom>
          <a:noFill/>
        </p:spPr>
        <p:txBody>
          <a:bodyPr wrap="square" rtlCol="0">
            <a:spAutoFit/>
          </a:bodyPr>
          <a:lstStyle/>
          <a:p>
            <a:r>
              <a:rPr lang="en-US" sz="900" u="sng" dirty="0" smtClean="0"/>
              <a:t>Jon </a:t>
            </a:r>
            <a:r>
              <a:rPr lang="en-US" sz="900" u="sng" dirty="0" err="1" smtClean="0"/>
              <a:t>Goodall</a:t>
            </a:r>
            <a:endParaRPr lang="en-US" sz="900" u="sng" dirty="0" smtClean="0"/>
          </a:p>
          <a:p>
            <a:r>
              <a:rPr lang="en-US" sz="900" dirty="0" smtClean="0"/>
              <a:t>University of South Carolina</a:t>
            </a:r>
            <a:endParaRPr lang="en-US" sz="900" dirty="0"/>
          </a:p>
        </p:txBody>
      </p:sp>
      <p:pic>
        <p:nvPicPr>
          <p:cNvPr id="6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2980690"/>
            <a:ext cx="351414" cy="3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9" descr="http://www.canto.com/en/images/marketplace/icons-workflow.jpg"/>
          <p:cNvPicPr>
            <a:picLocks noChangeAspect="1" noChangeArrowheads="1"/>
          </p:cNvPicPr>
          <p:nvPr/>
        </p:nvPicPr>
        <p:blipFill rotWithShape="1">
          <a:blip r:embed="rId6">
            <a:extLst>
              <a:ext uri="{28A0092B-C50C-407E-A947-70E740481C1C}">
                <a14:useLocalDpi xmlns:a14="http://schemas.microsoft.com/office/drawing/2010/main" val="0"/>
              </a:ext>
            </a:extLst>
          </a:blip>
          <a:srcRect l="8690" t="5774" r="6305" b="6163"/>
          <a:stretch/>
        </p:blipFill>
        <p:spPr bwMode="auto">
          <a:xfrm>
            <a:off x="6172200" y="4111015"/>
            <a:ext cx="320038" cy="33155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9" descr="http://www.canto.com/en/images/marketplace/icons-workflow.jpg"/>
          <p:cNvPicPr>
            <a:picLocks noChangeAspect="1" noChangeArrowheads="1"/>
          </p:cNvPicPr>
          <p:nvPr/>
        </p:nvPicPr>
        <p:blipFill rotWithShape="1">
          <a:blip r:embed="rId6">
            <a:extLst>
              <a:ext uri="{28A0092B-C50C-407E-A947-70E740481C1C}">
                <a14:useLocalDpi xmlns:a14="http://schemas.microsoft.com/office/drawing/2010/main" val="0"/>
              </a:ext>
            </a:extLst>
          </a:blip>
          <a:srcRect l="8690" t="5774" r="6305" b="6163"/>
          <a:stretch/>
        </p:blipFill>
        <p:spPr bwMode="auto">
          <a:xfrm>
            <a:off x="6187888" y="4603009"/>
            <a:ext cx="320038" cy="33155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a:t>This material is based upon work supported by the National Science Foundation (NSF) under Grants No. OCI-1148453, </a:t>
            </a:r>
            <a:r>
              <a:rPr lang="en-US" sz="900" dirty="0" smtClean="0"/>
              <a:t>OCI-1148090</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62" name="TextBox 61"/>
          <p:cNvSpPr txBox="1"/>
          <p:nvPr/>
        </p:nvSpPr>
        <p:spPr>
          <a:xfrm>
            <a:off x="3261696" y="1"/>
            <a:ext cx="5806105"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a:solidFill>
                  <a:srgbClr val="00B0F0"/>
                </a:solidFill>
              </a:rPr>
              <a:t>Feedback</a:t>
            </a:r>
            <a:r>
              <a:rPr lang="en-US" sz="1200" dirty="0" smtClean="0"/>
              <a:t> | </a:t>
            </a:r>
            <a:r>
              <a:rPr lang="en-US" sz="1200" dirty="0" smtClean="0">
                <a:solidFill>
                  <a:srgbClr val="00B0F0"/>
                </a:solidFill>
              </a:rPr>
              <a:t>Help </a:t>
            </a:r>
            <a:r>
              <a:rPr lang="en-US" sz="1200" dirty="0" smtClean="0"/>
              <a:t> </a:t>
            </a:r>
            <a:endParaRPr lang="en-US" sz="1200" dirty="0"/>
          </a:p>
        </p:txBody>
      </p:sp>
      <p:grpSp>
        <p:nvGrpSpPr>
          <p:cNvPr id="68" name="Group 67"/>
          <p:cNvGrpSpPr/>
          <p:nvPr/>
        </p:nvGrpSpPr>
        <p:grpSpPr>
          <a:xfrm>
            <a:off x="195674" y="168824"/>
            <a:ext cx="2940057" cy="618762"/>
            <a:chOff x="195674" y="168823"/>
            <a:chExt cx="2940057" cy="618762"/>
          </a:xfrm>
        </p:grpSpPr>
        <p:grpSp>
          <p:nvGrpSpPr>
            <p:cNvPr id="69" name="Group 68"/>
            <p:cNvGrpSpPr/>
            <p:nvPr/>
          </p:nvGrpSpPr>
          <p:grpSpPr>
            <a:xfrm>
              <a:off x="787508" y="168823"/>
              <a:ext cx="2348223" cy="618762"/>
              <a:chOff x="787508" y="156481"/>
              <a:chExt cx="2348223" cy="618762"/>
            </a:xfrm>
          </p:grpSpPr>
          <p:sp>
            <p:nvSpPr>
              <p:cNvPr id="71" name="TextBox 70"/>
              <p:cNvSpPr txBox="1"/>
              <p:nvPr/>
            </p:nvSpPr>
            <p:spPr>
              <a:xfrm>
                <a:off x="787509" y="156481"/>
                <a:ext cx="2348222" cy="446276"/>
              </a:xfrm>
              <a:prstGeom prst="rect">
                <a:avLst/>
              </a:prstGeom>
              <a:noFill/>
            </p:spPr>
            <p:txBody>
              <a:bodyPr wrap="square" rtlCol="0">
                <a:spAutoFit/>
              </a:bodyPr>
              <a:lstStyle/>
              <a:p>
                <a:pPr>
                  <a:defRPr/>
                </a:pPr>
                <a:r>
                  <a:rPr lang="en-US" sz="2300" kern="0" spc="50" dirty="0" err="1" smtClean="0">
                    <a:cs typeface="Arial" pitchFamily="34" charset="0"/>
                  </a:rPr>
                  <a:t>HydroShare</a:t>
                </a:r>
                <a:endParaRPr lang="en-US" sz="2300" kern="0" spc="50" dirty="0" smtClean="0">
                  <a:cs typeface="Arial" pitchFamily="34" charset="0"/>
                </a:endParaRPr>
              </a:p>
            </p:txBody>
          </p:sp>
          <p:sp>
            <p:nvSpPr>
              <p:cNvPr id="72" name="Rectangle 71"/>
              <p:cNvSpPr/>
              <p:nvPr/>
            </p:nvSpPr>
            <p:spPr>
              <a:xfrm>
                <a:off x="787508" y="467466"/>
                <a:ext cx="2231701" cy="307777"/>
              </a:xfrm>
              <a:prstGeom prst="rect">
                <a:avLst/>
              </a:prstGeom>
            </p:spPr>
            <p:txBody>
              <a:bodyPr wrap="none">
                <a:spAutoFit/>
              </a:bodyPr>
              <a:lstStyle/>
              <a:p>
                <a:pPr>
                  <a:defRPr/>
                </a:pPr>
                <a:r>
                  <a:rPr lang="en-US" sz="1400" i="1" kern="0" dirty="0" smtClean="0"/>
                  <a:t>Share your work with others</a:t>
                </a:r>
              </a:p>
            </p:txBody>
          </p:sp>
        </p:grpSp>
        <p:pic>
          <p:nvPicPr>
            <p:cNvPr id="70" name="Picture 4" descr="cuahsi_logo_4"/>
            <p:cNvPicPr>
              <a:picLocks noChangeAspect="1" noChangeArrowheads="1"/>
            </p:cNvPicPr>
            <p:nvPr/>
          </p:nvPicPr>
          <p:blipFill>
            <a:blip r:embed="rId8" cstate="print"/>
            <a:srcRect r="69569"/>
            <a:stretch>
              <a:fillRect/>
            </a:stretch>
          </p:blipFill>
          <p:spPr bwMode="auto">
            <a:xfrm>
              <a:off x="195674" y="179609"/>
              <a:ext cx="617220" cy="597190"/>
            </a:xfrm>
            <a:prstGeom prst="rect">
              <a:avLst/>
            </a:prstGeom>
            <a:noFill/>
            <a:ln w="9525">
              <a:noFill/>
              <a:miter lim="800000"/>
              <a:headEnd/>
              <a:tailEnd/>
            </a:ln>
          </p:spPr>
        </p:pic>
      </p:grpSp>
    </p:spTree>
    <p:extLst>
      <p:ext uri="{BB962C8B-B14F-4D97-AF65-F5344CB8AC3E}">
        <p14:creationId xmlns:p14="http://schemas.microsoft.com/office/powerpoint/2010/main" val="3399084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E.g.  </a:t>
            </a:r>
            <a:r>
              <a:rPr lang="en-US" dirty="0" err="1" smtClean="0"/>
              <a:t>SWATShare</a:t>
            </a:r>
            <a:endParaRPr lang="en-US" dirty="0"/>
          </a:p>
        </p:txBody>
      </p:sp>
      <p:sp>
        <p:nvSpPr>
          <p:cNvPr id="3" name="Content Placeholder 2"/>
          <p:cNvSpPr>
            <a:spLocks noGrp="1"/>
          </p:cNvSpPr>
          <p:nvPr>
            <p:ph idx="1"/>
          </p:nvPr>
        </p:nvSpPr>
        <p:spPr>
          <a:xfrm>
            <a:off x="457200" y="762000"/>
            <a:ext cx="8229600" cy="1066800"/>
          </a:xfrm>
        </p:spPr>
        <p:txBody>
          <a:bodyPr>
            <a:normAutofit fontScale="92500"/>
          </a:bodyPr>
          <a:lstStyle/>
          <a:p>
            <a:r>
              <a:rPr lang="en-US" dirty="0" smtClean="0"/>
              <a:t>A </a:t>
            </a:r>
            <a:r>
              <a:rPr lang="en-US" dirty="0" err="1" smtClean="0"/>
              <a:t>HUBZero</a:t>
            </a:r>
            <a:r>
              <a:rPr lang="en-US" dirty="0" smtClean="0"/>
              <a:t> based tool for publishing, sharing, and accessing Soil Water Assessment Tool (SWAT)</a:t>
            </a:r>
            <a:endParaRPr lang="en-US" dirty="0"/>
          </a:p>
        </p:txBody>
      </p:sp>
      <p:pic>
        <p:nvPicPr>
          <p:cNvPr id="1027" name="Picture 3"/>
          <p:cNvPicPr>
            <a:picLocks noChangeAspect="1" noChangeArrowheads="1"/>
          </p:cNvPicPr>
          <p:nvPr/>
        </p:nvPicPr>
        <p:blipFill>
          <a:blip r:embed="rId3" cstate="print"/>
          <a:srcRect t="8406"/>
          <a:stretch>
            <a:fillRect/>
          </a:stretch>
        </p:blipFill>
        <p:spPr bwMode="auto">
          <a:xfrm>
            <a:off x="1150919" y="1828800"/>
            <a:ext cx="6773881" cy="4495800"/>
          </a:xfrm>
          <a:prstGeom prst="rect">
            <a:avLst/>
          </a:prstGeom>
          <a:noFill/>
          <a:ln w="9525">
            <a:noFill/>
            <a:miter lim="800000"/>
            <a:headEnd/>
            <a:tailEnd/>
          </a:ln>
        </p:spPr>
      </p:pic>
      <p:sp>
        <p:nvSpPr>
          <p:cNvPr id="7" name="TextBox 6"/>
          <p:cNvSpPr txBox="1"/>
          <p:nvPr/>
        </p:nvSpPr>
        <p:spPr>
          <a:xfrm>
            <a:off x="1371600" y="6412468"/>
            <a:ext cx="6477000" cy="369332"/>
          </a:xfrm>
          <a:prstGeom prst="rect">
            <a:avLst/>
          </a:prstGeom>
          <a:noFill/>
        </p:spPr>
        <p:txBody>
          <a:bodyPr wrap="square" rtlCol="0">
            <a:spAutoFit/>
          </a:bodyPr>
          <a:lstStyle/>
          <a:p>
            <a:pPr algn="ctr"/>
            <a:r>
              <a:rPr lang="en-US" b="1" dirty="0" smtClean="0">
                <a:solidFill>
                  <a:prstClr val="black"/>
                </a:solidFill>
              </a:rPr>
              <a:t>www.water-hub.org/swat-tool</a:t>
            </a:r>
            <a:endParaRPr lang="en-US" b="1" dirty="0">
              <a:solidFill>
                <a:prstClr val="black"/>
              </a:solidFill>
            </a:endParaRPr>
          </a:p>
        </p:txBody>
      </p:sp>
    </p:spTree>
    <p:extLst>
      <p:ext uri="{BB962C8B-B14F-4D97-AF65-F5344CB8AC3E}">
        <p14:creationId xmlns:p14="http://schemas.microsoft.com/office/powerpoint/2010/main" val="53840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a:xfrm>
            <a:off x="228602" y="1242060"/>
            <a:ext cx="8686800" cy="454914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55029" y="289830"/>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4576964" y="289830"/>
            <a:ext cx="1382110" cy="538609"/>
          </a:xfrm>
          <a:prstGeom prst="rect">
            <a:avLst/>
          </a:prstGeom>
          <a:noFill/>
        </p:spPr>
        <p:txBody>
          <a:bodyPr wrap="none" rtlCol="0">
            <a:spAutoFit/>
          </a:bodyPr>
          <a:lstStyle/>
          <a:p>
            <a:r>
              <a:rPr lang="en-US" dirty="0" smtClean="0"/>
              <a:t>My Content</a:t>
            </a:r>
          </a:p>
          <a:p>
            <a:r>
              <a:rPr lang="en-US" sz="1100" dirty="0" smtClean="0"/>
              <a:t>View Your Resources</a:t>
            </a:r>
            <a:endParaRPr lang="en-US" sz="1100" dirty="0"/>
          </a:p>
        </p:txBody>
      </p:sp>
      <p:sp>
        <p:nvSpPr>
          <p:cNvPr id="11" name="TextBox 10"/>
          <p:cNvSpPr txBox="1"/>
          <p:nvPr/>
        </p:nvSpPr>
        <p:spPr>
          <a:xfrm>
            <a:off x="6078372" y="289830"/>
            <a:ext cx="1290738" cy="538609"/>
          </a:xfrm>
          <a:prstGeom prst="rect">
            <a:avLst/>
          </a:prstGeom>
          <a:noFill/>
        </p:spPr>
        <p:txBody>
          <a:bodyPr wrap="none" rtlCol="0">
            <a:spAutoFit/>
          </a:bodyPr>
          <a:lstStyle/>
          <a:p>
            <a:r>
              <a:rPr lang="en-US" dirty="0" smtClean="0">
                <a:solidFill>
                  <a:srgbClr val="FF0000"/>
                </a:solidFill>
              </a:rPr>
              <a:t>Explore</a:t>
            </a:r>
          </a:p>
          <a:p>
            <a:r>
              <a:rPr lang="en-US" sz="1100" dirty="0" smtClean="0">
                <a:solidFill>
                  <a:srgbClr val="FF0000"/>
                </a:solidFill>
              </a:rPr>
              <a:t>Discover Resources</a:t>
            </a:r>
            <a:endParaRPr lang="en-US" sz="1100" dirty="0">
              <a:solidFill>
                <a:srgbClr val="FF0000"/>
              </a:solidFill>
            </a:endParaRPr>
          </a:p>
        </p:txBody>
      </p:sp>
      <p:sp>
        <p:nvSpPr>
          <p:cNvPr id="12" name="TextBox 11"/>
          <p:cNvSpPr txBox="1"/>
          <p:nvPr/>
        </p:nvSpPr>
        <p:spPr>
          <a:xfrm>
            <a:off x="7488408" y="289830"/>
            <a:ext cx="1426994" cy="538609"/>
          </a:xfrm>
          <a:prstGeom prst="rect">
            <a:avLst/>
          </a:prstGeom>
          <a:noFill/>
        </p:spPr>
        <p:txBody>
          <a:bodyPr wrap="none" rtlCol="0">
            <a:spAutoFit/>
          </a:bodyPr>
          <a:lstStyle/>
          <a:p>
            <a:r>
              <a:rPr lang="en-US" dirty="0" smtClean="0"/>
              <a:t>Collaborate</a:t>
            </a:r>
          </a:p>
          <a:p>
            <a:r>
              <a:rPr lang="en-US" sz="1100" dirty="0" smtClean="0"/>
              <a:t>Share with colleagues</a:t>
            </a:r>
            <a:endParaRPr lang="en-US" sz="1100" dirty="0"/>
          </a:p>
        </p:txBody>
      </p:sp>
      <p:sp>
        <p:nvSpPr>
          <p:cNvPr id="21" name="TextBox 20"/>
          <p:cNvSpPr txBox="1"/>
          <p:nvPr/>
        </p:nvSpPr>
        <p:spPr>
          <a:xfrm>
            <a:off x="457200" y="773668"/>
            <a:ext cx="5029200" cy="400110"/>
          </a:xfrm>
          <a:prstGeom prst="rect">
            <a:avLst/>
          </a:prstGeom>
          <a:noFill/>
        </p:spPr>
        <p:txBody>
          <a:bodyPr wrap="square" rtlCol="0">
            <a:spAutoFit/>
          </a:bodyPr>
          <a:lstStyle/>
          <a:p>
            <a:r>
              <a:rPr lang="en-US" sz="2000" dirty="0" smtClean="0"/>
              <a:t>Explore</a:t>
            </a:r>
            <a:r>
              <a:rPr lang="en-US" dirty="0" smtClean="0"/>
              <a:t>  |  </a:t>
            </a:r>
            <a:r>
              <a:rPr lang="en-US" sz="1200" dirty="0" smtClean="0"/>
              <a:t>Discover and access resources published by others</a:t>
            </a:r>
            <a:endParaRPr lang="en-US" sz="1200" dirty="0"/>
          </a:p>
        </p:txBody>
      </p:sp>
      <p:sp>
        <p:nvSpPr>
          <p:cNvPr id="31" name="Rounded Rectangle 30"/>
          <p:cNvSpPr/>
          <p:nvPr/>
        </p:nvSpPr>
        <p:spPr>
          <a:xfrm>
            <a:off x="4953000" y="1306028"/>
            <a:ext cx="1219200" cy="3048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Search</a:t>
            </a:r>
            <a:endParaRPr lang="en-US" sz="1100" b="1" dirty="0"/>
          </a:p>
        </p:txBody>
      </p:sp>
      <p:sp>
        <p:nvSpPr>
          <p:cNvPr id="2" name="Rectangle 1"/>
          <p:cNvSpPr/>
          <p:nvPr/>
        </p:nvSpPr>
        <p:spPr>
          <a:xfrm>
            <a:off x="1371600" y="1318260"/>
            <a:ext cx="3429000" cy="28194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2425" y="1283287"/>
            <a:ext cx="1295625" cy="338554"/>
          </a:xfrm>
          <a:prstGeom prst="rect">
            <a:avLst/>
          </a:prstGeom>
          <a:noFill/>
        </p:spPr>
        <p:txBody>
          <a:bodyPr wrap="square" rtlCol="0">
            <a:spAutoFit/>
          </a:bodyPr>
          <a:lstStyle/>
          <a:p>
            <a:r>
              <a:rPr lang="en-US" sz="1600" dirty="0" smtClean="0"/>
              <a:t>Keyword:</a:t>
            </a:r>
            <a:endParaRPr lang="en-US" sz="1600" dirty="0"/>
          </a:p>
        </p:txBody>
      </p:sp>
      <p:sp>
        <p:nvSpPr>
          <p:cNvPr id="63" name="TextBox 62"/>
          <p:cNvSpPr txBox="1"/>
          <p:nvPr/>
        </p:nvSpPr>
        <p:spPr>
          <a:xfrm>
            <a:off x="6629175" y="1295400"/>
            <a:ext cx="1295625" cy="276999"/>
          </a:xfrm>
          <a:prstGeom prst="rect">
            <a:avLst/>
          </a:prstGeom>
          <a:noFill/>
        </p:spPr>
        <p:txBody>
          <a:bodyPr wrap="square" rtlCol="0">
            <a:spAutoFit/>
          </a:bodyPr>
          <a:lstStyle/>
          <a:p>
            <a:pPr algn="ctr"/>
            <a:r>
              <a:rPr lang="en-US" sz="1200" u="sng" dirty="0" smtClean="0"/>
              <a:t>Advanced</a:t>
            </a:r>
            <a:endParaRPr lang="en-US" sz="1200" u="sng" dirty="0"/>
          </a:p>
        </p:txBody>
      </p:sp>
      <p:sp>
        <p:nvSpPr>
          <p:cNvPr id="17" name="Rectangle 16"/>
          <p:cNvSpPr/>
          <p:nvPr/>
        </p:nvSpPr>
        <p:spPr>
          <a:xfrm>
            <a:off x="352425" y="2438399"/>
            <a:ext cx="3686175" cy="29996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1" y="5438001"/>
            <a:ext cx="2362199" cy="276999"/>
          </a:xfrm>
          <a:prstGeom prst="rect">
            <a:avLst/>
          </a:prstGeom>
          <a:noFill/>
        </p:spPr>
        <p:txBody>
          <a:bodyPr wrap="square" rtlCol="0">
            <a:spAutoFit/>
          </a:bodyPr>
          <a:lstStyle/>
          <a:p>
            <a:r>
              <a:rPr lang="en-US" sz="1200" dirty="0" smtClean="0"/>
              <a:t>Results 1 – 10 of 100     </a:t>
            </a:r>
            <a:r>
              <a:rPr lang="en-US" sz="1200" dirty="0" smtClean="0">
                <a:solidFill>
                  <a:schemeClr val="accent1">
                    <a:lumMod val="75000"/>
                  </a:schemeClr>
                </a:solidFill>
              </a:rPr>
              <a:t>&lt;&lt; 1 2 3  &gt;&gt;</a:t>
            </a:r>
            <a:endParaRPr lang="en-US" sz="1200" dirty="0">
              <a:solidFill>
                <a:schemeClr val="accent1">
                  <a:lumMod val="75000"/>
                </a:schemeClr>
              </a:solidFill>
            </a:endParaRPr>
          </a:p>
        </p:txBody>
      </p:sp>
      <p:sp>
        <p:nvSpPr>
          <p:cNvPr id="92" name="TextBox 91"/>
          <p:cNvSpPr txBox="1"/>
          <p:nvPr/>
        </p:nvSpPr>
        <p:spPr>
          <a:xfrm>
            <a:off x="1295400" y="1329065"/>
            <a:ext cx="1295625" cy="276999"/>
          </a:xfrm>
          <a:prstGeom prst="rect">
            <a:avLst/>
          </a:prstGeom>
          <a:noFill/>
        </p:spPr>
        <p:txBody>
          <a:bodyPr wrap="square" rtlCol="0">
            <a:spAutoFit/>
          </a:bodyPr>
          <a:lstStyle/>
          <a:p>
            <a:pPr algn="ctr"/>
            <a:r>
              <a:rPr lang="en-US" sz="1200" dirty="0" smtClean="0"/>
              <a:t>Little Bear River</a:t>
            </a:r>
            <a:endParaRPr lang="en-US" sz="1200"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748" t="38933" r="1757" b="6427"/>
          <a:stretch/>
        </p:blipFill>
        <p:spPr bwMode="auto">
          <a:xfrm>
            <a:off x="4267200" y="1754048"/>
            <a:ext cx="4495800" cy="388475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438150" y="1704201"/>
            <a:ext cx="1295625" cy="276999"/>
          </a:xfrm>
          <a:prstGeom prst="rect">
            <a:avLst/>
          </a:prstGeom>
          <a:noFill/>
        </p:spPr>
        <p:txBody>
          <a:bodyPr wrap="square" rtlCol="0">
            <a:spAutoFit/>
          </a:bodyPr>
          <a:lstStyle/>
          <a:p>
            <a:r>
              <a:rPr lang="en-US" sz="1200" dirty="0" smtClean="0"/>
              <a:t>Resource Type:</a:t>
            </a:r>
            <a:endParaRPr lang="en-US" sz="1200" dirty="0"/>
          </a:p>
        </p:txBody>
      </p:sp>
      <p:sp>
        <p:nvSpPr>
          <p:cNvPr id="46" name="TextBox 45"/>
          <p:cNvSpPr txBox="1"/>
          <p:nvPr/>
        </p:nvSpPr>
        <p:spPr>
          <a:xfrm>
            <a:off x="1028475" y="2009775"/>
            <a:ext cx="1295625" cy="276999"/>
          </a:xfrm>
          <a:prstGeom prst="rect">
            <a:avLst/>
          </a:prstGeom>
          <a:noFill/>
        </p:spPr>
        <p:txBody>
          <a:bodyPr wrap="square" rtlCol="0">
            <a:spAutoFit/>
          </a:bodyPr>
          <a:lstStyle/>
          <a:p>
            <a:r>
              <a:rPr lang="en-US" sz="1200" dirty="0" smtClean="0"/>
              <a:t>Date:</a:t>
            </a:r>
            <a:endParaRPr lang="en-US" sz="1200" dirty="0"/>
          </a:p>
        </p:txBody>
      </p:sp>
      <p:sp>
        <p:nvSpPr>
          <p:cNvPr id="47" name="Rectangle 46"/>
          <p:cNvSpPr/>
          <p:nvPr/>
        </p:nvSpPr>
        <p:spPr>
          <a:xfrm>
            <a:off x="1524000" y="1748402"/>
            <a:ext cx="2514600" cy="23279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24000" y="2053202"/>
            <a:ext cx="2514600" cy="23279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3857627" y="1800225"/>
            <a:ext cx="152398"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3857626" y="2095500"/>
            <a:ext cx="152398"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524000" y="1732776"/>
            <a:ext cx="1752600" cy="276999"/>
          </a:xfrm>
          <a:prstGeom prst="rect">
            <a:avLst/>
          </a:prstGeom>
          <a:noFill/>
        </p:spPr>
        <p:txBody>
          <a:bodyPr wrap="square" rtlCol="0">
            <a:spAutoFit/>
          </a:bodyPr>
          <a:lstStyle/>
          <a:p>
            <a:r>
              <a:rPr lang="en-US" sz="1200" dirty="0" smtClean="0"/>
              <a:t>Geospatial dataset</a:t>
            </a:r>
            <a:endParaRPr lang="en-US" sz="1200" dirty="0"/>
          </a:p>
        </p:txBody>
      </p:sp>
      <p:sp>
        <p:nvSpPr>
          <p:cNvPr id="52" name="TextBox 51"/>
          <p:cNvSpPr txBox="1"/>
          <p:nvPr/>
        </p:nvSpPr>
        <p:spPr>
          <a:xfrm>
            <a:off x="1524000" y="2031101"/>
            <a:ext cx="2209800" cy="276999"/>
          </a:xfrm>
          <a:prstGeom prst="rect">
            <a:avLst/>
          </a:prstGeom>
          <a:noFill/>
        </p:spPr>
        <p:txBody>
          <a:bodyPr wrap="square" rtlCol="0">
            <a:spAutoFit/>
          </a:bodyPr>
          <a:lstStyle/>
          <a:p>
            <a:r>
              <a:rPr lang="en-US" sz="1200" dirty="0" smtClean="0"/>
              <a:t>1/1/2012 – 6/12/2012</a:t>
            </a:r>
            <a:endParaRPr lang="en-US" sz="1200" dirty="0"/>
          </a:p>
        </p:txBody>
      </p:sp>
      <p:sp>
        <p:nvSpPr>
          <p:cNvPr id="55" name="TextBox 54"/>
          <p:cNvSpPr txBox="1"/>
          <p:nvPr/>
        </p:nvSpPr>
        <p:spPr>
          <a:xfrm>
            <a:off x="989505" y="2769513"/>
            <a:ext cx="3020520" cy="430887"/>
          </a:xfrm>
          <a:prstGeom prst="rect">
            <a:avLst/>
          </a:prstGeom>
          <a:noFill/>
        </p:spPr>
        <p:txBody>
          <a:bodyPr wrap="square" rtlCol="0">
            <a:spAutoFit/>
          </a:bodyPr>
          <a:lstStyle/>
          <a:p>
            <a:r>
              <a:rPr lang="en-US" sz="1100" b="1" dirty="0" smtClean="0"/>
              <a:t>Title</a:t>
            </a:r>
            <a:r>
              <a:rPr lang="en-US" sz="1100" dirty="0" smtClean="0"/>
              <a:t>: </a:t>
            </a:r>
            <a:r>
              <a:rPr lang="en-US" sz="1100" u="sng" dirty="0" smtClean="0"/>
              <a:t>Little Bear River Sites </a:t>
            </a:r>
            <a:r>
              <a:rPr lang="en-US" sz="1100" dirty="0" smtClean="0"/>
              <a:t>                   6/6/2012</a:t>
            </a:r>
          </a:p>
          <a:p>
            <a:r>
              <a:rPr lang="en-US" sz="1100" b="1" dirty="0" smtClean="0"/>
              <a:t>Shared by</a:t>
            </a:r>
            <a:r>
              <a:rPr lang="en-US" sz="1100" dirty="0" smtClean="0"/>
              <a:t>:  Jeff Horsburgh</a:t>
            </a:r>
            <a:endParaRPr lang="en-US" sz="1100" dirty="0"/>
          </a:p>
        </p:txBody>
      </p:sp>
      <p:sp>
        <p:nvSpPr>
          <p:cNvPr id="58" name="TextBox 57"/>
          <p:cNvSpPr txBox="1"/>
          <p:nvPr/>
        </p:nvSpPr>
        <p:spPr>
          <a:xfrm>
            <a:off x="990599" y="3276600"/>
            <a:ext cx="3019425" cy="430887"/>
          </a:xfrm>
          <a:prstGeom prst="rect">
            <a:avLst/>
          </a:prstGeom>
          <a:noFill/>
        </p:spPr>
        <p:txBody>
          <a:bodyPr wrap="square" rtlCol="0">
            <a:spAutoFit/>
          </a:bodyPr>
          <a:lstStyle/>
          <a:p>
            <a:r>
              <a:rPr lang="en-US" sz="1100" b="1" dirty="0" smtClean="0"/>
              <a:t>Title</a:t>
            </a:r>
            <a:r>
              <a:rPr lang="en-US" sz="1100" dirty="0" smtClean="0"/>
              <a:t>: </a:t>
            </a:r>
            <a:r>
              <a:rPr lang="en-US" sz="1100" u="sng" dirty="0" smtClean="0"/>
              <a:t>Little Bear River DEM</a:t>
            </a:r>
            <a:r>
              <a:rPr lang="en-US" sz="1100" dirty="0" smtClean="0"/>
              <a:t>                   6/10/2012</a:t>
            </a:r>
          </a:p>
          <a:p>
            <a:r>
              <a:rPr lang="en-US" sz="1100" b="1" dirty="0" smtClean="0"/>
              <a:t>Shared by</a:t>
            </a:r>
            <a:r>
              <a:rPr lang="en-US" sz="1100" dirty="0" smtClean="0"/>
              <a:t>:  David </a:t>
            </a:r>
            <a:r>
              <a:rPr lang="en-US" sz="1100" dirty="0" err="1" smtClean="0"/>
              <a:t>Tarboton</a:t>
            </a:r>
            <a:endParaRPr lang="en-US" sz="1100" dirty="0"/>
          </a:p>
        </p:txBody>
      </p:sp>
      <p:pic>
        <p:nvPicPr>
          <p:cNvPr id="59"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457200" y="3356984"/>
            <a:ext cx="473772" cy="32274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457200" y="2823582"/>
            <a:ext cx="473772" cy="32274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457200" y="3810000"/>
            <a:ext cx="473772" cy="322747"/>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990600" y="3769638"/>
            <a:ext cx="3019424" cy="430887"/>
          </a:xfrm>
          <a:prstGeom prst="rect">
            <a:avLst/>
          </a:prstGeom>
          <a:noFill/>
        </p:spPr>
        <p:txBody>
          <a:bodyPr wrap="square" rtlCol="0">
            <a:spAutoFit/>
          </a:bodyPr>
          <a:lstStyle/>
          <a:p>
            <a:r>
              <a:rPr lang="en-US" sz="1100" b="1" dirty="0" smtClean="0"/>
              <a:t>Title</a:t>
            </a:r>
            <a:r>
              <a:rPr lang="en-US" sz="1100" dirty="0" smtClean="0"/>
              <a:t>: </a:t>
            </a:r>
            <a:r>
              <a:rPr lang="en-US" sz="1100" dirty="0"/>
              <a:t> </a:t>
            </a:r>
            <a:r>
              <a:rPr lang="en-US" sz="1100" u="sng" dirty="0" smtClean="0"/>
              <a:t>National Land Cover Dataset</a:t>
            </a:r>
            <a:r>
              <a:rPr lang="en-US" sz="1100" dirty="0" smtClean="0"/>
              <a:t>     6/10/2012</a:t>
            </a:r>
          </a:p>
          <a:p>
            <a:r>
              <a:rPr lang="en-US" sz="1100" b="1" dirty="0" smtClean="0"/>
              <a:t>Shared by</a:t>
            </a:r>
            <a:r>
              <a:rPr lang="en-US" sz="1100" dirty="0" smtClean="0"/>
              <a:t>:  United States Geological Survey</a:t>
            </a:r>
            <a:endParaRPr lang="en-US" sz="1100" dirty="0"/>
          </a:p>
        </p:txBody>
      </p:sp>
      <p:pic>
        <p:nvPicPr>
          <p:cNvPr id="65" name="Picture 5" descr="Vista Style GIS/GPS/MAP Icon Set"/>
          <p:cNvPicPr>
            <a:picLocks noChangeAspect="1" noChangeArrowheads="1"/>
          </p:cNvPicPr>
          <p:nvPr/>
        </p:nvPicPr>
        <p:blipFill rotWithShape="1">
          <a:blip r:embed="rId5">
            <a:extLst>
              <a:ext uri="{28A0092B-C50C-407E-A947-70E740481C1C}">
                <a14:useLocalDpi xmlns:a14="http://schemas.microsoft.com/office/drawing/2010/main" val="0"/>
              </a:ext>
            </a:extLst>
          </a:blip>
          <a:srcRect l="50501" t="16043" r="27367" b="52417"/>
          <a:stretch/>
        </p:blipFill>
        <p:spPr bwMode="auto">
          <a:xfrm>
            <a:off x="457200" y="4325453"/>
            <a:ext cx="473772" cy="32274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990600" y="4293513"/>
            <a:ext cx="3019424" cy="430887"/>
          </a:xfrm>
          <a:prstGeom prst="rect">
            <a:avLst/>
          </a:prstGeom>
          <a:noFill/>
        </p:spPr>
        <p:txBody>
          <a:bodyPr wrap="square" rtlCol="0">
            <a:spAutoFit/>
          </a:bodyPr>
          <a:lstStyle/>
          <a:p>
            <a:r>
              <a:rPr lang="en-US" sz="1100" b="1" dirty="0" smtClean="0"/>
              <a:t>Title</a:t>
            </a:r>
            <a:r>
              <a:rPr lang="en-US" sz="1100" dirty="0" smtClean="0"/>
              <a:t>: </a:t>
            </a:r>
            <a:r>
              <a:rPr lang="en-US" sz="1100" dirty="0"/>
              <a:t> </a:t>
            </a:r>
            <a:r>
              <a:rPr lang="en-US" sz="1100" u="sng" dirty="0" smtClean="0"/>
              <a:t>National Elevation Dataset</a:t>
            </a:r>
            <a:r>
              <a:rPr lang="en-US" sz="1100" dirty="0" smtClean="0"/>
              <a:t>         6/10/2012</a:t>
            </a:r>
          </a:p>
          <a:p>
            <a:r>
              <a:rPr lang="en-US" sz="1100" b="1" dirty="0" smtClean="0"/>
              <a:t>Shared by</a:t>
            </a:r>
            <a:r>
              <a:rPr lang="en-US" sz="1100" dirty="0" smtClean="0"/>
              <a:t>:  United States Geological Survey</a:t>
            </a:r>
            <a:endParaRPr lang="en-US" sz="1100" dirty="0"/>
          </a:p>
        </p:txBody>
      </p:sp>
      <p:sp>
        <p:nvSpPr>
          <p:cNvPr id="16" name="TextBox 15"/>
          <p:cNvSpPr txBox="1"/>
          <p:nvPr/>
        </p:nvSpPr>
        <p:spPr>
          <a:xfrm>
            <a:off x="352425" y="2438400"/>
            <a:ext cx="3686175" cy="307777"/>
          </a:xfrm>
          <a:prstGeom prst="rect">
            <a:avLst/>
          </a:prstGeom>
          <a:noFill/>
        </p:spPr>
        <p:txBody>
          <a:bodyPr wrap="square" rtlCol="0">
            <a:spAutoFit/>
          </a:bodyPr>
          <a:lstStyle/>
          <a:p>
            <a:pPr algn="ctr"/>
            <a:r>
              <a:rPr lang="en-US" sz="1400" dirty="0" smtClean="0"/>
              <a:t>Sort by:  </a:t>
            </a:r>
            <a:r>
              <a:rPr lang="en-US" sz="1200" u="sng" dirty="0" smtClean="0"/>
              <a:t>Relevance</a:t>
            </a:r>
            <a:r>
              <a:rPr lang="en-US" sz="1200" dirty="0" smtClean="0"/>
              <a:t>  </a:t>
            </a:r>
            <a:r>
              <a:rPr lang="en-US" sz="1200" u="sng" dirty="0" smtClean="0"/>
              <a:t>Title</a:t>
            </a:r>
            <a:r>
              <a:rPr lang="en-US" sz="1200" dirty="0" smtClean="0"/>
              <a:t>  </a:t>
            </a:r>
            <a:r>
              <a:rPr lang="en-US" sz="1200" u="sng" dirty="0" smtClean="0"/>
              <a:t>Owner</a:t>
            </a:r>
            <a:r>
              <a:rPr lang="en-US" sz="1200" dirty="0" smtClean="0"/>
              <a:t>  </a:t>
            </a:r>
            <a:r>
              <a:rPr lang="en-US" sz="1200" u="sng" dirty="0" smtClean="0"/>
              <a:t>Rating</a:t>
            </a:r>
            <a:r>
              <a:rPr lang="en-US" sz="1200" dirty="0" smtClean="0"/>
              <a:t>  </a:t>
            </a:r>
            <a:r>
              <a:rPr lang="en-US" sz="1200" u="sng" dirty="0" smtClean="0"/>
              <a:t>Date</a:t>
            </a:r>
            <a:endParaRPr lang="en-US" sz="1400" u="sng" dirty="0"/>
          </a:p>
        </p:txBody>
      </p:sp>
      <p:sp>
        <p:nvSpPr>
          <p:cNvPr id="9" name="Rectangle 8"/>
          <p:cNvSpPr/>
          <p:nvPr/>
        </p:nvSpPr>
        <p:spPr>
          <a:xfrm>
            <a:off x="5486400" y="2171700"/>
            <a:ext cx="3048000" cy="3266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a:t>This material is based upon work supported by the National Science Foundation (NSF) under Grants No. OCI-1148453, </a:t>
            </a:r>
            <a:r>
              <a:rPr lang="en-US" sz="900" dirty="0" smtClean="0"/>
              <a:t>OCI-1148090</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40" name="TextBox 39"/>
          <p:cNvSpPr txBox="1"/>
          <p:nvPr/>
        </p:nvSpPr>
        <p:spPr>
          <a:xfrm>
            <a:off x="3261696" y="1"/>
            <a:ext cx="5806105"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a:solidFill>
                  <a:srgbClr val="00B0F0"/>
                </a:solidFill>
              </a:rPr>
              <a:t>Feedback</a:t>
            </a:r>
            <a:r>
              <a:rPr lang="en-US" sz="1200" dirty="0" smtClean="0"/>
              <a:t> | </a:t>
            </a:r>
            <a:r>
              <a:rPr lang="en-US" sz="1200" dirty="0" smtClean="0">
                <a:solidFill>
                  <a:srgbClr val="00B0F0"/>
                </a:solidFill>
              </a:rPr>
              <a:t>Help </a:t>
            </a:r>
            <a:r>
              <a:rPr lang="en-US" sz="1200" dirty="0" smtClean="0"/>
              <a:t> </a:t>
            </a:r>
            <a:endParaRPr lang="en-US" sz="1200" dirty="0"/>
          </a:p>
        </p:txBody>
      </p:sp>
      <p:grpSp>
        <p:nvGrpSpPr>
          <p:cNvPr id="41" name="Group 40"/>
          <p:cNvGrpSpPr/>
          <p:nvPr/>
        </p:nvGrpSpPr>
        <p:grpSpPr>
          <a:xfrm>
            <a:off x="195674" y="209677"/>
            <a:ext cx="2940057" cy="618762"/>
            <a:chOff x="195674" y="168823"/>
            <a:chExt cx="2940057" cy="618762"/>
          </a:xfrm>
        </p:grpSpPr>
        <p:grpSp>
          <p:nvGrpSpPr>
            <p:cNvPr id="42" name="Group 41"/>
            <p:cNvGrpSpPr/>
            <p:nvPr/>
          </p:nvGrpSpPr>
          <p:grpSpPr>
            <a:xfrm>
              <a:off x="787508" y="168823"/>
              <a:ext cx="2348223" cy="618762"/>
              <a:chOff x="787508" y="156481"/>
              <a:chExt cx="2348223" cy="618762"/>
            </a:xfrm>
          </p:grpSpPr>
          <p:sp>
            <p:nvSpPr>
              <p:cNvPr id="44" name="TextBox 43"/>
              <p:cNvSpPr txBox="1"/>
              <p:nvPr/>
            </p:nvSpPr>
            <p:spPr>
              <a:xfrm>
                <a:off x="787509" y="156481"/>
                <a:ext cx="2348222" cy="446276"/>
              </a:xfrm>
              <a:prstGeom prst="rect">
                <a:avLst/>
              </a:prstGeom>
              <a:noFill/>
            </p:spPr>
            <p:txBody>
              <a:bodyPr wrap="square" rtlCol="0">
                <a:spAutoFit/>
              </a:bodyPr>
              <a:lstStyle/>
              <a:p>
                <a:pPr>
                  <a:defRPr/>
                </a:pPr>
                <a:r>
                  <a:rPr lang="en-US" sz="2300" kern="0" spc="50" dirty="0" err="1" smtClean="0">
                    <a:cs typeface="Arial" pitchFamily="34" charset="0"/>
                  </a:rPr>
                  <a:t>HydroShare</a:t>
                </a:r>
                <a:endParaRPr lang="en-US" sz="2300" kern="0" spc="50" dirty="0" smtClean="0">
                  <a:cs typeface="Arial" pitchFamily="34" charset="0"/>
                </a:endParaRPr>
              </a:p>
            </p:txBody>
          </p:sp>
          <p:sp>
            <p:nvSpPr>
              <p:cNvPr id="49" name="Rectangle 48"/>
              <p:cNvSpPr/>
              <p:nvPr/>
            </p:nvSpPr>
            <p:spPr>
              <a:xfrm>
                <a:off x="787508" y="467466"/>
                <a:ext cx="2231701" cy="307777"/>
              </a:xfrm>
              <a:prstGeom prst="rect">
                <a:avLst/>
              </a:prstGeom>
            </p:spPr>
            <p:txBody>
              <a:bodyPr wrap="none">
                <a:spAutoFit/>
              </a:bodyPr>
              <a:lstStyle/>
              <a:p>
                <a:pPr>
                  <a:defRPr/>
                </a:pPr>
                <a:r>
                  <a:rPr lang="en-US" sz="1400" i="1" kern="0" dirty="0" smtClean="0"/>
                  <a:t>Share your work with others</a:t>
                </a:r>
              </a:p>
            </p:txBody>
          </p:sp>
        </p:grpSp>
        <p:pic>
          <p:nvPicPr>
            <p:cNvPr id="43" name="Picture 4" descr="cuahsi_logo_4"/>
            <p:cNvPicPr>
              <a:picLocks noChangeAspect="1" noChangeArrowheads="1"/>
            </p:cNvPicPr>
            <p:nvPr/>
          </p:nvPicPr>
          <p:blipFill>
            <a:blip r:embed="rId6" cstate="print"/>
            <a:srcRect r="69569"/>
            <a:stretch>
              <a:fillRect/>
            </a:stretch>
          </p:blipFill>
          <p:spPr bwMode="auto">
            <a:xfrm>
              <a:off x="195674" y="179609"/>
              <a:ext cx="617220" cy="597190"/>
            </a:xfrm>
            <a:prstGeom prst="rect">
              <a:avLst/>
            </a:prstGeom>
            <a:noFill/>
            <a:ln w="9525">
              <a:noFill/>
              <a:miter lim="800000"/>
              <a:headEnd/>
              <a:tailEnd/>
            </a:ln>
          </p:spPr>
        </p:pic>
      </p:grpSp>
    </p:spTree>
    <p:extLst>
      <p:ext uri="{BB962C8B-B14F-4D97-AF65-F5344CB8AC3E}">
        <p14:creationId xmlns:p14="http://schemas.microsoft.com/office/powerpoint/2010/main" val="30722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3" descr="C:\Dev\HydroShare\images\hydro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791200"/>
            <a:ext cx="160252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93129" y="248978"/>
            <a:ext cx="1202637" cy="538609"/>
          </a:xfrm>
          <a:prstGeom prst="rect">
            <a:avLst/>
          </a:prstGeom>
          <a:noFill/>
        </p:spPr>
        <p:txBody>
          <a:bodyPr wrap="none" rtlCol="0">
            <a:spAutoFit/>
          </a:bodyPr>
          <a:lstStyle/>
          <a:p>
            <a:r>
              <a:rPr lang="en-US" dirty="0" smtClean="0"/>
              <a:t>Dashboard</a:t>
            </a:r>
          </a:p>
          <a:p>
            <a:r>
              <a:rPr lang="en-US" sz="1100" dirty="0" smtClean="0"/>
              <a:t>Recent Activity</a:t>
            </a:r>
            <a:endParaRPr lang="en-US" sz="1100" dirty="0"/>
          </a:p>
        </p:txBody>
      </p:sp>
      <p:sp>
        <p:nvSpPr>
          <p:cNvPr id="10" name="TextBox 9"/>
          <p:cNvSpPr txBox="1"/>
          <p:nvPr/>
        </p:nvSpPr>
        <p:spPr>
          <a:xfrm>
            <a:off x="4653164" y="248978"/>
            <a:ext cx="1382110" cy="538609"/>
          </a:xfrm>
          <a:prstGeom prst="rect">
            <a:avLst/>
          </a:prstGeom>
          <a:noFill/>
        </p:spPr>
        <p:txBody>
          <a:bodyPr wrap="none" rtlCol="0">
            <a:spAutoFit/>
          </a:bodyPr>
          <a:lstStyle/>
          <a:p>
            <a:r>
              <a:rPr lang="en-US" dirty="0" smtClean="0"/>
              <a:t>My Content</a:t>
            </a:r>
          </a:p>
          <a:p>
            <a:r>
              <a:rPr lang="en-US" sz="1100" dirty="0" smtClean="0"/>
              <a:t>View Your Resources</a:t>
            </a:r>
            <a:endParaRPr lang="en-US" sz="1100" dirty="0"/>
          </a:p>
        </p:txBody>
      </p:sp>
      <p:sp>
        <p:nvSpPr>
          <p:cNvPr id="11" name="TextBox 10"/>
          <p:cNvSpPr txBox="1"/>
          <p:nvPr/>
        </p:nvSpPr>
        <p:spPr>
          <a:xfrm>
            <a:off x="6192672" y="248978"/>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12" name="TextBox 11"/>
          <p:cNvSpPr txBox="1"/>
          <p:nvPr/>
        </p:nvSpPr>
        <p:spPr>
          <a:xfrm>
            <a:off x="7640807" y="248978"/>
            <a:ext cx="1426994" cy="538609"/>
          </a:xfrm>
          <a:prstGeom prst="rect">
            <a:avLst/>
          </a:prstGeom>
          <a:noFill/>
        </p:spPr>
        <p:txBody>
          <a:bodyPr wrap="none" rtlCol="0">
            <a:spAutoFit/>
          </a:bodyPr>
          <a:lstStyle/>
          <a:p>
            <a:r>
              <a:rPr lang="en-US" dirty="0" smtClean="0">
                <a:solidFill>
                  <a:srgbClr val="FF0000"/>
                </a:solidFill>
              </a:rPr>
              <a:t>Collaborate</a:t>
            </a:r>
          </a:p>
          <a:p>
            <a:r>
              <a:rPr lang="en-US" sz="1100" dirty="0" smtClean="0">
                <a:solidFill>
                  <a:srgbClr val="FF0000"/>
                </a:solidFill>
              </a:rPr>
              <a:t>Share with colleagues</a:t>
            </a:r>
            <a:endParaRPr lang="en-US" sz="1100" dirty="0">
              <a:solidFill>
                <a:srgbClr val="FF0000"/>
              </a:solidFill>
            </a:endParaRPr>
          </a:p>
        </p:txBody>
      </p:sp>
      <p:sp>
        <p:nvSpPr>
          <p:cNvPr id="21" name="TextBox 20"/>
          <p:cNvSpPr txBox="1"/>
          <p:nvPr/>
        </p:nvSpPr>
        <p:spPr>
          <a:xfrm>
            <a:off x="457200" y="773668"/>
            <a:ext cx="5029200" cy="369332"/>
          </a:xfrm>
          <a:prstGeom prst="rect">
            <a:avLst/>
          </a:prstGeom>
          <a:noFill/>
        </p:spPr>
        <p:txBody>
          <a:bodyPr wrap="square" rtlCol="0">
            <a:spAutoFit/>
          </a:bodyPr>
          <a:lstStyle/>
          <a:p>
            <a:r>
              <a:rPr lang="en-US" dirty="0" smtClean="0"/>
              <a:t>Collaborate  |  </a:t>
            </a:r>
            <a:r>
              <a:rPr lang="en-US" sz="1200" dirty="0" smtClean="0"/>
              <a:t>Build your research network</a:t>
            </a:r>
            <a:endParaRPr lang="en-US" sz="1200" dirty="0"/>
          </a:p>
        </p:txBody>
      </p:sp>
      <p:sp>
        <p:nvSpPr>
          <p:cNvPr id="5" name="TextBox 4"/>
          <p:cNvSpPr txBox="1"/>
          <p:nvPr/>
        </p:nvSpPr>
        <p:spPr>
          <a:xfrm>
            <a:off x="1752600" y="1676400"/>
            <a:ext cx="3200400" cy="307777"/>
          </a:xfrm>
          <a:prstGeom prst="rect">
            <a:avLst/>
          </a:prstGeom>
          <a:noFill/>
        </p:spPr>
        <p:txBody>
          <a:bodyPr wrap="square" rtlCol="0">
            <a:spAutoFit/>
          </a:bodyPr>
          <a:lstStyle/>
          <a:p>
            <a:r>
              <a:rPr lang="en-US" sz="1400" dirty="0" smtClean="0"/>
              <a:t>You are a member of 2 groups</a:t>
            </a:r>
            <a:endParaRPr lang="en-US" sz="1400" dirty="0"/>
          </a:p>
        </p:txBody>
      </p:sp>
      <p:sp>
        <p:nvSpPr>
          <p:cNvPr id="46" name="TextBox 45"/>
          <p:cNvSpPr txBox="1"/>
          <p:nvPr/>
        </p:nvSpPr>
        <p:spPr>
          <a:xfrm>
            <a:off x="1905000" y="2056089"/>
            <a:ext cx="3926631" cy="1200329"/>
          </a:xfrm>
          <a:prstGeom prst="rect">
            <a:avLst/>
          </a:prstGeom>
          <a:noFill/>
        </p:spPr>
        <p:txBody>
          <a:bodyPr wrap="square" rtlCol="0">
            <a:spAutoFit/>
          </a:bodyPr>
          <a:lstStyle/>
          <a:p>
            <a:r>
              <a:rPr lang="en-US" sz="1200" b="1" dirty="0" smtClean="0"/>
              <a:t>                  Name:  </a:t>
            </a:r>
            <a:r>
              <a:rPr lang="en-US" sz="1200" u="sng" dirty="0" smtClean="0">
                <a:solidFill>
                  <a:srgbClr val="FF0000"/>
                </a:solidFill>
              </a:rPr>
              <a:t>Little Bear River Research Group</a:t>
            </a:r>
          </a:p>
          <a:p>
            <a:r>
              <a:rPr lang="en-US" sz="1200" b="1" dirty="0" smtClean="0"/>
              <a:t>                  Description</a:t>
            </a:r>
            <a:r>
              <a:rPr lang="en-US" sz="1200" dirty="0" smtClean="0"/>
              <a:t>:  This group is studying water quality </a:t>
            </a:r>
          </a:p>
          <a:p>
            <a:r>
              <a:rPr lang="en-US" sz="1200" dirty="0"/>
              <a:t> </a:t>
            </a:r>
            <a:r>
              <a:rPr lang="en-US" sz="1200" dirty="0" smtClean="0"/>
              <a:t>                 in the Little Bear River, Utah, USA.</a:t>
            </a:r>
          </a:p>
          <a:p>
            <a:r>
              <a:rPr lang="en-US" sz="1200" dirty="0" smtClean="0"/>
              <a:t>                  </a:t>
            </a:r>
            <a:r>
              <a:rPr lang="en-US" sz="1200" b="1" dirty="0" smtClean="0"/>
              <a:t>Created by</a:t>
            </a:r>
            <a:r>
              <a:rPr lang="en-US" sz="1200" dirty="0" smtClean="0"/>
              <a:t>:  </a:t>
            </a:r>
            <a:r>
              <a:rPr lang="en-US" sz="1200" u="sng" dirty="0" smtClean="0">
                <a:solidFill>
                  <a:srgbClr val="FF0000"/>
                </a:solidFill>
              </a:rPr>
              <a:t>Jeff Horsburgh</a:t>
            </a:r>
            <a:endParaRPr lang="en-US" sz="1200" u="sng" dirty="0">
              <a:solidFill>
                <a:srgbClr val="FF0000"/>
              </a:solidFill>
            </a:endParaRPr>
          </a:p>
          <a:p>
            <a:endParaRPr lang="en-US" sz="1200" dirty="0"/>
          </a:p>
          <a:p>
            <a:endParaRPr lang="en-US" sz="1200" dirty="0"/>
          </a:p>
        </p:txBody>
      </p:sp>
      <p:sp>
        <p:nvSpPr>
          <p:cNvPr id="47" name="Rounded Rectangle 46"/>
          <p:cNvSpPr/>
          <p:nvPr/>
        </p:nvSpPr>
        <p:spPr>
          <a:xfrm>
            <a:off x="568922" y="1253233"/>
            <a:ext cx="1241315" cy="30139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Create a Group</a:t>
            </a:r>
            <a:endParaRPr lang="en-US" sz="1100" b="1" dirty="0"/>
          </a:p>
        </p:txBody>
      </p:sp>
      <p:sp>
        <p:nvSpPr>
          <p:cNvPr id="50" name="Rounded Rectangle 49"/>
          <p:cNvSpPr/>
          <p:nvPr/>
        </p:nvSpPr>
        <p:spPr>
          <a:xfrm>
            <a:off x="6019800" y="1295400"/>
            <a:ext cx="2819400" cy="228600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096000" y="1295400"/>
            <a:ext cx="2590800" cy="584775"/>
          </a:xfrm>
          <a:prstGeom prst="rect">
            <a:avLst/>
          </a:prstGeom>
          <a:noFill/>
        </p:spPr>
        <p:txBody>
          <a:bodyPr wrap="square" rtlCol="0">
            <a:spAutoFit/>
          </a:bodyPr>
          <a:lstStyle/>
          <a:p>
            <a:pPr algn="ctr"/>
            <a:r>
              <a:rPr lang="en-US" sz="1600" dirty="0" smtClean="0"/>
              <a:t>Groups You Might be Interested In</a:t>
            </a:r>
            <a:endParaRPr lang="en-US" sz="700" u="sng" dirty="0"/>
          </a:p>
        </p:txBody>
      </p:sp>
      <p:sp>
        <p:nvSpPr>
          <p:cNvPr id="16" name="Rectangle 15"/>
          <p:cNvSpPr/>
          <p:nvPr/>
        </p:nvSpPr>
        <p:spPr>
          <a:xfrm>
            <a:off x="6096000" y="1905000"/>
            <a:ext cx="2667000" cy="55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96000" y="2572773"/>
            <a:ext cx="2667000" cy="55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726407" y="2018437"/>
            <a:ext cx="2036593" cy="400110"/>
          </a:xfrm>
          <a:prstGeom prst="rect">
            <a:avLst/>
          </a:prstGeom>
          <a:noFill/>
        </p:spPr>
        <p:txBody>
          <a:bodyPr wrap="square" rtlCol="0">
            <a:spAutoFit/>
          </a:bodyPr>
          <a:lstStyle/>
          <a:p>
            <a:r>
              <a:rPr lang="en-US" sz="1000" dirty="0" smtClean="0"/>
              <a:t>Name: </a:t>
            </a:r>
            <a:r>
              <a:rPr lang="en-US" sz="1000" u="sng" dirty="0" smtClean="0">
                <a:solidFill>
                  <a:srgbClr val="FF0000"/>
                </a:solidFill>
              </a:rPr>
              <a:t>USU Hydrology Group</a:t>
            </a:r>
          </a:p>
          <a:p>
            <a:r>
              <a:rPr lang="en-US" sz="1000" dirty="0" smtClean="0"/>
              <a:t>Created by:  </a:t>
            </a:r>
            <a:r>
              <a:rPr lang="en-US" sz="1000" u="sng" dirty="0" smtClean="0">
                <a:solidFill>
                  <a:srgbClr val="FF0000"/>
                </a:solidFill>
              </a:rPr>
              <a:t>David </a:t>
            </a:r>
            <a:r>
              <a:rPr lang="en-US" sz="1000" u="sng" dirty="0" err="1" smtClean="0">
                <a:solidFill>
                  <a:srgbClr val="FF0000"/>
                </a:solidFill>
              </a:rPr>
              <a:t>Tarboton</a:t>
            </a:r>
            <a:endParaRPr lang="en-US" sz="1000" dirty="0">
              <a:solidFill>
                <a:sysClr val="windowText" lastClr="000000"/>
              </a:solidFill>
            </a:endParaRPr>
          </a:p>
        </p:txBody>
      </p:sp>
      <p:pic>
        <p:nvPicPr>
          <p:cNvPr id="2050" name="Picture 2" descr="https://encrypted-tbn2.google.com/images?q=tbn:ANd9GcSVUb6v6BIDa4eHiOA7qWFDLHSviRiedx4vQP7ql1QRFr5kcHq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9583" y="2006769"/>
            <a:ext cx="439817" cy="4398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encrypted-tbn2.google.com/images?q=tbn:ANd9GcSVUb6v6BIDa4eHiOA7qWFDLHSviRiedx4vQP7ql1QRFr5kcHq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632348"/>
            <a:ext cx="439817" cy="43981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781800" y="2652201"/>
            <a:ext cx="2036593" cy="400110"/>
          </a:xfrm>
          <a:prstGeom prst="rect">
            <a:avLst/>
          </a:prstGeom>
          <a:noFill/>
        </p:spPr>
        <p:txBody>
          <a:bodyPr wrap="square" rtlCol="0">
            <a:spAutoFit/>
          </a:bodyPr>
          <a:lstStyle/>
          <a:p>
            <a:r>
              <a:rPr lang="en-US" sz="1000" dirty="0" smtClean="0"/>
              <a:t>Name: </a:t>
            </a:r>
            <a:r>
              <a:rPr lang="en-US" sz="1000" u="sng" dirty="0" smtClean="0">
                <a:solidFill>
                  <a:srgbClr val="FF0000"/>
                </a:solidFill>
              </a:rPr>
              <a:t>Little Bear River Junkies</a:t>
            </a:r>
          </a:p>
          <a:p>
            <a:r>
              <a:rPr lang="en-US" sz="1000" dirty="0" smtClean="0"/>
              <a:t>Created by:  </a:t>
            </a:r>
            <a:r>
              <a:rPr lang="en-US" sz="1000" u="sng" dirty="0" smtClean="0">
                <a:solidFill>
                  <a:srgbClr val="FF0000"/>
                </a:solidFill>
              </a:rPr>
              <a:t>Jeff Horsburgh</a:t>
            </a:r>
            <a:endParaRPr lang="en-US" sz="1000" dirty="0">
              <a:solidFill>
                <a:sysClr val="windowText" lastClr="000000"/>
              </a:solidFill>
            </a:endParaRPr>
          </a:p>
        </p:txBody>
      </p:sp>
      <p:sp>
        <p:nvSpPr>
          <p:cNvPr id="2" name="TextBox 1"/>
          <p:cNvSpPr txBox="1"/>
          <p:nvPr/>
        </p:nvSpPr>
        <p:spPr>
          <a:xfrm>
            <a:off x="568922" y="1686757"/>
            <a:ext cx="1733643" cy="738664"/>
          </a:xfrm>
          <a:prstGeom prst="rect">
            <a:avLst/>
          </a:prstGeom>
          <a:noFill/>
        </p:spPr>
        <p:txBody>
          <a:bodyPr wrap="square" rtlCol="0">
            <a:spAutoFit/>
          </a:bodyPr>
          <a:lstStyle/>
          <a:p>
            <a:r>
              <a:rPr lang="en-US" dirty="0" smtClean="0"/>
              <a:t>Show</a:t>
            </a:r>
          </a:p>
          <a:p>
            <a:r>
              <a:rPr lang="en-US" sz="1200" u="sng" dirty="0" smtClean="0"/>
              <a:t>All my groups</a:t>
            </a:r>
          </a:p>
          <a:p>
            <a:r>
              <a:rPr lang="en-US" sz="1200" u="sng" dirty="0" smtClean="0"/>
              <a:t>Owned by me</a:t>
            </a:r>
            <a:endParaRPr lang="en-US" sz="1200" u="sng" dirty="0"/>
          </a:p>
        </p:txBody>
      </p:sp>
      <p:pic>
        <p:nvPicPr>
          <p:cNvPr id="34" name="Picture 2" descr="https://encrypted-tbn2.google.com/images?q=tbn:ANd9GcSVUb6v6BIDa4eHiOA7qWFDLHSviRiedx4vQP7ql1QRFr5kcHq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133600"/>
            <a:ext cx="609600" cy="6096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828800" y="2012752"/>
            <a:ext cx="3926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Picture 2" descr="https://encrypted-tbn2.google.com/images?q=tbn:ANd9GcSVUb6v6BIDa4eHiOA7qWFDLHSviRiedx4vQP7ql1QRFr5kcHq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0480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905000" y="2990671"/>
            <a:ext cx="3926631" cy="1200329"/>
          </a:xfrm>
          <a:prstGeom prst="rect">
            <a:avLst/>
          </a:prstGeom>
          <a:noFill/>
        </p:spPr>
        <p:txBody>
          <a:bodyPr wrap="square" rtlCol="0">
            <a:spAutoFit/>
          </a:bodyPr>
          <a:lstStyle/>
          <a:p>
            <a:r>
              <a:rPr lang="en-US" sz="1200" b="1" dirty="0" smtClean="0"/>
              <a:t>                  Name:  </a:t>
            </a:r>
            <a:r>
              <a:rPr lang="en-US" sz="1200" u="sng" dirty="0" smtClean="0">
                <a:solidFill>
                  <a:srgbClr val="FF0000"/>
                </a:solidFill>
              </a:rPr>
              <a:t>CUAHSI</a:t>
            </a:r>
          </a:p>
          <a:p>
            <a:r>
              <a:rPr lang="en-US" sz="1200" b="1" dirty="0" smtClean="0"/>
              <a:t>                  Description</a:t>
            </a:r>
            <a:r>
              <a:rPr lang="en-US" sz="1200" dirty="0" smtClean="0"/>
              <a:t>:  This group shares resources related    </a:t>
            </a:r>
          </a:p>
          <a:p>
            <a:r>
              <a:rPr lang="en-US" sz="1200" dirty="0"/>
              <a:t> </a:t>
            </a:r>
            <a:r>
              <a:rPr lang="en-US" sz="1200" dirty="0" smtClean="0"/>
              <a:t>                 to hydrologic science.</a:t>
            </a:r>
          </a:p>
          <a:p>
            <a:r>
              <a:rPr lang="en-US" sz="1200" dirty="0" smtClean="0"/>
              <a:t>                  </a:t>
            </a:r>
            <a:r>
              <a:rPr lang="en-US" sz="1200" b="1" dirty="0" smtClean="0"/>
              <a:t>Created by</a:t>
            </a:r>
            <a:r>
              <a:rPr lang="en-US" sz="1200" dirty="0" smtClean="0"/>
              <a:t>:  </a:t>
            </a:r>
            <a:r>
              <a:rPr lang="en-US" sz="1200" u="sng" dirty="0" smtClean="0">
                <a:solidFill>
                  <a:srgbClr val="FF0000"/>
                </a:solidFill>
              </a:rPr>
              <a:t>Rick Hooper</a:t>
            </a:r>
            <a:endParaRPr lang="en-US" sz="1200" u="sng" dirty="0">
              <a:solidFill>
                <a:srgbClr val="FF0000"/>
              </a:solidFill>
            </a:endParaRPr>
          </a:p>
          <a:p>
            <a:endParaRPr lang="en-US" sz="1200" dirty="0"/>
          </a:p>
          <a:p>
            <a:endParaRPr lang="en-US" sz="1200" dirty="0"/>
          </a:p>
        </p:txBody>
      </p:sp>
      <p:sp>
        <p:nvSpPr>
          <p:cNvPr id="43" name="TextBox 42"/>
          <p:cNvSpPr txBox="1"/>
          <p:nvPr/>
        </p:nvSpPr>
        <p:spPr>
          <a:xfrm>
            <a:off x="1905000" y="1209675"/>
            <a:ext cx="1295625" cy="369332"/>
          </a:xfrm>
          <a:prstGeom prst="rect">
            <a:avLst/>
          </a:prstGeom>
          <a:noFill/>
        </p:spPr>
        <p:txBody>
          <a:bodyPr wrap="square" rtlCol="0">
            <a:spAutoFit/>
          </a:bodyPr>
          <a:lstStyle/>
          <a:p>
            <a:r>
              <a:rPr lang="en-US" dirty="0" smtClean="0"/>
              <a:t>Keyword:</a:t>
            </a:r>
            <a:endParaRPr lang="en-US" dirty="0"/>
          </a:p>
        </p:txBody>
      </p:sp>
      <p:sp>
        <p:nvSpPr>
          <p:cNvPr id="44" name="Rectangle 43"/>
          <p:cNvSpPr/>
          <p:nvPr/>
        </p:nvSpPr>
        <p:spPr>
          <a:xfrm>
            <a:off x="2943225" y="1276350"/>
            <a:ext cx="1515635" cy="28194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612431" y="1277396"/>
            <a:ext cx="1219200" cy="3048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Search Groups</a:t>
            </a:r>
            <a:endParaRPr lang="en-US" sz="1100" b="1" dirty="0"/>
          </a:p>
        </p:txBody>
      </p:sp>
      <p:sp>
        <p:nvSpPr>
          <p:cNvPr id="33" name="Rectangle 32"/>
          <p:cNvSpPr/>
          <p:nvPr/>
        </p:nvSpPr>
        <p:spPr>
          <a:xfrm>
            <a:off x="1437197" y="4191000"/>
            <a:ext cx="6269607" cy="1268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To what extent can we reuse capability and blend in with general purpose social networks like </a:t>
            </a:r>
            <a:r>
              <a:rPr lang="en-US" sz="2400" dirty="0" err="1" smtClean="0">
                <a:solidFill>
                  <a:srgbClr val="FF0000"/>
                </a:solidFill>
              </a:rPr>
              <a:t>facebook</a:t>
            </a:r>
            <a:r>
              <a:rPr lang="en-US" sz="2400" dirty="0" smtClean="0">
                <a:solidFill>
                  <a:srgbClr val="FF0000"/>
                </a:solidFill>
              </a:rPr>
              <a:t>, </a:t>
            </a:r>
            <a:r>
              <a:rPr lang="en-US" sz="2400" dirty="0" err="1" smtClean="0">
                <a:solidFill>
                  <a:srgbClr val="FF0000"/>
                </a:solidFill>
              </a:rPr>
              <a:t>google</a:t>
            </a:r>
            <a:r>
              <a:rPr lang="en-US" sz="2400" dirty="0" smtClean="0">
                <a:solidFill>
                  <a:srgbClr val="FF0000"/>
                </a:solidFill>
              </a:rPr>
              <a:t>+ or </a:t>
            </a:r>
            <a:r>
              <a:rPr lang="en-US" sz="2400" dirty="0" err="1" smtClean="0">
                <a:solidFill>
                  <a:srgbClr val="FF0000"/>
                </a:solidFill>
              </a:rPr>
              <a:t>linkedin</a:t>
            </a:r>
            <a:r>
              <a:rPr lang="en-US" sz="2400" dirty="0" smtClean="0">
                <a:solidFill>
                  <a:srgbClr val="FF0000"/>
                </a:solidFill>
              </a:rPr>
              <a:t>?</a:t>
            </a:r>
            <a:endParaRPr lang="en-US" sz="2400" dirty="0">
              <a:solidFill>
                <a:srgbClr val="FF0000"/>
              </a:solidFill>
            </a:endParaRPr>
          </a:p>
        </p:txBody>
      </p:sp>
      <p:sp>
        <p:nvSpPr>
          <p:cNvPr id="35" name="TextBox 34"/>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a:t>This material is based upon work supported by the National Science Foundation (NSF) under Grants No. OCI-1148453, </a:t>
            </a:r>
            <a:r>
              <a:rPr lang="en-US" sz="900" dirty="0" smtClean="0"/>
              <a:t>OCI-1148090</a:t>
            </a:r>
          </a:p>
          <a:p>
            <a:pPr algn="ctr"/>
            <a:r>
              <a:rPr lang="en-US" sz="900" dirty="0" smtClean="0"/>
              <a:t>Any opinions, findings, conclusions, or recommendations expressed in this material are those of the authors and do not necessarily reflect the views of the NSF.</a:t>
            </a:r>
            <a:endParaRPr lang="en-US" sz="900" dirty="0"/>
          </a:p>
        </p:txBody>
      </p:sp>
      <p:grpSp>
        <p:nvGrpSpPr>
          <p:cNvPr id="36" name="Group 35"/>
          <p:cNvGrpSpPr/>
          <p:nvPr/>
        </p:nvGrpSpPr>
        <p:grpSpPr>
          <a:xfrm>
            <a:off x="195674" y="168825"/>
            <a:ext cx="2940057" cy="618762"/>
            <a:chOff x="195674" y="168823"/>
            <a:chExt cx="2940057" cy="618762"/>
          </a:xfrm>
        </p:grpSpPr>
        <p:grpSp>
          <p:nvGrpSpPr>
            <p:cNvPr id="37" name="Group 36"/>
            <p:cNvGrpSpPr/>
            <p:nvPr/>
          </p:nvGrpSpPr>
          <p:grpSpPr>
            <a:xfrm>
              <a:off x="787508" y="168823"/>
              <a:ext cx="2348223" cy="618762"/>
              <a:chOff x="787508" y="156481"/>
              <a:chExt cx="2348223" cy="618762"/>
            </a:xfrm>
          </p:grpSpPr>
          <p:sp>
            <p:nvSpPr>
              <p:cNvPr id="39" name="TextBox 38"/>
              <p:cNvSpPr txBox="1"/>
              <p:nvPr/>
            </p:nvSpPr>
            <p:spPr>
              <a:xfrm>
                <a:off x="787509" y="156481"/>
                <a:ext cx="2348222" cy="446276"/>
              </a:xfrm>
              <a:prstGeom prst="rect">
                <a:avLst/>
              </a:prstGeom>
              <a:noFill/>
            </p:spPr>
            <p:txBody>
              <a:bodyPr wrap="square" rtlCol="0">
                <a:spAutoFit/>
              </a:bodyPr>
              <a:lstStyle/>
              <a:p>
                <a:pPr>
                  <a:defRPr/>
                </a:pPr>
                <a:r>
                  <a:rPr lang="en-US" sz="2300" kern="0" spc="50" dirty="0" err="1" smtClean="0">
                    <a:cs typeface="Arial" pitchFamily="34" charset="0"/>
                  </a:rPr>
                  <a:t>HydroShare</a:t>
                </a:r>
                <a:endParaRPr lang="en-US" sz="2300" kern="0" spc="50" dirty="0" smtClean="0">
                  <a:cs typeface="Arial" pitchFamily="34" charset="0"/>
                </a:endParaRPr>
              </a:p>
            </p:txBody>
          </p:sp>
          <p:sp>
            <p:nvSpPr>
              <p:cNvPr id="40" name="Rectangle 39"/>
              <p:cNvSpPr/>
              <p:nvPr/>
            </p:nvSpPr>
            <p:spPr>
              <a:xfrm>
                <a:off x="787508" y="467466"/>
                <a:ext cx="2231701" cy="307777"/>
              </a:xfrm>
              <a:prstGeom prst="rect">
                <a:avLst/>
              </a:prstGeom>
            </p:spPr>
            <p:txBody>
              <a:bodyPr wrap="none">
                <a:spAutoFit/>
              </a:bodyPr>
              <a:lstStyle/>
              <a:p>
                <a:pPr>
                  <a:defRPr/>
                </a:pPr>
                <a:r>
                  <a:rPr lang="en-US" sz="1400" i="1" kern="0" dirty="0" smtClean="0"/>
                  <a:t>Share your work with others</a:t>
                </a:r>
              </a:p>
            </p:txBody>
          </p:sp>
        </p:grpSp>
        <p:pic>
          <p:nvPicPr>
            <p:cNvPr id="38" name="Picture 4" descr="cuahsi_logo_4"/>
            <p:cNvPicPr>
              <a:picLocks noChangeAspect="1" noChangeArrowheads="1"/>
            </p:cNvPicPr>
            <p:nvPr/>
          </p:nvPicPr>
          <p:blipFill>
            <a:blip r:embed="rId5" cstate="print"/>
            <a:srcRect r="69569"/>
            <a:stretch>
              <a:fillRect/>
            </a:stretch>
          </p:blipFill>
          <p:spPr bwMode="auto">
            <a:xfrm>
              <a:off x="195674" y="179609"/>
              <a:ext cx="617220" cy="597190"/>
            </a:xfrm>
            <a:prstGeom prst="rect">
              <a:avLst/>
            </a:prstGeom>
            <a:noFill/>
            <a:ln w="9525">
              <a:noFill/>
              <a:miter lim="800000"/>
              <a:headEnd/>
              <a:tailEnd/>
            </a:ln>
          </p:spPr>
        </p:pic>
      </p:grpSp>
      <p:sp>
        <p:nvSpPr>
          <p:cNvPr id="45" name="TextBox 44"/>
          <p:cNvSpPr txBox="1"/>
          <p:nvPr/>
        </p:nvSpPr>
        <p:spPr>
          <a:xfrm>
            <a:off x="3261696" y="1"/>
            <a:ext cx="5806105" cy="276999"/>
          </a:xfrm>
          <a:prstGeom prst="rect">
            <a:avLst/>
          </a:prstGeom>
          <a:noFill/>
        </p:spPr>
        <p:txBody>
          <a:bodyPr wrap="square" rtlCol="0">
            <a:spAutoFit/>
          </a:bodyPr>
          <a:lstStyle/>
          <a:p>
            <a:pPr algn="r"/>
            <a:r>
              <a:rPr lang="en-US" sz="1200" dirty="0" smtClean="0">
                <a:solidFill>
                  <a:srgbClr val="00B0F0"/>
                </a:solidFill>
              </a:rPr>
              <a:t>You are signed in as Jeff Horsburgh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a:solidFill>
                  <a:srgbClr val="00B0F0"/>
                </a:solidFill>
              </a:rPr>
              <a:t>Feedback</a:t>
            </a:r>
            <a:r>
              <a:rPr lang="en-US" sz="1200" dirty="0" smtClean="0"/>
              <a:t> | </a:t>
            </a:r>
            <a:r>
              <a:rPr lang="en-US" sz="1200" dirty="0" smtClean="0">
                <a:solidFill>
                  <a:srgbClr val="00B0F0"/>
                </a:solidFill>
              </a:rPr>
              <a:t>Help </a:t>
            </a:r>
            <a:r>
              <a:rPr lang="en-US" sz="1200" dirty="0" smtClean="0"/>
              <a:t> </a:t>
            </a:r>
            <a:endParaRPr lang="en-US" sz="1200" dirty="0"/>
          </a:p>
        </p:txBody>
      </p:sp>
    </p:spTree>
    <p:extLst>
      <p:ext uri="{BB962C8B-B14F-4D97-AF65-F5344CB8AC3E}">
        <p14:creationId xmlns:p14="http://schemas.microsoft.com/office/powerpoint/2010/main" val="129624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Interoperable data sharing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Tim </a:t>
            </a:r>
            <a:r>
              <a:rPr lang="en-US" dirty="0"/>
              <a:t>Berners-Lee contends that the danger of social networking sites is that most are silos and do not allow users to port data from one site to another. He also cautions against social networks that grow too big and become a monopoly as this tends to </a:t>
            </a:r>
            <a:r>
              <a:rPr lang="en-US" dirty="0" smtClean="0"/>
              <a:t>limit innovation</a:t>
            </a:r>
            <a:r>
              <a:rPr lang="en-US" dirty="0"/>
              <a:t>.  </a:t>
            </a:r>
            <a:endParaRPr lang="en-US" dirty="0" smtClean="0"/>
          </a:p>
          <a:p>
            <a:endParaRPr lang="en-US" b="1" i="1" dirty="0" smtClean="0"/>
          </a:p>
          <a:p>
            <a:r>
              <a:rPr lang="en-US" b="1" i="1" dirty="0" smtClean="0"/>
              <a:t>We need: </a:t>
            </a:r>
          </a:p>
          <a:p>
            <a:pPr lvl="1"/>
            <a:r>
              <a:rPr lang="en-US" b="1" i="1" dirty="0"/>
              <a:t>W</a:t>
            </a:r>
            <a:r>
              <a:rPr lang="en-US" b="1" i="1" dirty="0" smtClean="0"/>
              <a:t>ell </a:t>
            </a:r>
            <a:r>
              <a:rPr lang="en-US" b="1" i="1" dirty="0"/>
              <a:t>defined APIs for client application </a:t>
            </a:r>
            <a:r>
              <a:rPr lang="en-US" b="1" i="1" dirty="0" smtClean="0"/>
              <a:t>developers</a:t>
            </a:r>
          </a:p>
          <a:p>
            <a:pPr lvl="1"/>
            <a:r>
              <a:rPr lang="en-US" b="1" i="1" dirty="0" smtClean="0"/>
              <a:t>Well defined data encoding and transfer formats to ensure that </a:t>
            </a:r>
            <a:r>
              <a:rPr lang="en-US" b="1" i="1" dirty="0"/>
              <a:t>all data is </a:t>
            </a:r>
            <a:r>
              <a:rPr lang="en-US" b="1" i="1" dirty="0" smtClean="0"/>
              <a:t>portable</a:t>
            </a:r>
          </a:p>
          <a:p>
            <a:pPr lvl="1"/>
            <a:r>
              <a:rPr lang="en-US" b="1" i="1" dirty="0" smtClean="0">
                <a:solidFill>
                  <a:srgbClr val="FF0000"/>
                </a:solidFill>
              </a:rPr>
              <a:t>Standard CRUD interfaces</a:t>
            </a:r>
            <a:endParaRPr lang="en-US" dirty="0">
              <a:solidFill>
                <a:srgbClr val="FF0000"/>
              </a:solidFill>
            </a:endParaRPr>
          </a:p>
          <a:p>
            <a:endParaRPr lang="en-US" dirty="0"/>
          </a:p>
          <a:p>
            <a:pPr marL="0" indent="0">
              <a:buNone/>
            </a:pPr>
            <a:endParaRPr lang="en-US" dirty="0"/>
          </a:p>
        </p:txBody>
      </p:sp>
      <p:sp>
        <p:nvSpPr>
          <p:cNvPr id="4" name="Rectangle 3"/>
          <p:cNvSpPr/>
          <p:nvPr/>
        </p:nvSpPr>
        <p:spPr>
          <a:xfrm>
            <a:off x="914400" y="3505200"/>
            <a:ext cx="7239000" cy="369332"/>
          </a:xfrm>
          <a:prstGeom prst="rect">
            <a:avLst/>
          </a:prstGeom>
        </p:spPr>
        <p:txBody>
          <a:bodyPr wrap="square">
            <a:spAutoFit/>
          </a:bodyPr>
          <a:lstStyle/>
          <a:p>
            <a:r>
              <a:rPr lang="en-US" dirty="0" smtClean="0">
                <a:hlinkClick r:id="rId3"/>
              </a:rPr>
              <a:t>(http</a:t>
            </a:r>
            <a:r>
              <a:rPr lang="en-US" dirty="0">
                <a:hlinkClick r:id="rId3"/>
              </a:rPr>
              <a:t>://</a:t>
            </a:r>
            <a:r>
              <a:rPr lang="en-US" dirty="0" smtClean="0">
                <a:hlinkClick r:id="rId3"/>
              </a:rPr>
              <a:t>www.scientificamerican.com/article.cfm?id=long-live-the-web</a:t>
            </a:r>
            <a:r>
              <a:rPr lang="en-US" dirty="0" smtClean="0"/>
              <a:t>) </a:t>
            </a:r>
            <a:endParaRPr lang="en-US" dirty="0"/>
          </a:p>
        </p:txBody>
      </p:sp>
    </p:spTree>
    <p:extLst>
      <p:ext uri="{BB962C8B-B14F-4D97-AF65-F5344CB8AC3E}">
        <p14:creationId xmlns:p14="http://schemas.microsoft.com/office/powerpoint/2010/main" val="197292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961183"/>
            <a:ext cx="9144000" cy="5701425"/>
          </a:xfrm>
        </p:spPr>
      </p:pic>
      <p:pic>
        <p:nvPicPr>
          <p:cNvPr id="13" name="Picture 7"/>
          <p:cNvPicPr>
            <a:picLocks noChangeAspect="1" noChangeArrowheads="1"/>
          </p:cNvPicPr>
          <p:nvPr/>
        </p:nvPicPr>
        <p:blipFill>
          <a:blip r:embed="rId4" cstate="print"/>
          <a:srcRect/>
          <a:stretch>
            <a:fillRect/>
          </a:stretch>
        </p:blipFill>
        <p:spPr bwMode="auto">
          <a:xfrm>
            <a:off x="0" y="1156040"/>
            <a:ext cx="3090042" cy="569906"/>
          </a:xfrm>
          <a:prstGeom prst="rect">
            <a:avLst/>
          </a:prstGeom>
          <a:noFill/>
          <a:ln w="9525">
            <a:noFill/>
            <a:miter lim="800000"/>
            <a:headEnd/>
            <a:tailEnd/>
          </a:ln>
        </p:spPr>
      </p:pic>
      <p:sp>
        <p:nvSpPr>
          <p:cNvPr id="6" name="Title 1"/>
          <p:cNvSpPr txBox="1">
            <a:spLocks/>
          </p:cNvSpPr>
          <p:nvPr/>
        </p:nvSpPr>
        <p:spPr>
          <a:xfrm>
            <a:off x="441434" y="0"/>
            <a:ext cx="8229600" cy="8986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Support Client/App Functionality</a:t>
            </a:r>
            <a:endParaRPr lang="en-US" dirty="0"/>
          </a:p>
        </p:txBody>
      </p:sp>
      <p:sp>
        <p:nvSpPr>
          <p:cNvPr id="7" name="Content Placeholder 2"/>
          <p:cNvSpPr txBox="1">
            <a:spLocks/>
          </p:cNvSpPr>
          <p:nvPr/>
        </p:nvSpPr>
        <p:spPr>
          <a:xfrm>
            <a:off x="3326532" y="1814088"/>
            <a:ext cx="5533689" cy="4775893"/>
          </a:xfrm>
          <a:prstGeom prst="rect">
            <a:avLst/>
          </a:prstGeom>
          <a:solidFill>
            <a:srgbClr val="FFFF00"/>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Upload to </a:t>
            </a:r>
            <a:r>
              <a:rPr lang="en-US" dirty="0" err="1" smtClean="0"/>
              <a:t>HydroShare</a:t>
            </a:r>
            <a:endParaRPr lang="en-US" dirty="0" smtClean="0"/>
          </a:p>
          <a:p>
            <a:r>
              <a:rPr lang="en-US" dirty="0" smtClean="0"/>
              <a:t>Search </a:t>
            </a:r>
            <a:r>
              <a:rPr lang="en-US" dirty="0" err="1" smtClean="0"/>
              <a:t>HydroShare</a:t>
            </a:r>
            <a:endParaRPr lang="en-US" dirty="0" smtClean="0"/>
          </a:p>
          <a:p>
            <a:r>
              <a:rPr lang="en-US" dirty="0" smtClean="0"/>
              <a:t>Download from </a:t>
            </a:r>
            <a:r>
              <a:rPr lang="en-US" dirty="0" err="1" smtClean="0"/>
              <a:t>HydroShare</a:t>
            </a:r>
            <a:endParaRPr lang="en-US" dirty="0" smtClean="0"/>
          </a:p>
          <a:p>
            <a:r>
              <a:rPr lang="en-US" dirty="0" smtClean="0"/>
              <a:t>Download and execute model or workflow packages</a:t>
            </a:r>
          </a:p>
          <a:p>
            <a:r>
              <a:rPr lang="en-US" dirty="0" smtClean="0"/>
              <a:t>Build and upload model or workflow packages</a:t>
            </a:r>
          </a:p>
          <a:p>
            <a:r>
              <a:rPr lang="en-US" dirty="0" smtClean="0"/>
              <a:t>Submit HPC jobs?</a:t>
            </a:r>
          </a:p>
          <a:p>
            <a:r>
              <a:rPr lang="en-US" dirty="0" smtClean="0"/>
              <a:t>Multiple clients (Desktop, </a:t>
            </a:r>
            <a:r>
              <a:rPr lang="en-US" dirty="0" err="1" smtClean="0"/>
              <a:t>iOS</a:t>
            </a:r>
            <a:r>
              <a:rPr lang="en-US" dirty="0" smtClean="0"/>
              <a:t>, Android)</a:t>
            </a:r>
          </a:p>
          <a:p>
            <a:endParaRPr lang="en-US" dirty="0"/>
          </a:p>
        </p:txBody>
      </p:sp>
      <p:pic>
        <p:nvPicPr>
          <p:cNvPr id="5122" name="Picture 2" descr="http://www.popularmechanics.com/cm/popularmechanics/images/zY/iphone-v-g1-0908.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6823"/>
          <a:stretch/>
        </p:blipFill>
        <p:spPr bwMode="auto">
          <a:xfrm rot="21348937">
            <a:off x="441434" y="4292116"/>
            <a:ext cx="1588031" cy="224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4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76" y="1765246"/>
            <a:ext cx="7592248" cy="483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Using </a:t>
            </a:r>
            <a:r>
              <a:rPr lang="en-US" dirty="0" err="1" smtClean="0"/>
              <a:t>HydroShare</a:t>
            </a:r>
            <a:r>
              <a:rPr lang="en-US" dirty="0" smtClean="0"/>
              <a:t> for Modeling and Analysis</a:t>
            </a:r>
            <a:endParaRPr lang="en-US" dirty="0"/>
          </a:p>
        </p:txBody>
      </p:sp>
      <p:sp>
        <p:nvSpPr>
          <p:cNvPr id="5" name="Rectangle 4"/>
          <p:cNvSpPr/>
          <p:nvPr/>
        </p:nvSpPr>
        <p:spPr>
          <a:xfrm>
            <a:off x="3373826" y="1560394"/>
            <a:ext cx="2434590" cy="38471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82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198"/>
            <a:ext cx="8229600" cy="1143000"/>
          </a:xfrm>
        </p:spPr>
        <p:txBody>
          <a:bodyPr/>
          <a:lstStyle/>
          <a:p>
            <a:r>
              <a:rPr lang="en-US" dirty="0" smtClean="0"/>
              <a:t>General Model Execution Paradigm</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3" y="1128727"/>
            <a:ext cx="4600575"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248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15" y="1462307"/>
            <a:ext cx="4191953" cy="414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656" y="1479163"/>
            <a:ext cx="4191953" cy="414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2383" y="5990892"/>
            <a:ext cx="6099234" cy="461665"/>
          </a:xfrm>
          <a:prstGeom prst="rect">
            <a:avLst/>
          </a:prstGeom>
          <a:noFill/>
        </p:spPr>
        <p:txBody>
          <a:bodyPr wrap="none" rtlCol="0">
            <a:spAutoFit/>
          </a:bodyPr>
          <a:lstStyle/>
          <a:p>
            <a:r>
              <a:rPr lang="en-US" sz="2400" dirty="0" smtClean="0"/>
              <a:t>VIC, HSPF, Others ...  You contribute your model</a:t>
            </a:r>
            <a:endParaRPr lang="en-US" sz="2400" dirty="0"/>
          </a:p>
        </p:txBody>
      </p:sp>
    </p:spTree>
    <p:extLst>
      <p:ext uri="{BB962C8B-B14F-4D97-AF65-F5344CB8AC3E}">
        <p14:creationId xmlns:p14="http://schemas.microsoft.com/office/powerpoint/2010/main" val="1967995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1438" y="2166560"/>
            <a:ext cx="5430551" cy="3176885"/>
            <a:chOff x="961698" y="2136093"/>
            <a:chExt cx="6220582" cy="3176885"/>
          </a:xfrm>
        </p:grpSpPr>
        <p:sp>
          <p:nvSpPr>
            <p:cNvPr id="86" name="Freeform 85"/>
            <p:cNvSpPr/>
            <p:nvPr/>
          </p:nvSpPr>
          <p:spPr>
            <a:xfrm>
              <a:off x="1195588" y="2388406"/>
              <a:ext cx="5757005" cy="2498635"/>
            </a:xfrm>
            <a:custGeom>
              <a:avLst/>
              <a:gdLst>
                <a:gd name="connsiteX0" fmla="*/ 4518211 w 6710082"/>
                <a:gd name="connsiteY0" fmla="*/ 672353 h 3200400"/>
                <a:gd name="connsiteX1" fmla="*/ 4276164 w 6710082"/>
                <a:gd name="connsiteY1" fmla="*/ 1223682 h 3200400"/>
                <a:gd name="connsiteX2" fmla="*/ 4249270 w 6710082"/>
                <a:gd name="connsiteY2" fmla="*/ 1532964 h 3200400"/>
                <a:gd name="connsiteX3" fmla="*/ 3281082 w 6710082"/>
                <a:gd name="connsiteY3" fmla="*/ 1667435 h 3200400"/>
                <a:gd name="connsiteX4" fmla="*/ 2339788 w 6710082"/>
                <a:gd name="connsiteY4" fmla="*/ 1694329 h 3200400"/>
                <a:gd name="connsiteX5" fmla="*/ 1721223 w 6710082"/>
                <a:gd name="connsiteY5" fmla="*/ 1653988 h 3200400"/>
                <a:gd name="connsiteX6" fmla="*/ 632011 w 6710082"/>
                <a:gd name="connsiteY6" fmla="*/ 1909482 h 3200400"/>
                <a:gd name="connsiteX7" fmla="*/ 242047 w 6710082"/>
                <a:gd name="connsiteY7" fmla="*/ 1976717 h 3200400"/>
                <a:gd name="connsiteX8" fmla="*/ 53788 w 6710082"/>
                <a:gd name="connsiteY8" fmla="*/ 2460812 h 3200400"/>
                <a:gd name="connsiteX9" fmla="*/ 0 w 6710082"/>
                <a:gd name="connsiteY9" fmla="*/ 2904564 h 3200400"/>
                <a:gd name="connsiteX10" fmla="*/ 484094 w 6710082"/>
                <a:gd name="connsiteY10" fmla="*/ 3106270 h 3200400"/>
                <a:gd name="connsiteX11" fmla="*/ 1586753 w 6710082"/>
                <a:gd name="connsiteY11" fmla="*/ 3186953 h 3200400"/>
                <a:gd name="connsiteX12" fmla="*/ 1869141 w 6710082"/>
                <a:gd name="connsiteY12" fmla="*/ 3092823 h 3200400"/>
                <a:gd name="connsiteX13" fmla="*/ 3254188 w 6710082"/>
                <a:gd name="connsiteY13" fmla="*/ 3200400 h 3200400"/>
                <a:gd name="connsiteX14" fmla="*/ 3913094 w 6710082"/>
                <a:gd name="connsiteY14" fmla="*/ 3186953 h 3200400"/>
                <a:gd name="connsiteX15" fmla="*/ 5002305 w 6710082"/>
                <a:gd name="connsiteY15" fmla="*/ 3012141 h 3200400"/>
                <a:gd name="connsiteX16" fmla="*/ 6104964 w 6710082"/>
                <a:gd name="connsiteY16" fmla="*/ 2850776 h 3200400"/>
                <a:gd name="connsiteX17" fmla="*/ 6710082 w 6710082"/>
                <a:gd name="connsiteY17" fmla="*/ 1922929 h 3200400"/>
                <a:gd name="connsiteX18" fmla="*/ 6481482 w 6710082"/>
                <a:gd name="connsiteY18" fmla="*/ 1089212 h 3200400"/>
                <a:gd name="connsiteX19" fmla="*/ 6333564 w 6710082"/>
                <a:gd name="connsiteY19" fmla="*/ 389964 h 3200400"/>
                <a:gd name="connsiteX20" fmla="*/ 5822576 w 6710082"/>
                <a:gd name="connsiteY20" fmla="*/ 40341 h 3200400"/>
                <a:gd name="connsiteX21" fmla="*/ 5486400 w 6710082"/>
                <a:gd name="connsiteY21" fmla="*/ 0 h 3200400"/>
                <a:gd name="connsiteX22" fmla="*/ 4894729 w 6710082"/>
                <a:gd name="connsiteY22" fmla="*/ 188259 h 3200400"/>
                <a:gd name="connsiteX23" fmla="*/ 4518211 w 6710082"/>
                <a:gd name="connsiteY23" fmla="*/ 672353 h 3200400"/>
                <a:gd name="connsiteX0" fmla="*/ 4518211 w 6710082"/>
                <a:gd name="connsiteY0" fmla="*/ 672353 h 3200400"/>
                <a:gd name="connsiteX1" fmla="*/ 4276164 w 6710082"/>
                <a:gd name="connsiteY1" fmla="*/ 1223682 h 3200400"/>
                <a:gd name="connsiteX2" fmla="*/ 4249270 w 6710082"/>
                <a:gd name="connsiteY2" fmla="*/ 1532964 h 3200400"/>
                <a:gd name="connsiteX3" fmla="*/ 3281082 w 6710082"/>
                <a:gd name="connsiteY3" fmla="*/ 1667435 h 3200400"/>
                <a:gd name="connsiteX4" fmla="*/ 2339788 w 6710082"/>
                <a:gd name="connsiteY4" fmla="*/ 1694329 h 3200400"/>
                <a:gd name="connsiteX5" fmla="*/ 1721223 w 6710082"/>
                <a:gd name="connsiteY5" fmla="*/ 1653988 h 3200400"/>
                <a:gd name="connsiteX6" fmla="*/ 490121 w 6710082"/>
                <a:gd name="connsiteY6" fmla="*/ 1223585 h 3200400"/>
                <a:gd name="connsiteX7" fmla="*/ 242047 w 6710082"/>
                <a:gd name="connsiteY7" fmla="*/ 1976717 h 3200400"/>
                <a:gd name="connsiteX8" fmla="*/ 53788 w 6710082"/>
                <a:gd name="connsiteY8" fmla="*/ 2460812 h 3200400"/>
                <a:gd name="connsiteX9" fmla="*/ 0 w 6710082"/>
                <a:gd name="connsiteY9" fmla="*/ 2904564 h 3200400"/>
                <a:gd name="connsiteX10" fmla="*/ 484094 w 6710082"/>
                <a:gd name="connsiteY10" fmla="*/ 3106270 h 3200400"/>
                <a:gd name="connsiteX11" fmla="*/ 1586753 w 6710082"/>
                <a:gd name="connsiteY11" fmla="*/ 3186953 h 3200400"/>
                <a:gd name="connsiteX12" fmla="*/ 1869141 w 6710082"/>
                <a:gd name="connsiteY12" fmla="*/ 3092823 h 3200400"/>
                <a:gd name="connsiteX13" fmla="*/ 3254188 w 6710082"/>
                <a:gd name="connsiteY13" fmla="*/ 3200400 h 3200400"/>
                <a:gd name="connsiteX14" fmla="*/ 3913094 w 6710082"/>
                <a:gd name="connsiteY14" fmla="*/ 3186953 h 3200400"/>
                <a:gd name="connsiteX15" fmla="*/ 5002305 w 6710082"/>
                <a:gd name="connsiteY15" fmla="*/ 3012141 h 3200400"/>
                <a:gd name="connsiteX16" fmla="*/ 6104964 w 6710082"/>
                <a:gd name="connsiteY16" fmla="*/ 2850776 h 3200400"/>
                <a:gd name="connsiteX17" fmla="*/ 6710082 w 6710082"/>
                <a:gd name="connsiteY17" fmla="*/ 1922929 h 3200400"/>
                <a:gd name="connsiteX18" fmla="*/ 6481482 w 6710082"/>
                <a:gd name="connsiteY18" fmla="*/ 1089212 h 3200400"/>
                <a:gd name="connsiteX19" fmla="*/ 6333564 w 6710082"/>
                <a:gd name="connsiteY19" fmla="*/ 389964 h 3200400"/>
                <a:gd name="connsiteX20" fmla="*/ 5822576 w 6710082"/>
                <a:gd name="connsiteY20" fmla="*/ 40341 h 3200400"/>
                <a:gd name="connsiteX21" fmla="*/ 5486400 w 6710082"/>
                <a:gd name="connsiteY21" fmla="*/ 0 h 3200400"/>
                <a:gd name="connsiteX22" fmla="*/ 4894729 w 6710082"/>
                <a:gd name="connsiteY22" fmla="*/ 188259 h 3200400"/>
                <a:gd name="connsiteX23" fmla="*/ 4518211 w 6710082"/>
                <a:gd name="connsiteY23" fmla="*/ 672353 h 3200400"/>
                <a:gd name="connsiteX0" fmla="*/ 4518211 w 6710082"/>
                <a:gd name="connsiteY0" fmla="*/ 672353 h 3200400"/>
                <a:gd name="connsiteX1" fmla="*/ 4276164 w 6710082"/>
                <a:gd name="connsiteY1" fmla="*/ 1223682 h 3200400"/>
                <a:gd name="connsiteX2" fmla="*/ 4249270 w 6710082"/>
                <a:gd name="connsiteY2" fmla="*/ 1532964 h 3200400"/>
                <a:gd name="connsiteX3" fmla="*/ 3281082 w 6710082"/>
                <a:gd name="connsiteY3" fmla="*/ 1667435 h 3200400"/>
                <a:gd name="connsiteX4" fmla="*/ 2339788 w 6710082"/>
                <a:gd name="connsiteY4" fmla="*/ 1694329 h 3200400"/>
                <a:gd name="connsiteX5" fmla="*/ 2556795 w 6710082"/>
                <a:gd name="connsiteY5" fmla="*/ 1015944 h 3200400"/>
                <a:gd name="connsiteX6" fmla="*/ 490121 w 6710082"/>
                <a:gd name="connsiteY6" fmla="*/ 1223585 h 3200400"/>
                <a:gd name="connsiteX7" fmla="*/ 242047 w 6710082"/>
                <a:gd name="connsiteY7" fmla="*/ 1976717 h 3200400"/>
                <a:gd name="connsiteX8" fmla="*/ 53788 w 6710082"/>
                <a:gd name="connsiteY8" fmla="*/ 2460812 h 3200400"/>
                <a:gd name="connsiteX9" fmla="*/ 0 w 6710082"/>
                <a:gd name="connsiteY9" fmla="*/ 2904564 h 3200400"/>
                <a:gd name="connsiteX10" fmla="*/ 484094 w 6710082"/>
                <a:gd name="connsiteY10" fmla="*/ 3106270 h 3200400"/>
                <a:gd name="connsiteX11" fmla="*/ 1586753 w 6710082"/>
                <a:gd name="connsiteY11" fmla="*/ 3186953 h 3200400"/>
                <a:gd name="connsiteX12" fmla="*/ 1869141 w 6710082"/>
                <a:gd name="connsiteY12" fmla="*/ 3092823 h 3200400"/>
                <a:gd name="connsiteX13" fmla="*/ 3254188 w 6710082"/>
                <a:gd name="connsiteY13" fmla="*/ 3200400 h 3200400"/>
                <a:gd name="connsiteX14" fmla="*/ 3913094 w 6710082"/>
                <a:gd name="connsiteY14" fmla="*/ 3186953 h 3200400"/>
                <a:gd name="connsiteX15" fmla="*/ 5002305 w 6710082"/>
                <a:gd name="connsiteY15" fmla="*/ 3012141 h 3200400"/>
                <a:gd name="connsiteX16" fmla="*/ 6104964 w 6710082"/>
                <a:gd name="connsiteY16" fmla="*/ 2850776 h 3200400"/>
                <a:gd name="connsiteX17" fmla="*/ 6710082 w 6710082"/>
                <a:gd name="connsiteY17" fmla="*/ 1922929 h 3200400"/>
                <a:gd name="connsiteX18" fmla="*/ 6481482 w 6710082"/>
                <a:gd name="connsiteY18" fmla="*/ 1089212 h 3200400"/>
                <a:gd name="connsiteX19" fmla="*/ 6333564 w 6710082"/>
                <a:gd name="connsiteY19" fmla="*/ 389964 h 3200400"/>
                <a:gd name="connsiteX20" fmla="*/ 5822576 w 6710082"/>
                <a:gd name="connsiteY20" fmla="*/ 40341 h 3200400"/>
                <a:gd name="connsiteX21" fmla="*/ 5486400 w 6710082"/>
                <a:gd name="connsiteY21" fmla="*/ 0 h 3200400"/>
                <a:gd name="connsiteX22" fmla="*/ 4894729 w 6710082"/>
                <a:gd name="connsiteY22" fmla="*/ 188259 h 3200400"/>
                <a:gd name="connsiteX23" fmla="*/ 4518211 w 6710082"/>
                <a:gd name="connsiteY23" fmla="*/ 672353 h 3200400"/>
                <a:gd name="connsiteX0" fmla="*/ 4518211 w 6710082"/>
                <a:gd name="connsiteY0" fmla="*/ 672353 h 3200400"/>
                <a:gd name="connsiteX1" fmla="*/ 4276164 w 6710082"/>
                <a:gd name="connsiteY1" fmla="*/ 1223682 h 3200400"/>
                <a:gd name="connsiteX2" fmla="*/ 4249270 w 6710082"/>
                <a:gd name="connsiteY2" fmla="*/ 1532964 h 3200400"/>
                <a:gd name="connsiteX3" fmla="*/ 2339788 w 6710082"/>
                <a:gd name="connsiteY3" fmla="*/ 1694329 h 3200400"/>
                <a:gd name="connsiteX4" fmla="*/ 2556795 w 6710082"/>
                <a:gd name="connsiteY4" fmla="*/ 1015944 h 3200400"/>
                <a:gd name="connsiteX5" fmla="*/ 490121 w 6710082"/>
                <a:gd name="connsiteY5" fmla="*/ 1223585 h 3200400"/>
                <a:gd name="connsiteX6" fmla="*/ 242047 w 6710082"/>
                <a:gd name="connsiteY6" fmla="*/ 1976717 h 3200400"/>
                <a:gd name="connsiteX7" fmla="*/ 53788 w 6710082"/>
                <a:gd name="connsiteY7" fmla="*/ 2460812 h 3200400"/>
                <a:gd name="connsiteX8" fmla="*/ 0 w 6710082"/>
                <a:gd name="connsiteY8" fmla="*/ 2904564 h 3200400"/>
                <a:gd name="connsiteX9" fmla="*/ 484094 w 6710082"/>
                <a:gd name="connsiteY9" fmla="*/ 3106270 h 3200400"/>
                <a:gd name="connsiteX10" fmla="*/ 1586753 w 6710082"/>
                <a:gd name="connsiteY10" fmla="*/ 3186953 h 3200400"/>
                <a:gd name="connsiteX11" fmla="*/ 1869141 w 6710082"/>
                <a:gd name="connsiteY11" fmla="*/ 3092823 h 3200400"/>
                <a:gd name="connsiteX12" fmla="*/ 3254188 w 6710082"/>
                <a:gd name="connsiteY12" fmla="*/ 3200400 h 3200400"/>
                <a:gd name="connsiteX13" fmla="*/ 3913094 w 6710082"/>
                <a:gd name="connsiteY13" fmla="*/ 3186953 h 3200400"/>
                <a:gd name="connsiteX14" fmla="*/ 5002305 w 6710082"/>
                <a:gd name="connsiteY14" fmla="*/ 3012141 h 3200400"/>
                <a:gd name="connsiteX15" fmla="*/ 6104964 w 6710082"/>
                <a:gd name="connsiteY15" fmla="*/ 2850776 h 3200400"/>
                <a:gd name="connsiteX16" fmla="*/ 6710082 w 6710082"/>
                <a:gd name="connsiteY16" fmla="*/ 1922929 h 3200400"/>
                <a:gd name="connsiteX17" fmla="*/ 6481482 w 6710082"/>
                <a:gd name="connsiteY17" fmla="*/ 1089212 h 3200400"/>
                <a:gd name="connsiteX18" fmla="*/ 6333564 w 6710082"/>
                <a:gd name="connsiteY18" fmla="*/ 389964 h 3200400"/>
                <a:gd name="connsiteX19" fmla="*/ 5822576 w 6710082"/>
                <a:gd name="connsiteY19" fmla="*/ 40341 h 3200400"/>
                <a:gd name="connsiteX20" fmla="*/ 5486400 w 6710082"/>
                <a:gd name="connsiteY20" fmla="*/ 0 h 3200400"/>
                <a:gd name="connsiteX21" fmla="*/ 4894729 w 6710082"/>
                <a:gd name="connsiteY21" fmla="*/ 188259 h 3200400"/>
                <a:gd name="connsiteX22" fmla="*/ 4518211 w 6710082"/>
                <a:gd name="connsiteY22" fmla="*/ 672353 h 3200400"/>
                <a:gd name="connsiteX0" fmla="*/ 4518211 w 6710082"/>
                <a:gd name="connsiteY0" fmla="*/ 672353 h 3200400"/>
                <a:gd name="connsiteX1" fmla="*/ 4276164 w 6710082"/>
                <a:gd name="connsiteY1" fmla="*/ 1223682 h 3200400"/>
                <a:gd name="connsiteX2" fmla="*/ 4249270 w 6710082"/>
                <a:gd name="connsiteY2" fmla="*/ 1532964 h 3200400"/>
                <a:gd name="connsiteX3" fmla="*/ 3411844 w 6710082"/>
                <a:gd name="connsiteY3" fmla="*/ 1104139 h 3200400"/>
                <a:gd name="connsiteX4" fmla="*/ 2556795 w 6710082"/>
                <a:gd name="connsiteY4" fmla="*/ 1015944 h 3200400"/>
                <a:gd name="connsiteX5" fmla="*/ 490121 w 6710082"/>
                <a:gd name="connsiteY5" fmla="*/ 1223585 h 3200400"/>
                <a:gd name="connsiteX6" fmla="*/ 242047 w 6710082"/>
                <a:gd name="connsiteY6" fmla="*/ 1976717 h 3200400"/>
                <a:gd name="connsiteX7" fmla="*/ 53788 w 6710082"/>
                <a:gd name="connsiteY7" fmla="*/ 2460812 h 3200400"/>
                <a:gd name="connsiteX8" fmla="*/ 0 w 6710082"/>
                <a:gd name="connsiteY8" fmla="*/ 2904564 h 3200400"/>
                <a:gd name="connsiteX9" fmla="*/ 484094 w 6710082"/>
                <a:gd name="connsiteY9" fmla="*/ 3106270 h 3200400"/>
                <a:gd name="connsiteX10" fmla="*/ 1586753 w 6710082"/>
                <a:gd name="connsiteY10" fmla="*/ 3186953 h 3200400"/>
                <a:gd name="connsiteX11" fmla="*/ 1869141 w 6710082"/>
                <a:gd name="connsiteY11" fmla="*/ 3092823 h 3200400"/>
                <a:gd name="connsiteX12" fmla="*/ 3254188 w 6710082"/>
                <a:gd name="connsiteY12" fmla="*/ 3200400 h 3200400"/>
                <a:gd name="connsiteX13" fmla="*/ 3913094 w 6710082"/>
                <a:gd name="connsiteY13" fmla="*/ 3186953 h 3200400"/>
                <a:gd name="connsiteX14" fmla="*/ 5002305 w 6710082"/>
                <a:gd name="connsiteY14" fmla="*/ 3012141 h 3200400"/>
                <a:gd name="connsiteX15" fmla="*/ 6104964 w 6710082"/>
                <a:gd name="connsiteY15" fmla="*/ 2850776 h 3200400"/>
                <a:gd name="connsiteX16" fmla="*/ 6710082 w 6710082"/>
                <a:gd name="connsiteY16" fmla="*/ 1922929 h 3200400"/>
                <a:gd name="connsiteX17" fmla="*/ 6481482 w 6710082"/>
                <a:gd name="connsiteY17" fmla="*/ 1089212 h 3200400"/>
                <a:gd name="connsiteX18" fmla="*/ 6333564 w 6710082"/>
                <a:gd name="connsiteY18" fmla="*/ 389964 h 3200400"/>
                <a:gd name="connsiteX19" fmla="*/ 5822576 w 6710082"/>
                <a:gd name="connsiteY19" fmla="*/ 40341 h 3200400"/>
                <a:gd name="connsiteX20" fmla="*/ 5486400 w 6710082"/>
                <a:gd name="connsiteY20" fmla="*/ 0 h 3200400"/>
                <a:gd name="connsiteX21" fmla="*/ 4894729 w 6710082"/>
                <a:gd name="connsiteY21" fmla="*/ 188259 h 3200400"/>
                <a:gd name="connsiteX22" fmla="*/ 4518211 w 6710082"/>
                <a:gd name="connsiteY22" fmla="*/ 672353 h 3200400"/>
                <a:gd name="connsiteX0" fmla="*/ 4518211 w 6710082"/>
                <a:gd name="connsiteY0" fmla="*/ 672353 h 3200400"/>
                <a:gd name="connsiteX1" fmla="*/ 4276164 w 6710082"/>
                <a:gd name="connsiteY1" fmla="*/ 1223682 h 3200400"/>
                <a:gd name="connsiteX2" fmla="*/ 4249270 w 6710082"/>
                <a:gd name="connsiteY2" fmla="*/ 1532964 h 3200400"/>
                <a:gd name="connsiteX3" fmla="*/ 3411844 w 6710082"/>
                <a:gd name="connsiteY3" fmla="*/ 1104139 h 3200400"/>
                <a:gd name="connsiteX4" fmla="*/ 2556795 w 6710082"/>
                <a:gd name="connsiteY4" fmla="*/ 1015944 h 3200400"/>
                <a:gd name="connsiteX5" fmla="*/ 490121 w 6710082"/>
                <a:gd name="connsiteY5" fmla="*/ 1223585 h 3200400"/>
                <a:gd name="connsiteX6" fmla="*/ 242047 w 6710082"/>
                <a:gd name="connsiteY6" fmla="*/ 1976717 h 3200400"/>
                <a:gd name="connsiteX7" fmla="*/ 53788 w 6710082"/>
                <a:gd name="connsiteY7" fmla="*/ 2460812 h 3200400"/>
                <a:gd name="connsiteX8" fmla="*/ 0 w 6710082"/>
                <a:gd name="connsiteY8" fmla="*/ 2904564 h 3200400"/>
                <a:gd name="connsiteX9" fmla="*/ 484094 w 6710082"/>
                <a:gd name="connsiteY9" fmla="*/ 3106270 h 3200400"/>
                <a:gd name="connsiteX10" fmla="*/ 1586753 w 6710082"/>
                <a:gd name="connsiteY10" fmla="*/ 3186953 h 3200400"/>
                <a:gd name="connsiteX11" fmla="*/ 1869141 w 6710082"/>
                <a:gd name="connsiteY11" fmla="*/ 3092823 h 3200400"/>
                <a:gd name="connsiteX12" fmla="*/ 3254188 w 6710082"/>
                <a:gd name="connsiteY12" fmla="*/ 3200400 h 3200400"/>
                <a:gd name="connsiteX13" fmla="*/ 3913094 w 6710082"/>
                <a:gd name="connsiteY13" fmla="*/ 3186953 h 3200400"/>
                <a:gd name="connsiteX14" fmla="*/ 5002305 w 6710082"/>
                <a:gd name="connsiteY14" fmla="*/ 3012141 h 3200400"/>
                <a:gd name="connsiteX15" fmla="*/ 6104964 w 6710082"/>
                <a:gd name="connsiteY15" fmla="*/ 2850776 h 3200400"/>
                <a:gd name="connsiteX16" fmla="*/ 6710082 w 6710082"/>
                <a:gd name="connsiteY16" fmla="*/ 1922929 h 3200400"/>
                <a:gd name="connsiteX17" fmla="*/ 6481482 w 6710082"/>
                <a:gd name="connsiteY17" fmla="*/ 1089212 h 3200400"/>
                <a:gd name="connsiteX18" fmla="*/ 6333564 w 6710082"/>
                <a:gd name="connsiteY18" fmla="*/ 389964 h 3200400"/>
                <a:gd name="connsiteX19" fmla="*/ 5822576 w 6710082"/>
                <a:gd name="connsiteY19" fmla="*/ 40341 h 3200400"/>
                <a:gd name="connsiteX20" fmla="*/ 5486400 w 6710082"/>
                <a:gd name="connsiteY20" fmla="*/ 0 h 3200400"/>
                <a:gd name="connsiteX21" fmla="*/ 4894729 w 6710082"/>
                <a:gd name="connsiteY21" fmla="*/ 188259 h 3200400"/>
                <a:gd name="connsiteX22" fmla="*/ 4518211 w 6710082"/>
                <a:gd name="connsiteY22" fmla="*/ 672353 h 3200400"/>
                <a:gd name="connsiteX0" fmla="*/ 4518211 w 6710082"/>
                <a:gd name="connsiteY0" fmla="*/ 672353 h 3200400"/>
                <a:gd name="connsiteX1" fmla="*/ 4249270 w 6710082"/>
                <a:gd name="connsiteY1" fmla="*/ 1532964 h 3200400"/>
                <a:gd name="connsiteX2" fmla="*/ 3411844 w 6710082"/>
                <a:gd name="connsiteY2" fmla="*/ 1104139 h 3200400"/>
                <a:gd name="connsiteX3" fmla="*/ 2556795 w 6710082"/>
                <a:gd name="connsiteY3" fmla="*/ 1015944 h 3200400"/>
                <a:gd name="connsiteX4" fmla="*/ 490121 w 6710082"/>
                <a:gd name="connsiteY4" fmla="*/ 1223585 h 3200400"/>
                <a:gd name="connsiteX5" fmla="*/ 242047 w 6710082"/>
                <a:gd name="connsiteY5" fmla="*/ 1976717 h 3200400"/>
                <a:gd name="connsiteX6" fmla="*/ 53788 w 6710082"/>
                <a:gd name="connsiteY6" fmla="*/ 2460812 h 3200400"/>
                <a:gd name="connsiteX7" fmla="*/ 0 w 6710082"/>
                <a:gd name="connsiteY7" fmla="*/ 2904564 h 3200400"/>
                <a:gd name="connsiteX8" fmla="*/ 484094 w 6710082"/>
                <a:gd name="connsiteY8" fmla="*/ 3106270 h 3200400"/>
                <a:gd name="connsiteX9" fmla="*/ 1586753 w 6710082"/>
                <a:gd name="connsiteY9" fmla="*/ 3186953 h 3200400"/>
                <a:gd name="connsiteX10" fmla="*/ 1869141 w 6710082"/>
                <a:gd name="connsiteY10" fmla="*/ 3092823 h 3200400"/>
                <a:gd name="connsiteX11" fmla="*/ 3254188 w 6710082"/>
                <a:gd name="connsiteY11" fmla="*/ 3200400 h 3200400"/>
                <a:gd name="connsiteX12" fmla="*/ 3913094 w 6710082"/>
                <a:gd name="connsiteY12" fmla="*/ 3186953 h 3200400"/>
                <a:gd name="connsiteX13" fmla="*/ 5002305 w 6710082"/>
                <a:gd name="connsiteY13" fmla="*/ 3012141 h 3200400"/>
                <a:gd name="connsiteX14" fmla="*/ 6104964 w 6710082"/>
                <a:gd name="connsiteY14" fmla="*/ 2850776 h 3200400"/>
                <a:gd name="connsiteX15" fmla="*/ 6710082 w 6710082"/>
                <a:gd name="connsiteY15" fmla="*/ 1922929 h 3200400"/>
                <a:gd name="connsiteX16" fmla="*/ 6481482 w 6710082"/>
                <a:gd name="connsiteY16" fmla="*/ 1089212 h 3200400"/>
                <a:gd name="connsiteX17" fmla="*/ 6333564 w 6710082"/>
                <a:gd name="connsiteY17" fmla="*/ 389964 h 3200400"/>
                <a:gd name="connsiteX18" fmla="*/ 5822576 w 6710082"/>
                <a:gd name="connsiteY18" fmla="*/ 40341 h 3200400"/>
                <a:gd name="connsiteX19" fmla="*/ 5486400 w 6710082"/>
                <a:gd name="connsiteY19" fmla="*/ 0 h 3200400"/>
                <a:gd name="connsiteX20" fmla="*/ 4894729 w 6710082"/>
                <a:gd name="connsiteY20" fmla="*/ 188259 h 3200400"/>
                <a:gd name="connsiteX21" fmla="*/ 4518211 w 6710082"/>
                <a:gd name="connsiteY21" fmla="*/ 672353 h 3200400"/>
                <a:gd name="connsiteX0" fmla="*/ 4518211 w 6710082"/>
                <a:gd name="connsiteY0" fmla="*/ 672353 h 3200400"/>
                <a:gd name="connsiteX1" fmla="*/ 3411844 w 6710082"/>
                <a:gd name="connsiteY1" fmla="*/ 1104139 h 3200400"/>
                <a:gd name="connsiteX2" fmla="*/ 2556795 w 6710082"/>
                <a:gd name="connsiteY2" fmla="*/ 1015944 h 3200400"/>
                <a:gd name="connsiteX3" fmla="*/ 490121 w 6710082"/>
                <a:gd name="connsiteY3" fmla="*/ 1223585 h 3200400"/>
                <a:gd name="connsiteX4" fmla="*/ 242047 w 6710082"/>
                <a:gd name="connsiteY4" fmla="*/ 1976717 h 3200400"/>
                <a:gd name="connsiteX5" fmla="*/ 53788 w 6710082"/>
                <a:gd name="connsiteY5" fmla="*/ 2460812 h 3200400"/>
                <a:gd name="connsiteX6" fmla="*/ 0 w 6710082"/>
                <a:gd name="connsiteY6" fmla="*/ 2904564 h 3200400"/>
                <a:gd name="connsiteX7" fmla="*/ 484094 w 6710082"/>
                <a:gd name="connsiteY7" fmla="*/ 3106270 h 3200400"/>
                <a:gd name="connsiteX8" fmla="*/ 1586753 w 6710082"/>
                <a:gd name="connsiteY8" fmla="*/ 3186953 h 3200400"/>
                <a:gd name="connsiteX9" fmla="*/ 1869141 w 6710082"/>
                <a:gd name="connsiteY9" fmla="*/ 3092823 h 3200400"/>
                <a:gd name="connsiteX10" fmla="*/ 3254188 w 6710082"/>
                <a:gd name="connsiteY10" fmla="*/ 3200400 h 3200400"/>
                <a:gd name="connsiteX11" fmla="*/ 3913094 w 6710082"/>
                <a:gd name="connsiteY11" fmla="*/ 3186953 h 3200400"/>
                <a:gd name="connsiteX12" fmla="*/ 5002305 w 6710082"/>
                <a:gd name="connsiteY12" fmla="*/ 3012141 h 3200400"/>
                <a:gd name="connsiteX13" fmla="*/ 6104964 w 6710082"/>
                <a:gd name="connsiteY13" fmla="*/ 2850776 h 3200400"/>
                <a:gd name="connsiteX14" fmla="*/ 6710082 w 6710082"/>
                <a:gd name="connsiteY14" fmla="*/ 1922929 h 3200400"/>
                <a:gd name="connsiteX15" fmla="*/ 6481482 w 6710082"/>
                <a:gd name="connsiteY15" fmla="*/ 1089212 h 3200400"/>
                <a:gd name="connsiteX16" fmla="*/ 6333564 w 6710082"/>
                <a:gd name="connsiteY16" fmla="*/ 389964 h 3200400"/>
                <a:gd name="connsiteX17" fmla="*/ 5822576 w 6710082"/>
                <a:gd name="connsiteY17" fmla="*/ 40341 h 3200400"/>
                <a:gd name="connsiteX18" fmla="*/ 5486400 w 6710082"/>
                <a:gd name="connsiteY18" fmla="*/ 0 h 3200400"/>
                <a:gd name="connsiteX19" fmla="*/ 4894729 w 6710082"/>
                <a:gd name="connsiteY19" fmla="*/ 188259 h 3200400"/>
                <a:gd name="connsiteX20" fmla="*/ 4518211 w 6710082"/>
                <a:gd name="connsiteY20" fmla="*/ 672353 h 3200400"/>
                <a:gd name="connsiteX0" fmla="*/ 4518211 w 6710082"/>
                <a:gd name="connsiteY0" fmla="*/ 672353 h 3200400"/>
                <a:gd name="connsiteX1" fmla="*/ 3411844 w 6710082"/>
                <a:gd name="connsiteY1" fmla="*/ 1104139 h 3200400"/>
                <a:gd name="connsiteX2" fmla="*/ 2556795 w 6710082"/>
                <a:gd name="connsiteY2" fmla="*/ 1015944 h 3200400"/>
                <a:gd name="connsiteX3" fmla="*/ 490121 w 6710082"/>
                <a:gd name="connsiteY3" fmla="*/ 1223585 h 3200400"/>
                <a:gd name="connsiteX4" fmla="*/ 242047 w 6710082"/>
                <a:gd name="connsiteY4" fmla="*/ 1976717 h 3200400"/>
                <a:gd name="connsiteX5" fmla="*/ 53788 w 6710082"/>
                <a:gd name="connsiteY5" fmla="*/ 2460812 h 3200400"/>
                <a:gd name="connsiteX6" fmla="*/ 0 w 6710082"/>
                <a:gd name="connsiteY6" fmla="*/ 2904564 h 3200400"/>
                <a:gd name="connsiteX7" fmla="*/ 484094 w 6710082"/>
                <a:gd name="connsiteY7" fmla="*/ 3106270 h 3200400"/>
                <a:gd name="connsiteX8" fmla="*/ 1586753 w 6710082"/>
                <a:gd name="connsiteY8" fmla="*/ 3186953 h 3200400"/>
                <a:gd name="connsiteX9" fmla="*/ 1869141 w 6710082"/>
                <a:gd name="connsiteY9" fmla="*/ 3092823 h 3200400"/>
                <a:gd name="connsiteX10" fmla="*/ 3254188 w 6710082"/>
                <a:gd name="connsiteY10" fmla="*/ 3200400 h 3200400"/>
                <a:gd name="connsiteX11" fmla="*/ 3913094 w 6710082"/>
                <a:gd name="connsiteY11" fmla="*/ 3186953 h 3200400"/>
                <a:gd name="connsiteX12" fmla="*/ 5002305 w 6710082"/>
                <a:gd name="connsiteY12" fmla="*/ 3012141 h 3200400"/>
                <a:gd name="connsiteX13" fmla="*/ 6104964 w 6710082"/>
                <a:gd name="connsiteY13" fmla="*/ 2850776 h 3200400"/>
                <a:gd name="connsiteX14" fmla="*/ 6710082 w 6710082"/>
                <a:gd name="connsiteY14" fmla="*/ 1922929 h 3200400"/>
                <a:gd name="connsiteX15" fmla="*/ 6481482 w 6710082"/>
                <a:gd name="connsiteY15" fmla="*/ 1089212 h 3200400"/>
                <a:gd name="connsiteX16" fmla="*/ 6333564 w 6710082"/>
                <a:gd name="connsiteY16" fmla="*/ 389964 h 3200400"/>
                <a:gd name="connsiteX17" fmla="*/ 5822576 w 6710082"/>
                <a:gd name="connsiteY17" fmla="*/ 40341 h 3200400"/>
                <a:gd name="connsiteX18" fmla="*/ 5486400 w 6710082"/>
                <a:gd name="connsiteY18" fmla="*/ 0 h 3200400"/>
                <a:gd name="connsiteX19" fmla="*/ 4518211 w 6710082"/>
                <a:gd name="connsiteY19" fmla="*/ 672353 h 3200400"/>
                <a:gd name="connsiteX0" fmla="*/ 4518211 w 6710082"/>
                <a:gd name="connsiteY0" fmla="*/ 672353 h 3200400"/>
                <a:gd name="connsiteX1" fmla="*/ 3411844 w 6710082"/>
                <a:gd name="connsiteY1" fmla="*/ 1104139 h 3200400"/>
                <a:gd name="connsiteX2" fmla="*/ 2556795 w 6710082"/>
                <a:gd name="connsiteY2" fmla="*/ 1015944 h 3200400"/>
                <a:gd name="connsiteX3" fmla="*/ 490121 w 6710082"/>
                <a:gd name="connsiteY3" fmla="*/ 1223585 h 3200400"/>
                <a:gd name="connsiteX4" fmla="*/ 242047 w 6710082"/>
                <a:gd name="connsiteY4" fmla="*/ 1976717 h 3200400"/>
                <a:gd name="connsiteX5" fmla="*/ 53788 w 6710082"/>
                <a:gd name="connsiteY5" fmla="*/ 2460812 h 3200400"/>
                <a:gd name="connsiteX6" fmla="*/ 0 w 6710082"/>
                <a:gd name="connsiteY6" fmla="*/ 2904564 h 3200400"/>
                <a:gd name="connsiteX7" fmla="*/ 484094 w 6710082"/>
                <a:gd name="connsiteY7" fmla="*/ 3106270 h 3200400"/>
                <a:gd name="connsiteX8" fmla="*/ 1586753 w 6710082"/>
                <a:gd name="connsiteY8" fmla="*/ 3186953 h 3200400"/>
                <a:gd name="connsiteX9" fmla="*/ 1869141 w 6710082"/>
                <a:gd name="connsiteY9" fmla="*/ 3092823 h 3200400"/>
                <a:gd name="connsiteX10" fmla="*/ 3254188 w 6710082"/>
                <a:gd name="connsiteY10" fmla="*/ 3200400 h 3200400"/>
                <a:gd name="connsiteX11" fmla="*/ 3913094 w 6710082"/>
                <a:gd name="connsiteY11" fmla="*/ 3186953 h 3200400"/>
                <a:gd name="connsiteX12" fmla="*/ 5002305 w 6710082"/>
                <a:gd name="connsiteY12" fmla="*/ 3012141 h 3200400"/>
                <a:gd name="connsiteX13" fmla="*/ 6104964 w 6710082"/>
                <a:gd name="connsiteY13" fmla="*/ 2850776 h 3200400"/>
                <a:gd name="connsiteX14" fmla="*/ 6710082 w 6710082"/>
                <a:gd name="connsiteY14" fmla="*/ 1922929 h 3200400"/>
                <a:gd name="connsiteX15" fmla="*/ 6481482 w 6710082"/>
                <a:gd name="connsiteY15" fmla="*/ 1089212 h 3200400"/>
                <a:gd name="connsiteX16" fmla="*/ 6333564 w 6710082"/>
                <a:gd name="connsiteY16" fmla="*/ 389964 h 3200400"/>
                <a:gd name="connsiteX17" fmla="*/ 5486400 w 6710082"/>
                <a:gd name="connsiteY17" fmla="*/ 0 h 3200400"/>
                <a:gd name="connsiteX18" fmla="*/ 4518211 w 6710082"/>
                <a:gd name="connsiteY18" fmla="*/ 672353 h 3200400"/>
                <a:gd name="connsiteX0" fmla="*/ 4518211 w 6710082"/>
                <a:gd name="connsiteY0" fmla="*/ 282389 h 2810436"/>
                <a:gd name="connsiteX1" fmla="*/ 3411844 w 6710082"/>
                <a:gd name="connsiteY1" fmla="*/ 714175 h 2810436"/>
                <a:gd name="connsiteX2" fmla="*/ 2556795 w 6710082"/>
                <a:gd name="connsiteY2" fmla="*/ 625980 h 2810436"/>
                <a:gd name="connsiteX3" fmla="*/ 490121 w 6710082"/>
                <a:gd name="connsiteY3" fmla="*/ 833621 h 2810436"/>
                <a:gd name="connsiteX4" fmla="*/ 242047 w 6710082"/>
                <a:gd name="connsiteY4" fmla="*/ 1586753 h 2810436"/>
                <a:gd name="connsiteX5" fmla="*/ 53788 w 6710082"/>
                <a:gd name="connsiteY5" fmla="*/ 2070848 h 2810436"/>
                <a:gd name="connsiteX6" fmla="*/ 0 w 6710082"/>
                <a:gd name="connsiteY6" fmla="*/ 2514600 h 2810436"/>
                <a:gd name="connsiteX7" fmla="*/ 484094 w 6710082"/>
                <a:gd name="connsiteY7" fmla="*/ 2716306 h 2810436"/>
                <a:gd name="connsiteX8" fmla="*/ 1586753 w 6710082"/>
                <a:gd name="connsiteY8" fmla="*/ 2796989 h 2810436"/>
                <a:gd name="connsiteX9" fmla="*/ 1869141 w 6710082"/>
                <a:gd name="connsiteY9" fmla="*/ 2702859 h 2810436"/>
                <a:gd name="connsiteX10" fmla="*/ 3254188 w 6710082"/>
                <a:gd name="connsiteY10" fmla="*/ 2810436 h 2810436"/>
                <a:gd name="connsiteX11" fmla="*/ 3913094 w 6710082"/>
                <a:gd name="connsiteY11" fmla="*/ 2796989 h 2810436"/>
                <a:gd name="connsiteX12" fmla="*/ 5002305 w 6710082"/>
                <a:gd name="connsiteY12" fmla="*/ 2622177 h 2810436"/>
                <a:gd name="connsiteX13" fmla="*/ 6104964 w 6710082"/>
                <a:gd name="connsiteY13" fmla="*/ 2460812 h 2810436"/>
                <a:gd name="connsiteX14" fmla="*/ 6710082 w 6710082"/>
                <a:gd name="connsiteY14" fmla="*/ 1532965 h 2810436"/>
                <a:gd name="connsiteX15" fmla="*/ 6481482 w 6710082"/>
                <a:gd name="connsiteY15" fmla="*/ 699248 h 2810436"/>
                <a:gd name="connsiteX16" fmla="*/ 6333564 w 6710082"/>
                <a:gd name="connsiteY16" fmla="*/ 0 h 2810436"/>
                <a:gd name="connsiteX17" fmla="*/ 5360276 w 6710082"/>
                <a:gd name="connsiteY17" fmla="*/ 965879 h 2810436"/>
                <a:gd name="connsiteX18" fmla="*/ 4518211 w 6710082"/>
                <a:gd name="connsiteY18" fmla="*/ 282389 h 2810436"/>
                <a:gd name="connsiteX0" fmla="*/ 4518211 w 6710082"/>
                <a:gd name="connsiteY0" fmla="*/ 282389 h 2810436"/>
                <a:gd name="connsiteX1" fmla="*/ 3411844 w 6710082"/>
                <a:gd name="connsiteY1" fmla="*/ 714175 h 2810436"/>
                <a:gd name="connsiteX2" fmla="*/ 2556795 w 6710082"/>
                <a:gd name="connsiteY2" fmla="*/ 625980 h 2810436"/>
                <a:gd name="connsiteX3" fmla="*/ 490121 w 6710082"/>
                <a:gd name="connsiteY3" fmla="*/ 833621 h 2810436"/>
                <a:gd name="connsiteX4" fmla="*/ 242047 w 6710082"/>
                <a:gd name="connsiteY4" fmla="*/ 1586753 h 2810436"/>
                <a:gd name="connsiteX5" fmla="*/ 53788 w 6710082"/>
                <a:gd name="connsiteY5" fmla="*/ 2070848 h 2810436"/>
                <a:gd name="connsiteX6" fmla="*/ 0 w 6710082"/>
                <a:gd name="connsiteY6" fmla="*/ 2514600 h 2810436"/>
                <a:gd name="connsiteX7" fmla="*/ 484094 w 6710082"/>
                <a:gd name="connsiteY7" fmla="*/ 2716306 h 2810436"/>
                <a:gd name="connsiteX8" fmla="*/ 1586753 w 6710082"/>
                <a:gd name="connsiteY8" fmla="*/ 2796989 h 2810436"/>
                <a:gd name="connsiteX9" fmla="*/ 1869141 w 6710082"/>
                <a:gd name="connsiteY9" fmla="*/ 2702859 h 2810436"/>
                <a:gd name="connsiteX10" fmla="*/ 3254188 w 6710082"/>
                <a:gd name="connsiteY10" fmla="*/ 2810436 h 2810436"/>
                <a:gd name="connsiteX11" fmla="*/ 3913094 w 6710082"/>
                <a:gd name="connsiteY11" fmla="*/ 2796989 h 2810436"/>
                <a:gd name="connsiteX12" fmla="*/ 5002305 w 6710082"/>
                <a:gd name="connsiteY12" fmla="*/ 2622177 h 2810436"/>
                <a:gd name="connsiteX13" fmla="*/ 6104964 w 6710082"/>
                <a:gd name="connsiteY13" fmla="*/ 2460812 h 2810436"/>
                <a:gd name="connsiteX14" fmla="*/ 6710082 w 6710082"/>
                <a:gd name="connsiteY14" fmla="*/ 1532965 h 2810436"/>
                <a:gd name="connsiteX15" fmla="*/ 6333564 w 6710082"/>
                <a:gd name="connsiteY15" fmla="*/ 0 h 2810436"/>
                <a:gd name="connsiteX16" fmla="*/ 5360276 w 6710082"/>
                <a:gd name="connsiteY16" fmla="*/ 965879 h 2810436"/>
                <a:gd name="connsiteX17" fmla="*/ 4518211 w 6710082"/>
                <a:gd name="connsiteY17" fmla="*/ 282389 h 2810436"/>
                <a:gd name="connsiteX0" fmla="*/ 4518211 w 6710082"/>
                <a:gd name="connsiteY0" fmla="*/ 0 h 2528047"/>
                <a:gd name="connsiteX1" fmla="*/ 3411844 w 6710082"/>
                <a:gd name="connsiteY1" fmla="*/ 431786 h 2528047"/>
                <a:gd name="connsiteX2" fmla="*/ 2556795 w 6710082"/>
                <a:gd name="connsiteY2" fmla="*/ 343591 h 2528047"/>
                <a:gd name="connsiteX3" fmla="*/ 490121 w 6710082"/>
                <a:gd name="connsiteY3" fmla="*/ 551232 h 2528047"/>
                <a:gd name="connsiteX4" fmla="*/ 242047 w 6710082"/>
                <a:gd name="connsiteY4" fmla="*/ 1304364 h 2528047"/>
                <a:gd name="connsiteX5" fmla="*/ 53788 w 6710082"/>
                <a:gd name="connsiteY5" fmla="*/ 1788459 h 2528047"/>
                <a:gd name="connsiteX6" fmla="*/ 0 w 6710082"/>
                <a:gd name="connsiteY6" fmla="*/ 2232211 h 2528047"/>
                <a:gd name="connsiteX7" fmla="*/ 484094 w 6710082"/>
                <a:gd name="connsiteY7" fmla="*/ 2433917 h 2528047"/>
                <a:gd name="connsiteX8" fmla="*/ 1586753 w 6710082"/>
                <a:gd name="connsiteY8" fmla="*/ 2514600 h 2528047"/>
                <a:gd name="connsiteX9" fmla="*/ 1869141 w 6710082"/>
                <a:gd name="connsiteY9" fmla="*/ 2420470 h 2528047"/>
                <a:gd name="connsiteX10" fmla="*/ 3254188 w 6710082"/>
                <a:gd name="connsiteY10" fmla="*/ 2528047 h 2528047"/>
                <a:gd name="connsiteX11" fmla="*/ 3913094 w 6710082"/>
                <a:gd name="connsiteY11" fmla="*/ 2514600 h 2528047"/>
                <a:gd name="connsiteX12" fmla="*/ 5002305 w 6710082"/>
                <a:gd name="connsiteY12" fmla="*/ 2339788 h 2528047"/>
                <a:gd name="connsiteX13" fmla="*/ 6104964 w 6710082"/>
                <a:gd name="connsiteY13" fmla="*/ 2178423 h 2528047"/>
                <a:gd name="connsiteX14" fmla="*/ 6710082 w 6710082"/>
                <a:gd name="connsiteY14" fmla="*/ 1250576 h 2528047"/>
                <a:gd name="connsiteX15" fmla="*/ 5360276 w 6710082"/>
                <a:gd name="connsiteY15" fmla="*/ 683490 h 2528047"/>
                <a:gd name="connsiteX16" fmla="*/ 4518211 w 6710082"/>
                <a:gd name="connsiteY16" fmla="*/ 0 h 2528047"/>
                <a:gd name="connsiteX0" fmla="*/ 4518211 w 6104964"/>
                <a:gd name="connsiteY0" fmla="*/ 0 h 2528047"/>
                <a:gd name="connsiteX1" fmla="*/ 3411844 w 6104964"/>
                <a:gd name="connsiteY1" fmla="*/ 431786 h 2528047"/>
                <a:gd name="connsiteX2" fmla="*/ 2556795 w 6104964"/>
                <a:gd name="connsiteY2" fmla="*/ 343591 h 2528047"/>
                <a:gd name="connsiteX3" fmla="*/ 490121 w 6104964"/>
                <a:gd name="connsiteY3" fmla="*/ 551232 h 2528047"/>
                <a:gd name="connsiteX4" fmla="*/ 242047 w 6104964"/>
                <a:gd name="connsiteY4" fmla="*/ 1304364 h 2528047"/>
                <a:gd name="connsiteX5" fmla="*/ 53788 w 6104964"/>
                <a:gd name="connsiteY5" fmla="*/ 1788459 h 2528047"/>
                <a:gd name="connsiteX6" fmla="*/ 0 w 6104964"/>
                <a:gd name="connsiteY6" fmla="*/ 2232211 h 2528047"/>
                <a:gd name="connsiteX7" fmla="*/ 484094 w 6104964"/>
                <a:gd name="connsiteY7" fmla="*/ 2433917 h 2528047"/>
                <a:gd name="connsiteX8" fmla="*/ 1586753 w 6104964"/>
                <a:gd name="connsiteY8" fmla="*/ 2514600 h 2528047"/>
                <a:gd name="connsiteX9" fmla="*/ 1869141 w 6104964"/>
                <a:gd name="connsiteY9" fmla="*/ 2420470 h 2528047"/>
                <a:gd name="connsiteX10" fmla="*/ 3254188 w 6104964"/>
                <a:gd name="connsiteY10" fmla="*/ 2528047 h 2528047"/>
                <a:gd name="connsiteX11" fmla="*/ 3913094 w 6104964"/>
                <a:gd name="connsiteY11" fmla="*/ 2514600 h 2528047"/>
                <a:gd name="connsiteX12" fmla="*/ 5002305 w 6104964"/>
                <a:gd name="connsiteY12" fmla="*/ 2339788 h 2528047"/>
                <a:gd name="connsiteX13" fmla="*/ 6104964 w 6104964"/>
                <a:gd name="connsiteY13" fmla="*/ 2178423 h 2528047"/>
                <a:gd name="connsiteX14" fmla="*/ 5360276 w 6104964"/>
                <a:gd name="connsiteY14" fmla="*/ 683490 h 2528047"/>
                <a:gd name="connsiteX15" fmla="*/ 4518211 w 6104964"/>
                <a:gd name="connsiteY15" fmla="*/ 0 h 2528047"/>
                <a:gd name="connsiteX0" fmla="*/ 4518211 w 5537405"/>
                <a:gd name="connsiteY0" fmla="*/ 0 h 2528047"/>
                <a:gd name="connsiteX1" fmla="*/ 3411844 w 5537405"/>
                <a:gd name="connsiteY1" fmla="*/ 431786 h 2528047"/>
                <a:gd name="connsiteX2" fmla="*/ 2556795 w 5537405"/>
                <a:gd name="connsiteY2" fmla="*/ 343591 h 2528047"/>
                <a:gd name="connsiteX3" fmla="*/ 490121 w 5537405"/>
                <a:gd name="connsiteY3" fmla="*/ 551232 h 2528047"/>
                <a:gd name="connsiteX4" fmla="*/ 242047 w 5537405"/>
                <a:gd name="connsiteY4" fmla="*/ 1304364 h 2528047"/>
                <a:gd name="connsiteX5" fmla="*/ 53788 w 5537405"/>
                <a:gd name="connsiteY5" fmla="*/ 1788459 h 2528047"/>
                <a:gd name="connsiteX6" fmla="*/ 0 w 5537405"/>
                <a:gd name="connsiteY6" fmla="*/ 2232211 h 2528047"/>
                <a:gd name="connsiteX7" fmla="*/ 484094 w 5537405"/>
                <a:gd name="connsiteY7" fmla="*/ 2433917 h 2528047"/>
                <a:gd name="connsiteX8" fmla="*/ 1586753 w 5537405"/>
                <a:gd name="connsiteY8" fmla="*/ 2514600 h 2528047"/>
                <a:gd name="connsiteX9" fmla="*/ 1869141 w 5537405"/>
                <a:gd name="connsiteY9" fmla="*/ 2420470 h 2528047"/>
                <a:gd name="connsiteX10" fmla="*/ 3254188 w 5537405"/>
                <a:gd name="connsiteY10" fmla="*/ 2528047 h 2528047"/>
                <a:gd name="connsiteX11" fmla="*/ 3913094 w 5537405"/>
                <a:gd name="connsiteY11" fmla="*/ 2514600 h 2528047"/>
                <a:gd name="connsiteX12" fmla="*/ 5002305 w 5537405"/>
                <a:gd name="connsiteY12" fmla="*/ 2339788 h 2528047"/>
                <a:gd name="connsiteX13" fmla="*/ 5537405 w 5537405"/>
                <a:gd name="connsiteY13" fmla="*/ 1827500 h 2528047"/>
                <a:gd name="connsiteX14" fmla="*/ 5360276 w 5537405"/>
                <a:gd name="connsiteY14" fmla="*/ 683490 h 2528047"/>
                <a:gd name="connsiteX15" fmla="*/ 4518211 w 5537405"/>
                <a:gd name="connsiteY15" fmla="*/ 0 h 2528047"/>
                <a:gd name="connsiteX0" fmla="*/ 4518211 w 5537405"/>
                <a:gd name="connsiteY0" fmla="*/ 0 h 2528047"/>
                <a:gd name="connsiteX1" fmla="*/ 3411844 w 5537405"/>
                <a:gd name="connsiteY1" fmla="*/ 431786 h 2528047"/>
                <a:gd name="connsiteX2" fmla="*/ 2556795 w 5537405"/>
                <a:gd name="connsiteY2" fmla="*/ 343591 h 2528047"/>
                <a:gd name="connsiteX3" fmla="*/ 490121 w 5537405"/>
                <a:gd name="connsiteY3" fmla="*/ 551232 h 2528047"/>
                <a:gd name="connsiteX4" fmla="*/ 242047 w 5537405"/>
                <a:gd name="connsiteY4" fmla="*/ 1304364 h 2528047"/>
                <a:gd name="connsiteX5" fmla="*/ 53788 w 5537405"/>
                <a:gd name="connsiteY5" fmla="*/ 1788459 h 2528047"/>
                <a:gd name="connsiteX6" fmla="*/ 0 w 5537405"/>
                <a:gd name="connsiteY6" fmla="*/ 2232211 h 2528047"/>
                <a:gd name="connsiteX7" fmla="*/ 484094 w 5537405"/>
                <a:gd name="connsiteY7" fmla="*/ 2433917 h 2528047"/>
                <a:gd name="connsiteX8" fmla="*/ 1586753 w 5537405"/>
                <a:gd name="connsiteY8" fmla="*/ 2514600 h 2528047"/>
                <a:gd name="connsiteX9" fmla="*/ 1869141 w 5537405"/>
                <a:gd name="connsiteY9" fmla="*/ 2420470 h 2528047"/>
                <a:gd name="connsiteX10" fmla="*/ 3254188 w 5537405"/>
                <a:gd name="connsiteY10" fmla="*/ 2528047 h 2528047"/>
                <a:gd name="connsiteX11" fmla="*/ 3913094 w 5537405"/>
                <a:gd name="connsiteY11" fmla="*/ 2514600 h 2528047"/>
                <a:gd name="connsiteX12" fmla="*/ 5002305 w 5537405"/>
                <a:gd name="connsiteY12" fmla="*/ 2339788 h 2528047"/>
                <a:gd name="connsiteX13" fmla="*/ 5537405 w 5537405"/>
                <a:gd name="connsiteY13" fmla="*/ 1827500 h 2528047"/>
                <a:gd name="connsiteX14" fmla="*/ 5457460 w 5537405"/>
                <a:gd name="connsiteY14" fmla="*/ 1268182 h 2528047"/>
                <a:gd name="connsiteX15" fmla="*/ 5360276 w 5537405"/>
                <a:gd name="connsiteY15" fmla="*/ 683490 h 2528047"/>
                <a:gd name="connsiteX16" fmla="*/ 4518211 w 5537405"/>
                <a:gd name="connsiteY16" fmla="*/ 0 h 2528047"/>
                <a:gd name="connsiteX0" fmla="*/ 4518211 w 5757005"/>
                <a:gd name="connsiteY0" fmla="*/ 0 h 2528047"/>
                <a:gd name="connsiteX1" fmla="*/ 3411844 w 5757005"/>
                <a:gd name="connsiteY1" fmla="*/ 431786 h 2528047"/>
                <a:gd name="connsiteX2" fmla="*/ 2556795 w 5757005"/>
                <a:gd name="connsiteY2" fmla="*/ 343591 h 2528047"/>
                <a:gd name="connsiteX3" fmla="*/ 490121 w 5757005"/>
                <a:gd name="connsiteY3" fmla="*/ 551232 h 2528047"/>
                <a:gd name="connsiteX4" fmla="*/ 242047 w 5757005"/>
                <a:gd name="connsiteY4" fmla="*/ 1304364 h 2528047"/>
                <a:gd name="connsiteX5" fmla="*/ 53788 w 5757005"/>
                <a:gd name="connsiteY5" fmla="*/ 1788459 h 2528047"/>
                <a:gd name="connsiteX6" fmla="*/ 0 w 5757005"/>
                <a:gd name="connsiteY6" fmla="*/ 2232211 h 2528047"/>
                <a:gd name="connsiteX7" fmla="*/ 484094 w 5757005"/>
                <a:gd name="connsiteY7" fmla="*/ 2433917 h 2528047"/>
                <a:gd name="connsiteX8" fmla="*/ 1586753 w 5757005"/>
                <a:gd name="connsiteY8" fmla="*/ 2514600 h 2528047"/>
                <a:gd name="connsiteX9" fmla="*/ 1869141 w 5757005"/>
                <a:gd name="connsiteY9" fmla="*/ 2420470 h 2528047"/>
                <a:gd name="connsiteX10" fmla="*/ 3254188 w 5757005"/>
                <a:gd name="connsiteY10" fmla="*/ 2528047 h 2528047"/>
                <a:gd name="connsiteX11" fmla="*/ 3913094 w 5757005"/>
                <a:gd name="connsiteY11" fmla="*/ 2514600 h 2528047"/>
                <a:gd name="connsiteX12" fmla="*/ 5002305 w 5757005"/>
                <a:gd name="connsiteY12" fmla="*/ 2339788 h 2528047"/>
                <a:gd name="connsiteX13" fmla="*/ 5537405 w 5757005"/>
                <a:gd name="connsiteY13" fmla="*/ 1827500 h 2528047"/>
                <a:gd name="connsiteX14" fmla="*/ 5757005 w 5757005"/>
                <a:gd name="connsiteY14" fmla="*/ 1284134 h 2528047"/>
                <a:gd name="connsiteX15" fmla="*/ 5360276 w 5757005"/>
                <a:gd name="connsiteY15" fmla="*/ 683490 h 2528047"/>
                <a:gd name="connsiteX16" fmla="*/ 4518211 w 5757005"/>
                <a:gd name="connsiteY16" fmla="*/ 0 h 2528047"/>
                <a:gd name="connsiteX0" fmla="*/ 4518211 w 5757005"/>
                <a:gd name="connsiteY0" fmla="*/ 0 h 2528047"/>
                <a:gd name="connsiteX1" fmla="*/ 3411844 w 5757005"/>
                <a:gd name="connsiteY1" fmla="*/ 431786 h 2528047"/>
                <a:gd name="connsiteX2" fmla="*/ 2556795 w 5757005"/>
                <a:gd name="connsiteY2" fmla="*/ 343591 h 2528047"/>
                <a:gd name="connsiteX3" fmla="*/ 490121 w 5757005"/>
                <a:gd name="connsiteY3" fmla="*/ 551232 h 2528047"/>
                <a:gd name="connsiteX4" fmla="*/ 242047 w 5757005"/>
                <a:gd name="connsiteY4" fmla="*/ 1304364 h 2528047"/>
                <a:gd name="connsiteX5" fmla="*/ 53788 w 5757005"/>
                <a:gd name="connsiteY5" fmla="*/ 1788459 h 2528047"/>
                <a:gd name="connsiteX6" fmla="*/ 0 w 5757005"/>
                <a:gd name="connsiteY6" fmla="*/ 2232211 h 2528047"/>
                <a:gd name="connsiteX7" fmla="*/ 484094 w 5757005"/>
                <a:gd name="connsiteY7" fmla="*/ 2433917 h 2528047"/>
                <a:gd name="connsiteX8" fmla="*/ 1586753 w 5757005"/>
                <a:gd name="connsiteY8" fmla="*/ 2514600 h 2528047"/>
                <a:gd name="connsiteX9" fmla="*/ 1869141 w 5757005"/>
                <a:gd name="connsiteY9" fmla="*/ 2420470 h 2528047"/>
                <a:gd name="connsiteX10" fmla="*/ 3254188 w 5757005"/>
                <a:gd name="connsiteY10" fmla="*/ 2528047 h 2528047"/>
                <a:gd name="connsiteX11" fmla="*/ 3913094 w 5757005"/>
                <a:gd name="connsiteY11" fmla="*/ 2514600 h 2528047"/>
                <a:gd name="connsiteX12" fmla="*/ 5002305 w 5757005"/>
                <a:gd name="connsiteY12" fmla="*/ 2339788 h 2528047"/>
                <a:gd name="connsiteX13" fmla="*/ 5742357 w 5757005"/>
                <a:gd name="connsiteY13" fmla="*/ 1971060 h 2528047"/>
                <a:gd name="connsiteX14" fmla="*/ 5757005 w 5757005"/>
                <a:gd name="connsiteY14" fmla="*/ 1284134 h 2528047"/>
                <a:gd name="connsiteX15" fmla="*/ 5360276 w 5757005"/>
                <a:gd name="connsiteY15" fmla="*/ 683490 h 2528047"/>
                <a:gd name="connsiteX16" fmla="*/ 4518211 w 5757005"/>
                <a:gd name="connsiteY16" fmla="*/ 0 h 2528047"/>
                <a:gd name="connsiteX0" fmla="*/ 4518211 w 5757005"/>
                <a:gd name="connsiteY0" fmla="*/ 0 h 2528047"/>
                <a:gd name="connsiteX1" fmla="*/ 3411844 w 5757005"/>
                <a:gd name="connsiteY1" fmla="*/ 431786 h 2528047"/>
                <a:gd name="connsiteX2" fmla="*/ 2556795 w 5757005"/>
                <a:gd name="connsiteY2" fmla="*/ 343591 h 2528047"/>
                <a:gd name="connsiteX3" fmla="*/ 490121 w 5757005"/>
                <a:gd name="connsiteY3" fmla="*/ 551232 h 2528047"/>
                <a:gd name="connsiteX4" fmla="*/ 242047 w 5757005"/>
                <a:gd name="connsiteY4" fmla="*/ 1304364 h 2528047"/>
                <a:gd name="connsiteX5" fmla="*/ 53788 w 5757005"/>
                <a:gd name="connsiteY5" fmla="*/ 1788459 h 2528047"/>
                <a:gd name="connsiteX6" fmla="*/ 0 w 5757005"/>
                <a:gd name="connsiteY6" fmla="*/ 2232211 h 2528047"/>
                <a:gd name="connsiteX7" fmla="*/ 484094 w 5757005"/>
                <a:gd name="connsiteY7" fmla="*/ 2433917 h 2528047"/>
                <a:gd name="connsiteX8" fmla="*/ 1586753 w 5757005"/>
                <a:gd name="connsiteY8" fmla="*/ 2514600 h 2528047"/>
                <a:gd name="connsiteX9" fmla="*/ 1869141 w 5757005"/>
                <a:gd name="connsiteY9" fmla="*/ 2420470 h 2528047"/>
                <a:gd name="connsiteX10" fmla="*/ 3254188 w 5757005"/>
                <a:gd name="connsiteY10" fmla="*/ 2528047 h 2528047"/>
                <a:gd name="connsiteX11" fmla="*/ 3913094 w 5757005"/>
                <a:gd name="connsiteY11" fmla="*/ 2514600 h 2528047"/>
                <a:gd name="connsiteX12" fmla="*/ 5002305 w 5757005"/>
                <a:gd name="connsiteY12" fmla="*/ 2339788 h 2528047"/>
                <a:gd name="connsiteX13" fmla="*/ 5742357 w 5757005"/>
                <a:gd name="connsiteY13" fmla="*/ 1971060 h 2528047"/>
                <a:gd name="connsiteX14" fmla="*/ 5757005 w 5757005"/>
                <a:gd name="connsiteY14" fmla="*/ 1284134 h 2528047"/>
                <a:gd name="connsiteX15" fmla="*/ 5565228 w 5757005"/>
                <a:gd name="connsiteY15" fmla="*/ 539931 h 2528047"/>
                <a:gd name="connsiteX16" fmla="*/ 4518211 w 5757005"/>
                <a:gd name="connsiteY16" fmla="*/ 0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7005" h="2528047">
                  <a:moveTo>
                    <a:pt x="4518211" y="0"/>
                  </a:moveTo>
                  <a:lnTo>
                    <a:pt x="3411844" y="431786"/>
                  </a:lnTo>
                  <a:cubicBezTo>
                    <a:pt x="3268717" y="290730"/>
                    <a:pt x="2841811" y="372989"/>
                    <a:pt x="2556795" y="343591"/>
                  </a:cubicBezTo>
                  <a:lnTo>
                    <a:pt x="490121" y="551232"/>
                  </a:lnTo>
                  <a:lnTo>
                    <a:pt x="242047" y="1304364"/>
                  </a:lnTo>
                  <a:lnTo>
                    <a:pt x="53788" y="1788459"/>
                  </a:lnTo>
                  <a:lnTo>
                    <a:pt x="0" y="2232211"/>
                  </a:lnTo>
                  <a:lnTo>
                    <a:pt x="484094" y="2433917"/>
                  </a:lnTo>
                  <a:lnTo>
                    <a:pt x="1586753" y="2514600"/>
                  </a:lnTo>
                  <a:lnTo>
                    <a:pt x="1869141" y="2420470"/>
                  </a:lnTo>
                  <a:lnTo>
                    <a:pt x="3254188" y="2528047"/>
                  </a:lnTo>
                  <a:lnTo>
                    <a:pt x="3913094" y="2514600"/>
                  </a:lnTo>
                  <a:lnTo>
                    <a:pt x="5002305" y="2339788"/>
                  </a:lnTo>
                  <a:lnTo>
                    <a:pt x="5742357" y="1971060"/>
                  </a:lnTo>
                  <a:lnTo>
                    <a:pt x="5757005" y="1284134"/>
                  </a:lnTo>
                  <a:lnTo>
                    <a:pt x="5565228" y="539931"/>
                  </a:lnTo>
                  <a:lnTo>
                    <a:pt x="4518211" y="0"/>
                  </a:lnTo>
                  <a:close/>
                </a:path>
              </a:pathLst>
            </a:custGeom>
            <a:solidFill>
              <a:srgbClr val="DA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961698" y="2136093"/>
              <a:ext cx="6220582" cy="3176885"/>
              <a:chOff x="809767" y="3810416"/>
              <a:chExt cx="6287894" cy="2033928"/>
            </a:xfrm>
          </p:grpSpPr>
          <p:sp>
            <p:nvSpPr>
              <p:cNvPr id="91" name="Arc 90"/>
              <p:cNvSpPr/>
              <p:nvPr/>
            </p:nvSpPr>
            <p:spPr>
              <a:xfrm>
                <a:off x="5551521" y="4065121"/>
                <a:ext cx="1384191" cy="646813"/>
              </a:xfrm>
              <a:prstGeom prst="arc">
                <a:avLst>
                  <a:gd name="adj1" fmla="val 14829088"/>
                  <a:gd name="adj2" fmla="val 1552011"/>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 name="Arc 91"/>
              <p:cNvSpPr/>
              <p:nvPr/>
            </p:nvSpPr>
            <p:spPr>
              <a:xfrm>
                <a:off x="6299081" y="4411968"/>
                <a:ext cx="748553" cy="910042"/>
              </a:xfrm>
              <a:prstGeom prst="arc">
                <a:avLst>
                  <a:gd name="adj1" fmla="val 16065737"/>
                  <a:gd name="adj2" fmla="val 4355515"/>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rot="5400000">
                <a:off x="5593766" y="4177193"/>
                <a:ext cx="718155" cy="2289635"/>
              </a:xfrm>
              <a:prstGeom prst="arc">
                <a:avLst>
                  <a:gd name="adj1" fmla="val 14622655"/>
                  <a:gd name="adj2" fmla="val 3636811"/>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5400000">
                <a:off x="4078457" y="4340449"/>
                <a:ext cx="718155" cy="2289635"/>
              </a:xfrm>
              <a:prstGeom prst="arc">
                <a:avLst>
                  <a:gd name="adj1" fmla="val 16404206"/>
                  <a:gd name="adj2" fmla="val 5264969"/>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rot="5400000">
                <a:off x="2393366" y="4470474"/>
                <a:ext cx="718155" cy="1832435"/>
              </a:xfrm>
              <a:prstGeom prst="arc">
                <a:avLst>
                  <a:gd name="adj1" fmla="val 16404206"/>
                  <a:gd name="adj2" fmla="val 4790900"/>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p:cNvSpPr/>
              <p:nvPr/>
            </p:nvSpPr>
            <p:spPr>
              <a:xfrm rot="5400000">
                <a:off x="1402766" y="4381581"/>
                <a:ext cx="718155" cy="1832435"/>
              </a:xfrm>
              <a:prstGeom prst="arc">
                <a:avLst>
                  <a:gd name="adj1" fmla="val 18591137"/>
                  <a:gd name="adj2" fmla="val 6845923"/>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 98"/>
              <p:cNvSpPr/>
              <p:nvPr/>
            </p:nvSpPr>
            <p:spPr>
              <a:xfrm rot="5400000">
                <a:off x="1366907" y="3930669"/>
                <a:ext cx="718155" cy="1832435"/>
              </a:xfrm>
              <a:prstGeom prst="arc">
                <a:avLst>
                  <a:gd name="adj1" fmla="val 3114832"/>
                  <a:gd name="adj2" fmla="val 9121605"/>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Arc 99"/>
              <p:cNvSpPr/>
              <p:nvPr/>
            </p:nvSpPr>
            <p:spPr>
              <a:xfrm rot="5400000">
                <a:off x="1859966" y="3496526"/>
                <a:ext cx="718155" cy="1832435"/>
              </a:xfrm>
              <a:prstGeom prst="arc">
                <a:avLst>
                  <a:gd name="adj1" fmla="val 4518150"/>
                  <a:gd name="adj2" fmla="val 15040795"/>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 100"/>
              <p:cNvSpPr/>
              <p:nvPr/>
            </p:nvSpPr>
            <p:spPr>
              <a:xfrm rot="5400000">
                <a:off x="3199342" y="3374773"/>
                <a:ext cx="718155" cy="1832435"/>
              </a:xfrm>
              <a:prstGeom prst="arc">
                <a:avLst>
                  <a:gd name="adj1" fmla="val 5879478"/>
                  <a:gd name="adj2" fmla="val 15633350"/>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 101"/>
              <p:cNvSpPr/>
              <p:nvPr/>
            </p:nvSpPr>
            <p:spPr>
              <a:xfrm rot="5400000">
                <a:off x="4762016" y="3377553"/>
                <a:ext cx="718155" cy="1832435"/>
              </a:xfrm>
              <a:prstGeom prst="arc">
                <a:avLst>
                  <a:gd name="adj1" fmla="val 5964373"/>
                  <a:gd name="adj2" fmla="val 13947974"/>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p:cNvSpPr/>
              <p:nvPr/>
            </p:nvSpPr>
            <p:spPr>
              <a:xfrm>
                <a:off x="5279925" y="3810416"/>
                <a:ext cx="952500" cy="575170"/>
              </a:xfrm>
              <a:prstGeom prst="arc">
                <a:avLst>
                  <a:gd name="adj1" fmla="val 10661531"/>
                  <a:gd name="adj2" fmla="val 991361"/>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27" name="Picture 26" descr="R.M. Young Wind Sentry Set">
            <a:hlinkClick r:id="rId3"/>
          </p:cNvPr>
          <p:cNvPicPr>
            <a:picLocks noChangeAspect="1" noChangeArrowheads="1"/>
          </p:cNvPicPr>
          <p:nvPr/>
        </p:nvPicPr>
        <p:blipFill>
          <a:blip r:embed="rId4" cstate="print"/>
          <a:srcRect/>
          <a:stretch>
            <a:fillRect/>
          </a:stretch>
        </p:blipFill>
        <p:spPr bwMode="auto">
          <a:xfrm>
            <a:off x="7917184" y="5726370"/>
            <a:ext cx="497624" cy="6858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32443" y="983152"/>
            <a:ext cx="813435" cy="893445"/>
          </a:xfrm>
          <a:prstGeom prst="rect">
            <a:avLst/>
          </a:prstGeom>
          <a:noFill/>
          <a:ln w="9525">
            <a:noFill/>
            <a:miter lim="800000"/>
            <a:headEnd/>
            <a:tailEnd/>
          </a:ln>
        </p:spPr>
      </p:pic>
      <p:sp>
        <p:nvSpPr>
          <p:cNvPr id="40" name="Title 2"/>
          <p:cNvSpPr>
            <a:spLocks noGrp="1"/>
          </p:cNvSpPr>
          <p:nvPr>
            <p:ph type="title"/>
          </p:nvPr>
        </p:nvSpPr>
        <p:spPr>
          <a:xfrm>
            <a:off x="457200" y="274638"/>
            <a:ext cx="8229600" cy="692748"/>
          </a:xfrm>
        </p:spPr>
        <p:txBody>
          <a:bodyPr>
            <a:noAutofit/>
          </a:bodyPr>
          <a:lstStyle/>
          <a:p>
            <a:r>
              <a:rPr lang="en-US" dirty="0" err="1" smtClean="0"/>
              <a:t>HydroShare</a:t>
            </a:r>
            <a:endParaRPr lang="en-US" dirty="0"/>
          </a:p>
        </p:txBody>
      </p:sp>
      <p:sp>
        <p:nvSpPr>
          <p:cNvPr id="67" name="Rounded Rectangle 66"/>
          <p:cNvSpPr/>
          <p:nvPr/>
        </p:nvSpPr>
        <p:spPr>
          <a:xfrm>
            <a:off x="1630652" y="2964781"/>
            <a:ext cx="1592036" cy="44528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dirty="0" smtClean="0">
                <a:solidFill>
                  <a:schemeClr val="tx1"/>
                </a:solidFill>
              </a:rPr>
              <a:t>Visualization</a:t>
            </a:r>
            <a:endParaRPr lang="en-US" sz="2000" dirty="0">
              <a:solidFill>
                <a:schemeClr val="tx1"/>
              </a:solidFill>
            </a:endParaRPr>
          </a:p>
        </p:txBody>
      </p:sp>
      <p:sp>
        <p:nvSpPr>
          <p:cNvPr id="69" name="Rounded Rectangle 68"/>
          <p:cNvSpPr/>
          <p:nvPr/>
        </p:nvSpPr>
        <p:spPr>
          <a:xfrm>
            <a:off x="3862444" y="2964781"/>
            <a:ext cx="1592036" cy="44528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dirty="0" smtClean="0">
                <a:solidFill>
                  <a:schemeClr val="tx1"/>
                </a:solidFill>
              </a:rPr>
              <a:t>Social Media</a:t>
            </a:r>
            <a:endParaRPr lang="en-US" sz="2000" dirty="0">
              <a:solidFill>
                <a:schemeClr val="tx1"/>
              </a:solidFill>
            </a:endParaRPr>
          </a:p>
        </p:txBody>
      </p:sp>
      <p:grpSp>
        <p:nvGrpSpPr>
          <p:cNvPr id="70" name="Group 69"/>
          <p:cNvGrpSpPr/>
          <p:nvPr/>
        </p:nvGrpSpPr>
        <p:grpSpPr>
          <a:xfrm>
            <a:off x="1971509" y="3797455"/>
            <a:ext cx="1307611" cy="892708"/>
            <a:chOff x="7543800" y="6248400"/>
            <a:chExt cx="2819400" cy="1981200"/>
          </a:xfrm>
        </p:grpSpPr>
        <p:sp>
          <p:nvSpPr>
            <p:cNvPr id="73" name="Flowchart: Magnetic Disk 72"/>
            <p:cNvSpPr/>
            <p:nvPr/>
          </p:nvSpPr>
          <p:spPr>
            <a:xfrm>
              <a:off x="7543800" y="6248400"/>
              <a:ext cx="2819400" cy="1981200"/>
            </a:xfrm>
            <a:prstGeom prst="flowChartMagneticDisk">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6" name="TextBox 75"/>
            <p:cNvSpPr txBox="1"/>
            <p:nvPr/>
          </p:nvSpPr>
          <p:spPr>
            <a:xfrm>
              <a:off x="8304276" y="7054597"/>
              <a:ext cx="1986122" cy="400110"/>
            </a:xfrm>
            <a:prstGeom prst="rect">
              <a:avLst/>
            </a:prstGeom>
            <a:noFill/>
            <a:ln w="28575">
              <a:noFill/>
            </a:ln>
          </p:spPr>
          <p:txBody>
            <a:bodyPr wrap="square" rtlCol="0">
              <a:spAutoFit/>
            </a:bodyPr>
            <a:lstStyle/>
            <a:p>
              <a:r>
                <a:rPr lang="en-US" sz="2000" dirty="0" smtClean="0"/>
                <a:t>Data</a:t>
              </a:r>
              <a:endParaRPr lang="en-US" sz="2000" dirty="0"/>
            </a:p>
          </p:txBody>
        </p:sp>
      </p:grpSp>
      <p:sp>
        <p:nvSpPr>
          <p:cNvPr id="5" name="Flowchart: Predefined Process 4"/>
          <p:cNvSpPr/>
          <p:nvPr/>
        </p:nvSpPr>
        <p:spPr>
          <a:xfrm>
            <a:off x="3704874" y="3867980"/>
            <a:ext cx="1426470" cy="751658"/>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Models</a:t>
            </a:r>
            <a:endParaRPr lang="en-US" dirty="0">
              <a:solidFill>
                <a:schemeClr val="tx1"/>
              </a:solidFill>
            </a:endParaRPr>
          </a:p>
        </p:txBody>
      </p:sp>
      <p:pic>
        <p:nvPicPr>
          <p:cNvPr id="7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71524" y="967386"/>
            <a:ext cx="813435" cy="893445"/>
          </a:xfrm>
          <a:prstGeom prst="rect">
            <a:avLst/>
          </a:prstGeom>
          <a:noFill/>
          <a:ln w="9525">
            <a:noFill/>
            <a:miter lim="800000"/>
            <a:headEnd/>
            <a:tailEnd/>
          </a:ln>
        </p:spPr>
      </p:pic>
      <p:pic>
        <p:nvPicPr>
          <p:cNvPr id="7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2056515" y="996952"/>
            <a:ext cx="813435" cy="893445"/>
          </a:xfrm>
          <a:prstGeom prst="rect">
            <a:avLst/>
          </a:prstGeom>
          <a:noFill/>
          <a:ln w="9525">
            <a:noFill/>
            <a:miter lim="800000"/>
            <a:headEnd/>
            <a:tailEnd/>
          </a:ln>
        </p:spPr>
      </p:pic>
      <p:grpSp>
        <p:nvGrpSpPr>
          <p:cNvPr id="11" name="Group 10"/>
          <p:cNvGrpSpPr/>
          <p:nvPr/>
        </p:nvGrpSpPr>
        <p:grpSpPr>
          <a:xfrm>
            <a:off x="521867" y="5747356"/>
            <a:ext cx="1280160" cy="683175"/>
            <a:chOff x="1341699" y="5744659"/>
            <a:chExt cx="1280160" cy="683175"/>
          </a:xfrm>
        </p:grpSpPr>
        <p:sp>
          <p:nvSpPr>
            <p:cNvPr id="7" name="Rectangle 6"/>
            <p:cNvSpPr/>
            <p:nvPr/>
          </p:nvSpPr>
          <p:spPr>
            <a:xfrm>
              <a:off x="1341699" y="5744659"/>
              <a:ext cx="1280160" cy="683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Data.gov</a:t>
              </a:r>
              <a:endParaRPr lang="en-US" sz="1600" dirty="0">
                <a:solidFill>
                  <a:schemeClr val="tx1"/>
                </a:solidFill>
              </a:endParaRPr>
            </a:p>
          </p:txBody>
        </p:sp>
        <p:pic>
          <p:nvPicPr>
            <p:cNvPr id="80" name="Picture 8"/>
            <p:cNvPicPr>
              <a:picLocks noChangeAspect="1" noChangeArrowheads="1"/>
            </p:cNvPicPr>
            <p:nvPr/>
          </p:nvPicPr>
          <p:blipFill>
            <a:blip r:embed="rId6" cstate="print"/>
            <a:srcRect/>
            <a:stretch>
              <a:fillRect/>
            </a:stretch>
          </p:blipFill>
          <p:spPr bwMode="auto">
            <a:xfrm>
              <a:off x="1341699" y="6052700"/>
              <a:ext cx="1280160" cy="375134"/>
            </a:xfrm>
            <a:prstGeom prst="rect">
              <a:avLst/>
            </a:prstGeom>
            <a:noFill/>
            <a:ln w="9525">
              <a:noFill/>
              <a:miter lim="800000"/>
              <a:headEnd/>
              <a:tailEnd/>
            </a:ln>
          </p:spPr>
        </p:pic>
      </p:grpSp>
      <p:grpSp>
        <p:nvGrpSpPr>
          <p:cNvPr id="9" name="Group 8"/>
          <p:cNvGrpSpPr/>
          <p:nvPr/>
        </p:nvGrpSpPr>
        <p:grpSpPr>
          <a:xfrm>
            <a:off x="2045465" y="5746043"/>
            <a:ext cx="1383051" cy="685800"/>
            <a:chOff x="3401468" y="5875243"/>
            <a:chExt cx="1638843" cy="758796"/>
          </a:xfrm>
        </p:grpSpPr>
        <p:pic>
          <p:nvPicPr>
            <p:cNvPr id="81"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442712" y="5991995"/>
              <a:ext cx="593176" cy="493761"/>
            </a:xfrm>
            <a:prstGeom prst="rect">
              <a:avLst/>
            </a:prstGeom>
            <a:noFill/>
            <a:ln w="9525">
              <a:noFill/>
              <a:miter lim="800000"/>
              <a:headEnd/>
              <a:tailEnd/>
            </a:ln>
          </p:spPr>
        </p:pic>
        <p:sp>
          <p:nvSpPr>
            <p:cNvPr id="83" name="Rectangle 82"/>
            <p:cNvSpPr/>
            <p:nvPr/>
          </p:nvSpPr>
          <p:spPr>
            <a:xfrm>
              <a:off x="3401468" y="5875243"/>
              <a:ext cx="1638843" cy="758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Earth</a:t>
              </a:r>
            </a:p>
            <a:p>
              <a:pPr algn="r"/>
              <a:r>
                <a:rPr lang="en-US" sz="1600" dirty="0" smtClean="0">
                  <a:solidFill>
                    <a:schemeClr val="tx1"/>
                  </a:solidFill>
                </a:rPr>
                <a:t> Exchange</a:t>
              </a:r>
              <a:endParaRPr lang="en-US" sz="1600" dirty="0">
                <a:solidFill>
                  <a:schemeClr val="tx1"/>
                </a:solidFill>
              </a:endParaRPr>
            </a:p>
          </p:txBody>
        </p:sp>
      </p:grpSp>
      <p:grpSp>
        <p:nvGrpSpPr>
          <p:cNvPr id="10" name="Group 9"/>
          <p:cNvGrpSpPr/>
          <p:nvPr/>
        </p:nvGrpSpPr>
        <p:grpSpPr>
          <a:xfrm>
            <a:off x="3671954" y="5746043"/>
            <a:ext cx="1631946" cy="685800"/>
            <a:chOff x="5730833" y="5712293"/>
            <a:chExt cx="1070018" cy="685800"/>
          </a:xfrm>
        </p:grpSpPr>
        <p:sp>
          <p:nvSpPr>
            <p:cNvPr id="109" name="Rectangle 108"/>
            <p:cNvSpPr/>
            <p:nvPr/>
          </p:nvSpPr>
          <p:spPr>
            <a:xfrm>
              <a:off x="5730833" y="5712293"/>
              <a:ext cx="1070018"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1"/>
                  </a:solidFill>
                </a:rPr>
                <a:t>HPC </a:t>
              </a:r>
            </a:p>
            <a:p>
              <a:pPr algn="r"/>
              <a:r>
                <a:rPr lang="en-US" dirty="0" smtClean="0">
                  <a:solidFill>
                    <a:schemeClr val="tx1"/>
                  </a:solidFill>
                </a:rPr>
                <a:t>CSDMS</a:t>
              </a:r>
              <a:endParaRPr lang="en-US" dirty="0">
                <a:solidFill>
                  <a:schemeClr val="tx1"/>
                </a:solidFill>
              </a:endParaRPr>
            </a:p>
          </p:txBody>
        </p:sp>
        <p:pic>
          <p:nvPicPr>
            <p:cNvPr id="4098" name="Picture 2" descr="C:\Users\dtarb\Dave\Projects\CI-WATER\Presentations\Mt_Mora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75374" y="5734261"/>
              <a:ext cx="486729" cy="64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547338" y="5746043"/>
            <a:ext cx="1846664" cy="685800"/>
            <a:chOff x="6367170" y="5709800"/>
            <a:chExt cx="1846664" cy="685800"/>
          </a:xfrm>
        </p:grpSpPr>
        <p:sp>
          <p:nvSpPr>
            <p:cNvPr id="112" name="Rectangle 111"/>
            <p:cNvSpPr/>
            <p:nvPr/>
          </p:nvSpPr>
          <p:spPr>
            <a:xfrm>
              <a:off x="6367170" y="5709800"/>
              <a:ext cx="1846664"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CUAHSI</a:t>
              </a:r>
            </a:p>
            <a:p>
              <a:pPr algn="r"/>
              <a:r>
                <a:rPr lang="en-US" sz="1600" dirty="0" smtClean="0">
                  <a:solidFill>
                    <a:schemeClr val="tx1"/>
                  </a:solidFill>
                </a:rPr>
                <a:t> </a:t>
              </a:r>
              <a:r>
                <a:rPr lang="en-US" sz="1600" dirty="0" err="1" smtClean="0">
                  <a:solidFill>
                    <a:schemeClr val="tx1"/>
                  </a:solidFill>
                </a:rPr>
                <a:t>HydroServer</a:t>
              </a:r>
              <a:endParaRPr lang="en-US" sz="1600" dirty="0">
                <a:solidFill>
                  <a:schemeClr val="tx1"/>
                </a:solidFill>
              </a:endParaRPr>
            </a:p>
          </p:txBody>
        </p:sp>
        <p:pic>
          <p:nvPicPr>
            <p:cNvPr id="113" name="Picture 4" descr="cuahsi_logo_4"/>
            <p:cNvPicPr>
              <a:picLocks noChangeAspect="1" noChangeArrowheads="1"/>
            </p:cNvPicPr>
            <p:nvPr/>
          </p:nvPicPr>
          <p:blipFill>
            <a:blip r:embed="rId9" cstate="print"/>
            <a:srcRect r="69569"/>
            <a:stretch>
              <a:fillRect/>
            </a:stretch>
          </p:blipFill>
          <p:spPr bwMode="auto">
            <a:xfrm>
              <a:off x="6450150" y="5788434"/>
              <a:ext cx="546259" cy="528532"/>
            </a:xfrm>
            <a:prstGeom prst="rect">
              <a:avLst/>
            </a:prstGeom>
            <a:noFill/>
            <a:ln w="9525">
              <a:noFill/>
              <a:miter lim="800000"/>
              <a:headEnd/>
              <a:tailEnd/>
            </a:ln>
          </p:spPr>
        </p:pic>
      </p:grpSp>
      <p:grpSp>
        <p:nvGrpSpPr>
          <p:cNvPr id="14" name="Group 13"/>
          <p:cNvGrpSpPr/>
          <p:nvPr/>
        </p:nvGrpSpPr>
        <p:grpSpPr>
          <a:xfrm>
            <a:off x="5829724" y="2553410"/>
            <a:ext cx="1275663" cy="458394"/>
            <a:chOff x="6176576" y="2521878"/>
            <a:chExt cx="1275663" cy="458394"/>
          </a:xfrm>
        </p:grpSpPr>
        <p:sp>
          <p:nvSpPr>
            <p:cNvPr id="116" name="Oval 13"/>
            <p:cNvSpPr>
              <a:spLocks noChangeArrowheads="1"/>
            </p:cNvSpPr>
            <p:nvPr/>
          </p:nvSpPr>
          <p:spPr bwMode="auto">
            <a:xfrm flipH="1">
              <a:off x="7254141" y="2770617"/>
              <a:ext cx="198098" cy="209655"/>
            </a:xfrm>
            <a:prstGeom prst="ellipse">
              <a:avLst/>
            </a:prstGeom>
            <a:solidFill>
              <a:srgbClr val="DEFEE3"/>
            </a:solidFill>
            <a:ln w="28575">
              <a:solidFill>
                <a:srgbClr val="000000"/>
              </a:solidFill>
              <a:round/>
              <a:headEnd/>
              <a:tailEnd/>
            </a:ln>
          </p:spPr>
          <p:txBody>
            <a:bodyPr wrap="none" anchor="ctr"/>
            <a:lstStyle/>
            <a:p>
              <a:pPr algn="ctr"/>
              <a:endParaRPr lang="en-US" sz="1400">
                <a:solidFill>
                  <a:srgbClr val="000000"/>
                </a:solidFill>
              </a:endParaRPr>
            </a:p>
          </p:txBody>
        </p:sp>
        <p:sp>
          <p:nvSpPr>
            <p:cNvPr id="119" name="Line 9"/>
            <p:cNvSpPr>
              <a:spLocks noChangeShapeType="1"/>
            </p:cNvSpPr>
            <p:nvPr/>
          </p:nvSpPr>
          <p:spPr bwMode="auto">
            <a:xfrm flipH="1" flipV="1">
              <a:off x="6176576" y="2891210"/>
              <a:ext cx="1097779" cy="13"/>
            </a:xfrm>
            <a:prstGeom prst="line">
              <a:avLst/>
            </a:prstGeom>
            <a:noFill/>
            <a:ln w="28575">
              <a:solidFill>
                <a:srgbClr val="000000"/>
              </a:solidFill>
              <a:round/>
              <a:headEnd/>
              <a:tailEnd/>
            </a:ln>
          </p:spPr>
          <p:txBody>
            <a:bodyPr/>
            <a:lstStyle/>
            <a:p>
              <a:endParaRPr lang="en-US">
                <a:solidFill>
                  <a:prstClr val="black"/>
                </a:solidFill>
              </a:endParaRPr>
            </a:p>
          </p:txBody>
        </p:sp>
        <p:sp>
          <p:nvSpPr>
            <p:cNvPr id="13" name="TextBox 12"/>
            <p:cNvSpPr txBox="1"/>
            <p:nvPr/>
          </p:nvSpPr>
          <p:spPr>
            <a:xfrm>
              <a:off x="6502438" y="2521878"/>
              <a:ext cx="799001" cy="369332"/>
            </a:xfrm>
            <a:prstGeom prst="rect">
              <a:avLst/>
            </a:prstGeom>
            <a:noFill/>
          </p:spPr>
          <p:txBody>
            <a:bodyPr wrap="none" rtlCol="0">
              <a:spAutoFit/>
            </a:bodyPr>
            <a:lstStyle/>
            <a:p>
              <a:r>
                <a:rPr lang="en-US" dirty="0" smtClean="0"/>
                <a:t>Create</a:t>
              </a:r>
              <a:endParaRPr lang="en-US" dirty="0"/>
            </a:p>
          </p:txBody>
        </p:sp>
      </p:grpSp>
      <p:grpSp>
        <p:nvGrpSpPr>
          <p:cNvPr id="127" name="Group 126"/>
          <p:cNvGrpSpPr/>
          <p:nvPr/>
        </p:nvGrpSpPr>
        <p:grpSpPr>
          <a:xfrm>
            <a:off x="5829724" y="3020551"/>
            <a:ext cx="1275663" cy="458394"/>
            <a:chOff x="6176576" y="2521878"/>
            <a:chExt cx="1275663" cy="458394"/>
          </a:xfrm>
        </p:grpSpPr>
        <p:sp>
          <p:nvSpPr>
            <p:cNvPr id="128" name="Oval 13"/>
            <p:cNvSpPr>
              <a:spLocks noChangeArrowheads="1"/>
            </p:cNvSpPr>
            <p:nvPr/>
          </p:nvSpPr>
          <p:spPr bwMode="auto">
            <a:xfrm flipH="1">
              <a:off x="7254141" y="2770617"/>
              <a:ext cx="198098" cy="209655"/>
            </a:xfrm>
            <a:prstGeom prst="ellipse">
              <a:avLst/>
            </a:prstGeom>
            <a:solidFill>
              <a:srgbClr val="DEFEE3"/>
            </a:solidFill>
            <a:ln w="28575">
              <a:solidFill>
                <a:srgbClr val="000000"/>
              </a:solidFill>
              <a:round/>
              <a:headEnd/>
              <a:tailEnd/>
            </a:ln>
          </p:spPr>
          <p:txBody>
            <a:bodyPr wrap="none" anchor="ctr"/>
            <a:lstStyle/>
            <a:p>
              <a:pPr algn="ctr"/>
              <a:endParaRPr lang="en-US" sz="1400">
                <a:solidFill>
                  <a:srgbClr val="000000"/>
                </a:solidFill>
              </a:endParaRPr>
            </a:p>
          </p:txBody>
        </p:sp>
        <p:sp>
          <p:nvSpPr>
            <p:cNvPr id="129" name="Line 9"/>
            <p:cNvSpPr>
              <a:spLocks noChangeShapeType="1"/>
            </p:cNvSpPr>
            <p:nvPr/>
          </p:nvSpPr>
          <p:spPr bwMode="auto">
            <a:xfrm flipH="1" flipV="1">
              <a:off x="6176576" y="2891210"/>
              <a:ext cx="1097779" cy="13"/>
            </a:xfrm>
            <a:prstGeom prst="line">
              <a:avLst/>
            </a:prstGeom>
            <a:noFill/>
            <a:ln w="28575">
              <a:solidFill>
                <a:srgbClr val="000000"/>
              </a:solidFill>
              <a:round/>
              <a:headEnd/>
              <a:tailEnd/>
            </a:ln>
          </p:spPr>
          <p:txBody>
            <a:bodyPr/>
            <a:lstStyle/>
            <a:p>
              <a:endParaRPr lang="en-US">
                <a:solidFill>
                  <a:prstClr val="black"/>
                </a:solidFill>
              </a:endParaRPr>
            </a:p>
          </p:txBody>
        </p:sp>
        <p:sp>
          <p:nvSpPr>
            <p:cNvPr id="130" name="TextBox 129"/>
            <p:cNvSpPr txBox="1"/>
            <p:nvPr/>
          </p:nvSpPr>
          <p:spPr>
            <a:xfrm>
              <a:off x="6518204" y="2521878"/>
              <a:ext cx="653512" cy="369332"/>
            </a:xfrm>
            <a:prstGeom prst="rect">
              <a:avLst/>
            </a:prstGeom>
            <a:noFill/>
          </p:spPr>
          <p:txBody>
            <a:bodyPr wrap="none" rtlCol="0">
              <a:spAutoFit/>
            </a:bodyPr>
            <a:lstStyle/>
            <a:p>
              <a:r>
                <a:rPr lang="en-US" dirty="0" smtClean="0"/>
                <a:t>Read</a:t>
              </a:r>
              <a:endParaRPr lang="en-US" dirty="0"/>
            </a:p>
          </p:txBody>
        </p:sp>
      </p:grpSp>
      <p:grpSp>
        <p:nvGrpSpPr>
          <p:cNvPr id="131" name="Group 130"/>
          <p:cNvGrpSpPr/>
          <p:nvPr/>
        </p:nvGrpSpPr>
        <p:grpSpPr>
          <a:xfrm>
            <a:off x="5829724" y="3487692"/>
            <a:ext cx="1275663" cy="458394"/>
            <a:chOff x="6176576" y="2521878"/>
            <a:chExt cx="1275663" cy="458394"/>
          </a:xfrm>
        </p:grpSpPr>
        <p:sp>
          <p:nvSpPr>
            <p:cNvPr id="132" name="Oval 13"/>
            <p:cNvSpPr>
              <a:spLocks noChangeArrowheads="1"/>
            </p:cNvSpPr>
            <p:nvPr/>
          </p:nvSpPr>
          <p:spPr bwMode="auto">
            <a:xfrm flipH="1">
              <a:off x="7254141" y="2770617"/>
              <a:ext cx="198098" cy="209655"/>
            </a:xfrm>
            <a:prstGeom prst="ellipse">
              <a:avLst/>
            </a:prstGeom>
            <a:solidFill>
              <a:srgbClr val="DEFEE3"/>
            </a:solidFill>
            <a:ln w="28575">
              <a:solidFill>
                <a:srgbClr val="000000"/>
              </a:solidFill>
              <a:round/>
              <a:headEnd/>
              <a:tailEnd/>
            </a:ln>
          </p:spPr>
          <p:txBody>
            <a:bodyPr wrap="none" anchor="ctr"/>
            <a:lstStyle/>
            <a:p>
              <a:pPr algn="ctr"/>
              <a:endParaRPr lang="en-US" sz="1400">
                <a:solidFill>
                  <a:srgbClr val="000000"/>
                </a:solidFill>
              </a:endParaRPr>
            </a:p>
          </p:txBody>
        </p:sp>
        <p:sp>
          <p:nvSpPr>
            <p:cNvPr id="133" name="Line 9"/>
            <p:cNvSpPr>
              <a:spLocks noChangeShapeType="1"/>
            </p:cNvSpPr>
            <p:nvPr/>
          </p:nvSpPr>
          <p:spPr bwMode="auto">
            <a:xfrm flipH="1" flipV="1">
              <a:off x="6176576" y="2891210"/>
              <a:ext cx="1097779" cy="13"/>
            </a:xfrm>
            <a:prstGeom prst="line">
              <a:avLst/>
            </a:prstGeom>
            <a:noFill/>
            <a:ln w="28575">
              <a:solidFill>
                <a:srgbClr val="000000"/>
              </a:solidFill>
              <a:round/>
              <a:headEnd/>
              <a:tailEnd/>
            </a:ln>
          </p:spPr>
          <p:txBody>
            <a:bodyPr/>
            <a:lstStyle/>
            <a:p>
              <a:endParaRPr lang="en-US">
                <a:solidFill>
                  <a:prstClr val="black"/>
                </a:solidFill>
              </a:endParaRPr>
            </a:p>
          </p:txBody>
        </p:sp>
        <p:sp>
          <p:nvSpPr>
            <p:cNvPr id="134" name="TextBox 133"/>
            <p:cNvSpPr txBox="1"/>
            <p:nvPr/>
          </p:nvSpPr>
          <p:spPr>
            <a:xfrm>
              <a:off x="6502438" y="2521878"/>
              <a:ext cx="874150" cy="369332"/>
            </a:xfrm>
            <a:prstGeom prst="rect">
              <a:avLst/>
            </a:prstGeom>
            <a:noFill/>
          </p:spPr>
          <p:txBody>
            <a:bodyPr wrap="none" rtlCol="0">
              <a:spAutoFit/>
            </a:bodyPr>
            <a:lstStyle/>
            <a:p>
              <a:r>
                <a:rPr lang="en-US" dirty="0" smtClean="0"/>
                <a:t>Update</a:t>
              </a:r>
              <a:endParaRPr lang="en-US" dirty="0"/>
            </a:p>
          </p:txBody>
        </p:sp>
      </p:grpSp>
      <p:grpSp>
        <p:nvGrpSpPr>
          <p:cNvPr id="135" name="Group 134"/>
          <p:cNvGrpSpPr/>
          <p:nvPr/>
        </p:nvGrpSpPr>
        <p:grpSpPr>
          <a:xfrm>
            <a:off x="5829724" y="3954833"/>
            <a:ext cx="1275663" cy="458394"/>
            <a:chOff x="6176576" y="2521878"/>
            <a:chExt cx="1275663" cy="458394"/>
          </a:xfrm>
        </p:grpSpPr>
        <p:sp>
          <p:nvSpPr>
            <p:cNvPr id="136" name="Oval 13"/>
            <p:cNvSpPr>
              <a:spLocks noChangeArrowheads="1"/>
            </p:cNvSpPr>
            <p:nvPr/>
          </p:nvSpPr>
          <p:spPr bwMode="auto">
            <a:xfrm flipH="1">
              <a:off x="7254141" y="2770617"/>
              <a:ext cx="198098" cy="209655"/>
            </a:xfrm>
            <a:prstGeom prst="ellipse">
              <a:avLst/>
            </a:prstGeom>
            <a:solidFill>
              <a:srgbClr val="DEFEE3"/>
            </a:solidFill>
            <a:ln w="28575">
              <a:solidFill>
                <a:srgbClr val="000000"/>
              </a:solidFill>
              <a:round/>
              <a:headEnd/>
              <a:tailEnd/>
            </a:ln>
          </p:spPr>
          <p:txBody>
            <a:bodyPr wrap="none" anchor="ctr"/>
            <a:lstStyle/>
            <a:p>
              <a:pPr algn="ctr"/>
              <a:endParaRPr lang="en-US" sz="1400">
                <a:solidFill>
                  <a:srgbClr val="000000"/>
                </a:solidFill>
              </a:endParaRPr>
            </a:p>
          </p:txBody>
        </p:sp>
        <p:sp>
          <p:nvSpPr>
            <p:cNvPr id="137" name="Line 9"/>
            <p:cNvSpPr>
              <a:spLocks noChangeShapeType="1"/>
            </p:cNvSpPr>
            <p:nvPr/>
          </p:nvSpPr>
          <p:spPr bwMode="auto">
            <a:xfrm flipH="1" flipV="1">
              <a:off x="6176576" y="2891210"/>
              <a:ext cx="1097779" cy="13"/>
            </a:xfrm>
            <a:prstGeom prst="line">
              <a:avLst/>
            </a:prstGeom>
            <a:noFill/>
            <a:ln w="28575">
              <a:solidFill>
                <a:srgbClr val="000000"/>
              </a:solidFill>
              <a:round/>
              <a:headEnd/>
              <a:tailEnd/>
            </a:ln>
          </p:spPr>
          <p:txBody>
            <a:bodyPr/>
            <a:lstStyle/>
            <a:p>
              <a:endParaRPr lang="en-US">
                <a:solidFill>
                  <a:prstClr val="black"/>
                </a:solidFill>
              </a:endParaRPr>
            </a:p>
          </p:txBody>
        </p:sp>
        <p:sp>
          <p:nvSpPr>
            <p:cNvPr id="138" name="TextBox 137"/>
            <p:cNvSpPr txBox="1"/>
            <p:nvPr/>
          </p:nvSpPr>
          <p:spPr>
            <a:xfrm>
              <a:off x="6502438" y="2521878"/>
              <a:ext cx="799706" cy="369332"/>
            </a:xfrm>
            <a:prstGeom prst="rect">
              <a:avLst/>
            </a:prstGeom>
            <a:noFill/>
          </p:spPr>
          <p:txBody>
            <a:bodyPr wrap="none" rtlCol="0">
              <a:spAutoFit/>
            </a:bodyPr>
            <a:lstStyle/>
            <a:p>
              <a:r>
                <a:rPr lang="en-US" dirty="0" smtClean="0"/>
                <a:t>Delete</a:t>
              </a:r>
              <a:endParaRPr lang="en-US" dirty="0"/>
            </a:p>
          </p:txBody>
        </p:sp>
      </p:grpSp>
      <p:grpSp>
        <p:nvGrpSpPr>
          <p:cNvPr id="139" name="Group 138"/>
          <p:cNvGrpSpPr/>
          <p:nvPr/>
        </p:nvGrpSpPr>
        <p:grpSpPr>
          <a:xfrm>
            <a:off x="5829724" y="4421973"/>
            <a:ext cx="1275663" cy="458394"/>
            <a:chOff x="6176576" y="2521878"/>
            <a:chExt cx="1275663" cy="458394"/>
          </a:xfrm>
        </p:grpSpPr>
        <p:sp>
          <p:nvSpPr>
            <p:cNvPr id="140" name="Oval 13"/>
            <p:cNvSpPr>
              <a:spLocks noChangeArrowheads="1"/>
            </p:cNvSpPr>
            <p:nvPr/>
          </p:nvSpPr>
          <p:spPr bwMode="auto">
            <a:xfrm flipH="1">
              <a:off x="7254141" y="2770617"/>
              <a:ext cx="198098" cy="209655"/>
            </a:xfrm>
            <a:prstGeom prst="ellipse">
              <a:avLst/>
            </a:prstGeom>
            <a:solidFill>
              <a:srgbClr val="DEFEE3"/>
            </a:solidFill>
            <a:ln w="28575">
              <a:solidFill>
                <a:srgbClr val="000000"/>
              </a:solidFill>
              <a:round/>
              <a:headEnd/>
              <a:tailEnd/>
            </a:ln>
          </p:spPr>
          <p:txBody>
            <a:bodyPr wrap="none" anchor="ctr"/>
            <a:lstStyle/>
            <a:p>
              <a:pPr algn="ctr"/>
              <a:endParaRPr lang="en-US" sz="1400">
                <a:solidFill>
                  <a:srgbClr val="000000"/>
                </a:solidFill>
              </a:endParaRPr>
            </a:p>
          </p:txBody>
        </p:sp>
        <p:sp>
          <p:nvSpPr>
            <p:cNvPr id="141" name="Line 9"/>
            <p:cNvSpPr>
              <a:spLocks noChangeShapeType="1"/>
            </p:cNvSpPr>
            <p:nvPr/>
          </p:nvSpPr>
          <p:spPr bwMode="auto">
            <a:xfrm flipH="1" flipV="1">
              <a:off x="6176576" y="2891210"/>
              <a:ext cx="1097779" cy="13"/>
            </a:xfrm>
            <a:prstGeom prst="line">
              <a:avLst/>
            </a:prstGeom>
            <a:noFill/>
            <a:ln w="28575">
              <a:solidFill>
                <a:srgbClr val="000000"/>
              </a:solidFill>
              <a:round/>
              <a:headEnd/>
              <a:tailEnd/>
            </a:ln>
          </p:spPr>
          <p:txBody>
            <a:bodyPr/>
            <a:lstStyle/>
            <a:p>
              <a:endParaRPr lang="en-US">
                <a:solidFill>
                  <a:prstClr val="black"/>
                </a:solidFill>
              </a:endParaRPr>
            </a:p>
          </p:txBody>
        </p:sp>
        <p:sp>
          <p:nvSpPr>
            <p:cNvPr id="142" name="TextBox 141"/>
            <p:cNvSpPr txBox="1"/>
            <p:nvPr/>
          </p:nvSpPr>
          <p:spPr>
            <a:xfrm>
              <a:off x="6612800" y="2521878"/>
              <a:ext cx="614271" cy="369332"/>
            </a:xfrm>
            <a:prstGeom prst="rect">
              <a:avLst/>
            </a:prstGeom>
            <a:noFill/>
          </p:spPr>
          <p:txBody>
            <a:bodyPr wrap="none" rtlCol="0">
              <a:spAutoFit/>
            </a:bodyPr>
            <a:lstStyle/>
            <a:p>
              <a:r>
                <a:rPr lang="en-US" dirty="0" smtClean="0"/>
                <a:t>WPS</a:t>
              </a:r>
              <a:endParaRPr lang="en-US" dirty="0"/>
            </a:p>
          </p:txBody>
        </p:sp>
      </p:grpSp>
      <p:grpSp>
        <p:nvGrpSpPr>
          <p:cNvPr id="2" name="Group 1"/>
          <p:cNvGrpSpPr/>
          <p:nvPr/>
        </p:nvGrpSpPr>
        <p:grpSpPr>
          <a:xfrm>
            <a:off x="7345300" y="2376440"/>
            <a:ext cx="1519775" cy="1186836"/>
            <a:chOff x="7345300" y="2376440"/>
            <a:chExt cx="1519775" cy="1186836"/>
          </a:xfrm>
        </p:grpSpPr>
        <p:pic>
          <p:nvPicPr>
            <p:cNvPr id="114" name="Picture 2" descr="I:\DCIM\Camera\2012-09-02 16.28.0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796" t="9528" r="11567"/>
            <a:stretch/>
          </p:blipFill>
          <p:spPr bwMode="auto">
            <a:xfrm>
              <a:off x="7637400" y="2376440"/>
              <a:ext cx="935574" cy="839305"/>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p:cNvSpPr txBox="1"/>
            <p:nvPr/>
          </p:nvSpPr>
          <p:spPr>
            <a:xfrm>
              <a:off x="7345300" y="3193944"/>
              <a:ext cx="1519775" cy="369332"/>
            </a:xfrm>
            <a:prstGeom prst="rect">
              <a:avLst/>
            </a:prstGeom>
            <a:noFill/>
          </p:spPr>
          <p:txBody>
            <a:bodyPr wrap="none" rtlCol="0">
              <a:spAutoFit/>
            </a:bodyPr>
            <a:lstStyle/>
            <a:p>
              <a:r>
                <a:rPr lang="en-US" dirty="0" err="1" smtClean="0"/>
                <a:t>HydroDesktop</a:t>
              </a:r>
              <a:endParaRPr lang="en-US" dirty="0"/>
            </a:p>
          </p:txBody>
        </p:sp>
      </p:grpSp>
      <p:pic>
        <p:nvPicPr>
          <p:cNvPr id="144" name="Picture 4" descr="R logo"/>
          <p:cNvPicPr>
            <a:picLocks noChangeAspect="1" noChangeArrowheads="1"/>
          </p:cNvPicPr>
          <p:nvPr/>
        </p:nvPicPr>
        <p:blipFill>
          <a:blip r:embed="rId11" cstate="print"/>
          <a:srcRect/>
          <a:stretch>
            <a:fillRect/>
          </a:stretch>
        </p:blipFill>
        <p:spPr bwMode="auto">
          <a:xfrm>
            <a:off x="7686087" y="3730069"/>
            <a:ext cx="838200" cy="637032"/>
          </a:xfrm>
          <a:prstGeom prst="rect">
            <a:avLst/>
          </a:prstGeom>
          <a:noFill/>
        </p:spPr>
      </p:pic>
      <p:sp>
        <p:nvSpPr>
          <p:cNvPr id="19" name="Up-Down Arrow 18"/>
          <p:cNvSpPr/>
          <p:nvPr/>
        </p:nvSpPr>
        <p:spPr>
          <a:xfrm rot="20342168">
            <a:off x="2607311" y="1758880"/>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Up-Down Arrow 144"/>
          <p:cNvSpPr/>
          <p:nvPr/>
        </p:nvSpPr>
        <p:spPr>
          <a:xfrm rot="20342168">
            <a:off x="3825396" y="1758880"/>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Up-Down Arrow 145"/>
          <p:cNvSpPr/>
          <p:nvPr/>
        </p:nvSpPr>
        <p:spPr>
          <a:xfrm rot="1260000">
            <a:off x="4617297" y="1743656"/>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Up-Down Arrow 146"/>
          <p:cNvSpPr/>
          <p:nvPr/>
        </p:nvSpPr>
        <p:spPr>
          <a:xfrm rot="1260000">
            <a:off x="3244740" y="1723737"/>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402059" y="1448391"/>
            <a:ext cx="1447384" cy="369332"/>
          </a:xfrm>
          <a:prstGeom prst="rect">
            <a:avLst/>
          </a:prstGeom>
          <a:noFill/>
        </p:spPr>
        <p:txBody>
          <a:bodyPr wrap="none" rtlCol="0">
            <a:spAutoFit/>
          </a:bodyPr>
          <a:lstStyle/>
          <a:p>
            <a:r>
              <a:rPr lang="en-US" dirty="0" smtClean="0"/>
              <a:t>Collaboration</a:t>
            </a:r>
            <a:endParaRPr lang="en-US" dirty="0"/>
          </a:p>
        </p:txBody>
      </p:sp>
      <p:sp>
        <p:nvSpPr>
          <p:cNvPr id="149" name="Up-Down Arrow 148"/>
          <p:cNvSpPr/>
          <p:nvPr/>
        </p:nvSpPr>
        <p:spPr>
          <a:xfrm rot="5400000">
            <a:off x="2954995" y="1283495"/>
            <a:ext cx="218337" cy="64008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Up-Down Arrow 150"/>
          <p:cNvSpPr/>
          <p:nvPr/>
        </p:nvSpPr>
        <p:spPr>
          <a:xfrm rot="5400000">
            <a:off x="4199694" y="1301257"/>
            <a:ext cx="218337" cy="64008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Up-Down Arrow 152"/>
          <p:cNvSpPr/>
          <p:nvPr/>
        </p:nvSpPr>
        <p:spPr>
          <a:xfrm>
            <a:off x="4395836" y="4872947"/>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Up-Down Arrow 153"/>
          <p:cNvSpPr/>
          <p:nvPr/>
        </p:nvSpPr>
        <p:spPr>
          <a:xfrm>
            <a:off x="2653873" y="4872947"/>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20340000">
            <a:off x="5829724" y="4880367"/>
            <a:ext cx="262397" cy="83838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Up Arrow 154"/>
          <p:cNvSpPr/>
          <p:nvPr/>
        </p:nvSpPr>
        <p:spPr>
          <a:xfrm rot="1260000">
            <a:off x="1219941" y="4876958"/>
            <a:ext cx="262397" cy="83838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Up Arrow 155"/>
          <p:cNvSpPr/>
          <p:nvPr/>
        </p:nvSpPr>
        <p:spPr>
          <a:xfrm rot="16200000">
            <a:off x="7535479" y="5834310"/>
            <a:ext cx="262397" cy="4572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277749" y="4533895"/>
            <a:ext cx="1654877" cy="369332"/>
          </a:xfrm>
          <a:prstGeom prst="rect">
            <a:avLst/>
          </a:prstGeom>
          <a:noFill/>
        </p:spPr>
        <p:txBody>
          <a:bodyPr wrap="none" rtlCol="0">
            <a:spAutoFit/>
          </a:bodyPr>
          <a:lstStyle/>
          <a:p>
            <a:r>
              <a:rPr lang="en-US" dirty="0" smtClean="0"/>
              <a:t>Your favorite  ...</a:t>
            </a:r>
            <a:endParaRPr lang="en-US" dirty="0"/>
          </a:p>
        </p:txBody>
      </p:sp>
    </p:spTree>
    <p:extLst>
      <p:ext uri="{BB962C8B-B14F-4D97-AF65-F5344CB8AC3E}">
        <p14:creationId xmlns:p14="http://schemas.microsoft.com/office/powerpoint/2010/main" val="3682790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597" y="0"/>
            <a:ext cx="7202806" cy="752094"/>
          </a:xfrm>
        </p:spPr>
        <p:txBody>
          <a:bodyPr>
            <a:normAutofit fontScale="90000"/>
          </a:bodyPr>
          <a:lstStyle/>
          <a:p>
            <a:r>
              <a:rPr lang="en-US" dirty="0" smtClean="0"/>
              <a:t>Levels of Model Integration</a:t>
            </a:r>
            <a:endParaRPr lang="en-US" dirty="0"/>
          </a:p>
        </p:txBody>
      </p:sp>
      <p:grpSp>
        <p:nvGrpSpPr>
          <p:cNvPr id="31" name="Group 30"/>
          <p:cNvGrpSpPr/>
          <p:nvPr/>
        </p:nvGrpSpPr>
        <p:grpSpPr>
          <a:xfrm>
            <a:off x="4164330" y="820674"/>
            <a:ext cx="4075938" cy="1362456"/>
            <a:chOff x="4610100" y="1026414"/>
            <a:chExt cx="4075938" cy="1362456"/>
          </a:xfrm>
        </p:grpSpPr>
        <p:sp>
          <p:nvSpPr>
            <p:cNvPr id="3" name="Rectangle 2"/>
            <p:cNvSpPr/>
            <p:nvPr/>
          </p:nvSpPr>
          <p:spPr>
            <a:xfrm>
              <a:off x="4610100" y="1026414"/>
              <a:ext cx="990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dirty="0" smtClean="0">
                  <a:solidFill>
                    <a:schemeClr val="tx1"/>
                  </a:solidFill>
                </a:rPr>
                <a:t>Model A</a:t>
              </a:r>
              <a:endParaRPr lang="en-US" dirty="0">
                <a:solidFill>
                  <a:schemeClr val="tx1"/>
                </a:solidFill>
              </a:endParaRPr>
            </a:p>
          </p:txBody>
        </p:sp>
        <p:sp>
          <p:nvSpPr>
            <p:cNvPr id="4" name="Rectangle 3"/>
            <p:cNvSpPr/>
            <p:nvPr/>
          </p:nvSpPr>
          <p:spPr>
            <a:xfrm>
              <a:off x="6153150" y="1026414"/>
              <a:ext cx="990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dirty="0" smtClean="0">
                  <a:solidFill>
                    <a:schemeClr val="tx1"/>
                  </a:solidFill>
                </a:rPr>
                <a:t>Model B</a:t>
              </a:r>
              <a:endParaRPr lang="en-US" dirty="0">
                <a:solidFill>
                  <a:schemeClr val="tx1"/>
                </a:solidFill>
              </a:endParaRPr>
            </a:p>
          </p:txBody>
        </p:sp>
        <p:sp>
          <p:nvSpPr>
            <p:cNvPr id="5" name="Rectangle 4"/>
            <p:cNvSpPr/>
            <p:nvPr/>
          </p:nvSpPr>
          <p:spPr>
            <a:xfrm>
              <a:off x="7696200" y="1026414"/>
              <a:ext cx="989838"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dirty="0" smtClean="0">
                  <a:solidFill>
                    <a:schemeClr val="tx1"/>
                  </a:solidFill>
                </a:rPr>
                <a:t>Model C</a:t>
              </a:r>
              <a:endParaRPr lang="en-US" dirty="0">
                <a:solidFill>
                  <a:schemeClr val="tx1"/>
                </a:solidFill>
              </a:endParaRPr>
            </a:p>
          </p:txBody>
        </p:sp>
        <p:sp>
          <p:nvSpPr>
            <p:cNvPr id="6" name="Rectangle 5"/>
            <p:cNvSpPr/>
            <p:nvPr/>
          </p:nvSpPr>
          <p:spPr>
            <a:xfrm>
              <a:off x="4610100" y="1931670"/>
              <a:ext cx="4075938"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dirty="0" err="1" smtClean="0">
                  <a:solidFill>
                    <a:schemeClr val="tx1"/>
                  </a:solidFill>
                </a:rPr>
                <a:t>HydroShare</a:t>
              </a:r>
              <a:r>
                <a:rPr lang="en-US" dirty="0" smtClean="0">
                  <a:solidFill>
                    <a:schemeClr val="tx1"/>
                  </a:solidFill>
                </a:rPr>
                <a:t> Model &amp; Data Store</a:t>
              </a:r>
              <a:endParaRPr lang="en-US" dirty="0">
                <a:solidFill>
                  <a:schemeClr val="tx1"/>
                </a:solidFill>
              </a:endParaRPr>
            </a:p>
          </p:txBody>
        </p:sp>
        <p:sp>
          <p:nvSpPr>
            <p:cNvPr id="7" name="Down Arrow 6"/>
            <p:cNvSpPr/>
            <p:nvPr/>
          </p:nvSpPr>
          <p:spPr>
            <a:xfrm>
              <a:off x="5219700" y="1483614"/>
              <a:ext cx="228600" cy="43891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22860" rIns="45720" bIns="22860" rtlCol="0" anchor="ctr"/>
            <a:lstStyle/>
            <a:p>
              <a:pPr algn="ctr"/>
              <a:r>
                <a:rPr lang="en-US" sz="900" dirty="0">
                  <a:solidFill>
                    <a:schemeClr val="tx1"/>
                  </a:solidFill>
                </a:rPr>
                <a:t>Data</a:t>
              </a:r>
            </a:p>
          </p:txBody>
        </p:sp>
        <p:sp>
          <p:nvSpPr>
            <p:cNvPr id="8" name="Down Arrow 7"/>
            <p:cNvSpPr/>
            <p:nvPr/>
          </p:nvSpPr>
          <p:spPr>
            <a:xfrm rot="10800000">
              <a:off x="4762500" y="1492758"/>
              <a:ext cx="228600" cy="43891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45720" tIns="22860" rIns="45720" bIns="22860" rtlCol="0" anchor="ctr"/>
            <a:lstStyle/>
            <a:p>
              <a:pPr algn="ctr"/>
              <a:r>
                <a:rPr lang="en-US" sz="900" dirty="0">
                  <a:solidFill>
                    <a:schemeClr val="tx1"/>
                  </a:solidFill>
                </a:rPr>
                <a:t>Data</a:t>
              </a:r>
            </a:p>
          </p:txBody>
        </p:sp>
        <p:sp>
          <p:nvSpPr>
            <p:cNvPr id="9" name="Down Arrow 8"/>
            <p:cNvSpPr/>
            <p:nvPr/>
          </p:nvSpPr>
          <p:spPr>
            <a:xfrm>
              <a:off x="6781800" y="1483614"/>
              <a:ext cx="228600" cy="43891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22860" rIns="45720" bIns="22860" rtlCol="0" anchor="ctr"/>
            <a:lstStyle/>
            <a:p>
              <a:pPr algn="ctr"/>
              <a:r>
                <a:rPr lang="en-US" sz="900" dirty="0">
                  <a:solidFill>
                    <a:schemeClr val="tx1"/>
                  </a:solidFill>
                </a:rPr>
                <a:t>Data</a:t>
              </a:r>
            </a:p>
          </p:txBody>
        </p:sp>
        <p:sp>
          <p:nvSpPr>
            <p:cNvPr id="10" name="Down Arrow 9"/>
            <p:cNvSpPr/>
            <p:nvPr/>
          </p:nvSpPr>
          <p:spPr>
            <a:xfrm rot="10800000">
              <a:off x="6324600" y="1492758"/>
              <a:ext cx="228600" cy="43891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45720" tIns="22860" rIns="45720" bIns="22860" rtlCol="0" anchor="ctr"/>
            <a:lstStyle/>
            <a:p>
              <a:pPr algn="ctr"/>
              <a:r>
                <a:rPr lang="en-US" sz="900" dirty="0">
                  <a:solidFill>
                    <a:schemeClr val="tx1"/>
                  </a:solidFill>
                </a:rPr>
                <a:t>Data</a:t>
              </a:r>
            </a:p>
          </p:txBody>
        </p:sp>
        <p:sp>
          <p:nvSpPr>
            <p:cNvPr id="11" name="Down Arrow 10"/>
            <p:cNvSpPr/>
            <p:nvPr/>
          </p:nvSpPr>
          <p:spPr>
            <a:xfrm>
              <a:off x="8305800" y="1483233"/>
              <a:ext cx="228600" cy="43891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22860" rIns="45720" bIns="22860" rtlCol="0" anchor="ctr"/>
            <a:lstStyle/>
            <a:p>
              <a:pPr algn="ctr"/>
              <a:r>
                <a:rPr lang="en-US" sz="900" dirty="0">
                  <a:solidFill>
                    <a:schemeClr val="tx1"/>
                  </a:solidFill>
                </a:rPr>
                <a:t>Data</a:t>
              </a:r>
            </a:p>
          </p:txBody>
        </p:sp>
        <p:sp>
          <p:nvSpPr>
            <p:cNvPr id="12" name="Down Arrow 11"/>
            <p:cNvSpPr/>
            <p:nvPr/>
          </p:nvSpPr>
          <p:spPr>
            <a:xfrm rot="10800000">
              <a:off x="7848600" y="1492377"/>
              <a:ext cx="228600" cy="43891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45720" tIns="22860" rIns="45720" bIns="22860" rtlCol="0" anchor="ctr"/>
            <a:lstStyle/>
            <a:p>
              <a:pPr algn="ctr"/>
              <a:r>
                <a:rPr lang="en-US" sz="900" dirty="0">
                  <a:solidFill>
                    <a:schemeClr val="tx1"/>
                  </a:solidFill>
                </a:rPr>
                <a:t>Data</a:t>
              </a:r>
            </a:p>
          </p:txBody>
        </p:sp>
      </p:grpSp>
      <p:sp>
        <p:nvSpPr>
          <p:cNvPr id="13" name="TextBox 12"/>
          <p:cNvSpPr txBox="1"/>
          <p:nvPr/>
        </p:nvSpPr>
        <p:spPr>
          <a:xfrm>
            <a:off x="899160" y="1301847"/>
            <a:ext cx="2475293" cy="400110"/>
          </a:xfrm>
          <a:prstGeom prst="rect">
            <a:avLst/>
          </a:prstGeom>
          <a:noFill/>
        </p:spPr>
        <p:txBody>
          <a:bodyPr wrap="none" rtlCol="0">
            <a:spAutoFit/>
          </a:bodyPr>
          <a:lstStyle/>
          <a:p>
            <a:r>
              <a:rPr lang="en-US" sz="2000" dirty="0" smtClean="0"/>
              <a:t>Data centric workflow</a:t>
            </a:r>
            <a:endParaRPr lang="en-US" sz="2000" dirty="0"/>
          </a:p>
        </p:txBody>
      </p:sp>
      <p:grpSp>
        <p:nvGrpSpPr>
          <p:cNvPr id="30" name="Group 29"/>
          <p:cNvGrpSpPr/>
          <p:nvPr/>
        </p:nvGrpSpPr>
        <p:grpSpPr>
          <a:xfrm>
            <a:off x="4152900" y="2588983"/>
            <a:ext cx="4075938" cy="1813384"/>
            <a:chOff x="4598670" y="2560320"/>
            <a:chExt cx="4075938" cy="1813384"/>
          </a:xfrm>
        </p:grpSpPr>
        <p:grpSp>
          <p:nvGrpSpPr>
            <p:cNvPr id="14" name="Group 13"/>
            <p:cNvGrpSpPr/>
            <p:nvPr/>
          </p:nvGrpSpPr>
          <p:grpSpPr>
            <a:xfrm>
              <a:off x="4598670" y="3011248"/>
              <a:ext cx="4075938" cy="1362456"/>
              <a:chOff x="4952999" y="5961888"/>
              <a:chExt cx="8151876" cy="2724912"/>
            </a:xfrm>
          </p:grpSpPr>
          <p:sp>
            <p:nvSpPr>
              <p:cNvPr id="15" name="Down Arrow 14"/>
              <p:cNvSpPr/>
              <p:nvPr/>
            </p:nvSpPr>
            <p:spPr>
              <a:xfrm>
                <a:off x="6172200" y="6876288"/>
                <a:ext cx="457200" cy="877824"/>
              </a:xfrm>
              <a:prstGeom prst="down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a:solidFill>
                      <a:schemeClr val="bg1">
                        <a:lumMod val="65000"/>
                      </a:schemeClr>
                    </a:solidFill>
                  </a:rPr>
                  <a:t>Data</a:t>
                </a:r>
              </a:p>
            </p:txBody>
          </p:sp>
          <p:sp>
            <p:nvSpPr>
              <p:cNvPr id="16" name="Down Arrow 15"/>
              <p:cNvSpPr/>
              <p:nvPr/>
            </p:nvSpPr>
            <p:spPr>
              <a:xfrm>
                <a:off x="9296400" y="6876288"/>
                <a:ext cx="457200" cy="877824"/>
              </a:xfrm>
              <a:prstGeom prst="down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a:solidFill>
                      <a:schemeClr val="bg1">
                        <a:lumMod val="65000"/>
                      </a:schemeClr>
                    </a:solidFill>
                  </a:rPr>
                  <a:t>Data</a:t>
                </a:r>
              </a:p>
            </p:txBody>
          </p:sp>
          <p:sp>
            <p:nvSpPr>
              <p:cNvPr id="17" name="Down Arrow 16"/>
              <p:cNvSpPr/>
              <p:nvPr/>
            </p:nvSpPr>
            <p:spPr>
              <a:xfrm rot="10800000">
                <a:off x="8382000" y="6894576"/>
                <a:ext cx="457200" cy="877824"/>
              </a:xfrm>
              <a:prstGeom prst="down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900" dirty="0">
                    <a:solidFill>
                      <a:schemeClr val="bg1">
                        <a:lumMod val="65000"/>
                      </a:schemeClr>
                    </a:solidFill>
                  </a:rPr>
                  <a:t>Data</a:t>
                </a:r>
              </a:p>
            </p:txBody>
          </p:sp>
          <p:sp>
            <p:nvSpPr>
              <p:cNvPr id="18" name="Down Arrow 17"/>
              <p:cNvSpPr/>
              <p:nvPr/>
            </p:nvSpPr>
            <p:spPr>
              <a:xfrm rot="10800000">
                <a:off x="11430000" y="6893814"/>
                <a:ext cx="457200" cy="877824"/>
              </a:xfrm>
              <a:prstGeom prst="down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900" dirty="0">
                    <a:solidFill>
                      <a:schemeClr val="bg1">
                        <a:lumMod val="65000"/>
                      </a:schemeClr>
                    </a:solidFill>
                  </a:rPr>
                  <a:t>Data</a:t>
                </a:r>
              </a:p>
            </p:txBody>
          </p:sp>
          <p:sp>
            <p:nvSpPr>
              <p:cNvPr id="19" name="Rectangle 18"/>
              <p:cNvSpPr/>
              <p:nvPr/>
            </p:nvSpPr>
            <p:spPr>
              <a:xfrm>
                <a:off x="4953000" y="5961888"/>
                <a:ext cx="1981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 A</a:t>
                </a:r>
                <a:endParaRPr lang="en-US" dirty="0">
                  <a:solidFill>
                    <a:schemeClr val="tx1"/>
                  </a:solidFill>
                </a:endParaRPr>
              </a:p>
            </p:txBody>
          </p:sp>
          <p:sp>
            <p:nvSpPr>
              <p:cNvPr id="20" name="Rectangle 19"/>
              <p:cNvSpPr/>
              <p:nvPr/>
            </p:nvSpPr>
            <p:spPr>
              <a:xfrm>
                <a:off x="8039100" y="5961888"/>
                <a:ext cx="1981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 B</a:t>
                </a:r>
                <a:endParaRPr lang="en-US" dirty="0">
                  <a:solidFill>
                    <a:schemeClr val="tx1"/>
                  </a:solidFill>
                </a:endParaRPr>
              </a:p>
            </p:txBody>
          </p:sp>
          <p:sp>
            <p:nvSpPr>
              <p:cNvPr id="21" name="Rectangle 20"/>
              <p:cNvSpPr/>
              <p:nvPr/>
            </p:nvSpPr>
            <p:spPr>
              <a:xfrm>
                <a:off x="11125200" y="5961888"/>
                <a:ext cx="1979675"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 C</a:t>
                </a:r>
                <a:endParaRPr lang="en-US" dirty="0">
                  <a:solidFill>
                    <a:schemeClr val="tx1"/>
                  </a:solidFill>
                </a:endParaRPr>
              </a:p>
            </p:txBody>
          </p:sp>
          <p:sp>
            <p:nvSpPr>
              <p:cNvPr id="22" name="Rectangle 21"/>
              <p:cNvSpPr/>
              <p:nvPr/>
            </p:nvSpPr>
            <p:spPr>
              <a:xfrm>
                <a:off x="4952999" y="7772400"/>
                <a:ext cx="8151875"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HydroShare</a:t>
                </a:r>
                <a:r>
                  <a:rPr lang="en-US" dirty="0">
                    <a:solidFill>
                      <a:schemeClr val="tx1"/>
                    </a:solidFill>
                  </a:rPr>
                  <a:t> Model &amp; Data Store</a:t>
                </a:r>
              </a:p>
            </p:txBody>
          </p:sp>
          <p:sp>
            <p:nvSpPr>
              <p:cNvPr id="23" name="Down Arrow 22"/>
              <p:cNvSpPr/>
              <p:nvPr/>
            </p:nvSpPr>
            <p:spPr>
              <a:xfrm rot="10800000">
                <a:off x="5257800" y="6894576"/>
                <a:ext cx="457200" cy="87782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900" dirty="0">
                    <a:solidFill>
                      <a:schemeClr val="tx1"/>
                    </a:solidFill>
                  </a:rPr>
                  <a:t>Data</a:t>
                </a:r>
              </a:p>
            </p:txBody>
          </p:sp>
          <p:sp>
            <p:nvSpPr>
              <p:cNvPr id="24" name="Down Arrow 23"/>
              <p:cNvSpPr/>
              <p:nvPr/>
            </p:nvSpPr>
            <p:spPr>
              <a:xfrm>
                <a:off x="12344400" y="6875526"/>
                <a:ext cx="457200" cy="87782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a:solidFill>
                      <a:schemeClr val="tx1"/>
                    </a:solidFill>
                  </a:rPr>
                  <a:t>Data</a:t>
                </a:r>
              </a:p>
            </p:txBody>
          </p:sp>
          <p:sp>
            <p:nvSpPr>
              <p:cNvPr id="25" name="Left-Right Arrow 24"/>
              <p:cNvSpPr/>
              <p:nvPr/>
            </p:nvSpPr>
            <p:spPr>
              <a:xfrm>
                <a:off x="6934200" y="6190488"/>
                <a:ext cx="1104900" cy="45720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Data</a:t>
                </a:r>
              </a:p>
            </p:txBody>
          </p:sp>
          <p:sp>
            <p:nvSpPr>
              <p:cNvPr id="26" name="Left-Right Arrow 25"/>
              <p:cNvSpPr/>
              <p:nvPr/>
            </p:nvSpPr>
            <p:spPr>
              <a:xfrm>
                <a:off x="10020300" y="6199251"/>
                <a:ext cx="1104900" cy="45720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Data</a:t>
                </a:r>
              </a:p>
            </p:txBody>
          </p:sp>
        </p:grpSp>
        <p:sp>
          <p:nvSpPr>
            <p:cNvPr id="27" name="TextBox 26"/>
            <p:cNvSpPr txBox="1"/>
            <p:nvPr/>
          </p:nvSpPr>
          <p:spPr>
            <a:xfrm>
              <a:off x="4969514" y="2560320"/>
              <a:ext cx="3295261" cy="230832"/>
            </a:xfrm>
            <a:prstGeom prst="rect">
              <a:avLst/>
            </a:prstGeom>
            <a:noFill/>
          </p:spPr>
          <p:txBody>
            <a:bodyPr wrap="none" lIns="45720" tIns="22860" rIns="45720" bIns="22860" rtlCol="0">
              <a:spAutoFit/>
            </a:bodyPr>
            <a:lstStyle/>
            <a:p>
              <a:r>
                <a:rPr lang="en-US" sz="1200" dirty="0"/>
                <a:t>Data Exchange during execution, e.g. using </a:t>
              </a:r>
              <a:r>
                <a:rPr lang="en-US" sz="1200" dirty="0" err="1"/>
                <a:t>OpenMI</a:t>
              </a:r>
              <a:endParaRPr lang="en-US" sz="1200" dirty="0"/>
            </a:p>
          </p:txBody>
        </p:sp>
        <p:cxnSp>
          <p:nvCxnSpPr>
            <p:cNvPr id="28" name="Straight Arrow Connector 27"/>
            <p:cNvCxnSpPr>
              <a:endCxn id="25" idx="1"/>
            </p:cNvCxnSpPr>
            <p:nvPr/>
          </p:nvCxnSpPr>
          <p:spPr>
            <a:xfrm flipH="1">
              <a:off x="5865495" y="2744959"/>
              <a:ext cx="142875" cy="437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6" idx="1"/>
            </p:cNvCxnSpPr>
            <p:nvPr/>
          </p:nvCxnSpPr>
          <p:spPr>
            <a:xfrm>
              <a:off x="7270433" y="2744959"/>
              <a:ext cx="138113" cy="442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164330" y="4808220"/>
            <a:ext cx="4064508" cy="1752600"/>
            <a:chOff x="2328862" y="2705100"/>
            <a:chExt cx="3266885" cy="1752600"/>
          </a:xfrm>
        </p:grpSpPr>
        <p:sp>
          <p:nvSpPr>
            <p:cNvPr id="32" name="Rectangle 31"/>
            <p:cNvSpPr/>
            <p:nvPr/>
          </p:nvSpPr>
          <p:spPr>
            <a:xfrm>
              <a:off x="2476500" y="2980944"/>
              <a:ext cx="990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dirty="0" smtClean="0">
                  <a:solidFill>
                    <a:schemeClr val="tx1"/>
                  </a:solidFill>
                </a:rPr>
                <a:t>Model A</a:t>
              </a:r>
              <a:endParaRPr lang="en-US" dirty="0">
                <a:solidFill>
                  <a:schemeClr val="tx1"/>
                </a:solidFill>
              </a:endParaRPr>
            </a:p>
          </p:txBody>
        </p:sp>
        <p:sp>
          <p:nvSpPr>
            <p:cNvPr id="33" name="Rectangle 32"/>
            <p:cNvSpPr/>
            <p:nvPr/>
          </p:nvSpPr>
          <p:spPr>
            <a:xfrm>
              <a:off x="3471862" y="2980182"/>
              <a:ext cx="990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dirty="0" smtClean="0">
                  <a:solidFill>
                    <a:schemeClr val="tx1"/>
                  </a:solidFill>
                </a:rPr>
                <a:t>Model B</a:t>
              </a:r>
              <a:endParaRPr lang="en-US" dirty="0">
                <a:solidFill>
                  <a:schemeClr val="tx1"/>
                </a:solidFill>
              </a:endParaRPr>
            </a:p>
          </p:txBody>
        </p:sp>
        <p:sp>
          <p:nvSpPr>
            <p:cNvPr id="34" name="Rectangle 33"/>
            <p:cNvSpPr/>
            <p:nvPr/>
          </p:nvSpPr>
          <p:spPr>
            <a:xfrm>
              <a:off x="4462462" y="2979801"/>
              <a:ext cx="989838"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dirty="0" smtClean="0">
                  <a:solidFill>
                    <a:schemeClr val="tx1"/>
                  </a:solidFill>
                </a:rPr>
                <a:t>Model C</a:t>
              </a:r>
              <a:endParaRPr lang="en-US" dirty="0">
                <a:solidFill>
                  <a:schemeClr val="tx1"/>
                </a:solidFill>
              </a:endParaRPr>
            </a:p>
          </p:txBody>
        </p:sp>
        <p:sp>
          <p:nvSpPr>
            <p:cNvPr id="35" name="Rectangle 34"/>
            <p:cNvSpPr/>
            <p:nvPr/>
          </p:nvSpPr>
          <p:spPr>
            <a:xfrm>
              <a:off x="2338578" y="4000500"/>
              <a:ext cx="3257169"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dirty="0" err="1">
                  <a:solidFill>
                    <a:schemeClr val="tx1"/>
                  </a:solidFill>
                </a:rPr>
                <a:t>HydroShare</a:t>
              </a:r>
              <a:r>
                <a:rPr lang="en-US" dirty="0">
                  <a:solidFill>
                    <a:schemeClr val="tx1"/>
                  </a:solidFill>
                </a:rPr>
                <a:t> Model &amp; Data Store</a:t>
              </a:r>
            </a:p>
          </p:txBody>
        </p:sp>
        <p:sp>
          <p:nvSpPr>
            <p:cNvPr id="36" name="Down Arrow 35"/>
            <p:cNvSpPr/>
            <p:nvPr/>
          </p:nvSpPr>
          <p:spPr>
            <a:xfrm rot="10800000">
              <a:off x="3348036" y="3543301"/>
              <a:ext cx="228600" cy="4572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45720" tIns="22860" rIns="45720" bIns="22860" rtlCol="0" anchor="ctr"/>
            <a:lstStyle/>
            <a:p>
              <a:pPr algn="ctr"/>
              <a:r>
                <a:rPr lang="en-US" sz="900" dirty="0">
                  <a:solidFill>
                    <a:schemeClr val="tx1"/>
                  </a:solidFill>
                </a:rPr>
                <a:t>Data</a:t>
              </a:r>
            </a:p>
          </p:txBody>
        </p:sp>
        <p:sp>
          <p:nvSpPr>
            <p:cNvPr id="37" name="Down Arrow 36"/>
            <p:cNvSpPr/>
            <p:nvPr/>
          </p:nvSpPr>
          <p:spPr>
            <a:xfrm>
              <a:off x="4343400" y="3543300"/>
              <a:ext cx="228600" cy="45720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22860" rIns="45720" bIns="22860" rtlCol="0" anchor="ctr"/>
            <a:lstStyle/>
            <a:p>
              <a:pPr algn="ctr"/>
              <a:r>
                <a:rPr lang="en-US" sz="900" dirty="0">
                  <a:solidFill>
                    <a:schemeClr val="tx1"/>
                  </a:solidFill>
                </a:rPr>
                <a:t>Data</a:t>
              </a:r>
            </a:p>
          </p:txBody>
        </p:sp>
        <p:cxnSp>
          <p:nvCxnSpPr>
            <p:cNvPr id="38" name="Straight Arrow Connector 37"/>
            <p:cNvCxnSpPr/>
            <p:nvPr/>
          </p:nvCxnSpPr>
          <p:spPr>
            <a:xfrm flipV="1">
              <a:off x="4335565" y="3081338"/>
              <a:ext cx="293983" cy="4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331353" y="3081338"/>
              <a:ext cx="293983" cy="4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298817" y="3352800"/>
              <a:ext cx="293983"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308804" y="3352800"/>
              <a:ext cx="293983"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328862" y="2705100"/>
              <a:ext cx="3233739"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t"/>
            <a:lstStyle/>
            <a:p>
              <a:pPr algn="ctr"/>
              <a:r>
                <a:rPr lang="en-US" sz="1400" dirty="0">
                  <a:solidFill>
                    <a:schemeClr val="tx1"/>
                  </a:solidFill>
                </a:rPr>
                <a:t>Code </a:t>
              </a:r>
              <a:r>
                <a:rPr lang="en-US" sz="1400" dirty="0" smtClean="0">
                  <a:solidFill>
                    <a:schemeClr val="tx1"/>
                  </a:solidFill>
                </a:rPr>
                <a:t>integrated </a:t>
              </a:r>
              <a:r>
                <a:rPr lang="en-US" sz="1400" dirty="0">
                  <a:solidFill>
                    <a:schemeClr val="tx1"/>
                  </a:solidFill>
                </a:rPr>
                <a:t>and </a:t>
              </a:r>
              <a:r>
                <a:rPr lang="en-US" sz="1400" dirty="0" smtClean="0">
                  <a:solidFill>
                    <a:schemeClr val="tx1"/>
                  </a:solidFill>
                </a:rPr>
                <a:t>compiled </a:t>
              </a:r>
              <a:r>
                <a:rPr lang="en-US" sz="1400" dirty="0">
                  <a:solidFill>
                    <a:schemeClr val="tx1"/>
                  </a:solidFill>
                </a:rPr>
                <a:t>together</a:t>
              </a:r>
            </a:p>
          </p:txBody>
        </p:sp>
      </p:grpSp>
      <p:sp>
        <p:nvSpPr>
          <p:cNvPr id="49" name="TextBox 48"/>
          <p:cNvSpPr txBox="1"/>
          <p:nvPr/>
        </p:nvSpPr>
        <p:spPr>
          <a:xfrm>
            <a:off x="899160" y="3295620"/>
            <a:ext cx="1732654" cy="400110"/>
          </a:xfrm>
          <a:prstGeom prst="rect">
            <a:avLst/>
          </a:prstGeom>
          <a:noFill/>
        </p:spPr>
        <p:txBody>
          <a:bodyPr wrap="none" rtlCol="0">
            <a:spAutoFit/>
          </a:bodyPr>
          <a:lstStyle/>
          <a:p>
            <a:r>
              <a:rPr lang="en-US" sz="2000" dirty="0" smtClean="0"/>
              <a:t>Loose coupling</a:t>
            </a:r>
            <a:endParaRPr lang="en-US" sz="2000" dirty="0"/>
          </a:p>
        </p:txBody>
      </p:sp>
      <p:sp>
        <p:nvSpPr>
          <p:cNvPr id="50" name="TextBox 49"/>
          <p:cNvSpPr txBox="1"/>
          <p:nvPr/>
        </p:nvSpPr>
        <p:spPr>
          <a:xfrm>
            <a:off x="899160" y="5484465"/>
            <a:ext cx="1650132" cy="400110"/>
          </a:xfrm>
          <a:prstGeom prst="rect">
            <a:avLst/>
          </a:prstGeom>
          <a:noFill/>
        </p:spPr>
        <p:txBody>
          <a:bodyPr wrap="none" rtlCol="0">
            <a:spAutoFit/>
          </a:bodyPr>
          <a:lstStyle/>
          <a:p>
            <a:r>
              <a:rPr lang="en-US" sz="2000" dirty="0" smtClean="0"/>
              <a:t>Tight coupling</a:t>
            </a:r>
            <a:endParaRPr lang="en-US" sz="2000" dirty="0"/>
          </a:p>
        </p:txBody>
      </p:sp>
    </p:spTree>
    <p:extLst>
      <p:ext uri="{BB962C8B-B14F-4D97-AF65-F5344CB8AC3E}">
        <p14:creationId xmlns:p14="http://schemas.microsoft.com/office/powerpoint/2010/main" val="3970188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817635"/>
          </a:xfrm>
        </p:spPr>
        <p:txBody>
          <a:bodyPr/>
          <a:lstStyle/>
          <a:p>
            <a:r>
              <a:rPr lang="en-US" sz="3200" dirty="0" err="1" smtClean="0"/>
              <a:t>HUBzero</a:t>
            </a:r>
            <a:r>
              <a:rPr lang="en-US" sz="3200" dirty="0" smtClean="0"/>
              <a:t> Based Community Portal</a:t>
            </a:r>
            <a:endParaRPr lang="en-US" sz="3200" dirty="0"/>
          </a:p>
        </p:txBody>
      </p:sp>
      <p:sp>
        <p:nvSpPr>
          <p:cNvPr id="17" name="Content Placeholder 16"/>
          <p:cNvSpPr>
            <a:spLocks noGrp="1"/>
          </p:cNvSpPr>
          <p:nvPr>
            <p:ph idx="1"/>
          </p:nvPr>
        </p:nvSpPr>
        <p:spPr>
          <a:xfrm>
            <a:off x="457200" y="1994137"/>
            <a:ext cx="3124200" cy="4418331"/>
          </a:xfrm>
        </p:spPr>
        <p:txBody>
          <a:bodyPr/>
          <a:lstStyle/>
          <a:p>
            <a:pPr marL="0" indent="0">
              <a:buNone/>
            </a:pPr>
            <a:r>
              <a:rPr lang="en-US" sz="1800" b="1" dirty="0" smtClean="0"/>
              <a:t>Data </a:t>
            </a:r>
            <a:r>
              <a:rPr lang="en-US" sz="1800" b="1" dirty="0"/>
              <a:t>&amp; Model  Resources</a:t>
            </a:r>
          </a:p>
          <a:p>
            <a:r>
              <a:rPr lang="en-US" sz="1800" dirty="0"/>
              <a:t>Discovery &amp; access </a:t>
            </a:r>
          </a:p>
          <a:p>
            <a:r>
              <a:rPr lang="en-US" sz="1800" dirty="0"/>
              <a:t>Development</a:t>
            </a:r>
          </a:p>
          <a:p>
            <a:r>
              <a:rPr lang="en-US" sz="1800" dirty="0"/>
              <a:t>Execution on local VM</a:t>
            </a:r>
          </a:p>
          <a:p>
            <a:r>
              <a:rPr lang="en-US" sz="1800" dirty="0"/>
              <a:t>Execution on remote HPC</a:t>
            </a:r>
          </a:p>
          <a:p>
            <a:r>
              <a:rPr lang="en-US" sz="1800" dirty="0"/>
              <a:t>Publishing</a:t>
            </a:r>
          </a:p>
          <a:p>
            <a:r>
              <a:rPr lang="en-US" sz="1800" dirty="0" smtClean="0"/>
              <a:t>Collaboration</a:t>
            </a:r>
          </a:p>
          <a:p>
            <a:pPr marL="0" indent="0">
              <a:buNone/>
            </a:pPr>
            <a:r>
              <a:rPr lang="en-US" sz="1800" b="1" dirty="0"/>
              <a:t>Web Portal</a:t>
            </a:r>
          </a:p>
          <a:p>
            <a:r>
              <a:rPr lang="en-US" sz="1800" dirty="0"/>
              <a:t>Social networking</a:t>
            </a:r>
          </a:p>
          <a:p>
            <a:r>
              <a:rPr lang="en-US" sz="1800" dirty="0"/>
              <a:t>Community collaboration</a:t>
            </a:r>
          </a:p>
          <a:p>
            <a:r>
              <a:rPr lang="en-US" sz="1800" dirty="0"/>
              <a:t>Resource rating</a:t>
            </a:r>
          </a:p>
          <a:p>
            <a:r>
              <a:rPr lang="en-US" sz="1800" dirty="0"/>
              <a:t>Documents &amp; videos</a:t>
            </a:r>
          </a:p>
          <a:p>
            <a:r>
              <a:rPr lang="en-US" sz="1800" dirty="0"/>
              <a:t>Learning modules</a:t>
            </a:r>
          </a:p>
          <a:p>
            <a:endParaRPr lang="en-US" sz="1800" dirty="0"/>
          </a:p>
          <a:p>
            <a:endParaRPr lang="en-US" sz="1800" dirty="0" smtClean="0"/>
          </a:p>
          <a:p>
            <a:endParaRPr lang="en-US" sz="1800" dirty="0"/>
          </a:p>
        </p:txBody>
      </p:sp>
      <p:sp>
        <p:nvSpPr>
          <p:cNvPr id="4" name="Rectangle 3"/>
          <p:cNvSpPr/>
          <p:nvPr/>
        </p:nvSpPr>
        <p:spPr>
          <a:xfrm>
            <a:off x="0" y="6412468"/>
            <a:ext cx="9144000" cy="369332"/>
          </a:xfrm>
          <a:prstGeom prst="rect">
            <a:avLst/>
          </a:prstGeom>
        </p:spPr>
        <p:txBody>
          <a:bodyPr wrap="square">
            <a:spAutoFit/>
          </a:bodyPr>
          <a:lstStyle/>
          <a:p>
            <a:pPr algn="ctr" fontAlgn="base">
              <a:spcBef>
                <a:spcPct val="0"/>
              </a:spcBef>
              <a:spcAft>
                <a:spcPct val="0"/>
              </a:spcAft>
            </a:pPr>
            <a:r>
              <a:rPr lang="en-US" dirty="0" smtClean="0">
                <a:solidFill>
                  <a:srgbClr val="000000"/>
                </a:solidFill>
                <a:latin typeface="Arial" charset="0"/>
                <a:hlinkClick r:id="rId3"/>
              </a:rPr>
              <a:t>http://hubzero.org</a:t>
            </a:r>
            <a:r>
              <a:rPr lang="en-US" dirty="0" smtClean="0">
                <a:solidFill>
                  <a:srgbClr val="000000"/>
                </a:solidFill>
                <a:latin typeface="Arial" charset="0"/>
              </a:rPr>
              <a:t>              </a:t>
            </a:r>
            <a:r>
              <a:rPr lang="en-US" dirty="0" smtClean="0">
                <a:solidFill>
                  <a:srgbClr val="000000"/>
                </a:solidFill>
                <a:latin typeface="Arial" charset="0"/>
                <a:hlinkClick r:id="rId4"/>
              </a:rPr>
              <a:t>http://water-hub.org</a:t>
            </a:r>
            <a:r>
              <a:rPr lang="en-US" dirty="0" smtClean="0">
                <a:solidFill>
                  <a:srgbClr val="000000"/>
                </a:solidFill>
                <a:latin typeface="Arial" charset="0"/>
              </a:rPr>
              <a:t>  </a:t>
            </a:r>
            <a:endParaRPr lang="en-US" dirty="0">
              <a:solidFill>
                <a:srgbClr val="000000"/>
              </a:solidFill>
              <a:latin typeface="Arial"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399" y="533400"/>
            <a:ext cx="1651843" cy="1117747"/>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209800"/>
            <a:ext cx="485515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990600"/>
            <a:ext cx="5410200" cy="8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799764" y="4883708"/>
            <a:ext cx="4572000" cy="1200329"/>
          </a:xfrm>
          <a:prstGeom prst="rect">
            <a:avLst/>
          </a:prstGeom>
        </p:spPr>
        <p:txBody>
          <a:bodyPr>
            <a:spAutoFit/>
          </a:bodyPr>
          <a:lstStyle/>
          <a:p>
            <a:pPr lvl="0"/>
            <a:r>
              <a:rPr lang="en-US" dirty="0"/>
              <a:t>Architecture of </a:t>
            </a:r>
            <a:r>
              <a:rPr lang="en-US" dirty="0" err="1"/>
              <a:t>HUBzero</a:t>
            </a:r>
            <a:r>
              <a:rPr lang="en-US" dirty="0"/>
              <a:t> platform used to create dynamic web sites for scientific research and educational </a:t>
            </a:r>
            <a:r>
              <a:rPr lang="en-US" dirty="0" smtClean="0"/>
              <a:t>activities</a:t>
            </a:r>
          </a:p>
          <a:p>
            <a:pPr lvl="0"/>
            <a:r>
              <a:rPr lang="en-US" dirty="0">
                <a:hlinkClick r:id="rId8"/>
              </a:rPr>
              <a:t>http://</a:t>
            </a:r>
            <a:r>
              <a:rPr lang="en-US" dirty="0" smtClean="0">
                <a:hlinkClick r:id="rId8"/>
              </a:rPr>
              <a:t>dx.doi.org/10.1109/MCSE.2010.41</a:t>
            </a:r>
            <a:r>
              <a:rPr lang="en-US" dirty="0" smtClean="0"/>
              <a:t> </a:t>
            </a:r>
            <a:endParaRPr lang="en-US" dirty="0"/>
          </a:p>
        </p:txBody>
      </p:sp>
    </p:spTree>
    <p:extLst>
      <p:ext uri="{BB962C8B-B14F-4D97-AF65-F5344CB8AC3E}">
        <p14:creationId xmlns:p14="http://schemas.microsoft.com/office/powerpoint/2010/main" val="3061307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7086600" cy="868362"/>
          </a:xfrm>
        </p:spPr>
        <p:txBody>
          <a:bodyPr>
            <a:noAutofit/>
          </a:bodyPr>
          <a:lstStyle/>
          <a:p>
            <a:r>
              <a:rPr lang="en-US" sz="3200" dirty="0" smtClean="0"/>
              <a:t>      Enterprise Integrated Rule-Oriented </a:t>
            </a:r>
            <a:r>
              <a:rPr lang="en-US" sz="3200" dirty="0"/>
              <a:t>D</a:t>
            </a:r>
            <a:r>
              <a:rPr lang="en-US" sz="3200" dirty="0" smtClean="0"/>
              <a:t>ata </a:t>
            </a:r>
            <a:r>
              <a:rPr lang="en-US" sz="3200" dirty="0"/>
              <a:t>S</a:t>
            </a:r>
            <a:r>
              <a:rPr lang="en-US" sz="3200" dirty="0" smtClean="0"/>
              <a:t>ystem</a:t>
            </a:r>
            <a:endParaRPr lang="en-US" sz="3200" dirty="0"/>
          </a:p>
        </p:txBody>
      </p:sp>
      <p:sp>
        <p:nvSpPr>
          <p:cNvPr id="6" name="Content Placeholder 5"/>
          <p:cNvSpPr>
            <a:spLocks noGrp="1"/>
          </p:cNvSpPr>
          <p:nvPr>
            <p:ph idx="1"/>
          </p:nvPr>
        </p:nvSpPr>
        <p:spPr>
          <a:xfrm>
            <a:off x="457200" y="1219200"/>
            <a:ext cx="8229600" cy="5105400"/>
          </a:xfrm>
        </p:spPr>
        <p:txBody>
          <a:bodyPr>
            <a:noAutofit/>
          </a:bodyPr>
          <a:lstStyle/>
          <a:p>
            <a:r>
              <a:rPr lang="en-US" sz="2400" dirty="0" smtClean="0"/>
              <a:t>Open source middleware with pluggable architecture produced by UNC Chapel Hill (i.e. production quality </a:t>
            </a:r>
            <a:r>
              <a:rPr lang="en-US" sz="2400" dirty="0" err="1" smtClean="0"/>
              <a:t>iRODS</a:t>
            </a:r>
            <a:r>
              <a:rPr lang="en-US" sz="2400" dirty="0" smtClean="0"/>
              <a:t>)</a:t>
            </a:r>
          </a:p>
          <a:p>
            <a:r>
              <a:rPr lang="en-US" sz="2400" dirty="0"/>
              <a:t>Via </a:t>
            </a:r>
            <a:r>
              <a:rPr lang="en-US" sz="2400" dirty="0" err="1"/>
              <a:t>microservices</a:t>
            </a:r>
            <a:r>
              <a:rPr lang="en-US" sz="2400" dirty="0"/>
              <a:t>:</a:t>
            </a:r>
          </a:p>
          <a:p>
            <a:pPr lvl="1"/>
            <a:r>
              <a:rPr lang="en-US" sz="1800" dirty="0" err="1" smtClean="0"/>
              <a:t>iRODS</a:t>
            </a:r>
            <a:r>
              <a:rPr lang="en-US" sz="1800" dirty="0" smtClean="0"/>
              <a:t> </a:t>
            </a:r>
            <a:r>
              <a:rPr lang="en-US" sz="1800" dirty="0"/>
              <a:t>rules can automatically register available data</a:t>
            </a:r>
          </a:p>
          <a:p>
            <a:pPr lvl="1"/>
            <a:r>
              <a:rPr lang="en-US" sz="1800" dirty="0" smtClean="0"/>
              <a:t>Programmatic </a:t>
            </a:r>
            <a:r>
              <a:rPr lang="en-US" sz="1800" dirty="0"/>
              <a:t>capability to process data on upload/registration</a:t>
            </a:r>
          </a:p>
          <a:p>
            <a:pPr lvl="2"/>
            <a:r>
              <a:rPr lang="en-US" sz="1600" dirty="0" smtClean="0"/>
              <a:t>Can </a:t>
            </a:r>
            <a:r>
              <a:rPr lang="en-US" sz="1600" dirty="0"/>
              <a:t>automatically convert file </a:t>
            </a:r>
            <a:r>
              <a:rPr lang="en-US" sz="1600" dirty="0" smtClean="0"/>
              <a:t>formats (e.g. to create resources for visualization)</a:t>
            </a:r>
            <a:endParaRPr lang="en-US" sz="1600" dirty="0"/>
          </a:p>
          <a:p>
            <a:pPr lvl="2"/>
            <a:r>
              <a:rPr lang="en-US" sz="1600" dirty="0" smtClean="0"/>
              <a:t>Can </a:t>
            </a:r>
            <a:r>
              <a:rPr lang="en-US" sz="1600" dirty="0"/>
              <a:t>automatically assign unique and persistent identifiers</a:t>
            </a:r>
          </a:p>
          <a:p>
            <a:pPr lvl="2"/>
            <a:r>
              <a:rPr lang="en-US" sz="1600" dirty="0" smtClean="0"/>
              <a:t>Can </a:t>
            </a:r>
            <a:r>
              <a:rPr lang="en-US" sz="1600" dirty="0"/>
              <a:t>automatically parse metadata for semantic </a:t>
            </a:r>
            <a:r>
              <a:rPr lang="en-US" sz="1600" dirty="0" smtClean="0"/>
              <a:t>content and tag with additional semantic content</a:t>
            </a:r>
            <a:endParaRPr lang="en-US" sz="1600" dirty="0"/>
          </a:p>
          <a:p>
            <a:pPr lvl="2"/>
            <a:r>
              <a:rPr lang="en-US" sz="1600" dirty="0" smtClean="0"/>
              <a:t>Can </a:t>
            </a:r>
            <a:r>
              <a:rPr lang="en-US" sz="1600" dirty="0"/>
              <a:t>make metadata discoverable by other users/tools</a:t>
            </a:r>
          </a:p>
          <a:p>
            <a:r>
              <a:rPr lang="en-US" sz="2400" dirty="0" smtClean="0"/>
              <a:t>Access </a:t>
            </a:r>
            <a:r>
              <a:rPr lang="en-US" sz="2400" dirty="0"/>
              <a:t>control is enforced at the file level</a:t>
            </a:r>
          </a:p>
          <a:p>
            <a:r>
              <a:rPr lang="en-US" sz="2400" dirty="0"/>
              <a:t>Rules can be scheduled and run periodically</a:t>
            </a:r>
            <a:endParaRPr lang="en-US" sz="2400" dirty="0" smtClean="0"/>
          </a:p>
        </p:txBody>
      </p:sp>
      <p:sp>
        <p:nvSpPr>
          <p:cNvPr id="5" name="Rectangle 4"/>
          <p:cNvSpPr/>
          <p:nvPr/>
        </p:nvSpPr>
        <p:spPr>
          <a:xfrm>
            <a:off x="0" y="6444000"/>
            <a:ext cx="9144000" cy="369332"/>
          </a:xfrm>
          <a:prstGeom prst="rect">
            <a:avLst/>
          </a:prstGeom>
        </p:spPr>
        <p:txBody>
          <a:bodyPr wrap="square">
            <a:spAutoFit/>
          </a:bodyPr>
          <a:lstStyle/>
          <a:p>
            <a:pPr algn="ctr" fontAlgn="base">
              <a:spcBef>
                <a:spcPct val="0"/>
              </a:spcBef>
              <a:spcAft>
                <a:spcPct val="0"/>
              </a:spcAft>
            </a:pPr>
            <a:r>
              <a:rPr lang="en-US" dirty="0" smtClean="0">
                <a:solidFill>
                  <a:srgbClr val="000000"/>
                </a:solidFill>
                <a:latin typeface="Arial" charset="0"/>
                <a:hlinkClick r:id="rId3"/>
              </a:rPr>
              <a:t>http://www.e-irods.org/</a:t>
            </a:r>
            <a:r>
              <a:rPr lang="en-US" dirty="0" smtClean="0">
                <a:solidFill>
                  <a:srgbClr val="000000"/>
                </a:solidFill>
                <a:latin typeface="Arial" charset="0"/>
              </a:rPr>
              <a:t> </a:t>
            </a:r>
            <a:endParaRPr lang="en-US" dirty="0">
              <a:solidFill>
                <a:srgbClr val="000000"/>
              </a:solidFill>
              <a:latin typeface="Arial" charset="0"/>
            </a:endParaRPr>
          </a:p>
        </p:txBody>
      </p:sp>
      <p:grpSp>
        <p:nvGrpSpPr>
          <p:cNvPr id="3" name="Group 2"/>
          <p:cNvGrpSpPr/>
          <p:nvPr/>
        </p:nvGrpSpPr>
        <p:grpSpPr>
          <a:xfrm>
            <a:off x="541944" y="5527681"/>
            <a:ext cx="7998866" cy="812386"/>
            <a:chOff x="541944" y="5740814"/>
            <a:chExt cx="7998866" cy="812386"/>
          </a:xfrm>
        </p:grpSpPr>
        <p:sp>
          <p:nvSpPr>
            <p:cNvPr id="104" name="Rectangle 103"/>
            <p:cNvSpPr/>
            <p:nvPr/>
          </p:nvSpPr>
          <p:spPr>
            <a:xfrm>
              <a:off x="555324" y="6023947"/>
              <a:ext cx="7985486" cy="529253"/>
            </a:xfrm>
            <a:prstGeom prst="rect">
              <a:avLst/>
            </a:prstGeom>
            <a:solidFill>
              <a:srgbClr val="EEECE1">
                <a:lumMod val="90000"/>
              </a:srgbClr>
            </a:solidFill>
            <a:ln w="254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5" name="Rectangle 104"/>
            <p:cNvSpPr/>
            <p:nvPr/>
          </p:nvSpPr>
          <p:spPr>
            <a:xfrm>
              <a:off x="1055325" y="6028364"/>
              <a:ext cx="621075" cy="159370"/>
            </a:xfrm>
            <a:prstGeom prst="rect">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06" name="Group 105"/>
            <p:cNvGrpSpPr/>
            <p:nvPr/>
          </p:nvGrpSpPr>
          <p:grpSpPr>
            <a:xfrm>
              <a:off x="1000240" y="5752249"/>
              <a:ext cx="390426" cy="334652"/>
              <a:chOff x="914400" y="1074821"/>
              <a:chExt cx="2133600" cy="1828800"/>
            </a:xfrm>
          </p:grpSpPr>
          <p:sp>
            <p:nvSpPr>
              <p:cNvPr id="107" name="Rectangle 106"/>
              <p:cNvSpPr/>
              <p:nvPr/>
            </p:nvSpPr>
            <p:spPr>
              <a:xfrm>
                <a:off x="1267326" y="1074821"/>
                <a:ext cx="1524000" cy="1524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08" name="Oval 107"/>
              <p:cNvSpPr/>
              <p:nvPr/>
            </p:nvSpPr>
            <p:spPr>
              <a:xfrm>
                <a:off x="2438400" y="1524000"/>
                <a:ext cx="609600" cy="6096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09" name="Oval 108"/>
              <p:cNvSpPr/>
              <p:nvPr/>
            </p:nvSpPr>
            <p:spPr>
              <a:xfrm>
                <a:off x="1724526" y="2294021"/>
                <a:ext cx="609600" cy="609600"/>
              </a:xfrm>
              <a:prstGeom prst="ellipse">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10" name="Oval 109"/>
              <p:cNvSpPr/>
              <p:nvPr/>
            </p:nvSpPr>
            <p:spPr>
              <a:xfrm>
                <a:off x="914400" y="1532021"/>
                <a:ext cx="609600" cy="609600"/>
              </a:xfrm>
              <a:prstGeom prst="ellipse">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11" name="Group 110"/>
            <p:cNvGrpSpPr/>
            <p:nvPr/>
          </p:nvGrpSpPr>
          <p:grpSpPr>
            <a:xfrm>
              <a:off x="1279115" y="5752249"/>
              <a:ext cx="390426" cy="334652"/>
              <a:chOff x="914400" y="1074821"/>
              <a:chExt cx="2133600" cy="1828800"/>
            </a:xfrm>
          </p:grpSpPr>
          <p:sp>
            <p:nvSpPr>
              <p:cNvPr id="112" name="Rectangle 111"/>
              <p:cNvSpPr/>
              <p:nvPr/>
            </p:nvSpPr>
            <p:spPr>
              <a:xfrm>
                <a:off x="1267326" y="1074821"/>
                <a:ext cx="1524000" cy="1524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13" name="Oval 112"/>
              <p:cNvSpPr/>
              <p:nvPr/>
            </p:nvSpPr>
            <p:spPr>
              <a:xfrm>
                <a:off x="2438400" y="1524000"/>
                <a:ext cx="609600" cy="6096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14" name="Oval 113"/>
              <p:cNvSpPr/>
              <p:nvPr/>
            </p:nvSpPr>
            <p:spPr>
              <a:xfrm>
                <a:off x="1724526" y="2294021"/>
                <a:ext cx="609600" cy="609600"/>
              </a:xfrm>
              <a:prstGeom prst="ellipse">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15" name="Oval 114"/>
              <p:cNvSpPr/>
              <p:nvPr/>
            </p:nvSpPr>
            <p:spPr>
              <a:xfrm>
                <a:off x="914400" y="1532021"/>
                <a:ext cx="609600" cy="609600"/>
              </a:xfrm>
              <a:prstGeom prst="ellipse">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sp>
          <p:nvSpPr>
            <p:cNvPr id="116" name="Rectangle 115"/>
            <p:cNvSpPr/>
            <p:nvPr/>
          </p:nvSpPr>
          <p:spPr>
            <a:xfrm>
              <a:off x="2805618" y="6031126"/>
              <a:ext cx="1101698" cy="165255"/>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7" name="Rectangle 116"/>
            <p:cNvSpPr/>
            <p:nvPr/>
          </p:nvSpPr>
          <p:spPr>
            <a:xfrm>
              <a:off x="4117676" y="6023947"/>
              <a:ext cx="1101698" cy="165255"/>
            </a:xfrm>
            <a:prstGeom prst="rect">
              <a:avLst/>
            </a:prstGeom>
            <a:solidFill>
              <a:srgbClr val="4BACC6">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18" name="Group 117"/>
            <p:cNvGrpSpPr/>
            <p:nvPr/>
          </p:nvGrpSpPr>
          <p:grpSpPr>
            <a:xfrm>
              <a:off x="2748520" y="5750868"/>
              <a:ext cx="390426" cy="334652"/>
              <a:chOff x="4645416" y="5108646"/>
              <a:chExt cx="540084" cy="462930"/>
            </a:xfrm>
          </p:grpSpPr>
          <p:sp>
            <p:nvSpPr>
              <p:cNvPr id="119" name="Rectangle 118"/>
              <p:cNvSpPr/>
              <p:nvPr/>
            </p:nvSpPr>
            <p:spPr>
              <a:xfrm>
                <a:off x="4734753" y="5108646"/>
                <a:ext cx="385774" cy="385775"/>
              </a:xfrm>
              <a:prstGeom prst="rect">
                <a:avLst/>
              </a:prstGeom>
              <a:solidFill>
                <a:srgbClr val="8064A2">
                  <a:lumMod val="60000"/>
                  <a:lumOff val="40000"/>
                </a:srgbClr>
              </a:solidFill>
              <a:ln w="25400" cap="flat" cmpd="sng" algn="ctr">
                <a:solidFill>
                  <a:srgbClr val="8064A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20" name="Oval 119"/>
              <p:cNvSpPr/>
              <p:nvPr/>
            </p:nvSpPr>
            <p:spPr>
              <a:xfrm>
                <a:off x="5031190" y="5222348"/>
                <a:ext cx="154310" cy="15431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21" name="Oval 120"/>
              <p:cNvSpPr/>
              <p:nvPr/>
            </p:nvSpPr>
            <p:spPr>
              <a:xfrm>
                <a:off x="4850485" y="5417266"/>
                <a:ext cx="154310" cy="154310"/>
              </a:xfrm>
              <a:prstGeom prst="ellipse">
                <a:avLst/>
              </a:prstGeom>
              <a:solidFill>
                <a:srgbClr val="8064A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22" name="Oval 121"/>
              <p:cNvSpPr/>
              <p:nvPr/>
            </p:nvSpPr>
            <p:spPr>
              <a:xfrm>
                <a:off x="4645416" y="5224379"/>
                <a:ext cx="154310" cy="154310"/>
              </a:xfrm>
              <a:prstGeom prst="ellipse">
                <a:avLst/>
              </a:prstGeom>
              <a:solidFill>
                <a:srgbClr val="8064A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23" name="Group 122"/>
            <p:cNvGrpSpPr/>
            <p:nvPr/>
          </p:nvGrpSpPr>
          <p:grpSpPr>
            <a:xfrm>
              <a:off x="3027396" y="5749487"/>
              <a:ext cx="390426" cy="334652"/>
              <a:chOff x="4645416" y="5108646"/>
              <a:chExt cx="540084" cy="462930"/>
            </a:xfrm>
          </p:grpSpPr>
          <p:sp>
            <p:nvSpPr>
              <p:cNvPr id="124" name="Rectangle 123"/>
              <p:cNvSpPr/>
              <p:nvPr/>
            </p:nvSpPr>
            <p:spPr>
              <a:xfrm>
                <a:off x="4734753" y="5108646"/>
                <a:ext cx="385774" cy="385775"/>
              </a:xfrm>
              <a:prstGeom prst="rect">
                <a:avLst/>
              </a:prstGeom>
              <a:solidFill>
                <a:srgbClr val="8064A2">
                  <a:lumMod val="60000"/>
                  <a:lumOff val="40000"/>
                </a:srgbClr>
              </a:solidFill>
              <a:ln w="25400" cap="flat" cmpd="sng" algn="ctr">
                <a:solidFill>
                  <a:srgbClr val="8064A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25" name="Oval 124"/>
              <p:cNvSpPr/>
              <p:nvPr/>
            </p:nvSpPr>
            <p:spPr>
              <a:xfrm>
                <a:off x="5031190" y="5222348"/>
                <a:ext cx="154310" cy="15431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26" name="Oval 125"/>
              <p:cNvSpPr/>
              <p:nvPr/>
            </p:nvSpPr>
            <p:spPr>
              <a:xfrm>
                <a:off x="4850485" y="5417266"/>
                <a:ext cx="154310" cy="154310"/>
              </a:xfrm>
              <a:prstGeom prst="ellipse">
                <a:avLst/>
              </a:prstGeom>
              <a:solidFill>
                <a:srgbClr val="8064A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27" name="Oval 126"/>
              <p:cNvSpPr/>
              <p:nvPr/>
            </p:nvSpPr>
            <p:spPr>
              <a:xfrm>
                <a:off x="4645416" y="5224379"/>
                <a:ext cx="154310" cy="154310"/>
              </a:xfrm>
              <a:prstGeom prst="ellipse">
                <a:avLst/>
              </a:prstGeom>
              <a:solidFill>
                <a:srgbClr val="8064A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28" name="Group 127"/>
            <p:cNvGrpSpPr/>
            <p:nvPr/>
          </p:nvGrpSpPr>
          <p:grpSpPr>
            <a:xfrm>
              <a:off x="3571974" y="5749487"/>
              <a:ext cx="390426" cy="334652"/>
              <a:chOff x="4645416" y="5108646"/>
              <a:chExt cx="540084" cy="462930"/>
            </a:xfrm>
          </p:grpSpPr>
          <p:sp>
            <p:nvSpPr>
              <p:cNvPr id="129" name="Rectangle 128"/>
              <p:cNvSpPr/>
              <p:nvPr/>
            </p:nvSpPr>
            <p:spPr>
              <a:xfrm>
                <a:off x="4734753" y="5108646"/>
                <a:ext cx="385774" cy="385775"/>
              </a:xfrm>
              <a:prstGeom prst="rect">
                <a:avLst/>
              </a:prstGeom>
              <a:solidFill>
                <a:srgbClr val="8064A2">
                  <a:lumMod val="60000"/>
                  <a:lumOff val="40000"/>
                </a:srgbClr>
              </a:solidFill>
              <a:ln w="25400" cap="flat" cmpd="sng" algn="ctr">
                <a:solidFill>
                  <a:srgbClr val="8064A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30" name="Oval 129"/>
              <p:cNvSpPr/>
              <p:nvPr/>
            </p:nvSpPr>
            <p:spPr>
              <a:xfrm>
                <a:off x="5031190" y="5222348"/>
                <a:ext cx="154310" cy="15431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31" name="Oval 130"/>
              <p:cNvSpPr/>
              <p:nvPr/>
            </p:nvSpPr>
            <p:spPr>
              <a:xfrm>
                <a:off x="4850485" y="5417266"/>
                <a:ext cx="154310" cy="154310"/>
              </a:xfrm>
              <a:prstGeom prst="ellipse">
                <a:avLst/>
              </a:prstGeom>
              <a:solidFill>
                <a:srgbClr val="8064A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32" name="Oval 131"/>
              <p:cNvSpPr/>
              <p:nvPr/>
            </p:nvSpPr>
            <p:spPr>
              <a:xfrm>
                <a:off x="4645416" y="5224379"/>
                <a:ext cx="154310" cy="154310"/>
              </a:xfrm>
              <a:prstGeom prst="ellipse">
                <a:avLst/>
              </a:prstGeom>
              <a:solidFill>
                <a:srgbClr val="8064A2">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33" name="Group 132"/>
            <p:cNvGrpSpPr/>
            <p:nvPr/>
          </p:nvGrpSpPr>
          <p:grpSpPr>
            <a:xfrm>
              <a:off x="4059304" y="5744379"/>
              <a:ext cx="390426" cy="334652"/>
              <a:chOff x="6553200" y="5099670"/>
              <a:chExt cx="540084" cy="462930"/>
            </a:xfrm>
          </p:grpSpPr>
          <p:sp>
            <p:nvSpPr>
              <p:cNvPr id="134" name="Rectangle 133"/>
              <p:cNvSpPr/>
              <p:nvPr/>
            </p:nvSpPr>
            <p:spPr>
              <a:xfrm>
                <a:off x="6642537" y="5099670"/>
                <a:ext cx="385774" cy="385775"/>
              </a:xfrm>
              <a:prstGeom prst="rect">
                <a:avLst/>
              </a:prstGeom>
              <a:solidFill>
                <a:srgbClr val="4BACC6">
                  <a:lumMod val="60000"/>
                  <a:lumOff val="40000"/>
                </a:srgbClr>
              </a:solidFill>
              <a:ln w="254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35" name="Oval 134"/>
              <p:cNvSpPr/>
              <p:nvPr/>
            </p:nvSpPr>
            <p:spPr>
              <a:xfrm>
                <a:off x="6938974" y="5213372"/>
                <a:ext cx="154310" cy="15431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36" name="Oval 135"/>
              <p:cNvSpPr/>
              <p:nvPr/>
            </p:nvSpPr>
            <p:spPr>
              <a:xfrm>
                <a:off x="6758269" y="5408290"/>
                <a:ext cx="154310" cy="154310"/>
              </a:xfrm>
              <a:prstGeom prst="ellipse">
                <a:avLst/>
              </a:prstGeom>
              <a:solidFill>
                <a:srgbClr val="4BACC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37" name="Oval 136"/>
              <p:cNvSpPr/>
              <p:nvPr/>
            </p:nvSpPr>
            <p:spPr>
              <a:xfrm>
                <a:off x="6553200" y="5215403"/>
                <a:ext cx="154310" cy="154310"/>
              </a:xfrm>
              <a:prstGeom prst="ellipse">
                <a:avLst/>
              </a:prstGeom>
              <a:solidFill>
                <a:srgbClr val="4BACC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38" name="Group 137"/>
            <p:cNvGrpSpPr/>
            <p:nvPr/>
          </p:nvGrpSpPr>
          <p:grpSpPr>
            <a:xfrm>
              <a:off x="4338180" y="5743623"/>
              <a:ext cx="390426" cy="334652"/>
              <a:chOff x="6553200" y="5099670"/>
              <a:chExt cx="540084" cy="462930"/>
            </a:xfrm>
          </p:grpSpPr>
          <p:sp>
            <p:nvSpPr>
              <p:cNvPr id="139" name="Rectangle 138"/>
              <p:cNvSpPr/>
              <p:nvPr/>
            </p:nvSpPr>
            <p:spPr>
              <a:xfrm>
                <a:off x="6642537" y="5099670"/>
                <a:ext cx="385774" cy="385775"/>
              </a:xfrm>
              <a:prstGeom prst="rect">
                <a:avLst/>
              </a:prstGeom>
              <a:solidFill>
                <a:srgbClr val="4BACC6">
                  <a:lumMod val="60000"/>
                  <a:lumOff val="40000"/>
                </a:srgbClr>
              </a:solidFill>
              <a:ln w="254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40" name="Oval 139"/>
              <p:cNvSpPr/>
              <p:nvPr/>
            </p:nvSpPr>
            <p:spPr>
              <a:xfrm>
                <a:off x="6938974" y="5213372"/>
                <a:ext cx="154310" cy="15431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41" name="Oval 140"/>
              <p:cNvSpPr/>
              <p:nvPr/>
            </p:nvSpPr>
            <p:spPr>
              <a:xfrm>
                <a:off x="6758269" y="5408290"/>
                <a:ext cx="154310" cy="154310"/>
              </a:xfrm>
              <a:prstGeom prst="ellipse">
                <a:avLst/>
              </a:prstGeom>
              <a:solidFill>
                <a:srgbClr val="4BACC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42" name="Oval 141"/>
              <p:cNvSpPr/>
              <p:nvPr/>
            </p:nvSpPr>
            <p:spPr>
              <a:xfrm>
                <a:off x="6553200" y="5215403"/>
                <a:ext cx="154310" cy="154310"/>
              </a:xfrm>
              <a:prstGeom prst="ellipse">
                <a:avLst/>
              </a:prstGeom>
              <a:solidFill>
                <a:srgbClr val="4BACC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43" name="Group 142"/>
            <p:cNvGrpSpPr/>
            <p:nvPr/>
          </p:nvGrpSpPr>
          <p:grpSpPr>
            <a:xfrm>
              <a:off x="4867374" y="5741618"/>
              <a:ext cx="390426" cy="334652"/>
              <a:chOff x="6553200" y="5099670"/>
              <a:chExt cx="540084" cy="462930"/>
            </a:xfrm>
          </p:grpSpPr>
          <p:sp>
            <p:nvSpPr>
              <p:cNvPr id="144" name="Rectangle 143"/>
              <p:cNvSpPr/>
              <p:nvPr/>
            </p:nvSpPr>
            <p:spPr>
              <a:xfrm>
                <a:off x="6642537" y="5099670"/>
                <a:ext cx="385774" cy="385775"/>
              </a:xfrm>
              <a:prstGeom prst="rect">
                <a:avLst/>
              </a:prstGeom>
              <a:solidFill>
                <a:srgbClr val="4BACC6">
                  <a:lumMod val="60000"/>
                  <a:lumOff val="40000"/>
                </a:srgbClr>
              </a:solidFill>
              <a:ln w="25400" cap="flat" cmpd="sng" algn="ctr">
                <a:solidFill>
                  <a:srgbClr val="4BACC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45" name="Oval 144"/>
              <p:cNvSpPr/>
              <p:nvPr/>
            </p:nvSpPr>
            <p:spPr>
              <a:xfrm>
                <a:off x="6938974" y="5213372"/>
                <a:ext cx="154310" cy="15431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46" name="Oval 145"/>
              <p:cNvSpPr/>
              <p:nvPr/>
            </p:nvSpPr>
            <p:spPr>
              <a:xfrm>
                <a:off x="6758269" y="5408290"/>
                <a:ext cx="154310" cy="154310"/>
              </a:xfrm>
              <a:prstGeom prst="ellipse">
                <a:avLst/>
              </a:prstGeom>
              <a:solidFill>
                <a:srgbClr val="4BACC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47" name="Oval 146"/>
              <p:cNvSpPr/>
              <p:nvPr/>
            </p:nvSpPr>
            <p:spPr>
              <a:xfrm>
                <a:off x="6553200" y="5215403"/>
                <a:ext cx="154310" cy="154310"/>
              </a:xfrm>
              <a:prstGeom prst="ellipse">
                <a:avLst/>
              </a:prstGeom>
              <a:solidFill>
                <a:srgbClr val="4BACC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sp>
          <p:nvSpPr>
            <p:cNvPr id="148" name="Rectangle 147"/>
            <p:cNvSpPr/>
            <p:nvPr/>
          </p:nvSpPr>
          <p:spPr>
            <a:xfrm>
              <a:off x="1897841" y="6028275"/>
              <a:ext cx="764442" cy="165255"/>
            </a:xfrm>
            <a:prstGeom prst="rect">
              <a:avLst/>
            </a:prstGeom>
            <a:solidFill>
              <a:srgbClr val="9BBB59">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49" name="Group 148"/>
            <p:cNvGrpSpPr/>
            <p:nvPr/>
          </p:nvGrpSpPr>
          <p:grpSpPr>
            <a:xfrm>
              <a:off x="1828800" y="5752249"/>
              <a:ext cx="390426" cy="334652"/>
              <a:chOff x="2812142" y="4191000"/>
              <a:chExt cx="540084" cy="462930"/>
            </a:xfrm>
          </p:grpSpPr>
          <p:sp>
            <p:nvSpPr>
              <p:cNvPr id="150" name="Rectangle 149"/>
              <p:cNvSpPr/>
              <p:nvPr/>
            </p:nvSpPr>
            <p:spPr>
              <a:xfrm>
                <a:off x="2901479" y="4191000"/>
                <a:ext cx="385774" cy="385775"/>
              </a:xfrm>
              <a:prstGeom prst="rect">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51" name="Oval 150"/>
              <p:cNvSpPr/>
              <p:nvPr/>
            </p:nvSpPr>
            <p:spPr>
              <a:xfrm>
                <a:off x="3197916" y="4304702"/>
                <a:ext cx="154310" cy="15431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52" name="Oval 151"/>
              <p:cNvSpPr/>
              <p:nvPr/>
            </p:nvSpPr>
            <p:spPr>
              <a:xfrm>
                <a:off x="3017211" y="4499620"/>
                <a:ext cx="154310" cy="154310"/>
              </a:xfrm>
              <a:prstGeom prst="ellipse">
                <a:avLst/>
              </a:prstGeom>
              <a:solidFill>
                <a:srgbClr val="9BBB59">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53" name="Oval 152"/>
              <p:cNvSpPr/>
              <p:nvPr/>
            </p:nvSpPr>
            <p:spPr>
              <a:xfrm>
                <a:off x="2812142" y="4306733"/>
                <a:ext cx="154310" cy="154310"/>
              </a:xfrm>
              <a:prstGeom prst="ellipse">
                <a:avLst/>
              </a:prstGeom>
              <a:solidFill>
                <a:srgbClr val="9BBB59">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54" name="Group 153"/>
            <p:cNvGrpSpPr/>
            <p:nvPr/>
          </p:nvGrpSpPr>
          <p:grpSpPr>
            <a:xfrm>
              <a:off x="2111256" y="5750868"/>
              <a:ext cx="390426" cy="334652"/>
              <a:chOff x="2812142" y="4191000"/>
              <a:chExt cx="540084" cy="462930"/>
            </a:xfrm>
          </p:grpSpPr>
          <p:sp>
            <p:nvSpPr>
              <p:cNvPr id="155" name="Rectangle 154"/>
              <p:cNvSpPr/>
              <p:nvPr/>
            </p:nvSpPr>
            <p:spPr>
              <a:xfrm>
                <a:off x="2901479" y="4191000"/>
                <a:ext cx="385774" cy="385775"/>
              </a:xfrm>
              <a:prstGeom prst="rect">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56" name="Oval 155"/>
              <p:cNvSpPr/>
              <p:nvPr/>
            </p:nvSpPr>
            <p:spPr>
              <a:xfrm>
                <a:off x="3197916" y="4304702"/>
                <a:ext cx="154310" cy="15431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57" name="Oval 156"/>
              <p:cNvSpPr/>
              <p:nvPr/>
            </p:nvSpPr>
            <p:spPr>
              <a:xfrm>
                <a:off x="3017211" y="4499620"/>
                <a:ext cx="154310" cy="154310"/>
              </a:xfrm>
              <a:prstGeom prst="ellipse">
                <a:avLst/>
              </a:prstGeom>
              <a:solidFill>
                <a:srgbClr val="9BBB59">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58" name="Oval 157"/>
              <p:cNvSpPr/>
              <p:nvPr/>
            </p:nvSpPr>
            <p:spPr>
              <a:xfrm>
                <a:off x="2812142" y="4306733"/>
                <a:ext cx="154310" cy="154310"/>
              </a:xfrm>
              <a:prstGeom prst="ellipse">
                <a:avLst/>
              </a:prstGeom>
              <a:solidFill>
                <a:srgbClr val="9BBB59">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sp>
          <p:nvSpPr>
            <p:cNvPr id="159" name="Rectangle 158"/>
            <p:cNvSpPr/>
            <p:nvPr/>
          </p:nvSpPr>
          <p:spPr>
            <a:xfrm>
              <a:off x="6402702" y="6019690"/>
              <a:ext cx="760098" cy="173701"/>
            </a:xfrm>
            <a:prstGeom prst="rect">
              <a:avLst/>
            </a:prstGeom>
            <a:solidFill>
              <a:srgbClr val="F79646">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60" name="Group 159"/>
            <p:cNvGrpSpPr/>
            <p:nvPr/>
          </p:nvGrpSpPr>
          <p:grpSpPr>
            <a:xfrm>
              <a:off x="6341098" y="5748568"/>
              <a:ext cx="390426" cy="334652"/>
              <a:chOff x="5111610" y="5886587"/>
              <a:chExt cx="390426" cy="334652"/>
            </a:xfrm>
          </p:grpSpPr>
          <p:sp>
            <p:nvSpPr>
              <p:cNvPr id="161" name="Rectangle 160"/>
              <p:cNvSpPr/>
              <p:nvPr/>
            </p:nvSpPr>
            <p:spPr>
              <a:xfrm>
                <a:off x="5176192" y="5886587"/>
                <a:ext cx="278876" cy="278877"/>
              </a:xfrm>
              <a:prstGeom prst="rect">
                <a:avLst/>
              </a:prstGeom>
              <a:solidFill>
                <a:srgbClr val="F79646">
                  <a:lumMod val="60000"/>
                  <a:lumOff val="40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62" name="Oval 161"/>
              <p:cNvSpPr/>
              <p:nvPr/>
            </p:nvSpPr>
            <p:spPr>
              <a:xfrm>
                <a:off x="5390486" y="5968782"/>
                <a:ext cx="111550" cy="11155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63" name="Oval 162"/>
              <p:cNvSpPr/>
              <p:nvPr/>
            </p:nvSpPr>
            <p:spPr>
              <a:xfrm>
                <a:off x="5259854" y="6109688"/>
                <a:ext cx="111550" cy="111551"/>
              </a:xfrm>
              <a:prstGeom prst="ellipse">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64" name="Oval 163"/>
              <p:cNvSpPr/>
              <p:nvPr/>
            </p:nvSpPr>
            <p:spPr>
              <a:xfrm>
                <a:off x="5111610" y="5970250"/>
                <a:ext cx="111550" cy="111551"/>
              </a:xfrm>
              <a:prstGeom prst="ellipse">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65" name="Group 164"/>
            <p:cNvGrpSpPr/>
            <p:nvPr/>
          </p:nvGrpSpPr>
          <p:grpSpPr>
            <a:xfrm>
              <a:off x="6619974" y="5749487"/>
              <a:ext cx="390426" cy="334652"/>
              <a:chOff x="5111610" y="5886587"/>
              <a:chExt cx="390426" cy="334652"/>
            </a:xfrm>
          </p:grpSpPr>
          <p:sp>
            <p:nvSpPr>
              <p:cNvPr id="166" name="Rectangle 165"/>
              <p:cNvSpPr/>
              <p:nvPr/>
            </p:nvSpPr>
            <p:spPr>
              <a:xfrm>
                <a:off x="5176192" y="5886587"/>
                <a:ext cx="278876" cy="278877"/>
              </a:xfrm>
              <a:prstGeom prst="rect">
                <a:avLst/>
              </a:prstGeom>
              <a:solidFill>
                <a:srgbClr val="F79646">
                  <a:lumMod val="60000"/>
                  <a:lumOff val="40000"/>
                </a:srgbClr>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67" name="Oval 166"/>
              <p:cNvSpPr/>
              <p:nvPr/>
            </p:nvSpPr>
            <p:spPr>
              <a:xfrm>
                <a:off x="5390486" y="5968782"/>
                <a:ext cx="111550" cy="11155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68" name="Oval 167"/>
              <p:cNvSpPr/>
              <p:nvPr/>
            </p:nvSpPr>
            <p:spPr>
              <a:xfrm>
                <a:off x="5259854" y="6109688"/>
                <a:ext cx="111550" cy="111551"/>
              </a:xfrm>
              <a:prstGeom prst="ellipse">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69" name="Oval 168"/>
              <p:cNvSpPr/>
              <p:nvPr/>
            </p:nvSpPr>
            <p:spPr>
              <a:xfrm>
                <a:off x="5111610" y="5970250"/>
                <a:ext cx="111550" cy="111551"/>
              </a:xfrm>
              <a:prstGeom prst="ellipse">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sp>
          <p:nvSpPr>
            <p:cNvPr id="170" name="Rectangle 169"/>
            <p:cNvSpPr/>
            <p:nvPr/>
          </p:nvSpPr>
          <p:spPr>
            <a:xfrm>
              <a:off x="7323008" y="6022481"/>
              <a:ext cx="1101698" cy="165255"/>
            </a:xfrm>
            <a:prstGeom prst="rect">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71" name="Group 170"/>
            <p:cNvGrpSpPr/>
            <p:nvPr/>
          </p:nvGrpSpPr>
          <p:grpSpPr>
            <a:xfrm>
              <a:off x="7264636" y="5742913"/>
              <a:ext cx="390426" cy="334652"/>
              <a:chOff x="6418886" y="5880932"/>
              <a:chExt cx="390426" cy="334652"/>
            </a:xfrm>
          </p:grpSpPr>
          <p:sp>
            <p:nvSpPr>
              <p:cNvPr id="172" name="Rectangle 171"/>
              <p:cNvSpPr/>
              <p:nvPr/>
            </p:nvSpPr>
            <p:spPr>
              <a:xfrm>
                <a:off x="6483468" y="5880932"/>
                <a:ext cx="278876" cy="278877"/>
              </a:xfrm>
              <a:prstGeom prst="rect">
                <a:avLst/>
              </a:prstGeom>
              <a:solidFill>
                <a:srgbClr val="EEECE1">
                  <a:lumMod val="50000"/>
                </a:srgbClr>
              </a:solidFill>
              <a:ln w="25400"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73" name="Oval 172"/>
              <p:cNvSpPr/>
              <p:nvPr/>
            </p:nvSpPr>
            <p:spPr>
              <a:xfrm>
                <a:off x="6697762" y="5963127"/>
                <a:ext cx="111550" cy="11155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74" name="Oval 173"/>
              <p:cNvSpPr/>
              <p:nvPr/>
            </p:nvSpPr>
            <p:spPr>
              <a:xfrm>
                <a:off x="6567130" y="6104033"/>
                <a:ext cx="111550" cy="111551"/>
              </a:xfrm>
              <a:prstGeom prst="ellipse">
                <a:avLst/>
              </a:prstGeom>
              <a:solidFill>
                <a:srgbClr val="EEECE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75" name="Oval 174"/>
              <p:cNvSpPr/>
              <p:nvPr/>
            </p:nvSpPr>
            <p:spPr>
              <a:xfrm>
                <a:off x="6418886" y="5964595"/>
                <a:ext cx="111550" cy="111551"/>
              </a:xfrm>
              <a:prstGeom prst="ellipse">
                <a:avLst/>
              </a:prstGeom>
              <a:solidFill>
                <a:srgbClr val="EEECE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76" name="Group 175"/>
            <p:cNvGrpSpPr/>
            <p:nvPr/>
          </p:nvGrpSpPr>
          <p:grpSpPr>
            <a:xfrm>
              <a:off x="7543512" y="5744379"/>
              <a:ext cx="390426" cy="334652"/>
              <a:chOff x="6418886" y="5880932"/>
              <a:chExt cx="390426" cy="334652"/>
            </a:xfrm>
          </p:grpSpPr>
          <p:sp>
            <p:nvSpPr>
              <p:cNvPr id="177" name="Rectangle 176"/>
              <p:cNvSpPr/>
              <p:nvPr/>
            </p:nvSpPr>
            <p:spPr>
              <a:xfrm>
                <a:off x="6483468" y="5880932"/>
                <a:ext cx="278876" cy="278877"/>
              </a:xfrm>
              <a:prstGeom prst="rect">
                <a:avLst/>
              </a:prstGeom>
              <a:solidFill>
                <a:srgbClr val="EEECE1">
                  <a:lumMod val="50000"/>
                </a:srgbClr>
              </a:solidFill>
              <a:ln w="25400"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78" name="Oval 177"/>
              <p:cNvSpPr/>
              <p:nvPr/>
            </p:nvSpPr>
            <p:spPr>
              <a:xfrm>
                <a:off x="6697762" y="5963127"/>
                <a:ext cx="111550" cy="11155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79" name="Oval 178"/>
              <p:cNvSpPr/>
              <p:nvPr/>
            </p:nvSpPr>
            <p:spPr>
              <a:xfrm>
                <a:off x="6567130" y="6104033"/>
                <a:ext cx="111550" cy="111551"/>
              </a:xfrm>
              <a:prstGeom prst="ellipse">
                <a:avLst/>
              </a:prstGeom>
              <a:solidFill>
                <a:srgbClr val="EEECE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80" name="Oval 179"/>
              <p:cNvSpPr/>
              <p:nvPr/>
            </p:nvSpPr>
            <p:spPr>
              <a:xfrm>
                <a:off x="6418886" y="5964595"/>
                <a:ext cx="111550" cy="111551"/>
              </a:xfrm>
              <a:prstGeom prst="ellipse">
                <a:avLst/>
              </a:prstGeom>
              <a:solidFill>
                <a:srgbClr val="EEECE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81" name="Group 180"/>
            <p:cNvGrpSpPr/>
            <p:nvPr/>
          </p:nvGrpSpPr>
          <p:grpSpPr>
            <a:xfrm>
              <a:off x="8022016" y="5740814"/>
              <a:ext cx="390426" cy="334652"/>
              <a:chOff x="6418886" y="5880932"/>
              <a:chExt cx="390426" cy="334652"/>
            </a:xfrm>
          </p:grpSpPr>
          <p:sp>
            <p:nvSpPr>
              <p:cNvPr id="182" name="Rectangle 181"/>
              <p:cNvSpPr/>
              <p:nvPr/>
            </p:nvSpPr>
            <p:spPr>
              <a:xfrm>
                <a:off x="6483468" y="5880932"/>
                <a:ext cx="278876" cy="278877"/>
              </a:xfrm>
              <a:prstGeom prst="rect">
                <a:avLst/>
              </a:prstGeom>
              <a:solidFill>
                <a:srgbClr val="EEECE1">
                  <a:lumMod val="50000"/>
                </a:srgbClr>
              </a:solidFill>
              <a:ln w="25400"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83" name="Oval 182"/>
              <p:cNvSpPr/>
              <p:nvPr/>
            </p:nvSpPr>
            <p:spPr>
              <a:xfrm>
                <a:off x="6697762" y="5963127"/>
                <a:ext cx="111550" cy="11155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84" name="Oval 183"/>
              <p:cNvSpPr/>
              <p:nvPr/>
            </p:nvSpPr>
            <p:spPr>
              <a:xfrm>
                <a:off x="6567130" y="6104033"/>
                <a:ext cx="111550" cy="111551"/>
              </a:xfrm>
              <a:prstGeom prst="ellipse">
                <a:avLst/>
              </a:prstGeom>
              <a:solidFill>
                <a:srgbClr val="EEECE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85" name="Oval 184"/>
              <p:cNvSpPr/>
              <p:nvPr/>
            </p:nvSpPr>
            <p:spPr>
              <a:xfrm>
                <a:off x="6418886" y="5964595"/>
                <a:ext cx="111550" cy="111551"/>
              </a:xfrm>
              <a:prstGeom prst="ellipse">
                <a:avLst/>
              </a:prstGeom>
              <a:solidFill>
                <a:srgbClr val="EEECE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sp>
          <p:nvSpPr>
            <p:cNvPr id="186" name="TextBox 185"/>
            <p:cNvSpPr txBox="1"/>
            <p:nvPr/>
          </p:nvSpPr>
          <p:spPr>
            <a:xfrm>
              <a:off x="1900508" y="6187736"/>
              <a:ext cx="840295"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Database</a:t>
              </a:r>
              <a:endParaRPr kumimoji="0" lang="en-US" sz="1200" b="0" i="0" u="none" strike="noStrike" kern="0" cap="none" spc="0" normalizeH="0" baseline="0" noProof="0" dirty="0">
                <a:ln>
                  <a:noFill/>
                </a:ln>
                <a:solidFill>
                  <a:sysClr val="windowText" lastClr="000000"/>
                </a:solidFill>
                <a:effectLst/>
                <a:uLnTx/>
                <a:uFillTx/>
              </a:endParaRPr>
            </a:p>
          </p:txBody>
        </p:sp>
        <p:sp>
          <p:nvSpPr>
            <p:cNvPr id="187" name="TextBox 186"/>
            <p:cNvSpPr txBox="1"/>
            <p:nvPr/>
          </p:nvSpPr>
          <p:spPr>
            <a:xfrm>
              <a:off x="7537066" y="6196380"/>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RPC API</a:t>
              </a:r>
              <a:endParaRPr kumimoji="0" lang="en-US" sz="1200" b="0" i="0" u="none" strike="noStrike" kern="0" cap="none" spc="0" normalizeH="0" baseline="0" noProof="0" dirty="0">
                <a:ln>
                  <a:noFill/>
                </a:ln>
                <a:solidFill>
                  <a:sysClr val="windowText" lastClr="000000"/>
                </a:solidFill>
                <a:effectLst/>
                <a:uLnTx/>
                <a:uFillTx/>
              </a:endParaRPr>
            </a:p>
          </p:txBody>
        </p:sp>
        <p:sp>
          <p:nvSpPr>
            <p:cNvPr id="188" name="TextBox 187"/>
            <p:cNvSpPr txBox="1"/>
            <p:nvPr/>
          </p:nvSpPr>
          <p:spPr>
            <a:xfrm>
              <a:off x="4114800" y="6187734"/>
              <a:ext cx="112242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ysClr val="windowText" lastClr="000000"/>
                  </a:solidFill>
                  <a:effectLst/>
                  <a:uLnTx/>
                  <a:uFillTx/>
                </a:rPr>
                <a:t>Microservices</a:t>
              </a:r>
              <a:endParaRPr kumimoji="0" lang="en-US" sz="1200" b="0" i="0" u="none" strike="noStrike" kern="0" cap="none" spc="0" normalizeH="0" baseline="0" noProof="0" dirty="0">
                <a:ln>
                  <a:noFill/>
                </a:ln>
                <a:solidFill>
                  <a:sysClr val="windowText" lastClr="000000"/>
                </a:solidFill>
                <a:effectLst/>
                <a:uLnTx/>
                <a:uFillTx/>
              </a:endParaRPr>
            </a:p>
          </p:txBody>
        </p:sp>
        <p:sp>
          <p:nvSpPr>
            <p:cNvPr id="189" name="TextBox 188"/>
            <p:cNvSpPr txBox="1"/>
            <p:nvPr/>
          </p:nvSpPr>
          <p:spPr>
            <a:xfrm>
              <a:off x="6419673" y="6196381"/>
              <a:ext cx="91723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Resources</a:t>
              </a:r>
              <a:endParaRPr kumimoji="0" lang="en-US" sz="1200" b="0" i="0" u="none" strike="noStrike" kern="0" cap="none" spc="0" normalizeH="0" baseline="0" noProof="0" dirty="0">
                <a:ln>
                  <a:noFill/>
                </a:ln>
                <a:solidFill>
                  <a:sysClr val="windowText" lastClr="000000"/>
                </a:solidFill>
                <a:effectLst/>
                <a:uLnTx/>
                <a:uFillTx/>
              </a:endParaRPr>
            </a:p>
          </p:txBody>
        </p:sp>
        <p:sp>
          <p:nvSpPr>
            <p:cNvPr id="190" name="TextBox 189"/>
            <p:cNvSpPr txBox="1"/>
            <p:nvPr/>
          </p:nvSpPr>
          <p:spPr>
            <a:xfrm>
              <a:off x="1132618" y="6196381"/>
              <a:ext cx="50045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ysClr val="windowText" lastClr="000000"/>
                  </a:solidFill>
                  <a:effectLst/>
                  <a:uLnTx/>
                  <a:uFillTx/>
                </a:rPr>
                <a:t>Auth</a:t>
              </a:r>
              <a:endParaRPr kumimoji="0" lang="en-US" sz="1200" b="0" i="0" u="none" strike="noStrike" kern="0" cap="none" spc="0" normalizeH="0" baseline="0" noProof="0" dirty="0">
                <a:ln>
                  <a:noFill/>
                </a:ln>
                <a:solidFill>
                  <a:sysClr val="windowText" lastClr="000000"/>
                </a:solidFill>
                <a:effectLst/>
                <a:uLnTx/>
                <a:uFillTx/>
              </a:endParaRPr>
            </a:p>
          </p:txBody>
        </p:sp>
        <p:sp>
          <p:nvSpPr>
            <p:cNvPr id="191" name="TextBox 190"/>
            <p:cNvSpPr txBox="1"/>
            <p:nvPr/>
          </p:nvSpPr>
          <p:spPr>
            <a:xfrm>
              <a:off x="2932312" y="6187736"/>
              <a:ext cx="92525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Messaging</a:t>
              </a:r>
              <a:endParaRPr kumimoji="0" lang="en-US" sz="1200" b="0" i="0" u="none" strike="noStrike" kern="0" cap="none" spc="0" normalizeH="0" baseline="0" noProof="0" dirty="0">
                <a:ln>
                  <a:noFill/>
                </a:ln>
                <a:solidFill>
                  <a:sysClr val="windowText" lastClr="000000"/>
                </a:solidFill>
                <a:effectLst/>
                <a:uLnTx/>
                <a:uFillTx/>
              </a:endParaRPr>
            </a:p>
          </p:txBody>
        </p:sp>
        <p:sp>
          <p:nvSpPr>
            <p:cNvPr id="192" name="TextBox 191"/>
            <p:cNvSpPr txBox="1"/>
            <p:nvPr/>
          </p:nvSpPr>
          <p:spPr>
            <a:xfrm>
              <a:off x="541944" y="6276201"/>
              <a:ext cx="62869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CORE</a:t>
              </a:r>
              <a:endParaRPr kumimoji="0" lang="en-US" sz="1200" b="1" i="0" u="none" strike="noStrike" kern="0" cap="none" spc="0" normalizeH="0" baseline="0" noProof="0" dirty="0">
                <a:ln>
                  <a:noFill/>
                </a:ln>
                <a:solidFill>
                  <a:sysClr val="windowText" lastClr="000000"/>
                </a:solidFill>
                <a:effectLst/>
                <a:uLnTx/>
                <a:uFillTx/>
              </a:endParaRPr>
            </a:p>
          </p:txBody>
        </p:sp>
        <p:sp>
          <p:nvSpPr>
            <p:cNvPr id="193" name="Rectangle 192"/>
            <p:cNvSpPr/>
            <p:nvPr/>
          </p:nvSpPr>
          <p:spPr>
            <a:xfrm>
              <a:off x="5541485" y="6029745"/>
              <a:ext cx="661123" cy="157989"/>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94" name="Group 193"/>
            <p:cNvGrpSpPr/>
            <p:nvPr/>
          </p:nvGrpSpPr>
          <p:grpSpPr>
            <a:xfrm>
              <a:off x="5486400" y="5753630"/>
              <a:ext cx="390426" cy="334652"/>
              <a:chOff x="914400" y="1074821"/>
              <a:chExt cx="2133600" cy="1828800"/>
            </a:xfrm>
            <a:solidFill>
              <a:sysClr val="window" lastClr="FFFFFF">
                <a:lumMod val="65000"/>
              </a:sysClr>
            </a:solidFill>
          </p:grpSpPr>
          <p:sp>
            <p:nvSpPr>
              <p:cNvPr id="195" name="Rectangle 194"/>
              <p:cNvSpPr/>
              <p:nvPr/>
            </p:nvSpPr>
            <p:spPr>
              <a:xfrm>
                <a:off x="1267326" y="1074821"/>
                <a:ext cx="1524000" cy="1524000"/>
              </a:xfrm>
              <a:prstGeom prst="rect">
                <a:avLst/>
              </a:prstGeom>
              <a:grp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96" name="Oval 195"/>
              <p:cNvSpPr/>
              <p:nvPr/>
            </p:nvSpPr>
            <p:spPr>
              <a:xfrm>
                <a:off x="2438400" y="1524000"/>
                <a:ext cx="609600" cy="6096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97" name="Oval 196"/>
              <p:cNvSpPr/>
              <p:nvPr/>
            </p:nvSpPr>
            <p:spPr>
              <a:xfrm>
                <a:off x="1724526" y="2294021"/>
                <a:ext cx="609600" cy="6096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sp>
            <p:nvSpPr>
              <p:cNvPr id="198" name="Oval 197"/>
              <p:cNvSpPr/>
              <p:nvPr/>
            </p:nvSpPr>
            <p:spPr>
              <a:xfrm>
                <a:off x="914400" y="1532021"/>
                <a:ext cx="609600" cy="6096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sysClr val="window" lastClr="FFFFFF"/>
                  </a:solidFill>
                  <a:effectLst/>
                  <a:uLnTx/>
                  <a:uFillTx/>
                  <a:latin typeface="Calibri"/>
                  <a:ea typeface="+mn-ea"/>
                  <a:cs typeface="+mn-cs"/>
                </a:endParaRPr>
              </a:p>
            </p:txBody>
          </p:sp>
        </p:grpSp>
        <p:sp>
          <p:nvSpPr>
            <p:cNvPr id="199" name="TextBox 198"/>
            <p:cNvSpPr txBox="1"/>
            <p:nvPr/>
          </p:nvSpPr>
          <p:spPr>
            <a:xfrm>
              <a:off x="5541485" y="6150073"/>
              <a:ext cx="7056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Objects</a:t>
              </a:r>
              <a:endParaRPr kumimoji="0" lang="en-US" sz="1200" b="0" i="0" u="none" strike="noStrike" kern="0" cap="none" spc="0" normalizeH="0" baseline="0" noProof="0" dirty="0">
                <a:ln>
                  <a:noFill/>
                </a:ln>
                <a:solidFill>
                  <a:sysClr val="windowText" lastClr="000000"/>
                </a:solidFill>
                <a:effectLst/>
                <a:uLnTx/>
                <a:uFillTx/>
              </a:endParaRPr>
            </a:p>
          </p:txBody>
        </p:sp>
      </p:grpSp>
      <p:pic>
        <p:nvPicPr>
          <p:cNvPr id="4098" name="Picture 2" descr="C:\Users\rayi\Pictures\Logos\E-iRODS_logo_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13" y="341350"/>
            <a:ext cx="1963506" cy="77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281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16"/>
          <a:stretch/>
        </p:blipFill>
        <p:spPr bwMode="auto">
          <a:xfrm>
            <a:off x="4343400" y="1651794"/>
            <a:ext cx="4024734" cy="307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Title 1"/>
          <p:cNvSpPr>
            <a:spLocks noGrp="1"/>
          </p:cNvSpPr>
          <p:nvPr>
            <p:ph type="title"/>
          </p:nvPr>
        </p:nvSpPr>
        <p:spPr/>
        <p:txBody>
          <a:bodyPr>
            <a:normAutofit fontScale="90000"/>
          </a:bodyPr>
          <a:lstStyle/>
          <a:p>
            <a:r>
              <a:rPr lang="en-US" dirty="0" smtClean="0"/>
              <a:t>Facilitating Access to Critical National Datasets</a:t>
            </a:r>
          </a:p>
        </p:txBody>
      </p:sp>
      <p:sp>
        <p:nvSpPr>
          <p:cNvPr id="10243" name="Content Placeholder 2"/>
          <p:cNvSpPr>
            <a:spLocks noGrp="1"/>
          </p:cNvSpPr>
          <p:nvPr>
            <p:ph sz="half" idx="1"/>
          </p:nvPr>
        </p:nvSpPr>
        <p:spPr>
          <a:xfrm>
            <a:off x="457200" y="1981200"/>
            <a:ext cx="3886200" cy="4525963"/>
          </a:xfrm>
        </p:spPr>
        <p:txBody>
          <a:bodyPr>
            <a:normAutofit lnSpcReduction="10000"/>
          </a:bodyPr>
          <a:lstStyle/>
          <a:p>
            <a:r>
              <a:rPr lang="en-US" dirty="0" smtClean="0"/>
              <a:t>NASA Earth Exchange</a:t>
            </a:r>
          </a:p>
          <a:p>
            <a:r>
              <a:rPr lang="en-US" dirty="0" smtClean="0"/>
              <a:t>National </a:t>
            </a:r>
            <a:r>
              <a:rPr lang="en-US" dirty="0" smtClean="0">
                <a:solidFill>
                  <a:srgbClr val="FF0000"/>
                </a:solidFill>
              </a:rPr>
              <a:t>River Morphology </a:t>
            </a:r>
            <a:r>
              <a:rPr lang="en-US" dirty="0" smtClean="0"/>
              <a:t>Dataset</a:t>
            </a:r>
          </a:p>
          <a:p>
            <a:r>
              <a:rPr lang="en-US" dirty="0" smtClean="0"/>
              <a:t>Baltimore and </a:t>
            </a:r>
            <a:r>
              <a:rPr lang="en-US" dirty="0" err="1" smtClean="0"/>
              <a:t>Coweeta</a:t>
            </a:r>
            <a:r>
              <a:rPr lang="en-US" dirty="0" smtClean="0"/>
              <a:t> </a:t>
            </a:r>
            <a:r>
              <a:rPr lang="en-US" dirty="0" smtClean="0"/>
              <a:t>LTER</a:t>
            </a:r>
          </a:p>
          <a:p>
            <a:endParaRPr lang="en-US" dirty="0"/>
          </a:p>
          <a:p>
            <a:r>
              <a:rPr lang="en-US" dirty="0" smtClean="0">
                <a:solidFill>
                  <a:schemeClr val="bg1">
                    <a:lumMod val="50000"/>
                  </a:schemeClr>
                </a:solidFill>
              </a:rPr>
              <a:t>Already part of HIS</a:t>
            </a:r>
          </a:p>
          <a:p>
            <a:pPr lvl="1"/>
            <a:r>
              <a:rPr lang="en-US" dirty="0" smtClean="0">
                <a:solidFill>
                  <a:schemeClr val="bg1">
                    <a:lumMod val="50000"/>
                  </a:schemeClr>
                </a:solidFill>
              </a:rPr>
              <a:t>USGS Streamflow</a:t>
            </a:r>
          </a:p>
          <a:p>
            <a:pPr lvl="1"/>
            <a:r>
              <a:rPr lang="en-US" dirty="0" smtClean="0">
                <a:solidFill>
                  <a:schemeClr val="bg1">
                    <a:lumMod val="50000"/>
                  </a:schemeClr>
                </a:solidFill>
              </a:rPr>
              <a:t>EPA</a:t>
            </a:r>
          </a:p>
          <a:p>
            <a:pPr lvl="1"/>
            <a:r>
              <a:rPr lang="en-US" dirty="0" smtClean="0">
                <a:solidFill>
                  <a:schemeClr val="bg1">
                    <a:lumMod val="50000"/>
                  </a:schemeClr>
                </a:solidFill>
              </a:rPr>
              <a:t>Others</a:t>
            </a:r>
          </a:p>
          <a:p>
            <a:pPr marL="0" indent="0">
              <a:buNone/>
            </a:pPr>
            <a:endParaRPr lang="en-US" dirty="0" smtClean="0"/>
          </a:p>
        </p:txBody>
      </p:sp>
      <p:pic>
        <p:nvPicPr>
          <p:cNvPr id="10245" name="Picture 2"/>
          <p:cNvPicPr>
            <a:picLocks noChangeAspect="1" noChangeArrowheads="1"/>
          </p:cNvPicPr>
          <p:nvPr/>
        </p:nvPicPr>
        <p:blipFill>
          <a:blip r:embed="rId4" cstate="print"/>
          <a:srcRect l="23334" t="15486" r="4668" b="14514"/>
          <a:stretch>
            <a:fillRect/>
          </a:stretch>
        </p:blipFill>
        <p:spPr bwMode="auto">
          <a:xfrm>
            <a:off x="4953000" y="3505200"/>
            <a:ext cx="3856038" cy="2998788"/>
          </a:xfrm>
          <a:prstGeom prst="rect">
            <a:avLst/>
          </a:prstGeom>
          <a:noFill/>
          <a:ln w="25400">
            <a:solidFill>
              <a:srgbClr val="000000"/>
            </a:solidFill>
            <a:miter lim="800000"/>
            <a:headEnd/>
            <a:tailEnd/>
          </a:ln>
        </p:spPr>
      </p:pic>
    </p:spTree>
    <p:extLst>
      <p:ext uri="{BB962C8B-B14F-4D97-AF65-F5344CB8AC3E}">
        <p14:creationId xmlns:p14="http://schemas.microsoft.com/office/powerpoint/2010/main" val="558834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28602" y="1036320"/>
            <a:ext cx="8686800" cy="5055870"/>
          </a:xfrm>
          <a:prstGeom prst="roundRect">
            <a:avLst>
              <a:gd name="adj" fmla="val 5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idx="1"/>
          </p:nvPr>
        </p:nvSpPr>
        <p:spPr>
          <a:xfrm>
            <a:off x="455625" y="1179968"/>
            <a:ext cx="4807618" cy="4397872"/>
          </a:xfrm>
          <a:noFill/>
        </p:spPr>
        <p:txBody>
          <a:bodyPr>
            <a:normAutofit fontScale="77500" lnSpcReduction="20000"/>
          </a:bodyPr>
          <a:lstStyle/>
          <a:p>
            <a:pPr marL="0" indent="0">
              <a:buNone/>
            </a:pPr>
            <a:r>
              <a:rPr lang="en-US" sz="2400" dirty="0" smtClean="0"/>
              <a:t>Summary </a:t>
            </a:r>
          </a:p>
          <a:p>
            <a:r>
              <a:rPr lang="en-US" sz="2400" dirty="0" smtClean="0"/>
              <a:t>Simple and easy to use</a:t>
            </a:r>
          </a:p>
          <a:p>
            <a:r>
              <a:rPr lang="en-US" sz="2400" dirty="0" smtClean="0"/>
              <a:t>Data and model sharing enabled by open standards based metadata</a:t>
            </a:r>
          </a:p>
          <a:p>
            <a:r>
              <a:rPr lang="en-US" sz="2400" dirty="0" smtClean="0"/>
              <a:t>Find, create, share, connect, interact, work together online</a:t>
            </a:r>
          </a:p>
          <a:p>
            <a:r>
              <a:rPr lang="en-US" sz="2400" dirty="0" smtClean="0"/>
              <a:t>Archive data collections accompanying research publications in easily accessible way</a:t>
            </a:r>
          </a:p>
          <a:p>
            <a:r>
              <a:rPr lang="en-US" sz="2400" dirty="0" smtClean="0"/>
              <a:t>Integration and synthesis across data collections</a:t>
            </a:r>
          </a:p>
          <a:p>
            <a:pPr marL="0" indent="0">
              <a:buNone/>
            </a:pPr>
            <a:endParaRPr lang="en-US" sz="2400" dirty="0" smtClean="0"/>
          </a:p>
          <a:p>
            <a:pPr marL="0" indent="0">
              <a:buNone/>
            </a:pPr>
            <a:r>
              <a:rPr lang="en-US" sz="2400" dirty="0" smtClean="0"/>
              <a:t>To participate</a:t>
            </a:r>
          </a:p>
          <a:p>
            <a:r>
              <a:rPr lang="en-US" sz="2400" dirty="0" smtClean="0"/>
              <a:t>See </a:t>
            </a:r>
            <a:r>
              <a:rPr lang="en-US" sz="2400" dirty="0" smtClean="0">
                <a:hlinkClick r:id="rId4"/>
              </a:rPr>
              <a:t>http://his.cuahsi.org</a:t>
            </a:r>
            <a:endParaRPr lang="en-US" sz="2400" dirty="0" smtClean="0"/>
          </a:p>
          <a:p>
            <a:r>
              <a:rPr lang="en-US" sz="2400" dirty="0" smtClean="0"/>
              <a:t>Join </a:t>
            </a:r>
            <a:r>
              <a:rPr lang="en-US" sz="2400" dirty="0" smtClean="0">
                <a:hlinkClick r:id="rId5"/>
              </a:rPr>
              <a:t>his@sdsc.edu</a:t>
            </a:r>
            <a:endParaRPr lang="en-US" sz="2400" dirty="0" smtClean="0"/>
          </a:p>
          <a:p>
            <a:r>
              <a:rPr lang="en-US" sz="2400" dirty="0" smtClean="0"/>
              <a:t>Write </a:t>
            </a:r>
            <a:r>
              <a:rPr lang="en-US" sz="2400" dirty="0" smtClean="0">
                <a:hlinkClick r:id="rId6"/>
              </a:rPr>
              <a:t>dtarb@usu.edu</a:t>
            </a:r>
            <a:r>
              <a:rPr lang="en-US" sz="2400" dirty="0" smtClean="0"/>
              <a:t> </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6562" y="2483761"/>
            <a:ext cx="1651843" cy="1117747"/>
          </a:xfrm>
          <a:prstGeom prst="rect">
            <a:avLst/>
          </a:prstGeom>
        </p:spPr>
      </p:pic>
      <p:grpSp>
        <p:nvGrpSpPr>
          <p:cNvPr id="13" name="Group 7"/>
          <p:cNvGrpSpPr>
            <a:grpSpLocks/>
          </p:cNvGrpSpPr>
          <p:nvPr/>
        </p:nvGrpSpPr>
        <p:grpSpPr bwMode="auto">
          <a:xfrm>
            <a:off x="6781800" y="4400550"/>
            <a:ext cx="1911307" cy="1447800"/>
            <a:chOff x="0" y="63"/>
            <a:chExt cx="5760" cy="3681"/>
          </a:xfrm>
        </p:grpSpPr>
        <p:pic>
          <p:nvPicPr>
            <p:cNvPr id="14" name="Picture 7" descr="ODM 1"/>
            <p:cNvPicPr>
              <a:picLocks noChangeAspect="1" noChangeArrowheads="1"/>
            </p:cNvPicPr>
            <p:nvPr/>
          </p:nvPicPr>
          <p:blipFill>
            <a:blip r:embed="rId8" cstate="print"/>
            <a:srcRect/>
            <a:stretch>
              <a:fillRect/>
            </a:stretch>
          </p:blipFill>
          <p:spPr bwMode="auto">
            <a:xfrm>
              <a:off x="0" y="63"/>
              <a:ext cx="5760" cy="3681"/>
            </a:xfrm>
            <a:prstGeom prst="rect">
              <a:avLst/>
            </a:prstGeom>
            <a:noFill/>
            <a:ln w="9525">
              <a:noFill/>
              <a:miter lim="800000"/>
              <a:headEnd/>
              <a:tailEnd/>
            </a:ln>
          </p:spPr>
        </p:pic>
        <p:sp>
          <p:nvSpPr>
            <p:cNvPr id="15" name="Rectangle 5"/>
            <p:cNvSpPr>
              <a:spLocks noChangeArrowheads="1"/>
            </p:cNvSpPr>
            <p:nvPr/>
          </p:nvSpPr>
          <p:spPr bwMode="auto">
            <a:xfrm>
              <a:off x="2165" y="1268"/>
              <a:ext cx="379" cy="79"/>
            </a:xfrm>
            <a:prstGeom prst="rect">
              <a:avLst/>
            </a:prstGeom>
            <a:noFill/>
            <a:ln w="28575">
              <a:solidFill>
                <a:srgbClr val="FF3300"/>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grpSp>
      <p:sp>
        <p:nvSpPr>
          <p:cNvPr id="19" name="Rectangle 2"/>
          <p:cNvSpPr>
            <a:spLocks noGrp="1" noChangeArrowheads="1"/>
          </p:cNvSpPr>
          <p:nvPr>
            <p:ph type="title"/>
          </p:nvPr>
        </p:nvSpPr>
        <p:spPr>
          <a:xfrm>
            <a:off x="3611880" y="5177790"/>
            <a:ext cx="2148840" cy="731520"/>
          </a:xfrm>
        </p:spPr>
        <p:txBody>
          <a:bodyPr>
            <a:normAutofit fontScale="90000"/>
          </a:bodyPr>
          <a:lstStyle/>
          <a:p>
            <a:pPr algn="l" eaLnBrk="1" hangingPunct="1"/>
            <a:r>
              <a:rPr lang="en-US" sz="3600" dirty="0" smtClean="0">
                <a:solidFill>
                  <a:srgbClr val="FF0000"/>
                </a:solidFill>
              </a:rPr>
              <a:t>Questions ?</a:t>
            </a:r>
          </a:p>
        </p:txBody>
      </p:sp>
      <p:graphicFrame>
        <p:nvGraphicFramePr>
          <p:cNvPr id="20" name="Object 4"/>
          <p:cNvGraphicFramePr>
            <a:graphicFrameLocks noChangeAspect="1"/>
          </p:cNvGraphicFramePr>
          <p:nvPr>
            <p:extLst>
              <p:ext uri="{D42A27DB-BD31-4B8C-83A1-F6EECF244321}">
                <p14:modId xmlns:p14="http://schemas.microsoft.com/office/powerpoint/2010/main" val="260410165"/>
              </p:ext>
            </p:extLst>
          </p:nvPr>
        </p:nvGraphicFramePr>
        <p:xfrm>
          <a:off x="5649016" y="3790950"/>
          <a:ext cx="1914063" cy="2057400"/>
        </p:xfrm>
        <a:graphic>
          <a:graphicData uri="http://schemas.openxmlformats.org/presentationml/2006/ole">
            <mc:AlternateContent xmlns:mc="http://schemas.openxmlformats.org/markup-compatibility/2006">
              <mc:Choice xmlns:v="urn:schemas-microsoft-com:vml" Requires="v">
                <p:oleObj spid="_x0000_s4104" name="Clip" r:id="rId9" imgW="3025440" imgH="3252600" progId="MS_ClipArt_Gallery.2">
                  <p:embed/>
                </p:oleObj>
              </mc:Choice>
              <mc:Fallback>
                <p:oleObj name="Clip" r:id="rId9" imgW="3025440" imgH="32526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9016" y="3790950"/>
                        <a:ext cx="1914063" cy="2057400"/>
                      </a:xfrm>
                      <a:prstGeom prst="rect">
                        <a:avLst/>
                      </a:prstGeom>
                      <a:noFill/>
                      <a:ln>
                        <a:noFill/>
                      </a:ln>
                      <a:effectLst/>
                      <a:extLst/>
                    </p:spPr>
                  </p:pic>
                </p:oleObj>
              </mc:Fallback>
            </mc:AlternateContent>
          </a:graphicData>
        </a:graphic>
      </p:graphicFrame>
      <p:sp>
        <p:nvSpPr>
          <p:cNvPr id="30" name="TextBox 29"/>
          <p:cNvSpPr txBox="1"/>
          <p:nvPr/>
        </p:nvSpPr>
        <p:spPr>
          <a:xfrm>
            <a:off x="3718999" y="387838"/>
            <a:ext cx="1066318" cy="538609"/>
          </a:xfrm>
          <a:prstGeom prst="rect">
            <a:avLst/>
          </a:prstGeom>
          <a:noFill/>
        </p:spPr>
        <p:txBody>
          <a:bodyPr wrap="none" rtlCol="0">
            <a:spAutoFit/>
          </a:bodyPr>
          <a:lstStyle/>
          <a:p>
            <a:r>
              <a:rPr lang="en-US" dirty="0" smtClean="0"/>
              <a:t>Share</a:t>
            </a:r>
          </a:p>
          <a:p>
            <a:r>
              <a:rPr lang="en-US" sz="1100" dirty="0" smtClean="0"/>
              <a:t>Your Resources</a:t>
            </a:r>
            <a:endParaRPr lang="en-US" sz="1100" dirty="0"/>
          </a:p>
        </p:txBody>
      </p:sp>
      <p:sp>
        <p:nvSpPr>
          <p:cNvPr id="31" name="TextBox 30"/>
          <p:cNvSpPr txBox="1"/>
          <p:nvPr/>
        </p:nvSpPr>
        <p:spPr>
          <a:xfrm>
            <a:off x="5368585" y="387838"/>
            <a:ext cx="1290738" cy="538609"/>
          </a:xfrm>
          <a:prstGeom prst="rect">
            <a:avLst/>
          </a:prstGeom>
          <a:noFill/>
        </p:spPr>
        <p:txBody>
          <a:bodyPr wrap="none" rtlCol="0">
            <a:spAutoFit/>
          </a:bodyPr>
          <a:lstStyle/>
          <a:p>
            <a:r>
              <a:rPr lang="en-US" dirty="0" smtClean="0"/>
              <a:t>Explore</a:t>
            </a:r>
          </a:p>
          <a:p>
            <a:r>
              <a:rPr lang="en-US" sz="1100" dirty="0" smtClean="0"/>
              <a:t>Discover Resources</a:t>
            </a:r>
            <a:endParaRPr lang="en-US" sz="1100" dirty="0"/>
          </a:p>
        </p:txBody>
      </p:sp>
      <p:sp>
        <p:nvSpPr>
          <p:cNvPr id="32" name="TextBox 31"/>
          <p:cNvSpPr txBox="1"/>
          <p:nvPr/>
        </p:nvSpPr>
        <p:spPr>
          <a:xfrm>
            <a:off x="7242590" y="387838"/>
            <a:ext cx="1550424" cy="538609"/>
          </a:xfrm>
          <a:prstGeom prst="rect">
            <a:avLst/>
          </a:prstGeom>
          <a:noFill/>
        </p:spPr>
        <p:txBody>
          <a:bodyPr wrap="none" rtlCol="0">
            <a:spAutoFit/>
          </a:bodyPr>
          <a:lstStyle/>
          <a:p>
            <a:r>
              <a:rPr lang="en-US" dirty="0" smtClean="0"/>
              <a:t>Collaborate</a:t>
            </a:r>
          </a:p>
          <a:p>
            <a:r>
              <a:rPr lang="en-US" sz="1100" dirty="0" smtClean="0"/>
              <a:t>Interact with colleagues</a:t>
            </a:r>
            <a:endParaRPr lang="en-US" sz="1100" dirty="0"/>
          </a:p>
        </p:txBody>
      </p:sp>
      <p:sp>
        <p:nvSpPr>
          <p:cNvPr id="35" name="TextBox 34"/>
          <p:cNvSpPr txBox="1"/>
          <p:nvPr/>
        </p:nvSpPr>
        <p:spPr>
          <a:xfrm>
            <a:off x="0" y="6248400"/>
            <a:ext cx="9144000" cy="523220"/>
          </a:xfrm>
          <a:prstGeom prst="rect">
            <a:avLst/>
          </a:prstGeom>
          <a:noFill/>
        </p:spPr>
        <p:txBody>
          <a:bodyPr wrap="square" rtlCol="0">
            <a:spAutoFit/>
          </a:bodyPr>
          <a:lstStyle/>
          <a:p>
            <a:pPr algn="ctr"/>
            <a:r>
              <a:rPr lang="en-US" sz="1000" dirty="0" smtClean="0">
                <a:solidFill>
                  <a:srgbClr val="00B0F0"/>
                </a:solidFill>
              </a:rPr>
              <a:t>Terms of Use </a:t>
            </a:r>
            <a:r>
              <a:rPr lang="en-US" sz="1000" dirty="0" smtClean="0"/>
              <a:t>| </a:t>
            </a:r>
            <a:r>
              <a:rPr lang="en-US" sz="1000" dirty="0" smtClean="0">
                <a:solidFill>
                  <a:srgbClr val="00B0F0"/>
                </a:solidFill>
              </a:rPr>
              <a:t>Statement of Privacy</a:t>
            </a:r>
            <a:r>
              <a:rPr lang="en-US" sz="1000" dirty="0" smtClean="0"/>
              <a:t>| Copyright © 2012 CUAHSI</a:t>
            </a:r>
          </a:p>
          <a:p>
            <a:pPr algn="ctr"/>
            <a:r>
              <a:rPr lang="en-US" sz="900" dirty="0"/>
              <a:t>This material is based upon work supported by the National Science Foundation (NSF) under Grants No. OCI-1148453, </a:t>
            </a:r>
            <a:r>
              <a:rPr lang="en-US" sz="900" dirty="0" smtClean="0"/>
              <a:t>OCI-1148090</a:t>
            </a:r>
          </a:p>
          <a:p>
            <a:pPr algn="ctr"/>
            <a:r>
              <a:rPr lang="en-US" sz="900" dirty="0" smtClean="0"/>
              <a:t>Any opinions, findings, conclusions, or recommendations expressed in this material are those of the authors and do not necessarily reflect the views of the NSF.</a:t>
            </a:r>
            <a:endParaRPr lang="en-US" sz="900" dirty="0"/>
          </a:p>
        </p:txBody>
      </p:sp>
      <p:sp>
        <p:nvSpPr>
          <p:cNvPr id="37" name="TextBox 36"/>
          <p:cNvSpPr txBox="1"/>
          <p:nvPr/>
        </p:nvSpPr>
        <p:spPr>
          <a:xfrm>
            <a:off x="3261696" y="1"/>
            <a:ext cx="5806105" cy="276999"/>
          </a:xfrm>
          <a:prstGeom prst="rect">
            <a:avLst/>
          </a:prstGeom>
          <a:noFill/>
        </p:spPr>
        <p:txBody>
          <a:bodyPr wrap="square" rtlCol="0">
            <a:spAutoFit/>
          </a:bodyPr>
          <a:lstStyle/>
          <a:p>
            <a:pPr algn="r"/>
            <a:r>
              <a:rPr lang="en-US" sz="1200" dirty="0" smtClean="0">
                <a:solidFill>
                  <a:srgbClr val="00B0F0"/>
                </a:solidFill>
              </a:rPr>
              <a:t>You are signed in as David Tarboton  </a:t>
            </a:r>
            <a:r>
              <a:rPr lang="en-US" sz="1200" dirty="0" smtClean="0"/>
              <a:t>|  </a:t>
            </a:r>
            <a:r>
              <a:rPr lang="en-US" sz="1200" dirty="0" smtClean="0">
                <a:solidFill>
                  <a:srgbClr val="00B0F0"/>
                </a:solidFill>
              </a:rPr>
              <a:t>Settings </a:t>
            </a:r>
            <a:r>
              <a:rPr lang="en-US" sz="1200" dirty="0" smtClean="0"/>
              <a:t> |  </a:t>
            </a:r>
            <a:r>
              <a:rPr lang="en-US" sz="1200" dirty="0" smtClean="0">
                <a:solidFill>
                  <a:srgbClr val="00B0F0"/>
                </a:solidFill>
              </a:rPr>
              <a:t>Notifications  </a:t>
            </a:r>
            <a:r>
              <a:rPr lang="en-US" sz="1200" dirty="0" smtClean="0"/>
              <a:t>|  </a:t>
            </a:r>
            <a:r>
              <a:rPr lang="en-US" sz="1200" dirty="0">
                <a:solidFill>
                  <a:srgbClr val="00B0F0"/>
                </a:solidFill>
              </a:rPr>
              <a:t>Feedback</a:t>
            </a:r>
            <a:r>
              <a:rPr lang="en-US" sz="1200" dirty="0" smtClean="0"/>
              <a:t> | </a:t>
            </a:r>
            <a:r>
              <a:rPr lang="en-US" sz="1200" dirty="0" smtClean="0">
                <a:solidFill>
                  <a:srgbClr val="00B0F0"/>
                </a:solidFill>
              </a:rPr>
              <a:t>Help </a:t>
            </a:r>
            <a:r>
              <a:rPr lang="en-US" sz="1200" dirty="0" smtClean="0"/>
              <a:t> </a:t>
            </a:r>
            <a:endParaRPr lang="en-US" sz="1200" dirty="0"/>
          </a:p>
        </p:txBody>
      </p:sp>
      <p:grpSp>
        <p:nvGrpSpPr>
          <p:cNvPr id="38" name="Group 37"/>
          <p:cNvGrpSpPr/>
          <p:nvPr/>
        </p:nvGrpSpPr>
        <p:grpSpPr>
          <a:xfrm>
            <a:off x="195674" y="307685"/>
            <a:ext cx="2940057" cy="618762"/>
            <a:chOff x="195674" y="168823"/>
            <a:chExt cx="2940057" cy="618762"/>
          </a:xfrm>
        </p:grpSpPr>
        <p:grpSp>
          <p:nvGrpSpPr>
            <p:cNvPr id="39" name="Group 38"/>
            <p:cNvGrpSpPr/>
            <p:nvPr/>
          </p:nvGrpSpPr>
          <p:grpSpPr>
            <a:xfrm>
              <a:off x="787508" y="168823"/>
              <a:ext cx="2348223" cy="618762"/>
              <a:chOff x="787508" y="156481"/>
              <a:chExt cx="2348223" cy="618762"/>
            </a:xfrm>
          </p:grpSpPr>
          <p:sp>
            <p:nvSpPr>
              <p:cNvPr id="41" name="TextBox 40"/>
              <p:cNvSpPr txBox="1"/>
              <p:nvPr/>
            </p:nvSpPr>
            <p:spPr>
              <a:xfrm>
                <a:off x="787509" y="156481"/>
                <a:ext cx="2348222" cy="446276"/>
              </a:xfrm>
              <a:prstGeom prst="rect">
                <a:avLst/>
              </a:prstGeom>
              <a:noFill/>
            </p:spPr>
            <p:txBody>
              <a:bodyPr wrap="square" rtlCol="0">
                <a:spAutoFit/>
              </a:bodyPr>
              <a:lstStyle/>
              <a:p>
                <a:pPr>
                  <a:defRPr/>
                </a:pPr>
                <a:r>
                  <a:rPr lang="en-US" sz="2300" kern="0" spc="50" dirty="0" err="1" smtClean="0">
                    <a:cs typeface="Arial" pitchFamily="34" charset="0"/>
                  </a:rPr>
                  <a:t>HydroShare</a:t>
                </a:r>
                <a:endParaRPr lang="en-US" sz="2300" kern="0" spc="50" dirty="0" smtClean="0">
                  <a:cs typeface="Arial" pitchFamily="34" charset="0"/>
                </a:endParaRPr>
              </a:p>
            </p:txBody>
          </p:sp>
          <p:sp>
            <p:nvSpPr>
              <p:cNvPr id="42" name="Rectangle 41"/>
              <p:cNvSpPr/>
              <p:nvPr/>
            </p:nvSpPr>
            <p:spPr>
              <a:xfrm>
                <a:off x="787508" y="467466"/>
                <a:ext cx="2231701" cy="307777"/>
              </a:xfrm>
              <a:prstGeom prst="rect">
                <a:avLst/>
              </a:prstGeom>
            </p:spPr>
            <p:txBody>
              <a:bodyPr wrap="none">
                <a:spAutoFit/>
              </a:bodyPr>
              <a:lstStyle/>
              <a:p>
                <a:pPr>
                  <a:defRPr/>
                </a:pPr>
                <a:r>
                  <a:rPr lang="en-US" sz="1400" i="1" kern="0" dirty="0" smtClean="0"/>
                  <a:t>Share your work with others</a:t>
                </a:r>
              </a:p>
            </p:txBody>
          </p:sp>
        </p:grpSp>
        <p:pic>
          <p:nvPicPr>
            <p:cNvPr id="40" name="Picture 4" descr="cuahsi_logo_4"/>
            <p:cNvPicPr>
              <a:picLocks noChangeAspect="1" noChangeArrowheads="1"/>
            </p:cNvPicPr>
            <p:nvPr/>
          </p:nvPicPr>
          <p:blipFill>
            <a:blip r:embed="rId11" cstate="print"/>
            <a:srcRect r="69569"/>
            <a:stretch>
              <a:fillRect/>
            </a:stretch>
          </p:blipFill>
          <p:spPr bwMode="auto">
            <a:xfrm>
              <a:off x="195674" y="179609"/>
              <a:ext cx="617220" cy="597190"/>
            </a:xfrm>
            <a:prstGeom prst="rect">
              <a:avLst/>
            </a:prstGeom>
            <a:noFill/>
            <a:ln w="9525">
              <a:noFill/>
              <a:miter lim="800000"/>
              <a:headEnd/>
              <a:tailEnd/>
            </a:ln>
          </p:spPr>
        </p:pic>
      </p:grpSp>
      <p:pic>
        <p:nvPicPr>
          <p:cNvPr id="3104" name="Picture 32" descr="C:\Users\rayi\Pictures\Logos\E-iRODS_logo_03.png"/>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3722" y="1291603"/>
            <a:ext cx="2357521" cy="93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33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1438" y="2166560"/>
            <a:ext cx="5430551" cy="3176885"/>
            <a:chOff x="961698" y="2136093"/>
            <a:chExt cx="6220582" cy="3176885"/>
          </a:xfrm>
        </p:grpSpPr>
        <p:sp>
          <p:nvSpPr>
            <p:cNvPr id="86" name="Freeform 85"/>
            <p:cNvSpPr/>
            <p:nvPr/>
          </p:nvSpPr>
          <p:spPr>
            <a:xfrm>
              <a:off x="1195588" y="2388406"/>
              <a:ext cx="5757005" cy="2498635"/>
            </a:xfrm>
            <a:custGeom>
              <a:avLst/>
              <a:gdLst>
                <a:gd name="connsiteX0" fmla="*/ 4518211 w 6710082"/>
                <a:gd name="connsiteY0" fmla="*/ 672353 h 3200400"/>
                <a:gd name="connsiteX1" fmla="*/ 4276164 w 6710082"/>
                <a:gd name="connsiteY1" fmla="*/ 1223682 h 3200400"/>
                <a:gd name="connsiteX2" fmla="*/ 4249270 w 6710082"/>
                <a:gd name="connsiteY2" fmla="*/ 1532964 h 3200400"/>
                <a:gd name="connsiteX3" fmla="*/ 3281082 w 6710082"/>
                <a:gd name="connsiteY3" fmla="*/ 1667435 h 3200400"/>
                <a:gd name="connsiteX4" fmla="*/ 2339788 w 6710082"/>
                <a:gd name="connsiteY4" fmla="*/ 1694329 h 3200400"/>
                <a:gd name="connsiteX5" fmla="*/ 1721223 w 6710082"/>
                <a:gd name="connsiteY5" fmla="*/ 1653988 h 3200400"/>
                <a:gd name="connsiteX6" fmla="*/ 632011 w 6710082"/>
                <a:gd name="connsiteY6" fmla="*/ 1909482 h 3200400"/>
                <a:gd name="connsiteX7" fmla="*/ 242047 w 6710082"/>
                <a:gd name="connsiteY7" fmla="*/ 1976717 h 3200400"/>
                <a:gd name="connsiteX8" fmla="*/ 53788 w 6710082"/>
                <a:gd name="connsiteY8" fmla="*/ 2460812 h 3200400"/>
                <a:gd name="connsiteX9" fmla="*/ 0 w 6710082"/>
                <a:gd name="connsiteY9" fmla="*/ 2904564 h 3200400"/>
                <a:gd name="connsiteX10" fmla="*/ 484094 w 6710082"/>
                <a:gd name="connsiteY10" fmla="*/ 3106270 h 3200400"/>
                <a:gd name="connsiteX11" fmla="*/ 1586753 w 6710082"/>
                <a:gd name="connsiteY11" fmla="*/ 3186953 h 3200400"/>
                <a:gd name="connsiteX12" fmla="*/ 1869141 w 6710082"/>
                <a:gd name="connsiteY12" fmla="*/ 3092823 h 3200400"/>
                <a:gd name="connsiteX13" fmla="*/ 3254188 w 6710082"/>
                <a:gd name="connsiteY13" fmla="*/ 3200400 h 3200400"/>
                <a:gd name="connsiteX14" fmla="*/ 3913094 w 6710082"/>
                <a:gd name="connsiteY14" fmla="*/ 3186953 h 3200400"/>
                <a:gd name="connsiteX15" fmla="*/ 5002305 w 6710082"/>
                <a:gd name="connsiteY15" fmla="*/ 3012141 h 3200400"/>
                <a:gd name="connsiteX16" fmla="*/ 6104964 w 6710082"/>
                <a:gd name="connsiteY16" fmla="*/ 2850776 h 3200400"/>
                <a:gd name="connsiteX17" fmla="*/ 6710082 w 6710082"/>
                <a:gd name="connsiteY17" fmla="*/ 1922929 h 3200400"/>
                <a:gd name="connsiteX18" fmla="*/ 6481482 w 6710082"/>
                <a:gd name="connsiteY18" fmla="*/ 1089212 h 3200400"/>
                <a:gd name="connsiteX19" fmla="*/ 6333564 w 6710082"/>
                <a:gd name="connsiteY19" fmla="*/ 389964 h 3200400"/>
                <a:gd name="connsiteX20" fmla="*/ 5822576 w 6710082"/>
                <a:gd name="connsiteY20" fmla="*/ 40341 h 3200400"/>
                <a:gd name="connsiteX21" fmla="*/ 5486400 w 6710082"/>
                <a:gd name="connsiteY21" fmla="*/ 0 h 3200400"/>
                <a:gd name="connsiteX22" fmla="*/ 4894729 w 6710082"/>
                <a:gd name="connsiteY22" fmla="*/ 188259 h 3200400"/>
                <a:gd name="connsiteX23" fmla="*/ 4518211 w 6710082"/>
                <a:gd name="connsiteY23" fmla="*/ 672353 h 3200400"/>
                <a:gd name="connsiteX0" fmla="*/ 4518211 w 6710082"/>
                <a:gd name="connsiteY0" fmla="*/ 672353 h 3200400"/>
                <a:gd name="connsiteX1" fmla="*/ 4276164 w 6710082"/>
                <a:gd name="connsiteY1" fmla="*/ 1223682 h 3200400"/>
                <a:gd name="connsiteX2" fmla="*/ 4249270 w 6710082"/>
                <a:gd name="connsiteY2" fmla="*/ 1532964 h 3200400"/>
                <a:gd name="connsiteX3" fmla="*/ 3281082 w 6710082"/>
                <a:gd name="connsiteY3" fmla="*/ 1667435 h 3200400"/>
                <a:gd name="connsiteX4" fmla="*/ 2339788 w 6710082"/>
                <a:gd name="connsiteY4" fmla="*/ 1694329 h 3200400"/>
                <a:gd name="connsiteX5" fmla="*/ 1721223 w 6710082"/>
                <a:gd name="connsiteY5" fmla="*/ 1653988 h 3200400"/>
                <a:gd name="connsiteX6" fmla="*/ 490121 w 6710082"/>
                <a:gd name="connsiteY6" fmla="*/ 1223585 h 3200400"/>
                <a:gd name="connsiteX7" fmla="*/ 242047 w 6710082"/>
                <a:gd name="connsiteY7" fmla="*/ 1976717 h 3200400"/>
                <a:gd name="connsiteX8" fmla="*/ 53788 w 6710082"/>
                <a:gd name="connsiteY8" fmla="*/ 2460812 h 3200400"/>
                <a:gd name="connsiteX9" fmla="*/ 0 w 6710082"/>
                <a:gd name="connsiteY9" fmla="*/ 2904564 h 3200400"/>
                <a:gd name="connsiteX10" fmla="*/ 484094 w 6710082"/>
                <a:gd name="connsiteY10" fmla="*/ 3106270 h 3200400"/>
                <a:gd name="connsiteX11" fmla="*/ 1586753 w 6710082"/>
                <a:gd name="connsiteY11" fmla="*/ 3186953 h 3200400"/>
                <a:gd name="connsiteX12" fmla="*/ 1869141 w 6710082"/>
                <a:gd name="connsiteY12" fmla="*/ 3092823 h 3200400"/>
                <a:gd name="connsiteX13" fmla="*/ 3254188 w 6710082"/>
                <a:gd name="connsiteY13" fmla="*/ 3200400 h 3200400"/>
                <a:gd name="connsiteX14" fmla="*/ 3913094 w 6710082"/>
                <a:gd name="connsiteY14" fmla="*/ 3186953 h 3200400"/>
                <a:gd name="connsiteX15" fmla="*/ 5002305 w 6710082"/>
                <a:gd name="connsiteY15" fmla="*/ 3012141 h 3200400"/>
                <a:gd name="connsiteX16" fmla="*/ 6104964 w 6710082"/>
                <a:gd name="connsiteY16" fmla="*/ 2850776 h 3200400"/>
                <a:gd name="connsiteX17" fmla="*/ 6710082 w 6710082"/>
                <a:gd name="connsiteY17" fmla="*/ 1922929 h 3200400"/>
                <a:gd name="connsiteX18" fmla="*/ 6481482 w 6710082"/>
                <a:gd name="connsiteY18" fmla="*/ 1089212 h 3200400"/>
                <a:gd name="connsiteX19" fmla="*/ 6333564 w 6710082"/>
                <a:gd name="connsiteY19" fmla="*/ 389964 h 3200400"/>
                <a:gd name="connsiteX20" fmla="*/ 5822576 w 6710082"/>
                <a:gd name="connsiteY20" fmla="*/ 40341 h 3200400"/>
                <a:gd name="connsiteX21" fmla="*/ 5486400 w 6710082"/>
                <a:gd name="connsiteY21" fmla="*/ 0 h 3200400"/>
                <a:gd name="connsiteX22" fmla="*/ 4894729 w 6710082"/>
                <a:gd name="connsiteY22" fmla="*/ 188259 h 3200400"/>
                <a:gd name="connsiteX23" fmla="*/ 4518211 w 6710082"/>
                <a:gd name="connsiteY23" fmla="*/ 672353 h 3200400"/>
                <a:gd name="connsiteX0" fmla="*/ 4518211 w 6710082"/>
                <a:gd name="connsiteY0" fmla="*/ 672353 h 3200400"/>
                <a:gd name="connsiteX1" fmla="*/ 4276164 w 6710082"/>
                <a:gd name="connsiteY1" fmla="*/ 1223682 h 3200400"/>
                <a:gd name="connsiteX2" fmla="*/ 4249270 w 6710082"/>
                <a:gd name="connsiteY2" fmla="*/ 1532964 h 3200400"/>
                <a:gd name="connsiteX3" fmla="*/ 3281082 w 6710082"/>
                <a:gd name="connsiteY3" fmla="*/ 1667435 h 3200400"/>
                <a:gd name="connsiteX4" fmla="*/ 2339788 w 6710082"/>
                <a:gd name="connsiteY4" fmla="*/ 1694329 h 3200400"/>
                <a:gd name="connsiteX5" fmla="*/ 2556795 w 6710082"/>
                <a:gd name="connsiteY5" fmla="*/ 1015944 h 3200400"/>
                <a:gd name="connsiteX6" fmla="*/ 490121 w 6710082"/>
                <a:gd name="connsiteY6" fmla="*/ 1223585 h 3200400"/>
                <a:gd name="connsiteX7" fmla="*/ 242047 w 6710082"/>
                <a:gd name="connsiteY7" fmla="*/ 1976717 h 3200400"/>
                <a:gd name="connsiteX8" fmla="*/ 53788 w 6710082"/>
                <a:gd name="connsiteY8" fmla="*/ 2460812 h 3200400"/>
                <a:gd name="connsiteX9" fmla="*/ 0 w 6710082"/>
                <a:gd name="connsiteY9" fmla="*/ 2904564 h 3200400"/>
                <a:gd name="connsiteX10" fmla="*/ 484094 w 6710082"/>
                <a:gd name="connsiteY10" fmla="*/ 3106270 h 3200400"/>
                <a:gd name="connsiteX11" fmla="*/ 1586753 w 6710082"/>
                <a:gd name="connsiteY11" fmla="*/ 3186953 h 3200400"/>
                <a:gd name="connsiteX12" fmla="*/ 1869141 w 6710082"/>
                <a:gd name="connsiteY12" fmla="*/ 3092823 h 3200400"/>
                <a:gd name="connsiteX13" fmla="*/ 3254188 w 6710082"/>
                <a:gd name="connsiteY13" fmla="*/ 3200400 h 3200400"/>
                <a:gd name="connsiteX14" fmla="*/ 3913094 w 6710082"/>
                <a:gd name="connsiteY14" fmla="*/ 3186953 h 3200400"/>
                <a:gd name="connsiteX15" fmla="*/ 5002305 w 6710082"/>
                <a:gd name="connsiteY15" fmla="*/ 3012141 h 3200400"/>
                <a:gd name="connsiteX16" fmla="*/ 6104964 w 6710082"/>
                <a:gd name="connsiteY16" fmla="*/ 2850776 h 3200400"/>
                <a:gd name="connsiteX17" fmla="*/ 6710082 w 6710082"/>
                <a:gd name="connsiteY17" fmla="*/ 1922929 h 3200400"/>
                <a:gd name="connsiteX18" fmla="*/ 6481482 w 6710082"/>
                <a:gd name="connsiteY18" fmla="*/ 1089212 h 3200400"/>
                <a:gd name="connsiteX19" fmla="*/ 6333564 w 6710082"/>
                <a:gd name="connsiteY19" fmla="*/ 389964 h 3200400"/>
                <a:gd name="connsiteX20" fmla="*/ 5822576 w 6710082"/>
                <a:gd name="connsiteY20" fmla="*/ 40341 h 3200400"/>
                <a:gd name="connsiteX21" fmla="*/ 5486400 w 6710082"/>
                <a:gd name="connsiteY21" fmla="*/ 0 h 3200400"/>
                <a:gd name="connsiteX22" fmla="*/ 4894729 w 6710082"/>
                <a:gd name="connsiteY22" fmla="*/ 188259 h 3200400"/>
                <a:gd name="connsiteX23" fmla="*/ 4518211 w 6710082"/>
                <a:gd name="connsiteY23" fmla="*/ 672353 h 3200400"/>
                <a:gd name="connsiteX0" fmla="*/ 4518211 w 6710082"/>
                <a:gd name="connsiteY0" fmla="*/ 672353 h 3200400"/>
                <a:gd name="connsiteX1" fmla="*/ 4276164 w 6710082"/>
                <a:gd name="connsiteY1" fmla="*/ 1223682 h 3200400"/>
                <a:gd name="connsiteX2" fmla="*/ 4249270 w 6710082"/>
                <a:gd name="connsiteY2" fmla="*/ 1532964 h 3200400"/>
                <a:gd name="connsiteX3" fmla="*/ 2339788 w 6710082"/>
                <a:gd name="connsiteY3" fmla="*/ 1694329 h 3200400"/>
                <a:gd name="connsiteX4" fmla="*/ 2556795 w 6710082"/>
                <a:gd name="connsiteY4" fmla="*/ 1015944 h 3200400"/>
                <a:gd name="connsiteX5" fmla="*/ 490121 w 6710082"/>
                <a:gd name="connsiteY5" fmla="*/ 1223585 h 3200400"/>
                <a:gd name="connsiteX6" fmla="*/ 242047 w 6710082"/>
                <a:gd name="connsiteY6" fmla="*/ 1976717 h 3200400"/>
                <a:gd name="connsiteX7" fmla="*/ 53788 w 6710082"/>
                <a:gd name="connsiteY7" fmla="*/ 2460812 h 3200400"/>
                <a:gd name="connsiteX8" fmla="*/ 0 w 6710082"/>
                <a:gd name="connsiteY8" fmla="*/ 2904564 h 3200400"/>
                <a:gd name="connsiteX9" fmla="*/ 484094 w 6710082"/>
                <a:gd name="connsiteY9" fmla="*/ 3106270 h 3200400"/>
                <a:gd name="connsiteX10" fmla="*/ 1586753 w 6710082"/>
                <a:gd name="connsiteY10" fmla="*/ 3186953 h 3200400"/>
                <a:gd name="connsiteX11" fmla="*/ 1869141 w 6710082"/>
                <a:gd name="connsiteY11" fmla="*/ 3092823 h 3200400"/>
                <a:gd name="connsiteX12" fmla="*/ 3254188 w 6710082"/>
                <a:gd name="connsiteY12" fmla="*/ 3200400 h 3200400"/>
                <a:gd name="connsiteX13" fmla="*/ 3913094 w 6710082"/>
                <a:gd name="connsiteY13" fmla="*/ 3186953 h 3200400"/>
                <a:gd name="connsiteX14" fmla="*/ 5002305 w 6710082"/>
                <a:gd name="connsiteY14" fmla="*/ 3012141 h 3200400"/>
                <a:gd name="connsiteX15" fmla="*/ 6104964 w 6710082"/>
                <a:gd name="connsiteY15" fmla="*/ 2850776 h 3200400"/>
                <a:gd name="connsiteX16" fmla="*/ 6710082 w 6710082"/>
                <a:gd name="connsiteY16" fmla="*/ 1922929 h 3200400"/>
                <a:gd name="connsiteX17" fmla="*/ 6481482 w 6710082"/>
                <a:gd name="connsiteY17" fmla="*/ 1089212 h 3200400"/>
                <a:gd name="connsiteX18" fmla="*/ 6333564 w 6710082"/>
                <a:gd name="connsiteY18" fmla="*/ 389964 h 3200400"/>
                <a:gd name="connsiteX19" fmla="*/ 5822576 w 6710082"/>
                <a:gd name="connsiteY19" fmla="*/ 40341 h 3200400"/>
                <a:gd name="connsiteX20" fmla="*/ 5486400 w 6710082"/>
                <a:gd name="connsiteY20" fmla="*/ 0 h 3200400"/>
                <a:gd name="connsiteX21" fmla="*/ 4894729 w 6710082"/>
                <a:gd name="connsiteY21" fmla="*/ 188259 h 3200400"/>
                <a:gd name="connsiteX22" fmla="*/ 4518211 w 6710082"/>
                <a:gd name="connsiteY22" fmla="*/ 672353 h 3200400"/>
                <a:gd name="connsiteX0" fmla="*/ 4518211 w 6710082"/>
                <a:gd name="connsiteY0" fmla="*/ 672353 h 3200400"/>
                <a:gd name="connsiteX1" fmla="*/ 4276164 w 6710082"/>
                <a:gd name="connsiteY1" fmla="*/ 1223682 h 3200400"/>
                <a:gd name="connsiteX2" fmla="*/ 4249270 w 6710082"/>
                <a:gd name="connsiteY2" fmla="*/ 1532964 h 3200400"/>
                <a:gd name="connsiteX3" fmla="*/ 3411844 w 6710082"/>
                <a:gd name="connsiteY3" fmla="*/ 1104139 h 3200400"/>
                <a:gd name="connsiteX4" fmla="*/ 2556795 w 6710082"/>
                <a:gd name="connsiteY4" fmla="*/ 1015944 h 3200400"/>
                <a:gd name="connsiteX5" fmla="*/ 490121 w 6710082"/>
                <a:gd name="connsiteY5" fmla="*/ 1223585 h 3200400"/>
                <a:gd name="connsiteX6" fmla="*/ 242047 w 6710082"/>
                <a:gd name="connsiteY6" fmla="*/ 1976717 h 3200400"/>
                <a:gd name="connsiteX7" fmla="*/ 53788 w 6710082"/>
                <a:gd name="connsiteY7" fmla="*/ 2460812 h 3200400"/>
                <a:gd name="connsiteX8" fmla="*/ 0 w 6710082"/>
                <a:gd name="connsiteY8" fmla="*/ 2904564 h 3200400"/>
                <a:gd name="connsiteX9" fmla="*/ 484094 w 6710082"/>
                <a:gd name="connsiteY9" fmla="*/ 3106270 h 3200400"/>
                <a:gd name="connsiteX10" fmla="*/ 1586753 w 6710082"/>
                <a:gd name="connsiteY10" fmla="*/ 3186953 h 3200400"/>
                <a:gd name="connsiteX11" fmla="*/ 1869141 w 6710082"/>
                <a:gd name="connsiteY11" fmla="*/ 3092823 h 3200400"/>
                <a:gd name="connsiteX12" fmla="*/ 3254188 w 6710082"/>
                <a:gd name="connsiteY12" fmla="*/ 3200400 h 3200400"/>
                <a:gd name="connsiteX13" fmla="*/ 3913094 w 6710082"/>
                <a:gd name="connsiteY13" fmla="*/ 3186953 h 3200400"/>
                <a:gd name="connsiteX14" fmla="*/ 5002305 w 6710082"/>
                <a:gd name="connsiteY14" fmla="*/ 3012141 h 3200400"/>
                <a:gd name="connsiteX15" fmla="*/ 6104964 w 6710082"/>
                <a:gd name="connsiteY15" fmla="*/ 2850776 h 3200400"/>
                <a:gd name="connsiteX16" fmla="*/ 6710082 w 6710082"/>
                <a:gd name="connsiteY16" fmla="*/ 1922929 h 3200400"/>
                <a:gd name="connsiteX17" fmla="*/ 6481482 w 6710082"/>
                <a:gd name="connsiteY17" fmla="*/ 1089212 h 3200400"/>
                <a:gd name="connsiteX18" fmla="*/ 6333564 w 6710082"/>
                <a:gd name="connsiteY18" fmla="*/ 389964 h 3200400"/>
                <a:gd name="connsiteX19" fmla="*/ 5822576 w 6710082"/>
                <a:gd name="connsiteY19" fmla="*/ 40341 h 3200400"/>
                <a:gd name="connsiteX20" fmla="*/ 5486400 w 6710082"/>
                <a:gd name="connsiteY20" fmla="*/ 0 h 3200400"/>
                <a:gd name="connsiteX21" fmla="*/ 4894729 w 6710082"/>
                <a:gd name="connsiteY21" fmla="*/ 188259 h 3200400"/>
                <a:gd name="connsiteX22" fmla="*/ 4518211 w 6710082"/>
                <a:gd name="connsiteY22" fmla="*/ 672353 h 3200400"/>
                <a:gd name="connsiteX0" fmla="*/ 4518211 w 6710082"/>
                <a:gd name="connsiteY0" fmla="*/ 672353 h 3200400"/>
                <a:gd name="connsiteX1" fmla="*/ 4276164 w 6710082"/>
                <a:gd name="connsiteY1" fmla="*/ 1223682 h 3200400"/>
                <a:gd name="connsiteX2" fmla="*/ 4249270 w 6710082"/>
                <a:gd name="connsiteY2" fmla="*/ 1532964 h 3200400"/>
                <a:gd name="connsiteX3" fmla="*/ 3411844 w 6710082"/>
                <a:gd name="connsiteY3" fmla="*/ 1104139 h 3200400"/>
                <a:gd name="connsiteX4" fmla="*/ 2556795 w 6710082"/>
                <a:gd name="connsiteY4" fmla="*/ 1015944 h 3200400"/>
                <a:gd name="connsiteX5" fmla="*/ 490121 w 6710082"/>
                <a:gd name="connsiteY5" fmla="*/ 1223585 h 3200400"/>
                <a:gd name="connsiteX6" fmla="*/ 242047 w 6710082"/>
                <a:gd name="connsiteY6" fmla="*/ 1976717 h 3200400"/>
                <a:gd name="connsiteX7" fmla="*/ 53788 w 6710082"/>
                <a:gd name="connsiteY7" fmla="*/ 2460812 h 3200400"/>
                <a:gd name="connsiteX8" fmla="*/ 0 w 6710082"/>
                <a:gd name="connsiteY8" fmla="*/ 2904564 h 3200400"/>
                <a:gd name="connsiteX9" fmla="*/ 484094 w 6710082"/>
                <a:gd name="connsiteY9" fmla="*/ 3106270 h 3200400"/>
                <a:gd name="connsiteX10" fmla="*/ 1586753 w 6710082"/>
                <a:gd name="connsiteY10" fmla="*/ 3186953 h 3200400"/>
                <a:gd name="connsiteX11" fmla="*/ 1869141 w 6710082"/>
                <a:gd name="connsiteY11" fmla="*/ 3092823 h 3200400"/>
                <a:gd name="connsiteX12" fmla="*/ 3254188 w 6710082"/>
                <a:gd name="connsiteY12" fmla="*/ 3200400 h 3200400"/>
                <a:gd name="connsiteX13" fmla="*/ 3913094 w 6710082"/>
                <a:gd name="connsiteY13" fmla="*/ 3186953 h 3200400"/>
                <a:gd name="connsiteX14" fmla="*/ 5002305 w 6710082"/>
                <a:gd name="connsiteY14" fmla="*/ 3012141 h 3200400"/>
                <a:gd name="connsiteX15" fmla="*/ 6104964 w 6710082"/>
                <a:gd name="connsiteY15" fmla="*/ 2850776 h 3200400"/>
                <a:gd name="connsiteX16" fmla="*/ 6710082 w 6710082"/>
                <a:gd name="connsiteY16" fmla="*/ 1922929 h 3200400"/>
                <a:gd name="connsiteX17" fmla="*/ 6481482 w 6710082"/>
                <a:gd name="connsiteY17" fmla="*/ 1089212 h 3200400"/>
                <a:gd name="connsiteX18" fmla="*/ 6333564 w 6710082"/>
                <a:gd name="connsiteY18" fmla="*/ 389964 h 3200400"/>
                <a:gd name="connsiteX19" fmla="*/ 5822576 w 6710082"/>
                <a:gd name="connsiteY19" fmla="*/ 40341 h 3200400"/>
                <a:gd name="connsiteX20" fmla="*/ 5486400 w 6710082"/>
                <a:gd name="connsiteY20" fmla="*/ 0 h 3200400"/>
                <a:gd name="connsiteX21" fmla="*/ 4894729 w 6710082"/>
                <a:gd name="connsiteY21" fmla="*/ 188259 h 3200400"/>
                <a:gd name="connsiteX22" fmla="*/ 4518211 w 6710082"/>
                <a:gd name="connsiteY22" fmla="*/ 672353 h 3200400"/>
                <a:gd name="connsiteX0" fmla="*/ 4518211 w 6710082"/>
                <a:gd name="connsiteY0" fmla="*/ 672353 h 3200400"/>
                <a:gd name="connsiteX1" fmla="*/ 4249270 w 6710082"/>
                <a:gd name="connsiteY1" fmla="*/ 1532964 h 3200400"/>
                <a:gd name="connsiteX2" fmla="*/ 3411844 w 6710082"/>
                <a:gd name="connsiteY2" fmla="*/ 1104139 h 3200400"/>
                <a:gd name="connsiteX3" fmla="*/ 2556795 w 6710082"/>
                <a:gd name="connsiteY3" fmla="*/ 1015944 h 3200400"/>
                <a:gd name="connsiteX4" fmla="*/ 490121 w 6710082"/>
                <a:gd name="connsiteY4" fmla="*/ 1223585 h 3200400"/>
                <a:gd name="connsiteX5" fmla="*/ 242047 w 6710082"/>
                <a:gd name="connsiteY5" fmla="*/ 1976717 h 3200400"/>
                <a:gd name="connsiteX6" fmla="*/ 53788 w 6710082"/>
                <a:gd name="connsiteY6" fmla="*/ 2460812 h 3200400"/>
                <a:gd name="connsiteX7" fmla="*/ 0 w 6710082"/>
                <a:gd name="connsiteY7" fmla="*/ 2904564 h 3200400"/>
                <a:gd name="connsiteX8" fmla="*/ 484094 w 6710082"/>
                <a:gd name="connsiteY8" fmla="*/ 3106270 h 3200400"/>
                <a:gd name="connsiteX9" fmla="*/ 1586753 w 6710082"/>
                <a:gd name="connsiteY9" fmla="*/ 3186953 h 3200400"/>
                <a:gd name="connsiteX10" fmla="*/ 1869141 w 6710082"/>
                <a:gd name="connsiteY10" fmla="*/ 3092823 h 3200400"/>
                <a:gd name="connsiteX11" fmla="*/ 3254188 w 6710082"/>
                <a:gd name="connsiteY11" fmla="*/ 3200400 h 3200400"/>
                <a:gd name="connsiteX12" fmla="*/ 3913094 w 6710082"/>
                <a:gd name="connsiteY12" fmla="*/ 3186953 h 3200400"/>
                <a:gd name="connsiteX13" fmla="*/ 5002305 w 6710082"/>
                <a:gd name="connsiteY13" fmla="*/ 3012141 h 3200400"/>
                <a:gd name="connsiteX14" fmla="*/ 6104964 w 6710082"/>
                <a:gd name="connsiteY14" fmla="*/ 2850776 h 3200400"/>
                <a:gd name="connsiteX15" fmla="*/ 6710082 w 6710082"/>
                <a:gd name="connsiteY15" fmla="*/ 1922929 h 3200400"/>
                <a:gd name="connsiteX16" fmla="*/ 6481482 w 6710082"/>
                <a:gd name="connsiteY16" fmla="*/ 1089212 h 3200400"/>
                <a:gd name="connsiteX17" fmla="*/ 6333564 w 6710082"/>
                <a:gd name="connsiteY17" fmla="*/ 389964 h 3200400"/>
                <a:gd name="connsiteX18" fmla="*/ 5822576 w 6710082"/>
                <a:gd name="connsiteY18" fmla="*/ 40341 h 3200400"/>
                <a:gd name="connsiteX19" fmla="*/ 5486400 w 6710082"/>
                <a:gd name="connsiteY19" fmla="*/ 0 h 3200400"/>
                <a:gd name="connsiteX20" fmla="*/ 4894729 w 6710082"/>
                <a:gd name="connsiteY20" fmla="*/ 188259 h 3200400"/>
                <a:gd name="connsiteX21" fmla="*/ 4518211 w 6710082"/>
                <a:gd name="connsiteY21" fmla="*/ 672353 h 3200400"/>
                <a:gd name="connsiteX0" fmla="*/ 4518211 w 6710082"/>
                <a:gd name="connsiteY0" fmla="*/ 672353 h 3200400"/>
                <a:gd name="connsiteX1" fmla="*/ 3411844 w 6710082"/>
                <a:gd name="connsiteY1" fmla="*/ 1104139 h 3200400"/>
                <a:gd name="connsiteX2" fmla="*/ 2556795 w 6710082"/>
                <a:gd name="connsiteY2" fmla="*/ 1015944 h 3200400"/>
                <a:gd name="connsiteX3" fmla="*/ 490121 w 6710082"/>
                <a:gd name="connsiteY3" fmla="*/ 1223585 h 3200400"/>
                <a:gd name="connsiteX4" fmla="*/ 242047 w 6710082"/>
                <a:gd name="connsiteY4" fmla="*/ 1976717 h 3200400"/>
                <a:gd name="connsiteX5" fmla="*/ 53788 w 6710082"/>
                <a:gd name="connsiteY5" fmla="*/ 2460812 h 3200400"/>
                <a:gd name="connsiteX6" fmla="*/ 0 w 6710082"/>
                <a:gd name="connsiteY6" fmla="*/ 2904564 h 3200400"/>
                <a:gd name="connsiteX7" fmla="*/ 484094 w 6710082"/>
                <a:gd name="connsiteY7" fmla="*/ 3106270 h 3200400"/>
                <a:gd name="connsiteX8" fmla="*/ 1586753 w 6710082"/>
                <a:gd name="connsiteY8" fmla="*/ 3186953 h 3200400"/>
                <a:gd name="connsiteX9" fmla="*/ 1869141 w 6710082"/>
                <a:gd name="connsiteY9" fmla="*/ 3092823 h 3200400"/>
                <a:gd name="connsiteX10" fmla="*/ 3254188 w 6710082"/>
                <a:gd name="connsiteY10" fmla="*/ 3200400 h 3200400"/>
                <a:gd name="connsiteX11" fmla="*/ 3913094 w 6710082"/>
                <a:gd name="connsiteY11" fmla="*/ 3186953 h 3200400"/>
                <a:gd name="connsiteX12" fmla="*/ 5002305 w 6710082"/>
                <a:gd name="connsiteY12" fmla="*/ 3012141 h 3200400"/>
                <a:gd name="connsiteX13" fmla="*/ 6104964 w 6710082"/>
                <a:gd name="connsiteY13" fmla="*/ 2850776 h 3200400"/>
                <a:gd name="connsiteX14" fmla="*/ 6710082 w 6710082"/>
                <a:gd name="connsiteY14" fmla="*/ 1922929 h 3200400"/>
                <a:gd name="connsiteX15" fmla="*/ 6481482 w 6710082"/>
                <a:gd name="connsiteY15" fmla="*/ 1089212 h 3200400"/>
                <a:gd name="connsiteX16" fmla="*/ 6333564 w 6710082"/>
                <a:gd name="connsiteY16" fmla="*/ 389964 h 3200400"/>
                <a:gd name="connsiteX17" fmla="*/ 5822576 w 6710082"/>
                <a:gd name="connsiteY17" fmla="*/ 40341 h 3200400"/>
                <a:gd name="connsiteX18" fmla="*/ 5486400 w 6710082"/>
                <a:gd name="connsiteY18" fmla="*/ 0 h 3200400"/>
                <a:gd name="connsiteX19" fmla="*/ 4894729 w 6710082"/>
                <a:gd name="connsiteY19" fmla="*/ 188259 h 3200400"/>
                <a:gd name="connsiteX20" fmla="*/ 4518211 w 6710082"/>
                <a:gd name="connsiteY20" fmla="*/ 672353 h 3200400"/>
                <a:gd name="connsiteX0" fmla="*/ 4518211 w 6710082"/>
                <a:gd name="connsiteY0" fmla="*/ 672353 h 3200400"/>
                <a:gd name="connsiteX1" fmla="*/ 3411844 w 6710082"/>
                <a:gd name="connsiteY1" fmla="*/ 1104139 h 3200400"/>
                <a:gd name="connsiteX2" fmla="*/ 2556795 w 6710082"/>
                <a:gd name="connsiteY2" fmla="*/ 1015944 h 3200400"/>
                <a:gd name="connsiteX3" fmla="*/ 490121 w 6710082"/>
                <a:gd name="connsiteY3" fmla="*/ 1223585 h 3200400"/>
                <a:gd name="connsiteX4" fmla="*/ 242047 w 6710082"/>
                <a:gd name="connsiteY4" fmla="*/ 1976717 h 3200400"/>
                <a:gd name="connsiteX5" fmla="*/ 53788 w 6710082"/>
                <a:gd name="connsiteY5" fmla="*/ 2460812 h 3200400"/>
                <a:gd name="connsiteX6" fmla="*/ 0 w 6710082"/>
                <a:gd name="connsiteY6" fmla="*/ 2904564 h 3200400"/>
                <a:gd name="connsiteX7" fmla="*/ 484094 w 6710082"/>
                <a:gd name="connsiteY7" fmla="*/ 3106270 h 3200400"/>
                <a:gd name="connsiteX8" fmla="*/ 1586753 w 6710082"/>
                <a:gd name="connsiteY8" fmla="*/ 3186953 h 3200400"/>
                <a:gd name="connsiteX9" fmla="*/ 1869141 w 6710082"/>
                <a:gd name="connsiteY9" fmla="*/ 3092823 h 3200400"/>
                <a:gd name="connsiteX10" fmla="*/ 3254188 w 6710082"/>
                <a:gd name="connsiteY10" fmla="*/ 3200400 h 3200400"/>
                <a:gd name="connsiteX11" fmla="*/ 3913094 w 6710082"/>
                <a:gd name="connsiteY11" fmla="*/ 3186953 h 3200400"/>
                <a:gd name="connsiteX12" fmla="*/ 5002305 w 6710082"/>
                <a:gd name="connsiteY12" fmla="*/ 3012141 h 3200400"/>
                <a:gd name="connsiteX13" fmla="*/ 6104964 w 6710082"/>
                <a:gd name="connsiteY13" fmla="*/ 2850776 h 3200400"/>
                <a:gd name="connsiteX14" fmla="*/ 6710082 w 6710082"/>
                <a:gd name="connsiteY14" fmla="*/ 1922929 h 3200400"/>
                <a:gd name="connsiteX15" fmla="*/ 6481482 w 6710082"/>
                <a:gd name="connsiteY15" fmla="*/ 1089212 h 3200400"/>
                <a:gd name="connsiteX16" fmla="*/ 6333564 w 6710082"/>
                <a:gd name="connsiteY16" fmla="*/ 389964 h 3200400"/>
                <a:gd name="connsiteX17" fmla="*/ 5822576 w 6710082"/>
                <a:gd name="connsiteY17" fmla="*/ 40341 h 3200400"/>
                <a:gd name="connsiteX18" fmla="*/ 5486400 w 6710082"/>
                <a:gd name="connsiteY18" fmla="*/ 0 h 3200400"/>
                <a:gd name="connsiteX19" fmla="*/ 4518211 w 6710082"/>
                <a:gd name="connsiteY19" fmla="*/ 672353 h 3200400"/>
                <a:gd name="connsiteX0" fmla="*/ 4518211 w 6710082"/>
                <a:gd name="connsiteY0" fmla="*/ 672353 h 3200400"/>
                <a:gd name="connsiteX1" fmla="*/ 3411844 w 6710082"/>
                <a:gd name="connsiteY1" fmla="*/ 1104139 h 3200400"/>
                <a:gd name="connsiteX2" fmla="*/ 2556795 w 6710082"/>
                <a:gd name="connsiteY2" fmla="*/ 1015944 h 3200400"/>
                <a:gd name="connsiteX3" fmla="*/ 490121 w 6710082"/>
                <a:gd name="connsiteY3" fmla="*/ 1223585 h 3200400"/>
                <a:gd name="connsiteX4" fmla="*/ 242047 w 6710082"/>
                <a:gd name="connsiteY4" fmla="*/ 1976717 h 3200400"/>
                <a:gd name="connsiteX5" fmla="*/ 53788 w 6710082"/>
                <a:gd name="connsiteY5" fmla="*/ 2460812 h 3200400"/>
                <a:gd name="connsiteX6" fmla="*/ 0 w 6710082"/>
                <a:gd name="connsiteY6" fmla="*/ 2904564 h 3200400"/>
                <a:gd name="connsiteX7" fmla="*/ 484094 w 6710082"/>
                <a:gd name="connsiteY7" fmla="*/ 3106270 h 3200400"/>
                <a:gd name="connsiteX8" fmla="*/ 1586753 w 6710082"/>
                <a:gd name="connsiteY8" fmla="*/ 3186953 h 3200400"/>
                <a:gd name="connsiteX9" fmla="*/ 1869141 w 6710082"/>
                <a:gd name="connsiteY9" fmla="*/ 3092823 h 3200400"/>
                <a:gd name="connsiteX10" fmla="*/ 3254188 w 6710082"/>
                <a:gd name="connsiteY10" fmla="*/ 3200400 h 3200400"/>
                <a:gd name="connsiteX11" fmla="*/ 3913094 w 6710082"/>
                <a:gd name="connsiteY11" fmla="*/ 3186953 h 3200400"/>
                <a:gd name="connsiteX12" fmla="*/ 5002305 w 6710082"/>
                <a:gd name="connsiteY12" fmla="*/ 3012141 h 3200400"/>
                <a:gd name="connsiteX13" fmla="*/ 6104964 w 6710082"/>
                <a:gd name="connsiteY13" fmla="*/ 2850776 h 3200400"/>
                <a:gd name="connsiteX14" fmla="*/ 6710082 w 6710082"/>
                <a:gd name="connsiteY14" fmla="*/ 1922929 h 3200400"/>
                <a:gd name="connsiteX15" fmla="*/ 6481482 w 6710082"/>
                <a:gd name="connsiteY15" fmla="*/ 1089212 h 3200400"/>
                <a:gd name="connsiteX16" fmla="*/ 6333564 w 6710082"/>
                <a:gd name="connsiteY16" fmla="*/ 389964 h 3200400"/>
                <a:gd name="connsiteX17" fmla="*/ 5486400 w 6710082"/>
                <a:gd name="connsiteY17" fmla="*/ 0 h 3200400"/>
                <a:gd name="connsiteX18" fmla="*/ 4518211 w 6710082"/>
                <a:gd name="connsiteY18" fmla="*/ 672353 h 3200400"/>
                <a:gd name="connsiteX0" fmla="*/ 4518211 w 6710082"/>
                <a:gd name="connsiteY0" fmla="*/ 282389 h 2810436"/>
                <a:gd name="connsiteX1" fmla="*/ 3411844 w 6710082"/>
                <a:gd name="connsiteY1" fmla="*/ 714175 h 2810436"/>
                <a:gd name="connsiteX2" fmla="*/ 2556795 w 6710082"/>
                <a:gd name="connsiteY2" fmla="*/ 625980 h 2810436"/>
                <a:gd name="connsiteX3" fmla="*/ 490121 w 6710082"/>
                <a:gd name="connsiteY3" fmla="*/ 833621 h 2810436"/>
                <a:gd name="connsiteX4" fmla="*/ 242047 w 6710082"/>
                <a:gd name="connsiteY4" fmla="*/ 1586753 h 2810436"/>
                <a:gd name="connsiteX5" fmla="*/ 53788 w 6710082"/>
                <a:gd name="connsiteY5" fmla="*/ 2070848 h 2810436"/>
                <a:gd name="connsiteX6" fmla="*/ 0 w 6710082"/>
                <a:gd name="connsiteY6" fmla="*/ 2514600 h 2810436"/>
                <a:gd name="connsiteX7" fmla="*/ 484094 w 6710082"/>
                <a:gd name="connsiteY7" fmla="*/ 2716306 h 2810436"/>
                <a:gd name="connsiteX8" fmla="*/ 1586753 w 6710082"/>
                <a:gd name="connsiteY8" fmla="*/ 2796989 h 2810436"/>
                <a:gd name="connsiteX9" fmla="*/ 1869141 w 6710082"/>
                <a:gd name="connsiteY9" fmla="*/ 2702859 h 2810436"/>
                <a:gd name="connsiteX10" fmla="*/ 3254188 w 6710082"/>
                <a:gd name="connsiteY10" fmla="*/ 2810436 h 2810436"/>
                <a:gd name="connsiteX11" fmla="*/ 3913094 w 6710082"/>
                <a:gd name="connsiteY11" fmla="*/ 2796989 h 2810436"/>
                <a:gd name="connsiteX12" fmla="*/ 5002305 w 6710082"/>
                <a:gd name="connsiteY12" fmla="*/ 2622177 h 2810436"/>
                <a:gd name="connsiteX13" fmla="*/ 6104964 w 6710082"/>
                <a:gd name="connsiteY13" fmla="*/ 2460812 h 2810436"/>
                <a:gd name="connsiteX14" fmla="*/ 6710082 w 6710082"/>
                <a:gd name="connsiteY14" fmla="*/ 1532965 h 2810436"/>
                <a:gd name="connsiteX15" fmla="*/ 6481482 w 6710082"/>
                <a:gd name="connsiteY15" fmla="*/ 699248 h 2810436"/>
                <a:gd name="connsiteX16" fmla="*/ 6333564 w 6710082"/>
                <a:gd name="connsiteY16" fmla="*/ 0 h 2810436"/>
                <a:gd name="connsiteX17" fmla="*/ 5360276 w 6710082"/>
                <a:gd name="connsiteY17" fmla="*/ 965879 h 2810436"/>
                <a:gd name="connsiteX18" fmla="*/ 4518211 w 6710082"/>
                <a:gd name="connsiteY18" fmla="*/ 282389 h 2810436"/>
                <a:gd name="connsiteX0" fmla="*/ 4518211 w 6710082"/>
                <a:gd name="connsiteY0" fmla="*/ 282389 h 2810436"/>
                <a:gd name="connsiteX1" fmla="*/ 3411844 w 6710082"/>
                <a:gd name="connsiteY1" fmla="*/ 714175 h 2810436"/>
                <a:gd name="connsiteX2" fmla="*/ 2556795 w 6710082"/>
                <a:gd name="connsiteY2" fmla="*/ 625980 h 2810436"/>
                <a:gd name="connsiteX3" fmla="*/ 490121 w 6710082"/>
                <a:gd name="connsiteY3" fmla="*/ 833621 h 2810436"/>
                <a:gd name="connsiteX4" fmla="*/ 242047 w 6710082"/>
                <a:gd name="connsiteY4" fmla="*/ 1586753 h 2810436"/>
                <a:gd name="connsiteX5" fmla="*/ 53788 w 6710082"/>
                <a:gd name="connsiteY5" fmla="*/ 2070848 h 2810436"/>
                <a:gd name="connsiteX6" fmla="*/ 0 w 6710082"/>
                <a:gd name="connsiteY6" fmla="*/ 2514600 h 2810436"/>
                <a:gd name="connsiteX7" fmla="*/ 484094 w 6710082"/>
                <a:gd name="connsiteY7" fmla="*/ 2716306 h 2810436"/>
                <a:gd name="connsiteX8" fmla="*/ 1586753 w 6710082"/>
                <a:gd name="connsiteY8" fmla="*/ 2796989 h 2810436"/>
                <a:gd name="connsiteX9" fmla="*/ 1869141 w 6710082"/>
                <a:gd name="connsiteY9" fmla="*/ 2702859 h 2810436"/>
                <a:gd name="connsiteX10" fmla="*/ 3254188 w 6710082"/>
                <a:gd name="connsiteY10" fmla="*/ 2810436 h 2810436"/>
                <a:gd name="connsiteX11" fmla="*/ 3913094 w 6710082"/>
                <a:gd name="connsiteY11" fmla="*/ 2796989 h 2810436"/>
                <a:gd name="connsiteX12" fmla="*/ 5002305 w 6710082"/>
                <a:gd name="connsiteY12" fmla="*/ 2622177 h 2810436"/>
                <a:gd name="connsiteX13" fmla="*/ 6104964 w 6710082"/>
                <a:gd name="connsiteY13" fmla="*/ 2460812 h 2810436"/>
                <a:gd name="connsiteX14" fmla="*/ 6710082 w 6710082"/>
                <a:gd name="connsiteY14" fmla="*/ 1532965 h 2810436"/>
                <a:gd name="connsiteX15" fmla="*/ 6333564 w 6710082"/>
                <a:gd name="connsiteY15" fmla="*/ 0 h 2810436"/>
                <a:gd name="connsiteX16" fmla="*/ 5360276 w 6710082"/>
                <a:gd name="connsiteY16" fmla="*/ 965879 h 2810436"/>
                <a:gd name="connsiteX17" fmla="*/ 4518211 w 6710082"/>
                <a:gd name="connsiteY17" fmla="*/ 282389 h 2810436"/>
                <a:gd name="connsiteX0" fmla="*/ 4518211 w 6710082"/>
                <a:gd name="connsiteY0" fmla="*/ 0 h 2528047"/>
                <a:gd name="connsiteX1" fmla="*/ 3411844 w 6710082"/>
                <a:gd name="connsiteY1" fmla="*/ 431786 h 2528047"/>
                <a:gd name="connsiteX2" fmla="*/ 2556795 w 6710082"/>
                <a:gd name="connsiteY2" fmla="*/ 343591 h 2528047"/>
                <a:gd name="connsiteX3" fmla="*/ 490121 w 6710082"/>
                <a:gd name="connsiteY3" fmla="*/ 551232 h 2528047"/>
                <a:gd name="connsiteX4" fmla="*/ 242047 w 6710082"/>
                <a:gd name="connsiteY4" fmla="*/ 1304364 h 2528047"/>
                <a:gd name="connsiteX5" fmla="*/ 53788 w 6710082"/>
                <a:gd name="connsiteY5" fmla="*/ 1788459 h 2528047"/>
                <a:gd name="connsiteX6" fmla="*/ 0 w 6710082"/>
                <a:gd name="connsiteY6" fmla="*/ 2232211 h 2528047"/>
                <a:gd name="connsiteX7" fmla="*/ 484094 w 6710082"/>
                <a:gd name="connsiteY7" fmla="*/ 2433917 h 2528047"/>
                <a:gd name="connsiteX8" fmla="*/ 1586753 w 6710082"/>
                <a:gd name="connsiteY8" fmla="*/ 2514600 h 2528047"/>
                <a:gd name="connsiteX9" fmla="*/ 1869141 w 6710082"/>
                <a:gd name="connsiteY9" fmla="*/ 2420470 h 2528047"/>
                <a:gd name="connsiteX10" fmla="*/ 3254188 w 6710082"/>
                <a:gd name="connsiteY10" fmla="*/ 2528047 h 2528047"/>
                <a:gd name="connsiteX11" fmla="*/ 3913094 w 6710082"/>
                <a:gd name="connsiteY11" fmla="*/ 2514600 h 2528047"/>
                <a:gd name="connsiteX12" fmla="*/ 5002305 w 6710082"/>
                <a:gd name="connsiteY12" fmla="*/ 2339788 h 2528047"/>
                <a:gd name="connsiteX13" fmla="*/ 6104964 w 6710082"/>
                <a:gd name="connsiteY13" fmla="*/ 2178423 h 2528047"/>
                <a:gd name="connsiteX14" fmla="*/ 6710082 w 6710082"/>
                <a:gd name="connsiteY14" fmla="*/ 1250576 h 2528047"/>
                <a:gd name="connsiteX15" fmla="*/ 5360276 w 6710082"/>
                <a:gd name="connsiteY15" fmla="*/ 683490 h 2528047"/>
                <a:gd name="connsiteX16" fmla="*/ 4518211 w 6710082"/>
                <a:gd name="connsiteY16" fmla="*/ 0 h 2528047"/>
                <a:gd name="connsiteX0" fmla="*/ 4518211 w 6104964"/>
                <a:gd name="connsiteY0" fmla="*/ 0 h 2528047"/>
                <a:gd name="connsiteX1" fmla="*/ 3411844 w 6104964"/>
                <a:gd name="connsiteY1" fmla="*/ 431786 h 2528047"/>
                <a:gd name="connsiteX2" fmla="*/ 2556795 w 6104964"/>
                <a:gd name="connsiteY2" fmla="*/ 343591 h 2528047"/>
                <a:gd name="connsiteX3" fmla="*/ 490121 w 6104964"/>
                <a:gd name="connsiteY3" fmla="*/ 551232 h 2528047"/>
                <a:gd name="connsiteX4" fmla="*/ 242047 w 6104964"/>
                <a:gd name="connsiteY4" fmla="*/ 1304364 h 2528047"/>
                <a:gd name="connsiteX5" fmla="*/ 53788 w 6104964"/>
                <a:gd name="connsiteY5" fmla="*/ 1788459 h 2528047"/>
                <a:gd name="connsiteX6" fmla="*/ 0 w 6104964"/>
                <a:gd name="connsiteY6" fmla="*/ 2232211 h 2528047"/>
                <a:gd name="connsiteX7" fmla="*/ 484094 w 6104964"/>
                <a:gd name="connsiteY7" fmla="*/ 2433917 h 2528047"/>
                <a:gd name="connsiteX8" fmla="*/ 1586753 w 6104964"/>
                <a:gd name="connsiteY8" fmla="*/ 2514600 h 2528047"/>
                <a:gd name="connsiteX9" fmla="*/ 1869141 w 6104964"/>
                <a:gd name="connsiteY9" fmla="*/ 2420470 h 2528047"/>
                <a:gd name="connsiteX10" fmla="*/ 3254188 w 6104964"/>
                <a:gd name="connsiteY10" fmla="*/ 2528047 h 2528047"/>
                <a:gd name="connsiteX11" fmla="*/ 3913094 w 6104964"/>
                <a:gd name="connsiteY11" fmla="*/ 2514600 h 2528047"/>
                <a:gd name="connsiteX12" fmla="*/ 5002305 w 6104964"/>
                <a:gd name="connsiteY12" fmla="*/ 2339788 h 2528047"/>
                <a:gd name="connsiteX13" fmla="*/ 6104964 w 6104964"/>
                <a:gd name="connsiteY13" fmla="*/ 2178423 h 2528047"/>
                <a:gd name="connsiteX14" fmla="*/ 5360276 w 6104964"/>
                <a:gd name="connsiteY14" fmla="*/ 683490 h 2528047"/>
                <a:gd name="connsiteX15" fmla="*/ 4518211 w 6104964"/>
                <a:gd name="connsiteY15" fmla="*/ 0 h 2528047"/>
                <a:gd name="connsiteX0" fmla="*/ 4518211 w 5537405"/>
                <a:gd name="connsiteY0" fmla="*/ 0 h 2528047"/>
                <a:gd name="connsiteX1" fmla="*/ 3411844 w 5537405"/>
                <a:gd name="connsiteY1" fmla="*/ 431786 h 2528047"/>
                <a:gd name="connsiteX2" fmla="*/ 2556795 w 5537405"/>
                <a:gd name="connsiteY2" fmla="*/ 343591 h 2528047"/>
                <a:gd name="connsiteX3" fmla="*/ 490121 w 5537405"/>
                <a:gd name="connsiteY3" fmla="*/ 551232 h 2528047"/>
                <a:gd name="connsiteX4" fmla="*/ 242047 w 5537405"/>
                <a:gd name="connsiteY4" fmla="*/ 1304364 h 2528047"/>
                <a:gd name="connsiteX5" fmla="*/ 53788 w 5537405"/>
                <a:gd name="connsiteY5" fmla="*/ 1788459 h 2528047"/>
                <a:gd name="connsiteX6" fmla="*/ 0 w 5537405"/>
                <a:gd name="connsiteY6" fmla="*/ 2232211 h 2528047"/>
                <a:gd name="connsiteX7" fmla="*/ 484094 w 5537405"/>
                <a:gd name="connsiteY7" fmla="*/ 2433917 h 2528047"/>
                <a:gd name="connsiteX8" fmla="*/ 1586753 w 5537405"/>
                <a:gd name="connsiteY8" fmla="*/ 2514600 h 2528047"/>
                <a:gd name="connsiteX9" fmla="*/ 1869141 w 5537405"/>
                <a:gd name="connsiteY9" fmla="*/ 2420470 h 2528047"/>
                <a:gd name="connsiteX10" fmla="*/ 3254188 w 5537405"/>
                <a:gd name="connsiteY10" fmla="*/ 2528047 h 2528047"/>
                <a:gd name="connsiteX11" fmla="*/ 3913094 w 5537405"/>
                <a:gd name="connsiteY11" fmla="*/ 2514600 h 2528047"/>
                <a:gd name="connsiteX12" fmla="*/ 5002305 w 5537405"/>
                <a:gd name="connsiteY12" fmla="*/ 2339788 h 2528047"/>
                <a:gd name="connsiteX13" fmla="*/ 5537405 w 5537405"/>
                <a:gd name="connsiteY13" fmla="*/ 1827500 h 2528047"/>
                <a:gd name="connsiteX14" fmla="*/ 5360276 w 5537405"/>
                <a:gd name="connsiteY14" fmla="*/ 683490 h 2528047"/>
                <a:gd name="connsiteX15" fmla="*/ 4518211 w 5537405"/>
                <a:gd name="connsiteY15" fmla="*/ 0 h 2528047"/>
                <a:gd name="connsiteX0" fmla="*/ 4518211 w 5537405"/>
                <a:gd name="connsiteY0" fmla="*/ 0 h 2528047"/>
                <a:gd name="connsiteX1" fmla="*/ 3411844 w 5537405"/>
                <a:gd name="connsiteY1" fmla="*/ 431786 h 2528047"/>
                <a:gd name="connsiteX2" fmla="*/ 2556795 w 5537405"/>
                <a:gd name="connsiteY2" fmla="*/ 343591 h 2528047"/>
                <a:gd name="connsiteX3" fmla="*/ 490121 w 5537405"/>
                <a:gd name="connsiteY3" fmla="*/ 551232 h 2528047"/>
                <a:gd name="connsiteX4" fmla="*/ 242047 w 5537405"/>
                <a:gd name="connsiteY4" fmla="*/ 1304364 h 2528047"/>
                <a:gd name="connsiteX5" fmla="*/ 53788 w 5537405"/>
                <a:gd name="connsiteY5" fmla="*/ 1788459 h 2528047"/>
                <a:gd name="connsiteX6" fmla="*/ 0 w 5537405"/>
                <a:gd name="connsiteY6" fmla="*/ 2232211 h 2528047"/>
                <a:gd name="connsiteX7" fmla="*/ 484094 w 5537405"/>
                <a:gd name="connsiteY7" fmla="*/ 2433917 h 2528047"/>
                <a:gd name="connsiteX8" fmla="*/ 1586753 w 5537405"/>
                <a:gd name="connsiteY8" fmla="*/ 2514600 h 2528047"/>
                <a:gd name="connsiteX9" fmla="*/ 1869141 w 5537405"/>
                <a:gd name="connsiteY9" fmla="*/ 2420470 h 2528047"/>
                <a:gd name="connsiteX10" fmla="*/ 3254188 w 5537405"/>
                <a:gd name="connsiteY10" fmla="*/ 2528047 h 2528047"/>
                <a:gd name="connsiteX11" fmla="*/ 3913094 w 5537405"/>
                <a:gd name="connsiteY11" fmla="*/ 2514600 h 2528047"/>
                <a:gd name="connsiteX12" fmla="*/ 5002305 w 5537405"/>
                <a:gd name="connsiteY12" fmla="*/ 2339788 h 2528047"/>
                <a:gd name="connsiteX13" fmla="*/ 5537405 w 5537405"/>
                <a:gd name="connsiteY13" fmla="*/ 1827500 h 2528047"/>
                <a:gd name="connsiteX14" fmla="*/ 5457460 w 5537405"/>
                <a:gd name="connsiteY14" fmla="*/ 1268182 h 2528047"/>
                <a:gd name="connsiteX15" fmla="*/ 5360276 w 5537405"/>
                <a:gd name="connsiteY15" fmla="*/ 683490 h 2528047"/>
                <a:gd name="connsiteX16" fmla="*/ 4518211 w 5537405"/>
                <a:gd name="connsiteY16" fmla="*/ 0 h 2528047"/>
                <a:gd name="connsiteX0" fmla="*/ 4518211 w 5757005"/>
                <a:gd name="connsiteY0" fmla="*/ 0 h 2528047"/>
                <a:gd name="connsiteX1" fmla="*/ 3411844 w 5757005"/>
                <a:gd name="connsiteY1" fmla="*/ 431786 h 2528047"/>
                <a:gd name="connsiteX2" fmla="*/ 2556795 w 5757005"/>
                <a:gd name="connsiteY2" fmla="*/ 343591 h 2528047"/>
                <a:gd name="connsiteX3" fmla="*/ 490121 w 5757005"/>
                <a:gd name="connsiteY3" fmla="*/ 551232 h 2528047"/>
                <a:gd name="connsiteX4" fmla="*/ 242047 w 5757005"/>
                <a:gd name="connsiteY4" fmla="*/ 1304364 h 2528047"/>
                <a:gd name="connsiteX5" fmla="*/ 53788 w 5757005"/>
                <a:gd name="connsiteY5" fmla="*/ 1788459 h 2528047"/>
                <a:gd name="connsiteX6" fmla="*/ 0 w 5757005"/>
                <a:gd name="connsiteY6" fmla="*/ 2232211 h 2528047"/>
                <a:gd name="connsiteX7" fmla="*/ 484094 w 5757005"/>
                <a:gd name="connsiteY7" fmla="*/ 2433917 h 2528047"/>
                <a:gd name="connsiteX8" fmla="*/ 1586753 w 5757005"/>
                <a:gd name="connsiteY8" fmla="*/ 2514600 h 2528047"/>
                <a:gd name="connsiteX9" fmla="*/ 1869141 w 5757005"/>
                <a:gd name="connsiteY9" fmla="*/ 2420470 h 2528047"/>
                <a:gd name="connsiteX10" fmla="*/ 3254188 w 5757005"/>
                <a:gd name="connsiteY10" fmla="*/ 2528047 h 2528047"/>
                <a:gd name="connsiteX11" fmla="*/ 3913094 w 5757005"/>
                <a:gd name="connsiteY11" fmla="*/ 2514600 h 2528047"/>
                <a:gd name="connsiteX12" fmla="*/ 5002305 w 5757005"/>
                <a:gd name="connsiteY12" fmla="*/ 2339788 h 2528047"/>
                <a:gd name="connsiteX13" fmla="*/ 5537405 w 5757005"/>
                <a:gd name="connsiteY13" fmla="*/ 1827500 h 2528047"/>
                <a:gd name="connsiteX14" fmla="*/ 5757005 w 5757005"/>
                <a:gd name="connsiteY14" fmla="*/ 1284134 h 2528047"/>
                <a:gd name="connsiteX15" fmla="*/ 5360276 w 5757005"/>
                <a:gd name="connsiteY15" fmla="*/ 683490 h 2528047"/>
                <a:gd name="connsiteX16" fmla="*/ 4518211 w 5757005"/>
                <a:gd name="connsiteY16" fmla="*/ 0 h 2528047"/>
                <a:gd name="connsiteX0" fmla="*/ 4518211 w 5757005"/>
                <a:gd name="connsiteY0" fmla="*/ 0 h 2528047"/>
                <a:gd name="connsiteX1" fmla="*/ 3411844 w 5757005"/>
                <a:gd name="connsiteY1" fmla="*/ 431786 h 2528047"/>
                <a:gd name="connsiteX2" fmla="*/ 2556795 w 5757005"/>
                <a:gd name="connsiteY2" fmla="*/ 343591 h 2528047"/>
                <a:gd name="connsiteX3" fmla="*/ 490121 w 5757005"/>
                <a:gd name="connsiteY3" fmla="*/ 551232 h 2528047"/>
                <a:gd name="connsiteX4" fmla="*/ 242047 w 5757005"/>
                <a:gd name="connsiteY4" fmla="*/ 1304364 h 2528047"/>
                <a:gd name="connsiteX5" fmla="*/ 53788 w 5757005"/>
                <a:gd name="connsiteY5" fmla="*/ 1788459 h 2528047"/>
                <a:gd name="connsiteX6" fmla="*/ 0 w 5757005"/>
                <a:gd name="connsiteY6" fmla="*/ 2232211 h 2528047"/>
                <a:gd name="connsiteX7" fmla="*/ 484094 w 5757005"/>
                <a:gd name="connsiteY7" fmla="*/ 2433917 h 2528047"/>
                <a:gd name="connsiteX8" fmla="*/ 1586753 w 5757005"/>
                <a:gd name="connsiteY8" fmla="*/ 2514600 h 2528047"/>
                <a:gd name="connsiteX9" fmla="*/ 1869141 w 5757005"/>
                <a:gd name="connsiteY9" fmla="*/ 2420470 h 2528047"/>
                <a:gd name="connsiteX10" fmla="*/ 3254188 w 5757005"/>
                <a:gd name="connsiteY10" fmla="*/ 2528047 h 2528047"/>
                <a:gd name="connsiteX11" fmla="*/ 3913094 w 5757005"/>
                <a:gd name="connsiteY11" fmla="*/ 2514600 h 2528047"/>
                <a:gd name="connsiteX12" fmla="*/ 5002305 w 5757005"/>
                <a:gd name="connsiteY12" fmla="*/ 2339788 h 2528047"/>
                <a:gd name="connsiteX13" fmla="*/ 5742357 w 5757005"/>
                <a:gd name="connsiteY13" fmla="*/ 1971060 h 2528047"/>
                <a:gd name="connsiteX14" fmla="*/ 5757005 w 5757005"/>
                <a:gd name="connsiteY14" fmla="*/ 1284134 h 2528047"/>
                <a:gd name="connsiteX15" fmla="*/ 5360276 w 5757005"/>
                <a:gd name="connsiteY15" fmla="*/ 683490 h 2528047"/>
                <a:gd name="connsiteX16" fmla="*/ 4518211 w 5757005"/>
                <a:gd name="connsiteY16" fmla="*/ 0 h 2528047"/>
                <a:gd name="connsiteX0" fmla="*/ 4518211 w 5757005"/>
                <a:gd name="connsiteY0" fmla="*/ 0 h 2528047"/>
                <a:gd name="connsiteX1" fmla="*/ 3411844 w 5757005"/>
                <a:gd name="connsiteY1" fmla="*/ 431786 h 2528047"/>
                <a:gd name="connsiteX2" fmla="*/ 2556795 w 5757005"/>
                <a:gd name="connsiteY2" fmla="*/ 343591 h 2528047"/>
                <a:gd name="connsiteX3" fmla="*/ 490121 w 5757005"/>
                <a:gd name="connsiteY3" fmla="*/ 551232 h 2528047"/>
                <a:gd name="connsiteX4" fmla="*/ 242047 w 5757005"/>
                <a:gd name="connsiteY4" fmla="*/ 1304364 h 2528047"/>
                <a:gd name="connsiteX5" fmla="*/ 53788 w 5757005"/>
                <a:gd name="connsiteY5" fmla="*/ 1788459 h 2528047"/>
                <a:gd name="connsiteX6" fmla="*/ 0 w 5757005"/>
                <a:gd name="connsiteY6" fmla="*/ 2232211 h 2528047"/>
                <a:gd name="connsiteX7" fmla="*/ 484094 w 5757005"/>
                <a:gd name="connsiteY7" fmla="*/ 2433917 h 2528047"/>
                <a:gd name="connsiteX8" fmla="*/ 1586753 w 5757005"/>
                <a:gd name="connsiteY8" fmla="*/ 2514600 h 2528047"/>
                <a:gd name="connsiteX9" fmla="*/ 1869141 w 5757005"/>
                <a:gd name="connsiteY9" fmla="*/ 2420470 h 2528047"/>
                <a:gd name="connsiteX10" fmla="*/ 3254188 w 5757005"/>
                <a:gd name="connsiteY10" fmla="*/ 2528047 h 2528047"/>
                <a:gd name="connsiteX11" fmla="*/ 3913094 w 5757005"/>
                <a:gd name="connsiteY11" fmla="*/ 2514600 h 2528047"/>
                <a:gd name="connsiteX12" fmla="*/ 5002305 w 5757005"/>
                <a:gd name="connsiteY12" fmla="*/ 2339788 h 2528047"/>
                <a:gd name="connsiteX13" fmla="*/ 5742357 w 5757005"/>
                <a:gd name="connsiteY13" fmla="*/ 1971060 h 2528047"/>
                <a:gd name="connsiteX14" fmla="*/ 5757005 w 5757005"/>
                <a:gd name="connsiteY14" fmla="*/ 1284134 h 2528047"/>
                <a:gd name="connsiteX15" fmla="*/ 5565228 w 5757005"/>
                <a:gd name="connsiteY15" fmla="*/ 539931 h 2528047"/>
                <a:gd name="connsiteX16" fmla="*/ 4518211 w 5757005"/>
                <a:gd name="connsiteY16" fmla="*/ 0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7005" h="2528047">
                  <a:moveTo>
                    <a:pt x="4518211" y="0"/>
                  </a:moveTo>
                  <a:lnTo>
                    <a:pt x="3411844" y="431786"/>
                  </a:lnTo>
                  <a:cubicBezTo>
                    <a:pt x="3268717" y="290730"/>
                    <a:pt x="2841811" y="372989"/>
                    <a:pt x="2556795" y="343591"/>
                  </a:cubicBezTo>
                  <a:lnTo>
                    <a:pt x="490121" y="551232"/>
                  </a:lnTo>
                  <a:lnTo>
                    <a:pt x="242047" y="1304364"/>
                  </a:lnTo>
                  <a:lnTo>
                    <a:pt x="53788" y="1788459"/>
                  </a:lnTo>
                  <a:lnTo>
                    <a:pt x="0" y="2232211"/>
                  </a:lnTo>
                  <a:lnTo>
                    <a:pt x="484094" y="2433917"/>
                  </a:lnTo>
                  <a:lnTo>
                    <a:pt x="1586753" y="2514600"/>
                  </a:lnTo>
                  <a:lnTo>
                    <a:pt x="1869141" y="2420470"/>
                  </a:lnTo>
                  <a:lnTo>
                    <a:pt x="3254188" y="2528047"/>
                  </a:lnTo>
                  <a:lnTo>
                    <a:pt x="3913094" y="2514600"/>
                  </a:lnTo>
                  <a:lnTo>
                    <a:pt x="5002305" y="2339788"/>
                  </a:lnTo>
                  <a:lnTo>
                    <a:pt x="5742357" y="1971060"/>
                  </a:lnTo>
                  <a:lnTo>
                    <a:pt x="5757005" y="1284134"/>
                  </a:lnTo>
                  <a:lnTo>
                    <a:pt x="5565228" y="539931"/>
                  </a:lnTo>
                  <a:lnTo>
                    <a:pt x="4518211" y="0"/>
                  </a:lnTo>
                  <a:close/>
                </a:path>
              </a:pathLst>
            </a:custGeom>
            <a:solidFill>
              <a:srgbClr val="DA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961698" y="2136093"/>
              <a:ext cx="6220582" cy="3176885"/>
              <a:chOff x="809767" y="3810416"/>
              <a:chExt cx="6287894" cy="2033928"/>
            </a:xfrm>
          </p:grpSpPr>
          <p:sp>
            <p:nvSpPr>
              <p:cNvPr id="91" name="Arc 90"/>
              <p:cNvSpPr/>
              <p:nvPr/>
            </p:nvSpPr>
            <p:spPr>
              <a:xfrm>
                <a:off x="5551521" y="4065121"/>
                <a:ext cx="1384191" cy="646813"/>
              </a:xfrm>
              <a:prstGeom prst="arc">
                <a:avLst>
                  <a:gd name="adj1" fmla="val 14829088"/>
                  <a:gd name="adj2" fmla="val 1552011"/>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 name="Arc 91"/>
              <p:cNvSpPr/>
              <p:nvPr/>
            </p:nvSpPr>
            <p:spPr>
              <a:xfrm>
                <a:off x="6299081" y="4411968"/>
                <a:ext cx="748553" cy="910042"/>
              </a:xfrm>
              <a:prstGeom prst="arc">
                <a:avLst>
                  <a:gd name="adj1" fmla="val 16065737"/>
                  <a:gd name="adj2" fmla="val 4355515"/>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rot="5400000">
                <a:off x="5593766" y="4177193"/>
                <a:ext cx="718155" cy="2289635"/>
              </a:xfrm>
              <a:prstGeom prst="arc">
                <a:avLst>
                  <a:gd name="adj1" fmla="val 14622655"/>
                  <a:gd name="adj2" fmla="val 3636811"/>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5400000">
                <a:off x="4078457" y="4340449"/>
                <a:ext cx="718155" cy="2289635"/>
              </a:xfrm>
              <a:prstGeom prst="arc">
                <a:avLst>
                  <a:gd name="adj1" fmla="val 16404206"/>
                  <a:gd name="adj2" fmla="val 5264969"/>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rot="5400000">
                <a:off x="2393366" y="4470474"/>
                <a:ext cx="718155" cy="1832435"/>
              </a:xfrm>
              <a:prstGeom prst="arc">
                <a:avLst>
                  <a:gd name="adj1" fmla="val 16404206"/>
                  <a:gd name="adj2" fmla="val 4790900"/>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p:cNvSpPr/>
              <p:nvPr/>
            </p:nvSpPr>
            <p:spPr>
              <a:xfrm rot="5400000">
                <a:off x="1402766" y="4381581"/>
                <a:ext cx="718155" cy="1832435"/>
              </a:xfrm>
              <a:prstGeom prst="arc">
                <a:avLst>
                  <a:gd name="adj1" fmla="val 18591137"/>
                  <a:gd name="adj2" fmla="val 6845923"/>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 98"/>
              <p:cNvSpPr/>
              <p:nvPr/>
            </p:nvSpPr>
            <p:spPr>
              <a:xfrm rot="5400000">
                <a:off x="1366907" y="3930669"/>
                <a:ext cx="718155" cy="1832435"/>
              </a:xfrm>
              <a:prstGeom prst="arc">
                <a:avLst>
                  <a:gd name="adj1" fmla="val 3114832"/>
                  <a:gd name="adj2" fmla="val 9121605"/>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Arc 99"/>
              <p:cNvSpPr/>
              <p:nvPr/>
            </p:nvSpPr>
            <p:spPr>
              <a:xfrm rot="5400000">
                <a:off x="1859966" y="3496526"/>
                <a:ext cx="718155" cy="1832435"/>
              </a:xfrm>
              <a:prstGeom prst="arc">
                <a:avLst>
                  <a:gd name="adj1" fmla="val 4518150"/>
                  <a:gd name="adj2" fmla="val 15040795"/>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 100"/>
              <p:cNvSpPr/>
              <p:nvPr/>
            </p:nvSpPr>
            <p:spPr>
              <a:xfrm rot="5400000">
                <a:off x="3199342" y="3374773"/>
                <a:ext cx="718155" cy="1832435"/>
              </a:xfrm>
              <a:prstGeom prst="arc">
                <a:avLst>
                  <a:gd name="adj1" fmla="val 5879478"/>
                  <a:gd name="adj2" fmla="val 15633350"/>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 101"/>
              <p:cNvSpPr/>
              <p:nvPr/>
            </p:nvSpPr>
            <p:spPr>
              <a:xfrm rot="5400000">
                <a:off x="4762016" y="3377553"/>
                <a:ext cx="718155" cy="1832435"/>
              </a:xfrm>
              <a:prstGeom prst="arc">
                <a:avLst>
                  <a:gd name="adj1" fmla="val 5964373"/>
                  <a:gd name="adj2" fmla="val 13947974"/>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p:cNvSpPr/>
              <p:nvPr/>
            </p:nvSpPr>
            <p:spPr>
              <a:xfrm>
                <a:off x="5279925" y="3810416"/>
                <a:ext cx="952500" cy="575170"/>
              </a:xfrm>
              <a:prstGeom prst="arc">
                <a:avLst>
                  <a:gd name="adj1" fmla="val 10661531"/>
                  <a:gd name="adj2" fmla="val 991361"/>
                </a:avLst>
              </a:prstGeom>
              <a:solidFill>
                <a:srgbClr val="DAE7F6"/>
              </a:solidFill>
              <a:ln w="28575">
                <a:solidFill>
                  <a:srgbClr val="158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27" name="Picture 26" descr="R.M. Young Wind Sentry Set">
            <a:hlinkClick r:id="rId3"/>
          </p:cNvPr>
          <p:cNvPicPr>
            <a:picLocks noChangeAspect="1" noChangeArrowheads="1"/>
          </p:cNvPicPr>
          <p:nvPr/>
        </p:nvPicPr>
        <p:blipFill>
          <a:blip r:embed="rId4" cstate="print"/>
          <a:srcRect/>
          <a:stretch>
            <a:fillRect/>
          </a:stretch>
        </p:blipFill>
        <p:spPr bwMode="auto">
          <a:xfrm>
            <a:off x="7917184" y="5726370"/>
            <a:ext cx="497624" cy="6858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32443" y="983152"/>
            <a:ext cx="813435" cy="893445"/>
          </a:xfrm>
          <a:prstGeom prst="rect">
            <a:avLst/>
          </a:prstGeom>
          <a:noFill/>
          <a:ln w="9525">
            <a:noFill/>
            <a:miter lim="800000"/>
            <a:headEnd/>
            <a:tailEnd/>
          </a:ln>
        </p:spPr>
      </p:pic>
      <p:sp>
        <p:nvSpPr>
          <p:cNvPr id="40" name="Title 2"/>
          <p:cNvSpPr>
            <a:spLocks noGrp="1"/>
          </p:cNvSpPr>
          <p:nvPr>
            <p:ph type="title"/>
          </p:nvPr>
        </p:nvSpPr>
        <p:spPr>
          <a:xfrm>
            <a:off x="457200" y="274638"/>
            <a:ext cx="8229600" cy="692748"/>
          </a:xfrm>
        </p:spPr>
        <p:txBody>
          <a:bodyPr>
            <a:noAutofit/>
          </a:bodyPr>
          <a:lstStyle/>
          <a:p>
            <a:r>
              <a:rPr lang="en-US" dirty="0" err="1" smtClean="0"/>
              <a:t>HydroShare</a:t>
            </a:r>
            <a:endParaRPr lang="en-US" dirty="0"/>
          </a:p>
        </p:txBody>
      </p:sp>
      <p:sp>
        <p:nvSpPr>
          <p:cNvPr id="67" name="Rounded Rectangle 66"/>
          <p:cNvSpPr/>
          <p:nvPr/>
        </p:nvSpPr>
        <p:spPr>
          <a:xfrm>
            <a:off x="1630652" y="2964781"/>
            <a:ext cx="1592036" cy="44528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dirty="0" smtClean="0">
                <a:solidFill>
                  <a:schemeClr val="tx1"/>
                </a:solidFill>
              </a:rPr>
              <a:t>Visualization</a:t>
            </a:r>
            <a:endParaRPr lang="en-US" sz="2000" dirty="0">
              <a:solidFill>
                <a:schemeClr val="tx1"/>
              </a:solidFill>
            </a:endParaRPr>
          </a:p>
        </p:txBody>
      </p:sp>
      <p:sp>
        <p:nvSpPr>
          <p:cNvPr id="69" name="Rounded Rectangle 68"/>
          <p:cNvSpPr/>
          <p:nvPr/>
        </p:nvSpPr>
        <p:spPr>
          <a:xfrm>
            <a:off x="3862444" y="2964781"/>
            <a:ext cx="1592036" cy="44528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dirty="0" smtClean="0">
                <a:solidFill>
                  <a:schemeClr val="tx1"/>
                </a:solidFill>
              </a:rPr>
              <a:t>Social Media</a:t>
            </a:r>
            <a:endParaRPr lang="en-US" sz="2000" dirty="0">
              <a:solidFill>
                <a:schemeClr val="tx1"/>
              </a:solidFill>
            </a:endParaRPr>
          </a:p>
        </p:txBody>
      </p:sp>
      <p:grpSp>
        <p:nvGrpSpPr>
          <p:cNvPr id="70" name="Group 69"/>
          <p:cNvGrpSpPr/>
          <p:nvPr/>
        </p:nvGrpSpPr>
        <p:grpSpPr>
          <a:xfrm>
            <a:off x="1971509" y="3797455"/>
            <a:ext cx="1307611" cy="892708"/>
            <a:chOff x="7543800" y="6248400"/>
            <a:chExt cx="2819400" cy="1981200"/>
          </a:xfrm>
        </p:grpSpPr>
        <p:sp>
          <p:nvSpPr>
            <p:cNvPr id="73" name="Flowchart: Magnetic Disk 72"/>
            <p:cNvSpPr/>
            <p:nvPr/>
          </p:nvSpPr>
          <p:spPr>
            <a:xfrm>
              <a:off x="7543800" y="6248400"/>
              <a:ext cx="2819400" cy="1981200"/>
            </a:xfrm>
            <a:prstGeom prst="flowChartMagneticDisk">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6" name="TextBox 75"/>
            <p:cNvSpPr txBox="1"/>
            <p:nvPr/>
          </p:nvSpPr>
          <p:spPr>
            <a:xfrm>
              <a:off x="8304276" y="7054597"/>
              <a:ext cx="1986122" cy="400110"/>
            </a:xfrm>
            <a:prstGeom prst="rect">
              <a:avLst/>
            </a:prstGeom>
            <a:noFill/>
            <a:ln w="28575">
              <a:noFill/>
            </a:ln>
          </p:spPr>
          <p:txBody>
            <a:bodyPr wrap="square" rtlCol="0">
              <a:spAutoFit/>
            </a:bodyPr>
            <a:lstStyle/>
            <a:p>
              <a:r>
                <a:rPr lang="en-US" sz="2000" dirty="0" smtClean="0"/>
                <a:t>Data</a:t>
              </a:r>
              <a:endParaRPr lang="en-US" sz="2000" dirty="0"/>
            </a:p>
          </p:txBody>
        </p:sp>
      </p:grpSp>
      <p:sp>
        <p:nvSpPr>
          <p:cNvPr id="5" name="Flowchart: Predefined Process 4"/>
          <p:cNvSpPr/>
          <p:nvPr/>
        </p:nvSpPr>
        <p:spPr>
          <a:xfrm>
            <a:off x="3704874" y="3867980"/>
            <a:ext cx="1426470" cy="751658"/>
          </a:xfrm>
          <a:prstGeom prst="flowChartPredefined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Models</a:t>
            </a:r>
            <a:endParaRPr lang="en-US" dirty="0">
              <a:solidFill>
                <a:schemeClr val="tx1"/>
              </a:solidFill>
            </a:endParaRPr>
          </a:p>
        </p:txBody>
      </p:sp>
      <p:pic>
        <p:nvPicPr>
          <p:cNvPr id="7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71524" y="967386"/>
            <a:ext cx="813435" cy="893445"/>
          </a:xfrm>
          <a:prstGeom prst="rect">
            <a:avLst/>
          </a:prstGeom>
          <a:noFill/>
          <a:ln w="9525">
            <a:noFill/>
            <a:miter lim="800000"/>
            <a:headEnd/>
            <a:tailEnd/>
          </a:ln>
        </p:spPr>
      </p:pic>
      <p:pic>
        <p:nvPicPr>
          <p:cNvPr id="7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2056515" y="996952"/>
            <a:ext cx="813435" cy="893445"/>
          </a:xfrm>
          <a:prstGeom prst="rect">
            <a:avLst/>
          </a:prstGeom>
          <a:noFill/>
          <a:ln w="9525">
            <a:noFill/>
            <a:miter lim="800000"/>
            <a:headEnd/>
            <a:tailEnd/>
          </a:ln>
        </p:spPr>
      </p:pic>
      <p:grpSp>
        <p:nvGrpSpPr>
          <p:cNvPr id="11" name="Group 10"/>
          <p:cNvGrpSpPr/>
          <p:nvPr/>
        </p:nvGrpSpPr>
        <p:grpSpPr>
          <a:xfrm>
            <a:off x="521867" y="5747356"/>
            <a:ext cx="1280160" cy="683175"/>
            <a:chOff x="1341699" y="5744659"/>
            <a:chExt cx="1280160" cy="683175"/>
          </a:xfrm>
        </p:grpSpPr>
        <p:sp>
          <p:nvSpPr>
            <p:cNvPr id="7" name="Rectangle 6"/>
            <p:cNvSpPr/>
            <p:nvPr/>
          </p:nvSpPr>
          <p:spPr>
            <a:xfrm>
              <a:off x="1341699" y="5744659"/>
              <a:ext cx="1280160" cy="683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Data.gov</a:t>
              </a:r>
              <a:endParaRPr lang="en-US" sz="1600" dirty="0">
                <a:solidFill>
                  <a:schemeClr val="tx1"/>
                </a:solidFill>
              </a:endParaRPr>
            </a:p>
          </p:txBody>
        </p:sp>
        <p:pic>
          <p:nvPicPr>
            <p:cNvPr id="80" name="Picture 8"/>
            <p:cNvPicPr>
              <a:picLocks noChangeAspect="1" noChangeArrowheads="1"/>
            </p:cNvPicPr>
            <p:nvPr/>
          </p:nvPicPr>
          <p:blipFill>
            <a:blip r:embed="rId6" cstate="print"/>
            <a:srcRect/>
            <a:stretch>
              <a:fillRect/>
            </a:stretch>
          </p:blipFill>
          <p:spPr bwMode="auto">
            <a:xfrm>
              <a:off x="1341699" y="6052700"/>
              <a:ext cx="1280160" cy="375134"/>
            </a:xfrm>
            <a:prstGeom prst="rect">
              <a:avLst/>
            </a:prstGeom>
            <a:noFill/>
            <a:ln w="9525">
              <a:noFill/>
              <a:miter lim="800000"/>
              <a:headEnd/>
              <a:tailEnd/>
            </a:ln>
          </p:spPr>
        </p:pic>
      </p:grpSp>
      <p:grpSp>
        <p:nvGrpSpPr>
          <p:cNvPr id="9" name="Group 8"/>
          <p:cNvGrpSpPr/>
          <p:nvPr/>
        </p:nvGrpSpPr>
        <p:grpSpPr>
          <a:xfrm>
            <a:off x="2045465" y="5746043"/>
            <a:ext cx="1383051" cy="685800"/>
            <a:chOff x="3401468" y="5875243"/>
            <a:chExt cx="1638843" cy="758796"/>
          </a:xfrm>
        </p:grpSpPr>
        <p:pic>
          <p:nvPicPr>
            <p:cNvPr id="81"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442712" y="5991995"/>
              <a:ext cx="593176" cy="493761"/>
            </a:xfrm>
            <a:prstGeom prst="rect">
              <a:avLst/>
            </a:prstGeom>
            <a:noFill/>
            <a:ln w="9525">
              <a:noFill/>
              <a:miter lim="800000"/>
              <a:headEnd/>
              <a:tailEnd/>
            </a:ln>
          </p:spPr>
        </p:pic>
        <p:sp>
          <p:nvSpPr>
            <p:cNvPr id="83" name="Rectangle 82"/>
            <p:cNvSpPr/>
            <p:nvPr/>
          </p:nvSpPr>
          <p:spPr>
            <a:xfrm>
              <a:off x="3401468" y="5875243"/>
              <a:ext cx="1638843" cy="758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Earth</a:t>
              </a:r>
            </a:p>
            <a:p>
              <a:pPr algn="r"/>
              <a:r>
                <a:rPr lang="en-US" sz="1600" dirty="0" smtClean="0">
                  <a:solidFill>
                    <a:schemeClr val="tx1"/>
                  </a:solidFill>
                </a:rPr>
                <a:t> Exchange</a:t>
              </a:r>
              <a:endParaRPr lang="en-US" sz="1600" dirty="0">
                <a:solidFill>
                  <a:schemeClr val="tx1"/>
                </a:solidFill>
              </a:endParaRPr>
            </a:p>
          </p:txBody>
        </p:sp>
      </p:grpSp>
      <p:grpSp>
        <p:nvGrpSpPr>
          <p:cNvPr id="10" name="Group 9"/>
          <p:cNvGrpSpPr/>
          <p:nvPr/>
        </p:nvGrpSpPr>
        <p:grpSpPr>
          <a:xfrm>
            <a:off x="3671954" y="5746043"/>
            <a:ext cx="1631946" cy="685800"/>
            <a:chOff x="5730833" y="5712293"/>
            <a:chExt cx="1070018" cy="685800"/>
          </a:xfrm>
        </p:grpSpPr>
        <p:sp>
          <p:nvSpPr>
            <p:cNvPr id="109" name="Rectangle 108"/>
            <p:cNvSpPr/>
            <p:nvPr/>
          </p:nvSpPr>
          <p:spPr>
            <a:xfrm>
              <a:off x="5730833" y="5712293"/>
              <a:ext cx="1070018"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1"/>
                  </a:solidFill>
                </a:rPr>
                <a:t>HPC </a:t>
              </a:r>
            </a:p>
            <a:p>
              <a:pPr algn="r"/>
              <a:r>
                <a:rPr lang="en-US" dirty="0" smtClean="0">
                  <a:solidFill>
                    <a:schemeClr val="tx1"/>
                  </a:solidFill>
                </a:rPr>
                <a:t>CSDMS</a:t>
              </a:r>
              <a:endParaRPr lang="en-US" dirty="0">
                <a:solidFill>
                  <a:schemeClr val="tx1"/>
                </a:solidFill>
              </a:endParaRPr>
            </a:p>
          </p:txBody>
        </p:sp>
        <p:pic>
          <p:nvPicPr>
            <p:cNvPr id="4098" name="Picture 2" descr="C:\Users\dtarb\Dave\Projects\CI-WATER\Presentations\Mt_Mora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75374" y="5734261"/>
              <a:ext cx="486729" cy="64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547338" y="5746043"/>
            <a:ext cx="1846664" cy="685800"/>
            <a:chOff x="6367170" y="5709800"/>
            <a:chExt cx="1846664" cy="685800"/>
          </a:xfrm>
        </p:grpSpPr>
        <p:sp>
          <p:nvSpPr>
            <p:cNvPr id="112" name="Rectangle 111"/>
            <p:cNvSpPr/>
            <p:nvPr/>
          </p:nvSpPr>
          <p:spPr>
            <a:xfrm>
              <a:off x="6367170" y="5709800"/>
              <a:ext cx="1846664"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CUAHSI</a:t>
              </a:r>
            </a:p>
            <a:p>
              <a:pPr algn="r"/>
              <a:r>
                <a:rPr lang="en-US" sz="1600" dirty="0" smtClean="0">
                  <a:solidFill>
                    <a:schemeClr val="tx1"/>
                  </a:solidFill>
                </a:rPr>
                <a:t> </a:t>
              </a:r>
              <a:r>
                <a:rPr lang="en-US" sz="1600" dirty="0" err="1" smtClean="0">
                  <a:solidFill>
                    <a:schemeClr val="tx1"/>
                  </a:solidFill>
                </a:rPr>
                <a:t>HydroServer</a:t>
              </a:r>
              <a:endParaRPr lang="en-US" sz="1600" dirty="0">
                <a:solidFill>
                  <a:schemeClr val="tx1"/>
                </a:solidFill>
              </a:endParaRPr>
            </a:p>
          </p:txBody>
        </p:sp>
        <p:pic>
          <p:nvPicPr>
            <p:cNvPr id="113" name="Picture 4" descr="cuahsi_logo_4"/>
            <p:cNvPicPr>
              <a:picLocks noChangeAspect="1" noChangeArrowheads="1"/>
            </p:cNvPicPr>
            <p:nvPr/>
          </p:nvPicPr>
          <p:blipFill>
            <a:blip r:embed="rId9" cstate="print"/>
            <a:srcRect r="69569"/>
            <a:stretch>
              <a:fillRect/>
            </a:stretch>
          </p:blipFill>
          <p:spPr bwMode="auto">
            <a:xfrm>
              <a:off x="6450150" y="5788434"/>
              <a:ext cx="546259" cy="528532"/>
            </a:xfrm>
            <a:prstGeom prst="rect">
              <a:avLst/>
            </a:prstGeom>
            <a:noFill/>
            <a:ln w="9525">
              <a:noFill/>
              <a:miter lim="800000"/>
              <a:headEnd/>
              <a:tailEnd/>
            </a:ln>
          </p:spPr>
        </p:pic>
      </p:grpSp>
      <p:grpSp>
        <p:nvGrpSpPr>
          <p:cNvPr id="14" name="Group 13"/>
          <p:cNvGrpSpPr/>
          <p:nvPr/>
        </p:nvGrpSpPr>
        <p:grpSpPr>
          <a:xfrm>
            <a:off x="5829724" y="2553410"/>
            <a:ext cx="1275663" cy="458394"/>
            <a:chOff x="6176576" y="2521878"/>
            <a:chExt cx="1275663" cy="458394"/>
          </a:xfrm>
        </p:grpSpPr>
        <p:sp>
          <p:nvSpPr>
            <p:cNvPr id="116" name="Oval 13"/>
            <p:cNvSpPr>
              <a:spLocks noChangeArrowheads="1"/>
            </p:cNvSpPr>
            <p:nvPr/>
          </p:nvSpPr>
          <p:spPr bwMode="auto">
            <a:xfrm flipH="1">
              <a:off x="7254141" y="2770617"/>
              <a:ext cx="198098" cy="209655"/>
            </a:xfrm>
            <a:prstGeom prst="ellipse">
              <a:avLst/>
            </a:prstGeom>
            <a:solidFill>
              <a:srgbClr val="DEFEE3"/>
            </a:solidFill>
            <a:ln w="28575">
              <a:solidFill>
                <a:srgbClr val="000000"/>
              </a:solidFill>
              <a:round/>
              <a:headEnd/>
              <a:tailEnd/>
            </a:ln>
          </p:spPr>
          <p:txBody>
            <a:bodyPr wrap="none" anchor="ctr"/>
            <a:lstStyle/>
            <a:p>
              <a:pPr algn="ctr"/>
              <a:endParaRPr lang="en-US" sz="1400">
                <a:solidFill>
                  <a:srgbClr val="000000"/>
                </a:solidFill>
              </a:endParaRPr>
            </a:p>
          </p:txBody>
        </p:sp>
        <p:sp>
          <p:nvSpPr>
            <p:cNvPr id="119" name="Line 9"/>
            <p:cNvSpPr>
              <a:spLocks noChangeShapeType="1"/>
            </p:cNvSpPr>
            <p:nvPr/>
          </p:nvSpPr>
          <p:spPr bwMode="auto">
            <a:xfrm flipH="1" flipV="1">
              <a:off x="6176576" y="2891210"/>
              <a:ext cx="1097779" cy="13"/>
            </a:xfrm>
            <a:prstGeom prst="line">
              <a:avLst/>
            </a:prstGeom>
            <a:noFill/>
            <a:ln w="28575">
              <a:solidFill>
                <a:srgbClr val="000000"/>
              </a:solidFill>
              <a:round/>
              <a:headEnd/>
              <a:tailEnd/>
            </a:ln>
          </p:spPr>
          <p:txBody>
            <a:bodyPr/>
            <a:lstStyle/>
            <a:p>
              <a:endParaRPr lang="en-US">
                <a:solidFill>
                  <a:prstClr val="black"/>
                </a:solidFill>
              </a:endParaRPr>
            </a:p>
          </p:txBody>
        </p:sp>
        <p:sp>
          <p:nvSpPr>
            <p:cNvPr id="13" name="TextBox 12"/>
            <p:cNvSpPr txBox="1"/>
            <p:nvPr/>
          </p:nvSpPr>
          <p:spPr>
            <a:xfrm>
              <a:off x="6502438" y="2521878"/>
              <a:ext cx="799001" cy="369332"/>
            </a:xfrm>
            <a:prstGeom prst="rect">
              <a:avLst/>
            </a:prstGeom>
            <a:noFill/>
          </p:spPr>
          <p:txBody>
            <a:bodyPr wrap="none" rtlCol="0">
              <a:spAutoFit/>
            </a:bodyPr>
            <a:lstStyle/>
            <a:p>
              <a:r>
                <a:rPr lang="en-US" dirty="0" smtClean="0"/>
                <a:t>Create</a:t>
              </a:r>
              <a:endParaRPr lang="en-US" dirty="0"/>
            </a:p>
          </p:txBody>
        </p:sp>
      </p:grpSp>
      <p:grpSp>
        <p:nvGrpSpPr>
          <p:cNvPr id="127" name="Group 126"/>
          <p:cNvGrpSpPr/>
          <p:nvPr/>
        </p:nvGrpSpPr>
        <p:grpSpPr>
          <a:xfrm>
            <a:off x="5829724" y="3020551"/>
            <a:ext cx="1275663" cy="458394"/>
            <a:chOff x="6176576" y="2521878"/>
            <a:chExt cx="1275663" cy="458394"/>
          </a:xfrm>
        </p:grpSpPr>
        <p:sp>
          <p:nvSpPr>
            <p:cNvPr id="128" name="Oval 13"/>
            <p:cNvSpPr>
              <a:spLocks noChangeArrowheads="1"/>
            </p:cNvSpPr>
            <p:nvPr/>
          </p:nvSpPr>
          <p:spPr bwMode="auto">
            <a:xfrm flipH="1">
              <a:off x="7254141" y="2770617"/>
              <a:ext cx="198098" cy="209655"/>
            </a:xfrm>
            <a:prstGeom prst="ellipse">
              <a:avLst/>
            </a:prstGeom>
            <a:solidFill>
              <a:srgbClr val="DEFEE3"/>
            </a:solidFill>
            <a:ln w="28575">
              <a:solidFill>
                <a:srgbClr val="000000"/>
              </a:solidFill>
              <a:round/>
              <a:headEnd/>
              <a:tailEnd/>
            </a:ln>
          </p:spPr>
          <p:txBody>
            <a:bodyPr wrap="none" anchor="ctr"/>
            <a:lstStyle/>
            <a:p>
              <a:pPr algn="ctr"/>
              <a:endParaRPr lang="en-US" sz="1400">
                <a:solidFill>
                  <a:srgbClr val="000000"/>
                </a:solidFill>
              </a:endParaRPr>
            </a:p>
          </p:txBody>
        </p:sp>
        <p:sp>
          <p:nvSpPr>
            <p:cNvPr id="129" name="Line 9"/>
            <p:cNvSpPr>
              <a:spLocks noChangeShapeType="1"/>
            </p:cNvSpPr>
            <p:nvPr/>
          </p:nvSpPr>
          <p:spPr bwMode="auto">
            <a:xfrm flipH="1" flipV="1">
              <a:off x="6176576" y="2891210"/>
              <a:ext cx="1097779" cy="13"/>
            </a:xfrm>
            <a:prstGeom prst="line">
              <a:avLst/>
            </a:prstGeom>
            <a:noFill/>
            <a:ln w="28575">
              <a:solidFill>
                <a:srgbClr val="000000"/>
              </a:solidFill>
              <a:round/>
              <a:headEnd/>
              <a:tailEnd/>
            </a:ln>
          </p:spPr>
          <p:txBody>
            <a:bodyPr/>
            <a:lstStyle/>
            <a:p>
              <a:endParaRPr lang="en-US">
                <a:solidFill>
                  <a:prstClr val="black"/>
                </a:solidFill>
              </a:endParaRPr>
            </a:p>
          </p:txBody>
        </p:sp>
        <p:sp>
          <p:nvSpPr>
            <p:cNvPr id="130" name="TextBox 129"/>
            <p:cNvSpPr txBox="1"/>
            <p:nvPr/>
          </p:nvSpPr>
          <p:spPr>
            <a:xfrm>
              <a:off x="6518204" y="2521878"/>
              <a:ext cx="653512" cy="369332"/>
            </a:xfrm>
            <a:prstGeom prst="rect">
              <a:avLst/>
            </a:prstGeom>
            <a:noFill/>
          </p:spPr>
          <p:txBody>
            <a:bodyPr wrap="none" rtlCol="0">
              <a:spAutoFit/>
            </a:bodyPr>
            <a:lstStyle/>
            <a:p>
              <a:r>
                <a:rPr lang="en-US" dirty="0" smtClean="0"/>
                <a:t>Read</a:t>
              </a:r>
              <a:endParaRPr lang="en-US" dirty="0"/>
            </a:p>
          </p:txBody>
        </p:sp>
      </p:grpSp>
      <p:grpSp>
        <p:nvGrpSpPr>
          <p:cNvPr id="131" name="Group 130"/>
          <p:cNvGrpSpPr/>
          <p:nvPr/>
        </p:nvGrpSpPr>
        <p:grpSpPr>
          <a:xfrm>
            <a:off x="5829724" y="3487692"/>
            <a:ext cx="1275663" cy="458394"/>
            <a:chOff x="6176576" y="2521878"/>
            <a:chExt cx="1275663" cy="458394"/>
          </a:xfrm>
        </p:grpSpPr>
        <p:sp>
          <p:nvSpPr>
            <p:cNvPr id="132" name="Oval 13"/>
            <p:cNvSpPr>
              <a:spLocks noChangeArrowheads="1"/>
            </p:cNvSpPr>
            <p:nvPr/>
          </p:nvSpPr>
          <p:spPr bwMode="auto">
            <a:xfrm flipH="1">
              <a:off x="7254141" y="2770617"/>
              <a:ext cx="198098" cy="209655"/>
            </a:xfrm>
            <a:prstGeom prst="ellipse">
              <a:avLst/>
            </a:prstGeom>
            <a:solidFill>
              <a:srgbClr val="DEFEE3"/>
            </a:solidFill>
            <a:ln w="28575">
              <a:solidFill>
                <a:srgbClr val="000000"/>
              </a:solidFill>
              <a:round/>
              <a:headEnd/>
              <a:tailEnd/>
            </a:ln>
          </p:spPr>
          <p:txBody>
            <a:bodyPr wrap="none" anchor="ctr"/>
            <a:lstStyle/>
            <a:p>
              <a:pPr algn="ctr"/>
              <a:endParaRPr lang="en-US" sz="1400">
                <a:solidFill>
                  <a:srgbClr val="000000"/>
                </a:solidFill>
              </a:endParaRPr>
            </a:p>
          </p:txBody>
        </p:sp>
        <p:sp>
          <p:nvSpPr>
            <p:cNvPr id="133" name="Line 9"/>
            <p:cNvSpPr>
              <a:spLocks noChangeShapeType="1"/>
            </p:cNvSpPr>
            <p:nvPr/>
          </p:nvSpPr>
          <p:spPr bwMode="auto">
            <a:xfrm flipH="1" flipV="1">
              <a:off x="6176576" y="2891210"/>
              <a:ext cx="1097779" cy="13"/>
            </a:xfrm>
            <a:prstGeom prst="line">
              <a:avLst/>
            </a:prstGeom>
            <a:noFill/>
            <a:ln w="28575">
              <a:solidFill>
                <a:srgbClr val="000000"/>
              </a:solidFill>
              <a:round/>
              <a:headEnd/>
              <a:tailEnd/>
            </a:ln>
          </p:spPr>
          <p:txBody>
            <a:bodyPr/>
            <a:lstStyle/>
            <a:p>
              <a:endParaRPr lang="en-US">
                <a:solidFill>
                  <a:prstClr val="black"/>
                </a:solidFill>
              </a:endParaRPr>
            </a:p>
          </p:txBody>
        </p:sp>
        <p:sp>
          <p:nvSpPr>
            <p:cNvPr id="134" name="TextBox 133"/>
            <p:cNvSpPr txBox="1"/>
            <p:nvPr/>
          </p:nvSpPr>
          <p:spPr>
            <a:xfrm>
              <a:off x="6502438" y="2521878"/>
              <a:ext cx="874150" cy="369332"/>
            </a:xfrm>
            <a:prstGeom prst="rect">
              <a:avLst/>
            </a:prstGeom>
            <a:noFill/>
          </p:spPr>
          <p:txBody>
            <a:bodyPr wrap="none" rtlCol="0">
              <a:spAutoFit/>
            </a:bodyPr>
            <a:lstStyle/>
            <a:p>
              <a:r>
                <a:rPr lang="en-US" dirty="0" smtClean="0"/>
                <a:t>Update</a:t>
              </a:r>
              <a:endParaRPr lang="en-US" dirty="0"/>
            </a:p>
          </p:txBody>
        </p:sp>
      </p:grpSp>
      <p:grpSp>
        <p:nvGrpSpPr>
          <p:cNvPr id="135" name="Group 134"/>
          <p:cNvGrpSpPr/>
          <p:nvPr/>
        </p:nvGrpSpPr>
        <p:grpSpPr>
          <a:xfrm>
            <a:off x="5829724" y="3954833"/>
            <a:ext cx="1275663" cy="458394"/>
            <a:chOff x="6176576" y="2521878"/>
            <a:chExt cx="1275663" cy="458394"/>
          </a:xfrm>
        </p:grpSpPr>
        <p:sp>
          <p:nvSpPr>
            <p:cNvPr id="136" name="Oval 13"/>
            <p:cNvSpPr>
              <a:spLocks noChangeArrowheads="1"/>
            </p:cNvSpPr>
            <p:nvPr/>
          </p:nvSpPr>
          <p:spPr bwMode="auto">
            <a:xfrm flipH="1">
              <a:off x="7254141" y="2770617"/>
              <a:ext cx="198098" cy="209655"/>
            </a:xfrm>
            <a:prstGeom prst="ellipse">
              <a:avLst/>
            </a:prstGeom>
            <a:solidFill>
              <a:srgbClr val="DEFEE3"/>
            </a:solidFill>
            <a:ln w="28575">
              <a:solidFill>
                <a:srgbClr val="000000"/>
              </a:solidFill>
              <a:round/>
              <a:headEnd/>
              <a:tailEnd/>
            </a:ln>
          </p:spPr>
          <p:txBody>
            <a:bodyPr wrap="none" anchor="ctr"/>
            <a:lstStyle/>
            <a:p>
              <a:pPr algn="ctr"/>
              <a:endParaRPr lang="en-US" sz="1400">
                <a:solidFill>
                  <a:srgbClr val="000000"/>
                </a:solidFill>
              </a:endParaRPr>
            </a:p>
          </p:txBody>
        </p:sp>
        <p:sp>
          <p:nvSpPr>
            <p:cNvPr id="137" name="Line 9"/>
            <p:cNvSpPr>
              <a:spLocks noChangeShapeType="1"/>
            </p:cNvSpPr>
            <p:nvPr/>
          </p:nvSpPr>
          <p:spPr bwMode="auto">
            <a:xfrm flipH="1" flipV="1">
              <a:off x="6176576" y="2891210"/>
              <a:ext cx="1097779" cy="13"/>
            </a:xfrm>
            <a:prstGeom prst="line">
              <a:avLst/>
            </a:prstGeom>
            <a:noFill/>
            <a:ln w="28575">
              <a:solidFill>
                <a:srgbClr val="000000"/>
              </a:solidFill>
              <a:round/>
              <a:headEnd/>
              <a:tailEnd/>
            </a:ln>
          </p:spPr>
          <p:txBody>
            <a:bodyPr/>
            <a:lstStyle/>
            <a:p>
              <a:endParaRPr lang="en-US">
                <a:solidFill>
                  <a:prstClr val="black"/>
                </a:solidFill>
              </a:endParaRPr>
            </a:p>
          </p:txBody>
        </p:sp>
        <p:sp>
          <p:nvSpPr>
            <p:cNvPr id="138" name="TextBox 137"/>
            <p:cNvSpPr txBox="1"/>
            <p:nvPr/>
          </p:nvSpPr>
          <p:spPr>
            <a:xfrm>
              <a:off x="6502438" y="2521878"/>
              <a:ext cx="799706" cy="369332"/>
            </a:xfrm>
            <a:prstGeom prst="rect">
              <a:avLst/>
            </a:prstGeom>
            <a:noFill/>
          </p:spPr>
          <p:txBody>
            <a:bodyPr wrap="none" rtlCol="0">
              <a:spAutoFit/>
            </a:bodyPr>
            <a:lstStyle/>
            <a:p>
              <a:r>
                <a:rPr lang="en-US" dirty="0" smtClean="0"/>
                <a:t>Delete</a:t>
              </a:r>
              <a:endParaRPr lang="en-US" dirty="0"/>
            </a:p>
          </p:txBody>
        </p:sp>
      </p:grpSp>
      <p:grpSp>
        <p:nvGrpSpPr>
          <p:cNvPr id="139" name="Group 138"/>
          <p:cNvGrpSpPr/>
          <p:nvPr/>
        </p:nvGrpSpPr>
        <p:grpSpPr>
          <a:xfrm>
            <a:off x="5829724" y="4421973"/>
            <a:ext cx="1275663" cy="458394"/>
            <a:chOff x="6176576" y="2521878"/>
            <a:chExt cx="1275663" cy="458394"/>
          </a:xfrm>
        </p:grpSpPr>
        <p:sp>
          <p:nvSpPr>
            <p:cNvPr id="140" name="Oval 13"/>
            <p:cNvSpPr>
              <a:spLocks noChangeArrowheads="1"/>
            </p:cNvSpPr>
            <p:nvPr/>
          </p:nvSpPr>
          <p:spPr bwMode="auto">
            <a:xfrm flipH="1">
              <a:off x="7254141" y="2770617"/>
              <a:ext cx="198098" cy="209655"/>
            </a:xfrm>
            <a:prstGeom prst="ellipse">
              <a:avLst/>
            </a:prstGeom>
            <a:solidFill>
              <a:srgbClr val="DEFEE3"/>
            </a:solidFill>
            <a:ln w="28575">
              <a:solidFill>
                <a:srgbClr val="000000"/>
              </a:solidFill>
              <a:round/>
              <a:headEnd/>
              <a:tailEnd/>
            </a:ln>
          </p:spPr>
          <p:txBody>
            <a:bodyPr wrap="none" anchor="ctr"/>
            <a:lstStyle/>
            <a:p>
              <a:pPr algn="ctr"/>
              <a:endParaRPr lang="en-US" sz="1400">
                <a:solidFill>
                  <a:srgbClr val="000000"/>
                </a:solidFill>
              </a:endParaRPr>
            </a:p>
          </p:txBody>
        </p:sp>
        <p:sp>
          <p:nvSpPr>
            <p:cNvPr id="141" name="Line 9"/>
            <p:cNvSpPr>
              <a:spLocks noChangeShapeType="1"/>
            </p:cNvSpPr>
            <p:nvPr/>
          </p:nvSpPr>
          <p:spPr bwMode="auto">
            <a:xfrm flipH="1" flipV="1">
              <a:off x="6176576" y="2891210"/>
              <a:ext cx="1097779" cy="13"/>
            </a:xfrm>
            <a:prstGeom prst="line">
              <a:avLst/>
            </a:prstGeom>
            <a:noFill/>
            <a:ln w="28575">
              <a:solidFill>
                <a:srgbClr val="000000"/>
              </a:solidFill>
              <a:round/>
              <a:headEnd/>
              <a:tailEnd/>
            </a:ln>
          </p:spPr>
          <p:txBody>
            <a:bodyPr/>
            <a:lstStyle/>
            <a:p>
              <a:endParaRPr lang="en-US">
                <a:solidFill>
                  <a:prstClr val="black"/>
                </a:solidFill>
              </a:endParaRPr>
            </a:p>
          </p:txBody>
        </p:sp>
        <p:sp>
          <p:nvSpPr>
            <p:cNvPr id="142" name="TextBox 141"/>
            <p:cNvSpPr txBox="1"/>
            <p:nvPr/>
          </p:nvSpPr>
          <p:spPr>
            <a:xfrm>
              <a:off x="6612800" y="2521878"/>
              <a:ext cx="614271" cy="369332"/>
            </a:xfrm>
            <a:prstGeom prst="rect">
              <a:avLst/>
            </a:prstGeom>
            <a:noFill/>
          </p:spPr>
          <p:txBody>
            <a:bodyPr wrap="none" rtlCol="0">
              <a:spAutoFit/>
            </a:bodyPr>
            <a:lstStyle/>
            <a:p>
              <a:r>
                <a:rPr lang="en-US" dirty="0" smtClean="0"/>
                <a:t>WPS</a:t>
              </a:r>
              <a:endParaRPr lang="en-US" dirty="0"/>
            </a:p>
          </p:txBody>
        </p:sp>
      </p:grpSp>
      <p:grpSp>
        <p:nvGrpSpPr>
          <p:cNvPr id="2" name="Group 1"/>
          <p:cNvGrpSpPr/>
          <p:nvPr/>
        </p:nvGrpSpPr>
        <p:grpSpPr>
          <a:xfrm>
            <a:off x="7345300" y="2376440"/>
            <a:ext cx="1519775" cy="1186836"/>
            <a:chOff x="7345300" y="2376440"/>
            <a:chExt cx="1519775" cy="1186836"/>
          </a:xfrm>
        </p:grpSpPr>
        <p:pic>
          <p:nvPicPr>
            <p:cNvPr id="114" name="Picture 2" descr="I:\DCIM\Camera\2012-09-02 16.28.0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796" t="9528" r="11567"/>
            <a:stretch/>
          </p:blipFill>
          <p:spPr bwMode="auto">
            <a:xfrm>
              <a:off x="7637400" y="2376440"/>
              <a:ext cx="935574" cy="839305"/>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p:cNvSpPr txBox="1"/>
            <p:nvPr/>
          </p:nvSpPr>
          <p:spPr>
            <a:xfrm>
              <a:off x="7345300" y="3193944"/>
              <a:ext cx="1519775" cy="369332"/>
            </a:xfrm>
            <a:prstGeom prst="rect">
              <a:avLst/>
            </a:prstGeom>
            <a:noFill/>
          </p:spPr>
          <p:txBody>
            <a:bodyPr wrap="none" rtlCol="0">
              <a:spAutoFit/>
            </a:bodyPr>
            <a:lstStyle/>
            <a:p>
              <a:r>
                <a:rPr lang="en-US" dirty="0" err="1" smtClean="0"/>
                <a:t>HydroDesktop</a:t>
              </a:r>
              <a:endParaRPr lang="en-US" dirty="0"/>
            </a:p>
          </p:txBody>
        </p:sp>
      </p:grpSp>
      <p:pic>
        <p:nvPicPr>
          <p:cNvPr id="144" name="Picture 4" descr="R logo"/>
          <p:cNvPicPr>
            <a:picLocks noChangeAspect="1" noChangeArrowheads="1"/>
          </p:cNvPicPr>
          <p:nvPr/>
        </p:nvPicPr>
        <p:blipFill>
          <a:blip r:embed="rId11" cstate="print"/>
          <a:srcRect/>
          <a:stretch>
            <a:fillRect/>
          </a:stretch>
        </p:blipFill>
        <p:spPr bwMode="auto">
          <a:xfrm>
            <a:off x="7686087" y="3730069"/>
            <a:ext cx="838200" cy="637032"/>
          </a:xfrm>
          <a:prstGeom prst="rect">
            <a:avLst/>
          </a:prstGeom>
          <a:noFill/>
        </p:spPr>
      </p:pic>
      <p:sp>
        <p:nvSpPr>
          <p:cNvPr id="19" name="Up-Down Arrow 18"/>
          <p:cNvSpPr/>
          <p:nvPr/>
        </p:nvSpPr>
        <p:spPr>
          <a:xfrm rot="20342168">
            <a:off x="2607311" y="1758880"/>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Up-Down Arrow 144"/>
          <p:cNvSpPr/>
          <p:nvPr/>
        </p:nvSpPr>
        <p:spPr>
          <a:xfrm rot="20342168">
            <a:off x="3825396" y="1758880"/>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Up-Down Arrow 145"/>
          <p:cNvSpPr/>
          <p:nvPr/>
        </p:nvSpPr>
        <p:spPr>
          <a:xfrm rot="1260000">
            <a:off x="4617297" y="1743656"/>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Up-Down Arrow 146"/>
          <p:cNvSpPr/>
          <p:nvPr/>
        </p:nvSpPr>
        <p:spPr>
          <a:xfrm rot="1260000">
            <a:off x="3244740" y="1723737"/>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402059" y="1448391"/>
            <a:ext cx="1447384" cy="369332"/>
          </a:xfrm>
          <a:prstGeom prst="rect">
            <a:avLst/>
          </a:prstGeom>
          <a:noFill/>
        </p:spPr>
        <p:txBody>
          <a:bodyPr wrap="none" rtlCol="0">
            <a:spAutoFit/>
          </a:bodyPr>
          <a:lstStyle/>
          <a:p>
            <a:r>
              <a:rPr lang="en-US" dirty="0" smtClean="0"/>
              <a:t>Collaboration</a:t>
            </a:r>
            <a:endParaRPr lang="en-US" dirty="0"/>
          </a:p>
        </p:txBody>
      </p:sp>
      <p:sp>
        <p:nvSpPr>
          <p:cNvPr id="149" name="Up-Down Arrow 148"/>
          <p:cNvSpPr/>
          <p:nvPr/>
        </p:nvSpPr>
        <p:spPr>
          <a:xfrm rot="5400000">
            <a:off x="2954995" y="1283495"/>
            <a:ext cx="218337" cy="64008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Up-Down Arrow 150"/>
          <p:cNvSpPr/>
          <p:nvPr/>
        </p:nvSpPr>
        <p:spPr>
          <a:xfrm rot="5400000">
            <a:off x="4199694" y="1301257"/>
            <a:ext cx="218337" cy="64008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Up-Down Arrow 152"/>
          <p:cNvSpPr/>
          <p:nvPr/>
        </p:nvSpPr>
        <p:spPr>
          <a:xfrm>
            <a:off x="4395836" y="4872947"/>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Up-Down Arrow 153"/>
          <p:cNvSpPr/>
          <p:nvPr/>
        </p:nvSpPr>
        <p:spPr>
          <a:xfrm>
            <a:off x="2653873" y="4872947"/>
            <a:ext cx="218337" cy="84580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20340000">
            <a:off x="5829724" y="4880367"/>
            <a:ext cx="262397" cy="83838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Up Arrow 154"/>
          <p:cNvSpPr/>
          <p:nvPr/>
        </p:nvSpPr>
        <p:spPr>
          <a:xfrm rot="1260000">
            <a:off x="1219941" y="4876958"/>
            <a:ext cx="262397" cy="83838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Up Arrow 155"/>
          <p:cNvSpPr/>
          <p:nvPr/>
        </p:nvSpPr>
        <p:spPr>
          <a:xfrm rot="16200000">
            <a:off x="7535479" y="5834310"/>
            <a:ext cx="262397" cy="4572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277749" y="4533895"/>
            <a:ext cx="1654877" cy="369332"/>
          </a:xfrm>
          <a:prstGeom prst="rect">
            <a:avLst/>
          </a:prstGeom>
          <a:noFill/>
        </p:spPr>
        <p:txBody>
          <a:bodyPr wrap="none" rtlCol="0">
            <a:spAutoFit/>
          </a:bodyPr>
          <a:lstStyle/>
          <a:p>
            <a:r>
              <a:rPr lang="en-US" dirty="0" smtClean="0"/>
              <a:t>Your favorite  ...</a:t>
            </a:r>
            <a:endParaRPr lang="en-US" dirty="0"/>
          </a:p>
        </p:txBody>
      </p:sp>
    </p:spTree>
    <p:extLst>
      <p:ext uri="{BB962C8B-B14F-4D97-AF65-F5344CB8AC3E}">
        <p14:creationId xmlns:p14="http://schemas.microsoft.com/office/powerpoint/2010/main" val="2547050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4"/>
            <a:ext cx="8229600" cy="1720755"/>
          </a:xfrm>
        </p:spPr>
        <p:txBody>
          <a:bodyPr>
            <a:normAutofit fontScale="90000"/>
          </a:bodyPr>
          <a:lstStyle/>
          <a:p>
            <a:r>
              <a:rPr lang="en-US" dirty="0" smtClean="0"/>
              <a:t>Can sharing data and models be as easy as sharing photos on Facebook or videos on YouTube?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6172200" cy="492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7193"/>
          <a:stretch/>
        </p:blipFill>
        <p:spPr bwMode="auto">
          <a:xfrm>
            <a:off x="2337179" y="2362200"/>
            <a:ext cx="680682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461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4"/>
            <a:ext cx="8229600" cy="1720755"/>
          </a:xfrm>
        </p:spPr>
        <p:txBody>
          <a:bodyPr>
            <a:normAutofit/>
          </a:bodyPr>
          <a:lstStyle/>
          <a:p>
            <a:r>
              <a:rPr lang="en-US" dirty="0" smtClean="0"/>
              <a:t>Can finding data and models be as easy as shopping on Amazon? </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19" y="1735621"/>
            <a:ext cx="6813656" cy="475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6781800" y="2857500"/>
            <a:ext cx="1219200" cy="838200"/>
          </a:xfrm>
          <a:prstGeom prst="wedgeRectCallout">
            <a:avLst>
              <a:gd name="adj1" fmla="val -133333"/>
              <a:gd name="adj2" fmla="val 47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Items</a:t>
            </a:r>
            <a:endParaRPr lang="en-US" dirty="0">
              <a:solidFill>
                <a:prstClr val="white"/>
              </a:solidFill>
            </a:endParaRPr>
          </a:p>
        </p:txBody>
      </p:sp>
      <p:sp>
        <p:nvSpPr>
          <p:cNvPr id="4" name="Line Callout 1 (Border and Accent Bar) 3"/>
          <p:cNvSpPr/>
          <p:nvPr/>
        </p:nvSpPr>
        <p:spPr>
          <a:xfrm>
            <a:off x="1249680" y="1981200"/>
            <a:ext cx="1722120" cy="61264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Possible Filters</a:t>
            </a:r>
            <a:endParaRPr lang="en-US" dirty="0">
              <a:solidFill>
                <a:prstClr val="white"/>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799" y="1679313"/>
            <a:ext cx="6627453" cy="51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1 (Border and Accent Bar) 4"/>
          <p:cNvSpPr/>
          <p:nvPr/>
        </p:nvSpPr>
        <p:spPr>
          <a:xfrm>
            <a:off x="5181599" y="2239936"/>
            <a:ext cx="1781175" cy="61264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Available Formats</a:t>
            </a:r>
            <a:endParaRPr lang="en-US" dirty="0">
              <a:solidFill>
                <a:prstClr val="white"/>
              </a:solidFill>
            </a:endParaRPr>
          </a:p>
        </p:txBody>
      </p:sp>
      <p:sp>
        <p:nvSpPr>
          <p:cNvPr id="6" name="Line Callout 1 (Border and Accent Bar) 5"/>
          <p:cNvSpPr/>
          <p:nvPr/>
        </p:nvSpPr>
        <p:spPr>
          <a:xfrm>
            <a:off x="3733800" y="5053191"/>
            <a:ext cx="2338386" cy="61264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Recommendations</a:t>
            </a:r>
            <a:endParaRPr lang="en-US" dirty="0">
              <a:solidFill>
                <a:prstClr val="white"/>
              </a:solidFill>
            </a:endParaRPr>
          </a:p>
        </p:txBody>
      </p:sp>
      <p:sp>
        <p:nvSpPr>
          <p:cNvPr id="9" name="Line Callout 1 (Border and Accent Bar) 8"/>
          <p:cNvSpPr/>
          <p:nvPr/>
        </p:nvSpPr>
        <p:spPr>
          <a:xfrm>
            <a:off x="6503193" y="5053191"/>
            <a:ext cx="2338386" cy="612648"/>
          </a:xfrm>
          <a:prstGeom prst="accentBorderCallout1">
            <a:avLst>
              <a:gd name="adj1" fmla="val 18750"/>
              <a:gd name="adj2" fmla="val -8333"/>
              <a:gd name="adj3" fmla="val -92122"/>
              <a:gd name="adj4" fmla="val -7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Prices (perhaps usage)</a:t>
            </a:r>
            <a:endParaRPr lang="en-US" dirty="0">
              <a:solidFill>
                <a:prstClr val="white"/>
              </a:solidFill>
            </a:endParaRPr>
          </a:p>
        </p:txBody>
      </p:sp>
    </p:spTree>
    <p:extLst>
      <p:ext uri="{BB962C8B-B14F-4D97-AF65-F5344CB8AC3E}">
        <p14:creationId xmlns:p14="http://schemas.microsoft.com/office/powerpoint/2010/main" val="12185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2349062" y="1229709"/>
            <a:ext cx="6794938" cy="4537643"/>
            <a:chOff x="914400" y="1447799"/>
            <a:chExt cx="7467600" cy="4710236"/>
          </a:xfrm>
        </p:grpSpPr>
        <p:pic>
          <p:nvPicPr>
            <p:cNvPr id="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799"/>
              <a:ext cx="7467600" cy="47102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9" name="Oval 8"/>
            <p:cNvSpPr>
              <a:spLocks noChangeArrowheads="1"/>
            </p:cNvSpPr>
            <p:nvPr/>
          </p:nvSpPr>
          <p:spPr bwMode="auto">
            <a:xfrm>
              <a:off x="2576457" y="3256285"/>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0" name="Oval 8"/>
            <p:cNvSpPr>
              <a:spLocks noChangeArrowheads="1"/>
            </p:cNvSpPr>
            <p:nvPr/>
          </p:nvSpPr>
          <p:spPr bwMode="auto">
            <a:xfrm>
              <a:off x="2590801" y="3031888"/>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1" name="Oval 8"/>
            <p:cNvSpPr>
              <a:spLocks noChangeArrowheads="1"/>
            </p:cNvSpPr>
            <p:nvPr/>
          </p:nvSpPr>
          <p:spPr bwMode="auto">
            <a:xfrm>
              <a:off x="1600200" y="43434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2" name="Oval 61"/>
            <p:cNvSpPr>
              <a:spLocks noChangeArrowheads="1"/>
            </p:cNvSpPr>
            <p:nvPr/>
          </p:nvSpPr>
          <p:spPr bwMode="auto">
            <a:xfrm>
              <a:off x="4343400" y="51054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3" name="Oval 62"/>
            <p:cNvSpPr>
              <a:spLocks noChangeArrowheads="1"/>
            </p:cNvSpPr>
            <p:nvPr/>
          </p:nvSpPr>
          <p:spPr bwMode="auto">
            <a:xfrm>
              <a:off x="6858000" y="4350417"/>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4" name="Oval 63"/>
            <p:cNvSpPr>
              <a:spLocks noChangeArrowheads="1"/>
            </p:cNvSpPr>
            <p:nvPr/>
          </p:nvSpPr>
          <p:spPr bwMode="auto">
            <a:xfrm>
              <a:off x="7161901" y="39624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5" name="Oval 64"/>
            <p:cNvSpPr>
              <a:spLocks noChangeArrowheads="1"/>
            </p:cNvSpPr>
            <p:nvPr/>
          </p:nvSpPr>
          <p:spPr bwMode="auto">
            <a:xfrm>
              <a:off x="7772400" y="2680676"/>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6" name="Oval 65"/>
            <p:cNvSpPr>
              <a:spLocks noChangeArrowheads="1"/>
            </p:cNvSpPr>
            <p:nvPr/>
          </p:nvSpPr>
          <p:spPr bwMode="auto">
            <a:xfrm>
              <a:off x="5867400" y="32766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cxnSp>
          <p:nvCxnSpPr>
            <p:cNvPr id="67" name="Straight Connector 66"/>
            <p:cNvCxnSpPr>
              <a:stCxn id="65" idx="4"/>
              <a:endCxn id="64" idx="7"/>
            </p:cNvCxnSpPr>
            <p:nvPr/>
          </p:nvCxnSpPr>
          <p:spPr>
            <a:xfrm flipH="1">
              <a:off x="7279645" y="2819400"/>
              <a:ext cx="561728" cy="11633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6" idx="7"/>
              <a:endCxn id="65" idx="2"/>
            </p:cNvCxnSpPr>
            <p:nvPr/>
          </p:nvCxnSpPr>
          <p:spPr>
            <a:xfrm flipV="1">
              <a:off x="5985144" y="2750038"/>
              <a:ext cx="1787256" cy="5468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6" idx="3"/>
              <a:endCxn id="62" idx="7"/>
            </p:cNvCxnSpPr>
            <p:nvPr/>
          </p:nvCxnSpPr>
          <p:spPr>
            <a:xfrm flipH="1">
              <a:off x="4461144" y="3395008"/>
              <a:ext cx="1426458" cy="1730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0" idx="6"/>
              <a:endCxn id="66" idx="0"/>
            </p:cNvCxnSpPr>
            <p:nvPr/>
          </p:nvCxnSpPr>
          <p:spPr>
            <a:xfrm>
              <a:off x="2728747" y="3101250"/>
              <a:ext cx="3207627" cy="175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9" idx="7"/>
              <a:endCxn id="66" idx="2"/>
            </p:cNvCxnSpPr>
            <p:nvPr/>
          </p:nvCxnSpPr>
          <p:spPr>
            <a:xfrm>
              <a:off x="2694201" y="3276601"/>
              <a:ext cx="3173199" cy="69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9" idx="5"/>
              <a:endCxn id="62" idx="1"/>
            </p:cNvCxnSpPr>
            <p:nvPr/>
          </p:nvCxnSpPr>
          <p:spPr>
            <a:xfrm>
              <a:off x="2694201" y="3374693"/>
              <a:ext cx="1669401" cy="1751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62" idx="2"/>
            </p:cNvCxnSpPr>
            <p:nvPr/>
          </p:nvCxnSpPr>
          <p:spPr>
            <a:xfrm>
              <a:off x="1738146" y="4412762"/>
              <a:ext cx="2605254" cy="76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1" idx="7"/>
              <a:endCxn id="60" idx="2"/>
            </p:cNvCxnSpPr>
            <p:nvPr/>
          </p:nvCxnSpPr>
          <p:spPr>
            <a:xfrm flipV="1">
              <a:off x="1717944" y="3101250"/>
              <a:ext cx="872856" cy="1262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2" idx="6"/>
              <a:endCxn id="63" idx="3"/>
            </p:cNvCxnSpPr>
            <p:nvPr/>
          </p:nvCxnSpPr>
          <p:spPr>
            <a:xfrm flipV="1">
              <a:off x="4481346" y="4468825"/>
              <a:ext cx="2396856" cy="7059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3" idx="7"/>
            </p:cNvCxnSpPr>
            <p:nvPr/>
          </p:nvCxnSpPr>
          <p:spPr>
            <a:xfrm flipV="1">
              <a:off x="6975744" y="4101124"/>
              <a:ext cx="206359" cy="269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0" idx="7"/>
              <a:endCxn id="65" idx="2"/>
            </p:cNvCxnSpPr>
            <p:nvPr/>
          </p:nvCxnSpPr>
          <p:spPr>
            <a:xfrm flipV="1">
              <a:off x="2708545" y="2750039"/>
              <a:ext cx="5063855" cy="302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9" idx="0"/>
              <a:endCxn id="60" idx="4"/>
            </p:cNvCxnSpPr>
            <p:nvPr/>
          </p:nvCxnSpPr>
          <p:spPr>
            <a:xfrm flipV="1">
              <a:off x="2645430" y="3170611"/>
              <a:ext cx="14344" cy="85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59" idx="3"/>
            </p:cNvCxnSpPr>
            <p:nvPr/>
          </p:nvCxnSpPr>
          <p:spPr>
            <a:xfrm flipV="1">
              <a:off x="1738146" y="3374693"/>
              <a:ext cx="858512" cy="996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6" idx="5"/>
              <a:endCxn id="63" idx="1"/>
            </p:cNvCxnSpPr>
            <p:nvPr/>
          </p:nvCxnSpPr>
          <p:spPr>
            <a:xfrm>
              <a:off x="5985144" y="3395008"/>
              <a:ext cx="893058" cy="975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64" idx="1"/>
            </p:cNvCxnSpPr>
            <p:nvPr/>
          </p:nvCxnSpPr>
          <p:spPr>
            <a:xfrm>
              <a:off x="6005346" y="3395008"/>
              <a:ext cx="1176757" cy="587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246907" y="742852"/>
            <a:ext cx="8229600" cy="4525963"/>
          </a:xfrm>
        </p:spPr>
        <p:txBody>
          <a:bodyPr>
            <a:normAutofit lnSpcReduction="10000"/>
          </a:bodyPr>
          <a:lstStyle/>
          <a:p>
            <a:pPr lvl="1"/>
            <a:r>
              <a:rPr lang="en-US" dirty="0" smtClean="0"/>
              <a:t>USU</a:t>
            </a:r>
          </a:p>
          <a:p>
            <a:pPr lvl="1"/>
            <a:r>
              <a:rPr lang="en-US" dirty="0" smtClean="0"/>
              <a:t>RENCI/UNC</a:t>
            </a:r>
          </a:p>
          <a:p>
            <a:pPr lvl="1"/>
            <a:r>
              <a:rPr lang="en-US" dirty="0" smtClean="0"/>
              <a:t>CUAHSI</a:t>
            </a:r>
            <a:endParaRPr lang="en-US" dirty="0"/>
          </a:p>
          <a:p>
            <a:pPr lvl="1"/>
            <a:r>
              <a:rPr lang="en-US" dirty="0" smtClean="0"/>
              <a:t>ISU (BYU)</a:t>
            </a:r>
          </a:p>
          <a:p>
            <a:pPr lvl="1"/>
            <a:r>
              <a:rPr lang="en-US" dirty="0" smtClean="0"/>
              <a:t>Tufts</a:t>
            </a:r>
          </a:p>
          <a:p>
            <a:pPr lvl="1"/>
            <a:r>
              <a:rPr lang="en-US" dirty="0" smtClean="0"/>
              <a:t>USC</a:t>
            </a:r>
          </a:p>
          <a:p>
            <a:pPr lvl="1"/>
            <a:r>
              <a:rPr lang="en-US" dirty="0" smtClean="0"/>
              <a:t>Texas </a:t>
            </a:r>
          </a:p>
          <a:p>
            <a:pPr lvl="1"/>
            <a:r>
              <a:rPr lang="en-US" dirty="0" smtClean="0"/>
              <a:t>Purdue</a:t>
            </a:r>
          </a:p>
          <a:p>
            <a:pPr lvl="1"/>
            <a:r>
              <a:rPr lang="en-US" dirty="0" smtClean="0"/>
              <a:t>SDSC</a:t>
            </a:r>
            <a:endParaRPr lang="en-US" dirty="0"/>
          </a:p>
        </p:txBody>
      </p:sp>
      <p:sp>
        <p:nvSpPr>
          <p:cNvPr id="4" name="Title 1"/>
          <p:cNvSpPr>
            <a:spLocks noGrp="1"/>
          </p:cNvSpPr>
          <p:nvPr>
            <p:ph type="title"/>
          </p:nvPr>
        </p:nvSpPr>
        <p:spPr>
          <a:xfrm>
            <a:off x="514821" y="0"/>
            <a:ext cx="8229600" cy="945931"/>
          </a:xfrm>
        </p:spPr>
        <p:txBody>
          <a:bodyPr/>
          <a:lstStyle/>
          <a:p>
            <a:r>
              <a:rPr lang="en-US" dirty="0" err="1" smtClean="0"/>
              <a:t>HydroShare</a:t>
            </a:r>
            <a:r>
              <a:rPr lang="en-US" dirty="0" smtClean="0"/>
              <a:t> project team</a:t>
            </a:r>
            <a:endParaRPr lang="en-US" dirty="0"/>
          </a:p>
        </p:txBody>
      </p:sp>
      <p:pic>
        <p:nvPicPr>
          <p:cNvPr id="82" name="Picture 4" descr="cuahsi_logo_4"/>
          <p:cNvPicPr>
            <a:picLocks noChangeAspect="1" noChangeArrowheads="1"/>
          </p:cNvPicPr>
          <p:nvPr/>
        </p:nvPicPr>
        <p:blipFill>
          <a:blip r:embed="rId4" cstate="print"/>
          <a:srcRect r="69569"/>
          <a:stretch>
            <a:fillRect/>
          </a:stretch>
        </p:blipFill>
        <p:spPr bwMode="auto">
          <a:xfrm>
            <a:off x="115893" y="5481638"/>
            <a:ext cx="1343770" cy="1300162"/>
          </a:xfrm>
          <a:prstGeom prst="rect">
            <a:avLst/>
          </a:prstGeom>
          <a:noFill/>
          <a:ln w="9525">
            <a:noFill/>
            <a:miter lim="800000"/>
            <a:headEnd/>
            <a:tailEnd/>
          </a:ln>
        </p:spPr>
      </p:pic>
      <p:sp>
        <p:nvSpPr>
          <p:cNvPr id="83" name="Rectangle 9"/>
          <p:cNvSpPr>
            <a:spLocks noChangeArrowheads="1"/>
          </p:cNvSpPr>
          <p:nvPr/>
        </p:nvSpPr>
        <p:spPr bwMode="auto">
          <a:xfrm>
            <a:off x="1388939" y="5504871"/>
            <a:ext cx="2192467" cy="1231222"/>
          </a:xfrm>
          <a:prstGeom prst="rect">
            <a:avLst/>
          </a:prstGeom>
          <a:noFill/>
          <a:ln w="9525">
            <a:noFill/>
            <a:miter lim="800000"/>
            <a:headEnd/>
            <a:tailEnd/>
          </a:ln>
        </p:spPr>
        <p:txBody>
          <a:bodyPr>
            <a:spAutoFit/>
          </a:bodyPr>
          <a:lstStyle/>
          <a:p>
            <a:pPr>
              <a:lnSpc>
                <a:spcPct val="90000"/>
              </a:lnSpc>
            </a:pPr>
            <a:r>
              <a:rPr lang="en-US" sz="2800" dirty="0"/>
              <a:t>CUAHSI</a:t>
            </a:r>
          </a:p>
          <a:p>
            <a:pPr>
              <a:lnSpc>
                <a:spcPct val="80000"/>
              </a:lnSpc>
            </a:pPr>
            <a:r>
              <a:rPr lang="en-US" sz="5400" dirty="0"/>
              <a:t>HIS</a:t>
            </a:r>
          </a:p>
          <a:p>
            <a:pPr>
              <a:lnSpc>
                <a:spcPct val="40000"/>
              </a:lnSpc>
            </a:pPr>
            <a:r>
              <a:rPr lang="en-US" sz="1400" i="1" dirty="0"/>
              <a:t>Sharing hydrologic data</a:t>
            </a:r>
          </a:p>
        </p:txBody>
      </p:sp>
      <p:grpSp>
        <p:nvGrpSpPr>
          <p:cNvPr id="31" name="Group 4"/>
          <p:cNvGrpSpPr>
            <a:grpSpLocks/>
          </p:cNvGrpSpPr>
          <p:nvPr/>
        </p:nvGrpSpPr>
        <p:grpSpPr bwMode="auto">
          <a:xfrm>
            <a:off x="6248401" y="5759461"/>
            <a:ext cx="2895600" cy="1076325"/>
            <a:chOff x="6461125" y="5759450"/>
            <a:chExt cx="2682875" cy="1076325"/>
          </a:xfrm>
        </p:grpSpPr>
        <p:sp>
          <p:nvSpPr>
            <p:cNvPr id="32"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33" name="Picture 11" descr="nsf4c"/>
            <p:cNvPicPr>
              <a:picLocks noChangeAspect="1" noChangeArrowheads="1"/>
            </p:cNvPicPr>
            <p:nvPr/>
          </p:nvPicPr>
          <p:blipFill>
            <a:blip r:embed="rId5" cstate="print"/>
            <a:srcRect/>
            <a:stretch>
              <a:fillRect/>
            </a:stretch>
          </p:blipFill>
          <p:spPr bwMode="auto">
            <a:xfrm>
              <a:off x="6484938" y="5827713"/>
              <a:ext cx="995362" cy="966787"/>
            </a:xfrm>
            <a:prstGeom prst="rect">
              <a:avLst/>
            </a:prstGeom>
            <a:noFill/>
            <a:ln w="9525">
              <a:noFill/>
              <a:miter lim="800000"/>
              <a:headEnd/>
              <a:tailEnd/>
            </a:ln>
          </p:spPr>
        </p:pic>
        <p:sp>
          <p:nvSpPr>
            <p:cNvPr id="34" name="Text Box 12"/>
            <p:cNvSpPr txBox="1">
              <a:spLocks noChangeArrowheads="1"/>
            </p:cNvSpPr>
            <p:nvPr/>
          </p:nvSpPr>
          <p:spPr bwMode="auto">
            <a:xfrm>
              <a:off x="7477125" y="5849004"/>
              <a:ext cx="1666875" cy="923330"/>
            </a:xfrm>
            <a:prstGeom prst="rect">
              <a:avLst/>
            </a:prstGeom>
            <a:noFill/>
            <a:ln w="9525" algn="ctr">
              <a:noFill/>
              <a:miter lim="800000"/>
              <a:headEnd/>
              <a:tailEnd/>
            </a:ln>
          </p:spPr>
          <p:txBody>
            <a:bodyPr>
              <a:spAutoFit/>
            </a:bodyPr>
            <a:lstStyle/>
            <a:p>
              <a:pPr defTabSz="4389438"/>
              <a:r>
                <a:rPr lang="en-US" dirty="0" smtClean="0"/>
                <a:t>OCI-1148453</a:t>
              </a:r>
            </a:p>
            <a:p>
              <a:pPr defTabSz="4389438"/>
              <a:r>
                <a:rPr lang="en-US" dirty="0" smtClean="0"/>
                <a:t>OCI-1148090</a:t>
              </a:r>
            </a:p>
            <a:p>
              <a:pPr defTabSz="4389438"/>
              <a:r>
                <a:rPr lang="en-US" dirty="0" smtClean="0"/>
                <a:t>2012-2017</a:t>
              </a:r>
              <a:endParaRPr lang="en-US" dirty="0"/>
            </a:p>
          </p:txBody>
        </p:sp>
      </p:grpSp>
    </p:spTree>
    <p:extLst>
      <p:ext uri="{BB962C8B-B14F-4D97-AF65-F5344CB8AC3E}">
        <p14:creationId xmlns:p14="http://schemas.microsoft.com/office/powerpoint/2010/main" val="1724259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cstate="print"/>
          <a:srcRect l="56538" t="36714" r="121" b="12970"/>
          <a:stretch/>
        </p:blipFill>
        <p:spPr>
          <a:xfrm>
            <a:off x="2" y="1505696"/>
            <a:ext cx="3897086" cy="2913904"/>
          </a:xfrm>
          <a:prstGeom prst="rect">
            <a:avLst/>
          </a:prstGeom>
        </p:spPr>
      </p:pic>
      <p:pic>
        <p:nvPicPr>
          <p:cNvPr id="29"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4" y="2771978"/>
            <a:ext cx="6553201" cy="4086022"/>
          </a:xfrm>
        </p:spPr>
      </p:pic>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1467698"/>
            <a:ext cx="5181600" cy="379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5105414" y="1558241"/>
            <a:ext cx="3124201" cy="369225"/>
          </a:xfrm>
          <a:prstGeom prst="rect">
            <a:avLst/>
          </a:prstGeom>
          <a:solidFill>
            <a:srgbClr val="FFFF00"/>
          </a:solidFill>
        </p:spPr>
        <p:txBody>
          <a:bodyPr wrap="square" lIns="91330" tIns="45667" rIns="91330" bIns="45667" rtlCol="0">
            <a:spAutoFit/>
          </a:bodyPr>
          <a:lstStyle/>
          <a:p>
            <a:pPr defTabSz="913358" fontAlgn="auto" hangingPunct="1">
              <a:lnSpc>
                <a:spcPct val="100000"/>
              </a:lnSpc>
              <a:spcBef>
                <a:spcPts val="0"/>
              </a:spcBef>
              <a:spcAft>
                <a:spcPts val="0"/>
              </a:spcAft>
              <a:buClrTx/>
              <a:buSzTx/>
            </a:pPr>
            <a:r>
              <a:rPr lang="en-US" dirty="0" err="1">
                <a:solidFill>
                  <a:prstClr val="black"/>
                </a:solidFill>
                <a:latin typeface="Calibri"/>
                <a:ea typeface="+mn-ea"/>
                <a:cs typeface="+mn-cs"/>
              </a:rPr>
              <a:t>HydroServer</a:t>
            </a:r>
            <a:r>
              <a:rPr lang="en-US" dirty="0">
                <a:solidFill>
                  <a:prstClr val="black"/>
                </a:solidFill>
                <a:latin typeface="Calibri"/>
                <a:ea typeface="+mn-ea"/>
                <a:cs typeface="+mn-cs"/>
              </a:rPr>
              <a:t> – Data Publication</a:t>
            </a:r>
          </a:p>
        </p:txBody>
      </p:sp>
      <p:pic>
        <p:nvPicPr>
          <p:cNvPr id="33" name="Picture 2"/>
          <p:cNvPicPr>
            <a:picLocks noChangeAspect="1" noChangeArrowheads="1"/>
          </p:cNvPicPr>
          <p:nvPr/>
        </p:nvPicPr>
        <p:blipFill>
          <a:blip r:embed="rId6" cstate="print"/>
          <a:srcRect/>
          <a:stretch>
            <a:fillRect/>
          </a:stretch>
        </p:blipFill>
        <p:spPr bwMode="auto">
          <a:xfrm>
            <a:off x="4724400" y="3919246"/>
            <a:ext cx="4437926" cy="2938773"/>
          </a:xfrm>
          <a:prstGeom prst="rect">
            <a:avLst/>
          </a:prstGeom>
          <a:noFill/>
          <a:ln w="9525">
            <a:noFill/>
            <a:miter lim="800000"/>
            <a:headEnd/>
            <a:tailEnd/>
          </a:ln>
        </p:spPr>
      </p:pic>
      <p:sp>
        <p:nvSpPr>
          <p:cNvPr id="34" name="TextBox 33"/>
          <p:cNvSpPr txBox="1"/>
          <p:nvPr/>
        </p:nvSpPr>
        <p:spPr>
          <a:xfrm>
            <a:off x="5720457" y="4081057"/>
            <a:ext cx="2850365" cy="646224"/>
          </a:xfrm>
          <a:prstGeom prst="rect">
            <a:avLst/>
          </a:prstGeom>
          <a:solidFill>
            <a:schemeClr val="bg1"/>
          </a:solidFill>
        </p:spPr>
        <p:txBody>
          <a:bodyPr wrap="square" lIns="91330" tIns="45667" rIns="91330" bIns="45667" rtlCol="0">
            <a:spAutoFit/>
          </a:bodyPr>
          <a:lstStyle/>
          <a:p>
            <a:pPr defTabSz="913358" fontAlgn="auto" hangingPunct="1">
              <a:lnSpc>
                <a:spcPct val="100000"/>
              </a:lnSpc>
              <a:spcBef>
                <a:spcPts val="0"/>
              </a:spcBef>
              <a:spcAft>
                <a:spcPts val="0"/>
              </a:spcAft>
              <a:buClrTx/>
              <a:buSzTx/>
            </a:pPr>
            <a:r>
              <a:rPr lang="en-US" dirty="0">
                <a:solidFill>
                  <a:prstClr val="black"/>
                </a:solidFill>
                <a:latin typeface="Calibri"/>
                <a:ea typeface="+mn-ea"/>
                <a:cs typeface="+mn-cs"/>
              </a:rPr>
              <a:t>Lake Powell Inflow and Storage</a:t>
            </a:r>
          </a:p>
        </p:txBody>
      </p:sp>
      <p:sp>
        <p:nvSpPr>
          <p:cNvPr id="32" name="TextBox 31"/>
          <p:cNvSpPr txBox="1"/>
          <p:nvPr/>
        </p:nvSpPr>
        <p:spPr>
          <a:xfrm>
            <a:off x="12545" y="6488683"/>
            <a:ext cx="4102261" cy="369225"/>
          </a:xfrm>
          <a:prstGeom prst="rect">
            <a:avLst/>
          </a:prstGeom>
          <a:solidFill>
            <a:srgbClr val="FFFF00"/>
          </a:solidFill>
        </p:spPr>
        <p:txBody>
          <a:bodyPr wrap="square" lIns="91330" tIns="45667" rIns="91330" bIns="45667" rtlCol="0">
            <a:spAutoFit/>
          </a:bodyPr>
          <a:lstStyle/>
          <a:p>
            <a:pPr defTabSz="913358" fontAlgn="auto" hangingPunct="1">
              <a:lnSpc>
                <a:spcPct val="100000"/>
              </a:lnSpc>
              <a:spcBef>
                <a:spcPts val="0"/>
              </a:spcBef>
              <a:spcAft>
                <a:spcPts val="0"/>
              </a:spcAft>
              <a:buClrTx/>
              <a:buSzTx/>
            </a:pPr>
            <a:r>
              <a:rPr lang="en-US" dirty="0" err="1">
                <a:solidFill>
                  <a:prstClr val="black"/>
                </a:solidFill>
                <a:latin typeface="Calibri"/>
                <a:ea typeface="+mn-ea"/>
                <a:cs typeface="+mn-cs"/>
              </a:rPr>
              <a:t>HydroDesktop</a:t>
            </a:r>
            <a:r>
              <a:rPr lang="en-US" dirty="0">
                <a:solidFill>
                  <a:prstClr val="black"/>
                </a:solidFill>
                <a:latin typeface="Calibri"/>
                <a:ea typeface="+mn-ea"/>
                <a:cs typeface="+mn-cs"/>
              </a:rPr>
              <a:t> – Data Access and Analysis</a:t>
            </a:r>
          </a:p>
        </p:txBody>
      </p:sp>
      <p:sp>
        <p:nvSpPr>
          <p:cNvPr id="10" name="TextBox 9"/>
          <p:cNvSpPr txBox="1"/>
          <p:nvPr/>
        </p:nvSpPr>
        <p:spPr>
          <a:xfrm>
            <a:off x="4267202" y="6456419"/>
            <a:ext cx="4876800" cy="369225"/>
          </a:xfrm>
          <a:prstGeom prst="rect">
            <a:avLst/>
          </a:prstGeom>
          <a:solidFill>
            <a:srgbClr val="FFFF00"/>
          </a:solidFill>
        </p:spPr>
        <p:txBody>
          <a:bodyPr wrap="square" lIns="91330" tIns="45667" rIns="91330" bIns="45667" rtlCol="0">
            <a:spAutoFit/>
          </a:bodyPr>
          <a:lstStyle/>
          <a:p>
            <a:pPr defTabSz="913358" fontAlgn="auto" hangingPunct="1">
              <a:lnSpc>
                <a:spcPct val="100000"/>
              </a:lnSpc>
              <a:spcBef>
                <a:spcPts val="0"/>
              </a:spcBef>
              <a:spcAft>
                <a:spcPts val="0"/>
              </a:spcAft>
              <a:buClrTx/>
              <a:buSzTx/>
            </a:pPr>
            <a:r>
              <a:rPr lang="en-US" dirty="0" err="1">
                <a:solidFill>
                  <a:prstClr val="black"/>
                </a:solidFill>
                <a:latin typeface="Calibri"/>
                <a:ea typeface="+mn-ea"/>
                <a:cs typeface="+mn-cs"/>
              </a:rPr>
              <a:t>HydroDesktop</a:t>
            </a:r>
            <a:r>
              <a:rPr lang="en-US" dirty="0">
                <a:solidFill>
                  <a:prstClr val="black"/>
                </a:solidFill>
                <a:latin typeface="Calibri"/>
                <a:ea typeface="+mn-ea"/>
                <a:cs typeface="+mn-cs"/>
              </a:rPr>
              <a:t> – Combining multiple data sources</a:t>
            </a:r>
          </a:p>
        </p:txBody>
      </p:sp>
      <p:sp>
        <p:nvSpPr>
          <p:cNvPr id="12" name="TextBox 11"/>
          <p:cNvSpPr txBox="1"/>
          <p:nvPr/>
        </p:nvSpPr>
        <p:spPr>
          <a:xfrm>
            <a:off x="152404" y="1993581"/>
            <a:ext cx="1600200" cy="646224"/>
          </a:xfrm>
          <a:prstGeom prst="rect">
            <a:avLst/>
          </a:prstGeom>
          <a:solidFill>
            <a:srgbClr val="FFFF00"/>
          </a:solidFill>
        </p:spPr>
        <p:txBody>
          <a:bodyPr wrap="square" lIns="91330" tIns="45667" rIns="91330" bIns="45667" rtlCol="0">
            <a:spAutoFit/>
          </a:bodyPr>
          <a:lstStyle/>
          <a:p>
            <a:pPr defTabSz="913358" fontAlgn="auto" hangingPunct="1">
              <a:lnSpc>
                <a:spcPct val="100000"/>
              </a:lnSpc>
              <a:spcBef>
                <a:spcPts val="0"/>
              </a:spcBef>
              <a:spcAft>
                <a:spcPts val="0"/>
              </a:spcAft>
              <a:buClrTx/>
              <a:buSzTx/>
            </a:pPr>
            <a:r>
              <a:rPr lang="en-US" dirty="0" err="1">
                <a:solidFill>
                  <a:prstClr val="black"/>
                </a:solidFill>
                <a:latin typeface="Calibri"/>
                <a:ea typeface="+mn-ea"/>
                <a:cs typeface="+mn-cs"/>
              </a:rPr>
              <a:t>HydroCatalog</a:t>
            </a:r>
            <a:endParaRPr lang="en-US" dirty="0">
              <a:solidFill>
                <a:prstClr val="black"/>
              </a:solidFill>
              <a:latin typeface="Calibri"/>
              <a:ea typeface="+mn-ea"/>
              <a:cs typeface="+mn-cs"/>
            </a:endParaRPr>
          </a:p>
          <a:p>
            <a:pPr defTabSz="913358" fontAlgn="auto" hangingPunct="1">
              <a:lnSpc>
                <a:spcPct val="100000"/>
              </a:lnSpc>
              <a:spcBef>
                <a:spcPts val="0"/>
              </a:spcBef>
              <a:spcAft>
                <a:spcPts val="0"/>
              </a:spcAft>
              <a:buClrTx/>
              <a:buSzTx/>
            </a:pPr>
            <a:r>
              <a:rPr lang="en-US" dirty="0">
                <a:solidFill>
                  <a:prstClr val="black"/>
                </a:solidFill>
                <a:latin typeface="Calibri"/>
                <a:ea typeface="+mn-ea"/>
                <a:cs typeface="+mn-cs"/>
              </a:rPr>
              <a:t>Data Discovery</a:t>
            </a:r>
          </a:p>
        </p:txBody>
      </p:sp>
      <p:sp>
        <p:nvSpPr>
          <p:cNvPr id="2" name="Title 1"/>
          <p:cNvSpPr>
            <a:spLocks noGrp="1"/>
          </p:cNvSpPr>
          <p:nvPr>
            <p:ph type="title"/>
          </p:nvPr>
        </p:nvSpPr>
        <p:spPr>
          <a:xfrm>
            <a:off x="444655" y="1"/>
            <a:ext cx="8229600" cy="563562"/>
          </a:xfrm>
        </p:spPr>
        <p:txBody>
          <a:bodyPr>
            <a:normAutofit fontScale="90000"/>
          </a:bodyPr>
          <a:lstStyle/>
          <a:p>
            <a:r>
              <a:rPr lang="en-US" dirty="0" smtClean="0"/>
              <a:t>CUAHSI Hydrologic Information System</a:t>
            </a:r>
            <a:endParaRPr lang="en-US" dirty="0"/>
          </a:p>
        </p:txBody>
      </p:sp>
      <p:sp>
        <p:nvSpPr>
          <p:cNvPr id="14" name="TextBox 13"/>
          <p:cNvSpPr txBox="1"/>
          <p:nvPr/>
        </p:nvSpPr>
        <p:spPr>
          <a:xfrm>
            <a:off x="228600" y="540606"/>
            <a:ext cx="8686800" cy="830890"/>
          </a:xfrm>
          <a:prstGeom prst="rect">
            <a:avLst/>
          </a:prstGeom>
          <a:noFill/>
        </p:spPr>
        <p:txBody>
          <a:bodyPr wrap="square" lIns="91330" tIns="45667" rIns="91330" bIns="45667">
            <a:spAutoFit/>
          </a:bodyPr>
          <a:lstStyle/>
          <a:p>
            <a:pPr defTabSz="913358" fontAlgn="auto" hangingPunct="1">
              <a:lnSpc>
                <a:spcPct val="100000"/>
              </a:lnSpc>
              <a:spcBef>
                <a:spcPts val="0"/>
              </a:spcBef>
              <a:spcAft>
                <a:spcPts val="0"/>
              </a:spcAft>
              <a:buClrTx/>
              <a:buSzTx/>
              <a:defRPr/>
            </a:pPr>
            <a:r>
              <a:rPr lang="en-US" sz="1600" kern="0" dirty="0">
                <a:solidFill>
                  <a:sysClr val="windowText" lastClr="000000"/>
                </a:solidFill>
                <a:latin typeface="Arial" pitchFamily="34" charset="0"/>
                <a:ea typeface="+mn-ea"/>
                <a:cs typeface="+mn-cs"/>
              </a:rPr>
              <a:t>The CUAHSI Hydrologic Information System (HIS) is an internet based system to support the sharing of hydrologic data. It is comprised of hydrologic databases and servers connected through web services as well as software for data publication, discovery and access. </a:t>
            </a:r>
          </a:p>
        </p:txBody>
      </p:sp>
    </p:spTree>
    <p:extLst>
      <p:ext uri="{BB962C8B-B14F-4D97-AF65-F5344CB8AC3E}">
        <p14:creationId xmlns:p14="http://schemas.microsoft.com/office/powerpoint/2010/main" val="162487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3318193" y="1316413"/>
            <a:ext cx="2297112" cy="915988"/>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kern="0" dirty="0">
                <a:solidFill>
                  <a:sysClr val="window" lastClr="FFFFFF"/>
                </a:solidFill>
              </a:rPr>
              <a:t>Data Discovery and </a:t>
            </a:r>
            <a:r>
              <a:rPr lang="en-US" kern="0" dirty="0" smtClean="0">
                <a:solidFill>
                  <a:sysClr val="window" lastClr="FFFFFF"/>
                </a:solidFill>
              </a:rPr>
              <a:t>Integration</a:t>
            </a:r>
            <a:endParaRPr lang="en-US" kern="0" dirty="0">
              <a:solidFill>
                <a:sysClr val="window" lastClr="FFFFFF"/>
              </a:solidFill>
            </a:endParaRPr>
          </a:p>
        </p:txBody>
      </p:sp>
      <p:sp>
        <p:nvSpPr>
          <p:cNvPr id="62" name="Rectangle 61"/>
          <p:cNvSpPr/>
          <p:nvPr/>
        </p:nvSpPr>
        <p:spPr bwMode="auto">
          <a:xfrm>
            <a:off x="738505" y="4037386"/>
            <a:ext cx="2076450" cy="914400"/>
          </a:xfrm>
          <a:prstGeom prst="rect">
            <a:avLst/>
          </a:prstGeom>
          <a:solidFill>
            <a:srgbClr val="4F81BD"/>
          </a:solidFill>
          <a:ln w="25400" cap="flat" cmpd="sng" algn="ctr">
            <a:solidFill>
              <a:srgbClr val="4F81BD">
                <a:shade val="50000"/>
              </a:srgbClr>
            </a:solidFill>
            <a:prstDash val="solid"/>
          </a:ln>
          <a:effectLst/>
        </p:spPr>
        <p:txBody>
          <a:bodyPr tIns="274320" anchor="ctr" anchorCtr="0"/>
          <a:lstStyle/>
          <a:p>
            <a:pPr algn="ctr">
              <a:defRPr/>
            </a:pPr>
            <a:r>
              <a:rPr lang="en-US" kern="0" dirty="0">
                <a:solidFill>
                  <a:sysClr val="window" lastClr="FFFFFF"/>
                </a:solidFill>
              </a:rPr>
              <a:t>Data </a:t>
            </a:r>
            <a:r>
              <a:rPr lang="en-US" kern="0" dirty="0" smtClean="0">
                <a:solidFill>
                  <a:sysClr val="window" lastClr="FFFFFF"/>
                </a:solidFill>
              </a:rPr>
              <a:t>Publication</a:t>
            </a:r>
            <a:endParaRPr lang="en-US" kern="0" dirty="0">
              <a:solidFill>
                <a:sysClr val="window" lastClr="FFFFFF"/>
              </a:solidFill>
            </a:endParaRPr>
          </a:p>
        </p:txBody>
      </p:sp>
      <p:sp>
        <p:nvSpPr>
          <p:cNvPr id="63" name="Rectangle 62"/>
          <p:cNvSpPr/>
          <p:nvPr/>
        </p:nvSpPr>
        <p:spPr bwMode="auto">
          <a:xfrm>
            <a:off x="6416993" y="4031036"/>
            <a:ext cx="2073275" cy="914400"/>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kern="0" dirty="0">
                <a:solidFill>
                  <a:sysClr val="window" lastClr="FFFFFF"/>
                </a:solidFill>
              </a:rPr>
              <a:t>Data </a:t>
            </a:r>
            <a:r>
              <a:rPr lang="en-US" kern="0" dirty="0" smtClean="0">
                <a:solidFill>
                  <a:sysClr val="window" lastClr="FFFFFF"/>
                </a:solidFill>
              </a:rPr>
              <a:t> Analysis and Synthesis</a:t>
            </a:r>
            <a:endParaRPr lang="en-US" kern="0" dirty="0">
              <a:solidFill>
                <a:sysClr val="window" lastClr="FFFFFF"/>
              </a:solidFill>
            </a:endParaRPr>
          </a:p>
        </p:txBody>
      </p:sp>
      <p:cxnSp>
        <p:nvCxnSpPr>
          <p:cNvPr id="34824" name="Straight Arrow Connector 63"/>
          <p:cNvCxnSpPr>
            <a:cxnSpLocks noChangeShapeType="1"/>
            <a:stCxn id="62" idx="0"/>
            <a:endCxn id="61" idx="2"/>
          </p:cNvCxnSpPr>
          <p:nvPr/>
        </p:nvCxnSpPr>
        <p:spPr bwMode="auto">
          <a:xfrm rot="5400000" flipH="1" flipV="1">
            <a:off x="2219247" y="1789885"/>
            <a:ext cx="1804985" cy="2690019"/>
          </a:xfrm>
          <a:prstGeom prst="straightConnector1">
            <a:avLst/>
          </a:prstGeom>
          <a:noFill/>
          <a:ln w="57150" algn="ctr">
            <a:solidFill>
              <a:srgbClr val="4A7EBB"/>
            </a:solidFill>
            <a:round/>
            <a:headEnd/>
            <a:tailEnd type="arrow" w="med" len="med"/>
          </a:ln>
        </p:spPr>
      </p:cxnSp>
      <p:cxnSp>
        <p:nvCxnSpPr>
          <p:cNvPr id="34825" name="Straight Arrow Connector 64"/>
          <p:cNvCxnSpPr>
            <a:cxnSpLocks noChangeShapeType="1"/>
          </p:cNvCxnSpPr>
          <p:nvPr/>
        </p:nvCxnSpPr>
        <p:spPr bwMode="auto">
          <a:xfrm rot="16200000" flipH="1">
            <a:off x="5022369" y="1602129"/>
            <a:ext cx="1833450" cy="3025231"/>
          </a:xfrm>
          <a:prstGeom prst="straightConnector1">
            <a:avLst/>
          </a:prstGeom>
          <a:noFill/>
          <a:ln w="57150" algn="ctr">
            <a:solidFill>
              <a:srgbClr val="4A7EBB"/>
            </a:solidFill>
            <a:round/>
            <a:headEnd/>
            <a:tailEnd type="arrow" w="med" len="med"/>
          </a:ln>
        </p:spPr>
      </p:cxnSp>
      <p:cxnSp>
        <p:nvCxnSpPr>
          <p:cNvPr id="34826" name="Straight Arrow Connector 65"/>
          <p:cNvCxnSpPr>
            <a:cxnSpLocks noChangeShapeType="1"/>
            <a:stCxn id="62" idx="3"/>
            <a:endCxn id="63" idx="1"/>
          </p:cNvCxnSpPr>
          <p:nvPr/>
        </p:nvCxnSpPr>
        <p:spPr bwMode="auto">
          <a:xfrm flipV="1">
            <a:off x="2814955" y="4488236"/>
            <a:ext cx="3602038" cy="6350"/>
          </a:xfrm>
          <a:prstGeom prst="straightConnector1">
            <a:avLst/>
          </a:prstGeom>
          <a:noFill/>
          <a:ln w="57150" algn="ctr">
            <a:solidFill>
              <a:srgbClr val="4A7EBB"/>
            </a:solidFill>
            <a:round/>
            <a:headEnd/>
            <a:tailEnd type="arrow" w="med" len="med"/>
          </a:ln>
        </p:spPr>
      </p:cxnSp>
      <p:sp>
        <p:nvSpPr>
          <p:cNvPr id="70" name="TextBox 13"/>
          <p:cNvSpPr txBox="1">
            <a:spLocks noChangeArrowheads="1"/>
          </p:cNvSpPr>
          <p:nvPr/>
        </p:nvSpPr>
        <p:spPr bwMode="auto">
          <a:xfrm>
            <a:off x="3523932" y="1347527"/>
            <a:ext cx="1848167" cy="369332"/>
          </a:xfrm>
          <a:prstGeom prst="rect">
            <a:avLst/>
          </a:prstGeom>
          <a:noFill/>
          <a:ln w="9525">
            <a:noFill/>
            <a:miter lim="800000"/>
            <a:headEnd/>
            <a:tailEnd/>
          </a:ln>
        </p:spPr>
        <p:txBody>
          <a:bodyPr wrap="square">
            <a:spAutoFit/>
          </a:bodyPr>
          <a:lstStyle/>
          <a:p>
            <a:pPr algn="ctr">
              <a:defRPr/>
            </a:pPr>
            <a:r>
              <a:rPr lang="en-US" b="1" kern="0" dirty="0" err="1" smtClean="0">
                <a:solidFill>
                  <a:srgbClr val="FFFF00"/>
                </a:solidFill>
                <a:latin typeface="Arial" pitchFamily="34" charset="0"/>
              </a:rPr>
              <a:t>HydroCatalog</a:t>
            </a:r>
            <a:endParaRPr lang="en-US" b="1" kern="0" dirty="0">
              <a:solidFill>
                <a:srgbClr val="FFFF00"/>
              </a:solidFill>
              <a:latin typeface="Arial" pitchFamily="34" charset="0"/>
            </a:endParaRPr>
          </a:p>
        </p:txBody>
      </p:sp>
      <p:sp>
        <p:nvSpPr>
          <p:cNvPr id="71" name="TextBox 14"/>
          <p:cNvSpPr txBox="1">
            <a:spLocks noChangeArrowheads="1"/>
          </p:cNvSpPr>
          <p:nvPr/>
        </p:nvSpPr>
        <p:spPr bwMode="auto">
          <a:xfrm>
            <a:off x="6432868" y="4019924"/>
            <a:ext cx="2028825" cy="363537"/>
          </a:xfrm>
          <a:prstGeom prst="rect">
            <a:avLst/>
          </a:prstGeom>
          <a:noFill/>
          <a:ln w="9525">
            <a:noFill/>
            <a:miter lim="800000"/>
            <a:headEnd/>
            <a:tailEnd/>
          </a:ln>
        </p:spPr>
        <p:txBody>
          <a:bodyPr>
            <a:spAutoFit/>
          </a:bodyPr>
          <a:lstStyle/>
          <a:p>
            <a:pPr algn="ctr">
              <a:defRPr/>
            </a:pPr>
            <a:r>
              <a:rPr lang="en-US" b="1" kern="0" dirty="0" err="1">
                <a:solidFill>
                  <a:srgbClr val="FFFF00"/>
                </a:solidFill>
                <a:latin typeface="Arial" pitchFamily="34" charset="0"/>
              </a:rPr>
              <a:t>HydroDesktop</a:t>
            </a:r>
            <a:endParaRPr lang="en-US" b="1" kern="0" dirty="0">
              <a:solidFill>
                <a:srgbClr val="FFFF00"/>
              </a:solidFill>
              <a:latin typeface="Arial" pitchFamily="34" charset="0"/>
            </a:endParaRPr>
          </a:p>
        </p:txBody>
      </p:sp>
      <p:sp>
        <p:nvSpPr>
          <p:cNvPr id="72" name="TextBox 15"/>
          <p:cNvSpPr txBox="1">
            <a:spLocks noChangeArrowheads="1"/>
          </p:cNvSpPr>
          <p:nvPr/>
        </p:nvSpPr>
        <p:spPr bwMode="auto">
          <a:xfrm>
            <a:off x="905193" y="4019924"/>
            <a:ext cx="1706562" cy="369887"/>
          </a:xfrm>
          <a:prstGeom prst="rect">
            <a:avLst/>
          </a:prstGeom>
          <a:noFill/>
          <a:ln w="9525">
            <a:noFill/>
            <a:miter lim="800000"/>
            <a:headEnd/>
            <a:tailEnd/>
          </a:ln>
        </p:spPr>
        <p:txBody>
          <a:bodyPr>
            <a:spAutoFit/>
          </a:bodyPr>
          <a:lstStyle/>
          <a:p>
            <a:pPr algn="ctr">
              <a:defRPr/>
            </a:pPr>
            <a:r>
              <a:rPr lang="en-US" b="1" kern="0" dirty="0" err="1">
                <a:solidFill>
                  <a:srgbClr val="FFFF00"/>
                </a:solidFill>
                <a:latin typeface="Arial" pitchFamily="34" charset="0"/>
              </a:rPr>
              <a:t>HydroServer</a:t>
            </a:r>
            <a:endParaRPr lang="en-US" b="1" kern="0" dirty="0">
              <a:solidFill>
                <a:srgbClr val="FFFF00"/>
              </a:solidFill>
              <a:latin typeface="Arial" pitchFamily="34" charset="0"/>
            </a:endParaRPr>
          </a:p>
        </p:txBody>
      </p:sp>
      <p:sp>
        <p:nvSpPr>
          <p:cNvPr id="29" name="AutoShape 130"/>
          <p:cNvSpPr>
            <a:spLocks noChangeArrowheads="1"/>
          </p:cNvSpPr>
          <p:nvPr/>
        </p:nvSpPr>
        <p:spPr bwMode="auto">
          <a:xfrm>
            <a:off x="697230" y="5050212"/>
            <a:ext cx="990600" cy="6858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r>
              <a:rPr lang="en-US" sz="1400" dirty="0" smtClean="0">
                <a:solidFill>
                  <a:srgbClr val="FF0000"/>
                </a:solidFill>
                <a:latin typeface="Arial" charset="0"/>
              </a:rPr>
              <a:t>ODM</a:t>
            </a:r>
            <a:endParaRPr lang="en-US" sz="1400" dirty="0">
              <a:solidFill>
                <a:srgbClr val="FF0000"/>
              </a:solidFill>
              <a:latin typeface="Arial" charset="0"/>
            </a:endParaRPr>
          </a:p>
        </p:txBody>
      </p:sp>
      <p:sp>
        <p:nvSpPr>
          <p:cNvPr id="31" name="AutoShape 130"/>
          <p:cNvSpPr>
            <a:spLocks noChangeArrowheads="1"/>
          </p:cNvSpPr>
          <p:nvPr/>
        </p:nvSpPr>
        <p:spPr bwMode="auto">
          <a:xfrm>
            <a:off x="1840230" y="5050212"/>
            <a:ext cx="990600" cy="6858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r>
              <a:rPr lang="en-US" sz="1400" dirty="0" smtClean="0">
                <a:solidFill>
                  <a:srgbClr val="000000">
                    <a:lumMod val="65000"/>
                    <a:lumOff val="35000"/>
                  </a:srgbClr>
                </a:solidFill>
                <a:latin typeface="Arial" charset="0"/>
              </a:rPr>
              <a:t>Geo Data</a:t>
            </a:r>
            <a:endParaRPr lang="en-US" sz="1400" dirty="0">
              <a:solidFill>
                <a:srgbClr val="000000">
                  <a:lumMod val="65000"/>
                  <a:lumOff val="35000"/>
                </a:srgbClr>
              </a:solidFill>
              <a:latin typeface="Arial" charset="0"/>
            </a:endParaRPr>
          </a:p>
        </p:txBody>
      </p:sp>
      <p:pic>
        <p:nvPicPr>
          <p:cNvPr id="32" name="Picture 4" descr="R logo"/>
          <p:cNvPicPr>
            <a:picLocks noChangeAspect="1" noChangeArrowheads="1"/>
          </p:cNvPicPr>
          <p:nvPr/>
        </p:nvPicPr>
        <p:blipFill>
          <a:blip r:embed="rId3" cstate="print"/>
          <a:srcRect/>
          <a:stretch>
            <a:fillRect/>
          </a:stretch>
        </p:blipFill>
        <p:spPr bwMode="auto">
          <a:xfrm>
            <a:off x="7479030" y="5098980"/>
            <a:ext cx="838200" cy="637032"/>
          </a:xfrm>
          <a:prstGeom prst="rect">
            <a:avLst/>
          </a:prstGeom>
          <a:noFill/>
        </p:spPr>
      </p:pic>
      <p:pic>
        <p:nvPicPr>
          <p:cNvPr id="19458" name="Picture 2" descr="OpenMI Association">
            <a:hlinkClick r:id="rId4" tooltip="OpenMI Association Home Page"/>
          </p:cNvPr>
          <p:cNvPicPr>
            <a:picLocks noChangeAspect="1" noChangeArrowheads="1"/>
          </p:cNvPicPr>
          <p:nvPr/>
        </p:nvPicPr>
        <p:blipFill>
          <a:blip r:embed="rId5" cstate="print"/>
          <a:srcRect/>
          <a:stretch>
            <a:fillRect/>
          </a:stretch>
        </p:blipFill>
        <p:spPr bwMode="auto">
          <a:xfrm>
            <a:off x="6464984" y="5126412"/>
            <a:ext cx="937846" cy="609600"/>
          </a:xfrm>
          <a:prstGeom prst="rect">
            <a:avLst/>
          </a:prstGeom>
          <a:noFill/>
        </p:spPr>
      </p:pic>
      <p:sp>
        <p:nvSpPr>
          <p:cNvPr id="20" name="Title 19"/>
          <p:cNvSpPr>
            <a:spLocks noGrp="1"/>
          </p:cNvSpPr>
          <p:nvPr>
            <p:ph type="title"/>
          </p:nvPr>
        </p:nvSpPr>
        <p:spPr>
          <a:xfrm>
            <a:off x="457200" y="-9150"/>
            <a:ext cx="8229600" cy="1143000"/>
          </a:xfrm>
        </p:spPr>
        <p:txBody>
          <a:bodyPr>
            <a:normAutofit fontScale="90000"/>
          </a:bodyPr>
          <a:lstStyle/>
          <a:p>
            <a:r>
              <a:rPr lang="en-US" sz="3600" dirty="0" smtClean="0"/>
              <a:t>CUAHSI HIS</a:t>
            </a:r>
            <a:br>
              <a:rPr lang="en-US" sz="3600" dirty="0" smtClean="0"/>
            </a:br>
            <a:r>
              <a:rPr lang="en-US" sz="3600" dirty="0" smtClean="0"/>
              <a:t>Services-Oriented Architecture</a:t>
            </a:r>
            <a:endParaRPr lang="en-US" sz="3600" dirty="0"/>
          </a:p>
        </p:txBody>
      </p:sp>
      <p:sp>
        <p:nvSpPr>
          <p:cNvPr id="21" name="TextBox 15"/>
          <p:cNvSpPr txBox="1">
            <a:spLocks noChangeArrowheads="1"/>
          </p:cNvSpPr>
          <p:nvPr/>
        </p:nvSpPr>
        <p:spPr bwMode="auto">
          <a:xfrm>
            <a:off x="3200400" y="4142884"/>
            <a:ext cx="2620901" cy="400110"/>
          </a:xfrm>
          <a:prstGeom prst="rect">
            <a:avLst/>
          </a:prstGeom>
          <a:noFill/>
          <a:ln w="9525">
            <a:noFill/>
            <a:miter lim="800000"/>
            <a:headEnd/>
            <a:tailEnd/>
          </a:ln>
        </p:spPr>
        <p:txBody>
          <a:bodyPr wrap="square">
            <a:spAutoFit/>
          </a:bodyPr>
          <a:lstStyle/>
          <a:p>
            <a:pPr algn="ctr"/>
            <a:r>
              <a:rPr lang="en-US" sz="2000" b="1" dirty="0">
                <a:solidFill>
                  <a:srgbClr val="000000"/>
                </a:solidFill>
              </a:rPr>
              <a:t>Data Services</a:t>
            </a:r>
          </a:p>
        </p:txBody>
      </p:sp>
      <p:sp>
        <p:nvSpPr>
          <p:cNvPr id="22" name="TextBox 16"/>
          <p:cNvSpPr txBox="1">
            <a:spLocks noChangeArrowheads="1"/>
          </p:cNvSpPr>
          <p:nvPr/>
        </p:nvSpPr>
        <p:spPr bwMode="auto">
          <a:xfrm rot="19560000">
            <a:off x="1805592" y="2911907"/>
            <a:ext cx="2112983" cy="392882"/>
          </a:xfrm>
          <a:prstGeom prst="rect">
            <a:avLst/>
          </a:prstGeom>
          <a:noFill/>
          <a:ln w="9525">
            <a:noFill/>
            <a:miter lim="800000"/>
            <a:headEnd/>
            <a:tailEnd/>
          </a:ln>
        </p:spPr>
        <p:txBody>
          <a:bodyPr wrap="none">
            <a:spAutoFit/>
          </a:bodyPr>
          <a:lstStyle/>
          <a:p>
            <a:pPr algn="ctr"/>
            <a:r>
              <a:rPr lang="en-US" sz="2000" b="1" dirty="0">
                <a:solidFill>
                  <a:srgbClr val="000000"/>
                </a:solidFill>
              </a:rPr>
              <a:t>Metadata Services</a:t>
            </a:r>
          </a:p>
        </p:txBody>
      </p:sp>
      <p:sp>
        <p:nvSpPr>
          <p:cNvPr id="23" name="TextBox 17"/>
          <p:cNvSpPr txBox="1">
            <a:spLocks noChangeArrowheads="1"/>
          </p:cNvSpPr>
          <p:nvPr/>
        </p:nvSpPr>
        <p:spPr bwMode="auto">
          <a:xfrm rot="1860000">
            <a:off x="5346676" y="2891831"/>
            <a:ext cx="1823128" cy="400110"/>
          </a:xfrm>
          <a:prstGeom prst="rect">
            <a:avLst/>
          </a:prstGeom>
          <a:noFill/>
          <a:ln w="9525">
            <a:noFill/>
            <a:miter lim="800000"/>
            <a:headEnd/>
            <a:tailEnd/>
          </a:ln>
        </p:spPr>
        <p:txBody>
          <a:bodyPr wrap="none">
            <a:spAutoFit/>
          </a:bodyPr>
          <a:lstStyle/>
          <a:p>
            <a:r>
              <a:rPr lang="en-US" sz="2000" b="1" dirty="0" smtClean="0">
                <a:solidFill>
                  <a:srgbClr val="000000"/>
                </a:solidFill>
              </a:rPr>
              <a:t>Search Services</a:t>
            </a:r>
            <a:endParaRPr lang="en-US" sz="2000" b="1" dirty="0">
              <a:solidFill>
                <a:srgbClr val="000000"/>
              </a:solidFill>
            </a:endParaRPr>
          </a:p>
        </p:txBody>
      </p:sp>
      <p:sp>
        <p:nvSpPr>
          <p:cNvPr id="24" name="Oval 23"/>
          <p:cNvSpPr/>
          <p:nvPr/>
        </p:nvSpPr>
        <p:spPr>
          <a:xfrm>
            <a:off x="3583577" y="2924771"/>
            <a:ext cx="1665514" cy="1088572"/>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kern="0" dirty="0" err="1" smtClean="0">
                <a:solidFill>
                  <a:sysClr val="window" lastClr="FFFFFF"/>
                </a:solidFill>
              </a:rPr>
              <a:t>WaterML</a:t>
            </a:r>
            <a:r>
              <a:rPr lang="en-US" kern="0" dirty="0" smtClean="0">
                <a:solidFill>
                  <a:sysClr val="window" lastClr="FFFFFF"/>
                </a:solidFill>
              </a:rPr>
              <a:t>, Other OGC Standards</a:t>
            </a:r>
            <a:endParaRPr lang="en-US" kern="0" dirty="0">
              <a:solidFill>
                <a:sysClr val="window" lastClr="FFFFFF"/>
              </a:solidFill>
            </a:endParaRPr>
          </a:p>
        </p:txBody>
      </p:sp>
      <p:sp>
        <p:nvSpPr>
          <p:cNvPr id="25" name="Rectangle 24"/>
          <p:cNvSpPr/>
          <p:nvPr/>
        </p:nvSpPr>
        <p:spPr bwMode="auto">
          <a:xfrm>
            <a:off x="695576" y="5903136"/>
            <a:ext cx="7732143" cy="380996"/>
          </a:xfrm>
          <a:prstGeom prst="rect">
            <a:avLst/>
          </a:prstGeom>
          <a:solidFill>
            <a:schemeClr val="accent1">
              <a:lumMod val="40000"/>
              <a:lumOff val="60000"/>
            </a:schemeClr>
          </a:solidFill>
          <a:ln w="25400" cap="flat" cmpd="sng" algn="ctr">
            <a:solidFill>
              <a:srgbClr val="4F81BD">
                <a:shade val="50000"/>
              </a:srgbClr>
            </a:solidFill>
            <a:prstDash val="solid"/>
          </a:ln>
          <a:effectLst/>
        </p:spPr>
        <p:txBody>
          <a:bodyPr anchor="b"/>
          <a:lstStyle/>
          <a:p>
            <a:pPr algn="ctr">
              <a:defRPr/>
            </a:pPr>
            <a:r>
              <a:rPr lang="en-US" kern="0" dirty="0" smtClean="0">
                <a:solidFill>
                  <a:prstClr val="black"/>
                </a:solidFill>
              </a:rPr>
              <a:t>Information Model and Community Support Infrastructure</a:t>
            </a:r>
          </a:p>
        </p:txBody>
      </p:sp>
      <p:sp>
        <p:nvSpPr>
          <p:cNvPr id="2" name="TextBox 1"/>
          <p:cNvSpPr txBox="1"/>
          <p:nvPr/>
        </p:nvSpPr>
        <p:spPr>
          <a:xfrm>
            <a:off x="1812132" y="6488668"/>
            <a:ext cx="5519736" cy="369332"/>
          </a:xfrm>
          <a:prstGeom prst="rect">
            <a:avLst/>
          </a:prstGeom>
          <a:noFill/>
        </p:spPr>
        <p:txBody>
          <a:bodyPr wrap="square" rtlCol="0">
            <a:spAutoFit/>
          </a:bodyPr>
          <a:lstStyle/>
          <a:p>
            <a:r>
              <a:rPr lang="en-US" dirty="0" smtClean="0"/>
              <a:t>2004-2012, David </a:t>
            </a:r>
            <a:r>
              <a:rPr lang="en-US" dirty="0" err="1" smtClean="0"/>
              <a:t>Maidment</a:t>
            </a:r>
            <a:r>
              <a:rPr lang="en-US" dirty="0" smtClean="0"/>
              <a:t> PI, </a:t>
            </a:r>
            <a:r>
              <a:rPr lang="en-US" dirty="0" smtClean="0">
                <a:hlinkClick r:id="rId6"/>
              </a:rPr>
              <a:t>http://his.cuahsi.org</a:t>
            </a:r>
            <a:r>
              <a:rPr lang="en-US" dirty="0" smtClean="0"/>
              <a:t> </a:t>
            </a:r>
            <a:endParaRPr lang="en-US" dirty="0"/>
          </a:p>
        </p:txBody>
      </p:sp>
    </p:spTree>
    <p:extLst>
      <p:ext uri="{BB962C8B-B14F-4D97-AF65-F5344CB8AC3E}">
        <p14:creationId xmlns:p14="http://schemas.microsoft.com/office/powerpoint/2010/main" val="4108820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944562"/>
          </a:xfrm>
        </p:spPr>
        <p:txBody>
          <a:bodyPr/>
          <a:lstStyle/>
          <a:p>
            <a:pPr eaLnBrk="1" hangingPunct="1"/>
            <a:r>
              <a:rPr lang="en-US" dirty="0" err="1" smtClean="0"/>
              <a:t>HydroDesktop</a:t>
            </a:r>
            <a:r>
              <a:rPr lang="en-US" dirty="0" smtClean="0"/>
              <a:t> and Modeling</a:t>
            </a:r>
          </a:p>
        </p:txBody>
      </p:sp>
      <p:sp>
        <p:nvSpPr>
          <p:cNvPr id="2051" name="Rectangle 5"/>
          <p:cNvSpPr>
            <a:spLocks noChangeArrowheads="1"/>
          </p:cNvSpPr>
          <p:nvPr/>
        </p:nvSpPr>
        <p:spPr bwMode="auto">
          <a:xfrm>
            <a:off x="1143000" y="1066800"/>
            <a:ext cx="7010400" cy="584200"/>
          </a:xfrm>
          <a:prstGeom prst="rect">
            <a:avLst/>
          </a:prstGeom>
          <a:noFill/>
          <a:ln w="9525">
            <a:noFill/>
            <a:miter lim="800000"/>
            <a:headEnd/>
            <a:tailEnd/>
          </a:ln>
        </p:spPr>
        <p:txBody>
          <a:bodyPr>
            <a:spAutoFit/>
          </a:bodyPr>
          <a:lstStyle/>
          <a:p>
            <a:pPr algn="ctr" fontAlgn="base">
              <a:spcBef>
                <a:spcPct val="0"/>
              </a:spcBef>
              <a:spcAft>
                <a:spcPct val="0"/>
              </a:spcAft>
            </a:pPr>
            <a:r>
              <a:rPr lang="en-US" sz="1600" dirty="0" smtClean="0">
                <a:solidFill>
                  <a:prstClr val="black"/>
                </a:solidFill>
                <a:latin typeface="Arial" charset="0"/>
              </a:rPr>
              <a:t>An integrated modeling environment based on the Open Modeling Interface (</a:t>
            </a:r>
            <a:r>
              <a:rPr lang="en-US" sz="1600" dirty="0" err="1" smtClean="0">
                <a:solidFill>
                  <a:prstClr val="black"/>
                </a:solidFill>
                <a:latin typeface="Arial" charset="0"/>
              </a:rPr>
              <a:t>OpenMI</a:t>
            </a:r>
            <a:r>
              <a:rPr lang="en-US" sz="1600" dirty="0" smtClean="0">
                <a:solidFill>
                  <a:prstClr val="black"/>
                </a:solidFill>
                <a:latin typeface="Arial" charset="0"/>
              </a:rPr>
              <a:t>) standard and embedded within </a:t>
            </a:r>
            <a:r>
              <a:rPr lang="en-US" sz="1600" dirty="0" err="1" smtClean="0">
                <a:solidFill>
                  <a:prstClr val="black"/>
                </a:solidFill>
                <a:latin typeface="Arial" charset="0"/>
              </a:rPr>
              <a:t>HydroDesktop</a:t>
            </a:r>
            <a:endParaRPr lang="en-US" sz="1600" dirty="0" smtClean="0">
              <a:solidFill>
                <a:prstClr val="black"/>
              </a:solidFill>
              <a:latin typeface="Arial" charset="0"/>
            </a:endParaRPr>
          </a:p>
        </p:txBody>
      </p:sp>
      <p:sp>
        <p:nvSpPr>
          <p:cNvPr id="2" name="Rectangle 1"/>
          <p:cNvSpPr/>
          <p:nvPr/>
        </p:nvSpPr>
        <p:spPr>
          <a:xfrm>
            <a:off x="747712" y="6119336"/>
            <a:ext cx="7924800" cy="738664"/>
          </a:xfrm>
          <a:prstGeom prst="rect">
            <a:avLst/>
          </a:prstGeom>
        </p:spPr>
        <p:txBody>
          <a:bodyPr wrap="square">
            <a:spAutoFit/>
          </a:bodyPr>
          <a:lstStyle/>
          <a:p>
            <a:r>
              <a:rPr lang="en-US" sz="1400" dirty="0">
                <a:solidFill>
                  <a:prstClr val="black"/>
                </a:solidFill>
                <a:latin typeface="Arial" pitchFamily="34" charset="0"/>
                <a:cs typeface="Arial" pitchFamily="34" charset="0"/>
              </a:rPr>
              <a:t>I</a:t>
            </a:r>
            <a:r>
              <a:rPr lang="en-US" sz="1400" dirty="0" smtClean="0">
                <a:solidFill>
                  <a:prstClr val="black"/>
                </a:solidFill>
                <a:latin typeface="Arial" pitchFamily="34" charset="0"/>
                <a:cs typeface="Arial" pitchFamily="34" charset="0"/>
              </a:rPr>
              <a:t>ntegrated </a:t>
            </a:r>
            <a:r>
              <a:rPr lang="en-US" sz="1400" dirty="0">
                <a:solidFill>
                  <a:prstClr val="black"/>
                </a:solidFill>
                <a:latin typeface="Arial" pitchFamily="34" charset="0"/>
                <a:cs typeface="Arial" pitchFamily="34" charset="0"/>
              </a:rPr>
              <a:t>modeling within a Hydrologic Information System: An </a:t>
            </a:r>
            <a:r>
              <a:rPr lang="en-US" sz="1400" dirty="0" err="1">
                <a:solidFill>
                  <a:prstClr val="black"/>
                </a:solidFill>
                <a:latin typeface="Arial" pitchFamily="34" charset="0"/>
                <a:cs typeface="Arial" pitchFamily="34" charset="0"/>
              </a:rPr>
              <a:t>OpenMI</a:t>
            </a:r>
            <a:r>
              <a:rPr lang="en-US" sz="1400" dirty="0">
                <a:solidFill>
                  <a:prstClr val="black"/>
                </a:solidFill>
                <a:latin typeface="Arial" pitchFamily="34" charset="0"/>
                <a:cs typeface="Arial" pitchFamily="34" charset="0"/>
              </a:rPr>
              <a:t> based approach</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Castronova</a:t>
            </a:r>
            <a:r>
              <a:rPr lang="en-US" sz="1400" dirty="0" smtClean="0">
                <a:solidFill>
                  <a:prstClr val="black"/>
                </a:solidFill>
                <a:latin typeface="Arial" pitchFamily="34" charset="0"/>
                <a:cs typeface="Arial" pitchFamily="34" charset="0"/>
              </a:rPr>
              <a:t>, A.M., </a:t>
            </a:r>
            <a:r>
              <a:rPr lang="en-US" sz="1400" dirty="0" err="1" smtClean="0">
                <a:solidFill>
                  <a:prstClr val="black"/>
                </a:solidFill>
                <a:latin typeface="Arial" pitchFamily="34" charset="0"/>
                <a:cs typeface="Arial" pitchFamily="34" charset="0"/>
              </a:rPr>
              <a:t>Goodall</a:t>
            </a: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J.L., </a:t>
            </a:r>
            <a:r>
              <a:rPr lang="en-US" sz="1400" dirty="0" err="1" smtClean="0">
                <a:solidFill>
                  <a:prstClr val="black"/>
                </a:solidFill>
                <a:latin typeface="Arial" pitchFamily="34" charset="0"/>
                <a:cs typeface="Arial" pitchFamily="34" charset="0"/>
              </a:rPr>
              <a:t>Ercan</a:t>
            </a:r>
            <a:r>
              <a:rPr lang="en-US" sz="1400" dirty="0" smtClean="0">
                <a:solidFill>
                  <a:prstClr val="black"/>
                </a:solidFill>
                <a:latin typeface="Arial" pitchFamily="34" charset="0"/>
                <a:cs typeface="Arial" pitchFamily="34" charset="0"/>
              </a:rPr>
              <a:t>, M,B.  </a:t>
            </a:r>
            <a:r>
              <a:rPr lang="en-US" sz="1400" dirty="0">
                <a:solidFill>
                  <a:prstClr val="black"/>
                </a:solidFill>
                <a:latin typeface="Arial" pitchFamily="34" charset="0"/>
                <a:cs typeface="Arial" pitchFamily="34" charset="0"/>
              </a:rPr>
              <a:t>Environmental </a:t>
            </a:r>
            <a:r>
              <a:rPr lang="en-US" sz="1400" dirty="0" err="1">
                <a:solidFill>
                  <a:prstClr val="black"/>
                </a:solidFill>
                <a:latin typeface="Arial" pitchFamily="34" charset="0"/>
                <a:cs typeface="Arial" pitchFamily="34" charset="0"/>
              </a:rPr>
              <a:t>Modelling</a:t>
            </a: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&amp; Software, In Press. 10.1016/j.envsoft.2012.02.011</a:t>
            </a:r>
            <a:r>
              <a:rPr lang="en-US" sz="1400" dirty="0">
                <a:solidFill>
                  <a:prstClr val="black"/>
                </a:solidFill>
                <a:latin typeface="Arial" pitchFamily="34" charset="0"/>
                <a:cs typeface="Arial" pitchFamily="34" charset="0"/>
              </a:rPr>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1733550"/>
            <a:ext cx="70199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93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a:noFill/>
        </a:ln>
      </a:spPr>
      <a:bodyPr rtlCol="0" anchor="ctr"/>
      <a:lstStyle>
        <a:defPPr algn="ctr">
          <a:lnSpc>
            <a:spcPct val="80000"/>
          </a:lnSpc>
          <a:defRPr sz="1200" spc="-1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3260</TotalTime>
  <Words>5056</Words>
  <Application>Microsoft Office PowerPoint</Application>
  <PresentationFormat>On-screen Show (4:3)</PresentationFormat>
  <Paragraphs>722</Paragraphs>
  <Slides>35</Slides>
  <Notes>35</Notes>
  <HiddenSlides>3</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35</vt:i4>
      </vt:variant>
    </vt:vector>
  </HeadingPairs>
  <TitlesOfParts>
    <vt:vector size="44" baseType="lpstr">
      <vt:lpstr>Office Theme</vt:lpstr>
      <vt:lpstr>3_Office Theme</vt:lpstr>
      <vt:lpstr>2_Office Theme</vt:lpstr>
      <vt:lpstr>1_Office Theme</vt:lpstr>
      <vt:lpstr>4_Office Theme</vt:lpstr>
      <vt:lpstr>5_Office Theme</vt:lpstr>
      <vt:lpstr>6_Office Theme</vt:lpstr>
      <vt:lpstr>7_Office Theme</vt:lpstr>
      <vt:lpstr>Clip</vt:lpstr>
      <vt:lpstr>HydroShare  An online, collaborative environment for the sharing of hydrologic data and models</vt:lpstr>
      <vt:lpstr>PowerPoint Presentation</vt:lpstr>
      <vt:lpstr>HydroShare</vt:lpstr>
      <vt:lpstr>Can sharing data and models be as easy as sharing photos on Facebook or videos on YouTube? </vt:lpstr>
      <vt:lpstr>Can finding data and models be as easy as shopping on Amazon? </vt:lpstr>
      <vt:lpstr>HydroShare project team</vt:lpstr>
      <vt:lpstr>CUAHSI Hydrologic Information System</vt:lpstr>
      <vt:lpstr>CUAHSI HIS Services-Oriented Architecture</vt:lpstr>
      <vt:lpstr>HydroDesktop and Modeling</vt:lpstr>
      <vt:lpstr>CUAHSI HIS Key Aspects </vt:lpstr>
      <vt:lpstr>Open Development Model</vt:lpstr>
      <vt:lpstr>A Digital Divide</vt:lpstr>
      <vt:lpstr>NSF vision</vt:lpstr>
      <vt:lpstr>Overlying Concepts</vt:lpstr>
      <vt:lpstr>Functionality to be developed</vt:lpstr>
      <vt:lpstr>Extend HIS Data Formats</vt:lpstr>
      <vt:lpstr>PowerPoint Presentation</vt:lpstr>
      <vt:lpstr>PowerPoint Presentation</vt:lpstr>
      <vt:lpstr>PowerPoint Presentation</vt:lpstr>
      <vt:lpstr>PowerPoint Presentation</vt:lpstr>
      <vt:lpstr>PowerPoint Presentation</vt:lpstr>
      <vt:lpstr>E.g.  SWATShare</vt:lpstr>
      <vt:lpstr>PowerPoint Presentation</vt:lpstr>
      <vt:lpstr>PowerPoint Presentation</vt:lpstr>
      <vt:lpstr>Interoperable data sharing</vt:lpstr>
      <vt:lpstr>PowerPoint Presentation</vt:lpstr>
      <vt:lpstr>Using HydroShare for Modeling and Analysis</vt:lpstr>
      <vt:lpstr>General Model Execution Paradigm</vt:lpstr>
      <vt:lpstr>Examples</vt:lpstr>
      <vt:lpstr>Levels of Model Integration</vt:lpstr>
      <vt:lpstr>HUBzero Based Community Portal</vt:lpstr>
      <vt:lpstr>      Enterprise Integrated Rule-Oriented Data System</vt:lpstr>
      <vt:lpstr>Facilitating Access to Critical National Datasets</vt:lpstr>
      <vt:lpstr>Questions ?</vt:lpstr>
      <vt:lpstr>HydroShare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CUAHSI OnLine: Bringing Data and Modeling Services to the Water Community</dc:title>
  <dc:creator>Rick</dc:creator>
  <cp:lastModifiedBy>David Tarboton</cp:lastModifiedBy>
  <cp:revision>204</cp:revision>
  <cp:lastPrinted>2012-09-26T04:18:25Z</cp:lastPrinted>
  <dcterms:created xsi:type="dcterms:W3CDTF">2010-05-18T21:41:05Z</dcterms:created>
  <dcterms:modified xsi:type="dcterms:W3CDTF">2012-09-26T12:40:44Z</dcterms:modified>
</cp:coreProperties>
</file>