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46" r:id="rId2"/>
    <p:sldMasterId id="2147484370" r:id="rId3"/>
    <p:sldMasterId id="2147484418" r:id="rId4"/>
    <p:sldMasterId id="2147484430" r:id="rId5"/>
    <p:sldMasterId id="2147484442" r:id="rId6"/>
    <p:sldMasterId id="2147484454" r:id="rId7"/>
  </p:sldMasterIdLst>
  <p:notesMasterIdLst>
    <p:notesMasterId r:id="rId31"/>
  </p:notesMasterIdLst>
  <p:handoutMasterIdLst>
    <p:handoutMasterId r:id="rId32"/>
  </p:handoutMasterIdLst>
  <p:sldIdLst>
    <p:sldId id="342" r:id="rId8"/>
    <p:sldId id="568" r:id="rId9"/>
    <p:sldId id="573" r:id="rId10"/>
    <p:sldId id="570" r:id="rId11"/>
    <p:sldId id="591" r:id="rId12"/>
    <p:sldId id="596" r:id="rId13"/>
    <p:sldId id="633" r:id="rId14"/>
    <p:sldId id="602" r:id="rId15"/>
    <p:sldId id="606" r:id="rId16"/>
    <p:sldId id="608" r:id="rId17"/>
    <p:sldId id="610" r:id="rId18"/>
    <p:sldId id="614" r:id="rId19"/>
    <p:sldId id="634" r:id="rId20"/>
    <p:sldId id="618" r:id="rId21"/>
    <p:sldId id="620" r:id="rId22"/>
    <p:sldId id="636" r:id="rId23"/>
    <p:sldId id="631" r:id="rId24"/>
    <p:sldId id="644" r:id="rId25"/>
    <p:sldId id="642" r:id="rId26"/>
    <p:sldId id="645" r:id="rId27"/>
    <p:sldId id="650" r:id="rId28"/>
    <p:sldId id="651" r:id="rId29"/>
    <p:sldId id="639"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7F6"/>
    <a:srgbClr val="158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576" autoAdjust="0"/>
    <p:restoredTop sz="87470" autoAdjust="0"/>
  </p:normalViewPr>
  <p:slideViewPr>
    <p:cSldViewPr snapToGrid="0">
      <p:cViewPr>
        <p:scale>
          <a:sx n="60" d="100"/>
          <a:sy n="60" d="100"/>
        </p:scale>
        <p:origin x="-1560" y="-46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0" tIns="46581" rIns="93160" bIns="46581"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0" tIns="46581" rIns="93160" bIns="46581" rtlCol="0"/>
          <a:lstStyle>
            <a:lvl1pPr algn="r">
              <a:defRPr sz="1200"/>
            </a:lvl1pPr>
          </a:lstStyle>
          <a:p>
            <a:fld id="{9246E736-8DF2-4A67-8AD5-413DE77FF67A}" type="datetimeFigureOut">
              <a:rPr lang="en-US" smtClean="0"/>
              <a:t>7/15/2012</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0" tIns="46581" rIns="93160" bIns="46581"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0" tIns="46581" rIns="93160" bIns="46581" rtlCol="0" anchor="b"/>
          <a:lstStyle>
            <a:lvl1pPr algn="r">
              <a:defRPr sz="1200"/>
            </a:lvl1pPr>
          </a:lstStyle>
          <a:p>
            <a:fld id="{A076CDDA-6028-41E6-BFAC-E5BE5434A281}" type="slidenum">
              <a:rPr lang="en-US" smtClean="0"/>
              <a:t>‹#›</a:t>
            </a:fld>
            <a:endParaRPr lang="en-US"/>
          </a:p>
        </p:txBody>
      </p:sp>
    </p:spTree>
    <p:extLst>
      <p:ext uri="{BB962C8B-B14F-4D97-AF65-F5344CB8AC3E}">
        <p14:creationId xmlns:p14="http://schemas.microsoft.com/office/powerpoint/2010/main" val="22898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0" tIns="46581" rIns="93160" bIns="46581"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0" tIns="46581" rIns="93160" bIns="46581" rtlCol="0"/>
          <a:lstStyle>
            <a:lvl1pPr algn="r">
              <a:defRPr sz="1200"/>
            </a:lvl1pPr>
          </a:lstStyle>
          <a:p>
            <a:fld id="{6F706718-8F9B-4714-BDCA-44544253309B}" type="datetimeFigureOut">
              <a:rPr lang="en-US" smtClean="0"/>
              <a:pPr/>
              <a:t>7/15/2012</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0" tIns="46581" rIns="93160"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0" tIns="46581" rIns="93160" bIns="465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0" tIns="46581" rIns="93160"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0" tIns="46581" rIns="93160" bIns="46581" rtlCol="0" anchor="b"/>
          <a:lstStyle>
            <a:lvl1pPr algn="r">
              <a:defRPr sz="1200"/>
            </a:lvl1pPr>
          </a:lstStyle>
          <a:p>
            <a:fld id="{0396E79A-87AA-4B9C-8CA3-60BB7F8FB89E}" type="slidenum">
              <a:rPr lang="en-US" smtClean="0"/>
              <a:pPr/>
              <a:t>‹#›</a:t>
            </a:fld>
            <a:endParaRPr lang="en-US"/>
          </a:p>
        </p:txBody>
      </p:sp>
    </p:spTree>
    <p:extLst>
      <p:ext uri="{BB962C8B-B14F-4D97-AF65-F5344CB8AC3E}">
        <p14:creationId xmlns:p14="http://schemas.microsoft.com/office/powerpoint/2010/main" val="915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3</a:t>
            </a:fld>
            <a:endParaRPr lang="en-US"/>
          </a:p>
        </p:txBody>
      </p:sp>
    </p:spTree>
    <p:extLst>
      <p:ext uri="{BB962C8B-B14F-4D97-AF65-F5344CB8AC3E}">
        <p14:creationId xmlns:p14="http://schemas.microsoft.com/office/powerpoint/2010/main" val="155340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Collaborate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Create Groups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Search for Groups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List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All groups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Groups owned by user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Groups owned by others but that the user is a member of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Lists suggested groups for the user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n-ea"/>
                <a:cs typeface="+mn-cs"/>
              </a:rPr>
              <a:t>Based on proximity, keywords, data types, variables, etc.</a:t>
            </a: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solidFill>
                <a:srgbClr val="FF0000"/>
              </a:solidFill>
            </a:endParaRP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FF0000"/>
                </a:solidFill>
              </a:rPr>
              <a:t>This begs metadata for groups, i.e. concepts like an owner, creator, administrator and the ability to change these.  Also triggers of alerts when status is changed based on options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15</a:t>
            </a:fld>
            <a:endParaRPr lang="en-US"/>
          </a:p>
        </p:txBody>
      </p:sp>
    </p:spTree>
    <p:extLst>
      <p:ext uri="{BB962C8B-B14F-4D97-AF65-F5344CB8AC3E}">
        <p14:creationId xmlns:p14="http://schemas.microsoft.com/office/powerpoint/2010/main" val="313328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228326" indent="-228326">
              <a:buAutoNum type="arabicParenBoth"/>
            </a:pPr>
            <a:r>
              <a:rPr lang="en-US" dirty="0"/>
              <a:t>Data are observed and then loaded into </a:t>
            </a:r>
            <a:r>
              <a:rPr lang="en-US" dirty="0" err="1"/>
              <a:t>HydroServer</a:t>
            </a:r>
            <a:r>
              <a:rPr lang="en-US" dirty="0"/>
              <a:t> </a:t>
            </a:r>
          </a:p>
          <a:p>
            <a:pPr marL="228326" indent="-228326">
              <a:buAutoNum type="arabicParenBoth"/>
            </a:pPr>
            <a:r>
              <a:rPr lang="en-US" dirty="0" err="1"/>
              <a:t>HydroServer</a:t>
            </a:r>
            <a:r>
              <a:rPr lang="en-US" dirty="0"/>
              <a:t> stores data in a relational database and publishes it using web services </a:t>
            </a:r>
          </a:p>
          <a:p>
            <a:pPr marL="228326" indent="-228326">
              <a:buAutoNum type="arabicParenBoth"/>
            </a:pPr>
            <a:r>
              <a:rPr lang="en-US" dirty="0"/>
              <a:t>Metadata is harvested at </a:t>
            </a:r>
            <a:r>
              <a:rPr lang="en-US" dirty="0" err="1"/>
              <a:t>HydroCatalog</a:t>
            </a:r>
            <a:r>
              <a:rPr lang="en-US" dirty="0"/>
              <a:t> into a global metadata repository that supports geographic and context based data discovery </a:t>
            </a:r>
          </a:p>
          <a:p>
            <a:pPr marL="228326" indent="-228326">
              <a:buAutoNum type="arabicParenBoth"/>
            </a:pPr>
            <a:r>
              <a:rPr lang="en-US" dirty="0"/>
              <a:t>A </a:t>
            </a:r>
            <a:r>
              <a:rPr lang="en-US" dirty="0" err="1"/>
              <a:t>HydroDesktop</a:t>
            </a:r>
            <a:r>
              <a:rPr lang="en-US" dirty="0"/>
              <a:t> user discovers the data using search services supported at </a:t>
            </a:r>
            <a:r>
              <a:rPr lang="en-US" dirty="0" err="1"/>
              <a:t>HydroCatalog</a:t>
            </a:r>
            <a:r>
              <a:rPr lang="en-US" dirty="0"/>
              <a:t> and  </a:t>
            </a:r>
          </a:p>
          <a:p>
            <a:pPr marL="228326" indent="-228326">
              <a:buAutoNum type="arabicParenBoth"/>
            </a:pPr>
            <a:r>
              <a:rPr lang="en-US" dirty="0"/>
              <a:t>downloads the data from the </a:t>
            </a:r>
            <a:r>
              <a:rPr lang="en-US" dirty="0" err="1"/>
              <a:t>HydroServer</a:t>
            </a:r>
            <a:r>
              <a:rPr lang="en-US" dirty="0"/>
              <a:t> on which it is hosted into </a:t>
            </a:r>
            <a:r>
              <a:rPr lang="en-US" dirty="0" err="1"/>
              <a:t>Hydrodesktop</a:t>
            </a:r>
            <a:r>
              <a:rPr lang="en-US" dirty="0"/>
              <a:t> and performs his/her analysis</a:t>
            </a:r>
          </a:p>
          <a:p>
            <a:pPr defTabSz="913303">
              <a:defRPr/>
            </a:pPr>
            <a:endParaRPr lang="en-US" dirty="0"/>
          </a:p>
          <a:p>
            <a:pPr defTabSz="913303">
              <a:defRPr/>
            </a:pPr>
            <a:r>
              <a:rPr lang="en-US" dirty="0"/>
              <a:t>Presume that at this point in the HIS research cycle, a researcher selects data from </a:t>
            </a:r>
            <a:r>
              <a:rPr lang="en-US" dirty="0" err="1"/>
              <a:t>HydroServers</a:t>
            </a:r>
            <a:r>
              <a:rPr lang="en-US" dirty="0"/>
              <a:t>, filters the data in some way, and performs an analysis with a particular model resulting in some derived data or results – all of which need to be shared as part of a collaborative process. HIS was envisioned as a vehicle for capturing and publishing raw data, but does not have an easy way to facilitate sharing of models, or recording the metadata for model or analysis results placed in a </a:t>
            </a:r>
            <a:r>
              <a:rPr lang="en-US" dirty="0" err="1"/>
              <a:t>HydroServer</a:t>
            </a:r>
            <a:r>
              <a:rPr lang="en-US" dirty="0"/>
              <a:t>. </a:t>
            </a:r>
            <a:r>
              <a:rPr lang="en-US" dirty="0" err="1"/>
              <a:t>HydroShare</a:t>
            </a:r>
            <a:r>
              <a:rPr lang="en-US" dirty="0"/>
              <a:t> is envisioned as the solution. </a:t>
            </a:r>
          </a:p>
          <a:p>
            <a:pPr marL="228326" indent="-228326">
              <a:buAutoNum type="arabicParenBoth"/>
            </a:pPr>
            <a:endParaRPr lang="en-US" dirty="0"/>
          </a:p>
          <a:p>
            <a:r>
              <a:rPr lang="en-US" dirty="0"/>
              <a:t>(6)  The user now posts the derived data and models to </a:t>
            </a:r>
            <a:r>
              <a:rPr lang="en-US" dirty="0" err="1"/>
              <a:t>HydroShare</a:t>
            </a:r>
            <a:r>
              <a:rPr lang="en-US" dirty="0"/>
              <a:t> using </a:t>
            </a:r>
            <a:r>
              <a:rPr lang="en-US" dirty="0" err="1"/>
              <a:t>HydroDesktop</a:t>
            </a:r>
            <a:r>
              <a:rPr lang="en-US" dirty="0"/>
              <a:t>. </a:t>
            </a:r>
            <a:r>
              <a:rPr lang="en-US" dirty="0" err="1"/>
              <a:t>HydroDesktop</a:t>
            </a:r>
            <a:r>
              <a:rPr lang="en-US" dirty="0"/>
              <a:t> ensures the data and models are in a format compliant with a community adopted standard, much of which </a:t>
            </a:r>
            <a:r>
              <a:rPr lang="en-US" dirty="0" err="1"/>
              <a:t>HydroDesktop</a:t>
            </a:r>
            <a:r>
              <a:rPr lang="en-US" dirty="0"/>
              <a:t> will have retained from the original data source and augmented based upon the analysis performed. </a:t>
            </a:r>
          </a:p>
          <a:p>
            <a:r>
              <a:rPr lang="en-US" dirty="0"/>
              <a:t>(7) Upon ingestion background actions parse the data, </a:t>
            </a:r>
          </a:p>
          <a:p>
            <a:r>
              <a:rPr lang="en-US" dirty="0"/>
              <a:t>(8) exposing the data and metadata through web services. Access control is set by the user</a:t>
            </a:r>
          </a:p>
          <a:p>
            <a:r>
              <a:rPr lang="en-US" dirty="0"/>
              <a:t>(9) Metadata pertaining to the data is harvested by </a:t>
            </a:r>
            <a:r>
              <a:rPr lang="en-US" dirty="0" err="1"/>
              <a:t>HydroCatalog</a:t>
            </a:r>
            <a:r>
              <a:rPr lang="en-US" dirty="0"/>
              <a:t> </a:t>
            </a:r>
          </a:p>
          <a:p>
            <a:r>
              <a:rPr lang="en-US" dirty="0"/>
              <a:t>(10) A collaborator discovers the derived data perhaps having been alerted to its presence through the collaboration forum functionality</a:t>
            </a:r>
          </a:p>
          <a:p>
            <a:r>
              <a:rPr lang="en-US" dirty="0"/>
              <a:t>(11) A collaborator downloads the data using </a:t>
            </a:r>
            <a:r>
              <a:rPr lang="en-US" dirty="0" err="1"/>
              <a:t>HydroDesktop</a:t>
            </a:r>
            <a:r>
              <a:rPr lang="en-US" dirty="0"/>
              <a:t> supported by new web services from </a:t>
            </a:r>
            <a:r>
              <a:rPr lang="en-US" dirty="0" err="1"/>
              <a:t>HydroShare</a:t>
            </a:r>
            <a:r>
              <a:rPr lang="en-US" dirty="0"/>
              <a:t>. </a:t>
            </a:r>
          </a:p>
          <a:p>
            <a:endParaRPr lang="en-US" dirty="0"/>
          </a:p>
          <a:p>
            <a:r>
              <a:rPr lang="en-US" dirty="0"/>
              <a:t>At this point steps (6) through (11) may iterate as a group of collaborators perform their analyses, create key graphics, discuss major conclusions and outline a paper. Once the work is complete, the paper may be submitted for publication describing the final resulting datasets, which are assigned a unique identifier (e.g., digital object identifier) and made immutable and open to the public. </a:t>
            </a:r>
          </a:p>
        </p:txBody>
      </p:sp>
      <p:sp>
        <p:nvSpPr>
          <p:cNvPr id="4" name="Slide Number Placeholder 3"/>
          <p:cNvSpPr>
            <a:spLocks noGrp="1"/>
          </p:cNvSpPr>
          <p:nvPr>
            <p:ph type="sldNum" sz="quarter" idx="10"/>
          </p:nvPr>
        </p:nvSpPr>
        <p:spPr/>
        <p:txBody>
          <a:bodyPr/>
          <a:lstStyle/>
          <a:p>
            <a:fld id="{0396E79A-87AA-4B9C-8CA3-60BB7F8FB89E}" type="slidenum">
              <a:rPr lang="en-US" smtClean="0"/>
              <a:pPr/>
              <a:t>4</a:t>
            </a:fld>
            <a:endParaRPr lang="en-US"/>
          </a:p>
        </p:txBody>
      </p:sp>
    </p:spTree>
    <p:extLst>
      <p:ext uri="{BB962C8B-B14F-4D97-AF65-F5344CB8AC3E}">
        <p14:creationId xmlns:p14="http://schemas.microsoft.com/office/powerpoint/2010/main" val="346378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Home Page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Gallery – shows featured, new, or highly rated resources (data, code, models, workflows,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Could have separate galleries for models, code, data,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Top Bar Items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Sign in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Settings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Create a </a:t>
            </a:r>
            <a:r>
              <a:rPr kumimoji="0" lang="en-US" sz="2000" b="0" i="0" u="none" strike="noStrike" kern="1200" cap="none" spc="0" normalizeH="0" baseline="0" noProof="0" dirty="0" err="1" smtClean="0">
                <a:ln>
                  <a:noFill/>
                </a:ln>
                <a:solidFill>
                  <a:prstClr val="black"/>
                </a:solidFill>
                <a:effectLst/>
                <a:uLnTx/>
                <a:uFillTx/>
                <a:latin typeface="+mn-lt"/>
                <a:ea typeface="+mn-ea"/>
                <a:cs typeface="+mn-cs"/>
              </a:rPr>
              <a:t>HydroShare</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 profile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Choose display preferences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Choose default privacy (share everything or choose what to share)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Account information (password,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Notifications - messages from the </a:t>
            </a:r>
            <a:r>
              <a:rPr kumimoji="0" lang="en-US" sz="2400" b="0" i="0" u="none" strike="noStrike" kern="1200" cap="none" spc="0" normalizeH="0" baseline="0" noProof="0" dirty="0" err="1" smtClean="0">
                <a:ln>
                  <a:noFill/>
                </a:ln>
                <a:solidFill>
                  <a:prstClr val="black"/>
                </a:solidFill>
                <a:effectLst/>
                <a:uLnTx/>
                <a:uFillTx/>
                <a:latin typeface="+mn-lt"/>
                <a:ea typeface="+mn-ea"/>
                <a:cs typeface="+mn-cs"/>
              </a:rPr>
              <a:t>HydroShare</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 team (choose to receive notifications from </a:t>
            </a:r>
            <a:r>
              <a:rPr kumimoji="0" lang="en-US" sz="2400" b="0" i="0" u="none" strike="noStrike" kern="1200" cap="none" spc="0" normalizeH="0" baseline="0" noProof="0" dirty="0" err="1" smtClean="0">
                <a:ln>
                  <a:noFill/>
                </a:ln>
                <a:solidFill>
                  <a:prstClr val="black"/>
                </a:solidFill>
                <a:effectLst/>
                <a:uLnTx/>
                <a:uFillTx/>
                <a:latin typeface="+mn-lt"/>
                <a:ea typeface="+mn-ea"/>
                <a:cs typeface="+mn-cs"/>
              </a:rPr>
              <a:t>HydroShare</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Help</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8</a:t>
            </a:fld>
            <a:endParaRPr lang="en-US"/>
          </a:p>
        </p:txBody>
      </p:sp>
    </p:spTree>
    <p:extLst>
      <p:ext uri="{BB962C8B-B14F-4D97-AF65-F5344CB8AC3E}">
        <p14:creationId xmlns:p14="http://schemas.microsoft.com/office/powerpoint/2010/main" val="201969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Dashboard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A user's home page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Shows user information/profile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Lists recent </a:t>
            </a:r>
            <a:r>
              <a:rPr kumimoji="0" lang="en-US" sz="2700" b="0" i="0" u="none" strike="noStrike" kern="1200" cap="none" spc="0" normalizeH="0" baseline="0" noProof="0" dirty="0" err="1" smtClean="0">
                <a:ln>
                  <a:noFill/>
                </a:ln>
                <a:solidFill>
                  <a:prstClr val="black"/>
                </a:solidFill>
                <a:effectLst/>
                <a:uLnTx/>
                <a:uFillTx/>
                <a:latin typeface="+mn-lt"/>
                <a:ea typeface="+mn-ea"/>
                <a:cs typeface="+mn-cs"/>
              </a:rPr>
              <a:t>HydroShare</a:t>
            </a:r>
            <a:r>
              <a:rPr kumimoji="0" lang="en-US" sz="2700" b="0" i="0" u="none" strike="noStrike" kern="1200" cap="none" spc="0" normalizeH="0" baseline="0" noProof="0" dirty="0" smtClean="0">
                <a:ln>
                  <a:noFill/>
                </a:ln>
                <a:solidFill>
                  <a:prstClr val="black"/>
                </a:solidFill>
                <a:effectLst/>
                <a:uLnTx/>
                <a:uFillTx/>
                <a:latin typeface="+mn-lt"/>
                <a:ea typeface="+mn-ea"/>
                <a:cs typeface="+mn-cs"/>
              </a:rPr>
              <a:t> activity in multiple categories (user's recent activity, all recent activity)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Announcements from </a:t>
            </a:r>
            <a:r>
              <a:rPr kumimoji="0" lang="en-US" sz="2700" b="0" i="0" u="none" strike="noStrike" kern="1200" cap="none" spc="0" normalizeH="0" baseline="0" noProof="0" dirty="0" err="1" smtClean="0">
                <a:ln>
                  <a:noFill/>
                </a:ln>
                <a:solidFill>
                  <a:prstClr val="black"/>
                </a:solidFill>
                <a:effectLst/>
                <a:uLnTx/>
                <a:uFillTx/>
                <a:latin typeface="+mn-lt"/>
                <a:ea typeface="+mn-ea"/>
                <a:cs typeface="+mn-cs"/>
              </a:rPr>
              <a:t>HydroShare</a:t>
            </a:r>
            <a:r>
              <a:rPr kumimoji="0" lang="en-US" sz="2700" b="0" i="0" u="none" strike="noStrike" kern="1200" cap="none" spc="0" normalizeH="0" baseline="0" noProof="0" dirty="0" smtClean="0">
                <a:ln>
                  <a:noFill/>
                </a:ln>
                <a:solidFill>
                  <a:prstClr val="black"/>
                </a:solidFill>
                <a:effectLst/>
                <a:uLnTx/>
                <a:uFillTx/>
                <a:latin typeface="+mn-lt"/>
                <a:ea typeface="+mn-ea"/>
                <a:cs typeface="+mn-cs"/>
              </a:rPr>
              <a:t> team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Suggests datasets the user might be interested in (geographic proximity, similar variables, similar time period, aggregations, keywords)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Suggests people that the user might want to "follow"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Suggests groups that the user might be interested in</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9</a:t>
            </a:fld>
            <a:endParaRPr lang="en-US"/>
          </a:p>
        </p:txBody>
      </p:sp>
    </p:spTree>
    <p:extLst>
      <p:ext uri="{BB962C8B-B14F-4D97-AF65-F5344CB8AC3E}">
        <p14:creationId xmlns:p14="http://schemas.microsoft.com/office/powerpoint/2010/main" val="148149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My Content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Tabular list of all resources that a user has submitted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Links to a details page for each resource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List may be organized into folders (as implemented in ArcGIS online, </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Dropbox</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Google docs,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Thumbnail/icon previews of each resource where appropriate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Functionality on page applying to the list of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Add Item/Submit resources to </a:t>
            </a:r>
            <a:r>
              <a:rPr kumimoji="0" lang="en-US" sz="1500" b="0" i="0" u="none" strike="noStrike" kern="1200" cap="none" spc="0" normalizeH="0" baseline="0" noProof="0" dirty="0" err="1" smtClean="0">
                <a:ln>
                  <a:noFill/>
                </a:ln>
                <a:solidFill>
                  <a:prstClr val="black"/>
                </a:solidFill>
                <a:effectLst/>
                <a:uLnTx/>
                <a:uFillTx/>
                <a:latin typeface="+mn-lt"/>
                <a:ea typeface="+mn-ea"/>
                <a:cs typeface="+mn-cs"/>
              </a:rPr>
              <a:t>HydroShare</a:t>
            </a: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Filter the list of submitted resources by category (data, models, documents, etc.), date,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Sort the list of submitted resources by title, rating, views, date,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Delete selected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Share selected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Create new folder for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Move resources from one folder to another folder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Search through my submitted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Export data resource (everything in the system should be portable!!!)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May want to support export in a number of different formats</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4ACF5AF-3665-4443-A31A-F21C3A847BA4}" type="slidenum">
              <a:rPr lang="en-US" smtClean="0"/>
              <a:t>10</a:t>
            </a:fld>
            <a:endParaRPr lang="en-US"/>
          </a:p>
        </p:txBody>
      </p:sp>
    </p:spTree>
    <p:extLst>
      <p:ext uri="{BB962C8B-B14F-4D97-AF65-F5344CB8AC3E}">
        <p14:creationId xmlns:p14="http://schemas.microsoft.com/office/powerpoint/2010/main" val="40941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Resource Details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Shows a preview of the resource if a viewer is available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Shows metadata details for a resource (need metadata standards for different resource types)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Metadata listed are context sensitive (related to the type of resource)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Shows comments, keywords/tags, and annotations for the resource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Shows who the resource is shared with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Listed functionality relevant to a dataset (actions are context sensitive to the type of resource)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Derive new dataset (e.g., time or space aggregation on existing datasets)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Download resource to local computer (resource + metadata)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Open resource in a viewer/visualization tool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Open resource in an appropriate analysis environment (e.g., R,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SQLShare</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 ArcGIS Server JavaScript interface, </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HydroDesktop</a:t>
            </a:r>
            <a:r>
              <a:rPr kumimoji="0" lang="en-US" sz="1300" b="0" i="0" u="none" strike="noStrike" kern="1200" cap="none" spc="0" normalizeH="0" baseline="0" noProof="0" dirty="0" smtClean="0">
                <a:ln>
                  <a:noFill/>
                </a:ln>
                <a:solidFill>
                  <a:prstClr val="black"/>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Edit dataset/dataset description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Export dataset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Delete dataset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Share dataset (May incur additional metadata requirements at the point of sharing)</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Share Resources with a Group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Make Resources Public in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HydroShare</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Publish Resources to CUAHSI Data Center,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DataONE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AGU, etc.</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Choose who can access the resource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Choose who can view, edit, comment on, or annotate a resource</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11</a:t>
            </a:fld>
            <a:endParaRPr lang="en-US"/>
          </a:p>
        </p:txBody>
      </p:sp>
    </p:spTree>
    <p:extLst>
      <p:ext uri="{BB962C8B-B14F-4D97-AF65-F5344CB8AC3E}">
        <p14:creationId xmlns:p14="http://schemas.microsoft.com/office/powerpoint/2010/main" val="177998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For model or workflow packages that are complete and ready to execute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err="1" smtClean="0">
                <a:ln>
                  <a:noFill/>
                </a:ln>
                <a:solidFill>
                  <a:prstClr val="black"/>
                </a:solidFill>
                <a:effectLst/>
                <a:uLnTx/>
                <a:uFillTx/>
                <a:latin typeface="+mn-lt"/>
                <a:ea typeface="+mn-ea"/>
                <a:cs typeface="+mn-cs"/>
              </a:rPr>
              <a:t>HydroShare</a:t>
            </a:r>
            <a:r>
              <a:rPr kumimoji="0" lang="en-US" sz="2600" b="0" i="0" u="none" strike="noStrike" kern="1200" cap="none" spc="0" normalizeH="0" baseline="0" noProof="0" dirty="0" smtClean="0">
                <a:ln>
                  <a:noFill/>
                </a:ln>
                <a:solidFill>
                  <a:prstClr val="black"/>
                </a:solidFill>
                <a:effectLst/>
                <a:uLnTx/>
                <a:uFillTx/>
                <a:latin typeface="+mn-lt"/>
                <a:ea typeface="+mn-ea"/>
                <a:cs typeface="+mn-cs"/>
              </a:rPr>
              <a:t> may know how to send these to compute resources for execution directly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err="1" smtClean="0">
                <a:ln>
                  <a:noFill/>
                </a:ln>
                <a:solidFill>
                  <a:prstClr val="black"/>
                </a:solidFill>
                <a:effectLst/>
                <a:uLnTx/>
                <a:uFillTx/>
                <a:latin typeface="+mn-lt"/>
                <a:ea typeface="+mn-ea"/>
                <a:cs typeface="+mn-cs"/>
              </a:rPr>
              <a:t>HydroShare</a:t>
            </a:r>
            <a:r>
              <a:rPr kumimoji="0" lang="en-US" sz="2600" b="0" i="0" u="none" strike="noStrike" kern="1200" cap="none" spc="0" normalizeH="0" baseline="0" noProof="0" dirty="0" smtClean="0">
                <a:ln>
                  <a:noFill/>
                </a:ln>
                <a:solidFill>
                  <a:prstClr val="black"/>
                </a:solidFill>
                <a:effectLst/>
                <a:uLnTx/>
                <a:uFillTx/>
                <a:latin typeface="+mn-lt"/>
                <a:ea typeface="+mn-ea"/>
                <a:cs typeface="+mn-cs"/>
              </a:rPr>
              <a:t> may ask users to open the package in </a:t>
            </a:r>
            <a:r>
              <a:rPr kumimoji="0" lang="en-US" sz="2600" b="0" i="0" u="none" strike="noStrike" kern="1200" cap="none" spc="0" normalizeH="0" baseline="0" noProof="0" dirty="0" err="1" smtClean="0">
                <a:ln>
                  <a:noFill/>
                </a:ln>
                <a:solidFill>
                  <a:prstClr val="black"/>
                </a:solidFill>
                <a:effectLst/>
                <a:uLnTx/>
                <a:uFillTx/>
                <a:latin typeface="+mn-lt"/>
                <a:ea typeface="+mn-ea"/>
                <a:cs typeface="+mn-cs"/>
              </a:rPr>
              <a:t>HydroDesktop</a:t>
            </a:r>
            <a:r>
              <a:rPr kumimoji="0" lang="en-US" sz="2600" b="0" i="0" u="none" strike="noStrike" kern="1200" cap="none" spc="0" normalizeH="0" baseline="0" noProof="0" dirty="0" smtClean="0">
                <a:ln>
                  <a:noFill/>
                </a:ln>
                <a:solidFill>
                  <a:prstClr val="black"/>
                </a:solidFill>
                <a:effectLst/>
                <a:uLnTx/>
                <a:uFillTx/>
                <a:latin typeface="+mn-lt"/>
                <a:ea typeface="+mn-ea"/>
                <a:cs typeface="+mn-cs"/>
              </a:rPr>
              <a:t> for execution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err="1" smtClean="0">
                <a:ln>
                  <a:noFill/>
                </a:ln>
                <a:solidFill>
                  <a:prstClr val="black"/>
                </a:solidFill>
                <a:effectLst/>
                <a:uLnTx/>
                <a:uFillTx/>
                <a:latin typeface="+mn-lt"/>
                <a:ea typeface="+mn-ea"/>
                <a:cs typeface="+mn-cs"/>
              </a:rPr>
              <a:t>HydroShare</a:t>
            </a:r>
            <a:r>
              <a:rPr kumimoji="0" lang="en-US" sz="2600" b="0" i="0" u="none" strike="noStrike" kern="1200" cap="none" spc="0" normalizeH="0" baseline="0" noProof="0" dirty="0" smtClean="0">
                <a:ln>
                  <a:noFill/>
                </a:ln>
                <a:solidFill>
                  <a:prstClr val="black"/>
                </a:solidFill>
                <a:effectLst/>
                <a:uLnTx/>
                <a:uFillTx/>
                <a:latin typeface="+mn-lt"/>
                <a:ea typeface="+mn-ea"/>
                <a:cs typeface="+mn-cs"/>
              </a:rPr>
              <a:t> may open the package directly in a workflow software (e.g., </a:t>
            </a:r>
            <a:r>
              <a:rPr kumimoji="0" lang="en-US" sz="2600" b="0" i="0" u="none" strike="noStrike" kern="1200" cap="none" spc="0" normalizeH="0" baseline="0" noProof="0" dirty="0" err="1" smtClean="0">
                <a:ln>
                  <a:noFill/>
                </a:ln>
                <a:solidFill>
                  <a:prstClr val="black"/>
                </a:solidFill>
                <a:effectLst/>
                <a:uLnTx/>
                <a:uFillTx/>
                <a:latin typeface="+mn-lt"/>
                <a:ea typeface="+mn-ea"/>
                <a:cs typeface="+mn-cs"/>
              </a:rPr>
              <a:t>Kepler</a:t>
            </a:r>
            <a:r>
              <a:rPr kumimoji="0" lang="en-US" sz="2600" b="0" i="0" u="none" strike="noStrike" kern="1200" cap="none" spc="0" normalizeH="0" baseline="0" noProof="0" dirty="0" smtClean="0">
                <a:ln>
                  <a:noFill/>
                </a:ln>
                <a:solidFill>
                  <a:prstClr val="black"/>
                </a:solidFill>
                <a:effectLst/>
                <a:uLnTx/>
                <a:uFillTx/>
                <a:latin typeface="+mn-lt"/>
                <a:ea typeface="+mn-ea"/>
                <a:cs typeface="+mn-cs"/>
              </a:rPr>
              <a:t>, others)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Need to figure out how packages would be built (e.g., in </a:t>
            </a:r>
            <a:r>
              <a:rPr kumimoji="0" lang="en-US" sz="3000" b="0" i="0" u="none" strike="noStrike" kern="1200" cap="none" spc="0" normalizeH="0" baseline="0" noProof="0" dirty="0" err="1" smtClean="0">
                <a:ln>
                  <a:noFill/>
                </a:ln>
                <a:solidFill>
                  <a:prstClr val="black"/>
                </a:solidFill>
                <a:effectLst/>
                <a:uLnTx/>
                <a:uFillTx/>
                <a:latin typeface="+mn-lt"/>
                <a:ea typeface="+mn-ea"/>
                <a:cs typeface="+mn-cs"/>
              </a:rPr>
              <a:t>HydroDesktop</a:t>
            </a:r>
            <a:r>
              <a:rPr kumimoji="0" lang="en-US" sz="3000" b="0" i="0" u="none" strike="noStrike" kern="1200" cap="none" spc="0" normalizeH="0" baseline="0" noProof="0" dirty="0" smtClean="0">
                <a:ln>
                  <a:noFill/>
                </a:ln>
                <a:solidFill>
                  <a:prstClr val="black"/>
                </a:solidFill>
                <a:effectLst/>
                <a:uLnTx/>
                <a:uFillTx/>
                <a:latin typeface="+mn-lt"/>
                <a:ea typeface="+mn-ea"/>
                <a:cs typeface="+mn-cs"/>
              </a:rPr>
              <a:t> and then uploaded?)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Need to figure out how to manage results</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12</a:t>
            </a:fld>
            <a:endParaRPr lang="en-US"/>
          </a:p>
        </p:txBody>
      </p:sp>
    </p:spTree>
    <p:extLst>
      <p:ext uri="{BB962C8B-B14F-4D97-AF65-F5344CB8AC3E}">
        <p14:creationId xmlns:p14="http://schemas.microsoft.com/office/powerpoint/2010/main" val="31319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need to log-in to use the functions of SWAT share. On this slide, you see a map the watershed in red are the one for which SWAT models are available. Once you click a on one of the watersheds (highlighted in yellow), then you see then you see the associated metadata with  the model. If the model is only  published (and not shared), one cannot download or run the model. However, if the model is published and shared, any user can download, modify, and run the model on the </a:t>
            </a:r>
            <a:r>
              <a:rPr lang="en-US" baseline="0" dirty="0" err="1" smtClean="0"/>
              <a:t>SWATShare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4B7024-449D-43B2-8E14-4A8963616759}"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Discover and access </a:t>
            </a:r>
            <a:r>
              <a:rPr kumimoji="0" lang="en-US" sz="2000" b="0" i="0" u="none" strike="noStrike" kern="1200" cap="none" spc="0" normalizeH="0" baseline="0" noProof="0" dirty="0" err="1" smtClean="0">
                <a:ln>
                  <a:noFill/>
                </a:ln>
                <a:solidFill>
                  <a:prstClr val="black"/>
                </a:solidFill>
                <a:effectLst/>
                <a:uLnTx/>
                <a:uFillTx/>
                <a:latin typeface="+mn-lt"/>
                <a:ea typeface="+mn-ea"/>
                <a:cs typeface="+mn-cs"/>
              </a:rPr>
              <a:t>HydroShare</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 resources shared by others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Discover data by metadata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Discover data by content?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Discover and access national datasets with access provided through </a:t>
            </a:r>
            <a:r>
              <a:rPr kumimoji="0" lang="en-US" sz="2000" b="0" i="0" u="none" strike="noStrike" kern="1200" cap="none" spc="0" normalizeH="0" baseline="0" noProof="0" dirty="0" err="1" smtClean="0">
                <a:ln>
                  <a:noFill/>
                </a:ln>
                <a:solidFill>
                  <a:prstClr val="black"/>
                </a:solidFill>
                <a:effectLst/>
                <a:uLnTx/>
                <a:uFillTx/>
                <a:latin typeface="+mn-lt"/>
                <a:ea typeface="+mn-ea"/>
                <a:cs typeface="+mn-cs"/>
              </a:rPr>
              <a:t>HydroShare</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National Elevation Dataset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National Land Cover Dataset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National Hydrography Dataset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Search HIS Central/CUAHSI Data Center and import from </a:t>
            </a:r>
            <a:r>
              <a:rPr kumimoji="0" lang="en-US" sz="2000" b="0" i="0" u="none" strike="noStrike" kern="1200" cap="none" spc="0" normalizeH="0" baseline="0" noProof="0" dirty="0" err="1" smtClean="0">
                <a:ln>
                  <a:noFill/>
                </a:ln>
                <a:solidFill>
                  <a:prstClr val="black"/>
                </a:solidFill>
                <a:effectLst/>
                <a:uLnTx/>
                <a:uFillTx/>
                <a:latin typeface="+mn-lt"/>
                <a:ea typeface="+mn-ea"/>
                <a:cs typeface="+mn-cs"/>
              </a:rPr>
              <a:t>HydroServers</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Discover and access models, scripts, and code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Comment on and/or rate datasets submitted by others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Discovered resources (or links to them) should be able to be added to a user’s resources.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Will require a </a:t>
            </a:r>
            <a:r>
              <a:rPr kumimoji="0" lang="en-US" sz="2000" b="0" i="0" u="none" strike="noStrike" kern="1200" cap="none" spc="0" normalizeH="0" baseline="0" noProof="0" dirty="0" err="1" smtClean="0">
                <a:ln>
                  <a:noFill/>
                </a:ln>
                <a:solidFill>
                  <a:prstClr val="black"/>
                </a:solidFill>
                <a:effectLst/>
                <a:uLnTx/>
                <a:uFillTx/>
                <a:latin typeface="+mn-lt"/>
                <a:ea typeface="+mn-ea"/>
                <a:cs typeface="+mn-cs"/>
              </a:rPr>
              <a:t>HydroShare</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 metadata catalog and federation with other catalogs such as the HIS Central/CUAHSI Data Center catalog</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14</a:t>
            </a:fld>
            <a:endParaRPr lang="en-US"/>
          </a:p>
        </p:txBody>
      </p:sp>
    </p:spTree>
    <p:extLst>
      <p:ext uri="{BB962C8B-B14F-4D97-AF65-F5344CB8AC3E}">
        <p14:creationId xmlns:p14="http://schemas.microsoft.com/office/powerpoint/2010/main" val="85704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87380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0628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291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050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454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2372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97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834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4339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0317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5199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237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7389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0848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108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0545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283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391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pPr/>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2305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9544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4353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0347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573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456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591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855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273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7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pPr/>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84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487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831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729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727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70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349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339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392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70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pPr/>
              <a:t>7/15/2012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875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379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26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858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390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58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E9304-8487-4035-9709-8CA070B065C1}" type="slidenum">
              <a:rPr lang="en-US"/>
              <a:pPr>
                <a:defRPr/>
              </a:pPr>
              <a:t>‹#›</a:t>
            </a:fld>
            <a:endParaRPr lang="en-US"/>
          </a:p>
        </p:txBody>
      </p:sp>
    </p:spTree>
    <p:extLst>
      <p:ext uri="{BB962C8B-B14F-4D97-AF65-F5344CB8AC3E}">
        <p14:creationId xmlns:p14="http://schemas.microsoft.com/office/powerpoint/2010/main" val="9761571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9D8DB-853C-47FB-9846-8E7561ACD3C0}" type="slidenum">
              <a:rPr lang="en-US"/>
              <a:pPr>
                <a:defRPr/>
              </a:pPr>
              <a:t>‹#›</a:t>
            </a:fld>
            <a:endParaRPr lang="en-US"/>
          </a:p>
        </p:txBody>
      </p:sp>
    </p:spTree>
    <p:extLst>
      <p:ext uri="{BB962C8B-B14F-4D97-AF65-F5344CB8AC3E}">
        <p14:creationId xmlns:p14="http://schemas.microsoft.com/office/powerpoint/2010/main" val="784745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18886E-9F28-4D41-AC1F-A346A143FF27}" type="slidenum">
              <a:rPr lang="en-US"/>
              <a:pPr>
                <a:defRPr/>
              </a:pPr>
              <a:t>‹#›</a:t>
            </a:fld>
            <a:endParaRPr lang="en-US"/>
          </a:p>
        </p:txBody>
      </p:sp>
    </p:spTree>
    <p:extLst>
      <p:ext uri="{BB962C8B-B14F-4D97-AF65-F5344CB8AC3E}">
        <p14:creationId xmlns:p14="http://schemas.microsoft.com/office/powerpoint/2010/main" val="7095401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16536-F717-4494-B9B7-FBB2C2451FD9}" type="slidenum">
              <a:rPr lang="en-US"/>
              <a:pPr>
                <a:defRPr/>
              </a:pPr>
              <a:t>‹#›</a:t>
            </a:fld>
            <a:endParaRPr lang="en-US"/>
          </a:p>
        </p:txBody>
      </p:sp>
    </p:spTree>
    <p:extLst>
      <p:ext uri="{BB962C8B-B14F-4D97-AF65-F5344CB8AC3E}">
        <p14:creationId xmlns:p14="http://schemas.microsoft.com/office/powerpoint/2010/main" val="161653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pPr/>
              <a:t>7/15/2012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AB498C-79A0-439E-B76F-54671E444324}" type="slidenum">
              <a:rPr lang="en-US"/>
              <a:pPr>
                <a:defRPr/>
              </a:pPr>
              <a:t>‹#›</a:t>
            </a:fld>
            <a:endParaRPr lang="en-US"/>
          </a:p>
        </p:txBody>
      </p:sp>
    </p:spTree>
    <p:extLst>
      <p:ext uri="{BB962C8B-B14F-4D97-AF65-F5344CB8AC3E}">
        <p14:creationId xmlns:p14="http://schemas.microsoft.com/office/powerpoint/2010/main" val="29310221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ADD59C-4A92-414F-8AC3-34E6A91A8EAB}" type="slidenum">
              <a:rPr lang="en-US"/>
              <a:pPr>
                <a:defRPr/>
              </a:pPr>
              <a:t>‹#›</a:t>
            </a:fld>
            <a:endParaRPr lang="en-US"/>
          </a:p>
        </p:txBody>
      </p:sp>
    </p:spTree>
    <p:extLst>
      <p:ext uri="{BB962C8B-B14F-4D97-AF65-F5344CB8AC3E}">
        <p14:creationId xmlns:p14="http://schemas.microsoft.com/office/powerpoint/2010/main" val="36149921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71FE5C-33E6-4CAC-A093-87EE9C33F0CA}" type="slidenum">
              <a:rPr lang="en-US"/>
              <a:pPr>
                <a:defRPr/>
              </a:pPr>
              <a:t>‹#›</a:t>
            </a:fld>
            <a:endParaRPr lang="en-US"/>
          </a:p>
        </p:txBody>
      </p:sp>
    </p:spTree>
    <p:extLst>
      <p:ext uri="{BB962C8B-B14F-4D97-AF65-F5344CB8AC3E}">
        <p14:creationId xmlns:p14="http://schemas.microsoft.com/office/powerpoint/2010/main" val="3959482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EEC175-5F05-4A11-B2F1-0E6447C0DCDF}" type="slidenum">
              <a:rPr lang="en-US"/>
              <a:pPr>
                <a:defRPr/>
              </a:pPr>
              <a:t>‹#›</a:t>
            </a:fld>
            <a:endParaRPr lang="en-US"/>
          </a:p>
        </p:txBody>
      </p:sp>
    </p:spTree>
    <p:extLst>
      <p:ext uri="{BB962C8B-B14F-4D97-AF65-F5344CB8AC3E}">
        <p14:creationId xmlns:p14="http://schemas.microsoft.com/office/powerpoint/2010/main" val="4050881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0FB102-6B0B-4B64-8BEB-70CEEC779CD8}" type="slidenum">
              <a:rPr lang="en-US"/>
              <a:pPr>
                <a:defRPr/>
              </a:pPr>
              <a:t>‹#›</a:t>
            </a:fld>
            <a:endParaRPr lang="en-US"/>
          </a:p>
        </p:txBody>
      </p:sp>
    </p:spTree>
    <p:extLst>
      <p:ext uri="{BB962C8B-B14F-4D97-AF65-F5344CB8AC3E}">
        <p14:creationId xmlns:p14="http://schemas.microsoft.com/office/powerpoint/2010/main" val="2575859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828F04-267F-450D-BF4E-FF304B3FE15D}" type="slidenum">
              <a:rPr lang="en-US"/>
              <a:pPr>
                <a:defRPr/>
              </a:pPr>
              <a:t>‹#›</a:t>
            </a:fld>
            <a:endParaRPr lang="en-US"/>
          </a:p>
        </p:txBody>
      </p:sp>
    </p:spTree>
    <p:extLst>
      <p:ext uri="{BB962C8B-B14F-4D97-AF65-F5344CB8AC3E}">
        <p14:creationId xmlns:p14="http://schemas.microsoft.com/office/powerpoint/2010/main" val="1831817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24C105-7E67-4D7E-9D18-A09BB4E8100B}" type="slidenum">
              <a:rPr lang="en-US"/>
              <a:pPr>
                <a:defRPr/>
              </a:pPr>
              <a:t>‹#›</a:t>
            </a:fld>
            <a:endParaRPr lang="en-US"/>
          </a:p>
        </p:txBody>
      </p:sp>
    </p:spTree>
    <p:extLst>
      <p:ext uri="{BB962C8B-B14F-4D97-AF65-F5344CB8AC3E}">
        <p14:creationId xmlns:p14="http://schemas.microsoft.com/office/powerpoint/2010/main" val="1949904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143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198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08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pPr/>
              <a:t>7/15/2012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53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583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7327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6670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5570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804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745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80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pPr/>
              <a:t>7/15/2012</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347369"/>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C40A9-768D-412F-BE31-E6D4264BBF9B}" type="datetimeFigureOut">
              <a:rPr lang="en-US" smtClean="0">
                <a:solidFill>
                  <a:prstClr val="black">
                    <a:tint val="75000"/>
                  </a:prstClr>
                </a:solidFill>
              </a:rPr>
              <a:pPr/>
              <a:t>7/15/2012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7195721"/>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A29B7-D818-48E7-B384-E9F86567DB38}"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010132"/>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A1EFD-B6FA-4524-8DDB-D70C6E4177A5}"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993851"/>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defRPr>
            </a:lvl1pPr>
          </a:lstStyle>
          <a:p>
            <a:pPr>
              <a:defRPr/>
            </a:pPr>
            <a:fld id="{E0BB411A-F5AC-4215-ACA2-29BA140B23EF}" type="slidenum">
              <a:rPr lang="en-US"/>
              <a:pPr>
                <a:defRPr/>
              </a:pPr>
              <a:t>‹#›</a:t>
            </a:fld>
            <a:endParaRPr lang="en-US"/>
          </a:p>
        </p:txBody>
      </p:sp>
    </p:spTree>
    <p:extLst>
      <p:ext uri="{BB962C8B-B14F-4D97-AF65-F5344CB8AC3E}">
        <p14:creationId xmlns:p14="http://schemas.microsoft.com/office/powerpoint/2010/main" val="2003002691"/>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C970-EAC4-4A6F-BE19-FC93AF94510D}" type="datetimeFigureOut">
              <a:rPr lang="en-US" smtClean="0">
                <a:solidFill>
                  <a:prstClr val="black">
                    <a:tint val="75000"/>
                  </a:prstClr>
                </a:solidFill>
              </a:rPr>
              <a:pPr/>
              <a:t>7/15/2012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636806"/>
      </p:ext>
    </p:extLst>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3.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3.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hyperlink" Target="http://www.scientificamerican.com/article.cfm?id=long-live-the-web" TargetMode="Externa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ater-hub.org/" TargetMode="External"/><Relationship Id="rId7" Type="http://schemas.openxmlformats.org/officeDocument/2006/relationships/hyperlink" Target="http://dx.doi.org/10.1109/MCSE.2010.41" TargetMode="External"/><Relationship Id="rId2" Type="http://schemas.openxmlformats.org/officeDocument/2006/relationships/hyperlink" Target="http://hubzero.org/" TargetMode="External"/><Relationship Id="rId1" Type="http://schemas.openxmlformats.org/officeDocument/2006/relationships/slideLayout" Target="../slideLayouts/slideLayout5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www.irods.org/" TargetMode="External"/><Relationship Id="rId2" Type="http://schemas.openxmlformats.org/officeDocument/2006/relationships/image" Target="../media/image30.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www.campbellsci.com/03001-wind-sentry"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152400"/>
            <a:ext cx="8229600" cy="2743199"/>
          </a:xfrm>
        </p:spPr>
        <p:txBody>
          <a:bodyPr/>
          <a:lstStyle/>
          <a:p>
            <a:pPr>
              <a:lnSpc>
                <a:spcPct val="80000"/>
              </a:lnSpc>
            </a:pPr>
            <a:r>
              <a:rPr lang="en-US" dirty="0" err="1" smtClean="0"/>
              <a:t>HydroShare</a:t>
            </a:r>
            <a:r>
              <a:rPr lang="en-US" dirty="0" smtClean="0"/>
              <a:t/>
            </a:r>
            <a:br>
              <a:rPr lang="en-US" dirty="0" smtClean="0"/>
            </a:br>
            <a:r>
              <a:rPr lang="en-US" dirty="0" smtClean="0"/>
              <a:t/>
            </a:r>
            <a:br>
              <a:rPr lang="en-US" dirty="0" smtClean="0"/>
            </a:br>
            <a:r>
              <a:rPr lang="en-US" sz="3200" dirty="0" smtClean="0">
                <a:solidFill>
                  <a:prstClr val="black"/>
                </a:solidFill>
                <a:ea typeface="+mn-ea"/>
                <a:cs typeface="+mn-cs"/>
              </a:rPr>
              <a:t>An online, collaborative environment for the sharing of hydrologic data and models</a:t>
            </a:r>
            <a:endParaRPr lang="en-US" sz="6000" dirty="0" smtClean="0"/>
          </a:p>
        </p:txBody>
      </p:sp>
      <p:sp>
        <p:nvSpPr>
          <p:cNvPr id="32774" name="Rectangle 10"/>
          <p:cNvSpPr>
            <a:spLocks noChangeArrowheads="1"/>
          </p:cNvSpPr>
          <p:nvPr/>
        </p:nvSpPr>
        <p:spPr bwMode="auto">
          <a:xfrm>
            <a:off x="1161308" y="3002340"/>
            <a:ext cx="6781800" cy="1569660"/>
          </a:xfrm>
          <a:prstGeom prst="rect">
            <a:avLst/>
          </a:prstGeom>
          <a:noFill/>
          <a:ln w="9525">
            <a:noFill/>
            <a:miter lim="800000"/>
            <a:headEnd/>
            <a:tailEnd/>
          </a:ln>
        </p:spPr>
        <p:txBody>
          <a:bodyPr wrap="square">
            <a:spAutoFit/>
          </a:bodyPr>
          <a:lstStyle/>
          <a:p>
            <a:pPr algn="ctr"/>
            <a:r>
              <a:rPr lang="en-US" sz="2400" dirty="0">
                <a:solidFill>
                  <a:srgbClr val="0070C0"/>
                </a:solidFill>
              </a:rPr>
              <a:t>David </a:t>
            </a:r>
            <a:r>
              <a:rPr lang="en-US" sz="2400" dirty="0" smtClean="0">
                <a:solidFill>
                  <a:srgbClr val="0070C0"/>
                </a:solidFill>
              </a:rPr>
              <a:t>Tarboton, Ray </a:t>
            </a:r>
            <a:r>
              <a:rPr lang="en-US" sz="2400" dirty="0" err="1" smtClean="0">
                <a:solidFill>
                  <a:srgbClr val="0070C0"/>
                </a:solidFill>
              </a:rPr>
              <a:t>Idaszak</a:t>
            </a:r>
            <a:r>
              <a:rPr lang="en-US" sz="2400" dirty="0" smtClean="0">
                <a:solidFill>
                  <a:srgbClr val="0070C0"/>
                </a:solidFill>
              </a:rPr>
              <a:t>, Dan Ames, Jon </a:t>
            </a:r>
            <a:r>
              <a:rPr lang="en-US" sz="2400" dirty="0" err="1" smtClean="0">
                <a:solidFill>
                  <a:srgbClr val="0070C0"/>
                </a:solidFill>
              </a:rPr>
              <a:t>Goodall</a:t>
            </a:r>
            <a:r>
              <a:rPr lang="en-US" sz="2400" dirty="0" smtClean="0">
                <a:solidFill>
                  <a:srgbClr val="0070C0"/>
                </a:solidFill>
              </a:rPr>
              <a:t>, Jeff </a:t>
            </a:r>
            <a:r>
              <a:rPr lang="en-US" sz="2400" dirty="0" err="1" smtClean="0">
                <a:solidFill>
                  <a:srgbClr val="0070C0"/>
                </a:solidFill>
              </a:rPr>
              <a:t>Horsburgh</a:t>
            </a:r>
            <a:r>
              <a:rPr lang="en-US" sz="2400" dirty="0" smtClean="0">
                <a:solidFill>
                  <a:srgbClr val="0070C0"/>
                </a:solidFill>
              </a:rPr>
              <a:t>, Larry Band, </a:t>
            </a:r>
            <a:r>
              <a:rPr lang="en-US" sz="2400" dirty="0" err="1" smtClean="0">
                <a:solidFill>
                  <a:srgbClr val="0070C0"/>
                </a:solidFill>
              </a:rPr>
              <a:t>Venkatesh</a:t>
            </a:r>
            <a:r>
              <a:rPr lang="en-US" sz="2400" dirty="0" smtClean="0">
                <a:solidFill>
                  <a:srgbClr val="0070C0"/>
                </a:solidFill>
              </a:rPr>
              <a:t> </a:t>
            </a:r>
            <a:r>
              <a:rPr lang="en-US" sz="2400" dirty="0" err="1" smtClean="0">
                <a:solidFill>
                  <a:srgbClr val="0070C0"/>
                </a:solidFill>
              </a:rPr>
              <a:t>Merwade</a:t>
            </a:r>
            <a:r>
              <a:rPr lang="en-US" sz="2400" dirty="0" smtClean="0">
                <a:solidFill>
                  <a:srgbClr val="0070C0"/>
                </a:solidFill>
              </a:rPr>
              <a:t>, Carol Song, Alva Couch, David Valentine</a:t>
            </a:r>
            <a:r>
              <a:rPr lang="en-US" sz="2400" dirty="0">
                <a:solidFill>
                  <a:srgbClr val="0070C0"/>
                </a:solidFill>
              </a:rPr>
              <a:t>, </a:t>
            </a:r>
            <a:r>
              <a:rPr lang="en-US" sz="2400" dirty="0" smtClean="0">
                <a:solidFill>
                  <a:srgbClr val="0070C0"/>
                </a:solidFill>
              </a:rPr>
              <a:t>Rick Hooper, Jennifer </a:t>
            </a:r>
            <a:r>
              <a:rPr lang="en-US" sz="2400" dirty="0" err="1">
                <a:solidFill>
                  <a:srgbClr val="0070C0"/>
                </a:solidFill>
              </a:rPr>
              <a:t>Arrigo</a:t>
            </a:r>
            <a:r>
              <a:rPr lang="en-US" sz="2400" dirty="0">
                <a:solidFill>
                  <a:srgbClr val="0070C0"/>
                </a:solidFill>
              </a:rPr>
              <a:t>, David </a:t>
            </a:r>
            <a:r>
              <a:rPr lang="en-US" sz="2400" dirty="0" err="1" smtClean="0">
                <a:solidFill>
                  <a:srgbClr val="0070C0"/>
                </a:solidFill>
              </a:rPr>
              <a:t>Maidment</a:t>
            </a:r>
            <a:r>
              <a:rPr lang="en-US" sz="2400" dirty="0" smtClean="0">
                <a:solidFill>
                  <a:srgbClr val="0070C0"/>
                </a:solidFill>
              </a:rPr>
              <a:t>, Tim </a:t>
            </a:r>
            <a:r>
              <a:rPr lang="en-US" sz="2400" dirty="0" err="1" smtClean="0">
                <a:solidFill>
                  <a:srgbClr val="0070C0"/>
                </a:solidFill>
              </a:rPr>
              <a:t>Whiteaker</a:t>
            </a:r>
            <a:endParaRPr lang="en-US" sz="2400" dirty="0"/>
          </a:p>
        </p:txBody>
      </p:sp>
      <p:grpSp>
        <p:nvGrpSpPr>
          <p:cNvPr id="6" name="Group 4"/>
          <p:cNvGrpSpPr>
            <a:grpSpLocks/>
          </p:cNvGrpSpPr>
          <p:nvPr/>
        </p:nvGrpSpPr>
        <p:grpSpPr bwMode="auto">
          <a:xfrm>
            <a:off x="6248401" y="5759461"/>
            <a:ext cx="2895600" cy="1076325"/>
            <a:chOff x="6461125" y="5759450"/>
            <a:chExt cx="2682875" cy="1076325"/>
          </a:xfrm>
        </p:grpSpPr>
        <p:sp>
          <p:nvSpPr>
            <p:cNvPr id="7"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8" name="Picture 11" descr="nsf4c"/>
            <p:cNvPicPr>
              <a:picLocks noChangeAspect="1" noChangeArrowheads="1"/>
            </p:cNvPicPr>
            <p:nvPr/>
          </p:nvPicPr>
          <p:blipFill>
            <a:blip r:embed="rId2" cstate="print"/>
            <a:srcRect/>
            <a:stretch>
              <a:fillRect/>
            </a:stretch>
          </p:blipFill>
          <p:spPr bwMode="auto">
            <a:xfrm>
              <a:off x="6484938" y="5827713"/>
              <a:ext cx="995362" cy="966787"/>
            </a:xfrm>
            <a:prstGeom prst="rect">
              <a:avLst/>
            </a:prstGeom>
            <a:noFill/>
            <a:ln w="9525">
              <a:noFill/>
              <a:miter lim="800000"/>
              <a:headEnd/>
              <a:tailEnd/>
            </a:ln>
          </p:spPr>
        </p:pic>
        <p:sp>
          <p:nvSpPr>
            <p:cNvPr id="9" name="Text Box 12"/>
            <p:cNvSpPr txBox="1">
              <a:spLocks noChangeArrowheads="1"/>
            </p:cNvSpPr>
            <p:nvPr/>
          </p:nvSpPr>
          <p:spPr bwMode="auto">
            <a:xfrm>
              <a:off x="7477125" y="5943600"/>
              <a:ext cx="1666875" cy="646331"/>
            </a:xfrm>
            <a:prstGeom prst="rect">
              <a:avLst/>
            </a:prstGeom>
            <a:noFill/>
            <a:ln w="9525" algn="ctr">
              <a:noFill/>
              <a:miter lim="800000"/>
              <a:headEnd/>
              <a:tailEnd/>
            </a:ln>
          </p:spPr>
          <p:txBody>
            <a:bodyPr>
              <a:spAutoFit/>
            </a:bodyPr>
            <a:lstStyle/>
            <a:p>
              <a:pPr defTabSz="4389438"/>
              <a:r>
                <a:rPr lang="en-US" dirty="0"/>
                <a:t>Support</a:t>
              </a:r>
            </a:p>
            <a:p>
              <a:pPr defTabSz="4389438"/>
              <a:r>
                <a:rPr lang="en-US" dirty="0" smtClean="0"/>
                <a:t>OCI-Forthcoming</a:t>
              </a:r>
              <a:endParaRPr lang="en-US" dirty="0"/>
            </a:p>
          </p:txBody>
        </p:sp>
      </p:grpSp>
      <p:grpSp>
        <p:nvGrpSpPr>
          <p:cNvPr id="10" name="Group 11"/>
          <p:cNvGrpSpPr>
            <a:grpSpLocks/>
          </p:cNvGrpSpPr>
          <p:nvPr/>
        </p:nvGrpSpPr>
        <p:grpSpPr bwMode="auto">
          <a:xfrm>
            <a:off x="115893" y="5481638"/>
            <a:ext cx="3465513" cy="1300162"/>
            <a:chOff x="228600" y="5232772"/>
            <a:chExt cx="3733800" cy="1400590"/>
          </a:xfrm>
        </p:grpSpPr>
        <p:pic>
          <p:nvPicPr>
            <p:cNvPr id="11"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12"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t>CUAHSI</a:t>
              </a:r>
            </a:p>
            <a:p>
              <a:pPr>
                <a:lnSpc>
                  <a:spcPct val="80000"/>
                </a:lnSpc>
              </a:pPr>
              <a:r>
                <a:rPr lang="en-US" sz="5400"/>
                <a:t>HIS</a:t>
              </a:r>
            </a:p>
            <a:p>
              <a:pPr>
                <a:lnSpc>
                  <a:spcPct val="40000"/>
                </a:lnSpc>
              </a:pPr>
              <a:r>
                <a:rPr lang="en-US" sz="1400" i="1"/>
                <a:t>Sharing hydrologic data</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2" y="1242060"/>
            <a:ext cx="8686800" cy="454914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96042921"/>
              </p:ext>
            </p:extLst>
          </p:nvPr>
        </p:nvGraphicFramePr>
        <p:xfrm>
          <a:off x="474361" y="2189480"/>
          <a:ext cx="8288638" cy="3068320"/>
        </p:xfrm>
        <a:graphic>
          <a:graphicData uri="http://schemas.openxmlformats.org/drawingml/2006/table">
            <a:tbl>
              <a:tblPr firstRow="1" bandRow="1">
                <a:tableStyleId>{5C22544A-7EE6-4342-B048-85BDC9FD1C3A}</a:tableStyleId>
              </a:tblPr>
              <a:tblGrid>
                <a:gridCol w="440039"/>
                <a:gridCol w="762000"/>
                <a:gridCol w="1981200"/>
                <a:gridCol w="762000"/>
                <a:gridCol w="4343399"/>
              </a:tblGrid>
              <a:tr h="37084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Type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Title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Date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Abstract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u="sng" dirty="0" smtClean="0">
                          <a:solidFill>
                            <a:schemeClr val="tx2">
                              <a:lumMod val="60000"/>
                              <a:lumOff val="40000"/>
                            </a:schemeClr>
                          </a:solidFill>
                        </a:rPr>
                        <a:t>Little Bear River ODM Database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Utah State University is conducting continuous monitoring within the Little Bear River watershed of northern Utah, USA to investigate the use of surrogate ...</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u="sng" dirty="0" smtClean="0">
                          <a:solidFill>
                            <a:schemeClr val="tx2">
                              <a:lumMod val="60000"/>
                              <a:lumOff val="40000"/>
                            </a:schemeClr>
                          </a:solidFill>
                        </a:rPr>
                        <a:t>Little Bear River Sites </a:t>
                      </a:r>
                      <a:endParaRPr lang="en-US" sz="1000" u="sng" dirty="0">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err="1" smtClean="0"/>
                        <a:t>Shapefile</a:t>
                      </a:r>
                      <a:r>
                        <a:rPr lang="en-US" sz="1000" dirty="0" smtClean="0"/>
                        <a:t> of  </a:t>
                      </a:r>
                      <a:r>
                        <a:rPr lang="en-US" sz="1000" dirty="0" err="1" smtClean="0"/>
                        <a:t>monitoirng</a:t>
                      </a:r>
                      <a:r>
                        <a:rPr lang="en-US" sz="1000" dirty="0" smtClean="0"/>
                        <a:t> sites in the Little Bear River watershed.</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u="sng" dirty="0" smtClean="0">
                          <a:solidFill>
                            <a:schemeClr val="tx2">
                              <a:lumMod val="60000"/>
                              <a:lumOff val="40000"/>
                            </a:schemeClr>
                          </a:solidFill>
                        </a:rPr>
                        <a:t>Watershed Delineation Workflow </a:t>
                      </a:r>
                      <a:endParaRPr lang="en-US" sz="1000" u="sng" dirty="0">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err="1" smtClean="0"/>
                        <a:t>TauDEM</a:t>
                      </a:r>
                      <a:r>
                        <a:rPr lang="en-US" sz="1000" dirty="0" smtClean="0"/>
                        <a:t> workflow to delineate watershed from DEM.</a:t>
                      </a:r>
                      <a:r>
                        <a:rPr lang="en-US" sz="1000" baseline="0" dirty="0" smtClean="0"/>
                        <a:t>  S</a:t>
                      </a:r>
                      <a:r>
                        <a:rPr lang="en-US" sz="1000" dirty="0" smtClean="0"/>
                        <a:t>tream threshold is determined automatically to obtain objective drainage density estimate.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sng" dirty="0" smtClean="0">
                          <a:solidFill>
                            <a:schemeClr val="tx2">
                              <a:lumMod val="60000"/>
                              <a:lumOff val="40000"/>
                            </a:schemeClr>
                          </a:solidFill>
                        </a:rPr>
                        <a:t>Little Bear River SWAT Model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This is a Soil and Water Assessment Tool model package that is ready to execute.  All inputs and outputs are included in the model package.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sng" dirty="0" smtClean="0">
                          <a:solidFill>
                            <a:schemeClr val="tx2">
                              <a:lumMod val="60000"/>
                              <a:lumOff val="40000"/>
                            </a:schemeClr>
                          </a:solidFill>
                        </a:rPr>
                        <a:t>Little Bear River DEM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2</a:t>
                      </a:r>
                      <a:r>
                        <a:rPr lang="en-US" sz="1000" baseline="0" dirty="0" smtClean="0"/>
                        <a:t> m resolution Digital Eleva6tion Model derived from LIDAR.</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u="sng" dirty="0" smtClean="0">
                          <a:solidFill>
                            <a:schemeClr val="tx2">
                              <a:lumMod val="60000"/>
                              <a:lumOff val="40000"/>
                            </a:schemeClr>
                          </a:solidFill>
                        </a:rPr>
                        <a:t>Stream</a:t>
                      </a:r>
                      <a:r>
                        <a:rPr lang="en-US" sz="1000" u="sng" baseline="0" dirty="0" smtClean="0">
                          <a:solidFill>
                            <a:schemeClr val="tx2">
                              <a:lumMod val="60000"/>
                              <a:lumOff val="40000"/>
                            </a:schemeClr>
                          </a:solidFill>
                        </a:rPr>
                        <a:t> Metabolism R Script</a:t>
                      </a:r>
                      <a:endParaRPr lang="en-US" sz="1000" u="sng" dirty="0">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This R script contains a set of functions that implement a one-station stream metabolism model</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27"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1"/>
            <a:ext cx="1754920" cy="584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smtClean="0"/>
              <a:t>This material is based upon work supported by the National Science Foundation (NSF) under Grant No. XXXXXXXX.</a:t>
            </a:r>
          </a:p>
          <a:p>
            <a:pPr algn="ctr"/>
            <a:r>
              <a:rPr lang="en-US" sz="900" dirty="0" smtClean="0"/>
              <a:t>Any opinions, findings, conclusions, or recommendations expressed in this material are those of the authors and do not necessarily reflect the views of the NSF.</a:t>
            </a:r>
            <a:endParaRPr lang="en-US" sz="900" dirty="0"/>
          </a:p>
        </p:txBody>
      </p:sp>
      <p:sp>
        <p:nvSpPr>
          <p:cNvPr id="7" name="TextBox 6"/>
          <p:cNvSpPr txBox="1"/>
          <p:nvPr/>
        </p:nvSpPr>
        <p:spPr>
          <a:xfrm>
            <a:off x="2302565" y="230862"/>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3657600" y="228601"/>
            <a:ext cx="1382110" cy="538609"/>
          </a:xfrm>
          <a:prstGeom prst="rect">
            <a:avLst/>
          </a:prstGeom>
          <a:noFill/>
        </p:spPr>
        <p:txBody>
          <a:bodyPr wrap="none" rtlCol="0">
            <a:spAutoFit/>
          </a:bodyPr>
          <a:lstStyle/>
          <a:p>
            <a:r>
              <a:rPr lang="en-US" dirty="0" smtClean="0">
                <a:solidFill>
                  <a:srgbClr val="FF0000"/>
                </a:solidFill>
              </a:rPr>
              <a:t>My Content</a:t>
            </a:r>
          </a:p>
          <a:p>
            <a:r>
              <a:rPr lang="en-US" sz="1100" dirty="0" smtClean="0">
                <a:solidFill>
                  <a:srgbClr val="FF0000"/>
                </a:solidFill>
              </a:rPr>
              <a:t>View Your Resources</a:t>
            </a:r>
            <a:endParaRPr lang="en-US" sz="1100" dirty="0">
              <a:solidFill>
                <a:srgbClr val="FF0000"/>
              </a:solidFill>
            </a:endParaRPr>
          </a:p>
        </p:txBody>
      </p:sp>
      <p:sp>
        <p:nvSpPr>
          <p:cNvPr id="11" name="TextBox 10"/>
          <p:cNvSpPr txBox="1"/>
          <p:nvPr/>
        </p:nvSpPr>
        <p:spPr>
          <a:xfrm>
            <a:off x="5186262" y="238632"/>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6497806" y="238632"/>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13" name="TextBox 12"/>
          <p:cNvSpPr txBox="1"/>
          <p:nvPr/>
        </p:nvSpPr>
        <p:spPr>
          <a:xfrm>
            <a:off x="7980531" y="236221"/>
            <a:ext cx="1047082" cy="538609"/>
          </a:xfrm>
          <a:prstGeom prst="rect">
            <a:avLst/>
          </a:prstGeom>
          <a:noFill/>
        </p:spPr>
        <p:txBody>
          <a:bodyPr wrap="none" rtlCol="0">
            <a:spAutoFit/>
          </a:bodyPr>
          <a:lstStyle/>
          <a:p>
            <a:r>
              <a:rPr lang="en-US" dirty="0" smtClean="0"/>
              <a:t>Support</a:t>
            </a:r>
          </a:p>
          <a:p>
            <a:r>
              <a:rPr lang="en-US" sz="1100" dirty="0" smtClean="0"/>
              <a:t>Help/Feedback</a:t>
            </a:r>
            <a:endParaRPr lang="en-US" sz="1100" dirty="0"/>
          </a:p>
        </p:txBody>
      </p:sp>
      <p:sp>
        <p:nvSpPr>
          <p:cNvPr id="21" name="TextBox 20"/>
          <p:cNvSpPr txBox="1"/>
          <p:nvPr/>
        </p:nvSpPr>
        <p:spPr>
          <a:xfrm>
            <a:off x="457200" y="773668"/>
            <a:ext cx="5029200" cy="369332"/>
          </a:xfrm>
          <a:prstGeom prst="rect">
            <a:avLst/>
          </a:prstGeom>
          <a:noFill/>
        </p:spPr>
        <p:txBody>
          <a:bodyPr wrap="square" rtlCol="0">
            <a:spAutoFit/>
          </a:bodyPr>
          <a:lstStyle/>
          <a:p>
            <a:r>
              <a:rPr lang="en-US" dirty="0" smtClean="0"/>
              <a:t>My Resources  |  </a:t>
            </a:r>
            <a:r>
              <a:rPr lang="en-US" sz="1200" dirty="0" smtClean="0"/>
              <a:t>All your resources in one place</a:t>
            </a:r>
            <a:endParaRPr lang="en-US" sz="1200" dirty="0"/>
          </a:p>
        </p:txBody>
      </p:sp>
      <p:sp>
        <p:nvSpPr>
          <p:cNvPr id="31" name="Rounded Rectangle 30"/>
          <p:cNvSpPr/>
          <p:nvPr/>
        </p:nvSpPr>
        <p:spPr>
          <a:xfrm>
            <a:off x="6076950" y="1372703"/>
            <a:ext cx="1219200" cy="3048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Search</a:t>
            </a:r>
            <a:endParaRPr lang="en-US" sz="1100" b="1" dirty="0"/>
          </a:p>
        </p:txBody>
      </p:sp>
      <p:sp>
        <p:nvSpPr>
          <p:cNvPr id="2" name="Rectangle 1"/>
          <p:cNvSpPr/>
          <p:nvPr/>
        </p:nvSpPr>
        <p:spPr>
          <a:xfrm>
            <a:off x="2514600" y="1384935"/>
            <a:ext cx="3429000" cy="28194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47800" y="1335643"/>
            <a:ext cx="1295625" cy="369332"/>
          </a:xfrm>
          <a:prstGeom prst="rect">
            <a:avLst/>
          </a:prstGeom>
          <a:noFill/>
        </p:spPr>
        <p:txBody>
          <a:bodyPr wrap="square" rtlCol="0">
            <a:spAutoFit/>
          </a:bodyPr>
          <a:lstStyle/>
          <a:p>
            <a:r>
              <a:rPr lang="en-US" dirty="0" smtClean="0"/>
              <a:t>Keyword:</a:t>
            </a:r>
            <a:endParaRPr lang="en-US" dirty="0"/>
          </a:p>
        </p:txBody>
      </p:sp>
      <p:sp>
        <p:nvSpPr>
          <p:cNvPr id="63" name="TextBox 62"/>
          <p:cNvSpPr txBox="1"/>
          <p:nvPr/>
        </p:nvSpPr>
        <p:spPr>
          <a:xfrm>
            <a:off x="7391175" y="1386215"/>
            <a:ext cx="1295625" cy="276999"/>
          </a:xfrm>
          <a:prstGeom prst="rect">
            <a:avLst/>
          </a:prstGeom>
          <a:noFill/>
        </p:spPr>
        <p:txBody>
          <a:bodyPr wrap="square" rtlCol="0">
            <a:spAutoFit/>
          </a:bodyPr>
          <a:lstStyle/>
          <a:p>
            <a:pPr algn="ctr"/>
            <a:r>
              <a:rPr lang="en-US" sz="1200" u="sng" dirty="0" smtClean="0"/>
              <a:t>Advanced</a:t>
            </a:r>
            <a:endParaRPr lang="en-US" sz="1200" u="sng" dirty="0"/>
          </a:p>
        </p:txBody>
      </p:sp>
      <p:grpSp>
        <p:nvGrpSpPr>
          <p:cNvPr id="15" name="Group 14"/>
          <p:cNvGrpSpPr/>
          <p:nvPr/>
        </p:nvGrpSpPr>
        <p:grpSpPr>
          <a:xfrm>
            <a:off x="556332" y="2664133"/>
            <a:ext cx="196184" cy="2461255"/>
            <a:chOff x="489616" y="2478609"/>
            <a:chExt cx="196184" cy="2461255"/>
          </a:xfrm>
        </p:grpSpPr>
        <p:sp>
          <p:nvSpPr>
            <p:cNvPr id="66" name="Rectangle 65"/>
            <p:cNvSpPr/>
            <p:nvPr/>
          </p:nvSpPr>
          <p:spPr>
            <a:xfrm>
              <a:off x="489616" y="2478609"/>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98242" y="2869287"/>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98242" y="3250287"/>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98242" y="3628698"/>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98242" y="3993932"/>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98242" y="4374932"/>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98242" y="4761151"/>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lowchart: Magnetic Disk 41"/>
          <p:cNvSpPr/>
          <p:nvPr/>
        </p:nvSpPr>
        <p:spPr>
          <a:xfrm>
            <a:off x="1117444" y="2644615"/>
            <a:ext cx="228600" cy="228600"/>
          </a:xfrm>
          <a:prstGeom prst="flowChartMagneticDisk">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descr="http://www.canto.com/en/images/marketplace/icons-workflow.jpg"/>
          <p:cNvPicPr>
            <a:picLocks noChangeAspect="1" noChangeArrowheads="1"/>
          </p:cNvPicPr>
          <p:nvPr/>
        </p:nvPicPr>
        <p:blipFill rotWithShape="1">
          <a:blip r:embed="rId4">
            <a:extLst>
              <a:ext uri="{28A0092B-C50C-407E-A947-70E740481C1C}">
                <a14:useLocalDpi xmlns:a14="http://schemas.microsoft.com/office/drawing/2010/main" val="0"/>
              </a:ext>
            </a:extLst>
          </a:blip>
          <a:srcRect l="8690" t="5774" r="6305" b="6163"/>
          <a:stretch/>
        </p:blipFill>
        <p:spPr bwMode="auto">
          <a:xfrm>
            <a:off x="1121814" y="3376989"/>
            <a:ext cx="283567" cy="29376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9" descr="http://www.canto.com/en/images/marketplace/icons-workflow.jpg"/>
          <p:cNvPicPr>
            <a:picLocks noChangeAspect="1" noChangeArrowheads="1"/>
          </p:cNvPicPr>
          <p:nvPr/>
        </p:nvPicPr>
        <p:blipFill rotWithShape="1">
          <a:blip r:embed="rId4">
            <a:extLst>
              <a:ext uri="{28A0092B-C50C-407E-A947-70E740481C1C}">
                <a14:useLocalDpi xmlns:a14="http://schemas.microsoft.com/office/drawing/2010/main" val="0"/>
              </a:ext>
            </a:extLst>
          </a:blip>
          <a:srcRect l="8690" t="5774" r="6305" b="6163"/>
          <a:stretch/>
        </p:blipFill>
        <p:spPr bwMode="auto">
          <a:xfrm>
            <a:off x="1130692" y="3747563"/>
            <a:ext cx="283567" cy="29376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1060989" y="4161321"/>
            <a:ext cx="404738" cy="27571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1043062" y="3007582"/>
            <a:ext cx="404738" cy="275719"/>
          </a:xfrm>
          <a:prstGeom prst="rect">
            <a:avLst/>
          </a:prstGeom>
          <a:noFill/>
          <a:extLst>
            <a:ext uri="{909E8E84-426E-40DD-AFC4-6F175D3DCCD1}">
              <a14:hiddenFill xmlns:a14="http://schemas.microsoft.com/office/drawing/2010/main">
                <a:solidFill>
                  <a:srgbClr val="FFFFFF"/>
                </a:solidFill>
              </a14:hiddenFill>
            </a:ext>
          </a:extLst>
        </p:spPr>
      </p:pic>
      <p:sp>
        <p:nvSpPr>
          <p:cNvPr id="84" name="Rounded Rectangle 83"/>
          <p:cNvSpPr/>
          <p:nvPr/>
        </p:nvSpPr>
        <p:spPr>
          <a:xfrm>
            <a:off x="478301" y="1809750"/>
            <a:ext cx="1036174"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a:t>
            </a:r>
            <a:r>
              <a:rPr lang="en-US" sz="1100" dirty="0" smtClean="0"/>
              <a:t>  </a:t>
            </a:r>
            <a:r>
              <a:rPr lang="en-US" sz="1100" b="1" dirty="0" smtClean="0"/>
              <a:t>Upload </a:t>
            </a:r>
            <a:endParaRPr lang="en-US" sz="1100" b="1" dirty="0"/>
          </a:p>
        </p:txBody>
      </p:sp>
      <p:sp>
        <p:nvSpPr>
          <p:cNvPr id="85" name="Rounded Rectangle 84"/>
          <p:cNvSpPr/>
          <p:nvPr/>
        </p:nvSpPr>
        <p:spPr>
          <a:xfrm>
            <a:off x="2507182" y="1809750"/>
            <a:ext cx="1226674"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Share</a:t>
            </a:r>
            <a:endParaRPr lang="en-US" sz="1100" b="1" dirty="0"/>
          </a:p>
        </p:txBody>
      </p:sp>
      <p:sp>
        <p:nvSpPr>
          <p:cNvPr id="18" name="Isosceles Triangle 17"/>
          <p:cNvSpPr/>
          <p:nvPr/>
        </p:nvSpPr>
        <p:spPr>
          <a:xfrm>
            <a:off x="1524000" y="2362200"/>
            <a:ext cx="76200" cy="76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a:off x="2264465" y="2355850"/>
            <a:ext cx="76200" cy="76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4254500" y="2362200"/>
            <a:ext cx="76200" cy="76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1590619" y="1809750"/>
            <a:ext cx="840419"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X</a:t>
            </a:r>
            <a:r>
              <a:rPr lang="en-US" sz="1100" b="1" dirty="0" smtClean="0"/>
              <a:t>   Delete</a:t>
            </a:r>
            <a:endParaRPr lang="en-US" sz="1100" b="1" dirty="0"/>
          </a:p>
        </p:txBody>
      </p:sp>
      <p:sp>
        <p:nvSpPr>
          <p:cNvPr id="91" name="Isosceles Triangle 90"/>
          <p:cNvSpPr/>
          <p:nvPr/>
        </p:nvSpPr>
        <p:spPr>
          <a:xfrm>
            <a:off x="5334000" y="2352675"/>
            <a:ext cx="76200" cy="76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1" y="5254823"/>
            <a:ext cx="8153400" cy="307777"/>
          </a:xfrm>
          <a:prstGeom prst="rect">
            <a:avLst/>
          </a:prstGeom>
          <a:noFill/>
        </p:spPr>
        <p:txBody>
          <a:bodyPr wrap="square" rtlCol="0">
            <a:spAutoFit/>
          </a:bodyPr>
          <a:lstStyle/>
          <a:p>
            <a:r>
              <a:rPr lang="en-US" sz="1400" dirty="0" smtClean="0"/>
              <a:t>Results 1 – 10 of 100     </a:t>
            </a:r>
            <a:r>
              <a:rPr lang="en-US" sz="1400" dirty="0" smtClean="0">
                <a:solidFill>
                  <a:schemeClr val="accent1">
                    <a:lumMod val="75000"/>
                  </a:schemeClr>
                </a:solidFill>
              </a:rPr>
              <a:t>&lt;&lt; 1 2 3 4 5 6 7 8 9 10 &gt;&gt;</a:t>
            </a:r>
            <a:endParaRPr lang="en-US" sz="1400" dirty="0">
              <a:solidFill>
                <a:schemeClr val="accent1">
                  <a:lumMod val="75000"/>
                </a:schemeClr>
              </a:solidFill>
            </a:endParaRPr>
          </a:p>
        </p:txBody>
      </p:sp>
      <p:sp>
        <p:nvSpPr>
          <p:cNvPr id="92" name="TextBox 91"/>
          <p:cNvSpPr txBox="1"/>
          <p:nvPr/>
        </p:nvSpPr>
        <p:spPr>
          <a:xfrm>
            <a:off x="2438400" y="1395740"/>
            <a:ext cx="1295625" cy="276999"/>
          </a:xfrm>
          <a:prstGeom prst="rect">
            <a:avLst/>
          </a:prstGeom>
          <a:noFill/>
        </p:spPr>
        <p:txBody>
          <a:bodyPr wrap="square" rtlCol="0">
            <a:spAutoFit/>
          </a:bodyPr>
          <a:lstStyle/>
          <a:p>
            <a:pPr algn="ctr"/>
            <a:r>
              <a:rPr lang="en-US" sz="1200" dirty="0" smtClean="0"/>
              <a:t>Little Bear River</a:t>
            </a:r>
            <a:endParaRPr lang="en-US" sz="1200" dirty="0"/>
          </a:p>
        </p:txBody>
      </p:sp>
      <p:sp>
        <p:nvSpPr>
          <p:cNvPr id="93" name="Rounded Rectangle 92"/>
          <p:cNvSpPr/>
          <p:nvPr/>
        </p:nvSpPr>
        <p:spPr>
          <a:xfrm>
            <a:off x="3810000" y="1809750"/>
            <a:ext cx="1226674"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Export</a:t>
            </a:r>
            <a:endParaRPr lang="en-US" sz="1100" b="1" dirty="0"/>
          </a:p>
        </p:txBody>
      </p:sp>
      <p:sp>
        <p:nvSpPr>
          <p:cNvPr id="94" name="TextBox 93"/>
          <p:cNvSpPr txBox="1"/>
          <p:nvPr/>
        </p:nvSpPr>
        <p:spPr>
          <a:xfrm>
            <a:off x="4348655" y="1"/>
            <a:ext cx="4719146"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smtClean="0">
                <a:solidFill>
                  <a:srgbClr val="00B0F0"/>
                </a:solidFill>
              </a:rPr>
              <a:t>Help </a:t>
            </a:r>
            <a:r>
              <a:rPr lang="en-US" sz="1200" dirty="0" smtClean="0"/>
              <a:t> </a:t>
            </a:r>
            <a:endParaRPr lang="en-US" sz="1200" dirty="0"/>
          </a:p>
        </p:txBody>
      </p:sp>
      <p:pic>
        <p:nvPicPr>
          <p:cNvPr id="43" name="Picture 4" descr="R logo"/>
          <p:cNvPicPr>
            <a:picLocks noChangeAspect="1" noChangeArrowheads="1"/>
          </p:cNvPicPr>
          <p:nvPr/>
        </p:nvPicPr>
        <p:blipFill>
          <a:blip r:embed="rId6" cstate="print"/>
          <a:srcRect/>
          <a:stretch>
            <a:fillRect/>
          </a:stretch>
        </p:blipFill>
        <p:spPr bwMode="auto">
          <a:xfrm>
            <a:off x="1060989" y="4552510"/>
            <a:ext cx="344392" cy="261738"/>
          </a:xfrm>
          <a:prstGeom prst="rect">
            <a:avLst/>
          </a:prstGeom>
          <a:noFill/>
        </p:spPr>
      </p:pic>
    </p:spTree>
    <p:extLst>
      <p:ext uri="{BB962C8B-B14F-4D97-AF65-F5344CB8AC3E}">
        <p14:creationId xmlns:p14="http://schemas.microsoft.com/office/powerpoint/2010/main" val="744372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6019800" y="2642295"/>
            <a:ext cx="2819400" cy="1431309"/>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6105382" y="3429000"/>
            <a:ext cx="2667000" cy="415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089826" y="2937681"/>
            <a:ext cx="2667000" cy="415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1"/>
            <a:ext cx="1754920" cy="584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smtClean="0"/>
              <a:t>This material is based upon work supported by the National Science Foundation (NSF) under Grant No. XXXXXXXX.</a:t>
            </a:r>
          </a:p>
          <a:p>
            <a:pPr algn="ctr"/>
            <a:r>
              <a:rPr lang="en-US" sz="900" dirty="0" smtClean="0"/>
              <a:t>Any opinions, findings, conclusions, or recommendations expressed in this material are those of the authors and do not necessarily reflect the views of the NSF.</a:t>
            </a:r>
            <a:endParaRPr lang="en-US" sz="900" dirty="0"/>
          </a:p>
        </p:txBody>
      </p:sp>
      <p:sp>
        <p:nvSpPr>
          <p:cNvPr id="7" name="TextBox 6"/>
          <p:cNvSpPr txBox="1"/>
          <p:nvPr/>
        </p:nvSpPr>
        <p:spPr>
          <a:xfrm>
            <a:off x="2302565" y="230862"/>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3657600" y="228601"/>
            <a:ext cx="1382110" cy="538609"/>
          </a:xfrm>
          <a:prstGeom prst="rect">
            <a:avLst/>
          </a:prstGeom>
          <a:noFill/>
        </p:spPr>
        <p:txBody>
          <a:bodyPr wrap="none" rtlCol="0">
            <a:spAutoFit/>
          </a:bodyPr>
          <a:lstStyle/>
          <a:p>
            <a:r>
              <a:rPr lang="en-US" dirty="0" smtClean="0">
                <a:solidFill>
                  <a:srgbClr val="FF0000"/>
                </a:solidFill>
              </a:rPr>
              <a:t>My Content</a:t>
            </a:r>
          </a:p>
          <a:p>
            <a:r>
              <a:rPr lang="en-US" sz="1100" dirty="0" smtClean="0">
                <a:solidFill>
                  <a:srgbClr val="FF0000"/>
                </a:solidFill>
              </a:rPr>
              <a:t>View Your Resources</a:t>
            </a:r>
            <a:endParaRPr lang="en-US" sz="1100" dirty="0">
              <a:solidFill>
                <a:srgbClr val="FF0000"/>
              </a:solidFill>
            </a:endParaRPr>
          </a:p>
        </p:txBody>
      </p:sp>
      <p:sp>
        <p:nvSpPr>
          <p:cNvPr id="11" name="TextBox 10"/>
          <p:cNvSpPr txBox="1"/>
          <p:nvPr/>
        </p:nvSpPr>
        <p:spPr>
          <a:xfrm>
            <a:off x="5186262" y="238632"/>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6497806" y="238632"/>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13" name="TextBox 12"/>
          <p:cNvSpPr txBox="1"/>
          <p:nvPr/>
        </p:nvSpPr>
        <p:spPr>
          <a:xfrm>
            <a:off x="7980531" y="236221"/>
            <a:ext cx="1047082" cy="538609"/>
          </a:xfrm>
          <a:prstGeom prst="rect">
            <a:avLst/>
          </a:prstGeom>
          <a:noFill/>
        </p:spPr>
        <p:txBody>
          <a:bodyPr wrap="none" rtlCol="0">
            <a:spAutoFit/>
          </a:bodyPr>
          <a:lstStyle/>
          <a:p>
            <a:r>
              <a:rPr lang="en-US" dirty="0" smtClean="0"/>
              <a:t>Support</a:t>
            </a:r>
          </a:p>
          <a:p>
            <a:r>
              <a:rPr lang="en-US" sz="1100" dirty="0" smtClean="0"/>
              <a:t>Help/Feedback</a:t>
            </a:r>
            <a:endParaRPr lang="en-US" sz="1100" dirty="0"/>
          </a:p>
        </p:txBody>
      </p:sp>
      <p:sp>
        <p:nvSpPr>
          <p:cNvPr id="21" name="TextBox 20"/>
          <p:cNvSpPr txBox="1"/>
          <p:nvPr/>
        </p:nvSpPr>
        <p:spPr>
          <a:xfrm>
            <a:off x="457200" y="773668"/>
            <a:ext cx="5029200" cy="369332"/>
          </a:xfrm>
          <a:prstGeom prst="rect">
            <a:avLst/>
          </a:prstGeom>
          <a:noFill/>
        </p:spPr>
        <p:txBody>
          <a:bodyPr wrap="square" rtlCol="0">
            <a:spAutoFit/>
          </a:bodyPr>
          <a:lstStyle/>
          <a:p>
            <a:r>
              <a:rPr lang="en-US" dirty="0" smtClean="0"/>
              <a:t>Little Bear River Monitoring Sites  |  </a:t>
            </a:r>
            <a:r>
              <a:rPr lang="en-US" sz="1200" dirty="0"/>
              <a:t>R</a:t>
            </a:r>
            <a:r>
              <a:rPr lang="en-US" sz="1200" dirty="0" smtClean="0"/>
              <a:t>esource Details</a:t>
            </a:r>
            <a:endParaRPr lang="en-US" sz="1200" dirty="0"/>
          </a:p>
        </p:txBody>
      </p:sp>
      <p:sp>
        <p:nvSpPr>
          <p:cNvPr id="94" name="TextBox 93"/>
          <p:cNvSpPr txBox="1"/>
          <p:nvPr/>
        </p:nvSpPr>
        <p:spPr>
          <a:xfrm>
            <a:off x="4348655" y="1"/>
            <a:ext cx="4719146"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smtClean="0">
                <a:solidFill>
                  <a:srgbClr val="00B0F0"/>
                </a:solidFill>
              </a:rPr>
              <a:t>Help </a:t>
            </a:r>
            <a:r>
              <a:rPr lang="en-US" sz="1200" dirty="0" smtClean="0"/>
              <a:t> </a:t>
            </a:r>
            <a:endParaRPr lang="en-US" sz="1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845" t="23779" r="73788" b="58507"/>
          <a:stretch/>
        </p:blipFill>
        <p:spPr bwMode="auto">
          <a:xfrm>
            <a:off x="544526" y="1676400"/>
            <a:ext cx="219867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1626275"/>
            <a:ext cx="3200400" cy="2031325"/>
          </a:xfrm>
          <a:prstGeom prst="rect">
            <a:avLst/>
          </a:prstGeom>
          <a:noFill/>
        </p:spPr>
        <p:txBody>
          <a:bodyPr wrap="square" rtlCol="0">
            <a:spAutoFit/>
          </a:bodyPr>
          <a:lstStyle/>
          <a:p>
            <a:r>
              <a:rPr lang="en-US" dirty="0" smtClean="0"/>
              <a:t>         </a:t>
            </a:r>
            <a:r>
              <a:rPr lang="en-US" sz="1200" b="1" dirty="0" smtClean="0"/>
              <a:t>Resource Type</a:t>
            </a:r>
            <a:r>
              <a:rPr lang="en-US" sz="1200" dirty="0" smtClean="0"/>
              <a:t>:  ESRI </a:t>
            </a:r>
            <a:r>
              <a:rPr lang="en-US" sz="1200" dirty="0" err="1" smtClean="0"/>
              <a:t>Shapefile</a:t>
            </a:r>
            <a:endParaRPr lang="en-US" sz="1200" dirty="0" smtClean="0"/>
          </a:p>
          <a:p>
            <a:r>
              <a:rPr lang="en-US" sz="1200" b="1" dirty="0" smtClean="0"/>
              <a:t>Created by</a:t>
            </a:r>
            <a:r>
              <a:rPr lang="en-US" sz="1200" dirty="0" smtClean="0"/>
              <a:t>:  Jeff Horsburgh</a:t>
            </a:r>
          </a:p>
          <a:p>
            <a:r>
              <a:rPr lang="en-US" sz="1200" b="1" dirty="0" smtClean="0"/>
              <a:t>Created</a:t>
            </a:r>
            <a:r>
              <a:rPr lang="en-US" sz="1200" dirty="0" smtClean="0"/>
              <a:t>:  6/10/2012</a:t>
            </a:r>
          </a:p>
          <a:p>
            <a:r>
              <a:rPr lang="en-US" sz="1200" b="1" dirty="0"/>
              <a:t>Keywords</a:t>
            </a:r>
            <a:r>
              <a:rPr lang="en-US" sz="1200" dirty="0"/>
              <a:t>: </a:t>
            </a:r>
            <a:r>
              <a:rPr lang="en-US" sz="1200" dirty="0" smtClean="0"/>
              <a:t>Observations </a:t>
            </a:r>
            <a:r>
              <a:rPr lang="en-US" sz="1200" dirty="0"/>
              <a:t>Catalog, Data Cart, Little Bear River, Utah, CUAHSI, Water, Utah State University, Continuous Monitoring, Water Quality, </a:t>
            </a:r>
            <a:r>
              <a:rPr lang="en-US" sz="1200" dirty="0" err="1" smtClean="0"/>
              <a:t>Streamflow</a:t>
            </a:r>
            <a:endParaRPr lang="en-US" sz="1200" dirty="0" smtClean="0"/>
          </a:p>
          <a:p>
            <a:r>
              <a:rPr lang="en-US" sz="1200" b="1" dirty="0" smtClean="0"/>
              <a:t>Size</a:t>
            </a:r>
            <a:r>
              <a:rPr lang="en-US" sz="1200" dirty="0" smtClean="0"/>
              <a:t>:  250 KB</a:t>
            </a:r>
          </a:p>
          <a:p>
            <a:r>
              <a:rPr lang="en-US" sz="1200" b="1" dirty="0"/>
              <a:t>Extent</a:t>
            </a:r>
            <a:r>
              <a:rPr lang="en-US" sz="1200" dirty="0"/>
              <a:t>:  </a:t>
            </a:r>
            <a:r>
              <a:rPr lang="en-US" sz="1200" dirty="0" smtClean="0"/>
              <a:t>       Left: -111.95       Right: -111.79</a:t>
            </a:r>
            <a:endParaRPr lang="en-US" sz="1200" dirty="0"/>
          </a:p>
          <a:p>
            <a:r>
              <a:rPr lang="en-US" sz="1200" dirty="0" smtClean="0"/>
              <a:t>                     Top: 41.73           Bottom: 41.48</a:t>
            </a:r>
            <a:endParaRPr lang="en-US" sz="1200" dirty="0"/>
          </a:p>
        </p:txBody>
      </p:sp>
      <p:pic>
        <p:nvPicPr>
          <p:cNvPr id="83"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2844376" y="1686757"/>
            <a:ext cx="432224" cy="29444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533400" y="3727609"/>
            <a:ext cx="5298231" cy="2215991"/>
          </a:xfrm>
          <a:prstGeom prst="rect">
            <a:avLst/>
          </a:prstGeom>
          <a:noFill/>
        </p:spPr>
        <p:txBody>
          <a:bodyPr wrap="square" rtlCol="0">
            <a:spAutoFit/>
          </a:bodyPr>
          <a:lstStyle/>
          <a:p>
            <a:r>
              <a:rPr lang="en-US" sz="1200" b="1" dirty="0" smtClean="0"/>
              <a:t>Resource Description</a:t>
            </a:r>
          </a:p>
          <a:p>
            <a:endParaRPr lang="en-US" sz="600" dirty="0" smtClean="0"/>
          </a:p>
          <a:p>
            <a:r>
              <a:rPr lang="en-US" sz="1200" b="1" dirty="0"/>
              <a:t>Abstract</a:t>
            </a:r>
            <a:r>
              <a:rPr lang="en-US" sz="1200" dirty="0"/>
              <a:t>: Utah State University is conducting continuous monitoring within the Little Bear River watershed of northern Utah, USA to </a:t>
            </a:r>
            <a:r>
              <a:rPr lang="en-US" sz="1200" dirty="0" smtClean="0"/>
              <a:t>investigate </a:t>
            </a:r>
            <a:r>
              <a:rPr lang="en-US" sz="1200" dirty="0"/>
              <a:t>the use of surrogate measures such as turbidity in creating high frequency load estimates for constituents that cannot be measured continuously</a:t>
            </a:r>
            <a:r>
              <a:rPr lang="en-US" sz="1200" dirty="0" smtClean="0"/>
              <a:t>. This </a:t>
            </a:r>
            <a:r>
              <a:rPr lang="en-US" sz="1200" dirty="0" err="1" smtClean="0"/>
              <a:t>shapefile</a:t>
            </a:r>
            <a:r>
              <a:rPr lang="en-US" sz="1200" dirty="0" smtClean="0"/>
              <a:t> contains location of USU’s continuous monitoring sites.</a:t>
            </a:r>
          </a:p>
          <a:p>
            <a:endParaRPr lang="en-US" sz="1200" dirty="0"/>
          </a:p>
          <a:p>
            <a:r>
              <a:rPr lang="en-US" sz="1200" b="1" dirty="0"/>
              <a:t>Citation</a:t>
            </a:r>
            <a:r>
              <a:rPr lang="en-US" sz="1200" dirty="0"/>
              <a:t>:  Horsburgh, J. S., D. K. Stevens, D. G. </a:t>
            </a:r>
            <a:r>
              <a:rPr lang="en-US" sz="1200" dirty="0" err="1"/>
              <a:t>Tarboton</a:t>
            </a:r>
            <a:r>
              <a:rPr lang="en-US" sz="1200" dirty="0"/>
              <a:t>, N. O. Mesner, A. </a:t>
            </a:r>
            <a:r>
              <a:rPr lang="en-US" sz="1200" dirty="0" err="1"/>
              <a:t>Spackman</a:t>
            </a:r>
            <a:r>
              <a:rPr lang="en-US" sz="1200" dirty="0"/>
              <a:t> Jones, and S. </a:t>
            </a:r>
            <a:r>
              <a:rPr lang="en-US" sz="1200" dirty="0" err="1"/>
              <a:t>Gurrero</a:t>
            </a:r>
            <a:r>
              <a:rPr lang="en-US" sz="1200" dirty="0"/>
              <a:t>, (2009), Monitoring data collected within the Little Bear River Experimental Watershed, Utah, USA, Utah State University.</a:t>
            </a:r>
          </a:p>
          <a:p>
            <a:endParaRPr lang="en-US" sz="1200" dirty="0"/>
          </a:p>
        </p:txBody>
      </p:sp>
      <p:sp>
        <p:nvSpPr>
          <p:cNvPr id="47" name="Rounded Rectangle 46"/>
          <p:cNvSpPr/>
          <p:nvPr/>
        </p:nvSpPr>
        <p:spPr>
          <a:xfrm>
            <a:off x="568923" y="1253234"/>
            <a:ext cx="878877"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Open</a:t>
            </a:r>
            <a:endParaRPr lang="en-US" sz="1100" b="1" dirty="0"/>
          </a:p>
        </p:txBody>
      </p:sp>
      <p:sp>
        <p:nvSpPr>
          <p:cNvPr id="48" name="Rounded Rectangle 47"/>
          <p:cNvSpPr/>
          <p:nvPr/>
        </p:nvSpPr>
        <p:spPr>
          <a:xfrm>
            <a:off x="1516526" y="1253234"/>
            <a:ext cx="786039"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Share</a:t>
            </a:r>
            <a:endParaRPr lang="en-US" sz="1100" b="1" dirty="0"/>
          </a:p>
        </p:txBody>
      </p:sp>
      <p:sp>
        <p:nvSpPr>
          <p:cNvPr id="49" name="Rounded Rectangle 48"/>
          <p:cNvSpPr/>
          <p:nvPr/>
        </p:nvSpPr>
        <p:spPr>
          <a:xfrm>
            <a:off x="2362200" y="1253234"/>
            <a:ext cx="698288"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Export</a:t>
            </a:r>
            <a:endParaRPr lang="en-US" sz="1100" b="1" dirty="0"/>
          </a:p>
        </p:txBody>
      </p:sp>
      <p:sp>
        <p:nvSpPr>
          <p:cNvPr id="50" name="Rounded Rectangle 49"/>
          <p:cNvSpPr/>
          <p:nvPr/>
        </p:nvSpPr>
        <p:spPr>
          <a:xfrm>
            <a:off x="6019800" y="1295400"/>
            <a:ext cx="2819400" cy="125730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096000" y="1295400"/>
            <a:ext cx="2590800" cy="507831"/>
          </a:xfrm>
          <a:prstGeom prst="rect">
            <a:avLst/>
          </a:prstGeom>
          <a:noFill/>
        </p:spPr>
        <p:txBody>
          <a:bodyPr wrap="square" rtlCol="0">
            <a:spAutoFit/>
          </a:bodyPr>
          <a:lstStyle/>
          <a:p>
            <a:pPr algn="ctr"/>
            <a:r>
              <a:rPr lang="en-US" dirty="0" smtClean="0"/>
              <a:t>Comments</a:t>
            </a:r>
          </a:p>
          <a:p>
            <a:pPr algn="ctr"/>
            <a:r>
              <a:rPr lang="en-US" sz="800" u="sng" dirty="0" smtClean="0"/>
              <a:t>Add Comment</a:t>
            </a:r>
            <a:endParaRPr lang="en-US" sz="800" u="sng" dirty="0"/>
          </a:p>
        </p:txBody>
      </p:sp>
      <p:sp>
        <p:nvSpPr>
          <p:cNvPr id="16" name="Rectangle 15"/>
          <p:cNvSpPr/>
          <p:nvPr/>
        </p:nvSpPr>
        <p:spPr>
          <a:xfrm>
            <a:off x="6096000" y="1803231"/>
            <a:ext cx="2667000" cy="558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497806" y="1837695"/>
            <a:ext cx="2188993" cy="507831"/>
          </a:xfrm>
          <a:prstGeom prst="rect">
            <a:avLst/>
          </a:prstGeom>
          <a:noFill/>
        </p:spPr>
        <p:txBody>
          <a:bodyPr wrap="square" rtlCol="0">
            <a:spAutoFit/>
          </a:bodyPr>
          <a:lstStyle/>
          <a:p>
            <a:r>
              <a:rPr lang="en-US" sz="900" u="sng" dirty="0" smtClean="0">
                <a:solidFill>
                  <a:srgbClr val="FF0000"/>
                </a:solidFill>
              </a:rPr>
              <a:t>Jeff Horsburgh</a:t>
            </a:r>
            <a:r>
              <a:rPr lang="en-US" sz="900" dirty="0" smtClean="0"/>
              <a:t>: This </a:t>
            </a:r>
            <a:r>
              <a:rPr lang="en-US" sz="900" dirty="0" err="1" smtClean="0"/>
              <a:t>shapefile</a:t>
            </a:r>
            <a:r>
              <a:rPr lang="en-US" sz="900" dirty="0" smtClean="0"/>
              <a:t> is really helpful if you want to know where my monitoring sites are located.</a:t>
            </a:r>
            <a:endParaRPr lang="en-US" sz="900" dirty="0"/>
          </a:p>
        </p:txBody>
      </p:sp>
      <p:pic>
        <p:nvPicPr>
          <p:cNvPr id="5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8431" y="1855613"/>
            <a:ext cx="318569" cy="31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ounded Rectangle 56"/>
          <p:cNvSpPr/>
          <p:nvPr/>
        </p:nvSpPr>
        <p:spPr>
          <a:xfrm>
            <a:off x="3810000" y="1253234"/>
            <a:ext cx="658781"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Delete</a:t>
            </a:r>
            <a:endParaRPr lang="en-US" sz="1100" b="1"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28" y="3449598"/>
            <a:ext cx="1178910" cy="28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ounded Rectangle 59"/>
          <p:cNvSpPr/>
          <p:nvPr/>
        </p:nvSpPr>
        <p:spPr>
          <a:xfrm>
            <a:off x="3089063" y="1253234"/>
            <a:ext cx="698288"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Edit</a:t>
            </a:r>
            <a:endParaRPr lang="en-US" sz="1100" b="1" dirty="0"/>
          </a:p>
        </p:txBody>
      </p:sp>
      <p:sp>
        <p:nvSpPr>
          <p:cNvPr id="61" name="Isosceles Triangle 60"/>
          <p:cNvSpPr/>
          <p:nvPr/>
        </p:nvSpPr>
        <p:spPr>
          <a:xfrm rot="10800000">
            <a:off x="1296980" y="1358885"/>
            <a:ext cx="76201" cy="889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019800" y="4182788"/>
            <a:ext cx="2819400" cy="1717596"/>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134100" y="4198743"/>
            <a:ext cx="2590800" cy="369332"/>
          </a:xfrm>
          <a:prstGeom prst="rect">
            <a:avLst/>
          </a:prstGeom>
          <a:noFill/>
        </p:spPr>
        <p:txBody>
          <a:bodyPr wrap="square" rtlCol="0">
            <a:spAutoFit/>
          </a:bodyPr>
          <a:lstStyle/>
          <a:p>
            <a:pPr algn="ctr"/>
            <a:r>
              <a:rPr lang="en-US" dirty="0" smtClean="0"/>
              <a:t>Similar Resources</a:t>
            </a:r>
          </a:p>
        </p:txBody>
      </p:sp>
      <p:sp>
        <p:nvSpPr>
          <p:cNvPr id="32" name="Rectangle 31"/>
          <p:cNvSpPr/>
          <p:nvPr/>
        </p:nvSpPr>
        <p:spPr>
          <a:xfrm>
            <a:off x="6114764" y="4561830"/>
            <a:ext cx="2648236"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6126881" y="4592221"/>
            <a:ext cx="473772" cy="32274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495763" y="4561829"/>
            <a:ext cx="2191035" cy="430887"/>
          </a:xfrm>
          <a:prstGeom prst="rect">
            <a:avLst/>
          </a:prstGeom>
          <a:noFill/>
        </p:spPr>
        <p:txBody>
          <a:bodyPr wrap="square" rtlCol="0">
            <a:spAutoFit/>
          </a:bodyPr>
          <a:lstStyle/>
          <a:p>
            <a:r>
              <a:rPr lang="en-US" sz="1100" u="sng" dirty="0" smtClean="0"/>
              <a:t>Little Bear River Sites</a:t>
            </a:r>
            <a:r>
              <a:rPr lang="en-US" sz="1100" dirty="0" smtClean="0"/>
              <a:t> </a:t>
            </a:r>
          </a:p>
          <a:p>
            <a:r>
              <a:rPr lang="en-US" sz="1100" dirty="0" smtClean="0"/>
              <a:t>Shared by:  </a:t>
            </a:r>
            <a:r>
              <a:rPr lang="en-US" sz="1100" u="sng" dirty="0" smtClean="0"/>
              <a:t>Jeff Horsburgh</a:t>
            </a:r>
            <a:endParaRPr lang="en-US" sz="1100" u="sng" dirty="0"/>
          </a:p>
        </p:txBody>
      </p:sp>
      <p:sp>
        <p:nvSpPr>
          <p:cNvPr id="36" name="Rectangle 35"/>
          <p:cNvSpPr/>
          <p:nvPr/>
        </p:nvSpPr>
        <p:spPr>
          <a:xfrm>
            <a:off x="6114764" y="5088497"/>
            <a:ext cx="2648236"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95763" y="5088496"/>
            <a:ext cx="2191035" cy="430887"/>
          </a:xfrm>
          <a:prstGeom prst="rect">
            <a:avLst/>
          </a:prstGeom>
          <a:noFill/>
        </p:spPr>
        <p:txBody>
          <a:bodyPr wrap="square" rtlCol="0">
            <a:spAutoFit/>
          </a:bodyPr>
          <a:lstStyle/>
          <a:p>
            <a:r>
              <a:rPr lang="en-US" sz="1100" u="sng" dirty="0" smtClean="0"/>
              <a:t>Little Bear River ODM Database</a:t>
            </a:r>
            <a:r>
              <a:rPr lang="en-US" sz="1100" dirty="0" smtClean="0"/>
              <a:t> </a:t>
            </a:r>
          </a:p>
          <a:p>
            <a:r>
              <a:rPr lang="en-US" sz="1100" dirty="0" smtClean="0"/>
              <a:t>Shared by:  </a:t>
            </a:r>
            <a:r>
              <a:rPr lang="en-US" sz="1100" u="sng" dirty="0" smtClean="0"/>
              <a:t>Jeff Horsburgh</a:t>
            </a:r>
            <a:endParaRPr lang="en-US" sz="1100" u="sng" dirty="0"/>
          </a:p>
        </p:txBody>
      </p:sp>
      <p:sp>
        <p:nvSpPr>
          <p:cNvPr id="39" name="Flowchart: Magnetic Disk 38"/>
          <p:cNvSpPr/>
          <p:nvPr/>
        </p:nvSpPr>
        <p:spPr>
          <a:xfrm>
            <a:off x="6230510" y="5189639"/>
            <a:ext cx="228600" cy="228600"/>
          </a:xfrm>
          <a:prstGeom prst="flowChartMagneticDisk">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096000" y="2642295"/>
            <a:ext cx="2590800" cy="369332"/>
          </a:xfrm>
          <a:prstGeom prst="rect">
            <a:avLst/>
          </a:prstGeom>
          <a:noFill/>
        </p:spPr>
        <p:txBody>
          <a:bodyPr wrap="square" rtlCol="0">
            <a:spAutoFit/>
          </a:bodyPr>
          <a:lstStyle/>
          <a:p>
            <a:pPr algn="ctr"/>
            <a:r>
              <a:rPr lang="en-US" dirty="0" smtClean="0"/>
              <a:t>Shared With</a:t>
            </a:r>
          </a:p>
        </p:txBody>
      </p:sp>
      <p:sp>
        <p:nvSpPr>
          <p:cNvPr id="45" name="TextBox 44"/>
          <p:cNvSpPr txBox="1"/>
          <p:nvPr/>
        </p:nvSpPr>
        <p:spPr>
          <a:xfrm>
            <a:off x="6694171" y="2971800"/>
            <a:ext cx="1458310" cy="369332"/>
          </a:xfrm>
          <a:prstGeom prst="rect">
            <a:avLst/>
          </a:prstGeom>
          <a:noFill/>
        </p:spPr>
        <p:txBody>
          <a:bodyPr wrap="square" rtlCol="0">
            <a:spAutoFit/>
          </a:bodyPr>
          <a:lstStyle/>
          <a:p>
            <a:r>
              <a:rPr lang="en-US" sz="900" u="sng" dirty="0" smtClean="0"/>
              <a:t>Dan Ames</a:t>
            </a:r>
          </a:p>
          <a:p>
            <a:r>
              <a:rPr lang="en-US" sz="900" dirty="0" smtClean="0"/>
              <a:t>Brigham Young University</a:t>
            </a:r>
            <a:endParaRPr lang="en-US" sz="900" dirty="0"/>
          </a:p>
        </p:txBody>
      </p:sp>
      <p:pic>
        <p:nvPicPr>
          <p:cNvPr id="5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0357" y="2989718"/>
            <a:ext cx="351414" cy="3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6694171" y="3417332"/>
            <a:ext cx="1458310" cy="369332"/>
          </a:xfrm>
          <a:prstGeom prst="rect">
            <a:avLst/>
          </a:prstGeom>
          <a:noFill/>
        </p:spPr>
        <p:txBody>
          <a:bodyPr wrap="square" rtlCol="0">
            <a:spAutoFit/>
          </a:bodyPr>
          <a:lstStyle/>
          <a:p>
            <a:r>
              <a:rPr lang="en-US" sz="900" u="sng" dirty="0" smtClean="0"/>
              <a:t>David </a:t>
            </a:r>
            <a:r>
              <a:rPr lang="en-US" sz="900" u="sng" dirty="0" err="1" smtClean="0"/>
              <a:t>Tarboton</a:t>
            </a:r>
            <a:endParaRPr lang="en-US" sz="900" u="sng" dirty="0" smtClean="0"/>
          </a:p>
          <a:p>
            <a:r>
              <a:rPr lang="en-US" sz="900" dirty="0" smtClean="0"/>
              <a:t>Utah State University</a:t>
            </a:r>
            <a:endParaRPr lang="en-US" sz="900" dirty="0"/>
          </a:p>
        </p:txBody>
      </p:sp>
      <p:pic>
        <p:nvPicPr>
          <p:cNvPr id="5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3477717"/>
            <a:ext cx="351414" cy="3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253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1"/>
            <a:ext cx="1754920" cy="584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smtClean="0"/>
              <a:t>This material is based upon work supported by the National Science Foundation (NSF) under Grant No. XXXXXXXX.</a:t>
            </a:r>
          </a:p>
          <a:p>
            <a:pPr algn="ctr"/>
            <a:r>
              <a:rPr lang="en-US" sz="900" dirty="0" smtClean="0"/>
              <a:t>Any opinions, findings, conclusions, or recommendations expressed in this material are those of the authors and do not necessarily reflect the views of the NSF.</a:t>
            </a:r>
            <a:endParaRPr lang="en-US" sz="900" dirty="0"/>
          </a:p>
        </p:txBody>
      </p:sp>
      <p:sp>
        <p:nvSpPr>
          <p:cNvPr id="7" name="TextBox 6"/>
          <p:cNvSpPr txBox="1"/>
          <p:nvPr/>
        </p:nvSpPr>
        <p:spPr>
          <a:xfrm>
            <a:off x="2302565" y="230862"/>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3657600" y="228601"/>
            <a:ext cx="1382110" cy="538609"/>
          </a:xfrm>
          <a:prstGeom prst="rect">
            <a:avLst/>
          </a:prstGeom>
          <a:noFill/>
        </p:spPr>
        <p:txBody>
          <a:bodyPr wrap="none" rtlCol="0">
            <a:spAutoFit/>
          </a:bodyPr>
          <a:lstStyle/>
          <a:p>
            <a:r>
              <a:rPr lang="en-US" dirty="0" smtClean="0">
                <a:solidFill>
                  <a:srgbClr val="FF0000"/>
                </a:solidFill>
              </a:rPr>
              <a:t>My Content</a:t>
            </a:r>
          </a:p>
          <a:p>
            <a:r>
              <a:rPr lang="en-US" sz="1100" dirty="0" smtClean="0">
                <a:solidFill>
                  <a:srgbClr val="FF0000"/>
                </a:solidFill>
              </a:rPr>
              <a:t>View Your Resources</a:t>
            </a:r>
            <a:endParaRPr lang="en-US" sz="1100" dirty="0">
              <a:solidFill>
                <a:srgbClr val="FF0000"/>
              </a:solidFill>
            </a:endParaRPr>
          </a:p>
        </p:txBody>
      </p:sp>
      <p:sp>
        <p:nvSpPr>
          <p:cNvPr id="11" name="TextBox 10"/>
          <p:cNvSpPr txBox="1"/>
          <p:nvPr/>
        </p:nvSpPr>
        <p:spPr>
          <a:xfrm>
            <a:off x="5186262" y="238632"/>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6497806" y="238632"/>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13" name="TextBox 12"/>
          <p:cNvSpPr txBox="1"/>
          <p:nvPr/>
        </p:nvSpPr>
        <p:spPr>
          <a:xfrm>
            <a:off x="7980531" y="236221"/>
            <a:ext cx="1047082" cy="538609"/>
          </a:xfrm>
          <a:prstGeom prst="rect">
            <a:avLst/>
          </a:prstGeom>
          <a:noFill/>
        </p:spPr>
        <p:txBody>
          <a:bodyPr wrap="none" rtlCol="0">
            <a:spAutoFit/>
          </a:bodyPr>
          <a:lstStyle/>
          <a:p>
            <a:r>
              <a:rPr lang="en-US" dirty="0" smtClean="0"/>
              <a:t>Support</a:t>
            </a:r>
          </a:p>
          <a:p>
            <a:r>
              <a:rPr lang="en-US" sz="1100" dirty="0" smtClean="0"/>
              <a:t>Help/Feedback</a:t>
            </a:r>
            <a:endParaRPr lang="en-US" sz="1100" dirty="0"/>
          </a:p>
        </p:txBody>
      </p:sp>
      <p:sp>
        <p:nvSpPr>
          <p:cNvPr id="21" name="TextBox 20"/>
          <p:cNvSpPr txBox="1"/>
          <p:nvPr/>
        </p:nvSpPr>
        <p:spPr>
          <a:xfrm>
            <a:off x="457200" y="773668"/>
            <a:ext cx="6400800" cy="369332"/>
          </a:xfrm>
          <a:prstGeom prst="rect">
            <a:avLst/>
          </a:prstGeom>
          <a:noFill/>
        </p:spPr>
        <p:txBody>
          <a:bodyPr wrap="square" rtlCol="0">
            <a:spAutoFit/>
          </a:bodyPr>
          <a:lstStyle/>
          <a:p>
            <a:r>
              <a:rPr lang="en-US" dirty="0" smtClean="0"/>
              <a:t>Little Bear River SWAT Model  |  </a:t>
            </a:r>
            <a:r>
              <a:rPr lang="en-US" sz="1200" dirty="0"/>
              <a:t>R</a:t>
            </a:r>
            <a:r>
              <a:rPr lang="en-US" sz="1200" dirty="0" smtClean="0"/>
              <a:t>esource Details</a:t>
            </a:r>
            <a:endParaRPr lang="en-US" sz="1200" dirty="0"/>
          </a:p>
        </p:txBody>
      </p:sp>
      <p:sp>
        <p:nvSpPr>
          <p:cNvPr id="94" name="TextBox 93"/>
          <p:cNvSpPr txBox="1"/>
          <p:nvPr/>
        </p:nvSpPr>
        <p:spPr>
          <a:xfrm>
            <a:off x="4348655" y="1"/>
            <a:ext cx="4719146"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smtClean="0">
                <a:solidFill>
                  <a:srgbClr val="00B0F0"/>
                </a:solidFill>
              </a:rPr>
              <a:t>Help </a:t>
            </a:r>
            <a:r>
              <a:rPr lang="en-US" sz="1200" dirty="0" smtClean="0"/>
              <a:t> </a:t>
            </a:r>
            <a:endParaRPr lang="en-US" sz="1200" dirty="0"/>
          </a:p>
        </p:txBody>
      </p:sp>
      <p:sp>
        <p:nvSpPr>
          <p:cNvPr id="5" name="TextBox 4"/>
          <p:cNvSpPr txBox="1"/>
          <p:nvPr/>
        </p:nvSpPr>
        <p:spPr>
          <a:xfrm>
            <a:off x="581025" y="1673304"/>
            <a:ext cx="5181600" cy="1107996"/>
          </a:xfrm>
          <a:prstGeom prst="rect">
            <a:avLst/>
          </a:prstGeom>
          <a:noFill/>
        </p:spPr>
        <p:txBody>
          <a:bodyPr wrap="square" rtlCol="0">
            <a:spAutoFit/>
          </a:bodyPr>
          <a:lstStyle/>
          <a:p>
            <a:r>
              <a:rPr lang="en-US" dirty="0" smtClean="0"/>
              <a:t>         </a:t>
            </a:r>
            <a:r>
              <a:rPr lang="en-US" sz="1200" b="1" dirty="0" smtClean="0"/>
              <a:t>Resource Type</a:t>
            </a:r>
            <a:r>
              <a:rPr lang="en-US" sz="1200" dirty="0" smtClean="0"/>
              <a:t>:  Model Package</a:t>
            </a:r>
          </a:p>
          <a:p>
            <a:r>
              <a:rPr lang="en-US" sz="1200" b="1" dirty="0" smtClean="0"/>
              <a:t>Created by</a:t>
            </a:r>
            <a:r>
              <a:rPr lang="en-US" sz="1200" dirty="0" smtClean="0"/>
              <a:t>:  Jeff Horsburgh</a:t>
            </a:r>
          </a:p>
          <a:p>
            <a:r>
              <a:rPr lang="en-US" sz="1200" b="1" dirty="0" smtClean="0"/>
              <a:t>Created</a:t>
            </a:r>
            <a:r>
              <a:rPr lang="en-US" sz="1200" dirty="0" smtClean="0"/>
              <a:t>:  6/10/2012</a:t>
            </a:r>
          </a:p>
          <a:p>
            <a:r>
              <a:rPr lang="en-US" sz="1200" b="1" dirty="0"/>
              <a:t>Keywords</a:t>
            </a:r>
            <a:r>
              <a:rPr lang="en-US" sz="1200" dirty="0"/>
              <a:t>: </a:t>
            </a:r>
            <a:r>
              <a:rPr lang="en-US" sz="1200" dirty="0" smtClean="0"/>
              <a:t>Little Bear River, Nutrients, Phosphorus, Water Quality, Model</a:t>
            </a:r>
          </a:p>
          <a:p>
            <a:r>
              <a:rPr lang="en-US" sz="1200" b="1" dirty="0" smtClean="0"/>
              <a:t>Size</a:t>
            </a:r>
            <a:r>
              <a:rPr lang="en-US" sz="1200" dirty="0" smtClean="0"/>
              <a:t>:  100 MB</a:t>
            </a:r>
          </a:p>
        </p:txBody>
      </p:sp>
      <p:sp>
        <p:nvSpPr>
          <p:cNvPr id="46" name="TextBox 45"/>
          <p:cNvSpPr txBox="1"/>
          <p:nvPr/>
        </p:nvSpPr>
        <p:spPr>
          <a:xfrm>
            <a:off x="533400" y="3200400"/>
            <a:ext cx="5298231" cy="2031325"/>
          </a:xfrm>
          <a:prstGeom prst="rect">
            <a:avLst/>
          </a:prstGeom>
          <a:noFill/>
        </p:spPr>
        <p:txBody>
          <a:bodyPr wrap="square" rtlCol="0">
            <a:spAutoFit/>
          </a:bodyPr>
          <a:lstStyle/>
          <a:p>
            <a:r>
              <a:rPr lang="en-US" sz="1200" b="1" dirty="0" smtClean="0"/>
              <a:t>Resource Description</a:t>
            </a:r>
          </a:p>
          <a:p>
            <a:endParaRPr lang="en-US" sz="600" dirty="0" smtClean="0"/>
          </a:p>
          <a:p>
            <a:r>
              <a:rPr lang="en-US" sz="1200" b="1" dirty="0"/>
              <a:t>Abstract</a:t>
            </a:r>
            <a:r>
              <a:rPr lang="en-US" sz="1200" dirty="0"/>
              <a:t>: </a:t>
            </a:r>
            <a:r>
              <a:rPr lang="en-US" sz="1200" dirty="0" smtClean="0"/>
              <a:t>This is a Soil and Water Assessment Tool model package that is ready to execute.  All inputs and outputs are included in the model package.</a:t>
            </a:r>
          </a:p>
          <a:p>
            <a:r>
              <a:rPr lang="en-US" sz="1200" b="1" dirty="0" smtClean="0"/>
              <a:t>Required Inputs:</a:t>
            </a:r>
            <a:r>
              <a:rPr lang="en-US" sz="1200" dirty="0" smtClean="0"/>
              <a:t> High frequency (sub-daily) measurements of water temperature, dissolved oxygen, solar radiation, barometric pressure, </a:t>
            </a:r>
          </a:p>
          <a:p>
            <a:r>
              <a:rPr lang="en-US" sz="1200" b="1" dirty="0" smtClean="0"/>
              <a:t>Outputs:</a:t>
            </a:r>
            <a:r>
              <a:rPr lang="en-US" sz="1200" dirty="0" smtClean="0"/>
              <a:t> Daily estimates of </a:t>
            </a:r>
            <a:r>
              <a:rPr lang="en-US" sz="1200" dirty="0" err="1" smtClean="0"/>
              <a:t>streamflow</a:t>
            </a:r>
            <a:r>
              <a:rPr lang="en-US" sz="1200" dirty="0" smtClean="0"/>
              <a:t> and water quality for </a:t>
            </a:r>
            <a:r>
              <a:rPr lang="en-US" sz="1200" dirty="0" err="1" smtClean="0"/>
              <a:t>subwatersheds</a:t>
            </a:r>
            <a:r>
              <a:rPr lang="en-US" sz="1200" dirty="0" smtClean="0"/>
              <a:t> in the Little Bear River.</a:t>
            </a:r>
            <a:endParaRPr lang="en-US" sz="1200" dirty="0"/>
          </a:p>
          <a:p>
            <a:r>
              <a:rPr lang="en-US" sz="1200" b="1" dirty="0"/>
              <a:t>Citation</a:t>
            </a:r>
            <a:r>
              <a:rPr lang="en-US" sz="1200" dirty="0"/>
              <a:t>:  Horsburgh, J. S</a:t>
            </a:r>
            <a:r>
              <a:rPr lang="en-US" sz="1200" dirty="0" smtClean="0"/>
              <a:t>. (2012), Little Bear River SWAT Model, Utah </a:t>
            </a:r>
            <a:r>
              <a:rPr lang="en-US" sz="1200" dirty="0"/>
              <a:t>State </a:t>
            </a:r>
            <a:r>
              <a:rPr lang="en-US" sz="1200" dirty="0" smtClean="0"/>
              <a:t>University, Logan, UT.</a:t>
            </a:r>
            <a:endParaRPr lang="en-US" sz="1200" dirty="0"/>
          </a:p>
          <a:p>
            <a:endParaRPr lang="en-US" sz="1200" dirty="0"/>
          </a:p>
        </p:txBody>
      </p:sp>
      <p:sp>
        <p:nvSpPr>
          <p:cNvPr id="47" name="Rounded Rectangle 46"/>
          <p:cNvSpPr/>
          <p:nvPr/>
        </p:nvSpPr>
        <p:spPr>
          <a:xfrm>
            <a:off x="568923" y="1253234"/>
            <a:ext cx="878877"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Open</a:t>
            </a:r>
            <a:endParaRPr lang="en-US" sz="1100" b="1" dirty="0"/>
          </a:p>
        </p:txBody>
      </p:sp>
      <p:sp>
        <p:nvSpPr>
          <p:cNvPr id="48" name="Rounded Rectangle 47"/>
          <p:cNvSpPr/>
          <p:nvPr/>
        </p:nvSpPr>
        <p:spPr>
          <a:xfrm>
            <a:off x="2305545" y="1253234"/>
            <a:ext cx="786039"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Share</a:t>
            </a:r>
            <a:endParaRPr lang="en-US" sz="1100" b="1" dirty="0"/>
          </a:p>
        </p:txBody>
      </p:sp>
      <p:sp>
        <p:nvSpPr>
          <p:cNvPr id="49" name="Rounded Rectangle 48"/>
          <p:cNvSpPr/>
          <p:nvPr/>
        </p:nvSpPr>
        <p:spPr>
          <a:xfrm>
            <a:off x="3124200" y="1253234"/>
            <a:ext cx="698288"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Export</a:t>
            </a:r>
            <a:endParaRPr lang="en-US" sz="1100" b="1" dirty="0"/>
          </a:p>
        </p:txBody>
      </p:sp>
      <p:sp>
        <p:nvSpPr>
          <p:cNvPr id="50" name="Rounded Rectangle 49"/>
          <p:cNvSpPr/>
          <p:nvPr/>
        </p:nvSpPr>
        <p:spPr>
          <a:xfrm>
            <a:off x="6019800" y="1295400"/>
            <a:ext cx="2819400" cy="121920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096000" y="1295400"/>
            <a:ext cx="2590800" cy="507831"/>
          </a:xfrm>
          <a:prstGeom prst="rect">
            <a:avLst/>
          </a:prstGeom>
          <a:noFill/>
        </p:spPr>
        <p:txBody>
          <a:bodyPr wrap="square" rtlCol="0">
            <a:spAutoFit/>
          </a:bodyPr>
          <a:lstStyle/>
          <a:p>
            <a:pPr algn="ctr"/>
            <a:r>
              <a:rPr lang="en-US" dirty="0" smtClean="0"/>
              <a:t>Comments</a:t>
            </a:r>
          </a:p>
          <a:p>
            <a:pPr algn="ctr"/>
            <a:r>
              <a:rPr lang="en-US" sz="800" u="sng" dirty="0" smtClean="0"/>
              <a:t>Add Comment</a:t>
            </a:r>
            <a:endParaRPr lang="en-US" sz="800" u="sng" dirty="0"/>
          </a:p>
        </p:txBody>
      </p:sp>
      <p:sp>
        <p:nvSpPr>
          <p:cNvPr id="16" name="Rectangle 15"/>
          <p:cNvSpPr/>
          <p:nvPr/>
        </p:nvSpPr>
        <p:spPr>
          <a:xfrm>
            <a:off x="6096000" y="1803231"/>
            <a:ext cx="2667000" cy="558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497806" y="1828800"/>
            <a:ext cx="2188993" cy="369332"/>
          </a:xfrm>
          <a:prstGeom prst="rect">
            <a:avLst/>
          </a:prstGeom>
          <a:noFill/>
        </p:spPr>
        <p:txBody>
          <a:bodyPr wrap="square" rtlCol="0">
            <a:spAutoFit/>
          </a:bodyPr>
          <a:lstStyle/>
          <a:p>
            <a:r>
              <a:rPr lang="en-US" sz="900" u="sng" dirty="0" smtClean="0">
                <a:solidFill>
                  <a:srgbClr val="FF0000"/>
                </a:solidFill>
              </a:rPr>
              <a:t>Jeff Horsburgh</a:t>
            </a:r>
            <a:r>
              <a:rPr lang="en-US" sz="900" dirty="0" smtClean="0"/>
              <a:t>: This model package is ready to execute.</a:t>
            </a:r>
            <a:endParaRPr lang="en-US" sz="900" dirty="0"/>
          </a:p>
        </p:txBody>
      </p:sp>
      <p:pic>
        <p:nvPicPr>
          <p:cNvPr id="5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431" y="1828800"/>
            <a:ext cx="318569" cy="31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ounded Rectangle 56"/>
          <p:cNvSpPr/>
          <p:nvPr/>
        </p:nvSpPr>
        <p:spPr>
          <a:xfrm>
            <a:off x="4495800" y="1253234"/>
            <a:ext cx="658781"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Delete</a:t>
            </a:r>
            <a:endParaRPr lang="en-US" sz="1100" b="1"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28" y="2763798"/>
            <a:ext cx="1178910" cy="28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ounded Rectangle 59"/>
          <p:cNvSpPr/>
          <p:nvPr/>
        </p:nvSpPr>
        <p:spPr>
          <a:xfrm>
            <a:off x="3810000" y="1253234"/>
            <a:ext cx="698288"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Edit</a:t>
            </a:r>
            <a:endParaRPr lang="en-US" sz="1100" b="1" dirty="0"/>
          </a:p>
        </p:txBody>
      </p:sp>
      <p:sp>
        <p:nvSpPr>
          <p:cNvPr id="61" name="Isosceles Triangle 60"/>
          <p:cNvSpPr/>
          <p:nvPr/>
        </p:nvSpPr>
        <p:spPr>
          <a:xfrm rot="10800000">
            <a:off x="1296980" y="1358885"/>
            <a:ext cx="76201" cy="889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9" descr="http://www.canto.com/en/images/marketplace/icons-workflow.jpg"/>
          <p:cNvPicPr>
            <a:picLocks noChangeAspect="1" noChangeArrowheads="1"/>
          </p:cNvPicPr>
          <p:nvPr/>
        </p:nvPicPr>
        <p:blipFill rotWithShape="1">
          <a:blip r:embed="rId6">
            <a:extLst>
              <a:ext uri="{28A0092B-C50C-407E-A947-70E740481C1C}">
                <a14:useLocalDpi xmlns:a14="http://schemas.microsoft.com/office/drawing/2010/main" val="0"/>
              </a:ext>
            </a:extLst>
          </a:blip>
          <a:srcRect l="8690" t="5774" r="6305" b="6163"/>
          <a:stretch/>
        </p:blipFill>
        <p:spPr bwMode="auto">
          <a:xfrm>
            <a:off x="724794" y="1681916"/>
            <a:ext cx="320038" cy="331550"/>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42"/>
          <p:cNvSpPr/>
          <p:nvPr/>
        </p:nvSpPr>
        <p:spPr>
          <a:xfrm>
            <a:off x="1497476" y="1253234"/>
            <a:ext cx="786039" cy="26216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Execute</a:t>
            </a:r>
            <a:endParaRPr lang="en-US" sz="1100" b="1" dirty="0"/>
          </a:p>
        </p:txBody>
      </p:sp>
      <p:sp>
        <p:nvSpPr>
          <p:cNvPr id="42" name="Rounded Rectangle 41"/>
          <p:cNvSpPr/>
          <p:nvPr/>
        </p:nvSpPr>
        <p:spPr>
          <a:xfrm>
            <a:off x="6019800" y="2667000"/>
            <a:ext cx="2819400" cy="887967"/>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105382" y="2931973"/>
            <a:ext cx="2667000" cy="415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019800" y="3682305"/>
            <a:ext cx="2819400" cy="1717596"/>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6134100" y="3698260"/>
            <a:ext cx="2590800" cy="369332"/>
          </a:xfrm>
          <a:prstGeom prst="rect">
            <a:avLst/>
          </a:prstGeom>
          <a:noFill/>
        </p:spPr>
        <p:txBody>
          <a:bodyPr wrap="square" rtlCol="0">
            <a:spAutoFit/>
          </a:bodyPr>
          <a:lstStyle/>
          <a:p>
            <a:pPr algn="ctr"/>
            <a:r>
              <a:rPr lang="en-US" dirty="0" smtClean="0"/>
              <a:t>Similar Resources</a:t>
            </a:r>
          </a:p>
        </p:txBody>
      </p:sp>
      <p:sp>
        <p:nvSpPr>
          <p:cNvPr id="52" name="Rectangle 51"/>
          <p:cNvSpPr/>
          <p:nvPr/>
        </p:nvSpPr>
        <p:spPr>
          <a:xfrm>
            <a:off x="6114764" y="4061347"/>
            <a:ext cx="2648236"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495763" y="4061346"/>
            <a:ext cx="2191035" cy="430887"/>
          </a:xfrm>
          <a:prstGeom prst="rect">
            <a:avLst/>
          </a:prstGeom>
          <a:noFill/>
        </p:spPr>
        <p:txBody>
          <a:bodyPr wrap="square" rtlCol="0">
            <a:spAutoFit/>
          </a:bodyPr>
          <a:lstStyle/>
          <a:p>
            <a:r>
              <a:rPr lang="en-US" sz="1100" u="sng" dirty="0" smtClean="0"/>
              <a:t>Neuse River SWAT Model</a:t>
            </a:r>
            <a:endParaRPr lang="en-US" sz="1100" dirty="0" smtClean="0"/>
          </a:p>
          <a:p>
            <a:r>
              <a:rPr lang="en-US" sz="1100" dirty="0" smtClean="0"/>
              <a:t>Shared by:  </a:t>
            </a:r>
            <a:r>
              <a:rPr lang="en-US" sz="1100" u="sng" dirty="0" smtClean="0"/>
              <a:t>Jon </a:t>
            </a:r>
            <a:r>
              <a:rPr lang="en-US" sz="1100" u="sng" dirty="0" err="1" smtClean="0"/>
              <a:t>Goodall</a:t>
            </a:r>
            <a:endParaRPr lang="en-US" sz="1100" u="sng" dirty="0"/>
          </a:p>
        </p:txBody>
      </p:sp>
      <p:sp>
        <p:nvSpPr>
          <p:cNvPr id="58" name="Rectangle 57"/>
          <p:cNvSpPr/>
          <p:nvPr/>
        </p:nvSpPr>
        <p:spPr>
          <a:xfrm>
            <a:off x="6114764" y="4588014"/>
            <a:ext cx="2648236"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495763" y="4588013"/>
            <a:ext cx="2191035" cy="430887"/>
          </a:xfrm>
          <a:prstGeom prst="rect">
            <a:avLst/>
          </a:prstGeom>
          <a:noFill/>
        </p:spPr>
        <p:txBody>
          <a:bodyPr wrap="square" rtlCol="0">
            <a:spAutoFit/>
          </a:bodyPr>
          <a:lstStyle/>
          <a:p>
            <a:r>
              <a:rPr lang="en-US" sz="1100" u="sng" dirty="0" smtClean="0"/>
              <a:t>Neuse River </a:t>
            </a:r>
            <a:r>
              <a:rPr lang="en-US" sz="1100" u="sng" dirty="0" err="1" smtClean="0"/>
              <a:t>Rhessys</a:t>
            </a:r>
            <a:r>
              <a:rPr lang="en-US" sz="1100" u="sng" dirty="0" smtClean="0"/>
              <a:t> Model</a:t>
            </a:r>
            <a:endParaRPr lang="en-US" sz="1100" dirty="0" smtClean="0"/>
          </a:p>
          <a:p>
            <a:r>
              <a:rPr lang="en-US" sz="1100" dirty="0" smtClean="0"/>
              <a:t>Shared by:  </a:t>
            </a:r>
            <a:r>
              <a:rPr lang="en-US" sz="1100" u="sng" dirty="0" smtClean="0"/>
              <a:t>Larry Band</a:t>
            </a:r>
            <a:endParaRPr lang="en-US" sz="1100" u="sng" dirty="0"/>
          </a:p>
        </p:txBody>
      </p:sp>
      <p:sp>
        <p:nvSpPr>
          <p:cNvPr id="63" name="TextBox 62"/>
          <p:cNvSpPr txBox="1"/>
          <p:nvPr/>
        </p:nvSpPr>
        <p:spPr>
          <a:xfrm>
            <a:off x="6096000" y="2590800"/>
            <a:ext cx="2590800" cy="369332"/>
          </a:xfrm>
          <a:prstGeom prst="rect">
            <a:avLst/>
          </a:prstGeom>
          <a:noFill/>
        </p:spPr>
        <p:txBody>
          <a:bodyPr wrap="square" rtlCol="0">
            <a:spAutoFit/>
          </a:bodyPr>
          <a:lstStyle/>
          <a:p>
            <a:pPr algn="ctr"/>
            <a:r>
              <a:rPr lang="en-US" dirty="0" smtClean="0"/>
              <a:t>Shared With</a:t>
            </a:r>
          </a:p>
        </p:txBody>
      </p:sp>
      <p:sp>
        <p:nvSpPr>
          <p:cNvPr id="64" name="TextBox 63"/>
          <p:cNvSpPr txBox="1"/>
          <p:nvPr/>
        </p:nvSpPr>
        <p:spPr>
          <a:xfrm>
            <a:off x="6694170" y="2920305"/>
            <a:ext cx="1753795" cy="369332"/>
          </a:xfrm>
          <a:prstGeom prst="rect">
            <a:avLst/>
          </a:prstGeom>
          <a:noFill/>
        </p:spPr>
        <p:txBody>
          <a:bodyPr wrap="square" rtlCol="0">
            <a:spAutoFit/>
          </a:bodyPr>
          <a:lstStyle/>
          <a:p>
            <a:r>
              <a:rPr lang="en-US" sz="900" u="sng" dirty="0" smtClean="0"/>
              <a:t>Jon </a:t>
            </a:r>
            <a:r>
              <a:rPr lang="en-US" sz="900" u="sng" dirty="0" err="1" smtClean="0"/>
              <a:t>Goodall</a:t>
            </a:r>
            <a:endParaRPr lang="en-US" sz="900" u="sng" dirty="0" smtClean="0"/>
          </a:p>
          <a:p>
            <a:r>
              <a:rPr lang="en-US" sz="900" dirty="0" smtClean="0"/>
              <a:t>University of South Carolina</a:t>
            </a:r>
            <a:endParaRPr lang="en-US" sz="900" dirty="0"/>
          </a:p>
        </p:txBody>
      </p:sp>
      <p:pic>
        <p:nvPicPr>
          <p:cNvPr id="6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2980690"/>
            <a:ext cx="351414" cy="3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9" descr="http://www.canto.com/en/images/marketplace/icons-workflow.jpg"/>
          <p:cNvPicPr>
            <a:picLocks noChangeAspect="1" noChangeArrowheads="1"/>
          </p:cNvPicPr>
          <p:nvPr/>
        </p:nvPicPr>
        <p:blipFill rotWithShape="1">
          <a:blip r:embed="rId6">
            <a:extLst>
              <a:ext uri="{28A0092B-C50C-407E-A947-70E740481C1C}">
                <a14:useLocalDpi xmlns:a14="http://schemas.microsoft.com/office/drawing/2010/main" val="0"/>
              </a:ext>
            </a:extLst>
          </a:blip>
          <a:srcRect l="8690" t="5774" r="6305" b="6163"/>
          <a:stretch/>
        </p:blipFill>
        <p:spPr bwMode="auto">
          <a:xfrm>
            <a:off x="6172200" y="4111015"/>
            <a:ext cx="320038" cy="33155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9" descr="http://www.canto.com/en/images/marketplace/icons-workflow.jpg"/>
          <p:cNvPicPr>
            <a:picLocks noChangeAspect="1" noChangeArrowheads="1"/>
          </p:cNvPicPr>
          <p:nvPr/>
        </p:nvPicPr>
        <p:blipFill rotWithShape="1">
          <a:blip r:embed="rId6">
            <a:extLst>
              <a:ext uri="{28A0092B-C50C-407E-A947-70E740481C1C}">
                <a14:useLocalDpi xmlns:a14="http://schemas.microsoft.com/office/drawing/2010/main" val="0"/>
              </a:ext>
            </a:extLst>
          </a:blip>
          <a:srcRect l="8690" t="5774" r="6305" b="6163"/>
          <a:stretch/>
        </p:blipFill>
        <p:spPr bwMode="auto">
          <a:xfrm>
            <a:off x="6187888" y="4603009"/>
            <a:ext cx="320038" cy="33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84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E.g.  </a:t>
            </a:r>
            <a:r>
              <a:rPr lang="en-US" dirty="0" err="1" smtClean="0"/>
              <a:t>SWATShare</a:t>
            </a:r>
            <a:endParaRPr lang="en-US" dirty="0"/>
          </a:p>
        </p:txBody>
      </p:sp>
      <p:sp>
        <p:nvSpPr>
          <p:cNvPr id="3" name="Content Placeholder 2"/>
          <p:cNvSpPr>
            <a:spLocks noGrp="1"/>
          </p:cNvSpPr>
          <p:nvPr>
            <p:ph idx="1"/>
          </p:nvPr>
        </p:nvSpPr>
        <p:spPr>
          <a:xfrm>
            <a:off x="457200" y="762000"/>
            <a:ext cx="8229600" cy="1066800"/>
          </a:xfrm>
        </p:spPr>
        <p:txBody>
          <a:bodyPr>
            <a:normAutofit fontScale="92500"/>
          </a:bodyPr>
          <a:lstStyle/>
          <a:p>
            <a:r>
              <a:rPr lang="en-US" dirty="0" smtClean="0"/>
              <a:t>A </a:t>
            </a:r>
            <a:r>
              <a:rPr lang="en-US" dirty="0" err="1" smtClean="0"/>
              <a:t>HUBZero</a:t>
            </a:r>
            <a:r>
              <a:rPr lang="en-US" dirty="0" smtClean="0"/>
              <a:t> based tool for publishing, sharing, and accessing Soil Water Assessment Tool (SWAT)</a:t>
            </a:r>
            <a:endParaRPr lang="en-US" dirty="0"/>
          </a:p>
        </p:txBody>
      </p:sp>
      <p:pic>
        <p:nvPicPr>
          <p:cNvPr id="1027" name="Picture 3"/>
          <p:cNvPicPr>
            <a:picLocks noChangeAspect="1" noChangeArrowheads="1"/>
          </p:cNvPicPr>
          <p:nvPr/>
        </p:nvPicPr>
        <p:blipFill>
          <a:blip r:embed="rId3" cstate="print"/>
          <a:srcRect t="8406"/>
          <a:stretch>
            <a:fillRect/>
          </a:stretch>
        </p:blipFill>
        <p:spPr bwMode="auto">
          <a:xfrm>
            <a:off x="1150919" y="1828800"/>
            <a:ext cx="6773881" cy="4495800"/>
          </a:xfrm>
          <a:prstGeom prst="rect">
            <a:avLst/>
          </a:prstGeom>
          <a:noFill/>
          <a:ln w="9525">
            <a:noFill/>
            <a:miter lim="800000"/>
            <a:headEnd/>
            <a:tailEnd/>
          </a:ln>
        </p:spPr>
      </p:pic>
      <p:sp>
        <p:nvSpPr>
          <p:cNvPr id="7" name="TextBox 6"/>
          <p:cNvSpPr txBox="1"/>
          <p:nvPr/>
        </p:nvSpPr>
        <p:spPr>
          <a:xfrm>
            <a:off x="1371600" y="6412468"/>
            <a:ext cx="6477000" cy="369332"/>
          </a:xfrm>
          <a:prstGeom prst="rect">
            <a:avLst/>
          </a:prstGeom>
          <a:noFill/>
        </p:spPr>
        <p:txBody>
          <a:bodyPr wrap="square" rtlCol="0">
            <a:spAutoFit/>
          </a:bodyPr>
          <a:lstStyle/>
          <a:p>
            <a:pPr algn="ctr"/>
            <a:r>
              <a:rPr lang="en-US" b="1" dirty="0" smtClean="0">
                <a:solidFill>
                  <a:prstClr val="black"/>
                </a:solidFill>
              </a:rPr>
              <a:t>www.water-hub.org/swat-tool</a:t>
            </a:r>
            <a:endParaRPr lang="en-US" b="1" dirty="0">
              <a:solidFill>
                <a:prstClr val="black"/>
              </a:solidFill>
            </a:endParaRPr>
          </a:p>
        </p:txBody>
      </p:sp>
    </p:spTree>
    <p:extLst>
      <p:ext uri="{BB962C8B-B14F-4D97-AF65-F5344CB8AC3E}">
        <p14:creationId xmlns:p14="http://schemas.microsoft.com/office/powerpoint/2010/main" val="53840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2" y="1242060"/>
            <a:ext cx="8686800" cy="454914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1"/>
            <a:ext cx="1754920" cy="584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smtClean="0"/>
              <a:t>This material is based upon work supported by the National Science Foundation (NSF) under Grant No. XXXXXXXX.</a:t>
            </a:r>
          </a:p>
          <a:p>
            <a:pPr algn="ctr"/>
            <a:r>
              <a:rPr lang="en-US" sz="900" dirty="0" smtClean="0"/>
              <a:t>Any opinions, findings, conclusions, or recommendations expressed in this material are those of the authors and do not necessarily reflect the views of the NSF.</a:t>
            </a:r>
            <a:endParaRPr lang="en-US" sz="900" dirty="0"/>
          </a:p>
        </p:txBody>
      </p:sp>
      <p:sp>
        <p:nvSpPr>
          <p:cNvPr id="5" name="TextBox 4"/>
          <p:cNvSpPr txBox="1"/>
          <p:nvPr/>
        </p:nvSpPr>
        <p:spPr>
          <a:xfrm>
            <a:off x="4348655" y="1"/>
            <a:ext cx="4719146"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smtClean="0">
                <a:solidFill>
                  <a:srgbClr val="00B0F0"/>
                </a:solidFill>
              </a:rPr>
              <a:t>Help </a:t>
            </a:r>
            <a:r>
              <a:rPr lang="en-US" sz="1200" dirty="0" smtClean="0"/>
              <a:t> </a:t>
            </a:r>
            <a:endParaRPr lang="en-US" sz="1200" dirty="0"/>
          </a:p>
        </p:txBody>
      </p:sp>
      <p:sp>
        <p:nvSpPr>
          <p:cNvPr id="7" name="TextBox 6"/>
          <p:cNvSpPr txBox="1"/>
          <p:nvPr/>
        </p:nvSpPr>
        <p:spPr>
          <a:xfrm>
            <a:off x="2302565" y="230862"/>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3657600" y="228601"/>
            <a:ext cx="1382110" cy="538609"/>
          </a:xfrm>
          <a:prstGeom prst="rect">
            <a:avLst/>
          </a:prstGeom>
          <a:noFill/>
        </p:spPr>
        <p:txBody>
          <a:bodyPr wrap="none" rtlCol="0">
            <a:spAutoFit/>
          </a:bodyPr>
          <a:lstStyle/>
          <a:p>
            <a:r>
              <a:rPr lang="en-US" dirty="0" smtClean="0"/>
              <a:t>My Content</a:t>
            </a:r>
          </a:p>
          <a:p>
            <a:r>
              <a:rPr lang="en-US" sz="1100" dirty="0" smtClean="0"/>
              <a:t>View Your Resources</a:t>
            </a:r>
            <a:endParaRPr lang="en-US" sz="1100" dirty="0"/>
          </a:p>
        </p:txBody>
      </p:sp>
      <p:sp>
        <p:nvSpPr>
          <p:cNvPr id="11" name="TextBox 10"/>
          <p:cNvSpPr txBox="1"/>
          <p:nvPr/>
        </p:nvSpPr>
        <p:spPr>
          <a:xfrm>
            <a:off x="5186262" y="238632"/>
            <a:ext cx="1290738" cy="538609"/>
          </a:xfrm>
          <a:prstGeom prst="rect">
            <a:avLst/>
          </a:prstGeom>
          <a:noFill/>
        </p:spPr>
        <p:txBody>
          <a:bodyPr wrap="none" rtlCol="0">
            <a:spAutoFit/>
          </a:bodyPr>
          <a:lstStyle/>
          <a:p>
            <a:r>
              <a:rPr lang="en-US" dirty="0" smtClean="0">
                <a:solidFill>
                  <a:srgbClr val="FF0000"/>
                </a:solidFill>
              </a:rPr>
              <a:t>Explore</a:t>
            </a:r>
          </a:p>
          <a:p>
            <a:r>
              <a:rPr lang="en-US" sz="1100" dirty="0" smtClean="0">
                <a:solidFill>
                  <a:srgbClr val="FF0000"/>
                </a:solidFill>
              </a:rPr>
              <a:t>Discover Resources</a:t>
            </a:r>
            <a:endParaRPr lang="en-US" sz="1100" dirty="0">
              <a:solidFill>
                <a:srgbClr val="FF0000"/>
              </a:solidFill>
            </a:endParaRPr>
          </a:p>
        </p:txBody>
      </p:sp>
      <p:sp>
        <p:nvSpPr>
          <p:cNvPr id="12" name="TextBox 11"/>
          <p:cNvSpPr txBox="1"/>
          <p:nvPr/>
        </p:nvSpPr>
        <p:spPr>
          <a:xfrm>
            <a:off x="6497806" y="238632"/>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13" name="TextBox 12"/>
          <p:cNvSpPr txBox="1"/>
          <p:nvPr/>
        </p:nvSpPr>
        <p:spPr>
          <a:xfrm>
            <a:off x="7980531" y="236221"/>
            <a:ext cx="1047082" cy="538609"/>
          </a:xfrm>
          <a:prstGeom prst="rect">
            <a:avLst/>
          </a:prstGeom>
          <a:noFill/>
        </p:spPr>
        <p:txBody>
          <a:bodyPr wrap="none" rtlCol="0">
            <a:spAutoFit/>
          </a:bodyPr>
          <a:lstStyle/>
          <a:p>
            <a:r>
              <a:rPr lang="en-US" dirty="0" smtClean="0"/>
              <a:t>Support</a:t>
            </a:r>
          </a:p>
          <a:p>
            <a:r>
              <a:rPr lang="en-US" sz="1100" dirty="0" smtClean="0"/>
              <a:t>Help/Feedback</a:t>
            </a:r>
            <a:endParaRPr lang="en-US" sz="1100" dirty="0"/>
          </a:p>
        </p:txBody>
      </p:sp>
      <p:sp>
        <p:nvSpPr>
          <p:cNvPr id="21" name="TextBox 20"/>
          <p:cNvSpPr txBox="1"/>
          <p:nvPr/>
        </p:nvSpPr>
        <p:spPr>
          <a:xfrm>
            <a:off x="457200" y="773668"/>
            <a:ext cx="5029200" cy="400110"/>
          </a:xfrm>
          <a:prstGeom prst="rect">
            <a:avLst/>
          </a:prstGeom>
          <a:noFill/>
        </p:spPr>
        <p:txBody>
          <a:bodyPr wrap="square" rtlCol="0">
            <a:spAutoFit/>
          </a:bodyPr>
          <a:lstStyle/>
          <a:p>
            <a:r>
              <a:rPr lang="en-US" sz="2000" dirty="0" smtClean="0"/>
              <a:t>Explore</a:t>
            </a:r>
            <a:r>
              <a:rPr lang="en-US" dirty="0" smtClean="0"/>
              <a:t>  |  </a:t>
            </a:r>
            <a:r>
              <a:rPr lang="en-US" sz="1200" dirty="0" smtClean="0"/>
              <a:t>Discover and access resources published by others</a:t>
            </a:r>
            <a:endParaRPr lang="en-US" sz="1200" dirty="0"/>
          </a:p>
        </p:txBody>
      </p:sp>
      <p:sp>
        <p:nvSpPr>
          <p:cNvPr id="31" name="Rounded Rectangle 30"/>
          <p:cNvSpPr/>
          <p:nvPr/>
        </p:nvSpPr>
        <p:spPr>
          <a:xfrm>
            <a:off x="4953000" y="1306028"/>
            <a:ext cx="1219200" cy="3048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Search</a:t>
            </a:r>
            <a:endParaRPr lang="en-US" sz="1100" b="1" dirty="0"/>
          </a:p>
        </p:txBody>
      </p:sp>
      <p:sp>
        <p:nvSpPr>
          <p:cNvPr id="2" name="Rectangle 1"/>
          <p:cNvSpPr/>
          <p:nvPr/>
        </p:nvSpPr>
        <p:spPr>
          <a:xfrm>
            <a:off x="1371600" y="1318260"/>
            <a:ext cx="3429000" cy="28194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2425" y="1283287"/>
            <a:ext cx="1295625" cy="338554"/>
          </a:xfrm>
          <a:prstGeom prst="rect">
            <a:avLst/>
          </a:prstGeom>
          <a:noFill/>
        </p:spPr>
        <p:txBody>
          <a:bodyPr wrap="square" rtlCol="0">
            <a:spAutoFit/>
          </a:bodyPr>
          <a:lstStyle/>
          <a:p>
            <a:r>
              <a:rPr lang="en-US" sz="1600" dirty="0" smtClean="0"/>
              <a:t>Keyword:</a:t>
            </a:r>
            <a:endParaRPr lang="en-US" sz="1600" dirty="0"/>
          </a:p>
        </p:txBody>
      </p:sp>
      <p:sp>
        <p:nvSpPr>
          <p:cNvPr id="63" name="TextBox 62"/>
          <p:cNvSpPr txBox="1"/>
          <p:nvPr/>
        </p:nvSpPr>
        <p:spPr>
          <a:xfrm>
            <a:off x="6629175" y="1295400"/>
            <a:ext cx="1295625" cy="276999"/>
          </a:xfrm>
          <a:prstGeom prst="rect">
            <a:avLst/>
          </a:prstGeom>
          <a:noFill/>
        </p:spPr>
        <p:txBody>
          <a:bodyPr wrap="square" rtlCol="0">
            <a:spAutoFit/>
          </a:bodyPr>
          <a:lstStyle/>
          <a:p>
            <a:pPr algn="ctr"/>
            <a:r>
              <a:rPr lang="en-US" sz="1200" u="sng" dirty="0" smtClean="0"/>
              <a:t>Advanced</a:t>
            </a:r>
            <a:endParaRPr lang="en-US" sz="1200" u="sng" dirty="0"/>
          </a:p>
        </p:txBody>
      </p:sp>
      <p:sp>
        <p:nvSpPr>
          <p:cNvPr id="17" name="Rectangle 16"/>
          <p:cNvSpPr/>
          <p:nvPr/>
        </p:nvSpPr>
        <p:spPr>
          <a:xfrm>
            <a:off x="352425" y="2438399"/>
            <a:ext cx="3686175" cy="29996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1" y="5438001"/>
            <a:ext cx="2362199" cy="276999"/>
          </a:xfrm>
          <a:prstGeom prst="rect">
            <a:avLst/>
          </a:prstGeom>
          <a:noFill/>
        </p:spPr>
        <p:txBody>
          <a:bodyPr wrap="square" rtlCol="0">
            <a:spAutoFit/>
          </a:bodyPr>
          <a:lstStyle/>
          <a:p>
            <a:r>
              <a:rPr lang="en-US" sz="1200" dirty="0" smtClean="0"/>
              <a:t>Results 1 – 10 of 100     </a:t>
            </a:r>
            <a:r>
              <a:rPr lang="en-US" sz="1200" dirty="0" smtClean="0">
                <a:solidFill>
                  <a:schemeClr val="accent1">
                    <a:lumMod val="75000"/>
                  </a:schemeClr>
                </a:solidFill>
              </a:rPr>
              <a:t>&lt;&lt; 1 2 3  &gt;&gt;</a:t>
            </a:r>
            <a:endParaRPr lang="en-US" sz="1200" dirty="0">
              <a:solidFill>
                <a:schemeClr val="accent1">
                  <a:lumMod val="75000"/>
                </a:schemeClr>
              </a:solidFill>
            </a:endParaRPr>
          </a:p>
        </p:txBody>
      </p:sp>
      <p:sp>
        <p:nvSpPr>
          <p:cNvPr id="92" name="TextBox 91"/>
          <p:cNvSpPr txBox="1"/>
          <p:nvPr/>
        </p:nvSpPr>
        <p:spPr>
          <a:xfrm>
            <a:off x="1295400" y="1329065"/>
            <a:ext cx="1295625" cy="276999"/>
          </a:xfrm>
          <a:prstGeom prst="rect">
            <a:avLst/>
          </a:prstGeom>
          <a:noFill/>
        </p:spPr>
        <p:txBody>
          <a:bodyPr wrap="square" rtlCol="0">
            <a:spAutoFit/>
          </a:bodyPr>
          <a:lstStyle/>
          <a:p>
            <a:pPr algn="ctr"/>
            <a:r>
              <a:rPr lang="en-US" sz="1200" dirty="0" smtClean="0"/>
              <a:t>Little Bear River</a:t>
            </a:r>
            <a:endParaRPr lang="en-US" sz="1200"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748" t="38933" r="1757" b="6427"/>
          <a:stretch/>
        </p:blipFill>
        <p:spPr bwMode="auto">
          <a:xfrm>
            <a:off x="4267200" y="1754048"/>
            <a:ext cx="4495800" cy="388475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438150" y="1704201"/>
            <a:ext cx="1295625" cy="276999"/>
          </a:xfrm>
          <a:prstGeom prst="rect">
            <a:avLst/>
          </a:prstGeom>
          <a:noFill/>
        </p:spPr>
        <p:txBody>
          <a:bodyPr wrap="square" rtlCol="0">
            <a:spAutoFit/>
          </a:bodyPr>
          <a:lstStyle/>
          <a:p>
            <a:r>
              <a:rPr lang="en-US" sz="1200" dirty="0" smtClean="0"/>
              <a:t>Resource Type:</a:t>
            </a:r>
            <a:endParaRPr lang="en-US" sz="1200" dirty="0"/>
          </a:p>
        </p:txBody>
      </p:sp>
      <p:sp>
        <p:nvSpPr>
          <p:cNvPr id="46" name="TextBox 45"/>
          <p:cNvSpPr txBox="1"/>
          <p:nvPr/>
        </p:nvSpPr>
        <p:spPr>
          <a:xfrm>
            <a:off x="1028475" y="2009775"/>
            <a:ext cx="1295625" cy="276999"/>
          </a:xfrm>
          <a:prstGeom prst="rect">
            <a:avLst/>
          </a:prstGeom>
          <a:noFill/>
        </p:spPr>
        <p:txBody>
          <a:bodyPr wrap="square" rtlCol="0">
            <a:spAutoFit/>
          </a:bodyPr>
          <a:lstStyle/>
          <a:p>
            <a:r>
              <a:rPr lang="en-US" sz="1200" dirty="0" smtClean="0"/>
              <a:t>Date:</a:t>
            </a:r>
            <a:endParaRPr lang="en-US" sz="1200" dirty="0"/>
          </a:p>
        </p:txBody>
      </p:sp>
      <p:sp>
        <p:nvSpPr>
          <p:cNvPr id="47" name="Rectangle 46"/>
          <p:cNvSpPr/>
          <p:nvPr/>
        </p:nvSpPr>
        <p:spPr>
          <a:xfrm>
            <a:off x="1524000" y="1748402"/>
            <a:ext cx="2514600" cy="23279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24000" y="2053202"/>
            <a:ext cx="2514600" cy="23279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3857627" y="1800225"/>
            <a:ext cx="152398"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a:off x="3857626" y="2095500"/>
            <a:ext cx="152398"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524000" y="1732776"/>
            <a:ext cx="1752600" cy="276999"/>
          </a:xfrm>
          <a:prstGeom prst="rect">
            <a:avLst/>
          </a:prstGeom>
          <a:noFill/>
        </p:spPr>
        <p:txBody>
          <a:bodyPr wrap="square" rtlCol="0">
            <a:spAutoFit/>
          </a:bodyPr>
          <a:lstStyle/>
          <a:p>
            <a:r>
              <a:rPr lang="en-US" sz="1200" dirty="0" smtClean="0"/>
              <a:t>Geospatial dataset</a:t>
            </a:r>
            <a:endParaRPr lang="en-US" sz="1200" dirty="0"/>
          </a:p>
        </p:txBody>
      </p:sp>
      <p:sp>
        <p:nvSpPr>
          <p:cNvPr id="52" name="TextBox 51"/>
          <p:cNvSpPr txBox="1"/>
          <p:nvPr/>
        </p:nvSpPr>
        <p:spPr>
          <a:xfrm>
            <a:off x="1524000" y="2031101"/>
            <a:ext cx="2209800" cy="276999"/>
          </a:xfrm>
          <a:prstGeom prst="rect">
            <a:avLst/>
          </a:prstGeom>
          <a:noFill/>
        </p:spPr>
        <p:txBody>
          <a:bodyPr wrap="square" rtlCol="0">
            <a:spAutoFit/>
          </a:bodyPr>
          <a:lstStyle/>
          <a:p>
            <a:r>
              <a:rPr lang="en-US" sz="1200" dirty="0" smtClean="0"/>
              <a:t>1/1/2012 – 6/12/2012</a:t>
            </a:r>
            <a:endParaRPr lang="en-US" sz="1200" dirty="0"/>
          </a:p>
        </p:txBody>
      </p:sp>
      <p:sp>
        <p:nvSpPr>
          <p:cNvPr id="55" name="TextBox 54"/>
          <p:cNvSpPr txBox="1"/>
          <p:nvPr/>
        </p:nvSpPr>
        <p:spPr>
          <a:xfrm>
            <a:off x="989505" y="2769513"/>
            <a:ext cx="3020520" cy="430887"/>
          </a:xfrm>
          <a:prstGeom prst="rect">
            <a:avLst/>
          </a:prstGeom>
          <a:noFill/>
        </p:spPr>
        <p:txBody>
          <a:bodyPr wrap="square" rtlCol="0">
            <a:spAutoFit/>
          </a:bodyPr>
          <a:lstStyle/>
          <a:p>
            <a:r>
              <a:rPr lang="en-US" sz="1100" b="1" dirty="0" smtClean="0"/>
              <a:t>Title</a:t>
            </a:r>
            <a:r>
              <a:rPr lang="en-US" sz="1100" dirty="0" smtClean="0"/>
              <a:t>: </a:t>
            </a:r>
            <a:r>
              <a:rPr lang="en-US" sz="1100" u="sng" dirty="0" smtClean="0"/>
              <a:t>Little Bear River Sites </a:t>
            </a:r>
            <a:r>
              <a:rPr lang="en-US" sz="1100" dirty="0" smtClean="0"/>
              <a:t>                   6/6/2012</a:t>
            </a:r>
          </a:p>
          <a:p>
            <a:r>
              <a:rPr lang="en-US" sz="1100" b="1" dirty="0" smtClean="0"/>
              <a:t>Shared by</a:t>
            </a:r>
            <a:r>
              <a:rPr lang="en-US" sz="1100" dirty="0" smtClean="0"/>
              <a:t>:  Jeff Horsburgh</a:t>
            </a:r>
            <a:endParaRPr lang="en-US" sz="1100" dirty="0"/>
          </a:p>
        </p:txBody>
      </p:sp>
      <p:sp>
        <p:nvSpPr>
          <p:cNvPr id="58" name="TextBox 57"/>
          <p:cNvSpPr txBox="1"/>
          <p:nvPr/>
        </p:nvSpPr>
        <p:spPr>
          <a:xfrm>
            <a:off x="990599" y="3276600"/>
            <a:ext cx="3019425" cy="430887"/>
          </a:xfrm>
          <a:prstGeom prst="rect">
            <a:avLst/>
          </a:prstGeom>
          <a:noFill/>
        </p:spPr>
        <p:txBody>
          <a:bodyPr wrap="square" rtlCol="0">
            <a:spAutoFit/>
          </a:bodyPr>
          <a:lstStyle/>
          <a:p>
            <a:r>
              <a:rPr lang="en-US" sz="1100" b="1" dirty="0" smtClean="0"/>
              <a:t>Title</a:t>
            </a:r>
            <a:r>
              <a:rPr lang="en-US" sz="1100" dirty="0" smtClean="0"/>
              <a:t>: </a:t>
            </a:r>
            <a:r>
              <a:rPr lang="en-US" sz="1100" u="sng" dirty="0" smtClean="0"/>
              <a:t>Little Bear River DEM</a:t>
            </a:r>
            <a:r>
              <a:rPr lang="en-US" sz="1100" dirty="0" smtClean="0"/>
              <a:t>                   6/10/2012</a:t>
            </a:r>
          </a:p>
          <a:p>
            <a:r>
              <a:rPr lang="en-US" sz="1100" b="1" dirty="0" smtClean="0"/>
              <a:t>Shared by</a:t>
            </a:r>
            <a:r>
              <a:rPr lang="en-US" sz="1100" dirty="0" smtClean="0"/>
              <a:t>:  David </a:t>
            </a:r>
            <a:r>
              <a:rPr lang="en-US" sz="1100" dirty="0" err="1" smtClean="0"/>
              <a:t>Tarboton</a:t>
            </a:r>
            <a:endParaRPr lang="en-US" sz="1100" dirty="0"/>
          </a:p>
        </p:txBody>
      </p:sp>
      <p:pic>
        <p:nvPicPr>
          <p:cNvPr id="59"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457200" y="3356984"/>
            <a:ext cx="473772" cy="32274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457200" y="2823582"/>
            <a:ext cx="473772" cy="32274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457200" y="3810000"/>
            <a:ext cx="473772" cy="322747"/>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990600" y="3769638"/>
            <a:ext cx="3019424" cy="430887"/>
          </a:xfrm>
          <a:prstGeom prst="rect">
            <a:avLst/>
          </a:prstGeom>
          <a:noFill/>
        </p:spPr>
        <p:txBody>
          <a:bodyPr wrap="square" rtlCol="0">
            <a:spAutoFit/>
          </a:bodyPr>
          <a:lstStyle/>
          <a:p>
            <a:r>
              <a:rPr lang="en-US" sz="1100" b="1" dirty="0" smtClean="0"/>
              <a:t>Title</a:t>
            </a:r>
            <a:r>
              <a:rPr lang="en-US" sz="1100" dirty="0" smtClean="0"/>
              <a:t>: </a:t>
            </a:r>
            <a:r>
              <a:rPr lang="en-US" sz="1100" dirty="0"/>
              <a:t> </a:t>
            </a:r>
            <a:r>
              <a:rPr lang="en-US" sz="1100" u="sng" dirty="0" smtClean="0"/>
              <a:t>National Land Cover Dataset</a:t>
            </a:r>
            <a:r>
              <a:rPr lang="en-US" sz="1100" dirty="0" smtClean="0"/>
              <a:t>     6/10/2012</a:t>
            </a:r>
          </a:p>
          <a:p>
            <a:r>
              <a:rPr lang="en-US" sz="1100" b="1" dirty="0" smtClean="0"/>
              <a:t>Shared by</a:t>
            </a:r>
            <a:r>
              <a:rPr lang="en-US" sz="1100" dirty="0" smtClean="0"/>
              <a:t>:  United States Geological Survey</a:t>
            </a:r>
            <a:endParaRPr lang="en-US" sz="1100" dirty="0"/>
          </a:p>
        </p:txBody>
      </p:sp>
      <p:pic>
        <p:nvPicPr>
          <p:cNvPr id="65"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457200" y="4325453"/>
            <a:ext cx="473772" cy="32274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990600" y="4293513"/>
            <a:ext cx="3019424" cy="430887"/>
          </a:xfrm>
          <a:prstGeom prst="rect">
            <a:avLst/>
          </a:prstGeom>
          <a:noFill/>
        </p:spPr>
        <p:txBody>
          <a:bodyPr wrap="square" rtlCol="0">
            <a:spAutoFit/>
          </a:bodyPr>
          <a:lstStyle/>
          <a:p>
            <a:r>
              <a:rPr lang="en-US" sz="1100" b="1" dirty="0" smtClean="0"/>
              <a:t>Title</a:t>
            </a:r>
            <a:r>
              <a:rPr lang="en-US" sz="1100" dirty="0" smtClean="0"/>
              <a:t>: </a:t>
            </a:r>
            <a:r>
              <a:rPr lang="en-US" sz="1100" dirty="0"/>
              <a:t> </a:t>
            </a:r>
            <a:r>
              <a:rPr lang="en-US" sz="1100" u="sng" dirty="0" smtClean="0"/>
              <a:t>National Elevation Dataset</a:t>
            </a:r>
            <a:r>
              <a:rPr lang="en-US" sz="1100" dirty="0" smtClean="0"/>
              <a:t>         6/10/2012</a:t>
            </a:r>
          </a:p>
          <a:p>
            <a:r>
              <a:rPr lang="en-US" sz="1100" b="1" dirty="0" smtClean="0"/>
              <a:t>Shared by</a:t>
            </a:r>
            <a:r>
              <a:rPr lang="en-US" sz="1100" dirty="0" smtClean="0"/>
              <a:t>:  United States Geological Survey</a:t>
            </a:r>
            <a:endParaRPr lang="en-US" sz="1100" dirty="0"/>
          </a:p>
        </p:txBody>
      </p:sp>
      <p:sp>
        <p:nvSpPr>
          <p:cNvPr id="16" name="TextBox 15"/>
          <p:cNvSpPr txBox="1"/>
          <p:nvPr/>
        </p:nvSpPr>
        <p:spPr>
          <a:xfrm>
            <a:off x="352425" y="2438400"/>
            <a:ext cx="3686175" cy="307777"/>
          </a:xfrm>
          <a:prstGeom prst="rect">
            <a:avLst/>
          </a:prstGeom>
          <a:noFill/>
        </p:spPr>
        <p:txBody>
          <a:bodyPr wrap="square" rtlCol="0">
            <a:spAutoFit/>
          </a:bodyPr>
          <a:lstStyle/>
          <a:p>
            <a:pPr algn="ctr"/>
            <a:r>
              <a:rPr lang="en-US" sz="1400" dirty="0" smtClean="0"/>
              <a:t>Sort by:  </a:t>
            </a:r>
            <a:r>
              <a:rPr lang="en-US" sz="1200" u="sng" dirty="0" smtClean="0"/>
              <a:t>Relevance</a:t>
            </a:r>
            <a:r>
              <a:rPr lang="en-US" sz="1200" dirty="0" smtClean="0"/>
              <a:t>  </a:t>
            </a:r>
            <a:r>
              <a:rPr lang="en-US" sz="1200" u="sng" dirty="0" smtClean="0"/>
              <a:t>Title</a:t>
            </a:r>
            <a:r>
              <a:rPr lang="en-US" sz="1200" dirty="0" smtClean="0"/>
              <a:t>  </a:t>
            </a:r>
            <a:r>
              <a:rPr lang="en-US" sz="1200" u="sng" dirty="0" smtClean="0"/>
              <a:t>Owner</a:t>
            </a:r>
            <a:r>
              <a:rPr lang="en-US" sz="1200" dirty="0" smtClean="0"/>
              <a:t>  </a:t>
            </a:r>
            <a:r>
              <a:rPr lang="en-US" sz="1200" u="sng" dirty="0" smtClean="0"/>
              <a:t>Rating</a:t>
            </a:r>
            <a:r>
              <a:rPr lang="en-US" sz="1200" dirty="0" smtClean="0"/>
              <a:t>  </a:t>
            </a:r>
            <a:r>
              <a:rPr lang="en-US" sz="1200" u="sng" dirty="0" smtClean="0"/>
              <a:t>Date</a:t>
            </a:r>
            <a:endParaRPr lang="en-US" sz="1400" u="sng" dirty="0"/>
          </a:p>
        </p:txBody>
      </p:sp>
      <p:sp>
        <p:nvSpPr>
          <p:cNvPr id="9" name="Rectangle 8"/>
          <p:cNvSpPr/>
          <p:nvPr/>
        </p:nvSpPr>
        <p:spPr>
          <a:xfrm>
            <a:off x="5486400" y="2171700"/>
            <a:ext cx="3048000" cy="3266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20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1"/>
            <a:ext cx="1754920" cy="584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smtClean="0"/>
              <a:t>This material is based upon work supported by the National Science Foundation (NSF) under Grant No. XXXXXXXX.</a:t>
            </a:r>
          </a:p>
          <a:p>
            <a:pPr algn="ctr"/>
            <a:r>
              <a:rPr lang="en-US" sz="900" dirty="0" smtClean="0"/>
              <a:t>Any opinions, findings, conclusions, or recommendations expressed in this material are those of the authors and do not necessarily reflect the views of the NSF.</a:t>
            </a:r>
            <a:endParaRPr lang="en-US" sz="900" dirty="0"/>
          </a:p>
        </p:txBody>
      </p:sp>
      <p:sp>
        <p:nvSpPr>
          <p:cNvPr id="7" name="TextBox 6"/>
          <p:cNvSpPr txBox="1"/>
          <p:nvPr/>
        </p:nvSpPr>
        <p:spPr>
          <a:xfrm>
            <a:off x="2302565" y="230862"/>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3657600" y="228601"/>
            <a:ext cx="1382110" cy="538609"/>
          </a:xfrm>
          <a:prstGeom prst="rect">
            <a:avLst/>
          </a:prstGeom>
          <a:noFill/>
        </p:spPr>
        <p:txBody>
          <a:bodyPr wrap="none" rtlCol="0">
            <a:spAutoFit/>
          </a:bodyPr>
          <a:lstStyle/>
          <a:p>
            <a:r>
              <a:rPr lang="en-US" dirty="0" smtClean="0"/>
              <a:t>My Content</a:t>
            </a:r>
          </a:p>
          <a:p>
            <a:r>
              <a:rPr lang="en-US" sz="1100" dirty="0" smtClean="0"/>
              <a:t>View Your Resources</a:t>
            </a:r>
            <a:endParaRPr lang="en-US" sz="1100" dirty="0"/>
          </a:p>
        </p:txBody>
      </p:sp>
      <p:sp>
        <p:nvSpPr>
          <p:cNvPr id="11" name="TextBox 10"/>
          <p:cNvSpPr txBox="1"/>
          <p:nvPr/>
        </p:nvSpPr>
        <p:spPr>
          <a:xfrm>
            <a:off x="5186262" y="238632"/>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6497806" y="238632"/>
            <a:ext cx="1426994" cy="538609"/>
          </a:xfrm>
          <a:prstGeom prst="rect">
            <a:avLst/>
          </a:prstGeom>
          <a:noFill/>
        </p:spPr>
        <p:txBody>
          <a:bodyPr wrap="none" rtlCol="0">
            <a:spAutoFit/>
          </a:bodyPr>
          <a:lstStyle/>
          <a:p>
            <a:r>
              <a:rPr lang="en-US" dirty="0" smtClean="0">
                <a:solidFill>
                  <a:srgbClr val="FF0000"/>
                </a:solidFill>
              </a:rPr>
              <a:t>Collaborate</a:t>
            </a:r>
          </a:p>
          <a:p>
            <a:r>
              <a:rPr lang="en-US" sz="1100" dirty="0" smtClean="0">
                <a:solidFill>
                  <a:srgbClr val="FF0000"/>
                </a:solidFill>
              </a:rPr>
              <a:t>Share with colleagues</a:t>
            </a:r>
            <a:endParaRPr lang="en-US" sz="1100" dirty="0">
              <a:solidFill>
                <a:srgbClr val="FF0000"/>
              </a:solidFill>
            </a:endParaRPr>
          </a:p>
        </p:txBody>
      </p:sp>
      <p:sp>
        <p:nvSpPr>
          <p:cNvPr id="13" name="TextBox 12"/>
          <p:cNvSpPr txBox="1"/>
          <p:nvPr/>
        </p:nvSpPr>
        <p:spPr>
          <a:xfrm>
            <a:off x="7980531" y="236221"/>
            <a:ext cx="1047082" cy="538609"/>
          </a:xfrm>
          <a:prstGeom prst="rect">
            <a:avLst/>
          </a:prstGeom>
          <a:noFill/>
        </p:spPr>
        <p:txBody>
          <a:bodyPr wrap="none" rtlCol="0">
            <a:spAutoFit/>
          </a:bodyPr>
          <a:lstStyle/>
          <a:p>
            <a:r>
              <a:rPr lang="en-US" dirty="0" smtClean="0"/>
              <a:t>Support</a:t>
            </a:r>
          </a:p>
          <a:p>
            <a:r>
              <a:rPr lang="en-US" sz="1100" dirty="0" smtClean="0"/>
              <a:t>Help/Feedback</a:t>
            </a:r>
            <a:endParaRPr lang="en-US" sz="1100" dirty="0"/>
          </a:p>
        </p:txBody>
      </p:sp>
      <p:sp>
        <p:nvSpPr>
          <p:cNvPr id="21" name="TextBox 20"/>
          <p:cNvSpPr txBox="1"/>
          <p:nvPr/>
        </p:nvSpPr>
        <p:spPr>
          <a:xfrm>
            <a:off x="457200" y="773668"/>
            <a:ext cx="5029200" cy="369332"/>
          </a:xfrm>
          <a:prstGeom prst="rect">
            <a:avLst/>
          </a:prstGeom>
          <a:noFill/>
        </p:spPr>
        <p:txBody>
          <a:bodyPr wrap="square" rtlCol="0">
            <a:spAutoFit/>
          </a:bodyPr>
          <a:lstStyle/>
          <a:p>
            <a:r>
              <a:rPr lang="en-US" dirty="0" smtClean="0"/>
              <a:t>Collaborate  |  </a:t>
            </a:r>
            <a:r>
              <a:rPr lang="en-US" sz="1200" dirty="0" smtClean="0"/>
              <a:t>Build your research network</a:t>
            </a:r>
            <a:endParaRPr lang="en-US" sz="1200" dirty="0"/>
          </a:p>
        </p:txBody>
      </p:sp>
      <p:sp>
        <p:nvSpPr>
          <p:cNvPr id="94" name="TextBox 93"/>
          <p:cNvSpPr txBox="1"/>
          <p:nvPr/>
        </p:nvSpPr>
        <p:spPr>
          <a:xfrm>
            <a:off x="4348655" y="1"/>
            <a:ext cx="4719146"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smtClean="0">
                <a:solidFill>
                  <a:srgbClr val="00B0F0"/>
                </a:solidFill>
              </a:rPr>
              <a:t>Help </a:t>
            </a:r>
            <a:r>
              <a:rPr lang="en-US" sz="1200" dirty="0" smtClean="0"/>
              <a:t> </a:t>
            </a:r>
            <a:endParaRPr lang="en-US" sz="1200" dirty="0"/>
          </a:p>
        </p:txBody>
      </p:sp>
      <p:sp>
        <p:nvSpPr>
          <p:cNvPr id="5" name="TextBox 4"/>
          <p:cNvSpPr txBox="1"/>
          <p:nvPr/>
        </p:nvSpPr>
        <p:spPr>
          <a:xfrm>
            <a:off x="1752600" y="1676400"/>
            <a:ext cx="3200400" cy="307777"/>
          </a:xfrm>
          <a:prstGeom prst="rect">
            <a:avLst/>
          </a:prstGeom>
          <a:noFill/>
        </p:spPr>
        <p:txBody>
          <a:bodyPr wrap="square" rtlCol="0">
            <a:spAutoFit/>
          </a:bodyPr>
          <a:lstStyle/>
          <a:p>
            <a:r>
              <a:rPr lang="en-US" sz="1400" dirty="0" smtClean="0"/>
              <a:t>You are a member of 2 groups</a:t>
            </a:r>
            <a:endParaRPr lang="en-US" sz="1400" dirty="0"/>
          </a:p>
        </p:txBody>
      </p:sp>
      <p:sp>
        <p:nvSpPr>
          <p:cNvPr id="46" name="TextBox 45"/>
          <p:cNvSpPr txBox="1"/>
          <p:nvPr/>
        </p:nvSpPr>
        <p:spPr>
          <a:xfrm>
            <a:off x="1905000" y="2056089"/>
            <a:ext cx="3926631" cy="1200329"/>
          </a:xfrm>
          <a:prstGeom prst="rect">
            <a:avLst/>
          </a:prstGeom>
          <a:noFill/>
        </p:spPr>
        <p:txBody>
          <a:bodyPr wrap="square" rtlCol="0">
            <a:spAutoFit/>
          </a:bodyPr>
          <a:lstStyle/>
          <a:p>
            <a:r>
              <a:rPr lang="en-US" sz="1200" b="1" dirty="0" smtClean="0"/>
              <a:t>                  Name:  </a:t>
            </a:r>
            <a:r>
              <a:rPr lang="en-US" sz="1200" u="sng" dirty="0" smtClean="0">
                <a:solidFill>
                  <a:srgbClr val="FF0000"/>
                </a:solidFill>
              </a:rPr>
              <a:t>Little Bear River Research Group</a:t>
            </a:r>
          </a:p>
          <a:p>
            <a:r>
              <a:rPr lang="en-US" sz="1200" b="1" dirty="0" smtClean="0"/>
              <a:t>                  Description</a:t>
            </a:r>
            <a:r>
              <a:rPr lang="en-US" sz="1200" dirty="0" smtClean="0"/>
              <a:t>:  This group is studying water quality </a:t>
            </a:r>
          </a:p>
          <a:p>
            <a:r>
              <a:rPr lang="en-US" sz="1200" dirty="0"/>
              <a:t> </a:t>
            </a:r>
            <a:r>
              <a:rPr lang="en-US" sz="1200" dirty="0" smtClean="0"/>
              <a:t>                 in the Little Bear River, Utah, USA.</a:t>
            </a:r>
          </a:p>
          <a:p>
            <a:r>
              <a:rPr lang="en-US" sz="1200" dirty="0" smtClean="0"/>
              <a:t>                  </a:t>
            </a:r>
            <a:r>
              <a:rPr lang="en-US" sz="1200" b="1" dirty="0" smtClean="0"/>
              <a:t>Created by</a:t>
            </a:r>
            <a:r>
              <a:rPr lang="en-US" sz="1200" dirty="0" smtClean="0"/>
              <a:t>:  </a:t>
            </a:r>
            <a:r>
              <a:rPr lang="en-US" sz="1200" u="sng" dirty="0" smtClean="0">
                <a:solidFill>
                  <a:srgbClr val="FF0000"/>
                </a:solidFill>
              </a:rPr>
              <a:t>Jeff Horsburgh</a:t>
            </a:r>
            <a:endParaRPr lang="en-US" sz="1200" u="sng" dirty="0">
              <a:solidFill>
                <a:srgbClr val="FF0000"/>
              </a:solidFill>
            </a:endParaRPr>
          </a:p>
          <a:p>
            <a:endParaRPr lang="en-US" sz="1200" dirty="0"/>
          </a:p>
          <a:p>
            <a:endParaRPr lang="en-US" sz="1200" dirty="0"/>
          </a:p>
        </p:txBody>
      </p:sp>
      <p:sp>
        <p:nvSpPr>
          <p:cNvPr id="47" name="Rounded Rectangle 46"/>
          <p:cNvSpPr/>
          <p:nvPr/>
        </p:nvSpPr>
        <p:spPr>
          <a:xfrm>
            <a:off x="568922" y="1253233"/>
            <a:ext cx="1241315" cy="30139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Create a Group</a:t>
            </a:r>
            <a:endParaRPr lang="en-US" sz="1100" b="1" dirty="0"/>
          </a:p>
        </p:txBody>
      </p:sp>
      <p:sp>
        <p:nvSpPr>
          <p:cNvPr id="50" name="Rounded Rectangle 49"/>
          <p:cNvSpPr/>
          <p:nvPr/>
        </p:nvSpPr>
        <p:spPr>
          <a:xfrm>
            <a:off x="6019800" y="1295400"/>
            <a:ext cx="2819400" cy="228600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096000" y="1295400"/>
            <a:ext cx="2590800" cy="584775"/>
          </a:xfrm>
          <a:prstGeom prst="rect">
            <a:avLst/>
          </a:prstGeom>
          <a:noFill/>
        </p:spPr>
        <p:txBody>
          <a:bodyPr wrap="square" rtlCol="0">
            <a:spAutoFit/>
          </a:bodyPr>
          <a:lstStyle/>
          <a:p>
            <a:pPr algn="ctr"/>
            <a:r>
              <a:rPr lang="en-US" sz="1600" dirty="0" smtClean="0"/>
              <a:t>Groups You Might be Interested In</a:t>
            </a:r>
            <a:endParaRPr lang="en-US" sz="700" u="sng" dirty="0"/>
          </a:p>
        </p:txBody>
      </p:sp>
      <p:sp>
        <p:nvSpPr>
          <p:cNvPr id="16" name="Rectangle 15"/>
          <p:cNvSpPr/>
          <p:nvPr/>
        </p:nvSpPr>
        <p:spPr>
          <a:xfrm>
            <a:off x="6096000" y="1905000"/>
            <a:ext cx="2667000" cy="558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96000" y="2572773"/>
            <a:ext cx="2667000" cy="558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726407" y="2018437"/>
            <a:ext cx="2036593" cy="400110"/>
          </a:xfrm>
          <a:prstGeom prst="rect">
            <a:avLst/>
          </a:prstGeom>
          <a:noFill/>
        </p:spPr>
        <p:txBody>
          <a:bodyPr wrap="square" rtlCol="0">
            <a:spAutoFit/>
          </a:bodyPr>
          <a:lstStyle/>
          <a:p>
            <a:r>
              <a:rPr lang="en-US" sz="1000" dirty="0" smtClean="0"/>
              <a:t>Name: </a:t>
            </a:r>
            <a:r>
              <a:rPr lang="en-US" sz="1000" u="sng" dirty="0" smtClean="0">
                <a:solidFill>
                  <a:srgbClr val="FF0000"/>
                </a:solidFill>
              </a:rPr>
              <a:t>USU Hydrology Group</a:t>
            </a:r>
          </a:p>
          <a:p>
            <a:r>
              <a:rPr lang="en-US" sz="1000" dirty="0" smtClean="0"/>
              <a:t>Created by:  </a:t>
            </a:r>
            <a:r>
              <a:rPr lang="en-US" sz="1000" u="sng" dirty="0" smtClean="0">
                <a:solidFill>
                  <a:srgbClr val="FF0000"/>
                </a:solidFill>
              </a:rPr>
              <a:t>David </a:t>
            </a:r>
            <a:r>
              <a:rPr lang="en-US" sz="1000" u="sng" dirty="0" err="1" smtClean="0">
                <a:solidFill>
                  <a:srgbClr val="FF0000"/>
                </a:solidFill>
              </a:rPr>
              <a:t>Tarboton</a:t>
            </a:r>
            <a:endParaRPr lang="en-US" sz="1000" dirty="0">
              <a:solidFill>
                <a:sysClr val="windowText" lastClr="000000"/>
              </a:solidFill>
            </a:endParaRPr>
          </a:p>
        </p:txBody>
      </p:sp>
      <p:pic>
        <p:nvPicPr>
          <p:cNvPr id="2050" name="Picture 2" descr="https://encrypted-tbn2.google.com/images?q=tbn:ANd9GcSVUb6v6BIDa4eHiOA7qWFDLHSviRiedx4vQP7ql1QRFr5kcHq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9583" y="2006769"/>
            <a:ext cx="439817" cy="4398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encrypted-tbn2.google.com/images?q=tbn:ANd9GcSVUb6v6BIDa4eHiOA7qWFDLHSviRiedx4vQP7ql1QRFr5kcHq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632348"/>
            <a:ext cx="439817" cy="43981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781800" y="2652201"/>
            <a:ext cx="2036593" cy="400110"/>
          </a:xfrm>
          <a:prstGeom prst="rect">
            <a:avLst/>
          </a:prstGeom>
          <a:noFill/>
        </p:spPr>
        <p:txBody>
          <a:bodyPr wrap="square" rtlCol="0">
            <a:spAutoFit/>
          </a:bodyPr>
          <a:lstStyle/>
          <a:p>
            <a:r>
              <a:rPr lang="en-US" sz="1000" dirty="0" smtClean="0"/>
              <a:t>Name: </a:t>
            </a:r>
            <a:r>
              <a:rPr lang="en-US" sz="1000" u="sng" dirty="0" smtClean="0">
                <a:solidFill>
                  <a:srgbClr val="FF0000"/>
                </a:solidFill>
              </a:rPr>
              <a:t>Little Bear River Junkies</a:t>
            </a:r>
          </a:p>
          <a:p>
            <a:r>
              <a:rPr lang="en-US" sz="1000" dirty="0" smtClean="0"/>
              <a:t>Created by:  </a:t>
            </a:r>
            <a:r>
              <a:rPr lang="en-US" sz="1000" u="sng" dirty="0" smtClean="0">
                <a:solidFill>
                  <a:srgbClr val="FF0000"/>
                </a:solidFill>
              </a:rPr>
              <a:t>Jeff Horsburgh</a:t>
            </a:r>
            <a:endParaRPr lang="en-US" sz="1000" dirty="0">
              <a:solidFill>
                <a:sysClr val="windowText" lastClr="000000"/>
              </a:solidFill>
            </a:endParaRPr>
          </a:p>
        </p:txBody>
      </p:sp>
      <p:sp>
        <p:nvSpPr>
          <p:cNvPr id="2" name="TextBox 1"/>
          <p:cNvSpPr txBox="1"/>
          <p:nvPr/>
        </p:nvSpPr>
        <p:spPr>
          <a:xfrm>
            <a:off x="568922" y="1686757"/>
            <a:ext cx="1733643" cy="738664"/>
          </a:xfrm>
          <a:prstGeom prst="rect">
            <a:avLst/>
          </a:prstGeom>
          <a:noFill/>
        </p:spPr>
        <p:txBody>
          <a:bodyPr wrap="square" rtlCol="0">
            <a:spAutoFit/>
          </a:bodyPr>
          <a:lstStyle/>
          <a:p>
            <a:r>
              <a:rPr lang="en-US" dirty="0" smtClean="0"/>
              <a:t>Show</a:t>
            </a:r>
          </a:p>
          <a:p>
            <a:r>
              <a:rPr lang="en-US" sz="1200" u="sng" dirty="0" smtClean="0"/>
              <a:t>All my groups</a:t>
            </a:r>
          </a:p>
          <a:p>
            <a:r>
              <a:rPr lang="en-US" sz="1200" u="sng" dirty="0" smtClean="0"/>
              <a:t>Owned by me</a:t>
            </a:r>
            <a:endParaRPr lang="en-US" sz="1200" u="sng" dirty="0"/>
          </a:p>
        </p:txBody>
      </p:sp>
      <p:pic>
        <p:nvPicPr>
          <p:cNvPr id="34" name="Picture 2" descr="https://encrypted-tbn2.google.com/images?q=tbn:ANd9GcSVUb6v6BIDa4eHiOA7qWFDLHSviRiedx4vQP7ql1QRFr5kcHq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133600"/>
            <a:ext cx="609600" cy="6096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828800" y="2012752"/>
            <a:ext cx="3926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Picture 2" descr="https://encrypted-tbn2.google.com/images?q=tbn:ANd9GcSVUb6v6BIDa4eHiOA7qWFDLHSviRiedx4vQP7ql1QRFr5kcHq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0480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905000" y="2990671"/>
            <a:ext cx="3926631" cy="1200329"/>
          </a:xfrm>
          <a:prstGeom prst="rect">
            <a:avLst/>
          </a:prstGeom>
          <a:noFill/>
        </p:spPr>
        <p:txBody>
          <a:bodyPr wrap="square" rtlCol="0">
            <a:spAutoFit/>
          </a:bodyPr>
          <a:lstStyle/>
          <a:p>
            <a:r>
              <a:rPr lang="en-US" sz="1200" b="1" dirty="0" smtClean="0"/>
              <a:t>                  Name:  </a:t>
            </a:r>
            <a:r>
              <a:rPr lang="en-US" sz="1200" u="sng" dirty="0" smtClean="0">
                <a:solidFill>
                  <a:srgbClr val="FF0000"/>
                </a:solidFill>
              </a:rPr>
              <a:t>CUAHSI</a:t>
            </a:r>
          </a:p>
          <a:p>
            <a:r>
              <a:rPr lang="en-US" sz="1200" b="1" dirty="0" smtClean="0"/>
              <a:t>                  Description</a:t>
            </a:r>
            <a:r>
              <a:rPr lang="en-US" sz="1200" dirty="0" smtClean="0"/>
              <a:t>:  This group shares resources related    </a:t>
            </a:r>
          </a:p>
          <a:p>
            <a:r>
              <a:rPr lang="en-US" sz="1200" dirty="0"/>
              <a:t> </a:t>
            </a:r>
            <a:r>
              <a:rPr lang="en-US" sz="1200" dirty="0" smtClean="0"/>
              <a:t>                 to hydrologic science.</a:t>
            </a:r>
          </a:p>
          <a:p>
            <a:r>
              <a:rPr lang="en-US" sz="1200" dirty="0" smtClean="0"/>
              <a:t>                  </a:t>
            </a:r>
            <a:r>
              <a:rPr lang="en-US" sz="1200" b="1" dirty="0" smtClean="0"/>
              <a:t>Created by</a:t>
            </a:r>
            <a:r>
              <a:rPr lang="en-US" sz="1200" dirty="0" smtClean="0"/>
              <a:t>:  </a:t>
            </a:r>
            <a:r>
              <a:rPr lang="en-US" sz="1200" u="sng" dirty="0" smtClean="0">
                <a:solidFill>
                  <a:srgbClr val="FF0000"/>
                </a:solidFill>
              </a:rPr>
              <a:t>Rick Hooper</a:t>
            </a:r>
            <a:endParaRPr lang="en-US" sz="1200" u="sng" dirty="0">
              <a:solidFill>
                <a:srgbClr val="FF0000"/>
              </a:solidFill>
            </a:endParaRPr>
          </a:p>
          <a:p>
            <a:endParaRPr lang="en-US" sz="1200" dirty="0"/>
          </a:p>
          <a:p>
            <a:endParaRPr lang="en-US" sz="1200" dirty="0"/>
          </a:p>
        </p:txBody>
      </p:sp>
      <p:sp>
        <p:nvSpPr>
          <p:cNvPr id="43" name="TextBox 42"/>
          <p:cNvSpPr txBox="1"/>
          <p:nvPr/>
        </p:nvSpPr>
        <p:spPr>
          <a:xfrm>
            <a:off x="1905000" y="1209675"/>
            <a:ext cx="1295625" cy="369332"/>
          </a:xfrm>
          <a:prstGeom prst="rect">
            <a:avLst/>
          </a:prstGeom>
          <a:noFill/>
        </p:spPr>
        <p:txBody>
          <a:bodyPr wrap="square" rtlCol="0">
            <a:spAutoFit/>
          </a:bodyPr>
          <a:lstStyle/>
          <a:p>
            <a:r>
              <a:rPr lang="en-US" dirty="0" smtClean="0"/>
              <a:t>Keyword:</a:t>
            </a:r>
            <a:endParaRPr lang="en-US" dirty="0"/>
          </a:p>
        </p:txBody>
      </p:sp>
      <p:sp>
        <p:nvSpPr>
          <p:cNvPr id="44" name="Rectangle 43"/>
          <p:cNvSpPr/>
          <p:nvPr/>
        </p:nvSpPr>
        <p:spPr>
          <a:xfrm>
            <a:off x="2943225" y="1276350"/>
            <a:ext cx="1515635" cy="28194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612431" y="1277396"/>
            <a:ext cx="1219200" cy="3048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Search Groups</a:t>
            </a:r>
            <a:endParaRPr lang="en-US" sz="1100" b="1" dirty="0"/>
          </a:p>
        </p:txBody>
      </p:sp>
      <p:sp>
        <p:nvSpPr>
          <p:cNvPr id="33" name="Rectangle 32"/>
          <p:cNvSpPr/>
          <p:nvPr/>
        </p:nvSpPr>
        <p:spPr>
          <a:xfrm>
            <a:off x="1437197" y="4191000"/>
            <a:ext cx="6269607" cy="1268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To what extent can we reuse capability and blend in with general purpose social networks like </a:t>
            </a:r>
            <a:r>
              <a:rPr lang="en-US" sz="2400" dirty="0" err="1" smtClean="0">
                <a:solidFill>
                  <a:srgbClr val="FF0000"/>
                </a:solidFill>
              </a:rPr>
              <a:t>facebook</a:t>
            </a:r>
            <a:r>
              <a:rPr lang="en-US" sz="2400" dirty="0" smtClean="0">
                <a:solidFill>
                  <a:srgbClr val="FF0000"/>
                </a:solidFill>
              </a:rPr>
              <a:t>, </a:t>
            </a:r>
            <a:r>
              <a:rPr lang="en-US" sz="2400" dirty="0" err="1" smtClean="0">
                <a:solidFill>
                  <a:srgbClr val="FF0000"/>
                </a:solidFill>
              </a:rPr>
              <a:t>google</a:t>
            </a:r>
            <a:r>
              <a:rPr lang="en-US" sz="2400" dirty="0" smtClean="0">
                <a:solidFill>
                  <a:srgbClr val="FF0000"/>
                </a:solidFill>
              </a:rPr>
              <a:t>+ or </a:t>
            </a:r>
            <a:r>
              <a:rPr lang="en-US" sz="2400" dirty="0" err="1" smtClean="0">
                <a:solidFill>
                  <a:srgbClr val="FF0000"/>
                </a:solidFill>
              </a:rPr>
              <a:t>linkedin</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1296243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Interoperable data sharing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Tim </a:t>
            </a:r>
            <a:r>
              <a:rPr lang="en-US" dirty="0"/>
              <a:t>Berners-Lee contends that the danger of social networking sites is that most are silos and do not allow users to port data from one site to another. He also cautions against social networks that grow too big and become a monopoly as this tends to </a:t>
            </a:r>
            <a:r>
              <a:rPr lang="en-US" dirty="0" smtClean="0"/>
              <a:t>limit innovation</a:t>
            </a:r>
            <a:r>
              <a:rPr lang="en-US" dirty="0"/>
              <a:t>.  </a:t>
            </a:r>
            <a:endParaRPr lang="en-US" dirty="0" smtClean="0"/>
          </a:p>
          <a:p>
            <a:endParaRPr lang="en-US" b="1" i="1" dirty="0" smtClean="0"/>
          </a:p>
          <a:p>
            <a:r>
              <a:rPr lang="en-US" b="1" i="1" dirty="0" smtClean="0"/>
              <a:t>We need: </a:t>
            </a:r>
          </a:p>
          <a:p>
            <a:pPr lvl="1"/>
            <a:r>
              <a:rPr lang="en-US" b="1" i="1" dirty="0"/>
              <a:t>W</a:t>
            </a:r>
            <a:r>
              <a:rPr lang="en-US" b="1" i="1" dirty="0" smtClean="0"/>
              <a:t>ell </a:t>
            </a:r>
            <a:r>
              <a:rPr lang="en-US" b="1" i="1" dirty="0"/>
              <a:t>defined APIs for client application </a:t>
            </a:r>
            <a:r>
              <a:rPr lang="en-US" b="1" i="1" dirty="0" smtClean="0"/>
              <a:t>developers</a:t>
            </a:r>
          </a:p>
          <a:p>
            <a:pPr lvl="1"/>
            <a:r>
              <a:rPr lang="en-US" b="1" i="1" dirty="0" smtClean="0"/>
              <a:t>Well defined data encoding and transfer formats to ensure that </a:t>
            </a:r>
            <a:r>
              <a:rPr lang="en-US" b="1" i="1" dirty="0"/>
              <a:t>all data is </a:t>
            </a:r>
            <a:r>
              <a:rPr lang="en-US" b="1" i="1" dirty="0" smtClean="0"/>
              <a:t>portable</a:t>
            </a:r>
          </a:p>
          <a:p>
            <a:pPr lvl="1"/>
            <a:r>
              <a:rPr lang="en-US" b="1" i="1" dirty="0" smtClean="0">
                <a:solidFill>
                  <a:srgbClr val="FFC000"/>
                </a:solidFill>
              </a:rPr>
              <a:t>Standard CRUD interfaces</a:t>
            </a:r>
            <a:endParaRPr lang="en-US" dirty="0">
              <a:solidFill>
                <a:srgbClr val="FFC000"/>
              </a:solidFill>
            </a:endParaRPr>
          </a:p>
          <a:p>
            <a:endParaRPr lang="en-US" dirty="0"/>
          </a:p>
          <a:p>
            <a:pPr marL="0" indent="0">
              <a:buNone/>
            </a:pPr>
            <a:endParaRPr lang="en-US" dirty="0"/>
          </a:p>
        </p:txBody>
      </p:sp>
      <p:sp>
        <p:nvSpPr>
          <p:cNvPr id="4" name="Rectangle 3"/>
          <p:cNvSpPr/>
          <p:nvPr/>
        </p:nvSpPr>
        <p:spPr>
          <a:xfrm>
            <a:off x="914400" y="3505200"/>
            <a:ext cx="7239000" cy="369332"/>
          </a:xfrm>
          <a:prstGeom prst="rect">
            <a:avLst/>
          </a:prstGeom>
        </p:spPr>
        <p:txBody>
          <a:bodyPr wrap="square">
            <a:spAutoFit/>
          </a:bodyPr>
          <a:lstStyle/>
          <a:p>
            <a:r>
              <a:rPr lang="en-US" dirty="0" smtClean="0">
                <a:hlinkClick r:id="rId2"/>
              </a:rPr>
              <a:t>(http</a:t>
            </a:r>
            <a:r>
              <a:rPr lang="en-US" dirty="0">
                <a:hlinkClick r:id="rId2"/>
              </a:rPr>
              <a:t>://</a:t>
            </a:r>
            <a:r>
              <a:rPr lang="en-US" dirty="0" smtClean="0">
                <a:hlinkClick r:id="rId2"/>
              </a:rPr>
              <a:t>www.scientificamerican.com/article.cfm?id=long-live-the-web</a:t>
            </a:r>
            <a:r>
              <a:rPr lang="en-US" dirty="0" smtClean="0"/>
              <a:t>) </a:t>
            </a:r>
            <a:endParaRPr lang="en-US" dirty="0"/>
          </a:p>
        </p:txBody>
      </p:sp>
    </p:spTree>
    <p:extLst>
      <p:ext uri="{BB962C8B-B14F-4D97-AF65-F5344CB8AC3E}">
        <p14:creationId xmlns:p14="http://schemas.microsoft.com/office/powerpoint/2010/main" val="197292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Client/App Functionality</a:t>
            </a:r>
            <a:endParaRPr lang="en-US" dirty="0"/>
          </a:p>
        </p:txBody>
      </p:sp>
      <p:sp>
        <p:nvSpPr>
          <p:cNvPr id="3" name="Content Placeholder 2"/>
          <p:cNvSpPr>
            <a:spLocks noGrp="1"/>
          </p:cNvSpPr>
          <p:nvPr>
            <p:ph idx="1"/>
          </p:nvPr>
        </p:nvSpPr>
        <p:spPr/>
        <p:txBody>
          <a:bodyPr/>
          <a:lstStyle/>
          <a:p>
            <a:r>
              <a:rPr lang="en-US" dirty="0"/>
              <a:t>Upload to </a:t>
            </a:r>
            <a:r>
              <a:rPr lang="en-US" dirty="0" err="1"/>
              <a:t>HydroShare</a:t>
            </a:r>
            <a:endParaRPr lang="en-US" dirty="0"/>
          </a:p>
          <a:p>
            <a:r>
              <a:rPr lang="en-US" dirty="0" smtClean="0"/>
              <a:t>Search </a:t>
            </a:r>
            <a:r>
              <a:rPr lang="en-US" dirty="0" err="1"/>
              <a:t>HydroShare</a:t>
            </a:r>
            <a:endParaRPr lang="en-US" dirty="0"/>
          </a:p>
          <a:p>
            <a:r>
              <a:rPr lang="en-US" dirty="0" smtClean="0"/>
              <a:t>Download </a:t>
            </a:r>
            <a:r>
              <a:rPr lang="en-US" dirty="0"/>
              <a:t>from </a:t>
            </a:r>
            <a:r>
              <a:rPr lang="en-US" dirty="0" err="1"/>
              <a:t>HydroShare</a:t>
            </a:r>
            <a:endParaRPr lang="en-US" dirty="0"/>
          </a:p>
          <a:p>
            <a:r>
              <a:rPr lang="en-US" dirty="0" smtClean="0"/>
              <a:t>Download and execute model or workflow packages</a:t>
            </a:r>
          </a:p>
          <a:p>
            <a:r>
              <a:rPr lang="en-US" dirty="0" smtClean="0"/>
              <a:t>Build and upload model or workflow packages</a:t>
            </a:r>
          </a:p>
          <a:p>
            <a:r>
              <a:rPr lang="en-US" dirty="0" smtClean="0"/>
              <a:t>Submit </a:t>
            </a:r>
            <a:r>
              <a:rPr lang="en-US" dirty="0"/>
              <a:t>HPC jobs?</a:t>
            </a:r>
          </a:p>
          <a:p>
            <a:endParaRPr lang="en-US" dirty="0"/>
          </a:p>
        </p:txBody>
      </p:sp>
    </p:spTree>
    <p:extLst>
      <p:ext uri="{BB962C8B-B14F-4D97-AF65-F5344CB8AC3E}">
        <p14:creationId xmlns:p14="http://schemas.microsoft.com/office/powerpoint/2010/main" val="2961892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599" y="1289245"/>
            <a:ext cx="8686801" cy="5416355"/>
          </a:xfrm>
        </p:spPr>
      </p:pic>
      <p:sp>
        <p:nvSpPr>
          <p:cNvPr id="2" name="Title 1"/>
          <p:cNvSpPr>
            <a:spLocks noGrp="1"/>
          </p:cNvSpPr>
          <p:nvPr>
            <p:ph type="title"/>
          </p:nvPr>
        </p:nvSpPr>
        <p:spPr>
          <a:xfrm>
            <a:off x="762000" y="6166045"/>
            <a:ext cx="7620000" cy="533400"/>
          </a:xfrm>
          <a:solidFill>
            <a:srgbClr val="FFFF00"/>
          </a:solidFill>
        </p:spPr>
        <p:txBody>
          <a:bodyPr>
            <a:normAutofit/>
          </a:bodyPr>
          <a:lstStyle/>
          <a:p>
            <a:r>
              <a:rPr lang="en-US" sz="2000" dirty="0" smtClean="0"/>
              <a:t>Use </a:t>
            </a:r>
            <a:r>
              <a:rPr lang="en-US" sz="2000" dirty="0" err="1" smtClean="0"/>
              <a:t>HydroDesktop</a:t>
            </a:r>
            <a:r>
              <a:rPr lang="en-US" sz="2000" dirty="0" smtClean="0"/>
              <a:t> to prototype and demonstrate Client Functionality</a:t>
            </a:r>
            <a:endParaRPr lang="en-US" sz="2000" dirty="0"/>
          </a:p>
        </p:txBody>
      </p:sp>
      <p:pic>
        <p:nvPicPr>
          <p:cNvPr id="13" name="Picture 7"/>
          <p:cNvPicPr>
            <a:picLocks noChangeAspect="1" noChangeArrowheads="1"/>
          </p:cNvPicPr>
          <p:nvPr/>
        </p:nvPicPr>
        <p:blipFill>
          <a:blip r:embed="rId3" cstate="print"/>
          <a:srcRect/>
          <a:stretch>
            <a:fillRect/>
          </a:stretch>
        </p:blipFill>
        <p:spPr bwMode="auto">
          <a:xfrm>
            <a:off x="1600200" y="152400"/>
            <a:ext cx="5629275" cy="1038225"/>
          </a:xfrm>
          <a:prstGeom prst="rect">
            <a:avLst/>
          </a:prstGeom>
          <a:noFill/>
          <a:ln w="9525">
            <a:noFill/>
            <a:miter lim="800000"/>
            <a:headEnd/>
            <a:tailEnd/>
          </a:ln>
        </p:spPr>
      </p:pic>
    </p:spTree>
    <p:extLst>
      <p:ext uri="{BB962C8B-B14F-4D97-AF65-F5344CB8AC3E}">
        <p14:creationId xmlns:p14="http://schemas.microsoft.com/office/powerpoint/2010/main" val="53454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944562"/>
          </a:xfrm>
        </p:spPr>
        <p:txBody>
          <a:bodyPr/>
          <a:lstStyle/>
          <a:p>
            <a:pPr eaLnBrk="1" hangingPunct="1"/>
            <a:r>
              <a:rPr lang="en-US" dirty="0" err="1" smtClean="0"/>
              <a:t>HydroDesktop</a:t>
            </a:r>
            <a:r>
              <a:rPr lang="en-US" dirty="0" smtClean="0"/>
              <a:t> and Modeling</a:t>
            </a:r>
          </a:p>
        </p:txBody>
      </p:sp>
      <p:sp>
        <p:nvSpPr>
          <p:cNvPr id="2051" name="Rectangle 5"/>
          <p:cNvSpPr>
            <a:spLocks noChangeArrowheads="1"/>
          </p:cNvSpPr>
          <p:nvPr/>
        </p:nvSpPr>
        <p:spPr bwMode="auto">
          <a:xfrm>
            <a:off x="1143000" y="1066800"/>
            <a:ext cx="7010400" cy="584200"/>
          </a:xfrm>
          <a:prstGeom prst="rect">
            <a:avLst/>
          </a:prstGeom>
          <a:noFill/>
          <a:ln w="9525">
            <a:noFill/>
            <a:miter lim="800000"/>
            <a:headEnd/>
            <a:tailEnd/>
          </a:ln>
        </p:spPr>
        <p:txBody>
          <a:bodyPr>
            <a:spAutoFit/>
          </a:bodyPr>
          <a:lstStyle/>
          <a:p>
            <a:pPr algn="ctr" fontAlgn="base">
              <a:spcBef>
                <a:spcPct val="0"/>
              </a:spcBef>
              <a:spcAft>
                <a:spcPct val="0"/>
              </a:spcAft>
            </a:pPr>
            <a:r>
              <a:rPr lang="en-US" sz="1600" dirty="0" smtClean="0">
                <a:solidFill>
                  <a:prstClr val="black"/>
                </a:solidFill>
                <a:latin typeface="Arial" charset="0"/>
              </a:rPr>
              <a:t>An integrated modeling environment based on the Open Modeling Interface (</a:t>
            </a:r>
            <a:r>
              <a:rPr lang="en-US" sz="1600" dirty="0" err="1" smtClean="0">
                <a:solidFill>
                  <a:prstClr val="black"/>
                </a:solidFill>
                <a:latin typeface="Arial" charset="0"/>
              </a:rPr>
              <a:t>OpenMI</a:t>
            </a:r>
            <a:r>
              <a:rPr lang="en-US" sz="1600" dirty="0" smtClean="0">
                <a:solidFill>
                  <a:prstClr val="black"/>
                </a:solidFill>
                <a:latin typeface="Arial" charset="0"/>
              </a:rPr>
              <a:t>) standard and embedded within </a:t>
            </a:r>
            <a:r>
              <a:rPr lang="en-US" sz="1600" dirty="0" err="1" smtClean="0">
                <a:solidFill>
                  <a:prstClr val="black"/>
                </a:solidFill>
                <a:latin typeface="Arial" charset="0"/>
              </a:rPr>
              <a:t>HydroDesktop</a:t>
            </a:r>
            <a:endParaRPr lang="en-US" sz="1600" dirty="0" smtClean="0">
              <a:solidFill>
                <a:prstClr val="black"/>
              </a:solidFill>
              <a:latin typeface="Arial" charset="0"/>
            </a:endParaRPr>
          </a:p>
        </p:txBody>
      </p:sp>
      <p:sp>
        <p:nvSpPr>
          <p:cNvPr id="2" name="Rectangle 1"/>
          <p:cNvSpPr/>
          <p:nvPr/>
        </p:nvSpPr>
        <p:spPr>
          <a:xfrm>
            <a:off x="747712" y="6119336"/>
            <a:ext cx="7924800" cy="738664"/>
          </a:xfrm>
          <a:prstGeom prst="rect">
            <a:avLst/>
          </a:prstGeom>
        </p:spPr>
        <p:txBody>
          <a:bodyPr wrap="square">
            <a:spAutoFit/>
          </a:bodyPr>
          <a:lstStyle/>
          <a:p>
            <a:r>
              <a:rPr lang="en-US" sz="1400" dirty="0">
                <a:solidFill>
                  <a:prstClr val="black"/>
                </a:solidFill>
                <a:latin typeface="Arial" pitchFamily="34" charset="0"/>
                <a:cs typeface="Arial" pitchFamily="34" charset="0"/>
              </a:rPr>
              <a:t>I</a:t>
            </a:r>
            <a:r>
              <a:rPr lang="en-US" sz="1400" dirty="0" smtClean="0">
                <a:solidFill>
                  <a:prstClr val="black"/>
                </a:solidFill>
                <a:latin typeface="Arial" pitchFamily="34" charset="0"/>
                <a:cs typeface="Arial" pitchFamily="34" charset="0"/>
              </a:rPr>
              <a:t>ntegrated </a:t>
            </a:r>
            <a:r>
              <a:rPr lang="en-US" sz="1400" dirty="0">
                <a:solidFill>
                  <a:prstClr val="black"/>
                </a:solidFill>
                <a:latin typeface="Arial" pitchFamily="34" charset="0"/>
                <a:cs typeface="Arial" pitchFamily="34" charset="0"/>
              </a:rPr>
              <a:t>modeling within a Hydrologic Information System: An </a:t>
            </a:r>
            <a:r>
              <a:rPr lang="en-US" sz="1400" dirty="0" err="1">
                <a:solidFill>
                  <a:prstClr val="black"/>
                </a:solidFill>
                <a:latin typeface="Arial" pitchFamily="34" charset="0"/>
                <a:cs typeface="Arial" pitchFamily="34" charset="0"/>
              </a:rPr>
              <a:t>OpenMI</a:t>
            </a:r>
            <a:r>
              <a:rPr lang="en-US" sz="1400" dirty="0">
                <a:solidFill>
                  <a:prstClr val="black"/>
                </a:solidFill>
                <a:latin typeface="Arial" pitchFamily="34" charset="0"/>
                <a:cs typeface="Arial" pitchFamily="34" charset="0"/>
              </a:rPr>
              <a:t> based approach</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Castronova</a:t>
            </a:r>
            <a:r>
              <a:rPr lang="en-US" sz="1400" dirty="0" smtClean="0">
                <a:solidFill>
                  <a:prstClr val="black"/>
                </a:solidFill>
                <a:latin typeface="Arial" pitchFamily="34" charset="0"/>
                <a:cs typeface="Arial" pitchFamily="34" charset="0"/>
              </a:rPr>
              <a:t>, A.M., </a:t>
            </a:r>
            <a:r>
              <a:rPr lang="en-US" sz="1400" dirty="0" err="1" smtClean="0">
                <a:solidFill>
                  <a:prstClr val="black"/>
                </a:solidFill>
                <a:latin typeface="Arial" pitchFamily="34" charset="0"/>
                <a:cs typeface="Arial" pitchFamily="34" charset="0"/>
              </a:rPr>
              <a:t>Goodall</a:t>
            </a: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J.L., </a:t>
            </a:r>
            <a:r>
              <a:rPr lang="en-US" sz="1400" dirty="0" err="1" smtClean="0">
                <a:solidFill>
                  <a:prstClr val="black"/>
                </a:solidFill>
                <a:latin typeface="Arial" pitchFamily="34" charset="0"/>
                <a:cs typeface="Arial" pitchFamily="34" charset="0"/>
              </a:rPr>
              <a:t>Ercan</a:t>
            </a:r>
            <a:r>
              <a:rPr lang="en-US" sz="1400" dirty="0" smtClean="0">
                <a:solidFill>
                  <a:prstClr val="black"/>
                </a:solidFill>
                <a:latin typeface="Arial" pitchFamily="34" charset="0"/>
                <a:cs typeface="Arial" pitchFamily="34" charset="0"/>
              </a:rPr>
              <a:t>, M,B.  </a:t>
            </a:r>
            <a:r>
              <a:rPr lang="en-US" sz="1400" dirty="0">
                <a:solidFill>
                  <a:prstClr val="black"/>
                </a:solidFill>
                <a:latin typeface="Arial" pitchFamily="34" charset="0"/>
                <a:cs typeface="Arial" pitchFamily="34" charset="0"/>
              </a:rPr>
              <a:t>Environmental </a:t>
            </a:r>
            <a:r>
              <a:rPr lang="en-US" sz="1400" dirty="0" err="1">
                <a:solidFill>
                  <a:prstClr val="black"/>
                </a:solidFill>
                <a:latin typeface="Arial" pitchFamily="34" charset="0"/>
                <a:cs typeface="Arial" pitchFamily="34" charset="0"/>
              </a:rPr>
              <a:t>Modelling</a:t>
            </a: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&amp; Software, In Press. 10.1016/j.envsoft.2012.02.011</a:t>
            </a:r>
            <a:r>
              <a:rPr lang="en-US" sz="1400" dirty="0">
                <a:solidFill>
                  <a:prstClr val="black"/>
                </a:solidFill>
                <a:latin typeface="Arial" pitchFamily="34" charset="0"/>
                <a:cs typeface="Arial" pitchFamily="34" charset="0"/>
              </a:rPr>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1733550"/>
            <a:ext cx="70199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33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HydroShare</a:t>
            </a:r>
            <a:r>
              <a:rPr lang="en-US" dirty="0" smtClean="0"/>
              <a:t>?</a:t>
            </a:r>
            <a:endParaRPr lang="en-US" dirty="0"/>
          </a:p>
        </p:txBody>
      </p:sp>
      <p:sp>
        <p:nvSpPr>
          <p:cNvPr id="3" name="Content Placeholder 2"/>
          <p:cNvSpPr>
            <a:spLocks noGrp="1"/>
          </p:cNvSpPr>
          <p:nvPr>
            <p:ph idx="1"/>
          </p:nvPr>
        </p:nvSpPr>
        <p:spPr/>
        <p:txBody>
          <a:bodyPr/>
          <a:lstStyle/>
          <a:p>
            <a:r>
              <a:rPr lang="en-US" dirty="0" smtClean="0"/>
              <a:t>An </a:t>
            </a:r>
            <a:r>
              <a:rPr lang="en-US" dirty="0" smtClean="0"/>
              <a:t>online sustainable environment </a:t>
            </a:r>
            <a:r>
              <a:rPr lang="en-US" dirty="0" smtClean="0"/>
              <a:t>to be developed for the sharing of hydrologic data and models</a:t>
            </a:r>
          </a:p>
          <a:p>
            <a:r>
              <a:rPr lang="en-US" dirty="0" smtClean="0"/>
              <a:t>To expand data sharing capability of CUAHSI HIS</a:t>
            </a:r>
          </a:p>
          <a:p>
            <a:pPr lvl="1"/>
            <a:r>
              <a:rPr lang="en-US" dirty="0" smtClean="0"/>
              <a:t>Additional data classes</a:t>
            </a:r>
          </a:p>
          <a:p>
            <a:pPr lvl="1"/>
            <a:r>
              <a:rPr lang="en-US" dirty="0" smtClean="0"/>
              <a:t>Models, scripts, tools and workflows</a:t>
            </a:r>
          </a:p>
          <a:p>
            <a:pPr lvl="1"/>
            <a:r>
              <a:rPr lang="en-US" dirty="0" smtClean="0"/>
              <a:t>Collaboration/social networking</a:t>
            </a:r>
            <a:endParaRPr lang="en-US" dirty="0"/>
          </a:p>
        </p:txBody>
      </p:sp>
    </p:spTree>
    <p:extLst>
      <p:ext uri="{BB962C8B-B14F-4D97-AF65-F5344CB8AC3E}">
        <p14:creationId xmlns:p14="http://schemas.microsoft.com/office/powerpoint/2010/main" val="742710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817635"/>
          </a:xfrm>
        </p:spPr>
        <p:txBody>
          <a:bodyPr/>
          <a:lstStyle/>
          <a:p>
            <a:r>
              <a:rPr lang="en-US" sz="3200" dirty="0" err="1" smtClean="0"/>
              <a:t>HUBzero</a:t>
            </a:r>
            <a:r>
              <a:rPr lang="en-US" sz="3200" dirty="0" smtClean="0"/>
              <a:t> Based Community Portal</a:t>
            </a:r>
            <a:endParaRPr lang="en-US" sz="3200" dirty="0"/>
          </a:p>
        </p:txBody>
      </p:sp>
      <p:sp>
        <p:nvSpPr>
          <p:cNvPr id="17" name="Content Placeholder 16"/>
          <p:cNvSpPr>
            <a:spLocks noGrp="1"/>
          </p:cNvSpPr>
          <p:nvPr>
            <p:ph idx="1"/>
          </p:nvPr>
        </p:nvSpPr>
        <p:spPr>
          <a:xfrm>
            <a:off x="457200" y="1994137"/>
            <a:ext cx="3124200" cy="4418331"/>
          </a:xfrm>
        </p:spPr>
        <p:txBody>
          <a:bodyPr/>
          <a:lstStyle/>
          <a:p>
            <a:pPr marL="0" indent="0">
              <a:buNone/>
            </a:pPr>
            <a:r>
              <a:rPr lang="en-US" sz="1800" b="1" dirty="0" smtClean="0"/>
              <a:t>Data </a:t>
            </a:r>
            <a:r>
              <a:rPr lang="en-US" sz="1800" b="1" dirty="0"/>
              <a:t>&amp; Model  Resources</a:t>
            </a:r>
          </a:p>
          <a:p>
            <a:r>
              <a:rPr lang="en-US" sz="1800" dirty="0"/>
              <a:t>Discovery &amp; access </a:t>
            </a:r>
          </a:p>
          <a:p>
            <a:r>
              <a:rPr lang="en-US" sz="1800" dirty="0"/>
              <a:t>Development</a:t>
            </a:r>
          </a:p>
          <a:p>
            <a:r>
              <a:rPr lang="en-US" sz="1800" dirty="0"/>
              <a:t>Execution on local VM</a:t>
            </a:r>
          </a:p>
          <a:p>
            <a:r>
              <a:rPr lang="en-US" sz="1800" dirty="0"/>
              <a:t>Execution on remote HPC</a:t>
            </a:r>
          </a:p>
          <a:p>
            <a:r>
              <a:rPr lang="en-US" sz="1800" dirty="0"/>
              <a:t>Publishing</a:t>
            </a:r>
          </a:p>
          <a:p>
            <a:r>
              <a:rPr lang="en-US" sz="1800" dirty="0" smtClean="0"/>
              <a:t>Collaboration</a:t>
            </a:r>
          </a:p>
          <a:p>
            <a:pPr marL="0" indent="0">
              <a:buNone/>
            </a:pPr>
            <a:r>
              <a:rPr lang="en-US" sz="1800" b="1" dirty="0"/>
              <a:t>Web Portal</a:t>
            </a:r>
          </a:p>
          <a:p>
            <a:r>
              <a:rPr lang="en-US" sz="1800" dirty="0"/>
              <a:t>Social networking</a:t>
            </a:r>
          </a:p>
          <a:p>
            <a:r>
              <a:rPr lang="en-US" sz="1800" dirty="0"/>
              <a:t>Community collaboration</a:t>
            </a:r>
          </a:p>
          <a:p>
            <a:r>
              <a:rPr lang="en-US" sz="1800" dirty="0"/>
              <a:t>Resource rating</a:t>
            </a:r>
          </a:p>
          <a:p>
            <a:r>
              <a:rPr lang="en-US" sz="1800" dirty="0"/>
              <a:t>Documents &amp; videos</a:t>
            </a:r>
          </a:p>
          <a:p>
            <a:r>
              <a:rPr lang="en-US" sz="1800" dirty="0"/>
              <a:t>Learning modules</a:t>
            </a:r>
          </a:p>
          <a:p>
            <a:endParaRPr lang="en-US" sz="1800" dirty="0"/>
          </a:p>
          <a:p>
            <a:endParaRPr lang="en-US" sz="1800" dirty="0" smtClean="0"/>
          </a:p>
          <a:p>
            <a:endParaRPr lang="en-US" sz="1800" dirty="0"/>
          </a:p>
        </p:txBody>
      </p:sp>
      <p:sp>
        <p:nvSpPr>
          <p:cNvPr id="4" name="Rectangle 3"/>
          <p:cNvSpPr/>
          <p:nvPr/>
        </p:nvSpPr>
        <p:spPr>
          <a:xfrm>
            <a:off x="0" y="6412468"/>
            <a:ext cx="9144000" cy="369332"/>
          </a:xfrm>
          <a:prstGeom prst="rect">
            <a:avLst/>
          </a:prstGeom>
        </p:spPr>
        <p:txBody>
          <a:bodyPr wrap="square">
            <a:spAutoFit/>
          </a:bodyPr>
          <a:lstStyle/>
          <a:p>
            <a:pPr algn="ctr" fontAlgn="base">
              <a:spcBef>
                <a:spcPct val="0"/>
              </a:spcBef>
              <a:spcAft>
                <a:spcPct val="0"/>
              </a:spcAft>
            </a:pPr>
            <a:r>
              <a:rPr lang="en-US" dirty="0" smtClean="0">
                <a:solidFill>
                  <a:srgbClr val="000000"/>
                </a:solidFill>
                <a:latin typeface="Arial" charset="0"/>
                <a:hlinkClick r:id="rId2"/>
              </a:rPr>
              <a:t>http://hubzero.org</a:t>
            </a:r>
            <a:r>
              <a:rPr lang="en-US" dirty="0" smtClean="0">
                <a:solidFill>
                  <a:srgbClr val="000000"/>
                </a:solidFill>
                <a:latin typeface="Arial" charset="0"/>
              </a:rPr>
              <a:t>              </a:t>
            </a:r>
            <a:r>
              <a:rPr lang="en-US" dirty="0" smtClean="0">
                <a:solidFill>
                  <a:srgbClr val="000000"/>
                </a:solidFill>
                <a:latin typeface="Arial" charset="0"/>
                <a:hlinkClick r:id="rId3"/>
              </a:rPr>
              <a:t>http://water-hub.org</a:t>
            </a:r>
            <a:r>
              <a:rPr lang="en-US" dirty="0" smtClean="0">
                <a:solidFill>
                  <a:srgbClr val="000000"/>
                </a:solidFill>
                <a:latin typeface="Arial" charset="0"/>
              </a:rPr>
              <a:t>  </a:t>
            </a:r>
            <a:endParaRPr lang="en-US" dirty="0">
              <a:solidFill>
                <a:srgbClr val="000000"/>
              </a:solidFill>
              <a:latin typeface="Arial"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99" y="533400"/>
            <a:ext cx="1651843" cy="1117747"/>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209800"/>
            <a:ext cx="485515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990600"/>
            <a:ext cx="5410200" cy="8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799764" y="4883708"/>
            <a:ext cx="4572000" cy="1200329"/>
          </a:xfrm>
          <a:prstGeom prst="rect">
            <a:avLst/>
          </a:prstGeom>
        </p:spPr>
        <p:txBody>
          <a:bodyPr>
            <a:spAutoFit/>
          </a:bodyPr>
          <a:lstStyle/>
          <a:p>
            <a:pPr lvl="0"/>
            <a:r>
              <a:rPr lang="en-US" dirty="0"/>
              <a:t>Architecture of </a:t>
            </a:r>
            <a:r>
              <a:rPr lang="en-US" dirty="0" err="1"/>
              <a:t>HUBzero</a:t>
            </a:r>
            <a:r>
              <a:rPr lang="en-US" dirty="0"/>
              <a:t> platform used to create dynamic web sites for scientific research and educational </a:t>
            </a:r>
            <a:r>
              <a:rPr lang="en-US" dirty="0" smtClean="0"/>
              <a:t>activities</a:t>
            </a:r>
          </a:p>
          <a:p>
            <a:pPr lvl="0"/>
            <a:r>
              <a:rPr lang="en-US" dirty="0">
                <a:hlinkClick r:id="rId7"/>
              </a:rPr>
              <a:t>http://</a:t>
            </a:r>
            <a:r>
              <a:rPr lang="en-US" dirty="0" smtClean="0">
                <a:hlinkClick r:id="rId7"/>
              </a:rPr>
              <a:t>dx.doi.org/10.1109/MCSE.2010.41</a:t>
            </a:r>
            <a:r>
              <a:rPr lang="en-US" dirty="0" smtClean="0"/>
              <a:t> </a:t>
            </a:r>
            <a:endParaRPr lang="en-US" dirty="0"/>
          </a:p>
        </p:txBody>
      </p:sp>
    </p:spTree>
    <p:extLst>
      <p:ext uri="{BB962C8B-B14F-4D97-AF65-F5344CB8AC3E}">
        <p14:creationId xmlns:p14="http://schemas.microsoft.com/office/powerpoint/2010/main" val="3061307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7086600" cy="868362"/>
          </a:xfrm>
        </p:spPr>
        <p:txBody>
          <a:bodyPr>
            <a:noAutofit/>
          </a:bodyPr>
          <a:lstStyle/>
          <a:p>
            <a:r>
              <a:rPr lang="en-US" sz="3200" dirty="0" smtClean="0"/>
              <a:t>      </a:t>
            </a:r>
            <a:r>
              <a:rPr lang="en-US" sz="3200" dirty="0"/>
              <a:t>integrated Rule-Oriented Data System</a:t>
            </a:r>
          </a:p>
        </p:txBody>
      </p:sp>
      <p:sp>
        <p:nvSpPr>
          <p:cNvPr id="6" name="Content Placeholder 5"/>
          <p:cNvSpPr>
            <a:spLocks noGrp="1"/>
          </p:cNvSpPr>
          <p:nvPr>
            <p:ph idx="1"/>
          </p:nvPr>
        </p:nvSpPr>
        <p:spPr>
          <a:xfrm>
            <a:off x="457200" y="1219200"/>
            <a:ext cx="8229600" cy="5105400"/>
          </a:xfrm>
        </p:spPr>
        <p:txBody>
          <a:bodyPr>
            <a:normAutofit fontScale="92500" lnSpcReduction="20000"/>
          </a:bodyPr>
          <a:lstStyle/>
          <a:p>
            <a:pPr lvl="0"/>
            <a:r>
              <a:rPr lang="en-US" sz="2400" dirty="0" smtClean="0"/>
              <a:t>Micro-Services</a:t>
            </a:r>
          </a:p>
          <a:p>
            <a:pPr lvl="1"/>
            <a:r>
              <a:rPr lang="en-US" sz="2000" dirty="0" smtClean="0"/>
              <a:t>Ability to look inside and program actions on uploaded files</a:t>
            </a:r>
          </a:p>
          <a:p>
            <a:pPr lvl="1"/>
            <a:r>
              <a:rPr lang="en-US" sz="2000" dirty="0" smtClean="0"/>
              <a:t>Rules can tell </a:t>
            </a:r>
            <a:r>
              <a:rPr lang="en-US" sz="2000" dirty="0" err="1" smtClean="0"/>
              <a:t>iRODS</a:t>
            </a:r>
            <a:r>
              <a:rPr lang="en-US" sz="2000" dirty="0" smtClean="0"/>
              <a:t> to automatically register data into Metadata Catalog and write to Data Server</a:t>
            </a:r>
          </a:p>
          <a:p>
            <a:pPr lvl="1"/>
            <a:r>
              <a:rPr lang="en-US" sz="2000" dirty="0" smtClean="0"/>
              <a:t>Users can search for, access, add/extract metadata, annotate, analyze &amp; process, replicate, copy, share data, manage &amp; track access, subscribe, and more</a:t>
            </a:r>
          </a:p>
          <a:p>
            <a:pPr lvl="1"/>
            <a:r>
              <a:rPr lang="en-US" sz="2000" dirty="0" smtClean="0"/>
              <a:t>Access control model</a:t>
            </a:r>
          </a:p>
          <a:p>
            <a:pPr lvl="0"/>
            <a:r>
              <a:rPr lang="en-US" sz="2400" dirty="0" smtClean="0"/>
              <a:t>E.g. Implement </a:t>
            </a:r>
            <a:r>
              <a:rPr lang="en-US" sz="2400" dirty="0"/>
              <a:t>rules and micro-services to </a:t>
            </a:r>
            <a:r>
              <a:rPr lang="en-US" sz="2400" dirty="0" smtClean="0"/>
              <a:t>trigger </a:t>
            </a:r>
            <a:r>
              <a:rPr lang="en-US" sz="2400" dirty="0"/>
              <a:t>processing necessary to automatically digest recognized resource to</a:t>
            </a:r>
          </a:p>
          <a:p>
            <a:pPr lvl="1"/>
            <a:r>
              <a:rPr lang="en-US" sz="2100" dirty="0"/>
              <a:t>Create resources for visualizing and manipulating data</a:t>
            </a:r>
          </a:p>
          <a:p>
            <a:pPr lvl="1"/>
            <a:r>
              <a:rPr lang="en-US" sz="2100" dirty="0"/>
              <a:t>Automatically parse and catalog metadata</a:t>
            </a:r>
          </a:p>
          <a:p>
            <a:pPr lvl="1"/>
            <a:r>
              <a:rPr lang="en-US" sz="2100" dirty="0"/>
              <a:t>Convert the data object to multiple formats </a:t>
            </a:r>
          </a:p>
          <a:p>
            <a:pPr lvl="1"/>
            <a:r>
              <a:rPr lang="en-US" sz="2100" dirty="0"/>
              <a:t>Automatically copy objects to secure storage for archival</a:t>
            </a:r>
          </a:p>
          <a:p>
            <a:pPr lvl="1"/>
            <a:r>
              <a:rPr lang="en-US" sz="2100" dirty="0"/>
              <a:t>Automatically assign unique and persistent identifiers </a:t>
            </a:r>
          </a:p>
          <a:p>
            <a:pPr lvl="1"/>
            <a:r>
              <a:rPr lang="en-US" sz="2100" dirty="0"/>
              <a:t>Automatically parse metadata for semantic content and to tag with additional semantic content</a:t>
            </a:r>
          </a:p>
        </p:txBody>
      </p:sp>
      <p:pic>
        <p:nvPicPr>
          <p:cNvPr id="7" name="Picture 2"/>
          <p:cNvPicPr>
            <a:picLocks noChangeAspect="1" noChangeArrowheads="1"/>
          </p:cNvPicPr>
          <p:nvPr/>
        </p:nvPicPr>
        <p:blipFill>
          <a:blip r:embed="rId2" cstate="print"/>
          <a:stretch>
            <a:fillRect/>
          </a:stretch>
        </p:blipFill>
        <p:spPr bwMode="auto">
          <a:xfrm>
            <a:off x="838200" y="381000"/>
            <a:ext cx="1599127" cy="762000"/>
          </a:xfrm>
          <a:prstGeom prst="rect">
            <a:avLst/>
          </a:prstGeom>
          <a:noFill/>
          <a:ln w="9525">
            <a:noFill/>
            <a:miter lim="800000"/>
            <a:headEnd/>
            <a:tailEnd/>
          </a:ln>
        </p:spPr>
      </p:pic>
      <p:sp>
        <p:nvSpPr>
          <p:cNvPr id="5" name="Rectangle 4"/>
          <p:cNvSpPr/>
          <p:nvPr/>
        </p:nvSpPr>
        <p:spPr>
          <a:xfrm>
            <a:off x="0" y="6412468"/>
            <a:ext cx="9144000" cy="369332"/>
          </a:xfrm>
          <a:prstGeom prst="rect">
            <a:avLst/>
          </a:prstGeom>
        </p:spPr>
        <p:txBody>
          <a:bodyPr wrap="square">
            <a:spAutoFit/>
          </a:bodyPr>
          <a:lstStyle/>
          <a:p>
            <a:pPr algn="ctr" fontAlgn="base">
              <a:spcBef>
                <a:spcPct val="0"/>
              </a:spcBef>
              <a:spcAft>
                <a:spcPct val="0"/>
              </a:spcAft>
            </a:pPr>
            <a:r>
              <a:rPr lang="en-US" dirty="0" smtClean="0">
                <a:solidFill>
                  <a:srgbClr val="000000"/>
                </a:solidFill>
                <a:latin typeface="Arial" charset="0"/>
                <a:hlinkClick r:id="rId3"/>
              </a:rPr>
              <a:t>http://</a:t>
            </a:r>
            <a:r>
              <a:rPr lang="en-US" dirty="0">
                <a:solidFill>
                  <a:srgbClr val="000000"/>
                </a:solidFill>
                <a:latin typeface="Arial" charset="0"/>
                <a:hlinkClick r:id="rId3"/>
              </a:rPr>
              <a:t>www.irods.org</a:t>
            </a:r>
            <a:r>
              <a:rPr lang="en-US" dirty="0" smtClean="0">
                <a:solidFill>
                  <a:srgbClr val="000000"/>
                </a:solidFill>
                <a:latin typeface="Arial" charset="0"/>
                <a:hlinkClick r:id="rId3"/>
              </a:rPr>
              <a:t>/</a:t>
            </a:r>
            <a:r>
              <a:rPr lang="en-US" dirty="0" smtClean="0">
                <a:solidFill>
                  <a:srgbClr val="000000"/>
                </a:solidFill>
                <a:latin typeface="Arial" charset="0"/>
              </a:rPr>
              <a:t> </a:t>
            </a:r>
            <a:endParaRPr lang="en-US" dirty="0">
              <a:solidFill>
                <a:srgbClr val="000000"/>
              </a:solidFill>
              <a:latin typeface="Arial" charset="0"/>
            </a:endParaRPr>
          </a:p>
        </p:txBody>
      </p:sp>
    </p:spTree>
    <p:extLst>
      <p:ext uri="{BB962C8B-B14F-4D97-AF65-F5344CB8AC3E}">
        <p14:creationId xmlns:p14="http://schemas.microsoft.com/office/powerpoint/2010/main" val="867615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216"/>
          <a:stretch/>
        </p:blipFill>
        <p:spPr bwMode="auto">
          <a:xfrm>
            <a:off x="4343400" y="1651794"/>
            <a:ext cx="4024734" cy="307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Title 1"/>
          <p:cNvSpPr>
            <a:spLocks noGrp="1"/>
          </p:cNvSpPr>
          <p:nvPr>
            <p:ph type="title"/>
          </p:nvPr>
        </p:nvSpPr>
        <p:spPr/>
        <p:txBody>
          <a:bodyPr>
            <a:normAutofit fontScale="90000"/>
          </a:bodyPr>
          <a:lstStyle/>
          <a:p>
            <a:r>
              <a:rPr lang="en-US" dirty="0" smtClean="0"/>
              <a:t>Facilitating Access to Critical National Datasets</a:t>
            </a:r>
          </a:p>
        </p:txBody>
      </p:sp>
      <p:sp>
        <p:nvSpPr>
          <p:cNvPr id="10243" name="Content Placeholder 2"/>
          <p:cNvSpPr>
            <a:spLocks noGrp="1"/>
          </p:cNvSpPr>
          <p:nvPr>
            <p:ph sz="half" idx="1"/>
          </p:nvPr>
        </p:nvSpPr>
        <p:spPr>
          <a:xfrm>
            <a:off x="457200" y="1981200"/>
            <a:ext cx="3886200" cy="4525963"/>
          </a:xfrm>
        </p:spPr>
        <p:txBody>
          <a:bodyPr/>
          <a:lstStyle/>
          <a:p>
            <a:r>
              <a:rPr lang="en-US" dirty="0" smtClean="0"/>
              <a:t>NASA Earth Exchange</a:t>
            </a:r>
          </a:p>
          <a:p>
            <a:r>
              <a:rPr lang="en-US" dirty="0" smtClean="0"/>
              <a:t>National </a:t>
            </a:r>
            <a:r>
              <a:rPr lang="en-US" dirty="0" smtClean="0">
                <a:solidFill>
                  <a:srgbClr val="FF0000"/>
                </a:solidFill>
              </a:rPr>
              <a:t>River Morphology </a:t>
            </a:r>
            <a:r>
              <a:rPr lang="en-US" dirty="0" smtClean="0"/>
              <a:t>Dataset</a:t>
            </a:r>
          </a:p>
          <a:p>
            <a:r>
              <a:rPr lang="en-US" dirty="0" smtClean="0"/>
              <a:t>Baltimore and </a:t>
            </a:r>
            <a:r>
              <a:rPr lang="en-US" dirty="0" err="1" smtClean="0"/>
              <a:t>Coweeta</a:t>
            </a:r>
            <a:r>
              <a:rPr lang="en-US" dirty="0" smtClean="0"/>
              <a:t> LTER</a:t>
            </a:r>
          </a:p>
        </p:txBody>
      </p:sp>
      <p:pic>
        <p:nvPicPr>
          <p:cNvPr id="10245" name="Picture 2"/>
          <p:cNvPicPr>
            <a:picLocks noChangeAspect="1" noChangeArrowheads="1"/>
          </p:cNvPicPr>
          <p:nvPr/>
        </p:nvPicPr>
        <p:blipFill>
          <a:blip r:embed="rId3" cstate="print"/>
          <a:srcRect l="23334" t="15486" r="4668" b="14514"/>
          <a:stretch>
            <a:fillRect/>
          </a:stretch>
        </p:blipFill>
        <p:spPr bwMode="auto">
          <a:xfrm>
            <a:off x="4953000" y="3505200"/>
            <a:ext cx="3856038" cy="2998788"/>
          </a:xfrm>
          <a:prstGeom prst="rect">
            <a:avLst/>
          </a:prstGeom>
          <a:noFill/>
          <a:ln w="25400">
            <a:solidFill>
              <a:srgbClr val="000000"/>
            </a:solidFill>
            <a:miter lim="800000"/>
            <a:headEnd/>
            <a:tailEnd/>
          </a:ln>
        </p:spPr>
      </p:pic>
    </p:spTree>
    <p:extLst>
      <p:ext uri="{BB962C8B-B14F-4D97-AF65-F5344CB8AC3E}">
        <p14:creationId xmlns:p14="http://schemas.microsoft.com/office/powerpoint/2010/main" val="558834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374" y="1442859"/>
            <a:ext cx="5317169" cy="4572000"/>
          </a:xfrm>
          <a:solidFill>
            <a:schemeClr val="bg1"/>
          </a:solidFill>
        </p:spPr>
        <p:txBody>
          <a:bodyPr>
            <a:normAutofit/>
          </a:bodyPr>
          <a:lstStyle/>
          <a:p>
            <a:pPr marL="0" indent="0">
              <a:buNone/>
            </a:pPr>
            <a:r>
              <a:rPr lang="en-US" sz="2400" dirty="0" smtClean="0"/>
              <a:t>Summary </a:t>
            </a:r>
          </a:p>
          <a:p>
            <a:r>
              <a:rPr lang="en-US" sz="2400" dirty="0" smtClean="0"/>
              <a:t>Simple and easy to use</a:t>
            </a:r>
          </a:p>
          <a:p>
            <a:r>
              <a:rPr lang="en-US" sz="2400" dirty="0" smtClean="0"/>
              <a:t>Data and model sharing enabled by open standards based metadata</a:t>
            </a:r>
          </a:p>
          <a:p>
            <a:r>
              <a:rPr lang="en-US" sz="2400" dirty="0" smtClean="0"/>
              <a:t>Find, create, share, connect, interact, work together online</a:t>
            </a:r>
          </a:p>
          <a:p>
            <a:r>
              <a:rPr lang="en-US" sz="2400" dirty="0" smtClean="0"/>
              <a:t>Archive data collections accompanying research publications in easily accessible way</a:t>
            </a:r>
          </a:p>
          <a:p>
            <a:r>
              <a:rPr lang="en-US" sz="2400" dirty="0" smtClean="0"/>
              <a:t>Integration and synthesis across data collections</a:t>
            </a:r>
          </a:p>
        </p:txBody>
      </p:sp>
      <p:grpSp>
        <p:nvGrpSpPr>
          <p:cNvPr id="23" name="Group 22"/>
          <p:cNvGrpSpPr/>
          <p:nvPr/>
        </p:nvGrpSpPr>
        <p:grpSpPr>
          <a:xfrm>
            <a:off x="0" y="-24401"/>
            <a:ext cx="9144000" cy="1112211"/>
            <a:chOff x="0" y="-24401"/>
            <a:chExt cx="9144000" cy="1112211"/>
          </a:xfrm>
        </p:grpSpPr>
        <p:pic>
          <p:nvPicPr>
            <p:cNvPr id="24" name="Picture 2"/>
            <p:cNvPicPr>
              <a:picLocks noChangeAspect="1" noChangeArrowheads="1"/>
            </p:cNvPicPr>
            <p:nvPr/>
          </p:nvPicPr>
          <p:blipFill>
            <a:blip r:embed="rId3" cstate="print"/>
            <a:srcRect/>
            <a:stretch>
              <a:fillRect/>
            </a:stretch>
          </p:blipFill>
          <p:spPr bwMode="auto">
            <a:xfrm>
              <a:off x="0" y="0"/>
              <a:ext cx="5997892" cy="1087484"/>
            </a:xfrm>
            <a:prstGeom prst="rect">
              <a:avLst/>
            </a:prstGeom>
            <a:noFill/>
            <a:ln w="9525">
              <a:noFill/>
              <a:miter lim="800000"/>
              <a:headEnd/>
              <a:tailEnd/>
            </a:ln>
          </p:spPr>
        </p:pic>
        <p:pic>
          <p:nvPicPr>
            <p:cNvPr id="25" name="Picture 3"/>
            <p:cNvPicPr>
              <a:picLocks noChangeAspect="1" noChangeArrowheads="1"/>
            </p:cNvPicPr>
            <p:nvPr/>
          </p:nvPicPr>
          <p:blipFill>
            <a:blip r:embed="rId4" cstate="print"/>
            <a:srcRect/>
            <a:stretch>
              <a:fillRect/>
            </a:stretch>
          </p:blipFill>
          <p:spPr bwMode="auto">
            <a:xfrm>
              <a:off x="5897878" y="-326"/>
              <a:ext cx="3246122" cy="1088136"/>
            </a:xfrm>
            <a:prstGeom prst="rect">
              <a:avLst/>
            </a:prstGeom>
            <a:noFill/>
            <a:ln w="9525">
              <a:noFill/>
              <a:miter lim="800000"/>
              <a:headEnd/>
              <a:tailEnd/>
            </a:ln>
          </p:spPr>
        </p:pic>
        <p:sp>
          <p:nvSpPr>
            <p:cNvPr id="26" name="TextBox 25"/>
            <p:cNvSpPr txBox="1"/>
            <p:nvPr/>
          </p:nvSpPr>
          <p:spPr>
            <a:xfrm>
              <a:off x="6385200" y="72577"/>
              <a:ext cx="2331275" cy="923330"/>
            </a:xfrm>
            <a:prstGeom prst="rect">
              <a:avLst/>
            </a:prstGeom>
            <a:noFill/>
          </p:spPr>
          <p:txBody>
            <a:bodyPr wrap="square" rtlCol="0">
              <a:spAutoFit/>
            </a:bodyPr>
            <a:lstStyle/>
            <a:p>
              <a:pPr>
                <a:defRPr/>
              </a:pPr>
              <a:r>
                <a:rPr lang="en-US" kern="0" dirty="0" smtClean="0">
                  <a:solidFill>
                    <a:srgbClr val="FFFFFF"/>
                  </a:solidFill>
                </a:rPr>
                <a:t>Share, Find, Create, Model, Innovate, Transform</a:t>
              </a:r>
            </a:p>
          </p:txBody>
        </p:sp>
        <p:pic>
          <p:nvPicPr>
            <p:cNvPr id="27" name="Picture 3"/>
            <p:cNvPicPr>
              <a:picLocks noChangeAspect="1" noChangeArrowheads="1"/>
            </p:cNvPicPr>
            <p:nvPr/>
          </p:nvPicPr>
          <p:blipFill>
            <a:blip r:embed="rId4" cstate="print"/>
            <a:srcRect/>
            <a:stretch>
              <a:fillRect/>
            </a:stretch>
          </p:blipFill>
          <p:spPr bwMode="auto">
            <a:xfrm>
              <a:off x="1027014" y="-14180"/>
              <a:ext cx="4708767" cy="1088136"/>
            </a:xfrm>
            <a:prstGeom prst="rect">
              <a:avLst/>
            </a:prstGeom>
            <a:noFill/>
            <a:ln w="9525">
              <a:noFill/>
              <a:miter lim="800000"/>
              <a:headEnd/>
              <a:tailEnd/>
            </a:ln>
          </p:spPr>
        </p:pic>
        <p:sp>
          <p:nvSpPr>
            <p:cNvPr id="28" name="TextBox 27"/>
            <p:cNvSpPr txBox="1"/>
            <p:nvPr/>
          </p:nvSpPr>
          <p:spPr>
            <a:xfrm>
              <a:off x="1094755" y="-24401"/>
              <a:ext cx="4696445" cy="769441"/>
            </a:xfrm>
            <a:prstGeom prst="rect">
              <a:avLst/>
            </a:prstGeom>
            <a:noFill/>
          </p:spPr>
          <p:txBody>
            <a:bodyPr wrap="square" rtlCol="0">
              <a:spAutoFit/>
            </a:bodyPr>
            <a:lstStyle/>
            <a:p>
              <a:pPr>
                <a:defRPr/>
              </a:pPr>
              <a:r>
                <a:rPr lang="en-US" sz="4400" kern="0" dirty="0" err="1" smtClean="0">
                  <a:solidFill>
                    <a:srgbClr val="FFFFFF"/>
                  </a:solidFill>
                </a:rPr>
                <a:t>HydroShare</a:t>
              </a:r>
              <a:endParaRPr lang="en-US" sz="4400" kern="0" dirty="0" smtClean="0">
                <a:solidFill>
                  <a:srgbClr val="FFFFFF"/>
                </a:solidFill>
              </a:endParaRPr>
            </a:p>
          </p:txBody>
        </p:sp>
        <p:sp>
          <p:nvSpPr>
            <p:cNvPr id="29" name="Rectangle 28"/>
            <p:cNvSpPr/>
            <p:nvPr/>
          </p:nvSpPr>
          <p:spPr>
            <a:xfrm>
              <a:off x="1219200" y="698996"/>
              <a:ext cx="2728632" cy="338554"/>
            </a:xfrm>
            <a:prstGeom prst="rect">
              <a:avLst/>
            </a:prstGeom>
          </p:spPr>
          <p:txBody>
            <a:bodyPr wrap="none">
              <a:spAutoFit/>
            </a:bodyPr>
            <a:lstStyle/>
            <a:p>
              <a:pPr>
                <a:defRPr/>
              </a:pPr>
              <a:r>
                <a:rPr lang="en-US" sz="1600" i="1" kern="0" dirty="0" smtClean="0">
                  <a:solidFill>
                    <a:srgbClr val="FFFFFF"/>
                  </a:solidFill>
                </a:rPr>
                <a:t>Share your work with others</a:t>
              </a:r>
            </a:p>
          </p:txBody>
        </p:sp>
      </p:grpSp>
      <p:pic>
        <p:nvPicPr>
          <p:cNvPr id="1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7378" y="1244351"/>
            <a:ext cx="22955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6562" y="2518051"/>
            <a:ext cx="1651843" cy="1117747"/>
          </a:xfrm>
          <a:prstGeom prst="rect">
            <a:avLst/>
          </a:prstGeom>
        </p:spPr>
      </p:pic>
      <p:grpSp>
        <p:nvGrpSpPr>
          <p:cNvPr id="13" name="Group 7"/>
          <p:cNvGrpSpPr>
            <a:grpSpLocks/>
          </p:cNvGrpSpPr>
          <p:nvPr/>
        </p:nvGrpSpPr>
        <p:grpSpPr bwMode="auto">
          <a:xfrm>
            <a:off x="6781800" y="5257800"/>
            <a:ext cx="1911307" cy="1447800"/>
            <a:chOff x="0" y="63"/>
            <a:chExt cx="5760" cy="3681"/>
          </a:xfrm>
        </p:grpSpPr>
        <p:pic>
          <p:nvPicPr>
            <p:cNvPr id="14" name="Picture 7" descr="ODM 1"/>
            <p:cNvPicPr>
              <a:picLocks noChangeAspect="1" noChangeArrowheads="1"/>
            </p:cNvPicPr>
            <p:nvPr/>
          </p:nvPicPr>
          <p:blipFill>
            <a:blip r:embed="rId7" cstate="print"/>
            <a:srcRect/>
            <a:stretch>
              <a:fillRect/>
            </a:stretch>
          </p:blipFill>
          <p:spPr bwMode="auto">
            <a:xfrm>
              <a:off x="0" y="63"/>
              <a:ext cx="5760" cy="3681"/>
            </a:xfrm>
            <a:prstGeom prst="rect">
              <a:avLst/>
            </a:prstGeom>
            <a:noFill/>
            <a:ln w="9525">
              <a:noFill/>
              <a:miter lim="800000"/>
              <a:headEnd/>
              <a:tailEnd/>
            </a:ln>
          </p:spPr>
        </p:pic>
        <p:sp>
          <p:nvSpPr>
            <p:cNvPr id="15" name="Rectangle 5"/>
            <p:cNvSpPr>
              <a:spLocks noChangeArrowheads="1"/>
            </p:cNvSpPr>
            <p:nvPr/>
          </p:nvSpPr>
          <p:spPr bwMode="auto">
            <a:xfrm>
              <a:off x="2165" y="1268"/>
              <a:ext cx="379" cy="79"/>
            </a:xfrm>
            <a:prstGeom prst="rect">
              <a:avLst/>
            </a:prstGeom>
            <a:noFill/>
            <a:ln w="28575">
              <a:solidFill>
                <a:srgbClr val="FF3300"/>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grpSp>
      <p:sp>
        <p:nvSpPr>
          <p:cNvPr id="19" name="Rectangle 2"/>
          <p:cNvSpPr>
            <a:spLocks noGrp="1" noChangeArrowheads="1"/>
          </p:cNvSpPr>
          <p:nvPr>
            <p:ph type="title"/>
          </p:nvPr>
        </p:nvSpPr>
        <p:spPr>
          <a:xfrm>
            <a:off x="5568803" y="3733800"/>
            <a:ext cx="3270397" cy="1143000"/>
          </a:xfrm>
        </p:spPr>
        <p:txBody>
          <a:bodyPr>
            <a:normAutofit/>
          </a:bodyPr>
          <a:lstStyle/>
          <a:p>
            <a:pPr eaLnBrk="1" hangingPunct="1"/>
            <a:r>
              <a:rPr lang="en-US" sz="3600" dirty="0" smtClean="0"/>
              <a:t>Questions ?</a:t>
            </a:r>
          </a:p>
        </p:txBody>
      </p:sp>
      <p:graphicFrame>
        <p:nvGraphicFramePr>
          <p:cNvPr id="20" name="Object 4"/>
          <p:cNvGraphicFramePr>
            <a:graphicFrameLocks noChangeAspect="1"/>
          </p:cNvGraphicFramePr>
          <p:nvPr>
            <p:extLst>
              <p:ext uri="{D42A27DB-BD31-4B8C-83A1-F6EECF244321}">
                <p14:modId xmlns:p14="http://schemas.microsoft.com/office/powerpoint/2010/main" val="3099409072"/>
              </p:ext>
            </p:extLst>
          </p:nvPr>
        </p:nvGraphicFramePr>
        <p:xfrm>
          <a:off x="5649016" y="4648200"/>
          <a:ext cx="1914063" cy="2057400"/>
        </p:xfrm>
        <a:graphic>
          <a:graphicData uri="http://schemas.openxmlformats.org/presentationml/2006/ole">
            <mc:AlternateContent xmlns:mc="http://schemas.openxmlformats.org/markup-compatibility/2006">
              <mc:Choice xmlns:v="urn:schemas-microsoft-com:vml" Requires="v">
                <p:oleObj spid="_x0000_s3090" name="Clip" r:id="rId8" imgW="3025440" imgH="3252600" progId="MS_ClipArt_Gallery.2">
                  <p:embed/>
                </p:oleObj>
              </mc:Choice>
              <mc:Fallback>
                <p:oleObj name="Clip" r:id="rId8" imgW="3025440" imgH="325260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9016" y="4648200"/>
                        <a:ext cx="1914063" cy="2057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76043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4584811" y="3276600"/>
            <a:ext cx="4330589" cy="2731546"/>
            <a:chOff x="914400" y="1447799"/>
            <a:chExt cx="7467600" cy="4710236"/>
          </a:xfrm>
        </p:grpSpPr>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47799"/>
              <a:ext cx="7467600" cy="47102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3" name="Oval 8"/>
            <p:cNvSpPr>
              <a:spLocks noChangeArrowheads="1"/>
            </p:cNvSpPr>
            <p:nvPr/>
          </p:nvSpPr>
          <p:spPr bwMode="auto">
            <a:xfrm>
              <a:off x="2593637" y="3061458"/>
              <a:ext cx="137946" cy="138724"/>
            </a:xfrm>
            <a:prstGeom prst="ellipse">
              <a:avLst/>
            </a:prstGeom>
            <a:solidFill>
              <a:srgbClr val="FF3300"/>
            </a:solidFill>
            <a:ln w="9525">
              <a:solidFill>
                <a:schemeClr val="tx1"/>
              </a:solidFill>
              <a:round/>
              <a:headEnd/>
              <a:tailEnd/>
            </a:ln>
          </p:spPr>
          <p:txBody>
            <a:bodyPr wrap="none" anchor="ctr"/>
            <a:lstStyle/>
            <a:p>
              <a:pPr eaLnBrk="1" hangingPunct="1"/>
              <a:endParaRPr lang="en-US" sz="1800" b="0" i="0">
                <a:solidFill>
                  <a:srgbClr val="006BB6"/>
                </a:solidFill>
                <a:latin typeface="Arial" charset="0"/>
              </a:endParaRPr>
            </a:p>
          </p:txBody>
        </p:sp>
        <p:sp>
          <p:nvSpPr>
            <p:cNvPr id="34" name="Oval 8"/>
            <p:cNvSpPr>
              <a:spLocks noChangeArrowheads="1"/>
            </p:cNvSpPr>
            <p:nvPr/>
          </p:nvSpPr>
          <p:spPr bwMode="auto">
            <a:xfrm>
              <a:off x="2590800" y="2819400"/>
              <a:ext cx="137946" cy="138724"/>
            </a:xfrm>
            <a:prstGeom prst="ellipse">
              <a:avLst/>
            </a:prstGeom>
            <a:solidFill>
              <a:srgbClr val="FF3300"/>
            </a:solidFill>
            <a:ln w="9525">
              <a:solidFill>
                <a:schemeClr val="tx1"/>
              </a:solidFill>
              <a:round/>
              <a:headEnd/>
              <a:tailEnd/>
            </a:ln>
          </p:spPr>
          <p:txBody>
            <a:bodyPr wrap="none" anchor="ctr"/>
            <a:lstStyle/>
            <a:p>
              <a:pPr eaLnBrk="1" hangingPunct="1"/>
              <a:endParaRPr lang="en-US" sz="1800" b="0" i="0">
                <a:solidFill>
                  <a:srgbClr val="006BB6"/>
                </a:solidFill>
                <a:latin typeface="Arial" charset="0"/>
              </a:endParaRPr>
            </a:p>
          </p:txBody>
        </p:sp>
        <p:sp>
          <p:nvSpPr>
            <p:cNvPr id="35" name="Oval 8"/>
            <p:cNvSpPr>
              <a:spLocks noChangeArrowheads="1"/>
            </p:cNvSpPr>
            <p:nvPr/>
          </p:nvSpPr>
          <p:spPr bwMode="auto">
            <a:xfrm>
              <a:off x="1600200" y="4343400"/>
              <a:ext cx="137946" cy="138724"/>
            </a:xfrm>
            <a:prstGeom prst="ellipse">
              <a:avLst/>
            </a:prstGeom>
            <a:solidFill>
              <a:srgbClr val="FF3300"/>
            </a:solidFill>
            <a:ln w="9525">
              <a:solidFill>
                <a:schemeClr val="tx1"/>
              </a:solidFill>
              <a:round/>
              <a:headEnd/>
              <a:tailEnd/>
            </a:ln>
          </p:spPr>
          <p:txBody>
            <a:bodyPr wrap="none" anchor="ctr"/>
            <a:lstStyle/>
            <a:p>
              <a:pPr eaLnBrk="1" hangingPunct="1"/>
              <a:endParaRPr lang="en-US" sz="1800" b="0" i="0">
                <a:solidFill>
                  <a:srgbClr val="006BB6"/>
                </a:solidFill>
                <a:latin typeface="Arial" charset="0"/>
              </a:endParaRPr>
            </a:p>
          </p:txBody>
        </p:sp>
        <p:sp>
          <p:nvSpPr>
            <p:cNvPr id="36" name="Oval 8"/>
            <p:cNvSpPr>
              <a:spLocks noChangeArrowheads="1"/>
            </p:cNvSpPr>
            <p:nvPr/>
          </p:nvSpPr>
          <p:spPr bwMode="auto">
            <a:xfrm>
              <a:off x="4343400" y="5105400"/>
              <a:ext cx="137946" cy="138724"/>
            </a:xfrm>
            <a:prstGeom prst="ellipse">
              <a:avLst/>
            </a:prstGeom>
            <a:solidFill>
              <a:srgbClr val="FF3300"/>
            </a:solidFill>
            <a:ln w="9525">
              <a:solidFill>
                <a:schemeClr val="tx1"/>
              </a:solidFill>
              <a:round/>
              <a:headEnd/>
              <a:tailEnd/>
            </a:ln>
          </p:spPr>
          <p:txBody>
            <a:bodyPr wrap="none" anchor="ctr"/>
            <a:lstStyle/>
            <a:p>
              <a:pPr eaLnBrk="1" hangingPunct="1"/>
              <a:endParaRPr lang="en-US" sz="1800" b="0" i="0">
                <a:solidFill>
                  <a:srgbClr val="006BB6"/>
                </a:solidFill>
                <a:latin typeface="Arial" charset="0"/>
              </a:endParaRPr>
            </a:p>
          </p:txBody>
        </p:sp>
        <p:sp>
          <p:nvSpPr>
            <p:cNvPr id="37" name="Oval 36"/>
            <p:cNvSpPr>
              <a:spLocks noChangeArrowheads="1"/>
            </p:cNvSpPr>
            <p:nvPr/>
          </p:nvSpPr>
          <p:spPr bwMode="auto">
            <a:xfrm>
              <a:off x="6858000" y="4350417"/>
              <a:ext cx="137946" cy="138724"/>
            </a:xfrm>
            <a:prstGeom prst="ellipse">
              <a:avLst/>
            </a:prstGeom>
            <a:solidFill>
              <a:srgbClr val="FF3300"/>
            </a:solidFill>
            <a:ln w="9525">
              <a:solidFill>
                <a:schemeClr val="tx1"/>
              </a:solidFill>
              <a:round/>
              <a:headEnd/>
              <a:tailEnd/>
            </a:ln>
          </p:spPr>
          <p:txBody>
            <a:bodyPr wrap="none" anchor="ctr"/>
            <a:lstStyle/>
            <a:p>
              <a:pPr eaLnBrk="1" hangingPunct="1"/>
              <a:endParaRPr lang="en-US" sz="1800" b="0" i="0">
                <a:solidFill>
                  <a:srgbClr val="006BB6"/>
                </a:solidFill>
                <a:latin typeface="Arial" charset="0"/>
              </a:endParaRPr>
            </a:p>
          </p:txBody>
        </p:sp>
        <p:sp>
          <p:nvSpPr>
            <p:cNvPr id="38" name="Oval 37"/>
            <p:cNvSpPr>
              <a:spLocks noChangeArrowheads="1"/>
            </p:cNvSpPr>
            <p:nvPr/>
          </p:nvSpPr>
          <p:spPr bwMode="auto">
            <a:xfrm>
              <a:off x="7161901" y="3962400"/>
              <a:ext cx="137946" cy="138724"/>
            </a:xfrm>
            <a:prstGeom prst="ellipse">
              <a:avLst/>
            </a:prstGeom>
            <a:solidFill>
              <a:srgbClr val="FF3300"/>
            </a:solidFill>
            <a:ln w="9525">
              <a:solidFill>
                <a:schemeClr val="tx1"/>
              </a:solidFill>
              <a:round/>
              <a:headEnd/>
              <a:tailEnd/>
            </a:ln>
          </p:spPr>
          <p:txBody>
            <a:bodyPr wrap="none" anchor="ctr"/>
            <a:lstStyle/>
            <a:p>
              <a:pPr eaLnBrk="1" hangingPunct="1"/>
              <a:endParaRPr lang="en-US" sz="1800" b="0" i="0">
                <a:solidFill>
                  <a:srgbClr val="006BB6"/>
                </a:solidFill>
                <a:latin typeface="Arial" charset="0"/>
              </a:endParaRPr>
            </a:p>
          </p:txBody>
        </p:sp>
        <p:sp>
          <p:nvSpPr>
            <p:cNvPr id="39" name="Oval 38"/>
            <p:cNvSpPr>
              <a:spLocks noChangeArrowheads="1"/>
            </p:cNvSpPr>
            <p:nvPr/>
          </p:nvSpPr>
          <p:spPr bwMode="auto">
            <a:xfrm>
              <a:off x="7772400" y="2680676"/>
              <a:ext cx="137946" cy="138724"/>
            </a:xfrm>
            <a:prstGeom prst="ellipse">
              <a:avLst/>
            </a:prstGeom>
            <a:solidFill>
              <a:srgbClr val="FF3300"/>
            </a:solidFill>
            <a:ln w="9525">
              <a:solidFill>
                <a:schemeClr val="tx1"/>
              </a:solidFill>
              <a:round/>
              <a:headEnd/>
              <a:tailEnd/>
            </a:ln>
          </p:spPr>
          <p:txBody>
            <a:bodyPr wrap="none" anchor="ctr"/>
            <a:lstStyle/>
            <a:p>
              <a:pPr eaLnBrk="1" hangingPunct="1"/>
              <a:endParaRPr lang="en-US" sz="1800" b="0" i="0">
                <a:solidFill>
                  <a:srgbClr val="006BB6"/>
                </a:solidFill>
                <a:latin typeface="Arial" charset="0"/>
              </a:endParaRPr>
            </a:p>
          </p:txBody>
        </p:sp>
        <p:sp>
          <p:nvSpPr>
            <p:cNvPr id="40" name="Oval 39"/>
            <p:cNvSpPr>
              <a:spLocks noChangeArrowheads="1"/>
            </p:cNvSpPr>
            <p:nvPr/>
          </p:nvSpPr>
          <p:spPr bwMode="auto">
            <a:xfrm>
              <a:off x="5867400" y="3276600"/>
              <a:ext cx="137946" cy="138724"/>
            </a:xfrm>
            <a:prstGeom prst="ellipse">
              <a:avLst/>
            </a:prstGeom>
            <a:solidFill>
              <a:srgbClr val="FF3300"/>
            </a:solidFill>
            <a:ln w="9525">
              <a:solidFill>
                <a:schemeClr val="tx1"/>
              </a:solidFill>
              <a:round/>
              <a:headEnd/>
              <a:tailEnd/>
            </a:ln>
          </p:spPr>
          <p:txBody>
            <a:bodyPr wrap="none" anchor="ctr"/>
            <a:lstStyle/>
            <a:p>
              <a:pPr eaLnBrk="1" hangingPunct="1"/>
              <a:endParaRPr lang="en-US" sz="1800" b="0" i="0">
                <a:solidFill>
                  <a:srgbClr val="006BB6"/>
                </a:solidFill>
                <a:latin typeface="Arial" charset="0"/>
              </a:endParaRPr>
            </a:p>
          </p:txBody>
        </p:sp>
        <p:cxnSp>
          <p:nvCxnSpPr>
            <p:cNvPr id="41" name="Straight Connector 40"/>
            <p:cNvCxnSpPr>
              <a:stCxn id="39" idx="4"/>
              <a:endCxn id="38" idx="7"/>
            </p:cNvCxnSpPr>
            <p:nvPr/>
          </p:nvCxnSpPr>
          <p:spPr>
            <a:xfrm flipH="1">
              <a:off x="7279645" y="2819400"/>
              <a:ext cx="561728" cy="11633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7"/>
              <a:endCxn id="39" idx="2"/>
            </p:cNvCxnSpPr>
            <p:nvPr/>
          </p:nvCxnSpPr>
          <p:spPr>
            <a:xfrm flipV="1">
              <a:off x="5985144" y="2750038"/>
              <a:ext cx="1787256" cy="5468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0" idx="3"/>
              <a:endCxn id="36" idx="7"/>
            </p:cNvCxnSpPr>
            <p:nvPr/>
          </p:nvCxnSpPr>
          <p:spPr>
            <a:xfrm flipH="1">
              <a:off x="4461144" y="3395008"/>
              <a:ext cx="1426458" cy="1730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4" idx="6"/>
              <a:endCxn id="40" idx="0"/>
            </p:cNvCxnSpPr>
            <p:nvPr/>
          </p:nvCxnSpPr>
          <p:spPr>
            <a:xfrm>
              <a:off x="2728746" y="2888762"/>
              <a:ext cx="3207627" cy="387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3" idx="7"/>
            </p:cNvCxnSpPr>
            <p:nvPr/>
          </p:nvCxnSpPr>
          <p:spPr>
            <a:xfrm>
              <a:off x="2711381" y="3081774"/>
              <a:ext cx="3156019" cy="2151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3" idx="5"/>
              <a:endCxn id="36" idx="1"/>
            </p:cNvCxnSpPr>
            <p:nvPr/>
          </p:nvCxnSpPr>
          <p:spPr>
            <a:xfrm>
              <a:off x="2711381" y="3179866"/>
              <a:ext cx="1652221" cy="1945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36" idx="2"/>
            </p:cNvCxnSpPr>
            <p:nvPr/>
          </p:nvCxnSpPr>
          <p:spPr>
            <a:xfrm>
              <a:off x="1738146" y="4412762"/>
              <a:ext cx="2605254" cy="76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5" idx="7"/>
              <a:endCxn id="34" idx="2"/>
            </p:cNvCxnSpPr>
            <p:nvPr/>
          </p:nvCxnSpPr>
          <p:spPr>
            <a:xfrm flipV="1">
              <a:off x="1717944" y="2888762"/>
              <a:ext cx="872856" cy="14749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6" idx="6"/>
              <a:endCxn id="37" idx="3"/>
            </p:cNvCxnSpPr>
            <p:nvPr/>
          </p:nvCxnSpPr>
          <p:spPr>
            <a:xfrm flipV="1">
              <a:off x="4481346" y="4468825"/>
              <a:ext cx="2396856" cy="7059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7" idx="7"/>
            </p:cNvCxnSpPr>
            <p:nvPr/>
          </p:nvCxnSpPr>
          <p:spPr>
            <a:xfrm flipV="1">
              <a:off x="6975744" y="4101124"/>
              <a:ext cx="206359" cy="269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4" idx="7"/>
              <a:endCxn id="39" idx="2"/>
            </p:cNvCxnSpPr>
            <p:nvPr/>
          </p:nvCxnSpPr>
          <p:spPr>
            <a:xfrm flipV="1">
              <a:off x="2708544" y="2750038"/>
              <a:ext cx="5063856" cy="8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3" idx="0"/>
              <a:endCxn id="34" idx="4"/>
            </p:cNvCxnSpPr>
            <p:nvPr/>
          </p:nvCxnSpPr>
          <p:spPr>
            <a:xfrm flipH="1" flipV="1">
              <a:off x="2659773" y="2958124"/>
              <a:ext cx="2837" cy="1033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33" idx="3"/>
            </p:cNvCxnSpPr>
            <p:nvPr/>
          </p:nvCxnSpPr>
          <p:spPr>
            <a:xfrm flipV="1">
              <a:off x="1738146" y="3179866"/>
              <a:ext cx="875693" cy="11908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0" idx="5"/>
              <a:endCxn id="37" idx="1"/>
            </p:cNvCxnSpPr>
            <p:nvPr/>
          </p:nvCxnSpPr>
          <p:spPr>
            <a:xfrm>
              <a:off x="5985144" y="3395008"/>
              <a:ext cx="893058" cy="975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38" idx="1"/>
            </p:cNvCxnSpPr>
            <p:nvPr/>
          </p:nvCxnSpPr>
          <p:spPr>
            <a:xfrm>
              <a:off x="6005346" y="3395008"/>
              <a:ext cx="1176757" cy="587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Arc 55"/>
            <p:cNvSpPr/>
            <p:nvPr/>
          </p:nvSpPr>
          <p:spPr>
            <a:xfrm>
              <a:off x="2590800" y="2863596"/>
              <a:ext cx="336667" cy="551728"/>
            </a:xfrm>
            <a:prstGeom prst="arc">
              <a:avLst>
                <a:gd name="adj1" fmla="val 6283184"/>
                <a:gd name="adj2" fmla="val 14694929"/>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Content Placeholder 2"/>
          <p:cNvSpPr>
            <a:spLocks noGrp="1"/>
          </p:cNvSpPr>
          <p:nvPr>
            <p:ph idx="1"/>
          </p:nvPr>
        </p:nvSpPr>
        <p:spPr/>
        <p:txBody>
          <a:bodyPr>
            <a:normAutofit fontScale="92500" lnSpcReduction="10000"/>
          </a:bodyPr>
          <a:lstStyle/>
          <a:p>
            <a:r>
              <a:rPr lang="en-US" dirty="0" smtClean="0"/>
              <a:t>Proposal submitted 7/18/11 ($ 5 million)</a:t>
            </a:r>
          </a:p>
          <a:p>
            <a:r>
              <a:rPr lang="en-US" dirty="0" smtClean="0"/>
              <a:t>Notified to be funded with reduced budget</a:t>
            </a:r>
          </a:p>
          <a:p>
            <a:r>
              <a:rPr lang="en-US" dirty="0" smtClean="0"/>
              <a:t>Awaiting award</a:t>
            </a:r>
          </a:p>
          <a:p>
            <a:endParaRPr lang="en-US" dirty="0"/>
          </a:p>
          <a:p>
            <a:r>
              <a:rPr lang="en-US" dirty="0" smtClean="0"/>
              <a:t>Collaborative project </a:t>
            </a:r>
          </a:p>
          <a:p>
            <a:pPr lvl="1"/>
            <a:r>
              <a:rPr lang="en-US" dirty="0" smtClean="0"/>
              <a:t>USU</a:t>
            </a:r>
          </a:p>
          <a:p>
            <a:pPr lvl="2"/>
            <a:r>
              <a:rPr lang="en-US" dirty="0" smtClean="0"/>
              <a:t>ISU (BYU), Tufts, CUAHSI, </a:t>
            </a:r>
            <a:br>
              <a:rPr lang="en-US" dirty="0" smtClean="0"/>
            </a:br>
            <a:r>
              <a:rPr lang="en-US" dirty="0" smtClean="0"/>
              <a:t>USC, Texas </a:t>
            </a:r>
          </a:p>
          <a:p>
            <a:pPr lvl="1"/>
            <a:r>
              <a:rPr lang="en-US" dirty="0" smtClean="0"/>
              <a:t>RENCI/UNC</a:t>
            </a:r>
            <a:endParaRPr lang="en-US" dirty="0" smtClean="0"/>
          </a:p>
          <a:p>
            <a:pPr lvl="2"/>
            <a:r>
              <a:rPr lang="en-US" dirty="0" smtClean="0"/>
              <a:t>Purdue, SDSC</a:t>
            </a:r>
            <a:endParaRPr lang="en-US" dirty="0"/>
          </a:p>
        </p:txBody>
      </p:sp>
      <p:sp>
        <p:nvSpPr>
          <p:cNvPr id="4" name="Title 1"/>
          <p:cNvSpPr>
            <a:spLocks noGrp="1"/>
          </p:cNvSpPr>
          <p:nvPr>
            <p:ph type="title"/>
          </p:nvPr>
        </p:nvSpPr>
        <p:spPr>
          <a:xfrm>
            <a:off x="514821" y="0"/>
            <a:ext cx="8229600" cy="1143000"/>
          </a:xfrm>
        </p:spPr>
        <p:txBody>
          <a:bodyPr/>
          <a:lstStyle/>
          <a:p>
            <a:r>
              <a:rPr lang="en-US" dirty="0" smtClean="0"/>
              <a:t>5-Year project ($4.5 million)</a:t>
            </a:r>
            <a:endParaRPr lang="en-US" dirty="0"/>
          </a:p>
        </p:txBody>
      </p:sp>
    </p:spTree>
    <p:extLst>
      <p:ext uri="{BB962C8B-B14F-4D97-AF65-F5344CB8AC3E}">
        <p14:creationId xmlns:p14="http://schemas.microsoft.com/office/powerpoint/2010/main" val="1297939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802341" y="2698308"/>
            <a:ext cx="7337612" cy="3584103"/>
            <a:chOff x="802341" y="2698308"/>
            <a:chExt cx="7337612" cy="3626292"/>
          </a:xfrm>
        </p:grpSpPr>
        <p:sp>
          <p:nvSpPr>
            <p:cNvPr id="86" name="Freeform 85"/>
            <p:cNvSpPr/>
            <p:nvPr/>
          </p:nvSpPr>
          <p:spPr>
            <a:xfrm>
              <a:off x="1277471" y="2918012"/>
              <a:ext cx="6710082" cy="3200400"/>
            </a:xfrm>
            <a:custGeom>
              <a:avLst/>
              <a:gdLst>
                <a:gd name="connsiteX0" fmla="*/ 4518211 w 6710082"/>
                <a:gd name="connsiteY0" fmla="*/ 672353 h 3200400"/>
                <a:gd name="connsiteX1" fmla="*/ 4276164 w 6710082"/>
                <a:gd name="connsiteY1" fmla="*/ 1223682 h 3200400"/>
                <a:gd name="connsiteX2" fmla="*/ 4249270 w 6710082"/>
                <a:gd name="connsiteY2" fmla="*/ 1532964 h 3200400"/>
                <a:gd name="connsiteX3" fmla="*/ 3281082 w 6710082"/>
                <a:gd name="connsiteY3" fmla="*/ 1667435 h 3200400"/>
                <a:gd name="connsiteX4" fmla="*/ 2339788 w 6710082"/>
                <a:gd name="connsiteY4" fmla="*/ 1694329 h 3200400"/>
                <a:gd name="connsiteX5" fmla="*/ 1721223 w 6710082"/>
                <a:gd name="connsiteY5" fmla="*/ 1653988 h 3200400"/>
                <a:gd name="connsiteX6" fmla="*/ 632011 w 6710082"/>
                <a:gd name="connsiteY6" fmla="*/ 1909482 h 3200400"/>
                <a:gd name="connsiteX7" fmla="*/ 242047 w 6710082"/>
                <a:gd name="connsiteY7" fmla="*/ 1976717 h 3200400"/>
                <a:gd name="connsiteX8" fmla="*/ 53788 w 6710082"/>
                <a:gd name="connsiteY8" fmla="*/ 2460812 h 3200400"/>
                <a:gd name="connsiteX9" fmla="*/ 0 w 6710082"/>
                <a:gd name="connsiteY9" fmla="*/ 2904564 h 3200400"/>
                <a:gd name="connsiteX10" fmla="*/ 484094 w 6710082"/>
                <a:gd name="connsiteY10" fmla="*/ 3106270 h 3200400"/>
                <a:gd name="connsiteX11" fmla="*/ 1586753 w 6710082"/>
                <a:gd name="connsiteY11" fmla="*/ 3186953 h 3200400"/>
                <a:gd name="connsiteX12" fmla="*/ 1869141 w 6710082"/>
                <a:gd name="connsiteY12" fmla="*/ 3092823 h 3200400"/>
                <a:gd name="connsiteX13" fmla="*/ 3254188 w 6710082"/>
                <a:gd name="connsiteY13" fmla="*/ 3200400 h 3200400"/>
                <a:gd name="connsiteX14" fmla="*/ 3913094 w 6710082"/>
                <a:gd name="connsiteY14" fmla="*/ 3186953 h 3200400"/>
                <a:gd name="connsiteX15" fmla="*/ 5002305 w 6710082"/>
                <a:gd name="connsiteY15" fmla="*/ 3012141 h 3200400"/>
                <a:gd name="connsiteX16" fmla="*/ 6104964 w 6710082"/>
                <a:gd name="connsiteY16" fmla="*/ 2850776 h 3200400"/>
                <a:gd name="connsiteX17" fmla="*/ 6710082 w 6710082"/>
                <a:gd name="connsiteY17" fmla="*/ 1922929 h 3200400"/>
                <a:gd name="connsiteX18" fmla="*/ 6481482 w 6710082"/>
                <a:gd name="connsiteY18" fmla="*/ 1089212 h 3200400"/>
                <a:gd name="connsiteX19" fmla="*/ 6333564 w 6710082"/>
                <a:gd name="connsiteY19" fmla="*/ 389964 h 3200400"/>
                <a:gd name="connsiteX20" fmla="*/ 5822576 w 6710082"/>
                <a:gd name="connsiteY20" fmla="*/ 40341 h 3200400"/>
                <a:gd name="connsiteX21" fmla="*/ 5486400 w 6710082"/>
                <a:gd name="connsiteY21" fmla="*/ 0 h 3200400"/>
                <a:gd name="connsiteX22" fmla="*/ 4894729 w 6710082"/>
                <a:gd name="connsiteY22" fmla="*/ 188259 h 3200400"/>
                <a:gd name="connsiteX23" fmla="*/ 4518211 w 6710082"/>
                <a:gd name="connsiteY23" fmla="*/ 672353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10082" h="3200400">
                  <a:moveTo>
                    <a:pt x="4518211" y="672353"/>
                  </a:moveTo>
                  <a:lnTo>
                    <a:pt x="4276164" y="1223682"/>
                  </a:lnTo>
                  <a:lnTo>
                    <a:pt x="4249270" y="1532964"/>
                  </a:lnTo>
                  <a:lnTo>
                    <a:pt x="3281082" y="1667435"/>
                  </a:lnTo>
                  <a:lnTo>
                    <a:pt x="2339788" y="1694329"/>
                  </a:lnTo>
                  <a:lnTo>
                    <a:pt x="1721223" y="1653988"/>
                  </a:lnTo>
                  <a:lnTo>
                    <a:pt x="632011" y="1909482"/>
                  </a:lnTo>
                  <a:lnTo>
                    <a:pt x="242047" y="1976717"/>
                  </a:lnTo>
                  <a:lnTo>
                    <a:pt x="53788" y="2460812"/>
                  </a:lnTo>
                  <a:lnTo>
                    <a:pt x="0" y="2904564"/>
                  </a:lnTo>
                  <a:lnTo>
                    <a:pt x="484094" y="3106270"/>
                  </a:lnTo>
                  <a:lnTo>
                    <a:pt x="1586753" y="3186953"/>
                  </a:lnTo>
                  <a:lnTo>
                    <a:pt x="1869141" y="3092823"/>
                  </a:lnTo>
                  <a:lnTo>
                    <a:pt x="3254188" y="3200400"/>
                  </a:lnTo>
                  <a:lnTo>
                    <a:pt x="3913094" y="3186953"/>
                  </a:lnTo>
                  <a:lnTo>
                    <a:pt x="5002305" y="3012141"/>
                  </a:lnTo>
                  <a:lnTo>
                    <a:pt x="6104964" y="2850776"/>
                  </a:lnTo>
                  <a:lnTo>
                    <a:pt x="6710082" y="1922929"/>
                  </a:lnTo>
                  <a:lnTo>
                    <a:pt x="6481482" y="1089212"/>
                  </a:lnTo>
                  <a:lnTo>
                    <a:pt x="6333564" y="389964"/>
                  </a:lnTo>
                  <a:lnTo>
                    <a:pt x="5822576" y="40341"/>
                  </a:lnTo>
                  <a:lnTo>
                    <a:pt x="5486400" y="0"/>
                  </a:lnTo>
                  <a:lnTo>
                    <a:pt x="4894729" y="188259"/>
                  </a:lnTo>
                  <a:lnTo>
                    <a:pt x="4518211" y="672353"/>
                  </a:lnTo>
                  <a:close/>
                </a:path>
              </a:pathLst>
            </a:custGeom>
            <a:solidFill>
              <a:srgbClr val="DA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802341" y="2698308"/>
              <a:ext cx="7337612" cy="3626292"/>
              <a:chOff x="802341" y="2370753"/>
              <a:chExt cx="7337612" cy="4222377"/>
            </a:xfrm>
            <a:solidFill>
              <a:srgbClr val="DAE7F6"/>
            </a:solidFill>
          </p:grpSpPr>
          <p:sp>
            <p:nvSpPr>
              <p:cNvPr id="88" name="Arc 87"/>
              <p:cNvSpPr/>
              <p:nvPr/>
            </p:nvSpPr>
            <p:spPr>
              <a:xfrm>
                <a:off x="5562600" y="2832847"/>
                <a:ext cx="952500" cy="1111624"/>
              </a:xfrm>
              <a:prstGeom prst="arc">
                <a:avLst>
                  <a:gd name="adj1" fmla="val 8591379"/>
                  <a:gd name="adj2" fmla="val 15611075"/>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p:cNvSpPr/>
              <p:nvPr/>
            </p:nvSpPr>
            <p:spPr>
              <a:xfrm>
                <a:off x="5810250" y="2574906"/>
                <a:ext cx="952500" cy="762000"/>
              </a:xfrm>
              <a:prstGeom prst="arc">
                <a:avLst>
                  <a:gd name="adj1" fmla="val 9518028"/>
                  <a:gd name="adj2" fmla="val 19468447"/>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p:nvPr/>
            </p:nvSpPr>
            <p:spPr>
              <a:xfrm>
                <a:off x="6515100" y="2370753"/>
                <a:ext cx="952500" cy="762000"/>
              </a:xfrm>
              <a:prstGeom prst="arc">
                <a:avLst>
                  <a:gd name="adj1" fmla="val 10962573"/>
                  <a:gd name="adj2" fmla="val 1539479"/>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a:off x="6858000" y="2751753"/>
                <a:ext cx="952500" cy="762000"/>
              </a:xfrm>
              <a:prstGeom prst="arc">
                <a:avLst>
                  <a:gd name="adj1" fmla="val 16065737"/>
                  <a:gd name="adj2" fmla="val 2260503"/>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 91"/>
              <p:cNvSpPr/>
              <p:nvPr/>
            </p:nvSpPr>
            <p:spPr>
              <a:xfrm>
                <a:off x="7252447" y="3271294"/>
                <a:ext cx="748553" cy="1072106"/>
              </a:xfrm>
              <a:prstGeom prst="arc">
                <a:avLst>
                  <a:gd name="adj1" fmla="val 16065737"/>
                  <a:gd name="adj2" fmla="val 4355515"/>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a:off x="7391400" y="4191000"/>
                <a:ext cx="748553" cy="1072106"/>
              </a:xfrm>
              <a:prstGeom prst="arc">
                <a:avLst>
                  <a:gd name="adj1" fmla="val 16065737"/>
                  <a:gd name="adj2" fmla="val 5736576"/>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p:cNvSpPr/>
              <p:nvPr/>
            </p:nvSpPr>
            <p:spPr>
              <a:xfrm rot="2772809">
                <a:off x="6573842" y="4797739"/>
                <a:ext cx="1445483" cy="1347843"/>
              </a:xfrm>
              <a:prstGeom prst="arc">
                <a:avLst>
                  <a:gd name="adj1" fmla="val 17335920"/>
                  <a:gd name="adj2" fmla="val 4635811"/>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rot="5400000">
                <a:off x="5522394" y="4832959"/>
                <a:ext cx="846047" cy="2289635"/>
              </a:xfrm>
              <a:prstGeom prst="arc">
                <a:avLst>
                  <a:gd name="adj1" fmla="val 15199472"/>
                  <a:gd name="adj2" fmla="val 3636811"/>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5400000">
                <a:off x="4007085" y="5025289"/>
                <a:ext cx="846047" cy="2289635"/>
              </a:xfrm>
              <a:prstGeom prst="arc">
                <a:avLst>
                  <a:gd name="adj1" fmla="val 16404206"/>
                  <a:gd name="adj2" fmla="val 5264969"/>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nvSpPr>
            <p:spPr>
              <a:xfrm rot="5400000">
                <a:off x="2321994" y="5137759"/>
                <a:ext cx="846047" cy="1832435"/>
              </a:xfrm>
              <a:prstGeom prst="arc">
                <a:avLst>
                  <a:gd name="adj1" fmla="val 16404206"/>
                  <a:gd name="adj2" fmla="val 4790900"/>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p:cNvSpPr/>
              <p:nvPr/>
            </p:nvSpPr>
            <p:spPr>
              <a:xfrm rot="5400000">
                <a:off x="1331394" y="5033036"/>
                <a:ext cx="846047" cy="1832435"/>
              </a:xfrm>
              <a:prstGeom prst="arc">
                <a:avLst>
                  <a:gd name="adj1" fmla="val 18591137"/>
                  <a:gd name="adj2" fmla="val 6845923"/>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Arc 98"/>
              <p:cNvSpPr/>
              <p:nvPr/>
            </p:nvSpPr>
            <p:spPr>
              <a:xfrm rot="5400000">
                <a:off x="1295535" y="4501823"/>
                <a:ext cx="846047" cy="1832435"/>
              </a:xfrm>
              <a:prstGeom prst="arc">
                <a:avLst>
                  <a:gd name="adj1" fmla="val 3114832"/>
                  <a:gd name="adj2" fmla="val 9121605"/>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Arc 99"/>
              <p:cNvSpPr/>
              <p:nvPr/>
            </p:nvSpPr>
            <p:spPr>
              <a:xfrm rot="5400000">
                <a:off x="1788594" y="3990366"/>
                <a:ext cx="846047" cy="1832435"/>
              </a:xfrm>
              <a:prstGeom prst="arc">
                <a:avLst>
                  <a:gd name="adj1" fmla="val 4518150"/>
                  <a:gd name="adj2" fmla="val 15040795"/>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 100"/>
              <p:cNvSpPr/>
              <p:nvPr/>
            </p:nvSpPr>
            <p:spPr>
              <a:xfrm rot="5400000">
                <a:off x="3127970" y="3846931"/>
                <a:ext cx="846047" cy="1832435"/>
              </a:xfrm>
              <a:prstGeom prst="arc">
                <a:avLst>
                  <a:gd name="adj1" fmla="val 5879478"/>
                  <a:gd name="adj2" fmla="val 15633350"/>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Arc 101"/>
              <p:cNvSpPr/>
              <p:nvPr/>
            </p:nvSpPr>
            <p:spPr>
              <a:xfrm rot="5400000">
                <a:off x="4690644" y="3850206"/>
                <a:ext cx="846047" cy="1832435"/>
              </a:xfrm>
              <a:prstGeom prst="arc">
                <a:avLst>
                  <a:gd name="adj1" fmla="val 5964373"/>
                  <a:gd name="adj2" fmla="val 13947974"/>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 102"/>
              <p:cNvSpPr/>
              <p:nvPr/>
            </p:nvSpPr>
            <p:spPr>
              <a:xfrm>
                <a:off x="5334000" y="3581400"/>
                <a:ext cx="952500" cy="1100623"/>
              </a:xfrm>
              <a:prstGeom prst="arc">
                <a:avLst>
                  <a:gd name="adj1" fmla="val 7307575"/>
                  <a:gd name="adj2" fmla="val 15666299"/>
                </a:avLst>
              </a:prstGeom>
              <a:grp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07" name="Freeform 106"/>
          <p:cNvSpPr/>
          <p:nvPr/>
        </p:nvSpPr>
        <p:spPr>
          <a:xfrm>
            <a:off x="1452823" y="3090377"/>
            <a:ext cx="4038601" cy="2895601"/>
          </a:xfrm>
          <a:custGeom>
            <a:avLst/>
            <a:gdLst>
              <a:gd name="connsiteX0" fmla="*/ 1247775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76375 w 3971925"/>
              <a:gd name="connsiteY6" fmla="*/ 19050 h 2962275"/>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247775 w 3971925"/>
              <a:gd name="connsiteY7" fmla="*/ 9525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609725 w 3971925"/>
              <a:gd name="connsiteY7" fmla="*/ 0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609725 w 3971925"/>
              <a:gd name="connsiteY6" fmla="*/ 0 h 2971800"/>
              <a:gd name="connsiteX0" fmla="*/ 1447800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95475 h 2962275"/>
              <a:gd name="connsiteX6" fmla="*/ 1447800 w 3971925"/>
              <a:gd name="connsiteY6" fmla="*/ 0 h 2962275"/>
              <a:gd name="connsiteX0" fmla="*/ 1447800 w 4000500"/>
              <a:gd name="connsiteY0" fmla="*/ 0 h 2962275"/>
              <a:gd name="connsiteX1" fmla="*/ 2943225 w 4000500"/>
              <a:gd name="connsiteY1" fmla="*/ 0 h 2962275"/>
              <a:gd name="connsiteX2" fmla="*/ 4000500 w 4000500"/>
              <a:gd name="connsiteY2" fmla="*/ 1924050 h 2962275"/>
              <a:gd name="connsiteX3" fmla="*/ 3962400 w 4000500"/>
              <a:gd name="connsiteY3" fmla="*/ 2962275 h 2962275"/>
              <a:gd name="connsiteX4" fmla="*/ 9525 w 4000500"/>
              <a:gd name="connsiteY4" fmla="*/ 2943225 h 2962275"/>
              <a:gd name="connsiteX5" fmla="*/ 0 w 4000500"/>
              <a:gd name="connsiteY5" fmla="*/ 1895475 h 2962275"/>
              <a:gd name="connsiteX6" fmla="*/ 1447800 w 4000500"/>
              <a:gd name="connsiteY6" fmla="*/ 0 h 2962275"/>
              <a:gd name="connsiteX0" fmla="*/ 1447800 w 4019550"/>
              <a:gd name="connsiteY0" fmla="*/ 0 h 2962275"/>
              <a:gd name="connsiteX1" fmla="*/ 2943225 w 4019550"/>
              <a:gd name="connsiteY1" fmla="*/ 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19550"/>
              <a:gd name="connsiteY0" fmla="*/ 0 h 2962275"/>
              <a:gd name="connsiteX1" fmla="*/ 3924299 w 4019550"/>
              <a:gd name="connsiteY1" fmla="*/ 1905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00500"/>
              <a:gd name="connsiteY0" fmla="*/ 0 h 3143250"/>
              <a:gd name="connsiteX1" fmla="*/ 3924299 w 4000500"/>
              <a:gd name="connsiteY1" fmla="*/ 19050 h 3143250"/>
              <a:gd name="connsiteX2" fmla="*/ 4000500 w 4000500"/>
              <a:gd name="connsiteY2" fmla="*/ 1924050 h 3143250"/>
              <a:gd name="connsiteX3" fmla="*/ 3924299 w 4000500"/>
              <a:gd name="connsiteY3" fmla="*/ 3143250 h 3143250"/>
              <a:gd name="connsiteX4" fmla="*/ 9525 w 4000500"/>
              <a:gd name="connsiteY4" fmla="*/ 2943225 h 3143250"/>
              <a:gd name="connsiteX5" fmla="*/ 0 w 4000500"/>
              <a:gd name="connsiteY5" fmla="*/ 1895475 h 3143250"/>
              <a:gd name="connsiteX6" fmla="*/ 1447800 w 4000500"/>
              <a:gd name="connsiteY6"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9525 w 3924299"/>
              <a:gd name="connsiteY3" fmla="*/ 2943225 h 3143250"/>
              <a:gd name="connsiteX4" fmla="*/ 0 w 3924299"/>
              <a:gd name="connsiteY4" fmla="*/ 1895475 h 3143250"/>
              <a:gd name="connsiteX5" fmla="*/ 1447800 w 3924299"/>
              <a:gd name="connsiteY5" fmla="*/ 0 h 3143250"/>
              <a:gd name="connsiteX0" fmla="*/ 1485900 w 3962399"/>
              <a:gd name="connsiteY0" fmla="*/ 0 h 3143250"/>
              <a:gd name="connsiteX1" fmla="*/ 3962399 w 3962399"/>
              <a:gd name="connsiteY1" fmla="*/ 19050 h 3143250"/>
              <a:gd name="connsiteX2" fmla="*/ 3962399 w 3962399"/>
              <a:gd name="connsiteY2" fmla="*/ 3143250 h 3143250"/>
              <a:gd name="connsiteX3" fmla="*/ 0 w 3962399"/>
              <a:gd name="connsiteY3" fmla="*/ 3143249 h 3143250"/>
              <a:gd name="connsiteX4" fmla="*/ 38100 w 3962399"/>
              <a:gd name="connsiteY4" fmla="*/ 1895475 h 3143250"/>
              <a:gd name="connsiteX5" fmla="*/ 1485900 w 3962399"/>
              <a:gd name="connsiteY5"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114300 w 3924299"/>
              <a:gd name="connsiteY3" fmla="*/ 3143249 h 3143250"/>
              <a:gd name="connsiteX4" fmla="*/ 0 w 3924299"/>
              <a:gd name="connsiteY4" fmla="*/ 1895475 h 3143250"/>
              <a:gd name="connsiteX5" fmla="*/ 1447800 w 39242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333500 w 38099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765658 w 3809999"/>
              <a:gd name="connsiteY5" fmla="*/ 850543 h 3143250"/>
              <a:gd name="connsiteX6" fmla="*/ 1333500 w 3809999"/>
              <a:gd name="connsiteY6"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447800 w 3809999"/>
              <a:gd name="connsiteY5" fmla="*/ 1847849 h 3143250"/>
              <a:gd name="connsiteX6" fmla="*/ 1333500 w 3809999"/>
              <a:gd name="connsiteY6" fmla="*/ 0 h 3143250"/>
              <a:gd name="connsiteX0" fmla="*/ 1752600 w 3809999"/>
              <a:gd name="connsiteY0" fmla="*/ 304799 h 3124200"/>
              <a:gd name="connsiteX1" fmla="*/ 3809999 w 3809999"/>
              <a:gd name="connsiteY1" fmla="*/ 0 h 3124200"/>
              <a:gd name="connsiteX2" fmla="*/ 3809999 w 3809999"/>
              <a:gd name="connsiteY2" fmla="*/ 3124200 h 3124200"/>
              <a:gd name="connsiteX3" fmla="*/ 0 w 3809999"/>
              <a:gd name="connsiteY3" fmla="*/ 3124199 h 3124200"/>
              <a:gd name="connsiteX4" fmla="*/ 0 w 3809999"/>
              <a:gd name="connsiteY4" fmla="*/ 1981199 h 3124200"/>
              <a:gd name="connsiteX5" fmla="*/ 1447800 w 3809999"/>
              <a:gd name="connsiteY5" fmla="*/ 1828799 h 3124200"/>
              <a:gd name="connsiteX6" fmla="*/ 1752600 w 3809999"/>
              <a:gd name="connsiteY6" fmla="*/ 304799 h 3124200"/>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447800 w 3810000"/>
              <a:gd name="connsiteY5" fmla="*/ 1524000 h 2819401"/>
              <a:gd name="connsiteX6" fmla="*/ 1752600 w 3810000"/>
              <a:gd name="connsiteY6" fmla="*/ 0 h 2819401"/>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752599 w 3810000"/>
              <a:gd name="connsiteY5" fmla="*/ 1676400 h 2819401"/>
              <a:gd name="connsiteX6" fmla="*/ 1752600 w 3810000"/>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7620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6201" h="2819401">
                <a:moveTo>
                  <a:pt x="1828801" y="0"/>
                </a:moveTo>
                <a:lnTo>
                  <a:pt x="3886201" y="0"/>
                </a:lnTo>
                <a:cubicBezTo>
                  <a:pt x="3886201" y="939800"/>
                  <a:pt x="3886200" y="1879601"/>
                  <a:pt x="3886200" y="2819401"/>
                </a:cubicBezTo>
                <a:lnTo>
                  <a:pt x="1" y="2819400"/>
                </a:lnTo>
                <a:cubicBezTo>
                  <a:pt x="1" y="2438400"/>
                  <a:pt x="0" y="2057400"/>
                  <a:pt x="0" y="1676400"/>
                </a:cubicBezTo>
                <a:lnTo>
                  <a:pt x="1828800" y="1676400"/>
                </a:lnTo>
                <a:cubicBezTo>
                  <a:pt x="1828800" y="1117600"/>
                  <a:pt x="1828801" y="558800"/>
                  <a:pt x="1828801" y="0"/>
                </a:cubicBezTo>
                <a:close/>
              </a:path>
            </a:pathLst>
          </a:custGeom>
          <a:solidFill>
            <a:schemeClr val="accent1">
              <a:lumMod val="20000"/>
              <a:lumOff val="80000"/>
              <a:alpha val="2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06" name="Freeform 105"/>
          <p:cNvSpPr/>
          <p:nvPr/>
        </p:nvSpPr>
        <p:spPr>
          <a:xfrm>
            <a:off x="5491424" y="3090377"/>
            <a:ext cx="2362201" cy="2895601"/>
          </a:xfrm>
          <a:custGeom>
            <a:avLst/>
            <a:gdLst>
              <a:gd name="connsiteX0" fmla="*/ 1247775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76375 w 3971925"/>
              <a:gd name="connsiteY6" fmla="*/ 19050 h 2962275"/>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247775 w 3971925"/>
              <a:gd name="connsiteY7" fmla="*/ 9525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609725 w 3971925"/>
              <a:gd name="connsiteY7" fmla="*/ 0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609725 w 3971925"/>
              <a:gd name="connsiteY6" fmla="*/ 0 h 2971800"/>
              <a:gd name="connsiteX0" fmla="*/ 1447800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95475 h 2962275"/>
              <a:gd name="connsiteX6" fmla="*/ 1447800 w 3971925"/>
              <a:gd name="connsiteY6" fmla="*/ 0 h 2962275"/>
              <a:gd name="connsiteX0" fmla="*/ 1447800 w 4000500"/>
              <a:gd name="connsiteY0" fmla="*/ 0 h 2962275"/>
              <a:gd name="connsiteX1" fmla="*/ 2943225 w 4000500"/>
              <a:gd name="connsiteY1" fmla="*/ 0 h 2962275"/>
              <a:gd name="connsiteX2" fmla="*/ 4000500 w 4000500"/>
              <a:gd name="connsiteY2" fmla="*/ 1924050 h 2962275"/>
              <a:gd name="connsiteX3" fmla="*/ 3962400 w 4000500"/>
              <a:gd name="connsiteY3" fmla="*/ 2962275 h 2962275"/>
              <a:gd name="connsiteX4" fmla="*/ 9525 w 4000500"/>
              <a:gd name="connsiteY4" fmla="*/ 2943225 h 2962275"/>
              <a:gd name="connsiteX5" fmla="*/ 0 w 4000500"/>
              <a:gd name="connsiteY5" fmla="*/ 1895475 h 2962275"/>
              <a:gd name="connsiteX6" fmla="*/ 1447800 w 4000500"/>
              <a:gd name="connsiteY6" fmla="*/ 0 h 2962275"/>
              <a:gd name="connsiteX0" fmla="*/ 1447800 w 4019550"/>
              <a:gd name="connsiteY0" fmla="*/ 0 h 2962275"/>
              <a:gd name="connsiteX1" fmla="*/ 2943225 w 4019550"/>
              <a:gd name="connsiteY1" fmla="*/ 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19550"/>
              <a:gd name="connsiteY0" fmla="*/ 0 h 2962275"/>
              <a:gd name="connsiteX1" fmla="*/ 3924299 w 4019550"/>
              <a:gd name="connsiteY1" fmla="*/ 1905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00500"/>
              <a:gd name="connsiteY0" fmla="*/ 0 h 3143250"/>
              <a:gd name="connsiteX1" fmla="*/ 3924299 w 4000500"/>
              <a:gd name="connsiteY1" fmla="*/ 19050 h 3143250"/>
              <a:gd name="connsiteX2" fmla="*/ 4000500 w 4000500"/>
              <a:gd name="connsiteY2" fmla="*/ 1924050 h 3143250"/>
              <a:gd name="connsiteX3" fmla="*/ 3924299 w 4000500"/>
              <a:gd name="connsiteY3" fmla="*/ 3143250 h 3143250"/>
              <a:gd name="connsiteX4" fmla="*/ 9525 w 4000500"/>
              <a:gd name="connsiteY4" fmla="*/ 2943225 h 3143250"/>
              <a:gd name="connsiteX5" fmla="*/ 0 w 4000500"/>
              <a:gd name="connsiteY5" fmla="*/ 1895475 h 3143250"/>
              <a:gd name="connsiteX6" fmla="*/ 1447800 w 4000500"/>
              <a:gd name="connsiteY6"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9525 w 3924299"/>
              <a:gd name="connsiteY3" fmla="*/ 2943225 h 3143250"/>
              <a:gd name="connsiteX4" fmla="*/ 0 w 3924299"/>
              <a:gd name="connsiteY4" fmla="*/ 1895475 h 3143250"/>
              <a:gd name="connsiteX5" fmla="*/ 1447800 w 3924299"/>
              <a:gd name="connsiteY5" fmla="*/ 0 h 3143250"/>
              <a:gd name="connsiteX0" fmla="*/ 1485900 w 3962399"/>
              <a:gd name="connsiteY0" fmla="*/ 0 h 3143250"/>
              <a:gd name="connsiteX1" fmla="*/ 3962399 w 3962399"/>
              <a:gd name="connsiteY1" fmla="*/ 19050 h 3143250"/>
              <a:gd name="connsiteX2" fmla="*/ 3962399 w 3962399"/>
              <a:gd name="connsiteY2" fmla="*/ 3143250 h 3143250"/>
              <a:gd name="connsiteX3" fmla="*/ 0 w 3962399"/>
              <a:gd name="connsiteY3" fmla="*/ 3143249 h 3143250"/>
              <a:gd name="connsiteX4" fmla="*/ 38100 w 3962399"/>
              <a:gd name="connsiteY4" fmla="*/ 1895475 h 3143250"/>
              <a:gd name="connsiteX5" fmla="*/ 1485900 w 3962399"/>
              <a:gd name="connsiteY5"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114300 w 3924299"/>
              <a:gd name="connsiteY3" fmla="*/ 3143249 h 3143250"/>
              <a:gd name="connsiteX4" fmla="*/ 0 w 3924299"/>
              <a:gd name="connsiteY4" fmla="*/ 1895475 h 3143250"/>
              <a:gd name="connsiteX5" fmla="*/ 1447800 w 39242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333500 w 38099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765658 w 3809999"/>
              <a:gd name="connsiteY5" fmla="*/ 850543 h 3143250"/>
              <a:gd name="connsiteX6" fmla="*/ 1333500 w 3809999"/>
              <a:gd name="connsiteY6"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447800 w 3809999"/>
              <a:gd name="connsiteY5" fmla="*/ 1847849 h 3143250"/>
              <a:gd name="connsiteX6" fmla="*/ 1333500 w 3809999"/>
              <a:gd name="connsiteY6" fmla="*/ 0 h 3143250"/>
              <a:gd name="connsiteX0" fmla="*/ 1752600 w 3809999"/>
              <a:gd name="connsiteY0" fmla="*/ 304799 h 3124200"/>
              <a:gd name="connsiteX1" fmla="*/ 3809999 w 3809999"/>
              <a:gd name="connsiteY1" fmla="*/ 0 h 3124200"/>
              <a:gd name="connsiteX2" fmla="*/ 3809999 w 3809999"/>
              <a:gd name="connsiteY2" fmla="*/ 3124200 h 3124200"/>
              <a:gd name="connsiteX3" fmla="*/ 0 w 3809999"/>
              <a:gd name="connsiteY3" fmla="*/ 3124199 h 3124200"/>
              <a:gd name="connsiteX4" fmla="*/ 0 w 3809999"/>
              <a:gd name="connsiteY4" fmla="*/ 1981199 h 3124200"/>
              <a:gd name="connsiteX5" fmla="*/ 1447800 w 3809999"/>
              <a:gd name="connsiteY5" fmla="*/ 1828799 h 3124200"/>
              <a:gd name="connsiteX6" fmla="*/ 1752600 w 3809999"/>
              <a:gd name="connsiteY6" fmla="*/ 304799 h 3124200"/>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447800 w 3810000"/>
              <a:gd name="connsiteY5" fmla="*/ 1524000 h 2819401"/>
              <a:gd name="connsiteX6" fmla="*/ 1752600 w 3810000"/>
              <a:gd name="connsiteY6" fmla="*/ 0 h 2819401"/>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752599 w 3810000"/>
              <a:gd name="connsiteY5" fmla="*/ 1676400 h 2819401"/>
              <a:gd name="connsiteX6" fmla="*/ 1752600 w 3810000"/>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7620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 name="connsiteX0" fmla="*/ 2171700 w 4229100"/>
              <a:gd name="connsiteY0" fmla="*/ 0 h 2819401"/>
              <a:gd name="connsiteX1" fmla="*/ 4229100 w 4229100"/>
              <a:gd name="connsiteY1" fmla="*/ 0 h 2819401"/>
              <a:gd name="connsiteX2" fmla="*/ 4229099 w 4229100"/>
              <a:gd name="connsiteY2" fmla="*/ 2819401 h 2819401"/>
              <a:gd name="connsiteX3" fmla="*/ 342900 w 4229100"/>
              <a:gd name="connsiteY3" fmla="*/ 2819400 h 2819401"/>
              <a:gd name="connsiteX4" fmla="*/ 2171699 w 4229100"/>
              <a:gd name="connsiteY4" fmla="*/ 1676400 h 2819401"/>
              <a:gd name="connsiteX5" fmla="*/ 2171700 w 4229100"/>
              <a:gd name="connsiteY5" fmla="*/ 0 h 2819401"/>
              <a:gd name="connsiteX0" fmla="*/ 2171701 w 4229101"/>
              <a:gd name="connsiteY0" fmla="*/ 0 h 2819401"/>
              <a:gd name="connsiteX1" fmla="*/ 4229101 w 4229101"/>
              <a:gd name="connsiteY1" fmla="*/ 0 h 2819401"/>
              <a:gd name="connsiteX2" fmla="*/ 4229100 w 4229101"/>
              <a:gd name="connsiteY2" fmla="*/ 2819401 h 2819401"/>
              <a:gd name="connsiteX3" fmla="*/ 342900 w 4229101"/>
              <a:gd name="connsiteY3" fmla="*/ 2819400 h 2819401"/>
              <a:gd name="connsiteX4" fmla="*/ 2171700 w 4229101"/>
              <a:gd name="connsiteY4" fmla="*/ 1676400 h 2819401"/>
              <a:gd name="connsiteX5" fmla="*/ 2171701 w 4229101"/>
              <a:gd name="connsiteY5" fmla="*/ 0 h 2819401"/>
              <a:gd name="connsiteX0" fmla="*/ 1 w 2057401"/>
              <a:gd name="connsiteY0" fmla="*/ 0 h 2819401"/>
              <a:gd name="connsiteX1" fmla="*/ 2057401 w 2057401"/>
              <a:gd name="connsiteY1" fmla="*/ 0 h 2819401"/>
              <a:gd name="connsiteX2" fmla="*/ 2057400 w 2057401"/>
              <a:gd name="connsiteY2" fmla="*/ 2819401 h 2819401"/>
              <a:gd name="connsiteX3" fmla="*/ 0 w 2057401"/>
              <a:gd name="connsiteY3" fmla="*/ 1676400 h 2819401"/>
              <a:gd name="connsiteX4" fmla="*/ 1 w 2057401"/>
              <a:gd name="connsiteY4" fmla="*/ 0 h 2819401"/>
              <a:gd name="connsiteX0" fmla="*/ 0 w 2057400"/>
              <a:gd name="connsiteY0" fmla="*/ 0 h 2819401"/>
              <a:gd name="connsiteX1" fmla="*/ 2057400 w 2057400"/>
              <a:gd name="connsiteY1" fmla="*/ 0 h 2819401"/>
              <a:gd name="connsiteX2" fmla="*/ 2057399 w 2057400"/>
              <a:gd name="connsiteY2" fmla="*/ 2819401 h 2819401"/>
              <a:gd name="connsiteX3" fmla="*/ 0 w 2057400"/>
              <a:gd name="connsiteY3" fmla="*/ 2819400 h 2819401"/>
              <a:gd name="connsiteX4" fmla="*/ 0 w 2057400"/>
              <a:gd name="connsiteY4" fmla="*/ 0 h 281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2819401">
                <a:moveTo>
                  <a:pt x="0" y="0"/>
                </a:moveTo>
                <a:lnTo>
                  <a:pt x="2057400" y="0"/>
                </a:lnTo>
                <a:cubicBezTo>
                  <a:pt x="2057400" y="939800"/>
                  <a:pt x="2057399" y="1879601"/>
                  <a:pt x="2057399" y="2819401"/>
                </a:cubicBezTo>
                <a:lnTo>
                  <a:pt x="0" y="2819400"/>
                </a:lnTo>
                <a:lnTo>
                  <a:pt x="0" y="0"/>
                </a:lnTo>
                <a:close/>
              </a:path>
            </a:pathLst>
          </a:custGeom>
          <a:solidFill>
            <a:schemeClr val="accent1">
              <a:lumMod val="20000"/>
              <a:lumOff val="80000"/>
              <a:alpha val="2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cxnSp>
        <p:nvCxnSpPr>
          <p:cNvPr id="33" name="Straight Arrow Connector 32"/>
          <p:cNvCxnSpPr>
            <a:stCxn id="6" idx="3"/>
            <a:endCxn id="34" idx="1"/>
          </p:cNvCxnSpPr>
          <p:nvPr/>
        </p:nvCxnSpPr>
        <p:spPr>
          <a:xfrm>
            <a:off x="3068264" y="5315417"/>
            <a:ext cx="746760" cy="1588"/>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0"/>
            <a:endCxn id="18" idx="2"/>
          </p:cNvCxnSpPr>
          <p:nvPr/>
        </p:nvCxnSpPr>
        <p:spPr>
          <a:xfrm rot="16200000" flipV="1">
            <a:off x="1961490" y="4620122"/>
            <a:ext cx="742890" cy="7619"/>
          </a:xfrm>
          <a:prstGeom prst="straightConnector1">
            <a:avLst/>
          </a:prstGeom>
          <a:ln w="12700">
            <a:solidFill>
              <a:srgbClr val="008DA9"/>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5224" y="4995377"/>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solidFill>
                  <a:prstClr val="black"/>
                </a:solidFill>
                <a:latin typeface="Arial" pitchFamily="34" charset="0"/>
                <a:cs typeface="Arial" pitchFamily="34" charset="0"/>
              </a:rPr>
              <a:t>HydroServer</a:t>
            </a:r>
            <a:endParaRPr lang="en-US" sz="1600" dirty="0">
              <a:solidFill>
                <a:prstClr val="black"/>
              </a:solidFill>
              <a:latin typeface="Arial" pitchFamily="34" charset="0"/>
              <a:cs typeface="Arial" pitchFamily="34" charset="0"/>
            </a:endParaRPr>
          </a:p>
        </p:txBody>
      </p:sp>
      <p:sp>
        <p:nvSpPr>
          <p:cNvPr id="15" name="TextBox 14"/>
          <p:cNvSpPr txBox="1"/>
          <p:nvPr/>
        </p:nvSpPr>
        <p:spPr>
          <a:xfrm>
            <a:off x="3815024" y="3288497"/>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solidFill>
                  <a:prstClr val="black"/>
                </a:solidFill>
                <a:latin typeface="Arial" pitchFamily="34" charset="0"/>
                <a:cs typeface="Arial" pitchFamily="34" charset="0"/>
              </a:rPr>
              <a:t>HydroDesktop</a:t>
            </a:r>
            <a:endParaRPr lang="en-US" sz="1100" dirty="0" smtClean="0">
              <a:solidFill>
                <a:prstClr val="black"/>
              </a:solidFill>
              <a:latin typeface="Arial" pitchFamily="34" charset="0"/>
              <a:cs typeface="Arial" pitchFamily="34" charset="0"/>
            </a:endParaRPr>
          </a:p>
          <a:p>
            <a:pPr algn="ctr"/>
            <a:endParaRPr lang="en-US" sz="1100" dirty="0">
              <a:solidFill>
                <a:prstClr val="black"/>
              </a:solidFill>
              <a:latin typeface="Arial" pitchFamily="34" charset="0"/>
              <a:cs typeface="Arial" pitchFamily="34" charset="0"/>
            </a:endParaRPr>
          </a:p>
        </p:txBody>
      </p:sp>
      <p:sp>
        <p:nvSpPr>
          <p:cNvPr id="18" name="TextBox 17"/>
          <p:cNvSpPr txBox="1"/>
          <p:nvPr/>
        </p:nvSpPr>
        <p:spPr>
          <a:xfrm>
            <a:off x="1774325" y="3852377"/>
            <a:ext cx="1109599" cy="400110"/>
          </a:xfrm>
          <a:prstGeom prst="rect">
            <a:avLst/>
          </a:prstGeom>
          <a:solidFill>
            <a:schemeClr val="bg1"/>
          </a:solidFill>
          <a:ln w="19050">
            <a:solidFill>
              <a:schemeClr val="tx1"/>
            </a:solidFill>
          </a:ln>
          <a:effectLst/>
        </p:spPr>
        <p:txBody>
          <a:bodyPr wrap="square" rtlCol="0" anchor="ctr" anchorCtr="0">
            <a:noAutofit/>
          </a:bodyPr>
          <a:lstStyle/>
          <a:p>
            <a:pPr algn="ctr"/>
            <a:r>
              <a:rPr lang="en-US" sz="1200" dirty="0" smtClean="0">
                <a:solidFill>
                  <a:prstClr val="black"/>
                </a:solidFill>
                <a:latin typeface="Arial" pitchFamily="34" charset="0"/>
                <a:cs typeface="Arial" pitchFamily="34" charset="0"/>
              </a:rPr>
              <a:t>Observer or instrument</a:t>
            </a:r>
            <a:endParaRPr lang="en-US" sz="1200" dirty="0">
              <a:solidFill>
                <a:prstClr val="black"/>
              </a:solidFill>
              <a:latin typeface="Arial" pitchFamily="34" charset="0"/>
              <a:cs typeface="Arial" pitchFamily="34" charset="0"/>
            </a:endParaRPr>
          </a:p>
        </p:txBody>
      </p:sp>
      <p:pic>
        <p:nvPicPr>
          <p:cNvPr id="27" name="Picture 26" descr="R.M. Young Wind Sentry Set">
            <a:hlinkClick r:id="rId3"/>
          </p:cNvPr>
          <p:cNvPicPr>
            <a:picLocks noChangeAspect="1" noChangeArrowheads="1"/>
          </p:cNvPicPr>
          <p:nvPr/>
        </p:nvPicPr>
        <p:blipFill>
          <a:blip r:embed="rId4" cstate="print"/>
          <a:srcRect/>
          <a:stretch>
            <a:fillRect/>
          </a:stretch>
        </p:blipFill>
        <p:spPr bwMode="auto">
          <a:xfrm>
            <a:off x="1757624" y="3090377"/>
            <a:ext cx="497624" cy="6858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8624" y="2785577"/>
            <a:ext cx="971266" cy="1066800"/>
          </a:xfrm>
          <a:prstGeom prst="rect">
            <a:avLst/>
          </a:prstGeom>
          <a:noFill/>
          <a:ln w="9525">
            <a:noFill/>
            <a:miter lim="800000"/>
            <a:headEnd/>
            <a:tailEnd/>
          </a:ln>
        </p:spPr>
      </p:pic>
      <p:sp>
        <p:nvSpPr>
          <p:cNvPr id="34" name="TextBox 33"/>
          <p:cNvSpPr txBox="1"/>
          <p:nvPr/>
        </p:nvSpPr>
        <p:spPr>
          <a:xfrm>
            <a:off x="3815024" y="4995377"/>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solidFill>
                  <a:prstClr val="black"/>
                </a:solidFill>
                <a:latin typeface="Arial" pitchFamily="34" charset="0"/>
                <a:cs typeface="Arial" pitchFamily="34" charset="0"/>
              </a:rPr>
              <a:t>HydroCatalog</a:t>
            </a:r>
            <a:endParaRPr lang="en-US" sz="1200" dirty="0">
              <a:solidFill>
                <a:prstClr val="black"/>
              </a:solidFill>
              <a:latin typeface="Arial" pitchFamily="34" charset="0"/>
              <a:cs typeface="Arial" pitchFamily="34" charset="0"/>
            </a:endParaRPr>
          </a:p>
        </p:txBody>
      </p:sp>
      <p:sp>
        <p:nvSpPr>
          <p:cNvPr id="35" name="TextBox 34"/>
          <p:cNvSpPr txBox="1"/>
          <p:nvPr/>
        </p:nvSpPr>
        <p:spPr>
          <a:xfrm>
            <a:off x="6024824" y="3288497"/>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solidFill>
                  <a:prstClr val="black"/>
                </a:solidFill>
                <a:latin typeface="Arial" pitchFamily="34" charset="0"/>
                <a:cs typeface="Arial" pitchFamily="34" charset="0"/>
              </a:rPr>
              <a:t>Web Gateway/Portal</a:t>
            </a:r>
            <a:endParaRPr lang="en-US" sz="1400" dirty="0">
              <a:solidFill>
                <a:prstClr val="black"/>
              </a:solidFill>
              <a:latin typeface="Arial" pitchFamily="34" charset="0"/>
              <a:cs typeface="Arial" pitchFamily="34" charset="0"/>
            </a:endParaRPr>
          </a:p>
        </p:txBody>
      </p:sp>
      <p:sp>
        <p:nvSpPr>
          <p:cNvPr id="41" name="Oval 40"/>
          <p:cNvSpPr/>
          <p:nvPr/>
        </p:nvSpPr>
        <p:spPr>
          <a:xfrm>
            <a:off x="1681424" y="2709377"/>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a:t>
            </a:r>
            <a:endParaRPr lang="en-US" dirty="0">
              <a:solidFill>
                <a:prstClr val="black"/>
              </a:solidFill>
            </a:endParaRPr>
          </a:p>
        </p:txBody>
      </p:sp>
      <p:sp>
        <p:nvSpPr>
          <p:cNvPr id="42" name="Oval 41"/>
          <p:cNvSpPr/>
          <p:nvPr/>
        </p:nvSpPr>
        <p:spPr>
          <a:xfrm>
            <a:off x="1910024" y="4385777"/>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a:t>
            </a:r>
            <a:endParaRPr lang="en-US" dirty="0">
              <a:solidFill>
                <a:prstClr val="black"/>
              </a:solidFill>
            </a:endParaRPr>
          </a:p>
        </p:txBody>
      </p:sp>
      <p:sp>
        <p:nvSpPr>
          <p:cNvPr id="47" name="Oval 46"/>
          <p:cNvSpPr/>
          <p:nvPr/>
        </p:nvSpPr>
        <p:spPr>
          <a:xfrm>
            <a:off x="3357824" y="4766777"/>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a:t>
            </a:r>
            <a:endParaRPr lang="en-US" dirty="0">
              <a:solidFill>
                <a:prstClr val="black"/>
              </a:solidFill>
            </a:endParaRPr>
          </a:p>
        </p:txBody>
      </p:sp>
      <p:sp>
        <p:nvSpPr>
          <p:cNvPr id="48" name="Oval 47"/>
          <p:cNvSpPr/>
          <p:nvPr/>
        </p:nvSpPr>
        <p:spPr>
          <a:xfrm>
            <a:off x="4311118" y="4004777"/>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4</a:t>
            </a:r>
            <a:endParaRPr lang="en-US" dirty="0">
              <a:solidFill>
                <a:prstClr val="black"/>
              </a:solidFill>
            </a:endParaRPr>
          </a:p>
        </p:txBody>
      </p:sp>
      <p:cxnSp>
        <p:nvCxnSpPr>
          <p:cNvPr id="49" name="Straight Arrow Connector 48"/>
          <p:cNvCxnSpPr/>
          <p:nvPr/>
        </p:nvCxnSpPr>
        <p:spPr>
          <a:xfrm rot="16200000" flipV="1">
            <a:off x="3738824" y="4461977"/>
            <a:ext cx="1066802" cy="2"/>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2824424" y="4004777"/>
            <a:ext cx="1066800" cy="914400"/>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3662624" y="4004777"/>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5</a:t>
            </a:r>
            <a:endParaRPr lang="en-US" dirty="0">
              <a:solidFill>
                <a:prstClr val="black"/>
              </a:solidFill>
            </a:endParaRPr>
          </a:p>
        </p:txBody>
      </p:sp>
      <p:sp>
        <p:nvSpPr>
          <p:cNvPr id="58" name="Oval 57"/>
          <p:cNvSpPr/>
          <p:nvPr/>
        </p:nvSpPr>
        <p:spPr>
          <a:xfrm>
            <a:off x="5643824" y="3166577"/>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6</a:t>
            </a:r>
            <a:endParaRPr lang="en-US" dirty="0">
              <a:solidFill>
                <a:prstClr val="black"/>
              </a:solidFill>
            </a:endParaRPr>
          </a:p>
        </p:txBody>
      </p:sp>
      <p:cxnSp>
        <p:nvCxnSpPr>
          <p:cNvPr id="59" name="Straight Arrow Connector 58"/>
          <p:cNvCxnSpPr/>
          <p:nvPr/>
        </p:nvCxnSpPr>
        <p:spPr>
          <a:xfrm>
            <a:off x="5262824" y="3547577"/>
            <a:ext cx="762000" cy="7620"/>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262824" y="3776177"/>
            <a:ext cx="457200" cy="381000"/>
          </a:xfrm>
          <a:prstGeom prst="straightConnector1">
            <a:avLst/>
          </a:prstGeom>
          <a:ln w="12700">
            <a:solidFill>
              <a:srgbClr val="008DA9"/>
            </a:solidFill>
            <a:headEnd type="arrow" w="lg" len="lg"/>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5339024" y="4690577"/>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9</a:t>
            </a:r>
            <a:endParaRPr lang="en-US" dirty="0">
              <a:solidFill>
                <a:prstClr val="black"/>
              </a:solidFill>
            </a:endParaRPr>
          </a:p>
        </p:txBody>
      </p:sp>
      <p:cxnSp>
        <p:nvCxnSpPr>
          <p:cNvPr id="66" name="Straight Arrow Connector 65"/>
          <p:cNvCxnSpPr>
            <a:endCxn id="28" idx="1"/>
          </p:cNvCxnSpPr>
          <p:nvPr/>
        </p:nvCxnSpPr>
        <p:spPr>
          <a:xfrm flipV="1">
            <a:off x="5034224" y="4446737"/>
            <a:ext cx="666750" cy="548640"/>
          </a:xfrm>
          <a:prstGeom prst="straightConnector1">
            <a:avLst/>
          </a:prstGeom>
          <a:ln w="12700">
            <a:solidFill>
              <a:srgbClr val="008DA9"/>
            </a:solidFill>
            <a:headEnd type="arrow" w="lg" len="lg"/>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4881824" y="3996363"/>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prstClr val="black"/>
                </a:solidFill>
              </a:rPr>
              <a:t>10</a:t>
            </a:r>
            <a:endParaRPr lang="en-US" sz="1600" dirty="0">
              <a:solidFill>
                <a:prstClr val="black"/>
              </a:solidFill>
            </a:endParaRPr>
          </a:p>
        </p:txBody>
      </p:sp>
      <p:cxnSp>
        <p:nvCxnSpPr>
          <p:cNvPr id="78" name="Straight Arrow Connector 77"/>
          <p:cNvCxnSpPr/>
          <p:nvPr/>
        </p:nvCxnSpPr>
        <p:spPr>
          <a:xfrm rot="16200000" flipV="1">
            <a:off x="4281749" y="4452452"/>
            <a:ext cx="1048544" cy="794"/>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00974" y="4126697"/>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solidFill>
                  <a:prstClr val="black"/>
                </a:solidFill>
                <a:latin typeface="Arial" pitchFamily="34" charset="0"/>
                <a:cs typeface="Arial" pitchFamily="34" charset="0"/>
              </a:rPr>
              <a:t>Web</a:t>
            </a:r>
            <a:r>
              <a:rPr lang="en-US" sz="1200" dirty="0" smtClean="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Services</a:t>
            </a:r>
            <a:endParaRPr lang="en-US" sz="1200" dirty="0">
              <a:solidFill>
                <a:prstClr val="black"/>
              </a:solidFill>
              <a:latin typeface="Arial" pitchFamily="34" charset="0"/>
              <a:cs typeface="Arial" pitchFamily="34" charset="0"/>
            </a:endParaRPr>
          </a:p>
        </p:txBody>
      </p:sp>
      <p:sp>
        <p:nvSpPr>
          <p:cNvPr id="29" name="TextBox 28"/>
          <p:cNvSpPr txBox="1"/>
          <p:nvPr/>
        </p:nvSpPr>
        <p:spPr>
          <a:xfrm>
            <a:off x="6253424" y="49858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solidFill>
                  <a:prstClr val="black"/>
                </a:solidFill>
                <a:latin typeface="Arial" pitchFamily="34" charset="0"/>
                <a:cs typeface="Arial" pitchFamily="34" charset="0"/>
              </a:rPr>
              <a:t>Data Storage</a:t>
            </a:r>
            <a:endParaRPr lang="en-US" sz="1400" dirty="0">
              <a:solidFill>
                <a:prstClr val="black"/>
              </a:solidFill>
              <a:latin typeface="Arial" pitchFamily="34" charset="0"/>
              <a:cs typeface="Arial" pitchFamily="34" charset="0"/>
            </a:endParaRPr>
          </a:p>
        </p:txBody>
      </p:sp>
      <p:cxnSp>
        <p:nvCxnSpPr>
          <p:cNvPr id="46" name="Straight Arrow Connector 45"/>
          <p:cNvCxnSpPr/>
          <p:nvPr/>
        </p:nvCxnSpPr>
        <p:spPr>
          <a:xfrm rot="16200000" flipV="1">
            <a:off x="6796349" y="4452452"/>
            <a:ext cx="1048544" cy="794"/>
          </a:xfrm>
          <a:prstGeom prst="straightConnector1">
            <a:avLst/>
          </a:prstGeom>
          <a:ln w="12700">
            <a:solidFill>
              <a:srgbClr val="008DA9"/>
            </a:solidFill>
            <a:headEnd type="arrow" w="med" len="med"/>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7396424" y="4538177"/>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7</a:t>
            </a:r>
            <a:endParaRPr lang="en-US" dirty="0">
              <a:solidFill>
                <a:prstClr val="black"/>
              </a:solidFill>
            </a:endParaRPr>
          </a:p>
        </p:txBody>
      </p:sp>
      <p:cxnSp>
        <p:nvCxnSpPr>
          <p:cNvPr id="51" name="Straight Arrow Connector 50"/>
          <p:cNvCxnSpPr>
            <a:endCxn id="29" idx="0"/>
          </p:cNvCxnSpPr>
          <p:nvPr/>
        </p:nvCxnSpPr>
        <p:spPr>
          <a:xfrm rot="16200000" flipH="1">
            <a:off x="6814449" y="4815356"/>
            <a:ext cx="219073" cy="121918"/>
          </a:xfrm>
          <a:prstGeom prst="straightConnector1">
            <a:avLst/>
          </a:prstGeom>
          <a:ln w="12700">
            <a:solidFill>
              <a:srgbClr val="008DA9"/>
            </a:solidFill>
            <a:headEnd type="arrow" w="lg" len="lg"/>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482024" y="4614377"/>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8</a:t>
            </a:r>
            <a:endParaRPr lang="en-US" dirty="0">
              <a:solidFill>
                <a:prstClr val="black"/>
              </a:solidFill>
            </a:endParaRPr>
          </a:p>
        </p:txBody>
      </p:sp>
      <p:sp>
        <p:nvSpPr>
          <p:cNvPr id="68" name="Oval 67"/>
          <p:cNvSpPr/>
          <p:nvPr/>
        </p:nvSpPr>
        <p:spPr>
          <a:xfrm>
            <a:off x="5415224" y="3623777"/>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prstClr val="black"/>
                </a:solidFill>
              </a:rPr>
              <a:t>11</a:t>
            </a:r>
            <a:endParaRPr lang="en-US" sz="1600" dirty="0">
              <a:solidFill>
                <a:prstClr val="black"/>
              </a:solidFill>
            </a:endParaRPr>
          </a:p>
        </p:txBody>
      </p:sp>
      <p:sp>
        <p:nvSpPr>
          <p:cNvPr id="74" name="Rectangle 73"/>
          <p:cNvSpPr/>
          <p:nvPr/>
        </p:nvSpPr>
        <p:spPr>
          <a:xfrm>
            <a:off x="1413768" y="5680743"/>
            <a:ext cx="1290738" cy="338554"/>
          </a:xfrm>
          <a:prstGeom prst="rect">
            <a:avLst/>
          </a:prstGeom>
        </p:spPr>
        <p:txBody>
          <a:bodyPr wrap="none">
            <a:spAutoFit/>
          </a:bodyPr>
          <a:lstStyle/>
          <a:p>
            <a:pPr algn="ctr"/>
            <a:r>
              <a:rPr lang="en-US" sz="1600" dirty="0" smtClean="0">
                <a:solidFill>
                  <a:prstClr val="black"/>
                </a:solidFill>
                <a:latin typeface="Arial" pitchFamily="34" charset="0"/>
                <a:cs typeface="Arial" pitchFamily="34" charset="0"/>
              </a:rPr>
              <a:t>Present HIS</a:t>
            </a:r>
            <a:endParaRPr lang="en-US" sz="1600" dirty="0">
              <a:solidFill>
                <a:prstClr val="black"/>
              </a:solidFill>
              <a:latin typeface="Arial" pitchFamily="34" charset="0"/>
              <a:cs typeface="Arial" pitchFamily="34" charset="0"/>
            </a:endParaRPr>
          </a:p>
        </p:txBody>
      </p:sp>
      <p:sp>
        <p:nvSpPr>
          <p:cNvPr id="75" name="Rectangle 74"/>
          <p:cNvSpPr/>
          <p:nvPr/>
        </p:nvSpPr>
        <p:spPr>
          <a:xfrm>
            <a:off x="5477147" y="5641575"/>
            <a:ext cx="1277914" cy="338554"/>
          </a:xfrm>
          <a:prstGeom prst="rect">
            <a:avLst/>
          </a:prstGeom>
        </p:spPr>
        <p:txBody>
          <a:bodyPr wrap="none">
            <a:spAutoFit/>
          </a:bodyPr>
          <a:lstStyle/>
          <a:p>
            <a:pPr algn="ctr"/>
            <a:r>
              <a:rPr lang="en-US" sz="1600" dirty="0" smtClean="0">
                <a:solidFill>
                  <a:prstClr val="black"/>
                </a:solidFill>
                <a:latin typeface="Arial" pitchFamily="34" charset="0"/>
                <a:cs typeface="Arial" pitchFamily="34" charset="0"/>
              </a:rPr>
              <a:t>HydroShare</a:t>
            </a:r>
            <a:endParaRPr lang="en-US" sz="1600" dirty="0">
              <a:solidFill>
                <a:prstClr val="black"/>
              </a:solidFill>
              <a:latin typeface="Arial" pitchFamily="34" charset="0"/>
              <a:cs typeface="Arial" pitchFamily="34" charset="0"/>
            </a:endParaRPr>
          </a:p>
        </p:txBody>
      </p:sp>
      <p:sp>
        <p:nvSpPr>
          <p:cNvPr id="40" name="Title 2"/>
          <p:cNvSpPr>
            <a:spLocks noGrp="1"/>
          </p:cNvSpPr>
          <p:nvPr>
            <p:ph type="title"/>
          </p:nvPr>
        </p:nvSpPr>
        <p:spPr>
          <a:xfrm>
            <a:off x="457200" y="274638"/>
            <a:ext cx="8229600" cy="1143000"/>
          </a:xfrm>
        </p:spPr>
        <p:txBody>
          <a:bodyPr>
            <a:noAutofit/>
          </a:bodyPr>
          <a:lstStyle/>
          <a:p>
            <a:r>
              <a:rPr lang="en-US" dirty="0" smtClean="0"/>
              <a:t>Collaborative research use case</a:t>
            </a:r>
            <a:endParaRPr lang="en-US" dirty="0"/>
          </a:p>
        </p:txBody>
      </p:sp>
      <p:pic>
        <p:nvPicPr>
          <p:cNvPr id="43" name="Picture 2"/>
          <p:cNvPicPr>
            <a:picLocks noChangeAspect="1" noChangeArrowheads="1"/>
          </p:cNvPicPr>
          <p:nvPr/>
        </p:nvPicPr>
        <p:blipFill>
          <a:blip r:embed="rId6" cstate="print"/>
          <a:srcRect/>
          <a:stretch>
            <a:fillRect/>
          </a:stretch>
        </p:blipFill>
        <p:spPr bwMode="auto">
          <a:xfrm>
            <a:off x="5022694" y="1672648"/>
            <a:ext cx="956658" cy="982940"/>
          </a:xfrm>
          <a:prstGeom prst="rect">
            <a:avLst/>
          </a:prstGeom>
          <a:noFill/>
          <a:ln w="9525">
            <a:noFill/>
            <a:miter lim="800000"/>
            <a:headEnd/>
            <a:tailEnd/>
          </a:ln>
        </p:spPr>
      </p:pic>
      <p:cxnSp>
        <p:nvCxnSpPr>
          <p:cNvPr id="44" name="Straight Arrow Connector 43"/>
          <p:cNvCxnSpPr/>
          <p:nvPr/>
        </p:nvCxnSpPr>
        <p:spPr>
          <a:xfrm>
            <a:off x="5796224" y="2487030"/>
            <a:ext cx="579065" cy="7494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525589" y="2509352"/>
            <a:ext cx="712470" cy="7048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47920" y="1979452"/>
            <a:ext cx="1143262" cy="369332"/>
          </a:xfrm>
          <a:prstGeom prst="rect">
            <a:avLst/>
          </a:prstGeom>
          <a:noFill/>
        </p:spPr>
        <p:txBody>
          <a:bodyPr wrap="none" rtlCol="0">
            <a:spAutoFit/>
          </a:bodyPr>
          <a:lstStyle/>
          <a:p>
            <a:r>
              <a:rPr lang="en-US" dirty="0" smtClean="0">
                <a:solidFill>
                  <a:srgbClr val="000000"/>
                </a:solidFill>
              </a:rPr>
              <a:t>Consumer</a:t>
            </a:r>
            <a:endParaRPr lang="en-US" dirty="0">
              <a:solidFill>
                <a:srgbClr val="000000"/>
              </a:solidFill>
            </a:endParaRPr>
          </a:p>
        </p:txBody>
      </p:sp>
      <p:sp>
        <p:nvSpPr>
          <p:cNvPr id="104" name="TextBox 103"/>
          <p:cNvSpPr txBox="1"/>
          <p:nvPr/>
        </p:nvSpPr>
        <p:spPr>
          <a:xfrm>
            <a:off x="2214824" y="6260068"/>
            <a:ext cx="5333999" cy="369332"/>
          </a:xfrm>
          <a:prstGeom prst="rect">
            <a:avLst/>
          </a:prstGeom>
          <a:noFill/>
        </p:spPr>
        <p:txBody>
          <a:bodyPr wrap="square" rtlCol="0">
            <a:spAutoFit/>
          </a:bodyPr>
          <a:lstStyle/>
          <a:p>
            <a:pPr algn="ctr"/>
            <a:r>
              <a:rPr lang="en-US" dirty="0" smtClean="0">
                <a:solidFill>
                  <a:srgbClr val="000000"/>
                </a:solidFill>
              </a:rPr>
              <a:t>Much infrastructure online “in the Cloud”</a:t>
            </a:r>
            <a:endParaRPr lang="en-US" dirty="0">
              <a:solidFill>
                <a:srgbClr val="000000"/>
              </a:solidFill>
            </a:endParaRPr>
          </a:p>
        </p:txBody>
      </p:sp>
    </p:spTree>
    <p:extLst>
      <p:ext uri="{BB962C8B-B14F-4D97-AF65-F5344CB8AC3E}">
        <p14:creationId xmlns:p14="http://schemas.microsoft.com/office/powerpoint/2010/main" val="3881255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Functionality to be developed</a:t>
            </a:r>
            <a:endParaRPr lang="en-US" dirty="0"/>
          </a:p>
        </p:txBody>
      </p:sp>
      <p:sp>
        <p:nvSpPr>
          <p:cNvPr id="3" name="Content Placeholder 2"/>
          <p:cNvSpPr>
            <a:spLocks noGrp="1"/>
          </p:cNvSpPr>
          <p:nvPr>
            <p:ph idx="1"/>
          </p:nvPr>
        </p:nvSpPr>
        <p:spPr>
          <a:xfrm>
            <a:off x="457200" y="1066800"/>
            <a:ext cx="8229600" cy="5257800"/>
          </a:xfrm>
        </p:spPr>
        <p:txBody>
          <a:bodyPr>
            <a:normAutofit fontScale="85000" lnSpcReduction="10000"/>
          </a:bodyPr>
          <a:lstStyle/>
          <a:p>
            <a:pPr marL="514350" indent="-514350">
              <a:buFont typeface="+mj-lt"/>
              <a:buAutoNum type="arabicPeriod"/>
            </a:pPr>
            <a:r>
              <a:rPr lang="en-US" dirty="0"/>
              <a:t>A new, </a:t>
            </a:r>
            <a:r>
              <a:rPr lang="en-US" dirty="0">
                <a:solidFill>
                  <a:srgbClr val="FF0000"/>
                </a:solidFill>
              </a:rPr>
              <a:t>web-based system </a:t>
            </a:r>
            <a:r>
              <a:rPr lang="en-US" dirty="0"/>
              <a:t>for advancing model and data sharing </a:t>
            </a:r>
            <a:endParaRPr lang="en-US" dirty="0" smtClean="0"/>
          </a:p>
          <a:p>
            <a:pPr marL="514350" indent="-514350">
              <a:buFont typeface="+mj-lt"/>
              <a:buAutoNum type="arabicPeriod"/>
            </a:pPr>
            <a:r>
              <a:rPr lang="en-US" dirty="0" smtClean="0">
                <a:solidFill>
                  <a:srgbClr val="FF0000"/>
                </a:solidFill>
              </a:rPr>
              <a:t>Sharing</a:t>
            </a:r>
            <a:r>
              <a:rPr lang="en-US" dirty="0" smtClean="0"/>
              <a:t> </a:t>
            </a:r>
            <a:r>
              <a:rPr lang="en-US" dirty="0"/>
              <a:t>features to </a:t>
            </a:r>
            <a:r>
              <a:rPr lang="en-US" dirty="0" err="1" smtClean="0"/>
              <a:t>HydroDesktop</a:t>
            </a:r>
            <a:r>
              <a:rPr lang="en-US" dirty="0" smtClean="0"/>
              <a:t> </a:t>
            </a:r>
            <a:endParaRPr lang="en-US" dirty="0"/>
          </a:p>
          <a:p>
            <a:pPr marL="514350" indent="-514350">
              <a:buFont typeface="+mj-lt"/>
              <a:buAutoNum type="arabicPeriod"/>
            </a:pPr>
            <a:r>
              <a:rPr lang="en-US" dirty="0"/>
              <a:t>Access </a:t>
            </a:r>
            <a:r>
              <a:rPr lang="en-US" dirty="0">
                <a:solidFill>
                  <a:srgbClr val="FF0000"/>
                </a:solidFill>
              </a:rPr>
              <a:t>more types of hydrologic data </a:t>
            </a:r>
            <a:r>
              <a:rPr lang="en-US" dirty="0"/>
              <a:t>using </a:t>
            </a:r>
            <a:r>
              <a:rPr lang="en-US" dirty="0">
                <a:solidFill>
                  <a:srgbClr val="FF0000"/>
                </a:solidFill>
              </a:rPr>
              <a:t>standards</a:t>
            </a:r>
            <a:r>
              <a:rPr lang="en-US" dirty="0"/>
              <a:t> compliant data formats and interfaces </a:t>
            </a:r>
            <a:endParaRPr lang="en-US" dirty="0" smtClean="0"/>
          </a:p>
          <a:p>
            <a:pPr marL="514350" indent="-514350">
              <a:buFont typeface="+mj-lt"/>
              <a:buAutoNum type="arabicPeriod"/>
            </a:pPr>
            <a:r>
              <a:rPr lang="en-US" dirty="0" smtClean="0"/>
              <a:t>Enhance </a:t>
            </a:r>
            <a:r>
              <a:rPr lang="en-US" dirty="0">
                <a:solidFill>
                  <a:srgbClr val="FF0000"/>
                </a:solidFill>
              </a:rPr>
              <a:t>catalog</a:t>
            </a:r>
            <a:r>
              <a:rPr lang="en-US" dirty="0"/>
              <a:t> functionality that broadens </a:t>
            </a:r>
            <a:r>
              <a:rPr lang="en-US" dirty="0">
                <a:solidFill>
                  <a:srgbClr val="FF0000"/>
                </a:solidFill>
              </a:rPr>
              <a:t>discovery</a:t>
            </a:r>
            <a:r>
              <a:rPr lang="en-US" dirty="0"/>
              <a:t> functionality to </a:t>
            </a:r>
            <a:r>
              <a:rPr lang="en-US" dirty="0">
                <a:solidFill>
                  <a:srgbClr val="FF0000"/>
                </a:solidFill>
              </a:rPr>
              <a:t>different data types and </a:t>
            </a:r>
            <a:r>
              <a:rPr lang="en-US" dirty="0" smtClean="0">
                <a:solidFill>
                  <a:srgbClr val="FF0000"/>
                </a:solidFill>
              </a:rPr>
              <a:t>models</a:t>
            </a:r>
            <a:r>
              <a:rPr lang="en-US" dirty="0">
                <a:solidFill>
                  <a:srgbClr val="FF0000"/>
                </a:solidFill>
              </a:rPr>
              <a:t> </a:t>
            </a:r>
            <a:endParaRPr lang="en-US" dirty="0"/>
          </a:p>
          <a:p>
            <a:pPr marL="514350" indent="-514350">
              <a:buFont typeface="+mj-lt"/>
              <a:buAutoNum type="arabicPeriod"/>
            </a:pPr>
            <a:r>
              <a:rPr lang="en-US" dirty="0" smtClean="0"/>
              <a:t>New </a:t>
            </a:r>
            <a:r>
              <a:rPr lang="en-US" dirty="0">
                <a:solidFill>
                  <a:srgbClr val="FF0000"/>
                </a:solidFill>
              </a:rPr>
              <a:t>model</a:t>
            </a:r>
            <a:r>
              <a:rPr lang="en-US" dirty="0"/>
              <a:t> </a:t>
            </a:r>
            <a:r>
              <a:rPr lang="en-US" dirty="0" smtClean="0"/>
              <a:t>sharing and discovery functionality</a:t>
            </a:r>
            <a:endParaRPr lang="en-US" dirty="0"/>
          </a:p>
          <a:p>
            <a:pPr marL="514350" indent="-514350">
              <a:buFont typeface="+mj-lt"/>
              <a:buAutoNum type="arabicPeriod"/>
            </a:pPr>
            <a:r>
              <a:rPr lang="en-US" dirty="0" smtClean="0"/>
              <a:t>Facilitate </a:t>
            </a:r>
            <a:r>
              <a:rPr lang="en-US" dirty="0"/>
              <a:t>and ease access to use of </a:t>
            </a:r>
            <a:r>
              <a:rPr lang="en-US" dirty="0">
                <a:solidFill>
                  <a:srgbClr val="FF0000"/>
                </a:solidFill>
              </a:rPr>
              <a:t>high performance </a:t>
            </a:r>
            <a:r>
              <a:rPr lang="en-US" dirty="0" smtClean="0">
                <a:solidFill>
                  <a:srgbClr val="FF0000"/>
                </a:solidFill>
              </a:rPr>
              <a:t>computing</a:t>
            </a:r>
          </a:p>
          <a:p>
            <a:pPr marL="514350" indent="-514350">
              <a:buFont typeface="+mj-lt"/>
              <a:buAutoNum type="arabicPeriod"/>
            </a:pPr>
            <a:r>
              <a:rPr lang="en-US" dirty="0"/>
              <a:t>New social networking and collaboration functionality</a:t>
            </a:r>
          </a:p>
          <a:p>
            <a:endParaRPr lang="en-US" dirty="0"/>
          </a:p>
        </p:txBody>
      </p:sp>
    </p:spTree>
    <p:extLst>
      <p:ext uri="{BB962C8B-B14F-4D97-AF65-F5344CB8AC3E}">
        <p14:creationId xmlns:p14="http://schemas.microsoft.com/office/powerpoint/2010/main" val="4077352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Overlying Concepts</a:t>
            </a:r>
            <a:endParaRPr lang="en-US" dirty="0"/>
          </a:p>
        </p:txBody>
      </p:sp>
      <p:sp>
        <p:nvSpPr>
          <p:cNvPr id="3" name="Content Placeholder 2"/>
          <p:cNvSpPr>
            <a:spLocks noGrp="1"/>
          </p:cNvSpPr>
          <p:nvPr>
            <p:ph idx="1"/>
          </p:nvPr>
        </p:nvSpPr>
        <p:spPr/>
        <p:txBody>
          <a:bodyPr>
            <a:normAutofit fontScale="92500"/>
          </a:bodyPr>
          <a:lstStyle/>
          <a:p>
            <a:r>
              <a:rPr lang="en-US" dirty="0" err="1" smtClean="0"/>
              <a:t>HydroShare</a:t>
            </a:r>
            <a:r>
              <a:rPr lang="en-US" dirty="0" smtClean="0"/>
              <a:t> must change the way we do science</a:t>
            </a:r>
          </a:p>
          <a:p>
            <a:r>
              <a:rPr lang="en-US" dirty="0" err="1" smtClean="0"/>
              <a:t>HydroShare</a:t>
            </a:r>
            <a:r>
              <a:rPr lang="en-US" dirty="0" smtClean="0"/>
              <a:t> is a collaboration environment and social media site</a:t>
            </a:r>
          </a:p>
          <a:p>
            <a:r>
              <a:rPr lang="en-US" dirty="0" err="1" smtClean="0"/>
              <a:t>HydroShare</a:t>
            </a:r>
            <a:r>
              <a:rPr lang="en-US" dirty="0" smtClean="0"/>
              <a:t> must appeal to the </a:t>
            </a:r>
            <a:r>
              <a:rPr lang="en-US" dirty="0" smtClean="0"/>
              <a:t>community</a:t>
            </a:r>
          </a:p>
          <a:p>
            <a:r>
              <a:rPr lang="en-US" dirty="0" err="1"/>
              <a:t>HydroShare</a:t>
            </a:r>
            <a:r>
              <a:rPr lang="en-US" dirty="0"/>
              <a:t> is designed and governed to </a:t>
            </a:r>
            <a:r>
              <a:rPr lang="en-US" dirty="0" smtClean="0"/>
              <a:t>be responsive to community input</a:t>
            </a:r>
            <a:endParaRPr lang="en-US" dirty="0" smtClean="0"/>
          </a:p>
          <a:p>
            <a:endParaRPr lang="en-US" dirty="0" smtClean="0"/>
          </a:p>
          <a:p>
            <a:r>
              <a:rPr lang="en-US" b="1" i="1" dirty="0" err="1" smtClean="0"/>
              <a:t>HydroShare</a:t>
            </a:r>
            <a:r>
              <a:rPr lang="en-US" b="1" i="1" dirty="0" smtClean="0"/>
              <a:t> has to be dead simple to use</a:t>
            </a:r>
          </a:p>
          <a:p>
            <a:endParaRPr lang="en-US" dirty="0"/>
          </a:p>
        </p:txBody>
      </p:sp>
    </p:spTree>
    <p:extLst>
      <p:ext uri="{BB962C8B-B14F-4D97-AF65-F5344CB8AC3E}">
        <p14:creationId xmlns:p14="http://schemas.microsoft.com/office/powerpoint/2010/main" val="3817704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4"/>
            <a:ext cx="8229600" cy="1720755"/>
          </a:xfrm>
        </p:spPr>
        <p:txBody>
          <a:bodyPr>
            <a:normAutofit fontScale="90000"/>
          </a:bodyPr>
          <a:lstStyle/>
          <a:p>
            <a:r>
              <a:rPr lang="en-US" dirty="0" smtClean="0"/>
              <a:t>Can sharing data and models be as easy as sharing photos on Facebook or videos on YouTube?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6172200" cy="492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7193"/>
          <a:stretch/>
        </p:blipFill>
        <p:spPr bwMode="auto">
          <a:xfrm>
            <a:off x="2337179" y="2362200"/>
            <a:ext cx="680682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461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sh.uwrl.usu.edu\Working\Projects\NSF Little Bear River Testbed\Monitoring\LBR Site Photos\South Fork Weather\DSCN1946.JPG"/>
          <p:cNvPicPr>
            <a:picLocks noChangeAspect="1" noChangeArrowheads="1"/>
          </p:cNvPicPr>
          <p:nvPr/>
        </p:nvPicPr>
        <p:blipFill rotWithShape="1">
          <a:blip r:embed="rId3">
            <a:extLst>
              <a:ext uri="{28A0092B-C50C-407E-A947-70E740481C1C}">
                <a14:useLocalDpi xmlns:a14="http://schemas.microsoft.com/office/drawing/2010/main" val="0"/>
              </a:ext>
            </a:extLst>
          </a:blip>
          <a:srcRect l="2447" t="24680" b="21510"/>
          <a:stretch/>
        </p:blipFill>
        <p:spPr bwMode="auto">
          <a:xfrm>
            <a:off x="304800" y="888927"/>
            <a:ext cx="8534400" cy="353067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04800" y="888927"/>
            <a:ext cx="3200400" cy="3530674"/>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Dev\HydroShare\images\hydrosh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1"/>
            <a:ext cx="1754920" cy="584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ev\HydroShare\images\hydrosh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smtClean="0"/>
              <a:t>This material is based upon work supported by the National Science Foundation (NSF) under Grant No. XXXXXXXX.</a:t>
            </a:r>
          </a:p>
          <a:p>
            <a:pPr algn="ctr"/>
            <a:r>
              <a:rPr lang="en-US" sz="900" dirty="0" smtClean="0"/>
              <a:t>Any opinions, findings, conclusions, or recommendations expressed in this material are those of the authors and do not necessarily reflect the views of the NSF.</a:t>
            </a:r>
            <a:endParaRPr lang="en-US" sz="900" dirty="0"/>
          </a:p>
        </p:txBody>
      </p:sp>
      <p:sp>
        <p:nvSpPr>
          <p:cNvPr id="5" name="TextBox 4"/>
          <p:cNvSpPr txBox="1"/>
          <p:nvPr/>
        </p:nvSpPr>
        <p:spPr>
          <a:xfrm>
            <a:off x="6172200" y="1"/>
            <a:ext cx="2895600" cy="276999"/>
          </a:xfrm>
          <a:prstGeom prst="rect">
            <a:avLst/>
          </a:prstGeom>
          <a:noFill/>
        </p:spPr>
        <p:txBody>
          <a:bodyPr wrap="square" rtlCol="0">
            <a:spAutoFit/>
          </a:bodyPr>
          <a:lstStyle/>
          <a:p>
            <a:pPr algn="r"/>
            <a:r>
              <a:rPr lang="en-US" sz="1200" dirty="0" smtClean="0">
                <a:solidFill>
                  <a:srgbClr val="00B0F0"/>
                </a:solidFill>
              </a:rPr>
              <a:t>Sign In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smtClean="0">
                <a:solidFill>
                  <a:srgbClr val="00B0F0"/>
                </a:solidFill>
              </a:rPr>
              <a:t>Help </a:t>
            </a:r>
            <a:r>
              <a:rPr lang="en-US" sz="1200" dirty="0" smtClean="0"/>
              <a:t> </a:t>
            </a:r>
            <a:endParaRPr lang="en-US" sz="1200" dirty="0"/>
          </a:p>
        </p:txBody>
      </p:sp>
      <p:sp>
        <p:nvSpPr>
          <p:cNvPr id="7" name="TextBox 6"/>
          <p:cNvSpPr txBox="1"/>
          <p:nvPr/>
        </p:nvSpPr>
        <p:spPr>
          <a:xfrm>
            <a:off x="2302565" y="230862"/>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3657600" y="228601"/>
            <a:ext cx="1382110" cy="538609"/>
          </a:xfrm>
          <a:prstGeom prst="rect">
            <a:avLst/>
          </a:prstGeom>
          <a:noFill/>
        </p:spPr>
        <p:txBody>
          <a:bodyPr wrap="none" rtlCol="0">
            <a:spAutoFit/>
          </a:bodyPr>
          <a:lstStyle/>
          <a:p>
            <a:r>
              <a:rPr lang="en-US" dirty="0" smtClean="0"/>
              <a:t>My Content</a:t>
            </a:r>
          </a:p>
          <a:p>
            <a:r>
              <a:rPr lang="en-US" sz="1100" dirty="0" smtClean="0"/>
              <a:t>View Your Resources</a:t>
            </a:r>
            <a:endParaRPr lang="en-US" sz="1100" dirty="0"/>
          </a:p>
        </p:txBody>
      </p:sp>
      <p:sp>
        <p:nvSpPr>
          <p:cNvPr id="11" name="TextBox 10"/>
          <p:cNvSpPr txBox="1"/>
          <p:nvPr/>
        </p:nvSpPr>
        <p:spPr>
          <a:xfrm>
            <a:off x="5186262" y="238632"/>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6497806" y="238632"/>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13" name="TextBox 12"/>
          <p:cNvSpPr txBox="1"/>
          <p:nvPr/>
        </p:nvSpPr>
        <p:spPr>
          <a:xfrm>
            <a:off x="7980531" y="236221"/>
            <a:ext cx="1047082" cy="538609"/>
          </a:xfrm>
          <a:prstGeom prst="rect">
            <a:avLst/>
          </a:prstGeom>
          <a:noFill/>
        </p:spPr>
        <p:txBody>
          <a:bodyPr wrap="none" rtlCol="0">
            <a:spAutoFit/>
          </a:bodyPr>
          <a:lstStyle/>
          <a:p>
            <a:r>
              <a:rPr lang="en-US" dirty="0" smtClean="0"/>
              <a:t>Support</a:t>
            </a:r>
          </a:p>
          <a:p>
            <a:r>
              <a:rPr lang="en-US" sz="1100" dirty="0" smtClean="0"/>
              <a:t>Help/Feedback</a:t>
            </a:r>
            <a:endParaRPr lang="en-US" sz="1100" dirty="0"/>
          </a:p>
        </p:txBody>
      </p:sp>
      <p:sp>
        <p:nvSpPr>
          <p:cNvPr id="9" name="Rectangle 8"/>
          <p:cNvSpPr/>
          <p:nvPr/>
        </p:nvSpPr>
        <p:spPr>
          <a:xfrm>
            <a:off x="304800" y="888927"/>
            <a:ext cx="8534400" cy="3530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4419600"/>
            <a:ext cx="8534400" cy="5334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 y="5105401"/>
            <a:ext cx="1447800" cy="715581"/>
          </a:xfrm>
          <a:prstGeom prst="rect">
            <a:avLst/>
          </a:prstGeom>
          <a:noFill/>
        </p:spPr>
        <p:txBody>
          <a:bodyPr wrap="square" rtlCol="0">
            <a:spAutoFit/>
          </a:bodyPr>
          <a:lstStyle/>
          <a:p>
            <a:pPr>
              <a:lnSpc>
                <a:spcPct val="150000"/>
              </a:lnSpc>
            </a:pPr>
            <a:r>
              <a:rPr lang="en-US" sz="900" dirty="0" smtClean="0"/>
              <a:t>Getting </a:t>
            </a:r>
            <a:r>
              <a:rPr lang="en-US" sz="900" dirty="0" smtClean="0"/>
              <a:t>Started</a:t>
            </a:r>
          </a:p>
          <a:p>
            <a:pPr>
              <a:lnSpc>
                <a:spcPct val="150000"/>
              </a:lnSpc>
            </a:pPr>
            <a:r>
              <a:rPr lang="en-US" sz="900" dirty="0" smtClean="0"/>
              <a:t>What’s </a:t>
            </a:r>
            <a:r>
              <a:rPr lang="en-US" sz="900" dirty="0" smtClean="0"/>
              <a:t>New</a:t>
            </a:r>
          </a:p>
          <a:p>
            <a:pPr>
              <a:lnSpc>
                <a:spcPct val="150000"/>
              </a:lnSpc>
            </a:pPr>
            <a:r>
              <a:rPr lang="en-US" sz="900" dirty="0" smtClean="0"/>
              <a:t>Provide feedback</a:t>
            </a:r>
            <a:endParaRPr lang="en-US" sz="900" dirty="0"/>
          </a:p>
        </p:txBody>
      </p:sp>
      <p:sp>
        <p:nvSpPr>
          <p:cNvPr id="18" name="TextBox 17"/>
          <p:cNvSpPr txBox="1"/>
          <p:nvPr/>
        </p:nvSpPr>
        <p:spPr>
          <a:xfrm>
            <a:off x="3600450" y="5105401"/>
            <a:ext cx="1447800" cy="715581"/>
          </a:xfrm>
          <a:prstGeom prst="rect">
            <a:avLst/>
          </a:prstGeom>
          <a:noFill/>
        </p:spPr>
        <p:txBody>
          <a:bodyPr wrap="square" rtlCol="0">
            <a:spAutoFit/>
          </a:bodyPr>
          <a:lstStyle/>
          <a:p>
            <a:pPr>
              <a:lnSpc>
                <a:spcPct val="150000"/>
              </a:lnSpc>
            </a:pPr>
            <a:r>
              <a:rPr lang="en-US" sz="900" dirty="0" err="1" smtClean="0"/>
              <a:t>HydroShare</a:t>
            </a:r>
            <a:r>
              <a:rPr lang="en-US" sz="900" dirty="0" smtClean="0"/>
              <a:t> Blog</a:t>
            </a:r>
          </a:p>
          <a:p>
            <a:pPr>
              <a:lnSpc>
                <a:spcPct val="150000"/>
              </a:lnSpc>
            </a:pPr>
            <a:r>
              <a:rPr lang="en-US" sz="900" dirty="0" smtClean="0"/>
              <a:t>Developers</a:t>
            </a:r>
          </a:p>
          <a:p>
            <a:pPr>
              <a:lnSpc>
                <a:spcPct val="150000"/>
              </a:lnSpc>
            </a:pPr>
            <a:r>
              <a:rPr lang="en-US" sz="900" dirty="0" smtClean="0"/>
              <a:t>Partners</a:t>
            </a:r>
            <a:endParaRPr lang="en-US" sz="900" dirty="0"/>
          </a:p>
        </p:txBody>
      </p:sp>
      <p:sp>
        <p:nvSpPr>
          <p:cNvPr id="17" name="Rounded Rectangle 16"/>
          <p:cNvSpPr/>
          <p:nvPr/>
        </p:nvSpPr>
        <p:spPr>
          <a:xfrm>
            <a:off x="381000" y="4495800"/>
            <a:ext cx="2286000" cy="381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HydroShare</a:t>
            </a:r>
            <a:r>
              <a:rPr lang="en-US" dirty="0" smtClean="0">
                <a:solidFill>
                  <a:schemeClr val="tx1"/>
                </a:solidFill>
              </a:rPr>
              <a:t> Gallery</a:t>
            </a:r>
            <a:endParaRPr lang="en-US" dirty="0">
              <a:solidFill>
                <a:schemeClr val="tx1"/>
              </a:solidFill>
            </a:endParaRPr>
          </a:p>
        </p:txBody>
      </p:sp>
      <p:sp>
        <p:nvSpPr>
          <p:cNvPr id="22" name="Rounded Rectangle 21"/>
          <p:cNvSpPr/>
          <p:nvPr/>
        </p:nvSpPr>
        <p:spPr>
          <a:xfrm>
            <a:off x="3256630" y="4495800"/>
            <a:ext cx="2534570" cy="381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a:t>
            </a:r>
            <a:r>
              <a:rPr lang="en-US" dirty="0" err="1" smtClean="0">
                <a:solidFill>
                  <a:schemeClr val="tx1"/>
                </a:solidFill>
              </a:rPr>
              <a:t>HydroShare</a:t>
            </a:r>
            <a:r>
              <a:rPr lang="en-US" dirty="0" smtClean="0">
                <a:solidFill>
                  <a:schemeClr val="tx1"/>
                </a:solidFill>
              </a:rPr>
              <a:t> Works</a:t>
            </a:r>
            <a:endParaRPr lang="en-US" dirty="0">
              <a:solidFill>
                <a:schemeClr val="tx1"/>
              </a:solidFill>
            </a:endParaRPr>
          </a:p>
        </p:txBody>
      </p:sp>
      <p:sp>
        <p:nvSpPr>
          <p:cNvPr id="23" name="Rounded Rectangle 22"/>
          <p:cNvSpPr/>
          <p:nvPr/>
        </p:nvSpPr>
        <p:spPr>
          <a:xfrm>
            <a:off x="6454140" y="4495800"/>
            <a:ext cx="2286000" cy="381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Getting Started</a:t>
            </a:r>
            <a:endParaRPr lang="en-US" dirty="0">
              <a:solidFill>
                <a:schemeClr val="tx1"/>
              </a:solidFill>
            </a:endParaRPr>
          </a:p>
        </p:txBody>
      </p:sp>
      <p:sp>
        <p:nvSpPr>
          <p:cNvPr id="24" name="TextBox 23"/>
          <p:cNvSpPr txBox="1"/>
          <p:nvPr/>
        </p:nvSpPr>
        <p:spPr>
          <a:xfrm>
            <a:off x="6896100" y="5105401"/>
            <a:ext cx="1447800" cy="715581"/>
          </a:xfrm>
          <a:prstGeom prst="rect">
            <a:avLst/>
          </a:prstGeom>
          <a:noFill/>
        </p:spPr>
        <p:txBody>
          <a:bodyPr wrap="square" rtlCol="0">
            <a:spAutoFit/>
          </a:bodyPr>
          <a:lstStyle/>
          <a:p>
            <a:pPr>
              <a:lnSpc>
                <a:spcPct val="150000"/>
              </a:lnSpc>
            </a:pPr>
            <a:r>
              <a:rPr lang="en-US" sz="900" dirty="0" smtClean="0"/>
              <a:t>CUAHSI</a:t>
            </a:r>
          </a:p>
          <a:p>
            <a:pPr>
              <a:lnSpc>
                <a:spcPct val="150000"/>
              </a:lnSpc>
            </a:pPr>
            <a:r>
              <a:rPr lang="en-US" sz="900" dirty="0" smtClean="0"/>
              <a:t>CUAHSI HIS</a:t>
            </a:r>
          </a:p>
          <a:p>
            <a:pPr>
              <a:lnSpc>
                <a:spcPct val="150000"/>
              </a:lnSpc>
            </a:pPr>
            <a:r>
              <a:rPr lang="en-US" sz="900" dirty="0" smtClean="0"/>
              <a:t>CUAHSI Water Data Center</a:t>
            </a:r>
          </a:p>
        </p:txBody>
      </p:sp>
      <p:sp>
        <p:nvSpPr>
          <p:cNvPr id="2" name="TextBox 1"/>
          <p:cNvSpPr txBox="1"/>
          <p:nvPr/>
        </p:nvSpPr>
        <p:spPr>
          <a:xfrm>
            <a:off x="483970" y="1304836"/>
            <a:ext cx="3021230" cy="461665"/>
          </a:xfrm>
          <a:prstGeom prst="rect">
            <a:avLst/>
          </a:prstGeom>
          <a:noFill/>
        </p:spPr>
        <p:txBody>
          <a:bodyPr wrap="square" rtlCol="0">
            <a:spAutoFit/>
          </a:bodyPr>
          <a:lstStyle/>
          <a:p>
            <a:r>
              <a:rPr lang="en-US" sz="2400" dirty="0" smtClean="0"/>
              <a:t>Share and Collaborate</a:t>
            </a:r>
            <a:endParaRPr lang="en-US" sz="2400" dirty="0"/>
          </a:p>
        </p:txBody>
      </p:sp>
      <p:sp>
        <p:nvSpPr>
          <p:cNvPr id="3" name="TextBox 2"/>
          <p:cNvSpPr txBox="1"/>
          <p:nvPr/>
        </p:nvSpPr>
        <p:spPr>
          <a:xfrm>
            <a:off x="685800" y="1836004"/>
            <a:ext cx="2438400" cy="830997"/>
          </a:xfrm>
          <a:prstGeom prst="rect">
            <a:avLst/>
          </a:prstGeom>
          <a:noFill/>
        </p:spPr>
        <p:txBody>
          <a:bodyPr wrap="square" rtlCol="0">
            <a:spAutoFit/>
          </a:bodyPr>
          <a:lstStyle/>
          <a:p>
            <a:r>
              <a:rPr lang="en-US" sz="1200" dirty="0" err="1" smtClean="0"/>
              <a:t>HydroShare</a:t>
            </a:r>
            <a:r>
              <a:rPr lang="en-US" sz="1200" dirty="0" smtClean="0"/>
              <a:t> is an online collaboration environment for sharing data, models, and code.  Join the community to start sharing.</a:t>
            </a:r>
            <a:endParaRPr lang="en-US" sz="1200" dirty="0"/>
          </a:p>
        </p:txBody>
      </p:sp>
    </p:spTree>
    <p:extLst>
      <p:ext uri="{BB962C8B-B14F-4D97-AF65-F5344CB8AC3E}">
        <p14:creationId xmlns:p14="http://schemas.microsoft.com/office/powerpoint/2010/main" val="4196974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1"/>
            <a:ext cx="1754920" cy="584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smtClean="0"/>
              <a:t>This material is based upon work supported by the National Science Foundation (NSF) under Grant No. XXXXXXXX.</a:t>
            </a:r>
          </a:p>
          <a:p>
            <a:pPr algn="ctr"/>
            <a:r>
              <a:rPr lang="en-US" sz="900" dirty="0" smtClean="0"/>
              <a:t>Any opinions, findings, conclusions, or recommendations expressed in this material are those of the authors and do not necessarily reflect the views of the NSF.</a:t>
            </a:r>
            <a:endParaRPr lang="en-US" sz="900" dirty="0"/>
          </a:p>
        </p:txBody>
      </p:sp>
      <p:sp>
        <p:nvSpPr>
          <p:cNvPr id="7" name="TextBox 6"/>
          <p:cNvSpPr txBox="1"/>
          <p:nvPr/>
        </p:nvSpPr>
        <p:spPr>
          <a:xfrm>
            <a:off x="2302565" y="230862"/>
            <a:ext cx="1202637" cy="538609"/>
          </a:xfrm>
          <a:prstGeom prst="rect">
            <a:avLst/>
          </a:prstGeom>
          <a:noFill/>
        </p:spPr>
        <p:txBody>
          <a:bodyPr wrap="none" rtlCol="0">
            <a:spAutoFit/>
          </a:bodyPr>
          <a:lstStyle/>
          <a:p>
            <a:r>
              <a:rPr lang="en-US" dirty="0" smtClean="0">
                <a:solidFill>
                  <a:srgbClr val="FF0000"/>
                </a:solidFill>
              </a:rPr>
              <a:t>Dashboard</a:t>
            </a:r>
          </a:p>
          <a:p>
            <a:r>
              <a:rPr lang="en-US" sz="1100" dirty="0" smtClean="0">
                <a:solidFill>
                  <a:srgbClr val="FF0000"/>
                </a:solidFill>
              </a:rPr>
              <a:t>Recent Activity</a:t>
            </a:r>
            <a:endParaRPr lang="en-US" sz="1100" dirty="0">
              <a:solidFill>
                <a:srgbClr val="FF0000"/>
              </a:solidFill>
            </a:endParaRPr>
          </a:p>
        </p:txBody>
      </p:sp>
      <p:sp>
        <p:nvSpPr>
          <p:cNvPr id="10" name="TextBox 9"/>
          <p:cNvSpPr txBox="1"/>
          <p:nvPr/>
        </p:nvSpPr>
        <p:spPr>
          <a:xfrm>
            <a:off x="3657600" y="228601"/>
            <a:ext cx="1382110" cy="538609"/>
          </a:xfrm>
          <a:prstGeom prst="rect">
            <a:avLst/>
          </a:prstGeom>
          <a:noFill/>
        </p:spPr>
        <p:txBody>
          <a:bodyPr wrap="none" rtlCol="0">
            <a:spAutoFit/>
          </a:bodyPr>
          <a:lstStyle/>
          <a:p>
            <a:r>
              <a:rPr lang="en-US" dirty="0" smtClean="0"/>
              <a:t>My Content</a:t>
            </a:r>
          </a:p>
          <a:p>
            <a:r>
              <a:rPr lang="en-US" sz="1100" dirty="0" smtClean="0"/>
              <a:t>View Your Resources</a:t>
            </a:r>
            <a:endParaRPr lang="en-US" sz="1100" dirty="0"/>
          </a:p>
        </p:txBody>
      </p:sp>
      <p:sp>
        <p:nvSpPr>
          <p:cNvPr id="11" name="TextBox 10"/>
          <p:cNvSpPr txBox="1"/>
          <p:nvPr/>
        </p:nvSpPr>
        <p:spPr>
          <a:xfrm>
            <a:off x="5186262" y="238632"/>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6497806" y="238632"/>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13" name="TextBox 12"/>
          <p:cNvSpPr txBox="1"/>
          <p:nvPr/>
        </p:nvSpPr>
        <p:spPr>
          <a:xfrm>
            <a:off x="7980531" y="236221"/>
            <a:ext cx="1047082" cy="538609"/>
          </a:xfrm>
          <a:prstGeom prst="rect">
            <a:avLst/>
          </a:prstGeom>
          <a:noFill/>
        </p:spPr>
        <p:txBody>
          <a:bodyPr wrap="none" rtlCol="0">
            <a:spAutoFit/>
          </a:bodyPr>
          <a:lstStyle/>
          <a:p>
            <a:r>
              <a:rPr lang="en-US" dirty="0" smtClean="0"/>
              <a:t>Support</a:t>
            </a:r>
          </a:p>
          <a:p>
            <a:r>
              <a:rPr lang="en-US" sz="1100" dirty="0" smtClean="0"/>
              <a:t>Help/Feedback</a:t>
            </a:r>
            <a:endParaRPr lang="en-US" sz="1100" dirty="0"/>
          </a:p>
        </p:txBody>
      </p:sp>
      <p:sp>
        <p:nvSpPr>
          <p:cNvPr id="8" name="Rounded Rectangle 7"/>
          <p:cNvSpPr/>
          <p:nvPr/>
        </p:nvSpPr>
        <p:spPr>
          <a:xfrm>
            <a:off x="228602" y="937260"/>
            <a:ext cx="5603031" cy="325374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6096000" y="937260"/>
            <a:ext cx="2819400" cy="112014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28600" y="4343400"/>
            <a:ext cx="5603031" cy="144780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096000" y="3962400"/>
            <a:ext cx="2819400" cy="180594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04800" y="990600"/>
            <a:ext cx="1600200" cy="307777"/>
          </a:xfrm>
          <a:prstGeom prst="rect">
            <a:avLst/>
          </a:prstGeom>
          <a:noFill/>
        </p:spPr>
        <p:txBody>
          <a:bodyPr wrap="square" rtlCol="0">
            <a:spAutoFit/>
          </a:bodyPr>
          <a:lstStyle/>
          <a:p>
            <a:r>
              <a:rPr lang="en-US" sz="1400" dirty="0" smtClean="0"/>
              <a:t>Recent Activity</a:t>
            </a:r>
            <a:endParaRPr lang="en-US" sz="1400" dirty="0"/>
          </a:p>
        </p:txBody>
      </p:sp>
      <p:sp>
        <p:nvSpPr>
          <p:cNvPr id="32" name="TextBox 31"/>
          <p:cNvSpPr txBox="1"/>
          <p:nvPr/>
        </p:nvSpPr>
        <p:spPr>
          <a:xfrm>
            <a:off x="7162800" y="990600"/>
            <a:ext cx="1610710" cy="307777"/>
          </a:xfrm>
          <a:prstGeom prst="rect">
            <a:avLst/>
          </a:prstGeom>
          <a:noFill/>
        </p:spPr>
        <p:txBody>
          <a:bodyPr wrap="square" rtlCol="0">
            <a:spAutoFit/>
          </a:bodyPr>
          <a:lstStyle/>
          <a:p>
            <a:pPr algn="ctr"/>
            <a:r>
              <a:rPr lang="en-US" sz="1400" u="sng" dirty="0" smtClean="0">
                <a:solidFill>
                  <a:srgbClr val="FF0000"/>
                </a:solidFill>
              </a:rPr>
              <a:t>Profile</a:t>
            </a:r>
            <a:endParaRPr lang="en-US" sz="1400" u="sng" dirty="0">
              <a:solidFill>
                <a:srgbClr val="FF0000"/>
              </a:solidFill>
            </a:endParaRPr>
          </a:p>
        </p:txBody>
      </p:sp>
      <p:sp>
        <p:nvSpPr>
          <p:cNvPr id="30" name="TextBox 29"/>
          <p:cNvSpPr txBox="1"/>
          <p:nvPr/>
        </p:nvSpPr>
        <p:spPr>
          <a:xfrm>
            <a:off x="3429000" y="966156"/>
            <a:ext cx="2362200" cy="261610"/>
          </a:xfrm>
          <a:prstGeom prst="rect">
            <a:avLst/>
          </a:prstGeom>
          <a:noFill/>
        </p:spPr>
        <p:txBody>
          <a:bodyPr wrap="square" rtlCol="0">
            <a:spAutoFit/>
          </a:bodyPr>
          <a:lstStyle/>
          <a:p>
            <a:pPr algn="r"/>
            <a:r>
              <a:rPr lang="en-US" sz="1100" dirty="0" smtClean="0"/>
              <a:t>All activity | </a:t>
            </a:r>
            <a:r>
              <a:rPr lang="en-US" sz="1100" u="sng" dirty="0" smtClean="0">
                <a:solidFill>
                  <a:srgbClr val="FF0000"/>
                </a:solidFill>
              </a:rPr>
              <a:t>Only my activity</a:t>
            </a:r>
            <a:endParaRPr lang="en-US" sz="1100" u="sng" dirty="0">
              <a:solidFill>
                <a:srgbClr val="FF0000"/>
              </a:solidFill>
            </a:endParaRPr>
          </a:p>
        </p:txBody>
      </p:sp>
      <p:sp>
        <p:nvSpPr>
          <p:cNvPr id="31" name="Rounded Rectangle 30"/>
          <p:cNvSpPr/>
          <p:nvPr/>
        </p:nvSpPr>
        <p:spPr>
          <a:xfrm>
            <a:off x="685800" y="3810000"/>
            <a:ext cx="914400" cy="3048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More</a:t>
            </a:r>
            <a:endParaRPr lang="en-US" sz="11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066800"/>
            <a:ext cx="878087" cy="8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7211303" y="1321713"/>
            <a:ext cx="1637293" cy="600164"/>
          </a:xfrm>
          <a:prstGeom prst="rect">
            <a:avLst/>
          </a:prstGeom>
          <a:noFill/>
        </p:spPr>
        <p:txBody>
          <a:bodyPr wrap="square" rtlCol="0">
            <a:spAutoFit/>
          </a:bodyPr>
          <a:lstStyle/>
          <a:p>
            <a:r>
              <a:rPr lang="en-US" sz="1100" dirty="0" smtClean="0"/>
              <a:t>Jeff Horsburgh</a:t>
            </a:r>
          </a:p>
          <a:p>
            <a:r>
              <a:rPr lang="en-US" sz="1100" dirty="0" smtClean="0"/>
              <a:t>Utah State University</a:t>
            </a:r>
          </a:p>
          <a:p>
            <a:r>
              <a:rPr lang="en-US" sz="1100" dirty="0"/>
              <a:t>j</a:t>
            </a:r>
            <a:r>
              <a:rPr lang="en-US" sz="1100" dirty="0" smtClean="0"/>
              <a:t>eff.horsburgh@usu.edu</a:t>
            </a:r>
            <a:endParaRPr lang="en-US" sz="1100" dirty="0"/>
          </a:p>
        </p:txBody>
      </p:sp>
      <p:sp>
        <p:nvSpPr>
          <p:cNvPr id="37" name="Rounded Rectangle 36"/>
          <p:cNvSpPr/>
          <p:nvPr/>
        </p:nvSpPr>
        <p:spPr>
          <a:xfrm>
            <a:off x="6096000" y="2209800"/>
            <a:ext cx="2819400" cy="160020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096000" y="2209800"/>
            <a:ext cx="2819402" cy="307777"/>
          </a:xfrm>
          <a:prstGeom prst="rect">
            <a:avLst/>
          </a:prstGeom>
          <a:noFill/>
        </p:spPr>
        <p:txBody>
          <a:bodyPr wrap="square" rtlCol="0">
            <a:spAutoFit/>
          </a:bodyPr>
          <a:lstStyle/>
          <a:p>
            <a:pPr algn="ctr"/>
            <a:r>
              <a:rPr lang="en-US" sz="1400" dirty="0" smtClean="0"/>
              <a:t>Resources You May Like</a:t>
            </a:r>
            <a:endParaRPr lang="en-US" sz="1400" dirty="0"/>
          </a:p>
        </p:txBody>
      </p:sp>
      <p:sp>
        <p:nvSpPr>
          <p:cNvPr id="39" name="TextBox 38"/>
          <p:cNvSpPr txBox="1"/>
          <p:nvPr/>
        </p:nvSpPr>
        <p:spPr>
          <a:xfrm>
            <a:off x="6096000" y="3940935"/>
            <a:ext cx="2819402" cy="307777"/>
          </a:xfrm>
          <a:prstGeom prst="rect">
            <a:avLst/>
          </a:prstGeom>
          <a:noFill/>
        </p:spPr>
        <p:txBody>
          <a:bodyPr wrap="square" rtlCol="0">
            <a:spAutoFit/>
          </a:bodyPr>
          <a:lstStyle/>
          <a:p>
            <a:pPr algn="ctr"/>
            <a:r>
              <a:rPr lang="en-US" sz="1400" dirty="0" smtClean="0"/>
              <a:t>You Should Follow</a:t>
            </a:r>
            <a:endParaRPr lang="en-US" sz="1400" dirty="0"/>
          </a:p>
        </p:txBody>
      </p:sp>
      <p:sp>
        <p:nvSpPr>
          <p:cNvPr id="40" name="TextBox 39"/>
          <p:cNvSpPr txBox="1"/>
          <p:nvPr/>
        </p:nvSpPr>
        <p:spPr>
          <a:xfrm>
            <a:off x="304800" y="4343400"/>
            <a:ext cx="1600200" cy="307777"/>
          </a:xfrm>
          <a:prstGeom prst="rect">
            <a:avLst/>
          </a:prstGeom>
          <a:noFill/>
        </p:spPr>
        <p:txBody>
          <a:bodyPr wrap="square" rtlCol="0">
            <a:spAutoFit/>
          </a:bodyPr>
          <a:lstStyle/>
          <a:p>
            <a:r>
              <a:rPr lang="en-US" sz="1400" dirty="0" smtClean="0"/>
              <a:t>Announcements</a:t>
            </a:r>
            <a:endParaRPr lang="en-US" sz="1400" dirty="0"/>
          </a:p>
        </p:txBody>
      </p:sp>
      <p:sp>
        <p:nvSpPr>
          <p:cNvPr id="34" name="Rectangle 33"/>
          <p:cNvSpPr/>
          <p:nvPr/>
        </p:nvSpPr>
        <p:spPr>
          <a:xfrm>
            <a:off x="6687443" y="4222834"/>
            <a:ext cx="1542157" cy="2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324601" y="4191000"/>
            <a:ext cx="2362200" cy="261610"/>
          </a:xfrm>
          <a:prstGeom prst="rect">
            <a:avLst/>
          </a:prstGeom>
          <a:noFill/>
        </p:spPr>
        <p:txBody>
          <a:bodyPr wrap="square" rtlCol="0">
            <a:spAutoFit/>
          </a:bodyPr>
          <a:lstStyle/>
          <a:p>
            <a:pPr algn="ctr"/>
            <a:r>
              <a:rPr lang="en-US" sz="1100" u="sng" dirty="0" smtClean="0">
                <a:solidFill>
                  <a:srgbClr val="FF0000"/>
                </a:solidFill>
              </a:rPr>
              <a:t>People </a:t>
            </a:r>
            <a:r>
              <a:rPr lang="en-US" sz="1100" dirty="0" smtClean="0"/>
              <a:t>  |   </a:t>
            </a:r>
            <a:r>
              <a:rPr lang="en-US" sz="1100" u="sng" dirty="0" smtClean="0"/>
              <a:t>Groups</a:t>
            </a:r>
            <a:endParaRPr lang="en-US" sz="1100" u="sng" dirty="0"/>
          </a:p>
        </p:txBody>
      </p:sp>
      <p:sp>
        <p:nvSpPr>
          <p:cNvPr id="33" name="Rectangle 32"/>
          <p:cNvSpPr/>
          <p:nvPr/>
        </p:nvSpPr>
        <p:spPr>
          <a:xfrm>
            <a:off x="6248400" y="4452610"/>
            <a:ext cx="2525110" cy="1186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858000" y="4583668"/>
            <a:ext cx="1458310" cy="369332"/>
          </a:xfrm>
          <a:prstGeom prst="rect">
            <a:avLst/>
          </a:prstGeom>
          <a:noFill/>
        </p:spPr>
        <p:txBody>
          <a:bodyPr wrap="square" rtlCol="0">
            <a:spAutoFit/>
          </a:bodyPr>
          <a:lstStyle/>
          <a:p>
            <a:r>
              <a:rPr lang="en-US" sz="900" u="sng" dirty="0" smtClean="0"/>
              <a:t>Jeff Horsburgh</a:t>
            </a:r>
          </a:p>
          <a:p>
            <a:r>
              <a:rPr lang="en-US" sz="900" dirty="0" smtClean="0"/>
              <a:t>Utah State University</a:t>
            </a:r>
            <a:endParaRPr lang="en-US" sz="900" dirty="0"/>
          </a:p>
        </p:txBody>
      </p:sp>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186" y="4601586"/>
            <a:ext cx="351414" cy="3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6858000" y="5029200"/>
            <a:ext cx="1458310" cy="369332"/>
          </a:xfrm>
          <a:prstGeom prst="rect">
            <a:avLst/>
          </a:prstGeom>
          <a:noFill/>
        </p:spPr>
        <p:txBody>
          <a:bodyPr wrap="square" rtlCol="0">
            <a:spAutoFit/>
          </a:bodyPr>
          <a:lstStyle/>
          <a:p>
            <a:r>
              <a:rPr lang="en-US" sz="900" u="sng" dirty="0" smtClean="0"/>
              <a:t>David </a:t>
            </a:r>
            <a:r>
              <a:rPr lang="en-US" sz="900" u="sng" dirty="0" err="1" smtClean="0"/>
              <a:t>Tarboton</a:t>
            </a:r>
            <a:endParaRPr lang="en-US" sz="900" u="sng" dirty="0" smtClean="0"/>
          </a:p>
          <a:p>
            <a:r>
              <a:rPr lang="en-US" sz="900" dirty="0" smtClean="0"/>
              <a:t>Utah State University</a:t>
            </a:r>
            <a:endParaRPr lang="en-US" sz="900" dirty="0"/>
          </a:p>
        </p:txBody>
      </p:sp>
      <p:pic>
        <p:nvPicPr>
          <p:cNvPr id="4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029" y="5089585"/>
            <a:ext cx="351414" cy="3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304800" y="1321713"/>
            <a:ext cx="1997765"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04800" y="1811983"/>
            <a:ext cx="1997765"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04800" y="2312313"/>
            <a:ext cx="1997765"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04800" y="2819400"/>
            <a:ext cx="1997765"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04800" y="3328356"/>
            <a:ext cx="1997765"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76730" y="1246576"/>
            <a:ext cx="3505200" cy="2792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gnetic Disk 41"/>
          <p:cNvSpPr/>
          <p:nvPr/>
        </p:nvSpPr>
        <p:spPr>
          <a:xfrm>
            <a:off x="381000" y="1413296"/>
            <a:ext cx="228600" cy="228600"/>
          </a:xfrm>
          <a:prstGeom prst="flowChartMagneticDisk">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77174" y="1321713"/>
            <a:ext cx="1458310" cy="430887"/>
          </a:xfrm>
          <a:prstGeom prst="rect">
            <a:avLst/>
          </a:prstGeom>
          <a:noFill/>
        </p:spPr>
        <p:txBody>
          <a:bodyPr wrap="square" rtlCol="0">
            <a:spAutoFit/>
          </a:bodyPr>
          <a:lstStyle/>
          <a:p>
            <a:r>
              <a:rPr lang="en-US" sz="1100" dirty="0" smtClean="0"/>
              <a:t>Little Bear River ODM</a:t>
            </a:r>
          </a:p>
          <a:p>
            <a:r>
              <a:rPr lang="en-US" sz="1100" dirty="0" smtClean="0"/>
              <a:t>Database   6/6/2012</a:t>
            </a:r>
            <a:endParaRPr lang="en-US" sz="1100" dirty="0"/>
          </a:p>
        </p:txBody>
      </p:sp>
      <p:sp>
        <p:nvSpPr>
          <p:cNvPr id="56" name="TextBox 55"/>
          <p:cNvSpPr txBox="1"/>
          <p:nvPr/>
        </p:nvSpPr>
        <p:spPr>
          <a:xfrm>
            <a:off x="4348654" y="3759678"/>
            <a:ext cx="1333275" cy="261610"/>
          </a:xfrm>
          <a:prstGeom prst="rect">
            <a:avLst/>
          </a:prstGeom>
          <a:noFill/>
        </p:spPr>
        <p:txBody>
          <a:bodyPr wrap="square" rtlCol="0">
            <a:spAutoFit/>
          </a:bodyPr>
          <a:lstStyle/>
          <a:p>
            <a:pPr algn="r"/>
            <a:r>
              <a:rPr lang="en-US" sz="1100" b="1" u="sng" dirty="0" smtClean="0">
                <a:solidFill>
                  <a:srgbClr val="FF0000"/>
                </a:solidFill>
              </a:rPr>
              <a:t>View Details </a:t>
            </a:r>
            <a:endParaRPr lang="en-US" sz="1100" b="1" u="sng" dirty="0"/>
          </a:p>
        </p:txBody>
      </p:sp>
      <p:sp>
        <p:nvSpPr>
          <p:cNvPr id="57" name="TextBox 56"/>
          <p:cNvSpPr txBox="1"/>
          <p:nvPr/>
        </p:nvSpPr>
        <p:spPr>
          <a:xfrm>
            <a:off x="2284560" y="3112912"/>
            <a:ext cx="3312543" cy="769441"/>
          </a:xfrm>
          <a:prstGeom prst="rect">
            <a:avLst/>
          </a:prstGeom>
          <a:noFill/>
        </p:spPr>
        <p:txBody>
          <a:bodyPr wrap="square" rtlCol="0">
            <a:spAutoFit/>
          </a:bodyPr>
          <a:lstStyle/>
          <a:p>
            <a:r>
              <a:rPr lang="en-US" sz="1100" b="1" dirty="0" smtClean="0"/>
              <a:t>Abstract</a:t>
            </a:r>
            <a:r>
              <a:rPr lang="en-US" sz="1100" dirty="0" smtClean="0"/>
              <a:t>:  Time series of water quality sensor data in the Little Bear River, Utah, USA</a:t>
            </a:r>
          </a:p>
          <a:p>
            <a:r>
              <a:rPr lang="en-US" sz="1100" b="1" dirty="0" smtClean="0"/>
              <a:t>Keywords</a:t>
            </a:r>
            <a:r>
              <a:rPr lang="en-US" sz="1100" dirty="0" smtClean="0"/>
              <a:t>: Temperature, Dissolved Oxygen, pH, Specific Conductance, Turbidity</a:t>
            </a:r>
            <a:endParaRPr lang="en-US" sz="1100" dirty="0"/>
          </a:p>
        </p:txBody>
      </p:sp>
      <p:sp>
        <p:nvSpPr>
          <p:cNvPr id="58" name="Rectangle 57"/>
          <p:cNvSpPr/>
          <p:nvPr/>
        </p:nvSpPr>
        <p:spPr>
          <a:xfrm>
            <a:off x="297612" y="4651177"/>
            <a:ext cx="5476336" cy="1066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45057" y="4704864"/>
            <a:ext cx="5336873" cy="430887"/>
          </a:xfrm>
          <a:prstGeom prst="rect">
            <a:avLst/>
          </a:prstGeom>
          <a:noFill/>
        </p:spPr>
        <p:txBody>
          <a:bodyPr wrap="square" rtlCol="0">
            <a:spAutoFit/>
          </a:bodyPr>
          <a:lstStyle/>
          <a:p>
            <a:r>
              <a:rPr lang="en-US" sz="1100" b="1" dirty="0" smtClean="0"/>
              <a:t>What’s New at </a:t>
            </a:r>
            <a:r>
              <a:rPr lang="en-US" sz="1100" b="1" dirty="0" err="1" smtClean="0"/>
              <a:t>HydroShare</a:t>
            </a:r>
            <a:r>
              <a:rPr lang="en-US" sz="1100" dirty="0" smtClean="0"/>
              <a:t>:  Click </a:t>
            </a:r>
            <a:r>
              <a:rPr lang="en-US" sz="1100" u="sng" dirty="0" smtClean="0">
                <a:solidFill>
                  <a:srgbClr val="FF0000"/>
                </a:solidFill>
              </a:rPr>
              <a:t>here</a:t>
            </a:r>
            <a:r>
              <a:rPr lang="en-US" sz="1100" dirty="0" smtClean="0"/>
              <a:t> to visit the </a:t>
            </a:r>
            <a:r>
              <a:rPr lang="en-US" sz="1100" dirty="0" err="1" smtClean="0"/>
              <a:t>HydroShare</a:t>
            </a:r>
            <a:r>
              <a:rPr lang="en-US" sz="1100" dirty="0" smtClean="0"/>
              <a:t> blog to learn more about recent updates and new </a:t>
            </a:r>
            <a:r>
              <a:rPr lang="en-US" sz="1100" dirty="0" err="1" smtClean="0"/>
              <a:t>HydroShare</a:t>
            </a:r>
            <a:r>
              <a:rPr lang="en-US" sz="1100" dirty="0" smtClean="0"/>
              <a:t> features. </a:t>
            </a:r>
          </a:p>
        </p:txBody>
      </p:sp>
      <p:pic>
        <p:nvPicPr>
          <p:cNvPr id="2053" name="Picture 5" descr="Vista Style GIS/GPS/MAP Icon Set"/>
          <p:cNvPicPr>
            <a:picLocks noChangeAspect="1" noChangeArrowheads="1"/>
          </p:cNvPicPr>
          <p:nvPr/>
        </p:nvPicPr>
        <p:blipFill rotWithShape="1">
          <a:blip r:embed="rId6">
            <a:extLst>
              <a:ext uri="{28A0092B-C50C-407E-A947-70E740481C1C}">
                <a14:useLocalDpi xmlns:a14="http://schemas.microsoft.com/office/drawing/2010/main" val="0"/>
              </a:ext>
            </a:extLst>
          </a:blip>
          <a:srcRect l="50501" t="16043" r="27367" b="52417"/>
          <a:stretch/>
        </p:blipFill>
        <p:spPr bwMode="auto">
          <a:xfrm>
            <a:off x="316917" y="1842374"/>
            <a:ext cx="473772" cy="322747"/>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85800" y="1811982"/>
            <a:ext cx="1458310" cy="430887"/>
          </a:xfrm>
          <a:prstGeom prst="rect">
            <a:avLst/>
          </a:prstGeom>
          <a:noFill/>
        </p:spPr>
        <p:txBody>
          <a:bodyPr wrap="square" rtlCol="0">
            <a:spAutoFit/>
          </a:bodyPr>
          <a:lstStyle/>
          <a:p>
            <a:r>
              <a:rPr lang="en-US" sz="1100" dirty="0" smtClean="0"/>
              <a:t>Little Bear River Sites   6/6/2012</a:t>
            </a:r>
            <a:endParaRPr lang="en-US" sz="1100" dirty="0"/>
          </a:p>
        </p:txBody>
      </p:sp>
      <p:sp>
        <p:nvSpPr>
          <p:cNvPr id="62" name="Rectangle 61"/>
          <p:cNvSpPr/>
          <p:nvPr/>
        </p:nvSpPr>
        <p:spPr>
          <a:xfrm>
            <a:off x="297612" y="1818228"/>
            <a:ext cx="1997765" cy="43088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s://encrypted-tbn3.google.com/images?q=tbn:ANd9GcT53BXBhdrnAMPBKEqzCmtm9Duu_9YYw9ApWLbLN7g7e89ZCnGjt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0788" y="2396704"/>
            <a:ext cx="261882" cy="261882"/>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685800" y="2302133"/>
            <a:ext cx="1458310" cy="430887"/>
          </a:xfrm>
          <a:prstGeom prst="rect">
            <a:avLst/>
          </a:prstGeom>
          <a:noFill/>
        </p:spPr>
        <p:txBody>
          <a:bodyPr wrap="square" rtlCol="0">
            <a:spAutoFit/>
          </a:bodyPr>
          <a:lstStyle/>
          <a:p>
            <a:r>
              <a:rPr lang="en-US" sz="1100" dirty="0" smtClean="0"/>
              <a:t>Little Bear River Excel File 6/6/2012</a:t>
            </a:r>
            <a:endParaRPr lang="en-US" sz="1100" dirty="0"/>
          </a:p>
        </p:txBody>
      </p:sp>
      <p:sp>
        <p:nvSpPr>
          <p:cNvPr id="64" name="Rectangle 63"/>
          <p:cNvSpPr/>
          <p:nvPr/>
        </p:nvSpPr>
        <p:spPr>
          <a:xfrm>
            <a:off x="304800" y="2312313"/>
            <a:ext cx="1997765" cy="43088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descr="http://www.canto.com/en/images/marketplace/icons-workflow.jpg"/>
          <p:cNvPicPr>
            <a:picLocks noChangeAspect="1" noChangeArrowheads="1"/>
          </p:cNvPicPr>
          <p:nvPr/>
        </p:nvPicPr>
        <p:blipFill rotWithShape="1">
          <a:blip r:embed="rId8">
            <a:extLst>
              <a:ext uri="{28A0092B-C50C-407E-A947-70E740481C1C}">
                <a14:useLocalDpi xmlns:a14="http://schemas.microsoft.com/office/drawing/2010/main" val="0"/>
              </a:ext>
            </a:extLst>
          </a:blip>
          <a:srcRect l="8690" t="5774" r="6305" b="6163"/>
          <a:stretch/>
        </p:blipFill>
        <p:spPr bwMode="auto">
          <a:xfrm>
            <a:off x="380788" y="2862871"/>
            <a:ext cx="349506" cy="362078"/>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18420" y="2819400"/>
            <a:ext cx="1458310" cy="415498"/>
          </a:xfrm>
          <a:prstGeom prst="rect">
            <a:avLst/>
          </a:prstGeom>
          <a:noFill/>
        </p:spPr>
        <p:txBody>
          <a:bodyPr wrap="square" rtlCol="0">
            <a:spAutoFit/>
          </a:bodyPr>
          <a:lstStyle/>
          <a:p>
            <a:r>
              <a:rPr lang="en-US" sz="1050" dirty="0" smtClean="0"/>
              <a:t>Watershed delineation Workflow 6/6/2012</a:t>
            </a:r>
            <a:endParaRPr lang="en-US" sz="1050" dirty="0"/>
          </a:p>
        </p:txBody>
      </p:sp>
      <p:sp>
        <p:nvSpPr>
          <p:cNvPr id="68" name="Rectangle 67"/>
          <p:cNvSpPr/>
          <p:nvPr/>
        </p:nvSpPr>
        <p:spPr>
          <a:xfrm>
            <a:off x="309936" y="2819400"/>
            <a:ext cx="1997765" cy="43088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44782" t="25445" r="13562" b="50135"/>
          <a:stretch/>
        </p:blipFill>
        <p:spPr bwMode="auto">
          <a:xfrm>
            <a:off x="2244304" y="1295400"/>
            <a:ext cx="3352800" cy="173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68"/>
          <p:cNvSpPr/>
          <p:nvPr/>
        </p:nvSpPr>
        <p:spPr>
          <a:xfrm>
            <a:off x="6163917" y="2517577"/>
            <a:ext cx="2675283"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9" descr="http://www.canto.com/en/images/marketplace/icons-workflow.jpg"/>
          <p:cNvPicPr>
            <a:picLocks noChangeAspect="1" noChangeArrowheads="1"/>
          </p:cNvPicPr>
          <p:nvPr/>
        </p:nvPicPr>
        <p:blipFill rotWithShape="1">
          <a:blip r:embed="rId8">
            <a:extLst>
              <a:ext uri="{28A0092B-C50C-407E-A947-70E740481C1C}">
                <a14:useLocalDpi xmlns:a14="http://schemas.microsoft.com/office/drawing/2010/main" val="0"/>
              </a:ext>
            </a:extLst>
          </a:blip>
          <a:srcRect l="8690" t="5774" r="6305" b="6163"/>
          <a:stretch/>
        </p:blipFill>
        <p:spPr bwMode="auto">
          <a:xfrm>
            <a:off x="6182606" y="2562161"/>
            <a:ext cx="349506" cy="362078"/>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6598580" y="2531632"/>
            <a:ext cx="2240620" cy="430887"/>
          </a:xfrm>
          <a:prstGeom prst="rect">
            <a:avLst/>
          </a:prstGeom>
          <a:noFill/>
        </p:spPr>
        <p:txBody>
          <a:bodyPr wrap="square" rtlCol="0">
            <a:spAutoFit/>
          </a:bodyPr>
          <a:lstStyle/>
          <a:p>
            <a:r>
              <a:rPr lang="en-US" sz="1100" u="sng" dirty="0" smtClean="0"/>
              <a:t>Little Bear River SWAT Model</a:t>
            </a:r>
          </a:p>
          <a:p>
            <a:r>
              <a:rPr lang="en-US" sz="1100" dirty="0" smtClean="0"/>
              <a:t>Shared by: </a:t>
            </a:r>
            <a:r>
              <a:rPr lang="en-US" sz="1100" u="sng" dirty="0" smtClean="0"/>
              <a:t>David </a:t>
            </a:r>
            <a:r>
              <a:rPr lang="en-US" sz="1100" u="sng" dirty="0" err="1" smtClean="0"/>
              <a:t>Tarboton</a:t>
            </a:r>
            <a:endParaRPr lang="en-US" sz="1100" u="sng" dirty="0"/>
          </a:p>
        </p:txBody>
      </p:sp>
      <p:sp>
        <p:nvSpPr>
          <p:cNvPr id="72" name="Rectangle 71"/>
          <p:cNvSpPr/>
          <p:nvPr/>
        </p:nvSpPr>
        <p:spPr>
          <a:xfrm>
            <a:off x="6173313" y="3009505"/>
            <a:ext cx="2675283"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607976" y="3023560"/>
            <a:ext cx="2240620" cy="430887"/>
          </a:xfrm>
          <a:prstGeom prst="rect">
            <a:avLst/>
          </a:prstGeom>
          <a:noFill/>
        </p:spPr>
        <p:txBody>
          <a:bodyPr wrap="square" rtlCol="0">
            <a:spAutoFit/>
          </a:bodyPr>
          <a:lstStyle/>
          <a:p>
            <a:r>
              <a:rPr lang="en-US" sz="1100" u="sng" dirty="0" smtClean="0"/>
              <a:t>Little Bear River DEM</a:t>
            </a:r>
          </a:p>
          <a:p>
            <a:r>
              <a:rPr lang="en-US" sz="1100" dirty="0" smtClean="0"/>
              <a:t>Shared by: </a:t>
            </a:r>
            <a:r>
              <a:rPr lang="en-US" sz="1100" u="sng" dirty="0" smtClean="0"/>
              <a:t>David </a:t>
            </a:r>
            <a:r>
              <a:rPr lang="en-US" sz="1100" u="sng" dirty="0" err="1" smtClean="0"/>
              <a:t>Tarboton</a:t>
            </a:r>
            <a:endParaRPr lang="en-US" sz="1100" u="sng" dirty="0"/>
          </a:p>
        </p:txBody>
      </p:sp>
      <p:pic>
        <p:nvPicPr>
          <p:cNvPr id="75" name="Picture 5" descr="Vista Style GIS/GPS/MAP Icon Set"/>
          <p:cNvPicPr>
            <a:picLocks noChangeAspect="1" noChangeArrowheads="1"/>
          </p:cNvPicPr>
          <p:nvPr/>
        </p:nvPicPr>
        <p:blipFill rotWithShape="1">
          <a:blip r:embed="rId6">
            <a:extLst>
              <a:ext uri="{28A0092B-C50C-407E-A947-70E740481C1C}">
                <a14:useLocalDpi xmlns:a14="http://schemas.microsoft.com/office/drawing/2010/main" val="0"/>
              </a:ext>
            </a:extLst>
          </a:blip>
          <a:srcRect l="50501" t="16043" r="27367" b="52417"/>
          <a:stretch/>
        </p:blipFill>
        <p:spPr bwMode="auto">
          <a:xfrm>
            <a:off x="6172200" y="3069416"/>
            <a:ext cx="473772" cy="322747"/>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4348655" y="1"/>
            <a:ext cx="4719146"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smtClean="0">
                <a:solidFill>
                  <a:srgbClr val="00B0F0"/>
                </a:solidFill>
              </a:rPr>
              <a:t>Help </a:t>
            </a:r>
            <a:r>
              <a:rPr lang="en-US" sz="1200" dirty="0" smtClean="0"/>
              <a:t> </a:t>
            </a:r>
            <a:endParaRPr lang="en-US" sz="1200" dirty="0"/>
          </a:p>
        </p:txBody>
      </p:sp>
    </p:spTree>
    <p:extLst>
      <p:ext uri="{BB962C8B-B14F-4D97-AF65-F5344CB8AC3E}">
        <p14:creationId xmlns:p14="http://schemas.microsoft.com/office/powerpoint/2010/main" val="226054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a:noFill/>
        </a:ln>
      </a:spPr>
      <a:bodyPr rtlCol="0" anchor="ctr"/>
      <a:lstStyle>
        <a:defPPr algn="ctr">
          <a:lnSpc>
            <a:spcPct val="80000"/>
          </a:lnSpc>
          <a:defRPr sz="1200" spc="-1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TotalTime>
  <Words>3569</Words>
  <Application>Microsoft Office PowerPoint</Application>
  <PresentationFormat>On-screen Show (4:3)</PresentationFormat>
  <Paragraphs>516</Paragraphs>
  <Slides>23</Slides>
  <Notes>10</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23</vt:i4>
      </vt:variant>
    </vt:vector>
  </HeadingPairs>
  <TitlesOfParts>
    <vt:vector size="31" baseType="lpstr">
      <vt:lpstr>Office Theme</vt:lpstr>
      <vt:lpstr>3_Office Theme</vt:lpstr>
      <vt:lpstr>2_Office Theme</vt:lpstr>
      <vt:lpstr>1_Office Theme</vt:lpstr>
      <vt:lpstr>4_Office Theme</vt:lpstr>
      <vt:lpstr>5_Office Theme</vt:lpstr>
      <vt:lpstr>6_Office Theme</vt:lpstr>
      <vt:lpstr>Clip</vt:lpstr>
      <vt:lpstr>HydroShare  An online, collaborative environment for the sharing of hydrologic data and models</vt:lpstr>
      <vt:lpstr>What is HydroShare?</vt:lpstr>
      <vt:lpstr>5-Year project ($4.5 million)</vt:lpstr>
      <vt:lpstr>Collaborative research use case</vt:lpstr>
      <vt:lpstr>Functionality to be developed</vt:lpstr>
      <vt:lpstr>Overlying Concepts</vt:lpstr>
      <vt:lpstr>Can sharing data and models be as easy as sharing photos on Facebook or videos on YouTube? </vt:lpstr>
      <vt:lpstr>PowerPoint Presentation</vt:lpstr>
      <vt:lpstr>PowerPoint Presentation</vt:lpstr>
      <vt:lpstr>PowerPoint Presentation</vt:lpstr>
      <vt:lpstr>PowerPoint Presentation</vt:lpstr>
      <vt:lpstr>PowerPoint Presentation</vt:lpstr>
      <vt:lpstr>E.g.  SWATShare</vt:lpstr>
      <vt:lpstr>PowerPoint Presentation</vt:lpstr>
      <vt:lpstr>PowerPoint Presentation</vt:lpstr>
      <vt:lpstr>Interoperable data sharing</vt:lpstr>
      <vt:lpstr>Support Client/App Functionality</vt:lpstr>
      <vt:lpstr>Use HydroDesktop to prototype and demonstrate Client Functionality</vt:lpstr>
      <vt:lpstr>HydroDesktop and Modeling</vt:lpstr>
      <vt:lpstr>HUBzero Based Community Portal</vt:lpstr>
      <vt:lpstr>      integrated Rule-Oriented Data System</vt:lpstr>
      <vt:lpstr>Facilitating Access to Critical National Datasets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CUAHSI OnLine: Bringing Data and Modeling Services to the Water Community</dc:title>
  <dc:creator>Rick</dc:creator>
  <cp:lastModifiedBy>David Tarboton</cp:lastModifiedBy>
  <cp:revision>162</cp:revision>
  <cp:lastPrinted>2012-05-30T14:54:02Z</cp:lastPrinted>
  <dcterms:created xsi:type="dcterms:W3CDTF">2010-05-18T21:41:05Z</dcterms:created>
  <dcterms:modified xsi:type="dcterms:W3CDTF">2012-07-16T04:42:48Z</dcterms:modified>
</cp:coreProperties>
</file>