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393" r:id="rId2"/>
    <p:sldId id="435" r:id="rId3"/>
    <p:sldId id="503" r:id="rId4"/>
    <p:sldId id="502" r:id="rId5"/>
    <p:sldId id="498" r:id="rId6"/>
    <p:sldId id="504" r:id="rId7"/>
    <p:sldId id="527" r:id="rId8"/>
    <p:sldId id="511" r:id="rId9"/>
    <p:sldId id="512" r:id="rId10"/>
    <p:sldId id="513" r:id="rId11"/>
    <p:sldId id="514" r:id="rId12"/>
    <p:sldId id="510" r:id="rId13"/>
    <p:sldId id="507" r:id="rId14"/>
    <p:sldId id="508" r:id="rId15"/>
    <p:sldId id="509" r:id="rId16"/>
    <p:sldId id="506" r:id="rId17"/>
    <p:sldId id="515" r:id="rId18"/>
    <p:sldId id="516" r:id="rId19"/>
    <p:sldId id="517" r:id="rId20"/>
    <p:sldId id="518" r:id="rId21"/>
    <p:sldId id="522" r:id="rId22"/>
    <p:sldId id="523" r:id="rId23"/>
    <p:sldId id="524" r:id="rId24"/>
    <p:sldId id="525" r:id="rId25"/>
    <p:sldId id="526" r:id="rId26"/>
    <p:sldId id="436" r:id="rId27"/>
    <p:sldId id="441" r:id="rId28"/>
    <p:sldId id="443" r:id="rId29"/>
    <p:sldId id="451" r:id="rId30"/>
    <p:sldId id="449" r:id="rId31"/>
    <p:sldId id="450" r:id="rId32"/>
    <p:sldId id="455" r:id="rId33"/>
    <p:sldId id="453" r:id="rId34"/>
    <p:sldId id="427" r:id="rId35"/>
    <p:sldId id="465" r:id="rId36"/>
    <p:sldId id="466" r:id="rId37"/>
    <p:sldId id="467" r:id="rId38"/>
    <p:sldId id="486" r:id="rId39"/>
    <p:sldId id="497" r:id="rId40"/>
  </p:sldIdLst>
  <p:sldSz cx="9144000" cy="6858000" type="screen4x3"/>
  <p:notesSz cx="6994525" cy="9278938"/>
  <p:custDataLst>
    <p:tags r:id="rId43"/>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57" autoAdjust="0"/>
    <p:restoredTop sz="84966" autoAdjust="0"/>
  </p:normalViewPr>
  <p:slideViewPr>
    <p:cSldViewPr snapToGrid="0">
      <p:cViewPr varScale="1">
        <p:scale>
          <a:sx n="96" d="100"/>
          <a:sy n="96" d="100"/>
        </p:scale>
        <p:origin x="36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3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534490B-62AB-4E10-AEE3-7CCBFB7A590A}"/>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5056292A-02B4-4151-B9AB-383E3AC2281D}"/>
              </a:ext>
            </a:extLst>
          </p:cNvPr>
          <p:cNvSpPr>
            <a:spLocks noGrp="1" noChangeArrowheads="1"/>
          </p:cNvSpPr>
          <p:nvPr>
            <p:ph type="dt" sz="quarter"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5C364619-88D7-4B6C-99FA-B73184699191}" type="datetime1">
              <a:rPr lang="en-US" altLang="en-US"/>
              <a:pPr/>
              <a:t>3/10/2023</a:t>
            </a:fld>
            <a:endParaRPr lang="en-US" altLang="en-US"/>
          </a:p>
        </p:txBody>
      </p:sp>
      <p:sp>
        <p:nvSpPr>
          <p:cNvPr id="14340" name="Rectangle 4">
            <a:extLst>
              <a:ext uri="{FF2B5EF4-FFF2-40B4-BE49-F238E27FC236}">
                <a16:creationId xmlns:a16="http://schemas.microsoft.com/office/drawing/2014/main" id="{534875FA-CF80-4790-9BE7-30DDC4AC1E42}"/>
              </a:ext>
            </a:extLst>
          </p:cNvPr>
          <p:cNvSpPr>
            <a:spLocks noGrp="1" noChangeArrowheads="1"/>
          </p:cNvSpPr>
          <p:nvPr>
            <p:ph type="ftr" sz="quarter" idx="2"/>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028E2E98-F843-4600-AFB2-61EA041916E8}"/>
              </a:ext>
            </a:extLst>
          </p:cNvPr>
          <p:cNvSpPr>
            <a:spLocks noGrp="1" noChangeArrowheads="1"/>
          </p:cNvSpPr>
          <p:nvPr>
            <p:ph type="sldNum" sz="quarter" idx="3"/>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D1FEC3FB-E505-4EDB-9255-C08781EC049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B8523E0-3EE9-4F29-B69E-DB5C5423F00F}"/>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7B26642C-169B-4228-B034-3D6BBE58CBF7}"/>
              </a:ext>
            </a:extLst>
          </p:cNvPr>
          <p:cNvSpPr>
            <a:spLocks noChangeArrowheads="1"/>
          </p:cNvSpPr>
          <p:nvPr>
            <p:ph type="sldImg" idx="2"/>
          </p:nvPr>
        </p:nvSpPr>
        <p:spPr bwMode="auto">
          <a:xfrm>
            <a:off x="1177925" y="696913"/>
            <a:ext cx="4638675" cy="3478212"/>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4EADC872-9225-42BE-AFF3-EA130D7F473C}"/>
              </a:ext>
            </a:extLst>
          </p:cNvPr>
          <p:cNvSpPr>
            <a:spLocks noGrp="1" noChangeArrowheads="1"/>
          </p:cNvSpPr>
          <p:nvPr>
            <p:ph type="body" sz="quarter" idx="3"/>
          </p:nvPr>
        </p:nvSpPr>
        <p:spPr bwMode="auto">
          <a:xfrm>
            <a:off x="933450" y="4406900"/>
            <a:ext cx="5127625"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81817ADA-F81F-49CB-9C23-5CAC5C1B9F97}"/>
              </a:ext>
            </a:extLst>
          </p:cNvPr>
          <p:cNvSpPr>
            <a:spLocks noGrp="1" noChangeArrowheads="1"/>
          </p:cNvSpPr>
          <p:nvPr>
            <p:ph type="dt"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F45313B2-5E83-4D5A-8322-D66C4568E927}" type="datetime1">
              <a:rPr lang="en-US" altLang="en-US"/>
              <a:pPr/>
              <a:t>3/10/2023</a:t>
            </a:fld>
            <a:endParaRPr lang="en-US" altLang="en-US"/>
          </a:p>
        </p:txBody>
      </p:sp>
      <p:sp>
        <p:nvSpPr>
          <p:cNvPr id="2060" name="Rectangle 12">
            <a:extLst>
              <a:ext uri="{FF2B5EF4-FFF2-40B4-BE49-F238E27FC236}">
                <a16:creationId xmlns:a16="http://schemas.microsoft.com/office/drawing/2014/main" id="{73F4A609-2246-4891-A6F5-C27314EEB726}"/>
              </a:ext>
            </a:extLst>
          </p:cNvPr>
          <p:cNvSpPr>
            <a:spLocks noGrp="1" noChangeArrowheads="1"/>
          </p:cNvSpPr>
          <p:nvPr>
            <p:ph type="ftr" sz="quarter" idx="4"/>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84696EA2-562D-4B52-9EB8-1FCAFE3106BE}"/>
              </a:ext>
            </a:extLst>
          </p:cNvPr>
          <p:cNvSpPr>
            <a:spLocks noGrp="1" noChangeArrowheads="1"/>
          </p:cNvSpPr>
          <p:nvPr>
            <p:ph type="sldNum" sz="quarter" idx="5"/>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1A5590C0-EEA1-47C7-937A-E80A4B28873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D60C7D0E-7A16-4F7B-9C28-C897C48146DC}"/>
              </a:ext>
            </a:extLst>
          </p:cNvPr>
          <p:cNvSpPr>
            <a:spLocks noGrp="1" noChangeArrowheads="1"/>
          </p:cNvSpPr>
          <p:nvPr>
            <p:ph type="dt" idx="1"/>
          </p:nvPr>
        </p:nvSpPr>
        <p:spPr>
          <a:ln/>
        </p:spPr>
        <p:txBody>
          <a:bodyPr/>
          <a:lstStyle/>
          <a:p>
            <a:fld id="{D34BBB2B-6A39-4C51-8D13-29A940858319}" type="datetime1">
              <a:rPr lang="en-US" altLang="en-US"/>
              <a:pPr/>
              <a:t>3/10/2023</a:t>
            </a:fld>
            <a:endParaRPr lang="en-US" altLang="en-US"/>
          </a:p>
        </p:txBody>
      </p:sp>
      <p:sp>
        <p:nvSpPr>
          <p:cNvPr id="7" name="Rectangle 13">
            <a:extLst>
              <a:ext uri="{FF2B5EF4-FFF2-40B4-BE49-F238E27FC236}">
                <a16:creationId xmlns:a16="http://schemas.microsoft.com/office/drawing/2014/main" id="{3FA793CB-54D3-4895-9FF8-C7109B9CE538}"/>
              </a:ext>
            </a:extLst>
          </p:cNvPr>
          <p:cNvSpPr>
            <a:spLocks noGrp="1" noChangeArrowheads="1"/>
          </p:cNvSpPr>
          <p:nvPr>
            <p:ph type="sldNum" sz="quarter" idx="5"/>
          </p:nvPr>
        </p:nvSpPr>
        <p:spPr>
          <a:ln/>
        </p:spPr>
        <p:txBody>
          <a:bodyPr/>
          <a:lstStyle/>
          <a:p>
            <a:fld id="{2AF549CF-4456-4DCD-836E-DE22D5C1D498}" type="slidenum">
              <a:rPr lang="en-US" altLang="en-US"/>
              <a:pPr/>
              <a:t>1</a:t>
            </a:fld>
            <a:endParaRPr lang="en-US" altLang="en-US"/>
          </a:p>
        </p:txBody>
      </p:sp>
      <p:sp>
        <p:nvSpPr>
          <p:cNvPr id="205826" name="Rectangle 2">
            <a:extLst>
              <a:ext uri="{FF2B5EF4-FFF2-40B4-BE49-F238E27FC236}">
                <a16:creationId xmlns:a16="http://schemas.microsoft.com/office/drawing/2014/main" id="{FF69B16C-BA4B-4040-B121-95876760999E}"/>
              </a:ext>
            </a:extLst>
          </p:cNvPr>
          <p:cNvSpPr>
            <a:spLocks noChangeArrowheads="1"/>
          </p:cNvSpPr>
          <p:nvPr>
            <p:ph type="sldImg"/>
          </p:nvPr>
        </p:nvSpPr>
        <p:spPr bwMode="auto">
          <a:xfrm>
            <a:off x="1196975" y="712788"/>
            <a:ext cx="4652963" cy="3489325"/>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45D051F9-241B-40E6-AA82-8B8F04427ECA}"/>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8EAB77E5-B041-4A46-8247-3EBA8AF5C7B1}"/>
              </a:ext>
            </a:extLst>
          </p:cNvPr>
          <p:cNvSpPr>
            <a:spLocks noGrp="1" noChangeArrowheads="1"/>
          </p:cNvSpPr>
          <p:nvPr>
            <p:ph type="dt" idx="1"/>
          </p:nvPr>
        </p:nvSpPr>
        <p:spPr>
          <a:ln/>
        </p:spPr>
        <p:txBody>
          <a:bodyPr/>
          <a:lstStyle/>
          <a:p>
            <a:fld id="{5F799CA6-BD72-408C-A521-D0557141F4EB}" type="datetime1">
              <a:rPr lang="en-US" altLang="en-US"/>
              <a:pPr/>
              <a:t>3/10/2023</a:t>
            </a:fld>
            <a:endParaRPr lang="en-US" altLang="en-US"/>
          </a:p>
        </p:txBody>
      </p:sp>
      <p:sp>
        <p:nvSpPr>
          <p:cNvPr id="7" name="Rectangle 13">
            <a:extLst>
              <a:ext uri="{FF2B5EF4-FFF2-40B4-BE49-F238E27FC236}">
                <a16:creationId xmlns:a16="http://schemas.microsoft.com/office/drawing/2014/main" id="{7EC78DCB-631F-47D5-B144-95A2B015BF31}"/>
              </a:ext>
            </a:extLst>
          </p:cNvPr>
          <p:cNvSpPr>
            <a:spLocks noGrp="1" noChangeArrowheads="1"/>
          </p:cNvSpPr>
          <p:nvPr>
            <p:ph type="sldNum" sz="quarter" idx="5"/>
          </p:nvPr>
        </p:nvSpPr>
        <p:spPr>
          <a:ln/>
        </p:spPr>
        <p:txBody>
          <a:bodyPr/>
          <a:lstStyle/>
          <a:p>
            <a:fld id="{0E481AAF-5BE9-46AB-BA32-855804127F52}" type="slidenum">
              <a:rPr lang="en-US" altLang="en-US"/>
              <a:pPr/>
              <a:t>5</a:t>
            </a:fld>
            <a:endParaRPr lang="en-US" altLang="en-US"/>
          </a:p>
        </p:txBody>
      </p:sp>
      <p:sp>
        <p:nvSpPr>
          <p:cNvPr id="338946" name="Rectangle 2">
            <a:extLst>
              <a:ext uri="{FF2B5EF4-FFF2-40B4-BE49-F238E27FC236}">
                <a16:creationId xmlns:a16="http://schemas.microsoft.com/office/drawing/2014/main" id="{4FAB1D2A-8089-4B9C-9E27-F322EAC9AB58}"/>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338947" name="Rectangle 3">
            <a:extLst>
              <a:ext uri="{FF2B5EF4-FFF2-40B4-BE49-F238E27FC236}">
                <a16:creationId xmlns:a16="http://schemas.microsoft.com/office/drawing/2014/main" id="{ABEB6188-C293-4ED4-AFC0-64688633D78F}"/>
              </a:ext>
            </a:extLst>
          </p:cNvPr>
          <p:cNvSpPr>
            <a:spLocks noChangeArrowheads="1"/>
          </p:cNvSpPr>
          <p:nvPr>
            <p:ph type="body" idx="1"/>
          </p:nvPr>
        </p:nvSpPr>
        <p:spPr bwMode="auto">
          <a:xfrm>
            <a:off x="949325" y="4454525"/>
            <a:ext cx="5062538" cy="4156075"/>
          </a:xfrm>
          <a:prstGeom prst="rect">
            <a:avLst/>
          </a:prstGeom>
          <a:solidFill>
            <a:srgbClr val="FFFFFF"/>
          </a:solidFill>
          <a:ln>
            <a:solidFill>
              <a:srgbClr val="000000"/>
            </a:solidFill>
            <a:miter lim="800000"/>
            <a:headEnd/>
            <a:tailEnd/>
          </a:ln>
        </p:spPr>
        <p:txBody>
          <a:bodyPr lIns="92402" tIns="46201" rIns="92402" bIns="4620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8E3AE9B-6DC2-4306-B307-EA45920FAE6E}"/>
              </a:ext>
            </a:extLst>
          </p:cNvPr>
          <p:cNvSpPr>
            <a:spLocks noGrp="1" noChangeArrowheads="1"/>
          </p:cNvSpPr>
          <p:nvPr>
            <p:ph type="dt" idx="1"/>
          </p:nvPr>
        </p:nvSpPr>
        <p:spPr>
          <a:ln/>
        </p:spPr>
        <p:txBody>
          <a:bodyPr/>
          <a:lstStyle/>
          <a:p>
            <a:fld id="{6264349F-2E47-4E72-8333-F5F4192FAD7D}" type="datetime1">
              <a:rPr lang="en-US" altLang="en-US"/>
              <a:pPr/>
              <a:t>3/10/2023</a:t>
            </a:fld>
            <a:endParaRPr lang="en-US" altLang="en-US"/>
          </a:p>
        </p:txBody>
      </p:sp>
      <p:sp>
        <p:nvSpPr>
          <p:cNvPr id="7" name="Rectangle 13">
            <a:extLst>
              <a:ext uri="{FF2B5EF4-FFF2-40B4-BE49-F238E27FC236}">
                <a16:creationId xmlns:a16="http://schemas.microsoft.com/office/drawing/2014/main" id="{20FD3B66-AA9D-4764-92AA-6EEC3116E9BC}"/>
              </a:ext>
            </a:extLst>
          </p:cNvPr>
          <p:cNvSpPr>
            <a:spLocks noGrp="1" noChangeArrowheads="1"/>
          </p:cNvSpPr>
          <p:nvPr>
            <p:ph type="sldNum" sz="quarter" idx="5"/>
          </p:nvPr>
        </p:nvSpPr>
        <p:spPr>
          <a:ln/>
        </p:spPr>
        <p:txBody>
          <a:bodyPr/>
          <a:lstStyle/>
          <a:p>
            <a:fld id="{14933B69-D188-4A41-832E-AA2D2571B696}" type="slidenum">
              <a:rPr lang="en-US" altLang="en-US"/>
              <a:pPr/>
              <a:t>10</a:t>
            </a:fld>
            <a:endParaRPr lang="en-US" altLang="en-US"/>
          </a:p>
        </p:txBody>
      </p:sp>
      <p:sp>
        <p:nvSpPr>
          <p:cNvPr id="362498" name="Rectangle 2">
            <a:extLst>
              <a:ext uri="{FF2B5EF4-FFF2-40B4-BE49-F238E27FC236}">
                <a16:creationId xmlns:a16="http://schemas.microsoft.com/office/drawing/2014/main" id="{D8699336-DA7F-4C95-B685-19F0B7A8178A}"/>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362499" name="Rectangle 3">
            <a:extLst>
              <a:ext uri="{FF2B5EF4-FFF2-40B4-BE49-F238E27FC236}">
                <a16:creationId xmlns:a16="http://schemas.microsoft.com/office/drawing/2014/main" id="{DEEC5BEB-FB8B-4C36-AE8D-E2FF5B6047AF}"/>
              </a:ext>
            </a:extLst>
          </p:cNvPr>
          <p:cNvSpPr>
            <a:spLocks noChangeArrowheads="1"/>
          </p:cNvSpPr>
          <p:nvPr>
            <p:ph type="body" idx="1"/>
          </p:nvPr>
        </p:nvSpPr>
        <p:spPr bwMode="auto">
          <a:xfrm>
            <a:off x="935038" y="4440238"/>
            <a:ext cx="5124450" cy="4132262"/>
          </a:xfrm>
          <a:prstGeom prst="rect">
            <a:avLst/>
          </a:prstGeom>
          <a:solidFill>
            <a:srgbClr val="FFFFFF"/>
          </a:solidFill>
          <a:ln>
            <a:solidFill>
              <a:srgbClr val="000000"/>
            </a:solidFill>
            <a:miter lim="800000"/>
            <a:headEnd/>
            <a:tailEnd/>
          </a:ln>
        </p:spPr>
        <p:txBody>
          <a:bodyPr lIns="90860" tIns="45429" rIns="90860" bIns="4542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55069D12-2F70-4CD6-BAAD-E73FE4E60BC9}"/>
              </a:ext>
            </a:extLst>
          </p:cNvPr>
          <p:cNvSpPr>
            <a:spLocks noGrp="1" noChangeArrowheads="1"/>
          </p:cNvSpPr>
          <p:nvPr>
            <p:ph type="dt" idx="1"/>
          </p:nvPr>
        </p:nvSpPr>
        <p:spPr>
          <a:ln/>
        </p:spPr>
        <p:txBody>
          <a:bodyPr/>
          <a:lstStyle/>
          <a:p>
            <a:fld id="{0150D264-3DA9-433F-A468-E3FF43BDA204}" type="datetime1">
              <a:rPr lang="en-US" altLang="en-US"/>
              <a:pPr/>
              <a:t>3/10/2023</a:t>
            </a:fld>
            <a:endParaRPr lang="en-US" altLang="en-US"/>
          </a:p>
        </p:txBody>
      </p:sp>
      <p:sp>
        <p:nvSpPr>
          <p:cNvPr id="7" name="Rectangle 13">
            <a:extLst>
              <a:ext uri="{FF2B5EF4-FFF2-40B4-BE49-F238E27FC236}">
                <a16:creationId xmlns:a16="http://schemas.microsoft.com/office/drawing/2014/main" id="{8C01E686-5453-455B-BDBC-691B3B270D7A}"/>
              </a:ext>
            </a:extLst>
          </p:cNvPr>
          <p:cNvSpPr>
            <a:spLocks noGrp="1" noChangeArrowheads="1"/>
          </p:cNvSpPr>
          <p:nvPr>
            <p:ph type="sldNum" sz="quarter" idx="5"/>
          </p:nvPr>
        </p:nvSpPr>
        <p:spPr>
          <a:ln/>
        </p:spPr>
        <p:txBody>
          <a:bodyPr/>
          <a:lstStyle/>
          <a:p>
            <a:fld id="{622D8CC8-DF70-43DE-8D37-5F9B3FF5C718}" type="slidenum">
              <a:rPr lang="en-US" altLang="en-US"/>
              <a:pPr/>
              <a:t>11</a:t>
            </a:fld>
            <a:endParaRPr lang="en-US" altLang="en-US"/>
          </a:p>
        </p:txBody>
      </p:sp>
      <p:sp>
        <p:nvSpPr>
          <p:cNvPr id="364546" name="Rectangle 2">
            <a:extLst>
              <a:ext uri="{FF2B5EF4-FFF2-40B4-BE49-F238E27FC236}">
                <a16:creationId xmlns:a16="http://schemas.microsoft.com/office/drawing/2014/main" id="{C3BC432A-1421-4836-9511-D7F54B2B4B5B}"/>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364547" name="Rectangle 3">
            <a:extLst>
              <a:ext uri="{FF2B5EF4-FFF2-40B4-BE49-F238E27FC236}">
                <a16:creationId xmlns:a16="http://schemas.microsoft.com/office/drawing/2014/main" id="{A458B823-E1A2-4C60-8F23-47F6ECE6A444}"/>
              </a:ext>
            </a:extLst>
          </p:cNvPr>
          <p:cNvSpPr>
            <a:spLocks noChangeArrowheads="1"/>
          </p:cNvSpPr>
          <p:nvPr>
            <p:ph type="body" idx="1"/>
          </p:nvPr>
        </p:nvSpPr>
        <p:spPr bwMode="auto">
          <a:xfrm>
            <a:off x="935038" y="4440238"/>
            <a:ext cx="5124450" cy="4132262"/>
          </a:xfrm>
          <a:prstGeom prst="rect">
            <a:avLst/>
          </a:prstGeom>
          <a:solidFill>
            <a:srgbClr val="FFFFFF"/>
          </a:solidFill>
          <a:ln>
            <a:solidFill>
              <a:srgbClr val="000000"/>
            </a:solidFill>
            <a:miter lim="800000"/>
            <a:headEnd/>
            <a:tailEnd/>
          </a:ln>
        </p:spPr>
        <p:txBody>
          <a:bodyPr lIns="90860" tIns="45429" rIns="90860" bIns="45429"/>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74A59B5E-D9CB-4173-8219-B42C63C786AF}"/>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2858E8DA-0BCD-46D3-9AA3-623A02D36F5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8B0D0BF7-28AE-4ECA-96CA-FBD5C504C370}"/>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6DE63C3F-05B7-489A-8AB2-B8DD0A9CAD1B}"/>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6B0C4CFF-E2EB-4ACB-9BE6-B873AFE9A12B}"/>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31F800AD-A199-42CA-B285-19A3A648D4FE}"/>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81C6B41F-DC3D-4CA6-B946-0971EC7C2B66}"/>
              </a:ext>
            </a:extLst>
          </p:cNvPr>
          <p:cNvSpPr>
            <a:spLocks noGrp="1" noChangeArrowheads="1"/>
          </p:cNvSpPr>
          <p:nvPr>
            <p:ph type="sldNum" sz="quarter" idx="4"/>
          </p:nvPr>
        </p:nvSpPr>
        <p:spPr/>
        <p:txBody>
          <a:bodyPr/>
          <a:lstStyle>
            <a:lvl1pPr>
              <a:defRPr/>
            </a:lvl1pPr>
          </a:lstStyle>
          <a:p>
            <a:fld id="{21568845-B8CE-472B-9F23-1BAD643794C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BDD3-0E13-4145-B62F-323BFBF16D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34A5E-EB3A-4609-A327-74562CC5C4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E7409-E14E-48E1-9933-D87A5B32026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E46D6B-A753-4DB3-9F86-74C864B5133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0E336C-E7CB-4784-95FD-DD99AE176BAD}"/>
              </a:ext>
            </a:extLst>
          </p:cNvPr>
          <p:cNvSpPr>
            <a:spLocks noGrp="1"/>
          </p:cNvSpPr>
          <p:nvPr>
            <p:ph type="sldNum" sz="quarter" idx="12"/>
          </p:nvPr>
        </p:nvSpPr>
        <p:spPr/>
        <p:txBody>
          <a:bodyPr/>
          <a:lstStyle>
            <a:lvl1pPr>
              <a:defRPr/>
            </a:lvl1pPr>
          </a:lstStyle>
          <a:p>
            <a:fld id="{7B5FAEF1-9146-45AC-915C-BA6379635441}" type="slidenum">
              <a:rPr lang="en-US" altLang="en-US"/>
              <a:pPr/>
              <a:t>‹#›</a:t>
            </a:fld>
            <a:endParaRPr lang="en-US" altLang="en-US"/>
          </a:p>
        </p:txBody>
      </p:sp>
    </p:spTree>
    <p:extLst>
      <p:ext uri="{BB962C8B-B14F-4D97-AF65-F5344CB8AC3E}">
        <p14:creationId xmlns:p14="http://schemas.microsoft.com/office/powerpoint/2010/main" val="237551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FDF52-DB03-444C-B3E8-0D2BF2729BA9}"/>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1F01E-877E-4480-A0A5-35C787A053B0}"/>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367DF-24FA-4746-BF73-6534E2384C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86BD83A-13AB-4CB4-8A50-89A8C10FCB0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9CB6BD-1101-44B4-A900-0E5595296509}"/>
              </a:ext>
            </a:extLst>
          </p:cNvPr>
          <p:cNvSpPr>
            <a:spLocks noGrp="1"/>
          </p:cNvSpPr>
          <p:nvPr>
            <p:ph type="sldNum" sz="quarter" idx="12"/>
          </p:nvPr>
        </p:nvSpPr>
        <p:spPr/>
        <p:txBody>
          <a:bodyPr/>
          <a:lstStyle>
            <a:lvl1pPr>
              <a:defRPr/>
            </a:lvl1pPr>
          </a:lstStyle>
          <a:p>
            <a:fld id="{2A568856-429B-4D00-BDA6-A62899375F88}" type="slidenum">
              <a:rPr lang="en-US" altLang="en-US"/>
              <a:pPr/>
              <a:t>‹#›</a:t>
            </a:fld>
            <a:endParaRPr lang="en-US" altLang="en-US"/>
          </a:p>
        </p:txBody>
      </p:sp>
    </p:spTree>
    <p:extLst>
      <p:ext uri="{BB962C8B-B14F-4D97-AF65-F5344CB8AC3E}">
        <p14:creationId xmlns:p14="http://schemas.microsoft.com/office/powerpoint/2010/main" val="176559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5811-2495-47EC-8389-7DBEDEF59788}"/>
              </a:ext>
            </a:extLst>
          </p:cNvPr>
          <p:cNvSpPr>
            <a:spLocks noGrp="1"/>
          </p:cNvSpPr>
          <p:nvPr>
            <p:ph type="title"/>
          </p:nvPr>
        </p:nvSpPr>
        <p:spPr>
          <a:xfrm>
            <a:off x="2819400" y="609600"/>
            <a:ext cx="6096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21626A6-FFFC-4390-83E7-A7F8F82C135E}"/>
              </a:ext>
            </a:extLst>
          </p:cNvPr>
          <p:cNvSpPr>
            <a:spLocks noGrp="1"/>
          </p:cNvSpPr>
          <p:nvPr>
            <p:ph type="clipArt" sz="half" idx="1"/>
          </p:nvPr>
        </p:nvSpPr>
        <p:spPr>
          <a:xfrm>
            <a:off x="2819400" y="1981200"/>
            <a:ext cx="2971800" cy="4114800"/>
          </a:xfrm>
        </p:spPr>
        <p:txBody>
          <a:bodyPr/>
          <a:lstStyle/>
          <a:p>
            <a:endParaRPr lang="en-US"/>
          </a:p>
        </p:txBody>
      </p:sp>
      <p:sp>
        <p:nvSpPr>
          <p:cNvPr id="4" name="Text Placeholder 3">
            <a:extLst>
              <a:ext uri="{FF2B5EF4-FFF2-40B4-BE49-F238E27FC236}">
                <a16:creationId xmlns:a16="http://schemas.microsoft.com/office/drawing/2014/main" id="{12B6761B-AECC-43AA-A3E1-D72B5DCE0208}"/>
              </a:ext>
            </a:extLst>
          </p:cNvPr>
          <p:cNvSpPr>
            <a:spLocks noGrp="1"/>
          </p:cNvSpPr>
          <p:nvPr>
            <p:ph type="body"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8267FA-22EE-4554-8291-7C94817FE865}"/>
              </a:ext>
            </a:extLst>
          </p:cNvPr>
          <p:cNvSpPr>
            <a:spLocks noGrp="1"/>
          </p:cNvSpPr>
          <p:nvPr>
            <p:ph type="dt" sz="half" idx="10"/>
          </p:nvPr>
        </p:nvSpPr>
        <p:spPr>
          <a:xfrm>
            <a:off x="152400" y="5562600"/>
            <a:ext cx="1905000" cy="3048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52DD8E-635B-41A4-BE1A-2D759591338D}"/>
              </a:ext>
            </a:extLst>
          </p:cNvPr>
          <p:cNvSpPr>
            <a:spLocks noGrp="1"/>
          </p:cNvSpPr>
          <p:nvPr>
            <p:ph type="ftr" sz="quarter" idx="11"/>
          </p:nvPr>
        </p:nvSpPr>
        <p:spPr>
          <a:xfrm>
            <a:off x="152400" y="5867400"/>
            <a:ext cx="2590800" cy="3048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0BDF0DE-5A90-4511-95B2-889E92F045AE}"/>
              </a:ext>
            </a:extLst>
          </p:cNvPr>
          <p:cNvSpPr>
            <a:spLocks noGrp="1"/>
          </p:cNvSpPr>
          <p:nvPr>
            <p:ph type="sldNum" sz="quarter" idx="12"/>
          </p:nvPr>
        </p:nvSpPr>
        <p:spPr>
          <a:xfrm>
            <a:off x="152400" y="6248400"/>
            <a:ext cx="1905000" cy="457200"/>
          </a:xfrm>
        </p:spPr>
        <p:txBody>
          <a:bodyPr/>
          <a:lstStyle>
            <a:lvl1pPr>
              <a:defRPr/>
            </a:lvl1pPr>
          </a:lstStyle>
          <a:p>
            <a:fld id="{9828E99B-DD32-46B9-84B7-3F4738EDD91A}" type="slidenum">
              <a:rPr lang="en-US" altLang="en-US"/>
              <a:pPr/>
              <a:t>‹#›</a:t>
            </a:fld>
            <a:endParaRPr lang="en-US" altLang="en-US"/>
          </a:p>
        </p:txBody>
      </p:sp>
    </p:spTree>
    <p:extLst>
      <p:ext uri="{BB962C8B-B14F-4D97-AF65-F5344CB8AC3E}">
        <p14:creationId xmlns:p14="http://schemas.microsoft.com/office/powerpoint/2010/main" val="332818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F31E-B2A8-41FC-BD1E-29A81A368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1EFA93-108C-479F-AC71-035EF45F69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E3AF1-81DA-4498-B30C-FE00A72291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A1C6C2-60F4-49A0-A83D-95EA8D6BD6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624212-97B6-44B7-9756-4C295763E36E}"/>
              </a:ext>
            </a:extLst>
          </p:cNvPr>
          <p:cNvSpPr>
            <a:spLocks noGrp="1"/>
          </p:cNvSpPr>
          <p:nvPr>
            <p:ph type="sldNum" sz="quarter" idx="12"/>
          </p:nvPr>
        </p:nvSpPr>
        <p:spPr/>
        <p:txBody>
          <a:bodyPr/>
          <a:lstStyle>
            <a:lvl1pPr>
              <a:defRPr/>
            </a:lvl1pPr>
          </a:lstStyle>
          <a:p>
            <a:fld id="{672268AD-51C9-4BF7-BB76-634F375C27D0}" type="slidenum">
              <a:rPr lang="en-US" altLang="en-US"/>
              <a:pPr/>
              <a:t>‹#›</a:t>
            </a:fld>
            <a:endParaRPr lang="en-US" altLang="en-US"/>
          </a:p>
        </p:txBody>
      </p:sp>
    </p:spTree>
    <p:extLst>
      <p:ext uri="{BB962C8B-B14F-4D97-AF65-F5344CB8AC3E}">
        <p14:creationId xmlns:p14="http://schemas.microsoft.com/office/powerpoint/2010/main" val="20067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5C63-CD76-47FF-88E5-11B2A882876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09C450-D521-4E59-942E-89C905ECFF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241B9802-2CD9-4FC1-9260-4EB3FF077B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A42B65-7B56-4B86-96F1-39A2CD8239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67FEF3-DE3E-47C2-AACC-CC7BCB015FD9}"/>
              </a:ext>
            </a:extLst>
          </p:cNvPr>
          <p:cNvSpPr>
            <a:spLocks noGrp="1"/>
          </p:cNvSpPr>
          <p:nvPr>
            <p:ph type="sldNum" sz="quarter" idx="12"/>
          </p:nvPr>
        </p:nvSpPr>
        <p:spPr/>
        <p:txBody>
          <a:bodyPr/>
          <a:lstStyle>
            <a:lvl1pPr>
              <a:defRPr/>
            </a:lvl1pPr>
          </a:lstStyle>
          <a:p>
            <a:fld id="{76B58013-CBDF-4CB6-97EE-F96A5F836B61}" type="slidenum">
              <a:rPr lang="en-US" altLang="en-US"/>
              <a:pPr/>
              <a:t>‹#›</a:t>
            </a:fld>
            <a:endParaRPr lang="en-US" altLang="en-US"/>
          </a:p>
        </p:txBody>
      </p:sp>
    </p:spTree>
    <p:extLst>
      <p:ext uri="{BB962C8B-B14F-4D97-AF65-F5344CB8AC3E}">
        <p14:creationId xmlns:p14="http://schemas.microsoft.com/office/powerpoint/2010/main" val="167957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C8F2-7B27-43F0-9671-9246D74D1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FE3AA-58E6-4E32-87DF-451094EFB718}"/>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9E7182-2F08-42F7-9B75-55ED7A4236F2}"/>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4FA692-50BA-45A3-A8CA-AC4F61172FE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4711BB8-EB33-4610-B5DB-9B50D4FAF58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40F2A4-EDB9-4DC1-A2FF-5A48ED6B2E17}"/>
              </a:ext>
            </a:extLst>
          </p:cNvPr>
          <p:cNvSpPr>
            <a:spLocks noGrp="1"/>
          </p:cNvSpPr>
          <p:nvPr>
            <p:ph type="sldNum" sz="quarter" idx="12"/>
          </p:nvPr>
        </p:nvSpPr>
        <p:spPr/>
        <p:txBody>
          <a:bodyPr/>
          <a:lstStyle>
            <a:lvl1pPr>
              <a:defRPr/>
            </a:lvl1pPr>
          </a:lstStyle>
          <a:p>
            <a:fld id="{95C56AD8-9089-4F11-8A26-4B6601F322AE}" type="slidenum">
              <a:rPr lang="en-US" altLang="en-US"/>
              <a:pPr/>
              <a:t>‹#›</a:t>
            </a:fld>
            <a:endParaRPr lang="en-US" altLang="en-US"/>
          </a:p>
        </p:txBody>
      </p:sp>
    </p:spTree>
    <p:extLst>
      <p:ext uri="{BB962C8B-B14F-4D97-AF65-F5344CB8AC3E}">
        <p14:creationId xmlns:p14="http://schemas.microsoft.com/office/powerpoint/2010/main" val="239037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B3ED-DDB6-43D8-9F96-F2591153413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75B3F-BF69-46CD-A075-13B1ADBE42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D4124E-C6C0-44D6-87FE-15FA2DEFFC6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BE796-A125-4533-BBA2-4950AFD20E8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2EC4CF-D932-44C4-A7D9-B177D1439FE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A5F9CE-B111-4FB0-8AF3-0AE15D2BCED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752215-5E87-4AE8-9F98-0DB1AD4A3A3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1C27D6A-E232-44A5-9EB2-0933E2FC7907}"/>
              </a:ext>
            </a:extLst>
          </p:cNvPr>
          <p:cNvSpPr>
            <a:spLocks noGrp="1"/>
          </p:cNvSpPr>
          <p:nvPr>
            <p:ph type="sldNum" sz="quarter" idx="12"/>
          </p:nvPr>
        </p:nvSpPr>
        <p:spPr/>
        <p:txBody>
          <a:bodyPr/>
          <a:lstStyle>
            <a:lvl1pPr>
              <a:defRPr/>
            </a:lvl1pPr>
          </a:lstStyle>
          <a:p>
            <a:fld id="{C1D4C1C8-5CE0-4B92-9DCF-AC26F9FC0F29}" type="slidenum">
              <a:rPr lang="en-US" altLang="en-US"/>
              <a:pPr/>
              <a:t>‹#›</a:t>
            </a:fld>
            <a:endParaRPr lang="en-US" altLang="en-US"/>
          </a:p>
        </p:txBody>
      </p:sp>
    </p:spTree>
    <p:extLst>
      <p:ext uri="{BB962C8B-B14F-4D97-AF65-F5344CB8AC3E}">
        <p14:creationId xmlns:p14="http://schemas.microsoft.com/office/powerpoint/2010/main" val="31504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1B5B-3E48-4F9B-B255-47A0B72D52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069A74-3834-4CAA-8A2D-54C392160A1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35D5A8D-6CC9-4930-8574-AD71EAE9A8B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3C49172-6F10-4AE3-B9EF-F10BB269E76A}"/>
              </a:ext>
            </a:extLst>
          </p:cNvPr>
          <p:cNvSpPr>
            <a:spLocks noGrp="1"/>
          </p:cNvSpPr>
          <p:nvPr>
            <p:ph type="sldNum" sz="quarter" idx="12"/>
          </p:nvPr>
        </p:nvSpPr>
        <p:spPr/>
        <p:txBody>
          <a:bodyPr/>
          <a:lstStyle>
            <a:lvl1pPr>
              <a:defRPr/>
            </a:lvl1pPr>
          </a:lstStyle>
          <a:p>
            <a:fld id="{6A605221-F29E-4CC4-890A-786298AF2E7B}" type="slidenum">
              <a:rPr lang="en-US" altLang="en-US"/>
              <a:pPr/>
              <a:t>‹#›</a:t>
            </a:fld>
            <a:endParaRPr lang="en-US" altLang="en-US"/>
          </a:p>
        </p:txBody>
      </p:sp>
    </p:spTree>
    <p:extLst>
      <p:ext uri="{BB962C8B-B14F-4D97-AF65-F5344CB8AC3E}">
        <p14:creationId xmlns:p14="http://schemas.microsoft.com/office/powerpoint/2010/main" val="424044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40AE5-0E21-47B4-9128-73B36E02923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3D46382-9FF9-44AE-A514-70AB3850CE7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27D8512-0F8C-414B-9DF4-157F8A3AF59B}"/>
              </a:ext>
            </a:extLst>
          </p:cNvPr>
          <p:cNvSpPr>
            <a:spLocks noGrp="1"/>
          </p:cNvSpPr>
          <p:nvPr>
            <p:ph type="sldNum" sz="quarter" idx="12"/>
          </p:nvPr>
        </p:nvSpPr>
        <p:spPr/>
        <p:txBody>
          <a:bodyPr/>
          <a:lstStyle>
            <a:lvl1pPr>
              <a:defRPr/>
            </a:lvl1pPr>
          </a:lstStyle>
          <a:p>
            <a:fld id="{DDCD9D35-B1AA-4496-8836-938B442DF437}" type="slidenum">
              <a:rPr lang="en-US" altLang="en-US"/>
              <a:pPr/>
              <a:t>‹#›</a:t>
            </a:fld>
            <a:endParaRPr lang="en-US" altLang="en-US"/>
          </a:p>
        </p:txBody>
      </p:sp>
    </p:spTree>
    <p:extLst>
      <p:ext uri="{BB962C8B-B14F-4D97-AF65-F5344CB8AC3E}">
        <p14:creationId xmlns:p14="http://schemas.microsoft.com/office/powerpoint/2010/main" val="855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F78D-8BDA-4FA9-8292-4C4E5554AA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498670-3099-4CED-A957-EBAF590E014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512C3A-E8E5-46FB-96C7-83435ED88B6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03E8BB-CFED-4824-9802-91C5FE88299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93EFA89-2BC9-4574-9366-19CF27CFE2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6DC2D44-02B0-4479-B49D-2D25536BAA18}"/>
              </a:ext>
            </a:extLst>
          </p:cNvPr>
          <p:cNvSpPr>
            <a:spLocks noGrp="1"/>
          </p:cNvSpPr>
          <p:nvPr>
            <p:ph type="sldNum" sz="quarter" idx="12"/>
          </p:nvPr>
        </p:nvSpPr>
        <p:spPr/>
        <p:txBody>
          <a:bodyPr/>
          <a:lstStyle>
            <a:lvl1pPr>
              <a:defRPr/>
            </a:lvl1pPr>
          </a:lstStyle>
          <a:p>
            <a:fld id="{315F3F5D-C226-40C2-9E40-7C6EA5A8E777}" type="slidenum">
              <a:rPr lang="en-US" altLang="en-US"/>
              <a:pPr/>
              <a:t>‹#›</a:t>
            </a:fld>
            <a:endParaRPr lang="en-US" altLang="en-US"/>
          </a:p>
        </p:txBody>
      </p:sp>
    </p:spTree>
    <p:extLst>
      <p:ext uri="{BB962C8B-B14F-4D97-AF65-F5344CB8AC3E}">
        <p14:creationId xmlns:p14="http://schemas.microsoft.com/office/powerpoint/2010/main" val="3240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E240-3326-4B53-9A82-5FF4E5E816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3C6D18-2675-49C9-80D6-FCDB03C76D3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1460F7-9147-411E-8AA5-B992B17302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03ED64-2B62-4D37-8CB7-9B412E68953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A0B79D-3F92-40C8-A9CD-54D9BA20CFE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AD6588-B128-4199-8032-EF49EECBAF28}"/>
              </a:ext>
            </a:extLst>
          </p:cNvPr>
          <p:cNvSpPr>
            <a:spLocks noGrp="1"/>
          </p:cNvSpPr>
          <p:nvPr>
            <p:ph type="sldNum" sz="quarter" idx="12"/>
          </p:nvPr>
        </p:nvSpPr>
        <p:spPr/>
        <p:txBody>
          <a:bodyPr/>
          <a:lstStyle>
            <a:lvl1pPr>
              <a:defRPr/>
            </a:lvl1pPr>
          </a:lstStyle>
          <a:p>
            <a:fld id="{C317AD1A-AD58-4D95-85EB-FEE5B29EFEB9}" type="slidenum">
              <a:rPr lang="en-US" altLang="en-US"/>
              <a:pPr/>
              <a:t>‹#›</a:t>
            </a:fld>
            <a:endParaRPr lang="en-US" altLang="en-US"/>
          </a:p>
        </p:txBody>
      </p:sp>
    </p:spTree>
    <p:extLst>
      <p:ext uri="{BB962C8B-B14F-4D97-AF65-F5344CB8AC3E}">
        <p14:creationId xmlns:p14="http://schemas.microsoft.com/office/powerpoint/2010/main" val="92849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B375D65F-8A54-4286-BE18-2EEE4CE0AC5C}"/>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CEC48CBD-B3EE-4711-AE72-FB45646BB7FF}"/>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923E125-CDCA-4607-A017-E1A16400541E}"/>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EA5F446C-7312-4AAC-AE37-8C52266C3A04}"/>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92887686-8053-4885-8F0E-B673A0050BD0}"/>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C668B832-6A39-4684-AA4D-F637C63EA052}"/>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55AD9524-4679-4862-B596-75568E54A75B}" type="slidenum">
              <a:rPr lang="en-US" altLang="en-US"/>
              <a:pPr/>
              <a:t>‹#›</a:t>
            </a:fld>
            <a:endParaRPr lang="en-US" altLang="en-US"/>
          </a:p>
        </p:txBody>
      </p:sp>
      <p:sp>
        <p:nvSpPr>
          <p:cNvPr id="1037" name="Line 13">
            <a:extLst>
              <a:ext uri="{FF2B5EF4-FFF2-40B4-BE49-F238E27FC236}">
                <a16:creationId xmlns:a16="http://schemas.microsoft.com/office/drawing/2014/main" id="{F7DD5FE9-B3D0-4CE2-A75E-4FF4AFFE9506}"/>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vmlDrawing" Target="../drawings/vmlDrawing7.vml"/><Relationship Id="rId1" Type="http://schemas.openxmlformats.org/officeDocument/2006/relationships/themeOverride" Target="../theme/themeOverride4.xml"/><Relationship Id="rId6" Type="http://schemas.openxmlformats.org/officeDocument/2006/relationships/oleObject" Target="../embeddings/oleObject9.bin"/><Relationship Id="rId5" Type="http://schemas.openxmlformats.org/officeDocument/2006/relationships/image" Target="../media/image12.pn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9.vml"/><Relationship Id="rId1" Type="http://schemas.openxmlformats.org/officeDocument/2006/relationships/themeOverride" Target="../theme/themeOverride6.x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0.vml"/><Relationship Id="rId1" Type="http://schemas.openxmlformats.org/officeDocument/2006/relationships/themeOverride" Target="../theme/themeOverride7.xml"/><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6.xml"/><Relationship Id="rId7" Type="http://schemas.openxmlformats.org/officeDocument/2006/relationships/image" Target="../media/image24.wmf"/><Relationship Id="rId2" Type="http://schemas.openxmlformats.org/officeDocument/2006/relationships/vmlDrawing" Target="../drawings/vmlDrawing11.vml"/><Relationship Id="rId1" Type="http://schemas.openxmlformats.org/officeDocument/2006/relationships/themeOverride" Target="../theme/themeOverride9.xml"/><Relationship Id="rId6" Type="http://schemas.openxmlformats.org/officeDocument/2006/relationships/oleObject" Target="../embeddings/oleObject15.bin"/><Relationship Id="rId5" Type="http://schemas.openxmlformats.org/officeDocument/2006/relationships/image" Target="../media/image23.wmf"/><Relationship Id="rId4" Type="http://schemas.openxmlformats.org/officeDocument/2006/relationships/oleObject" Target="../embeddings/oleObject14.bin"/><Relationship Id="rId9"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3.vml"/><Relationship Id="rId1" Type="http://schemas.openxmlformats.org/officeDocument/2006/relationships/themeOverride" Target="../theme/themeOverride11.xml"/><Relationship Id="rId6" Type="http://schemas.openxmlformats.org/officeDocument/2006/relationships/hyperlink" Target="http://www.engineering.usu.edu/cee/faculty/dtarb/dinf.pdf" TargetMode="External"/><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34.png"/><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6.wmf"/><Relationship Id="rId5" Type="http://schemas.openxmlformats.org/officeDocument/2006/relationships/oleObject" Target="../embeddings/oleObject20.bin"/><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8.w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Microsoft_Word_97_-_2003_Document6.doc"/><Relationship Id="rId18" Type="http://schemas.openxmlformats.org/officeDocument/2006/relationships/image" Target="../media/image45.wmf"/><Relationship Id="rId3" Type="http://schemas.openxmlformats.org/officeDocument/2006/relationships/image" Target="../media/image46.png"/><Relationship Id="rId7" Type="http://schemas.openxmlformats.org/officeDocument/2006/relationships/oleObject" Target="../embeddings/Microsoft_Word_97_-_2003_Document3.doc"/><Relationship Id="rId12" Type="http://schemas.openxmlformats.org/officeDocument/2006/relationships/image" Target="../media/image42.wmf"/><Relationship Id="rId17" Type="http://schemas.openxmlformats.org/officeDocument/2006/relationships/oleObject" Target="../embeddings/oleObject23.bin"/><Relationship Id="rId2" Type="http://schemas.openxmlformats.org/officeDocument/2006/relationships/slideLayout" Target="../slideLayouts/slideLayout6.xml"/><Relationship Id="rId16" Type="http://schemas.openxmlformats.org/officeDocument/2006/relationships/image" Target="../media/image44.wmf"/><Relationship Id="rId1" Type="http://schemas.openxmlformats.org/officeDocument/2006/relationships/vmlDrawing" Target="../drawings/vmlDrawing18.vml"/><Relationship Id="rId6" Type="http://schemas.openxmlformats.org/officeDocument/2006/relationships/image" Target="../media/image49.png"/><Relationship Id="rId11" Type="http://schemas.openxmlformats.org/officeDocument/2006/relationships/oleObject" Target="../embeddings/Microsoft_Word_97_-_2003_Document5.doc"/><Relationship Id="rId5" Type="http://schemas.openxmlformats.org/officeDocument/2006/relationships/image" Target="../media/image48.png"/><Relationship Id="rId15" Type="http://schemas.openxmlformats.org/officeDocument/2006/relationships/oleObject" Target="../embeddings/oleObject22.bin"/><Relationship Id="rId10" Type="http://schemas.openxmlformats.org/officeDocument/2006/relationships/image" Target="../media/image41.wmf"/><Relationship Id="rId4" Type="http://schemas.openxmlformats.org/officeDocument/2006/relationships/image" Target="../media/image47.png"/><Relationship Id="rId9" Type="http://schemas.openxmlformats.org/officeDocument/2006/relationships/oleObject" Target="../embeddings/Microsoft_Word_97_-_2003_Document4.doc"/><Relationship Id="rId14" Type="http://schemas.openxmlformats.org/officeDocument/2006/relationships/image" Target="../media/image43.wmf"/></Relationships>
</file>

<file path=ppt/slides/_rels/slide3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moose.cee.usu.edu/giswr/" TargetMode="Externa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7.xml"/><Relationship Id="rId7" Type="http://schemas.openxmlformats.org/officeDocument/2006/relationships/oleObject" Target="../embeddings/oleObject5.bin"/><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image" Target="../media/image1.wmf"/><Relationship Id="rId5" Type="http://schemas.openxmlformats.org/officeDocument/2006/relationships/oleObject" Target="../embeddings/oleObject4.bin"/><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9" name="Arc 1033">
            <a:extLst>
              <a:ext uri="{FF2B5EF4-FFF2-40B4-BE49-F238E27FC236}">
                <a16:creationId xmlns:a16="http://schemas.microsoft.com/office/drawing/2014/main" id="{4B6C510B-4B09-41E1-8462-50493CE11EC3}"/>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02" name="Rectangle 1026">
            <a:extLst>
              <a:ext uri="{FF2B5EF4-FFF2-40B4-BE49-F238E27FC236}">
                <a16:creationId xmlns:a16="http://schemas.microsoft.com/office/drawing/2014/main" id="{BDBEEAE3-3BE8-4D68-B657-B1AADAEA24D5}"/>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400"/>
              <a:t>Digital Elevation Models and Hydrology </a:t>
            </a:r>
          </a:p>
        </p:txBody>
      </p:sp>
      <p:sp>
        <p:nvSpPr>
          <p:cNvPr id="204803" name="Rectangle 1027">
            <a:extLst>
              <a:ext uri="{FF2B5EF4-FFF2-40B4-BE49-F238E27FC236}">
                <a16:creationId xmlns:a16="http://schemas.microsoft.com/office/drawing/2014/main" id="{57222D4B-8984-40D1-8F92-BA4F925C20B9}"/>
              </a:ext>
            </a:extLst>
          </p:cNvPr>
          <p:cNvSpPr>
            <a:spLocks noGrp="1" noChangeArrowheads="1"/>
          </p:cNvSpPr>
          <p:nvPr>
            <p:ph type="subTitle" idx="1"/>
          </p:nvPr>
        </p:nvSpPr>
        <p:spPr>
          <a:xfrm>
            <a:off x="642938" y="2705100"/>
            <a:ext cx="4557712" cy="1871663"/>
          </a:xfrm>
        </p:spPr>
        <p:txBody>
          <a:bodyPr/>
          <a:lstStyle/>
          <a:p>
            <a:pPr algn="ctr"/>
            <a:r>
              <a:rPr lang="en-US" altLang="en-US" sz="2800" b="1">
                <a:solidFill>
                  <a:schemeClr val="tx2"/>
                </a:solidFill>
                <a:latin typeface="Times New Roman" panose="02020603050405020304" pitchFamily="18" charset="0"/>
              </a:rPr>
              <a:t>David G. Tarboton</a:t>
            </a:r>
          </a:p>
          <a:p>
            <a:pPr algn="ctr"/>
            <a:r>
              <a:rPr lang="en-US" altLang="en-US" sz="2800" b="1">
                <a:solidFill>
                  <a:schemeClr val="tx2"/>
                </a:solidFill>
                <a:latin typeface="Times New Roman" panose="02020603050405020304" pitchFamily="18" charset="0"/>
              </a:rPr>
              <a:t>dtarb@cc.usu.edu</a:t>
            </a:r>
          </a:p>
        </p:txBody>
      </p:sp>
      <p:sp>
        <p:nvSpPr>
          <p:cNvPr id="204804" name="Line 1028">
            <a:extLst>
              <a:ext uri="{FF2B5EF4-FFF2-40B4-BE49-F238E27FC236}">
                <a16:creationId xmlns:a16="http://schemas.microsoft.com/office/drawing/2014/main" id="{7475889F-C605-4BC1-BB83-4C6C4DC0D79D}"/>
              </a:ext>
            </a:extLst>
          </p:cNvPr>
          <p:cNvSpPr>
            <a:spLocks noChangeShapeType="1"/>
          </p:cNvSpPr>
          <p:nvPr/>
        </p:nvSpPr>
        <p:spPr bwMode="auto">
          <a:xfrm>
            <a:off x="414338" y="570865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204805" name="Picture 1029">
            <a:extLst>
              <a:ext uri="{FF2B5EF4-FFF2-40B4-BE49-F238E27FC236}">
                <a16:creationId xmlns:a16="http://schemas.microsoft.com/office/drawing/2014/main" id="{71374CB5-7175-4C34-A64A-2AC6E4521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583247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807" name="Object 1031">
            <a:extLst>
              <a:ext uri="{FF2B5EF4-FFF2-40B4-BE49-F238E27FC236}">
                <a16:creationId xmlns:a16="http://schemas.microsoft.com/office/drawing/2014/main" id="{11C3CFE1-24BB-4234-81CB-3C320F4D65C7}"/>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204811" name="Graph Sheet" r:id="rId5" imgW="3352680" imgH="2590560" progId="SPLUSGraphSheetFileType">
                  <p:embed/>
                </p:oleObj>
              </mc:Choice>
              <mc:Fallback>
                <p:oleObj name="Graph Sheet" r:id="rId5" imgW="3352680" imgH="2590560" progId="SPLUSGraphSheetFileType">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8" name="Rectangle 1032">
            <a:extLst>
              <a:ext uri="{FF2B5EF4-FFF2-40B4-BE49-F238E27FC236}">
                <a16:creationId xmlns:a16="http://schemas.microsoft.com/office/drawing/2014/main" id="{783A9136-E070-4FF6-8790-C85BD55C3B38}"/>
              </a:ext>
            </a:extLst>
          </p:cNvPr>
          <p:cNvSpPr>
            <a:spLocks noChangeArrowheads="1"/>
          </p:cNvSpPr>
          <p:nvPr/>
        </p:nvSpPr>
        <p:spPr bwMode="auto">
          <a:xfrm>
            <a:off x="254000" y="5984875"/>
            <a:ext cx="558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204810" name="Line 1034">
            <a:extLst>
              <a:ext uri="{FF2B5EF4-FFF2-40B4-BE49-F238E27FC236}">
                <a16:creationId xmlns:a16="http://schemas.microsoft.com/office/drawing/2014/main" id="{F68AB347-D407-40CE-B4CE-EAFAD357242B}"/>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E1066717-50C4-43F5-B13B-C1A07F757006}"/>
              </a:ext>
            </a:extLst>
          </p:cNvPr>
          <p:cNvSpPr>
            <a:spLocks noGrp="1" noChangeArrowheads="1"/>
          </p:cNvSpPr>
          <p:nvPr>
            <p:ph type="title"/>
          </p:nvPr>
        </p:nvSpPr>
        <p:spPr>
          <a:xfrm>
            <a:off x="685800" y="0"/>
            <a:ext cx="7772400" cy="711200"/>
          </a:xfrm>
        </p:spPr>
        <p:txBody>
          <a:bodyPr/>
          <a:lstStyle/>
          <a:p>
            <a:pPr>
              <a:lnSpc>
                <a:spcPct val="90000"/>
              </a:lnSpc>
            </a:pPr>
            <a:r>
              <a:rPr lang="en-US" altLang="en-US" sz="2800"/>
              <a:t>Local Curvature Computation</a:t>
            </a:r>
            <a:br>
              <a:rPr lang="en-US" altLang="en-US" sz="2800"/>
            </a:br>
            <a:r>
              <a:rPr lang="en-US" altLang="en-US" sz="2000"/>
              <a:t>(Peuker and Douglas, 1975, Comput. Graphics Image Proc. 4:375)</a:t>
            </a:r>
          </a:p>
        </p:txBody>
      </p:sp>
      <p:pic>
        <p:nvPicPr>
          <p:cNvPr id="361475" name="Picture 3">
            <a:extLst>
              <a:ext uri="{FF2B5EF4-FFF2-40B4-BE49-F238E27FC236}">
                <a16:creationId xmlns:a16="http://schemas.microsoft.com/office/drawing/2014/main" id="{153438D2-02B7-4015-8CDE-9B49EFF02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476" name="Rectangle 4" descr="50%">
            <a:extLst>
              <a:ext uri="{FF2B5EF4-FFF2-40B4-BE49-F238E27FC236}">
                <a16:creationId xmlns:a16="http://schemas.microsoft.com/office/drawing/2014/main" id="{520C4C0C-03D2-4985-8A40-A8F9D8C1F50F}"/>
              </a:ext>
            </a:extLst>
          </p:cNvPr>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7" name="Rectangle 5">
            <a:extLst>
              <a:ext uri="{FF2B5EF4-FFF2-40B4-BE49-F238E27FC236}">
                <a16:creationId xmlns:a16="http://schemas.microsoft.com/office/drawing/2014/main" id="{F8D3F93C-1C81-4262-890A-8F633F26AC1D}"/>
              </a:ext>
            </a:extLst>
          </p:cNvPr>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8" name="Rectangle 6" descr="50%">
            <a:extLst>
              <a:ext uri="{FF2B5EF4-FFF2-40B4-BE49-F238E27FC236}">
                <a16:creationId xmlns:a16="http://schemas.microsoft.com/office/drawing/2014/main" id="{D67F1A98-DC20-4F3D-82C5-3A33C686ECC7}"/>
              </a:ext>
            </a:extLst>
          </p:cNvPr>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79" name="Rectangle 7" descr="50%">
            <a:extLst>
              <a:ext uri="{FF2B5EF4-FFF2-40B4-BE49-F238E27FC236}">
                <a16:creationId xmlns:a16="http://schemas.microsoft.com/office/drawing/2014/main" id="{5B177A68-6B71-409C-AE15-264E4BE57A13}"/>
              </a:ext>
            </a:extLst>
          </p:cNvPr>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0" name="Rectangle 8">
            <a:extLst>
              <a:ext uri="{FF2B5EF4-FFF2-40B4-BE49-F238E27FC236}">
                <a16:creationId xmlns:a16="http://schemas.microsoft.com/office/drawing/2014/main" id="{7660B42D-CE24-4B22-934B-36E82D03B637}"/>
              </a:ext>
            </a:extLst>
          </p:cNvPr>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1" name="Rectangle 9" descr="50%">
            <a:extLst>
              <a:ext uri="{FF2B5EF4-FFF2-40B4-BE49-F238E27FC236}">
                <a16:creationId xmlns:a16="http://schemas.microsoft.com/office/drawing/2014/main" id="{C429368B-5142-4E25-AA63-D8C080D23494}"/>
              </a:ext>
            </a:extLst>
          </p:cNvPr>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2" name="Rectangle 10">
            <a:extLst>
              <a:ext uri="{FF2B5EF4-FFF2-40B4-BE49-F238E27FC236}">
                <a16:creationId xmlns:a16="http://schemas.microsoft.com/office/drawing/2014/main" id="{026CBCA8-B6D1-412C-A277-03A1BE1B6FDC}"/>
              </a:ext>
            </a:extLst>
          </p:cNvPr>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3" name="Rectangle 11" descr="50%">
            <a:extLst>
              <a:ext uri="{FF2B5EF4-FFF2-40B4-BE49-F238E27FC236}">
                <a16:creationId xmlns:a16="http://schemas.microsoft.com/office/drawing/2014/main" id="{35889F0C-1C27-484A-ACB3-BE2CB11BE71B}"/>
              </a:ext>
            </a:extLst>
          </p:cNvPr>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4" name="Text Box 12">
            <a:extLst>
              <a:ext uri="{FF2B5EF4-FFF2-40B4-BE49-F238E27FC236}">
                <a16:creationId xmlns:a16="http://schemas.microsoft.com/office/drawing/2014/main" id="{6191E8A8-6A22-42B8-BF0F-6043B6B5BEA1}"/>
              </a:ext>
            </a:extLst>
          </p:cNvPr>
          <p:cNvSpPr txBox="1">
            <a:spLocks noChangeArrowheads="1"/>
          </p:cNvSpPr>
          <p:nvPr/>
        </p:nvSpPr>
        <p:spPr bwMode="auto">
          <a:xfrm>
            <a:off x="22479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43</a:t>
            </a:r>
          </a:p>
        </p:txBody>
      </p:sp>
      <p:sp>
        <p:nvSpPr>
          <p:cNvPr id="361485" name="Text Box 13">
            <a:extLst>
              <a:ext uri="{FF2B5EF4-FFF2-40B4-BE49-F238E27FC236}">
                <a16:creationId xmlns:a16="http://schemas.microsoft.com/office/drawing/2014/main" id="{488F3AEA-AF47-49CF-AF86-00739CE8579F}"/>
              </a:ext>
            </a:extLst>
          </p:cNvPr>
          <p:cNvSpPr txBox="1">
            <a:spLocks noChangeArrowheads="1"/>
          </p:cNvSpPr>
          <p:nvPr/>
        </p:nvSpPr>
        <p:spPr bwMode="auto">
          <a:xfrm>
            <a:off x="22479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41</a:t>
            </a:r>
          </a:p>
        </p:txBody>
      </p:sp>
      <p:sp>
        <p:nvSpPr>
          <p:cNvPr id="361486" name="Text Box 14">
            <a:extLst>
              <a:ext uri="{FF2B5EF4-FFF2-40B4-BE49-F238E27FC236}">
                <a16:creationId xmlns:a16="http://schemas.microsoft.com/office/drawing/2014/main" id="{365E21CF-9B4B-424C-AEF2-30DB59D4FF42}"/>
              </a:ext>
            </a:extLst>
          </p:cNvPr>
          <p:cNvSpPr txBox="1">
            <a:spLocks noChangeArrowheads="1"/>
          </p:cNvSpPr>
          <p:nvPr/>
        </p:nvSpPr>
        <p:spPr bwMode="auto">
          <a:xfrm>
            <a:off x="2933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48</a:t>
            </a:r>
            <a:endParaRPr kumimoji="0" lang="en-US" altLang="en-US" sz="1800">
              <a:solidFill>
                <a:schemeClr val="tx1"/>
              </a:solidFill>
            </a:endParaRPr>
          </a:p>
        </p:txBody>
      </p:sp>
      <p:sp>
        <p:nvSpPr>
          <p:cNvPr id="361487" name="Text Box 15">
            <a:extLst>
              <a:ext uri="{FF2B5EF4-FFF2-40B4-BE49-F238E27FC236}">
                <a16:creationId xmlns:a16="http://schemas.microsoft.com/office/drawing/2014/main" id="{193095D5-14D7-4D17-997C-782D1900ED01}"/>
              </a:ext>
            </a:extLst>
          </p:cNvPr>
          <p:cNvSpPr txBox="1">
            <a:spLocks noChangeArrowheads="1"/>
          </p:cNvSpPr>
          <p:nvPr/>
        </p:nvSpPr>
        <p:spPr bwMode="auto">
          <a:xfrm>
            <a:off x="2933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47</a:t>
            </a:r>
          </a:p>
        </p:txBody>
      </p:sp>
      <p:sp>
        <p:nvSpPr>
          <p:cNvPr id="361488" name="Rectangle 16">
            <a:extLst>
              <a:ext uri="{FF2B5EF4-FFF2-40B4-BE49-F238E27FC236}">
                <a16:creationId xmlns:a16="http://schemas.microsoft.com/office/drawing/2014/main" id="{048CAFBA-0695-4B35-A719-59492CEF15B7}"/>
              </a:ext>
            </a:extLst>
          </p:cNvPr>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89" name="Text Box 17">
            <a:extLst>
              <a:ext uri="{FF2B5EF4-FFF2-40B4-BE49-F238E27FC236}">
                <a16:creationId xmlns:a16="http://schemas.microsoft.com/office/drawing/2014/main" id="{AEAB4D30-111E-4642-AFB3-74B21571F72F}"/>
              </a:ext>
            </a:extLst>
          </p:cNvPr>
          <p:cNvSpPr txBox="1">
            <a:spLocks noChangeArrowheads="1"/>
          </p:cNvSpPr>
          <p:nvPr/>
        </p:nvSpPr>
        <p:spPr bwMode="auto">
          <a:xfrm>
            <a:off x="3848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48</a:t>
            </a:r>
          </a:p>
        </p:txBody>
      </p:sp>
      <p:sp>
        <p:nvSpPr>
          <p:cNvPr id="361490" name="Rectangle 18" descr="50%">
            <a:extLst>
              <a:ext uri="{FF2B5EF4-FFF2-40B4-BE49-F238E27FC236}">
                <a16:creationId xmlns:a16="http://schemas.microsoft.com/office/drawing/2014/main" id="{2D5D801D-B5A6-4CD8-8711-05DE221402BA}"/>
              </a:ext>
            </a:extLst>
          </p:cNvPr>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1" name="Text Box 19">
            <a:extLst>
              <a:ext uri="{FF2B5EF4-FFF2-40B4-BE49-F238E27FC236}">
                <a16:creationId xmlns:a16="http://schemas.microsoft.com/office/drawing/2014/main" id="{C82BB5D6-04EA-4D6A-9912-C4D30AACFA0D}"/>
              </a:ext>
            </a:extLst>
          </p:cNvPr>
          <p:cNvSpPr txBox="1">
            <a:spLocks noChangeArrowheads="1"/>
          </p:cNvSpPr>
          <p:nvPr/>
        </p:nvSpPr>
        <p:spPr bwMode="auto">
          <a:xfrm>
            <a:off x="3848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47</a:t>
            </a:r>
          </a:p>
        </p:txBody>
      </p:sp>
      <p:sp>
        <p:nvSpPr>
          <p:cNvPr id="361492" name="Text Box 20">
            <a:extLst>
              <a:ext uri="{FF2B5EF4-FFF2-40B4-BE49-F238E27FC236}">
                <a16:creationId xmlns:a16="http://schemas.microsoft.com/office/drawing/2014/main" id="{75DB49D5-11CF-461E-8809-B0FEBFC04E91}"/>
              </a:ext>
            </a:extLst>
          </p:cNvPr>
          <p:cNvSpPr txBox="1">
            <a:spLocks noChangeArrowheads="1"/>
          </p:cNvSpPr>
          <p:nvPr/>
        </p:nvSpPr>
        <p:spPr bwMode="auto">
          <a:xfrm>
            <a:off x="4457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54</a:t>
            </a:r>
            <a:endParaRPr kumimoji="0" lang="en-US" altLang="en-US" sz="1800">
              <a:solidFill>
                <a:schemeClr val="tx1"/>
              </a:solidFill>
            </a:endParaRPr>
          </a:p>
        </p:txBody>
      </p:sp>
      <p:sp>
        <p:nvSpPr>
          <p:cNvPr id="361493" name="Text Box 21">
            <a:extLst>
              <a:ext uri="{FF2B5EF4-FFF2-40B4-BE49-F238E27FC236}">
                <a16:creationId xmlns:a16="http://schemas.microsoft.com/office/drawing/2014/main" id="{E8F478C6-5448-471A-8737-E21691E210FA}"/>
              </a:ext>
            </a:extLst>
          </p:cNvPr>
          <p:cNvSpPr txBox="1">
            <a:spLocks noChangeArrowheads="1"/>
          </p:cNvSpPr>
          <p:nvPr/>
        </p:nvSpPr>
        <p:spPr bwMode="auto">
          <a:xfrm>
            <a:off x="4457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51</a:t>
            </a:r>
          </a:p>
        </p:txBody>
      </p:sp>
      <p:sp>
        <p:nvSpPr>
          <p:cNvPr id="361494" name="Rectangle 22">
            <a:extLst>
              <a:ext uri="{FF2B5EF4-FFF2-40B4-BE49-F238E27FC236}">
                <a16:creationId xmlns:a16="http://schemas.microsoft.com/office/drawing/2014/main" id="{A5B9D5C5-F1E7-46E0-91A7-17B16253D422}"/>
              </a:ext>
            </a:extLst>
          </p:cNvPr>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5" name="Rectangle 23" descr="50%">
            <a:extLst>
              <a:ext uri="{FF2B5EF4-FFF2-40B4-BE49-F238E27FC236}">
                <a16:creationId xmlns:a16="http://schemas.microsoft.com/office/drawing/2014/main" id="{7DE0A1E5-8466-4E27-908B-9462C96F9022}"/>
              </a:ext>
            </a:extLst>
          </p:cNvPr>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496" name="Text Box 24">
            <a:extLst>
              <a:ext uri="{FF2B5EF4-FFF2-40B4-BE49-F238E27FC236}">
                <a16:creationId xmlns:a16="http://schemas.microsoft.com/office/drawing/2014/main" id="{8608A400-3A90-4FF5-A5EB-551442F16D0B}"/>
              </a:ext>
            </a:extLst>
          </p:cNvPr>
          <p:cNvSpPr txBox="1">
            <a:spLocks noChangeArrowheads="1"/>
          </p:cNvSpPr>
          <p:nvPr/>
        </p:nvSpPr>
        <p:spPr bwMode="auto">
          <a:xfrm>
            <a:off x="5372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54</a:t>
            </a:r>
          </a:p>
        </p:txBody>
      </p:sp>
      <p:sp>
        <p:nvSpPr>
          <p:cNvPr id="361497" name="Text Box 25">
            <a:extLst>
              <a:ext uri="{FF2B5EF4-FFF2-40B4-BE49-F238E27FC236}">
                <a16:creationId xmlns:a16="http://schemas.microsoft.com/office/drawing/2014/main" id="{F6C922F9-CAE1-44D7-B687-1E4A99A51EE1}"/>
              </a:ext>
            </a:extLst>
          </p:cNvPr>
          <p:cNvSpPr txBox="1">
            <a:spLocks noChangeArrowheads="1"/>
          </p:cNvSpPr>
          <p:nvPr/>
        </p:nvSpPr>
        <p:spPr bwMode="auto">
          <a:xfrm>
            <a:off x="5372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51</a:t>
            </a:r>
          </a:p>
        </p:txBody>
      </p:sp>
      <p:sp>
        <p:nvSpPr>
          <p:cNvPr id="361498" name="Text Box 26">
            <a:extLst>
              <a:ext uri="{FF2B5EF4-FFF2-40B4-BE49-F238E27FC236}">
                <a16:creationId xmlns:a16="http://schemas.microsoft.com/office/drawing/2014/main" id="{BE2123B3-F893-4432-8028-9060198235F3}"/>
              </a:ext>
            </a:extLst>
          </p:cNvPr>
          <p:cNvSpPr txBox="1">
            <a:spLocks noChangeArrowheads="1"/>
          </p:cNvSpPr>
          <p:nvPr/>
        </p:nvSpPr>
        <p:spPr bwMode="auto">
          <a:xfrm>
            <a:off x="5981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56</a:t>
            </a:r>
          </a:p>
        </p:txBody>
      </p:sp>
      <p:sp>
        <p:nvSpPr>
          <p:cNvPr id="361499" name="Text Box 27">
            <a:extLst>
              <a:ext uri="{FF2B5EF4-FFF2-40B4-BE49-F238E27FC236}">
                <a16:creationId xmlns:a16="http://schemas.microsoft.com/office/drawing/2014/main" id="{E58FB27F-7BBB-4FC5-9775-CF5896414F93}"/>
              </a:ext>
            </a:extLst>
          </p:cNvPr>
          <p:cNvSpPr txBox="1">
            <a:spLocks noChangeArrowheads="1"/>
          </p:cNvSpPr>
          <p:nvPr/>
        </p:nvSpPr>
        <p:spPr bwMode="auto">
          <a:xfrm>
            <a:off x="5981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58</a:t>
            </a:r>
            <a:endParaRPr kumimoji="0" lang="en-US" altLang="en-US" sz="1800">
              <a:solidFill>
                <a:schemeClr val="tx1"/>
              </a:solidFill>
            </a:endParaRPr>
          </a:p>
        </p:txBody>
      </p:sp>
      <p:sp>
        <p:nvSpPr>
          <p:cNvPr id="361500" name="Line 28">
            <a:extLst>
              <a:ext uri="{FF2B5EF4-FFF2-40B4-BE49-F238E27FC236}">
                <a16:creationId xmlns:a16="http://schemas.microsoft.com/office/drawing/2014/main" id="{FCF8EC22-28C9-440E-BCB7-9C82858D8D31}"/>
              </a:ext>
            </a:extLst>
          </p:cNvPr>
          <p:cNvSpPr>
            <a:spLocks noChangeShapeType="1"/>
          </p:cNvSpPr>
          <p:nvPr/>
        </p:nvSpPr>
        <p:spPr bwMode="auto">
          <a:xfrm>
            <a:off x="2252663" y="2112963"/>
            <a:ext cx="2271712" cy="3081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501" name="Line 29">
            <a:extLst>
              <a:ext uri="{FF2B5EF4-FFF2-40B4-BE49-F238E27FC236}">
                <a16:creationId xmlns:a16="http://schemas.microsoft.com/office/drawing/2014/main" id="{1C7CD8DE-62F9-4AFE-8A54-CA29678CCBEA}"/>
              </a:ext>
            </a:extLst>
          </p:cNvPr>
          <p:cNvSpPr>
            <a:spLocks noChangeShapeType="1"/>
          </p:cNvSpPr>
          <p:nvPr/>
        </p:nvSpPr>
        <p:spPr bwMode="auto">
          <a:xfrm>
            <a:off x="3467100" y="2108200"/>
            <a:ext cx="1123950" cy="3033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502" name="Line 30">
            <a:extLst>
              <a:ext uri="{FF2B5EF4-FFF2-40B4-BE49-F238E27FC236}">
                <a16:creationId xmlns:a16="http://schemas.microsoft.com/office/drawing/2014/main" id="{42D17BF3-2A4A-44DF-B9AD-EB37813E710A}"/>
              </a:ext>
            </a:extLst>
          </p:cNvPr>
          <p:cNvSpPr>
            <a:spLocks noChangeShapeType="1"/>
          </p:cNvSpPr>
          <p:nvPr/>
        </p:nvSpPr>
        <p:spPr bwMode="auto">
          <a:xfrm>
            <a:off x="3771900" y="2108200"/>
            <a:ext cx="804863" cy="3090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503" name="Line 31">
            <a:extLst>
              <a:ext uri="{FF2B5EF4-FFF2-40B4-BE49-F238E27FC236}">
                <a16:creationId xmlns:a16="http://schemas.microsoft.com/office/drawing/2014/main" id="{51F98303-762D-4EC5-A54E-3E724B74F21D}"/>
              </a:ext>
            </a:extLst>
          </p:cNvPr>
          <p:cNvSpPr>
            <a:spLocks noChangeShapeType="1"/>
          </p:cNvSpPr>
          <p:nvPr/>
        </p:nvSpPr>
        <p:spPr bwMode="auto">
          <a:xfrm flipH="1">
            <a:off x="4629150" y="2108200"/>
            <a:ext cx="361950"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504" name="Line 32">
            <a:extLst>
              <a:ext uri="{FF2B5EF4-FFF2-40B4-BE49-F238E27FC236}">
                <a16:creationId xmlns:a16="http://schemas.microsoft.com/office/drawing/2014/main" id="{51F8EA5A-BC46-4451-9AC0-6003B300701A}"/>
              </a:ext>
            </a:extLst>
          </p:cNvPr>
          <p:cNvSpPr>
            <a:spLocks noChangeShapeType="1"/>
          </p:cNvSpPr>
          <p:nvPr/>
        </p:nvSpPr>
        <p:spPr bwMode="auto">
          <a:xfrm flipH="1">
            <a:off x="4605338" y="2108200"/>
            <a:ext cx="690562"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1505" name="Line 33">
            <a:extLst>
              <a:ext uri="{FF2B5EF4-FFF2-40B4-BE49-F238E27FC236}">
                <a16:creationId xmlns:a16="http://schemas.microsoft.com/office/drawing/2014/main" id="{16676C5D-520B-48A5-B51C-F8EBC1E88AB0}"/>
              </a:ext>
            </a:extLst>
          </p:cNvPr>
          <p:cNvSpPr>
            <a:spLocks noChangeShapeType="1"/>
          </p:cNvSpPr>
          <p:nvPr/>
        </p:nvSpPr>
        <p:spPr bwMode="auto">
          <a:xfrm flipH="1">
            <a:off x="4652963" y="2108200"/>
            <a:ext cx="1862137"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002E0F93-B52B-449E-A007-107B62D44860}"/>
              </a:ext>
            </a:extLst>
          </p:cNvPr>
          <p:cNvSpPr>
            <a:spLocks noGrp="1" noChangeArrowheads="1"/>
          </p:cNvSpPr>
          <p:nvPr>
            <p:ph type="title"/>
          </p:nvPr>
        </p:nvSpPr>
        <p:spPr>
          <a:xfrm>
            <a:off x="698500" y="0"/>
            <a:ext cx="7772400" cy="457200"/>
          </a:xfrm>
        </p:spPr>
        <p:txBody>
          <a:bodyPr/>
          <a:lstStyle/>
          <a:p>
            <a:r>
              <a:rPr lang="en-US" altLang="en-US" sz="2800"/>
              <a:t>Contributing area of upwards curved grid cells only</a:t>
            </a:r>
            <a:endParaRPr lang="en-US" altLang="en-US"/>
          </a:p>
        </p:txBody>
      </p:sp>
      <p:pic>
        <p:nvPicPr>
          <p:cNvPr id="363523" name="Picture 3">
            <a:extLst>
              <a:ext uri="{FF2B5EF4-FFF2-40B4-BE49-F238E27FC236}">
                <a16:creationId xmlns:a16="http://schemas.microsoft.com/office/drawing/2014/main" id="{AD4846A5-C72B-43B2-9377-8F089D9C2FF1}"/>
              </a:ext>
            </a:extLst>
          </p:cNvPr>
          <p:cNvPicPr>
            <a:picLocks noChangeArrowheads="1"/>
          </p:cNvPicPr>
          <p:nvPr/>
        </p:nvPicPr>
        <p:blipFill>
          <a:blip r:embed="rId4">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522CA2F2-2F83-451F-99ED-B1C784FC63E9}"/>
              </a:ext>
            </a:extLst>
          </p:cNvPr>
          <p:cNvSpPr>
            <a:spLocks noGrp="1" noChangeArrowheads="1"/>
          </p:cNvSpPr>
          <p:nvPr>
            <p:ph type="title"/>
          </p:nvPr>
        </p:nvSpPr>
        <p:spPr>
          <a:xfrm>
            <a:off x="0" y="79375"/>
            <a:ext cx="9144000" cy="838200"/>
          </a:xfrm>
        </p:spPr>
        <p:txBody>
          <a:bodyPr/>
          <a:lstStyle/>
          <a:p>
            <a:pPr algn="ctr"/>
            <a:r>
              <a:rPr lang="en-US" altLang="en-US" sz="3200" b="0">
                <a:latin typeface="Times New Roman" panose="02020603050405020304" pitchFamily="18" charset="0"/>
              </a:rPr>
              <a:t>Subwatersheds (hydrologic model elements) with different support area thresholds.</a:t>
            </a:r>
          </a:p>
        </p:txBody>
      </p:sp>
      <p:graphicFrame>
        <p:nvGraphicFramePr>
          <p:cNvPr id="358403" name="Object 3">
            <a:extLst>
              <a:ext uri="{FF2B5EF4-FFF2-40B4-BE49-F238E27FC236}">
                <a16:creationId xmlns:a16="http://schemas.microsoft.com/office/drawing/2014/main" id="{48CD5CA4-1DBC-426E-882F-0A6F8106EE5C}"/>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358407" name="Bitmap Image" r:id="rId4" imgW="5466667" imgH="7497221" progId="Paint.Picture">
                  <p:embed/>
                </p:oleObj>
              </mc:Choice>
              <mc:Fallback>
                <p:oleObj name="Bitmap Image" r:id="rId4" imgW="5466667" imgH="749722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04" name="Object 4">
            <a:extLst>
              <a:ext uri="{FF2B5EF4-FFF2-40B4-BE49-F238E27FC236}">
                <a16:creationId xmlns:a16="http://schemas.microsoft.com/office/drawing/2014/main" id="{1E7293A3-C2D6-4E24-9A92-252AEAD7A8B3}"/>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358408" name="Bitmap Image" r:id="rId6" imgW="5563377" imgH="7478169" progId="Paint.Picture">
                  <p:embed/>
                </p:oleObj>
              </mc:Choice>
              <mc:Fallback>
                <p:oleObj name="Bitmap Image" r:id="rId6" imgW="5563377" imgH="7478169"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05" name="Text Box 5">
            <a:extLst>
              <a:ext uri="{FF2B5EF4-FFF2-40B4-BE49-F238E27FC236}">
                <a16:creationId xmlns:a16="http://schemas.microsoft.com/office/drawing/2014/main" id="{DECE3B12-9183-4F46-BA2D-981E3DCF9249}"/>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500 cell theshold</a:t>
            </a:r>
          </a:p>
        </p:txBody>
      </p:sp>
      <p:sp>
        <p:nvSpPr>
          <p:cNvPr id="358406" name="Text Box 6">
            <a:extLst>
              <a:ext uri="{FF2B5EF4-FFF2-40B4-BE49-F238E27FC236}">
                <a16:creationId xmlns:a16="http://schemas.microsoft.com/office/drawing/2014/main" id="{0BC2CFFD-C6E5-4C27-99DF-83398847E1CD}"/>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1000 cell theshold</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55330" name="Picture 2" descr="C:\MyDocuments\Academics\GIS_in_WR\texture\texture.wmf">
            <a:extLst>
              <a:ext uri="{FF2B5EF4-FFF2-40B4-BE49-F238E27FC236}">
                <a16:creationId xmlns:a16="http://schemas.microsoft.com/office/drawing/2014/main" id="{E99E6665-6B54-4E67-AABE-6A5FF4763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355331" name="Rectangle 3">
            <a:extLst>
              <a:ext uri="{FF2B5EF4-FFF2-40B4-BE49-F238E27FC236}">
                <a16:creationId xmlns:a16="http://schemas.microsoft.com/office/drawing/2014/main" id="{05568F10-3D9A-4DBE-92A3-7892C542EB8D}"/>
              </a:ext>
            </a:extLst>
          </p:cNvPr>
          <p:cNvSpPr>
            <a:spLocks noGrp="1" noChangeArrowheads="1"/>
          </p:cNvSpPr>
          <p:nvPr>
            <p:ph type="title"/>
          </p:nvPr>
        </p:nvSpPr>
        <p:spPr>
          <a:xfrm>
            <a:off x="663575" y="0"/>
            <a:ext cx="7908925" cy="569913"/>
          </a:xfrm>
        </p:spPr>
        <p:txBody>
          <a:bodyPr/>
          <a:lstStyle/>
          <a:p>
            <a:r>
              <a:rPr lang="en-US" altLang="en-US" sz="3600"/>
              <a:t>Topographic Texture and Drainage Density</a:t>
            </a:r>
          </a:p>
        </p:txBody>
      </p:sp>
      <p:sp>
        <p:nvSpPr>
          <p:cNvPr id="355332" name="Text Box 4">
            <a:extLst>
              <a:ext uri="{FF2B5EF4-FFF2-40B4-BE49-F238E27FC236}">
                <a16:creationId xmlns:a16="http://schemas.microsoft.com/office/drawing/2014/main" id="{B846621F-E327-4E43-802D-72F92ABD7AC8}"/>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solidFill>
                  <a:schemeClr val="tx1"/>
                </a:solidFill>
              </a:rPr>
              <a:t>Same scale, 20 m contour interval</a:t>
            </a:r>
          </a:p>
        </p:txBody>
      </p:sp>
      <p:sp>
        <p:nvSpPr>
          <p:cNvPr id="355333" name="Text Box 5">
            <a:extLst>
              <a:ext uri="{FF2B5EF4-FFF2-40B4-BE49-F238E27FC236}">
                <a16:creationId xmlns:a16="http://schemas.microsoft.com/office/drawing/2014/main" id="{19DA09BE-B1F1-41C1-B6B3-42F29AED8631}"/>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Sunland, CA</a:t>
            </a:r>
          </a:p>
        </p:txBody>
      </p:sp>
      <p:sp>
        <p:nvSpPr>
          <p:cNvPr id="355334" name="Text Box 6">
            <a:extLst>
              <a:ext uri="{FF2B5EF4-FFF2-40B4-BE49-F238E27FC236}">
                <a16:creationId xmlns:a16="http://schemas.microsoft.com/office/drawing/2014/main" id="{DD2022E9-3074-46D8-9A69-2635C9A11315}"/>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Driftwood, PA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56354" name="Picture 2" descr="C:\MyDocuments\Academics\GIS_in_WR\slide3.jpg">
            <a:extLst>
              <a:ext uri="{FF2B5EF4-FFF2-40B4-BE49-F238E27FC236}">
                <a16:creationId xmlns:a16="http://schemas.microsoft.com/office/drawing/2014/main" id="{D6223E7C-87FC-4CD8-BD6B-022149FD6B48}"/>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l="5728" t="5908" r="3354" b="7539"/>
          <a:stretch>
            <a:fillRect/>
          </a:stretch>
        </p:blipFill>
        <p:spPr bwMode="auto">
          <a:xfrm>
            <a:off x="3175" y="500063"/>
            <a:ext cx="9140825" cy="5965825"/>
          </a:xfrm>
          <a:prstGeom prst="rect">
            <a:avLst/>
          </a:prstGeom>
          <a:noFill/>
          <a:extLst>
            <a:ext uri="{909E8E84-426E-40DD-AFC4-6F175D3DCCD1}">
              <a14:hiddenFill xmlns:a14="http://schemas.microsoft.com/office/drawing/2010/main">
                <a:solidFill>
                  <a:srgbClr val="FFFFFF"/>
                </a:solidFill>
              </a14:hiddenFill>
            </a:ext>
          </a:extLst>
        </p:spPr>
      </p:pic>
      <p:sp>
        <p:nvSpPr>
          <p:cNvPr id="356355" name="Text Box 3">
            <a:extLst>
              <a:ext uri="{FF2B5EF4-FFF2-40B4-BE49-F238E27FC236}">
                <a16:creationId xmlns:a16="http://schemas.microsoft.com/office/drawing/2014/main" id="{4CE200D7-0480-41CB-87A7-5D20D7971E55}"/>
              </a:ext>
            </a:extLst>
          </p:cNvPr>
          <p:cNvSpPr txBox="1">
            <a:spLocks noChangeArrowheads="1"/>
          </p:cNvSpPr>
          <p:nvPr/>
        </p:nvSpPr>
        <p:spPr bwMode="auto">
          <a:xfrm>
            <a:off x="1476375" y="0"/>
            <a:ext cx="57673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a:solidFill>
                  <a:schemeClr val="tx2"/>
                </a:solidFill>
              </a:rPr>
              <a:t>Canyon Creek, Trinity Alps, Northern California.     </a:t>
            </a:r>
          </a:p>
        </p:txBody>
      </p:sp>
      <p:sp>
        <p:nvSpPr>
          <p:cNvPr id="356356" name="Rectangle 4">
            <a:extLst>
              <a:ext uri="{FF2B5EF4-FFF2-40B4-BE49-F238E27FC236}">
                <a16:creationId xmlns:a16="http://schemas.microsoft.com/office/drawing/2014/main" id="{E341100E-08E7-4EEC-9AD1-2FABE4A7AF15}"/>
              </a:ext>
            </a:extLst>
          </p:cNvPr>
          <p:cNvSpPr>
            <a:spLocks noChangeArrowheads="1"/>
          </p:cNvSpPr>
          <p:nvPr/>
        </p:nvSpPr>
        <p:spPr bwMode="auto">
          <a:xfrm>
            <a:off x="3076575" y="6461125"/>
            <a:ext cx="20970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altLang="en-US">
                <a:solidFill>
                  <a:schemeClr val="tx2"/>
                </a:solidFill>
              </a:rPr>
              <a:t>Photo D K Hagans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A7E7BFE7-E617-4D9A-87C0-52838364D5A7}"/>
              </a:ext>
            </a:extLst>
          </p:cNvPr>
          <p:cNvSpPr>
            <a:spLocks noGrp="1" noChangeArrowheads="1"/>
          </p:cNvSpPr>
          <p:nvPr>
            <p:ph type="title"/>
          </p:nvPr>
        </p:nvSpPr>
        <p:spPr>
          <a:xfrm>
            <a:off x="1836738" y="0"/>
            <a:ext cx="5248275" cy="568325"/>
          </a:xfrm>
        </p:spPr>
        <p:txBody>
          <a:bodyPr/>
          <a:lstStyle/>
          <a:p>
            <a:r>
              <a:rPr lang="en-US" altLang="en-US" sz="2800"/>
              <a:t>Gently Sloping Convex Landscape</a:t>
            </a:r>
          </a:p>
        </p:txBody>
      </p:sp>
      <p:pic>
        <p:nvPicPr>
          <p:cNvPr id="357379" name="Picture 3" descr="C:\MyDocuments\Academics\GIS_in_WR\conv.bmp">
            <a:extLst>
              <a:ext uri="{FF2B5EF4-FFF2-40B4-BE49-F238E27FC236}">
                <a16:creationId xmlns:a16="http://schemas.microsoft.com/office/drawing/2014/main" id="{AD910BF2-314A-42F2-A5E8-145CA58DB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36" t="1608" r="1830" b="28630"/>
          <a:stretch>
            <a:fillRect/>
          </a:stretch>
        </p:blipFill>
        <p:spPr bwMode="auto">
          <a:xfrm>
            <a:off x="0" y="447675"/>
            <a:ext cx="9144000" cy="6122988"/>
          </a:xfrm>
          <a:prstGeom prst="rect">
            <a:avLst/>
          </a:prstGeom>
          <a:noFill/>
          <a:extLst>
            <a:ext uri="{909E8E84-426E-40DD-AFC4-6F175D3DCCD1}">
              <a14:hiddenFill xmlns:a14="http://schemas.microsoft.com/office/drawing/2010/main">
                <a:solidFill>
                  <a:srgbClr val="FFFFFF"/>
                </a:solidFill>
              </a14:hiddenFill>
            </a:ext>
          </a:extLst>
        </p:spPr>
      </p:pic>
      <p:sp>
        <p:nvSpPr>
          <p:cNvPr id="357380" name="Rectangle 4">
            <a:extLst>
              <a:ext uri="{FF2B5EF4-FFF2-40B4-BE49-F238E27FC236}">
                <a16:creationId xmlns:a16="http://schemas.microsoft.com/office/drawing/2014/main" id="{C3F0F2C3-9278-4E48-B516-1ED516E051A3}"/>
              </a:ext>
            </a:extLst>
          </p:cNvPr>
          <p:cNvSpPr>
            <a:spLocks noChangeArrowheads="1"/>
          </p:cNvSpPr>
          <p:nvPr/>
        </p:nvSpPr>
        <p:spPr bwMode="auto">
          <a:xfrm>
            <a:off x="3359150" y="6578600"/>
            <a:ext cx="21288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800"/>
              <a:t>From W. E. Dietrich</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0D1E44A5-01A0-4471-BEC5-229935C98A42}"/>
              </a:ext>
            </a:extLst>
          </p:cNvPr>
          <p:cNvSpPr>
            <a:spLocks noGrp="1" noChangeArrowheads="1"/>
          </p:cNvSpPr>
          <p:nvPr>
            <p:ph type="title"/>
          </p:nvPr>
        </p:nvSpPr>
        <p:spPr>
          <a:xfrm>
            <a:off x="1387475" y="0"/>
            <a:ext cx="7470775" cy="1365250"/>
          </a:xfrm>
        </p:spPr>
        <p:txBody>
          <a:bodyPr/>
          <a:lstStyle/>
          <a:p>
            <a:pPr>
              <a:lnSpc>
                <a:spcPct val="95000"/>
              </a:lnSpc>
            </a:pPr>
            <a:r>
              <a:rPr lang="en-US" altLang="en-US">
                <a:solidFill>
                  <a:srgbClr val="003399"/>
                </a:solidFill>
              </a:rPr>
              <a:t>How to decide on drainage area </a:t>
            </a:r>
            <a:r>
              <a:rPr lang="en-US" altLang="en-US" sz="4400">
                <a:solidFill>
                  <a:srgbClr val="003399"/>
                </a:solidFill>
              </a:rPr>
              <a:t>threshold</a:t>
            </a:r>
            <a:r>
              <a:rPr lang="en-US" altLang="en-US">
                <a:solidFill>
                  <a:srgbClr val="003399"/>
                </a:solidFill>
              </a:rPr>
              <a:t> ?</a:t>
            </a:r>
          </a:p>
        </p:txBody>
      </p:sp>
      <p:grpSp>
        <p:nvGrpSpPr>
          <p:cNvPr id="354307" name="Group 3">
            <a:extLst>
              <a:ext uri="{FF2B5EF4-FFF2-40B4-BE49-F238E27FC236}">
                <a16:creationId xmlns:a16="http://schemas.microsoft.com/office/drawing/2014/main" id="{99368D8B-6058-4C9A-B743-BD484343FB72}"/>
              </a:ext>
            </a:extLst>
          </p:cNvPr>
          <p:cNvGrpSpPr>
            <a:grpSpLocks/>
          </p:cNvGrpSpPr>
          <p:nvPr/>
        </p:nvGrpSpPr>
        <p:grpSpPr bwMode="auto">
          <a:xfrm>
            <a:off x="0" y="2078038"/>
            <a:ext cx="3573463" cy="3286125"/>
            <a:chOff x="1659" y="1331"/>
            <a:chExt cx="2251" cy="2070"/>
          </a:xfrm>
        </p:grpSpPr>
        <p:graphicFrame>
          <p:nvGraphicFramePr>
            <p:cNvPr id="354308" name="Object 4">
              <a:extLst>
                <a:ext uri="{FF2B5EF4-FFF2-40B4-BE49-F238E27FC236}">
                  <a16:creationId xmlns:a16="http://schemas.microsoft.com/office/drawing/2014/main" id="{0E23428E-1E07-4501-8E50-5CE188E91854}"/>
                </a:ext>
              </a:extLst>
            </p:cNvPr>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354346"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54309" name="Group 5">
              <a:extLst>
                <a:ext uri="{FF2B5EF4-FFF2-40B4-BE49-F238E27FC236}">
                  <a16:creationId xmlns:a16="http://schemas.microsoft.com/office/drawing/2014/main" id="{93BCAF49-B235-4449-BFBF-E1FE43402C89}"/>
                </a:ext>
              </a:extLst>
            </p:cNvPr>
            <p:cNvGrpSpPr>
              <a:grpSpLocks/>
            </p:cNvGrpSpPr>
            <p:nvPr/>
          </p:nvGrpSpPr>
          <p:grpSpPr bwMode="auto">
            <a:xfrm>
              <a:off x="2577" y="1740"/>
              <a:ext cx="1333" cy="1661"/>
              <a:chOff x="408" y="1056"/>
              <a:chExt cx="2297" cy="3024"/>
            </a:xfrm>
          </p:grpSpPr>
          <p:sp>
            <p:nvSpPr>
              <p:cNvPr id="354310" name="Rectangle 6">
                <a:extLst>
                  <a:ext uri="{FF2B5EF4-FFF2-40B4-BE49-F238E27FC236}">
                    <a16:creationId xmlns:a16="http://schemas.microsoft.com/office/drawing/2014/main" id="{B7A2C7F8-AC0B-4DC6-A837-E0663377FBE2}"/>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54311" name="Freeform 7">
                <a:extLst>
                  <a:ext uri="{FF2B5EF4-FFF2-40B4-BE49-F238E27FC236}">
                    <a16:creationId xmlns:a16="http://schemas.microsoft.com/office/drawing/2014/main" id="{2863C4A2-02D7-4BB6-BAEF-CC6B51DCA559}"/>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2" name="Freeform 8">
                <a:extLst>
                  <a:ext uri="{FF2B5EF4-FFF2-40B4-BE49-F238E27FC236}">
                    <a16:creationId xmlns:a16="http://schemas.microsoft.com/office/drawing/2014/main" id="{3C8B85B6-8504-4EDE-9E1B-5D3A539B2AFC}"/>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3" name="Freeform 9">
                <a:extLst>
                  <a:ext uri="{FF2B5EF4-FFF2-40B4-BE49-F238E27FC236}">
                    <a16:creationId xmlns:a16="http://schemas.microsoft.com/office/drawing/2014/main" id="{83D1FB02-E584-4406-88EF-29BABB6013CF}"/>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4" name="Freeform 10">
                <a:extLst>
                  <a:ext uri="{FF2B5EF4-FFF2-40B4-BE49-F238E27FC236}">
                    <a16:creationId xmlns:a16="http://schemas.microsoft.com/office/drawing/2014/main" id="{9B305E34-88AD-4F73-A330-93A38CB839C9}"/>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5" name="Freeform 11">
                <a:extLst>
                  <a:ext uri="{FF2B5EF4-FFF2-40B4-BE49-F238E27FC236}">
                    <a16:creationId xmlns:a16="http://schemas.microsoft.com/office/drawing/2014/main" id="{3D1C2F0B-8172-43BE-B79E-FE93FD370CC8}"/>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6" name="Freeform 12">
                <a:extLst>
                  <a:ext uri="{FF2B5EF4-FFF2-40B4-BE49-F238E27FC236}">
                    <a16:creationId xmlns:a16="http://schemas.microsoft.com/office/drawing/2014/main" id="{B4F5BCAC-F2A6-42AF-BEA2-A257AFB20CEB}"/>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7" name="Freeform 13">
                <a:extLst>
                  <a:ext uri="{FF2B5EF4-FFF2-40B4-BE49-F238E27FC236}">
                    <a16:creationId xmlns:a16="http://schemas.microsoft.com/office/drawing/2014/main" id="{5CFB9F96-37D9-4A1D-9979-66A97FA59A9B}"/>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8" name="Line 14">
                <a:extLst>
                  <a:ext uri="{FF2B5EF4-FFF2-40B4-BE49-F238E27FC236}">
                    <a16:creationId xmlns:a16="http://schemas.microsoft.com/office/drawing/2014/main" id="{F735413A-67F6-406A-89FC-F4B97FD5A80D}"/>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19" name="Line 15">
                <a:extLst>
                  <a:ext uri="{FF2B5EF4-FFF2-40B4-BE49-F238E27FC236}">
                    <a16:creationId xmlns:a16="http://schemas.microsoft.com/office/drawing/2014/main" id="{2D5682B6-7BA8-4F5E-89D0-22B6773CEC82}"/>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0" name="Line 16">
                <a:extLst>
                  <a:ext uri="{FF2B5EF4-FFF2-40B4-BE49-F238E27FC236}">
                    <a16:creationId xmlns:a16="http://schemas.microsoft.com/office/drawing/2014/main" id="{9E64D6C2-F8CE-4C56-AA81-721A340D8890}"/>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1" name="Line 17">
                <a:extLst>
                  <a:ext uri="{FF2B5EF4-FFF2-40B4-BE49-F238E27FC236}">
                    <a16:creationId xmlns:a16="http://schemas.microsoft.com/office/drawing/2014/main" id="{B3C6AA78-8488-4311-8199-3CF55644A6A7}"/>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2" name="Line 18">
                <a:extLst>
                  <a:ext uri="{FF2B5EF4-FFF2-40B4-BE49-F238E27FC236}">
                    <a16:creationId xmlns:a16="http://schemas.microsoft.com/office/drawing/2014/main" id="{CD88BECD-0CC5-4936-AD9B-042F8857459D}"/>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3" name="Line 19">
                <a:extLst>
                  <a:ext uri="{FF2B5EF4-FFF2-40B4-BE49-F238E27FC236}">
                    <a16:creationId xmlns:a16="http://schemas.microsoft.com/office/drawing/2014/main" id="{82CEE621-EBE8-42CD-8FFA-9027413791E8}"/>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4" name="Line 20">
                <a:extLst>
                  <a:ext uri="{FF2B5EF4-FFF2-40B4-BE49-F238E27FC236}">
                    <a16:creationId xmlns:a16="http://schemas.microsoft.com/office/drawing/2014/main" id="{8C3C063D-CDB4-4AFE-A10B-2FAA38985E16}"/>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5" name="Line 21">
                <a:extLst>
                  <a:ext uri="{FF2B5EF4-FFF2-40B4-BE49-F238E27FC236}">
                    <a16:creationId xmlns:a16="http://schemas.microsoft.com/office/drawing/2014/main" id="{4FC64ACF-B0CB-4878-801C-73F5EF5141E0}"/>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6" name="Line 22">
                <a:extLst>
                  <a:ext uri="{FF2B5EF4-FFF2-40B4-BE49-F238E27FC236}">
                    <a16:creationId xmlns:a16="http://schemas.microsoft.com/office/drawing/2014/main" id="{36A0FF3F-28C7-4173-9598-3882969C2BA5}"/>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7" name="Line 23">
                <a:extLst>
                  <a:ext uri="{FF2B5EF4-FFF2-40B4-BE49-F238E27FC236}">
                    <a16:creationId xmlns:a16="http://schemas.microsoft.com/office/drawing/2014/main" id="{C06DC369-2DE4-4654-82EB-75435CB68C3E}"/>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8" name="Line 24">
                <a:extLst>
                  <a:ext uri="{FF2B5EF4-FFF2-40B4-BE49-F238E27FC236}">
                    <a16:creationId xmlns:a16="http://schemas.microsoft.com/office/drawing/2014/main" id="{E9988B17-BC67-4594-8A8F-F37240C60B3D}"/>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29" name="Line 25">
                <a:extLst>
                  <a:ext uri="{FF2B5EF4-FFF2-40B4-BE49-F238E27FC236}">
                    <a16:creationId xmlns:a16="http://schemas.microsoft.com/office/drawing/2014/main" id="{5F3A0D73-3BD3-447B-A58A-2BBE3404D540}"/>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0" name="Line 26">
                <a:extLst>
                  <a:ext uri="{FF2B5EF4-FFF2-40B4-BE49-F238E27FC236}">
                    <a16:creationId xmlns:a16="http://schemas.microsoft.com/office/drawing/2014/main" id="{BE232052-2712-4702-A48A-F8D00C6CB2DD}"/>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1" name="Line 27">
                <a:extLst>
                  <a:ext uri="{FF2B5EF4-FFF2-40B4-BE49-F238E27FC236}">
                    <a16:creationId xmlns:a16="http://schemas.microsoft.com/office/drawing/2014/main" id="{961DDF74-F50A-4EE2-B187-2211272B377C}"/>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2" name="Freeform 28">
                <a:extLst>
                  <a:ext uri="{FF2B5EF4-FFF2-40B4-BE49-F238E27FC236}">
                    <a16:creationId xmlns:a16="http://schemas.microsoft.com/office/drawing/2014/main" id="{8A19D4C0-20C4-43B9-B98D-178ACF8067F0}"/>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3" name="Freeform 29">
                <a:extLst>
                  <a:ext uri="{FF2B5EF4-FFF2-40B4-BE49-F238E27FC236}">
                    <a16:creationId xmlns:a16="http://schemas.microsoft.com/office/drawing/2014/main" id="{5DAE2082-5A92-4ADB-864D-6EEF697A5F22}"/>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4" name="Freeform 30">
                <a:extLst>
                  <a:ext uri="{FF2B5EF4-FFF2-40B4-BE49-F238E27FC236}">
                    <a16:creationId xmlns:a16="http://schemas.microsoft.com/office/drawing/2014/main" id="{5B30F0E1-2B6E-4542-86D2-755E2AE1515E}"/>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5" name="Freeform 31">
                <a:extLst>
                  <a:ext uri="{FF2B5EF4-FFF2-40B4-BE49-F238E27FC236}">
                    <a16:creationId xmlns:a16="http://schemas.microsoft.com/office/drawing/2014/main" id="{39A5218B-DB98-4533-9C84-DAC7657B11D8}"/>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6" name="Text Box 32">
                <a:extLst>
                  <a:ext uri="{FF2B5EF4-FFF2-40B4-BE49-F238E27FC236}">
                    <a16:creationId xmlns:a16="http://schemas.microsoft.com/office/drawing/2014/main" id="{FFBFEC92-2E8F-44C5-ADDD-49E9FAC9BDF6}"/>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1</a:t>
                </a:r>
                <a:endParaRPr lang="en-CA" altLang="en-US" sz="1000">
                  <a:solidFill>
                    <a:schemeClr val="tx1"/>
                  </a:solidFill>
                  <a:latin typeface="Arial" panose="020B0604020202020204" pitchFamily="34" charset="0"/>
                </a:endParaRPr>
              </a:p>
            </p:txBody>
          </p:sp>
          <p:sp>
            <p:nvSpPr>
              <p:cNvPr id="354337" name="Rectangle 33">
                <a:extLst>
                  <a:ext uri="{FF2B5EF4-FFF2-40B4-BE49-F238E27FC236}">
                    <a16:creationId xmlns:a16="http://schemas.microsoft.com/office/drawing/2014/main" id="{66A9C8FF-EFC9-4427-B5ED-79AF0AA10D2A}"/>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354338" name="Freeform 34">
                <a:extLst>
                  <a:ext uri="{FF2B5EF4-FFF2-40B4-BE49-F238E27FC236}">
                    <a16:creationId xmlns:a16="http://schemas.microsoft.com/office/drawing/2014/main" id="{0CA33A1E-6D1B-4A63-83DA-E4F4ED91737E}"/>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39" name="Freeform 35">
                <a:extLst>
                  <a:ext uri="{FF2B5EF4-FFF2-40B4-BE49-F238E27FC236}">
                    <a16:creationId xmlns:a16="http://schemas.microsoft.com/office/drawing/2014/main" id="{BF796CD9-B71B-4F99-B8D0-424AFE50D45A}"/>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40" name="Text Box 36">
                <a:extLst>
                  <a:ext uri="{FF2B5EF4-FFF2-40B4-BE49-F238E27FC236}">
                    <a16:creationId xmlns:a16="http://schemas.microsoft.com/office/drawing/2014/main" id="{BC8A1DEE-635F-4B50-A938-22E907980E4C}"/>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2</a:t>
                </a:r>
                <a:endParaRPr lang="en-CA" altLang="en-US" sz="3000">
                  <a:solidFill>
                    <a:schemeClr val="tx1"/>
                  </a:solidFill>
                  <a:latin typeface="Arial" panose="020B0604020202020204" pitchFamily="34" charset="0"/>
                </a:endParaRPr>
              </a:p>
            </p:txBody>
          </p:sp>
          <p:sp>
            <p:nvSpPr>
              <p:cNvPr id="354341" name="Line 37">
                <a:extLst>
                  <a:ext uri="{FF2B5EF4-FFF2-40B4-BE49-F238E27FC236}">
                    <a16:creationId xmlns:a16="http://schemas.microsoft.com/office/drawing/2014/main" id="{B0B854A3-8F8F-44E0-A39E-5C300C254289}"/>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42" name="Line 38">
                <a:extLst>
                  <a:ext uri="{FF2B5EF4-FFF2-40B4-BE49-F238E27FC236}">
                    <a16:creationId xmlns:a16="http://schemas.microsoft.com/office/drawing/2014/main" id="{130043FC-253B-4FAA-97E4-74B25D1CE8D9}"/>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354343" name="Text Box 39">
                <a:extLst>
                  <a:ext uri="{FF2B5EF4-FFF2-40B4-BE49-F238E27FC236}">
                    <a16:creationId xmlns:a16="http://schemas.microsoft.com/office/drawing/2014/main" id="{A6B33587-9E24-4CF6-B948-D220391A2AD7}"/>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3</a:t>
                </a:r>
                <a:endParaRPr lang="en-CA" altLang="en-US" sz="1200">
                  <a:solidFill>
                    <a:schemeClr val="tx1"/>
                  </a:solidFill>
                  <a:latin typeface="Arial" panose="020B0604020202020204" pitchFamily="34" charset="0"/>
                </a:endParaRPr>
              </a:p>
            </p:txBody>
          </p:sp>
          <p:sp>
            <p:nvSpPr>
              <p:cNvPr id="354344" name="Text Box 40">
                <a:extLst>
                  <a:ext uri="{FF2B5EF4-FFF2-40B4-BE49-F238E27FC236}">
                    <a16:creationId xmlns:a16="http://schemas.microsoft.com/office/drawing/2014/main" id="{8F8E988E-99B7-4E25-9F5E-4AB16FCDDCD1}"/>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12</a:t>
                </a:r>
                <a:endParaRPr lang="en-CA" altLang="en-US">
                  <a:solidFill>
                    <a:schemeClr val="tx1"/>
                  </a:solidFill>
                  <a:latin typeface="Arial" panose="020B0604020202020204" pitchFamily="34" charset="0"/>
                </a:endParaRPr>
              </a:p>
            </p:txBody>
          </p:sp>
        </p:grpSp>
      </p:grpSp>
      <p:graphicFrame>
        <p:nvGraphicFramePr>
          <p:cNvPr id="354345" name="Object 41">
            <a:extLst>
              <a:ext uri="{FF2B5EF4-FFF2-40B4-BE49-F238E27FC236}">
                <a16:creationId xmlns:a16="http://schemas.microsoft.com/office/drawing/2014/main" id="{D9CABC56-5268-4194-9C00-2D72DC5BB965}"/>
              </a:ext>
            </a:extLst>
          </p:cNvPr>
          <p:cNvGraphicFramePr>
            <a:graphicFrameLocks noChangeAspect="1"/>
          </p:cNvGraphicFramePr>
          <p:nvPr/>
        </p:nvGraphicFramePr>
        <p:xfrm>
          <a:off x="3568700" y="1500188"/>
          <a:ext cx="5667375" cy="4979987"/>
        </p:xfrm>
        <a:graphic>
          <a:graphicData uri="http://schemas.openxmlformats.org/presentationml/2006/ole">
            <mc:AlternateContent xmlns:mc="http://schemas.openxmlformats.org/markup-compatibility/2006">
              <mc:Choice xmlns:v="urn:schemas-microsoft-com:vml" Requires="v">
                <p:oleObj spid="_x0000_s354347" name="Picture" r:id="rId5" imgW="3772080" imgH="3314880" progId="Word.Picture.8">
                  <p:embed/>
                </p:oleObj>
              </mc:Choice>
              <mc:Fallback>
                <p:oleObj name="Picture" r:id="rId5" imgW="3772080" imgH="331488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1500188"/>
                        <a:ext cx="5667375"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7618614B-427B-491F-904F-71AEC2554AA6}"/>
              </a:ext>
            </a:extLst>
          </p:cNvPr>
          <p:cNvSpPr>
            <a:spLocks noGrp="1" noChangeArrowheads="1"/>
          </p:cNvSpPr>
          <p:nvPr>
            <p:ph type="title"/>
          </p:nvPr>
        </p:nvSpPr>
        <p:spPr/>
        <p:txBody>
          <a:bodyPr/>
          <a:lstStyle/>
          <a:p>
            <a:r>
              <a:rPr lang="en-US" altLang="en-US"/>
              <a:t>Strahler Stream Order</a:t>
            </a:r>
          </a:p>
        </p:txBody>
      </p:sp>
      <p:pic>
        <p:nvPicPr>
          <p:cNvPr id="365571" name="Picture 3" descr="G:\MAIDMENT\giswr2000\visual\graphics1\horton.bmp">
            <a:extLst>
              <a:ext uri="{FF2B5EF4-FFF2-40B4-BE49-F238E27FC236}">
                <a16:creationId xmlns:a16="http://schemas.microsoft.com/office/drawing/2014/main" id="{524EF1F7-7AF6-4D7F-B550-2B3618680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5410200" cy="4508500"/>
          </a:xfrm>
          <a:prstGeom prst="rect">
            <a:avLst/>
          </a:prstGeom>
          <a:noFill/>
          <a:extLst>
            <a:ext uri="{909E8E84-426E-40DD-AFC4-6F175D3DCCD1}">
              <a14:hiddenFill xmlns:a14="http://schemas.microsoft.com/office/drawing/2010/main">
                <a:solidFill>
                  <a:srgbClr val="FFFFFF"/>
                </a:solidFill>
              </a14:hiddenFill>
            </a:ext>
          </a:extLst>
        </p:spPr>
      </p:pic>
      <p:sp>
        <p:nvSpPr>
          <p:cNvPr id="365572" name="Text Box 4">
            <a:extLst>
              <a:ext uri="{FF2B5EF4-FFF2-40B4-BE49-F238E27FC236}">
                <a16:creationId xmlns:a16="http://schemas.microsoft.com/office/drawing/2014/main" id="{8EA3C22B-1CA4-4A3C-8AD7-58DAB40C288B}"/>
              </a:ext>
            </a:extLst>
          </p:cNvPr>
          <p:cNvSpPr txBox="1">
            <a:spLocks noChangeArrowheads="1"/>
          </p:cNvSpPr>
          <p:nvPr/>
        </p:nvSpPr>
        <p:spPr bwMode="auto">
          <a:xfrm>
            <a:off x="7604125" y="2174875"/>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66FFFF"/>
                </a:solidFill>
              </a:rPr>
              <a:t>Order 1</a:t>
            </a:r>
          </a:p>
        </p:txBody>
      </p:sp>
      <p:sp>
        <p:nvSpPr>
          <p:cNvPr id="365573" name="Line 5">
            <a:extLst>
              <a:ext uri="{FF2B5EF4-FFF2-40B4-BE49-F238E27FC236}">
                <a16:creationId xmlns:a16="http://schemas.microsoft.com/office/drawing/2014/main" id="{DCE33164-AAC1-443C-ADA9-9160100E0658}"/>
              </a:ext>
            </a:extLst>
          </p:cNvPr>
          <p:cNvSpPr>
            <a:spLocks noChangeShapeType="1"/>
          </p:cNvSpPr>
          <p:nvPr/>
        </p:nvSpPr>
        <p:spPr bwMode="auto">
          <a:xfrm flipH="1">
            <a:off x="7391400" y="2514600"/>
            <a:ext cx="304800" cy="685800"/>
          </a:xfrm>
          <a:prstGeom prst="line">
            <a:avLst/>
          </a:prstGeom>
          <a:noFill/>
          <a:ln w="9525">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574" name="Text Box 6">
            <a:extLst>
              <a:ext uri="{FF2B5EF4-FFF2-40B4-BE49-F238E27FC236}">
                <a16:creationId xmlns:a16="http://schemas.microsoft.com/office/drawing/2014/main" id="{59CA1353-BC96-47AD-8424-986242D4871D}"/>
              </a:ext>
            </a:extLst>
          </p:cNvPr>
          <p:cNvSpPr txBox="1">
            <a:spLocks noChangeArrowheads="1"/>
          </p:cNvSpPr>
          <p:nvPr/>
        </p:nvSpPr>
        <p:spPr bwMode="auto">
          <a:xfrm>
            <a:off x="7391400" y="41910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chemeClr val="accent2"/>
                </a:solidFill>
              </a:rPr>
              <a:t>Order 2</a:t>
            </a:r>
          </a:p>
        </p:txBody>
      </p:sp>
      <p:sp>
        <p:nvSpPr>
          <p:cNvPr id="365575" name="Line 7">
            <a:extLst>
              <a:ext uri="{FF2B5EF4-FFF2-40B4-BE49-F238E27FC236}">
                <a16:creationId xmlns:a16="http://schemas.microsoft.com/office/drawing/2014/main" id="{9741DF9E-F3B5-4BF3-8D2B-EBE0CDA94B68}"/>
              </a:ext>
            </a:extLst>
          </p:cNvPr>
          <p:cNvSpPr>
            <a:spLocks noChangeShapeType="1"/>
          </p:cNvSpPr>
          <p:nvPr/>
        </p:nvSpPr>
        <p:spPr bwMode="auto">
          <a:xfrm flipH="1" flipV="1">
            <a:off x="7086600" y="3733800"/>
            <a:ext cx="381000" cy="685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576" name="Text Box 8">
            <a:extLst>
              <a:ext uri="{FF2B5EF4-FFF2-40B4-BE49-F238E27FC236}">
                <a16:creationId xmlns:a16="http://schemas.microsoft.com/office/drawing/2014/main" id="{EF0B0FF4-EA0A-4F04-9B0A-2EA79BE8D6FA}"/>
              </a:ext>
            </a:extLst>
          </p:cNvPr>
          <p:cNvSpPr txBox="1">
            <a:spLocks noChangeArrowheads="1"/>
          </p:cNvSpPr>
          <p:nvPr/>
        </p:nvSpPr>
        <p:spPr bwMode="auto">
          <a:xfrm>
            <a:off x="152400" y="2209800"/>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
        <p:nvSpPr>
          <p:cNvPr id="365577" name="Text Box 9">
            <a:extLst>
              <a:ext uri="{FF2B5EF4-FFF2-40B4-BE49-F238E27FC236}">
                <a16:creationId xmlns:a16="http://schemas.microsoft.com/office/drawing/2014/main" id="{079B13CD-621A-44D7-8127-79C2993327AC}"/>
              </a:ext>
            </a:extLst>
          </p:cNvPr>
          <p:cNvSpPr txBox="1">
            <a:spLocks noChangeArrowheads="1"/>
          </p:cNvSpPr>
          <p:nvPr/>
        </p:nvSpPr>
        <p:spPr bwMode="auto">
          <a:xfrm>
            <a:off x="6019800" y="28956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CC0099"/>
                </a:solidFill>
              </a:rPr>
              <a:t>Order 3</a:t>
            </a:r>
          </a:p>
        </p:txBody>
      </p:sp>
      <p:sp>
        <p:nvSpPr>
          <p:cNvPr id="365578" name="Line 10">
            <a:extLst>
              <a:ext uri="{FF2B5EF4-FFF2-40B4-BE49-F238E27FC236}">
                <a16:creationId xmlns:a16="http://schemas.microsoft.com/office/drawing/2014/main" id="{ECB1130F-92CB-452B-B1EF-75EFBA2F7197}"/>
              </a:ext>
            </a:extLst>
          </p:cNvPr>
          <p:cNvSpPr>
            <a:spLocks noChangeShapeType="1"/>
          </p:cNvSpPr>
          <p:nvPr/>
        </p:nvSpPr>
        <p:spPr bwMode="auto">
          <a:xfrm flipH="1">
            <a:off x="6096000" y="3276600"/>
            <a:ext cx="228600" cy="533400"/>
          </a:xfrm>
          <a:prstGeom prst="line">
            <a:avLst/>
          </a:prstGeom>
          <a:noFill/>
          <a:ln w="952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579" name="Text Box 11">
            <a:extLst>
              <a:ext uri="{FF2B5EF4-FFF2-40B4-BE49-F238E27FC236}">
                <a16:creationId xmlns:a16="http://schemas.microsoft.com/office/drawing/2014/main" id="{9CB98013-BF41-49B5-A7A6-A4FF15646EC6}"/>
              </a:ext>
            </a:extLst>
          </p:cNvPr>
          <p:cNvSpPr txBox="1">
            <a:spLocks noChangeArrowheads="1"/>
          </p:cNvSpPr>
          <p:nvPr/>
        </p:nvSpPr>
        <p:spPr bwMode="auto">
          <a:xfrm>
            <a:off x="4495800" y="30480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FF9900"/>
                </a:solidFill>
              </a:rPr>
              <a:t>Order 4</a:t>
            </a:r>
          </a:p>
        </p:txBody>
      </p:sp>
      <p:sp>
        <p:nvSpPr>
          <p:cNvPr id="365580" name="Line 12">
            <a:extLst>
              <a:ext uri="{FF2B5EF4-FFF2-40B4-BE49-F238E27FC236}">
                <a16:creationId xmlns:a16="http://schemas.microsoft.com/office/drawing/2014/main" id="{A7B87D11-6C27-4C51-811E-501815A19AF0}"/>
              </a:ext>
            </a:extLst>
          </p:cNvPr>
          <p:cNvSpPr>
            <a:spLocks noChangeShapeType="1"/>
          </p:cNvSpPr>
          <p:nvPr/>
        </p:nvSpPr>
        <p:spPr bwMode="auto">
          <a:xfrm>
            <a:off x="5029200" y="3429000"/>
            <a:ext cx="76200" cy="5334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581" name="Text Box 13">
            <a:extLst>
              <a:ext uri="{FF2B5EF4-FFF2-40B4-BE49-F238E27FC236}">
                <a16:creationId xmlns:a16="http://schemas.microsoft.com/office/drawing/2014/main" id="{35F60B6E-2FC3-479E-9B63-607CB4AB9C50}"/>
              </a:ext>
            </a:extLst>
          </p:cNvPr>
          <p:cNvSpPr txBox="1">
            <a:spLocks noChangeArrowheads="1"/>
          </p:cNvSpPr>
          <p:nvPr/>
        </p:nvSpPr>
        <p:spPr bwMode="auto">
          <a:xfrm>
            <a:off x="5029200" y="20574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FF3300"/>
                </a:solidFill>
              </a:rPr>
              <a:t>Order 5</a:t>
            </a:r>
          </a:p>
        </p:txBody>
      </p:sp>
      <p:sp>
        <p:nvSpPr>
          <p:cNvPr id="365582" name="Line 14">
            <a:extLst>
              <a:ext uri="{FF2B5EF4-FFF2-40B4-BE49-F238E27FC236}">
                <a16:creationId xmlns:a16="http://schemas.microsoft.com/office/drawing/2014/main" id="{EE9516AA-D967-44E7-BA0A-9070AA70A5B7}"/>
              </a:ext>
            </a:extLst>
          </p:cNvPr>
          <p:cNvSpPr>
            <a:spLocks noChangeShapeType="1"/>
          </p:cNvSpPr>
          <p:nvPr/>
        </p:nvSpPr>
        <p:spPr bwMode="auto">
          <a:xfrm flipH="1">
            <a:off x="5562600" y="2438400"/>
            <a:ext cx="76200" cy="533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9CA219A3-EAE2-48B1-AA70-88D0E47B2210}"/>
              </a:ext>
            </a:extLst>
          </p:cNvPr>
          <p:cNvSpPr>
            <a:spLocks noGrp="1" noChangeArrowheads="1"/>
          </p:cNvSpPr>
          <p:nvPr>
            <p:ph type="title"/>
          </p:nvPr>
        </p:nvSpPr>
        <p:spPr>
          <a:xfrm>
            <a:off x="711200" y="309563"/>
            <a:ext cx="7772400" cy="1143000"/>
          </a:xfrm>
        </p:spPr>
        <p:txBody>
          <a:bodyPr/>
          <a:lstStyle/>
          <a:p>
            <a:r>
              <a:rPr lang="en-US" altLang="en-US"/>
              <a:t>Slope Law</a:t>
            </a:r>
          </a:p>
        </p:txBody>
      </p:sp>
      <p:graphicFrame>
        <p:nvGraphicFramePr>
          <p:cNvPr id="366595" name="Object 3">
            <a:extLst>
              <a:ext uri="{FF2B5EF4-FFF2-40B4-BE49-F238E27FC236}">
                <a16:creationId xmlns:a16="http://schemas.microsoft.com/office/drawing/2014/main" id="{96EA845C-F4FF-48FB-8168-A174ADC6EF8D}"/>
              </a:ext>
            </a:extLst>
          </p:cNvPr>
          <p:cNvGraphicFramePr>
            <a:graphicFrameLocks noChangeAspect="1"/>
          </p:cNvGraphicFramePr>
          <p:nvPr/>
        </p:nvGraphicFramePr>
        <p:xfrm>
          <a:off x="1173163" y="1298575"/>
          <a:ext cx="6710362" cy="5184775"/>
        </p:xfrm>
        <a:graphic>
          <a:graphicData uri="http://schemas.openxmlformats.org/presentationml/2006/ole">
            <mc:AlternateContent xmlns:mc="http://schemas.openxmlformats.org/markup-compatibility/2006">
              <mc:Choice xmlns:v="urn:schemas-microsoft-com:vml" Requires="v">
                <p:oleObj spid="_x0000_s366596"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129857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F5EC1639-098E-4B09-B893-1AA1281E1C81}"/>
              </a:ext>
            </a:extLst>
          </p:cNvPr>
          <p:cNvSpPr>
            <a:spLocks noGrp="1" noChangeArrowheads="1"/>
          </p:cNvSpPr>
          <p:nvPr>
            <p:ph type="title"/>
          </p:nvPr>
        </p:nvSpPr>
        <p:spPr>
          <a:xfrm>
            <a:off x="762000" y="381000"/>
            <a:ext cx="7772400" cy="1143000"/>
          </a:xfrm>
        </p:spPr>
        <p:txBody>
          <a:bodyPr/>
          <a:lstStyle/>
          <a:p>
            <a:r>
              <a:rPr lang="en-US" altLang="en-US"/>
              <a:t>Constant Stream Drops Law</a:t>
            </a:r>
          </a:p>
        </p:txBody>
      </p:sp>
      <p:graphicFrame>
        <p:nvGraphicFramePr>
          <p:cNvPr id="367619" name="Object 3">
            <a:extLst>
              <a:ext uri="{FF2B5EF4-FFF2-40B4-BE49-F238E27FC236}">
                <a16:creationId xmlns:a16="http://schemas.microsoft.com/office/drawing/2014/main" id="{6148119E-E9E7-425F-8948-2603428E08EB}"/>
              </a:ext>
            </a:extLst>
          </p:cNvPr>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367620"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75FC9152-46E0-49C0-8617-D651A31E700C}"/>
              </a:ext>
            </a:extLst>
          </p:cNvPr>
          <p:cNvSpPr>
            <a:spLocks noGrp="1" noChangeArrowheads="1"/>
          </p:cNvSpPr>
          <p:nvPr>
            <p:ph type="title"/>
          </p:nvPr>
        </p:nvSpPr>
        <p:spPr>
          <a:xfrm>
            <a:off x="2819400" y="396875"/>
            <a:ext cx="6096000" cy="1143000"/>
          </a:xfrm>
        </p:spPr>
        <p:txBody>
          <a:bodyPr/>
          <a:lstStyle/>
          <a:p>
            <a:r>
              <a:rPr lang="en-US" altLang="en-US"/>
              <a:t>Overview</a:t>
            </a:r>
          </a:p>
        </p:txBody>
      </p:sp>
      <p:sp>
        <p:nvSpPr>
          <p:cNvPr id="264195" name="Rectangle 3">
            <a:extLst>
              <a:ext uri="{FF2B5EF4-FFF2-40B4-BE49-F238E27FC236}">
                <a16:creationId xmlns:a16="http://schemas.microsoft.com/office/drawing/2014/main" id="{47974C39-4F74-455A-8D0C-0BFC3AA6B07C}"/>
              </a:ext>
            </a:extLst>
          </p:cNvPr>
          <p:cNvSpPr>
            <a:spLocks noGrp="1" noChangeArrowheads="1"/>
          </p:cNvSpPr>
          <p:nvPr>
            <p:ph type="body" idx="1"/>
          </p:nvPr>
        </p:nvSpPr>
        <p:spPr>
          <a:xfrm>
            <a:off x="3162300" y="1676400"/>
            <a:ext cx="5657850" cy="4899025"/>
          </a:xfrm>
        </p:spPr>
        <p:txBody>
          <a:bodyPr/>
          <a:lstStyle/>
          <a:p>
            <a:pPr>
              <a:lnSpc>
                <a:spcPct val="90000"/>
              </a:lnSpc>
            </a:pPr>
            <a:r>
              <a:rPr lang="en-US" altLang="en-US" sz="2400"/>
              <a:t>Hillslope and Channel processes</a:t>
            </a:r>
          </a:p>
          <a:p>
            <a:pPr>
              <a:lnSpc>
                <a:spcPct val="90000"/>
              </a:lnSpc>
            </a:pPr>
            <a:r>
              <a:rPr lang="en-US" altLang="en-US" sz="2400"/>
              <a:t>Digital elevation model derived flow networks</a:t>
            </a:r>
          </a:p>
          <a:p>
            <a:pPr>
              <a:lnSpc>
                <a:spcPct val="90000"/>
              </a:lnSpc>
            </a:pPr>
            <a:r>
              <a:rPr lang="en-US" altLang="en-US" sz="2400"/>
              <a:t>Objective drainage density estimation</a:t>
            </a:r>
          </a:p>
          <a:p>
            <a:pPr>
              <a:lnSpc>
                <a:spcPct val="90000"/>
              </a:lnSpc>
            </a:pPr>
            <a:r>
              <a:rPr lang="en-US" altLang="en-US" sz="2400"/>
              <a:t>Secondary DEM analysis functionality</a:t>
            </a:r>
          </a:p>
          <a:p>
            <a:pPr lvl="1">
              <a:lnSpc>
                <a:spcPct val="90000"/>
              </a:lnSpc>
            </a:pPr>
            <a:r>
              <a:rPr lang="en-US" altLang="en-US" sz="2200"/>
              <a:t>Influence</a:t>
            </a:r>
          </a:p>
          <a:p>
            <a:pPr lvl="1">
              <a:lnSpc>
                <a:spcPct val="90000"/>
              </a:lnSpc>
            </a:pPr>
            <a:r>
              <a:rPr lang="en-US" altLang="en-US" sz="2200"/>
              <a:t>Dependence</a:t>
            </a:r>
          </a:p>
          <a:p>
            <a:pPr lvl="1">
              <a:lnSpc>
                <a:spcPct val="90000"/>
              </a:lnSpc>
            </a:pPr>
            <a:r>
              <a:rPr lang="en-US" altLang="en-US" sz="2200"/>
              <a:t>Reverse accumulation</a:t>
            </a:r>
          </a:p>
          <a:p>
            <a:pPr lvl="1">
              <a:lnSpc>
                <a:spcPct val="90000"/>
              </a:lnSpc>
            </a:pPr>
            <a:r>
              <a:rPr lang="en-US" altLang="en-US" sz="2200"/>
              <a:t>Transport limited accumulation</a:t>
            </a:r>
          </a:p>
          <a:p>
            <a:pPr>
              <a:lnSpc>
                <a:spcPct val="90000"/>
              </a:lnSpc>
            </a:pPr>
            <a:r>
              <a:rPr lang="en-US" altLang="en-US" sz="2400"/>
              <a:t>Terrain Analysis Using Digital Elevation Models (TauDEM) in ArcGIS</a:t>
            </a:r>
          </a:p>
          <a:p>
            <a:pPr>
              <a:lnSpc>
                <a:spcPct val="90000"/>
              </a:lnSpc>
              <a:buFont typeface="Monotype Sorts" pitchFamily="2" charset="2"/>
              <a:buNone/>
            </a:pPr>
            <a:endParaRPr lang="en-US" altLang="en-US" sz="2400"/>
          </a:p>
        </p:txBody>
      </p:sp>
      <p:graphicFrame>
        <p:nvGraphicFramePr>
          <p:cNvPr id="264196" name="Object 4">
            <a:extLst>
              <a:ext uri="{FF2B5EF4-FFF2-40B4-BE49-F238E27FC236}">
                <a16:creationId xmlns:a16="http://schemas.microsoft.com/office/drawing/2014/main" id="{A78296E5-8DEB-4867-8AF0-36FB27CAAD7C}"/>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264197"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B1629DE2-EC1C-481E-BB96-F5D79E3076F3}"/>
              </a:ext>
            </a:extLst>
          </p:cNvPr>
          <p:cNvSpPr>
            <a:spLocks noGrp="1" noChangeArrowheads="1"/>
          </p:cNvSpPr>
          <p:nvPr>
            <p:ph type="title"/>
          </p:nvPr>
        </p:nvSpPr>
        <p:spPr>
          <a:xfrm>
            <a:off x="698500" y="177800"/>
            <a:ext cx="7772400" cy="901700"/>
          </a:xfrm>
        </p:spPr>
        <p:txBody>
          <a:bodyPr/>
          <a:lstStyle/>
          <a:p>
            <a:r>
              <a:rPr lang="en-US" altLang="en-US" sz="4400"/>
              <a:t>Stream Drop</a:t>
            </a:r>
            <a:br>
              <a:rPr lang="en-US" altLang="en-US" sz="4400"/>
            </a:br>
            <a:r>
              <a:rPr lang="en-US" altLang="en-US" sz="2800"/>
              <a:t>Elevation difference between ends of stream</a:t>
            </a:r>
          </a:p>
        </p:txBody>
      </p:sp>
      <p:pic>
        <p:nvPicPr>
          <p:cNvPr id="368643" name="Picture 3" descr="G:\MAIDMENT\giswr2000\visual\graphics1\drop.bmp">
            <a:extLst>
              <a:ext uri="{FF2B5EF4-FFF2-40B4-BE49-F238E27FC236}">
                <a16:creationId xmlns:a16="http://schemas.microsoft.com/office/drawing/2014/main" id="{DEEC754A-33A2-4F6F-B71C-B9B53E54B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98563"/>
            <a:ext cx="5883275" cy="4387850"/>
          </a:xfrm>
          <a:prstGeom prst="rect">
            <a:avLst/>
          </a:prstGeom>
          <a:noFill/>
          <a:extLst>
            <a:ext uri="{909E8E84-426E-40DD-AFC4-6F175D3DCCD1}">
              <a14:hiddenFill xmlns:a14="http://schemas.microsoft.com/office/drawing/2010/main">
                <a:solidFill>
                  <a:srgbClr val="FFFFFF"/>
                </a:solidFill>
              </a14:hiddenFill>
            </a:ext>
          </a:extLst>
        </p:spPr>
      </p:pic>
      <p:grpSp>
        <p:nvGrpSpPr>
          <p:cNvPr id="368644" name="Group 4">
            <a:extLst>
              <a:ext uri="{FF2B5EF4-FFF2-40B4-BE49-F238E27FC236}">
                <a16:creationId xmlns:a16="http://schemas.microsoft.com/office/drawing/2014/main" id="{36F3B22F-5C41-4DF3-B6EF-C461B7F10916}"/>
              </a:ext>
            </a:extLst>
          </p:cNvPr>
          <p:cNvGrpSpPr>
            <a:grpSpLocks/>
          </p:cNvGrpSpPr>
          <p:nvPr/>
        </p:nvGrpSpPr>
        <p:grpSpPr bwMode="auto">
          <a:xfrm>
            <a:off x="1155700" y="4000500"/>
            <a:ext cx="7251700" cy="2638425"/>
            <a:chOff x="728" y="2520"/>
            <a:chExt cx="4568" cy="1662"/>
          </a:xfrm>
        </p:grpSpPr>
        <p:sp>
          <p:nvSpPr>
            <p:cNvPr id="368645" name="Text Box 5">
              <a:extLst>
                <a:ext uri="{FF2B5EF4-FFF2-40B4-BE49-F238E27FC236}">
                  <a16:creationId xmlns:a16="http://schemas.microsoft.com/office/drawing/2014/main" id="{EF4DA0B5-F8B7-43D1-8D98-C99DB7A18587}"/>
                </a:ext>
              </a:extLst>
            </p:cNvPr>
            <p:cNvSpPr txBox="1">
              <a:spLocks noChangeArrowheads="1"/>
            </p:cNvSpPr>
            <p:nvPr/>
          </p:nvSpPr>
          <p:spPr bwMode="auto">
            <a:xfrm>
              <a:off x="728" y="3664"/>
              <a:ext cx="45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368646" name="Group 6">
              <a:extLst>
                <a:ext uri="{FF2B5EF4-FFF2-40B4-BE49-F238E27FC236}">
                  <a16:creationId xmlns:a16="http://schemas.microsoft.com/office/drawing/2014/main" id="{97681EB2-DE5F-4ADA-A28E-6F5A380D4CA9}"/>
                </a:ext>
              </a:extLst>
            </p:cNvPr>
            <p:cNvGrpSpPr>
              <a:grpSpLocks/>
            </p:cNvGrpSpPr>
            <p:nvPr/>
          </p:nvGrpSpPr>
          <p:grpSpPr bwMode="auto">
            <a:xfrm>
              <a:off x="1968" y="2520"/>
              <a:ext cx="1592" cy="935"/>
              <a:chOff x="1968" y="2520"/>
              <a:chExt cx="1592" cy="935"/>
            </a:xfrm>
          </p:grpSpPr>
          <p:sp>
            <p:nvSpPr>
              <p:cNvPr id="368647" name="AutoShape 7">
                <a:extLst>
                  <a:ext uri="{FF2B5EF4-FFF2-40B4-BE49-F238E27FC236}">
                    <a16:creationId xmlns:a16="http://schemas.microsoft.com/office/drawing/2014/main" id="{6FB7B89A-332B-4B11-9237-2FE29EA32357}"/>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8" name="AutoShape 8">
                <a:extLst>
                  <a:ext uri="{FF2B5EF4-FFF2-40B4-BE49-F238E27FC236}">
                    <a16:creationId xmlns:a16="http://schemas.microsoft.com/office/drawing/2014/main" id="{05B9BF00-BFB2-4BE9-A8AF-62D79FE00609}"/>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9" name="Text Box 9">
                <a:extLst>
                  <a:ext uri="{FF2B5EF4-FFF2-40B4-BE49-F238E27FC236}">
                    <a16:creationId xmlns:a16="http://schemas.microsoft.com/office/drawing/2014/main" id="{13713034-5FD7-4313-8039-8B70D80892A9}"/>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368650" name="Text Box 10">
                <a:extLst>
                  <a:ext uri="{FF2B5EF4-FFF2-40B4-BE49-F238E27FC236}">
                    <a16:creationId xmlns:a16="http://schemas.microsoft.com/office/drawing/2014/main" id="{EB806FDC-998E-47F4-B600-0FB75130A792}"/>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368651" name="Text Box 11">
                <a:extLst>
                  <a:ext uri="{FF2B5EF4-FFF2-40B4-BE49-F238E27FC236}">
                    <a16:creationId xmlns:a16="http://schemas.microsoft.com/office/drawing/2014/main" id="{AF26FF11-4372-45F0-ABDF-87F13EC92F9A}"/>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368652" name="Line 12">
                <a:extLst>
                  <a:ext uri="{FF2B5EF4-FFF2-40B4-BE49-F238E27FC236}">
                    <a16:creationId xmlns:a16="http://schemas.microsoft.com/office/drawing/2014/main" id="{C511CFC5-21AE-436E-B94D-2CCEDFF8CAB8}"/>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3" name="Line 13">
                <a:extLst>
                  <a:ext uri="{FF2B5EF4-FFF2-40B4-BE49-F238E27FC236}">
                    <a16:creationId xmlns:a16="http://schemas.microsoft.com/office/drawing/2014/main" id="{034F2147-F3AC-4F2A-84F8-F10041916197}"/>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4" name="Line 14">
                <a:extLst>
                  <a:ext uri="{FF2B5EF4-FFF2-40B4-BE49-F238E27FC236}">
                    <a16:creationId xmlns:a16="http://schemas.microsoft.com/office/drawing/2014/main" id="{1946ACB3-7A98-473D-88F2-2F3F1D71E464}"/>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5" name="Line 15">
                <a:extLst>
                  <a:ext uri="{FF2B5EF4-FFF2-40B4-BE49-F238E27FC236}">
                    <a16:creationId xmlns:a16="http://schemas.microsoft.com/office/drawing/2014/main" id="{78A3C5A8-2276-4144-B392-96F4F39217EF}"/>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6" name="Line 16">
                <a:extLst>
                  <a:ext uri="{FF2B5EF4-FFF2-40B4-BE49-F238E27FC236}">
                    <a16:creationId xmlns:a16="http://schemas.microsoft.com/office/drawing/2014/main" id="{E935AC62-8804-4854-A8C4-D125AF594398}"/>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7" name="Line 17">
                <a:extLst>
                  <a:ext uri="{FF2B5EF4-FFF2-40B4-BE49-F238E27FC236}">
                    <a16:creationId xmlns:a16="http://schemas.microsoft.com/office/drawing/2014/main" id="{2A5E6150-855A-4BCB-AF07-8D35032C985C}"/>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58" name="Line 18">
                <a:extLst>
                  <a:ext uri="{FF2B5EF4-FFF2-40B4-BE49-F238E27FC236}">
                    <a16:creationId xmlns:a16="http://schemas.microsoft.com/office/drawing/2014/main" id="{15DE67BD-33BA-4BEF-BBAC-7AD63E1897A1}"/>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2E98F487-E458-4A5B-8199-43490D49BA35}"/>
              </a:ext>
            </a:extLst>
          </p:cNvPr>
          <p:cNvSpPr>
            <a:spLocks noGrp="1" noChangeArrowheads="1"/>
          </p:cNvSpPr>
          <p:nvPr>
            <p:ph type="title"/>
          </p:nvPr>
        </p:nvSpPr>
        <p:spPr>
          <a:xfrm>
            <a:off x="379413" y="0"/>
            <a:ext cx="8445500" cy="901700"/>
          </a:xfrm>
        </p:spPr>
        <p:txBody>
          <a:bodyPr/>
          <a:lstStyle/>
          <a:p>
            <a:r>
              <a:rPr lang="en-US" altLang="en-US" sz="4000"/>
              <a:t>Strahler Stream Order</a:t>
            </a:r>
            <a:r>
              <a:rPr lang="en-US" altLang="en-US" sz="4400"/>
              <a:t> </a:t>
            </a:r>
            <a:br>
              <a:rPr lang="en-US" altLang="en-US" sz="4400"/>
            </a:br>
            <a:r>
              <a:rPr lang="en-US" altLang="en-US" sz="2800"/>
              <a:t>Stream Drop: Elevation difference between ends of stream</a:t>
            </a:r>
          </a:p>
        </p:txBody>
      </p:sp>
      <p:sp>
        <p:nvSpPr>
          <p:cNvPr id="372739" name="Text Box 3">
            <a:extLst>
              <a:ext uri="{FF2B5EF4-FFF2-40B4-BE49-F238E27FC236}">
                <a16:creationId xmlns:a16="http://schemas.microsoft.com/office/drawing/2014/main" id="{CB0C0848-EAFD-4A18-A677-3A7BA9C10890}"/>
              </a:ext>
            </a:extLst>
          </p:cNvPr>
          <p:cNvSpPr txBox="1">
            <a:spLocks noChangeArrowheads="1"/>
          </p:cNvSpPr>
          <p:nvPr/>
        </p:nvSpPr>
        <p:spPr bwMode="auto">
          <a:xfrm>
            <a:off x="0" y="5754688"/>
            <a:ext cx="725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372740" name="Group 4">
            <a:extLst>
              <a:ext uri="{FF2B5EF4-FFF2-40B4-BE49-F238E27FC236}">
                <a16:creationId xmlns:a16="http://schemas.microsoft.com/office/drawing/2014/main" id="{85783C04-172A-44B8-BFF4-A9FC211A8415}"/>
              </a:ext>
            </a:extLst>
          </p:cNvPr>
          <p:cNvGrpSpPr>
            <a:grpSpLocks/>
          </p:cNvGrpSpPr>
          <p:nvPr/>
        </p:nvGrpSpPr>
        <p:grpSpPr bwMode="auto">
          <a:xfrm>
            <a:off x="-14288" y="1136650"/>
            <a:ext cx="5883276" cy="4387850"/>
            <a:chOff x="130" y="697"/>
            <a:chExt cx="3706" cy="2764"/>
          </a:xfrm>
        </p:grpSpPr>
        <p:pic>
          <p:nvPicPr>
            <p:cNvPr id="372741" name="Picture 5" descr="G:\MAIDMENT\giswr2000\visual\graphics1\drop.bmp">
              <a:extLst>
                <a:ext uri="{FF2B5EF4-FFF2-40B4-BE49-F238E27FC236}">
                  <a16:creationId xmlns:a16="http://schemas.microsoft.com/office/drawing/2014/main" id="{2764B1E7-27C7-4AAA-99A0-4E74C8E87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 y="697"/>
              <a:ext cx="3706" cy="2764"/>
            </a:xfrm>
            <a:prstGeom prst="rect">
              <a:avLst/>
            </a:prstGeom>
            <a:noFill/>
            <a:extLst>
              <a:ext uri="{909E8E84-426E-40DD-AFC4-6F175D3DCCD1}">
                <a14:hiddenFill xmlns:a14="http://schemas.microsoft.com/office/drawing/2010/main">
                  <a:solidFill>
                    <a:srgbClr val="FFFFFF"/>
                  </a:solidFill>
                </a14:hiddenFill>
              </a:ext>
            </a:extLst>
          </p:spPr>
        </p:pic>
        <p:grpSp>
          <p:nvGrpSpPr>
            <p:cNvPr id="372742" name="Group 6">
              <a:extLst>
                <a:ext uri="{FF2B5EF4-FFF2-40B4-BE49-F238E27FC236}">
                  <a16:creationId xmlns:a16="http://schemas.microsoft.com/office/drawing/2014/main" id="{38FA03EF-49FA-4050-9248-08286F6EEF42}"/>
                </a:ext>
              </a:extLst>
            </p:cNvPr>
            <p:cNvGrpSpPr>
              <a:grpSpLocks/>
            </p:cNvGrpSpPr>
            <p:nvPr/>
          </p:nvGrpSpPr>
          <p:grpSpPr bwMode="auto">
            <a:xfrm>
              <a:off x="970" y="2462"/>
              <a:ext cx="1592" cy="935"/>
              <a:chOff x="1968" y="2520"/>
              <a:chExt cx="1592" cy="935"/>
            </a:xfrm>
          </p:grpSpPr>
          <p:sp>
            <p:nvSpPr>
              <p:cNvPr id="372743" name="AutoShape 7">
                <a:extLst>
                  <a:ext uri="{FF2B5EF4-FFF2-40B4-BE49-F238E27FC236}">
                    <a16:creationId xmlns:a16="http://schemas.microsoft.com/office/drawing/2014/main" id="{25803996-05A7-4984-BF63-1846ADFA8B37}"/>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4" name="AutoShape 8">
                <a:extLst>
                  <a:ext uri="{FF2B5EF4-FFF2-40B4-BE49-F238E27FC236}">
                    <a16:creationId xmlns:a16="http://schemas.microsoft.com/office/drawing/2014/main" id="{6BD09670-EB2B-4CBF-9132-14AF848CCA7D}"/>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5" name="Text Box 9">
                <a:extLst>
                  <a:ext uri="{FF2B5EF4-FFF2-40B4-BE49-F238E27FC236}">
                    <a16:creationId xmlns:a16="http://schemas.microsoft.com/office/drawing/2014/main" id="{6F210B1C-8D9E-4A63-88FE-31820CB50956}"/>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372746" name="Text Box 10">
                <a:extLst>
                  <a:ext uri="{FF2B5EF4-FFF2-40B4-BE49-F238E27FC236}">
                    <a16:creationId xmlns:a16="http://schemas.microsoft.com/office/drawing/2014/main" id="{118C5A6E-3EAF-4551-B81E-BFC9B08FE6F0}"/>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372747" name="Text Box 11">
                <a:extLst>
                  <a:ext uri="{FF2B5EF4-FFF2-40B4-BE49-F238E27FC236}">
                    <a16:creationId xmlns:a16="http://schemas.microsoft.com/office/drawing/2014/main" id="{0CFB5F29-8CCC-4AC3-85DA-BDFCF7FFB74B}"/>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372748" name="Line 12">
                <a:extLst>
                  <a:ext uri="{FF2B5EF4-FFF2-40B4-BE49-F238E27FC236}">
                    <a16:creationId xmlns:a16="http://schemas.microsoft.com/office/drawing/2014/main" id="{80F2C37C-48E4-4FE2-B149-D389230AD3CB}"/>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49" name="Line 13">
                <a:extLst>
                  <a:ext uri="{FF2B5EF4-FFF2-40B4-BE49-F238E27FC236}">
                    <a16:creationId xmlns:a16="http://schemas.microsoft.com/office/drawing/2014/main" id="{C24EC622-3A5F-461F-90C9-1DAA3E648C16}"/>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0" name="Line 14">
                <a:extLst>
                  <a:ext uri="{FF2B5EF4-FFF2-40B4-BE49-F238E27FC236}">
                    <a16:creationId xmlns:a16="http://schemas.microsoft.com/office/drawing/2014/main" id="{DDB28CB9-D2E3-4E88-8F9B-8C0F76BE1EEF}"/>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1" name="Line 15">
                <a:extLst>
                  <a:ext uri="{FF2B5EF4-FFF2-40B4-BE49-F238E27FC236}">
                    <a16:creationId xmlns:a16="http://schemas.microsoft.com/office/drawing/2014/main" id="{B44477DB-846D-45D5-B4BA-D9E35F55CADD}"/>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2" name="Line 16">
                <a:extLst>
                  <a:ext uri="{FF2B5EF4-FFF2-40B4-BE49-F238E27FC236}">
                    <a16:creationId xmlns:a16="http://schemas.microsoft.com/office/drawing/2014/main" id="{94E9F958-72BC-4303-84AD-F65034A61584}"/>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3" name="Line 17">
                <a:extLst>
                  <a:ext uri="{FF2B5EF4-FFF2-40B4-BE49-F238E27FC236}">
                    <a16:creationId xmlns:a16="http://schemas.microsoft.com/office/drawing/2014/main" id="{938FE059-DA81-4C24-A655-8A2ADBD2C62B}"/>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754" name="Line 18">
                <a:extLst>
                  <a:ext uri="{FF2B5EF4-FFF2-40B4-BE49-F238E27FC236}">
                    <a16:creationId xmlns:a16="http://schemas.microsoft.com/office/drawing/2014/main" id="{ADC59DC2-177D-4406-BCDC-6B42E4CD1D1A}"/>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72755" name="Text Box 19">
            <a:extLst>
              <a:ext uri="{FF2B5EF4-FFF2-40B4-BE49-F238E27FC236}">
                <a16:creationId xmlns:a16="http://schemas.microsoft.com/office/drawing/2014/main" id="{6BADC842-51AB-43F4-8282-780E1DB58C79}"/>
              </a:ext>
            </a:extLst>
          </p:cNvPr>
          <p:cNvSpPr txBox="1">
            <a:spLocks noChangeArrowheads="1"/>
          </p:cNvSpPr>
          <p:nvPr/>
        </p:nvSpPr>
        <p:spPr bwMode="auto">
          <a:xfrm>
            <a:off x="6096000" y="1798638"/>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11105C4E-C62B-430C-8E46-7F2118523221}"/>
              </a:ext>
            </a:extLst>
          </p:cNvPr>
          <p:cNvSpPr>
            <a:spLocks noGrp="1" noChangeArrowheads="1"/>
          </p:cNvSpPr>
          <p:nvPr>
            <p:ph type="title"/>
          </p:nvPr>
        </p:nvSpPr>
        <p:spPr>
          <a:xfrm>
            <a:off x="295275" y="231775"/>
            <a:ext cx="8658225" cy="2185988"/>
          </a:xfrm>
        </p:spPr>
        <p:txBody>
          <a:bodyPr/>
          <a:lstStyle/>
          <a:p>
            <a:pPr>
              <a:lnSpc>
                <a:spcPct val="100000"/>
              </a:lnSpc>
            </a:pPr>
            <a:r>
              <a:rPr lang="en-US" altLang="en-US" sz="3200" b="0">
                <a:solidFill>
                  <a:srgbClr val="FF3300"/>
                </a:solidFill>
                <a:latin typeface="Times New Roman" panose="02020603050405020304" pitchFamily="18" charset="0"/>
              </a:rPr>
              <a:t>Suggestion:  Map channel networks from the DEM at the finest resolution consistent with observed channel network geomorphology ‘laws’.  </a:t>
            </a:r>
          </a:p>
        </p:txBody>
      </p:sp>
      <p:sp>
        <p:nvSpPr>
          <p:cNvPr id="373763" name="Rectangle 3">
            <a:extLst>
              <a:ext uri="{FF2B5EF4-FFF2-40B4-BE49-F238E27FC236}">
                <a16:creationId xmlns:a16="http://schemas.microsoft.com/office/drawing/2014/main" id="{9E324423-7B25-4DFF-B26B-D9F80F13C7DE}"/>
              </a:ext>
            </a:extLst>
          </p:cNvPr>
          <p:cNvSpPr>
            <a:spLocks noGrp="1" noChangeArrowheads="1"/>
          </p:cNvSpPr>
          <p:nvPr>
            <p:ph type="body" idx="4294967295"/>
          </p:nvPr>
        </p:nvSpPr>
        <p:spPr>
          <a:xfrm>
            <a:off x="633413" y="2476500"/>
            <a:ext cx="7772400" cy="4114800"/>
          </a:xfrm>
        </p:spPr>
        <p:txBody>
          <a:bodyPr/>
          <a:lstStyle/>
          <a:p>
            <a:r>
              <a:rPr lang="en-US" altLang="en-US" sz="3200">
                <a:solidFill>
                  <a:schemeClr val="hlink"/>
                </a:solidFill>
                <a:latin typeface="Times New Roman" panose="02020603050405020304" pitchFamily="18" charset="0"/>
              </a:rPr>
              <a:t>Look for statistically significant break in constant stream drop property</a:t>
            </a:r>
          </a:p>
          <a:p>
            <a:r>
              <a:rPr lang="en-US" altLang="en-US" sz="3200">
                <a:solidFill>
                  <a:schemeClr val="bg2"/>
                </a:solidFill>
                <a:latin typeface="Times New Roman" panose="02020603050405020304" pitchFamily="18" charset="0"/>
              </a:rPr>
              <a:t>Break in slope versus contributing area relationship</a:t>
            </a:r>
          </a:p>
          <a:p>
            <a:r>
              <a:rPr lang="en-US" altLang="en-US" sz="3200">
                <a:solidFill>
                  <a:schemeClr val="bg2"/>
                </a:solidFill>
                <a:latin typeface="Times New Roman" panose="02020603050405020304" pitchFamily="18" charset="0"/>
              </a:rPr>
              <a:t>Physical basis in the form instability theory of Smith and Bretherton (1972), see Tarboton et al. 1992</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EE4E53F4-587C-4E03-8964-7EF5F8860D27}"/>
              </a:ext>
            </a:extLst>
          </p:cNvPr>
          <p:cNvSpPr>
            <a:spLocks noGrp="1" noChangeArrowheads="1"/>
          </p:cNvSpPr>
          <p:nvPr>
            <p:ph type="title"/>
          </p:nvPr>
        </p:nvSpPr>
        <p:spPr>
          <a:xfrm>
            <a:off x="527050" y="158750"/>
            <a:ext cx="8388350" cy="785813"/>
          </a:xfrm>
        </p:spPr>
        <p:txBody>
          <a:bodyPr/>
          <a:lstStyle/>
          <a:p>
            <a:r>
              <a:rPr lang="en-US" altLang="en-US" sz="4400"/>
              <a:t>Statistical Analysis of Stream Drops</a:t>
            </a:r>
            <a:endParaRPr lang="en-US" altLang="en-US" sz="3200">
              <a:solidFill>
                <a:srgbClr val="FF3300"/>
              </a:solidFill>
            </a:endParaRPr>
          </a:p>
        </p:txBody>
      </p:sp>
      <p:sp>
        <p:nvSpPr>
          <p:cNvPr id="374787" name="Rectangle 3">
            <a:extLst>
              <a:ext uri="{FF2B5EF4-FFF2-40B4-BE49-F238E27FC236}">
                <a16:creationId xmlns:a16="http://schemas.microsoft.com/office/drawing/2014/main" id="{D0AA6264-86B6-4741-8FC1-96289AC76DA9}"/>
              </a:ext>
            </a:extLst>
          </p:cNvPr>
          <p:cNvSpPr>
            <a:spLocks noChangeArrowheads="1"/>
          </p:cNvSpPr>
          <p:nvPr/>
        </p:nvSpPr>
        <p:spPr bwMode="auto">
          <a:xfrm>
            <a:off x="358140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4788" name="Rectangle 4">
            <a:extLst>
              <a:ext uri="{FF2B5EF4-FFF2-40B4-BE49-F238E27FC236}">
                <a16:creationId xmlns:a16="http://schemas.microsoft.com/office/drawing/2014/main" id="{EDA98C66-1D85-4EFE-9420-5DD49DE7EAD5}"/>
              </a:ext>
            </a:extLst>
          </p:cNvPr>
          <p:cNvSpPr>
            <a:spLocks noChangeArrowheads="1"/>
          </p:cNvSpPr>
          <p:nvPr/>
        </p:nvSpPr>
        <p:spPr bwMode="auto">
          <a:xfrm>
            <a:off x="35861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4789" name="Rectangle 5">
            <a:extLst>
              <a:ext uri="{FF2B5EF4-FFF2-40B4-BE49-F238E27FC236}">
                <a16:creationId xmlns:a16="http://schemas.microsoft.com/office/drawing/2014/main" id="{673491E2-049B-4416-BDE7-26A1038B84F3}"/>
              </a:ext>
            </a:extLst>
          </p:cNvPr>
          <p:cNvSpPr>
            <a:spLocks noChangeArrowheads="1"/>
          </p:cNvSpPr>
          <p:nvPr/>
        </p:nvSpPr>
        <p:spPr bwMode="auto">
          <a:xfrm>
            <a:off x="35909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74790" name="Object 6">
            <a:extLst>
              <a:ext uri="{FF2B5EF4-FFF2-40B4-BE49-F238E27FC236}">
                <a16:creationId xmlns:a16="http://schemas.microsoft.com/office/drawing/2014/main" id="{7747AE4C-E22F-4A50-86EA-4C64F6020AB8}"/>
              </a:ext>
            </a:extLst>
          </p:cNvPr>
          <p:cNvGraphicFramePr>
            <a:graphicFrameLocks noChangeAspect="1"/>
          </p:cNvGraphicFramePr>
          <p:nvPr/>
        </p:nvGraphicFramePr>
        <p:xfrm>
          <a:off x="0" y="1406525"/>
          <a:ext cx="3071813" cy="3111500"/>
        </p:xfrm>
        <a:graphic>
          <a:graphicData uri="http://schemas.openxmlformats.org/presentationml/2006/ole">
            <mc:AlternateContent xmlns:mc="http://schemas.openxmlformats.org/markup-compatibility/2006">
              <mc:Choice xmlns:v="urn:schemas-microsoft-com:vml" Requires="v">
                <p:oleObj spid="_x0000_s374797" r:id="rId4" imgW="3352800" imgH="2590465" progId="SPLUSGraphSheetFileType">
                  <p:embed/>
                </p:oleObj>
              </mc:Choice>
              <mc:Fallback>
                <p:oleObj r:id="rId4" imgW="3352800" imgH="2590465" progId="SPLUSGraphSheetFileTyp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22363" t="13060" r="18546" b="9531"/>
                      <a:stretch>
                        <a:fillRect/>
                      </a:stretch>
                    </p:blipFill>
                    <p:spPr bwMode="auto">
                      <a:xfrm>
                        <a:off x="0" y="1406525"/>
                        <a:ext cx="3071813" cy="311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1" name="Object 7">
            <a:extLst>
              <a:ext uri="{FF2B5EF4-FFF2-40B4-BE49-F238E27FC236}">
                <a16:creationId xmlns:a16="http://schemas.microsoft.com/office/drawing/2014/main" id="{81CD931B-0E65-4676-939E-B691D2EEEF8E}"/>
              </a:ext>
            </a:extLst>
          </p:cNvPr>
          <p:cNvGraphicFramePr>
            <a:graphicFrameLocks noChangeAspect="1"/>
          </p:cNvGraphicFramePr>
          <p:nvPr/>
        </p:nvGraphicFramePr>
        <p:xfrm>
          <a:off x="3019425" y="1450975"/>
          <a:ext cx="3052763" cy="3089275"/>
        </p:xfrm>
        <a:graphic>
          <a:graphicData uri="http://schemas.openxmlformats.org/presentationml/2006/ole">
            <mc:AlternateContent xmlns:mc="http://schemas.openxmlformats.org/markup-compatibility/2006">
              <mc:Choice xmlns:v="urn:schemas-microsoft-com:vml" Requires="v">
                <p:oleObj spid="_x0000_s374798" r:id="rId6" imgW="3352800" imgH="2590465" progId="SPLUSGraphSheetFileType">
                  <p:embed/>
                </p:oleObj>
              </mc:Choice>
              <mc:Fallback>
                <p:oleObj r:id="rId6" imgW="3352800" imgH="2590465"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22636" t="13766" r="18546" b="9178"/>
                      <a:stretch>
                        <a:fillRect/>
                      </a:stretch>
                    </p:blipFill>
                    <p:spPr bwMode="auto">
                      <a:xfrm>
                        <a:off x="3019425" y="1450975"/>
                        <a:ext cx="3052763"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4792" name="Object 8">
            <a:extLst>
              <a:ext uri="{FF2B5EF4-FFF2-40B4-BE49-F238E27FC236}">
                <a16:creationId xmlns:a16="http://schemas.microsoft.com/office/drawing/2014/main" id="{98EE0A82-07DC-4D8A-9D1D-5E46DB759BFA}"/>
              </a:ext>
            </a:extLst>
          </p:cNvPr>
          <p:cNvGraphicFramePr>
            <a:graphicFrameLocks noChangeAspect="1"/>
          </p:cNvGraphicFramePr>
          <p:nvPr/>
        </p:nvGraphicFramePr>
        <p:xfrm>
          <a:off x="6062663" y="1454150"/>
          <a:ext cx="3043237" cy="3076575"/>
        </p:xfrm>
        <a:graphic>
          <a:graphicData uri="http://schemas.openxmlformats.org/presentationml/2006/ole">
            <mc:AlternateContent xmlns:mc="http://schemas.openxmlformats.org/markup-compatibility/2006">
              <mc:Choice xmlns:v="urn:schemas-microsoft-com:vml" Requires="v">
                <p:oleObj spid="_x0000_s374799" r:id="rId8" imgW="3352800" imgH="2590465" progId="SPLUSGraphSheetFileType">
                  <p:embed/>
                </p:oleObj>
              </mc:Choice>
              <mc:Fallback>
                <p:oleObj r:id="rId8" imgW="3352800" imgH="2590465" progId="SPLUSGraphSheetFileType">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6062663" y="1454150"/>
                        <a:ext cx="3043237"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4793" name="Rectangle 9">
            <a:extLst>
              <a:ext uri="{FF2B5EF4-FFF2-40B4-BE49-F238E27FC236}">
                <a16:creationId xmlns:a16="http://schemas.microsoft.com/office/drawing/2014/main" id="{FC7ED131-0434-4E53-B0F4-923A64DFC9A7}"/>
              </a:ext>
            </a:extLst>
          </p:cNvPr>
          <p:cNvSpPr>
            <a:spLocks noChangeArrowheads="1"/>
          </p:cNvSpPr>
          <p:nvPr/>
        </p:nvSpPr>
        <p:spPr bwMode="auto">
          <a:xfrm>
            <a:off x="0" y="492283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lang="en-US" altLang="en-US" sz="1800" baseline="30000">
                <a:solidFill>
                  <a:schemeClr val="tx1"/>
                </a:solidFill>
                <a:cs typeface="Times New Roman" panose="02020603050405020304" pitchFamily="18" charset="0"/>
              </a:rPr>
              <a:t>-1</a:t>
            </a:r>
            <a:r>
              <a:rPr lang="en-US" altLang="en-US" sz="1800">
                <a:solidFill>
                  <a:schemeClr val="tx1"/>
                </a:solidFill>
                <a:cs typeface="Times New Roman" panose="02020603050405020304" pitchFamily="18" charset="0"/>
              </a:rPr>
              <a:t>) and t statistic for the difference in means between lowest order and all higher order streams is given.</a:t>
            </a:r>
            <a:r>
              <a:rPr lang="en-US" altLang="en-US" sz="1700">
                <a:solidFill>
                  <a:schemeClr val="tx1"/>
                </a:solidFill>
              </a:rPr>
              <a:t> </a:t>
            </a:r>
            <a:endParaRPr lang="en-US" altLang="en-US" sz="3600">
              <a:solidFill>
                <a:schemeClr val="tx1"/>
              </a:solidFill>
            </a:endParaRPr>
          </a:p>
        </p:txBody>
      </p:sp>
      <p:sp>
        <p:nvSpPr>
          <p:cNvPr id="374794" name="Text Box 10">
            <a:extLst>
              <a:ext uri="{FF2B5EF4-FFF2-40B4-BE49-F238E27FC236}">
                <a16:creationId xmlns:a16="http://schemas.microsoft.com/office/drawing/2014/main" id="{AB22440E-600F-40FD-A4ED-D3AA06290A0A}"/>
              </a:ext>
            </a:extLst>
          </p:cNvPr>
          <p:cNvSpPr txBox="1">
            <a:spLocks noChangeArrowheads="1"/>
          </p:cNvSpPr>
          <p:nvPr/>
        </p:nvSpPr>
        <p:spPr bwMode="auto">
          <a:xfrm>
            <a:off x="1193800" y="1539875"/>
            <a:ext cx="1698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10</a:t>
            </a:r>
          </a:p>
          <a:p>
            <a:pPr algn="r"/>
            <a:r>
              <a:rPr kumimoji="0" lang="en-US" altLang="en-US" sz="1800">
                <a:solidFill>
                  <a:schemeClr val="tx1"/>
                </a:solidFill>
              </a:rPr>
              <a:t>Dd = 2.5</a:t>
            </a:r>
          </a:p>
          <a:p>
            <a:pPr algn="r"/>
            <a:r>
              <a:rPr kumimoji="0" lang="en-US" altLang="en-US" sz="1800">
                <a:solidFill>
                  <a:schemeClr val="tx1"/>
                </a:solidFill>
              </a:rPr>
              <a:t>t = -3.5</a:t>
            </a:r>
          </a:p>
        </p:txBody>
      </p:sp>
      <p:sp>
        <p:nvSpPr>
          <p:cNvPr id="374795" name="Text Box 11">
            <a:extLst>
              <a:ext uri="{FF2B5EF4-FFF2-40B4-BE49-F238E27FC236}">
                <a16:creationId xmlns:a16="http://schemas.microsoft.com/office/drawing/2014/main" id="{A414758C-8FFD-4C4A-A4B3-FD8E942E8B71}"/>
              </a:ext>
            </a:extLst>
          </p:cNvPr>
          <p:cNvSpPr txBox="1">
            <a:spLocks noChangeArrowheads="1"/>
          </p:cNvSpPr>
          <p:nvPr/>
        </p:nvSpPr>
        <p:spPr bwMode="auto">
          <a:xfrm>
            <a:off x="3870325" y="1539875"/>
            <a:ext cx="2081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15</a:t>
            </a:r>
          </a:p>
          <a:p>
            <a:pPr algn="r"/>
            <a:r>
              <a:rPr kumimoji="0" lang="en-US" altLang="en-US" sz="1800">
                <a:solidFill>
                  <a:schemeClr val="tx1"/>
                </a:solidFill>
              </a:rPr>
              <a:t>Dd = 2.1</a:t>
            </a:r>
          </a:p>
          <a:p>
            <a:pPr algn="r"/>
            <a:r>
              <a:rPr kumimoji="0" lang="en-US" altLang="en-US" sz="1800">
                <a:solidFill>
                  <a:schemeClr val="tx1"/>
                </a:solidFill>
              </a:rPr>
              <a:t>t = -2.08</a:t>
            </a:r>
          </a:p>
        </p:txBody>
      </p:sp>
      <p:sp>
        <p:nvSpPr>
          <p:cNvPr id="374796" name="Text Box 12">
            <a:extLst>
              <a:ext uri="{FF2B5EF4-FFF2-40B4-BE49-F238E27FC236}">
                <a16:creationId xmlns:a16="http://schemas.microsoft.com/office/drawing/2014/main" id="{F935FEC2-372F-4E70-9EA6-8F9A4F2B6ED6}"/>
              </a:ext>
            </a:extLst>
          </p:cNvPr>
          <p:cNvSpPr txBox="1">
            <a:spLocks noChangeArrowheads="1"/>
          </p:cNvSpPr>
          <p:nvPr/>
        </p:nvSpPr>
        <p:spPr bwMode="auto">
          <a:xfrm>
            <a:off x="7186613" y="1536700"/>
            <a:ext cx="1822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20</a:t>
            </a:r>
          </a:p>
          <a:p>
            <a:pPr algn="r"/>
            <a:r>
              <a:rPr kumimoji="0" lang="en-US" altLang="en-US" sz="1800">
                <a:solidFill>
                  <a:schemeClr val="tx1"/>
                </a:solidFill>
              </a:rPr>
              <a:t>Dd = 1.9</a:t>
            </a:r>
          </a:p>
          <a:p>
            <a:pPr algn="r"/>
            <a:r>
              <a:rPr kumimoji="0" lang="en-US" altLang="en-US" sz="1800">
                <a:solidFill>
                  <a:schemeClr val="tx1"/>
                </a:solidFill>
              </a:rPr>
              <a:t>t = -1.03</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5810" name="Picture 2" descr="C:\MyDocuments\NZwork\grey\greytoppd.wmf">
            <a:extLst>
              <a:ext uri="{FF2B5EF4-FFF2-40B4-BE49-F238E27FC236}">
                <a16:creationId xmlns:a16="http://schemas.microsoft.com/office/drawing/2014/main" id="{C25CFD00-6981-41EA-A4D5-A18DDB519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375811" name="Text Box 3">
            <a:extLst>
              <a:ext uri="{FF2B5EF4-FFF2-40B4-BE49-F238E27FC236}">
                <a16:creationId xmlns:a16="http://schemas.microsoft.com/office/drawing/2014/main" id="{9F50A5FA-50AF-4F98-AC8A-4112D4E6E242}"/>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65716B82-0B97-4082-BA1A-DD937751D1FF}"/>
              </a:ext>
            </a:extLst>
          </p:cNvPr>
          <p:cNvSpPr>
            <a:spLocks noGrp="1" noChangeArrowheads="1"/>
          </p:cNvSpPr>
          <p:nvPr>
            <p:ph type="title"/>
          </p:nvPr>
        </p:nvSpPr>
        <p:spPr>
          <a:xfrm>
            <a:off x="2209800" y="209550"/>
            <a:ext cx="6096000" cy="1143000"/>
          </a:xfrm>
        </p:spPr>
        <p:txBody>
          <a:bodyPr/>
          <a:lstStyle/>
          <a:p>
            <a:r>
              <a:rPr lang="en-US" altLang="en-US"/>
              <a:t>Digital Elevation Model Analysis</a:t>
            </a:r>
          </a:p>
        </p:txBody>
      </p:sp>
      <p:sp>
        <p:nvSpPr>
          <p:cNvPr id="376835" name="Rectangle 3">
            <a:extLst>
              <a:ext uri="{FF2B5EF4-FFF2-40B4-BE49-F238E27FC236}">
                <a16:creationId xmlns:a16="http://schemas.microsoft.com/office/drawing/2014/main" id="{9C310AB5-547B-4FF8-994F-9D9ED6C04A1D}"/>
              </a:ext>
            </a:extLst>
          </p:cNvPr>
          <p:cNvSpPr>
            <a:spLocks noGrp="1" noChangeArrowheads="1"/>
          </p:cNvSpPr>
          <p:nvPr>
            <p:ph type="body" idx="1"/>
          </p:nvPr>
        </p:nvSpPr>
        <p:spPr>
          <a:xfrm>
            <a:off x="3316288" y="1981200"/>
            <a:ext cx="5599112" cy="4627563"/>
          </a:xfrm>
        </p:spPr>
        <p:txBody>
          <a:bodyPr/>
          <a:lstStyle/>
          <a:p>
            <a:pPr>
              <a:lnSpc>
                <a:spcPct val="90000"/>
              </a:lnSpc>
            </a:pPr>
            <a:r>
              <a:rPr lang="en-US" altLang="en-US"/>
              <a:t>Primary</a:t>
            </a:r>
          </a:p>
          <a:p>
            <a:pPr lvl="1">
              <a:lnSpc>
                <a:spcPct val="90000"/>
              </a:lnSpc>
            </a:pPr>
            <a:r>
              <a:rPr lang="en-US" altLang="en-US"/>
              <a:t>Flow directions and slopes</a:t>
            </a:r>
          </a:p>
          <a:p>
            <a:pPr lvl="1">
              <a:lnSpc>
                <a:spcPct val="90000"/>
              </a:lnSpc>
            </a:pPr>
            <a:r>
              <a:rPr lang="en-US" altLang="en-US"/>
              <a:t>Drainage area (specific catchment area)</a:t>
            </a:r>
          </a:p>
          <a:p>
            <a:pPr lvl="1">
              <a:lnSpc>
                <a:spcPct val="90000"/>
              </a:lnSpc>
            </a:pPr>
            <a:endParaRPr lang="en-US" altLang="en-US"/>
          </a:p>
          <a:p>
            <a:pPr>
              <a:lnSpc>
                <a:spcPct val="90000"/>
              </a:lnSpc>
            </a:pPr>
            <a:r>
              <a:rPr lang="en-US" altLang="en-US"/>
              <a:t>Secondary</a:t>
            </a:r>
          </a:p>
          <a:p>
            <a:pPr lvl="1">
              <a:lnSpc>
                <a:spcPct val="90000"/>
              </a:lnSpc>
            </a:pPr>
            <a:r>
              <a:rPr lang="en-US" altLang="en-US"/>
              <a:t>Influence function</a:t>
            </a:r>
          </a:p>
          <a:p>
            <a:pPr lvl="1">
              <a:lnSpc>
                <a:spcPct val="90000"/>
              </a:lnSpc>
            </a:pPr>
            <a:r>
              <a:rPr lang="en-US" altLang="en-US"/>
              <a:t>Dependence function</a:t>
            </a:r>
          </a:p>
          <a:p>
            <a:pPr lvl="1">
              <a:lnSpc>
                <a:spcPct val="90000"/>
              </a:lnSpc>
            </a:pPr>
            <a:r>
              <a:rPr lang="en-US" altLang="en-US"/>
              <a:t>Reverse accumulation</a:t>
            </a:r>
          </a:p>
          <a:p>
            <a:pPr lvl="1">
              <a:lnSpc>
                <a:spcPct val="90000"/>
              </a:lnSpc>
            </a:pPr>
            <a:r>
              <a:rPr lang="en-US" altLang="en-US"/>
              <a:t>Transport limited accumulation</a:t>
            </a:r>
          </a:p>
        </p:txBody>
      </p:sp>
      <p:graphicFrame>
        <p:nvGraphicFramePr>
          <p:cNvPr id="376836" name="Object 4">
            <a:extLst>
              <a:ext uri="{FF2B5EF4-FFF2-40B4-BE49-F238E27FC236}">
                <a16:creationId xmlns:a16="http://schemas.microsoft.com/office/drawing/2014/main" id="{A1AC61FE-3C6F-4013-AF40-46BBE514C265}"/>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376837"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96154C89-30A1-4B2F-8A38-1A4BEDFB89D6}"/>
              </a:ext>
            </a:extLst>
          </p:cNvPr>
          <p:cNvSpPr>
            <a:spLocks noGrp="1" noChangeArrowheads="1"/>
          </p:cNvSpPr>
          <p:nvPr>
            <p:ph type="title"/>
          </p:nvPr>
        </p:nvSpPr>
        <p:spPr>
          <a:xfrm>
            <a:off x="1676400" y="0"/>
            <a:ext cx="5562600" cy="9017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ltLang="en-US" sz="3600">
                <a:solidFill>
                  <a:schemeClr val="bg2"/>
                </a:solidFill>
              </a:rPr>
              <a:t>Topographic Slope</a:t>
            </a:r>
          </a:p>
        </p:txBody>
      </p:sp>
      <p:grpSp>
        <p:nvGrpSpPr>
          <p:cNvPr id="265219" name="Group 3">
            <a:extLst>
              <a:ext uri="{FF2B5EF4-FFF2-40B4-BE49-F238E27FC236}">
                <a16:creationId xmlns:a16="http://schemas.microsoft.com/office/drawing/2014/main" id="{784ADA5C-2BB0-4930-985E-BFF427FDC6E5}"/>
              </a:ext>
            </a:extLst>
          </p:cNvPr>
          <p:cNvGrpSpPr>
            <a:grpSpLocks noChangeAspect="1"/>
          </p:cNvGrpSpPr>
          <p:nvPr/>
        </p:nvGrpSpPr>
        <p:grpSpPr bwMode="auto">
          <a:xfrm>
            <a:off x="1582738" y="685800"/>
            <a:ext cx="5237162" cy="3519488"/>
            <a:chOff x="926" y="624"/>
            <a:chExt cx="3666" cy="2464"/>
          </a:xfrm>
        </p:grpSpPr>
        <p:pic>
          <p:nvPicPr>
            <p:cNvPr id="265220" name="Picture 4">
              <a:extLst>
                <a:ext uri="{FF2B5EF4-FFF2-40B4-BE49-F238E27FC236}">
                  <a16:creationId xmlns:a16="http://schemas.microsoft.com/office/drawing/2014/main" id="{FBB76B04-7D00-4767-A231-46C7D4925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 y="638"/>
              <a:ext cx="3656"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1" name="Line 5">
              <a:extLst>
                <a:ext uri="{FF2B5EF4-FFF2-40B4-BE49-F238E27FC236}">
                  <a16:creationId xmlns:a16="http://schemas.microsoft.com/office/drawing/2014/main" id="{F124C25B-2E01-413A-91C1-4BA6D8B296B9}"/>
                </a:ext>
              </a:extLst>
            </p:cNvPr>
            <p:cNvSpPr>
              <a:spLocks noChangeAspect="1" noChangeShapeType="1"/>
            </p:cNvSpPr>
            <p:nvPr/>
          </p:nvSpPr>
          <p:spPr bwMode="auto">
            <a:xfrm>
              <a:off x="258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2" name="Line 6">
              <a:extLst>
                <a:ext uri="{FF2B5EF4-FFF2-40B4-BE49-F238E27FC236}">
                  <a16:creationId xmlns:a16="http://schemas.microsoft.com/office/drawing/2014/main" id="{75CBF281-9017-4DA6-83F1-64749FAD8139}"/>
                </a:ext>
              </a:extLst>
            </p:cNvPr>
            <p:cNvSpPr>
              <a:spLocks noChangeAspect="1" noChangeShapeType="1"/>
            </p:cNvSpPr>
            <p:nvPr/>
          </p:nvSpPr>
          <p:spPr bwMode="auto">
            <a:xfrm>
              <a:off x="2792"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3" name="Line 7">
              <a:extLst>
                <a:ext uri="{FF2B5EF4-FFF2-40B4-BE49-F238E27FC236}">
                  <a16:creationId xmlns:a16="http://schemas.microsoft.com/office/drawing/2014/main" id="{E84A30E9-86CA-4A09-A145-7FB0BDCDDED9}"/>
                </a:ext>
              </a:extLst>
            </p:cNvPr>
            <p:cNvSpPr>
              <a:spLocks noChangeAspect="1" noChangeShapeType="1"/>
            </p:cNvSpPr>
            <p:nvPr/>
          </p:nvSpPr>
          <p:spPr bwMode="auto">
            <a:xfrm>
              <a:off x="299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Line 8">
              <a:extLst>
                <a:ext uri="{FF2B5EF4-FFF2-40B4-BE49-F238E27FC236}">
                  <a16:creationId xmlns:a16="http://schemas.microsoft.com/office/drawing/2014/main" id="{4B47B736-A466-46F2-B73A-640CC45F2EBA}"/>
                </a:ext>
              </a:extLst>
            </p:cNvPr>
            <p:cNvSpPr>
              <a:spLocks noChangeAspect="1" noChangeShapeType="1"/>
            </p:cNvSpPr>
            <p:nvPr/>
          </p:nvSpPr>
          <p:spPr bwMode="auto">
            <a:xfrm>
              <a:off x="320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5" name="Line 9">
              <a:extLst>
                <a:ext uri="{FF2B5EF4-FFF2-40B4-BE49-F238E27FC236}">
                  <a16:creationId xmlns:a16="http://schemas.microsoft.com/office/drawing/2014/main" id="{4E4D6988-C642-47C1-BC5B-9031F31F36E5}"/>
                </a:ext>
              </a:extLst>
            </p:cNvPr>
            <p:cNvSpPr>
              <a:spLocks noChangeAspect="1" noChangeShapeType="1"/>
            </p:cNvSpPr>
            <p:nvPr/>
          </p:nvSpPr>
          <p:spPr bwMode="auto">
            <a:xfrm>
              <a:off x="3416"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6" name="Line 10">
              <a:extLst>
                <a:ext uri="{FF2B5EF4-FFF2-40B4-BE49-F238E27FC236}">
                  <a16:creationId xmlns:a16="http://schemas.microsoft.com/office/drawing/2014/main" id="{84A6E935-F55B-424B-9065-D43D18F79242}"/>
                </a:ext>
              </a:extLst>
            </p:cNvPr>
            <p:cNvSpPr>
              <a:spLocks noChangeAspect="1" noChangeShapeType="1"/>
            </p:cNvSpPr>
            <p:nvPr/>
          </p:nvSpPr>
          <p:spPr bwMode="auto">
            <a:xfrm>
              <a:off x="362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7" name="Line 11">
              <a:extLst>
                <a:ext uri="{FF2B5EF4-FFF2-40B4-BE49-F238E27FC236}">
                  <a16:creationId xmlns:a16="http://schemas.microsoft.com/office/drawing/2014/main" id="{2C1C90C6-78C6-45AF-AA21-3E0938CE90E1}"/>
                </a:ext>
              </a:extLst>
            </p:cNvPr>
            <p:cNvSpPr>
              <a:spLocks noChangeAspect="1" noChangeShapeType="1"/>
            </p:cNvSpPr>
            <p:nvPr/>
          </p:nvSpPr>
          <p:spPr bwMode="auto">
            <a:xfrm>
              <a:off x="3824"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8" name="Line 12">
              <a:extLst>
                <a:ext uri="{FF2B5EF4-FFF2-40B4-BE49-F238E27FC236}">
                  <a16:creationId xmlns:a16="http://schemas.microsoft.com/office/drawing/2014/main" id="{CC471B2C-9AB4-4135-96FC-4DB0374F9416}"/>
                </a:ext>
              </a:extLst>
            </p:cNvPr>
            <p:cNvSpPr>
              <a:spLocks noChangeAspect="1" noChangeShapeType="1"/>
            </p:cNvSpPr>
            <p:nvPr/>
          </p:nvSpPr>
          <p:spPr bwMode="auto">
            <a:xfrm>
              <a:off x="4032"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9" name="Line 13">
              <a:extLst>
                <a:ext uri="{FF2B5EF4-FFF2-40B4-BE49-F238E27FC236}">
                  <a16:creationId xmlns:a16="http://schemas.microsoft.com/office/drawing/2014/main" id="{9BD0819A-0D8F-4614-9CE6-90C00D4B4180}"/>
                </a:ext>
              </a:extLst>
            </p:cNvPr>
            <p:cNvSpPr>
              <a:spLocks noChangeAspect="1" noChangeShapeType="1"/>
            </p:cNvSpPr>
            <p:nvPr/>
          </p:nvSpPr>
          <p:spPr bwMode="auto">
            <a:xfrm>
              <a:off x="1760"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0" name="Line 14">
              <a:extLst>
                <a:ext uri="{FF2B5EF4-FFF2-40B4-BE49-F238E27FC236}">
                  <a16:creationId xmlns:a16="http://schemas.microsoft.com/office/drawing/2014/main" id="{619D1234-7A01-471D-B855-EBC2BB35652F}"/>
                </a:ext>
              </a:extLst>
            </p:cNvPr>
            <p:cNvSpPr>
              <a:spLocks noChangeAspect="1" noChangeShapeType="1"/>
            </p:cNvSpPr>
            <p:nvPr/>
          </p:nvSpPr>
          <p:spPr bwMode="auto">
            <a:xfrm>
              <a:off x="1968"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a:extLst>
                <a:ext uri="{FF2B5EF4-FFF2-40B4-BE49-F238E27FC236}">
                  <a16:creationId xmlns:a16="http://schemas.microsoft.com/office/drawing/2014/main" id="{63FB184E-A57C-4083-9BA0-313354D3CA43}"/>
                </a:ext>
              </a:extLst>
            </p:cNvPr>
            <p:cNvSpPr>
              <a:spLocks noChangeAspect="1" noChangeShapeType="1"/>
            </p:cNvSpPr>
            <p:nvPr/>
          </p:nvSpPr>
          <p:spPr bwMode="auto">
            <a:xfrm>
              <a:off x="2168"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a:extLst>
                <a:ext uri="{FF2B5EF4-FFF2-40B4-BE49-F238E27FC236}">
                  <a16:creationId xmlns:a16="http://schemas.microsoft.com/office/drawing/2014/main" id="{AAEAB5F9-4910-4C8B-99EF-7297E771A5BE}"/>
                </a:ext>
              </a:extLst>
            </p:cNvPr>
            <p:cNvSpPr>
              <a:spLocks noChangeAspect="1" noChangeShapeType="1"/>
            </p:cNvSpPr>
            <p:nvPr/>
          </p:nvSpPr>
          <p:spPr bwMode="auto">
            <a:xfrm>
              <a:off x="237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Line 17">
              <a:extLst>
                <a:ext uri="{FF2B5EF4-FFF2-40B4-BE49-F238E27FC236}">
                  <a16:creationId xmlns:a16="http://schemas.microsoft.com/office/drawing/2014/main" id="{A5F2FF31-1782-4EEB-9510-B66C872D74A3}"/>
                </a:ext>
              </a:extLst>
            </p:cNvPr>
            <p:cNvSpPr>
              <a:spLocks noChangeAspect="1" noChangeShapeType="1"/>
            </p:cNvSpPr>
            <p:nvPr/>
          </p:nvSpPr>
          <p:spPr bwMode="auto">
            <a:xfrm>
              <a:off x="93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Line 18">
              <a:extLst>
                <a:ext uri="{FF2B5EF4-FFF2-40B4-BE49-F238E27FC236}">
                  <a16:creationId xmlns:a16="http://schemas.microsoft.com/office/drawing/2014/main" id="{885297B3-803A-4582-8837-88EEF92D0A10}"/>
                </a:ext>
              </a:extLst>
            </p:cNvPr>
            <p:cNvSpPr>
              <a:spLocks noChangeAspect="1" noChangeShapeType="1"/>
            </p:cNvSpPr>
            <p:nvPr/>
          </p:nvSpPr>
          <p:spPr bwMode="auto">
            <a:xfrm>
              <a:off x="114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Line 19">
              <a:extLst>
                <a:ext uri="{FF2B5EF4-FFF2-40B4-BE49-F238E27FC236}">
                  <a16:creationId xmlns:a16="http://schemas.microsoft.com/office/drawing/2014/main" id="{641F0902-EBDF-44C1-81DF-77578C0B0191}"/>
                </a:ext>
              </a:extLst>
            </p:cNvPr>
            <p:cNvSpPr>
              <a:spLocks noChangeAspect="1" noChangeShapeType="1"/>
            </p:cNvSpPr>
            <p:nvPr/>
          </p:nvSpPr>
          <p:spPr bwMode="auto">
            <a:xfrm>
              <a:off x="134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Line 20">
              <a:extLst>
                <a:ext uri="{FF2B5EF4-FFF2-40B4-BE49-F238E27FC236}">
                  <a16:creationId xmlns:a16="http://schemas.microsoft.com/office/drawing/2014/main" id="{C29C8C64-C1CF-4E30-BA06-688DB318B9A9}"/>
                </a:ext>
              </a:extLst>
            </p:cNvPr>
            <p:cNvSpPr>
              <a:spLocks noChangeAspect="1" noChangeShapeType="1"/>
            </p:cNvSpPr>
            <p:nvPr/>
          </p:nvSpPr>
          <p:spPr bwMode="auto">
            <a:xfrm>
              <a:off x="155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7" name="Line 21">
              <a:extLst>
                <a:ext uri="{FF2B5EF4-FFF2-40B4-BE49-F238E27FC236}">
                  <a16:creationId xmlns:a16="http://schemas.microsoft.com/office/drawing/2014/main" id="{1EA02CA9-F0B5-4190-A966-7C7752D8F6A3}"/>
                </a:ext>
              </a:extLst>
            </p:cNvPr>
            <p:cNvSpPr>
              <a:spLocks noChangeAspect="1" noChangeShapeType="1"/>
            </p:cNvSpPr>
            <p:nvPr/>
          </p:nvSpPr>
          <p:spPr bwMode="auto">
            <a:xfrm>
              <a:off x="423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8" name="Line 22">
              <a:extLst>
                <a:ext uri="{FF2B5EF4-FFF2-40B4-BE49-F238E27FC236}">
                  <a16:creationId xmlns:a16="http://schemas.microsoft.com/office/drawing/2014/main" id="{D9E07BD4-BE4B-4138-AE8C-A3A09DB21181}"/>
                </a:ext>
              </a:extLst>
            </p:cNvPr>
            <p:cNvSpPr>
              <a:spLocks noChangeAspect="1" noChangeShapeType="1"/>
            </p:cNvSpPr>
            <p:nvPr/>
          </p:nvSpPr>
          <p:spPr bwMode="auto">
            <a:xfrm>
              <a:off x="444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9" name="Line 23">
              <a:extLst>
                <a:ext uri="{FF2B5EF4-FFF2-40B4-BE49-F238E27FC236}">
                  <a16:creationId xmlns:a16="http://schemas.microsoft.com/office/drawing/2014/main" id="{3313FBDC-3FD2-4183-B4B1-30F5657B9FC3}"/>
                </a:ext>
              </a:extLst>
            </p:cNvPr>
            <p:cNvSpPr>
              <a:spLocks noChangeAspect="1" noChangeShapeType="1"/>
            </p:cNvSpPr>
            <p:nvPr/>
          </p:nvSpPr>
          <p:spPr bwMode="auto">
            <a:xfrm>
              <a:off x="936" y="27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0" name="Line 24">
              <a:extLst>
                <a:ext uri="{FF2B5EF4-FFF2-40B4-BE49-F238E27FC236}">
                  <a16:creationId xmlns:a16="http://schemas.microsoft.com/office/drawing/2014/main" id="{285B3ED5-194F-4956-A1BE-E5ADE6366A36}"/>
                </a:ext>
              </a:extLst>
            </p:cNvPr>
            <p:cNvSpPr>
              <a:spLocks noChangeAspect="1" noChangeShapeType="1"/>
            </p:cNvSpPr>
            <p:nvPr/>
          </p:nvSpPr>
          <p:spPr bwMode="auto">
            <a:xfrm>
              <a:off x="936" y="256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1" name="Line 25">
              <a:extLst>
                <a:ext uri="{FF2B5EF4-FFF2-40B4-BE49-F238E27FC236}">
                  <a16:creationId xmlns:a16="http://schemas.microsoft.com/office/drawing/2014/main" id="{515AAEF4-63E8-4595-83FB-405A426C0688}"/>
                </a:ext>
              </a:extLst>
            </p:cNvPr>
            <p:cNvSpPr>
              <a:spLocks noChangeAspect="1" noChangeShapeType="1"/>
            </p:cNvSpPr>
            <p:nvPr/>
          </p:nvSpPr>
          <p:spPr bwMode="auto">
            <a:xfrm>
              <a:off x="936" y="235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2" name="Line 26">
              <a:extLst>
                <a:ext uri="{FF2B5EF4-FFF2-40B4-BE49-F238E27FC236}">
                  <a16:creationId xmlns:a16="http://schemas.microsoft.com/office/drawing/2014/main" id="{2B1B3882-E9F9-4560-9E3C-1B4ED7203329}"/>
                </a:ext>
              </a:extLst>
            </p:cNvPr>
            <p:cNvSpPr>
              <a:spLocks noChangeAspect="1" noChangeShapeType="1"/>
            </p:cNvSpPr>
            <p:nvPr/>
          </p:nvSpPr>
          <p:spPr bwMode="auto">
            <a:xfrm>
              <a:off x="944" y="2144"/>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2C8B956B-1C48-4B06-AFBF-FA168A68E84B}"/>
                </a:ext>
              </a:extLst>
            </p:cNvPr>
            <p:cNvSpPr>
              <a:spLocks noChangeAspect="1" noChangeShapeType="1"/>
            </p:cNvSpPr>
            <p:nvPr/>
          </p:nvSpPr>
          <p:spPr bwMode="auto">
            <a:xfrm>
              <a:off x="936" y="29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5A4C472A-9868-47CC-9885-7CD15495FAB7}"/>
                </a:ext>
              </a:extLst>
            </p:cNvPr>
            <p:cNvSpPr>
              <a:spLocks noChangeAspect="1" noChangeShapeType="1"/>
            </p:cNvSpPr>
            <p:nvPr/>
          </p:nvSpPr>
          <p:spPr bwMode="auto">
            <a:xfrm>
              <a:off x="944" y="17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3CC69872-8BE8-4743-906D-FEEA1DF73D44}"/>
                </a:ext>
              </a:extLst>
            </p:cNvPr>
            <p:cNvSpPr>
              <a:spLocks noChangeAspect="1" noChangeShapeType="1"/>
            </p:cNvSpPr>
            <p:nvPr/>
          </p:nvSpPr>
          <p:spPr bwMode="auto">
            <a:xfrm>
              <a:off x="944" y="152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AC244053-A392-4C9D-A658-650F6A360BFD}"/>
                </a:ext>
              </a:extLst>
            </p:cNvPr>
            <p:cNvSpPr>
              <a:spLocks noChangeAspect="1" noChangeShapeType="1"/>
            </p:cNvSpPr>
            <p:nvPr/>
          </p:nvSpPr>
          <p:spPr bwMode="auto">
            <a:xfrm>
              <a:off x="944" y="132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F6F2655B-2EC3-4C9D-9A50-090B160CADD4}"/>
                </a:ext>
              </a:extLst>
            </p:cNvPr>
            <p:cNvSpPr>
              <a:spLocks noChangeAspect="1" noChangeShapeType="1"/>
            </p:cNvSpPr>
            <p:nvPr/>
          </p:nvSpPr>
          <p:spPr bwMode="auto">
            <a:xfrm>
              <a:off x="944" y="11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5A46E443-2000-4840-8BF3-413485E3F750}"/>
                </a:ext>
              </a:extLst>
            </p:cNvPr>
            <p:cNvSpPr>
              <a:spLocks noChangeAspect="1" noChangeShapeType="1"/>
            </p:cNvSpPr>
            <p:nvPr/>
          </p:nvSpPr>
          <p:spPr bwMode="auto">
            <a:xfrm>
              <a:off x="944" y="19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8996E860-95B1-47A7-B2FF-8F58036B34B6}"/>
                </a:ext>
              </a:extLst>
            </p:cNvPr>
            <p:cNvSpPr>
              <a:spLocks noChangeAspect="1" noChangeShapeType="1"/>
            </p:cNvSpPr>
            <p:nvPr/>
          </p:nvSpPr>
          <p:spPr bwMode="auto">
            <a:xfrm>
              <a:off x="936" y="7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0" name="Line 34">
              <a:extLst>
                <a:ext uri="{FF2B5EF4-FFF2-40B4-BE49-F238E27FC236}">
                  <a16:creationId xmlns:a16="http://schemas.microsoft.com/office/drawing/2014/main" id="{6C8C33F6-A324-4135-BD6E-A45EA3E1132C}"/>
                </a:ext>
              </a:extLst>
            </p:cNvPr>
            <p:cNvSpPr>
              <a:spLocks noChangeAspect="1" noChangeShapeType="1"/>
            </p:cNvSpPr>
            <p:nvPr/>
          </p:nvSpPr>
          <p:spPr bwMode="auto">
            <a:xfrm>
              <a:off x="936" y="9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1" name="Line 35">
              <a:extLst>
                <a:ext uri="{FF2B5EF4-FFF2-40B4-BE49-F238E27FC236}">
                  <a16:creationId xmlns:a16="http://schemas.microsoft.com/office/drawing/2014/main" id="{8628AF65-0AFA-490D-B5BE-54D346D27889}"/>
                </a:ext>
              </a:extLst>
            </p:cNvPr>
            <p:cNvSpPr>
              <a:spLocks noChangeAspect="1" noChangeShapeType="1"/>
            </p:cNvSpPr>
            <p:nvPr/>
          </p:nvSpPr>
          <p:spPr bwMode="auto">
            <a:xfrm flipH="1">
              <a:off x="3104" y="1624"/>
              <a:ext cx="200" cy="216"/>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2" name="Line 36">
              <a:extLst>
                <a:ext uri="{FF2B5EF4-FFF2-40B4-BE49-F238E27FC236}">
                  <a16:creationId xmlns:a16="http://schemas.microsoft.com/office/drawing/2014/main" id="{A6FE26F0-2660-4F05-94E2-94B9F116C9E1}"/>
                </a:ext>
              </a:extLst>
            </p:cNvPr>
            <p:cNvSpPr>
              <a:spLocks noChangeAspect="1" noChangeShapeType="1"/>
            </p:cNvSpPr>
            <p:nvPr/>
          </p:nvSpPr>
          <p:spPr bwMode="auto">
            <a:xfrm>
              <a:off x="3304" y="1624"/>
              <a:ext cx="0" cy="20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3" name="Line 37">
              <a:extLst>
                <a:ext uri="{FF2B5EF4-FFF2-40B4-BE49-F238E27FC236}">
                  <a16:creationId xmlns:a16="http://schemas.microsoft.com/office/drawing/2014/main" id="{5119CC3A-C52F-42B7-8D98-56F6E2949743}"/>
                </a:ext>
              </a:extLst>
            </p:cNvPr>
            <p:cNvSpPr>
              <a:spLocks noChangeAspect="1" noChangeShapeType="1"/>
            </p:cNvSpPr>
            <p:nvPr/>
          </p:nvSpPr>
          <p:spPr bwMode="auto">
            <a:xfrm flipH="1">
              <a:off x="3072" y="1632"/>
              <a:ext cx="224"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4" name="Text Box 38">
              <a:extLst>
                <a:ext uri="{FF2B5EF4-FFF2-40B4-BE49-F238E27FC236}">
                  <a16:creationId xmlns:a16="http://schemas.microsoft.com/office/drawing/2014/main" id="{B3972ED0-877A-45FE-A957-B2E0E02DDEB9}"/>
                </a:ext>
              </a:extLst>
            </p:cNvPr>
            <p:cNvSpPr txBox="1">
              <a:spLocks noChangeAspect="1" noChangeArrowheads="1"/>
            </p:cNvSpPr>
            <p:nvPr/>
          </p:nvSpPr>
          <p:spPr bwMode="auto">
            <a:xfrm>
              <a:off x="3112" y="1248"/>
              <a:ext cx="4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rgbClr val="003399"/>
                  </a:solidFill>
                </a:rPr>
                <a:t>?</a:t>
              </a:r>
            </a:p>
          </p:txBody>
        </p:sp>
      </p:grpSp>
      <p:sp>
        <p:nvSpPr>
          <p:cNvPr id="265255" name="Rectangle 39">
            <a:extLst>
              <a:ext uri="{FF2B5EF4-FFF2-40B4-BE49-F238E27FC236}">
                <a16:creationId xmlns:a16="http://schemas.microsoft.com/office/drawing/2014/main" id="{41A6C334-6FEF-42DD-A1EF-4C3BC7BE9F76}"/>
              </a:ext>
            </a:extLst>
          </p:cNvPr>
          <p:cNvSpPr>
            <a:spLocks noGrp="1" noChangeArrowheads="1"/>
          </p:cNvSpPr>
          <p:nvPr>
            <p:ph type="body" sz="half" idx="2"/>
          </p:nvPr>
        </p:nvSpPr>
        <p:spPr>
          <a:xfrm>
            <a:off x="336550" y="4211638"/>
            <a:ext cx="3800475" cy="1587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Monotype Sorts" pitchFamily="2" charset="2"/>
              <a:buNone/>
              <a:tabLst>
                <a:tab pos="2743200" algn="l"/>
              </a:tabLst>
            </a:pPr>
            <a:r>
              <a:rPr lang="en-CA" altLang="en-US" sz="2400" b="1">
                <a:solidFill>
                  <a:srgbClr val="F80000"/>
                </a:solidFill>
              </a:rPr>
              <a:t>Topographic Definition Drop/Distance</a:t>
            </a:r>
          </a:p>
        </p:txBody>
      </p:sp>
      <p:sp>
        <p:nvSpPr>
          <p:cNvPr id="265256" name="Rectangle 40">
            <a:extLst>
              <a:ext uri="{FF2B5EF4-FFF2-40B4-BE49-F238E27FC236}">
                <a16:creationId xmlns:a16="http://schemas.microsoft.com/office/drawing/2014/main" id="{8322D7C0-1792-4219-B12A-B60B6F140218}"/>
              </a:ext>
            </a:extLst>
          </p:cNvPr>
          <p:cNvSpPr>
            <a:spLocks noChangeArrowheads="1"/>
          </p:cNvSpPr>
          <p:nvPr/>
        </p:nvSpPr>
        <p:spPr bwMode="auto">
          <a:xfrm>
            <a:off x="4424363" y="4194175"/>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CA" altLang="en-US" sz="2400" b="1">
                <a:solidFill>
                  <a:srgbClr val="003399"/>
                </a:solidFill>
                <a:latin typeface="Arial" panose="020B0604020202020204" pitchFamily="34" charset="0"/>
              </a:rPr>
              <a:t>Limitation imposed by 8 grid directions.</a:t>
            </a:r>
            <a:endParaRPr kumimoji="0" lang="en-US" altLang="en-US" sz="2400" b="1">
              <a:solidFill>
                <a:srgbClr val="003399"/>
              </a:solidFill>
              <a:latin typeface="Arial" panose="020B0604020202020204" pitchFamily="34" charset="0"/>
            </a:endParaRPr>
          </a:p>
        </p:txBody>
      </p:sp>
      <p:sp>
        <p:nvSpPr>
          <p:cNvPr id="265257" name="Rectangle 41">
            <a:extLst>
              <a:ext uri="{FF2B5EF4-FFF2-40B4-BE49-F238E27FC236}">
                <a16:creationId xmlns:a16="http://schemas.microsoft.com/office/drawing/2014/main" id="{417C8C79-E7A2-4723-95B7-5F3EC8F972A0}"/>
              </a:ext>
            </a:extLst>
          </p:cNvPr>
          <p:cNvSpPr>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3300"/>
                </a:solidFill>
              </a:rPr>
              <a:t>Flow Direction Field — </a:t>
            </a:r>
            <a:r>
              <a:rPr lang="en-US" altLang="en-US" sz="2800">
                <a:solidFill>
                  <a:srgbClr val="FF3300"/>
                </a:solidFill>
              </a:rPr>
              <a:t>if the elevation surface is differentiable (except perhaps for countable discontinuities) the horizontal component of the surface normal defines a flow direction field.</a:t>
            </a:r>
          </a:p>
        </p:txBody>
      </p:sp>
    </p:spTree>
  </p:cSld>
  <p:clrMapOvr>
    <a:masterClrMapping/>
  </p:clrMapOvr>
  <p:transition>
    <p:checke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Arc 2">
            <a:extLst>
              <a:ext uri="{FF2B5EF4-FFF2-40B4-BE49-F238E27FC236}">
                <a16:creationId xmlns:a16="http://schemas.microsoft.com/office/drawing/2014/main" id="{16D9FF5B-FD2F-4A9D-8126-F8A3343E7C6E}"/>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270339" name="Object 3">
            <a:extLst>
              <a:ext uri="{FF2B5EF4-FFF2-40B4-BE49-F238E27FC236}">
                <a16:creationId xmlns:a16="http://schemas.microsoft.com/office/drawing/2014/main" id="{03D86E89-DD46-4F29-87CC-57E76BD29A16}"/>
              </a:ext>
            </a:extLst>
          </p:cNvPr>
          <p:cNvGraphicFramePr>
            <a:graphicFrameLocks noChangeAspect="1"/>
          </p:cNvGraphicFramePr>
          <p:nvPr/>
        </p:nvGraphicFramePr>
        <p:xfrm>
          <a:off x="4321175" y="914400"/>
          <a:ext cx="4186238" cy="4643438"/>
        </p:xfrm>
        <a:graphic>
          <a:graphicData uri="http://schemas.openxmlformats.org/presentationml/2006/ole">
            <mc:AlternateContent xmlns:mc="http://schemas.openxmlformats.org/markup-compatibility/2006">
              <mc:Choice xmlns:v="urn:schemas-microsoft-com:vml" Requires="v">
                <p:oleObj spid="_x0000_s270343" name="Picture" r:id="rId4" imgW="2790720" imgH="3095640" progId="Word.Picture.8">
                  <p:embed/>
                </p:oleObj>
              </mc:Choice>
              <mc:Fallback>
                <p:oleObj name="Picture" r:id="rId4" imgW="2790720" imgH="30956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914400"/>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0" name="Text Box 4">
            <a:extLst>
              <a:ext uri="{FF2B5EF4-FFF2-40B4-BE49-F238E27FC236}">
                <a16:creationId xmlns:a16="http://schemas.microsoft.com/office/drawing/2014/main" id="{1D76D668-9F5D-4455-8AC1-4F3F3C5AE841}"/>
              </a:ext>
            </a:extLst>
          </p:cNvPr>
          <p:cNvSpPr txBox="1">
            <a:spLocks noChangeArrowheads="1"/>
          </p:cNvSpPr>
          <p:nvPr/>
        </p:nvSpPr>
        <p:spPr bwMode="auto">
          <a:xfrm>
            <a:off x="1803400" y="165100"/>
            <a:ext cx="408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chemeClr val="tx1"/>
                </a:solidFill>
              </a:rPr>
              <a:t>The D</a:t>
            </a:r>
            <a:r>
              <a:rPr kumimoji="0" lang="en-US" altLang="en-US" sz="3600" b="1">
                <a:solidFill>
                  <a:schemeClr val="tx1"/>
                </a:solidFill>
                <a:sym typeface="Symbol" panose="05050102010706020507" pitchFamily="18" charset="2"/>
              </a:rPr>
              <a:t> Algorithm</a:t>
            </a:r>
            <a:endParaRPr kumimoji="0" lang="en-US" altLang="en-US" sz="3600" b="1">
              <a:solidFill>
                <a:schemeClr val="tx1"/>
              </a:solidFill>
            </a:endParaRPr>
          </a:p>
        </p:txBody>
      </p:sp>
      <p:sp>
        <p:nvSpPr>
          <p:cNvPr id="270341" name="Rectangle 5">
            <a:extLst>
              <a:ext uri="{FF2B5EF4-FFF2-40B4-BE49-F238E27FC236}">
                <a16:creationId xmlns:a16="http://schemas.microsoft.com/office/drawing/2014/main" id="{10747C6B-4D35-461D-938E-283B550811A3}"/>
              </a:ext>
            </a:extLst>
          </p:cNvPr>
          <p:cNvSpPr>
            <a:spLocks noChangeArrowheads="1"/>
          </p:cNvSpPr>
          <p:nvPr/>
        </p:nvSpPr>
        <p:spPr bwMode="auto">
          <a:xfrm>
            <a:off x="190500" y="5591175"/>
            <a:ext cx="895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rgbClr val="003399"/>
                </a:solidFill>
                <a:latin typeface="MS Sans Serif"/>
              </a:rPr>
              <a:t>Tarboton, D. G., (1997), "A New Method for the Determination of Flow Directions and Contributing Areas in Grid Digital Elevation Models," </a:t>
            </a:r>
            <a:r>
              <a:rPr kumimoji="0" lang="en-US" altLang="en-US" sz="1800" u="sng">
                <a:solidFill>
                  <a:srgbClr val="003399"/>
                </a:solidFill>
                <a:latin typeface="MS Sans Serif"/>
              </a:rPr>
              <a:t>Water Resources Research</a:t>
            </a:r>
            <a:r>
              <a:rPr kumimoji="0" lang="en-US" altLang="en-US" sz="1800">
                <a:solidFill>
                  <a:srgbClr val="003399"/>
                </a:solidFill>
                <a:latin typeface="MS Sans Serif"/>
              </a:rPr>
              <a:t>, 33(2): 309-319.) (</a:t>
            </a:r>
            <a:r>
              <a:rPr kumimoji="0" lang="en-US" altLang="en-US" sz="1800">
                <a:solidFill>
                  <a:srgbClr val="003399"/>
                </a:solidFill>
                <a:latin typeface="MS Sans Serif"/>
                <a:hlinkClick r:id="rId6"/>
              </a:rPr>
              <a:t>http://www.engineering.</a:t>
            </a:r>
            <a:r>
              <a:rPr kumimoji="0" lang="en-US" altLang="en-US" sz="1800">
                <a:solidFill>
                  <a:srgbClr val="003399"/>
                </a:solidFill>
                <a:latin typeface="MS Sans Serif"/>
              </a:rPr>
              <a:t>usu.edu/cee/faculty/dtarb/dinf.pdf)</a:t>
            </a:r>
          </a:p>
        </p:txBody>
      </p:sp>
      <p:sp>
        <p:nvSpPr>
          <p:cNvPr id="270342" name="Rectangle 6">
            <a:extLst>
              <a:ext uri="{FF2B5EF4-FFF2-40B4-BE49-F238E27FC236}">
                <a16:creationId xmlns:a16="http://schemas.microsoft.com/office/drawing/2014/main" id="{B34EBDE3-6C5F-498F-9FF7-83083A5E0AAC}"/>
              </a:ext>
            </a:extLst>
          </p:cNvPr>
          <p:cNvSpPr>
            <a:spLocks noChangeArrowheads="1"/>
          </p:cNvSpPr>
          <p:nvPr/>
        </p:nvSpPr>
        <p:spPr bwMode="auto">
          <a:xfrm>
            <a:off x="142875" y="2144713"/>
            <a:ext cx="4002088" cy="22828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t>D</a:t>
            </a:r>
            <a:r>
              <a:rPr kumimoji="0" lang="en-US" altLang="en-US" sz="2400" b="1">
                <a:sym typeface="Symbol" panose="05050102010706020507" pitchFamily="18" charset="2"/>
              </a:rPr>
              <a:t></a:t>
            </a:r>
            <a:r>
              <a:rPr kumimoji="0" lang="en-US" altLang="en-US" sz="2400" b="1"/>
              <a:t> Flow Direction Grid</a:t>
            </a:r>
            <a:r>
              <a:rPr kumimoji="0" lang="en-US" altLang="en-US" sz="2400"/>
              <a:t> </a:t>
            </a:r>
            <a:r>
              <a:rPr kumimoji="0" lang="en-US" altLang="en-US" sz="2400">
                <a:solidFill>
                  <a:schemeClr val="tx1"/>
                </a:solidFill>
              </a:rPr>
              <a:t>— A special case of a multiple flow direction grid in which the flow direction is represented by an angle stored in each grid cell</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2386" name="Picture 2">
            <a:extLst>
              <a:ext uri="{FF2B5EF4-FFF2-40B4-BE49-F238E27FC236}">
                <a16:creationId xmlns:a16="http://schemas.microsoft.com/office/drawing/2014/main" id="{6AB1168E-DA68-4A8E-B8A6-9DF8817818C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0" y="21145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7" name="Picture 3">
            <a:extLst>
              <a:ext uri="{FF2B5EF4-FFF2-40B4-BE49-F238E27FC236}">
                <a16:creationId xmlns:a16="http://schemas.microsoft.com/office/drawing/2014/main" id="{50353773-0A2D-40A5-A245-C5211ACEE03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4244975" y="0"/>
            <a:ext cx="4899025"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88" name="Text Box 4">
            <a:extLst>
              <a:ext uri="{FF2B5EF4-FFF2-40B4-BE49-F238E27FC236}">
                <a16:creationId xmlns:a16="http://schemas.microsoft.com/office/drawing/2014/main" id="{E69644E3-CFC5-4D0A-8985-C84611AA55E1}"/>
              </a:ext>
            </a:extLst>
          </p:cNvPr>
          <p:cNvSpPr txBox="1">
            <a:spLocks noChangeArrowheads="1"/>
          </p:cNvSpPr>
          <p:nvPr/>
        </p:nvSpPr>
        <p:spPr bwMode="auto">
          <a:xfrm>
            <a:off x="5638800" y="5054600"/>
            <a:ext cx="314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D8</a:t>
            </a:r>
          </a:p>
        </p:txBody>
      </p:sp>
      <p:sp>
        <p:nvSpPr>
          <p:cNvPr id="272389" name="Text Box 5">
            <a:extLst>
              <a:ext uri="{FF2B5EF4-FFF2-40B4-BE49-F238E27FC236}">
                <a16:creationId xmlns:a16="http://schemas.microsoft.com/office/drawing/2014/main" id="{580D55D2-D0A6-4E29-89FB-4ACFCC83A57C}"/>
              </a:ext>
            </a:extLst>
          </p:cNvPr>
          <p:cNvSpPr txBox="1">
            <a:spLocks noChangeArrowheads="1"/>
          </p:cNvSpPr>
          <p:nvPr/>
        </p:nvSpPr>
        <p:spPr bwMode="auto">
          <a:xfrm>
            <a:off x="584200" y="977900"/>
            <a:ext cx="314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a:t>
            </a:r>
            <a:r>
              <a:rPr kumimoji="0" lang="en-US" altLang="en-US" sz="2800">
                <a:solidFill>
                  <a:schemeClr val="tx1"/>
                </a:solidFill>
                <a:sym typeface="Symbol" panose="05050102010706020507" pitchFamily="18" charset="2"/>
              </a:rPr>
              <a:t></a:t>
            </a:r>
            <a:endParaRPr kumimoji="0" lang="en-US" altLang="en-US" sz="3600" b="1">
              <a:solidFill>
                <a:schemeClr val="tx1"/>
              </a:solidFill>
              <a:sym typeface="Symbol" panose="05050102010706020507" pitchFamily="18" charset="2"/>
            </a:endParaRPr>
          </a:p>
        </p:txBody>
      </p:sp>
      <p:sp>
        <p:nvSpPr>
          <p:cNvPr id="272390" name="Line 6">
            <a:extLst>
              <a:ext uri="{FF2B5EF4-FFF2-40B4-BE49-F238E27FC236}">
                <a16:creationId xmlns:a16="http://schemas.microsoft.com/office/drawing/2014/main" id="{4CACC702-CD42-43FA-9452-D0663F1EDC1B}"/>
              </a:ext>
            </a:extLst>
          </p:cNvPr>
          <p:cNvSpPr>
            <a:spLocks noChangeShapeType="1"/>
          </p:cNvSpPr>
          <p:nvPr/>
        </p:nvSpPr>
        <p:spPr bwMode="auto">
          <a:xfrm>
            <a:off x="2100263" y="1930400"/>
            <a:ext cx="0" cy="835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2391" name="Line 7">
            <a:extLst>
              <a:ext uri="{FF2B5EF4-FFF2-40B4-BE49-F238E27FC236}">
                <a16:creationId xmlns:a16="http://schemas.microsoft.com/office/drawing/2014/main" id="{67B17EF0-64D6-42D5-A062-A6CC9BD9747C}"/>
              </a:ext>
            </a:extLst>
          </p:cNvPr>
          <p:cNvSpPr>
            <a:spLocks noChangeShapeType="1"/>
          </p:cNvSpPr>
          <p:nvPr/>
        </p:nvSpPr>
        <p:spPr bwMode="auto">
          <a:xfrm flipV="1">
            <a:off x="7137400" y="4383088"/>
            <a:ext cx="0" cy="665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0578" name="Object 2">
            <a:extLst>
              <a:ext uri="{FF2B5EF4-FFF2-40B4-BE49-F238E27FC236}">
                <a16:creationId xmlns:a16="http://schemas.microsoft.com/office/drawing/2014/main" id="{0F5BD5A9-D94D-46C1-8D83-2308D357AAF5}"/>
              </a:ext>
            </a:extLst>
          </p:cNvPr>
          <p:cNvGraphicFramePr>
            <a:graphicFrameLocks noChangeAspect="1"/>
          </p:cNvGraphicFramePr>
          <p:nvPr/>
        </p:nvGraphicFramePr>
        <p:xfrm>
          <a:off x="514350" y="877888"/>
          <a:ext cx="8007350" cy="5500687"/>
        </p:xfrm>
        <a:graphic>
          <a:graphicData uri="http://schemas.openxmlformats.org/presentationml/2006/ole">
            <mc:AlternateContent xmlns:mc="http://schemas.openxmlformats.org/markup-compatibility/2006">
              <mc:Choice xmlns:v="urn:schemas-microsoft-com:vml" Requires="v">
                <p:oleObj spid="_x0000_s280579" name="Document" r:id="rId3" imgW="4005720" imgH="2755800" progId="Word.Document.8">
                  <p:embed/>
                </p:oleObj>
              </mc:Choice>
              <mc:Fallback>
                <p:oleObj name="Document" r:id="rId3" imgW="4005720" imgH="27558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877888"/>
                        <a:ext cx="8007350" cy="55006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73B6A2E1-40BF-43D0-B4BC-169EA7B82CF9}"/>
              </a:ext>
            </a:extLst>
          </p:cNvPr>
          <p:cNvSpPr>
            <a:spLocks noGrp="1" noChangeArrowheads="1"/>
          </p:cNvSpPr>
          <p:nvPr>
            <p:ph type="title"/>
          </p:nvPr>
        </p:nvSpPr>
        <p:spPr>
          <a:xfrm>
            <a:off x="244475" y="304800"/>
            <a:ext cx="8564563" cy="3216275"/>
          </a:xfrm>
        </p:spPr>
        <p:txBody>
          <a:bodyPr/>
          <a:lstStyle/>
          <a:p>
            <a:pPr>
              <a:lnSpc>
                <a:spcPct val="100000"/>
              </a:lnSpc>
            </a:pPr>
            <a:r>
              <a:rPr lang="en-US" altLang="en-US" sz="4400">
                <a:latin typeface="Times New Roman" panose="02020603050405020304" pitchFamily="18" charset="0"/>
              </a:rPr>
              <a:t>Hydrologic processes are different on hillslopes and in channels.  It is important to recognize this and delineate model elements that account for this.</a:t>
            </a:r>
          </a:p>
        </p:txBody>
      </p:sp>
      <p:sp>
        <p:nvSpPr>
          <p:cNvPr id="351235" name="Rectangle 3">
            <a:extLst>
              <a:ext uri="{FF2B5EF4-FFF2-40B4-BE49-F238E27FC236}">
                <a16:creationId xmlns:a16="http://schemas.microsoft.com/office/drawing/2014/main" id="{1961AA89-CD04-43AA-89FE-4D443162B7D0}"/>
              </a:ext>
            </a:extLst>
          </p:cNvPr>
          <p:cNvSpPr>
            <a:spLocks noGrp="1" noChangeArrowheads="1"/>
          </p:cNvSpPr>
          <p:nvPr>
            <p:ph type="body" idx="1"/>
          </p:nvPr>
        </p:nvSpPr>
        <p:spPr>
          <a:xfrm>
            <a:off x="503238" y="3794125"/>
            <a:ext cx="8167687" cy="2498725"/>
          </a:xfrm>
        </p:spPr>
        <p:txBody>
          <a:bodyPr/>
          <a:lstStyle/>
          <a:p>
            <a:r>
              <a:rPr lang="en-US" altLang="en-US"/>
              <a:t>Concentrated versus dispersed flow.</a:t>
            </a:r>
          </a:p>
          <a:p>
            <a:r>
              <a:rPr lang="en-US" altLang="en-US"/>
              <a:t>Objective delineation of channel networks using digital elevation models.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8530" name="Object 1026">
            <a:extLst>
              <a:ext uri="{FF2B5EF4-FFF2-40B4-BE49-F238E27FC236}">
                <a16:creationId xmlns:a16="http://schemas.microsoft.com/office/drawing/2014/main" id="{9FD11175-E1C0-4FCC-A3F8-A2C7A4A0A962}"/>
              </a:ext>
            </a:extLst>
          </p:cNvPr>
          <p:cNvGraphicFramePr>
            <a:graphicFrameLocks noChangeAspect="1"/>
          </p:cNvGraphicFramePr>
          <p:nvPr/>
        </p:nvGraphicFramePr>
        <p:xfrm>
          <a:off x="325438" y="288925"/>
          <a:ext cx="8597900" cy="1828800"/>
        </p:xfrm>
        <a:graphic>
          <a:graphicData uri="http://schemas.openxmlformats.org/presentationml/2006/ole">
            <mc:AlternateContent xmlns:mc="http://schemas.openxmlformats.org/markup-compatibility/2006">
              <mc:Choice xmlns:v="urn:schemas-microsoft-com:vml" Requires="v">
                <p:oleObj spid="_x0000_s278534" name="Document" r:id="rId3" imgW="4335120" imgH="920520" progId="Word.Document.8">
                  <p:embed/>
                </p:oleObj>
              </mc:Choice>
              <mc:Fallback>
                <p:oleObj name="Document" r:id="rId3" imgW="4335120" imgH="920520" progId="Word.Document.8">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38" y="288925"/>
                        <a:ext cx="8597900" cy="18288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8531" name="Picture 1027">
            <a:extLst>
              <a:ext uri="{FF2B5EF4-FFF2-40B4-BE49-F238E27FC236}">
                <a16:creationId xmlns:a16="http://schemas.microsoft.com/office/drawing/2014/main" id="{4D12DD4F-7D52-4209-96BD-6937B9068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24" t="28926" r="18246" b="26311"/>
          <a:stretch>
            <a:fillRect/>
          </a:stretch>
        </p:blipFill>
        <p:spPr bwMode="auto">
          <a:xfrm>
            <a:off x="4913313" y="2163763"/>
            <a:ext cx="34099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532" name="Text Box 1028">
            <a:extLst>
              <a:ext uri="{FF2B5EF4-FFF2-40B4-BE49-F238E27FC236}">
                <a16:creationId xmlns:a16="http://schemas.microsoft.com/office/drawing/2014/main" id="{C8358398-9737-45B2-AFA6-E898E0E9549A}"/>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sediment or contaminant moves</a:t>
            </a:r>
          </a:p>
        </p:txBody>
      </p:sp>
      <p:graphicFrame>
        <p:nvGraphicFramePr>
          <p:cNvPr id="278533" name="Object 1029">
            <a:extLst>
              <a:ext uri="{FF2B5EF4-FFF2-40B4-BE49-F238E27FC236}">
                <a16:creationId xmlns:a16="http://schemas.microsoft.com/office/drawing/2014/main" id="{7EBF303D-C627-42DD-BB82-24AE2AD326C4}"/>
              </a:ext>
            </a:extLst>
          </p:cNvPr>
          <p:cNvGraphicFramePr>
            <a:graphicFrameLocks noChangeAspect="1"/>
          </p:cNvGraphicFramePr>
          <p:nvPr/>
        </p:nvGraphicFramePr>
        <p:xfrm>
          <a:off x="463550" y="2130425"/>
          <a:ext cx="4214813" cy="4129088"/>
        </p:xfrm>
        <a:graphic>
          <a:graphicData uri="http://schemas.openxmlformats.org/presentationml/2006/ole">
            <mc:AlternateContent xmlns:mc="http://schemas.openxmlformats.org/markup-compatibility/2006">
              <mc:Choice xmlns:v="urn:schemas-microsoft-com:vml" Requires="v">
                <p:oleObj spid="_x0000_s278535" name="Picture" r:id="rId6" imgW="2809800" imgH="2752560" progId="Word.Picture.8">
                  <p:embed/>
                </p:oleObj>
              </mc:Choice>
              <mc:Fallback>
                <p:oleObj name="Picture" r:id="rId6" imgW="2809800" imgH="2752560" progId="Word.Picture.8">
                  <p:embed/>
                  <p:pic>
                    <p:nvPicPr>
                      <p:cNvPr id="0" name="Object 10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130425"/>
                        <a:ext cx="4214813" cy="41290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9554" name="Object 2">
            <a:extLst>
              <a:ext uri="{FF2B5EF4-FFF2-40B4-BE49-F238E27FC236}">
                <a16:creationId xmlns:a16="http://schemas.microsoft.com/office/drawing/2014/main" id="{F946BC11-4C96-4D72-B6CD-7D130D87CF56}"/>
              </a:ext>
            </a:extLst>
          </p:cNvPr>
          <p:cNvGraphicFramePr>
            <a:graphicFrameLocks noChangeAspect="1"/>
          </p:cNvGraphicFramePr>
          <p:nvPr/>
        </p:nvGraphicFramePr>
        <p:xfrm>
          <a:off x="731838" y="225425"/>
          <a:ext cx="7851775" cy="2943225"/>
        </p:xfrm>
        <a:graphic>
          <a:graphicData uri="http://schemas.openxmlformats.org/presentationml/2006/ole">
            <mc:AlternateContent xmlns:mc="http://schemas.openxmlformats.org/markup-compatibility/2006">
              <mc:Choice xmlns:v="urn:schemas-microsoft-com:vml" Requires="v">
                <p:oleObj spid="_x0000_s279560" name="Document" r:id="rId3" imgW="3913560" imgH="1475280" progId="Word.Document.8">
                  <p:embed/>
                </p:oleObj>
              </mc:Choice>
              <mc:Fallback>
                <p:oleObj name="Document" r:id="rId3" imgW="3913560" imgH="14752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38" y="225425"/>
                        <a:ext cx="785177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6" name="Rectangle 4">
            <a:extLst>
              <a:ext uri="{FF2B5EF4-FFF2-40B4-BE49-F238E27FC236}">
                <a16:creationId xmlns:a16="http://schemas.microsoft.com/office/drawing/2014/main" id="{7A61E07E-6067-484C-9750-BDA54393FA95}"/>
              </a:ext>
            </a:extLst>
          </p:cNvPr>
          <p:cNvSpPr>
            <a:spLocks noChangeArrowheads="1"/>
          </p:cNvSpPr>
          <p:nvPr/>
        </p:nvSpPr>
        <p:spPr bwMode="auto">
          <a:xfrm>
            <a:off x="1600200" y="204311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79555" name="Object 3">
            <a:extLst>
              <a:ext uri="{FF2B5EF4-FFF2-40B4-BE49-F238E27FC236}">
                <a16:creationId xmlns:a16="http://schemas.microsoft.com/office/drawing/2014/main" id="{D6C03EB0-F655-4CAE-A87E-EB82A5DB07BC}"/>
              </a:ext>
            </a:extLst>
          </p:cNvPr>
          <p:cNvGraphicFramePr>
            <a:graphicFrameLocks noChangeAspect="1"/>
          </p:cNvGraphicFramePr>
          <p:nvPr/>
        </p:nvGraphicFramePr>
        <p:xfrm>
          <a:off x="823913" y="1931988"/>
          <a:ext cx="4524375" cy="4165600"/>
        </p:xfrm>
        <a:graphic>
          <a:graphicData uri="http://schemas.openxmlformats.org/presentationml/2006/ole">
            <mc:AlternateContent xmlns:mc="http://schemas.openxmlformats.org/markup-compatibility/2006">
              <mc:Choice xmlns:v="urn:schemas-microsoft-com:vml" Requires="v">
                <p:oleObj spid="_x0000_s279561" name="Picture" r:id="rId5" imgW="3019320" imgH="2781360" progId="Word.Picture.8">
                  <p:embed/>
                </p:oleObj>
              </mc:Choice>
              <mc:Fallback>
                <p:oleObj name="Picture" r:id="rId5" imgW="3019320" imgH="278136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931988"/>
                        <a:ext cx="452437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9557" name="Text Box 5">
            <a:extLst>
              <a:ext uri="{FF2B5EF4-FFF2-40B4-BE49-F238E27FC236}">
                <a16:creationId xmlns:a16="http://schemas.microsoft.com/office/drawing/2014/main" id="{6D91DAA9-5714-4E0E-921E-950FF8B5D427}"/>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a contaminant may come from</a:t>
            </a:r>
          </a:p>
        </p:txBody>
      </p:sp>
      <p:pic>
        <p:nvPicPr>
          <p:cNvPr id="279559" name="Picture 7">
            <a:extLst>
              <a:ext uri="{FF2B5EF4-FFF2-40B4-BE49-F238E27FC236}">
                <a16:creationId xmlns:a16="http://schemas.microsoft.com/office/drawing/2014/main" id="{391827F4-D198-40D1-9985-D4BF714833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1243013"/>
            <a:ext cx="3738562" cy="49450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6BC5BA63-CE0E-481D-90DD-DE9B1F103E3E}"/>
              </a:ext>
            </a:extLst>
          </p:cNvPr>
          <p:cNvSpPr>
            <a:spLocks noChangeArrowheads="1"/>
          </p:cNvSpPr>
          <p:nvPr/>
        </p:nvSpPr>
        <p:spPr bwMode="auto">
          <a:xfrm>
            <a:off x="0" y="228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lgn="l">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buFont typeface="Monotype Sorts" pitchFamily="2" charset="2"/>
              <a:buNone/>
            </a:pPr>
            <a:r>
              <a:rPr lang="en-US" altLang="en-US"/>
              <a:t>Reverse Accumulation</a:t>
            </a:r>
          </a:p>
        </p:txBody>
      </p:sp>
      <p:pic>
        <p:nvPicPr>
          <p:cNvPr id="284675" name="Picture 3">
            <a:extLst>
              <a:ext uri="{FF2B5EF4-FFF2-40B4-BE49-F238E27FC236}">
                <a16:creationId xmlns:a16="http://schemas.microsoft.com/office/drawing/2014/main" id="{E5725630-B1C6-4D39-9C56-FCD083F73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05" t="17523" r="29248" b="4533"/>
          <a:stretch>
            <a:fillRect/>
          </a:stretch>
        </p:blipFill>
        <p:spPr bwMode="auto">
          <a:xfrm>
            <a:off x="4341813" y="831850"/>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8" name="Rectangle 6">
            <a:extLst>
              <a:ext uri="{FF2B5EF4-FFF2-40B4-BE49-F238E27FC236}">
                <a16:creationId xmlns:a16="http://schemas.microsoft.com/office/drawing/2014/main" id="{8CFDEC2D-E8C7-43C0-AA6C-BE609C4211D3}"/>
              </a:ext>
            </a:extLst>
          </p:cNvPr>
          <p:cNvSpPr>
            <a:spLocks noChangeArrowheads="1"/>
          </p:cNvSpPr>
          <p:nvPr/>
        </p:nvSpPr>
        <p:spPr bwMode="auto">
          <a:xfrm>
            <a:off x="198438" y="5062538"/>
            <a:ext cx="4030662" cy="13731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a:solidFill>
                  <a:srgbClr val="003399"/>
                </a:solidFill>
              </a:rPr>
              <a:t>Useful for destabilization sensitivity in landslide hazard assessment</a:t>
            </a:r>
          </a:p>
        </p:txBody>
      </p:sp>
      <p:graphicFrame>
        <p:nvGraphicFramePr>
          <p:cNvPr id="284679" name="Object 7">
            <a:extLst>
              <a:ext uri="{FF2B5EF4-FFF2-40B4-BE49-F238E27FC236}">
                <a16:creationId xmlns:a16="http://schemas.microsoft.com/office/drawing/2014/main" id="{2CF7573C-541C-46D5-811D-1E5AF9E83C07}"/>
              </a:ext>
            </a:extLst>
          </p:cNvPr>
          <p:cNvGraphicFramePr>
            <a:graphicFrameLocks noChangeAspect="1"/>
          </p:cNvGraphicFramePr>
          <p:nvPr/>
        </p:nvGraphicFramePr>
        <p:xfrm>
          <a:off x="-85725" y="630238"/>
          <a:ext cx="4608513" cy="4719637"/>
        </p:xfrm>
        <a:graphic>
          <a:graphicData uri="http://schemas.openxmlformats.org/presentationml/2006/ole">
            <mc:AlternateContent xmlns:mc="http://schemas.openxmlformats.org/markup-compatibility/2006">
              <mc:Choice xmlns:v="urn:schemas-microsoft-com:vml" Requires="v">
                <p:oleObj spid="_x0000_s284680" name="Picture" r:id="rId4" imgW="2752560" imgH="2819520" progId="Word.Picture.8">
                  <p:embed/>
                </p:oleObj>
              </mc:Choice>
              <mc:Fallback>
                <p:oleObj name="Picture" r:id="rId4" imgW="2752560" imgH="281952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630238"/>
                        <a:ext cx="46085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27B912D4-2759-41E1-B177-7AFE20E1A0DA}"/>
              </a:ext>
            </a:extLst>
          </p:cNvPr>
          <p:cNvSpPr>
            <a:spLocks noGrp="1" noChangeArrowheads="1"/>
          </p:cNvSpPr>
          <p:nvPr>
            <p:ph type="title"/>
          </p:nvPr>
        </p:nvSpPr>
        <p:spPr>
          <a:xfrm>
            <a:off x="649288" y="0"/>
            <a:ext cx="7912100" cy="666750"/>
          </a:xfrm>
        </p:spPr>
        <p:txBody>
          <a:bodyPr/>
          <a:lstStyle/>
          <a:p>
            <a:pPr algn="ctr"/>
            <a:r>
              <a:rPr lang="en-US" altLang="en-US" sz="4400"/>
              <a:t>Transport limited accumulation</a:t>
            </a:r>
          </a:p>
        </p:txBody>
      </p:sp>
      <p:pic>
        <p:nvPicPr>
          <p:cNvPr id="282627" name="Picture 3">
            <a:extLst>
              <a:ext uri="{FF2B5EF4-FFF2-40B4-BE49-F238E27FC236}">
                <a16:creationId xmlns:a16="http://schemas.microsoft.com/office/drawing/2014/main" id="{9FA8ECBB-74F5-4396-95AC-5B9A1C00B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2266950" cy="3492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8" name="Picture 4">
            <a:extLst>
              <a:ext uri="{FF2B5EF4-FFF2-40B4-BE49-F238E27FC236}">
                <a16:creationId xmlns:a16="http://schemas.microsoft.com/office/drawing/2014/main" id="{B175FBCD-72F3-4FB8-BFDA-C3508C354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1684338"/>
            <a:ext cx="2203450" cy="35417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9" name="Picture 5">
            <a:extLst>
              <a:ext uri="{FF2B5EF4-FFF2-40B4-BE49-F238E27FC236}">
                <a16:creationId xmlns:a16="http://schemas.microsoft.com/office/drawing/2014/main" id="{D96D5343-693E-43E4-A6F0-2C7789BDE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1692275"/>
            <a:ext cx="2157412" cy="35417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30" name="Picture 6">
            <a:extLst>
              <a:ext uri="{FF2B5EF4-FFF2-40B4-BE49-F238E27FC236}">
                <a16:creationId xmlns:a16="http://schemas.microsoft.com/office/drawing/2014/main" id="{DA8FF091-CF0D-4808-A22F-A744B7AA78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88" y="1709738"/>
            <a:ext cx="2220912" cy="34639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2632" name="Object 8">
            <a:extLst>
              <a:ext uri="{FF2B5EF4-FFF2-40B4-BE49-F238E27FC236}">
                <a16:creationId xmlns:a16="http://schemas.microsoft.com/office/drawing/2014/main" id="{A0C7B78B-BC06-4FE0-B109-FF8FC8AAC90F}"/>
              </a:ext>
            </a:extLst>
          </p:cNvPr>
          <p:cNvGraphicFramePr>
            <a:graphicFrameLocks noChangeAspect="1"/>
          </p:cNvGraphicFramePr>
          <p:nvPr/>
        </p:nvGraphicFramePr>
        <p:xfrm>
          <a:off x="0" y="776288"/>
          <a:ext cx="2217738" cy="665162"/>
        </p:xfrm>
        <a:graphic>
          <a:graphicData uri="http://schemas.openxmlformats.org/presentationml/2006/ole">
            <mc:AlternateContent xmlns:mc="http://schemas.openxmlformats.org/markup-compatibility/2006">
              <mc:Choice xmlns:v="urn:schemas-microsoft-com:vml" Requires="v">
                <p:oleObj spid="_x0000_s282642" name="Document" r:id="rId7" imgW="1212120" imgH="361800" progId="Word.Document.8">
                  <p:embed/>
                </p:oleObj>
              </mc:Choice>
              <mc:Fallback>
                <p:oleObj name="Document" r:id="rId7" imgW="1212120" imgH="3618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76288"/>
                        <a:ext cx="22177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3" name="Object 9">
            <a:extLst>
              <a:ext uri="{FF2B5EF4-FFF2-40B4-BE49-F238E27FC236}">
                <a16:creationId xmlns:a16="http://schemas.microsoft.com/office/drawing/2014/main" id="{87FED275-1754-44E7-B0A8-A2E7CD79F8F9}"/>
              </a:ext>
            </a:extLst>
          </p:cNvPr>
          <p:cNvGraphicFramePr>
            <a:graphicFrameLocks noChangeAspect="1"/>
          </p:cNvGraphicFramePr>
          <p:nvPr/>
        </p:nvGraphicFramePr>
        <p:xfrm>
          <a:off x="2281238" y="773113"/>
          <a:ext cx="2443162" cy="901700"/>
        </p:xfrm>
        <a:graphic>
          <a:graphicData uri="http://schemas.openxmlformats.org/presentationml/2006/ole">
            <mc:AlternateContent xmlns:mc="http://schemas.openxmlformats.org/markup-compatibility/2006">
              <mc:Choice xmlns:v="urn:schemas-microsoft-com:vml" Requires="v">
                <p:oleObj spid="_x0000_s282643" name="Document" r:id="rId9" imgW="1360800" imgH="501480" progId="Word.Document.8">
                  <p:embed/>
                </p:oleObj>
              </mc:Choice>
              <mc:Fallback>
                <p:oleObj name="Document" r:id="rId9" imgW="1360800" imgH="501480" progId="Word.Documen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238" y="773113"/>
                        <a:ext cx="24431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4" name="Object 10">
            <a:extLst>
              <a:ext uri="{FF2B5EF4-FFF2-40B4-BE49-F238E27FC236}">
                <a16:creationId xmlns:a16="http://schemas.microsoft.com/office/drawing/2014/main" id="{CFE978E4-E752-4556-93F4-26CDCB815667}"/>
              </a:ext>
            </a:extLst>
          </p:cNvPr>
          <p:cNvGraphicFramePr>
            <a:graphicFrameLocks noChangeAspect="1"/>
          </p:cNvGraphicFramePr>
          <p:nvPr/>
        </p:nvGraphicFramePr>
        <p:xfrm>
          <a:off x="4489450" y="811213"/>
          <a:ext cx="2449513" cy="903287"/>
        </p:xfrm>
        <a:graphic>
          <a:graphicData uri="http://schemas.openxmlformats.org/presentationml/2006/ole">
            <mc:AlternateContent xmlns:mc="http://schemas.openxmlformats.org/markup-compatibility/2006">
              <mc:Choice xmlns:v="urn:schemas-microsoft-com:vml" Requires="v">
                <p:oleObj spid="_x0000_s282644" name="Document" r:id="rId11" imgW="1360800" imgH="501480" progId="Word.Document.8">
                  <p:embed/>
                </p:oleObj>
              </mc:Choice>
              <mc:Fallback>
                <p:oleObj name="Document" r:id="rId11" imgW="1360800" imgH="501480" progId="Word.Document.8">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811213"/>
                        <a:ext cx="2449513"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5" name="Object 11">
            <a:extLst>
              <a:ext uri="{FF2B5EF4-FFF2-40B4-BE49-F238E27FC236}">
                <a16:creationId xmlns:a16="http://schemas.microsoft.com/office/drawing/2014/main" id="{8D46FEC8-CD5F-44D1-A18F-20B27872D328}"/>
              </a:ext>
            </a:extLst>
          </p:cNvPr>
          <p:cNvGraphicFramePr>
            <a:graphicFrameLocks noChangeAspect="1"/>
          </p:cNvGraphicFramePr>
          <p:nvPr/>
        </p:nvGraphicFramePr>
        <p:xfrm>
          <a:off x="6732588" y="803275"/>
          <a:ext cx="2449512" cy="903288"/>
        </p:xfrm>
        <a:graphic>
          <a:graphicData uri="http://schemas.openxmlformats.org/presentationml/2006/ole">
            <mc:AlternateContent xmlns:mc="http://schemas.openxmlformats.org/markup-compatibility/2006">
              <mc:Choice xmlns:v="urn:schemas-microsoft-com:vml" Requires="v">
                <p:oleObj spid="_x0000_s282645" name="Document" r:id="rId13" imgW="1360800" imgH="501480" progId="Word.Document.8">
                  <p:embed/>
                </p:oleObj>
              </mc:Choice>
              <mc:Fallback>
                <p:oleObj name="Document" r:id="rId13" imgW="1360800" imgH="501480" progId="Word.Document.8">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803275"/>
                        <a:ext cx="24495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7" name="Object 13">
            <a:extLst>
              <a:ext uri="{FF2B5EF4-FFF2-40B4-BE49-F238E27FC236}">
                <a16:creationId xmlns:a16="http://schemas.microsoft.com/office/drawing/2014/main" id="{B24AC7BB-E2C4-4657-BFA8-EB3FBE5BD7C7}"/>
              </a:ext>
            </a:extLst>
          </p:cNvPr>
          <p:cNvGraphicFramePr>
            <a:graphicFrameLocks noChangeAspect="1"/>
          </p:cNvGraphicFramePr>
          <p:nvPr/>
        </p:nvGraphicFramePr>
        <p:xfrm>
          <a:off x="3449638" y="5503863"/>
          <a:ext cx="3016250" cy="454025"/>
        </p:xfrm>
        <a:graphic>
          <a:graphicData uri="http://schemas.openxmlformats.org/presentationml/2006/ole">
            <mc:AlternateContent xmlns:mc="http://schemas.openxmlformats.org/markup-compatibility/2006">
              <mc:Choice xmlns:v="urn:schemas-microsoft-com:vml" Requires="v">
                <p:oleObj spid="_x0000_s282646" name="Equation" r:id="rId15" imgW="1688760" imgH="253800" progId="Equation.3">
                  <p:embed/>
                </p:oleObj>
              </mc:Choice>
              <mc:Fallback>
                <p:oleObj name="Equation" r:id="rId15" imgW="1688760" imgH="2538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9638" y="5503863"/>
                        <a:ext cx="3016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8" name="Object 14">
            <a:extLst>
              <a:ext uri="{FF2B5EF4-FFF2-40B4-BE49-F238E27FC236}">
                <a16:creationId xmlns:a16="http://schemas.microsoft.com/office/drawing/2014/main" id="{BB4E3D30-8122-42B5-B910-19D980F63825}"/>
              </a:ext>
            </a:extLst>
          </p:cNvPr>
          <p:cNvGraphicFramePr>
            <a:graphicFrameLocks noChangeAspect="1"/>
          </p:cNvGraphicFramePr>
          <p:nvPr/>
        </p:nvGraphicFramePr>
        <p:xfrm>
          <a:off x="6675438" y="5494338"/>
          <a:ext cx="2268537" cy="409575"/>
        </p:xfrm>
        <a:graphic>
          <a:graphicData uri="http://schemas.openxmlformats.org/presentationml/2006/ole">
            <mc:AlternateContent xmlns:mc="http://schemas.openxmlformats.org/markup-compatibility/2006">
              <mc:Choice xmlns:v="urn:schemas-microsoft-com:vml" Requires="v">
                <p:oleObj spid="_x0000_s282647" name="Equation" r:id="rId17" imgW="1269720" imgH="228600" progId="Equation.3">
                  <p:embed/>
                </p:oleObj>
              </mc:Choice>
              <mc:Fallback>
                <p:oleObj name="Equation" r:id="rId17" imgW="126972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5438" y="5494338"/>
                        <a:ext cx="226853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2639" name="Line 15">
            <a:extLst>
              <a:ext uri="{FF2B5EF4-FFF2-40B4-BE49-F238E27FC236}">
                <a16:creationId xmlns:a16="http://schemas.microsoft.com/office/drawing/2014/main" id="{64805EB7-B17A-4453-8093-4B07F97EA336}"/>
              </a:ext>
            </a:extLst>
          </p:cNvPr>
          <p:cNvSpPr>
            <a:spLocks noChangeShapeType="1"/>
          </p:cNvSpPr>
          <p:nvPr/>
        </p:nvSpPr>
        <p:spPr bwMode="auto">
          <a:xfrm flipH="1">
            <a:off x="4703763" y="5276850"/>
            <a:ext cx="663575" cy="29051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0" name="Line 16">
            <a:extLst>
              <a:ext uri="{FF2B5EF4-FFF2-40B4-BE49-F238E27FC236}">
                <a16:creationId xmlns:a16="http://schemas.microsoft.com/office/drawing/2014/main" id="{B8C06215-419B-465E-BF12-16D4E0FF082B}"/>
              </a:ext>
            </a:extLst>
          </p:cNvPr>
          <p:cNvSpPr>
            <a:spLocks noChangeShapeType="1"/>
          </p:cNvSpPr>
          <p:nvPr/>
        </p:nvSpPr>
        <p:spPr bwMode="auto">
          <a:xfrm flipV="1">
            <a:off x="7593013" y="5237163"/>
            <a:ext cx="279400" cy="34448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Text Box 17">
            <a:extLst>
              <a:ext uri="{FF2B5EF4-FFF2-40B4-BE49-F238E27FC236}">
                <a16:creationId xmlns:a16="http://schemas.microsoft.com/office/drawing/2014/main" id="{1C9A623B-251D-4D4B-AEC6-8D46BE01F79D}"/>
              </a:ext>
            </a:extLst>
          </p:cNvPr>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latin typeface="Arial" panose="020B0604020202020204" pitchFamily="34" charset="0"/>
              </a:rPr>
              <a:t>Useful for modeling erosion and sediment delivery, the spatial dependence of sediment delivery ratio and contaminant that adheres to sediment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Line 3">
            <a:extLst>
              <a:ext uri="{FF2B5EF4-FFF2-40B4-BE49-F238E27FC236}">
                <a16:creationId xmlns:a16="http://schemas.microsoft.com/office/drawing/2014/main" id="{12B6303A-AFE1-4148-AA47-3680793062BD}"/>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909" name="Rectangle 5">
            <a:extLst>
              <a:ext uri="{FF2B5EF4-FFF2-40B4-BE49-F238E27FC236}">
                <a16:creationId xmlns:a16="http://schemas.microsoft.com/office/drawing/2014/main" id="{82C6F0FC-41B3-4CA3-BCF1-6F04B4010CDE}"/>
              </a:ext>
            </a:extLst>
          </p:cNvPr>
          <p:cNvSpPr>
            <a:spLocks noGrp="1" noChangeArrowheads="1"/>
          </p:cNvSpPr>
          <p:nvPr>
            <p:ph type="title"/>
          </p:nvPr>
        </p:nvSpPr>
        <p:spPr>
          <a:xfrm>
            <a:off x="1457325" y="0"/>
            <a:ext cx="6021388" cy="923925"/>
          </a:xfrm>
          <a:ln/>
          <a:extLst>
            <a:ext uri="{91240B29-F687-4F45-9708-019B960494DF}">
              <a14:hiddenLine xmlns:a14="http://schemas.microsoft.com/office/drawing/2010/main" w="9525">
                <a:solidFill>
                  <a:schemeClr val="bg2"/>
                </a:solidFill>
                <a:miter lim="800000"/>
                <a:headEnd/>
                <a:tailEnd/>
              </a14:hiddenLine>
            </a:ext>
          </a:extLst>
        </p:spPr>
        <p:txBody>
          <a:bodyPr/>
          <a:lstStyle/>
          <a:p>
            <a:pPr>
              <a:lnSpc>
                <a:spcPct val="100000"/>
              </a:lnSpc>
            </a:pPr>
            <a:r>
              <a:rPr lang="en-US" altLang="en-US" sz="3600"/>
              <a:t>TauDEM in ArcGIS</a:t>
            </a:r>
            <a:endParaRPr lang="en-US" altLang="en-US" sz="4000"/>
          </a:p>
        </p:txBody>
      </p:sp>
      <p:sp>
        <p:nvSpPr>
          <p:cNvPr id="251915" name="Rectangle 11">
            <a:extLst>
              <a:ext uri="{FF2B5EF4-FFF2-40B4-BE49-F238E27FC236}">
                <a16:creationId xmlns:a16="http://schemas.microsoft.com/office/drawing/2014/main" id="{AA51A92D-4C36-4DD5-A901-3E86F7DF2621}"/>
              </a:ext>
            </a:extLst>
          </p:cNvPr>
          <p:cNvSpPr>
            <a:spLocks noChangeArrowheads="1"/>
          </p:cNvSpPr>
          <p:nvPr/>
        </p:nvSpPr>
        <p:spPr bwMode="auto">
          <a:xfrm>
            <a:off x="69580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binary</a:t>
            </a:r>
          </a:p>
          <a:p>
            <a:r>
              <a:rPr lang="en-US" altLang="en-US"/>
              <a:t>grid</a:t>
            </a:r>
          </a:p>
        </p:txBody>
      </p:sp>
      <p:sp>
        <p:nvSpPr>
          <p:cNvPr id="251916" name="Rectangle 12">
            <a:extLst>
              <a:ext uri="{FF2B5EF4-FFF2-40B4-BE49-F238E27FC236}">
                <a16:creationId xmlns:a16="http://schemas.microsoft.com/office/drawing/2014/main" id="{70CDFB64-3696-4A28-ABA5-2C2AE5048A49}"/>
              </a:ext>
            </a:extLst>
          </p:cNvPr>
          <p:cNvSpPr>
            <a:spLocks noChangeArrowheads="1"/>
          </p:cNvSpPr>
          <p:nvPr/>
        </p:nvSpPr>
        <p:spPr bwMode="auto">
          <a:xfrm>
            <a:off x="3295650" y="6096000"/>
            <a:ext cx="1554163"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ASCII text </a:t>
            </a:r>
          </a:p>
          <a:p>
            <a:r>
              <a:rPr lang="en-US" altLang="en-US"/>
              <a:t>grid</a:t>
            </a:r>
          </a:p>
        </p:txBody>
      </p:sp>
      <p:sp>
        <p:nvSpPr>
          <p:cNvPr id="251917" name="Rectangle 13">
            <a:extLst>
              <a:ext uri="{FF2B5EF4-FFF2-40B4-BE49-F238E27FC236}">
                <a16:creationId xmlns:a16="http://schemas.microsoft.com/office/drawing/2014/main" id="{A2CE726B-3C15-4B51-8AA6-28D8B3B39AE9}"/>
              </a:ext>
            </a:extLst>
          </p:cNvPr>
          <p:cNvSpPr>
            <a:spLocks noChangeArrowheads="1"/>
          </p:cNvSpPr>
          <p:nvPr/>
        </p:nvSpPr>
        <p:spPr bwMode="auto">
          <a:xfrm>
            <a:off x="6642100" y="5283200"/>
            <a:ext cx="1997075" cy="6397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gridio API </a:t>
            </a:r>
          </a:p>
          <a:p>
            <a:r>
              <a:rPr lang="en-US" altLang="en-US"/>
              <a:t>(Spatial analyst)</a:t>
            </a:r>
          </a:p>
        </p:txBody>
      </p:sp>
      <p:sp>
        <p:nvSpPr>
          <p:cNvPr id="251918" name="Rectangle 14">
            <a:extLst>
              <a:ext uri="{FF2B5EF4-FFF2-40B4-BE49-F238E27FC236}">
                <a16:creationId xmlns:a16="http://schemas.microsoft.com/office/drawing/2014/main" id="{18E5683C-031E-47D8-AF16-F8797863C305}"/>
              </a:ext>
            </a:extLst>
          </p:cNvPr>
          <p:cNvSpPr>
            <a:spLocks noChangeArrowheads="1"/>
          </p:cNvSpPr>
          <p:nvPr/>
        </p:nvSpPr>
        <p:spPr bwMode="auto">
          <a:xfrm>
            <a:off x="2987675" y="4511675"/>
            <a:ext cx="4156075" cy="6858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USU TMDLtoolkit modules</a:t>
            </a:r>
          </a:p>
          <a:p>
            <a:r>
              <a:rPr lang="en-US" altLang="en-US"/>
              <a:t>(grid, shape, image, dbf, map, mapwin)</a:t>
            </a:r>
          </a:p>
        </p:txBody>
      </p:sp>
      <p:sp>
        <p:nvSpPr>
          <p:cNvPr id="251919" name="Rectangle 15">
            <a:extLst>
              <a:ext uri="{FF2B5EF4-FFF2-40B4-BE49-F238E27FC236}">
                <a16:creationId xmlns:a16="http://schemas.microsoft.com/office/drawing/2014/main" id="{022BBEFF-0C02-41DD-8ADB-1574577D2AF8}"/>
              </a:ext>
            </a:extLst>
          </p:cNvPr>
          <p:cNvSpPr>
            <a:spLocks noChangeArrowheads="1"/>
          </p:cNvSpPr>
          <p:nvPr/>
        </p:nvSpPr>
        <p:spPr bwMode="auto">
          <a:xfrm>
            <a:off x="3871913" y="3567113"/>
            <a:ext cx="2378075" cy="669925"/>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TauDEM C++ library</a:t>
            </a:r>
          </a:p>
        </p:txBody>
      </p:sp>
      <p:sp>
        <p:nvSpPr>
          <p:cNvPr id="251920" name="Rectangle 16">
            <a:extLst>
              <a:ext uri="{FF2B5EF4-FFF2-40B4-BE49-F238E27FC236}">
                <a16:creationId xmlns:a16="http://schemas.microsoft.com/office/drawing/2014/main" id="{8695006A-159A-430A-AA15-98E460122943}"/>
              </a:ext>
            </a:extLst>
          </p:cNvPr>
          <p:cNvSpPr>
            <a:spLocks noChangeArrowheads="1"/>
          </p:cNvSpPr>
          <p:nvPr/>
        </p:nvSpPr>
        <p:spPr bwMode="auto">
          <a:xfrm>
            <a:off x="6919913" y="3581400"/>
            <a:ext cx="1800225"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Fortran (legacy)</a:t>
            </a:r>
          </a:p>
          <a:p>
            <a:r>
              <a:rPr lang="en-US" altLang="en-US"/>
              <a:t>components </a:t>
            </a:r>
          </a:p>
        </p:txBody>
      </p:sp>
      <p:sp>
        <p:nvSpPr>
          <p:cNvPr id="251923" name="Rectangle 19">
            <a:extLst>
              <a:ext uri="{FF2B5EF4-FFF2-40B4-BE49-F238E27FC236}">
                <a16:creationId xmlns:a16="http://schemas.microsoft.com/office/drawing/2014/main" id="{6C58B31E-D3A0-42D2-A47F-0F71B32914A8}"/>
              </a:ext>
            </a:extLst>
          </p:cNvPr>
          <p:cNvSpPr>
            <a:spLocks noChangeArrowheads="1"/>
          </p:cNvSpPr>
          <p:nvPr/>
        </p:nvSpPr>
        <p:spPr bwMode="auto">
          <a:xfrm>
            <a:off x="6723063" y="1079500"/>
            <a:ext cx="1830387" cy="121761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Standalone </a:t>
            </a:r>
          </a:p>
          <a:p>
            <a:r>
              <a:rPr lang="en-US" altLang="en-US"/>
              <a:t>command line </a:t>
            </a:r>
          </a:p>
          <a:p>
            <a:r>
              <a:rPr lang="en-US" altLang="en-US"/>
              <a:t>applications</a:t>
            </a:r>
          </a:p>
        </p:txBody>
      </p:sp>
      <p:sp>
        <p:nvSpPr>
          <p:cNvPr id="251924" name="Rectangle 20">
            <a:extLst>
              <a:ext uri="{FF2B5EF4-FFF2-40B4-BE49-F238E27FC236}">
                <a16:creationId xmlns:a16="http://schemas.microsoft.com/office/drawing/2014/main" id="{EC3D24C8-30BD-40CC-BC6A-F67684E1E913}"/>
              </a:ext>
            </a:extLst>
          </p:cNvPr>
          <p:cNvSpPr>
            <a:spLocks noChangeArrowheads="1"/>
          </p:cNvSpPr>
          <p:nvPr/>
        </p:nvSpPr>
        <p:spPr bwMode="auto">
          <a:xfrm>
            <a:off x="2255838" y="2686050"/>
            <a:ext cx="3157537"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 COM DLL interface</a:t>
            </a:r>
          </a:p>
        </p:txBody>
      </p:sp>
      <p:sp>
        <p:nvSpPr>
          <p:cNvPr id="251925" name="Rectangle 21">
            <a:extLst>
              <a:ext uri="{FF2B5EF4-FFF2-40B4-BE49-F238E27FC236}">
                <a16:creationId xmlns:a16="http://schemas.microsoft.com/office/drawing/2014/main" id="{2F3215DC-0F34-4800-81D0-BA1F8B8C73FE}"/>
              </a:ext>
            </a:extLst>
          </p:cNvPr>
          <p:cNvSpPr>
            <a:spLocks noChangeArrowheads="1"/>
          </p:cNvSpPr>
          <p:nvPr/>
        </p:nvSpPr>
        <p:spPr bwMode="auto">
          <a:xfrm>
            <a:off x="3741738" y="1057275"/>
            <a:ext cx="1522412" cy="12954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Visual Basic </a:t>
            </a:r>
          </a:p>
          <a:p>
            <a:r>
              <a:rPr lang="en-US" altLang="en-US"/>
              <a:t>GUI </a:t>
            </a:r>
          </a:p>
          <a:p>
            <a:r>
              <a:rPr lang="en-US" altLang="en-US"/>
              <a:t>application</a:t>
            </a:r>
          </a:p>
          <a:p>
            <a:endParaRPr lang="en-US" altLang="en-US"/>
          </a:p>
        </p:txBody>
      </p:sp>
      <p:sp>
        <p:nvSpPr>
          <p:cNvPr id="251926" name="Rectangle 22">
            <a:extLst>
              <a:ext uri="{FF2B5EF4-FFF2-40B4-BE49-F238E27FC236}">
                <a16:creationId xmlns:a16="http://schemas.microsoft.com/office/drawing/2014/main" id="{3AF61A4D-0C69-4B7C-8BC4-B2C853301275}"/>
              </a:ext>
            </a:extLst>
          </p:cNvPr>
          <p:cNvSpPr>
            <a:spLocks noChangeArrowheads="1"/>
          </p:cNvSpPr>
          <p:nvPr/>
        </p:nvSpPr>
        <p:spPr bwMode="auto">
          <a:xfrm>
            <a:off x="95250" y="1054100"/>
            <a:ext cx="2365375" cy="1296988"/>
          </a:xfrm>
          <a:prstGeom prst="rect">
            <a:avLst/>
          </a:prstGeom>
          <a:solidFill>
            <a:srgbClr val="FFFF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Visual Basic </a:t>
            </a:r>
          </a:p>
          <a:p>
            <a:r>
              <a:rPr lang="en-US" altLang="en-US"/>
              <a:t>ESRI ArcGIS 8.1</a:t>
            </a:r>
          </a:p>
          <a:p>
            <a:r>
              <a:rPr lang="en-US" altLang="en-US"/>
              <a:t>Toolbar</a:t>
            </a:r>
          </a:p>
        </p:txBody>
      </p:sp>
      <p:sp>
        <p:nvSpPr>
          <p:cNvPr id="251927" name="Rectangle 23">
            <a:extLst>
              <a:ext uri="{FF2B5EF4-FFF2-40B4-BE49-F238E27FC236}">
                <a16:creationId xmlns:a16="http://schemas.microsoft.com/office/drawing/2014/main" id="{089945A2-7919-4427-BB39-9E70AF59C038}"/>
              </a:ext>
            </a:extLst>
          </p:cNvPr>
          <p:cNvSpPr>
            <a:spLocks noChangeArrowheads="1"/>
          </p:cNvSpPr>
          <p:nvPr/>
        </p:nvSpPr>
        <p:spPr bwMode="auto">
          <a:xfrm>
            <a:off x="14589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Vector shape </a:t>
            </a:r>
          </a:p>
          <a:p>
            <a:r>
              <a:rPr lang="en-US" altLang="en-US"/>
              <a:t>files</a:t>
            </a:r>
          </a:p>
        </p:txBody>
      </p:sp>
      <p:cxnSp>
        <p:nvCxnSpPr>
          <p:cNvPr id="251928" name="AutoShape 24">
            <a:extLst>
              <a:ext uri="{FF2B5EF4-FFF2-40B4-BE49-F238E27FC236}">
                <a16:creationId xmlns:a16="http://schemas.microsoft.com/office/drawing/2014/main" id="{0FCDE096-9CB7-4EEE-9291-8660443C38D9}"/>
              </a:ext>
            </a:extLst>
          </p:cNvPr>
          <p:cNvCxnSpPr>
            <a:cxnSpLocks noChangeShapeType="1"/>
            <a:stCxn id="251927" idx="0"/>
            <a:endCxn id="251918" idx="2"/>
          </p:cNvCxnSpPr>
          <p:nvPr/>
        </p:nvCxnSpPr>
        <p:spPr bwMode="auto">
          <a:xfrm rot="16200000">
            <a:off x="3201988" y="4232275"/>
            <a:ext cx="898525" cy="2828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29" name="AutoShape 25">
            <a:extLst>
              <a:ext uri="{FF2B5EF4-FFF2-40B4-BE49-F238E27FC236}">
                <a16:creationId xmlns:a16="http://schemas.microsoft.com/office/drawing/2014/main" id="{E53B8C83-D906-4850-86FE-502AF9C9386F}"/>
              </a:ext>
            </a:extLst>
          </p:cNvPr>
          <p:cNvCxnSpPr>
            <a:cxnSpLocks noChangeShapeType="1"/>
            <a:stCxn id="251916" idx="0"/>
            <a:endCxn id="251918" idx="2"/>
          </p:cNvCxnSpPr>
          <p:nvPr/>
        </p:nvCxnSpPr>
        <p:spPr bwMode="auto">
          <a:xfrm rot="16200000">
            <a:off x="4120356" y="5150644"/>
            <a:ext cx="898525" cy="99218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a:extLst>
              <a:ext uri="{FF2B5EF4-FFF2-40B4-BE49-F238E27FC236}">
                <a16:creationId xmlns:a16="http://schemas.microsoft.com/office/drawing/2014/main" id="{D0906D3A-B1B2-4555-80F8-C5799D39D620}"/>
              </a:ext>
            </a:extLst>
          </p:cNvPr>
          <p:cNvCxnSpPr>
            <a:cxnSpLocks noChangeShapeType="1"/>
            <a:stCxn id="251919" idx="2"/>
            <a:endCxn id="251918" idx="0"/>
          </p:cNvCxnSpPr>
          <p:nvPr/>
        </p:nvCxnSpPr>
        <p:spPr bwMode="auto">
          <a:xfrm rot="16200000" flipH="1">
            <a:off x="4926013" y="4371975"/>
            <a:ext cx="274637" cy="4763"/>
          </a:xfrm>
          <a:prstGeom prst="bentConnector3">
            <a:avLst>
              <a:gd name="adj1" fmla="val 49713"/>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a:extLst>
              <a:ext uri="{FF2B5EF4-FFF2-40B4-BE49-F238E27FC236}">
                <a16:creationId xmlns:a16="http://schemas.microsoft.com/office/drawing/2014/main" id="{352F1284-EAC7-4BBA-84FF-A8A4A4A6FC9D}"/>
              </a:ext>
            </a:extLst>
          </p:cNvPr>
          <p:cNvCxnSpPr>
            <a:cxnSpLocks noChangeShapeType="1"/>
            <a:stCxn id="251919" idx="3"/>
            <a:endCxn id="251920" idx="1"/>
          </p:cNvCxnSpPr>
          <p:nvPr/>
        </p:nvCxnSpPr>
        <p:spPr bwMode="auto">
          <a:xfrm>
            <a:off x="6249988" y="3902075"/>
            <a:ext cx="669925"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a:extLst>
              <a:ext uri="{FF2B5EF4-FFF2-40B4-BE49-F238E27FC236}">
                <a16:creationId xmlns:a16="http://schemas.microsoft.com/office/drawing/2014/main" id="{F98224BF-2803-4C16-BF78-2D8D4403B7EE}"/>
              </a:ext>
            </a:extLst>
          </p:cNvPr>
          <p:cNvCxnSpPr>
            <a:cxnSpLocks noChangeShapeType="1"/>
            <a:stCxn id="251917" idx="2"/>
            <a:endCxn id="251915" idx="0"/>
          </p:cNvCxnSpPr>
          <p:nvPr/>
        </p:nvCxnSpPr>
        <p:spPr bwMode="auto">
          <a:xfrm rot="16200000" flipH="1">
            <a:off x="7601744" y="5961857"/>
            <a:ext cx="173037" cy="95250"/>
          </a:xfrm>
          <a:prstGeom prst="bentConnector3">
            <a:avLst>
              <a:gd name="adj1" fmla="val 49542"/>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5" name="AutoShape 31">
            <a:extLst>
              <a:ext uri="{FF2B5EF4-FFF2-40B4-BE49-F238E27FC236}">
                <a16:creationId xmlns:a16="http://schemas.microsoft.com/office/drawing/2014/main" id="{709223AF-B000-46D7-A97F-69CE44C835AB}"/>
              </a:ext>
            </a:extLst>
          </p:cNvPr>
          <p:cNvCxnSpPr>
            <a:cxnSpLocks noChangeShapeType="1"/>
            <a:stCxn id="251918" idx="2"/>
            <a:endCxn id="251917" idx="0"/>
          </p:cNvCxnSpPr>
          <p:nvPr/>
        </p:nvCxnSpPr>
        <p:spPr bwMode="auto">
          <a:xfrm rot="16200000" flipH="1">
            <a:off x="6310313" y="3952875"/>
            <a:ext cx="85725" cy="2574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0" name="AutoShape 36">
            <a:extLst>
              <a:ext uri="{FF2B5EF4-FFF2-40B4-BE49-F238E27FC236}">
                <a16:creationId xmlns:a16="http://schemas.microsoft.com/office/drawing/2014/main" id="{1BFDCCEE-76BD-41DD-B1E2-7744C9ADC748}"/>
              </a:ext>
            </a:extLst>
          </p:cNvPr>
          <p:cNvCxnSpPr>
            <a:cxnSpLocks noChangeShapeType="1"/>
            <a:stCxn id="251925" idx="2"/>
            <a:endCxn id="251924" idx="0"/>
          </p:cNvCxnSpPr>
          <p:nvPr/>
        </p:nvCxnSpPr>
        <p:spPr bwMode="auto">
          <a:xfrm rot="5400000">
            <a:off x="4002881" y="2185194"/>
            <a:ext cx="333375" cy="66833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1" name="AutoShape 37">
            <a:extLst>
              <a:ext uri="{FF2B5EF4-FFF2-40B4-BE49-F238E27FC236}">
                <a16:creationId xmlns:a16="http://schemas.microsoft.com/office/drawing/2014/main" id="{3A08D13B-CC7E-4F2D-BBB7-7A3A42D24BA5}"/>
              </a:ext>
            </a:extLst>
          </p:cNvPr>
          <p:cNvCxnSpPr>
            <a:cxnSpLocks noChangeShapeType="1"/>
            <a:stCxn id="251926" idx="2"/>
            <a:endCxn id="251924" idx="0"/>
          </p:cNvCxnSpPr>
          <p:nvPr/>
        </p:nvCxnSpPr>
        <p:spPr bwMode="auto">
          <a:xfrm rot="16200000" flipH="1">
            <a:off x="2389188" y="1239838"/>
            <a:ext cx="334962" cy="2557462"/>
          </a:xfrm>
          <a:prstGeom prst="bentConnector3">
            <a:avLst>
              <a:gd name="adj1" fmla="val 49764"/>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3" name="Rectangle 39">
            <a:extLst>
              <a:ext uri="{FF2B5EF4-FFF2-40B4-BE49-F238E27FC236}">
                <a16:creationId xmlns:a16="http://schemas.microsoft.com/office/drawing/2014/main" id="{56CE2998-E16A-421F-BE6E-97E1EB507939}"/>
              </a:ext>
            </a:extLst>
          </p:cNvPr>
          <p:cNvSpPr>
            <a:spLocks noChangeArrowheads="1"/>
          </p:cNvSpPr>
          <p:nvPr/>
        </p:nvSpPr>
        <p:spPr bwMode="auto">
          <a:xfrm>
            <a:off x="285750" y="6143625"/>
            <a:ext cx="915988" cy="576263"/>
          </a:xfrm>
          <a:prstGeom prst="rect">
            <a:avLst/>
          </a:prstGeom>
          <a:solidFill>
            <a:srgbClr val="FF9966"/>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Data </a:t>
            </a:r>
          </a:p>
          <a:p>
            <a:r>
              <a:rPr lang="en-US" altLang="en-US"/>
              <a:t>formats</a:t>
            </a:r>
          </a:p>
        </p:txBody>
      </p:sp>
      <p:sp>
        <p:nvSpPr>
          <p:cNvPr id="251945" name="Rectangle 41">
            <a:extLst>
              <a:ext uri="{FF2B5EF4-FFF2-40B4-BE49-F238E27FC236}">
                <a16:creationId xmlns:a16="http://schemas.microsoft.com/office/drawing/2014/main" id="{B6446FF6-97F9-41EF-808E-30549D8C63D9}"/>
              </a:ext>
            </a:extLst>
          </p:cNvPr>
          <p:cNvSpPr>
            <a:spLocks noChangeArrowheads="1"/>
          </p:cNvSpPr>
          <p:nvPr/>
        </p:nvSpPr>
        <p:spPr bwMode="auto">
          <a:xfrm>
            <a:off x="0" y="3332163"/>
            <a:ext cx="1851025" cy="623887"/>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a:t>Available from </a:t>
            </a:r>
          </a:p>
        </p:txBody>
      </p:sp>
      <p:sp>
        <p:nvSpPr>
          <p:cNvPr id="251946" name="Rectangle 42">
            <a:extLst>
              <a:ext uri="{FF2B5EF4-FFF2-40B4-BE49-F238E27FC236}">
                <a16:creationId xmlns:a16="http://schemas.microsoft.com/office/drawing/2014/main" id="{9C6511A7-BF0C-4B16-B13E-536C8AF09E4F}"/>
              </a:ext>
            </a:extLst>
          </p:cNvPr>
          <p:cNvSpPr>
            <a:spLocks noChangeArrowheads="1"/>
          </p:cNvSpPr>
          <p:nvPr/>
        </p:nvSpPr>
        <p:spPr bwMode="auto">
          <a:xfrm>
            <a:off x="0" y="3725863"/>
            <a:ext cx="372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u="sng">
                <a:solidFill>
                  <a:srgbClr val="003399"/>
                </a:solidFill>
              </a:rPr>
              <a:t>http://www.engineering.usu.edu/dtarb/</a:t>
            </a:r>
          </a:p>
        </p:txBody>
      </p:sp>
      <p:cxnSp>
        <p:nvCxnSpPr>
          <p:cNvPr id="251947" name="AutoShape 43">
            <a:extLst>
              <a:ext uri="{FF2B5EF4-FFF2-40B4-BE49-F238E27FC236}">
                <a16:creationId xmlns:a16="http://schemas.microsoft.com/office/drawing/2014/main" id="{4E5742D1-A865-46CD-B7EB-7038E7A4279B}"/>
              </a:ext>
            </a:extLst>
          </p:cNvPr>
          <p:cNvCxnSpPr>
            <a:cxnSpLocks noChangeShapeType="1"/>
            <a:stCxn id="251919" idx="0"/>
            <a:endCxn id="251924" idx="2"/>
          </p:cNvCxnSpPr>
          <p:nvPr/>
        </p:nvCxnSpPr>
        <p:spPr bwMode="auto">
          <a:xfrm rot="5400000" flipH="1">
            <a:off x="4327525" y="2833688"/>
            <a:ext cx="241300" cy="12255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8" name="Rectangle 44">
            <a:extLst>
              <a:ext uri="{FF2B5EF4-FFF2-40B4-BE49-F238E27FC236}">
                <a16:creationId xmlns:a16="http://schemas.microsoft.com/office/drawing/2014/main" id="{1BB49D5C-87B4-415F-8D9E-0C92879B7440}"/>
              </a:ext>
            </a:extLst>
          </p:cNvPr>
          <p:cNvSpPr>
            <a:spLocks noChangeArrowheads="1"/>
          </p:cNvSpPr>
          <p:nvPr/>
        </p:nvSpPr>
        <p:spPr bwMode="auto">
          <a:xfrm>
            <a:off x="5138738"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Binary direct </a:t>
            </a:r>
          </a:p>
          <a:p>
            <a:r>
              <a:rPr lang="en-US" altLang="en-US"/>
              <a:t>access grid</a:t>
            </a:r>
          </a:p>
        </p:txBody>
      </p:sp>
      <p:cxnSp>
        <p:nvCxnSpPr>
          <p:cNvPr id="251949" name="AutoShape 45">
            <a:extLst>
              <a:ext uri="{FF2B5EF4-FFF2-40B4-BE49-F238E27FC236}">
                <a16:creationId xmlns:a16="http://schemas.microsoft.com/office/drawing/2014/main" id="{220D7DE9-4374-4157-A8E4-8F63801132F5}"/>
              </a:ext>
            </a:extLst>
          </p:cNvPr>
          <p:cNvCxnSpPr>
            <a:cxnSpLocks noChangeShapeType="1"/>
            <a:stCxn id="251918" idx="2"/>
            <a:endCxn id="251948" idx="0"/>
          </p:cNvCxnSpPr>
          <p:nvPr/>
        </p:nvCxnSpPr>
        <p:spPr bwMode="auto">
          <a:xfrm rot="16200000" flipH="1">
            <a:off x="5041900" y="5221288"/>
            <a:ext cx="898525" cy="85090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50" name="AutoShape 46">
            <a:extLst>
              <a:ext uri="{FF2B5EF4-FFF2-40B4-BE49-F238E27FC236}">
                <a16:creationId xmlns:a16="http://schemas.microsoft.com/office/drawing/2014/main" id="{E0B20B7B-4620-4B6F-85BB-22F18F2ED383}"/>
              </a:ext>
            </a:extLst>
          </p:cNvPr>
          <p:cNvCxnSpPr>
            <a:cxnSpLocks noChangeShapeType="1"/>
            <a:stCxn id="251923" idx="2"/>
            <a:endCxn id="251919" idx="0"/>
          </p:cNvCxnSpPr>
          <p:nvPr/>
        </p:nvCxnSpPr>
        <p:spPr bwMode="auto">
          <a:xfrm rot="5400000">
            <a:off x="5715000" y="1643063"/>
            <a:ext cx="1270000" cy="2578100"/>
          </a:xfrm>
          <a:prstGeom prst="bentConnector3">
            <a:avLst>
              <a:gd name="adj1" fmla="val 9037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1951" name="Picture 47" descr="C:\Program Files\corel\suite8\Graphics\Borders\COMPBORD.WPG">
            <a:extLst>
              <a:ext uri="{FF2B5EF4-FFF2-40B4-BE49-F238E27FC236}">
                <a16:creationId xmlns:a16="http://schemas.microsoft.com/office/drawing/2014/main" id="{1876CF77-249D-4A3E-AF55-4F89C4012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6351588" y="63500"/>
            <a:ext cx="881062" cy="877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F52756BE-4981-430D-AD64-4B3E21340219}"/>
              </a:ext>
            </a:extLst>
          </p:cNvPr>
          <p:cNvSpPr>
            <a:spLocks noChangeArrowheads="1"/>
          </p:cNvSpPr>
          <p:nvPr/>
        </p:nvSpPr>
        <p:spPr bwMode="auto">
          <a:xfrm>
            <a:off x="444500" y="12700"/>
            <a:ext cx="3751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b="1">
                <a:solidFill>
                  <a:srgbClr val="003399"/>
                </a:solidFill>
              </a:rPr>
              <a:t>Implementation Details</a:t>
            </a:r>
          </a:p>
        </p:txBody>
      </p:sp>
      <p:sp>
        <p:nvSpPr>
          <p:cNvPr id="294915" name="Rectangle 3">
            <a:extLst>
              <a:ext uri="{FF2B5EF4-FFF2-40B4-BE49-F238E27FC236}">
                <a16:creationId xmlns:a16="http://schemas.microsoft.com/office/drawing/2014/main" id="{D6A3F187-68E7-47D8-BB7F-5EAC720DFECB}"/>
              </a:ext>
            </a:extLst>
          </p:cNvPr>
          <p:cNvSpPr>
            <a:spLocks noChangeArrowheads="1"/>
          </p:cNvSpPr>
          <p:nvPr/>
        </p:nvSpPr>
        <p:spPr bwMode="auto">
          <a:xfrm>
            <a:off x="344488" y="5953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a:solidFill>
                  <a:schemeClr val="tx1"/>
                </a:solidFill>
              </a:rPr>
              <a:t>Spatial Analyst includes a </a:t>
            </a:r>
            <a:r>
              <a:rPr kumimoji="0" lang="en-US" altLang="en-US" sz="2400">
                <a:solidFill>
                  <a:srgbClr val="FF0000"/>
                </a:solidFill>
              </a:rPr>
              <a:t>C programming API (Application Programming Interface)</a:t>
            </a:r>
            <a:r>
              <a:rPr kumimoji="0" lang="en-US" altLang="en-US" sz="2400">
                <a:solidFill>
                  <a:schemeClr val="tx1"/>
                </a:solidFill>
              </a:rPr>
              <a:t> that allows you to </a:t>
            </a:r>
            <a:r>
              <a:rPr kumimoji="0" lang="en-US" altLang="en-US" sz="2400">
                <a:solidFill>
                  <a:srgbClr val="FF0000"/>
                </a:solidFill>
              </a:rPr>
              <a:t>read and write ESRI grid data sets directly</a:t>
            </a:r>
            <a:r>
              <a:rPr kumimoji="0" lang="en-US" altLang="en-US" sz="2400">
                <a:solidFill>
                  <a:schemeClr val="tx1"/>
                </a:solidFill>
              </a:rPr>
              <a:t>. </a:t>
            </a:r>
          </a:p>
        </p:txBody>
      </p:sp>
      <p:sp>
        <p:nvSpPr>
          <p:cNvPr id="294916" name="Rectangle 4">
            <a:extLst>
              <a:ext uri="{FF2B5EF4-FFF2-40B4-BE49-F238E27FC236}">
                <a16:creationId xmlns:a16="http://schemas.microsoft.com/office/drawing/2014/main" id="{C7454A8F-B843-4A5D-BAD1-1E03F5EEEA7C}"/>
              </a:ext>
            </a:extLst>
          </p:cNvPr>
          <p:cNvSpPr>
            <a:spLocks noChangeArrowheads="1"/>
          </p:cNvSpPr>
          <p:nvPr/>
        </p:nvSpPr>
        <p:spPr bwMode="auto">
          <a:xfrm>
            <a:off x="430213" y="2097088"/>
            <a:ext cx="8005762"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u="sng">
                <a:solidFill>
                  <a:schemeClr val="tx1"/>
                </a:solidFill>
              </a:rPr>
              <a:t>Excerpt from gioapi.h</a:t>
            </a:r>
            <a:endParaRPr kumimoji="0" lang="en-US" altLang="en-US">
              <a:solidFill>
                <a:schemeClr val="tx1"/>
              </a:solidFill>
            </a:endParaRPr>
          </a:p>
          <a:p>
            <a:pPr algn="l"/>
            <a:endParaRPr kumimoji="0" lang="en-US" altLang="en-US">
              <a:solidFill>
                <a:schemeClr val="tx1"/>
              </a:solidFill>
            </a:endParaRPr>
          </a:p>
          <a:p>
            <a:pPr algn="l"/>
            <a:r>
              <a:rPr kumimoji="0" lang="en-US" altLang="en-US">
                <a:solidFill>
                  <a:schemeClr val="tx1"/>
                </a:solidFill>
              </a:rPr>
              <a:t>/ * GetWindowCell - Get a cell within the window for a layer,</a:t>
            </a:r>
          </a:p>
          <a:p>
            <a:pPr algn="l"/>
            <a:r>
              <a:rPr kumimoji="0" lang="en-US" altLang="en-US">
                <a:solidFill>
                  <a:schemeClr val="tx1"/>
                </a:solidFill>
              </a:rPr>
              <a:t> *                 Client must interpret the type of the output 32 Bit Ptr</a:t>
            </a:r>
          </a:p>
          <a:p>
            <a:pPr algn="l"/>
            <a:r>
              <a:rPr kumimoji="0" lang="en-US" altLang="en-US">
                <a:solidFill>
                  <a:schemeClr val="tx1"/>
                </a:solidFill>
              </a:rPr>
              <a:t> *                 to be the type of the layer being read from.</a:t>
            </a:r>
          </a:p>
          <a:p>
            <a:pPr algn="l"/>
            <a:r>
              <a:rPr kumimoji="0" lang="en-US" altLang="en-US">
                <a:solidFill>
                  <a:schemeClr val="tx1"/>
                </a:solidFill>
              </a:rPr>
              <a:t> *</a:t>
            </a:r>
          </a:p>
          <a:p>
            <a:pPr algn="l"/>
            <a:r>
              <a:rPr kumimoji="0" lang="en-US" altLang="en-US">
                <a:solidFill>
                  <a:schemeClr val="tx1"/>
                </a:solidFill>
              </a:rPr>
              <a:t> * PutWindowCell - Put a cell within the window for a layer.</a:t>
            </a:r>
          </a:p>
          <a:p>
            <a:pPr algn="l"/>
            <a:r>
              <a:rPr kumimoji="0" lang="en-US" altLang="en-US">
                <a:solidFill>
                  <a:schemeClr val="tx1"/>
                </a:solidFill>
              </a:rPr>
              <a:t> *                 Client must ensure that the type of the input 32 Bit Ptr</a:t>
            </a:r>
          </a:p>
          <a:p>
            <a:pPr algn="l"/>
            <a:r>
              <a:rPr kumimoji="0" lang="en-US" altLang="en-US">
                <a:solidFill>
                  <a:schemeClr val="tx1"/>
                </a:solidFill>
              </a:rPr>
              <a:t> *                 is the type of the layer being read from.</a:t>
            </a:r>
          </a:p>
          <a:p>
            <a:pPr algn="l"/>
            <a:r>
              <a:rPr kumimoji="0" lang="en-US" altLang="en-US">
                <a:solidFill>
                  <a:schemeClr val="tx1"/>
                </a:solidFill>
              </a:rPr>
              <a:t> *</a:t>
            </a:r>
          </a:p>
          <a:p>
            <a:pPr algn="l"/>
            <a:r>
              <a:rPr kumimoji="0" lang="en-US" altLang="en-US">
                <a:solidFill>
                  <a:schemeClr val="tx1"/>
                </a:solidFill>
              </a:rPr>
              <a:t> */</a:t>
            </a:r>
          </a:p>
          <a:p>
            <a:pPr algn="l"/>
            <a:r>
              <a:rPr kumimoji="0" lang="en-US" altLang="en-US">
                <a:solidFill>
                  <a:schemeClr val="tx1"/>
                </a:solidFill>
              </a:rPr>
              <a:t>int GetWindowCell(int channel, int rescol, int resrow, CELLTYPE *cell);</a:t>
            </a:r>
          </a:p>
          <a:p>
            <a:pPr algn="l"/>
            <a:endParaRPr kumimoji="0" lang="en-US" altLang="en-US">
              <a:solidFill>
                <a:schemeClr val="tx1"/>
              </a:solidFill>
            </a:endParaRPr>
          </a:p>
          <a:p>
            <a:pPr algn="l"/>
            <a:r>
              <a:rPr kumimoji="0" lang="en-US" altLang="en-US">
                <a:solidFill>
                  <a:schemeClr val="tx1"/>
                </a:solidFill>
              </a:rPr>
              <a:t>int PutWindowCell(int channel, int col, int row, CELLTYPE cell);</a:t>
            </a:r>
          </a:p>
        </p:txBody>
      </p:sp>
    </p:spTree>
  </p:cSld>
  <p:clrMapOvr>
    <a:overrideClrMapping bg1="lt1" tx1="dk1" bg2="lt2" tx2="dk2" accent1="accent1" accent2="accent2" accent3="accent3" accent4="accent4" accent5="accent5" accent6="accent6" hlink="hlink" folHlink="folHlink"/>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8842CECA-5A5E-4389-BEFE-3269DF5454FB}"/>
              </a:ext>
            </a:extLst>
          </p:cNvPr>
          <p:cNvSpPr>
            <a:spLocks noGrp="1" noChangeArrowheads="1"/>
          </p:cNvSpPr>
          <p:nvPr>
            <p:ph type="title"/>
          </p:nvPr>
        </p:nvSpPr>
        <p:spPr/>
        <p:txBody>
          <a:bodyPr/>
          <a:lstStyle/>
          <a:p>
            <a:r>
              <a:rPr lang="en-US" altLang="en-US"/>
              <a:t> </a:t>
            </a:r>
          </a:p>
        </p:txBody>
      </p:sp>
      <p:sp>
        <p:nvSpPr>
          <p:cNvPr id="295942" name="Rectangle 6">
            <a:extLst>
              <a:ext uri="{FF2B5EF4-FFF2-40B4-BE49-F238E27FC236}">
                <a16:creationId xmlns:a16="http://schemas.microsoft.com/office/drawing/2014/main" id="{52646C5F-EDBF-4405-B7DA-E8CF3F2B7E1C}"/>
              </a:ext>
            </a:extLst>
          </p:cNvPr>
          <p:cNvSpPr>
            <a:spLocks noChangeArrowheads="1"/>
          </p:cNvSpPr>
          <p:nvPr/>
        </p:nvSpPr>
        <p:spPr bwMode="auto">
          <a:xfrm>
            <a:off x="377825" y="3717925"/>
            <a:ext cx="8766175" cy="2530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STDMETHODIMP CtkTauDEM::Areadinf(BSTR angfile, BSTR scafile, long x, long y, int doall, BSTR wfile, int usew, int contcheck, long *result)</a:t>
            </a:r>
          </a:p>
          <a:p>
            <a:pPr algn="l"/>
            <a:r>
              <a:rPr lang="en-US" altLang="en-US"/>
              <a:t>{</a:t>
            </a:r>
          </a:p>
          <a:p>
            <a:pPr algn="l"/>
            <a:r>
              <a:rPr lang="en-US" altLang="en-US"/>
              <a:t>     USES_CONVERSION; //needed to convert from BSTR to Char* or String</a:t>
            </a:r>
          </a:p>
          <a:p>
            <a:pPr algn="l"/>
            <a:r>
              <a:rPr lang="en-US" altLang="en-US"/>
              <a:t>     *result = area( OLE2A(angfile), OLE2A(scafile), x,y,doall, OLE2A(wfile),</a:t>
            </a:r>
          </a:p>
          <a:p>
            <a:pPr algn="l"/>
            <a:r>
              <a:rPr lang="en-US" altLang="en-US"/>
              <a:t>		usew, contcheck);</a:t>
            </a:r>
          </a:p>
          <a:p>
            <a:pPr algn="l"/>
            <a:r>
              <a:rPr lang="en-US" altLang="en-US"/>
              <a:t>      return S_OK;</a:t>
            </a:r>
          </a:p>
          <a:p>
            <a:pPr algn="l"/>
            <a:r>
              <a:rPr lang="en-US" altLang="en-US"/>
              <a:t>}</a:t>
            </a:r>
          </a:p>
        </p:txBody>
      </p:sp>
      <p:sp>
        <p:nvSpPr>
          <p:cNvPr id="295940" name="Rectangle 4">
            <a:extLst>
              <a:ext uri="{FF2B5EF4-FFF2-40B4-BE49-F238E27FC236}">
                <a16:creationId xmlns:a16="http://schemas.microsoft.com/office/drawing/2014/main" id="{4F29012F-8DF7-475A-8F87-AFBE6ECEAF15}"/>
              </a:ext>
            </a:extLst>
          </p:cNvPr>
          <p:cNvSpPr>
            <a:spLocks noChangeArrowheads="1"/>
          </p:cNvSpPr>
          <p:nvPr/>
        </p:nvSpPr>
        <p:spPr bwMode="auto">
          <a:xfrm>
            <a:off x="458788" y="174625"/>
            <a:ext cx="8439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b="1">
                <a:solidFill>
                  <a:srgbClr val="003399"/>
                </a:solidFill>
              </a:rPr>
              <a:t>C++ COM Methods used to implement functionality using Microsoft Visual C++</a:t>
            </a:r>
          </a:p>
        </p:txBody>
      </p:sp>
      <p:pic>
        <p:nvPicPr>
          <p:cNvPr id="295943" name="Picture 7">
            <a:extLst>
              <a:ext uri="{FF2B5EF4-FFF2-40B4-BE49-F238E27FC236}">
                <a16:creationId xmlns:a16="http://schemas.microsoft.com/office/drawing/2014/main" id="{6FBF71BA-2DC3-4B05-BC16-22BE17646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7"/>
          <a:stretch>
            <a:fillRect/>
          </a:stretch>
        </p:blipFill>
        <p:spPr bwMode="auto">
          <a:xfrm>
            <a:off x="190500" y="1122363"/>
            <a:ext cx="8953500" cy="2540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6965" name="Rectangle 5">
            <a:extLst>
              <a:ext uri="{FF2B5EF4-FFF2-40B4-BE49-F238E27FC236}">
                <a16:creationId xmlns:a16="http://schemas.microsoft.com/office/drawing/2014/main" id="{5F9223CB-F334-4E52-8AC4-818CBFF9C303}"/>
              </a:ext>
            </a:extLst>
          </p:cNvPr>
          <p:cNvSpPr>
            <a:spLocks noGrp="1" noChangeArrowheads="1"/>
          </p:cNvSpPr>
          <p:nvPr>
            <p:ph type="title" idx="4294967295"/>
          </p:nvPr>
        </p:nvSpPr>
        <p:spPr>
          <a:xfrm>
            <a:off x="1490663" y="430213"/>
            <a:ext cx="7107237" cy="584200"/>
          </a:xfrm>
        </p:spPr>
        <p:txBody>
          <a:bodyPr/>
          <a:lstStyle/>
          <a:p>
            <a:r>
              <a:rPr lang="en-US" altLang="en-US" sz="3200"/>
              <a:t>Visual Basic for the GUI and ArcGIS linkage</a:t>
            </a:r>
          </a:p>
        </p:txBody>
      </p:sp>
      <p:sp>
        <p:nvSpPr>
          <p:cNvPr id="296966" name="Rectangle 6">
            <a:extLst>
              <a:ext uri="{FF2B5EF4-FFF2-40B4-BE49-F238E27FC236}">
                <a16:creationId xmlns:a16="http://schemas.microsoft.com/office/drawing/2014/main" id="{16669C59-5382-457E-97B0-23F3AB406AD2}"/>
              </a:ext>
            </a:extLst>
          </p:cNvPr>
          <p:cNvSpPr>
            <a:spLocks noChangeArrowheads="1"/>
          </p:cNvSpPr>
          <p:nvPr/>
        </p:nvSpPr>
        <p:spPr bwMode="auto">
          <a:xfrm>
            <a:off x="417513" y="1023938"/>
            <a:ext cx="8440737" cy="393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1">
                <a:latin typeface="Arial" panose="020B0604020202020204" pitchFamily="34" charset="0"/>
              </a:rPr>
              <a:t>Private TarDEM As New tkTauDEM</a:t>
            </a:r>
          </a:p>
          <a:p>
            <a:pPr algn="l"/>
            <a:r>
              <a:rPr lang="en-US" altLang="en-US" sz="1800" b="1">
                <a:latin typeface="Arial" panose="020B0604020202020204" pitchFamily="34" charset="0"/>
              </a:rPr>
              <a:t>…</a:t>
            </a:r>
          </a:p>
          <a:p>
            <a:pPr algn="l"/>
            <a:endParaRPr lang="en-US" altLang="en-US" sz="1800" b="1">
              <a:latin typeface="Arial" panose="020B0604020202020204" pitchFamily="34" charset="0"/>
            </a:endParaRPr>
          </a:p>
          <a:p>
            <a:pPr algn="l"/>
            <a:r>
              <a:rPr lang="en-US" altLang="en-US" sz="1800" b="1">
                <a:latin typeface="Arial" panose="020B0604020202020204" pitchFamily="34" charset="0"/>
              </a:rPr>
              <a:t>Private Function runareadinf(Optional toadd As Boolean = False) As Boolean</a:t>
            </a:r>
          </a:p>
          <a:p>
            <a:pPr algn="l"/>
            <a:r>
              <a:rPr lang="en-US" altLang="en-US" sz="1800" b="1">
                <a:latin typeface="Arial" panose="020B0604020202020204" pitchFamily="34" charset="0"/>
              </a:rPr>
              <a:t>    Dim i As Long</a:t>
            </a:r>
          </a:p>
          <a:p>
            <a:pPr algn="l"/>
            <a:r>
              <a:rPr lang="en-US" altLang="en-US" sz="1800" b="1">
                <a:latin typeface="Arial" panose="020B0604020202020204" pitchFamily="34" charset="0"/>
              </a:rPr>
              <a:t>    runareadinf = False</a:t>
            </a:r>
          </a:p>
          <a:p>
            <a:pPr algn="l"/>
            <a:r>
              <a:rPr lang="en-US" altLang="en-US" sz="1800" b="1">
                <a:latin typeface="Arial" panose="020B0604020202020204" pitchFamily="34" charset="0"/>
              </a:rPr>
              <a:t>    i = TarDEM.Areadinf(tdfiles.ang, tdfiles.sca, 0, 0, 1, "", 0, 1)</a:t>
            </a:r>
          </a:p>
          <a:p>
            <a:pPr algn="l"/>
            <a:r>
              <a:rPr lang="en-US" altLang="en-US" sz="1800" b="1">
                <a:latin typeface="Arial" panose="020B0604020202020204" pitchFamily="34" charset="0"/>
              </a:rPr>
              <a:t>    If TDerror(i) Then Exit Function</a:t>
            </a:r>
          </a:p>
          <a:p>
            <a:pPr algn="l"/>
            <a:r>
              <a:rPr lang="en-US" altLang="en-US" sz="1800" b="1">
                <a:latin typeface="Arial" panose="020B0604020202020204" pitchFamily="34" charset="0"/>
              </a:rPr>
              <a:t>    If toadd Then</a:t>
            </a:r>
          </a:p>
          <a:p>
            <a:pPr algn="l"/>
            <a:r>
              <a:rPr lang="en-US" altLang="en-US" sz="1800" b="1">
                <a:latin typeface="Arial" panose="020B0604020202020204" pitchFamily="34" charset="0"/>
              </a:rPr>
              <a:t>        AddMap tdfiles.sca, 8</a:t>
            </a:r>
          </a:p>
          <a:p>
            <a:pPr algn="l"/>
            <a:r>
              <a:rPr lang="en-US" altLang="en-US" sz="1800" b="1">
                <a:latin typeface="Arial" panose="020B0604020202020204" pitchFamily="34" charset="0"/>
              </a:rPr>
              <a:t>    End If</a:t>
            </a:r>
          </a:p>
          <a:p>
            <a:pPr algn="l"/>
            <a:r>
              <a:rPr lang="en-US" altLang="en-US" sz="1800" b="1">
                <a:latin typeface="Arial" panose="020B0604020202020204" pitchFamily="34" charset="0"/>
              </a:rPr>
              <a:t>    runareadinf = True</a:t>
            </a:r>
          </a:p>
          <a:p>
            <a:pPr algn="l"/>
            <a:r>
              <a:rPr lang="en-US" altLang="en-US" sz="1800" b="1">
                <a:latin typeface="Arial" panose="020B0604020202020204" pitchFamily="34" charset="0"/>
              </a:rPr>
              <a:t>End Function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EEE88494-8351-475A-8F0C-6260DCC09FCC}"/>
              </a:ext>
            </a:extLst>
          </p:cNvPr>
          <p:cNvSpPr>
            <a:spLocks noGrp="1" noChangeArrowheads="1"/>
          </p:cNvSpPr>
          <p:nvPr>
            <p:ph type="title"/>
          </p:nvPr>
        </p:nvSpPr>
        <p:spPr>
          <a:xfrm>
            <a:off x="898525" y="271463"/>
            <a:ext cx="8081963" cy="947737"/>
          </a:xfrm>
        </p:spPr>
        <p:txBody>
          <a:bodyPr/>
          <a:lstStyle/>
          <a:p>
            <a:pPr>
              <a:spcBef>
                <a:spcPts val="500"/>
              </a:spcBef>
              <a:spcAft>
                <a:spcPts val="500"/>
              </a:spcAft>
            </a:pPr>
            <a:r>
              <a:rPr lang="en-US" altLang="en-US">
                <a:solidFill>
                  <a:srgbClr val="003399"/>
                </a:solidFill>
              </a:rPr>
              <a:t>GIS in Water Resources Online</a:t>
            </a:r>
          </a:p>
        </p:txBody>
      </p:sp>
      <p:sp>
        <p:nvSpPr>
          <p:cNvPr id="322563" name="Rectangle 3">
            <a:extLst>
              <a:ext uri="{FF2B5EF4-FFF2-40B4-BE49-F238E27FC236}">
                <a16:creationId xmlns:a16="http://schemas.microsoft.com/office/drawing/2014/main" id="{D2EE628B-9750-4DD6-9BCA-3E6FC01FA7EC}"/>
              </a:ext>
            </a:extLst>
          </p:cNvPr>
          <p:cNvSpPr>
            <a:spLocks noGrp="1" noChangeArrowheads="1"/>
          </p:cNvSpPr>
          <p:nvPr>
            <p:ph type="body" idx="1"/>
          </p:nvPr>
        </p:nvSpPr>
        <p:spPr>
          <a:xfrm>
            <a:off x="300038" y="1525588"/>
            <a:ext cx="8613775" cy="5008562"/>
          </a:xfrm>
        </p:spPr>
        <p:txBody>
          <a:bodyPr/>
          <a:lstStyle/>
          <a:p>
            <a:pPr marL="0" indent="0">
              <a:spcBef>
                <a:spcPts val="500"/>
              </a:spcBef>
              <a:spcAft>
                <a:spcPts val="500"/>
              </a:spcAft>
              <a:buFont typeface="Monotype Sorts" pitchFamily="2" charset="2"/>
              <a:buNone/>
            </a:pPr>
            <a:r>
              <a:rPr lang="en-US" altLang="en-US" sz="2000" b="1">
                <a:solidFill>
                  <a:schemeClr val="hlink"/>
                </a:solidFill>
              </a:rPr>
              <a:t>A Virtual Course Presented On-Line by David Maidment at the University of Texas at Austin in partnership with Utah State University.  Next offering Fall 2002.</a:t>
            </a:r>
          </a:p>
          <a:p>
            <a:pPr marL="0" indent="0">
              <a:spcBef>
                <a:spcPts val="500"/>
              </a:spcBef>
              <a:spcAft>
                <a:spcPts val="500"/>
              </a:spcAft>
              <a:buFont typeface="Monotype Sorts" pitchFamily="2" charset="2"/>
              <a:buNone/>
            </a:pPr>
            <a:r>
              <a:rPr lang="en-US" altLang="en-US" sz="2000" b="1">
                <a:solidFill>
                  <a:schemeClr val="hlink"/>
                </a:solidFill>
              </a:rPr>
              <a:t>Goals: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teach the principles and operation of geographic information systems, focusing in particular on ArcView and its Spatial Analyst extension.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show how spatial hydrologic modeling can be done by developing a digital representation of the environment in the GIS, then adding functions simulating hydrologic processes. </a:t>
            </a:r>
          </a:p>
          <a:p>
            <a:pPr marL="795338" lvl="1" indent="-338138">
              <a:spcBef>
                <a:spcPts val="500"/>
              </a:spcBef>
              <a:spcAft>
                <a:spcPts val="500"/>
              </a:spcAft>
              <a:buFont typeface="Symbol" panose="05050102010706020507" pitchFamily="18" charset="2"/>
              <a:buChar char="·"/>
            </a:pPr>
            <a:r>
              <a:rPr lang="en-US" altLang="en-US" sz="2000" b="1">
                <a:solidFill>
                  <a:schemeClr val="hlink"/>
                </a:solidFill>
              </a:rPr>
              <a:t>To develop individual experience in the use of GIS in Water Resources through execution of a term project, and presenting it both orally and written form in html on the world wide web. </a:t>
            </a:r>
          </a:p>
        </p:txBody>
      </p:sp>
      <p:sp>
        <p:nvSpPr>
          <p:cNvPr id="322564" name="Rectangle 4">
            <a:extLst>
              <a:ext uri="{FF2B5EF4-FFF2-40B4-BE49-F238E27FC236}">
                <a16:creationId xmlns:a16="http://schemas.microsoft.com/office/drawing/2014/main" id="{4C12A0DD-A1B4-4982-BF39-2FF35D68A4B4}"/>
              </a:ext>
            </a:extLst>
          </p:cNvPr>
          <p:cNvSpPr>
            <a:spLocks noChangeArrowheads="1"/>
          </p:cNvSpPr>
          <p:nvPr/>
        </p:nvSpPr>
        <p:spPr bwMode="auto">
          <a:xfrm>
            <a:off x="1127125" y="6192838"/>
            <a:ext cx="6551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400">
                <a:solidFill>
                  <a:srgbClr val="003399"/>
                </a:solidFill>
                <a:hlinkClick r:id="rId3"/>
              </a:rPr>
              <a:t>http://moose.cee.usu.edu/giswr/</a:t>
            </a:r>
            <a:endParaRPr lang="en-US" altLang="en-US" sz="2400">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6898" name="Picture 2">
            <a:extLst>
              <a:ext uri="{FF2B5EF4-FFF2-40B4-BE49-F238E27FC236}">
                <a16:creationId xmlns:a16="http://schemas.microsoft.com/office/drawing/2014/main" id="{0FD66A24-B17E-42FB-8DE1-844DB9526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1000"/>
            <a:ext cx="8334375" cy="647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899" name="Rectangle 3">
            <a:extLst>
              <a:ext uri="{FF2B5EF4-FFF2-40B4-BE49-F238E27FC236}">
                <a16:creationId xmlns:a16="http://schemas.microsoft.com/office/drawing/2014/main" id="{0E80511F-694C-4750-842B-B69E875FCF66}"/>
              </a:ext>
            </a:extLst>
          </p:cNvPr>
          <p:cNvSpPr>
            <a:spLocks noGrp="1" noChangeArrowheads="1"/>
          </p:cNvSpPr>
          <p:nvPr>
            <p:ph type="title"/>
          </p:nvPr>
        </p:nvSpPr>
        <p:spPr>
          <a:xfrm>
            <a:off x="4303713" y="122238"/>
            <a:ext cx="4446587" cy="619125"/>
          </a:xfrm>
          <a:solidFill>
            <a:schemeClr val="bg1"/>
          </a:solidFill>
        </p:spPr>
        <p:txBody>
          <a:bodyPr/>
          <a:lstStyle/>
          <a:p>
            <a:r>
              <a:rPr lang="en-US" altLang="en-US"/>
              <a:t>Demonstration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7D672450-E63B-4593-B78B-CE9B1752A0E5}"/>
              </a:ext>
            </a:extLst>
          </p:cNvPr>
          <p:cNvSpPr>
            <a:spLocks noGrp="1" noChangeArrowheads="1"/>
          </p:cNvSpPr>
          <p:nvPr>
            <p:ph type="title"/>
          </p:nvPr>
        </p:nvSpPr>
        <p:spPr>
          <a:xfrm>
            <a:off x="258763" y="198438"/>
            <a:ext cx="8885237" cy="1143000"/>
          </a:xfrm>
        </p:spPr>
        <p:txBody>
          <a:bodyPr/>
          <a:lstStyle/>
          <a:p>
            <a:pPr algn="ctr">
              <a:lnSpc>
                <a:spcPct val="100000"/>
              </a:lnSpc>
            </a:pPr>
            <a:r>
              <a:rPr lang="en-US" altLang="en-US" sz="4000">
                <a:cs typeface="Times New Roman" panose="02020603050405020304" pitchFamily="18" charset="0"/>
              </a:rPr>
              <a:t>Drainage area can be concentrated or dispersed (specific catchment area)</a:t>
            </a:r>
            <a:r>
              <a:rPr lang="en-US" altLang="en-US" sz="4000"/>
              <a:t> </a:t>
            </a:r>
          </a:p>
        </p:txBody>
      </p:sp>
      <p:sp>
        <p:nvSpPr>
          <p:cNvPr id="350211" name="Rectangle 3">
            <a:extLst>
              <a:ext uri="{FF2B5EF4-FFF2-40B4-BE49-F238E27FC236}">
                <a16:creationId xmlns:a16="http://schemas.microsoft.com/office/drawing/2014/main" id="{F9521173-0C3F-4CF5-98B1-46AABE07049A}"/>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50212" name="Object 4">
            <a:extLst>
              <a:ext uri="{FF2B5EF4-FFF2-40B4-BE49-F238E27FC236}">
                <a16:creationId xmlns:a16="http://schemas.microsoft.com/office/drawing/2014/main" id="{03B311F2-EFC5-4AF7-BC14-BC96BE129D17}"/>
              </a:ext>
            </a:extLst>
          </p:cNvPr>
          <p:cNvGraphicFramePr>
            <a:graphicFrameLocks noChangeAspect="1"/>
          </p:cNvGraphicFramePr>
          <p:nvPr/>
        </p:nvGraphicFramePr>
        <p:xfrm>
          <a:off x="244475" y="1633538"/>
          <a:ext cx="9067800" cy="5448300"/>
        </p:xfrm>
        <a:graphic>
          <a:graphicData uri="http://schemas.openxmlformats.org/presentationml/2006/ole">
            <mc:AlternateContent xmlns:mc="http://schemas.openxmlformats.org/markup-compatibility/2006">
              <mc:Choice xmlns:v="urn:schemas-microsoft-com:vml" Requires="v">
                <p:oleObj spid="_x0000_s350213"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244475" y="1633538"/>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905A6935-141D-4B95-B723-88089D1741E6}"/>
              </a:ext>
            </a:extLst>
          </p:cNvPr>
          <p:cNvSpPr>
            <a:spLocks noGrp="1" noChangeArrowheads="1"/>
          </p:cNvSpPr>
          <p:nvPr>
            <p:ph type="title" idx="4294967295"/>
          </p:nvPr>
        </p:nvSpPr>
        <p:spPr>
          <a:xfrm>
            <a:off x="0" y="0"/>
            <a:ext cx="5580063" cy="941388"/>
          </a:xfrm>
        </p:spPr>
        <p:txBody>
          <a:bodyPr/>
          <a:lstStyle/>
          <a:p>
            <a:pPr algn="ctr">
              <a:lnSpc>
                <a:spcPct val="85000"/>
              </a:lnSpc>
            </a:pPr>
            <a:r>
              <a:rPr lang="en-US" altLang="en-US" sz="3200"/>
              <a:t>Digital Elevation Model Based Flow Path Analysis</a:t>
            </a:r>
          </a:p>
        </p:txBody>
      </p:sp>
      <p:grpSp>
        <p:nvGrpSpPr>
          <p:cNvPr id="337923" name="Group 3">
            <a:extLst>
              <a:ext uri="{FF2B5EF4-FFF2-40B4-BE49-F238E27FC236}">
                <a16:creationId xmlns:a16="http://schemas.microsoft.com/office/drawing/2014/main" id="{DC915D27-7DDA-44A7-B740-9DB5BE7843D6}"/>
              </a:ext>
            </a:extLst>
          </p:cNvPr>
          <p:cNvGrpSpPr>
            <a:grpSpLocks/>
          </p:cNvGrpSpPr>
          <p:nvPr/>
        </p:nvGrpSpPr>
        <p:grpSpPr bwMode="auto">
          <a:xfrm>
            <a:off x="76200" y="3779838"/>
            <a:ext cx="2595563" cy="2794000"/>
            <a:chOff x="3664" y="2497"/>
            <a:chExt cx="1635" cy="1760"/>
          </a:xfrm>
        </p:grpSpPr>
        <p:grpSp>
          <p:nvGrpSpPr>
            <p:cNvPr id="337924" name="Group 4">
              <a:extLst>
                <a:ext uri="{FF2B5EF4-FFF2-40B4-BE49-F238E27FC236}">
                  <a16:creationId xmlns:a16="http://schemas.microsoft.com/office/drawing/2014/main" id="{F5A2A1DD-C70D-4A55-8CAC-E00602A07BC0}"/>
                </a:ext>
              </a:extLst>
            </p:cNvPr>
            <p:cNvGrpSpPr>
              <a:grpSpLocks noChangeAspect="1"/>
            </p:cNvGrpSpPr>
            <p:nvPr/>
          </p:nvGrpSpPr>
          <p:grpSpPr bwMode="auto">
            <a:xfrm>
              <a:off x="3733" y="2840"/>
              <a:ext cx="1468" cy="1417"/>
              <a:chOff x="1632" y="1248"/>
              <a:chExt cx="2443" cy="2358"/>
            </a:xfrm>
          </p:grpSpPr>
          <p:grpSp>
            <p:nvGrpSpPr>
              <p:cNvPr id="337925" name="Group 5">
                <a:extLst>
                  <a:ext uri="{FF2B5EF4-FFF2-40B4-BE49-F238E27FC236}">
                    <a16:creationId xmlns:a16="http://schemas.microsoft.com/office/drawing/2014/main" id="{6267767D-8AA7-4F5F-A917-3E4A70791C06}"/>
                  </a:ext>
                </a:extLst>
              </p:cNvPr>
              <p:cNvGrpSpPr>
                <a:grpSpLocks noChangeAspect="1"/>
              </p:cNvGrpSpPr>
              <p:nvPr/>
            </p:nvGrpSpPr>
            <p:grpSpPr bwMode="auto">
              <a:xfrm>
                <a:off x="1632" y="1248"/>
                <a:ext cx="2443" cy="2358"/>
                <a:chOff x="3456" y="1536"/>
                <a:chExt cx="1963" cy="1926"/>
              </a:xfrm>
            </p:grpSpPr>
            <p:grpSp>
              <p:nvGrpSpPr>
                <p:cNvPr id="337926" name="Group 6">
                  <a:extLst>
                    <a:ext uri="{FF2B5EF4-FFF2-40B4-BE49-F238E27FC236}">
                      <a16:creationId xmlns:a16="http://schemas.microsoft.com/office/drawing/2014/main" id="{9C3CFC47-B0B2-4516-BC69-62A7E7A6CFDA}"/>
                    </a:ext>
                  </a:extLst>
                </p:cNvPr>
                <p:cNvGrpSpPr>
                  <a:grpSpLocks noChangeAspect="1"/>
                </p:cNvGrpSpPr>
                <p:nvPr/>
              </p:nvGrpSpPr>
              <p:grpSpPr bwMode="auto">
                <a:xfrm>
                  <a:off x="3456" y="1536"/>
                  <a:ext cx="1963" cy="1926"/>
                  <a:chOff x="1877" y="1152"/>
                  <a:chExt cx="1971" cy="1776"/>
                </a:xfrm>
              </p:grpSpPr>
              <p:sp>
                <p:nvSpPr>
                  <p:cNvPr id="337927" name="Rectangle 7">
                    <a:extLst>
                      <a:ext uri="{FF2B5EF4-FFF2-40B4-BE49-F238E27FC236}">
                        <a16:creationId xmlns:a16="http://schemas.microsoft.com/office/drawing/2014/main" id="{5D187E01-E974-438D-8C0B-4CFF7AB49B44}"/>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28" name="Rectangle 8">
                    <a:extLst>
                      <a:ext uri="{FF2B5EF4-FFF2-40B4-BE49-F238E27FC236}">
                        <a16:creationId xmlns:a16="http://schemas.microsoft.com/office/drawing/2014/main" id="{E3740F44-1960-452A-BB66-5C50878D5318}"/>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29" name="Rectangle 9">
                    <a:extLst>
                      <a:ext uri="{FF2B5EF4-FFF2-40B4-BE49-F238E27FC236}">
                        <a16:creationId xmlns:a16="http://schemas.microsoft.com/office/drawing/2014/main" id="{E91A5CFF-FFAF-490D-97FE-2D3841DFA26C}"/>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0" name="Rectangle 10">
                    <a:extLst>
                      <a:ext uri="{FF2B5EF4-FFF2-40B4-BE49-F238E27FC236}">
                        <a16:creationId xmlns:a16="http://schemas.microsoft.com/office/drawing/2014/main" id="{4A1A10ED-C89A-4198-88A3-F243468D79CC}"/>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1" name="Rectangle 11">
                    <a:extLst>
                      <a:ext uri="{FF2B5EF4-FFF2-40B4-BE49-F238E27FC236}">
                        <a16:creationId xmlns:a16="http://schemas.microsoft.com/office/drawing/2014/main" id="{59E0C2F5-AADF-4214-AEA5-0105158804C4}"/>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2" name="Rectangle 12">
                    <a:extLst>
                      <a:ext uri="{FF2B5EF4-FFF2-40B4-BE49-F238E27FC236}">
                        <a16:creationId xmlns:a16="http://schemas.microsoft.com/office/drawing/2014/main" id="{6AEED0C4-7CF6-4F87-B6C2-FD19E44247CA}"/>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3" name="Rectangle 13">
                    <a:extLst>
                      <a:ext uri="{FF2B5EF4-FFF2-40B4-BE49-F238E27FC236}">
                        <a16:creationId xmlns:a16="http://schemas.microsoft.com/office/drawing/2014/main" id="{53BC9232-237B-40E9-9501-04990F6D76EE}"/>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4" name="Rectangle 14">
                    <a:extLst>
                      <a:ext uri="{FF2B5EF4-FFF2-40B4-BE49-F238E27FC236}">
                        <a16:creationId xmlns:a16="http://schemas.microsoft.com/office/drawing/2014/main" id="{DE234506-F94A-47AF-9D12-B5E3435FE761}"/>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5" name="Rectangle 15">
                    <a:extLst>
                      <a:ext uri="{FF2B5EF4-FFF2-40B4-BE49-F238E27FC236}">
                        <a16:creationId xmlns:a16="http://schemas.microsoft.com/office/drawing/2014/main" id="{AAD91AD3-0652-4368-86DA-B39EADBDD4AA}"/>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6" name="Rectangle 16">
                    <a:extLst>
                      <a:ext uri="{FF2B5EF4-FFF2-40B4-BE49-F238E27FC236}">
                        <a16:creationId xmlns:a16="http://schemas.microsoft.com/office/drawing/2014/main" id="{23BB288B-0AE4-4722-8058-C4B7737F235C}"/>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7" name="Rectangle 17">
                    <a:extLst>
                      <a:ext uri="{FF2B5EF4-FFF2-40B4-BE49-F238E27FC236}">
                        <a16:creationId xmlns:a16="http://schemas.microsoft.com/office/drawing/2014/main" id="{71A657FA-4FBB-4586-821D-8DF0012AF7CC}"/>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8" name="Rectangle 18">
                    <a:extLst>
                      <a:ext uri="{FF2B5EF4-FFF2-40B4-BE49-F238E27FC236}">
                        <a16:creationId xmlns:a16="http://schemas.microsoft.com/office/drawing/2014/main" id="{F5491D25-3D6D-4B63-B3EC-940EB8A1C318}"/>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39" name="Rectangle 19">
                    <a:extLst>
                      <a:ext uri="{FF2B5EF4-FFF2-40B4-BE49-F238E27FC236}">
                        <a16:creationId xmlns:a16="http://schemas.microsoft.com/office/drawing/2014/main" id="{2D1F4501-EAA9-457F-BCB3-E319D71E1A29}"/>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0" name="Rectangle 20">
                    <a:extLst>
                      <a:ext uri="{FF2B5EF4-FFF2-40B4-BE49-F238E27FC236}">
                        <a16:creationId xmlns:a16="http://schemas.microsoft.com/office/drawing/2014/main" id="{59FEB489-05E1-41E3-B48E-6E5E75F60714}"/>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1" name="Rectangle 21">
                    <a:extLst>
                      <a:ext uri="{FF2B5EF4-FFF2-40B4-BE49-F238E27FC236}">
                        <a16:creationId xmlns:a16="http://schemas.microsoft.com/office/drawing/2014/main" id="{1E343060-09AF-4D9B-9D27-A9D80657354C}"/>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2" name="Rectangle 22">
                    <a:extLst>
                      <a:ext uri="{FF2B5EF4-FFF2-40B4-BE49-F238E27FC236}">
                        <a16:creationId xmlns:a16="http://schemas.microsoft.com/office/drawing/2014/main" id="{027DA0A2-EE6B-4760-A0A8-9751671C8D3B}"/>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3" name="Rectangle 23">
                    <a:extLst>
                      <a:ext uri="{FF2B5EF4-FFF2-40B4-BE49-F238E27FC236}">
                        <a16:creationId xmlns:a16="http://schemas.microsoft.com/office/drawing/2014/main" id="{A196CACE-90AD-49A0-A5E4-7A1F20EB07C8}"/>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4" name="Rectangle 24">
                    <a:extLst>
                      <a:ext uri="{FF2B5EF4-FFF2-40B4-BE49-F238E27FC236}">
                        <a16:creationId xmlns:a16="http://schemas.microsoft.com/office/drawing/2014/main" id="{C03BAB24-29E8-4480-AA85-33DB1B0E8205}"/>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5" name="Rectangle 25">
                    <a:extLst>
                      <a:ext uri="{FF2B5EF4-FFF2-40B4-BE49-F238E27FC236}">
                        <a16:creationId xmlns:a16="http://schemas.microsoft.com/office/drawing/2014/main" id="{66413240-8EF4-4466-9668-B2F5961351E8}"/>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6" name="Rectangle 26">
                    <a:extLst>
                      <a:ext uri="{FF2B5EF4-FFF2-40B4-BE49-F238E27FC236}">
                        <a16:creationId xmlns:a16="http://schemas.microsoft.com/office/drawing/2014/main" id="{97329C2B-796E-4A9C-A437-F14D7C3606B1}"/>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7" name="Rectangle 27">
                    <a:extLst>
                      <a:ext uri="{FF2B5EF4-FFF2-40B4-BE49-F238E27FC236}">
                        <a16:creationId xmlns:a16="http://schemas.microsoft.com/office/drawing/2014/main" id="{3C51A347-CAA5-488A-BC8A-4F520A892739}"/>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8" name="Rectangle 28">
                    <a:extLst>
                      <a:ext uri="{FF2B5EF4-FFF2-40B4-BE49-F238E27FC236}">
                        <a16:creationId xmlns:a16="http://schemas.microsoft.com/office/drawing/2014/main" id="{9223A2A7-58A0-4DA8-86DE-41B976531E4F}"/>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49" name="Rectangle 29">
                    <a:extLst>
                      <a:ext uri="{FF2B5EF4-FFF2-40B4-BE49-F238E27FC236}">
                        <a16:creationId xmlns:a16="http://schemas.microsoft.com/office/drawing/2014/main" id="{73B32B7A-6ECB-4E6F-B613-29156EB663C4}"/>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50" name="Rectangle 30">
                    <a:extLst>
                      <a:ext uri="{FF2B5EF4-FFF2-40B4-BE49-F238E27FC236}">
                        <a16:creationId xmlns:a16="http://schemas.microsoft.com/office/drawing/2014/main" id="{D4369EE0-69BF-4D87-BFB5-7861E39F6867}"/>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51" name="Rectangle 31">
                    <a:extLst>
                      <a:ext uri="{FF2B5EF4-FFF2-40B4-BE49-F238E27FC236}">
                        <a16:creationId xmlns:a16="http://schemas.microsoft.com/office/drawing/2014/main" id="{B2C73E62-EE25-45E9-AFA6-9CF2561A1F90}"/>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grpSp>
            <p:sp>
              <p:nvSpPr>
                <p:cNvPr id="337952" name="Text Box 32">
                  <a:extLst>
                    <a:ext uri="{FF2B5EF4-FFF2-40B4-BE49-F238E27FC236}">
                      <a16:creationId xmlns:a16="http://schemas.microsoft.com/office/drawing/2014/main" id="{806E7E10-0D26-4AED-B373-17AFD398BB97}"/>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3" name="Text Box 33">
                  <a:extLst>
                    <a:ext uri="{FF2B5EF4-FFF2-40B4-BE49-F238E27FC236}">
                      <a16:creationId xmlns:a16="http://schemas.microsoft.com/office/drawing/2014/main" id="{FCD1884D-BE5A-4A54-BFDE-92FBDFC0EF4A}"/>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4" name="Text Box 34">
                  <a:extLst>
                    <a:ext uri="{FF2B5EF4-FFF2-40B4-BE49-F238E27FC236}">
                      <a16:creationId xmlns:a16="http://schemas.microsoft.com/office/drawing/2014/main" id="{FE23966F-9D79-449F-89B5-5BA2A15C795E}"/>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5" name="Text Box 35">
                  <a:extLst>
                    <a:ext uri="{FF2B5EF4-FFF2-40B4-BE49-F238E27FC236}">
                      <a16:creationId xmlns:a16="http://schemas.microsoft.com/office/drawing/2014/main" id="{B64A093B-EB77-4BFB-A8F8-787D96938045}"/>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6" name="Text Box 36">
                  <a:extLst>
                    <a:ext uri="{FF2B5EF4-FFF2-40B4-BE49-F238E27FC236}">
                      <a16:creationId xmlns:a16="http://schemas.microsoft.com/office/drawing/2014/main" id="{A69B51DC-B698-490E-AE3E-09B4BA8DD3D5}"/>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7" name="Text Box 37">
                  <a:extLst>
                    <a:ext uri="{FF2B5EF4-FFF2-40B4-BE49-F238E27FC236}">
                      <a16:creationId xmlns:a16="http://schemas.microsoft.com/office/drawing/2014/main" id="{098117DF-70B0-499E-8AD6-71ABFACC1559}"/>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8" name="Text Box 38">
                  <a:extLst>
                    <a:ext uri="{FF2B5EF4-FFF2-40B4-BE49-F238E27FC236}">
                      <a16:creationId xmlns:a16="http://schemas.microsoft.com/office/drawing/2014/main" id="{00DF1DCD-140F-478C-828F-F2EA8BECA2E0}"/>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59" name="Text Box 39">
                  <a:extLst>
                    <a:ext uri="{FF2B5EF4-FFF2-40B4-BE49-F238E27FC236}">
                      <a16:creationId xmlns:a16="http://schemas.microsoft.com/office/drawing/2014/main" id="{623A9DC7-90D2-44CC-8464-9F344E5E1635}"/>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0" name="Text Box 40">
                  <a:extLst>
                    <a:ext uri="{FF2B5EF4-FFF2-40B4-BE49-F238E27FC236}">
                      <a16:creationId xmlns:a16="http://schemas.microsoft.com/office/drawing/2014/main" id="{43017860-71F8-4AE5-A495-A5637E30B950}"/>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1" name="Text Box 41">
                  <a:extLst>
                    <a:ext uri="{FF2B5EF4-FFF2-40B4-BE49-F238E27FC236}">
                      <a16:creationId xmlns:a16="http://schemas.microsoft.com/office/drawing/2014/main" id="{C8E0D02F-1A51-4F03-ABE4-33900C9B2BAA}"/>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2" name="Text Box 42">
                  <a:extLst>
                    <a:ext uri="{FF2B5EF4-FFF2-40B4-BE49-F238E27FC236}">
                      <a16:creationId xmlns:a16="http://schemas.microsoft.com/office/drawing/2014/main" id="{D0AA4717-01A1-4D72-A694-D18047DE4B97}"/>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3" name="Text Box 43">
                  <a:extLst>
                    <a:ext uri="{FF2B5EF4-FFF2-40B4-BE49-F238E27FC236}">
                      <a16:creationId xmlns:a16="http://schemas.microsoft.com/office/drawing/2014/main" id="{CDCA95E3-4B9C-4A88-83FF-B7D7EBA421F6}"/>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4" name="Text Box 44">
                  <a:extLst>
                    <a:ext uri="{FF2B5EF4-FFF2-40B4-BE49-F238E27FC236}">
                      <a16:creationId xmlns:a16="http://schemas.microsoft.com/office/drawing/2014/main" id="{E5CB6489-858E-4E44-B1B5-27E3B7484BE2}"/>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5" name="Text Box 45">
                  <a:extLst>
                    <a:ext uri="{FF2B5EF4-FFF2-40B4-BE49-F238E27FC236}">
                      <a16:creationId xmlns:a16="http://schemas.microsoft.com/office/drawing/2014/main" id="{7BC3E783-A09B-4E92-ABFF-1CE31A41C2AC}"/>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337966" name="Text Box 46">
                  <a:extLst>
                    <a:ext uri="{FF2B5EF4-FFF2-40B4-BE49-F238E27FC236}">
                      <a16:creationId xmlns:a16="http://schemas.microsoft.com/office/drawing/2014/main" id="{8C35F30A-4F48-4C33-94DE-14FE0EB4A6E0}"/>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4</a:t>
                  </a:r>
                </a:p>
              </p:txBody>
            </p:sp>
            <p:sp>
              <p:nvSpPr>
                <p:cNvPr id="337967" name="Text Box 47">
                  <a:extLst>
                    <a:ext uri="{FF2B5EF4-FFF2-40B4-BE49-F238E27FC236}">
                      <a16:creationId xmlns:a16="http://schemas.microsoft.com/office/drawing/2014/main" id="{E8CF9632-7D12-4368-8B21-627E4D16DFF9}"/>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68" name="Text Box 48">
                  <a:extLst>
                    <a:ext uri="{FF2B5EF4-FFF2-40B4-BE49-F238E27FC236}">
                      <a16:creationId xmlns:a16="http://schemas.microsoft.com/office/drawing/2014/main" id="{B3A05961-8EB4-46A6-B659-B24E1A816831}"/>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69" name="Text Box 49">
                  <a:extLst>
                    <a:ext uri="{FF2B5EF4-FFF2-40B4-BE49-F238E27FC236}">
                      <a16:creationId xmlns:a16="http://schemas.microsoft.com/office/drawing/2014/main" id="{6770A8F4-5A0B-4E1E-870B-222FF4354010}"/>
                    </a:ext>
                  </a:extLst>
                </p:cNvPr>
                <p:cNvSpPr txBox="1">
                  <a:spLocks noChangeAspect="1" noChangeArrowheads="1"/>
                </p:cNvSpPr>
                <p:nvPr/>
              </p:nvSpPr>
              <p:spPr bwMode="auto">
                <a:xfrm>
                  <a:off x="4326" y="2331"/>
                  <a:ext cx="37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12</a:t>
                  </a:r>
                </a:p>
              </p:txBody>
            </p:sp>
            <p:sp>
              <p:nvSpPr>
                <p:cNvPr id="337970" name="Text Box 50">
                  <a:extLst>
                    <a:ext uri="{FF2B5EF4-FFF2-40B4-BE49-F238E27FC236}">
                      <a16:creationId xmlns:a16="http://schemas.microsoft.com/office/drawing/2014/main" id="{AC4EBD6E-57ED-46DE-BC2B-006620EEEAB2}"/>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1" name="Text Box 51">
                  <a:extLst>
                    <a:ext uri="{FF2B5EF4-FFF2-40B4-BE49-F238E27FC236}">
                      <a16:creationId xmlns:a16="http://schemas.microsoft.com/office/drawing/2014/main" id="{91535F16-6426-4CDE-BFA0-0C79CC26DDE3}"/>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2" name="Text Box 52">
                  <a:extLst>
                    <a:ext uri="{FF2B5EF4-FFF2-40B4-BE49-F238E27FC236}">
                      <a16:creationId xmlns:a16="http://schemas.microsoft.com/office/drawing/2014/main" id="{B3DC5AA5-E1A3-4187-ABFE-44D9C33F574C}"/>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337973" name="Text Box 53">
                  <a:extLst>
                    <a:ext uri="{FF2B5EF4-FFF2-40B4-BE49-F238E27FC236}">
                      <a16:creationId xmlns:a16="http://schemas.microsoft.com/office/drawing/2014/main" id="{5035F055-79E0-4382-9EC4-9E3429EBCF71}"/>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337974" name="Text Box 54">
                  <a:extLst>
                    <a:ext uri="{FF2B5EF4-FFF2-40B4-BE49-F238E27FC236}">
                      <a16:creationId xmlns:a16="http://schemas.microsoft.com/office/drawing/2014/main" id="{979780FB-97FE-4E86-94EE-5A6D7E8ED8FB}"/>
                    </a:ext>
                  </a:extLst>
                </p:cNvPr>
                <p:cNvSpPr txBox="1">
                  <a:spLocks noChangeAspect="1" noChangeArrowheads="1"/>
                </p:cNvSpPr>
                <p:nvPr/>
              </p:nvSpPr>
              <p:spPr bwMode="auto">
                <a:xfrm>
                  <a:off x="4692" y="2727"/>
                  <a:ext cx="3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a:t>
                  </a:r>
                </a:p>
              </p:txBody>
            </p:sp>
            <p:sp>
              <p:nvSpPr>
                <p:cNvPr id="337975" name="Text Box 55">
                  <a:extLst>
                    <a:ext uri="{FF2B5EF4-FFF2-40B4-BE49-F238E27FC236}">
                      <a16:creationId xmlns:a16="http://schemas.microsoft.com/office/drawing/2014/main" id="{886B1326-DC0D-4605-94F6-8D015DD04F8A}"/>
                    </a:ext>
                  </a:extLst>
                </p:cNvPr>
                <p:cNvSpPr txBox="1">
                  <a:spLocks noChangeAspect="1" noChangeArrowheads="1"/>
                </p:cNvSpPr>
                <p:nvPr/>
              </p:nvSpPr>
              <p:spPr bwMode="auto">
                <a:xfrm>
                  <a:off x="4692" y="3098"/>
                  <a:ext cx="3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25</a:t>
                  </a:r>
                </a:p>
              </p:txBody>
            </p:sp>
            <p:sp>
              <p:nvSpPr>
                <p:cNvPr id="337976" name="Text Box 56">
                  <a:extLst>
                    <a:ext uri="{FF2B5EF4-FFF2-40B4-BE49-F238E27FC236}">
                      <a16:creationId xmlns:a16="http://schemas.microsoft.com/office/drawing/2014/main" id="{0135C93F-BF60-425D-9DCD-6C92880C54C0}"/>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337977" name="Group 57">
                <a:extLst>
                  <a:ext uri="{FF2B5EF4-FFF2-40B4-BE49-F238E27FC236}">
                    <a16:creationId xmlns:a16="http://schemas.microsoft.com/office/drawing/2014/main" id="{E3255865-C22D-4EDB-A8BF-A6E0F0BE59C9}"/>
                  </a:ext>
                </a:extLst>
              </p:cNvPr>
              <p:cNvGrpSpPr>
                <a:grpSpLocks noChangeAspect="1"/>
              </p:cNvGrpSpPr>
              <p:nvPr/>
            </p:nvGrpSpPr>
            <p:grpSpPr bwMode="auto">
              <a:xfrm>
                <a:off x="2600" y="2191"/>
                <a:ext cx="975" cy="1412"/>
                <a:chOff x="2600" y="2191"/>
                <a:chExt cx="975" cy="1412"/>
              </a:xfrm>
            </p:grpSpPr>
            <p:sp>
              <p:nvSpPr>
                <p:cNvPr id="337978" name="Rectangle 58">
                  <a:extLst>
                    <a:ext uri="{FF2B5EF4-FFF2-40B4-BE49-F238E27FC236}">
                      <a16:creationId xmlns:a16="http://schemas.microsoft.com/office/drawing/2014/main" id="{F855CD8F-AD1D-4D49-A640-2EC90E295A15}"/>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9" name="Rectangle 59">
                  <a:extLst>
                    <a:ext uri="{FF2B5EF4-FFF2-40B4-BE49-F238E27FC236}">
                      <a16:creationId xmlns:a16="http://schemas.microsoft.com/office/drawing/2014/main" id="{959D25FB-4715-45AF-8B1A-CB0C6170E7DD}"/>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80" name="Rectangle 60">
                  <a:extLst>
                    <a:ext uri="{FF2B5EF4-FFF2-40B4-BE49-F238E27FC236}">
                      <a16:creationId xmlns:a16="http://schemas.microsoft.com/office/drawing/2014/main" id="{2C0DE501-0FB7-4834-9520-198DC0039894}"/>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37981" name="Text Box 61">
              <a:extLst>
                <a:ext uri="{FF2B5EF4-FFF2-40B4-BE49-F238E27FC236}">
                  <a16:creationId xmlns:a16="http://schemas.microsoft.com/office/drawing/2014/main" id="{873FB66F-48F7-4A7D-99E8-739B50F795D9}"/>
                </a:ext>
              </a:extLst>
            </p:cNvPr>
            <p:cNvSpPr txBox="1">
              <a:spLocks noChangeArrowheads="1"/>
            </p:cNvSpPr>
            <p:nvPr/>
          </p:nvSpPr>
          <p:spPr bwMode="auto">
            <a:xfrm>
              <a:off x="3664" y="2497"/>
              <a:ext cx="163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Drainage Area</a:t>
              </a:r>
            </a:p>
          </p:txBody>
        </p:sp>
      </p:grpSp>
      <p:grpSp>
        <p:nvGrpSpPr>
          <p:cNvPr id="337982" name="Group 62">
            <a:extLst>
              <a:ext uri="{FF2B5EF4-FFF2-40B4-BE49-F238E27FC236}">
                <a16:creationId xmlns:a16="http://schemas.microsoft.com/office/drawing/2014/main" id="{B0851959-BD42-433B-86DC-F9981B2B9D45}"/>
              </a:ext>
            </a:extLst>
          </p:cNvPr>
          <p:cNvGrpSpPr>
            <a:grpSpLocks noChangeAspect="1"/>
          </p:cNvGrpSpPr>
          <p:nvPr/>
        </p:nvGrpSpPr>
        <p:grpSpPr bwMode="auto">
          <a:xfrm>
            <a:off x="477838" y="1841500"/>
            <a:ext cx="1658937" cy="1603375"/>
            <a:chOff x="96" y="1432"/>
            <a:chExt cx="661" cy="639"/>
          </a:xfrm>
        </p:grpSpPr>
        <p:sp>
          <p:nvSpPr>
            <p:cNvPr id="337983" name="Rectangle 63">
              <a:extLst>
                <a:ext uri="{FF2B5EF4-FFF2-40B4-BE49-F238E27FC236}">
                  <a16:creationId xmlns:a16="http://schemas.microsoft.com/office/drawing/2014/main" id="{87156C94-8BA2-4106-9933-7F0893C207EC}"/>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337984" name="Rectangle 64">
              <a:extLst>
                <a:ext uri="{FF2B5EF4-FFF2-40B4-BE49-F238E27FC236}">
                  <a16:creationId xmlns:a16="http://schemas.microsoft.com/office/drawing/2014/main" id="{C2811859-8E39-4EE2-AF4A-4BB1C27A9B23}"/>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337985" name="Rectangle 65">
              <a:extLst>
                <a:ext uri="{FF2B5EF4-FFF2-40B4-BE49-F238E27FC236}">
                  <a16:creationId xmlns:a16="http://schemas.microsoft.com/office/drawing/2014/main" id="{35C199FC-E928-4297-9748-80B4CA3B2B2A}"/>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337986" name="Rectangle 66">
              <a:extLst>
                <a:ext uri="{FF2B5EF4-FFF2-40B4-BE49-F238E27FC236}">
                  <a16:creationId xmlns:a16="http://schemas.microsoft.com/office/drawing/2014/main" id="{1B32D3A0-D330-4044-9115-BDFFA787025F}"/>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337987" name="Rectangle 67">
              <a:extLst>
                <a:ext uri="{FF2B5EF4-FFF2-40B4-BE49-F238E27FC236}">
                  <a16:creationId xmlns:a16="http://schemas.microsoft.com/office/drawing/2014/main" id="{83BCE5CE-B305-41B0-BE7A-8D919573B54C}"/>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337988" name="Rectangle 68">
              <a:extLst>
                <a:ext uri="{FF2B5EF4-FFF2-40B4-BE49-F238E27FC236}">
                  <a16:creationId xmlns:a16="http://schemas.microsoft.com/office/drawing/2014/main" id="{1DB50673-BB0C-42AE-96CB-EFB0A0A4F84E}"/>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337989" name="Group 69">
              <a:extLst>
                <a:ext uri="{FF2B5EF4-FFF2-40B4-BE49-F238E27FC236}">
                  <a16:creationId xmlns:a16="http://schemas.microsoft.com/office/drawing/2014/main" id="{D2182EDF-41C4-40C1-906C-1824F06677B6}"/>
                </a:ext>
              </a:extLst>
            </p:cNvPr>
            <p:cNvGrpSpPr>
              <a:grpSpLocks noChangeAspect="1"/>
            </p:cNvGrpSpPr>
            <p:nvPr/>
          </p:nvGrpSpPr>
          <p:grpSpPr bwMode="auto">
            <a:xfrm>
              <a:off x="537" y="1432"/>
              <a:ext cx="220" cy="639"/>
              <a:chOff x="3027" y="1517"/>
              <a:chExt cx="383" cy="1094"/>
            </a:xfrm>
          </p:grpSpPr>
          <p:sp>
            <p:nvSpPr>
              <p:cNvPr id="337990" name="Rectangle 70">
                <a:extLst>
                  <a:ext uri="{FF2B5EF4-FFF2-40B4-BE49-F238E27FC236}">
                    <a16:creationId xmlns:a16="http://schemas.microsoft.com/office/drawing/2014/main" id="{B74DD389-1B9E-446F-A4E8-89E4905B81D6}"/>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337991" name="Rectangle 71">
                <a:extLst>
                  <a:ext uri="{FF2B5EF4-FFF2-40B4-BE49-F238E27FC236}">
                    <a16:creationId xmlns:a16="http://schemas.microsoft.com/office/drawing/2014/main" id="{3942AD9E-9B04-41CA-AE6D-FCAEE58E9C8A}"/>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337992" name="Rectangle 72">
                <a:extLst>
                  <a:ext uri="{FF2B5EF4-FFF2-40B4-BE49-F238E27FC236}">
                    <a16:creationId xmlns:a16="http://schemas.microsoft.com/office/drawing/2014/main" id="{3BDEFA39-EF71-4253-A78F-C9B3258745F3}"/>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337993" name="Line 73">
              <a:extLst>
                <a:ext uri="{FF2B5EF4-FFF2-40B4-BE49-F238E27FC236}">
                  <a16:creationId xmlns:a16="http://schemas.microsoft.com/office/drawing/2014/main" id="{88AD5FD3-CDEE-4D6D-8799-2A5622CAEF03}"/>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4" name="Line 74">
              <a:extLst>
                <a:ext uri="{FF2B5EF4-FFF2-40B4-BE49-F238E27FC236}">
                  <a16:creationId xmlns:a16="http://schemas.microsoft.com/office/drawing/2014/main" id="{5AD08B61-20F4-4C33-80A2-3C2AC7C1357E}"/>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5" name="Line 75">
              <a:extLst>
                <a:ext uri="{FF2B5EF4-FFF2-40B4-BE49-F238E27FC236}">
                  <a16:creationId xmlns:a16="http://schemas.microsoft.com/office/drawing/2014/main" id="{F550FB5D-5969-4D06-95E1-ADBFD1B0BD19}"/>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6" name="Line 76">
              <a:extLst>
                <a:ext uri="{FF2B5EF4-FFF2-40B4-BE49-F238E27FC236}">
                  <a16:creationId xmlns:a16="http://schemas.microsoft.com/office/drawing/2014/main" id="{871D72F6-A319-4690-B456-12490A765DCE}"/>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7" name="Line 77">
              <a:extLst>
                <a:ext uri="{FF2B5EF4-FFF2-40B4-BE49-F238E27FC236}">
                  <a16:creationId xmlns:a16="http://schemas.microsoft.com/office/drawing/2014/main" id="{F851048C-82D1-4A02-B6E3-CF2E435099E3}"/>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8" name="Line 78">
              <a:extLst>
                <a:ext uri="{FF2B5EF4-FFF2-40B4-BE49-F238E27FC236}">
                  <a16:creationId xmlns:a16="http://schemas.microsoft.com/office/drawing/2014/main" id="{756B32C1-3A8E-44CA-AE9D-A929A59D5810}"/>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99" name="Line 79">
              <a:extLst>
                <a:ext uri="{FF2B5EF4-FFF2-40B4-BE49-F238E27FC236}">
                  <a16:creationId xmlns:a16="http://schemas.microsoft.com/office/drawing/2014/main" id="{7F175588-C57D-4F47-8FA1-957C91A76DA2}"/>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0" name="Line 80">
              <a:extLst>
                <a:ext uri="{FF2B5EF4-FFF2-40B4-BE49-F238E27FC236}">
                  <a16:creationId xmlns:a16="http://schemas.microsoft.com/office/drawing/2014/main" id="{6BDD77E1-1FF0-4111-86F4-13CAAC55C82F}"/>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01" name="Text Box 81">
            <a:extLst>
              <a:ext uri="{FF2B5EF4-FFF2-40B4-BE49-F238E27FC236}">
                <a16:creationId xmlns:a16="http://schemas.microsoft.com/office/drawing/2014/main" id="{94C013C6-4BCC-4D6E-BDD8-A314ED7AFAFA}"/>
              </a:ext>
            </a:extLst>
          </p:cNvPr>
          <p:cNvSpPr txBox="1">
            <a:spLocks noChangeAspect="1" noChangeArrowheads="1"/>
          </p:cNvSpPr>
          <p:nvPr/>
        </p:nvSpPr>
        <p:spPr bwMode="auto">
          <a:xfrm>
            <a:off x="0" y="1092200"/>
            <a:ext cx="257968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a:solidFill>
                  <a:schemeClr val="tx2"/>
                </a:solidFill>
              </a:rPr>
              <a:t>Eight direction pour point model  D8</a:t>
            </a:r>
          </a:p>
        </p:txBody>
      </p:sp>
      <p:grpSp>
        <p:nvGrpSpPr>
          <p:cNvPr id="338002" name="Group 82">
            <a:extLst>
              <a:ext uri="{FF2B5EF4-FFF2-40B4-BE49-F238E27FC236}">
                <a16:creationId xmlns:a16="http://schemas.microsoft.com/office/drawing/2014/main" id="{AA47B921-9D0D-486D-AE18-50DF16643D71}"/>
              </a:ext>
            </a:extLst>
          </p:cNvPr>
          <p:cNvGrpSpPr>
            <a:grpSpLocks/>
          </p:cNvGrpSpPr>
          <p:nvPr/>
        </p:nvGrpSpPr>
        <p:grpSpPr bwMode="auto">
          <a:xfrm>
            <a:off x="3336925" y="1652588"/>
            <a:ext cx="1870075" cy="1844675"/>
            <a:chOff x="826" y="1424"/>
            <a:chExt cx="1178" cy="1162"/>
          </a:xfrm>
        </p:grpSpPr>
        <p:grpSp>
          <p:nvGrpSpPr>
            <p:cNvPr id="338003" name="Group 83">
              <a:extLst>
                <a:ext uri="{FF2B5EF4-FFF2-40B4-BE49-F238E27FC236}">
                  <a16:creationId xmlns:a16="http://schemas.microsoft.com/office/drawing/2014/main" id="{7F10B9DC-6539-4AEB-A179-5898B1663394}"/>
                </a:ext>
              </a:extLst>
            </p:cNvPr>
            <p:cNvGrpSpPr>
              <a:grpSpLocks noChangeAspect="1"/>
            </p:cNvGrpSpPr>
            <p:nvPr/>
          </p:nvGrpSpPr>
          <p:grpSpPr bwMode="auto">
            <a:xfrm>
              <a:off x="826" y="1424"/>
              <a:ext cx="1178" cy="1156"/>
              <a:chOff x="1877" y="1152"/>
              <a:chExt cx="1971" cy="1776"/>
            </a:xfrm>
          </p:grpSpPr>
          <p:sp>
            <p:nvSpPr>
              <p:cNvPr id="338004" name="Rectangle 84">
                <a:extLst>
                  <a:ext uri="{FF2B5EF4-FFF2-40B4-BE49-F238E27FC236}">
                    <a16:creationId xmlns:a16="http://schemas.microsoft.com/office/drawing/2014/main" id="{359DE450-9896-4819-9CED-29482F35C773}"/>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5" name="Rectangle 85">
                <a:extLst>
                  <a:ext uri="{FF2B5EF4-FFF2-40B4-BE49-F238E27FC236}">
                    <a16:creationId xmlns:a16="http://schemas.microsoft.com/office/drawing/2014/main" id="{1238E9DF-6AAB-409D-A40D-9A55B4880797}"/>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6" name="Rectangle 86">
                <a:extLst>
                  <a:ext uri="{FF2B5EF4-FFF2-40B4-BE49-F238E27FC236}">
                    <a16:creationId xmlns:a16="http://schemas.microsoft.com/office/drawing/2014/main" id="{8D15F33C-924D-4799-8A08-709FEFF164C9}"/>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7" name="Rectangle 87">
                <a:extLst>
                  <a:ext uri="{FF2B5EF4-FFF2-40B4-BE49-F238E27FC236}">
                    <a16:creationId xmlns:a16="http://schemas.microsoft.com/office/drawing/2014/main" id="{1410D736-76A0-460C-9975-89FB0962544D}"/>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8" name="Rectangle 88">
                <a:extLst>
                  <a:ext uri="{FF2B5EF4-FFF2-40B4-BE49-F238E27FC236}">
                    <a16:creationId xmlns:a16="http://schemas.microsoft.com/office/drawing/2014/main" id="{959D067B-A17D-4F7F-B4A3-F38F77B6E791}"/>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09" name="Rectangle 89">
                <a:extLst>
                  <a:ext uri="{FF2B5EF4-FFF2-40B4-BE49-F238E27FC236}">
                    <a16:creationId xmlns:a16="http://schemas.microsoft.com/office/drawing/2014/main" id="{1E09947E-E730-4770-99D6-0E357C95E565}"/>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0" name="Rectangle 90">
                <a:extLst>
                  <a:ext uri="{FF2B5EF4-FFF2-40B4-BE49-F238E27FC236}">
                    <a16:creationId xmlns:a16="http://schemas.microsoft.com/office/drawing/2014/main" id="{9A0D4883-F1B3-457C-A131-646483B682CF}"/>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1" name="Rectangle 91">
                <a:extLst>
                  <a:ext uri="{FF2B5EF4-FFF2-40B4-BE49-F238E27FC236}">
                    <a16:creationId xmlns:a16="http://schemas.microsoft.com/office/drawing/2014/main" id="{7B712398-4BC6-40B8-9132-75156B7E23A8}"/>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2" name="Rectangle 92">
                <a:extLst>
                  <a:ext uri="{FF2B5EF4-FFF2-40B4-BE49-F238E27FC236}">
                    <a16:creationId xmlns:a16="http://schemas.microsoft.com/office/drawing/2014/main" id="{AD808C1F-135C-4BA2-AE25-2BCD8C5A9ACE}"/>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3" name="Rectangle 93">
                <a:extLst>
                  <a:ext uri="{FF2B5EF4-FFF2-40B4-BE49-F238E27FC236}">
                    <a16:creationId xmlns:a16="http://schemas.microsoft.com/office/drawing/2014/main" id="{0340EF3A-68BE-4CC7-B884-F12FD3A58263}"/>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4" name="Rectangle 94">
                <a:extLst>
                  <a:ext uri="{FF2B5EF4-FFF2-40B4-BE49-F238E27FC236}">
                    <a16:creationId xmlns:a16="http://schemas.microsoft.com/office/drawing/2014/main" id="{109359EB-DEFF-45DD-88AC-2E3F56668B86}"/>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5" name="Rectangle 95">
                <a:extLst>
                  <a:ext uri="{FF2B5EF4-FFF2-40B4-BE49-F238E27FC236}">
                    <a16:creationId xmlns:a16="http://schemas.microsoft.com/office/drawing/2014/main" id="{5848762A-7D58-43C0-9F19-491A7DA7C8F7}"/>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6" name="Rectangle 96">
                <a:extLst>
                  <a:ext uri="{FF2B5EF4-FFF2-40B4-BE49-F238E27FC236}">
                    <a16:creationId xmlns:a16="http://schemas.microsoft.com/office/drawing/2014/main" id="{122D7847-5086-420B-B381-ED4D3C8BCB31}"/>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7" name="Rectangle 97">
                <a:extLst>
                  <a:ext uri="{FF2B5EF4-FFF2-40B4-BE49-F238E27FC236}">
                    <a16:creationId xmlns:a16="http://schemas.microsoft.com/office/drawing/2014/main" id="{D395FD6B-1E40-45C8-AAC2-053E0505C07A}"/>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8" name="Rectangle 98">
                <a:extLst>
                  <a:ext uri="{FF2B5EF4-FFF2-40B4-BE49-F238E27FC236}">
                    <a16:creationId xmlns:a16="http://schemas.microsoft.com/office/drawing/2014/main" id="{19FA6E7F-9E82-433D-A5DA-50062563AC52}"/>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19" name="Rectangle 99">
                <a:extLst>
                  <a:ext uri="{FF2B5EF4-FFF2-40B4-BE49-F238E27FC236}">
                    <a16:creationId xmlns:a16="http://schemas.microsoft.com/office/drawing/2014/main" id="{B749BC49-3990-4E37-A28B-BE46755C706C}"/>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0" name="Rectangle 100">
                <a:extLst>
                  <a:ext uri="{FF2B5EF4-FFF2-40B4-BE49-F238E27FC236}">
                    <a16:creationId xmlns:a16="http://schemas.microsoft.com/office/drawing/2014/main" id="{8AF02387-359D-48E7-9815-C7AF1E28AA86}"/>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1" name="Rectangle 101">
                <a:extLst>
                  <a:ext uri="{FF2B5EF4-FFF2-40B4-BE49-F238E27FC236}">
                    <a16:creationId xmlns:a16="http://schemas.microsoft.com/office/drawing/2014/main" id="{98665AE6-3CAB-4788-AC1F-57164B3C094C}"/>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2" name="Rectangle 102">
                <a:extLst>
                  <a:ext uri="{FF2B5EF4-FFF2-40B4-BE49-F238E27FC236}">
                    <a16:creationId xmlns:a16="http://schemas.microsoft.com/office/drawing/2014/main" id="{BF6D7418-CEDA-4BFF-81C0-6B896509881D}"/>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3" name="Rectangle 103">
                <a:extLst>
                  <a:ext uri="{FF2B5EF4-FFF2-40B4-BE49-F238E27FC236}">
                    <a16:creationId xmlns:a16="http://schemas.microsoft.com/office/drawing/2014/main" id="{30419B62-63F5-4E35-916A-0C89B057AD8C}"/>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4" name="Rectangle 104">
                <a:extLst>
                  <a:ext uri="{FF2B5EF4-FFF2-40B4-BE49-F238E27FC236}">
                    <a16:creationId xmlns:a16="http://schemas.microsoft.com/office/drawing/2014/main" id="{C4550F01-08FF-47EB-9300-229C16113B85}"/>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5" name="Rectangle 105">
                <a:extLst>
                  <a:ext uri="{FF2B5EF4-FFF2-40B4-BE49-F238E27FC236}">
                    <a16:creationId xmlns:a16="http://schemas.microsoft.com/office/drawing/2014/main" id="{07353C6E-8166-4308-8AF3-70E578063DFA}"/>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6" name="Rectangle 106">
                <a:extLst>
                  <a:ext uri="{FF2B5EF4-FFF2-40B4-BE49-F238E27FC236}">
                    <a16:creationId xmlns:a16="http://schemas.microsoft.com/office/drawing/2014/main" id="{84CB09AA-3DAD-42AE-B7D2-A99714549117}"/>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7" name="Rectangle 107">
                <a:extLst>
                  <a:ext uri="{FF2B5EF4-FFF2-40B4-BE49-F238E27FC236}">
                    <a16:creationId xmlns:a16="http://schemas.microsoft.com/office/drawing/2014/main" id="{23B296F3-9C71-46DB-B086-A45FE9A8C0B7}"/>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338028" name="Rectangle 108">
                <a:extLst>
                  <a:ext uri="{FF2B5EF4-FFF2-40B4-BE49-F238E27FC236}">
                    <a16:creationId xmlns:a16="http://schemas.microsoft.com/office/drawing/2014/main" id="{64A129CA-9387-44EF-BEF0-031E99CCDAE5}"/>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338029" name="Line 109">
              <a:extLst>
                <a:ext uri="{FF2B5EF4-FFF2-40B4-BE49-F238E27FC236}">
                  <a16:creationId xmlns:a16="http://schemas.microsoft.com/office/drawing/2014/main" id="{0E8BFF4E-8184-434C-9FE9-99450471E639}"/>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0" name="Line 110">
              <a:extLst>
                <a:ext uri="{FF2B5EF4-FFF2-40B4-BE49-F238E27FC236}">
                  <a16:creationId xmlns:a16="http://schemas.microsoft.com/office/drawing/2014/main" id="{594D5150-50EE-4161-ABFE-B8B95ACDC166}"/>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1" name="Line 111">
              <a:extLst>
                <a:ext uri="{FF2B5EF4-FFF2-40B4-BE49-F238E27FC236}">
                  <a16:creationId xmlns:a16="http://schemas.microsoft.com/office/drawing/2014/main" id="{8D15A850-84A4-4075-922B-BB12DA734C56}"/>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2" name="Line 112">
              <a:extLst>
                <a:ext uri="{FF2B5EF4-FFF2-40B4-BE49-F238E27FC236}">
                  <a16:creationId xmlns:a16="http://schemas.microsoft.com/office/drawing/2014/main" id="{8E46EC3D-8F87-407B-BF79-2D9EB042BFD7}"/>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3" name="Line 113">
              <a:extLst>
                <a:ext uri="{FF2B5EF4-FFF2-40B4-BE49-F238E27FC236}">
                  <a16:creationId xmlns:a16="http://schemas.microsoft.com/office/drawing/2014/main" id="{7B643BF2-EBC0-4122-BFA5-ACDDC4288143}"/>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4" name="Line 114">
              <a:extLst>
                <a:ext uri="{FF2B5EF4-FFF2-40B4-BE49-F238E27FC236}">
                  <a16:creationId xmlns:a16="http://schemas.microsoft.com/office/drawing/2014/main" id="{58AE7248-EA4A-4478-A910-81C3B4B617E9}"/>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5" name="Line 115">
              <a:extLst>
                <a:ext uri="{FF2B5EF4-FFF2-40B4-BE49-F238E27FC236}">
                  <a16:creationId xmlns:a16="http://schemas.microsoft.com/office/drawing/2014/main" id="{79E17BC8-2D29-441A-B7ED-E6617F577F3C}"/>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6" name="Line 116">
              <a:extLst>
                <a:ext uri="{FF2B5EF4-FFF2-40B4-BE49-F238E27FC236}">
                  <a16:creationId xmlns:a16="http://schemas.microsoft.com/office/drawing/2014/main" id="{EE7E3FF0-306A-4656-8FD1-8569C2262F1D}"/>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7" name="Line 117">
              <a:extLst>
                <a:ext uri="{FF2B5EF4-FFF2-40B4-BE49-F238E27FC236}">
                  <a16:creationId xmlns:a16="http://schemas.microsoft.com/office/drawing/2014/main" id="{36EC4746-6883-4C56-A481-211BEA9271B1}"/>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8" name="Line 118">
              <a:extLst>
                <a:ext uri="{FF2B5EF4-FFF2-40B4-BE49-F238E27FC236}">
                  <a16:creationId xmlns:a16="http://schemas.microsoft.com/office/drawing/2014/main" id="{A2957021-B6C5-42C4-88BF-F55C2ABC090A}"/>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39" name="Line 119">
              <a:extLst>
                <a:ext uri="{FF2B5EF4-FFF2-40B4-BE49-F238E27FC236}">
                  <a16:creationId xmlns:a16="http://schemas.microsoft.com/office/drawing/2014/main" id="{0C45AF83-1E86-4A16-9512-7A3F76F37FB2}"/>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0" name="Line 120">
              <a:extLst>
                <a:ext uri="{FF2B5EF4-FFF2-40B4-BE49-F238E27FC236}">
                  <a16:creationId xmlns:a16="http://schemas.microsoft.com/office/drawing/2014/main" id="{FA650E81-B83C-4B66-82AC-EE71FBA56187}"/>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1" name="Line 121">
              <a:extLst>
                <a:ext uri="{FF2B5EF4-FFF2-40B4-BE49-F238E27FC236}">
                  <a16:creationId xmlns:a16="http://schemas.microsoft.com/office/drawing/2014/main" id="{26475B11-DE72-43FF-BB8E-58D14D6BAFDC}"/>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2" name="Line 122">
              <a:extLst>
                <a:ext uri="{FF2B5EF4-FFF2-40B4-BE49-F238E27FC236}">
                  <a16:creationId xmlns:a16="http://schemas.microsoft.com/office/drawing/2014/main" id="{0682A8B5-0F13-46BB-9B07-C149FED5DF8F}"/>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3" name="Line 123">
              <a:extLst>
                <a:ext uri="{FF2B5EF4-FFF2-40B4-BE49-F238E27FC236}">
                  <a16:creationId xmlns:a16="http://schemas.microsoft.com/office/drawing/2014/main" id="{BBBEA145-CFD7-4EB7-B5BD-8CA52F4D7F72}"/>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4" name="Line 124">
              <a:extLst>
                <a:ext uri="{FF2B5EF4-FFF2-40B4-BE49-F238E27FC236}">
                  <a16:creationId xmlns:a16="http://schemas.microsoft.com/office/drawing/2014/main" id="{CB9BEC00-A90E-45AF-87E7-E72D37AD00B0}"/>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5" name="Line 125">
              <a:extLst>
                <a:ext uri="{FF2B5EF4-FFF2-40B4-BE49-F238E27FC236}">
                  <a16:creationId xmlns:a16="http://schemas.microsoft.com/office/drawing/2014/main" id="{ACBB8BD7-F1C6-4B6A-8945-864FCF70747B}"/>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6" name="Line 126">
              <a:extLst>
                <a:ext uri="{FF2B5EF4-FFF2-40B4-BE49-F238E27FC236}">
                  <a16:creationId xmlns:a16="http://schemas.microsoft.com/office/drawing/2014/main" id="{F5C8E239-4857-484A-B888-F15348E8D864}"/>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7" name="Line 127">
              <a:extLst>
                <a:ext uri="{FF2B5EF4-FFF2-40B4-BE49-F238E27FC236}">
                  <a16:creationId xmlns:a16="http://schemas.microsoft.com/office/drawing/2014/main" id="{D28AD959-B51F-42B5-AD42-2885D1D4D944}"/>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8" name="Line 128">
              <a:extLst>
                <a:ext uri="{FF2B5EF4-FFF2-40B4-BE49-F238E27FC236}">
                  <a16:creationId xmlns:a16="http://schemas.microsoft.com/office/drawing/2014/main" id="{4751FFF3-C3AF-46C2-9C15-D80A40F49E6D}"/>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49" name="Line 129">
              <a:extLst>
                <a:ext uri="{FF2B5EF4-FFF2-40B4-BE49-F238E27FC236}">
                  <a16:creationId xmlns:a16="http://schemas.microsoft.com/office/drawing/2014/main" id="{8AB2976D-C136-4CAC-A4C6-648D916E6246}"/>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0" name="Line 130">
              <a:extLst>
                <a:ext uri="{FF2B5EF4-FFF2-40B4-BE49-F238E27FC236}">
                  <a16:creationId xmlns:a16="http://schemas.microsoft.com/office/drawing/2014/main" id="{16E29420-F936-4E90-A991-16120DE932C3}"/>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1" name="Line 131">
              <a:extLst>
                <a:ext uri="{FF2B5EF4-FFF2-40B4-BE49-F238E27FC236}">
                  <a16:creationId xmlns:a16="http://schemas.microsoft.com/office/drawing/2014/main" id="{C64B76D4-8282-496D-A949-EC8B268A17CD}"/>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2" name="Line 132">
              <a:extLst>
                <a:ext uri="{FF2B5EF4-FFF2-40B4-BE49-F238E27FC236}">
                  <a16:creationId xmlns:a16="http://schemas.microsoft.com/office/drawing/2014/main" id="{75061E17-9A98-4296-85BC-BB40C6B5A129}"/>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53" name="Line 133">
              <a:extLst>
                <a:ext uri="{FF2B5EF4-FFF2-40B4-BE49-F238E27FC236}">
                  <a16:creationId xmlns:a16="http://schemas.microsoft.com/office/drawing/2014/main" id="{401045C3-1406-44F6-9284-2D61336CE556}"/>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8054" name="Text Box 134">
            <a:extLst>
              <a:ext uri="{FF2B5EF4-FFF2-40B4-BE49-F238E27FC236}">
                <a16:creationId xmlns:a16="http://schemas.microsoft.com/office/drawing/2014/main" id="{404A7534-678E-4058-8357-C75AA759467C}"/>
              </a:ext>
            </a:extLst>
          </p:cNvPr>
          <p:cNvSpPr txBox="1">
            <a:spLocks noChangeArrowheads="1"/>
          </p:cNvSpPr>
          <p:nvPr/>
        </p:nvSpPr>
        <p:spPr bwMode="auto">
          <a:xfrm>
            <a:off x="3309938" y="1173163"/>
            <a:ext cx="20621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Grid network</a:t>
            </a:r>
          </a:p>
        </p:txBody>
      </p:sp>
      <p:graphicFrame>
        <p:nvGraphicFramePr>
          <p:cNvPr id="338055" name="Object 135">
            <a:extLst>
              <a:ext uri="{FF2B5EF4-FFF2-40B4-BE49-F238E27FC236}">
                <a16:creationId xmlns:a16="http://schemas.microsoft.com/office/drawing/2014/main" id="{74876DDE-F162-4ADB-A339-C64142B0B213}"/>
              </a:ext>
            </a:extLst>
          </p:cNvPr>
          <p:cNvGraphicFramePr>
            <a:graphicFrameLocks noChangeAspect="1"/>
          </p:cNvGraphicFramePr>
          <p:nvPr/>
        </p:nvGraphicFramePr>
        <p:xfrm>
          <a:off x="2852738" y="3560763"/>
          <a:ext cx="3048000" cy="3562350"/>
        </p:xfrm>
        <a:graphic>
          <a:graphicData uri="http://schemas.openxmlformats.org/presentationml/2006/ole">
            <mc:AlternateContent xmlns:mc="http://schemas.openxmlformats.org/markup-compatibility/2006">
              <mc:Choice xmlns:v="urn:schemas-microsoft-com:vml" Requires="v">
                <p:oleObj spid="_x0000_s338061" name="Graph Sheet" r:id="rId5" imgW="3352680" imgH="2590560" progId="SPLUSGraphSheetFileType">
                  <p:embed/>
                </p:oleObj>
              </mc:Choice>
              <mc:Fallback>
                <p:oleObj name="Graph Sheet" r:id="rId5" imgW="3352680" imgH="2590560" progId="SPLUSGraphSheetFileType">
                  <p:embed/>
                  <p:pic>
                    <p:nvPicPr>
                      <p:cNvPr id="0" name="Object 135"/>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2852738" y="3560763"/>
                        <a:ext cx="3048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56" name="Object 136">
            <a:extLst>
              <a:ext uri="{FF2B5EF4-FFF2-40B4-BE49-F238E27FC236}">
                <a16:creationId xmlns:a16="http://schemas.microsoft.com/office/drawing/2014/main" id="{7F596A7D-523F-4739-AAA8-278EA44B054E}"/>
              </a:ext>
            </a:extLst>
          </p:cNvPr>
          <p:cNvGraphicFramePr>
            <a:graphicFrameLocks noChangeAspect="1"/>
          </p:cNvGraphicFramePr>
          <p:nvPr/>
        </p:nvGraphicFramePr>
        <p:xfrm>
          <a:off x="6223000" y="403225"/>
          <a:ext cx="2870200" cy="3959225"/>
        </p:xfrm>
        <a:graphic>
          <a:graphicData uri="http://schemas.openxmlformats.org/presentationml/2006/ole">
            <mc:AlternateContent xmlns:mc="http://schemas.openxmlformats.org/markup-compatibility/2006">
              <mc:Choice xmlns:v="urn:schemas-microsoft-com:vml" Requires="v">
                <p:oleObj spid="_x0000_s338062" name="Picture" r:id="rId7" imgW="2610000" imgH="3600360" progId="Word.Picture.8">
                  <p:embed/>
                </p:oleObj>
              </mc:Choice>
              <mc:Fallback>
                <p:oleObj name="Picture" r:id="rId7" imgW="2610000" imgH="3600360" progId="Word.Picture.8">
                  <p:embed/>
                  <p:pic>
                    <p:nvPicPr>
                      <p:cNvPr id="0" name="Object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403225"/>
                        <a:ext cx="2870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57" name="Rectangle 137">
            <a:extLst>
              <a:ext uri="{FF2B5EF4-FFF2-40B4-BE49-F238E27FC236}">
                <a16:creationId xmlns:a16="http://schemas.microsoft.com/office/drawing/2014/main" id="{E6CA41E5-BDCD-4304-905B-6EECB45EB856}"/>
              </a:ext>
            </a:extLst>
          </p:cNvPr>
          <p:cNvSpPr>
            <a:spLocks noChangeArrowheads="1"/>
          </p:cNvSpPr>
          <p:nvPr/>
        </p:nvSpPr>
        <p:spPr bwMode="auto">
          <a:xfrm>
            <a:off x="7112000" y="63500"/>
            <a:ext cx="62230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chemeClr val="tx2"/>
                </a:solidFill>
              </a:rPr>
              <a:t>D</a:t>
            </a:r>
            <a:r>
              <a:rPr kumimoji="0" lang="en-US" altLang="en-US" sz="2400">
                <a:solidFill>
                  <a:schemeClr val="tx2"/>
                </a:solidFill>
                <a:sym typeface="Symbol" panose="05050102010706020507" pitchFamily="18" charset="2"/>
              </a:rPr>
              <a:t></a:t>
            </a:r>
          </a:p>
        </p:txBody>
      </p:sp>
      <p:grpSp>
        <p:nvGrpSpPr>
          <p:cNvPr id="338058" name="Group 138">
            <a:extLst>
              <a:ext uri="{FF2B5EF4-FFF2-40B4-BE49-F238E27FC236}">
                <a16:creationId xmlns:a16="http://schemas.microsoft.com/office/drawing/2014/main" id="{E6BDB5A6-FE29-4323-9F70-9E55C611DB78}"/>
              </a:ext>
            </a:extLst>
          </p:cNvPr>
          <p:cNvGrpSpPr>
            <a:grpSpLocks/>
          </p:cNvGrpSpPr>
          <p:nvPr/>
        </p:nvGrpSpPr>
        <p:grpSpPr bwMode="auto">
          <a:xfrm>
            <a:off x="6129338" y="4389438"/>
            <a:ext cx="2500312" cy="2309812"/>
            <a:chOff x="3861" y="2765"/>
            <a:chExt cx="1575" cy="1455"/>
          </a:xfrm>
        </p:grpSpPr>
        <p:pic>
          <p:nvPicPr>
            <p:cNvPr id="338059" name="Picture 139">
              <a:extLst>
                <a:ext uri="{FF2B5EF4-FFF2-40B4-BE49-F238E27FC236}">
                  <a16:creationId xmlns:a16="http://schemas.microsoft.com/office/drawing/2014/main" id="{53855824-B6B1-47F5-B9C8-6760CF460E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60" name="Line 140">
              <a:extLst>
                <a:ext uri="{FF2B5EF4-FFF2-40B4-BE49-F238E27FC236}">
                  <a16:creationId xmlns:a16="http://schemas.microsoft.com/office/drawing/2014/main" id="{A7C9E714-DA52-465C-A4A6-209FAC2ABAA5}"/>
                </a:ext>
              </a:extLst>
            </p:cNvPr>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Text Box 2">
            <a:extLst>
              <a:ext uri="{FF2B5EF4-FFF2-40B4-BE49-F238E27FC236}">
                <a16:creationId xmlns:a16="http://schemas.microsoft.com/office/drawing/2014/main" id="{4B7E3144-725D-470E-9448-AD221A55E23D}"/>
              </a:ext>
            </a:extLst>
          </p:cNvPr>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100 grid cell constant drainage area threshold stream delineation</a:t>
            </a:r>
          </a:p>
        </p:txBody>
      </p:sp>
      <p:pic>
        <p:nvPicPr>
          <p:cNvPr id="352259" name="Picture 3" descr="C:\MyDocuments\NZwork\grey\greytopsa100.wmf">
            <a:extLst>
              <a:ext uri="{FF2B5EF4-FFF2-40B4-BE49-F238E27FC236}">
                <a16:creationId xmlns:a16="http://schemas.microsoft.com/office/drawing/2014/main" id="{802231C8-BB1B-41DE-B828-4AEBE1198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77858" name="Picture 2" descr="C:\MyDocuments\NZwork\grey\greytopsa200.wmf">
            <a:extLst>
              <a:ext uri="{FF2B5EF4-FFF2-40B4-BE49-F238E27FC236}">
                <a16:creationId xmlns:a16="http://schemas.microsoft.com/office/drawing/2014/main" id="{7505E9EC-1C92-4438-8913-109200D39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extLst>
            <a:ext uri="{909E8E84-426E-40DD-AFC4-6F175D3DCCD1}">
              <a14:hiddenFill xmlns:a14="http://schemas.microsoft.com/office/drawing/2010/main">
                <a:solidFill>
                  <a:srgbClr val="FFFFFF"/>
                </a:solidFill>
              </a14:hiddenFill>
            </a:ext>
          </a:extLst>
        </p:spPr>
      </p:pic>
      <p:sp>
        <p:nvSpPr>
          <p:cNvPr id="377859" name="Text Box 3">
            <a:extLst>
              <a:ext uri="{FF2B5EF4-FFF2-40B4-BE49-F238E27FC236}">
                <a16:creationId xmlns:a16="http://schemas.microsoft.com/office/drawing/2014/main" id="{536E7616-B313-48FD-9ADC-4DEAF27BE9D9}"/>
              </a:ext>
            </a:extLst>
          </p:cNvPr>
          <p:cNvSpPr txBox="1">
            <a:spLocks noChangeArrowheads="1"/>
          </p:cNvSpPr>
          <p:nvPr/>
        </p:nvSpPr>
        <p:spPr bwMode="auto">
          <a:xfrm>
            <a:off x="7239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200 grid cell constant drainage area based stream delineation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89B5E6C8-F127-4E75-8E74-24A99EB6DA33}"/>
              </a:ext>
            </a:extLst>
          </p:cNvPr>
          <p:cNvSpPr>
            <a:spLocks noChangeArrowheads="1"/>
          </p:cNvSpPr>
          <p:nvPr/>
        </p:nvSpPr>
        <p:spPr bwMode="auto">
          <a:xfrm>
            <a:off x="2924175"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59427" name="Object 3">
            <a:extLst>
              <a:ext uri="{FF2B5EF4-FFF2-40B4-BE49-F238E27FC236}">
                <a16:creationId xmlns:a16="http://schemas.microsoft.com/office/drawing/2014/main" id="{D0D973E5-23A2-4D3D-B10E-7F00ADFF5F69}"/>
              </a:ext>
            </a:extLst>
          </p:cNvPr>
          <p:cNvGraphicFramePr>
            <a:graphicFrameLocks noChangeAspect="1"/>
          </p:cNvGraphicFramePr>
          <p:nvPr/>
        </p:nvGraphicFramePr>
        <p:xfrm>
          <a:off x="669925" y="704850"/>
          <a:ext cx="7508875" cy="6153150"/>
        </p:xfrm>
        <a:graphic>
          <a:graphicData uri="http://schemas.openxmlformats.org/presentationml/2006/ole">
            <mc:AlternateContent xmlns:mc="http://schemas.openxmlformats.org/markup-compatibility/2006">
              <mc:Choice xmlns:v="urn:schemas-microsoft-com:vml" Requires="v">
                <p:oleObj spid="_x0000_s359429" name="Picture" r:id="rId3" imgW="3295800" imgH="2838600" progId="Word.Picture.8">
                  <p:embed/>
                </p:oleObj>
              </mc:Choice>
              <mc:Fallback>
                <p:oleObj name="Picture" r:id="rId3" imgW="3295800" imgH="28386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4832"/>
                      <a:stretch>
                        <a:fillRect/>
                      </a:stretch>
                    </p:blipFill>
                    <p:spPr bwMode="auto">
                      <a:xfrm>
                        <a:off x="669925" y="704850"/>
                        <a:ext cx="7508875" cy="615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9428" name="Rectangle 4">
            <a:extLst>
              <a:ext uri="{FF2B5EF4-FFF2-40B4-BE49-F238E27FC236}">
                <a16:creationId xmlns:a16="http://schemas.microsoft.com/office/drawing/2014/main" id="{477788D9-90F4-4C2E-AA75-F0F9EFABB097}"/>
              </a:ext>
            </a:extLst>
          </p:cNvPr>
          <p:cNvSpPr>
            <a:spLocks noGrp="1" noChangeArrowheads="1"/>
          </p:cNvSpPr>
          <p:nvPr>
            <p:ph type="title"/>
          </p:nvPr>
        </p:nvSpPr>
        <p:spPr>
          <a:xfrm>
            <a:off x="319088" y="0"/>
            <a:ext cx="8321675" cy="808038"/>
          </a:xfrm>
        </p:spPr>
        <p:txBody>
          <a:bodyPr/>
          <a:lstStyle/>
          <a:p>
            <a:pPr>
              <a:lnSpc>
                <a:spcPct val="95000"/>
              </a:lnSpc>
            </a:pPr>
            <a:r>
              <a:rPr lang="en-US" altLang="en-US" sz="3200"/>
              <a:t>Grid Network Ordering Approach (Peckham, 1995)</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A6A2B3E3-0ED0-4C0D-AD40-88A1F72D198E}"/>
              </a:ext>
            </a:extLst>
          </p:cNvPr>
          <p:cNvSpPr>
            <a:spLocks noGrp="1" noChangeArrowheads="1"/>
          </p:cNvSpPr>
          <p:nvPr>
            <p:ph type="title"/>
          </p:nvPr>
        </p:nvSpPr>
        <p:spPr>
          <a:xfrm>
            <a:off x="0" y="0"/>
            <a:ext cx="8869363" cy="760413"/>
          </a:xfrm>
        </p:spPr>
        <p:txBody>
          <a:bodyPr/>
          <a:lstStyle/>
          <a:p>
            <a:pPr algn="ctr"/>
            <a:r>
              <a:rPr lang="en-US" altLang="en-US" sz="3200"/>
              <a:t>Slope area threshold (Montgomery and Dietrich, 1992).</a:t>
            </a:r>
          </a:p>
        </p:txBody>
      </p:sp>
      <p:sp>
        <p:nvSpPr>
          <p:cNvPr id="360451" name="Rectangle 3">
            <a:extLst>
              <a:ext uri="{FF2B5EF4-FFF2-40B4-BE49-F238E27FC236}">
                <a16:creationId xmlns:a16="http://schemas.microsoft.com/office/drawing/2014/main" id="{BE3F2817-3E9B-48E3-97F1-FA26F3A4DC08}"/>
              </a:ext>
            </a:extLst>
          </p:cNvPr>
          <p:cNvSpPr>
            <a:spLocks noChangeArrowheads="1"/>
          </p:cNvSpPr>
          <p:nvPr/>
        </p:nvSpPr>
        <p:spPr bwMode="auto">
          <a:xfrm>
            <a:off x="3014663"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360452" name="Object 4">
            <a:extLst>
              <a:ext uri="{FF2B5EF4-FFF2-40B4-BE49-F238E27FC236}">
                <a16:creationId xmlns:a16="http://schemas.microsoft.com/office/drawing/2014/main" id="{DC670096-C691-4A4E-99CD-3508F8259180}"/>
              </a:ext>
            </a:extLst>
          </p:cNvPr>
          <p:cNvGraphicFramePr>
            <a:graphicFrameLocks noChangeAspect="1"/>
          </p:cNvGraphicFramePr>
          <p:nvPr/>
        </p:nvGraphicFramePr>
        <p:xfrm>
          <a:off x="476250" y="536575"/>
          <a:ext cx="7929563" cy="6305550"/>
        </p:xfrm>
        <a:graphic>
          <a:graphicData uri="http://schemas.openxmlformats.org/presentationml/2006/ole">
            <mc:AlternateContent xmlns:mc="http://schemas.openxmlformats.org/markup-compatibility/2006">
              <mc:Choice xmlns:v="urn:schemas-microsoft-com:vml" Requires="v">
                <p:oleObj spid="_x0000_s360453" name="Picture" r:id="rId3" imgW="3314880" imgH="2876400" progId="Word.Picture.8">
                  <p:embed/>
                </p:oleObj>
              </mc:Choice>
              <mc:Fallback>
                <p:oleObj name="Picture" r:id="rId3" imgW="3314880" imgH="28764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178" r="266" b="4840"/>
                      <a:stretch>
                        <a:fillRect/>
                      </a:stretch>
                    </p:blipFill>
                    <p:spPr bwMode="auto">
                      <a:xfrm>
                        <a:off x="476250" y="536575"/>
                        <a:ext cx="7929563" cy="630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0.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1.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99"/>
    </a:hlink>
    <a:folHlink>
      <a:srgbClr val="009999"/>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FF"/>
    </a:hlink>
    <a:folHlink>
      <a:srgbClr val="009999"/>
    </a:folHlink>
  </a:clrScheme>
</a:themeOverride>
</file>

<file path=ppt/theme/themeOverride2.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1292</TotalTime>
  <Words>1461</Words>
  <Application>Microsoft Office PowerPoint</Application>
  <PresentationFormat>On-screen Show (4:3)</PresentationFormat>
  <Paragraphs>241</Paragraphs>
  <Slides>39</Slides>
  <Notes>4</Notes>
  <HiddenSlides>12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6</vt:i4>
      </vt:variant>
      <vt:variant>
        <vt:lpstr>Slide Titles</vt:lpstr>
      </vt:variant>
      <vt:variant>
        <vt:i4>39</vt:i4>
      </vt:variant>
    </vt:vector>
  </HeadingPairs>
  <TitlesOfParts>
    <vt:vector size="52" baseType="lpstr">
      <vt:lpstr>Times New Roman</vt:lpstr>
      <vt:lpstr>Arial Narrow</vt:lpstr>
      <vt:lpstr>Arial</vt:lpstr>
      <vt:lpstr>Monotype Sorts</vt:lpstr>
      <vt:lpstr>Symbol</vt:lpstr>
      <vt:lpstr>MS Sans Serif</vt:lpstr>
      <vt:lpstr>Generic (Online)</vt:lpstr>
      <vt:lpstr>SPLUS GraphSheet</vt:lpstr>
      <vt:lpstr>Microsoft Word Picture</vt:lpstr>
      <vt:lpstr>Paintbrush Picture</vt:lpstr>
      <vt:lpstr>Microsoft Clip Gallery</vt:lpstr>
      <vt:lpstr>Microsoft Word 97 - 2003 Document</vt:lpstr>
      <vt:lpstr>Microsoft Equation 3.0</vt:lpstr>
      <vt:lpstr>Digital Elevation Models and Hydrology </vt:lpstr>
      <vt:lpstr>Overview</vt:lpstr>
      <vt:lpstr>Hydrologic processes are different on hillslopes and in channels.  It is important to recognize this and delineate model elements that account for this.</vt:lpstr>
      <vt:lpstr>Drainage area can be concentrated or dispersed (specific catchment area) </vt:lpstr>
      <vt:lpstr>Digital Elevation Model Based Flow Path Analysis</vt:lpstr>
      <vt:lpstr>PowerPoint Presentation</vt:lpstr>
      <vt:lpstr>PowerPoint Presentation</vt:lpstr>
      <vt:lpstr>Grid Network Ordering Approach (Peckham, 1995)</vt:lpstr>
      <vt:lpstr>Slope area threshold (Montgomery and Dietrich, 1992).</vt:lpstr>
      <vt:lpstr>Local Curvature Computation (Peuker and Douglas, 1975, Comput. Graphics Image Proc. 4:375)</vt:lpstr>
      <vt:lpstr>Contributing area of upwards curved grid cells only</vt:lpstr>
      <vt:lpstr>Subwatersheds (hydrologic model elements) with different support area thresholds.</vt:lpstr>
      <vt:lpstr>Topographic Texture and Drainage Density</vt:lpstr>
      <vt:lpstr>PowerPoint Presentation</vt:lpstr>
      <vt:lpstr>Gently Sloping Convex Landscape</vt:lpstr>
      <vt:lpstr>How to decide on drainage area threshold ?</vt:lpstr>
      <vt:lpstr>Strahler Stream Order</vt:lpstr>
      <vt:lpstr>Slope Law</vt:lpstr>
      <vt:lpstr>Constant Stream Drops Law</vt:lpstr>
      <vt:lpstr>Stream Drop Elevation difference between ends of stream</vt:lpstr>
      <vt:lpstr>Strahler Stream Order  Stream Drop: Elevation difference between ends of stream</vt:lpstr>
      <vt:lpstr>Suggestion:  Map channel networks from the DEM at the finest resolution consistent with observed channel network geomorphology ‘laws’.  </vt:lpstr>
      <vt:lpstr>Statistical Analysis of Stream Drops</vt:lpstr>
      <vt:lpstr>PowerPoint Presentation</vt:lpstr>
      <vt:lpstr>Digital Elevation Model Analysis</vt:lpstr>
      <vt:lpstr>Topographic Slope</vt:lpstr>
      <vt:lpstr>PowerPoint Presentation</vt:lpstr>
      <vt:lpstr>PowerPoint Presentation</vt:lpstr>
      <vt:lpstr>PowerPoint Presentation</vt:lpstr>
      <vt:lpstr>PowerPoint Presentation</vt:lpstr>
      <vt:lpstr>PowerPoint Presentation</vt:lpstr>
      <vt:lpstr>PowerPoint Presentation</vt:lpstr>
      <vt:lpstr>Transport limited accumulation</vt:lpstr>
      <vt:lpstr>TauDEM in ArcGIS</vt:lpstr>
      <vt:lpstr>PowerPoint Presentation</vt:lpstr>
      <vt:lpstr> </vt:lpstr>
      <vt:lpstr>Visual Basic for the GUI and ArcGIS linkage</vt:lpstr>
      <vt:lpstr>GIS in Water Resources Online</vt:lpstr>
      <vt:lpstr>Demonstration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77</cp:revision>
  <cp:lastPrinted>1999-10-21T15:24:25Z</cp:lastPrinted>
  <dcterms:created xsi:type="dcterms:W3CDTF">1999-10-21T04:51:37Z</dcterms:created>
  <dcterms:modified xsi:type="dcterms:W3CDTF">2023-03-11T00:39:00Z</dcterms:modified>
</cp:coreProperties>
</file>