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32918400" cy="43891200"/>
  <p:notesSz cx="6858000" cy="9199563"/>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77" autoAdjust="0"/>
    <p:restoredTop sz="94636" autoAdjust="0"/>
  </p:normalViewPr>
  <p:slideViewPr>
    <p:cSldViewPr snapToGrid="0">
      <p:cViewPr varScale="1">
        <p:scale>
          <a:sx n="17" d="100"/>
          <a:sy n="17" d="100"/>
        </p:scale>
        <p:origin x="4182" y="84"/>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2"/>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29787234042554"/>
          <c:y val="6.0518731988472622E-2"/>
          <c:w val="0.8457446808510638"/>
          <c:h val="0.8472622478386167"/>
        </c:manualLayout>
      </c:layout>
      <c:barChart>
        <c:barDir val="bar"/>
        <c:grouping val="clustered"/>
        <c:varyColors val="0"/>
        <c:ser>
          <c:idx val="0"/>
          <c:order val="0"/>
          <c:spPr>
            <a:solidFill>
              <a:srgbClr val="800080"/>
            </a:solidFill>
            <a:ln w="27434">
              <a:solidFill>
                <a:srgbClr val="000000"/>
              </a:solidFill>
              <a:prstDash val="solid"/>
            </a:ln>
          </c:spPr>
          <c:invertIfNegative val="0"/>
          <c:dPt>
            <c:idx val="0"/>
            <c:invertIfNegative val="0"/>
            <c:bubble3D val="0"/>
            <c:spPr>
              <a:solidFill>
                <a:srgbClr val="FF0000"/>
              </a:solidFill>
              <a:ln w="27434">
                <a:solidFill>
                  <a:srgbClr val="000000"/>
                </a:solidFill>
                <a:prstDash val="solid"/>
              </a:ln>
            </c:spPr>
            <c:extLst>
              <c:ext xmlns:c16="http://schemas.microsoft.com/office/drawing/2014/chart" uri="{C3380CC4-5D6E-409C-BE32-E72D297353CC}">
                <c16:uniqueId val="{00000000-3DDD-4042-AFDB-36A0A2F12B45}"/>
              </c:ext>
            </c:extLst>
          </c:dPt>
          <c:dPt>
            <c:idx val="1"/>
            <c:invertIfNegative val="0"/>
            <c:bubble3D val="0"/>
            <c:spPr>
              <a:solidFill>
                <a:srgbClr val="339966"/>
              </a:solidFill>
              <a:ln w="27434">
                <a:solidFill>
                  <a:srgbClr val="000000"/>
                </a:solidFill>
                <a:prstDash val="solid"/>
              </a:ln>
            </c:spPr>
            <c:extLst>
              <c:ext xmlns:c16="http://schemas.microsoft.com/office/drawing/2014/chart" uri="{C3380CC4-5D6E-409C-BE32-E72D297353CC}">
                <c16:uniqueId val="{00000001-3DDD-4042-AFDB-36A0A2F12B45}"/>
              </c:ext>
            </c:extLst>
          </c:dPt>
          <c:dPt>
            <c:idx val="2"/>
            <c:invertIfNegative val="0"/>
            <c:bubble3D val="0"/>
            <c:spPr>
              <a:solidFill>
                <a:srgbClr val="FFFF00"/>
              </a:solidFill>
              <a:ln w="27434">
                <a:solidFill>
                  <a:srgbClr val="000000"/>
                </a:solidFill>
                <a:prstDash val="solid"/>
              </a:ln>
            </c:spPr>
            <c:extLst>
              <c:ext xmlns:c16="http://schemas.microsoft.com/office/drawing/2014/chart" uri="{C3380CC4-5D6E-409C-BE32-E72D297353CC}">
                <c16:uniqueId val="{00000002-3DDD-4042-AFDB-36A0A2F12B45}"/>
              </c:ext>
            </c:extLst>
          </c:dPt>
          <c:dPt>
            <c:idx val="3"/>
            <c:invertIfNegative val="0"/>
            <c:bubble3D val="0"/>
            <c:spPr>
              <a:solidFill>
                <a:srgbClr val="0000FF"/>
              </a:solidFill>
              <a:ln w="27434">
                <a:solidFill>
                  <a:srgbClr val="000000"/>
                </a:solidFill>
                <a:prstDash val="solid"/>
              </a:ln>
            </c:spPr>
            <c:extLst>
              <c:ext xmlns:c16="http://schemas.microsoft.com/office/drawing/2014/chart" uri="{C3380CC4-5D6E-409C-BE32-E72D297353CC}">
                <c16:uniqueId val="{00000003-3DDD-4042-AFDB-36A0A2F12B45}"/>
              </c:ext>
            </c:extLst>
          </c:dPt>
          <c:dPt>
            <c:idx val="4"/>
            <c:invertIfNegative val="0"/>
            <c:bubble3D val="0"/>
            <c:spPr>
              <a:solidFill>
                <a:srgbClr val="FFFFFF"/>
              </a:solidFill>
              <a:ln w="27434">
                <a:solidFill>
                  <a:srgbClr val="000000"/>
                </a:solidFill>
                <a:prstDash val="solid"/>
              </a:ln>
            </c:spPr>
            <c:extLst>
              <c:ext xmlns:c16="http://schemas.microsoft.com/office/drawing/2014/chart" uri="{C3380CC4-5D6E-409C-BE32-E72D297353CC}">
                <c16:uniqueId val="{00000004-3DDD-4042-AFDB-36A0A2F12B45}"/>
              </c:ext>
            </c:extLst>
          </c:dPt>
          <c:dPt>
            <c:idx val="5"/>
            <c:invertIfNegative val="0"/>
            <c:bubble3D val="0"/>
            <c:spPr>
              <a:solidFill>
                <a:srgbClr val="969696"/>
              </a:solidFill>
              <a:ln w="27434">
                <a:solidFill>
                  <a:srgbClr val="000000"/>
                </a:solidFill>
                <a:prstDash val="solid"/>
              </a:ln>
            </c:spPr>
            <c:extLst>
              <c:ext xmlns:c16="http://schemas.microsoft.com/office/drawing/2014/chart" uri="{C3380CC4-5D6E-409C-BE32-E72D297353CC}">
                <c16:uniqueId val="{00000005-3DDD-4042-AFDB-36A0A2F12B45}"/>
              </c:ext>
            </c:extLst>
          </c:dPt>
          <c:dPt>
            <c:idx val="6"/>
            <c:invertIfNegative val="0"/>
            <c:bubble3D val="0"/>
            <c:spPr>
              <a:solidFill>
                <a:srgbClr val="FF0000"/>
              </a:solidFill>
              <a:ln w="27434">
                <a:solidFill>
                  <a:srgbClr val="000000"/>
                </a:solidFill>
                <a:prstDash val="solid"/>
              </a:ln>
            </c:spPr>
            <c:extLst>
              <c:ext xmlns:c16="http://schemas.microsoft.com/office/drawing/2014/chart" uri="{C3380CC4-5D6E-409C-BE32-E72D297353CC}">
                <c16:uniqueId val="{00000006-3DDD-4042-AFDB-36A0A2F12B45}"/>
              </c:ext>
            </c:extLst>
          </c:dPt>
          <c:dPt>
            <c:idx val="7"/>
            <c:invertIfNegative val="0"/>
            <c:bubble3D val="0"/>
            <c:spPr>
              <a:solidFill>
                <a:srgbClr val="339966"/>
              </a:solidFill>
              <a:ln w="27434">
                <a:solidFill>
                  <a:srgbClr val="000000"/>
                </a:solidFill>
                <a:prstDash val="solid"/>
              </a:ln>
            </c:spPr>
            <c:extLst>
              <c:ext xmlns:c16="http://schemas.microsoft.com/office/drawing/2014/chart" uri="{C3380CC4-5D6E-409C-BE32-E72D297353CC}">
                <c16:uniqueId val="{00000007-3DDD-4042-AFDB-36A0A2F12B45}"/>
              </c:ext>
            </c:extLst>
          </c:dPt>
          <c:dPt>
            <c:idx val="8"/>
            <c:invertIfNegative val="0"/>
            <c:bubble3D val="0"/>
            <c:spPr>
              <a:solidFill>
                <a:srgbClr val="FFFF00"/>
              </a:solidFill>
              <a:ln w="27434">
                <a:solidFill>
                  <a:srgbClr val="000000"/>
                </a:solidFill>
                <a:prstDash val="solid"/>
              </a:ln>
            </c:spPr>
            <c:extLst>
              <c:ext xmlns:c16="http://schemas.microsoft.com/office/drawing/2014/chart" uri="{C3380CC4-5D6E-409C-BE32-E72D297353CC}">
                <c16:uniqueId val="{00000008-3DDD-4042-AFDB-36A0A2F12B45}"/>
              </c:ext>
            </c:extLst>
          </c:dPt>
          <c:dPt>
            <c:idx val="9"/>
            <c:invertIfNegative val="0"/>
            <c:bubble3D val="0"/>
            <c:spPr>
              <a:solidFill>
                <a:srgbClr val="0000FF"/>
              </a:solidFill>
              <a:ln w="27434">
                <a:solidFill>
                  <a:srgbClr val="000000"/>
                </a:solidFill>
                <a:prstDash val="solid"/>
              </a:ln>
            </c:spPr>
            <c:extLst>
              <c:ext xmlns:c16="http://schemas.microsoft.com/office/drawing/2014/chart" uri="{C3380CC4-5D6E-409C-BE32-E72D297353CC}">
                <c16:uniqueId val="{00000009-3DDD-4042-AFDB-36A0A2F12B45}"/>
              </c:ext>
            </c:extLst>
          </c:dPt>
          <c:dPt>
            <c:idx val="10"/>
            <c:invertIfNegative val="0"/>
            <c:bubble3D val="0"/>
            <c:spPr>
              <a:solidFill>
                <a:srgbClr val="FFFFFF"/>
              </a:solidFill>
              <a:ln w="27434">
                <a:solidFill>
                  <a:srgbClr val="000000"/>
                </a:solidFill>
                <a:prstDash val="solid"/>
              </a:ln>
            </c:spPr>
            <c:extLst>
              <c:ext xmlns:c16="http://schemas.microsoft.com/office/drawing/2014/chart" uri="{C3380CC4-5D6E-409C-BE32-E72D297353CC}">
                <c16:uniqueId val="{0000000A-3DDD-4042-AFDB-36A0A2F12B45}"/>
              </c:ext>
            </c:extLst>
          </c:dPt>
          <c:dPt>
            <c:idx val="11"/>
            <c:invertIfNegative val="0"/>
            <c:bubble3D val="0"/>
            <c:spPr>
              <a:solidFill>
                <a:srgbClr val="969696"/>
              </a:solidFill>
              <a:ln w="27434">
                <a:solidFill>
                  <a:srgbClr val="000000"/>
                </a:solidFill>
                <a:prstDash val="solid"/>
              </a:ln>
            </c:spPr>
            <c:extLst>
              <c:ext xmlns:c16="http://schemas.microsoft.com/office/drawing/2014/chart" uri="{C3380CC4-5D6E-409C-BE32-E72D297353CC}">
                <c16:uniqueId val="{0000000B-3DDD-4042-AFDB-36A0A2F12B45}"/>
              </c:ext>
            </c:extLst>
          </c:dPt>
          <c:dPt>
            <c:idx val="12"/>
            <c:invertIfNegative val="0"/>
            <c:bubble3D val="0"/>
            <c:spPr>
              <a:solidFill>
                <a:srgbClr val="FF0000"/>
              </a:solidFill>
              <a:ln w="27434">
                <a:solidFill>
                  <a:srgbClr val="000000"/>
                </a:solidFill>
                <a:prstDash val="solid"/>
              </a:ln>
            </c:spPr>
            <c:extLst>
              <c:ext xmlns:c16="http://schemas.microsoft.com/office/drawing/2014/chart" uri="{C3380CC4-5D6E-409C-BE32-E72D297353CC}">
                <c16:uniqueId val="{0000000C-3DDD-4042-AFDB-36A0A2F12B45}"/>
              </c:ext>
            </c:extLst>
          </c:dPt>
          <c:dPt>
            <c:idx val="13"/>
            <c:invertIfNegative val="0"/>
            <c:bubble3D val="0"/>
            <c:spPr>
              <a:solidFill>
                <a:srgbClr val="339966"/>
              </a:solidFill>
              <a:ln w="27434">
                <a:solidFill>
                  <a:srgbClr val="000000"/>
                </a:solidFill>
                <a:prstDash val="solid"/>
              </a:ln>
            </c:spPr>
            <c:extLst>
              <c:ext xmlns:c16="http://schemas.microsoft.com/office/drawing/2014/chart" uri="{C3380CC4-5D6E-409C-BE32-E72D297353CC}">
                <c16:uniqueId val="{0000000D-3DDD-4042-AFDB-36A0A2F12B45}"/>
              </c:ext>
            </c:extLst>
          </c:dPt>
          <c:dPt>
            <c:idx val="14"/>
            <c:invertIfNegative val="0"/>
            <c:bubble3D val="0"/>
            <c:spPr>
              <a:solidFill>
                <a:srgbClr val="FFFF00"/>
              </a:solidFill>
              <a:ln w="27434">
                <a:solidFill>
                  <a:srgbClr val="000000"/>
                </a:solidFill>
                <a:prstDash val="solid"/>
              </a:ln>
            </c:spPr>
            <c:extLst>
              <c:ext xmlns:c16="http://schemas.microsoft.com/office/drawing/2014/chart" uri="{C3380CC4-5D6E-409C-BE32-E72D297353CC}">
                <c16:uniqueId val="{0000000E-3DDD-4042-AFDB-36A0A2F12B45}"/>
              </c:ext>
            </c:extLst>
          </c:dPt>
          <c:dPt>
            <c:idx val="15"/>
            <c:invertIfNegative val="0"/>
            <c:bubble3D val="0"/>
            <c:spPr>
              <a:solidFill>
                <a:srgbClr val="0000FF"/>
              </a:solidFill>
              <a:ln w="27434">
                <a:solidFill>
                  <a:srgbClr val="000000"/>
                </a:solidFill>
                <a:prstDash val="solid"/>
              </a:ln>
            </c:spPr>
            <c:extLst>
              <c:ext xmlns:c16="http://schemas.microsoft.com/office/drawing/2014/chart" uri="{C3380CC4-5D6E-409C-BE32-E72D297353CC}">
                <c16:uniqueId val="{0000000F-3DDD-4042-AFDB-36A0A2F12B45}"/>
              </c:ext>
            </c:extLst>
          </c:dPt>
          <c:dLbls>
            <c:spPr>
              <a:noFill/>
              <a:ln w="54867">
                <a:noFill/>
              </a:ln>
            </c:spPr>
            <c:txPr>
              <a:bodyPr wrap="square" lIns="38100" tIns="19050" rIns="38100" bIns="19050" anchor="ctr">
                <a:spAutoFit/>
              </a:bodyPr>
              <a:lstStyle/>
              <a:p>
                <a:pPr>
                  <a:defRPr sz="1728"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'F:\christina\HIS\[Questionnaire_AnalysisTexasALL.xls]ResponsesTexas'!$B$16:$B$31</c:f>
              <c:strCache>
                <c:ptCount val="16"/>
                <c:pt idx="0">
                  <c:v>Excel</c:v>
                </c:pt>
                <c:pt idx="1">
                  <c:v>ArcGIS/ArcView</c:v>
                </c:pt>
                <c:pt idx="2">
                  <c:v>FORTRAN</c:v>
                </c:pt>
                <c:pt idx="3">
                  <c:v>C/C++</c:v>
                </c:pt>
                <c:pt idx="4">
                  <c:v>Java</c:v>
                </c:pt>
                <c:pt idx="5">
                  <c:v>MS Access</c:v>
                </c:pt>
                <c:pt idx="6">
                  <c:v>Visual Basic</c:v>
                </c:pt>
                <c:pt idx="7">
                  <c:v>Matlab</c:v>
                </c:pt>
                <c:pt idx="8">
                  <c:v>SQL/Server</c:v>
                </c:pt>
                <c:pt idx="9">
                  <c:v>Modflow</c:v>
                </c:pt>
                <c:pt idx="10">
                  <c:v>Adobe Illustrator</c:v>
                </c:pt>
                <c:pt idx="11">
                  <c:v>HEC models</c:v>
                </c:pt>
                <c:pt idx="12">
                  <c:v>GMS, WMS, SMS</c:v>
                </c:pt>
                <c:pt idx="13">
                  <c:v>R</c:v>
                </c:pt>
                <c:pt idx="14">
                  <c:v>SWAT</c:v>
                </c:pt>
                <c:pt idx="15">
                  <c:v>Sigma Plot</c:v>
                </c:pt>
              </c:strCache>
            </c:strRef>
          </c:cat>
          <c:val>
            <c:numRef>
              <c:f>'F:\christina\HIS\[Questionnaire_AnalysisTexasALL.xls]ResponsesTexas'!$A$16:$A$25</c:f>
              <c:numCache>
                <c:formatCode>General</c:formatCode>
                <c:ptCount val="10"/>
                <c:pt idx="0">
                  <c:v>4</c:v>
                </c:pt>
                <c:pt idx="1">
                  <c:v>3.9166666666666665</c:v>
                </c:pt>
                <c:pt idx="2">
                  <c:v>3.2647058823529411</c:v>
                </c:pt>
                <c:pt idx="3">
                  <c:v>3.1515151515151514</c:v>
                </c:pt>
                <c:pt idx="4">
                  <c:v>2.7352941176470589</c:v>
                </c:pt>
                <c:pt idx="5">
                  <c:v>2.5757575757575757</c:v>
                </c:pt>
                <c:pt idx="6">
                  <c:v>2.5294117647058822</c:v>
                </c:pt>
                <c:pt idx="7">
                  <c:v>2.4411764705882355</c:v>
                </c:pt>
                <c:pt idx="8">
                  <c:v>2.4333333333333331</c:v>
                </c:pt>
                <c:pt idx="9">
                  <c:v>2.34375</c:v>
                </c:pt>
              </c:numCache>
            </c:numRef>
          </c:val>
          <c:extLst>
            <c:ext xmlns:c16="http://schemas.microsoft.com/office/drawing/2014/chart" uri="{C3380CC4-5D6E-409C-BE32-E72D297353CC}">
              <c16:uniqueId val="{00000010-3DDD-4042-AFDB-36A0A2F12B45}"/>
            </c:ext>
          </c:extLst>
        </c:ser>
        <c:dLbls>
          <c:showLegendKey val="0"/>
          <c:showVal val="0"/>
          <c:showCatName val="0"/>
          <c:showSerName val="0"/>
          <c:showPercent val="0"/>
          <c:showBubbleSize val="0"/>
        </c:dLbls>
        <c:gapWidth val="70"/>
        <c:axId val="1923670159"/>
        <c:axId val="1"/>
      </c:barChart>
      <c:catAx>
        <c:axId val="1923670159"/>
        <c:scaling>
          <c:orientation val="maxMin"/>
        </c:scaling>
        <c:delete val="0"/>
        <c:axPos val="l"/>
        <c:numFmt formatCode="General" sourceLinked="1"/>
        <c:majorTickMark val="out"/>
        <c:minorTickMark val="none"/>
        <c:tickLblPos val="nextTo"/>
        <c:spPr>
          <a:ln w="6858">
            <a:solidFill>
              <a:srgbClr val="000000"/>
            </a:solidFill>
            <a:prstDash val="solid"/>
          </a:ln>
        </c:spPr>
        <c:txPr>
          <a:bodyPr rot="0" vert="horz"/>
          <a:lstStyle/>
          <a:p>
            <a:pPr>
              <a:defRPr sz="1512" b="0" i="0" u="none" strike="noStrike" baseline="0">
                <a:solidFill>
                  <a:srgbClr val="000000"/>
                </a:solidFill>
                <a:latin typeface="Arial"/>
                <a:ea typeface="Arial"/>
                <a:cs typeface="Arial"/>
              </a:defRPr>
            </a:pPr>
            <a:endParaRPr lang="en-US"/>
          </a:p>
        </c:txPr>
        <c:crossAx val="1"/>
        <c:crosses val="autoZero"/>
        <c:auto val="1"/>
        <c:lblAlgn val="ctr"/>
        <c:lblOffset val="100"/>
        <c:tickLblSkip val="1"/>
        <c:tickMarkSkip val="1"/>
        <c:noMultiLvlLbl val="0"/>
      </c:catAx>
      <c:valAx>
        <c:axId val="1"/>
        <c:scaling>
          <c:orientation val="minMax"/>
          <c:max val="5"/>
        </c:scaling>
        <c:delete val="1"/>
        <c:axPos val="t"/>
        <c:majorGridlines>
          <c:spPr>
            <a:ln w="6858">
              <a:solidFill>
                <a:srgbClr val="000000"/>
              </a:solidFill>
              <a:prstDash val="sysDash"/>
            </a:ln>
          </c:spPr>
        </c:majorGridlines>
        <c:numFmt formatCode="General" sourceLinked="1"/>
        <c:majorTickMark val="out"/>
        <c:minorTickMark val="none"/>
        <c:tickLblPos val="nextTo"/>
        <c:crossAx val="1923670159"/>
        <c:crosses val="autoZero"/>
        <c:crossBetween val="between"/>
        <c:majorUnit val="1"/>
      </c:valAx>
      <c:spPr>
        <a:noFill/>
        <a:ln w="6858">
          <a:solidFill>
            <a:srgbClr val="000000"/>
          </a:solidFill>
          <a:prstDash val="solid"/>
        </a:ln>
      </c:spPr>
    </c:plotArea>
    <c:plotVisOnly val="1"/>
    <c:dispBlanksAs val="gap"/>
    <c:showDLblsOverMax val="0"/>
  </c:chart>
  <c:spPr>
    <a:gradFill rotWithShape="0">
      <a:gsLst>
        <a:gs pos="0">
          <a:srgbClr xmlns:mc="http://schemas.openxmlformats.org/markup-compatibility/2006" xmlns:a14="http://schemas.microsoft.com/office/drawing/2010/main" val="FDFEFF" mc:Ignorable="a14" a14:legacySpreadsheetColorIndex="44">
            <a:gamma/>
            <a:tint val="13725"/>
            <a:invGamma/>
          </a:srgbClr>
        </a:gs>
        <a:gs pos="100000">
          <a:srgbClr xmlns:mc="http://schemas.openxmlformats.org/markup-compatibility/2006" xmlns:a14="http://schemas.microsoft.com/office/drawing/2010/main" val="99CCFF" mc:Ignorable="a14" a14:legacySpreadsheetColorIndex="44"/>
        </a:gs>
      </a:gsLst>
      <a:lin ang="5400000" scaled="1"/>
    </a:gradFill>
    <a:ln>
      <a:noFill/>
    </a:ln>
  </c:spPr>
  <c:txPr>
    <a:bodyPr/>
    <a:lstStyle/>
    <a:p>
      <a:pPr>
        <a:defRPr sz="1728"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6085409252669041"/>
          <c:y val="6.7647058823529407E-2"/>
          <c:w val="0.52313167259786475"/>
          <c:h val="0.84411764705882353"/>
        </c:manualLayout>
      </c:layout>
      <c:barChart>
        <c:barDir val="bar"/>
        <c:grouping val="clustered"/>
        <c:varyColors val="1"/>
        <c:ser>
          <c:idx val="0"/>
          <c:order val="0"/>
          <c:spPr>
            <a:ln w="32860">
              <a:solidFill>
                <a:srgbClr val="000000"/>
              </a:solidFill>
              <a:prstDash val="solid"/>
            </a:ln>
          </c:spPr>
          <c:invertIfNegative val="0"/>
          <c:dPt>
            <c:idx val="0"/>
            <c:invertIfNegative val="0"/>
            <c:bubble3D val="0"/>
            <c:spPr>
              <a:solidFill>
                <a:srgbClr val="FF0000"/>
              </a:solidFill>
              <a:ln w="32860">
                <a:solidFill>
                  <a:srgbClr val="000000"/>
                </a:solidFill>
                <a:prstDash val="solid"/>
              </a:ln>
            </c:spPr>
            <c:extLst>
              <c:ext xmlns:c16="http://schemas.microsoft.com/office/drawing/2014/chart" uri="{C3380CC4-5D6E-409C-BE32-E72D297353CC}">
                <c16:uniqueId val="{00000000-AE01-4354-A48C-B915A0D916AD}"/>
              </c:ext>
            </c:extLst>
          </c:dPt>
          <c:dPt>
            <c:idx val="1"/>
            <c:invertIfNegative val="0"/>
            <c:bubble3D val="0"/>
            <c:spPr>
              <a:solidFill>
                <a:srgbClr val="339966"/>
              </a:solidFill>
              <a:ln w="32860">
                <a:solidFill>
                  <a:srgbClr val="000000"/>
                </a:solidFill>
                <a:prstDash val="solid"/>
              </a:ln>
            </c:spPr>
            <c:extLst>
              <c:ext xmlns:c16="http://schemas.microsoft.com/office/drawing/2014/chart" uri="{C3380CC4-5D6E-409C-BE32-E72D297353CC}">
                <c16:uniqueId val="{00000001-AE01-4354-A48C-B915A0D916AD}"/>
              </c:ext>
            </c:extLst>
          </c:dPt>
          <c:dPt>
            <c:idx val="2"/>
            <c:invertIfNegative val="0"/>
            <c:bubble3D val="0"/>
            <c:spPr>
              <a:solidFill>
                <a:srgbClr val="FFFF00"/>
              </a:solidFill>
              <a:ln w="32860">
                <a:solidFill>
                  <a:srgbClr val="000000"/>
                </a:solidFill>
                <a:prstDash val="solid"/>
              </a:ln>
            </c:spPr>
            <c:extLst>
              <c:ext xmlns:c16="http://schemas.microsoft.com/office/drawing/2014/chart" uri="{C3380CC4-5D6E-409C-BE32-E72D297353CC}">
                <c16:uniqueId val="{00000002-AE01-4354-A48C-B915A0D916AD}"/>
              </c:ext>
            </c:extLst>
          </c:dPt>
          <c:dPt>
            <c:idx val="3"/>
            <c:invertIfNegative val="0"/>
            <c:bubble3D val="0"/>
            <c:spPr>
              <a:solidFill>
                <a:srgbClr val="0000FF"/>
              </a:solidFill>
              <a:ln w="32860">
                <a:solidFill>
                  <a:srgbClr val="000000"/>
                </a:solidFill>
                <a:prstDash val="solid"/>
              </a:ln>
            </c:spPr>
            <c:extLst>
              <c:ext xmlns:c16="http://schemas.microsoft.com/office/drawing/2014/chart" uri="{C3380CC4-5D6E-409C-BE32-E72D297353CC}">
                <c16:uniqueId val="{00000003-AE01-4354-A48C-B915A0D916AD}"/>
              </c:ext>
            </c:extLst>
          </c:dPt>
          <c:dPt>
            <c:idx val="4"/>
            <c:invertIfNegative val="0"/>
            <c:bubble3D val="0"/>
            <c:spPr>
              <a:solidFill>
                <a:srgbClr val="FFFFFF"/>
              </a:solidFill>
              <a:ln w="32860">
                <a:solidFill>
                  <a:srgbClr val="000000"/>
                </a:solidFill>
                <a:prstDash val="solid"/>
              </a:ln>
            </c:spPr>
            <c:extLst>
              <c:ext xmlns:c16="http://schemas.microsoft.com/office/drawing/2014/chart" uri="{C3380CC4-5D6E-409C-BE32-E72D297353CC}">
                <c16:uniqueId val="{00000004-AE01-4354-A48C-B915A0D916AD}"/>
              </c:ext>
            </c:extLst>
          </c:dPt>
          <c:dPt>
            <c:idx val="5"/>
            <c:invertIfNegative val="0"/>
            <c:bubble3D val="0"/>
            <c:spPr>
              <a:solidFill>
                <a:srgbClr val="969696"/>
              </a:solidFill>
              <a:ln w="32860">
                <a:solidFill>
                  <a:srgbClr val="000000"/>
                </a:solidFill>
                <a:prstDash val="solid"/>
              </a:ln>
            </c:spPr>
            <c:extLst>
              <c:ext xmlns:c16="http://schemas.microsoft.com/office/drawing/2014/chart" uri="{C3380CC4-5D6E-409C-BE32-E72D297353CC}">
                <c16:uniqueId val="{00000005-AE01-4354-A48C-B915A0D916AD}"/>
              </c:ext>
            </c:extLst>
          </c:dPt>
          <c:dPt>
            <c:idx val="6"/>
            <c:invertIfNegative val="0"/>
            <c:bubble3D val="0"/>
            <c:spPr>
              <a:solidFill>
                <a:srgbClr val="FF0000"/>
              </a:solidFill>
              <a:ln w="32860">
                <a:solidFill>
                  <a:srgbClr val="000000"/>
                </a:solidFill>
                <a:prstDash val="solid"/>
              </a:ln>
            </c:spPr>
            <c:extLst>
              <c:ext xmlns:c16="http://schemas.microsoft.com/office/drawing/2014/chart" uri="{C3380CC4-5D6E-409C-BE32-E72D297353CC}">
                <c16:uniqueId val="{00000006-AE01-4354-A48C-B915A0D916AD}"/>
              </c:ext>
            </c:extLst>
          </c:dPt>
          <c:dPt>
            <c:idx val="7"/>
            <c:invertIfNegative val="0"/>
            <c:bubble3D val="0"/>
            <c:spPr>
              <a:solidFill>
                <a:srgbClr val="339966"/>
              </a:solidFill>
              <a:ln w="32860">
                <a:solidFill>
                  <a:srgbClr val="000000"/>
                </a:solidFill>
                <a:prstDash val="solid"/>
              </a:ln>
            </c:spPr>
            <c:extLst>
              <c:ext xmlns:c16="http://schemas.microsoft.com/office/drawing/2014/chart" uri="{C3380CC4-5D6E-409C-BE32-E72D297353CC}">
                <c16:uniqueId val="{00000007-AE01-4354-A48C-B915A0D916AD}"/>
              </c:ext>
            </c:extLst>
          </c:dPt>
          <c:dPt>
            <c:idx val="8"/>
            <c:invertIfNegative val="0"/>
            <c:bubble3D val="0"/>
            <c:spPr>
              <a:solidFill>
                <a:srgbClr val="FFFF00"/>
              </a:solidFill>
              <a:ln w="32860">
                <a:solidFill>
                  <a:srgbClr val="000000"/>
                </a:solidFill>
                <a:prstDash val="solid"/>
              </a:ln>
            </c:spPr>
            <c:extLst>
              <c:ext xmlns:c16="http://schemas.microsoft.com/office/drawing/2014/chart" uri="{C3380CC4-5D6E-409C-BE32-E72D297353CC}">
                <c16:uniqueId val="{00000008-AE01-4354-A48C-B915A0D916AD}"/>
              </c:ext>
            </c:extLst>
          </c:dPt>
          <c:dPt>
            <c:idx val="9"/>
            <c:invertIfNegative val="0"/>
            <c:bubble3D val="0"/>
            <c:spPr>
              <a:solidFill>
                <a:srgbClr val="0000FF"/>
              </a:solidFill>
              <a:ln w="32860">
                <a:solidFill>
                  <a:srgbClr val="000000"/>
                </a:solidFill>
                <a:prstDash val="solid"/>
              </a:ln>
            </c:spPr>
            <c:extLst>
              <c:ext xmlns:c16="http://schemas.microsoft.com/office/drawing/2014/chart" uri="{C3380CC4-5D6E-409C-BE32-E72D297353CC}">
                <c16:uniqueId val="{00000009-AE01-4354-A48C-B915A0D916AD}"/>
              </c:ext>
            </c:extLst>
          </c:dPt>
          <c:dPt>
            <c:idx val="10"/>
            <c:invertIfNegative val="0"/>
            <c:bubble3D val="0"/>
            <c:spPr>
              <a:solidFill>
                <a:srgbClr val="FFFFFF"/>
              </a:solidFill>
              <a:ln w="32860">
                <a:solidFill>
                  <a:srgbClr val="000000"/>
                </a:solidFill>
                <a:prstDash val="solid"/>
              </a:ln>
            </c:spPr>
            <c:extLst>
              <c:ext xmlns:c16="http://schemas.microsoft.com/office/drawing/2014/chart" uri="{C3380CC4-5D6E-409C-BE32-E72D297353CC}">
                <c16:uniqueId val="{0000000A-AE01-4354-A48C-B915A0D916AD}"/>
              </c:ext>
            </c:extLst>
          </c:dPt>
          <c:dPt>
            <c:idx val="11"/>
            <c:invertIfNegative val="0"/>
            <c:bubble3D val="0"/>
            <c:spPr>
              <a:solidFill>
                <a:srgbClr val="969696"/>
              </a:solidFill>
              <a:ln w="32860">
                <a:solidFill>
                  <a:srgbClr val="000000"/>
                </a:solidFill>
                <a:prstDash val="solid"/>
              </a:ln>
            </c:spPr>
            <c:extLst>
              <c:ext xmlns:c16="http://schemas.microsoft.com/office/drawing/2014/chart" uri="{C3380CC4-5D6E-409C-BE32-E72D297353CC}">
                <c16:uniqueId val="{0000000F-AE01-4354-A48C-B915A0D916AD}"/>
              </c:ext>
            </c:extLst>
          </c:dPt>
          <c:dPt>
            <c:idx val="12"/>
            <c:invertIfNegative val="0"/>
            <c:bubble3D val="0"/>
            <c:spPr>
              <a:solidFill>
                <a:srgbClr val="FF0000"/>
              </a:solidFill>
              <a:ln w="32860">
                <a:solidFill>
                  <a:srgbClr val="000000"/>
                </a:solidFill>
                <a:prstDash val="solid"/>
              </a:ln>
            </c:spPr>
            <c:extLst>
              <c:ext xmlns:c16="http://schemas.microsoft.com/office/drawing/2014/chart" uri="{C3380CC4-5D6E-409C-BE32-E72D297353CC}">
                <c16:uniqueId val="{0000000E-AE01-4354-A48C-B915A0D916AD}"/>
              </c:ext>
            </c:extLst>
          </c:dPt>
          <c:dPt>
            <c:idx val="13"/>
            <c:invertIfNegative val="0"/>
            <c:bubble3D val="0"/>
            <c:spPr>
              <a:solidFill>
                <a:srgbClr val="339966"/>
              </a:solidFill>
              <a:ln w="32860">
                <a:solidFill>
                  <a:srgbClr val="000000"/>
                </a:solidFill>
                <a:prstDash val="solid"/>
              </a:ln>
            </c:spPr>
            <c:extLst>
              <c:ext xmlns:c16="http://schemas.microsoft.com/office/drawing/2014/chart" uri="{C3380CC4-5D6E-409C-BE32-E72D297353CC}">
                <c16:uniqueId val="{0000000D-AE01-4354-A48C-B915A0D916AD}"/>
              </c:ext>
            </c:extLst>
          </c:dPt>
          <c:dPt>
            <c:idx val="14"/>
            <c:invertIfNegative val="0"/>
            <c:bubble3D val="0"/>
            <c:spPr>
              <a:solidFill>
                <a:srgbClr val="FFFF00"/>
              </a:solidFill>
              <a:ln w="32860">
                <a:solidFill>
                  <a:srgbClr val="000000"/>
                </a:solidFill>
                <a:prstDash val="solid"/>
              </a:ln>
            </c:spPr>
            <c:extLst>
              <c:ext xmlns:c16="http://schemas.microsoft.com/office/drawing/2014/chart" uri="{C3380CC4-5D6E-409C-BE32-E72D297353CC}">
                <c16:uniqueId val="{0000000C-AE01-4354-A48C-B915A0D916AD}"/>
              </c:ext>
            </c:extLst>
          </c:dPt>
          <c:dPt>
            <c:idx val="15"/>
            <c:invertIfNegative val="0"/>
            <c:bubble3D val="0"/>
            <c:spPr>
              <a:solidFill>
                <a:srgbClr val="0000FF"/>
              </a:solidFill>
              <a:ln w="32860">
                <a:solidFill>
                  <a:srgbClr val="000000"/>
                </a:solidFill>
                <a:prstDash val="solid"/>
              </a:ln>
            </c:spPr>
            <c:extLst>
              <c:ext xmlns:c16="http://schemas.microsoft.com/office/drawing/2014/chart" uri="{C3380CC4-5D6E-409C-BE32-E72D297353CC}">
                <c16:uniqueId val="{0000000B-AE01-4354-A48C-B915A0D916AD}"/>
              </c:ext>
            </c:extLst>
          </c:dPt>
          <c:dLbls>
            <c:spPr>
              <a:noFill/>
              <a:ln w="65720">
                <a:noFill/>
              </a:ln>
            </c:spPr>
            <c:txPr>
              <a:bodyPr wrap="square" lIns="38100" tIns="19050" rIns="38100" bIns="19050" anchor="ctr">
                <a:spAutoFit/>
              </a:bodyPr>
              <a:lstStyle/>
              <a:p>
                <a:pPr>
                  <a:defRPr sz="2264"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datasets!$B$27:$B$37</c:f>
              <c:strCache>
                <c:ptCount val="11"/>
                <c:pt idx="0">
                  <c:v>EPA STORET Water Quality</c:v>
                </c:pt>
                <c:pt idx="1">
                  <c:v>USGS Streamflow</c:v>
                </c:pt>
                <c:pt idx="2">
                  <c:v>Remote Sensing data (e.g. LANDSAT, GOES, AVHRR)</c:v>
                </c:pt>
                <c:pt idx="3">
                  <c:v>NEXRAD Radar Precipitation</c:v>
                </c:pt>
                <c:pt idx="4">
                  <c:v>not applicable to my research</c:v>
                </c:pt>
                <c:pt idx="5">
                  <c:v>National Water Quality Assessment (NAWQA)</c:v>
                </c:pt>
                <c:pt idx="6">
                  <c:v>USGS Groundwater levels</c:v>
                </c:pt>
                <c:pt idx="7">
                  <c:v>National Land Cover dataset (NLCD)</c:v>
                </c:pt>
                <c:pt idx="8">
                  <c:v>NCDC Precipitation</c:v>
                </c:pt>
                <c:pt idx="9">
                  <c:v>Soils Data (STATSGO/SSURGO)</c:v>
                </c:pt>
                <c:pt idx="10">
                  <c:v>NCDC Pan Evaporation</c:v>
                </c:pt>
              </c:strCache>
            </c:strRef>
          </c:cat>
          <c:val>
            <c:numRef>
              <c:f>datasets!$C$27:$C$37</c:f>
              <c:numCache>
                <c:formatCode>0.0%</c:formatCode>
                <c:ptCount val="11"/>
                <c:pt idx="0">
                  <c:v>0.155</c:v>
                </c:pt>
                <c:pt idx="1">
                  <c:v>0.127</c:v>
                </c:pt>
                <c:pt idx="2">
                  <c:v>0.114</c:v>
                </c:pt>
                <c:pt idx="3">
                  <c:v>0.1</c:v>
                </c:pt>
                <c:pt idx="4">
                  <c:v>8.5999999999999993E-2</c:v>
                </c:pt>
                <c:pt idx="5">
                  <c:v>7.0000000000000007E-2</c:v>
                </c:pt>
                <c:pt idx="6">
                  <c:v>5.6000000000000001E-2</c:v>
                </c:pt>
                <c:pt idx="7">
                  <c:v>5.6000000000000001E-2</c:v>
                </c:pt>
                <c:pt idx="8">
                  <c:v>4.2000000000000003E-2</c:v>
                </c:pt>
                <c:pt idx="9">
                  <c:v>4.2000000000000003E-2</c:v>
                </c:pt>
                <c:pt idx="10">
                  <c:v>4.2000000000000003E-2</c:v>
                </c:pt>
              </c:numCache>
            </c:numRef>
          </c:val>
          <c:extLst>
            <c:ext xmlns:c16="http://schemas.microsoft.com/office/drawing/2014/chart" uri="{C3380CC4-5D6E-409C-BE32-E72D297353CC}">
              <c16:uniqueId val="{00000010-AE01-4354-A48C-B915A0D916AD}"/>
            </c:ext>
          </c:extLst>
        </c:ser>
        <c:dLbls>
          <c:showLegendKey val="0"/>
          <c:showVal val="0"/>
          <c:showCatName val="0"/>
          <c:showSerName val="0"/>
          <c:showPercent val="0"/>
          <c:showBubbleSize val="0"/>
        </c:dLbls>
        <c:gapWidth val="70"/>
        <c:axId val="1924467503"/>
        <c:axId val="1"/>
      </c:barChart>
      <c:catAx>
        <c:axId val="1924467503"/>
        <c:scaling>
          <c:orientation val="maxMin"/>
        </c:scaling>
        <c:delete val="0"/>
        <c:axPos val="l"/>
        <c:numFmt formatCode="0.0%" sourceLinked="0"/>
        <c:majorTickMark val="out"/>
        <c:minorTickMark val="none"/>
        <c:tickLblPos val="nextTo"/>
        <c:spPr>
          <a:ln w="8215">
            <a:solidFill>
              <a:srgbClr val="000000"/>
            </a:solidFill>
            <a:prstDash val="solid"/>
          </a:ln>
        </c:spPr>
        <c:txPr>
          <a:bodyPr rot="0" vert="horz"/>
          <a:lstStyle/>
          <a:p>
            <a:pPr>
              <a:defRPr sz="2005" b="0" i="0" u="none" strike="noStrike" baseline="0">
                <a:solidFill>
                  <a:srgbClr val="000000"/>
                </a:solidFill>
                <a:latin typeface="Arial"/>
                <a:ea typeface="Arial"/>
                <a:cs typeface="Arial"/>
              </a:defRPr>
            </a:pPr>
            <a:endParaRPr lang="en-US"/>
          </a:p>
        </c:txPr>
        <c:crossAx val="1"/>
        <c:crosses val="autoZero"/>
        <c:auto val="1"/>
        <c:lblAlgn val="ctr"/>
        <c:lblOffset val="100"/>
        <c:tickLblSkip val="1"/>
        <c:tickMarkSkip val="1"/>
        <c:noMultiLvlLbl val="0"/>
      </c:catAx>
      <c:valAx>
        <c:axId val="1"/>
        <c:scaling>
          <c:orientation val="minMax"/>
          <c:max val="0.2"/>
          <c:min val="0"/>
        </c:scaling>
        <c:delete val="1"/>
        <c:axPos val="t"/>
        <c:majorGridlines>
          <c:spPr>
            <a:ln w="8215">
              <a:solidFill>
                <a:srgbClr val="000000"/>
              </a:solidFill>
              <a:prstDash val="sysDash"/>
            </a:ln>
          </c:spPr>
        </c:majorGridlines>
        <c:numFmt formatCode="0.0%" sourceLinked="1"/>
        <c:majorTickMark val="out"/>
        <c:minorTickMark val="none"/>
        <c:tickLblPos val="nextTo"/>
        <c:crossAx val="1924467503"/>
        <c:crosses val="autoZero"/>
        <c:crossBetween val="between"/>
        <c:majorUnit val="0.05"/>
      </c:valAx>
      <c:spPr>
        <a:noFill/>
        <a:ln w="8215">
          <a:solidFill>
            <a:srgbClr val="000000"/>
          </a:solidFill>
          <a:prstDash val="solid"/>
        </a:ln>
      </c:spPr>
    </c:plotArea>
    <c:plotVisOnly val="1"/>
    <c:dispBlanksAs val="gap"/>
    <c:showDLblsOverMax val="0"/>
  </c:chart>
  <c:spPr>
    <a:gradFill rotWithShape="0">
      <a:gsLst>
        <a:gs pos="0">
          <a:srgbClr xmlns:mc="http://schemas.openxmlformats.org/markup-compatibility/2006" xmlns:a14="http://schemas.microsoft.com/office/drawing/2010/main" val="FDFEFF" mc:Ignorable="a14" a14:legacySpreadsheetColorIndex="44">
            <a:gamma/>
            <a:tint val="13725"/>
            <a:invGamma/>
          </a:srgbClr>
        </a:gs>
        <a:gs pos="100000">
          <a:srgbClr xmlns:mc="http://schemas.openxmlformats.org/markup-compatibility/2006" xmlns:a14="http://schemas.microsoft.com/office/drawing/2010/main" val="99CCFF" mc:Ignorable="a14" a14:legacySpreadsheetColorIndex="44"/>
        </a:gs>
      </a:gsLst>
      <a:lin ang="5400000" scaled="1"/>
    </a:gradFill>
    <a:ln>
      <a:noFill/>
    </a:ln>
  </c:spPr>
  <c:txPr>
    <a:bodyPr/>
    <a:lstStyle/>
    <a:p>
      <a:pPr>
        <a:defRPr sz="1747" b="0" i="0" u="none" strike="noStrike" baseline="0">
          <a:solidFill>
            <a:srgbClr val="000000"/>
          </a:solidFill>
          <a:latin typeface="Arial"/>
          <a:ea typeface="Arial"/>
          <a:cs typeface="Arial"/>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0.16525</cdr:x>
      <cdr:y>0.90675</cdr:y>
    </cdr:from>
    <cdr:to>
      <cdr:x>0.9755</cdr:x>
      <cdr:y>0.9935</cdr:y>
    </cdr:to>
    <cdr:grpSp>
      <cdr:nvGrpSpPr>
        <cdr:cNvPr id="2057" name="Group 9">
          <a:extLst xmlns:a="http://schemas.openxmlformats.org/drawingml/2006/main">
            <a:ext uri="{FF2B5EF4-FFF2-40B4-BE49-F238E27FC236}">
              <a16:creationId xmlns:a16="http://schemas.microsoft.com/office/drawing/2014/main" id="{CF00D232-8A89-4E67-9376-1FB406B711D8}"/>
            </a:ext>
          </a:extLst>
        </cdr:cNvPr>
        <cdr:cNvGrpSpPr>
          <a:grpSpLocks xmlns:a="http://schemas.openxmlformats.org/drawingml/2006/main"/>
        </cdr:cNvGrpSpPr>
      </cdr:nvGrpSpPr>
      <cdr:grpSpPr bwMode="auto">
        <a:xfrm xmlns:a="http://schemas.openxmlformats.org/drawingml/2006/main">
          <a:off x="887740" y="2996967"/>
          <a:ext cx="4352744" cy="286724"/>
          <a:chOff x="1799349" y="6172505"/>
          <a:chExt cx="8869380" cy="496214"/>
        </a:xfrm>
      </cdr:grpSpPr>
      <cdr:sp macro="" textlink="">
        <cdr:nvSpPr>
          <cdr:cNvPr id="2050" name="Text Box 2">
            <a:extLst xmlns:a="http://schemas.openxmlformats.org/drawingml/2006/main">
              <a:ext uri="{FF2B5EF4-FFF2-40B4-BE49-F238E27FC236}">
                <a16:creationId xmlns:a16="http://schemas.microsoft.com/office/drawing/2014/main" id="{D24AC792-CB86-4C23-A7CB-0F8137668E7A}"/>
              </a:ext>
            </a:extLst>
          </cdr:cNvPr>
          <cdr:cNvSpPr txBox="1">
            <a:spLocks xmlns:a="http://schemas.openxmlformats.org/drawingml/2006/main" noChangeArrowheads="1"/>
          </cdr:cNvSpPr>
        </cdr:nvSpPr>
        <cdr:spPr bwMode="auto">
          <a:xfrm xmlns:a="http://schemas.openxmlformats.org/drawingml/2006/main">
            <a:off x="1799349" y="6172505"/>
            <a:ext cx="1170660" cy="26822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en-US" sz="700" b="1" i="0" u="none" strike="noStrike" baseline="0">
                <a:solidFill>
                  <a:srgbClr val="000000"/>
                </a:solidFill>
                <a:latin typeface="Arial"/>
                <a:cs typeface="Arial"/>
              </a:rPr>
              <a:t>1</a:t>
            </a:r>
            <a:r>
              <a:rPr lang="en-US" sz="700" b="0" i="0" u="none" strike="noStrike" baseline="0">
                <a:solidFill>
                  <a:srgbClr val="000000"/>
                </a:solidFill>
                <a:latin typeface="Arial"/>
                <a:cs typeface="Arial"/>
              </a:rPr>
              <a:t> =Never use </a:t>
            </a:r>
          </a:p>
        </cdr:txBody>
      </cdr:sp>
      <cdr:sp macro="" textlink="">
        <cdr:nvSpPr>
          <cdr:cNvPr id="2051" name="Text Box 3">
            <a:extLst xmlns:a="http://schemas.openxmlformats.org/drawingml/2006/main">
              <a:ext uri="{FF2B5EF4-FFF2-40B4-BE49-F238E27FC236}">
                <a16:creationId xmlns:a16="http://schemas.microsoft.com/office/drawing/2014/main" id="{E4F4965A-6F6F-463D-B5C4-24D55E3E62C2}"/>
              </a:ext>
            </a:extLst>
          </cdr:cNvPr>
          <cdr:cNvSpPr txBox="1">
            <a:spLocks xmlns:a="http://schemas.openxmlformats.org/drawingml/2006/main" noChangeArrowheads="1"/>
          </cdr:cNvSpPr>
        </cdr:nvSpPr>
        <cdr:spPr bwMode="auto">
          <a:xfrm xmlns:a="http://schemas.openxmlformats.org/drawingml/2006/main">
            <a:off x="3476754" y="6172505"/>
            <a:ext cx="1390159" cy="26654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en-US" sz="700" b="1" i="0" u="none" strike="noStrike" baseline="0">
                <a:solidFill>
                  <a:srgbClr val="000000"/>
                </a:solidFill>
                <a:latin typeface="Arial"/>
                <a:cs typeface="Arial"/>
              </a:rPr>
              <a:t>2</a:t>
            </a:r>
            <a:r>
              <a:rPr lang="en-US" sz="700" b="0" i="0" u="none" strike="noStrike" baseline="0">
                <a:solidFill>
                  <a:srgbClr val="000000"/>
                </a:solidFill>
                <a:latin typeface="Arial"/>
                <a:cs typeface="Arial"/>
              </a:rPr>
              <a:t>=do not rely on</a:t>
            </a:r>
          </a:p>
        </cdr:txBody>
      </cdr:sp>
      <cdr:sp macro="" textlink="">
        <cdr:nvSpPr>
          <cdr:cNvPr id="2052" name="Text Box 4">
            <a:extLst xmlns:a="http://schemas.openxmlformats.org/drawingml/2006/main">
              <a:ext uri="{FF2B5EF4-FFF2-40B4-BE49-F238E27FC236}">
                <a16:creationId xmlns:a16="http://schemas.microsoft.com/office/drawing/2014/main" id="{A4A5D42F-BE5F-4963-B127-5DA673868D34}"/>
              </a:ext>
            </a:extLst>
          </cdr:cNvPr>
          <cdr:cNvSpPr txBox="1">
            <a:spLocks xmlns:a="http://schemas.openxmlformats.org/drawingml/2006/main" noChangeArrowheads="1"/>
          </cdr:cNvSpPr>
        </cdr:nvSpPr>
        <cdr:spPr bwMode="auto">
          <a:xfrm xmlns:a="http://schemas.openxmlformats.org/drawingml/2006/main">
            <a:off x="8858541" y="6172505"/>
            <a:ext cx="1810188" cy="26822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en-US" sz="700" b="1" i="0" u="none" strike="noStrike" baseline="0">
                <a:solidFill>
                  <a:srgbClr val="000000"/>
                </a:solidFill>
                <a:latin typeface="Arial"/>
                <a:cs typeface="Arial"/>
              </a:rPr>
              <a:t>5</a:t>
            </a:r>
            <a:r>
              <a:rPr lang="en-US" sz="700" b="0" i="0" u="none" strike="noStrike" baseline="0">
                <a:solidFill>
                  <a:srgbClr val="000000"/>
                </a:solidFill>
                <a:latin typeface="Arial"/>
                <a:cs typeface="Arial"/>
              </a:rPr>
              <a:t>= find indispensable</a:t>
            </a:r>
          </a:p>
        </cdr:txBody>
      </cdr:sp>
      <cdr:sp macro="" textlink="">
        <cdr:nvSpPr>
          <cdr:cNvPr id="2053" name="Text Box 5">
            <a:extLst xmlns:a="http://schemas.openxmlformats.org/drawingml/2006/main">
              <a:ext uri="{FF2B5EF4-FFF2-40B4-BE49-F238E27FC236}">
                <a16:creationId xmlns:a16="http://schemas.microsoft.com/office/drawing/2014/main" id="{78D79599-2700-4BC5-B3C1-B3833668D361}"/>
              </a:ext>
            </a:extLst>
          </cdr:cNvPr>
          <cdr:cNvSpPr txBox="1">
            <a:spLocks xmlns:a="http://schemas.openxmlformats.org/drawingml/2006/main" noChangeArrowheads="1"/>
          </cdr:cNvSpPr>
        </cdr:nvSpPr>
        <cdr:spPr bwMode="auto">
          <a:xfrm xmlns:a="http://schemas.openxmlformats.org/drawingml/2006/main">
            <a:off x="7381665" y="6172505"/>
            <a:ext cx="1086655" cy="26822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en-US" sz="700" b="1" i="0" u="none" strike="noStrike" baseline="0">
                <a:solidFill>
                  <a:srgbClr val="000000"/>
                </a:solidFill>
                <a:latin typeface="Arial"/>
                <a:cs typeface="Arial"/>
              </a:rPr>
              <a:t>4</a:t>
            </a:r>
            <a:r>
              <a:rPr lang="en-US" sz="700" b="0" i="0" u="none" strike="noStrike" baseline="0">
                <a:solidFill>
                  <a:srgbClr val="000000"/>
                </a:solidFill>
                <a:latin typeface="Arial"/>
                <a:cs typeface="Arial"/>
              </a:rPr>
              <a:t>=Use often</a:t>
            </a:r>
          </a:p>
        </cdr:txBody>
      </cdr:sp>
      <cdr:sp macro="" textlink="">
        <cdr:nvSpPr>
          <cdr:cNvPr id="2054" name="Text Box 6">
            <a:extLst xmlns:a="http://schemas.openxmlformats.org/drawingml/2006/main">
              <a:ext uri="{FF2B5EF4-FFF2-40B4-BE49-F238E27FC236}">
                <a16:creationId xmlns:a16="http://schemas.microsoft.com/office/drawing/2014/main" id="{F26F26F8-93EA-4415-BD13-8E37B79D9B6D}"/>
              </a:ext>
            </a:extLst>
          </cdr:cNvPr>
          <cdr:cNvSpPr txBox="1">
            <a:spLocks xmlns:a="http://schemas.openxmlformats.org/drawingml/2006/main" noChangeArrowheads="1"/>
          </cdr:cNvSpPr>
        </cdr:nvSpPr>
        <cdr:spPr bwMode="auto">
          <a:xfrm xmlns:a="http://schemas.openxmlformats.org/drawingml/2006/main">
            <a:off x="5267973" y="6172505"/>
            <a:ext cx="1658436" cy="49621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en-US" sz="700" b="1" i="0" u="none" strike="noStrike" baseline="0">
                <a:solidFill>
                  <a:srgbClr val="000000"/>
                </a:solidFill>
                <a:latin typeface="Arial"/>
                <a:cs typeface="Arial"/>
              </a:rPr>
              <a:t>3</a:t>
            </a:r>
            <a:r>
              <a:rPr lang="en-US" sz="700" b="0" i="0" u="none" strike="noStrike" baseline="0">
                <a:solidFill>
                  <a:srgbClr val="000000"/>
                </a:solidFill>
                <a:latin typeface="Arial"/>
                <a:cs typeface="Arial"/>
              </a:rPr>
              <a:t>=Use occasionally</a:t>
            </a:r>
          </a:p>
          <a:p xmlns:a="http://schemas.openxmlformats.org/drawingml/2006/main">
            <a:pPr algn="l" rtl="0">
              <a:defRPr sz="1000"/>
            </a:pPr>
            <a:endParaRPr lang="en-US" sz="700" b="0" i="0" u="none" strike="noStrike" baseline="0">
              <a:solidFill>
                <a:srgbClr val="000000"/>
              </a:solidFill>
              <a:latin typeface="Arial"/>
              <a:cs typeface="Arial"/>
            </a:endParaRPr>
          </a:p>
        </cdr:txBody>
      </cdr:sp>
    </cdr:grp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7641-1B63-4F2A-83B8-26C2CADCEDD7}"/>
              </a:ext>
            </a:extLst>
          </p:cNvPr>
          <p:cNvSpPr>
            <a:spLocks noGrp="1"/>
          </p:cNvSpPr>
          <p:nvPr>
            <p:ph type="ctrTitle"/>
          </p:nvPr>
        </p:nvSpPr>
        <p:spPr>
          <a:xfrm>
            <a:off x="4114800" y="7183438"/>
            <a:ext cx="24688800" cy="1527968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18BAB0-288D-4BC3-886F-A3FBEBCC35DA}"/>
              </a:ext>
            </a:extLst>
          </p:cNvPr>
          <p:cNvSpPr>
            <a:spLocks noGrp="1"/>
          </p:cNvSpPr>
          <p:nvPr>
            <p:ph type="subTitle" idx="1"/>
          </p:nvPr>
        </p:nvSpPr>
        <p:spPr>
          <a:xfrm>
            <a:off x="4114800" y="23053675"/>
            <a:ext cx="24688800" cy="105965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2FE474-CBC2-40F0-8E07-424ACC80026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5735413-4533-4C16-B4D6-4E7D5EAF94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CF80541-59E1-47B2-B794-F204F3A4339C}"/>
              </a:ext>
            </a:extLst>
          </p:cNvPr>
          <p:cNvSpPr>
            <a:spLocks noGrp="1"/>
          </p:cNvSpPr>
          <p:nvPr>
            <p:ph type="sldNum" sz="quarter" idx="12"/>
          </p:nvPr>
        </p:nvSpPr>
        <p:spPr/>
        <p:txBody>
          <a:bodyPr/>
          <a:lstStyle>
            <a:lvl1pPr>
              <a:defRPr/>
            </a:lvl1pPr>
          </a:lstStyle>
          <a:p>
            <a:fld id="{0A9C79FE-D8D3-42B1-9F4B-16F9FA5135F5}" type="slidenum">
              <a:rPr lang="en-US" altLang="en-US"/>
              <a:pPr/>
              <a:t>‹#›</a:t>
            </a:fld>
            <a:endParaRPr lang="en-US" altLang="en-US"/>
          </a:p>
        </p:txBody>
      </p:sp>
    </p:spTree>
    <p:extLst>
      <p:ext uri="{BB962C8B-B14F-4D97-AF65-F5344CB8AC3E}">
        <p14:creationId xmlns:p14="http://schemas.microsoft.com/office/powerpoint/2010/main" val="174251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34DBD-0490-4106-B531-B5E5C0068D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11FD6F-71C1-405C-B4B9-B2D9C45517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1B869-0D2F-4AF6-8646-E14790C1A85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27A32E1-D3BE-465F-8E0D-CC65994B7BB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0D1E145-FA62-4143-A8CF-1E6D0E410128}"/>
              </a:ext>
            </a:extLst>
          </p:cNvPr>
          <p:cNvSpPr>
            <a:spLocks noGrp="1"/>
          </p:cNvSpPr>
          <p:nvPr>
            <p:ph type="sldNum" sz="quarter" idx="12"/>
          </p:nvPr>
        </p:nvSpPr>
        <p:spPr/>
        <p:txBody>
          <a:bodyPr/>
          <a:lstStyle>
            <a:lvl1pPr>
              <a:defRPr/>
            </a:lvl1pPr>
          </a:lstStyle>
          <a:p>
            <a:fld id="{1E4CF2A4-327B-4B05-AB0C-1DEF13C11D54}" type="slidenum">
              <a:rPr lang="en-US" altLang="en-US"/>
              <a:pPr/>
              <a:t>‹#›</a:t>
            </a:fld>
            <a:endParaRPr lang="en-US" altLang="en-US"/>
          </a:p>
        </p:txBody>
      </p:sp>
    </p:spTree>
    <p:extLst>
      <p:ext uri="{BB962C8B-B14F-4D97-AF65-F5344CB8AC3E}">
        <p14:creationId xmlns:p14="http://schemas.microsoft.com/office/powerpoint/2010/main" val="387199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613977-A4FE-41EF-8335-EA7112C9A8B0}"/>
              </a:ext>
            </a:extLst>
          </p:cNvPr>
          <p:cNvSpPr>
            <a:spLocks noGrp="1"/>
          </p:cNvSpPr>
          <p:nvPr>
            <p:ph type="title" orient="vert"/>
          </p:nvPr>
        </p:nvSpPr>
        <p:spPr>
          <a:xfrm>
            <a:off x="23455313" y="3900488"/>
            <a:ext cx="6994525" cy="351139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A44829-B024-4554-AD86-2F5A893E3416}"/>
              </a:ext>
            </a:extLst>
          </p:cNvPr>
          <p:cNvSpPr>
            <a:spLocks noGrp="1"/>
          </p:cNvSpPr>
          <p:nvPr>
            <p:ph type="body" orient="vert" idx="1"/>
          </p:nvPr>
        </p:nvSpPr>
        <p:spPr>
          <a:xfrm>
            <a:off x="2470150" y="3900488"/>
            <a:ext cx="20832763" cy="351139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ABFDB-D847-4A18-9BBB-428CBA2D584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74EE83C-DD2A-4999-87A7-746E4489132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E1259FB-F0E8-4DDE-BDFC-21F1095C6CF5}"/>
              </a:ext>
            </a:extLst>
          </p:cNvPr>
          <p:cNvSpPr>
            <a:spLocks noGrp="1"/>
          </p:cNvSpPr>
          <p:nvPr>
            <p:ph type="sldNum" sz="quarter" idx="12"/>
          </p:nvPr>
        </p:nvSpPr>
        <p:spPr/>
        <p:txBody>
          <a:bodyPr/>
          <a:lstStyle>
            <a:lvl1pPr>
              <a:defRPr/>
            </a:lvl1pPr>
          </a:lstStyle>
          <a:p>
            <a:fld id="{2B36DB28-FAD4-422A-90D9-9BB9DC946BCC}" type="slidenum">
              <a:rPr lang="en-US" altLang="en-US"/>
              <a:pPr/>
              <a:t>‹#›</a:t>
            </a:fld>
            <a:endParaRPr lang="en-US" altLang="en-US"/>
          </a:p>
        </p:txBody>
      </p:sp>
    </p:spTree>
    <p:extLst>
      <p:ext uri="{BB962C8B-B14F-4D97-AF65-F5344CB8AC3E}">
        <p14:creationId xmlns:p14="http://schemas.microsoft.com/office/powerpoint/2010/main" val="247803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FDFE-1353-49A5-B7D4-BA2F12AF6C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A0C55A-5308-458E-B2A4-D7469B3ED0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4CCB8-5B0B-4B0E-BF83-0D61847C0B0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1D62940-04CA-42EF-961E-3458CBF152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5F5B555-B9B3-4DEC-93DA-9F1DDFA3C510}"/>
              </a:ext>
            </a:extLst>
          </p:cNvPr>
          <p:cNvSpPr>
            <a:spLocks noGrp="1"/>
          </p:cNvSpPr>
          <p:nvPr>
            <p:ph type="sldNum" sz="quarter" idx="12"/>
          </p:nvPr>
        </p:nvSpPr>
        <p:spPr/>
        <p:txBody>
          <a:bodyPr/>
          <a:lstStyle>
            <a:lvl1pPr>
              <a:defRPr/>
            </a:lvl1pPr>
          </a:lstStyle>
          <a:p>
            <a:fld id="{69CF1B7B-5012-4747-AFFB-32A02543C14C}" type="slidenum">
              <a:rPr lang="en-US" altLang="en-US"/>
              <a:pPr/>
              <a:t>‹#›</a:t>
            </a:fld>
            <a:endParaRPr lang="en-US" altLang="en-US"/>
          </a:p>
        </p:txBody>
      </p:sp>
    </p:spTree>
    <p:extLst>
      <p:ext uri="{BB962C8B-B14F-4D97-AF65-F5344CB8AC3E}">
        <p14:creationId xmlns:p14="http://schemas.microsoft.com/office/powerpoint/2010/main" val="84369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B090-A6C4-480F-B738-99B7BBF51E73}"/>
              </a:ext>
            </a:extLst>
          </p:cNvPr>
          <p:cNvSpPr>
            <a:spLocks noGrp="1"/>
          </p:cNvSpPr>
          <p:nvPr>
            <p:ph type="title"/>
          </p:nvPr>
        </p:nvSpPr>
        <p:spPr>
          <a:xfrm>
            <a:off x="2246313" y="10942638"/>
            <a:ext cx="28392437" cy="18257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209660-0947-4E5E-99CD-4EEC9ED0FA7E}"/>
              </a:ext>
            </a:extLst>
          </p:cNvPr>
          <p:cNvSpPr>
            <a:spLocks noGrp="1"/>
          </p:cNvSpPr>
          <p:nvPr>
            <p:ph type="body" idx="1"/>
          </p:nvPr>
        </p:nvSpPr>
        <p:spPr>
          <a:xfrm>
            <a:off x="2246313" y="29371925"/>
            <a:ext cx="28392437" cy="9601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4939971-B212-475B-AF18-5BA1F71140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38D3F16-646F-43D2-8835-287CA75EAC2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1A33B06-084E-4ABB-864C-580A8CD3C5C4}"/>
              </a:ext>
            </a:extLst>
          </p:cNvPr>
          <p:cNvSpPr>
            <a:spLocks noGrp="1"/>
          </p:cNvSpPr>
          <p:nvPr>
            <p:ph type="sldNum" sz="quarter" idx="12"/>
          </p:nvPr>
        </p:nvSpPr>
        <p:spPr/>
        <p:txBody>
          <a:bodyPr/>
          <a:lstStyle>
            <a:lvl1pPr>
              <a:defRPr/>
            </a:lvl1pPr>
          </a:lstStyle>
          <a:p>
            <a:fld id="{6683D3B5-4B6E-4410-B920-FA6B83834801}" type="slidenum">
              <a:rPr lang="en-US" altLang="en-US"/>
              <a:pPr/>
              <a:t>‹#›</a:t>
            </a:fld>
            <a:endParaRPr lang="en-US" altLang="en-US"/>
          </a:p>
        </p:txBody>
      </p:sp>
    </p:spTree>
    <p:extLst>
      <p:ext uri="{BB962C8B-B14F-4D97-AF65-F5344CB8AC3E}">
        <p14:creationId xmlns:p14="http://schemas.microsoft.com/office/powerpoint/2010/main" val="183249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13405-F57A-486C-B474-1ECC871445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4D235-FD0C-46C8-8243-A2C9E2D333CA}"/>
              </a:ext>
            </a:extLst>
          </p:cNvPr>
          <p:cNvSpPr>
            <a:spLocks noGrp="1"/>
          </p:cNvSpPr>
          <p:nvPr>
            <p:ph sz="half" idx="1"/>
          </p:nvPr>
        </p:nvSpPr>
        <p:spPr>
          <a:xfrm>
            <a:off x="2470150" y="12679363"/>
            <a:ext cx="13912850" cy="263350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F7F580-2622-4BF1-A5ED-B763B0E06AE6}"/>
              </a:ext>
            </a:extLst>
          </p:cNvPr>
          <p:cNvSpPr>
            <a:spLocks noGrp="1"/>
          </p:cNvSpPr>
          <p:nvPr>
            <p:ph sz="half" idx="2"/>
          </p:nvPr>
        </p:nvSpPr>
        <p:spPr>
          <a:xfrm>
            <a:off x="16535400" y="12679363"/>
            <a:ext cx="13914438" cy="263350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CEE222-8937-46B2-B433-8A19D50E45B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C6E3F24-631D-4E8E-82C0-E9A0748654B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BD5D92C-2EA4-4C7E-8246-1144AFF3F30E}"/>
              </a:ext>
            </a:extLst>
          </p:cNvPr>
          <p:cNvSpPr>
            <a:spLocks noGrp="1"/>
          </p:cNvSpPr>
          <p:nvPr>
            <p:ph type="sldNum" sz="quarter" idx="12"/>
          </p:nvPr>
        </p:nvSpPr>
        <p:spPr/>
        <p:txBody>
          <a:bodyPr/>
          <a:lstStyle>
            <a:lvl1pPr>
              <a:defRPr/>
            </a:lvl1pPr>
          </a:lstStyle>
          <a:p>
            <a:fld id="{C77BB2BA-CA44-4D96-B039-48E0DB2251EF}" type="slidenum">
              <a:rPr lang="en-US" altLang="en-US"/>
              <a:pPr/>
              <a:t>‹#›</a:t>
            </a:fld>
            <a:endParaRPr lang="en-US" altLang="en-US"/>
          </a:p>
        </p:txBody>
      </p:sp>
    </p:spTree>
    <p:extLst>
      <p:ext uri="{BB962C8B-B14F-4D97-AF65-F5344CB8AC3E}">
        <p14:creationId xmlns:p14="http://schemas.microsoft.com/office/powerpoint/2010/main" val="424134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E9481-E669-4EA7-96D8-B1D1343127BC}"/>
              </a:ext>
            </a:extLst>
          </p:cNvPr>
          <p:cNvSpPr>
            <a:spLocks noGrp="1"/>
          </p:cNvSpPr>
          <p:nvPr>
            <p:ph type="title"/>
          </p:nvPr>
        </p:nvSpPr>
        <p:spPr>
          <a:xfrm>
            <a:off x="2266950" y="2336800"/>
            <a:ext cx="28392438" cy="84836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F9CBB7-08BC-4A21-9638-AE895A2679ED}"/>
              </a:ext>
            </a:extLst>
          </p:cNvPr>
          <p:cNvSpPr>
            <a:spLocks noGrp="1"/>
          </p:cNvSpPr>
          <p:nvPr>
            <p:ph type="body" idx="1"/>
          </p:nvPr>
        </p:nvSpPr>
        <p:spPr>
          <a:xfrm>
            <a:off x="2266950" y="10760075"/>
            <a:ext cx="13927138" cy="5272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3A40ED-52B2-454C-A77C-D1C95F74D71F}"/>
              </a:ext>
            </a:extLst>
          </p:cNvPr>
          <p:cNvSpPr>
            <a:spLocks noGrp="1"/>
          </p:cNvSpPr>
          <p:nvPr>
            <p:ph sz="half" idx="2"/>
          </p:nvPr>
        </p:nvSpPr>
        <p:spPr>
          <a:xfrm>
            <a:off x="2266950" y="16032163"/>
            <a:ext cx="13927138" cy="2358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3B1E8F-5BE7-4A13-A87C-59F11238ADD4}"/>
              </a:ext>
            </a:extLst>
          </p:cNvPr>
          <p:cNvSpPr>
            <a:spLocks noGrp="1"/>
          </p:cNvSpPr>
          <p:nvPr>
            <p:ph type="body" sz="quarter" idx="3"/>
          </p:nvPr>
        </p:nvSpPr>
        <p:spPr>
          <a:xfrm>
            <a:off x="16665575" y="10760075"/>
            <a:ext cx="13993813" cy="5272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F5357A-4FAF-434F-B2D0-69079D1CB9C3}"/>
              </a:ext>
            </a:extLst>
          </p:cNvPr>
          <p:cNvSpPr>
            <a:spLocks noGrp="1"/>
          </p:cNvSpPr>
          <p:nvPr>
            <p:ph sz="quarter" idx="4"/>
          </p:nvPr>
        </p:nvSpPr>
        <p:spPr>
          <a:xfrm>
            <a:off x="16665575" y="16032163"/>
            <a:ext cx="13993813" cy="2358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35BDD-A4CC-4225-A346-A23AE62E735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902B1DA-5B65-4388-8876-20DEB134358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FAD1338-2D5B-4D96-BEC0-CFE4977F8EF9}"/>
              </a:ext>
            </a:extLst>
          </p:cNvPr>
          <p:cNvSpPr>
            <a:spLocks noGrp="1"/>
          </p:cNvSpPr>
          <p:nvPr>
            <p:ph type="sldNum" sz="quarter" idx="12"/>
          </p:nvPr>
        </p:nvSpPr>
        <p:spPr/>
        <p:txBody>
          <a:bodyPr/>
          <a:lstStyle>
            <a:lvl1pPr>
              <a:defRPr/>
            </a:lvl1pPr>
          </a:lstStyle>
          <a:p>
            <a:fld id="{F1AAB58A-17BB-410B-8AEF-32BCF31E31B8}" type="slidenum">
              <a:rPr lang="en-US" altLang="en-US"/>
              <a:pPr/>
              <a:t>‹#›</a:t>
            </a:fld>
            <a:endParaRPr lang="en-US" altLang="en-US"/>
          </a:p>
        </p:txBody>
      </p:sp>
    </p:spTree>
    <p:extLst>
      <p:ext uri="{BB962C8B-B14F-4D97-AF65-F5344CB8AC3E}">
        <p14:creationId xmlns:p14="http://schemas.microsoft.com/office/powerpoint/2010/main" val="23131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C94D-45BF-4756-A3C9-B7579D20F3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07CE4A-12A0-488B-9CB0-72FA0221A2A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C35BB8A-0C9E-4DD4-AADC-9DC58A4D8A9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6E36495-986D-44C5-AFFB-F6A2E3D02A0F}"/>
              </a:ext>
            </a:extLst>
          </p:cNvPr>
          <p:cNvSpPr>
            <a:spLocks noGrp="1"/>
          </p:cNvSpPr>
          <p:nvPr>
            <p:ph type="sldNum" sz="quarter" idx="12"/>
          </p:nvPr>
        </p:nvSpPr>
        <p:spPr/>
        <p:txBody>
          <a:bodyPr/>
          <a:lstStyle>
            <a:lvl1pPr>
              <a:defRPr/>
            </a:lvl1pPr>
          </a:lstStyle>
          <a:p>
            <a:fld id="{1D20D2FC-86C0-457A-816C-E46867824FC2}" type="slidenum">
              <a:rPr lang="en-US" altLang="en-US"/>
              <a:pPr/>
              <a:t>‹#›</a:t>
            </a:fld>
            <a:endParaRPr lang="en-US" altLang="en-US"/>
          </a:p>
        </p:txBody>
      </p:sp>
    </p:spTree>
    <p:extLst>
      <p:ext uri="{BB962C8B-B14F-4D97-AF65-F5344CB8AC3E}">
        <p14:creationId xmlns:p14="http://schemas.microsoft.com/office/powerpoint/2010/main" val="85384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FBED11-68E4-46E2-A046-DA8150EFAC2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169E1E7-DA0A-4ECE-8A9E-713B268B92E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349F557-5048-4B78-88E2-558E7D36DAAC}"/>
              </a:ext>
            </a:extLst>
          </p:cNvPr>
          <p:cNvSpPr>
            <a:spLocks noGrp="1"/>
          </p:cNvSpPr>
          <p:nvPr>
            <p:ph type="sldNum" sz="quarter" idx="12"/>
          </p:nvPr>
        </p:nvSpPr>
        <p:spPr/>
        <p:txBody>
          <a:bodyPr/>
          <a:lstStyle>
            <a:lvl1pPr>
              <a:defRPr/>
            </a:lvl1pPr>
          </a:lstStyle>
          <a:p>
            <a:fld id="{2963F4B4-EA0A-41E7-8C83-B2E7B5C6D912}" type="slidenum">
              <a:rPr lang="en-US" altLang="en-US"/>
              <a:pPr/>
              <a:t>‹#›</a:t>
            </a:fld>
            <a:endParaRPr lang="en-US" altLang="en-US"/>
          </a:p>
        </p:txBody>
      </p:sp>
    </p:spTree>
    <p:extLst>
      <p:ext uri="{BB962C8B-B14F-4D97-AF65-F5344CB8AC3E}">
        <p14:creationId xmlns:p14="http://schemas.microsoft.com/office/powerpoint/2010/main" val="415456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0BE5E-F331-41D7-8619-1A222849E8E0}"/>
              </a:ext>
            </a:extLst>
          </p:cNvPr>
          <p:cNvSpPr>
            <a:spLocks noGrp="1"/>
          </p:cNvSpPr>
          <p:nvPr>
            <p:ph type="title"/>
          </p:nvPr>
        </p:nvSpPr>
        <p:spPr>
          <a:xfrm>
            <a:off x="2266950" y="2925763"/>
            <a:ext cx="10617200" cy="102409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7D958A-7397-43FA-9CF2-6BFC3EC1409E}"/>
              </a:ext>
            </a:extLst>
          </p:cNvPr>
          <p:cNvSpPr>
            <a:spLocks noGrp="1"/>
          </p:cNvSpPr>
          <p:nvPr>
            <p:ph idx="1"/>
          </p:nvPr>
        </p:nvSpPr>
        <p:spPr>
          <a:xfrm>
            <a:off x="13995400" y="6319838"/>
            <a:ext cx="16663988" cy="311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073376-5E24-415C-AE55-3C33D65CE622}"/>
              </a:ext>
            </a:extLst>
          </p:cNvPr>
          <p:cNvSpPr>
            <a:spLocks noGrp="1"/>
          </p:cNvSpPr>
          <p:nvPr>
            <p:ph type="body" sz="half" idx="2"/>
          </p:nvPr>
        </p:nvSpPr>
        <p:spPr>
          <a:xfrm>
            <a:off x="2266950" y="13166725"/>
            <a:ext cx="10617200" cy="24395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3ADD37-D5DF-4279-9E48-E7FFACB1AF1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E183975-6658-430F-82F8-40554A9050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C7537BF-AC1C-4340-91B1-E5325AFB004E}"/>
              </a:ext>
            </a:extLst>
          </p:cNvPr>
          <p:cNvSpPr>
            <a:spLocks noGrp="1"/>
          </p:cNvSpPr>
          <p:nvPr>
            <p:ph type="sldNum" sz="quarter" idx="12"/>
          </p:nvPr>
        </p:nvSpPr>
        <p:spPr/>
        <p:txBody>
          <a:bodyPr/>
          <a:lstStyle>
            <a:lvl1pPr>
              <a:defRPr/>
            </a:lvl1pPr>
          </a:lstStyle>
          <a:p>
            <a:fld id="{A0C3FD1D-F4C3-45FC-8D8B-92D45D6B5FED}" type="slidenum">
              <a:rPr lang="en-US" altLang="en-US"/>
              <a:pPr/>
              <a:t>‹#›</a:t>
            </a:fld>
            <a:endParaRPr lang="en-US" altLang="en-US"/>
          </a:p>
        </p:txBody>
      </p:sp>
    </p:spTree>
    <p:extLst>
      <p:ext uri="{BB962C8B-B14F-4D97-AF65-F5344CB8AC3E}">
        <p14:creationId xmlns:p14="http://schemas.microsoft.com/office/powerpoint/2010/main" val="287157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88FA4-0BE6-4A44-90B8-8CA85478EA74}"/>
              </a:ext>
            </a:extLst>
          </p:cNvPr>
          <p:cNvSpPr>
            <a:spLocks noGrp="1"/>
          </p:cNvSpPr>
          <p:nvPr>
            <p:ph type="title"/>
          </p:nvPr>
        </p:nvSpPr>
        <p:spPr>
          <a:xfrm>
            <a:off x="2266950" y="2925763"/>
            <a:ext cx="10617200" cy="102409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4F0BD9-3F8D-46C1-A879-95110731697E}"/>
              </a:ext>
            </a:extLst>
          </p:cNvPr>
          <p:cNvSpPr>
            <a:spLocks noGrp="1"/>
          </p:cNvSpPr>
          <p:nvPr>
            <p:ph type="pic" idx="1"/>
          </p:nvPr>
        </p:nvSpPr>
        <p:spPr>
          <a:xfrm>
            <a:off x="13995400" y="6319838"/>
            <a:ext cx="16663988" cy="3119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1E30F9-8C11-423A-843D-A23D10C523A9}"/>
              </a:ext>
            </a:extLst>
          </p:cNvPr>
          <p:cNvSpPr>
            <a:spLocks noGrp="1"/>
          </p:cNvSpPr>
          <p:nvPr>
            <p:ph type="body" sz="half" idx="2"/>
          </p:nvPr>
        </p:nvSpPr>
        <p:spPr>
          <a:xfrm>
            <a:off x="2266950" y="13166725"/>
            <a:ext cx="10617200" cy="24395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C95DA3-8C62-48C0-A132-C1676AC3B80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3BD9F3F-3E9C-414C-AD01-A5DA176C76D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B1F939-3958-47F9-8866-D938B0A6A3F2}"/>
              </a:ext>
            </a:extLst>
          </p:cNvPr>
          <p:cNvSpPr>
            <a:spLocks noGrp="1"/>
          </p:cNvSpPr>
          <p:nvPr>
            <p:ph type="sldNum" sz="quarter" idx="12"/>
          </p:nvPr>
        </p:nvSpPr>
        <p:spPr/>
        <p:txBody>
          <a:bodyPr/>
          <a:lstStyle>
            <a:lvl1pPr>
              <a:defRPr/>
            </a:lvl1pPr>
          </a:lstStyle>
          <a:p>
            <a:fld id="{D41DD0D0-3EF5-40B9-B2D3-18497BC6077A}" type="slidenum">
              <a:rPr lang="en-US" altLang="en-US"/>
              <a:pPr/>
              <a:t>‹#›</a:t>
            </a:fld>
            <a:endParaRPr lang="en-US" altLang="en-US"/>
          </a:p>
        </p:txBody>
      </p:sp>
    </p:spTree>
    <p:extLst>
      <p:ext uri="{BB962C8B-B14F-4D97-AF65-F5344CB8AC3E}">
        <p14:creationId xmlns:p14="http://schemas.microsoft.com/office/powerpoint/2010/main" val="302705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93015A2-D7BD-4DFD-B2D8-F253A8943800}"/>
              </a:ext>
            </a:extLst>
          </p:cNvPr>
          <p:cNvSpPr>
            <a:spLocks noGrp="1" noChangeArrowheads="1"/>
          </p:cNvSpPr>
          <p:nvPr>
            <p:ph type="title"/>
          </p:nvPr>
        </p:nvSpPr>
        <p:spPr bwMode="auto">
          <a:xfrm>
            <a:off x="2470150" y="3900488"/>
            <a:ext cx="27979688"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F04EDCB-1D52-48CE-9317-47960BC348A1}"/>
              </a:ext>
            </a:extLst>
          </p:cNvPr>
          <p:cNvSpPr>
            <a:spLocks noGrp="1" noChangeArrowheads="1"/>
          </p:cNvSpPr>
          <p:nvPr>
            <p:ph type="body" idx="1"/>
          </p:nvPr>
        </p:nvSpPr>
        <p:spPr bwMode="auto">
          <a:xfrm>
            <a:off x="2470150" y="12679363"/>
            <a:ext cx="27979688" cy="263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9502246-D9D4-418B-8DC8-94E26587DB91}"/>
              </a:ext>
            </a:extLst>
          </p:cNvPr>
          <p:cNvSpPr>
            <a:spLocks noGrp="1" noChangeArrowheads="1"/>
          </p:cNvSpPr>
          <p:nvPr>
            <p:ph type="dt" sz="half" idx="2"/>
          </p:nvPr>
        </p:nvSpPr>
        <p:spPr bwMode="auto">
          <a:xfrm>
            <a:off x="2470150" y="39990713"/>
            <a:ext cx="68580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D788C484-FEED-45E7-BA76-A1DDAE850DA9}"/>
              </a:ext>
            </a:extLst>
          </p:cNvPr>
          <p:cNvSpPr>
            <a:spLocks noGrp="1" noChangeArrowheads="1"/>
          </p:cNvSpPr>
          <p:nvPr>
            <p:ph type="ftr" sz="quarter" idx="3"/>
          </p:nvPr>
        </p:nvSpPr>
        <p:spPr bwMode="auto">
          <a:xfrm>
            <a:off x="11247438" y="39990713"/>
            <a:ext cx="10425112"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CDC17EE1-761C-4539-B9F5-5826921E92D8}"/>
              </a:ext>
            </a:extLst>
          </p:cNvPr>
          <p:cNvSpPr>
            <a:spLocks noGrp="1" noChangeArrowheads="1"/>
          </p:cNvSpPr>
          <p:nvPr>
            <p:ph type="sldNum" sz="quarter" idx="4"/>
          </p:nvPr>
        </p:nvSpPr>
        <p:spPr bwMode="auto">
          <a:xfrm>
            <a:off x="23591838" y="39990713"/>
            <a:ext cx="68580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FCFB0951-2C69-47AA-996C-B9A8299BB2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Times New Roman" panose="02020603050405020304" pitchFamily="18" charset="0"/>
        </a:defRPr>
      </a:lvl2pPr>
      <a:lvl3pPr algn="ctr" defTabSz="4389438" rtl="0" fontAlgn="base">
        <a:spcBef>
          <a:spcPct val="0"/>
        </a:spcBef>
        <a:spcAft>
          <a:spcPct val="0"/>
        </a:spcAft>
        <a:defRPr sz="21100">
          <a:solidFill>
            <a:schemeClr val="tx2"/>
          </a:solidFill>
          <a:latin typeface="Times New Roman" panose="02020603050405020304" pitchFamily="18" charset="0"/>
        </a:defRPr>
      </a:lvl3pPr>
      <a:lvl4pPr algn="ctr" defTabSz="4389438" rtl="0" fontAlgn="base">
        <a:spcBef>
          <a:spcPct val="0"/>
        </a:spcBef>
        <a:spcAft>
          <a:spcPct val="0"/>
        </a:spcAft>
        <a:defRPr sz="21100">
          <a:solidFill>
            <a:schemeClr val="tx2"/>
          </a:solidFill>
          <a:latin typeface="Times New Roman" panose="02020603050405020304" pitchFamily="18" charset="0"/>
        </a:defRPr>
      </a:lvl4pPr>
      <a:lvl5pPr algn="ctr" defTabSz="4389438" rtl="0" fontAlgn="base">
        <a:spcBef>
          <a:spcPct val="0"/>
        </a:spcBef>
        <a:spcAft>
          <a:spcPct val="0"/>
        </a:spcAft>
        <a:defRPr sz="21100">
          <a:solidFill>
            <a:schemeClr val="tx2"/>
          </a:solidFill>
          <a:latin typeface="Times New Roman" panose="02020603050405020304" pitchFamily="18" charset="0"/>
        </a:defRPr>
      </a:lvl5pPr>
      <a:lvl6pPr marL="457200" algn="ctr" defTabSz="4389438" rtl="0" fontAlgn="base">
        <a:spcBef>
          <a:spcPct val="0"/>
        </a:spcBef>
        <a:spcAft>
          <a:spcPct val="0"/>
        </a:spcAft>
        <a:defRPr sz="21100">
          <a:solidFill>
            <a:schemeClr val="tx2"/>
          </a:solidFill>
          <a:latin typeface="Times New Roman" panose="02020603050405020304" pitchFamily="18" charset="0"/>
        </a:defRPr>
      </a:lvl6pPr>
      <a:lvl7pPr marL="914400" algn="ctr" defTabSz="4389438" rtl="0" fontAlgn="base">
        <a:spcBef>
          <a:spcPct val="0"/>
        </a:spcBef>
        <a:spcAft>
          <a:spcPct val="0"/>
        </a:spcAft>
        <a:defRPr sz="21100">
          <a:solidFill>
            <a:schemeClr val="tx2"/>
          </a:solidFill>
          <a:latin typeface="Times New Roman" panose="02020603050405020304" pitchFamily="18" charset="0"/>
        </a:defRPr>
      </a:lvl7pPr>
      <a:lvl8pPr marL="1371600" algn="ctr" defTabSz="4389438" rtl="0" fontAlgn="base">
        <a:spcBef>
          <a:spcPct val="0"/>
        </a:spcBef>
        <a:spcAft>
          <a:spcPct val="0"/>
        </a:spcAft>
        <a:defRPr sz="21100">
          <a:solidFill>
            <a:schemeClr val="tx2"/>
          </a:solidFill>
          <a:latin typeface="Times New Roman" panose="02020603050405020304" pitchFamily="18" charset="0"/>
        </a:defRPr>
      </a:lvl8pPr>
      <a:lvl9pPr marL="1828800" algn="ctr" defTabSz="4389438" rtl="0" fontAlgn="base">
        <a:spcBef>
          <a:spcPct val="0"/>
        </a:spcBef>
        <a:spcAft>
          <a:spcPct val="0"/>
        </a:spcAft>
        <a:defRPr sz="21100">
          <a:solidFill>
            <a:schemeClr val="tx2"/>
          </a:solidFill>
          <a:latin typeface="Times New Roman" panose="02020603050405020304" pitchFamily="18" charset="0"/>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hyperlink" Target="http://www.cuahsi.org/" TargetMode="Externa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hyperlink" Target="mailto:dtarb@cc.usu.edu" TargetMode="External"/><Relationship Id="rId3" Type="http://schemas.openxmlformats.org/officeDocument/2006/relationships/chart" Target="../charts/chart2.xml"/><Relationship Id="rId7"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hyperlink" Target="mailto:maidment@mail.utexas.edu" TargetMode="External"/><Relationship Id="rId4" Type="http://schemas.openxmlformats.org/officeDocument/2006/relationships/image" Target="../media/image10.jpeg"/><Relationship Id="rId9" Type="http://schemas.openxmlformats.org/officeDocument/2006/relationships/hyperlink" Target="mailto:cmay@cc.us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25" name="Group 3981">
            <a:extLst>
              <a:ext uri="{FF2B5EF4-FFF2-40B4-BE49-F238E27FC236}">
                <a16:creationId xmlns:a16="http://schemas.microsoft.com/office/drawing/2014/main" id="{092F40E3-13CE-4FF9-9CEE-B63FA47BD337}"/>
              </a:ext>
            </a:extLst>
          </p:cNvPr>
          <p:cNvGraphicFramePr>
            <a:graphicFrameLocks noGrp="1"/>
          </p:cNvGraphicFramePr>
          <p:nvPr/>
        </p:nvGraphicFramePr>
        <p:xfrm>
          <a:off x="15365413" y="24695150"/>
          <a:ext cx="7342187" cy="3204846"/>
        </p:xfrm>
        <a:graphic>
          <a:graphicData uri="http://schemas.openxmlformats.org/drawingml/2006/table">
            <a:tbl>
              <a:tblPr/>
              <a:tblGrid>
                <a:gridCol w="1592262">
                  <a:extLst>
                    <a:ext uri="{9D8B030D-6E8A-4147-A177-3AD203B41FA5}">
                      <a16:colId xmlns:a16="http://schemas.microsoft.com/office/drawing/2014/main" val="2522834789"/>
                    </a:ext>
                  </a:extLst>
                </a:gridCol>
                <a:gridCol w="2981325">
                  <a:extLst>
                    <a:ext uri="{9D8B030D-6E8A-4147-A177-3AD203B41FA5}">
                      <a16:colId xmlns:a16="http://schemas.microsoft.com/office/drawing/2014/main" val="4076023387"/>
                    </a:ext>
                  </a:extLst>
                </a:gridCol>
                <a:gridCol w="1358900">
                  <a:extLst>
                    <a:ext uri="{9D8B030D-6E8A-4147-A177-3AD203B41FA5}">
                      <a16:colId xmlns:a16="http://schemas.microsoft.com/office/drawing/2014/main" val="4248428073"/>
                    </a:ext>
                  </a:extLst>
                </a:gridCol>
                <a:gridCol w="1409700">
                  <a:extLst>
                    <a:ext uri="{9D8B030D-6E8A-4147-A177-3AD203B41FA5}">
                      <a16:colId xmlns:a16="http://schemas.microsoft.com/office/drawing/2014/main" val="1875475361"/>
                    </a:ext>
                  </a:extLst>
                </a:gridCol>
              </a:tblGrid>
              <a:tr h="450850">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Rank</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Software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1st Choice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2nd Choice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9729166"/>
                  </a:ext>
                </a:extLst>
              </a:tr>
              <a:tr h="55086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FORTRAN</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42.1%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18.6%</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122518991"/>
                  </a:ext>
                </a:extLst>
              </a:tr>
              <a:tr h="3714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C/C++</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19.7%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86080564"/>
                  </a:ext>
                </a:extLst>
              </a:tr>
              <a:tr h="55086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Visual Basic</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18.4%</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23.7%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90930461"/>
                  </a:ext>
                </a:extLst>
              </a:tr>
              <a:tr h="7143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4</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not applicable to my research</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15.8%</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15.3%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117228080"/>
                  </a:ext>
                </a:extLst>
              </a:tr>
            </a:tbl>
          </a:graphicData>
        </a:graphic>
      </p:graphicFrame>
      <p:graphicFrame>
        <p:nvGraphicFramePr>
          <p:cNvPr id="2" name="Object 951">
            <a:extLst>
              <a:ext uri="{FF2B5EF4-FFF2-40B4-BE49-F238E27FC236}">
                <a16:creationId xmlns:a16="http://schemas.microsoft.com/office/drawing/2014/main" id="{B764E218-04B2-4210-99C7-49BDCD0F7492}"/>
              </a:ext>
            </a:extLst>
          </p:cNvPr>
          <p:cNvGraphicFramePr>
            <a:graphicFrameLocks noChangeAspect="1"/>
          </p:cNvGraphicFramePr>
          <p:nvPr/>
        </p:nvGraphicFramePr>
        <p:xfrm>
          <a:off x="17976850" y="13371513"/>
          <a:ext cx="11709400" cy="7237688"/>
        </p:xfrm>
        <a:graphic>
          <a:graphicData uri="http://schemas.openxmlformats.org/drawingml/2006/chart">
            <c:chart xmlns:c="http://schemas.openxmlformats.org/drawingml/2006/chart" xmlns:r="http://schemas.openxmlformats.org/officeDocument/2006/relationships" r:id="rId2"/>
          </a:graphicData>
        </a:graphic>
      </p:graphicFrame>
      <p:grpSp>
        <p:nvGrpSpPr>
          <p:cNvPr id="4419" name="Group 1347">
            <a:extLst>
              <a:ext uri="{FF2B5EF4-FFF2-40B4-BE49-F238E27FC236}">
                <a16:creationId xmlns:a16="http://schemas.microsoft.com/office/drawing/2014/main" id="{6C45C904-E2D6-478C-A164-D9CD46B6E421}"/>
              </a:ext>
            </a:extLst>
          </p:cNvPr>
          <p:cNvGrpSpPr>
            <a:grpSpLocks/>
          </p:cNvGrpSpPr>
          <p:nvPr/>
        </p:nvGrpSpPr>
        <p:grpSpPr bwMode="auto">
          <a:xfrm>
            <a:off x="5551488" y="1905000"/>
            <a:ext cx="7097712" cy="11277600"/>
            <a:chOff x="528" y="0"/>
            <a:chExt cx="3415" cy="5299"/>
          </a:xfrm>
        </p:grpSpPr>
        <p:pic>
          <p:nvPicPr>
            <p:cNvPr id="4420" name="Picture 1348">
              <a:extLst>
                <a:ext uri="{FF2B5EF4-FFF2-40B4-BE49-F238E27FC236}">
                  <a16:creationId xmlns:a16="http://schemas.microsoft.com/office/drawing/2014/main" id="{9F6CD214-CF2E-4584-99A8-017BC1822C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 y="1690"/>
              <a:ext cx="2016" cy="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21" name="Picture 1349">
              <a:extLst>
                <a:ext uri="{FF2B5EF4-FFF2-40B4-BE49-F238E27FC236}">
                  <a16:creationId xmlns:a16="http://schemas.microsoft.com/office/drawing/2014/main" id="{58F60229-28F1-40BE-A6C7-6DDF96BFF6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0"/>
              <a:ext cx="2016" cy="1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22" name="Line 1350">
              <a:extLst>
                <a:ext uri="{FF2B5EF4-FFF2-40B4-BE49-F238E27FC236}">
                  <a16:creationId xmlns:a16="http://schemas.microsoft.com/office/drawing/2014/main" id="{22E399AD-56AF-499C-B8B0-3EB4C00EC9D0}"/>
                </a:ext>
              </a:extLst>
            </p:cNvPr>
            <p:cNvSpPr>
              <a:spLocks noChangeShapeType="1"/>
            </p:cNvSpPr>
            <p:nvPr/>
          </p:nvSpPr>
          <p:spPr bwMode="auto">
            <a:xfrm flipH="1">
              <a:off x="1104" y="1402"/>
              <a:ext cx="523" cy="10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23" name="Line 1351">
              <a:extLst>
                <a:ext uri="{FF2B5EF4-FFF2-40B4-BE49-F238E27FC236}">
                  <a16:creationId xmlns:a16="http://schemas.microsoft.com/office/drawing/2014/main" id="{CC367C13-57E0-471E-B04D-2D273078011F}"/>
                </a:ext>
              </a:extLst>
            </p:cNvPr>
            <p:cNvSpPr>
              <a:spLocks noChangeShapeType="1"/>
            </p:cNvSpPr>
            <p:nvPr/>
          </p:nvSpPr>
          <p:spPr bwMode="auto">
            <a:xfrm>
              <a:off x="1968" y="1450"/>
              <a:ext cx="624"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424" name="Picture 1352">
              <a:extLst>
                <a:ext uri="{FF2B5EF4-FFF2-40B4-BE49-F238E27FC236}">
                  <a16:creationId xmlns:a16="http://schemas.microsoft.com/office/drawing/2014/main" id="{03784E84-EF6F-41A0-A135-9ADA610353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 y="3219"/>
              <a:ext cx="2599" cy="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25" name="Line 1353">
              <a:extLst>
                <a:ext uri="{FF2B5EF4-FFF2-40B4-BE49-F238E27FC236}">
                  <a16:creationId xmlns:a16="http://schemas.microsoft.com/office/drawing/2014/main" id="{137AC993-6A80-4860-B541-10906B036724}"/>
                </a:ext>
              </a:extLst>
            </p:cNvPr>
            <p:cNvSpPr>
              <a:spLocks noChangeShapeType="1"/>
            </p:cNvSpPr>
            <p:nvPr/>
          </p:nvSpPr>
          <p:spPr bwMode="auto">
            <a:xfrm>
              <a:off x="1392" y="3130"/>
              <a:ext cx="4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26" name="Line 1354">
              <a:extLst>
                <a:ext uri="{FF2B5EF4-FFF2-40B4-BE49-F238E27FC236}">
                  <a16:creationId xmlns:a16="http://schemas.microsoft.com/office/drawing/2014/main" id="{97714E6C-BD30-45EB-BD99-147F6E3CEFE1}"/>
                </a:ext>
              </a:extLst>
            </p:cNvPr>
            <p:cNvSpPr>
              <a:spLocks noChangeShapeType="1"/>
            </p:cNvSpPr>
            <p:nvPr/>
          </p:nvSpPr>
          <p:spPr bwMode="auto">
            <a:xfrm>
              <a:off x="2928" y="2890"/>
              <a:ext cx="336"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1" name="Rectangle 3">
            <a:extLst>
              <a:ext uri="{FF2B5EF4-FFF2-40B4-BE49-F238E27FC236}">
                <a16:creationId xmlns:a16="http://schemas.microsoft.com/office/drawing/2014/main" id="{620A4955-7807-4124-8358-C5FAE78CFEF5}"/>
              </a:ext>
            </a:extLst>
          </p:cNvPr>
          <p:cNvSpPr>
            <a:spLocks noChangeArrowheads="1"/>
          </p:cNvSpPr>
          <p:nvPr/>
        </p:nvSpPr>
        <p:spPr bwMode="auto">
          <a:xfrm>
            <a:off x="13744575" y="20373975"/>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050" name="Picture 2" descr="Fig1Users">
            <a:extLst>
              <a:ext uri="{FF2B5EF4-FFF2-40B4-BE49-F238E27FC236}">
                <a16:creationId xmlns:a16="http://schemas.microsoft.com/office/drawing/2014/main" id="{CF3994BB-06DA-4AFC-B37A-9E7189727C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t="8994" b="13489"/>
          <a:stretch>
            <a:fillRect/>
          </a:stretch>
        </p:blipFill>
        <p:spPr bwMode="auto">
          <a:xfrm>
            <a:off x="18288000" y="3714750"/>
            <a:ext cx="11582400" cy="6705600"/>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5">
            <a:extLst>
              <a:ext uri="{FF2B5EF4-FFF2-40B4-BE49-F238E27FC236}">
                <a16:creationId xmlns:a16="http://schemas.microsoft.com/office/drawing/2014/main" id="{E10ED76C-33C9-4BCF-A445-80007818C965}"/>
              </a:ext>
            </a:extLst>
          </p:cNvPr>
          <p:cNvSpPr>
            <a:spLocks noChangeArrowheads="1"/>
          </p:cNvSpPr>
          <p:nvPr/>
        </p:nvSpPr>
        <p:spPr bwMode="auto">
          <a:xfrm>
            <a:off x="15111413" y="21531263"/>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55" name="Rectangle 7">
            <a:extLst>
              <a:ext uri="{FF2B5EF4-FFF2-40B4-BE49-F238E27FC236}">
                <a16:creationId xmlns:a16="http://schemas.microsoft.com/office/drawing/2014/main" id="{E4DFF79B-CF59-4D1E-8EE7-F01C12C06A36}"/>
              </a:ext>
            </a:extLst>
          </p:cNvPr>
          <p:cNvSpPr>
            <a:spLocks noChangeArrowheads="1"/>
          </p:cNvSpPr>
          <p:nvPr/>
        </p:nvSpPr>
        <p:spPr bwMode="auto">
          <a:xfrm>
            <a:off x="17526000" y="2460625"/>
            <a:ext cx="13639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Which of the following most closely describes your field of research?</a:t>
            </a:r>
            <a:r>
              <a:rPr lang="en-US" altLang="en-US" sz="3600"/>
              <a:t> </a:t>
            </a:r>
          </a:p>
        </p:txBody>
      </p:sp>
      <p:pic>
        <p:nvPicPr>
          <p:cNvPr id="2056" name="Picture 8" descr="Fig2OpSys">
            <a:extLst>
              <a:ext uri="{FF2B5EF4-FFF2-40B4-BE49-F238E27FC236}">
                <a16:creationId xmlns:a16="http://schemas.microsoft.com/office/drawing/2014/main" id="{F3CAEE8E-983B-4C98-9D62-4EACD83B337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t="7527" b="3214"/>
          <a:stretch>
            <a:fillRect/>
          </a:stretch>
        </p:blipFill>
        <p:spPr bwMode="auto">
          <a:xfrm>
            <a:off x="1905000" y="17373600"/>
            <a:ext cx="11734800" cy="7848600"/>
          </a:xfrm>
          <a:prstGeom prst="rect">
            <a:avLst/>
          </a:prstGeom>
          <a:noFill/>
          <a:extLst>
            <a:ext uri="{909E8E84-426E-40DD-AFC4-6F175D3DCCD1}">
              <a14:hiddenFill xmlns:a14="http://schemas.microsoft.com/office/drawing/2010/main">
                <a:solidFill>
                  <a:srgbClr val="FFFFFF"/>
                </a:solidFill>
              </a14:hiddenFill>
            </a:ext>
          </a:extLst>
        </p:spPr>
      </p:pic>
      <p:sp>
        <p:nvSpPr>
          <p:cNvPr id="2058" name="Rectangle 10">
            <a:extLst>
              <a:ext uri="{FF2B5EF4-FFF2-40B4-BE49-F238E27FC236}">
                <a16:creationId xmlns:a16="http://schemas.microsoft.com/office/drawing/2014/main" id="{529473A1-AF98-4495-A50B-77DD2A0F5CA6}"/>
              </a:ext>
            </a:extLst>
          </p:cNvPr>
          <p:cNvSpPr>
            <a:spLocks noChangeArrowheads="1"/>
          </p:cNvSpPr>
          <p:nvPr/>
        </p:nvSpPr>
        <p:spPr bwMode="auto">
          <a:xfrm>
            <a:off x="533400" y="15468600"/>
            <a:ext cx="14782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Which operating systems do you use for your research? If you use more than one operating system, select all that apply.</a:t>
            </a:r>
            <a:r>
              <a:rPr lang="en-US" altLang="en-US" sz="3600"/>
              <a:t> </a:t>
            </a:r>
          </a:p>
        </p:txBody>
      </p:sp>
      <p:sp>
        <p:nvSpPr>
          <p:cNvPr id="2277" name="Rectangle 229">
            <a:extLst>
              <a:ext uri="{FF2B5EF4-FFF2-40B4-BE49-F238E27FC236}">
                <a16:creationId xmlns:a16="http://schemas.microsoft.com/office/drawing/2014/main" id="{F0C3FE87-ADDD-4897-B2EC-09FF5C7A98EB}"/>
              </a:ext>
            </a:extLst>
          </p:cNvPr>
          <p:cNvSpPr>
            <a:spLocks noChangeArrowheads="1"/>
          </p:cNvSpPr>
          <p:nvPr/>
        </p:nvSpPr>
        <p:spPr bwMode="auto">
          <a:xfrm>
            <a:off x="15184438" y="21516975"/>
            <a:ext cx="16698912"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The HIS may include the capability to interact with other software. Please choose up to two software packages in each category that are most important for hydrologic analysis in your research. </a:t>
            </a:r>
            <a:endParaRPr lang="en-US" altLang="en-US" sz="3600">
              <a:cs typeface="Times New Roman" panose="02020603050405020304" pitchFamily="18" charset="0"/>
            </a:endParaRPr>
          </a:p>
        </p:txBody>
      </p:sp>
      <p:sp>
        <p:nvSpPr>
          <p:cNvPr id="2278" name="Rectangle 230">
            <a:extLst>
              <a:ext uri="{FF2B5EF4-FFF2-40B4-BE49-F238E27FC236}">
                <a16:creationId xmlns:a16="http://schemas.microsoft.com/office/drawing/2014/main" id="{688309C2-E3B8-4995-9427-D17FE4921DB8}"/>
              </a:ext>
            </a:extLst>
          </p:cNvPr>
          <p:cNvSpPr>
            <a:spLocks noChangeArrowheads="1"/>
          </p:cNvSpPr>
          <p:nvPr/>
        </p:nvSpPr>
        <p:spPr bwMode="auto">
          <a:xfrm>
            <a:off x="15643225" y="23955375"/>
            <a:ext cx="97615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b="1">
                <a:latin typeface="Verdana" panose="020B0604030504040204" pitchFamily="34" charset="0"/>
                <a:cs typeface="Times New Roman" panose="02020603050405020304" pitchFamily="18" charset="0"/>
              </a:rPr>
              <a:t>Programming</a:t>
            </a:r>
            <a:endParaRPr lang="en-US" altLang="en-US" sz="3600"/>
          </a:p>
        </p:txBody>
      </p:sp>
      <p:sp>
        <p:nvSpPr>
          <p:cNvPr id="2422" name="Rectangle 374">
            <a:extLst>
              <a:ext uri="{FF2B5EF4-FFF2-40B4-BE49-F238E27FC236}">
                <a16:creationId xmlns:a16="http://schemas.microsoft.com/office/drawing/2014/main" id="{13124922-1A2F-4B6F-8483-32F9EDB4E173}"/>
              </a:ext>
            </a:extLst>
          </p:cNvPr>
          <p:cNvSpPr>
            <a:spLocks noChangeArrowheads="1"/>
          </p:cNvSpPr>
          <p:nvPr/>
        </p:nvSpPr>
        <p:spPr bwMode="auto">
          <a:xfrm>
            <a:off x="15806738" y="29562425"/>
            <a:ext cx="655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Data Management</a:t>
            </a:r>
            <a:r>
              <a:rPr lang="en-US" altLang="en-US" sz="3600"/>
              <a:t> </a:t>
            </a:r>
          </a:p>
        </p:txBody>
      </p:sp>
      <p:sp>
        <p:nvSpPr>
          <p:cNvPr id="2706" name="Rectangle 658">
            <a:extLst>
              <a:ext uri="{FF2B5EF4-FFF2-40B4-BE49-F238E27FC236}">
                <a16:creationId xmlns:a16="http://schemas.microsoft.com/office/drawing/2014/main" id="{59921E5F-9A96-4673-B916-996BE0175026}"/>
              </a:ext>
            </a:extLst>
          </p:cNvPr>
          <p:cNvSpPr>
            <a:spLocks noChangeArrowheads="1"/>
          </p:cNvSpPr>
          <p:nvPr/>
        </p:nvSpPr>
        <p:spPr bwMode="auto">
          <a:xfrm>
            <a:off x="23493413" y="23947438"/>
            <a:ext cx="8842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Geographic Information Systems </a:t>
            </a:r>
          </a:p>
        </p:txBody>
      </p:sp>
      <p:sp>
        <p:nvSpPr>
          <p:cNvPr id="2998" name="Rectangle 950">
            <a:extLst>
              <a:ext uri="{FF2B5EF4-FFF2-40B4-BE49-F238E27FC236}">
                <a16:creationId xmlns:a16="http://schemas.microsoft.com/office/drawing/2014/main" id="{C1DA2AB3-3419-4DD7-BA29-E854881B3C41}"/>
              </a:ext>
            </a:extLst>
          </p:cNvPr>
          <p:cNvSpPr>
            <a:spLocks noChangeArrowheads="1"/>
          </p:cNvSpPr>
          <p:nvPr/>
        </p:nvSpPr>
        <p:spPr bwMode="auto">
          <a:xfrm>
            <a:off x="24047450" y="28694063"/>
            <a:ext cx="7913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Mathematics/Statistics</a:t>
            </a:r>
            <a:r>
              <a:rPr lang="en-US" altLang="en-US" sz="3600"/>
              <a:t> </a:t>
            </a:r>
          </a:p>
        </p:txBody>
      </p:sp>
      <p:sp>
        <p:nvSpPr>
          <p:cNvPr id="3001" name="Rectangle 953">
            <a:extLst>
              <a:ext uri="{FF2B5EF4-FFF2-40B4-BE49-F238E27FC236}">
                <a16:creationId xmlns:a16="http://schemas.microsoft.com/office/drawing/2014/main" id="{AF24F3AD-938D-45AF-8A36-D4C7C4907EC3}"/>
              </a:ext>
            </a:extLst>
          </p:cNvPr>
          <p:cNvSpPr>
            <a:spLocks noChangeArrowheads="1"/>
          </p:cNvSpPr>
          <p:nvPr/>
        </p:nvSpPr>
        <p:spPr bwMode="auto">
          <a:xfrm>
            <a:off x="16924338" y="11514138"/>
            <a:ext cx="150114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Please rate each of the following software packages and programming languages with respect to how important they are for hydrologic analysis in your research. .  </a:t>
            </a:r>
            <a:endParaRPr lang="en-US" altLang="en-US" sz="3600" b="1">
              <a:latin typeface="Verdana" panose="020B0604030504040204" pitchFamily="34" charset="0"/>
            </a:endParaRPr>
          </a:p>
        </p:txBody>
      </p:sp>
      <p:pic>
        <p:nvPicPr>
          <p:cNvPr id="3002" name="Picture 954" descr="Fig4OSCSissues">
            <a:extLst>
              <a:ext uri="{FF2B5EF4-FFF2-40B4-BE49-F238E27FC236}">
                <a16:creationId xmlns:a16="http://schemas.microsoft.com/office/drawing/2014/main" id="{F0A8F168-5899-4CE7-92B0-2EB4D88D19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t="7640" b="6744"/>
          <a:stretch>
            <a:fillRect/>
          </a:stretch>
        </p:blipFill>
        <p:spPr bwMode="auto">
          <a:xfrm>
            <a:off x="1600200" y="28533725"/>
            <a:ext cx="12039600" cy="7726363"/>
          </a:xfrm>
          <a:prstGeom prst="rect">
            <a:avLst/>
          </a:prstGeom>
          <a:noFill/>
          <a:extLst>
            <a:ext uri="{909E8E84-426E-40DD-AFC4-6F175D3DCCD1}">
              <a14:hiddenFill xmlns:a14="http://schemas.microsoft.com/office/drawing/2010/main">
                <a:solidFill>
                  <a:srgbClr val="FFFFFF"/>
                </a:solidFill>
              </a14:hiddenFill>
            </a:ext>
          </a:extLst>
        </p:spPr>
      </p:pic>
      <p:sp>
        <p:nvSpPr>
          <p:cNvPr id="3004" name="Rectangle 956">
            <a:extLst>
              <a:ext uri="{FF2B5EF4-FFF2-40B4-BE49-F238E27FC236}">
                <a16:creationId xmlns:a16="http://schemas.microsoft.com/office/drawing/2014/main" id="{43AA839D-BDAF-4E1B-854D-0E159E48BEEF}"/>
              </a:ext>
            </a:extLst>
          </p:cNvPr>
          <p:cNvSpPr>
            <a:spLocks noChangeArrowheads="1"/>
          </p:cNvSpPr>
          <p:nvPr/>
        </p:nvSpPr>
        <p:spPr bwMode="auto">
          <a:xfrm>
            <a:off x="533400" y="25755600"/>
            <a:ext cx="143478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In considering the choice between the open source and commercial software model for the HIS, the following considerations arise. Please indicate and rank the three issues that are most important to you.</a:t>
            </a:r>
            <a:r>
              <a:rPr lang="en-US" altLang="en-US" sz="3600"/>
              <a:t> </a:t>
            </a:r>
          </a:p>
        </p:txBody>
      </p:sp>
      <p:sp>
        <p:nvSpPr>
          <p:cNvPr id="3005" name="Rectangle 957">
            <a:extLst>
              <a:ext uri="{FF2B5EF4-FFF2-40B4-BE49-F238E27FC236}">
                <a16:creationId xmlns:a16="http://schemas.microsoft.com/office/drawing/2014/main" id="{8C5D66BE-018C-413B-BC5A-01E577E68450}"/>
              </a:ext>
            </a:extLst>
          </p:cNvPr>
          <p:cNvSpPr>
            <a:spLocks noChangeArrowheads="1"/>
          </p:cNvSpPr>
          <p:nvPr/>
        </p:nvSpPr>
        <p:spPr bwMode="auto">
          <a:xfrm>
            <a:off x="16840200" y="10707688"/>
            <a:ext cx="18973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i="1" u="sng">
                <a:latin typeface="Verdana" panose="020B0604030504040204" pitchFamily="34" charset="0"/>
                <a:cs typeface="Times New Roman" panose="02020603050405020304" pitchFamily="18" charset="0"/>
              </a:rPr>
              <a:t>Software Used for Hydrologic Research. </a:t>
            </a:r>
            <a:endParaRPr lang="en-US" altLang="en-US" sz="4400" i="1" u="sng"/>
          </a:p>
        </p:txBody>
      </p:sp>
      <p:sp>
        <p:nvSpPr>
          <p:cNvPr id="3006" name="Rectangle 958">
            <a:extLst>
              <a:ext uri="{FF2B5EF4-FFF2-40B4-BE49-F238E27FC236}">
                <a16:creationId xmlns:a16="http://schemas.microsoft.com/office/drawing/2014/main" id="{8AEC58AF-1F28-40CD-A1FC-B54515B38CA5}"/>
              </a:ext>
            </a:extLst>
          </p:cNvPr>
          <p:cNvSpPr>
            <a:spLocks noChangeArrowheads="1"/>
          </p:cNvSpPr>
          <p:nvPr/>
        </p:nvSpPr>
        <p:spPr bwMode="auto">
          <a:xfrm>
            <a:off x="13487400" y="196850"/>
            <a:ext cx="194310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7200" b="1">
                <a:cs typeface="Times New Roman" panose="02020603050405020304" pitchFamily="18" charset="0"/>
              </a:rPr>
              <a:t>Hydrology’s efforts toward the cyber-frontier</a:t>
            </a:r>
            <a:r>
              <a:rPr lang="en-US" altLang="en-US" sz="7200" b="1"/>
              <a:t>:</a:t>
            </a:r>
          </a:p>
        </p:txBody>
      </p:sp>
      <p:sp>
        <p:nvSpPr>
          <p:cNvPr id="3007" name="Rectangle 959">
            <a:extLst>
              <a:ext uri="{FF2B5EF4-FFF2-40B4-BE49-F238E27FC236}">
                <a16:creationId xmlns:a16="http://schemas.microsoft.com/office/drawing/2014/main" id="{B866AE81-B580-4F8E-9DF1-ADBE58005E17}"/>
              </a:ext>
            </a:extLst>
          </p:cNvPr>
          <p:cNvSpPr>
            <a:spLocks noChangeArrowheads="1"/>
          </p:cNvSpPr>
          <p:nvPr/>
        </p:nvSpPr>
        <p:spPr bwMode="auto">
          <a:xfrm>
            <a:off x="228600" y="212725"/>
            <a:ext cx="464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latin typeface="Arial" panose="020B0604020202020204" pitchFamily="34" charset="0"/>
              </a:rPr>
              <a:t>H23F-1498</a:t>
            </a:r>
            <a:r>
              <a:rPr lang="en-US" altLang="en-US" sz="4000"/>
              <a:t> </a:t>
            </a:r>
          </a:p>
        </p:txBody>
      </p:sp>
      <p:sp>
        <p:nvSpPr>
          <p:cNvPr id="3009" name="Rectangle 961">
            <a:extLst>
              <a:ext uri="{FF2B5EF4-FFF2-40B4-BE49-F238E27FC236}">
                <a16:creationId xmlns:a16="http://schemas.microsoft.com/office/drawing/2014/main" id="{F1E1F436-B1E8-4B88-8760-AA1DD94CAF37}"/>
              </a:ext>
            </a:extLst>
          </p:cNvPr>
          <p:cNvSpPr>
            <a:spLocks noChangeArrowheads="1"/>
          </p:cNvSpPr>
          <p:nvPr/>
        </p:nvSpPr>
        <p:spPr bwMode="auto">
          <a:xfrm>
            <a:off x="17433925" y="1562100"/>
            <a:ext cx="4241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i="1" u="sng">
                <a:latin typeface="Verdana" panose="020B0604030504040204" pitchFamily="34" charset="0"/>
                <a:cs typeface="Times New Roman" panose="02020603050405020304" pitchFamily="18" charset="0"/>
              </a:rPr>
              <a:t>Respondents</a:t>
            </a:r>
          </a:p>
        </p:txBody>
      </p:sp>
      <p:sp>
        <p:nvSpPr>
          <p:cNvPr id="3010" name="Rectangle 962">
            <a:extLst>
              <a:ext uri="{FF2B5EF4-FFF2-40B4-BE49-F238E27FC236}">
                <a16:creationId xmlns:a16="http://schemas.microsoft.com/office/drawing/2014/main" id="{D3D5E153-DBEC-48B9-B5F8-DD0EC0E7BF41}"/>
              </a:ext>
            </a:extLst>
          </p:cNvPr>
          <p:cNvSpPr>
            <a:spLocks noChangeArrowheads="1"/>
          </p:cNvSpPr>
          <p:nvPr/>
        </p:nvSpPr>
        <p:spPr bwMode="auto">
          <a:xfrm>
            <a:off x="533400" y="14401800"/>
            <a:ext cx="18973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i="1" u="sng">
                <a:latin typeface="Verdana" panose="020B0604030504040204" pitchFamily="34" charset="0"/>
                <a:cs typeface="Times New Roman" panose="02020603050405020304" pitchFamily="18" charset="0"/>
              </a:rPr>
              <a:t>Platform </a:t>
            </a:r>
            <a:endParaRPr lang="en-US" altLang="en-US" sz="4400" i="1" u="sng"/>
          </a:p>
        </p:txBody>
      </p:sp>
      <p:sp>
        <p:nvSpPr>
          <p:cNvPr id="4403" name="Rectangle 1331">
            <a:extLst>
              <a:ext uri="{FF2B5EF4-FFF2-40B4-BE49-F238E27FC236}">
                <a16:creationId xmlns:a16="http://schemas.microsoft.com/office/drawing/2014/main" id="{70787B81-D5D7-42DA-AF9C-7CA571F6B507}"/>
              </a:ext>
            </a:extLst>
          </p:cNvPr>
          <p:cNvSpPr>
            <a:spLocks noChangeArrowheads="1"/>
          </p:cNvSpPr>
          <p:nvPr/>
        </p:nvSpPr>
        <p:spPr bwMode="auto">
          <a:xfrm>
            <a:off x="152400" y="152400"/>
            <a:ext cx="32689800" cy="43586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 name="Rectangle 1332">
            <a:extLst>
              <a:ext uri="{FF2B5EF4-FFF2-40B4-BE49-F238E27FC236}">
                <a16:creationId xmlns:a16="http://schemas.microsoft.com/office/drawing/2014/main" id="{305E79CE-D191-47B8-A031-6324ED6D89E2}"/>
              </a:ext>
            </a:extLst>
          </p:cNvPr>
          <p:cNvSpPr>
            <a:spLocks noChangeArrowheads="1"/>
          </p:cNvSpPr>
          <p:nvPr/>
        </p:nvSpPr>
        <p:spPr bwMode="auto">
          <a:xfrm>
            <a:off x="381000" y="2133600"/>
            <a:ext cx="54102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t>The National Science Foundation is, as part of its "cyberinfrastructure“ initiative, supporting the Consortium of Universities for the Advancement of Hydrologic Science, Inc (CUAHSI), Hydrologic Information System (HIS) project. </a:t>
            </a:r>
          </a:p>
          <a:p>
            <a:endParaRPr lang="en-US" altLang="en-US"/>
          </a:p>
          <a:p>
            <a:r>
              <a:rPr lang="en-US" altLang="en-US"/>
              <a:t>Cyberinfrastructure is the use of high-speed telecommunications to integrate networks of computers and provide advanced data access and computational resources beyond what an individual scientist would normally have available. </a:t>
            </a:r>
          </a:p>
        </p:txBody>
      </p:sp>
      <p:pic>
        <p:nvPicPr>
          <p:cNvPr id="4405" name="Picture 1333">
            <a:extLst>
              <a:ext uri="{FF2B5EF4-FFF2-40B4-BE49-F238E27FC236}">
                <a16:creationId xmlns:a16="http://schemas.microsoft.com/office/drawing/2014/main" id="{1534161C-79A8-4525-86B3-32DF2C10E1B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0" y="10287000"/>
            <a:ext cx="318135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6" name="Picture 1334">
            <a:extLst>
              <a:ext uri="{FF2B5EF4-FFF2-40B4-BE49-F238E27FC236}">
                <a16:creationId xmlns:a16="http://schemas.microsoft.com/office/drawing/2014/main" id="{68EA3F23-9FA9-4A2E-AA3F-D5EE0BEB92E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0400" y="246063"/>
            <a:ext cx="8648700"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15" name="Rectangle 1343">
            <a:extLst>
              <a:ext uri="{FF2B5EF4-FFF2-40B4-BE49-F238E27FC236}">
                <a16:creationId xmlns:a16="http://schemas.microsoft.com/office/drawing/2014/main" id="{BDCF1F46-1237-4513-916D-ACC818ED87F4}"/>
              </a:ext>
            </a:extLst>
          </p:cNvPr>
          <p:cNvSpPr>
            <a:spLocks noChangeArrowheads="1"/>
          </p:cNvSpPr>
          <p:nvPr/>
        </p:nvSpPr>
        <p:spPr bwMode="auto">
          <a:xfrm>
            <a:off x="381000" y="7318375"/>
            <a:ext cx="6400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integration of multiple datasets over heterogeneous spatial and time scales with inconsistent metadata styles, into formats that can be easily used by researchers with varied software and operating system preferences, is a challenging task. </a:t>
            </a:r>
          </a:p>
        </p:txBody>
      </p:sp>
      <p:sp>
        <p:nvSpPr>
          <p:cNvPr id="4416" name="Rectangle 1344">
            <a:extLst>
              <a:ext uri="{FF2B5EF4-FFF2-40B4-BE49-F238E27FC236}">
                <a16:creationId xmlns:a16="http://schemas.microsoft.com/office/drawing/2014/main" id="{0DDDDE76-301B-49B2-BD4E-78C3AD66C762}"/>
              </a:ext>
            </a:extLst>
          </p:cNvPr>
          <p:cNvSpPr>
            <a:spLocks noChangeArrowheads="1"/>
          </p:cNvSpPr>
          <p:nvPr/>
        </p:nvSpPr>
        <p:spPr bwMode="auto">
          <a:xfrm>
            <a:off x="381000" y="9982200"/>
            <a:ext cx="6934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CUAHSI HIS team undertook a user assessment to find out how hydrologic scientists are using information now, and to seek guidance from potential HIS users of how best to focus efforts to develop the CUAHSI Hydrologic Information System.</a:t>
            </a:r>
          </a:p>
          <a:p>
            <a:endParaRPr lang="en-US" altLang="en-US"/>
          </a:p>
          <a:p>
            <a:r>
              <a:rPr lang="en-US" altLang="en-US"/>
              <a:t>This paper reports these results.  Further details are available in the CUAHSI Hydrologic Information System Status report available from </a:t>
            </a:r>
            <a:r>
              <a:rPr lang="en-US" altLang="en-US">
                <a:hlinkClick r:id="rId11"/>
              </a:rPr>
              <a:t>http://www.cuahsi.org/</a:t>
            </a:r>
            <a:r>
              <a:rPr lang="en-US" altLang="en-US"/>
              <a:t> </a:t>
            </a:r>
          </a:p>
        </p:txBody>
      </p:sp>
      <p:sp>
        <p:nvSpPr>
          <p:cNvPr id="4418" name="Rectangle 1346">
            <a:extLst>
              <a:ext uri="{FF2B5EF4-FFF2-40B4-BE49-F238E27FC236}">
                <a16:creationId xmlns:a16="http://schemas.microsoft.com/office/drawing/2014/main" id="{4BA5FAFF-50AA-4B88-A192-A36D9D05463C}"/>
              </a:ext>
            </a:extLst>
          </p:cNvPr>
          <p:cNvSpPr>
            <a:spLocks noChangeArrowheads="1"/>
          </p:cNvSpPr>
          <p:nvPr/>
        </p:nvSpPr>
        <p:spPr bwMode="auto">
          <a:xfrm>
            <a:off x="7543800" y="1905000"/>
            <a:ext cx="853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CUAHSI Hydrologic Information System has four components:</a:t>
            </a:r>
          </a:p>
        </p:txBody>
      </p:sp>
      <p:sp>
        <p:nvSpPr>
          <p:cNvPr id="4417" name="Rectangle 1345">
            <a:extLst>
              <a:ext uri="{FF2B5EF4-FFF2-40B4-BE49-F238E27FC236}">
                <a16:creationId xmlns:a16="http://schemas.microsoft.com/office/drawing/2014/main" id="{FF2DE509-C3B3-49BE-BA6B-69F8A38BADDB}"/>
              </a:ext>
            </a:extLst>
          </p:cNvPr>
          <p:cNvSpPr>
            <a:spLocks noChangeArrowheads="1"/>
          </p:cNvSpPr>
          <p:nvPr/>
        </p:nvSpPr>
        <p:spPr bwMode="auto">
          <a:xfrm>
            <a:off x="9677400" y="2667000"/>
            <a:ext cx="685800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i="1"/>
              <a:t>1.  Hydrologic Observations Database:</a:t>
            </a:r>
            <a:r>
              <a:rPr lang="en-US" altLang="en-US"/>
              <a:t> observational data on streamflow, climate, water quality, groundwater levels, and other data measured at monitoring points</a:t>
            </a:r>
          </a:p>
          <a:p>
            <a:pPr>
              <a:buFontTx/>
              <a:buAutoNum type="arabicPeriod"/>
            </a:pPr>
            <a:endParaRPr lang="en-US" altLang="en-US"/>
          </a:p>
          <a:p>
            <a:pPr lvl="2"/>
            <a:r>
              <a:rPr lang="en-US" altLang="en-US" i="1"/>
              <a:t>2.  Digital Watershed: </a:t>
            </a:r>
            <a:r>
              <a:rPr lang="en-US" altLang="en-US"/>
              <a:t>synthesizes the Hydrologic Observations Database with GIS data, weather and climate grids and remote sensing data to form a comprehensive depiction of the water environment of a hydrologic region</a:t>
            </a:r>
          </a:p>
          <a:p>
            <a:pPr lvl="1">
              <a:buFontTx/>
              <a:buAutoNum type="arabicPeriod" startAt="2"/>
            </a:pPr>
            <a:endParaRPr lang="en-US" altLang="en-US"/>
          </a:p>
          <a:p>
            <a:pPr lvl="3"/>
            <a:r>
              <a:rPr lang="en-US" altLang="en-US" i="1"/>
              <a:t>3.  Hydrologic Analysis System:</a:t>
            </a:r>
            <a:r>
              <a:rPr lang="en-US" altLang="en-US"/>
              <a:t> supports  analysis of fluxes, flowpaths, residence times and mass balances</a:t>
            </a:r>
          </a:p>
          <a:p>
            <a:pPr lvl="4">
              <a:buFontTx/>
              <a:buAutoNum type="arabicPeriod"/>
            </a:pPr>
            <a:endParaRPr lang="en-US" altLang="en-US" i="1"/>
          </a:p>
          <a:p>
            <a:pPr lvl="4"/>
            <a:r>
              <a:rPr lang="en-US" altLang="en-US" i="1"/>
              <a:t>		4.  Hydrologic Digital Library</a:t>
            </a:r>
            <a:r>
              <a:rPr lang="en-US" altLang="en-US"/>
              <a:t>: 	stores and provides internet 	access to digital products</a:t>
            </a:r>
          </a:p>
        </p:txBody>
      </p:sp>
      <p:sp>
        <p:nvSpPr>
          <p:cNvPr id="6814" name="Rectangle 2718">
            <a:extLst>
              <a:ext uri="{FF2B5EF4-FFF2-40B4-BE49-F238E27FC236}">
                <a16:creationId xmlns:a16="http://schemas.microsoft.com/office/drawing/2014/main" id="{9EDCE49F-AD79-48FA-9263-B44DD8287E51}"/>
              </a:ext>
            </a:extLst>
          </p:cNvPr>
          <p:cNvSpPr>
            <a:spLocks noChangeArrowheads="1"/>
          </p:cNvSpPr>
          <p:nvPr/>
        </p:nvSpPr>
        <p:spPr bwMode="auto">
          <a:xfrm>
            <a:off x="18002250" y="20439063"/>
            <a:ext cx="1158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Verdana" panose="020B0604030504040204" pitchFamily="34" charset="0"/>
              </a:rPr>
              <a:t>Results taken from preliminary survey at the CUAHSI HIS Symposium held in Austin, Texas, March 2005. Sample size n=39.</a:t>
            </a:r>
          </a:p>
        </p:txBody>
      </p:sp>
      <p:sp>
        <p:nvSpPr>
          <p:cNvPr id="6815" name="Rectangle 2719">
            <a:extLst>
              <a:ext uri="{FF2B5EF4-FFF2-40B4-BE49-F238E27FC236}">
                <a16:creationId xmlns:a16="http://schemas.microsoft.com/office/drawing/2014/main" id="{E6AE7637-D5F1-4183-96D6-801B38A08887}"/>
              </a:ext>
            </a:extLst>
          </p:cNvPr>
          <p:cNvSpPr>
            <a:spLocks noChangeArrowheads="1"/>
          </p:cNvSpPr>
          <p:nvPr/>
        </p:nvSpPr>
        <p:spPr bwMode="auto">
          <a:xfrm>
            <a:off x="533400" y="36618863"/>
            <a:ext cx="13095288"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Please indicate your opinion in the selection of commercial/open source software platforms for the CUAHSI HIS. </a:t>
            </a:r>
            <a:endParaRPr lang="en-US" altLang="en-US" sz="3600">
              <a:cs typeface="Times New Roman" panose="02020603050405020304" pitchFamily="18" charset="0"/>
            </a:endParaRPr>
          </a:p>
          <a:p>
            <a:pPr eaLnBrk="0" hangingPunct="0"/>
            <a:endParaRPr lang="en-US" altLang="en-US" sz="3600"/>
          </a:p>
        </p:txBody>
      </p:sp>
      <p:graphicFrame>
        <p:nvGraphicFramePr>
          <p:cNvPr id="6816" name="Group 2720">
            <a:extLst>
              <a:ext uri="{FF2B5EF4-FFF2-40B4-BE49-F238E27FC236}">
                <a16:creationId xmlns:a16="http://schemas.microsoft.com/office/drawing/2014/main" id="{F13EA43E-FDB3-4331-9B48-C5C4643BAE72}"/>
              </a:ext>
            </a:extLst>
          </p:cNvPr>
          <p:cNvGraphicFramePr>
            <a:graphicFrameLocks noGrp="1"/>
          </p:cNvGraphicFramePr>
          <p:nvPr/>
        </p:nvGraphicFramePr>
        <p:xfrm>
          <a:off x="838200" y="38752463"/>
          <a:ext cx="12039600" cy="4389120"/>
        </p:xfrm>
        <a:graphic>
          <a:graphicData uri="http://schemas.openxmlformats.org/drawingml/2006/table">
            <a:tbl>
              <a:tblPr/>
              <a:tblGrid>
                <a:gridCol w="3713163">
                  <a:extLst>
                    <a:ext uri="{9D8B030D-6E8A-4147-A177-3AD203B41FA5}">
                      <a16:colId xmlns:a16="http://schemas.microsoft.com/office/drawing/2014/main" val="2212388575"/>
                    </a:ext>
                  </a:extLst>
                </a:gridCol>
                <a:gridCol w="1665287">
                  <a:extLst>
                    <a:ext uri="{9D8B030D-6E8A-4147-A177-3AD203B41FA5}">
                      <a16:colId xmlns:a16="http://schemas.microsoft.com/office/drawing/2014/main" val="2306291003"/>
                    </a:ext>
                  </a:extLst>
                </a:gridCol>
                <a:gridCol w="1665288">
                  <a:extLst>
                    <a:ext uri="{9D8B030D-6E8A-4147-A177-3AD203B41FA5}">
                      <a16:colId xmlns:a16="http://schemas.microsoft.com/office/drawing/2014/main" val="2486424427"/>
                    </a:ext>
                  </a:extLst>
                </a:gridCol>
                <a:gridCol w="1665287">
                  <a:extLst>
                    <a:ext uri="{9D8B030D-6E8A-4147-A177-3AD203B41FA5}">
                      <a16:colId xmlns:a16="http://schemas.microsoft.com/office/drawing/2014/main" val="3493513847"/>
                    </a:ext>
                  </a:extLst>
                </a:gridCol>
                <a:gridCol w="1665288">
                  <a:extLst>
                    <a:ext uri="{9D8B030D-6E8A-4147-A177-3AD203B41FA5}">
                      <a16:colId xmlns:a16="http://schemas.microsoft.com/office/drawing/2014/main" val="4163071374"/>
                    </a:ext>
                  </a:extLst>
                </a:gridCol>
                <a:gridCol w="1665287">
                  <a:extLst>
                    <a:ext uri="{9D8B030D-6E8A-4147-A177-3AD203B41FA5}">
                      <a16:colId xmlns:a16="http://schemas.microsoft.com/office/drawing/2014/main" val="3628066343"/>
                    </a:ext>
                  </a:extLst>
                </a:gridCol>
              </a:tblGrid>
              <a:tr h="762000">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Strongly Disagree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Disagree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Agree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Strongly Agree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No Opinion</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536044460"/>
                  </a:ext>
                </a:extLst>
              </a:tr>
              <a:tr h="4476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HIS Client software should work on all computer operating systems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10.7%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49.3%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30.7%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6.7%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592873974"/>
                  </a:ext>
                </a:extLst>
              </a:tr>
              <a:tr h="457200">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HIS Software should leverage commercial software systems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9.3%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40.0%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25.3%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38771226"/>
                  </a:ext>
                </a:extLst>
              </a:tr>
              <a:tr h="304800">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HIS Software should be open source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8.0%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29.3%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18.7%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250555899"/>
                  </a:ext>
                </a:extLst>
              </a:tr>
            </a:tbl>
          </a:graphicData>
        </a:graphic>
      </p:graphicFrame>
      <p:graphicFrame>
        <p:nvGraphicFramePr>
          <p:cNvPr id="10124" name="Group 3980">
            <a:extLst>
              <a:ext uri="{FF2B5EF4-FFF2-40B4-BE49-F238E27FC236}">
                <a16:creationId xmlns:a16="http://schemas.microsoft.com/office/drawing/2014/main" id="{AEA10CAB-9771-4FB8-89BD-C591D248F13B}"/>
              </a:ext>
            </a:extLst>
          </p:cNvPr>
          <p:cNvGraphicFramePr>
            <a:graphicFrameLocks noGrp="1"/>
          </p:cNvGraphicFramePr>
          <p:nvPr/>
        </p:nvGraphicFramePr>
        <p:xfrm>
          <a:off x="23890288" y="29541788"/>
          <a:ext cx="7580312" cy="5760720"/>
        </p:xfrm>
        <a:graphic>
          <a:graphicData uri="http://schemas.openxmlformats.org/drawingml/2006/table">
            <a:tbl>
              <a:tblPr/>
              <a:tblGrid>
                <a:gridCol w="1347787">
                  <a:extLst>
                    <a:ext uri="{9D8B030D-6E8A-4147-A177-3AD203B41FA5}">
                      <a16:colId xmlns:a16="http://schemas.microsoft.com/office/drawing/2014/main" val="1891177837"/>
                    </a:ext>
                  </a:extLst>
                </a:gridCol>
                <a:gridCol w="3505200">
                  <a:extLst>
                    <a:ext uri="{9D8B030D-6E8A-4147-A177-3AD203B41FA5}">
                      <a16:colId xmlns:a16="http://schemas.microsoft.com/office/drawing/2014/main" val="1333204050"/>
                    </a:ext>
                  </a:extLst>
                </a:gridCol>
                <a:gridCol w="1409700">
                  <a:extLst>
                    <a:ext uri="{9D8B030D-6E8A-4147-A177-3AD203B41FA5}">
                      <a16:colId xmlns:a16="http://schemas.microsoft.com/office/drawing/2014/main" val="2873200976"/>
                    </a:ext>
                  </a:extLst>
                </a:gridCol>
                <a:gridCol w="1317625">
                  <a:extLst>
                    <a:ext uri="{9D8B030D-6E8A-4147-A177-3AD203B41FA5}">
                      <a16:colId xmlns:a16="http://schemas.microsoft.com/office/drawing/2014/main" val="1314895847"/>
                    </a:ext>
                  </a:extLst>
                </a:gridCol>
              </a:tblGrid>
              <a:tr h="820738">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Rank</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Software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1st Choice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2nd Choice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8605400"/>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Matlab</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41.3%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19.0%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181277032"/>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Excel</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24.0%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25.4%</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509327762"/>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SAS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10.7%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11.1%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004855875"/>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4</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SPSS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5.3%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11.1%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25577822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5</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R </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14.3%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07785809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6</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Mathematica</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5.3%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6.3%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15119895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Minitab</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4.8%</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309146019"/>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8</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IDL</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3.2%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204849424"/>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9</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Splus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3.2%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87973309"/>
                  </a:ext>
                </a:extLst>
              </a:tr>
              <a:tr h="820738">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not applicable to my research</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1.6%</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220046246"/>
                  </a:ext>
                </a:extLst>
              </a:tr>
            </a:tbl>
          </a:graphicData>
        </a:graphic>
      </p:graphicFrame>
      <p:graphicFrame>
        <p:nvGraphicFramePr>
          <p:cNvPr id="9578" name="Group 3434">
            <a:extLst>
              <a:ext uri="{FF2B5EF4-FFF2-40B4-BE49-F238E27FC236}">
                <a16:creationId xmlns:a16="http://schemas.microsoft.com/office/drawing/2014/main" id="{986451EB-75A2-4591-BE07-E90D224E5030}"/>
              </a:ext>
            </a:extLst>
          </p:cNvPr>
          <p:cNvGraphicFramePr>
            <a:graphicFrameLocks noGrp="1"/>
          </p:cNvGraphicFramePr>
          <p:nvPr/>
        </p:nvGraphicFramePr>
        <p:xfrm>
          <a:off x="15460663" y="35877500"/>
          <a:ext cx="13493750" cy="7269798"/>
        </p:xfrm>
        <a:graphic>
          <a:graphicData uri="http://schemas.openxmlformats.org/drawingml/2006/table">
            <a:tbl>
              <a:tblPr/>
              <a:tblGrid>
                <a:gridCol w="1447800">
                  <a:extLst>
                    <a:ext uri="{9D8B030D-6E8A-4147-A177-3AD203B41FA5}">
                      <a16:colId xmlns:a16="http://schemas.microsoft.com/office/drawing/2014/main" val="412498751"/>
                    </a:ext>
                  </a:extLst>
                </a:gridCol>
                <a:gridCol w="9029700">
                  <a:extLst>
                    <a:ext uri="{9D8B030D-6E8A-4147-A177-3AD203B41FA5}">
                      <a16:colId xmlns:a16="http://schemas.microsoft.com/office/drawing/2014/main" val="3800653193"/>
                    </a:ext>
                  </a:extLst>
                </a:gridCol>
                <a:gridCol w="1349375">
                  <a:extLst>
                    <a:ext uri="{9D8B030D-6E8A-4147-A177-3AD203B41FA5}">
                      <a16:colId xmlns:a16="http://schemas.microsoft.com/office/drawing/2014/main" val="1464957445"/>
                    </a:ext>
                  </a:extLst>
                </a:gridCol>
                <a:gridCol w="1666875">
                  <a:extLst>
                    <a:ext uri="{9D8B030D-6E8A-4147-A177-3AD203B41FA5}">
                      <a16:colId xmlns:a16="http://schemas.microsoft.com/office/drawing/2014/main" val="3224551762"/>
                    </a:ext>
                  </a:extLst>
                </a:gridCol>
              </a:tblGrid>
              <a:tr h="820738">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Rank</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Software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1st Choice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cs typeface="Arial" panose="020B0604020202020204" pitchFamily="34" charset="0"/>
                        </a:rPr>
                        <a:t>2nd Choice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543470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not applicable to my research</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21.9%</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15.3%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278006052"/>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Modflow/Visual Modflow</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19.2%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16.9%</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432778985"/>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U.S. Army Corps HEC models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11.0%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10.2%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84008174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4</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GMS Groundwater Modeling System</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8.2%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11.9%</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579414038"/>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5</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TOPMODEL</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11.0%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8.5%</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761361218"/>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6</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Sacramento/NWS/HSPF</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5.5%</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8.5%</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31195793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SMS Surface Water Modeling System</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6.8%</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668572924"/>
                  </a:ext>
                </a:extLst>
              </a:tr>
              <a:tr h="503238">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8</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SHE System Hydroligique European/Mike-SHE</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8.5%</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784286880"/>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9</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Groundwater Vistas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5.1%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13336273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TIN-based real time Integrated Basin Simulator (tRIBS)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081414688"/>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EPA Basins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5.1%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80684177"/>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12</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WMS Watershed Modeling System</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761142891"/>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13</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SWAT</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4.1%</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056077418"/>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cs typeface="Arial" panose="020B0604020202020204" pitchFamily="34" charset="0"/>
                        </a:rPr>
                        <a:t>14</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cs typeface="Arial" panose="020B0604020202020204" pitchFamily="34" charset="0"/>
                        </a:rPr>
                        <a:t>MMS/PRMS</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cs typeface="Arial" panose="020B0604020202020204" pitchFamily="34" charset="0"/>
                        </a:rPr>
                        <a:t>1.7%</a:t>
                      </a:r>
                      <a:endParaRPr kumimoji="0" lang="en-US" altLang="en-US" sz="2400" b="0" i="0" u="none" strike="noStrike" cap="none" normalizeH="0" baseline="0">
                        <a:ln>
                          <a:noFill/>
                        </a:ln>
                        <a:solidFill>
                          <a:schemeClr val="tx1"/>
                        </a:solidFill>
                        <a:effectLst/>
                        <a:latin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970828023"/>
                  </a:ext>
                </a:extLst>
              </a:tr>
            </a:tbl>
          </a:graphicData>
        </a:graphic>
      </p:graphicFrame>
      <p:sp>
        <p:nvSpPr>
          <p:cNvPr id="9579" name="Rectangle 3435">
            <a:extLst>
              <a:ext uri="{FF2B5EF4-FFF2-40B4-BE49-F238E27FC236}">
                <a16:creationId xmlns:a16="http://schemas.microsoft.com/office/drawing/2014/main" id="{B7D82349-1949-456E-BCEF-C5C3F4C50B81}"/>
              </a:ext>
            </a:extLst>
          </p:cNvPr>
          <p:cNvSpPr>
            <a:spLocks noChangeArrowheads="1"/>
          </p:cNvSpPr>
          <p:nvPr/>
        </p:nvSpPr>
        <p:spPr bwMode="auto">
          <a:xfrm>
            <a:off x="15935325" y="35045650"/>
            <a:ext cx="15316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Hydrologic Models</a:t>
            </a:r>
            <a:r>
              <a:rPr lang="en-US" altLang="en-US" sz="3600" b="1"/>
              <a:t> </a:t>
            </a:r>
          </a:p>
        </p:txBody>
      </p:sp>
      <p:sp>
        <p:nvSpPr>
          <p:cNvPr id="9581" name="Text Box 3437">
            <a:extLst>
              <a:ext uri="{FF2B5EF4-FFF2-40B4-BE49-F238E27FC236}">
                <a16:creationId xmlns:a16="http://schemas.microsoft.com/office/drawing/2014/main" id="{7B2D54AE-DA7C-4B39-BFCF-739AA6778F37}"/>
              </a:ext>
            </a:extLst>
          </p:cNvPr>
          <p:cNvSpPr txBox="1">
            <a:spLocks noChangeArrowheads="1"/>
          </p:cNvSpPr>
          <p:nvPr/>
        </p:nvSpPr>
        <p:spPr bwMode="auto">
          <a:xfrm>
            <a:off x="15430500" y="28011438"/>
            <a:ext cx="72945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Other, Java, Python, PERL and AWK were also presented but received &lt; 6% selections</a:t>
            </a:r>
          </a:p>
        </p:txBody>
      </p:sp>
      <p:graphicFrame>
        <p:nvGraphicFramePr>
          <p:cNvPr id="9946" name="Group 3802">
            <a:extLst>
              <a:ext uri="{FF2B5EF4-FFF2-40B4-BE49-F238E27FC236}">
                <a16:creationId xmlns:a16="http://schemas.microsoft.com/office/drawing/2014/main" id="{D1A61408-B5C2-42EC-B350-2B2CBB3F9EB3}"/>
              </a:ext>
            </a:extLst>
          </p:cNvPr>
          <p:cNvGraphicFramePr>
            <a:graphicFrameLocks noGrp="1"/>
          </p:cNvGraphicFramePr>
          <p:nvPr/>
        </p:nvGraphicFramePr>
        <p:xfrm>
          <a:off x="15382875" y="30424438"/>
          <a:ext cx="7361238" cy="3474720"/>
        </p:xfrm>
        <a:graphic>
          <a:graphicData uri="http://schemas.openxmlformats.org/drawingml/2006/table">
            <a:tbl>
              <a:tblPr/>
              <a:tblGrid>
                <a:gridCol w="1600200">
                  <a:extLst>
                    <a:ext uri="{9D8B030D-6E8A-4147-A177-3AD203B41FA5}">
                      <a16:colId xmlns:a16="http://schemas.microsoft.com/office/drawing/2014/main" val="3562215866"/>
                    </a:ext>
                  </a:extLst>
                </a:gridCol>
                <a:gridCol w="2995613">
                  <a:extLst>
                    <a:ext uri="{9D8B030D-6E8A-4147-A177-3AD203B41FA5}">
                      <a16:colId xmlns:a16="http://schemas.microsoft.com/office/drawing/2014/main" val="3386450813"/>
                    </a:ext>
                  </a:extLst>
                </a:gridCol>
                <a:gridCol w="1347787">
                  <a:extLst>
                    <a:ext uri="{9D8B030D-6E8A-4147-A177-3AD203B41FA5}">
                      <a16:colId xmlns:a16="http://schemas.microsoft.com/office/drawing/2014/main" val="2890281027"/>
                    </a:ext>
                  </a:extLst>
                </a:gridCol>
                <a:gridCol w="1417638">
                  <a:extLst>
                    <a:ext uri="{9D8B030D-6E8A-4147-A177-3AD203B41FA5}">
                      <a16:colId xmlns:a16="http://schemas.microsoft.com/office/drawing/2014/main" val="3506573641"/>
                    </a:ext>
                  </a:extLst>
                </a:gridCol>
              </a:tblGrid>
              <a:tr h="820738">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Rank</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Software</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1st Choice</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2nd Choice</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5926108"/>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Excel</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69.3%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18.2%</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597795034"/>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MS Access</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10.7%</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58.2%</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034182879"/>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SQL/Server</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12.0%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16.4%</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81698220"/>
                  </a:ext>
                </a:extLst>
              </a:tr>
              <a:tr h="820738">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applicable to my research</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5.3%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7.3%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102968032"/>
                  </a:ext>
                </a:extLst>
              </a:tr>
              <a:tr h="455613">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4389438"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PostgreSQL</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2.7%</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defTabSz="4389438">
                        <a:spcBef>
                          <a:spcPct val="20000"/>
                        </a:spcBef>
                        <a:defRPr sz="14000">
                          <a:solidFill>
                            <a:schemeClr val="tx1"/>
                          </a:solidFill>
                          <a:latin typeface="Times New Roman" panose="02020603050405020304" pitchFamily="18" charset="0"/>
                        </a:defRPr>
                      </a:lvl1pPr>
                      <a:lvl2pPr marL="2193925" defTabSz="4389438">
                        <a:spcBef>
                          <a:spcPct val="20000"/>
                        </a:spcBef>
                        <a:defRPr sz="12200">
                          <a:solidFill>
                            <a:schemeClr val="tx1"/>
                          </a:solidFill>
                          <a:latin typeface="Times New Roman" panose="02020603050405020304" pitchFamily="18" charset="0"/>
                        </a:defRPr>
                      </a:lvl2pPr>
                      <a:lvl3pPr marL="4389438" defTabSz="4389438">
                        <a:spcBef>
                          <a:spcPct val="20000"/>
                        </a:spcBef>
                        <a:defRPr sz="10500">
                          <a:solidFill>
                            <a:schemeClr val="tx1"/>
                          </a:solidFill>
                          <a:latin typeface="Times New Roman" panose="02020603050405020304" pitchFamily="18" charset="0"/>
                        </a:defRPr>
                      </a:lvl3pPr>
                      <a:lvl4pPr marL="6583363" defTabSz="4389438">
                        <a:spcBef>
                          <a:spcPct val="20000"/>
                        </a:spcBef>
                        <a:defRPr sz="8800">
                          <a:solidFill>
                            <a:schemeClr val="tx1"/>
                          </a:solidFill>
                          <a:latin typeface="Times New Roman" panose="02020603050405020304" pitchFamily="18" charset="0"/>
                        </a:defRPr>
                      </a:lvl4pPr>
                      <a:lvl5pPr marL="8778875" defTabSz="4389438">
                        <a:spcBef>
                          <a:spcPct val="20000"/>
                        </a:spcBef>
                        <a:defRPr sz="8800">
                          <a:solidFill>
                            <a:schemeClr val="tx1"/>
                          </a:solidFill>
                          <a:latin typeface="Times New Roman" panose="02020603050405020304" pitchFamily="18" charset="0"/>
                        </a:defRPr>
                      </a:lvl5pPr>
                      <a:lvl6pPr marL="9236075" defTabSz="4389438" fontAlgn="base">
                        <a:spcBef>
                          <a:spcPct val="20000"/>
                        </a:spcBef>
                        <a:spcAft>
                          <a:spcPct val="0"/>
                        </a:spcAft>
                        <a:defRPr sz="8800">
                          <a:solidFill>
                            <a:schemeClr val="tx1"/>
                          </a:solidFill>
                          <a:latin typeface="Times New Roman" panose="02020603050405020304" pitchFamily="18" charset="0"/>
                        </a:defRPr>
                      </a:lvl6pPr>
                      <a:lvl7pPr marL="9693275" defTabSz="4389438" fontAlgn="base">
                        <a:spcBef>
                          <a:spcPct val="20000"/>
                        </a:spcBef>
                        <a:spcAft>
                          <a:spcPct val="0"/>
                        </a:spcAft>
                        <a:defRPr sz="8800">
                          <a:solidFill>
                            <a:schemeClr val="tx1"/>
                          </a:solidFill>
                          <a:latin typeface="Times New Roman" panose="02020603050405020304" pitchFamily="18" charset="0"/>
                        </a:defRPr>
                      </a:lvl7pPr>
                      <a:lvl8pPr marL="10150475" defTabSz="4389438" fontAlgn="base">
                        <a:spcBef>
                          <a:spcPct val="20000"/>
                        </a:spcBef>
                        <a:spcAft>
                          <a:spcPct val="0"/>
                        </a:spcAft>
                        <a:defRPr sz="8800">
                          <a:solidFill>
                            <a:schemeClr val="tx1"/>
                          </a:solidFill>
                          <a:latin typeface="Times New Roman" panose="02020603050405020304" pitchFamily="18" charset="0"/>
                        </a:defRPr>
                      </a:lvl8pPr>
                      <a:lvl9pPr marL="10607675" defTabSz="4389438"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4389438"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292597280"/>
                  </a:ext>
                </a:extLst>
              </a:tr>
            </a:tbl>
          </a:graphicData>
        </a:graphic>
      </p:graphicFrame>
      <p:graphicFrame>
        <p:nvGraphicFramePr>
          <p:cNvPr id="10120" name="Group 3976">
            <a:extLst>
              <a:ext uri="{FF2B5EF4-FFF2-40B4-BE49-F238E27FC236}">
                <a16:creationId xmlns:a16="http://schemas.microsoft.com/office/drawing/2014/main" id="{E6E49613-57E5-4FB1-B939-24F553CB012B}"/>
              </a:ext>
            </a:extLst>
          </p:cNvPr>
          <p:cNvGraphicFramePr>
            <a:graphicFrameLocks noGrp="1"/>
          </p:cNvGraphicFramePr>
          <p:nvPr/>
        </p:nvGraphicFramePr>
        <p:xfrm>
          <a:off x="23910925" y="24687213"/>
          <a:ext cx="7567613" cy="3840480"/>
        </p:xfrm>
        <a:graphic>
          <a:graphicData uri="http://schemas.openxmlformats.org/drawingml/2006/table">
            <a:tbl>
              <a:tblPr/>
              <a:tblGrid>
                <a:gridCol w="1327150">
                  <a:extLst>
                    <a:ext uri="{9D8B030D-6E8A-4147-A177-3AD203B41FA5}">
                      <a16:colId xmlns:a16="http://schemas.microsoft.com/office/drawing/2014/main" val="2893699754"/>
                    </a:ext>
                  </a:extLst>
                </a:gridCol>
                <a:gridCol w="3519488">
                  <a:extLst>
                    <a:ext uri="{9D8B030D-6E8A-4147-A177-3AD203B41FA5}">
                      <a16:colId xmlns:a16="http://schemas.microsoft.com/office/drawing/2014/main" val="2103224235"/>
                    </a:ext>
                  </a:extLst>
                </a:gridCol>
                <a:gridCol w="1439862">
                  <a:extLst>
                    <a:ext uri="{9D8B030D-6E8A-4147-A177-3AD203B41FA5}">
                      <a16:colId xmlns:a16="http://schemas.microsoft.com/office/drawing/2014/main" val="743141837"/>
                    </a:ext>
                  </a:extLst>
                </a:gridCol>
                <a:gridCol w="1281113">
                  <a:extLst>
                    <a:ext uri="{9D8B030D-6E8A-4147-A177-3AD203B41FA5}">
                      <a16:colId xmlns:a16="http://schemas.microsoft.com/office/drawing/2014/main" val="3795983279"/>
                    </a:ext>
                  </a:extLst>
                </a:gridCol>
              </a:tblGrid>
              <a:tr h="2444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Rank</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Software</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1st Choice</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2nd Choice</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4896673"/>
                  </a:ext>
                </a:extLst>
              </a:tr>
              <a:tr h="2444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ArcGIS (ESRI ArcInfo, ArcView, etc)</a:t>
                      </a:r>
                      <a:endParaRPr kumimoji="0" lang="es-E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92.1%</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977267054"/>
                  </a:ext>
                </a:extLst>
              </a:tr>
              <a:tr h="1809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applicable to my research</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6.6%</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43.3%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680327102"/>
                  </a:ext>
                </a:extLst>
              </a:tr>
              <a:tr h="1809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IDRISI (Clark Labs)</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13.3%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582883771"/>
                  </a:ext>
                </a:extLst>
              </a:tr>
              <a:tr h="2444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MapInfo</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30.0%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194782126"/>
                  </a:ext>
                </a:extLst>
              </a:tr>
              <a:tr h="24447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GRASS </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0.0%</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13.3%</a:t>
                      </a:r>
                      <a:endParaRPr kumimoji="0" lang="en-US"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56201474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5" name="Rectangle 493">
            <a:extLst>
              <a:ext uri="{FF2B5EF4-FFF2-40B4-BE49-F238E27FC236}">
                <a16:creationId xmlns:a16="http://schemas.microsoft.com/office/drawing/2014/main" id="{2FAB1A70-7E4C-4D11-B040-8F0F4377CC61}"/>
              </a:ext>
            </a:extLst>
          </p:cNvPr>
          <p:cNvSpPr>
            <a:spLocks noChangeArrowheads="1"/>
          </p:cNvSpPr>
          <p:nvPr/>
        </p:nvSpPr>
        <p:spPr bwMode="auto">
          <a:xfrm>
            <a:off x="13744575" y="2276475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64" name="Picture 492" descr="Fig5TimeSpent">
            <a:extLst>
              <a:ext uri="{FF2B5EF4-FFF2-40B4-BE49-F238E27FC236}">
                <a16:creationId xmlns:a16="http://schemas.microsoft.com/office/drawing/2014/main" id="{D32409E8-429A-415E-829C-6B9D7ED73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994" b="11241"/>
          <a:stretch>
            <a:fillRect/>
          </a:stretch>
        </p:blipFill>
        <p:spPr bwMode="auto">
          <a:xfrm>
            <a:off x="17659350" y="14768513"/>
            <a:ext cx="12363450" cy="7373937"/>
          </a:xfrm>
          <a:prstGeom prst="rect">
            <a:avLst/>
          </a:prstGeom>
          <a:noFill/>
          <a:extLst>
            <a:ext uri="{909E8E84-426E-40DD-AFC4-6F175D3DCCD1}">
              <a14:hiddenFill xmlns:a14="http://schemas.microsoft.com/office/drawing/2010/main">
                <a:solidFill>
                  <a:srgbClr val="FFFFFF"/>
                </a:solidFill>
              </a14:hiddenFill>
            </a:ext>
          </a:extLst>
        </p:spPr>
      </p:pic>
      <p:sp>
        <p:nvSpPr>
          <p:cNvPr id="3566" name="Rectangle 494">
            <a:extLst>
              <a:ext uri="{FF2B5EF4-FFF2-40B4-BE49-F238E27FC236}">
                <a16:creationId xmlns:a16="http://schemas.microsoft.com/office/drawing/2014/main" id="{5EA74DF2-9BA0-48DB-BB3B-A09F33BAF529}"/>
              </a:ext>
            </a:extLst>
          </p:cNvPr>
          <p:cNvSpPr>
            <a:spLocks noChangeArrowheads="1"/>
          </p:cNvSpPr>
          <p:nvPr/>
        </p:nvSpPr>
        <p:spPr bwMode="auto">
          <a:xfrm>
            <a:off x="16916400" y="12536488"/>
            <a:ext cx="155670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What proportion of your research time do you spend on preparing or preprocessing data into appropriate forms needed for research purposes? </a:t>
            </a:r>
            <a:endParaRPr lang="en-US" altLang="en-US" sz="3600"/>
          </a:p>
        </p:txBody>
      </p:sp>
      <p:sp>
        <p:nvSpPr>
          <p:cNvPr id="3567" name="Rectangle 495">
            <a:extLst>
              <a:ext uri="{FF2B5EF4-FFF2-40B4-BE49-F238E27FC236}">
                <a16:creationId xmlns:a16="http://schemas.microsoft.com/office/drawing/2014/main" id="{89DF80C9-A618-4246-AF73-935C02DDA88D}"/>
              </a:ext>
            </a:extLst>
          </p:cNvPr>
          <p:cNvSpPr>
            <a:spLocks noChangeArrowheads="1"/>
          </p:cNvSpPr>
          <p:nvPr/>
        </p:nvSpPr>
        <p:spPr bwMode="auto">
          <a:xfrm>
            <a:off x="195263" y="5253038"/>
            <a:ext cx="1569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i="1" u="sng">
                <a:latin typeface="Verdana" panose="020B0604030504040204" pitchFamily="34" charset="0"/>
                <a:cs typeface="Times New Roman" panose="02020603050405020304" pitchFamily="18" charset="0"/>
              </a:rPr>
              <a:t>Hydrologic Data Acquisition and Preparation</a:t>
            </a:r>
            <a:endParaRPr lang="en-US" altLang="en-US" sz="4400" i="1" u="sng"/>
          </a:p>
        </p:txBody>
      </p:sp>
      <p:sp>
        <p:nvSpPr>
          <p:cNvPr id="3569" name="Rectangle 497">
            <a:extLst>
              <a:ext uri="{FF2B5EF4-FFF2-40B4-BE49-F238E27FC236}">
                <a16:creationId xmlns:a16="http://schemas.microsoft.com/office/drawing/2014/main" id="{E3DE1BF5-C298-49B1-AB89-E1C4BF97F9A4}"/>
              </a:ext>
            </a:extLst>
          </p:cNvPr>
          <p:cNvSpPr>
            <a:spLocks noChangeArrowheads="1"/>
          </p:cNvSpPr>
          <p:nvPr/>
        </p:nvSpPr>
        <p:spPr bwMode="auto">
          <a:xfrm>
            <a:off x="228600" y="6148388"/>
            <a:ext cx="15468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Consider the following datasets that the CUAHSI HIS may incorporate. Please rate each dataset for its priority for inclusion in the HIS.</a:t>
            </a:r>
            <a:r>
              <a:rPr lang="en-US" altLang="en-US" sz="3600"/>
              <a:t> </a:t>
            </a:r>
          </a:p>
        </p:txBody>
      </p:sp>
      <p:sp>
        <p:nvSpPr>
          <p:cNvPr id="3571" name="Rectangle 499">
            <a:extLst>
              <a:ext uri="{FF2B5EF4-FFF2-40B4-BE49-F238E27FC236}">
                <a16:creationId xmlns:a16="http://schemas.microsoft.com/office/drawing/2014/main" id="{1C027237-6E04-4C7C-BA3F-EAE87948F587}"/>
              </a:ext>
            </a:extLst>
          </p:cNvPr>
          <p:cNvSpPr>
            <a:spLocks noChangeArrowheads="1"/>
          </p:cNvSpPr>
          <p:nvPr/>
        </p:nvSpPr>
        <p:spPr bwMode="auto">
          <a:xfrm>
            <a:off x="13735050" y="22717125"/>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 name="Object 498">
            <a:extLst>
              <a:ext uri="{FF2B5EF4-FFF2-40B4-BE49-F238E27FC236}">
                <a16:creationId xmlns:a16="http://schemas.microsoft.com/office/drawing/2014/main" id="{79DA060D-DC14-4DAC-8B40-8CC0DCD5D0E6}"/>
              </a:ext>
            </a:extLst>
          </p:cNvPr>
          <p:cNvGraphicFramePr>
            <a:graphicFrameLocks noChangeAspect="1"/>
          </p:cNvGraphicFramePr>
          <p:nvPr/>
        </p:nvGraphicFramePr>
        <p:xfrm>
          <a:off x="442913" y="16808445"/>
          <a:ext cx="13995400" cy="8507484"/>
        </p:xfrm>
        <a:graphic>
          <a:graphicData uri="http://schemas.openxmlformats.org/drawingml/2006/chart">
            <c:chart xmlns:c="http://schemas.openxmlformats.org/drawingml/2006/chart" xmlns:r="http://schemas.openxmlformats.org/officeDocument/2006/relationships" r:id="rId3"/>
          </a:graphicData>
        </a:graphic>
      </p:graphicFrame>
      <p:sp>
        <p:nvSpPr>
          <p:cNvPr id="3572" name="Rectangle 500">
            <a:extLst>
              <a:ext uri="{FF2B5EF4-FFF2-40B4-BE49-F238E27FC236}">
                <a16:creationId xmlns:a16="http://schemas.microsoft.com/office/drawing/2014/main" id="{77B8DE8D-596D-40A4-9F4D-0C1A745C9676}"/>
              </a:ext>
            </a:extLst>
          </p:cNvPr>
          <p:cNvSpPr>
            <a:spLocks noChangeArrowheads="1"/>
          </p:cNvSpPr>
          <p:nvPr/>
        </p:nvSpPr>
        <p:spPr bwMode="auto">
          <a:xfrm>
            <a:off x="301625" y="15017750"/>
            <a:ext cx="147066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Some datasets used in your research may be difficult to access and use. Please indicate one dataset that you believe would most benefit from increased ease of access through a Hydrologic Information System (HIS).</a:t>
            </a:r>
            <a:r>
              <a:rPr lang="en-US" altLang="en-US" sz="3600"/>
              <a:t> </a:t>
            </a:r>
          </a:p>
        </p:txBody>
      </p:sp>
      <p:sp>
        <p:nvSpPr>
          <p:cNvPr id="3574" name="Rectangle 502">
            <a:extLst>
              <a:ext uri="{FF2B5EF4-FFF2-40B4-BE49-F238E27FC236}">
                <a16:creationId xmlns:a16="http://schemas.microsoft.com/office/drawing/2014/main" id="{FC795C89-6BD0-48F3-8F97-A52462D42C26}"/>
              </a:ext>
            </a:extLst>
          </p:cNvPr>
          <p:cNvSpPr>
            <a:spLocks noChangeArrowheads="1"/>
          </p:cNvSpPr>
          <p:nvPr/>
        </p:nvSpPr>
        <p:spPr bwMode="auto">
          <a:xfrm>
            <a:off x="13720763" y="22483763"/>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73" name="Picture 501" descr="Fig7scales">
            <a:extLst>
              <a:ext uri="{FF2B5EF4-FFF2-40B4-BE49-F238E27FC236}">
                <a16:creationId xmlns:a16="http://schemas.microsoft.com/office/drawing/2014/main" id="{7F59FE36-5CB3-4BD8-B895-E19F2CE87B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7588"/>
          <a:stretch>
            <a:fillRect/>
          </a:stretch>
        </p:blipFill>
        <p:spPr bwMode="auto">
          <a:xfrm>
            <a:off x="628650" y="26077863"/>
            <a:ext cx="12725400" cy="8829675"/>
          </a:xfrm>
          <a:prstGeom prst="rect">
            <a:avLst/>
          </a:prstGeom>
          <a:noFill/>
          <a:extLst>
            <a:ext uri="{909E8E84-426E-40DD-AFC4-6F175D3DCCD1}">
              <a14:hiddenFill xmlns:a14="http://schemas.microsoft.com/office/drawing/2010/main">
                <a:solidFill>
                  <a:srgbClr val="FFFFFF"/>
                </a:solidFill>
              </a14:hiddenFill>
            </a:ext>
          </a:extLst>
        </p:spPr>
      </p:pic>
      <p:sp>
        <p:nvSpPr>
          <p:cNvPr id="3575" name="Rectangle 503">
            <a:extLst>
              <a:ext uri="{FF2B5EF4-FFF2-40B4-BE49-F238E27FC236}">
                <a16:creationId xmlns:a16="http://schemas.microsoft.com/office/drawing/2014/main" id="{CC45F3A1-C170-4FB3-872F-8AD116C93F82}"/>
              </a:ext>
            </a:extLst>
          </p:cNvPr>
          <p:cNvSpPr>
            <a:spLocks noChangeArrowheads="1"/>
          </p:cNvSpPr>
          <p:nvPr/>
        </p:nvSpPr>
        <p:spPr bwMode="auto">
          <a:xfrm>
            <a:off x="241300" y="24822150"/>
            <a:ext cx="14478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What spatial scales are most relevant to data resolution used in your research? Check all that apply.</a:t>
            </a:r>
            <a:r>
              <a:rPr lang="en-US" altLang="en-US" sz="3600"/>
              <a:t> </a:t>
            </a:r>
          </a:p>
        </p:txBody>
      </p:sp>
      <p:sp>
        <p:nvSpPr>
          <p:cNvPr id="3577" name="Rectangle 505">
            <a:extLst>
              <a:ext uri="{FF2B5EF4-FFF2-40B4-BE49-F238E27FC236}">
                <a16:creationId xmlns:a16="http://schemas.microsoft.com/office/drawing/2014/main" id="{6ABD7474-D055-40AB-96A4-5C9759C449FA}"/>
              </a:ext>
            </a:extLst>
          </p:cNvPr>
          <p:cNvSpPr>
            <a:spLocks noChangeArrowheads="1"/>
          </p:cNvSpPr>
          <p:nvPr/>
        </p:nvSpPr>
        <p:spPr bwMode="auto">
          <a:xfrm>
            <a:off x="13744575" y="2266950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76" name="Picture 504" descr="Fig8difficulties">
            <a:extLst>
              <a:ext uri="{FF2B5EF4-FFF2-40B4-BE49-F238E27FC236}">
                <a16:creationId xmlns:a16="http://schemas.microsoft.com/office/drawing/2014/main" id="{C9B6BEDE-B8B3-4762-8670-7585FD9E58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8994" r="48305" b="6744"/>
          <a:stretch>
            <a:fillRect/>
          </a:stretch>
        </p:blipFill>
        <p:spPr bwMode="auto">
          <a:xfrm>
            <a:off x="8332788" y="35166300"/>
            <a:ext cx="6919912" cy="8453438"/>
          </a:xfrm>
          <a:prstGeom prst="rect">
            <a:avLst/>
          </a:prstGeom>
          <a:noFill/>
          <a:extLst>
            <a:ext uri="{909E8E84-426E-40DD-AFC4-6F175D3DCCD1}">
              <a14:hiddenFill xmlns:a14="http://schemas.microsoft.com/office/drawing/2010/main">
                <a:solidFill>
                  <a:srgbClr val="FFFFFF"/>
                </a:solidFill>
              </a14:hiddenFill>
            </a:ext>
          </a:extLst>
        </p:spPr>
      </p:pic>
      <p:sp>
        <p:nvSpPr>
          <p:cNvPr id="3578" name="Rectangle 506">
            <a:extLst>
              <a:ext uri="{FF2B5EF4-FFF2-40B4-BE49-F238E27FC236}">
                <a16:creationId xmlns:a16="http://schemas.microsoft.com/office/drawing/2014/main" id="{77130EA7-DD72-4D3F-954D-34D70E25506A}"/>
              </a:ext>
            </a:extLst>
          </p:cNvPr>
          <p:cNvSpPr>
            <a:spLocks noChangeArrowheads="1"/>
          </p:cNvSpPr>
          <p:nvPr/>
        </p:nvSpPr>
        <p:spPr bwMode="auto">
          <a:xfrm>
            <a:off x="387350" y="35067875"/>
            <a:ext cx="81534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The HIS hopes to improve capability for integrating, analyzing, and synthesizing data from disparate sources. In your experience, which of the following difficulties are most important for HIS to address? </a:t>
            </a:r>
            <a:endParaRPr lang="en-US" altLang="en-US" sz="3600"/>
          </a:p>
        </p:txBody>
      </p:sp>
      <p:sp>
        <p:nvSpPr>
          <p:cNvPr id="3580" name="Rectangle 508">
            <a:extLst>
              <a:ext uri="{FF2B5EF4-FFF2-40B4-BE49-F238E27FC236}">
                <a16:creationId xmlns:a16="http://schemas.microsoft.com/office/drawing/2014/main" id="{1929A265-406E-46C0-9B40-A3B56D003585}"/>
              </a:ext>
            </a:extLst>
          </p:cNvPr>
          <p:cNvSpPr>
            <a:spLocks noChangeArrowheads="1"/>
          </p:cNvSpPr>
          <p:nvPr/>
        </p:nvSpPr>
        <p:spPr bwMode="auto">
          <a:xfrm>
            <a:off x="13744575" y="22488525"/>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79" name="Picture 507" descr="Fig9priorities">
            <a:extLst>
              <a:ext uri="{FF2B5EF4-FFF2-40B4-BE49-F238E27FC236}">
                <a16:creationId xmlns:a16="http://schemas.microsoft.com/office/drawing/2014/main" id="{9570AE0D-8C83-4022-B29B-C96E3EBDA9D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t="7576" b="2515"/>
          <a:stretch>
            <a:fillRect/>
          </a:stretch>
        </p:blipFill>
        <p:spPr bwMode="auto">
          <a:xfrm>
            <a:off x="16732250" y="3043238"/>
            <a:ext cx="11164888" cy="7515225"/>
          </a:xfrm>
          <a:prstGeom prst="rect">
            <a:avLst/>
          </a:prstGeom>
          <a:noFill/>
          <a:extLst>
            <a:ext uri="{909E8E84-426E-40DD-AFC4-6F175D3DCCD1}">
              <a14:hiddenFill xmlns:a14="http://schemas.microsoft.com/office/drawing/2010/main">
                <a:solidFill>
                  <a:srgbClr val="FFFFFF"/>
                </a:solidFill>
              </a14:hiddenFill>
            </a:ext>
          </a:extLst>
        </p:spPr>
      </p:pic>
      <p:sp>
        <p:nvSpPr>
          <p:cNvPr id="3581" name="Rectangle 509">
            <a:extLst>
              <a:ext uri="{FF2B5EF4-FFF2-40B4-BE49-F238E27FC236}">
                <a16:creationId xmlns:a16="http://schemas.microsoft.com/office/drawing/2014/main" id="{A4C0CB0C-6291-4E27-AC08-22ED55BA201A}"/>
              </a:ext>
            </a:extLst>
          </p:cNvPr>
          <p:cNvSpPr>
            <a:spLocks noChangeArrowheads="1"/>
          </p:cNvSpPr>
          <p:nvPr/>
        </p:nvSpPr>
        <p:spPr bwMode="auto">
          <a:xfrm>
            <a:off x="16830675" y="1733550"/>
            <a:ext cx="14478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Please rank these four HIS service categories for helping you.</a:t>
            </a:r>
            <a:r>
              <a:rPr lang="en-US" altLang="en-US" sz="3600"/>
              <a:t> </a:t>
            </a:r>
          </a:p>
        </p:txBody>
      </p:sp>
      <p:sp>
        <p:nvSpPr>
          <p:cNvPr id="3583" name="Rectangle 511">
            <a:extLst>
              <a:ext uri="{FF2B5EF4-FFF2-40B4-BE49-F238E27FC236}">
                <a16:creationId xmlns:a16="http://schemas.microsoft.com/office/drawing/2014/main" id="{A049BFDA-3AEE-4C71-A97F-7E2F56838269}"/>
              </a:ext>
            </a:extLst>
          </p:cNvPr>
          <p:cNvSpPr>
            <a:spLocks noChangeArrowheads="1"/>
          </p:cNvSpPr>
          <p:nvPr/>
        </p:nvSpPr>
        <p:spPr bwMode="auto">
          <a:xfrm>
            <a:off x="13744575" y="22807613"/>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82" name="Picture 510" descr="Fig10anticUse">
            <a:extLst>
              <a:ext uri="{FF2B5EF4-FFF2-40B4-BE49-F238E27FC236}">
                <a16:creationId xmlns:a16="http://schemas.microsoft.com/office/drawing/2014/main" id="{53CF1DE4-E3CC-4F87-B249-EA5012179D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t="8994" b="13489"/>
          <a:stretch>
            <a:fillRect/>
          </a:stretch>
        </p:blipFill>
        <p:spPr bwMode="auto">
          <a:xfrm>
            <a:off x="18202275" y="25168225"/>
            <a:ext cx="11430000" cy="6637338"/>
          </a:xfrm>
          <a:prstGeom prst="rect">
            <a:avLst/>
          </a:prstGeom>
          <a:noFill/>
          <a:extLst>
            <a:ext uri="{909E8E84-426E-40DD-AFC4-6F175D3DCCD1}">
              <a14:hiddenFill xmlns:a14="http://schemas.microsoft.com/office/drawing/2010/main">
                <a:solidFill>
                  <a:srgbClr val="FFFFFF"/>
                </a:solidFill>
              </a14:hiddenFill>
            </a:ext>
          </a:extLst>
        </p:spPr>
      </p:pic>
      <p:sp>
        <p:nvSpPr>
          <p:cNvPr id="3584" name="Rectangle 512">
            <a:extLst>
              <a:ext uri="{FF2B5EF4-FFF2-40B4-BE49-F238E27FC236}">
                <a16:creationId xmlns:a16="http://schemas.microsoft.com/office/drawing/2014/main" id="{BC362D95-941A-4154-9B00-8D3B3E299BDB}"/>
              </a:ext>
            </a:extLst>
          </p:cNvPr>
          <p:cNvSpPr>
            <a:spLocks noChangeArrowheads="1"/>
          </p:cNvSpPr>
          <p:nvPr/>
        </p:nvSpPr>
        <p:spPr bwMode="auto">
          <a:xfrm>
            <a:off x="16971963" y="22609175"/>
            <a:ext cx="12954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Verdana" panose="020B0604030504040204" pitchFamily="34" charset="0"/>
                <a:cs typeface="Times New Roman" panose="02020603050405020304" pitchFamily="18" charset="0"/>
              </a:rPr>
              <a:t>If a CUAHSI HIS was developed with the priorities you have listed for a watershed where you conduct research, would you use it?</a:t>
            </a:r>
            <a:r>
              <a:rPr lang="en-US" altLang="en-US" sz="3600"/>
              <a:t> </a:t>
            </a:r>
          </a:p>
        </p:txBody>
      </p:sp>
      <p:sp>
        <p:nvSpPr>
          <p:cNvPr id="3585" name="Rectangle 513">
            <a:extLst>
              <a:ext uri="{FF2B5EF4-FFF2-40B4-BE49-F238E27FC236}">
                <a16:creationId xmlns:a16="http://schemas.microsoft.com/office/drawing/2014/main" id="{F9E9FC67-0ADD-4273-92FB-E8EAACC0AFEC}"/>
              </a:ext>
            </a:extLst>
          </p:cNvPr>
          <p:cNvSpPr>
            <a:spLocks noChangeArrowheads="1"/>
          </p:cNvSpPr>
          <p:nvPr/>
        </p:nvSpPr>
        <p:spPr bwMode="auto">
          <a:xfrm>
            <a:off x="16687800" y="869950"/>
            <a:ext cx="15468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i="1" u="sng">
                <a:latin typeface="Verdana" panose="020B0604030504040204" pitchFamily="34" charset="0"/>
                <a:cs typeface="Times New Roman" panose="02020603050405020304" pitchFamily="18" charset="0"/>
              </a:rPr>
              <a:t>HIS Services</a:t>
            </a:r>
            <a:r>
              <a:rPr lang="en-US" altLang="en-US" sz="4400" i="1" u="sng"/>
              <a:t> </a:t>
            </a:r>
          </a:p>
        </p:txBody>
      </p:sp>
      <p:sp>
        <p:nvSpPr>
          <p:cNvPr id="3586" name="Rectangle 514">
            <a:extLst>
              <a:ext uri="{FF2B5EF4-FFF2-40B4-BE49-F238E27FC236}">
                <a16:creationId xmlns:a16="http://schemas.microsoft.com/office/drawing/2014/main" id="{7FA163E6-C48C-4A20-8D6C-C55B42EAF23A}"/>
              </a:ext>
            </a:extLst>
          </p:cNvPr>
          <p:cNvSpPr>
            <a:spLocks noChangeArrowheads="1"/>
          </p:cNvSpPr>
          <p:nvPr/>
        </p:nvSpPr>
        <p:spPr bwMode="auto">
          <a:xfrm>
            <a:off x="381000" y="427038"/>
            <a:ext cx="16306800" cy="338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7200" b="1"/>
              <a:t>User Needs for a Community </a:t>
            </a:r>
          </a:p>
          <a:p>
            <a:r>
              <a:rPr lang="en-US" altLang="en-US" sz="7200" b="1"/>
              <a:t>Hydrologic Information System</a:t>
            </a:r>
            <a:br>
              <a:rPr lang="en-US" altLang="en-US" sz="7200" b="1"/>
            </a:br>
            <a:endParaRPr lang="en-US" altLang="en-US" sz="7200" b="1"/>
          </a:p>
        </p:txBody>
      </p:sp>
      <p:sp>
        <p:nvSpPr>
          <p:cNvPr id="3587" name="Rectangle 515">
            <a:extLst>
              <a:ext uri="{FF2B5EF4-FFF2-40B4-BE49-F238E27FC236}">
                <a16:creationId xmlns:a16="http://schemas.microsoft.com/office/drawing/2014/main" id="{7B2689B6-67B8-4D57-A6D9-12E7A32A7D5D}"/>
              </a:ext>
            </a:extLst>
          </p:cNvPr>
          <p:cNvSpPr>
            <a:spLocks noChangeArrowheads="1"/>
          </p:cNvSpPr>
          <p:nvPr/>
        </p:nvSpPr>
        <p:spPr bwMode="auto">
          <a:xfrm>
            <a:off x="342900" y="2895600"/>
            <a:ext cx="16124238"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Arial" panose="020B0604020202020204" pitchFamily="34" charset="0"/>
              </a:rPr>
              <a:t>David Tarboton  </a:t>
            </a:r>
            <a:r>
              <a:rPr lang="en-US" altLang="en-US" sz="3200">
                <a:latin typeface="Arial" panose="020B0604020202020204" pitchFamily="34" charset="0"/>
                <a:hlinkClick r:id="rId8"/>
              </a:rPr>
              <a:t>dtarb@cc.usu.edu</a:t>
            </a:r>
            <a:r>
              <a:rPr lang="en-US" altLang="en-US" sz="3200">
                <a:latin typeface="Arial" panose="020B0604020202020204" pitchFamily="34" charset="0"/>
              </a:rPr>
              <a:t>   and   Christina Bandaragoda, </a:t>
            </a:r>
            <a:r>
              <a:rPr lang="en-US" altLang="en-US" sz="3200">
                <a:latin typeface="Arial" panose="020B0604020202020204" pitchFamily="34" charset="0"/>
                <a:hlinkClick r:id="rId9"/>
              </a:rPr>
              <a:t>cmay@cc.usu.edu</a:t>
            </a:r>
            <a:r>
              <a:rPr lang="en-US" altLang="en-US" sz="3200">
                <a:latin typeface="Arial" panose="020B0604020202020204" pitchFamily="34" charset="0"/>
              </a:rPr>
              <a:t>, </a:t>
            </a:r>
          </a:p>
          <a:p>
            <a:r>
              <a:rPr lang="en-US" altLang="en-US" sz="3200">
                <a:latin typeface="Arial" panose="020B0604020202020204" pitchFamily="34" charset="0"/>
              </a:rPr>
              <a:t>Utah Water Research Laboratory, Utah State University, Logan, UT 84322 United States </a:t>
            </a:r>
            <a:br>
              <a:rPr lang="en-US" altLang="en-US" sz="3200">
                <a:latin typeface="Arial" panose="020B0604020202020204" pitchFamily="34" charset="0"/>
              </a:rPr>
            </a:br>
            <a:r>
              <a:rPr lang="en-US" altLang="en-US" sz="3200">
                <a:latin typeface="Arial" panose="020B0604020202020204" pitchFamily="34" charset="0"/>
              </a:rPr>
              <a:t>David Maidment, </a:t>
            </a:r>
            <a:r>
              <a:rPr lang="en-US" altLang="en-US" sz="3200">
                <a:latin typeface="Arial" panose="020B0604020202020204" pitchFamily="34" charset="0"/>
                <a:hlinkClick r:id="rId10"/>
              </a:rPr>
              <a:t>maidment@mail.utexas.edu</a:t>
            </a:r>
            <a:r>
              <a:rPr lang="en-US" altLang="en-US" sz="3200">
                <a:latin typeface="Arial" panose="020B0604020202020204" pitchFamily="34" charset="0"/>
              </a:rPr>
              <a:t>, Center for Research in Water Resources, University of Texas at Austin, Austin, TX 78712  United States </a:t>
            </a:r>
            <a:br>
              <a:rPr lang="en-US" altLang="en-US" sz="3200">
                <a:latin typeface="Arial" panose="020B0604020202020204" pitchFamily="34" charset="0"/>
              </a:rPr>
            </a:br>
            <a:endParaRPr lang="en-US" altLang="en-US" sz="3200">
              <a:latin typeface="Arial" panose="020B0604020202020204" pitchFamily="34" charset="0"/>
            </a:endParaRPr>
          </a:p>
        </p:txBody>
      </p:sp>
      <p:sp>
        <p:nvSpPr>
          <p:cNvPr id="3588" name="Rectangle 516">
            <a:extLst>
              <a:ext uri="{FF2B5EF4-FFF2-40B4-BE49-F238E27FC236}">
                <a16:creationId xmlns:a16="http://schemas.microsoft.com/office/drawing/2014/main" id="{1EB0C66A-1A9A-41DD-9009-0F55DE7C5B7B}"/>
              </a:ext>
            </a:extLst>
          </p:cNvPr>
          <p:cNvSpPr>
            <a:spLocks noChangeArrowheads="1"/>
          </p:cNvSpPr>
          <p:nvPr/>
        </p:nvSpPr>
        <p:spPr bwMode="auto">
          <a:xfrm>
            <a:off x="0" y="152400"/>
            <a:ext cx="32689800" cy="43586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8341" name="Group 1173">
            <a:extLst>
              <a:ext uri="{FF2B5EF4-FFF2-40B4-BE49-F238E27FC236}">
                <a16:creationId xmlns:a16="http://schemas.microsoft.com/office/drawing/2014/main" id="{0EA0E2F5-6255-4524-9B61-CA17CE023CD2}"/>
              </a:ext>
            </a:extLst>
          </p:cNvPr>
          <p:cNvGraphicFramePr>
            <a:graphicFrameLocks noGrp="1"/>
          </p:cNvGraphicFramePr>
          <p:nvPr/>
        </p:nvGraphicFramePr>
        <p:xfrm>
          <a:off x="482600" y="7918450"/>
          <a:ext cx="14782800" cy="6572250"/>
        </p:xfrm>
        <a:graphic>
          <a:graphicData uri="http://schemas.openxmlformats.org/drawingml/2006/table">
            <a:tbl>
              <a:tblPr/>
              <a:tblGrid>
                <a:gridCol w="1001713">
                  <a:extLst>
                    <a:ext uri="{9D8B030D-6E8A-4147-A177-3AD203B41FA5}">
                      <a16:colId xmlns:a16="http://schemas.microsoft.com/office/drawing/2014/main" val="3809060839"/>
                    </a:ext>
                  </a:extLst>
                </a:gridCol>
                <a:gridCol w="5559425">
                  <a:extLst>
                    <a:ext uri="{9D8B030D-6E8A-4147-A177-3AD203B41FA5}">
                      <a16:colId xmlns:a16="http://schemas.microsoft.com/office/drawing/2014/main" val="490700213"/>
                    </a:ext>
                  </a:extLst>
                </a:gridCol>
                <a:gridCol w="1624012">
                  <a:extLst>
                    <a:ext uri="{9D8B030D-6E8A-4147-A177-3AD203B41FA5}">
                      <a16:colId xmlns:a16="http://schemas.microsoft.com/office/drawing/2014/main" val="318589749"/>
                    </a:ext>
                  </a:extLst>
                </a:gridCol>
                <a:gridCol w="1797050">
                  <a:extLst>
                    <a:ext uri="{9D8B030D-6E8A-4147-A177-3AD203B41FA5}">
                      <a16:colId xmlns:a16="http://schemas.microsoft.com/office/drawing/2014/main" val="3376144433"/>
                    </a:ext>
                  </a:extLst>
                </a:gridCol>
                <a:gridCol w="1760538">
                  <a:extLst>
                    <a:ext uri="{9D8B030D-6E8A-4147-A177-3AD203B41FA5}">
                      <a16:colId xmlns:a16="http://schemas.microsoft.com/office/drawing/2014/main" val="2803080010"/>
                    </a:ext>
                  </a:extLst>
                </a:gridCol>
                <a:gridCol w="1520825">
                  <a:extLst>
                    <a:ext uri="{9D8B030D-6E8A-4147-A177-3AD203B41FA5}">
                      <a16:colId xmlns:a16="http://schemas.microsoft.com/office/drawing/2014/main" val="627440117"/>
                    </a:ext>
                  </a:extLst>
                </a:gridCol>
                <a:gridCol w="1519237">
                  <a:extLst>
                    <a:ext uri="{9D8B030D-6E8A-4147-A177-3AD203B41FA5}">
                      <a16:colId xmlns:a16="http://schemas.microsoft.com/office/drawing/2014/main" val="3213335701"/>
                    </a:ext>
                  </a:extLst>
                </a:gridCol>
              </a:tblGrid>
              <a:tr h="13065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Rank</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Essential to my research</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Am likely to use in research</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I am aware of this, but not likely to use </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I have not heard of dataset</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Weighted</a:t>
                      </a:r>
                      <a:r>
                        <a:rPr kumimoji="0" lang="en-US" altLang="en-US" sz="2000" b="1" i="0" u="none" strike="noStrike" cap="none" normalizeH="0" baseline="3000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1</a:t>
                      </a:r>
                      <a:r>
                        <a:rPr kumimoji="0" lang="en-US" altLang="en-US" sz="2000" b="1" i="0" u="none" strike="noStrike" cap="none" normalizeH="0" baseline="0">
                          <a:ln>
                            <a:noFill/>
                          </a:ln>
                          <a:solidFill>
                            <a:srgbClr val="FFFFFF"/>
                          </a:solidFill>
                          <a:effectLst/>
                          <a:latin typeface="Arial" panose="020B0604020202020204" pitchFamily="34" charset="0"/>
                          <a:ea typeface="Times New Roman" panose="02020603050405020304" pitchFamily="18" charset="0"/>
                          <a:cs typeface="Arial" panose="020B0604020202020204" pitchFamily="34" charset="0"/>
                        </a:rPr>
                        <a:t> Score</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3977008900"/>
                  </a:ext>
                </a:extLst>
              </a:tr>
              <a:tr h="37782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USGS Streamflow</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60.8%</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27.0%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9.5%</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49.5%</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322450175"/>
                  </a:ext>
                </a:extLst>
              </a:tr>
              <a:tr h="3794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NCDC Precipitation</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35.1%</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44.6%</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12.2%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8.1%</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38.3%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697506961"/>
                  </a:ext>
                </a:extLst>
              </a:tr>
              <a:tr h="5191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Remote Sensing data (e.g. LANDSAT, GOES, AVHRR)</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30.7%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34.7%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32.0%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32.0%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047646873"/>
                  </a:ext>
                </a:extLst>
              </a:tr>
              <a:tr h="5191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National Elevation Dataset and derivatives (EDNA)</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32.4%</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31.1%</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24.3%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12.2%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32.0%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524385112"/>
                  </a:ext>
                </a:extLst>
              </a:tr>
              <a:tr h="3794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Other NCDC Weather and Climate Data</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22.5%</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47.9%</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21.1%</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8.5%</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31.0%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011969246"/>
                  </a:ext>
                </a:extLst>
              </a:tr>
              <a:tr h="3794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USGS Groundwater levels</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25.7%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39.2%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28.4%</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6.8%</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30.2%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367025298"/>
                  </a:ext>
                </a:extLst>
              </a:tr>
              <a:tr h="3794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National Land Cover dataset (NLCD)</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21.3%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46.7%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28.0%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29.8%</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994621899"/>
                  </a:ext>
                </a:extLst>
              </a:tr>
              <a:tr h="377825">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Soils Data (STATSGO/SSURGO)</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20.0%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44.0%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26.7%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9.3%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28.0%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482970903"/>
                  </a:ext>
                </a:extLst>
              </a:tr>
              <a:tr h="3794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9</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National Hydrography Dataset (NHD)</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25.3%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32.0%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22.7%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20.0%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27.5%</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8108011"/>
                  </a:ext>
                </a:extLst>
              </a:tr>
              <a:tr h="5191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USGS Water Chemistry (NASQAN, HBN, Cooperative data)</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20.0%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38.7%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32.0%</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9.3%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26.2%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456866953"/>
                  </a:ext>
                </a:extLst>
              </a:tr>
              <a:tr h="379413">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11</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NCDC Pan Evaporation</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18.7%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41.3%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29.3%</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10.7%</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14000">
                          <a:solidFill>
                            <a:schemeClr val="tx1"/>
                          </a:solidFill>
                          <a:latin typeface="Times New Roman" panose="02020603050405020304" pitchFamily="18" charset="0"/>
                        </a:defRPr>
                      </a:lvl1pPr>
                      <a:lvl2pPr>
                        <a:spcBef>
                          <a:spcPct val="20000"/>
                        </a:spcBef>
                        <a:defRPr sz="12200">
                          <a:solidFill>
                            <a:schemeClr val="tx1"/>
                          </a:solidFill>
                          <a:latin typeface="Times New Roman" panose="02020603050405020304" pitchFamily="18" charset="0"/>
                        </a:defRPr>
                      </a:lvl2pPr>
                      <a:lvl3pPr>
                        <a:spcBef>
                          <a:spcPct val="20000"/>
                        </a:spcBef>
                        <a:defRPr sz="10500">
                          <a:solidFill>
                            <a:schemeClr val="tx1"/>
                          </a:solidFill>
                          <a:latin typeface="Times New Roman" panose="02020603050405020304" pitchFamily="18" charset="0"/>
                        </a:defRPr>
                      </a:lvl3pPr>
                      <a:lvl4pPr>
                        <a:spcBef>
                          <a:spcPct val="20000"/>
                        </a:spcBef>
                        <a:defRPr sz="8800">
                          <a:solidFill>
                            <a:schemeClr val="tx1"/>
                          </a:solidFill>
                          <a:latin typeface="Times New Roman" panose="02020603050405020304" pitchFamily="18" charset="0"/>
                        </a:defRPr>
                      </a:lvl4pPr>
                      <a:lvl5pPr>
                        <a:spcBef>
                          <a:spcPct val="20000"/>
                        </a:spcBef>
                        <a:defRPr sz="8800">
                          <a:solidFill>
                            <a:schemeClr val="tx1"/>
                          </a:solidFill>
                          <a:latin typeface="Times New Roman" panose="02020603050405020304" pitchFamily="18" charset="0"/>
                        </a:defRPr>
                      </a:lvl5pPr>
                      <a:lvl6pPr fontAlgn="base">
                        <a:spcBef>
                          <a:spcPct val="20000"/>
                        </a:spcBef>
                        <a:spcAft>
                          <a:spcPct val="0"/>
                        </a:spcAft>
                        <a:defRPr sz="8800">
                          <a:solidFill>
                            <a:schemeClr val="tx1"/>
                          </a:solidFill>
                          <a:latin typeface="Times New Roman" panose="02020603050405020304" pitchFamily="18" charset="0"/>
                        </a:defRPr>
                      </a:lvl6pPr>
                      <a:lvl7pPr fontAlgn="base">
                        <a:spcBef>
                          <a:spcPct val="20000"/>
                        </a:spcBef>
                        <a:spcAft>
                          <a:spcPct val="0"/>
                        </a:spcAft>
                        <a:defRPr sz="8800">
                          <a:solidFill>
                            <a:schemeClr val="tx1"/>
                          </a:solidFill>
                          <a:latin typeface="Times New Roman" panose="02020603050405020304" pitchFamily="18" charset="0"/>
                        </a:defRPr>
                      </a:lvl7pPr>
                      <a:lvl8pPr fontAlgn="base">
                        <a:spcBef>
                          <a:spcPct val="20000"/>
                        </a:spcBef>
                        <a:spcAft>
                          <a:spcPct val="0"/>
                        </a:spcAft>
                        <a:defRPr sz="8800">
                          <a:solidFill>
                            <a:schemeClr val="tx1"/>
                          </a:solidFill>
                          <a:latin typeface="Times New Roman" panose="02020603050405020304" pitchFamily="18" charset="0"/>
                        </a:defRPr>
                      </a:lvl8pPr>
                      <a:lvl9pPr fontAlgn="base">
                        <a:spcBef>
                          <a:spcPct val="20000"/>
                        </a:spcBef>
                        <a:spcAft>
                          <a:spcPct val="0"/>
                        </a:spcAft>
                        <a:defRPr sz="88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3366"/>
                          </a:solidFill>
                          <a:effectLst/>
                          <a:latin typeface="Arial" panose="020B0604020202020204" pitchFamily="34" charset="0"/>
                          <a:ea typeface="Times New Roman" panose="02020603050405020304" pitchFamily="18" charset="0"/>
                          <a:cs typeface="Arial" panose="020B0604020202020204" pitchFamily="34" charset="0"/>
                        </a:rPr>
                        <a:t>26.2%</a:t>
                      </a:r>
                      <a:endParaRPr kumimoji="0" lang="en-US" altLang="en-US" sz="20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411171534"/>
                  </a:ext>
                </a:extLst>
              </a:tr>
            </a:tbl>
          </a:graphicData>
        </a:graphic>
      </p:graphicFrame>
      <p:sp>
        <p:nvSpPr>
          <p:cNvPr id="8340" name="Rectangle 1172">
            <a:extLst>
              <a:ext uri="{FF2B5EF4-FFF2-40B4-BE49-F238E27FC236}">
                <a16:creationId xmlns:a16="http://schemas.microsoft.com/office/drawing/2014/main" id="{EB5E16D4-FB3E-4812-852E-EE9298C9CF48}"/>
              </a:ext>
            </a:extLst>
          </p:cNvPr>
          <p:cNvSpPr>
            <a:spLocks noChangeArrowheads="1"/>
          </p:cNvSpPr>
          <p:nvPr/>
        </p:nvSpPr>
        <p:spPr bwMode="auto">
          <a:xfrm>
            <a:off x="25742900" y="3111500"/>
            <a:ext cx="6945313" cy="8124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latin typeface="Verdana" panose="020B0604030504040204" pitchFamily="34" charset="0"/>
              </a:rPr>
              <a:t>1. </a:t>
            </a:r>
            <a:r>
              <a:rPr lang="en-US" altLang="en-US" b="1">
                <a:latin typeface="Verdana" panose="020B0604030504040204" pitchFamily="34" charset="0"/>
              </a:rPr>
              <a:t>Data services</a:t>
            </a:r>
            <a:r>
              <a:rPr lang="en-US" altLang="en-US">
                <a:latin typeface="Verdana" panose="020B0604030504040204" pitchFamily="34" charset="0"/>
              </a:rPr>
              <a:t> –services that can be used by a hydrologic researchers or students obtain the hydrologic data quickly and easily, and in forms that they can readily use;</a:t>
            </a:r>
          </a:p>
          <a:p>
            <a:br>
              <a:rPr lang="en-US" altLang="en-US">
                <a:latin typeface="Verdana" panose="020B0604030504040204" pitchFamily="34" charset="0"/>
              </a:rPr>
            </a:br>
            <a:r>
              <a:rPr lang="en-US" altLang="en-US">
                <a:latin typeface="Verdana" panose="020B0604030504040204" pitchFamily="34" charset="0"/>
              </a:rPr>
              <a:t>2. </a:t>
            </a:r>
            <a:r>
              <a:rPr lang="en-US" altLang="en-US" b="1">
                <a:latin typeface="Verdana" panose="020B0604030504040204" pitchFamily="34" charset="0"/>
              </a:rPr>
              <a:t>Observatory services</a:t>
            </a:r>
            <a:r>
              <a:rPr lang="en-US" altLang="en-US">
                <a:latin typeface="Verdana" panose="020B0604030504040204" pitchFamily="34" charset="0"/>
              </a:rPr>
              <a:t> – services that a CUAHSI Hydrologic Observatory will require to process, archive and display the data it collects;</a:t>
            </a:r>
          </a:p>
          <a:p>
            <a:br>
              <a:rPr lang="en-US" altLang="en-US">
                <a:latin typeface="Verdana" panose="020B0604030504040204" pitchFamily="34" charset="0"/>
              </a:rPr>
            </a:br>
            <a:r>
              <a:rPr lang="en-US" altLang="en-US">
                <a:latin typeface="Verdana" panose="020B0604030504040204" pitchFamily="34" charset="0"/>
              </a:rPr>
              <a:t>3. </a:t>
            </a:r>
            <a:r>
              <a:rPr lang="en-US" altLang="en-US" b="1">
                <a:latin typeface="Verdana" panose="020B0604030504040204" pitchFamily="34" charset="0"/>
              </a:rPr>
              <a:t>Science services</a:t>
            </a:r>
            <a:r>
              <a:rPr lang="en-US" altLang="en-US">
                <a:latin typeface="Verdana" panose="020B0604030504040204" pitchFamily="34" charset="0"/>
              </a:rPr>
              <a:t>–services needed to build the complex digital representations of hydrologic environments to support advanced hydrologic modeling and hypothesis testing; </a:t>
            </a:r>
          </a:p>
          <a:p>
            <a:br>
              <a:rPr lang="en-US" altLang="en-US">
                <a:latin typeface="Verdana" panose="020B0604030504040204" pitchFamily="34" charset="0"/>
              </a:rPr>
            </a:br>
            <a:r>
              <a:rPr lang="en-US" altLang="en-US">
                <a:latin typeface="Verdana" panose="020B0604030504040204" pitchFamily="34" charset="0"/>
              </a:rPr>
              <a:t>4. </a:t>
            </a:r>
            <a:r>
              <a:rPr lang="en-US" altLang="en-US" b="1">
                <a:latin typeface="Verdana" panose="020B0604030504040204" pitchFamily="34" charset="0"/>
              </a:rPr>
              <a:t>Education services</a:t>
            </a:r>
            <a:r>
              <a:rPr lang="en-US" altLang="en-US">
                <a:latin typeface="Verdana" panose="020B0604030504040204" pitchFamily="34" charset="0"/>
              </a:rPr>
              <a:t> – these are services needed to advance the use of hydrologic information in the classroom.</a:t>
            </a:r>
          </a:p>
          <a:p>
            <a:endParaRPr lang="en-US" altLang="en-US">
              <a:latin typeface="Verdana" panose="020B0604030504040204" pitchFamily="34" charset="0"/>
            </a:endParaRPr>
          </a:p>
          <a:p>
            <a:endParaRPr lang="en-US" altLang="en-US">
              <a:latin typeface="Verdana" panose="020B0604030504040204" pitchFamily="34" charset="0"/>
            </a:endParaRPr>
          </a:p>
        </p:txBody>
      </p:sp>
      <p:pic>
        <p:nvPicPr>
          <p:cNvPr id="8342" name="Picture 1174" descr="Fig8difficulties">
            <a:extLst>
              <a:ext uri="{FF2B5EF4-FFF2-40B4-BE49-F238E27FC236}">
                <a16:creationId xmlns:a16="http://schemas.microsoft.com/office/drawing/2014/main" id="{8CC2D915-B7D8-4881-A085-D267FD5E03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52716" t="9975" r="3760" b="65071"/>
          <a:stretch>
            <a:fillRect/>
          </a:stretch>
        </p:blipFill>
        <p:spPr bwMode="auto">
          <a:xfrm>
            <a:off x="781050" y="39782750"/>
            <a:ext cx="7499350" cy="3222625"/>
          </a:xfrm>
          <a:prstGeom prst="rect">
            <a:avLst/>
          </a:prstGeom>
          <a:noFill/>
          <a:extLst>
            <a:ext uri="{909E8E84-426E-40DD-AFC4-6F175D3DCCD1}">
              <a14:hiddenFill xmlns:a14="http://schemas.microsoft.com/office/drawing/2010/main">
                <a:solidFill>
                  <a:srgbClr val="FFFFFF"/>
                </a:solidFill>
              </a14:hiddenFill>
            </a:ext>
          </a:extLst>
        </p:spPr>
      </p:pic>
      <p:sp>
        <p:nvSpPr>
          <p:cNvPr id="8343" name="Rectangle 1175">
            <a:extLst>
              <a:ext uri="{FF2B5EF4-FFF2-40B4-BE49-F238E27FC236}">
                <a16:creationId xmlns:a16="http://schemas.microsoft.com/office/drawing/2014/main" id="{E7810548-8F3F-44A5-91F1-A0B5DB17217D}"/>
              </a:ext>
            </a:extLst>
          </p:cNvPr>
          <p:cNvSpPr>
            <a:spLocks noChangeArrowheads="1"/>
          </p:cNvSpPr>
          <p:nvPr/>
        </p:nvSpPr>
        <p:spPr bwMode="auto">
          <a:xfrm>
            <a:off x="16840200" y="11742738"/>
            <a:ext cx="15468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i="1" u="sng">
                <a:latin typeface="Verdana" panose="020B0604030504040204" pitchFamily="34" charset="0"/>
                <a:cs typeface="Times New Roman" panose="02020603050405020304" pitchFamily="18" charset="0"/>
              </a:rPr>
              <a:t>The Need</a:t>
            </a:r>
            <a:r>
              <a:rPr lang="en-US" altLang="en-US" sz="4400" i="1" u="sng"/>
              <a:t> </a:t>
            </a:r>
          </a:p>
        </p:txBody>
      </p:sp>
      <p:sp>
        <p:nvSpPr>
          <p:cNvPr id="8344" name="Rectangle 1176">
            <a:extLst>
              <a:ext uri="{FF2B5EF4-FFF2-40B4-BE49-F238E27FC236}">
                <a16:creationId xmlns:a16="http://schemas.microsoft.com/office/drawing/2014/main" id="{58F5E027-4CE5-4445-9BB8-724244B80227}"/>
              </a:ext>
            </a:extLst>
          </p:cNvPr>
          <p:cNvSpPr>
            <a:spLocks noChangeArrowheads="1"/>
          </p:cNvSpPr>
          <p:nvPr/>
        </p:nvSpPr>
        <p:spPr bwMode="auto">
          <a:xfrm>
            <a:off x="16964025" y="32529463"/>
            <a:ext cx="14989175" cy="943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3976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Aft>
                <a:spcPct val="30000"/>
              </a:spcAft>
            </a:pPr>
            <a:r>
              <a:rPr lang="en-US" altLang="en-US" sz="4400" b="1" i="1" u="sng">
                <a:latin typeface="Verdana" panose="020B0604030504040204" pitchFamily="34" charset="0"/>
                <a:cs typeface="Times New Roman" panose="02020603050405020304" pitchFamily="18" charset="0"/>
              </a:rPr>
              <a:t>Conclusions</a:t>
            </a:r>
          </a:p>
          <a:p>
            <a:pPr>
              <a:spcAft>
                <a:spcPct val="30000"/>
              </a:spcAft>
              <a:buFont typeface="Verdana" panose="020B0604030504040204" pitchFamily="34" charset="0"/>
              <a:buChar char="-"/>
            </a:pPr>
            <a:r>
              <a:rPr lang="en-US" altLang="en-US" sz="4000">
                <a:latin typeface="Verdana" panose="020B0604030504040204" pitchFamily="34" charset="0"/>
              </a:rPr>
              <a:t>Significant time spent on data preparation - the need is there</a:t>
            </a:r>
          </a:p>
          <a:p>
            <a:pPr>
              <a:spcAft>
                <a:spcPct val="30000"/>
              </a:spcAft>
              <a:buFont typeface="Verdana" panose="020B0604030504040204" pitchFamily="34" charset="0"/>
              <a:buChar char="-"/>
            </a:pPr>
            <a:r>
              <a:rPr lang="en-US" altLang="en-US" sz="4000">
                <a:latin typeface="Verdana" panose="020B0604030504040204" pitchFamily="34" charset="0"/>
              </a:rPr>
              <a:t>A general, simple, standard, and open interface that could connect with many systems is the only way to accommodate all of the models used</a:t>
            </a:r>
          </a:p>
          <a:p>
            <a:pPr>
              <a:spcAft>
                <a:spcPct val="30000"/>
              </a:spcAft>
              <a:buFont typeface="Verdana" panose="020B0604030504040204" pitchFamily="34" charset="0"/>
              <a:buChar char="-"/>
            </a:pPr>
            <a:r>
              <a:rPr lang="en-US" altLang="en-US" sz="4000">
                <a:latin typeface="Verdana" panose="020B0604030504040204" pitchFamily="34" charset="0"/>
              </a:rPr>
              <a:t>Data services are the most important services for the HIS to provide while addressing critical data use difficulties such as inconsistent data formats, the existence and consistency of metadata, and irregular time steps </a:t>
            </a:r>
          </a:p>
          <a:p>
            <a:pPr>
              <a:spcAft>
                <a:spcPct val="30000"/>
              </a:spcAft>
              <a:buFont typeface="Verdana" panose="020B0604030504040204" pitchFamily="34" charset="0"/>
              <a:buChar char="-"/>
            </a:pPr>
            <a:r>
              <a:rPr lang="en-US" altLang="en-US" sz="4000">
                <a:latin typeface="Verdana" panose="020B0604030504040204" pitchFamily="34" charset="0"/>
              </a:rPr>
              <a:t>Need better communication and articulation of the potential capabilities of HIS (17% need more information)</a:t>
            </a:r>
          </a:p>
        </p:txBody>
      </p:sp>
      <p:sp>
        <p:nvSpPr>
          <p:cNvPr id="8345" name="Rectangle 1177">
            <a:extLst>
              <a:ext uri="{FF2B5EF4-FFF2-40B4-BE49-F238E27FC236}">
                <a16:creationId xmlns:a16="http://schemas.microsoft.com/office/drawing/2014/main" id="{8DACB67C-F813-473A-B4A2-64DF0A759C6E}"/>
              </a:ext>
            </a:extLst>
          </p:cNvPr>
          <p:cNvSpPr>
            <a:spLocks noChangeArrowheads="1"/>
          </p:cNvSpPr>
          <p:nvPr/>
        </p:nvSpPr>
        <p:spPr bwMode="auto">
          <a:xfrm>
            <a:off x="17130713" y="42367200"/>
            <a:ext cx="152892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b="1">
                <a:latin typeface="Verdana" panose="020B0604030504040204" pitchFamily="34" charset="0"/>
              </a:rPr>
              <a:t>Acknowledgements</a:t>
            </a:r>
          </a:p>
          <a:p>
            <a:r>
              <a:rPr lang="en-US" altLang="en-US">
                <a:latin typeface="Verdana" panose="020B0604030504040204" pitchFamily="34" charset="0"/>
              </a:rPr>
              <a:t>This work is supported by the National Science Foundation under grant #EAR-0413265 to CUAHSI and the University of Texas at Austin.  </a:t>
            </a:r>
          </a:p>
        </p:txBody>
      </p:sp>
      <p:sp>
        <p:nvSpPr>
          <p:cNvPr id="8346" name="Rectangle 1178">
            <a:extLst>
              <a:ext uri="{FF2B5EF4-FFF2-40B4-BE49-F238E27FC236}">
                <a16:creationId xmlns:a16="http://schemas.microsoft.com/office/drawing/2014/main" id="{85889B1C-B543-4716-83C3-3A5898064AE6}"/>
              </a:ext>
            </a:extLst>
          </p:cNvPr>
          <p:cNvSpPr>
            <a:spLocks noChangeArrowheads="1"/>
          </p:cNvSpPr>
          <p:nvPr/>
        </p:nvSpPr>
        <p:spPr bwMode="auto">
          <a:xfrm>
            <a:off x="730250" y="14460538"/>
            <a:ext cx="751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aseline="30000"/>
              <a:t>1 </a:t>
            </a:r>
            <a:r>
              <a:rPr lang="en-US" altLang="en-US"/>
              <a:t>The weighted score is (“Essential”*2 + “Likely to Use”)/3 </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1641</Words>
  <Application>Microsoft Office PowerPoint</Application>
  <PresentationFormat>Custom</PresentationFormat>
  <Paragraphs>344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Times New Roman</vt:lpstr>
      <vt:lpstr>Arial</vt:lpstr>
      <vt:lpstr>Verdana</vt:lpstr>
      <vt:lpstr>Default Design</vt:lpstr>
      <vt:lpstr>PowerPoint Presentation</vt:lpstr>
      <vt:lpstr>PowerPoint Presentation</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Levi Sanchez</cp:lastModifiedBy>
  <cp:revision>15</cp:revision>
  <dcterms:created xsi:type="dcterms:W3CDTF">2005-11-16T20:50:35Z</dcterms:created>
  <dcterms:modified xsi:type="dcterms:W3CDTF">2023-03-11T00:06:14Z</dcterms:modified>
</cp:coreProperties>
</file>