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20" r:id="rId6"/>
  </p:sldMasterIdLst>
  <p:notesMasterIdLst>
    <p:notesMasterId r:id="rId27"/>
  </p:notesMasterIdLst>
  <p:sldIdLst>
    <p:sldId id="284" r:id="rId7"/>
    <p:sldId id="285" r:id="rId8"/>
    <p:sldId id="261" r:id="rId9"/>
    <p:sldId id="286" r:id="rId10"/>
    <p:sldId id="320" r:id="rId11"/>
    <p:sldId id="299" r:id="rId12"/>
    <p:sldId id="300" r:id="rId13"/>
    <p:sldId id="295" r:id="rId14"/>
    <p:sldId id="305" r:id="rId15"/>
    <p:sldId id="303" r:id="rId16"/>
    <p:sldId id="307" r:id="rId17"/>
    <p:sldId id="308" r:id="rId18"/>
    <p:sldId id="309" r:id="rId19"/>
    <p:sldId id="310" r:id="rId20"/>
    <p:sldId id="311" r:id="rId21"/>
    <p:sldId id="312" r:id="rId22"/>
    <p:sldId id="304" r:id="rId23"/>
    <p:sldId id="317" r:id="rId24"/>
    <p:sldId id="321" r:id="rId25"/>
    <p:sldId id="322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55" autoAdjust="0"/>
    <p:restoredTop sz="94660"/>
  </p:normalViewPr>
  <p:slideViewPr>
    <p:cSldViewPr>
      <p:cViewPr varScale="1">
        <p:scale>
          <a:sx n="106" d="100"/>
          <a:sy n="106" d="100"/>
        </p:scale>
        <p:origin x="33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841C80-7B4F-46F4-B2FF-16B5A8C9BC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9F2044-B9BC-4B05-9530-3787AA0532E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88CD3C-147A-4C49-B45B-1DED80ACF5DB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EBCD19C-EC03-470C-92D2-AF092F4E6D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78FB700-7C9B-4860-9039-15DED6C2F5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5034C-FF3C-404E-A1DF-0670836FFD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F015E-9980-418A-A288-AD09A629E3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1A95D8E-51B5-4B11-A00A-9EA03DF69C0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AE3D2BB1-AD6A-460F-9B3B-C6454A6499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561FCAA9-C3A0-4E53-B468-D7BBC35C2D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HIS helps you discover and access hydrologic data.</a:t>
            </a:r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A4E85BF2-7EB3-4B50-8951-432137A00C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CA6362D-AB44-4C97-AB8C-DFF6226BA660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8637EFDE-54E5-4AC4-BB64-C7CF7F60C8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7BB636-6A9C-4AA7-A281-3E5053F7E4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49418271-7B4A-4664-BADD-6389191316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BFD7D38-122C-425F-90E0-84E8C9F2EEBA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02896CB2-326E-4442-B0D5-BC16692969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293ED600-4BAB-4ECC-A05C-55DCE9A350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35F86CEC-30BC-4970-B4BC-AC0E22CC14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8CDBE15-D300-4388-9E96-152E0D18B05F}" type="slidenum">
              <a:rPr lang="en-US" altLang="en-US">
                <a:solidFill>
                  <a:srgbClr val="000000"/>
                </a:solidFill>
              </a:rPr>
              <a:pPr eaLnBrk="1" hangingPunct="1"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42893F88-21DF-4E1C-B8E4-6D61E7F730E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827B5F0-108D-4EA0-872E-D2BD05FA2270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74B45E02-3329-40EE-8BEF-B977098832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B231B4E1-37FB-48CC-AC4E-0B64400CAB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45D05C0D-B699-4467-A014-6ACE354374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E6670D36-9DB7-491D-BF08-6B7FF9D2DB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81924" name="Slide Number Placeholder 3">
            <a:extLst>
              <a:ext uri="{FF2B5EF4-FFF2-40B4-BE49-F238E27FC236}">
                <a16:creationId xmlns:a16="http://schemas.microsoft.com/office/drawing/2014/main" id="{54576120-650E-4F79-8CFB-B202582D25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B7544A2-A65D-48AE-9735-49A720C34DF8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434C6C85-1C83-43DD-AF59-E823CA2E9D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4D518286-7553-46ED-BC58-79226BED7B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701A720C-162C-4A4F-8E80-C5A29DD4DF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F626AE3-037E-4E46-B040-04CA50B718FB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77856-DF64-4B5D-A460-881364237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E20A3-2F41-45E8-A63E-F6236293F86C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23868-9E4A-4A5A-A107-C32C364AE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253A0-B03D-4F86-B567-961CACA8F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77BD3-86F2-40E0-AA4E-5B3BB3985A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785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C093A-570D-4B3D-AC6E-34BDA2E07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83E54-9B33-4B81-B7EA-F59AD67D8B54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4A1B3-E8D9-4EBD-897B-32FD5A787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D89FF-3829-4F94-B076-D58CA2062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B9AF0-D164-4EE7-B4A9-3E0463BB7C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437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7E84B-F8FC-4C74-B4F1-51D07D0B3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21123-AB50-48D8-B648-3A2783383B61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F2575-1DAF-45D4-84DF-A73F5B02E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F8C57-DC31-47B1-821C-B5996F4C8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F0E1F-BE31-4000-BBF5-0F3B06DEDA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537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001392-136B-4C62-A213-8F1C32CD1F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CD2B3-4096-40EB-99D4-8C9978C9F45E}" type="datetime1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9C2B52-E127-44DD-9A12-0208D73AEC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E1BAAE-7301-4CF9-AC6F-90CB250D27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4725E7-E85B-4AE1-BF3C-A7E02CE869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233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90ED15-48B1-4AAA-B15D-43CE6E2D6D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CD2B3-4096-40EB-99D4-8C9978C9F45E}" type="datetime1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61F729-4F64-4145-9E79-DA5D39AD74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22D814-4C1D-4004-974F-8657A5A416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ED8B20-3924-432F-97C2-8C37C46CE4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392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02615C-F4B5-4E4E-BA43-0886FDA354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CD2B3-4096-40EB-99D4-8C9978C9F45E}" type="datetime1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B0C97C-D839-4006-9333-FE80F94788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C4A3C8-6D8F-4C92-8295-FACC8BF7DE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669589-6133-4E0D-80C8-56E4215FB1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036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DF9F27-D251-46D2-BEEF-AB808288B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CD2B3-4096-40EB-99D4-8C9978C9F45E}" type="datetime1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27956E-183B-4B81-81B3-4A0FD8BBB3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BE8C9A-A6C3-4B39-91DE-7DD2AE8126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97C90F-C4E4-4E75-BF28-66961581C0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557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11652FD-D59B-4351-83AB-99FBAF358C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CD2B3-4096-40EB-99D4-8C9978C9F45E}" type="datetime1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0CC870F-5927-4C12-854C-1D2DAD9E6C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C24CE4A-A7F5-408E-9816-FAC56A28EC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3F12E-15D5-4ABD-962E-69AB590432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918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DABE21A-948E-4141-ABEE-E33849041E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CD2B3-4096-40EB-99D4-8C9978C9F45E}" type="datetime1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9F565AC-3E9E-40FD-88E9-5B19477CCC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B1D23E9-543F-43B7-8C99-73C8911765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D88CA-FCD5-4E26-9B2B-12852BCDAB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994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74BC4C7-DF15-4CC0-8531-97D25D27D0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CD2B3-4096-40EB-99D4-8C9978C9F45E}" type="datetime1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1BBEB97-F394-43A3-99FD-FAB1F381A0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323DC5C-01CD-45B9-A604-D04C379D62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7AEB4A-BEF0-426E-926C-75CCA84114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156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EF49BD-B5AD-4DD6-9C92-DFD44E8625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CD2B3-4096-40EB-99D4-8C9978C9F45E}" type="datetime1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779FB9-C429-442E-B2A3-68408E8DB1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8ACA62-0943-4E67-950A-817E5FFE15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FA712-FBF6-4CB8-83B0-8DDE467E85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852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4355E-3EB6-4185-8CC1-4AFEE9E8B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503A5-37CB-4C69-B804-6BF48431D761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A3EB1-8E1A-431E-8F1B-2C6035CFF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F34D7-A29B-4E4D-97EC-64C4A4F0E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6E81D-F491-47A5-B63E-75A7EE5609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697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689AD6-1A44-4F78-94E0-752C0161D9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CD2B3-4096-40EB-99D4-8C9978C9F45E}" type="datetime1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17BDE6-59FF-492A-BC92-CBA1A3C087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8BF370-D92E-4A27-8647-92AEE38383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8E3E5-806A-45AA-8344-732AE4A44C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222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B99E1A-D6BF-4A4A-9E14-B009768BD7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CD2B3-4096-40EB-99D4-8C9978C9F45E}" type="datetime1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21E3C4-A509-4C1F-A915-C565B7D174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3A4A2E-2853-499A-9CE8-317B346AC9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7F0E2D-AB3A-43F8-8F5C-200E983A46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10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7C9D52-0339-41D6-B3B2-B117EB6A29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CD2B3-4096-40EB-99D4-8C9978C9F45E}" type="datetime1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939540-33EE-4913-9EC6-56FD8E861C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7C587E-1B28-46A0-ADA5-697BCA9A74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E4A3EB-D92D-4AF2-8FA6-975F2D16ED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045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277E3-96EF-4C2E-A610-AC501F274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67E78-D52B-43CC-A7E6-A3DC8ED2A915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BC813-BBCD-4E25-969B-39C5E8311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CDC35-F579-4201-B5F4-976F3B277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92FE5-975C-4054-B98D-AA6784C434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128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3AD61-A99C-4079-BEB6-A0727C961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47160-F757-48AA-9BBE-5AC77AC282CC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8476B-F751-4B12-AE76-5D75025A4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DD532-1C93-44BD-B1B0-C6FC2E358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5B748-87A3-4875-B57B-616C7759BF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4265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8FAD9-9C3C-48F1-B9C7-110F5D35B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DC4F1-45EE-4D70-8941-A912EFA20B7C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D20BD-E857-41D1-9C34-F824CF15B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75E7A-1027-4973-B8CB-BAADA44E2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2D4E8-664F-4397-9960-D0CC980D8E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276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5FABDE-9FCB-461E-920C-0969BB4BB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9AF8A-F7A2-469C-8F06-E881E8E657AA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575B33-5699-4436-A308-FC623BEC0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6C74A1-6C4C-45E1-9035-61D02992A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9D380-8F73-4B04-93EE-F6DD5E9B2B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799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6E8A2A0-2943-421A-BBAB-8F473E2B3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98E15-8A0E-4E49-8AB0-F7308296B36E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17C61D7-CFF8-4DC0-8257-BE92C0143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015EFC8-F3A7-4F6B-94EF-0803B7FE9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D395E-C9D3-43D6-AC20-AD7BEDDF7A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62098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62A3DD9-7845-4EB3-AAD4-EFD8AF45E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CACE0-DC49-435B-A7C4-8876BBE24303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E3FF8DC-57D0-4B9E-83A6-53FEFD740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6570862-1320-4910-B73C-6A9E21C2A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66B42-8F0A-429A-ACAB-E6DB50BE37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5993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2D79202-ADAB-4FA1-B8A7-85905F055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EDB09-37C9-46E2-AFA5-971C3CDF5A31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B958B50-C672-4EC1-8F59-639075CB2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31D0AB6-A06B-443D-B71F-E0F00F92F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34623-83A9-4864-9A21-E1F1B76FA8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315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787F9-0BCD-426C-AFCC-76608748E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B9DAE-B4D6-4469-92BB-711E7D936043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3BE28-BACA-4A2C-8B19-08F996111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1685B-C28F-439D-8CC3-A579D6C2B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A5D85-D287-4C16-9566-5524A60625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0801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BCB5CED-073B-4818-8608-4FB2B14A3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C9B9B-4A6A-4AEF-BCA5-D23791AE9722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259336-7CE6-4313-80EA-C28D3C2CD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6A0BFB-81A4-4DB6-9036-00269DE99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17D73-E96B-444A-B4F7-E0125A52C6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2518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146885-7720-4470-842D-C3AEA9594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9BCF5-B466-491E-BBB9-C90B2257B661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C19508D-A116-470C-A8D5-835B3A7D9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56C8FD-A29B-45AF-9361-FCD3FAA2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D01D8-D10D-47E1-8489-7269CF6FC8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5699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46955-8F53-4C25-9333-FB14E8E69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1DCBC-8719-4553-9EEA-5BD87A467DCF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85F68-1040-4749-9894-28AF715AC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3E54A-729E-4D95-8FBE-28C385742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642B5-F9B4-41A6-AB92-218FAF35AD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28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6962F-8A2E-4627-AD35-B187D2E14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56B8E-5568-4294-B044-28529A5E80D0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33867-DC12-4CE7-977C-46E343C03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94C24-42FE-478A-B367-F11544DB2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3ABB3-FFB0-4F00-914F-644BEFA42B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3697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B0BBE-7673-496F-A9D6-FF0B36A17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44227-1E52-42CD-95C0-A09928C197E8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1D6F8-CF35-4AAC-9542-2304AD3AB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A58A7-1EC5-401E-8EA2-E8C4FFB05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611F1-FB9D-41EC-BA30-FD25548422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2042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AE7C8-2449-432C-987D-C94C8DC09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153D0-9566-43F1-9191-3EA63FEA4CF8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0E4C4-7BDE-4221-9D66-B6A5F142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7D5CA-A496-4F6F-BF83-2F91653FD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2234D-5813-4249-845E-04999C5645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1460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24E08-F72F-4A3E-A6C9-BD2B86E2A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2E795-D20E-4C4E-86AA-D8D93D6C568B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6270A-E5E2-4033-9CB7-9C5147E2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F5F9F-E6D3-478F-A9C7-79C3EBD9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0CAF6-E810-47C0-B478-4097A6DE0E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072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0A5B32-A650-4E96-BFEE-6B3EC1976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EB233-E4B1-44EF-90F4-2C4348495D60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0F0F1B-B09D-4B19-9674-AC16A2EB5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649F62-7441-4486-8852-BE6595EF3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9B841-D5EF-4EAE-9DA2-FBD2C8D811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7772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98155DD-EB40-4513-8C7D-553930BC8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F1DA9-E4BA-4942-A722-4CB6391877D1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C564B0-BC47-4502-8718-8728465C3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A541C4C-7EA9-4638-B635-E9D4ADE9E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64A0C-285F-4389-A7CE-0C6BCD9278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8923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011498D-9196-4453-8B52-F7EE8C8D9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E57DB-ADF1-486B-8E4A-3F6EC6E1D154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CF2FA0A-CAEA-4360-8EDE-BC60DFEA7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5428DA-47E0-4EB0-AB57-3F807E84A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EDBCB-9081-4418-A1EE-C298AA7BEE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345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C1175E-FDF8-4480-95AB-C4D0D455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7A961-DE21-4B77-8323-A522308E0535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B45383A-03AF-44DB-8395-D540974CA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51E9A17-8F76-451F-A429-724C80FA1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7FEF8-46EA-4ABB-A2B8-B99C64DA18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6990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1DEF56A-CC3F-4871-8403-FDD0F2DEB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8913C-8474-4B26-8E22-B9E552AFD2D9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8391EEA-0996-4555-BD30-31E62862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8901123-7290-40C9-8AE5-0B2E376BD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1A95C-F845-4417-9787-294CA14DF1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0633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871BB1-48E3-42B9-94C1-BC32EEF17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B1178-C08D-4D65-A4BE-8384B8BA34F5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419852-049B-491A-9567-675B97446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7E66D6-4C62-4788-A54B-59F18BE6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AC7B0-10C7-4554-9A3E-BD6DE55E78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0437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47F6D57-1788-4203-8B17-485CE1A22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348A6-E23B-499A-988E-D72D45630C53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1D2B903-8F54-4AB5-8F12-5FD9A89B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F77130-AA79-46E5-A9D2-B31CFB38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D9135-CFD3-4143-B14E-E08D6C1977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6518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C9E50-696A-4AD9-89C3-B5E8C5CC5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0FB3E-153A-432E-97AA-CF7EC2601314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31DBD-E28A-4734-93F0-0735FA509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127EA-3E90-4CD3-98FD-5B6F7093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5227A-671F-425C-A128-646957059B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3236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56FBE-374D-4743-AB0B-5354BA1CD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CCD9D-722D-4DDF-9AC4-5157C16341FC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06BB5-7FED-4B7E-9124-C076E2D58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D2850-2477-4A4E-BE82-384CC0847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11EA5-97F5-406D-A7BF-A81142398D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6335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0F288-9951-46D0-B213-DCFDB17BF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F66E8D4-71B7-4529-8CF3-435CF7546190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9E1DF-4F2E-4E5D-8D86-0CC3B791C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1420F-CCFB-4C47-BC80-06D0E49E9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55FEF80-2CA5-4680-A8A8-F59B07F35D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7197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5727D-8462-4E45-AB39-02EE54B5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BE1F77D-F3B2-4941-9086-6F361C75DE99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AF397-C6CD-49FB-8090-974116463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E1A04-9A5A-4D1C-8DA8-1E5C9728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62B8E0E-0066-4F35-AC08-00DED5511B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9671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AC51F-A9A5-4A94-B82C-7C83E311D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485B1BA-AEFA-491A-ACB1-7B7EE45D4C90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2842A-8F0B-4932-A666-CBD8E5E1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CD8D2-9539-4685-9DB5-D0AD7952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A9EB663-4039-4E5F-B034-1646812A0A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7593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1DC66-F49B-4314-8137-0CAD6AE6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9DDB857-D6C6-4AE2-8FD0-76F838C86DFE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CCA98-A629-41F7-88C9-67BC6E745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D8D9-F4E8-494E-8A2F-0AE6B46B5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445DDAE-6E8F-449A-9F4A-AE2A00A9B5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7476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8E1BDD-804A-4F91-A057-981563CB3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07296EE-6041-4080-B089-91DDB84FE69E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83F2D2-99D7-4E79-AF6B-39FF20D93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878A0-C9CB-4558-9E62-9DB5923D0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A1AEB77-488D-46D4-A016-AAB07295F7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62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D2BF8AA-3ED2-495C-95A7-7BE81AF3E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F8EFC-E85A-4C89-BA48-A0B3F58D375F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2F13BE-880D-45C2-A07A-6052BD3B6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02CC117-1230-4BB2-BEED-7B326CE80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AC855-F50E-4259-8D4A-930B1B9F19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3923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DDA8DE-684F-491E-A958-74B2D7E7E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90B288D-E011-487E-AA22-29D541D365F1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FA367D-C123-4D11-AAA9-74AD059B8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DCEFC5-58ED-4906-A82A-608761710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04A4F25-1E58-42FC-9E83-1BEB460D93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51369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55B25F-9EF5-4D95-901E-341ACF606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86530FE-F80F-4D66-837E-1311C8D351BB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EB48E2-274B-4D6E-937E-36D4FB551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E4F27-E6EB-49FA-A3F7-CF9F81502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0B9ADD4-2AE9-4212-9FB7-0FDB05CF93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9262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50B332-507F-4AF8-8E04-AA22293F3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95D8F61-F700-4BCA-9519-C95FE80F22A9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ADF471-E561-44DC-B1D5-BD9D57309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03124D-80DE-4489-8340-4A3494AD8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0637F23-20B2-4C3A-92F4-FC16582A3A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1732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4C1F9-E764-433F-B64F-C59740EA9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5F014C7-457D-4667-843F-5569320DEE98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D0FD2-32A1-4A80-A749-B5D7AE39B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F439D-E70C-4C89-9370-196A9C7E5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C4147AD-C264-40FB-9186-822CCDE38B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24401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F0A95-C570-49F2-8A33-5A262D79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6A975B5-5ABA-41E8-9C35-50271BF50F8B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DAB45-2A9B-44A2-8A74-8030C3595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A9753-FD73-4255-B05A-BF581A6F8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BD56AE6-8F6B-4DB4-9796-5325786779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5393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12308-3B32-4F2F-93FB-9F31F78CC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0F69392-B4A5-489B-AE96-EA9618271349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51C19-9646-4539-AF81-C499278E3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241F9-5F6D-40AE-AF5D-BD1061902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FA85C65-BFF8-40DE-B291-0D573C6A59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8824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21E62-204A-4918-8898-C6857CC03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713944E-D4E8-4378-96FC-1FFD1ACE4B93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EE7A8-04F9-4A6C-A14A-513CF23E6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B43F-273B-4ADF-98BB-63A7D7281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8F14229-A8CD-43E2-874C-B21A41CF38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7212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72C6B-B638-4A54-B4BF-20B560E73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53CD0C7-2CE5-4414-BFA7-4A1877704813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3D287-8DB0-4009-8040-7805BD291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87C20-E216-45EF-8BA3-62B14314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1259CF7-C4CF-4643-A13F-7605D8D448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5749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6B22A-4C06-4A97-A130-87269BEDF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E19C5B9-406A-4D3E-87C6-31D3B27D0DA6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E37E9-3F35-4241-A286-6E20E3176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5BBE6-BBB3-4756-B9E9-623F6822A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14CC7CD-F0BC-4237-A131-B340D3095B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5979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49FB4-ED90-4F05-8435-63C37C4B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CDC6AE9-2A0C-432B-A0C6-8EDF7C1F7D13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E43C5-B7D8-4136-96C5-877001877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3C342-0293-4D9F-910D-93D7F1752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4810DF4-6420-4474-8A31-B8A740D3EB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2973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E5AE95B-4F15-416E-BE3D-881E0AF90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4411E-6220-4024-A484-4A7BD1B46800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C193927-2D4B-411D-A2EA-BB8BA560B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754679-5A09-40E9-B603-87371E2E1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3035C-97BB-44B3-A1D0-21688D035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1103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23C5D7-57DA-45CF-954C-2460E64F4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A2FE3CB-CF90-4C44-9799-67173947D65E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F53B44-FECC-468A-8430-E242C8F83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9686F1-2BB4-4C6D-B1F9-4EED6C479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1A9C040-F2C5-4CD5-9EF4-AC3CE581E1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0450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F5A7F0-1169-49E1-9DF3-D33D6AFE6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0C5A05E-D63C-472E-858E-FFFEFD62EF37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0F0FDF-400D-4630-8478-6F03B18BD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A52543-0FA2-4C70-B87B-50C48578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FF55F2E-91BC-4307-BFE1-C449169F8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0737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051E6C-0A47-4F3E-BB0D-3C5064B03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2A101A1-422D-411B-83C9-939E28B03AEB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C78C35-D5C0-4503-BE1A-50E1B13CD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A9F3D-516E-4302-BAB3-D9A103E7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BD7BCEE-0BD3-45DC-9C96-A63B3A581C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572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874A94-1C53-4CE8-861A-3B01CD607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EF25E44-DF20-41B7-9E03-DEC887D4B4E3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CB404-BB68-45C5-A4DF-E0E259986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1F62C-1E71-4D63-AA80-E82A4BA79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D3ABA79-FAA3-42D1-B3AB-2638C01888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1227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BF4DE-FCE5-474D-8DC2-370B11E92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5449F85-C2BF-46B3-9273-E7A4FD46934A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38D98A-CC27-452A-916F-1A15D4243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7596B-E783-483A-98EC-EA9B3B03D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7BACCA9-F121-4088-83DA-E7519E9E73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6413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00248-DDF2-4F5E-A9D3-86012CFEA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89C52AC-8ABB-49D4-A0B5-C5695C51D55E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3C322-BA5D-4976-A138-4E3162CCF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9F8E8-F9C9-417C-B82D-E61E932E6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399F865-0D54-4C23-8F28-773A16A9B1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5003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0F4D0-7671-47EE-8ACB-BB02A827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EAC02F8-DB91-4752-9760-1417DDB9CDF9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AAE77-0811-4D71-9DAB-27F41F89F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F3BF1-1248-496E-B6AC-F8323234A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3A834AA-22C1-4891-9398-84FD9C5520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025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747D69A-BA74-47F1-801B-D4B300157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61E17-5DA8-4CCE-9D1F-797DE3E50D74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6380C4D-C59A-4DA5-9618-AF720732B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C043092-6056-4098-BF0A-31B06FC77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ABDA8-87B9-42E3-9072-8A7FD82EE1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697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5579E9-0FD4-467C-A142-E3AB3C7AC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52E6B-9C14-4650-A969-A4DA729DE5B8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08E23E-73B9-4F31-8D50-2B34AC737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450A76-EF55-4196-809B-F5D0C8548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45324-2E1B-4AF3-A8A3-BEE707B3AC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50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0A43FEF-B655-45D1-A05F-BC45E8A5F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CCC3E-8DF4-4D26-9308-299B0CEB5A8C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4E18D02-215F-45C2-8806-760A58C3B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8E69F7-8828-4994-BA3F-2BCFCC150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F6978-AA4D-47F3-9925-9E62568E06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410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4601830-99CA-431F-908F-EF6B4BFF95A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12E7709-5DAF-432B-8505-A823165135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D97C1-4F5D-4FF2-869A-3FB13ED58C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F3916E-F5F1-44C7-967A-E3A45E293313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E21EA-895B-4717-B493-189F14306B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C527B-CB3C-4D63-B655-44A3DD832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4860CB6-A079-41D9-8ABE-E7DE0403D9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20CBA70-4045-493E-BA89-0F32AAE49E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33861DF-C3F1-4F73-923A-C51AA3100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B5D7F1D-E61F-4D1C-B0F1-FB752B96C42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8DCD2B3-4096-40EB-99D4-8C9978C9F45E}" type="datetime1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0DDD9FB-39C0-4D0F-AE43-82D486423AB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0B29101-8045-4769-8E39-F772C885BE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888B7635-892F-436F-80FD-514A6FD2A3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4E5C2318-6EE7-4464-9698-BED67C18642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9A789453-68FE-4F3C-9A4B-70B332E94B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79389-CE6C-4A9F-BBE7-4EEB37FE99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F9AF62F-9311-4137-B22A-A91AE836B8FC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9D13F-E514-4F9D-885B-7185E963C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F5FED-0885-4FC3-A977-C13BE0940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2E8397B-22AC-4FB8-B49B-4BA29B798C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E68389D6-6865-4797-94A8-49E40C71D42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E7100824-AC33-4ACB-BD7C-996D15AB35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E42B6-2228-4569-9CE9-8F028CECDF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F21F69D-230B-40BE-8CFD-F354636F5AD4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BED2E-7E9F-4658-A22E-37E7E203D8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02A04-F5E8-42D8-9297-EBB3CB420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92B794C-DB77-4177-A978-95FC63C7713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8B482B4C-2F4A-451C-B6B2-2E1D38BF328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FBC0E3A4-9AA6-4630-9B92-0A501878BA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0CC40-8A23-4588-AEE6-9EB13121FF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A0EA18D-1F36-41C3-BEF2-86C94E5C42F1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84A16-6790-498B-BC9C-0708F7C50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A2113-6009-4F70-9313-F503866806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C0E2962-80BB-492A-8B4E-49ECC943E24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1D7DD6D2-4F3D-488C-B5F5-C0C528B7839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0B744285-452F-4D43-94E2-0CB0DE48C9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F87FA-3C51-4528-B6DF-716B014A17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11D9C0D-B121-4071-A802-3C172221F84D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B30C0-3E12-4EFB-AAC5-1ED5EFADB9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0825C-CFED-4660-87D1-8E7791A96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9BF4847-8690-4346-8CCE-B55086384DD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his.cuahsi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his.cuahsi.org/documents/HISOverview2009.pdf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is.cuahsi.org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his.cuahsi.org/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image" Target="../media/image8.wmf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hyperlink" Target="http://www.campbellsci.com/03001-wind-sentry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9.wmf"/><Relationship Id="rId9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jpe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10.png"/><Relationship Id="rId10" Type="http://schemas.openxmlformats.org/officeDocument/2006/relationships/image" Target="../media/image29.png"/><Relationship Id="rId4" Type="http://schemas.openxmlformats.org/officeDocument/2006/relationships/hyperlink" Target="http://www.campbellsci.com/03001-wind-sentry" TargetMode="External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96D5EA41-49BA-4086-B5AC-381B33942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09700" y="228600"/>
            <a:ext cx="6324600" cy="49752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The CUAHSI Hydrologic Information System</a:t>
            </a:r>
            <a:br>
              <a:rPr lang="en-US" altLang="en-US"/>
            </a:br>
            <a:br>
              <a:rPr lang="en-US" altLang="en-US"/>
            </a:br>
            <a:r>
              <a:rPr lang="en-US" altLang="en-US"/>
              <a:t> </a:t>
            </a:r>
            <a:r>
              <a:rPr lang="en-US" altLang="en-US" sz="3600"/>
              <a:t>Spatial Data Publication Platform</a:t>
            </a:r>
            <a:br>
              <a:rPr lang="en-US" altLang="en-US" sz="3600"/>
            </a:br>
            <a:br>
              <a:rPr lang="en-US" altLang="en-US"/>
            </a:br>
            <a:endParaRPr lang="en-US" altLang="en-US"/>
          </a:p>
        </p:txBody>
      </p:sp>
      <p:grpSp>
        <p:nvGrpSpPr>
          <p:cNvPr id="29699" name="Group 4">
            <a:extLst>
              <a:ext uri="{FF2B5EF4-FFF2-40B4-BE49-F238E27FC236}">
                <a16:creationId xmlns:a16="http://schemas.microsoft.com/office/drawing/2014/main" id="{0A83AC3A-E4E1-4041-9941-357D41E3DC68}"/>
              </a:ext>
            </a:extLst>
          </p:cNvPr>
          <p:cNvGrpSpPr>
            <a:grpSpLocks/>
          </p:cNvGrpSpPr>
          <p:nvPr/>
        </p:nvGrpSpPr>
        <p:grpSpPr bwMode="auto">
          <a:xfrm>
            <a:off x="6461125" y="5759450"/>
            <a:ext cx="2682875" cy="1076325"/>
            <a:chOff x="6461125" y="5759450"/>
            <a:chExt cx="2682875" cy="1076325"/>
          </a:xfrm>
        </p:grpSpPr>
        <p:sp>
          <p:nvSpPr>
            <p:cNvPr id="29705" name="Rectangle 10">
              <a:extLst>
                <a:ext uri="{FF2B5EF4-FFF2-40B4-BE49-F238E27FC236}">
                  <a16:creationId xmlns:a16="http://schemas.microsoft.com/office/drawing/2014/main" id="{8AB6CBFA-049D-4E97-9807-51800EAC6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1125" y="5759450"/>
              <a:ext cx="2654300" cy="1076325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29706" name="Picture 11" descr="nsf4c">
              <a:extLst>
                <a:ext uri="{FF2B5EF4-FFF2-40B4-BE49-F238E27FC236}">
                  <a16:creationId xmlns:a16="http://schemas.microsoft.com/office/drawing/2014/main" id="{54EFB6B7-A855-4E18-9089-B033D2386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4938" y="5827713"/>
              <a:ext cx="995362" cy="966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7" name="Text Box 12">
              <a:extLst>
                <a:ext uri="{FF2B5EF4-FFF2-40B4-BE49-F238E27FC236}">
                  <a16:creationId xmlns:a16="http://schemas.microsoft.com/office/drawing/2014/main" id="{B53192A3-0A62-42CA-9000-FE0EB32533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77125" y="5943600"/>
              <a:ext cx="1666875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3894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3894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3894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3894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3894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389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389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389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389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Support</a:t>
              </a:r>
            </a:p>
            <a:p>
              <a:pPr eaLnBrk="1" hangingPunct="1"/>
              <a:r>
                <a:rPr lang="en-US" altLang="en-US"/>
                <a:t>EAR 0622374</a:t>
              </a:r>
            </a:p>
          </p:txBody>
        </p:sp>
      </p:grpSp>
      <p:grpSp>
        <p:nvGrpSpPr>
          <p:cNvPr id="29700" name="Group 11">
            <a:extLst>
              <a:ext uri="{FF2B5EF4-FFF2-40B4-BE49-F238E27FC236}">
                <a16:creationId xmlns:a16="http://schemas.microsoft.com/office/drawing/2014/main" id="{514AAB33-E235-4E0E-B9B8-3A24C5437069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5481638"/>
            <a:ext cx="3465513" cy="1300162"/>
            <a:chOff x="228600" y="5232772"/>
            <a:chExt cx="3733800" cy="1400590"/>
          </a:xfrm>
        </p:grpSpPr>
        <p:pic>
          <p:nvPicPr>
            <p:cNvPr id="29703" name="Picture 4" descr="cuahsi_logo_4">
              <a:extLst>
                <a:ext uri="{FF2B5EF4-FFF2-40B4-BE49-F238E27FC236}">
                  <a16:creationId xmlns:a16="http://schemas.microsoft.com/office/drawing/2014/main" id="{E7BF5B2B-E1D2-4121-80CE-0AB8F8408D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569"/>
            <a:stretch>
              <a:fillRect/>
            </a:stretch>
          </p:blipFill>
          <p:spPr bwMode="auto">
            <a:xfrm>
              <a:off x="228600" y="5232772"/>
              <a:ext cx="1447800" cy="1400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4" name="Rectangle 9">
              <a:extLst>
                <a:ext uri="{FF2B5EF4-FFF2-40B4-BE49-F238E27FC236}">
                  <a16:creationId xmlns:a16="http://schemas.microsoft.com/office/drawing/2014/main" id="{D35EC22E-88CC-4C0F-A594-1EE808C9D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5257800"/>
              <a:ext cx="2362200" cy="132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2800"/>
                <a:t>CUAHSI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altLang="en-US" sz="5400"/>
                <a:t>HIS</a:t>
              </a:r>
            </a:p>
            <a:p>
              <a:pPr eaLnBrk="1" hangingPunct="1">
                <a:lnSpc>
                  <a:spcPct val="40000"/>
                </a:lnSpc>
              </a:pPr>
              <a:r>
                <a:rPr lang="en-US" altLang="en-US" sz="1400" i="1"/>
                <a:t>Sharing hydrologic data</a:t>
              </a:r>
            </a:p>
          </p:txBody>
        </p:sp>
      </p:grpSp>
      <p:sp>
        <p:nvSpPr>
          <p:cNvPr id="50181" name="Subtitle 10">
            <a:extLst>
              <a:ext uri="{FF2B5EF4-FFF2-40B4-BE49-F238E27FC236}">
                <a16:creationId xmlns:a16="http://schemas.microsoft.com/office/drawing/2014/main" id="{362838A3-17F9-4B6B-8BDD-0A562B90B4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5867400"/>
            <a:ext cx="6400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hlinkClick r:id="rId4"/>
              </a:rPr>
              <a:t>http://his.cuahsi.org/</a:t>
            </a:r>
            <a:r>
              <a:rPr lang="en-US"/>
              <a:t> </a:t>
            </a:r>
          </a:p>
        </p:txBody>
      </p:sp>
      <p:sp>
        <p:nvSpPr>
          <p:cNvPr id="29702" name="Rectangle 10">
            <a:extLst>
              <a:ext uri="{FF2B5EF4-FFF2-40B4-BE49-F238E27FC236}">
                <a16:creationId xmlns:a16="http://schemas.microsoft.com/office/drawing/2014/main" id="{F1A38B79-4192-44F9-9210-56815F56A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4114800"/>
            <a:ext cx="5867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0070C0"/>
                </a:solidFill>
              </a:rPr>
              <a:t>David Tarboton, Jeff Horsburgh, David Maidment, Dan Ames, Jon Goodall, Richard Hooper, and Ilya Zaslavsky</a:t>
            </a:r>
            <a:endParaRPr lang="en-US" altLang="en-US"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>
            <a:extLst>
              <a:ext uri="{FF2B5EF4-FFF2-40B4-BE49-F238E27FC236}">
                <a16:creationId xmlns:a16="http://schemas.microsoft.com/office/drawing/2014/main" id="{ADD1075C-0DB0-45F3-869F-B2F6A7990758}"/>
              </a:ext>
            </a:extLst>
          </p:cNvPr>
          <p:cNvSpPr/>
          <p:nvPr/>
        </p:nvSpPr>
        <p:spPr>
          <a:xfrm>
            <a:off x="915988" y="5440363"/>
            <a:ext cx="703262" cy="631825"/>
          </a:xfrm>
          <a:prstGeom prst="can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ODM</a:t>
            </a:r>
          </a:p>
        </p:txBody>
      </p:sp>
      <p:sp>
        <p:nvSpPr>
          <p:cNvPr id="5" name="Can 4">
            <a:extLst>
              <a:ext uri="{FF2B5EF4-FFF2-40B4-BE49-F238E27FC236}">
                <a16:creationId xmlns:a16="http://schemas.microsoft.com/office/drawing/2014/main" id="{D5D466F3-DDCA-46AE-8D97-E7B577B5B465}"/>
              </a:ext>
            </a:extLst>
          </p:cNvPr>
          <p:cNvSpPr/>
          <p:nvPr/>
        </p:nvSpPr>
        <p:spPr>
          <a:xfrm>
            <a:off x="1900238" y="5440363"/>
            <a:ext cx="703262" cy="631825"/>
          </a:xfrm>
          <a:prstGeom prst="can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ODM</a:t>
            </a:r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id="{A34651DA-F199-4337-AF29-36AA7C2EB812}"/>
              </a:ext>
            </a:extLst>
          </p:cNvPr>
          <p:cNvSpPr/>
          <p:nvPr/>
        </p:nvSpPr>
        <p:spPr>
          <a:xfrm>
            <a:off x="2884488" y="5440363"/>
            <a:ext cx="703262" cy="631825"/>
          </a:xfrm>
          <a:prstGeom prst="can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ODM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E08247-1A56-47E1-AA00-F7DF0E99D1A4}"/>
              </a:ext>
            </a:extLst>
          </p:cNvPr>
          <p:cNvSpPr/>
          <p:nvPr/>
        </p:nvSpPr>
        <p:spPr>
          <a:xfrm>
            <a:off x="838200" y="4953000"/>
            <a:ext cx="852488" cy="352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prstClr val="white"/>
                </a:solidFill>
              </a:rPr>
              <a:t>WaterOneFlow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C9B511-5FCF-46AD-B0BF-0CBE2650FFDC}"/>
              </a:ext>
            </a:extLst>
          </p:cNvPr>
          <p:cNvSpPr/>
          <p:nvPr/>
        </p:nvSpPr>
        <p:spPr>
          <a:xfrm>
            <a:off x="1839913" y="4951413"/>
            <a:ext cx="841375" cy="350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prstClr val="white"/>
                </a:solidFill>
              </a:rPr>
              <a:t>WaterOneFlow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A9349F-3A1B-46B7-A76A-1BC56CE3B352}"/>
              </a:ext>
            </a:extLst>
          </p:cNvPr>
          <p:cNvSpPr/>
          <p:nvPr/>
        </p:nvSpPr>
        <p:spPr>
          <a:xfrm>
            <a:off x="2824163" y="4951413"/>
            <a:ext cx="847725" cy="350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prstClr val="white"/>
                </a:solidFill>
              </a:rPr>
              <a:t>WaterOneFlow</a:t>
            </a:r>
          </a:p>
        </p:txBody>
      </p:sp>
      <p:sp>
        <p:nvSpPr>
          <p:cNvPr id="10" name="Flowchart: Magnetic Disk 9">
            <a:extLst>
              <a:ext uri="{FF2B5EF4-FFF2-40B4-BE49-F238E27FC236}">
                <a16:creationId xmlns:a16="http://schemas.microsoft.com/office/drawing/2014/main" id="{900610CC-9A25-45A0-A24B-0F8043208C6F}"/>
              </a:ext>
            </a:extLst>
          </p:cNvPr>
          <p:cNvSpPr/>
          <p:nvPr/>
        </p:nvSpPr>
        <p:spPr>
          <a:xfrm>
            <a:off x="4432300" y="3544888"/>
            <a:ext cx="1546225" cy="1195387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HIS Server</a:t>
            </a:r>
          </a:p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Database</a:t>
            </a:r>
          </a:p>
        </p:txBody>
      </p:sp>
      <p:pic>
        <p:nvPicPr>
          <p:cNvPr id="38921" name="Picture 2">
            <a:extLst>
              <a:ext uri="{FF2B5EF4-FFF2-40B4-BE49-F238E27FC236}">
                <a16:creationId xmlns:a16="http://schemas.microsoft.com/office/drawing/2014/main" id="{31B8D65F-0FD0-4985-A6A5-CDA6EC370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5091113"/>
            <a:ext cx="12382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2">
            <a:extLst>
              <a:ext uri="{FF2B5EF4-FFF2-40B4-BE49-F238E27FC236}">
                <a16:creationId xmlns:a16="http://schemas.microsoft.com/office/drawing/2014/main" id="{7ED43CDB-9687-4A42-BC25-095F62F99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091113"/>
            <a:ext cx="12382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2">
            <a:extLst>
              <a:ext uri="{FF2B5EF4-FFF2-40B4-BE49-F238E27FC236}">
                <a16:creationId xmlns:a16="http://schemas.microsoft.com/office/drawing/2014/main" id="{25DD829A-1ECD-49BC-B51D-754029ADB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3" y="5091113"/>
            <a:ext cx="12382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2">
            <a:extLst>
              <a:ext uri="{FF2B5EF4-FFF2-40B4-BE49-F238E27FC236}">
                <a16:creationId xmlns:a16="http://schemas.microsoft.com/office/drawing/2014/main" id="{9604DEDC-79A1-4DED-A4A7-21BE210E5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8" y="514350"/>
            <a:ext cx="2319337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5" name="TextBox 16">
            <a:extLst>
              <a:ext uri="{FF2B5EF4-FFF2-40B4-BE49-F238E27FC236}">
                <a16:creationId xmlns:a16="http://schemas.microsoft.com/office/drawing/2014/main" id="{6B3D39F6-4E18-4B37-B0E1-E7F382D16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6145213"/>
            <a:ext cx="33988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00"/>
                </a:solidFill>
              </a:rPr>
              <a:t>ODM Databases and WaterOneFlow Web Services</a:t>
            </a:r>
          </a:p>
        </p:txBody>
      </p:sp>
      <p:sp>
        <p:nvSpPr>
          <p:cNvPr id="38926" name="TextBox 17">
            <a:extLst>
              <a:ext uri="{FF2B5EF4-FFF2-40B4-BE49-F238E27FC236}">
                <a16:creationId xmlns:a16="http://schemas.microsoft.com/office/drawing/2014/main" id="{0CDA4434-DF1B-494D-9E79-CA0F67E5B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6216650"/>
            <a:ext cx="3581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ArcGIS Server Spatial Data Services</a:t>
            </a:r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B838E953-A021-4D65-8BBD-7694F6479F52}"/>
              </a:ext>
            </a:extLst>
          </p:cNvPr>
          <p:cNvSpPr/>
          <p:nvPr/>
        </p:nvSpPr>
        <p:spPr>
          <a:xfrm rot="10800000">
            <a:off x="1163638" y="5302250"/>
            <a:ext cx="211137" cy="21113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9068338E-E736-4434-B270-26B1AF17075C}"/>
              </a:ext>
            </a:extLst>
          </p:cNvPr>
          <p:cNvSpPr/>
          <p:nvPr/>
        </p:nvSpPr>
        <p:spPr>
          <a:xfrm rot="10800000">
            <a:off x="2147888" y="5302250"/>
            <a:ext cx="211137" cy="21113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1616E4C6-0754-49E1-A236-A1F6B89F703E}"/>
              </a:ext>
            </a:extLst>
          </p:cNvPr>
          <p:cNvSpPr/>
          <p:nvPr/>
        </p:nvSpPr>
        <p:spPr>
          <a:xfrm rot="10800000">
            <a:off x="3165475" y="5302250"/>
            <a:ext cx="211138" cy="21113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8930" name="Picture 3">
            <a:extLst>
              <a:ext uri="{FF2B5EF4-FFF2-40B4-BE49-F238E27FC236}">
                <a16:creationId xmlns:a16="http://schemas.microsoft.com/office/drawing/2014/main" id="{7FBD8ADB-C42D-4D7B-AD8B-39E714E31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238250"/>
            <a:ext cx="23622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B36CF688-1C12-4101-87D7-2F7C3AF9D497}"/>
              </a:ext>
            </a:extLst>
          </p:cNvPr>
          <p:cNvCxnSpPr>
            <a:stCxn id="10" idx="1"/>
            <a:endCxn id="14" idx="2"/>
          </p:cNvCxnSpPr>
          <p:nvPr/>
        </p:nvCxnSpPr>
        <p:spPr>
          <a:xfrm rot="16200000" flipV="1">
            <a:off x="3990976" y="2330450"/>
            <a:ext cx="914400" cy="1514475"/>
          </a:xfrm>
          <a:prstGeom prst="curvedConnector3">
            <a:avLst>
              <a:gd name="adj1" fmla="val 50000"/>
            </a:avLst>
          </a:prstGeom>
          <a:ln w="25400" cmpd="sng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7AFAD0F1-532A-4017-A007-64C1F5DFA0FA}"/>
              </a:ext>
            </a:extLst>
          </p:cNvPr>
          <p:cNvCxnSpPr>
            <a:stCxn id="10" idx="1"/>
            <a:endCxn id="16" idx="2"/>
          </p:cNvCxnSpPr>
          <p:nvPr/>
        </p:nvCxnSpPr>
        <p:spPr>
          <a:xfrm rot="5400000" flipH="1" flipV="1">
            <a:off x="4906169" y="2507457"/>
            <a:ext cx="1336675" cy="738187"/>
          </a:xfrm>
          <a:prstGeom prst="curvedConnector3">
            <a:avLst>
              <a:gd name="adj1" fmla="val 70957"/>
            </a:avLst>
          </a:prstGeom>
          <a:ln w="25400" cmpd="sng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>
            <a:extLst>
              <a:ext uri="{FF2B5EF4-FFF2-40B4-BE49-F238E27FC236}">
                <a16:creationId xmlns:a16="http://schemas.microsoft.com/office/drawing/2014/main" id="{FDCAFB4A-123F-4A0C-90E9-1DB205DE5F4B}"/>
              </a:ext>
            </a:extLst>
          </p:cNvPr>
          <p:cNvCxnSpPr>
            <a:stCxn id="10" idx="1"/>
          </p:cNvCxnSpPr>
          <p:nvPr/>
        </p:nvCxnSpPr>
        <p:spPr>
          <a:xfrm rot="5400000" flipH="1" flipV="1">
            <a:off x="5326063" y="2546350"/>
            <a:ext cx="877888" cy="1119187"/>
          </a:xfrm>
          <a:prstGeom prst="curvedConnector2">
            <a:avLst/>
          </a:prstGeom>
          <a:ln w="25400" cmpd="sng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34" name="Picture 2">
            <a:extLst>
              <a:ext uri="{FF2B5EF4-FFF2-40B4-BE49-F238E27FC236}">
                <a16:creationId xmlns:a16="http://schemas.microsoft.com/office/drawing/2014/main" id="{8F90DD7C-3863-4DAC-8674-C3AD08184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381000"/>
            <a:ext cx="2043113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B85559BA-9E39-41BA-8C7E-D5A4BFDD9B27}"/>
              </a:ext>
            </a:extLst>
          </p:cNvPr>
          <p:cNvCxnSpPr>
            <a:stCxn id="10" idx="1"/>
            <a:endCxn id="34" idx="2"/>
          </p:cNvCxnSpPr>
          <p:nvPr/>
        </p:nvCxnSpPr>
        <p:spPr>
          <a:xfrm rot="16200000" flipV="1">
            <a:off x="2902744" y="1242219"/>
            <a:ext cx="958850" cy="3646488"/>
          </a:xfrm>
          <a:prstGeom prst="curvedConnector3">
            <a:avLst>
              <a:gd name="adj1" fmla="val 50000"/>
            </a:avLst>
          </a:prstGeom>
          <a:ln w="25400" cmpd="sng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lowchart: Internal Storage 50">
            <a:extLst>
              <a:ext uri="{FF2B5EF4-FFF2-40B4-BE49-F238E27FC236}">
                <a16:creationId xmlns:a16="http://schemas.microsoft.com/office/drawing/2014/main" id="{309A01DE-F1E9-457D-99BF-F2196F084DFD}"/>
              </a:ext>
            </a:extLst>
          </p:cNvPr>
          <p:cNvSpPr/>
          <p:nvPr/>
        </p:nvSpPr>
        <p:spPr>
          <a:xfrm>
            <a:off x="6049963" y="3581400"/>
            <a:ext cx="1265237" cy="1195388"/>
          </a:xfrm>
          <a:prstGeom prst="flowChartInternalStorag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Spatial</a:t>
            </a:r>
          </a:p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Services</a:t>
            </a:r>
          </a:p>
        </p:txBody>
      </p:sp>
      <p:sp>
        <p:nvSpPr>
          <p:cNvPr id="53" name="Flowchart: Internal Storage 52">
            <a:extLst>
              <a:ext uri="{FF2B5EF4-FFF2-40B4-BE49-F238E27FC236}">
                <a16:creationId xmlns:a16="http://schemas.microsoft.com/office/drawing/2014/main" id="{E33289E5-E1B4-450C-9430-9147ACA596D1}"/>
              </a:ext>
            </a:extLst>
          </p:cNvPr>
          <p:cNvSpPr/>
          <p:nvPr/>
        </p:nvSpPr>
        <p:spPr>
          <a:xfrm>
            <a:off x="2514600" y="3544888"/>
            <a:ext cx="1835150" cy="1195387"/>
          </a:xfrm>
          <a:prstGeom prst="flowChartInternalStorag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WaterOneFlow</a:t>
            </a:r>
          </a:p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Services</a:t>
            </a:r>
          </a:p>
        </p:txBody>
      </p:sp>
      <p:cxnSp>
        <p:nvCxnSpPr>
          <p:cNvPr id="72" name="Curved Connector 71">
            <a:extLst>
              <a:ext uri="{FF2B5EF4-FFF2-40B4-BE49-F238E27FC236}">
                <a16:creationId xmlns:a16="http://schemas.microsoft.com/office/drawing/2014/main" id="{89D143AC-EE4B-4D3C-B237-6E7AF679BC6E}"/>
              </a:ext>
            </a:extLst>
          </p:cNvPr>
          <p:cNvCxnSpPr>
            <a:stCxn id="7" idx="0"/>
            <a:endCxn id="53" idx="1"/>
          </p:cNvCxnSpPr>
          <p:nvPr/>
        </p:nvCxnSpPr>
        <p:spPr>
          <a:xfrm rot="5400000" flipH="1" flipV="1">
            <a:off x="1484313" y="3922713"/>
            <a:ext cx="811212" cy="1249362"/>
          </a:xfrm>
          <a:prstGeom prst="curvedConnector2">
            <a:avLst/>
          </a:prstGeom>
          <a:ln w="25400" cmpd="sng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urved Connector 71">
            <a:extLst>
              <a:ext uri="{FF2B5EF4-FFF2-40B4-BE49-F238E27FC236}">
                <a16:creationId xmlns:a16="http://schemas.microsoft.com/office/drawing/2014/main" id="{03A1C8E5-D053-412F-924E-303D241160BD}"/>
              </a:ext>
            </a:extLst>
          </p:cNvPr>
          <p:cNvCxnSpPr>
            <a:stCxn id="8" idx="0"/>
            <a:endCxn id="53" idx="1"/>
          </p:cNvCxnSpPr>
          <p:nvPr/>
        </p:nvCxnSpPr>
        <p:spPr>
          <a:xfrm rot="5400000" flipH="1" flipV="1">
            <a:off x="1982787" y="4419601"/>
            <a:ext cx="809625" cy="254000"/>
          </a:xfrm>
          <a:prstGeom prst="curvedConnector2">
            <a:avLst/>
          </a:prstGeom>
          <a:ln w="25400" cmpd="sng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urved Connector 71">
            <a:extLst>
              <a:ext uri="{FF2B5EF4-FFF2-40B4-BE49-F238E27FC236}">
                <a16:creationId xmlns:a16="http://schemas.microsoft.com/office/drawing/2014/main" id="{EC5399FA-5CC5-4F83-88D8-0DF41D49969D}"/>
              </a:ext>
            </a:extLst>
          </p:cNvPr>
          <p:cNvCxnSpPr>
            <a:stCxn id="9" idx="0"/>
            <a:endCxn id="53" idx="1"/>
          </p:cNvCxnSpPr>
          <p:nvPr/>
        </p:nvCxnSpPr>
        <p:spPr>
          <a:xfrm rot="16200000" flipV="1">
            <a:off x="2476500" y="4179888"/>
            <a:ext cx="809625" cy="733425"/>
          </a:xfrm>
          <a:prstGeom prst="curvedConnector4">
            <a:avLst>
              <a:gd name="adj1" fmla="val 8579"/>
              <a:gd name="adj2" fmla="val 121325"/>
            </a:avLst>
          </a:prstGeom>
          <a:ln w="25400" cmpd="sng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71">
            <a:extLst>
              <a:ext uri="{FF2B5EF4-FFF2-40B4-BE49-F238E27FC236}">
                <a16:creationId xmlns:a16="http://schemas.microsoft.com/office/drawing/2014/main" id="{480B246C-A013-4F18-BC94-4F7D7EED6BF7}"/>
              </a:ext>
            </a:extLst>
          </p:cNvPr>
          <p:cNvCxnSpPr>
            <a:stCxn id="11" idx="0"/>
            <a:endCxn id="51" idx="2"/>
          </p:cNvCxnSpPr>
          <p:nvPr/>
        </p:nvCxnSpPr>
        <p:spPr>
          <a:xfrm rot="5400000" flipH="1" flipV="1">
            <a:off x="5919788" y="4329113"/>
            <a:ext cx="314325" cy="1209675"/>
          </a:xfrm>
          <a:prstGeom prst="curvedConnector3">
            <a:avLst>
              <a:gd name="adj1" fmla="val 50000"/>
            </a:avLst>
          </a:prstGeom>
          <a:ln w="25400" cmpd="sng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71">
            <a:extLst>
              <a:ext uri="{FF2B5EF4-FFF2-40B4-BE49-F238E27FC236}">
                <a16:creationId xmlns:a16="http://schemas.microsoft.com/office/drawing/2014/main" id="{0F542AB4-9640-4640-AB6F-CACE985D7F39}"/>
              </a:ext>
            </a:extLst>
          </p:cNvPr>
          <p:cNvCxnSpPr>
            <a:stCxn id="13" idx="0"/>
            <a:endCxn id="51" idx="2"/>
          </p:cNvCxnSpPr>
          <p:nvPr/>
        </p:nvCxnSpPr>
        <p:spPr>
          <a:xfrm rot="16200000" flipV="1">
            <a:off x="6588125" y="4870451"/>
            <a:ext cx="314325" cy="127000"/>
          </a:xfrm>
          <a:prstGeom prst="curvedConnector3">
            <a:avLst>
              <a:gd name="adj1" fmla="val 50000"/>
            </a:avLst>
          </a:prstGeom>
          <a:ln w="25400" cmpd="sng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urved Connector 71">
            <a:extLst>
              <a:ext uri="{FF2B5EF4-FFF2-40B4-BE49-F238E27FC236}">
                <a16:creationId xmlns:a16="http://schemas.microsoft.com/office/drawing/2014/main" id="{300BE9FE-C0A1-4DC6-AB1C-A7D89F6C6C7B}"/>
              </a:ext>
            </a:extLst>
          </p:cNvPr>
          <p:cNvCxnSpPr>
            <a:stCxn id="12" idx="0"/>
            <a:endCxn id="51" idx="2"/>
          </p:cNvCxnSpPr>
          <p:nvPr/>
        </p:nvCxnSpPr>
        <p:spPr>
          <a:xfrm rot="16200000" flipV="1">
            <a:off x="7255669" y="4202907"/>
            <a:ext cx="314325" cy="1462087"/>
          </a:xfrm>
          <a:prstGeom prst="curvedConnector3">
            <a:avLst>
              <a:gd name="adj1" fmla="val 50000"/>
            </a:avLst>
          </a:prstGeom>
          <a:ln w="25400" cmpd="sng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44" name="Picture 2">
            <a:extLst>
              <a:ext uri="{FF2B5EF4-FFF2-40B4-BE49-F238E27FC236}">
                <a16:creationId xmlns:a16="http://schemas.microsoft.com/office/drawing/2014/main" id="{C9739FA1-2C0F-4BD9-87AF-DAA31CCF6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81000"/>
            <a:ext cx="212883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45" name="TextBox 38">
            <a:extLst>
              <a:ext uri="{FF2B5EF4-FFF2-40B4-BE49-F238E27FC236}">
                <a16:creationId xmlns:a16="http://schemas.microsoft.com/office/drawing/2014/main" id="{B534298D-E58E-463D-8B9E-C2DA2F050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00"/>
                </a:solidFill>
              </a:rPr>
              <a:t>Map Server</a:t>
            </a:r>
          </a:p>
        </p:txBody>
      </p:sp>
      <p:sp>
        <p:nvSpPr>
          <p:cNvPr id="38946" name="TextBox 39">
            <a:extLst>
              <a:ext uri="{FF2B5EF4-FFF2-40B4-BE49-F238E27FC236}">
                <a16:creationId xmlns:a16="http://schemas.microsoft.com/office/drawing/2014/main" id="{2C99BBCF-16F9-4CEA-97D7-6408A7517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0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00"/>
                </a:solidFill>
              </a:rPr>
              <a:t>Time Series Analyst</a:t>
            </a:r>
          </a:p>
        </p:txBody>
      </p:sp>
      <p:sp>
        <p:nvSpPr>
          <p:cNvPr id="38947" name="TextBox 40">
            <a:extLst>
              <a:ext uri="{FF2B5EF4-FFF2-40B4-BE49-F238E27FC236}">
                <a16:creationId xmlns:a16="http://schemas.microsoft.com/office/drawing/2014/main" id="{ED03429A-C45F-495F-B6B8-4378B4200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52400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00"/>
                </a:solidFill>
              </a:rPr>
              <a:t>HIS Server Website</a:t>
            </a:r>
          </a:p>
        </p:txBody>
      </p:sp>
      <p:sp>
        <p:nvSpPr>
          <p:cNvPr id="38948" name="TextBox 41">
            <a:extLst>
              <a:ext uri="{FF2B5EF4-FFF2-40B4-BE49-F238E27FC236}">
                <a16:creationId xmlns:a16="http://schemas.microsoft.com/office/drawing/2014/main" id="{1AB98478-EDB9-458D-B3AA-F366FB140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295275"/>
            <a:ext cx="1676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00"/>
                </a:solidFill>
              </a:rPr>
              <a:t>HIS Server Capabilities Web Service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427E9A4-8467-4758-9755-A09459BF5FFC}"/>
              </a:ext>
            </a:extLst>
          </p:cNvPr>
          <p:cNvSpPr/>
          <p:nvPr/>
        </p:nvSpPr>
        <p:spPr>
          <a:xfrm>
            <a:off x="635000" y="2895600"/>
            <a:ext cx="1617663" cy="11953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HIS Server Database Configuration Tool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065A5-3658-43B9-BFA6-132202143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638"/>
            <a:ext cx="4572000" cy="14779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Publication of Spatial (GIS) Datasets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E5320183-9A5E-452C-8A54-2AF081858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057400"/>
            <a:ext cx="4648200" cy="4068763"/>
          </a:xfrm>
        </p:spPr>
        <p:txBody>
          <a:bodyPr/>
          <a:lstStyle/>
          <a:p>
            <a:r>
              <a:rPr lang="en-US" altLang="en-US"/>
              <a:t>Publishing spatial datasets using ArcGIS Server</a:t>
            </a:r>
          </a:p>
          <a:p>
            <a:pPr lvl="1"/>
            <a:r>
              <a:rPr lang="en-US" altLang="en-US"/>
              <a:t>Using OGC standards that can be consumed by a number of GIS clients</a:t>
            </a:r>
          </a:p>
          <a:p>
            <a:pPr lvl="1"/>
            <a:r>
              <a:rPr lang="en-US" altLang="en-US"/>
              <a:t>WMS, WFS, WCS</a:t>
            </a:r>
          </a:p>
        </p:txBody>
      </p:sp>
      <p:pic>
        <p:nvPicPr>
          <p:cNvPr id="39940" name="Picture 2">
            <a:extLst>
              <a:ext uri="{FF2B5EF4-FFF2-40B4-BE49-F238E27FC236}">
                <a16:creationId xmlns:a16="http://schemas.microsoft.com/office/drawing/2014/main" id="{BE701F47-D85F-4054-8F30-AEFE05804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81400"/>
            <a:ext cx="3551238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3">
            <a:extLst>
              <a:ext uri="{FF2B5EF4-FFF2-40B4-BE49-F238E27FC236}">
                <a16:creationId xmlns:a16="http://schemas.microsoft.com/office/drawing/2014/main" id="{CF0FF7E2-0E18-4B4D-BE14-5A74626DA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"/>
            <a:ext cx="3535363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26F4E95E-AA0C-434F-B26D-508C5D4BA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868363"/>
          </a:xfrm>
        </p:spPr>
        <p:txBody>
          <a:bodyPr/>
          <a:lstStyle/>
          <a:p>
            <a:r>
              <a:rPr lang="en-US" altLang="en-US" sz="4000"/>
              <a:t>Data Presentation Via a Map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695A7-BF5C-4BE7-AA46-C80CB32DC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525963"/>
          </a:xfrm>
        </p:spPr>
        <p:txBody>
          <a:bodyPr>
            <a:normAutofit fontScale="85000"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Internet Map Server built using </a:t>
            </a:r>
            <a:r>
              <a:rPr lang="en-US" dirty="0" err="1"/>
              <a:t>ArcGIS</a:t>
            </a:r>
            <a:r>
              <a:rPr lang="en-US" dirty="0"/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Web browser client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Combine spatial data and observational data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Launch data visualization tools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Based on a “Region”</a:t>
            </a:r>
          </a:p>
        </p:txBody>
      </p:sp>
      <p:sp>
        <p:nvSpPr>
          <p:cNvPr id="40964" name="TextBox 4">
            <a:extLst>
              <a:ext uri="{FF2B5EF4-FFF2-40B4-BE49-F238E27FC236}">
                <a16:creationId xmlns:a16="http://schemas.microsoft.com/office/drawing/2014/main" id="{5979E25C-CA1A-48D0-9B96-7448E92D6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172200"/>
            <a:ext cx="3565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376092"/>
                </a:solidFill>
              </a:rPr>
              <a:t>http://maps.usu.edu/map/</a:t>
            </a:r>
          </a:p>
        </p:txBody>
      </p:sp>
      <p:pic>
        <p:nvPicPr>
          <p:cNvPr id="40965" name="Picture 2">
            <a:extLst>
              <a:ext uri="{FF2B5EF4-FFF2-40B4-BE49-F238E27FC236}">
                <a16:creationId xmlns:a16="http://schemas.microsoft.com/office/drawing/2014/main" id="{25F38248-EF97-4938-BEDB-26396C702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143000"/>
            <a:ext cx="4957763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DE0A1673-24BA-49DC-A8C5-96B2A8B56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"/>
            <a:ext cx="7848600" cy="1143000"/>
          </a:xfrm>
        </p:spPr>
        <p:txBody>
          <a:bodyPr/>
          <a:lstStyle/>
          <a:p>
            <a:pPr eaLnBrk="1" hangingPunct="1"/>
            <a:r>
              <a:rPr lang="en-US" altLang="en-US" sz="3600"/>
              <a:t>Data Preview, Visualization, and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908FA-1A3F-409B-A375-8BF631ED5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Time Series Analyst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Web Browser Client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Multiple ODM Database Support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Variety of plot types and descriptive statistics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Linked to the map server application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Enables data preview and download</a:t>
            </a:r>
          </a:p>
        </p:txBody>
      </p:sp>
      <p:pic>
        <p:nvPicPr>
          <p:cNvPr id="41988" name="Picture 2">
            <a:extLst>
              <a:ext uri="{FF2B5EF4-FFF2-40B4-BE49-F238E27FC236}">
                <a16:creationId xmlns:a16="http://schemas.microsoft.com/office/drawing/2014/main" id="{286635CB-39C5-4738-8335-217210B2F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1529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4">
            <a:extLst>
              <a:ext uri="{FF2B5EF4-FFF2-40B4-BE49-F238E27FC236}">
                <a16:creationId xmlns:a16="http://schemas.microsoft.com/office/drawing/2014/main" id="{9E62D117-2DF2-4A66-9707-6986519EE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172200"/>
            <a:ext cx="4156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376092"/>
                </a:solidFill>
                <a:latin typeface="Calibri" panose="020F0502020204030204" pitchFamily="34" charset="0"/>
              </a:rPr>
              <a:t>http://tsa.usu.edu/odmanalyst/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FF37A-89DD-42D6-AE1D-2B7D2442C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HIS Server</a:t>
            </a:r>
            <a:br>
              <a:rPr lang="en-US" dirty="0"/>
            </a:br>
            <a:r>
              <a:rPr lang="en-US" dirty="0"/>
              <a:t>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93330-0279-4BBC-AAD1-69729B560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HIS Server description page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Listing of published observational data services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Listing of published GIS data services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Links to the map server and Time Series Analyst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Data Query and Download Page</a:t>
            </a:r>
          </a:p>
        </p:txBody>
      </p:sp>
      <p:pic>
        <p:nvPicPr>
          <p:cNvPr id="43012" name="Picture 2">
            <a:extLst>
              <a:ext uri="{FF2B5EF4-FFF2-40B4-BE49-F238E27FC236}">
                <a16:creationId xmlns:a16="http://schemas.microsoft.com/office/drawing/2014/main" id="{6D361BBC-81BD-470C-8E56-D14063097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"/>
            <a:ext cx="44196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3">
            <a:extLst>
              <a:ext uri="{FF2B5EF4-FFF2-40B4-BE49-F238E27FC236}">
                <a16:creationId xmlns:a16="http://schemas.microsoft.com/office/drawing/2014/main" id="{A177E62C-C1FC-4225-92E5-DE0D6144E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81400"/>
            <a:ext cx="4419600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Box 5">
            <a:extLst>
              <a:ext uri="{FF2B5EF4-FFF2-40B4-BE49-F238E27FC236}">
                <a16:creationId xmlns:a16="http://schemas.microsoft.com/office/drawing/2014/main" id="{346C6F95-4482-4D20-A088-3F873FCD9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172200"/>
            <a:ext cx="3783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376092"/>
                </a:solidFill>
                <a:latin typeface="Calibri" panose="020F0502020204030204" pitchFamily="34" charset="0"/>
              </a:rPr>
              <a:t>http://littlebearriver.usu.edu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070FF072-05A8-4B09-8316-565C23955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r>
              <a:rPr lang="en-US" altLang="en-US"/>
              <a:t>HydroServer Database</a:t>
            </a:r>
          </a:p>
        </p:txBody>
      </p:sp>
      <p:pic>
        <p:nvPicPr>
          <p:cNvPr id="44035" name="Picture 4" descr="\\fish\Working\Projects\INRA ICEWATER\Data Node Design\ICEWATERDataNodeDatabase.jpg">
            <a:extLst>
              <a:ext uri="{FF2B5EF4-FFF2-40B4-BE49-F238E27FC236}">
                <a16:creationId xmlns:a16="http://schemas.microsoft.com/office/drawing/2014/main" id="{D15789B1-23CC-46CA-9D77-3941B8D06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696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1000E4D6-2E79-47DC-939A-3F7BE1F27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/>
          <a:lstStyle/>
          <a:p>
            <a:r>
              <a:rPr lang="en-US" altLang="en-US" sz="3600"/>
              <a:t>HydroServer Capabilities Web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4EF08-8127-4DB7-9BB1-ADC5792C2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3733800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Publish capabilities of each </a:t>
            </a:r>
            <a:r>
              <a:rPr lang="en-US" dirty="0" err="1"/>
              <a:t>HydroServer</a:t>
            </a:r>
            <a:endParaRPr lang="en-US" dirty="0"/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Listing of published observational data services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Listing of published spatial data services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Supports automatic cataloging of available services at HIS Central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/>
              <a:t>Makes </a:t>
            </a:r>
            <a:r>
              <a:rPr lang="en-US" b="1" dirty="0" err="1"/>
              <a:t>HydroServers</a:t>
            </a:r>
            <a:r>
              <a:rPr lang="en-US" b="1" dirty="0"/>
              <a:t> self describing</a:t>
            </a:r>
          </a:p>
        </p:txBody>
      </p:sp>
      <p:pic>
        <p:nvPicPr>
          <p:cNvPr id="45060" name="Picture 2">
            <a:extLst>
              <a:ext uri="{FF2B5EF4-FFF2-40B4-BE49-F238E27FC236}">
                <a16:creationId xmlns:a16="http://schemas.microsoft.com/office/drawing/2014/main" id="{A1C7AFF5-1A18-47C6-B29C-932DCC1BB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19200"/>
            <a:ext cx="4913313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4825D0AA-B5A1-4E56-9956-3833CC411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13263-22DF-48B6-86C2-27F5D1AA9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HIS Server provides a self contained autonomous data publication system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Local control of data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Spatial and map data services (OGC via </a:t>
            </a:r>
            <a:r>
              <a:rPr lang="en-US" dirty="0" err="1"/>
              <a:t>ArcGIS</a:t>
            </a:r>
            <a:r>
              <a:rPr lang="en-US" dirty="0"/>
              <a:t> Server)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Downloadable user (data publisher) configurable software stack that contains: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ODM and associated tools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err="1"/>
              <a:t>WaterOneFlow</a:t>
            </a:r>
            <a:r>
              <a:rPr lang="en-US" dirty="0"/>
              <a:t> web services version 1.1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Geographic data sharing using WFS, WCS from </a:t>
            </a:r>
            <a:r>
              <a:rPr lang="en-US" dirty="0" err="1"/>
              <a:t>ArcGIS</a:t>
            </a:r>
            <a:r>
              <a:rPr lang="en-US" dirty="0"/>
              <a:t> server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Time series analyst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Generic </a:t>
            </a:r>
            <a:r>
              <a:rPr lang="en-US" dirty="0" err="1"/>
              <a:t>ArcGIS</a:t>
            </a:r>
            <a:r>
              <a:rPr lang="en-US" dirty="0"/>
              <a:t> server based web map application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Data node capabilities web services that publish metadata on time series and spatial data services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2FB9992B-978B-4B78-82E8-87171FB0A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/>
              <a:t>HIS Server Future Considerations</a:t>
            </a: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0A52E958-E412-4398-8FA3-3C7168A59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114800"/>
          </a:xfrm>
        </p:spPr>
        <p:txBody>
          <a:bodyPr/>
          <a:lstStyle/>
          <a:p>
            <a:r>
              <a:rPr lang="en-US" altLang="en-US"/>
              <a:t>Security and authentication</a:t>
            </a:r>
          </a:p>
          <a:p>
            <a:r>
              <a:rPr lang="en-US" altLang="en-US"/>
              <a:t>More generic object structure</a:t>
            </a:r>
          </a:p>
          <a:p>
            <a:pPr lvl="1"/>
            <a:r>
              <a:rPr lang="en-US" altLang="en-US"/>
              <a:t>Flexibility in attributes </a:t>
            </a:r>
          </a:p>
          <a:p>
            <a:pPr lvl="1"/>
            <a:r>
              <a:rPr lang="en-US" altLang="en-US"/>
              <a:t>moving platforms</a:t>
            </a:r>
          </a:p>
          <a:p>
            <a:pPr lvl="1"/>
            <a:r>
              <a:rPr lang="en-US" altLang="en-US"/>
              <a:t>Additional data types</a:t>
            </a:r>
          </a:p>
          <a:p>
            <a:r>
              <a:rPr lang="en-US" altLang="en-US"/>
              <a:t>Tighter integration with Ontology</a:t>
            </a:r>
          </a:p>
          <a:p>
            <a:r>
              <a:rPr lang="en-US" altLang="en-US"/>
              <a:t>Enhanced spatial data sharing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47108" name="TextBox 3">
            <a:extLst>
              <a:ext uri="{FF2B5EF4-FFF2-40B4-BE49-F238E27FC236}">
                <a16:creationId xmlns:a16="http://schemas.microsoft.com/office/drawing/2014/main" id="{F047343A-0ECC-41A9-88B0-4D16CDDE8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76800"/>
            <a:ext cx="8534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What features and functionality does HIS Server need to better serve the communities needs with respect to NEXRAD specifically, and for any other data?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extLst>
              <a:ext uri="{FF2B5EF4-FFF2-40B4-BE49-F238E27FC236}">
                <a16:creationId xmlns:a16="http://schemas.microsoft.com/office/drawing/2014/main" id="{4772AA2D-BB7D-4026-8E0B-F6CF4E34E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7"/>
          <a:stretch>
            <a:fillRect/>
          </a:stretch>
        </p:blipFill>
        <p:spPr bwMode="auto">
          <a:xfrm>
            <a:off x="533400" y="1295400"/>
            <a:ext cx="3073400" cy="403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Title 1">
            <a:extLst>
              <a:ext uri="{FF2B5EF4-FFF2-40B4-BE49-F238E27FC236}">
                <a16:creationId xmlns:a16="http://schemas.microsoft.com/office/drawing/2014/main" id="{0CDCFB2F-8BE1-4D8C-9E59-908A4BA702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38400" y="76200"/>
            <a:ext cx="4572000" cy="808038"/>
          </a:xfrm>
        </p:spPr>
        <p:txBody>
          <a:bodyPr/>
          <a:lstStyle/>
          <a:p>
            <a:pPr eaLnBrk="1" hangingPunct="1"/>
            <a:r>
              <a:rPr lang="en-US" altLang="en-US"/>
              <a:t>Reports</a:t>
            </a:r>
          </a:p>
        </p:txBody>
      </p:sp>
      <p:sp>
        <p:nvSpPr>
          <p:cNvPr id="48132" name="Rectangle 5">
            <a:extLst>
              <a:ext uri="{FF2B5EF4-FFF2-40B4-BE49-F238E27FC236}">
                <a16:creationId xmlns:a16="http://schemas.microsoft.com/office/drawing/2014/main" id="{DB959A6B-4D18-425E-9717-2AD9A761C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786438"/>
            <a:ext cx="739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333399"/>
                </a:solidFill>
                <a:latin typeface="Calibri" panose="020F0502020204030204" pitchFamily="34" charset="0"/>
                <a:hlinkClick r:id="rId3"/>
              </a:rPr>
              <a:t>http://his.cuahsi.org/documents/HISOverview2009.pdf</a:t>
            </a:r>
            <a:endParaRPr lang="en-US" altLang="en-US" sz="2400">
              <a:solidFill>
                <a:srgbClr val="333399"/>
              </a:solidFill>
              <a:latin typeface="Calibri" panose="020F0502020204030204" pitchFamily="34" charset="0"/>
            </a:endParaRPr>
          </a:p>
        </p:txBody>
      </p:sp>
      <p:pic>
        <p:nvPicPr>
          <p:cNvPr id="48133" name="Picture 2">
            <a:extLst>
              <a:ext uri="{FF2B5EF4-FFF2-40B4-BE49-F238E27FC236}">
                <a16:creationId xmlns:a16="http://schemas.microsoft.com/office/drawing/2014/main" id="{B0016DB3-1D5E-4D8A-AAC4-FB6D14808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3079750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E394F77-9F50-489B-8C72-1224ECFA8B62}"/>
              </a:ext>
            </a:extLst>
          </p:cNvPr>
          <p:cNvSpPr txBox="1">
            <a:spLocks/>
          </p:cNvSpPr>
          <p:nvPr/>
        </p:nvSpPr>
        <p:spPr bwMode="auto">
          <a:xfrm>
            <a:off x="3733800" y="1143000"/>
            <a:ext cx="533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</a:rPr>
              <a:t>2008 status report summarizes the conceptual framework, methodology, and application tools for HIS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</a:rPr>
              <a:t>Shows how to develop and publish a CUAHSI Water Data Service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</a:rPr>
              <a:t>2009 status report details the expansions and updates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9F59EB66-D1B8-4627-9A8E-322089F03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HIS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68906985-1E11-4D12-ADBD-9018CDA9A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446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/>
              <a:t>The CUAHSI Hydrologic Information System (HIS) provides web services, tools, standards and procedures that enhance access to more and better data for hydrologic analysis.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>
                <a:hlinkClick r:id="rId3"/>
              </a:rPr>
              <a:t>http://his.cuahsi.org</a:t>
            </a:r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30724" name="Picture 2" descr="rain-gauge-platform-400">
            <a:extLst>
              <a:ext uri="{FF2B5EF4-FFF2-40B4-BE49-F238E27FC236}">
                <a16:creationId xmlns:a16="http://schemas.microsoft.com/office/drawing/2014/main" id="{CC049244-923A-498F-BE36-1CB27931D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4811713"/>
            <a:ext cx="24304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4">
            <a:extLst>
              <a:ext uri="{FF2B5EF4-FFF2-40B4-BE49-F238E27FC236}">
                <a16:creationId xmlns:a16="http://schemas.microsoft.com/office/drawing/2014/main" id="{31231BD2-093B-43F9-9FD4-5C4F10E83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9138" y="6234113"/>
            <a:ext cx="1966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  <a:latin typeface="Calibri" panose="020F0502020204030204" pitchFamily="34" charset="0"/>
              </a:rPr>
              <a:t>Precipitation</a:t>
            </a:r>
          </a:p>
        </p:txBody>
      </p:sp>
      <p:pic>
        <p:nvPicPr>
          <p:cNvPr id="30726" name="Picture 5" descr="stream3">
            <a:extLst>
              <a:ext uri="{FF2B5EF4-FFF2-40B4-BE49-F238E27FC236}">
                <a16:creationId xmlns:a16="http://schemas.microsoft.com/office/drawing/2014/main" id="{2D3E2F8F-65FD-4E36-BD3E-83E19BCFC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389438"/>
            <a:ext cx="1420813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7">
            <a:extLst>
              <a:ext uri="{FF2B5EF4-FFF2-40B4-BE49-F238E27FC236}">
                <a16:creationId xmlns:a16="http://schemas.microsoft.com/office/drawing/2014/main" id="{2176AA60-C4A5-48A3-A99D-B1355A55A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234113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  <a:latin typeface="Calibri" panose="020F0502020204030204" pitchFamily="34" charset="0"/>
              </a:rPr>
              <a:t>Water quantity </a:t>
            </a:r>
          </a:p>
        </p:txBody>
      </p:sp>
      <p:pic>
        <p:nvPicPr>
          <p:cNvPr id="30728" name="Picture 15" descr="VAIRA3">
            <a:extLst>
              <a:ext uri="{FF2B5EF4-FFF2-40B4-BE49-F238E27FC236}">
                <a16:creationId xmlns:a16="http://schemas.microsoft.com/office/drawing/2014/main" id="{AC4D888A-A2A7-4A60-93C0-73DE924C5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4648200"/>
            <a:ext cx="17526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xt Box 17">
            <a:extLst>
              <a:ext uri="{FF2B5EF4-FFF2-40B4-BE49-F238E27FC236}">
                <a16:creationId xmlns:a16="http://schemas.microsoft.com/office/drawing/2014/main" id="{C52A8355-EE3F-474A-ADAC-DA8E36836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3400" y="6237288"/>
            <a:ext cx="2195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  <a:latin typeface="Calibri" panose="020F0502020204030204" pitchFamily="34" charset="0"/>
              </a:rPr>
              <a:t>Meteorology</a:t>
            </a:r>
          </a:p>
        </p:txBody>
      </p:sp>
      <p:pic>
        <p:nvPicPr>
          <p:cNvPr id="30730" name="Picture 5" descr="Contaminants biologists monitoring water quality">
            <a:extLst>
              <a:ext uri="{FF2B5EF4-FFF2-40B4-BE49-F238E27FC236}">
                <a16:creationId xmlns:a16="http://schemas.microsoft.com/office/drawing/2014/main" id="{954E8EAF-5C88-4C79-A583-F68349B5A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16"/>
          <a:stretch>
            <a:fillRect/>
          </a:stretch>
        </p:blipFill>
        <p:spPr bwMode="auto">
          <a:xfrm>
            <a:off x="2519363" y="4352925"/>
            <a:ext cx="140970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1" name="Text Box 7">
            <a:extLst>
              <a:ext uri="{FF2B5EF4-FFF2-40B4-BE49-F238E27FC236}">
                <a16:creationId xmlns:a16="http://schemas.microsoft.com/office/drawing/2014/main" id="{E5D77C2B-DFA2-4D42-B5E5-A3004DE83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6234113"/>
            <a:ext cx="236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  <a:latin typeface="Calibri" panose="020F0502020204030204" pitchFamily="34" charset="0"/>
              </a:rPr>
              <a:t>Water quality 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>
            <a:extLst>
              <a:ext uri="{FF2B5EF4-FFF2-40B4-BE49-F238E27FC236}">
                <a16:creationId xmlns:a16="http://schemas.microsoft.com/office/drawing/2014/main" id="{F1C864D8-1FBB-48A8-9B30-8D34E9E95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Box 9">
            <a:extLst>
              <a:ext uri="{FF2B5EF4-FFF2-40B4-BE49-F238E27FC236}">
                <a16:creationId xmlns:a16="http://schemas.microsoft.com/office/drawing/2014/main" id="{062A9E99-3FE0-4D37-9FBB-3899CCFD0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362200"/>
            <a:ext cx="5181600" cy="769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>
                <a:hlinkClick r:id="rId3"/>
              </a:rPr>
              <a:t>http://his.cuahsi.org</a:t>
            </a:r>
            <a:r>
              <a:rPr lang="en-US" altLang="en-US" sz="440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90656F38-2356-4358-B027-7ED71393E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Services-Oriented Architecture for Water Data</a:t>
            </a:r>
          </a:p>
        </p:txBody>
      </p:sp>
      <p:pic>
        <p:nvPicPr>
          <p:cNvPr id="31747" name="Picture 5">
            <a:extLst>
              <a:ext uri="{FF2B5EF4-FFF2-40B4-BE49-F238E27FC236}">
                <a16:creationId xmlns:a16="http://schemas.microsoft.com/office/drawing/2014/main" id="{D6D51BD2-68ED-4CEC-90C1-E10F361FE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739900"/>
            <a:ext cx="886142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5BF744-B498-4CF2-8480-F6FD8C28FE95}"/>
              </a:ext>
            </a:extLst>
          </p:cNvPr>
          <p:cNvSpPr txBox="1"/>
          <p:nvPr/>
        </p:nvSpPr>
        <p:spPr>
          <a:xfrm>
            <a:off x="5486400" y="1752600"/>
            <a:ext cx="2133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Search engines</a:t>
            </a:r>
          </a:p>
          <a:p>
            <a:pPr algn="ctr"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Google, Yahoo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E1E652-7E8F-4849-982D-E206E3702F07}"/>
              </a:ext>
            </a:extLst>
          </p:cNvPr>
          <p:cNvSpPr txBox="1"/>
          <p:nvPr/>
        </p:nvSpPr>
        <p:spPr>
          <a:xfrm>
            <a:off x="6553200" y="5638800"/>
            <a:ext cx="2133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Browsers, Mosaic, Firefox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BDDF79-1B7F-4A43-9198-FBF7998BB2CB}"/>
              </a:ext>
            </a:extLst>
          </p:cNvPr>
          <p:cNvSpPr txBox="1"/>
          <p:nvPr/>
        </p:nvSpPr>
        <p:spPr>
          <a:xfrm>
            <a:off x="609600" y="5715000"/>
            <a:ext cx="18288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Web servers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190">
            <a:extLst>
              <a:ext uri="{FF2B5EF4-FFF2-40B4-BE49-F238E27FC236}">
                <a16:creationId xmlns:a16="http://schemas.microsoft.com/office/drawing/2014/main" id="{80083166-56FD-49AC-B86B-A7603BFE55FD}"/>
              </a:ext>
            </a:extLst>
          </p:cNvPr>
          <p:cNvGrpSpPr>
            <a:grpSpLocks/>
          </p:cNvGrpSpPr>
          <p:nvPr/>
        </p:nvGrpSpPr>
        <p:grpSpPr bwMode="auto">
          <a:xfrm>
            <a:off x="5075238" y="835025"/>
            <a:ext cx="1493837" cy="1357313"/>
            <a:chOff x="4988145" y="852894"/>
            <a:chExt cx="1493072" cy="1357746"/>
          </a:xfrm>
        </p:grpSpPr>
        <p:grpSp>
          <p:nvGrpSpPr>
            <p:cNvPr id="32847" name="Group 189">
              <a:extLst>
                <a:ext uri="{FF2B5EF4-FFF2-40B4-BE49-F238E27FC236}">
                  <a16:creationId xmlns:a16="http://schemas.microsoft.com/office/drawing/2014/main" id="{8B523BD0-4B4B-422C-AFF1-911CB66770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88145" y="852894"/>
              <a:ext cx="1493072" cy="1357746"/>
              <a:chOff x="4988145" y="852894"/>
              <a:chExt cx="1493072" cy="1357746"/>
            </a:xfrm>
          </p:grpSpPr>
          <p:sp>
            <p:nvSpPr>
              <p:cNvPr id="135" name="Rectangle 562">
                <a:extLst>
                  <a:ext uri="{FF2B5EF4-FFF2-40B4-BE49-F238E27FC236}">
                    <a16:creationId xmlns:a16="http://schemas.microsoft.com/office/drawing/2014/main" id="{806D446C-0DB6-4A85-9316-F2EB819A11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1427" y="956115"/>
                <a:ext cx="1359790" cy="12545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6" name="Rectangle 562">
                <a:extLst>
                  <a:ext uri="{FF2B5EF4-FFF2-40B4-BE49-F238E27FC236}">
                    <a16:creationId xmlns:a16="http://schemas.microsoft.com/office/drawing/2014/main" id="{80815312-A48E-4584-BC8F-08FEB271D9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545" y="910062"/>
                <a:ext cx="1359791" cy="12529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7" name="Rectangle 562">
                <a:extLst>
                  <a:ext uri="{FF2B5EF4-FFF2-40B4-BE49-F238E27FC236}">
                    <a16:creationId xmlns:a16="http://schemas.microsoft.com/office/drawing/2014/main" id="{FF0A44D7-A692-44CB-9E47-0CF85A61FA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8145" y="852894"/>
                <a:ext cx="1359790" cy="12545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32848" name="Line 595">
              <a:extLst>
                <a:ext uri="{FF2B5EF4-FFF2-40B4-BE49-F238E27FC236}">
                  <a16:creationId xmlns:a16="http://schemas.microsoft.com/office/drawing/2014/main" id="{A283CEB9-0AF4-4567-8D22-542E8D0548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2877" y="1211792"/>
              <a:ext cx="10020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71" name="Group 191">
            <a:extLst>
              <a:ext uri="{FF2B5EF4-FFF2-40B4-BE49-F238E27FC236}">
                <a16:creationId xmlns:a16="http://schemas.microsoft.com/office/drawing/2014/main" id="{557E7E40-26E8-4E32-B0A1-DD996B4754C4}"/>
              </a:ext>
            </a:extLst>
          </p:cNvPr>
          <p:cNvGrpSpPr>
            <a:grpSpLocks/>
          </p:cNvGrpSpPr>
          <p:nvPr/>
        </p:nvGrpSpPr>
        <p:grpSpPr bwMode="auto">
          <a:xfrm>
            <a:off x="6688138" y="835025"/>
            <a:ext cx="1492250" cy="1357313"/>
            <a:chOff x="4988145" y="852894"/>
            <a:chExt cx="1493072" cy="1357746"/>
          </a:xfrm>
        </p:grpSpPr>
        <p:grpSp>
          <p:nvGrpSpPr>
            <p:cNvPr id="32842" name="Group 189">
              <a:extLst>
                <a:ext uri="{FF2B5EF4-FFF2-40B4-BE49-F238E27FC236}">
                  <a16:creationId xmlns:a16="http://schemas.microsoft.com/office/drawing/2014/main" id="{C7A4024E-D1B5-46BE-A814-20B3A7F1BC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88145" y="852894"/>
              <a:ext cx="1493072" cy="1357746"/>
              <a:chOff x="4988145" y="852894"/>
              <a:chExt cx="1493072" cy="1357746"/>
            </a:xfrm>
          </p:grpSpPr>
          <p:sp>
            <p:nvSpPr>
              <p:cNvPr id="195" name="Rectangle 562">
                <a:extLst>
                  <a:ext uri="{FF2B5EF4-FFF2-40B4-BE49-F238E27FC236}">
                    <a16:creationId xmlns:a16="http://schemas.microsoft.com/office/drawing/2014/main" id="{09BDA83A-EC9F-4A4E-9727-A5D333B23A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1568" y="956115"/>
                <a:ext cx="1359649" cy="12545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6" name="Rectangle 562">
                <a:extLst>
                  <a:ext uri="{FF2B5EF4-FFF2-40B4-BE49-F238E27FC236}">
                    <a16:creationId xmlns:a16="http://schemas.microsoft.com/office/drawing/2014/main" id="{61A7C3FF-630C-4D0C-A7BB-66ADCB389C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621" y="910062"/>
                <a:ext cx="1359649" cy="12529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7" name="Rectangle 562">
                <a:extLst>
                  <a:ext uri="{FF2B5EF4-FFF2-40B4-BE49-F238E27FC236}">
                    <a16:creationId xmlns:a16="http://schemas.microsoft.com/office/drawing/2014/main" id="{E54F1346-4F8E-4636-8B58-1FAFAC83BB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8145" y="852894"/>
                <a:ext cx="1359649" cy="12545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32843" name="Line 595">
              <a:extLst>
                <a:ext uri="{FF2B5EF4-FFF2-40B4-BE49-F238E27FC236}">
                  <a16:creationId xmlns:a16="http://schemas.microsoft.com/office/drawing/2014/main" id="{E2F86D8D-79C0-4FED-B8D6-F3168A9026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2877" y="1211792"/>
              <a:ext cx="10020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72" name="Group 197">
            <a:extLst>
              <a:ext uri="{FF2B5EF4-FFF2-40B4-BE49-F238E27FC236}">
                <a16:creationId xmlns:a16="http://schemas.microsoft.com/office/drawing/2014/main" id="{4E2D6DB0-CB47-4B7A-B993-2E045BA9916E}"/>
              </a:ext>
            </a:extLst>
          </p:cNvPr>
          <p:cNvGrpSpPr>
            <a:grpSpLocks/>
          </p:cNvGrpSpPr>
          <p:nvPr/>
        </p:nvGrpSpPr>
        <p:grpSpPr bwMode="auto">
          <a:xfrm>
            <a:off x="3462338" y="835025"/>
            <a:ext cx="1493837" cy="1357313"/>
            <a:chOff x="4988145" y="852894"/>
            <a:chExt cx="1493072" cy="1357746"/>
          </a:xfrm>
        </p:grpSpPr>
        <p:grpSp>
          <p:nvGrpSpPr>
            <p:cNvPr id="32837" name="Group 189">
              <a:extLst>
                <a:ext uri="{FF2B5EF4-FFF2-40B4-BE49-F238E27FC236}">
                  <a16:creationId xmlns:a16="http://schemas.microsoft.com/office/drawing/2014/main" id="{17B5FE77-3F2E-4CFA-B9E7-A4E27C6191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88145" y="852894"/>
              <a:ext cx="1493072" cy="1357746"/>
              <a:chOff x="4988145" y="852894"/>
              <a:chExt cx="1493072" cy="1357746"/>
            </a:xfrm>
          </p:grpSpPr>
          <p:sp>
            <p:nvSpPr>
              <p:cNvPr id="201" name="Rectangle 562">
                <a:extLst>
                  <a:ext uri="{FF2B5EF4-FFF2-40B4-BE49-F238E27FC236}">
                    <a16:creationId xmlns:a16="http://schemas.microsoft.com/office/drawing/2014/main" id="{B516CCA9-BC81-4162-A3AD-C03CE86B3E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1427" y="956115"/>
                <a:ext cx="1359790" cy="12545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2" name="Rectangle 562">
                <a:extLst>
                  <a:ext uri="{FF2B5EF4-FFF2-40B4-BE49-F238E27FC236}">
                    <a16:creationId xmlns:a16="http://schemas.microsoft.com/office/drawing/2014/main" id="{0BA282A7-DA48-4A50-B711-5174AA43AC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545" y="910062"/>
                <a:ext cx="1359791" cy="12529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3" name="Rectangle 562">
                <a:extLst>
                  <a:ext uri="{FF2B5EF4-FFF2-40B4-BE49-F238E27FC236}">
                    <a16:creationId xmlns:a16="http://schemas.microsoft.com/office/drawing/2014/main" id="{85B3FDB6-0501-40B6-A074-22DA0722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8145" y="852894"/>
                <a:ext cx="1359790" cy="12545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32838" name="Line 595">
              <a:extLst>
                <a:ext uri="{FF2B5EF4-FFF2-40B4-BE49-F238E27FC236}">
                  <a16:creationId xmlns:a16="http://schemas.microsoft.com/office/drawing/2014/main" id="{0E1533C4-6A42-4407-B99F-C780FC4E11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2877" y="1211792"/>
              <a:ext cx="10020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73" name="Group 188">
            <a:extLst>
              <a:ext uri="{FF2B5EF4-FFF2-40B4-BE49-F238E27FC236}">
                <a16:creationId xmlns:a16="http://schemas.microsoft.com/office/drawing/2014/main" id="{3EB9C44A-A8CF-43E1-BE38-241F3F7217E2}"/>
              </a:ext>
            </a:extLst>
          </p:cNvPr>
          <p:cNvGrpSpPr>
            <a:grpSpLocks/>
          </p:cNvGrpSpPr>
          <p:nvPr/>
        </p:nvGrpSpPr>
        <p:grpSpPr bwMode="auto">
          <a:xfrm>
            <a:off x="60325" y="3276600"/>
            <a:ext cx="1355725" cy="3017838"/>
            <a:chOff x="60287" y="3609343"/>
            <a:chExt cx="1356028" cy="3017537"/>
          </a:xfrm>
        </p:grpSpPr>
        <p:grpSp>
          <p:nvGrpSpPr>
            <p:cNvPr id="32822" name="Group 67">
              <a:extLst>
                <a:ext uri="{FF2B5EF4-FFF2-40B4-BE49-F238E27FC236}">
                  <a16:creationId xmlns:a16="http://schemas.microsoft.com/office/drawing/2014/main" id="{7162335F-FBE0-4049-B52B-25BE80D7DF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287" y="3609343"/>
              <a:ext cx="1356028" cy="3017537"/>
              <a:chOff x="19872" y="15120"/>
              <a:chExt cx="1761" cy="3648"/>
            </a:xfrm>
          </p:grpSpPr>
          <p:sp>
            <p:nvSpPr>
              <p:cNvPr id="32824" name="Rectangle 45">
                <a:extLst>
                  <a:ext uri="{FF2B5EF4-FFF2-40B4-BE49-F238E27FC236}">
                    <a16:creationId xmlns:a16="http://schemas.microsoft.com/office/drawing/2014/main" id="{D37F70BB-ACA9-4B3E-97D6-306F98F3C2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72" y="15120"/>
                <a:ext cx="1648" cy="3648"/>
              </a:xfrm>
              <a:prstGeom prst="rect">
                <a:avLst/>
              </a:prstGeom>
              <a:solidFill>
                <a:srgbClr val="A3C5A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 sz="900">
                  <a:solidFill>
                    <a:srgbClr val="000000"/>
                  </a:solidFill>
                </a:endParaRPr>
              </a:p>
            </p:txBody>
          </p:sp>
          <p:pic>
            <p:nvPicPr>
              <p:cNvPr id="32825" name="Picture 47" descr="BD18187_">
                <a:extLst>
                  <a:ext uri="{FF2B5EF4-FFF2-40B4-BE49-F238E27FC236}">
                    <a16:creationId xmlns:a16="http://schemas.microsoft.com/office/drawing/2014/main" id="{B698CAE4-A875-4F0F-8613-0156288FBB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07" y="15228"/>
                <a:ext cx="524" cy="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826" name="Text Box 48">
                <a:extLst>
                  <a:ext uri="{FF2B5EF4-FFF2-40B4-BE49-F238E27FC236}">
                    <a16:creationId xmlns:a16="http://schemas.microsoft.com/office/drawing/2014/main" id="{0485157C-8037-456F-8D51-F186EF90E1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41" y="15833"/>
                <a:ext cx="1492" cy="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>
                    <a:solidFill>
                      <a:srgbClr val="000000"/>
                    </a:solidFill>
                  </a:rPr>
                  <a:t>Base Station</a:t>
                </a:r>
              </a:p>
              <a:p>
                <a:pPr algn="ctr" eaLnBrk="1" hangingPunct="1"/>
                <a:r>
                  <a:rPr lang="en-US" altLang="en-US" sz="1200">
                    <a:solidFill>
                      <a:srgbClr val="000000"/>
                    </a:solidFill>
                  </a:rPr>
                  <a:t>Computer(s)</a:t>
                </a:r>
              </a:p>
            </p:txBody>
          </p:sp>
          <p:cxnSp>
            <p:nvCxnSpPr>
              <p:cNvPr id="32827" name="AutoShape 52">
                <a:extLst>
                  <a:ext uri="{FF2B5EF4-FFF2-40B4-BE49-F238E27FC236}">
                    <a16:creationId xmlns:a16="http://schemas.microsoft.com/office/drawing/2014/main" id="{7FE9B60B-F92A-425E-93DB-82CBC97274D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19728" y="15909"/>
                <a:ext cx="917" cy="192"/>
              </a:xfrm>
              <a:prstGeom prst="bentConnector3">
                <a:avLst>
                  <a:gd name="adj1" fmla="val 68315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32828" name="Picture 54" descr="MCj03499930000[1]">
                <a:extLst>
                  <a:ext uri="{FF2B5EF4-FFF2-40B4-BE49-F238E27FC236}">
                    <a16:creationId xmlns:a16="http://schemas.microsoft.com/office/drawing/2014/main" id="{41608E10-4F53-4FE2-8943-FD3C3CDD8F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32" y="16464"/>
                <a:ext cx="501" cy="8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829" name="Picture 55" descr="R.M. Young Wind Sentry Set">
                <a:hlinkClick r:id="rId5"/>
                <a:extLst>
                  <a:ext uri="{FF2B5EF4-FFF2-40B4-BE49-F238E27FC236}">
                    <a16:creationId xmlns:a16="http://schemas.microsoft.com/office/drawing/2014/main" id="{75A48657-75A0-4185-B118-31BD6C2314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58" y="17952"/>
                <a:ext cx="357" cy="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830" name="Picture 56" descr="R.M. Young Wind Sentry Set">
                <a:hlinkClick r:id="rId5"/>
                <a:extLst>
                  <a:ext uri="{FF2B5EF4-FFF2-40B4-BE49-F238E27FC236}">
                    <a16:creationId xmlns:a16="http://schemas.microsoft.com/office/drawing/2014/main" id="{F147DB8E-71D8-4056-967A-F08BB45C65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96" y="17952"/>
                <a:ext cx="323" cy="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831" name="Picture 57" descr="R.M. Young Wind Sentry Set">
                <a:hlinkClick r:id="rId5"/>
                <a:extLst>
                  <a:ext uri="{FF2B5EF4-FFF2-40B4-BE49-F238E27FC236}">
                    <a16:creationId xmlns:a16="http://schemas.microsoft.com/office/drawing/2014/main" id="{10192165-9A60-4DDE-827E-AFDFA9905F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16" y="17952"/>
                <a:ext cx="322" cy="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2832" name="AutoShape 58">
                <a:extLst>
                  <a:ext uri="{FF2B5EF4-FFF2-40B4-BE49-F238E27FC236}">
                    <a16:creationId xmlns:a16="http://schemas.microsoft.com/office/drawing/2014/main" id="{3055401C-3151-40B8-A63E-E6D05DC7066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-5400000">
                <a:off x="19887" y="17557"/>
                <a:ext cx="645" cy="146"/>
              </a:xfrm>
              <a:prstGeom prst="bentConnector3">
                <a:avLst>
                  <a:gd name="adj1" fmla="val 5007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2833" name="Text Box 59">
                <a:extLst>
                  <a:ext uri="{FF2B5EF4-FFF2-40B4-BE49-F238E27FC236}">
                    <a16:creationId xmlns:a16="http://schemas.microsoft.com/office/drawing/2014/main" id="{8153D8A8-DBEE-46DB-B1BB-BC52725135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83" y="16608"/>
                <a:ext cx="1185" cy="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200">
                    <a:solidFill>
                      <a:srgbClr val="000000"/>
                    </a:solidFill>
                  </a:rPr>
                  <a:t>Telemetry Network</a:t>
                </a:r>
              </a:p>
            </p:txBody>
          </p:sp>
          <p:cxnSp>
            <p:nvCxnSpPr>
              <p:cNvPr id="32834" name="AutoShape 60">
                <a:extLst>
                  <a:ext uri="{FF2B5EF4-FFF2-40B4-BE49-F238E27FC236}">
                    <a16:creationId xmlns:a16="http://schemas.microsoft.com/office/drawing/2014/main" id="{4CDDBE7D-EC11-490F-902E-B05F38259A5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>
                <a:off x="20107" y="17483"/>
                <a:ext cx="645" cy="294"/>
              </a:xfrm>
              <a:prstGeom prst="bentConnector3">
                <a:avLst>
                  <a:gd name="adj1" fmla="val 5007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835" name="AutoShape 61">
                <a:extLst>
                  <a:ext uri="{FF2B5EF4-FFF2-40B4-BE49-F238E27FC236}">
                    <a16:creationId xmlns:a16="http://schemas.microsoft.com/office/drawing/2014/main" id="{302A4D75-B0E6-4904-B425-6AA528E1C4C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>
                <a:off x="20348" y="17242"/>
                <a:ext cx="645" cy="775"/>
              </a:xfrm>
              <a:prstGeom prst="bentConnector3">
                <a:avLst>
                  <a:gd name="adj1" fmla="val 5007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2836" name="Text Box 62">
                <a:extLst>
                  <a:ext uri="{FF2B5EF4-FFF2-40B4-BE49-F238E27FC236}">
                    <a16:creationId xmlns:a16="http://schemas.microsoft.com/office/drawing/2014/main" id="{1DCB492E-01F5-4199-8016-F55E5B6397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32" y="18432"/>
                <a:ext cx="1014" cy="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200">
                    <a:solidFill>
                      <a:srgbClr val="000000"/>
                    </a:solidFill>
                  </a:rPr>
                  <a:t>Sensors</a:t>
                </a:r>
              </a:p>
            </p:txBody>
          </p:sp>
        </p:grpSp>
        <p:cxnSp>
          <p:nvCxnSpPr>
            <p:cNvPr id="32823" name="AutoShape 52">
              <a:extLst>
                <a:ext uri="{FF2B5EF4-FFF2-40B4-BE49-F238E27FC236}">
                  <a16:creationId xmlns:a16="http://schemas.microsoft.com/office/drawing/2014/main" id="{652DD227-C9FB-472D-A4B9-F19BB68CABD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19636" y="3971364"/>
              <a:ext cx="304800" cy="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32774" name="Picture 148">
            <a:extLst>
              <a:ext uri="{FF2B5EF4-FFF2-40B4-BE49-F238E27FC236}">
                <a16:creationId xmlns:a16="http://schemas.microsoft.com/office/drawing/2014/main" id="{6E8A7800-9B11-42F8-B79D-BF0F86DD1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470025"/>
            <a:ext cx="2179637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 Box 42">
            <a:extLst>
              <a:ext uri="{FF2B5EF4-FFF2-40B4-BE49-F238E27FC236}">
                <a16:creationId xmlns:a16="http://schemas.microsoft.com/office/drawing/2014/main" id="{C7E902B6-3599-432B-8B79-FA603DB8E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325" y="993775"/>
            <a:ext cx="25225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7021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21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21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21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21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 b="1">
                <a:solidFill>
                  <a:srgbClr val="000000"/>
                </a:solidFill>
              </a:rPr>
              <a:t>Query, Visualize, and Edit data using ODM Tools</a:t>
            </a:r>
          </a:p>
        </p:txBody>
      </p:sp>
      <p:sp>
        <p:nvSpPr>
          <p:cNvPr id="32776" name="AutoShape 131">
            <a:extLst>
              <a:ext uri="{FF2B5EF4-FFF2-40B4-BE49-F238E27FC236}">
                <a16:creationId xmlns:a16="http://schemas.microsoft.com/office/drawing/2014/main" id="{CEA64705-C227-4C59-BFC2-F76090F16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038600"/>
            <a:ext cx="598488" cy="587375"/>
          </a:xfrm>
          <a:prstGeom prst="foldedCorner">
            <a:avLst>
              <a:gd name="adj" fmla="val 12500"/>
            </a:avLst>
          </a:prstGeom>
          <a:solidFill>
            <a:srgbClr val="C8E6B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47021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21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21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21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21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000000"/>
                </a:solidFill>
              </a:rPr>
              <a:t>Excel, text</a:t>
            </a:r>
          </a:p>
        </p:txBody>
      </p:sp>
      <p:sp>
        <p:nvSpPr>
          <p:cNvPr id="32777" name="AutoShape 136">
            <a:extLst>
              <a:ext uri="{FF2B5EF4-FFF2-40B4-BE49-F238E27FC236}">
                <a16:creationId xmlns:a16="http://schemas.microsoft.com/office/drawing/2014/main" id="{E329F350-CA99-43C7-8DC9-706B84322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338" y="3430588"/>
            <a:ext cx="384175" cy="384175"/>
          </a:xfrm>
          <a:prstGeom prst="rightArrow">
            <a:avLst>
              <a:gd name="adj1" fmla="val 41667"/>
              <a:gd name="adj2" fmla="val 50000"/>
            </a:avLst>
          </a:prstGeom>
          <a:solidFill>
            <a:srgbClr val="08080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32778" name="AutoShape 130">
            <a:extLst>
              <a:ext uri="{FF2B5EF4-FFF2-40B4-BE49-F238E27FC236}">
                <a16:creationId xmlns:a16="http://schemas.microsoft.com/office/drawing/2014/main" id="{86FB5E30-8770-478B-8824-D2E62AF00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014663"/>
            <a:ext cx="1069975" cy="1100137"/>
          </a:xfrm>
          <a:prstGeom prst="flowChartMagneticDisk">
            <a:avLst/>
          </a:prstGeom>
          <a:solidFill>
            <a:srgbClr val="FF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00"/>
                </a:solidFill>
              </a:rPr>
              <a:t>ODM</a:t>
            </a:r>
          </a:p>
          <a:p>
            <a:pPr algn="ctr" eaLnBrk="1" hangingPunct="1"/>
            <a:r>
              <a:rPr lang="en-US" altLang="en-US">
                <a:solidFill>
                  <a:srgbClr val="000000"/>
                </a:solidFill>
              </a:rPr>
              <a:t>Database</a:t>
            </a:r>
          </a:p>
        </p:txBody>
      </p:sp>
      <p:sp>
        <p:nvSpPr>
          <p:cNvPr id="32779" name="AutoShape 145">
            <a:extLst>
              <a:ext uri="{FF2B5EF4-FFF2-40B4-BE49-F238E27FC236}">
                <a16:creationId xmlns:a16="http://schemas.microsoft.com/office/drawing/2014/main" id="{F2DE222A-9AF9-41E4-85D8-4DF705C80528}"/>
              </a:ext>
            </a:extLst>
          </p:cNvPr>
          <p:cNvSpPr>
            <a:spLocks noChangeArrowheads="1"/>
          </p:cNvSpPr>
          <p:nvPr/>
        </p:nvSpPr>
        <p:spPr bwMode="auto">
          <a:xfrm rot="-2097379">
            <a:off x="2116138" y="3863975"/>
            <a:ext cx="576262" cy="384175"/>
          </a:xfrm>
          <a:prstGeom prst="rightArrow">
            <a:avLst>
              <a:gd name="adj1" fmla="val 41667"/>
              <a:gd name="adj2" fmla="val 75000"/>
            </a:avLst>
          </a:prstGeom>
          <a:solidFill>
            <a:srgbClr val="08080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32780" name="AutoShape 144">
            <a:extLst>
              <a:ext uri="{FF2B5EF4-FFF2-40B4-BE49-F238E27FC236}">
                <a16:creationId xmlns:a16="http://schemas.microsoft.com/office/drawing/2014/main" id="{A05564D3-640C-45DA-B74B-ED33CD2CEAC1}"/>
              </a:ext>
            </a:extLst>
          </p:cNvPr>
          <p:cNvSpPr>
            <a:spLocks noChangeArrowheads="1"/>
          </p:cNvSpPr>
          <p:nvPr/>
        </p:nvSpPr>
        <p:spPr bwMode="auto">
          <a:xfrm rot="2522696">
            <a:off x="2171700" y="2787650"/>
            <a:ext cx="492125" cy="357188"/>
          </a:xfrm>
          <a:prstGeom prst="rightArrow">
            <a:avLst>
              <a:gd name="adj1" fmla="val 41667"/>
              <a:gd name="adj2" fmla="val 74515"/>
            </a:avLst>
          </a:prstGeom>
          <a:solidFill>
            <a:srgbClr val="08080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32781" name="AutoShape 147">
            <a:extLst>
              <a:ext uri="{FF2B5EF4-FFF2-40B4-BE49-F238E27FC236}">
                <a16:creationId xmlns:a16="http://schemas.microsoft.com/office/drawing/2014/main" id="{AFBDC5D2-C565-4F0F-82AE-812EECDE1DCB}"/>
              </a:ext>
            </a:extLst>
          </p:cNvPr>
          <p:cNvSpPr>
            <a:spLocks noChangeArrowheads="1"/>
          </p:cNvSpPr>
          <p:nvPr/>
        </p:nvSpPr>
        <p:spPr bwMode="auto">
          <a:xfrm rot="-3627529">
            <a:off x="4982369" y="2429669"/>
            <a:ext cx="574675" cy="382587"/>
          </a:xfrm>
          <a:prstGeom prst="rightArrow">
            <a:avLst>
              <a:gd name="adj1" fmla="val 41667"/>
              <a:gd name="adj2" fmla="val 75104"/>
            </a:avLst>
          </a:prstGeom>
          <a:solidFill>
            <a:srgbClr val="08080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32782" name="Rectangle 35">
            <a:extLst>
              <a:ext uri="{FF2B5EF4-FFF2-40B4-BE49-F238E27FC236}">
                <a16:creationId xmlns:a16="http://schemas.microsoft.com/office/drawing/2014/main" id="{AD38277C-23C8-4892-9C6D-5CCCC7FF8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648200"/>
            <a:ext cx="9699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000000"/>
                </a:solidFill>
              </a:rPr>
              <a:t>ODM Data Loader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2783" name="Rectangle 37">
            <a:extLst>
              <a:ext uri="{FF2B5EF4-FFF2-40B4-BE49-F238E27FC236}">
                <a16:creationId xmlns:a16="http://schemas.microsoft.com/office/drawing/2014/main" id="{A4A1BEC7-6018-470B-94BC-020D532AD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975" y="3200400"/>
            <a:ext cx="11842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000000"/>
                </a:solidFill>
              </a:rPr>
              <a:t>Streaming Data Loader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784" name="AutoShape 137">
            <a:extLst>
              <a:ext uri="{FF2B5EF4-FFF2-40B4-BE49-F238E27FC236}">
                <a16:creationId xmlns:a16="http://schemas.microsoft.com/office/drawing/2014/main" id="{B26D84FF-1C30-4FBA-A9E8-A234F2228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7088" y="3405188"/>
            <a:ext cx="384175" cy="384175"/>
          </a:xfrm>
          <a:prstGeom prst="rightArrow">
            <a:avLst>
              <a:gd name="adj1" fmla="val 41667"/>
              <a:gd name="adj2" fmla="val 50000"/>
            </a:avLst>
          </a:prstGeom>
          <a:solidFill>
            <a:srgbClr val="08080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32785" name="Rectangle 8">
            <a:extLst>
              <a:ext uri="{FF2B5EF4-FFF2-40B4-BE49-F238E27FC236}">
                <a16:creationId xmlns:a16="http://schemas.microsoft.com/office/drawing/2014/main" id="{7C035732-6902-4A79-8A8E-BE6F86F14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9700" y="3084513"/>
            <a:ext cx="1617663" cy="1939925"/>
          </a:xfrm>
          <a:prstGeom prst="rect">
            <a:avLst/>
          </a:prstGeom>
          <a:solidFill>
            <a:srgbClr val="DEFE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2786" name="Text Box 12">
            <a:extLst>
              <a:ext uri="{FF2B5EF4-FFF2-40B4-BE49-F238E27FC236}">
                <a16:creationId xmlns:a16="http://schemas.microsoft.com/office/drawing/2014/main" id="{2EDABD32-7633-4C95-9008-ADB3B95F0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600" y="3541713"/>
            <a:ext cx="1625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66FF"/>
                </a:solidFill>
              </a:rPr>
              <a:t>GetSites</a:t>
            </a:r>
          </a:p>
          <a:p>
            <a:pPr eaLnBrk="1" hangingPunct="1"/>
            <a:r>
              <a:rPr lang="en-US" altLang="en-US" sz="1400">
                <a:solidFill>
                  <a:srgbClr val="0066FF"/>
                </a:solidFill>
              </a:rPr>
              <a:t>GetSiteInfo</a:t>
            </a:r>
          </a:p>
          <a:p>
            <a:pPr eaLnBrk="1" hangingPunct="1"/>
            <a:r>
              <a:rPr lang="en-US" altLang="en-US" sz="1400">
                <a:solidFill>
                  <a:srgbClr val="0066FF"/>
                </a:solidFill>
              </a:rPr>
              <a:t>GetVariableInfo</a:t>
            </a:r>
          </a:p>
          <a:p>
            <a:pPr eaLnBrk="1" hangingPunct="1"/>
            <a:r>
              <a:rPr lang="en-US" altLang="en-US" sz="1400">
                <a:solidFill>
                  <a:srgbClr val="0066FF"/>
                </a:solidFill>
              </a:rPr>
              <a:t>GetValues</a:t>
            </a:r>
          </a:p>
        </p:txBody>
      </p:sp>
      <p:sp>
        <p:nvSpPr>
          <p:cNvPr id="32787" name="Text Box 16">
            <a:extLst>
              <a:ext uri="{FF2B5EF4-FFF2-40B4-BE49-F238E27FC236}">
                <a16:creationId xmlns:a16="http://schemas.microsoft.com/office/drawing/2014/main" id="{01E18FBC-C083-44F0-ABEA-5058737E9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5725" y="4495800"/>
            <a:ext cx="17065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000000"/>
                </a:solidFill>
              </a:rPr>
              <a:t>WaterOneFlow</a:t>
            </a:r>
          </a:p>
          <a:p>
            <a:pPr algn="ctr" eaLnBrk="1" hangingPunct="1"/>
            <a:r>
              <a:rPr lang="en-US" altLang="en-US" sz="1400" b="1">
                <a:solidFill>
                  <a:srgbClr val="000000"/>
                </a:solidFill>
              </a:rPr>
              <a:t>Web Service</a:t>
            </a:r>
          </a:p>
        </p:txBody>
      </p:sp>
      <p:sp>
        <p:nvSpPr>
          <p:cNvPr id="32788" name="AutoShape 30">
            <a:extLst>
              <a:ext uri="{FF2B5EF4-FFF2-40B4-BE49-F238E27FC236}">
                <a16:creationId xmlns:a16="http://schemas.microsoft.com/office/drawing/2014/main" id="{7DEAD0D5-8D9F-490E-A94D-F272760DE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124200"/>
            <a:ext cx="1017588" cy="390525"/>
          </a:xfrm>
          <a:prstGeom prst="foldedCorner">
            <a:avLst>
              <a:gd name="adj" fmla="val 12500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0000"/>
                </a:solidFill>
              </a:rPr>
              <a:t>WaterML</a:t>
            </a:r>
          </a:p>
        </p:txBody>
      </p:sp>
      <p:sp>
        <p:nvSpPr>
          <p:cNvPr id="32789" name="Text Box 559">
            <a:extLst>
              <a:ext uri="{FF2B5EF4-FFF2-40B4-BE49-F238E27FC236}">
                <a16:creationId xmlns:a16="http://schemas.microsoft.com/office/drawing/2014/main" id="{23013C30-FB61-4BCF-B312-9038E312D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0050" y="896938"/>
            <a:ext cx="1225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</a:rPr>
              <a:t>Discovery</a:t>
            </a:r>
          </a:p>
        </p:txBody>
      </p:sp>
      <p:sp>
        <p:nvSpPr>
          <p:cNvPr id="32790" name="Rectangle 598">
            <a:extLst>
              <a:ext uri="{FF2B5EF4-FFF2-40B4-BE49-F238E27FC236}">
                <a16:creationId xmlns:a16="http://schemas.microsoft.com/office/drawing/2014/main" id="{6F5EF94D-07D5-49E3-9D2A-CCF3DB6B9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3888" y="1200150"/>
            <a:ext cx="838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Hydroseek</a:t>
            </a:r>
          </a:p>
        </p:txBody>
      </p:sp>
      <p:sp>
        <p:nvSpPr>
          <p:cNvPr id="32791" name="Text Box 563">
            <a:extLst>
              <a:ext uri="{FF2B5EF4-FFF2-40B4-BE49-F238E27FC236}">
                <a16:creationId xmlns:a16="http://schemas.microsoft.com/office/drawing/2014/main" id="{F60E32CF-3EF0-483B-96CF-FC35D2601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6975" y="900113"/>
            <a:ext cx="150336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1600">
                <a:solidFill>
                  <a:srgbClr val="000000"/>
                </a:solidFill>
              </a:rPr>
              <a:t>Access</a:t>
            </a:r>
          </a:p>
        </p:txBody>
      </p:sp>
      <p:pic>
        <p:nvPicPr>
          <p:cNvPr id="32792" name="Picture 584" descr="MCj03871500000[1]">
            <a:extLst>
              <a:ext uri="{FF2B5EF4-FFF2-40B4-BE49-F238E27FC236}">
                <a16:creationId xmlns:a16="http://schemas.microsoft.com/office/drawing/2014/main" id="{BEE8A214-3A17-4938-839E-C405C1508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1354138"/>
            <a:ext cx="60007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3" name="Text Box 559">
            <a:extLst>
              <a:ext uri="{FF2B5EF4-FFF2-40B4-BE49-F238E27FC236}">
                <a16:creationId xmlns:a16="http://schemas.microsoft.com/office/drawing/2014/main" id="{132E012B-3592-4B7F-80AD-EE28984DD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7588" y="898525"/>
            <a:ext cx="12477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</a:rPr>
              <a:t>Analysis</a:t>
            </a:r>
          </a:p>
        </p:txBody>
      </p:sp>
      <p:sp>
        <p:nvSpPr>
          <p:cNvPr id="32794" name="Text Box 593">
            <a:extLst>
              <a:ext uri="{FF2B5EF4-FFF2-40B4-BE49-F238E27FC236}">
                <a16:creationId xmlns:a16="http://schemas.microsoft.com/office/drawing/2014/main" id="{E657E179-9BB5-4C2A-A8B7-8D502BEAD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63" y="1335088"/>
            <a:ext cx="6381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GIS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Matlab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Splus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IDL</a:t>
            </a:r>
          </a:p>
          <a:p>
            <a:pPr algn="ctr" eaLnBrk="1" hangingPunct="1">
              <a:lnSpc>
                <a:spcPct val="80000"/>
              </a:lnSpc>
            </a:pPr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32795" name="Text Box 593">
            <a:extLst>
              <a:ext uri="{FF2B5EF4-FFF2-40B4-BE49-F238E27FC236}">
                <a16:creationId xmlns:a16="http://schemas.microsoft.com/office/drawing/2014/main" id="{36358DBF-12A5-4DE7-97F0-C8D686AE3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7363" y="1414463"/>
            <a:ext cx="490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Java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C++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VB</a:t>
            </a:r>
          </a:p>
          <a:p>
            <a:pPr algn="ctr" eaLnBrk="1" hangingPunct="1">
              <a:lnSpc>
                <a:spcPct val="80000"/>
              </a:lnSpc>
            </a:pPr>
            <a:endParaRPr lang="en-US" altLang="en-US" sz="1000">
              <a:solidFill>
                <a:srgbClr val="000000"/>
              </a:solidFill>
            </a:endParaRPr>
          </a:p>
        </p:txBody>
      </p:sp>
      <p:pic>
        <p:nvPicPr>
          <p:cNvPr id="32796" name="Picture 2" descr="C:\Documents and Settings\Kim Schreuders\Local Settings\Temporary Internet Files\Content.IE5\8OR8V1MP\MCj04127600000[1].wmf">
            <a:extLst>
              <a:ext uri="{FF2B5EF4-FFF2-40B4-BE49-F238E27FC236}">
                <a16:creationId xmlns:a16="http://schemas.microsoft.com/office/drawing/2014/main" id="{F06E8C15-EC8A-4B46-8BC7-18281C2F3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1477963"/>
            <a:ext cx="4730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7" name="AutoShape 146">
            <a:extLst>
              <a:ext uri="{FF2B5EF4-FFF2-40B4-BE49-F238E27FC236}">
                <a16:creationId xmlns:a16="http://schemas.microsoft.com/office/drawing/2014/main" id="{CB839163-765C-4487-A6C4-D5C6FC0A2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419600"/>
            <a:ext cx="576263" cy="384175"/>
          </a:xfrm>
          <a:prstGeom prst="rightArrow">
            <a:avLst>
              <a:gd name="adj1" fmla="val 41667"/>
              <a:gd name="adj2" fmla="val 75000"/>
            </a:avLst>
          </a:prstGeom>
          <a:solidFill>
            <a:srgbClr val="08080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32798" name="AutoShape 147">
            <a:extLst>
              <a:ext uri="{FF2B5EF4-FFF2-40B4-BE49-F238E27FC236}">
                <a16:creationId xmlns:a16="http://schemas.microsoft.com/office/drawing/2014/main" id="{E5D18636-CB4F-4468-9705-BB5FAF76D139}"/>
              </a:ext>
            </a:extLst>
          </p:cNvPr>
          <p:cNvSpPr>
            <a:spLocks noChangeArrowheads="1"/>
          </p:cNvSpPr>
          <p:nvPr/>
        </p:nvSpPr>
        <p:spPr bwMode="auto">
          <a:xfrm rot="-6632329">
            <a:off x="4190206" y="2431257"/>
            <a:ext cx="574675" cy="382588"/>
          </a:xfrm>
          <a:prstGeom prst="rightArrow">
            <a:avLst>
              <a:gd name="adj1" fmla="val 41667"/>
              <a:gd name="adj2" fmla="val 75104"/>
            </a:avLst>
          </a:prstGeom>
          <a:solidFill>
            <a:srgbClr val="08080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32799" name="AutoShape 147">
            <a:extLst>
              <a:ext uri="{FF2B5EF4-FFF2-40B4-BE49-F238E27FC236}">
                <a16:creationId xmlns:a16="http://schemas.microsoft.com/office/drawing/2014/main" id="{0C2E2477-0A29-487C-A266-3FBEEAB375AD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973095" y="2389981"/>
            <a:ext cx="576262" cy="384175"/>
          </a:xfrm>
          <a:prstGeom prst="rightArrow">
            <a:avLst>
              <a:gd name="adj1" fmla="val 41667"/>
              <a:gd name="adj2" fmla="val 75000"/>
            </a:avLst>
          </a:prstGeom>
          <a:solidFill>
            <a:srgbClr val="08080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32800" name="Text Box 596">
            <a:extLst>
              <a:ext uri="{FF2B5EF4-FFF2-40B4-BE49-F238E27FC236}">
                <a16:creationId xmlns:a16="http://schemas.microsoft.com/office/drawing/2014/main" id="{2E08484B-D291-4597-AD03-46C975BEA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5300" y="1363663"/>
            <a:ext cx="839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HIS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Desktop</a:t>
            </a:r>
          </a:p>
          <a:p>
            <a:pPr algn="ctr" eaLnBrk="1" hangingPunct="1">
              <a:lnSpc>
                <a:spcPct val="80000"/>
              </a:lnSpc>
            </a:pPr>
            <a:endParaRPr lang="en-US" altLang="en-US" sz="1000">
              <a:solidFill>
                <a:srgbClr val="000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HydroExcel</a:t>
            </a:r>
          </a:p>
        </p:txBody>
      </p:sp>
      <p:pic>
        <p:nvPicPr>
          <p:cNvPr id="32801" name="Picture 6">
            <a:extLst>
              <a:ext uri="{FF2B5EF4-FFF2-40B4-BE49-F238E27FC236}">
                <a16:creationId xmlns:a16="http://schemas.microsoft.com/office/drawing/2014/main" id="{FE81FD0C-D5A1-44C7-9CA0-8256FE2C6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5" y="1387475"/>
            <a:ext cx="1144588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" name="Rectangle 164">
            <a:extLst>
              <a:ext uri="{FF2B5EF4-FFF2-40B4-BE49-F238E27FC236}">
                <a16:creationId xmlns:a16="http://schemas.microsoft.com/office/drawing/2014/main" id="{36571C52-7DCD-4AA9-97A7-67D251E037EC}"/>
              </a:ext>
            </a:extLst>
          </p:cNvPr>
          <p:cNvSpPr/>
          <p:nvPr/>
        </p:nvSpPr>
        <p:spPr>
          <a:xfrm>
            <a:off x="6080125" y="3048000"/>
            <a:ext cx="2865438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32803" name="AutoShape 130">
            <a:extLst>
              <a:ext uri="{FF2B5EF4-FFF2-40B4-BE49-F238E27FC236}">
                <a16:creationId xmlns:a16="http://schemas.microsoft.com/office/drawing/2014/main" id="{146681D2-A197-4A62-BFC8-64289D060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8175" y="4343400"/>
            <a:ext cx="1784350" cy="1052513"/>
          </a:xfrm>
          <a:prstGeom prst="flowChartMagneticDisk">
            <a:avLst/>
          </a:prstGeom>
          <a:solidFill>
            <a:srgbClr val="FF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solidFill>
                  <a:srgbClr val="000000"/>
                </a:solidFill>
              </a:rPr>
              <a:t>Water Metadata Catalog</a:t>
            </a:r>
          </a:p>
        </p:txBody>
      </p:sp>
      <p:pic>
        <p:nvPicPr>
          <p:cNvPr id="32804" name="Picture 42">
            <a:extLst>
              <a:ext uri="{FF2B5EF4-FFF2-40B4-BE49-F238E27FC236}">
                <a16:creationId xmlns:a16="http://schemas.microsoft.com/office/drawing/2014/main" id="{986D497D-0DD9-4340-ACC7-C3F68A800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8" y="4418013"/>
            <a:ext cx="6889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05" name="Rectangle 158">
            <a:extLst>
              <a:ext uri="{FF2B5EF4-FFF2-40B4-BE49-F238E27FC236}">
                <a16:creationId xmlns:a16="http://schemas.microsoft.com/office/drawing/2014/main" id="{2F51C2D0-9926-4EFE-8CF8-593A792A1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6313" y="4105275"/>
            <a:ext cx="10747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solidFill>
                  <a:srgbClr val="000000"/>
                </a:solidFill>
              </a:rPr>
              <a:t>Harvester</a:t>
            </a:r>
          </a:p>
        </p:txBody>
      </p:sp>
      <p:sp>
        <p:nvSpPr>
          <p:cNvPr id="32806" name="AutoShape 146">
            <a:extLst>
              <a:ext uri="{FF2B5EF4-FFF2-40B4-BE49-F238E27FC236}">
                <a16:creationId xmlns:a16="http://schemas.microsoft.com/office/drawing/2014/main" id="{3921D9A8-0C4F-4D14-B3C5-718CC5CE3E2B}"/>
              </a:ext>
            </a:extLst>
          </p:cNvPr>
          <p:cNvSpPr>
            <a:spLocks noChangeArrowheads="1"/>
          </p:cNvSpPr>
          <p:nvPr/>
        </p:nvSpPr>
        <p:spPr bwMode="auto">
          <a:xfrm rot="2043552">
            <a:off x="6681788" y="4749800"/>
            <a:ext cx="512762" cy="314325"/>
          </a:xfrm>
          <a:prstGeom prst="rightArrow">
            <a:avLst>
              <a:gd name="adj1" fmla="val 41667"/>
              <a:gd name="adj2" fmla="val 74935"/>
            </a:avLst>
          </a:prstGeom>
          <a:solidFill>
            <a:srgbClr val="08080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">
              <a:solidFill>
                <a:srgbClr val="000000"/>
              </a:solidFill>
            </a:endParaRPr>
          </a:p>
        </p:txBody>
      </p:sp>
      <p:pic>
        <p:nvPicPr>
          <p:cNvPr id="32807" name="Picture 3">
            <a:extLst>
              <a:ext uri="{FF2B5EF4-FFF2-40B4-BE49-F238E27FC236}">
                <a16:creationId xmlns:a16="http://schemas.microsoft.com/office/drawing/2014/main" id="{E7CF501A-06F1-4ABA-BCB8-17F14CECB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3436938"/>
            <a:ext cx="947737" cy="677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08" name="Picture 5">
            <a:extLst>
              <a:ext uri="{FF2B5EF4-FFF2-40B4-BE49-F238E27FC236}">
                <a16:creationId xmlns:a16="http://schemas.microsoft.com/office/drawing/2014/main" id="{4D88F661-26E7-46CE-974F-1813716E4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3429000"/>
            <a:ext cx="965200" cy="658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809" name="Rectangle 162">
            <a:extLst>
              <a:ext uri="{FF2B5EF4-FFF2-40B4-BE49-F238E27FC236}">
                <a16:creationId xmlns:a16="http://schemas.microsoft.com/office/drawing/2014/main" id="{B86F94D5-429B-4599-B85C-4600398A8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097213"/>
            <a:ext cx="1676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solidFill>
                  <a:srgbClr val="000000"/>
                </a:solidFill>
              </a:rPr>
              <a:t>Service Registry</a:t>
            </a:r>
          </a:p>
        </p:txBody>
      </p:sp>
      <p:sp>
        <p:nvSpPr>
          <p:cNvPr id="32810" name="Rectangle 163">
            <a:extLst>
              <a:ext uri="{FF2B5EF4-FFF2-40B4-BE49-F238E27FC236}">
                <a16:creationId xmlns:a16="http://schemas.microsoft.com/office/drawing/2014/main" id="{4343170E-8888-42B3-846A-0708FC3A4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3025" y="3097213"/>
            <a:ext cx="13128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solidFill>
                  <a:srgbClr val="000000"/>
                </a:solidFill>
              </a:rPr>
              <a:t>Hydrotagger</a:t>
            </a:r>
          </a:p>
        </p:txBody>
      </p:sp>
      <p:sp>
        <p:nvSpPr>
          <p:cNvPr id="32811" name="Rectangle 165">
            <a:extLst>
              <a:ext uri="{FF2B5EF4-FFF2-40B4-BE49-F238E27FC236}">
                <a16:creationId xmlns:a16="http://schemas.microsoft.com/office/drawing/2014/main" id="{22127A9B-9956-47B2-A8D0-D24CD4357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038600"/>
            <a:ext cx="1428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00"/>
                </a:solidFill>
              </a:rPr>
              <a:t>HIS Central</a:t>
            </a:r>
          </a:p>
        </p:txBody>
      </p:sp>
      <p:sp>
        <p:nvSpPr>
          <p:cNvPr id="32812" name="Text Box 23">
            <a:extLst>
              <a:ext uri="{FF2B5EF4-FFF2-40B4-BE49-F238E27FC236}">
                <a16:creationId xmlns:a16="http://schemas.microsoft.com/office/drawing/2014/main" id="{2018617B-DBD7-4A2F-80FA-F5E1B852D93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795463" y="171450"/>
            <a:ext cx="5965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7021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21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21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21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21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64"/>
                </a:solidFill>
                <a:latin typeface="Times New Roman" panose="02020603050405020304" pitchFamily="18" charset="0"/>
              </a:rPr>
              <a:t>CUAHSI Water Data Services System</a:t>
            </a:r>
          </a:p>
        </p:txBody>
      </p:sp>
      <p:sp>
        <p:nvSpPr>
          <p:cNvPr id="32813" name="AutoShape 130">
            <a:extLst>
              <a:ext uri="{FF2B5EF4-FFF2-40B4-BE49-F238E27FC236}">
                <a16:creationId xmlns:a16="http://schemas.microsoft.com/office/drawing/2014/main" id="{FD12897C-4571-4865-944E-26ECC4982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625" y="4343400"/>
            <a:ext cx="1069975" cy="1100138"/>
          </a:xfrm>
          <a:prstGeom prst="flowChartMagneticDisk">
            <a:avLst/>
          </a:prstGeom>
          <a:solidFill>
            <a:srgbClr val="FF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00"/>
                </a:solidFill>
              </a:rPr>
              <a:t>USGS NWIS</a:t>
            </a:r>
          </a:p>
        </p:txBody>
      </p:sp>
      <p:sp>
        <p:nvSpPr>
          <p:cNvPr id="32814" name="AutoShape 130">
            <a:extLst>
              <a:ext uri="{FF2B5EF4-FFF2-40B4-BE49-F238E27FC236}">
                <a16:creationId xmlns:a16="http://schemas.microsoft.com/office/drawing/2014/main" id="{7AD83E0F-14D6-4B52-91A6-4657FF023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605463"/>
            <a:ext cx="1143000" cy="1100137"/>
          </a:xfrm>
          <a:prstGeom prst="flowChartMagneticDisk">
            <a:avLst/>
          </a:prstGeom>
          <a:solidFill>
            <a:srgbClr val="FF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00"/>
                </a:solidFill>
              </a:rPr>
              <a:t>EPA STORET</a:t>
            </a:r>
          </a:p>
        </p:txBody>
      </p:sp>
      <p:sp>
        <p:nvSpPr>
          <p:cNvPr id="32815" name="AutoShape 130">
            <a:extLst>
              <a:ext uri="{FF2B5EF4-FFF2-40B4-BE49-F238E27FC236}">
                <a16:creationId xmlns:a16="http://schemas.microsoft.com/office/drawing/2014/main" id="{B143D5B1-8BD6-437A-9081-ED4427FCE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5605463"/>
            <a:ext cx="1143000" cy="1100137"/>
          </a:xfrm>
          <a:prstGeom prst="flowChartMagneticDisk">
            <a:avLst/>
          </a:prstGeom>
          <a:solidFill>
            <a:srgbClr val="FF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00"/>
                </a:solidFill>
              </a:rPr>
              <a:t>NCDC</a:t>
            </a:r>
          </a:p>
        </p:txBody>
      </p:sp>
      <p:sp>
        <p:nvSpPr>
          <p:cNvPr id="32816" name="AutoShape 130">
            <a:extLst>
              <a:ext uri="{FF2B5EF4-FFF2-40B4-BE49-F238E27FC236}">
                <a16:creationId xmlns:a16="http://schemas.microsoft.com/office/drawing/2014/main" id="{1B24EE71-5BEE-4481-A74A-238E4050A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605463"/>
            <a:ext cx="1143000" cy="1100137"/>
          </a:xfrm>
          <a:prstGeom prst="flowChartMagneticDisk">
            <a:avLst/>
          </a:prstGeom>
          <a:solidFill>
            <a:srgbClr val="FF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00"/>
                </a:solidFill>
              </a:rPr>
              <a:t>Others</a:t>
            </a:r>
          </a:p>
        </p:txBody>
      </p:sp>
      <p:sp>
        <p:nvSpPr>
          <p:cNvPr id="32817" name="AutoShape 147">
            <a:extLst>
              <a:ext uri="{FF2B5EF4-FFF2-40B4-BE49-F238E27FC236}">
                <a16:creationId xmlns:a16="http://schemas.microsoft.com/office/drawing/2014/main" id="{0271C1F0-2DCD-4C59-8D55-1A72259990E7}"/>
              </a:ext>
            </a:extLst>
          </p:cNvPr>
          <p:cNvSpPr>
            <a:spLocks noChangeArrowheads="1"/>
          </p:cNvSpPr>
          <p:nvPr/>
        </p:nvSpPr>
        <p:spPr bwMode="auto">
          <a:xfrm rot="-6632329">
            <a:off x="5272882" y="5142706"/>
            <a:ext cx="508000" cy="382587"/>
          </a:xfrm>
          <a:prstGeom prst="rightArrow">
            <a:avLst>
              <a:gd name="adj1" fmla="val 41667"/>
              <a:gd name="adj2" fmla="val 75248"/>
            </a:avLst>
          </a:prstGeom>
          <a:solidFill>
            <a:srgbClr val="08080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32818" name="AutoShape 147">
            <a:extLst>
              <a:ext uri="{FF2B5EF4-FFF2-40B4-BE49-F238E27FC236}">
                <a16:creationId xmlns:a16="http://schemas.microsoft.com/office/drawing/2014/main" id="{185A8409-C72B-47C0-9FFC-35266FF61F6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282282" y="5120481"/>
            <a:ext cx="501650" cy="382587"/>
          </a:xfrm>
          <a:prstGeom prst="rightArrow">
            <a:avLst>
              <a:gd name="adj1" fmla="val 41667"/>
              <a:gd name="adj2" fmla="val 75000"/>
            </a:avLst>
          </a:prstGeom>
          <a:solidFill>
            <a:srgbClr val="08080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32819" name="AutoShape 147">
            <a:extLst>
              <a:ext uri="{FF2B5EF4-FFF2-40B4-BE49-F238E27FC236}">
                <a16:creationId xmlns:a16="http://schemas.microsoft.com/office/drawing/2014/main" id="{D08B12FA-AADA-4798-99D2-C1AF67F065E1}"/>
              </a:ext>
            </a:extLst>
          </p:cNvPr>
          <p:cNvSpPr>
            <a:spLocks noChangeArrowheads="1"/>
          </p:cNvSpPr>
          <p:nvPr/>
        </p:nvSpPr>
        <p:spPr bwMode="auto">
          <a:xfrm rot="-3036001">
            <a:off x="3557588" y="5149850"/>
            <a:ext cx="655638" cy="382587"/>
          </a:xfrm>
          <a:prstGeom prst="rightArrow">
            <a:avLst>
              <a:gd name="adj1" fmla="val 41667"/>
              <a:gd name="adj2" fmla="val 75157"/>
            </a:avLst>
          </a:prstGeom>
          <a:solidFill>
            <a:srgbClr val="08080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32820" name="AutoShape 147">
            <a:extLst>
              <a:ext uri="{FF2B5EF4-FFF2-40B4-BE49-F238E27FC236}">
                <a16:creationId xmlns:a16="http://schemas.microsoft.com/office/drawing/2014/main" id="{3EA091FE-2DDE-456B-A757-DBD5A0E03D1A}"/>
              </a:ext>
            </a:extLst>
          </p:cNvPr>
          <p:cNvSpPr>
            <a:spLocks noChangeArrowheads="1"/>
          </p:cNvSpPr>
          <p:nvPr/>
        </p:nvSpPr>
        <p:spPr bwMode="auto">
          <a:xfrm rot="-1394677">
            <a:off x="3487738" y="4343400"/>
            <a:ext cx="574675" cy="382588"/>
          </a:xfrm>
          <a:prstGeom prst="rightArrow">
            <a:avLst>
              <a:gd name="adj1" fmla="val 41667"/>
              <a:gd name="adj2" fmla="val 75104"/>
            </a:avLst>
          </a:prstGeom>
          <a:solidFill>
            <a:srgbClr val="08080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32821" name="AutoShape 147">
            <a:extLst>
              <a:ext uri="{FF2B5EF4-FFF2-40B4-BE49-F238E27FC236}">
                <a16:creationId xmlns:a16="http://schemas.microsoft.com/office/drawing/2014/main" id="{887DCDA1-65BF-42E2-AECB-FC96A4F9E4C9}"/>
              </a:ext>
            </a:extLst>
          </p:cNvPr>
          <p:cNvSpPr>
            <a:spLocks noChangeArrowheads="1"/>
          </p:cNvSpPr>
          <p:nvPr/>
        </p:nvSpPr>
        <p:spPr bwMode="auto">
          <a:xfrm rot="680187">
            <a:off x="3557588" y="3222625"/>
            <a:ext cx="574675" cy="382588"/>
          </a:xfrm>
          <a:prstGeom prst="rightArrow">
            <a:avLst>
              <a:gd name="adj1" fmla="val 41667"/>
              <a:gd name="adj2" fmla="val 75104"/>
            </a:avLst>
          </a:prstGeom>
          <a:solidFill>
            <a:srgbClr val="08080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9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0FFB9222-1E11-4555-883E-5718E79DA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0"/>
          </a:xfrm>
        </p:spPr>
        <p:txBody>
          <a:bodyPr/>
          <a:lstStyle/>
          <a:p>
            <a:pPr eaLnBrk="1" hangingPunct="1"/>
            <a:r>
              <a:rPr lang="en-US" altLang="en-US" sz="3600">
                <a:cs typeface="Arial" panose="020B0604020202020204" pitchFamily="34" charset="0"/>
              </a:rPr>
              <a:t>CUAHSI WaterOneFlow Web Services</a:t>
            </a:r>
            <a:br>
              <a:rPr lang="en-US" altLang="en-US" sz="3600">
                <a:cs typeface="Arial" panose="020B0604020202020204" pitchFamily="34" charset="0"/>
              </a:rPr>
            </a:br>
            <a:r>
              <a:rPr lang="en-US" altLang="en-US" sz="4000">
                <a:cs typeface="Arial" panose="020B0604020202020204" pitchFamily="34" charset="0"/>
              </a:rPr>
              <a:t>“</a:t>
            </a:r>
            <a:r>
              <a:rPr lang="en-US" altLang="en-US" sz="2800" i="1">
                <a:cs typeface="Arial" panose="020B0604020202020204" pitchFamily="34" charset="0"/>
              </a:rPr>
              <a:t>Getting the Browser Out of the Way”</a:t>
            </a:r>
            <a:endParaRPr lang="en-US" altLang="en-US" sz="4000" i="1">
              <a:cs typeface="Arial" panose="020B0604020202020204" pitchFamily="34" charset="0"/>
            </a:endParaRPr>
          </a:p>
        </p:txBody>
      </p:sp>
      <p:pic>
        <p:nvPicPr>
          <p:cNvPr id="33795" name="Picture 6">
            <a:extLst>
              <a:ext uri="{FF2B5EF4-FFF2-40B4-BE49-F238E27FC236}">
                <a16:creationId xmlns:a16="http://schemas.microsoft.com/office/drawing/2014/main" id="{A52F9195-A773-4C76-A4F5-C3772090C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610100"/>
            <a:ext cx="1751013" cy="1952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11" descr="C:\Documents and Settings\jeff\Local Settings\Temporary Internet Files\Content.IE5\ZZTF3DSW\MCj04316460000[1].png">
            <a:extLst>
              <a:ext uri="{FF2B5EF4-FFF2-40B4-BE49-F238E27FC236}">
                <a16:creationId xmlns:a16="http://schemas.microsoft.com/office/drawing/2014/main" id="{178D2F39-5725-4D9F-A2DD-FE680C6ED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15621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4">
            <a:extLst>
              <a:ext uri="{FF2B5EF4-FFF2-40B4-BE49-F238E27FC236}">
                <a16:creationId xmlns:a16="http://schemas.microsoft.com/office/drawing/2014/main" id="{FB024A69-CB0E-4C5E-A73D-3D9361613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90725"/>
            <a:ext cx="172720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owchart: Magnetic Disk 7">
            <a:extLst>
              <a:ext uri="{FF2B5EF4-FFF2-40B4-BE49-F238E27FC236}">
                <a16:creationId xmlns:a16="http://schemas.microsoft.com/office/drawing/2014/main" id="{0857E865-EB43-4C49-AB74-102F1E13432E}"/>
              </a:ext>
            </a:extLst>
          </p:cNvPr>
          <p:cNvSpPr/>
          <p:nvPr/>
        </p:nvSpPr>
        <p:spPr>
          <a:xfrm>
            <a:off x="7010400" y="4905375"/>
            <a:ext cx="1828800" cy="1676400"/>
          </a:xfrm>
          <a:prstGeom prst="flowChartMagneticDisk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prstClr val="black"/>
                </a:solidFill>
                <a:latin typeface="Arial" charset="0"/>
              </a:rPr>
              <a:t>ODM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prstClr val="black"/>
                </a:solidFill>
                <a:latin typeface="Arial" charset="0"/>
              </a:rPr>
              <a:t>Database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3DF0AE3-7CC7-4197-B507-CFEAE1267BA6}"/>
              </a:ext>
            </a:extLst>
          </p:cNvPr>
          <p:cNvCxnSpPr/>
          <p:nvPr/>
        </p:nvCxnSpPr>
        <p:spPr>
          <a:xfrm rot="5400000">
            <a:off x="8154194" y="4504531"/>
            <a:ext cx="7620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8B476D-892C-4128-A970-44DF94019E9C}"/>
              </a:ext>
            </a:extLst>
          </p:cNvPr>
          <p:cNvCxnSpPr/>
          <p:nvPr/>
        </p:nvCxnSpPr>
        <p:spPr>
          <a:xfrm rot="5400000" flipH="1" flipV="1">
            <a:off x="6858794" y="4504531"/>
            <a:ext cx="762000" cy="15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1" name="TextBox 14">
            <a:extLst>
              <a:ext uri="{FF2B5EF4-FFF2-40B4-BE49-F238E27FC236}">
                <a16:creationId xmlns:a16="http://schemas.microsoft.com/office/drawing/2014/main" id="{AFB0CE06-0A71-4E87-8E27-0F4EB396A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387850"/>
            <a:ext cx="175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Data Consumer</a:t>
            </a:r>
          </a:p>
        </p:txBody>
      </p:sp>
      <p:sp>
        <p:nvSpPr>
          <p:cNvPr id="33802" name="TextBox 15">
            <a:extLst>
              <a:ext uri="{FF2B5EF4-FFF2-40B4-BE49-F238E27FC236}">
                <a16:creationId xmlns:a16="http://schemas.microsoft.com/office/drawing/2014/main" id="{41AE7241-5C91-4D8F-B8EB-12A705D3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4200525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SQL</a:t>
            </a:r>
          </a:p>
          <a:p>
            <a:pPr algn="ctr" eaLnBrk="1" hangingPunct="1"/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Queries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10E96F4-0348-408F-8BAC-EF25B3C31243}"/>
              </a:ext>
            </a:extLst>
          </p:cNvPr>
          <p:cNvCxnSpPr/>
          <p:nvPr/>
        </p:nvCxnSpPr>
        <p:spPr>
          <a:xfrm>
            <a:off x="1981200" y="3275013"/>
            <a:ext cx="4953000" cy="158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4" name="TextBox 18">
            <a:extLst>
              <a:ext uri="{FF2B5EF4-FFF2-40B4-BE49-F238E27FC236}">
                <a16:creationId xmlns:a16="http://schemas.microsoft.com/office/drawing/2014/main" id="{76577D50-1A18-4738-A429-D89585B90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000250"/>
            <a:ext cx="17716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GetSites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GetSiteInfo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GetVariableInfo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GetValues</a:t>
            </a:r>
          </a:p>
        </p:txBody>
      </p:sp>
      <p:sp>
        <p:nvSpPr>
          <p:cNvPr id="33805" name="TextBox 19">
            <a:extLst>
              <a:ext uri="{FF2B5EF4-FFF2-40B4-BE49-F238E27FC236}">
                <a16:creationId xmlns:a16="http://schemas.microsoft.com/office/drawing/2014/main" id="{2E49E5AA-CA99-4A1F-88A2-A13D8AE86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200525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WaterML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4FA5E03-EDAE-40C3-9E0F-6BB1A55752EF}"/>
              </a:ext>
            </a:extLst>
          </p:cNvPr>
          <p:cNvCxnSpPr/>
          <p:nvPr/>
        </p:nvCxnSpPr>
        <p:spPr>
          <a:xfrm rot="5400000">
            <a:off x="5067300" y="3857625"/>
            <a:ext cx="2286000" cy="1447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07ADEBB-E154-4C19-8BCD-D64D04CAE180}"/>
              </a:ext>
            </a:extLst>
          </p:cNvPr>
          <p:cNvCxnSpPr/>
          <p:nvPr/>
        </p:nvCxnSpPr>
        <p:spPr>
          <a:xfrm rot="16200000" flipV="1">
            <a:off x="1752600" y="3971925"/>
            <a:ext cx="1981200" cy="1371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808" name="Picture 13" descr="C:\Documents and Settings\jeff\Local Settings\Temporary Internet Files\Content.IE5\WHAN8HYR\MCj04315380000[1].png">
            <a:extLst>
              <a:ext uri="{FF2B5EF4-FFF2-40B4-BE49-F238E27FC236}">
                <a16:creationId xmlns:a16="http://schemas.microsoft.com/office/drawing/2014/main" id="{C0408029-2461-47A4-9049-E727F3FF8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0250"/>
            <a:ext cx="14859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19B3FB3-5836-4B23-9CFA-96134E40F07C}"/>
              </a:ext>
            </a:extLst>
          </p:cNvPr>
          <p:cNvCxnSpPr/>
          <p:nvPr/>
        </p:nvCxnSpPr>
        <p:spPr>
          <a:xfrm>
            <a:off x="304800" y="6029325"/>
            <a:ext cx="17526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10" name="TextBox 42">
            <a:extLst>
              <a:ext uri="{FF2B5EF4-FFF2-40B4-BE49-F238E27FC236}">
                <a16:creationId xmlns:a16="http://schemas.microsoft.com/office/drawing/2014/main" id="{49CFD76A-30CE-450D-A526-7641E2DC8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00" y="5583238"/>
            <a:ext cx="806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Query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4DC8653-C4E9-49C9-B513-0FF5B2CD85C8}"/>
              </a:ext>
            </a:extLst>
          </p:cNvPr>
          <p:cNvCxnSpPr/>
          <p:nvPr/>
        </p:nvCxnSpPr>
        <p:spPr>
          <a:xfrm rot="10800000">
            <a:off x="304800" y="6475413"/>
            <a:ext cx="1676400" cy="15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12" name="TextBox 45">
            <a:extLst>
              <a:ext uri="{FF2B5EF4-FFF2-40B4-BE49-F238E27FC236}">
                <a16:creationId xmlns:a16="http://schemas.microsoft.com/office/drawing/2014/main" id="{8A7B1887-57AB-49A5-8002-47E12DE49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8" y="6107113"/>
            <a:ext cx="1212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Response</a:t>
            </a:r>
          </a:p>
        </p:txBody>
      </p:sp>
      <p:sp>
        <p:nvSpPr>
          <p:cNvPr id="33813" name="TextBox 48">
            <a:extLst>
              <a:ext uri="{FF2B5EF4-FFF2-40B4-BE49-F238E27FC236}">
                <a16:creationId xmlns:a16="http://schemas.microsoft.com/office/drawing/2014/main" id="{4FAE4F19-6E99-4A21-B15B-D4AA7CD08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544888"/>
            <a:ext cx="411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000000"/>
                </a:solidFill>
                <a:latin typeface="Calibri" panose="020F0502020204030204" pitchFamily="34" charset="0"/>
              </a:rPr>
              <a:t>Standard protocols provide platform independent data access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>
            <a:extLst>
              <a:ext uri="{FF2B5EF4-FFF2-40B4-BE49-F238E27FC236}">
                <a16:creationId xmlns:a16="http://schemas.microsoft.com/office/drawing/2014/main" id="{FB70EC9F-45C9-49A4-9901-3BE2EBDD0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0" r="14818" b="4018"/>
          <a:stretch>
            <a:fillRect/>
          </a:stretch>
        </p:blipFill>
        <p:spPr bwMode="auto">
          <a:xfrm>
            <a:off x="488950" y="2159000"/>
            <a:ext cx="4137025" cy="4224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Rectangle 3">
            <a:extLst>
              <a:ext uri="{FF2B5EF4-FFF2-40B4-BE49-F238E27FC236}">
                <a16:creationId xmlns:a16="http://schemas.microsoft.com/office/drawing/2014/main" id="{6A904166-8767-4C54-91A1-4DE9CECDC0A0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98625"/>
            <a:ext cx="4038600" cy="4221163"/>
          </a:xfrm>
        </p:spPr>
        <p:txBody>
          <a:bodyPr/>
          <a:lstStyle/>
          <a:p>
            <a:pPr eaLnBrk="1" hangingPunct="1"/>
            <a:r>
              <a:rPr lang="en-US" altLang="en-US" sz="2400"/>
              <a:t>Set of </a:t>
            </a:r>
            <a:r>
              <a:rPr lang="en-US" altLang="en-US" sz="2400">
                <a:solidFill>
                  <a:srgbClr val="0066FF"/>
                </a:solidFill>
              </a:rPr>
              <a:t>query</a:t>
            </a:r>
            <a:r>
              <a:rPr lang="en-US" altLang="en-US" sz="2400"/>
              <a:t> functions</a:t>
            </a: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30ED1711-307C-4FFA-A464-95C5C989AB41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98625"/>
            <a:ext cx="4495800" cy="4221163"/>
          </a:xfrm>
        </p:spPr>
        <p:txBody>
          <a:bodyPr/>
          <a:lstStyle/>
          <a:p>
            <a:pPr eaLnBrk="1" hangingPunct="1"/>
            <a:r>
              <a:rPr lang="en-US" altLang="en-US" sz="2400"/>
              <a:t>Returns</a:t>
            </a:r>
            <a:r>
              <a:rPr lang="en-US" altLang="en-US" sz="1800"/>
              <a:t> </a:t>
            </a:r>
            <a:r>
              <a:rPr lang="en-US" altLang="en-US" sz="2400"/>
              <a:t>data</a:t>
            </a:r>
            <a:r>
              <a:rPr lang="en-US" altLang="en-US" sz="1800"/>
              <a:t> </a:t>
            </a:r>
            <a:r>
              <a:rPr lang="en-US" altLang="en-US" sz="2400"/>
              <a:t>in</a:t>
            </a:r>
            <a:r>
              <a:rPr lang="en-US" altLang="en-US" sz="1800"/>
              <a:t> </a:t>
            </a:r>
            <a:r>
              <a:rPr lang="en-US" altLang="en-US" sz="2400">
                <a:solidFill>
                  <a:srgbClr val="0066FF"/>
                </a:solidFill>
              </a:rPr>
              <a:t>WaterML</a:t>
            </a:r>
          </a:p>
        </p:txBody>
      </p:sp>
      <p:pic>
        <p:nvPicPr>
          <p:cNvPr id="34821" name="Picture 6">
            <a:extLst>
              <a:ext uri="{FF2B5EF4-FFF2-40B4-BE49-F238E27FC236}">
                <a16:creationId xmlns:a16="http://schemas.microsoft.com/office/drawing/2014/main" id="{BA32E845-D258-4E54-8D15-9E6731BF6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7"/>
          <a:stretch>
            <a:fillRect/>
          </a:stretch>
        </p:blipFill>
        <p:spPr bwMode="auto">
          <a:xfrm>
            <a:off x="4811713" y="2166938"/>
            <a:ext cx="3895725" cy="4222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2" name="TextBox 7">
            <a:extLst>
              <a:ext uri="{FF2B5EF4-FFF2-40B4-BE49-F238E27FC236}">
                <a16:creationId xmlns:a16="http://schemas.microsoft.com/office/drawing/2014/main" id="{18B2E509-9DDD-479A-8D57-69C7397C6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75" y="6534150"/>
            <a:ext cx="2905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7F7F7F"/>
                </a:solidFill>
              </a:rPr>
              <a:t>Slide from David Valentine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88B55DEC-528C-4A32-8FC1-3DC411BBF918}"/>
              </a:ext>
            </a:extLst>
          </p:cNvPr>
          <p:cNvSpPr txBox="1">
            <a:spLocks noChangeArrowheads="1"/>
          </p:cNvSpPr>
          <p:nvPr/>
        </p:nvSpPr>
        <p:spPr>
          <a:xfrm>
            <a:off x="458788" y="0"/>
            <a:ext cx="8228012" cy="6937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WaterML and WaterOneFlow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824" name="Text Box 33">
            <a:extLst>
              <a:ext uri="{FF2B5EF4-FFF2-40B4-BE49-F238E27FC236}">
                <a16:creationId xmlns:a16="http://schemas.microsoft.com/office/drawing/2014/main" id="{655D1978-03F0-4E62-A569-F191F36FD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5" y="719138"/>
            <a:ext cx="8286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66FF"/>
                </a:solidFill>
                <a:ea typeface="Arial Unicode MS" pitchFamily="34" charset="-128"/>
              </a:rPr>
              <a:t>WaterML</a:t>
            </a:r>
            <a:r>
              <a:rPr lang="en-US" altLang="en-US" sz="2400">
                <a:solidFill>
                  <a:srgbClr val="000000"/>
                </a:solidFill>
                <a:ea typeface="Arial Unicode MS" pitchFamily="34" charset="-128"/>
              </a:rPr>
              <a:t> is an XML language for communicating water data</a:t>
            </a:r>
          </a:p>
          <a:p>
            <a:pPr algn="ctr" eaLnBrk="1" hangingPunct="1"/>
            <a:r>
              <a:rPr lang="en-US" altLang="en-US" sz="2400">
                <a:solidFill>
                  <a:srgbClr val="0066FF"/>
                </a:solidFill>
                <a:ea typeface="Arial Unicode MS" pitchFamily="34" charset="-128"/>
              </a:rPr>
              <a:t>WaterOneFlow</a:t>
            </a:r>
            <a:r>
              <a:rPr lang="en-US" altLang="en-US" sz="2400">
                <a:solidFill>
                  <a:srgbClr val="000000"/>
                </a:solidFill>
                <a:ea typeface="Arial Unicode MS" pitchFamily="34" charset="-128"/>
              </a:rPr>
              <a:t> is a set of web services based on WaterML</a:t>
            </a:r>
          </a:p>
        </p:txBody>
      </p:sp>
    </p:spTree>
    <p:custDataLst>
      <p:tags r:id="rId1"/>
    </p:custDataLst>
  </p:cSld>
  <p:clrMapOvr>
    <a:masterClrMapping/>
  </p:clrMapOvr>
  <p:transition advTm="12516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97A6E5F5-9773-432B-A314-54E415C86D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725" y="141288"/>
            <a:ext cx="8229600" cy="723900"/>
          </a:xfrm>
        </p:spPr>
        <p:txBody>
          <a:bodyPr/>
          <a:lstStyle/>
          <a:p>
            <a:pPr eaLnBrk="1" hangingPunct="1"/>
            <a:r>
              <a:rPr lang="en-US" altLang="en-US" sz="2400"/>
              <a:t>What are the basic attributes to be associated with each single data value and how can these best be organized?</a:t>
            </a:r>
          </a:p>
        </p:txBody>
      </p:sp>
      <p:sp>
        <p:nvSpPr>
          <p:cNvPr id="35843" name="Text Box 40">
            <a:extLst>
              <a:ext uri="{FF2B5EF4-FFF2-40B4-BE49-F238E27FC236}">
                <a16:creationId xmlns:a16="http://schemas.microsoft.com/office/drawing/2014/main" id="{9C966260-C4DF-478B-BEB0-9A28F35A2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244975"/>
            <a:ext cx="8229600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300"/>
              </a:spcAft>
            </a:pPr>
            <a:r>
              <a:rPr lang="en-US" altLang="en-US" sz="2000">
                <a:solidFill>
                  <a:srgbClr val="000000"/>
                </a:solidFill>
                <a:latin typeface="Helvetica" panose="020B0604020202020204" pitchFamily="34" charset="0"/>
              </a:rPr>
              <a:t>Observations Data Model (ODM)</a:t>
            </a:r>
          </a:p>
          <a:p>
            <a:pPr>
              <a:spcAft>
                <a:spcPts val="300"/>
              </a:spcAft>
              <a:buFontTx/>
              <a:buChar char="•"/>
            </a:pPr>
            <a:r>
              <a:rPr lang="en-US" altLang="en-US" sz="2000">
                <a:solidFill>
                  <a:srgbClr val="000000"/>
                </a:solidFill>
                <a:latin typeface="Helvetica" panose="020B0604020202020204" pitchFamily="34" charset="0"/>
              </a:rPr>
              <a:t>A </a:t>
            </a:r>
            <a:r>
              <a:rPr lang="en-US" altLang="en-US" sz="2000">
                <a:solidFill>
                  <a:srgbClr val="FF3300"/>
                </a:solidFill>
                <a:latin typeface="Helvetica" panose="020B0604020202020204" pitchFamily="34" charset="0"/>
              </a:rPr>
              <a:t>relational database</a:t>
            </a:r>
            <a:r>
              <a:rPr lang="en-US" altLang="en-US" sz="2000">
                <a:solidFill>
                  <a:srgbClr val="000000"/>
                </a:solidFill>
                <a:latin typeface="Helvetica" panose="020B0604020202020204" pitchFamily="34" charset="0"/>
              </a:rPr>
              <a:t> at the single observation level (atomic model)</a:t>
            </a:r>
          </a:p>
          <a:p>
            <a:pPr>
              <a:spcAft>
                <a:spcPts val="300"/>
              </a:spcAft>
              <a:buFontTx/>
              <a:buChar char="•"/>
            </a:pPr>
            <a:r>
              <a:rPr lang="en-US" altLang="en-US" sz="2000">
                <a:solidFill>
                  <a:srgbClr val="000000"/>
                </a:solidFill>
                <a:latin typeface="Helvetica" panose="020B0604020202020204" pitchFamily="34" charset="0"/>
              </a:rPr>
              <a:t>Stores </a:t>
            </a:r>
            <a:r>
              <a:rPr lang="en-US" altLang="en-US" sz="2000">
                <a:solidFill>
                  <a:srgbClr val="FF3300"/>
                </a:solidFill>
                <a:latin typeface="Helvetica" panose="020B0604020202020204" pitchFamily="34" charset="0"/>
              </a:rPr>
              <a:t>observation data</a:t>
            </a:r>
            <a:r>
              <a:rPr lang="en-US" altLang="en-US" sz="2000">
                <a:solidFill>
                  <a:srgbClr val="000000"/>
                </a:solidFill>
                <a:latin typeface="Helvetica" panose="020B0604020202020204" pitchFamily="34" charset="0"/>
              </a:rPr>
              <a:t> made at points</a:t>
            </a:r>
          </a:p>
          <a:p>
            <a:pPr>
              <a:spcAft>
                <a:spcPts val="300"/>
              </a:spcAft>
              <a:buFontTx/>
              <a:buChar char="•"/>
            </a:pPr>
            <a:r>
              <a:rPr lang="en-US" altLang="en-US" sz="2000">
                <a:solidFill>
                  <a:srgbClr val="000000"/>
                </a:solidFill>
                <a:latin typeface="Helvetica" panose="020B0604020202020204" pitchFamily="34" charset="0"/>
              </a:rPr>
              <a:t>Metadata for </a:t>
            </a:r>
            <a:r>
              <a:rPr lang="en-US" altLang="en-US" sz="2000">
                <a:solidFill>
                  <a:srgbClr val="FF3300"/>
                </a:solidFill>
                <a:latin typeface="Helvetica" panose="020B0604020202020204" pitchFamily="34" charset="0"/>
              </a:rPr>
              <a:t>unambiguous interpretation</a:t>
            </a:r>
          </a:p>
          <a:p>
            <a:pPr>
              <a:spcAft>
                <a:spcPts val="300"/>
              </a:spcAft>
              <a:buFontTx/>
              <a:buChar char="•"/>
            </a:pPr>
            <a:r>
              <a:rPr lang="en-US" altLang="en-US" sz="2000">
                <a:solidFill>
                  <a:srgbClr val="000000"/>
                </a:solidFill>
                <a:latin typeface="Helvetica" panose="020B0604020202020204" pitchFamily="34" charset="0"/>
              </a:rPr>
              <a:t>Traceable heritage from </a:t>
            </a:r>
            <a:r>
              <a:rPr lang="en-US" altLang="en-US" sz="2000">
                <a:solidFill>
                  <a:srgbClr val="FF3300"/>
                </a:solidFill>
                <a:latin typeface="Helvetica" panose="020B0604020202020204" pitchFamily="34" charset="0"/>
              </a:rPr>
              <a:t>raw</a:t>
            </a:r>
            <a:r>
              <a:rPr lang="en-US" altLang="en-US" sz="2000">
                <a:solidFill>
                  <a:srgbClr val="000000"/>
                </a:solidFill>
                <a:latin typeface="Helvetica" panose="020B0604020202020204" pitchFamily="34" charset="0"/>
              </a:rPr>
              <a:t> measurements to </a:t>
            </a:r>
            <a:r>
              <a:rPr lang="en-US" altLang="en-US" sz="2000">
                <a:solidFill>
                  <a:srgbClr val="FF3300"/>
                </a:solidFill>
                <a:latin typeface="Helvetica" panose="020B0604020202020204" pitchFamily="34" charset="0"/>
              </a:rPr>
              <a:t>usable</a:t>
            </a:r>
            <a:r>
              <a:rPr lang="en-US" altLang="en-US" sz="2000">
                <a:solidFill>
                  <a:srgbClr val="000000"/>
                </a:solidFill>
                <a:latin typeface="Helvetica" panose="020B0604020202020204" pitchFamily="34" charset="0"/>
              </a:rPr>
              <a:t> information</a:t>
            </a:r>
          </a:p>
          <a:p>
            <a:pPr>
              <a:spcAft>
                <a:spcPts val="300"/>
              </a:spcAft>
              <a:buFontTx/>
              <a:buChar char="•"/>
            </a:pPr>
            <a:r>
              <a:rPr lang="en-US" altLang="en-US" sz="2000">
                <a:solidFill>
                  <a:srgbClr val="FF3300"/>
                </a:solidFill>
                <a:latin typeface="Helvetica" panose="020B0604020202020204" pitchFamily="34" charset="0"/>
              </a:rPr>
              <a:t>Standard format</a:t>
            </a:r>
            <a:r>
              <a:rPr lang="en-US" altLang="en-US" sz="2000">
                <a:solidFill>
                  <a:srgbClr val="000000"/>
                </a:solidFill>
                <a:latin typeface="Helvetica" panose="020B0604020202020204" pitchFamily="34" charset="0"/>
              </a:rPr>
              <a:t> for data sharing</a:t>
            </a:r>
          </a:p>
          <a:p>
            <a:pPr>
              <a:spcAft>
                <a:spcPts val="300"/>
              </a:spcAft>
              <a:buFontTx/>
              <a:buChar char="•"/>
            </a:pPr>
            <a:r>
              <a:rPr lang="en-US" altLang="en-US" sz="2000">
                <a:solidFill>
                  <a:srgbClr val="FF3300"/>
                </a:solidFill>
                <a:latin typeface="Helvetica" panose="020B0604020202020204" pitchFamily="34" charset="0"/>
              </a:rPr>
              <a:t>Cross dimension</a:t>
            </a:r>
            <a:r>
              <a:rPr lang="en-US" altLang="en-US" sz="2000">
                <a:solidFill>
                  <a:srgbClr val="000000"/>
                </a:solidFill>
                <a:latin typeface="Helvetica" panose="020B0604020202020204" pitchFamily="34" charset="0"/>
              </a:rPr>
              <a:t> retrieval and analysis</a:t>
            </a:r>
            <a:endParaRPr lang="en-US" altLang="en-US" sz="2000" b="1" i="1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grpSp>
        <p:nvGrpSpPr>
          <p:cNvPr id="35844" name="Group 74">
            <a:extLst>
              <a:ext uri="{FF2B5EF4-FFF2-40B4-BE49-F238E27FC236}">
                <a16:creationId xmlns:a16="http://schemas.microsoft.com/office/drawing/2014/main" id="{D46C8ABF-D5B1-472C-973E-99ACE0900508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095375"/>
            <a:ext cx="4124325" cy="3171825"/>
            <a:chOff x="2976" y="2160"/>
            <a:chExt cx="2736" cy="2112"/>
          </a:xfrm>
        </p:grpSpPr>
        <p:sp>
          <p:nvSpPr>
            <p:cNvPr id="35848" name="Rectangle 73">
              <a:extLst>
                <a:ext uri="{FF2B5EF4-FFF2-40B4-BE49-F238E27FC236}">
                  <a16:creationId xmlns:a16="http://schemas.microsoft.com/office/drawing/2014/main" id="{76273F39-0E30-44D9-95B6-CA312B165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160"/>
              <a:ext cx="2736" cy="2112"/>
            </a:xfrm>
            <a:prstGeom prst="rect">
              <a:avLst/>
            </a:prstGeom>
            <a:solidFill>
              <a:srgbClr val="E9EAE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19EFF6B7-CD3C-43AB-AD63-6459DADD92C4}"/>
                </a:ext>
              </a:extLst>
            </p:cNvPr>
            <p:cNvCxnSpPr/>
            <p:nvPr/>
          </p:nvCxnSpPr>
          <p:spPr>
            <a:xfrm rot="5400000" flipH="1" flipV="1">
              <a:off x="3376" y="2819"/>
              <a:ext cx="1127" cy="1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1AD8D143-0D8C-4EA4-A760-891EF742A117}"/>
                </a:ext>
              </a:extLst>
            </p:cNvPr>
            <p:cNvCxnSpPr/>
            <p:nvPr/>
          </p:nvCxnSpPr>
          <p:spPr>
            <a:xfrm rot="10800000" flipV="1">
              <a:off x="3374" y="3382"/>
              <a:ext cx="567" cy="58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CA1F732A-B0D2-4A5F-A3F0-8539CF39A6B7}"/>
                </a:ext>
              </a:extLst>
            </p:cNvPr>
            <p:cNvCxnSpPr/>
            <p:nvPr/>
          </p:nvCxnSpPr>
          <p:spPr>
            <a:xfrm flipV="1">
              <a:off x="3941" y="3382"/>
              <a:ext cx="934" cy="1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52" name="TextBox 6">
              <a:extLst>
                <a:ext uri="{FF2B5EF4-FFF2-40B4-BE49-F238E27FC236}">
                  <a16:creationId xmlns:a16="http://schemas.microsoft.com/office/drawing/2014/main" id="{9B81CE87-2938-4E98-8851-15C883F6A3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3360"/>
              <a:ext cx="7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Calibri" panose="020F0502020204030204" pitchFamily="34" charset="0"/>
                </a:rPr>
                <a:t>Space, S</a:t>
              </a:r>
            </a:p>
          </p:txBody>
        </p:sp>
        <p:sp>
          <p:nvSpPr>
            <p:cNvPr id="35853" name="TextBox 7">
              <a:extLst>
                <a:ext uri="{FF2B5EF4-FFF2-40B4-BE49-F238E27FC236}">
                  <a16:creationId xmlns:a16="http://schemas.microsoft.com/office/drawing/2014/main" id="{06AA1C06-CD20-409E-99F2-1989D41BE5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2208"/>
              <a:ext cx="6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Calibri" panose="020F0502020204030204" pitchFamily="34" charset="0"/>
                </a:rPr>
                <a:t>Time, T</a:t>
              </a:r>
            </a:p>
          </p:txBody>
        </p:sp>
        <p:sp>
          <p:nvSpPr>
            <p:cNvPr id="35854" name="TextBox 8">
              <a:extLst>
                <a:ext uri="{FF2B5EF4-FFF2-40B4-BE49-F238E27FC236}">
                  <a16:creationId xmlns:a16="http://schemas.microsoft.com/office/drawing/2014/main" id="{EAE5D18B-B5B3-4FCF-9202-5E3E2A9A5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8" y="3955"/>
              <a:ext cx="10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Calibri" panose="020F0502020204030204" pitchFamily="34" charset="0"/>
                </a:rPr>
                <a:t>Variables, V</a:t>
              </a:r>
            </a:p>
          </p:txBody>
        </p:sp>
        <p:cxnSp>
          <p:nvCxnSpPr>
            <p:cNvPr id="35855" name="Straight Connector 9">
              <a:extLst>
                <a:ext uri="{FF2B5EF4-FFF2-40B4-BE49-F238E27FC236}">
                  <a16:creationId xmlns:a16="http://schemas.microsoft.com/office/drawing/2014/main" id="{C61C00DC-6204-4E75-AC13-D9FBEC8797E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4127" y="3099"/>
              <a:ext cx="581" cy="1"/>
            </a:xfrm>
            <a:prstGeom prst="line">
              <a:avLst/>
            </a:prstGeom>
            <a:noFill/>
            <a:ln w="19050" algn="ctr">
              <a:solidFill>
                <a:srgbClr val="3C6AC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6" name="Straight Connector 10">
              <a:extLst>
                <a:ext uri="{FF2B5EF4-FFF2-40B4-BE49-F238E27FC236}">
                  <a16:creationId xmlns:a16="http://schemas.microsoft.com/office/drawing/2014/main" id="{2938D3F2-7600-4647-B6CA-1D41342B49D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3368" y="3365"/>
              <a:ext cx="580" cy="1"/>
            </a:xfrm>
            <a:prstGeom prst="line">
              <a:avLst/>
            </a:prstGeom>
            <a:noFill/>
            <a:ln w="19050" algn="ctr">
              <a:solidFill>
                <a:srgbClr val="3C6AC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7" name="Straight Connector 11">
              <a:extLst>
                <a:ext uri="{FF2B5EF4-FFF2-40B4-BE49-F238E27FC236}">
                  <a16:creationId xmlns:a16="http://schemas.microsoft.com/office/drawing/2014/main" id="{A8361EF9-190D-4AC9-A932-22789A581E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3850" y="3365"/>
              <a:ext cx="580" cy="1"/>
            </a:xfrm>
            <a:prstGeom prst="line">
              <a:avLst/>
            </a:prstGeom>
            <a:noFill/>
            <a:ln w="19050" algn="ctr">
              <a:solidFill>
                <a:srgbClr val="3C6AC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8" name="Straight Connector 12">
              <a:extLst>
                <a:ext uri="{FF2B5EF4-FFF2-40B4-BE49-F238E27FC236}">
                  <a16:creationId xmlns:a16="http://schemas.microsoft.com/office/drawing/2014/main" id="{FE019549-A568-404D-A646-AC0DFA4110E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57" y="3075"/>
              <a:ext cx="482" cy="0"/>
            </a:xfrm>
            <a:prstGeom prst="line">
              <a:avLst/>
            </a:prstGeom>
            <a:noFill/>
            <a:ln w="19050" algn="ctr">
              <a:solidFill>
                <a:srgbClr val="3C6AC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9" name="Straight Connector 13">
              <a:extLst>
                <a:ext uri="{FF2B5EF4-FFF2-40B4-BE49-F238E27FC236}">
                  <a16:creationId xmlns:a16="http://schemas.microsoft.com/office/drawing/2014/main" id="{14D54D45-7EE9-43ED-BABD-AD2D50ACA4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941" y="2801"/>
              <a:ext cx="481" cy="1"/>
            </a:xfrm>
            <a:prstGeom prst="line">
              <a:avLst/>
            </a:prstGeom>
            <a:noFill/>
            <a:ln w="19050" algn="ctr">
              <a:solidFill>
                <a:srgbClr val="3C6AC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0" name="Straight Connector 14">
              <a:extLst>
                <a:ext uri="{FF2B5EF4-FFF2-40B4-BE49-F238E27FC236}">
                  <a16:creationId xmlns:a16="http://schemas.microsoft.com/office/drawing/2014/main" id="{1F36A1BA-D24A-4051-BBAE-FB555049E19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57" y="3655"/>
              <a:ext cx="482" cy="1"/>
            </a:xfrm>
            <a:prstGeom prst="line">
              <a:avLst/>
            </a:prstGeom>
            <a:noFill/>
            <a:ln w="19050" algn="ctr">
              <a:solidFill>
                <a:srgbClr val="3C6AC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1" name="Straight Connector 15">
              <a:extLst>
                <a:ext uri="{FF2B5EF4-FFF2-40B4-BE49-F238E27FC236}">
                  <a16:creationId xmlns:a16="http://schemas.microsoft.com/office/drawing/2014/main" id="{3636CBC5-50A0-4171-8053-075F2CA9F57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657" y="2801"/>
              <a:ext cx="284" cy="274"/>
            </a:xfrm>
            <a:prstGeom prst="line">
              <a:avLst/>
            </a:prstGeom>
            <a:noFill/>
            <a:ln w="19050" algn="ctr">
              <a:solidFill>
                <a:srgbClr val="3C6AC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2" name="Straight Connector 16">
              <a:extLst>
                <a:ext uri="{FF2B5EF4-FFF2-40B4-BE49-F238E27FC236}">
                  <a16:creationId xmlns:a16="http://schemas.microsoft.com/office/drawing/2014/main" id="{163EFA35-4072-4C4B-B84F-D451613B366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139" y="2801"/>
              <a:ext cx="283" cy="274"/>
            </a:xfrm>
            <a:prstGeom prst="line">
              <a:avLst/>
            </a:prstGeom>
            <a:noFill/>
            <a:ln w="19050" algn="ctr">
              <a:solidFill>
                <a:srgbClr val="3C6AC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3" name="Straight Connector 17">
              <a:extLst>
                <a:ext uri="{FF2B5EF4-FFF2-40B4-BE49-F238E27FC236}">
                  <a16:creationId xmlns:a16="http://schemas.microsoft.com/office/drawing/2014/main" id="{895EF95D-41F9-42A8-AF6D-04C25DB6CBF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139" y="3382"/>
              <a:ext cx="283" cy="273"/>
            </a:xfrm>
            <a:prstGeom prst="line">
              <a:avLst/>
            </a:prstGeom>
            <a:noFill/>
            <a:ln w="19050" algn="ctr">
              <a:solidFill>
                <a:srgbClr val="3C6AC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864" name="TextBox 18">
              <a:extLst>
                <a:ext uri="{FF2B5EF4-FFF2-40B4-BE49-F238E27FC236}">
                  <a16:creationId xmlns:a16="http://schemas.microsoft.com/office/drawing/2014/main" id="{09669778-77FA-4EDA-8B12-90FF4CBB61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9" y="3150"/>
              <a:ext cx="1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Calibri" panose="020F0502020204030204" pitchFamily="34" charset="0"/>
                </a:rPr>
                <a:t>s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AF478A3-7D9B-4E3C-B5B9-5F7BFC7D066E}"/>
                </a:ext>
              </a:extLst>
            </p:cNvPr>
            <p:cNvSpPr/>
            <p:nvPr/>
          </p:nvSpPr>
          <p:spPr>
            <a:xfrm>
              <a:off x="4393" y="3348"/>
              <a:ext cx="57" cy="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866" name="TextBox 20">
              <a:extLst>
                <a:ext uri="{FF2B5EF4-FFF2-40B4-BE49-F238E27FC236}">
                  <a16:creationId xmlns:a16="http://schemas.microsoft.com/office/drawing/2014/main" id="{B719DC83-9618-45F0-8A0B-965806B52C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5" y="2568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Calibri" panose="020F0502020204030204" pitchFamily="34" charset="0"/>
                </a:rPr>
                <a:t>t</a:t>
              </a: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9949D86-F98C-42F3-BBD0-974353704ED6}"/>
                </a:ext>
              </a:extLst>
            </p:cNvPr>
            <p:cNvSpPr/>
            <p:nvPr/>
          </p:nvSpPr>
          <p:spPr>
            <a:xfrm>
              <a:off x="3912" y="2771"/>
              <a:ext cx="57" cy="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868" name="TextBox 22">
              <a:extLst>
                <a:ext uri="{FF2B5EF4-FFF2-40B4-BE49-F238E27FC236}">
                  <a16:creationId xmlns:a16="http://schemas.microsoft.com/office/drawing/2014/main" id="{AE6D7F5E-3CEE-42B0-9FF2-F6CE1E802D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7" y="3463"/>
              <a:ext cx="2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Calibri" panose="020F0502020204030204" pitchFamily="34" charset="0"/>
                </a:rPr>
                <a:t>V</a:t>
              </a:r>
              <a:r>
                <a:rPr lang="en-US" altLang="en-US" sz="24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i</a:t>
              </a: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0200F8D1-87E3-448C-82DC-06FDBEF1DAC7}"/>
                </a:ext>
              </a:extLst>
            </p:cNvPr>
            <p:cNvSpPr/>
            <p:nvPr/>
          </p:nvSpPr>
          <p:spPr>
            <a:xfrm>
              <a:off x="3629" y="3621"/>
              <a:ext cx="56" cy="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870" name="TextBox 24">
              <a:extLst>
                <a:ext uri="{FF2B5EF4-FFF2-40B4-BE49-F238E27FC236}">
                  <a16:creationId xmlns:a16="http://schemas.microsoft.com/office/drawing/2014/main" id="{929AD690-7934-40ED-9E15-938FBBB10F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2879"/>
              <a:ext cx="5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Calibri" panose="020F0502020204030204" pitchFamily="34" charset="0"/>
                </a:rPr>
                <a:t>v</a:t>
              </a:r>
              <a:r>
                <a:rPr lang="en-US" altLang="en-US" sz="24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i </a:t>
              </a:r>
              <a:r>
                <a:rPr lang="en-US" altLang="en-US" sz="2400">
                  <a:solidFill>
                    <a:srgbClr val="000000"/>
                  </a:solidFill>
                  <a:latin typeface="Calibri" panose="020F0502020204030204" pitchFamily="34" charset="0"/>
                </a:rPr>
                <a:t>(s,t)</a:t>
              </a: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785280B-212E-469D-A783-D3024B9E8035}"/>
                </a:ext>
              </a:extLst>
            </p:cNvPr>
            <p:cNvSpPr/>
            <p:nvPr/>
          </p:nvSpPr>
          <p:spPr>
            <a:xfrm>
              <a:off x="4111" y="3041"/>
              <a:ext cx="56" cy="7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872" name="TextBox 26">
              <a:extLst>
                <a:ext uri="{FF2B5EF4-FFF2-40B4-BE49-F238E27FC236}">
                  <a16:creationId xmlns:a16="http://schemas.microsoft.com/office/drawing/2014/main" id="{95F3E4A7-8388-4E61-9C4D-E7166E8599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3120"/>
              <a:ext cx="80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Calibri" panose="020F0502020204030204" pitchFamily="34" charset="0"/>
                </a:rPr>
                <a:t>“Where”</a:t>
              </a:r>
            </a:p>
          </p:txBody>
        </p:sp>
        <p:sp>
          <p:nvSpPr>
            <p:cNvPr id="35873" name="TextBox 27">
              <a:extLst>
                <a:ext uri="{FF2B5EF4-FFF2-40B4-BE49-F238E27FC236}">
                  <a16:creationId xmlns:a16="http://schemas.microsoft.com/office/drawing/2014/main" id="{3FF76585-714F-4572-B4C8-0F8BDB36AF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6" y="3731"/>
              <a:ext cx="7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Calibri" panose="020F0502020204030204" pitchFamily="34" charset="0"/>
                </a:rPr>
                <a:t>“What”</a:t>
              </a:r>
            </a:p>
          </p:txBody>
        </p:sp>
        <p:sp>
          <p:nvSpPr>
            <p:cNvPr id="35874" name="TextBox 28">
              <a:extLst>
                <a:ext uri="{FF2B5EF4-FFF2-40B4-BE49-F238E27FC236}">
                  <a16:creationId xmlns:a16="http://schemas.microsoft.com/office/drawing/2014/main" id="{94BB6F92-52C1-42A4-B62B-C0FB04CB55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2208"/>
              <a:ext cx="7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Calibri" panose="020F0502020204030204" pitchFamily="34" charset="0"/>
                </a:rPr>
                <a:t>“When”</a:t>
              </a:r>
            </a:p>
          </p:txBody>
        </p:sp>
        <p:sp>
          <p:nvSpPr>
            <p:cNvPr id="35875" name="TextBox 29">
              <a:extLst>
                <a:ext uri="{FF2B5EF4-FFF2-40B4-BE49-F238E27FC236}">
                  <a16:creationId xmlns:a16="http://schemas.microsoft.com/office/drawing/2014/main" id="{D37E37EC-0521-47C3-87B8-04D2BF7479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2592"/>
              <a:ext cx="10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Calibri" panose="020F0502020204030204" pitchFamily="34" charset="0"/>
                </a:rPr>
                <a:t>A data value</a:t>
              </a:r>
            </a:p>
          </p:txBody>
        </p:sp>
        <p:cxnSp>
          <p:nvCxnSpPr>
            <p:cNvPr id="35876" name="Straight Arrow Connector 31">
              <a:extLst>
                <a:ext uri="{FF2B5EF4-FFF2-40B4-BE49-F238E27FC236}">
                  <a16:creationId xmlns:a16="http://schemas.microsoft.com/office/drawing/2014/main" id="{11168478-758A-4F1A-873E-06BAD854230F}"/>
                </a:ext>
              </a:extLst>
            </p:cNvPr>
            <p:cNvCxnSpPr>
              <a:cxnSpLocks noChangeShapeType="1"/>
              <a:stCxn id="35875" idx="1"/>
              <a:endCxn id="95" idx="7"/>
            </p:cNvCxnSpPr>
            <p:nvPr/>
          </p:nvCxnSpPr>
          <p:spPr bwMode="auto">
            <a:xfrm flipH="1">
              <a:off x="4159" y="2736"/>
              <a:ext cx="449" cy="307"/>
            </a:xfrm>
            <a:prstGeom prst="straightConnector1">
              <a:avLst/>
            </a:prstGeom>
            <a:noFill/>
            <a:ln w="19050" algn="ctr">
              <a:solidFill>
                <a:srgbClr val="4A7EBB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5845" name="Group 7">
            <a:extLst>
              <a:ext uri="{FF2B5EF4-FFF2-40B4-BE49-F238E27FC236}">
                <a16:creationId xmlns:a16="http://schemas.microsoft.com/office/drawing/2014/main" id="{A4FA80DE-2A6F-419D-AF86-41E8687B3153}"/>
              </a:ext>
            </a:extLst>
          </p:cNvPr>
          <p:cNvGrpSpPr>
            <a:grpSpLocks/>
          </p:cNvGrpSpPr>
          <p:nvPr/>
        </p:nvGrpSpPr>
        <p:grpSpPr bwMode="auto">
          <a:xfrm>
            <a:off x="4298950" y="1143000"/>
            <a:ext cx="4768850" cy="3048000"/>
            <a:chOff x="0" y="63"/>
            <a:chExt cx="5760" cy="3681"/>
          </a:xfrm>
        </p:grpSpPr>
        <p:pic>
          <p:nvPicPr>
            <p:cNvPr id="35846" name="Picture 7" descr="ODM 1">
              <a:extLst>
                <a:ext uri="{FF2B5EF4-FFF2-40B4-BE49-F238E27FC236}">
                  <a16:creationId xmlns:a16="http://schemas.microsoft.com/office/drawing/2014/main" id="{5F769155-3127-4A1D-B398-D28A426ECD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3"/>
              <a:ext cx="5760" cy="3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7" name="Rectangle 5">
              <a:extLst>
                <a:ext uri="{FF2B5EF4-FFF2-40B4-BE49-F238E27FC236}">
                  <a16:creationId xmlns:a16="http://schemas.microsoft.com/office/drawing/2014/main" id="{B610E0AF-2C0C-43E9-9FD8-6F98DE36F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1268"/>
              <a:ext cx="379" cy="79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jeff\AppData\Local\Microsoft\Windows\Temporary Internet Files\Content.IE5\Q8RGWUXA\MCj04348450000[1].png">
            <a:extLst>
              <a:ext uri="{FF2B5EF4-FFF2-40B4-BE49-F238E27FC236}">
                <a16:creationId xmlns:a16="http://schemas.microsoft.com/office/drawing/2014/main" id="{03B150BE-8C5B-4270-8913-19183EFA5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576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Line 29">
            <a:extLst>
              <a:ext uri="{FF2B5EF4-FFF2-40B4-BE49-F238E27FC236}">
                <a16:creationId xmlns:a16="http://schemas.microsoft.com/office/drawing/2014/main" id="{AD601F0D-82F6-4A2D-90F2-25325E85FA7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14800" y="5715000"/>
            <a:ext cx="1752600" cy="914400"/>
          </a:xfrm>
          <a:prstGeom prst="line">
            <a:avLst/>
          </a:prstGeom>
          <a:noFill/>
          <a:ln w="635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8" name="Line 29">
            <a:extLst>
              <a:ext uri="{FF2B5EF4-FFF2-40B4-BE49-F238E27FC236}">
                <a16:creationId xmlns:a16="http://schemas.microsoft.com/office/drawing/2014/main" id="{D9DF98F0-D979-41B4-B5D9-36AEB0365F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38600" y="228600"/>
            <a:ext cx="1828800" cy="3505200"/>
          </a:xfrm>
          <a:prstGeom prst="line">
            <a:avLst/>
          </a:prstGeom>
          <a:noFill/>
          <a:ln w="635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6" name="Rectangle 23">
            <a:extLst>
              <a:ext uri="{FF2B5EF4-FFF2-40B4-BE49-F238E27FC236}">
                <a16:creationId xmlns:a16="http://schemas.microsoft.com/office/drawing/2014/main" id="{D77C5B19-D087-412D-B387-D0568BDF2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52400"/>
            <a:ext cx="3124200" cy="655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32C7517-9986-4680-A978-D4088159C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8" y="152400"/>
            <a:ext cx="4868862" cy="3124200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6871" name="Picture 14" descr="R.M. Young Wind Sentry Set">
            <a:hlinkClick r:id="rId4"/>
            <a:extLst>
              <a:ext uri="{FF2B5EF4-FFF2-40B4-BE49-F238E27FC236}">
                <a16:creationId xmlns:a16="http://schemas.microsoft.com/office/drawing/2014/main" id="{92F741E1-17DE-4501-BA16-49924A5F9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4968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Text Box 18">
            <a:extLst>
              <a:ext uri="{FF2B5EF4-FFF2-40B4-BE49-F238E27FC236}">
                <a16:creationId xmlns:a16="http://schemas.microsoft.com/office/drawing/2014/main" id="{B0C3B9EE-8C05-46D6-B1D0-CA7157688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"/>
            <a:ext cx="2590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</a:rPr>
              <a:t>Ongoing Data Collection</a:t>
            </a:r>
          </a:p>
        </p:txBody>
      </p:sp>
      <p:sp>
        <p:nvSpPr>
          <p:cNvPr id="36873" name="Text Box 26">
            <a:extLst>
              <a:ext uri="{FF2B5EF4-FFF2-40B4-BE49-F238E27FC236}">
                <a16:creationId xmlns:a16="http://schemas.microsoft.com/office/drawing/2014/main" id="{BC58BCCE-285C-4475-A3C8-5211DC6D5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743575"/>
            <a:ext cx="335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</a:rPr>
              <a:t>Data presentation, visualization, </a:t>
            </a:r>
            <a:br>
              <a:rPr lang="en-US" altLang="en-US" sz="1600">
                <a:solidFill>
                  <a:srgbClr val="000000"/>
                </a:solidFill>
              </a:rPr>
            </a:br>
            <a:r>
              <a:rPr lang="en-US" altLang="en-US" sz="1600">
                <a:solidFill>
                  <a:srgbClr val="000000"/>
                </a:solidFill>
              </a:rPr>
              <a:t>and analysis through Internet enabled applications</a:t>
            </a:r>
          </a:p>
        </p:txBody>
      </p:sp>
      <p:sp>
        <p:nvSpPr>
          <p:cNvPr id="36874" name="Text Box 36">
            <a:extLst>
              <a:ext uri="{FF2B5EF4-FFF2-40B4-BE49-F238E27FC236}">
                <a16:creationId xmlns:a16="http://schemas.microsoft.com/office/drawing/2014/main" id="{66F1589D-A589-4E6E-80D1-58A88ABCF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52400"/>
            <a:ext cx="297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000000"/>
                </a:solidFill>
              </a:rPr>
              <a:t>Internet Applications</a:t>
            </a:r>
          </a:p>
        </p:txBody>
      </p:sp>
      <p:sp>
        <p:nvSpPr>
          <p:cNvPr id="36875" name="Text Box 18">
            <a:extLst>
              <a:ext uri="{FF2B5EF4-FFF2-40B4-BE49-F238E27FC236}">
                <a16:creationId xmlns:a16="http://schemas.microsoft.com/office/drawing/2014/main" id="{E9EF1CE9-8EF0-4045-8F13-00F1551BA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"/>
            <a:ext cx="434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00"/>
                </a:solidFill>
              </a:rPr>
              <a:t>Point Observations Data</a:t>
            </a:r>
          </a:p>
        </p:txBody>
      </p:sp>
      <p:pic>
        <p:nvPicPr>
          <p:cNvPr id="36876" name="Picture 2">
            <a:extLst>
              <a:ext uri="{FF2B5EF4-FFF2-40B4-BE49-F238E27FC236}">
                <a16:creationId xmlns:a16="http://schemas.microsoft.com/office/drawing/2014/main" id="{DE5A6291-C5E0-4208-81E0-3D80268BD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838200"/>
            <a:ext cx="2614613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7" name="Text Box 18">
            <a:extLst>
              <a:ext uri="{FF2B5EF4-FFF2-40B4-BE49-F238E27FC236}">
                <a16:creationId xmlns:a16="http://schemas.microsoft.com/office/drawing/2014/main" id="{C83E93B4-700F-4B8A-B474-225C83CDA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52600"/>
            <a:ext cx="2590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</a:rPr>
              <a:t>Historical Data Files</a:t>
            </a:r>
          </a:p>
        </p:txBody>
      </p:sp>
      <p:sp>
        <p:nvSpPr>
          <p:cNvPr id="42" name="Documents">
            <a:extLst>
              <a:ext uri="{FF2B5EF4-FFF2-40B4-BE49-F238E27FC236}">
                <a16:creationId xmlns:a16="http://schemas.microsoft.com/office/drawing/2014/main" id="{7497B27D-04ED-4EF3-846E-7C8EE7A76E2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28600" y="2209800"/>
            <a:ext cx="773113" cy="941388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sz="10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4" name="Documents">
            <a:extLst>
              <a:ext uri="{FF2B5EF4-FFF2-40B4-BE49-F238E27FC236}">
                <a16:creationId xmlns:a16="http://schemas.microsoft.com/office/drawing/2014/main" id="{0592BE26-66A4-4A21-85C8-F843A2656D2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447800" y="2209800"/>
            <a:ext cx="838200" cy="91440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sz="10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1890CDD3-FFDB-4152-BF28-1EF739EF8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429000"/>
            <a:ext cx="3124200" cy="3276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6881" name="Picture 2">
            <a:extLst>
              <a:ext uri="{FF2B5EF4-FFF2-40B4-BE49-F238E27FC236}">
                <a16:creationId xmlns:a16="http://schemas.microsoft.com/office/drawing/2014/main" id="{78389C7B-27FE-4C9A-A0A5-16E60984A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05200"/>
            <a:ext cx="29718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2" name="Picture 25">
            <a:extLst>
              <a:ext uri="{FF2B5EF4-FFF2-40B4-BE49-F238E27FC236}">
                <a16:creationId xmlns:a16="http://schemas.microsoft.com/office/drawing/2014/main" id="{CD08D3BF-A1CE-462F-9F02-20AE0E3C6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452688"/>
            <a:ext cx="2009775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3" name="Picture 5">
            <a:extLst>
              <a:ext uri="{FF2B5EF4-FFF2-40B4-BE49-F238E27FC236}">
                <a16:creationId xmlns:a16="http://schemas.microsoft.com/office/drawing/2014/main" id="{D070A2DE-D1F7-4C68-95D4-5E0F20246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23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4" name="Picture 4">
            <a:extLst>
              <a:ext uri="{FF2B5EF4-FFF2-40B4-BE49-F238E27FC236}">
                <a16:creationId xmlns:a16="http://schemas.microsoft.com/office/drawing/2014/main" id="{0D891867-DAD2-4BDD-B414-5512EFD31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9318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5" name="Picture 4">
            <a:extLst>
              <a:ext uri="{FF2B5EF4-FFF2-40B4-BE49-F238E27FC236}">
                <a16:creationId xmlns:a16="http://schemas.microsoft.com/office/drawing/2014/main" id="{5F39B6BC-AF12-4ED4-B928-278C44D70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26543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6" name="Text Box 18">
            <a:extLst>
              <a:ext uri="{FF2B5EF4-FFF2-40B4-BE49-F238E27FC236}">
                <a16:creationId xmlns:a16="http://schemas.microsoft.com/office/drawing/2014/main" id="{8BB26524-A772-4633-8C85-15AB129C6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5760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00"/>
                </a:solidFill>
              </a:rPr>
              <a:t>GIS Data</a:t>
            </a:r>
          </a:p>
        </p:txBody>
      </p:sp>
      <p:sp>
        <p:nvSpPr>
          <p:cNvPr id="36887" name="Text Box 18">
            <a:extLst>
              <a:ext uri="{FF2B5EF4-FFF2-40B4-BE49-F238E27FC236}">
                <a16:creationId xmlns:a16="http://schemas.microsoft.com/office/drawing/2014/main" id="{267F31F1-CB86-471A-8F63-1BB53F322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6027738"/>
            <a:ext cx="1905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HIS Server</a:t>
            </a:r>
          </a:p>
        </p:txBody>
      </p:sp>
      <p:pic>
        <p:nvPicPr>
          <p:cNvPr id="36888" name="Picture 9">
            <a:extLst>
              <a:ext uri="{FF2B5EF4-FFF2-40B4-BE49-F238E27FC236}">
                <a16:creationId xmlns:a16="http://schemas.microsoft.com/office/drawing/2014/main" id="{C6A46E43-21D5-40D9-8750-1C76A87A5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38200"/>
            <a:ext cx="2155825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Can 27">
            <a:extLst>
              <a:ext uri="{FF2B5EF4-FFF2-40B4-BE49-F238E27FC236}">
                <a16:creationId xmlns:a16="http://schemas.microsoft.com/office/drawing/2014/main" id="{8F749D83-E2A1-440E-8B37-54CCEF5B782A}"/>
              </a:ext>
            </a:extLst>
          </p:cNvPr>
          <p:cNvSpPr/>
          <p:nvPr/>
        </p:nvSpPr>
        <p:spPr>
          <a:xfrm>
            <a:off x="3429000" y="2209800"/>
            <a:ext cx="1219200" cy="990600"/>
          </a:xfrm>
          <a:prstGeom prst="can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ODM Database</a:t>
            </a:r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58C1D9B9-ED5F-4847-83E6-88B9769E7CBB}"/>
              </a:ext>
            </a:extLst>
          </p:cNvPr>
          <p:cNvSpPr/>
          <p:nvPr/>
        </p:nvSpPr>
        <p:spPr>
          <a:xfrm rot="2187603">
            <a:off x="2667000" y="2117725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6891" name="Picture 2" descr="ArcGIS Server - Complete and Integrated Server-Based GIS">
            <a:extLst>
              <a:ext uri="{FF2B5EF4-FFF2-40B4-BE49-F238E27FC236}">
                <a16:creationId xmlns:a16="http://schemas.microsoft.com/office/drawing/2014/main" id="{F80B4752-A65D-4BAB-8D68-B463929B2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32" b="48718"/>
          <a:stretch>
            <a:fillRect/>
          </a:stretch>
        </p:blipFill>
        <p:spPr bwMode="auto">
          <a:xfrm>
            <a:off x="4267200" y="5214938"/>
            <a:ext cx="2133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92" name="Group 152">
            <a:extLst>
              <a:ext uri="{FF2B5EF4-FFF2-40B4-BE49-F238E27FC236}">
                <a16:creationId xmlns:a16="http://schemas.microsoft.com/office/drawing/2014/main" id="{557E5FF0-EB7E-4CCB-BEC7-9683865DFE00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3429000"/>
            <a:ext cx="1720850" cy="1676400"/>
            <a:chOff x="3620551" y="3084774"/>
            <a:chExt cx="1725185" cy="1939367"/>
          </a:xfrm>
        </p:grpSpPr>
        <p:sp>
          <p:nvSpPr>
            <p:cNvPr id="36893" name="Rectangle 8">
              <a:extLst>
                <a:ext uri="{FF2B5EF4-FFF2-40B4-BE49-F238E27FC236}">
                  <a16:creationId xmlns:a16="http://schemas.microsoft.com/office/drawing/2014/main" id="{42DDA41F-EF10-4851-8FCB-1CD15096A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6207" y="3084774"/>
              <a:ext cx="1409384" cy="1939367"/>
            </a:xfrm>
            <a:prstGeom prst="rect">
              <a:avLst/>
            </a:prstGeom>
            <a:solidFill>
              <a:srgbClr val="DEFE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36894" name="Text Box 12">
              <a:extLst>
                <a:ext uri="{FF2B5EF4-FFF2-40B4-BE49-F238E27FC236}">
                  <a16:creationId xmlns:a16="http://schemas.microsoft.com/office/drawing/2014/main" id="{22B7158E-2471-463E-8424-71D8C3C4F2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2690" y="3118600"/>
              <a:ext cx="1161761" cy="961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66FF"/>
                  </a:solidFill>
                </a:rPr>
                <a:t>GetSites</a:t>
              </a:r>
            </a:p>
            <a:p>
              <a:pPr eaLnBrk="1" hangingPunct="1"/>
              <a:r>
                <a:rPr lang="en-US" altLang="en-US" sz="1200">
                  <a:solidFill>
                    <a:srgbClr val="0066FF"/>
                  </a:solidFill>
                </a:rPr>
                <a:t>GetSiteInfo</a:t>
              </a:r>
            </a:p>
            <a:p>
              <a:pPr eaLnBrk="1" hangingPunct="1"/>
              <a:r>
                <a:rPr lang="en-US" altLang="en-US" sz="1200">
                  <a:solidFill>
                    <a:srgbClr val="0066FF"/>
                  </a:solidFill>
                </a:rPr>
                <a:t>GetVariableInfo</a:t>
              </a:r>
            </a:p>
            <a:p>
              <a:pPr eaLnBrk="1" hangingPunct="1"/>
              <a:r>
                <a:rPr lang="en-US" altLang="en-US" sz="1200">
                  <a:solidFill>
                    <a:srgbClr val="0066FF"/>
                  </a:solidFill>
                </a:rPr>
                <a:t>GetValues</a:t>
              </a:r>
            </a:p>
          </p:txBody>
        </p:sp>
        <p:sp>
          <p:nvSpPr>
            <p:cNvPr id="36895" name="Oval 13">
              <a:extLst>
                <a:ext uri="{FF2B5EF4-FFF2-40B4-BE49-F238E27FC236}">
                  <a16:creationId xmlns:a16="http://schemas.microsoft.com/office/drawing/2014/main" id="{0C9C2B6A-7CF1-4344-A348-B33C4BDDF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151" y="3195595"/>
              <a:ext cx="110821" cy="110821"/>
            </a:xfrm>
            <a:prstGeom prst="ellipse">
              <a:avLst/>
            </a:prstGeom>
            <a:solidFill>
              <a:srgbClr val="DEFE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36896" name="Oval 14">
              <a:extLst>
                <a:ext uri="{FF2B5EF4-FFF2-40B4-BE49-F238E27FC236}">
                  <a16:creationId xmlns:a16="http://schemas.microsoft.com/office/drawing/2014/main" id="{59462576-9DC6-45C4-B5BD-0F6A24B66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151" y="3417237"/>
              <a:ext cx="110821" cy="110821"/>
            </a:xfrm>
            <a:prstGeom prst="ellipse">
              <a:avLst/>
            </a:prstGeom>
            <a:solidFill>
              <a:srgbClr val="DEFE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36897" name="Oval 15">
              <a:extLst>
                <a:ext uri="{FF2B5EF4-FFF2-40B4-BE49-F238E27FC236}">
                  <a16:creationId xmlns:a16="http://schemas.microsoft.com/office/drawing/2014/main" id="{672D9E0B-304E-4FAE-A69F-94CDB4C02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151" y="3638879"/>
              <a:ext cx="110821" cy="110821"/>
            </a:xfrm>
            <a:prstGeom prst="ellipse">
              <a:avLst/>
            </a:prstGeom>
            <a:solidFill>
              <a:srgbClr val="DEFE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36898" name="Text Box 16">
              <a:extLst>
                <a:ext uri="{FF2B5EF4-FFF2-40B4-BE49-F238E27FC236}">
                  <a16:creationId xmlns:a16="http://schemas.microsoft.com/office/drawing/2014/main" id="{FB3D88A6-87CC-4259-8469-8464C1F692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0217" y="4495099"/>
              <a:ext cx="1485519" cy="523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solidFill>
                    <a:srgbClr val="000000"/>
                  </a:solidFill>
                </a:rPr>
                <a:t>WaterOneFlow</a:t>
              </a:r>
            </a:p>
            <a:p>
              <a:pPr algn="ctr" eaLnBrk="1" hangingPunct="1"/>
              <a:r>
                <a:rPr lang="en-US" altLang="en-US" sz="1400" b="1">
                  <a:solidFill>
                    <a:srgbClr val="000000"/>
                  </a:solidFill>
                </a:rPr>
                <a:t>Web Service</a:t>
              </a:r>
            </a:p>
          </p:txBody>
        </p:sp>
        <p:sp>
          <p:nvSpPr>
            <p:cNvPr id="36899" name="AutoShape 30">
              <a:extLst>
                <a:ext uri="{FF2B5EF4-FFF2-40B4-BE49-F238E27FC236}">
                  <a16:creationId xmlns:a16="http://schemas.microsoft.com/office/drawing/2014/main" id="{3E01587F-38AA-44C9-94C5-C384C2086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7907" y="4121776"/>
              <a:ext cx="886571" cy="389919"/>
            </a:xfrm>
            <a:prstGeom prst="foldedCorner">
              <a:avLst>
                <a:gd name="adj" fmla="val 12500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000000"/>
                  </a:solidFill>
                </a:rPr>
                <a:t>WaterML</a:t>
              </a:r>
            </a:p>
          </p:txBody>
        </p:sp>
        <p:grpSp>
          <p:nvGrpSpPr>
            <p:cNvPr id="36900" name="Group 151">
              <a:extLst>
                <a:ext uri="{FF2B5EF4-FFF2-40B4-BE49-F238E27FC236}">
                  <a16:creationId xmlns:a16="http://schemas.microsoft.com/office/drawing/2014/main" id="{256AB11D-2492-42F7-9377-564741A190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4564" y="3251012"/>
              <a:ext cx="344836" cy="666022"/>
              <a:chOff x="3684554" y="3251016"/>
              <a:chExt cx="500372" cy="666022"/>
            </a:xfrm>
          </p:grpSpPr>
          <p:sp>
            <p:nvSpPr>
              <p:cNvPr id="36902" name="Line 9">
                <a:extLst>
                  <a:ext uri="{FF2B5EF4-FFF2-40B4-BE49-F238E27FC236}">
                    <a16:creationId xmlns:a16="http://schemas.microsoft.com/office/drawing/2014/main" id="{DD86810E-CCCA-4751-86BF-B413EBBD08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4554" y="3251016"/>
                <a:ext cx="4986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3" name="Line 10">
                <a:extLst>
                  <a:ext uri="{FF2B5EF4-FFF2-40B4-BE49-F238E27FC236}">
                    <a16:creationId xmlns:a16="http://schemas.microsoft.com/office/drawing/2014/main" id="{CB7C7DBC-6AEB-4536-BAC0-D356698658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4554" y="3472659"/>
                <a:ext cx="4986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4" name="Line 11">
                <a:extLst>
                  <a:ext uri="{FF2B5EF4-FFF2-40B4-BE49-F238E27FC236}">
                    <a16:creationId xmlns:a16="http://schemas.microsoft.com/office/drawing/2014/main" id="{4C3EFCB8-247B-4CBB-9200-E9FFEDD484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4554" y="3694301"/>
                <a:ext cx="4986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5" name="Line 11">
                <a:extLst>
                  <a:ext uri="{FF2B5EF4-FFF2-40B4-BE49-F238E27FC236}">
                    <a16:creationId xmlns:a16="http://schemas.microsoft.com/office/drawing/2014/main" id="{4A2AC2AA-13BC-4064-AA02-855C7511AD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6230" y="3917038"/>
                <a:ext cx="4986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901" name="Oval 15">
              <a:extLst>
                <a:ext uri="{FF2B5EF4-FFF2-40B4-BE49-F238E27FC236}">
                  <a16:creationId xmlns:a16="http://schemas.microsoft.com/office/drawing/2014/main" id="{2EBA7D8A-B13E-4A62-BD47-4AEF2BEFE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0551" y="3861627"/>
              <a:ext cx="110821" cy="110821"/>
            </a:xfrm>
            <a:prstGeom prst="ellipse">
              <a:avLst/>
            </a:prstGeom>
            <a:solidFill>
              <a:srgbClr val="DEFE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14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0D1484F9-A87E-4233-B814-A4716294E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altLang="en-US"/>
              <a:t>HIS Server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C2A67F26-BACF-42BE-A144-5A1755363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43000"/>
            <a:ext cx="8153400" cy="5181600"/>
          </a:xfrm>
        </p:spPr>
        <p:txBody>
          <a:bodyPr/>
          <a:lstStyle/>
          <a:p>
            <a:r>
              <a:rPr lang="en-US" altLang="en-US" sz="2800"/>
              <a:t>Point data, time series (ODM)</a:t>
            </a:r>
            <a:endParaRPr lang="en-US" altLang="en-US" sz="2800">
              <a:solidFill>
                <a:srgbClr val="FF0000"/>
              </a:solidFill>
            </a:endParaRPr>
          </a:p>
          <a:p>
            <a:r>
              <a:rPr lang="en-US" altLang="en-US" sz="2800">
                <a:solidFill>
                  <a:srgbClr val="FF0000"/>
                </a:solidFill>
              </a:rPr>
              <a:t>Map server (ArcGIS server)</a:t>
            </a:r>
          </a:p>
          <a:p>
            <a:pPr lvl="1"/>
            <a:r>
              <a:rPr lang="en-US" altLang="en-US" sz="2400">
                <a:solidFill>
                  <a:srgbClr val="FF0000"/>
                </a:solidFill>
              </a:rPr>
              <a:t>Spatial data services (grids, fields</a:t>
            </a:r>
            <a:r>
              <a:rPr lang="en-US" altLang="en-US" sz="2400">
                <a:solidFill>
                  <a:srgbClr val="00B0F0"/>
                </a:solidFill>
              </a:rPr>
              <a:t>, features)</a:t>
            </a:r>
          </a:p>
          <a:p>
            <a:pPr lvl="2"/>
            <a:r>
              <a:rPr lang="en-US" altLang="en-US" sz="2000">
                <a:solidFill>
                  <a:srgbClr val="00B0F0"/>
                </a:solidFill>
              </a:rPr>
              <a:t>OGC WFS, </a:t>
            </a:r>
            <a:r>
              <a:rPr lang="en-US" altLang="en-US" sz="2000">
                <a:solidFill>
                  <a:srgbClr val="FF0000"/>
                </a:solidFill>
              </a:rPr>
              <a:t>WCS</a:t>
            </a:r>
            <a:r>
              <a:rPr lang="en-US" altLang="en-US" sz="2000">
                <a:solidFill>
                  <a:srgbClr val="00B0F0"/>
                </a:solidFill>
              </a:rPr>
              <a:t>, WMS</a:t>
            </a:r>
          </a:p>
          <a:p>
            <a:r>
              <a:rPr lang="en-US" altLang="en-US" sz="2800">
                <a:solidFill>
                  <a:srgbClr val="00B0F0"/>
                </a:solidFill>
              </a:rPr>
              <a:t>Data node capabilities web service </a:t>
            </a:r>
          </a:p>
          <a:p>
            <a:pPr lvl="1"/>
            <a:r>
              <a:rPr lang="en-US" altLang="en-US" sz="2400">
                <a:solidFill>
                  <a:srgbClr val="00B0F0"/>
                </a:solidFill>
              </a:rPr>
              <a:t>ODM and </a:t>
            </a:r>
            <a:r>
              <a:rPr lang="en-US" altLang="en-US" sz="2400">
                <a:solidFill>
                  <a:srgbClr val="FF0000"/>
                </a:solidFill>
              </a:rPr>
              <a:t>map service catalogs</a:t>
            </a:r>
          </a:p>
          <a:p>
            <a:pPr lvl="1"/>
            <a:r>
              <a:rPr lang="en-US" altLang="en-US" sz="2400">
                <a:solidFill>
                  <a:srgbClr val="FF0000"/>
                </a:solidFill>
              </a:rPr>
              <a:t>service level metadata listings</a:t>
            </a:r>
          </a:p>
          <a:p>
            <a:r>
              <a:rPr lang="en-US" altLang="en-US" sz="2800"/>
              <a:t>WaterOneFlow web services</a:t>
            </a:r>
          </a:p>
          <a:p>
            <a:r>
              <a:rPr lang="en-US" altLang="en-US" sz="2800"/>
              <a:t>ODM Suite (Loader, SDL, Tools)</a:t>
            </a:r>
          </a:p>
          <a:p>
            <a:r>
              <a:rPr lang="en-US" altLang="en-US" sz="2800">
                <a:solidFill>
                  <a:srgbClr val="00B0F0"/>
                </a:solidFill>
              </a:rPr>
              <a:t>Time series analyst (web application)</a:t>
            </a:r>
          </a:p>
          <a:p>
            <a:r>
              <a:rPr lang="en-US" altLang="en-US" sz="2800">
                <a:solidFill>
                  <a:srgbClr val="00B0F0"/>
                </a:solidFill>
              </a:rPr>
              <a:t>HIS Server website</a:t>
            </a:r>
          </a:p>
          <a:p>
            <a:pPr lvl="1"/>
            <a:endParaRPr lang="en-US" altLang="en-US" sz="2400">
              <a:solidFill>
                <a:srgbClr val="FF0000"/>
              </a:solidFill>
            </a:endParaRPr>
          </a:p>
          <a:p>
            <a:pPr lvl="1"/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37892" name="TextBox 3">
            <a:extLst>
              <a:ext uri="{FF2B5EF4-FFF2-40B4-BE49-F238E27FC236}">
                <a16:creationId xmlns:a16="http://schemas.microsoft.com/office/drawing/2014/main" id="{315CB233-0ACA-4041-989C-F60B96892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200400"/>
            <a:ext cx="1828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00"/>
                </a:solidFill>
              </a:rPr>
              <a:t>2008</a:t>
            </a:r>
          </a:p>
          <a:p>
            <a:pPr eaLnBrk="1" hangingPunct="1"/>
            <a:r>
              <a:rPr lang="en-US" altLang="en-US" sz="2400">
                <a:solidFill>
                  <a:srgbClr val="00B0F0"/>
                </a:solidFill>
              </a:rPr>
              <a:t>New</a:t>
            </a: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Spatial data publication platform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Default Design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0000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904</Words>
  <Application>Microsoft Office PowerPoint</Application>
  <PresentationFormat>On-screen Show (4:3)</PresentationFormat>
  <Paragraphs>218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Times New Roman</vt:lpstr>
      <vt:lpstr>Arial Unicode MS</vt:lpstr>
      <vt:lpstr>Helvetica</vt:lpstr>
      <vt:lpstr>Office Theme</vt:lpstr>
      <vt:lpstr>8_Default Design</vt:lpstr>
      <vt:lpstr>1_Office Theme</vt:lpstr>
      <vt:lpstr>2_Office Theme</vt:lpstr>
      <vt:lpstr>3_Office Theme</vt:lpstr>
      <vt:lpstr>4_Office Theme</vt:lpstr>
      <vt:lpstr>The CUAHSI Hydrologic Information System   Spatial Data Publication Platform  </vt:lpstr>
      <vt:lpstr>What is HIS</vt:lpstr>
      <vt:lpstr>Services-Oriented Architecture for Water Data</vt:lpstr>
      <vt:lpstr>PowerPoint Presentation</vt:lpstr>
      <vt:lpstr>CUAHSI WaterOneFlow Web Services “Getting the Browser Out of the Way”</vt:lpstr>
      <vt:lpstr>PowerPoint Presentation</vt:lpstr>
      <vt:lpstr>What are the basic attributes to be associated with each single data value and how can these best be organized?</vt:lpstr>
      <vt:lpstr>PowerPoint Presentation</vt:lpstr>
      <vt:lpstr>HIS Server</vt:lpstr>
      <vt:lpstr>PowerPoint Presentation</vt:lpstr>
      <vt:lpstr>Publication of Spatial (GIS) Datasets</vt:lpstr>
      <vt:lpstr>Data Presentation Via a Map Interface</vt:lpstr>
      <vt:lpstr>Data Preview, Visualization, and Analysis</vt:lpstr>
      <vt:lpstr>HIS Server Website</vt:lpstr>
      <vt:lpstr>HydroServer Database</vt:lpstr>
      <vt:lpstr>HydroServer Capabilities Web Service</vt:lpstr>
      <vt:lpstr>Conclusions</vt:lpstr>
      <vt:lpstr>HIS Server Future Considerations</vt:lpstr>
      <vt:lpstr>Reports</vt:lpstr>
      <vt:lpstr>PowerPoint Presentation</vt:lpstr>
    </vt:vector>
  </TitlesOfParts>
  <Company>University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Maidment</dc:creator>
  <cp:lastModifiedBy>Levi Sanchez</cp:lastModifiedBy>
  <cp:revision>20</cp:revision>
  <dcterms:created xsi:type="dcterms:W3CDTF">2009-10-28T14:20:23Z</dcterms:created>
  <dcterms:modified xsi:type="dcterms:W3CDTF">2023-03-10T23:36:42Z</dcterms:modified>
</cp:coreProperties>
</file>