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59" r:id="rId2"/>
    <p:sldMasterId id="2147484373" r:id="rId3"/>
    <p:sldMasterId id="2147484445" r:id="rId4"/>
  </p:sldMasterIdLst>
  <p:notesMasterIdLst>
    <p:notesMasterId r:id="rId26"/>
  </p:notesMasterIdLst>
  <p:handoutMasterIdLst>
    <p:handoutMasterId r:id="rId27"/>
  </p:handoutMasterIdLst>
  <p:sldIdLst>
    <p:sldId id="567" r:id="rId5"/>
    <p:sldId id="631" r:id="rId6"/>
    <p:sldId id="569" r:id="rId7"/>
    <p:sldId id="573" r:id="rId8"/>
    <p:sldId id="574" r:id="rId9"/>
    <p:sldId id="512" r:id="rId10"/>
    <p:sldId id="616" r:id="rId11"/>
    <p:sldId id="617" r:id="rId12"/>
    <p:sldId id="618" r:id="rId13"/>
    <p:sldId id="620" r:id="rId14"/>
    <p:sldId id="621" r:id="rId15"/>
    <p:sldId id="622" r:id="rId16"/>
    <p:sldId id="623" r:id="rId17"/>
    <p:sldId id="624" r:id="rId18"/>
    <p:sldId id="625" r:id="rId19"/>
    <p:sldId id="626" r:id="rId20"/>
    <p:sldId id="627" r:id="rId21"/>
    <p:sldId id="628" r:id="rId22"/>
    <p:sldId id="629" r:id="rId23"/>
    <p:sldId id="615" r:id="rId24"/>
    <p:sldId id="630" r:id="rId2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74610" autoAdjust="0"/>
  </p:normalViewPr>
  <p:slideViewPr>
    <p:cSldViewPr snapToGrid="0">
      <p:cViewPr>
        <p:scale>
          <a:sx n="80" d="100"/>
          <a:sy n="80" d="100"/>
        </p:scale>
        <p:origin x="-1182"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5296"/>
          </a:xfrm>
          <a:prstGeom prst="rect">
            <a:avLst/>
          </a:prstGeom>
        </p:spPr>
        <p:txBody>
          <a:bodyPr vert="horz" lIns="93272" tIns="46637" rIns="93272" bIns="46637" rtlCol="0"/>
          <a:lstStyle>
            <a:lvl1pPr algn="l">
              <a:defRPr sz="1200"/>
            </a:lvl1pPr>
          </a:lstStyle>
          <a:p>
            <a:endParaRPr lang="en-US"/>
          </a:p>
        </p:txBody>
      </p:sp>
      <p:sp>
        <p:nvSpPr>
          <p:cNvPr id="3" name="Date Placeholder 2"/>
          <p:cNvSpPr>
            <a:spLocks noGrp="1"/>
          </p:cNvSpPr>
          <p:nvPr>
            <p:ph type="dt" sz="quarter" idx="1"/>
          </p:nvPr>
        </p:nvSpPr>
        <p:spPr>
          <a:xfrm>
            <a:off x="3976334" y="0"/>
            <a:ext cx="3041968" cy="465296"/>
          </a:xfrm>
          <a:prstGeom prst="rect">
            <a:avLst/>
          </a:prstGeom>
        </p:spPr>
        <p:txBody>
          <a:bodyPr vert="horz" lIns="93272" tIns="46637" rIns="93272" bIns="46637" rtlCol="0"/>
          <a:lstStyle>
            <a:lvl1pPr algn="r">
              <a:defRPr sz="1200"/>
            </a:lvl1pPr>
          </a:lstStyle>
          <a:p>
            <a:fld id="{9246E736-8DF2-4A67-8AD5-413DE77FF67A}" type="datetimeFigureOut">
              <a:rPr lang="en-US" smtClean="0"/>
              <a:t>12/3/2012</a:t>
            </a:fld>
            <a:endParaRPr lang="en-US"/>
          </a:p>
        </p:txBody>
      </p:sp>
      <p:sp>
        <p:nvSpPr>
          <p:cNvPr id="4" name="Footer Placeholder 3"/>
          <p:cNvSpPr>
            <a:spLocks noGrp="1"/>
          </p:cNvSpPr>
          <p:nvPr>
            <p:ph type="ftr" sz="quarter" idx="2"/>
          </p:nvPr>
        </p:nvSpPr>
        <p:spPr>
          <a:xfrm>
            <a:off x="1" y="8839014"/>
            <a:ext cx="3041968" cy="465296"/>
          </a:xfrm>
          <a:prstGeom prst="rect">
            <a:avLst/>
          </a:prstGeom>
        </p:spPr>
        <p:txBody>
          <a:bodyPr vert="horz" lIns="93272" tIns="46637" rIns="93272" bIns="46637"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4"/>
            <a:ext cx="3041968" cy="465296"/>
          </a:xfrm>
          <a:prstGeom prst="rect">
            <a:avLst/>
          </a:prstGeom>
        </p:spPr>
        <p:txBody>
          <a:bodyPr vert="horz" lIns="93272" tIns="46637" rIns="93272" bIns="46637" rtlCol="0" anchor="b"/>
          <a:lstStyle>
            <a:lvl1pPr algn="r">
              <a:defRPr sz="1200"/>
            </a:lvl1pPr>
          </a:lstStyle>
          <a:p>
            <a:fld id="{A076CDDA-6028-41E6-BFAC-E5BE5434A281}" type="slidenum">
              <a:rPr lang="en-US" smtClean="0"/>
              <a:t>‹#›</a:t>
            </a:fld>
            <a:endParaRPr lang="en-US"/>
          </a:p>
        </p:txBody>
      </p:sp>
    </p:spTree>
    <p:extLst>
      <p:ext uri="{BB962C8B-B14F-4D97-AF65-F5344CB8AC3E}">
        <p14:creationId xmlns:p14="http://schemas.microsoft.com/office/powerpoint/2010/main"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5296"/>
          </a:xfrm>
          <a:prstGeom prst="rect">
            <a:avLst/>
          </a:prstGeom>
        </p:spPr>
        <p:txBody>
          <a:bodyPr vert="horz" lIns="93272" tIns="46637" rIns="93272" bIns="46637" rtlCol="0"/>
          <a:lstStyle>
            <a:lvl1pPr algn="l">
              <a:defRPr sz="1200"/>
            </a:lvl1pPr>
          </a:lstStyle>
          <a:p>
            <a:endParaRPr lang="en-US"/>
          </a:p>
        </p:txBody>
      </p:sp>
      <p:sp>
        <p:nvSpPr>
          <p:cNvPr id="3" name="Date Placeholder 2"/>
          <p:cNvSpPr>
            <a:spLocks noGrp="1"/>
          </p:cNvSpPr>
          <p:nvPr>
            <p:ph type="dt" idx="1"/>
          </p:nvPr>
        </p:nvSpPr>
        <p:spPr>
          <a:xfrm>
            <a:off x="3976334" y="0"/>
            <a:ext cx="3041968" cy="465296"/>
          </a:xfrm>
          <a:prstGeom prst="rect">
            <a:avLst/>
          </a:prstGeom>
        </p:spPr>
        <p:txBody>
          <a:bodyPr vert="horz" lIns="93272" tIns="46637" rIns="93272" bIns="46637" rtlCol="0"/>
          <a:lstStyle>
            <a:lvl1pPr algn="r">
              <a:defRPr sz="1200"/>
            </a:lvl1pPr>
          </a:lstStyle>
          <a:p>
            <a:fld id="{6F706718-8F9B-4714-BDCA-44544253309B}" type="datetimeFigureOut">
              <a:rPr lang="en-US" smtClean="0"/>
              <a:pPr/>
              <a:t>12/3/2012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2" tIns="46637" rIns="93272" bIns="46637"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2" tIns="46637" rIns="93272"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4"/>
            <a:ext cx="3041968" cy="465296"/>
          </a:xfrm>
          <a:prstGeom prst="rect">
            <a:avLst/>
          </a:prstGeom>
        </p:spPr>
        <p:txBody>
          <a:bodyPr vert="horz" lIns="93272" tIns="46637" rIns="93272" bIns="46637"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4"/>
            <a:ext cx="3041968" cy="465296"/>
          </a:xfrm>
          <a:prstGeom prst="rect">
            <a:avLst/>
          </a:prstGeom>
        </p:spPr>
        <p:txBody>
          <a:bodyPr vert="horz" lIns="93272" tIns="46637" rIns="93272" bIns="46637"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ydrodesktop.codeplex.com/SourceControl/changeset/view/475b15a84bf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834" indent="-291474" eaLnBrk="0" hangingPunct="0">
              <a:defRPr>
                <a:solidFill>
                  <a:schemeClr val="tx1"/>
                </a:solidFill>
                <a:latin typeface="Arial" pitchFamily="34" charset="0"/>
              </a:defRPr>
            </a:lvl2pPr>
            <a:lvl3pPr marL="1165899" indent="-233180" eaLnBrk="0" hangingPunct="0">
              <a:defRPr>
                <a:solidFill>
                  <a:schemeClr val="tx1"/>
                </a:solidFill>
                <a:latin typeface="Arial" pitchFamily="34" charset="0"/>
              </a:defRPr>
            </a:lvl3pPr>
            <a:lvl4pPr marL="1632257" indent="-233180" eaLnBrk="0" hangingPunct="0">
              <a:defRPr>
                <a:solidFill>
                  <a:schemeClr val="tx1"/>
                </a:solidFill>
                <a:latin typeface="Arial" pitchFamily="34" charset="0"/>
              </a:defRPr>
            </a:lvl4pPr>
            <a:lvl5pPr marL="2098615" indent="-233180" eaLnBrk="0" hangingPunct="0">
              <a:defRPr>
                <a:solidFill>
                  <a:schemeClr val="tx1"/>
                </a:solidFill>
                <a:latin typeface="Arial" pitchFamily="34" charset="0"/>
              </a:defRPr>
            </a:lvl5pPr>
            <a:lvl6pPr marL="2564976" indent="-233180" eaLnBrk="0" fontAlgn="base" hangingPunct="0">
              <a:spcBef>
                <a:spcPct val="0"/>
              </a:spcBef>
              <a:spcAft>
                <a:spcPct val="0"/>
              </a:spcAft>
              <a:defRPr>
                <a:solidFill>
                  <a:schemeClr val="tx1"/>
                </a:solidFill>
                <a:latin typeface="Arial" pitchFamily="34" charset="0"/>
              </a:defRPr>
            </a:lvl6pPr>
            <a:lvl7pPr marL="3031334" indent="-233180" eaLnBrk="0" fontAlgn="base" hangingPunct="0">
              <a:spcBef>
                <a:spcPct val="0"/>
              </a:spcBef>
              <a:spcAft>
                <a:spcPct val="0"/>
              </a:spcAft>
              <a:defRPr>
                <a:solidFill>
                  <a:schemeClr val="tx1"/>
                </a:solidFill>
                <a:latin typeface="Arial" pitchFamily="34" charset="0"/>
              </a:defRPr>
            </a:lvl7pPr>
            <a:lvl8pPr marL="3497694" indent="-233180" eaLnBrk="0" fontAlgn="base" hangingPunct="0">
              <a:spcBef>
                <a:spcPct val="0"/>
              </a:spcBef>
              <a:spcAft>
                <a:spcPct val="0"/>
              </a:spcAft>
              <a:defRPr>
                <a:solidFill>
                  <a:schemeClr val="tx1"/>
                </a:solidFill>
                <a:latin typeface="Arial" pitchFamily="34" charset="0"/>
              </a:defRPr>
            </a:lvl8pPr>
            <a:lvl9pPr marL="3964053" indent="-233180" eaLnBrk="0" fontAlgn="base" hangingPunct="0">
              <a:spcBef>
                <a:spcPct val="0"/>
              </a:spcBef>
              <a:spcAft>
                <a:spcPct val="0"/>
              </a:spcAft>
              <a:defRPr>
                <a:solidFill>
                  <a:schemeClr val="tx1"/>
                </a:solidFill>
                <a:latin typeface="Arial" pitchFamily="34" charset="0"/>
              </a:defRPr>
            </a:lvl9pPr>
          </a:lstStyle>
          <a:p>
            <a:pPr eaLnBrk="1" hangingPunct="1"/>
            <a:fld id="{2C5208F4-FCB4-4F75-AC3B-FFB108837AAB}" type="slidenum">
              <a:rPr lang="en-US">
                <a:solidFill>
                  <a:srgbClr val="000000"/>
                </a:solidFill>
              </a:rPr>
              <a:pPr eaLnBrk="1" hangingPunct="1"/>
              <a:t>4</a:t>
            </a:fld>
            <a:endParaRPr lang="en-US">
              <a:solidFill>
                <a:srgbClr val="000000"/>
              </a:solidFill>
            </a:endParaRPr>
          </a:p>
        </p:txBody>
      </p:sp>
      <p:sp>
        <p:nvSpPr>
          <p:cNvPr id="120835" name="Rectangle 7"/>
          <p:cNvSpPr txBox="1">
            <a:spLocks noGrp="1" noChangeArrowheads="1"/>
          </p:cNvSpPr>
          <p:nvPr/>
        </p:nvSpPr>
        <p:spPr bwMode="auto">
          <a:xfrm>
            <a:off x="3976334" y="8839014"/>
            <a:ext cx="3041968" cy="46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2" tIns="46637" rIns="93272" bIns="46637"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6FC279A4-94CE-4555-B18B-46254134F8D1}" type="slidenum">
              <a:rPr lang="en-US" sz="1200">
                <a:solidFill>
                  <a:srgbClr val="000000"/>
                </a:solidFill>
                <a:latin typeface="Calibri" pitchFamily="34" charset="0"/>
              </a:rPr>
              <a:pPr algn="r" eaLnBrk="1" fontAlgn="base" hangingPunct="1">
                <a:spcBef>
                  <a:spcPct val="0"/>
                </a:spcBef>
                <a:spcAft>
                  <a:spcPct val="0"/>
                </a:spcAft>
              </a:pPr>
              <a:t>4</a:t>
            </a:fld>
            <a:endParaRPr lang="en-US" sz="1200">
              <a:solidFill>
                <a:srgbClr val="000000"/>
              </a:solidFill>
              <a:latin typeface="Calibri" pitchFamily="34"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834" indent="-291474" eaLnBrk="0" hangingPunct="0">
              <a:defRPr>
                <a:solidFill>
                  <a:schemeClr val="tx1"/>
                </a:solidFill>
                <a:latin typeface="Arial" pitchFamily="34" charset="0"/>
              </a:defRPr>
            </a:lvl2pPr>
            <a:lvl3pPr marL="1165899" indent="-233180" eaLnBrk="0" hangingPunct="0">
              <a:defRPr>
                <a:solidFill>
                  <a:schemeClr val="tx1"/>
                </a:solidFill>
                <a:latin typeface="Arial" pitchFamily="34" charset="0"/>
              </a:defRPr>
            </a:lvl3pPr>
            <a:lvl4pPr marL="1632257" indent="-233180" eaLnBrk="0" hangingPunct="0">
              <a:defRPr>
                <a:solidFill>
                  <a:schemeClr val="tx1"/>
                </a:solidFill>
                <a:latin typeface="Arial" pitchFamily="34" charset="0"/>
              </a:defRPr>
            </a:lvl4pPr>
            <a:lvl5pPr marL="2098615" indent="-233180" eaLnBrk="0" hangingPunct="0">
              <a:defRPr>
                <a:solidFill>
                  <a:schemeClr val="tx1"/>
                </a:solidFill>
                <a:latin typeface="Arial" pitchFamily="34" charset="0"/>
              </a:defRPr>
            </a:lvl5pPr>
            <a:lvl6pPr marL="2564976" indent="-233180" eaLnBrk="0" fontAlgn="base" hangingPunct="0">
              <a:spcBef>
                <a:spcPct val="0"/>
              </a:spcBef>
              <a:spcAft>
                <a:spcPct val="0"/>
              </a:spcAft>
              <a:defRPr>
                <a:solidFill>
                  <a:schemeClr val="tx1"/>
                </a:solidFill>
                <a:latin typeface="Arial" pitchFamily="34" charset="0"/>
              </a:defRPr>
            </a:lvl6pPr>
            <a:lvl7pPr marL="3031334" indent="-233180" eaLnBrk="0" fontAlgn="base" hangingPunct="0">
              <a:spcBef>
                <a:spcPct val="0"/>
              </a:spcBef>
              <a:spcAft>
                <a:spcPct val="0"/>
              </a:spcAft>
              <a:defRPr>
                <a:solidFill>
                  <a:schemeClr val="tx1"/>
                </a:solidFill>
                <a:latin typeface="Arial" pitchFamily="34" charset="0"/>
              </a:defRPr>
            </a:lvl7pPr>
            <a:lvl8pPr marL="3497694" indent="-233180" eaLnBrk="0" fontAlgn="base" hangingPunct="0">
              <a:spcBef>
                <a:spcPct val="0"/>
              </a:spcBef>
              <a:spcAft>
                <a:spcPct val="0"/>
              </a:spcAft>
              <a:defRPr>
                <a:solidFill>
                  <a:schemeClr val="tx1"/>
                </a:solidFill>
                <a:latin typeface="Arial" pitchFamily="34" charset="0"/>
              </a:defRPr>
            </a:lvl8pPr>
            <a:lvl9pPr marL="3964053" indent="-233180" eaLnBrk="0" fontAlgn="base" hangingPunct="0">
              <a:spcBef>
                <a:spcPct val="0"/>
              </a:spcBef>
              <a:spcAft>
                <a:spcPct val="0"/>
              </a:spcAft>
              <a:defRPr>
                <a:solidFill>
                  <a:schemeClr val="tx1"/>
                </a:solidFill>
                <a:latin typeface="Arial" pitchFamily="34" charset="0"/>
              </a:defRPr>
            </a:lvl9pPr>
          </a:lstStyle>
          <a:p>
            <a:pPr eaLnBrk="1" hangingPunct="1"/>
            <a:fld id="{DB8B63CB-012D-4D71-8640-380D5D6FA467}" type="slidenum">
              <a:rPr lang="en-US">
                <a:solidFill>
                  <a:srgbClr val="000000"/>
                </a:solidFill>
              </a:rPr>
              <a:pPr eaLnBrk="1" hangingPunct="1"/>
              <a:t>5</a:t>
            </a:fld>
            <a:endParaRPr lang="en-US">
              <a:solidFill>
                <a:srgbClr val="000000"/>
              </a:solidFill>
            </a:endParaRPr>
          </a:p>
        </p:txBody>
      </p:sp>
      <p:sp>
        <p:nvSpPr>
          <p:cNvPr id="121859" name="Rectangle 7"/>
          <p:cNvSpPr txBox="1">
            <a:spLocks noGrp="1" noChangeArrowheads="1"/>
          </p:cNvSpPr>
          <p:nvPr/>
        </p:nvSpPr>
        <p:spPr bwMode="auto">
          <a:xfrm>
            <a:off x="3976334" y="8839014"/>
            <a:ext cx="3041968" cy="46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2" tIns="46637" rIns="93272" bIns="46637"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D4EFBBEF-7629-42C1-84C0-5175C8E8F4B2}" type="slidenum">
              <a:rPr lang="en-US" sz="1200">
                <a:solidFill>
                  <a:srgbClr val="000000"/>
                </a:solidFill>
                <a:latin typeface="Calibri" pitchFamily="34" charset="0"/>
              </a:rPr>
              <a:pPr algn="r" eaLnBrk="1" fontAlgn="base" hangingPunct="1">
                <a:spcBef>
                  <a:spcPct val="0"/>
                </a:spcBef>
                <a:spcAft>
                  <a:spcPct val="0"/>
                </a:spcAft>
              </a:pPr>
              <a:t>5</a:t>
            </a:fld>
            <a:endParaRPr lang="en-US" sz="1200">
              <a:solidFill>
                <a:srgbClr val="000000"/>
              </a:solidFill>
              <a:latin typeface="Calibri" pitchFamily="34"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6</a:t>
            </a:fld>
            <a:endParaRPr lang="en-US"/>
          </a:p>
        </p:txBody>
      </p:sp>
    </p:spTree>
    <p:extLst>
      <p:ext uri="{BB962C8B-B14F-4D97-AF65-F5344CB8AC3E}">
        <p14:creationId xmlns:p14="http://schemas.microsoft.com/office/powerpoint/2010/main" val="96332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 URLs that the HD tool uses are seen in </a:t>
            </a:r>
            <a:r>
              <a:rPr lang="en-US" dirty="0" smtClean="0">
                <a:hlinkClick r:id="rId3"/>
              </a:rPr>
              <a:t>http://hydrodesktop.codeplex.com/SourceControl/changeset/view/475b15a84bf4#Source%2fEPADelineation%2fCallWebService.cs</a:t>
            </a:r>
            <a:r>
              <a:rPr lang="en-US" dirty="0" smtClean="0"/>
              <a:t> The HD tool uses the Point Indexing Service to find the nearest NHD reach to where the user clicked. This returns a location on that reach. This point location is then used as input to the Navigation Delineation Service to get the watershed, and the Upstream/Downstream Service to get the river lines. The delineation service has two limitations: * It only works up to a certain distance upstream. I think we have it set to 100km. So for large watersheds (those with more than 100km of stream length upstream of where the user clicked), we don't get the most upstream portions of the watershed. * It doesn't delineate exactly to where the user clicked. It delineates to the endpoint of the NHD reach. </a:t>
            </a:r>
            <a:r>
              <a:rPr lang="en-US" smtClean="0"/>
              <a:t>(Can't remember if it is the clicked reach or the upstream reach -- try it and see.)</a:t>
            </a:r>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8</a:t>
            </a:fld>
            <a:endParaRPr lang="en-US"/>
          </a:p>
        </p:txBody>
      </p:sp>
    </p:spTree>
    <p:extLst>
      <p:ext uri="{BB962C8B-B14F-4D97-AF65-F5344CB8AC3E}">
        <p14:creationId xmlns:p14="http://schemas.microsoft.com/office/powerpoint/2010/main" val="55492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309">
              <a:defRPr/>
            </a:pPr>
            <a:r>
              <a:rPr lang="en-US" baseline="0" dirty="0" smtClean="0"/>
              <a:t>All our HIS work is open source, but more importantly we use an open development model with open issue trackers, discussion forums and source code version control system.  You can participate in these activities and we welcome your input and feedback.  Together we can advance the art and practice of collaborative community modeling and data sharing.</a:t>
            </a:r>
            <a:endParaRPr lang="en-US" dirty="0" smtClean="0"/>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21</a:t>
            </a:fld>
            <a:endParaRPr lang="en-US"/>
          </a:p>
        </p:txBody>
      </p:sp>
    </p:spTree>
    <p:extLst>
      <p:ext uri="{BB962C8B-B14F-4D97-AF65-F5344CB8AC3E}">
        <p14:creationId xmlns:p14="http://schemas.microsoft.com/office/powerpoint/2010/main" val="2979940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530B3F-9EEC-46B3-8AE4-4A061DEBC3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01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06D2C5-E422-43E5-A0B1-6985993EDA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1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36B7B8-6DB8-4FCE-A15D-61ED3A0C5A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201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9E1F72-47CB-4465-B64B-2E2BA0C68B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2818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AA458-FC95-4D13-A4C9-545AC9651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8902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4516A9-85B7-4E32-A9C1-F8D1BF186D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7319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8C0CBF1-22EE-431C-9406-329781E4F9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270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D9614F-1C40-442A-9578-03AE350653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568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1FDA32-F6EE-4FDE-901E-018F60764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1853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D05E75-EDE2-4236-986C-39BE93D041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470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1E66B1-5808-4FB5-9911-358F68C734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096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10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80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554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164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632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379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15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112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77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38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746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4" y="3886200"/>
            <a:ext cx="6400800" cy="1752600"/>
          </a:xfrm>
        </p:spPr>
        <p:txBody>
          <a:bodyPr/>
          <a:lstStyle>
            <a:lvl1pPr marL="0" indent="0" algn="ctr">
              <a:buNone/>
              <a:defRPr>
                <a:solidFill>
                  <a:schemeClr val="tx1">
                    <a:tint val="75000"/>
                  </a:schemeClr>
                </a:solidFill>
              </a:defRPr>
            </a:lvl1pPr>
            <a:lvl2pPr marL="457072" indent="0" algn="ctr">
              <a:buNone/>
              <a:defRPr>
                <a:solidFill>
                  <a:schemeClr val="tx1">
                    <a:tint val="75000"/>
                  </a:schemeClr>
                </a:solidFill>
              </a:defRPr>
            </a:lvl2pPr>
            <a:lvl3pPr marL="914144" indent="0" algn="ctr">
              <a:buNone/>
              <a:defRPr>
                <a:solidFill>
                  <a:schemeClr val="tx1">
                    <a:tint val="75000"/>
                  </a:schemeClr>
                </a:solidFill>
              </a:defRPr>
            </a:lvl3pPr>
            <a:lvl4pPr marL="1371214" indent="0" algn="ctr">
              <a:buNone/>
              <a:defRPr>
                <a:solidFill>
                  <a:schemeClr val="tx1">
                    <a:tint val="75000"/>
                  </a:schemeClr>
                </a:solidFill>
              </a:defRPr>
            </a:lvl4pPr>
            <a:lvl5pPr marL="1828284" indent="0" algn="ctr">
              <a:buNone/>
              <a:defRPr>
                <a:solidFill>
                  <a:schemeClr val="tx1">
                    <a:tint val="75000"/>
                  </a:schemeClr>
                </a:solidFill>
              </a:defRPr>
            </a:lvl5pPr>
            <a:lvl6pPr marL="2285357" indent="0" algn="ctr">
              <a:buNone/>
              <a:defRPr>
                <a:solidFill>
                  <a:schemeClr val="tx1">
                    <a:tint val="75000"/>
                  </a:schemeClr>
                </a:solidFill>
              </a:defRPr>
            </a:lvl6pPr>
            <a:lvl7pPr marL="2742429" indent="0" algn="ctr">
              <a:buNone/>
              <a:defRPr>
                <a:solidFill>
                  <a:schemeClr val="tx1">
                    <a:tint val="75000"/>
                  </a:schemeClr>
                </a:solidFill>
              </a:defRPr>
            </a:lvl7pPr>
            <a:lvl8pPr marL="3199500" indent="0" algn="ctr">
              <a:buNone/>
              <a:defRPr>
                <a:solidFill>
                  <a:schemeClr val="tx1">
                    <a:tint val="75000"/>
                  </a:schemeClr>
                </a:solidFill>
              </a:defRPr>
            </a:lvl8pPr>
            <a:lvl9pPr marL="36565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7E6F84-B6DD-445F-BF28-EB8D401685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2123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98499-3935-44AC-97F5-36923409CF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4145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72" indent="0">
              <a:buNone/>
              <a:defRPr sz="1800">
                <a:solidFill>
                  <a:schemeClr val="tx1">
                    <a:tint val="75000"/>
                  </a:schemeClr>
                </a:solidFill>
              </a:defRPr>
            </a:lvl2pPr>
            <a:lvl3pPr marL="914144" indent="0">
              <a:buNone/>
              <a:defRPr sz="1600">
                <a:solidFill>
                  <a:schemeClr val="tx1">
                    <a:tint val="75000"/>
                  </a:schemeClr>
                </a:solidFill>
              </a:defRPr>
            </a:lvl3pPr>
            <a:lvl4pPr marL="1371214" indent="0">
              <a:buNone/>
              <a:defRPr sz="1400">
                <a:solidFill>
                  <a:schemeClr val="tx1">
                    <a:tint val="75000"/>
                  </a:schemeClr>
                </a:solidFill>
              </a:defRPr>
            </a:lvl4pPr>
            <a:lvl5pPr marL="1828284" indent="0">
              <a:buNone/>
              <a:defRPr sz="1400">
                <a:solidFill>
                  <a:schemeClr val="tx1">
                    <a:tint val="75000"/>
                  </a:schemeClr>
                </a:solidFill>
              </a:defRPr>
            </a:lvl5pPr>
            <a:lvl6pPr marL="2285357" indent="0">
              <a:buNone/>
              <a:defRPr sz="1400">
                <a:solidFill>
                  <a:schemeClr val="tx1">
                    <a:tint val="75000"/>
                  </a:schemeClr>
                </a:solidFill>
              </a:defRPr>
            </a:lvl6pPr>
            <a:lvl7pPr marL="2742429" indent="0">
              <a:buNone/>
              <a:defRPr sz="1400">
                <a:solidFill>
                  <a:schemeClr val="tx1">
                    <a:tint val="75000"/>
                  </a:schemeClr>
                </a:solidFill>
              </a:defRPr>
            </a:lvl7pPr>
            <a:lvl8pPr marL="3199500" indent="0">
              <a:buNone/>
              <a:defRPr sz="1400">
                <a:solidFill>
                  <a:schemeClr val="tx1">
                    <a:tint val="75000"/>
                  </a:schemeClr>
                </a:solidFill>
              </a:defRPr>
            </a:lvl8pPr>
            <a:lvl9pPr marL="36565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101506-C1D2-49B7-9396-E89DBA0A6E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2129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5AFBC5-0C33-48E0-AC97-4E00344BBA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6764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72" indent="0">
              <a:buNone/>
              <a:defRPr sz="2000" b="1"/>
            </a:lvl2pPr>
            <a:lvl3pPr marL="914144" indent="0">
              <a:buNone/>
              <a:defRPr sz="1800" b="1"/>
            </a:lvl3pPr>
            <a:lvl4pPr marL="1371214" indent="0">
              <a:buNone/>
              <a:defRPr sz="1600" b="1"/>
            </a:lvl4pPr>
            <a:lvl5pPr marL="1828284" indent="0">
              <a:buNone/>
              <a:defRPr sz="1600" b="1"/>
            </a:lvl5pPr>
            <a:lvl6pPr marL="2285357" indent="0">
              <a:buNone/>
              <a:defRPr sz="1600" b="1"/>
            </a:lvl6pPr>
            <a:lvl7pPr marL="2742429" indent="0">
              <a:buNone/>
              <a:defRPr sz="1600" b="1"/>
            </a:lvl7pPr>
            <a:lvl8pPr marL="3199500" indent="0">
              <a:buNone/>
              <a:defRPr sz="1600" b="1"/>
            </a:lvl8pPr>
            <a:lvl9pPr marL="36565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72" indent="0">
              <a:buNone/>
              <a:defRPr sz="2000" b="1"/>
            </a:lvl2pPr>
            <a:lvl3pPr marL="914144" indent="0">
              <a:buNone/>
              <a:defRPr sz="1800" b="1"/>
            </a:lvl3pPr>
            <a:lvl4pPr marL="1371214" indent="0">
              <a:buNone/>
              <a:defRPr sz="1600" b="1"/>
            </a:lvl4pPr>
            <a:lvl5pPr marL="1828284" indent="0">
              <a:buNone/>
              <a:defRPr sz="1600" b="1"/>
            </a:lvl5pPr>
            <a:lvl6pPr marL="2285357" indent="0">
              <a:buNone/>
              <a:defRPr sz="1600" b="1"/>
            </a:lvl6pPr>
            <a:lvl7pPr marL="2742429" indent="0">
              <a:buNone/>
              <a:defRPr sz="1600" b="1"/>
            </a:lvl7pPr>
            <a:lvl8pPr marL="3199500" indent="0">
              <a:buNone/>
              <a:defRPr sz="1600" b="1"/>
            </a:lvl8pPr>
            <a:lvl9pPr marL="36565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9B3B8F7-8E5B-4CEB-82EB-8E4B0629DB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8950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47324B-7C41-423B-AE71-D3E74D954B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181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07A9F3B-5762-477B-992E-E368DE4ADF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6157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72" indent="0">
              <a:buNone/>
              <a:defRPr sz="1200"/>
            </a:lvl2pPr>
            <a:lvl3pPr marL="914144" indent="0">
              <a:buNone/>
              <a:defRPr sz="1000"/>
            </a:lvl3pPr>
            <a:lvl4pPr marL="1371214" indent="0">
              <a:buNone/>
              <a:defRPr sz="900"/>
            </a:lvl4pPr>
            <a:lvl5pPr marL="1828284" indent="0">
              <a:buNone/>
              <a:defRPr sz="900"/>
            </a:lvl5pPr>
            <a:lvl6pPr marL="2285357" indent="0">
              <a:buNone/>
              <a:defRPr sz="900"/>
            </a:lvl6pPr>
            <a:lvl7pPr marL="2742429" indent="0">
              <a:buNone/>
              <a:defRPr sz="900"/>
            </a:lvl7pPr>
            <a:lvl8pPr marL="3199500" indent="0">
              <a:buNone/>
              <a:defRPr sz="900"/>
            </a:lvl8pPr>
            <a:lvl9pPr marL="36565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6C65BD-53C6-4196-9029-186D08B613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838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72" indent="0">
              <a:buNone/>
              <a:defRPr sz="2800"/>
            </a:lvl2pPr>
            <a:lvl3pPr marL="914144" indent="0">
              <a:buNone/>
              <a:defRPr sz="2400"/>
            </a:lvl3pPr>
            <a:lvl4pPr marL="1371214" indent="0">
              <a:buNone/>
              <a:defRPr sz="2000"/>
            </a:lvl4pPr>
            <a:lvl5pPr marL="1828284" indent="0">
              <a:buNone/>
              <a:defRPr sz="2000"/>
            </a:lvl5pPr>
            <a:lvl6pPr marL="2285357" indent="0">
              <a:buNone/>
              <a:defRPr sz="2000"/>
            </a:lvl6pPr>
            <a:lvl7pPr marL="2742429" indent="0">
              <a:buNone/>
              <a:defRPr sz="2000"/>
            </a:lvl7pPr>
            <a:lvl8pPr marL="3199500" indent="0">
              <a:buNone/>
              <a:defRPr sz="2000"/>
            </a:lvl8pPr>
            <a:lvl9pPr marL="3656572"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72" indent="0">
              <a:buNone/>
              <a:defRPr sz="1200"/>
            </a:lvl2pPr>
            <a:lvl3pPr marL="914144" indent="0">
              <a:buNone/>
              <a:defRPr sz="1000"/>
            </a:lvl3pPr>
            <a:lvl4pPr marL="1371214" indent="0">
              <a:buNone/>
              <a:defRPr sz="900"/>
            </a:lvl4pPr>
            <a:lvl5pPr marL="1828284" indent="0">
              <a:buNone/>
              <a:defRPr sz="900"/>
            </a:lvl5pPr>
            <a:lvl6pPr marL="2285357" indent="0">
              <a:buNone/>
              <a:defRPr sz="900"/>
            </a:lvl6pPr>
            <a:lvl7pPr marL="2742429" indent="0">
              <a:buNone/>
              <a:defRPr sz="900"/>
            </a:lvl7pPr>
            <a:lvl8pPr marL="3199500" indent="0">
              <a:buNone/>
              <a:defRPr sz="900"/>
            </a:lvl8pPr>
            <a:lvl9pPr marL="36565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F91BB4-5330-4E4E-BED3-9EE77BB4DE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447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752D7-7C1A-411D-BBD3-C71DCA28CB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5262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53F51B-7E32-4747-896C-B8A4A654CB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544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E5F4622D-9A72-4A89-8110-E90F7171D4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06669791"/>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607859"/>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14" tIns="45707" rIns="91414" bIns="45707" rtlCol="0" anchor="ctr"/>
          <a:lstStyle>
            <a:lvl1pPr algn="l" fontAlgn="auto">
              <a:spcBef>
                <a:spcPts val="0"/>
              </a:spcBef>
              <a:spcAft>
                <a:spcPts val="0"/>
              </a:spcAft>
              <a:defRPr sz="1200">
                <a:solidFill>
                  <a:schemeClr val="tx1">
                    <a:tint val="75000"/>
                  </a:schemeClr>
                </a:solidFill>
                <a:latin typeface="+mn-lt"/>
              </a:defRPr>
            </a:lvl1pPr>
          </a:lstStyle>
          <a:p>
            <a:pPr defTabSz="914144">
              <a:defRPr/>
            </a:pPr>
            <a:endParaRPr lang="en-US">
              <a:solidFill>
                <a:prstClr val="black">
                  <a:tint val="75000"/>
                </a:prstClr>
              </a:solidFill>
            </a:endParaRPr>
          </a:p>
        </p:txBody>
      </p:sp>
      <p:sp>
        <p:nvSpPr>
          <p:cNvPr id="5" name="Footer Placeholder 4"/>
          <p:cNvSpPr>
            <a:spLocks noGrp="1"/>
          </p:cNvSpPr>
          <p:nvPr>
            <p:ph type="ftr" sz="quarter" idx="3"/>
          </p:nvPr>
        </p:nvSpPr>
        <p:spPr>
          <a:xfrm>
            <a:off x="3124204" y="6356350"/>
            <a:ext cx="2895600" cy="365125"/>
          </a:xfrm>
          <a:prstGeom prst="rect">
            <a:avLst/>
          </a:prstGeom>
        </p:spPr>
        <p:txBody>
          <a:bodyPr vert="horz" lIns="91414" tIns="45707" rIns="91414" bIns="45707" rtlCol="0" anchor="ctr"/>
          <a:lstStyle>
            <a:lvl1pPr algn="ctr" fontAlgn="auto">
              <a:spcBef>
                <a:spcPts val="0"/>
              </a:spcBef>
              <a:spcAft>
                <a:spcPts val="0"/>
              </a:spcAft>
              <a:defRPr sz="1200">
                <a:solidFill>
                  <a:schemeClr val="tx1">
                    <a:tint val="75000"/>
                  </a:schemeClr>
                </a:solidFill>
                <a:latin typeface="+mn-lt"/>
              </a:defRPr>
            </a:lvl1pPr>
          </a:lstStyle>
          <a:p>
            <a:pPr defTabSz="914144">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4" tIns="45707" rIns="91414" bIns="45707" rtlCol="0" anchor="ctr"/>
          <a:lstStyle>
            <a:lvl1pPr algn="r" fontAlgn="auto">
              <a:spcBef>
                <a:spcPts val="0"/>
              </a:spcBef>
              <a:spcAft>
                <a:spcPts val="0"/>
              </a:spcAft>
              <a:defRPr sz="1200" smtClean="0">
                <a:solidFill>
                  <a:schemeClr val="tx1">
                    <a:tint val="75000"/>
                  </a:schemeClr>
                </a:solidFill>
                <a:latin typeface="+mn-lt"/>
              </a:defRPr>
            </a:lvl1pPr>
          </a:lstStyle>
          <a:p>
            <a:pPr defTabSz="914144">
              <a:defRPr/>
            </a:pPr>
            <a:fld id="{DA2DE6F3-36E6-4887-9609-5A4E44053164}" type="slidenum">
              <a:rPr lang="en-US">
                <a:solidFill>
                  <a:prstClr val="black">
                    <a:tint val="75000"/>
                  </a:prstClr>
                </a:solidFill>
              </a:rPr>
              <a:pPr defTabSz="914144">
                <a:defRPr/>
              </a:pPr>
              <a:t>‹#›</a:t>
            </a:fld>
            <a:endParaRPr lang="en-US">
              <a:solidFill>
                <a:prstClr val="black">
                  <a:tint val="75000"/>
                </a:prstClr>
              </a:solidFill>
            </a:endParaRPr>
          </a:p>
        </p:txBody>
      </p:sp>
    </p:spTree>
    <p:extLst>
      <p:ext uri="{BB962C8B-B14F-4D97-AF65-F5344CB8AC3E}">
        <p14:creationId xmlns:p14="http://schemas.microsoft.com/office/powerpoint/2010/main" val="1760850512"/>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072" algn="ctr" rtl="0" fontAlgn="base">
        <a:spcBef>
          <a:spcPct val="0"/>
        </a:spcBef>
        <a:spcAft>
          <a:spcPct val="0"/>
        </a:spcAft>
        <a:defRPr sz="4400">
          <a:solidFill>
            <a:schemeClr val="tx1"/>
          </a:solidFill>
          <a:latin typeface="Calibri" pitchFamily="34" charset="0"/>
        </a:defRPr>
      </a:lvl6pPr>
      <a:lvl7pPr marL="914144" algn="ctr" rtl="0" fontAlgn="base">
        <a:spcBef>
          <a:spcPct val="0"/>
        </a:spcBef>
        <a:spcAft>
          <a:spcPct val="0"/>
        </a:spcAft>
        <a:defRPr sz="4400">
          <a:solidFill>
            <a:schemeClr val="tx1"/>
          </a:solidFill>
          <a:latin typeface="Calibri" pitchFamily="34" charset="0"/>
        </a:defRPr>
      </a:lvl7pPr>
      <a:lvl8pPr marL="1371214" algn="ctr" rtl="0" fontAlgn="base">
        <a:spcBef>
          <a:spcPct val="0"/>
        </a:spcBef>
        <a:spcAft>
          <a:spcPct val="0"/>
        </a:spcAft>
        <a:defRPr sz="4400">
          <a:solidFill>
            <a:schemeClr val="tx1"/>
          </a:solidFill>
          <a:latin typeface="Calibri" pitchFamily="34" charset="0"/>
        </a:defRPr>
      </a:lvl8pPr>
      <a:lvl9pPr marL="1828284" algn="ctr" rtl="0" fontAlgn="base">
        <a:spcBef>
          <a:spcPct val="0"/>
        </a:spcBef>
        <a:spcAft>
          <a:spcPct val="0"/>
        </a:spcAft>
        <a:defRPr sz="4400">
          <a:solidFill>
            <a:schemeClr val="tx1"/>
          </a:solidFill>
          <a:latin typeface="Calibri" pitchFamily="34" charset="0"/>
        </a:defRPr>
      </a:lvl9pPr>
    </p:titleStyle>
    <p:body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4" rtl="0" eaLnBrk="1" latinLnBrk="0" hangingPunct="1">
        <a:defRPr sz="1800" kern="1200">
          <a:solidFill>
            <a:schemeClr val="tx1"/>
          </a:solidFill>
          <a:latin typeface="+mn-lt"/>
          <a:ea typeface="+mn-ea"/>
          <a:cs typeface="+mn-cs"/>
        </a:defRPr>
      </a:lvl1pPr>
      <a:lvl2pPr marL="457072" algn="l" defTabSz="914144" rtl="0" eaLnBrk="1" latinLnBrk="0" hangingPunct="1">
        <a:defRPr sz="1800" kern="1200">
          <a:solidFill>
            <a:schemeClr val="tx1"/>
          </a:solidFill>
          <a:latin typeface="+mn-lt"/>
          <a:ea typeface="+mn-ea"/>
          <a:cs typeface="+mn-cs"/>
        </a:defRPr>
      </a:lvl2pPr>
      <a:lvl3pPr marL="914144" algn="l" defTabSz="914144" rtl="0" eaLnBrk="1" latinLnBrk="0" hangingPunct="1">
        <a:defRPr sz="1800" kern="1200">
          <a:solidFill>
            <a:schemeClr val="tx1"/>
          </a:solidFill>
          <a:latin typeface="+mn-lt"/>
          <a:ea typeface="+mn-ea"/>
          <a:cs typeface="+mn-cs"/>
        </a:defRPr>
      </a:lvl3pPr>
      <a:lvl4pPr marL="1371214" algn="l" defTabSz="914144" rtl="0" eaLnBrk="1" latinLnBrk="0" hangingPunct="1">
        <a:defRPr sz="1800" kern="1200">
          <a:solidFill>
            <a:schemeClr val="tx1"/>
          </a:solidFill>
          <a:latin typeface="+mn-lt"/>
          <a:ea typeface="+mn-ea"/>
          <a:cs typeface="+mn-cs"/>
        </a:defRPr>
      </a:lvl4pPr>
      <a:lvl5pPr marL="1828284" algn="l" defTabSz="914144" rtl="0" eaLnBrk="1" latinLnBrk="0" hangingPunct="1">
        <a:defRPr sz="1800" kern="1200">
          <a:solidFill>
            <a:schemeClr val="tx1"/>
          </a:solidFill>
          <a:latin typeface="+mn-lt"/>
          <a:ea typeface="+mn-ea"/>
          <a:cs typeface="+mn-cs"/>
        </a:defRPr>
      </a:lvl5pPr>
      <a:lvl6pPr marL="2285357" algn="l" defTabSz="914144" rtl="0" eaLnBrk="1" latinLnBrk="0" hangingPunct="1">
        <a:defRPr sz="1800" kern="1200">
          <a:solidFill>
            <a:schemeClr val="tx1"/>
          </a:solidFill>
          <a:latin typeface="+mn-lt"/>
          <a:ea typeface="+mn-ea"/>
          <a:cs typeface="+mn-cs"/>
        </a:defRPr>
      </a:lvl6pPr>
      <a:lvl7pPr marL="2742429" algn="l" defTabSz="914144" rtl="0" eaLnBrk="1" latinLnBrk="0" hangingPunct="1">
        <a:defRPr sz="1800" kern="1200">
          <a:solidFill>
            <a:schemeClr val="tx1"/>
          </a:solidFill>
          <a:latin typeface="+mn-lt"/>
          <a:ea typeface="+mn-ea"/>
          <a:cs typeface="+mn-cs"/>
        </a:defRPr>
      </a:lvl7pPr>
      <a:lvl8pPr marL="3199500" algn="l" defTabSz="914144" rtl="0" eaLnBrk="1" latinLnBrk="0" hangingPunct="1">
        <a:defRPr sz="1800" kern="1200">
          <a:solidFill>
            <a:schemeClr val="tx1"/>
          </a:solidFill>
          <a:latin typeface="+mn-lt"/>
          <a:ea typeface="+mn-ea"/>
          <a:cs typeface="+mn-cs"/>
        </a:defRPr>
      </a:lvl8pPr>
      <a:lvl9pPr marL="3656572" algn="l" defTabSz="914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his.cuahsi.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his.cuahsi.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openxmlformats.org/officeDocument/2006/relationships/hyperlink" Target="http://hydrocatalog.codeplex.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hydroserver.codeplex.com/" TargetMode="External"/><Relationship Id="rId5" Type="http://schemas.openxmlformats.org/officeDocument/2006/relationships/hyperlink" Target="http://hydrodesktop.codeplex.com/" TargetMode="External"/><Relationship Id="rId10" Type="http://schemas.openxmlformats.org/officeDocument/2006/relationships/image" Target="../media/image43.jpeg"/><Relationship Id="rId4" Type="http://schemas.openxmlformats.org/officeDocument/2006/relationships/hyperlink" Target="http://his.cuahsi.org/" TargetMode="External"/><Relationship Id="rId9" Type="http://schemas.openxmlformats.org/officeDocument/2006/relationships/hyperlink" Target="http://www.mapwindow.org/index.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png"/><Relationship Id="rId18" Type="http://schemas.openxmlformats.org/officeDocument/2006/relationships/image" Target="../media/image18.jpeg"/><Relationship Id="rId3" Type="http://schemas.openxmlformats.org/officeDocument/2006/relationships/image" Target="../media/image9.wmf"/><Relationship Id="rId7" Type="http://schemas.openxmlformats.org/officeDocument/2006/relationships/image" Target="../media/image11.png"/><Relationship Id="rId12" Type="http://schemas.openxmlformats.org/officeDocument/2006/relationships/hyperlink" Target="http://www.epa.gov/storet/dbtop.html" TargetMode="External"/><Relationship Id="rId17" Type="http://schemas.openxmlformats.org/officeDocument/2006/relationships/hyperlink" Target="http://www.noaa.gov/" TargetMode="External"/><Relationship Id="rId2" Type="http://schemas.openxmlformats.org/officeDocument/2006/relationships/notesSlide" Target="../notesSlides/notesSlide1.xml"/><Relationship Id="rId16" Type="http://schemas.openxmlformats.org/officeDocument/2006/relationships/image" Target="../media/image17.jpeg"/><Relationship Id="rId20"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hyperlink" Target="http://public.ornl.gov/ameriflux/index.html" TargetMode="External"/><Relationship Id="rId11" Type="http://schemas.openxmlformats.org/officeDocument/2006/relationships/image" Target="../media/image14.jpe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3.png"/><Relationship Id="rId19" Type="http://schemas.openxmlformats.org/officeDocument/2006/relationships/hyperlink" Target="http://www.unidata.ucar.edu/" TargetMode="External"/><Relationship Id="rId4" Type="http://schemas.openxmlformats.org/officeDocument/2006/relationships/hyperlink" Target="http://www.usgs.gov/" TargetMode="External"/><Relationship Id="rId9" Type="http://schemas.openxmlformats.org/officeDocument/2006/relationships/hyperlink" Target="http://www.ncep.noaa.gov/" TargetMode="External"/><Relationship Id="rId14" Type="http://schemas.openxmlformats.org/officeDocument/2006/relationships/hyperlink" Target="http://www.epa.gov/cgi-bin/epalink?target=http://www.epa.gov/&amp;logname=epahome&amp;referrer=sea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usgs.gov/" TargetMode="External"/><Relationship Id="rId13" Type="http://schemas.openxmlformats.org/officeDocument/2006/relationships/image" Target="../media/image14.jpeg"/><Relationship Id="rId3" Type="http://schemas.openxmlformats.org/officeDocument/2006/relationships/hyperlink" Target="http://www.epa.gov/storet/dbtop.html" TargetMode="External"/><Relationship Id="rId7" Type="http://schemas.openxmlformats.org/officeDocument/2006/relationships/image" Target="../media/image9.wmf"/><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hyperlink" Target="http://public.ornl.gov/ameriflux/index.html" TargetMode="External"/><Relationship Id="rId5" Type="http://schemas.openxmlformats.org/officeDocument/2006/relationships/hyperlink" Target="http://www.epa.gov/cgi-bin/epalink?target=http://www.epa.gov/&amp;logname=epahome&amp;referrer=seal" TargetMode="External"/><Relationship Id="rId15" Type="http://schemas.openxmlformats.org/officeDocument/2006/relationships/image" Target="../media/image13.png"/><Relationship Id="rId10" Type="http://schemas.openxmlformats.org/officeDocument/2006/relationships/image" Target="../media/image12.jpeg"/><Relationship Id="rId4" Type="http://schemas.openxmlformats.org/officeDocument/2006/relationships/image" Target="../media/image15.png"/><Relationship Id="rId9" Type="http://schemas.openxmlformats.org/officeDocument/2006/relationships/image" Target="../media/image10.png"/><Relationship Id="rId14" Type="http://schemas.openxmlformats.org/officeDocument/2006/relationships/hyperlink" Target="http://www.ncep.noa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epa.gov/waters/geoservices/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90762" y="228601"/>
            <a:ext cx="7562477" cy="3124199"/>
          </a:xfrm>
        </p:spPr>
        <p:txBody>
          <a:bodyPr/>
          <a:lstStyle/>
          <a:p>
            <a:pPr eaLnBrk="1" hangingPunct="1">
              <a:lnSpc>
                <a:spcPct val="80000"/>
              </a:lnSpc>
            </a:pPr>
            <a:r>
              <a:rPr lang="en-US" dirty="0" smtClean="0"/>
              <a:t>Combining Data From Multiple Sources Using the CUAHSI Hydrologic Information </a:t>
            </a:r>
            <a:br>
              <a:rPr lang="en-US" dirty="0" smtClean="0"/>
            </a:br>
            <a:r>
              <a:rPr lang="en-US" dirty="0" smtClean="0"/>
              <a:t>System</a:t>
            </a:r>
          </a:p>
        </p:txBody>
      </p:sp>
      <p:sp>
        <p:nvSpPr>
          <p:cNvPr id="32774" name="Rectangle 10"/>
          <p:cNvSpPr>
            <a:spLocks noChangeArrowheads="1"/>
          </p:cNvSpPr>
          <p:nvPr/>
        </p:nvSpPr>
        <p:spPr bwMode="auto">
          <a:xfrm>
            <a:off x="1181100" y="3307140"/>
            <a:ext cx="6781800" cy="1569660"/>
          </a:xfrm>
          <a:prstGeom prst="rect">
            <a:avLst/>
          </a:prstGeom>
          <a:noFill/>
          <a:ln w="9525">
            <a:noFill/>
            <a:miter lim="800000"/>
            <a:headEnd/>
            <a:tailEnd/>
          </a:ln>
        </p:spPr>
        <p:txBody>
          <a:bodyPr wrap="square">
            <a:spAutoFit/>
          </a:bodyPr>
          <a:lstStyle/>
          <a:p>
            <a:pPr algn="ctr"/>
            <a:r>
              <a:rPr lang="en-US" sz="3200" dirty="0">
                <a:solidFill>
                  <a:srgbClr val="0070C0"/>
                </a:solidFill>
              </a:rPr>
              <a:t>David </a:t>
            </a:r>
            <a:r>
              <a:rPr lang="en-US" sz="3200" dirty="0" smtClean="0">
                <a:solidFill>
                  <a:srgbClr val="0070C0"/>
                </a:solidFill>
              </a:rPr>
              <a:t>Tarboton, Dan Ames, Jeffery S. </a:t>
            </a:r>
            <a:r>
              <a:rPr lang="en-US" sz="3200" dirty="0" err="1" smtClean="0">
                <a:solidFill>
                  <a:srgbClr val="0070C0"/>
                </a:solidFill>
              </a:rPr>
              <a:t>Horsburgh</a:t>
            </a:r>
            <a:r>
              <a:rPr lang="en-US" sz="3200" dirty="0" smtClean="0">
                <a:solidFill>
                  <a:srgbClr val="0070C0"/>
                </a:solidFill>
              </a:rPr>
              <a:t>, Jon </a:t>
            </a:r>
            <a:r>
              <a:rPr lang="en-US" sz="3200" dirty="0" err="1" smtClean="0">
                <a:solidFill>
                  <a:srgbClr val="0070C0"/>
                </a:solidFill>
              </a:rPr>
              <a:t>Goodall</a:t>
            </a:r>
            <a:endParaRPr lang="en-US" sz="3200" dirty="0" smtClean="0">
              <a:solidFill>
                <a:srgbClr val="0070C0"/>
              </a:solidFill>
            </a:endParaRPr>
          </a:p>
          <a:p>
            <a:pPr algn="ctr"/>
            <a:r>
              <a:rPr lang="en-US" sz="3200" dirty="0" smtClean="0">
                <a:solidFill>
                  <a:srgbClr val="0070C0"/>
                </a:solidFill>
              </a:rPr>
              <a:t>And the CUAHSI HIS development team</a:t>
            </a:r>
          </a:p>
        </p:txBody>
      </p:sp>
      <p:grpSp>
        <p:nvGrpSpPr>
          <p:cNvPr id="6" name="Group 4"/>
          <p:cNvGrpSpPr>
            <a:grpSpLocks/>
          </p:cNvGrpSpPr>
          <p:nvPr/>
        </p:nvGrpSpPr>
        <p:grpSpPr bwMode="auto">
          <a:xfrm>
            <a:off x="6461125" y="5759450"/>
            <a:ext cx="2682875" cy="1076325"/>
            <a:chOff x="6461125" y="5759450"/>
            <a:chExt cx="2682875" cy="1076325"/>
          </a:xfrm>
        </p:grpSpPr>
        <p:sp>
          <p:nvSpPr>
            <p:cNvPr id="7"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solidFill>
                  <a:prstClr val="black"/>
                </a:solidFill>
              </a:endParaRPr>
            </a:p>
          </p:txBody>
        </p:sp>
        <p:pic>
          <p:nvPicPr>
            <p:cNvPr id="8"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9" name="Text Box 12"/>
            <p:cNvSpPr txBox="1">
              <a:spLocks noChangeArrowheads="1"/>
            </p:cNvSpPr>
            <p:nvPr/>
          </p:nvSpPr>
          <p:spPr bwMode="auto">
            <a:xfrm>
              <a:off x="7477125" y="5943600"/>
              <a:ext cx="1666875" cy="641350"/>
            </a:xfrm>
            <a:prstGeom prst="rect">
              <a:avLst/>
            </a:prstGeom>
            <a:noFill/>
            <a:ln w="9525" algn="ctr">
              <a:noFill/>
              <a:miter lim="800000"/>
              <a:headEnd/>
              <a:tailEnd/>
            </a:ln>
          </p:spPr>
          <p:txBody>
            <a:bodyPr>
              <a:spAutoFit/>
            </a:bodyPr>
            <a:lstStyle/>
            <a:p>
              <a:pPr defTabSz="4389438"/>
              <a:r>
                <a:rPr lang="en-US">
                  <a:solidFill>
                    <a:prstClr val="black"/>
                  </a:solidFill>
                </a:rPr>
                <a:t>Support</a:t>
              </a:r>
            </a:p>
            <a:p>
              <a:pPr defTabSz="4389438"/>
              <a:r>
                <a:rPr lang="en-US">
                  <a:solidFill>
                    <a:prstClr val="black"/>
                  </a:solidFill>
                </a:rPr>
                <a:t>EAR 0622374</a:t>
              </a:r>
            </a:p>
          </p:txBody>
        </p:sp>
      </p:grpSp>
      <p:grpSp>
        <p:nvGrpSpPr>
          <p:cNvPr id="10" name="Group 11"/>
          <p:cNvGrpSpPr>
            <a:grpSpLocks/>
          </p:cNvGrpSpPr>
          <p:nvPr/>
        </p:nvGrpSpPr>
        <p:grpSpPr bwMode="auto">
          <a:xfrm>
            <a:off x="76200" y="5481638"/>
            <a:ext cx="3465513" cy="1300162"/>
            <a:chOff x="228600" y="5232772"/>
            <a:chExt cx="3733800" cy="1400590"/>
          </a:xfrm>
        </p:grpSpPr>
        <p:pic>
          <p:nvPicPr>
            <p:cNvPr id="11"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12"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solidFill>
                    <a:prstClr val="black"/>
                  </a:solidFill>
                </a:rPr>
                <a:t>CUAHSI</a:t>
              </a:r>
            </a:p>
            <a:p>
              <a:pPr>
                <a:lnSpc>
                  <a:spcPct val="80000"/>
                </a:lnSpc>
              </a:pPr>
              <a:r>
                <a:rPr lang="en-US" sz="5400">
                  <a:solidFill>
                    <a:prstClr val="black"/>
                  </a:solidFill>
                </a:rPr>
                <a:t>HIS</a:t>
              </a:r>
            </a:p>
            <a:p>
              <a:pPr>
                <a:lnSpc>
                  <a:spcPct val="40000"/>
                </a:lnSpc>
              </a:pPr>
              <a:r>
                <a:rPr lang="en-US" sz="1400" i="1">
                  <a:solidFill>
                    <a:prstClr val="black"/>
                  </a:solidFill>
                </a:rPr>
                <a:t>Sharing hydrologic data</a:t>
              </a:r>
            </a:p>
          </p:txBody>
        </p:sp>
      </p:grpSp>
      <p:sp>
        <p:nvSpPr>
          <p:cNvPr id="13" name="Subtitle 10"/>
          <p:cNvSpPr txBox="1">
            <a:spLocks/>
          </p:cNvSpPr>
          <p:nvPr/>
        </p:nvSpPr>
        <p:spPr>
          <a:xfrm>
            <a:off x="1295400" y="5867400"/>
            <a:ext cx="64008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mtClean="0">
                <a:solidFill>
                  <a:prstClr val="black">
                    <a:tint val="75000"/>
                  </a:prstClr>
                </a:solidFill>
                <a:hlinkClick r:id="rId4"/>
              </a:rPr>
              <a:t>http://his.cuahsi.org/</a:t>
            </a:r>
            <a:r>
              <a:rPr lang="en-US" smtClean="0">
                <a:solidFill>
                  <a:prstClr val="black">
                    <a:tint val="75000"/>
                  </a:prstClr>
                </a:solidFill>
              </a:rPr>
              <a:t> </a:t>
            </a:r>
          </a:p>
        </p:txBody>
      </p:sp>
    </p:spTree>
    <p:extLst>
      <p:ext uri="{BB962C8B-B14F-4D97-AF65-F5344CB8AC3E}">
        <p14:creationId xmlns:p14="http://schemas.microsoft.com/office/powerpoint/2010/main" val="1763828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9489"/>
          </a:xfrm>
        </p:spPr>
        <p:txBody>
          <a:bodyPr>
            <a:normAutofit fontScale="90000"/>
          </a:bodyPr>
          <a:lstStyle/>
          <a:p>
            <a:r>
              <a:rPr lang="en-US" dirty="0" smtClean="0"/>
              <a:t>Resulting buffer around the watershed</a:t>
            </a:r>
            <a:endParaRPr lang="en-US" dirty="0"/>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6636"/>
            <a:ext cx="9144000" cy="60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974360" y="1019331"/>
            <a:ext cx="599606" cy="239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7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4478"/>
            <a:ext cx="9147255" cy="606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1" y="0"/>
            <a:ext cx="8229600" cy="1109271"/>
          </a:xfrm>
          <a:solidFill>
            <a:schemeClr val="bg1"/>
          </a:solidFill>
        </p:spPr>
        <p:txBody>
          <a:bodyPr>
            <a:normAutofit fontScale="90000"/>
          </a:bodyPr>
          <a:lstStyle/>
          <a:p>
            <a:r>
              <a:rPr lang="en-US" dirty="0" smtClean="0"/>
              <a:t>Search last 22 years for all data in buffer around watershed</a:t>
            </a:r>
            <a:endParaRPr lang="en-US" dirty="0"/>
          </a:p>
        </p:txBody>
      </p:sp>
      <p:sp>
        <p:nvSpPr>
          <p:cNvPr id="6" name="Rounded Rectangle 5"/>
          <p:cNvSpPr/>
          <p:nvPr/>
        </p:nvSpPr>
        <p:spPr>
          <a:xfrm>
            <a:off x="794477" y="1424065"/>
            <a:ext cx="1154243" cy="239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94222" y="1336622"/>
            <a:ext cx="941884" cy="4921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116581" y="1242933"/>
            <a:ext cx="470942" cy="4921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745696" y="1304143"/>
            <a:ext cx="1046815" cy="239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5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6637"/>
          </a:xfrm>
        </p:spPr>
        <p:txBody>
          <a:bodyPr/>
          <a:lstStyle/>
          <a:p>
            <a:r>
              <a:rPr lang="en-US" dirty="0" smtClean="0"/>
              <a:t>Data Discovered </a:t>
            </a:r>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636"/>
            <a:ext cx="9144000" cy="60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12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904"/>
            <a:ext cx="8229600" cy="639762"/>
          </a:xfrm>
        </p:spPr>
        <p:txBody>
          <a:bodyPr>
            <a:noAutofit/>
          </a:bodyPr>
          <a:lstStyle/>
          <a:p>
            <a:r>
              <a:rPr lang="en-US" sz="3200" dirty="0" smtClean="0"/>
              <a:t>Download USGS Daily Value Streamflow Data</a:t>
            </a:r>
            <a:endParaRPr lang="en-US" sz="32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9666"/>
            <a:ext cx="9144000" cy="605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816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5466"/>
            <a:ext cx="8229600" cy="527848"/>
          </a:xfrm>
        </p:spPr>
        <p:txBody>
          <a:bodyPr>
            <a:normAutofit fontScale="90000"/>
          </a:bodyPr>
          <a:lstStyle/>
          <a:p>
            <a:r>
              <a:rPr lang="en-US" dirty="0" smtClean="0"/>
              <a:t>Plot the Data</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2486"/>
            <a:ext cx="9144000" cy="605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527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709561"/>
          </a:xfrm>
        </p:spPr>
        <p:txBody>
          <a:bodyPr>
            <a:normAutofit fontScale="90000"/>
          </a:bodyPr>
          <a:lstStyle/>
          <a:p>
            <a:r>
              <a:rPr lang="en-US" dirty="0" smtClean="0"/>
              <a:t>Download NRCS SNOTEL data</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1161"/>
            <a:ext cx="9144000" cy="604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712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27882"/>
            <a:ext cx="8229600" cy="521999"/>
          </a:xfrm>
        </p:spPr>
        <p:txBody>
          <a:bodyPr>
            <a:noAutofit/>
          </a:bodyPr>
          <a:lstStyle/>
          <a:p>
            <a:r>
              <a:rPr lang="en-US" sz="3600" dirty="0" smtClean="0"/>
              <a:t>Combined plot</a:t>
            </a:r>
            <a:endParaRPr lang="en-US" sz="36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6637"/>
            <a:ext cx="9144000" cy="60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188177" y="6231466"/>
            <a:ext cx="790223" cy="3612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8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21"/>
            <a:ext cx="9144000" cy="606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12889" y="1253067"/>
            <a:ext cx="361244" cy="666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4133" y="1236134"/>
            <a:ext cx="457199" cy="666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90800" y="5181601"/>
            <a:ext cx="2500489" cy="9031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90800" y="1913468"/>
            <a:ext cx="5864578" cy="17441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84326"/>
            <a:ext cx="8229600" cy="609395"/>
          </a:xfrm>
        </p:spPr>
        <p:txBody>
          <a:bodyPr>
            <a:normAutofit fontScale="90000"/>
          </a:bodyPr>
          <a:lstStyle/>
          <a:p>
            <a:r>
              <a:rPr lang="en-US" dirty="0" smtClean="0"/>
              <a:t>R Interoperability</a:t>
            </a:r>
            <a:endParaRPr lang="en-US" dirty="0"/>
          </a:p>
        </p:txBody>
      </p:sp>
      <p:sp>
        <p:nvSpPr>
          <p:cNvPr id="11" name="Rounded Rectangle 10"/>
          <p:cNvSpPr/>
          <p:nvPr/>
        </p:nvSpPr>
        <p:spPr>
          <a:xfrm>
            <a:off x="2635770" y="1236134"/>
            <a:ext cx="602105" cy="666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6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6637"/>
          </a:xfrm>
        </p:spPr>
        <p:txBody>
          <a:bodyPr>
            <a:normAutofit/>
          </a:bodyPr>
          <a:lstStyle/>
          <a:p>
            <a:r>
              <a:rPr lang="en-US" dirty="0" smtClean="0"/>
              <a:t>Plot the data using R</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6637"/>
            <a:ext cx="9144000" cy="606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407" y="1517477"/>
            <a:ext cx="65532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881922" y="1206154"/>
            <a:ext cx="632085" cy="6226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1" y="0"/>
            <a:ext cx="8229600" cy="1143000"/>
          </a:xfrm>
        </p:spPr>
        <p:txBody>
          <a:bodyPr/>
          <a:lstStyle/>
          <a:p>
            <a:r>
              <a:rPr lang="en-US" dirty="0" smtClean="0"/>
              <a:t>Use the analysis capability of R</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0" y="982226"/>
            <a:ext cx="8784236" cy="582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55" y="258904"/>
            <a:ext cx="4812029" cy="510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2680741" y="2390376"/>
            <a:ext cx="6253395" cy="1971761"/>
          </a:xfrm>
          <a:prstGeom prst="roundRect">
            <a:avLst>
              <a:gd name="adj" fmla="val 526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28998" y="1398943"/>
            <a:ext cx="719528" cy="609739"/>
          </a:xfrm>
          <a:prstGeom prst="roundRect">
            <a:avLst>
              <a:gd name="adj" fmla="val 526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20620" y="5387036"/>
            <a:ext cx="1521595" cy="609739"/>
          </a:xfrm>
          <a:prstGeom prst="roundRect">
            <a:avLst>
              <a:gd name="adj" fmla="val 526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93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33400" y="1409700"/>
            <a:ext cx="8077200" cy="43815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indent="-342900" eaLnBrk="0" hangingPunct="0">
              <a:spcBef>
                <a:spcPct val="20000"/>
              </a:spcBef>
              <a:buFont typeface="Arial" charset="0"/>
              <a:buChar char="•"/>
              <a:defRPr/>
            </a:pPr>
            <a:r>
              <a:rPr lang="en-US" sz="1700" dirty="0" smtClean="0">
                <a:solidFill>
                  <a:srgbClr val="0070C0"/>
                </a:solidFill>
              </a:rPr>
              <a:t>University of Texas at Austin </a:t>
            </a:r>
            <a:r>
              <a:rPr lang="en-US" sz="1700" dirty="0" smtClean="0">
                <a:solidFill>
                  <a:prstClr val="black"/>
                </a:solidFill>
              </a:rPr>
              <a:t>– David </a:t>
            </a:r>
            <a:r>
              <a:rPr lang="en-US" sz="1700" dirty="0" err="1" smtClean="0">
                <a:solidFill>
                  <a:prstClr val="black"/>
                </a:solidFill>
              </a:rPr>
              <a:t>Maidment</a:t>
            </a:r>
            <a:r>
              <a:rPr lang="en-US" sz="1700" dirty="0" smtClean="0">
                <a:solidFill>
                  <a:prstClr val="black"/>
                </a:solidFill>
              </a:rPr>
              <a:t>, Tim </a:t>
            </a:r>
            <a:r>
              <a:rPr lang="en-US" sz="1700" dirty="0" err="1" smtClean="0">
                <a:solidFill>
                  <a:prstClr val="black"/>
                </a:solidFill>
              </a:rPr>
              <a:t>Whiteaker</a:t>
            </a:r>
            <a:r>
              <a:rPr lang="en-US" sz="1700" dirty="0" smtClean="0">
                <a:solidFill>
                  <a:prstClr val="black"/>
                </a:solidFill>
              </a:rPr>
              <a:t>, James </a:t>
            </a:r>
            <a:r>
              <a:rPr lang="en-US" sz="1700" dirty="0" err="1" smtClean="0">
                <a:solidFill>
                  <a:prstClr val="black"/>
                </a:solidFill>
              </a:rPr>
              <a:t>Seppi</a:t>
            </a:r>
            <a:r>
              <a:rPr lang="en-US" sz="1700" dirty="0" smtClean="0">
                <a:solidFill>
                  <a:prstClr val="black"/>
                </a:solidFill>
              </a:rPr>
              <a:t>, Fernando Salas, </a:t>
            </a:r>
            <a:r>
              <a:rPr lang="en-US" sz="1700" dirty="0" err="1" smtClean="0">
                <a:solidFill>
                  <a:prstClr val="black"/>
                </a:solidFill>
              </a:rPr>
              <a:t>Jingqi</a:t>
            </a:r>
            <a:r>
              <a:rPr lang="en-US" sz="1700" dirty="0" smtClean="0">
                <a:solidFill>
                  <a:prstClr val="black"/>
                </a:solidFill>
              </a:rPr>
              <a:t> Dong, Harish </a:t>
            </a:r>
            <a:r>
              <a:rPr lang="en-US" sz="1700" dirty="0" err="1" smtClean="0">
                <a:solidFill>
                  <a:prstClr val="black"/>
                </a:solidFill>
              </a:rPr>
              <a:t>Sangireddy</a:t>
            </a:r>
            <a:endParaRPr lang="en-US" sz="1700" dirty="0" smtClean="0">
              <a:solidFill>
                <a:prstClr val="black"/>
              </a:solidFill>
            </a:endParaRPr>
          </a:p>
          <a:p>
            <a:pPr marL="342900" indent="-342900" eaLnBrk="0" hangingPunct="0">
              <a:spcBef>
                <a:spcPct val="20000"/>
              </a:spcBef>
              <a:buFont typeface="Arial" charset="0"/>
              <a:buChar char="•"/>
              <a:defRPr/>
            </a:pPr>
            <a:r>
              <a:rPr lang="en-US" sz="1700" dirty="0" smtClean="0">
                <a:solidFill>
                  <a:srgbClr val="0070C0"/>
                </a:solidFill>
              </a:rPr>
              <a:t>San Diego Supercomputer Center </a:t>
            </a:r>
            <a:r>
              <a:rPr lang="en-US" sz="1700" dirty="0" smtClean="0">
                <a:solidFill>
                  <a:prstClr val="black"/>
                </a:solidFill>
              </a:rPr>
              <a:t>– </a:t>
            </a:r>
            <a:r>
              <a:rPr lang="en-US" sz="1700" dirty="0" err="1" smtClean="0">
                <a:solidFill>
                  <a:prstClr val="black"/>
                </a:solidFill>
              </a:rPr>
              <a:t>Ilya</a:t>
            </a:r>
            <a:r>
              <a:rPr lang="en-US" sz="1700" dirty="0" smtClean="0">
                <a:solidFill>
                  <a:prstClr val="black"/>
                </a:solidFill>
              </a:rPr>
              <a:t> </a:t>
            </a:r>
            <a:r>
              <a:rPr lang="en-US" sz="1700" dirty="0" err="1" smtClean="0">
                <a:solidFill>
                  <a:prstClr val="black"/>
                </a:solidFill>
              </a:rPr>
              <a:t>Zaslavsky</a:t>
            </a:r>
            <a:r>
              <a:rPr lang="en-US" sz="1700" dirty="0" smtClean="0">
                <a:solidFill>
                  <a:prstClr val="black"/>
                </a:solidFill>
              </a:rPr>
              <a:t>, David Valentine, Tom </a:t>
            </a:r>
            <a:r>
              <a:rPr lang="en-US" sz="1700" dirty="0" err="1" smtClean="0">
                <a:solidFill>
                  <a:prstClr val="black"/>
                </a:solidFill>
              </a:rPr>
              <a:t>Whitenack</a:t>
            </a:r>
            <a:r>
              <a:rPr lang="en-US" sz="1700" dirty="0" smtClean="0">
                <a:solidFill>
                  <a:prstClr val="black"/>
                </a:solidFill>
              </a:rPr>
              <a:t>, Matt Rodriguez</a:t>
            </a:r>
          </a:p>
          <a:p>
            <a:pPr marL="342900" indent="-342900" eaLnBrk="0" hangingPunct="0">
              <a:spcBef>
                <a:spcPct val="20000"/>
              </a:spcBef>
              <a:buFont typeface="Arial" charset="0"/>
              <a:buChar char="•"/>
              <a:defRPr/>
            </a:pPr>
            <a:r>
              <a:rPr lang="en-US" sz="1700" dirty="0" smtClean="0">
                <a:solidFill>
                  <a:srgbClr val="0070C0"/>
                </a:solidFill>
              </a:rPr>
              <a:t>Utah State University –</a:t>
            </a:r>
            <a:r>
              <a:rPr lang="en-US" sz="1700" dirty="0" smtClean="0">
                <a:solidFill>
                  <a:prstClr val="black"/>
                </a:solidFill>
              </a:rPr>
              <a:t> David Tarboton, Jeff </a:t>
            </a:r>
            <a:r>
              <a:rPr lang="en-US" sz="1700" dirty="0" err="1" smtClean="0">
                <a:solidFill>
                  <a:prstClr val="black"/>
                </a:solidFill>
              </a:rPr>
              <a:t>Horsburgh</a:t>
            </a:r>
            <a:r>
              <a:rPr lang="en-US" sz="1700" dirty="0" smtClean="0">
                <a:solidFill>
                  <a:prstClr val="black"/>
                </a:solidFill>
              </a:rPr>
              <a:t>, Kim </a:t>
            </a:r>
            <a:r>
              <a:rPr lang="en-US" sz="1700" dirty="0" err="1" smtClean="0">
                <a:solidFill>
                  <a:prstClr val="black"/>
                </a:solidFill>
              </a:rPr>
              <a:t>Schreuders</a:t>
            </a:r>
            <a:r>
              <a:rPr lang="en-US" sz="1700" dirty="0" smtClean="0">
                <a:solidFill>
                  <a:prstClr val="black"/>
                </a:solidFill>
              </a:rPr>
              <a:t>, Stephanie Reeder</a:t>
            </a:r>
          </a:p>
          <a:p>
            <a:pPr marL="342900" indent="-342900" eaLnBrk="0" hangingPunct="0">
              <a:spcBef>
                <a:spcPct val="20000"/>
              </a:spcBef>
              <a:buFont typeface="Arial" charset="0"/>
              <a:buChar char="•"/>
              <a:defRPr/>
            </a:pPr>
            <a:r>
              <a:rPr lang="en-US" sz="1700" dirty="0" smtClean="0">
                <a:solidFill>
                  <a:srgbClr val="0070C0"/>
                </a:solidFill>
              </a:rPr>
              <a:t>University of South Carolina </a:t>
            </a:r>
            <a:r>
              <a:rPr lang="en-US" sz="1700" dirty="0" smtClean="0">
                <a:solidFill>
                  <a:prstClr val="black"/>
                </a:solidFill>
              </a:rPr>
              <a:t>– Jon </a:t>
            </a:r>
            <a:r>
              <a:rPr lang="en-US" sz="1700" dirty="0" err="1" smtClean="0">
                <a:solidFill>
                  <a:prstClr val="black"/>
                </a:solidFill>
              </a:rPr>
              <a:t>Goodall</a:t>
            </a:r>
            <a:r>
              <a:rPr lang="en-US" sz="1700" dirty="0" smtClean="0">
                <a:solidFill>
                  <a:prstClr val="black"/>
                </a:solidFill>
              </a:rPr>
              <a:t>, Anthony </a:t>
            </a:r>
            <a:r>
              <a:rPr lang="en-US" sz="1700" dirty="0" err="1" smtClean="0">
                <a:solidFill>
                  <a:prstClr val="black"/>
                </a:solidFill>
              </a:rPr>
              <a:t>Castronova</a:t>
            </a:r>
            <a:endParaRPr lang="en-US" sz="1700" dirty="0" smtClean="0">
              <a:solidFill>
                <a:prstClr val="black"/>
              </a:solidFill>
            </a:endParaRPr>
          </a:p>
          <a:p>
            <a:pPr marL="342900" indent="-342900" eaLnBrk="0" hangingPunct="0">
              <a:spcBef>
                <a:spcPct val="20000"/>
              </a:spcBef>
              <a:buFont typeface="Arial" charset="0"/>
              <a:buChar char="•"/>
              <a:defRPr/>
            </a:pPr>
            <a:r>
              <a:rPr lang="en-US" sz="1700" dirty="0" smtClean="0">
                <a:solidFill>
                  <a:srgbClr val="0070C0"/>
                </a:solidFill>
              </a:rPr>
              <a:t>Idaho State University </a:t>
            </a:r>
            <a:r>
              <a:rPr lang="en-US" sz="1700" dirty="0" smtClean="0">
                <a:solidFill>
                  <a:prstClr val="black"/>
                </a:solidFill>
              </a:rPr>
              <a:t>– Dan Ames, Ted </a:t>
            </a:r>
            <a:r>
              <a:rPr lang="en-US" sz="1700" dirty="0" err="1" smtClean="0">
                <a:solidFill>
                  <a:prstClr val="black"/>
                </a:solidFill>
              </a:rPr>
              <a:t>Dunsford</a:t>
            </a:r>
            <a:r>
              <a:rPr lang="en-US" sz="1700" dirty="0" smtClean="0">
                <a:solidFill>
                  <a:prstClr val="black"/>
                </a:solidFill>
              </a:rPr>
              <a:t>, </a:t>
            </a:r>
            <a:r>
              <a:rPr lang="en-US" sz="1700" dirty="0" err="1" smtClean="0">
                <a:solidFill>
                  <a:prstClr val="black"/>
                </a:solidFill>
              </a:rPr>
              <a:t>Jiří</a:t>
            </a:r>
            <a:r>
              <a:rPr lang="en-US" sz="1700" dirty="0" smtClean="0">
                <a:solidFill>
                  <a:prstClr val="black"/>
                </a:solidFill>
              </a:rPr>
              <a:t> </a:t>
            </a:r>
            <a:r>
              <a:rPr lang="en-US" sz="1700" dirty="0" err="1" smtClean="0">
                <a:solidFill>
                  <a:prstClr val="black"/>
                </a:solidFill>
              </a:rPr>
              <a:t>Kadlec</a:t>
            </a:r>
            <a:r>
              <a:rPr lang="en-US" sz="1700" dirty="0" smtClean="0">
                <a:solidFill>
                  <a:prstClr val="black"/>
                </a:solidFill>
              </a:rPr>
              <a:t>, Yang Cao, </a:t>
            </a:r>
            <a:r>
              <a:rPr lang="en-US" sz="1700" dirty="0" err="1" smtClean="0">
                <a:solidFill>
                  <a:prstClr val="black"/>
                </a:solidFill>
              </a:rPr>
              <a:t>Dinesh</a:t>
            </a:r>
            <a:r>
              <a:rPr lang="en-US" sz="1700" dirty="0" smtClean="0">
                <a:solidFill>
                  <a:prstClr val="black"/>
                </a:solidFill>
              </a:rPr>
              <a:t> Grover</a:t>
            </a:r>
          </a:p>
          <a:p>
            <a:pPr marL="342900" indent="-342900" eaLnBrk="0" hangingPunct="0">
              <a:spcBef>
                <a:spcPct val="20000"/>
              </a:spcBef>
              <a:buFont typeface="Arial" charset="0"/>
              <a:buChar char="•"/>
              <a:defRPr/>
            </a:pPr>
            <a:r>
              <a:rPr lang="en-US" sz="1700" dirty="0" smtClean="0">
                <a:solidFill>
                  <a:srgbClr val="0070C0"/>
                </a:solidFill>
              </a:rPr>
              <a:t>Drexel University/CUNY </a:t>
            </a:r>
            <a:r>
              <a:rPr lang="en-US" sz="1700" dirty="0" smtClean="0">
                <a:solidFill>
                  <a:prstClr val="black"/>
                </a:solidFill>
              </a:rPr>
              <a:t>– Michael </a:t>
            </a:r>
            <a:r>
              <a:rPr lang="en-US" sz="1700" dirty="0" err="1" smtClean="0">
                <a:solidFill>
                  <a:prstClr val="black"/>
                </a:solidFill>
              </a:rPr>
              <a:t>Piasecki</a:t>
            </a:r>
            <a:r>
              <a:rPr lang="en-US" sz="1700" dirty="0" smtClean="0">
                <a:solidFill>
                  <a:prstClr val="black"/>
                </a:solidFill>
              </a:rPr>
              <a:t>, Bora </a:t>
            </a:r>
            <a:r>
              <a:rPr lang="en-US" sz="1700" dirty="0" err="1" smtClean="0">
                <a:solidFill>
                  <a:prstClr val="black"/>
                </a:solidFill>
              </a:rPr>
              <a:t>Beran</a:t>
            </a:r>
            <a:endParaRPr lang="en-US" sz="1700" dirty="0" smtClean="0">
              <a:solidFill>
                <a:prstClr val="black"/>
              </a:solidFill>
            </a:endParaRPr>
          </a:p>
          <a:p>
            <a:pPr marL="342900" indent="-342900" eaLnBrk="0" hangingPunct="0">
              <a:spcBef>
                <a:spcPct val="20000"/>
              </a:spcBef>
              <a:buFont typeface="Arial" pitchFamily="34" charset="0"/>
              <a:buChar char="•"/>
              <a:defRPr/>
            </a:pPr>
            <a:r>
              <a:rPr lang="en-US" sz="1700" dirty="0" smtClean="0">
                <a:solidFill>
                  <a:srgbClr val="0070C0"/>
                </a:solidFill>
              </a:rPr>
              <a:t>CUAHSI Program Office </a:t>
            </a:r>
            <a:r>
              <a:rPr lang="en-US" sz="1700" dirty="0" smtClean="0">
                <a:solidFill>
                  <a:prstClr val="black"/>
                </a:solidFill>
              </a:rPr>
              <a:t>– Rick Hooper, </a:t>
            </a:r>
            <a:r>
              <a:rPr lang="en-US" sz="1700" dirty="0" err="1" smtClean="0">
                <a:solidFill>
                  <a:prstClr val="black"/>
                </a:solidFill>
              </a:rPr>
              <a:t>Yoori</a:t>
            </a:r>
            <a:r>
              <a:rPr lang="en-US" sz="1700" dirty="0" smtClean="0">
                <a:solidFill>
                  <a:prstClr val="black"/>
                </a:solidFill>
              </a:rPr>
              <a:t> Choi, Jennifer </a:t>
            </a:r>
            <a:r>
              <a:rPr lang="en-US" sz="1700" dirty="0" err="1" smtClean="0">
                <a:solidFill>
                  <a:prstClr val="black"/>
                </a:solidFill>
              </a:rPr>
              <a:t>Arrigo</a:t>
            </a:r>
            <a:r>
              <a:rPr lang="en-US" sz="1700" dirty="0" smtClean="0">
                <a:solidFill>
                  <a:prstClr val="black"/>
                </a:solidFill>
              </a:rPr>
              <a:t>, Jon </a:t>
            </a:r>
            <a:r>
              <a:rPr lang="en-US" sz="1700" dirty="0" err="1" smtClean="0">
                <a:solidFill>
                  <a:prstClr val="black"/>
                </a:solidFill>
              </a:rPr>
              <a:t>Pollak</a:t>
            </a:r>
            <a:endParaRPr lang="en-US" sz="1700" dirty="0" smtClean="0">
              <a:solidFill>
                <a:prstClr val="black"/>
              </a:solidFill>
            </a:endParaRPr>
          </a:p>
          <a:p>
            <a:pPr marL="342900" indent="-342900" eaLnBrk="0" hangingPunct="0">
              <a:spcBef>
                <a:spcPct val="20000"/>
              </a:spcBef>
              <a:buFont typeface="Arial" pitchFamily="34" charset="0"/>
              <a:buChar char="•"/>
              <a:defRPr/>
            </a:pPr>
            <a:r>
              <a:rPr lang="en-US" sz="1700" dirty="0" smtClean="0">
                <a:solidFill>
                  <a:srgbClr val="0070C0"/>
                </a:solidFill>
              </a:rPr>
              <a:t>ESRI</a:t>
            </a:r>
            <a:r>
              <a:rPr lang="en-US" sz="1700" dirty="0" smtClean="0">
                <a:solidFill>
                  <a:prstClr val="black"/>
                </a:solidFill>
              </a:rPr>
              <a:t> – Dean </a:t>
            </a:r>
            <a:r>
              <a:rPr lang="en-US" sz="1700" dirty="0" err="1" smtClean="0">
                <a:solidFill>
                  <a:prstClr val="black"/>
                </a:solidFill>
              </a:rPr>
              <a:t>Djokic</a:t>
            </a:r>
            <a:r>
              <a:rPr lang="en-US" sz="1700" dirty="0" smtClean="0">
                <a:solidFill>
                  <a:prstClr val="black"/>
                </a:solidFill>
              </a:rPr>
              <a:t>, </a:t>
            </a:r>
            <a:r>
              <a:rPr lang="en-US" sz="1700" dirty="0" err="1" smtClean="0">
                <a:solidFill>
                  <a:prstClr val="black"/>
                </a:solidFill>
              </a:rPr>
              <a:t>Zichuan</a:t>
            </a:r>
            <a:r>
              <a:rPr lang="en-US" sz="1700" dirty="0" smtClean="0">
                <a:solidFill>
                  <a:prstClr val="black"/>
                </a:solidFill>
              </a:rPr>
              <a:t> Ye</a:t>
            </a:r>
          </a:p>
          <a:p>
            <a:pPr marL="342900" indent="-342900" eaLnBrk="0" hangingPunct="0">
              <a:spcBef>
                <a:spcPct val="20000"/>
              </a:spcBef>
              <a:buFont typeface="Arial" pitchFamily="34" charset="0"/>
              <a:buChar char="•"/>
              <a:defRPr/>
            </a:pPr>
            <a:r>
              <a:rPr lang="en-US" sz="1700" dirty="0">
                <a:solidFill>
                  <a:srgbClr val="0070C0"/>
                </a:solidFill>
              </a:rPr>
              <a:t>Users Committee </a:t>
            </a:r>
            <a:r>
              <a:rPr lang="en-US" sz="1700" dirty="0" smtClean="0">
                <a:solidFill>
                  <a:prstClr val="black"/>
                </a:solidFill>
              </a:rPr>
              <a:t>– Kathleen McKee, Marian </a:t>
            </a:r>
            <a:r>
              <a:rPr lang="en-US" sz="1700" dirty="0" err="1" smtClean="0">
                <a:solidFill>
                  <a:prstClr val="black"/>
                </a:solidFill>
              </a:rPr>
              <a:t>Muste</a:t>
            </a:r>
            <a:r>
              <a:rPr lang="en-US" sz="1700" dirty="0" smtClean="0">
                <a:solidFill>
                  <a:prstClr val="black"/>
                </a:solidFill>
              </a:rPr>
              <a:t>, Lucy Marshall, Tim </a:t>
            </a:r>
            <a:r>
              <a:rPr lang="en-US" sz="1700" dirty="0" err="1" smtClean="0">
                <a:solidFill>
                  <a:prstClr val="black"/>
                </a:solidFill>
              </a:rPr>
              <a:t>Whiteaker</a:t>
            </a:r>
            <a:r>
              <a:rPr lang="en-US" sz="1700" dirty="0" smtClean="0">
                <a:solidFill>
                  <a:prstClr val="black"/>
                </a:solidFill>
              </a:rPr>
              <a:t>, Christina </a:t>
            </a:r>
            <a:r>
              <a:rPr lang="en-US" sz="1700" dirty="0" err="1" smtClean="0">
                <a:solidFill>
                  <a:prstClr val="black"/>
                </a:solidFill>
              </a:rPr>
              <a:t>Bandaragoda</a:t>
            </a:r>
            <a:r>
              <a:rPr lang="en-US" sz="1700" dirty="0" smtClean="0">
                <a:solidFill>
                  <a:prstClr val="black"/>
                </a:solidFill>
              </a:rPr>
              <a:t>, Luke </a:t>
            </a:r>
            <a:r>
              <a:rPr lang="en-US" sz="1700" dirty="0" err="1" smtClean="0">
                <a:solidFill>
                  <a:prstClr val="black"/>
                </a:solidFill>
              </a:rPr>
              <a:t>Sheneman</a:t>
            </a:r>
            <a:r>
              <a:rPr lang="en-US" sz="1700" dirty="0" smtClean="0">
                <a:solidFill>
                  <a:prstClr val="black"/>
                </a:solidFill>
              </a:rPr>
              <a:t>, Ben Crosby</a:t>
            </a:r>
          </a:p>
        </p:txBody>
      </p:sp>
      <p:grpSp>
        <p:nvGrpSpPr>
          <p:cNvPr id="6" name="Group 4"/>
          <p:cNvGrpSpPr>
            <a:grpSpLocks/>
          </p:cNvGrpSpPr>
          <p:nvPr/>
        </p:nvGrpSpPr>
        <p:grpSpPr bwMode="auto">
          <a:xfrm>
            <a:off x="6461125" y="5759450"/>
            <a:ext cx="2682875" cy="1076325"/>
            <a:chOff x="6461125" y="5759450"/>
            <a:chExt cx="2682875" cy="1076325"/>
          </a:xfrm>
        </p:grpSpPr>
        <p:sp>
          <p:nvSpPr>
            <p:cNvPr id="7"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solidFill>
                  <a:prstClr val="black"/>
                </a:solidFill>
              </a:endParaRPr>
            </a:p>
          </p:txBody>
        </p:sp>
        <p:pic>
          <p:nvPicPr>
            <p:cNvPr id="8"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9" name="Text Box 12"/>
            <p:cNvSpPr txBox="1">
              <a:spLocks noChangeArrowheads="1"/>
            </p:cNvSpPr>
            <p:nvPr/>
          </p:nvSpPr>
          <p:spPr bwMode="auto">
            <a:xfrm>
              <a:off x="7477125" y="5943600"/>
              <a:ext cx="1666875" cy="641350"/>
            </a:xfrm>
            <a:prstGeom prst="rect">
              <a:avLst/>
            </a:prstGeom>
            <a:noFill/>
            <a:ln w="9525" algn="ctr">
              <a:noFill/>
              <a:miter lim="800000"/>
              <a:headEnd/>
              <a:tailEnd/>
            </a:ln>
          </p:spPr>
          <p:txBody>
            <a:bodyPr>
              <a:spAutoFit/>
            </a:bodyPr>
            <a:lstStyle/>
            <a:p>
              <a:pPr defTabSz="4389438"/>
              <a:r>
                <a:rPr lang="en-US">
                  <a:solidFill>
                    <a:prstClr val="black"/>
                  </a:solidFill>
                </a:rPr>
                <a:t>Support</a:t>
              </a:r>
            </a:p>
            <a:p>
              <a:pPr defTabSz="4389438"/>
              <a:r>
                <a:rPr lang="en-US">
                  <a:solidFill>
                    <a:prstClr val="black"/>
                  </a:solidFill>
                </a:rPr>
                <a:t>EAR 0622374</a:t>
              </a:r>
            </a:p>
          </p:txBody>
        </p:sp>
      </p:grpSp>
      <p:grpSp>
        <p:nvGrpSpPr>
          <p:cNvPr id="10" name="Group 11"/>
          <p:cNvGrpSpPr>
            <a:grpSpLocks/>
          </p:cNvGrpSpPr>
          <p:nvPr/>
        </p:nvGrpSpPr>
        <p:grpSpPr bwMode="auto">
          <a:xfrm>
            <a:off x="76200" y="5481638"/>
            <a:ext cx="3465513" cy="1300162"/>
            <a:chOff x="228600" y="5232772"/>
            <a:chExt cx="3733800" cy="1400590"/>
          </a:xfrm>
        </p:grpSpPr>
        <p:pic>
          <p:nvPicPr>
            <p:cNvPr id="11"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12"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solidFill>
                    <a:prstClr val="black"/>
                  </a:solidFill>
                </a:rPr>
                <a:t>CUAHSI</a:t>
              </a:r>
            </a:p>
            <a:p>
              <a:pPr>
                <a:lnSpc>
                  <a:spcPct val="80000"/>
                </a:lnSpc>
              </a:pPr>
              <a:r>
                <a:rPr lang="en-US" sz="5400">
                  <a:solidFill>
                    <a:prstClr val="black"/>
                  </a:solidFill>
                </a:rPr>
                <a:t>HIS</a:t>
              </a:r>
            </a:p>
            <a:p>
              <a:pPr>
                <a:lnSpc>
                  <a:spcPct val="40000"/>
                </a:lnSpc>
              </a:pPr>
              <a:r>
                <a:rPr lang="en-US" sz="1400" i="1">
                  <a:solidFill>
                    <a:prstClr val="black"/>
                  </a:solidFill>
                </a:rPr>
                <a:t>Sharing hydrologic data</a:t>
              </a:r>
            </a:p>
          </p:txBody>
        </p:sp>
      </p:grpSp>
      <p:sp>
        <p:nvSpPr>
          <p:cNvPr id="13" name="Subtitle 10"/>
          <p:cNvSpPr txBox="1">
            <a:spLocks/>
          </p:cNvSpPr>
          <p:nvPr/>
        </p:nvSpPr>
        <p:spPr>
          <a:xfrm>
            <a:off x="2014379" y="5867400"/>
            <a:ext cx="4968240" cy="685800"/>
          </a:xfrm>
          <a:prstGeom prst="rect">
            <a:avLst/>
          </a:prstGeom>
        </p:spPr>
        <p:txBody>
          <a:bodyPr/>
          <a:lstStyle/>
          <a:p>
            <a:pPr marL="342900" indent="-342900" algn="ctr" fontAlgn="base">
              <a:spcBef>
                <a:spcPct val="20000"/>
              </a:spcBef>
              <a:spcAft>
                <a:spcPct val="0"/>
              </a:spcAft>
              <a:buFont typeface="Arial" pitchFamily="34" charset="0"/>
              <a:buNone/>
              <a:defRPr/>
            </a:pPr>
            <a:r>
              <a:rPr lang="en-US" sz="3200" dirty="0" smtClean="0">
                <a:solidFill>
                  <a:prstClr val="black"/>
                </a:solidFill>
                <a:hlinkClick r:id="rId4"/>
              </a:rPr>
              <a:t>http://his.cuahsi.org/</a:t>
            </a:r>
            <a:r>
              <a:rPr lang="en-US" sz="3200" dirty="0" smtClean="0">
                <a:solidFill>
                  <a:prstClr val="black"/>
                </a:solidFill>
              </a:rPr>
              <a:t> </a:t>
            </a:r>
          </a:p>
        </p:txBody>
      </p:sp>
      <p:sp>
        <p:nvSpPr>
          <p:cNvPr id="3" name="Title 2"/>
          <p:cNvSpPr>
            <a:spLocks noGrp="1"/>
          </p:cNvSpPr>
          <p:nvPr>
            <p:ph type="title"/>
          </p:nvPr>
        </p:nvSpPr>
        <p:spPr>
          <a:xfrm>
            <a:off x="457200" y="244658"/>
            <a:ext cx="8229600" cy="1143000"/>
          </a:xfrm>
        </p:spPr>
        <p:txBody>
          <a:bodyPr>
            <a:normAutofit fontScale="90000"/>
          </a:bodyPr>
          <a:lstStyle/>
          <a:p>
            <a:r>
              <a:rPr lang="en-US" dirty="0" smtClean="0"/>
              <a:t>The </a:t>
            </a:r>
            <a:r>
              <a:rPr lang="en-US" dirty="0"/>
              <a:t>CUAHSI </a:t>
            </a:r>
            <a:r>
              <a:rPr lang="en-US" dirty="0" smtClean="0"/>
              <a:t>Hydrologic </a:t>
            </a:r>
            <a:r>
              <a:rPr lang="en-US" dirty="0"/>
              <a:t>Information </a:t>
            </a:r>
            <a:r>
              <a:rPr lang="en-US" dirty="0" smtClean="0"/>
              <a:t>System Team</a:t>
            </a:r>
            <a:endParaRPr lang="en-US" dirty="0"/>
          </a:p>
        </p:txBody>
      </p:sp>
    </p:spTree>
    <p:extLst>
      <p:ext uri="{BB962C8B-B14F-4D97-AF65-F5344CB8AC3E}">
        <p14:creationId xmlns:p14="http://schemas.microsoft.com/office/powerpoint/2010/main" val="3841173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Conclusions</a:t>
            </a:r>
            <a:endParaRPr lang="en-US" dirty="0"/>
          </a:p>
        </p:txBody>
      </p:sp>
      <p:grpSp>
        <p:nvGrpSpPr>
          <p:cNvPr id="4" name="Group 3"/>
          <p:cNvGrpSpPr/>
          <p:nvPr/>
        </p:nvGrpSpPr>
        <p:grpSpPr>
          <a:xfrm>
            <a:off x="3952164" y="1673464"/>
            <a:ext cx="5115636" cy="4078810"/>
            <a:chOff x="715169" y="1758112"/>
            <a:chExt cx="8036711" cy="4180048"/>
          </a:xfrm>
        </p:grpSpPr>
        <p:sp>
          <p:nvSpPr>
            <p:cNvPr id="5" name="Rectangle 4"/>
            <p:cNvSpPr/>
            <p:nvPr/>
          </p:nvSpPr>
          <p:spPr bwMode="auto">
            <a:xfrm>
              <a:off x="3294859" y="1758112"/>
              <a:ext cx="2618688" cy="862013"/>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1400" kern="0" dirty="0" smtClean="0">
                  <a:solidFill>
                    <a:sysClr val="window" lastClr="FFFFFF"/>
                  </a:solidFill>
                </a:rPr>
                <a:t>Discovery </a:t>
              </a:r>
              <a:r>
                <a:rPr lang="en-US" sz="1400" kern="0" dirty="0">
                  <a:solidFill>
                    <a:sysClr val="window" lastClr="FFFFFF"/>
                  </a:solidFill>
                </a:rPr>
                <a:t>and </a:t>
              </a:r>
              <a:r>
                <a:rPr lang="en-US" sz="1400" kern="0" dirty="0" smtClean="0">
                  <a:solidFill>
                    <a:sysClr val="window" lastClr="FFFFFF"/>
                  </a:solidFill>
                </a:rPr>
                <a:t>Integration</a:t>
              </a:r>
              <a:endParaRPr lang="en-US" sz="1400" kern="0" dirty="0">
                <a:solidFill>
                  <a:sysClr val="window" lastClr="FFFFFF"/>
                </a:solidFill>
              </a:endParaRPr>
            </a:p>
          </p:txBody>
        </p:sp>
        <p:cxnSp>
          <p:nvCxnSpPr>
            <p:cNvPr id="6" name="Straight Arrow Connector 63"/>
            <p:cNvCxnSpPr>
              <a:cxnSpLocks noChangeShapeType="1"/>
              <a:stCxn id="21" idx="0"/>
              <a:endCxn id="5" idx="2"/>
            </p:cNvCxnSpPr>
            <p:nvPr/>
          </p:nvCxnSpPr>
          <p:spPr bwMode="auto">
            <a:xfrm flipV="1">
              <a:off x="1863319" y="2620125"/>
              <a:ext cx="2740885" cy="1726888"/>
            </a:xfrm>
            <a:prstGeom prst="straightConnector1">
              <a:avLst/>
            </a:prstGeom>
            <a:noFill/>
            <a:ln w="57150" algn="ctr">
              <a:solidFill>
                <a:srgbClr val="4A7EBB"/>
              </a:solidFill>
              <a:round/>
              <a:headEnd/>
              <a:tailEnd type="arrow" w="med" len="med"/>
            </a:ln>
          </p:spPr>
        </p:cxnSp>
        <p:cxnSp>
          <p:nvCxnSpPr>
            <p:cNvPr id="7" name="Straight Arrow Connector 64"/>
            <p:cNvCxnSpPr>
              <a:cxnSpLocks noChangeShapeType="1"/>
              <a:stCxn id="5" idx="2"/>
              <a:endCxn id="23" idx="0"/>
            </p:cNvCxnSpPr>
            <p:nvPr/>
          </p:nvCxnSpPr>
          <p:spPr bwMode="auto">
            <a:xfrm>
              <a:off x="4604204" y="2620125"/>
              <a:ext cx="2976502" cy="1726888"/>
            </a:xfrm>
            <a:prstGeom prst="straightConnector1">
              <a:avLst/>
            </a:prstGeom>
            <a:noFill/>
            <a:ln w="57150" algn="ctr">
              <a:solidFill>
                <a:srgbClr val="4A7EBB"/>
              </a:solidFill>
              <a:round/>
              <a:headEnd/>
              <a:tailEnd type="arrow" w="med" len="med"/>
            </a:ln>
          </p:spPr>
        </p:cxnSp>
        <p:cxnSp>
          <p:nvCxnSpPr>
            <p:cNvPr id="8" name="Straight Arrow Connector 65"/>
            <p:cNvCxnSpPr>
              <a:cxnSpLocks noChangeShapeType="1"/>
            </p:cNvCxnSpPr>
            <p:nvPr/>
          </p:nvCxnSpPr>
          <p:spPr bwMode="auto">
            <a:xfrm flipV="1">
              <a:off x="2791621" y="4789132"/>
              <a:ext cx="3602037" cy="6350"/>
            </a:xfrm>
            <a:prstGeom prst="straightConnector1">
              <a:avLst/>
            </a:prstGeom>
            <a:noFill/>
            <a:ln w="57150" algn="ctr">
              <a:solidFill>
                <a:srgbClr val="4A7EBB"/>
              </a:solidFill>
              <a:round/>
              <a:headEnd/>
              <a:tailEnd type="arrow" w="med" len="med"/>
            </a:ln>
          </p:spPr>
        </p:cxnSp>
        <p:sp>
          <p:nvSpPr>
            <p:cNvPr id="9" name="TextBox 15"/>
            <p:cNvSpPr txBox="1">
              <a:spLocks noChangeArrowheads="1"/>
            </p:cNvSpPr>
            <p:nvPr/>
          </p:nvSpPr>
          <p:spPr bwMode="auto">
            <a:xfrm>
              <a:off x="3581434" y="4770393"/>
              <a:ext cx="2079840" cy="346957"/>
            </a:xfrm>
            <a:prstGeom prst="rect">
              <a:avLst/>
            </a:prstGeom>
            <a:noFill/>
            <a:ln w="9525">
              <a:noFill/>
              <a:miter lim="800000"/>
              <a:headEnd/>
              <a:tailEnd/>
            </a:ln>
          </p:spPr>
          <p:txBody>
            <a:bodyPr wrap="none">
              <a:spAutoFit/>
            </a:bodyPr>
            <a:lstStyle/>
            <a:p>
              <a:pPr algn="ctr"/>
              <a:r>
                <a:rPr lang="en-US" sz="1600" b="1" dirty="0">
                  <a:solidFill>
                    <a:srgbClr val="000000"/>
                  </a:solidFill>
                </a:rPr>
                <a:t>Data Services</a:t>
              </a:r>
            </a:p>
          </p:txBody>
        </p:sp>
        <p:sp>
          <p:nvSpPr>
            <p:cNvPr id="10" name="TextBox 13"/>
            <p:cNvSpPr txBox="1">
              <a:spLocks noChangeArrowheads="1"/>
            </p:cNvSpPr>
            <p:nvPr/>
          </p:nvSpPr>
          <p:spPr bwMode="auto">
            <a:xfrm>
              <a:off x="3560062" y="1758112"/>
              <a:ext cx="2353483" cy="315416"/>
            </a:xfrm>
            <a:prstGeom prst="rect">
              <a:avLst/>
            </a:prstGeom>
            <a:noFill/>
            <a:ln w="9525">
              <a:noFill/>
              <a:miter lim="800000"/>
              <a:headEnd/>
              <a:tailEnd/>
            </a:ln>
          </p:spPr>
          <p:txBody>
            <a:bodyPr wrap="square">
              <a:spAutoFit/>
            </a:bodyPr>
            <a:lstStyle/>
            <a:p>
              <a:pPr algn="ctr">
                <a:defRPr/>
              </a:pPr>
              <a:r>
                <a:rPr lang="en-US" sz="1400" b="1" kern="0" dirty="0" err="1" smtClean="0">
                  <a:solidFill>
                    <a:srgbClr val="FFFF00"/>
                  </a:solidFill>
                  <a:latin typeface="Arial" pitchFamily="34" charset="0"/>
                </a:rPr>
                <a:t>HydroCatalog</a:t>
              </a:r>
              <a:endParaRPr lang="en-US" sz="1400" b="1" kern="0" dirty="0">
                <a:solidFill>
                  <a:srgbClr val="FFFF00"/>
                </a:solidFill>
                <a:latin typeface="Arial" pitchFamily="34" charset="0"/>
              </a:endParaRPr>
            </a:p>
          </p:txBody>
        </p:sp>
        <p:grpSp>
          <p:nvGrpSpPr>
            <p:cNvPr id="11" name="Group 10"/>
            <p:cNvGrpSpPr/>
            <p:nvPr/>
          </p:nvGrpSpPr>
          <p:grpSpPr>
            <a:xfrm>
              <a:off x="6393658" y="4347013"/>
              <a:ext cx="2358222" cy="873125"/>
              <a:chOff x="6393658" y="4722593"/>
              <a:chExt cx="2358222" cy="873125"/>
            </a:xfrm>
          </p:grpSpPr>
          <p:sp>
            <p:nvSpPr>
              <p:cNvPr id="22" name="Rectangle 21"/>
              <p:cNvSpPr/>
              <p:nvPr/>
            </p:nvSpPr>
            <p:spPr bwMode="auto">
              <a:xfrm>
                <a:off x="6393658" y="4733705"/>
                <a:ext cx="2358222" cy="862013"/>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1400" kern="0" dirty="0" smtClean="0">
                    <a:solidFill>
                      <a:sysClr val="window" lastClr="FFFFFF"/>
                    </a:solidFill>
                  </a:rPr>
                  <a:t>Synthesis </a:t>
                </a:r>
                <a:r>
                  <a:rPr lang="en-US" sz="1400" kern="0" dirty="0">
                    <a:solidFill>
                      <a:sysClr val="window" lastClr="FFFFFF"/>
                    </a:solidFill>
                  </a:rPr>
                  <a:t>and </a:t>
                </a:r>
                <a:r>
                  <a:rPr lang="en-US" sz="1400" kern="0" dirty="0" smtClean="0">
                    <a:solidFill>
                      <a:sysClr val="window" lastClr="FFFFFF"/>
                    </a:solidFill>
                  </a:rPr>
                  <a:t>Research</a:t>
                </a:r>
                <a:endParaRPr lang="en-US" sz="1400" kern="0" dirty="0">
                  <a:solidFill>
                    <a:sysClr val="window" lastClr="FFFFFF"/>
                  </a:solidFill>
                </a:endParaRPr>
              </a:p>
            </p:txBody>
          </p:sp>
          <p:sp>
            <p:nvSpPr>
              <p:cNvPr id="23" name="TextBox 14"/>
              <p:cNvSpPr txBox="1">
                <a:spLocks noChangeArrowheads="1"/>
              </p:cNvSpPr>
              <p:nvPr/>
            </p:nvSpPr>
            <p:spPr bwMode="auto">
              <a:xfrm>
                <a:off x="6409531" y="4722593"/>
                <a:ext cx="2342347" cy="315416"/>
              </a:xfrm>
              <a:prstGeom prst="rect">
                <a:avLst/>
              </a:prstGeom>
              <a:noFill/>
              <a:ln w="9525">
                <a:noFill/>
                <a:miter lim="800000"/>
                <a:headEnd/>
                <a:tailEnd/>
              </a:ln>
            </p:spPr>
            <p:txBody>
              <a:bodyPr wrap="square">
                <a:spAutoFit/>
              </a:bodyPr>
              <a:lstStyle/>
              <a:p>
                <a:pPr algn="ctr">
                  <a:defRPr/>
                </a:pPr>
                <a:r>
                  <a:rPr lang="en-US" sz="1400" b="1" kern="0" dirty="0" err="1" smtClean="0">
                    <a:solidFill>
                      <a:srgbClr val="FFFF00"/>
                    </a:solidFill>
                    <a:latin typeface="Arial" pitchFamily="34" charset="0"/>
                  </a:rPr>
                  <a:t>HydroDesktop</a:t>
                </a:r>
                <a:endParaRPr lang="en-US" sz="1400" b="1" kern="0" dirty="0">
                  <a:solidFill>
                    <a:srgbClr val="FFFF00"/>
                  </a:solidFill>
                  <a:latin typeface="Arial" pitchFamily="34" charset="0"/>
                </a:endParaRPr>
              </a:p>
            </p:txBody>
          </p:sp>
        </p:grpSp>
        <p:grpSp>
          <p:nvGrpSpPr>
            <p:cNvPr id="12" name="Group 11"/>
            <p:cNvGrpSpPr/>
            <p:nvPr/>
          </p:nvGrpSpPr>
          <p:grpSpPr>
            <a:xfrm>
              <a:off x="715169" y="4347013"/>
              <a:ext cx="2383235" cy="879475"/>
              <a:chOff x="715169" y="4722593"/>
              <a:chExt cx="2383235" cy="879475"/>
            </a:xfrm>
          </p:grpSpPr>
          <p:sp>
            <p:nvSpPr>
              <p:cNvPr id="20" name="Rectangle 19"/>
              <p:cNvSpPr/>
              <p:nvPr/>
            </p:nvSpPr>
            <p:spPr bwMode="auto">
              <a:xfrm>
                <a:off x="715169" y="4740055"/>
                <a:ext cx="2383235" cy="862013"/>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1400" kern="0" dirty="0" smtClean="0">
                    <a:solidFill>
                      <a:sysClr val="window" lastClr="FFFFFF"/>
                    </a:solidFill>
                  </a:rPr>
                  <a:t>Publication</a:t>
                </a:r>
              </a:p>
              <a:p>
                <a:pPr algn="ctr">
                  <a:defRPr/>
                </a:pPr>
                <a:endParaRPr lang="en-US" sz="1100" kern="0" dirty="0">
                  <a:solidFill>
                    <a:sysClr val="window" lastClr="FFFFFF"/>
                  </a:solidFill>
                </a:endParaRPr>
              </a:p>
            </p:txBody>
          </p:sp>
          <p:sp>
            <p:nvSpPr>
              <p:cNvPr id="21" name="TextBox 15"/>
              <p:cNvSpPr txBox="1">
                <a:spLocks noChangeArrowheads="1"/>
              </p:cNvSpPr>
              <p:nvPr/>
            </p:nvSpPr>
            <p:spPr bwMode="auto">
              <a:xfrm>
                <a:off x="845505" y="4722593"/>
                <a:ext cx="2035629" cy="315416"/>
              </a:xfrm>
              <a:prstGeom prst="rect">
                <a:avLst/>
              </a:prstGeom>
              <a:noFill/>
              <a:ln w="9525">
                <a:noFill/>
                <a:miter lim="800000"/>
                <a:headEnd/>
                <a:tailEnd/>
              </a:ln>
            </p:spPr>
            <p:txBody>
              <a:bodyPr wrap="square">
                <a:spAutoFit/>
              </a:bodyPr>
              <a:lstStyle/>
              <a:p>
                <a:pPr algn="ctr">
                  <a:defRPr/>
                </a:pPr>
                <a:r>
                  <a:rPr lang="en-US" sz="1400" b="1" kern="0" dirty="0" err="1" smtClean="0">
                    <a:solidFill>
                      <a:srgbClr val="FFFF00"/>
                    </a:solidFill>
                    <a:latin typeface="Arial" pitchFamily="34" charset="0"/>
                  </a:rPr>
                  <a:t>HydroServer</a:t>
                </a:r>
                <a:endParaRPr lang="en-US" sz="1400" b="1" kern="0" dirty="0">
                  <a:solidFill>
                    <a:srgbClr val="FFFF00"/>
                  </a:solidFill>
                  <a:latin typeface="Arial" pitchFamily="34" charset="0"/>
                </a:endParaRPr>
              </a:p>
            </p:txBody>
          </p:sp>
        </p:grpSp>
        <p:sp>
          <p:nvSpPr>
            <p:cNvPr id="13" name="TextBox 16"/>
            <p:cNvSpPr txBox="1">
              <a:spLocks noChangeArrowheads="1"/>
            </p:cNvSpPr>
            <p:nvPr/>
          </p:nvSpPr>
          <p:spPr bwMode="auto">
            <a:xfrm rot="18900000">
              <a:off x="1436086" y="3305650"/>
              <a:ext cx="2756967" cy="346957"/>
            </a:xfrm>
            <a:prstGeom prst="rect">
              <a:avLst/>
            </a:prstGeom>
            <a:noFill/>
            <a:ln w="9525">
              <a:noFill/>
              <a:miter lim="800000"/>
              <a:headEnd/>
              <a:tailEnd/>
            </a:ln>
          </p:spPr>
          <p:txBody>
            <a:bodyPr wrap="none">
              <a:spAutoFit/>
            </a:bodyPr>
            <a:lstStyle/>
            <a:p>
              <a:pPr algn="ctr"/>
              <a:r>
                <a:rPr lang="en-US" sz="1600" b="1" dirty="0">
                  <a:solidFill>
                    <a:srgbClr val="000000"/>
                  </a:solidFill>
                </a:rPr>
                <a:t>Metadata Services</a:t>
              </a:r>
            </a:p>
          </p:txBody>
        </p:sp>
        <p:sp>
          <p:nvSpPr>
            <p:cNvPr id="14" name="TextBox 17"/>
            <p:cNvSpPr txBox="1">
              <a:spLocks noChangeArrowheads="1"/>
            </p:cNvSpPr>
            <p:nvPr/>
          </p:nvSpPr>
          <p:spPr bwMode="auto">
            <a:xfrm rot="2580000">
              <a:off x="5220740" y="3252093"/>
              <a:ext cx="2348396" cy="346957"/>
            </a:xfrm>
            <a:prstGeom prst="rect">
              <a:avLst/>
            </a:prstGeom>
            <a:noFill/>
            <a:ln w="9525">
              <a:noFill/>
              <a:miter lim="800000"/>
              <a:headEnd/>
              <a:tailEnd/>
            </a:ln>
          </p:spPr>
          <p:txBody>
            <a:bodyPr wrap="none">
              <a:spAutoFit/>
            </a:bodyPr>
            <a:lstStyle/>
            <a:p>
              <a:r>
                <a:rPr lang="en-US" sz="1600" b="1" dirty="0" smtClean="0">
                  <a:solidFill>
                    <a:srgbClr val="000000"/>
                  </a:solidFill>
                </a:rPr>
                <a:t>Search Services</a:t>
              </a:r>
              <a:endParaRPr lang="en-US" sz="1600" b="1" dirty="0">
                <a:solidFill>
                  <a:srgbClr val="000000"/>
                </a:solidFill>
              </a:endParaRPr>
            </a:p>
          </p:txBody>
        </p:sp>
        <p:sp>
          <p:nvSpPr>
            <p:cNvPr id="15" name="Oval 14"/>
            <p:cNvSpPr/>
            <p:nvPr/>
          </p:nvSpPr>
          <p:spPr>
            <a:xfrm>
              <a:off x="3783815" y="3479130"/>
              <a:ext cx="1665515" cy="815521"/>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kern="0" dirty="0" smtClean="0">
                  <a:solidFill>
                    <a:sysClr val="window" lastClr="FFFFFF"/>
                  </a:solidFill>
                </a:rPr>
                <a:t>Standards</a:t>
              </a:r>
            </a:p>
            <a:p>
              <a:pPr algn="ctr"/>
              <a:r>
                <a:rPr lang="en-US" sz="1400" b="1" kern="0" dirty="0" err="1" smtClean="0">
                  <a:solidFill>
                    <a:srgbClr val="FFFF00"/>
                  </a:solidFill>
                  <a:latin typeface="Arial" pitchFamily="34" charset="0"/>
                </a:rPr>
                <a:t>WaterML</a:t>
              </a:r>
              <a:endParaRPr lang="en-US" sz="1400" kern="0" dirty="0">
                <a:solidFill>
                  <a:sysClr val="window" lastClr="FFFFFF"/>
                </a:solidFill>
              </a:endParaRPr>
            </a:p>
          </p:txBody>
        </p:sp>
        <p:sp>
          <p:nvSpPr>
            <p:cNvPr id="16" name="Rectangle 15"/>
            <p:cNvSpPr/>
            <p:nvPr/>
          </p:nvSpPr>
          <p:spPr bwMode="auto">
            <a:xfrm>
              <a:off x="726057" y="5557164"/>
              <a:ext cx="8025823" cy="380996"/>
            </a:xfrm>
            <a:prstGeom prst="rect">
              <a:avLst/>
            </a:prstGeom>
            <a:solidFill>
              <a:schemeClr val="accent1">
                <a:lumMod val="40000"/>
                <a:lumOff val="60000"/>
              </a:schemeClr>
            </a:solidFill>
            <a:ln w="25400" cap="flat" cmpd="sng" algn="ctr">
              <a:solidFill>
                <a:srgbClr val="4F81BD">
                  <a:shade val="50000"/>
                </a:srgbClr>
              </a:solidFill>
              <a:prstDash val="solid"/>
            </a:ln>
            <a:effectLst/>
          </p:spPr>
          <p:txBody>
            <a:bodyPr anchor="b"/>
            <a:lstStyle/>
            <a:p>
              <a:pPr algn="ctr">
                <a:defRPr/>
              </a:pPr>
              <a:r>
                <a:rPr lang="en-US" sz="1400" kern="0" dirty="0" smtClean="0">
                  <a:solidFill>
                    <a:prstClr val="black"/>
                  </a:solidFill>
                </a:rPr>
                <a:t>Information Model and Community Support Infrastructure</a:t>
              </a:r>
            </a:p>
          </p:txBody>
        </p:sp>
        <p:sp>
          <p:nvSpPr>
            <p:cNvPr id="17" name="TextBox 16"/>
            <p:cNvSpPr txBox="1"/>
            <p:nvPr/>
          </p:nvSpPr>
          <p:spPr>
            <a:xfrm>
              <a:off x="845504" y="5241747"/>
              <a:ext cx="2035629" cy="315416"/>
            </a:xfrm>
            <a:prstGeom prst="rect">
              <a:avLst/>
            </a:prstGeom>
            <a:noFill/>
          </p:spPr>
          <p:txBody>
            <a:bodyPr wrap="square" rtlCol="0">
              <a:spAutoFit/>
            </a:bodyPr>
            <a:lstStyle/>
            <a:p>
              <a:r>
                <a:rPr lang="en-US" sz="1400" dirty="0" smtClean="0">
                  <a:solidFill>
                    <a:prstClr val="black"/>
                  </a:solidFill>
                </a:rPr>
                <a:t>Accessibility</a:t>
              </a:r>
              <a:endParaRPr lang="en-US" sz="1400" dirty="0">
                <a:solidFill>
                  <a:prstClr val="black"/>
                </a:solidFill>
              </a:endParaRPr>
            </a:p>
          </p:txBody>
        </p:sp>
        <p:sp>
          <p:nvSpPr>
            <p:cNvPr id="18" name="TextBox 17"/>
            <p:cNvSpPr txBox="1"/>
            <p:nvPr/>
          </p:nvSpPr>
          <p:spPr>
            <a:xfrm>
              <a:off x="5913547" y="2031410"/>
              <a:ext cx="2035629" cy="315416"/>
            </a:xfrm>
            <a:prstGeom prst="rect">
              <a:avLst/>
            </a:prstGeom>
            <a:noFill/>
          </p:spPr>
          <p:txBody>
            <a:bodyPr wrap="square" rtlCol="0">
              <a:spAutoFit/>
            </a:bodyPr>
            <a:lstStyle/>
            <a:p>
              <a:r>
                <a:rPr lang="en-US" sz="1400" dirty="0" smtClean="0">
                  <a:solidFill>
                    <a:prstClr val="black"/>
                  </a:solidFill>
                </a:rPr>
                <a:t>Discoverability</a:t>
              </a:r>
              <a:endParaRPr lang="en-US" sz="1400" dirty="0">
                <a:solidFill>
                  <a:prstClr val="black"/>
                </a:solidFill>
              </a:endParaRPr>
            </a:p>
          </p:txBody>
        </p:sp>
        <p:sp>
          <p:nvSpPr>
            <p:cNvPr id="19" name="TextBox 18"/>
            <p:cNvSpPr txBox="1"/>
            <p:nvPr/>
          </p:nvSpPr>
          <p:spPr>
            <a:xfrm>
              <a:off x="6554956" y="5220138"/>
              <a:ext cx="2035629" cy="315416"/>
            </a:xfrm>
            <a:prstGeom prst="rect">
              <a:avLst/>
            </a:prstGeom>
            <a:noFill/>
          </p:spPr>
          <p:txBody>
            <a:bodyPr wrap="square" rtlCol="0">
              <a:spAutoFit/>
            </a:bodyPr>
            <a:lstStyle/>
            <a:p>
              <a:r>
                <a:rPr lang="en-US" sz="1400" dirty="0" err="1" smtClean="0">
                  <a:solidFill>
                    <a:prstClr val="black"/>
                  </a:solidFill>
                </a:rPr>
                <a:t>Consumability</a:t>
              </a:r>
              <a:endParaRPr lang="en-US" sz="1400" dirty="0">
                <a:solidFill>
                  <a:prstClr val="black"/>
                </a:solidFill>
              </a:endParaRPr>
            </a:p>
          </p:txBody>
        </p:sp>
      </p:grpSp>
      <p:sp>
        <p:nvSpPr>
          <p:cNvPr id="28" name="Rectangle 27"/>
          <p:cNvSpPr/>
          <p:nvPr/>
        </p:nvSpPr>
        <p:spPr>
          <a:xfrm>
            <a:off x="4533386" y="1142999"/>
            <a:ext cx="3957365" cy="461665"/>
          </a:xfrm>
          <a:prstGeom prst="rect">
            <a:avLst/>
          </a:prstGeom>
        </p:spPr>
        <p:txBody>
          <a:bodyPr wrap="none">
            <a:spAutoFit/>
          </a:bodyPr>
          <a:lstStyle/>
          <a:p>
            <a:r>
              <a:rPr lang="en-US" sz="2400" dirty="0" smtClean="0">
                <a:solidFill>
                  <a:prstClr val="black"/>
                </a:solidFill>
              </a:rPr>
              <a:t>Services oriented Architecture</a:t>
            </a:r>
            <a:endParaRPr lang="en-US" sz="2400" dirty="0">
              <a:solidFill>
                <a:prstClr val="black"/>
              </a:solidFill>
            </a:endParaRPr>
          </a:p>
        </p:txBody>
      </p:sp>
      <p:sp>
        <p:nvSpPr>
          <p:cNvPr id="25" name="Rectangle 3"/>
          <p:cNvSpPr>
            <a:spLocks noChangeArrowheads="1"/>
          </p:cNvSpPr>
          <p:nvPr/>
        </p:nvSpPr>
        <p:spPr bwMode="auto">
          <a:xfrm>
            <a:off x="381000" y="6019800"/>
            <a:ext cx="8534400" cy="707886"/>
          </a:xfrm>
          <a:prstGeom prst="rect">
            <a:avLst/>
          </a:prstGeom>
          <a:noFill/>
          <a:ln w="9525">
            <a:noFill/>
            <a:miter lim="800000"/>
            <a:headEnd/>
            <a:tailEnd/>
          </a:ln>
        </p:spPr>
        <p:txBody>
          <a:bodyPr>
            <a:spAutoFit/>
          </a:bodyPr>
          <a:lstStyle/>
          <a:p>
            <a:pPr fontAlgn="base">
              <a:spcBef>
                <a:spcPct val="0"/>
              </a:spcBef>
              <a:spcAft>
                <a:spcPct val="0"/>
              </a:spcAft>
            </a:pPr>
            <a:r>
              <a:rPr lang="en-US" sz="2000" dirty="0">
                <a:solidFill>
                  <a:srgbClr val="1F497D">
                    <a:lumMod val="75000"/>
                  </a:srgbClr>
                </a:solidFill>
                <a:latin typeface="Arial" charset="0"/>
              </a:rPr>
              <a:t>The combination of these capabilities creates a common window on water observations data for the United States unlike any that has existed before.</a:t>
            </a:r>
          </a:p>
        </p:txBody>
      </p:sp>
      <p:sp>
        <p:nvSpPr>
          <p:cNvPr id="29" name="Content Placeholder 2"/>
          <p:cNvSpPr txBox="1">
            <a:spLocks/>
          </p:cNvSpPr>
          <p:nvPr/>
        </p:nvSpPr>
        <p:spPr bwMode="auto">
          <a:xfrm>
            <a:off x="76200" y="1199211"/>
            <a:ext cx="3962400" cy="4970404"/>
          </a:xfrm>
          <a:prstGeom prst="rect">
            <a:avLst/>
          </a:prstGeom>
          <a:noFill/>
          <a:ln w="9525">
            <a:noFill/>
            <a:miter lim="800000"/>
            <a:headEnd/>
            <a:tailEnd/>
          </a:ln>
        </p:spPr>
        <p:txBody>
          <a:bodyPr vert="horz" wrap="square" lIns="91414" tIns="45707" rIns="91414" bIns="45707" numCol="1" anchor="t" anchorCtr="0" compatLnSpc="1">
            <a:prstTxWarp prst="textNoShape">
              <a:avLst/>
            </a:prstTxWarp>
            <a:noAutofit/>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rgbClr val="FF0000"/>
                </a:solidFill>
              </a:rPr>
              <a:t>Standards based </a:t>
            </a:r>
            <a:r>
              <a:rPr lang="en-US" sz="2000" dirty="0" smtClean="0"/>
              <a:t>architecture to enhance adoption and interoperability</a:t>
            </a:r>
          </a:p>
          <a:p>
            <a:r>
              <a:rPr lang="en-US" sz="2000" dirty="0" smtClean="0">
                <a:solidFill>
                  <a:srgbClr val="FF0000"/>
                </a:solidFill>
              </a:rPr>
              <a:t>Publication </a:t>
            </a:r>
            <a:r>
              <a:rPr lang="en-US" sz="2000" dirty="0" smtClean="0"/>
              <a:t>from distributed servers</a:t>
            </a:r>
          </a:p>
          <a:p>
            <a:r>
              <a:rPr lang="en-US" sz="2000" dirty="0"/>
              <a:t>Discovery through </a:t>
            </a:r>
            <a:r>
              <a:rPr lang="en-US" sz="2000" dirty="0" smtClean="0">
                <a:solidFill>
                  <a:srgbClr val="FF0000"/>
                </a:solidFill>
              </a:rPr>
              <a:t>catalog</a:t>
            </a:r>
            <a:r>
              <a:rPr lang="en-US" sz="2000" dirty="0" smtClean="0"/>
              <a:t> search services</a:t>
            </a:r>
            <a:endParaRPr lang="en-US" sz="2000" dirty="0"/>
          </a:p>
          <a:p>
            <a:r>
              <a:rPr lang="en-US" sz="2000" dirty="0">
                <a:solidFill>
                  <a:srgbClr val="FF0000"/>
                </a:solidFill>
              </a:rPr>
              <a:t>Integrated modeling and analysis </a:t>
            </a:r>
            <a:r>
              <a:rPr lang="en-US" sz="2000" dirty="0"/>
              <a:t>combining information from multiple sources</a:t>
            </a:r>
          </a:p>
          <a:p>
            <a:r>
              <a:rPr lang="en-US" sz="2000" dirty="0" smtClean="0"/>
              <a:t>Data sources include agencies and universities</a:t>
            </a:r>
          </a:p>
          <a:p>
            <a:r>
              <a:rPr lang="en-US" sz="2000" dirty="0" smtClean="0"/>
              <a:t>Open source extensibility</a:t>
            </a:r>
          </a:p>
          <a:p>
            <a:r>
              <a:rPr lang="en-US" sz="2000" dirty="0" smtClean="0"/>
              <a:t>CUAHSI governance</a:t>
            </a:r>
            <a:endParaRPr lang="en-US" sz="2000" dirty="0" smtClean="0">
              <a:solidFill>
                <a:srgbClr val="FF0000"/>
              </a:solidFill>
            </a:endParaRPr>
          </a:p>
        </p:txBody>
      </p:sp>
    </p:spTree>
    <p:extLst>
      <p:ext uri="{BB962C8B-B14F-4D97-AF65-F5344CB8AC3E}">
        <p14:creationId xmlns:p14="http://schemas.microsoft.com/office/powerpoint/2010/main" val="3222847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924800" cy="545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t>Open Development Model</a:t>
            </a:r>
            <a:endParaRPr lang="en-US" dirty="0"/>
          </a:p>
        </p:txBody>
      </p:sp>
      <p:sp>
        <p:nvSpPr>
          <p:cNvPr id="3" name="Content Placeholder 2"/>
          <p:cNvSpPr>
            <a:spLocks noGrp="1"/>
          </p:cNvSpPr>
          <p:nvPr>
            <p:ph idx="1"/>
          </p:nvPr>
        </p:nvSpPr>
        <p:spPr>
          <a:xfrm>
            <a:off x="938051" y="3201790"/>
            <a:ext cx="5339544" cy="2284610"/>
          </a:xfrm>
          <a:solidFill>
            <a:schemeClr val="bg1"/>
          </a:solidFill>
        </p:spPr>
        <p:txBody>
          <a:bodyPr>
            <a:normAutofit fontScale="92500" lnSpcReduction="10000"/>
          </a:bodyPr>
          <a:lstStyle/>
          <a:p>
            <a:r>
              <a:rPr lang="en-US" sz="2800" dirty="0" smtClean="0">
                <a:hlinkClick r:id="rId4"/>
              </a:rPr>
              <a:t>http://his.cuahsi.org</a:t>
            </a:r>
            <a:r>
              <a:rPr lang="en-US" sz="2800" dirty="0" smtClean="0"/>
              <a:t> </a:t>
            </a:r>
          </a:p>
          <a:p>
            <a:endParaRPr lang="en-US" sz="2800" dirty="0" smtClean="0"/>
          </a:p>
          <a:p>
            <a:r>
              <a:rPr lang="en-US" sz="2800" dirty="0" smtClean="0">
                <a:hlinkClick r:id="rId5"/>
              </a:rPr>
              <a:t>http</a:t>
            </a:r>
            <a:r>
              <a:rPr lang="en-US" sz="2800" dirty="0">
                <a:hlinkClick r:id="rId5"/>
              </a:rPr>
              <a:t>://</a:t>
            </a:r>
            <a:r>
              <a:rPr lang="en-US" sz="2800" dirty="0" smtClean="0">
                <a:hlinkClick r:id="rId5"/>
              </a:rPr>
              <a:t>hydrodesktop.codeplex.com</a:t>
            </a:r>
            <a:r>
              <a:rPr lang="en-US" sz="2800" dirty="0" smtClean="0"/>
              <a:t>  </a:t>
            </a:r>
            <a:endParaRPr lang="en-US" sz="2800" dirty="0"/>
          </a:p>
          <a:p>
            <a:r>
              <a:rPr lang="en-US" sz="2800" dirty="0" smtClean="0">
                <a:hlinkClick r:id="rId6"/>
              </a:rPr>
              <a:t>http</a:t>
            </a:r>
            <a:r>
              <a:rPr lang="en-US" sz="2800" dirty="0">
                <a:hlinkClick r:id="rId6"/>
              </a:rPr>
              <a:t>://</a:t>
            </a:r>
            <a:r>
              <a:rPr lang="en-US" sz="2800" dirty="0" smtClean="0">
                <a:hlinkClick r:id="rId6"/>
              </a:rPr>
              <a:t>hydroserver.codeplex.com</a:t>
            </a:r>
            <a:r>
              <a:rPr lang="en-US" sz="2800" dirty="0" smtClean="0"/>
              <a:t> </a:t>
            </a:r>
            <a:endParaRPr lang="en-US" sz="2800" dirty="0"/>
          </a:p>
          <a:p>
            <a:r>
              <a:rPr lang="en-US" sz="2800" dirty="0">
                <a:hlinkClick r:id="rId7"/>
              </a:rPr>
              <a:t>http</a:t>
            </a:r>
            <a:r>
              <a:rPr lang="en-US" sz="2800" dirty="0" smtClean="0">
                <a:hlinkClick r:id="rId7"/>
              </a:rPr>
              <a:t>://hydrocatalog.codeplex.com</a:t>
            </a:r>
            <a:r>
              <a:rPr lang="en-US" sz="2800" dirty="0" smtClean="0"/>
              <a:t> </a:t>
            </a:r>
            <a:endParaRPr lang="en-US" sz="2800" dirty="0"/>
          </a:p>
        </p:txBody>
      </p:sp>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290" y="5608145"/>
            <a:ext cx="2403750" cy="63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MapWindow Open Source GIS">
            <a:hlinkClick r:id="rId9" tooltip="MapWindow.org the Open Source GIS softwar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3166" y="5608145"/>
            <a:ext cx="3828303" cy="64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0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41"/>
            <a:ext cx="5360283" cy="1127159"/>
          </a:xfrm>
        </p:spPr>
        <p:txBody>
          <a:bodyPr>
            <a:normAutofit fontScale="90000"/>
          </a:bodyPr>
          <a:lstStyle/>
          <a:p>
            <a:r>
              <a:rPr lang="en-US" dirty="0" smtClean="0"/>
              <a:t>Hydrologic Data Challenges</a:t>
            </a:r>
            <a:endParaRPr lang="en-US" dirty="0"/>
          </a:p>
        </p:txBody>
      </p:sp>
      <p:sp>
        <p:nvSpPr>
          <p:cNvPr id="3" name="Content Placeholder 2"/>
          <p:cNvSpPr>
            <a:spLocks noGrp="1"/>
          </p:cNvSpPr>
          <p:nvPr>
            <p:ph idx="1"/>
          </p:nvPr>
        </p:nvSpPr>
        <p:spPr>
          <a:xfrm>
            <a:off x="533400" y="1341262"/>
            <a:ext cx="4369361" cy="4525963"/>
          </a:xfrm>
        </p:spPr>
        <p:txBody>
          <a:bodyPr>
            <a:noAutofit/>
          </a:bodyPr>
          <a:lstStyle/>
          <a:p>
            <a:r>
              <a:rPr lang="en-US" sz="2000" dirty="0" smtClean="0"/>
              <a:t>From dispersed federal agencies</a:t>
            </a:r>
          </a:p>
          <a:p>
            <a:r>
              <a:rPr lang="en-US" sz="2000" dirty="0" smtClean="0"/>
              <a:t>From investigators collected for different purposes</a:t>
            </a:r>
          </a:p>
          <a:p>
            <a:r>
              <a:rPr lang="en-US" sz="2000" dirty="0" smtClean="0"/>
              <a:t>Different formats</a:t>
            </a:r>
          </a:p>
          <a:p>
            <a:pPr lvl="1"/>
            <a:r>
              <a:rPr lang="en-US" sz="1800" dirty="0" smtClean="0"/>
              <a:t>Points</a:t>
            </a:r>
          </a:p>
          <a:p>
            <a:pPr lvl="1"/>
            <a:r>
              <a:rPr lang="en-US" sz="1800" dirty="0" smtClean="0"/>
              <a:t>Lines</a:t>
            </a:r>
          </a:p>
          <a:p>
            <a:pPr lvl="1"/>
            <a:r>
              <a:rPr lang="en-US" sz="1800" dirty="0" smtClean="0"/>
              <a:t>Polygons</a:t>
            </a:r>
          </a:p>
          <a:p>
            <a:pPr lvl="1"/>
            <a:r>
              <a:rPr lang="en-US" sz="1800" dirty="0" smtClean="0"/>
              <a:t>Fields</a:t>
            </a:r>
          </a:p>
          <a:p>
            <a:pPr lvl="1"/>
            <a:r>
              <a:rPr lang="en-US" sz="1800" dirty="0" smtClean="0"/>
              <a:t>Time Series</a:t>
            </a:r>
          </a:p>
          <a:p>
            <a:pPr marL="0" indent="0">
              <a:buNone/>
            </a:pPr>
            <a:endParaRPr lang="en-US" sz="2000" dirty="0" smtClean="0"/>
          </a:p>
          <a:p>
            <a:pPr marL="0" indent="0">
              <a:buNone/>
            </a:pPr>
            <a:endParaRPr lang="en-US" sz="2000" dirty="0"/>
          </a:p>
        </p:txBody>
      </p:sp>
      <p:grpSp>
        <p:nvGrpSpPr>
          <p:cNvPr id="4" name="Group 18"/>
          <p:cNvGrpSpPr>
            <a:grpSpLocks/>
          </p:cNvGrpSpPr>
          <p:nvPr/>
        </p:nvGrpSpPr>
        <p:grpSpPr bwMode="auto">
          <a:xfrm>
            <a:off x="5038987" y="2347441"/>
            <a:ext cx="2276213" cy="2122164"/>
            <a:chOff x="3108865" y="609284"/>
            <a:chExt cx="3011220" cy="2808993"/>
          </a:xfrm>
        </p:grpSpPr>
        <p:pic>
          <p:nvPicPr>
            <p:cNvPr id="5" name="Picture 4" descr="rain-gauge-platform-400"/>
            <p:cNvPicPr>
              <a:picLocks noChangeAspect="1" noChangeArrowheads="1"/>
            </p:cNvPicPr>
            <p:nvPr/>
          </p:nvPicPr>
          <p:blipFill>
            <a:blip r:embed="rId2" cstate="print"/>
            <a:srcRect l="6047" r="9295"/>
            <a:stretch>
              <a:fillRect/>
            </a:stretch>
          </p:blipFill>
          <p:spPr bwMode="auto">
            <a:xfrm>
              <a:off x="3108865" y="1470049"/>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6" name="Text Box 4"/>
            <p:cNvSpPr txBox="1">
              <a:spLocks noChangeArrowheads="1"/>
            </p:cNvSpPr>
            <p:nvPr/>
          </p:nvSpPr>
          <p:spPr bwMode="auto">
            <a:xfrm>
              <a:off x="3108865" y="609284"/>
              <a:ext cx="3011220" cy="855513"/>
            </a:xfrm>
            <a:prstGeom prst="rect">
              <a:avLst/>
            </a:prstGeom>
            <a:noFill/>
            <a:ln w="9525">
              <a:noFill/>
              <a:miter lim="800000"/>
              <a:headEnd/>
              <a:tailEnd/>
            </a:ln>
          </p:spPr>
          <p:txBody>
            <a:bodyPr wrap="square">
              <a:spAutoFit/>
            </a:bodyPr>
            <a:lstStyle/>
            <a:p>
              <a:pPr algn="ctr" eaLnBrk="0" hangingPunct="0">
                <a:spcBef>
                  <a:spcPct val="50000"/>
                </a:spcBef>
                <a:defRPr/>
              </a:pPr>
              <a:r>
                <a:rPr lang="en-US" dirty="0" smtClean="0">
                  <a:solidFill>
                    <a:prstClr val="black"/>
                  </a:solidFill>
                  <a:effectLst>
                    <a:outerShdw blurRad="38100" dist="38100" dir="2700000" algn="tl">
                      <a:srgbClr val="000000">
                        <a:alpha val="43137"/>
                      </a:srgbClr>
                    </a:outerShdw>
                  </a:effectLst>
                </a:rPr>
                <a:t>Rainfall and Meteorology</a:t>
              </a:r>
              <a:endParaRPr lang="en-US" dirty="0">
                <a:solidFill>
                  <a:prstClr val="black"/>
                </a:solidFill>
                <a:effectLst>
                  <a:outerShdw blurRad="38100" dist="38100" dir="2700000" algn="tl">
                    <a:srgbClr val="000000">
                      <a:alpha val="43137"/>
                    </a:srgbClr>
                  </a:outerShdw>
                </a:effectLst>
              </a:endParaRPr>
            </a:p>
          </p:txBody>
        </p:sp>
      </p:grpSp>
      <p:pic>
        <p:nvPicPr>
          <p:cNvPr id="8" name="Picture 7" descr="stream3"/>
          <p:cNvPicPr>
            <a:picLocks noChangeArrowheads="1"/>
          </p:cNvPicPr>
          <p:nvPr/>
        </p:nvPicPr>
        <p:blipFill>
          <a:blip r:embed="rId3" cstate="print"/>
          <a:stretch>
            <a:fillRect/>
          </a:stretch>
        </p:blipFill>
        <p:spPr bwMode="auto">
          <a:xfrm>
            <a:off x="7543800" y="486260"/>
            <a:ext cx="1413893" cy="1935616"/>
          </a:xfrm>
          <a:prstGeom prst="rect">
            <a:avLst/>
          </a:prstGeom>
          <a:noFill/>
          <a:ln w="9525">
            <a:noFill/>
            <a:miter lim="800000"/>
            <a:headEnd/>
            <a:tailEnd/>
          </a:ln>
          <a:effectLst>
            <a:outerShdw blurRad="127000" dist="63500" dir="2700000">
              <a:srgbClr val="000000">
                <a:alpha val="40000"/>
              </a:srgbClr>
            </a:outerShdw>
          </a:effectLst>
        </p:spPr>
      </p:pic>
      <p:sp>
        <p:nvSpPr>
          <p:cNvPr id="9" name="Text Box 7"/>
          <p:cNvSpPr txBox="1">
            <a:spLocks noChangeArrowheads="1"/>
          </p:cNvSpPr>
          <p:nvPr/>
        </p:nvSpPr>
        <p:spPr bwMode="auto">
          <a:xfrm>
            <a:off x="7421557" y="76200"/>
            <a:ext cx="1722443" cy="369332"/>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Water quantity</a:t>
            </a:r>
          </a:p>
        </p:txBody>
      </p:sp>
      <p:grpSp>
        <p:nvGrpSpPr>
          <p:cNvPr id="13" name="Group 20"/>
          <p:cNvGrpSpPr>
            <a:grpSpLocks/>
          </p:cNvGrpSpPr>
          <p:nvPr/>
        </p:nvGrpSpPr>
        <p:grpSpPr bwMode="auto">
          <a:xfrm>
            <a:off x="7543800" y="2402079"/>
            <a:ext cx="1447800" cy="2067526"/>
            <a:chOff x="6626225" y="1290638"/>
            <a:chExt cx="1600200" cy="2319631"/>
          </a:xfrm>
        </p:grpSpPr>
        <p:pic>
          <p:nvPicPr>
            <p:cNvPr id="14" name="Picture 6" descr="tdr"/>
            <p:cNvPicPr>
              <a:picLocks noChangeAspect="1" noChangeArrowheads="1"/>
            </p:cNvPicPr>
            <p:nvPr/>
          </p:nvPicPr>
          <p:blipFill>
            <a:blip r:embed="rId4"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5"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Soil water </a:t>
              </a:r>
            </a:p>
          </p:txBody>
        </p:sp>
      </p:grpSp>
      <p:grpSp>
        <p:nvGrpSpPr>
          <p:cNvPr id="16" name="Group 21"/>
          <p:cNvGrpSpPr>
            <a:grpSpLocks/>
          </p:cNvGrpSpPr>
          <p:nvPr/>
        </p:nvGrpSpPr>
        <p:grpSpPr bwMode="auto">
          <a:xfrm>
            <a:off x="7543800" y="4549548"/>
            <a:ext cx="1447800" cy="2123684"/>
            <a:chOff x="6626225" y="3835400"/>
            <a:chExt cx="1600200" cy="2321794"/>
          </a:xfrm>
        </p:grpSpPr>
        <p:sp>
          <p:nvSpPr>
            <p:cNvPr id="17"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Groundwater</a:t>
              </a:r>
            </a:p>
          </p:txBody>
        </p:sp>
        <p:pic>
          <p:nvPicPr>
            <p:cNvPr id="18" name="Picture 2"/>
            <p:cNvPicPr>
              <a:picLocks noChangeAspect="1" noChangeArrowheads="1"/>
            </p:cNvPicPr>
            <p:nvPr/>
          </p:nvPicPr>
          <p:blipFill>
            <a:blip r:embed="rId5"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9" name="Text Box 7"/>
          <p:cNvSpPr txBox="1">
            <a:spLocks noChangeArrowheads="1"/>
          </p:cNvSpPr>
          <p:nvPr/>
        </p:nvSpPr>
        <p:spPr bwMode="auto">
          <a:xfrm>
            <a:off x="5343087" y="762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Water quality </a:t>
            </a:r>
          </a:p>
        </p:txBody>
      </p:sp>
      <p:pic>
        <p:nvPicPr>
          <p:cNvPr id="20" name="Picture 5" descr="Contaminants biologists monitoring water quality"/>
          <p:cNvPicPr>
            <a:picLocks noChangeAspect="1" noChangeArrowheads="1"/>
          </p:cNvPicPr>
          <p:nvPr/>
        </p:nvPicPr>
        <p:blipFill>
          <a:blip r:embed="rId6" cstate="print"/>
          <a:srcRect b="22210"/>
          <a:stretch>
            <a:fillRect/>
          </a:stretch>
        </p:blipFill>
        <p:spPr bwMode="auto">
          <a:xfrm>
            <a:off x="5343087" y="486260"/>
            <a:ext cx="1600200" cy="1915820"/>
          </a:xfrm>
          <a:prstGeom prst="rect">
            <a:avLst/>
          </a:prstGeom>
          <a:noFill/>
          <a:ln w="9525">
            <a:noFill/>
            <a:miter lim="800000"/>
            <a:headEnd/>
            <a:tailEnd/>
          </a:ln>
          <a:effectLst>
            <a:outerShdw blurRad="127000" dist="63500" dir="2700000">
              <a:srgbClr val="000000">
                <a:alpha val="40000"/>
              </a:srgbClr>
            </a:outerShdw>
          </a:effectLst>
        </p:spPr>
      </p:pic>
      <p:pic>
        <p:nvPicPr>
          <p:cNvPr id="22"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02761" y="5052919"/>
            <a:ext cx="2529682" cy="1397694"/>
          </a:xfrm>
          <a:prstGeom prst="rect">
            <a:avLst/>
          </a:prstGeom>
          <a:noFill/>
          <a:ln w="9525">
            <a:noFill/>
            <a:miter lim="800000"/>
            <a:headEnd/>
            <a:tailEnd/>
          </a:ln>
        </p:spPr>
      </p:pic>
      <p:sp>
        <p:nvSpPr>
          <p:cNvPr id="23" name="TextBox 24"/>
          <p:cNvSpPr txBox="1">
            <a:spLocks noChangeArrowheads="1"/>
          </p:cNvSpPr>
          <p:nvPr/>
        </p:nvSpPr>
        <p:spPr bwMode="auto">
          <a:xfrm>
            <a:off x="5817161" y="4748119"/>
            <a:ext cx="494046" cy="369332"/>
          </a:xfrm>
          <a:prstGeom prst="rect">
            <a:avLst/>
          </a:prstGeom>
          <a:noFill/>
          <a:ln w="9525">
            <a:noFill/>
            <a:miter lim="800000"/>
            <a:headEnd/>
            <a:tailEnd/>
          </a:ln>
        </p:spPr>
        <p:txBody>
          <a:bodyPr wrap="none">
            <a:spAutoFit/>
          </a:bodyPr>
          <a:lstStyle/>
          <a:p>
            <a:r>
              <a:rPr lang="en-US" dirty="0" smtClean="0">
                <a:solidFill>
                  <a:prstClr val="black"/>
                </a:solidFill>
                <a:effectLst>
                  <a:outerShdw blurRad="38100" dist="38100" dir="2700000" algn="tl">
                    <a:srgbClr val="000000">
                      <a:alpha val="43137"/>
                    </a:srgbClr>
                  </a:outerShdw>
                </a:effectLst>
              </a:rPr>
              <a:t>GIS</a:t>
            </a:r>
            <a:endParaRPr lang="en-US" dirty="0">
              <a:solidFill>
                <a:prstClr val="black"/>
              </a:solidFill>
              <a:effectLst>
                <a:outerShdw blurRad="38100" dist="38100" dir="2700000" algn="tl">
                  <a:srgbClr val="000000">
                    <a:alpha val="43137"/>
                  </a:srgbClr>
                </a:outerShdw>
              </a:effectLst>
            </a:endParaRPr>
          </a:p>
        </p:txBody>
      </p:sp>
      <p:sp>
        <p:nvSpPr>
          <p:cNvPr id="7" name="TextBox 6"/>
          <p:cNvSpPr txBox="1"/>
          <p:nvPr/>
        </p:nvSpPr>
        <p:spPr>
          <a:xfrm>
            <a:off x="533400" y="4486509"/>
            <a:ext cx="3810000" cy="523220"/>
          </a:xfrm>
          <a:prstGeom prst="rect">
            <a:avLst/>
          </a:prstGeom>
          <a:noFill/>
        </p:spPr>
        <p:txBody>
          <a:bodyPr wrap="square" rtlCol="0">
            <a:spAutoFit/>
          </a:bodyPr>
          <a:lstStyle/>
          <a:p>
            <a:r>
              <a:rPr lang="en-US" sz="2800" dirty="0" smtClean="0">
                <a:solidFill>
                  <a:srgbClr val="FF0000"/>
                </a:solidFill>
              </a:rPr>
              <a:t>Data Heterogeneity</a:t>
            </a:r>
            <a:endParaRPr lang="en-US" sz="2800" dirty="0">
              <a:solidFill>
                <a:srgbClr val="FF0000"/>
              </a:solidFill>
            </a:endParaRPr>
          </a:p>
        </p:txBody>
      </p:sp>
      <p:sp>
        <p:nvSpPr>
          <p:cNvPr id="21" name="Title 1"/>
          <p:cNvSpPr txBox="1">
            <a:spLocks/>
          </p:cNvSpPr>
          <p:nvPr/>
        </p:nvSpPr>
        <p:spPr>
          <a:xfrm>
            <a:off x="152400" y="4788153"/>
            <a:ext cx="4648200" cy="19272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7030A0"/>
                </a:solidFill>
              </a:rPr>
              <a:t>The way that data is organized can enhance or inhibit the analysis that can be done</a:t>
            </a:r>
            <a:endParaRPr lang="en-US" sz="2800" dirty="0" smtClean="0">
              <a:solidFill>
                <a:srgbClr val="7030A0"/>
              </a:solidFill>
            </a:endParaRPr>
          </a:p>
        </p:txBody>
      </p:sp>
    </p:spTree>
    <p:extLst>
      <p:ext uri="{BB962C8B-B14F-4D97-AF65-F5344CB8AC3E}">
        <p14:creationId xmlns:p14="http://schemas.microsoft.com/office/powerpoint/2010/main" val="2090414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3"/>
          <p:cNvGrpSpPr>
            <a:grpSpLocks/>
          </p:cNvGrpSpPr>
          <p:nvPr/>
        </p:nvGrpSpPr>
        <p:grpSpPr bwMode="auto">
          <a:xfrm>
            <a:off x="3810000" y="3657600"/>
            <a:ext cx="1066800" cy="1066800"/>
            <a:chOff x="2400" y="2400"/>
            <a:chExt cx="672" cy="672"/>
          </a:xfrm>
        </p:grpSpPr>
        <p:sp>
          <p:nvSpPr>
            <p:cNvPr id="65629" name="Oval 4"/>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30" name="Picture 5"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 y="2544"/>
              <a:ext cx="39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39" name="Rectangle 6"/>
          <p:cNvSpPr>
            <a:spLocks noChangeArrowheads="1"/>
          </p:cNvSpPr>
          <p:nvPr/>
        </p:nvSpPr>
        <p:spPr bwMode="auto">
          <a:xfrm>
            <a:off x="457200" y="2286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p>
            <a:pPr fontAlgn="base">
              <a:spcBef>
                <a:spcPct val="0"/>
              </a:spcBef>
              <a:spcAft>
                <a:spcPct val="0"/>
              </a:spcAft>
            </a:pPr>
            <a:r>
              <a:rPr lang="en-US" sz="3200" smtClean="0">
                <a:solidFill>
                  <a:srgbClr val="000000"/>
                </a:solidFill>
                <a:latin typeface="Calibri" pitchFamily="34" charset="0"/>
              </a:rPr>
              <a:t>Data Searching – What we used to have to do</a:t>
            </a:r>
          </a:p>
        </p:txBody>
      </p:sp>
      <p:grpSp>
        <p:nvGrpSpPr>
          <p:cNvPr id="65540" name="Group 7"/>
          <p:cNvGrpSpPr>
            <a:grpSpLocks/>
          </p:cNvGrpSpPr>
          <p:nvPr/>
        </p:nvGrpSpPr>
        <p:grpSpPr bwMode="auto">
          <a:xfrm>
            <a:off x="1219200" y="2438400"/>
            <a:ext cx="1905000" cy="762000"/>
            <a:chOff x="768" y="1536"/>
            <a:chExt cx="1201" cy="480"/>
          </a:xfrm>
        </p:grpSpPr>
        <p:sp>
          <p:nvSpPr>
            <p:cNvPr id="65625" name="AutoShape 8"/>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26" name="Group 9"/>
            <p:cNvGrpSpPr>
              <a:grpSpLocks/>
            </p:cNvGrpSpPr>
            <p:nvPr/>
          </p:nvGrpSpPr>
          <p:grpSpPr bwMode="auto">
            <a:xfrm>
              <a:off x="769" y="1680"/>
              <a:ext cx="1200" cy="192"/>
              <a:chOff x="961" y="2822"/>
              <a:chExt cx="1200" cy="192"/>
            </a:xfrm>
          </p:grpSpPr>
          <p:pic>
            <p:nvPicPr>
              <p:cNvPr id="65627" name="Picture 10" descr="USGS Science for a changing worl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 y="2832"/>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28" name="Text Box 11"/>
              <p:cNvSpPr txBox="1">
                <a:spLocks noChangeArrowheads="1"/>
              </p:cNvSpPr>
              <p:nvPr/>
            </p:nvSpPr>
            <p:spPr bwMode="auto">
              <a:xfrm>
                <a:off x="1569" y="2822"/>
                <a:ext cx="4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NWIS</a:t>
                </a:r>
              </a:p>
            </p:txBody>
          </p:sp>
        </p:grpSp>
      </p:grpSp>
      <p:grpSp>
        <p:nvGrpSpPr>
          <p:cNvPr id="65541" name="Group 12"/>
          <p:cNvGrpSpPr>
            <a:grpSpLocks/>
          </p:cNvGrpSpPr>
          <p:nvPr/>
        </p:nvGrpSpPr>
        <p:grpSpPr bwMode="auto">
          <a:xfrm>
            <a:off x="990600" y="4724400"/>
            <a:ext cx="1981200" cy="762000"/>
            <a:chOff x="624" y="2976"/>
            <a:chExt cx="1248" cy="480"/>
          </a:xfrm>
        </p:grpSpPr>
        <p:sp>
          <p:nvSpPr>
            <p:cNvPr id="65623" name="AutoShape 13"/>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24" name="Picture 14" descr="AmeriFlux websit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2" name="Group 15"/>
          <p:cNvGrpSpPr>
            <a:grpSpLocks/>
          </p:cNvGrpSpPr>
          <p:nvPr/>
        </p:nvGrpSpPr>
        <p:grpSpPr bwMode="auto">
          <a:xfrm>
            <a:off x="3276600" y="5715000"/>
            <a:ext cx="2209800" cy="762000"/>
            <a:chOff x="2064" y="3600"/>
            <a:chExt cx="1392" cy="480"/>
          </a:xfrm>
        </p:grpSpPr>
        <p:sp>
          <p:nvSpPr>
            <p:cNvPr id="65621" name="AutoShape 16"/>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22" name="Picture 17" descr="Bann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3" name="Group 18"/>
          <p:cNvGrpSpPr>
            <a:grpSpLocks/>
          </p:cNvGrpSpPr>
          <p:nvPr/>
        </p:nvGrpSpPr>
        <p:grpSpPr bwMode="auto">
          <a:xfrm>
            <a:off x="6096000" y="5105400"/>
            <a:ext cx="919163" cy="762000"/>
            <a:chOff x="3840" y="3216"/>
            <a:chExt cx="579" cy="480"/>
          </a:xfrm>
        </p:grpSpPr>
        <p:sp>
          <p:nvSpPr>
            <p:cNvPr id="65617" name="AutoShape 19"/>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18" name="Group 20"/>
            <p:cNvGrpSpPr>
              <a:grpSpLocks/>
            </p:cNvGrpSpPr>
            <p:nvPr/>
          </p:nvGrpSpPr>
          <p:grpSpPr bwMode="auto">
            <a:xfrm>
              <a:off x="3840" y="3264"/>
              <a:ext cx="579" cy="413"/>
              <a:chOff x="3888" y="3072"/>
              <a:chExt cx="579" cy="413"/>
            </a:xfrm>
          </p:grpSpPr>
          <p:pic>
            <p:nvPicPr>
              <p:cNvPr id="65619" name="Picture 21" descr="NCEP">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20" name="Text Box 22"/>
              <p:cNvSpPr txBox="1">
                <a:spLocks noChangeArrowheads="1"/>
              </p:cNvSpPr>
              <p:nvPr/>
            </p:nvSpPr>
            <p:spPr bwMode="auto">
              <a:xfrm>
                <a:off x="3984" y="3312"/>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latin typeface="Calibri" pitchFamily="34" charset="0"/>
                    <a:ea typeface="Arial Unicode MS" pitchFamily="34" charset="-128"/>
                    <a:cs typeface="Arial Unicode MS" pitchFamily="34" charset="-128"/>
                  </a:rPr>
                  <a:t>NARR</a:t>
                </a:r>
              </a:p>
            </p:txBody>
          </p:sp>
        </p:grpSp>
      </p:grpSp>
      <p:grpSp>
        <p:nvGrpSpPr>
          <p:cNvPr id="65544" name="Group 23"/>
          <p:cNvGrpSpPr>
            <a:grpSpLocks/>
          </p:cNvGrpSpPr>
          <p:nvPr/>
        </p:nvGrpSpPr>
        <p:grpSpPr bwMode="auto">
          <a:xfrm>
            <a:off x="5410200" y="2438400"/>
            <a:ext cx="2362200" cy="762000"/>
            <a:chOff x="3408" y="1536"/>
            <a:chExt cx="1488" cy="480"/>
          </a:xfrm>
        </p:grpSpPr>
        <p:sp>
          <p:nvSpPr>
            <p:cNvPr id="65615" name="AutoShape 24"/>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16" name="Picture 25" descr="Goddard Space Flight Cen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5" name="Group 26"/>
          <p:cNvGrpSpPr>
            <a:grpSpLocks/>
          </p:cNvGrpSpPr>
          <p:nvPr/>
        </p:nvGrpSpPr>
        <p:grpSpPr bwMode="auto">
          <a:xfrm>
            <a:off x="3581400" y="1676400"/>
            <a:ext cx="1171575" cy="1038225"/>
            <a:chOff x="2256" y="1056"/>
            <a:chExt cx="738" cy="654"/>
          </a:xfrm>
        </p:grpSpPr>
        <p:sp>
          <p:nvSpPr>
            <p:cNvPr id="65611" name="AutoShape 27"/>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12" name="Group 28"/>
            <p:cNvGrpSpPr>
              <a:grpSpLocks/>
            </p:cNvGrpSpPr>
            <p:nvPr/>
          </p:nvGrpSpPr>
          <p:grpSpPr bwMode="auto">
            <a:xfrm>
              <a:off x="2304" y="1152"/>
              <a:ext cx="690" cy="558"/>
              <a:chOff x="2208" y="1152"/>
              <a:chExt cx="690" cy="558"/>
            </a:xfrm>
          </p:grpSpPr>
          <p:pic>
            <p:nvPicPr>
              <p:cNvPr id="65613" name="Picture 29" descr="Get Data">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4" name="Picture 30" descr="United States Environmental Protection Agency">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5546" name="Group 31"/>
          <p:cNvGrpSpPr>
            <a:grpSpLocks/>
          </p:cNvGrpSpPr>
          <p:nvPr/>
        </p:nvGrpSpPr>
        <p:grpSpPr bwMode="auto">
          <a:xfrm>
            <a:off x="685800" y="3429000"/>
            <a:ext cx="1906588" cy="762000"/>
            <a:chOff x="432" y="2160"/>
            <a:chExt cx="1201" cy="480"/>
          </a:xfrm>
        </p:grpSpPr>
        <p:sp>
          <p:nvSpPr>
            <p:cNvPr id="65607" name="AutoShape 32"/>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08" name="Group 33"/>
            <p:cNvGrpSpPr>
              <a:grpSpLocks/>
            </p:cNvGrpSpPr>
            <p:nvPr/>
          </p:nvGrpSpPr>
          <p:grpSpPr bwMode="auto">
            <a:xfrm>
              <a:off x="433" y="2352"/>
              <a:ext cx="1200" cy="192"/>
              <a:chOff x="673" y="2016"/>
              <a:chExt cx="1200" cy="192"/>
            </a:xfrm>
          </p:grpSpPr>
          <p:pic>
            <p:nvPicPr>
              <p:cNvPr id="65609" name="Picture 34" descr="USGS Science for a changing worl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 y="2026"/>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10" name="Text Box 35"/>
              <p:cNvSpPr txBox="1">
                <a:spLocks noChangeArrowheads="1"/>
              </p:cNvSpPr>
              <p:nvPr/>
            </p:nvSpPr>
            <p:spPr bwMode="auto">
              <a:xfrm>
                <a:off x="1281" y="2016"/>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NAWQA</a:t>
                </a:r>
              </a:p>
            </p:txBody>
          </p:sp>
        </p:grpSp>
      </p:grpSp>
      <p:grpSp>
        <p:nvGrpSpPr>
          <p:cNvPr id="65547" name="Group 36"/>
          <p:cNvGrpSpPr>
            <a:grpSpLocks/>
          </p:cNvGrpSpPr>
          <p:nvPr/>
        </p:nvGrpSpPr>
        <p:grpSpPr bwMode="auto">
          <a:xfrm>
            <a:off x="6019800" y="3429000"/>
            <a:ext cx="2620963" cy="1381125"/>
            <a:chOff x="3792" y="2160"/>
            <a:chExt cx="1651" cy="870"/>
          </a:xfrm>
        </p:grpSpPr>
        <p:sp>
          <p:nvSpPr>
            <p:cNvPr id="65598" name="AutoShape 37"/>
            <p:cNvSpPr>
              <a:spLocks noChangeArrowheads="1"/>
            </p:cNvSpPr>
            <p:nvPr/>
          </p:nvSpPr>
          <p:spPr bwMode="auto">
            <a:xfrm>
              <a:off x="3792" y="216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599" name="Group 38"/>
            <p:cNvGrpSpPr>
              <a:grpSpLocks/>
            </p:cNvGrpSpPr>
            <p:nvPr/>
          </p:nvGrpSpPr>
          <p:grpSpPr bwMode="auto">
            <a:xfrm>
              <a:off x="3792" y="2352"/>
              <a:ext cx="1651" cy="678"/>
              <a:chOff x="3792" y="2352"/>
              <a:chExt cx="1651" cy="678"/>
            </a:xfrm>
          </p:grpSpPr>
          <p:grpSp>
            <p:nvGrpSpPr>
              <p:cNvPr id="65600" name="Group 39"/>
              <p:cNvGrpSpPr>
                <a:grpSpLocks/>
              </p:cNvGrpSpPr>
              <p:nvPr/>
            </p:nvGrpSpPr>
            <p:grpSpPr bwMode="auto">
              <a:xfrm>
                <a:off x="3792" y="2352"/>
                <a:ext cx="1651" cy="317"/>
                <a:chOff x="3504" y="2352"/>
                <a:chExt cx="1651" cy="317"/>
              </a:xfrm>
            </p:grpSpPr>
            <p:grpSp>
              <p:nvGrpSpPr>
                <p:cNvPr id="65603" name="Group 40"/>
                <p:cNvGrpSpPr>
                  <a:grpSpLocks noChangeAspect="1"/>
                </p:cNvGrpSpPr>
                <p:nvPr/>
              </p:nvGrpSpPr>
              <p:grpSpPr bwMode="auto">
                <a:xfrm>
                  <a:off x="3504" y="2352"/>
                  <a:ext cx="1651" cy="172"/>
                  <a:chOff x="893" y="3456"/>
                  <a:chExt cx="3388" cy="352"/>
                </a:xfrm>
              </p:grpSpPr>
              <p:pic>
                <p:nvPicPr>
                  <p:cNvPr id="65605" name="Picture 41" descr="Your Center Goes Her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1" y="3456"/>
                    <a:ext cx="3000"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06" name="Picture 42" descr="NOAA logo - Click to go to the NOAA homepage">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93" y="3456"/>
                    <a:ext cx="38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604" name="Text Box 43"/>
                <p:cNvSpPr txBox="1">
                  <a:spLocks noChangeArrowheads="1"/>
                </p:cNvSpPr>
                <p:nvPr/>
              </p:nvSpPr>
              <p:spPr bwMode="auto">
                <a:xfrm>
                  <a:off x="4128" y="2496"/>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latin typeface="Calibri" pitchFamily="34" charset="0"/>
                      <a:ea typeface="Arial Unicode MS" pitchFamily="34" charset="-128"/>
                      <a:cs typeface="Arial Unicode MS" pitchFamily="34" charset="-128"/>
                    </a:rPr>
                    <a:t>NAM-12</a:t>
                  </a:r>
                </a:p>
              </p:txBody>
            </p:sp>
          </p:grpSp>
          <p:pic>
            <p:nvPicPr>
              <p:cNvPr id="65601" name="Picture 44" descr="Unidata">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36" y="2688"/>
                <a:ext cx="28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02" name="AutoShape 45"/>
              <p:cNvSpPr>
                <a:spLocks noChangeArrowheads="1"/>
              </p:cNvSpPr>
              <p:nvPr/>
            </p:nvSpPr>
            <p:spPr bwMode="auto">
              <a:xfrm rot="10800000">
                <a:off x="4224" y="2688"/>
                <a:ext cx="432"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925 h 21600"/>
                  <a:gd name="T14" fmla="*/ 18250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grpSp>
      </p:grpSp>
      <p:grpSp>
        <p:nvGrpSpPr>
          <p:cNvPr id="18" name="Group 46"/>
          <p:cNvGrpSpPr>
            <a:grpSpLocks/>
          </p:cNvGrpSpPr>
          <p:nvPr/>
        </p:nvGrpSpPr>
        <p:grpSpPr bwMode="auto">
          <a:xfrm>
            <a:off x="3429000" y="2590800"/>
            <a:ext cx="762000" cy="1066800"/>
            <a:chOff x="2160" y="1632"/>
            <a:chExt cx="480" cy="672"/>
          </a:xfrm>
        </p:grpSpPr>
        <p:sp>
          <p:nvSpPr>
            <p:cNvPr id="65596" name="Line 47"/>
            <p:cNvSpPr>
              <a:spLocks noChangeShapeType="1"/>
            </p:cNvSpPr>
            <p:nvPr/>
          </p:nvSpPr>
          <p:spPr bwMode="auto">
            <a:xfrm flipH="1" flipV="1">
              <a:off x="2496" y="1632"/>
              <a:ext cx="144" cy="6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7" name="Text Box 48"/>
            <p:cNvSpPr txBox="1">
              <a:spLocks noChangeArrowheads="1"/>
            </p:cNvSpPr>
            <p:nvPr/>
          </p:nvSpPr>
          <p:spPr bwMode="auto">
            <a:xfrm>
              <a:off x="2160" y="1824"/>
              <a:ext cx="4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request</a:t>
              </a:r>
            </a:p>
          </p:txBody>
        </p:sp>
      </p:grpSp>
      <p:grpSp>
        <p:nvGrpSpPr>
          <p:cNvPr id="19" name="Group 49"/>
          <p:cNvGrpSpPr>
            <a:grpSpLocks/>
          </p:cNvGrpSpPr>
          <p:nvPr/>
        </p:nvGrpSpPr>
        <p:grpSpPr bwMode="auto">
          <a:xfrm>
            <a:off x="4495800" y="3048000"/>
            <a:ext cx="838200" cy="685800"/>
            <a:chOff x="2832" y="1920"/>
            <a:chExt cx="528" cy="432"/>
          </a:xfrm>
        </p:grpSpPr>
        <p:sp>
          <p:nvSpPr>
            <p:cNvPr id="65594" name="Line 50"/>
            <p:cNvSpPr>
              <a:spLocks noChangeShapeType="1"/>
            </p:cNvSpPr>
            <p:nvPr/>
          </p:nvSpPr>
          <p:spPr bwMode="auto">
            <a:xfrm flipV="1">
              <a:off x="2928" y="1920"/>
              <a:ext cx="432"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5" name="Text Box 51"/>
            <p:cNvSpPr txBox="1">
              <a:spLocks noChangeArrowheads="1"/>
            </p:cNvSpPr>
            <p:nvPr/>
          </p:nvSpPr>
          <p:spPr bwMode="auto">
            <a:xfrm>
              <a:off x="2832" y="1968"/>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i="1" smtClean="0">
                  <a:solidFill>
                    <a:srgbClr val="000000"/>
                  </a:solidFill>
                  <a:latin typeface="Calibri" pitchFamily="34" charset="0"/>
                  <a:ea typeface="Arial Unicode MS" pitchFamily="34" charset="-128"/>
                  <a:cs typeface="Arial Unicode MS" pitchFamily="34" charset="-128"/>
                </a:rPr>
                <a:t>request</a:t>
              </a:r>
            </a:p>
          </p:txBody>
        </p:sp>
      </p:grpSp>
      <p:grpSp>
        <p:nvGrpSpPr>
          <p:cNvPr id="20" name="Group 52"/>
          <p:cNvGrpSpPr>
            <a:grpSpLocks/>
          </p:cNvGrpSpPr>
          <p:nvPr/>
        </p:nvGrpSpPr>
        <p:grpSpPr bwMode="auto">
          <a:xfrm>
            <a:off x="4876800" y="4114800"/>
            <a:ext cx="1219200" cy="457200"/>
            <a:chOff x="3072" y="2592"/>
            <a:chExt cx="768" cy="288"/>
          </a:xfrm>
        </p:grpSpPr>
        <p:sp>
          <p:nvSpPr>
            <p:cNvPr id="65592" name="Line 53"/>
            <p:cNvSpPr>
              <a:spLocks noChangeShapeType="1"/>
            </p:cNvSpPr>
            <p:nvPr/>
          </p:nvSpPr>
          <p:spPr bwMode="auto">
            <a:xfrm>
              <a:off x="3072" y="2688"/>
              <a:ext cx="768"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3" name="Text Box 54"/>
            <p:cNvSpPr txBox="1">
              <a:spLocks noChangeArrowheads="1"/>
            </p:cNvSpPr>
            <p:nvPr/>
          </p:nvSpPr>
          <p:spPr bwMode="auto">
            <a:xfrm>
              <a:off x="3264" y="2592"/>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Times New Roman" pitchFamily="18" charset="0"/>
                  <a:ea typeface="Arial Unicode MS" pitchFamily="34" charset="-128"/>
                  <a:cs typeface="Arial Unicode MS" pitchFamily="34" charset="-128"/>
                </a:rPr>
                <a:t>request</a:t>
              </a:r>
            </a:p>
          </p:txBody>
        </p:sp>
      </p:grpSp>
      <p:grpSp>
        <p:nvGrpSpPr>
          <p:cNvPr id="21" name="Group 55"/>
          <p:cNvGrpSpPr>
            <a:grpSpLocks/>
          </p:cNvGrpSpPr>
          <p:nvPr/>
        </p:nvGrpSpPr>
        <p:grpSpPr bwMode="auto">
          <a:xfrm>
            <a:off x="4800600" y="4495800"/>
            <a:ext cx="1219200" cy="914400"/>
            <a:chOff x="3024" y="2832"/>
            <a:chExt cx="768" cy="576"/>
          </a:xfrm>
        </p:grpSpPr>
        <p:sp>
          <p:nvSpPr>
            <p:cNvPr id="65590" name="Line 56"/>
            <p:cNvSpPr>
              <a:spLocks noChangeShapeType="1"/>
            </p:cNvSpPr>
            <p:nvPr/>
          </p:nvSpPr>
          <p:spPr bwMode="auto">
            <a:xfrm>
              <a:off x="3024" y="2832"/>
              <a:ext cx="768" cy="5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1" name="Text Box 57"/>
            <p:cNvSpPr txBox="1">
              <a:spLocks noChangeArrowheads="1"/>
            </p:cNvSpPr>
            <p:nvPr/>
          </p:nvSpPr>
          <p:spPr bwMode="auto">
            <a:xfrm>
              <a:off x="3312" y="297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FF0066"/>
                  </a:solidFill>
                  <a:latin typeface="Calibri" pitchFamily="34" charset="0"/>
                  <a:ea typeface="Arial Unicode MS" pitchFamily="34" charset="-128"/>
                  <a:cs typeface="Arial Unicode MS" pitchFamily="34" charset="-128"/>
                </a:rPr>
                <a:t>request</a:t>
              </a:r>
            </a:p>
          </p:txBody>
        </p:sp>
      </p:grpSp>
      <p:grpSp>
        <p:nvGrpSpPr>
          <p:cNvPr id="22" name="Group 58"/>
          <p:cNvGrpSpPr>
            <a:grpSpLocks/>
          </p:cNvGrpSpPr>
          <p:nvPr/>
        </p:nvGrpSpPr>
        <p:grpSpPr bwMode="auto">
          <a:xfrm>
            <a:off x="4267200" y="4724400"/>
            <a:ext cx="663575" cy="1143000"/>
            <a:chOff x="2688" y="2976"/>
            <a:chExt cx="418" cy="720"/>
          </a:xfrm>
        </p:grpSpPr>
        <p:sp>
          <p:nvSpPr>
            <p:cNvPr id="65588" name="Line 59"/>
            <p:cNvSpPr>
              <a:spLocks noChangeShapeType="1"/>
            </p:cNvSpPr>
            <p:nvPr/>
          </p:nvSpPr>
          <p:spPr bwMode="auto">
            <a:xfrm flipH="1">
              <a:off x="2736" y="2976"/>
              <a:ext cx="0" cy="7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9" name="Text Box 60"/>
            <p:cNvSpPr txBox="1">
              <a:spLocks noChangeArrowheads="1"/>
            </p:cNvSpPr>
            <p:nvPr/>
          </p:nvSpPr>
          <p:spPr bwMode="auto">
            <a:xfrm>
              <a:off x="2688" y="321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request</a:t>
              </a:r>
            </a:p>
          </p:txBody>
        </p:sp>
      </p:grpSp>
      <p:grpSp>
        <p:nvGrpSpPr>
          <p:cNvPr id="23" name="Group 61"/>
          <p:cNvGrpSpPr>
            <a:grpSpLocks/>
          </p:cNvGrpSpPr>
          <p:nvPr/>
        </p:nvGrpSpPr>
        <p:grpSpPr bwMode="auto">
          <a:xfrm>
            <a:off x="2795588" y="4419600"/>
            <a:ext cx="1068387" cy="473075"/>
            <a:chOff x="1761" y="2784"/>
            <a:chExt cx="673" cy="298"/>
          </a:xfrm>
        </p:grpSpPr>
        <p:sp>
          <p:nvSpPr>
            <p:cNvPr id="65586" name="Line 62"/>
            <p:cNvSpPr>
              <a:spLocks noChangeShapeType="1"/>
            </p:cNvSpPr>
            <p:nvPr/>
          </p:nvSpPr>
          <p:spPr bwMode="auto">
            <a:xfrm flipH="1">
              <a:off x="1761" y="2784"/>
              <a:ext cx="672"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115775" name="Text Box 63"/>
            <p:cNvSpPr txBox="1">
              <a:spLocks noChangeArrowheads="1"/>
            </p:cNvSpPr>
            <p:nvPr/>
          </p:nvSpPr>
          <p:spPr bwMode="auto">
            <a:xfrm>
              <a:off x="2016" y="2928"/>
              <a:ext cx="418" cy="154"/>
            </a:xfrm>
            <a:prstGeom prst="rect">
              <a:avLst/>
            </a:prstGeom>
            <a:noFill/>
            <a:ln w="9525">
              <a:noFill/>
              <a:miter lim="800000"/>
              <a:headEnd/>
              <a:tailEnd/>
            </a:ln>
            <a:effectLst/>
          </p:spPr>
          <p:txBody>
            <a:bodyPr lIns="91430" tIns="45715" rIns="91430" bIns="45715">
              <a:spAutoFit/>
            </a:bodyPr>
            <a:lstStyle/>
            <a:p>
              <a:pPr defTabSz="457200" fontAlgn="base">
                <a:spcBef>
                  <a:spcPct val="50000"/>
                </a:spcBef>
                <a:spcAft>
                  <a:spcPct val="0"/>
                </a:spcAft>
                <a:defRPr/>
              </a:pPr>
              <a:r>
                <a:rPr lang="en-US" sz="1000" b="1" u="sng">
                  <a:solidFill>
                    <a:srgbClr val="000000"/>
                  </a:solidFill>
                  <a:effectLst>
                    <a:outerShdw blurRad="38100" dist="38100" dir="2700000" algn="tl">
                      <a:srgbClr val="C0C0C0"/>
                    </a:outerShdw>
                  </a:effectLst>
                  <a:ea typeface="Arial Unicode MS" pitchFamily="34" charset="-128"/>
                  <a:cs typeface="Arial Unicode MS" pitchFamily="34" charset="-128"/>
                </a:rPr>
                <a:t>request</a:t>
              </a:r>
            </a:p>
          </p:txBody>
        </p:sp>
      </p:grpSp>
      <p:grpSp>
        <p:nvGrpSpPr>
          <p:cNvPr id="24" name="Group 64"/>
          <p:cNvGrpSpPr>
            <a:grpSpLocks/>
          </p:cNvGrpSpPr>
          <p:nvPr/>
        </p:nvGrpSpPr>
        <p:grpSpPr bwMode="auto">
          <a:xfrm>
            <a:off x="2667000" y="3886200"/>
            <a:ext cx="1143000" cy="285750"/>
            <a:chOff x="1680" y="2448"/>
            <a:chExt cx="720" cy="180"/>
          </a:xfrm>
        </p:grpSpPr>
        <p:sp>
          <p:nvSpPr>
            <p:cNvPr id="65584" name="Line 65"/>
            <p:cNvSpPr>
              <a:spLocks noChangeShapeType="1"/>
            </p:cNvSpPr>
            <p:nvPr/>
          </p:nvSpPr>
          <p:spPr bwMode="auto">
            <a:xfrm flipH="1" flipV="1">
              <a:off x="1680" y="2448"/>
              <a:ext cx="720"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5" name="Text Box 66"/>
            <p:cNvSpPr txBox="1">
              <a:spLocks noChangeArrowheads="1"/>
            </p:cNvSpPr>
            <p:nvPr/>
          </p:nvSpPr>
          <p:spPr bwMode="auto">
            <a:xfrm>
              <a:off x="1796" y="2474"/>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request</a:t>
              </a:r>
            </a:p>
          </p:txBody>
        </p:sp>
      </p:grpSp>
      <p:grpSp>
        <p:nvGrpSpPr>
          <p:cNvPr id="25" name="Group 67"/>
          <p:cNvGrpSpPr>
            <a:grpSpLocks/>
          </p:cNvGrpSpPr>
          <p:nvPr/>
        </p:nvGrpSpPr>
        <p:grpSpPr bwMode="auto">
          <a:xfrm>
            <a:off x="2890838" y="3048000"/>
            <a:ext cx="1071562" cy="762000"/>
            <a:chOff x="1821" y="1920"/>
            <a:chExt cx="675" cy="480"/>
          </a:xfrm>
        </p:grpSpPr>
        <p:sp>
          <p:nvSpPr>
            <p:cNvPr id="65582" name="Line 68"/>
            <p:cNvSpPr>
              <a:spLocks noChangeShapeType="1"/>
            </p:cNvSpPr>
            <p:nvPr/>
          </p:nvSpPr>
          <p:spPr bwMode="auto">
            <a:xfrm flipH="1" flipV="1">
              <a:off x="1872" y="1920"/>
              <a:ext cx="624"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3" name="Text Box 69"/>
            <p:cNvSpPr txBox="1">
              <a:spLocks noChangeArrowheads="1"/>
            </p:cNvSpPr>
            <p:nvPr/>
          </p:nvSpPr>
          <p:spPr bwMode="auto">
            <a:xfrm>
              <a:off x="1821" y="2037"/>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Mona Lisa Recut"/>
                  <a:ea typeface="Arial Unicode MS" pitchFamily="34" charset="-128"/>
                  <a:cs typeface="Arial Unicode MS" pitchFamily="34" charset="-128"/>
                </a:rPr>
                <a:t>request</a:t>
              </a:r>
            </a:p>
          </p:txBody>
        </p:sp>
      </p:grpSp>
      <p:grpSp>
        <p:nvGrpSpPr>
          <p:cNvPr id="26" name="Group 70"/>
          <p:cNvGrpSpPr>
            <a:grpSpLocks/>
          </p:cNvGrpSpPr>
          <p:nvPr/>
        </p:nvGrpSpPr>
        <p:grpSpPr bwMode="auto">
          <a:xfrm>
            <a:off x="3430588" y="2592388"/>
            <a:ext cx="762000" cy="1066800"/>
            <a:chOff x="2160" y="1632"/>
            <a:chExt cx="480" cy="672"/>
          </a:xfrm>
        </p:grpSpPr>
        <p:sp>
          <p:nvSpPr>
            <p:cNvPr id="65580" name="Line 71"/>
            <p:cNvSpPr>
              <a:spLocks noChangeShapeType="1"/>
            </p:cNvSpPr>
            <p:nvPr/>
          </p:nvSpPr>
          <p:spPr bwMode="auto">
            <a:xfrm flipH="1" flipV="1">
              <a:off x="2496" y="1632"/>
              <a:ext cx="144" cy="672"/>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1" name="Text Box 72"/>
            <p:cNvSpPr txBox="1">
              <a:spLocks noChangeArrowheads="1"/>
            </p:cNvSpPr>
            <p:nvPr/>
          </p:nvSpPr>
          <p:spPr bwMode="auto">
            <a:xfrm>
              <a:off x="2160" y="1824"/>
              <a:ext cx="4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return</a:t>
              </a:r>
            </a:p>
          </p:txBody>
        </p:sp>
      </p:grpSp>
      <p:grpSp>
        <p:nvGrpSpPr>
          <p:cNvPr id="27" name="Group 73"/>
          <p:cNvGrpSpPr>
            <a:grpSpLocks/>
          </p:cNvGrpSpPr>
          <p:nvPr/>
        </p:nvGrpSpPr>
        <p:grpSpPr bwMode="auto">
          <a:xfrm>
            <a:off x="4497388" y="3049588"/>
            <a:ext cx="838200" cy="685800"/>
            <a:chOff x="2832" y="1920"/>
            <a:chExt cx="528" cy="432"/>
          </a:xfrm>
        </p:grpSpPr>
        <p:sp>
          <p:nvSpPr>
            <p:cNvPr id="65578" name="Line 74"/>
            <p:cNvSpPr>
              <a:spLocks noChangeShapeType="1"/>
            </p:cNvSpPr>
            <p:nvPr/>
          </p:nvSpPr>
          <p:spPr bwMode="auto">
            <a:xfrm flipV="1">
              <a:off x="2928" y="1920"/>
              <a:ext cx="432" cy="432"/>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9" name="Text Box 75"/>
            <p:cNvSpPr txBox="1">
              <a:spLocks noChangeArrowheads="1"/>
            </p:cNvSpPr>
            <p:nvPr/>
          </p:nvSpPr>
          <p:spPr bwMode="auto">
            <a:xfrm>
              <a:off x="2832" y="1968"/>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i="1" smtClean="0">
                  <a:solidFill>
                    <a:srgbClr val="000000"/>
                  </a:solidFill>
                  <a:latin typeface="Calibri" pitchFamily="34" charset="0"/>
                  <a:ea typeface="Arial Unicode MS" pitchFamily="34" charset="-128"/>
                  <a:cs typeface="Arial Unicode MS" pitchFamily="34" charset="-128"/>
                </a:rPr>
                <a:t>return</a:t>
              </a:r>
            </a:p>
          </p:txBody>
        </p:sp>
      </p:grpSp>
      <p:grpSp>
        <p:nvGrpSpPr>
          <p:cNvPr id="28" name="Group 76"/>
          <p:cNvGrpSpPr>
            <a:grpSpLocks/>
          </p:cNvGrpSpPr>
          <p:nvPr/>
        </p:nvGrpSpPr>
        <p:grpSpPr bwMode="auto">
          <a:xfrm>
            <a:off x="4878388" y="4116388"/>
            <a:ext cx="1219200" cy="457200"/>
            <a:chOff x="3072" y="2592"/>
            <a:chExt cx="768" cy="288"/>
          </a:xfrm>
        </p:grpSpPr>
        <p:sp>
          <p:nvSpPr>
            <p:cNvPr id="65576" name="Line 77"/>
            <p:cNvSpPr>
              <a:spLocks noChangeShapeType="1"/>
            </p:cNvSpPr>
            <p:nvPr/>
          </p:nvSpPr>
          <p:spPr bwMode="auto">
            <a:xfrm>
              <a:off x="3072" y="2688"/>
              <a:ext cx="768" cy="192"/>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7" name="Text Box 78"/>
            <p:cNvSpPr txBox="1">
              <a:spLocks noChangeArrowheads="1"/>
            </p:cNvSpPr>
            <p:nvPr/>
          </p:nvSpPr>
          <p:spPr bwMode="auto">
            <a:xfrm>
              <a:off x="3264" y="2592"/>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Times New Roman" pitchFamily="18" charset="0"/>
                  <a:ea typeface="Arial Unicode MS" pitchFamily="34" charset="-128"/>
                  <a:cs typeface="Arial Unicode MS" pitchFamily="34" charset="-128"/>
                </a:rPr>
                <a:t>return</a:t>
              </a:r>
            </a:p>
          </p:txBody>
        </p:sp>
      </p:grpSp>
      <p:grpSp>
        <p:nvGrpSpPr>
          <p:cNvPr id="29" name="Group 79"/>
          <p:cNvGrpSpPr>
            <a:grpSpLocks/>
          </p:cNvGrpSpPr>
          <p:nvPr/>
        </p:nvGrpSpPr>
        <p:grpSpPr bwMode="auto">
          <a:xfrm>
            <a:off x="4802188" y="4497388"/>
            <a:ext cx="1219200" cy="914400"/>
            <a:chOff x="3024" y="2832"/>
            <a:chExt cx="768" cy="576"/>
          </a:xfrm>
        </p:grpSpPr>
        <p:sp>
          <p:nvSpPr>
            <p:cNvPr id="65574" name="Line 80"/>
            <p:cNvSpPr>
              <a:spLocks noChangeShapeType="1"/>
            </p:cNvSpPr>
            <p:nvPr/>
          </p:nvSpPr>
          <p:spPr bwMode="auto">
            <a:xfrm>
              <a:off x="3024" y="2832"/>
              <a:ext cx="768" cy="576"/>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5" name="Text Box 81"/>
            <p:cNvSpPr txBox="1">
              <a:spLocks noChangeArrowheads="1"/>
            </p:cNvSpPr>
            <p:nvPr/>
          </p:nvSpPr>
          <p:spPr bwMode="auto">
            <a:xfrm>
              <a:off x="3312" y="297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FF0066"/>
                  </a:solidFill>
                  <a:latin typeface="Calibri" pitchFamily="34" charset="0"/>
                  <a:ea typeface="Arial Unicode MS" pitchFamily="34" charset="-128"/>
                  <a:cs typeface="Arial Unicode MS" pitchFamily="34" charset="-128"/>
                </a:rPr>
                <a:t>return</a:t>
              </a:r>
            </a:p>
          </p:txBody>
        </p:sp>
      </p:grpSp>
      <p:grpSp>
        <p:nvGrpSpPr>
          <p:cNvPr id="30" name="Group 82"/>
          <p:cNvGrpSpPr>
            <a:grpSpLocks/>
          </p:cNvGrpSpPr>
          <p:nvPr/>
        </p:nvGrpSpPr>
        <p:grpSpPr bwMode="auto">
          <a:xfrm>
            <a:off x="4268788" y="4725988"/>
            <a:ext cx="663575" cy="1143000"/>
            <a:chOff x="2688" y="2976"/>
            <a:chExt cx="418" cy="720"/>
          </a:xfrm>
        </p:grpSpPr>
        <p:sp>
          <p:nvSpPr>
            <p:cNvPr id="65572" name="Line 83"/>
            <p:cNvSpPr>
              <a:spLocks noChangeShapeType="1"/>
            </p:cNvSpPr>
            <p:nvPr/>
          </p:nvSpPr>
          <p:spPr bwMode="auto">
            <a:xfrm flipH="1">
              <a:off x="2736" y="2976"/>
              <a:ext cx="0" cy="720"/>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3" name="Text Box 84"/>
            <p:cNvSpPr txBox="1">
              <a:spLocks noChangeArrowheads="1"/>
            </p:cNvSpPr>
            <p:nvPr/>
          </p:nvSpPr>
          <p:spPr bwMode="auto">
            <a:xfrm>
              <a:off x="2688" y="321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return</a:t>
              </a:r>
            </a:p>
          </p:txBody>
        </p:sp>
      </p:grpSp>
      <p:grpSp>
        <p:nvGrpSpPr>
          <p:cNvPr id="31" name="Group 85"/>
          <p:cNvGrpSpPr>
            <a:grpSpLocks/>
          </p:cNvGrpSpPr>
          <p:nvPr/>
        </p:nvGrpSpPr>
        <p:grpSpPr bwMode="auto">
          <a:xfrm>
            <a:off x="2797175" y="4421188"/>
            <a:ext cx="1068388" cy="473075"/>
            <a:chOff x="1761" y="2784"/>
            <a:chExt cx="673" cy="298"/>
          </a:xfrm>
        </p:grpSpPr>
        <p:sp>
          <p:nvSpPr>
            <p:cNvPr id="65570" name="Line 86"/>
            <p:cNvSpPr>
              <a:spLocks noChangeShapeType="1"/>
            </p:cNvSpPr>
            <p:nvPr/>
          </p:nvSpPr>
          <p:spPr bwMode="auto">
            <a:xfrm flipH="1">
              <a:off x="1761" y="2784"/>
              <a:ext cx="672" cy="288"/>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115799" name="Text Box 87"/>
            <p:cNvSpPr txBox="1">
              <a:spLocks noChangeArrowheads="1"/>
            </p:cNvSpPr>
            <p:nvPr/>
          </p:nvSpPr>
          <p:spPr bwMode="auto">
            <a:xfrm>
              <a:off x="2016" y="2928"/>
              <a:ext cx="418" cy="154"/>
            </a:xfrm>
            <a:prstGeom prst="rect">
              <a:avLst/>
            </a:prstGeom>
            <a:noFill/>
            <a:ln w="9525">
              <a:noFill/>
              <a:miter lim="800000"/>
              <a:headEnd/>
              <a:tailEnd/>
            </a:ln>
            <a:effectLst/>
          </p:spPr>
          <p:txBody>
            <a:bodyPr lIns="91430" tIns="45715" rIns="91430" bIns="45715">
              <a:spAutoFit/>
            </a:bodyPr>
            <a:lstStyle/>
            <a:p>
              <a:pPr defTabSz="457200" fontAlgn="base">
                <a:spcBef>
                  <a:spcPct val="50000"/>
                </a:spcBef>
                <a:spcAft>
                  <a:spcPct val="0"/>
                </a:spcAft>
                <a:defRPr/>
              </a:pPr>
              <a:r>
                <a:rPr lang="en-US" sz="1000" b="1" u="sng">
                  <a:solidFill>
                    <a:srgbClr val="000000"/>
                  </a:solidFill>
                  <a:effectLst>
                    <a:outerShdw blurRad="38100" dist="38100" dir="2700000" algn="tl">
                      <a:srgbClr val="C0C0C0"/>
                    </a:outerShdw>
                  </a:effectLst>
                  <a:ea typeface="Arial Unicode MS" pitchFamily="34" charset="-128"/>
                  <a:cs typeface="Arial Unicode MS" pitchFamily="34" charset="-128"/>
                </a:rPr>
                <a:t>return</a:t>
              </a:r>
            </a:p>
          </p:txBody>
        </p:sp>
      </p:grpSp>
      <p:grpSp>
        <p:nvGrpSpPr>
          <p:cNvPr id="65536" name="Group 88"/>
          <p:cNvGrpSpPr>
            <a:grpSpLocks/>
          </p:cNvGrpSpPr>
          <p:nvPr/>
        </p:nvGrpSpPr>
        <p:grpSpPr bwMode="auto">
          <a:xfrm>
            <a:off x="2667000" y="3886200"/>
            <a:ext cx="1143000" cy="285750"/>
            <a:chOff x="1680" y="2448"/>
            <a:chExt cx="720" cy="180"/>
          </a:xfrm>
        </p:grpSpPr>
        <p:sp>
          <p:nvSpPr>
            <p:cNvPr id="65568" name="Line 89"/>
            <p:cNvSpPr>
              <a:spLocks noChangeShapeType="1"/>
            </p:cNvSpPr>
            <p:nvPr/>
          </p:nvSpPr>
          <p:spPr bwMode="auto">
            <a:xfrm flipH="1" flipV="1">
              <a:off x="1680" y="2448"/>
              <a:ext cx="720" cy="144"/>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69" name="Text Box 90"/>
            <p:cNvSpPr txBox="1">
              <a:spLocks noChangeArrowheads="1"/>
            </p:cNvSpPr>
            <p:nvPr/>
          </p:nvSpPr>
          <p:spPr bwMode="auto">
            <a:xfrm>
              <a:off x="1796" y="2474"/>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return</a:t>
              </a:r>
            </a:p>
          </p:txBody>
        </p:sp>
      </p:grpSp>
      <p:grpSp>
        <p:nvGrpSpPr>
          <p:cNvPr id="65537" name="Group 91"/>
          <p:cNvGrpSpPr>
            <a:grpSpLocks/>
          </p:cNvGrpSpPr>
          <p:nvPr/>
        </p:nvGrpSpPr>
        <p:grpSpPr bwMode="auto">
          <a:xfrm>
            <a:off x="2892425" y="3049588"/>
            <a:ext cx="1071563" cy="762000"/>
            <a:chOff x="1821" y="1920"/>
            <a:chExt cx="675" cy="480"/>
          </a:xfrm>
        </p:grpSpPr>
        <p:sp>
          <p:nvSpPr>
            <p:cNvPr id="65566" name="Line 92"/>
            <p:cNvSpPr>
              <a:spLocks noChangeShapeType="1"/>
            </p:cNvSpPr>
            <p:nvPr/>
          </p:nvSpPr>
          <p:spPr bwMode="auto">
            <a:xfrm flipH="1" flipV="1">
              <a:off x="1872" y="1920"/>
              <a:ext cx="624" cy="480"/>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67" name="Text Box 93"/>
            <p:cNvSpPr txBox="1">
              <a:spLocks noChangeArrowheads="1"/>
            </p:cNvSpPr>
            <p:nvPr/>
          </p:nvSpPr>
          <p:spPr bwMode="auto">
            <a:xfrm>
              <a:off x="1821" y="2037"/>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Mona Lisa Recut"/>
                  <a:ea typeface="Arial Unicode MS" pitchFamily="34" charset="-128"/>
                  <a:cs typeface="Arial Unicode MS" pitchFamily="34" charset="-128"/>
                </a:rPr>
                <a:t>return</a:t>
              </a:r>
            </a:p>
          </p:txBody>
        </p:sp>
      </p:grpSp>
      <p:sp>
        <p:nvSpPr>
          <p:cNvPr id="65564" name="Text Box 94"/>
          <p:cNvSpPr txBox="1">
            <a:spLocks noChangeArrowheads="1"/>
          </p:cNvSpPr>
          <p:nvPr/>
        </p:nvSpPr>
        <p:spPr bwMode="auto">
          <a:xfrm>
            <a:off x="1317625" y="1038225"/>
            <a:ext cx="5757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400" smtClean="0">
                <a:solidFill>
                  <a:srgbClr val="FF0066"/>
                </a:solidFill>
                <a:latin typeface="Calibri" pitchFamily="34" charset="0"/>
                <a:ea typeface="Arial Unicode MS" pitchFamily="34" charset="-128"/>
                <a:cs typeface="Arial Unicode MS" pitchFamily="34" charset="-128"/>
              </a:rPr>
              <a:t>Searching each data source separately</a:t>
            </a:r>
          </a:p>
        </p:txBody>
      </p:sp>
      <p:sp>
        <p:nvSpPr>
          <p:cNvPr id="65565" name="Text Box 95"/>
          <p:cNvSpPr txBox="1">
            <a:spLocks noChangeArrowheads="1"/>
          </p:cNvSpPr>
          <p:nvPr/>
        </p:nvSpPr>
        <p:spPr bwMode="auto">
          <a:xfrm>
            <a:off x="669925" y="5827713"/>
            <a:ext cx="191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mtClean="0">
                <a:solidFill>
                  <a:srgbClr val="000000"/>
                </a:solidFill>
                <a:latin typeface="Calibri" pitchFamily="34" charset="0"/>
                <a:ea typeface="Arial Unicode MS" pitchFamily="34" charset="-128"/>
                <a:cs typeface="Arial Unicode MS" pitchFamily="34" charset="-128"/>
              </a:rPr>
              <a:t>Michael Piasecki</a:t>
            </a:r>
          </a:p>
          <a:p>
            <a:pPr eaLnBrk="1" fontAlgn="base" hangingPunct="1">
              <a:spcBef>
                <a:spcPct val="0"/>
              </a:spcBef>
              <a:spcAft>
                <a:spcPct val="0"/>
              </a:spcAft>
            </a:pPr>
            <a:r>
              <a:rPr lang="en-US" smtClean="0">
                <a:solidFill>
                  <a:srgbClr val="000000"/>
                </a:solidFill>
                <a:latin typeface="Calibri" pitchFamily="34" charset="0"/>
                <a:ea typeface="Arial Unicode MS" pitchFamily="34" charset="-128"/>
                <a:cs typeface="Arial Unicode MS" pitchFamily="34" charset="-128"/>
              </a:rPr>
              <a:t>Drexel University</a:t>
            </a:r>
          </a:p>
        </p:txBody>
      </p:sp>
    </p:spTree>
    <p:extLst>
      <p:ext uri="{BB962C8B-B14F-4D97-AF65-F5344CB8AC3E}">
        <p14:creationId xmlns:p14="http://schemas.microsoft.com/office/powerpoint/2010/main" val="367030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nodeType="afterGroup">
                            <p:stCondLst>
                              <p:cond delay="1000"/>
                            </p:stCondLst>
                            <p:childTnLst>
                              <p:par>
                                <p:cTn id="9" presetID="3" presetClass="exit" presetSubtype="10" fill="hold" nodeType="afterEffect">
                                  <p:stCondLst>
                                    <p:cond delay="500"/>
                                  </p:stCondLst>
                                  <p:childTnLst>
                                    <p:animEffect transition="out" filter="blinds(horizontal)">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par>
                          <p:cTn id="16" fill="hold" nodeType="afterGroup">
                            <p:stCondLst>
                              <p:cond delay="2500"/>
                            </p:stCondLst>
                            <p:childTnLst>
                              <p:par>
                                <p:cTn id="17" presetID="3" presetClass="entr" presetSubtype="1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par>
                          <p:cTn id="20" fill="hold" nodeType="afterGroup">
                            <p:stCondLst>
                              <p:cond delay="3500"/>
                            </p:stCondLst>
                            <p:childTnLst>
                              <p:par>
                                <p:cTn id="21" presetID="3" presetClass="exit" presetSubtype="10" fill="hold" nodeType="afterEffect">
                                  <p:stCondLst>
                                    <p:cond delay="50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par>
                          <p:cTn id="28" fill="hold" nodeType="afterGroup">
                            <p:stCondLst>
                              <p:cond delay="5000"/>
                            </p:stCondLst>
                            <p:childTnLst>
                              <p:par>
                                <p:cTn id="29" presetID="3" presetClass="entr" presetSubtype="10" fill="hold" nodeType="after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par>
                          <p:cTn id="32" fill="hold" nodeType="afterGroup">
                            <p:stCondLst>
                              <p:cond delay="6000"/>
                            </p:stCondLst>
                            <p:childTnLst>
                              <p:par>
                                <p:cTn id="33" presetID="3" presetClass="exit" presetSubtype="10" fill="hold" nodeType="afterEffect">
                                  <p:stCondLst>
                                    <p:cond delay="500"/>
                                  </p:stCondLst>
                                  <p:childTnLst>
                                    <p:animEffect transition="out" filter="blinds(horizontal)">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par>
                          <p:cTn id="36" fill="hold" nodeType="afterGroup">
                            <p:stCondLst>
                              <p:cond delay="7000"/>
                            </p:stCondLst>
                            <p:childTnLst>
                              <p:par>
                                <p:cTn id="37" presetID="3" presetClass="entr" presetSubtype="1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par>
                          <p:cTn id="40" fill="hold" nodeType="afterGroup">
                            <p:stCondLst>
                              <p:cond delay="7500"/>
                            </p:stCondLst>
                            <p:childTnLst>
                              <p:par>
                                <p:cTn id="41" presetID="3" presetClass="entr" presetSubtype="10" fill="hold" nodeType="afterEffect">
                                  <p:stCondLst>
                                    <p:cond delay="50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par>
                          <p:cTn id="44" fill="hold" nodeType="afterGroup">
                            <p:stCondLst>
                              <p:cond delay="8500"/>
                            </p:stCondLst>
                            <p:childTnLst>
                              <p:par>
                                <p:cTn id="45" presetID="3" presetClass="exit" presetSubtype="10" fill="hold" nodeType="afterEffect">
                                  <p:stCondLst>
                                    <p:cond delay="500"/>
                                  </p:stCondLst>
                                  <p:childTnLst>
                                    <p:animEffect transition="out" filter="blinds(horizontal)">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par>
                          <p:cTn id="48" fill="hold" nodeType="afterGroup">
                            <p:stCondLst>
                              <p:cond delay="9500"/>
                            </p:stCondLst>
                            <p:childTnLst>
                              <p:par>
                                <p:cTn id="49" presetID="3" presetClass="entr" presetSubtype="10" fill="hold" nodeType="afterEffect">
                                  <p:stCondLst>
                                    <p:cond delay="0"/>
                                  </p:stCondLst>
                                  <p:childTnLst>
                                    <p:set>
                                      <p:cBhvr>
                                        <p:cTn id="50" dur="1" fill="hold">
                                          <p:stCondLst>
                                            <p:cond delay="0"/>
                                          </p:stCondLst>
                                        </p:cTn>
                                        <p:tgtEl>
                                          <p:spTgt spid="65536"/>
                                        </p:tgtEl>
                                        <p:attrNameLst>
                                          <p:attrName>style.visibility</p:attrName>
                                        </p:attrNameLst>
                                      </p:cBhvr>
                                      <p:to>
                                        <p:strVal val="visible"/>
                                      </p:to>
                                    </p:set>
                                    <p:animEffect transition="in" filter="blinds(horizontal)">
                                      <p:cBhvr>
                                        <p:cTn id="51" dur="500"/>
                                        <p:tgtEl>
                                          <p:spTgt spid="65536"/>
                                        </p:tgtEl>
                                      </p:cBhvr>
                                    </p:animEffect>
                                  </p:childTnLst>
                                </p:cTn>
                              </p:par>
                            </p:childTnLst>
                          </p:cTn>
                        </p:par>
                        <p:par>
                          <p:cTn id="52" fill="hold" nodeType="afterGroup">
                            <p:stCondLst>
                              <p:cond delay="10000"/>
                            </p:stCondLst>
                            <p:childTnLst>
                              <p:par>
                                <p:cTn id="53" presetID="3" presetClass="entr" presetSubtype="10" fill="hold" nodeType="afterEffect">
                                  <p:stCondLst>
                                    <p:cond delay="50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par>
                          <p:cTn id="56" fill="hold" nodeType="afterGroup">
                            <p:stCondLst>
                              <p:cond delay="11000"/>
                            </p:stCondLst>
                            <p:childTnLst>
                              <p:par>
                                <p:cTn id="57" presetID="3" presetClass="exit" presetSubtype="10" fill="hold" nodeType="afterEffect">
                                  <p:stCondLst>
                                    <p:cond delay="500"/>
                                  </p:stCondLst>
                                  <p:childTnLst>
                                    <p:animEffect transition="out" filter="blinds(horizontal)">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par>
                          <p:cTn id="60" fill="hold" nodeType="afterGroup">
                            <p:stCondLst>
                              <p:cond delay="12000"/>
                            </p:stCondLst>
                            <p:childTnLst>
                              <p:par>
                                <p:cTn id="61" presetID="3" presetClass="entr" presetSubtype="1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linds(horizontal)">
                                      <p:cBhvr>
                                        <p:cTn id="63" dur="500"/>
                                        <p:tgtEl>
                                          <p:spTgt spid="27"/>
                                        </p:tgtEl>
                                      </p:cBhvr>
                                    </p:animEffect>
                                  </p:childTnLst>
                                </p:cTn>
                              </p:par>
                            </p:childTnLst>
                          </p:cTn>
                        </p:par>
                        <p:par>
                          <p:cTn id="64" fill="hold" nodeType="afterGroup">
                            <p:stCondLst>
                              <p:cond delay="12500"/>
                            </p:stCondLst>
                            <p:childTnLst>
                              <p:par>
                                <p:cTn id="65" presetID="3" presetClass="entr" presetSubtype="10" fill="hold" nodeType="afterEffect">
                                  <p:stCondLst>
                                    <p:cond delay="50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par>
                          <p:cTn id="68" fill="hold" nodeType="afterGroup">
                            <p:stCondLst>
                              <p:cond delay="13500"/>
                            </p:stCondLst>
                            <p:childTnLst>
                              <p:par>
                                <p:cTn id="69" presetID="3" presetClass="exit" presetSubtype="10" fill="hold" nodeType="afterEffect">
                                  <p:stCondLst>
                                    <p:cond delay="500"/>
                                  </p:stCondLst>
                                  <p:childTnLst>
                                    <p:animEffect transition="out" filter="blinds(horizontal)">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par>
                          <p:cTn id="72" fill="hold" nodeType="afterGroup">
                            <p:stCondLst>
                              <p:cond delay="14500"/>
                            </p:stCondLst>
                            <p:childTnLst>
                              <p:par>
                                <p:cTn id="73" presetID="3" presetClass="entr" presetSubtype="1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par>
                          <p:cTn id="76" fill="hold" nodeType="afterGroup">
                            <p:stCondLst>
                              <p:cond delay="15000"/>
                            </p:stCondLst>
                            <p:childTnLst>
                              <p:par>
                                <p:cTn id="77" presetID="3" presetClass="entr" presetSubtype="10" fill="hold" nodeType="afterEffect">
                                  <p:stCondLst>
                                    <p:cond delay="50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par>
                          <p:cTn id="80" fill="hold" nodeType="afterGroup">
                            <p:stCondLst>
                              <p:cond delay="16000"/>
                            </p:stCondLst>
                            <p:childTnLst>
                              <p:par>
                                <p:cTn id="81" presetID="3" presetClass="exit" presetSubtype="10" fill="hold" nodeType="afterEffect">
                                  <p:stCondLst>
                                    <p:cond delay="500"/>
                                  </p:stCondLst>
                                  <p:childTnLst>
                                    <p:animEffect transition="out" filter="blinds(horizontal)">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par>
                          <p:cTn id="84" fill="hold" nodeType="afterGroup">
                            <p:stCondLst>
                              <p:cond delay="17000"/>
                            </p:stCondLst>
                            <p:childTnLst>
                              <p:par>
                                <p:cTn id="85" presetID="3" presetClass="entr" presetSubtype="1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childTnLst>
                          </p:cTn>
                        </p:par>
                        <p:par>
                          <p:cTn id="88" fill="hold" nodeType="afterGroup">
                            <p:stCondLst>
                              <p:cond delay="17500"/>
                            </p:stCondLst>
                            <p:childTnLst>
                              <p:par>
                                <p:cTn id="89" presetID="3" presetClass="entr" presetSubtype="10" fill="hold" nodeType="afterEffect">
                                  <p:stCondLst>
                                    <p:cond delay="500"/>
                                  </p:stCondLst>
                                  <p:childTnLst>
                                    <p:set>
                                      <p:cBhvr>
                                        <p:cTn id="90" dur="1" fill="hold">
                                          <p:stCondLst>
                                            <p:cond delay="0"/>
                                          </p:stCondLst>
                                        </p:cTn>
                                        <p:tgtEl>
                                          <p:spTgt spid="25"/>
                                        </p:tgtEl>
                                        <p:attrNameLst>
                                          <p:attrName>style.visibility</p:attrName>
                                        </p:attrNameLst>
                                      </p:cBhvr>
                                      <p:to>
                                        <p:strVal val="visible"/>
                                      </p:to>
                                    </p:set>
                                    <p:animEffect transition="in" filter="blinds(horizontal)">
                                      <p:cBhvr>
                                        <p:cTn id="91" dur="500"/>
                                        <p:tgtEl>
                                          <p:spTgt spid="25"/>
                                        </p:tgtEl>
                                      </p:cBhvr>
                                    </p:animEffect>
                                  </p:childTnLst>
                                </p:cTn>
                              </p:par>
                            </p:childTnLst>
                          </p:cTn>
                        </p:par>
                        <p:par>
                          <p:cTn id="92" fill="hold" nodeType="afterGroup">
                            <p:stCondLst>
                              <p:cond delay="18500"/>
                            </p:stCondLst>
                            <p:childTnLst>
                              <p:par>
                                <p:cTn id="93" presetID="3" presetClass="exit" presetSubtype="10" fill="hold" nodeType="afterEffect">
                                  <p:stCondLst>
                                    <p:cond delay="500"/>
                                  </p:stCondLst>
                                  <p:childTnLst>
                                    <p:animEffect transition="out" filter="blinds(horizontal)">
                                      <p:cBhvr>
                                        <p:cTn id="94" dur="500"/>
                                        <p:tgtEl>
                                          <p:spTgt spid="25"/>
                                        </p:tgtEl>
                                      </p:cBhvr>
                                    </p:animEffect>
                                    <p:set>
                                      <p:cBhvr>
                                        <p:cTn id="95" dur="1" fill="hold">
                                          <p:stCondLst>
                                            <p:cond delay="499"/>
                                          </p:stCondLst>
                                        </p:cTn>
                                        <p:tgtEl>
                                          <p:spTgt spid="25"/>
                                        </p:tgtEl>
                                        <p:attrNameLst>
                                          <p:attrName>style.visibility</p:attrName>
                                        </p:attrNameLst>
                                      </p:cBhvr>
                                      <p:to>
                                        <p:strVal val="hidden"/>
                                      </p:to>
                                    </p:set>
                                  </p:childTnLst>
                                </p:cTn>
                              </p:par>
                            </p:childTnLst>
                          </p:cTn>
                        </p:par>
                        <p:par>
                          <p:cTn id="96" fill="hold" nodeType="afterGroup">
                            <p:stCondLst>
                              <p:cond delay="19500"/>
                            </p:stCondLst>
                            <p:childTnLst>
                              <p:par>
                                <p:cTn id="97" presetID="3" presetClass="entr" presetSubtype="10" fill="hold" nodeType="afterEffect">
                                  <p:stCondLst>
                                    <p:cond delay="0"/>
                                  </p:stCondLst>
                                  <p:childTnLst>
                                    <p:set>
                                      <p:cBhvr>
                                        <p:cTn id="98" dur="1" fill="hold">
                                          <p:stCondLst>
                                            <p:cond delay="0"/>
                                          </p:stCondLst>
                                        </p:cTn>
                                        <p:tgtEl>
                                          <p:spTgt spid="65537"/>
                                        </p:tgtEl>
                                        <p:attrNameLst>
                                          <p:attrName>style.visibility</p:attrName>
                                        </p:attrNameLst>
                                      </p:cBhvr>
                                      <p:to>
                                        <p:strVal val="visible"/>
                                      </p:to>
                                    </p:set>
                                    <p:animEffect transition="in" filter="blinds(horizontal)">
                                      <p:cBhvr>
                                        <p:cTn id="99" dur="500"/>
                                        <p:tgtEl>
                                          <p:spTgt spid="65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38450" y="122238"/>
            <a:ext cx="4648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p>
            <a:pPr fontAlgn="base">
              <a:spcBef>
                <a:spcPct val="0"/>
              </a:spcBef>
              <a:spcAft>
                <a:spcPct val="0"/>
              </a:spcAft>
            </a:pPr>
            <a:r>
              <a:rPr lang="en-US" sz="3200" dirty="0" smtClean="0">
                <a:solidFill>
                  <a:srgbClr val="000000"/>
                </a:solidFill>
                <a:latin typeface="Calibri" pitchFamily="34" charset="0"/>
              </a:rPr>
              <a:t>What </a:t>
            </a:r>
            <a:r>
              <a:rPr lang="en-US" sz="3200" dirty="0" smtClean="0">
                <a:solidFill>
                  <a:srgbClr val="000000"/>
                </a:solidFill>
                <a:latin typeface="Calibri" pitchFamily="34" charset="0"/>
              </a:rPr>
              <a:t>CUAHSI HIS </a:t>
            </a:r>
            <a:r>
              <a:rPr lang="en-US" sz="3200" dirty="0" smtClean="0">
                <a:solidFill>
                  <a:srgbClr val="000000"/>
                </a:solidFill>
                <a:latin typeface="Calibri" pitchFamily="34" charset="0"/>
              </a:rPr>
              <a:t>enables</a:t>
            </a:r>
          </a:p>
        </p:txBody>
      </p:sp>
      <p:grpSp>
        <p:nvGrpSpPr>
          <p:cNvPr id="2" name="Group 3"/>
          <p:cNvGrpSpPr>
            <a:grpSpLocks/>
          </p:cNvGrpSpPr>
          <p:nvPr/>
        </p:nvGrpSpPr>
        <p:grpSpPr bwMode="auto">
          <a:xfrm>
            <a:off x="5029200" y="914400"/>
            <a:ext cx="1171575" cy="1038225"/>
            <a:chOff x="2256" y="1056"/>
            <a:chExt cx="738" cy="654"/>
          </a:xfrm>
        </p:grpSpPr>
        <p:sp>
          <p:nvSpPr>
            <p:cNvPr id="66616" name="AutoShape 4"/>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617" name="Group 5"/>
            <p:cNvGrpSpPr>
              <a:grpSpLocks/>
            </p:cNvGrpSpPr>
            <p:nvPr/>
          </p:nvGrpSpPr>
          <p:grpSpPr bwMode="auto">
            <a:xfrm>
              <a:off x="2304" y="1152"/>
              <a:ext cx="690" cy="558"/>
              <a:chOff x="2208" y="1152"/>
              <a:chExt cx="690" cy="558"/>
            </a:xfrm>
          </p:grpSpPr>
          <p:pic>
            <p:nvPicPr>
              <p:cNvPr id="66618" name="Picture 6" descr="Get Dat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7" descr="United States Environmental Protection Agenc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6564" name="Text Box 8"/>
          <p:cNvSpPr txBox="1">
            <a:spLocks noChangeArrowheads="1"/>
          </p:cNvSpPr>
          <p:nvPr/>
        </p:nvSpPr>
        <p:spPr bwMode="auto">
          <a:xfrm>
            <a:off x="5943600" y="8016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mtClean="0">
                <a:solidFill>
                  <a:srgbClr val="FF0066"/>
                </a:solidFill>
                <a:latin typeface="Calibri" pitchFamily="34" charset="0"/>
                <a:ea typeface="Arial Unicode MS" pitchFamily="34" charset="-128"/>
                <a:cs typeface="Arial Unicode MS" pitchFamily="34" charset="-128"/>
              </a:rPr>
              <a:t>Searching all data sources collectively</a:t>
            </a:r>
          </a:p>
        </p:txBody>
      </p:sp>
      <p:grpSp>
        <p:nvGrpSpPr>
          <p:cNvPr id="4" name="Group 9"/>
          <p:cNvGrpSpPr>
            <a:grpSpLocks/>
          </p:cNvGrpSpPr>
          <p:nvPr/>
        </p:nvGrpSpPr>
        <p:grpSpPr bwMode="auto">
          <a:xfrm>
            <a:off x="381000" y="3276600"/>
            <a:ext cx="1066800" cy="1066800"/>
            <a:chOff x="2400" y="2400"/>
            <a:chExt cx="672" cy="672"/>
          </a:xfrm>
        </p:grpSpPr>
        <p:sp>
          <p:nvSpPr>
            <p:cNvPr id="66614" name="Oval 10"/>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15" name="Picture 11" descr="j019538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5" y="2544"/>
              <a:ext cx="39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2"/>
          <p:cNvGrpSpPr>
            <a:grpSpLocks/>
          </p:cNvGrpSpPr>
          <p:nvPr/>
        </p:nvGrpSpPr>
        <p:grpSpPr bwMode="auto">
          <a:xfrm>
            <a:off x="6248400" y="1676400"/>
            <a:ext cx="1906588" cy="762000"/>
            <a:chOff x="768" y="1536"/>
            <a:chExt cx="1201" cy="480"/>
          </a:xfrm>
        </p:grpSpPr>
        <p:sp>
          <p:nvSpPr>
            <p:cNvPr id="66610" name="AutoShape 13"/>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611" name="Group 14"/>
            <p:cNvGrpSpPr>
              <a:grpSpLocks/>
            </p:cNvGrpSpPr>
            <p:nvPr/>
          </p:nvGrpSpPr>
          <p:grpSpPr bwMode="auto">
            <a:xfrm>
              <a:off x="769" y="1680"/>
              <a:ext cx="1200" cy="192"/>
              <a:chOff x="961" y="2822"/>
              <a:chExt cx="1200" cy="192"/>
            </a:xfrm>
          </p:grpSpPr>
          <p:pic>
            <p:nvPicPr>
              <p:cNvPr id="66612" name="Picture 15" descr="USGS Science for a changing worl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1" y="2832"/>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13" name="Text Box 16"/>
              <p:cNvSpPr txBox="1">
                <a:spLocks noChangeArrowheads="1"/>
              </p:cNvSpPr>
              <p:nvPr/>
            </p:nvSpPr>
            <p:spPr bwMode="auto">
              <a:xfrm>
                <a:off x="1569" y="2822"/>
                <a:ext cx="4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NWIS</a:t>
                </a:r>
              </a:p>
            </p:txBody>
          </p:sp>
        </p:grpSp>
      </p:grpSp>
      <p:grpSp>
        <p:nvGrpSpPr>
          <p:cNvPr id="7" name="Group 17"/>
          <p:cNvGrpSpPr>
            <a:grpSpLocks/>
          </p:cNvGrpSpPr>
          <p:nvPr/>
        </p:nvGrpSpPr>
        <p:grpSpPr bwMode="auto">
          <a:xfrm>
            <a:off x="4724400" y="2362200"/>
            <a:ext cx="2209800" cy="762000"/>
            <a:chOff x="2064" y="3600"/>
            <a:chExt cx="1392" cy="480"/>
          </a:xfrm>
        </p:grpSpPr>
        <p:sp>
          <p:nvSpPr>
            <p:cNvPr id="66608" name="AutoShape 18"/>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09" name="Picture 19" descr="Bann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0"/>
          <p:cNvGrpSpPr>
            <a:grpSpLocks/>
          </p:cNvGrpSpPr>
          <p:nvPr/>
        </p:nvGrpSpPr>
        <p:grpSpPr bwMode="auto">
          <a:xfrm>
            <a:off x="6248400" y="3200400"/>
            <a:ext cx="1981200" cy="762000"/>
            <a:chOff x="624" y="2976"/>
            <a:chExt cx="1248" cy="480"/>
          </a:xfrm>
        </p:grpSpPr>
        <p:sp>
          <p:nvSpPr>
            <p:cNvPr id="66606" name="AutoShape 21"/>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07" name="Picture 22" descr="AmeriFlux website">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3"/>
          <p:cNvGrpSpPr>
            <a:grpSpLocks/>
          </p:cNvGrpSpPr>
          <p:nvPr/>
        </p:nvGrpSpPr>
        <p:grpSpPr bwMode="auto">
          <a:xfrm>
            <a:off x="4495800" y="3886200"/>
            <a:ext cx="2362200" cy="762000"/>
            <a:chOff x="3408" y="1536"/>
            <a:chExt cx="1488" cy="480"/>
          </a:xfrm>
        </p:grpSpPr>
        <p:sp>
          <p:nvSpPr>
            <p:cNvPr id="66604" name="AutoShape 24"/>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05" name="Picture 25" descr="Goddard Space Flight Cen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6"/>
          <p:cNvGrpSpPr>
            <a:grpSpLocks/>
          </p:cNvGrpSpPr>
          <p:nvPr/>
        </p:nvGrpSpPr>
        <p:grpSpPr bwMode="auto">
          <a:xfrm>
            <a:off x="6248400" y="4648200"/>
            <a:ext cx="1906588" cy="762000"/>
            <a:chOff x="432" y="2160"/>
            <a:chExt cx="1201" cy="480"/>
          </a:xfrm>
        </p:grpSpPr>
        <p:sp>
          <p:nvSpPr>
            <p:cNvPr id="66600" name="AutoShape 27"/>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601" name="Group 28"/>
            <p:cNvGrpSpPr>
              <a:grpSpLocks/>
            </p:cNvGrpSpPr>
            <p:nvPr/>
          </p:nvGrpSpPr>
          <p:grpSpPr bwMode="auto">
            <a:xfrm>
              <a:off x="433" y="2352"/>
              <a:ext cx="1200" cy="192"/>
              <a:chOff x="673" y="2016"/>
              <a:chExt cx="1200" cy="192"/>
            </a:xfrm>
          </p:grpSpPr>
          <p:pic>
            <p:nvPicPr>
              <p:cNvPr id="66602" name="Picture 29" descr="USGS Science for a changing worl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 y="2026"/>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3" name="Text Box 30"/>
              <p:cNvSpPr txBox="1">
                <a:spLocks noChangeArrowheads="1"/>
              </p:cNvSpPr>
              <p:nvPr/>
            </p:nvSpPr>
            <p:spPr bwMode="auto">
              <a:xfrm>
                <a:off x="1281" y="2016"/>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NAWQA</a:t>
                </a:r>
              </a:p>
            </p:txBody>
          </p:sp>
        </p:grpSp>
      </p:grpSp>
      <p:grpSp>
        <p:nvGrpSpPr>
          <p:cNvPr id="12" name="Group 31"/>
          <p:cNvGrpSpPr>
            <a:grpSpLocks/>
          </p:cNvGrpSpPr>
          <p:nvPr/>
        </p:nvGrpSpPr>
        <p:grpSpPr bwMode="auto">
          <a:xfrm>
            <a:off x="4495800" y="5257800"/>
            <a:ext cx="919163" cy="762000"/>
            <a:chOff x="3840" y="3216"/>
            <a:chExt cx="579" cy="480"/>
          </a:xfrm>
        </p:grpSpPr>
        <p:sp>
          <p:nvSpPr>
            <p:cNvPr id="66596" name="AutoShape 32"/>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597" name="Group 33"/>
            <p:cNvGrpSpPr>
              <a:grpSpLocks/>
            </p:cNvGrpSpPr>
            <p:nvPr/>
          </p:nvGrpSpPr>
          <p:grpSpPr bwMode="auto">
            <a:xfrm>
              <a:off x="3840" y="3264"/>
              <a:ext cx="579" cy="413"/>
              <a:chOff x="3888" y="3072"/>
              <a:chExt cx="579" cy="413"/>
            </a:xfrm>
          </p:grpSpPr>
          <p:pic>
            <p:nvPicPr>
              <p:cNvPr id="66598" name="Picture 34" descr="NCEP">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9" name="Text Box 35"/>
              <p:cNvSpPr txBox="1">
                <a:spLocks noChangeArrowheads="1"/>
              </p:cNvSpPr>
              <p:nvPr/>
            </p:nvSpPr>
            <p:spPr bwMode="auto">
              <a:xfrm>
                <a:off x="3984" y="3312"/>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latin typeface="Calibri" pitchFamily="34" charset="0"/>
                    <a:ea typeface="Arial Unicode MS" pitchFamily="34" charset="-128"/>
                    <a:cs typeface="Arial Unicode MS" pitchFamily="34" charset="-128"/>
                  </a:rPr>
                  <a:t>NARR</a:t>
                </a:r>
              </a:p>
            </p:txBody>
          </p:sp>
        </p:grpSp>
      </p:grpSp>
      <p:sp>
        <p:nvSpPr>
          <p:cNvPr id="66572" name="Line 36"/>
          <p:cNvSpPr>
            <a:spLocks noChangeShapeType="1"/>
          </p:cNvSpPr>
          <p:nvPr/>
        </p:nvSpPr>
        <p:spPr bwMode="auto">
          <a:xfrm flipV="1">
            <a:off x="1524000" y="38862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73" name="Text Box 37"/>
          <p:cNvSpPr txBox="1">
            <a:spLocks noChangeArrowheads="1"/>
          </p:cNvSpPr>
          <p:nvPr/>
        </p:nvSpPr>
        <p:spPr bwMode="auto">
          <a:xfrm>
            <a:off x="1371600" y="3429000"/>
            <a:ext cx="10445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b="1" smtClean="0">
                <a:solidFill>
                  <a:srgbClr val="000000"/>
                </a:solidFill>
                <a:latin typeface="Mona Lisa Recut"/>
                <a:ea typeface="Arial Unicode MS" pitchFamily="34" charset="-128"/>
                <a:cs typeface="Arial Unicode MS" pitchFamily="34" charset="-128"/>
              </a:rPr>
              <a:t>generic </a:t>
            </a:r>
          </a:p>
          <a:p>
            <a:pPr eaLnBrk="1" fontAlgn="base" hangingPunct="1">
              <a:spcBef>
                <a:spcPct val="50000"/>
              </a:spcBef>
              <a:spcAft>
                <a:spcPct val="0"/>
              </a:spcAft>
            </a:pPr>
            <a:r>
              <a:rPr lang="en-US" b="1" smtClean="0">
                <a:solidFill>
                  <a:srgbClr val="000000"/>
                </a:solidFill>
                <a:latin typeface="Mona Lisa Recut"/>
                <a:ea typeface="Arial Unicode MS" pitchFamily="34" charset="-128"/>
                <a:cs typeface="Arial Unicode MS" pitchFamily="34" charset="-128"/>
              </a:rPr>
              <a:t>request</a:t>
            </a:r>
          </a:p>
        </p:txBody>
      </p:sp>
      <p:sp>
        <p:nvSpPr>
          <p:cNvPr id="117798" name="Rectangle 38"/>
          <p:cNvSpPr>
            <a:spLocks noChangeArrowheads="1"/>
          </p:cNvSpPr>
          <p:nvPr/>
        </p:nvSpPr>
        <p:spPr bwMode="auto">
          <a:xfrm>
            <a:off x="2362200" y="1143000"/>
            <a:ext cx="477838" cy="5334000"/>
          </a:xfrm>
          <a:prstGeom prst="rect">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sp>
        <p:nvSpPr>
          <p:cNvPr id="66575" name="Line 39"/>
          <p:cNvSpPr>
            <a:spLocks noChangeShapeType="1"/>
          </p:cNvSpPr>
          <p:nvPr/>
        </p:nvSpPr>
        <p:spPr bwMode="auto">
          <a:xfrm flipV="1">
            <a:off x="2819400" y="1295400"/>
            <a:ext cx="2209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76" name="Text Box 40"/>
          <p:cNvSpPr txBox="1">
            <a:spLocks noChangeArrowheads="1"/>
          </p:cNvSpPr>
          <p:nvPr/>
        </p:nvSpPr>
        <p:spPr bwMode="auto">
          <a:xfrm>
            <a:off x="3276600" y="990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000000"/>
                </a:solidFill>
                <a:latin typeface="Calibri" pitchFamily="34" charset="0"/>
                <a:ea typeface="Arial Unicode MS" pitchFamily="34" charset="-128"/>
                <a:cs typeface="Arial Unicode MS" pitchFamily="34" charset="-128"/>
              </a:rPr>
              <a:t>GetValues</a:t>
            </a:r>
          </a:p>
        </p:txBody>
      </p:sp>
      <p:sp>
        <p:nvSpPr>
          <p:cNvPr id="66577" name="Line 41"/>
          <p:cNvSpPr>
            <a:spLocks noChangeShapeType="1"/>
          </p:cNvSpPr>
          <p:nvPr/>
        </p:nvSpPr>
        <p:spPr bwMode="auto">
          <a:xfrm flipV="1">
            <a:off x="2801938" y="2057400"/>
            <a:ext cx="3370262" cy="158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78" name="Text Box 42"/>
          <p:cNvSpPr txBox="1">
            <a:spLocks noChangeArrowheads="1"/>
          </p:cNvSpPr>
          <p:nvPr/>
        </p:nvSpPr>
        <p:spPr bwMode="auto">
          <a:xfrm>
            <a:off x="3200400" y="1752600"/>
            <a:ext cx="1201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0000FF"/>
                </a:solidFill>
                <a:latin typeface="Calibri" pitchFamily="34" charset="0"/>
                <a:ea typeface="Arial Unicode MS" pitchFamily="34" charset="-128"/>
                <a:cs typeface="Arial Unicode MS" pitchFamily="34" charset="-128"/>
              </a:rPr>
              <a:t>GetValues</a:t>
            </a:r>
          </a:p>
        </p:txBody>
      </p:sp>
      <p:sp>
        <p:nvSpPr>
          <p:cNvPr id="66579" name="Line 43"/>
          <p:cNvSpPr>
            <a:spLocks noChangeShapeType="1"/>
          </p:cNvSpPr>
          <p:nvPr/>
        </p:nvSpPr>
        <p:spPr bwMode="auto">
          <a:xfrm flipV="1">
            <a:off x="2819400" y="2819400"/>
            <a:ext cx="1752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0" name="Text Box 44"/>
          <p:cNvSpPr txBox="1">
            <a:spLocks noChangeArrowheads="1"/>
          </p:cNvSpPr>
          <p:nvPr/>
        </p:nvSpPr>
        <p:spPr bwMode="auto">
          <a:xfrm>
            <a:off x="3200400" y="2514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i="1" smtClean="0">
                <a:solidFill>
                  <a:srgbClr val="000000"/>
                </a:solidFill>
                <a:latin typeface="Calibri" pitchFamily="34" charset="0"/>
                <a:ea typeface="Arial Unicode MS" pitchFamily="34" charset="-128"/>
                <a:cs typeface="Arial Unicode MS" pitchFamily="34" charset="-128"/>
              </a:rPr>
              <a:t>GetValues</a:t>
            </a:r>
          </a:p>
        </p:txBody>
      </p:sp>
      <p:sp>
        <p:nvSpPr>
          <p:cNvPr id="66581" name="Line 45"/>
          <p:cNvSpPr>
            <a:spLocks noChangeShapeType="1"/>
          </p:cNvSpPr>
          <p:nvPr/>
        </p:nvSpPr>
        <p:spPr bwMode="auto">
          <a:xfrm flipV="1">
            <a:off x="2819400" y="3581400"/>
            <a:ext cx="3352800" cy="2063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2" name="Text Box 46"/>
          <p:cNvSpPr txBox="1">
            <a:spLocks noChangeArrowheads="1"/>
          </p:cNvSpPr>
          <p:nvPr/>
        </p:nvSpPr>
        <p:spPr bwMode="auto">
          <a:xfrm>
            <a:off x="3276600" y="3276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FF0066"/>
                </a:solidFill>
                <a:latin typeface="Calibri" pitchFamily="34" charset="0"/>
                <a:ea typeface="Arial Unicode MS" pitchFamily="34" charset="-128"/>
                <a:cs typeface="Arial Unicode MS" pitchFamily="34" charset="-128"/>
              </a:rPr>
              <a:t>GetValues</a:t>
            </a:r>
          </a:p>
        </p:txBody>
      </p:sp>
      <p:sp>
        <p:nvSpPr>
          <p:cNvPr id="66583" name="Line 47"/>
          <p:cNvSpPr>
            <a:spLocks noChangeShapeType="1"/>
          </p:cNvSpPr>
          <p:nvPr/>
        </p:nvSpPr>
        <p:spPr bwMode="auto">
          <a:xfrm>
            <a:off x="2819400" y="4343400"/>
            <a:ext cx="1524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4" name="Text Box 48"/>
          <p:cNvSpPr txBox="1">
            <a:spLocks noChangeArrowheads="1"/>
          </p:cNvSpPr>
          <p:nvPr/>
        </p:nvSpPr>
        <p:spPr bwMode="auto">
          <a:xfrm>
            <a:off x="3200400" y="3962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000000"/>
                </a:solidFill>
                <a:latin typeface="Calibri" pitchFamily="34" charset="0"/>
                <a:ea typeface="Arial Unicode MS" pitchFamily="34" charset="-128"/>
                <a:cs typeface="Arial Unicode MS" pitchFamily="34" charset="-128"/>
              </a:rPr>
              <a:t>GetValues</a:t>
            </a:r>
          </a:p>
        </p:txBody>
      </p:sp>
      <p:sp>
        <p:nvSpPr>
          <p:cNvPr id="66585" name="Line 49"/>
          <p:cNvSpPr>
            <a:spLocks noChangeShapeType="1"/>
          </p:cNvSpPr>
          <p:nvPr/>
        </p:nvSpPr>
        <p:spPr bwMode="auto">
          <a:xfrm>
            <a:off x="2819400" y="5105400"/>
            <a:ext cx="3276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117810" name="Text Box 50"/>
          <p:cNvSpPr txBox="1">
            <a:spLocks noChangeArrowheads="1"/>
          </p:cNvSpPr>
          <p:nvPr/>
        </p:nvSpPr>
        <p:spPr bwMode="auto">
          <a:xfrm>
            <a:off x="3200400" y="4724400"/>
            <a:ext cx="1143000" cy="304800"/>
          </a:xfrm>
          <a:prstGeom prst="rect">
            <a:avLst/>
          </a:prstGeom>
          <a:noFill/>
          <a:ln w="9525">
            <a:noFill/>
            <a:miter lim="800000"/>
            <a:headEnd/>
            <a:tailEnd/>
          </a:ln>
          <a:effectLst/>
        </p:spPr>
        <p:txBody>
          <a:bodyPr lIns="91430" tIns="45715" rIns="91430" bIns="45715">
            <a:spAutoFit/>
          </a:bodyPr>
          <a:lstStyle/>
          <a:p>
            <a:pPr defTabSz="457200" fontAlgn="base">
              <a:spcBef>
                <a:spcPct val="50000"/>
              </a:spcBef>
              <a:spcAft>
                <a:spcPct val="0"/>
              </a:spcAft>
              <a:defRPr/>
            </a:pPr>
            <a:r>
              <a:rPr lang="en-US" sz="1400" b="1" u="sng">
                <a:solidFill>
                  <a:srgbClr val="000000"/>
                </a:solidFill>
                <a:effectLst>
                  <a:outerShdw blurRad="38100" dist="38100" dir="2700000" algn="tl">
                    <a:srgbClr val="C0C0C0"/>
                  </a:outerShdw>
                </a:effectLst>
                <a:ea typeface="Arial Unicode MS" pitchFamily="34" charset="-128"/>
                <a:cs typeface="Arial Unicode MS" pitchFamily="34" charset="-128"/>
              </a:rPr>
              <a:t>GetValues</a:t>
            </a:r>
          </a:p>
        </p:txBody>
      </p:sp>
      <p:sp>
        <p:nvSpPr>
          <p:cNvPr id="66587" name="Line 51"/>
          <p:cNvSpPr>
            <a:spLocks noChangeShapeType="1"/>
          </p:cNvSpPr>
          <p:nvPr/>
        </p:nvSpPr>
        <p:spPr bwMode="auto">
          <a:xfrm>
            <a:off x="2819400" y="5715000"/>
            <a:ext cx="1752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8" name="Text Box 52"/>
          <p:cNvSpPr txBox="1">
            <a:spLocks noChangeArrowheads="1"/>
          </p:cNvSpPr>
          <p:nvPr/>
        </p:nvSpPr>
        <p:spPr bwMode="auto">
          <a:xfrm>
            <a:off x="3214688" y="5410200"/>
            <a:ext cx="1204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b="1" smtClean="0">
                <a:solidFill>
                  <a:srgbClr val="000000"/>
                </a:solidFill>
                <a:latin typeface="Times New Roman" pitchFamily="18" charset="0"/>
                <a:ea typeface="Arial Unicode MS" pitchFamily="34" charset="-128"/>
                <a:cs typeface="Arial Unicode MS" pitchFamily="34" charset="-128"/>
              </a:rPr>
              <a:t>GetValues</a:t>
            </a:r>
          </a:p>
        </p:txBody>
      </p:sp>
      <p:sp>
        <p:nvSpPr>
          <p:cNvPr id="66589" name="Line 53"/>
          <p:cNvSpPr>
            <a:spLocks noChangeShapeType="1"/>
          </p:cNvSpPr>
          <p:nvPr/>
        </p:nvSpPr>
        <p:spPr bwMode="auto">
          <a:xfrm>
            <a:off x="2819400" y="6248400"/>
            <a:ext cx="3200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90" name="Text Box 54"/>
          <p:cNvSpPr txBox="1">
            <a:spLocks noChangeArrowheads="1"/>
          </p:cNvSpPr>
          <p:nvPr/>
        </p:nvSpPr>
        <p:spPr bwMode="auto">
          <a:xfrm>
            <a:off x="3276600" y="58674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b="1" smtClean="0">
                <a:solidFill>
                  <a:srgbClr val="000000"/>
                </a:solidFill>
                <a:latin typeface="Script MT Bold" pitchFamily="66" charset="0"/>
                <a:ea typeface="Arial Unicode MS" pitchFamily="34" charset="-128"/>
                <a:cs typeface="Arial Unicode MS" pitchFamily="34" charset="-128"/>
              </a:rPr>
              <a:t>GetValues</a:t>
            </a:r>
          </a:p>
        </p:txBody>
      </p:sp>
      <p:grpSp>
        <p:nvGrpSpPr>
          <p:cNvPr id="14" name="Group 55"/>
          <p:cNvGrpSpPr>
            <a:grpSpLocks/>
          </p:cNvGrpSpPr>
          <p:nvPr/>
        </p:nvGrpSpPr>
        <p:grpSpPr bwMode="auto">
          <a:xfrm>
            <a:off x="6248400" y="5791200"/>
            <a:ext cx="1752600" cy="762000"/>
            <a:chOff x="3936" y="3648"/>
            <a:chExt cx="1104" cy="480"/>
          </a:xfrm>
        </p:grpSpPr>
        <p:sp>
          <p:nvSpPr>
            <p:cNvPr id="66593" name="AutoShape 56"/>
            <p:cNvSpPr>
              <a:spLocks noChangeArrowheads="1"/>
            </p:cNvSpPr>
            <p:nvPr/>
          </p:nvSpPr>
          <p:spPr bwMode="auto">
            <a:xfrm>
              <a:off x="3936" y="3648"/>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594" name="Picture 57" descr="masthead"/>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36" y="3825"/>
              <a:ext cx="1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5" name="Text Box 58"/>
            <p:cNvSpPr txBox="1">
              <a:spLocks noChangeArrowheads="1"/>
            </p:cNvSpPr>
            <p:nvPr/>
          </p:nvSpPr>
          <p:spPr bwMode="auto">
            <a:xfrm>
              <a:off x="3974" y="3840"/>
              <a:ext cx="4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FF0000"/>
                  </a:solidFill>
                  <a:latin typeface="Calibri" pitchFamily="34" charset="0"/>
                  <a:ea typeface="Arial Unicode MS" pitchFamily="34" charset="-128"/>
                  <a:cs typeface="Arial Unicode MS" pitchFamily="34" charset="-128"/>
                </a:rPr>
                <a:t>ODM</a:t>
              </a:r>
            </a:p>
          </p:txBody>
        </p:sp>
      </p:grpSp>
      <p:sp>
        <p:nvSpPr>
          <p:cNvPr id="66592" name="Text Box 59"/>
          <p:cNvSpPr txBox="1">
            <a:spLocks noChangeArrowheads="1"/>
          </p:cNvSpPr>
          <p:nvPr/>
        </p:nvSpPr>
        <p:spPr bwMode="auto">
          <a:xfrm>
            <a:off x="288925" y="5370513"/>
            <a:ext cx="191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mtClean="0">
                <a:solidFill>
                  <a:srgbClr val="000000"/>
                </a:solidFill>
                <a:latin typeface="Calibri" pitchFamily="34" charset="0"/>
                <a:ea typeface="Arial Unicode MS" pitchFamily="34" charset="-128"/>
                <a:cs typeface="Arial Unicode MS" pitchFamily="34" charset="-128"/>
              </a:rPr>
              <a:t>Michael Piasecki</a:t>
            </a:r>
          </a:p>
          <a:p>
            <a:pPr eaLnBrk="1" fontAlgn="base" hangingPunct="1">
              <a:spcBef>
                <a:spcPct val="0"/>
              </a:spcBef>
              <a:spcAft>
                <a:spcPct val="0"/>
              </a:spcAft>
            </a:pPr>
            <a:r>
              <a:rPr lang="en-US" smtClean="0">
                <a:solidFill>
                  <a:srgbClr val="000000"/>
                </a:solidFill>
                <a:latin typeface="Calibri" pitchFamily="34" charset="0"/>
                <a:ea typeface="Arial Unicode MS" pitchFamily="34" charset="-128"/>
                <a:cs typeface="Arial Unicode MS" pitchFamily="34" charset="-128"/>
              </a:rPr>
              <a:t>Drexel University</a:t>
            </a:r>
          </a:p>
        </p:txBody>
      </p:sp>
    </p:spTree>
    <p:extLst>
      <p:ext uri="{BB962C8B-B14F-4D97-AF65-F5344CB8AC3E}">
        <p14:creationId xmlns:p14="http://schemas.microsoft.com/office/powerpoint/2010/main" val="261335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nodeType="afterGroup">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117798"/>
                                        </p:tgtEl>
                                        <p:attrNameLst>
                                          <p:attrName>style.visibility</p:attrName>
                                        </p:attrNameLst>
                                      </p:cBhvr>
                                      <p:to>
                                        <p:strVal val="visible"/>
                                      </p:to>
                                    </p:set>
                                    <p:animEffect transition="in" filter="box(in)">
                                      <p:cBhvr>
                                        <p:cTn id="11" dur="500"/>
                                        <p:tgtEl>
                                          <p:spTgt spid="117798"/>
                                        </p:tgtEl>
                                      </p:cBhvr>
                                    </p:animEffect>
                                  </p:childTnLst>
                                </p:cTn>
                              </p:par>
                            </p:childTnLst>
                          </p:cTn>
                        </p:par>
                        <p:par>
                          <p:cTn id="12" fill="hold" nodeType="afterGroup">
                            <p:stCondLst>
                              <p:cond delay="2000"/>
                            </p:stCondLst>
                            <p:childTnLst>
                              <p:par>
                                <p:cTn id="13" presetID="8" presetClass="emph" presetSubtype="0" fill="hold" grpId="1" nodeType="afterEffect">
                                  <p:stCondLst>
                                    <p:cond delay="1000"/>
                                  </p:stCondLst>
                                  <p:childTnLst>
                                    <p:animRot by="43200000">
                                      <p:cBhvr>
                                        <p:cTn id="14" dur="500" fill="hold"/>
                                        <p:tgtEl>
                                          <p:spTgt spid="117798"/>
                                        </p:tgtEl>
                                        <p:attrNameLst>
                                          <p:attrName>r</p:attrName>
                                        </p:attrNameLst>
                                      </p:cBhvr>
                                    </p:animRot>
                                  </p:childTnLst>
                                </p:cTn>
                              </p:par>
                            </p:childTnLst>
                          </p:cTn>
                        </p:par>
                        <p:par>
                          <p:cTn id="15" fill="hold" nodeType="afterGroup">
                            <p:stCondLst>
                              <p:cond delay="3500"/>
                            </p:stCondLst>
                            <p:childTnLst>
                              <p:par>
                                <p:cTn id="16" presetID="1" presetClass="entr" presetSubtype="0" fill="hold" nodeType="afterEffect">
                                  <p:stCondLst>
                                    <p:cond delay="50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ntr" presetSubtype="0"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nodeType="afterEffect">
                                  <p:stCondLst>
                                    <p:cond delay="5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nodeType="afterGroup">
                            <p:stCondLst>
                              <p:cond delay="5000"/>
                            </p:stCondLst>
                            <p:childTnLst>
                              <p:par>
                                <p:cTn id="25" presetID="1" presetClass="entr" presetSubtype="0"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nodeType="afterGroup">
                            <p:stCondLst>
                              <p:cond delay="5500"/>
                            </p:stCondLst>
                            <p:childTnLst>
                              <p:par>
                                <p:cTn id="28" presetID="1" presetClass="entr" presetSubtype="0" fill="hold" nodeType="afterEffect">
                                  <p:stCondLst>
                                    <p:cond delay="50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nodeType="afterGroup">
                            <p:stCondLst>
                              <p:cond delay="6000"/>
                            </p:stCondLst>
                            <p:childTnLst>
                              <p:par>
                                <p:cTn id="31" presetID="1" presetClass="entr" presetSubtype="0"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nodeType="afterGroup">
                            <p:stCondLst>
                              <p:cond delay="6500"/>
                            </p:stCondLst>
                            <p:childTnLst>
                              <p:par>
                                <p:cTn id="34" presetID="1" presetClass="entr" presetSubtype="0" fill="hold" nodeType="afterEffect">
                                  <p:stCondLst>
                                    <p:cond delay="500"/>
                                  </p:stCondLst>
                                  <p:childTnLst>
                                    <p:set>
                                      <p:cBhvr>
                                        <p:cTn id="35" dur="1" fill="hold">
                                          <p:stCondLst>
                                            <p:cond delay="0"/>
                                          </p:stCondLst>
                                        </p:cTn>
                                        <p:tgtEl>
                                          <p:spTgt spid="12"/>
                                        </p:tgtEl>
                                        <p:attrNameLst>
                                          <p:attrName>style.visibility</p:attrName>
                                        </p:attrNameLst>
                                      </p:cBhvr>
                                      <p:to>
                                        <p:strVal val="visible"/>
                                      </p:to>
                                    </p:set>
                                  </p:childTnLst>
                                </p:cTn>
                              </p:par>
                            </p:childTnLst>
                          </p:cTn>
                        </p:par>
                        <p:par>
                          <p:cTn id="36" fill="hold" nodeType="afterGroup">
                            <p:stCondLst>
                              <p:cond delay="7000"/>
                            </p:stCondLst>
                            <p:childTnLst>
                              <p:par>
                                <p:cTn id="37" presetID="1" presetClass="entr" presetSubtype="0" fill="hold" nodeType="afterEffect">
                                  <p:stCondLst>
                                    <p:cond delay="50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8" grpId="0" animBg="1"/>
      <p:bldP spid="11779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print"/>
          <a:srcRect l="56538" t="36714" r="121" b="12970"/>
          <a:stretch/>
        </p:blipFill>
        <p:spPr>
          <a:xfrm>
            <a:off x="0" y="1505696"/>
            <a:ext cx="3897086" cy="291390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2" y="2751615"/>
            <a:ext cx="6213126" cy="411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1467679"/>
            <a:ext cx="5181600" cy="379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5105399" y="1558233"/>
            <a:ext cx="3124201" cy="369332"/>
          </a:xfrm>
          <a:prstGeom prst="rect">
            <a:avLst/>
          </a:prstGeom>
          <a:solidFill>
            <a:srgbClr val="FFFF00"/>
          </a:solidFill>
        </p:spPr>
        <p:txBody>
          <a:bodyPr wrap="square" rtlCol="0">
            <a:spAutoFit/>
          </a:bodyPr>
          <a:lstStyle/>
          <a:p>
            <a:r>
              <a:rPr lang="en-US" dirty="0" err="1" smtClean="0"/>
              <a:t>HydroServer</a:t>
            </a:r>
            <a:r>
              <a:rPr lang="en-US" dirty="0" smtClean="0"/>
              <a:t> – Data Publication</a:t>
            </a:r>
            <a:endParaRPr lang="en-US" dirty="0"/>
          </a:p>
        </p:txBody>
      </p:sp>
      <p:pic>
        <p:nvPicPr>
          <p:cNvPr id="33" name="Picture 2"/>
          <p:cNvPicPr>
            <a:picLocks noChangeAspect="1" noChangeArrowheads="1"/>
          </p:cNvPicPr>
          <p:nvPr/>
        </p:nvPicPr>
        <p:blipFill>
          <a:blip r:embed="rId6" cstate="print"/>
          <a:srcRect/>
          <a:stretch>
            <a:fillRect/>
          </a:stretch>
        </p:blipFill>
        <p:spPr bwMode="auto">
          <a:xfrm>
            <a:off x="4724400" y="3919227"/>
            <a:ext cx="4437926" cy="2938773"/>
          </a:xfrm>
          <a:prstGeom prst="rect">
            <a:avLst/>
          </a:prstGeom>
          <a:noFill/>
          <a:ln w="9525">
            <a:noFill/>
            <a:miter lim="800000"/>
            <a:headEnd/>
            <a:tailEnd/>
          </a:ln>
        </p:spPr>
      </p:pic>
      <p:sp>
        <p:nvSpPr>
          <p:cNvPr id="34" name="TextBox 33"/>
          <p:cNvSpPr txBox="1"/>
          <p:nvPr/>
        </p:nvSpPr>
        <p:spPr>
          <a:xfrm>
            <a:off x="5720442" y="4081046"/>
            <a:ext cx="2850365" cy="338554"/>
          </a:xfrm>
          <a:prstGeom prst="rect">
            <a:avLst/>
          </a:prstGeom>
          <a:solidFill>
            <a:schemeClr val="bg1"/>
          </a:solidFill>
        </p:spPr>
        <p:txBody>
          <a:bodyPr wrap="square" rtlCol="0">
            <a:spAutoFit/>
          </a:bodyPr>
          <a:lstStyle/>
          <a:p>
            <a:r>
              <a:rPr lang="en-US" sz="1600" dirty="0" smtClean="0"/>
              <a:t>Lake Powell Inflow and Storage</a:t>
            </a:r>
            <a:endParaRPr lang="en-US" sz="1600" dirty="0"/>
          </a:p>
        </p:txBody>
      </p:sp>
      <p:sp>
        <p:nvSpPr>
          <p:cNvPr id="32" name="TextBox 31"/>
          <p:cNvSpPr txBox="1"/>
          <p:nvPr/>
        </p:nvSpPr>
        <p:spPr>
          <a:xfrm>
            <a:off x="12538" y="6488668"/>
            <a:ext cx="4102261" cy="369332"/>
          </a:xfrm>
          <a:prstGeom prst="rect">
            <a:avLst/>
          </a:prstGeom>
          <a:solidFill>
            <a:srgbClr val="FFFF00"/>
          </a:solidFill>
        </p:spPr>
        <p:txBody>
          <a:bodyPr wrap="square" rtlCol="0">
            <a:spAutoFit/>
          </a:bodyPr>
          <a:lstStyle/>
          <a:p>
            <a:r>
              <a:rPr lang="en-US" dirty="0" err="1" smtClean="0"/>
              <a:t>HydroDesktop</a:t>
            </a:r>
            <a:r>
              <a:rPr lang="en-US" dirty="0" smtClean="0"/>
              <a:t> – Data Access and Analysis</a:t>
            </a:r>
            <a:endParaRPr lang="en-US" dirty="0"/>
          </a:p>
        </p:txBody>
      </p:sp>
      <p:sp>
        <p:nvSpPr>
          <p:cNvPr id="10" name="TextBox 9"/>
          <p:cNvSpPr txBox="1"/>
          <p:nvPr/>
        </p:nvSpPr>
        <p:spPr>
          <a:xfrm>
            <a:off x="4267200" y="6456402"/>
            <a:ext cx="4876800" cy="369332"/>
          </a:xfrm>
          <a:prstGeom prst="rect">
            <a:avLst/>
          </a:prstGeom>
          <a:solidFill>
            <a:srgbClr val="FFFF00"/>
          </a:solidFill>
        </p:spPr>
        <p:txBody>
          <a:bodyPr wrap="square" rtlCol="0">
            <a:spAutoFit/>
          </a:bodyPr>
          <a:lstStyle/>
          <a:p>
            <a:r>
              <a:rPr lang="en-US" dirty="0" err="1" smtClean="0"/>
              <a:t>HydroDesktop</a:t>
            </a:r>
            <a:r>
              <a:rPr lang="en-US" dirty="0" smtClean="0"/>
              <a:t> – Combining multiple data sources</a:t>
            </a:r>
            <a:endParaRPr lang="en-US" dirty="0"/>
          </a:p>
        </p:txBody>
      </p:sp>
      <p:sp>
        <p:nvSpPr>
          <p:cNvPr id="12" name="TextBox 11"/>
          <p:cNvSpPr txBox="1"/>
          <p:nvPr/>
        </p:nvSpPr>
        <p:spPr>
          <a:xfrm>
            <a:off x="152400" y="1993574"/>
            <a:ext cx="1600200" cy="646331"/>
          </a:xfrm>
          <a:prstGeom prst="rect">
            <a:avLst/>
          </a:prstGeom>
          <a:solidFill>
            <a:srgbClr val="FFFF00"/>
          </a:solidFill>
        </p:spPr>
        <p:txBody>
          <a:bodyPr wrap="square" rtlCol="0">
            <a:spAutoFit/>
          </a:bodyPr>
          <a:lstStyle/>
          <a:p>
            <a:r>
              <a:rPr lang="en-US" dirty="0" err="1" smtClean="0"/>
              <a:t>HydroCatalog</a:t>
            </a:r>
            <a:endParaRPr lang="en-US" dirty="0"/>
          </a:p>
          <a:p>
            <a:r>
              <a:rPr lang="en-US" dirty="0" smtClean="0"/>
              <a:t>Data Discovery</a:t>
            </a:r>
            <a:endParaRPr lang="en-US" dirty="0"/>
          </a:p>
        </p:txBody>
      </p:sp>
      <p:sp>
        <p:nvSpPr>
          <p:cNvPr id="2" name="Title 1"/>
          <p:cNvSpPr>
            <a:spLocks noGrp="1"/>
          </p:cNvSpPr>
          <p:nvPr>
            <p:ph type="title"/>
          </p:nvPr>
        </p:nvSpPr>
        <p:spPr>
          <a:xfrm>
            <a:off x="444653" y="0"/>
            <a:ext cx="8229600" cy="563562"/>
          </a:xfrm>
        </p:spPr>
        <p:txBody>
          <a:bodyPr>
            <a:normAutofit fontScale="90000"/>
          </a:bodyPr>
          <a:lstStyle/>
          <a:p>
            <a:r>
              <a:rPr lang="en-US" dirty="0" smtClean="0"/>
              <a:t>CUAHSI HIS</a:t>
            </a:r>
            <a:endParaRPr lang="en-US" dirty="0"/>
          </a:p>
        </p:txBody>
      </p:sp>
      <p:sp>
        <p:nvSpPr>
          <p:cNvPr id="14" name="TextBox 13"/>
          <p:cNvSpPr txBox="1"/>
          <p:nvPr/>
        </p:nvSpPr>
        <p:spPr>
          <a:xfrm>
            <a:off x="228600" y="540603"/>
            <a:ext cx="8686800" cy="830997"/>
          </a:xfrm>
          <a:prstGeom prst="rect">
            <a:avLst/>
          </a:prstGeom>
          <a:noFill/>
        </p:spPr>
        <p:txBody>
          <a:bodyPr wrap="square">
            <a:spAutoFit/>
          </a:bodyPr>
          <a:lstStyle/>
          <a:p>
            <a:pPr fontAlgn="auto">
              <a:spcBef>
                <a:spcPts val="0"/>
              </a:spcBef>
              <a:spcAft>
                <a:spcPts val="0"/>
              </a:spcAft>
              <a:defRPr/>
            </a:pPr>
            <a:r>
              <a:rPr lang="en-US" sz="1600" kern="0" dirty="0">
                <a:solidFill>
                  <a:sysClr val="windowText" lastClr="000000"/>
                </a:solidFill>
                <a:latin typeface="Arial" pitchFamily="34" charset="0"/>
              </a:rPr>
              <a:t>The CUAHSI Hydrologic Information System (HIS) is an internet based system to support the sharing of hydrologic data. It is comprised of hydrologic databases and servers connected through web services as well as software for data publication, discovery and access. </a:t>
            </a:r>
          </a:p>
        </p:txBody>
      </p:sp>
    </p:spTree>
    <p:extLst>
      <p:ext uri="{BB962C8B-B14F-4D97-AF65-F5344CB8AC3E}">
        <p14:creationId xmlns:p14="http://schemas.microsoft.com/office/powerpoint/2010/main" val="196712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47"/>
            <a:ext cx="8229600" cy="820386"/>
          </a:xfrm>
        </p:spPr>
        <p:txBody>
          <a:bodyPr/>
          <a:lstStyle/>
          <a:p>
            <a:r>
              <a:rPr lang="en-US" dirty="0" err="1" smtClean="0"/>
              <a:t>HydroDesktop</a:t>
            </a:r>
            <a:r>
              <a:rPr lang="en-US" dirty="0" smtClean="0"/>
              <a:t> Demo</a:t>
            </a:r>
            <a:endParaRPr lang="en-US"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0533"/>
            <a:ext cx="9105328" cy="603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50844" y="4807888"/>
            <a:ext cx="2923824" cy="1477328"/>
          </a:xfrm>
          <a:prstGeom prst="rect">
            <a:avLst/>
          </a:prstGeom>
          <a:solidFill>
            <a:srgbClr val="FFFF00"/>
          </a:solidFill>
        </p:spPr>
        <p:txBody>
          <a:bodyPr wrap="square" rtlCol="0">
            <a:spAutoFit/>
          </a:bodyPr>
          <a:lstStyle/>
          <a:p>
            <a:r>
              <a:rPr lang="en-US" dirty="0" smtClean="0"/>
              <a:t>An open source </a:t>
            </a:r>
          </a:p>
          <a:p>
            <a:r>
              <a:rPr lang="en-US" dirty="0" err="1" smtClean="0"/>
              <a:t>dotSpatial</a:t>
            </a:r>
            <a:r>
              <a:rPr lang="en-US" dirty="0" smtClean="0"/>
              <a:t> GIS based desktop client that supports discovery and analysis of hydrologic observations data</a:t>
            </a:r>
            <a:endParaRPr lang="en-US" dirty="0"/>
          </a:p>
        </p:txBody>
      </p:sp>
    </p:spTree>
    <p:extLst>
      <p:ext uri="{BB962C8B-B14F-4D97-AF65-F5344CB8AC3E}">
        <p14:creationId xmlns:p14="http://schemas.microsoft.com/office/powerpoint/2010/main" val="3918975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0533"/>
          </a:xfrm>
        </p:spPr>
        <p:txBody>
          <a:bodyPr>
            <a:normAutofit/>
          </a:bodyPr>
          <a:lstStyle/>
          <a:p>
            <a:r>
              <a:rPr lang="en-US" sz="3600" dirty="0" smtClean="0"/>
              <a:t>Delineate Watershed using EPA web services </a:t>
            </a:r>
            <a:endParaRPr lang="en-US" sz="36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6637"/>
            <a:ext cx="9144000" cy="60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882452" y="3582649"/>
            <a:ext cx="1034322" cy="809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794885" y="1304144"/>
            <a:ext cx="539646" cy="5246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388" y="6009781"/>
            <a:ext cx="8799225" cy="307777"/>
          </a:xfrm>
          <a:prstGeom prst="rect">
            <a:avLst/>
          </a:prstGeom>
          <a:solidFill>
            <a:srgbClr val="FFFF00"/>
          </a:solidFill>
        </p:spPr>
        <p:txBody>
          <a:bodyPr wrap="square">
            <a:spAutoFit/>
          </a:bodyPr>
          <a:lstStyle/>
          <a:p>
            <a:r>
              <a:rPr lang="en-US" sz="1400" dirty="0"/>
              <a:t>Uses EPA WATERS Web, Mapping, and Database </a:t>
            </a:r>
            <a:r>
              <a:rPr lang="en-US" sz="1400" dirty="0" smtClean="0"/>
              <a:t>Services at </a:t>
            </a:r>
            <a:r>
              <a:rPr lang="en-US" sz="1400" dirty="0" smtClean="0">
                <a:hlinkClick r:id="rId4"/>
              </a:rPr>
              <a:t>http</a:t>
            </a:r>
            <a:r>
              <a:rPr lang="en-US" sz="1400" dirty="0">
                <a:hlinkClick r:id="rId4"/>
              </a:rPr>
              <a:t>://</a:t>
            </a:r>
            <a:r>
              <a:rPr lang="en-US" sz="1400" dirty="0" smtClean="0">
                <a:hlinkClick r:id="rId4"/>
              </a:rPr>
              <a:t>www.epa.gov/waters/geoservices/index.html</a:t>
            </a:r>
            <a:r>
              <a:rPr lang="en-US" sz="1400" dirty="0" smtClean="0"/>
              <a:t> </a:t>
            </a:r>
            <a:endParaRPr lang="en-US" sz="1400" dirty="0"/>
          </a:p>
        </p:txBody>
      </p:sp>
    </p:spTree>
    <p:extLst>
      <p:ext uri="{BB962C8B-B14F-4D97-AF65-F5344CB8AC3E}">
        <p14:creationId xmlns:p14="http://schemas.microsoft.com/office/powerpoint/2010/main" val="63253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89" y="0"/>
            <a:ext cx="8229600" cy="796637"/>
          </a:xfrm>
        </p:spPr>
        <p:txBody>
          <a:bodyPr>
            <a:normAutofit fontScale="90000"/>
          </a:bodyPr>
          <a:lstStyle/>
          <a:p>
            <a:r>
              <a:rPr lang="en-US" dirty="0" smtClean="0"/>
              <a:t>Find data in and near this watershed</a:t>
            </a:r>
            <a:endParaRPr lang="en-US"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637"/>
            <a:ext cx="9144000" cy="606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39646" y="2308485"/>
            <a:ext cx="599606" cy="239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23" y="2428406"/>
            <a:ext cx="6609644" cy="413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96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816</Words>
  <Application>Microsoft Office PowerPoint</Application>
  <PresentationFormat>On-screen Show (4:3)</PresentationFormat>
  <Paragraphs>148</Paragraphs>
  <Slides>21</Slides>
  <Notes>5</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Default Design</vt:lpstr>
      <vt:lpstr>8_Office Theme</vt:lpstr>
      <vt:lpstr>17_Office Theme</vt:lpstr>
      <vt:lpstr>Combining Data From Multiple Sources Using the CUAHSI Hydrologic Information  System</vt:lpstr>
      <vt:lpstr>The CUAHSI Hydrologic Information System Team</vt:lpstr>
      <vt:lpstr>Hydrologic Data Challenges</vt:lpstr>
      <vt:lpstr>PowerPoint Presentation</vt:lpstr>
      <vt:lpstr>PowerPoint Presentation</vt:lpstr>
      <vt:lpstr>CUAHSI HIS</vt:lpstr>
      <vt:lpstr>HydroDesktop Demo</vt:lpstr>
      <vt:lpstr>Delineate Watershed using EPA web services </vt:lpstr>
      <vt:lpstr>Find data in and near this watershed</vt:lpstr>
      <vt:lpstr>Resulting buffer around the watershed</vt:lpstr>
      <vt:lpstr>Search last 22 years for all data in buffer around watershed</vt:lpstr>
      <vt:lpstr>Data Discovered </vt:lpstr>
      <vt:lpstr>Download USGS Daily Value Streamflow Data</vt:lpstr>
      <vt:lpstr>Plot the Data</vt:lpstr>
      <vt:lpstr>Download NRCS SNOTEL data</vt:lpstr>
      <vt:lpstr>Combined plot</vt:lpstr>
      <vt:lpstr>R Interoperability</vt:lpstr>
      <vt:lpstr>Plot the data using R</vt:lpstr>
      <vt:lpstr>Use the analysis capability of R</vt:lpstr>
      <vt:lpstr>Conclusions</vt:lpstr>
      <vt:lpstr>Open Development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CUAHSI OnLine: Bringing Data and Modeling Services to the Water Community</dc:title>
  <dc:creator>Rick</dc:creator>
  <cp:lastModifiedBy>David Tarboton</cp:lastModifiedBy>
  <cp:revision>131</cp:revision>
  <cp:lastPrinted>2011-10-25T03:53:22Z</cp:lastPrinted>
  <dcterms:created xsi:type="dcterms:W3CDTF">2010-05-18T21:41:05Z</dcterms:created>
  <dcterms:modified xsi:type="dcterms:W3CDTF">2012-12-03T13:55:48Z</dcterms:modified>
</cp:coreProperties>
</file>