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doc" ContentType="application/msword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charts/chart1.xml" ContentType="application/vnd.openxmlformats-officedocument.drawingml.chart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93" r:id="rId2"/>
    <p:sldId id="396" r:id="rId3"/>
    <p:sldId id="262" r:id="rId4"/>
    <p:sldId id="395" r:id="rId5"/>
    <p:sldId id="398" r:id="rId6"/>
    <p:sldId id="397" r:id="rId7"/>
    <p:sldId id="399" r:id="rId8"/>
    <p:sldId id="400" r:id="rId9"/>
    <p:sldId id="366" r:id="rId10"/>
    <p:sldId id="416" r:id="rId11"/>
    <p:sldId id="373" r:id="rId12"/>
    <p:sldId id="374" r:id="rId13"/>
    <p:sldId id="375" r:id="rId14"/>
    <p:sldId id="415" r:id="rId15"/>
    <p:sldId id="372" r:id="rId16"/>
    <p:sldId id="384" r:id="rId17"/>
    <p:sldId id="380" r:id="rId18"/>
    <p:sldId id="377" r:id="rId19"/>
    <p:sldId id="378" r:id="rId20"/>
    <p:sldId id="401" r:id="rId21"/>
    <p:sldId id="402" r:id="rId22"/>
    <p:sldId id="403" r:id="rId23"/>
    <p:sldId id="406" r:id="rId24"/>
    <p:sldId id="405" r:id="rId25"/>
    <p:sldId id="407" r:id="rId26"/>
    <p:sldId id="408" r:id="rId27"/>
    <p:sldId id="409" r:id="rId28"/>
    <p:sldId id="410" r:id="rId29"/>
    <p:sldId id="411" r:id="rId30"/>
    <p:sldId id="412" r:id="rId31"/>
    <p:sldId id="413" r:id="rId32"/>
    <p:sldId id="414" r:id="rId33"/>
    <p:sldId id="418" r:id="rId34"/>
    <p:sldId id="419" r:id="rId35"/>
    <p:sldId id="420" r:id="rId36"/>
    <p:sldId id="421" r:id="rId37"/>
    <p:sldId id="422" r:id="rId38"/>
    <p:sldId id="423" r:id="rId39"/>
    <p:sldId id="426" r:id="rId40"/>
    <p:sldId id="427" r:id="rId41"/>
    <p:sldId id="424" r:id="rId42"/>
    <p:sldId id="356" r:id="rId43"/>
  </p:sldIdLst>
  <p:sldSz cx="9144000" cy="6858000" type="screen4x3"/>
  <p:notesSz cx="6994525" cy="9278938"/>
  <p:custDataLst>
    <p:tags r:id="rId4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336699"/>
    <a:srgbClr val="008080"/>
    <a:srgbClr val="009999"/>
    <a:srgbClr val="FF9966"/>
    <a:srgbClr val="99FFFF"/>
    <a:srgbClr val="CCE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 snapToGrid="0">
      <p:cViewPr varScale="1">
        <p:scale>
          <a:sx n="102" d="100"/>
          <a:sy n="102" d="100"/>
        </p:scale>
        <p:origin x="3456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56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Elevation Drop for Streams</a:t>
            </a:r>
          </a:p>
        </c:rich>
      </c:tx>
      <c:layout>
        <c:manualLayout>
          <c:xMode val="edge"/>
          <c:yMode val="edge"/>
          <c:x val="0.34239999999999998"/>
          <c:y val="1.9662921348314606E-2"/>
        </c:manualLayout>
      </c:layout>
      <c:overlay val="0"/>
      <c:spPr>
        <a:noFill/>
        <a:ln w="34364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879999999999999"/>
          <c:y val="0.1797752808988764"/>
          <c:w val="0.72799999999999998"/>
          <c:h val="0.640449438202247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Drop</c:v>
                </c:pt>
              </c:strCache>
            </c:strRef>
          </c:tx>
          <c:spPr>
            <a:ln w="25773">
              <a:noFill/>
            </a:ln>
          </c:spPr>
          <c:marker>
            <c:symbol val="diamond"/>
            <c:size val="6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Sheet1!$A$2:$A$350</c:f>
              <c:numCache>
                <c:formatCode>General</c:formatCode>
                <c:ptCount val="34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2</c:v>
                </c:pt>
                <c:pt idx="268">
                  <c:v>2</c:v>
                </c:pt>
                <c:pt idx="269">
                  <c:v>2</c:v>
                </c:pt>
                <c:pt idx="270">
                  <c:v>2</c:v>
                </c:pt>
                <c:pt idx="271">
                  <c:v>2</c:v>
                </c:pt>
                <c:pt idx="272">
                  <c:v>2</c:v>
                </c:pt>
                <c:pt idx="273">
                  <c:v>2</c:v>
                </c:pt>
                <c:pt idx="274">
                  <c:v>2</c:v>
                </c:pt>
                <c:pt idx="275">
                  <c:v>2</c:v>
                </c:pt>
                <c:pt idx="276">
                  <c:v>2</c:v>
                </c:pt>
                <c:pt idx="277">
                  <c:v>2</c:v>
                </c:pt>
                <c:pt idx="278">
                  <c:v>2</c:v>
                </c:pt>
                <c:pt idx="279">
                  <c:v>2</c:v>
                </c:pt>
                <c:pt idx="280">
                  <c:v>2</c:v>
                </c:pt>
                <c:pt idx="281">
                  <c:v>2</c:v>
                </c:pt>
                <c:pt idx="282">
                  <c:v>2</c:v>
                </c:pt>
                <c:pt idx="283">
                  <c:v>2</c:v>
                </c:pt>
                <c:pt idx="284">
                  <c:v>2</c:v>
                </c:pt>
                <c:pt idx="285">
                  <c:v>2</c:v>
                </c:pt>
                <c:pt idx="286">
                  <c:v>2</c:v>
                </c:pt>
                <c:pt idx="287">
                  <c:v>2</c:v>
                </c:pt>
                <c:pt idx="288">
                  <c:v>2</c:v>
                </c:pt>
                <c:pt idx="289">
                  <c:v>2</c:v>
                </c:pt>
                <c:pt idx="290">
                  <c:v>2</c:v>
                </c:pt>
                <c:pt idx="291">
                  <c:v>2</c:v>
                </c:pt>
                <c:pt idx="292">
                  <c:v>2</c:v>
                </c:pt>
                <c:pt idx="293">
                  <c:v>2</c:v>
                </c:pt>
                <c:pt idx="294">
                  <c:v>2</c:v>
                </c:pt>
                <c:pt idx="295">
                  <c:v>2</c:v>
                </c:pt>
                <c:pt idx="296">
                  <c:v>2</c:v>
                </c:pt>
                <c:pt idx="297">
                  <c:v>2</c:v>
                </c:pt>
                <c:pt idx="298">
                  <c:v>2</c:v>
                </c:pt>
                <c:pt idx="299">
                  <c:v>2</c:v>
                </c:pt>
                <c:pt idx="300">
                  <c:v>2</c:v>
                </c:pt>
                <c:pt idx="301">
                  <c:v>2</c:v>
                </c:pt>
                <c:pt idx="302">
                  <c:v>2</c:v>
                </c:pt>
                <c:pt idx="303">
                  <c:v>2</c:v>
                </c:pt>
                <c:pt idx="304">
                  <c:v>2</c:v>
                </c:pt>
                <c:pt idx="305">
                  <c:v>2</c:v>
                </c:pt>
                <c:pt idx="306">
                  <c:v>2</c:v>
                </c:pt>
                <c:pt idx="307">
                  <c:v>2</c:v>
                </c:pt>
                <c:pt idx="308">
                  <c:v>2</c:v>
                </c:pt>
                <c:pt idx="309">
                  <c:v>2</c:v>
                </c:pt>
                <c:pt idx="310">
                  <c:v>2</c:v>
                </c:pt>
                <c:pt idx="311">
                  <c:v>2</c:v>
                </c:pt>
                <c:pt idx="312">
                  <c:v>2</c:v>
                </c:pt>
                <c:pt idx="313">
                  <c:v>2</c:v>
                </c:pt>
                <c:pt idx="314">
                  <c:v>2</c:v>
                </c:pt>
                <c:pt idx="315">
                  <c:v>2</c:v>
                </c:pt>
                <c:pt idx="316">
                  <c:v>2</c:v>
                </c:pt>
                <c:pt idx="317">
                  <c:v>2</c:v>
                </c:pt>
                <c:pt idx="318">
                  <c:v>2</c:v>
                </c:pt>
                <c:pt idx="319">
                  <c:v>2</c:v>
                </c:pt>
                <c:pt idx="320">
                  <c:v>2</c:v>
                </c:pt>
                <c:pt idx="321">
                  <c:v>2</c:v>
                </c:pt>
                <c:pt idx="322">
                  <c:v>2</c:v>
                </c:pt>
                <c:pt idx="323">
                  <c:v>2</c:v>
                </c:pt>
                <c:pt idx="324">
                  <c:v>2</c:v>
                </c:pt>
                <c:pt idx="325">
                  <c:v>2</c:v>
                </c:pt>
                <c:pt idx="326">
                  <c:v>2</c:v>
                </c:pt>
                <c:pt idx="327">
                  <c:v>2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4</c:v>
                </c:pt>
                <c:pt idx="345">
                  <c:v>4</c:v>
                </c:pt>
                <c:pt idx="346">
                  <c:v>4</c:v>
                </c:pt>
                <c:pt idx="347">
                  <c:v>5</c:v>
                </c:pt>
              </c:numCache>
            </c:numRef>
          </c:xVal>
          <c:yVal>
            <c:numRef>
              <c:f>Sheet1!$B$2:$B$350</c:f>
              <c:numCache>
                <c:formatCode>0</c:formatCode>
                <c:ptCount val="349"/>
                <c:pt idx="0">
                  <c:v>63</c:v>
                </c:pt>
                <c:pt idx="1">
                  <c:v>44</c:v>
                </c:pt>
                <c:pt idx="2">
                  <c:v>14</c:v>
                </c:pt>
                <c:pt idx="3">
                  <c:v>38</c:v>
                </c:pt>
                <c:pt idx="4">
                  <c:v>71</c:v>
                </c:pt>
                <c:pt idx="5">
                  <c:v>88</c:v>
                </c:pt>
                <c:pt idx="6">
                  <c:v>47</c:v>
                </c:pt>
                <c:pt idx="7">
                  <c:v>101</c:v>
                </c:pt>
                <c:pt idx="8">
                  <c:v>172</c:v>
                </c:pt>
                <c:pt idx="9">
                  <c:v>89</c:v>
                </c:pt>
                <c:pt idx="10">
                  <c:v>32</c:v>
                </c:pt>
                <c:pt idx="11">
                  <c:v>186</c:v>
                </c:pt>
                <c:pt idx="12">
                  <c:v>14</c:v>
                </c:pt>
                <c:pt idx="13">
                  <c:v>4</c:v>
                </c:pt>
                <c:pt idx="14">
                  <c:v>5</c:v>
                </c:pt>
                <c:pt idx="15">
                  <c:v>7</c:v>
                </c:pt>
                <c:pt idx="16">
                  <c:v>97</c:v>
                </c:pt>
                <c:pt idx="17">
                  <c:v>60</c:v>
                </c:pt>
                <c:pt idx="18">
                  <c:v>72</c:v>
                </c:pt>
                <c:pt idx="19">
                  <c:v>140</c:v>
                </c:pt>
                <c:pt idx="20">
                  <c:v>81</c:v>
                </c:pt>
                <c:pt idx="21">
                  <c:v>70</c:v>
                </c:pt>
                <c:pt idx="22">
                  <c:v>46</c:v>
                </c:pt>
                <c:pt idx="23">
                  <c:v>5</c:v>
                </c:pt>
                <c:pt idx="24">
                  <c:v>166</c:v>
                </c:pt>
                <c:pt idx="25">
                  <c:v>53</c:v>
                </c:pt>
                <c:pt idx="26">
                  <c:v>77</c:v>
                </c:pt>
                <c:pt idx="27">
                  <c:v>67</c:v>
                </c:pt>
                <c:pt idx="28">
                  <c:v>163</c:v>
                </c:pt>
                <c:pt idx="29">
                  <c:v>29</c:v>
                </c:pt>
                <c:pt idx="30">
                  <c:v>55</c:v>
                </c:pt>
                <c:pt idx="31">
                  <c:v>1</c:v>
                </c:pt>
                <c:pt idx="32">
                  <c:v>107</c:v>
                </c:pt>
                <c:pt idx="33">
                  <c:v>176</c:v>
                </c:pt>
                <c:pt idx="34">
                  <c:v>52</c:v>
                </c:pt>
                <c:pt idx="35">
                  <c:v>77</c:v>
                </c:pt>
                <c:pt idx="36">
                  <c:v>47</c:v>
                </c:pt>
                <c:pt idx="37">
                  <c:v>66</c:v>
                </c:pt>
                <c:pt idx="38">
                  <c:v>140</c:v>
                </c:pt>
                <c:pt idx="39">
                  <c:v>28</c:v>
                </c:pt>
                <c:pt idx="40">
                  <c:v>117</c:v>
                </c:pt>
                <c:pt idx="41">
                  <c:v>85</c:v>
                </c:pt>
                <c:pt idx="42">
                  <c:v>45</c:v>
                </c:pt>
                <c:pt idx="43">
                  <c:v>167</c:v>
                </c:pt>
                <c:pt idx="44">
                  <c:v>186</c:v>
                </c:pt>
                <c:pt idx="45">
                  <c:v>16</c:v>
                </c:pt>
                <c:pt idx="46">
                  <c:v>23</c:v>
                </c:pt>
                <c:pt idx="47">
                  <c:v>8</c:v>
                </c:pt>
                <c:pt idx="48">
                  <c:v>11</c:v>
                </c:pt>
                <c:pt idx="49">
                  <c:v>13</c:v>
                </c:pt>
                <c:pt idx="50">
                  <c:v>21</c:v>
                </c:pt>
                <c:pt idx="51">
                  <c:v>26</c:v>
                </c:pt>
                <c:pt idx="52">
                  <c:v>92</c:v>
                </c:pt>
                <c:pt idx="53">
                  <c:v>489</c:v>
                </c:pt>
                <c:pt idx="54">
                  <c:v>123</c:v>
                </c:pt>
                <c:pt idx="55">
                  <c:v>33</c:v>
                </c:pt>
                <c:pt idx="56">
                  <c:v>8</c:v>
                </c:pt>
                <c:pt idx="57">
                  <c:v>39</c:v>
                </c:pt>
                <c:pt idx="58">
                  <c:v>24</c:v>
                </c:pt>
                <c:pt idx="59">
                  <c:v>177</c:v>
                </c:pt>
                <c:pt idx="60">
                  <c:v>81</c:v>
                </c:pt>
                <c:pt idx="61">
                  <c:v>48</c:v>
                </c:pt>
                <c:pt idx="62">
                  <c:v>19</c:v>
                </c:pt>
                <c:pt idx="63">
                  <c:v>78</c:v>
                </c:pt>
                <c:pt idx="64">
                  <c:v>36</c:v>
                </c:pt>
                <c:pt idx="65">
                  <c:v>70</c:v>
                </c:pt>
                <c:pt idx="66">
                  <c:v>53</c:v>
                </c:pt>
                <c:pt idx="67">
                  <c:v>125</c:v>
                </c:pt>
                <c:pt idx="68">
                  <c:v>1</c:v>
                </c:pt>
                <c:pt idx="69">
                  <c:v>101</c:v>
                </c:pt>
                <c:pt idx="70">
                  <c:v>178</c:v>
                </c:pt>
                <c:pt idx="71">
                  <c:v>131</c:v>
                </c:pt>
                <c:pt idx="72">
                  <c:v>152</c:v>
                </c:pt>
                <c:pt idx="73">
                  <c:v>25</c:v>
                </c:pt>
                <c:pt idx="74">
                  <c:v>105</c:v>
                </c:pt>
                <c:pt idx="75">
                  <c:v>0</c:v>
                </c:pt>
                <c:pt idx="76">
                  <c:v>66</c:v>
                </c:pt>
                <c:pt idx="77">
                  <c:v>96</c:v>
                </c:pt>
                <c:pt idx="78">
                  <c:v>125</c:v>
                </c:pt>
                <c:pt idx="79">
                  <c:v>6</c:v>
                </c:pt>
                <c:pt idx="80">
                  <c:v>35</c:v>
                </c:pt>
                <c:pt idx="81">
                  <c:v>227</c:v>
                </c:pt>
                <c:pt idx="82">
                  <c:v>59</c:v>
                </c:pt>
                <c:pt idx="83">
                  <c:v>96</c:v>
                </c:pt>
                <c:pt idx="84">
                  <c:v>225</c:v>
                </c:pt>
                <c:pt idx="85">
                  <c:v>19</c:v>
                </c:pt>
                <c:pt idx="86">
                  <c:v>69</c:v>
                </c:pt>
                <c:pt idx="87">
                  <c:v>133</c:v>
                </c:pt>
                <c:pt idx="88">
                  <c:v>233</c:v>
                </c:pt>
                <c:pt idx="89">
                  <c:v>57</c:v>
                </c:pt>
                <c:pt idx="90">
                  <c:v>76</c:v>
                </c:pt>
                <c:pt idx="91">
                  <c:v>133</c:v>
                </c:pt>
                <c:pt idx="92">
                  <c:v>179</c:v>
                </c:pt>
                <c:pt idx="93">
                  <c:v>146</c:v>
                </c:pt>
                <c:pt idx="94">
                  <c:v>76</c:v>
                </c:pt>
                <c:pt idx="95">
                  <c:v>159</c:v>
                </c:pt>
                <c:pt idx="96">
                  <c:v>131</c:v>
                </c:pt>
                <c:pt idx="97">
                  <c:v>33</c:v>
                </c:pt>
                <c:pt idx="98">
                  <c:v>7</c:v>
                </c:pt>
                <c:pt idx="99">
                  <c:v>91</c:v>
                </c:pt>
                <c:pt idx="100">
                  <c:v>188</c:v>
                </c:pt>
                <c:pt idx="101">
                  <c:v>51</c:v>
                </c:pt>
                <c:pt idx="102">
                  <c:v>7</c:v>
                </c:pt>
                <c:pt idx="103">
                  <c:v>107</c:v>
                </c:pt>
                <c:pt idx="104">
                  <c:v>24</c:v>
                </c:pt>
                <c:pt idx="105">
                  <c:v>220</c:v>
                </c:pt>
                <c:pt idx="106">
                  <c:v>50</c:v>
                </c:pt>
                <c:pt idx="107">
                  <c:v>13</c:v>
                </c:pt>
                <c:pt idx="108">
                  <c:v>144</c:v>
                </c:pt>
                <c:pt idx="109">
                  <c:v>21</c:v>
                </c:pt>
                <c:pt idx="110">
                  <c:v>10</c:v>
                </c:pt>
                <c:pt idx="111">
                  <c:v>80</c:v>
                </c:pt>
                <c:pt idx="112">
                  <c:v>54</c:v>
                </c:pt>
                <c:pt idx="113">
                  <c:v>66</c:v>
                </c:pt>
                <c:pt idx="114">
                  <c:v>82</c:v>
                </c:pt>
                <c:pt idx="115">
                  <c:v>15</c:v>
                </c:pt>
                <c:pt idx="116">
                  <c:v>83</c:v>
                </c:pt>
                <c:pt idx="117">
                  <c:v>177</c:v>
                </c:pt>
                <c:pt idx="118">
                  <c:v>53</c:v>
                </c:pt>
                <c:pt idx="119">
                  <c:v>252</c:v>
                </c:pt>
                <c:pt idx="120">
                  <c:v>23</c:v>
                </c:pt>
                <c:pt idx="121">
                  <c:v>26</c:v>
                </c:pt>
                <c:pt idx="122">
                  <c:v>63</c:v>
                </c:pt>
                <c:pt idx="123">
                  <c:v>340</c:v>
                </c:pt>
                <c:pt idx="124">
                  <c:v>41</c:v>
                </c:pt>
                <c:pt idx="125">
                  <c:v>2</c:v>
                </c:pt>
                <c:pt idx="126">
                  <c:v>241</c:v>
                </c:pt>
                <c:pt idx="127">
                  <c:v>11</c:v>
                </c:pt>
                <c:pt idx="128">
                  <c:v>134</c:v>
                </c:pt>
                <c:pt idx="129">
                  <c:v>175</c:v>
                </c:pt>
                <c:pt idx="130">
                  <c:v>125</c:v>
                </c:pt>
                <c:pt idx="131">
                  <c:v>47</c:v>
                </c:pt>
                <c:pt idx="132">
                  <c:v>334</c:v>
                </c:pt>
                <c:pt idx="133">
                  <c:v>43</c:v>
                </c:pt>
                <c:pt idx="134">
                  <c:v>12</c:v>
                </c:pt>
                <c:pt idx="135">
                  <c:v>239</c:v>
                </c:pt>
                <c:pt idx="136">
                  <c:v>138</c:v>
                </c:pt>
                <c:pt idx="137">
                  <c:v>61</c:v>
                </c:pt>
                <c:pt idx="138">
                  <c:v>100</c:v>
                </c:pt>
                <c:pt idx="139">
                  <c:v>100</c:v>
                </c:pt>
                <c:pt idx="140">
                  <c:v>243</c:v>
                </c:pt>
                <c:pt idx="141">
                  <c:v>44</c:v>
                </c:pt>
                <c:pt idx="142">
                  <c:v>35</c:v>
                </c:pt>
                <c:pt idx="143">
                  <c:v>30</c:v>
                </c:pt>
                <c:pt idx="144">
                  <c:v>95</c:v>
                </c:pt>
                <c:pt idx="145">
                  <c:v>9</c:v>
                </c:pt>
                <c:pt idx="146">
                  <c:v>104</c:v>
                </c:pt>
                <c:pt idx="147">
                  <c:v>84</c:v>
                </c:pt>
                <c:pt idx="148">
                  <c:v>11</c:v>
                </c:pt>
                <c:pt idx="149">
                  <c:v>1</c:v>
                </c:pt>
                <c:pt idx="150">
                  <c:v>173</c:v>
                </c:pt>
                <c:pt idx="151">
                  <c:v>168</c:v>
                </c:pt>
                <c:pt idx="152">
                  <c:v>83</c:v>
                </c:pt>
                <c:pt idx="153">
                  <c:v>119</c:v>
                </c:pt>
                <c:pt idx="154">
                  <c:v>5</c:v>
                </c:pt>
                <c:pt idx="155">
                  <c:v>28</c:v>
                </c:pt>
                <c:pt idx="156">
                  <c:v>23</c:v>
                </c:pt>
                <c:pt idx="157">
                  <c:v>32</c:v>
                </c:pt>
                <c:pt idx="158">
                  <c:v>31</c:v>
                </c:pt>
                <c:pt idx="159">
                  <c:v>285</c:v>
                </c:pt>
                <c:pt idx="160">
                  <c:v>217</c:v>
                </c:pt>
                <c:pt idx="161">
                  <c:v>9</c:v>
                </c:pt>
                <c:pt idx="162">
                  <c:v>140</c:v>
                </c:pt>
                <c:pt idx="163">
                  <c:v>33</c:v>
                </c:pt>
                <c:pt idx="164">
                  <c:v>156</c:v>
                </c:pt>
                <c:pt idx="165">
                  <c:v>256</c:v>
                </c:pt>
                <c:pt idx="166">
                  <c:v>116</c:v>
                </c:pt>
                <c:pt idx="167">
                  <c:v>69</c:v>
                </c:pt>
                <c:pt idx="168">
                  <c:v>40</c:v>
                </c:pt>
                <c:pt idx="169">
                  <c:v>74</c:v>
                </c:pt>
                <c:pt idx="170">
                  <c:v>12</c:v>
                </c:pt>
                <c:pt idx="171">
                  <c:v>139</c:v>
                </c:pt>
                <c:pt idx="172">
                  <c:v>61</c:v>
                </c:pt>
                <c:pt idx="173">
                  <c:v>11</c:v>
                </c:pt>
                <c:pt idx="174">
                  <c:v>10</c:v>
                </c:pt>
                <c:pt idx="175">
                  <c:v>73</c:v>
                </c:pt>
                <c:pt idx="176">
                  <c:v>160</c:v>
                </c:pt>
                <c:pt idx="177">
                  <c:v>53</c:v>
                </c:pt>
                <c:pt idx="178">
                  <c:v>21</c:v>
                </c:pt>
                <c:pt idx="179">
                  <c:v>45</c:v>
                </c:pt>
                <c:pt idx="180">
                  <c:v>13</c:v>
                </c:pt>
                <c:pt idx="181">
                  <c:v>12</c:v>
                </c:pt>
                <c:pt idx="182">
                  <c:v>1</c:v>
                </c:pt>
                <c:pt idx="183">
                  <c:v>86</c:v>
                </c:pt>
                <c:pt idx="184">
                  <c:v>149</c:v>
                </c:pt>
                <c:pt idx="185">
                  <c:v>46</c:v>
                </c:pt>
                <c:pt idx="186">
                  <c:v>14</c:v>
                </c:pt>
                <c:pt idx="187">
                  <c:v>124</c:v>
                </c:pt>
                <c:pt idx="188">
                  <c:v>7</c:v>
                </c:pt>
                <c:pt idx="189">
                  <c:v>36</c:v>
                </c:pt>
                <c:pt idx="190">
                  <c:v>39</c:v>
                </c:pt>
                <c:pt idx="191">
                  <c:v>71</c:v>
                </c:pt>
                <c:pt idx="192">
                  <c:v>63</c:v>
                </c:pt>
                <c:pt idx="193">
                  <c:v>34</c:v>
                </c:pt>
                <c:pt idx="194">
                  <c:v>69</c:v>
                </c:pt>
                <c:pt idx="195">
                  <c:v>27</c:v>
                </c:pt>
                <c:pt idx="196">
                  <c:v>27</c:v>
                </c:pt>
                <c:pt idx="197">
                  <c:v>62</c:v>
                </c:pt>
                <c:pt idx="198">
                  <c:v>97</c:v>
                </c:pt>
                <c:pt idx="199">
                  <c:v>12</c:v>
                </c:pt>
                <c:pt idx="200">
                  <c:v>11</c:v>
                </c:pt>
                <c:pt idx="201">
                  <c:v>95</c:v>
                </c:pt>
                <c:pt idx="202">
                  <c:v>57</c:v>
                </c:pt>
                <c:pt idx="203">
                  <c:v>3</c:v>
                </c:pt>
                <c:pt idx="204">
                  <c:v>55</c:v>
                </c:pt>
                <c:pt idx="205">
                  <c:v>90</c:v>
                </c:pt>
                <c:pt idx="206">
                  <c:v>50</c:v>
                </c:pt>
                <c:pt idx="207">
                  <c:v>147</c:v>
                </c:pt>
                <c:pt idx="208">
                  <c:v>16</c:v>
                </c:pt>
                <c:pt idx="209">
                  <c:v>93</c:v>
                </c:pt>
                <c:pt idx="210">
                  <c:v>69</c:v>
                </c:pt>
                <c:pt idx="211">
                  <c:v>23</c:v>
                </c:pt>
                <c:pt idx="212">
                  <c:v>62</c:v>
                </c:pt>
                <c:pt idx="213">
                  <c:v>26</c:v>
                </c:pt>
                <c:pt idx="214">
                  <c:v>3</c:v>
                </c:pt>
                <c:pt idx="215">
                  <c:v>30</c:v>
                </c:pt>
                <c:pt idx="216">
                  <c:v>11</c:v>
                </c:pt>
                <c:pt idx="217">
                  <c:v>27</c:v>
                </c:pt>
                <c:pt idx="218">
                  <c:v>80</c:v>
                </c:pt>
                <c:pt idx="219">
                  <c:v>3</c:v>
                </c:pt>
                <c:pt idx="220">
                  <c:v>82</c:v>
                </c:pt>
                <c:pt idx="221">
                  <c:v>59</c:v>
                </c:pt>
                <c:pt idx="222">
                  <c:v>100</c:v>
                </c:pt>
                <c:pt idx="223">
                  <c:v>23</c:v>
                </c:pt>
                <c:pt idx="224">
                  <c:v>82</c:v>
                </c:pt>
                <c:pt idx="225">
                  <c:v>13</c:v>
                </c:pt>
                <c:pt idx="226">
                  <c:v>48</c:v>
                </c:pt>
                <c:pt idx="227">
                  <c:v>25</c:v>
                </c:pt>
                <c:pt idx="228">
                  <c:v>121</c:v>
                </c:pt>
                <c:pt idx="229">
                  <c:v>24</c:v>
                </c:pt>
                <c:pt idx="230">
                  <c:v>19</c:v>
                </c:pt>
                <c:pt idx="231">
                  <c:v>16</c:v>
                </c:pt>
                <c:pt idx="232">
                  <c:v>79</c:v>
                </c:pt>
                <c:pt idx="233">
                  <c:v>9</c:v>
                </c:pt>
                <c:pt idx="234">
                  <c:v>29</c:v>
                </c:pt>
                <c:pt idx="235">
                  <c:v>49</c:v>
                </c:pt>
                <c:pt idx="236">
                  <c:v>34</c:v>
                </c:pt>
                <c:pt idx="237">
                  <c:v>52</c:v>
                </c:pt>
                <c:pt idx="238">
                  <c:v>60</c:v>
                </c:pt>
                <c:pt idx="239">
                  <c:v>14</c:v>
                </c:pt>
                <c:pt idx="240">
                  <c:v>22</c:v>
                </c:pt>
                <c:pt idx="241">
                  <c:v>4</c:v>
                </c:pt>
                <c:pt idx="242">
                  <c:v>93</c:v>
                </c:pt>
                <c:pt idx="243">
                  <c:v>24</c:v>
                </c:pt>
                <c:pt idx="244">
                  <c:v>58</c:v>
                </c:pt>
                <c:pt idx="245">
                  <c:v>26</c:v>
                </c:pt>
                <c:pt idx="246">
                  <c:v>60</c:v>
                </c:pt>
                <c:pt idx="247">
                  <c:v>12</c:v>
                </c:pt>
                <c:pt idx="248">
                  <c:v>77</c:v>
                </c:pt>
                <c:pt idx="249">
                  <c:v>25</c:v>
                </c:pt>
                <c:pt idx="250">
                  <c:v>49</c:v>
                </c:pt>
                <c:pt idx="251">
                  <c:v>47</c:v>
                </c:pt>
                <c:pt idx="252">
                  <c:v>24</c:v>
                </c:pt>
                <c:pt idx="253">
                  <c:v>26</c:v>
                </c:pt>
                <c:pt idx="254">
                  <c:v>51</c:v>
                </c:pt>
                <c:pt idx="255">
                  <c:v>5</c:v>
                </c:pt>
                <c:pt idx="256">
                  <c:v>53</c:v>
                </c:pt>
                <c:pt idx="257">
                  <c:v>49</c:v>
                </c:pt>
                <c:pt idx="258">
                  <c:v>24</c:v>
                </c:pt>
                <c:pt idx="259">
                  <c:v>13</c:v>
                </c:pt>
                <c:pt idx="260">
                  <c:v>7</c:v>
                </c:pt>
                <c:pt idx="261">
                  <c:v>18</c:v>
                </c:pt>
                <c:pt idx="262">
                  <c:v>38</c:v>
                </c:pt>
                <c:pt idx="263">
                  <c:v>6</c:v>
                </c:pt>
                <c:pt idx="264">
                  <c:v>57</c:v>
                </c:pt>
                <c:pt idx="265">
                  <c:v>34</c:v>
                </c:pt>
                <c:pt idx="266">
                  <c:v>23</c:v>
                </c:pt>
                <c:pt idx="267">
                  <c:v>16</c:v>
                </c:pt>
                <c:pt idx="268">
                  <c:v>37</c:v>
                </c:pt>
                <c:pt idx="269">
                  <c:v>523</c:v>
                </c:pt>
                <c:pt idx="270">
                  <c:v>66</c:v>
                </c:pt>
                <c:pt idx="271">
                  <c:v>113</c:v>
                </c:pt>
                <c:pt idx="272">
                  <c:v>310</c:v>
                </c:pt>
                <c:pt idx="273">
                  <c:v>120</c:v>
                </c:pt>
                <c:pt idx="274">
                  <c:v>79</c:v>
                </c:pt>
                <c:pt idx="275">
                  <c:v>5</c:v>
                </c:pt>
                <c:pt idx="276">
                  <c:v>0</c:v>
                </c:pt>
                <c:pt idx="277">
                  <c:v>427</c:v>
                </c:pt>
                <c:pt idx="278">
                  <c:v>152</c:v>
                </c:pt>
                <c:pt idx="279">
                  <c:v>321</c:v>
                </c:pt>
                <c:pt idx="280">
                  <c:v>28</c:v>
                </c:pt>
                <c:pt idx="281">
                  <c:v>303</c:v>
                </c:pt>
                <c:pt idx="282">
                  <c:v>198</c:v>
                </c:pt>
                <c:pt idx="283">
                  <c:v>233</c:v>
                </c:pt>
                <c:pt idx="284">
                  <c:v>145</c:v>
                </c:pt>
                <c:pt idx="285">
                  <c:v>153</c:v>
                </c:pt>
                <c:pt idx="286">
                  <c:v>509</c:v>
                </c:pt>
                <c:pt idx="287">
                  <c:v>53</c:v>
                </c:pt>
                <c:pt idx="288">
                  <c:v>295</c:v>
                </c:pt>
                <c:pt idx="289">
                  <c:v>185</c:v>
                </c:pt>
                <c:pt idx="290">
                  <c:v>96</c:v>
                </c:pt>
                <c:pt idx="291">
                  <c:v>29</c:v>
                </c:pt>
                <c:pt idx="292">
                  <c:v>42</c:v>
                </c:pt>
                <c:pt idx="293">
                  <c:v>109</c:v>
                </c:pt>
                <c:pt idx="294">
                  <c:v>25</c:v>
                </c:pt>
                <c:pt idx="295">
                  <c:v>7</c:v>
                </c:pt>
                <c:pt idx="296">
                  <c:v>294</c:v>
                </c:pt>
                <c:pt idx="297">
                  <c:v>171</c:v>
                </c:pt>
                <c:pt idx="298">
                  <c:v>176</c:v>
                </c:pt>
                <c:pt idx="299">
                  <c:v>0</c:v>
                </c:pt>
                <c:pt idx="300">
                  <c:v>55</c:v>
                </c:pt>
                <c:pt idx="301">
                  <c:v>125</c:v>
                </c:pt>
                <c:pt idx="302">
                  <c:v>57</c:v>
                </c:pt>
                <c:pt idx="303">
                  <c:v>159</c:v>
                </c:pt>
                <c:pt idx="304">
                  <c:v>9</c:v>
                </c:pt>
                <c:pt idx="305">
                  <c:v>120</c:v>
                </c:pt>
                <c:pt idx="306">
                  <c:v>122</c:v>
                </c:pt>
                <c:pt idx="307">
                  <c:v>194</c:v>
                </c:pt>
                <c:pt idx="308">
                  <c:v>61</c:v>
                </c:pt>
                <c:pt idx="309">
                  <c:v>158</c:v>
                </c:pt>
                <c:pt idx="310">
                  <c:v>25</c:v>
                </c:pt>
                <c:pt idx="311">
                  <c:v>120</c:v>
                </c:pt>
                <c:pt idx="312">
                  <c:v>199</c:v>
                </c:pt>
                <c:pt idx="313">
                  <c:v>50</c:v>
                </c:pt>
                <c:pt idx="314">
                  <c:v>33</c:v>
                </c:pt>
                <c:pt idx="315">
                  <c:v>61</c:v>
                </c:pt>
                <c:pt idx="316">
                  <c:v>129</c:v>
                </c:pt>
                <c:pt idx="317">
                  <c:v>82</c:v>
                </c:pt>
                <c:pt idx="318">
                  <c:v>35</c:v>
                </c:pt>
                <c:pt idx="319">
                  <c:v>50</c:v>
                </c:pt>
                <c:pt idx="320">
                  <c:v>50</c:v>
                </c:pt>
                <c:pt idx="321">
                  <c:v>69</c:v>
                </c:pt>
                <c:pt idx="322">
                  <c:v>83</c:v>
                </c:pt>
                <c:pt idx="323">
                  <c:v>21</c:v>
                </c:pt>
                <c:pt idx="324">
                  <c:v>104</c:v>
                </c:pt>
                <c:pt idx="325">
                  <c:v>20</c:v>
                </c:pt>
                <c:pt idx="326">
                  <c:v>8</c:v>
                </c:pt>
                <c:pt idx="327">
                  <c:v>69</c:v>
                </c:pt>
                <c:pt idx="328">
                  <c:v>155</c:v>
                </c:pt>
                <c:pt idx="329">
                  <c:v>366</c:v>
                </c:pt>
                <c:pt idx="330">
                  <c:v>32</c:v>
                </c:pt>
                <c:pt idx="331">
                  <c:v>4</c:v>
                </c:pt>
                <c:pt idx="332">
                  <c:v>62</c:v>
                </c:pt>
                <c:pt idx="333">
                  <c:v>310</c:v>
                </c:pt>
                <c:pt idx="334">
                  <c:v>168</c:v>
                </c:pt>
                <c:pt idx="335">
                  <c:v>193</c:v>
                </c:pt>
                <c:pt idx="336">
                  <c:v>147</c:v>
                </c:pt>
                <c:pt idx="337">
                  <c:v>229</c:v>
                </c:pt>
                <c:pt idx="338">
                  <c:v>19</c:v>
                </c:pt>
                <c:pt idx="339">
                  <c:v>202</c:v>
                </c:pt>
                <c:pt idx="340">
                  <c:v>204</c:v>
                </c:pt>
                <c:pt idx="341">
                  <c:v>105</c:v>
                </c:pt>
                <c:pt idx="342">
                  <c:v>21</c:v>
                </c:pt>
                <c:pt idx="343">
                  <c:v>56</c:v>
                </c:pt>
                <c:pt idx="344">
                  <c:v>36</c:v>
                </c:pt>
                <c:pt idx="345">
                  <c:v>130</c:v>
                </c:pt>
                <c:pt idx="346">
                  <c:v>497</c:v>
                </c:pt>
                <c:pt idx="347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819-46F8-9C21-D4DDB4162134}"/>
            </c:ext>
          </c:extLst>
        </c:ser>
        <c:ser>
          <c:idx val="1"/>
          <c:order val="1"/>
          <c:tx>
            <c:strRef>
              <c:f>Sheet1!$P$1</c:f>
              <c:strCache>
                <c:ptCount val="1"/>
                <c:pt idx="0">
                  <c:v>Mean Drop</c:v>
                </c:pt>
              </c:strCache>
            </c:strRef>
          </c:tx>
          <c:spPr>
            <a:ln w="25773">
              <a:noFill/>
            </a:ln>
          </c:spPr>
          <c:marker>
            <c:symbol val="square"/>
            <c:size val="6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Sheet1!$O$2:$O$5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Sheet1!$P$2:$P$5</c:f>
              <c:numCache>
                <c:formatCode>General</c:formatCode>
                <c:ptCount val="4"/>
                <c:pt idx="0">
                  <c:v>72.232209737827716</c:v>
                </c:pt>
                <c:pt idx="1">
                  <c:v>122.75409836065573</c:v>
                </c:pt>
                <c:pt idx="2">
                  <c:v>142.0625</c:v>
                </c:pt>
                <c:pt idx="3">
                  <c:v>221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819-46F8-9C21-D4DDB41621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6338672"/>
        <c:axId val="1"/>
      </c:scatterChart>
      <c:valAx>
        <c:axId val="13963386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31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Strahler Order</a:t>
                </a:r>
              </a:p>
            </c:rich>
          </c:tx>
          <c:layout>
            <c:manualLayout>
              <c:xMode val="edge"/>
              <c:yMode val="edge"/>
              <c:x val="0.3952"/>
              <c:y val="0.9044943820224719"/>
            </c:manualLayout>
          </c:layout>
          <c:overlay val="0"/>
          <c:spPr>
            <a:noFill/>
            <a:ln w="34364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29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1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crossBetween val="midCat"/>
      </c:valAx>
      <c:valAx>
        <c:axId val="1"/>
        <c:scaling>
          <c:orientation val="minMax"/>
        </c:scaling>
        <c:delete val="0"/>
        <c:axPos val="l"/>
        <c:majorGridlines>
          <c:spPr>
            <a:ln w="4296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31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Drop (meters)</a:t>
                </a:r>
              </a:p>
            </c:rich>
          </c:tx>
          <c:layout>
            <c:manualLayout>
              <c:xMode val="edge"/>
              <c:yMode val="edge"/>
              <c:x val="1.7600000000000001E-2"/>
              <c:y val="0.37359550561797755"/>
            </c:manualLayout>
          </c:layout>
          <c:overlay val="0"/>
          <c:spPr>
            <a:noFill/>
            <a:ln w="34364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429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1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96338672"/>
        <c:crosses val="autoZero"/>
        <c:crossBetween val="midCat"/>
      </c:valAx>
      <c:spPr>
        <a:solidFill>
          <a:srgbClr val="C0C0C0"/>
        </a:solidFill>
        <a:ln w="17182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080000000000001"/>
          <c:y val="0.43820224719101125"/>
          <c:w val="0.1328"/>
          <c:h val="0.12078651685393259"/>
        </c:manualLayout>
      </c:layout>
      <c:overlay val="0"/>
      <c:spPr>
        <a:solidFill>
          <a:srgbClr val="FFFFFF"/>
        </a:solidFill>
        <a:ln w="4296">
          <a:solidFill>
            <a:srgbClr val="000000"/>
          </a:solidFill>
          <a:prstDash val="solid"/>
        </a:ln>
      </c:spPr>
      <c:txPr>
        <a:bodyPr/>
        <a:lstStyle/>
        <a:p>
          <a:pPr>
            <a:defRPr sz="1211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4296">
      <a:solidFill>
        <a:srgbClr val="000000"/>
      </a:solidFill>
      <a:prstDash val="solid"/>
    </a:ln>
  </c:spPr>
  <c:txPr>
    <a:bodyPr/>
    <a:lstStyle/>
    <a:p>
      <a:pPr>
        <a:defRPr sz="131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6EA9C1A-A7ED-4357-A7F0-2A2CDFAD8B8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35C481E-0A82-4A8A-BCCC-BC84F257B7D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2E81C782-BAFE-4218-9B35-696798053168}" type="datetime1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3A29ABBF-E8DD-4DDA-B210-63732E57799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5388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endParaRPr lang="en-US" alt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BEAD3F8A-2D20-4450-9572-E85DA1894EE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15388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420667FF-F564-4115-B935-4CBC5916135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>
            <a:extLst>
              <a:ext uri="{FF2B5EF4-FFF2-40B4-BE49-F238E27FC236}">
                <a16:creationId xmlns:a16="http://schemas.microsoft.com/office/drawing/2014/main" id="{D584F6A4-904E-4D1F-AC38-0E93CBABB66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endParaRPr lang="en-US" altLang="en-US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D7FF28B4-A3DE-4299-B701-2254D7068250}"/>
              </a:ext>
            </a:extLst>
          </p:cNvPr>
          <p:cNvSpPr>
            <a:spLocks noChangeArrowheads="1"/>
          </p:cNvSpPr>
          <p:nvPr>
            <p:ph type="sldImg" idx="2"/>
          </p:nvPr>
        </p:nvSpPr>
        <p:spPr bwMode="auto">
          <a:xfrm>
            <a:off x="1177925" y="696913"/>
            <a:ext cx="4638675" cy="3478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342DAB2A-08A7-44AF-91D4-66B748EB17F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6900"/>
            <a:ext cx="5127625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9" name="Rectangle 11">
            <a:extLst>
              <a:ext uri="{FF2B5EF4-FFF2-40B4-BE49-F238E27FC236}">
                <a16:creationId xmlns:a16="http://schemas.microsoft.com/office/drawing/2014/main" id="{646BADB0-651E-4E26-8543-FD7192F0719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5B83B6F0-1873-4717-960E-9A35A9AACA1B}" type="datetime1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FFBE6516-DC00-4684-934C-E6C8DD56E78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5388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endParaRPr lang="en-US" altLang="en-US"/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7D2C3D7C-AED7-4D99-930B-41F29E02D7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15388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5ECAC9F6-615B-4DDA-BAB6-553FCBA9FE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id="{C8DB6DA1-205D-470A-8C29-9B39000A211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6C5C4A9-6D99-4CAE-B240-7F5EE69DFF41}" type="datetime1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4F721303-55CC-4F40-95C3-D54603AE91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7DD47B-22A2-403C-9835-437F13E2DA49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05826" name="Rectangle 2">
            <a:extLst>
              <a:ext uri="{FF2B5EF4-FFF2-40B4-BE49-F238E27FC236}">
                <a16:creationId xmlns:a16="http://schemas.microsoft.com/office/drawing/2014/main" id="{F6ACB2D3-A6C6-4369-9152-0D96CC8B92FD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1196975" y="71278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90307603-8CAD-4F00-9406-F9B7CD52B98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50913" y="4416425"/>
            <a:ext cx="5148262" cy="4202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id="{141A8E6C-5AAD-4C45-A8B6-DEC8CFF8D63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92B3E5B-EF39-42AC-B9E9-AF24BE3C969D}" type="datetime1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590D98A-B409-4E2A-9398-798B955096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884664-E3C4-4EAB-8A01-D22D95AF5E73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12994" name="Rectangle 2">
            <a:extLst>
              <a:ext uri="{FF2B5EF4-FFF2-40B4-BE49-F238E27FC236}">
                <a16:creationId xmlns:a16="http://schemas.microsoft.com/office/drawing/2014/main" id="{BD2E27AD-E737-42CE-BD98-1DFEF00B868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77925" y="696913"/>
            <a:ext cx="4638675" cy="3478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5" name="Rectangle 3">
            <a:extLst>
              <a:ext uri="{FF2B5EF4-FFF2-40B4-BE49-F238E27FC236}">
                <a16:creationId xmlns:a16="http://schemas.microsoft.com/office/drawing/2014/main" id="{A575D70D-893B-4861-B766-603163D6056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3450" y="4406900"/>
            <a:ext cx="5127625" cy="4175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Atlanta pre erosion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id="{195938CD-0E11-4A83-9C95-B241A8348CC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8396557-5DA4-4F71-AC19-A674384CD19F}" type="datetime1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EE4B9316-240A-4374-A8CE-6B7BF4031B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9D1145-61E7-4663-B86D-6E972250A3A1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72034" name="Rectangle 1026">
            <a:extLst>
              <a:ext uri="{FF2B5EF4-FFF2-40B4-BE49-F238E27FC236}">
                <a16:creationId xmlns:a16="http://schemas.microsoft.com/office/drawing/2014/main" id="{DB24AD0E-DAF5-407A-818C-34125C5926B2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xfrm>
            <a:off x="1150938" y="687388"/>
            <a:ext cx="4694237" cy="3521075"/>
          </a:xfrm>
          <a:ln/>
        </p:spPr>
      </p:sp>
      <p:sp>
        <p:nvSpPr>
          <p:cNvPr id="172035" name="Rectangle 1027">
            <a:extLst>
              <a:ext uri="{FF2B5EF4-FFF2-40B4-BE49-F238E27FC236}">
                <a16:creationId xmlns:a16="http://schemas.microsoft.com/office/drawing/2014/main" id="{FA17A53E-37D9-457D-8288-C792EC3A14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4454525"/>
            <a:ext cx="5062538" cy="4156075"/>
          </a:xfrm>
        </p:spPr>
        <p:txBody>
          <a:bodyPr lIns="92402" tIns="46201" rIns="92402" bIns="4620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id="{7DC2503C-E698-4B25-B510-E7F35C79A07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1A021CC-8085-4AEF-A500-BC8BA360F2D4}" type="datetime1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C0E8EDF4-ACED-4C3C-A89A-198B1AC73C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EADFD4-FF68-4677-9CD0-7A760D5D4B54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38594" name="Rectangle 2">
            <a:extLst>
              <a:ext uri="{FF2B5EF4-FFF2-40B4-BE49-F238E27FC236}">
                <a16:creationId xmlns:a16="http://schemas.microsoft.com/office/drawing/2014/main" id="{BF034DF3-581A-40F6-80F8-60DC608397D9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1150938" y="688975"/>
            <a:ext cx="4692650" cy="3519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5" name="Rectangle 3">
            <a:extLst>
              <a:ext uri="{FF2B5EF4-FFF2-40B4-BE49-F238E27FC236}">
                <a16:creationId xmlns:a16="http://schemas.microsoft.com/office/drawing/2014/main" id="{E281382B-D297-4E59-9117-D1038C0A639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5038" y="4440238"/>
            <a:ext cx="5124450" cy="4132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13" tIns="44956" rIns="89913" bIns="4495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id="{87207080-37FE-4D02-BCCC-CC44EE49AC8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DD77141-F82B-4CBC-A3BF-FBE245179C07}" type="datetime1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6AFBB64-2632-4A93-8B29-B4E606C97D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291734-E6C7-42B4-9B55-49AB7699CEFB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230402" name="Rectangle 2">
            <a:extLst>
              <a:ext uri="{FF2B5EF4-FFF2-40B4-BE49-F238E27FC236}">
                <a16:creationId xmlns:a16="http://schemas.microsoft.com/office/drawing/2014/main" id="{9A6C3921-2BE6-47F5-AB20-C31343834C95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1150938" y="687388"/>
            <a:ext cx="4694237" cy="3521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472F7FD2-BE2A-4D12-848C-9E356A378A9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5038" y="4440238"/>
            <a:ext cx="5124450" cy="4132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860" tIns="45429" rIns="90860" bIns="45429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id="{DE0150D5-A272-43E4-B848-48B753539EF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3FEF575-37B8-4126-8B7E-3836A22DA8D1}" type="datetime1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F4B6484-5163-47BF-83E7-06D9EB0EAE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31299A-59BE-471E-A5A5-C4AD5710D2E4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232450" name="Rectangle 2">
            <a:extLst>
              <a:ext uri="{FF2B5EF4-FFF2-40B4-BE49-F238E27FC236}">
                <a16:creationId xmlns:a16="http://schemas.microsoft.com/office/drawing/2014/main" id="{9CAFBF9A-616D-43BD-AAED-0E76F478470D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1150938" y="687388"/>
            <a:ext cx="4694237" cy="3521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1" name="Rectangle 3">
            <a:extLst>
              <a:ext uri="{FF2B5EF4-FFF2-40B4-BE49-F238E27FC236}">
                <a16:creationId xmlns:a16="http://schemas.microsoft.com/office/drawing/2014/main" id="{E827BF8E-A2B2-4886-AC98-45A23FEBA69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5038" y="4440238"/>
            <a:ext cx="5124450" cy="4132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860" tIns="45429" rIns="90860" bIns="45429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id="{68BA974D-91E6-4990-823C-F036D2ED778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CD1863B-AA8E-49D2-94DB-09B13F0D9D7D}" type="datetime1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9F074A29-5C9D-4B4A-BD6E-E007DD78C1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68B081-495A-4CC5-9D56-DE22DADF78E6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234498" name="Rectangle 2">
            <a:extLst>
              <a:ext uri="{FF2B5EF4-FFF2-40B4-BE49-F238E27FC236}">
                <a16:creationId xmlns:a16="http://schemas.microsoft.com/office/drawing/2014/main" id="{1C728A23-7A27-4652-AEE5-F0B3CE08FDF6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1150938" y="687388"/>
            <a:ext cx="4694237" cy="3521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499" name="Rectangle 3">
            <a:extLst>
              <a:ext uri="{FF2B5EF4-FFF2-40B4-BE49-F238E27FC236}">
                <a16:creationId xmlns:a16="http://schemas.microsoft.com/office/drawing/2014/main" id="{3F984DF8-4E93-460E-B80A-CE34A3ED00A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5038" y="4440238"/>
            <a:ext cx="5124450" cy="4132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860" tIns="45429" rIns="90860" bIns="45429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id="{4A4A889D-D0C4-4180-ABE7-CBB513E785C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8080062-B060-4AF8-933B-C9C8EBE89F9E}" type="datetime1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51C3CABC-9C83-4DE1-8E79-106E705121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EAE6D8-F07B-4BED-8CFE-BC6CC2841D0A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241666" name="Rectangle 2">
            <a:extLst>
              <a:ext uri="{FF2B5EF4-FFF2-40B4-BE49-F238E27FC236}">
                <a16:creationId xmlns:a16="http://schemas.microsoft.com/office/drawing/2014/main" id="{1F4F4D03-77CC-43B9-B58F-76C35EBD620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77925" y="696913"/>
            <a:ext cx="4638675" cy="3478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7" name="Rectangle 3">
            <a:extLst>
              <a:ext uri="{FF2B5EF4-FFF2-40B4-BE49-F238E27FC236}">
                <a16:creationId xmlns:a16="http://schemas.microsoft.com/office/drawing/2014/main" id="{3BC46765-52B2-4014-A2BA-EB8AA7A5E7E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3450" y="4406900"/>
            <a:ext cx="5127625" cy="4175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Green to Grey to Light pink to Dark Pink to Red as measure of disturbance by either fire, roads or clearcut.  0-1 Used as weighted accumulation.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id="{DFA16C05-838B-4423-B464-75B58A3C780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A416D07-9F14-4991-B023-003E7F6EA44D}" type="datetime1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FE616359-4B4C-48E5-9F51-6E71E5EE4A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39CD97-66E3-46E0-BB07-EA541E9D66F6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243714" name="Rectangle 2">
            <a:extLst>
              <a:ext uri="{FF2B5EF4-FFF2-40B4-BE49-F238E27FC236}">
                <a16:creationId xmlns:a16="http://schemas.microsoft.com/office/drawing/2014/main" id="{9FDD3322-311B-49E6-97DB-0BC16C5491A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77925" y="696913"/>
            <a:ext cx="4638675" cy="3478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C6985F7E-69F5-47E3-BCBC-2DB4ED819CD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3450" y="4406900"/>
            <a:ext cx="5127625" cy="4175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Equivalent Clearcut Area analysis</a:t>
            </a:r>
          </a:p>
          <a:p>
            <a:r>
              <a:rPr lang="en-US" altLang="en-US"/>
              <a:t>Weighted accumulation of disturbance normalized by area intersected with the stream.  Gives relative amount of disturbance in upstream area.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>
            <a:extLst>
              <a:ext uri="{FF2B5EF4-FFF2-40B4-BE49-F238E27FC236}">
                <a16:creationId xmlns:a16="http://schemas.microsoft.com/office/drawing/2014/main" id="{C1ACF343-C96E-4F63-BD43-9C428C9CDC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0188" y="1708150"/>
            <a:ext cx="7646987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Arc 3">
            <a:extLst>
              <a:ext uri="{FF2B5EF4-FFF2-40B4-BE49-F238E27FC236}">
                <a16:creationId xmlns:a16="http://schemas.microsoft.com/office/drawing/2014/main" id="{C6165623-5356-4116-B019-975FA5B2100B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A4C49BF-84EF-4C70-B548-B6D6B1D7FEE5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2590800" y="781050"/>
            <a:ext cx="6248400" cy="1143000"/>
          </a:xfrm>
        </p:spPr>
        <p:txBody>
          <a:bodyPr anchor="b"/>
          <a:lstStyle>
            <a:lvl1pPr>
              <a:defRPr sz="66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15B19EB8-EB47-4F7C-BEC6-5F6EC66A6E39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83" name="Rectangle 11">
            <a:extLst>
              <a:ext uri="{FF2B5EF4-FFF2-40B4-BE49-F238E27FC236}">
                <a16:creationId xmlns:a16="http://schemas.microsoft.com/office/drawing/2014/main" id="{30F92C38-25B4-4462-A971-86AB92E1F43E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152400" y="54864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84" name="Rectangle 12">
            <a:extLst>
              <a:ext uri="{FF2B5EF4-FFF2-40B4-BE49-F238E27FC236}">
                <a16:creationId xmlns:a16="http://schemas.microsoft.com/office/drawing/2014/main" id="{928F46D0-D777-452A-83F0-032FFAE540B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152400" y="5791200"/>
            <a:ext cx="2667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85" name="Rectangle 13">
            <a:extLst>
              <a:ext uri="{FF2B5EF4-FFF2-40B4-BE49-F238E27FC236}">
                <a16:creationId xmlns:a16="http://schemas.microsoft.com/office/drawing/2014/main" id="{D0B01291-AAC6-4A23-A124-BA942EABF98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B54DB4-97AD-4FCE-AAA1-2B53073048E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50375-57C8-4A71-9B34-5E00633C2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247AA0-28C3-4541-A0FA-1EC18A9B2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FEC87-7E9C-4771-851C-3217E6B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6F927-C97E-49B3-AA64-F5F0B15F6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36E62-8B5E-4F8A-B31C-014011CA1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A3812-39E1-4DE7-939C-C53D566245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390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AEC4C8-DD4C-48B5-8D0B-A2D578DC5A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BED4CF-4155-4BFB-AC7C-AE192764B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95E1F-E96D-4AE3-8ED0-C4B03A14B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59145-1997-4040-AE1B-B5B31245D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6AD91-126D-440F-97B4-595B18DE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FA2B5-3F50-46D6-BC08-9F6EE6CFD0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271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2B3B-FAD1-4B8D-839F-1FA8FE711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F69E2-8349-49C9-8A20-AFCC8AF3F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5AE41-BBAD-4508-8D08-0637432BC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E93E5-A8A1-4DFE-9C12-2A9F4066C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EA65E-7A7C-4C6A-A954-1D8ECDF2A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7D421-8AA9-4C94-B9E8-70397ECFD5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78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9F148-195E-4303-8733-967A31FFE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AADFB-3732-4FE6-9EE9-E4C70EF76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52B5C-392C-4215-88F9-46591833B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EE5F8-69B4-4772-B59E-6A3E4DA72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17A45-BD9D-4F12-A6AC-18906492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B9038-9D7E-448C-9864-B6F28B7135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57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707E4-B723-4C1A-B4CC-0B3BF8F4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94136-054F-4673-A61E-EEF5F3D57A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278A3D-7EA8-4AB9-966E-4A47C2B65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302E4-32F0-47E8-AD62-B5377AA38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3A3DE6-D9A9-49AA-A24B-17A9D71BD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0D5FFC-8339-458D-961E-A450A0FB5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A2582-3001-4DC9-A874-59F1A3FF29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32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8437E-951E-4F22-A6FF-86F7BF01B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38B15-120A-4A61-87A9-1F022DF87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EA7FF-C59A-4C8B-849F-3B9D6A741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459000-8FA8-4F8B-BF6B-DF02701742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1904D7-6306-4C8D-9626-317E8C8DD9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38D017-EF25-4987-8E11-11EA9B58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9D4D4E-013C-4FDD-84D5-16FA43815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098FA8-3ACF-4A5E-A5CA-959CE0D47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246D7-6ACD-4A98-A19E-2A21C5E63C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62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FB1E8-2878-4BD8-8BA3-2DB6D7B1F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E1F0CF-0659-4B16-91AB-6E98DF3D8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C86464-9255-401C-B65D-BA1553661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ADDFE4-D1AA-468A-A57F-2FF761BC3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EAACD-ECEF-4E3C-8B14-C3788F873B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63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8864F9-94EE-48D0-9A22-2D870B775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896186-139B-4877-980E-7D89A654F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A3AED-E355-4E41-B9BE-B615C9353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1EA3A-71A7-4D3C-B4A2-67A574B0E2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296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83185-18E1-490E-BF9C-7CAEBEBCF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FB2EB-7C2E-4DCD-A8AD-F0028D2B6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0B719-F9F8-4893-B249-78D5EDF51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D204A-D0C0-4B65-B4B6-82892AE8B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B6E411-FF98-482A-99C2-C1242D776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F3A429-535E-4E3A-BF9F-EABB8DB4A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70FCA-2517-44F5-A7FB-8CA444171C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861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3B48C-4C97-4BD7-B072-CF3826183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C7F8E5-A415-4A9E-8A1E-CAEEDDFEE0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3A5D2B-96ED-4AF2-8251-2E3E75847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6CF8C-1AB0-4C5B-9AC1-E3DB9D41C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5FA34-5C92-4362-805E-0BE83BCFC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84302-F577-4B04-B1A0-8E15DA631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6AE7E-FE2E-4644-B28A-89ABDBDD7A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3367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>
            <a:extLst>
              <a:ext uri="{FF2B5EF4-FFF2-40B4-BE49-F238E27FC236}">
                <a16:creationId xmlns:a16="http://schemas.microsoft.com/office/drawing/2014/main" id="{AE60A71F-8AB8-4D68-8037-242F81170C1C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0A3808B-608A-4973-B11A-10ACE8D89B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839D975-A807-49F7-986B-CCDE7DC1F7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992EBBE7-79D3-471C-9ED5-1485CE454C0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55626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folHlink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391EDC8F-8C9A-4640-85AC-856166857BA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5867400"/>
            <a:ext cx="2590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folHlink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6" name="Rectangle 12">
            <a:extLst>
              <a:ext uri="{FF2B5EF4-FFF2-40B4-BE49-F238E27FC236}">
                <a16:creationId xmlns:a16="http://schemas.microsoft.com/office/drawing/2014/main" id="{4CED6C3B-E5F9-451E-8B30-F2F47B654E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folHlink"/>
                </a:solidFill>
                <a:latin typeface="+mn-lt"/>
              </a:defRPr>
            </a:lvl1pPr>
          </a:lstStyle>
          <a:p>
            <a:fld id="{67598837-F6AC-4B96-8EC5-6B66C3BF9F2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7" name="Line 13">
            <a:extLst>
              <a:ext uri="{FF2B5EF4-FFF2-40B4-BE49-F238E27FC236}">
                <a16:creationId xmlns:a16="http://schemas.microsoft.com/office/drawing/2014/main" id="{A791F1E0-B106-455F-A7B1-BD3753F6AD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7013" y="1371600"/>
            <a:ext cx="7646987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8.png"/><Relationship Id="rId2" Type="http://schemas.openxmlformats.org/officeDocument/2006/relationships/vmlDrawing" Target="../drawings/vmlDrawing7.vml"/><Relationship Id="rId1" Type="http://schemas.openxmlformats.org/officeDocument/2006/relationships/themeOverride" Target="../theme/themeOverride7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7.png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mlDrawing" Target="../drawings/vmlDrawing9.v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mlDrawing" Target="../drawings/vmlDrawing10.v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mlDrawing" Target="../drawings/vmlDrawing11.v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28.emf"/><Relationship Id="rId4" Type="http://schemas.openxmlformats.org/officeDocument/2006/relationships/oleObject" Target="../embeddings/Microsoft_Excel_97-2003_Worksheet.xls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0.emf"/><Relationship Id="rId2" Type="http://schemas.openxmlformats.org/officeDocument/2006/relationships/vmlDrawing" Target="../drawings/vmlDrawing12.vml"/><Relationship Id="rId1" Type="http://schemas.openxmlformats.org/officeDocument/2006/relationships/themeOverride" Target="../theme/themeOverride15.xml"/><Relationship Id="rId6" Type="http://schemas.openxmlformats.org/officeDocument/2006/relationships/oleObject" Target="../embeddings/Microsoft_Excel_97-2003_Worksheet1.xls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3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ineering.usu.edu/dtarb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32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Microsoft_Excel_97-2003_Worksheet2.xls"/><Relationship Id="rId2" Type="http://schemas.openxmlformats.org/officeDocument/2006/relationships/vmlDrawing" Target="../drawings/vmlDrawing13.v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9.wmf"/><Relationship Id="rId4" Type="http://schemas.openxmlformats.org/officeDocument/2006/relationships/oleObject" Target="../embeddings/Microsoft_Word_97_-_2003_Document.doc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hyperlink" Target="http://nhd.usgs.gov/" TargetMode="External"/><Relationship Id="rId5" Type="http://schemas.openxmlformats.org/officeDocument/2006/relationships/hyperlink" Target="http://edcnts12.cr.usgs.gov/ned/" TargetMode="External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wmf"/><Relationship Id="rId2" Type="http://schemas.openxmlformats.org/officeDocument/2006/relationships/vmlDrawing" Target="../drawings/vmlDrawing5.vml"/><Relationship Id="rId1" Type="http://schemas.openxmlformats.org/officeDocument/2006/relationships/themeOverride" Target="../theme/themeOverride4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6.v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9" name="Arc 9">
            <a:extLst>
              <a:ext uri="{FF2B5EF4-FFF2-40B4-BE49-F238E27FC236}">
                <a16:creationId xmlns:a16="http://schemas.microsoft.com/office/drawing/2014/main" id="{39424E7A-90F7-4357-BD65-BA166E42F128}"/>
              </a:ext>
            </a:extLst>
          </p:cNvPr>
          <p:cNvSpPr>
            <a:spLocks/>
          </p:cNvSpPr>
          <p:nvPr/>
        </p:nvSpPr>
        <p:spPr bwMode="auto">
          <a:xfrm>
            <a:off x="0" y="839788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02" name="Rectangle 2">
            <a:extLst>
              <a:ext uri="{FF2B5EF4-FFF2-40B4-BE49-F238E27FC236}">
                <a16:creationId xmlns:a16="http://schemas.microsoft.com/office/drawing/2014/main" id="{E9C58710-496F-4306-92FE-066B69C59BB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620000" cy="1401763"/>
          </a:xfrm>
        </p:spPr>
        <p:txBody>
          <a:bodyPr/>
          <a:lstStyle/>
          <a:p>
            <a:pPr algn="ctr">
              <a:lnSpc>
                <a:spcPct val="95000"/>
              </a:lnSpc>
            </a:pPr>
            <a:r>
              <a:rPr lang="en-US" altLang="en-US" sz="4400"/>
              <a:t>Terrain Analysis Using Digital Elevation Models </a:t>
            </a:r>
          </a:p>
        </p:txBody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3D953ACF-99C4-4FB1-AB37-5EEF9D3FBB2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63563" y="2414588"/>
            <a:ext cx="4557712" cy="1871662"/>
          </a:xfrm>
        </p:spPr>
        <p:txBody>
          <a:bodyPr/>
          <a:lstStyle/>
          <a:p>
            <a:pPr algn="ctr"/>
            <a:r>
              <a:rPr lang="en-US" altLang="en-US" sz="2800" b="1">
                <a:solidFill>
                  <a:schemeClr val="tx2"/>
                </a:solidFill>
                <a:latin typeface="Times New Roman" panose="02020603050405020304" pitchFamily="18" charset="0"/>
              </a:rPr>
              <a:t>David G. Tarboton</a:t>
            </a:r>
          </a:p>
          <a:p>
            <a:pPr algn="ctr"/>
            <a:r>
              <a:rPr lang="en-US" altLang="en-US" sz="2800" b="1">
                <a:solidFill>
                  <a:schemeClr val="tx2"/>
                </a:solidFill>
                <a:latin typeface="Times New Roman" panose="02020603050405020304" pitchFamily="18" charset="0"/>
              </a:rPr>
              <a:t>Dan Ames</a:t>
            </a:r>
          </a:p>
          <a:p>
            <a:pPr algn="ctr"/>
            <a:r>
              <a:rPr lang="en-US" altLang="en-US" sz="2800" b="1">
                <a:solidFill>
                  <a:schemeClr val="tx2"/>
                </a:solidFill>
                <a:latin typeface="Times New Roman" panose="02020603050405020304" pitchFamily="18" charset="0"/>
              </a:rPr>
              <a:t>Utah State University</a:t>
            </a:r>
          </a:p>
        </p:txBody>
      </p:sp>
      <p:sp>
        <p:nvSpPr>
          <p:cNvPr id="204804" name="Line 4">
            <a:extLst>
              <a:ext uri="{FF2B5EF4-FFF2-40B4-BE49-F238E27FC236}">
                <a16:creationId xmlns:a16="http://schemas.microsoft.com/office/drawing/2014/main" id="{09F28F0A-F125-4BBF-A19F-EBE287932B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838" y="5499100"/>
            <a:ext cx="8640762" cy="0"/>
          </a:xfrm>
          <a:prstGeom prst="line">
            <a:avLst/>
          </a:prstGeom>
          <a:noFill/>
          <a:ln w="57150" cmpd="thickThin">
            <a:solidFill>
              <a:srgbClr val="1D007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4805" name="Picture 5">
            <a:extLst>
              <a:ext uri="{FF2B5EF4-FFF2-40B4-BE49-F238E27FC236}">
                <a16:creationId xmlns:a16="http://schemas.microsoft.com/office/drawing/2014/main" id="{7820507C-676C-4746-9A4E-11700BEF8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5711825"/>
            <a:ext cx="2605087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06" name="Picture 6">
            <a:extLst>
              <a:ext uri="{FF2B5EF4-FFF2-40B4-BE49-F238E27FC236}">
                <a16:creationId xmlns:a16="http://schemas.microsoft.com/office/drawing/2014/main" id="{D60A4146-7C74-4044-96D4-A516B96DE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5637213"/>
            <a:ext cx="3098800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4807" name="Object 7">
            <a:extLst>
              <a:ext uri="{FF2B5EF4-FFF2-40B4-BE49-F238E27FC236}">
                <a16:creationId xmlns:a16="http://schemas.microsoft.com/office/drawing/2014/main" id="{0F7D1014-D5D0-41F0-87C9-3E553DEEEF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51488" y="1485900"/>
          <a:ext cx="3151187" cy="368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1" name="Graph Sheet" r:id="rId6" imgW="3352680" imgH="2590560" progId="SPLUSGraphSheetFileType">
                  <p:embed/>
                </p:oleObj>
              </mc:Choice>
              <mc:Fallback>
                <p:oleObj name="Graph Sheet" r:id="rId6" imgW="3352680" imgH="2590560" progId="SPLUSGraphSheetFileTyp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769" t="21532" r="28743" b="15178"/>
                      <a:stretch>
                        <a:fillRect/>
                      </a:stretch>
                    </p:blipFill>
                    <p:spPr bwMode="auto">
                      <a:xfrm>
                        <a:off x="5551488" y="1485900"/>
                        <a:ext cx="3151187" cy="368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08" name="Rectangle 8">
            <a:extLst>
              <a:ext uri="{FF2B5EF4-FFF2-40B4-BE49-F238E27FC236}">
                <a16:creationId xmlns:a16="http://schemas.microsoft.com/office/drawing/2014/main" id="{423E3C03-8F71-47D9-9309-3FB93EB5B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8" y="4830763"/>
            <a:ext cx="5581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 sz="2800">
                <a:solidFill>
                  <a:schemeClr val="tx2"/>
                </a:solidFill>
              </a:rPr>
              <a:t>http://www.engineering.usu.edu/dtarb</a:t>
            </a:r>
          </a:p>
        </p:txBody>
      </p:sp>
      <p:sp>
        <p:nvSpPr>
          <p:cNvPr id="204810" name="Line 10">
            <a:extLst>
              <a:ext uri="{FF2B5EF4-FFF2-40B4-BE49-F238E27FC236}">
                <a16:creationId xmlns:a16="http://schemas.microsoft.com/office/drawing/2014/main" id="{8D31D439-285E-42CE-AD88-0DC427F0CD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5563" y="1477963"/>
            <a:ext cx="78184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570" name="Group 2">
            <a:extLst>
              <a:ext uri="{FF2B5EF4-FFF2-40B4-BE49-F238E27FC236}">
                <a16:creationId xmlns:a16="http://schemas.microsoft.com/office/drawing/2014/main" id="{1B1F6655-C8F1-45AD-8E5C-5D1094C7EEAA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1752600"/>
            <a:ext cx="3503613" cy="3284538"/>
            <a:chOff x="1681" y="1435"/>
            <a:chExt cx="1482" cy="1438"/>
          </a:xfrm>
        </p:grpSpPr>
        <p:sp>
          <p:nvSpPr>
            <p:cNvPr id="237571" name="Freeform 3">
              <a:extLst>
                <a:ext uri="{FF2B5EF4-FFF2-40B4-BE49-F238E27FC236}">
                  <a16:creationId xmlns:a16="http://schemas.microsoft.com/office/drawing/2014/main" id="{F071F6FA-F8C0-4270-A33A-DAFD2163A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" y="1435"/>
              <a:ext cx="1478" cy="1438"/>
            </a:xfrm>
            <a:custGeom>
              <a:avLst/>
              <a:gdLst>
                <a:gd name="T0" fmla="*/ 1187 w 1526"/>
                <a:gd name="T1" fmla="*/ 1445 h 1470"/>
                <a:gd name="T2" fmla="*/ 835 w 1526"/>
                <a:gd name="T3" fmla="*/ 1381 h 1470"/>
                <a:gd name="T4" fmla="*/ 659 w 1526"/>
                <a:gd name="T5" fmla="*/ 1389 h 1470"/>
                <a:gd name="T6" fmla="*/ 451 w 1526"/>
                <a:gd name="T7" fmla="*/ 1325 h 1470"/>
                <a:gd name="T8" fmla="*/ 251 w 1526"/>
                <a:gd name="T9" fmla="*/ 1245 h 1470"/>
                <a:gd name="T10" fmla="*/ 147 w 1526"/>
                <a:gd name="T11" fmla="*/ 1101 h 1470"/>
                <a:gd name="T12" fmla="*/ 59 w 1526"/>
                <a:gd name="T13" fmla="*/ 829 h 1470"/>
                <a:gd name="T14" fmla="*/ 35 w 1526"/>
                <a:gd name="T15" fmla="*/ 589 h 1470"/>
                <a:gd name="T16" fmla="*/ 35 w 1526"/>
                <a:gd name="T17" fmla="*/ 429 h 1470"/>
                <a:gd name="T18" fmla="*/ 19 w 1526"/>
                <a:gd name="T19" fmla="*/ 221 h 1470"/>
                <a:gd name="T20" fmla="*/ 43 w 1526"/>
                <a:gd name="T21" fmla="*/ 29 h 1470"/>
                <a:gd name="T22" fmla="*/ 275 w 1526"/>
                <a:gd name="T23" fmla="*/ 45 h 1470"/>
                <a:gd name="T24" fmla="*/ 699 w 1526"/>
                <a:gd name="T25" fmla="*/ 21 h 1470"/>
                <a:gd name="T26" fmla="*/ 835 w 1526"/>
                <a:gd name="T27" fmla="*/ 53 h 1470"/>
                <a:gd name="T28" fmla="*/ 987 w 1526"/>
                <a:gd name="T29" fmla="*/ 85 h 1470"/>
                <a:gd name="T30" fmla="*/ 1131 w 1526"/>
                <a:gd name="T31" fmla="*/ 149 h 1470"/>
                <a:gd name="T32" fmla="*/ 1195 w 1526"/>
                <a:gd name="T33" fmla="*/ 189 h 1470"/>
                <a:gd name="T34" fmla="*/ 1315 w 1526"/>
                <a:gd name="T35" fmla="*/ 237 h 1470"/>
                <a:gd name="T36" fmla="*/ 1451 w 1526"/>
                <a:gd name="T37" fmla="*/ 317 h 1470"/>
                <a:gd name="T38" fmla="*/ 1515 w 1526"/>
                <a:gd name="T39" fmla="*/ 429 h 1470"/>
                <a:gd name="T40" fmla="*/ 1515 w 1526"/>
                <a:gd name="T41" fmla="*/ 581 h 1470"/>
                <a:gd name="T42" fmla="*/ 1515 w 1526"/>
                <a:gd name="T43" fmla="*/ 717 h 1470"/>
                <a:gd name="T44" fmla="*/ 1507 w 1526"/>
                <a:gd name="T45" fmla="*/ 805 h 1470"/>
                <a:gd name="T46" fmla="*/ 1467 w 1526"/>
                <a:gd name="T47" fmla="*/ 869 h 1470"/>
                <a:gd name="T48" fmla="*/ 1435 w 1526"/>
                <a:gd name="T49" fmla="*/ 949 h 1470"/>
                <a:gd name="T50" fmla="*/ 1435 w 1526"/>
                <a:gd name="T51" fmla="*/ 1157 h 1470"/>
                <a:gd name="T52" fmla="*/ 1443 w 1526"/>
                <a:gd name="T53" fmla="*/ 1229 h 1470"/>
                <a:gd name="T54" fmla="*/ 1475 w 1526"/>
                <a:gd name="T55" fmla="*/ 1285 h 1470"/>
                <a:gd name="T56" fmla="*/ 1483 w 1526"/>
                <a:gd name="T57" fmla="*/ 1445 h 1470"/>
                <a:gd name="T58" fmla="*/ 1411 w 1526"/>
                <a:gd name="T59" fmla="*/ 1437 h 1470"/>
                <a:gd name="T60" fmla="*/ 1235 w 1526"/>
                <a:gd name="T61" fmla="*/ 1445 h 1470"/>
                <a:gd name="T62" fmla="*/ 1187 w 1526"/>
                <a:gd name="T63" fmla="*/ 1445 h 1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26" h="1470">
                  <a:moveTo>
                    <a:pt x="1187" y="1445"/>
                  </a:moveTo>
                  <a:cubicBezTo>
                    <a:pt x="1120" y="1434"/>
                    <a:pt x="923" y="1390"/>
                    <a:pt x="835" y="1381"/>
                  </a:cubicBezTo>
                  <a:cubicBezTo>
                    <a:pt x="747" y="1372"/>
                    <a:pt x="723" y="1398"/>
                    <a:pt x="659" y="1389"/>
                  </a:cubicBezTo>
                  <a:cubicBezTo>
                    <a:pt x="595" y="1380"/>
                    <a:pt x="519" y="1349"/>
                    <a:pt x="451" y="1325"/>
                  </a:cubicBezTo>
                  <a:cubicBezTo>
                    <a:pt x="383" y="1301"/>
                    <a:pt x="302" y="1282"/>
                    <a:pt x="251" y="1245"/>
                  </a:cubicBezTo>
                  <a:cubicBezTo>
                    <a:pt x="200" y="1208"/>
                    <a:pt x="179" y="1170"/>
                    <a:pt x="147" y="1101"/>
                  </a:cubicBezTo>
                  <a:cubicBezTo>
                    <a:pt x="115" y="1032"/>
                    <a:pt x="78" y="914"/>
                    <a:pt x="59" y="829"/>
                  </a:cubicBezTo>
                  <a:cubicBezTo>
                    <a:pt x="40" y="744"/>
                    <a:pt x="39" y="656"/>
                    <a:pt x="35" y="589"/>
                  </a:cubicBezTo>
                  <a:cubicBezTo>
                    <a:pt x="31" y="522"/>
                    <a:pt x="38" y="490"/>
                    <a:pt x="35" y="429"/>
                  </a:cubicBezTo>
                  <a:cubicBezTo>
                    <a:pt x="32" y="368"/>
                    <a:pt x="18" y="288"/>
                    <a:pt x="19" y="221"/>
                  </a:cubicBezTo>
                  <a:cubicBezTo>
                    <a:pt x="20" y="154"/>
                    <a:pt x="0" y="58"/>
                    <a:pt x="43" y="29"/>
                  </a:cubicBezTo>
                  <a:cubicBezTo>
                    <a:pt x="86" y="0"/>
                    <a:pt x="166" y="46"/>
                    <a:pt x="275" y="45"/>
                  </a:cubicBezTo>
                  <a:cubicBezTo>
                    <a:pt x="384" y="44"/>
                    <a:pt x="606" y="20"/>
                    <a:pt x="699" y="21"/>
                  </a:cubicBezTo>
                  <a:cubicBezTo>
                    <a:pt x="792" y="22"/>
                    <a:pt x="787" y="42"/>
                    <a:pt x="835" y="53"/>
                  </a:cubicBezTo>
                  <a:cubicBezTo>
                    <a:pt x="883" y="64"/>
                    <a:pt x="938" y="69"/>
                    <a:pt x="987" y="85"/>
                  </a:cubicBezTo>
                  <a:cubicBezTo>
                    <a:pt x="1036" y="101"/>
                    <a:pt x="1096" y="132"/>
                    <a:pt x="1131" y="149"/>
                  </a:cubicBezTo>
                  <a:cubicBezTo>
                    <a:pt x="1166" y="166"/>
                    <a:pt x="1164" y="174"/>
                    <a:pt x="1195" y="189"/>
                  </a:cubicBezTo>
                  <a:cubicBezTo>
                    <a:pt x="1226" y="204"/>
                    <a:pt x="1272" y="216"/>
                    <a:pt x="1315" y="237"/>
                  </a:cubicBezTo>
                  <a:cubicBezTo>
                    <a:pt x="1358" y="258"/>
                    <a:pt x="1418" y="285"/>
                    <a:pt x="1451" y="317"/>
                  </a:cubicBezTo>
                  <a:cubicBezTo>
                    <a:pt x="1484" y="349"/>
                    <a:pt x="1504" y="385"/>
                    <a:pt x="1515" y="429"/>
                  </a:cubicBezTo>
                  <a:cubicBezTo>
                    <a:pt x="1526" y="473"/>
                    <a:pt x="1515" y="533"/>
                    <a:pt x="1515" y="581"/>
                  </a:cubicBezTo>
                  <a:cubicBezTo>
                    <a:pt x="1515" y="629"/>
                    <a:pt x="1516" y="680"/>
                    <a:pt x="1515" y="717"/>
                  </a:cubicBezTo>
                  <a:cubicBezTo>
                    <a:pt x="1514" y="754"/>
                    <a:pt x="1515" y="780"/>
                    <a:pt x="1507" y="805"/>
                  </a:cubicBezTo>
                  <a:cubicBezTo>
                    <a:pt x="1499" y="830"/>
                    <a:pt x="1479" y="845"/>
                    <a:pt x="1467" y="869"/>
                  </a:cubicBezTo>
                  <a:cubicBezTo>
                    <a:pt x="1455" y="893"/>
                    <a:pt x="1440" y="901"/>
                    <a:pt x="1435" y="949"/>
                  </a:cubicBezTo>
                  <a:cubicBezTo>
                    <a:pt x="1430" y="997"/>
                    <a:pt x="1434" y="1110"/>
                    <a:pt x="1435" y="1157"/>
                  </a:cubicBezTo>
                  <a:cubicBezTo>
                    <a:pt x="1436" y="1204"/>
                    <a:pt x="1436" y="1208"/>
                    <a:pt x="1443" y="1229"/>
                  </a:cubicBezTo>
                  <a:cubicBezTo>
                    <a:pt x="1450" y="1250"/>
                    <a:pt x="1468" y="1249"/>
                    <a:pt x="1475" y="1285"/>
                  </a:cubicBezTo>
                  <a:cubicBezTo>
                    <a:pt x="1482" y="1321"/>
                    <a:pt x="1494" y="1420"/>
                    <a:pt x="1483" y="1445"/>
                  </a:cubicBezTo>
                  <a:cubicBezTo>
                    <a:pt x="1472" y="1470"/>
                    <a:pt x="1452" y="1437"/>
                    <a:pt x="1411" y="1437"/>
                  </a:cubicBezTo>
                  <a:cubicBezTo>
                    <a:pt x="1370" y="1437"/>
                    <a:pt x="1272" y="1444"/>
                    <a:pt x="1235" y="1445"/>
                  </a:cubicBezTo>
                  <a:cubicBezTo>
                    <a:pt x="1198" y="1446"/>
                    <a:pt x="1254" y="1456"/>
                    <a:pt x="1187" y="1445"/>
                  </a:cubicBezTo>
                  <a:close/>
                </a:path>
              </a:pathLst>
            </a:custGeom>
            <a:noFill/>
            <a:ln w="38100" cmpd="sng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572" name="Rectangle 4">
              <a:extLst>
                <a:ext uri="{FF2B5EF4-FFF2-40B4-BE49-F238E27FC236}">
                  <a16:creationId xmlns:a16="http://schemas.microsoft.com/office/drawing/2014/main" id="{601B9F9A-561F-47BE-BC98-EB3F99F785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" y="1448"/>
              <a:ext cx="145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573" name="Rectangle 5">
              <a:extLst>
                <a:ext uri="{FF2B5EF4-FFF2-40B4-BE49-F238E27FC236}">
                  <a16:creationId xmlns:a16="http://schemas.microsoft.com/office/drawing/2014/main" id="{5F806532-ED56-475B-B717-63A761826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6" y="1448"/>
              <a:ext cx="145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574" name="Rectangle 6">
              <a:extLst>
                <a:ext uri="{FF2B5EF4-FFF2-40B4-BE49-F238E27FC236}">
                  <a16:creationId xmlns:a16="http://schemas.microsoft.com/office/drawing/2014/main" id="{5E494CE6-F4E2-4589-910C-9DC0945C8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1448"/>
              <a:ext cx="145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575" name="Rectangle 7">
              <a:extLst>
                <a:ext uri="{FF2B5EF4-FFF2-40B4-BE49-F238E27FC236}">
                  <a16:creationId xmlns:a16="http://schemas.microsoft.com/office/drawing/2014/main" id="{7F2F108B-1CBA-485F-A167-7F85C05F7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6" y="1448"/>
              <a:ext cx="144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576" name="Rectangle 8">
              <a:extLst>
                <a:ext uri="{FF2B5EF4-FFF2-40B4-BE49-F238E27FC236}">
                  <a16:creationId xmlns:a16="http://schemas.microsoft.com/office/drawing/2014/main" id="{70B8AC32-EEAA-4D93-B87B-8E3976A47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" y="1448"/>
              <a:ext cx="145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577" name="Rectangle 9">
              <a:extLst>
                <a:ext uri="{FF2B5EF4-FFF2-40B4-BE49-F238E27FC236}">
                  <a16:creationId xmlns:a16="http://schemas.microsoft.com/office/drawing/2014/main" id="{3F7F0EF6-5BAE-488E-8662-B4CD2AE38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2012"/>
              <a:ext cx="145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578" name="Rectangle 10">
              <a:extLst>
                <a:ext uri="{FF2B5EF4-FFF2-40B4-BE49-F238E27FC236}">
                  <a16:creationId xmlns:a16="http://schemas.microsoft.com/office/drawing/2014/main" id="{07BA2951-54AD-4561-9733-E15EDCFE1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6" y="2012"/>
              <a:ext cx="144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579" name="Rectangle 11">
              <a:extLst>
                <a:ext uri="{FF2B5EF4-FFF2-40B4-BE49-F238E27FC236}">
                  <a16:creationId xmlns:a16="http://schemas.microsoft.com/office/drawing/2014/main" id="{ACB3F321-C9DD-4D61-B9FA-6DFEE38B9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" y="2012"/>
              <a:ext cx="145" cy="14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580" name="Rectangle 12">
              <a:extLst>
                <a:ext uri="{FF2B5EF4-FFF2-40B4-BE49-F238E27FC236}">
                  <a16:creationId xmlns:a16="http://schemas.microsoft.com/office/drawing/2014/main" id="{D0B3FAEB-C5DE-449E-B5C0-3DA27B162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" y="1588"/>
              <a:ext cx="145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581" name="Rectangle 13">
              <a:extLst>
                <a:ext uri="{FF2B5EF4-FFF2-40B4-BE49-F238E27FC236}">
                  <a16:creationId xmlns:a16="http://schemas.microsoft.com/office/drawing/2014/main" id="{F00DD8C5-7A0F-4550-91A3-05DCEB6E2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6" y="1588"/>
              <a:ext cx="145" cy="141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582" name="Rectangle 14">
              <a:extLst>
                <a:ext uri="{FF2B5EF4-FFF2-40B4-BE49-F238E27FC236}">
                  <a16:creationId xmlns:a16="http://schemas.microsoft.com/office/drawing/2014/main" id="{310AF278-9688-4A0A-8F7B-6311CD613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1588"/>
              <a:ext cx="145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583" name="Rectangle 15">
              <a:extLst>
                <a:ext uri="{FF2B5EF4-FFF2-40B4-BE49-F238E27FC236}">
                  <a16:creationId xmlns:a16="http://schemas.microsoft.com/office/drawing/2014/main" id="{A436589C-5612-4000-AB64-9459EB931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6" y="1588"/>
              <a:ext cx="144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584" name="Rectangle 16">
              <a:extLst>
                <a:ext uri="{FF2B5EF4-FFF2-40B4-BE49-F238E27FC236}">
                  <a16:creationId xmlns:a16="http://schemas.microsoft.com/office/drawing/2014/main" id="{4AA2F1CA-9C43-4917-A9CC-6B3A9B25A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" y="1588"/>
              <a:ext cx="145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585" name="Rectangle 17">
              <a:extLst>
                <a:ext uri="{FF2B5EF4-FFF2-40B4-BE49-F238E27FC236}">
                  <a16:creationId xmlns:a16="http://schemas.microsoft.com/office/drawing/2014/main" id="{16145E20-27E9-4CFD-ABCD-5B145DA39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" y="1729"/>
              <a:ext cx="145" cy="142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586" name="Rectangle 18">
              <a:extLst>
                <a:ext uri="{FF2B5EF4-FFF2-40B4-BE49-F238E27FC236}">
                  <a16:creationId xmlns:a16="http://schemas.microsoft.com/office/drawing/2014/main" id="{313DFD7B-1352-4F9A-A7E0-EE2BB974E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6" y="1729"/>
              <a:ext cx="145" cy="142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587" name="Rectangle 19">
              <a:extLst>
                <a:ext uri="{FF2B5EF4-FFF2-40B4-BE49-F238E27FC236}">
                  <a16:creationId xmlns:a16="http://schemas.microsoft.com/office/drawing/2014/main" id="{8520DFE8-96A3-4BB4-927B-FB07CCEF9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1729"/>
              <a:ext cx="145" cy="142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588" name="Rectangle 20">
              <a:extLst>
                <a:ext uri="{FF2B5EF4-FFF2-40B4-BE49-F238E27FC236}">
                  <a16:creationId xmlns:a16="http://schemas.microsoft.com/office/drawing/2014/main" id="{F24F4B92-94D8-4CEE-97D6-5AFCA43D9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6" y="1729"/>
              <a:ext cx="144" cy="142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589" name="Rectangle 21">
              <a:extLst>
                <a:ext uri="{FF2B5EF4-FFF2-40B4-BE49-F238E27FC236}">
                  <a16:creationId xmlns:a16="http://schemas.microsoft.com/office/drawing/2014/main" id="{54337C9A-5C3C-46FD-B65C-0FC033D5F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" y="1729"/>
              <a:ext cx="145" cy="142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590" name="Rectangle 22">
              <a:extLst>
                <a:ext uri="{FF2B5EF4-FFF2-40B4-BE49-F238E27FC236}">
                  <a16:creationId xmlns:a16="http://schemas.microsoft.com/office/drawing/2014/main" id="{AF75E0A3-9733-402A-B4B9-318AD295F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" y="1871"/>
              <a:ext cx="145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591" name="Rectangle 23">
              <a:extLst>
                <a:ext uri="{FF2B5EF4-FFF2-40B4-BE49-F238E27FC236}">
                  <a16:creationId xmlns:a16="http://schemas.microsoft.com/office/drawing/2014/main" id="{0EC50469-8E9C-4E66-A38B-20F9B0D986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6" y="1871"/>
              <a:ext cx="145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592" name="Rectangle 24">
              <a:extLst>
                <a:ext uri="{FF2B5EF4-FFF2-40B4-BE49-F238E27FC236}">
                  <a16:creationId xmlns:a16="http://schemas.microsoft.com/office/drawing/2014/main" id="{46DEC165-FEF1-44EA-A166-239EB8CA6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1871"/>
              <a:ext cx="145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593" name="Rectangle 25">
              <a:extLst>
                <a:ext uri="{FF2B5EF4-FFF2-40B4-BE49-F238E27FC236}">
                  <a16:creationId xmlns:a16="http://schemas.microsoft.com/office/drawing/2014/main" id="{14BBB4D1-D24C-4E8C-8C65-96B167F88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6" y="1871"/>
              <a:ext cx="144" cy="141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594" name="Rectangle 26">
              <a:extLst>
                <a:ext uri="{FF2B5EF4-FFF2-40B4-BE49-F238E27FC236}">
                  <a16:creationId xmlns:a16="http://schemas.microsoft.com/office/drawing/2014/main" id="{3D7EAF11-B36F-42B0-A0D7-06768C9AA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" y="1871"/>
              <a:ext cx="145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595" name="Rectangle 27">
              <a:extLst>
                <a:ext uri="{FF2B5EF4-FFF2-40B4-BE49-F238E27FC236}">
                  <a16:creationId xmlns:a16="http://schemas.microsoft.com/office/drawing/2014/main" id="{E917E19F-A363-4DD8-9BE0-165C83847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6" y="2012"/>
              <a:ext cx="145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596" name="Rectangle 28">
              <a:extLst>
                <a:ext uri="{FF2B5EF4-FFF2-40B4-BE49-F238E27FC236}">
                  <a16:creationId xmlns:a16="http://schemas.microsoft.com/office/drawing/2014/main" id="{4C7943F2-08C9-4335-831F-FD0A83043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" y="2012"/>
              <a:ext cx="144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597" name="Rectangle 29">
              <a:extLst>
                <a:ext uri="{FF2B5EF4-FFF2-40B4-BE49-F238E27FC236}">
                  <a16:creationId xmlns:a16="http://schemas.microsoft.com/office/drawing/2014/main" id="{BFB15F6A-2BE0-419C-9ECF-615DB5B92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" y="2152"/>
              <a:ext cx="145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598" name="Rectangle 30">
              <a:extLst>
                <a:ext uri="{FF2B5EF4-FFF2-40B4-BE49-F238E27FC236}">
                  <a16:creationId xmlns:a16="http://schemas.microsoft.com/office/drawing/2014/main" id="{21AA3640-01FD-4C2D-B991-43762FFB9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6" y="2152"/>
              <a:ext cx="145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599" name="Rectangle 31">
              <a:extLst>
                <a:ext uri="{FF2B5EF4-FFF2-40B4-BE49-F238E27FC236}">
                  <a16:creationId xmlns:a16="http://schemas.microsoft.com/office/drawing/2014/main" id="{B493C08E-D3B0-40ED-8DE3-FCA405BED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2152"/>
              <a:ext cx="145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00" name="Rectangle 32">
              <a:extLst>
                <a:ext uri="{FF2B5EF4-FFF2-40B4-BE49-F238E27FC236}">
                  <a16:creationId xmlns:a16="http://schemas.microsoft.com/office/drawing/2014/main" id="{96372D25-604D-4147-9497-41839D3D2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6" y="2152"/>
              <a:ext cx="144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01" name="Rectangle 33">
              <a:extLst>
                <a:ext uri="{FF2B5EF4-FFF2-40B4-BE49-F238E27FC236}">
                  <a16:creationId xmlns:a16="http://schemas.microsoft.com/office/drawing/2014/main" id="{13D4EFC1-CEB6-4EA9-80FC-53F6341E2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" y="2152"/>
              <a:ext cx="145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02" name="Rectangle 34">
              <a:extLst>
                <a:ext uri="{FF2B5EF4-FFF2-40B4-BE49-F238E27FC236}">
                  <a16:creationId xmlns:a16="http://schemas.microsoft.com/office/drawing/2014/main" id="{4D23FDB4-C70A-47BA-B4D1-17E631B24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2716"/>
              <a:ext cx="145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03" name="Rectangle 35">
              <a:extLst>
                <a:ext uri="{FF2B5EF4-FFF2-40B4-BE49-F238E27FC236}">
                  <a16:creationId xmlns:a16="http://schemas.microsoft.com/office/drawing/2014/main" id="{6590502A-5D5A-44EC-BEDB-9A26456AE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6" y="2716"/>
              <a:ext cx="144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04" name="Rectangle 36">
              <a:extLst>
                <a:ext uri="{FF2B5EF4-FFF2-40B4-BE49-F238E27FC236}">
                  <a16:creationId xmlns:a16="http://schemas.microsoft.com/office/drawing/2014/main" id="{8F3707E1-FE70-45D7-956F-97E4BBCA9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" y="2716"/>
              <a:ext cx="145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05" name="Rectangle 37">
              <a:extLst>
                <a:ext uri="{FF2B5EF4-FFF2-40B4-BE49-F238E27FC236}">
                  <a16:creationId xmlns:a16="http://schemas.microsoft.com/office/drawing/2014/main" id="{0E8C5595-2365-4903-AD04-071EEE3C9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" y="2292"/>
              <a:ext cx="145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06" name="Rectangle 38">
              <a:extLst>
                <a:ext uri="{FF2B5EF4-FFF2-40B4-BE49-F238E27FC236}">
                  <a16:creationId xmlns:a16="http://schemas.microsoft.com/office/drawing/2014/main" id="{5C510104-557C-49CE-B9E1-9DFB3431F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6" y="2292"/>
              <a:ext cx="145" cy="141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07" name="Rectangle 39">
              <a:extLst>
                <a:ext uri="{FF2B5EF4-FFF2-40B4-BE49-F238E27FC236}">
                  <a16:creationId xmlns:a16="http://schemas.microsoft.com/office/drawing/2014/main" id="{6D5FCDBD-883B-4ABC-B7BF-F5C19B931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2292"/>
              <a:ext cx="145" cy="141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08" name="Rectangle 40">
              <a:extLst>
                <a:ext uri="{FF2B5EF4-FFF2-40B4-BE49-F238E27FC236}">
                  <a16:creationId xmlns:a16="http://schemas.microsoft.com/office/drawing/2014/main" id="{AF358E21-1DFB-4624-BD50-59AB240D1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6" y="2292"/>
              <a:ext cx="144" cy="141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09" name="Rectangle 41">
              <a:extLst>
                <a:ext uri="{FF2B5EF4-FFF2-40B4-BE49-F238E27FC236}">
                  <a16:creationId xmlns:a16="http://schemas.microsoft.com/office/drawing/2014/main" id="{D88A1245-D6F4-4AB5-9767-C8044F4B5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" y="2292"/>
              <a:ext cx="145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10" name="Rectangle 42">
              <a:extLst>
                <a:ext uri="{FF2B5EF4-FFF2-40B4-BE49-F238E27FC236}">
                  <a16:creationId xmlns:a16="http://schemas.microsoft.com/office/drawing/2014/main" id="{09E26DE6-EFA5-4000-AFBD-5A93C53DE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" y="2433"/>
              <a:ext cx="145" cy="142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11" name="Rectangle 43">
              <a:extLst>
                <a:ext uri="{FF2B5EF4-FFF2-40B4-BE49-F238E27FC236}">
                  <a16:creationId xmlns:a16="http://schemas.microsoft.com/office/drawing/2014/main" id="{B9BF5E84-54EA-4F02-B1E4-13792F779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6" y="2433"/>
              <a:ext cx="145" cy="142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12" name="Rectangle 44">
              <a:extLst>
                <a:ext uri="{FF2B5EF4-FFF2-40B4-BE49-F238E27FC236}">
                  <a16:creationId xmlns:a16="http://schemas.microsoft.com/office/drawing/2014/main" id="{70CF4824-F20E-4D39-9C23-975C9D0EA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2433"/>
              <a:ext cx="145" cy="142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13" name="Rectangle 45">
              <a:extLst>
                <a:ext uri="{FF2B5EF4-FFF2-40B4-BE49-F238E27FC236}">
                  <a16:creationId xmlns:a16="http://schemas.microsoft.com/office/drawing/2014/main" id="{5C7089C6-80E3-4FD4-9936-C93B2C36E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6" y="2433"/>
              <a:ext cx="144" cy="142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14" name="Rectangle 46">
              <a:extLst>
                <a:ext uri="{FF2B5EF4-FFF2-40B4-BE49-F238E27FC236}">
                  <a16:creationId xmlns:a16="http://schemas.microsoft.com/office/drawing/2014/main" id="{7FA8F8BD-2883-4112-890A-3B4D51809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" y="2433"/>
              <a:ext cx="145" cy="142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15" name="Rectangle 47">
              <a:extLst>
                <a:ext uri="{FF2B5EF4-FFF2-40B4-BE49-F238E27FC236}">
                  <a16:creationId xmlns:a16="http://schemas.microsoft.com/office/drawing/2014/main" id="{32BD4538-AA81-4F62-8E53-E20604457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" y="2575"/>
              <a:ext cx="145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16" name="Rectangle 48">
              <a:extLst>
                <a:ext uri="{FF2B5EF4-FFF2-40B4-BE49-F238E27FC236}">
                  <a16:creationId xmlns:a16="http://schemas.microsoft.com/office/drawing/2014/main" id="{C5443829-F6F8-47AB-9BB0-00D861912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6" y="2575"/>
              <a:ext cx="145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17" name="Rectangle 49">
              <a:extLst>
                <a:ext uri="{FF2B5EF4-FFF2-40B4-BE49-F238E27FC236}">
                  <a16:creationId xmlns:a16="http://schemas.microsoft.com/office/drawing/2014/main" id="{5062ECFD-2F3F-4D23-BEB6-89CD4342C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2575"/>
              <a:ext cx="145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18" name="Rectangle 50">
              <a:extLst>
                <a:ext uri="{FF2B5EF4-FFF2-40B4-BE49-F238E27FC236}">
                  <a16:creationId xmlns:a16="http://schemas.microsoft.com/office/drawing/2014/main" id="{6D8A76A1-DE39-4D7F-A1F6-C8CF5BC07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6" y="2575"/>
              <a:ext cx="144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19" name="Rectangle 51">
              <a:extLst>
                <a:ext uri="{FF2B5EF4-FFF2-40B4-BE49-F238E27FC236}">
                  <a16:creationId xmlns:a16="http://schemas.microsoft.com/office/drawing/2014/main" id="{6DBE8DAC-C9EF-4BF9-8AD9-5E742AAF6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" y="2575"/>
              <a:ext cx="145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20" name="Rectangle 52">
              <a:extLst>
                <a:ext uri="{FF2B5EF4-FFF2-40B4-BE49-F238E27FC236}">
                  <a16:creationId xmlns:a16="http://schemas.microsoft.com/office/drawing/2014/main" id="{2E8447DA-38CC-43B5-B4B4-94F1DA07E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6" y="2716"/>
              <a:ext cx="145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21" name="Rectangle 53">
              <a:extLst>
                <a:ext uri="{FF2B5EF4-FFF2-40B4-BE49-F238E27FC236}">
                  <a16:creationId xmlns:a16="http://schemas.microsoft.com/office/drawing/2014/main" id="{3426FBD7-8945-484E-9DF8-367D556D7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" y="2716"/>
              <a:ext cx="144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22" name="Rectangle 54">
              <a:extLst>
                <a:ext uri="{FF2B5EF4-FFF2-40B4-BE49-F238E27FC236}">
                  <a16:creationId xmlns:a16="http://schemas.microsoft.com/office/drawing/2014/main" id="{35583246-23DE-475F-AD4B-DBE58C91B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" y="1448"/>
              <a:ext cx="145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23" name="Rectangle 55">
              <a:extLst>
                <a:ext uri="{FF2B5EF4-FFF2-40B4-BE49-F238E27FC236}">
                  <a16:creationId xmlns:a16="http://schemas.microsoft.com/office/drawing/2014/main" id="{476B29FD-11E6-4F86-9C98-C14F9F70F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" y="1448"/>
              <a:ext cx="145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24" name="Rectangle 56">
              <a:extLst>
                <a:ext uri="{FF2B5EF4-FFF2-40B4-BE49-F238E27FC236}">
                  <a16:creationId xmlns:a16="http://schemas.microsoft.com/office/drawing/2014/main" id="{3EF20CC2-45DF-4D3C-B9D2-B4989E01E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" y="1448"/>
              <a:ext cx="145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25" name="Rectangle 57">
              <a:extLst>
                <a:ext uri="{FF2B5EF4-FFF2-40B4-BE49-F238E27FC236}">
                  <a16:creationId xmlns:a16="http://schemas.microsoft.com/office/drawing/2014/main" id="{70AF32EF-049D-41CD-A51B-BE04A4840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" y="1448"/>
              <a:ext cx="144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26" name="Rectangle 58">
              <a:extLst>
                <a:ext uri="{FF2B5EF4-FFF2-40B4-BE49-F238E27FC236}">
                  <a16:creationId xmlns:a16="http://schemas.microsoft.com/office/drawing/2014/main" id="{7425027A-68E3-4F40-B59D-9550EA41F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7" y="1448"/>
              <a:ext cx="145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27" name="Rectangle 59">
              <a:extLst>
                <a:ext uri="{FF2B5EF4-FFF2-40B4-BE49-F238E27FC236}">
                  <a16:creationId xmlns:a16="http://schemas.microsoft.com/office/drawing/2014/main" id="{84423E63-81DF-4566-A6E5-B806B6FF4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" y="2012"/>
              <a:ext cx="145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28" name="Rectangle 60">
              <a:extLst>
                <a:ext uri="{FF2B5EF4-FFF2-40B4-BE49-F238E27FC236}">
                  <a16:creationId xmlns:a16="http://schemas.microsoft.com/office/drawing/2014/main" id="{0F0B74EF-EAE2-42B2-A8B8-412D9DB87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" y="2012"/>
              <a:ext cx="144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29" name="Rectangle 61">
              <a:extLst>
                <a:ext uri="{FF2B5EF4-FFF2-40B4-BE49-F238E27FC236}">
                  <a16:creationId xmlns:a16="http://schemas.microsoft.com/office/drawing/2014/main" id="{CB059092-F516-4C89-867F-321BA3DB4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7" y="2012"/>
              <a:ext cx="145" cy="14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30" name="Rectangle 62">
              <a:extLst>
                <a:ext uri="{FF2B5EF4-FFF2-40B4-BE49-F238E27FC236}">
                  <a16:creationId xmlns:a16="http://schemas.microsoft.com/office/drawing/2014/main" id="{C1733459-1B73-4307-B215-1F69B0C7D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" y="1588"/>
              <a:ext cx="145" cy="141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31" name="Rectangle 63">
              <a:extLst>
                <a:ext uri="{FF2B5EF4-FFF2-40B4-BE49-F238E27FC236}">
                  <a16:creationId xmlns:a16="http://schemas.microsoft.com/office/drawing/2014/main" id="{1BD6B8D0-460D-4EF3-A08E-FBE2E4E96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" y="1588"/>
              <a:ext cx="145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32" name="Rectangle 64">
              <a:extLst>
                <a:ext uri="{FF2B5EF4-FFF2-40B4-BE49-F238E27FC236}">
                  <a16:creationId xmlns:a16="http://schemas.microsoft.com/office/drawing/2014/main" id="{8A099220-42AF-4B5B-9CE6-1FA2E7D03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" y="1588"/>
              <a:ext cx="145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33" name="Rectangle 65">
              <a:extLst>
                <a:ext uri="{FF2B5EF4-FFF2-40B4-BE49-F238E27FC236}">
                  <a16:creationId xmlns:a16="http://schemas.microsoft.com/office/drawing/2014/main" id="{66ECB6A2-5941-4C74-8CFD-9F0A07AFF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" y="1588"/>
              <a:ext cx="144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34" name="Rectangle 66">
              <a:extLst>
                <a:ext uri="{FF2B5EF4-FFF2-40B4-BE49-F238E27FC236}">
                  <a16:creationId xmlns:a16="http://schemas.microsoft.com/office/drawing/2014/main" id="{42E21AB4-CD14-4780-9023-13A72CB39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7" y="1588"/>
              <a:ext cx="145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35" name="Rectangle 67">
              <a:extLst>
                <a:ext uri="{FF2B5EF4-FFF2-40B4-BE49-F238E27FC236}">
                  <a16:creationId xmlns:a16="http://schemas.microsoft.com/office/drawing/2014/main" id="{AC2CC9AC-225E-421F-B8D6-90A63506A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" y="1729"/>
              <a:ext cx="145" cy="142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36" name="Rectangle 68">
              <a:extLst>
                <a:ext uri="{FF2B5EF4-FFF2-40B4-BE49-F238E27FC236}">
                  <a16:creationId xmlns:a16="http://schemas.microsoft.com/office/drawing/2014/main" id="{D4D20ACC-FCD9-4735-B02A-34321C5D1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" y="1729"/>
              <a:ext cx="145" cy="142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37" name="Rectangle 69">
              <a:extLst>
                <a:ext uri="{FF2B5EF4-FFF2-40B4-BE49-F238E27FC236}">
                  <a16:creationId xmlns:a16="http://schemas.microsoft.com/office/drawing/2014/main" id="{381CE760-BF65-4B95-A324-56531114E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" y="1729"/>
              <a:ext cx="145" cy="142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38" name="Rectangle 70">
              <a:extLst>
                <a:ext uri="{FF2B5EF4-FFF2-40B4-BE49-F238E27FC236}">
                  <a16:creationId xmlns:a16="http://schemas.microsoft.com/office/drawing/2014/main" id="{3F922AEF-0D1C-4C5D-B905-9F3590428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" y="1729"/>
              <a:ext cx="144" cy="142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39" name="Rectangle 71">
              <a:extLst>
                <a:ext uri="{FF2B5EF4-FFF2-40B4-BE49-F238E27FC236}">
                  <a16:creationId xmlns:a16="http://schemas.microsoft.com/office/drawing/2014/main" id="{B680A84B-1D39-4829-8687-0F6C44186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7" y="1729"/>
              <a:ext cx="145" cy="142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40" name="Rectangle 72">
              <a:extLst>
                <a:ext uri="{FF2B5EF4-FFF2-40B4-BE49-F238E27FC236}">
                  <a16:creationId xmlns:a16="http://schemas.microsoft.com/office/drawing/2014/main" id="{73467A3F-EBB2-4F19-8195-FED6CDE20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" y="1871"/>
              <a:ext cx="145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41" name="Rectangle 73">
              <a:extLst>
                <a:ext uri="{FF2B5EF4-FFF2-40B4-BE49-F238E27FC236}">
                  <a16:creationId xmlns:a16="http://schemas.microsoft.com/office/drawing/2014/main" id="{A43E46AF-2608-4F9D-959F-B2A6FA59F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" y="1871"/>
              <a:ext cx="145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42" name="Rectangle 74">
              <a:extLst>
                <a:ext uri="{FF2B5EF4-FFF2-40B4-BE49-F238E27FC236}">
                  <a16:creationId xmlns:a16="http://schemas.microsoft.com/office/drawing/2014/main" id="{A73CDFBA-D47D-4846-BF85-A0BF83422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" y="1871"/>
              <a:ext cx="145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43" name="Rectangle 75">
              <a:extLst>
                <a:ext uri="{FF2B5EF4-FFF2-40B4-BE49-F238E27FC236}">
                  <a16:creationId xmlns:a16="http://schemas.microsoft.com/office/drawing/2014/main" id="{29713236-D080-4ABC-B2D6-16B702D4C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" y="1871"/>
              <a:ext cx="144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44" name="Rectangle 76">
              <a:extLst>
                <a:ext uri="{FF2B5EF4-FFF2-40B4-BE49-F238E27FC236}">
                  <a16:creationId xmlns:a16="http://schemas.microsoft.com/office/drawing/2014/main" id="{D2F4C408-C40B-476A-9719-41D752146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7" y="1871"/>
              <a:ext cx="145" cy="141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45" name="Rectangle 77">
              <a:extLst>
                <a:ext uri="{FF2B5EF4-FFF2-40B4-BE49-F238E27FC236}">
                  <a16:creationId xmlns:a16="http://schemas.microsoft.com/office/drawing/2014/main" id="{889F8CAC-2504-43BE-BD57-48DAF25DC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" y="2012"/>
              <a:ext cx="145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46" name="Rectangle 78">
              <a:extLst>
                <a:ext uri="{FF2B5EF4-FFF2-40B4-BE49-F238E27FC236}">
                  <a16:creationId xmlns:a16="http://schemas.microsoft.com/office/drawing/2014/main" id="{189DB455-0216-4486-98D0-1E8345EA1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" y="2012"/>
              <a:ext cx="145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47" name="Rectangle 79">
              <a:extLst>
                <a:ext uri="{FF2B5EF4-FFF2-40B4-BE49-F238E27FC236}">
                  <a16:creationId xmlns:a16="http://schemas.microsoft.com/office/drawing/2014/main" id="{963A876F-F383-47B6-B2EB-965FACF87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" y="2152"/>
              <a:ext cx="145" cy="14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48" name="Rectangle 80">
              <a:extLst>
                <a:ext uri="{FF2B5EF4-FFF2-40B4-BE49-F238E27FC236}">
                  <a16:creationId xmlns:a16="http://schemas.microsoft.com/office/drawing/2014/main" id="{C5210236-6D84-4BBC-87F6-4C9DFF16C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" y="2152"/>
              <a:ext cx="145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49" name="Rectangle 81">
              <a:extLst>
                <a:ext uri="{FF2B5EF4-FFF2-40B4-BE49-F238E27FC236}">
                  <a16:creationId xmlns:a16="http://schemas.microsoft.com/office/drawing/2014/main" id="{7B8E892C-8439-4695-91CC-357DC0AFD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" y="2152"/>
              <a:ext cx="145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50" name="Rectangle 82">
              <a:extLst>
                <a:ext uri="{FF2B5EF4-FFF2-40B4-BE49-F238E27FC236}">
                  <a16:creationId xmlns:a16="http://schemas.microsoft.com/office/drawing/2014/main" id="{2F725418-2898-4532-A969-836AD2620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" y="2152"/>
              <a:ext cx="144" cy="14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51" name="Rectangle 83">
              <a:extLst>
                <a:ext uri="{FF2B5EF4-FFF2-40B4-BE49-F238E27FC236}">
                  <a16:creationId xmlns:a16="http://schemas.microsoft.com/office/drawing/2014/main" id="{B1A539EA-3423-45D4-A33D-7ACE6D137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7" y="2152"/>
              <a:ext cx="145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52" name="Rectangle 84">
              <a:extLst>
                <a:ext uri="{FF2B5EF4-FFF2-40B4-BE49-F238E27FC236}">
                  <a16:creationId xmlns:a16="http://schemas.microsoft.com/office/drawing/2014/main" id="{BC24A737-A44A-4429-B79C-789375CE2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" y="2716"/>
              <a:ext cx="145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53" name="Rectangle 85">
              <a:extLst>
                <a:ext uri="{FF2B5EF4-FFF2-40B4-BE49-F238E27FC236}">
                  <a16:creationId xmlns:a16="http://schemas.microsoft.com/office/drawing/2014/main" id="{FD887F34-6A13-4797-B597-1CEA2F914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" y="2716"/>
              <a:ext cx="144" cy="14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54" name="Rectangle 86">
              <a:extLst>
                <a:ext uri="{FF2B5EF4-FFF2-40B4-BE49-F238E27FC236}">
                  <a16:creationId xmlns:a16="http://schemas.microsoft.com/office/drawing/2014/main" id="{3265BD44-E583-4227-9F8D-7AF1C38D8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7" y="2716"/>
              <a:ext cx="145" cy="140"/>
            </a:xfrm>
            <a:prstGeom prst="rect">
              <a:avLst/>
            </a:prstGeom>
            <a:solidFill>
              <a:srgbClr val="FF3300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55" name="Rectangle 87">
              <a:extLst>
                <a:ext uri="{FF2B5EF4-FFF2-40B4-BE49-F238E27FC236}">
                  <a16:creationId xmlns:a16="http://schemas.microsoft.com/office/drawing/2014/main" id="{70C1E7BA-1BB7-41DB-8AFC-D53C32797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" y="2292"/>
              <a:ext cx="145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56" name="Rectangle 88">
              <a:extLst>
                <a:ext uri="{FF2B5EF4-FFF2-40B4-BE49-F238E27FC236}">
                  <a16:creationId xmlns:a16="http://schemas.microsoft.com/office/drawing/2014/main" id="{20B589E4-32CC-4A78-8435-7722D553CC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" y="2292"/>
              <a:ext cx="145" cy="141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57" name="Rectangle 89">
              <a:extLst>
                <a:ext uri="{FF2B5EF4-FFF2-40B4-BE49-F238E27FC236}">
                  <a16:creationId xmlns:a16="http://schemas.microsoft.com/office/drawing/2014/main" id="{ED534FF6-0E57-46E1-9F01-7E7E0F946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" y="2292"/>
              <a:ext cx="145" cy="141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>
                <a:solidFill>
                  <a:srgbClr val="FF6699"/>
                </a:solidFill>
              </a:endParaRPr>
            </a:p>
          </p:txBody>
        </p:sp>
        <p:sp>
          <p:nvSpPr>
            <p:cNvPr id="237658" name="Rectangle 90">
              <a:extLst>
                <a:ext uri="{FF2B5EF4-FFF2-40B4-BE49-F238E27FC236}">
                  <a16:creationId xmlns:a16="http://schemas.microsoft.com/office/drawing/2014/main" id="{6E082759-2F0E-4D8F-8680-F77202713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" y="2292"/>
              <a:ext cx="144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59" name="Rectangle 91">
              <a:extLst>
                <a:ext uri="{FF2B5EF4-FFF2-40B4-BE49-F238E27FC236}">
                  <a16:creationId xmlns:a16="http://schemas.microsoft.com/office/drawing/2014/main" id="{0BE7E259-9F49-4E11-8DA5-62FBC9680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7" y="2292"/>
              <a:ext cx="145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60" name="Rectangle 92">
              <a:extLst>
                <a:ext uri="{FF2B5EF4-FFF2-40B4-BE49-F238E27FC236}">
                  <a16:creationId xmlns:a16="http://schemas.microsoft.com/office/drawing/2014/main" id="{FCF84FE1-FB31-41BB-BD63-AC236BD42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" y="2433"/>
              <a:ext cx="145" cy="142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61" name="Rectangle 93">
              <a:extLst>
                <a:ext uri="{FF2B5EF4-FFF2-40B4-BE49-F238E27FC236}">
                  <a16:creationId xmlns:a16="http://schemas.microsoft.com/office/drawing/2014/main" id="{74AC56AA-B98B-456A-805B-87003BB9A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" y="2433"/>
              <a:ext cx="145" cy="142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>
                <a:solidFill>
                  <a:schemeClr val="accent2"/>
                </a:solidFill>
              </a:endParaRPr>
            </a:p>
          </p:txBody>
        </p:sp>
        <p:sp>
          <p:nvSpPr>
            <p:cNvPr id="237662" name="Rectangle 94">
              <a:extLst>
                <a:ext uri="{FF2B5EF4-FFF2-40B4-BE49-F238E27FC236}">
                  <a16:creationId xmlns:a16="http://schemas.microsoft.com/office/drawing/2014/main" id="{EC8C913D-1ACA-4F40-AF63-99869A6EF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" y="2433"/>
              <a:ext cx="145" cy="142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63" name="Rectangle 95">
              <a:extLst>
                <a:ext uri="{FF2B5EF4-FFF2-40B4-BE49-F238E27FC236}">
                  <a16:creationId xmlns:a16="http://schemas.microsoft.com/office/drawing/2014/main" id="{2896C3ED-020D-41AB-92A6-500ECFE16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" y="2433"/>
              <a:ext cx="144" cy="142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64" name="Rectangle 96">
              <a:extLst>
                <a:ext uri="{FF2B5EF4-FFF2-40B4-BE49-F238E27FC236}">
                  <a16:creationId xmlns:a16="http://schemas.microsoft.com/office/drawing/2014/main" id="{84EDD93A-B86E-4505-B060-F80BDE9E7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7" y="2433"/>
              <a:ext cx="145" cy="142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65" name="Rectangle 97">
              <a:extLst>
                <a:ext uri="{FF2B5EF4-FFF2-40B4-BE49-F238E27FC236}">
                  <a16:creationId xmlns:a16="http://schemas.microsoft.com/office/drawing/2014/main" id="{12A18EF6-2E0E-410A-AB45-BD8BE1960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" y="2575"/>
              <a:ext cx="145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66" name="Rectangle 98">
              <a:extLst>
                <a:ext uri="{FF2B5EF4-FFF2-40B4-BE49-F238E27FC236}">
                  <a16:creationId xmlns:a16="http://schemas.microsoft.com/office/drawing/2014/main" id="{19C68551-3D58-4392-A5E1-F9215D6BE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" y="2575"/>
              <a:ext cx="145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67" name="Rectangle 99">
              <a:extLst>
                <a:ext uri="{FF2B5EF4-FFF2-40B4-BE49-F238E27FC236}">
                  <a16:creationId xmlns:a16="http://schemas.microsoft.com/office/drawing/2014/main" id="{BCB3EEA2-09C5-48FF-8110-413D3676F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" y="2575"/>
              <a:ext cx="145" cy="141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>
                <a:solidFill>
                  <a:srgbClr val="FF6699"/>
                </a:solidFill>
              </a:endParaRPr>
            </a:p>
          </p:txBody>
        </p:sp>
        <p:sp>
          <p:nvSpPr>
            <p:cNvPr id="237668" name="Rectangle 100">
              <a:extLst>
                <a:ext uri="{FF2B5EF4-FFF2-40B4-BE49-F238E27FC236}">
                  <a16:creationId xmlns:a16="http://schemas.microsoft.com/office/drawing/2014/main" id="{78E35F49-6253-49AA-9E77-628F9B22B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" y="2575"/>
              <a:ext cx="144" cy="141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69" name="Rectangle 101">
              <a:extLst>
                <a:ext uri="{FF2B5EF4-FFF2-40B4-BE49-F238E27FC236}">
                  <a16:creationId xmlns:a16="http://schemas.microsoft.com/office/drawing/2014/main" id="{94D06CAD-D693-4851-A2A7-175E1705E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7" y="2575"/>
              <a:ext cx="145" cy="141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70" name="Rectangle 102">
              <a:extLst>
                <a:ext uri="{FF2B5EF4-FFF2-40B4-BE49-F238E27FC236}">
                  <a16:creationId xmlns:a16="http://schemas.microsoft.com/office/drawing/2014/main" id="{A5445EA6-F045-492E-BDA7-5B905319A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" y="2716"/>
              <a:ext cx="145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  <p:sp>
          <p:nvSpPr>
            <p:cNvPr id="237671" name="Rectangle 103">
              <a:extLst>
                <a:ext uri="{FF2B5EF4-FFF2-40B4-BE49-F238E27FC236}">
                  <a16:creationId xmlns:a16="http://schemas.microsoft.com/office/drawing/2014/main" id="{AD4C83F4-8581-4B63-8176-637F9FB13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" y="2716"/>
              <a:ext cx="145" cy="140"/>
            </a:xfrm>
            <a:prstGeom prst="rect">
              <a:avLst/>
            </a:pr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1400" b="1"/>
            </a:p>
          </p:txBody>
        </p:sp>
      </p:grpSp>
      <p:sp>
        <p:nvSpPr>
          <p:cNvPr id="237672" name="Text Box 104">
            <a:extLst>
              <a:ext uri="{FF2B5EF4-FFF2-40B4-BE49-F238E27FC236}">
                <a16:creationId xmlns:a16="http://schemas.microsoft.com/office/drawing/2014/main" id="{5B1E29EA-9A53-49BA-8DE9-F6363A52D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33400"/>
            <a:ext cx="72405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 sz="4000"/>
              <a:t>Watershed Draining to This Outlet</a:t>
            </a:r>
            <a:endParaRPr kumimoji="0"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C:\MyDocuments\NZwork\grey\greytopbl.wmf">
            <a:extLst>
              <a:ext uri="{FF2B5EF4-FFF2-40B4-BE49-F238E27FC236}">
                <a16:creationId xmlns:a16="http://schemas.microsoft.com/office/drawing/2014/main" id="{95B2B5CC-ED31-41F0-BE65-03E84B217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05"/>
          <a:stretch>
            <a:fillRect/>
          </a:stretch>
        </p:blipFill>
        <p:spPr bwMode="auto">
          <a:xfrm>
            <a:off x="742950" y="531813"/>
            <a:ext cx="7762875" cy="594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275" name="Text Box 3">
            <a:extLst>
              <a:ext uri="{FF2B5EF4-FFF2-40B4-BE49-F238E27FC236}">
                <a16:creationId xmlns:a16="http://schemas.microsoft.com/office/drawing/2014/main" id="{84BB1BAE-4759-4C79-8D53-44D121B8D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788" y="222250"/>
            <a:ext cx="5362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Streams from 1:250,000 blue lines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1026">
            <a:extLst>
              <a:ext uri="{FF2B5EF4-FFF2-40B4-BE49-F238E27FC236}">
                <a16:creationId xmlns:a16="http://schemas.microsoft.com/office/drawing/2014/main" id="{7942C56A-701B-4FB5-8139-49B2F5517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209550"/>
            <a:ext cx="8688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100 grid cell constant support area threshold stream delineation</a:t>
            </a:r>
          </a:p>
        </p:txBody>
      </p:sp>
      <p:pic>
        <p:nvPicPr>
          <p:cNvPr id="183299" name="Picture 1027" descr="C:\MyDocuments\NZwork\grey\greytopsa100.wmf">
            <a:extLst>
              <a:ext uri="{FF2B5EF4-FFF2-40B4-BE49-F238E27FC236}">
                <a16:creationId xmlns:a16="http://schemas.microsoft.com/office/drawing/2014/main" id="{EBFA70B2-3B32-4B4F-A284-05585D841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53"/>
          <a:stretch>
            <a:fillRect/>
          </a:stretch>
        </p:blipFill>
        <p:spPr bwMode="auto">
          <a:xfrm>
            <a:off x="742950" y="492125"/>
            <a:ext cx="7762875" cy="591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1026">
            <a:extLst>
              <a:ext uri="{FF2B5EF4-FFF2-40B4-BE49-F238E27FC236}">
                <a16:creationId xmlns:a16="http://schemas.microsoft.com/office/drawing/2014/main" id="{8386EADA-BE7F-4B82-A3F0-FC80053C1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300038"/>
            <a:ext cx="810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200 grid cell constant support area based stream delineation</a:t>
            </a:r>
          </a:p>
        </p:txBody>
      </p:sp>
      <p:pic>
        <p:nvPicPr>
          <p:cNvPr id="184323" name="Picture 1027" descr="C:\MyDocuments\NZwork\grey\greytopsa200.wmf">
            <a:extLst>
              <a:ext uri="{FF2B5EF4-FFF2-40B4-BE49-F238E27FC236}">
                <a16:creationId xmlns:a16="http://schemas.microsoft.com/office/drawing/2014/main" id="{54600F98-6AAC-49A1-8C65-09D5F64D3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33"/>
          <a:stretch>
            <a:fillRect/>
          </a:stretch>
        </p:blipFill>
        <p:spPr bwMode="auto">
          <a:xfrm>
            <a:off x="677863" y="374650"/>
            <a:ext cx="7762875" cy="59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>
            <a:extLst>
              <a:ext uri="{FF2B5EF4-FFF2-40B4-BE49-F238E27FC236}">
                <a16:creationId xmlns:a16="http://schemas.microsoft.com/office/drawing/2014/main" id="{5BC1E8C2-17D1-4125-B78F-AF081EC6F9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ctr"/>
            <a:r>
              <a:rPr lang="en-US" altLang="en-US" sz="3200" b="0">
                <a:latin typeface="Times New Roman" panose="02020603050405020304" pitchFamily="18" charset="0"/>
              </a:rPr>
              <a:t>Delineation of Channel Networks and Subwatersheds</a:t>
            </a:r>
          </a:p>
        </p:txBody>
      </p:sp>
      <p:graphicFrame>
        <p:nvGraphicFramePr>
          <p:cNvPr id="236547" name="Object 3">
            <a:extLst>
              <a:ext uri="{FF2B5EF4-FFF2-40B4-BE49-F238E27FC236}">
                <a16:creationId xmlns:a16="http://schemas.microsoft.com/office/drawing/2014/main" id="{C7270500-A0C3-443A-993B-6D80FA349E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143000"/>
          <a:ext cx="4113213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51" name="Bitmap Image" r:id="rId4" imgW="5466667" imgH="7497221" progId="Paint.Picture">
                  <p:embed/>
                </p:oleObj>
              </mc:Choice>
              <mc:Fallback>
                <p:oleObj name="Bitmap Image" r:id="rId4" imgW="5466667" imgH="7497221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43000"/>
                        <a:ext cx="4113213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48" name="Object 4">
            <a:extLst>
              <a:ext uri="{FF2B5EF4-FFF2-40B4-BE49-F238E27FC236}">
                <a16:creationId xmlns:a16="http://schemas.microsoft.com/office/drawing/2014/main" id="{C3830535-2264-4809-AADB-DD5357EAC4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8200" y="1143000"/>
          <a:ext cx="4205288" cy="565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52" name="Bitmap Image" r:id="rId6" imgW="5563377" imgH="7478169" progId="Paint.Picture">
                  <p:embed/>
                </p:oleObj>
              </mc:Choice>
              <mc:Fallback>
                <p:oleObj name="Bitmap Image" r:id="rId6" imgW="5563377" imgH="7478169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143000"/>
                        <a:ext cx="4205288" cy="565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6549" name="Text Box 5">
            <a:extLst>
              <a:ext uri="{FF2B5EF4-FFF2-40B4-BE49-F238E27FC236}">
                <a16:creationId xmlns:a16="http://schemas.microsoft.com/office/drawing/2014/main" id="{7D17DFCF-EF6C-466F-ADCE-F92C892B9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943600"/>
            <a:ext cx="129540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/>
              <a:t>500 cell theshold</a:t>
            </a:r>
          </a:p>
        </p:txBody>
      </p:sp>
      <p:sp>
        <p:nvSpPr>
          <p:cNvPr id="236550" name="Text Box 6">
            <a:extLst>
              <a:ext uri="{FF2B5EF4-FFF2-40B4-BE49-F238E27FC236}">
                <a16:creationId xmlns:a16="http://schemas.microsoft.com/office/drawing/2014/main" id="{C4180DFC-FE27-4F01-ADB9-149BFAA51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5943600"/>
            <a:ext cx="144780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/>
              <a:t>1000 cell theshold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1026">
            <a:extLst>
              <a:ext uri="{FF2B5EF4-FFF2-40B4-BE49-F238E27FC236}">
                <a16:creationId xmlns:a16="http://schemas.microsoft.com/office/drawing/2014/main" id="{AA219EE8-F606-47F5-88A2-763CC16B2F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7475" y="0"/>
            <a:ext cx="7470775" cy="1365250"/>
          </a:xfrm>
        </p:spPr>
        <p:txBody>
          <a:bodyPr/>
          <a:lstStyle/>
          <a:p>
            <a:r>
              <a:rPr lang="en-US" altLang="en-US" sz="5400">
                <a:solidFill>
                  <a:srgbClr val="003399"/>
                </a:solidFill>
              </a:rPr>
              <a:t>How to decide on support area threshold ?</a:t>
            </a:r>
          </a:p>
        </p:txBody>
      </p:sp>
      <p:grpSp>
        <p:nvGrpSpPr>
          <p:cNvPr id="181251" name="Group 1027">
            <a:extLst>
              <a:ext uri="{FF2B5EF4-FFF2-40B4-BE49-F238E27FC236}">
                <a16:creationId xmlns:a16="http://schemas.microsoft.com/office/drawing/2014/main" id="{E3FF0F00-0623-454B-9BB6-7C5212BEB80B}"/>
              </a:ext>
            </a:extLst>
          </p:cNvPr>
          <p:cNvGrpSpPr>
            <a:grpSpLocks/>
          </p:cNvGrpSpPr>
          <p:nvPr/>
        </p:nvGrpSpPr>
        <p:grpSpPr bwMode="auto">
          <a:xfrm>
            <a:off x="2646363" y="2413000"/>
            <a:ext cx="3573462" cy="3286125"/>
            <a:chOff x="1659" y="1331"/>
            <a:chExt cx="2251" cy="2070"/>
          </a:xfrm>
        </p:grpSpPr>
        <p:graphicFrame>
          <p:nvGraphicFramePr>
            <p:cNvPr id="181252" name="Object 1028">
              <a:extLst>
                <a:ext uri="{FF2B5EF4-FFF2-40B4-BE49-F238E27FC236}">
                  <a16:creationId xmlns:a16="http://schemas.microsoft.com/office/drawing/2014/main" id="{83EBC866-477A-4EA6-8A50-C80FAEC8932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59" y="1331"/>
            <a:ext cx="1322" cy="14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289" name="Clip" r:id="rId3" imgW="3025440" imgH="3252600" progId="MS_ClipArt_Gallery.2">
                    <p:embed/>
                  </p:oleObj>
                </mc:Choice>
                <mc:Fallback>
                  <p:oleObj name="Clip" r:id="rId3" imgW="3025440" imgH="3252600" progId="MS_ClipArt_Gallery.2">
                    <p:embed/>
                    <p:pic>
                      <p:nvPicPr>
                        <p:cNvPr id="0" name="Object 10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9" y="1331"/>
                          <a:ext cx="1322" cy="14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81253" name="Group 1029">
              <a:extLst>
                <a:ext uri="{FF2B5EF4-FFF2-40B4-BE49-F238E27FC236}">
                  <a16:creationId xmlns:a16="http://schemas.microsoft.com/office/drawing/2014/main" id="{830949D5-3C70-421D-ADF4-84B106E028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7" y="1740"/>
              <a:ext cx="1333" cy="1661"/>
              <a:chOff x="408" y="1056"/>
              <a:chExt cx="2297" cy="3024"/>
            </a:xfrm>
          </p:grpSpPr>
          <p:sp>
            <p:nvSpPr>
              <p:cNvPr id="181254" name="Rectangle 1030">
                <a:extLst>
                  <a:ext uri="{FF2B5EF4-FFF2-40B4-BE49-F238E27FC236}">
                    <a16:creationId xmlns:a16="http://schemas.microsoft.com/office/drawing/2014/main" id="{7ACB9C28-C4FD-4590-9193-C5EEB0E89A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3312"/>
                <a:ext cx="192" cy="192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81255" name="Freeform 1031">
                <a:extLst>
                  <a:ext uri="{FF2B5EF4-FFF2-40B4-BE49-F238E27FC236}">
                    <a16:creationId xmlns:a16="http://schemas.microsoft.com/office/drawing/2014/main" id="{961B3B32-8A56-4E00-A876-B68393BB4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3156"/>
                <a:ext cx="764" cy="904"/>
              </a:xfrm>
              <a:custGeom>
                <a:avLst/>
                <a:gdLst>
                  <a:gd name="T0" fmla="*/ 764 w 764"/>
                  <a:gd name="T1" fmla="*/ 148 h 904"/>
                  <a:gd name="T2" fmla="*/ 717 w 764"/>
                  <a:gd name="T3" fmla="*/ 125 h 904"/>
                  <a:gd name="T4" fmla="*/ 701 w 764"/>
                  <a:gd name="T5" fmla="*/ 102 h 904"/>
                  <a:gd name="T6" fmla="*/ 655 w 764"/>
                  <a:gd name="T7" fmla="*/ 63 h 904"/>
                  <a:gd name="T8" fmla="*/ 639 w 764"/>
                  <a:gd name="T9" fmla="*/ 39 h 904"/>
                  <a:gd name="T10" fmla="*/ 569 w 764"/>
                  <a:gd name="T11" fmla="*/ 8 h 904"/>
                  <a:gd name="T12" fmla="*/ 546 w 764"/>
                  <a:gd name="T13" fmla="*/ 0 h 904"/>
                  <a:gd name="T14" fmla="*/ 374 w 764"/>
                  <a:gd name="T15" fmla="*/ 39 h 904"/>
                  <a:gd name="T16" fmla="*/ 335 w 764"/>
                  <a:gd name="T17" fmla="*/ 86 h 904"/>
                  <a:gd name="T18" fmla="*/ 296 w 764"/>
                  <a:gd name="T19" fmla="*/ 156 h 904"/>
                  <a:gd name="T20" fmla="*/ 257 w 764"/>
                  <a:gd name="T21" fmla="*/ 296 h 904"/>
                  <a:gd name="T22" fmla="*/ 133 w 764"/>
                  <a:gd name="T23" fmla="*/ 686 h 904"/>
                  <a:gd name="T24" fmla="*/ 55 w 764"/>
                  <a:gd name="T25" fmla="*/ 826 h 904"/>
                  <a:gd name="T26" fmla="*/ 0 w 764"/>
                  <a:gd name="T27" fmla="*/ 904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64" h="904">
                    <a:moveTo>
                      <a:pt x="764" y="148"/>
                    </a:moveTo>
                    <a:cubicBezTo>
                      <a:pt x="749" y="139"/>
                      <a:pt x="731" y="136"/>
                      <a:pt x="717" y="125"/>
                    </a:cubicBezTo>
                    <a:cubicBezTo>
                      <a:pt x="710" y="119"/>
                      <a:pt x="708" y="109"/>
                      <a:pt x="701" y="102"/>
                    </a:cubicBezTo>
                    <a:cubicBezTo>
                      <a:pt x="647" y="48"/>
                      <a:pt x="710" y="129"/>
                      <a:pt x="655" y="63"/>
                    </a:cubicBezTo>
                    <a:cubicBezTo>
                      <a:pt x="649" y="56"/>
                      <a:pt x="646" y="46"/>
                      <a:pt x="639" y="39"/>
                    </a:cubicBezTo>
                    <a:cubicBezTo>
                      <a:pt x="622" y="22"/>
                      <a:pt x="590" y="15"/>
                      <a:pt x="569" y="8"/>
                    </a:cubicBezTo>
                    <a:cubicBezTo>
                      <a:pt x="561" y="5"/>
                      <a:pt x="546" y="0"/>
                      <a:pt x="546" y="0"/>
                    </a:cubicBezTo>
                    <a:cubicBezTo>
                      <a:pt x="481" y="5"/>
                      <a:pt x="428" y="4"/>
                      <a:pt x="374" y="39"/>
                    </a:cubicBezTo>
                    <a:cubicBezTo>
                      <a:pt x="339" y="94"/>
                      <a:pt x="382" y="31"/>
                      <a:pt x="335" y="86"/>
                    </a:cubicBezTo>
                    <a:cubicBezTo>
                      <a:pt x="319" y="105"/>
                      <a:pt x="307" y="134"/>
                      <a:pt x="296" y="156"/>
                    </a:cubicBezTo>
                    <a:cubicBezTo>
                      <a:pt x="274" y="199"/>
                      <a:pt x="268" y="250"/>
                      <a:pt x="257" y="296"/>
                    </a:cubicBezTo>
                    <a:cubicBezTo>
                      <a:pt x="227" y="426"/>
                      <a:pt x="192" y="567"/>
                      <a:pt x="133" y="686"/>
                    </a:cubicBezTo>
                    <a:cubicBezTo>
                      <a:pt x="109" y="734"/>
                      <a:pt x="78" y="778"/>
                      <a:pt x="55" y="826"/>
                    </a:cubicBezTo>
                    <a:cubicBezTo>
                      <a:pt x="40" y="857"/>
                      <a:pt x="32" y="888"/>
                      <a:pt x="0" y="904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81256" name="Freeform 1032">
                <a:extLst>
                  <a:ext uri="{FF2B5EF4-FFF2-40B4-BE49-F238E27FC236}">
                    <a16:creationId xmlns:a16="http://schemas.microsoft.com/office/drawing/2014/main" id="{767C14E5-3AB0-4361-A015-D9B1802DF4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400"/>
                <a:ext cx="1757" cy="2107"/>
              </a:xfrm>
              <a:custGeom>
                <a:avLst/>
                <a:gdLst>
                  <a:gd name="T0" fmla="*/ 1264 w 1757"/>
                  <a:gd name="T1" fmla="*/ 1897 h 2107"/>
                  <a:gd name="T2" fmla="*/ 1474 w 1757"/>
                  <a:gd name="T3" fmla="*/ 1569 h 2107"/>
                  <a:gd name="T4" fmla="*/ 1716 w 1757"/>
                  <a:gd name="T5" fmla="*/ 969 h 2107"/>
                  <a:gd name="T6" fmla="*/ 1723 w 1757"/>
                  <a:gd name="T7" fmla="*/ 556 h 2107"/>
                  <a:gd name="T8" fmla="*/ 1568 w 1757"/>
                  <a:gd name="T9" fmla="*/ 127 h 2107"/>
                  <a:gd name="T10" fmla="*/ 1264 w 1757"/>
                  <a:gd name="T11" fmla="*/ 18 h 2107"/>
                  <a:gd name="T12" fmla="*/ 952 w 1757"/>
                  <a:gd name="T13" fmla="*/ 18 h 2107"/>
                  <a:gd name="T14" fmla="*/ 757 w 1757"/>
                  <a:gd name="T15" fmla="*/ 104 h 2107"/>
                  <a:gd name="T16" fmla="*/ 648 w 1757"/>
                  <a:gd name="T17" fmla="*/ 244 h 2107"/>
                  <a:gd name="T18" fmla="*/ 500 w 1757"/>
                  <a:gd name="T19" fmla="*/ 400 h 2107"/>
                  <a:gd name="T20" fmla="*/ 391 w 1757"/>
                  <a:gd name="T21" fmla="*/ 470 h 2107"/>
                  <a:gd name="T22" fmla="*/ 157 w 1757"/>
                  <a:gd name="T23" fmla="*/ 587 h 2107"/>
                  <a:gd name="T24" fmla="*/ 40 w 1757"/>
                  <a:gd name="T25" fmla="*/ 759 h 2107"/>
                  <a:gd name="T26" fmla="*/ 1 w 1757"/>
                  <a:gd name="T27" fmla="*/ 946 h 2107"/>
                  <a:gd name="T28" fmla="*/ 48 w 1757"/>
                  <a:gd name="T29" fmla="*/ 1125 h 2107"/>
                  <a:gd name="T30" fmla="*/ 110 w 1757"/>
                  <a:gd name="T31" fmla="*/ 1242 h 2107"/>
                  <a:gd name="T32" fmla="*/ 220 w 1757"/>
                  <a:gd name="T33" fmla="*/ 1390 h 2107"/>
                  <a:gd name="T34" fmla="*/ 383 w 1757"/>
                  <a:gd name="T35" fmla="*/ 1444 h 2107"/>
                  <a:gd name="T36" fmla="*/ 523 w 1757"/>
                  <a:gd name="T37" fmla="*/ 1608 h 2107"/>
                  <a:gd name="T38" fmla="*/ 617 w 1757"/>
                  <a:gd name="T39" fmla="*/ 1686 h 2107"/>
                  <a:gd name="T40" fmla="*/ 726 w 1757"/>
                  <a:gd name="T41" fmla="*/ 1772 h 2107"/>
                  <a:gd name="T42" fmla="*/ 1069 w 1757"/>
                  <a:gd name="T43" fmla="*/ 2107 h 2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57" h="2107">
                    <a:moveTo>
                      <a:pt x="1264" y="1897"/>
                    </a:moveTo>
                    <a:cubicBezTo>
                      <a:pt x="1331" y="1810"/>
                      <a:pt x="1399" y="1724"/>
                      <a:pt x="1474" y="1569"/>
                    </a:cubicBezTo>
                    <a:cubicBezTo>
                      <a:pt x="1549" y="1414"/>
                      <a:pt x="1675" y="1138"/>
                      <a:pt x="1716" y="969"/>
                    </a:cubicBezTo>
                    <a:cubicBezTo>
                      <a:pt x="1757" y="800"/>
                      <a:pt x="1748" y="696"/>
                      <a:pt x="1723" y="556"/>
                    </a:cubicBezTo>
                    <a:cubicBezTo>
                      <a:pt x="1698" y="416"/>
                      <a:pt x="1645" y="217"/>
                      <a:pt x="1568" y="127"/>
                    </a:cubicBezTo>
                    <a:cubicBezTo>
                      <a:pt x="1491" y="37"/>
                      <a:pt x="1367" y="36"/>
                      <a:pt x="1264" y="18"/>
                    </a:cubicBezTo>
                    <a:cubicBezTo>
                      <a:pt x="1161" y="0"/>
                      <a:pt x="1036" y="4"/>
                      <a:pt x="952" y="18"/>
                    </a:cubicBezTo>
                    <a:cubicBezTo>
                      <a:pt x="868" y="32"/>
                      <a:pt x="808" y="66"/>
                      <a:pt x="757" y="104"/>
                    </a:cubicBezTo>
                    <a:cubicBezTo>
                      <a:pt x="706" y="142"/>
                      <a:pt x="691" y="195"/>
                      <a:pt x="648" y="244"/>
                    </a:cubicBezTo>
                    <a:cubicBezTo>
                      <a:pt x="605" y="293"/>
                      <a:pt x="543" y="362"/>
                      <a:pt x="500" y="400"/>
                    </a:cubicBezTo>
                    <a:cubicBezTo>
                      <a:pt x="457" y="438"/>
                      <a:pt x="448" y="439"/>
                      <a:pt x="391" y="470"/>
                    </a:cubicBezTo>
                    <a:cubicBezTo>
                      <a:pt x="334" y="501"/>
                      <a:pt x="215" y="539"/>
                      <a:pt x="157" y="587"/>
                    </a:cubicBezTo>
                    <a:cubicBezTo>
                      <a:pt x="99" y="635"/>
                      <a:pt x="66" y="699"/>
                      <a:pt x="40" y="759"/>
                    </a:cubicBezTo>
                    <a:cubicBezTo>
                      <a:pt x="14" y="819"/>
                      <a:pt x="0" y="885"/>
                      <a:pt x="1" y="946"/>
                    </a:cubicBezTo>
                    <a:cubicBezTo>
                      <a:pt x="2" y="1007"/>
                      <a:pt x="30" y="1076"/>
                      <a:pt x="48" y="1125"/>
                    </a:cubicBezTo>
                    <a:cubicBezTo>
                      <a:pt x="66" y="1174"/>
                      <a:pt x="81" y="1198"/>
                      <a:pt x="110" y="1242"/>
                    </a:cubicBezTo>
                    <a:cubicBezTo>
                      <a:pt x="139" y="1286"/>
                      <a:pt x="175" y="1356"/>
                      <a:pt x="220" y="1390"/>
                    </a:cubicBezTo>
                    <a:cubicBezTo>
                      <a:pt x="265" y="1424"/>
                      <a:pt x="332" y="1408"/>
                      <a:pt x="383" y="1444"/>
                    </a:cubicBezTo>
                    <a:cubicBezTo>
                      <a:pt x="434" y="1480"/>
                      <a:pt x="484" y="1568"/>
                      <a:pt x="523" y="1608"/>
                    </a:cubicBezTo>
                    <a:cubicBezTo>
                      <a:pt x="562" y="1648"/>
                      <a:pt x="583" y="1659"/>
                      <a:pt x="617" y="1686"/>
                    </a:cubicBezTo>
                    <a:cubicBezTo>
                      <a:pt x="651" y="1713"/>
                      <a:pt x="651" y="1702"/>
                      <a:pt x="726" y="1772"/>
                    </a:cubicBezTo>
                    <a:cubicBezTo>
                      <a:pt x="801" y="1842"/>
                      <a:pt x="935" y="1974"/>
                      <a:pt x="1069" y="2107"/>
                    </a:cubicBezTo>
                  </a:path>
                </a:pathLst>
              </a:custGeom>
              <a:noFill/>
              <a:ln w="571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81257" name="Freeform 1033">
                <a:extLst>
                  <a:ext uri="{FF2B5EF4-FFF2-40B4-BE49-F238E27FC236}">
                    <a16:creationId xmlns:a16="http://schemas.microsoft.com/office/drawing/2014/main" id="{29551BE6-F7D4-4430-9E23-B42E3B000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0" y="3347"/>
                <a:ext cx="397" cy="347"/>
              </a:xfrm>
              <a:custGeom>
                <a:avLst/>
                <a:gdLst>
                  <a:gd name="T0" fmla="*/ 397 w 397"/>
                  <a:gd name="T1" fmla="*/ 12 h 347"/>
                  <a:gd name="T2" fmla="*/ 210 w 397"/>
                  <a:gd name="T3" fmla="*/ 12 h 347"/>
                  <a:gd name="T4" fmla="*/ 101 w 397"/>
                  <a:gd name="T5" fmla="*/ 82 h 347"/>
                  <a:gd name="T6" fmla="*/ 0 w 397"/>
                  <a:gd name="T7" fmla="*/ 347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7" h="347">
                    <a:moveTo>
                      <a:pt x="397" y="12"/>
                    </a:moveTo>
                    <a:cubicBezTo>
                      <a:pt x="328" y="6"/>
                      <a:pt x="259" y="0"/>
                      <a:pt x="210" y="12"/>
                    </a:cubicBezTo>
                    <a:cubicBezTo>
                      <a:pt x="161" y="24"/>
                      <a:pt x="136" y="26"/>
                      <a:pt x="101" y="82"/>
                    </a:cubicBezTo>
                    <a:cubicBezTo>
                      <a:pt x="66" y="138"/>
                      <a:pt x="16" y="306"/>
                      <a:pt x="0" y="347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81258" name="Freeform 1034">
                <a:extLst>
                  <a:ext uri="{FF2B5EF4-FFF2-40B4-BE49-F238E27FC236}">
                    <a16:creationId xmlns:a16="http://schemas.microsoft.com/office/drawing/2014/main" id="{6480A1D9-1C28-4703-BF1A-E776E1A8CF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3" y="2913"/>
                <a:ext cx="826" cy="500"/>
              </a:xfrm>
              <a:custGeom>
                <a:avLst/>
                <a:gdLst>
                  <a:gd name="T0" fmla="*/ 826 w 826"/>
                  <a:gd name="T1" fmla="*/ 189 h 500"/>
                  <a:gd name="T2" fmla="*/ 694 w 826"/>
                  <a:gd name="T3" fmla="*/ 95 h 500"/>
                  <a:gd name="T4" fmla="*/ 569 w 826"/>
                  <a:gd name="T5" fmla="*/ 41 h 500"/>
                  <a:gd name="T6" fmla="*/ 445 w 826"/>
                  <a:gd name="T7" fmla="*/ 2 h 500"/>
                  <a:gd name="T8" fmla="*/ 312 w 826"/>
                  <a:gd name="T9" fmla="*/ 56 h 500"/>
                  <a:gd name="T10" fmla="*/ 148 w 826"/>
                  <a:gd name="T11" fmla="*/ 251 h 500"/>
                  <a:gd name="T12" fmla="*/ 0 w 826"/>
                  <a:gd name="T13" fmla="*/ 50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6" h="500">
                    <a:moveTo>
                      <a:pt x="826" y="189"/>
                    </a:moveTo>
                    <a:cubicBezTo>
                      <a:pt x="781" y="154"/>
                      <a:pt x="737" y="120"/>
                      <a:pt x="694" y="95"/>
                    </a:cubicBezTo>
                    <a:cubicBezTo>
                      <a:pt x="651" y="70"/>
                      <a:pt x="610" y="56"/>
                      <a:pt x="569" y="41"/>
                    </a:cubicBezTo>
                    <a:cubicBezTo>
                      <a:pt x="528" y="26"/>
                      <a:pt x="488" y="0"/>
                      <a:pt x="445" y="2"/>
                    </a:cubicBezTo>
                    <a:cubicBezTo>
                      <a:pt x="402" y="4"/>
                      <a:pt x="361" y="15"/>
                      <a:pt x="312" y="56"/>
                    </a:cubicBezTo>
                    <a:cubicBezTo>
                      <a:pt x="263" y="97"/>
                      <a:pt x="200" y="177"/>
                      <a:pt x="148" y="251"/>
                    </a:cubicBezTo>
                    <a:cubicBezTo>
                      <a:pt x="96" y="325"/>
                      <a:pt x="23" y="459"/>
                      <a:pt x="0" y="500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81259" name="Freeform 1035">
                <a:extLst>
                  <a:ext uri="{FF2B5EF4-FFF2-40B4-BE49-F238E27FC236}">
                    <a16:creationId xmlns:a16="http://schemas.microsoft.com/office/drawing/2014/main" id="{E9A3CF3E-B109-46FF-B995-7F1DC696A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0" y="2715"/>
                <a:ext cx="1153" cy="441"/>
              </a:xfrm>
              <a:custGeom>
                <a:avLst/>
                <a:gdLst>
                  <a:gd name="T0" fmla="*/ 1153 w 1153"/>
                  <a:gd name="T1" fmla="*/ 223 h 441"/>
                  <a:gd name="T2" fmla="*/ 919 w 1153"/>
                  <a:gd name="T3" fmla="*/ 91 h 441"/>
                  <a:gd name="T4" fmla="*/ 717 w 1153"/>
                  <a:gd name="T5" fmla="*/ 5 h 441"/>
                  <a:gd name="T6" fmla="*/ 436 w 1153"/>
                  <a:gd name="T7" fmla="*/ 59 h 441"/>
                  <a:gd name="T8" fmla="*/ 358 w 1153"/>
                  <a:gd name="T9" fmla="*/ 161 h 441"/>
                  <a:gd name="T10" fmla="*/ 210 w 1153"/>
                  <a:gd name="T11" fmla="*/ 324 h 441"/>
                  <a:gd name="T12" fmla="*/ 0 w 1153"/>
                  <a:gd name="T13" fmla="*/ 441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3" h="441">
                    <a:moveTo>
                      <a:pt x="1153" y="223"/>
                    </a:moveTo>
                    <a:cubicBezTo>
                      <a:pt x="1072" y="175"/>
                      <a:pt x="992" y="127"/>
                      <a:pt x="919" y="91"/>
                    </a:cubicBezTo>
                    <a:cubicBezTo>
                      <a:pt x="846" y="55"/>
                      <a:pt x="797" y="10"/>
                      <a:pt x="717" y="5"/>
                    </a:cubicBezTo>
                    <a:cubicBezTo>
                      <a:pt x="637" y="0"/>
                      <a:pt x="496" y="33"/>
                      <a:pt x="436" y="59"/>
                    </a:cubicBezTo>
                    <a:cubicBezTo>
                      <a:pt x="376" y="85"/>
                      <a:pt x="396" y="117"/>
                      <a:pt x="358" y="161"/>
                    </a:cubicBezTo>
                    <a:cubicBezTo>
                      <a:pt x="320" y="205"/>
                      <a:pt x="270" y="277"/>
                      <a:pt x="210" y="324"/>
                    </a:cubicBezTo>
                    <a:cubicBezTo>
                      <a:pt x="150" y="371"/>
                      <a:pt x="34" y="423"/>
                      <a:pt x="0" y="441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81260" name="Freeform 1036">
                <a:extLst>
                  <a:ext uri="{FF2B5EF4-FFF2-40B4-BE49-F238E27FC236}">
                    <a16:creationId xmlns:a16="http://schemas.microsoft.com/office/drawing/2014/main" id="{8C263D45-D886-4421-9E8C-A435DABA6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" y="2496"/>
                <a:ext cx="1341" cy="536"/>
              </a:xfrm>
              <a:custGeom>
                <a:avLst/>
                <a:gdLst>
                  <a:gd name="T0" fmla="*/ 1341 w 1341"/>
                  <a:gd name="T1" fmla="*/ 224 h 536"/>
                  <a:gd name="T2" fmla="*/ 1169 w 1341"/>
                  <a:gd name="T3" fmla="*/ 122 h 536"/>
                  <a:gd name="T4" fmla="*/ 1029 w 1341"/>
                  <a:gd name="T5" fmla="*/ 13 h 536"/>
                  <a:gd name="T6" fmla="*/ 702 w 1341"/>
                  <a:gd name="T7" fmla="*/ 45 h 536"/>
                  <a:gd name="T8" fmla="*/ 546 w 1341"/>
                  <a:gd name="T9" fmla="*/ 154 h 536"/>
                  <a:gd name="T10" fmla="*/ 343 w 1341"/>
                  <a:gd name="T11" fmla="*/ 232 h 536"/>
                  <a:gd name="T12" fmla="*/ 250 w 1341"/>
                  <a:gd name="T13" fmla="*/ 395 h 536"/>
                  <a:gd name="T14" fmla="*/ 63 w 1341"/>
                  <a:gd name="T15" fmla="*/ 504 h 536"/>
                  <a:gd name="T16" fmla="*/ 0 w 1341"/>
                  <a:gd name="T17" fmla="*/ 536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1" h="536">
                    <a:moveTo>
                      <a:pt x="1341" y="224"/>
                    </a:moveTo>
                    <a:cubicBezTo>
                      <a:pt x="1281" y="190"/>
                      <a:pt x="1221" y="157"/>
                      <a:pt x="1169" y="122"/>
                    </a:cubicBezTo>
                    <a:cubicBezTo>
                      <a:pt x="1117" y="87"/>
                      <a:pt x="1107" y="26"/>
                      <a:pt x="1029" y="13"/>
                    </a:cubicBezTo>
                    <a:cubicBezTo>
                      <a:pt x="951" y="0"/>
                      <a:pt x="783" y="21"/>
                      <a:pt x="702" y="45"/>
                    </a:cubicBezTo>
                    <a:cubicBezTo>
                      <a:pt x="621" y="69"/>
                      <a:pt x="606" y="123"/>
                      <a:pt x="546" y="154"/>
                    </a:cubicBezTo>
                    <a:cubicBezTo>
                      <a:pt x="486" y="185"/>
                      <a:pt x="392" y="192"/>
                      <a:pt x="343" y="232"/>
                    </a:cubicBezTo>
                    <a:cubicBezTo>
                      <a:pt x="294" y="272"/>
                      <a:pt x="297" y="350"/>
                      <a:pt x="250" y="395"/>
                    </a:cubicBezTo>
                    <a:cubicBezTo>
                      <a:pt x="203" y="440"/>
                      <a:pt x="105" y="480"/>
                      <a:pt x="63" y="504"/>
                    </a:cubicBezTo>
                    <a:cubicBezTo>
                      <a:pt x="21" y="528"/>
                      <a:pt x="9" y="531"/>
                      <a:pt x="0" y="536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81261" name="Freeform 1037">
                <a:extLst>
                  <a:ext uri="{FF2B5EF4-FFF2-40B4-BE49-F238E27FC236}">
                    <a16:creationId xmlns:a16="http://schemas.microsoft.com/office/drawing/2014/main" id="{8160DD53-8373-4505-9FBF-A4114218D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" y="2295"/>
                <a:ext cx="1543" cy="643"/>
              </a:xfrm>
              <a:custGeom>
                <a:avLst/>
                <a:gdLst>
                  <a:gd name="T0" fmla="*/ 1543 w 1543"/>
                  <a:gd name="T1" fmla="*/ 144 h 643"/>
                  <a:gd name="T2" fmla="*/ 1371 w 1543"/>
                  <a:gd name="T3" fmla="*/ 168 h 643"/>
                  <a:gd name="T4" fmla="*/ 1262 w 1543"/>
                  <a:gd name="T5" fmla="*/ 136 h 643"/>
                  <a:gd name="T6" fmla="*/ 1137 w 1543"/>
                  <a:gd name="T7" fmla="*/ 90 h 643"/>
                  <a:gd name="T8" fmla="*/ 919 w 1543"/>
                  <a:gd name="T9" fmla="*/ 4 h 643"/>
                  <a:gd name="T10" fmla="*/ 732 w 1543"/>
                  <a:gd name="T11" fmla="*/ 66 h 643"/>
                  <a:gd name="T12" fmla="*/ 607 w 1543"/>
                  <a:gd name="T13" fmla="*/ 207 h 643"/>
                  <a:gd name="T14" fmla="*/ 568 w 1543"/>
                  <a:gd name="T15" fmla="*/ 238 h 643"/>
                  <a:gd name="T16" fmla="*/ 381 w 1543"/>
                  <a:gd name="T17" fmla="*/ 300 h 643"/>
                  <a:gd name="T18" fmla="*/ 288 w 1543"/>
                  <a:gd name="T19" fmla="*/ 339 h 643"/>
                  <a:gd name="T20" fmla="*/ 171 w 1543"/>
                  <a:gd name="T21" fmla="*/ 503 h 643"/>
                  <a:gd name="T22" fmla="*/ 0 w 1543"/>
                  <a:gd name="T23" fmla="*/ 643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43" h="643">
                    <a:moveTo>
                      <a:pt x="1543" y="144"/>
                    </a:moveTo>
                    <a:cubicBezTo>
                      <a:pt x="1480" y="156"/>
                      <a:pt x="1418" y="169"/>
                      <a:pt x="1371" y="168"/>
                    </a:cubicBezTo>
                    <a:cubicBezTo>
                      <a:pt x="1324" y="167"/>
                      <a:pt x="1301" y="149"/>
                      <a:pt x="1262" y="136"/>
                    </a:cubicBezTo>
                    <a:cubicBezTo>
                      <a:pt x="1223" y="123"/>
                      <a:pt x="1194" y="112"/>
                      <a:pt x="1137" y="90"/>
                    </a:cubicBezTo>
                    <a:cubicBezTo>
                      <a:pt x="1080" y="68"/>
                      <a:pt x="986" y="8"/>
                      <a:pt x="919" y="4"/>
                    </a:cubicBezTo>
                    <a:cubicBezTo>
                      <a:pt x="852" y="0"/>
                      <a:pt x="784" y="32"/>
                      <a:pt x="732" y="66"/>
                    </a:cubicBezTo>
                    <a:cubicBezTo>
                      <a:pt x="680" y="100"/>
                      <a:pt x="634" y="178"/>
                      <a:pt x="607" y="207"/>
                    </a:cubicBezTo>
                    <a:cubicBezTo>
                      <a:pt x="580" y="236"/>
                      <a:pt x="606" y="223"/>
                      <a:pt x="568" y="238"/>
                    </a:cubicBezTo>
                    <a:cubicBezTo>
                      <a:pt x="530" y="253"/>
                      <a:pt x="428" y="283"/>
                      <a:pt x="381" y="300"/>
                    </a:cubicBezTo>
                    <a:cubicBezTo>
                      <a:pt x="334" y="317"/>
                      <a:pt x="323" y="305"/>
                      <a:pt x="288" y="339"/>
                    </a:cubicBezTo>
                    <a:cubicBezTo>
                      <a:pt x="253" y="373"/>
                      <a:pt x="219" y="452"/>
                      <a:pt x="171" y="503"/>
                    </a:cubicBezTo>
                    <a:cubicBezTo>
                      <a:pt x="123" y="554"/>
                      <a:pt x="30" y="620"/>
                      <a:pt x="0" y="643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81262" name="Line 1038">
                <a:extLst>
                  <a:ext uri="{FF2B5EF4-FFF2-40B4-BE49-F238E27FC236}">
                    <a16:creationId xmlns:a16="http://schemas.microsoft.com/office/drawing/2014/main" id="{878DF94F-822C-4668-A718-EBA740579B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" y="3312"/>
                <a:ext cx="2081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81263" name="Line 1039">
                <a:extLst>
                  <a:ext uri="{FF2B5EF4-FFF2-40B4-BE49-F238E27FC236}">
                    <a16:creationId xmlns:a16="http://schemas.microsoft.com/office/drawing/2014/main" id="{970D9ECD-1681-4F7E-90EB-5E811A8039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" y="3504"/>
                <a:ext cx="2081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81264" name="Line 1040">
                <a:extLst>
                  <a:ext uri="{FF2B5EF4-FFF2-40B4-BE49-F238E27FC236}">
                    <a16:creationId xmlns:a16="http://schemas.microsoft.com/office/drawing/2014/main" id="{31CFA68D-329B-4AD9-B48A-BF63748586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" y="3696"/>
                <a:ext cx="2081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81265" name="Line 1041">
                <a:extLst>
                  <a:ext uri="{FF2B5EF4-FFF2-40B4-BE49-F238E27FC236}">
                    <a16:creationId xmlns:a16="http://schemas.microsoft.com/office/drawing/2014/main" id="{B9287B55-87DE-40F0-B277-644E3C7A4B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" y="3888"/>
                <a:ext cx="2081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81266" name="Line 1042">
                <a:extLst>
                  <a:ext uri="{FF2B5EF4-FFF2-40B4-BE49-F238E27FC236}">
                    <a16:creationId xmlns:a16="http://schemas.microsoft.com/office/drawing/2014/main" id="{CC5BAE9E-6DAC-4036-ADBE-B0B5077095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1056"/>
                <a:ext cx="0" cy="297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81267" name="Line 1043">
                <a:extLst>
                  <a:ext uri="{FF2B5EF4-FFF2-40B4-BE49-F238E27FC236}">
                    <a16:creationId xmlns:a16="http://schemas.microsoft.com/office/drawing/2014/main" id="{521F3620-7E32-4F78-9432-C4136FD4B6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056"/>
                <a:ext cx="0" cy="297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81268" name="Line 1044">
                <a:extLst>
                  <a:ext uri="{FF2B5EF4-FFF2-40B4-BE49-F238E27FC236}">
                    <a16:creationId xmlns:a16="http://schemas.microsoft.com/office/drawing/2014/main" id="{69814874-94C4-49A3-9D50-C739A6E217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8" y="3024"/>
                <a:ext cx="0" cy="100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81269" name="Line 1045">
                <a:extLst>
                  <a:ext uri="{FF2B5EF4-FFF2-40B4-BE49-F238E27FC236}">
                    <a16:creationId xmlns:a16="http://schemas.microsoft.com/office/drawing/2014/main" id="{E21210B8-E2D0-4479-BA06-13320D6391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3024"/>
                <a:ext cx="0" cy="100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81270" name="Line 1046">
                <a:extLst>
                  <a:ext uri="{FF2B5EF4-FFF2-40B4-BE49-F238E27FC236}">
                    <a16:creationId xmlns:a16="http://schemas.microsoft.com/office/drawing/2014/main" id="{623D613C-356D-439E-BD1D-C4C4294C8D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3024"/>
                <a:ext cx="0" cy="100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81271" name="Line 1047">
                <a:extLst>
                  <a:ext uri="{FF2B5EF4-FFF2-40B4-BE49-F238E27FC236}">
                    <a16:creationId xmlns:a16="http://schemas.microsoft.com/office/drawing/2014/main" id="{B77CA027-1E17-47B4-B9EA-755B422EF9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3024"/>
                <a:ext cx="0" cy="100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81272" name="Line 1048">
                <a:extLst>
                  <a:ext uri="{FF2B5EF4-FFF2-40B4-BE49-F238E27FC236}">
                    <a16:creationId xmlns:a16="http://schemas.microsoft.com/office/drawing/2014/main" id="{7DA57224-E8C3-4C39-BF54-826A3FAEBC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024"/>
                <a:ext cx="0" cy="100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81273" name="Line 1049">
                <a:extLst>
                  <a:ext uri="{FF2B5EF4-FFF2-40B4-BE49-F238E27FC236}">
                    <a16:creationId xmlns:a16="http://schemas.microsoft.com/office/drawing/2014/main" id="{CC84819A-C263-4955-9265-4CD6CF7A54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2" y="3024"/>
                <a:ext cx="0" cy="100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81274" name="Line 1050">
                <a:extLst>
                  <a:ext uri="{FF2B5EF4-FFF2-40B4-BE49-F238E27FC236}">
                    <a16:creationId xmlns:a16="http://schemas.microsoft.com/office/drawing/2014/main" id="{879DF553-DE16-4EC3-B302-64D8DC8D0A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" y="3072"/>
                <a:ext cx="0" cy="100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81275" name="Line 1051">
                <a:extLst>
                  <a:ext uri="{FF2B5EF4-FFF2-40B4-BE49-F238E27FC236}">
                    <a16:creationId xmlns:a16="http://schemas.microsoft.com/office/drawing/2014/main" id="{D9419540-3FD2-47DE-A904-9029B41D62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024"/>
                <a:ext cx="0" cy="100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81276" name="Freeform 1052">
                <a:extLst>
                  <a:ext uri="{FF2B5EF4-FFF2-40B4-BE49-F238E27FC236}">
                    <a16:creationId xmlns:a16="http://schemas.microsoft.com/office/drawing/2014/main" id="{296B30BA-E51C-45AE-99FB-84F7A0647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" y="2056"/>
                <a:ext cx="1824" cy="784"/>
              </a:xfrm>
              <a:custGeom>
                <a:avLst/>
                <a:gdLst>
                  <a:gd name="T0" fmla="*/ 1824 w 1824"/>
                  <a:gd name="T1" fmla="*/ 248 h 784"/>
                  <a:gd name="T2" fmla="*/ 1680 w 1824"/>
                  <a:gd name="T3" fmla="*/ 248 h 784"/>
                  <a:gd name="T4" fmla="*/ 1584 w 1824"/>
                  <a:gd name="T5" fmla="*/ 200 h 784"/>
                  <a:gd name="T6" fmla="*/ 1392 w 1824"/>
                  <a:gd name="T7" fmla="*/ 104 h 784"/>
                  <a:gd name="T8" fmla="*/ 1200 w 1824"/>
                  <a:gd name="T9" fmla="*/ 8 h 784"/>
                  <a:gd name="T10" fmla="*/ 1056 w 1824"/>
                  <a:gd name="T11" fmla="*/ 56 h 784"/>
                  <a:gd name="T12" fmla="*/ 960 w 1824"/>
                  <a:gd name="T13" fmla="*/ 104 h 784"/>
                  <a:gd name="T14" fmla="*/ 816 w 1824"/>
                  <a:gd name="T15" fmla="*/ 296 h 784"/>
                  <a:gd name="T16" fmla="*/ 720 w 1824"/>
                  <a:gd name="T17" fmla="*/ 392 h 784"/>
                  <a:gd name="T18" fmla="*/ 624 w 1824"/>
                  <a:gd name="T19" fmla="*/ 392 h 784"/>
                  <a:gd name="T20" fmla="*/ 528 w 1824"/>
                  <a:gd name="T21" fmla="*/ 392 h 784"/>
                  <a:gd name="T22" fmla="*/ 384 w 1824"/>
                  <a:gd name="T23" fmla="*/ 440 h 784"/>
                  <a:gd name="T24" fmla="*/ 288 w 1824"/>
                  <a:gd name="T25" fmla="*/ 584 h 784"/>
                  <a:gd name="T26" fmla="*/ 240 w 1824"/>
                  <a:gd name="T27" fmla="*/ 632 h 784"/>
                  <a:gd name="T28" fmla="*/ 192 w 1824"/>
                  <a:gd name="T29" fmla="*/ 728 h 784"/>
                  <a:gd name="T30" fmla="*/ 96 w 1824"/>
                  <a:gd name="T31" fmla="*/ 728 h 784"/>
                  <a:gd name="T32" fmla="*/ 48 w 1824"/>
                  <a:gd name="T33" fmla="*/ 776 h 784"/>
                  <a:gd name="T34" fmla="*/ 0 w 1824"/>
                  <a:gd name="T35" fmla="*/ 776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24" h="784">
                    <a:moveTo>
                      <a:pt x="1824" y="248"/>
                    </a:moveTo>
                    <a:cubicBezTo>
                      <a:pt x="1772" y="252"/>
                      <a:pt x="1720" y="256"/>
                      <a:pt x="1680" y="248"/>
                    </a:cubicBezTo>
                    <a:cubicBezTo>
                      <a:pt x="1640" y="240"/>
                      <a:pt x="1632" y="224"/>
                      <a:pt x="1584" y="200"/>
                    </a:cubicBezTo>
                    <a:cubicBezTo>
                      <a:pt x="1536" y="176"/>
                      <a:pt x="1456" y="136"/>
                      <a:pt x="1392" y="104"/>
                    </a:cubicBezTo>
                    <a:cubicBezTo>
                      <a:pt x="1328" y="72"/>
                      <a:pt x="1256" y="16"/>
                      <a:pt x="1200" y="8"/>
                    </a:cubicBezTo>
                    <a:cubicBezTo>
                      <a:pt x="1144" y="0"/>
                      <a:pt x="1096" y="40"/>
                      <a:pt x="1056" y="56"/>
                    </a:cubicBezTo>
                    <a:cubicBezTo>
                      <a:pt x="1016" y="72"/>
                      <a:pt x="1000" y="64"/>
                      <a:pt x="960" y="104"/>
                    </a:cubicBezTo>
                    <a:cubicBezTo>
                      <a:pt x="920" y="144"/>
                      <a:pt x="856" y="248"/>
                      <a:pt x="816" y="296"/>
                    </a:cubicBezTo>
                    <a:cubicBezTo>
                      <a:pt x="776" y="344"/>
                      <a:pt x="752" y="376"/>
                      <a:pt x="720" y="392"/>
                    </a:cubicBezTo>
                    <a:cubicBezTo>
                      <a:pt x="688" y="408"/>
                      <a:pt x="656" y="392"/>
                      <a:pt x="624" y="392"/>
                    </a:cubicBezTo>
                    <a:cubicBezTo>
                      <a:pt x="592" y="392"/>
                      <a:pt x="568" y="384"/>
                      <a:pt x="528" y="392"/>
                    </a:cubicBezTo>
                    <a:cubicBezTo>
                      <a:pt x="488" y="400"/>
                      <a:pt x="424" y="408"/>
                      <a:pt x="384" y="440"/>
                    </a:cubicBezTo>
                    <a:cubicBezTo>
                      <a:pt x="344" y="472"/>
                      <a:pt x="312" y="552"/>
                      <a:pt x="288" y="584"/>
                    </a:cubicBezTo>
                    <a:cubicBezTo>
                      <a:pt x="264" y="616"/>
                      <a:pt x="256" y="608"/>
                      <a:pt x="240" y="632"/>
                    </a:cubicBezTo>
                    <a:cubicBezTo>
                      <a:pt x="224" y="656"/>
                      <a:pt x="216" y="712"/>
                      <a:pt x="192" y="728"/>
                    </a:cubicBezTo>
                    <a:cubicBezTo>
                      <a:pt x="168" y="744"/>
                      <a:pt x="120" y="720"/>
                      <a:pt x="96" y="728"/>
                    </a:cubicBezTo>
                    <a:cubicBezTo>
                      <a:pt x="72" y="736"/>
                      <a:pt x="64" y="768"/>
                      <a:pt x="48" y="776"/>
                    </a:cubicBezTo>
                    <a:cubicBezTo>
                      <a:pt x="32" y="784"/>
                      <a:pt x="16" y="780"/>
                      <a:pt x="0" y="776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81277" name="Freeform 1053">
                <a:extLst>
                  <a:ext uri="{FF2B5EF4-FFF2-40B4-BE49-F238E27FC236}">
                    <a16:creationId xmlns:a16="http://schemas.microsoft.com/office/drawing/2014/main" id="{1C52BC8A-645C-48F6-9B17-143579CDA6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1760"/>
                <a:ext cx="1872" cy="880"/>
              </a:xfrm>
              <a:custGeom>
                <a:avLst/>
                <a:gdLst>
                  <a:gd name="T0" fmla="*/ 1872 w 1872"/>
                  <a:gd name="T1" fmla="*/ 352 h 880"/>
                  <a:gd name="T2" fmla="*/ 1728 w 1872"/>
                  <a:gd name="T3" fmla="*/ 400 h 880"/>
                  <a:gd name="T4" fmla="*/ 1584 w 1872"/>
                  <a:gd name="T5" fmla="*/ 304 h 880"/>
                  <a:gd name="T6" fmla="*/ 1488 w 1872"/>
                  <a:gd name="T7" fmla="*/ 208 h 880"/>
                  <a:gd name="T8" fmla="*/ 1440 w 1872"/>
                  <a:gd name="T9" fmla="*/ 160 h 880"/>
                  <a:gd name="T10" fmla="*/ 1248 w 1872"/>
                  <a:gd name="T11" fmla="*/ 16 h 880"/>
                  <a:gd name="T12" fmla="*/ 1104 w 1872"/>
                  <a:gd name="T13" fmla="*/ 64 h 880"/>
                  <a:gd name="T14" fmla="*/ 960 w 1872"/>
                  <a:gd name="T15" fmla="*/ 160 h 880"/>
                  <a:gd name="T16" fmla="*/ 816 w 1872"/>
                  <a:gd name="T17" fmla="*/ 448 h 880"/>
                  <a:gd name="T18" fmla="*/ 720 w 1872"/>
                  <a:gd name="T19" fmla="*/ 496 h 880"/>
                  <a:gd name="T20" fmla="*/ 480 w 1872"/>
                  <a:gd name="T21" fmla="*/ 496 h 880"/>
                  <a:gd name="T22" fmla="*/ 336 w 1872"/>
                  <a:gd name="T23" fmla="*/ 544 h 880"/>
                  <a:gd name="T24" fmla="*/ 192 w 1872"/>
                  <a:gd name="T25" fmla="*/ 784 h 880"/>
                  <a:gd name="T26" fmla="*/ 0 w 1872"/>
                  <a:gd name="T27" fmla="*/ 88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72" h="880">
                    <a:moveTo>
                      <a:pt x="1872" y="352"/>
                    </a:moveTo>
                    <a:cubicBezTo>
                      <a:pt x="1824" y="380"/>
                      <a:pt x="1776" y="408"/>
                      <a:pt x="1728" y="400"/>
                    </a:cubicBezTo>
                    <a:cubicBezTo>
                      <a:pt x="1680" y="392"/>
                      <a:pt x="1624" y="336"/>
                      <a:pt x="1584" y="304"/>
                    </a:cubicBezTo>
                    <a:cubicBezTo>
                      <a:pt x="1544" y="272"/>
                      <a:pt x="1512" y="232"/>
                      <a:pt x="1488" y="208"/>
                    </a:cubicBezTo>
                    <a:cubicBezTo>
                      <a:pt x="1464" y="184"/>
                      <a:pt x="1480" y="192"/>
                      <a:pt x="1440" y="160"/>
                    </a:cubicBezTo>
                    <a:cubicBezTo>
                      <a:pt x="1400" y="128"/>
                      <a:pt x="1304" y="32"/>
                      <a:pt x="1248" y="16"/>
                    </a:cubicBezTo>
                    <a:cubicBezTo>
                      <a:pt x="1192" y="0"/>
                      <a:pt x="1152" y="40"/>
                      <a:pt x="1104" y="64"/>
                    </a:cubicBezTo>
                    <a:cubicBezTo>
                      <a:pt x="1056" y="88"/>
                      <a:pt x="1008" y="96"/>
                      <a:pt x="960" y="160"/>
                    </a:cubicBezTo>
                    <a:cubicBezTo>
                      <a:pt x="912" y="224"/>
                      <a:pt x="856" y="392"/>
                      <a:pt x="816" y="448"/>
                    </a:cubicBezTo>
                    <a:cubicBezTo>
                      <a:pt x="776" y="504"/>
                      <a:pt x="776" y="488"/>
                      <a:pt x="720" y="496"/>
                    </a:cubicBezTo>
                    <a:cubicBezTo>
                      <a:pt x="664" y="504"/>
                      <a:pt x="544" y="488"/>
                      <a:pt x="480" y="496"/>
                    </a:cubicBezTo>
                    <a:cubicBezTo>
                      <a:pt x="416" y="504"/>
                      <a:pt x="384" y="496"/>
                      <a:pt x="336" y="544"/>
                    </a:cubicBezTo>
                    <a:cubicBezTo>
                      <a:pt x="288" y="592"/>
                      <a:pt x="248" y="728"/>
                      <a:pt x="192" y="784"/>
                    </a:cubicBezTo>
                    <a:cubicBezTo>
                      <a:pt x="136" y="840"/>
                      <a:pt x="32" y="864"/>
                      <a:pt x="0" y="880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81278" name="Freeform 1054">
                <a:extLst>
                  <a:ext uri="{FF2B5EF4-FFF2-40B4-BE49-F238E27FC236}">
                    <a16:creationId xmlns:a16="http://schemas.microsoft.com/office/drawing/2014/main" id="{A8980CB2-5635-43E7-B750-A0DDE6451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" y="1584"/>
                <a:ext cx="1896" cy="840"/>
              </a:xfrm>
              <a:custGeom>
                <a:avLst/>
                <a:gdLst>
                  <a:gd name="T0" fmla="*/ 1896 w 1896"/>
                  <a:gd name="T1" fmla="*/ 96 h 840"/>
                  <a:gd name="T2" fmla="*/ 1848 w 1896"/>
                  <a:gd name="T3" fmla="*/ 96 h 840"/>
                  <a:gd name="T4" fmla="*/ 1800 w 1896"/>
                  <a:gd name="T5" fmla="*/ 144 h 840"/>
                  <a:gd name="T6" fmla="*/ 1704 w 1896"/>
                  <a:gd name="T7" fmla="*/ 144 h 840"/>
                  <a:gd name="T8" fmla="*/ 1512 w 1896"/>
                  <a:gd name="T9" fmla="*/ 48 h 840"/>
                  <a:gd name="T10" fmla="*/ 1224 w 1896"/>
                  <a:gd name="T11" fmla="*/ 0 h 840"/>
                  <a:gd name="T12" fmla="*/ 1032 w 1896"/>
                  <a:gd name="T13" fmla="*/ 48 h 840"/>
                  <a:gd name="T14" fmla="*/ 984 w 1896"/>
                  <a:gd name="T15" fmla="*/ 96 h 840"/>
                  <a:gd name="T16" fmla="*/ 840 w 1896"/>
                  <a:gd name="T17" fmla="*/ 336 h 840"/>
                  <a:gd name="T18" fmla="*/ 744 w 1896"/>
                  <a:gd name="T19" fmla="*/ 432 h 840"/>
                  <a:gd name="T20" fmla="*/ 648 w 1896"/>
                  <a:gd name="T21" fmla="*/ 480 h 840"/>
                  <a:gd name="T22" fmla="*/ 456 w 1896"/>
                  <a:gd name="T23" fmla="*/ 528 h 840"/>
                  <a:gd name="T24" fmla="*/ 360 w 1896"/>
                  <a:gd name="T25" fmla="*/ 624 h 840"/>
                  <a:gd name="T26" fmla="*/ 312 w 1896"/>
                  <a:gd name="T27" fmla="*/ 672 h 840"/>
                  <a:gd name="T28" fmla="*/ 216 w 1896"/>
                  <a:gd name="T29" fmla="*/ 816 h 840"/>
                  <a:gd name="T30" fmla="*/ 168 w 1896"/>
                  <a:gd name="T31" fmla="*/ 816 h 840"/>
                  <a:gd name="T32" fmla="*/ 24 w 1896"/>
                  <a:gd name="T33" fmla="*/ 768 h 840"/>
                  <a:gd name="T34" fmla="*/ 24 w 1896"/>
                  <a:gd name="T35" fmla="*/ 720 h 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96" h="840">
                    <a:moveTo>
                      <a:pt x="1896" y="96"/>
                    </a:moveTo>
                    <a:cubicBezTo>
                      <a:pt x="1880" y="92"/>
                      <a:pt x="1864" y="88"/>
                      <a:pt x="1848" y="96"/>
                    </a:cubicBezTo>
                    <a:cubicBezTo>
                      <a:pt x="1832" y="104"/>
                      <a:pt x="1824" y="136"/>
                      <a:pt x="1800" y="144"/>
                    </a:cubicBezTo>
                    <a:cubicBezTo>
                      <a:pt x="1776" y="152"/>
                      <a:pt x="1752" y="160"/>
                      <a:pt x="1704" y="144"/>
                    </a:cubicBezTo>
                    <a:cubicBezTo>
                      <a:pt x="1656" y="128"/>
                      <a:pt x="1592" y="72"/>
                      <a:pt x="1512" y="48"/>
                    </a:cubicBezTo>
                    <a:cubicBezTo>
                      <a:pt x="1432" y="24"/>
                      <a:pt x="1304" y="0"/>
                      <a:pt x="1224" y="0"/>
                    </a:cubicBezTo>
                    <a:cubicBezTo>
                      <a:pt x="1144" y="0"/>
                      <a:pt x="1072" y="32"/>
                      <a:pt x="1032" y="48"/>
                    </a:cubicBezTo>
                    <a:cubicBezTo>
                      <a:pt x="992" y="64"/>
                      <a:pt x="1016" y="48"/>
                      <a:pt x="984" y="96"/>
                    </a:cubicBezTo>
                    <a:cubicBezTo>
                      <a:pt x="952" y="144"/>
                      <a:pt x="880" y="280"/>
                      <a:pt x="840" y="336"/>
                    </a:cubicBezTo>
                    <a:cubicBezTo>
                      <a:pt x="800" y="392"/>
                      <a:pt x="776" y="408"/>
                      <a:pt x="744" y="432"/>
                    </a:cubicBezTo>
                    <a:cubicBezTo>
                      <a:pt x="712" y="456"/>
                      <a:pt x="696" y="464"/>
                      <a:pt x="648" y="480"/>
                    </a:cubicBezTo>
                    <a:cubicBezTo>
                      <a:pt x="600" y="496"/>
                      <a:pt x="504" y="504"/>
                      <a:pt x="456" y="528"/>
                    </a:cubicBezTo>
                    <a:cubicBezTo>
                      <a:pt x="408" y="552"/>
                      <a:pt x="384" y="600"/>
                      <a:pt x="360" y="624"/>
                    </a:cubicBezTo>
                    <a:cubicBezTo>
                      <a:pt x="336" y="648"/>
                      <a:pt x="336" y="640"/>
                      <a:pt x="312" y="672"/>
                    </a:cubicBezTo>
                    <a:cubicBezTo>
                      <a:pt x="288" y="704"/>
                      <a:pt x="240" y="792"/>
                      <a:pt x="216" y="816"/>
                    </a:cubicBezTo>
                    <a:cubicBezTo>
                      <a:pt x="192" y="840"/>
                      <a:pt x="200" y="824"/>
                      <a:pt x="168" y="816"/>
                    </a:cubicBezTo>
                    <a:cubicBezTo>
                      <a:pt x="136" y="808"/>
                      <a:pt x="48" y="784"/>
                      <a:pt x="24" y="768"/>
                    </a:cubicBezTo>
                    <a:cubicBezTo>
                      <a:pt x="0" y="752"/>
                      <a:pt x="24" y="736"/>
                      <a:pt x="24" y="720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81279" name="Freeform 1055">
                <a:extLst>
                  <a:ext uri="{FF2B5EF4-FFF2-40B4-BE49-F238E27FC236}">
                    <a16:creationId xmlns:a16="http://schemas.microsoft.com/office/drawing/2014/main" id="{3E9D9675-3412-4A72-96AE-A3EF0E2307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" y="1528"/>
                <a:ext cx="640" cy="512"/>
              </a:xfrm>
              <a:custGeom>
                <a:avLst/>
                <a:gdLst>
                  <a:gd name="T0" fmla="*/ 544 w 640"/>
                  <a:gd name="T1" fmla="*/ 8 h 512"/>
                  <a:gd name="T2" fmla="*/ 592 w 640"/>
                  <a:gd name="T3" fmla="*/ 8 h 512"/>
                  <a:gd name="T4" fmla="*/ 640 w 640"/>
                  <a:gd name="T5" fmla="*/ 56 h 512"/>
                  <a:gd name="T6" fmla="*/ 592 w 640"/>
                  <a:gd name="T7" fmla="*/ 152 h 512"/>
                  <a:gd name="T8" fmla="*/ 448 w 640"/>
                  <a:gd name="T9" fmla="*/ 344 h 512"/>
                  <a:gd name="T10" fmla="*/ 160 w 640"/>
                  <a:gd name="T11" fmla="*/ 488 h 512"/>
                  <a:gd name="T12" fmla="*/ 16 w 640"/>
                  <a:gd name="T13" fmla="*/ 488 h 512"/>
                  <a:gd name="T14" fmla="*/ 64 w 640"/>
                  <a:gd name="T15" fmla="*/ 39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0" h="512">
                    <a:moveTo>
                      <a:pt x="544" y="8"/>
                    </a:moveTo>
                    <a:cubicBezTo>
                      <a:pt x="560" y="4"/>
                      <a:pt x="576" y="0"/>
                      <a:pt x="592" y="8"/>
                    </a:cubicBezTo>
                    <a:cubicBezTo>
                      <a:pt x="608" y="16"/>
                      <a:pt x="640" y="32"/>
                      <a:pt x="640" y="56"/>
                    </a:cubicBezTo>
                    <a:cubicBezTo>
                      <a:pt x="640" y="80"/>
                      <a:pt x="624" y="104"/>
                      <a:pt x="592" y="152"/>
                    </a:cubicBezTo>
                    <a:cubicBezTo>
                      <a:pt x="560" y="200"/>
                      <a:pt x="520" y="288"/>
                      <a:pt x="448" y="344"/>
                    </a:cubicBezTo>
                    <a:cubicBezTo>
                      <a:pt x="376" y="400"/>
                      <a:pt x="232" y="464"/>
                      <a:pt x="160" y="488"/>
                    </a:cubicBezTo>
                    <a:cubicBezTo>
                      <a:pt x="88" y="512"/>
                      <a:pt x="32" y="504"/>
                      <a:pt x="16" y="488"/>
                    </a:cubicBezTo>
                    <a:cubicBezTo>
                      <a:pt x="0" y="472"/>
                      <a:pt x="32" y="432"/>
                      <a:pt x="64" y="392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81280" name="Text Box 1056">
                <a:extLst>
                  <a:ext uri="{FF2B5EF4-FFF2-40B4-BE49-F238E27FC236}">
                    <a16:creationId xmlns:a16="http://schemas.microsoft.com/office/drawing/2014/main" id="{6FD6A940-8196-407D-BFAB-73A75041CC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9" y="2420"/>
                <a:ext cx="488" cy="17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lang="en-CA" altLang="en-US" sz="10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</a:rPr>
                  <a:t>AREA 1</a:t>
                </a:r>
                <a:endParaRPr lang="en-CA" altLang="en-US" sz="1000">
                  <a:latin typeface="Arial" panose="020B0604020202020204" pitchFamily="34" charset="0"/>
                </a:endParaRPr>
              </a:p>
            </p:txBody>
          </p:sp>
          <p:sp>
            <p:nvSpPr>
              <p:cNvPr id="181281" name="Rectangle 1057">
                <a:extLst>
                  <a:ext uri="{FF2B5EF4-FFF2-40B4-BE49-F238E27FC236}">
                    <a16:creationId xmlns:a16="http://schemas.microsoft.com/office/drawing/2014/main" id="{DB10D8AD-1DD6-4A03-8B60-C6D5320D3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872"/>
                <a:ext cx="192" cy="192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81282" name="Freeform 1058">
                <a:extLst>
                  <a:ext uri="{FF2B5EF4-FFF2-40B4-BE49-F238E27FC236}">
                    <a16:creationId xmlns:a16="http://schemas.microsoft.com/office/drawing/2014/main" id="{E3413ECF-C364-4081-9D06-FE4E2CA76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728"/>
                <a:ext cx="480" cy="304"/>
              </a:xfrm>
              <a:custGeom>
                <a:avLst/>
                <a:gdLst>
                  <a:gd name="T0" fmla="*/ 480 w 480"/>
                  <a:gd name="T1" fmla="*/ 288 h 304"/>
                  <a:gd name="T2" fmla="*/ 432 w 480"/>
                  <a:gd name="T3" fmla="*/ 288 h 304"/>
                  <a:gd name="T4" fmla="*/ 240 w 480"/>
                  <a:gd name="T5" fmla="*/ 192 h 304"/>
                  <a:gd name="T6" fmla="*/ 0 w 480"/>
                  <a:gd name="T7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0" h="304">
                    <a:moveTo>
                      <a:pt x="480" y="288"/>
                    </a:moveTo>
                    <a:cubicBezTo>
                      <a:pt x="476" y="296"/>
                      <a:pt x="472" y="304"/>
                      <a:pt x="432" y="288"/>
                    </a:cubicBezTo>
                    <a:cubicBezTo>
                      <a:pt x="392" y="272"/>
                      <a:pt x="312" y="240"/>
                      <a:pt x="240" y="192"/>
                    </a:cubicBezTo>
                    <a:cubicBezTo>
                      <a:pt x="168" y="144"/>
                      <a:pt x="84" y="72"/>
                      <a:pt x="0" y="0"/>
                    </a:cubicBezTo>
                  </a:path>
                </a:pathLst>
              </a:custGeom>
              <a:noFill/>
              <a:ln w="571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81283" name="Freeform 1059">
                <a:extLst>
                  <a:ext uri="{FF2B5EF4-FFF2-40B4-BE49-F238E27FC236}">
                    <a16:creationId xmlns:a16="http://schemas.microsoft.com/office/drawing/2014/main" id="{EC836406-2C43-4A59-9536-6E47ECF227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" y="1440"/>
                <a:ext cx="104" cy="432"/>
              </a:xfrm>
              <a:custGeom>
                <a:avLst/>
                <a:gdLst>
                  <a:gd name="T0" fmla="*/ 0 w 104"/>
                  <a:gd name="T1" fmla="*/ 432 h 432"/>
                  <a:gd name="T2" fmla="*/ 48 w 104"/>
                  <a:gd name="T3" fmla="*/ 336 h 432"/>
                  <a:gd name="T4" fmla="*/ 96 w 104"/>
                  <a:gd name="T5" fmla="*/ 96 h 432"/>
                  <a:gd name="T6" fmla="*/ 96 w 104"/>
                  <a:gd name="T7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432">
                    <a:moveTo>
                      <a:pt x="0" y="432"/>
                    </a:moveTo>
                    <a:cubicBezTo>
                      <a:pt x="16" y="412"/>
                      <a:pt x="32" y="392"/>
                      <a:pt x="48" y="336"/>
                    </a:cubicBezTo>
                    <a:cubicBezTo>
                      <a:pt x="64" y="280"/>
                      <a:pt x="88" y="152"/>
                      <a:pt x="96" y="96"/>
                    </a:cubicBezTo>
                    <a:cubicBezTo>
                      <a:pt x="104" y="40"/>
                      <a:pt x="100" y="20"/>
                      <a:pt x="96" y="0"/>
                    </a:cubicBezTo>
                  </a:path>
                </a:pathLst>
              </a:custGeom>
              <a:noFill/>
              <a:ln w="571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81284" name="Text Box 1060">
                <a:extLst>
                  <a:ext uri="{FF2B5EF4-FFF2-40B4-BE49-F238E27FC236}">
                    <a16:creationId xmlns:a16="http://schemas.microsoft.com/office/drawing/2014/main" id="{C832D1CB-3396-4080-893C-51CB511189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2" y="1642"/>
                <a:ext cx="488" cy="17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lang="en-CA" altLang="en-US" sz="10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</a:rPr>
                  <a:t>AREA 2</a:t>
                </a:r>
                <a:endParaRPr lang="en-CA" altLang="en-US" sz="3000">
                  <a:latin typeface="Arial" panose="020B0604020202020204" pitchFamily="34" charset="0"/>
                </a:endParaRPr>
              </a:p>
            </p:txBody>
          </p:sp>
          <p:sp>
            <p:nvSpPr>
              <p:cNvPr id="181285" name="Line 1061">
                <a:extLst>
                  <a:ext uri="{FF2B5EF4-FFF2-40B4-BE49-F238E27FC236}">
                    <a16:creationId xmlns:a16="http://schemas.microsoft.com/office/drawing/2014/main" id="{881D2AE1-28EA-43D8-ABF7-D44E945F28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064"/>
                <a:ext cx="2081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81286" name="Line 1062">
                <a:extLst>
                  <a:ext uri="{FF2B5EF4-FFF2-40B4-BE49-F238E27FC236}">
                    <a16:creationId xmlns:a16="http://schemas.microsoft.com/office/drawing/2014/main" id="{6EDEAF32-AF74-407E-B017-1943ABCC2C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872"/>
                <a:ext cx="2081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181287" name="Text Box 1063">
                <a:extLst>
                  <a:ext uri="{FF2B5EF4-FFF2-40B4-BE49-F238E27FC236}">
                    <a16:creationId xmlns:a16="http://schemas.microsoft.com/office/drawing/2014/main" id="{CB47956F-7FB4-479B-8F3F-953AE27942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8" y="1757"/>
                <a:ext cx="491" cy="4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 type="none" w="lg" len="lg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>
                <a:spAutoFit/>
              </a:bodyPr>
              <a:lstStyle/>
              <a:p>
                <a:pPr algn="ctr"/>
                <a:r>
                  <a:rPr lang="en-CA" altLang="en-US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CA" altLang="en-US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181288" name="Text Box 1064">
                <a:extLst>
                  <a:ext uri="{FF2B5EF4-FFF2-40B4-BE49-F238E27FC236}">
                    <a16:creationId xmlns:a16="http://schemas.microsoft.com/office/drawing/2014/main" id="{2BD19DF3-2A82-46FE-819F-1E137673F2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0" y="3199"/>
                <a:ext cx="583" cy="4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 type="none" w="lg" len="lg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>
                <a:spAutoFit/>
              </a:bodyPr>
              <a:lstStyle/>
              <a:p>
                <a:pPr algn="ctr"/>
                <a:r>
                  <a:rPr lang="en-CA" altLang="en-US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12</a:t>
                </a:r>
                <a:endParaRPr lang="en-CA" altLang="en-US" sz="2000">
                  <a:latin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1026" descr="C:\MyDocuments\NZwork\grey\greytoppd.wmf">
            <a:extLst>
              <a:ext uri="{FF2B5EF4-FFF2-40B4-BE49-F238E27FC236}">
                <a16:creationId xmlns:a16="http://schemas.microsoft.com/office/drawing/2014/main" id="{E7B0FD8A-4AF9-4D72-B690-F3263803E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75"/>
          <a:stretch>
            <a:fillRect/>
          </a:stretch>
        </p:blipFill>
        <p:spPr bwMode="auto">
          <a:xfrm>
            <a:off x="665163" y="423863"/>
            <a:ext cx="7762875" cy="595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39" name="Text Box 1027">
            <a:extLst>
              <a:ext uri="{FF2B5EF4-FFF2-40B4-BE49-F238E27FC236}">
                <a16:creationId xmlns:a16="http://schemas.microsoft.com/office/drawing/2014/main" id="{392F04D5-3ED7-48B9-81AE-E236C3613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588" y="300038"/>
            <a:ext cx="5362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Curvature based stream delineation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1026" descr="C:\MyDocuments\Academics\GIS_in_WR\texture\texture.wmf">
            <a:extLst>
              <a:ext uri="{FF2B5EF4-FFF2-40B4-BE49-F238E27FC236}">
                <a16:creationId xmlns:a16="http://schemas.microsoft.com/office/drawing/2014/main" id="{9379CDA2-2602-4CE0-9919-37B70460D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600"/>
            <a:ext cx="9040813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443" name="Rectangle 1027">
            <a:extLst>
              <a:ext uri="{FF2B5EF4-FFF2-40B4-BE49-F238E27FC236}">
                <a16:creationId xmlns:a16="http://schemas.microsoft.com/office/drawing/2014/main" id="{97BA23B1-C86C-4F97-A370-C56712F391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3575" y="0"/>
            <a:ext cx="7908925" cy="569913"/>
          </a:xfrm>
        </p:spPr>
        <p:txBody>
          <a:bodyPr/>
          <a:lstStyle/>
          <a:p>
            <a:r>
              <a:rPr lang="en-US" altLang="en-US" sz="3600"/>
              <a:t>Topographic Texture and Drainage Density</a:t>
            </a:r>
          </a:p>
        </p:txBody>
      </p:sp>
      <p:sp>
        <p:nvSpPr>
          <p:cNvPr id="189444" name="Text Box 1028">
            <a:extLst>
              <a:ext uri="{FF2B5EF4-FFF2-40B4-BE49-F238E27FC236}">
                <a16:creationId xmlns:a16="http://schemas.microsoft.com/office/drawing/2014/main" id="{E400FDFA-B800-462E-8CD2-310AEB732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5" y="485775"/>
            <a:ext cx="183832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Same scale, 20 m contour interval</a:t>
            </a:r>
          </a:p>
        </p:txBody>
      </p:sp>
      <p:sp>
        <p:nvSpPr>
          <p:cNvPr id="189445" name="Text Box 1029">
            <a:extLst>
              <a:ext uri="{FF2B5EF4-FFF2-40B4-BE49-F238E27FC236}">
                <a16:creationId xmlns:a16="http://schemas.microsoft.com/office/drawing/2014/main" id="{87C4BE76-DEE8-4966-95BD-BB6687792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550" y="542925"/>
            <a:ext cx="18002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Sunland, CA</a:t>
            </a:r>
          </a:p>
        </p:txBody>
      </p:sp>
      <p:sp>
        <p:nvSpPr>
          <p:cNvPr id="189446" name="Text Box 1030">
            <a:extLst>
              <a:ext uri="{FF2B5EF4-FFF2-40B4-BE49-F238E27FC236}">
                <a16:creationId xmlns:a16="http://schemas.microsoft.com/office/drawing/2014/main" id="{77AFFE66-0B5D-4080-A240-BFE30B488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495300"/>
            <a:ext cx="20859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Driftwood, PA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1026" descr="C:\MyDocuments\Academics\GIS_in_WR\slide3.jpg">
            <a:extLst>
              <a:ext uri="{FF2B5EF4-FFF2-40B4-BE49-F238E27FC236}">
                <a16:creationId xmlns:a16="http://schemas.microsoft.com/office/drawing/2014/main" id="{2F30C5A5-C6E0-445E-8376-DCB92D700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" t="5908" r="3354" b="7539"/>
          <a:stretch>
            <a:fillRect/>
          </a:stretch>
        </p:blipFill>
        <p:spPr bwMode="auto">
          <a:xfrm>
            <a:off x="3175" y="500063"/>
            <a:ext cx="9140825" cy="59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1" name="Text Box 1027">
            <a:extLst>
              <a:ext uri="{FF2B5EF4-FFF2-40B4-BE49-F238E27FC236}">
                <a16:creationId xmlns:a16="http://schemas.microsoft.com/office/drawing/2014/main" id="{6ED5A676-3B8E-4E42-960F-222672331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0"/>
            <a:ext cx="5767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2"/>
                </a:solidFill>
              </a:rPr>
              <a:t>Canyon Creek, Trinity Alps, Northern California.     </a:t>
            </a:r>
          </a:p>
        </p:txBody>
      </p:sp>
      <p:sp>
        <p:nvSpPr>
          <p:cNvPr id="186372" name="Rectangle 1028">
            <a:extLst>
              <a:ext uri="{FF2B5EF4-FFF2-40B4-BE49-F238E27FC236}">
                <a16:creationId xmlns:a16="http://schemas.microsoft.com/office/drawing/2014/main" id="{967AF296-0706-4B7D-84C8-FF25D479A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575" y="6461125"/>
            <a:ext cx="2097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tx2"/>
                </a:solidFill>
              </a:rPr>
              <a:t>Photo D K Hagans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1026">
            <a:extLst>
              <a:ext uri="{FF2B5EF4-FFF2-40B4-BE49-F238E27FC236}">
                <a16:creationId xmlns:a16="http://schemas.microsoft.com/office/drawing/2014/main" id="{912F0C5C-6FE4-407A-85EB-8B5AC828E9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36738" y="0"/>
            <a:ext cx="5248275" cy="568325"/>
          </a:xfrm>
        </p:spPr>
        <p:txBody>
          <a:bodyPr/>
          <a:lstStyle/>
          <a:p>
            <a:r>
              <a:rPr lang="en-US" altLang="en-US" sz="2800"/>
              <a:t>Gently Sloping Convex Landscape</a:t>
            </a:r>
          </a:p>
        </p:txBody>
      </p:sp>
      <p:pic>
        <p:nvPicPr>
          <p:cNvPr id="187395" name="Picture 1027" descr="C:\MyDocuments\Academics\GIS_in_WR\conv.bmp">
            <a:extLst>
              <a:ext uri="{FF2B5EF4-FFF2-40B4-BE49-F238E27FC236}">
                <a16:creationId xmlns:a16="http://schemas.microsoft.com/office/drawing/2014/main" id="{53E79241-341F-4C17-853A-4D00185BE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" t="1608" r="1830" b="28630"/>
          <a:stretch>
            <a:fillRect/>
          </a:stretch>
        </p:blipFill>
        <p:spPr bwMode="auto">
          <a:xfrm>
            <a:off x="0" y="447675"/>
            <a:ext cx="9144000" cy="612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396" name="Rectangle 1028">
            <a:extLst>
              <a:ext uri="{FF2B5EF4-FFF2-40B4-BE49-F238E27FC236}">
                <a16:creationId xmlns:a16="http://schemas.microsoft.com/office/drawing/2014/main" id="{9D3CC5B3-1316-4F22-BA97-8FD6271C1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6578600"/>
            <a:ext cx="2128838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lnSpc>
                <a:spcPct val="70000"/>
              </a:lnSpc>
              <a:defRPr kumimoji="1" sz="48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>
              <a:lnSpc>
                <a:spcPct val="70000"/>
              </a:lnSpc>
              <a:defRPr kumimoji="1" sz="4800" b="1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>
              <a:lnSpc>
                <a:spcPct val="70000"/>
              </a:lnSpc>
              <a:defRPr kumimoji="1" sz="4800" b="1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>
              <a:lnSpc>
                <a:spcPct val="70000"/>
              </a:lnSpc>
              <a:defRPr kumimoji="1" sz="4800" b="1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>
              <a:lnSpc>
                <a:spcPct val="70000"/>
              </a:lnSpc>
              <a:defRPr kumimoji="1" sz="4800" b="1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4572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9144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13716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18288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en-US" altLang="en-US" sz="1800"/>
              <a:t>From W. E. Dietrich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 descr="P:\ECA2\crksetting.wmf">
            <a:extLst>
              <a:ext uri="{FF2B5EF4-FFF2-40B4-BE49-F238E27FC236}">
                <a16:creationId xmlns:a16="http://schemas.microsoft.com/office/drawing/2014/main" id="{90561EEA-12C4-4767-9DBE-59FAE45E9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" r="16570"/>
          <a:stretch>
            <a:fillRect/>
          </a:stretch>
        </p:blipFill>
        <p:spPr bwMode="auto">
          <a:xfrm>
            <a:off x="0" y="0"/>
            <a:ext cx="9144000" cy="799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971" name="Rectangle 3">
            <a:extLst>
              <a:ext uri="{FF2B5EF4-FFF2-40B4-BE49-F238E27FC236}">
                <a16:creationId xmlns:a16="http://schemas.microsoft.com/office/drawing/2014/main" id="{0C934F2A-FE3D-4689-AF93-58DDA795822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55638" y="214313"/>
            <a:ext cx="2101850" cy="1143000"/>
          </a:xfrm>
        </p:spPr>
        <p:txBody>
          <a:bodyPr/>
          <a:lstStyle/>
          <a:p>
            <a:r>
              <a:rPr lang="en-US" altLang="en-US">
                <a:solidFill>
                  <a:schemeClr val="bg2"/>
                </a:solidFill>
              </a:rPr>
              <a:t>Outline</a:t>
            </a:r>
          </a:p>
        </p:txBody>
      </p:sp>
      <p:sp>
        <p:nvSpPr>
          <p:cNvPr id="211972" name="Rectangle 4">
            <a:extLst>
              <a:ext uri="{FF2B5EF4-FFF2-40B4-BE49-F238E27FC236}">
                <a16:creationId xmlns:a16="http://schemas.microsoft.com/office/drawing/2014/main" id="{4B6A4E83-AD35-4E4F-93F9-C99E3A99804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048000" y="2346325"/>
            <a:ext cx="6096000" cy="4511675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bg2"/>
              </a:buClr>
              <a:buSzPct val="60000"/>
            </a:pPr>
            <a:r>
              <a:rPr lang="en-US" altLang="en-US" sz="2400">
                <a:solidFill>
                  <a:schemeClr val="bg2"/>
                </a:solidFill>
              </a:rPr>
              <a:t>Primary Digital Elevation Model (DEM) analysis</a:t>
            </a:r>
          </a:p>
          <a:p>
            <a:pPr lvl="1">
              <a:lnSpc>
                <a:spcPct val="90000"/>
              </a:lnSpc>
              <a:buClr>
                <a:schemeClr val="bg2"/>
              </a:buClr>
              <a:buSzPct val="60000"/>
            </a:pPr>
            <a:r>
              <a:rPr lang="en-US" altLang="en-US" sz="2200">
                <a:solidFill>
                  <a:schemeClr val="bg2"/>
                </a:solidFill>
              </a:rPr>
              <a:t>Flow Directions</a:t>
            </a:r>
          </a:p>
          <a:p>
            <a:pPr lvl="1">
              <a:lnSpc>
                <a:spcPct val="90000"/>
              </a:lnSpc>
              <a:buClr>
                <a:schemeClr val="bg2"/>
              </a:buClr>
              <a:buSzPct val="60000"/>
            </a:pPr>
            <a:r>
              <a:rPr lang="en-US" altLang="en-US" sz="2200">
                <a:solidFill>
                  <a:schemeClr val="bg2"/>
                </a:solidFill>
              </a:rPr>
              <a:t>Drainage Area</a:t>
            </a:r>
          </a:p>
          <a:p>
            <a:pPr lvl="1">
              <a:lnSpc>
                <a:spcPct val="90000"/>
              </a:lnSpc>
              <a:buClr>
                <a:schemeClr val="bg2"/>
              </a:buClr>
              <a:buSzPct val="60000"/>
            </a:pPr>
            <a:r>
              <a:rPr lang="en-US" altLang="en-US" sz="2200">
                <a:solidFill>
                  <a:schemeClr val="bg2"/>
                </a:solidFill>
              </a:rPr>
              <a:t>Slope</a:t>
            </a:r>
          </a:p>
          <a:p>
            <a:pPr lvl="1">
              <a:lnSpc>
                <a:spcPct val="90000"/>
              </a:lnSpc>
              <a:buClr>
                <a:schemeClr val="bg2"/>
              </a:buClr>
              <a:buSzPct val="60000"/>
            </a:pPr>
            <a:r>
              <a:rPr lang="en-US" altLang="en-US" sz="2200">
                <a:solidFill>
                  <a:schemeClr val="bg2"/>
                </a:solidFill>
              </a:rPr>
              <a:t>Channel network and watershed delineation</a:t>
            </a:r>
          </a:p>
          <a:p>
            <a:pPr>
              <a:lnSpc>
                <a:spcPct val="90000"/>
              </a:lnSpc>
              <a:buClr>
                <a:schemeClr val="bg2"/>
              </a:buClr>
              <a:buSzPct val="60000"/>
            </a:pPr>
            <a:r>
              <a:rPr lang="en-US" altLang="en-US" sz="2400">
                <a:solidFill>
                  <a:schemeClr val="bg2"/>
                </a:solidFill>
              </a:rPr>
              <a:t>Secondary DEM analysis</a:t>
            </a:r>
          </a:p>
          <a:p>
            <a:pPr lvl="1">
              <a:lnSpc>
                <a:spcPct val="90000"/>
              </a:lnSpc>
              <a:buClr>
                <a:schemeClr val="bg2"/>
              </a:buClr>
              <a:buSzPct val="60000"/>
            </a:pPr>
            <a:r>
              <a:rPr lang="en-US" altLang="en-US" sz="2200">
                <a:solidFill>
                  <a:schemeClr val="bg2"/>
                </a:solidFill>
              </a:rPr>
              <a:t>(Terrain stability mapping)</a:t>
            </a:r>
          </a:p>
          <a:p>
            <a:pPr lvl="1">
              <a:lnSpc>
                <a:spcPct val="90000"/>
              </a:lnSpc>
              <a:buClr>
                <a:schemeClr val="bg2"/>
              </a:buClr>
              <a:buSzPct val="60000"/>
            </a:pPr>
            <a:r>
              <a:rPr lang="en-US" altLang="en-US" sz="2200">
                <a:solidFill>
                  <a:schemeClr val="bg2"/>
                </a:solidFill>
              </a:rPr>
              <a:t>Weighted drainage area accumulation (equivalent clearcut analysis)</a:t>
            </a:r>
          </a:p>
          <a:p>
            <a:pPr>
              <a:lnSpc>
                <a:spcPct val="90000"/>
              </a:lnSpc>
              <a:buClr>
                <a:schemeClr val="bg2"/>
              </a:buClr>
              <a:buSzPct val="60000"/>
            </a:pPr>
            <a:r>
              <a:rPr lang="en-US" altLang="en-US" sz="2400">
                <a:solidFill>
                  <a:schemeClr val="bg2"/>
                </a:solidFill>
              </a:rPr>
              <a:t>Software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>
            <a:extLst>
              <a:ext uri="{FF2B5EF4-FFF2-40B4-BE49-F238E27FC236}">
                <a16:creationId xmlns:a16="http://schemas.microsoft.com/office/drawing/2014/main" id="{4A78A2F4-759B-4F12-A244-FF1ED35BA0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Strahler Stream Order</a:t>
            </a:r>
          </a:p>
        </p:txBody>
      </p:sp>
      <p:pic>
        <p:nvPicPr>
          <p:cNvPr id="219139" name="Picture 3" descr="G:\MAIDMENT\giswr2000\visual\graphics1\horton.bmp">
            <a:extLst>
              <a:ext uri="{FF2B5EF4-FFF2-40B4-BE49-F238E27FC236}">
                <a16:creationId xmlns:a16="http://schemas.microsoft.com/office/drawing/2014/main" id="{24C91C22-E14F-42ED-896B-E2C821ADB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76400"/>
            <a:ext cx="5410200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140" name="Text Box 4">
            <a:extLst>
              <a:ext uri="{FF2B5EF4-FFF2-40B4-BE49-F238E27FC236}">
                <a16:creationId xmlns:a16="http://schemas.microsoft.com/office/drawing/2014/main" id="{6B6AB7A8-509D-4AD7-B0E7-EC23A9395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25" y="2174875"/>
            <a:ext cx="1123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0" lang="en-US" altLang="en-US">
                <a:solidFill>
                  <a:srgbClr val="66FFFF"/>
                </a:solidFill>
              </a:rPr>
              <a:t>Order 1</a:t>
            </a:r>
          </a:p>
        </p:txBody>
      </p:sp>
      <p:sp>
        <p:nvSpPr>
          <p:cNvPr id="219141" name="Line 5">
            <a:extLst>
              <a:ext uri="{FF2B5EF4-FFF2-40B4-BE49-F238E27FC236}">
                <a16:creationId xmlns:a16="http://schemas.microsoft.com/office/drawing/2014/main" id="{2A41A7D8-298D-44A2-A38F-196D5F5849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1400" y="2514600"/>
            <a:ext cx="304800" cy="68580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42" name="Text Box 6">
            <a:extLst>
              <a:ext uri="{FF2B5EF4-FFF2-40B4-BE49-F238E27FC236}">
                <a16:creationId xmlns:a16="http://schemas.microsoft.com/office/drawing/2014/main" id="{62709A89-9CF8-4AF3-9CCE-BDC877B55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191000"/>
            <a:ext cx="1123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0" lang="en-US" altLang="en-US">
                <a:solidFill>
                  <a:schemeClr val="accent2"/>
                </a:solidFill>
              </a:rPr>
              <a:t>Order 2</a:t>
            </a:r>
          </a:p>
        </p:txBody>
      </p:sp>
      <p:sp>
        <p:nvSpPr>
          <p:cNvPr id="219143" name="Line 7">
            <a:extLst>
              <a:ext uri="{FF2B5EF4-FFF2-40B4-BE49-F238E27FC236}">
                <a16:creationId xmlns:a16="http://schemas.microsoft.com/office/drawing/2014/main" id="{C2F82400-FAF0-4C98-9DBF-627C9AA169A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86600" y="3733800"/>
            <a:ext cx="3810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44" name="Text Box 8">
            <a:extLst>
              <a:ext uri="{FF2B5EF4-FFF2-40B4-BE49-F238E27FC236}">
                <a16:creationId xmlns:a16="http://schemas.microsoft.com/office/drawing/2014/main" id="{EDEEA59E-AFFD-442D-B801-529B30AD1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09800"/>
            <a:ext cx="30480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kumimoji="0" lang="en-US" altLang="en-US"/>
              <a:t> most upstream is </a:t>
            </a:r>
            <a:r>
              <a:rPr kumimoji="0" lang="en-US" altLang="en-US">
                <a:solidFill>
                  <a:srgbClr val="FF3300"/>
                </a:solidFill>
              </a:rPr>
              <a:t>order 1</a:t>
            </a:r>
          </a:p>
          <a:p>
            <a:pPr eaLnBrk="1" hangingPunct="1">
              <a:buFontTx/>
              <a:buChar char="•"/>
            </a:pPr>
            <a:r>
              <a:rPr kumimoji="0" lang="en-US" altLang="en-US"/>
              <a:t> when </a:t>
            </a:r>
            <a:r>
              <a:rPr kumimoji="0" lang="en-US" altLang="en-US">
                <a:solidFill>
                  <a:srgbClr val="FF3300"/>
                </a:solidFill>
              </a:rPr>
              <a:t>two streams</a:t>
            </a:r>
            <a:r>
              <a:rPr kumimoji="0" lang="en-US" altLang="en-US"/>
              <a:t> of a </a:t>
            </a:r>
            <a:r>
              <a:rPr kumimoji="0" lang="en-US" altLang="en-US">
                <a:solidFill>
                  <a:srgbClr val="FF3300"/>
                </a:solidFill>
              </a:rPr>
              <a:t>order i</a:t>
            </a:r>
            <a:r>
              <a:rPr kumimoji="0" lang="en-US" altLang="en-US"/>
              <a:t> join, a stream of </a:t>
            </a:r>
            <a:r>
              <a:rPr kumimoji="0" lang="en-US" altLang="en-US">
                <a:solidFill>
                  <a:srgbClr val="FF3300"/>
                </a:solidFill>
              </a:rPr>
              <a:t>order i+1</a:t>
            </a:r>
            <a:r>
              <a:rPr kumimoji="0" lang="en-US" altLang="en-US"/>
              <a:t> is created</a:t>
            </a:r>
          </a:p>
          <a:p>
            <a:pPr eaLnBrk="1" hangingPunct="1">
              <a:buFontTx/>
              <a:buChar char="•"/>
            </a:pPr>
            <a:r>
              <a:rPr kumimoji="0" lang="en-US" altLang="en-US"/>
              <a:t>  when a stream of </a:t>
            </a:r>
            <a:r>
              <a:rPr kumimoji="0" lang="en-US" altLang="en-US">
                <a:solidFill>
                  <a:srgbClr val="FF3300"/>
                </a:solidFill>
              </a:rPr>
              <a:t>order i </a:t>
            </a:r>
            <a:r>
              <a:rPr kumimoji="0" lang="en-US" altLang="en-US">
                <a:solidFill>
                  <a:schemeClr val="tx2"/>
                </a:solidFill>
              </a:rPr>
              <a:t>joins</a:t>
            </a:r>
            <a:r>
              <a:rPr kumimoji="0" lang="en-US" altLang="en-US"/>
              <a:t> a stream of </a:t>
            </a:r>
            <a:r>
              <a:rPr kumimoji="0" lang="en-US" altLang="en-US">
                <a:solidFill>
                  <a:srgbClr val="FF3300"/>
                </a:solidFill>
              </a:rPr>
              <a:t>order i+1</a:t>
            </a:r>
            <a:r>
              <a:rPr kumimoji="0" lang="en-US" altLang="en-US"/>
              <a:t>, stream order is </a:t>
            </a:r>
            <a:r>
              <a:rPr kumimoji="0" lang="en-US" altLang="en-US">
                <a:solidFill>
                  <a:srgbClr val="FF3300"/>
                </a:solidFill>
              </a:rPr>
              <a:t>unaltered</a:t>
            </a:r>
          </a:p>
        </p:txBody>
      </p:sp>
      <p:sp>
        <p:nvSpPr>
          <p:cNvPr id="219145" name="Text Box 9">
            <a:extLst>
              <a:ext uri="{FF2B5EF4-FFF2-40B4-BE49-F238E27FC236}">
                <a16:creationId xmlns:a16="http://schemas.microsoft.com/office/drawing/2014/main" id="{C9A7592C-B87F-43EA-9A9C-6246E5A2B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895600"/>
            <a:ext cx="1123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0" lang="en-US" altLang="en-US">
                <a:solidFill>
                  <a:srgbClr val="CC0099"/>
                </a:solidFill>
              </a:rPr>
              <a:t>Order 3</a:t>
            </a:r>
          </a:p>
        </p:txBody>
      </p:sp>
      <p:sp>
        <p:nvSpPr>
          <p:cNvPr id="219146" name="Line 10">
            <a:extLst>
              <a:ext uri="{FF2B5EF4-FFF2-40B4-BE49-F238E27FC236}">
                <a16:creationId xmlns:a16="http://schemas.microsoft.com/office/drawing/2014/main" id="{B31FEEFB-A5F6-4C73-91FB-2945104E59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3276600"/>
            <a:ext cx="228600" cy="533400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47" name="Text Box 11">
            <a:extLst>
              <a:ext uri="{FF2B5EF4-FFF2-40B4-BE49-F238E27FC236}">
                <a16:creationId xmlns:a16="http://schemas.microsoft.com/office/drawing/2014/main" id="{2D323489-2AEB-43F4-B7EA-8C771FFE6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048000"/>
            <a:ext cx="1123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0" lang="en-US" altLang="en-US">
                <a:solidFill>
                  <a:srgbClr val="FF9900"/>
                </a:solidFill>
              </a:rPr>
              <a:t>Order 4</a:t>
            </a:r>
          </a:p>
        </p:txBody>
      </p:sp>
      <p:sp>
        <p:nvSpPr>
          <p:cNvPr id="219148" name="Line 12">
            <a:extLst>
              <a:ext uri="{FF2B5EF4-FFF2-40B4-BE49-F238E27FC236}">
                <a16:creationId xmlns:a16="http://schemas.microsoft.com/office/drawing/2014/main" id="{36335393-406F-40F4-AF4C-71983D99275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429000"/>
            <a:ext cx="76200" cy="5334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49" name="Text Box 13">
            <a:extLst>
              <a:ext uri="{FF2B5EF4-FFF2-40B4-BE49-F238E27FC236}">
                <a16:creationId xmlns:a16="http://schemas.microsoft.com/office/drawing/2014/main" id="{1725DA2A-BFA6-4FBA-8198-0AF642C59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057400"/>
            <a:ext cx="1123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0" lang="en-US" altLang="en-US">
                <a:solidFill>
                  <a:srgbClr val="FF3300"/>
                </a:solidFill>
              </a:rPr>
              <a:t>Order 5</a:t>
            </a:r>
          </a:p>
        </p:txBody>
      </p:sp>
      <p:sp>
        <p:nvSpPr>
          <p:cNvPr id="219150" name="Line 14">
            <a:extLst>
              <a:ext uri="{FF2B5EF4-FFF2-40B4-BE49-F238E27FC236}">
                <a16:creationId xmlns:a16="http://schemas.microsoft.com/office/drawing/2014/main" id="{673E8BBF-6B11-4F27-A6C2-30D3A0E2D4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2600" y="2438400"/>
            <a:ext cx="76200" cy="533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>
            <a:extLst>
              <a:ext uri="{FF2B5EF4-FFF2-40B4-BE49-F238E27FC236}">
                <a16:creationId xmlns:a16="http://schemas.microsoft.com/office/drawing/2014/main" id="{93A71371-6A29-4326-B747-F2797142BB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1200" y="309563"/>
            <a:ext cx="7772400" cy="1143000"/>
          </a:xfrm>
        </p:spPr>
        <p:txBody>
          <a:bodyPr/>
          <a:lstStyle/>
          <a:p>
            <a:r>
              <a:rPr lang="en-US" altLang="en-US"/>
              <a:t>Slope Law</a:t>
            </a:r>
          </a:p>
        </p:txBody>
      </p:sp>
      <p:graphicFrame>
        <p:nvGraphicFramePr>
          <p:cNvPr id="220163" name="Object 3">
            <a:extLst>
              <a:ext uri="{FF2B5EF4-FFF2-40B4-BE49-F238E27FC236}">
                <a16:creationId xmlns:a16="http://schemas.microsoft.com/office/drawing/2014/main" id="{9D68978F-DEAD-4781-9985-7C5BE6304B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73163" y="1298575"/>
          <a:ext cx="6710362" cy="51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64" name="Graph Sheet" r:id="rId4" imgW="3352680" imgH="2590560" progId="SPLUSGraphSheetFileType">
                  <p:embed/>
                </p:oleObj>
              </mc:Choice>
              <mc:Fallback>
                <p:oleObj name="Graph Sheet" r:id="rId4" imgW="3352680" imgH="2590560" progId="SPLUSGraphSheetFileTyp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3" y="1298575"/>
                        <a:ext cx="6710362" cy="518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>
            <a:extLst>
              <a:ext uri="{FF2B5EF4-FFF2-40B4-BE49-F238E27FC236}">
                <a16:creationId xmlns:a16="http://schemas.microsoft.com/office/drawing/2014/main" id="{25D01707-C88E-4A8E-A27D-2686412F1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n-US" altLang="en-US"/>
              <a:t>Constant Stream Drops Law</a:t>
            </a:r>
          </a:p>
        </p:txBody>
      </p:sp>
      <p:graphicFrame>
        <p:nvGraphicFramePr>
          <p:cNvPr id="221187" name="Object 3">
            <a:extLst>
              <a:ext uri="{FF2B5EF4-FFF2-40B4-BE49-F238E27FC236}">
                <a16:creationId xmlns:a16="http://schemas.microsoft.com/office/drawing/2014/main" id="{4C4BD2D8-BA9A-4E55-8DC5-52E7FC60C6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1295400"/>
          <a:ext cx="6710363" cy="51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88" name="Graph Sheet" r:id="rId4" imgW="3352680" imgH="2590560" progId="SPLUSGraphSheetFileType">
                  <p:embed/>
                </p:oleObj>
              </mc:Choice>
              <mc:Fallback>
                <p:oleObj name="Graph Sheet" r:id="rId4" imgW="3352680" imgH="2590560" progId="SPLUSGraphSheetFileTyp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95400"/>
                        <a:ext cx="6710363" cy="518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8B222F5D-9591-40B6-8C01-8DACB47680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8500" y="177800"/>
            <a:ext cx="7772400" cy="901700"/>
          </a:xfrm>
        </p:spPr>
        <p:txBody>
          <a:bodyPr/>
          <a:lstStyle/>
          <a:p>
            <a:r>
              <a:rPr lang="en-US" altLang="en-US" sz="4400"/>
              <a:t>Stream Drop</a:t>
            </a:r>
            <a:br>
              <a:rPr lang="en-US" altLang="en-US" sz="4400"/>
            </a:br>
            <a:r>
              <a:rPr lang="en-US" altLang="en-US" sz="2800"/>
              <a:t>Elevation difference between ends of stream</a:t>
            </a:r>
          </a:p>
        </p:txBody>
      </p:sp>
      <p:pic>
        <p:nvPicPr>
          <p:cNvPr id="224259" name="Picture 3" descr="G:\MAIDMENT\giswr2000\visual\graphics1\drop.bmp">
            <a:extLst>
              <a:ext uri="{FF2B5EF4-FFF2-40B4-BE49-F238E27FC236}">
                <a16:creationId xmlns:a16="http://schemas.microsoft.com/office/drawing/2014/main" id="{3662D8E5-066B-4D3F-9DE5-6574A31BC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198563"/>
            <a:ext cx="5883275" cy="438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4260" name="Group 4">
            <a:extLst>
              <a:ext uri="{FF2B5EF4-FFF2-40B4-BE49-F238E27FC236}">
                <a16:creationId xmlns:a16="http://schemas.microsoft.com/office/drawing/2014/main" id="{930F523D-78DF-46A7-8A4F-0CE87A1D6785}"/>
              </a:ext>
            </a:extLst>
          </p:cNvPr>
          <p:cNvGrpSpPr>
            <a:grpSpLocks/>
          </p:cNvGrpSpPr>
          <p:nvPr/>
        </p:nvGrpSpPr>
        <p:grpSpPr bwMode="auto">
          <a:xfrm>
            <a:off x="1155700" y="4000500"/>
            <a:ext cx="7251700" cy="2638425"/>
            <a:chOff x="728" y="2520"/>
            <a:chExt cx="4568" cy="1662"/>
          </a:xfrm>
        </p:grpSpPr>
        <p:sp>
          <p:nvSpPr>
            <p:cNvPr id="224261" name="Text Box 5">
              <a:extLst>
                <a:ext uri="{FF2B5EF4-FFF2-40B4-BE49-F238E27FC236}">
                  <a16:creationId xmlns:a16="http://schemas.microsoft.com/office/drawing/2014/main" id="{6841A07C-AA06-4EE2-827B-1208674942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" y="3664"/>
              <a:ext cx="456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0" lang="en-US" altLang="en-US"/>
                <a:t>Note that a “Strahler stream” comprises a sequence of links (reaches or segments) of the same order</a:t>
              </a:r>
            </a:p>
          </p:txBody>
        </p:sp>
        <p:grpSp>
          <p:nvGrpSpPr>
            <p:cNvPr id="224262" name="Group 6">
              <a:extLst>
                <a:ext uri="{FF2B5EF4-FFF2-40B4-BE49-F238E27FC236}">
                  <a16:creationId xmlns:a16="http://schemas.microsoft.com/office/drawing/2014/main" id="{6D793752-5935-4E0F-BE60-57FBB85391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520"/>
              <a:ext cx="1592" cy="935"/>
              <a:chOff x="1968" y="2520"/>
              <a:chExt cx="1592" cy="935"/>
            </a:xfrm>
          </p:grpSpPr>
          <p:sp>
            <p:nvSpPr>
              <p:cNvPr id="224263" name="AutoShape 7">
                <a:extLst>
                  <a:ext uri="{FF2B5EF4-FFF2-40B4-BE49-F238E27FC236}">
                    <a16:creationId xmlns:a16="http://schemas.microsoft.com/office/drawing/2014/main" id="{73274C4C-78FC-45C9-9DA8-36D8123AA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6" y="2744"/>
                <a:ext cx="64" cy="56"/>
              </a:xfrm>
              <a:prstGeom prst="octagon">
                <a:avLst>
                  <a:gd name="adj" fmla="val 29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264" name="AutoShape 8">
                <a:extLst>
                  <a:ext uri="{FF2B5EF4-FFF2-40B4-BE49-F238E27FC236}">
                    <a16:creationId xmlns:a16="http://schemas.microsoft.com/office/drawing/2014/main" id="{6B2EC3D6-38D5-4C8A-BB40-E8ABB8FC75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880"/>
                <a:ext cx="64" cy="62"/>
              </a:xfrm>
              <a:prstGeom prst="octagon">
                <a:avLst>
                  <a:gd name="adj" fmla="val 29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265" name="Text Box 9">
                <a:extLst>
                  <a:ext uri="{FF2B5EF4-FFF2-40B4-BE49-F238E27FC236}">
                    <a16:creationId xmlns:a16="http://schemas.microsoft.com/office/drawing/2014/main" id="{782DDFA8-E7B1-4071-927B-9622007F49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8" y="2928"/>
                <a:ext cx="60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0" lang="en-US" altLang="en-US" sz="1800">
                    <a:latin typeface="Arial" panose="020B0604020202020204" pitchFamily="34" charset="0"/>
                  </a:rPr>
                  <a:t>Nodes</a:t>
                </a:r>
              </a:p>
            </p:txBody>
          </p:sp>
          <p:sp>
            <p:nvSpPr>
              <p:cNvPr id="224266" name="Text Box 10">
                <a:extLst>
                  <a:ext uri="{FF2B5EF4-FFF2-40B4-BE49-F238E27FC236}">
                    <a16:creationId xmlns:a16="http://schemas.microsoft.com/office/drawing/2014/main" id="{4BB9760F-C901-4EF7-BD23-B082D841F5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28" y="3040"/>
                <a:ext cx="6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0" lang="en-US" altLang="en-US" sz="1800">
                    <a:latin typeface="Arial" panose="020B0604020202020204" pitchFamily="34" charset="0"/>
                  </a:rPr>
                  <a:t>Links</a:t>
                </a:r>
              </a:p>
            </p:txBody>
          </p:sp>
          <p:sp>
            <p:nvSpPr>
              <p:cNvPr id="224267" name="Text Box 11">
                <a:extLst>
                  <a:ext uri="{FF2B5EF4-FFF2-40B4-BE49-F238E27FC236}">
                    <a16:creationId xmlns:a16="http://schemas.microsoft.com/office/drawing/2014/main" id="{319AFC6F-AC0E-4CB4-A5A2-4B567DCF36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8" y="3224"/>
                <a:ext cx="12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0" lang="en-US" altLang="en-US" sz="1800">
                    <a:latin typeface="Arial" panose="020B0604020202020204" pitchFamily="34" charset="0"/>
                  </a:rPr>
                  <a:t>Single Stream</a:t>
                </a:r>
              </a:p>
            </p:txBody>
          </p:sp>
          <p:sp>
            <p:nvSpPr>
              <p:cNvPr id="224268" name="Line 12">
                <a:extLst>
                  <a:ext uri="{FF2B5EF4-FFF2-40B4-BE49-F238E27FC236}">
                    <a16:creationId xmlns:a16="http://schemas.microsoft.com/office/drawing/2014/main" id="{B70ED0E8-1DA0-42DA-80D4-D6F9595EA3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24" y="2520"/>
                <a:ext cx="72" cy="4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69" name="Line 13">
                <a:extLst>
                  <a:ext uri="{FF2B5EF4-FFF2-40B4-BE49-F238E27FC236}">
                    <a16:creationId xmlns:a16="http://schemas.microsoft.com/office/drawing/2014/main" id="{B6C24F2E-DFAE-4E26-9A8A-AB5072708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16" y="2776"/>
                <a:ext cx="184" cy="4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70" name="Line 14">
                <a:extLst>
                  <a:ext uri="{FF2B5EF4-FFF2-40B4-BE49-F238E27FC236}">
                    <a16:creationId xmlns:a16="http://schemas.microsoft.com/office/drawing/2014/main" id="{42BEA44A-E8FD-412F-BAA6-B864A6E6A5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84" y="2936"/>
                <a:ext cx="120" cy="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71" name="Line 15">
                <a:extLst>
                  <a:ext uri="{FF2B5EF4-FFF2-40B4-BE49-F238E27FC236}">
                    <a16:creationId xmlns:a16="http://schemas.microsoft.com/office/drawing/2014/main" id="{671EF21B-2928-45A8-9781-5A558FB0C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48" y="2920"/>
                <a:ext cx="112" cy="1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72" name="Line 16">
                <a:extLst>
                  <a:ext uri="{FF2B5EF4-FFF2-40B4-BE49-F238E27FC236}">
                    <a16:creationId xmlns:a16="http://schemas.microsoft.com/office/drawing/2014/main" id="{63CAC97A-768E-4A9A-92B3-78806EB641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92" y="2904"/>
                <a:ext cx="112" cy="3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73" name="Line 17">
                <a:extLst>
                  <a:ext uri="{FF2B5EF4-FFF2-40B4-BE49-F238E27FC236}">
                    <a16:creationId xmlns:a16="http://schemas.microsoft.com/office/drawing/2014/main" id="{50956847-D226-4412-9E46-501B2DC25F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08" y="2936"/>
                <a:ext cx="480" cy="3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74" name="Line 18">
                <a:extLst>
                  <a:ext uri="{FF2B5EF4-FFF2-40B4-BE49-F238E27FC236}">
                    <a16:creationId xmlns:a16="http://schemas.microsoft.com/office/drawing/2014/main" id="{CB232250-82AE-44F9-BD24-9543F0F196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96" y="2808"/>
                <a:ext cx="240" cy="1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>
            <a:extLst>
              <a:ext uri="{FF2B5EF4-FFF2-40B4-BE49-F238E27FC236}">
                <a16:creationId xmlns:a16="http://schemas.microsoft.com/office/drawing/2014/main" id="{35510D98-108A-4F64-96A7-805DBB516F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5275" y="231775"/>
            <a:ext cx="8658225" cy="218598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altLang="en-US" sz="3200" b="0">
                <a:solidFill>
                  <a:srgbClr val="FF3300"/>
                </a:solidFill>
                <a:latin typeface="Times New Roman" panose="02020603050405020304" pitchFamily="18" charset="0"/>
              </a:rPr>
              <a:t>Suggestion:  Map channel networks from the DEM at the finest resolution consistent with observed channel network geomorphology ‘laws’.  </a:t>
            </a:r>
          </a:p>
        </p:txBody>
      </p:sp>
      <p:sp>
        <p:nvSpPr>
          <p:cNvPr id="223235" name="Rectangle 3">
            <a:extLst>
              <a:ext uri="{FF2B5EF4-FFF2-40B4-BE49-F238E27FC236}">
                <a16:creationId xmlns:a16="http://schemas.microsoft.com/office/drawing/2014/main" id="{024F2E7A-27F8-4E66-8EA8-50E3A2E1D87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33413" y="2476500"/>
            <a:ext cx="7772400" cy="4114800"/>
          </a:xfrm>
        </p:spPr>
        <p:txBody>
          <a:bodyPr/>
          <a:lstStyle/>
          <a:p>
            <a:r>
              <a:rPr lang="en-US" altLang="en-US" sz="3200">
                <a:solidFill>
                  <a:schemeClr val="hlink"/>
                </a:solidFill>
                <a:latin typeface="Times New Roman" panose="02020603050405020304" pitchFamily="18" charset="0"/>
              </a:rPr>
              <a:t>Break in constant stream drop property</a:t>
            </a:r>
          </a:p>
          <a:p>
            <a:r>
              <a:rPr lang="en-US" altLang="en-US" sz="3200">
                <a:solidFill>
                  <a:schemeClr val="hlink"/>
                </a:solidFill>
                <a:latin typeface="Times New Roman" panose="02020603050405020304" pitchFamily="18" charset="0"/>
              </a:rPr>
              <a:t>Break in slope versus contributing area relationship</a:t>
            </a:r>
          </a:p>
          <a:p>
            <a:r>
              <a:rPr lang="en-US" altLang="en-US" sz="3200">
                <a:solidFill>
                  <a:schemeClr val="hlink"/>
                </a:solidFill>
                <a:latin typeface="Times New Roman" panose="02020603050405020304" pitchFamily="18" charset="0"/>
              </a:rPr>
              <a:t>Physical basis in the form instability theory of Smith and Bretherton (1972), see Tarboton et al. 1992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>
            <a:extLst>
              <a:ext uri="{FF2B5EF4-FFF2-40B4-BE49-F238E27FC236}">
                <a16:creationId xmlns:a16="http://schemas.microsoft.com/office/drawing/2014/main" id="{5CAA9821-7FAC-42C1-8180-1B5021A514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/>
              <a:t>Statistical Analysis of Stream Drops</a:t>
            </a:r>
            <a:br>
              <a:rPr lang="en-US" altLang="en-US" sz="4400"/>
            </a:br>
            <a:endParaRPr lang="en-US" altLang="en-US" sz="3200">
              <a:solidFill>
                <a:srgbClr val="FF3300"/>
              </a:solidFill>
            </a:endParaRPr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39E27A75-759C-447E-BA73-8D92A36B43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0400" y="1803400"/>
          <a:ext cx="8239125" cy="462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>
            <a:extLst>
              <a:ext uri="{FF2B5EF4-FFF2-40B4-BE49-F238E27FC236}">
                <a16:creationId xmlns:a16="http://schemas.microsoft.com/office/drawing/2014/main" id="{19C37F74-6EB4-4A85-A225-4574717A2A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altLang="en-US" sz="3600">
                <a:latin typeface="Times New Roman" panose="02020603050405020304" pitchFamily="18" charset="0"/>
              </a:rPr>
              <a:t>T-Test for Difference in Mean Values</a:t>
            </a:r>
          </a:p>
        </p:txBody>
      </p:sp>
      <p:sp>
        <p:nvSpPr>
          <p:cNvPr id="226307" name="Line 3">
            <a:extLst>
              <a:ext uri="{FF2B5EF4-FFF2-40B4-BE49-F238E27FC236}">
                <a16:creationId xmlns:a16="http://schemas.microsoft.com/office/drawing/2014/main" id="{44648371-5181-48BF-B4F2-76C7E4BD08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56388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08" name="Line 4">
            <a:extLst>
              <a:ext uri="{FF2B5EF4-FFF2-40B4-BE49-F238E27FC236}">
                <a16:creationId xmlns:a16="http://schemas.microsoft.com/office/drawing/2014/main" id="{6449369C-85D7-47EF-A2E9-3981DB73EFA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5562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09" name="Line 5">
            <a:extLst>
              <a:ext uri="{FF2B5EF4-FFF2-40B4-BE49-F238E27FC236}">
                <a16:creationId xmlns:a16="http://schemas.microsoft.com/office/drawing/2014/main" id="{6BDB9B68-FA29-49A1-ADE0-CFE277630F8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5562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10" name="Text Box 6">
            <a:extLst>
              <a:ext uri="{FF2B5EF4-FFF2-40B4-BE49-F238E27FC236}">
                <a16:creationId xmlns:a16="http://schemas.microsoft.com/office/drawing/2014/main" id="{720BED57-82C5-44C6-998F-46B642250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0292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0" lang="en-US" altLang="en-US"/>
              <a:t>72</a:t>
            </a:r>
          </a:p>
        </p:txBody>
      </p:sp>
      <p:sp>
        <p:nvSpPr>
          <p:cNvPr id="226311" name="Text Box 7">
            <a:extLst>
              <a:ext uri="{FF2B5EF4-FFF2-40B4-BE49-F238E27FC236}">
                <a16:creationId xmlns:a16="http://schemas.microsoft.com/office/drawing/2014/main" id="{C6330B37-CEFE-4E5D-AE65-2781D4C85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02920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kumimoji="0" lang="en-US" altLang="en-US"/>
              <a:t>130</a:t>
            </a:r>
          </a:p>
        </p:txBody>
      </p:sp>
      <p:graphicFrame>
        <p:nvGraphicFramePr>
          <p:cNvPr id="226312" name="Object 8">
            <a:extLst>
              <a:ext uri="{FF2B5EF4-FFF2-40B4-BE49-F238E27FC236}">
                <a16:creationId xmlns:a16="http://schemas.microsoft.com/office/drawing/2014/main" id="{00043C72-9DA6-475C-92A7-23613A8385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058930"/>
              </p:ext>
            </p:extLst>
          </p:nvPr>
        </p:nvGraphicFramePr>
        <p:xfrm>
          <a:off x="1828800" y="1676400"/>
          <a:ext cx="5489575" cy="189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23" name="Worksheet" r:id="rId4" imgW="2447789" imgH="819253" progId="Excel.Sheet.8">
                  <p:embed/>
                </p:oleObj>
              </mc:Choice>
              <mc:Fallback>
                <p:oleObj name="Worksheet" r:id="rId4" imgW="2447789" imgH="819253" progId="Excel.Shee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676400"/>
                        <a:ext cx="5489575" cy="189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313" name="Text Box 9">
            <a:extLst>
              <a:ext uri="{FF2B5EF4-FFF2-40B4-BE49-F238E27FC236}">
                <a16:creationId xmlns:a16="http://schemas.microsoft.com/office/drawing/2014/main" id="{0CAC05E1-4843-408A-AF1B-1FB6E91A7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05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0" lang="en-US" altLang="en-US"/>
              <a:t>0</a:t>
            </a:r>
          </a:p>
        </p:txBody>
      </p:sp>
      <p:sp>
        <p:nvSpPr>
          <p:cNvPr id="226314" name="Line 10">
            <a:extLst>
              <a:ext uri="{FF2B5EF4-FFF2-40B4-BE49-F238E27FC236}">
                <a16:creationId xmlns:a16="http://schemas.microsoft.com/office/drawing/2014/main" id="{07669793-A22E-452E-9518-DAA7F7FA9F8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5562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15" name="Freeform 11">
            <a:extLst>
              <a:ext uri="{FF2B5EF4-FFF2-40B4-BE49-F238E27FC236}">
                <a16:creationId xmlns:a16="http://schemas.microsoft.com/office/drawing/2014/main" id="{3FB652C5-DA05-4918-B3F6-758147D8B6A4}"/>
              </a:ext>
            </a:extLst>
          </p:cNvPr>
          <p:cNvSpPr>
            <a:spLocks/>
          </p:cNvSpPr>
          <p:nvPr/>
        </p:nvSpPr>
        <p:spPr bwMode="auto">
          <a:xfrm>
            <a:off x="1524000" y="4495800"/>
            <a:ext cx="9971088" cy="1108075"/>
          </a:xfrm>
          <a:custGeom>
            <a:avLst/>
            <a:gdLst>
              <a:gd name="T0" fmla="*/ 0 w 2393"/>
              <a:gd name="T1" fmla="*/ 693 h 698"/>
              <a:gd name="T2" fmla="*/ 384 w 2393"/>
              <a:gd name="T3" fmla="*/ 691 h 698"/>
              <a:gd name="T4" fmla="*/ 626 w 2393"/>
              <a:gd name="T5" fmla="*/ 652 h 698"/>
              <a:gd name="T6" fmla="*/ 770 w 2393"/>
              <a:gd name="T7" fmla="*/ 521 h 698"/>
              <a:gd name="T8" fmla="*/ 921 w 2393"/>
              <a:gd name="T9" fmla="*/ 298 h 698"/>
              <a:gd name="T10" fmla="*/ 1045 w 2393"/>
              <a:gd name="T11" fmla="*/ 69 h 698"/>
              <a:gd name="T12" fmla="*/ 1189 w 2393"/>
              <a:gd name="T13" fmla="*/ 23 h 698"/>
              <a:gd name="T14" fmla="*/ 1340 w 2393"/>
              <a:gd name="T15" fmla="*/ 206 h 698"/>
              <a:gd name="T16" fmla="*/ 1477 w 2393"/>
              <a:gd name="T17" fmla="*/ 442 h 698"/>
              <a:gd name="T18" fmla="*/ 1687 w 2393"/>
              <a:gd name="T19" fmla="*/ 658 h 698"/>
              <a:gd name="T20" fmla="*/ 2073 w 2393"/>
              <a:gd name="T21" fmla="*/ 678 h 698"/>
              <a:gd name="T22" fmla="*/ 2393 w 2393"/>
              <a:gd name="T23" fmla="*/ 697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93" h="698">
                <a:moveTo>
                  <a:pt x="0" y="693"/>
                </a:moveTo>
                <a:cubicBezTo>
                  <a:pt x="140" y="695"/>
                  <a:pt x="280" y="698"/>
                  <a:pt x="384" y="691"/>
                </a:cubicBezTo>
                <a:cubicBezTo>
                  <a:pt x="488" y="684"/>
                  <a:pt x="562" y="680"/>
                  <a:pt x="626" y="652"/>
                </a:cubicBezTo>
                <a:cubicBezTo>
                  <a:pt x="690" y="624"/>
                  <a:pt x="721" y="580"/>
                  <a:pt x="770" y="521"/>
                </a:cubicBezTo>
                <a:cubicBezTo>
                  <a:pt x="819" y="462"/>
                  <a:pt x="875" y="373"/>
                  <a:pt x="921" y="298"/>
                </a:cubicBezTo>
                <a:cubicBezTo>
                  <a:pt x="967" y="223"/>
                  <a:pt x="1000" y="115"/>
                  <a:pt x="1045" y="69"/>
                </a:cubicBezTo>
                <a:cubicBezTo>
                  <a:pt x="1090" y="23"/>
                  <a:pt x="1140" y="0"/>
                  <a:pt x="1189" y="23"/>
                </a:cubicBezTo>
                <a:cubicBezTo>
                  <a:pt x="1238" y="46"/>
                  <a:pt x="1292" y="136"/>
                  <a:pt x="1340" y="206"/>
                </a:cubicBezTo>
                <a:cubicBezTo>
                  <a:pt x="1388" y="276"/>
                  <a:pt x="1419" y="367"/>
                  <a:pt x="1477" y="442"/>
                </a:cubicBezTo>
                <a:cubicBezTo>
                  <a:pt x="1535" y="517"/>
                  <a:pt x="1588" y="619"/>
                  <a:pt x="1687" y="658"/>
                </a:cubicBezTo>
                <a:cubicBezTo>
                  <a:pt x="1786" y="697"/>
                  <a:pt x="1955" y="672"/>
                  <a:pt x="2073" y="678"/>
                </a:cubicBezTo>
                <a:cubicBezTo>
                  <a:pt x="2191" y="684"/>
                  <a:pt x="2336" y="694"/>
                  <a:pt x="2393" y="697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16" name="Freeform 12">
            <a:extLst>
              <a:ext uri="{FF2B5EF4-FFF2-40B4-BE49-F238E27FC236}">
                <a16:creationId xmlns:a16="http://schemas.microsoft.com/office/drawing/2014/main" id="{2AB0B3CB-6530-4965-A2D4-66465802BED5}"/>
              </a:ext>
            </a:extLst>
          </p:cNvPr>
          <p:cNvSpPr>
            <a:spLocks/>
          </p:cNvSpPr>
          <p:nvPr/>
        </p:nvSpPr>
        <p:spPr bwMode="auto">
          <a:xfrm>
            <a:off x="685800" y="4038600"/>
            <a:ext cx="7151688" cy="1565275"/>
          </a:xfrm>
          <a:custGeom>
            <a:avLst/>
            <a:gdLst>
              <a:gd name="T0" fmla="*/ 0 w 2393"/>
              <a:gd name="T1" fmla="*/ 693 h 698"/>
              <a:gd name="T2" fmla="*/ 384 w 2393"/>
              <a:gd name="T3" fmla="*/ 691 h 698"/>
              <a:gd name="T4" fmla="*/ 626 w 2393"/>
              <a:gd name="T5" fmla="*/ 652 h 698"/>
              <a:gd name="T6" fmla="*/ 770 w 2393"/>
              <a:gd name="T7" fmla="*/ 521 h 698"/>
              <a:gd name="T8" fmla="*/ 921 w 2393"/>
              <a:gd name="T9" fmla="*/ 298 h 698"/>
              <a:gd name="T10" fmla="*/ 1045 w 2393"/>
              <a:gd name="T11" fmla="*/ 69 h 698"/>
              <a:gd name="T12" fmla="*/ 1189 w 2393"/>
              <a:gd name="T13" fmla="*/ 23 h 698"/>
              <a:gd name="T14" fmla="*/ 1340 w 2393"/>
              <a:gd name="T15" fmla="*/ 206 h 698"/>
              <a:gd name="T16" fmla="*/ 1477 w 2393"/>
              <a:gd name="T17" fmla="*/ 442 h 698"/>
              <a:gd name="T18" fmla="*/ 1687 w 2393"/>
              <a:gd name="T19" fmla="*/ 658 h 698"/>
              <a:gd name="T20" fmla="*/ 2073 w 2393"/>
              <a:gd name="T21" fmla="*/ 678 h 698"/>
              <a:gd name="T22" fmla="*/ 2393 w 2393"/>
              <a:gd name="T23" fmla="*/ 697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93" h="698">
                <a:moveTo>
                  <a:pt x="0" y="693"/>
                </a:moveTo>
                <a:cubicBezTo>
                  <a:pt x="140" y="695"/>
                  <a:pt x="280" y="698"/>
                  <a:pt x="384" y="691"/>
                </a:cubicBezTo>
                <a:cubicBezTo>
                  <a:pt x="488" y="684"/>
                  <a:pt x="562" y="680"/>
                  <a:pt x="626" y="652"/>
                </a:cubicBezTo>
                <a:cubicBezTo>
                  <a:pt x="690" y="624"/>
                  <a:pt x="721" y="580"/>
                  <a:pt x="770" y="521"/>
                </a:cubicBezTo>
                <a:cubicBezTo>
                  <a:pt x="819" y="462"/>
                  <a:pt x="875" y="373"/>
                  <a:pt x="921" y="298"/>
                </a:cubicBezTo>
                <a:cubicBezTo>
                  <a:pt x="967" y="223"/>
                  <a:pt x="1000" y="115"/>
                  <a:pt x="1045" y="69"/>
                </a:cubicBezTo>
                <a:cubicBezTo>
                  <a:pt x="1090" y="23"/>
                  <a:pt x="1140" y="0"/>
                  <a:pt x="1189" y="23"/>
                </a:cubicBezTo>
                <a:cubicBezTo>
                  <a:pt x="1238" y="46"/>
                  <a:pt x="1292" y="136"/>
                  <a:pt x="1340" y="206"/>
                </a:cubicBezTo>
                <a:cubicBezTo>
                  <a:pt x="1388" y="276"/>
                  <a:pt x="1419" y="367"/>
                  <a:pt x="1477" y="442"/>
                </a:cubicBezTo>
                <a:cubicBezTo>
                  <a:pt x="1535" y="517"/>
                  <a:pt x="1588" y="619"/>
                  <a:pt x="1687" y="658"/>
                </a:cubicBezTo>
                <a:cubicBezTo>
                  <a:pt x="1786" y="697"/>
                  <a:pt x="1955" y="672"/>
                  <a:pt x="2073" y="678"/>
                </a:cubicBezTo>
                <a:cubicBezTo>
                  <a:pt x="2191" y="684"/>
                  <a:pt x="2336" y="694"/>
                  <a:pt x="2393" y="697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17" name="Rectangle 13">
            <a:extLst>
              <a:ext uri="{FF2B5EF4-FFF2-40B4-BE49-F238E27FC236}">
                <a16:creationId xmlns:a16="http://schemas.microsoft.com/office/drawing/2014/main" id="{BF67015B-738D-4F8D-8C6D-554B9D35F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275" y="1676400"/>
            <a:ext cx="2701925" cy="1905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318" name="Line 14">
            <a:extLst>
              <a:ext uri="{FF2B5EF4-FFF2-40B4-BE49-F238E27FC236}">
                <a16:creationId xmlns:a16="http://schemas.microsoft.com/office/drawing/2014/main" id="{AD775AE6-4A1E-4198-BCA4-6D3FE7689A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657600"/>
            <a:ext cx="244475" cy="143351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19" name="Rectangle 15">
            <a:extLst>
              <a:ext uri="{FF2B5EF4-FFF2-40B4-BE49-F238E27FC236}">
                <a16:creationId xmlns:a16="http://schemas.microsoft.com/office/drawing/2014/main" id="{92BAE8FA-063B-44DC-8929-0655001B6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676400"/>
            <a:ext cx="2701925" cy="1905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320" name="Line 16">
            <a:extLst>
              <a:ext uri="{FF2B5EF4-FFF2-40B4-BE49-F238E27FC236}">
                <a16:creationId xmlns:a16="http://schemas.microsoft.com/office/drawing/2014/main" id="{7819E416-75F8-4B1D-BA85-D309B9E3A7B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657600"/>
            <a:ext cx="609600" cy="14017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21" name="Text Box 17">
            <a:extLst>
              <a:ext uri="{FF2B5EF4-FFF2-40B4-BE49-F238E27FC236}">
                <a16:creationId xmlns:a16="http://schemas.microsoft.com/office/drawing/2014/main" id="{E0AAF7F7-6D81-47EF-AD59-815E12889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3" y="5756275"/>
            <a:ext cx="80724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kumimoji="0" lang="en-US" altLang="en-US"/>
              <a:t>T-test checks whether difference in means is large (&gt; 2)</a:t>
            </a:r>
          </a:p>
          <a:p>
            <a:pPr algn="ctr" eaLnBrk="1" hangingPunct="1"/>
            <a:r>
              <a:rPr kumimoji="0" lang="en-US" altLang="en-US"/>
              <a:t>when compared to the spread of the data around the mean values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Arc 2">
            <a:extLst>
              <a:ext uri="{FF2B5EF4-FFF2-40B4-BE49-F238E27FC236}">
                <a16:creationId xmlns:a16="http://schemas.microsoft.com/office/drawing/2014/main" id="{CCF53DA0-8C18-4463-9ACB-71F56082F8D6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331" name="Rectangle 3">
            <a:extLst>
              <a:ext uri="{FF2B5EF4-FFF2-40B4-BE49-F238E27FC236}">
                <a16:creationId xmlns:a16="http://schemas.microsoft.com/office/drawing/2014/main" id="{C1DA1B0C-6674-4726-916E-744E5E326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700" y="5003800"/>
            <a:ext cx="571500" cy="1524000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32" name="Rectangle 4">
            <a:extLst>
              <a:ext uri="{FF2B5EF4-FFF2-40B4-BE49-F238E27FC236}">
                <a16:creationId xmlns:a16="http://schemas.microsoft.com/office/drawing/2014/main" id="{06329ABD-7027-4483-B275-B063FDA9D3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6600" y="152400"/>
            <a:ext cx="7772400" cy="322263"/>
          </a:xfrm>
        </p:spPr>
        <p:txBody>
          <a:bodyPr/>
          <a:lstStyle/>
          <a:p>
            <a:r>
              <a:rPr lang="en-US" altLang="en-US" sz="2800"/>
              <a:t>Constant Support Area Threshold</a:t>
            </a:r>
          </a:p>
        </p:txBody>
      </p:sp>
      <p:graphicFrame>
        <p:nvGraphicFramePr>
          <p:cNvPr id="227333" name="Object 5">
            <a:extLst>
              <a:ext uri="{FF2B5EF4-FFF2-40B4-BE49-F238E27FC236}">
                <a16:creationId xmlns:a16="http://schemas.microsoft.com/office/drawing/2014/main" id="{2B0B20FF-2FD1-4D8A-93BA-0532F61965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57350" y="230188"/>
          <a:ext cx="7150100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36" name="Graph Sheet" r:id="rId4" imgW="3352680" imgH="2590560" progId="SPLUSGraphSheetFileType">
                  <p:embed/>
                </p:oleObj>
              </mc:Choice>
              <mc:Fallback>
                <p:oleObj name="Graph Sheet" r:id="rId4" imgW="3352680" imgH="2590560" progId="SPLUSGraphSheetFileTyp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230188"/>
                        <a:ext cx="7150100" cy="483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34" name="Picture 6">
            <a:extLst>
              <a:ext uri="{FF2B5EF4-FFF2-40B4-BE49-F238E27FC236}">
                <a16:creationId xmlns:a16="http://schemas.microsoft.com/office/drawing/2014/main" id="{D7D352B2-7BD1-42A8-970A-84E6250AEE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600172"/>
              </p:ext>
            </p:extLst>
          </p:nvPr>
        </p:nvGraphicFramePr>
        <p:xfrm>
          <a:off x="241300" y="4902200"/>
          <a:ext cx="75946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37" name="Worksheet" r:id="rId6" imgW="7591270" imgH="1724179" progId="Excel.Sheet.8">
                  <p:embed/>
                </p:oleObj>
              </mc:Choice>
              <mc:Fallback>
                <p:oleObj name="Worksheet" r:id="rId6" imgW="7591270" imgH="1724179" progId="Excel.Sheet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4902200"/>
                        <a:ext cx="75946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Text Box 2">
            <a:extLst>
              <a:ext uri="{FF2B5EF4-FFF2-40B4-BE49-F238E27FC236}">
                <a16:creationId xmlns:a16="http://schemas.microsoft.com/office/drawing/2014/main" id="{88072642-4CEC-49F7-8D09-40A4CE177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300038"/>
            <a:ext cx="810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/>
              <a:t>200 grid cell constant support area based stream delineation</a:t>
            </a:r>
          </a:p>
        </p:txBody>
      </p:sp>
      <p:pic>
        <p:nvPicPr>
          <p:cNvPr id="228355" name="Picture 3" descr="C:\MyDocuments\NZwork\grey\greytopsa200.wmf">
            <a:extLst>
              <a:ext uri="{FF2B5EF4-FFF2-40B4-BE49-F238E27FC236}">
                <a16:creationId xmlns:a16="http://schemas.microsoft.com/office/drawing/2014/main" id="{7F92B9DA-AB75-4A10-B4EE-3D329A9A5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33"/>
          <a:stretch>
            <a:fillRect/>
          </a:stretch>
        </p:blipFill>
        <p:spPr bwMode="auto">
          <a:xfrm>
            <a:off x="677863" y="374650"/>
            <a:ext cx="7762875" cy="59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7A215A62-DA92-4E73-8963-14D120F6D3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11200"/>
          </a:xfrm>
        </p:spPr>
        <p:txBody>
          <a:bodyPr/>
          <a:lstStyle/>
          <a:p>
            <a:r>
              <a:rPr lang="en-US" altLang="en-US" sz="2800"/>
              <a:t>Local Curvature Computation</a:t>
            </a:r>
            <a:br>
              <a:rPr lang="en-US" altLang="en-US" sz="2800"/>
            </a:br>
            <a:r>
              <a:rPr lang="en-US" altLang="en-US" sz="2000"/>
              <a:t>(Peuker and Douglas, 1975, Comput. Graphics Image Proc. 4:375)</a:t>
            </a:r>
          </a:p>
        </p:txBody>
      </p:sp>
      <p:pic>
        <p:nvPicPr>
          <p:cNvPr id="229379" name="Picture 3">
            <a:extLst>
              <a:ext uri="{FF2B5EF4-FFF2-40B4-BE49-F238E27FC236}">
                <a16:creationId xmlns:a16="http://schemas.microsoft.com/office/drawing/2014/main" id="{5ED4E495-3321-4C46-A91C-74A62802C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73" b="20804"/>
          <a:stretch>
            <a:fillRect/>
          </a:stretch>
        </p:blipFill>
        <p:spPr bwMode="auto">
          <a:xfrm>
            <a:off x="1181100" y="2603500"/>
            <a:ext cx="6858000" cy="425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9380" name="Rectangle 4" descr="50%">
            <a:extLst>
              <a:ext uri="{FF2B5EF4-FFF2-40B4-BE49-F238E27FC236}">
                <a16:creationId xmlns:a16="http://schemas.microsoft.com/office/drawing/2014/main" id="{C45CF67D-3C7E-43BD-B0CB-FA0796965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900" y="889000"/>
            <a:ext cx="609600" cy="609600"/>
          </a:xfrm>
          <a:prstGeom prst="rect">
            <a:avLst/>
          </a:prstGeom>
          <a:pattFill prst="pct5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1" name="Rectangle 5">
            <a:extLst>
              <a:ext uri="{FF2B5EF4-FFF2-40B4-BE49-F238E27FC236}">
                <a16:creationId xmlns:a16="http://schemas.microsoft.com/office/drawing/2014/main" id="{FFFFF79E-EF57-41A9-A94A-786616417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88900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2" name="Rectangle 6" descr="50%">
            <a:extLst>
              <a:ext uri="{FF2B5EF4-FFF2-40B4-BE49-F238E27FC236}">
                <a16:creationId xmlns:a16="http://schemas.microsoft.com/office/drawing/2014/main" id="{AF9A8FC7-2220-4277-A2C3-7AA6A2A68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900" y="1498600"/>
            <a:ext cx="609600" cy="609600"/>
          </a:xfrm>
          <a:prstGeom prst="rect">
            <a:avLst/>
          </a:prstGeom>
          <a:pattFill prst="pct5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3" name="Rectangle 7" descr="50%">
            <a:extLst>
              <a:ext uri="{FF2B5EF4-FFF2-40B4-BE49-F238E27FC236}">
                <a16:creationId xmlns:a16="http://schemas.microsoft.com/office/drawing/2014/main" id="{B89EA6EC-A6B9-49A6-ABC4-6E8540FAB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1498600"/>
            <a:ext cx="609600" cy="609600"/>
          </a:xfrm>
          <a:prstGeom prst="rect">
            <a:avLst/>
          </a:prstGeom>
          <a:pattFill prst="pct5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4" name="Rectangle 8">
            <a:extLst>
              <a:ext uri="{FF2B5EF4-FFF2-40B4-BE49-F238E27FC236}">
                <a16:creationId xmlns:a16="http://schemas.microsoft.com/office/drawing/2014/main" id="{6AE750AE-A06C-4044-9808-097CE070C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0" y="149860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5" name="Rectangle 9" descr="50%">
            <a:extLst>
              <a:ext uri="{FF2B5EF4-FFF2-40B4-BE49-F238E27FC236}">
                <a16:creationId xmlns:a16="http://schemas.microsoft.com/office/drawing/2014/main" id="{836F17D8-94EC-49AF-B14E-37A502FC9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0" y="889000"/>
            <a:ext cx="609600" cy="609600"/>
          </a:xfrm>
          <a:prstGeom prst="rect">
            <a:avLst/>
          </a:prstGeom>
          <a:pattFill prst="pct5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6" name="Rectangle 10">
            <a:extLst>
              <a:ext uri="{FF2B5EF4-FFF2-40B4-BE49-F238E27FC236}">
                <a16:creationId xmlns:a16="http://schemas.microsoft.com/office/drawing/2014/main" id="{1CE26938-0C73-4B29-83A4-39DCF0266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0" y="149860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7" name="Rectangle 11" descr="50%">
            <a:extLst>
              <a:ext uri="{FF2B5EF4-FFF2-40B4-BE49-F238E27FC236}">
                <a16:creationId xmlns:a16="http://schemas.microsoft.com/office/drawing/2014/main" id="{54C3B296-B0D4-4D9A-BFCE-4529A4AF7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0" y="889000"/>
            <a:ext cx="609600" cy="609600"/>
          </a:xfrm>
          <a:prstGeom prst="rect">
            <a:avLst/>
          </a:prstGeom>
          <a:pattFill prst="pct5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8" name="Text Box 12">
            <a:extLst>
              <a:ext uri="{FF2B5EF4-FFF2-40B4-BE49-F238E27FC236}">
                <a16:creationId xmlns:a16="http://schemas.microsoft.com/office/drawing/2014/main" id="{0209E0CA-B19E-4CBA-8798-FFF05A771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9652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800"/>
              <a:t>43</a:t>
            </a:r>
          </a:p>
        </p:txBody>
      </p:sp>
      <p:sp>
        <p:nvSpPr>
          <p:cNvPr id="229389" name="Text Box 13">
            <a:extLst>
              <a:ext uri="{FF2B5EF4-FFF2-40B4-BE49-F238E27FC236}">
                <a16:creationId xmlns:a16="http://schemas.microsoft.com/office/drawing/2014/main" id="{98AD53FB-CC24-46B9-8858-2A4F5B0F1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15748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800"/>
              <a:t>41</a:t>
            </a:r>
          </a:p>
        </p:txBody>
      </p:sp>
      <p:sp>
        <p:nvSpPr>
          <p:cNvPr id="229390" name="Text Box 14">
            <a:extLst>
              <a:ext uri="{FF2B5EF4-FFF2-40B4-BE49-F238E27FC236}">
                <a16:creationId xmlns:a16="http://schemas.microsoft.com/office/drawing/2014/main" id="{5FE1D1A0-FBAC-49D3-888A-8FF124C5B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9652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800">
                <a:solidFill>
                  <a:srgbClr val="FF0000"/>
                </a:solidFill>
              </a:rPr>
              <a:t>48</a:t>
            </a:r>
            <a:endParaRPr kumimoji="0" lang="en-US" altLang="en-US" sz="1800"/>
          </a:p>
        </p:txBody>
      </p:sp>
      <p:sp>
        <p:nvSpPr>
          <p:cNvPr id="229391" name="Text Box 15">
            <a:extLst>
              <a:ext uri="{FF2B5EF4-FFF2-40B4-BE49-F238E27FC236}">
                <a16:creationId xmlns:a16="http://schemas.microsoft.com/office/drawing/2014/main" id="{954660AC-D345-4266-936A-128ED96BD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15748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800"/>
              <a:t>47</a:t>
            </a:r>
          </a:p>
        </p:txBody>
      </p:sp>
      <p:sp>
        <p:nvSpPr>
          <p:cNvPr id="229392" name="Rectangle 16">
            <a:extLst>
              <a:ext uri="{FF2B5EF4-FFF2-40B4-BE49-F238E27FC236}">
                <a16:creationId xmlns:a16="http://schemas.microsoft.com/office/drawing/2014/main" id="{178D2A8A-FCE8-44E3-88B7-3B47F4E7B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88900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93" name="Text Box 17">
            <a:extLst>
              <a:ext uri="{FF2B5EF4-FFF2-40B4-BE49-F238E27FC236}">
                <a16:creationId xmlns:a16="http://schemas.microsoft.com/office/drawing/2014/main" id="{3A67B058-CF2D-4903-A4B9-F6CDDAEBC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652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800"/>
              <a:t>48</a:t>
            </a:r>
          </a:p>
        </p:txBody>
      </p:sp>
      <p:sp>
        <p:nvSpPr>
          <p:cNvPr id="229394" name="Rectangle 18" descr="50%">
            <a:extLst>
              <a:ext uri="{FF2B5EF4-FFF2-40B4-BE49-F238E27FC236}">
                <a16:creationId xmlns:a16="http://schemas.microsoft.com/office/drawing/2014/main" id="{92E20D95-66E0-4324-AF2F-95C3E2D98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1498600"/>
            <a:ext cx="609600" cy="609600"/>
          </a:xfrm>
          <a:prstGeom prst="rect">
            <a:avLst/>
          </a:prstGeom>
          <a:pattFill prst="pct5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95" name="Text Box 19">
            <a:extLst>
              <a:ext uri="{FF2B5EF4-FFF2-40B4-BE49-F238E27FC236}">
                <a16:creationId xmlns:a16="http://schemas.microsoft.com/office/drawing/2014/main" id="{E5FF6B8E-8920-40E6-9735-2DFA0379F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15748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800"/>
              <a:t>47</a:t>
            </a:r>
          </a:p>
        </p:txBody>
      </p:sp>
      <p:sp>
        <p:nvSpPr>
          <p:cNvPr id="229396" name="Text Box 20">
            <a:extLst>
              <a:ext uri="{FF2B5EF4-FFF2-40B4-BE49-F238E27FC236}">
                <a16:creationId xmlns:a16="http://schemas.microsoft.com/office/drawing/2014/main" id="{A7FA9420-A23B-4F00-956F-E407EDCF8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15748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800">
                <a:solidFill>
                  <a:srgbClr val="FF0000"/>
                </a:solidFill>
              </a:rPr>
              <a:t>54</a:t>
            </a:r>
            <a:endParaRPr kumimoji="0" lang="en-US" altLang="en-US" sz="1800"/>
          </a:p>
        </p:txBody>
      </p:sp>
      <p:sp>
        <p:nvSpPr>
          <p:cNvPr id="229397" name="Text Box 21">
            <a:extLst>
              <a:ext uri="{FF2B5EF4-FFF2-40B4-BE49-F238E27FC236}">
                <a16:creationId xmlns:a16="http://schemas.microsoft.com/office/drawing/2014/main" id="{7442D428-9BD1-4D61-BC69-2F6522068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9652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800"/>
              <a:t>51</a:t>
            </a:r>
          </a:p>
        </p:txBody>
      </p:sp>
      <p:sp>
        <p:nvSpPr>
          <p:cNvPr id="229398" name="Rectangle 22">
            <a:extLst>
              <a:ext uri="{FF2B5EF4-FFF2-40B4-BE49-F238E27FC236}">
                <a16:creationId xmlns:a16="http://schemas.microsoft.com/office/drawing/2014/main" id="{B04EE98B-BE84-485C-9F60-F978F975E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900" y="149860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99" name="Rectangle 23" descr="50%">
            <a:extLst>
              <a:ext uri="{FF2B5EF4-FFF2-40B4-BE49-F238E27FC236}">
                <a16:creationId xmlns:a16="http://schemas.microsoft.com/office/drawing/2014/main" id="{0DE292C5-6106-4C6F-9600-6665B4D23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900" y="889000"/>
            <a:ext cx="609600" cy="609600"/>
          </a:xfrm>
          <a:prstGeom prst="rect">
            <a:avLst/>
          </a:prstGeom>
          <a:pattFill prst="pct5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00" name="Text Box 24">
            <a:extLst>
              <a:ext uri="{FF2B5EF4-FFF2-40B4-BE49-F238E27FC236}">
                <a16:creationId xmlns:a16="http://schemas.microsoft.com/office/drawing/2014/main" id="{AB90E02B-32AC-4CE7-A804-35AF9AD1A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0" y="15748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800"/>
              <a:t>54</a:t>
            </a:r>
          </a:p>
        </p:txBody>
      </p:sp>
      <p:sp>
        <p:nvSpPr>
          <p:cNvPr id="229401" name="Text Box 25">
            <a:extLst>
              <a:ext uri="{FF2B5EF4-FFF2-40B4-BE49-F238E27FC236}">
                <a16:creationId xmlns:a16="http://schemas.microsoft.com/office/drawing/2014/main" id="{2382FD84-13D2-46D3-825E-B5863ECBF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0" y="9652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800"/>
              <a:t>51</a:t>
            </a:r>
          </a:p>
        </p:txBody>
      </p:sp>
      <p:sp>
        <p:nvSpPr>
          <p:cNvPr id="229402" name="Text Box 26">
            <a:extLst>
              <a:ext uri="{FF2B5EF4-FFF2-40B4-BE49-F238E27FC236}">
                <a16:creationId xmlns:a16="http://schemas.microsoft.com/office/drawing/2014/main" id="{1EF399D5-719A-4122-B397-E09743CFA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9652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800"/>
              <a:t>56</a:t>
            </a:r>
          </a:p>
        </p:txBody>
      </p:sp>
      <p:sp>
        <p:nvSpPr>
          <p:cNvPr id="229403" name="Text Box 27">
            <a:extLst>
              <a:ext uri="{FF2B5EF4-FFF2-40B4-BE49-F238E27FC236}">
                <a16:creationId xmlns:a16="http://schemas.microsoft.com/office/drawing/2014/main" id="{02CB11A3-381B-41E5-A2C0-1A1A8B244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15748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800">
                <a:solidFill>
                  <a:srgbClr val="FF0000"/>
                </a:solidFill>
              </a:rPr>
              <a:t>58</a:t>
            </a:r>
            <a:endParaRPr kumimoji="0" lang="en-US" altLang="en-US" sz="1800"/>
          </a:p>
        </p:txBody>
      </p:sp>
      <p:sp>
        <p:nvSpPr>
          <p:cNvPr id="229404" name="Line 28">
            <a:extLst>
              <a:ext uri="{FF2B5EF4-FFF2-40B4-BE49-F238E27FC236}">
                <a16:creationId xmlns:a16="http://schemas.microsoft.com/office/drawing/2014/main" id="{EFE48007-6A87-46DA-9E67-770492F036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2663" y="2112963"/>
            <a:ext cx="2271712" cy="3081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05" name="Line 29">
            <a:extLst>
              <a:ext uri="{FF2B5EF4-FFF2-40B4-BE49-F238E27FC236}">
                <a16:creationId xmlns:a16="http://schemas.microsoft.com/office/drawing/2014/main" id="{02595C2A-509E-49D9-AF49-6BC597CA7295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7100" y="2108200"/>
            <a:ext cx="1123950" cy="303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06" name="Line 30">
            <a:extLst>
              <a:ext uri="{FF2B5EF4-FFF2-40B4-BE49-F238E27FC236}">
                <a16:creationId xmlns:a16="http://schemas.microsoft.com/office/drawing/2014/main" id="{479EFAB5-7F1E-41C9-BA6B-F34A3301D8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2108200"/>
            <a:ext cx="804863" cy="3090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07" name="Line 31">
            <a:extLst>
              <a:ext uri="{FF2B5EF4-FFF2-40B4-BE49-F238E27FC236}">
                <a16:creationId xmlns:a16="http://schemas.microsoft.com/office/drawing/2014/main" id="{A98048BF-FAFB-4265-A7F0-5AEEC1F036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29150" y="2108200"/>
            <a:ext cx="361950" cy="3081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08" name="Line 32">
            <a:extLst>
              <a:ext uri="{FF2B5EF4-FFF2-40B4-BE49-F238E27FC236}">
                <a16:creationId xmlns:a16="http://schemas.microsoft.com/office/drawing/2014/main" id="{2963D4AA-4F99-4467-AB41-E8DB41F802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05338" y="2108200"/>
            <a:ext cx="690562" cy="3081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09" name="Line 33">
            <a:extLst>
              <a:ext uri="{FF2B5EF4-FFF2-40B4-BE49-F238E27FC236}">
                <a16:creationId xmlns:a16="http://schemas.microsoft.com/office/drawing/2014/main" id="{390E5302-C680-452C-94B8-A5041AE764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52963" y="2108200"/>
            <a:ext cx="1862137" cy="3081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74AEF66-EE5E-4F2E-A189-768E75211D46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974725" y="152400"/>
            <a:ext cx="7940675" cy="1143000"/>
          </a:xfrm>
          <a:noFill/>
          <a:ln/>
        </p:spPr>
        <p:txBody>
          <a:bodyPr/>
          <a:lstStyle/>
          <a:p>
            <a:r>
              <a:rPr lang="en-US" altLang="en-US" sz="4400" b="0"/>
              <a:t>Related activities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9BD436C-71C5-4467-93A4-B9F86C3906A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2185988" y="1524000"/>
            <a:ext cx="6811962" cy="4511675"/>
          </a:xfrm>
          <a:noFill/>
          <a:ln/>
        </p:spPr>
        <p:txBody>
          <a:bodyPr/>
          <a:lstStyle/>
          <a:p>
            <a:r>
              <a:rPr lang="en-US" altLang="en-US"/>
              <a:t>Distributed hydrologic modeling.</a:t>
            </a:r>
          </a:p>
          <a:p>
            <a:r>
              <a:rPr lang="en-US" altLang="en-US"/>
              <a:t>Channel network geomorphology and mapping using digital elevation models. </a:t>
            </a:r>
          </a:p>
          <a:p>
            <a:r>
              <a:rPr lang="en-US" altLang="en-US"/>
              <a:t>Terrain stability mapping and GIS use in hydrologic modeling. (SINMAP)</a:t>
            </a:r>
          </a:p>
          <a:p>
            <a:r>
              <a:rPr lang="en-US" altLang="en-US"/>
              <a:t>Snowmelt processes and models.</a:t>
            </a:r>
          </a:p>
          <a:p>
            <a:r>
              <a:rPr lang="en-US" altLang="en-US"/>
              <a:t>GIS in Water Resources Online Course (with David Maidment, U. of Texas)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15B8D9D6-B400-4FB9-9BC6-B0397BB1A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7025" y="6013450"/>
            <a:ext cx="45100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solidFill>
                  <a:srgbClr val="003399"/>
                </a:solidFill>
              </a:rPr>
              <a:t>For more detail, papers and software see </a:t>
            </a:r>
            <a:r>
              <a:rPr lang="en-US" altLang="en-US" sz="2000">
                <a:solidFill>
                  <a:srgbClr val="003399"/>
                </a:solidFill>
                <a:hlinkClick r:id="rId3"/>
              </a:rPr>
              <a:t>http://www.engineering.usu.edu/dtarb/</a:t>
            </a:r>
            <a:endParaRPr lang="en-US" altLang="en-US" sz="2000">
              <a:solidFill>
                <a:srgbClr val="003399"/>
              </a:solidFill>
            </a:endParaRPr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4202CF93-C474-44B0-9F28-45D12C850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5838825"/>
            <a:ext cx="2605087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>
            <a:extLst>
              <a:ext uri="{FF2B5EF4-FFF2-40B4-BE49-F238E27FC236}">
                <a16:creationId xmlns:a16="http://schemas.microsoft.com/office/drawing/2014/main" id="{67C943FA-068F-4FEF-9B38-CF5BF118E4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8500" y="0"/>
            <a:ext cx="7772400" cy="457200"/>
          </a:xfrm>
        </p:spPr>
        <p:txBody>
          <a:bodyPr/>
          <a:lstStyle/>
          <a:p>
            <a:r>
              <a:rPr lang="en-US" altLang="en-US" sz="2800"/>
              <a:t>Contributing area of upwards curved grid cells only</a:t>
            </a:r>
            <a:endParaRPr lang="en-US" altLang="en-US"/>
          </a:p>
        </p:txBody>
      </p:sp>
      <p:pic>
        <p:nvPicPr>
          <p:cNvPr id="231427" name="Picture 3">
            <a:extLst>
              <a:ext uri="{FF2B5EF4-FFF2-40B4-BE49-F238E27FC236}">
                <a16:creationId xmlns:a16="http://schemas.microsoft.com/office/drawing/2014/main" id="{DCDCE088-B010-48F9-B71A-99D6561484E4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0"/>
          <a:stretch>
            <a:fillRect/>
          </a:stretch>
        </p:blipFill>
        <p:spPr bwMode="auto">
          <a:xfrm>
            <a:off x="1127125" y="469900"/>
            <a:ext cx="7651750" cy="846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Arc 2">
            <a:extLst>
              <a:ext uri="{FF2B5EF4-FFF2-40B4-BE49-F238E27FC236}">
                <a16:creationId xmlns:a16="http://schemas.microsoft.com/office/drawing/2014/main" id="{9C5AF8E1-0BA2-4434-9B08-9D3FA92A7FA4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3475" name="Rectangle 3">
            <a:extLst>
              <a:ext uri="{FF2B5EF4-FFF2-40B4-BE49-F238E27FC236}">
                <a16:creationId xmlns:a16="http://schemas.microsoft.com/office/drawing/2014/main" id="{DBA33AC1-5C6E-424F-BDB1-460C4E699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864100"/>
            <a:ext cx="571500" cy="1536700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476" name="Rectangle 4">
            <a:extLst>
              <a:ext uri="{FF2B5EF4-FFF2-40B4-BE49-F238E27FC236}">
                <a16:creationId xmlns:a16="http://schemas.microsoft.com/office/drawing/2014/main" id="{971C3CF0-FE1F-42C2-87E8-C5742E93E9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20700"/>
          </a:xfrm>
        </p:spPr>
        <p:txBody>
          <a:bodyPr/>
          <a:lstStyle/>
          <a:p>
            <a:r>
              <a:rPr lang="en-US" altLang="en-US" sz="2400"/>
              <a:t>Upward Curved Contributing Area Threshold</a:t>
            </a:r>
          </a:p>
        </p:txBody>
      </p:sp>
      <p:graphicFrame>
        <p:nvGraphicFramePr>
          <p:cNvPr id="233477" name="Object 5">
            <a:extLst>
              <a:ext uri="{FF2B5EF4-FFF2-40B4-BE49-F238E27FC236}">
                <a16:creationId xmlns:a16="http://schemas.microsoft.com/office/drawing/2014/main" id="{328F9988-2CEF-42EA-AE43-4E6A33189642}"/>
              </a:ext>
            </a:extLst>
          </p:cNvPr>
          <p:cNvGraphicFramePr>
            <a:graphicFrameLocks/>
          </p:cNvGraphicFramePr>
          <p:nvPr/>
        </p:nvGraphicFramePr>
        <p:xfrm>
          <a:off x="1498600" y="0"/>
          <a:ext cx="7148513" cy="483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80" name="Graph Sheet" r:id="rId5" imgW="3352680" imgH="2590560" progId="SPLUSGraphSheetFileType">
                  <p:embed/>
                </p:oleObj>
              </mc:Choice>
              <mc:Fallback>
                <p:oleObj name="Graph Sheet" r:id="rId5" imgW="3352680" imgH="2590560" progId="SPLUSGraphSheetFileType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600" y="0"/>
                        <a:ext cx="7148513" cy="483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78" name="Object 6">
            <a:extLst>
              <a:ext uri="{FF2B5EF4-FFF2-40B4-BE49-F238E27FC236}">
                <a16:creationId xmlns:a16="http://schemas.microsoft.com/office/drawing/2014/main" id="{22B8D18F-ED83-4661-A8B6-A215A0792F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39748"/>
              </p:ext>
            </p:extLst>
          </p:nvPr>
        </p:nvGraphicFramePr>
        <p:xfrm>
          <a:off x="63500" y="4775200"/>
          <a:ext cx="79121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81" name="Worksheet" r:id="rId7" imgW="8020064" imgH="1724179" progId="Excel.Sheet.8">
                  <p:embed/>
                </p:oleObj>
              </mc:Choice>
              <mc:Fallback>
                <p:oleObj name="Worksheet" r:id="rId7" imgW="8020064" imgH="1724179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" y="4775200"/>
                        <a:ext cx="79121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 descr="C:\MyDocuments\NZwork\grey\greytoppd.wmf">
            <a:extLst>
              <a:ext uri="{FF2B5EF4-FFF2-40B4-BE49-F238E27FC236}">
                <a16:creationId xmlns:a16="http://schemas.microsoft.com/office/drawing/2014/main" id="{FE3E02A1-F8C7-4695-9F7D-5FA810686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75"/>
          <a:stretch>
            <a:fillRect/>
          </a:stretch>
        </p:blipFill>
        <p:spPr bwMode="auto">
          <a:xfrm>
            <a:off x="665163" y="423863"/>
            <a:ext cx="7762875" cy="595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23" name="Text Box 3">
            <a:extLst>
              <a:ext uri="{FF2B5EF4-FFF2-40B4-BE49-F238E27FC236}">
                <a16:creationId xmlns:a16="http://schemas.microsoft.com/office/drawing/2014/main" id="{F7C4B001-5BBD-464F-BCBE-71AFB6D38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588" y="300038"/>
            <a:ext cx="5362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/>
              <a:t>Curvature based stream delineation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2" descr="P:\ECA2\shadedeca.wmf">
            <a:extLst>
              <a:ext uri="{FF2B5EF4-FFF2-40B4-BE49-F238E27FC236}">
                <a16:creationId xmlns:a16="http://schemas.microsoft.com/office/drawing/2014/main" id="{6BA1363B-317E-4B1C-9682-7A6384EEC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" r="14378"/>
          <a:stretch>
            <a:fillRect/>
          </a:stretch>
        </p:blipFill>
        <p:spPr bwMode="auto">
          <a:xfrm>
            <a:off x="762000" y="65088"/>
            <a:ext cx="7772400" cy="686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0643" name="Rectangle 3">
            <a:extLst>
              <a:ext uri="{FF2B5EF4-FFF2-40B4-BE49-F238E27FC236}">
                <a16:creationId xmlns:a16="http://schemas.microsoft.com/office/drawing/2014/main" id="{35B25644-E43B-4BEA-BCA5-879155C62DA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1750"/>
            <a:ext cx="7788275" cy="579438"/>
          </a:xfrm>
        </p:spPr>
        <p:txBody>
          <a:bodyPr/>
          <a:lstStyle/>
          <a:p>
            <a:r>
              <a:rPr lang="en-US" altLang="en-US" sz="4000">
                <a:solidFill>
                  <a:schemeClr val="bg2"/>
                </a:solidFill>
                <a:latin typeface="Times New Roman" panose="02020603050405020304" pitchFamily="18" charset="0"/>
              </a:rPr>
              <a:t>Equivalent Clearcut Analysis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 descr="P:\ECA2\streamecaleg.wmf">
            <a:extLst>
              <a:ext uri="{FF2B5EF4-FFF2-40B4-BE49-F238E27FC236}">
                <a16:creationId xmlns:a16="http://schemas.microsoft.com/office/drawing/2014/main" id="{D41F6F23-FC9F-4889-84B3-8E0CD507D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9" t="11674" r="17424" b="14720"/>
          <a:stretch>
            <a:fillRect/>
          </a:stretch>
        </p:blipFill>
        <p:spPr bwMode="auto">
          <a:xfrm>
            <a:off x="762000" y="0"/>
            <a:ext cx="76962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2" descr="P:\ECA2\zzstrm.wmf">
            <a:extLst>
              <a:ext uri="{FF2B5EF4-FFF2-40B4-BE49-F238E27FC236}">
                <a16:creationId xmlns:a16="http://schemas.microsoft.com/office/drawing/2014/main" id="{2750634E-FDAC-43E3-A147-15DF1C88A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8" t="12030" r="16667" b="15958"/>
          <a:stretch>
            <a:fillRect/>
          </a:stretch>
        </p:blipFill>
        <p:spPr bwMode="auto">
          <a:xfrm>
            <a:off x="685800" y="6350"/>
            <a:ext cx="78486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4739" name="Rectangle 3">
            <a:extLst>
              <a:ext uri="{FF2B5EF4-FFF2-40B4-BE49-F238E27FC236}">
                <a16:creationId xmlns:a16="http://schemas.microsoft.com/office/drawing/2014/main" id="{F9CC81F1-F909-4961-A90C-5ADF99830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914400"/>
            <a:ext cx="1828800" cy="19812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4740" name="Rectangle 4">
            <a:extLst>
              <a:ext uri="{FF2B5EF4-FFF2-40B4-BE49-F238E27FC236}">
                <a16:creationId xmlns:a16="http://schemas.microsoft.com/office/drawing/2014/main" id="{23626D2A-1299-405F-9103-2DC8C9373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648200"/>
            <a:ext cx="2590800" cy="22098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4741" name="Rectangle 5">
            <a:extLst>
              <a:ext uri="{FF2B5EF4-FFF2-40B4-BE49-F238E27FC236}">
                <a16:creationId xmlns:a16="http://schemas.microsoft.com/office/drawing/2014/main" id="{9EC77217-A8BA-498B-898F-1CA4CFCAB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0"/>
            <a:ext cx="2971800" cy="19812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 descr="P:\ECA2\eastcrook.wmf">
            <a:extLst>
              <a:ext uri="{FF2B5EF4-FFF2-40B4-BE49-F238E27FC236}">
                <a16:creationId xmlns:a16="http://schemas.microsoft.com/office/drawing/2014/main" id="{304BFEDF-7742-4731-9C6C-C6292A0D8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"/>
          <a:stretch>
            <a:fillRect/>
          </a:stretch>
        </p:blipFill>
        <p:spPr bwMode="auto">
          <a:xfrm>
            <a:off x="228600" y="0"/>
            <a:ext cx="8686800" cy="678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P:\ECA2\southcrookeca.wmf">
            <a:extLst>
              <a:ext uri="{FF2B5EF4-FFF2-40B4-BE49-F238E27FC236}">
                <a16:creationId xmlns:a16="http://schemas.microsoft.com/office/drawing/2014/main" id="{21B9175A-6CB3-4A68-8AD4-00D0240C1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2" descr="P:\ECA2\northcrook.wmf">
            <a:extLst>
              <a:ext uri="{FF2B5EF4-FFF2-40B4-BE49-F238E27FC236}">
                <a16:creationId xmlns:a16="http://schemas.microsoft.com/office/drawing/2014/main" id="{082D5094-A986-4D4C-849B-7BBE53DDF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5" name="Arc 5">
            <a:extLst>
              <a:ext uri="{FF2B5EF4-FFF2-40B4-BE49-F238E27FC236}">
                <a16:creationId xmlns:a16="http://schemas.microsoft.com/office/drawing/2014/main" id="{40D9D8ED-7B27-40C9-A2A2-880B5E8E9FFC}"/>
              </a:ext>
            </a:extLst>
          </p:cNvPr>
          <p:cNvSpPr>
            <a:spLocks/>
          </p:cNvSpPr>
          <p:nvPr/>
        </p:nvSpPr>
        <p:spPr bwMode="auto">
          <a:xfrm>
            <a:off x="0" y="839788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86" name="Line 6">
            <a:extLst>
              <a:ext uri="{FF2B5EF4-FFF2-40B4-BE49-F238E27FC236}">
                <a16:creationId xmlns:a16="http://schemas.microsoft.com/office/drawing/2014/main" id="{401CCEA8-16E0-462A-BDD7-F85EB163661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738" y="955675"/>
            <a:ext cx="8561387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0884" name="Picture 4" descr="C:\Program Files\corel\suite8\Graphics\Borders\COMPBORD.WPG">
            <a:extLst>
              <a:ext uri="{FF2B5EF4-FFF2-40B4-BE49-F238E27FC236}">
                <a16:creationId xmlns:a16="http://schemas.microsoft.com/office/drawing/2014/main" id="{A589F0CB-C5F5-494F-AECE-1D2742514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39" r="59991"/>
          <a:stretch>
            <a:fillRect/>
          </a:stretch>
        </p:blipFill>
        <p:spPr bwMode="auto">
          <a:xfrm>
            <a:off x="0" y="4621213"/>
            <a:ext cx="2241550" cy="223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0882" name="Rectangle 2">
            <a:extLst>
              <a:ext uri="{FF2B5EF4-FFF2-40B4-BE49-F238E27FC236}">
                <a16:creationId xmlns:a16="http://schemas.microsoft.com/office/drawing/2014/main" id="{B9EA80E1-AA2E-4845-9CC7-4960D41F5F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74863" y="134938"/>
            <a:ext cx="6021387" cy="1549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600"/>
              <a:t>Software (TauDEM)</a:t>
            </a:r>
            <a:br>
              <a:rPr lang="en-US" altLang="en-US" sz="3600"/>
            </a:br>
            <a:br>
              <a:rPr lang="en-US" altLang="en-US" sz="2000"/>
            </a:br>
            <a:r>
              <a:rPr lang="en-US" altLang="en-US" sz="3200"/>
              <a:t>Functionality</a:t>
            </a:r>
            <a:endParaRPr lang="en-US" altLang="en-US" sz="4000"/>
          </a:p>
        </p:txBody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B3D52B87-2D20-4DA9-B0B6-ADFCD04110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90713" y="1652588"/>
            <a:ext cx="7253287" cy="49911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>
                <a:solidFill>
                  <a:schemeClr val="bg2"/>
                </a:solidFill>
              </a:rPr>
              <a:t>Pit removal (standard flooding approach)</a:t>
            </a:r>
          </a:p>
          <a:p>
            <a:pPr>
              <a:lnSpc>
                <a:spcPct val="90000"/>
              </a:lnSpc>
            </a:pPr>
            <a:r>
              <a:rPr lang="en-US" altLang="en-US" sz="1800">
                <a:solidFill>
                  <a:schemeClr val="bg2"/>
                </a:solidFill>
              </a:rPr>
              <a:t>Flow directions and slope </a:t>
            </a:r>
          </a:p>
          <a:p>
            <a:pPr lvl="1">
              <a:lnSpc>
                <a:spcPct val="90000"/>
              </a:lnSpc>
            </a:pPr>
            <a:r>
              <a:rPr lang="en-US" altLang="en-US" sz="1800">
                <a:solidFill>
                  <a:schemeClr val="bg2"/>
                </a:solidFill>
              </a:rPr>
              <a:t>D8 (standard)</a:t>
            </a:r>
          </a:p>
          <a:p>
            <a:pPr lvl="1">
              <a:lnSpc>
                <a:spcPct val="90000"/>
              </a:lnSpc>
            </a:pPr>
            <a:r>
              <a:rPr lang="en-US" altLang="en-US" sz="1800">
                <a:solidFill>
                  <a:schemeClr val="bg2"/>
                </a:solidFill>
              </a:rPr>
              <a:t>D</a:t>
            </a:r>
            <a:r>
              <a:rPr lang="en-US" altLang="en-US" sz="1800">
                <a:solidFill>
                  <a:schemeClr val="bg2"/>
                </a:solidFill>
                <a:sym typeface="Symbol" panose="05050102010706020507" pitchFamily="18" charset="2"/>
              </a:rPr>
              <a:t> (Tarboton, 1997, WRR 33(2):309)</a:t>
            </a:r>
          </a:p>
          <a:p>
            <a:pPr lvl="1">
              <a:lnSpc>
                <a:spcPct val="90000"/>
              </a:lnSpc>
            </a:pPr>
            <a:r>
              <a:rPr lang="en-US" altLang="en-US" sz="1800">
                <a:solidFill>
                  <a:schemeClr val="bg2"/>
                </a:solidFill>
                <a:sym typeface="Symbol" panose="05050102010706020507" pitchFamily="18" charset="2"/>
              </a:rPr>
              <a:t>Flat routing (Garbrecht and Martz, 1997, JOH 193:204)</a:t>
            </a:r>
          </a:p>
          <a:p>
            <a:pPr>
              <a:lnSpc>
                <a:spcPct val="90000"/>
              </a:lnSpc>
            </a:pPr>
            <a:r>
              <a:rPr lang="en-US" altLang="en-US" sz="1800">
                <a:solidFill>
                  <a:schemeClr val="bg2"/>
                </a:solidFill>
              </a:rPr>
              <a:t>Drainage area (D8 and D</a:t>
            </a:r>
            <a:r>
              <a:rPr lang="en-US" altLang="en-US" sz="1800">
                <a:solidFill>
                  <a:schemeClr val="bg2"/>
                </a:solidFill>
                <a:sym typeface="Symbol" panose="05050102010706020507" pitchFamily="18" charset="2"/>
              </a:rPr>
              <a:t>)</a:t>
            </a:r>
          </a:p>
          <a:p>
            <a:pPr lvl="1">
              <a:lnSpc>
                <a:spcPct val="90000"/>
              </a:lnSpc>
            </a:pPr>
            <a:r>
              <a:rPr lang="en-US" altLang="en-US" sz="1800">
                <a:solidFill>
                  <a:schemeClr val="bg2"/>
                </a:solidFill>
                <a:sym typeface="Symbol" panose="05050102010706020507" pitchFamily="18" charset="2"/>
              </a:rPr>
              <a:t>Weighted drainage area accumulation (e.g. for ECA) </a:t>
            </a:r>
          </a:p>
          <a:p>
            <a:pPr>
              <a:lnSpc>
                <a:spcPct val="90000"/>
              </a:lnSpc>
            </a:pPr>
            <a:r>
              <a:rPr lang="en-US" altLang="en-US" sz="1800">
                <a:solidFill>
                  <a:schemeClr val="bg2"/>
                </a:solidFill>
                <a:sym typeface="Symbol" panose="05050102010706020507" pitchFamily="18" charset="2"/>
              </a:rPr>
              <a:t>Network and watershed delineation</a:t>
            </a:r>
          </a:p>
          <a:p>
            <a:pPr lvl="1">
              <a:lnSpc>
                <a:spcPct val="90000"/>
              </a:lnSpc>
            </a:pPr>
            <a:r>
              <a:rPr lang="en-US" altLang="en-US" sz="1800">
                <a:solidFill>
                  <a:schemeClr val="bg2"/>
                </a:solidFill>
                <a:sym typeface="Symbol" panose="05050102010706020507" pitchFamily="18" charset="2"/>
              </a:rPr>
              <a:t>Support area threshold/channel maintenance coefficient (Standard)</a:t>
            </a:r>
          </a:p>
          <a:p>
            <a:pPr lvl="1">
              <a:lnSpc>
                <a:spcPct val="90000"/>
              </a:lnSpc>
            </a:pPr>
            <a:r>
              <a:rPr lang="en-US" altLang="en-US" sz="1800">
                <a:solidFill>
                  <a:schemeClr val="bg2"/>
                </a:solidFill>
                <a:sym typeface="Symbol" panose="05050102010706020507" pitchFamily="18" charset="2"/>
              </a:rPr>
              <a:t>Combined area-slope threshold (Montgomery and Dietrich, 1992, Science, 255:826)</a:t>
            </a:r>
          </a:p>
          <a:p>
            <a:pPr lvl="1">
              <a:lnSpc>
                <a:spcPct val="90000"/>
              </a:lnSpc>
            </a:pPr>
            <a:r>
              <a:rPr lang="en-US" altLang="en-US" sz="1800">
                <a:solidFill>
                  <a:schemeClr val="bg2"/>
                </a:solidFill>
                <a:sym typeface="Symbol" panose="05050102010706020507" pitchFamily="18" charset="2"/>
              </a:rPr>
              <a:t>Local curvature based (using Peuker and Douglas, 1975, Comput. Graphics Image Proc. 4:375)</a:t>
            </a:r>
          </a:p>
          <a:p>
            <a:pPr>
              <a:lnSpc>
                <a:spcPct val="90000"/>
              </a:lnSpc>
            </a:pPr>
            <a:r>
              <a:rPr lang="en-US" altLang="en-US" sz="1800">
                <a:solidFill>
                  <a:schemeClr val="bg2"/>
                </a:solidFill>
                <a:sym typeface="Symbol" panose="05050102010706020507" pitchFamily="18" charset="2"/>
              </a:rPr>
              <a:t>Threshold/drainage density selection by stream drop analysis (Tarboton et al., 1991, Hyd. Proc. 5(1):81)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923" name="Picture 51">
            <a:extLst>
              <a:ext uri="{FF2B5EF4-FFF2-40B4-BE49-F238E27FC236}">
                <a16:creationId xmlns:a16="http://schemas.microsoft.com/office/drawing/2014/main" id="{EAC69D7B-CBF1-453F-8C48-AB267300E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" r="10843" b="4974"/>
          <a:stretch>
            <a:fillRect/>
          </a:stretch>
        </p:blipFill>
        <p:spPr bwMode="auto">
          <a:xfrm>
            <a:off x="4229100" y="2951163"/>
            <a:ext cx="4816475" cy="383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7920" name="Arc 48">
            <a:extLst>
              <a:ext uri="{FF2B5EF4-FFF2-40B4-BE49-F238E27FC236}">
                <a16:creationId xmlns:a16="http://schemas.microsoft.com/office/drawing/2014/main" id="{3A4191E5-2EBB-41A6-B110-6C5E6944E7A9}"/>
              </a:ext>
            </a:extLst>
          </p:cNvPr>
          <p:cNvSpPr>
            <a:spLocks/>
          </p:cNvSpPr>
          <p:nvPr/>
        </p:nvSpPr>
        <p:spPr bwMode="auto">
          <a:xfrm>
            <a:off x="0" y="839788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7917" name="Group 45">
            <a:extLst>
              <a:ext uri="{FF2B5EF4-FFF2-40B4-BE49-F238E27FC236}">
                <a16:creationId xmlns:a16="http://schemas.microsoft.com/office/drawing/2014/main" id="{C8FF2439-0533-44B3-A22F-C25AAAD34D32}"/>
              </a:ext>
            </a:extLst>
          </p:cNvPr>
          <p:cNvGrpSpPr>
            <a:grpSpLocks/>
          </p:cNvGrpSpPr>
          <p:nvPr/>
        </p:nvGrpSpPr>
        <p:grpSpPr bwMode="auto">
          <a:xfrm>
            <a:off x="0" y="4667250"/>
            <a:ext cx="4067175" cy="2190750"/>
            <a:chOff x="3041" y="2744"/>
            <a:chExt cx="2562" cy="1380"/>
          </a:xfrm>
        </p:grpSpPr>
        <p:graphicFrame>
          <p:nvGraphicFramePr>
            <p:cNvPr id="207915" name="Object 43">
              <a:extLst>
                <a:ext uri="{FF2B5EF4-FFF2-40B4-BE49-F238E27FC236}">
                  <a16:creationId xmlns:a16="http://schemas.microsoft.com/office/drawing/2014/main" id="{DAB76FF4-5207-412B-B5DB-82E8E0CCA05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41" y="2744"/>
            <a:ext cx="2562" cy="1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924" name="Picture" r:id="rId4" imgW="4067280" imgH="2190600" progId="Word.Picture.8">
                    <p:embed/>
                  </p:oleObj>
                </mc:Choice>
                <mc:Fallback>
                  <p:oleObj name="Picture" r:id="rId4" imgW="4067280" imgH="2190600" progId="Word.Picture.8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1" y="2744"/>
                          <a:ext cx="2562" cy="13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rgbClr val="000000"/>
                              </a:solidFill>
                              <a:miter lim="800000"/>
                              <a:headEnd type="none" w="lg" len="lg"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chemeClr val="tx1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7916" name="Object 44">
              <a:extLst>
                <a:ext uri="{FF2B5EF4-FFF2-40B4-BE49-F238E27FC236}">
                  <a16:creationId xmlns:a16="http://schemas.microsoft.com/office/drawing/2014/main" id="{48F60915-ADE9-4D5C-BD49-AB2D8F7B2AE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94" y="3735"/>
            <a:ext cx="1296" cy="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925" name="Equation" r:id="rId6" imgW="1701720" imgH="393480" progId="Equation.3">
                    <p:embed/>
                  </p:oleObj>
                </mc:Choice>
                <mc:Fallback>
                  <p:oleObj name="Equation" r:id="rId6" imgW="1701720" imgH="393480" progId="Equation.3">
                    <p:embed/>
                    <p:pic>
                      <p:nvPicPr>
                        <p:cNvPr id="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4" y="3735"/>
                          <a:ext cx="1296" cy="3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rgbClr val="000000"/>
                              </a:solidFill>
                              <a:miter lim="800000"/>
                              <a:headEnd type="none" w="lg" len="lg"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chemeClr val="tx1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7922" name="Group 50">
            <a:extLst>
              <a:ext uri="{FF2B5EF4-FFF2-40B4-BE49-F238E27FC236}">
                <a16:creationId xmlns:a16="http://schemas.microsoft.com/office/drawing/2014/main" id="{C5978755-BB3A-4E98-9B70-B02F61BBC7F9}"/>
              </a:ext>
            </a:extLst>
          </p:cNvPr>
          <p:cNvGrpSpPr>
            <a:grpSpLocks/>
          </p:cNvGrpSpPr>
          <p:nvPr/>
        </p:nvGrpSpPr>
        <p:grpSpPr bwMode="auto">
          <a:xfrm>
            <a:off x="163513" y="1633538"/>
            <a:ext cx="2511425" cy="2986087"/>
            <a:chOff x="103" y="1029"/>
            <a:chExt cx="1582" cy="1881"/>
          </a:xfrm>
        </p:grpSpPr>
        <p:sp>
          <p:nvSpPr>
            <p:cNvPr id="207878" name="Rectangle 6">
              <a:extLst>
                <a:ext uri="{FF2B5EF4-FFF2-40B4-BE49-F238E27FC236}">
                  <a16:creationId xmlns:a16="http://schemas.microsoft.com/office/drawing/2014/main" id="{594EE880-A37D-474F-9C39-1BCB04A2E70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2382"/>
              <a:ext cx="133" cy="13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207879" name="Freeform 7">
              <a:extLst>
                <a:ext uri="{FF2B5EF4-FFF2-40B4-BE49-F238E27FC236}">
                  <a16:creationId xmlns:a16="http://schemas.microsoft.com/office/drawing/2014/main" id="{56AB18C1-8EF1-4016-BEA0-ED353ED47AE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9" y="2274"/>
              <a:ext cx="526" cy="623"/>
            </a:xfrm>
            <a:custGeom>
              <a:avLst/>
              <a:gdLst>
                <a:gd name="T0" fmla="*/ 764 w 764"/>
                <a:gd name="T1" fmla="*/ 148 h 904"/>
                <a:gd name="T2" fmla="*/ 717 w 764"/>
                <a:gd name="T3" fmla="*/ 125 h 904"/>
                <a:gd name="T4" fmla="*/ 701 w 764"/>
                <a:gd name="T5" fmla="*/ 102 h 904"/>
                <a:gd name="T6" fmla="*/ 655 w 764"/>
                <a:gd name="T7" fmla="*/ 63 h 904"/>
                <a:gd name="T8" fmla="*/ 639 w 764"/>
                <a:gd name="T9" fmla="*/ 39 h 904"/>
                <a:gd name="T10" fmla="*/ 569 w 764"/>
                <a:gd name="T11" fmla="*/ 8 h 904"/>
                <a:gd name="T12" fmla="*/ 546 w 764"/>
                <a:gd name="T13" fmla="*/ 0 h 904"/>
                <a:gd name="T14" fmla="*/ 374 w 764"/>
                <a:gd name="T15" fmla="*/ 39 h 904"/>
                <a:gd name="T16" fmla="*/ 335 w 764"/>
                <a:gd name="T17" fmla="*/ 86 h 904"/>
                <a:gd name="T18" fmla="*/ 296 w 764"/>
                <a:gd name="T19" fmla="*/ 156 h 904"/>
                <a:gd name="T20" fmla="*/ 257 w 764"/>
                <a:gd name="T21" fmla="*/ 296 h 904"/>
                <a:gd name="T22" fmla="*/ 133 w 764"/>
                <a:gd name="T23" fmla="*/ 686 h 904"/>
                <a:gd name="T24" fmla="*/ 55 w 764"/>
                <a:gd name="T25" fmla="*/ 826 h 904"/>
                <a:gd name="T26" fmla="*/ 0 w 764"/>
                <a:gd name="T27" fmla="*/ 904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4" h="904">
                  <a:moveTo>
                    <a:pt x="764" y="148"/>
                  </a:moveTo>
                  <a:cubicBezTo>
                    <a:pt x="749" y="139"/>
                    <a:pt x="731" y="136"/>
                    <a:pt x="717" y="125"/>
                  </a:cubicBezTo>
                  <a:cubicBezTo>
                    <a:pt x="710" y="119"/>
                    <a:pt x="708" y="109"/>
                    <a:pt x="701" y="102"/>
                  </a:cubicBezTo>
                  <a:cubicBezTo>
                    <a:pt x="647" y="48"/>
                    <a:pt x="710" y="129"/>
                    <a:pt x="655" y="63"/>
                  </a:cubicBezTo>
                  <a:cubicBezTo>
                    <a:pt x="649" y="56"/>
                    <a:pt x="646" y="46"/>
                    <a:pt x="639" y="39"/>
                  </a:cubicBezTo>
                  <a:cubicBezTo>
                    <a:pt x="622" y="22"/>
                    <a:pt x="590" y="15"/>
                    <a:pt x="569" y="8"/>
                  </a:cubicBezTo>
                  <a:cubicBezTo>
                    <a:pt x="561" y="5"/>
                    <a:pt x="546" y="0"/>
                    <a:pt x="546" y="0"/>
                  </a:cubicBezTo>
                  <a:cubicBezTo>
                    <a:pt x="481" y="5"/>
                    <a:pt x="428" y="4"/>
                    <a:pt x="374" y="39"/>
                  </a:cubicBezTo>
                  <a:cubicBezTo>
                    <a:pt x="339" y="94"/>
                    <a:pt x="382" y="31"/>
                    <a:pt x="335" y="86"/>
                  </a:cubicBezTo>
                  <a:cubicBezTo>
                    <a:pt x="319" y="105"/>
                    <a:pt x="307" y="134"/>
                    <a:pt x="296" y="156"/>
                  </a:cubicBezTo>
                  <a:cubicBezTo>
                    <a:pt x="274" y="199"/>
                    <a:pt x="268" y="250"/>
                    <a:pt x="257" y="296"/>
                  </a:cubicBezTo>
                  <a:cubicBezTo>
                    <a:pt x="227" y="426"/>
                    <a:pt x="192" y="567"/>
                    <a:pt x="133" y="686"/>
                  </a:cubicBezTo>
                  <a:cubicBezTo>
                    <a:pt x="109" y="734"/>
                    <a:pt x="78" y="778"/>
                    <a:pt x="55" y="826"/>
                  </a:cubicBezTo>
                  <a:cubicBezTo>
                    <a:pt x="40" y="857"/>
                    <a:pt x="32" y="888"/>
                    <a:pt x="0" y="904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207880" name="Freeform 8">
              <a:extLst>
                <a:ext uri="{FF2B5EF4-FFF2-40B4-BE49-F238E27FC236}">
                  <a16:creationId xmlns:a16="http://schemas.microsoft.com/office/drawing/2014/main" id="{97C28E85-5E22-4C09-A013-0E9575B5AAA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" y="1065"/>
              <a:ext cx="1211" cy="1450"/>
            </a:xfrm>
            <a:custGeom>
              <a:avLst/>
              <a:gdLst>
                <a:gd name="T0" fmla="*/ 1264 w 1757"/>
                <a:gd name="T1" fmla="*/ 1897 h 2107"/>
                <a:gd name="T2" fmla="*/ 1474 w 1757"/>
                <a:gd name="T3" fmla="*/ 1569 h 2107"/>
                <a:gd name="T4" fmla="*/ 1716 w 1757"/>
                <a:gd name="T5" fmla="*/ 969 h 2107"/>
                <a:gd name="T6" fmla="*/ 1723 w 1757"/>
                <a:gd name="T7" fmla="*/ 556 h 2107"/>
                <a:gd name="T8" fmla="*/ 1568 w 1757"/>
                <a:gd name="T9" fmla="*/ 127 h 2107"/>
                <a:gd name="T10" fmla="*/ 1264 w 1757"/>
                <a:gd name="T11" fmla="*/ 18 h 2107"/>
                <a:gd name="T12" fmla="*/ 952 w 1757"/>
                <a:gd name="T13" fmla="*/ 18 h 2107"/>
                <a:gd name="T14" fmla="*/ 757 w 1757"/>
                <a:gd name="T15" fmla="*/ 104 h 2107"/>
                <a:gd name="T16" fmla="*/ 648 w 1757"/>
                <a:gd name="T17" fmla="*/ 244 h 2107"/>
                <a:gd name="T18" fmla="*/ 500 w 1757"/>
                <a:gd name="T19" fmla="*/ 400 h 2107"/>
                <a:gd name="T20" fmla="*/ 391 w 1757"/>
                <a:gd name="T21" fmla="*/ 470 h 2107"/>
                <a:gd name="T22" fmla="*/ 157 w 1757"/>
                <a:gd name="T23" fmla="*/ 587 h 2107"/>
                <a:gd name="T24" fmla="*/ 40 w 1757"/>
                <a:gd name="T25" fmla="*/ 759 h 2107"/>
                <a:gd name="T26" fmla="*/ 1 w 1757"/>
                <a:gd name="T27" fmla="*/ 946 h 2107"/>
                <a:gd name="T28" fmla="*/ 48 w 1757"/>
                <a:gd name="T29" fmla="*/ 1125 h 2107"/>
                <a:gd name="T30" fmla="*/ 110 w 1757"/>
                <a:gd name="T31" fmla="*/ 1242 h 2107"/>
                <a:gd name="T32" fmla="*/ 220 w 1757"/>
                <a:gd name="T33" fmla="*/ 1390 h 2107"/>
                <a:gd name="T34" fmla="*/ 383 w 1757"/>
                <a:gd name="T35" fmla="*/ 1444 h 2107"/>
                <a:gd name="T36" fmla="*/ 523 w 1757"/>
                <a:gd name="T37" fmla="*/ 1608 h 2107"/>
                <a:gd name="T38" fmla="*/ 617 w 1757"/>
                <a:gd name="T39" fmla="*/ 1686 h 2107"/>
                <a:gd name="T40" fmla="*/ 726 w 1757"/>
                <a:gd name="T41" fmla="*/ 1772 h 2107"/>
                <a:gd name="T42" fmla="*/ 1069 w 1757"/>
                <a:gd name="T43" fmla="*/ 2107 h 2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57" h="2107">
                  <a:moveTo>
                    <a:pt x="1264" y="1897"/>
                  </a:moveTo>
                  <a:cubicBezTo>
                    <a:pt x="1331" y="1810"/>
                    <a:pt x="1399" y="1724"/>
                    <a:pt x="1474" y="1569"/>
                  </a:cubicBezTo>
                  <a:cubicBezTo>
                    <a:pt x="1549" y="1414"/>
                    <a:pt x="1675" y="1138"/>
                    <a:pt x="1716" y="969"/>
                  </a:cubicBezTo>
                  <a:cubicBezTo>
                    <a:pt x="1757" y="800"/>
                    <a:pt x="1748" y="696"/>
                    <a:pt x="1723" y="556"/>
                  </a:cubicBezTo>
                  <a:cubicBezTo>
                    <a:pt x="1698" y="416"/>
                    <a:pt x="1645" y="217"/>
                    <a:pt x="1568" y="127"/>
                  </a:cubicBezTo>
                  <a:cubicBezTo>
                    <a:pt x="1491" y="37"/>
                    <a:pt x="1367" y="36"/>
                    <a:pt x="1264" y="18"/>
                  </a:cubicBezTo>
                  <a:cubicBezTo>
                    <a:pt x="1161" y="0"/>
                    <a:pt x="1036" y="4"/>
                    <a:pt x="952" y="18"/>
                  </a:cubicBezTo>
                  <a:cubicBezTo>
                    <a:pt x="868" y="32"/>
                    <a:pt x="808" y="66"/>
                    <a:pt x="757" y="104"/>
                  </a:cubicBezTo>
                  <a:cubicBezTo>
                    <a:pt x="706" y="142"/>
                    <a:pt x="691" y="195"/>
                    <a:pt x="648" y="244"/>
                  </a:cubicBezTo>
                  <a:cubicBezTo>
                    <a:pt x="605" y="293"/>
                    <a:pt x="543" y="362"/>
                    <a:pt x="500" y="400"/>
                  </a:cubicBezTo>
                  <a:cubicBezTo>
                    <a:pt x="457" y="438"/>
                    <a:pt x="448" y="439"/>
                    <a:pt x="391" y="470"/>
                  </a:cubicBezTo>
                  <a:cubicBezTo>
                    <a:pt x="334" y="501"/>
                    <a:pt x="215" y="539"/>
                    <a:pt x="157" y="587"/>
                  </a:cubicBezTo>
                  <a:cubicBezTo>
                    <a:pt x="99" y="635"/>
                    <a:pt x="66" y="699"/>
                    <a:pt x="40" y="759"/>
                  </a:cubicBezTo>
                  <a:cubicBezTo>
                    <a:pt x="14" y="819"/>
                    <a:pt x="0" y="885"/>
                    <a:pt x="1" y="946"/>
                  </a:cubicBezTo>
                  <a:cubicBezTo>
                    <a:pt x="2" y="1007"/>
                    <a:pt x="30" y="1076"/>
                    <a:pt x="48" y="1125"/>
                  </a:cubicBezTo>
                  <a:cubicBezTo>
                    <a:pt x="66" y="1174"/>
                    <a:pt x="81" y="1198"/>
                    <a:pt x="110" y="1242"/>
                  </a:cubicBezTo>
                  <a:cubicBezTo>
                    <a:pt x="139" y="1286"/>
                    <a:pt x="175" y="1356"/>
                    <a:pt x="220" y="1390"/>
                  </a:cubicBezTo>
                  <a:cubicBezTo>
                    <a:pt x="265" y="1424"/>
                    <a:pt x="332" y="1408"/>
                    <a:pt x="383" y="1444"/>
                  </a:cubicBezTo>
                  <a:cubicBezTo>
                    <a:pt x="434" y="1480"/>
                    <a:pt x="484" y="1568"/>
                    <a:pt x="523" y="1608"/>
                  </a:cubicBezTo>
                  <a:cubicBezTo>
                    <a:pt x="562" y="1648"/>
                    <a:pt x="583" y="1659"/>
                    <a:pt x="617" y="1686"/>
                  </a:cubicBezTo>
                  <a:cubicBezTo>
                    <a:pt x="651" y="1713"/>
                    <a:pt x="651" y="1702"/>
                    <a:pt x="726" y="1772"/>
                  </a:cubicBezTo>
                  <a:cubicBezTo>
                    <a:pt x="801" y="1842"/>
                    <a:pt x="935" y="1974"/>
                    <a:pt x="1069" y="2107"/>
                  </a:cubicBezTo>
                </a:path>
              </a:pathLst>
            </a:custGeom>
            <a:noFill/>
            <a:ln w="57150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207881" name="Freeform 9">
              <a:extLst>
                <a:ext uri="{FF2B5EF4-FFF2-40B4-BE49-F238E27FC236}">
                  <a16:creationId xmlns:a16="http://schemas.microsoft.com/office/drawing/2014/main" id="{9B516BDC-588E-4FEF-9F7A-27E7EDA08C2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9" y="2405"/>
              <a:ext cx="273" cy="239"/>
            </a:xfrm>
            <a:custGeom>
              <a:avLst/>
              <a:gdLst>
                <a:gd name="T0" fmla="*/ 397 w 397"/>
                <a:gd name="T1" fmla="*/ 12 h 347"/>
                <a:gd name="T2" fmla="*/ 210 w 397"/>
                <a:gd name="T3" fmla="*/ 12 h 347"/>
                <a:gd name="T4" fmla="*/ 101 w 397"/>
                <a:gd name="T5" fmla="*/ 82 h 347"/>
                <a:gd name="T6" fmla="*/ 0 w 397"/>
                <a:gd name="T7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347">
                  <a:moveTo>
                    <a:pt x="397" y="12"/>
                  </a:moveTo>
                  <a:cubicBezTo>
                    <a:pt x="328" y="6"/>
                    <a:pt x="259" y="0"/>
                    <a:pt x="210" y="12"/>
                  </a:cubicBezTo>
                  <a:cubicBezTo>
                    <a:pt x="161" y="24"/>
                    <a:pt x="136" y="26"/>
                    <a:pt x="101" y="82"/>
                  </a:cubicBezTo>
                  <a:cubicBezTo>
                    <a:pt x="66" y="138"/>
                    <a:pt x="16" y="306"/>
                    <a:pt x="0" y="347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207882" name="Freeform 10">
              <a:extLst>
                <a:ext uri="{FF2B5EF4-FFF2-40B4-BE49-F238E27FC236}">
                  <a16:creationId xmlns:a16="http://schemas.microsoft.com/office/drawing/2014/main" id="{C83CA4DF-FCBA-4FD5-B17E-B64000673BA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5" y="2107"/>
              <a:ext cx="569" cy="343"/>
            </a:xfrm>
            <a:custGeom>
              <a:avLst/>
              <a:gdLst>
                <a:gd name="T0" fmla="*/ 826 w 826"/>
                <a:gd name="T1" fmla="*/ 189 h 500"/>
                <a:gd name="T2" fmla="*/ 694 w 826"/>
                <a:gd name="T3" fmla="*/ 95 h 500"/>
                <a:gd name="T4" fmla="*/ 569 w 826"/>
                <a:gd name="T5" fmla="*/ 41 h 500"/>
                <a:gd name="T6" fmla="*/ 445 w 826"/>
                <a:gd name="T7" fmla="*/ 2 h 500"/>
                <a:gd name="T8" fmla="*/ 312 w 826"/>
                <a:gd name="T9" fmla="*/ 56 h 500"/>
                <a:gd name="T10" fmla="*/ 148 w 826"/>
                <a:gd name="T11" fmla="*/ 251 h 500"/>
                <a:gd name="T12" fmla="*/ 0 w 826"/>
                <a:gd name="T13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500">
                  <a:moveTo>
                    <a:pt x="826" y="189"/>
                  </a:moveTo>
                  <a:cubicBezTo>
                    <a:pt x="781" y="154"/>
                    <a:pt x="737" y="120"/>
                    <a:pt x="694" y="95"/>
                  </a:cubicBezTo>
                  <a:cubicBezTo>
                    <a:pt x="651" y="70"/>
                    <a:pt x="610" y="56"/>
                    <a:pt x="569" y="41"/>
                  </a:cubicBezTo>
                  <a:cubicBezTo>
                    <a:pt x="528" y="26"/>
                    <a:pt x="488" y="0"/>
                    <a:pt x="445" y="2"/>
                  </a:cubicBezTo>
                  <a:cubicBezTo>
                    <a:pt x="402" y="4"/>
                    <a:pt x="361" y="15"/>
                    <a:pt x="312" y="56"/>
                  </a:cubicBezTo>
                  <a:cubicBezTo>
                    <a:pt x="263" y="97"/>
                    <a:pt x="200" y="177"/>
                    <a:pt x="148" y="251"/>
                  </a:cubicBezTo>
                  <a:cubicBezTo>
                    <a:pt x="96" y="325"/>
                    <a:pt x="23" y="459"/>
                    <a:pt x="0" y="500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207883" name="Freeform 11">
              <a:extLst>
                <a:ext uri="{FF2B5EF4-FFF2-40B4-BE49-F238E27FC236}">
                  <a16:creationId xmlns:a16="http://schemas.microsoft.com/office/drawing/2014/main" id="{88D0401E-960F-43E6-9AF2-BD3B7EA1D5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4" y="1971"/>
              <a:ext cx="793" cy="303"/>
            </a:xfrm>
            <a:custGeom>
              <a:avLst/>
              <a:gdLst>
                <a:gd name="T0" fmla="*/ 1153 w 1153"/>
                <a:gd name="T1" fmla="*/ 223 h 441"/>
                <a:gd name="T2" fmla="*/ 919 w 1153"/>
                <a:gd name="T3" fmla="*/ 91 h 441"/>
                <a:gd name="T4" fmla="*/ 717 w 1153"/>
                <a:gd name="T5" fmla="*/ 5 h 441"/>
                <a:gd name="T6" fmla="*/ 436 w 1153"/>
                <a:gd name="T7" fmla="*/ 59 h 441"/>
                <a:gd name="T8" fmla="*/ 358 w 1153"/>
                <a:gd name="T9" fmla="*/ 161 h 441"/>
                <a:gd name="T10" fmla="*/ 210 w 1153"/>
                <a:gd name="T11" fmla="*/ 324 h 441"/>
                <a:gd name="T12" fmla="*/ 0 w 1153"/>
                <a:gd name="T13" fmla="*/ 44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3" h="441">
                  <a:moveTo>
                    <a:pt x="1153" y="223"/>
                  </a:moveTo>
                  <a:cubicBezTo>
                    <a:pt x="1072" y="175"/>
                    <a:pt x="992" y="127"/>
                    <a:pt x="919" y="91"/>
                  </a:cubicBezTo>
                  <a:cubicBezTo>
                    <a:pt x="846" y="55"/>
                    <a:pt x="797" y="10"/>
                    <a:pt x="717" y="5"/>
                  </a:cubicBezTo>
                  <a:cubicBezTo>
                    <a:pt x="637" y="0"/>
                    <a:pt x="496" y="33"/>
                    <a:pt x="436" y="59"/>
                  </a:cubicBezTo>
                  <a:cubicBezTo>
                    <a:pt x="376" y="85"/>
                    <a:pt x="396" y="117"/>
                    <a:pt x="358" y="161"/>
                  </a:cubicBezTo>
                  <a:cubicBezTo>
                    <a:pt x="320" y="205"/>
                    <a:pt x="270" y="277"/>
                    <a:pt x="210" y="324"/>
                  </a:cubicBezTo>
                  <a:cubicBezTo>
                    <a:pt x="150" y="371"/>
                    <a:pt x="34" y="423"/>
                    <a:pt x="0" y="441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207884" name="Freeform 12">
              <a:extLst>
                <a:ext uri="{FF2B5EF4-FFF2-40B4-BE49-F238E27FC236}">
                  <a16:creationId xmlns:a16="http://schemas.microsoft.com/office/drawing/2014/main" id="{3E663F01-DFE9-4CCA-8909-86EB2B3442B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4" y="1820"/>
              <a:ext cx="924" cy="369"/>
            </a:xfrm>
            <a:custGeom>
              <a:avLst/>
              <a:gdLst>
                <a:gd name="T0" fmla="*/ 1341 w 1341"/>
                <a:gd name="T1" fmla="*/ 224 h 536"/>
                <a:gd name="T2" fmla="*/ 1169 w 1341"/>
                <a:gd name="T3" fmla="*/ 122 h 536"/>
                <a:gd name="T4" fmla="*/ 1029 w 1341"/>
                <a:gd name="T5" fmla="*/ 13 h 536"/>
                <a:gd name="T6" fmla="*/ 702 w 1341"/>
                <a:gd name="T7" fmla="*/ 45 h 536"/>
                <a:gd name="T8" fmla="*/ 546 w 1341"/>
                <a:gd name="T9" fmla="*/ 154 h 536"/>
                <a:gd name="T10" fmla="*/ 343 w 1341"/>
                <a:gd name="T11" fmla="*/ 232 h 536"/>
                <a:gd name="T12" fmla="*/ 250 w 1341"/>
                <a:gd name="T13" fmla="*/ 395 h 536"/>
                <a:gd name="T14" fmla="*/ 63 w 1341"/>
                <a:gd name="T15" fmla="*/ 504 h 536"/>
                <a:gd name="T16" fmla="*/ 0 w 1341"/>
                <a:gd name="T17" fmla="*/ 53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1" h="536">
                  <a:moveTo>
                    <a:pt x="1341" y="224"/>
                  </a:moveTo>
                  <a:cubicBezTo>
                    <a:pt x="1281" y="190"/>
                    <a:pt x="1221" y="157"/>
                    <a:pt x="1169" y="122"/>
                  </a:cubicBezTo>
                  <a:cubicBezTo>
                    <a:pt x="1117" y="87"/>
                    <a:pt x="1107" y="26"/>
                    <a:pt x="1029" y="13"/>
                  </a:cubicBezTo>
                  <a:cubicBezTo>
                    <a:pt x="951" y="0"/>
                    <a:pt x="783" y="21"/>
                    <a:pt x="702" y="45"/>
                  </a:cubicBezTo>
                  <a:cubicBezTo>
                    <a:pt x="621" y="69"/>
                    <a:pt x="606" y="123"/>
                    <a:pt x="546" y="154"/>
                  </a:cubicBezTo>
                  <a:cubicBezTo>
                    <a:pt x="486" y="185"/>
                    <a:pt x="392" y="192"/>
                    <a:pt x="343" y="232"/>
                  </a:cubicBezTo>
                  <a:cubicBezTo>
                    <a:pt x="294" y="272"/>
                    <a:pt x="297" y="350"/>
                    <a:pt x="250" y="395"/>
                  </a:cubicBezTo>
                  <a:cubicBezTo>
                    <a:pt x="203" y="440"/>
                    <a:pt x="105" y="480"/>
                    <a:pt x="63" y="504"/>
                  </a:cubicBezTo>
                  <a:cubicBezTo>
                    <a:pt x="21" y="528"/>
                    <a:pt x="9" y="531"/>
                    <a:pt x="0" y="536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207885" name="Freeform 13">
              <a:extLst>
                <a:ext uri="{FF2B5EF4-FFF2-40B4-BE49-F238E27FC236}">
                  <a16:creationId xmlns:a16="http://schemas.microsoft.com/office/drawing/2014/main" id="{084ADE64-FA7C-461D-A89D-F3A7E4D2037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2" y="1681"/>
              <a:ext cx="1062" cy="443"/>
            </a:xfrm>
            <a:custGeom>
              <a:avLst/>
              <a:gdLst>
                <a:gd name="T0" fmla="*/ 1543 w 1543"/>
                <a:gd name="T1" fmla="*/ 144 h 643"/>
                <a:gd name="T2" fmla="*/ 1371 w 1543"/>
                <a:gd name="T3" fmla="*/ 168 h 643"/>
                <a:gd name="T4" fmla="*/ 1262 w 1543"/>
                <a:gd name="T5" fmla="*/ 136 h 643"/>
                <a:gd name="T6" fmla="*/ 1137 w 1543"/>
                <a:gd name="T7" fmla="*/ 90 h 643"/>
                <a:gd name="T8" fmla="*/ 919 w 1543"/>
                <a:gd name="T9" fmla="*/ 4 h 643"/>
                <a:gd name="T10" fmla="*/ 732 w 1543"/>
                <a:gd name="T11" fmla="*/ 66 h 643"/>
                <a:gd name="T12" fmla="*/ 607 w 1543"/>
                <a:gd name="T13" fmla="*/ 207 h 643"/>
                <a:gd name="T14" fmla="*/ 568 w 1543"/>
                <a:gd name="T15" fmla="*/ 238 h 643"/>
                <a:gd name="T16" fmla="*/ 381 w 1543"/>
                <a:gd name="T17" fmla="*/ 300 h 643"/>
                <a:gd name="T18" fmla="*/ 288 w 1543"/>
                <a:gd name="T19" fmla="*/ 339 h 643"/>
                <a:gd name="T20" fmla="*/ 171 w 1543"/>
                <a:gd name="T21" fmla="*/ 503 h 643"/>
                <a:gd name="T22" fmla="*/ 0 w 1543"/>
                <a:gd name="T23" fmla="*/ 64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43" h="643">
                  <a:moveTo>
                    <a:pt x="1543" y="144"/>
                  </a:moveTo>
                  <a:cubicBezTo>
                    <a:pt x="1480" y="156"/>
                    <a:pt x="1418" y="169"/>
                    <a:pt x="1371" y="168"/>
                  </a:cubicBezTo>
                  <a:cubicBezTo>
                    <a:pt x="1324" y="167"/>
                    <a:pt x="1301" y="149"/>
                    <a:pt x="1262" y="136"/>
                  </a:cubicBezTo>
                  <a:cubicBezTo>
                    <a:pt x="1223" y="123"/>
                    <a:pt x="1194" y="112"/>
                    <a:pt x="1137" y="90"/>
                  </a:cubicBezTo>
                  <a:cubicBezTo>
                    <a:pt x="1080" y="68"/>
                    <a:pt x="986" y="8"/>
                    <a:pt x="919" y="4"/>
                  </a:cubicBezTo>
                  <a:cubicBezTo>
                    <a:pt x="852" y="0"/>
                    <a:pt x="784" y="32"/>
                    <a:pt x="732" y="66"/>
                  </a:cubicBezTo>
                  <a:cubicBezTo>
                    <a:pt x="680" y="100"/>
                    <a:pt x="634" y="178"/>
                    <a:pt x="607" y="207"/>
                  </a:cubicBezTo>
                  <a:cubicBezTo>
                    <a:pt x="580" y="236"/>
                    <a:pt x="606" y="223"/>
                    <a:pt x="568" y="238"/>
                  </a:cubicBezTo>
                  <a:cubicBezTo>
                    <a:pt x="530" y="253"/>
                    <a:pt x="428" y="283"/>
                    <a:pt x="381" y="300"/>
                  </a:cubicBezTo>
                  <a:cubicBezTo>
                    <a:pt x="334" y="317"/>
                    <a:pt x="323" y="305"/>
                    <a:pt x="288" y="339"/>
                  </a:cubicBezTo>
                  <a:cubicBezTo>
                    <a:pt x="253" y="373"/>
                    <a:pt x="219" y="452"/>
                    <a:pt x="171" y="503"/>
                  </a:cubicBezTo>
                  <a:cubicBezTo>
                    <a:pt x="123" y="554"/>
                    <a:pt x="30" y="620"/>
                    <a:pt x="0" y="643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207886" name="Line 14">
              <a:extLst>
                <a:ext uri="{FF2B5EF4-FFF2-40B4-BE49-F238E27FC236}">
                  <a16:creationId xmlns:a16="http://schemas.microsoft.com/office/drawing/2014/main" id="{8912F81E-C4F8-468C-8891-490C5029689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51" y="2382"/>
              <a:ext cx="143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207887" name="Line 15">
              <a:extLst>
                <a:ext uri="{FF2B5EF4-FFF2-40B4-BE49-F238E27FC236}">
                  <a16:creationId xmlns:a16="http://schemas.microsoft.com/office/drawing/2014/main" id="{A34973C3-B2FF-4E88-A5D6-36D696CEC1B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51" y="2514"/>
              <a:ext cx="143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207888" name="Line 16">
              <a:extLst>
                <a:ext uri="{FF2B5EF4-FFF2-40B4-BE49-F238E27FC236}">
                  <a16:creationId xmlns:a16="http://schemas.microsoft.com/office/drawing/2014/main" id="{8A934027-1ABF-4F96-88A7-3E63BED66F6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51" y="2645"/>
              <a:ext cx="143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207889" name="Line 17">
              <a:extLst>
                <a:ext uri="{FF2B5EF4-FFF2-40B4-BE49-F238E27FC236}">
                  <a16:creationId xmlns:a16="http://schemas.microsoft.com/office/drawing/2014/main" id="{C9D85479-0E1D-497B-9D8A-16E7DF7CDB9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51" y="2778"/>
              <a:ext cx="143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207890" name="Line 18">
              <a:extLst>
                <a:ext uri="{FF2B5EF4-FFF2-40B4-BE49-F238E27FC236}">
                  <a16:creationId xmlns:a16="http://schemas.microsoft.com/office/drawing/2014/main" id="{9FA63CA1-CEAC-48F0-80D1-CF6BDC462BB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045" y="1049"/>
              <a:ext cx="0" cy="182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207891" name="Line 19">
              <a:extLst>
                <a:ext uri="{FF2B5EF4-FFF2-40B4-BE49-F238E27FC236}">
                  <a16:creationId xmlns:a16="http://schemas.microsoft.com/office/drawing/2014/main" id="{4D87ADFA-F960-4D87-A348-14F4682A690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912" y="1029"/>
              <a:ext cx="0" cy="184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207892" name="Line 20">
              <a:extLst>
                <a:ext uri="{FF2B5EF4-FFF2-40B4-BE49-F238E27FC236}">
                  <a16:creationId xmlns:a16="http://schemas.microsoft.com/office/drawing/2014/main" id="{4DF6B08E-B45B-4A38-BD29-39B42214E10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177" y="2183"/>
              <a:ext cx="0" cy="69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207893" name="Line 21">
              <a:extLst>
                <a:ext uri="{FF2B5EF4-FFF2-40B4-BE49-F238E27FC236}">
                  <a16:creationId xmlns:a16="http://schemas.microsoft.com/office/drawing/2014/main" id="{2C34BB4D-FFC9-4A1B-8C0F-006971B80F7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81" y="2183"/>
              <a:ext cx="0" cy="69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207894" name="Line 22">
              <a:extLst>
                <a:ext uri="{FF2B5EF4-FFF2-40B4-BE49-F238E27FC236}">
                  <a16:creationId xmlns:a16="http://schemas.microsoft.com/office/drawing/2014/main" id="{E737EE97-5A83-4475-8B2B-A1999DD9C9A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310" y="2183"/>
              <a:ext cx="0" cy="69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207895" name="Line 23">
              <a:extLst>
                <a:ext uri="{FF2B5EF4-FFF2-40B4-BE49-F238E27FC236}">
                  <a16:creationId xmlns:a16="http://schemas.microsoft.com/office/drawing/2014/main" id="{D4799341-45EA-4AF4-8253-AF669DA289F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49" y="2183"/>
              <a:ext cx="0" cy="69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207896" name="Line 24">
              <a:extLst>
                <a:ext uri="{FF2B5EF4-FFF2-40B4-BE49-F238E27FC236}">
                  <a16:creationId xmlns:a16="http://schemas.microsoft.com/office/drawing/2014/main" id="{22854A8C-E3D1-4949-BDF3-11D8BFB29CF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16" y="2183"/>
              <a:ext cx="0" cy="69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207897" name="Line 25">
              <a:extLst>
                <a:ext uri="{FF2B5EF4-FFF2-40B4-BE49-F238E27FC236}">
                  <a16:creationId xmlns:a16="http://schemas.microsoft.com/office/drawing/2014/main" id="{3DF6B9D6-36A8-4A1B-BDC3-193406EDF1F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442" y="2183"/>
              <a:ext cx="0" cy="69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207898" name="Line 26">
              <a:extLst>
                <a:ext uri="{FF2B5EF4-FFF2-40B4-BE49-F238E27FC236}">
                  <a16:creationId xmlns:a16="http://schemas.microsoft.com/office/drawing/2014/main" id="{7D7E40AA-32C8-4498-BCA8-93872EEB7A1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84" y="2216"/>
              <a:ext cx="0" cy="69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207899" name="Line 27">
              <a:extLst>
                <a:ext uri="{FF2B5EF4-FFF2-40B4-BE49-F238E27FC236}">
                  <a16:creationId xmlns:a16="http://schemas.microsoft.com/office/drawing/2014/main" id="{CDE7C7CA-189B-4980-8A2E-D004BCD6980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575" y="2183"/>
              <a:ext cx="0" cy="69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207900" name="Freeform 28">
              <a:extLst>
                <a:ext uri="{FF2B5EF4-FFF2-40B4-BE49-F238E27FC236}">
                  <a16:creationId xmlns:a16="http://schemas.microsoft.com/office/drawing/2014/main" id="{489CC8CA-6C81-47AC-932E-FBB996F9A4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8" y="1516"/>
              <a:ext cx="1257" cy="541"/>
            </a:xfrm>
            <a:custGeom>
              <a:avLst/>
              <a:gdLst>
                <a:gd name="T0" fmla="*/ 1824 w 1824"/>
                <a:gd name="T1" fmla="*/ 248 h 784"/>
                <a:gd name="T2" fmla="*/ 1680 w 1824"/>
                <a:gd name="T3" fmla="*/ 248 h 784"/>
                <a:gd name="T4" fmla="*/ 1584 w 1824"/>
                <a:gd name="T5" fmla="*/ 200 h 784"/>
                <a:gd name="T6" fmla="*/ 1392 w 1824"/>
                <a:gd name="T7" fmla="*/ 104 h 784"/>
                <a:gd name="T8" fmla="*/ 1200 w 1824"/>
                <a:gd name="T9" fmla="*/ 8 h 784"/>
                <a:gd name="T10" fmla="*/ 1056 w 1824"/>
                <a:gd name="T11" fmla="*/ 56 h 784"/>
                <a:gd name="T12" fmla="*/ 960 w 1824"/>
                <a:gd name="T13" fmla="*/ 104 h 784"/>
                <a:gd name="T14" fmla="*/ 816 w 1824"/>
                <a:gd name="T15" fmla="*/ 296 h 784"/>
                <a:gd name="T16" fmla="*/ 720 w 1824"/>
                <a:gd name="T17" fmla="*/ 392 h 784"/>
                <a:gd name="T18" fmla="*/ 624 w 1824"/>
                <a:gd name="T19" fmla="*/ 392 h 784"/>
                <a:gd name="T20" fmla="*/ 528 w 1824"/>
                <a:gd name="T21" fmla="*/ 392 h 784"/>
                <a:gd name="T22" fmla="*/ 384 w 1824"/>
                <a:gd name="T23" fmla="*/ 440 h 784"/>
                <a:gd name="T24" fmla="*/ 288 w 1824"/>
                <a:gd name="T25" fmla="*/ 584 h 784"/>
                <a:gd name="T26" fmla="*/ 240 w 1824"/>
                <a:gd name="T27" fmla="*/ 632 h 784"/>
                <a:gd name="T28" fmla="*/ 192 w 1824"/>
                <a:gd name="T29" fmla="*/ 728 h 784"/>
                <a:gd name="T30" fmla="*/ 96 w 1824"/>
                <a:gd name="T31" fmla="*/ 728 h 784"/>
                <a:gd name="T32" fmla="*/ 48 w 1824"/>
                <a:gd name="T33" fmla="*/ 776 h 784"/>
                <a:gd name="T34" fmla="*/ 0 w 1824"/>
                <a:gd name="T35" fmla="*/ 776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24" h="784">
                  <a:moveTo>
                    <a:pt x="1824" y="248"/>
                  </a:moveTo>
                  <a:cubicBezTo>
                    <a:pt x="1772" y="252"/>
                    <a:pt x="1720" y="256"/>
                    <a:pt x="1680" y="248"/>
                  </a:cubicBezTo>
                  <a:cubicBezTo>
                    <a:pt x="1640" y="240"/>
                    <a:pt x="1632" y="224"/>
                    <a:pt x="1584" y="200"/>
                  </a:cubicBezTo>
                  <a:cubicBezTo>
                    <a:pt x="1536" y="176"/>
                    <a:pt x="1456" y="136"/>
                    <a:pt x="1392" y="104"/>
                  </a:cubicBezTo>
                  <a:cubicBezTo>
                    <a:pt x="1328" y="72"/>
                    <a:pt x="1256" y="16"/>
                    <a:pt x="1200" y="8"/>
                  </a:cubicBezTo>
                  <a:cubicBezTo>
                    <a:pt x="1144" y="0"/>
                    <a:pt x="1096" y="40"/>
                    <a:pt x="1056" y="56"/>
                  </a:cubicBezTo>
                  <a:cubicBezTo>
                    <a:pt x="1016" y="72"/>
                    <a:pt x="1000" y="64"/>
                    <a:pt x="960" y="104"/>
                  </a:cubicBezTo>
                  <a:cubicBezTo>
                    <a:pt x="920" y="144"/>
                    <a:pt x="856" y="248"/>
                    <a:pt x="816" y="296"/>
                  </a:cubicBezTo>
                  <a:cubicBezTo>
                    <a:pt x="776" y="344"/>
                    <a:pt x="752" y="376"/>
                    <a:pt x="720" y="392"/>
                  </a:cubicBezTo>
                  <a:cubicBezTo>
                    <a:pt x="688" y="408"/>
                    <a:pt x="656" y="392"/>
                    <a:pt x="624" y="392"/>
                  </a:cubicBezTo>
                  <a:cubicBezTo>
                    <a:pt x="592" y="392"/>
                    <a:pt x="568" y="384"/>
                    <a:pt x="528" y="392"/>
                  </a:cubicBezTo>
                  <a:cubicBezTo>
                    <a:pt x="488" y="400"/>
                    <a:pt x="424" y="408"/>
                    <a:pt x="384" y="440"/>
                  </a:cubicBezTo>
                  <a:cubicBezTo>
                    <a:pt x="344" y="472"/>
                    <a:pt x="312" y="552"/>
                    <a:pt x="288" y="584"/>
                  </a:cubicBezTo>
                  <a:cubicBezTo>
                    <a:pt x="264" y="616"/>
                    <a:pt x="256" y="608"/>
                    <a:pt x="240" y="632"/>
                  </a:cubicBezTo>
                  <a:cubicBezTo>
                    <a:pt x="224" y="656"/>
                    <a:pt x="216" y="712"/>
                    <a:pt x="192" y="728"/>
                  </a:cubicBezTo>
                  <a:cubicBezTo>
                    <a:pt x="168" y="744"/>
                    <a:pt x="120" y="720"/>
                    <a:pt x="96" y="728"/>
                  </a:cubicBezTo>
                  <a:cubicBezTo>
                    <a:pt x="72" y="736"/>
                    <a:pt x="64" y="768"/>
                    <a:pt x="48" y="776"/>
                  </a:cubicBezTo>
                  <a:cubicBezTo>
                    <a:pt x="32" y="784"/>
                    <a:pt x="16" y="780"/>
                    <a:pt x="0" y="776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207901" name="Freeform 29">
              <a:extLst>
                <a:ext uri="{FF2B5EF4-FFF2-40B4-BE49-F238E27FC236}">
                  <a16:creationId xmlns:a16="http://schemas.microsoft.com/office/drawing/2014/main" id="{CDAA136F-3FF8-438B-BC01-75C2BCA0743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5" y="1312"/>
              <a:ext cx="1290" cy="606"/>
            </a:xfrm>
            <a:custGeom>
              <a:avLst/>
              <a:gdLst>
                <a:gd name="T0" fmla="*/ 1872 w 1872"/>
                <a:gd name="T1" fmla="*/ 352 h 880"/>
                <a:gd name="T2" fmla="*/ 1728 w 1872"/>
                <a:gd name="T3" fmla="*/ 400 h 880"/>
                <a:gd name="T4" fmla="*/ 1584 w 1872"/>
                <a:gd name="T5" fmla="*/ 304 h 880"/>
                <a:gd name="T6" fmla="*/ 1488 w 1872"/>
                <a:gd name="T7" fmla="*/ 208 h 880"/>
                <a:gd name="T8" fmla="*/ 1440 w 1872"/>
                <a:gd name="T9" fmla="*/ 160 h 880"/>
                <a:gd name="T10" fmla="*/ 1248 w 1872"/>
                <a:gd name="T11" fmla="*/ 16 h 880"/>
                <a:gd name="T12" fmla="*/ 1104 w 1872"/>
                <a:gd name="T13" fmla="*/ 64 h 880"/>
                <a:gd name="T14" fmla="*/ 960 w 1872"/>
                <a:gd name="T15" fmla="*/ 160 h 880"/>
                <a:gd name="T16" fmla="*/ 816 w 1872"/>
                <a:gd name="T17" fmla="*/ 448 h 880"/>
                <a:gd name="T18" fmla="*/ 720 w 1872"/>
                <a:gd name="T19" fmla="*/ 496 h 880"/>
                <a:gd name="T20" fmla="*/ 480 w 1872"/>
                <a:gd name="T21" fmla="*/ 496 h 880"/>
                <a:gd name="T22" fmla="*/ 336 w 1872"/>
                <a:gd name="T23" fmla="*/ 544 h 880"/>
                <a:gd name="T24" fmla="*/ 192 w 1872"/>
                <a:gd name="T25" fmla="*/ 784 h 880"/>
                <a:gd name="T26" fmla="*/ 0 w 1872"/>
                <a:gd name="T27" fmla="*/ 880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2" h="880">
                  <a:moveTo>
                    <a:pt x="1872" y="352"/>
                  </a:moveTo>
                  <a:cubicBezTo>
                    <a:pt x="1824" y="380"/>
                    <a:pt x="1776" y="408"/>
                    <a:pt x="1728" y="400"/>
                  </a:cubicBezTo>
                  <a:cubicBezTo>
                    <a:pt x="1680" y="392"/>
                    <a:pt x="1624" y="336"/>
                    <a:pt x="1584" y="304"/>
                  </a:cubicBezTo>
                  <a:cubicBezTo>
                    <a:pt x="1544" y="272"/>
                    <a:pt x="1512" y="232"/>
                    <a:pt x="1488" y="208"/>
                  </a:cubicBezTo>
                  <a:cubicBezTo>
                    <a:pt x="1464" y="184"/>
                    <a:pt x="1480" y="192"/>
                    <a:pt x="1440" y="160"/>
                  </a:cubicBezTo>
                  <a:cubicBezTo>
                    <a:pt x="1400" y="128"/>
                    <a:pt x="1304" y="32"/>
                    <a:pt x="1248" y="16"/>
                  </a:cubicBezTo>
                  <a:cubicBezTo>
                    <a:pt x="1192" y="0"/>
                    <a:pt x="1152" y="40"/>
                    <a:pt x="1104" y="64"/>
                  </a:cubicBezTo>
                  <a:cubicBezTo>
                    <a:pt x="1056" y="88"/>
                    <a:pt x="1008" y="96"/>
                    <a:pt x="960" y="160"/>
                  </a:cubicBezTo>
                  <a:cubicBezTo>
                    <a:pt x="912" y="224"/>
                    <a:pt x="856" y="392"/>
                    <a:pt x="816" y="448"/>
                  </a:cubicBezTo>
                  <a:cubicBezTo>
                    <a:pt x="776" y="504"/>
                    <a:pt x="776" y="488"/>
                    <a:pt x="720" y="496"/>
                  </a:cubicBezTo>
                  <a:cubicBezTo>
                    <a:pt x="664" y="504"/>
                    <a:pt x="544" y="488"/>
                    <a:pt x="480" y="496"/>
                  </a:cubicBezTo>
                  <a:cubicBezTo>
                    <a:pt x="416" y="504"/>
                    <a:pt x="384" y="496"/>
                    <a:pt x="336" y="544"/>
                  </a:cubicBezTo>
                  <a:cubicBezTo>
                    <a:pt x="288" y="592"/>
                    <a:pt x="248" y="728"/>
                    <a:pt x="192" y="784"/>
                  </a:cubicBezTo>
                  <a:cubicBezTo>
                    <a:pt x="136" y="840"/>
                    <a:pt x="32" y="864"/>
                    <a:pt x="0" y="880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207902" name="Freeform 30">
              <a:extLst>
                <a:ext uri="{FF2B5EF4-FFF2-40B4-BE49-F238E27FC236}">
                  <a16:creationId xmlns:a16="http://schemas.microsoft.com/office/drawing/2014/main" id="{D1C71D32-A115-4D70-8C04-5B6E041372C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" y="1191"/>
              <a:ext cx="1306" cy="579"/>
            </a:xfrm>
            <a:custGeom>
              <a:avLst/>
              <a:gdLst>
                <a:gd name="T0" fmla="*/ 1896 w 1896"/>
                <a:gd name="T1" fmla="*/ 96 h 840"/>
                <a:gd name="T2" fmla="*/ 1848 w 1896"/>
                <a:gd name="T3" fmla="*/ 96 h 840"/>
                <a:gd name="T4" fmla="*/ 1800 w 1896"/>
                <a:gd name="T5" fmla="*/ 144 h 840"/>
                <a:gd name="T6" fmla="*/ 1704 w 1896"/>
                <a:gd name="T7" fmla="*/ 144 h 840"/>
                <a:gd name="T8" fmla="*/ 1512 w 1896"/>
                <a:gd name="T9" fmla="*/ 48 h 840"/>
                <a:gd name="T10" fmla="*/ 1224 w 1896"/>
                <a:gd name="T11" fmla="*/ 0 h 840"/>
                <a:gd name="T12" fmla="*/ 1032 w 1896"/>
                <a:gd name="T13" fmla="*/ 48 h 840"/>
                <a:gd name="T14" fmla="*/ 984 w 1896"/>
                <a:gd name="T15" fmla="*/ 96 h 840"/>
                <a:gd name="T16" fmla="*/ 840 w 1896"/>
                <a:gd name="T17" fmla="*/ 336 h 840"/>
                <a:gd name="T18" fmla="*/ 744 w 1896"/>
                <a:gd name="T19" fmla="*/ 432 h 840"/>
                <a:gd name="T20" fmla="*/ 648 w 1896"/>
                <a:gd name="T21" fmla="*/ 480 h 840"/>
                <a:gd name="T22" fmla="*/ 456 w 1896"/>
                <a:gd name="T23" fmla="*/ 528 h 840"/>
                <a:gd name="T24" fmla="*/ 360 w 1896"/>
                <a:gd name="T25" fmla="*/ 624 h 840"/>
                <a:gd name="T26" fmla="*/ 312 w 1896"/>
                <a:gd name="T27" fmla="*/ 672 h 840"/>
                <a:gd name="T28" fmla="*/ 216 w 1896"/>
                <a:gd name="T29" fmla="*/ 816 h 840"/>
                <a:gd name="T30" fmla="*/ 168 w 1896"/>
                <a:gd name="T31" fmla="*/ 816 h 840"/>
                <a:gd name="T32" fmla="*/ 24 w 1896"/>
                <a:gd name="T33" fmla="*/ 768 h 840"/>
                <a:gd name="T34" fmla="*/ 24 w 1896"/>
                <a:gd name="T35" fmla="*/ 72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96" h="840">
                  <a:moveTo>
                    <a:pt x="1896" y="96"/>
                  </a:moveTo>
                  <a:cubicBezTo>
                    <a:pt x="1880" y="92"/>
                    <a:pt x="1864" y="88"/>
                    <a:pt x="1848" y="96"/>
                  </a:cubicBezTo>
                  <a:cubicBezTo>
                    <a:pt x="1832" y="104"/>
                    <a:pt x="1824" y="136"/>
                    <a:pt x="1800" y="144"/>
                  </a:cubicBezTo>
                  <a:cubicBezTo>
                    <a:pt x="1776" y="152"/>
                    <a:pt x="1752" y="160"/>
                    <a:pt x="1704" y="144"/>
                  </a:cubicBezTo>
                  <a:cubicBezTo>
                    <a:pt x="1656" y="128"/>
                    <a:pt x="1592" y="72"/>
                    <a:pt x="1512" y="48"/>
                  </a:cubicBezTo>
                  <a:cubicBezTo>
                    <a:pt x="1432" y="24"/>
                    <a:pt x="1304" y="0"/>
                    <a:pt x="1224" y="0"/>
                  </a:cubicBezTo>
                  <a:cubicBezTo>
                    <a:pt x="1144" y="0"/>
                    <a:pt x="1072" y="32"/>
                    <a:pt x="1032" y="48"/>
                  </a:cubicBezTo>
                  <a:cubicBezTo>
                    <a:pt x="992" y="64"/>
                    <a:pt x="1016" y="48"/>
                    <a:pt x="984" y="96"/>
                  </a:cubicBezTo>
                  <a:cubicBezTo>
                    <a:pt x="952" y="144"/>
                    <a:pt x="880" y="280"/>
                    <a:pt x="840" y="336"/>
                  </a:cubicBezTo>
                  <a:cubicBezTo>
                    <a:pt x="800" y="392"/>
                    <a:pt x="776" y="408"/>
                    <a:pt x="744" y="432"/>
                  </a:cubicBezTo>
                  <a:cubicBezTo>
                    <a:pt x="712" y="456"/>
                    <a:pt x="696" y="464"/>
                    <a:pt x="648" y="480"/>
                  </a:cubicBezTo>
                  <a:cubicBezTo>
                    <a:pt x="600" y="496"/>
                    <a:pt x="504" y="504"/>
                    <a:pt x="456" y="528"/>
                  </a:cubicBezTo>
                  <a:cubicBezTo>
                    <a:pt x="408" y="552"/>
                    <a:pt x="384" y="600"/>
                    <a:pt x="360" y="624"/>
                  </a:cubicBezTo>
                  <a:cubicBezTo>
                    <a:pt x="336" y="648"/>
                    <a:pt x="336" y="640"/>
                    <a:pt x="312" y="672"/>
                  </a:cubicBezTo>
                  <a:cubicBezTo>
                    <a:pt x="288" y="704"/>
                    <a:pt x="240" y="792"/>
                    <a:pt x="216" y="816"/>
                  </a:cubicBezTo>
                  <a:cubicBezTo>
                    <a:pt x="192" y="840"/>
                    <a:pt x="200" y="824"/>
                    <a:pt x="168" y="816"/>
                  </a:cubicBezTo>
                  <a:cubicBezTo>
                    <a:pt x="136" y="808"/>
                    <a:pt x="48" y="784"/>
                    <a:pt x="24" y="768"/>
                  </a:cubicBezTo>
                  <a:cubicBezTo>
                    <a:pt x="0" y="752"/>
                    <a:pt x="24" y="736"/>
                    <a:pt x="24" y="720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207903" name="Freeform 31">
              <a:extLst>
                <a:ext uri="{FF2B5EF4-FFF2-40B4-BE49-F238E27FC236}">
                  <a16:creationId xmlns:a16="http://schemas.microsoft.com/office/drawing/2014/main" id="{FF9B137D-E5B2-4E4E-AC99-E3781474D48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0" y="1153"/>
              <a:ext cx="442" cy="353"/>
            </a:xfrm>
            <a:custGeom>
              <a:avLst/>
              <a:gdLst>
                <a:gd name="T0" fmla="*/ 544 w 640"/>
                <a:gd name="T1" fmla="*/ 8 h 512"/>
                <a:gd name="T2" fmla="*/ 592 w 640"/>
                <a:gd name="T3" fmla="*/ 8 h 512"/>
                <a:gd name="T4" fmla="*/ 640 w 640"/>
                <a:gd name="T5" fmla="*/ 56 h 512"/>
                <a:gd name="T6" fmla="*/ 592 w 640"/>
                <a:gd name="T7" fmla="*/ 152 h 512"/>
                <a:gd name="T8" fmla="*/ 448 w 640"/>
                <a:gd name="T9" fmla="*/ 344 h 512"/>
                <a:gd name="T10" fmla="*/ 160 w 640"/>
                <a:gd name="T11" fmla="*/ 488 h 512"/>
                <a:gd name="T12" fmla="*/ 16 w 640"/>
                <a:gd name="T13" fmla="*/ 488 h 512"/>
                <a:gd name="T14" fmla="*/ 64 w 640"/>
                <a:gd name="T15" fmla="*/ 39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0" h="512">
                  <a:moveTo>
                    <a:pt x="544" y="8"/>
                  </a:moveTo>
                  <a:cubicBezTo>
                    <a:pt x="560" y="4"/>
                    <a:pt x="576" y="0"/>
                    <a:pt x="592" y="8"/>
                  </a:cubicBezTo>
                  <a:cubicBezTo>
                    <a:pt x="608" y="16"/>
                    <a:pt x="640" y="32"/>
                    <a:pt x="640" y="56"/>
                  </a:cubicBezTo>
                  <a:cubicBezTo>
                    <a:pt x="640" y="80"/>
                    <a:pt x="624" y="104"/>
                    <a:pt x="592" y="152"/>
                  </a:cubicBezTo>
                  <a:cubicBezTo>
                    <a:pt x="560" y="200"/>
                    <a:pt x="520" y="288"/>
                    <a:pt x="448" y="344"/>
                  </a:cubicBezTo>
                  <a:cubicBezTo>
                    <a:pt x="376" y="400"/>
                    <a:pt x="232" y="464"/>
                    <a:pt x="160" y="488"/>
                  </a:cubicBezTo>
                  <a:cubicBezTo>
                    <a:pt x="88" y="512"/>
                    <a:pt x="32" y="504"/>
                    <a:pt x="16" y="488"/>
                  </a:cubicBezTo>
                  <a:cubicBezTo>
                    <a:pt x="0" y="472"/>
                    <a:pt x="32" y="432"/>
                    <a:pt x="64" y="392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207904" name="Text Box 32">
              <a:extLst>
                <a:ext uri="{FF2B5EF4-FFF2-40B4-BE49-F238E27FC236}">
                  <a16:creationId xmlns:a16="http://schemas.microsoft.com/office/drawing/2014/main" id="{E30B2E19-9AC3-4702-917E-B78352D7608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48" y="1760"/>
              <a:ext cx="399" cy="13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kumimoji="0" lang="en-CA" altLang="en-US" sz="1400">
                  <a:solidFill>
                    <a:schemeClr val="bg2"/>
                  </a:solidFill>
                  <a:latin typeface="Arial" panose="020B0604020202020204" pitchFamily="34" charset="0"/>
                </a:rPr>
                <a:t>AREA 1</a:t>
              </a:r>
            </a:p>
          </p:txBody>
        </p:sp>
        <p:sp>
          <p:nvSpPr>
            <p:cNvPr id="207905" name="Rectangle 33">
              <a:extLst>
                <a:ext uri="{FF2B5EF4-FFF2-40B4-BE49-F238E27FC236}">
                  <a16:creationId xmlns:a16="http://schemas.microsoft.com/office/drawing/2014/main" id="{579D0075-87EA-4851-9EDC-B7A9CE307BB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1390"/>
              <a:ext cx="133" cy="13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207906" name="Freeform 34">
              <a:extLst>
                <a:ext uri="{FF2B5EF4-FFF2-40B4-BE49-F238E27FC236}">
                  <a16:creationId xmlns:a16="http://schemas.microsoft.com/office/drawing/2014/main" id="{A2B1F2C8-8E80-41FF-A014-3BAD8A0A2D8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9" y="1290"/>
              <a:ext cx="330" cy="210"/>
            </a:xfrm>
            <a:custGeom>
              <a:avLst/>
              <a:gdLst>
                <a:gd name="T0" fmla="*/ 480 w 480"/>
                <a:gd name="T1" fmla="*/ 288 h 304"/>
                <a:gd name="T2" fmla="*/ 432 w 480"/>
                <a:gd name="T3" fmla="*/ 288 h 304"/>
                <a:gd name="T4" fmla="*/ 240 w 480"/>
                <a:gd name="T5" fmla="*/ 192 h 304"/>
                <a:gd name="T6" fmla="*/ 0 w 480"/>
                <a:gd name="T7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0" h="304">
                  <a:moveTo>
                    <a:pt x="480" y="288"/>
                  </a:moveTo>
                  <a:cubicBezTo>
                    <a:pt x="476" y="296"/>
                    <a:pt x="472" y="304"/>
                    <a:pt x="432" y="288"/>
                  </a:cubicBezTo>
                  <a:cubicBezTo>
                    <a:pt x="392" y="272"/>
                    <a:pt x="312" y="240"/>
                    <a:pt x="240" y="192"/>
                  </a:cubicBezTo>
                  <a:cubicBezTo>
                    <a:pt x="168" y="144"/>
                    <a:pt x="84" y="72"/>
                    <a:pt x="0" y="0"/>
                  </a:cubicBezTo>
                </a:path>
              </a:pathLst>
            </a:custGeom>
            <a:noFill/>
            <a:ln w="57150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207907" name="Freeform 35">
              <a:extLst>
                <a:ext uri="{FF2B5EF4-FFF2-40B4-BE49-F238E27FC236}">
                  <a16:creationId xmlns:a16="http://schemas.microsoft.com/office/drawing/2014/main" id="{44828797-04F1-4780-9649-5A92FB8335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45" y="1093"/>
              <a:ext cx="72" cy="297"/>
            </a:xfrm>
            <a:custGeom>
              <a:avLst/>
              <a:gdLst>
                <a:gd name="T0" fmla="*/ 0 w 104"/>
                <a:gd name="T1" fmla="*/ 432 h 432"/>
                <a:gd name="T2" fmla="*/ 48 w 104"/>
                <a:gd name="T3" fmla="*/ 336 h 432"/>
                <a:gd name="T4" fmla="*/ 96 w 104"/>
                <a:gd name="T5" fmla="*/ 96 h 432"/>
                <a:gd name="T6" fmla="*/ 96 w 104"/>
                <a:gd name="T7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432">
                  <a:moveTo>
                    <a:pt x="0" y="432"/>
                  </a:moveTo>
                  <a:cubicBezTo>
                    <a:pt x="16" y="412"/>
                    <a:pt x="32" y="392"/>
                    <a:pt x="48" y="336"/>
                  </a:cubicBezTo>
                  <a:cubicBezTo>
                    <a:pt x="64" y="280"/>
                    <a:pt x="88" y="152"/>
                    <a:pt x="96" y="96"/>
                  </a:cubicBezTo>
                  <a:cubicBezTo>
                    <a:pt x="104" y="40"/>
                    <a:pt x="100" y="20"/>
                    <a:pt x="96" y="0"/>
                  </a:cubicBezTo>
                </a:path>
              </a:pathLst>
            </a:custGeom>
            <a:noFill/>
            <a:ln w="57150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207908" name="Text Box 36">
              <a:extLst>
                <a:ext uri="{FF2B5EF4-FFF2-40B4-BE49-F238E27FC236}">
                  <a16:creationId xmlns:a16="http://schemas.microsoft.com/office/drawing/2014/main" id="{820CB94E-5987-47D1-9C06-D8567A75C9D8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19" y="1180"/>
              <a:ext cx="399" cy="13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kumimoji="0" lang="en-CA" altLang="en-US" sz="1400">
                  <a:solidFill>
                    <a:schemeClr val="bg2"/>
                  </a:solidFill>
                  <a:latin typeface="Arial" panose="020B0604020202020204" pitchFamily="34" charset="0"/>
                </a:rPr>
                <a:t>AREA 2</a:t>
              </a:r>
            </a:p>
          </p:txBody>
        </p:sp>
        <p:sp>
          <p:nvSpPr>
            <p:cNvPr id="207909" name="Line 37">
              <a:extLst>
                <a:ext uri="{FF2B5EF4-FFF2-40B4-BE49-F238E27FC236}">
                  <a16:creationId xmlns:a16="http://schemas.microsoft.com/office/drawing/2014/main" id="{D964D235-CD3C-46BA-94EC-AD5961E63B1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18" y="1522"/>
              <a:ext cx="143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207910" name="Line 38">
              <a:extLst>
                <a:ext uri="{FF2B5EF4-FFF2-40B4-BE49-F238E27FC236}">
                  <a16:creationId xmlns:a16="http://schemas.microsoft.com/office/drawing/2014/main" id="{0F9185EE-F0FE-426B-A337-59C0634AE0F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18" y="1390"/>
              <a:ext cx="143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207911" name="Text Box 39">
              <a:extLst>
                <a:ext uri="{FF2B5EF4-FFF2-40B4-BE49-F238E27FC236}">
                  <a16:creationId xmlns:a16="http://schemas.microsoft.com/office/drawing/2014/main" id="{E1F2EB5F-0910-4633-B8C1-F63E46594FE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27" y="1332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2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>
              <a:spAutoFit/>
            </a:bodyPr>
            <a:lstStyle/>
            <a:p>
              <a:pPr algn="ctr"/>
              <a:r>
                <a:rPr kumimoji="0" lang="en-CA" altLang="en-US" sz="1400" b="1">
                  <a:solidFill>
                    <a:schemeClr val="bg2"/>
                  </a:solidFill>
                  <a:latin typeface="Arial" panose="020B0604020202020204" pitchFamily="34" charset="0"/>
                </a:rPr>
                <a:t>3</a:t>
              </a:r>
              <a:endParaRPr kumimoji="0" lang="en-CA" altLang="en-US" sz="14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7912" name="Text Box 40">
              <a:extLst>
                <a:ext uri="{FF2B5EF4-FFF2-40B4-BE49-F238E27FC236}">
                  <a16:creationId xmlns:a16="http://schemas.microsoft.com/office/drawing/2014/main" id="{222D273F-FFBD-4DB8-B01F-70CDD5CD6A4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03" y="2322"/>
              <a:ext cx="3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2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>
              <a:spAutoFit/>
            </a:bodyPr>
            <a:lstStyle/>
            <a:p>
              <a:pPr algn="ctr"/>
              <a:r>
                <a:rPr kumimoji="0" lang="en-CA" altLang="en-US" sz="1400" b="1">
                  <a:solidFill>
                    <a:schemeClr val="bg2"/>
                  </a:solidFill>
                  <a:latin typeface="Arial" panose="020B0604020202020204" pitchFamily="34" charset="0"/>
                </a:rPr>
                <a:t>12</a:t>
              </a:r>
              <a:endParaRPr kumimoji="0" lang="en-CA" altLang="en-US" sz="14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07914" name="Picture 42">
            <a:extLst>
              <a:ext uri="{FF2B5EF4-FFF2-40B4-BE49-F238E27FC236}">
                <a16:creationId xmlns:a16="http://schemas.microsoft.com/office/drawing/2014/main" id="{494053F3-513C-450C-A383-8AF0FA61D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0"/>
            <a:ext cx="6373812" cy="481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7918" name="Rectangle 46">
            <a:extLst>
              <a:ext uri="{FF2B5EF4-FFF2-40B4-BE49-F238E27FC236}">
                <a16:creationId xmlns:a16="http://schemas.microsoft.com/office/drawing/2014/main" id="{3BA95E32-8CF2-4976-AA5A-7718FD93C27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636838" cy="1143000"/>
          </a:xfrm>
        </p:spPr>
        <p:txBody>
          <a:bodyPr/>
          <a:lstStyle/>
          <a:p>
            <a:pPr algn="ctr"/>
            <a:r>
              <a:rPr lang="en-US" altLang="en-US"/>
              <a:t>SINMAP</a:t>
            </a:r>
          </a:p>
        </p:txBody>
      </p:sp>
      <p:sp>
        <p:nvSpPr>
          <p:cNvPr id="207919" name="Rectangle 47">
            <a:extLst>
              <a:ext uri="{FF2B5EF4-FFF2-40B4-BE49-F238E27FC236}">
                <a16:creationId xmlns:a16="http://schemas.microsoft.com/office/drawing/2014/main" id="{D0B1F280-E082-44FA-B549-9548DD9CB8D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263" y="914400"/>
            <a:ext cx="2682875" cy="700088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b="1"/>
              <a:t>Terrain Stability Mapping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7" name="Line 3">
            <a:extLst>
              <a:ext uri="{FF2B5EF4-FFF2-40B4-BE49-F238E27FC236}">
                <a16:creationId xmlns:a16="http://schemas.microsoft.com/office/drawing/2014/main" id="{CF0E0A41-A538-4A21-8AF7-A4E0C6BA933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738" y="955675"/>
            <a:ext cx="8561387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09" name="Rectangle 5">
            <a:extLst>
              <a:ext uri="{FF2B5EF4-FFF2-40B4-BE49-F238E27FC236}">
                <a16:creationId xmlns:a16="http://schemas.microsoft.com/office/drawing/2014/main" id="{92AC81D5-B77F-48FB-A2F6-F07C40A31D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3950" y="0"/>
            <a:ext cx="6021388" cy="923925"/>
          </a:xfrm>
          <a:ln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600"/>
              <a:t>TauDEM Software Architecture</a:t>
            </a:r>
            <a:endParaRPr lang="en-US" altLang="en-US" sz="4000"/>
          </a:p>
        </p:txBody>
      </p:sp>
      <p:sp>
        <p:nvSpPr>
          <p:cNvPr id="251915" name="Rectangle 11">
            <a:extLst>
              <a:ext uri="{FF2B5EF4-FFF2-40B4-BE49-F238E27FC236}">
                <a16:creationId xmlns:a16="http://schemas.microsoft.com/office/drawing/2014/main" id="{EBC8809B-D473-43A8-A416-6C466FEB4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6675" y="6111875"/>
            <a:ext cx="2454275" cy="563563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chemeClr val="bg2"/>
                </a:solidFill>
              </a:rPr>
              <a:t>ESRI Binary Grid Files</a:t>
            </a:r>
          </a:p>
        </p:txBody>
      </p:sp>
      <p:sp>
        <p:nvSpPr>
          <p:cNvPr id="251916" name="Rectangle 12">
            <a:extLst>
              <a:ext uri="{FF2B5EF4-FFF2-40B4-BE49-F238E27FC236}">
                <a16:creationId xmlns:a16="http://schemas.microsoft.com/office/drawing/2014/main" id="{3452A913-468C-4755-B0F3-753FAFA85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913" y="6097588"/>
            <a:ext cx="2392362" cy="576262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chemeClr val="bg2"/>
                </a:solidFill>
              </a:rPr>
              <a:t>ASCII text grid files</a:t>
            </a:r>
          </a:p>
        </p:txBody>
      </p:sp>
      <p:sp>
        <p:nvSpPr>
          <p:cNvPr id="251917" name="Rectangle 13">
            <a:extLst>
              <a:ext uri="{FF2B5EF4-FFF2-40B4-BE49-F238E27FC236}">
                <a16:creationId xmlns:a16="http://schemas.microsoft.com/office/drawing/2014/main" id="{9882BCA6-EC30-45FE-B38F-EA80B5CFE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0" y="5349875"/>
            <a:ext cx="1997075" cy="6397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chemeClr val="bg2"/>
                </a:solidFill>
              </a:rPr>
              <a:t>ESRI gridio API </a:t>
            </a:r>
          </a:p>
          <a:p>
            <a:pPr algn="ctr"/>
            <a:r>
              <a:rPr lang="en-US" altLang="en-US" sz="2000">
                <a:solidFill>
                  <a:schemeClr val="bg2"/>
                </a:solidFill>
              </a:rPr>
              <a:t>(Spatial analyst)</a:t>
            </a:r>
          </a:p>
        </p:txBody>
      </p:sp>
      <p:sp>
        <p:nvSpPr>
          <p:cNvPr id="251918" name="Rectangle 14">
            <a:extLst>
              <a:ext uri="{FF2B5EF4-FFF2-40B4-BE49-F238E27FC236}">
                <a16:creationId xmlns:a16="http://schemas.microsoft.com/office/drawing/2014/main" id="{3E067C8D-C123-4FC7-B97D-6361B1F49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7713" y="4511675"/>
            <a:ext cx="2713037" cy="685800"/>
          </a:xfrm>
          <a:prstGeom prst="rect">
            <a:avLst/>
          </a:prstGeom>
          <a:solidFill>
            <a:srgbClr val="99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chemeClr val="bg2"/>
                </a:solidFill>
              </a:rPr>
              <a:t>Grid read/write interface</a:t>
            </a:r>
          </a:p>
        </p:txBody>
      </p:sp>
      <p:sp>
        <p:nvSpPr>
          <p:cNvPr id="251919" name="Rectangle 15">
            <a:extLst>
              <a:ext uri="{FF2B5EF4-FFF2-40B4-BE49-F238E27FC236}">
                <a16:creationId xmlns:a16="http://schemas.microsoft.com/office/drawing/2014/main" id="{2EEA5D62-7058-4701-850E-CA41AC402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913" y="3567113"/>
            <a:ext cx="2378075" cy="669925"/>
          </a:xfrm>
          <a:prstGeom prst="rect">
            <a:avLst/>
          </a:prstGeom>
          <a:solidFill>
            <a:srgbClr val="99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chemeClr val="bg2"/>
                </a:solidFill>
              </a:rPr>
              <a:t>TauDEM C++ library</a:t>
            </a:r>
          </a:p>
        </p:txBody>
      </p:sp>
      <p:sp>
        <p:nvSpPr>
          <p:cNvPr id="251920" name="Rectangle 16">
            <a:extLst>
              <a:ext uri="{FF2B5EF4-FFF2-40B4-BE49-F238E27FC236}">
                <a16:creationId xmlns:a16="http://schemas.microsoft.com/office/drawing/2014/main" id="{E0489C33-6A73-4018-A011-4FF1D4ED6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9913" y="3581400"/>
            <a:ext cx="1800225" cy="639763"/>
          </a:xfrm>
          <a:prstGeom prst="rect">
            <a:avLst/>
          </a:prstGeom>
          <a:solidFill>
            <a:srgbClr val="99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chemeClr val="bg2"/>
                </a:solidFill>
              </a:rPr>
              <a:t>Fortran (legacy)</a:t>
            </a:r>
          </a:p>
          <a:p>
            <a:pPr algn="ctr"/>
            <a:r>
              <a:rPr lang="en-US" altLang="en-US" sz="2000">
                <a:solidFill>
                  <a:schemeClr val="bg2"/>
                </a:solidFill>
              </a:rPr>
              <a:t>components </a:t>
            </a:r>
          </a:p>
        </p:txBody>
      </p:sp>
      <p:sp>
        <p:nvSpPr>
          <p:cNvPr id="251921" name="Rectangle 17">
            <a:extLst>
              <a:ext uri="{FF2B5EF4-FFF2-40B4-BE49-F238E27FC236}">
                <a16:creationId xmlns:a16="http://schemas.microsoft.com/office/drawing/2014/main" id="{D4B788EF-19D4-48A4-8114-FF5E601EE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0438" y="2695575"/>
            <a:ext cx="1631950" cy="639763"/>
          </a:xfrm>
          <a:prstGeom prst="rect">
            <a:avLst/>
          </a:prstGeom>
          <a:solidFill>
            <a:srgbClr val="99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chemeClr val="bg2"/>
                </a:solidFill>
              </a:rPr>
              <a:t>DLL interface</a:t>
            </a:r>
          </a:p>
        </p:txBody>
      </p:sp>
      <p:sp>
        <p:nvSpPr>
          <p:cNvPr id="251922" name="Rectangle 18">
            <a:extLst>
              <a:ext uri="{FF2B5EF4-FFF2-40B4-BE49-F238E27FC236}">
                <a16:creationId xmlns:a16="http://schemas.microsoft.com/office/drawing/2014/main" id="{120BA4A2-1F2E-4AC0-A901-8D2F059DF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5475" y="1189038"/>
            <a:ext cx="2149475" cy="1233487"/>
          </a:xfrm>
          <a:prstGeom prst="rect">
            <a:avLst/>
          </a:prstGeom>
          <a:solidFill>
            <a:srgbClr val="99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chemeClr val="bg2"/>
                </a:solidFill>
              </a:rPr>
              <a:t>ArcView Extension </a:t>
            </a:r>
          </a:p>
          <a:p>
            <a:pPr algn="ctr"/>
            <a:r>
              <a:rPr lang="en-US" altLang="en-US" sz="2000">
                <a:solidFill>
                  <a:schemeClr val="bg2"/>
                </a:solidFill>
              </a:rPr>
              <a:t>Avenue Scripts</a:t>
            </a:r>
          </a:p>
          <a:p>
            <a:pPr algn="ctr"/>
            <a:r>
              <a:rPr lang="en-US" altLang="en-US" sz="2000">
                <a:solidFill>
                  <a:schemeClr val="bg2"/>
                </a:solidFill>
              </a:rPr>
              <a:t>(SINMAP)</a:t>
            </a:r>
          </a:p>
        </p:txBody>
      </p:sp>
      <p:sp>
        <p:nvSpPr>
          <p:cNvPr id="251923" name="Rectangle 19">
            <a:extLst>
              <a:ext uri="{FF2B5EF4-FFF2-40B4-BE49-F238E27FC236}">
                <a16:creationId xmlns:a16="http://schemas.microsoft.com/office/drawing/2014/main" id="{06765B72-57A2-4DD1-B503-E14400039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8963" y="1206500"/>
            <a:ext cx="1830387" cy="1217613"/>
          </a:xfrm>
          <a:prstGeom prst="rect">
            <a:avLst/>
          </a:prstGeom>
          <a:solidFill>
            <a:srgbClr val="99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chemeClr val="bg2"/>
                </a:solidFill>
              </a:rPr>
              <a:t>Standalone </a:t>
            </a:r>
          </a:p>
          <a:p>
            <a:pPr algn="ctr"/>
            <a:r>
              <a:rPr lang="en-US" altLang="en-US" sz="2000">
                <a:solidFill>
                  <a:schemeClr val="bg2"/>
                </a:solidFill>
              </a:rPr>
              <a:t>command line </a:t>
            </a:r>
          </a:p>
          <a:p>
            <a:pPr algn="ctr"/>
            <a:r>
              <a:rPr lang="en-US" altLang="en-US" sz="2000">
                <a:solidFill>
                  <a:schemeClr val="bg2"/>
                </a:solidFill>
              </a:rPr>
              <a:t>applications</a:t>
            </a:r>
          </a:p>
        </p:txBody>
      </p:sp>
      <p:sp>
        <p:nvSpPr>
          <p:cNvPr id="251924" name="Rectangle 20">
            <a:extLst>
              <a:ext uri="{FF2B5EF4-FFF2-40B4-BE49-F238E27FC236}">
                <a16:creationId xmlns:a16="http://schemas.microsoft.com/office/drawing/2014/main" id="{53C105F7-CA7F-4504-8EA7-5554DE813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838" y="2698750"/>
            <a:ext cx="2149475" cy="639763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chemeClr val="bg2"/>
                </a:solidFill>
              </a:rPr>
              <a:t>C++ COM interface</a:t>
            </a:r>
          </a:p>
          <a:p>
            <a:pPr algn="ctr"/>
            <a:r>
              <a:rPr lang="en-US" altLang="en-US" sz="2000">
                <a:solidFill>
                  <a:schemeClr val="bg2"/>
                </a:solidFill>
              </a:rPr>
              <a:t>(under development)</a:t>
            </a:r>
          </a:p>
        </p:txBody>
      </p:sp>
      <p:sp>
        <p:nvSpPr>
          <p:cNvPr id="251925" name="Rectangle 21">
            <a:extLst>
              <a:ext uri="{FF2B5EF4-FFF2-40B4-BE49-F238E27FC236}">
                <a16:creationId xmlns:a16="http://schemas.microsoft.com/office/drawing/2014/main" id="{B8260CF7-07D0-4FA1-AA89-AD1974552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5238" y="1157288"/>
            <a:ext cx="1522412" cy="1295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chemeClr val="bg2"/>
                </a:solidFill>
              </a:rPr>
              <a:t>VB GUI </a:t>
            </a:r>
          </a:p>
          <a:p>
            <a:pPr algn="ctr"/>
            <a:r>
              <a:rPr lang="en-US" altLang="en-US" sz="2000">
                <a:solidFill>
                  <a:schemeClr val="bg2"/>
                </a:solidFill>
              </a:rPr>
              <a:t>applications</a:t>
            </a:r>
          </a:p>
          <a:p>
            <a:pPr algn="ctr"/>
            <a:r>
              <a:rPr lang="en-US" altLang="en-US" sz="2000">
                <a:solidFill>
                  <a:schemeClr val="bg2"/>
                </a:solidFill>
              </a:rPr>
              <a:t>(under </a:t>
            </a:r>
          </a:p>
          <a:p>
            <a:pPr algn="ctr"/>
            <a:r>
              <a:rPr lang="en-US" altLang="en-US" sz="2000">
                <a:solidFill>
                  <a:schemeClr val="bg2"/>
                </a:solidFill>
              </a:rPr>
              <a:t>development)</a:t>
            </a:r>
          </a:p>
        </p:txBody>
      </p:sp>
      <p:sp>
        <p:nvSpPr>
          <p:cNvPr id="251926" name="Rectangle 22">
            <a:extLst>
              <a:ext uri="{FF2B5EF4-FFF2-40B4-BE49-F238E27FC236}">
                <a16:creationId xmlns:a16="http://schemas.microsoft.com/office/drawing/2014/main" id="{116AF5AD-7187-40B8-85A3-35B135122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" y="1155700"/>
            <a:ext cx="2193925" cy="1296988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chemeClr val="bg2"/>
                </a:solidFill>
              </a:rPr>
              <a:t>ESRI ArcGIS 8.1</a:t>
            </a:r>
          </a:p>
          <a:p>
            <a:pPr algn="ctr"/>
            <a:r>
              <a:rPr lang="en-US" altLang="en-US" sz="2000">
                <a:solidFill>
                  <a:schemeClr val="bg2"/>
                </a:solidFill>
              </a:rPr>
              <a:t>(Awaiting release) </a:t>
            </a:r>
          </a:p>
          <a:p>
            <a:pPr algn="ctr"/>
            <a:r>
              <a:rPr lang="en-US" altLang="en-US" sz="2000">
                <a:solidFill>
                  <a:schemeClr val="bg2"/>
                </a:solidFill>
              </a:rPr>
              <a:t>(under Development </a:t>
            </a:r>
          </a:p>
          <a:p>
            <a:pPr algn="ctr"/>
            <a:r>
              <a:rPr lang="en-US" altLang="en-US" sz="2000">
                <a:solidFill>
                  <a:schemeClr val="bg2"/>
                </a:solidFill>
              </a:rPr>
              <a:t>using beta)</a:t>
            </a:r>
          </a:p>
        </p:txBody>
      </p:sp>
      <p:sp>
        <p:nvSpPr>
          <p:cNvPr id="251927" name="Rectangle 23">
            <a:extLst>
              <a:ext uri="{FF2B5EF4-FFF2-40B4-BE49-F238E27FC236}">
                <a16:creationId xmlns:a16="http://schemas.microsoft.com/office/drawing/2014/main" id="{D1EDC405-0BB0-484C-AE48-D90392081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5913" y="6083300"/>
            <a:ext cx="2103437" cy="576263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chemeClr val="bg2"/>
                </a:solidFill>
              </a:rPr>
              <a:t>Vector shape files</a:t>
            </a:r>
          </a:p>
        </p:txBody>
      </p:sp>
      <p:cxnSp>
        <p:nvCxnSpPr>
          <p:cNvPr id="251928" name="AutoShape 24">
            <a:extLst>
              <a:ext uri="{FF2B5EF4-FFF2-40B4-BE49-F238E27FC236}">
                <a16:creationId xmlns:a16="http://schemas.microsoft.com/office/drawing/2014/main" id="{EFB6F4FF-D11B-42E3-8838-0D49DB71D015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>
            <a:off x="2926557" y="3948906"/>
            <a:ext cx="1846262" cy="2422525"/>
          </a:xfrm>
          <a:prstGeom prst="bentConnector3">
            <a:avLst>
              <a:gd name="adj1" fmla="val 92602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1929" name="AutoShape 25">
            <a:extLst>
              <a:ext uri="{FF2B5EF4-FFF2-40B4-BE49-F238E27FC236}">
                <a16:creationId xmlns:a16="http://schemas.microsoft.com/office/drawing/2014/main" id="{9C105CE0-ED1E-4C6B-A2E2-CD26FAEDF595}"/>
              </a:ext>
            </a:extLst>
          </p:cNvPr>
          <p:cNvCxnSpPr>
            <a:cxnSpLocks noChangeShapeType="1"/>
            <a:stCxn id="251916" idx="0"/>
            <a:endCxn id="251918" idx="2"/>
          </p:cNvCxnSpPr>
          <p:nvPr/>
        </p:nvCxnSpPr>
        <p:spPr bwMode="auto">
          <a:xfrm rot="16200000">
            <a:off x="5041900" y="5224463"/>
            <a:ext cx="900113" cy="846137"/>
          </a:xfrm>
          <a:prstGeom prst="bentConnector3">
            <a:avLst>
              <a:gd name="adj1" fmla="val 49912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1932" name="AutoShape 28">
            <a:extLst>
              <a:ext uri="{FF2B5EF4-FFF2-40B4-BE49-F238E27FC236}">
                <a16:creationId xmlns:a16="http://schemas.microsoft.com/office/drawing/2014/main" id="{806ACC1F-45E4-4E04-B87E-4A39C0C21EB8}"/>
              </a:ext>
            </a:extLst>
          </p:cNvPr>
          <p:cNvCxnSpPr>
            <a:cxnSpLocks noChangeShapeType="1"/>
            <a:stCxn id="251919" idx="2"/>
            <a:endCxn id="251918" idx="0"/>
          </p:cNvCxnSpPr>
          <p:nvPr/>
        </p:nvCxnSpPr>
        <p:spPr bwMode="auto">
          <a:xfrm rot="16200000" flipH="1">
            <a:off x="5350669" y="3947319"/>
            <a:ext cx="274637" cy="854075"/>
          </a:xfrm>
          <a:prstGeom prst="bentConnector3">
            <a:avLst>
              <a:gd name="adj1" fmla="val 49130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1933" name="AutoShape 29">
            <a:extLst>
              <a:ext uri="{FF2B5EF4-FFF2-40B4-BE49-F238E27FC236}">
                <a16:creationId xmlns:a16="http://schemas.microsoft.com/office/drawing/2014/main" id="{327F0E76-DEA5-4BC4-8B37-588AA25150D2}"/>
              </a:ext>
            </a:extLst>
          </p:cNvPr>
          <p:cNvCxnSpPr>
            <a:cxnSpLocks noChangeShapeType="1"/>
            <a:stCxn id="251919" idx="3"/>
            <a:endCxn id="251920" idx="1"/>
          </p:cNvCxnSpPr>
          <p:nvPr/>
        </p:nvCxnSpPr>
        <p:spPr bwMode="auto">
          <a:xfrm>
            <a:off x="6249988" y="3902075"/>
            <a:ext cx="669925" cy="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1934" name="AutoShape 30">
            <a:extLst>
              <a:ext uri="{FF2B5EF4-FFF2-40B4-BE49-F238E27FC236}">
                <a16:creationId xmlns:a16="http://schemas.microsoft.com/office/drawing/2014/main" id="{7A086A8F-6952-49F4-8922-BBA903B833D5}"/>
              </a:ext>
            </a:extLst>
          </p:cNvPr>
          <p:cNvCxnSpPr>
            <a:cxnSpLocks noChangeShapeType="1"/>
            <a:stCxn id="251917" idx="2"/>
            <a:endCxn id="251915" idx="0"/>
          </p:cNvCxnSpPr>
          <p:nvPr/>
        </p:nvCxnSpPr>
        <p:spPr bwMode="auto">
          <a:xfrm rot="16200000" flipH="1">
            <a:off x="7514432" y="5982494"/>
            <a:ext cx="122237" cy="136525"/>
          </a:xfrm>
          <a:prstGeom prst="bentConnector3">
            <a:avLst>
              <a:gd name="adj1" fmla="val 49352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1935" name="AutoShape 31">
            <a:extLst>
              <a:ext uri="{FF2B5EF4-FFF2-40B4-BE49-F238E27FC236}">
                <a16:creationId xmlns:a16="http://schemas.microsoft.com/office/drawing/2014/main" id="{F625FDB9-DFA0-4084-92F2-083F5978FB09}"/>
              </a:ext>
            </a:extLst>
          </p:cNvPr>
          <p:cNvCxnSpPr>
            <a:cxnSpLocks noChangeShapeType="1"/>
            <a:stCxn id="251918" idx="2"/>
            <a:endCxn id="251917" idx="0"/>
          </p:cNvCxnSpPr>
          <p:nvPr/>
        </p:nvCxnSpPr>
        <p:spPr bwMode="auto">
          <a:xfrm rot="16200000" flipH="1">
            <a:off x="6634957" y="4477543"/>
            <a:ext cx="152400" cy="15922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1936" name="AutoShape 32">
            <a:extLst>
              <a:ext uri="{FF2B5EF4-FFF2-40B4-BE49-F238E27FC236}">
                <a16:creationId xmlns:a16="http://schemas.microsoft.com/office/drawing/2014/main" id="{B83F18B8-D3AD-45F5-B9A2-190195EBC456}"/>
              </a:ext>
            </a:extLst>
          </p:cNvPr>
          <p:cNvCxnSpPr>
            <a:cxnSpLocks noChangeShapeType="1"/>
            <a:stCxn id="251921" idx="2"/>
            <a:endCxn id="251919" idx="0"/>
          </p:cNvCxnSpPr>
          <p:nvPr/>
        </p:nvCxnSpPr>
        <p:spPr bwMode="auto">
          <a:xfrm rot="5400000">
            <a:off x="5207794" y="3188494"/>
            <a:ext cx="231775" cy="5254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1938" name="AutoShape 34">
            <a:extLst>
              <a:ext uri="{FF2B5EF4-FFF2-40B4-BE49-F238E27FC236}">
                <a16:creationId xmlns:a16="http://schemas.microsoft.com/office/drawing/2014/main" id="{6714021F-7DED-4CF3-BA7D-F9CFAFDEA68E}"/>
              </a:ext>
            </a:extLst>
          </p:cNvPr>
          <p:cNvCxnSpPr>
            <a:cxnSpLocks noChangeShapeType="1"/>
            <a:stCxn id="251922" idx="2"/>
            <a:endCxn id="251921" idx="0"/>
          </p:cNvCxnSpPr>
          <p:nvPr/>
        </p:nvCxnSpPr>
        <p:spPr bwMode="auto">
          <a:xfrm rot="16200000" flipH="1">
            <a:off x="5411788" y="2520950"/>
            <a:ext cx="273050" cy="76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1939" name="AutoShape 35">
            <a:extLst>
              <a:ext uri="{FF2B5EF4-FFF2-40B4-BE49-F238E27FC236}">
                <a16:creationId xmlns:a16="http://schemas.microsoft.com/office/drawing/2014/main" id="{A4882274-B1E7-47CD-A3B6-0AB61BF7FF8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886450" y="1582738"/>
            <a:ext cx="1143000" cy="2794000"/>
          </a:xfrm>
          <a:prstGeom prst="bentConnector3">
            <a:avLst>
              <a:gd name="adj1" fmla="val 91106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1940" name="AutoShape 36">
            <a:extLst>
              <a:ext uri="{FF2B5EF4-FFF2-40B4-BE49-F238E27FC236}">
                <a16:creationId xmlns:a16="http://schemas.microsoft.com/office/drawing/2014/main" id="{A864A3A7-774C-4209-BDC1-09AC27DF1D3A}"/>
              </a:ext>
            </a:extLst>
          </p:cNvPr>
          <p:cNvCxnSpPr>
            <a:cxnSpLocks noChangeShapeType="1"/>
            <a:stCxn id="251925" idx="2"/>
            <a:endCxn id="251924" idx="0"/>
          </p:cNvCxnSpPr>
          <p:nvPr/>
        </p:nvCxnSpPr>
        <p:spPr bwMode="auto">
          <a:xfrm rot="16200000" flipH="1">
            <a:off x="3190876" y="2559050"/>
            <a:ext cx="246062" cy="33337"/>
          </a:xfrm>
          <a:prstGeom prst="bentConnector3">
            <a:avLst>
              <a:gd name="adj1" fmla="val 49676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1941" name="AutoShape 37">
            <a:extLst>
              <a:ext uri="{FF2B5EF4-FFF2-40B4-BE49-F238E27FC236}">
                <a16:creationId xmlns:a16="http://schemas.microsoft.com/office/drawing/2014/main" id="{B7378D60-E3FD-41B6-8229-ED6DF0DCF353}"/>
              </a:ext>
            </a:extLst>
          </p:cNvPr>
          <p:cNvCxnSpPr>
            <a:cxnSpLocks noChangeShapeType="1"/>
            <a:stCxn id="251926" idx="2"/>
            <a:endCxn id="251924" idx="0"/>
          </p:cNvCxnSpPr>
          <p:nvPr/>
        </p:nvCxnSpPr>
        <p:spPr bwMode="auto">
          <a:xfrm rot="16200000" flipH="1">
            <a:off x="2138363" y="1506538"/>
            <a:ext cx="246062" cy="2138362"/>
          </a:xfrm>
          <a:prstGeom prst="bentConnector3">
            <a:avLst>
              <a:gd name="adj1" fmla="val 49676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1943" name="Rectangle 39">
            <a:extLst>
              <a:ext uri="{FF2B5EF4-FFF2-40B4-BE49-F238E27FC236}">
                <a16:creationId xmlns:a16="http://schemas.microsoft.com/office/drawing/2014/main" id="{991DF1FE-8C14-4D0D-8858-3904F759E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63" y="6053138"/>
            <a:ext cx="915987" cy="576262"/>
          </a:xfrm>
          <a:prstGeom prst="rect">
            <a:avLst/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chemeClr val="bg2"/>
                </a:solidFill>
              </a:rPr>
              <a:t>Data </a:t>
            </a:r>
          </a:p>
          <a:p>
            <a:pPr algn="ctr"/>
            <a:r>
              <a:rPr lang="en-US" altLang="en-US" sz="2000">
                <a:solidFill>
                  <a:schemeClr val="bg2"/>
                </a:solidFill>
              </a:rPr>
              <a:t>formats</a:t>
            </a:r>
          </a:p>
        </p:txBody>
      </p:sp>
      <p:sp>
        <p:nvSpPr>
          <p:cNvPr id="251945" name="Rectangle 41">
            <a:extLst>
              <a:ext uri="{FF2B5EF4-FFF2-40B4-BE49-F238E27FC236}">
                <a16:creationId xmlns:a16="http://schemas.microsoft.com/office/drawing/2014/main" id="{8FE3FA27-4D0B-4542-903F-E3E0A8500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98838"/>
            <a:ext cx="2182813" cy="623887"/>
          </a:xfrm>
          <a:prstGeom prst="rect">
            <a:avLst/>
          </a:prstGeom>
          <a:solidFill>
            <a:srgbClr val="99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>
                <a:solidFill>
                  <a:schemeClr val="bg2"/>
                </a:solidFill>
              </a:rPr>
              <a:t>Completed software </a:t>
            </a:r>
          </a:p>
          <a:p>
            <a:r>
              <a:rPr lang="en-US" altLang="en-US" sz="2000">
                <a:solidFill>
                  <a:schemeClr val="bg2"/>
                </a:solidFill>
              </a:rPr>
              <a:t>available from </a:t>
            </a:r>
          </a:p>
        </p:txBody>
      </p:sp>
      <p:sp>
        <p:nvSpPr>
          <p:cNvPr id="251946" name="Rectangle 42">
            <a:extLst>
              <a:ext uri="{FF2B5EF4-FFF2-40B4-BE49-F238E27FC236}">
                <a16:creationId xmlns:a16="http://schemas.microsoft.com/office/drawing/2014/main" id="{EE172A10-26F4-4E92-8646-31E8F50EF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51288"/>
            <a:ext cx="3721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u="sng">
                <a:solidFill>
                  <a:srgbClr val="003399"/>
                </a:solidFill>
              </a:rPr>
              <a:t>http://www.engineering.usu.edu/dtarb/</a:t>
            </a:r>
          </a:p>
        </p:txBody>
      </p:sp>
      <p:cxnSp>
        <p:nvCxnSpPr>
          <p:cNvPr id="251947" name="AutoShape 43">
            <a:extLst>
              <a:ext uri="{FF2B5EF4-FFF2-40B4-BE49-F238E27FC236}">
                <a16:creationId xmlns:a16="http://schemas.microsoft.com/office/drawing/2014/main" id="{5FDD9D53-DE17-4910-B67B-AA366F42D6C5}"/>
              </a:ext>
            </a:extLst>
          </p:cNvPr>
          <p:cNvCxnSpPr>
            <a:cxnSpLocks noChangeShapeType="1"/>
            <a:stCxn id="251919" idx="0"/>
            <a:endCxn id="251924" idx="2"/>
          </p:cNvCxnSpPr>
          <p:nvPr/>
        </p:nvCxnSpPr>
        <p:spPr bwMode="auto">
          <a:xfrm rot="5400000" flipH="1">
            <a:off x="4081463" y="2587625"/>
            <a:ext cx="228600" cy="17303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AF553D77-679F-43F7-97CC-34001F0756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7300" y="219075"/>
            <a:ext cx="7086600" cy="1143000"/>
          </a:xfrm>
        </p:spPr>
        <p:txBody>
          <a:bodyPr/>
          <a:lstStyle/>
          <a:p>
            <a:r>
              <a:rPr lang="en-US" altLang="en-US"/>
              <a:t>Conclusions</a:t>
            </a: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6463CCC7-B7BB-443D-B074-6A63B4C806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55700" y="1503363"/>
            <a:ext cx="7772400" cy="49228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Terrain analysis using digital elevation models provides considerable capability useful in hydrologic analysis</a:t>
            </a:r>
          </a:p>
          <a:p>
            <a:pPr>
              <a:lnSpc>
                <a:spcPct val="90000"/>
              </a:lnSpc>
            </a:pPr>
            <a:r>
              <a:rPr lang="en-US" altLang="en-US"/>
              <a:t>In channel network delineation use consistency with geomorphology laws to adapt support area threshold and drainage density to the natural texture of the topography. </a:t>
            </a:r>
          </a:p>
          <a:p>
            <a:pPr>
              <a:lnSpc>
                <a:spcPct val="90000"/>
              </a:lnSpc>
            </a:pPr>
            <a:r>
              <a:rPr lang="en-US" altLang="en-US"/>
              <a:t>Use curvature based methods to allow channel network drainage density to be spatially variable to adapt to variable topographic texture.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76DB6B24-4B34-4818-A8F3-179AB4453E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47663"/>
            <a:ext cx="7772400" cy="738187"/>
          </a:xfrm>
        </p:spPr>
        <p:txBody>
          <a:bodyPr/>
          <a:lstStyle/>
          <a:p>
            <a:r>
              <a:rPr lang="en-US" altLang="en-US"/>
              <a:t>Are there any questions ?</a:t>
            </a:r>
          </a:p>
        </p:txBody>
      </p:sp>
      <p:graphicFrame>
        <p:nvGraphicFramePr>
          <p:cNvPr id="158723" name="Object 3">
            <a:extLst>
              <a:ext uri="{FF2B5EF4-FFF2-40B4-BE49-F238E27FC236}">
                <a16:creationId xmlns:a16="http://schemas.microsoft.com/office/drawing/2014/main" id="{63641DDD-0D99-4809-801C-DCAA09D207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33663" y="1708150"/>
          <a:ext cx="2098675" cy="225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60" name="Clip" r:id="rId3" imgW="3025440" imgH="3252600" progId="MS_ClipArt_Gallery.2">
                  <p:embed/>
                </p:oleObj>
              </mc:Choice>
              <mc:Fallback>
                <p:oleObj name="Clip" r:id="rId3" imgW="3025440" imgH="325260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663" y="1708150"/>
                        <a:ext cx="2098675" cy="225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8724" name="Group 4">
            <a:extLst>
              <a:ext uri="{FF2B5EF4-FFF2-40B4-BE49-F238E27FC236}">
                <a16:creationId xmlns:a16="http://schemas.microsoft.com/office/drawing/2014/main" id="{DEE68CCB-EBEC-404F-8F67-428CB61B9062}"/>
              </a:ext>
            </a:extLst>
          </p:cNvPr>
          <p:cNvGrpSpPr>
            <a:grpSpLocks/>
          </p:cNvGrpSpPr>
          <p:nvPr/>
        </p:nvGrpSpPr>
        <p:grpSpPr bwMode="auto">
          <a:xfrm>
            <a:off x="4090988" y="2344738"/>
            <a:ext cx="2116137" cy="2636837"/>
            <a:chOff x="408" y="1056"/>
            <a:chExt cx="2297" cy="3024"/>
          </a:xfrm>
        </p:grpSpPr>
        <p:sp>
          <p:nvSpPr>
            <p:cNvPr id="158725" name="Rectangle 5">
              <a:extLst>
                <a:ext uri="{FF2B5EF4-FFF2-40B4-BE49-F238E27FC236}">
                  <a16:creationId xmlns:a16="http://schemas.microsoft.com/office/drawing/2014/main" id="{EB5E8C1D-0311-458E-A45C-6BB1CD4D0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312"/>
              <a:ext cx="192" cy="19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58726" name="Freeform 6">
              <a:extLst>
                <a:ext uri="{FF2B5EF4-FFF2-40B4-BE49-F238E27FC236}">
                  <a16:creationId xmlns:a16="http://schemas.microsoft.com/office/drawing/2014/main" id="{BE335895-0A52-48BA-9073-216BF807E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3156"/>
              <a:ext cx="764" cy="904"/>
            </a:xfrm>
            <a:custGeom>
              <a:avLst/>
              <a:gdLst>
                <a:gd name="T0" fmla="*/ 764 w 764"/>
                <a:gd name="T1" fmla="*/ 148 h 904"/>
                <a:gd name="T2" fmla="*/ 717 w 764"/>
                <a:gd name="T3" fmla="*/ 125 h 904"/>
                <a:gd name="T4" fmla="*/ 701 w 764"/>
                <a:gd name="T5" fmla="*/ 102 h 904"/>
                <a:gd name="T6" fmla="*/ 655 w 764"/>
                <a:gd name="T7" fmla="*/ 63 h 904"/>
                <a:gd name="T8" fmla="*/ 639 w 764"/>
                <a:gd name="T9" fmla="*/ 39 h 904"/>
                <a:gd name="T10" fmla="*/ 569 w 764"/>
                <a:gd name="T11" fmla="*/ 8 h 904"/>
                <a:gd name="T12" fmla="*/ 546 w 764"/>
                <a:gd name="T13" fmla="*/ 0 h 904"/>
                <a:gd name="T14" fmla="*/ 374 w 764"/>
                <a:gd name="T15" fmla="*/ 39 h 904"/>
                <a:gd name="T16" fmla="*/ 335 w 764"/>
                <a:gd name="T17" fmla="*/ 86 h 904"/>
                <a:gd name="T18" fmla="*/ 296 w 764"/>
                <a:gd name="T19" fmla="*/ 156 h 904"/>
                <a:gd name="T20" fmla="*/ 257 w 764"/>
                <a:gd name="T21" fmla="*/ 296 h 904"/>
                <a:gd name="T22" fmla="*/ 133 w 764"/>
                <a:gd name="T23" fmla="*/ 686 h 904"/>
                <a:gd name="T24" fmla="*/ 55 w 764"/>
                <a:gd name="T25" fmla="*/ 826 h 904"/>
                <a:gd name="T26" fmla="*/ 0 w 764"/>
                <a:gd name="T27" fmla="*/ 904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4" h="904">
                  <a:moveTo>
                    <a:pt x="764" y="148"/>
                  </a:moveTo>
                  <a:cubicBezTo>
                    <a:pt x="749" y="139"/>
                    <a:pt x="731" y="136"/>
                    <a:pt x="717" y="125"/>
                  </a:cubicBezTo>
                  <a:cubicBezTo>
                    <a:pt x="710" y="119"/>
                    <a:pt x="708" y="109"/>
                    <a:pt x="701" y="102"/>
                  </a:cubicBezTo>
                  <a:cubicBezTo>
                    <a:pt x="647" y="48"/>
                    <a:pt x="710" y="129"/>
                    <a:pt x="655" y="63"/>
                  </a:cubicBezTo>
                  <a:cubicBezTo>
                    <a:pt x="649" y="56"/>
                    <a:pt x="646" y="46"/>
                    <a:pt x="639" y="39"/>
                  </a:cubicBezTo>
                  <a:cubicBezTo>
                    <a:pt x="622" y="22"/>
                    <a:pt x="590" y="15"/>
                    <a:pt x="569" y="8"/>
                  </a:cubicBezTo>
                  <a:cubicBezTo>
                    <a:pt x="561" y="5"/>
                    <a:pt x="546" y="0"/>
                    <a:pt x="546" y="0"/>
                  </a:cubicBezTo>
                  <a:cubicBezTo>
                    <a:pt x="481" y="5"/>
                    <a:pt x="428" y="4"/>
                    <a:pt x="374" y="39"/>
                  </a:cubicBezTo>
                  <a:cubicBezTo>
                    <a:pt x="339" y="94"/>
                    <a:pt x="382" y="31"/>
                    <a:pt x="335" y="86"/>
                  </a:cubicBezTo>
                  <a:cubicBezTo>
                    <a:pt x="319" y="105"/>
                    <a:pt x="307" y="134"/>
                    <a:pt x="296" y="156"/>
                  </a:cubicBezTo>
                  <a:cubicBezTo>
                    <a:pt x="274" y="199"/>
                    <a:pt x="268" y="250"/>
                    <a:pt x="257" y="296"/>
                  </a:cubicBezTo>
                  <a:cubicBezTo>
                    <a:pt x="227" y="426"/>
                    <a:pt x="192" y="567"/>
                    <a:pt x="133" y="686"/>
                  </a:cubicBezTo>
                  <a:cubicBezTo>
                    <a:pt x="109" y="734"/>
                    <a:pt x="78" y="778"/>
                    <a:pt x="55" y="826"/>
                  </a:cubicBezTo>
                  <a:cubicBezTo>
                    <a:pt x="40" y="857"/>
                    <a:pt x="32" y="888"/>
                    <a:pt x="0" y="904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58727" name="Freeform 7">
              <a:extLst>
                <a:ext uri="{FF2B5EF4-FFF2-40B4-BE49-F238E27FC236}">
                  <a16:creationId xmlns:a16="http://schemas.microsoft.com/office/drawing/2014/main" id="{D8704A1A-7312-421F-88CF-C389BF89B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" y="1400"/>
              <a:ext cx="1757" cy="2107"/>
            </a:xfrm>
            <a:custGeom>
              <a:avLst/>
              <a:gdLst>
                <a:gd name="T0" fmla="*/ 1264 w 1757"/>
                <a:gd name="T1" fmla="*/ 1897 h 2107"/>
                <a:gd name="T2" fmla="*/ 1474 w 1757"/>
                <a:gd name="T3" fmla="*/ 1569 h 2107"/>
                <a:gd name="T4" fmla="*/ 1716 w 1757"/>
                <a:gd name="T5" fmla="*/ 969 h 2107"/>
                <a:gd name="T6" fmla="*/ 1723 w 1757"/>
                <a:gd name="T7" fmla="*/ 556 h 2107"/>
                <a:gd name="T8" fmla="*/ 1568 w 1757"/>
                <a:gd name="T9" fmla="*/ 127 h 2107"/>
                <a:gd name="T10" fmla="*/ 1264 w 1757"/>
                <a:gd name="T11" fmla="*/ 18 h 2107"/>
                <a:gd name="T12" fmla="*/ 952 w 1757"/>
                <a:gd name="T13" fmla="*/ 18 h 2107"/>
                <a:gd name="T14" fmla="*/ 757 w 1757"/>
                <a:gd name="T15" fmla="*/ 104 h 2107"/>
                <a:gd name="T16" fmla="*/ 648 w 1757"/>
                <a:gd name="T17" fmla="*/ 244 h 2107"/>
                <a:gd name="T18" fmla="*/ 500 w 1757"/>
                <a:gd name="T19" fmla="*/ 400 h 2107"/>
                <a:gd name="T20" fmla="*/ 391 w 1757"/>
                <a:gd name="T21" fmla="*/ 470 h 2107"/>
                <a:gd name="T22" fmla="*/ 157 w 1757"/>
                <a:gd name="T23" fmla="*/ 587 h 2107"/>
                <a:gd name="T24" fmla="*/ 40 w 1757"/>
                <a:gd name="T25" fmla="*/ 759 h 2107"/>
                <a:gd name="T26" fmla="*/ 1 w 1757"/>
                <a:gd name="T27" fmla="*/ 946 h 2107"/>
                <a:gd name="T28" fmla="*/ 48 w 1757"/>
                <a:gd name="T29" fmla="*/ 1125 h 2107"/>
                <a:gd name="T30" fmla="*/ 110 w 1757"/>
                <a:gd name="T31" fmla="*/ 1242 h 2107"/>
                <a:gd name="T32" fmla="*/ 220 w 1757"/>
                <a:gd name="T33" fmla="*/ 1390 h 2107"/>
                <a:gd name="T34" fmla="*/ 383 w 1757"/>
                <a:gd name="T35" fmla="*/ 1444 h 2107"/>
                <a:gd name="T36" fmla="*/ 523 w 1757"/>
                <a:gd name="T37" fmla="*/ 1608 h 2107"/>
                <a:gd name="T38" fmla="*/ 617 w 1757"/>
                <a:gd name="T39" fmla="*/ 1686 h 2107"/>
                <a:gd name="T40" fmla="*/ 726 w 1757"/>
                <a:gd name="T41" fmla="*/ 1772 h 2107"/>
                <a:gd name="T42" fmla="*/ 1069 w 1757"/>
                <a:gd name="T43" fmla="*/ 2107 h 2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57" h="2107">
                  <a:moveTo>
                    <a:pt x="1264" y="1897"/>
                  </a:moveTo>
                  <a:cubicBezTo>
                    <a:pt x="1331" y="1810"/>
                    <a:pt x="1399" y="1724"/>
                    <a:pt x="1474" y="1569"/>
                  </a:cubicBezTo>
                  <a:cubicBezTo>
                    <a:pt x="1549" y="1414"/>
                    <a:pt x="1675" y="1138"/>
                    <a:pt x="1716" y="969"/>
                  </a:cubicBezTo>
                  <a:cubicBezTo>
                    <a:pt x="1757" y="800"/>
                    <a:pt x="1748" y="696"/>
                    <a:pt x="1723" y="556"/>
                  </a:cubicBezTo>
                  <a:cubicBezTo>
                    <a:pt x="1698" y="416"/>
                    <a:pt x="1645" y="217"/>
                    <a:pt x="1568" y="127"/>
                  </a:cubicBezTo>
                  <a:cubicBezTo>
                    <a:pt x="1491" y="37"/>
                    <a:pt x="1367" y="36"/>
                    <a:pt x="1264" y="18"/>
                  </a:cubicBezTo>
                  <a:cubicBezTo>
                    <a:pt x="1161" y="0"/>
                    <a:pt x="1036" y="4"/>
                    <a:pt x="952" y="18"/>
                  </a:cubicBezTo>
                  <a:cubicBezTo>
                    <a:pt x="868" y="32"/>
                    <a:pt x="808" y="66"/>
                    <a:pt x="757" y="104"/>
                  </a:cubicBezTo>
                  <a:cubicBezTo>
                    <a:pt x="706" y="142"/>
                    <a:pt x="691" y="195"/>
                    <a:pt x="648" y="244"/>
                  </a:cubicBezTo>
                  <a:cubicBezTo>
                    <a:pt x="605" y="293"/>
                    <a:pt x="543" y="362"/>
                    <a:pt x="500" y="400"/>
                  </a:cubicBezTo>
                  <a:cubicBezTo>
                    <a:pt x="457" y="438"/>
                    <a:pt x="448" y="439"/>
                    <a:pt x="391" y="470"/>
                  </a:cubicBezTo>
                  <a:cubicBezTo>
                    <a:pt x="334" y="501"/>
                    <a:pt x="215" y="539"/>
                    <a:pt x="157" y="587"/>
                  </a:cubicBezTo>
                  <a:cubicBezTo>
                    <a:pt x="99" y="635"/>
                    <a:pt x="66" y="699"/>
                    <a:pt x="40" y="759"/>
                  </a:cubicBezTo>
                  <a:cubicBezTo>
                    <a:pt x="14" y="819"/>
                    <a:pt x="0" y="885"/>
                    <a:pt x="1" y="946"/>
                  </a:cubicBezTo>
                  <a:cubicBezTo>
                    <a:pt x="2" y="1007"/>
                    <a:pt x="30" y="1076"/>
                    <a:pt x="48" y="1125"/>
                  </a:cubicBezTo>
                  <a:cubicBezTo>
                    <a:pt x="66" y="1174"/>
                    <a:pt x="81" y="1198"/>
                    <a:pt x="110" y="1242"/>
                  </a:cubicBezTo>
                  <a:cubicBezTo>
                    <a:pt x="139" y="1286"/>
                    <a:pt x="175" y="1356"/>
                    <a:pt x="220" y="1390"/>
                  </a:cubicBezTo>
                  <a:cubicBezTo>
                    <a:pt x="265" y="1424"/>
                    <a:pt x="332" y="1408"/>
                    <a:pt x="383" y="1444"/>
                  </a:cubicBezTo>
                  <a:cubicBezTo>
                    <a:pt x="434" y="1480"/>
                    <a:pt x="484" y="1568"/>
                    <a:pt x="523" y="1608"/>
                  </a:cubicBezTo>
                  <a:cubicBezTo>
                    <a:pt x="562" y="1648"/>
                    <a:pt x="583" y="1659"/>
                    <a:pt x="617" y="1686"/>
                  </a:cubicBezTo>
                  <a:cubicBezTo>
                    <a:pt x="651" y="1713"/>
                    <a:pt x="651" y="1702"/>
                    <a:pt x="726" y="1772"/>
                  </a:cubicBezTo>
                  <a:cubicBezTo>
                    <a:pt x="801" y="1842"/>
                    <a:pt x="935" y="1974"/>
                    <a:pt x="1069" y="2107"/>
                  </a:cubicBezTo>
                </a:path>
              </a:pathLst>
            </a:custGeom>
            <a:noFill/>
            <a:ln w="571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58728" name="Freeform 8">
              <a:extLst>
                <a:ext uri="{FF2B5EF4-FFF2-40B4-BE49-F238E27FC236}">
                  <a16:creationId xmlns:a16="http://schemas.microsoft.com/office/drawing/2014/main" id="{3E2DD687-FEF0-49DE-A059-0574CDE95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3347"/>
              <a:ext cx="397" cy="347"/>
            </a:xfrm>
            <a:custGeom>
              <a:avLst/>
              <a:gdLst>
                <a:gd name="T0" fmla="*/ 397 w 397"/>
                <a:gd name="T1" fmla="*/ 12 h 347"/>
                <a:gd name="T2" fmla="*/ 210 w 397"/>
                <a:gd name="T3" fmla="*/ 12 h 347"/>
                <a:gd name="T4" fmla="*/ 101 w 397"/>
                <a:gd name="T5" fmla="*/ 82 h 347"/>
                <a:gd name="T6" fmla="*/ 0 w 397"/>
                <a:gd name="T7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347">
                  <a:moveTo>
                    <a:pt x="397" y="12"/>
                  </a:moveTo>
                  <a:cubicBezTo>
                    <a:pt x="328" y="6"/>
                    <a:pt x="259" y="0"/>
                    <a:pt x="210" y="12"/>
                  </a:cubicBezTo>
                  <a:cubicBezTo>
                    <a:pt x="161" y="24"/>
                    <a:pt x="136" y="26"/>
                    <a:pt x="101" y="82"/>
                  </a:cubicBezTo>
                  <a:cubicBezTo>
                    <a:pt x="66" y="138"/>
                    <a:pt x="16" y="306"/>
                    <a:pt x="0" y="347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58729" name="Freeform 9">
              <a:extLst>
                <a:ext uri="{FF2B5EF4-FFF2-40B4-BE49-F238E27FC236}">
                  <a16:creationId xmlns:a16="http://schemas.microsoft.com/office/drawing/2014/main" id="{E620E91D-4DD5-44B2-915E-085664875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3" y="2913"/>
              <a:ext cx="826" cy="500"/>
            </a:xfrm>
            <a:custGeom>
              <a:avLst/>
              <a:gdLst>
                <a:gd name="T0" fmla="*/ 826 w 826"/>
                <a:gd name="T1" fmla="*/ 189 h 500"/>
                <a:gd name="T2" fmla="*/ 694 w 826"/>
                <a:gd name="T3" fmla="*/ 95 h 500"/>
                <a:gd name="T4" fmla="*/ 569 w 826"/>
                <a:gd name="T5" fmla="*/ 41 h 500"/>
                <a:gd name="T6" fmla="*/ 445 w 826"/>
                <a:gd name="T7" fmla="*/ 2 h 500"/>
                <a:gd name="T8" fmla="*/ 312 w 826"/>
                <a:gd name="T9" fmla="*/ 56 h 500"/>
                <a:gd name="T10" fmla="*/ 148 w 826"/>
                <a:gd name="T11" fmla="*/ 251 h 500"/>
                <a:gd name="T12" fmla="*/ 0 w 826"/>
                <a:gd name="T13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500">
                  <a:moveTo>
                    <a:pt x="826" y="189"/>
                  </a:moveTo>
                  <a:cubicBezTo>
                    <a:pt x="781" y="154"/>
                    <a:pt x="737" y="120"/>
                    <a:pt x="694" y="95"/>
                  </a:cubicBezTo>
                  <a:cubicBezTo>
                    <a:pt x="651" y="70"/>
                    <a:pt x="610" y="56"/>
                    <a:pt x="569" y="41"/>
                  </a:cubicBezTo>
                  <a:cubicBezTo>
                    <a:pt x="528" y="26"/>
                    <a:pt x="488" y="0"/>
                    <a:pt x="445" y="2"/>
                  </a:cubicBezTo>
                  <a:cubicBezTo>
                    <a:pt x="402" y="4"/>
                    <a:pt x="361" y="15"/>
                    <a:pt x="312" y="56"/>
                  </a:cubicBezTo>
                  <a:cubicBezTo>
                    <a:pt x="263" y="97"/>
                    <a:pt x="200" y="177"/>
                    <a:pt x="148" y="251"/>
                  </a:cubicBezTo>
                  <a:cubicBezTo>
                    <a:pt x="96" y="325"/>
                    <a:pt x="23" y="459"/>
                    <a:pt x="0" y="50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58730" name="Freeform 10">
              <a:extLst>
                <a:ext uri="{FF2B5EF4-FFF2-40B4-BE49-F238E27FC236}">
                  <a16:creationId xmlns:a16="http://schemas.microsoft.com/office/drawing/2014/main" id="{B7E7FEE4-17B0-4560-8604-100CBE783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" y="2715"/>
              <a:ext cx="1153" cy="441"/>
            </a:xfrm>
            <a:custGeom>
              <a:avLst/>
              <a:gdLst>
                <a:gd name="T0" fmla="*/ 1153 w 1153"/>
                <a:gd name="T1" fmla="*/ 223 h 441"/>
                <a:gd name="T2" fmla="*/ 919 w 1153"/>
                <a:gd name="T3" fmla="*/ 91 h 441"/>
                <a:gd name="T4" fmla="*/ 717 w 1153"/>
                <a:gd name="T5" fmla="*/ 5 h 441"/>
                <a:gd name="T6" fmla="*/ 436 w 1153"/>
                <a:gd name="T7" fmla="*/ 59 h 441"/>
                <a:gd name="T8" fmla="*/ 358 w 1153"/>
                <a:gd name="T9" fmla="*/ 161 h 441"/>
                <a:gd name="T10" fmla="*/ 210 w 1153"/>
                <a:gd name="T11" fmla="*/ 324 h 441"/>
                <a:gd name="T12" fmla="*/ 0 w 1153"/>
                <a:gd name="T13" fmla="*/ 44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3" h="441">
                  <a:moveTo>
                    <a:pt x="1153" y="223"/>
                  </a:moveTo>
                  <a:cubicBezTo>
                    <a:pt x="1072" y="175"/>
                    <a:pt x="992" y="127"/>
                    <a:pt x="919" y="91"/>
                  </a:cubicBezTo>
                  <a:cubicBezTo>
                    <a:pt x="846" y="55"/>
                    <a:pt x="797" y="10"/>
                    <a:pt x="717" y="5"/>
                  </a:cubicBezTo>
                  <a:cubicBezTo>
                    <a:pt x="637" y="0"/>
                    <a:pt x="496" y="33"/>
                    <a:pt x="436" y="59"/>
                  </a:cubicBezTo>
                  <a:cubicBezTo>
                    <a:pt x="376" y="85"/>
                    <a:pt x="396" y="117"/>
                    <a:pt x="358" y="161"/>
                  </a:cubicBezTo>
                  <a:cubicBezTo>
                    <a:pt x="320" y="205"/>
                    <a:pt x="270" y="277"/>
                    <a:pt x="210" y="324"/>
                  </a:cubicBezTo>
                  <a:cubicBezTo>
                    <a:pt x="150" y="371"/>
                    <a:pt x="34" y="423"/>
                    <a:pt x="0" y="441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58731" name="Freeform 11">
              <a:extLst>
                <a:ext uri="{FF2B5EF4-FFF2-40B4-BE49-F238E27FC236}">
                  <a16:creationId xmlns:a16="http://schemas.microsoft.com/office/drawing/2014/main" id="{0406C247-DE0F-426E-A081-566A15F3B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" y="2496"/>
              <a:ext cx="1341" cy="536"/>
            </a:xfrm>
            <a:custGeom>
              <a:avLst/>
              <a:gdLst>
                <a:gd name="T0" fmla="*/ 1341 w 1341"/>
                <a:gd name="T1" fmla="*/ 224 h 536"/>
                <a:gd name="T2" fmla="*/ 1169 w 1341"/>
                <a:gd name="T3" fmla="*/ 122 h 536"/>
                <a:gd name="T4" fmla="*/ 1029 w 1341"/>
                <a:gd name="T5" fmla="*/ 13 h 536"/>
                <a:gd name="T6" fmla="*/ 702 w 1341"/>
                <a:gd name="T7" fmla="*/ 45 h 536"/>
                <a:gd name="T8" fmla="*/ 546 w 1341"/>
                <a:gd name="T9" fmla="*/ 154 h 536"/>
                <a:gd name="T10" fmla="*/ 343 w 1341"/>
                <a:gd name="T11" fmla="*/ 232 h 536"/>
                <a:gd name="T12" fmla="*/ 250 w 1341"/>
                <a:gd name="T13" fmla="*/ 395 h 536"/>
                <a:gd name="T14" fmla="*/ 63 w 1341"/>
                <a:gd name="T15" fmla="*/ 504 h 536"/>
                <a:gd name="T16" fmla="*/ 0 w 1341"/>
                <a:gd name="T17" fmla="*/ 53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1" h="536">
                  <a:moveTo>
                    <a:pt x="1341" y="224"/>
                  </a:moveTo>
                  <a:cubicBezTo>
                    <a:pt x="1281" y="190"/>
                    <a:pt x="1221" y="157"/>
                    <a:pt x="1169" y="122"/>
                  </a:cubicBezTo>
                  <a:cubicBezTo>
                    <a:pt x="1117" y="87"/>
                    <a:pt x="1107" y="26"/>
                    <a:pt x="1029" y="13"/>
                  </a:cubicBezTo>
                  <a:cubicBezTo>
                    <a:pt x="951" y="0"/>
                    <a:pt x="783" y="21"/>
                    <a:pt x="702" y="45"/>
                  </a:cubicBezTo>
                  <a:cubicBezTo>
                    <a:pt x="621" y="69"/>
                    <a:pt x="606" y="123"/>
                    <a:pt x="546" y="154"/>
                  </a:cubicBezTo>
                  <a:cubicBezTo>
                    <a:pt x="486" y="185"/>
                    <a:pt x="392" y="192"/>
                    <a:pt x="343" y="232"/>
                  </a:cubicBezTo>
                  <a:cubicBezTo>
                    <a:pt x="294" y="272"/>
                    <a:pt x="297" y="350"/>
                    <a:pt x="250" y="395"/>
                  </a:cubicBezTo>
                  <a:cubicBezTo>
                    <a:pt x="203" y="440"/>
                    <a:pt x="105" y="480"/>
                    <a:pt x="63" y="504"/>
                  </a:cubicBezTo>
                  <a:cubicBezTo>
                    <a:pt x="21" y="528"/>
                    <a:pt x="9" y="531"/>
                    <a:pt x="0" y="536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58732" name="Freeform 12">
              <a:extLst>
                <a:ext uri="{FF2B5EF4-FFF2-40B4-BE49-F238E27FC236}">
                  <a16:creationId xmlns:a16="http://schemas.microsoft.com/office/drawing/2014/main" id="{C94EF387-D4EA-4F0E-A41A-4BAD407C9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" y="2295"/>
              <a:ext cx="1543" cy="643"/>
            </a:xfrm>
            <a:custGeom>
              <a:avLst/>
              <a:gdLst>
                <a:gd name="T0" fmla="*/ 1543 w 1543"/>
                <a:gd name="T1" fmla="*/ 144 h 643"/>
                <a:gd name="T2" fmla="*/ 1371 w 1543"/>
                <a:gd name="T3" fmla="*/ 168 h 643"/>
                <a:gd name="T4" fmla="*/ 1262 w 1543"/>
                <a:gd name="T5" fmla="*/ 136 h 643"/>
                <a:gd name="T6" fmla="*/ 1137 w 1543"/>
                <a:gd name="T7" fmla="*/ 90 h 643"/>
                <a:gd name="T8" fmla="*/ 919 w 1543"/>
                <a:gd name="T9" fmla="*/ 4 h 643"/>
                <a:gd name="T10" fmla="*/ 732 w 1543"/>
                <a:gd name="T11" fmla="*/ 66 h 643"/>
                <a:gd name="T12" fmla="*/ 607 w 1543"/>
                <a:gd name="T13" fmla="*/ 207 h 643"/>
                <a:gd name="T14" fmla="*/ 568 w 1543"/>
                <a:gd name="T15" fmla="*/ 238 h 643"/>
                <a:gd name="T16" fmla="*/ 381 w 1543"/>
                <a:gd name="T17" fmla="*/ 300 h 643"/>
                <a:gd name="T18" fmla="*/ 288 w 1543"/>
                <a:gd name="T19" fmla="*/ 339 h 643"/>
                <a:gd name="T20" fmla="*/ 171 w 1543"/>
                <a:gd name="T21" fmla="*/ 503 h 643"/>
                <a:gd name="T22" fmla="*/ 0 w 1543"/>
                <a:gd name="T23" fmla="*/ 64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43" h="643">
                  <a:moveTo>
                    <a:pt x="1543" y="144"/>
                  </a:moveTo>
                  <a:cubicBezTo>
                    <a:pt x="1480" y="156"/>
                    <a:pt x="1418" y="169"/>
                    <a:pt x="1371" y="168"/>
                  </a:cubicBezTo>
                  <a:cubicBezTo>
                    <a:pt x="1324" y="167"/>
                    <a:pt x="1301" y="149"/>
                    <a:pt x="1262" y="136"/>
                  </a:cubicBezTo>
                  <a:cubicBezTo>
                    <a:pt x="1223" y="123"/>
                    <a:pt x="1194" y="112"/>
                    <a:pt x="1137" y="90"/>
                  </a:cubicBezTo>
                  <a:cubicBezTo>
                    <a:pt x="1080" y="68"/>
                    <a:pt x="986" y="8"/>
                    <a:pt x="919" y="4"/>
                  </a:cubicBezTo>
                  <a:cubicBezTo>
                    <a:pt x="852" y="0"/>
                    <a:pt x="784" y="32"/>
                    <a:pt x="732" y="66"/>
                  </a:cubicBezTo>
                  <a:cubicBezTo>
                    <a:pt x="680" y="100"/>
                    <a:pt x="634" y="178"/>
                    <a:pt x="607" y="207"/>
                  </a:cubicBezTo>
                  <a:cubicBezTo>
                    <a:pt x="580" y="236"/>
                    <a:pt x="606" y="223"/>
                    <a:pt x="568" y="238"/>
                  </a:cubicBezTo>
                  <a:cubicBezTo>
                    <a:pt x="530" y="253"/>
                    <a:pt x="428" y="283"/>
                    <a:pt x="381" y="300"/>
                  </a:cubicBezTo>
                  <a:cubicBezTo>
                    <a:pt x="334" y="317"/>
                    <a:pt x="323" y="305"/>
                    <a:pt x="288" y="339"/>
                  </a:cubicBezTo>
                  <a:cubicBezTo>
                    <a:pt x="253" y="373"/>
                    <a:pt x="219" y="452"/>
                    <a:pt x="171" y="503"/>
                  </a:cubicBezTo>
                  <a:cubicBezTo>
                    <a:pt x="123" y="554"/>
                    <a:pt x="30" y="620"/>
                    <a:pt x="0" y="643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58733" name="Line 13">
              <a:extLst>
                <a:ext uri="{FF2B5EF4-FFF2-40B4-BE49-F238E27FC236}">
                  <a16:creationId xmlns:a16="http://schemas.microsoft.com/office/drawing/2014/main" id="{AC78A765-F1C4-4AED-8058-B10BD426AA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3312"/>
              <a:ext cx="208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58734" name="Line 14">
              <a:extLst>
                <a:ext uri="{FF2B5EF4-FFF2-40B4-BE49-F238E27FC236}">
                  <a16:creationId xmlns:a16="http://schemas.microsoft.com/office/drawing/2014/main" id="{05563A68-81FC-4163-9C6E-B2FCD1EA98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3504"/>
              <a:ext cx="208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58735" name="Line 15">
              <a:extLst>
                <a:ext uri="{FF2B5EF4-FFF2-40B4-BE49-F238E27FC236}">
                  <a16:creationId xmlns:a16="http://schemas.microsoft.com/office/drawing/2014/main" id="{96E65376-C8EF-4686-A500-C071173768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3696"/>
              <a:ext cx="208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58736" name="Line 16">
              <a:extLst>
                <a:ext uri="{FF2B5EF4-FFF2-40B4-BE49-F238E27FC236}">
                  <a16:creationId xmlns:a16="http://schemas.microsoft.com/office/drawing/2014/main" id="{6B9126BF-6EE8-4903-B35C-FFD029365B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3888"/>
              <a:ext cx="208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58737" name="Line 17">
              <a:extLst>
                <a:ext uri="{FF2B5EF4-FFF2-40B4-BE49-F238E27FC236}">
                  <a16:creationId xmlns:a16="http://schemas.microsoft.com/office/drawing/2014/main" id="{8C8A6D9B-A2BF-4C28-B113-E05D70240D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056"/>
              <a:ext cx="0" cy="29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58738" name="Line 18">
              <a:extLst>
                <a:ext uri="{FF2B5EF4-FFF2-40B4-BE49-F238E27FC236}">
                  <a16:creationId xmlns:a16="http://schemas.microsoft.com/office/drawing/2014/main" id="{75809DC9-6E18-4DA1-B943-651C3840E7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056"/>
              <a:ext cx="0" cy="29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58739" name="Line 19">
              <a:extLst>
                <a:ext uri="{FF2B5EF4-FFF2-40B4-BE49-F238E27FC236}">
                  <a16:creationId xmlns:a16="http://schemas.microsoft.com/office/drawing/2014/main" id="{AD104D57-9519-4B21-A6A1-AC7C6EEEA9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3024"/>
              <a:ext cx="0" cy="10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58740" name="Line 20">
              <a:extLst>
                <a:ext uri="{FF2B5EF4-FFF2-40B4-BE49-F238E27FC236}">
                  <a16:creationId xmlns:a16="http://schemas.microsoft.com/office/drawing/2014/main" id="{0805A156-996E-466F-9619-A877553FE7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024"/>
              <a:ext cx="0" cy="10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58741" name="Line 21">
              <a:extLst>
                <a:ext uri="{FF2B5EF4-FFF2-40B4-BE49-F238E27FC236}">
                  <a16:creationId xmlns:a16="http://schemas.microsoft.com/office/drawing/2014/main" id="{A2340816-8588-4C0F-B095-B4AF81EF8A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3024"/>
              <a:ext cx="0" cy="10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58742" name="Line 22">
              <a:extLst>
                <a:ext uri="{FF2B5EF4-FFF2-40B4-BE49-F238E27FC236}">
                  <a16:creationId xmlns:a16="http://schemas.microsoft.com/office/drawing/2014/main" id="{1184FC02-34F0-4BB0-BC7E-A74ADD3A07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024"/>
              <a:ext cx="0" cy="10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58743" name="Line 23">
              <a:extLst>
                <a:ext uri="{FF2B5EF4-FFF2-40B4-BE49-F238E27FC236}">
                  <a16:creationId xmlns:a16="http://schemas.microsoft.com/office/drawing/2014/main" id="{60F9BDBE-BAAD-423A-B120-990AB99541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3024"/>
              <a:ext cx="0" cy="10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58744" name="Line 24">
              <a:extLst>
                <a:ext uri="{FF2B5EF4-FFF2-40B4-BE49-F238E27FC236}">
                  <a16:creationId xmlns:a16="http://schemas.microsoft.com/office/drawing/2014/main" id="{8706C48D-B70B-4835-8003-30B760A48B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3024"/>
              <a:ext cx="0" cy="10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58745" name="Line 25">
              <a:extLst>
                <a:ext uri="{FF2B5EF4-FFF2-40B4-BE49-F238E27FC236}">
                  <a16:creationId xmlns:a16="http://schemas.microsoft.com/office/drawing/2014/main" id="{1563268A-27DA-49A1-BF67-4C1021F0FE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3072"/>
              <a:ext cx="0" cy="10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58746" name="Line 26">
              <a:extLst>
                <a:ext uri="{FF2B5EF4-FFF2-40B4-BE49-F238E27FC236}">
                  <a16:creationId xmlns:a16="http://schemas.microsoft.com/office/drawing/2014/main" id="{EB1C3148-D833-4261-A533-A9503E75B8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3024"/>
              <a:ext cx="0" cy="10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58747" name="Freeform 27">
              <a:extLst>
                <a:ext uri="{FF2B5EF4-FFF2-40B4-BE49-F238E27FC236}">
                  <a16:creationId xmlns:a16="http://schemas.microsoft.com/office/drawing/2014/main" id="{6096EB35-8664-406C-A2ED-2DE9F6AFB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" y="2056"/>
              <a:ext cx="1824" cy="784"/>
            </a:xfrm>
            <a:custGeom>
              <a:avLst/>
              <a:gdLst>
                <a:gd name="T0" fmla="*/ 1824 w 1824"/>
                <a:gd name="T1" fmla="*/ 248 h 784"/>
                <a:gd name="T2" fmla="*/ 1680 w 1824"/>
                <a:gd name="T3" fmla="*/ 248 h 784"/>
                <a:gd name="T4" fmla="*/ 1584 w 1824"/>
                <a:gd name="T5" fmla="*/ 200 h 784"/>
                <a:gd name="T6" fmla="*/ 1392 w 1824"/>
                <a:gd name="T7" fmla="*/ 104 h 784"/>
                <a:gd name="T8" fmla="*/ 1200 w 1824"/>
                <a:gd name="T9" fmla="*/ 8 h 784"/>
                <a:gd name="T10" fmla="*/ 1056 w 1824"/>
                <a:gd name="T11" fmla="*/ 56 h 784"/>
                <a:gd name="T12" fmla="*/ 960 w 1824"/>
                <a:gd name="T13" fmla="*/ 104 h 784"/>
                <a:gd name="T14" fmla="*/ 816 w 1824"/>
                <a:gd name="T15" fmla="*/ 296 h 784"/>
                <a:gd name="T16" fmla="*/ 720 w 1824"/>
                <a:gd name="T17" fmla="*/ 392 h 784"/>
                <a:gd name="T18" fmla="*/ 624 w 1824"/>
                <a:gd name="T19" fmla="*/ 392 h 784"/>
                <a:gd name="T20" fmla="*/ 528 w 1824"/>
                <a:gd name="T21" fmla="*/ 392 h 784"/>
                <a:gd name="T22" fmla="*/ 384 w 1824"/>
                <a:gd name="T23" fmla="*/ 440 h 784"/>
                <a:gd name="T24" fmla="*/ 288 w 1824"/>
                <a:gd name="T25" fmla="*/ 584 h 784"/>
                <a:gd name="T26" fmla="*/ 240 w 1824"/>
                <a:gd name="T27" fmla="*/ 632 h 784"/>
                <a:gd name="T28" fmla="*/ 192 w 1824"/>
                <a:gd name="T29" fmla="*/ 728 h 784"/>
                <a:gd name="T30" fmla="*/ 96 w 1824"/>
                <a:gd name="T31" fmla="*/ 728 h 784"/>
                <a:gd name="T32" fmla="*/ 48 w 1824"/>
                <a:gd name="T33" fmla="*/ 776 h 784"/>
                <a:gd name="T34" fmla="*/ 0 w 1824"/>
                <a:gd name="T35" fmla="*/ 776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24" h="784">
                  <a:moveTo>
                    <a:pt x="1824" y="248"/>
                  </a:moveTo>
                  <a:cubicBezTo>
                    <a:pt x="1772" y="252"/>
                    <a:pt x="1720" y="256"/>
                    <a:pt x="1680" y="248"/>
                  </a:cubicBezTo>
                  <a:cubicBezTo>
                    <a:pt x="1640" y="240"/>
                    <a:pt x="1632" y="224"/>
                    <a:pt x="1584" y="200"/>
                  </a:cubicBezTo>
                  <a:cubicBezTo>
                    <a:pt x="1536" y="176"/>
                    <a:pt x="1456" y="136"/>
                    <a:pt x="1392" y="104"/>
                  </a:cubicBezTo>
                  <a:cubicBezTo>
                    <a:pt x="1328" y="72"/>
                    <a:pt x="1256" y="16"/>
                    <a:pt x="1200" y="8"/>
                  </a:cubicBezTo>
                  <a:cubicBezTo>
                    <a:pt x="1144" y="0"/>
                    <a:pt x="1096" y="40"/>
                    <a:pt x="1056" y="56"/>
                  </a:cubicBezTo>
                  <a:cubicBezTo>
                    <a:pt x="1016" y="72"/>
                    <a:pt x="1000" y="64"/>
                    <a:pt x="960" y="104"/>
                  </a:cubicBezTo>
                  <a:cubicBezTo>
                    <a:pt x="920" y="144"/>
                    <a:pt x="856" y="248"/>
                    <a:pt x="816" y="296"/>
                  </a:cubicBezTo>
                  <a:cubicBezTo>
                    <a:pt x="776" y="344"/>
                    <a:pt x="752" y="376"/>
                    <a:pt x="720" y="392"/>
                  </a:cubicBezTo>
                  <a:cubicBezTo>
                    <a:pt x="688" y="408"/>
                    <a:pt x="656" y="392"/>
                    <a:pt x="624" y="392"/>
                  </a:cubicBezTo>
                  <a:cubicBezTo>
                    <a:pt x="592" y="392"/>
                    <a:pt x="568" y="384"/>
                    <a:pt x="528" y="392"/>
                  </a:cubicBezTo>
                  <a:cubicBezTo>
                    <a:pt x="488" y="400"/>
                    <a:pt x="424" y="408"/>
                    <a:pt x="384" y="440"/>
                  </a:cubicBezTo>
                  <a:cubicBezTo>
                    <a:pt x="344" y="472"/>
                    <a:pt x="312" y="552"/>
                    <a:pt x="288" y="584"/>
                  </a:cubicBezTo>
                  <a:cubicBezTo>
                    <a:pt x="264" y="616"/>
                    <a:pt x="256" y="608"/>
                    <a:pt x="240" y="632"/>
                  </a:cubicBezTo>
                  <a:cubicBezTo>
                    <a:pt x="224" y="656"/>
                    <a:pt x="216" y="712"/>
                    <a:pt x="192" y="728"/>
                  </a:cubicBezTo>
                  <a:cubicBezTo>
                    <a:pt x="168" y="744"/>
                    <a:pt x="120" y="720"/>
                    <a:pt x="96" y="728"/>
                  </a:cubicBezTo>
                  <a:cubicBezTo>
                    <a:pt x="72" y="736"/>
                    <a:pt x="64" y="768"/>
                    <a:pt x="48" y="776"/>
                  </a:cubicBezTo>
                  <a:cubicBezTo>
                    <a:pt x="32" y="784"/>
                    <a:pt x="16" y="780"/>
                    <a:pt x="0" y="776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58748" name="Freeform 28">
              <a:extLst>
                <a:ext uri="{FF2B5EF4-FFF2-40B4-BE49-F238E27FC236}">
                  <a16:creationId xmlns:a16="http://schemas.microsoft.com/office/drawing/2014/main" id="{FD257E43-D6DC-4B42-BEE5-21074FD46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760"/>
              <a:ext cx="1872" cy="880"/>
            </a:xfrm>
            <a:custGeom>
              <a:avLst/>
              <a:gdLst>
                <a:gd name="T0" fmla="*/ 1872 w 1872"/>
                <a:gd name="T1" fmla="*/ 352 h 880"/>
                <a:gd name="T2" fmla="*/ 1728 w 1872"/>
                <a:gd name="T3" fmla="*/ 400 h 880"/>
                <a:gd name="T4" fmla="*/ 1584 w 1872"/>
                <a:gd name="T5" fmla="*/ 304 h 880"/>
                <a:gd name="T6" fmla="*/ 1488 w 1872"/>
                <a:gd name="T7" fmla="*/ 208 h 880"/>
                <a:gd name="T8" fmla="*/ 1440 w 1872"/>
                <a:gd name="T9" fmla="*/ 160 h 880"/>
                <a:gd name="T10" fmla="*/ 1248 w 1872"/>
                <a:gd name="T11" fmla="*/ 16 h 880"/>
                <a:gd name="T12" fmla="*/ 1104 w 1872"/>
                <a:gd name="T13" fmla="*/ 64 h 880"/>
                <a:gd name="T14" fmla="*/ 960 w 1872"/>
                <a:gd name="T15" fmla="*/ 160 h 880"/>
                <a:gd name="T16" fmla="*/ 816 w 1872"/>
                <a:gd name="T17" fmla="*/ 448 h 880"/>
                <a:gd name="T18" fmla="*/ 720 w 1872"/>
                <a:gd name="T19" fmla="*/ 496 h 880"/>
                <a:gd name="T20" fmla="*/ 480 w 1872"/>
                <a:gd name="T21" fmla="*/ 496 h 880"/>
                <a:gd name="T22" fmla="*/ 336 w 1872"/>
                <a:gd name="T23" fmla="*/ 544 h 880"/>
                <a:gd name="T24" fmla="*/ 192 w 1872"/>
                <a:gd name="T25" fmla="*/ 784 h 880"/>
                <a:gd name="T26" fmla="*/ 0 w 1872"/>
                <a:gd name="T27" fmla="*/ 880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2" h="880">
                  <a:moveTo>
                    <a:pt x="1872" y="352"/>
                  </a:moveTo>
                  <a:cubicBezTo>
                    <a:pt x="1824" y="380"/>
                    <a:pt x="1776" y="408"/>
                    <a:pt x="1728" y="400"/>
                  </a:cubicBezTo>
                  <a:cubicBezTo>
                    <a:pt x="1680" y="392"/>
                    <a:pt x="1624" y="336"/>
                    <a:pt x="1584" y="304"/>
                  </a:cubicBezTo>
                  <a:cubicBezTo>
                    <a:pt x="1544" y="272"/>
                    <a:pt x="1512" y="232"/>
                    <a:pt x="1488" y="208"/>
                  </a:cubicBezTo>
                  <a:cubicBezTo>
                    <a:pt x="1464" y="184"/>
                    <a:pt x="1480" y="192"/>
                    <a:pt x="1440" y="160"/>
                  </a:cubicBezTo>
                  <a:cubicBezTo>
                    <a:pt x="1400" y="128"/>
                    <a:pt x="1304" y="32"/>
                    <a:pt x="1248" y="16"/>
                  </a:cubicBezTo>
                  <a:cubicBezTo>
                    <a:pt x="1192" y="0"/>
                    <a:pt x="1152" y="40"/>
                    <a:pt x="1104" y="64"/>
                  </a:cubicBezTo>
                  <a:cubicBezTo>
                    <a:pt x="1056" y="88"/>
                    <a:pt x="1008" y="96"/>
                    <a:pt x="960" y="160"/>
                  </a:cubicBezTo>
                  <a:cubicBezTo>
                    <a:pt x="912" y="224"/>
                    <a:pt x="856" y="392"/>
                    <a:pt x="816" y="448"/>
                  </a:cubicBezTo>
                  <a:cubicBezTo>
                    <a:pt x="776" y="504"/>
                    <a:pt x="776" y="488"/>
                    <a:pt x="720" y="496"/>
                  </a:cubicBezTo>
                  <a:cubicBezTo>
                    <a:pt x="664" y="504"/>
                    <a:pt x="544" y="488"/>
                    <a:pt x="480" y="496"/>
                  </a:cubicBezTo>
                  <a:cubicBezTo>
                    <a:pt x="416" y="504"/>
                    <a:pt x="384" y="496"/>
                    <a:pt x="336" y="544"/>
                  </a:cubicBezTo>
                  <a:cubicBezTo>
                    <a:pt x="288" y="592"/>
                    <a:pt x="248" y="728"/>
                    <a:pt x="192" y="784"/>
                  </a:cubicBezTo>
                  <a:cubicBezTo>
                    <a:pt x="136" y="840"/>
                    <a:pt x="32" y="864"/>
                    <a:pt x="0" y="88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58749" name="Freeform 29">
              <a:extLst>
                <a:ext uri="{FF2B5EF4-FFF2-40B4-BE49-F238E27FC236}">
                  <a16:creationId xmlns:a16="http://schemas.microsoft.com/office/drawing/2014/main" id="{4F5F6B2A-8353-437B-9336-5A6EC2A15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" y="1584"/>
              <a:ext cx="1896" cy="840"/>
            </a:xfrm>
            <a:custGeom>
              <a:avLst/>
              <a:gdLst>
                <a:gd name="T0" fmla="*/ 1896 w 1896"/>
                <a:gd name="T1" fmla="*/ 96 h 840"/>
                <a:gd name="T2" fmla="*/ 1848 w 1896"/>
                <a:gd name="T3" fmla="*/ 96 h 840"/>
                <a:gd name="T4" fmla="*/ 1800 w 1896"/>
                <a:gd name="T5" fmla="*/ 144 h 840"/>
                <a:gd name="T6" fmla="*/ 1704 w 1896"/>
                <a:gd name="T7" fmla="*/ 144 h 840"/>
                <a:gd name="T8" fmla="*/ 1512 w 1896"/>
                <a:gd name="T9" fmla="*/ 48 h 840"/>
                <a:gd name="T10" fmla="*/ 1224 w 1896"/>
                <a:gd name="T11" fmla="*/ 0 h 840"/>
                <a:gd name="T12" fmla="*/ 1032 w 1896"/>
                <a:gd name="T13" fmla="*/ 48 h 840"/>
                <a:gd name="T14" fmla="*/ 984 w 1896"/>
                <a:gd name="T15" fmla="*/ 96 h 840"/>
                <a:gd name="T16" fmla="*/ 840 w 1896"/>
                <a:gd name="T17" fmla="*/ 336 h 840"/>
                <a:gd name="T18" fmla="*/ 744 w 1896"/>
                <a:gd name="T19" fmla="*/ 432 h 840"/>
                <a:gd name="T20" fmla="*/ 648 w 1896"/>
                <a:gd name="T21" fmla="*/ 480 h 840"/>
                <a:gd name="T22" fmla="*/ 456 w 1896"/>
                <a:gd name="T23" fmla="*/ 528 h 840"/>
                <a:gd name="T24" fmla="*/ 360 w 1896"/>
                <a:gd name="T25" fmla="*/ 624 h 840"/>
                <a:gd name="T26" fmla="*/ 312 w 1896"/>
                <a:gd name="T27" fmla="*/ 672 h 840"/>
                <a:gd name="T28" fmla="*/ 216 w 1896"/>
                <a:gd name="T29" fmla="*/ 816 h 840"/>
                <a:gd name="T30" fmla="*/ 168 w 1896"/>
                <a:gd name="T31" fmla="*/ 816 h 840"/>
                <a:gd name="T32" fmla="*/ 24 w 1896"/>
                <a:gd name="T33" fmla="*/ 768 h 840"/>
                <a:gd name="T34" fmla="*/ 24 w 1896"/>
                <a:gd name="T35" fmla="*/ 72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96" h="840">
                  <a:moveTo>
                    <a:pt x="1896" y="96"/>
                  </a:moveTo>
                  <a:cubicBezTo>
                    <a:pt x="1880" y="92"/>
                    <a:pt x="1864" y="88"/>
                    <a:pt x="1848" y="96"/>
                  </a:cubicBezTo>
                  <a:cubicBezTo>
                    <a:pt x="1832" y="104"/>
                    <a:pt x="1824" y="136"/>
                    <a:pt x="1800" y="144"/>
                  </a:cubicBezTo>
                  <a:cubicBezTo>
                    <a:pt x="1776" y="152"/>
                    <a:pt x="1752" y="160"/>
                    <a:pt x="1704" y="144"/>
                  </a:cubicBezTo>
                  <a:cubicBezTo>
                    <a:pt x="1656" y="128"/>
                    <a:pt x="1592" y="72"/>
                    <a:pt x="1512" y="48"/>
                  </a:cubicBezTo>
                  <a:cubicBezTo>
                    <a:pt x="1432" y="24"/>
                    <a:pt x="1304" y="0"/>
                    <a:pt x="1224" y="0"/>
                  </a:cubicBezTo>
                  <a:cubicBezTo>
                    <a:pt x="1144" y="0"/>
                    <a:pt x="1072" y="32"/>
                    <a:pt x="1032" y="48"/>
                  </a:cubicBezTo>
                  <a:cubicBezTo>
                    <a:pt x="992" y="64"/>
                    <a:pt x="1016" y="48"/>
                    <a:pt x="984" y="96"/>
                  </a:cubicBezTo>
                  <a:cubicBezTo>
                    <a:pt x="952" y="144"/>
                    <a:pt x="880" y="280"/>
                    <a:pt x="840" y="336"/>
                  </a:cubicBezTo>
                  <a:cubicBezTo>
                    <a:pt x="800" y="392"/>
                    <a:pt x="776" y="408"/>
                    <a:pt x="744" y="432"/>
                  </a:cubicBezTo>
                  <a:cubicBezTo>
                    <a:pt x="712" y="456"/>
                    <a:pt x="696" y="464"/>
                    <a:pt x="648" y="480"/>
                  </a:cubicBezTo>
                  <a:cubicBezTo>
                    <a:pt x="600" y="496"/>
                    <a:pt x="504" y="504"/>
                    <a:pt x="456" y="528"/>
                  </a:cubicBezTo>
                  <a:cubicBezTo>
                    <a:pt x="408" y="552"/>
                    <a:pt x="384" y="600"/>
                    <a:pt x="360" y="624"/>
                  </a:cubicBezTo>
                  <a:cubicBezTo>
                    <a:pt x="336" y="648"/>
                    <a:pt x="336" y="640"/>
                    <a:pt x="312" y="672"/>
                  </a:cubicBezTo>
                  <a:cubicBezTo>
                    <a:pt x="288" y="704"/>
                    <a:pt x="240" y="792"/>
                    <a:pt x="216" y="816"/>
                  </a:cubicBezTo>
                  <a:cubicBezTo>
                    <a:pt x="192" y="840"/>
                    <a:pt x="200" y="824"/>
                    <a:pt x="168" y="816"/>
                  </a:cubicBezTo>
                  <a:cubicBezTo>
                    <a:pt x="136" y="808"/>
                    <a:pt x="48" y="784"/>
                    <a:pt x="24" y="768"/>
                  </a:cubicBezTo>
                  <a:cubicBezTo>
                    <a:pt x="0" y="752"/>
                    <a:pt x="24" y="736"/>
                    <a:pt x="24" y="72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58750" name="Freeform 30">
              <a:extLst>
                <a:ext uri="{FF2B5EF4-FFF2-40B4-BE49-F238E27FC236}">
                  <a16:creationId xmlns:a16="http://schemas.microsoft.com/office/drawing/2014/main" id="{7FA4E52D-C5B3-41AF-AE77-33E195E54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1528"/>
              <a:ext cx="640" cy="512"/>
            </a:xfrm>
            <a:custGeom>
              <a:avLst/>
              <a:gdLst>
                <a:gd name="T0" fmla="*/ 544 w 640"/>
                <a:gd name="T1" fmla="*/ 8 h 512"/>
                <a:gd name="T2" fmla="*/ 592 w 640"/>
                <a:gd name="T3" fmla="*/ 8 h 512"/>
                <a:gd name="T4" fmla="*/ 640 w 640"/>
                <a:gd name="T5" fmla="*/ 56 h 512"/>
                <a:gd name="T6" fmla="*/ 592 w 640"/>
                <a:gd name="T7" fmla="*/ 152 h 512"/>
                <a:gd name="T8" fmla="*/ 448 w 640"/>
                <a:gd name="T9" fmla="*/ 344 h 512"/>
                <a:gd name="T10" fmla="*/ 160 w 640"/>
                <a:gd name="T11" fmla="*/ 488 h 512"/>
                <a:gd name="T12" fmla="*/ 16 w 640"/>
                <a:gd name="T13" fmla="*/ 488 h 512"/>
                <a:gd name="T14" fmla="*/ 64 w 640"/>
                <a:gd name="T15" fmla="*/ 39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0" h="512">
                  <a:moveTo>
                    <a:pt x="544" y="8"/>
                  </a:moveTo>
                  <a:cubicBezTo>
                    <a:pt x="560" y="4"/>
                    <a:pt x="576" y="0"/>
                    <a:pt x="592" y="8"/>
                  </a:cubicBezTo>
                  <a:cubicBezTo>
                    <a:pt x="608" y="16"/>
                    <a:pt x="640" y="32"/>
                    <a:pt x="640" y="56"/>
                  </a:cubicBezTo>
                  <a:cubicBezTo>
                    <a:pt x="640" y="80"/>
                    <a:pt x="624" y="104"/>
                    <a:pt x="592" y="152"/>
                  </a:cubicBezTo>
                  <a:cubicBezTo>
                    <a:pt x="560" y="200"/>
                    <a:pt x="520" y="288"/>
                    <a:pt x="448" y="344"/>
                  </a:cubicBezTo>
                  <a:cubicBezTo>
                    <a:pt x="376" y="400"/>
                    <a:pt x="232" y="464"/>
                    <a:pt x="160" y="488"/>
                  </a:cubicBezTo>
                  <a:cubicBezTo>
                    <a:pt x="88" y="512"/>
                    <a:pt x="32" y="504"/>
                    <a:pt x="16" y="488"/>
                  </a:cubicBezTo>
                  <a:cubicBezTo>
                    <a:pt x="0" y="472"/>
                    <a:pt x="32" y="432"/>
                    <a:pt x="64" y="392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58751" name="Text Box 31">
              <a:extLst>
                <a:ext uri="{FF2B5EF4-FFF2-40B4-BE49-F238E27FC236}">
                  <a16:creationId xmlns:a16="http://schemas.microsoft.com/office/drawing/2014/main" id="{0D5CA42D-6FEA-4DA7-9B56-4E18D28480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9" y="2420"/>
              <a:ext cx="488" cy="17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CA" altLang="en-US" sz="1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AREA 1</a:t>
              </a:r>
              <a:endParaRPr lang="en-CA" altLang="en-US" sz="1000">
                <a:latin typeface="Arial" panose="020B0604020202020204" pitchFamily="34" charset="0"/>
              </a:endParaRPr>
            </a:p>
          </p:txBody>
        </p:sp>
        <p:sp>
          <p:nvSpPr>
            <p:cNvPr id="158752" name="Rectangle 32">
              <a:extLst>
                <a:ext uri="{FF2B5EF4-FFF2-40B4-BE49-F238E27FC236}">
                  <a16:creationId xmlns:a16="http://schemas.microsoft.com/office/drawing/2014/main" id="{B9901484-95CD-47EC-806E-464A0C48C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872"/>
              <a:ext cx="192" cy="19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58753" name="Freeform 33">
              <a:extLst>
                <a:ext uri="{FF2B5EF4-FFF2-40B4-BE49-F238E27FC236}">
                  <a16:creationId xmlns:a16="http://schemas.microsoft.com/office/drawing/2014/main" id="{D534E7D7-6BED-4560-9900-458C67726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1728"/>
              <a:ext cx="480" cy="304"/>
            </a:xfrm>
            <a:custGeom>
              <a:avLst/>
              <a:gdLst>
                <a:gd name="T0" fmla="*/ 480 w 480"/>
                <a:gd name="T1" fmla="*/ 288 h 304"/>
                <a:gd name="T2" fmla="*/ 432 w 480"/>
                <a:gd name="T3" fmla="*/ 288 h 304"/>
                <a:gd name="T4" fmla="*/ 240 w 480"/>
                <a:gd name="T5" fmla="*/ 192 h 304"/>
                <a:gd name="T6" fmla="*/ 0 w 480"/>
                <a:gd name="T7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0" h="304">
                  <a:moveTo>
                    <a:pt x="480" y="288"/>
                  </a:moveTo>
                  <a:cubicBezTo>
                    <a:pt x="476" y="296"/>
                    <a:pt x="472" y="304"/>
                    <a:pt x="432" y="288"/>
                  </a:cubicBezTo>
                  <a:cubicBezTo>
                    <a:pt x="392" y="272"/>
                    <a:pt x="312" y="240"/>
                    <a:pt x="240" y="192"/>
                  </a:cubicBezTo>
                  <a:cubicBezTo>
                    <a:pt x="168" y="144"/>
                    <a:pt x="84" y="72"/>
                    <a:pt x="0" y="0"/>
                  </a:cubicBezTo>
                </a:path>
              </a:pathLst>
            </a:custGeom>
            <a:noFill/>
            <a:ln w="571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58754" name="Freeform 34">
              <a:extLst>
                <a:ext uri="{FF2B5EF4-FFF2-40B4-BE49-F238E27FC236}">
                  <a16:creationId xmlns:a16="http://schemas.microsoft.com/office/drawing/2014/main" id="{872575A5-8EED-412C-A052-1D8DCC89E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1440"/>
              <a:ext cx="104" cy="432"/>
            </a:xfrm>
            <a:custGeom>
              <a:avLst/>
              <a:gdLst>
                <a:gd name="T0" fmla="*/ 0 w 104"/>
                <a:gd name="T1" fmla="*/ 432 h 432"/>
                <a:gd name="T2" fmla="*/ 48 w 104"/>
                <a:gd name="T3" fmla="*/ 336 h 432"/>
                <a:gd name="T4" fmla="*/ 96 w 104"/>
                <a:gd name="T5" fmla="*/ 96 h 432"/>
                <a:gd name="T6" fmla="*/ 96 w 104"/>
                <a:gd name="T7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432">
                  <a:moveTo>
                    <a:pt x="0" y="432"/>
                  </a:moveTo>
                  <a:cubicBezTo>
                    <a:pt x="16" y="412"/>
                    <a:pt x="32" y="392"/>
                    <a:pt x="48" y="336"/>
                  </a:cubicBezTo>
                  <a:cubicBezTo>
                    <a:pt x="64" y="280"/>
                    <a:pt x="88" y="152"/>
                    <a:pt x="96" y="96"/>
                  </a:cubicBezTo>
                  <a:cubicBezTo>
                    <a:pt x="104" y="40"/>
                    <a:pt x="100" y="20"/>
                    <a:pt x="96" y="0"/>
                  </a:cubicBezTo>
                </a:path>
              </a:pathLst>
            </a:custGeom>
            <a:noFill/>
            <a:ln w="571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58755" name="Text Box 35">
              <a:extLst>
                <a:ext uri="{FF2B5EF4-FFF2-40B4-BE49-F238E27FC236}">
                  <a16:creationId xmlns:a16="http://schemas.microsoft.com/office/drawing/2014/main" id="{0090B4CA-B89F-4F20-99D8-FF138ABF1C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2" y="1642"/>
              <a:ext cx="488" cy="17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CA" altLang="en-US" sz="1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AREA 2</a:t>
              </a:r>
              <a:endParaRPr lang="en-CA" altLang="en-US" sz="3000">
                <a:latin typeface="Arial" panose="020B0604020202020204" pitchFamily="34" charset="0"/>
              </a:endParaRPr>
            </a:p>
          </p:txBody>
        </p:sp>
        <p:sp>
          <p:nvSpPr>
            <p:cNvPr id="158756" name="Line 36">
              <a:extLst>
                <a:ext uri="{FF2B5EF4-FFF2-40B4-BE49-F238E27FC236}">
                  <a16:creationId xmlns:a16="http://schemas.microsoft.com/office/drawing/2014/main" id="{9EE25D36-397D-4606-99F0-2E758820C4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2064"/>
              <a:ext cx="208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58757" name="Line 37">
              <a:extLst>
                <a:ext uri="{FF2B5EF4-FFF2-40B4-BE49-F238E27FC236}">
                  <a16:creationId xmlns:a16="http://schemas.microsoft.com/office/drawing/2014/main" id="{9907BE21-AB16-4FA9-B900-8CA18F3EAE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872"/>
              <a:ext cx="208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158758" name="Text Box 38">
              <a:extLst>
                <a:ext uri="{FF2B5EF4-FFF2-40B4-BE49-F238E27FC236}">
                  <a16:creationId xmlns:a16="http://schemas.microsoft.com/office/drawing/2014/main" id="{DE2DBAFD-FC58-4A07-BAA0-3621186411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8" y="1757"/>
              <a:ext cx="491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>
              <a:spAutoFit/>
            </a:bodyPr>
            <a:lstStyle/>
            <a:p>
              <a:pPr algn="ctr"/>
              <a:r>
                <a:rPr lang="en-CA" altLang="en-US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en-CA" altLang="en-US" sz="1200">
                <a:latin typeface="Arial" panose="020B0604020202020204" pitchFamily="34" charset="0"/>
              </a:endParaRPr>
            </a:p>
          </p:txBody>
        </p:sp>
        <p:sp>
          <p:nvSpPr>
            <p:cNvPr id="158759" name="Text Box 39">
              <a:extLst>
                <a:ext uri="{FF2B5EF4-FFF2-40B4-BE49-F238E27FC236}">
                  <a16:creationId xmlns:a16="http://schemas.microsoft.com/office/drawing/2014/main" id="{22EB70CA-EA53-4290-B22E-007A66EA25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0" y="3199"/>
              <a:ext cx="583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>
              <a:spAutoFit/>
            </a:bodyPr>
            <a:lstStyle/>
            <a:p>
              <a:pPr algn="ctr"/>
              <a:r>
                <a:rPr lang="en-CA" altLang="en-US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12</a:t>
              </a:r>
              <a:endParaRPr lang="en-CA" altLang="en-US" sz="20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066" name="Object 2">
            <a:extLst>
              <a:ext uri="{FF2B5EF4-FFF2-40B4-BE49-F238E27FC236}">
                <a16:creationId xmlns:a16="http://schemas.microsoft.com/office/drawing/2014/main" id="{66D4FA2A-9CA7-4D16-A7E8-47B3208DB3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9400" y="1077913"/>
          <a:ext cx="5686425" cy="400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69" name="Document" r:id="rId4" imgW="4376520" imgH="3083400" progId="Word.Document.8">
                  <p:embed/>
                </p:oleObj>
              </mc:Choice>
              <mc:Fallback>
                <p:oleObj name="Document" r:id="rId4" imgW="4376520" imgH="30834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1077913"/>
                        <a:ext cx="5686425" cy="400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6067" name="Rectangle 3">
            <a:extLst>
              <a:ext uri="{FF2B5EF4-FFF2-40B4-BE49-F238E27FC236}">
                <a16:creationId xmlns:a16="http://schemas.microsoft.com/office/drawing/2014/main" id="{DD172A70-A337-4A57-986B-40999C6988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95275"/>
            <a:ext cx="7772400" cy="1025525"/>
          </a:xfrm>
        </p:spPr>
        <p:txBody>
          <a:bodyPr/>
          <a:lstStyle/>
          <a:p>
            <a:r>
              <a:rPr lang="en-US" altLang="en-US" sz="3200" b="0">
                <a:solidFill>
                  <a:schemeClr val="tx1"/>
                </a:solidFill>
              </a:rPr>
              <a:t>Elevation Surface</a:t>
            </a:r>
            <a:r>
              <a:rPr lang="en-US" altLang="en-US" sz="3200">
                <a:solidFill>
                  <a:schemeClr val="tx1"/>
                </a:solidFill>
              </a:rPr>
              <a:t> — the ground surface elevation at each point</a:t>
            </a:r>
          </a:p>
        </p:txBody>
      </p:sp>
      <p:sp>
        <p:nvSpPr>
          <p:cNvPr id="216068" name="Text Box 4">
            <a:extLst>
              <a:ext uri="{FF2B5EF4-FFF2-40B4-BE49-F238E27FC236}">
                <a16:creationId xmlns:a16="http://schemas.microsoft.com/office/drawing/2014/main" id="{282B83E1-D5AE-4B79-9093-92D079951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25" y="4722813"/>
            <a:ext cx="7866063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en-US" sz="2800" b="1"/>
              <a:t>Digital Elevation Model</a:t>
            </a:r>
            <a:r>
              <a:rPr kumimoji="0" lang="en-US" altLang="en-US" sz="2800"/>
              <a:t> — A digital representation of an elevation surface.  Examples include a (square) digital elevation grid, triangular irregular network, set of digital line graph contours or random points.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>
            <a:extLst>
              <a:ext uri="{FF2B5EF4-FFF2-40B4-BE49-F238E27FC236}">
                <a16:creationId xmlns:a16="http://schemas.microsoft.com/office/drawing/2014/main" id="{8244BA74-2BD5-40F2-9140-3863C2F6E2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96850"/>
            <a:ext cx="6811963" cy="1143000"/>
          </a:xfrm>
        </p:spPr>
        <p:txBody>
          <a:bodyPr/>
          <a:lstStyle/>
          <a:p>
            <a:r>
              <a:rPr lang="en-US" altLang="en-US"/>
              <a:t>Digital Elevation Model and Hydrology Data Sources</a:t>
            </a:r>
            <a:endParaRPr lang="en-US" altLang="en-US">
              <a:cs typeface="Times New Roman" panose="02020603050405020304" pitchFamily="18" charset="0"/>
            </a:endParaRPr>
          </a:p>
        </p:txBody>
      </p:sp>
      <p:graphicFrame>
        <p:nvGraphicFramePr>
          <p:cNvPr id="215044" name="Object 4">
            <a:extLst>
              <a:ext uri="{FF2B5EF4-FFF2-40B4-BE49-F238E27FC236}">
                <a16:creationId xmlns:a16="http://schemas.microsoft.com/office/drawing/2014/main" id="{C6DB08DC-DC5D-42C9-BA66-EB06483140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786188"/>
          <a:ext cx="2628900" cy="307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45" name="Graph Sheet" r:id="rId3" imgW="3352680" imgH="2590560" progId="SPLUSGraphSheetFileType">
                  <p:embed/>
                </p:oleObj>
              </mc:Choice>
              <mc:Fallback>
                <p:oleObj name="Graph Sheet" r:id="rId3" imgW="3352680" imgH="2590560" progId="SPLUSGraphSheetFileTyp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769" t="21532" r="28743" b="15178"/>
                      <a:stretch>
                        <a:fillRect/>
                      </a:stretch>
                    </p:blipFill>
                    <p:spPr bwMode="auto">
                      <a:xfrm>
                        <a:off x="0" y="3786188"/>
                        <a:ext cx="2628900" cy="307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43" name="Rectangle 3">
            <a:extLst>
              <a:ext uri="{FF2B5EF4-FFF2-40B4-BE49-F238E27FC236}">
                <a16:creationId xmlns:a16="http://schemas.microsoft.com/office/drawing/2014/main" id="{4767DDF0-FC08-43DA-9A5A-7EBE2D6D66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30450" y="1493838"/>
            <a:ext cx="6583363" cy="51355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cs typeface="Times New Roman" panose="02020603050405020304" pitchFamily="18" charset="0"/>
              </a:rPr>
              <a:t>The USGS National Elevation Dataset (NED) </a:t>
            </a:r>
            <a:r>
              <a:rPr lang="en-US" altLang="en-US">
                <a:cs typeface="Times New Roman" panose="02020603050405020304" pitchFamily="18" charset="0"/>
                <a:hlinkClick r:id="rId5"/>
              </a:rPr>
              <a:t>http://edcnts12.cr.usgs.gov/ned/</a:t>
            </a:r>
            <a:endParaRPr lang="en-US" altLang="en-US"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>
                <a:cs typeface="Times New Roman" panose="02020603050405020304" pitchFamily="18" charset="0"/>
              </a:rPr>
              <a:t>	Highest-resolution, best-quality elevation data available across the United States merged into a seamless raster format. 1 arc-second cells (1:24,000 scale).</a:t>
            </a:r>
          </a:p>
          <a:p>
            <a:pPr>
              <a:lnSpc>
                <a:spcPct val="90000"/>
              </a:lnSpc>
            </a:pPr>
            <a:r>
              <a:rPr lang="en-US" altLang="en-US">
                <a:cs typeface="Times New Roman" panose="02020603050405020304" pitchFamily="18" charset="0"/>
              </a:rPr>
              <a:t>National Hydrography Dataset (NHD) </a:t>
            </a:r>
            <a:r>
              <a:rPr lang="en-US" altLang="en-US">
                <a:cs typeface="Times New Roman" panose="02020603050405020304" pitchFamily="18" charset="0"/>
                <a:hlinkClick r:id="rId6"/>
              </a:rPr>
              <a:t>http://nhd.usgs.gov/</a:t>
            </a:r>
            <a:endParaRPr lang="en-US" altLang="en-US"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>
                <a:cs typeface="Times New Roman" panose="02020603050405020304" pitchFamily="18" charset="0"/>
              </a:rPr>
              <a:t>	The stream network and water bodies of the United States organized by 8-digit hydrologic cataloging units.</a:t>
            </a:r>
          </a:p>
          <a:p>
            <a:pPr lvl="1">
              <a:lnSpc>
                <a:spcPct val="90000"/>
              </a:lnSpc>
              <a:buFont typeface="Monotype Sorts" pitchFamily="2" charset="2"/>
              <a:buNone/>
            </a:pPr>
            <a:endParaRPr lang="en-US" altLang="en-US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 descr="C:\MyDocuments\collaborators\Italy\grid0x.gif">
            <a:extLst>
              <a:ext uri="{FF2B5EF4-FFF2-40B4-BE49-F238E27FC236}">
                <a16:creationId xmlns:a16="http://schemas.microsoft.com/office/drawing/2014/main" id="{640AEC96-5072-46DA-A715-926CE2C42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481138"/>
            <a:ext cx="5146675" cy="457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91" name="Picture 3" descr="C:\MyDocuments\collaborators\Italy\griddefinition.gif">
            <a:extLst>
              <a:ext uri="{FF2B5EF4-FFF2-40B4-BE49-F238E27FC236}">
                <a16:creationId xmlns:a16="http://schemas.microsoft.com/office/drawing/2014/main" id="{D2C3E902-EB5D-43FF-B34F-D5F9D1B32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4"/>
          <a:stretch>
            <a:fillRect/>
          </a:stretch>
        </p:blipFill>
        <p:spPr bwMode="auto">
          <a:xfrm>
            <a:off x="5121275" y="1525588"/>
            <a:ext cx="4013200" cy="290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2" name="Rectangle 4">
            <a:extLst>
              <a:ext uri="{FF2B5EF4-FFF2-40B4-BE49-F238E27FC236}">
                <a16:creationId xmlns:a16="http://schemas.microsoft.com/office/drawing/2014/main" id="{AE05BD08-245E-4808-A1EF-1B0AC10E8D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0"/>
            <a:ext cx="7772400" cy="1403350"/>
          </a:xfrm>
        </p:spPr>
        <p:txBody>
          <a:bodyPr/>
          <a:lstStyle/>
          <a:p>
            <a:r>
              <a:rPr lang="en-US" altLang="en-US" sz="2800" b="0"/>
              <a:t>Digital Elevation Grid</a:t>
            </a:r>
            <a:r>
              <a:rPr lang="en-US" altLang="en-US" sz="2800"/>
              <a:t> — a grid of cells (square or rectangular) in some coordinate system having land surface elevation as the value stored in each cell.</a:t>
            </a:r>
            <a:endParaRPr lang="en-US" altLang="en-US" sz="2800">
              <a:solidFill>
                <a:schemeClr val="tx1"/>
              </a:solidFill>
            </a:endParaRPr>
          </a:p>
        </p:txBody>
      </p:sp>
      <p:sp>
        <p:nvSpPr>
          <p:cNvPr id="217093" name="Text Box 5">
            <a:extLst>
              <a:ext uri="{FF2B5EF4-FFF2-40B4-BE49-F238E27FC236}">
                <a16:creationId xmlns:a16="http://schemas.microsoft.com/office/drawing/2014/main" id="{CA35C2B6-BE5D-45CF-9EA1-C2F917642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3275" y="4579938"/>
            <a:ext cx="2725738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b="1"/>
              <a:t>Square Digital Elevation Grid  </a:t>
            </a:r>
            <a:r>
              <a:rPr kumimoji="0" lang="en-US" altLang="en-US"/>
              <a:t>— a common special case of the digital elevation grid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114" name="Group 2">
            <a:extLst>
              <a:ext uri="{FF2B5EF4-FFF2-40B4-BE49-F238E27FC236}">
                <a16:creationId xmlns:a16="http://schemas.microsoft.com/office/drawing/2014/main" id="{35565A9D-8275-4E36-A54C-5D723F3F2C35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1885950"/>
            <a:ext cx="2589213" cy="2827338"/>
            <a:chOff x="1877" y="1152"/>
            <a:chExt cx="775" cy="749"/>
          </a:xfrm>
        </p:grpSpPr>
        <p:sp>
          <p:nvSpPr>
            <p:cNvPr id="218115" name="Rectangle 3">
              <a:extLst>
                <a:ext uri="{FF2B5EF4-FFF2-40B4-BE49-F238E27FC236}">
                  <a16:creationId xmlns:a16="http://schemas.microsoft.com/office/drawing/2014/main" id="{98BA4BD7-D5C5-4793-B1F4-F6C7A4E8E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" y="1152"/>
              <a:ext cx="259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0" lang="en-US" altLang="en-US" sz="2800" b="1"/>
                <a:t>67</a:t>
              </a:r>
            </a:p>
          </p:txBody>
        </p:sp>
        <p:sp>
          <p:nvSpPr>
            <p:cNvPr id="218116" name="Rectangle 4">
              <a:extLst>
                <a:ext uri="{FF2B5EF4-FFF2-40B4-BE49-F238E27FC236}">
                  <a16:creationId xmlns:a16="http://schemas.microsoft.com/office/drawing/2014/main" id="{7351EEFE-4B95-4A3A-8B6C-900B68AA7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6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0" lang="en-US" altLang="en-US" sz="2800" b="1"/>
                <a:t>56</a:t>
              </a:r>
            </a:p>
          </p:txBody>
        </p:sp>
        <p:sp>
          <p:nvSpPr>
            <p:cNvPr id="218117" name="Rectangle 5">
              <a:extLst>
                <a:ext uri="{FF2B5EF4-FFF2-40B4-BE49-F238E27FC236}">
                  <a16:creationId xmlns:a16="http://schemas.microsoft.com/office/drawing/2014/main" id="{E96AECE0-0198-4CAF-A84C-83FBC7539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4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0" lang="en-US" altLang="en-US" sz="2800" b="1"/>
                <a:t>49</a:t>
              </a:r>
            </a:p>
          </p:txBody>
        </p:sp>
        <p:sp>
          <p:nvSpPr>
            <p:cNvPr id="218118" name="Rectangle 6">
              <a:extLst>
                <a:ext uri="{FF2B5EF4-FFF2-40B4-BE49-F238E27FC236}">
                  <a16:creationId xmlns:a16="http://schemas.microsoft.com/office/drawing/2014/main" id="{DE2C0DB1-65F6-4A1F-9838-8ABE53E54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" y="140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0" lang="en-US" altLang="en-US" sz="2800" b="1"/>
                <a:t>52</a:t>
              </a:r>
            </a:p>
          </p:txBody>
        </p:sp>
        <p:sp>
          <p:nvSpPr>
            <p:cNvPr id="218119" name="Rectangle 7">
              <a:extLst>
                <a:ext uri="{FF2B5EF4-FFF2-40B4-BE49-F238E27FC236}">
                  <a16:creationId xmlns:a16="http://schemas.microsoft.com/office/drawing/2014/main" id="{FD830194-2ECD-4A4A-885F-852A85573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6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0" lang="en-US" altLang="en-US" sz="2800" b="1"/>
                <a:t>48</a:t>
              </a:r>
            </a:p>
          </p:txBody>
        </p:sp>
        <p:sp>
          <p:nvSpPr>
            <p:cNvPr id="218120" name="Rectangle 8">
              <a:extLst>
                <a:ext uri="{FF2B5EF4-FFF2-40B4-BE49-F238E27FC236}">
                  <a16:creationId xmlns:a16="http://schemas.microsoft.com/office/drawing/2014/main" id="{29E505B1-C1C6-4684-B7FD-9679C2744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4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0" lang="en-US" altLang="en-US" sz="2800" b="1"/>
                <a:t>37</a:t>
              </a:r>
            </a:p>
          </p:txBody>
        </p:sp>
        <p:sp>
          <p:nvSpPr>
            <p:cNvPr id="218121" name="Rectangle 9">
              <a:extLst>
                <a:ext uri="{FF2B5EF4-FFF2-40B4-BE49-F238E27FC236}">
                  <a16:creationId xmlns:a16="http://schemas.microsoft.com/office/drawing/2014/main" id="{3AE5DDBC-CDCE-46D0-9C65-2EDFD007A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" y="165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0" lang="en-US" altLang="en-US" sz="2800" b="1"/>
                <a:t>58</a:t>
              </a:r>
            </a:p>
          </p:txBody>
        </p:sp>
        <p:sp>
          <p:nvSpPr>
            <p:cNvPr id="218122" name="Rectangle 10">
              <a:extLst>
                <a:ext uri="{FF2B5EF4-FFF2-40B4-BE49-F238E27FC236}">
                  <a16:creationId xmlns:a16="http://schemas.microsoft.com/office/drawing/2014/main" id="{33408810-53D0-476F-B8BC-68B83A05F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6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0" lang="en-US" altLang="en-US" sz="2800" b="1"/>
                <a:t>55</a:t>
              </a:r>
            </a:p>
          </p:txBody>
        </p:sp>
        <p:sp>
          <p:nvSpPr>
            <p:cNvPr id="218123" name="Rectangle 11">
              <a:extLst>
                <a:ext uri="{FF2B5EF4-FFF2-40B4-BE49-F238E27FC236}">
                  <a16:creationId xmlns:a16="http://schemas.microsoft.com/office/drawing/2014/main" id="{782B31F6-E158-44EA-A721-AC446727A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4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0" lang="en-US" altLang="en-US" sz="2800" b="1"/>
                <a:t>22</a:t>
              </a:r>
            </a:p>
          </p:txBody>
        </p:sp>
      </p:grpSp>
      <p:sp>
        <p:nvSpPr>
          <p:cNvPr id="218124" name="Line 12">
            <a:extLst>
              <a:ext uri="{FF2B5EF4-FFF2-40B4-BE49-F238E27FC236}">
                <a16:creationId xmlns:a16="http://schemas.microsoft.com/office/drawing/2014/main" id="{331E7300-BD89-44BA-AA09-039292EFF6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7588" y="1612900"/>
            <a:ext cx="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25" name="Line 13">
            <a:extLst>
              <a:ext uri="{FF2B5EF4-FFF2-40B4-BE49-F238E27FC236}">
                <a16:creationId xmlns:a16="http://schemas.microsoft.com/office/drawing/2014/main" id="{37D6148E-86A5-4EEC-9347-E381B031B1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5313" y="1609725"/>
            <a:ext cx="4762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26" name="Line 14">
            <a:extLst>
              <a:ext uri="{FF2B5EF4-FFF2-40B4-BE49-F238E27FC236}">
                <a16:creationId xmlns:a16="http://schemas.microsoft.com/office/drawing/2014/main" id="{B8BB5FC2-A258-4A82-9094-A393702EC15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9575" y="1703388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27" name="Text Box 15">
            <a:extLst>
              <a:ext uri="{FF2B5EF4-FFF2-40B4-BE49-F238E27FC236}">
                <a16:creationId xmlns:a16="http://schemas.microsoft.com/office/drawing/2014/main" id="{B600C8F7-7980-461A-AC37-CD21B2926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9675" y="1393825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 sz="2800"/>
              <a:t>30</a:t>
            </a:r>
          </a:p>
        </p:txBody>
      </p:sp>
      <p:sp>
        <p:nvSpPr>
          <p:cNvPr id="218128" name="Line 16">
            <a:extLst>
              <a:ext uri="{FF2B5EF4-FFF2-40B4-BE49-F238E27FC236}">
                <a16:creationId xmlns:a16="http://schemas.microsoft.com/office/drawing/2014/main" id="{5F102D44-16D1-4EC9-904C-E0BD8EB5DA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1703388"/>
            <a:ext cx="185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29" name="Rectangle 17">
            <a:extLst>
              <a:ext uri="{FF2B5EF4-FFF2-40B4-BE49-F238E27FC236}">
                <a16:creationId xmlns:a16="http://schemas.microsoft.com/office/drawing/2014/main" id="{08660E52-52F4-4CCE-9D26-80B72CE21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8100" y="1893888"/>
            <a:ext cx="865188" cy="9398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en-US" sz="2800" b="1"/>
              <a:t>67</a:t>
            </a:r>
          </a:p>
        </p:txBody>
      </p:sp>
      <p:sp>
        <p:nvSpPr>
          <p:cNvPr id="218130" name="Rectangle 18">
            <a:extLst>
              <a:ext uri="{FF2B5EF4-FFF2-40B4-BE49-F238E27FC236}">
                <a16:creationId xmlns:a16="http://schemas.microsoft.com/office/drawing/2014/main" id="{3EF9D614-7E7C-49C4-A1FC-5C9C45F27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3288" y="1893888"/>
            <a:ext cx="862012" cy="9398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en-US" sz="2800" b="1"/>
              <a:t>56</a:t>
            </a:r>
          </a:p>
        </p:txBody>
      </p:sp>
      <p:sp>
        <p:nvSpPr>
          <p:cNvPr id="218131" name="Rectangle 19">
            <a:extLst>
              <a:ext uri="{FF2B5EF4-FFF2-40B4-BE49-F238E27FC236}">
                <a16:creationId xmlns:a16="http://schemas.microsoft.com/office/drawing/2014/main" id="{76425050-B559-4947-B5FC-6AAEE6756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5300" y="1893888"/>
            <a:ext cx="862013" cy="9398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en-US" sz="2800" b="1"/>
              <a:t>49</a:t>
            </a:r>
          </a:p>
        </p:txBody>
      </p:sp>
      <p:sp>
        <p:nvSpPr>
          <p:cNvPr id="218132" name="Rectangle 20">
            <a:extLst>
              <a:ext uri="{FF2B5EF4-FFF2-40B4-BE49-F238E27FC236}">
                <a16:creationId xmlns:a16="http://schemas.microsoft.com/office/drawing/2014/main" id="{B50EB529-12AD-4A20-B80D-AAB7EE3D9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8100" y="2833688"/>
            <a:ext cx="865188" cy="94456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en-US" sz="2800" b="1"/>
              <a:t>52</a:t>
            </a:r>
          </a:p>
        </p:txBody>
      </p:sp>
      <p:sp>
        <p:nvSpPr>
          <p:cNvPr id="218133" name="Rectangle 21">
            <a:extLst>
              <a:ext uri="{FF2B5EF4-FFF2-40B4-BE49-F238E27FC236}">
                <a16:creationId xmlns:a16="http://schemas.microsoft.com/office/drawing/2014/main" id="{E1B7D3B0-EE92-42F5-8DD4-D44C64FC9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3288" y="2833688"/>
            <a:ext cx="862012" cy="94456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en-US" sz="2800" b="1"/>
              <a:t>48</a:t>
            </a:r>
          </a:p>
        </p:txBody>
      </p:sp>
      <p:sp>
        <p:nvSpPr>
          <p:cNvPr id="218134" name="Rectangle 22">
            <a:extLst>
              <a:ext uri="{FF2B5EF4-FFF2-40B4-BE49-F238E27FC236}">
                <a16:creationId xmlns:a16="http://schemas.microsoft.com/office/drawing/2014/main" id="{373DC899-D9BA-47E8-B9E0-50E8FFAF2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5300" y="2833688"/>
            <a:ext cx="862013" cy="94456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en-US" sz="2800" b="1"/>
              <a:t>37</a:t>
            </a:r>
          </a:p>
        </p:txBody>
      </p:sp>
      <p:sp>
        <p:nvSpPr>
          <p:cNvPr id="218135" name="Rectangle 23">
            <a:extLst>
              <a:ext uri="{FF2B5EF4-FFF2-40B4-BE49-F238E27FC236}">
                <a16:creationId xmlns:a16="http://schemas.microsoft.com/office/drawing/2014/main" id="{391F4F6C-E8E2-4C6A-9AD5-2E59113AD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8100" y="3778250"/>
            <a:ext cx="865188" cy="942975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en-US" sz="2800" b="1"/>
              <a:t>58</a:t>
            </a:r>
          </a:p>
        </p:txBody>
      </p:sp>
      <p:sp>
        <p:nvSpPr>
          <p:cNvPr id="218136" name="Rectangle 24">
            <a:extLst>
              <a:ext uri="{FF2B5EF4-FFF2-40B4-BE49-F238E27FC236}">
                <a16:creationId xmlns:a16="http://schemas.microsoft.com/office/drawing/2014/main" id="{0FCA044B-4A68-40E2-8043-72D47C123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3288" y="3778250"/>
            <a:ext cx="862012" cy="942975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en-US" sz="2800" b="1"/>
              <a:t>55</a:t>
            </a:r>
          </a:p>
        </p:txBody>
      </p:sp>
      <p:sp>
        <p:nvSpPr>
          <p:cNvPr id="218137" name="Rectangle 25">
            <a:extLst>
              <a:ext uri="{FF2B5EF4-FFF2-40B4-BE49-F238E27FC236}">
                <a16:creationId xmlns:a16="http://schemas.microsoft.com/office/drawing/2014/main" id="{DDBF613E-EB78-4D2B-87D2-343482641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5300" y="3778250"/>
            <a:ext cx="862013" cy="942975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en-US" sz="2800" b="1"/>
              <a:t>22</a:t>
            </a:r>
          </a:p>
        </p:txBody>
      </p:sp>
      <p:sp>
        <p:nvSpPr>
          <p:cNvPr id="218138" name="Line 26">
            <a:extLst>
              <a:ext uri="{FF2B5EF4-FFF2-40B4-BE49-F238E27FC236}">
                <a16:creationId xmlns:a16="http://schemas.microsoft.com/office/drawing/2014/main" id="{71503A88-0D7B-41F2-B468-FE3CCF43B73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1275" y="1620838"/>
            <a:ext cx="0" cy="18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39" name="Line 27">
            <a:extLst>
              <a:ext uri="{FF2B5EF4-FFF2-40B4-BE49-F238E27FC236}">
                <a16:creationId xmlns:a16="http://schemas.microsoft.com/office/drawing/2014/main" id="{2366D2FE-EDF8-4BFB-A0AF-CEBCA747294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69000" y="1617663"/>
            <a:ext cx="3175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40" name="Line 28">
            <a:extLst>
              <a:ext uri="{FF2B5EF4-FFF2-40B4-BE49-F238E27FC236}">
                <a16:creationId xmlns:a16="http://schemas.microsoft.com/office/drawing/2014/main" id="{569D5896-83D5-4D2E-8F0F-30F53025EBD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3263" y="1711325"/>
            <a:ext cx="187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41" name="Text Box 29">
            <a:extLst>
              <a:ext uri="{FF2B5EF4-FFF2-40B4-BE49-F238E27FC236}">
                <a16:creationId xmlns:a16="http://schemas.microsoft.com/office/drawing/2014/main" id="{92801D7D-CAB0-4DA2-967D-66300907F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488" y="1401763"/>
            <a:ext cx="539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 sz="2800"/>
              <a:t>30</a:t>
            </a:r>
          </a:p>
        </p:txBody>
      </p:sp>
      <p:sp>
        <p:nvSpPr>
          <p:cNvPr id="218142" name="Line 30">
            <a:extLst>
              <a:ext uri="{FF2B5EF4-FFF2-40B4-BE49-F238E27FC236}">
                <a16:creationId xmlns:a16="http://schemas.microsoft.com/office/drawing/2014/main" id="{C28AB856-B474-4188-A986-F3EBDDEBA7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18100" y="1711325"/>
            <a:ext cx="185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43" name="Line 31">
            <a:extLst>
              <a:ext uri="{FF2B5EF4-FFF2-40B4-BE49-F238E27FC236}">
                <a16:creationId xmlns:a16="http://schemas.microsoft.com/office/drawing/2014/main" id="{52FE36A5-CF83-4937-9818-0872E519C846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8938" y="2566988"/>
            <a:ext cx="446087" cy="54133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44" name="Line 32">
            <a:extLst>
              <a:ext uri="{FF2B5EF4-FFF2-40B4-BE49-F238E27FC236}">
                <a16:creationId xmlns:a16="http://schemas.microsoft.com/office/drawing/2014/main" id="{CC982D72-0784-4427-B461-D9AC86D434D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3075" y="2509838"/>
            <a:ext cx="0" cy="6064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45" name="Text Box 33">
            <a:extLst>
              <a:ext uri="{FF2B5EF4-FFF2-40B4-BE49-F238E27FC236}">
                <a16:creationId xmlns:a16="http://schemas.microsoft.com/office/drawing/2014/main" id="{E8DBC16F-9976-42E4-90F1-4C31884E8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325" y="476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kumimoji="0" lang="en-US" altLang="en-US"/>
          </a:p>
        </p:txBody>
      </p:sp>
      <p:graphicFrame>
        <p:nvGraphicFramePr>
          <p:cNvPr id="218146" name="Object 34">
            <a:extLst>
              <a:ext uri="{FF2B5EF4-FFF2-40B4-BE49-F238E27FC236}">
                <a16:creationId xmlns:a16="http://schemas.microsoft.com/office/drawing/2014/main" id="{287D4986-80C2-4CBC-9DE8-44105A560A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32025" y="4933950"/>
          <a:ext cx="2468563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51" name="Equation" r:id="rId4" imgW="927000" imgH="419040" progId="Equation.3">
                  <p:embed/>
                </p:oleObj>
              </mc:Choice>
              <mc:Fallback>
                <p:oleObj name="Equation" r:id="rId4" imgW="927000" imgH="41904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4933950"/>
                        <a:ext cx="2468563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147" name="Object 35">
            <a:extLst>
              <a:ext uri="{FF2B5EF4-FFF2-40B4-BE49-F238E27FC236}">
                <a16:creationId xmlns:a16="http://schemas.microsoft.com/office/drawing/2014/main" id="{9D9DDDE1-3258-4D88-848D-F4B030C247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72063" y="4953000"/>
          <a:ext cx="273685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52" name="Equation" r:id="rId6" imgW="927000" imgH="393480" progId="Equation.3">
                  <p:embed/>
                </p:oleObj>
              </mc:Choice>
              <mc:Fallback>
                <p:oleObj name="Equation" r:id="rId6" imgW="927000" imgH="39348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4953000"/>
                        <a:ext cx="2736850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8148" name="Text Box 36">
            <a:extLst>
              <a:ext uri="{FF2B5EF4-FFF2-40B4-BE49-F238E27FC236}">
                <a16:creationId xmlns:a16="http://schemas.microsoft.com/office/drawing/2014/main" id="{B3C7FFB1-81D6-45B7-A0A6-3BA1F606F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108575"/>
            <a:ext cx="1352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 sz="3600"/>
              <a:t>Slope:</a:t>
            </a:r>
            <a:endParaRPr kumimoji="0" lang="en-US" altLang="en-US"/>
          </a:p>
        </p:txBody>
      </p:sp>
      <p:sp>
        <p:nvSpPr>
          <p:cNvPr id="218149" name="Text Box 37">
            <a:extLst>
              <a:ext uri="{FF2B5EF4-FFF2-40B4-BE49-F238E27FC236}">
                <a16:creationId xmlns:a16="http://schemas.microsoft.com/office/drawing/2014/main" id="{801E0C68-E2C8-45BE-A311-22357DC66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57200"/>
            <a:ext cx="6238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 sz="4000"/>
              <a:t>Direction of Steepest Descent</a:t>
            </a:r>
            <a:endParaRPr kumimoji="0" lang="en-US" altLang="en-US"/>
          </a:p>
        </p:txBody>
      </p:sp>
      <p:sp>
        <p:nvSpPr>
          <p:cNvPr id="218150" name="Rectangle 38">
            <a:extLst>
              <a:ext uri="{FF2B5EF4-FFF2-40B4-BE49-F238E27FC236}">
                <a16:creationId xmlns:a16="http://schemas.microsoft.com/office/drawing/2014/main" id="{417FA19D-DDC9-463A-894C-FE85F8AD2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8888" y="4927600"/>
            <a:ext cx="2743200" cy="12954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Arc 2">
            <a:extLst>
              <a:ext uri="{FF2B5EF4-FFF2-40B4-BE49-F238E27FC236}">
                <a16:creationId xmlns:a16="http://schemas.microsoft.com/office/drawing/2014/main" id="{C8CED58C-AC73-41E1-806C-B2514BF844E5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27F4ED28-6698-44E8-AC96-8092B6F2DE3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51000" y="182563"/>
            <a:ext cx="6361113" cy="941387"/>
          </a:xfrm>
        </p:spPr>
        <p:txBody>
          <a:bodyPr/>
          <a:lstStyle/>
          <a:p>
            <a:r>
              <a:rPr lang="en-US" altLang="en-US" sz="3200"/>
              <a:t>Digital Elevation Model Based Channel Network Delineation</a:t>
            </a:r>
          </a:p>
        </p:txBody>
      </p:sp>
      <p:grpSp>
        <p:nvGrpSpPr>
          <p:cNvPr id="171148" name="Group 140">
            <a:extLst>
              <a:ext uri="{FF2B5EF4-FFF2-40B4-BE49-F238E27FC236}">
                <a16:creationId xmlns:a16="http://schemas.microsoft.com/office/drawing/2014/main" id="{A02FF9E7-111A-4813-A10A-FC6138262B8A}"/>
              </a:ext>
            </a:extLst>
          </p:cNvPr>
          <p:cNvGrpSpPr>
            <a:grpSpLocks/>
          </p:cNvGrpSpPr>
          <p:nvPr/>
        </p:nvGrpSpPr>
        <p:grpSpPr bwMode="auto">
          <a:xfrm>
            <a:off x="5832475" y="3821113"/>
            <a:ext cx="2595563" cy="2794000"/>
            <a:chOff x="3664" y="2497"/>
            <a:chExt cx="1635" cy="1760"/>
          </a:xfrm>
        </p:grpSpPr>
        <p:grpSp>
          <p:nvGrpSpPr>
            <p:cNvPr id="171031" name="Group 23">
              <a:extLst>
                <a:ext uri="{FF2B5EF4-FFF2-40B4-BE49-F238E27FC236}">
                  <a16:creationId xmlns:a16="http://schemas.microsoft.com/office/drawing/2014/main" id="{CC666993-CAF9-42C6-9D80-01D8BD349B2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733" y="2840"/>
              <a:ext cx="1468" cy="1417"/>
              <a:chOff x="1632" y="1248"/>
              <a:chExt cx="2443" cy="2358"/>
            </a:xfrm>
          </p:grpSpPr>
          <p:grpSp>
            <p:nvGrpSpPr>
              <p:cNvPr id="171032" name="Group 24">
                <a:extLst>
                  <a:ext uri="{FF2B5EF4-FFF2-40B4-BE49-F238E27FC236}">
                    <a16:creationId xmlns:a16="http://schemas.microsoft.com/office/drawing/2014/main" id="{E339CC58-7AEE-401F-A572-33B2B62FA17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632" y="1248"/>
                <a:ext cx="2443" cy="2358"/>
                <a:chOff x="3456" y="1536"/>
                <a:chExt cx="1963" cy="1926"/>
              </a:xfrm>
            </p:grpSpPr>
            <p:grpSp>
              <p:nvGrpSpPr>
                <p:cNvPr id="171033" name="Group 25">
                  <a:extLst>
                    <a:ext uri="{FF2B5EF4-FFF2-40B4-BE49-F238E27FC236}">
                      <a16:creationId xmlns:a16="http://schemas.microsoft.com/office/drawing/2014/main" id="{1D9B6353-3274-4A72-B114-6561E65A254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3456" y="1536"/>
                  <a:ext cx="1963" cy="1926"/>
                  <a:chOff x="1877" y="1152"/>
                  <a:chExt cx="1971" cy="1776"/>
                </a:xfrm>
              </p:grpSpPr>
              <p:sp>
                <p:nvSpPr>
                  <p:cNvPr id="171034" name="Rectangle 26">
                    <a:extLst>
                      <a:ext uri="{FF2B5EF4-FFF2-40B4-BE49-F238E27FC236}">
                        <a16:creationId xmlns:a16="http://schemas.microsoft.com/office/drawing/2014/main" id="{968116D6-0378-41D7-9D23-D68AD511E69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77" y="1152"/>
                    <a:ext cx="395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171035" name="Rectangle 27">
                    <a:extLst>
                      <a:ext uri="{FF2B5EF4-FFF2-40B4-BE49-F238E27FC236}">
                        <a16:creationId xmlns:a16="http://schemas.microsoft.com/office/drawing/2014/main" id="{579200CC-F4DB-4FEF-8198-668CBF801E5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72" y="1152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171036" name="Rectangle 28">
                    <a:extLst>
                      <a:ext uri="{FF2B5EF4-FFF2-40B4-BE49-F238E27FC236}">
                        <a16:creationId xmlns:a16="http://schemas.microsoft.com/office/drawing/2014/main" id="{BB59541A-52B4-4AC3-A163-004BEE3809E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66" y="1152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171037" name="Rectangle 29">
                    <a:extLst>
                      <a:ext uri="{FF2B5EF4-FFF2-40B4-BE49-F238E27FC236}">
                        <a16:creationId xmlns:a16="http://schemas.microsoft.com/office/drawing/2014/main" id="{965DFFF4-46A1-430F-A5E0-9D05C4C1D93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0" y="1152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171038" name="Rectangle 30">
                    <a:extLst>
                      <a:ext uri="{FF2B5EF4-FFF2-40B4-BE49-F238E27FC236}">
                        <a16:creationId xmlns:a16="http://schemas.microsoft.com/office/drawing/2014/main" id="{6EB29600-CE02-4B66-B479-16D5314DED3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4" y="1152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171039" name="Rectangle 31">
                    <a:extLst>
                      <a:ext uri="{FF2B5EF4-FFF2-40B4-BE49-F238E27FC236}">
                        <a16:creationId xmlns:a16="http://schemas.microsoft.com/office/drawing/2014/main" id="{A4E5BA90-743C-45D5-A29D-532B9BDB892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66" y="2573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171040" name="Rectangle 32">
                    <a:extLst>
                      <a:ext uri="{FF2B5EF4-FFF2-40B4-BE49-F238E27FC236}">
                        <a16:creationId xmlns:a16="http://schemas.microsoft.com/office/drawing/2014/main" id="{FE3BF708-DCB0-4D54-B4FB-C4171A10AD7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0" y="2573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171041" name="Rectangle 33">
                    <a:extLst>
                      <a:ext uri="{FF2B5EF4-FFF2-40B4-BE49-F238E27FC236}">
                        <a16:creationId xmlns:a16="http://schemas.microsoft.com/office/drawing/2014/main" id="{7CFD6175-5AD1-4B34-AD1B-3F402D1974A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4" y="2573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171042" name="Rectangle 34">
                    <a:extLst>
                      <a:ext uri="{FF2B5EF4-FFF2-40B4-BE49-F238E27FC236}">
                        <a16:creationId xmlns:a16="http://schemas.microsoft.com/office/drawing/2014/main" id="{9E95CD0A-3EBD-4CCD-8175-1BEE3CE0EBC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77" y="1507"/>
                    <a:ext cx="395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171043" name="Rectangle 35">
                    <a:extLst>
                      <a:ext uri="{FF2B5EF4-FFF2-40B4-BE49-F238E27FC236}">
                        <a16:creationId xmlns:a16="http://schemas.microsoft.com/office/drawing/2014/main" id="{DFCF79A9-B594-49A3-A0AF-B0E84202CB6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72" y="1507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171044" name="Rectangle 36">
                    <a:extLst>
                      <a:ext uri="{FF2B5EF4-FFF2-40B4-BE49-F238E27FC236}">
                        <a16:creationId xmlns:a16="http://schemas.microsoft.com/office/drawing/2014/main" id="{FC7477BB-309C-49C3-AA2E-1009CA4D8D3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66" y="1507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171045" name="Rectangle 37">
                    <a:extLst>
                      <a:ext uri="{FF2B5EF4-FFF2-40B4-BE49-F238E27FC236}">
                        <a16:creationId xmlns:a16="http://schemas.microsoft.com/office/drawing/2014/main" id="{EAA2B57C-F33E-4CE6-84C6-B5A8756854E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0" y="1507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171046" name="Rectangle 38">
                    <a:extLst>
                      <a:ext uri="{FF2B5EF4-FFF2-40B4-BE49-F238E27FC236}">
                        <a16:creationId xmlns:a16="http://schemas.microsoft.com/office/drawing/2014/main" id="{5A36AFAA-2EC4-41EB-A105-604C513EAF2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4" y="1507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171047" name="Rectangle 39">
                    <a:extLst>
                      <a:ext uri="{FF2B5EF4-FFF2-40B4-BE49-F238E27FC236}">
                        <a16:creationId xmlns:a16="http://schemas.microsoft.com/office/drawing/2014/main" id="{897CB841-47BD-4002-BD7C-1CACB4C03E4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77" y="1862"/>
                    <a:ext cx="395" cy="356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171048" name="Rectangle 40">
                    <a:extLst>
                      <a:ext uri="{FF2B5EF4-FFF2-40B4-BE49-F238E27FC236}">
                        <a16:creationId xmlns:a16="http://schemas.microsoft.com/office/drawing/2014/main" id="{629A61A3-238C-4BFA-9069-D155E87E96A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72" y="1862"/>
                    <a:ext cx="394" cy="356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171049" name="Rectangle 41">
                    <a:extLst>
                      <a:ext uri="{FF2B5EF4-FFF2-40B4-BE49-F238E27FC236}">
                        <a16:creationId xmlns:a16="http://schemas.microsoft.com/office/drawing/2014/main" id="{B9008F55-582C-4C54-A15B-8015B24D0A1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66" y="1862"/>
                    <a:ext cx="394" cy="356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171050" name="Rectangle 42">
                    <a:extLst>
                      <a:ext uri="{FF2B5EF4-FFF2-40B4-BE49-F238E27FC236}">
                        <a16:creationId xmlns:a16="http://schemas.microsoft.com/office/drawing/2014/main" id="{B9B70965-AC3D-4859-9083-03694315615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0" y="1862"/>
                    <a:ext cx="394" cy="356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171051" name="Rectangle 43">
                    <a:extLst>
                      <a:ext uri="{FF2B5EF4-FFF2-40B4-BE49-F238E27FC236}">
                        <a16:creationId xmlns:a16="http://schemas.microsoft.com/office/drawing/2014/main" id="{5B1B5C97-8F16-4D43-ADE8-4A10D4284EB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4" y="1862"/>
                    <a:ext cx="394" cy="356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171052" name="Rectangle 44">
                    <a:extLst>
                      <a:ext uri="{FF2B5EF4-FFF2-40B4-BE49-F238E27FC236}">
                        <a16:creationId xmlns:a16="http://schemas.microsoft.com/office/drawing/2014/main" id="{BDDD30E5-B226-4450-AA49-445F0A23A63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77" y="2218"/>
                    <a:ext cx="395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171053" name="Rectangle 45">
                    <a:extLst>
                      <a:ext uri="{FF2B5EF4-FFF2-40B4-BE49-F238E27FC236}">
                        <a16:creationId xmlns:a16="http://schemas.microsoft.com/office/drawing/2014/main" id="{9F765212-30ED-4FB4-815E-396D6F1222D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72" y="2218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171054" name="Rectangle 46">
                    <a:extLst>
                      <a:ext uri="{FF2B5EF4-FFF2-40B4-BE49-F238E27FC236}">
                        <a16:creationId xmlns:a16="http://schemas.microsoft.com/office/drawing/2014/main" id="{904E0D54-49C1-4339-8BCE-DBC09391E63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66" y="2218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171055" name="Rectangle 47">
                    <a:extLst>
                      <a:ext uri="{FF2B5EF4-FFF2-40B4-BE49-F238E27FC236}">
                        <a16:creationId xmlns:a16="http://schemas.microsoft.com/office/drawing/2014/main" id="{881E528A-385A-4826-A999-98887093EF1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0" y="2218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171056" name="Rectangle 48">
                    <a:extLst>
                      <a:ext uri="{FF2B5EF4-FFF2-40B4-BE49-F238E27FC236}">
                        <a16:creationId xmlns:a16="http://schemas.microsoft.com/office/drawing/2014/main" id="{5A3F7A8E-8EF8-4B81-AA5A-7E8E0061018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4" y="2218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171057" name="Rectangle 49">
                    <a:extLst>
                      <a:ext uri="{FF2B5EF4-FFF2-40B4-BE49-F238E27FC236}">
                        <a16:creationId xmlns:a16="http://schemas.microsoft.com/office/drawing/2014/main" id="{B8ED91ED-774D-4E23-A368-E68FBC572D3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72" y="2573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171058" name="Rectangle 50">
                    <a:extLst>
                      <a:ext uri="{FF2B5EF4-FFF2-40B4-BE49-F238E27FC236}">
                        <a16:creationId xmlns:a16="http://schemas.microsoft.com/office/drawing/2014/main" id="{85C2370D-2CE4-4CDF-A382-D399630ECAA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78" y="2573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</p:grpSp>
            <p:sp>
              <p:nvSpPr>
                <p:cNvPr id="171059" name="Text Box 51">
                  <a:extLst>
                    <a:ext uri="{FF2B5EF4-FFF2-40B4-BE49-F238E27FC236}">
                      <a16:creationId xmlns:a16="http://schemas.microsoft.com/office/drawing/2014/main" id="{9D74F5BB-780C-480F-BE84-7B9B2AC10A46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60" y="1578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000" b="1">
                      <a:solidFill>
                        <a:schemeClr val="bg2"/>
                      </a:solidFill>
                    </a:rPr>
                    <a:t>1</a:t>
                  </a:r>
                </a:p>
              </p:txBody>
            </p:sp>
            <p:sp>
              <p:nvSpPr>
                <p:cNvPr id="171060" name="Text Box 52">
                  <a:extLst>
                    <a:ext uri="{FF2B5EF4-FFF2-40B4-BE49-F238E27FC236}">
                      <a16:creationId xmlns:a16="http://schemas.microsoft.com/office/drawing/2014/main" id="{8A26AC24-0218-44EC-A8D2-04F01779275B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973" y="1578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000" b="1">
                      <a:solidFill>
                        <a:schemeClr val="bg2"/>
                      </a:solidFill>
                    </a:rPr>
                    <a:t>1</a:t>
                  </a:r>
                </a:p>
              </p:txBody>
            </p:sp>
            <p:sp>
              <p:nvSpPr>
                <p:cNvPr id="171061" name="Text Box 53">
                  <a:extLst>
                    <a:ext uri="{FF2B5EF4-FFF2-40B4-BE49-F238E27FC236}">
                      <a16:creationId xmlns:a16="http://schemas.microsoft.com/office/drawing/2014/main" id="{538A34FA-BAF2-424D-877A-0802EE721465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117" y="1592"/>
                  <a:ext cx="262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000" b="1">
                      <a:solidFill>
                        <a:schemeClr val="bg2"/>
                      </a:solidFill>
                    </a:rPr>
                    <a:t>1</a:t>
                  </a:r>
                </a:p>
              </p:txBody>
            </p:sp>
            <p:sp>
              <p:nvSpPr>
                <p:cNvPr id="171062" name="Text Box 54">
                  <a:extLst>
                    <a:ext uri="{FF2B5EF4-FFF2-40B4-BE49-F238E27FC236}">
                      <a16:creationId xmlns:a16="http://schemas.microsoft.com/office/drawing/2014/main" id="{BFBED767-9D26-4874-8594-E2F640296B2F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338" y="1578"/>
                  <a:ext cx="263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000" b="1">
                      <a:solidFill>
                        <a:schemeClr val="bg2"/>
                      </a:solidFill>
                    </a:rPr>
                    <a:t>1</a:t>
                  </a:r>
                </a:p>
              </p:txBody>
            </p:sp>
            <p:sp>
              <p:nvSpPr>
                <p:cNvPr id="171063" name="Text Box 55">
                  <a:extLst>
                    <a:ext uri="{FF2B5EF4-FFF2-40B4-BE49-F238E27FC236}">
                      <a16:creationId xmlns:a16="http://schemas.microsoft.com/office/drawing/2014/main" id="{2E99D21C-7EDD-4A13-9504-4A07B4D283D9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728" y="1578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000" b="1">
                      <a:solidFill>
                        <a:schemeClr val="bg2"/>
                      </a:solidFill>
                    </a:rPr>
                    <a:t>1</a:t>
                  </a:r>
                </a:p>
              </p:txBody>
            </p:sp>
            <p:sp>
              <p:nvSpPr>
                <p:cNvPr id="171064" name="Text Box 56">
                  <a:extLst>
                    <a:ext uri="{FF2B5EF4-FFF2-40B4-BE49-F238E27FC236}">
                      <a16:creationId xmlns:a16="http://schemas.microsoft.com/office/drawing/2014/main" id="{A4F1C953-EC0C-4BA7-87F8-CB61E54BBA05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60" y="1949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000" b="1">
                      <a:solidFill>
                        <a:schemeClr val="bg2"/>
                      </a:solidFill>
                    </a:rPr>
                    <a:t>1</a:t>
                  </a:r>
                </a:p>
              </p:txBody>
            </p:sp>
            <p:sp>
              <p:nvSpPr>
                <p:cNvPr id="171065" name="Text Box 57">
                  <a:extLst>
                    <a:ext uri="{FF2B5EF4-FFF2-40B4-BE49-F238E27FC236}">
                      <a16:creationId xmlns:a16="http://schemas.microsoft.com/office/drawing/2014/main" id="{80711021-A1E3-42F0-B79D-3F04510BB6C6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48" y="2331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000" b="1">
                      <a:solidFill>
                        <a:schemeClr val="bg2"/>
                      </a:solidFill>
                    </a:rPr>
                    <a:t>1</a:t>
                  </a:r>
                </a:p>
              </p:txBody>
            </p:sp>
            <p:sp>
              <p:nvSpPr>
                <p:cNvPr id="171066" name="Text Box 58">
                  <a:extLst>
                    <a:ext uri="{FF2B5EF4-FFF2-40B4-BE49-F238E27FC236}">
                      <a16:creationId xmlns:a16="http://schemas.microsoft.com/office/drawing/2014/main" id="{3D959E8A-8563-40D0-AD38-F5E241E35C48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48" y="2715"/>
                  <a:ext cx="262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000" b="1">
                      <a:solidFill>
                        <a:schemeClr val="bg2"/>
                      </a:solidFill>
                    </a:rPr>
                    <a:t>1</a:t>
                  </a:r>
                </a:p>
              </p:txBody>
            </p:sp>
            <p:sp>
              <p:nvSpPr>
                <p:cNvPr id="171067" name="Text Box 59">
                  <a:extLst>
                    <a:ext uri="{FF2B5EF4-FFF2-40B4-BE49-F238E27FC236}">
                      <a16:creationId xmlns:a16="http://schemas.microsoft.com/office/drawing/2014/main" id="{CFAA613A-DE10-4B24-8D63-8655F0DECC56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36" y="3098"/>
                  <a:ext cx="262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000" b="1">
                      <a:solidFill>
                        <a:schemeClr val="bg2"/>
                      </a:solidFill>
                    </a:rPr>
                    <a:t>1</a:t>
                  </a:r>
                </a:p>
              </p:txBody>
            </p:sp>
            <p:sp>
              <p:nvSpPr>
                <p:cNvPr id="171068" name="Text Box 60">
                  <a:extLst>
                    <a:ext uri="{FF2B5EF4-FFF2-40B4-BE49-F238E27FC236}">
                      <a16:creationId xmlns:a16="http://schemas.microsoft.com/office/drawing/2014/main" id="{1E3C2FA2-19A8-4F23-BE0C-F803BCDB0AEC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949" y="2331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000" b="1">
                      <a:solidFill>
                        <a:schemeClr val="bg2"/>
                      </a:solidFill>
                    </a:rPr>
                    <a:t>1</a:t>
                  </a:r>
                </a:p>
              </p:txBody>
            </p:sp>
            <p:sp>
              <p:nvSpPr>
                <p:cNvPr id="171069" name="Text Box 61">
                  <a:extLst>
                    <a:ext uri="{FF2B5EF4-FFF2-40B4-BE49-F238E27FC236}">
                      <a16:creationId xmlns:a16="http://schemas.microsoft.com/office/drawing/2014/main" id="{74AFB911-F7C4-4C3E-A6D8-30E2DE8F8E37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937" y="2715"/>
                  <a:ext cx="262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000" b="1">
                      <a:solidFill>
                        <a:schemeClr val="bg2"/>
                      </a:solidFill>
                    </a:rPr>
                    <a:t>1</a:t>
                  </a:r>
                </a:p>
              </p:txBody>
            </p:sp>
            <p:sp>
              <p:nvSpPr>
                <p:cNvPr id="171070" name="Text Box 62">
                  <a:extLst>
                    <a:ext uri="{FF2B5EF4-FFF2-40B4-BE49-F238E27FC236}">
                      <a16:creationId xmlns:a16="http://schemas.microsoft.com/office/drawing/2014/main" id="{B99F841F-9783-4899-AB62-46EF8BB3E65C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117" y="1962"/>
                  <a:ext cx="262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000" b="1">
                      <a:solidFill>
                        <a:schemeClr val="bg2"/>
                      </a:solidFill>
                    </a:rPr>
                    <a:t>1</a:t>
                  </a:r>
                </a:p>
              </p:txBody>
            </p:sp>
            <p:sp>
              <p:nvSpPr>
                <p:cNvPr id="171071" name="Text Box 63">
                  <a:extLst>
                    <a:ext uri="{FF2B5EF4-FFF2-40B4-BE49-F238E27FC236}">
                      <a16:creationId xmlns:a16="http://schemas.microsoft.com/office/drawing/2014/main" id="{88A57842-04AF-4F3D-AD3D-F732A337CFD2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117" y="2715"/>
                  <a:ext cx="262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000" b="1">
                      <a:solidFill>
                        <a:schemeClr val="bg2"/>
                      </a:solidFill>
                    </a:rPr>
                    <a:t>1</a:t>
                  </a:r>
                </a:p>
              </p:txBody>
            </p:sp>
            <p:sp>
              <p:nvSpPr>
                <p:cNvPr id="171072" name="Text Box 64">
                  <a:extLst>
                    <a:ext uri="{FF2B5EF4-FFF2-40B4-BE49-F238E27FC236}">
                      <a16:creationId xmlns:a16="http://schemas.microsoft.com/office/drawing/2014/main" id="{A6CF9C4A-5457-4D15-8CF2-24A165FBE624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728" y="2319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000" b="1">
                      <a:solidFill>
                        <a:schemeClr val="bg2"/>
                      </a:solidFill>
                    </a:rPr>
                    <a:t>1</a:t>
                  </a:r>
                </a:p>
              </p:txBody>
            </p:sp>
            <p:sp>
              <p:nvSpPr>
                <p:cNvPr id="171073" name="Text Box 65">
                  <a:extLst>
                    <a:ext uri="{FF2B5EF4-FFF2-40B4-BE49-F238E27FC236}">
                      <a16:creationId xmlns:a16="http://schemas.microsoft.com/office/drawing/2014/main" id="{234433D1-77CC-4744-9D8B-542739833DCB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937" y="1949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000" b="1">
                      <a:solidFill>
                        <a:schemeClr val="bg2"/>
                      </a:solidFill>
                    </a:rPr>
                    <a:t>4</a:t>
                  </a:r>
                </a:p>
              </p:txBody>
            </p:sp>
            <p:sp>
              <p:nvSpPr>
                <p:cNvPr id="171074" name="Text Box 66">
                  <a:extLst>
                    <a:ext uri="{FF2B5EF4-FFF2-40B4-BE49-F238E27FC236}">
                      <a16:creationId xmlns:a16="http://schemas.microsoft.com/office/drawing/2014/main" id="{07AB25C6-82D3-42B7-A86D-7B4FAAECDE70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338" y="1949"/>
                  <a:ext cx="263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000" b="1">
                      <a:solidFill>
                        <a:schemeClr val="bg2"/>
                      </a:solidFill>
                    </a:rPr>
                    <a:t>3</a:t>
                  </a:r>
                </a:p>
              </p:txBody>
            </p:sp>
            <p:sp>
              <p:nvSpPr>
                <p:cNvPr id="171075" name="Text Box 67">
                  <a:extLst>
                    <a:ext uri="{FF2B5EF4-FFF2-40B4-BE49-F238E27FC236}">
                      <a16:creationId xmlns:a16="http://schemas.microsoft.com/office/drawing/2014/main" id="{25DF6522-FB9A-42C3-B1B0-D7AC104E578E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728" y="1949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000" b="1">
                      <a:solidFill>
                        <a:schemeClr val="bg2"/>
                      </a:solidFill>
                    </a:rPr>
                    <a:t>3</a:t>
                  </a:r>
                </a:p>
              </p:txBody>
            </p:sp>
            <p:sp>
              <p:nvSpPr>
                <p:cNvPr id="171076" name="Text Box 68">
                  <a:extLst>
                    <a:ext uri="{FF2B5EF4-FFF2-40B4-BE49-F238E27FC236}">
                      <a16:creationId xmlns:a16="http://schemas.microsoft.com/office/drawing/2014/main" id="{E841D8C3-BC14-4D6B-9AF9-E607DC6F66E7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326" y="2331"/>
                  <a:ext cx="370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000" b="1">
                      <a:solidFill>
                        <a:schemeClr val="bg2"/>
                      </a:solidFill>
                    </a:rPr>
                    <a:t>12</a:t>
                  </a:r>
                </a:p>
              </p:txBody>
            </p:sp>
            <p:sp>
              <p:nvSpPr>
                <p:cNvPr id="171077" name="Text Box 69">
                  <a:extLst>
                    <a:ext uri="{FF2B5EF4-FFF2-40B4-BE49-F238E27FC236}">
                      <a16:creationId xmlns:a16="http://schemas.microsoft.com/office/drawing/2014/main" id="{4C9442D7-C880-4CA3-9728-ED13D2FD7E69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117" y="2319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000" b="1">
                      <a:solidFill>
                        <a:schemeClr val="bg2"/>
                      </a:solidFill>
                    </a:rPr>
                    <a:t>2</a:t>
                  </a:r>
                </a:p>
              </p:txBody>
            </p:sp>
            <p:sp>
              <p:nvSpPr>
                <p:cNvPr id="171078" name="Text Box 70">
                  <a:extLst>
                    <a:ext uri="{FF2B5EF4-FFF2-40B4-BE49-F238E27FC236}">
                      <a16:creationId xmlns:a16="http://schemas.microsoft.com/office/drawing/2014/main" id="{6B7C6201-25CB-41D0-8F11-73388708660E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338" y="2727"/>
                  <a:ext cx="263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000" b="1">
                      <a:solidFill>
                        <a:schemeClr val="bg2"/>
                      </a:solidFill>
                    </a:rPr>
                    <a:t>2</a:t>
                  </a:r>
                </a:p>
              </p:txBody>
            </p:sp>
            <p:sp>
              <p:nvSpPr>
                <p:cNvPr id="171079" name="Text Box 71">
                  <a:extLst>
                    <a:ext uri="{FF2B5EF4-FFF2-40B4-BE49-F238E27FC236}">
                      <a16:creationId xmlns:a16="http://schemas.microsoft.com/office/drawing/2014/main" id="{352CF5F1-EEBF-4214-AA2E-5DABC691743D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129" y="3084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000" b="1">
                      <a:solidFill>
                        <a:schemeClr val="bg2"/>
                      </a:solidFill>
                    </a:rPr>
                    <a:t>2</a:t>
                  </a:r>
                </a:p>
              </p:txBody>
            </p:sp>
            <p:sp>
              <p:nvSpPr>
                <p:cNvPr id="171080" name="Text Box 72">
                  <a:extLst>
                    <a:ext uri="{FF2B5EF4-FFF2-40B4-BE49-F238E27FC236}">
                      <a16:creationId xmlns:a16="http://schemas.microsoft.com/office/drawing/2014/main" id="{EF23CD53-8AA0-41DD-BE35-0A61A73C4D9C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925" y="3098"/>
                  <a:ext cx="262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000" b="1">
                      <a:solidFill>
                        <a:schemeClr val="bg2"/>
                      </a:solidFill>
                    </a:rPr>
                    <a:t>3</a:t>
                  </a:r>
                </a:p>
              </p:txBody>
            </p:sp>
            <p:sp>
              <p:nvSpPr>
                <p:cNvPr id="171081" name="Text Box 73">
                  <a:extLst>
                    <a:ext uri="{FF2B5EF4-FFF2-40B4-BE49-F238E27FC236}">
                      <a16:creationId xmlns:a16="http://schemas.microsoft.com/office/drawing/2014/main" id="{A1B3F415-0AFA-4ABD-98AF-6451D57E81C8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692" y="2727"/>
                  <a:ext cx="369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000" b="1">
                      <a:solidFill>
                        <a:schemeClr val="bg2"/>
                      </a:solidFill>
                    </a:rPr>
                    <a:t>16</a:t>
                  </a:r>
                </a:p>
              </p:txBody>
            </p:sp>
            <p:sp>
              <p:nvSpPr>
                <p:cNvPr id="171082" name="Text Box 74">
                  <a:extLst>
                    <a:ext uri="{FF2B5EF4-FFF2-40B4-BE49-F238E27FC236}">
                      <a16:creationId xmlns:a16="http://schemas.microsoft.com/office/drawing/2014/main" id="{5E355A80-DB4A-4199-936C-1327B9EC5374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692" y="3098"/>
                  <a:ext cx="369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000" b="1">
                      <a:solidFill>
                        <a:schemeClr val="bg2"/>
                      </a:solidFill>
                    </a:rPr>
                    <a:t>25</a:t>
                  </a:r>
                </a:p>
              </p:txBody>
            </p:sp>
            <p:sp>
              <p:nvSpPr>
                <p:cNvPr id="171083" name="Text Box 75">
                  <a:extLst>
                    <a:ext uri="{FF2B5EF4-FFF2-40B4-BE49-F238E27FC236}">
                      <a16:creationId xmlns:a16="http://schemas.microsoft.com/office/drawing/2014/main" id="{B72D171B-C9D9-46AC-A087-E50AA5339085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338" y="3098"/>
                  <a:ext cx="263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000" b="1">
                      <a:solidFill>
                        <a:schemeClr val="bg2"/>
                      </a:solidFill>
                    </a:rPr>
                    <a:t>6</a:t>
                  </a:r>
                </a:p>
              </p:txBody>
            </p:sp>
          </p:grpSp>
          <p:grpSp>
            <p:nvGrpSpPr>
              <p:cNvPr id="171084" name="Group 76">
                <a:extLst>
                  <a:ext uri="{FF2B5EF4-FFF2-40B4-BE49-F238E27FC236}">
                    <a16:creationId xmlns:a16="http://schemas.microsoft.com/office/drawing/2014/main" id="{F51C06D1-39AB-4D5D-9CB0-59F9E91EE9C5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600" y="2191"/>
                <a:ext cx="975" cy="1412"/>
                <a:chOff x="2600" y="2191"/>
                <a:chExt cx="975" cy="1412"/>
              </a:xfrm>
            </p:grpSpPr>
            <p:sp>
              <p:nvSpPr>
                <p:cNvPr id="171085" name="Rectangle 77">
                  <a:extLst>
                    <a:ext uri="{FF2B5EF4-FFF2-40B4-BE49-F238E27FC236}">
                      <a16:creationId xmlns:a16="http://schemas.microsoft.com/office/drawing/2014/main" id="{6A93B8C7-FE73-41FD-94F5-4E98EADB950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00" y="2191"/>
                  <a:ext cx="492" cy="478"/>
                </a:xfrm>
                <a:prstGeom prst="rect">
                  <a:avLst/>
                </a:prstGeom>
                <a:noFill/>
                <a:ln w="57150">
                  <a:solidFill>
                    <a:srgbClr val="FF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1086" name="Rectangle 78">
                  <a:extLst>
                    <a:ext uri="{FF2B5EF4-FFF2-40B4-BE49-F238E27FC236}">
                      <a16:creationId xmlns:a16="http://schemas.microsoft.com/office/drawing/2014/main" id="{2C55DEC8-02B6-41BD-944D-71AB461DE59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98" y="3125"/>
                  <a:ext cx="477" cy="478"/>
                </a:xfrm>
                <a:prstGeom prst="rect">
                  <a:avLst/>
                </a:prstGeom>
                <a:noFill/>
                <a:ln w="57150">
                  <a:solidFill>
                    <a:srgbClr val="FF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1087" name="Rectangle 79">
                  <a:extLst>
                    <a:ext uri="{FF2B5EF4-FFF2-40B4-BE49-F238E27FC236}">
                      <a16:creationId xmlns:a16="http://schemas.microsoft.com/office/drawing/2014/main" id="{9BB21030-2F41-4BFF-9D21-CEEB66D3E92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98" y="2663"/>
                  <a:ext cx="477" cy="477"/>
                </a:xfrm>
                <a:prstGeom prst="rect">
                  <a:avLst/>
                </a:prstGeom>
                <a:noFill/>
                <a:ln w="57150">
                  <a:solidFill>
                    <a:srgbClr val="FF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71140" name="Text Box 132">
              <a:extLst>
                <a:ext uri="{FF2B5EF4-FFF2-40B4-BE49-F238E27FC236}">
                  <a16:creationId xmlns:a16="http://schemas.microsoft.com/office/drawing/2014/main" id="{9C21A76F-33D7-4120-9888-A40248A21C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4" y="2497"/>
              <a:ext cx="16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0" lang="en-US" altLang="en-US">
                  <a:solidFill>
                    <a:schemeClr val="tx2"/>
                  </a:solidFill>
                </a:rPr>
                <a:t>Drainage Area</a:t>
              </a:r>
            </a:p>
          </p:txBody>
        </p:sp>
      </p:grpSp>
      <p:grpSp>
        <p:nvGrpSpPr>
          <p:cNvPr id="171145" name="Group 137">
            <a:extLst>
              <a:ext uri="{FF2B5EF4-FFF2-40B4-BE49-F238E27FC236}">
                <a16:creationId xmlns:a16="http://schemas.microsoft.com/office/drawing/2014/main" id="{5E401996-571A-4B40-9859-0AC23ADEEEDE}"/>
              </a:ext>
            </a:extLst>
          </p:cNvPr>
          <p:cNvGrpSpPr>
            <a:grpSpLocks/>
          </p:cNvGrpSpPr>
          <p:nvPr/>
        </p:nvGrpSpPr>
        <p:grpSpPr bwMode="auto">
          <a:xfrm>
            <a:off x="3232150" y="1030288"/>
            <a:ext cx="2870200" cy="2735262"/>
            <a:chOff x="861" y="719"/>
            <a:chExt cx="1808" cy="1723"/>
          </a:xfrm>
        </p:grpSpPr>
        <p:grpSp>
          <p:nvGrpSpPr>
            <p:cNvPr id="171012" name="Group 4">
              <a:extLst>
                <a:ext uri="{FF2B5EF4-FFF2-40B4-BE49-F238E27FC236}">
                  <a16:creationId xmlns:a16="http://schemas.microsoft.com/office/drawing/2014/main" id="{73C7B233-F89B-4BD1-BD48-BE2E08A9667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96" y="1318"/>
              <a:ext cx="1163" cy="1124"/>
              <a:chOff x="96" y="1432"/>
              <a:chExt cx="661" cy="639"/>
            </a:xfrm>
          </p:grpSpPr>
          <p:sp>
            <p:nvSpPr>
              <p:cNvPr id="171013" name="Rectangle 5">
                <a:extLst>
                  <a:ext uri="{FF2B5EF4-FFF2-40B4-BE49-F238E27FC236}">
                    <a16:creationId xmlns:a16="http://schemas.microsoft.com/office/drawing/2014/main" id="{47504791-90DC-4678-84D3-24FDFDF6604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6" y="1432"/>
                <a:ext cx="220" cy="213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>
                    <a:solidFill>
                      <a:schemeClr val="bg2"/>
                    </a:solidFill>
                  </a:rPr>
                  <a:t>4</a:t>
                </a:r>
              </a:p>
            </p:txBody>
          </p:sp>
          <p:sp>
            <p:nvSpPr>
              <p:cNvPr id="171014" name="Rectangle 6">
                <a:extLst>
                  <a:ext uri="{FF2B5EF4-FFF2-40B4-BE49-F238E27FC236}">
                    <a16:creationId xmlns:a16="http://schemas.microsoft.com/office/drawing/2014/main" id="{BBA71C14-0022-4454-B865-0D5B61A7B06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6" y="1645"/>
                <a:ext cx="220" cy="213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>
                    <a:solidFill>
                      <a:schemeClr val="bg2"/>
                    </a:solidFill>
                  </a:rPr>
                  <a:t>5</a:t>
                </a:r>
              </a:p>
            </p:txBody>
          </p:sp>
          <p:sp>
            <p:nvSpPr>
              <p:cNvPr id="171015" name="Rectangle 7">
                <a:extLst>
                  <a:ext uri="{FF2B5EF4-FFF2-40B4-BE49-F238E27FC236}">
                    <a16:creationId xmlns:a16="http://schemas.microsoft.com/office/drawing/2014/main" id="{5D9DB37D-7994-4337-9AA1-06DB5876497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6" y="1858"/>
                <a:ext cx="220" cy="213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>
                    <a:solidFill>
                      <a:schemeClr val="bg2"/>
                    </a:solidFill>
                  </a:rPr>
                  <a:t>6</a:t>
                </a:r>
              </a:p>
            </p:txBody>
          </p:sp>
          <p:sp>
            <p:nvSpPr>
              <p:cNvPr id="171016" name="Rectangle 8">
                <a:extLst>
                  <a:ext uri="{FF2B5EF4-FFF2-40B4-BE49-F238E27FC236}">
                    <a16:creationId xmlns:a16="http://schemas.microsoft.com/office/drawing/2014/main" id="{364869AF-50F6-42BB-A0D9-85337FB2E97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16" y="1432"/>
                <a:ext cx="221" cy="213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>
                    <a:solidFill>
                      <a:schemeClr val="bg2"/>
                    </a:solidFill>
                  </a:rPr>
                  <a:t> 3</a:t>
                </a:r>
              </a:p>
            </p:txBody>
          </p:sp>
          <p:sp>
            <p:nvSpPr>
              <p:cNvPr id="171017" name="Rectangle 9">
                <a:extLst>
                  <a:ext uri="{FF2B5EF4-FFF2-40B4-BE49-F238E27FC236}">
                    <a16:creationId xmlns:a16="http://schemas.microsoft.com/office/drawing/2014/main" id="{ACAE8D16-BFA0-47E7-9D7C-C94E983DF4C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16" y="1645"/>
                <a:ext cx="221" cy="213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0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171018" name="Rectangle 10">
                <a:extLst>
                  <a:ext uri="{FF2B5EF4-FFF2-40B4-BE49-F238E27FC236}">
                    <a16:creationId xmlns:a16="http://schemas.microsoft.com/office/drawing/2014/main" id="{B9E0414D-B9A2-4914-B2CC-E81EE589EEA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16" y="1858"/>
                <a:ext cx="221" cy="213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>
                    <a:solidFill>
                      <a:schemeClr val="bg2"/>
                    </a:solidFill>
                  </a:rPr>
                  <a:t>7</a:t>
                </a:r>
              </a:p>
            </p:txBody>
          </p:sp>
          <p:grpSp>
            <p:nvGrpSpPr>
              <p:cNvPr id="171019" name="Group 11">
                <a:extLst>
                  <a:ext uri="{FF2B5EF4-FFF2-40B4-BE49-F238E27FC236}">
                    <a16:creationId xmlns:a16="http://schemas.microsoft.com/office/drawing/2014/main" id="{1A523B75-0154-498F-A4F6-138130954C69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37" y="1432"/>
                <a:ext cx="220" cy="639"/>
                <a:chOff x="3027" y="1517"/>
                <a:chExt cx="383" cy="1094"/>
              </a:xfrm>
            </p:grpSpPr>
            <p:sp>
              <p:nvSpPr>
                <p:cNvPr id="171020" name="Rectangle 12">
                  <a:extLst>
                    <a:ext uri="{FF2B5EF4-FFF2-40B4-BE49-F238E27FC236}">
                      <a16:creationId xmlns:a16="http://schemas.microsoft.com/office/drawing/2014/main" id="{FEF44C26-49FC-4600-8B01-54E72272E84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27" y="1517"/>
                  <a:ext cx="383" cy="364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2000" b="1">
                      <a:solidFill>
                        <a:schemeClr val="bg2"/>
                      </a:solidFill>
                    </a:rPr>
                    <a:t> 2</a:t>
                  </a:r>
                </a:p>
              </p:txBody>
            </p:sp>
            <p:sp>
              <p:nvSpPr>
                <p:cNvPr id="171021" name="Rectangle 13">
                  <a:extLst>
                    <a:ext uri="{FF2B5EF4-FFF2-40B4-BE49-F238E27FC236}">
                      <a16:creationId xmlns:a16="http://schemas.microsoft.com/office/drawing/2014/main" id="{C23A9D7C-1937-49BA-B061-44C9668BA11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27" y="1881"/>
                  <a:ext cx="383" cy="366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2000" b="1">
                      <a:solidFill>
                        <a:schemeClr val="bg2"/>
                      </a:solidFill>
                    </a:rPr>
                    <a:t>1</a:t>
                  </a:r>
                </a:p>
              </p:txBody>
            </p:sp>
            <p:sp>
              <p:nvSpPr>
                <p:cNvPr id="171022" name="Rectangle 14">
                  <a:extLst>
                    <a:ext uri="{FF2B5EF4-FFF2-40B4-BE49-F238E27FC236}">
                      <a16:creationId xmlns:a16="http://schemas.microsoft.com/office/drawing/2014/main" id="{33854EA0-20DB-483E-A42A-B2D3C86240F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27" y="2247"/>
                  <a:ext cx="383" cy="364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2000" b="1">
                      <a:solidFill>
                        <a:schemeClr val="bg2"/>
                      </a:solidFill>
                    </a:rPr>
                    <a:t>8</a:t>
                  </a:r>
                </a:p>
              </p:txBody>
            </p:sp>
          </p:grpSp>
          <p:sp>
            <p:nvSpPr>
              <p:cNvPr id="171023" name="Line 15">
                <a:extLst>
                  <a:ext uri="{FF2B5EF4-FFF2-40B4-BE49-F238E27FC236}">
                    <a16:creationId xmlns:a16="http://schemas.microsoft.com/office/drawing/2014/main" id="{4F913740-55A0-4D61-89CC-C6C02F63529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5400000">
                <a:off x="374" y="1655"/>
                <a:ext cx="118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24" name="Line 16">
                <a:extLst>
                  <a:ext uri="{FF2B5EF4-FFF2-40B4-BE49-F238E27FC236}">
                    <a16:creationId xmlns:a16="http://schemas.microsoft.com/office/drawing/2014/main" id="{A4F2F6BF-1F90-4E0D-A78C-38820403334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 flipV="1">
                <a:off x="453" y="1779"/>
                <a:ext cx="113" cy="11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25" name="Line 17">
                <a:extLst>
                  <a:ext uri="{FF2B5EF4-FFF2-40B4-BE49-F238E27FC236}">
                    <a16:creationId xmlns:a16="http://schemas.microsoft.com/office/drawing/2014/main" id="{9AD73C90-50EB-4CFB-9F13-D60B09FC7E6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5400000">
                <a:off x="452" y="1604"/>
                <a:ext cx="118" cy="11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26" name="Line 18">
                <a:extLst>
                  <a:ext uri="{FF2B5EF4-FFF2-40B4-BE49-F238E27FC236}">
                    <a16:creationId xmlns:a16="http://schemas.microsoft.com/office/drawing/2014/main" id="{07BC8BAD-292E-4567-8B09-0F1BDB2B526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5400000" flipH="1" flipV="1">
                <a:off x="273" y="1775"/>
                <a:ext cx="123" cy="124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27" name="Line 19">
                <a:extLst>
                  <a:ext uri="{FF2B5EF4-FFF2-40B4-BE49-F238E27FC236}">
                    <a16:creationId xmlns:a16="http://schemas.microsoft.com/office/drawing/2014/main" id="{1E380388-4A3E-4527-8CAE-9B9D1B19311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 flipV="1">
                <a:off x="371" y="1843"/>
                <a:ext cx="118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28" name="Line 20">
                <a:extLst>
                  <a:ext uri="{FF2B5EF4-FFF2-40B4-BE49-F238E27FC236}">
                    <a16:creationId xmlns:a16="http://schemas.microsoft.com/office/drawing/2014/main" id="{DE7DC0D7-7368-4249-8770-E8E6AA25DA0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10800000">
                <a:off x="269" y="1756"/>
                <a:ext cx="116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29" name="Line 21">
                <a:extLst>
                  <a:ext uri="{FF2B5EF4-FFF2-40B4-BE49-F238E27FC236}">
                    <a16:creationId xmlns:a16="http://schemas.microsoft.com/office/drawing/2014/main" id="{45711397-1E05-4624-914B-A34BB29D73A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10800000" flipH="1">
                <a:off x="468" y="1752"/>
                <a:ext cx="116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30" name="Line 22">
                <a:extLst>
                  <a:ext uri="{FF2B5EF4-FFF2-40B4-BE49-F238E27FC236}">
                    <a16:creationId xmlns:a16="http://schemas.microsoft.com/office/drawing/2014/main" id="{50E0CAF5-4A75-419B-B2EA-2E2E67B0867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273" y="1609"/>
                <a:ext cx="122" cy="12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1141" name="Text Box 133">
              <a:extLst>
                <a:ext uri="{FF2B5EF4-FFF2-40B4-BE49-F238E27FC236}">
                  <a16:creationId xmlns:a16="http://schemas.microsoft.com/office/drawing/2014/main" id="{76435031-96F2-4F5E-9DA0-1205903BA4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" y="719"/>
              <a:ext cx="180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0" lang="en-US" altLang="en-US">
                  <a:solidFill>
                    <a:schemeClr val="tx2"/>
                  </a:solidFill>
                </a:rPr>
                <a:t>Eight direction pour point model  D8</a:t>
              </a:r>
            </a:p>
          </p:txBody>
        </p:sp>
      </p:grpSp>
      <p:sp>
        <p:nvSpPr>
          <p:cNvPr id="171142" name="Line 134">
            <a:extLst>
              <a:ext uri="{FF2B5EF4-FFF2-40B4-BE49-F238E27FC236}">
                <a16:creationId xmlns:a16="http://schemas.microsoft.com/office/drawing/2014/main" id="{B69AB723-7C13-41D4-A86E-1FAAC965B3B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5375" y="1109663"/>
            <a:ext cx="80486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1146" name="Group 138">
            <a:extLst>
              <a:ext uri="{FF2B5EF4-FFF2-40B4-BE49-F238E27FC236}">
                <a16:creationId xmlns:a16="http://schemas.microsoft.com/office/drawing/2014/main" id="{6E740BA3-898A-44C2-B73C-8B38D9D9251C}"/>
              </a:ext>
            </a:extLst>
          </p:cNvPr>
          <p:cNvGrpSpPr>
            <a:grpSpLocks/>
          </p:cNvGrpSpPr>
          <p:nvPr/>
        </p:nvGrpSpPr>
        <p:grpSpPr bwMode="auto">
          <a:xfrm>
            <a:off x="6318250" y="1239838"/>
            <a:ext cx="2062163" cy="2549525"/>
            <a:chOff x="3390" y="831"/>
            <a:chExt cx="1299" cy="1606"/>
          </a:xfrm>
        </p:grpSpPr>
        <p:grpSp>
          <p:nvGrpSpPr>
            <p:cNvPr id="171088" name="Group 80">
              <a:extLst>
                <a:ext uri="{FF2B5EF4-FFF2-40B4-BE49-F238E27FC236}">
                  <a16:creationId xmlns:a16="http://schemas.microsoft.com/office/drawing/2014/main" id="{5FF8DEF7-E250-40AE-9D53-18C1EAE8B1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7" y="1275"/>
              <a:ext cx="1178" cy="1162"/>
              <a:chOff x="826" y="1424"/>
              <a:chExt cx="1178" cy="1162"/>
            </a:xfrm>
          </p:grpSpPr>
          <p:grpSp>
            <p:nvGrpSpPr>
              <p:cNvPr id="171089" name="Group 81">
                <a:extLst>
                  <a:ext uri="{FF2B5EF4-FFF2-40B4-BE49-F238E27FC236}">
                    <a16:creationId xmlns:a16="http://schemas.microsoft.com/office/drawing/2014/main" id="{90815E9D-4F01-407A-A8CC-84B40E72AA9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826" y="1424"/>
                <a:ext cx="1178" cy="1156"/>
                <a:chOff x="1877" y="1152"/>
                <a:chExt cx="1971" cy="1776"/>
              </a:xfrm>
            </p:grpSpPr>
            <p:sp>
              <p:nvSpPr>
                <p:cNvPr id="171090" name="Rectangle 82">
                  <a:extLst>
                    <a:ext uri="{FF2B5EF4-FFF2-40B4-BE49-F238E27FC236}">
                      <a16:creationId xmlns:a16="http://schemas.microsoft.com/office/drawing/2014/main" id="{F8333E3F-DD72-4713-90C7-66CDA0B95A2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877" y="1152"/>
                  <a:ext cx="395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 sz="1200" b="1"/>
                </a:p>
              </p:txBody>
            </p:sp>
            <p:sp>
              <p:nvSpPr>
                <p:cNvPr id="171091" name="Rectangle 83">
                  <a:extLst>
                    <a:ext uri="{FF2B5EF4-FFF2-40B4-BE49-F238E27FC236}">
                      <a16:creationId xmlns:a16="http://schemas.microsoft.com/office/drawing/2014/main" id="{1CAE48FD-2964-44E2-A2B0-2205F1DECE1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272" y="1152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 sz="1200" b="1"/>
                </a:p>
              </p:txBody>
            </p:sp>
            <p:sp>
              <p:nvSpPr>
                <p:cNvPr id="171092" name="Rectangle 84">
                  <a:extLst>
                    <a:ext uri="{FF2B5EF4-FFF2-40B4-BE49-F238E27FC236}">
                      <a16:creationId xmlns:a16="http://schemas.microsoft.com/office/drawing/2014/main" id="{8243DEAA-C924-4391-82F2-C57F0A83255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66" y="1152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 sz="1200" b="1"/>
                </a:p>
              </p:txBody>
            </p:sp>
            <p:sp>
              <p:nvSpPr>
                <p:cNvPr id="171093" name="Rectangle 85">
                  <a:extLst>
                    <a:ext uri="{FF2B5EF4-FFF2-40B4-BE49-F238E27FC236}">
                      <a16:creationId xmlns:a16="http://schemas.microsoft.com/office/drawing/2014/main" id="{036DB3C5-20A0-422E-88AA-F541BAB15EF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60" y="1152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 sz="1200" b="1"/>
                </a:p>
              </p:txBody>
            </p:sp>
            <p:sp>
              <p:nvSpPr>
                <p:cNvPr id="171094" name="Rectangle 86">
                  <a:extLst>
                    <a:ext uri="{FF2B5EF4-FFF2-40B4-BE49-F238E27FC236}">
                      <a16:creationId xmlns:a16="http://schemas.microsoft.com/office/drawing/2014/main" id="{C5059E8D-8CE8-4A25-B4C7-374CA652229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454" y="1152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 sz="1200" b="1"/>
                </a:p>
              </p:txBody>
            </p:sp>
            <p:sp>
              <p:nvSpPr>
                <p:cNvPr id="171095" name="Rectangle 87">
                  <a:extLst>
                    <a:ext uri="{FF2B5EF4-FFF2-40B4-BE49-F238E27FC236}">
                      <a16:creationId xmlns:a16="http://schemas.microsoft.com/office/drawing/2014/main" id="{163CE19F-0329-4423-A97A-85C6107BBD3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66" y="2573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 sz="1200" b="1"/>
                </a:p>
              </p:txBody>
            </p:sp>
            <p:sp>
              <p:nvSpPr>
                <p:cNvPr id="171096" name="Rectangle 88">
                  <a:extLst>
                    <a:ext uri="{FF2B5EF4-FFF2-40B4-BE49-F238E27FC236}">
                      <a16:creationId xmlns:a16="http://schemas.microsoft.com/office/drawing/2014/main" id="{1125353F-AA71-455D-B8D0-1262AB19D9B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60" y="2573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 sz="1200" b="1"/>
                </a:p>
              </p:txBody>
            </p:sp>
            <p:sp>
              <p:nvSpPr>
                <p:cNvPr id="171097" name="Rectangle 89">
                  <a:extLst>
                    <a:ext uri="{FF2B5EF4-FFF2-40B4-BE49-F238E27FC236}">
                      <a16:creationId xmlns:a16="http://schemas.microsoft.com/office/drawing/2014/main" id="{85754B44-10D0-42DD-AB87-7E8A3D91484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454" y="2573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 sz="1200" b="1"/>
                </a:p>
              </p:txBody>
            </p:sp>
            <p:sp>
              <p:nvSpPr>
                <p:cNvPr id="171098" name="Rectangle 90">
                  <a:extLst>
                    <a:ext uri="{FF2B5EF4-FFF2-40B4-BE49-F238E27FC236}">
                      <a16:creationId xmlns:a16="http://schemas.microsoft.com/office/drawing/2014/main" id="{1F57BC4C-2796-427A-89AD-8CB8E5E980D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877" y="1507"/>
                  <a:ext cx="395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 sz="1200" b="1"/>
                </a:p>
              </p:txBody>
            </p:sp>
            <p:sp>
              <p:nvSpPr>
                <p:cNvPr id="171099" name="Rectangle 91">
                  <a:extLst>
                    <a:ext uri="{FF2B5EF4-FFF2-40B4-BE49-F238E27FC236}">
                      <a16:creationId xmlns:a16="http://schemas.microsoft.com/office/drawing/2014/main" id="{B042F73B-CC33-4723-9D2E-9CEA0AD00CC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272" y="1507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 sz="1200" b="1"/>
                </a:p>
              </p:txBody>
            </p:sp>
            <p:sp>
              <p:nvSpPr>
                <p:cNvPr id="171100" name="Rectangle 92">
                  <a:extLst>
                    <a:ext uri="{FF2B5EF4-FFF2-40B4-BE49-F238E27FC236}">
                      <a16:creationId xmlns:a16="http://schemas.microsoft.com/office/drawing/2014/main" id="{ACC7905C-9832-4313-A44B-6FA55B03370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66" y="1507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 sz="1200" b="1"/>
                </a:p>
              </p:txBody>
            </p:sp>
            <p:sp>
              <p:nvSpPr>
                <p:cNvPr id="171101" name="Rectangle 93">
                  <a:extLst>
                    <a:ext uri="{FF2B5EF4-FFF2-40B4-BE49-F238E27FC236}">
                      <a16:creationId xmlns:a16="http://schemas.microsoft.com/office/drawing/2014/main" id="{150B06FB-B938-494E-B4AF-2393993F143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60" y="1507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 sz="1200" b="1"/>
                </a:p>
              </p:txBody>
            </p:sp>
            <p:sp>
              <p:nvSpPr>
                <p:cNvPr id="171102" name="Rectangle 94">
                  <a:extLst>
                    <a:ext uri="{FF2B5EF4-FFF2-40B4-BE49-F238E27FC236}">
                      <a16:creationId xmlns:a16="http://schemas.microsoft.com/office/drawing/2014/main" id="{F4C40DE2-D38F-4853-ACA2-87E03CF68E3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454" y="1507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 sz="1200" b="1"/>
                </a:p>
              </p:txBody>
            </p:sp>
            <p:sp>
              <p:nvSpPr>
                <p:cNvPr id="171103" name="Rectangle 95">
                  <a:extLst>
                    <a:ext uri="{FF2B5EF4-FFF2-40B4-BE49-F238E27FC236}">
                      <a16:creationId xmlns:a16="http://schemas.microsoft.com/office/drawing/2014/main" id="{DC42C274-2C11-4E6E-814D-E3C0F5EF832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877" y="1862"/>
                  <a:ext cx="395" cy="356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 sz="1200" b="1"/>
                </a:p>
              </p:txBody>
            </p:sp>
            <p:sp>
              <p:nvSpPr>
                <p:cNvPr id="171104" name="Rectangle 96">
                  <a:extLst>
                    <a:ext uri="{FF2B5EF4-FFF2-40B4-BE49-F238E27FC236}">
                      <a16:creationId xmlns:a16="http://schemas.microsoft.com/office/drawing/2014/main" id="{2F290850-E35D-4E3B-B300-5A2A065B210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272" y="1862"/>
                  <a:ext cx="394" cy="356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 sz="1200" b="1"/>
                </a:p>
              </p:txBody>
            </p:sp>
            <p:sp>
              <p:nvSpPr>
                <p:cNvPr id="171105" name="Rectangle 97">
                  <a:extLst>
                    <a:ext uri="{FF2B5EF4-FFF2-40B4-BE49-F238E27FC236}">
                      <a16:creationId xmlns:a16="http://schemas.microsoft.com/office/drawing/2014/main" id="{4954255B-4945-45DC-9C04-A41DD6D24E9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66" y="1862"/>
                  <a:ext cx="394" cy="356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 sz="1200" b="1"/>
                </a:p>
              </p:txBody>
            </p:sp>
            <p:sp>
              <p:nvSpPr>
                <p:cNvPr id="171106" name="Rectangle 98">
                  <a:extLst>
                    <a:ext uri="{FF2B5EF4-FFF2-40B4-BE49-F238E27FC236}">
                      <a16:creationId xmlns:a16="http://schemas.microsoft.com/office/drawing/2014/main" id="{BB585958-0364-442D-8095-A8E7561D673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60" y="1862"/>
                  <a:ext cx="394" cy="356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 sz="1200" b="1"/>
                </a:p>
              </p:txBody>
            </p:sp>
            <p:sp>
              <p:nvSpPr>
                <p:cNvPr id="171107" name="Rectangle 99">
                  <a:extLst>
                    <a:ext uri="{FF2B5EF4-FFF2-40B4-BE49-F238E27FC236}">
                      <a16:creationId xmlns:a16="http://schemas.microsoft.com/office/drawing/2014/main" id="{6786FC59-1901-477B-B9EA-93731D16B11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454" y="1862"/>
                  <a:ext cx="394" cy="356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 sz="1200" b="1"/>
                </a:p>
              </p:txBody>
            </p:sp>
            <p:sp>
              <p:nvSpPr>
                <p:cNvPr id="171108" name="Rectangle 100">
                  <a:extLst>
                    <a:ext uri="{FF2B5EF4-FFF2-40B4-BE49-F238E27FC236}">
                      <a16:creationId xmlns:a16="http://schemas.microsoft.com/office/drawing/2014/main" id="{779DD536-4BC5-4FB1-BCDA-8DD4FB55BDD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877" y="2218"/>
                  <a:ext cx="395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 sz="1200" b="1"/>
                </a:p>
              </p:txBody>
            </p:sp>
            <p:sp>
              <p:nvSpPr>
                <p:cNvPr id="171109" name="Rectangle 101">
                  <a:extLst>
                    <a:ext uri="{FF2B5EF4-FFF2-40B4-BE49-F238E27FC236}">
                      <a16:creationId xmlns:a16="http://schemas.microsoft.com/office/drawing/2014/main" id="{7B7750B3-B035-42EA-ADC1-91354AEF697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272" y="2218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 sz="1200" b="1"/>
                </a:p>
              </p:txBody>
            </p:sp>
            <p:sp>
              <p:nvSpPr>
                <p:cNvPr id="171110" name="Rectangle 102">
                  <a:extLst>
                    <a:ext uri="{FF2B5EF4-FFF2-40B4-BE49-F238E27FC236}">
                      <a16:creationId xmlns:a16="http://schemas.microsoft.com/office/drawing/2014/main" id="{60E01594-06EF-4837-8006-D478FF00DE9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66" y="2218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 sz="1200" b="1"/>
                </a:p>
              </p:txBody>
            </p:sp>
            <p:sp>
              <p:nvSpPr>
                <p:cNvPr id="171111" name="Rectangle 103">
                  <a:extLst>
                    <a:ext uri="{FF2B5EF4-FFF2-40B4-BE49-F238E27FC236}">
                      <a16:creationId xmlns:a16="http://schemas.microsoft.com/office/drawing/2014/main" id="{E8E81F55-CFD0-4C4A-9F5F-D817EA29032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60" y="2218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 sz="1200" b="1"/>
                </a:p>
              </p:txBody>
            </p:sp>
            <p:sp>
              <p:nvSpPr>
                <p:cNvPr id="171112" name="Rectangle 104">
                  <a:extLst>
                    <a:ext uri="{FF2B5EF4-FFF2-40B4-BE49-F238E27FC236}">
                      <a16:creationId xmlns:a16="http://schemas.microsoft.com/office/drawing/2014/main" id="{66ED5A25-64EB-45EF-ACD7-5C7FEEB8CB0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454" y="2218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 sz="1200" b="1"/>
                </a:p>
              </p:txBody>
            </p:sp>
            <p:sp>
              <p:nvSpPr>
                <p:cNvPr id="171113" name="Rectangle 105">
                  <a:extLst>
                    <a:ext uri="{FF2B5EF4-FFF2-40B4-BE49-F238E27FC236}">
                      <a16:creationId xmlns:a16="http://schemas.microsoft.com/office/drawing/2014/main" id="{1DBA5B75-29FA-44DE-A2A5-B09F9F20E85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272" y="2573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 sz="1200" b="1"/>
                </a:p>
              </p:txBody>
            </p:sp>
            <p:sp>
              <p:nvSpPr>
                <p:cNvPr id="171114" name="Rectangle 106">
                  <a:extLst>
                    <a:ext uri="{FF2B5EF4-FFF2-40B4-BE49-F238E27FC236}">
                      <a16:creationId xmlns:a16="http://schemas.microsoft.com/office/drawing/2014/main" id="{60352828-24BC-4CB9-A284-37C042855A7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878" y="2573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 sz="1200" b="1"/>
                </a:p>
              </p:txBody>
            </p:sp>
          </p:grpSp>
          <p:sp>
            <p:nvSpPr>
              <p:cNvPr id="171115" name="Line 107">
                <a:extLst>
                  <a:ext uri="{FF2B5EF4-FFF2-40B4-BE49-F238E27FC236}">
                    <a16:creationId xmlns:a16="http://schemas.microsoft.com/office/drawing/2014/main" id="{42FEB77A-75BB-4824-A907-2E4C6B79FD6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177988">
                <a:off x="961" y="1517"/>
                <a:ext cx="212" cy="239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16" name="Line 108">
                <a:extLst>
                  <a:ext uri="{FF2B5EF4-FFF2-40B4-BE49-F238E27FC236}">
                    <a16:creationId xmlns:a16="http://schemas.microsoft.com/office/drawing/2014/main" id="{C30F1897-ACDF-4970-BAEF-8105BF5D50F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186" y="1544"/>
                <a:ext cx="231" cy="237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17" name="Line 109">
                <a:extLst>
                  <a:ext uri="{FF2B5EF4-FFF2-40B4-BE49-F238E27FC236}">
                    <a16:creationId xmlns:a16="http://schemas.microsoft.com/office/drawing/2014/main" id="{2DFDF881-72F6-4062-8AEA-124752675C3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945" y="1767"/>
                <a:ext cx="239" cy="237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18" name="Line 110">
                <a:extLst>
                  <a:ext uri="{FF2B5EF4-FFF2-40B4-BE49-F238E27FC236}">
                    <a16:creationId xmlns:a16="http://schemas.microsoft.com/office/drawing/2014/main" id="{39BA0CA6-A173-41E1-B790-D585DABFD37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640" y="2460"/>
                <a:ext cx="124" cy="12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19" name="Line 111">
                <a:extLst>
                  <a:ext uri="{FF2B5EF4-FFF2-40B4-BE49-F238E27FC236}">
                    <a16:creationId xmlns:a16="http://schemas.microsoft.com/office/drawing/2014/main" id="{278D4952-EAA3-4766-BEB8-117D9D28045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943" y="2228"/>
                <a:ext cx="236" cy="24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20" name="Line 112">
                <a:extLst>
                  <a:ext uri="{FF2B5EF4-FFF2-40B4-BE49-F238E27FC236}">
                    <a16:creationId xmlns:a16="http://schemas.microsoft.com/office/drawing/2014/main" id="{6D69DC88-8634-4EC0-8A50-D91A6D3BE0F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2592605" flipV="1">
                <a:off x="977" y="2383"/>
                <a:ext cx="172" cy="163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21" name="Line 113">
                <a:extLst>
                  <a:ext uri="{FF2B5EF4-FFF2-40B4-BE49-F238E27FC236}">
                    <a16:creationId xmlns:a16="http://schemas.microsoft.com/office/drawing/2014/main" id="{6068EDB9-B040-4828-AC41-73697D9C797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2592605" flipV="1">
                <a:off x="1444" y="2379"/>
                <a:ext cx="164" cy="161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22" name="Line 114">
                <a:extLst>
                  <a:ext uri="{FF2B5EF4-FFF2-40B4-BE49-F238E27FC236}">
                    <a16:creationId xmlns:a16="http://schemas.microsoft.com/office/drawing/2014/main" id="{0E107590-B104-4DAD-8407-DD3D1DDCA13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2592605" flipV="1">
                <a:off x="1207" y="2384"/>
                <a:ext cx="173" cy="16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23" name="Line 115">
                <a:extLst>
                  <a:ext uri="{FF2B5EF4-FFF2-40B4-BE49-F238E27FC236}">
                    <a16:creationId xmlns:a16="http://schemas.microsoft.com/office/drawing/2014/main" id="{FF5ABA28-A5EF-4490-8B9F-F3ABD906B84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2592605" flipV="1">
                <a:off x="1208" y="2150"/>
                <a:ext cx="167" cy="164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24" name="Line 116">
                <a:extLst>
                  <a:ext uri="{FF2B5EF4-FFF2-40B4-BE49-F238E27FC236}">
                    <a16:creationId xmlns:a16="http://schemas.microsoft.com/office/drawing/2014/main" id="{120A193C-864E-4DA6-A4A3-008F1C146F6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2592605" flipV="1">
                <a:off x="1204" y="1913"/>
                <a:ext cx="178" cy="17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25" name="Line 117">
                <a:extLst>
                  <a:ext uri="{FF2B5EF4-FFF2-40B4-BE49-F238E27FC236}">
                    <a16:creationId xmlns:a16="http://schemas.microsoft.com/office/drawing/2014/main" id="{CD31B5A9-35EA-4E55-BA9C-004DAF31EDC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2592605" flipV="1">
                <a:off x="983" y="1691"/>
                <a:ext cx="173" cy="163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26" name="Line 118">
                <a:extLst>
                  <a:ext uri="{FF2B5EF4-FFF2-40B4-BE49-F238E27FC236}">
                    <a16:creationId xmlns:a16="http://schemas.microsoft.com/office/drawing/2014/main" id="{9FEDE1A7-C48F-4658-ADD9-9790EFD0F54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18792605">
                <a:off x="1328" y="1586"/>
                <a:ext cx="171" cy="15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27" name="Line 119">
                <a:extLst>
                  <a:ext uri="{FF2B5EF4-FFF2-40B4-BE49-F238E27FC236}">
                    <a16:creationId xmlns:a16="http://schemas.microsoft.com/office/drawing/2014/main" id="{0C373AFF-7B30-4485-9537-9BE02C820D7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18792605">
                <a:off x="1334" y="1813"/>
                <a:ext cx="161" cy="14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28" name="Line 120">
                <a:extLst>
                  <a:ext uri="{FF2B5EF4-FFF2-40B4-BE49-F238E27FC236}">
                    <a16:creationId xmlns:a16="http://schemas.microsoft.com/office/drawing/2014/main" id="{FE9B0D5B-A5F4-4E36-920E-2F5C66FD11B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18792605">
                <a:off x="1794" y="2262"/>
                <a:ext cx="168" cy="158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29" name="Line 121">
                <a:extLst>
                  <a:ext uri="{FF2B5EF4-FFF2-40B4-BE49-F238E27FC236}">
                    <a16:creationId xmlns:a16="http://schemas.microsoft.com/office/drawing/2014/main" id="{4AD59722-6F52-425D-8D02-BEC0BCF78E3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18792605">
                <a:off x="1328" y="2269"/>
                <a:ext cx="171" cy="155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30" name="Line 122">
                <a:extLst>
                  <a:ext uri="{FF2B5EF4-FFF2-40B4-BE49-F238E27FC236}">
                    <a16:creationId xmlns:a16="http://schemas.microsoft.com/office/drawing/2014/main" id="{D712B513-F499-4FD9-B2F9-7E9A5074475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18792605">
                <a:off x="1570" y="1584"/>
                <a:ext cx="155" cy="14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31" name="Line 123">
                <a:extLst>
                  <a:ext uri="{FF2B5EF4-FFF2-40B4-BE49-F238E27FC236}">
                    <a16:creationId xmlns:a16="http://schemas.microsoft.com/office/drawing/2014/main" id="{7D07C894-8AA5-4BE2-8051-DCC07F894E0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18792605">
                <a:off x="1565" y="2039"/>
                <a:ext cx="165" cy="154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32" name="Line 124">
                <a:extLst>
                  <a:ext uri="{FF2B5EF4-FFF2-40B4-BE49-F238E27FC236}">
                    <a16:creationId xmlns:a16="http://schemas.microsoft.com/office/drawing/2014/main" id="{A603EB65-F93C-4C1C-A4E1-DF256A2C12A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13392605">
                <a:off x="1678" y="2380"/>
                <a:ext cx="168" cy="16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33" name="Line 125">
                <a:extLst>
                  <a:ext uri="{FF2B5EF4-FFF2-40B4-BE49-F238E27FC236}">
                    <a16:creationId xmlns:a16="http://schemas.microsoft.com/office/drawing/2014/main" id="{C870BC8A-4D13-4A10-AF46-6EFED52B40E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18792605">
                <a:off x="1802" y="1807"/>
                <a:ext cx="173" cy="158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34" name="Line 126">
                <a:extLst>
                  <a:ext uri="{FF2B5EF4-FFF2-40B4-BE49-F238E27FC236}">
                    <a16:creationId xmlns:a16="http://schemas.microsoft.com/office/drawing/2014/main" id="{F6E4778F-08B8-40C1-946F-5849DD9A2FD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1412" y="1756"/>
                <a:ext cx="236" cy="24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35" name="Line 127">
                <a:extLst>
                  <a:ext uri="{FF2B5EF4-FFF2-40B4-BE49-F238E27FC236}">
                    <a16:creationId xmlns:a16="http://schemas.microsoft.com/office/drawing/2014/main" id="{CDA56861-24FF-4682-A5DA-AF3ACDCF8D0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1649" y="1531"/>
                <a:ext cx="228" cy="231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36" name="Line 128">
                <a:extLst>
                  <a:ext uri="{FF2B5EF4-FFF2-40B4-BE49-F238E27FC236}">
                    <a16:creationId xmlns:a16="http://schemas.microsoft.com/office/drawing/2014/main" id="{09324FED-CA4D-4B6B-8604-2C50BEDF256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1655" y="1997"/>
                <a:ext cx="234" cy="234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37" name="Line 129">
                <a:extLst>
                  <a:ext uri="{FF2B5EF4-FFF2-40B4-BE49-F238E27FC236}">
                    <a16:creationId xmlns:a16="http://schemas.microsoft.com/office/drawing/2014/main" id="{B9187512-AE04-4D2F-A71A-DBB984768B6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18792605">
                <a:off x="1565" y="2267"/>
                <a:ext cx="165" cy="154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38" name="Line 130">
                <a:extLst>
                  <a:ext uri="{FF2B5EF4-FFF2-40B4-BE49-F238E27FC236}">
                    <a16:creationId xmlns:a16="http://schemas.microsoft.com/office/drawing/2014/main" id="{C7EAA82A-7E17-48FD-986C-00F61DCF128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177988">
                <a:off x="1201" y="1773"/>
                <a:ext cx="212" cy="239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39" name="Line 131">
                <a:extLst>
                  <a:ext uri="{FF2B5EF4-FFF2-40B4-BE49-F238E27FC236}">
                    <a16:creationId xmlns:a16="http://schemas.microsoft.com/office/drawing/2014/main" id="{0A741C81-8E75-4877-BE79-4833E64F855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177988">
                <a:off x="1425" y="2005"/>
                <a:ext cx="212" cy="239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1143" name="Text Box 135">
              <a:extLst>
                <a:ext uri="{FF2B5EF4-FFF2-40B4-BE49-F238E27FC236}">
                  <a16:creationId xmlns:a16="http://schemas.microsoft.com/office/drawing/2014/main" id="{58AADD7F-E86E-4EE6-8E1E-EBE3ABAD20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0" y="831"/>
              <a:ext cx="129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0" lang="en-US" altLang="en-US">
                  <a:solidFill>
                    <a:schemeClr val="tx2"/>
                  </a:solidFill>
                </a:rPr>
                <a:t>Grid network</a:t>
              </a:r>
            </a:p>
          </p:txBody>
        </p:sp>
      </p:grpSp>
      <p:graphicFrame>
        <p:nvGraphicFramePr>
          <p:cNvPr id="171147" name="Object 139">
            <a:extLst>
              <a:ext uri="{FF2B5EF4-FFF2-40B4-BE49-F238E27FC236}">
                <a16:creationId xmlns:a16="http://schemas.microsoft.com/office/drawing/2014/main" id="{D76EFD13-5860-4B51-833E-2FBF749BEF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533650"/>
          <a:ext cx="3700463" cy="432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49" name="Graph Sheet" r:id="rId5" imgW="3352680" imgH="2590560" progId="SPLUSGraphSheetFileType">
                  <p:embed/>
                </p:oleObj>
              </mc:Choice>
              <mc:Fallback>
                <p:oleObj name="Graph Sheet" r:id="rId5" imgW="3352680" imgH="2590560" progId="SPLUSGraphSheetFileType">
                  <p:embed/>
                  <p:pic>
                    <p:nvPicPr>
                      <p:cNvPr id="0" name="Object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769" t="21532" r="28743" b="15178"/>
                      <a:stretch>
                        <a:fillRect/>
                      </a:stretch>
                    </p:blipFill>
                    <p:spPr bwMode="auto">
                      <a:xfrm>
                        <a:off x="0" y="2533650"/>
                        <a:ext cx="3700463" cy="432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0"/>
  <p:tag name="HOTSPOTTYPE" val="NextSlide"/>
  <p:tag name="DEFINEDINNAVIGATOR" val="False"/>
</p:tagLst>
</file>

<file path=ppt/theme/theme1.xml><?xml version="1.0" encoding="utf-8"?>
<a:theme xmlns:a="http://schemas.openxmlformats.org/drawingml/2006/main" name="Generic (Online)">
  <a:themeElements>
    <a:clrScheme name="Generic (Online)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009999"/>
      </a:folHlink>
    </a:clrScheme>
    <a:fontScheme name="Generic (Online)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Generic (Online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Online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8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Online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9999"/>
    </a:dk1>
    <a:lt1>
      <a:srgbClr val="FFFFFF"/>
    </a:lt1>
    <a:dk2>
      <a:srgbClr val="336699"/>
    </a:dk2>
    <a:lt2>
      <a:srgbClr val="010000"/>
    </a:lt2>
    <a:accent1>
      <a:srgbClr val="CCECFF"/>
    </a:accent1>
    <a:accent2>
      <a:srgbClr val="FFFFCC"/>
    </a:accent2>
    <a:accent3>
      <a:srgbClr val="FFFFFF"/>
    </a:accent3>
    <a:accent4>
      <a:srgbClr val="008282"/>
    </a:accent4>
    <a:accent5>
      <a:srgbClr val="E2F4FF"/>
    </a:accent5>
    <a:accent6>
      <a:srgbClr val="E7E7B9"/>
    </a:accent6>
    <a:hlink>
      <a:srgbClr val="0000FF"/>
    </a:hlink>
    <a:folHlink>
      <a:srgbClr val="009999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99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99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99"/>
    </a:hlink>
    <a:folHlink>
      <a:srgbClr val="B2B2B2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99"/>
    </a:hlink>
    <a:folHlink>
      <a:srgbClr val="B2B2B2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99"/>
    </a:hlink>
    <a:folHlink>
      <a:srgbClr val="B2B2B2"/>
    </a:folHlink>
  </a:clrScheme>
</a:themeOverride>
</file>

<file path=ppt/theme/themeOverride15.xml><?xml version="1.0" encoding="utf-8"?>
<a:themeOverride xmlns:a="http://schemas.openxmlformats.org/drawingml/2006/main">
  <a:clrScheme name="Generic (Online) 1">
    <a:dk1>
      <a:srgbClr val="009999"/>
    </a:dk1>
    <a:lt1>
      <a:srgbClr val="FFFFFF"/>
    </a:lt1>
    <a:dk2>
      <a:srgbClr val="336699"/>
    </a:dk2>
    <a:lt2>
      <a:srgbClr val="010000"/>
    </a:lt2>
    <a:accent1>
      <a:srgbClr val="CCECFF"/>
    </a:accent1>
    <a:accent2>
      <a:srgbClr val="FFFFCC"/>
    </a:accent2>
    <a:accent3>
      <a:srgbClr val="FFFFFF"/>
    </a:accent3>
    <a:accent4>
      <a:srgbClr val="008282"/>
    </a:accent4>
    <a:accent5>
      <a:srgbClr val="E2F4FF"/>
    </a:accent5>
    <a:accent6>
      <a:srgbClr val="E7E7B9"/>
    </a:accent6>
    <a:hlink>
      <a:srgbClr val="FF9966"/>
    </a:hlink>
    <a:folHlink>
      <a:srgbClr val="009999"/>
    </a:folHlink>
  </a:clrScheme>
</a:themeOverride>
</file>

<file path=ppt/theme/themeOverride16.xml><?xml version="1.0" encoding="utf-8"?>
<a:themeOverride xmlns:a="http://schemas.openxmlformats.org/drawingml/2006/main">
  <a:clrScheme name="Generic (Online) 1">
    <a:dk1>
      <a:srgbClr val="009999"/>
    </a:dk1>
    <a:lt1>
      <a:srgbClr val="FFFFFF"/>
    </a:lt1>
    <a:dk2>
      <a:srgbClr val="336699"/>
    </a:dk2>
    <a:lt2>
      <a:srgbClr val="010000"/>
    </a:lt2>
    <a:accent1>
      <a:srgbClr val="CCECFF"/>
    </a:accent1>
    <a:accent2>
      <a:srgbClr val="FFFFCC"/>
    </a:accent2>
    <a:accent3>
      <a:srgbClr val="FFFFFF"/>
    </a:accent3>
    <a:accent4>
      <a:srgbClr val="008282"/>
    </a:accent4>
    <a:accent5>
      <a:srgbClr val="E2F4FF"/>
    </a:accent5>
    <a:accent6>
      <a:srgbClr val="E7E7B9"/>
    </a:accent6>
    <a:hlink>
      <a:srgbClr val="FF9966"/>
    </a:hlink>
    <a:folHlink>
      <a:srgbClr val="009999"/>
    </a:folHlink>
  </a:clrScheme>
</a:themeOverride>
</file>

<file path=ppt/theme/themeOverride17.xml><?xml version="1.0" encoding="utf-8"?>
<a:themeOverride xmlns:a="http://schemas.openxmlformats.org/drawingml/2006/main">
  <a:clrScheme name="Generic (Online) 1">
    <a:dk1>
      <a:srgbClr val="009999"/>
    </a:dk1>
    <a:lt1>
      <a:srgbClr val="FFFFFF"/>
    </a:lt1>
    <a:dk2>
      <a:srgbClr val="336699"/>
    </a:dk2>
    <a:lt2>
      <a:srgbClr val="010000"/>
    </a:lt2>
    <a:accent1>
      <a:srgbClr val="CCECFF"/>
    </a:accent1>
    <a:accent2>
      <a:srgbClr val="FFFFCC"/>
    </a:accent2>
    <a:accent3>
      <a:srgbClr val="FFFFFF"/>
    </a:accent3>
    <a:accent4>
      <a:srgbClr val="008282"/>
    </a:accent4>
    <a:accent5>
      <a:srgbClr val="E2F4FF"/>
    </a:accent5>
    <a:accent6>
      <a:srgbClr val="E7E7B9"/>
    </a:accent6>
    <a:hlink>
      <a:srgbClr val="FF9966"/>
    </a:hlink>
    <a:folHlink>
      <a:srgbClr val="009999"/>
    </a:folHlink>
  </a:clrScheme>
</a:themeOverride>
</file>

<file path=ppt/theme/themeOverride18.xml><?xml version="1.0" encoding="utf-8"?>
<a:themeOverride xmlns:a="http://schemas.openxmlformats.org/drawingml/2006/main">
  <a:clrScheme name="Generic (Online) 1">
    <a:dk1>
      <a:srgbClr val="009999"/>
    </a:dk1>
    <a:lt1>
      <a:srgbClr val="FFFFFF"/>
    </a:lt1>
    <a:dk2>
      <a:srgbClr val="336699"/>
    </a:dk2>
    <a:lt2>
      <a:srgbClr val="010000"/>
    </a:lt2>
    <a:accent1>
      <a:srgbClr val="CCECFF"/>
    </a:accent1>
    <a:accent2>
      <a:srgbClr val="FFFFCC"/>
    </a:accent2>
    <a:accent3>
      <a:srgbClr val="FFFFFF"/>
    </a:accent3>
    <a:accent4>
      <a:srgbClr val="008282"/>
    </a:accent4>
    <a:accent5>
      <a:srgbClr val="E2F4FF"/>
    </a:accent5>
    <a:accent6>
      <a:srgbClr val="E7E7B9"/>
    </a:accent6>
    <a:hlink>
      <a:srgbClr val="FF9966"/>
    </a:hlink>
    <a:folHlink>
      <a:srgbClr val="009999"/>
    </a:folHlink>
  </a:clrScheme>
</a:themeOverride>
</file>

<file path=ppt/theme/themeOverride19.xml><?xml version="1.0" encoding="utf-8"?>
<a:themeOverride xmlns:a="http://schemas.openxmlformats.org/drawingml/2006/main">
  <a:clrScheme name="Generic (Online) 1">
    <a:dk1>
      <a:srgbClr val="009999"/>
    </a:dk1>
    <a:lt1>
      <a:srgbClr val="FFFFFF"/>
    </a:lt1>
    <a:dk2>
      <a:srgbClr val="336699"/>
    </a:dk2>
    <a:lt2>
      <a:srgbClr val="010000"/>
    </a:lt2>
    <a:accent1>
      <a:srgbClr val="CCECFF"/>
    </a:accent1>
    <a:accent2>
      <a:srgbClr val="FFFFCC"/>
    </a:accent2>
    <a:accent3>
      <a:srgbClr val="FFFFFF"/>
    </a:accent3>
    <a:accent4>
      <a:srgbClr val="008282"/>
    </a:accent4>
    <a:accent5>
      <a:srgbClr val="E2F4FF"/>
    </a:accent5>
    <a:accent6>
      <a:srgbClr val="E7E7B9"/>
    </a:accent6>
    <a:hlink>
      <a:srgbClr val="FF9966"/>
    </a:hlink>
    <a:folHlink>
      <a:srgbClr val="009999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99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99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99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Generic (Online) 1">
    <a:dk1>
      <a:srgbClr val="009999"/>
    </a:dk1>
    <a:lt1>
      <a:srgbClr val="FFFFFF"/>
    </a:lt1>
    <a:dk2>
      <a:srgbClr val="336699"/>
    </a:dk2>
    <a:lt2>
      <a:srgbClr val="010000"/>
    </a:lt2>
    <a:accent1>
      <a:srgbClr val="CCECFF"/>
    </a:accent1>
    <a:accent2>
      <a:srgbClr val="FFFFCC"/>
    </a:accent2>
    <a:accent3>
      <a:srgbClr val="FFFFFF"/>
    </a:accent3>
    <a:accent4>
      <a:srgbClr val="008282"/>
    </a:accent4>
    <a:accent5>
      <a:srgbClr val="E2F4FF"/>
    </a:accent5>
    <a:accent6>
      <a:srgbClr val="E7E7B9"/>
    </a:accent6>
    <a:hlink>
      <a:srgbClr val="FF9966"/>
    </a:hlink>
    <a:folHlink>
      <a:srgbClr val="009999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99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99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Generic (Online) 1">
    <a:dk1>
      <a:srgbClr val="009999"/>
    </a:dk1>
    <a:lt1>
      <a:srgbClr val="FFFFFF"/>
    </a:lt1>
    <a:dk2>
      <a:srgbClr val="336699"/>
    </a:dk2>
    <a:lt2>
      <a:srgbClr val="010000"/>
    </a:lt2>
    <a:accent1>
      <a:srgbClr val="CCECFF"/>
    </a:accent1>
    <a:accent2>
      <a:srgbClr val="FFFFCC"/>
    </a:accent2>
    <a:accent3>
      <a:srgbClr val="FFFFFF"/>
    </a:accent3>
    <a:accent4>
      <a:srgbClr val="008282"/>
    </a:accent4>
    <a:accent5>
      <a:srgbClr val="E2F4FF"/>
    </a:accent5>
    <a:accent6>
      <a:srgbClr val="E7E7B9"/>
    </a:accent6>
    <a:hlink>
      <a:srgbClr val="FF9966"/>
    </a:hlink>
    <a:folHlink>
      <a:srgbClr val="009999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99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Office\Templates\Presentations\Generic (Online).pot</Template>
  <TotalTime>549</TotalTime>
  <Words>1134</Words>
  <Application>Microsoft Office PowerPoint</Application>
  <PresentationFormat>On-screen Show (4:3)</PresentationFormat>
  <Paragraphs>244</Paragraphs>
  <Slides>42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7</vt:i4>
      </vt:variant>
      <vt:variant>
        <vt:lpstr>Slide Titles</vt:lpstr>
      </vt:variant>
      <vt:variant>
        <vt:i4>42</vt:i4>
      </vt:variant>
    </vt:vector>
  </HeadingPairs>
  <TitlesOfParts>
    <vt:vector size="55" baseType="lpstr">
      <vt:lpstr>Times New Roman</vt:lpstr>
      <vt:lpstr>Arial Narrow</vt:lpstr>
      <vt:lpstr>Arial</vt:lpstr>
      <vt:lpstr>Monotype Sorts</vt:lpstr>
      <vt:lpstr>Symbol</vt:lpstr>
      <vt:lpstr>Generic (Online)</vt:lpstr>
      <vt:lpstr>SPLUS GraphSheet</vt:lpstr>
      <vt:lpstr>Microsoft Word Picture</vt:lpstr>
      <vt:lpstr>Microsoft Equation 3.0</vt:lpstr>
      <vt:lpstr>Microsoft Word 97 - 2003 Document</vt:lpstr>
      <vt:lpstr>Paintbrush Picture</vt:lpstr>
      <vt:lpstr>Microsoft Clip Gallery</vt:lpstr>
      <vt:lpstr>Microsoft Excel 97-2003 Worksheet</vt:lpstr>
      <vt:lpstr>Terrain Analysis Using Digital Elevation Models </vt:lpstr>
      <vt:lpstr>Outline</vt:lpstr>
      <vt:lpstr>Related activities</vt:lpstr>
      <vt:lpstr>SINMAP</vt:lpstr>
      <vt:lpstr>Elevation Surface — the ground surface elevation at each point</vt:lpstr>
      <vt:lpstr>Digital Elevation Model and Hydrology Data Sources</vt:lpstr>
      <vt:lpstr>Digital Elevation Grid — a grid of cells (square or rectangular) in some coordinate system having land surface elevation as the value stored in each cell.</vt:lpstr>
      <vt:lpstr>PowerPoint Presentation</vt:lpstr>
      <vt:lpstr>Digital Elevation Model Based Channel Network Delineation</vt:lpstr>
      <vt:lpstr>PowerPoint Presentation</vt:lpstr>
      <vt:lpstr>PowerPoint Presentation</vt:lpstr>
      <vt:lpstr>PowerPoint Presentation</vt:lpstr>
      <vt:lpstr>PowerPoint Presentation</vt:lpstr>
      <vt:lpstr>Delineation of Channel Networks and Subwatersheds</vt:lpstr>
      <vt:lpstr>How to decide on support area threshold ?</vt:lpstr>
      <vt:lpstr>PowerPoint Presentation</vt:lpstr>
      <vt:lpstr>Topographic Texture and Drainage Density</vt:lpstr>
      <vt:lpstr>PowerPoint Presentation</vt:lpstr>
      <vt:lpstr>Gently Sloping Convex Landscape</vt:lpstr>
      <vt:lpstr>Strahler Stream Order</vt:lpstr>
      <vt:lpstr>Slope Law</vt:lpstr>
      <vt:lpstr>Constant Stream Drops Law</vt:lpstr>
      <vt:lpstr>Stream Drop Elevation difference between ends of stream</vt:lpstr>
      <vt:lpstr>Suggestion:  Map channel networks from the DEM at the finest resolution consistent with observed channel network geomorphology ‘laws’.  </vt:lpstr>
      <vt:lpstr>Statistical Analysis of Stream Drops </vt:lpstr>
      <vt:lpstr>T-Test for Difference in Mean Values</vt:lpstr>
      <vt:lpstr>Constant Support Area Threshold</vt:lpstr>
      <vt:lpstr>PowerPoint Presentation</vt:lpstr>
      <vt:lpstr>Local Curvature Computation (Peuker and Douglas, 1975, Comput. Graphics Image Proc. 4:375)</vt:lpstr>
      <vt:lpstr>Contributing area of upwards curved grid cells only</vt:lpstr>
      <vt:lpstr>Upward Curved Contributing Area Threshold</vt:lpstr>
      <vt:lpstr>PowerPoint Presentation</vt:lpstr>
      <vt:lpstr>Equivalent Clearcut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Software (TauDEM)  Functionality</vt:lpstr>
      <vt:lpstr>TauDEM Software Architecture</vt:lpstr>
      <vt:lpstr>Conclusions</vt:lpstr>
      <vt:lpstr>Are there any questions ?</vt:lpstr>
    </vt:vector>
  </TitlesOfParts>
  <Company>USU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Hydrologic Properties of the Landscape</dc:title>
  <dc:creator>David Tarboton</dc:creator>
  <cp:lastModifiedBy>Levi Sanchez</cp:lastModifiedBy>
  <cp:revision>44</cp:revision>
  <cp:lastPrinted>1999-10-21T15:24:25Z</cp:lastPrinted>
  <dcterms:created xsi:type="dcterms:W3CDTF">1999-10-21T04:51:37Z</dcterms:created>
  <dcterms:modified xsi:type="dcterms:W3CDTF">2023-03-11T01:03:54Z</dcterms:modified>
</cp:coreProperties>
</file>