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2"/>
  </p:notesMasterIdLst>
  <p:handoutMasterIdLst>
    <p:handoutMasterId r:id="rId33"/>
  </p:handoutMasterIdLst>
  <p:sldIdLst>
    <p:sldId id="393" r:id="rId2"/>
    <p:sldId id="435" r:id="rId3"/>
    <p:sldId id="444" r:id="rId4"/>
    <p:sldId id="445" r:id="rId5"/>
    <p:sldId id="436" r:id="rId6"/>
    <p:sldId id="442" r:id="rId7"/>
    <p:sldId id="448" r:id="rId8"/>
    <p:sldId id="441" r:id="rId9"/>
    <p:sldId id="446" r:id="rId10"/>
    <p:sldId id="439" r:id="rId11"/>
    <p:sldId id="440" r:id="rId12"/>
    <p:sldId id="443" r:id="rId13"/>
    <p:sldId id="451" r:id="rId14"/>
    <p:sldId id="449" r:id="rId15"/>
    <p:sldId id="450" r:id="rId16"/>
    <p:sldId id="455" r:id="rId17"/>
    <p:sldId id="453" r:id="rId18"/>
    <p:sldId id="461" r:id="rId19"/>
    <p:sldId id="456" r:id="rId20"/>
    <p:sldId id="457" r:id="rId21"/>
    <p:sldId id="458" r:id="rId22"/>
    <p:sldId id="459" r:id="rId23"/>
    <p:sldId id="460" r:id="rId24"/>
    <p:sldId id="462" r:id="rId25"/>
    <p:sldId id="454" r:id="rId26"/>
    <p:sldId id="464" r:id="rId27"/>
    <p:sldId id="427" r:id="rId28"/>
    <p:sldId id="465" r:id="rId29"/>
    <p:sldId id="466" r:id="rId30"/>
    <p:sldId id="467" r:id="rId31"/>
  </p:sldIdLst>
  <p:sldSz cx="9144000" cy="6858000" type="screen4x3"/>
  <p:notesSz cx="6994525" cy="9278938"/>
  <p:custDataLst>
    <p:tags r:id="rId34"/>
  </p:custDataLst>
  <p:defaultTextStyle>
    <a:defPPr>
      <a:defRPr lang="en-US"/>
    </a:defPPr>
    <a:lvl1pPr algn="ctr" rtl="0" eaLnBrk="0" fontAlgn="base" hangingPunct="0">
      <a:spcBef>
        <a:spcPct val="0"/>
      </a:spcBef>
      <a:spcAft>
        <a:spcPct val="0"/>
      </a:spcAft>
      <a:defRPr kumimoji="1" sz="2000" kern="1200">
        <a:solidFill>
          <a:schemeClr val="bg2"/>
        </a:solidFill>
        <a:latin typeface="Times New Roman" panose="02020603050405020304" pitchFamily="18" charset="0"/>
        <a:ea typeface="+mn-ea"/>
        <a:cs typeface="+mn-cs"/>
      </a:defRPr>
    </a:lvl1pPr>
    <a:lvl2pPr marL="457200" algn="ctr" rtl="0" eaLnBrk="0" fontAlgn="base" hangingPunct="0">
      <a:spcBef>
        <a:spcPct val="0"/>
      </a:spcBef>
      <a:spcAft>
        <a:spcPct val="0"/>
      </a:spcAft>
      <a:defRPr kumimoji="1" sz="2000" kern="1200">
        <a:solidFill>
          <a:schemeClr val="bg2"/>
        </a:solidFill>
        <a:latin typeface="Times New Roman" panose="02020603050405020304" pitchFamily="18" charset="0"/>
        <a:ea typeface="+mn-ea"/>
        <a:cs typeface="+mn-cs"/>
      </a:defRPr>
    </a:lvl2pPr>
    <a:lvl3pPr marL="914400" algn="ctr" rtl="0" eaLnBrk="0" fontAlgn="base" hangingPunct="0">
      <a:spcBef>
        <a:spcPct val="0"/>
      </a:spcBef>
      <a:spcAft>
        <a:spcPct val="0"/>
      </a:spcAft>
      <a:defRPr kumimoji="1" sz="2000" kern="1200">
        <a:solidFill>
          <a:schemeClr val="bg2"/>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kumimoji="1" sz="2000" kern="1200">
        <a:solidFill>
          <a:schemeClr val="bg2"/>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kumimoji="1" sz="2000" kern="1200">
        <a:solidFill>
          <a:schemeClr val="bg2"/>
        </a:solidFill>
        <a:latin typeface="Times New Roman" panose="02020603050405020304" pitchFamily="18" charset="0"/>
        <a:ea typeface="+mn-ea"/>
        <a:cs typeface="+mn-cs"/>
      </a:defRPr>
    </a:lvl5pPr>
    <a:lvl6pPr marL="2286000" algn="l" defTabSz="914400" rtl="0" eaLnBrk="1" latinLnBrk="0" hangingPunct="1">
      <a:defRPr kumimoji="1" sz="2000" kern="1200">
        <a:solidFill>
          <a:schemeClr val="bg2"/>
        </a:solidFill>
        <a:latin typeface="Times New Roman" panose="02020603050405020304" pitchFamily="18" charset="0"/>
        <a:ea typeface="+mn-ea"/>
        <a:cs typeface="+mn-cs"/>
      </a:defRPr>
    </a:lvl6pPr>
    <a:lvl7pPr marL="2743200" algn="l" defTabSz="914400" rtl="0" eaLnBrk="1" latinLnBrk="0" hangingPunct="1">
      <a:defRPr kumimoji="1" sz="2000" kern="1200">
        <a:solidFill>
          <a:schemeClr val="bg2"/>
        </a:solidFill>
        <a:latin typeface="Times New Roman" panose="02020603050405020304" pitchFamily="18" charset="0"/>
        <a:ea typeface="+mn-ea"/>
        <a:cs typeface="+mn-cs"/>
      </a:defRPr>
    </a:lvl7pPr>
    <a:lvl8pPr marL="3200400" algn="l" defTabSz="914400" rtl="0" eaLnBrk="1" latinLnBrk="0" hangingPunct="1">
      <a:defRPr kumimoji="1" sz="2000" kern="1200">
        <a:solidFill>
          <a:schemeClr val="bg2"/>
        </a:solidFill>
        <a:latin typeface="Times New Roman" panose="02020603050405020304" pitchFamily="18" charset="0"/>
        <a:ea typeface="+mn-ea"/>
        <a:cs typeface="+mn-cs"/>
      </a:defRPr>
    </a:lvl8pPr>
    <a:lvl9pPr marL="3657600" algn="l" defTabSz="914400" rtl="0" eaLnBrk="1" latinLnBrk="0" hangingPunct="1">
      <a:defRPr kumimoji="1" sz="2000" kern="1200">
        <a:solidFill>
          <a:schemeClr val="bg2"/>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99"/>
    <a:srgbClr val="336699"/>
    <a:srgbClr val="008080"/>
    <a:srgbClr val="009999"/>
    <a:srgbClr val="FF9966"/>
    <a:srgbClr val="99FFFF"/>
    <a:srgbClr val="CCEC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5657" autoAdjust="0"/>
    <p:restoredTop sz="84966" autoAdjust="0"/>
  </p:normalViewPr>
  <p:slideViewPr>
    <p:cSldViewPr snapToGrid="0">
      <p:cViewPr varScale="1">
        <p:scale>
          <a:sx n="113" d="100"/>
          <a:sy n="113" d="100"/>
        </p:scale>
        <p:origin x="417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4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image" Target="../media/image38.png"/></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747CEDBE-1819-4395-8559-67EA01AC92C7}"/>
              </a:ext>
            </a:extLst>
          </p:cNvPr>
          <p:cNvSpPr>
            <a:spLocks noGrp="1" noChangeArrowheads="1"/>
          </p:cNvSpPr>
          <p:nvPr>
            <p:ph type="hdr" sz="quarter"/>
          </p:nvPr>
        </p:nvSpPr>
        <p:spPr bwMode="auto">
          <a:xfrm>
            <a:off x="0" y="0"/>
            <a:ext cx="3032125"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kumimoji="0" sz="1200">
                <a:solidFill>
                  <a:schemeClr val="tx1"/>
                </a:solidFill>
              </a:defRPr>
            </a:lvl1pPr>
          </a:lstStyle>
          <a:p>
            <a:endParaRPr lang="en-US" altLang="en-US"/>
          </a:p>
        </p:txBody>
      </p:sp>
      <p:sp>
        <p:nvSpPr>
          <p:cNvPr id="14339" name="Rectangle 3">
            <a:extLst>
              <a:ext uri="{FF2B5EF4-FFF2-40B4-BE49-F238E27FC236}">
                <a16:creationId xmlns:a16="http://schemas.microsoft.com/office/drawing/2014/main" id="{B113EB01-D660-40F7-AD6B-6936AE8CA960}"/>
              </a:ext>
            </a:extLst>
          </p:cNvPr>
          <p:cNvSpPr>
            <a:spLocks noGrp="1" noChangeArrowheads="1"/>
          </p:cNvSpPr>
          <p:nvPr>
            <p:ph type="dt" sz="quarter" idx="1"/>
          </p:nvPr>
        </p:nvSpPr>
        <p:spPr bwMode="auto">
          <a:xfrm>
            <a:off x="3962400" y="0"/>
            <a:ext cx="3032125"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kumimoji="0" sz="1200">
                <a:solidFill>
                  <a:schemeClr val="tx1"/>
                </a:solidFill>
              </a:defRPr>
            </a:lvl1pPr>
          </a:lstStyle>
          <a:p>
            <a:fld id="{DD50AF13-68B5-492B-9248-DA295110F758}" type="datetime1">
              <a:rPr lang="en-US" altLang="en-US"/>
              <a:pPr/>
              <a:t>3/10/2023</a:t>
            </a:fld>
            <a:endParaRPr lang="en-US" altLang="en-US"/>
          </a:p>
        </p:txBody>
      </p:sp>
      <p:sp>
        <p:nvSpPr>
          <p:cNvPr id="14340" name="Rectangle 4">
            <a:extLst>
              <a:ext uri="{FF2B5EF4-FFF2-40B4-BE49-F238E27FC236}">
                <a16:creationId xmlns:a16="http://schemas.microsoft.com/office/drawing/2014/main" id="{0AD0EFEA-7821-4A3D-9602-DDDB5A37BDB6}"/>
              </a:ext>
            </a:extLst>
          </p:cNvPr>
          <p:cNvSpPr>
            <a:spLocks noGrp="1" noChangeArrowheads="1"/>
          </p:cNvSpPr>
          <p:nvPr>
            <p:ph type="ftr" sz="quarter" idx="2"/>
          </p:nvPr>
        </p:nvSpPr>
        <p:spPr bwMode="auto">
          <a:xfrm>
            <a:off x="0" y="8815388"/>
            <a:ext cx="3032125"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l">
              <a:defRPr kumimoji="0" sz="1200">
                <a:solidFill>
                  <a:schemeClr val="tx1"/>
                </a:solidFill>
              </a:defRPr>
            </a:lvl1pPr>
          </a:lstStyle>
          <a:p>
            <a:endParaRPr lang="en-US" altLang="en-US"/>
          </a:p>
        </p:txBody>
      </p:sp>
      <p:sp>
        <p:nvSpPr>
          <p:cNvPr id="14341" name="Rectangle 5">
            <a:extLst>
              <a:ext uri="{FF2B5EF4-FFF2-40B4-BE49-F238E27FC236}">
                <a16:creationId xmlns:a16="http://schemas.microsoft.com/office/drawing/2014/main" id="{95A88FBD-1434-44E4-ADA3-1268F038A8FB}"/>
              </a:ext>
            </a:extLst>
          </p:cNvPr>
          <p:cNvSpPr>
            <a:spLocks noGrp="1" noChangeArrowheads="1"/>
          </p:cNvSpPr>
          <p:nvPr>
            <p:ph type="sldNum" sz="quarter" idx="3"/>
          </p:nvPr>
        </p:nvSpPr>
        <p:spPr bwMode="auto">
          <a:xfrm>
            <a:off x="3962400" y="8815388"/>
            <a:ext cx="3032125"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kumimoji="0" sz="1200">
                <a:solidFill>
                  <a:schemeClr val="tx1"/>
                </a:solidFill>
              </a:defRPr>
            </a:lvl1pPr>
          </a:lstStyle>
          <a:p>
            <a:fld id="{57B1C8C1-AEAD-4355-BA1B-75C73960046D}"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a:extLst>
              <a:ext uri="{FF2B5EF4-FFF2-40B4-BE49-F238E27FC236}">
                <a16:creationId xmlns:a16="http://schemas.microsoft.com/office/drawing/2014/main" id="{C96346ED-2342-4ED3-86E7-DC70360E16EF}"/>
              </a:ext>
            </a:extLst>
          </p:cNvPr>
          <p:cNvSpPr>
            <a:spLocks noGrp="1" noChangeArrowheads="1"/>
          </p:cNvSpPr>
          <p:nvPr>
            <p:ph type="hdr" sz="quarter"/>
          </p:nvPr>
        </p:nvSpPr>
        <p:spPr bwMode="auto">
          <a:xfrm>
            <a:off x="0" y="0"/>
            <a:ext cx="3032125"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kumimoji="0" sz="1200">
                <a:solidFill>
                  <a:schemeClr val="tx1"/>
                </a:solidFill>
              </a:defRPr>
            </a:lvl1pPr>
          </a:lstStyle>
          <a:p>
            <a:endParaRPr lang="en-US" altLang="en-US"/>
          </a:p>
        </p:txBody>
      </p:sp>
      <p:sp>
        <p:nvSpPr>
          <p:cNvPr id="2057" name="Rectangle 9">
            <a:extLst>
              <a:ext uri="{FF2B5EF4-FFF2-40B4-BE49-F238E27FC236}">
                <a16:creationId xmlns:a16="http://schemas.microsoft.com/office/drawing/2014/main" id="{5B7B6828-AA21-4CEB-8065-748C5D34F409}"/>
              </a:ext>
            </a:extLst>
          </p:cNvPr>
          <p:cNvSpPr>
            <a:spLocks noChangeArrowheads="1"/>
          </p:cNvSpPr>
          <p:nvPr>
            <p:ph type="sldImg" idx="2"/>
          </p:nvPr>
        </p:nvSpPr>
        <p:spPr bwMode="auto">
          <a:xfrm>
            <a:off x="1177925" y="696913"/>
            <a:ext cx="4638675" cy="3478212"/>
          </a:xfrm>
          <a:prstGeom prst="rect">
            <a:avLst/>
          </a:prstGeom>
          <a:noFill/>
          <a:ln w="9525">
            <a:solidFill>
              <a:srgbClr val="000000"/>
            </a:solidFill>
            <a:miter lim="800000"/>
            <a:headEnd/>
            <a:tailEnd/>
          </a:ln>
        </p:spPr>
      </p:sp>
      <p:sp>
        <p:nvSpPr>
          <p:cNvPr id="2058" name="Rectangle 10">
            <a:extLst>
              <a:ext uri="{FF2B5EF4-FFF2-40B4-BE49-F238E27FC236}">
                <a16:creationId xmlns:a16="http://schemas.microsoft.com/office/drawing/2014/main" id="{729AC3A0-127B-4B9F-89E9-995CCB378F27}"/>
              </a:ext>
            </a:extLst>
          </p:cNvPr>
          <p:cNvSpPr>
            <a:spLocks noGrp="1" noChangeArrowheads="1"/>
          </p:cNvSpPr>
          <p:nvPr>
            <p:ph type="body" sz="quarter" idx="3"/>
          </p:nvPr>
        </p:nvSpPr>
        <p:spPr bwMode="auto">
          <a:xfrm>
            <a:off x="933450" y="4406900"/>
            <a:ext cx="5127625" cy="417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9" name="Rectangle 11">
            <a:extLst>
              <a:ext uri="{FF2B5EF4-FFF2-40B4-BE49-F238E27FC236}">
                <a16:creationId xmlns:a16="http://schemas.microsoft.com/office/drawing/2014/main" id="{00BDA66E-2FE1-4CEB-8809-DEDBAC49FAC8}"/>
              </a:ext>
            </a:extLst>
          </p:cNvPr>
          <p:cNvSpPr>
            <a:spLocks noGrp="1" noChangeArrowheads="1"/>
          </p:cNvSpPr>
          <p:nvPr>
            <p:ph type="dt" idx="1"/>
          </p:nvPr>
        </p:nvSpPr>
        <p:spPr bwMode="auto">
          <a:xfrm>
            <a:off x="3962400" y="0"/>
            <a:ext cx="3032125"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kumimoji="0" sz="1200">
                <a:solidFill>
                  <a:schemeClr val="tx1"/>
                </a:solidFill>
              </a:defRPr>
            </a:lvl1pPr>
          </a:lstStyle>
          <a:p>
            <a:fld id="{CB6A0AF0-ECF4-4A7E-B419-0C17150C1361}" type="datetime1">
              <a:rPr lang="en-US" altLang="en-US"/>
              <a:pPr/>
              <a:t>3/10/2023</a:t>
            </a:fld>
            <a:endParaRPr lang="en-US" altLang="en-US"/>
          </a:p>
        </p:txBody>
      </p:sp>
      <p:sp>
        <p:nvSpPr>
          <p:cNvPr id="2060" name="Rectangle 12">
            <a:extLst>
              <a:ext uri="{FF2B5EF4-FFF2-40B4-BE49-F238E27FC236}">
                <a16:creationId xmlns:a16="http://schemas.microsoft.com/office/drawing/2014/main" id="{8B1AB9D9-E3CC-4997-A218-FC7AE93C3E40}"/>
              </a:ext>
            </a:extLst>
          </p:cNvPr>
          <p:cNvSpPr>
            <a:spLocks noGrp="1" noChangeArrowheads="1"/>
          </p:cNvSpPr>
          <p:nvPr>
            <p:ph type="ftr" sz="quarter" idx="4"/>
          </p:nvPr>
        </p:nvSpPr>
        <p:spPr bwMode="auto">
          <a:xfrm>
            <a:off x="0" y="8815388"/>
            <a:ext cx="3032125"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l">
              <a:defRPr kumimoji="0" sz="1200">
                <a:solidFill>
                  <a:schemeClr val="tx1"/>
                </a:solidFill>
              </a:defRPr>
            </a:lvl1pPr>
          </a:lstStyle>
          <a:p>
            <a:endParaRPr lang="en-US" altLang="en-US"/>
          </a:p>
        </p:txBody>
      </p:sp>
      <p:sp>
        <p:nvSpPr>
          <p:cNvPr id="2061" name="Rectangle 13">
            <a:extLst>
              <a:ext uri="{FF2B5EF4-FFF2-40B4-BE49-F238E27FC236}">
                <a16:creationId xmlns:a16="http://schemas.microsoft.com/office/drawing/2014/main" id="{1239FD16-7687-422A-AC9A-02A104D3A799}"/>
              </a:ext>
            </a:extLst>
          </p:cNvPr>
          <p:cNvSpPr>
            <a:spLocks noGrp="1" noChangeArrowheads="1"/>
          </p:cNvSpPr>
          <p:nvPr>
            <p:ph type="sldNum" sz="quarter" idx="5"/>
          </p:nvPr>
        </p:nvSpPr>
        <p:spPr bwMode="auto">
          <a:xfrm>
            <a:off x="3962400" y="8815388"/>
            <a:ext cx="3032125"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kumimoji="0" sz="1200">
                <a:solidFill>
                  <a:schemeClr val="tx1"/>
                </a:solidFill>
              </a:defRPr>
            </a:lvl1pPr>
          </a:lstStyle>
          <a:p>
            <a:fld id="{E6044282-9E5B-465C-AF09-627CB02ED8A2}"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EC067495-8B69-4245-928C-D5CFA2220641}"/>
              </a:ext>
            </a:extLst>
          </p:cNvPr>
          <p:cNvSpPr>
            <a:spLocks noGrp="1" noChangeArrowheads="1"/>
          </p:cNvSpPr>
          <p:nvPr>
            <p:ph type="dt" idx="1"/>
          </p:nvPr>
        </p:nvSpPr>
        <p:spPr>
          <a:ln/>
        </p:spPr>
        <p:txBody>
          <a:bodyPr/>
          <a:lstStyle/>
          <a:p>
            <a:fld id="{E99F18DC-03ED-4B4A-97B2-585527ED60FD}" type="datetime1">
              <a:rPr lang="en-US" altLang="en-US"/>
              <a:pPr/>
              <a:t>3/10/2023</a:t>
            </a:fld>
            <a:endParaRPr lang="en-US" altLang="en-US"/>
          </a:p>
        </p:txBody>
      </p:sp>
      <p:sp>
        <p:nvSpPr>
          <p:cNvPr id="7" name="Rectangle 13">
            <a:extLst>
              <a:ext uri="{FF2B5EF4-FFF2-40B4-BE49-F238E27FC236}">
                <a16:creationId xmlns:a16="http://schemas.microsoft.com/office/drawing/2014/main" id="{0D7C5FA5-8304-414B-8EDB-2137E4653D8F}"/>
              </a:ext>
            </a:extLst>
          </p:cNvPr>
          <p:cNvSpPr>
            <a:spLocks noGrp="1" noChangeArrowheads="1"/>
          </p:cNvSpPr>
          <p:nvPr>
            <p:ph type="sldNum" sz="quarter" idx="5"/>
          </p:nvPr>
        </p:nvSpPr>
        <p:spPr>
          <a:ln/>
        </p:spPr>
        <p:txBody>
          <a:bodyPr/>
          <a:lstStyle/>
          <a:p>
            <a:fld id="{743C33E3-848D-405E-A81F-7DAA0400AD58}" type="slidenum">
              <a:rPr lang="en-US" altLang="en-US"/>
              <a:pPr/>
              <a:t>1</a:t>
            </a:fld>
            <a:endParaRPr lang="en-US" altLang="en-US"/>
          </a:p>
        </p:txBody>
      </p:sp>
      <p:sp>
        <p:nvSpPr>
          <p:cNvPr id="205826" name="Rectangle 2">
            <a:extLst>
              <a:ext uri="{FF2B5EF4-FFF2-40B4-BE49-F238E27FC236}">
                <a16:creationId xmlns:a16="http://schemas.microsoft.com/office/drawing/2014/main" id="{A53439A8-E8B8-4AF2-BCFB-BBFF11B98BDE}"/>
              </a:ext>
            </a:extLst>
          </p:cNvPr>
          <p:cNvSpPr>
            <a:spLocks noChangeArrowheads="1"/>
          </p:cNvSpPr>
          <p:nvPr>
            <p:ph type="sldImg"/>
          </p:nvPr>
        </p:nvSpPr>
        <p:spPr bwMode="auto">
          <a:xfrm>
            <a:off x="1196975" y="712788"/>
            <a:ext cx="4652963" cy="3489325"/>
          </a:xfrm>
          <a:prstGeom prst="rect">
            <a:avLst/>
          </a:prstGeom>
          <a:solidFill>
            <a:srgbClr val="FFFFFF"/>
          </a:solidFill>
          <a:ln>
            <a:solidFill>
              <a:srgbClr val="000000"/>
            </a:solidFill>
            <a:miter lim="800000"/>
            <a:headEnd/>
            <a:tailEnd/>
          </a:ln>
        </p:spPr>
      </p:sp>
      <p:sp>
        <p:nvSpPr>
          <p:cNvPr id="205827" name="Rectangle 3">
            <a:extLst>
              <a:ext uri="{FF2B5EF4-FFF2-40B4-BE49-F238E27FC236}">
                <a16:creationId xmlns:a16="http://schemas.microsoft.com/office/drawing/2014/main" id="{42580A1D-E488-4835-81ED-272D707B698E}"/>
              </a:ext>
            </a:extLst>
          </p:cNvPr>
          <p:cNvSpPr>
            <a:spLocks noChangeArrowheads="1"/>
          </p:cNvSpPr>
          <p:nvPr>
            <p:ph type="body" idx="1"/>
          </p:nvPr>
        </p:nvSpPr>
        <p:spPr bwMode="auto">
          <a:xfrm>
            <a:off x="950913" y="4416425"/>
            <a:ext cx="5148262" cy="4202113"/>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Line 2">
            <a:extLst>
              <a:ext uri="{FF2B5EF4-FFF2-40B4-BE49-F238E27FC236}">
                <a16:creationId xmlns:a16="http://schemas.microsoft.com/office/drawing/2014/main" id="{945AAEC9-C867-4C84-8353-62CC9DCF0F47}"/>
              </a:ext>
            </a:extLst>
          </p:cNvPr>
          <p:cNvSpPr>
            <a:spLocks noChangeShapeType="1"/>
          </p:cNvSpPr>
          <p:nvPr/>
        </p:nvSpPr>
        <p:spPr bwMode="auto">
          <a:xfrm>
            <a:off x="1500188" y="1708150"/>
            <a:ext cx="7646987" cy="0"/>
          </a:xfrm>
          <a:prstGeom prst="line">
            <a:avLst/>
          </a:prstGeom>
          <a:noFill/>
          <a:ln w="12700"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075" name="Arc 3">
            <a:extLst>
              <a:ext uri="{FF2B5EF4-FFF2-40B4-BE49-F238E27FC236}">
                <a16:creationId xmlns:a16="http://schemas.microsoft.com/office/drawing/2014/main" id="{011E82A9-28C1-400C-A169-954009225C4F}"/>
              </a:ext>
            </a:extLst>
          </p:cNvPr>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076" name="Rectangle 4">
            <a:extLst>
              <a:ext uri="{FF2B5EF4-FFF2-40B4-BE49-F238E27FC236}">
                <a16:creationId xmlns:a16="http://schemas.microsoft.com/office/drawing/2014/main" id="{CFD4BBD3-AACD-469A-8993-7A6412E61FAB}"/>
              </a:ext>
            </a:extLst>
          </p:cNvPr>
          <p:cNvSpPr>
            <a:spLocks noGrp="1" noChangeArrowheads="1"/>
          </p:cNvSpPr>
          <p:nvPr>
            <p:ph type="ctrTitle" sz="quarter"/>
          </p:nvPr>
        </p:nvSpPr>
        <p:spPr>
          <a:xfrm>
            <a:off x="2590800" y="781050"/>
            <a:ext cx="6248400" cy="1143000"/>
          </a:xfrm>
        </p:spPr>
        <p:txBody>
          <a:bodyPr anchor="b"/>
          <a:lstStyle>
            <a:lvl1pPr>
              <a:defRPr sz="6600"/>
            </a:lvl1pPr>
          </a:lstStyle>
          <a:p>
            <a:pPr lvl="0"/>
            <a:r>
              <a:rPr lang="en-US" altLang="en-US" noProof="0"/>
              <a:t>Click to edit Master title style</a:t>
            </a:r>
          </a:p>
        </p:txBody>
      </p:sp>
      <p:sp>
        <p:nvSpPr>
          <p:cNvPr id="3077" name="Rectangle 5">
            <a:extLst>
              <a:ext uri="{FF2B5EF4-FFF2-40B4-BE49-F238E27FC236}">
                <a16:creationId xmlns:a16="http://schemas.microsoft.com/office/drawing/2014/main" id="{10382060-D4B1-4848-BD32-37CF27656CDD}"/>
              </a:ext>
            </a:extLst>
          </p:cNvPr>
          <p:cNvSpPr>
            <a:spLocks noGrp="1" noChangeArrowheads="1"/>
          </p:cNvSpPr>
          <p:nvPr>
            <p:ph type="subTitle" sz="quarter" idx="1"/>
          </p:nvPr>
        </p:nvSpPr>
        <p:spPr>
          <a:xfrm>
            <a:off x="4191000" y="1752600"/>
            <a:ext cx="4572000" cy="1752600"/>
          </a:xfrm>
        </p:spPr>
        <p:txBody>
          <a:bodyPr/>
          <a:lstStyle>
            <a:lvl1pPr marL="0" indent="0">
              <a:buFont typeface="Monotype Sorts" pitchFamily="2" charset="2"/>
              <a:buNone/>
              <a:defRPr sz="2400"/>
            </a:lvl1pPr>
          </a:lstStyle>
          <a:p>
            <a:pPr lvl="0"/>
            <a:r>
              <a:rPr lang="en-US" altLang="en-US" noProof="0"/>
              <a:t>Click to edit Master subtitle style</a:t>
            </a:r>
          </a:p>
        </p:txBody>
      </p:sp>
      <p:sp>
        <p:nvSpPr>
          <p:cNvPr id="3083" name="Rectangle 11">
            <a:extLst>
              <a:ext uri="{FF2B5EF4-FFF2-40B4-BE49-F238E27FC236}">
                <a16:creationId xmlns:a16="http://schemas.microsoft.com/office/drawing/2014/main" id="{FB0B6366-2CBF-49EE-B7EC-7C6F6E3BB5D6}"/>
              </a:ext>
            </a:extLst>
          </p:cNvPr>
          <p:cNvSpPr>
            <a:spLocks noGrp="1" noChangeArrowheads="1"/>
          </p:cNvSpPr>
          <p:nvPr>
            <p:ph type="dt" sz="quarter" idx="2"/>
          </p:nvPr>
        </p:nvSpPr>
        <p:spPr>
          <a:xfrm>
            <a:off x="152400" y="5486400"/>
            <a:ext cx="1905000" cy="304800"/>
          </a:xfrm>
        </p:spPr>
        <p:txBody>
          <a:bodyPr/>
          <a:lstStyle>
            <a:lvl1pPr>
              <a:defRPr/>
            </a:lvl1pPr>
          </a:lstStyle>
          <a:p>
            <a:endParaRPr lang="en-US" altLang="en-US"/>
          </a:p>
        </p:txBody>
      </p:sp>
      <p:sp>
        <p:nvSpPr>
          <p:cNvPr id="3084" name="Rectangle 12">
            <a:extLst>
              <a:ext uri="{FF2B5EF4-FFF2-40B4-BE49-F238E27FC236}">
                <a16:creationId xmlns:a16="http://schemas.microsoft.com/office/drawing/2014/main" id="{B5F740DB-39AA-48A8-A839-30895F04A800}"/>
              </a:ext>
            </a:extLst>
          </p:cNvPr>
          <p:cNvSpPr>
            <a:spLocks noGrp="1" noChangeArrowheads="1"/>
          </p:cNvSpPr>
          <p:nvPr>
            <p:ph type="ftr" sz="quarter" idx="3"/>
          </p:nvPr>
        </p:nvSpPr>
        <p:spPr>
          <a:xfrm>
            <a:off x="152400" y="5791200"/>
            <a:ext cx="2667000" cy="304800"/>
          </a:xfrm>
        </p:spPr>
        <p:txBody>
          <a:bodyPr/>
          <a:lstStyle>
            <a:lvl1pPr>
              <a:defRPr/>
            </a:lvl1pPr>
          </a:lstStyle>
          <a:p>
            <a:endParaRPr lang="en-US" altLang="en-US"/>
          </a:p>
        </p:txBody>
      </p:sp>
      <p:sp>
        <p:nvSpPr>
          <p:cNvPr id="3085" name="Rectangle 13">
            <a:extLst>
              <a:ext uri="{FF2B5EF4-FFF2-40B4-BE49-F238E27FC236}">
                <a16:creationId xmlns:a16="http://schemas.microsoft.com/office/drawing/2014/main" id="{B7190CF7-A84D-4C53-B133-EFA9505318CA}"/>
              </a:ext>
            </a:extLst>
          </p:cNvPr>
          <p:cNvSpPr>
            <a:spLocks noGrp="1" noChangeArrowheads="1"/>
          </p:cNvSpPr>
          <p:nvPr>
            <p:ph type="sldNum" sz="quarter" idx="4"/>
          </p:nvPr>
        </p:nvSpPr>
        <p:spPr/>
        <p:txBody>
          <a:bodyPr/>
          <a:lstStyle>
            <a:lvl1pPr>
              <a:defRPr/>
            </a:lvl1pPr>
          </a:lstStyle>
          <a:p>
            <a:fld id="{F97814C3-85D7-4C09-AA9D-A3EB5E378A9E}"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DDDFD-8C79-452D-AF6E-EA96297D50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EEFA3E-D855-43B3-A4C6-F7034C93375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FCF3D8-C6B8-4FB8-95EB-4F7E6EBF714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8BB427F-DF39-4672-9842-C8F821CD11A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26D5580-1440-46C4-BF21-C8A37FFAA050}"/>
              </a:ext>
            </a:extLst>
          </p:cNvPr>
          <p:cNvSpPr>
            <a:spLocks noGrp="1"/>
          </p:cNvSpPr>
          <p:nvPr>
            <p:ph type="sldNum" sz="quarter" idx="12"/>
          </p:nvPr>
        </p:nvSpPr>
        <p:spPr/>
        <p:txBody>
          <a:bodyPr/>
          <a:lstStyle>
            <a:lvl1pPr>
              <a:defRPr/>
            </a:lvl1pPr>
          </a:lstStyle>
          <a:p>
            <a:fld id="{039467AD-8DCF-4B37-8E16-07D676A6723F}" type="slidenum">
              <a:rPr lang="en-US" altLang="en-US"/>
              <a:pPr/>
              <a:t>‹#›</a:t>
            </a:fld>
            <a:endParaRPr lang="en-US" altLang="en-US"/>
          </a:p>
        </p:txBody>
      </p:sp>
    </p:spTree>
    <p:extLst>
      <p:ext uri="{BB962C8B-B14F-4D97-AF65-F5344CB8AC3E}">
        <p14:creationId xmlns:p14="http://schemas.microsoft.com/office/powerpoint/2010/main" val="1803496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CCEADF-03BC-4746-8099-4DA60FF60716}"/>
              </a:ext>
            </a:extLst>
          </p:cNvPr>
          <p:cNvSpPr>
            <a:spLocks noGrp="1"/>
          </p:cNvSpPr>
          <p:nvPr>
            <p:ph type="title" orient="vert"/>
          </p:nvPr>
        </p:nvSpPr>
        <p:spPr>
          <a:xfrm>
            <a:off x="7391400" y="609600"/>
            <a:ext cx="15240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9DE668-A1A2-46AF-A8ED-7B98848D3A3B}"/>
              </a:ext>
            </a:extLst>
          </p:cNvPr>
          <p:cNvSpPr>
            <a:spLocks noGrp="1"/>
          </p:cNvSpPr>
          <p:nvPr>
            <p:ph type="body" orient="vert" idx="1"/>
          </p:nvPr>
        </p:nvSpPr>
        <p:spPr>
          <a:xfrm>
            <a:off x="2819400" y="609600"/>
            <a:ext cx="44196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4871A3-5030-49A5-9424-E3C8C8391E3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DC4121C-5D82-44B6-A81A-DECE374F41B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782C8C8-931E-425E-B4BB-4509DFD3CAB7}"/>
              </a:ext>
            </a:extLst>
          </p:cNvPr>
          <p:cNvSpPr>
            <a:spLocks noGrp="1"/>
          </p:cNvSpPr>
          <p:nvPr>
            <p:ph type="sldNum" sz="quarter" idx="12"/>
          </p:nvPr>
        </p:nvSpPr>
        <p:spPr/>
        <p:txBody>
          <a:bodyPr/>
          <a:lstStyle>
            <a:lvl1pPr>
              <a:defRPr/>
            </a:lvl1pPr>
          </a:lstStyle>
          <a:p>
            <a:fld id="{A808E9FC-0053-4E5E-879A-73CEF5ABCDB1}" type="slidenum">
              <a:rPr lang="en-US" altLang="en-US"/>
              <a:pPr/>
              <a:t>‹#›</a:t>
            </a:fld>
            <a:endParaRPr lang="en-US" altLang="en-US"/>
          </a:p>
        </p:txBody>
      </p:sp>
    </p:spTree>
    <p:extLst>
      <p:ext uri="{BB962C8B-B14F-4D97-AF65-F5344CB8AC3E}">
        <p14:creationId xmlns:p14="http://schemas.microsoft.com/office/powerpoint/2010/main" val="1378447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B32A5-59DA-4CD8-A008-4848F50C6F5B}"/>
              </a:ext>
            </a:extLst>
          </p:cNvPr>
          <p:cNvSpPr>
            <a:spLocks noGrp="1"/>
          </p:cNvSpPr>
          <p:nvPr>
            <p:ph type="title"/>
          </p:nvPr>
        </p:nvSpPr>
        <p:spPr>
          <a:xfrm>
            <a:off x="2819400" y="609600"/>
            <a:ext cx="6096000" cy="1143000"/>
          </a:xfrm>
        </p:spPr>
        <p:txBody>
          <a:bodyPr/>
          <a:lstStyle/>
          <a:p>
            <a:r>
              <a:rPr lang="en-US"/>
              <a:t>Click to edit Master title style</a:t>
            </a:r>
          </a:p>
        </p:txBody>
      </p:sp>
      <p:sp>
        <p:nvSpPr>
          <p:cNvPr id="3" name="Online Image Placeholder 2">
            <a:extLst>
              <a:ext uri="{FF2B5EF4-FFF2-40B4-BE49-F238E27FC236}">
                <a16:creationId xmlns:a16="http://schemas.microsoft.com/office/drawing/2014/main" id="{598B1DC5-3582-4402-98A1-B1B3648DFFD8}"/>
              </a:ext>
            </a:extLst>
          </p:cNvPr>
          <p:cNvSpPr>
            <a:spLocks noGrp="1"/>
          </p:cNvSpPr>
          <p:nvPr>
            <p:ph type="clipArt" sz="half" idx="1"/>
          </p:nvPr>
        </p:nvSpPr>
        <p:spPr>
          <a:xfrm>
            <a:off x="2819400" y="1981200"/>
            <a:ext cx="2971800" cy="4114800"/>
          </a:xfrm>
        </p:spPr>
        <p:txBody>
          <a:bodyPr/>
          <a:lstStyle/>
          <a:p>
            <a:endParaRPr lang="en-US"/>
          </a:p>
        </p:txBody>
      </p:sp>
      <p:sp>
        <p:nvSpPr>
          <p:cNvPr id="4" name="Text Placeholder 3">
            <a:extLst>
              <a:ext uri="{FF2B5EF4-FFF2-40B4-BE49-F238E27FC236}">
                <a16:creationId xmlns:a16="http://schemas.microsoft.com/office/drawing/2014/main" id="{2C48D9A8-8F84-4A98-A1A6-6E0B8B066A73}"/>
              </a:ext>
            </a:extLst>
          </p:cNvPr>
          <p:cNvSpPr>
            <a:spLocks noGrp="1"/>
          </p:cNvSpPr>
          <p:nvPr>
            <p:ph type="body" sz="half" idx="2"/>
          </p:nvPr>
        </p:nvSpPr>
        <p:spPr>
          <a:xfrm>
            <a:off x="5943600" y="1981200"/>
            <a:ext cx="29718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CAC202-6F46-407E-BB94-E3CDAD654628}"/>
              </a:ext>
            </a:extLst>
          </p:cNvPr>
          <p:cNvSpPr>
            <a:spLocks noGrp="1"/>
          </p:cNvSpPr>
          <p:nvPr>
            <p:ph type="dt" sz="half" idx="10"/>
          </p:nvPr>
        </p:nvSpPr>
        <p:spPr>
          <a:xfrm>
            <a:off x="152400" y="5562600"/>
            <a:ext cx="1905000" cy="3048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3CA8C98-BF59-41FD-9E9F-59B0F8E2C24C}"/>
              </a:ext>
            </a:extLst>
          </p:cNvPr>
          <p:cNvSpPr>
            <a:spLocks noGrp="1"/>
          </p:cNvSpPr>
          <p:nvPr>
            <p:ph type="ftr" sz="quarter" idx="11"/>
          </p:nvPr>
        </p:nvSpPr>
        <p:spPr>
          <a:xfrm>
            <a:off x="152400" y="5867400"/>
            <a:ext cx="2590800" cy="30480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A402408-320D-4AD8-91EE-006C40435114}"/>
              </a:ext>
            </a:extLst>
          </p:cNvPr>
          <p:cNvSpPr>
            <a:spLocks noGrp="1"/>
          </p:cNvSpPr>
          <p:nvPr>
            <p:ph type="sldNum" sz="quarter" idx="12"/>
          </p:nvPr>
        </p:nvSpPr>
        <p:spPr>
          <a:xfrm>
            <a:off x="152400" y="6248400"/>
            <a:ext cx="1905000" cy="457200"/>
          </a:xfrm>
        </p:spPr>
        <p:txBody>
          <a:bodyPr/>
          <a:lstStyle>
            <a:lvl1pPr>
              <a:defRPr/>
            </a:lvl1pPr>
          </a:lstStyle>
          <a:p>
            <a:fld id="{06166C7B-065A-4ED0-8490-FB5A72A5CAD1}" type="slidenum">
              <a:rPr lang="en-US" altLang="en-US"/>
              <a:pPr/>
              <a:t>‹#›</a:t>
            </a:fld>
            <a:endParaRPr lang="en-US" altLang="en-US"/>
          </a:p>
        </p:txBody>
      </p:sp>
    </p:spTree>
    <p:extLst>
      <p:ext uri="{BB962C8B-B14F-4D97-AF65-F5344CB8AC3E}">
        <p14:creationId xmlns:p14="http://schemas.microsoft.com/office/powerpoint/2010/main" val="1559786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10AC0-F321-4F25-80DC-3F61492341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59DD34-30DD-4B93-BFF1-46F33622AED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B22753-8919-456D-BF89-F78D039B96F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E1F1FFB-E976-4100-B90D-F402260B627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C5AD63A-4F7C-4354-BACE-52AD73A959AF}"/>
              </a:ext>
            </a:extLst>
          </p:cNvPr>
          <p:cNvSpPr>
            <a:spLocks noGrp="1"/>
          </p:cNvSpPr>
          <p:nvPr>
            <p:ph type="sldNum" sz="quarter" idx="12"/>
          </p:nvPr>
        </p:nvSpPr>
        <p:spPr/>
        <p:txBody>
          <a:bodyPr/>
          <a:lstStyle>
            <a:lvl1pPr>
              <a:defRPr/>
            </a:lvl1pPr>
          </a:lstStyle>
          <a:p>
            <a:fld id="{2A753434-3804-4A19-94D3-08934F9E0154}" type="slidenum">
              <a:rPr lang="en-US" altLang="en-US"/>
              <a:pPr/>
              <a:t>‹#›</a:t>
            </a:fld>
            <a:endParaRPr lang="en-US" altLang="en-US"/>
          </a:p>
        </p:txBody>
      </p:sp>
    </p:spTree>
    <p:extLst>
      <p:ext uri="{BB962C8B-B14F-4D97-AF65-F5344CB8AC3E}">
        <p14:creationId xmlns:p14="http://schemas.microsoft.com/office/powerpoint/2010/main" val="2491924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0D892-B4C3-4F98-A650-E634996713C1}"/>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113F1C-057C-4635-9C7C-1DD1FBF32713}"/>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4A18E3F4-4794-4DCE-87EB-6EEE8871409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640D914-0F9B-4B6C-A14A-4C269115897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449DE52-66EF-4650-80C5-3779740338CA}"/>
              </a:ext>
            </a:extLst>
          </p:cNvPr>
          <p:cNvSpPr>
            <a:spLocks noGrp="1"/>
          </p:cNvSpPr>
          <p:nvPr>
            <p:ph type="sldNum" sz="quarter" idx="12"/>
          </p:nvPr>
        </p:nvSpPr>
        <p:spPr/>
        <p:txBody>
          <a:bodyPr/>
          <a:lstStyle>
            <a:lvl1pPr>
              <a:defRPr/>
            </a:lvl1pPr>
          </a:lstStyle>
          <a:p>
            <a:fld id="{72DD9F57-2B37-44CA-9CAB-524CD5A6AE22}" type="slidenum">
              <a:rPr lang="en-US" altLang="en-US"/>
              <a:pPr/>
              <a:t>‹#›</a:t>
            </a:fld>
            <a:endParaRPr lang="en-US" altLang="en-US"/>
          </a:p>
        </p:txBody>
      </p:sp>
    </p:spTree>
    <p:extLst>
      <p:ext uri="{BB962C8B-B14F-4D97-AF65-F5344CB8AC3E}">
        <p14:creationId xmlns:p14="http://schemas.microsoft.com/office/powerpoint/2010/main" val="711943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DE94-A220-4C24-918A-3B9F91A174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E1D28D-006E-4955-953A-B8A0E973DC9A}"/>
              </a:ext>
            </a:extLst>
          </p:cNvPr>
          <p:cNvSpPr>
            <a:spLocks noGrp="1"/>
          </p:cNvSpPr>
          <p:nvPr>
            <p:ph sz="half" idx="1"/>
          </p:nvPr>
        </p:nvSpPr>
        <p:spPr>
          <a:xfrm>
            <a:off x="2819400" y="1981200"/>
            <a:ext cx="29718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C7F372-8284-4D76-8A55-9BD7F32727A7}"/>
              </a:ext>
            </a:extLst>
          </p:cNvPr>
          <p:cNvSpPr>
            <a:spLocks noGrp="1"/>
          </p:cNvSpPr>
          <p:nvPr>
            <p:ph sz="half" idx="2"/>
          </p:nvPr>
        </p:nvSpPr>
        <p:spPr>
          <a:xfrm>
            <a:off x="5943600" y="1981200"/>
            <a:ext cx="29718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B42EE96-11B2-4FFA-9931-CE3399A4B435}"/>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B792C6EE-A56C-4A9F-AE83-A32D59909F80}"/>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38849B7-6AD9-477F-8C6C-7C8E2A9967DE}"/>
              </a:ext>
            </a:extLst>
          </p:cNvPr>
          <p:cNvSpPr>
            <a:spLocks noGrp="1"/>
          </p:cNvSpPr>
          <p:nvPr>
            <p:ph type="sldNum" sz="quarter" idx="12"/>
          </p:nvPr>
        </p:nvSpPr>
        <p:spPr/>
        <p:txBody>
          <a:bodyPr/>
          <a:lstStyle>
            <a:lvl1pPr>
              <a:defRPr/>
            </a:lvl1pPr>
          </a:lstStyle>
          <a:p>
            <a:fld id="{B899D452-20F1-4F4B-8D6C-E03E4464E5A2}" type="slidenum">
              <a:rPr lang="en-US" altLang="en-US"/>
              <a:pPr/>
              <a:t>‹#›</a:t>
            </a:fld>
            <a:endParaRPr lang="en-US" altLang="en-US"/>
          </a:p>
        </p:txBody>
      </p:sp>
    </p:spTree>
    <p:extLst>
      <p:ext uri="{BB962C8B-B14F-4D97-AF65-F5344CB8AC3E}">
        <p14:creationId xmlns:p14="http://schemas.microsoft.com/office/powerpoint/2010/main" val="1627272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DE3F3-745B-4F4A-BEB0-455A1D134557}"/>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6C73E3-5837-4F74-882C-F519DE0D3AA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4C84EB1-EA3F-49B7-9702-704EC36A8C0C}"/>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B4A17C-0C01-47B8-81D5-396EC00CD37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819B8BF-F0C2-4CD5-8CD1-E2994A8F2FE1}"/>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1D0BBA-8702-40D1-9D41-633573BC5EF7}"/>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DB153E4D-052C-4C68-9023-44F27D98446E}"/>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373FEAE9-7A25-4DB7-94FA-46E9A1D8A21D}"/>
              </a:ext>
            </a:extLst>
          </p:cNvPr>
          <p:cNvSpPr>
            <a:spLocks noGrp="1"/>
          </p:cNvSpPr>
          <p:nvPr>
            <p:ph type="sldNum" sz="quarter" idx="12"/>
          </p:nvPr>
        </p:nvSpPr>
        <p:spPr/>
        <p:txBody>
          <a:bodyPr/>
          <a:lstStyle>
            <a:lvl1pPr>
              <a:defRPr/>
            </a:lvl1pPr>
          </a:lstStyle>
          <a:p>
            <a:fld id="{F12AD56C-A90C-453C-84F0-950259E714BB}" type="slidenum">
              <a:rPr lang="en-US" altLang="en-US"/>
              <a:pPr/>
              <a:t>‹#›</a:t>
            </a:fld>
            <a:endParaRPr lang="en-US" altLang="en-US"/>
          </a:p>
        </p:txBody>
      </p:sp>
    </p:spTree>
    <p:extLst>
      <p:ext uri="{BB962C8B-B14F-4D97-AF65-F5344CB8AC3E}">
        <p14:creationId xmlns:p14="http://schemas.microsoft.com/office/powerpoint/2010/main" val="774385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8D074-85D3-4411-8393-FF343FDC2C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602ADB-9824-47F8-B554-4D7780C5EBCD}"/>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FAAAF295-6CDC-4902-B4D8-03B2973495DB}"/>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CA964D7F-4C76-4C3D-8786-4CA5CEAB82B7}"/>
              </a:ext>
            </a:extLst>
          </p:cNvPr>
          <p:cNvSpPr>
            <a:spLocks noGrp="1"/>
          </p:cNvSpPr>
          <p:nvPr>
            <p:ph type="sldNum" sz="quarter" idx="12"/>
          </p:nvPr>
        </p:nvSpPr>
        <p:spPr/>
        <p:txBody>
          <a:bodyPr/>
          <a:lstStyle>
            <a:lvl1pPr>
              <a:defRPr/>
            </a:lvl1pPr>
          </a:lstStyle>
          <a:p>
            <a:fld id="{5E9876D0-4740-4F64-9C9A-EA99A8BEAF55}" type="slidenum">
              <a:rPr lang="en-US" altLang="en-US"/>
              <a:pPr/>
              <a:t>‹#›</a:t>
            </a:fld>
            <a:endParaRPr lang="en-US" altLang="en-US"/>
          </a:p>
        </p:txBody>
      </p:sp>
    </p:spTree>
    <p:extLst>
      <p:ext uri="{BB962C8B-B14F-4D97-AF65-F5344CB8AC3E}">
        <p14:creationId xmlns:p14="http://schemas.microsoft.com/office/powerpoint/2010/main" val="4171572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2B916A-D85D-44F2-9766-AA245FD7204F}"/>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14CA8DE1-978E-438D-A632-941267DC78C8}"/>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D833E74B-CEC5-4D9D-B5D6-657E8A623477}"/>
              </a:ext>
            </a:extLst>
          </p:cNvPr>
          <p:cNvSpPr>
            <a:spLocks noGrp="1"/>
          </p:cNvSpPr>
          <p:nvPr>
            <p:ph type="sldNum" sz="quarter" idx="12"/>
          </p:nvPr>
        </p:nvSpPr>
        <p:spPr/>
        <p:txBody>
          <a:bodyPr/>
          <a:lstStyle>
            <a:lvl1pPr>
              <a:defRPr/>
            </a:lvl1pPr>
          </a:lstStyle>
          <a:p>
            <a:fld id="{D9E73074-91B7-496F-997D-9DA55C685404}" type="slidenum">
              <a:rPr lang="en-US" altLang="en-US"/>
              <a:pPr/>
              <a:t>‹#›</a:t>
            </a:fld>
            <a:endParaRPr lang="en-US" altLang="en-US"/>
          </a:p>
        </p:txBody>
      </p:sp>
    </p:spTree>
    <p:extLst>
      <p:ext uri="{BB962C8B-B14F-4D97-AF65-F5344CB8AC3E}">
        <p14:creationId xmlns:p14="http://schemas.microsoft.com/office/powerpoint/2010/main" val="3681386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339B-BBD8-46DF-9D1C-2351B51F353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0E53FC-084F-4C70-AB77-65ADA05FC8C4}"/>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C121DE-FE10-4343-B933-6D5E51C3CC9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C0959AD-137C-437E-AFAB-B58E3C636369}"/>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853003A-7EAB-4859-9105-9963092003A3}"/>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82EA843-1DAC-4D2B-A51A-C713175E0403}"/>
              </a:ext>
            </a:extLst>
          </p:cNvPr>
          <p:cNvSpPr>
            <a:spLocks noGrp="1"/>
          </p:cNvSpPr>
          <p:nvPr>
            <p:ph type="sldNum" sz="quarter" idx="12"/>
          </p:nvPr>
        </p:nvSpPr>
        <p:spPr/>
        <p:txBody>
          <a:bodyPr/>
          <a:lstStyle>
            <a:lvl1pPr>
              <a:defRPr/>
            </a:lvl1pPr>
          </a:lstStyle>
          <a:p>
            <a:fld id="{489673E1-3286-4CC9-A017-C3853F0A9DD4}" type="slidenum">
              <a:rPr lang="en-US" altLang="en-US"/>
              <a:pPr/>
              <a:t>‹#›</a:t>
            </a:fld>
            <a:endParaRPr lang="en-US" altLang="en-US"/>
          </a:p>
        </p:txBody>
      </p:sp>
    </p:spTree>
    <p:extLst>
      <p:ext uri="{BB962C8B-B14F-4D97-AF65-F5344CB8AC3E}">
        <p14:creationId xmlns:p14="http://schemas.microsoft.com/office/powerpoint/2010/main" val="1580354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2E0B6-99F2-407D-A1CB-B95DED95312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D6D809-C7D5-48F3-A975-6EA0B3B0C1B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0C9BEE9-F835-411E-9DB9-D83F616E6A6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E243451-25A1-465E-AADC-86FB4D60129D}"/>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42FCB1C-88C4-49FD-82FB-46B0F384035F}"/>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A92A2C39-C36F-49CB-BA88-CB83701FCCF4}"/>
              </a:ext>
            </a:extLst>
          </p:cNvPr>
          <p:cNvSpPr>
            <a:spLocks noGrp="1"/>
          </p:cNvSpPr>
          <p:nvPr>
            <p:ph type="sldNum" sz="quarter" idx="12"/>
          </p:nvPr>
        </p:nvSpPr>
        <p:spPr/>
        <p:txBody>
          <a:bodyPr/>
          <a:lstStyle>
            <a:lvl1pPr>
              <a:defRPr/>
            </a:lvl1pPr>
          </a:lstStyle>
          <a:p>
            <a:fld id="{08153830-3111-4E0D-967B-734D0089DCAF}" type="slidenum">
              <a:rPr lang="en-US" altLang="en-US"/>
              <a:pPr/>
              <a:t>‹#›</a:t>
            </a:fld>
            <a:endParaRPr lang="en-US" altLang="en-US"/>
          </a:p>
        </p:txBody>
      </p:sp>
    </p:spTree>
    <p:extLst>
      <p:ext uri="{BB962C8B-B14F-4D97-AF65-F5344CB8AC3E}">
        <p14:creationId xmlns:p14="http://schemas.microsoft.com/office/powerpoint/2010/main" val="465283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rc 2">
            <a:extLst>
              <a:ext uri="{FF2B5EF4-FFF2-40B4-BE49-F238E27FC236}">
                <a16:creationId xmlns:a16="http://schemas.microsoft.com/office/drawing/2014/main" id="{28E4EE6F-186D-4396-9579-078BCBF82516}"/>
              </a:ext>
            </a:extLst>
          </p:cNvPr>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27" name="Rectangle 3">
            <a:extLst>
              <a:ext uri="{FF2B5EF4-FFF2-40B4-BE49-F238E27FC236}">
                <a16:creationId xmlns:a16="http://schemas.microsoft.com/office/drawing/2014/main" id="{3379083D-111A-4CF1-A9CE-E43F900F8441}"/>
              </a:ext>
            </a:extLst>
          </p:cNvPr>
          <p:cNvSpPr>
            <a:spLocks noGrp="1" noChangeArrowheads="1"/>
          </p:cNvSpPr>
          <p:nvPr>
            <p:ph type="title"/>
          </p:nvPr>
        </p:nvSpPr>
        <p:spPr bwMode="auto">
          <a:xfrm>
            <a:off x="2819400" y="609600"/>
            <a:ext cx="6096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8" name="Rectangle 4">
            <a:extLst>
              <a:ext uri="{FF2B5EF4-FFF2-40B4-BE49-F238E27FC236}">
                <a16:creationId xmlns:a16="http://schemas.microsoft.com/office/drawing/2014/main" id="{5926C338-B5D4-44B1-AA38-20BE817B4BBB}"/>
              </a:ext>
            </a:extLst>
          </p:cNvPr>
          <p:cNvSpPr>
            <a:spLocks noGrp="1" noChangeArrowheads="1"/>
          </p:cNvSpPr>
          <p:nvPr>
            <p:ph type="body" idx="1"/>
          </p:nvPr>
        </p:nvSpPr>
        <p:spPr bwMode="auto">
          <a:xfrm>
            <a:off x="2819400" y="1981200"/>
            <a:ext cx="6096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4" name="Rectangle 10">
            <a:extLst>
              <a:ext uri="{FF2B5EF4-FFF2-40B4-BE49-F238E27FC236}">
                <a16:creationId xmlns:a16="http://schemas.microsoft.com/office/drawing/2014/main" id="{B1DFF948-B449-44A3-81EF-DC228A9A2CA2}"/>
              </a:ext>
            </a:extLst>
          </p:cNvPr>
          <p:cNvSpPr>
            <a:spLocks noGrp="1" noChangeArrowheads="1"/>
          </p:cNvSpPr>
          <p:nvPr>
            <p:ph type="dt" sz="half" idx="2"/>
          </p:nvPr>
        </p:nvSpPr>
        <p:spPr bwMode="auto">
          <a:xfrm>
            <a:off x="152400" y="5562600"/>
            <a:ext cx="19050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kumimoji="0" sz="1400">
                <a:solidFill>
                  <a:schemeClr val="folHlink"/>
                </a:solidFill>
                <a:latin typeface="+mn-lt"/>
              </a:defRPr>
            </a:lvl1pPr>
          </a:lstStyle>
          <a:p>
            <a:endParaRPr lang="en-US" altLang="en-US"/>
          </a:p>
        </p:txBody>
      </p:sp>
      <p:sp>
        <p:nvSpPr>
          <p:cNvPr id="1035" name="Rectangle 11">
            <a:extLst>
              <a:ext uri="{FF2B5EF4-FFF2-40B4-BE49-F238E27FC236}">
                <a16:creationId xmlns:a16="http://schemas.microsoft.com/office/drawing/2014/main" id="{D5A9F639-39E8-4B20-812C-998C703B1955}"/>
              </a:ext>
            </a:extLst>
          </p:cNvPr>
          <p:cNvSpPr>
            <a:spLocks noGrp="1" noChangeArrowheads="1"/>
          </p:cNvSpPr>
          <p:nvPr>
            <p:ph type="ftr" sz="quarter" idx="3"/>
          </p:nvPr>
        </p:nvSpPr>
        <p:spPr bwMode="auto">
          <a:xfrm>
            <a:off x="152400" y="5867400"/>
            <a:ext cx="25908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kumimoji="0" sz="1400">
                <a:solidFill>
                  <a:schemeClr val="folHlink"/>
                </a:solidFill>
                <a:latin typeface="+mn-lt"/>
              </a:defRPr>
            </a:lvl1pPr>
          </a:lstStyle>
          <a:p>
            <a:endParaRPr lang="en-US" altLang="en-US"/>
          </a:p>
        </p:txBody>
      </p:sp>
      <p:sp>
        <p:nvSpPr>
          <p:cNvPr id="1036" name="Rectangle 12">
            <a:extLst>
              <a:ext uri="{FF2B5EF4-FFF2-40B4-BE49-F238E27FC236}">
                <a16:creationId xmlns:a16="http://schemas.microsoft.com/office/drawing/2014/main" id="{362EA317-C14E-4192-9468-18DA72E62D29}"/>
              </a:ext>
            </a:extLst>
          </p:cNvPr>
          <p:cNvSpPr>
            <a:spLocks noGrp="1" noChangeArrowheads="1"/>
          </p:cNvSpPr>
          <p:nvPr>
            <p:ph type="sldNum" sz="quarter" idx="4"/>
          </p:nvPr>
        </p:nvSpPr>
        <p:spPr bwMode="auto">
          <a:xfrm>
            <a:off x="1524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kumimoji="0" sz="1400">
                <a:solidFill>
                  <a:schemeClr val="folHlink"/>
                </a:solidFill>
                <a:latin typeface="+mn-lt"/>
              </a:defRPr>
            </a:lvl1pPr>
          </a:lstStyle>
          <a:p>
            <a:fld id="{A704D779-72FE-49A0-B500-877EF140C3AB}" type="slidenum">
              <a:rPr lang="en-US" altLang="en-US"/>
              <a:pPr/>
              <a:t>‹#›</a:t>
            </a:fld>
            <a:endParaRPr lang="en-US" altLang="en-US"/>
          </a:p>
        </p:txBody>
      </p:sp>
      <p:sp>
        <p:nvSpPr>
          <p:cNvPr id="1037" name="Line 13">
            <a:extLst>
              <a:ext uri="{FF2B5EF4-FFF2-40B4-BE49-F238E27FC236}">
                <a16:creationId xmlns:a16="http://schemas.microsoft.com/office/drawing/2014/main" id="{F81E0F2E-1D35-4CAD-8798-688B7ED2D0CF}"/>
              </a:ext>
            </a:extLst>
          </p:cNvPr>
          <p:cNvSpPr>
            <a:spLocks noChangeShapeType="1"/>
          </p:cNvSpPr>
          <p:nvPr/>
        </p:nvSpPr>
        <p:spPr bwMode="auto">
          <a:xfrm>
            <a:off x="1497013" y="1371600"/>
            <a:ext cx="7646987" cy="0"/>
          </a:xfrm>
          <a:prstGeom prst="line">
            <a:avLst/>
          </a:prstGeom>
          <a:noFill/>
          <a:ln w="12700"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0" fontAlgn="base" hangingPunct="0">
        <a:lnSpc>
          <a:spcPct val="70000"/>
        </a:lnSpc>
        <a:spcBef>
          <a:spcPct val="0"/>
        </a:spcBef>
        <a:spcAft>
          <a:spcPct val="0"/>
        </a:spcAft>
        <a:defRPr kumimoji="1" sz="4800" b="1" kern="1200">
          <a:solidFill>
            <a:schemeClr val="tx2"/>
          </a:solidFill>
          <a:latin typeface="+mj-lt"/>
          <a:ea typeface="+mj-ea"/>
          <a:cs typeface="+mj-cs"/>
        </a:defRPr>
      </a:lvl1pPr>
      <a:lvl2pPr algn="l" rtl="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2pPr>
      <a:lvl3pPr algn="l" rtl="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3pPr>
      <a:lvl4pPr algn="l" rtl="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4pPr>
      <a:lvl5pPr algn="l" rtl="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5pPr>
      <a:lvl6pPr marL="457200" algn="l" rtl="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6pPr>
      <a:lvl7pPr marL="914400" algn="l" rtl="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7pPr>
      <a:lvl8pPr marL="1371600" algn="l" rtl="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8pPr>
      <a:lvl9pPr marL="1828800" algn="l" rtl="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9pPr>
    </p:titleStyle>
    <p:bodyStyle>
      <a:lvl1pPr marL="342900" indent="-342900" algn="l" rtl="0" eaLnBrk="0" fontAlgn="base" hangingPunct="0">
        <a:spcBef>
          <a:spcPct val="20000"/>
        </a:spcBef>
        <a:spcAft>
          <a:spcPct val="0"/>
        </a:spcAft>
        <a:buClr>
          <a:schemeClr val="hlink"/>
        </a:buClr>
        <a:buSzPct val="50000"/>
        <a:buFont typeface="Monotype Sorts" pitchFamily="2" charset="2"/>
        <a:buChar char="n"/>
        <a:defRPr kumimoji="1" sz="28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Monotype Sorts" pitchFamily="2" charset="2"/>
        <a:buChar char="u"/>
        <a:defRPr kumimoji="1" sz="26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5000"/>
        <a:buFont typeface="Monotype Sorts" pitchFamily="2" charset="2"/>
        <a:buChar char="F"/>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10000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100000"/>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3.wmf"/><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mlDrawing" Target="../drawings/vmlDrawing8.vml"/><Relationship Id="rId1" Type="http://schemas.openxmlformats.org/officeDocument/2006/relationships/themeOverride" Target="../theme/themeOverride4.xml"/><Relationship Id="rId6" Type="http://schemas.openxmlformats.org/officeDocument/2006/relationships/image" Target="../media/image15.wmf"/><Relationship Id="rId5" Type="http://schemas.openxmlformats.org/officeDocument/2006/relationships/oleObject" Target="../embeddings/oleObject8.bin"/><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Microsoft_Word_97_-_2003_Document2.doc"/><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19.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Microsoft_Word_97_-_2003_Document3.doc"/><Relationship Id="rId7" Type="http://schemas.openxmlformats.org/officeDocument/2006/relationships/image" Target="../media/image21.w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9.bin"/><Relationship Id="rId5" Type="http://schemas.openxmlformats.org/officeDocument/2006/relationships/image" Target="../media/image22.png"/><Relationship Id="rId4" Type="http://schemas.openxmlformats.org/officeDocument/2006/relationships/image" Target="../media/image20.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Microsoft_Word_97_-_2003_Document4.doc"/><Relationship Id="rId7"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24.wmf"/><Relationship Id="rId5" Type="http://schemas.openxmlformats.org/officeDocument/2006/relationships/oleObject" Target="../embeddings/oleObject10.bin"/><Relationship Id="rId4" Type="http://schemas.openxmlformats.org/officeDocument/2006/relationships/image" Target="../media/image23.wmf"/></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26.wmf"/><Relationship Id="rId4" Type="http://schemas.openxmlformats.org/officeDocument/2006/relationships/oleObject" Target="../embeddings/oleObject11.bin"/></Relationships>
</file>

<file path=ppt/slides/_rels/slide17.xml.rels><?xml version="1.0" encoding="UTF-8" standalone="yes"?>
<Relationships xmlns="http://schemas.openxmlformats.org/package/2006/relationships"><Relationship Id="rId8" Type="http://schemas.openxmlformats.org/officeDocument/2006/relationships/image" Target="../media/image28.wmf"/><Relationship Id="rId13" Type="http://schemas.openxmlformats.org/officeDocument/2006/relationships/oleObject" Target="../embeddings/Microsoft_Word_97_-_2003_Document8.doc"/><Relationship Id="rId18" Type="http://schemas.openxmlformats.org/officeDocument/2006/relationships/image" Target="../media/image33.wmf"/><Relationship Id="rId3" Type="http://schemas.openxmlformats.org/officeDocument/2006/relationships/image" Target="../media/image34.png"/><Relationship Id="rId7" Type="http://schemas.openxmlformats.org/officeDocument/2006/relationships/oleObject" Target="../embeddings/Microsoft_Word_97_-_2003_Document5.doc"/><Relationship Id="rId12" Type="http://schemas.openxmlformats.org/officeDocument/2006/relationships/image" Target="../media/image30.wmf"/><Relationship Id="rId17" Type="http://schemas.openxmlformats.org/officeDocument/2006/relationships/oleObject" Target="../embeddings/oleObject13.bin"/><Relationship Id="rId2" Type="http://schemas.openxmlformats.org/officeDocument/2006/relationships/slideLayout" Target="../slideLayouts/slideLayout6.xml"/><Relationship Id="rId16" Type="http://schemas.openxmlformats.org/officeDocument/2006/relationships/image" Target="../media/image32.wmf"/><Relationship Id="rId1" Type="http://schemas.openxmlformats.org/officeDocument/2006/relationships/vmlDrawing" Target="../drawings/vmlDrawing13.vml"/><Relationship Id="rId6" Type="http://schemas.openxmlformats.org/officeDocument/2006/relationships/image" Target="../media/image37.png"/><Relationship Id="rId11" Type="http://schemas.openxmlformats.org/officeDocument/2006/relationships/oleObject" Target="../embeddings/Microsoft_Word_97_-_2003_Document7.doc"/><Relationship Id="rId5" Type="http://schemas.openxmlformats.org/officeDocument/2006/relationships/image" Target="../media/image36.png"/><Relationship Id="rId15" Type="http://schemas.openxmlformats.org/officeDocument/2006/relationships/oleObject" Target="../embeddings/oleObject12.bin"/><Relationship Id="rId10" Type="http://schemas.openxmlformats.org/officeDocument/2006/relationships/image" Target="../media/image29.wmf"/><Relationship Id="rId4" Type="http://schemas.openxmlformats.org/officeDocument/2006/relationships/image" Target="../media/image35.png"/><Relationship Id="rId9" Type="http://schemas.openxmlformats.org/officeDocument/2006/relationships/oleObject" Target="../embeddings/Microsoft_Word_97_-_2003_Document6.doc"/><Relationship Id="rId14" Type="http://schemas.openxmlformats.org/officeDocument/2006/relationships/image" Target="../media/image31.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9.png"/><Relationship Id="rId2" Type="http://schemas.openxmlformats.org/officeDocument/2006/relationships/vmlDrawing" Target="../drawings/vmlDrawing14.vml"/><Relationship Id="rId1" Type="http://schemas.openxmlformats.org/officeDocument/2006/relationships/themeOverride" Target="../theme/themeOverride6.xml"/><Relationship Id="rId6" Type="http://schemas.openxmlformats.org/officeDocument/2006/relationships/oleObject" Target="../embeddings/oleObject15.bin"/><Relationship Id="rId5" Type="http://schemas.openxmlformats.org/officeDocument/2006/relationships/image" Target="../media/image38.png"/><Relationship Id="rId4" Type="http://schemas.openxmlformats.org/officeDocument/2006/relationships/oleObject" Target="../embeddings/oleObject14.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wmf"/></Relationships>
</file>

<file path=ppt/slides/_rels/slide20.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7.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slideLayout" Target="../slideLayouts/slideLayout6.xml"/><Relationship Id="rId7" Type="http://schemas.openxmlformats.org/officeDocument/2006/relationships/image" Target="../media/image43.wmf"/><Relationship Id="rId2" Type="http://schemas.openxmlformats.org/officeDocument/2006/relationships/vmlDrawing" Target="../drawings/vmlDrawing15.vml"/><Relationship Id="rId1" Type="http://schemas.openxmlformats.org/officeDocument/2006/relationships/themeOverride" Target="../theme/themeOverride8.xml"/><Relationship Id="rId6" Type="http://schemas.openxmlformats.org/officeDocument/2006/relationships/oleObject" Target="../embeddings/oleObject17.bin"/><Relationship Id="rId5" Type="http://schemas.openxmlformats.org/officeDocument/2006/relationships/image" Target="../media/image42.wmf"/><Relationship Id="rId4" Type="http://schemas.openxmlformats.org/officeDocument/2006/relationships/oleObject" Target="../embeddings/oleObject16.bin"/><Relationship Id="rId9" Type="http://schemas.openxmlformats.org/officeDocument/2006/relationships/image" Target="../media/image44.wmf"/></Relationships>
</file>

<file path=ppt/slides/_rels/slide24.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slideLayout" Target="../slideLayouts/slideLayout7.xml"/><Relationship Id="rId1" Type="http://schemas.openxmlformats.org/officeDocument/2006/relationships/themeOverride" Target="../theme/themeOverride9.xml"/></Relationships>
</file>

<file path=ppt/slides/_rels/slide25.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0.xml"/></Relationships>
</file>

<file path=ppt/slides/_rels/slide2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mlDrawing" Target="../drawings/vmlDrawing3.vml"/><Relationship Id="rId1" Type="http://schemas.openxmlformats.org/officeDocument/2006/relationships/themeOverride" Target="../theme/themeOverride1.xml"/><Relationship Id="rId5" Type="http://schemas.openxmlformats.org/officeDocument/2006/relationships/image" Target="../media/image4.wmf"/><Relationship Id="rId4" Type="http://schemas.openxmlformats.org/officeDocument/2006/relationships/oleObject" Target="../embeddings/Microsoft_Word_97_-_2003_Document.doc"/></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themeOverride" Target="../theme/themeOverride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10.png"/><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8.wmf"/><Relationship Id="rId5" Type="http://schemas.openxmlformats.org/officeDocument/2006/relationships/oleObject" Target="../embeddings/oleObject3.bin"/><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8.wmf"/><Relationship Id="rId5" Type="http://schemas.openxmlformats.org/officeDocument/2006/relationships/oleObject" Target="../embeddings/oleObject5.bin"/><Relationship Id="rId4" Type="http://schemas.openxmlformats.org/officeDocument/2006/relationships/image" Target="../media/image12.wmf"/></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mlDrawing" Target="../drawings/vmlDrawing6.vml"/><Relationship Id="rId1" Type="http://schemas.openxmlformats.org/officeDocument/2006/relationships/themeOverride" Target="../theme/themeOverride3.xml"/><Relationship Id="rId6" Type="http://schemas.openxmlformats.org/officeDocument/2006/relationships/hyperlink" Target="http://www.engineering.usu.edu/cee/faculty/dtarb/dinf.pdf" TargetMode="External"/><Relationship Id="rId5" Type="http://schemas.openxmlformats.org/officeDocument/2006/relationships/image" Target="../media/image13.wmf"/><Relationship Id="rId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image" Target="../media/image14.w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09" name="Arc 1033">
            <a:extLst>
              <a:ext uri="{FF2B5EF4-FFF2-40B4-BE49-F238E27FC236}">
                <a16:creationId xmlns:a16="http://schemas.microsoft.com/office/drawing/2014/main" id="{E4F418FE-5B54-4292-B5DF-B67A31BF362E}"/>
              </a:ext>
            </a:extLst>
          </p:cNvPr>
          <p:cNvSpPr>
            <a:spLocks/>
          </p:cNvSpPr>
          <p:nvPr/>
        </p:nvSpPr>
        <p:spPr bwMode="auto">
          <a:xfrm>
            <a:off x="0" y="839788"/>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4802" name="Rectangle 1026">
            <a:extLst>
              <a:ext uri="{FF2B5EF4-FFF2-40B4-BE49-F238E27FC236}">
                <a16:creationId xmlns:a16="http://schemas.microsoft.com/office/drawing/2014/main" id="{B4EE1B57-8EB8-4820-8FBE-B6660BD5498F}"/>
              </a:ext>
            </a:extLst>
          </p:cNvPr>
          <p:cNvSpPr>
            <a:spLocks noGrp="1" noChangeArrowheads="1"/>
          </p:cNvSpPr>
          <p:nvPr>
            <p:ph type="ctrTitle"/>
          </p:nvPr>
        </p:nvSpPr>
        <p:spPr>
          <a:xfrm>
            <a:off x="762000" y="0"/>
            <a:ext cx="8137525" cy="1401763"/>
          </a:xfrm>
        </p:spPr>
        <p:txBody>
          <a:bodyPr/>
          <a:lstStyle/>
          <a:p>
            <a:pPr algn="ctr">
              <a:lnSpc>
                <a:spcPct val="95000"/>
              </a:lnSpc>
            </a:pPr>
            <a:r>
              <a:rPr lang="en-US" altLang="en-US" sz="4400"/>
              <a:t>Terrain Analysis Using Digital Elevation Models (TauDEM) </a:t>
            </a:r>
          </a:p>
        </p:txBody>
      </p:sp>
      <p:sp>
        <p:nvSpPr>
          <p:cNvPr id="204803" name="Rectangle 1027">
            <a:extLst>
              <a:ext uri="{FF2B5EF4-FFF2-40B4-BE49-F238E27FC236}">
                <a16:creationId xmlns:a16="http://schemas.microsoft.com/office/drawing/2014/main" id="{33581650-E0A7-4096-9AE1-00E97513F4C7}"/>
              </a:ext>
            </a:extLst>
          </p:cNvPr>
          <p:cNvSpPr>
            <a:spLocks noGrp="1" noChangeArrowheads="1"/>
          </p:cNvSpPr>
          <p:nvPr>
            <p:ph type="subTitle" idx="1"/>
          </p:nvPr>
        </p:nvSpPr>
        <p:spPr>
          <a:xfrm>
            <a:off x="563563" y="2414588"/>
            <a:ext cx="4557712" cy="1871662"/>
          </a:xfrm>
        </p:spPr>
        <p:txBody>
          <a:bodyPr/>
          <a:lstStyle/>
          <a:p>
            <a:pPr algn="ctr"/>
            <a:r>
              <a:rPr lang="en-US" altLang="en-US" sz="2800" b="1">
                <a:solidFill>
                  <a:schemeClr val="tx2"/>
                </a:solidFill>
                <a:latin typeface="Times New Roman" panose="02020603050405020304" pitchFamily="18" charset="0"/>
              </a:rPr>
              <a:t>David G. Tarboton</a:t>
            </a:r>
          </a:p>
          <a:p>
            <a:pPr algn="ctr"/>
            <a:endParaRPr lang="en-US" altLang="en-US" sz="2800" b="1">
              <a:solidFill>
                <a:schemeClr val="tx2"/>
              </a:solidFill>
              <a:latin typeface="Times New Roman" panose="02020603050405020304" pitchFamily="18" charset="0"/>
            </a:endParaRPr>
          </a:p>
        </p:txBody>
      </p:sp>
      <p:sp>
        <p:nvSpPr>
          <p:cNvPr id="204804" name="Line 1028">
            <a:extLst>
              <a:ext uri="{FF2B5EF4-FFF2-40B4-BE49-F238E27FC236}">
                <a16:creationId xmlns:a16="http://schemas.microsoft.com/office/drawing/2014/main" id="{E407A34F-47DB-401F-AD8B-8F4F522BCEA7}"/>
              </a:ext>
            </a:extLst>
          </p:cNvPr>
          <p:cNvSpPr>
            <a:spLocks noChangeShapeType="1"/>
          </p:cNvSpPr>
          <p:nvPr/>
        </p:nvSpPr>
        <p:spPr bwMode="auto">
          <a:xfrm>
            <a:off x="350838" y="5499100"/>
            <a:ext cx="8640762" cy="0"/>
          </a:xfrm>
          <a:prstGeom prst="line">
            <a:avLst/>
          </a:prstGeom>
          <a:noFill/>
          <a:ln w="57150" cmpd="thickThin">
            <a:solidFill>
              <a:srgbClr val="1D007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pic>
        <p:nvPicPr>
          <p:cNvPr id="204805" name="Picture 1029">
            <a:extLst>
              <a:ext uri="{FF2B5EF4-FFF2-40B4-BE49-F238E27FC236}">
                <a16:creationId xmlns:a16="http://schemas.microsoft.com/office/drawing/2014/main" id="{DF7D647C-1561-4813-B05C-7E657371C6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713" y="5711825"/>
            <a:ext cx="2605087" cy="84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06" name="Picture 1030">
            <a:extLst>
              <a:ext uri="{FF2B5EF4-FFF2-40B4-BE49-F238E27FC236}">
                <a16:creationId xmlns:a16="http://schemas.microsoft.com/office/drawing/2014/main" id="{FD823AAC-B4F5-4FEA-9220-EFC7CDCD60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4675" y="5637213"/>
            <a:ext cx="3098800" cy="94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04807" name="Object 1031">
            <a:extLst>
              <a:ext uri="{FF2B5EF4-FFF2-40B4-BE49-F238E27FC236}">
                <a16:creationId xmlns:a16="http://schemas.microsoft.com/office/drawing/2014/main" id="{6A6EF7C0-0A42-4CB8-A90A-07B7616FC4B2}"/>
              </a:ext>
            </a:extLst>
          </p:cNvPr>
          <p:cNvGraphicFramePr>
            <a:graphicFrameLocks noChangeAspect="1"/>
          </p:cNvGraphicFramePr>
          <p:nvPr/>
        </p:nvGraphicFramePr>
        <p:xfrm>
          <a:off x="5551488" y="1485900"/>
          <a:ext cx="3151187" cy="3681413"/>
        </p:xfrm>
        <a:graphic>
          <a:graphicData uri="http://schemas.openxmlformats.org/presentationml/2006/ole">
            <mc:AlternateContent xmlns:mc="http://schemas.openxmlformats.org/markup-compatibility/2006">
              <mc:Choice xmlns:v="urn:schemas-microsoft-com:vml" Requires="v">
                <p:oleObj spid="_x0000_s204811" name="Graph Sheet" r:id="rId6" imgW="3352680" imgH="2590560" progId="SPLUSGraphSheetFileType">
                  <p:embed/>
                </p:oleObj>
              </mc:Choice>
              <mc:Fallback>
                <p:oleObj name="Graph Sheet" r:id="rId6" imgW="3352680" imgH="2590560" progId="SPLUSGraphSheetFileType">
                  <p:embed/>
                  <p:pic>
                    <p:nvPicPr>
                      <p:cNvPr id="0" name="Object 1031"/>
                      <p:cNvPicPr>
                        <a:picLocks noChangeAspect="1" noChangeArrowheads="1"/>
                      </p:cNvPicPr>
                      <p:nvPr/>
                    </p:nvPicPr>
                    <p:blipFill>
                      <a:blip r:embed="rId7">
                        <a:extLst>
                          <a:ext uri="{28A0092B-C50C-407E-A947-70E740481C1C}">
                            <a14:useLocalDpi xmlns:a14="http://schemas.microsoft.com/office/drawing/2010/main" val="0"/>
                          </a:ext>
                        </a:extLst>
                      </a:blip>
                      <a:srcRect l="31769" t="21532" r="28743" b="15178"/>
                      <a:stretch>
                        <a:fillRect/>
                      </a:stretch>
                    </p:blipFill>
                    <p:spPr bwMode="auto">
                      <a:xfrm>
                        <a:off x="5551488" y="1485900"/>
                        <a:ext cx="3151187" cy="3681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808" name="Rectangle 1032">
            <a:extLst>
              <a:ext uri="{FF2B5EF4-FFF2-40B4-BE49-F238E27FC236}">
                <a16:creationId xmlns:a16="http://schemas.microsoft.com/office/drawing/2014/main" id="{F6A7B899-D1A3-4FC2-8AA2-EB182D1FBFA5}"/>
              </a:ext>
            </a:extLst>
          </p:cNvPr>
          <p:cNvSpPr>
            <a:spLocks noChangeArrowheads="1"/>
          </p:cNvSpPr>
          <p:nvPr/>
        </p:nvSpPr>
        <p:spPr bwMode="auto">
          <a:xfrm>
            <a:off x="319088" y="4830763"/>
            <a:ext cx="55816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0" lang="en-US" altLang="en-US" sz="2800">
                <a:solidFill>
                  <a:schemeClr val="tx2"/>
                </a:solidFill>
              </a:rPr>
              <a:t>http://www.engineering.usu.edu/dtarb</a:t>
            </a:r>
          </a:p>
        </p:txBody>
      </p:sp>
      <p:sp>
        <p:nvSpPr>
          <p:cNvPr id="204810" name="Line 1034">
            <a:extLst>
              <a:ext uri="{FF2B5EF4-FFF2-40B4-BE49-F238E27FC236}">
                <a16:creationId xmlns:a16="http://schemas.microsoft.com/office/drawing/2014/main" id="{83BECF62-BF81-4167-882E-85AE4A2F96BA}"/>
              </a:ext>
            </a:extLst>
          </p:cNvPr>
          <p:cNvSpPr>
            <a:spLocks noChangeShapeType="1"/>
          </p:cNvSpPr>
          <p:nvPr/>
        </p:nvSpPr>
        <p:spPr bwMode="auto">
          <a:xfrm>
            <a:off x="1325563" y="1477963"/>
            <a:ext cx="7818437"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8290" name="Rectangle 1026">
            <a:extLst>
              <a:ext uri="{FF2B5EF4-FFF2-40B4-BE49-F238E27FC236}">
                <a16:creationId xmlns:a16="http://schemas.microsoft.com/office/drawing/2014/main" id="{25F8B752-3F4F-4FF8-8773-63427367F5BB}"/>
              </a:ext>
            </a:extLst>
          </p:cNvPr>
          <p:cNvSpPr>
            <a:spLocks noChangeArrowheads="1"/>
          </p:cNvSpPr>
          <p:nvPr/>
        </p:nvSpPr>
        <p:spPr bwMode="auto">
          <a:xfrm>
            <a:off x="942975" y="0"/>
            <a:ext cx="7315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lnSpc>
                <a:spcPct val="70000"/>
              </a:lnSpc>
              <a:defRPr kumimoji="1" sz="4800" b="1">
                <a:solidFill>
                  <a:schemeClr val="tx2"/>
                </a:solidFill>
                <a:latin typeface="Arial Narrow" panose="020B0606020202030204" pitchFamily="34" charset="0"/>
              </a:defRPr>
            </a:lvl1pPr>
            <a:lvl2pPr algn="l">
              <a:lnSpc>
                <a:spcPct val="70000"/>
              </a:lnSpc>
              <a:defRPr kumimoji="1" sz="4800" b="1">
                <a:solidFill>
                  <a:schemeClr val="tx2"/>
                </a:solidFill>
                <a:latin typeface="Arial Narrow" panose="020B0606020202030204" pitchFamily="34" charset="0"/>
              </a:defRPr>
            </a:lvl2pPr>
            <a:lvl3pPr algn="l">
              <a:lnSpc>
                <a:spcPct val="70000"/>
              </a:lnSpc>
              <a:defRPr kumimoji="1" sz="4800" b="1">
                <a:solidFill>
                  <a:schemeClr val="tx2"/>
                </a:solidFill>
                <a:latin typeface="Arial Narrow" panose="020B0606020202030204" pitchFamily="34" charset="0"/>
              </a:defRPr>
            </a:lvl3pPr>
            <a:lvl4pPr algn="l">
              <a:lnSpc>
                <a:spcPct val="70000"/>
              </a:lnSpc>
              <a:defRPr kumimoji="1" sz="4800" b="1">
                <a:solidFill>
                  <a:schemeClr val="tx2"/>
                </a:solidFill>
                <a:latin typeface="Arial Narrow" panose="020B0606020202030204" pitchFamily="34" charset="0"/>
              </a:defRPr>
            </a:lvl4pPr>
            <a:lvl5pPr algn="l">
              <a:lnSpc>
                <a:spcPct val="70000"/>
              </a:lnSpc>
              <a:defRPr kumimoji="1" sz="4800" b="1">
                <a:solidFill>
                  <a:schemeClr val="tx2"/>
                </a:solidFill>
                <a:latin typeface="Arial Narrow" panose="020B0606020202030204" pitchFamily="34" charset="0"/>
              </a:defRPr>
            </a:lvl5pPr>
            <a:lvl6pPr marL="45720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6pPr>
            <a:lvl7pPr marL="91440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7pPr>
            <a:lvl8pPr marL="137160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8pPr>
            <a:lvl9pPr marL="182880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9pPr>
          </a:lstStyle>
          <a:p>
            <a:endParaRPr lang="en-CA" altLang="en-US"/>
          </a:p>
        </p:txBody>
      </p:sp>
      <p:sp>
        <p:nvSpPr>
          <p:cNvPr id="268291" name="Rectangle 1027">
            <a:extLst>
              <a:ext uri="{FF2B5EF4-FFF2-40B4-BE49-F238E27FC236}">
                <a16:creationId xmlns:a16="http://schemas.microsoft.com/office/drawing/2014/main" id="{B308C333-CD62-4F3C-8AAA-CC3130B430F0}"/>
              </a:ext>
            </a:extLst>
          </p:cNvPr>
          <p:cNvSpPr>
            <a:spLocks noGrp="1" noChangeArrowheads="1"/>
          </p:cNvSpPr>
          <p:nvPr>
            <p:ph type="title"/>
          </p:nvPr>
        </p:nvSpPr>
        <p:spPr>
          <a:xfrm>
            <a:off x="398463" y="958850"/>
            <a:ext cx="8286750" cy="1147763"/>
          </a:xfrm>
          <a:no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100000"/>
              </a:lnSpc>
            </a:pPr>
            <a:r>
              <a:rPr lang="en-CA" altLang="en-US" sz="2400" b="0">
                <a:solidFill>
                  <a:schemeClr val="tx1"/>
                </a:solidFill>
                <a:latin typeface="Times New Roman" panose="02020603050405020304" pitchFamily="18" charset="0"/>
              </a:rPr>
              <a:t>Specific catchment area</a:t>
            </a:r>
            <a:r>
              <a:rPr lang="en-CA" altLang="en-US" sz="2400">
                <a:solidFill>
                  <a:schemeClr val="tx1"/>
                </a:solidFill>
                <a:latin typeface="Times New Roman" panose="02020603050405020304" pitchFamily="18" charset="0"/>
              </a:rPr>
              <a:t> </a:t>
            </a:r>
            <a:r>
              <a:rPr lang="en-CA" altLang="en-US" sz="2400" i="1">
                <a:solidFill>
                  <a:schemeClr val="tx1"/>
                </a:solidFill>
                <a:latin typeface="Times New Roman" panose="02020603050405020304" pitchFamily="18" charset="0"/>
              </a:rPr>
              <a:t>a</a:t>
            </a:r>
            <a:r>
              <a:rPr lang="en-CA" altLang="en-US" sz="2400">
                <a:solidFill>
                  <a:schemeClr val="tx1"/>
                </a:solidFill>
                <a:latin typeface="Times New Roman" panose="02020603050405020304" pitchFamily="18" charset="0"/>
              </a:rPr>
              <a:t> is the upslope area per unit contour length [</a:t>
            </a:r>
            <a:r>
              <a:rPr lang="en-CA" altLang="en-US" sz="2400">
                <a:solidFill>
                  <a:schemeClr val="tx1"/>
                </a:solidFill>
                <a:latin typeface="Times New Roman" panose="02020603050405020304" pitchFamily="18" charset="0"/>
                <a:sym typeface="Symbol" panose="05050102010706020507" pitchFamily="18" charset="2"/>
              </a:rPr>
              <a:t>m</a:t>
            </a:r>
            <a:r>
              <a:rPr lang="en-CA" altLang="en-US" sz="2400" baseline="30000">
                <a:solidFill>
                  <a:schemeClr val="tx1"/>
                </a:solidFill>
                <a:latin typeface="Times New Roman" panose="02020603050405020304" pitchFamily="18" charset="0"/>
                <a:sym typeface="Symbol" panose="05050102010706020507" pitchFamily="18" charset="2"/>
              </a:rPr>
              <a:t>2</a:t>
            </a:r>
            <a:r>
              <a:rPr lang="en-CA" altLang="en-US" sz="2400">
                <a:solidFill>
                  <a:schemeClr val="tx1"/>
                </a:solidFill>
                <a:latin typeface="Times New Roman" panose="02020603050405020304" pitchFamily="18" charset="0"/>
                <a:sym typeface="Symbol" panose="05050102010706020507" pitchFamily="18" charset="2"/>
              </a:rPr>
              <a:t>/m  m]</a:t>
            </a:r>
            <a:endParaRPr lang="en-US" altLang="en-US" sz="2400">
              <a:solidFill>
                <a:schemeClr val="tx1"/>
              </a:solidFill>
              <a:latin typeface="Times New Roman" panose="02020603050405020304" pitchFamily="18" charset="0"/>
              <a:sym typeface="Symbol" panose="05050102010706020507" pitchFamily="18" charset="2"/>
            </a:endParaRPr>
          </a:p>
        </p:txBody>
      </p:sp>
      <p:grpSp>
        <p:nvGrpSpPr>
          <p:cNvPr id="268292" name="Group 1028">
            <a:extLst>
              <a:ext uri="{FF2B5EF4-FFF2-40B4-BE49-F238E27FC236}">
                <a16:creationId xmlns:a16="http://schemas.microsoft.com/office/drawing/2014/main" id="{75FDF85A-BE6D-4288-A34B-0C88F0010357}"/>
              </a:ext>
            </a:extLst>
          </p:cNvPr>
          <p:cNvGrpSpPr>
            <a:grpSpLocks/>
          </p:cNvGrpSpPr>
          <p:nvPr/>
        </p:nvGrpSpPr>
        <p:grpSpPr bwMode="auto">
          <a:xfrm>
            <a:off x="266700" y="2074863"/>
            <a:ext cx="4570413" cy="4067175"/>
            <a:chOff x="3095" y="1102"/>
            <a:chExt cx="2879" cy="2562"/>
          </a:xfrm>
        </p:grpSpPr>
        <p:pic>
          <p:nvPicPr>
            <p:cNvPr id="268293" name="Picture 1029" descr="D:\streamtube1.bmp">
              <a:extLst>
                <a:ext uri="{FF2B5EF4-FFF2-40B4-BE49-F238E27FC236}">
                  <a16:creationId xmlns:a16="http://schemas.microsoft.com/office/drawing/2014/main" id="{88E0D1D7-427D-4EFB-BE81-700C2B699B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5" y="1102"/>
              <a:ext cx="2491" cy="2562"/>
            </a:xfrm>
            <a:prstGeom prst="rect">
              <a:avLst/>
            </a:prstGeom>
            <a:noFill/>
            <a:extLst>
              <a:ext uri="{909E8E84-426E-40DD-AFC4-6F175D3DCCD1}">
                <a14:hiddenFill xmlns:a14="http://schemas.microsoft.com/office/drawing/2010/main">
                  <a:solidFill>
                    <a:srgbClr val="FFFFFF"/>
                  </a:solidFill>
                </a14:hiddenFill>
              </a:ext>
            </a:extLst>
          </p:spPr>
        </p:pic>
        <p:sp>
          <p:nvSpPr>
            <p:cNvPr id="268294" name="Text Box 1030">
              <a:extLst>
                <a:ext uri="{FF2B5EF4-FFF2-40B4-BE49-F238E27FC236}">
                  <a16:creationId xmlns:a16="http://schemas.microsoft.com/office/drawing/2014/main" id="{2A73C8CD-E8C3-4EBC-B870-A8F810065152}"/>
                </a:ext>
              </a:extLst>
            </p:cNvPr>
            <p:cNvSpPr txBox="1">
              <a:spLocks noChangeAspect="1" noChangeArrowheads="1"/>
            </p:cNvSpPr>
            <p:nvPr/>
          </p:nvSpPr>
          <p:spPr bwMode="auto">
            <a:xfrm rot="-1069943">
              <a:off x="3546" y="2515"/>
              <a:ext cx="186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1800">
                  <a:solidFill>
                    <a:schemeClr val="tx1"/>
                  </a:solidFill>
                </a:rPr>
                <a:t>Upslope contributing area a</a:t>
              </a:r>
            </a:p>
          </p:txBody>
        </p:sp>
        <p:sp>
          <p:nvSpPr>
            <p:cNvPr id="268295" name="Text Box 1031">
              <a:extLst>
                <a:ext uri="{FF2B5EF4-FFF2-40B4-BE49-F238E27FC236}">
                  <a16:creationId xmlns:a16="http://schemas.microsoft.com/office/drawing/2014/main" id="{0E58122C-5D46-4EFA-9536-572D326EB5AC}"/>
                </a:ext>
              </a:extLst>
            </p:cNvPr>
            <p:cNvSpPr txBox="1">
              <a:spLocks noChangeAspect="1" noChangeArrowheads="1"/>
            </p:cNvSpPr>
            <p:nvPr/>
          </p:nvSpPr>
          <p:spPr bwMode="auto">
            <a:xfrm>
              <a:off x="3965" y="1131"/>
              <a:ext cx="10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1800">
                  <a:solidFill>
                    <a:schemeClr val="tx1"/>
                  </a:solidFill>
                </a:rPr>
                <a:t>Stream line</a:t>
              </a:r>
            </a:p>
          </p:txBody>
        </p:sp>
        <p:sp>
          <p:nvSpPr>
            <p:cNvPr id="268296" name="Text Box 1032">
              <a:extLst>
                <a:ext uri="{FF2B5EF4-FFF2-40B4-BE49-F238E27FC236}">
                  <a16:creationId xmlns:a16="http://schemas.microsoft.com/office/drawing/2014/main" id="{20B4BC77-D68B-4D24-8DCB-991BA7D6BFEF}"/>
                </a:ext>
              </a:extLst>
            </p:cNvPr>
            <p:cNvSpPr txBox="1">
              <a:spLocks noChangeAspect="1" noChangeArrowheads="1"/>
            </p:cNvSpPr>
            <p:nvPr/>
          </p:nvSpPr>
          <p:spPr bwMode="auto">
            <a:xfrm>
              <a:off x="4914" y="1809"/>
              <a:ext cx="10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1800">
                  <a:solidFill>
                    <a:schemeClr val="tx1"/>
                  </a:solidFill>
                </a:rPr>
                <a:t>Contour line</a:t>
              </a:r>
            </a:p>
          </p:txBody>
        </p:sp>
      </p:grpSp>
      <p:sp>
        <p:nvSpPr>
          <p:cNvPr id="268297" name="Text Box 1033">
            <a:extLst>
              <a:ext uri="{FF2B5EF4-FFF2-40B4-BE49-F238E27FC236}">
                <a16:creationId xmlns:a16="http://schemas.microsoft.com/office/drawing/2014/main" id="{A575458B-75BB-4287-A731-70897BFE452F}"/>
              </a:ext>
            </a:extLst>
          </p:cNvPr>
          <p:cNvSpPr txBox="1">
            <a:spLocks noChangeArrowheads="1"/>
          </p:cNvSpPr>
          <p:nvPr/>
        </p:nvSpPr>
        <p:spPr bwMode="auto">
          <a:xfrm>
            <a:off x="2516188" y="274638"/>
            <a:ext cx="416718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3200">
                <a:solidFill>
                  <a:srgbClr val="FF0000"/>
                </a:solidFill>
              </a:rPr>
              <a:t>Topographic Definition</a:t>
            </a:r>
          </a:p>
        </p:txBody>
      </p:sp>
      <p:graphicFrame>
        <p:nvGraphicFramePr>
          <p:cNvPr id="268298" name="Object 1034">
            <a:extLst>
              <a:ext uri="{FF2B5EF4-FFF2-40B4-BE49-F238E27FC236}">
                <a16:creationId xmlns:a16="http://schemas.microsoft.com/office/drawing/2014/main" id="{AF9922EF-761E-4502-90C2-3C13A0720E36}"/>
              </a:ext>
            </a:extLst>
          </p:cNvPr>
          <p:cNvGraphicFramePr>
            <a:graphicFrameLocks noChangeAspect="1"/>
          </p:cNvGraphicFramePr>
          <p:nvPr/>
        </p:nvGraphicFramePr>
        <p:xfrm>
          <a:off x="4021138" y="1735138"/>
          <a:ext cx="4916487" cy="4391025"/>
        </p:xfrm>
        <a:graphic>
          <a:graphicData uri="http://schemas.openxmlformats.org/presentationml/2006/ole">
            <mc:AlternateContent xmlns:mc="http://schemas.openxmlformats.org/markup-compatibility/2006">
              <mc:Choice xmlns:v="urn:schemas-microsoft-com:vml" Requires="v">
                <p:oleObj spid="_x0000_s268299" name="Picture" r:id="rId5" imgW="4915080" imgH="4390920" progId="Word.Picture.8">
                  <p:embed/>
                </p:oleObj>
              </mc:Choice>
              <mc:Fallback>
                <p:oleObj name="Picture" r:id="rId5" imgW="4915080" imgH="4390920" progId="Word.Picture.8">
                  <p:embed/>
                  <p:pic>
                    <p:nvPicPr>
                      <p:cNvPr id="0" name="Object 10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1138" y="1735138"/>
                        <a:ext cx="491648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9314" name="Rectangle 2">
            <a:extLst>
              <a:ext uri="{FF2B5EF4-FFF2-40B4-BE49-F238E27FC236}">
                <a16:creationId xmlns:a16="http://schemas.microsoft.com/office/drawing/2014/main" id="{8B0B3080-DECB-432C-9A0E-327BFB48BDB2}"/>
              </a:ext>
            </a:extLst>
          </p:cNvPr>
          <p:cNvSpPr>
            <a:spLocks noChangeArrowheads="1"/>
          </p:cNvSpPr>
          <p:nvPr/>
        </p:nvSpPr>
        <p:spPr bwMode="auto">
          <a:xfrm>
            <a:off x="942975" y="0"/>
            <a:ext cx="7315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lnSpc>
                <a:spcPct val="70000"/>
              </a:lnSpc>
              <a:defRPr kumimoji="1" sz="4800" b="1">
                <a:solidFill>
                  <a:schemeClr val="tx2"/>
                </a:solidFill>
                <a:latin typeface="Arial Narrow" panose="020B0606020202030204" pitchFamily="34" charset="0"/>
              </a:defRPr>
            </a:lvl1pPr>
            <a:lvl2pPr algn="l">
              <a:lnSpc>
                <a:spcPct val="70000"/>
              </a:lnSpc>
              <a:defRPr kumimoji="1" sz="4800" b="1">
                <a:solidFill>
                  <a:schemeClr val="tx2"/>
                </a:solidFill>
                <a:latin typeface="Arial Narrow" panose="020B0606020202030204" pitchFamily="34" charset="0"/>
              </a:defRPr>
            </a:lvl2pPr>
            <a:lvl3pPr algn="l">
              <a:lnSpc>
                <a:spcPct val="70000"/>
              </a:lnSpc>
              <a:defRPr kumimoji="1" sz="4800" b="1">
                <a:solidFill>
                  <a:schemeClr val="tx2"/>
                </a:solidFill>
                <a:latin typeface="Arial Narrow" panose="020B0606020202030204" pitchFamily="34" charset="0"/>
              </a:defRPr>
            </a:lvl3pPr>
            <a:lvl4pPr algn="l">
              <a:lnSpc>
                <a:spcPct val="70000"/>
              </a:lnSpc>
              <a:defRPr kumimoji="1" sz="4800" b="1">
                <a:solidFill>
                  <a:schemeClr val="tx2"/>
                </a:solidFill>
                <a:latin typeface="Arial Narrow" panose="020B0606020202030204" pitchFamily="34" charset="0"/>
              </a:defRPr>
            </a:lvl4pPr>
            <a:lvl5pPr algn="l">
              <a:lnSpc>
                <a:spcPct val="70000"/>
              </a:lnSpc>
              <a:defRPr kumimoji="1" sz="4800" b="1">
                <a:solidFill>
                  <a:schemeClr val="tx2"/>
                </a:solidFill>
                <a:latin typeface="Arial Narrow" panose="020B0606020202030204" pitchFamily="34" charset="0"/>
              </a:defRPr>
            </a:lvl5pPr>
            <a:lvl6pPr marL="45720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6pPr>
            <a:lvl7pPr marL="91440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7pPr>
            <a:lvl8pPr marL="137160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8pPr>
            <a:lvl9pPr marL="182880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9pPr>
          </a:lstStyle>
          <a:p>
            <a:endParaRPr lang="en-CA" altLang="en-US"/>
          </a:p>
        </p:txBody>
      </p:sp>
      <p:sp>
        <p:nvSpPr>
          <p:cNvPr id="269315" name="Text Box 3">
            <a:extLst>
              <a:ext uri="{FF2B5EF4-FFF2-40B4-BE49-F238E27FC236}">
                <a16:creationId xmlns:a16="http://schemas.microsoft.com/office/drawing/2014/main" id="{87F6F75A-91E2-4A2B-BD00-A931610CE32F}"/>
              </a:ext>
            </a:extLst>
          </p:cNvPr>
          <p:cNvSpPr txBox="1">
            <a:spLocks noChangeArrowheads="1"/>
          </p:cNvSpPr>
          <p:nvPr/>
        </p:nvSpPr>
        <p:spPr bwMode="auto">
          <a:xfrm>
            <a:off x="174625" y="209550"/>
            <a:ext cx="8969375" cy="628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4950" indent="-234950" algn="l">
              <a:defRPr kumimoji="1" sz="2400">
                <a:solidFill>
                  <a:schemeClr val="tx1"/>
                </a:solidFill>
                <a:latin typeface="Times New Roman" panose="02020603050405020304" pitchFamily="18" charset="0"/>
              </a:defRPr>
            </a:lvl1pPr>
            <a:lvl2pPr algn="l">
              <a:defRPr kumimoji="1" sz="2400">
                <a:solidFill>
                  <a:schemeClr val="tx1"/>
                </a:solidFill>
                <a:latin typeface="Times New Roman" panose="02020603050405020304" pitchFamily="18" charset="0"/>
              </a:defRPr>
            </a:lvl2pPr>
            <a:lvl3pPr algn="l">
              <a:defRPr kumimoji="1" sz="2400">
                <a:solidFill>
                  <a:schemeClr val="tx1"/>
                </a:solidFill>
                <a:latin typeface="Times New Roman" panose="02020603050405020304" pitchFamily="18" charset="0"/>
              </a:defRPr>
            </a:lvl3pPr>
            <a:lvl4pPr algn="l">
              <a:defRPr kumimoji="1" sz="2400">
                <a:solidFill>
                  <a:schemeClr val="tx1"/>
                </a:solidFill>
                <a:latin typeface="Times New Roman" panose="02020603050405020304" pitchFamily="18" charset="0"/>
              </a:defRPr>
            </a:lvl4pPr>
            <a:lvl5pPr algn="l">
              <a:defRPr kumimoji="1" sz="2400">
                <a:solidFill>
                  <a:schemeClr val="tx1"/>
                </a:solidFill>
                <a:latin typeface="Times New Roman" panose="02020603050405020304" pitchFamily="18" charset="0"/>
              </a:defRPr>
            </a:lvl5pPr>
            <a:lvl6pPr eaLnBrk="0" fontAlgn="base" hangingPunct="0">
              <a:spcBef>
                <a:spcPct val="0"/>
              </a:spcBef>
              <a:spcAft>
                <a:spcPct val="0"/>
              </a:spcAft>
              <a:defRPr kumimoji="1" sz="2400">
                <a:solidFill>
                  <a:schemeClr val="tx1"/>
                </a:solidFill>
                <a:latin typeface="Times New Roman" panose="02020603050405020304" pitchFamily="18" charset="0"/>
              </a:defRPr>
            </a:lvl6pPr>
            <a:lvl7pPr eaLnBrk="0" fontAlgn="base" hangingPunct="0">
              <a:spcBef>
                <a:spcPct val="0"/>
              </a:spcBef>
              <a:spcAft>
                <a:spcPct val="0"/>
              </a:spcAft>
              <a:defRPr kumimoji="1" sz="2400">
                <a:solidFill>
                  <a:schemeClr val="tx1"/>
                </a:solidFill>
                <a:latin typeface="Times New Roman" panose="02020603050405020304" pitchFamily="18" charset="0"/>
              </a:defRPr>
            </a:lvl7pPr>
            <a:lvl8pPr eaLnBrk="0" fontAlgn="base" hangingPunct="0">
              <a:spcBef>
                <a:spcPct val="0"/>
              </a:spcBef>
              <a:spcAft>
                <a:spcPct val="0"/>
              </a:spcAft>
              <a:defRPr kumimoji="1" sz="2400">
                <a:solidFill>
                  <a:schemeClr val="tx1"/>
                </a:solidFill>
                <a:latin typeface="Times New Roman" panose="02020603050405020304" pitchFamily="18" charset="0"/>
              </a:defRPr>
            </a:lvl8pPr>
            <a:lvl9pPr eaLnBrk="0" fontAlgn="base" hangingPunct="0">
              <a:spcBef>
                <a:spcPct val="0"/>
              </a:spcBef>
              <a:spcAft>
                <a:spcPct val="0"/>
              </a:spcAft>
              <a:defRPr kumimoji="1" sz="2400">
                <a:solidFill>
                  <a:schemeClr val="tx1"/>
                </a:solidFill>
                <a:latin typeface="Times New Roman" panose="02020603050405020304" pitchFamily="18" charset="0"/>
              </a:defRPr>
            </a:lvl9pPr>
          </a:lstStyle>
          <a:p>
            <a:pPr>
              <a:spcBef>
                <a:spcPct val="50000"/>
              </a:spcBef>
              <a:buFontTx/>
              <a:buChar char="•"/>
            </a:pPr>
            <a:r>
              <a:rPr kumimoji="0" lang="en-US" altLang="en-US" sz="2800" b="1">
                <a:solidFill>
                  <a:srgbClr val="FF3300"/>
                </a:solidFill>
              </a:rPr>
              <a:t>Contributing Area </a:t>
            </a:r>
            <a:r>
              <a:rPr kumimoji="0" lang="en-US" altLang="en-US" sz="2800">
                <a:solidFill>
                  <a:srgbClr val="FF3300"/>
                </a:solidFill>
              </a:rPr>
              <a:t>— a field representing at each point the magnitude of the drainage area upslope of that point.  Also called </a:t>
            </a:r>
            <a:r>
              <a:rPr kumimoji="0" lang="en-US" altLang="en-US" sz="2800" b="1">
                <a:solidFill>
                  <a:srgbClr val="FF3300"/>
                </a:solidFill>
              </a:rPr>
              <a:t>Catchment Area</a:t>
            </a:r>
            <a:r>
              <a:rPr kumimoji="0" lang="en-US" altLang="en-US" sz="2800">
                <a:solidFill>
                  <a:srgbClr val="FF3300"/>
                </a:solidFill>
              </a:rPr>
              <a:t>, </a:t>
            </a:r>
            <a:r>
              <a:rPr kumimoji="0" lang="en-US" altLang="en-US" sz="2800" b="1">
                <a:solidFill>
                  <a:srgbClr val="FF3300"/>
                </a:solidFill>
              </a:rPr>
              <a:t>Drainage Area</a:t>
            </a:r>
            <a:r>
              <a:rPr kumimoji="0" lang="en-US" altLang="en-US" sz="2800">
                <a:solidFill>
                  <a:srgbClr val="FF3300"/>
                </a:solidFill>
              </a:rPr>
              <a:t> or </a:t>
            </a:r>
            <a:r>
              <a:rPr kumimoji="0" lang="en-US" altLang="en-US" sz="2800" b="1">
                <a:solidFill>
                  <a:srgbClr val="FF3300"/>
                </a:solidFill>
              </a:rPr>
              <a:t>Flow Accumulation</a:t>
            </a:r>
            <a:r>
              <a:rPr kumimoji="0" lang="en-US" altLang="en-US" sz="2800">
                <a:solidFill>
                  <a:srgbClr val="FF3300"/>
                </a:solidFill>
              </a:rPr>
              <a:t>.</a:t>
            </a:r>
          </a:p>
          <a:p>
            <a:pPr>
              <a:spcBef>
                <a:spcPct val="50000"/>
              </a:spcBef>
              <a:buFontTx/>
              <a:buChar char="•"/>
            </a:pPr>
            <a:r>
              <a:rPr kumimoji="0" lang="en-US" altLang="en-US" sz="2800" b="1">
                <a:solidFill>
                  <a:srgbClr val="FF3300"/>
                </a:solidFill>
              </a:rPr>
              <a:t>Specific Catchment Area </a:t>
            </a:r>
            <a:r>
              <a:rPr kumimoji="0" lang="en-US" altLang="en-US" sz="2800">
                <a:solidFill>
                  <a:srgbClr val="FF3300"/>
                </a:solidFill>
              </a:rPr>
              <a:t>— a field representing contributing area per unit contour width. Units are length.</a:t>
            </a:r>
          </a:p>
          <a:p>
            <a:pPr>
              <a:spcBef>
                <a:spcPct val="50000"/>
              </a:spcBef>
              <a:buFontTx/>
              <a:buChar char="•"/>
            </a:pPr>
            <a:r>
              <a:rPr kumimoji="0" lang="en-US" altLang="en-US" sz="2800" b="1">
                <a:solidFill>
                  <a:srgbClr val="FF3300"/>
                </a:solidFill>
              </a:rPr>
              <a:t>Concentrated Contributing Area </a:t>
            </a:r>
            <a:r>
              <a:rPr kumimoji="0" lang="en-US" altLang="en-US" sz="2800">
                <a:solidFill>
                  <a:srgbClr val="FF3300"/>
                </a:solidFill>
              </a:rPr>
              <a:t>— the contributing area on a smooth surface or flow line where surface flow has concentrated and there is a measurable contributing area to a point.  Units are area.</a:t>
            </a:r>
            <a:endParaRPr kumimoji="0" lang="en-US" altLang="en-US" sz="2800" b="1">
              <a:solidFill>
                <a:srgbClr val="FF3300"/>
              </a:solidFill>
            </a:endParaRPr>
          </a:p>
          <a:p>
            <a:pPr>
              <a:spcBef>
                <a:spcPct val="50000"/>
              </a:spcBef>
              <a:buFontTx/>
              <a:buChar char="•"/>
            </a:pPr>
            <a:r>
              <a:rPr kumimoji="0" lang="en-US" altLang="en-US" sz="2800" b="1">
                <a:solidFill>
                  <a:schemeClr val="accent2"/>
                </a:solidFill>
              </a:rPr>
              <a:t>Contributing Area Grid </a:t>
            </a:r>
            <a:r>
              <a:rPr kumimoji="0" lang="en-US" altLang="en-US" sz="2800">
                <a:solidFill>
                  <a:schemeClr val="accent2"/>
                </a:solidFill>
              </a:rPr>
              <a:t>— a grid derived from the flow direction grid, which counts in each cell the number of upstream cells draining through that cell.</a:t>
            </a:r>
          </a:p>
        </p:txBody>
      </p:sp>
    </p:spTree>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2386" name="Picture 2">
            <a:extLst>
              <a:ext uri="{FF2B5EF4-FFF2-40B4-BE49-F238E27FC236}">
                <a16:creationId xmlns:a16="http://schemas.microsoft.com/office/drawing/2014/main" id="{2F06ECA8-037F-417F-9B80-CA74AF7876E0}"/>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545"/>
          <a:stretch>
            <a:fillRect/>
          </a:stretch>
        </p:blipFill>
        <p:spPr bwMode="auto">
          <a:xfrm>
            <a:off x="0" y="2114550"/>
            <a:ext cx="4908550" cy="474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2387" name="Picture 3">
            <a:extLst>
              <a:ext uri="{FF2B5EF4-FFF2-40B4-BE49-F238E27FC236}">
                <a16:creationId xmlns:a16="http://schemas.microsoft.com/office/drawing/2014/main" id="{30A68B81-8EDF-4BC0-BA59-27FE93ECE94D}"/>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9424" r="2797"/>
          <a:stretch>
            <a:fillRect/>
          </a:stretch>
        </p:blipFill>
        <p:spPr bwMode="auto">
          <a:xfrm>
            <a:off x="4244975" y="0"/>
            <a:ext cx="4899025" cy="484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2388" name="Text Box 4">
            <a:extLst>
              <a:ext uri="{FF2B5EF4-FFF2-40B4-BE49-F238E27FC236}">
                <a16:creationId xmlns:a16="http://schemas.microsoft.com/office/drawing/2014/main" id="{ABC90CA9-0671-43D1-A0F3-C00B61869863}"/>
              </a:ext>
            </a:extLst>
          </p:cNvPr>
          <p:cNvSpPr txBox="1">
            <a:spLocks noChangeArrowheads="1"/>
          </p:cNvSpPr>
          <p:nvPr/>
        </p:nvSpPr>
        <p:spPr bwMode="auto">
          <a:xfrm>
            <a:off x="5638800" y="5054600"/>
            <a:ext cx="3149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0" lang="en-US" altLang="en-US" sz="2400">
                <a:solidFill>
                  <a:schemeClr val="tx1"/>
                </a:solidFill>
              </a:rPr>
              <a:t>Contributing Area using D8</a:t>
            </a:r>
          </a:p>
        </p:txBody>
      </p:sp>
      <p:sp>
        <p:nvSpPr>
          <p:cNvPr id="272389" name="Text Box 5">
            <a:extLst>
              <a:ext uri="{FF2B5EF4-FFF2-40B4-BE49-F238E27FC236}">
                <a16:creationId xmlns:a16="http://schemas.microsoft.com/office/drawing/2014/main" id="{6182DC7F-EA28-420F-BC63-9FA1664EA82E}"/>
              </a:ext>
            </a:extLst>
          </p:cNvPr>
          <p:cNvSpPr txBox="1">
            <a:spLocks noChangeArrowheads="1"/>
          </p:cNvSpPr>
          <p:nvPr/>
        </p:nvSpPr>
        <p:spPr bwMode="auto">
          <a:xfrm>
            <a:off x="584200" y="977900"/>
            <a:ext cx="314960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0" lang="en-US" altLang="en-US" sz="2400">
                <a:solidFill>
                  <a:schemeClr val="tx1"/>
                </a:solidFill>
              </a:rPr>
              <a:t>Contributing Area using D</a:t>
            </a:r>
            <a:r>
              <a:rPr kumimoji="0" lang="en-US" altLang="en-US" sz="2800">
                <a:solidFill>
                  <a:schemeClr val="tx1"/>
                </a:solidFill>
                <a:sym typeface="Symbol" panose="05050102010706020507" pitchFamily="18" charset="2"/>
              </a:rPr>
              <a:t></a:t>
            </a:r>
            <a:endParaRPr kumimoji="0" lang="en-US" altLang="en-US" sz="3600" b="1">
              <a:solidFill>
                <a:schemeClr val="tx1"/>
              </a:solidFill>
              <a:sym typeface="Symbol" panose="05050102010706020507" pitchFamily="18" charset="2"/>
            </a:endParaRPr>
          </a:p>
        </p:txBody>
      </p:sp>
      <p:sp>
        <p:nvSpPr>
          <p:cNvPr id="272390" name="Line 6">
            <a:extLst>
              <a:ext uri="{FF2B5EF4-FFF2-40B4-BE49-F238E27FC236}">
                <a16:creationId xmlns:a16="http://schemas.microsoft.com/office/drawing/2014/main" id="{DE910165-82FA-4F3C-A2BF-01B552E455A0}"/>
              </a:ext>
            </a:extLst>
          </p:cNvPr>
          <p:cNvSpPr>
            <a:spLocks noChangeShapeType="1"/>
          </p:cNvSpPr>
          <p:nvPr/>
        </p:nvSpPr>
        <p:spPr bwMode="auto">
          <a:xfrm>
            <a:off x="2100263" y="1930400"/>
            <a:ext cx="0" cy="83502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2391" name="Line 7">
            <a:extLst>
              <a:ext uri="{FF2B5EF4-FFF2-40B4-BE49-F238E27FC236}">
                <a16:creationId xmlns:a16="http://schemas.microsoft.com/office/drawing/2014/main" id="{7F1AD23F-1DF8-47B2-AF47-7B6D6B4DEE22}"/>
              </a:ext>
            </a:extLst>
          </p:cNvPr>
          <p:cNvSpPr>
            <a:spLocks noChangeShapeType="1"/>
          </p:cNvSpPr>
          <p:nvPr/>
        </p:nvSpPr>
        <p:spPr bwMode="auto">
          <a:xfrm flipV="1">
            <a:off x="7137400" y="4383088"/>
            <a:ext cx="0" cy="665162"/>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80578" name="Object 2">
            <a:extLst>
              <a:ext uri="{FF2B5EF4-FFF2-40B4-BE49-F238E27FC236}">
                <a16:creationId xmlns:a16="http://schemas.microsoft.com/office/drawing/2014/main" id="{5AF18804-8A1B-4FDA-B01B-93F4F20EC7D2}"/>
              </a:ext>
            </a:extLst>
          </p:cNvPr>
          <p:cNvGraphicFramePr>
            <a:graphicFrameLocks noChangeAspect="1"/>
          </p:cNvGraphicFramePr>
          <p:nvPr/>
        </p:nvGraphicFramePr>
        <p:xfrm>
          <a:off x="514350" y="877888"/>
          <a:ext cx="8007350" cy="5500687"/>
        </p:xfrm>
        <a:graphic>
          <a:graphicData uri="http://schemas.openxmlformats.org/presentationml/2006/ole">
            <mc:AlternateContent xmlns:mc="http://schemas.openxmlformats.org/markup-compatibility/2006">
              <mc:Choice xmlns:v="urn:schemas-microsoft-com:vml" Requires="v">
                <p:oleObj spid="_x0000_s280579" name="Document" r:id="rId3" imgW="4005720" imgH="2755800" progId="Word.Document.8">
                  <p:embed/>
                </p:oleObj>
              </mc:Choice>
              <mc:Fallback>
                <p:oleObj name="Document" r:id="rId3" imgW="4005720" imgH="275580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0" y="877888"/>
                        <a:ext cx="8007350" cy="5500687"/>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78530" name="Object 2">
            <a:extLst>
              <a:ext uri="{FF2B5EF4-FFF2-40B4-BE49-F238E27FC236}">
                <a16:creationId xmlns:a16="http://schemas.microsoft.com/office/drawing/2014/main" id="{C14BCA6F-13D4-4CC7-975B-984460873C71}"/>
              </a:ext>
            </a:extLst>
          </p:cNvPr>
          <p:cNvGraphicFramePr>
            <a:graphicFrameLocks noChangeAspect="1"/>
          </p:cNvGraphicFramePr>
          <p:nvPr/>
        </p:nvGraphicFramePr>
        <p:xfrm>
          <a:off x="325438" y="288925"/>
          <a:ext cx="8597900" cy="1828800"/>
        </p:xfrm>
        <a:graphic>
          <a:graphicData uri="http://schemas.openxmlformats.org/presentationml/2006/ole">
            <mc:AlternateContent xmlns:mc="http://schemas.openxmlformats.org/markup-compatibility/2006">
              <mc:Choice xmlns:v="urn:schemas-microsoft-com:vml" Requires="v">
                <p:oleObj spid="_x0000_s278534" name="Document" r:id="rId3" imgW="4335120" imgH="920520" progId="Word.Document.8">
                  <p:embed/>
                </p:oleObj>
              </mc:Choice>
              <mc:Fallback>
                <p:oleObj name="Document" r:id="rId3" imgW="4335120" imgH="92052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438" y="288925"/>
                        <a:ext cx="8597900" cy="1828800"/>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78531" name="Picture 3">
            <a:extLst>
              <a:ext uri="{FF2B5EF4-FFF2-40B4-BE49-F238E27FC236}">
                <a16:creationId xmlns:a16="http://schemas.microsoft.com/office/drawing/2014/main" id="{13F880A7-E50E-407B-BF0C-FD578871EF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9824" t="28926" r="18246" b="26311"/>
          <a:stretch>
            <a:fillRect/>
          </a:stretch>
        </p:blipFill>
        <p:spPr bwMode="auto">
          <a:xfrm>
            <a:off x="4913313" y="2163763"/>
            <a:ext cx="3409950" cy="342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8532" name="Text Box 4">
            <a:extLst>
              <a:ext uri="{FF2B5EF4-FFF2-40B4-BE49-F238E27FC236}">
                <a16:creationId xmlns:a16="http://schemas.microsoft.com/office/drawing/2014/main" id="{5F68EC28-C38A-4177-968A-2A1AA38382F6}"/>
              </a:ext>
            </a:extLst>
          </p:cNvPr>
          <p:cNvSpPr txBox="1">
            <a:spLocks noChangeArrowheads="1"/>
          </p:cNvSpPr>
          <p:nvPr/>
        </p:nvSpPr>
        <p:spPr bwMode="auto">
          <a:xfrm>
            <a:off x="290513" y="6215063"/>
            <a:ext cx="8350250" cy="457200"/>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003399"/>
                </a:solidFill>
              </a:rPr>
              <a:t>Useful for example to track where sediment or contaminant moves</a:t>
            </a:r>
          </a:p>
        </p:txBody>
      </p:sp>
      <p:graphicFrame>
        <p:nvGraphicFramePr>
          <p:cNvPr id="278533" name="Object 5">
            <a:extLst>
              <a:ext uri="{FF2B5EF4-FFF2-40B4-BE49-F238E27FC236}">
                <a16:creationId xmlns:a16="http://schemas.microsoft.com/office/drawing/2014/main" id="{1B4CD0F6-6631-4BA7-8508-D997FADAE0F0}"/>
              </a:ext>
            </a:extLst>
          </p:cNvPr>
          <p:cNvGraphicFramePr>
            <a:graphicFrameLocks noChangeAspect="1"/>
          </p:cNvGraphicFramePr>
          <p:nvPr/>
        </p:nvGraphicFramePr>
        <p:xfrm>
          <a:off x="463550" y="2130425"/>
          <a:ext cx="4214813" cy="4129088"/>
        </p:xfrm>
        <a:graphic>
          <a:graphicData uri="http://schemas.openxmlformats.org/presentationml/2006/ole">
            <mc:AlternateContent xmlns:mc="http://schemas.openxmlformats.org/markup-compatibility/2006">
              <mc:Choice xmlns:v="urn:schemas-microsoft-com:vml" Requires="v">
                <p:oleObj spid="_x0000_s278535" name="Picture" r:id="rId6" imgW="2809800" imgH="2752560" progId="Word.Picture.8">
                  <p:embed/>
                </p:oleObj>
              </mc:Choice>
              <mc:Fallback>
                <p:oleObj name="Picture" r:id="rId6" imgW="2809800" imgH="2752560" progId="Word.Picture.8">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550" y="2130425"/>
                        <a:ext cx="4214813" cy="4129088"/>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79554" name="Object 2">
            <a:extLst>
              <a:ext uri="{FF2B5EF4-FFF2-40B4-BE49-F238E27FC236}">
                <a16:creationId xmlns:a16="http://schemas.microsoft.com/office/drawing/2014/main" id="{6EEF5DC7-AB99-41F3-94E3-E246CC716BB8}"/>
              </a:ext>
            </a:extLst>
          </p:cNvPr>
          <p:cNvGraphicFramePr>
            <a:graphicFrameLocks noChangeAspect="1"/>
          </p:cNvGraphicFramePr>
          <p:nvPr/>
        </p:nvGraphicFramePr>
        <p:xfrm>
          <a:off x="731838" y="225425"/>
          <a:ext cx="7851775" cy="2943225"/>
        </p:xfrm>
        <a:graphic>
          <a:graphicData uri="http://schemas.openxmlformats.org/presentationml/2006/ole">
            <mc:AlternateContent xmlns:mc="http://schemas.openxmlformats.org/markup-compatibility/2006">
              <mc:Choice xmlns:v="urn:schemas-microsoft-com:vml" Requires="v">
                <p:oleObj spid="_x0000_s279560" name="Document" r:id="rId3" imgW="3913560" imgH="1475280" progId="Word.Document.8">
                  <p:embed/>
                </p:oleObj>
              </mc:Choice>
              <mc:Fallback>
                <p:oleObj name="Document" r:id="rId3" imgW="3913560" imgH="147528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838" y="225425"/>
                        <a:ext cx="7851775" cy="294322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9556" name="Rectangle 4">
            <a:extLst>
              <a:ext uri="{FF2B5EF4-FFF2-40B4-BE49-F238E27FC236}">
                <a16:creationId xmlns:a16="http://schemas.microsoft.com/office/drawing/2014/main" id="{42E38EF0-1A2D-450A-B670-2C71F9BDEE84}"/>
              </a:ext>
            </a:extLst>
          </p:cNvPr>
          <p:cNvSpPr>
            <a:spLocks noChangeArrowheads="1"/>
          </p:cNvSpPr>
          <p:nvPr/>
        </p:nvSpPr>
        <p:spPr bwMode="auto">
          <a:xfrm>
            <a:off x="1600200" y="2043113"/>
            <a:ext cx="9144000" cy="0"/>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279555" name="Object 3">
            <a:extLst>
              <a:ext uri="{FF2B5EF4-FFF2-40B4-BE49-F238E27FC236}">
                <a16:creationId xmlns:a16="http://schemas.microsoft.com/office/drawing/2014/main" id="{16FD899F-1C96-4023-81F9-C453F37A89FC}"/>
              </a:ext>
            </a:extLst>
          </p:cNvPr>
          <p:cNvGraphicFramePr>
            <a:graphicFrameLocks noChangeAspect="1"/>
          </p:cNvGraphicFramePr>
          <p:nvPr/>
        </p:nvGraphicFramePr>
        <p:xfrm>
          <a:off x="823913" y="1931988"/>
          <a:ext cx="4524375" cy="4165600"/>
        </p:xfrm>
        <a:graphic>
          <a:graphicData uri="http://schemas.openxmlformats.org/presentationml/2006/ole">
            <mc:AlternateContent xmlns:mc="http://schemas.openxmlformats.org/markup-compatibility/2006">
              <mc:Choice xmlns:v="urn:schemas-microsoft-com:vml" Requires="v">
                <p:oleObj spid="_x0000_s279561" name="Picture" r:id="rId5" imgW="3019320" imgH="2781360" progId="Word.Picture.8">
                  <p:embed/>
                </p:oleObj>
              </mc:Choice>
              <mc:Fallback>
                <p:oleObj name="Picture" r:id="rId5" imgW="3019320" imgH="2781360" progId="Word.Picture.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3913" y="1931988"/>
                        <a:ext cx="4524375" cy="416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9557" name="Text Box 5">
            <a:extLst>
              <a:ext uri="{FF2B5EF4-FFF2-40B4-BE49-F238E27FC236}">
                <a16:creationId xmlns:a16="http://schemas.microsoft.com/office/drawing/2014/main" id="{3A198B69-F0E6-4021-BB3B-59B6DBFE5D86}"/>
              </a:ext>
            </a:extLst>
          </p:cNvPr>
          <p:cNvSpPr txBox="1">
            <a:spLocks noChangeArrowheads="1"/>
          </p:cNvSpPr>
          <p:nvPr/>
        </p:nvSpPr>
        <p:spPr bwMode="auto">
          <a:xfrm>
            <a:off x="290513" y="6215063"/>
            <a:ext cx="8350250" cy="457200"/>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003399"/>
                </a:solidFill>
              </a:rPr>
              <a:t>Useful for example to track where a contaminant may come from</a:t>
            </a:r>
          </a:p>
        </p:txBody>
      </p:sp>
      <p:pic>
        <p:nvPicPr>
          <p:cNvPr id="279559" name="Picture 7">
            <a:extLst>
              <a:ext uri="{FF2B5EF4-FFF2-40B4-BE49-F238E27FC236}">
                <a16:creationId xmlns:a16="http://schemas.microsoft.com/office/drawing/2014/main" id="{CEE0A907-DF81-43E7-A931-51D80CDA7AF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95888" y="1243013"/>
            <a:ext cx="3738562" cy="4945062"/>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4674" name="Rectangle 2">
            <a:extLst>
              <a:ext uri="{FF2B5EF4-FFF2-40B4-BE49-F238E27FC236}">
                <a16:creationId xmlns:a16="http://schemas.microsoft.com/office/drawing/2014/main" id="{307294FA-9DFA-4451-BE38-DF6C2D4E9EE4}"/>
              </a:ext>
            </a:extLst>
          </p:cNvPr>
          <p:cNvSpPr>
            <a:spLocks noChangeArrowheads="1"/>
          </p:cNvSpPr>
          <p:nvPr/>
        </p:nvSpPr>
        <p:spPr bwMode="auto">
          <a:xfrm>
            <a:off x="0" y="228600"/>
            <a:ext cx="9144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chemeClr val="hlink"/>
              </a:buClr>
              <a:buSzPct val="50000"/>
              <a:buFont typeface="Monotype Sorts" pitchFamily="2" charset="2"/>
              <a:buChar char="n"/>
              <a:defRPr kumimoji="1" sz="2800">
                <a:solidFill>
                  <a:schemeClr val="tx1"/>
                </a:solidFill>
                <a:latin typeface="Arial" panose="020B0604020202020204" pitchFamily="34" charset="0"/>
              </a:defRPr>
            </a:lvl1pPr>
            <a:lvl2pPr marL="742950" indent="-285750" algn="l">
              <a:spcBef>
                <a:spcPct val="20000"/>
              </a:spcBef>
              <a:buClr>
                <a:schemeClr val="tx2"/>
              </a:buClr>
              <a:buSzPct val="75000"/>
              <a:buFont typeface="Monotype Sorts" pitchFamily="2" charset="2"/>
              <a:buChar char="u"/>
              <a:defRPr kumimoji="1" sz="2600">
                <a:solidFill>
                  <a:schemeClr val="tx1"/>
                </a:solidFill>
                <a:latin typeface="Arial" panose="020B0604020202020204" pitchFamily="34" charset="0"/>
              </a:defRPr>
            </a:lvl2pPr>
            <a:lvl3pPr marL="1143000" indent="-228600" algn="l">
              <a:spcBef>
                <a:spcPct val="20000"/>
              </a:spcBef>
              <a:buClr>
                <a:schemeClr val="hlink"/>
              </a:buClr>
              <a:buSzPct val="65000"/>
              <a:buFont typeface="Monotype Sorts" pitchFamily="2" charset="2"/>
              <a:buChar char="F"/>
              <a:defRPr kumimoji="1" sz="2400">
                <a:solidFill>
                  <a:schemeClr val="tx1"/>
                </a:solidFill>
                <a:latin typeface="Arial" panose="020B0604020202020204" pitchFamily="34" charset="0"/>
              </a:defRPr>
            </a:lvl3pPr>
            <a:lvl4pPr marL="1600200" indent="-228600" algn="l">
              <a:spcBef>
                <a:spcPct val="20000"/>
              </a:spcBef>
              <a:buClr>
                <a:schemeClr val="tx2"/>
              </a:buClr>
              <a:buSzPct val="100000"/>
              <a:buChar char="•"/>
              <a:defRPr kumimoji="1" sz="2000">
                <a:solidFill>
                  <a:schemeClr val="tx1"/>
                </a:solidFill>
                <a:latin typeface="Arial" panose="020B0604020202020204" pitchFamily="34" charset="0"/>
              </a:defRPr>
            </a:lvl4pPr>
            <a:lvl5pPr marL="2057400" indent="-228600" algn="l">
              <a:spcBef>
                <a:spcPct val="20000"/>
              </a:spcBef>
              <a:buClr>
                <a:schemeClr val="hlink"/>
              </a:buClr>
              <a:buSzPct val="100000"/>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9pPr>
          </a:lstStyle>
          <a:p>
            <a:pPr algn="ctr">
              <a:buFont typeface="Monotype Sorts" pitchFamily="2" charset="2"/>
              <a:buNone/>
            </a:pPr>
            <a:r>
              <a:rPr lang="en-US" altLang="en-US"/>
              <a:t>Downslope Accumulation</a:t>
            </a:r>
          </a:p>
        </p:txBody>
      </p:sp>
      <p:pic>
        <p:nvPicPr>
          <p:cNvPr id="284675" name="Picture 3">
            <a:extLst>
              <a:ext uri="{FF2B5EF4-FFF2-40B4-BE49-F238E27FC236}">
                <a16:creationId xmlns:a16="http://schemas.microsoft.com/office/drawing/2014/main" id="{6A00F781-0ED8-451B-9DFB-09736A1DBD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5505" t="17523" r="29248" b="4533"/>
          <a:stretch>
            <a:fillRect/>
          </a:stretch>
        </p:blipFill>
        <p:spPr bwMode="auto">
          <a:xfrm>
            <a:off x="4341813" y="831850"/>
            <a:ext cx="441325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84677" name="Object 5">
            <a:extLst>
              <a:ext uri="{FF2B5EF4-FFF2-40B4-BE49-F238E27FC236}">
                <a16:creationId xmlns:a16="http://schemas.microsoft.com/office/drawing/2014/main" id="{23A65E76-39C8-4FAB-AA78-593B5BFE91AE}"/>
              </a:ext>
            </a:extLst>
          </p:cNvPr>
          <p:cNvGraphicFramePr>
            <a:graphicFrameLocks noChangeAspect="1"/>
          </p:cNvGraphicFramePr>
          <p:nvPr/>
        </p:nvGraphicFramePr>
        <p:xfrm>
          <a:off x="254000" y="931863"/>
          <a:ext cx="4124325" cy="4208462"/>
        </p:xfrm>
        <a:graphic>
          <a:graphicData uri="http://schemas.openxmlformats.org/presentationml/2006/ole">
            <mc:AlternateContent xmlns:mc="http://schemas.openxmlformats.org/markup-compatibility/2006">
              <mc:Choice xmlns:v="urn:schemas-microsoft-com:vml" Requires="v">
                <p:oleObj spid="_x0000_s284679" name="Picture" r:id="rId4" imgW="2752560" imgH="2809800" progId="Word.Picture.8">
                  <p:embed/>
                </p:oleObj>
              </mc:Choice>
              <mc:Fallback>
                <p:oleObj name="Picture" r:id="rId4" imgW="2752560" imgH="2809800" progId="Word.Picture.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931863"/>
                        <a:ext cx="4124325" cy="4208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4678" name="Rectangle 6">
            <a:extLst>
              <a:ext uri="{FF2B5EF4-FFF2-40B4-BE49-F238E27FC236}">
                <a16:creationId xmlns:a16="http://schemas.microsoft.com/office/drawing/2014/main" id="{D1253378-829F-4EFF-A4EF-9A9EDA06396D}"/>
              </a:ext>
            </a:extLst>
          </p:cNvPr>
          <p:cNvSpPr>
            <a:spLocks noChangeArrowheads="1"/>
          </p:cNvSpPr>
          <p:nvPr/>
        </p:nvSpPr>
        <p:spPr bwMode="auto">
          <a:xfrm>
            <a:off x="198438" y="5062538"/>
            <a:ext cx="4030662" cy="1373187"/>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0" lang="en-US" altLang="en-US" sz="2800">
                <a:solidFill>
                  <a:srgbClr val="003399"/>
                </a:solidFill>
              </a:rPr>
              <a:t>Useful for destabilization sensitivity in landslide hazard assessment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2626" name="Rectangle 2">
            <a:extLst>
              <a:ext uri="{FF2B5EF4-FFF2-40B4-BE49-F238E27FC236}">
                <a16:creationId xmlns:a16="http://schemas.microsoft.com/office/drawing/2014/main" id="{0CF75F8F-6772-4247-AC58-E17D77D1E5BD}"/>
              </a:ext>
            </a:extLst>
          </p:cNvPr>
          <p:cNvSpPr>
            <a:spLocks noGrp="1" noChangeArrowheads="1"/>
          </p:cNvSpPr>
          <p:nvPr>
            <p:ph type="title"/>
          </p:nvPr>
        </p:nvSpPr>
        <p:spPr>
          <a:xfrm>
            <a:off x="649288" y="0"/>
            <a:ext cx="7912100" cy="666750"/>
          </a:xfrm>
        </p:spPr>
        <p:txBody>
          <a:bodyPr/>
          <a:lstStyle/>
          <a:p>
            <a:pPr algn="ctr"/>
            <a:r>
              <a:rPr lang="en-US" altLang="en-US" sz="4400"/>
              <a:t>Transport limited accumulation</a:t>
            </a:r>
          </a:p>
        </p:txBody>
      </p:sp>
      <p:pic>
        <p:nvPicPr>
          <p:cNvPr id="282627" name="Picture 3">
            <a:extLst>
              <a:ext uri="{FF2B5EF4-FFF2-40B4-BE49-F238E27FC236}">
                <a16:creationId xmlns:a16="http://schemas.microsoft.com/office/drawing/2014/main" id="{0B715B1D-5978-466B-9CC8-033BB466FB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08150"/>
            <a:ext cx="2266950" cy="3492500"/>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2628" name="Picture 4">
            <a:extLst>
              <a:ext uri="{FF2B5EF4-FFF2-40B4-BE49-F238E27FC236}">
                <a16:creationId xmlns:a16="http://schemas.microsoft.com/office/drawing/2014/main" id="{D913AB75-2C35-45C2-B32A-F70D2AC795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1563" y="1684338"/>
            <a:ext cx="2203450" cy="3541712"/>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2629" name="Picture 5">
            <a:extLst>
              <a:ext uri="{FF2B5EF4-FFF2-40B4-BE49-F238E27FC236}">
                <a16:creationId xmlns:a16="http://schemas.microsoft.com/office/drawing/2014/main" id="{19B93BCE-F73F-4B8A-930C-B77DEC703B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4388" y="1692275"/>
            <a:ext cx="2157412" cy="3541713"/>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2630" name="Picture 6">
            <a:extLst>
              <a:ext uri="{FF2B5EF4-FFF2-40B4-BE49-F238E27FC236}">
                <a16:creationId xmlns:a16="http://schemas.microsoft.com/office/drawing/2014/main" id="{701D559A-44A8-4A28-8DBE-C7125DE0341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3088" y="1709738"/>
            <a:ext cx="2220912" cy="346392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82632" name="Object 8">
            <a:extLst>
              <a:ext uri="{FF2B5EF4-FFF2-40B4-BE49-F238E27FC236}">
                <a16:creationId xmlns:a16="http://schemas.microsoft.com/office/drawing/2014/main" id="{735EE394-1BDA-4675-AE32-EB37E3BE5E2D}"/>
              </a:ext>
            </a:extLst>
          </p:cNvPr>
          <p:cNvGraphicFramePr>
            <a:graphicFrameLocks noChangeAspect="1"/>
          </p:cNvGraphicFramePr>
          <p:nvPr/>
        </p:nvGraphicFramePr>
        <p:xfrm>
          <a:off x="0" y="776288"/>
          <a:ext cx="2217738" cy="665162"/>
        </p:xfrm>
        <a:graphic>
          <a:graphicData uri="http://schemas.openxmlformats.org/presentationml/2006/ole">
            <mc:AlternateContent xmlns:mc="http://schemas.openxmlformats.org/markup-compatibility/2006">
              <mc:Choice xmlns:v="urn:schemas-microsoft-com:vml" Requires="v">
                <p:oleObj spid="_x0000_s282642" name="Document" r:id="rId7" imgW="1212120" imgH="361800" progId="Word.Document.8">
                  <p:embed/>
                </p:oleObj>
              </mc:Choice>
              <mc:Fallback>
                <p:oleObj name="Document" r:id="rId7" imgW="1212120" imgH="361800" progId="Word.Document.8">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776288"/>
                        <a:ext cx="2217738" cy="665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2633" name="Object 9">
            <a:extLst>
              <a:ext uri="{FF2B5EF4-FFF2-40B4-BE49-F238E27FC236}">
                <a16:creationId xmlns:a16="http://schemas.microsoft.com/office/drawing/2014/main" id="{235A0388-3BA1-42DB-9C1F-C6747945144A}"/>
              </a:ext>
            </a:extLst>
          </p:cNvPr>
          <p:cNvGraphicFramePr>
            <a:graphicFrameLocks noChangeAspect="1"/>
          </p:cNvGraphicFramePr>
          <p:nvPr/>
        </p:nvGraphicFramePr>
        <p:xfrm>
          <a:off x="2281238" y="773113"/>
          <a:ext cx="2443162" cy="901700"/>
        </p:xfrm>
        <a:graphic>
          <a:graphicData uri="http://schemas.openxmlformats.org/presentationml/2006/ole">
            <mc:AlternateContent xmlns:mc="http://schemas.openxmlformats.org/markup-compatibility/2006">
              <mc:Choice xmlns:v="urn:schemas-microsoft-com:vml" Requires="v">
                <p:oleObj spid="_x0000_s282643" name="Document" r:id="rId9" imgW="1360800" imgH="501480" progId="Word.Document.8">
                  <p:embed/>
                </p:oleObj>
              </mc:Choice>
              <mc:Fallback>
                <p:oleObj name="Document" r:id="rId9" imgW="1360800" imgH="501480" progId="Word.Document.8">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1238" y="773113"/>
                        <a:ext cx="2443162" cy="901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2634" name="Object 10">
            <a:extLst>
              <a:ext uri="{FF2B5EF4-FFF2-40B4-BE49-F238E27FC236}">
                <a16:creationId xmlns:a16="http://schemas.microsoft.com/office/drawing/2014/main" id="{0AE65ADA-E512-4801-BBCC-D192DD43128E}"/>
              </a:ext>
            </a:extLst>
          </p:cNvPr>
          <p:cNvGraphicFramePr>
            <a:graphicFrameLocks noChangeAspect="1"/>
          </p:cNvGraphicFramePr>
          <p:nvPr/>
        </p:nvGraphicFramePr>
        <p:xfrm>
          <a:off x="4489450" y="811213"/>
          <a:ext cx="2449513" cy="903287"/>
        </p:xfrm>
        <a:graphic>
          <a:graphicData uri="http://schemas.openxmlformats.org/presentationml/2006/ole">
            <mc:AlternateContent xmlns:mc="http://schemas.openxmlformats.org/markup-compatibility/2006">
              <mc:Choice xmlns:v="urn:schemas-microsoft-com:vml" Requires="v">
                <p:oleObj spid="_x0000_s282644" name="Document" r:id="rId11" imgW="1360800" imgH="501480" progId="Word.Document.8">
                  <p:embed/>
                </p:oleObj>
              </mc:Choice>
              <mc:Fallback>
                <p:oleObj name="Document" r:id="rId11" imgW="1360800" imgH="501480" progId="Word.Document.8">
                  <p:embed/>
                  <p:pic>
                    <p:nvPicPr>
                      <p:cNvPr id="0"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89450" y="811213"/>
                        <a:ext cx="2449513" cy="903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2635" name="Object 11">
            <a:extLst>
              <a:ext uri="{FF2B5EF4-FFF2-40B4-BE49-F238E27FC236}">
                <a16:creationId xmlns:a16="http://schemas.microsoft.com/office/drawing/2014/main" id="{C1C4FE04-E0D6-4FDD-8197-3EF67A5D9F87}"/>
              </a:ext>
            </a:extLst>
          </p:cNvPr>
          <p:cNvGraphicFramePr>
            <a:graphicFrameLocks noChangeAspect="1"/>
          </p:cNvGraphicFramePr>
          <p:nvPr/>
        </p:nvGraphicFramePr>
        <p:xfrm>
          <a:off x="6732588" y="803275"/>
          <a:ext cx="2449512" cy="903288"/>
        </p:xfrm>
        <a:graphic>
          <a:graphicData uri="http://schemas.openxmlformats.org/presentationml/2006/ole">
            <mc:AlternateContent xmlns:mc="http://schemas.openxmlformats.org/markup-compatibility/2006">
              <mc:Choice xmlns:v="urn:schemas-microsoft-com:vml" Requires="v">
                <p:oleObj spid="_x0000_s282645" name="Document" r:id="rId13" imgW="1360800" imgH="501480" progId="Word.Document.8">
                  <p:embed/>
                </p:oleObj>
              </mc:Choice>
              <mc:Fallback>
                <p:oleObj name="Document" r:id="rId13" imgW="1360800" imgH="501480" progId="Word.Document.8">
                  <p:embed/>
                  <p:pic>
                    <p:nvPicPr>
                      <p:cNvPr id="0"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32588" y="803275"/>
                        <a:ext cx="2449512" cy="903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2637" name="Object 13">
            <a:extLst>
              <a:ext uri="{FF2B5EF4-FFF2-40B4-BE49-F238E27FC236}">
                <a16:creationId xmlns:a16="http://schemas.microsoft.com/office/drawing/2014/main" id="{BEA7BF20-F88E-4E2F-A492-C3F8F22C3512}"/>
              </a:ext>
            </a:extLst>
          </p:cNvPr>
          <p:cNvGraphicFramePr>
            <a:graphicFrameLocks noChangeAspect="1"/>
          </p:cNvGraphicFramePr>
          <p:nvPr/>
        </p:nvGraphicFramePr>
        <p:xfrm>
          <a:off x="3449638" y="5503863"/>
          <a:ext cx="3016250" cy="454025"/>
        </p:xfrm>
        <a:graphic>
          <a:graphicData uri="http://schemas.openxmlformats.org/presentationml/2006/ole">
            <mc:AlternateContent xmlns:mc="http://schemas.openxmlformats.org/markup-compatibility/2006">
              <mc:Choice xmlns:v="urn:schemas-microsoft-com:vml" Requires="v">
                <p:oleObj spid="_x0000_s282646" name="Equation" r:id="rId15" imgW="1688760" imgH="253800" progId="Equation.3">
                  <p:embed/>
                </p:oleObj>
              </mc:Choice>
              <mc:Fallback>
                <p:oleObj name="Equation" r:id="rId15" imgW="1688760" imgH="253800" progId="Equation.3">
                  <p:embed/>
                  <p:pic>
                    <p:nvPicPr>
                      <p:cNvPr id="0" name="Object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449638" y="5503863"/>
                        <a:ext cx="3016250"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2638" name="Object 14">
            <a:extLst>
              <a:ext uri="{FF2B5EF4-FFF2-40B4-BE49-F238E27FC236}">
                <a16:creationId xmlns:a16="http://schemas.microsoft.com/office/drawing/2014/main" id="{C4A1F292-C4F2-4707-98DF-C383420722ED}"/>
              </a:ext>
            </a:extLst>
          </p:cNvPr>
          <p:cNvGraphicFramePr>
            <a:graphicFrameLocks noChangeAspect="1"/>
          </p:cNvGraphicFramePr>
          <p:nvPr/>
        </p:nvGraphicFramePr>
        <p:xfrm>
          <a:off x="6675438" y="5494338"/>
          <a:ext cx="2268537" cy="409575"/>
        </p:xfrm>
        <a:graphic>
          <a:graphicData uri="http://schemas.openxmlformats.org/presentationml/2006/ole">
            <mc:AlternateContent xmlns:mc="http://schemas.openxmlformats.org/markup-compatibility/2006">
              <mc:Choice xmlns:v="urn:schemas-microsoft-com:vml" Requires="v">
                <p:oleObj spid="_x0000_s282647" name="Equation" r:id="rId17" imgW="1269720" imgH="228600" progId="Equation.3">
                  <p:embed/>
                </p:oleObj>
              </mc:Choice>
              <mc:Fallback>
                <p:oleObj name="Equation" r:id="rId17" imgW="1269720" imgH="228600" progId="Equation.3">
                  <p:embed/>
                  <p:pic>
                    <p:nvPicPr>
                      <p:cNvPr id="0" name="Object 1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675438" y="5494338"/>
                        <a:ext cx="2268537" cy="40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2639" name="Line 15">
            <a:extLst>
              <a:ext uri="{FF2B5EF4-FFF2-40B4-BE49-F238E27FC236}">
                <a16:creationId xmlns:a16="http://schemas.microsoft.com/office/drawing/2014/main" id="{58073BE6-54F6-4742-81DC-90E190C7E5B1}"/>
              </a:ext>
            </a:extLst>
          </p:cNvPr>
          <p:cNvSpPr>
            <a:spLocks noChangeShapeType="1"/>
          </p:cNvSpPr>
          <p:nvPr/>
        </p:nvSpPr>
        <p:spPr bwMode="auto">
          <a:xfrm flipH="1">
            <a:off x="4703763" y="5276850"/>
            <a:ext cx="663575" cy="290513"/>
          </a:xfrm>
          <a:prstGeom prst="line">
            <a:avLst/>
          </a:prstGeom>
          <a:noFill/>
          <a:ln w="9525">
            <a:solidFill>
              <a:schemeClr val="bg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2640" name="Line 16">
            <a:extLst>
              <a:ext uri="{FF2B5EF4-FFF2-40B4-BE49-F238E27FC236}">
                <a16:creationId xmlns:a16="http://schemas.microsoft.com/office/drawing/2014/main" id="{83C2B10F-67E0-484C-8BB3-15A15B185353}"/>
              </a:ext>
            </a:extLst>
          </p:cNvPr>
          <p:cNvSpPr>
            <a:spLocks noChangeShapeType="1"/>
          </p:cNvSpPr>
          <p:nvPr/>
        </p:nvSpPr>
        <p:spPr bwMode="auto">
          <a:xfrm flipV="1">
            <a:off x="7593013" y="5237163"/>
            <a:ext cx="279400" cy="344487"/>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2641" name="Text Box 17">
            <a:extLst>
              <a:ext uri="{FF2B5EF4-FFF2-40B4-BE49-F238E27FC236}">
                <a16:creationId xmlns:a16="http://schemas.microsoft.com/office/drawing/2014/main" id="{CAD2E45B-4CEF-4B32-9BF2-447371299F9D}"/>
              </a:ext>
            </a:extLst>
          </p:cNvPr>
          <p:cNvSpPr txBox="1">
            <a:spLocks noChangeArrowheads="1"/>
          </p:cNvSpPr>
          <p:nvPr/>
        </p:nvSpPr>
        <p:spPr bwMode="auto">
          <a:xfrm>
            <a:off x="0" y="5851525"/>
            <a:ext cx="9144000" cy="100647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003399"/>
                </a:solidFill>
                <a:latin typeface="Arial" panose="020B0604020202020204" pitchFamily="34" charset="0"/>
              </a:rPr>
              <a:t>Useful for modeling erosion and sediment delivery, the spatial dependence of sediment delivery ratio and contaminant that adheres to sediment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0818" name="Rectangle 2">
            <a:extLst>
              <a:ext uri="{FF2B5EF4-FFF2-40B4-BE49-F238E27FC236}">
                <a16:creationId xmlns:a16="http://schemas.microsoft.com/office/drawing/2014/main" id="{A54CC918-C4F5-44DB-BD1E-6BE3B9A1D9AF}"/>
              </a:ext>
            </a:extLst>
          </p:cNvPr>
          <p:cNvSpPr>
            <a:spLocks noGrp="1" noChangeArrowheads="1"/>
          </p:cNvSpPr>
          <p:nvPr>
            <p:ph type="title"/>
          </p:nvPr>
        </p:nvSpPr>
        <p:spPr>
          <a:xfrm>
            <a:off x="244475" y="304800"/>
            <a:ext cx="8564563" cy="3216275"/>
          </a:xfrm>
        </p:spPr>
        <p:txBody>
          <a:bodyPr/>
          <a:lstStyle/>
          <a:p>
            <a:pPr>
              <a:lnSpc>
                <a:spcPct val="100000"/>
              </a:lnSpc>
            </a:pPr>
            <a:r>
              <a:rPr lang="en-US" altLang="en-US" sz="4400">
                <a:latin typeface="Times New Roman" panose="02020603050405020304" pitchFamily="18" charset="0"/>
              </a:rPr>
              <a:t>Hydrologic processes are different on hillslopes and in channels.  It is important to recognize this and delineate model elements that account for this.</a:t>
            </a:r>
          </a:p>
        </p:txBody>
      </p:sp>
      <p:sp>
        <p:nvSpPr>
          <p:cNvPr id="290819" name="Rectangle 3">
            <a:extLst>
              <a:ext uri="{FF2B5EF4-FFF2-40B4-BE49-F238E27FC236}">
                <a16:creationId xmlns:a16="http://schemas.microsoft.com/office/drawing/2014/main" id="{7F2EB723-D798-4E58-B1F6-55978A8AE7DC}"/>
              </a:ext>
            </a:extLst>
          </p:cNvPr>
          <p:cNvSpPr>
            <a:spLocks noGrp="1" noChangeArrowheads="1"/>
          </p:cNvSpPr>
          <p:nvPr>
            <p:ph type="body" idx="1"/>
          </p:nvPr>
        </p:nvSpPr>
        <p:spPr>
          <a:xfrm>
            <a:off x="503238" y="3794125"/>
            <a:ext cx="8167687" cy="2498725"/>
          </a:xfrm>
        </p:spPr>
        <p:txBody>
          <a:bodyPr/>
          <a:lstStyle/>
          <a:p>
            <a:r>
              <a:rPr lang="en-US" altLang="en-US"/>
              <a:t>Concentrated versus dispersed flow.</a:t>
            </a:r>
          </a:p>
          <a:p>
            <a:r>
              <a:rPr lang="en-US" altLang="en-US"/>
              <a:t>Objective delineation of channel networks using digital elevation models.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5698" name="Rectangle 2">
            <a:extLst>
              <a:ext uri="{FF2B5EF4-FFF2-40B4-BE49-F238E27FC236}">
                <a16:creationId xmlns:a16="http://schemas.microsoft.com/office/drawing/2014/main" id="{2AB37ED9-E717-49CF-BE4A-49CD82BAB228}"/>
              </a:ext>
            </a:extLst>
          </p:cNvPr>
          <p:cNvSpPr>
            <a:spLocks noGrp="1" noChangeArrowheads="1"/>
          </p:cNvSpPr>
          <p:nvPr>
            <p:ph type="title"/>
          </p:nvPr>
        </p:nvSpPr>
        <p:spPr>
          <a:xfrm>
            <a:off x="0" y="79375"/>
            <a:ext cx="9144000" cy="838200"/>
          </a:xfrm>
        </p:spPr>
        <p:txBody>
          <a:bodyPr/>
          <a:lstStyle/>
          <a:p>
            <a:pPr algn="ctr"/>
            <a:r>
              <a:rPr lang="en-US" altLang="en-US" sz="3200"/>
              <a:t>How to decide on drainage area threshold to determine channels and watershed model elements?</a:t>
            </a:r>
          </a:p>
        </p:txBody>
      </p:sp>
      <p:graphicFrame>
        <p:nvGraphicFramePr>
          <p:cNvPr id="285699" name="Object 3">
            <a:extLst>
              <a:ext uri="{FF2B5EF4-FFF2-40B4-BE49-F238E27FC236}">
                <a16:creationId xmlns:a16="http://schemas.microsoft.com/office/drawing/2014/main" id="{AF48258E-4ADF-47F9-A0A3-35F58BADAB4C}"/>
              </a:ext>
            </a:extLst>
          </p:cNvPr>
          <p:cNvGraphicFramePr>
            <a:graphicFrameLocks noChangeAspect="1"/>
          </p:cNvGraphicFramePr>
          <p:nvPr/>
        </p:nvGraphicFramePr>
        <p:xfrm>
          <a:off x="304800" y="1143000"/>
          <a:ext cx="4113213" cy="5638800"/>
        </p:xfrm>
        <a:graphic>
          <a:graphicData uri="http://schemas.openxmlformats.org/presentationml/2006/ole">
            <mc:AlternateContent xmlns:mc="http://schemas.openxmlformats.org/markup-compatibility/2006">
              <mc:Choice xmlns:v="urn:schemas-microsoft-com:vml" Requires="v">
                <p:oleObj spid="_x0000_s303104" name="Bitmap Image" r:id="rId4" imgW="5466667" imgH="7497221" progId="Paint.Picture">
                  <p:embed/>
                </p:oleObj>
              </mc:Choice>
              <mc:Fallback>
                <p:oleObj name="Bitmap Image" r:id="rId4" imgW="5466667" imgH="7497221" progId="Paint.Pictur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143000"/>
                        <a:ext cx="4113213"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5700" name="Object 4">
            <a:extLst>
              <a:ext uri="{FF2B5EF4-FFF2-40B4-BE49-F238E27FC236}">
                <a16:creationId xmlns:a16="http://schemas.microsoft.com/office/drawing/2014/main" id="{9CA02CC7-6181-40A3-9608-B8980AD87CD6}"/>
              </a:ext>
            </a:extLst>
          </p:cNvPr>
          <p:cNvGraphicFramePr>
            <a:graphicFrameLocks noChangeAspect="1"/>
          </p:cNvGraphicFramePr>
          <p:nvPr/>
        </p:nvGraphicFramePr>
        <p:xfrm>
          <a:off x="4648200" y="1143000"/>
          <a:ext cx="4205288" cy="5651500"/>
        </p:xfrm>
        <a:graphic>
          <a:graphicData uri="http://schemas.openxmlformats.org/presentationml/2006/ole">
            <mc:AlternateContent xmlns:mc="http://schemas.openxmlformats.org/markup-compatibility/2006">
              <mc:Choice xmlns:v="urn:schemas-microsoft-com:vml" Requires="v">
                <p:oleObj spid="_x0000_s303105" name="Bitmap Image" r:id="rId6" imgW="5563377" imgH="7478169" progId="Paint.Picture">
                  <p:embed/>
                </p:oleObj>
              </mc:Choice>
              <mc:Fallback>
                <p:oleObj name="Bitmap Image" r:id="rId6" imgW="5563377" imgH="7478169" progId="Paint.Picture">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1143000"/>
                        <a:ext cx="4205288" cy="565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5701" name="Text Box 5">
            <a:extLst>
              <a:ext uri="{FF2B5EF4-FFF2-40B4-BE49-F238E27FC236}">
                <a16:creationId xmlns:a16="http://schemas.microsoft.com/office/drawing/2014/main" id="{23076862-4F5D-44EA-B825-58D15BD5B4BF}"/>
              </a:ext>
            </a:extLst>
          </p:cNvPr>
          <p:cNvSpPr txBox="1">
            <a:spLocks noChangeArrowheads="1"/>
          </p:cNvSpPr>
          <p:nvPr/>
        </p:nvSpPr>
        <p:spPr bwMode="auto">
          <a:xfrm>
            <a:off x="3124200" y="5943600"/>
            <a:ext cx="1295400" cy="822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2400">
                <a:solidFill>
                  <a:schemeClr val="tx1"/>
                </a:solidFill>
              </a:rPr>
              <a:t>500 cell theshold</a:t>
            </a:r>
          </a:p>
        </p:txBody>
      </p:sp>
      <p:sp>
        <p:nvSpPr>
          <p:cNvPr id="285702" name="Text Box 6">
            <a:extLst>
              <a:ext uri="{FF2B5EF4-FFF2-40B4-BE49-F238E27FC236}">
                <a16:creationId xmlns:a16="http://schemas.microsoft.com/office/drawing/2014/main" id="{36363FDF-C596-43B4-B9AA-3FDB3E871E9D}"/>
              </a:ext>
            </a:extLst>
          </p:cNvPr>
          <p:cNvSpPr txBox="1">
            <a:spLocks noChangeArrowheads="1"/>
          </p:cNvSpPr>
          <p:nvPr/>
        </p:nvSpPr>
        <p:spPr bwMode="auto">
          <a:xfrm>
            <a:off x="7620000" y="5943600"/>
            <a:ext cx="1447800" cy="822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2400">
                <a:solidFill>
                  <a:schemeClr val="tx1"/>
                </a:solidFill>
              </a:rPr>
              <a:t>1000 cell theshold</a:t>
            </a:r>
          </a:p>
        </p:txBody>
      </p:sp>
      <p:sp>
        <p:nvSpPr>
          <p:cNvPr id="285703" name="Rectangle 7">
            <a:extLst>
              <a:ext uri="{FF2B5EF4-FFF2-40B4-BE49-F238E27FC236}">
                <a16:creationId xmlns:a16="http://schemas.microsoft.com/office/drawing/2014/main" id="{A450C7A7-3F53-4FB2-8F9A-397080419008}"/>
              </a:ext>
            </a:extLst>
          </p:cNvPr>
          <p:cNvSpPr>
            <a:spLocks noChangeArrowheads="1"/>
          </p:cNvSpPr>
          <p:nvPr/>
        </p:nvSpPr>
        <p:spPr bwMode="auto">
          <a:xfrm>
            <a:off x="6035675" y="776288"/>
            <a:ext cx="2819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algn="l">
              <a:defRPr kumimoji="1" sz="2400">
                <a:solidFill>
                  <a:schemeClr val="tx1"/>
                </a:solidFill>
                <a:latin typeface="Times New Roman" panose="02020603050405020304" pitchFamily="18" charset="0"/>
              </a:defRPr>
            </a:lvl1pPr>
            <a:lvl2pPr algn="l">
              <a:defRPr kumimoji="1" sz="2400">
                <a:solidFill>
                  <a:schemeClr val="tx1"/>
                </a:solidFill>
                <a:latin typeface="Times New Roman" panose="02020603050405020304" pitchFamily="18" charset="0"/>
              </a:defRPr>
            </a:lvl2pPr>
            <a:lvl3pPr algn="l">
              <a:defRPr kumimoji="1" sz="2400">
                <a:solidFill>
                  <a:schemeClr val="tx1"/>
                </a:solidFill>
                <a:latin typeface="Times New Roman" panose="02020603050405020304" pitchFamily="18" charset="0"/>
              </a:defRPr>
            </a:lvl3pPr>
            <a:lvl4pPr algn="l">
              <a:defRPr kumimoji="1" sz="2400">
                <a:solidFill>
                  <a:schemeClr val="tx1"/>
                </a:solidFill>
                <a:latin typeface="Times New Roman" panose="02020603050405020304" pitchFamily="18" charset="0"/>
              </a:defRPr>
            </a:lvl4pPr>
            <a:lvl5pPr algn="l">
              <a:defRPr kumimoji="1" sz="2400">
                <a:solidFill>
                  <a:schemeClr val="tx1"/>
                </a:solidFill>
                <a:latin typeface="Times New Roman" panose="02020603050405020304" pitchFamily="18" charset="0"/>
              </a:defRPr>
            </a:lvl5pPr>
            <a:lvl6pPr marL="457200" eaLnBrk="0" fontAlgn="base" hangingPunct="0">
              <a:spcBef>
                <a:spcPct val="0"/>
              </a:spcBef>
              <a:spcAft>
                <a:spcPct val="0"/>
              </a:spcAft>
              <a:defRPr kumimoji="1" sz="2400">
                <a:solidFill>
                  <a:schemeClr val="tx1"/>
                </a:solidFill>
                <a:latin typeface="Times New Roman" panose="02020603050405020304" pitchFamily="18" charset="0"/>
              </a:defRPr>
            </a:lvl6pPr>
            <a:lvl7pPr marL="914400" eaLnBrk="0" fontAlgn="base" hangingPunct="0">
              <a:spcBef>
                <a:spcPct val="0"/>
              </a:spcBef>
              <a:spcAft>
                <a:spcPct val="0"/>
              </a:spcAft>
              <a:defRPr kumimoji="1" sz="2400">
                <a:solidFill>
                  <a:schemeClr val="tx1"/>
                </a:solidFill>
                <a:latin typeface="Times New Roman" panose="02020603050405020304" pitchFamily="18" charset="0"/>
              </a:defRPr>
            </a:lvl7pPr>
            <a:lvl8pPr marL="1371600" eaLnBrk="0" fontAlgn="base" hangingPunct="0">
              <a:spcBef>
                <a:spcPct val="0"/>
              </a:spcBef>
              <a:spcAft>
                <a:spcPct val="0"/>
              </a:spcAft>
              <a:defRPr kumimoji="1" sz="2400">
                <a:solidFill>
                  <a:schemeClr val="tx1"/>
                </a:solidFill>
                <a:latin typeface="Times New Roman" panose="02020603050405020304" pitchFamily="18" charset="0"/>
              </a:defRPr>
            </a:lvl8pPr>
            <a:lvl9pPr marL="18288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nSpc>
                <a:spcPct val="70000"/>
              </a:lnSpc>
            </a:pPr>
            <a:endParaRPr lang="en-US" altLang="en-US" sz="3200" b="1">
              <a:solidFill>
                <a:schemeClr val="tx2"/>
              </a:solidFill>
              <a:latin typeface="Arial Narrow" panose="020B0606020202030204"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a:extLst>
              <a:ext uri="{FF2B5EF4-FFF2-40B4-BE49-F238E27FC236}">
                <a16:creationId xmlns:a16="http://schemas.microsoft.com/office/drawing/2014/main" id="{3F9C5AE5-8167-4E3B-A78F-C2BB9FFA315B}"/>
              </a:ext>
            </a:extLst>
          </p:cNvPr>
          <p:cNvSpPr>
            <a:spLocks noGrp="1" noChangeArrowheads="1"/>
          </p:cNvSpPr>
          <p:nvPr>
            <p:ph type="title"/>
          </p:nvPr>
        </p:nvSpPr>
        <p:spPr>
          <a:xfrm>
            <a:off x="2819400" y="396875"/>
            <a:ext cx="6096000" cy="1143000"/>
          </a:xfrm>
        </p:spPr>
        <p:txBody>
          <a:bodyPr/>
          <a:lstStyle/>
          <a:p>
            <a:r>
              <a:rPr lang="en-US" altLang="en-US"/>
              <a:t>Overview</a:t>
            </a:r>
          </a:p>
        </p:txBody>
      </p:sp>
      <p:sp>
        <p:nvSpPr>
          <p:cNvPr id="264195" name="Rectangle 3">
            <a:extLst>
              <a:ext uri="{FF2B5EF4-FFF2-40B4-BE49-F238E27FC236}">
                <a16:creationId xmlns:a16="http://schemas.microsoft.com/office/drawing/2014/main" id="{9E81464A-C9B4-45C2-B63A-09A440FDA23D}"/>
              </a:ext>
            </a:extLst>
          </p:cNvPr>
          <p:cNvSpPr>
            <a:spLocks noGrp="1" noChangeArrowheads="1"/>
          </p:cNvSpPr>
          <p:nvPr>
            <p:ph type="body" idx="1"/>
          </p:nvPr>
        </p:nvSpPr>
        <p:spPr>
          <a:xfrm>
            <a:off x="3803650" y="1981200"/>
            <a:ext cx="5111750" cy="4114800"/>
          </a:xfrm>
        </p:spPr>
        <p:txBody>
          <a:bodyPr/>
          <a:lstStyle/>
          <a:p>
            <a:r>
              <a:rPr lang="en-US" altLang="en-US"/>
              <a:t>Terrain concepts useful in hydrology</a:t>
            </a:r>
          </a:p>
          <a:p>
            <a:endParaRPr lang="en-US" altLang="en-US"/>
          </a:p>
          <a:p>
            <a:r>
              <a:rPr lang="en-US" altLang="en-US"/>
              <a:t>Extending your GIS through programming</a:t>
            </a:r>
          </a:p>
          <a:p>
            <a:endParaRPr lang="en-US" altLang="en-US"/>
          </a:p>
          <a:p>
            <a:r>
              <a:rPr lang="en-US" altLang="en-US"/>
              <a:t>Demonstration</a:t>
            </a:r>
          </a:p>
        </p:txBody>
      </p:sp>
      <p:graphicFrame>
        <p:nvGraphicFramePr>
          <p:cNvPr id="264196" name="Object 4">
            <a:extLst>
              <a:ext uri="{FF2B5EF4-FFF2-40B4-BE49-F238E27FC236}">
                <a16:creationId xmlns:a16="http://schemas.microsoft.com/office/drawing/2014/main" id="{A579F931-631C-49E7-9102-962A8CA58864}"/>
              </a:ext>
            </a:extLst>
          </p:cNvPr>
          <p:cNvGraphicFramePr>
            <a:graphicFrameLocks noChangeAspect="1"/>
          </p:cNvGraphicFramePr>
          <p:nvPr/>
        </p:nvGraphicFramePr>
        <p:xfrm>
          <a:off x="0" y="3176588"/>
          <a:ext cx="3151188" cy="3681412"/>
        </p:xfrm>
        <a:graphic>
          <a:graphicData uri="http://schemas.openxmlformats.org/presentationml/2006/ole">
            <mc:AlternateContent xmlns:mc="http://schemas.openxmlformats.org/markup-compatibility/2006">
              <mc:Choice xmlns:v="urn:schemas-microsoft-com:vml" Requires="v">
                <p:oleObj spid="_x0000_s302080" name="Graph Sheet" r:id="rId3" imgW="3352680" imgH="2590560" progId="SPLUSGraphSheetFileType">
                  <p:embed/>
                </p:oleObj>
              </mc:Choice>
              <mc:Fallback>
                <p:oleObj name="Graph Sheet" r:id="rId3" imgW="3352680" imgH="2590560" progId="SPLUSGraphSheetFileTyp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l="31769" t="21532" r="28743" b="15178"/>
                      <a:stretch>
                        <a:fillRect/>
                      </a:stretch>
                    </p:blipFill>
                    <p:spPr bwMode="auto">
                      <a:xfrm>
                        <a:off x="0" y="3176588"/>
                        <a:ext cx="3151188" cy="3681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22" name="Picture 2" descr="C:\MyDocuments\Academics\GIS_in_WR\texture\texture.wmf">
            <a:extLst>
              <a:ext uri="{FF2B5EF4-FFF2-40B4-BE49-F238E27FC236}">
                <a16:creationId xmlns:a16="http://schemas.microsoft.com/office/drawing/2014/main" id="{EC9687E7-5DC7-4F10-BE1A-6853B31058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5600"/>
            <a:ext cx="9040813" cy="6985000"/>
          </a:xfrm>
          <a:prstGeom prst="rect">
            <a:avLst/>
          </a:prstGeom>
          <a:noFill/>
          <a:extLst>
            <a:ext uri="{909E8E84-426E-40DD-AFC4-6F175D3DCCD1}">
              <a14:hiddenFill xmlns:a14="http://schemas.microsoft.com/office/drawing/2010/main">
                <a:solidFill>
                  <a:srgbClr val="FFFFFF"/>
                </a:solidFill>
              </a14:hiddenFill>
            </a:ext>
          </a:extLst>
        </p:spPr>
      </p:pic>
      <p:sp>
        <p:nvSpPr>
          <p:cNvPr id="286723" name="Rectangle 3">
            <a:extLst>
              <a:ext uri="{FF2B5EF4-FFF2-40B4-BE49-F238E27FC236}">
                <a16:creationId xmlns:a16="http://schemas.microsoft.com/office/drawing/2014/main" id="{E8C3CF42-52AE-4CB7-A17D-3BCFFBC4C2CD}"/>
              </a:ext>
            </a:extLst>
          </p:cNvPr>
          <p:cNvSpPr>
            <a:spLocks noGrp="1" noChangeArrowheads="1"/>
          </p:cNvSpPr>
          <p:nvPr>
            <p:ph type="title"/>
          </p:nvPr>
        </p:nvSpPr>
        <p:spPr>
          <a:xfrm>
            <a:off x="663575" y="0"/>
            <a:ext cx="7908925" cy="569913"/>
          </a:xfrm>
        </p:spPr>
        <p:txBody>
          <a:bodyPr/>
          <a:lstStyle/>
          <a:p>
            <a:r>
              <a:rPr lang="en-US" altLang="en-US" sz="3600"/>
              <a:t>Topographic Texture and Drainage Density</a:t>
            </a:r>
          </a:p>
        </p:txBody>
      </p:sp>
      <p:sp>
        <p:nvSpPr>
          <p:cNvPr id="286724" name="Text Box 4">
            <a:extLst>
              <a:ext uri="{FF2B5EF4-FFF2-40B4-BE49-F238E27FC236}">
                <a16:creationId xmlns:a16="http://schemas.microsoft.com/office/drawing/2014/main" id="{5BC80F8B-FAA1-40BC-897F-91336228E3E8}"/>
              </a:ext>
            </a:extLst>
          </p:cNvPr>
          <p:cNvSpPr txBox="1">
            <a:spLocks noChangeArrowheads="1"/>
          </p:cNvSpPr>
          <p:nvPr/>
        </p:nvSpPr>
        <p:spPr bwMode="auto">
          <a:xfrm>
            <a:off x="3648075" y="485775"/>
            <a:ext cx="1838325" cy="64135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sz="1800">
                <a:solidFill>
                  <a:schemeClr val="tx1"/>
                </a:solidFill>
              </a:rPr>
              <a:t>Same scale, 20 m contour interval</a:t>
            </a:r>
          </a:p>
        </p:txBody>
      </p:sp>
      <p:sp>
        <p:nvSpPr>
          <p:cNvPr id="286725" name="Text Box 5">
            <a:extLst>
              <a:ext uri="{FF2B5EF4-FFF2-40B4-BE49-F238E27FC236}">
                <a16:creationId xmlns:a16="http://schemas.microsoft.com/office/drawing/2014/main" id="{E1F779AF-00FA-449A-9907-AAD8C2933419}"/>
              </a:ext>
            </a:extLst>
          </p:cNvPr>
          <p:cNvSpPr txBox="1">
            <a:spLocks noChangeArrowheads="1"/>
          </p:cNvSpPr>
          <p:nvPr/>
        </p:nvSpPr>
        <p:spPr bwMode="auto">
          <a:xfrm>
            <a:off x="5924550" y="542925"/>
            <a:ext cx="1800225"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spcBef>
                <a:spcPct val="50000"/>
              </a:spcBef>
            </a:pPr>
            <a:r>
              <a:rPr lang="en-US" altLang="en-US" sz="2400">
                <a:solidFill>
                  <a:schemeClr val="tx1"/>
                </a:solidFill>
              </a:rPr>
              <a:t>Sunland, CA</a:t>
            </a:r>
          </a:p>
        </p:txBody>
      </p:sp>
      <p:sp>
        <p:nvSpPr>
          <p:cNvPr id="286726" name="Text Box 6">
            <a:extLst>
              <a:ext uri="{FF2B5EF4-FFF2-40B4-BE49-F238E27FC236}">
                <a16:creationId xmlns:a16="http://schemas.microsoft.com/office/drawing/2014/main" id="{85574EC2-CFF2-4B07-B710-96D49585075F}"/>
              </a:ext>
            </a:extLst>
          </p:cNvPr>
          <p:cNvSpPr txBox="1">
            <a:spLocks noChangeArrowheads="1"/>
          </p:cNvSpPr>
          <p:nvPr/>
        </p:nvSpPr>
        <p:spPr bwMode="auto">
          <a:xfrm>
            <a:off x="1285875" y="495300"/>
            <a:ext cx="2085975"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spcBef>
                <a:spcPct val="50000"/>
              </a:spcBef>
            </a:pPr>
            <a:r>
              <a:rPr lang="en-US" altLang="en-US" sz="2400">
                <a:solidFill>
                  <a:schemeClr val="tx1"/>
                </a:solidFill>
              </a:rPr>
              <a:t>Driftwood, PA</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7746" name="Rectangle 2">
            <a:extLst>
              <a:ext uri="{FF2B5EF4-FFF2-40B4-BE49-F238E27FC236}">
                <a16:creationId xmlns:a16="http://schemas.microsoft.com/office/drawing/2014/main" id="{040A6049-082E-4986-B2FD-23D2E22B99E5}"/>
              </a:ext>
            </a:extLst>
          </p:cNvPr>
          <p:cNvSpPr>
            <a:spLocks noGrp="1" noChangeArrowheads="1"/>
          </p:cNvSpPr>
          <p:nvPr>
            <p:ph type="title"/>
          </p:nvPr>
        </p:nvSpPr>
        <p:spPr>
          <a:xfrm>
            <a:off x="379413" y="0"/>
            <a:ext cx="8445500" cy="901700"/>
          </a:xfrm>
        </p:spPr>
        <p:txBody>
          <a:bodyPr/>
          <a:lstStyle/>
          <a:p>
            <a:r>
              <a:rPr lang="en-US" altLang="en-US" sz="4000"/>
              <a:t>Strahler Stream Order</a:t>
            </a:r>
            <a:r>
              <a:rPr lang="en-US" altLang="en-US" sz="4400"/>
              <a:t> </a:t>
            </a:r>
            <a:br>
              <a:rPr lang="en-US" altLang="en-US" sz="4400"/>
            </a:br>
            <a:r>
              <a:rPr lang="en-US" altLang="en-US" sz="2800"/>
              <a:t>Stream Drop: Elevation difference between ends of stream</a:t>
            </a:r>
          </a:p>
        </p:txBody>
      </p:sp>
      <p:sp>
        <p:nvSpPr>
          <p:cNvPr id="287747" name="Text Box 3">
            <a:extLst>
              <a:ext uri="{FF2B5EF4-FFF2-40B4-BE49-F238E27FC236}">
                <a16:creationId xmlns:a16="http://schemas.microsoft.com/office/drawing/2014/main" id="{A1A35755-C168-472F-B059-A90572681C98}"/>
              </a:ext>
            </a:extLst>
          </p:cNvPr>
          <p:cNvSpPr txBox="1">
            <a:spLocks noChangeArrowheads="1"/>
          </p:cNvSpPr>
          <p:nvPr/>
        </p:nvSpPr>
        <p:spPr bwMode="auto">
          <a:xfrm>
            <a:off x="0" y="5754688"/>
            <a:ext cx="72517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0" lang="en-US" altLang="en-US" sz="2400">
                <a:solidFill>
                  <a:schemeClr val="tx1"/>
                </a:solidFill>
              </a:rPr>
              <a:t>Note that a “Strahler stream” comprises a sequence of links (reaches or segments) of the same order</a:t>
            </a:r>
          </a:p>
        </p:txBody>
      </p:sp>
      <p:grpSp>
        <p:nvGrpSpPr>
          <p:cNvPr id="287748" name="Group 4">
            <a:extLst>
              <a:ext uri="{FF2B5EF4-FFF2-40B4-BE49-F238E27FC236}">
                <a16:creationId xmlns:a16="http://schemas.microsoft.com/office/drawing/2014/main" id="{83EBEDD0-67F4-43BE-9753-0F882B640F2C}"/>
              </a:ext>
            </a:extLst>
          </p:cNvPr>
          <p:cNvGrpSpPr>
            <a:grpSpLocks/>
          </p:cNvGrpSpPr>
          <p:nvPr/>
        </p:nvGrpSpPr>
        <p:grpSpPr bwMode="auto">
          <a:xfrm>
            <a:off x="-14288" y="1136650"/>
            <a:ext cx="5883276" cy="4387850"/>
            <a:chOff x="130" y="697"/>
            <a:chExt cx="3706" cy="2764"/>
          </a:xfrm>
        </p:grpSpPr>
        <p:pic>
          <p:nvPicPr>
            <p:cNvPr id="287749" name="Picture 5" descr="G:\MAIDMENT\giswr2000\visual\graphics1\drop.bmp">
              <a:extLst>
                <a:ext uri="{FF2B5EF4-FFF2-40B4-BE49-F238E27FC236}">
                  <a16:creationId xmlns:a16="http://schemas.microsoft.com/office/drawing/2014/main" id="{77DFBB12-9B94-49BF-82FE-0F3E64AAA6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 y="697"/>
              <a:ext cx="3706" cy="2764"/>
            </a:xfrm>
            <a:prstGeom prst="rect">
              <a:avLst/>
            </a:prstGeom>
            <a:noFill/>
            <a:extLst>
              <a:ext uri="{909E8E84-426E-40DD-AFC4-6F175D3DCCD1}">
                <a14:hiddenFill xmlns:a14="http://schemas.microsoft.com/office/drawing/2010/main">
                  <a:solidFill>
                    <a:srgbClr val="FFFFFF"/>
                  </a:solidFill>
                </a14:hiddenFill>
              </a:ext>
            </a:extLst>
          </p:spPr>
        </p:pic>
        <p:grpSp>
          <p:nvGrpSpPr>
            <p:cNvPr id="287750" name="Group 6">
              <a:extLst>
                <a:ext uri="{FF2B5EF4-FFF2-40B4-BE49-F238E27FC236}">
                  <a16:creationId xmlns:a16="http://schemas.microsoft.com/office/drawing/2014/main" id="{0EDD49D7-BBF4-41A1-BBFA-12773DA8751A}"/>
                </a:ext>
              </a:extLst>
            </p:cNvPr>
            <p:cNvGrpSpPr>
              <a:grpSpLocks/>
            </p:cNvGrpSpPr>
            <p:nvPr/>
          </p:nvGrpSpPr>
          <p:grpSpPr bwMode="auto">
            <a:xfrm>
              <a:off x="970" y="2462"/>
              <a:ext cx="1592" cy="935"/>
              <a:chOff x="1968" y="2520"/>
              <a:chExt cx="1592" cy="935"/>
            </a:xfrm>
          </p:grpSpPr>
          <p:sp>
            <p:nvSpPr>
              <p:cNvPr id="287751" name="AutoShape 7">
                <a:extLst>
                  <a:ext uri="{FF2B5EF4-FFF2-40B4-BE49-F238E27FC236}">
                    <a16:creationId xmlns:a16="http://schemas.microsoft.com/office/drawing/2014/main" id="{0C9D1FCD-A24D-4F1D-B8F7-377C596B3AF0}"/>
                  </a:ext>
                </a:extLst>
              </p:cNvPr>
              <p:cNvSpPr>
                <a:spLocks noChangeArrowheads="1"/>
              </p:cNvSpPr>
              <p:nvPr/>
            </p:nvSpPr>
            <p:spPr bwMode="auto">
              <a:xfrm>
                <a:off x="2536" y="2744"/>
                <a:ext cx="64" cy="5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752" name="AutoShape 8">
                <a:extLst>
                  <a:ext uri="{FF2B5EF4-FFF2-40B4-BE49-F238E27FC236}">
                    <a16:creationId xmlns:a16="http://schemas.microsoft.com/office/drawing/2014/main" id="{2471097F-0EE4-46B0-81E4-6BEAA2A3AEA0}"/>
                  </a:ext>
                </a:extLst>
              </p:cNvPr>
              <p:cNvSpPr>
                <a:spLocks noChangeArrowheads="1"/>
              </p:cNvSpPr>
              <p:nvPr/>
            </p:nvSpPr>
            <p:spPr bwMode="auto">
              <a:xfrm>
                <a:off x="2976" y="2880"/>
                <a:ext cx="64" cy="62"/>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753" name="Text Box 9">
                <a:extLst>
                  <a:ext uri="{FF2B5EF4-FFF2-40B4-BE49-F238E27FC236}">
                    <a16:creationId xmlns:a16="http://schemas.microsoft.com/office/drawing/2014/main" id="{CCE1EA34-CBD9-481E-A4EF-DDE8B7A36F60}"/>
                  </a:ext>
                </a:extLst>
              </p:cNvPr>
              <p:cNvSpPr txBox="1">
                <a:spLocks noChangeArrowheads="1"/>
              </p:cNvSpPr>
              <p:nvPr/>
            </p:nvSpPr>
            <p:spPr bwMode="auto">
              <a:xfrm>
                <a:off x="1968" y="2928"/>
                <a:ext cx="6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1800">
                    <a:solidFill>
                      <a:schemeClr val="tx1"/>
                    </a:solidFill>
                    <a:latin typeface="Arial" panose="020B0604020202020204" pitchFamily="34" charset="0"/>
                  </a:rPr>
                  <a:t>Nodes</a:t>
                </a:r>
              </a:p>
            </p:txBody>
          </p:sp>
          <p:sp>
            <p:nvSpPr>
              <p:cNvPr id="287754" name="Text Box 10">
                <a:extLst>
                  <a:ext uri="{FF2B5EF4-FFF2-40B4-BE49-F238E27FC236}">
                    <a16:creationId xmlns:a16="http://schemas.microsoft.com/office/drawing/2014/main" id="{37F2F55C-8B74-476C-B9B1-A2A788215374}"/>
                  </a:ext>
                </a:extLst>
              </p:cNvPr>
              <p:cNvSpPr txBox="1">
                <a:spLocks noChangeArrowheads="1"/>
              </p:cNvSpPr>
              <p:nvPr/>
            </p:nvSpPr>
            <p:spPr bwMode="auto">
              <a:xfrm>
                <a:off x="2728" y="3040"/>
                <a:ext cx="6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1800">
                    <a:solidFill>
                      <a:schemeClr val="tx1"/>
                    </a:solidFill>
                    <a:latin typeface="Arial" panose="020B0604020202020204" pitchFamily="34" charset="0"/>
                  </a:rPr>
                  <a:t>Links</a:t>
                </a:r>
              </a:p>
            </p:txBody>
          </p:sp>
          <p:sp>
            <p:nvSpPr>
              <p:cNvPr id="287755" name="Text Box 11">
                <a:extLst>
                  <a:ext uri="{FF2B5EF4-FFF2-40B4-BE49-F238E27FC236}">
                    <a16:creationId xmlns:a16="http://schemas.microsoft.com/office/drawing/2014/main" id="{EE9359C5-9939-4D6A-8997-733FBF9913C0}"/>
                  </a:ext>
                </a:extLst>
              </p:cNvPr>
              <p:cNvSpPr txBox="1">
                <a:spLocks noChangeArrowheads="1"/>
              </p:cNvSpPr>
              <p:nvPr/>
            </p:nvSpPr>
            <p:spPr bwMode="auto">
              <a:xfrm>
                <a:off x="2328" y="3224"/>
                <a:ext cx="12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1800">
                    <a:solidFill>
                      <a:schemeClr val="tx1"/>
                    </a:solidFill>
                    <a:latin typeface="Arial" panose="020B0604020202020204" pitchFamily="34" charset="0"/>
                  </a:rPr>
                  <a:t>Single Stream</a:t>
                </a:r>
              </a:p>
            </p:txBody>
          </p:sp>
          <p:sp>
            <p:nvSpPr>
              <p:cNvPr id="287756" name="Line 12">
                <a:extLst>
                  <a:ext uri="{FF2B5EF4-FFF2-40B4-BE49-F238E27FC236}">
                    <a16:creationId xmlns:a16="http://schemas.microsoft.com/office/drawing/2014/main" id="{AD4E10BA-9E26-4877-9FBC-BDC638207E43}"/>
                  </a:ext>
                </a:extLst>
              </p:cNvPr>
              <p:cNvSpPr>
                <a:spLocks noChangeShapeType="1"/>
              </p:cNvSpPr>
              <p:nvPr/>
            </p:nvSpPr>
            <p:spPr bwMode="auto">
              <a:xfrm flipH="1" flipV="1">
                <a:off x="2224" y="2520"/>
                <a:ext cx="72" cy="4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757" name="Line 13">
                <a:extLst>
                  <a:ext uri="{FF2B5EF4-FFF2-40B4-BE49-F238E27FC236}">
                    <a16:creationId xmlns:a16="http://schemas.microsoft.com/office/drawing/2014/main" id="{CEF5E913-48BD-45D2-8B1B-67AB8C25FEA0}"/>
                  </a:ext>
                </a:extLst>
              </p:cNvPr>
              <p:cNvSpPr>
                <a:spLocks noChangeShapeType="1"/>
              </p:cNvSpPr>
              <p:nvPr/>
            </p:nvSpPr>
            <p:spPr bwMode="auto">
              <a:xfrm flipH="1" flipV="1">
                <a:off x="2416" y="2776"/>
                <a:ext cx="184" cy="4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758" name="Line 14">
                <a:extLst>
                  <a:ext uri="{FF2B5EF4-FFF2-40B4-BE49-F238E27FC236}">
                    <a16:creationId xmlns:a16="http://schemas.microsoft.com/office/drawing/2014/main" id="{20332439-DA90-462A-8D4D-FF503AD19F37}"/>
                  </a:ext>
                </a:extLst>
              </p:cNvPr>
              <p:cNvSpPr>
                <a:spLocks noChangeShapeType="1"/>
              </p:cNvSpPr>
              <p:nvPr/>
            </p:nvSpPr>
            <p:spPr bwMode="auto">
              <a:xfrm flipV="1">
                <a:off x="2984" y="2936"/>
                <a:ext cx="120" cy="15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759" name="Line 15">
                <a:extLst>
                  <a:ext uri="{FF2B5EF4-FFF2-40B4-BE49-F238E27FC236}">
                    <a16:creationId xmlns:a16="http://schemas.microsoft.com/office/drawing/2014/main" id="{1771A126-3A48-4DA8-8DE6-0FB7D8187588}"/>
                  </a:ext>
                </a:extLst>
              </p:cNvPr>
              <p:cNvSpPr>
                <a:spLocks noChangeShapeType="1"/>
              </p:cNvSpPr>
              <p:nvPr/>
            </p:nvSpPr>
            <p:spPr bwMode="auto">
              <a:xfrm flipH="1" flipV="1">
                <a:off x="2848" y="2920"/>
                <a:ext cx="112" cy="16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760" name="Line 16">
                <a:extLst>
                  <a:ext uri="{FF2B5EF4-FFF2-40B4-BE49-F238E27FC236}">
                    <a16:creationId xmlns:a16="http://schemas.microsoft.com/office/drawing/2014/main" id="{C7BF3E1C-158B-4D68-8FB2-6D3C5FA02080}"/>
                  </a:ext>
                </a:extLst>
              </p:cNvPr>
              <p:cNvSpPr>
                <a:spLocks noChangeShapeType="1"/>
              </p:cNvSpPr>
              <p:nvPr/>
            </p:nvSpPr>
            <p:spPr bwMode="auto">
              <a:xfrm flipV="1">
                <a:off x="2592" y="2904"/>
                <a:ext cx="112" cy="36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761" name="Line 17">
                <a:extLst>
                  <a:ext uri="{FF2B5EF4-FFF2-40B4-BE49-F238E27FC236}">
                    <a16:creationId xmlns:a16="http://schemas.microsoft.com/office/drawing/2014/main" id="{E23BEC5E-1FD2-4ED8-965A-D7E99774BE50}"/>
                  </a:ext>
                </a:extLst>
              </p:cNvPr>
              <p:cNvSpPr>
                <a:spLocks noChangeShapeType="1"/>
              </p:cNvSpPr>
              <p:nvPr/>
            </p:nvSpPr>
            <p:spPr bwMode="auto">
              <a:xfrm flipV="1">
                <a:off x="2608" y="2936"/>
                <a:ext cx="480" cy="32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762" name="Line 18">
                <a:extLst>
                  <a:ext uri="{FF2B5EF4-FFF2-40B4-BE49-F238E27FC236}">
                    <a16:creationId xmlns:a16="http://schemas.microsoft.com/office/drawing/2014/main" id="{64E2C907-050D-4389-BAF4-A4209B2626E0}"/>
                  </a:ext>
                </a:extLst>
              </p:cNvPr>
              <p:cNvSpPr>
                <a:spLocks noChangeShapeType="1"/>
              </p:cNvSpPr>
              <p:nvPr/>
            </p:nvSpPr>
            <p:spPr bwMode="auto">
              <a:xfrm flipV="1">
                <a:off x="2296" y="2808"/>
                <a:ext cx="240" cy="1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287763" name="Text Box 19">
            <a:extLst>
              <a:ext uri="{FF2B5EF4-FFF2-40B4-BE49-F238E27FC236}">
                <a16:creationId xmlns:a16="http://schemas.microsoft.com/office/drawing/2014/main" id="{A5C01D2D-14C1-4E78-9520-AAF1462A0859}"/>
              </a:ext>
            </a:extLst>
          </p:cNvPr>
          <p:cNvSpPr txBox="1">
            <a:spLocks noChangeArrowheads="1"/>
          </p:cNvSpPr>
          <p:nvPr/>
        </p:nvSpPr>
        <p:spPr bwMode="auto">
          <a:xfrm>
            <a:off x="6096000" y="1798638"/>
            <a:ext cx="30480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buFontTx/>
              <a:buChar char="•"/>
            </a:pPr>
            <a:r>
              <a:rPr kumimoji="0" lang="en-US" altLang="en-US" sz="2400">
                <a:solidFill>
                  <a:schemeClr val="tx1"/>
                </a:solidFill>
              </a:rPr>
              <a:t> most upstream is </a:t>
            </a:r>
            <a:r>
              <a:rPr kumimoji="0" lang="en-US" altLang="en-US" sz="2400">
                <a:solidFill>
                  <a:srgbClr val="FF3300"/>
                </a:solidFill>
              </a:rPr>
              <a:t>order 1</a:t>
            </a:r>
          </a:p>
          <a:p>
            <a:pPr algn="l" eaLnBrk="1" hangingPunct="1">
              <a:buFontTx/>
              <a:buChar char="•"/>
            </a:pPr>
            <a:r>
              <a:rPr kumimoji="0" lang="en-US" altLang="en-US" sz="2400">
                <a:solidFill>
                  <a:schemeClr val="tx1"/>
                </a:solidFill>
              </a:rPr>
              <a:t> when </a:t>
            </a:r>
            <a:r>
              <a:rPr kumimoji="0" lang="en-US" altLang="en-US" sz="2400">
                <a:solidFill>
                  <a:srgbClr val="FF3300"/>
                </a:solidFill>
              </a:rPr>
              <a:t>two streams</a:t>
            </a:r>
            <a:r>
              <a:rPr kumimoji="0" lang="en-US" altLang="en-US" sz="2400">
                <a:solidFill>
                  <a:schemeClr val="tx1"/>
                </a:solidFill>
              </a:rPr>
              <a:t> of a </a:t>
            </a:r>
            <a:r>
              <a:rPr kumimoji="0" lang="en-US" altLang="en-US" sz="2400">
                <a:solidFill>
                  <a:srgbClr val="FF3300"/>
                </a:solidFill>
              </a:rPr>
              <a:t>order i</a:t>
            </a:r>
            <a:r>
              <a:rPr kumimoji="0" lang="en-US" altLang="en-US" sz="2400">
                <a:solidFill>
                  <a:schemeClr val="tx1"/>
                </a:solidFill>
              </a:rPr>
              <a:t> join, a stream of </a:t>
            </a:r>
            <a:r>
              <a:rPr kumimoji="0" lang="en-US" altLang="en-US" sz="2400">
                <a:solidFill>
                  <a:srgbClr val="FF3300"/>
                </a:solidFill>
              </a:rPr>
              <a:t>order i+1</a:t>
            </a:r>
            <a:r>
              <a:rPr kumimoji="0" lang="en-US" altLang="en-US" sz="2400">
                <a:solidFill>
                  <a:schemeClr val="tx1"/>
                </a:solidFill>
              </a:rPr>
              <a:t> is created</a:t>
            </a:r>
          </a:p>
          <a:p>
            <a:pPr algn="l" eaLnBrk="1" hangingPunct="1">
              <a:buFontTx/>
              <a:buChar char="•"/>
            </a:pPr>
            <a:r>
              <a:rPr kumimoji="0" lang="en-US" altLang="en-US" sz="2400">
                <a:solidFill>
                  <a:schemeClr val="tx1"/>
                </a:solidFill>
              </a:rPr>
              <a:t>  when a stream of </a:t>
            </a:r>
            <a:r>
              <a:rPr kumimoji="0" lang="en-US" altLang="en-US" sz="2400">
                <a:solidFill>
                  <a:srgbClr val="FF3300"/>
                </a:solidFill>
              </a:rPr>
              <a:t>order i </a:t>
            </a:r>
            <a:r>
              <a:rPr kumimoji="0" lang="en-US" altLang="en-US" sz="2400">
                <a:solidFill>
                  <a:schemeClr val="tx2"/>
                </a:solidFill>
              </a:rPr>
              <a:t>joins</a:t>
            </a:r>
            <a:r>
              <a:rPr kumimoji="0" lang="en-US" altLang="en-US" sz="2400">
                <a:solidFill>
                  <a:schemeClr val="tx1"/>
                </a:solidFill>
              </a:rPr>
              <a:t> a stream of </a:t>
            </a:r>
            <a:r>
              <a:rPr kumimoji="0" lang="en-US" altLang="en-US" sz="2400">
                <a:solidFill>
                  <a:srgbClr val="FF3300"/>
                </a:solidFill>
              </a:rPr>
              <a:t>order i+1</a:t>
            </a:r>
            <a:r>
              <a:rPr kumimoji="0" lang="en-US" altLang="en-US" sz="2400">
                <a:solidFill>
                  <a:schemeClr val="tx1"/>
                </a:solidFill>
              </a:rPr>
              <a:t>, stream order is </a:t>
            </a:r>
            <a:r>
              <a:rPr kumimoji="0" lang="en-US" altLang="en-US" sz="2400">
                <a:solidFill>
                  <a:srgbClr val="FF3300"/>
                </a:solidFill>
              </a:rPr>
              <a:t>unaltered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8770" name="Rectangle 1026">
            <a:extLst>
              <a:ext uri="{FF2B5EF4-FFF2-40B4-BE49-F238E27FC236}">
                <a16:creationId xmlns:a16="http://schemas.microsoft.com/office/drawing/2014/main" id="{C2FBE63B-9155-414F-99BD-E965D6DC8E30}"/>
              </a:ext>
            </a:extLst>
          </p:cNvPr>
          <p:cNvSpPr>
            <a:spLocks noGrp="1" noChangeArrowheads="1"/>
          </p:cNvSpPr>
          <p:nvPr>
            <p:ph type="title"/>
          </p:nvPr>
        </p:nvSpPr>
        <p:spPr>
          <a:xfrm>
            <a:off x="295275" y="231775"/>
            <a:ext cx="8658225" cy="2185988"/>
          </a:xfrm>
        </p:spPr>
        <p:txBody>
          <a:bodyPr/>
          <a:lstStyle/>
          <a:p>
            <a:pPr>
              <a:lnSpc>
                <a:spcPct val="100000"/>
              </a:lnSpc>
            </a:pPr>
            <a:r>
              <a:rPr lang="en-US" altLang="en-US" sz="3200" b="0">
                <a:solidFill>
                  <a:srgbClr val="FF3300"/>
                </a:solidFill>
                <a:latin typeface="Times New Roman" panose="02020603050405020304" pitchFamily="18" charset="0"/>
              </a:rPr>
              <a:t>Suggestion:  Map channel networks from the DEM at the finest resolution consistent with observed channel network geomorphology ‘laws’.  </a:t>
            </a:r>
          </a:p>
        </p:txBody>
      </p:sp>
      <p:sp>
        <p:nvSpPr>
          <p:cNvPr id="288771" name="Rectangle 1027">
            <a:extLst>
              <a:ext uri="{FF2B5EF4-FFF2-40B4-BE49-F238E27FC236}">
                <a16:creationId xmlns:a16="http://schemas.microsoft.com/office/drawing/2014/main" id="{9DCEB267-AC21-4007-A89B-1EDB7DA7BA9C}"/>
              </a:ext>
            </a:extLst>
          </p:cNvPr>
          <p:cNvSpPr>
            <a:spLocks noGrp="1" noChangeArrowheads="1"/>
          </p:cNvSpPr>
          <p:nvPr>
            <p:ph type="body" idx="4294967295"/>
          </p:nvPr>
        </p:nvSpPr>
        <p:spPr>
          <a:xfrm>
            <a:off x="633413" y="2476500"/>
            <a:ext cx="7772400" cy="4114800"/>
          </a:xfrm>
        </p:spPr>
        <p:txBody>
          <a:bodyPr/>
          <a:lstStyle/>
          <a:p>
            <a:r>
              <a:rPr lang="en-US" altLang="en-US" sz="3200">
                <a:solidFill>
                  <a:schemeClr val="hlink"/>
                </a:solidFill>
                <a:latin typeface="Times New Roman" panose="02020603050405020304" pitchFamily="18" charset="0"/>
              </a:rPr>
              <a:t>Look for statistically significant break in constant stream drop property</a:t>
            </a:r>
          </a:p>
          <a:p>
            <a:r>
              <a:rPr lang="en-US" altLang="en-US" sz="3200">
                <a:solidFill>
                  <a:schemeClr val="bg2"/>
                </a:solidFill>
                <a:latin typeface="Times New Roman" panose="02020603050405020304" pitchFamily="18" charset="0"/>
              </a:rPr>
              <a:t>Break in slope versus contributing area relationship</a:t>
            </a:r>
          </a:p>
          <a:p>
            <a:r>
              <a:rPr lang="en-US" altLang="en-US" sz="3200">
                <a:solidFill>
                  <a:schemeClr val="bg2"/>
                </a:solidFill>
                <a:latin typeface="Times New Roman" panose="02020603050405020304" pitchFamily="18" charset="0"/>
              </a:rPr>
              <a:t>Physical basis in the form instability theory of Smith and Bretherton (1972), see Tarboton et al. 1992</a:t>
            </a:r>
          </a:p>
        </p:txBody>
      </p:sp>
    </p:spTree>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9794" name="Rectangle 2050">
            <a:extLst>
              <a:ext uri="{FF2B5EF4-FFF2-40B4-BE49-F238E27FC236}">
                <a16:creationId xmlns:a16="http://schemas.microsoft.com/office/drawing/2014/main" id="{9E2245BA-4137-4802-8914-A11B532F34A0}"/>
              </a:ext>
            </a:extLst>
          </p:cNvPr>
          <p:cNvSpPr>
            <a:spLocks noGrp="1" noChangeArrowheads="1"/>
          </p:cNvSpPr>
          <p:nvPr>
            <p:ph type="title"/>
          </p:nvPr>
        </p:nvSpPr>
        <p:spPr>
          <a:xfrm>
            <a:off x="527050" y="158750"/>
            <a:ext cx="8388350" cy="785813"/>
          </a:xfrm>
        </p:spPr>
        <p:txBody>
          <a:bodyPr/>
          <a:lstStyle/>
          <a:p>
            <a:r>
              <a:rPr lang="en-US" altLang="en-US" sz="4400"/>
              <a:t>Statistical Analysis of Stream Drops</a:t>
            </a:r>
            <a:endParaRPr lang="en-US" altLang="en-US" sz="3200">
              <a:solidFill>
                <a:srgbClr val="FF3300"/>
              </a:solidFill>
            </a:endParaRPr>
          </a:p>
        </p:txBody>
      </p:sp>
      <p:sp>
        <p:nvSpPr>
          <p:cNvPr id="289795" name="Rectangle 2051">
            <a:extLst>
              <a:ext uri="{FF2B5EF4-FFF2-40B4-BE49-F238E27FC236}">
                <a16:creationId xmlns:a16="http://schemas.microsoft.com/office/drawing/2014/main" id="{E98AE639-AC03-4865-B828-E583B096D02B}"/>
              </a:ext>
            </a:extLst>
          </p:cNvPr>
          <p:cNvSpPr>
            <a:spLocks noChangeArrowheads="1"/>
          </p:cNvSpPr>
          <p:nvPr/>
        </p:nvSpPr>
        <p:spPr bwMode="auto">
          <a:xfrm>
            <a:off x="3581400" y="2428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89796" name="Rectangle 2052">
            <a:extLst>
              <a:ext uri="{FF2B5EF4-FFF2-40B4-BE49-F238E27FC236}">
                <a16:creationId xmlns:a16="http://schemas.microsoft.com/office/drawing/2014/main" id="{9E337389-E691-4B6A-97DD-47767304CDEC}"/>
              </a:ext>
            </a:extLst>
          </p:cNvPr>
          <p:cNvSpPr>
            <a:spLocks noChangeArrowheads="1"/>
          </p:cNvSpPr>
          <p:nvPr/>
        </p:nvSpPr>
        <p:spPr bwMode="auto">
          <a:xfrm>
            <a:off x="3586163" y="2428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89797" name="Rectangle 2053">
            <a:extLst>
              <a:ext uri="{FF2B5EF4-FFF2-40B4-BE49-F238E27FC236}">
                <a16:creationId xmlns:a16="http://schemas.microsoft.com/office/drawing/2014/main" id="{C4488784-6850-4D48-ACAF-A86309EF75C3}"/>
              </a:ext>
            </a:extLst>
          </p:cNvPr>
          <p:cNvSpPr>
            <a:spLocks noChangeArrowheads="1"/>
          </p:cNvSpPr>
          <p:nvPr/>
        </p:nvSpPr>
        <p:spPr bwMode="auto">
          <a:xfrm>
            <a:off x="3590925" y="2433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289798" name="Object 2054">
            <a:extLst>
              <a:ext uri="{FF2B5EF4-FFF2-40B4-BE49-F238E27FC236}">
                <a16:creationId xmlns:a16="http://schemas.microsoft.com/office/drawing/2014/main" id="{D56F0859-C899-4F06-9D70-A7A72FDF0B08}"/>
              </a:ext>
            </a:extLst>
          </p:cNvPr>
          <p:cNvGraphicFramePr>
            <a:graphicFrameLocks noChangeAspect="1"/>
          </p:cNvGraphicFramePr>
          <p:nvPr/>
        </p:nvGraphicFramePr>
        <p:xfrm>
          <a:off x="0" y="1406525"/>
          <a:ext cx="3071813" cy="3111500"/>
        </p:xfrm>
        <a:graphic>
          <a:graphicData uri="http://schemas.openxmlformats.org/presentationml/2006/ole">
            <mc:AlternateContent xmlns:mc="http://schemas.openxmlformats.org/markup-compatibility/2006">
              <mc:Choice xmlns:v="urn:schemas-microsoft-com:vml" Requires="v">
                <p:oleObj spid="_x0000_s304128" r:id="rId4" imgW="3352800" imgH="2590465" progId="SPLUSGraphSheetFileType">
                  <p:embed/>
                </p:oleObj>
              </mc:Choice>
              <mc:Fallback>
                <p:oleObj r:id="rId4" imgW="3352800" imgH="2590465" progId="SPLUSGraphSheetFileType">
                  <p:embed/>
                  <p:pic>
                    <p:nvPicPr>
                      <p:cNvPr id="0" name="Object 2054"/>
                      <p:cNvPicPr>
                        <a:picLocks noChangeAspect="1" noChangeArrowheads="1"/>
                      </p:cNvPicPr>
                      <p:nvPr/>
                    </p:nvPicPr>
                    <p:blipFill>
                      <a:blip r:embed="rId5">
                        <a:extLst>
                          <a:ext uri="{28A0092B-C50C-407E-A947-70E740481C1C}">
                            <a14:useLocalDpi xmlns:a14="http://schemas.microsoft.com/office/drawing/2010/main" val="0"/>
                          </a:ext>
                        </a:extLst>
                      </a:blip>
                      <a:srcRect l="22363" t="13060" r="18546" b="9531"/>
                      <a:stretch>
                        <a:fillRect/>
                      </a:stretch>
                    </p:blipFill>
                    <p:spPr bwMode="auto">
                      <a:xfrm>
                        <a:off x="0" y="1406525"/>
                        <a:ext cx="3071813" cy="311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9799" name="Object 2055">
            <a:extLst>
              <a:ext uri="{FF2B5EF4-FFF2-40B4-BE49-F238E27FC236}">
                <a16:creationId xmlns:a16="http://schemas.microsoft.com/office/drawing/2014/main" id="{FE97314D-2923-4110-A6FF-D4AA7974D56D}"/>
              </a:ext>
            </a:extLst>
          </p:cNvPr>
          <p:cNvGraphicFramePr>
            <a:graphicFrameLocks noChangeAspect="1"/>
          </p:cNvGraphicFramePr>
          <p:nvPr/>
        </p:nvGraphicFramePr>
        <p:xfrm>
          <a:off x="3019425" y="1450975"/>
          <a:ext cx="3052763" cy="3089275"/>
        </p:xfrm>
        <a:graphic>
          <a:graphicData uri="http://schemas.openxmlformats.org/presentationml/2006/ole">
            <mc:AlternateContent xmlns:mc="http://schemas.openxmlformats.org/markup-compatibility/2006">
              <mc:Choice xmlns:v="urn:schemas-microsoft-com:vml" Requires="v">
                <p:oleObj spid="_x0000_s304129" r:id="rId6" imgW="3352800" imgH="2590465" progId="SPLUSGraphSheetFileType">
                  <p:embed/>
                </p:oleObj>
              </mc:Choice>
              <mc:Fallback>
                <p:oleObj r:id="rId6" imgW="3352800" imgH="2590465" progId="SPLUSGraphSheetFileType">
                  <p:embed/>
                  <p:pic>
                    <p:nvPicPr>
                      <p:cNvPr id="0" name="Object 2055"/>
                      <p:cNvPicPr>
                        <a:picLocks noChangeAspect="1" noChangeArrowheads="1"/>
                      </p:cNvPicPr>
                      <p:nvPr/>
                    </p:nvPicPr>
                    <p:blipFill>
                      <a:blip r:embed="rId7">
                        <a:extLst>
                          <a:ext uri="{28A0092B-C50C-407E-A947-70E740481C1C}">
                            <a14:useLocalDpi xmlns:a14="http://schemas.microsoft.com/office/drawing/2010/main" val="0"/>
                          </a:ext>
                        </a:extLst>
                      </a:blip>
                      <a:srcRect l="22636" t="13766" r="18546" b="9178"/>
                      <a:stretch>
                        <a:fillRect/>
                      </a:stretch>
                    </p:blipFill>
                    <p:spPr bwMode="auto">
                      <a:xfrm>
                        <a:off x="3019425" y="1450975"/>
                        <a:ext cx="3052763" cy="3089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9800" name="Object 2056">
            <a:extLst>
              <a:ext uri="{FF2B5EF4-FFF2-40B4-BE49-F238E27FC236}">
                <a16:creationId xmlns:a16="http://schemas.microsoft.com/office/drawing/2014/main" id="{7351851F-6003-4832-B3E7-E989487C3E15}"/>
              </a:ext>
            </a:extLst>
          </p:cNvPr>
          <p:cNvGraphicFramePr>
            <a:graphicFrameLocks noChangeAspect="1"/>
          </p:cNvGraphicFramePr>
          <p:nvPr/>
        </p:nvGraphicFramePr>
        <p:xfrm>
          <a:off x="6062663" y="1454150"/>
          <a:ext cx="3043237" cy="3076575"/>
        </p:xfrm>
        <a:graphic>
          <a:graphicData uri="http://schemas.openxmlformats.org/presentationml/2006/ole">
            <mc:AlternateContent xmlns:mc="http://schemas.openxmlformats.org/markup-compatibility/2006">
              <mc:Choice xmlns:v="urn:schemas-microsoft-com:vml" Requires="v">
                <p:oleObj spid="_x0000_s304130" r:id="rId8" imgW="3352800" imgH="2590465" progId="SPLUSGraphSheetFileType">
                  <p:embed/>
                </p:oleObj>
              </mc:Choice>
              <mc:Fallback>
                <p:oleObj r:id="rId8" imgW="3352800" imgH="2590465" progId="SPLUSGraphSheetFileType">
                  <p:embed/>
                  <p:pic>
                    <p:nvPicPr>
                      <p:cNvPr id="0" name="Object 2056"/>
                      <p:cNvPicPr>
                        <a:picLocks noChangeAspect="1" noChangeArrowheads="1"/>
                      </p:cNvPicPr>
                      <p:nvPr/>
                    </p:nvPicPr>
                    <p:blipFill>
                      <a:blip r:embed="rId9">
                        <a:extLst>
                          <a:ext uri="{28A0092B-C50C-407E-A947-70E740481C1C}">
                            <a14:useLocalDpi xmlns:a14="http://schemas.microsoft.com/office/drawing/2010/main" val="0"/>
                          </a:ext>
                        </a:extLst>
                      </a:blip>
                      <a:srcRect l="22363" t="13766" r="19090" b="9531"/>
                      <a:stretch>
                        <a:fillRect/>
                      </a:stretch>
                    </p:blipFill>
                    <p:spPr bwMode="auto">
                      <a:xfrm>
                        <a:off x="6062663" y="1454150"/>
                        <a:ext cx="3043237" cy="3076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9801" name="Rectangle 2057">
            <a:extLst>
              <a:ext uri="{FF2B5EF4-FFF2-40B4-BE49-F238E27FC236}">
                <a16:creationId xmlns:a16="http://schemas.microsoft.com/office/drawing/2014/main" id="{B29883BC-5E09-4E1C-A1C8-7B4FFCA5905B}"/>
              </a:ext>
            </a:extLst>
          </p:cNvPr>
          <p:cNvSpPr>
            <a:spLocks noChangeArrowheads="1"/>
          </p:cNvSpPr>
          <p:nvPr/>
        </p:nvSpPr>
        <p:spPr bwMode="auto">
          <a:xfrm>
            <a:off x="0" y="4922838"/>
            <a:ext cx="9144000"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a:solidFill>
                  <a:schemeClr val="tx1"/>
                </a:solidFill>
                <a:cs typeface="Times New Roman" panose="02020603050405020304" pitchFamily="18" charset="0"/>
              </a:rPr>
              <a:t>Stream drop test for Mawheraiti River.  For each upward curved support area threshold the stream drop for each stream is plotted against Strahler stream order.  The large circles indicate mean stream drop for each order The weighted support area threshold, drainage density (in km</a:t>
            </a:r>
            <a:r>
              <a:rPr lang="en-US" altLang="en-US" sz="1800" baseline="30000">
                <a:solidFill>
                  <a:schemeClr val="tx1"/>
                </a:solidFill>
                <a:cs typeface="Times New Roman" panose="02020603050405020304" pitchFamily="18" charset="0"/>
              </a:rPr>
              <a:t>-1</a:t>
            </a:r>
            <a:r>
              <a:rPr lang="en-US" altLang="en-US" sz="1800">
                <a:solidFill>
                  <a:schemeClr val="tx1"/>
                </a:solidFill>
                <a:cs typeface="Times New Roman" panose="02020603050405020304" pitchFamily="18" charset="0"/>
              </a:rPr>
              <a:t>) and t statistic for the difference in means between lowest order and all higher order streams is given.</a:t>
            </a:r>
            <a:r>
              <a:rPr lang="en-US" altLang="en-US" sz="1700">
                <a:solidFill>
                  <a:schemeClr val="tx1"/>
                </a:solidFill>
              </a:rPr>
              <a:t> </a:t>
            </a:r>
            <a:endParaRPr lang="en-US" altLang="en-US" sz="3600">
              <a:solidFill>
                <a:schemeClr val="tx1"/>
              </a:solidFill>
            </a:endParaRPr>
          </a:p>
        </p:txBody>
      </p:sp>
      <p:sp>
        <p:nvSpPr>
          <p:cNvPr id="289802" name="Text Box 2058">
            <a:extLst>
              <a:ext uri="{FF2B5EF4-FFF2-40B4-BE49-F238E27FC236}">
                <a16:creationId xmlns:a16="http://schemas.microsoft.com/office/drawing/2014/main" id="{97B618AB-1DC7-4092-8728-516CB9812E49}"/>
              </a:ext>
            </a:extLst>
          </p:cNvPr>
          <p:cNvSpPr txBox="1">
            <a:spLocks noChangeArrowheads="1"/>
          </p:cNvSpPr>
          <p:nvPr/>
        </p:nvSpPr>
        <p:spPr bwMode="auto">
          <a:xfrm>
            <a:off x="1193800" y="1539875"/>
            <a:ext cx="1698625"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kumimoji="0" lang="en-US" altLang="en-US" sz="1800">
                <a:solidFill>
                  <a:schemeClr val="tx1"/>
                </a:solidFill>
              </a:rPr>
              <a:t>Threshold = 10</a:t>
            </a:r>
          </a:p>
          <a:p>
            <a:pPr algn="r"/>
            <a:r>
              <a:rPr kumimoji="0" lang="en-US" altLang="en-US" sz="1800">
                <a:solidFill>
                  <a:schemeClr val="tx1"/>
                </a:solidFill>
              </a:rPr>
              <a:t>Dd = 2.5</a:t>
            </a:r>
          </a:p>
          <a:p>
            <a:pPr algn="r"/>
            <a:r>
              <a:rPr kumimoji="0" lang="en-US" altLang="en-US" sz="1800">
                <a:solidFill>
                  <a:schemeClr val="tx1"/>
                </a:solidFill>
              </a:rPr>
              <a:t>t = -3.5</a:t>
            </a:r>
          </a:p>
        </p:txBody>
      </p:sp>
      <p:sp>
        <p:nvSpPr>
          <p:cNvPr id="289803" name="Text Box 2059">
            <a:extLst>
              <a:ext uri="{FF2B5EF4-FFF2-40B4-BE49-F238E27FC236}">
                <a16:creationId xmlns:a16="http://schemas.microsoft.com/office/drawing/2014/main" id="{114F7C5F-2F84-4C3E-B14B-3CBA6D584E72}"/>
              </a:ext>
            </a:extLst>
          </p:cNvPr>
          <p:cNvSpPr txBox="1">
            <a:spLocks noChangeArrowheads="1"/>
          </p:cNvSpPr>
          <p:nvPr/>
        </p:nvSpPr>
        <p:spPr bwMode="auto">
          <a:xfrm>
            <a:off x="3870325" y="1539875"/>
            <a:ext cx="2081213"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kumimoji="0" lang="en-US" altLang="en-US" sz="1800">
                <a:solidFill>
                  <a:schemeClr val="tx1"/>
                </a:solidFill>
              </a:rPr>
              <a:t>Threshold = 15</a:t>
            </a:r>
          </a:p>
          <a:p>
            <a:pPr algn="r"/>
            <a:r>
              <a:rPr kumimoji="0" lang="en-US" altLang="en-US" sz="1800">
                <a:solidFill>
                  <a:schemeClr val="tx1"/>
                </a:solidFill>
              </a:rPr>
              <a:t>Dd = 2.1</a:t>
            </a:r>
          </a:p>
          <a:p>
            <a:pPr algn="r"/>
            <a:r>
              <a:rPr kumimoji="0" lang="en-US" altLang="en-US" sz="1800">
                <a:solidFill>
                  <a:schemeClr val="tx1"/>
                </a:solidFill>
              </a:rPr>
              <a:t>t = -2.08</a:t>
            </a:r>
          </a:p>
        </p:txBody>
      </p:sp>
      <p:sp>
        <p:nvSpPr>
          <p:cNvPr id="289804" name="Text Box 2060">
            <a:extLst>
              <a:ext uri="{FF2B5EF4-FFF2-40B4-BE49-F238E27FC236}">
                <a16:creationId xmlns:a16="http://schemas.microsoft.com/office/drawing/2014/main" id="{3E08DBFE-ED92-44B7-A599-4748F46D0C47}"/>
              </a:ext>
            </a:extLst>
          </p:cNvPr>
          <p:cNvSpPr txBox="1">
            <a:spLocks noChangeArrowheads="1"/>
          </p:cNvSpPr>
          <p:nvPr/>
        </p:nvSpPr>
        <p:spPr bwMode="auto">
          <a:xfrm>
            <a:off x="7186613" y="1536700"/>
            <a:ext cx="182245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kumimoji="0" lang="en-US" altLang="en-US" sz="1800">
                <a:solidFill>
                  <a:schemeClr val="tx1"/>
                </a:solidFill>
              </a:rPr>
              <a:t>Threshold = 20</a:t>
            </a:r>
          </a:p>
          <a:p>
            <a:pPr algn="r"/>
            <a:r>
              <a:rPr kumimoji="0" lang="en-US" altLang="en-US" sz="1800">
                <a:solidFill>
                  <a:schemeClr val="tx1"/>
                </a:solidFill>
              </a:rPr>
              <a:t>Dd = 1.9</a:t>
            </a:r>
          </a:p>
          <a:p>
            <a:pPr algn="r"/>
            <a:r>
              <a:rPr kumimoji="0" lang="en-US" altLang="en-US" sz="1800">
                <a:solidFill>
                  <a:schemeClr val="tx1"/>
                </a:solidFill>
              </a:rPr>
              <a:t>t = -1.03</a:t>
            </a:r>
          </a:p>
        </p:txBody>
      </p:sp>
    </p:spTree>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1842" name="Picture 2" descr="C:\MyDocuments\NZwork\grey\greytoppd.wmf">
            <a:extLst>
              <a:ext uri="{FF2B5EF4-FFF2-40B4-BE49-F238E27FC236}">
                <a16:creationId xmlns:a16="http://schemas.microsoft.com/office/drawing/2014/main" id="{7F9A55B1-70FB-42F5-ADDC-067B902EE3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0775"/>
          <a:stretch>
            <a:fillRect/>
          </a:stretch>
        </p:blipFill>
        <p:spPr bwMode="auto">
          <a:xfrm>
            <a:off x="665163" y="423863"/>
            <a:ext cx="7762875" cy="5951537"/>
          </a:xfrm>
          <a:prstGeom prst="rect">
            <a:avLst/>
          </a:prstGeom>
          <a:noFill/>
          <a:extLst>
            <a:ext uri="{909E8E84-426E-40DD-AFC4-6F175D3DCCD1}">
              <a14:hiddenFill xmlns:a14="http://schemas.microsoft.com/office/drawing/2010/main">
                <a:solidFill>
                  <a:srgbClr val="FFFFFF"/>
                </a:solidFill>
              </a14:hiddenFill>
            </a:ext>
          </a:extLst>
        </p:spPr>
      </p:pic>
      <p:sp>
        <p:nvSpPr>
          <p:cNvPr id="291843" name="Text Box 3">
            <a:extLst>
              <a:ext uri="{FF2B5EF4-FFF2-40B4-BE49-F238E27FC236}">
                <a16:creationId xmlns:a16="http://schemas.microsoft.com/office/drawing/2014/main" id="{B4393787-0DFF-4782-8235-367E25C1494A}"/>
              </a:ext>
            </a:extLst>
          </p:cNvPr>
          <p:cNvSpPr txBox="1">
            <a:spLocks noChangeArrowheads="1"/>
          </p:cNvSpPr>
          <p:nvPr/>
        </p:nvSpPr>
        <p:spPr bwMode="auto">
          <a:xfrm>
            <a:off x="1539875" y="0"/>
            <a:ext cx="6581775"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spcBef>
                <a:spcPct val="50000"/>
              </a:spcBef>
            </a:pPr>
            <a:r>
              <a:rPr kumimoji="0" lang="en-US" altLang="en-US" sz="2400">
                <a:solidFill>
                  <a:schemeClr val="tx1"/>
                </a:solidFill>
              </a:rPr>
              <a:t>Curvature based stream delineation with threshold by constant drop analysis</a:t>
            </a:r>
          </a:p>
        </p:txBody>
      </p:sp>
    </p:spTree>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a:extLst>
              <a:ext uri="{FF2B5EF4-FFF2-40B4-BE49-F238E27FC236}">
                <a16:creationId xmlns:a16="http://schemas.microsoft.com/office/drawing/2014/main" id="{9D77CC51-FFBE-4F41-9579-FB0464663FB4}"/>
              </a:ext>
            </a:extLst>
          </p:cNvPr>
          <p:cNvSpPr>
            <a:spLocks noGrp="1" noChangeArrowheads="1"/>
          </p:cNvSpPr>
          <p:nvPr>
            <p:ph type="title"/>
          </p:nvPr>
        </p:nvSpPr>
        <p:spPr>
          <a:xfrm>
            <a:off x="2247900" y="292100"/>
            <a:ext cx="6096000" cy="1143000"/>
          </a:xfrm>
        </p:spPr>
        <p:txBody>
          <a:bodyPr/>
          <a:lstStyle/>
          <a:p>
            <a:r>
              <a:rPr lang="en-US" altLang="en-US"/>
              <a:t>Why Programming</a:t>
            </a:r>
          </a:p>
        </p:txBody>
      </p:sp>
      <p:pic>
        <p:nvPicPr>
          <p:cNvPr id="283651" name="Picture 3" descr="C:\Program Files\corel\suite8\Graphics\Borders\COMPBORD.WPG">
            <a:extLst>
              <a:ext uri="{FF2B5EF4-FFF2-40B4-BE49-F238E27FC236}">
                <a16:creationId xmlns:a16="http://schemas.microsoft.com/office/drawing/2014/main" id="{6B13D43F-1C1C-476B-98F0-026FE7496E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7123" r="40082"/>
          <a:stretch>
            <a:fillRect/>
          </a:stretch>
        </p:blipFill>
        <p:spPr bwMode="auto">
          <a:xfrm>
            <a:off x="1655763" y="1727200"/>
            <a:ext cx="5884862" cy="48656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3890" name="Arc 2">
            <a:extLst>
              <a:ext uri="{FF2B5EF4-FFF2-40B4-BE49-F238E27FC236}">
                <a16:creationId xmlns:a16="http://schemas.microsoft.com/office/drawing/2014/main" id="{929CFEDE-32C4-410B-A94E-319569609027}"/>
              </a:ext>
            </a:extLst>
          </p:cNvPr>
          <p:cNvSpPr>
            <a:spLocks/>
          </p:cNvSpPr>
          <p:nvPr/>
        </p:nvSpPr>
        <p:spPr bwMode="auto">
          <a:xfrm>
            <a:off x="0" y="839788"/>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93891" name="Line 3">
            <a:extLst>
              <a:ext uri="{FF2B5EF4-FFF2-40B4-BE49-F238E27FC236}">
                <a16:creationId xmlns:a16="http://schemas.microsoft.com/office/drawing/2014/main" id="{081D0BB7-F421-47CE-9041-2118BD4F77E0}"/>
              </a:ext>
            </a:extLst>
          </p:cNvPr>
          <p:cNvSpPr>
            <a:spLocks noChangeShapeType="1"/>
          </p:cNvSpPr>
          <p:nvPr/>
        </p:nvSpPr>
        <p:spPr bwMode="auto">
          <a:xfrm>
            <a:off x="566738" y="955675"/>
            <a:ext cx="8561387" cy="0"/>
          </a:xfrm>
          <a:prstGeom prst="line">
            <a:avLst/>
          </a:prstGeom>
          <a:noFill/>
          <a:ln w="12700"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pic>
        <p:nvPicPr>
          <p:cNvPr id="293892" name="Picture 4" descr="C:\Program Files\corel\suite8\Graphics\Borders\COMPBORD.WPG">
            <a:extLst>
              <a:ext uri="{FF2B5EF4-FFF2-40B4-BE49-F238E27FC236}">
                <a16:creationId xmlns:a16="http://schemas.microsoft.com/office/drawing/2014/main" id="{286DC70A-75EA-4150-8289-865F860C6C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9339" r="59991"/>
          <a:stretch>
            <a:fillRect/>
          </a:stretch>
        </p:blipFill>
        <p:spPr bwMode="auto">
          <a:xfrm>
            <a:off x="0" y="4986338"/>
            <a:ext cx="1876425" cy="1871662"/>
          </a:xfrm>
          <a:prstGeom prst="rect">
            <a:avLst/>
          </a:prstGeom>
          <a:noFill/>
          <a:extLst>
            <a:ext uri="{909E8E84-426E-40DD-AFC4-6F175D3DCCD1}">
              <a14:hiddenFill xmlns:a14="http://schemas.microsoft.com/office/drawing/2010/main">
                <a:solidFill>
                  <a:srgbClr val="FFFFFF"/>
                </a:solidFill>
              </a14:hiddenFill>
            </a:ext>
          </a:extLst>
        </p:spPr>
      </p:pic>
      <p:sp>
        <p:nvSpPr>
          <p:cNvPr id="293893" name="Rectangle 5">
            <a:extLst>
              <a:ext uri="{FF2B5EF4-FFF2-40B4-BE49-F238E27FC236}">
                <a16:creationId xmlns:a16="http://schemas.microsoft.com/office/drawing/2014/main" id="{42421173-16D7-4C3C-8B5D-1F8049197EE5}"/>
              </a:ext>
            </a:extLst>
          </p:cNvPr>
          <p:cNvSpPr>
            <a:spLocks noGrp="1" noChangeArrowheads="1"/>
          </p:cNvSpPr>
          <p:nvPr>
            <p:ph type="title"/>
          </p:nvPr>
        </p:nvSpPr>
        <p:spPr>
          <a:xfrm>
            <a:off x="1358900" y="0"/>
            <a:ext cx="7235825" cy="1031875"/>
          </a:xfrm>
        </p:spPr>
        <p:txBody>
          <a:bodyPr/>
          <a:lstStyle/>
          <a:p>
            <a:pPr>
              <a:lnSpc>
                <a:spcPct val="100000"/>
              </a:lnSpc>
            </a:pPr>
            <a:r>
              <a:rPr lang="en-US" altLang="en-US" sz="3600">
                <a:latin typeface="Arial" panose="020B0604020202020204" pitchFamily="34" charset="0"/>
              </a:rPr>
              <a:t>TauDEM Software Functionality</a:t>
            </a:r>
          </a:p>
        </p:txBody>
      </p:sp>
      <p:sp>
        <p:nvSpPr>
          <p:cNvPr id="293894" name="Rectangle 6">
            <a:extLst>
              <a:ext uri="{FF2B5EF4-FFF2-40B4-BE49-F238E27FC236}">
                <a16:creationId xmlns:a16="http://schemas.microsoft.com/office/drawing/2014/main" id="{102780F2-145D-4185-8F14-45DFF1AC885A}"/>
              </a:ext>
            </a:extLst>
          </p:cNvPr>
          <p:cNvSpPr>
            <a:spLocks noGrp="1" noChangeArrowheads="1"/>
          </p:cNvSpPr>
          <p:nvPr>
            <p:ph type="body" idx="1"/>
          </p:nvPr>
        </p:nvSpPr>
        <p:spPr>
          <a:xfrm>
            <a:off x="1601788" y="1058863"/>
            <a:ext cx="7253287" cy="5600700"/>
          </a:xfrm>
        </p:spPr>
        <p:txBody>
          <a:bodyPr/>
          <a:lstStyle/>
          <a:p>
            <a:pPr>
              <a:lnSpc>
                <a:spcPct val="90000"/>
              </a:lnSpc>
            </a:pPr>
            <a:r>
              <a:rPr lang="en-US" altLang="en-US" sz="2000">
                <a:solidFill>
                  <a:schemeClr val="bg2"/>
                </a:solidFill>
              </a:rPr>
              <a:t>Pit removal (standard flooding approach)</a:t>
            </a:r>
          </a:p>
          <a:p>
            <a:pPr>
              <a:lnSpc>
                <a:spcPct val="90000"/>
              </a:lnSpc>
            </a:pPr>
            <a:r>
              <a:rPr lang="en-US" altLang="en-US" sz="2000">
                <a:solidFill>
                  <a:schemeClr val="bg2"/>
                </a:solidFill>
              </a:rPr>
              <a:t>Flow directions and slope </a:t>
            </a:r>
          </a:p>
          <a:p>
            <a:pPr lvl="1">
              <a:lnSpc>
                <a:spcPct val="90000"/>
              </a:lnSpc>
            </a:pPr>
            <a:r>
              <a:rPr lang="en-US" altLang="en-US" sz="2000">
                <a:solidFill>
                  <a:schemeClr val="bg2"/>
                </a:solidFill>
              </a:rPr>
              <a:t>D8 (standard)</a:t>
            </a:r>
          </a:p>
          <a:p>
            <a:pPr lvl="1">
              <a:lnSpc>
                <a:spcPct val="90000"/>
              </a:lnSpc>
            </a:pPr>
            <a:r>
              <a:rPr lang="en-US" altLang="en-US" sz="2000">
                <a:solidFill>
                  <a:schemeClr val="bg2"/>
                </a:solidFill>
              </a:rPr>
              <a:t>D</a:t>
            </a:r>
            <a:r>
              <a:rPr lang="en-US" altLang="en-US" sz="2000">
                <a:solidFill>
                  <a:schemeClr val="bg2"/>
                </a:solidFill>
                <a:sym typeface="Symbol" panose="05050102010706020507" pitchFamily="18" charset="2"/>
              </a:rPr>
              <a:t> (Tarboton, 1997, WRR 33(2):309)</a:t>
            </a:r>
          </a:p>
          <a:p>
            <a:pPr lvl="1">
              <a:lnSpc>
                <a:spcPct val="90000"/>
              </a:lnSpc>
            </a:pPr>
            <a:r>
              <a:rPr lang="en-US" altLang="en-US" sz="2000">
                <a:solidFill>
                  <a:schemeClr val="bg2"/>
                </a:solidFill>
                <a:sym typeface="Symbol" panose="05050102010706020507" pitchFamily="18" charset="2"/>
              </a:rPr>
              <a:t>Flat routing (Garbrecht and Martz, 1997, JOH 193:204)</a:t>
            </a:r>
          </a:p>
          <a:p>
            <a:pPr>
              <a:lnSpc>
                <a:spcPct val="90000"/>
              </a:lnSpc>
            </a:pPr>
            <a:r>
              <a:rPr lang="en-US" altLang="en-US" sz="2000">
                <a:solidFill>
                  <a:schemeClr val="bg2"/>
                </a:solidFill>
              </a:rPr>
              <a:t>Drainage area (D8 and D</a:t>
            </a:r>
            <a:r>
              <a:rPr lang="en-US" altLang="en-US" sz="2000">
                <a:solidFill>
                  <a:schemeClr val="bg2"/>
                </a:solidFill>
                <a:sym typeface="Symbol" panose="05050102010706020507" pitchFamily="18" charset="2"/>
              </a:rPr>
              <a:t>)</a:t>
            </a:r>
          </a:p>
          <a:p>
            <a:pPr>
              <a:lnSpc>
                <a:spcPct val="90000"/>
              </a:lnSpc>
            </a:pPr>
            <a:r>
              <a:rPr lang="en-US" altLang="en-US" sz="2000">
                <a:solidFill>
                  <a:schemeClr val="bg2"/>
                </a:solidFill>
                <a:sym typeface="Symbol" panose="05050102010706020507" pitchFamily="18" charset="2"/>
              </a:rPr>
              <a:t>Network and watershed delineation</a:t>
            </a:r>
          </a:p>
          <a:p>
            <a:pPr lvl="1">
              <a:lnSpc>
                <a:spcPct val="90000"/>
              </a:lnSpc>
            </a:pPr>
            <a:r>
              <a:rPr lang="en-US" altLang="en-US" sz="2000">
                <a:solidFill>
                  <a:schemeClr val="bg2"/>
                </a:solidFill>
                <a:sym typeface="Symbol" panose="05050102010706020507" pitchFamily="18" charset="2"/>
              </a:rPr>
              <a:t>Support area threshold/channel maintenance coefficient (Standard)</a:t>
            </a:r>
          </a:p>
          <a:p>
            <a:pPr lvl="1">
              <a:lnSpc>
                <a:spcPct val="90000"/>
              </a:lnSpc>
            </a:pPr>
            <a:r>
              <a:rPr lang="en-US" altLang="en-US" sz="2000">
                <a:solidFill>
                  <a:schemeClr val="bg2"/>
                </a:solidFill>
                <a:sym typeface="Symbol" panose="05050102010706020507" pitchFamily="18" charset="2"/>
              </a:rPr>
              <a:t>Combined area-slope threshold (Montgomery and Dietrich, 1992, Science, 255:826)</a:t>
            </a:r>
          </a:p>
          <a:p>
            <a:pPr lvl="1">
              <a:lnSpc>
                <a:spcPct val="90000"/>
              </a:lnSpc>
            </a:pPr>
            <a:r>
              <a:rPr lang="en-US" altLang="en-US" sz="2000">
                <a:solidFill>
                  <a:schemeClr val="bg2"/>
                </a:solidFill>
                <a:sym typeface="Symbol" panose="05050102010706020507" pitchFamily="18" charset="2"/>
              </a:rPr>
              <a:t>Local curvature based (using Peuker and Douglas, 1975, Comput. Graphics Image Proc. 4:375)</a:t>
            </a:r>
          </a:p>
          <a:p>
            <a:pPr>
              <a:lnSpc>
                <a:spcPct val="90000"/>
              </a:lnSpc>
            </a:pPr>
            <a:r>
              <a:rPr lang="en-US" altLang="en-US" sz="2000">
                <a:solidFill>
                  <a:schemeClr val="bg2"/>
                </a:solidFill>
                <a:sym typeface="Symbol" panose="05050102010706020507" pitchFamily="18" charset="2"/>
              </a:rPr>
              <a:t>Threshold/drainage density selection by stream drop analysis (Tarboton et al., 1991, Hyd. Proc. 5(1):81)</a:t>
            </a:r>
          </a:p>
          <a:p>
            <a:pPr>
              <a:lnSpc>
                <a:spcPct val="90000"/>
              </a:lnSpc>
            </a:pPr>
            <a:r>
              <a:rPr lang="en-US" altLang="en-US" sz="2000">
                <a:solidFill>
                  <a:schemeClr val="bg2"/>
                </a:solidFill>
                <a:sym typeface="Symbol" panose="05050102010706020507" pitchFamily="18" charset="2"/>
              </a:rPr>
              <a:t>Wetness index and distance to streams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1907" name="Line 3">
            <a:extLst>
              <a:ext uri="{FF2B5EF4-FFF2-40B4-BE49-F238E27FC236}">
                <a16:creationId xmlns:a16="http://schemas.microsoft.com/office/drawing/2014/main" id="{9C1CD6F0-C76C-46B2-B4D5-582670A48E35}"/>
              </a:ext>
            </a:extLst>
          </p:cNvPr>
          <p:cNvSpPr>
            <a:spLocks noChangeShapeType="1"/>
          </p:cNvSpPr>
          <p:nvPr/>
        </p:nvSpPr>
        <p:spPr bwMode="auto">
          <a:xfrm>
            <a:off x="566738" y="955675"/>
            <a:ext cx="8561387" cy="0"/>
          </a:xfrm>
          <a:prstGeom prst="line">
            <a:avLst/>
          </a:prstGeom>
          <a:noFill/>
          <a:ln w="12700"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51909" name="Rectangle 5">
            <a:extLst>
              <a:ext uri="{FF2B5EF4-FFF2-40B4-BE49-F238E27FC236}">
                <a16:creationId xmlns:a16="http://schemas.microsoft.com/office/drawing/2014/main" id="{2A570AC7-DD30-417D-BD6D-62E4DF6ADF33}"/>
              </a:ext>
            </a:extLst>
          </p:cNvPr>
          <p:cNvSpPr>
            <a:spLocks noGrp="1" noChangeArrowheads="1"/>
          </p:cNvSpPr>
          <p:nvPr>
            <p:ph type="title"/>
          </p:nvPr>
        </p:nvSpPr>
        <p:spPr>
          <a:xfrm>
            <a:off x="2393950" y="0"/>
            <a:ext cx="6021388" cy="923925"/>
          </a:xfrm>
          <a:ln/>
          <a:extLst>
            <a:ext uri="{91240B29-F687-4F45-9708-019B960494DF}">
              <a14:hiddenLine xmlns:a14="http://schemas.microsoft.com/office/drawing/2010/main" w="9525">
                <a:solidFill>
                  <a:schemeClr val="bg2"/>
                </a:solidFill>
                <a:miter lim="800000"/>
                <a:headEnd/>
                <a:tailEnd/>
              </a14:hiddenLine>
            </a:ext>
          </a:extLst>
        </p:spPr>
        <p:txBody>
          <a:bodyPr/>
          <a:lstStyle/>
          <a:p>
            <a:pPr>
              <a:lnSpc>
                <a:spcPct val="100000"/>
              </a:lnSpc>
            </a:pPr>
            <a:r>
              <a:rPr lang="en-US" altLang="en-US" sz="3600"/>
              <a:t>TauDEM Software Architecture</a:t>
            </a:r>
            <a:endParaRPr lang="en-US" altLang="en-US" sz="4000"/>
          </a:p>
        </p:txBody>
      </p:sp>
      <p:sp>
        <p:nvSpPr>
          <p:cNvPr id="251915" name="Rectangle 11">
            <a:extLst>
              <a:ext uri="{FF2B5EF4-FFF2-40B4-BE49-F238E27FC236}">
                <a16:creationId xmlns:a16="http://schemas.microsoft.com/office/drawing/2014/main" id="{67E553E9-3860-428E-8D2D-7B891C8D2B05}"/>
              </a:ext>
            </a:extLst>
          </p:cNvPr>
          <p:cNvSpPr>
            <a:spLocks noChangeArrowheads="1"/>
          </p:cNvSpPr>
          <p:nvPr/>
        </p:nvSpPr>
        <p:spPr bwMode="auto">
          <a:xfrm>
            <a:off x="6958013" y="6096000"/>
            <a:ext cx="1554162" cy="685800"/>
          </a:xfrm>
          <a:prstGeom prst="rect">
            <a:avLst/>
          </a:prstGeom>
          <a:solidFill>
            <a:srgbClr val="FF9966"/>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ESRI binary</a:t>
            </a:r>
          </a:p>
          <a:p>
            <a:r>
              <a:rPr lang="en-US" altLang="en-US"/>
              <a:t>grid</a:t>
            </a:r>
          </a:p>
        </p:txBody>
      </p:sp>
      <p:sp>
        <p:nvSpPr>
          <p:cNvPr id="251916" name="Rectangle 12">
            <a:extLst>
              <a:ext uri="{FF2B5EF4-FFF2-40B4-BE49-F238E27FC236}">
                <a16:creationId xmlns:a16="http://schemas.microsoft.com/office/drawing/2014/main" id="{702AACD3-6AF1-4AFA-A04B-1D9BB60BA0FF}"/>
              </a:ext>
            </a:extLst>
          </p:cNvPr>
          <p:cNvSpPr>
            <a:spLocks noChangeArrowheads="1"/>
          </p:cNvSpPr>
          <p:nvPr/>
        </p:nvSpPr>
        <p:spPr bwMode="auto">
          <a:xfrm>
            <a:off x="3295650" y="6096000"/>
            <a:ext cx="1554163" cy="685800"/>
          </a:xfrm>
          <a:prstGeom prst="rect">
            <a:avLst/>
          </a:prstGeom>
          <a:solidFill>
            <a:srgbClr val="FF9966"/>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ASCII text </a:t>
            </a:r>
          </a:p>
          <a:p>
            <a:r>
              <a:rPr lang="en-US" altLang="en-US"/>
              <a:t>grid</a:t>
            </a:r>
          </a:p>
        </p:txBody>
      </p:sp>
      <p:sp>
        <p:nvSpPr>
          <p:cNvPr id="251917" name="Rectangle 13">
            <a:extLst>
              <a:ext uri="{FF2B5EF4-FFF2-40B4-BE49-F238E27FC236}">
                <a16:creationId xmlns:a16="http://schemas.microsoft.com/office/drawing/2014/main" id="{7668F92A-ECD3-4158-961D-A09D5397CDA2}"/>
              </a:ext>
            </a:extLst>
          </p:cNvPr>
          <p:cNvSpPr>
            <a:spLocks noChangeArrowheads="1"/>
          </p:cNvSpPr>
          <p:nvPr/>
        </p:nvSpPr>
        <p:spPr bwMode="auto">
          <a:xfrm>
            <a:off x="6642100" y="5283200"/>
            <a:ext cx="1997075" cy="639763"/>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ESRI gridio API </a:t>
            </a:r>
          </a:p>
          <a:p>
            <a:r>
              <a:rPr lang="en-US" altLang="en-US"/>
              <a:t>(Spatial analyst)</a:t>
            </a:r>
          </a:p>
        </p:txBody>
      </p:sp>
      <p:sp>
        <p:nvSpPr>
          <p:cNvPr id="251918" name="Rectangle 14">
            <a:extLst>
              <a:ext uri="{FF2B5EF4-FFF2-40B4-BE49-F238E27FC236}">
                <a16:creationId xmlns:a16="http://schemas.microsoft.com/office/drawing/2014/main" id="{E88184AE-148B-469A-820D-65A9777F963E}"/>
              </a:ext>
            </a:extLst>
          </p:cNvPr>
          <p:cNvSpPr>
            <a:spLocks noChangeArrowheads="1"/>
          </p:cNvSpPr>
          <p:nvPr/>
        </p:nvSpPr>
        <p:spPr bwMode="auto">
          <a:xfrm>
            <a:off x="2987675" y="4511675"/>
            <a:ext cx="4156075" cy="685800"/>
          </a:xfrm>
          <a:prstGeom prst="rect">
            <a:avLst/>
          </a:prstGeom>
          <a:solidFill>
            <a:srgbClr val="99FF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USU TMDLtoolkit modules</a:t>
            </a:r>
          </a:p>
          <a:p>
            <a:r>
              <a:rPr lang="en-US" altLang="en-US"/>
              <a:t>(grid, shape, image, dbf, map, mapwin)</a:t>
            </a:r>
          </a:p>
        </p:txBody>
      </p:sp>
      <p:sp>
        <p:nvSpPr>
          <p:cNvPr id="251919" name="Rectangle 15">
            <a:extLst>
              <a:ext uri="{FF2B5EF4-FFF2-40B4-BE49-F238E27FC236}">
                <a16:creationId xmlns:a16="http://schemas.microsoft.com/office/drawing/2014/main" id="{44FCAB96-F656-4DF5-92A7-718B2684A79B}"/>
              </a:ext>
            </a:extLst>
          </p:cNvPr>
          <p:cNvSpPr>
            <a:spLocks noChangeArrowheads="1"/>
          </p:cNvSpPr>
          <p:nvPr/>
        </p:nvSpPr>
        <p:spPr bwMode="auto">
          <a:xfrm>
            <a:off x="3871913" y="3567113"/>
            <a:ext cx="2378075" cy="669925"/>
          </a:xfrm>
          <a:prstGeom prst="rect">
            <a:avLst/>
          </a:prstGeom>
          <a:solidFill>
            <a:srgbClr val="99FF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TauDEM C++ library</a:t>
            </a:r>
          </a:p>
        </p:txBody>
      </p:sp>
      <p:sp>
        <p:nvSpPr>
          <p:cNvPr id="251920" name="Rectangle 16">
            <a:extLst>
              <a:ext uri="{FF2B5EF4-FFF2-40B4-BE49-F238E27FC236}">
                <a16:creationId xmlns:a16="http://schemas.microsoft.com/office/drawing/2014/main" id="{1E5943F4-C4E5-4D29-915D-31C38EBA031D}"/>
              </a:ext>
            </a:extLst>
          </p:cNvPr>
          <p:cNvSpPr>
            <a:spLocks noChangeArrowheads="1"/>
          </p:cNvSpPr>
          <p:nvPr/>
        </p:nvSpPr>
        <p:spPr bwMode="auto">
          <a:xfrm>
            <a:off x="6919913" y="3581400"/>
            <a:ext cx="1800225" cy="639763"/>
          </a:xfrm>
          <a:prstGeom prst="rect">
            <a:avLst/>
          </a:prstGeom>
          <a:solidFill>
            <a:srgbClr val="99FF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Fortran (legacy)</a:t>
            </a:r>
          </a:p>
          <a:p>
            <a:r>
              <a:rPr lang="en-US" altLang="en-US"/>
              <a:t>components </a:t>
            </a:r>
          </a:p>
        </p:txBody>
      </p:sp>
      <p:sp>
        <p:nvSpPr>
          <p:cNvPr id="251923" name="Rectangle 19">
            <a:extLst>
              <a:ext uri="{FF2B5EF4-FFF2-40B4-BE49-F238E27FC236}">
                <a16:creationId xmlns:a16="http://schemas.microsoft.com/office/drawing/2014/main" id="{EA295190-9C27-4771-9512-95E6BB7943E9}"/>
              </a:ext>
            </a:extLst>
          </p:cNvPr>
          <p:cNvSpPr>
            <a:spLocks noChangeArrowheads="1"/>
          </p:cNvSpPr>
          <p:nvPr/>
        </p:nvSpPr>
        <p:spPr bwMode="auto">
          <a:xfrm>
            <a:off x="6723063" y="1079500"/>
            <a:ext cx="1830387" cy="1217613"/>
          </a:xfrm>
          <a:prstGeom prst="rect">
            <a:avLst/>
          </a:prstGeom>
          <a:solidFill>
            <a:srgbClr val="99FF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Standalone </a:t>
            </a:r>
          </a:p>
          <a:p>
            <a:r>
              <a:rPr lang="en-US" altLang="en-US"/>
              <a:t>command line </a:t>
            </a:r>
          </a:p>
          <a:p>
            <a:r>
              <a:rPr lang="en-US" altLang="en-US"/>
              <a:t>applications</a:t>
            </a:r>
          </a:p>
        </p:txBody>
      </p:sp>
      <p:sp>
        <p:nvSpPr>
          <p:cNvPr id="251924" name="Rectangle 20">
            <a:extLst>
              <a:ext uri="{FF2B5EF4-FFF2-40B4-BE49-F238E27FC236}">
                <a16:creationId xmlns:a16="http://schemas.microsoft.com/office/drawing/2014/main" id="{ED63B017-656B-4F1C-A732-41F684883CFC}"/>
              </a:ext>
            </a:extLst>
          </p:cNvPr>
          <p:cNvSpPr>
            <a:spLocks noChangeArrowheads="1"/>
          </p:cNvSpPr>
          <p:nvPr/>
        </p:nvSpPr>
        <p:spPr bwMode="auto">
          <a:xfrm>
            <a:off x="2255838" y="2686050"/>
            <a:ext cx="3157537" cy="639763"/>
          </a:xfrm>
          <a:prstGeom prst="rect">
            <a:avLst/>
          </a:prstGeom>
          <a:solidFill>
            <a:srgbClr val="99FF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C++ COM DLL interface</a:t>
            </a:r>
          </a:p>
        </p:txBody>
      </p:sp>
      <p:sp>
        <p:nvSpPr>
          <p:cNvPr id="251925" name="Rectangle 21">
            <a:extLst>
              <a:ext uri="{FF2B5EF4-FFF2-40B4-BE49-F238E27FC236}">
                <a16:creationId xmlns:a16="http://schemas.microsoft.com/office/drawing/2014/main" id="{B327CAC6-8227-4838-B572-C6A819E92A90}"/>
              </a:ext>
            </a:extLst>
          </p:cNvPr>
          <p:cNvSpPr>
            <a:spLocks noChangeArrowheads="1"/>
          </p:cNvSpPr>
          <p:nvPr/>
        </p:nvSpPr>
        <p:spPr bwMode="auto">
          <a:xfrm>
            <a:off x="3741738" y="1057275"/>
            <a:ext cx="1522412" cy="1295400"/>
          </a:xfrm>
          <a:prstGeom prst="rect">
            <a:avLst/>
          </a:prstGeom>
          <a:solidFill>
            <a:srgbClr val="99FF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VB GUI </a:t>
            </a:r>
          </a:p>
          <a:p>
            <a:r>
              <a:rPr lang="en-US" altLang="en-US"/>
              <a:t>application</a:t>
            </a:r>
          </a:p>
          <a:p>
            <a:endParaRPr lang="en-US" altLang="en-US"/>
          </a:p>
        </p:txBody>
      </p:sp>
      <p:sp>
        <p:nvSpPr>
          <p:cNvPr id="251926" name="Rectangle 22">
            <a:extLst>
              <a:ext uri="{FF2B5EF4-FFF2-40B4-BE49-F238E27FC236}">
                <a16:creationId xmlns:a16="http://schemas.microsoft.com/office/drawing/2014/main" id="{F7C1040E-3D63-452A-A218-FBA87E6181C9}"/>
              </a:ext>
            </a:extLst>
          </p:cNvPr>
          <p:cNvSpPr>
            <a:spLocks noChangeArrowheads="1"/>
          </p:cNvSpPr>
          <p:nvPr/>
        </p:nvSpPr>
        <p:spPr bwMode="auto">
          <a:xfrm>
            <a:off x="95250" y="1054100"/>
            <a:ext cx="2365375" cy="1296988"/>
          </a:xfrm>
          <a:prstGeom prst="rect">
            <a:avLst/>
          </a:prstGeom>
          <a:solidFill>
            <a:srgbClr val="FFFF00"/>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ESRI ArcGIS 8.1</a:t>
            </a:r>
          </a:p>
          <a:p>
            <a:r>
              <a:rPr lang="en-US" altLang="en-US"/>
              <a:t>(Toolbar under </a:t>
            </a:r>
          </a:p>
          <a:p>
            <a:r>
              <a:rPr lang="en-US" altLang="en-US"/>
              <a:t>development )</a:t>
            </a:r>
          </a:p>
        </p:txBody>
      </p:sp>
      <p:sp>
        <p:nvSpPr>
          <p:cNvPr id="251927" name="Rectangle 23">
            <a:extLst>
              <a:ext uri="{FF2B5EF4-FFF2-40B4-BE49-F238E27FC236}">
                <a16:creationId xmlns:a16="http://schemas.microsoft.com/office/drawing/2014/main" id="{B53F5EAC-44C7-4B20-8384-8EC50BE39E7B}"/>
              </a:ext>
            </a:extLst>
          </p:cNvPr>
          <p:cNvSpPr>
            <a:spLocks noChangeArrowheads="1"/>
          </p:cNvSpPr>
          <p:nvPr/>
        </p:nvSpPr>
        <p:spPr bwMode="auto">
          <a:xfrm>
            <a:off x="1458913" y="6096000"/>
            <a:ext cx="1554162" cy="685800"/>
          </a:xfrm>
          <a:prstGeom prst="rect">
            <a:avLst/>
          </a:prstGeom>
          <a:solidFill>
            <a:srgbClr val="FF9966"/>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Vector shape </a:t>
            </a:r>
          </a:p>
          <a:p>
            <a:r>
              <a:rPr lang="en-US" altLang="en-US"/>
              <a:t>files</a:t>
            </a:r>
          </a:p>
        </p:txBody>
      </p:sp>
      <p:cxnSp>
        <p:nvCxnSpPr>
          <p:cNvPr id="251928" name="AutoShape 24">
            <a:extLst>
              <a:ext uri="{FF2B5EF4-FFF2-40B4-BE49-F238E27FC236}">
                <a16:creationId xmlns:a16="http://schemas.microsoft.com/office/drawing/2014/main" id="{09457AE5-3F91-44A9-819E-A6C56A0EE104}"/>
              </a:ext>
            </a:extLst>
          </p:cNvPr>
          <p:cNvCxnSpPr>
            <a:cxnSpLocks noChangeShapeType="1"/>
            <a:stCxn id="251927" idx="0"/>
            <a:endCxn id="251918" idx="2"/>
          </p:cNvCxnSpPr>
          <p:nvPr/>
        </p:nvCxnSpPr>
        <p:spPr bwMode="auto">
          <a:xfrm rot="16200000">
            <a:off x="3201988" y="4232275"/>
            <a:ext cx="898525" cy="2828925"/>
          </a:xfrm>
          <a:prstGeom prst="bentConnector3">
            <a:avLst>
              <a:gd name="adj1" fmla="val 50000"/>
            </a:avLst>
          </a:prstGeom>
          <a:noFill/>
          <a:ln w="9525">
            <a:solidFill>
              <a:schemeClr val="bg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1929" name="AutoShape 25">
            <a:extLst>
              <a:ext uri="{FF2B5EF4-FFF2-40B4-BE49-F238E27FC236}">
                <a16:creationId xmlns:a16="http://schemas.microsoft.com/office/drawing/2014/main" id="{61420DD6-FC8E-422A-B3E1-7A1A87DC4180}"/>
              </a:ext>
            </a:extLst>
          </p:cNvPr>
          <p:cNvCxnSpPr>
            <a:cxnSpLocks noChangeShapeType="1"/>
            <a:stCxn id="251916" idx="0"/>
            <a:endCxn id="251918" idx="2"/>
          </p:cNvCxnSpPr>
          <p:nvPr/>
        </p:nvCxnSpPr>
        <p:spPr bwMode="auto">
          <a:xfrm rot="16200000">
            <a:off x="4120356" y="5150644"/>
            <a:ext cx="898525" cy="992188"/>
          </a:xfrm>
          <a:prstGeom prst="bentConnector3">
            <a:avLst>
              <a:gd name="adj1" fmla="val 50000"/>
            </a:avLst>
          </a:prstGeom>
          <a:noFill/>
          <a:ln w="9525">
            <a:solidFill>
              <a:schemeClr val="bg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1932" name="AutoShape 28">
            <a:extLst>
              <a:ext uri="{FF2B5EF4-FFF2-40B4-BE49-F238E27FC236}">
                <a16:creationId xmlns:a16="http://schemas.microsoft.com/office/drawing/2014/main" id="{967D7BA6-1127-439C-94C6-8C4DE3691F80}"/>
              </a:ext>
            </a:extLst>
          </p:cNvPr>
          <p:cNvCxnSpPr>
            <a:cxnSpLocks noChangeShapeType="1"/>
            <a:stCxn id="251919" idx="2"/>
            <a:endCxn id="251918" idx="0"/>
          </p:cNvCxnSpPr>
          <p:nvPr/>
        </p:nvCxnSpPr>
        <p:spPr bwMode="auto">
          <a:xfrm rot="16200000" flipH="1">
            <a:off x="4926013" y="4371975"/>
            <a:ext cx="274637" cy="4763"/>
          </a:xfrm>
          <a:prstGeom prst="bentConnector3">
            <a:avLst>
              <a:gd name="adj1" fmla="val 49713"/>
            </a:avLst>
          </a:prstGeom>
          <a:noFill/>
          <a:ln w="9525">
            <a:solidFill>
              <a:schemeClr val="bg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1933" name="AutoShape 29">
            <a:extLst>
              <a:ext uri="{FF2B5EF4-FFF2-40B4-BE49-F238E27FC236}">
                <a16:creationId xmlns:a16="http://schemas.microsoft.com/office/drawing/2014/main" id="{9509E5D2-4718-4962-A037-C6AE9E7D06FA}"/>
              </a:ext>
            </a:extLst>
          </p:cNvPr>
          <p:cNvCxnSpPr>
            <a:cxnSpLocks noChangeShapeType="1"/>
            <a:stCxn id="251919" idx="3"/>
            <a:endCxn id="251920" idx="1"/>
          </p:cNvCxnSpPr>
          <p:nvPr/>
        </p:nvCxnSpPr>
        <p:spPr bwMode="auto">
          <a:xfrm>
            <a:off x="6249988" y="3902075"/>
            <a:ext cx="669925" cy="0"/>
          </a:xfrm>
          <a:prstGeom prst="straightConnector1">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1934" name="AutoShape 30">
            <a:extLst>
              <a:ext uri="{FF2B5EF4-FFF2-40B4-BE49-F238E27FC236}">
                <a16:creationId xmlns:a16="http://schemas.microsoft.com/office/drawing/2014/main" id="{ABF61DFE-634D-48DF-9ED1-280860C5B3A5}"/>
              </a:ext>
            </a:extLst>
          </p:cNvPr>
          <p:cNvCxnSpPr>
            <a:cxnSpLocks noChangeShapeType="1"/>
            <a:stCxn id="251917" idx="2"/>
            <a:endCxn id="251915" idx="0"/>
          </p:cNvCxnSpPr>
          <p:nvPr/>
        </p:nvCxnSpPr>
        <p:spPr bwMode="auto">
          <a:xfrm rot="16200000" flipH="1">
            <a:off x="7601744" y="5961857"/>
            <a:ext cx="173037" cy="95250"/>
          </a:xfrm>
          <a:prstGeom prst="bentConnector3">
            <a:avLst>
              <a:gd name="adj1" fmla="val 49542"/>
            </a:avLst>
          </a:prstGeom>
          <a:noFill/>
          <a:ln w="9525">
            <a:solidFill>
              <a:schemeClr val="bg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1935" name="AutoShape 31">
            <a:extLst>
              <a:ext uri="{FF2B5EF4-FFF2-40B4-BE49-F238E27FC236}">
                <a16:creationId xmlns:a16="http://schemas.microsoft.com/office/drawing/2014/main" id="{A948BC75-BD5E-4E02-A848-3D87800E41DE}"/>
              </a:ext>
            </a:extLst>
          </p:cNvPr>
          <p:cNvCxnSpPr>
            <a:cxnSpLocks noChangeShapeType="1"/>
            <a:stCxn id="251918" idx="2"/>
            <a:endCxn id="251917" idx="0"/>
          </p:cNvCxnSpPr>
          <p:nvPr/>
        </p:nvCxnSpPr>
        <p:spPr bwMode="auto">
          <a:xfrm rot="16200000" flipH="1">
            <a:off x="6310313" y="3952875"/>
            <a:ext cx="85725" cy="2574925"/>
          </a:xfrm>
          <a:prstGeom prst="bentConnector3">
            <a:avLst>
              <a:gd name="adj1" fmla="val 50000"/>
            </a:avLst>
          </a:prstGeom>
          <a:noFill/>
          <a:ln w="9525">
            <a:solidFill>
              <a:schemeClr val="bg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1940" name="AutoShape 36">
            <a:extLst>
              <a:ext uri="{FF2B5EF4-FFF2-40B4-BE49-F238E27FC236}">
                <a16:creationId xmlns:a16="http://schemas.microsoft.com/office/drawing/2014/main" id="{3AE7D4E6-4F10-4D5B-94D7-370D445DF24D}"/>
              </a:ext>
            </a:extLst>
          </p:cNvPr>
          <p:cNvCxnSpPr>
            <a:cxnSpLocks noChangeShapeType="1"/>
            <a:stCxn id="251925" idx="2"/>
            <a:endCxn id="251924" idx="0"/>
          </p:cNvCxnSpPr>
          <p:nvPr/>
        </p:nvCxnSpPr>
        <p:spPr bwMode="auto">
          <a:xfrm rot="5400000">
            <a:off x="4002881" y="2185194"/>
            <a:ext cx="333375" cy="668338"/>
          </a:xfrm>
          <a:prstGeom prst="bentConnector3">
            <a:avLst>
              <a:gd name="adj1" fmla="val 50000"/>
            </a:avLst>
          </a:prstGeom>
          <a:noFill/>
          <a:ln w="9525">
            <a:solidFill>
              <a:schemeClr val="bg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1941" name="AutoShape 37">
            <a:extLst>
              <a:ext uri="{FF2B5EF4-FFF2-40B4-BE49-F238E27FC236}">
                <a16:creationId xmlns:a16="http://schemas.microsoft.com/office/drawing/2014/main" id="{3E54D5AA-0BC3-4583-BFD2-B5341AB41C4B}"/>
              </a:ext>
            </a:extLst>
          </p:cNvPr>
          <p:cNvCxnSpPr>
            <a:cxnSpLocks noChangeShapeType="1"/>
            <a:stCxn id="251926" idx="2"/>
            <a:endCxn id="251924" idx="0"/>
          </p:cNvCxnSpPr>
          <p:nvPr/>
        </p:nvCxnSpPr>
        <p:spPr bwMode="auto">
          <a:xfrm rot="16200000" flipH="1">
            <a:off x="2389188" y="1239838"/>
            <a:ext cx="334962" cy="2557462"/>
          </a:xfrm>
          <a:prstGeom prst="bentConnector3">
            <a:avLst>
              <a:gd name="adj1" fmla="val 49764"/>
            </a:avLst>
          </a:prstGeom>
          <a:noFill/>
          <a:ln w="9525">
            <a:solidFill>
              <a:schemeClr val="bg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1943" name="Rectangle 39">
            <a:extLst>
              <a:ext uri="{FF2B5EF4-FFF2-40B4-BE49-F238E27FC236}">
                <a16:creationId xmlns:a16="http://schemas.microsoft.com/office/drawing/2014/main" id="{68621E8C-FBA2-4B48-8146-BADD897D4EBD}"/>
              </a:ext>
            </a:extLst>
          </p:cNvPr>
          <p:cNvSpPr>
            <a:spLocks noChangeArrowheads="1"/>
          </p:cNvSpPr>
          <p:nvPr/>
        </p:nvSpPr>
        <p:spPr bwMode="auto">
          <a:xfrm>
            <a:off x="285750" y="6143625"/>
            <a:ext cx="915988" cy="576263"/>
          </a:xfrm>
          <a:prstGeom prst="rect">
            <a:avLst/>
          </a:prstGeom>
          <a:solidFill>
            <a:srgbClr val="FF9966"/>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Data </a:t>
            </a:r>
          </a:p>
          <a:p>
            <a:r>
              <a:rPr lang="en-US" altLang="en-US"/>
              <a:t>formats</a:t>
            </a:r>
          </a:p>
        </p:txBody>
      </p:sp>
      <p:sp>
        <p:nvSpPr>
          <p:cNvPr id="251945" name="Rectangle 41">
            <a:extLst>
              <a:ext uri="{FF2B5EF4-FFF2-40B4-BE49-F238E27FC236}">
                <a16:creationId xmlns:a16="http://schemas.microsoft.com/office/drawing/2014/main" id="{D9AA3048-C4EC-4647-907E-54D88B01D574}"/>
              </a:ext>
            </a:extLst>
          </p:cNvPr>
          <p:cNvSpPr>
            <a:spLocks noChangeArrowheads="1"/>
          </p:cNvSpPr>
          <p:nvPr/>
        </p:nvSpPr>
        <p:spPr bwMode="auto">
          <a:xfrm>
            <a:off x="0" y="3332163"/>
            <a:ext cx="1851025" cy="623887"/>
          </a:xfrm>
          <a:prstGeom prst="rect">
            <a:avLst/>
          </a:prstGeom>
          <a:noFill/>
          <a:ln>
            <a:noFill/>
          </a:ln>
          <a:effectLst/>
          <a:extLst>
            <a:ext uri="{909E8E84-426E-40DD-AFC4-6F175D3DCCD1}">
              <a14:hiddenFill xmlns:a14="http://schemas.microsoft.com/office/drawing/2010/main">
                <a:solidFill>
                  <a:srgbClr val="99FFFF"/>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US" altLang="en-US"/>
              <a:t>Available from </a:t>
            </a:r>
          </a:p>
        </p:txBody>
      </p:sp>
      <p:sp>
        <p:nvSpPr>
          <p:cNvPr id="251946" name="Rectangle 42">
            <a:extLst>
              <a:ext uri="{FF2B5EF4-FFF2-40B4-BE49-F238E27FC236}">
                <a16:creationId xmlns:a16="http://schemas.microsoft.com/office/drawing/2014/main" id="{44FA0CA0-A7AC-4598-BA39-EF1C8A1CDCAE}"/>
              </a:ext>
            </a:extLst>
          </p:cNvPr>
          <p:cNvSpPr>
            <a:spLocks noChangeArrowheads="1"/>
          </p:cNvSpPr>
          <p:nvPr/>
        </p:nvSpPr>
        <p:spPr bwMode="auto">
          <a:xfrm>
            <a:off x="0" y="3725863"/>
            <a:ext cx="3721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800" u="sng">
                <a:solidFill>
                  <a:srgbClr val="003399"/>
                </a:solidFill>
              </a:rPr>
              <a:t>http://www.engineering.usu.edu/dtarb/</a:t>
            </a:r>
          </a:p>
        </p:txBody>
      </p:sp>
      <p:cxnSp>
        <p:nvCxnSpPr>
          <p:cNvPr id="251947" name="AutoShape 43">
            <a:extLst>
              <a:ext uri="{FF2B5EF4-FFF2-40B4-BE49-F238E27FC236}">
                <a16:creationId xmlns:a16="http://schemas.microsoft.com/office/drawing/2014/main" id="{59CCB1EF-2499-4D4C-8E8A-E5437A6E9861}"/>
              </a:ext>
            </a:extLst>
          </p:cNvPr>
          <p:cNvCxnSpPr>
            <a:cxnSpLocks noChangeShapeType="1"/>
            <a:stCxn id="251919" idx="0"/>
            <a:endCxn id="251924" idx="2"/>
          </p:cNvCxnSpPr>
          <p:nvPr/>
        </p:nvCxnSpPr>
        <p:spPr bwMode="auto">
          <a:xfrm rot="5400000" flipH="1">
            <a:off x="4327525" y="2833688"/>
            <a:ext cx="241300" cy="1225550"/>
          </a:xfrm>
          <a:prstGeom prst="bentConnector3">
            <a:avLst>
              <a:gd name="adj1" fmla="val 50000"/>
            </a:avLst>
          </a:prstGeom>
          <a:noFill/>
          <a:ln w="9525">
            <a:solidFill>
              <a:schemeClr val="bg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1948" name="Rectangle 44">
            <a:extLst>
              <a:ext uri="{FF2B5EF4-FFF2-40B4-BE49-F238E27FC236}">
                <a16:creationId xmlns:a16="http://schemas.microsoft.com/office/drawing/2014/main" id="{49574464-265B-4CE8-A00A-8BA8E6170F32}"/>
              </a:ext>
            </a:extLst>
          </p:cNvPr>
          <p:cNvSpPr>
            <a:spLocks noChangeArrowheads="1"/>
          </p:cNvSpPr>
          <p:nvPr/>
        </p:nvSpPr>
        <p:spPr bwMode="auto">
          <a:xfrm>
            <a:off x="5138738" y="6096000"/>
            <a:ext cx="1554162" cy="685800"/>
          </a:xfrm>
          <a:prstGeom prst="rect">
            <a:avLst/>
          </a:prstGeom>
          <a:solidFill>
            <a:srgbClr val="FF9966"/>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Binary direct </a:t>
            </a:r>
          </a:p>
          <a:p>
            <a:r>
              <a:rPr lang="en-US" altLang="en-US"/>
              <a:t>access grid</a:t>
            </a:r>
          </a:p>
        </p:txBody>
      </p:sp>
      <p:cxnSp>
        <p:nvCxnSpPr>
          <p:cNvPr id="251949" name="AutoShape 45">
            <a:extLst>
              <a:ext uri="{FF2B5EF4-FFF2-40B4-BE49-F238E27FC236}">
                <a16:creationId xmlns:a16="http://schemas.microsoft.com/office/drawing/2014/main" id="{3B530FE5-FBC8-4AB0-B35F-FC6C5292F0BC}"/>
              </a:ext>
            </a:extLst>
          </p:cNvPr>
          <p:cNvCxnSpPr>
            <a:cxnSpLocks noChangeShapeType="1"/>
            <a:stCxn id="251918" idx="2"/>
            <a:endCxn id="251948" idx="0"/>
          </p:cNvCxnSpPr>
          <p:nvPr/>
        </p:nvCxnSpPr>
        <p:spPr bwMode="auto">
          <a:xfrm rot="16200000" flipH="1">
            <a:off x="5041900" y="5221288"/>
            <a:ext cx="898525" cy="850900"/>
          </a:xfrm>
          <a:prstGeom prst="bentConnector3">
            <a:avLst>
              <a:gd name="adj1" fmla="val 50000"/>
            </a:avLst>
          </a:prstGeom>
          <a:noFill/>
          <a:ln w="9525">
            <a:solidFill>
              <a:schemeClr val="bg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1950" name="AutoShape 46">
            <a:extLst>
              <a:ext uri="{FF2B5EF4-FFF2-40B4-BE49-F238E27FC236}">
                <a16:creationId xmlns:a16="http://schemas.microsoft.com/office/drawing/2014/main" id="{11D2DC14-F187-4E9D-8107-E3E62DE3F48E}"/>
              </a:ext>
            </a:extLst>
          </p:cNvPr>
          <p:cNvCxnSpPr>
            <a:cxnSpLocks noChangeShapeType="1"/>
            <a:stCxn id="251923" idx="2"/>
            <a:endCxn id="251919" idx="0"/>
          </p:cNvCxnSpPr>
          <p:nvPr/>
        </p:nvCxnSpPr>
        <p:spPr bwMode="auto">
          <a:xfrm rot="5400000">
            <a:off x="5715000" y="1643063"/>
            <a:ext cx="1270000" cy="2578100"/>
          </a:xfrm>
          <a:prstGeom prst="bentConnector3">
            <a:avLst>
              <a:gd name="adj1" fmla="val 90370"/>
            </a:avLst>
          </a:prstGeom>
          <a:noFill/>
          <a:ln w="9525">
            <a:solidFill>
              <a:schemeClr val="bg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4914" name="Rectangle 2">
            <a:extLst>
              <a:ext uri="{FF2B5EF4-FFF2-40B4-BE49-F238E27FC236}">
                <a16:creationId xmlns:a16="http://schemas.microsoft.com/office/drawing/2014/main" id="{D746A036-B399-49A2-B13E-B74AC950899B}"/>
              </a:ext>
            </a:extLst>
          </p:cNvPr>
          <p:cNvSpPr>
            <a:spLocks noChangeArrowheads="1"/>
          </p:cNvSpPr>
          <p:nvPr/>
        </p:nvSpPr>
        <p:spPr bwMode="auto">
          <a:xfrm>
            <a:off x="444500" y="12700"/>
            <a:ext cx="37512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0" lang="en-US" altLang="en-US" sz="2800" b="1">
                <a:solidFill>
                  <a:srgbClr val="003399"/>
                </a:solidFill>
              </a:rPr>
              <a:t>Implementation Details</a:t>
            </a:r>
          </a:p>
        </p:txBody>
      </p:sp>
      <p:sp>
        <p:nvSpPr>
          <p:cNvPr id="294915" name="Rectangle 3">
            <a:extLst>
              <a:ext uri="{FF2B5EF4-FFF2-40B4-BE49-F238E27FC236}">
                <a16:creationId xmlns:a16="http://schemas.microsoft.com/office/drawing/2014/main" id="{D807AE82-1057-4B17-85B9-815F7FC54068}"/>
              </a:ext>
            </a:extLst>
          </p:cNvPr>
          <p:cNvSpPr>
            <a:spLocks noChangeArrowheads="1"/>
          </p:cNvSpPr>
          <p:nvPr/>
        </p:nvSpPr>
        <p:spPr bwMode="auto">
          <a:xfrm>
            <a:off x="344488" y="595313"/>
            <a:ext cx="8534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0" lang="en-US" altLang="en-US" sz="2400">
                <a:solidFill>
                  <a:schemeClr val="tx1"/>
                </a:solidFill>
              </a:rPr>
              <a:t>Spatial Analyst includes a </a:t>
            </a:r>
            <a:r>
              <a:rPr kumimoji="0" lang="en-US" altLang="en-US" sz="2400">
                <a:solidFill>
                  <a:srgbClr val="FF0000"/>
                </a:solidFill>
              </a:rPr>
              <a:t>C programming API (Application Programming Interface)</a:t>
            </a:r>
            <a:r>
              <a:rPr kumimoji="0" lang="en-US" altLang="en-US" sz="2400">
                <a:solidFill>
                  <a:schemeClr val="tx1"/>
                </a:solidFill>
              </a:rPr>
              <a:t> that allows you to </a:t>
            </a:r>
            <a:r>
              <a:rPr kumimoji="0" lang="en-US" altLang="en-US" sz="2400">
                <a:solidFill>
                  <a:srgbClr val="FF0000"/>
                </a:solidFill>
              </a:rPr>
              <a:t>read and write ESRI grid data sets directly</a:t>
            </a:r>
            <a:r>
              <a:rPr kumimoji="0" lang="en-US" altLang="en-US" sz="2400">
                <a:solidFill>
                  <a:schemeClr val="tx1"/>
                </a:solidFill>
              </a:rPr>
              <a:t>. </a:t>
            </a:r>
          </a:p>
        </p:txBody>
      </p:sp>
      <p:sp>
        <p:nvSpPr>
          <p:cNvPr id="294916" name="Rectangle 4">
            <a:extLst>
              <a:ext uri="{FF2B5EF4-FFF2-40B4-BE49-F238E27FC236}">
                <a16:creationId xmlns:a16="http://schemas.microsoft.com/office/drawing/2014/main" id="{46E2D3C0-BD7A-46F9-A992-B53352A311C4}"/>
              </a:ext>
            </a:extLst>
          </p:cNvPr>
          <p:cNvSpPr>
            <a:spLocks noChangeArrowheads="1"/>
          </p:cNvSpPr>
          <p:nvPr/>
        </p:nvSpPr>
        <p:spPr bwMode="auto">
          <a:xfrm>
            <a:off x="430213" y="2097088"/>
            <a:ext cx="8005762"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0" lang="en-US" altLang="en-US" u="sng">
                <a:solidFill>
                  <a:schemeClr val="tx1"/>
                </a:solidFill>
              </a:rPr>
              <a:t>Excerpt from gioapi.h</a:t>
            </a:r>
            <a:endParaRPr kumimoji="0" lang="en-US" altLang="en-US">
              <a:solidFill>
                <a:schemeClr val="tx1"/>
              </a:solidFill>
            </a:endParaRPr>
          </a:p>
          <a:p>
            <a:pPr algn="l"/>
            <a:endParaRPr kumimoji="0" lang="en-US" altLang="en-US">
              <a:solidFill>
                <a:schemeClr val="tx1"/>
              </a:solidFill>
            </a:endParaRPr>
          </a:p>
          <a:p>
            <a:pPr algn="l"/>
            <a:r>
              <a:rPr kumimoji="0" lang="en-US" altLang="en-US">
                <a:solidFill>
                  <a:schemeClr val="tx1"/>
                </a:solidFill>
              </a:rPr>
              <a:t>/ * GetWindowCell - Get a cell within the window for a layer,</a:t>
            </a:r>
          </a:p>
          <a:p>
            <a:pPr algn="l"/>
            <a:r>
              <a:rPr kumimoji="0" lang="en-US" altLang="en-US">
                <a:solidFill>
                  <a:schemeClr val="tx1"/>
                </a:solidFill>
              </a:rPr>
              <a:t> *                 Client must interpret the type of the output 32 Bit Ptr</a:t>
            </a:r>
          </a:p>
          <a:p>
            <a:pPr algn="l"/>
            <a:r>
              <a:rPr kumimoji="0" lang="en-US" altLang="en-US">
                <a:solidFill>
                  <a:schemeClr val="tx1"/>
                </a:solidFill>
              </a:rPr>
              <a:t> *                 to be the type of the layer being read from.</a:t>
            </a:r>
          </a:p>
          <a:p>
            <a:pPr algn="l"/>
            <a:r>
              <a:rPr kumimoji="0" lang="en-US" altLang="en-US">
                <a:solidFill>
                  <a:schemeClr val="tx1"/>
                </a:solidFill>
              </a:rPr>
              <a:t> *</a:t>
            </a:r>
          </a:p>
          <a:p>
            <a:pPr algn="l"/>
            <a:r>
              <a:rPr kumimoji="0" lang="en-US" altLang="en-US">
                <a:solidFill>
                  <a:schemeClr val="tx1"/>
                </a:solidFill>
              </a:rPr>
              <a:t> * PutWindowCell - Put a cell within the window for a layer.</a:t>
            </a:r>
          </a:p>
          <a:p>
            <a:pPr algn="l"/>
            <a:r>
              <a:rPr kumimoji="0" lang="en-US" altLang="en-US">
                <a:solidFill>
                  <a:schemeClr val="tx1"/>
                </a:solidFill>
              </a:rPr>
              <a:t> *                 Client must ensure that the type of the input 32 Bit Ptr</a:t>
            </a:r>
          </a:p>
          <a:p>
            <a:pPr algn="l"/>
            <a:r>
              <a:rPr kumimoji="0" lang="en-US" altLang="en-US">
                <a:solidFill>
                  <a:schemeClr val="tx1"/>
                </a:solidFill>
              </a:rPr>
              <a:t> *                 is the type of the layer being read from.</a:t>
            </a:r>
          </a:p>
          <a:p>
            <a:pPr algn="l"/>
            <a:r>
              <a:rPr kumimoji="0" lang="en-US" altLang="en-US">
                <a:solidFill>
                  <a:schemeClr val="tx1"/>
                </a:solidFill>
              </a:rPr>
              <a:t> *</a:t>
            </a:r>
          </a:p>
          <a:p>
            <a:pPr algn="l"/>
            <a:r>
              <a:rPr kumimoji="0" lang="en-US" altLang="en-US">
                <a:solidFill>
                  <a:schemeClr val="tx1"/>
                </a:solidFill>
              </a:rPr>
              <a:t> */</a:t>
            </a:r>
          </a:p>
          <a:p>
            <a:pPr algn="l"/>
            <a:r>
              <a:rPr kumimoji="0" lang="en-US" altLang="en-US">
                <a:solidFill>
                  <a:schemeClr val="tx1"/>
                </a:solidFill>
              </a:rPr>
              <a:t>int GetWindowCell(int channel, int rescol, int resrow, CELLTYPE *cell);</a:t>
            </a:r>
          </a:p>
          <a:p>
            <a:pPr algn="l"/>
            <a:endParaRPr kumimoji="0" lang="en-US" altLang="en-US">
              <a:solidFill>
                <a:schemeClr val="tx1"/>
              </a:solidFill>
            </a:endParaRPr>
          </a:p>
          <a:p>
            <a:pPr algn="l"/>
            <a:r>
              <a:rPr kumimoji="0" lang="en-US" altLang="en-US">
                <a:solidFill>
                  <a:schemeClr val="tx1"/>
                </a:solidFill>
              </a:rPr>
              <a:t>int PutWindowCell(int channel, int col, int row, CELLTYPE cell);</a:t>
            </a:r>
          </a:p>
        </p:txBody>
      </p:sp>
    </p:spTree>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5938" name="Rectangle 2">
            <a:extLst>
              <a:ext uri="{FF2B5EF4-FFF2-40B4-BE49-F238E27FC236}">
                <a16:creationId xmlns:a16="http://schemas.microsoft.com/office/drawing/2014/main" id="{49528129-69BE-4AED-B3CF-61E80ACBB6C0}"/>
              </a:ext>
            </a:extLst>
          </p:cNvPr>
          <p:cNvSpPr>
            <a:spLocks noGrp="1" noChangeArrowheads="1"/>
          </p:cNvSpPr>
          <p:nvPr>
            <p:ph type="title"/>
          </p:nvPr>
        </p:nvSpPr>
        <p:spPr/>
        <p:txBody>
          <a:bodyPr/>
          <a:lstStyle/>
          <a:p>
            <a:r>
              <a:rPr lang="en-US" altLang="en-US"/>
              <a:t> </a:t>
            </a:r>
          </a:p>
        </p:txBody>
      </p:sp>
      <p:sp>
        <p:nvSpPr>
          <p:cNvPr id="295942" name="Rectangle 6">
            <a:extLst>
              <a:ext uri="{FF2B5EF4-FFF2-40B4-BE49-F238E27FC236}">
                <a16:creationId xmlns:a16="http://schemas.microsoft.com/office/drawing/2014/main" id="{68B0EAF1-9CE2-48B1-9D94-AECB20B1BB0A}"/>
              </a:ext>
            </a:extLst>
          </p:cNvPr>
          <p:cNvSpPr>
            <a:spLocks noChangeArrowheads="1"/>
          </p:cNvSpPr>
          <p:nvPr/>
        </p:nvSpPr>
        <p:spPr bwMode="auto">
          <a:xfrm>
            <a:off x="377825" y="3717925"/>
            <a:ext cx="8766175" cy="253047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t>STDMETHODIMP CtkTauDEM::Areadinf(BSTR angfile, BSTR scafile, long x, long y, int doall, BSTR wfile, int usew, int contcheck, long *result)</a:t>
            </a:r>
          </a:p>
          <a:p>
            <a:pPr algn="l"/>
            <a:r>
              <a:rPr lang="en-US" altLang="en-US"/>
              <a:t>{</a:t>
            </a:r>
          </a:p>
          <a:p>
            <a:pPr algn="l"/>
            <a:r>
              <a:rPr lang="en-US" altLang="en-US"/>
              <a:t>     USES_CONVERSION; //needed to convert from BSTR to Char* or String</a:t>
            </a:r>
          </a:p>
          <a:p>
            <a:pPr algn="l"/>
            <a:r>
              <a:rPr lang="en-US" altLang="en-US"/>
              <a:t>     *result = area( OLE2A(angfile), OLE2A(scafile), x,y,doall, OLE2A(wfile),</a:t>
            </a:r>
          </a:p>
          <a:p>
            <a:pPr algn="l"/>
            <a:r>
              <a:rPr lang="en-US" altLang="en-US"/>
              <a:t>		usew, contcheck);</a:t>
            </a:r>
          </a:p>
          <a:p>
            <a:pPr algn="l"/>
            <a:r>
              <a:rPr lang="en-US" altLang="en-US"/>
              <a:t>      return S_OK;</a:t>
            </a:r>
          </a:p>
          <a:p>
            <a:pPr algn="l"/>
            <a:r>
              <a:rPr lang="en-US" altLang="en-US"/>
              <a:t>}</a:t>
            </a:r>
          </a:p>
        </p:txBody>
      </p:sp>
      <p:sp>
        <p:nvSpPr>
          <p:cNvPr id="295940" name="Rectangle 4">
            <a:extLst>
              <a:ext uri="{FF2B5EF4-FFF2-40B4-BE49-F238E27FC236}">
                <a16:creationId xmlns:a16="http://schemas.microsoft.com/office/drawing/2014/main" id="{7EDC7448-B789-4F7C-A661-ADFA0D37825F}"/>
              </a:ext>
            </a:extLst>
          </p:cNvPr>
          <p:cNvSpPr>
            <a:spLocks noChangeArrowheads="1"/>
          </p:cNvSpPr>
          <p:nvPr/>
        </p:nvSpPr>
        <p:spPr bwMode="auto">
          <a:xfrm>
            <a:off x="458788" y="174625"/>
            <a:ext cx="84391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0" lang="en-US" altLang="en-US" sz="2800" b="1">
                <a:solidFill>
                  <a:srgbClr val="003399"/>
                </a:solidFill>
              </a:rPr>
              <a:t>C++ COM Methods used to implement functionality using Microsoft Visual C++</a:t>
            </a:r>
          </a:p>
        </p:txBody>
      </p:sp>
      <p:pic>
        <p:nvPicPr>
          <p:cNvPr id="295943" name="Picture 7">
            <a:extLst>
              <a:ext uri="{FF2B5EF4-FFF2-40B4-BE49-F238E27FC236}">
                <a16:creationId xmlns:a16="http://schemas.microsoft.com/office/drawing/2014/main" id="{9D74EEB1-F317-4F31-BF52-9DC9754A35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97"/>
          <a:stretch>
            <a:fillRect/>
          </a:stretch>
        </p:blipFill>
        <p:spPr bwMode="auto">
          <a:xfrm>
            <a:off x="190500" y="1122363"/>
            <a:ext cx="8953500" cy="2540000"/>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73410" name="Object 2">
            <a:extLst>
              <a:ext uri="{FF2B5EF4-FFF2-40B4-BE49-F238E27FC236}">
                <a16:creationId xmlns:a16="http://schemas.microsoft.com/office/drawing/2014/main" id="{A437D6B8-0C3B-4EB1-99D1-522691654D05}"/>
              </a:ext>
            </a:extLst>
          </p:cNvPr>
          <p:cNvGraphicFramePr>
            <a:graphicFrameLocks noChangeAspect="1"/>
          </p:cNvGraphicFramePr>
          <p:nvPr/>
        </p:nvGraphicFramePr>
        <p:xfrm>
          <a:off x="1549400" y="1077913"/>
          <a:ext cx="5686425" cy="4005262"/>
        </p:xfrm>
        <a:graphic>
          <a:graphicData uri="http://schemas.openxmlformats.org/presentationml/2006/ole">
            <mc:AlternateContent xmlns:mc="http://schemas.openxmlformats.org/markup-compatibility/2006">
              <mc:Choice xmlns:v="urn:schemas-microsoft-com:vml" Requires="v">
                <p:oleObj spid="_x0000_s273413" name="Document" r:id="rId4" imgW="4376520" imgH="3083400" progId="Word.Document.8">
                  <p:embed/>
                </p:oleObj>
              </mc:Choice>
              <mc:Fallback>
                <p:oleObj name="Document" r:id="rId4" imgW="4376520" imgH="3083400"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9400" y="1077913"/>
                        <a:ext cx="5686425" cy="400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3411" name="Rectangle 3">
            <a:extLst>
              <a:ext uri="{FF2B5EF4-FFF2-40B4-BE49-F238E27FC236}">
                <a16:creationId xmlns:a16="http://schemas.microsoft.com/office/drawing/2014/main" id="{D93736C1-FF5E-4A7B-9E22-9DDD42369913}"/>
              </a:ext>
            </a:extLst>
          </p:cNvPr>
          <p:cNvSpPr>
            <a:spLocks noGrp="1" noChangeArrowheads="1"/>
          </p:cNvSpPr>
          <p:nvPr>
            <p:ph type="title"/>
          </p:nvPr>
        </p:nvSpPr>
        <p:spPr>
          <a:xfrm>
            <a:off x="685800" y="295275"/>
            <a:ext cx="7772400" cy="1025525"/>
          </a:xfrm>
        </p:spPr>
        <p:txBody>
          <a:bodyPr/>
          <a:lstStyle/>
          <a:p>
            <a:pPr algn="ctr">
              <a:lnSpc>
                <a:spcPct val="100000"/>
              </a:lnSpc>
            </a:pPr>
            <a:r>
              <a:rPr lang="en-US" altLang="en-US" sz="2800">
                <a:solidFill>
                  <a:srgbClr val="FF3300"/>
                </a:solidFill>
                <a:latin typeface="Times New Roman" panose="02020603050405020304" pitchFamily="18" charset="0"/>
              </a:rPr>
              <a:t>Elevation Surface — </a:t>
            </a:r>
            <a:r>
              <a:rPr lang="en-US" altLang="en-US" sz="2800" b="0">
                <a:solidFill>
                  <a:srgbClr val="FF3300"/>
                </a:solidFill>
                <a:latin typeface="Times New Roman" panose="02020603050405020304" pitchFamily="18" charset="0"/>
              </a:rPr>
              <a:t>the ground surface elevation at each point</a:t>
            </a:r>
          </a:p>
        </p:txBody>
      </p:sp>
      <p:sp>
        <p:nvSpPr>
          <p:cNvPr id="273412" name="Text Box 4">
            <a:extLst>
              <a:ext uri="{FF2B5EF4-FFF2-40B4-BE49-F238E27FC236}">
                <a16:creationId xmlns:a16="http://schemas.microsoft.com/office/drawing/2014/main" id="{93C38B55-DF28-4381-B215-4D9D248B6EA7}"/>
              </a:ext>
            </a:extLst>
          </p:cNvPr>
          <p:cNvSpPr txBox="1">
            <a:spLocks noChangeArrowheads="1"/>
          </p:cNvSpPr>
          <p:nvPr/>
        </p:nvSpPr>
        <p:spPr bwMode="auto">
          <a:xfrm>
            <a:off x="758825" y="4722813"/>
            <a:ext cx="7866063"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0" lang="en-US" altLang="en-US" sz="2800" b="1">
                <a:solidFill>
                  <a:schemeClr val="tx1"/>
                </a:solidFill>
              </a:rPr>
              <a:t>Digital Elevation Model</a:t>
            </a:r>
            <a:r>
              <a:rPr kumimoji="0" lang="en-US" altLang="en-US" sz="2800">
                <a:solidFill>
                  <a:schemeClr val="tx1"/>
                </a:solidFill>
              </a:rPr>
              <a:t> — A digital representation of an elevation surface.  Examples include a (square) digital elevation grid, triangular irregular network, set of digital line graph contours or random points. </a:t>
            </a:r>
          </a:p>
        </p:txBody>
      </p:sp>
    </p:spTree>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65" name="Rectangle 5">
            <a:extLst>
              <a:ext uri="{FF2B5EF4-FFF2-40B4-BE49-F238E27FC236}">
                <a16:creationId xmlns:a16="http://schemas.microsoft.com/office/drawing/2014/main" id="{6C253EAB-0430-48F9-BC36-05FF90DDBB07}"/>
              </a:ext>
            </a:extLst>
          </p:cNvPr>
          <p:cNvSpPr>
            <a:spLocks noGrp="1" noChangeArrowheads="1"/>
          </p:cNvSpPr>
          <p:nvPr>
            <p:ph type="title" idx="4294967295"/>
          </p:nvPr>
        </p:nvSpPr>
        <p:spPr>
          <a:xfrm>
            <a:off x="1490663" y="430213"/>
            <a:ext cx="7107237" cy="584200"/>
          </a:xfrm>
        </p:spPr>
        <p:txBody>
          <a:bodyPr/>
          <a:lstStyle/>
          <a:p>
            <a:r>
              <a:rPr lang="en-US" altLang="en-US" sz="3200"/>
              <a:t>Visual Basic for the GUI and ArcGIS linkage</a:t>
            </a:r>
          </a:p>
        </p:txBody>
      </p:sp>
      <p:sp>
        <p:nvSpPr>
          <p:cNvPr id="296966" name="Rectangle 6">
            <a:extLst>
              <a:ext uri="{FF2B5EF4-FFF2-40B4-BE49-F238E27FC236}">
                <a16:creationId xmlns:a16="http://schemas.microsoft.com/office/drawing/2014/main" id="{44A94FB0-2626-454A-9654-C3EB1EFE48C6}"/>
              </a:ext>
            </a:extLst>
          </p:cNvPr>
          <p:cNvSpPr>
            <a:spLocks noChangeArrowheads="1"/>
          </p:cNvSpPr>
          <p:nvPr/>
        </p:nvSpPr>
        <p:spPr bwMode="auto">
          <a:xfrm>
            <a:off x="417513" y="1023938"/>
            <a:ext cx="8440737" cy="3937000"/>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b="1">
                <a:latin typeface="Arial" panose="020B0604020202020204" pitchFamily="34" charset="0"/>
              </a:rPr>
              <a:t>Private TarDEM As New tkTauDEM</a:t>
            </a:r>
          </a:p>
          <a:p>
            <a:pPr algn="l"/>
            <a:r>
              <a:rPr lang="en-US" altLang="en-US" sz="1800" b="1">
                <a:latin typeface="Arial" panose="020B0604020202020204" pitchFamily="34" charset="0"/>
              </a:rPr>
              <a:t>…</a:t>
            </a:r>
          </a:p>
          <a:p>
            <a:pPr algn="l"/>
            <a:endParaRPr lang="en-US" altLang="en-US" sz="1800" b="1">
              <a:latin typeface="Arial" panose="020B0604020202020204" pitchFamily="34" charset="0"/>
            </a:endParaRPr>
          </a:p>
          <a:p>
            <a:pPr algn="l"/>
            <a:r>
              <a:rPr lang="en-US" altLang="en-US" sz="1800" b="1">
                <a:latin typeface="Arial" panose="020B0604020202020204" pitchFamily="34" charset="0"/>
              </a:rPr>
              <a:t>Private Function runareadinf(Optional toadd As Boolean = False) As Boolean</a:t>
            </a:r>
          </a:p>
          <a:p>
            <a:pPr algn="l"/>
            <a:r>
              <a:rPr lang="en-US" altLang="en-US" sz="1800" b="1">
                <a:latin typeface="Arial" panose="020B0604020202020204" pitchFamily="34" charset="0"/>
              </a:rPr>
              <a:t>    Dim i As Long</a:t>
            </a:r>
          </a:p>
          <a:p>
            <a:pPr algn="l"/>
            <a:r>
              <a:rPr lang="en-US" altLang="en-US" sz="1800" b="1">
                <a:latin typeface="Arial" panose="020B0604020202020204" pitchFamily="34" charset="0"/>
              </a:rPr>
              <a:t>    runareadinf = False</a:t>
            </a:r>
          </a:p>
          <a:p>
            <a:pPr algn="l"/>
            <a:r>
              <a:rPr lang="en-US" altLang="en-US" sz="1800" b="1">
                <a:latin typeface="Arial" panose="020B0604020202020204" pitchFamily="34" charset="0"/>
              </a:rPr>
              <a:t>    i = TarDEM.Areadinf(tdfiles.ang, tdfiles.sca, 0, 0, 1, "", 0, 1)</a:t>
            </a:r>
          </a:p>
          <a:p>
            <a:pPr algn="l"/>
            <a:r>
              <a:rPr lang="en-US" altLang="en-US" sz="1800" b="1">
                <a:latin typeface="Arial" panose="020B0604020202020204" pitchFamily="34" charset="0"/>
              </a:rPr>
              <a:t>    If TDerror(i) Then Exit Function</a:t>
            </a:r>
          </a:p>
          <a:p>
            <a:pPr algn="l"/>
            <a:r>
              <a:rPr lang="en-US" altLang="en-US" sz="1800" b="1">
                <a:latin typeface="Arial" panose="020B0604020202020204" pitchFamily="34" charset="0"/>
              </a:rPr>
              <a:t>    If toadd Then</a:t>
            </a:r>
          </a:p>
          <a:p>
            <a:pPr algn="l"/>
            <a:r>
              <a:rPr lang="en-US" altLang="en-US" sz="1800" b="1">
                <a:latin typeface="Arial" panose="020B0604020202020204" pitchFamily="34" charset="0"/>
              </a:rPr>
              <a:t>        AddMap tdfiles.sca, 8</a:t>
            </a:r>
          </a:p>
          <a:p>
            <a:pPr algn="l"/>
            <a:r>
              <a:rPr lang="en-US" altLang="en-US" sz="1800" b="1">
                <a:latin typeface="Arial" panose="020B0604020202020204" pitchFamily="34" charset="0"/>
              </a:rPr>
              <a:t>    End If</a:t>
            </a:r>
          </a:p>
          <a:p>
            <a:pPr algn="l"/>
            <a:r>
              <a:rPr lang="en-US" altLang="en-US" sz="1800" b="1">
                <a:latin typeface="Arial" panose="020B0604020202020204" pitchFamily="34" charset="0"/>
              </a:rPr>
              <a:t>    runareadinf = True</a:t>
            </a:r>
          </a:p>
          <a:p>
            <a:pPr algn="l"/>
            <a:r>
              <a:rPr lang="en-US" altLang="en-US" sz="1800" b="1">
                <a:latin typeface="Arial" panose="020B0604020202020204" pitchFamily="34" charset="0"/>
              </a:rPr>
              <a:t>End Function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4434" name="Picture 2" descr="C:\MyDocuments\collaborators\Italy\grid0x.gif">
            <a:extLst>
              <a:ext uri="{FF2B5EF4-FFF2-40B4-BE49-F238E27FC236}">
                <a16:creationId xmlns:a16="http://schemas.microsoft.com/office/drawing/2014/main" id="{A43FF18C-DFC2-4925-B454-05AFAB4E3E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275" y="1481138"/>
            <a:ext cx="5146675" cy="4575175"/>
          </a:xfrm>
          <a:prstGeom prst="rect">
            <a:avLst/>
          </a:prstGeom>
          <a:noFill/>
          <a:extLst>
            <a:ext uri="{909E8E84-426E-40DD-AFC4-6F175D3DCCD1}">
              <a14:hiddenFill xmlns:a14="http://schemas.microsoft.com/office/drawing/2010/main">
                <a:solidFill>
                  <a:srgbClr val="FFFFFF"/>
                </a:solidFill>
              </a14:hiddenFill>
            </a:ext>
          </a:extLst>
        </p:spPr>
      </p:pic>
      <p:pic>
        <p:nvPicPr>
          <p:cNvPr id="274435" name="Picture 3" descr="C:\MyDocuments\collaborators\Italy\griddefinition.gif">
            <a:extLst>
              <a:ext uri="{FF2B5EF4-FFF2-40B4-BE49-F238E27FC236}">
                <a16:creationId xmlns:a16="http://schemas.microsoft.com/office/drawing/2014/main" id="{AF7ED57C-F14F-4196-B938-2563ADED5C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2224"/>
          <a:stretch>
            <a:fillRect/>
          </a:stretch>
        </p:blipFill>
        <p:spPr bwMode="auto">
          <a:xfrm>
            <a:off x="5121275" y="1525588"/>
            <a:ext cx="4013200" cy="2906712"/>
          </a:xfrm>
          <a:prstGeom prst="rect">
            <a:avLst/>
          </a:prstGeom>
          <a:noFill/>
          <a:extLst>
            <a:ext uri="{909E8E84-426E-40DD-AFC4-6F175D3DCCD1}">
              <a14:hiddenFill xmlns:a14="http://schemas.microsoft.com/office/drawing/2010/main">
                <a:solidFill>
                  <a:srgbClr val="FFFFFF"/>
                </a:solidFill>
              </a14:hiddenFill>
            </a:ext>
          </a:extLst>
        </p:spPr>
      </p:pic>
      <p:sp>
        <p:nvSpPr>
          <p:cNvPr id="274436" name="Rectangle 4">
            <a:extLst>
              <a:ext uri="{FF2B5EF4-FFF2-40B4-BE49-F238E27FC236}">
                <a16:creationId xmlns:a16="http://schemas.microsoft.com/office/drawing/2014/main" id="{564E5DD4-2A68-45F7-A701-D4BE6658C123}"/>
              </a:ext>
            </a:extLst>
          </p:cNvPr>
          <p:cNvSpPr>
            <a:spLocks noGrp="1" noChangeArrowheads="1"/>
          </p:cNvSpPr>
          <p:nvPr>
            <p:ph type="title"/>
          </p:nvPr>
        </p:nvSpPr>
        <p:spPr>
          <a:xfrm>
            <a:off x="723900" y="0"/>
            <a:ext cx="7772400" cy="1403350"/>
          </a:xfrm>
        </p:spPr>
        <p:txBody>
          <a:bodyPr/>
          <a:lstStyle/>
          <a:p>
            <a:pPr>
              <a:lnSpc>
                <a:spcPct val="100000"/>
              </a:lnSpc>
            </a:pPr>
            <a:r>
              <a:rPr lang="en-US" altLang="en-US" sz="2400">
                <a:latin typeface="Times New Roman" panose="02020603050405020304" pitchFamily="18" charset="0"/>
              </a:rPr>
              <a:t>Digital Elevation Grid — </a:t>
            </a:r>
            <a:r>
              <a:rPr lang="en-US" altLang="en-US" sz="2400" b="0">
                <a:latin typeface="Times New Roman" panose="02020603050405020304" pitchFamily="18" charset="0"/>
              </a:rPr>
              <a:t>a grid of cells (square or rectangular) in some coordinate system having land surface elevation as the value stored in each cell.</a:t>
            </a:r>
            <a:endParaRPr lang="en-US" altLang="en-US" sz="2400" b="0">
              <a:solidFill>
                <a:schemeClr val="tx1"/>
              </a:solidFill>
              <a:latin typeface="Times New Roman" panose="02020603050405020304" pitchFamily="18" charset="0"/>
            </a:endParaRPr>
          </a:p>
        </p:txBody>
      </p:sp>
      <p:sp>
        <p:nvSpPr>
          <p:cNvPr id="274437" name="Text Box 5">
            <a:extLst>
              <a:ext uri="{FF2B5EF4-FFF2-40B4-BE49-F238E27FC236}">
                <a16:creationId xmlns:a16="http://schemas.microsoft.com/office/drawing/2014/main" id="{E6C61924-6C32-459D-902C-ECF6B9C4BA14}"/>
              </a:ext>
            </a:extLst>
          </p:cNvPr>
          <p:cNvSpPr txBox="1">
            <a:spLocks noChangeArrowheads="1"/>
          </p:cNvSpPr>
          <p:nvPr/>
        </p:nvSpPr>
        <p:spPr bwMode="auto">
          <a:xfrm>
            <a:off x="5883275" y="4579938"/>
            <a:ext cx="2725738"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2400" b="1">
                <a:solidFill>
                  <a:schemeClr val="tx1"/>
                </a:solidFill>
              </a:rPr>
              <a:t>Square Digital Elevation Grid  </a:t>
            </a:r>
            <a:r>
              <a:rPr kumimoji="0" lang="en-US" altLang="en-US" sz="2400">
                <a:solidFill>
                  <a:schemeClr val="tx1"/>
                </a:solidFill>
              </a:rPr>
              <a:t>— a common special case of the digital elevation grid</a:t>
            </a:r>
          </a:p>
        </p:txBody>
      </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5218" name="Rectangle 2">
            <a:extLst>
              <a:ext uri="{FF2B5EF4-FFF2-40B4-BE49-F238E27FC236}">
                <a16:creationId xmlns:a16="http://schemas.microsoft.com/office/drawing/2014/main" id="{6108C4D6-94CE-4C46-8939-01B0A7871813}"/>
              </a:ext>
            </a:extLst>
          </p:cNvPr>
          <p:cNvSpPr>
            <a:spLocks noGrp="1" noChangeArrowheads="1"/>
          </p:cNvSpPr>
          <p:nvPr>
            <p:ph type="title"/>
          </p:nvPr>
        </p:nvSpPr>
        <p:spPr>
          <a:xfrm>
            <a:off x="1676400" y="0"/>
            <a:ext cx="5562600" cy="901700"/>
          </a:xfrm>
          <a:no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CA" altLang="en-US" sz="3600">
                <a:solidFill>
                  <a:schemeClr val="bg2"/>
                </a:solidFill>
              </a:rPr>
              <a:t>Topographic Slope</a:t>
            </a:r>
          </a:p>
        </p:txBody>
      </p:sp>
      <p:grpSp>
        <p:nvGrpSpPr>
          <p:cNvPr id="265219" name="Group 3">
            <a:extLst>
              <a:ext uri="{FF2B5EF4-FFF2-40B4-BE49-F238E27FC236}">
                <a16:creationId xmlns:a16="http://schemas.microsoft.com/office/drawing/2014/main" id="{AD0AEFFD-94C9-45B3-8CBD-B09E8FDC1FF5}"/>
              </a:ext>
            </a:extLst>
          </p:cNvPr>
          <p:cNvGrpSpPr>
            <a:grpSpLocks noChangeAspect="1"/>
          </p:cNvGrpSpPr>
          <p:nvPr/>
        </p:nvGrpSpPr>
        <p:grpSpPr bwMode="auto">
          <a:xfrm>
            <a:off x="1582738" y="685800"/>
            <a:ext cx="5237162" cy="3519488"/>
            <a:chOff x="926" y="624"/>
            <a:chExt cx="3666" cy="2464"/>
          </a:xfrm>
        </p:grpSpPr>
        <p:pic>
          <p:nvPicPr>
            <p:cNvPr id="265220" name="Picture 4">
              <a:extLst>
                <a:ext uri="{FF2B5EF4-FFF2-40B4-BE49-F238E27FC236}">
                  <a16:creationId xmlns:a16="http://schemas.microsoft.com/office/drawing/2014/main" id="{E86B8036-F5F0-41FB-A2FB-C7155A61A6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 y="638"/>
              <a:ext cx="3656" cy="2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5221" name="Line 5">
              <a:extLst>
                <a:ext uri="{FF2B5EF4-FFF2-40B4-BE49-F238E27FC236}">
                  <a16:creationId xmlns:a16="http://schemas.microsoft.com/office/drawing/2014/main" id="{A0FAE04A-8779-4DEA-883B-674E93E40A8C}"/>
                </a:ext>
              </a:extLst>
            </p:cNvPr>
            <p:cNvSpPr>
              <a:spLocks noChangeAspect="1" noChangeShapeType="1"/>
            </p:cNvSpPr>
            <p:nvPr/>
          </p:nvSpPr>
          <p:spPr bwMode="auto">
            <a:xfrm>
              <a:off x="2584" y="632"/>
              <a:ext cx="0" cy="24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22" name="Line 6">
              <a:extLst>
                <a:ext uri="{FF2B5EF4-FFF2-40B4-BE49-F238E27FC236}">
                  <a16:creationId xmlns:a16="http://schemas.microsoft.com/office/drawing/2014/main" id="{866B0AD1-3D94-48E2-82B7-39F41DF4F02F}"/>
                </a:ext>
              </a:extLst>
            </p:cNvPr>
            <p:cNvSpPr>
              <a:spLocks noChangeAspect="1" noChangeShapeType="1"/>
            </p:cNvSpPr>
            <p:nvPr/>
          </p:nvSpPr>
          <p:spPr bwMode="auto">
            <a:xfrm>
              <a:off x="2792" y="632"/>
              <a:ext cx="0" cy="24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23" name="Line 7">
              <a:extLst>
                <a:ext uri="{FF2B5EF4-FFF2-40B4-BE49-F238E27FC236}">
                  <a16:creationId xmlns:a16="http://schemas.microsoft.com/office/drawing/2014/main" id="{63CD2602-633D-496C-A41C-4CC3E54CB0CD}"/>
                </a:ext>
              </a:extLst>
            </p:cNvPr>
            <p:cNvSpPr>
              <a:spLocks noChangeAspect="1" noChangeShapeType="1"/>
            </p:cNvSpPr>
            <p:nvPr/>
          </p:nvSpPr>
          <p:spPr bwMode="auto">
            <a:xfrm>
              <a:off x="2992" y="640"/>
              <a:ext cx="0" cy="24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24" name="Line 8">
              <a:extLst>
                <a:ext uri="{FF2B5EF4-FFF2-40B4-BE49-F238E27FC236}">
                  <a16:creationId xmlns:a16="http://schemas.microsoft.com/office/drawing/2014/main" id="{8229D818-C408-48D8-933D-005B9222B2EF}"/>
                </a:ext>
              </a:extLst>
            </p:cNvPr>
            <p:cNvSpPr>
              <a:spLocks noChangeAspect="1" noChangeShapeType="1"/>
            </p:cNvSpPr>
            <p:nvPr/>
          </p:nvSpPr>
          <p:spPr bwMode="auto">
            <a:xfrm>
              <a:off x="3200" y="640"/>
              <a:ext cx="0" cy="24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25" name="Line 9">
              <a:extLst>
                <a:ext uri="{FF2B5EF4-FFF2-40B4-BE49-F238E27FC236}">
                  <a16:creationId xmlns:a16="http://schemas.microsoft.com/office/drawing/2014/main" id="{E4705D8F-586F-4C4B-9EC4-D73552B5DB77}"/>
                </a:ext>
              </a:extLst>
            </p:cNvPr>
            <p:cNvSpPr>
              <a:spLocks noChangeAspect="1" noChangeShapeType="1"/>
            </p:cNvSpPr>
            <p:nvPr/>
          </p:nvSpPr>
          <p:spPr bwMode="auto">
            <a:xfrm>
              <a:off x="3416" y="640"/>
              <a:ext cx="0" cy="24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26" name="Line 10">
              <a:extLst>
                <a:ext uri="{FF2B5EF4-FFF2-40B4-BE49-F238E27FC236}">
                  <a16:creationId xmlns:a16="http://schemas.microsoft.com/office/drawing/2014/main" id="{D667BED2-4FFC-4B37-B835-DA91B65E2C02}"/>
                </a:ext>
              </a:extLst>
            </p:cNvPr>
            <p:cNvSpPr>
              <a:spLocks noChangeAspect="1" noChangeShapeType="1"/>
            </p:cNvSpPr>
            <p:nvPr/>
          </p:nvSpPr>
          <p:spPr bwMode="auto">
            <a:xfrm>
              <a:off x="3624" y="640"/>
              <a:ext cx="0" cy="24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27" name="Line 11">
              <a:extLst>
                <a:ext uri="{FF2B5EF4-FFF2-40B4-BE49-F238E27FC236}">
                  <a16:creationId xmlns:a16="http://schemas.microsoft.com/office/drawing/2014/main" id="{B42E2ACC-49E2-4E72-8B7B-2ECB7E9A1C09}"/>
                </a:ext>
              </a:extLst>
            </p:cNvPr>
            <p:cNvSpPr>
              <a:spLocks noChangeAspect="1" noChangeShapeType="1"/>
            </p:cNvSpPr>
            <p:nvPr/>
          </p:nvSpPr>
          <p:spPr bwMode="auto">
            <a:xfrm>
              <a:off x="3824" y="648"/>
              <a:ext cx="0" cy="24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28" name="Line 12">
              <a:extLst>
                <a:ext uri="{FF2B5EF4-FFF2-40B4-BE49-F238E27FC236}">
                  <a16:creationId xmlns:a16="http://schemas.microsoft.com/office/drawing/2014/main" id="{98E1D7D8-54CE-4297-9037-6A32E7E23AD4}"/>
                </a:ext>
              </a:extLst>
            </p:cNvPr>
            <p:cNvSpPr>
              <a:spLocks noChangeAspect="1" noChangeShapeType="1"/>
            </p:cNvSpPr>
            <p:nvPr/>
          </p:nvSpPr>
          <p:spPr bwMode="auto">
            <a:xfrm>
              <a:off x="4032" y="648"/>
              <a:ext cx="0" cy="24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29" name="Line 13">
              <a:extLst>
                <a:ext uri="{FF2B5EF4-FFF2-40B4-BE49-F238E27FC236}">
                  <a16:creationId xmlns:a16="http://schemas.microsoft.com/office/drawing/2014/main" id="{568860DE-9441-4948-A21B-5DBCBCBB10DB}"/>
                </a:ext>
              </a:extLst>
            </p:cNvPr>
            <p:cNvSpPr>
              <a:spLocks noChangeAspect="1" noChangeShapeType="1"/>
            </p:cNvSpPr>
            <p:nvPr/>
          </p:nvSpPr>
          <p:spPr bwMode="auto">
            <a:xfrm>
              <a:off x="1760" y="624"/>
              <a:ext cx="0" cy="24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30" name="Line 14">
              <a:extLst>
                <a:ext uri="{FF2B5EF4-FFF2-40B4-BE49-F238E27FC236}">
                  <a16:creationId xmlns:a16="http://schemas.microsoft.com/office/drawing/2014/main" id="{02E73401-AB05-4E1E-AF03-DC49E950922A}"/>
                </a:ext>
              </a:extLst>
            </p:cNvPr>
            <p:cNvSpPr>
              <a:spLocks noChangeAspect="1" noChangeShapeType="1"/>
            </p:cNvSpPr>
            <p:nvPr/>
          </p:nvSpPr>
          <p:spPr bwMode="auto">
            <a:xfrm>
              <a:off x="1968" y="624"/>
              <a:ext cx="0" cy="24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31" name="Line 15">
              <a:extLst>
                <a:ext uri="{FF2B5EF4-FFF2-40B4-BE49-F238E27FC236}">
                  <a16:creationId xmlns:a16="http://schemas.microsoft.com/office/drawing/2014/main" id="{BBAD9740-9FA2-42A5-8C73-037AA1103A31}"/>
                </a:ext>
              </a:extLst>
            </p:cNvPr>
            <p:cNvSpPr>
              <a:spLocks noChangeAspect="1" noChangeShapeType="1"/>
            </p:cNvSpPr>
            <p:nvPr/>
          </p:nvSpPr>
          <p:spPr bwMode="auto">
            <a:xfrm>
              <a:off x="2168" y="632"/>
              <a:ext cx="0" cy="24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32" name="Line 16">
              <a:extLst>
                <a:ext uri="{FF2B5EF4-FFF2-40B4-BE49-F238E27FC236}">
                  <a16:creationId xmlns:a16="http://schemas.microsoft.com/office/drawing/2014/main" id="{BBCC47FE-E022-43B7-9718-5C9303620F50}"/>
                </a:ext>
              </a:extLst>
            </p:cNvPr>
            <p:cNvSpPr>
              <a:spLocks noChangeAspect="1" noChangeShapeType="1"/>
            </p:cNvSpPr>
            <p:nvPr/>
          </p:nvSpPr>
          <p:spPr bwMode="auto">
            <a:xfrm>
              <a:off x="2376" y="632"/>
              <a:ext cx="0" cy="24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33" name="Line 17">
              <a:extLst>
                <a:ext uri="{FF2B5EF4-FFF2-40B4-BE49-F238E27FC236}">
                  <a16:creationId xmlns:a16="http://schemas.microsoft.com/office/drawing/2014/main" id="{53427949-72AB-4494-8488-CAD8D18E0686}"/>
                </a:ext>
              </a:extLst>
            </p:cNvPr>
            <p:cNvSpPr>
              <a:spLocks noChangeAspect="1" noChangeShapeType="1"/>
            </p:cNvSpPr>
            <p:nvPr/>
          </p:nvSpPr>
          <p:spPr bwMode="auto">
            <a:xfrm>
              <a:off x="936" y="632"/>
              <a:ext cx="0" cy="24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34" name="Line 18">
              <a:extLst>
                <a:ext uri="{FF2B5EF4-FFF2-40B4-BE49-F238E27FC236}">
                  <a16:creationId xmlns:a16="http://schemas.microsoft.com/office/drawing/2014/main" id="{9A7919F2-A224-4400-ABEA-60D302BC7D8A}"/>
                </a:ext>
              </a:extLst>
            </p:cNvPr>
            <p:cNvSpPr>
              <a:spLocks noChangeAspect="1" noChangeShapeType="1"/>
            </p:cNvSpPr>
            <p:nvPr/>
          </p:nvSpPr>
          <p:spPr bwMode="auto">
            <a:xfrm>
              <a:off x="1144" y="632"/>
              <a:ext cx="0" cy="24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35" name="Line 19">
              <a:extLst>
                <a:ext uri="{FF2B5EF4-FFF2-40B4-BE49-F238E27FC236}">
                  <a16:creationId xmlns:a16="http://schemas.microsoft.com/office/drawing/2014/main" id="{ADC315A7-FBE8-4F94-B40D-8F6B50F182B9}"/>
                </a:ext>
              </a:extLst>
            </p:cNvPr>
            <p:cNvSpPr>
              <a:spLocks noChangeAspect="1" noChangeShapeType="1"/>
            </p:cNvSpPr>
            <p:nvPr/>
          </p:nvSpPr>
          <p:spPr bwMode="auto">
            <a:xfrm>
              <a:off x="1344" y="640"/>
              <a:ext cx="0" cy="24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36" name="Line 20">
              <a:extLst>
                <a:ext uri="{FF2B5EF4-FFF2-40B4-BE49-F238E27FC236}">
                  <a16:creationId xmlns:a16="http://schemas.microsoft.com/office/drawing/2014/main" id="{36521CDA-34AD-4651-8968-DB4A040B0FF5}"/>
                </a:ext>
              </a:extLst>
            </p:cNvPr>
            <p:cNvSpPr>
              <a:spLocks noChangeAspect="1" noChangeShapeType="1"/>
            </p:cNvSpPr>
            <p:nvPr/>
          </p:nvSpPr>
          <p:spPr bwMode="auto">
            <a:xfrm>
              <a:off x="1552" y="640"/>
              <a:ext cx="0" cy="24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37" name="Line 21">
              <a:extLst>
                <a:ext uri="{FF2B5EF4-FFF2-40B4-BE49-F238E27FC236}">
                  <a16:creationId xmlns:a16="http://schemas.microsoft.com/office/drawing/2014/main" id="{4AA40C4C-8422-47E6-BD78-C0C66F9E91C1}"/>
                </a:ext>
              </a:extLst>
            </p:cNvPr>
            <p:cNvSpPr>
              <a:spLocks noChangeAspect="1" noChangeShapeType="1"/>
            </p:cNvSpPr>
            <p:nvPr/>
          </p:nvSpPr>
          <p:spPr bwMode="auto">
            <a:xfrm>
              <a:off x="4232" y="640"/>
              <a:ext cx="0" cy="24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38" name="Line 22">
              <a:extLst>
                <a:ext uri="{FF2B5EF4-FFF2-40B4-BE49-F238E27FC236}">
                  <a16:creationId xmlns:a16="http://schemas.microsoft.com/office/drawing/2014/main" id="{DA815FC3-FD0B-48A7-A4C9-CD1BB29BB9BF}"/>
                </a:ext>
              </a:extLst>
            </p:cNvPr>
            <p:cNvSpPr>
              <a:spLocks noChangeAspect="1" noChangeShapeType="1"/>
            </p:cNvSpPr>
            <p:nvPr/>
          </p:nvSpPr>
          <p:spPr bwMode="auto">
            <a:xfrm>
              <a:off x="4440" y="640"/>
              <a:ext cx="0" cy="24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39" name="Line 23">
              <a:extLst>
                <a:ext uri="{FF2B5EF4-FFF2-40B4-BE49-F238E27FC236}">
                  <a16:creationId xmlns:a16="http://schemas.microsoft.com/office/drawing/2014/main" id="{B08998F2-33F3-4D8F-8B09-23AF4449F862}"/>
                </a:ext>
              </a:extLst>
            </p:cNvPr>
            <p:cNvSpPr>
              <a:spLocks noChangeAspect="1" noChangeShapeType="1"/>
            </p:cNvSpPr>
            <p:nvPr/>
          </p:nvSpPr>
          <p:spPr bwMode="auto">
            <a:xfrm>
              <a:off x="936" y="2768"/>
              <a:ext cx="3648"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40" name="Line 24">
              <a:extLst>
                <a:ext uri="{FF2B5EF4-FFF2-40B4-BE49-F238E27FC236}">
                  <a16:creationId xmlns:a16="http://schemas.microsoft.com/office/drawing/2014/main" id="{594E80D6-5939-4D3B-AA59-747E46B19D30}"/>
                </a:ext>
              </a:extLst>
            </p:cNvPr>
            <p:cNvSpPr>
              <a:spLocks noChangeAspect="1" noChangeShapeType="1"/>
            </p:cNvSpPr>
            <p:nvPr/>
          </p:nvSpPr>
          <p:spPr bwMode="auto">
            <a:xfrm>
              <a:off x="936" y="2560"/>
              <a:ext cx="3648"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41" name="Line 25">
              <a:extLst>
                <a:ext uri="{FF2B5EF4-FFF2-40B4-BE49-F238E27FC236}">
                  <a16:creationId xmlns:a16="http://schemas.microsoft.com/office/drawing/2014/main" id="{9672FC47-5B77-4F3C-B8C8-B9A2503AA0B0}"/>
                </a:ext>
              </a:extLst>
            </p:cNvPr>
            <p:cNvSpPr>
              <a:spLocks noChangeAspect="1" noChangeShapeType="1"/>
            </p:cNvSpPr>
            <p:nvPr/>
          </p:nvSpPr>
          <p:spPr bwMode="auto">
            <a:xfrm>
              <a:off x="936" y="2352"/>
              <a:ext cx="3648"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42" name="Line 26">
              <a:extLst>
                <a:ext uri="{FF2B5EF4-FFF2-40B4-BE49-F238E27FC236}">
                  <a16:creationId xmlns:a16="http://schemas.microsoft.com/office/drawing/2014/main" id="{646E3C15-668D-4E87-A712-80B10E190214}"/>
                </a:ext>
              </a:extLst>
            </p:cNvPr>
            <p:cNvSpPr>
              <a:spLocks noChangeAspect="1" noChangeShapeType="1"/>
            </p:cNvSpPr>
            <p:nvPr/>
          </p:nvSpPr>
          <p:spPr bwMode="auto">
            <a:xfrm>
              <a:off x="944" y="2144"/>
              <a:ext cx="3648"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43" name="Line 27">
              <a:extLst>
                <a:ext uri="{FF2B5EF4-FFF2-40B4-BE49-F238E27FC236}">
                  <a16:creationId xmlns:a16="http://schemas.microsoft.com/office/drawing/2014/main" id="{D3232EF1-A435-4A4A-9812-A09BF3665E55}"/>
                </a:ext>
              </a:extLst>
            </p:cNvPr>
            <p:cNvSpPr>
              <a:spLocks noChangeAspect="1" noChangeShapeType="1"/>
            </p:cNvSpPr>
            <p:nvPr/>
          </p:nvSpPr>
          <p:spPr bwMode="auto">
            <a:xfrm>
              <a:off x="936" y="2968"/>
              <a:ext cx="3648"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44" name="Line 28">
              <a:extLst>
                <a:ext uri="{FF2B5EF4-FFF2-40B4-BE49-F238E27FC236}">
                  <a16:creationId xmlns:a16="http://schemas.microsoft.com/office/drawing/2014/main" id="{A2291738-97CC-4B62-B2A7-ABDDD2F60A7A}"/>
                </a:ext>
              </a:extLst>
            </p:cNvPr>
            <p:cNvSpPr>
              <a:spLocks noChangeAspect="1" noChangeShapeType="1"/>
            </p:cNvSpPr>
            <p:nvPr/>
          </p:nvSpPr>
          <p:spPr bwMode="auto">
            <a:xfrm>
              <a:off x="944" y="1736"/>
              <a:ext cx="3648"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45" name="Line 29">
              <a:extLst>
                <a:ext uri="{FF2B5EF4-FFF2-40B4-BE49-F238E27FC236}">
                  <a16:creationId xmlns:a16="http://schemas.microsoft.com/office/drawing/2014/main" id="{298EC597-77EC-4046-9AF2-04DEF23C9A6D}"/>
                </a:ext>
              </a:extLst>
            </p:cNvPr>
            <p:cNvSpPr>
              <a:spLocks noChangeAspect="1" noChangeShapeType="1"/>
            </p:cNvSpPr>
            <p:nvPr/>
          </p:nvSpPr>
          <p:spPr bwMode="auto">
            <a:xfrm>
              <a:off x="944" y="1528"/>
              <a:ext cx="3648"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46" name="Line 30">
              <a:extLst>
                <a:ext uri="{FF2B5EF4-FFF2-40B4-BE49-F238E27FC236}">
                  <a16:creationId xmlns:a16="http://schemas.microsoft.com/office/drawing/2014/main" id="{26A74513-13AE-433E-9EAA-E241948FCD9C}"/>
                </a:ext>
              </a:extLst>
            </p:cNvPr>
            <p:cNvSpPr>
              <a:spLocks noChangeAspect="1" noChangeShapeType="1"/>
            </p:cNvSpPr>
            <p:nvPr/>
          </p:nvSpPr>
          <p:spPr bwMode="auto">
            <a:xfrm>
              <a:off x="944" y="1320"/>
              <a:ext cx="3648"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47" name="Line 31">
              <a:extLst>
                <a:ext uri="{FF2B5EF4-FFF2-40B4-BE49-F238E27FC236}">
                  <a16:creationId xmlns:a16="http://schemas.microsoft.com/office/drawing/2014/main" id="{FA5902CC-D0EF-448F-AE2D-C2C6EE67077D}"/>
                </a:ext>
              </a:extLst>
            </p:cNvPr>
            <p:cNvSpPr>
              <a:spLocks noChangeAspect="1" noChangeShapeType="1"/>
            </p:cNvSpPr>
            <p:nvPr/>
          </p:nvSpPr>
          <p:spPr bwMode="auto">
            <a:xfrm>
              <a:off x="944" y="1112"/>
              <a:ext cx="3648"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48" name="Line 32">
              <a:extLst>
                <a:ext uri="{FF2B5EF4-FFF2-40B4-BE49-F238E27FC236}">
                  <a16:creationId xmlns:a16="http://schemas.microsoft.com/office/drawing/2014/main" id="{A06909D2-6E3A-480F-9A79-AB63C4718B3E}"/>
                </a:ext>
              </a:extLst>
            </p:cNvPr>
            <p:cNvSpPr>
              <a:spLocks noChangeAspect="1" noChangeShapeType="1"/>
            </p:cNvSpPr>
            <p:nvPr/>
          </p:nvSpPr>
          <p:spPr bwMode="auto">
            <a:xfrm>
              <a:off x="944" y="1936"/>
              <a:ext cx="3648"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49" name="Line 33">
              <a:extLst>
                <a:ext uri="{FF2B5EF4-FFF2-40B4-BE49-F238E27FC236}">
                  <a16:creationId xmlns:a16="http://schemas.microsoft.com/office/drawing/2014/main" id="{9FE4743F-5A91-4DE9-BB46-459AA62BCE85}"/>
                </a:ext>
              </a:extLst>
            </p:cNvPr>
            <p:cNvSpPr>
              <a:spLocks noChangeAspect="1" noChangeShapeType="1"/>
            </p:cNvSpPr>
            <p:nvPr/>
          </p:nvSpPr>
          <p:spPr bwMode="auto">
            <a:xfrm>
              <a:off x="936" y="712"/>
              <a:ext cx="3648"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50" name="Line 34">
              <a:extLst>
                <a:ext uri="{FF2B5EF4-FFF2-40B4-BE49-F238E27FC236}">
                  <a16:creationId xmlns:a16="http://schemas.microsoft.com/office/drawing/2014/main" id="{7F2FCB21-AFEE-46AF-BACE-63D64FE799F9}"/>
                </a:ext>
              </a:extLst>
            </p:cNvPr>
            <p:cNvSpPr>
              <a:spLocks noChangeAspect="1" noChangeShapeType="1"/>
            </p:cNvSpPr>
            <p:nvPr/>
          </p:nvSpPr>
          <p:spPr bwMode="auto">
            <a:xfrm>
              <a:off x="936" y="912"/>
              <a:ext cx="3648"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51" name="Line 35">
              <a:extLst>
                <a:ext uri="{FF2B5EF4-FFF2-40B4-BE49-F238E27FC236}">
                  <a16:creationId xmlns:a16="http://schemas.microsoft.com/office/drawing/2014/main" id="{166CB253-D71F-43D7-8F72-479488D97247}"/>
                </a:ext>
              </a:extLst>
            </p:cNvPr>
            <p:cNvSpPr>
              <a:spLocks noChangeAspect="1" noChangeShapeType="1"/>
            </p:cNvSpPr>
            <p:nvPr/>
          </p:nvSpPr>
          <p:spPr bwMode="auto">
            <a:xfrm flipH="1">
              <a:off x="3104" y="1624"/>
              <a:ext cx="200" cy="216"/>
            </a:xfrm>
            <a:prstGeom prst="line">
              <a:avLst/>
            </a:prstGeom>
            <a:noFill/>
            <a:ln w="28575">
              <a:solidFill>
                <a:srgbClr val="00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52" name="Line 36">
              <a:extLst>
                <a:ext uri="{FF2B5EF4-FFF2-40B4-BE49-F238E27FC236}">
                  <a16:creationId xmlns:a16="http://schemas.microsoft.com/office/drawing/2014/main" id="{A359A2CC-2602-43A0-A6F9-DCCA68D9458D}"/>
                </a:ext>
              </a:extLst>
            </p:cNvPr>
            <p:cNvSpPr>
              <a:spLocks noChangeAspect="1" noChangeShapeType="1"/>
            </p:cNvSpPr>
            <p:nvPr/>
          </p:nvSpPr>
          <p:spPr bwMode="auto">
            <a:xfrm>
              <a:off x="3304" y="1624"/>
              <a:ext cx="0" cy="200"/>
            </a:xfrm>
            <a:prstGeom prst="line">
              <a:avLst/>
            </a:prstGeom>
            <a:noFill/>
            <a:ln w="28575">
              <a:solidFill>
                <a:srgbClr val="00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53" name="Line 37">
              <a:extLst>
                <a:ext uri="{FF2B5EF4-FFF2-40B4-BE49-F238E27FC236}">
                  <a16:creationId xmlns:a16="http://schemas.microsoft.com/office/drawing/2014/main" id="{6C477EE7-F42E-4AF8-A414-238D72BE4CAA}"/>
                </a:ext>
              </a:extLst>
            </p:cNvPr>
            <p:cNvSpPr>
              <a:spLocks noChangeAspect="1" noChangeShapeType="1"/>
            </p:cNvSpPr>
            <p:nvPr/>
          </p:nvSpPr>
          <p:spPr bwMode="auto">
            <a:xfrm flipH="1">
              <a:off x="3072" y="1632"/>
              <a:ext cx="224" cy="432"/>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54" name="Text Box 38">
              <a:extLst>
                <a:ext uri="{FF2B5EF4-FFF2-40B4-BE49-F238E27FC236}">
                  <a16:creationId xmlns:a16="http://schemas.microsoft.com/office/drawing/2014/main" id="{B5CB63F5-8E0D-4FAA-9101-E09D64C16F35}"/>
                </a:ext>
              </a:extLst>
            </p:cNvPr>
            <p:cNvSpPr txBox="1">
              <a:spLocks noChangeAspect="1" noChangeArrowheads="1"/>
            </p:cNvSpPr>
            <p:nvPr/>
          </p:nvSpPr>
          <p:spPr bwMode="auto">
            <a:xfrm>
              <a:off x="3112" y="1248"/>
              <a:ext cx="472" cy="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3600" b="1">
                  <a:solidFill>
                    <a:srgbClr val="003399"/>
                  </a:solidFill>
                </a:rPr>
                <a:t>?</a:t>
              </a:r>
            </a:p>
          </p:txBody>
        </p:sp>
      </p:grpSp>
      <p:sp>
        <p:nvSpPr>
          <p:cNvPr id="265255" name="Rectangle 39">
            <a:extLst>
              <a:ext uri="{FF2B5EF4-FFF2-40B4-BE49-F238E27FC236}">
                <a16:creationId xmlns:a16="http://schemas.microsoft.com/office/drawing/2014/main" id="{5CE41D7E-F55B-4703-8A26-035BF16100E5}"/>
              </a:ext>
            </a:extLst>
          </p:cNvPr>
          <p:cNvSpPr>
            <a:spLocks noGrp="1" noChangeArrowheads="1"/>
          </p:cNvSpPr>
          <p:nvPr>
            <p:ph type="body" sz="half" idx="2"/>
          </p:nvPr>
        </p:nvSpPr>
        <p:spPr>
          <a:xfrm>
            <a:off x="336550" y="4211638"/>
            <a:ext cx="3800475" cy="1587500"/>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algn="ctr">
              <a:buFont typeface="Monotype Sorts" pitchFamily="2" charset="2"/>
              <a:buNone/>
              <a:tabLst>
                <a:tab pos="2743200" algn="l"/>
              </a:tabLst>
            </a:pPr>
            <a:r>
              <a:rPr lang="en-CA" altLang="en-US" sz="2400" b="1">
                <a:solidFill>
                  <a:srgbClr val="F80000"/>
                </a:solidFill>
              </a:rPr>
              <a:t>Topographic Definition Drop/Distance</a:t>
            </a:r>
          </a:p>
        </p:txBody>
      </p:sp>
      <p:sp>
        <p:nvSpPr>
          <p:cNvPr id="265256" name="Rectangle 40">
            <a:extLst>
              <a:ext uri="{FF2B5EF4-FFF2-40B4-BE49-F238E27FC236}">
                <a16:creationId xmlns:a16="http://schemas.microsoft.com/office/drawing/2014/main" id="{620A7072-3A6C-4496-852D-DEDC7849335E}"/>
              </a:ext>
            </a:extLst>
          </p:cNvPr>
          <p:cNvSpPr>
            <a:spLocks noChangeArrowheads="1"/>
          </p:cNvSpPr>
          <p:nvPr/>
        </p:nvSpPr>
        <p:spPr bwMode="auto">
          <a:xfrm>
            <a:off x="4424363" y="4194175"/>
            <a:ext cx="33051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0" lang="en-CA" altLang="en-US" sz="2400" b="1">
                <a:solidFill>
                  <a:srgbClr val="003399"/>
                </a:solidFill>
                <a:latin typeface="Arial" panose="020B0604020202020204" pitchFamily="34" charset="0"/>
              </a:rPr>
              <a:t>Limitation imposed by 8 grid directions.</a:t>
            </a:r>
            <a:endParaRPr kumimoji="0" lang="en-US" altLang="en-US" sz="2400" b="1">
              <a:solidFill>
                <a:srgbClr val="003399"/>
              </a:solidFill>
              <a:latin typeface="Arial" panose="020B0604020202020204" pitchFamily="34" charset="0"/>
            </a:endParaRPr>
          </a:p>
        </p:txBody>
      </p:sp>
      <p:sp>
        <p:nvSpPr>
          <p:cNvPr id="265257" name="Rectangle 41">
            <a:extLst>
              <a:ext uri="{FF2B5EF4-FFF2-40B4-BE49-F238E27FC236}">
                <a16:creationId xmlns:a16="http://schemas.microsoft.com/office/drawing/2014/main" id="{9E399976-538E-4F4E-A77A-4BDF0C184328}"/>
              </a:ext>
            </a:extLst>
          </p:cNvPr>
          <p:cNvSpPr>
            <a:spLocks noChangeArrowheads="1"/>
          </p:cNvSpPr>
          <p:nvPr/>
        </p:nvSpPr>
        <p:spPr bwMode="auto">
          <a:xfrm>
            <a:off x="0" y="5057775"/>
            <a:ext cx="9144000" cy="180022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800" b="1">
                <a:solidFill>
                  <a:srgbClr val="FF3300"/>
                </a:solidFill>
              </a:rPr>
              <a:t>Flow Direction Field — </a:t>
            </a:r>
            <a:r>
              <a:rPr lang="en-US" altLang="en-US" sz="2800">
                <a:solidFill>
                  <a:srgbClr val="FF3300"/>
                </a:solidFill>
              </a:rPr>
              <a:t>if the elevation surface is differentiable (except perhaps for countable discontinuities) the horizontal component of the surface normal defines a flow direction field.</a:t>
            </a:r>
          </a:p>
        </p:txBody>
      </p:sp>
    </p:spTree>
  </p:cSld>
  <p:clrMapOvr>
    <a:masterClrMapping/>
  </p:clrMapOvr>
  <p:transition>
    <p:checke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1362" name="Rectangle 2">
            <a:extLst>
              <a:ext uri="{FF2B5EF4-FFF2-40B4-BE49-F238E27FC236}">
                <a16:creationId xmlns:a16="http://schemas.microsoft.com/office/drawing/2014/main" id="{FE0D2F0C-E5A5-40CC-967E-0C202A5E80A2}"/>
              </a:ext>
            </a:extLst>
          </p:cNvPr>
          <p:cNvSpPr>
            <a:spLocks noChangeArrowheads="1"/>
          </p:cNvSpPr>
          <p:nvPr/>
        </p:nvSpPr>
        <p:spPr bwMode="auto">
          <a:xfrm>
            <a:off x="942975" y="0"/>
            <a:ext cx="7315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lnSpc>
                <a:spcPct val="70000"/>
              </a:lnSpc>
              <a:defRPr kumimoji="1" sz="4800" b="1">
                <a:solidFill>
                  <a:schemeClr val="tx2"/>
                </a:solidFill>
                <a:latin typeface="Arial Narrow" panose="020B0606020202030204" pitchFamily="34" charset="0"/>
              </a:defRPr>
            </a:lvl1pPr>
            <a:lvl2pPr algn="l">
              <a:lnSpc>
                <a:spcPct val="70000"/>
              </a:lnSpc>
              <a:defRPr kumimoji="1" sz="4800" b="1">
                <a:solidFill>
                  <a:schemeClr val="tx2"/>
                </a:solidFill>
                <a:latin typeface="Arial Narrow" panose="020B0606020202030204" pitchFamily="34" charset="0"/>
              </a:defRPr>
            </a:lvl2pPr>
            <a:lvl3pPr algn="l">
              <a:lnSpc>
                <a:spcPct val="70000"/>
              </a:lnSpc>
              <a:defRPr kumimoji="1" sz="4800" b="1">
                <a:solidFill>
                  <a:schemeClr val="tx2"/>
                </a:solidFill>
                <a:latin typeface="Arial Narrow" panose="020B0606020202030204" pitchFamily="34" charset="0"/>
              </a:defRPr>
            </a:lvl3pPr>
            <a:lvl4pPr algn="l">
              <a:lnSpc>
                <a:spcPct val="70000"/>
              </a:lnSpc>
              <a:defRPr kumimoji="1" sz="4800" b="1">
                <a:solidFill>
                  <a:schemeClr val="tx2"/>
                </a:solidFill>
                <a:latin typeface="Arial Narrow" panose="020B0606020202030204" pitchFamily="34" charset="0"/>
              </a:defRPr>
            </a:lvl4pPr>
            <a:lvl5pPr algn="l">
              <a:lnSpc>
                <a:spcPct val="70000"/>
              </a:lnSpc>
              <a:defRPr kumimoji="1" sz="4800" b="1">
                <a:solidFill>
                  <a:schemeClr val="tx2"/>
                </a:solidFill>
                <a:latin typeface="Arial Narrow" panose="020B0606020202030204" pitchFamily="34" charset="0"/>
              </a:defRPr>
            </a:lvl5pPr>
            <a:lvl6pPr marL="45720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6pPr>
            <a:lvl7pPr marL="91440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7pPr>
            <a:lvl8pPr marL="137160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8pPr>
            <a:lvl9pPr marL="182880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9pPr>
          </a:lstStyle>
          <a:p>
            <a:endParaRPr lang="en-CA" altLang="en-US"/>
          </a:p>
        </p:txBody>
      </p:sp>
      <p:pic>
        <p:nvPicPr>
          <p:cNvPr id="271363" name="Picture 3">
            <a:extLst>
              <a:ext uri="{FF2B5EF4-FFF2-40B4-BE49-F238E27FC236}">
                <a16:creationId xmlns:a16="http://schemas.microsoft.com/office/drawing/2014/main" id="{B1F43FB8-9618-4B99-B372-FCA7F7FF9A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8182"/>
          <a:stretch>
            <a:fillRect/>
          </a:stretch>
        </p:blipFill>
        <p:spPr bwMode="auto">
          <a:xfrm>
            <a:off x="5040313" y="539750"/>
            <a:ext cx="4103687"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1364" name="Picture 4">
            <a:extLst>
              <a:ext uri="{FF2B5EF4-FFF2-40B4-BE49-F238E27FC236}">
                <a16:creationId xmlns:a16="http://schemas.microsoft.com/office/drawing/2014/main" id="{68691AEE-4BD0-425E-B6BB-563B0F62EF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20909"/>
          <a:stretch>
            <a:fillRect/>
          </a:stretch>
        </p:blipFill>
        <p:spPr bwMode="auto">
          <a:xfrm>
            <a:off x="4875213" y="3700463"/>
            <a:ext cx="4268787" cy="240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1365" name="Text Box 5">
            <a:extLst>
              <a:ext uri="{FF2B5EF4-FFF2-40B4-BE49-F238E27FC236}">
                <a16:creationId xmlns:a16="http://schemas.microsoft.com/office/drawing/2014/main" id="{EC3E9F97-8A6D-4DFD-B9B9-ECB3E6358DC1}"/>
              </a:ext>
            </a:extLst>
          </p:cNvPr>
          <p:cNvSpPr txBox="1">
            <a:spLocks noChangeArrowheads="1"/>
          </p:cNvSpPr>
          <p:nvPr/>
        </p:nvSpPr>
        <p:spPr bwMode="auto">
          <a:xfrm>
            <a:off x="220663" y="382588"/>
            <a:ext cx="4897437" cy="575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2400" b="1"/>
              <a:t>Single Flow Direction Grid </a:t>
            </a:r>
            <a:r>
              <a:rPr kumimoji="0" lang="en-US" altLang="en-US" sz="2400">
                <a:solidFill>
                  <a:schemeClr val="tx1"/>
                </a:solidFill>
              </a:rPr>
              <a:t>— A numerical representation of the flow direction field in which each cell takes on one of eight values depending on which of its eight neighboring cells is in the direction of steepest descent </a:t>
            </a:r>
          </a:p>
          <a:p>
            <a:pPr algn="l">
              <a:spcBef>
                <a:spcPct val="50000"/>
              </a:spcBef>
            </a:pPr>
            <a:endParaRPr kumimoji="0" lang="en-US" altLang="en-US" sz="2400">
              <a:solidFill>
                <a:schemeClr val="tx1"/>
              </a:solidFill>
            </a:endParaRPr>
          </a:p>
          <a:p>
            <a:pPr algn="l">
              <a:spcBef>
                <a:spcPct val="50000"/>
              </a:spcBef>
            </a:pPr>
            <a:endParaRPr kumimoji="0" lang="en-US" altLang="en-US" sz="2400">
              <a:solidFill>
                <a:schemeClr val="tx1"/>
              </a:solidFill>
            </a:endParaRPr>
          </a:p>
          <a:p>
            <a:pPr algn="l">
              <a:spcBef>
                <a:spcPct val="50000"/>
              </a:spcBef>
            </a:pPr>
            <a:r>
              <a:rPr kumimoji="0" lang="en-US" altLang="en-US" sz="2400" b="1"/>
              <a:t>Multiple Flow Direction Grid </a:t>
            </a:r>
            <a:r>
              <a:rPr kumimoji="0" lang="en-US" altLang="en-US" sz="2400">
                <a:solidFill>
                  <a:schemeClr val="tx1"/>
                </a:solidFill>
              </a:rPr>
              <a:t>— A numerical representation of the flow direction field in which flow is partitioned between one or more or the eight neighboring cells such that proportions add up to one</a:t>
            </a:r>
          </a:p>
        </p:txBody>
      </p:sp>
      <p:graphicFrame>
        <p:nvGraphicFramePr>
          <p:cNvPr id="271367" name="Object 7">
            <a:extLst>
              <a:ext uri="{FF2B5EF4-FFF2-40B4-BE49-F238E27FC236}">
                <a16:creationId xmlns:a16="http://schemas.microsoft.com/office/drawing/2014/main" id="{D856846D-AE1F-4EDA-903B-8AA3308BCDFD}"/>
              </a:ext>
            </a:extLst>
          </p:cNvPr>
          <p:cNvGraphicFramePr>
            <a:graphicFrameLocks noChangeAspect="1"/>
          </p:cNvGraphicFramePr>
          <p:nvPr/>
        </p:nvGraphicFramePr>
        <p:xfrm>
          <a:off x="4976813" y="4432300"/>
          <a:ext cx="1398587" cy="1355725"/>
        </p:xfrm>
        <a:graphic>
          <a:graphicData uri="http://schemas.openxmlformats.org/presentationml/2006/ole">
            <mc:AlternateContent xmlns:mc="http://schemas.openxmlformats.org/markup-compatibility/2006">
              <mc:Choice xmlns:v="urn:schemas-microsoft-com:vml" Requires="v">
                <p:oleObj spid="_x0000_s271369" name="Picture" r:id="rId5" imgW="2133720" imgH="2066760" progId="Word.Picture.8">
                  <p:embed/>
                </p:oleObj>
              </mc:Choice>
              <mc:Fallback>
                <p:oleObj name="Picture" r:id="rId5" imgW="2133720" imgH="2066760" progId="Word.Picture.8">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76813" y="4432300"/>
                        <a:ext cx="1398587" cy="135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1368" name="Object 8">
            <a:extLst>
              <a:ext uri="{FF2B5EF4-FFF2-40B4-BE49-F238E27FC236}">
                <a16:creationId xmlns:a16="http://schemas.microsoft.com/office/drawing/2014/main" id="{25FE371C-7F13-4E9A-9A87-BDB92875D94C}"/>
              </a:ext>
            </a:extLst>
          </p:cNvPr>
          <p:cNvGraphicFramePr>
            <a:graphicFrameLocks noChangeAspect="1"/>
          </p:cNvGraphicFramePr>
          <p:nvPr/>
        </p:nvGraphicFramePr>
        <p:xfrm>
          <a:off x="5203825" y="1138238"/>
          <a:ext cx="1330325" cy="1330325"/>
        </p:xfrm>
        <a:graphic>
          <a:graphicData uri="http://schemas.openxmlformats.org/presentationml/2006/ole">
            <mc:AlternateContent xmlns:mc="http://schemas.openxmlformats.org/markup-compatibility/2006">
              <mc:Choice xmlns:v="urn:schemas-microsoft-com:vml" Requires="v">
                <p:oleObj spid="_x0000_s271370" name="Picture" r:id="rId7" imgW="2066760" imgH="2066760" progId="Word.Picture.8">
                  <p:embed/>
                </p:oleObj>
              </mc:Choice>
              <mc:Fallback>
                <p:oleObj name="Picture" r:id="rId7" imgW="2066760" imgH="2066760" progId="Word.Picture.8">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03825" y="1138238"/>
                        <a:ext cx="1330325" cy="133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graphicFrame>
        <p:nvGraphicFramePr>
          <p:cNvPr id="277506" name="Object 2">
            <a:extLst>
              <a:ext uri="{FF2B5EF4-FFF2-40B4-BE49-F238E27FC236}">
                <a16:creationId xmlns:a16="http://schemas.microsoft.com/office/drawing/2014/main" id="{689BEF64-D80F-4F8D-9028-63D8C0128E84}"/>
              </a:ext>
            </a:extLst>
          </p:cNvPr>
          <p:cNvGraphicFramePr>
            <a:graphicFrameLocks noChangeAspect="1"/>
          </p:cNvGraphicFramePr>
          <p:nvPr/>
        </p:nvGraphicFramePr>
        <p:xfrm>
          <a:off x="273050" y="928688"/>
          <a:ext cx="5264150" cy="5929312"/>
        </p:xfrm>
        <a:graphic>
          <a:graphicData uri="http://schemas.openxmlformats.org/presentationml/2006/ole">
            <mc:AlternateContent xmlns:mc="http://schemas.openxmlformats.org/markup-compatibility/2006">
              <mc:Choice xmlns:v="urn:schemas-microsoft-com:vml" Requires="v">
                <p:oleObj spid="_x0000_s277508" name="Document" r:id="rId3" imgW="2615040" imgH="2950560" progId="Word.Document.8">
                  <p:embed/>
                </p:oleObj>
              </mc:Choice>
              <mc:Fallback>
                <p:oleObj name="Document" r:id="rId3" imgW="2615040" imgH="295056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050" y="928688"/>
                        <a:ext cx="5264150" cy="5929312"/>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7507" name="Object 3">
            <a:extLst>
              <a:ext uri="{FF2B5EF4-FFF2-40B4-BE49-F238E27FC236}">
                <a16:creationId xmlns:a16="http://schemas.microsoft.com/office/drawing/2014/main" id="{728E1256-17A2-4888-816A-EBAC5A64B886}"/>
              </a:ext>
            </a:extLst>
          </p:cNvPr>
          <p:cNvGraphicFramePr>
            <a:graphicFrameLocks noChangeAspect="1"/>
          </p:cNvGraphicFramePr>
          <p:nvPr/>
        </p:nvGraphicFramePr>
        <p:xfrm>
          <a:off x="5665788" y="1536700"/>
          <a:ext cx="3200400" cy="3100388"/>
        </p:xfrm>
        <a:graphic>
          <a:graphicData uri="http://schemas.openxmlformats.org/presentationml/2006/ole">
            <mc:AlternateContent xmlns:mc="http://schemas.openxmlformats.org/markup-compatibility/2006">
              <mc:Choice xmlns:v="urn:schemas-microsoft-com:vml" Requires="v">
                <p:oleObj spid="_x0000_s277509" name="Picture" r:id="rId5" imgW="2133720" imgH="2066760" progId="Word.Picture.8">
                  <p:embed/>
                </p:oleObj>
              </mc:Choice>
              <mc:Fallback>
                <p:oleObj name="Picture" r:id="rId5" imgW="2133720" imgH="2066760" progId="Word.Picture.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65788" y="1536700"/>
                        <a:ext cx="3200400" cy="310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0338" name="Arc 2">
            <a:extLst>
              <a:ext uri="{FF2B5EF4-FFF2-40B4-BE49-F238E27FC236}">
                <a16:creationId xmlns:a16="http://schemas.microsoft.com/office/drawing/2014/main" id="{8B95C0A4-6E3D-4161-9EA8-A6E15E81FFBD}"/>
              </a:ext>
            </a:extLst>
          </p:cNvPr>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aphicFrame>
        <p:nvGraphicFramePr>
          <p:cNvPr id="270339" name="Object 3">
            <a:extLst>
              <a:ext uri="{FF2B5EF4-FFF2-40B4-BE49-F238E27FC236}">
                <a16:creationId xmlns:a16="http://schemas.microsoft.com/office/drawing/2014/main" id="{15BE693C-71BC-49F3-8522-727A0D8B09CB}"/>
              </a:ext>
            </a:extLst>
          </p:cNvPr>
          <p:cNvGraphicFramePr>
            <a:graphicFrameLocks noChangeAspect="1"/>
          </p:cNvGraphicFramePr>
          <p:nvPr/>
        </p:nvGraphicFramePr>
        <p:xfrm>
          <a:off x="4321175" y="914400"/>
          <a:ext cx="4186238" cy="4643438"/>
        </p:xfrm>
        <a:graphic>
          <a:graphicData uri="http://schemas.openxmlformats.org/presentationml/2006/ole">
            <mc:AlternateContent xmlns:mc="http://schemas.openxmlformats.org/markup-compatibility/2006">
              <mc:Choice xmlns:v="urn:schemas-microsoft-com:vml" Requires="v">
                <p:oleObj spid="_x0000_s270343" name="Picture" r:id="rId4" imgW="2790720" imgH="3095640" progId="Word.Picture.8">
                  <p:embed/>
                </p:oleObj>
              </mc:Choice>
              <mc:Fallback>
                <p:oleObj name="Picture" r:id="rId4" imgW="2790720" imgH="3095640" progId="Word.Picture.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1175" y="914400"/>
                        <a:ext cx="4186238" cy="464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0340" name="Text Box 4">
            <a:extLst>
              <a:ext uri="{FF2B5EF4-FFF2-40B4-BE49-F238E27FC236}">
                <a16:creationId xmlns:a16="http://schemas.microsoft.com/office/drawing/2014/main" id="{9EE68589-523D-4504-844C-B746658FC30C}"/>
              </a:ext>
            </a:extLst>
          </p:cNvPr>
          <p:cNvSpPr txBox="1">
            <a:spLocks noChangeArrowheads="1"/>
          </p:cNvSpPr>
          <p:nvPr/>
        </p:nvSpPr>
        <p:spPr bwMode="auto">
          <a:xfrm>
            <a:off x="1803400" y="165100"/>
            <a:ext cx="4089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3600" b="1">
                <a:solidFill>
                  <a:schemeClr val="tx1"/>
                </a:solidFill>
              </a:rPr>
              <a:t>The D</a:t>
            </a:r>
            <a:r>
              <a:rPr kumimoji="0" lang="en-US" altLang="en-US" sz="3600" b="1">
                <a:solidFill>
                  <a:schemeClr val="tx1"/>
                </a:solidFill>
                <a:sym typeface="Symbol" panose="05050102010706020507" pitchFamily="18" charset="2"/>
              </a:rPr>
              <a:t> Algorithm</a:t>
            </a:r>
            <a:endParaRPr kumimoji="0" lang="en-US" altLang="en-US" sz="3600" b="1">
              <a:solidFill>
                <a:schemeClr val="tx1"/>
              </a:solidFill>
            </a:endParaRPr>
          </a:p>
        </p:txBody>
      </p:sp>
      <p:sp>
        <p:nvSpPr>
          <p:cNvPr id="270341" name="Rectangle 5">
            <a:extLst>
              <a:ext uri="{FF2B5EF4-FFF2-40B4-BE49-F238E27FC236}">
                <a16:creationId xmlns:a16="http://schemas.microsoft.com/office/drawing/2014/main" id="{7BFE98AA-A388-480A-AF7C-5BDB080F98B0}"/>
              </a:ext>
            </a:extLst>
          </p:cNvPr>
          <p:cNvSpPr>
            <a:spLocks noChangeArrowheads="1"/>
          </p:cNvSpPr>
          <p:nvPr/>
        </p:nvSpPr>
        <p:spPr bwMode="auto">
          <a:xfrm>
            <a:off x="190500" y="5591175"/>
            <a:ext cx="89535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0" lang="en-US" altLang="en-US" sz="1800">
                <a:solidFill>
                  <a:srgbClr val="003399"/>
                </a:solidFill>
                <a:latin typeface="MS Sans Serif"/>
              </a:rPr>
              <a:t>Tarboton, D. G., (1997), "A New Method for the Determination of Flow Directions and Contributing Areas in Grid Digital Elevation Models," </a:t>
            </a:r>
            <a:r>
              <a:rPr kumimoji="0" lang="en-US" altLang="en-US" sz="1800" u="sng">
                <a:solidFill>
                  <a:srgbClr val="003399"/>
                </a:solidFill>
                <a:latin typeface="MS Sans Serif"/>
              </a:rPr>
              <a:t>Water Resources Research</a:t>
            </a:r>
            <a:r>
              <a:rPr kumimoji="0" lang="en-US" altLang="en-US" sz="1800">
                <a:solidFill>
                  <a:srgbClr val="003399"/>
                </a:solidFill>
                <a:latin typeface="MS Sans Serif"/>
              </a:rPr>
              <a:t>, 33(2): 309-319.) (</a:t>
            </a:r>
            <a:r>
              <a:rPr kumimoji="0" lang="en-US" altLang="en-US" sz="1800">
                <a:solidFill>
                  <a:srgbClr val="003399"/>
                </a:solidFill>
                <a:latin typeface="MS Sans Serif"/>
                <a:hlinkClick r:id="rId6"/>
              </a:rPr>
              <a:t>http://www.engineering.usu.edu/cee/faculty/dtarb/dinf.pdf</a:t>
            </a:r>
            <a:r>
              <a:rPr kumimoji="0" lang="en-US" altLang="en-US" sz="1800">
                <a:solidFill>
                  <a:srgbClr val="003399"/>
                </a:solidFill>
                <a:latin typeface="MS Sans Serif"/>
              </a:rPr>
              <a:t>)</a:t>
            </a:r>
          </a:p>
        </p:txBody>
      </p:sp>
      <p:sp>
        <p:nvSpPr>
          <p:cNvPr id="270342" name="Rectangle 6">
            <a:extLst>
              <a:ext uri="{FF2B5EF4-FFF2-40B4-BE49-F238E27FC236}">
                <a16:creationId xmlns:a16="http://schemas.microsoft.com/office/drawing/2014/main" id="{66752CD6-93F1-4C16-BB93-86963B1DF364}"/>
              </a:ext>
            </a:extLst>
          </p:cNvPr>
          <p:cNvSpPr>
            <a:spLocks noChangeArrowheads="1"/>
          </p:cNvSpPr>
          <p:nvPr/>
        </p:nvSpPr>
        <p:spPr bwMode="auto">
          <a:xfrm>
            <a:off x="142875" y="2144713"/>
            <a:ext cx="4002088" cy="228282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2400" b="1"/>
              <a:t>D</a:t>
            </a:r>
            <a:r>
              <a:rPr kumimoji="0" lang="en-US" altLang="en-US" sz="2400" b="1">
                <a:sym typeface="Symbol" panose="05050102010706020507" pitchFamily="18" charset="2"/>
              </a:rPr>
              <a:t></a:t>
            </a:r>
            <a:r>
              <a:rPr kumimoji="0" lang="en-US" altLang="en-US" sz="2400" b="1"/>
              <a:t> Flow Direction Grid</a:t>
            </a:r>
            <a:r>
              <a:rPr kumimoji="0" lang="en-US" altLang="en-US" sz="2400"/>
              <a:t> </a:t>
            </a:r>
            <a:r>
              <a:rPr kumimoji="0" lang="en-US" altLang="en-US" sz="2400">
                <a:solidFill>
                  <a:schemeClr val="tx1"/>
                </a:solidFill>
              </a:rPr>
              <a:t>— A special case of a multiple flow direction grid in which the flow direction is represented by an angle stored in each grid cell</a:t>
            </a:r>
          </a:p>
        </p:txBody>
      </p:sp>
    </p:spTree>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a:extLst>
              <a:ext uri="{FF2B5EF4-FFF2-40B4-BE49-F238E27FC236}">
                <a16:creationId xmlns:a16="http://schemas.microsoft.com/office/drawing/2014/main" id="{BCE7AB90-B384-4575-8CD2-0DF46FC9046C}"/>
              </a:ext>
            </a:extLst>
          </p:cNvPr>
          <p:cNvSpPr>
            <a:spLocks noGrp="1" noChangeArrowheads="1"/>
          </p:cNvSpPr>
          <p:nvPr>
            <p:ph type="title"/>
          </p:nvPr>
        </p:nvSpPr>
        <p:spPr>
          <a:xfrm>
            <a:off x="258763" y="198438"/>
            <a:ext cx="8885237" cy="1143000"/>
          </a:xfrm>
        </p:spPr>
        <p:txBody>
          <a:bodyPr/>
          <a:lstStyle/>
          <a:p>
            <a:pPr algn="ctr">
              <a:lnSpc>
                <a:spcPct val="100000"/>
              </a:lnSpc>
            </a:pPr>
            <a:r>
              <a:rPr lang="en-US" altLang="en-US" sz="4000">
                <a:cs typeface="Times New Roman" panose="02020603050405020304" pitchFamily="18" charset="0"/>
              </a:rPr>
              <a:t>Drainage area can be concentrated or dispersed (specific catchment area)</a:t>
            </a:r>
            <a:r>
              <a:rPr lang="en-US" altLang="en-US" sz="4000"/>
              <a:t> </a:t>
            </a:r>
          </a:p>
        </p:txBody>
      </p:sp>
      <p:sp>
        <p:nvSpPr>
          <p:cNvPr id="275459" name="Rectangle 3">
            <a:extLst>
              <a:ext uri="{FF2B5EF4-FFF2-40B4-BE49-F238E27FC236}">
                <a16:creationId xmlns:a16="http://schemas.microsoft.com/office/drawing/2014/main" id="{5C82F02A-439F-4F06-96C5-09F1DE832936}"/>
              </a:ext>
            </a:extLst>
          </p:cNvPr>
          <p:cNvSpPr>
            <a:spLocks noChangeArrowheads="1"/>
          </p:cNvSpPr>
          <p:nvPr/>
        </p:nvSpPr>
        <p:spPr bwMode="auto">
          <a:xfrm>
            <a:off x="1457325" y="1724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275460" name="Object 4">
            <a:extLst>
              <a:ext uri="{FF2B5EF4-FFF2-40B4-BE49-F238E27FC236}">
                <a16:creationId xmlns:a16="http://schemas.microsoft.com/office/drawing/2014/main" id="{AB8EBA9A-0A53-4A76-990C-BC12CCD60D25}"/>
              </a:ext>
            </a:extLst>
          </p:cNvPr>
          <p:cNvGraphicFramePr>
            <a:graphicFrameLocks noChangeAspect="1"/>
          </p:cNvGraphicFramePr>
          <p:nvPr/>
        </p:nvGraphicFramePr>
        <p:xfrm>
          <a:off x="244475" y="1633538"/>
          <a:ext cx="9067800" cy="5448300"/>
        </p:xfrm>
        <a:graphic>
          <a:graphicData uri="http://schemas.openxmlformats.org/presentationml/2006/ole">
            <mc:AlternateContent xmlns:mc="http://schemas.openxmlformats.org/markup-compatibility/2006">
              <mc:Choice xmlns:v="urn:schemas-microsoft-com:vml" Requires="v">
                <p:oleObj spid="_x0000_s275461" name="Picture" r:id="rId3" imgW="8258040" imgH="4857840" progId="Word.Picture.8">
                  <p:embed/>
                </p:oleObj>
              </mc:Choice>
              <mc:Fallback>
                <p:oleObj name="Picture" r:id="rId3" imgW="8258040" imgH="4857840" progId="Word.Pictur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l="-443" r="8858" b="6212"/>
                      <a:stretch>
                        <a:fillRect/>
                      </a:stretch>
                    </p:blipFill>
                    <p:spPr bwMode="auto">
                      <a:xfrm>
                        <a:off x="244475" y="1633538"/>
                        <a:ext cx="9067800" cy="544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RANCHTO" val="0"/>
  <p:tag name="HOTSPOTTYPE" val="NextSlide"/>
  <p:tag name="DEFINEDINNAVIGATOR" val="False"/>
</p:tagLst>
</file>

<file path=ppt/theme/theme1.xml><?xml version="1.0" encoding="utf-8"?>
<a:theme xmlns:a="http://schemas.openxmlformats.org/drawingml/2006/main" name="Generic (Online)">
  <a:themeElements>
    <a:clrScheme name="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fontScheme name="Generic (Online)">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9966"/>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altLang="en-US" sz="2000" b="0" i="0" u="none" strike="noStrike" cap="none" normalizeH="0" baseline="0" smtClean="0">
            <a:ln>
              <a:noFill/>
            </a:ln>
            <a:solidFill>
              <a:schemeClr val="bg2"/>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rgbClr val="FF9966"/>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altLang="en-US" sz="2000" b="0" i="0" u="none" strike="noStrike" cap="none" normalizeH="0" baseline="0" smtClean="0">
            <a:ln>
              <a:noFill/>
            </a:ln>
            <a:solidFill>
              <a:schemeClr val="bg2"/>
            </a:solidFill>
            <a:effectLst/>
            <a:latin typeface="Times New Roman" panose="02020603050405020304" pitchFamily="18" charset="0"/>
          </a:defRPr>
        </a:defPPr>
      </a:lstStyle>
    </a:lnDef>
  </a:objectDefaults>
  <a:extraClrSchemeLst>
    <a:extraClrScheme>
      <a:clrScheme name="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clrMap bg1="lt1" tx1="dk1" bg2="lt2" tx2="dk2" accent1="accent1" accent2="accent2" accent3="accent3" accent4="accent4" accent5="accent5" accent6="accent6" hlink="hlink" folHlink="folHlink"/>
    </a:extraClrScheme>
    <a:extraClrScheme>
      <a:clrScheme name="Generic (Online)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800000"/>
        </a:folHlink>
      </a:clrScheme>
      <a:clrMap bg1="dk2" tx1="lt1" bg2="dk1" tx2="lt2" accent1="accent1" accent2="accent2" accent3="accent3" accent4="accent4" accent5="accent5" accent6="accent6" hlink="hlink" folHlink="folHlink"/>
    </a:extraClrScheme>
    <a:extraClrScheme>
      <a:clrScheme name="Generic (Online) 3">
        <a:dk1>
          <a:srgbClr val="000000"/>
        </a:dk1>
        <a:lt1>
          <a:srgbClr val="FFFFFF"/>
        </a:lt1>
        <a:dk2>
          <a:srgbClr val="000000"/>
        </a:dk2>
        <a:lt2>
          <a:srgbClr val="CBCBCB"/>
        </a:lt2>
        <a:accent1>
          <a:srgbClr val="B2B2B2"/>
        </a:accent1>
        <a:accent2>
          <a:srgbClr val="EAEAEA"/>
        </a:accent2>
        <a:accent3>
          <a:srgbClr val="FFFFFF"/>
        </a:accent3>
        <a:accent4>
          <a:srgbClr val="000000"/>
        </a:accent4>
        <a:accent5>
          <a:srgbClr val="D5D5D5"/>
        </a:accent5>
        <a:accent6>
          <a:srgbClr val="D4D4D4"/>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99"/>
    </a:hlink>
    <a:folHlink>
      <a:srgbClr val="B2B2B2"/>
    </a:folHlink>
  </a:clrScheme>
</a:themeOverride>
</file>

<file path=ppt/theme/themeOverride10.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99"/>
    </a:hlink>
    <a:folHlink>
      <a:srgbClr val="B2B2B2"/>
    </a:folHlink>
  </a:clrScheme>
</a:themeOverride>
</file>

<file path=ppt/theme/themeOverride3.xml><?xml version="1.0" encoding="utf-8"?>
<a:themeOverride xmlns:a="http://schemas.openxmlformats.org/drawingml/2006/main">
  <a:clrScheme name="">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000099"/>
    </a:hlink>
    <a:folHlink>
      <a:srgbClr val="009999"/>
    </a:folHlink>
  </a:clrScheme>
</a:themeOverride>
</file>

<file path=ppt/theme/themeOverride4.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5.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6.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99"/>
    </a:hlink>
    <a:folHlink>
      <a:srgbClr val="B2B2B2"/>
    </a:folHlink>
  </a:clrScheme>
</a:themeOverride>
</file>

<file path=ppt/theme/themeOverride7.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99"/>
    </a:hlink>
    <a:folHlink>
      <a:srgbClr val="B2B2B2"/>
    </a:folHlink>
  </a:clrScheme>
</a:themeOverride>
</file>

<file path=ppt/theme/themeOverride8.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99"/>
    </a:hlink>
    <a:folHlink>
      <a:srgbClr val="B2B2B2"/>
    </a:folHlink>
  </a:clrScheme>
</a:themeOverride>
</file>

<file path=ppt/theme/themeOverride9.xml><?xml version="1.0" encoding="utf-8"?>
<a:themeOverride xmlns:a="http://schemas.openxmlformats.org/drawingml/2006/main">
  <a:clrScheme name="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Office\Templates\Presentations\Generic (Online).pot</Template>
  <TotalTime>1091</TotalTime>
  <Words>1438</Words>
  <Application>Microsoft Office PowerPoint</Application>
  <PresentationFormat>On-screen Show (4:3)</PresentationFormat>
  <Paragraphs>161</Paragraphs>
  <Slides>30</Slides>
  <Notes>1</Notes>
  <HiddenSlides>1</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5</vt:i4>
      </vt:variant>
      <vt:variant>
        <vt:lpstr>Slide Titles</vt:lpstr>
      </vt:variant>
      <vt:variant>
        <vt:i4>30</vt:i4>
      </vt:variant>
    </vt:vector>
  </HeadingPairs>
  <TitlesOfParts>
    <vt:vector size="42" baseType="lpstr">
      <vt:lpstr>Times New Roman</vt:lpstr>
      <vt:lpstr>Arial Narrow</vt:lpstr>
      <vt:lpstr>Arial</vt:lpstr>
      <vt:lpstr>Monotype Sorts</vt:lpstr>
      <vt:lpstr>Symbol</vt:lpstr>
      <vt:lpstr>MS Sans Serif</vt:lpstr>
      <vt:lpstr>Generic (Online)</vt:lpstr>
      <vt:lpstr>SPLUS GraphSheet</vt:lpstr>
      <vt:lpstr>Microsoft Word 97 - 2003 Document</vt:lpstr>
      <vt:lpstr>Microsoft Word Picture</vt:lpstr>
      <vt:lpstr>Microsoft Equation 3.0</vt:lpstr>
      <vt:lpstr>Paintbrush Picture</vt:lpstr>
      <vt:lpstr>Terrain Analysis Using Digital Elevation Models (TauDEM) </vt:lpstr>
      <vt:lpstr>Overview</vt:lpstr>
      <vt:lpstr>Elevation Surface — the ground surface elevation at each point</vt:lpstr>
      <vt:lpstr>Digital Elevation Grid — a grid of cells (square or rectangular) in some coordinate system having land surface elevation as the value stored in each cell.</vt:lpstr>
      <vt:lpstr>Topographic Slope</vt:lpstr>
      <vt:lpstr>PowerPoint Presentation</vt:lpstr>
      <vt:lpstr>PowerPoint Presentation</vt:lpstr>
      <vt:lpstr>PowerPoint Presentation</vt:lpstr>
      <vt:lpstr>Drainage area can be concentrated or dispersed (specific catchment area) </vt:lpstr>
      <vt:lpstr>Specific catchment area a is the upslope area per unit contour length [m2/m  m]</vt:lpstr>
      <vt:lpstr>PowerPoint Presentation</vt:lpstr>
      <vt:lpstr>PowerPoint Presentation</vt:lpstr>
      <vt:lpstr>PowerPoint Presentation</vt:lpstr>
      <vt:lpstr>PowerPoint Presentation</vt:lpstr>
      <vt:lpstr>PowerPoint Presentation</vt:lpstr>
      <vt:lpstr>PowerPoint Presentation</vt:lpstr>
      <vt:lpstr>Transport limited accumulation</vt:lpstr>
      <vt:lpstr>Hydrologic processes are different on hillslopes and in channels.  It is important to recognize this and delineate model elements that account for this.</vt:lpstr>
      <vt:lpstr>How to decide on drainage area threshold to determine channels and watershed model elements?</vt:lpstr>
      <vt:lpstr>Topographic Texture and Drainage Density</vt:lpstr>
      <vt:lpstr>Strahler Stream Order  Stream Drop: Elevation difference between ends of stream</vt:lpstr>
      <vt:lpstr>Suggestion:  Map channel networks from the DEM at the finest resolution consistent with observed channel network geomorphology ‘laws’.  </vt:lpstr>
      <vt:lpstr>Statistical Analysis of Stream Drops</vt:lpstr>
      <vt:lpstr>PowerPoint Presentation</vt:lpstr>
      <vt:lpstr>Why Programming</vt:lpstr>
      <vt:lpstr>TauDEM Software Functionality</vt:lpstr>
      <vt:lpstr>TauDEM Software Architecture</vt:lpstr>
      <vt:lpstr>PowerPoint Presentation</vt:lpstr>
      <vt:lpstr> </vt:lpstr>
      <vt:lpstr>Visual Basic for the GUI and ArcGIS linkage</vt:lpstr>
    </vt:vector>
  </TitlesOfParts>
  <Company>USU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Hydrologic Properties of the Landscape</dc:title>
  <dc:creator>David Tarboton</dc:creator>
  <cp:lastModifiedBy>Levi Sanchez</cp:lastModifiedBy>
  <cp:revision>67</cp:revision>
  <cp:lastPrinted>1999-10-21T15:24:25Z</cp:lastPrinted>
  <dcterms:created xsi:type="dcterms:W3CDTF">1999-10-21T04:51:37Z</dcterms:created>
  <dcterms:modified xsi:type="dcterms:W3CDTF">2023-03-11T00:53:09Z</dcterms:modified>
</cp:coreProperties>
</file>