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charts/chart1.xml" ContentType="application/vnd.openxmlformats-officedocument.drawingml.chart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1" r:id="rId3"/>
    <p:sldMasterId id="2147483652" r:id="rId4"/>
    <p:sldMasterId id="2147483654" r:id="rId5"/>
  </p:sldMasterIdLst>
  <p:notesMasterIdLst>
    <p:notesMasterId r:id="rId44"/>
  </p:notesMasterIdLst>
  <p:handoutMasterIdLst>
    <p:handoutMasterId r:id="rId45"/>
  </p:handoutMasterIdLst>
  <p:sldIdLst>
    <p:sldId id="500" r:id="rId6"/>
    <p:sldId id="501" r:id="rId7"/>
    <p:sldId id="370" r:id="rId8"/>
    <p:sldId id="528" r:id="rId9"/>
    <p:sldId id="498" r:id="rId10"/>
    <p:sldId id="529" r:id="rId11"/>
    <p:sldId id="499" r:id="rId12"/>
    <p:sldId id="522" r:id="rId13"/>
    <p:sldId id="497" r:id="rId14"/>
    <p:sldId id="474" r:id="rId15"/>
    <p:sldId id="523" r:id="rId16"/>
    <p:sldId id="502" r:id="rId17"/>
    <p:sldId id="447" r:id="rId18"/>
    <p:sldId id="471" r:id="rId19"/>
    <p:sldId id="449" r:id="rId20"/>
    <p:sldId id="521" r:id="rId21"/>
    <p:sldId id="503" r:id="rId22"/>
    <p:sldId id="505" r:id="rId23"/>
    <p:sldId id="461" r:id="rId24"/>
    <p:sldId id="495" r:id="rId25"/>
    <p:sldId id="465" r:id="rId26"/>
    <p:sldId id="466" r:id="rId27"/>
    <p:sldId id="467" r:id="rId28"/>
    <p:sldId id="464" r:id="rId29"/>
    <p:sldId id="509" r:id="rId30"/>
    <p:sldId id="511" r:id="rId31"/>
    <p:sldId id="478" r:id="rId32"/>
    <p:sldId id="536" r:id="rId33"/>
    <p:sldId id="512" r:id="rId34"/>
    <p:sldId id="513" r:id="rId35"/>
    <p:sldId id="514" r:id="rId36"/>
    <p:sldId id="526" r:id="rId37"/>
    <p:sldId id="515" r:id="rId38"/>
    <p:sldId id="516" r:id="rId39"/>
    <p:sldId id="533" r:id="rId40"/>
    <p:sldId id="534" r:id="rId41"/>
    <p:sldId id="535" r:id="rId42"/>
    <p:sldId id="532" r:id="rId43"/>
  </p:sldIdLst>
  <p:sldSz cx="9144000" cy="6858000" type="screen4x3"/>
  <p:notesSz cx="7102475" cy="8991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FFFF00"/>
    <a:srgbClr val="66FF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322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86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56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Elevation Drop for Streams</a:t>
            </a:r>
          </a:p>
        </c:rich>
      </c:tx>
      <c:layout>
        <c:manualLayout>
          <c:xMode val="edge"/>
          <c:yMode val="edge"/>
          <c:x val="0.34239999999999998"/>
          <c:y val="1.9662921348314606E-2"/>
        </c:manualLayout>
      </c:layout>
      <c:overlay val="0"/>
      <c:spPr>
        <a:noFill/>
        <a:ln w="34364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879999999999999"/>
          <c:y val="0.1797752808988764"/>
          <c:w val="0.72799999999999998"/>
          <c:h val="0.640449438202247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Drop</c:v>
                </c:pt>
              </c:strCache>
            </c:strRef>
          </c:tx>
          <c:spPr>
            <a:ln w="25773">
              <a:noFill/>
            </a:ln>
          </c:spPr>
          <c:marker>
            <c:symbol val="diamond"/>
            <c:size val="6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Sheet1!$A$2:$A$350</c:f>
              <c:numCache>
                <c:formatCode>General</c:formatCode>
                <c:ptCount val="34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2</c:v>
                </c:pt>
                <c:pt idx="268">
                  <c:v>2</c:v>
                </c:pt>
                <c:pt idx="269">
                  <c:v>2</c:v>
                </c:pt>
                <c:pt idx="270">
                  <c:v>2</c:v>
                </c:pt>
                <c:pt idx="271">
                  <c:v>2</c:v>
                </c:pt>
                <c:pt idx="272">
                  <c:v>2</c:v>
                </c:pt>
                <c:pt idx="273">
                  <c:v>2</c:v>
                </c:pt>
                <c:pt idx="274">
                  <c:v>2</c:v>
                </c:pt>
                <c:pt idx="275">
                  <c:v>2</c:v>
                </c:pt>
                <c:pt idx="276">
                  <c:v>2</c:v>
                </c:pt>
                <c:pt idx="277">
                  <c:v>2</c:v>
                </c:pt>
                <c:pt idx="278">
                  <c:v>2</c:v>
                </c:pt>
                <c:pt idx="279">
                  <c:v>2</c:v>
                </c:pt>
                <c:pt idx="280">
                  <c:v>2</c:v>
                </c:pt>
                <c:pt idx="281">
                  <c:v>2</c:v>
                </c:pt>
                <c:pt idx="282">
                  <c:v>2</c:v>
                </c:pt>
                <c:pt idx="283">
                  <c:v>2</c:v>
                </c:pt>
                <c:pt idx="284">
                  <c:v>2</c:v>
                </c:pt>
                <c:pt idx="285">
                  <c:v>2</c:v>
                </c:pt>
                <c:pt idx="286">
                  <c:v>2</c:v>
                </c:pt>
                <c:pt idx="287">
                  <c:v>2</c:v>
                </c:pt>
                <c:pt idx="288">
                  <c:v>2</c:v>
                </c:pt>
                <c:pt idx="289">
                  <c:v>2</c:v>
                </c:pt>
                <c:pt idx="290">
                  <c:v>2</c:v>
                </c:pt>
                <c:pt idx="291">
                  <c:v>2</c:v>
                </c:pt>
                <c:pt idx="292">
                  <c:v>2</c:v>
                </c:pt>
                <c:pt idx="293">
                  <c:v>2</c:v>
                </c:pt>
                <c:pt idx="294">
                  <c:v>2</c:v>
                </c:pt>
                <c:pt idx="295">
                  <c:v>2</c:v>
                </c:pt>
                <c:pt idx="296">
                  <c:v>2</c:v>
                </c:pt>
                <c:pt idx="297">
                  <c:v>2</c:v>
                </c:pt>
                <c:pt idx="298">
                  <c:v>2</c:v>
                </c:pt>
                <c:pt idx="299">
                  <c:v>2</c:v>
                </c:pt>
                <c:pt idx="300">
                  <c:v>2</c:v>
                </c:pt>
                <c:pt idx="301">
                  <c:v>2</c:v>
                </c:pt>
                <c:pt idx="302">
                  <c:v>2</c:v>
                </c:pt>
                <c:pt idx="303">
                  <c:v>2</c:v>
                </c:pt>
                <c:pt idx="304">
                  <c:v>2</c:v>
                </c:pt>
                <c:pt idx="305">
                  <c:v>2</c:v>
                </c:pt>
                <c:pt idx="306">
                  <c:v>2</c:v>
                </c:pt>
                <c:pt idx="307">
                  <c:v>2</c:v>
                </c:pt>
                <c:pt idx="308">
                  <c:v>2</c:v>
                </c:pt>
                <c:pt idx="309">
                  <c:v>2</c:v>
                </c:pt>
                <c:pt idx="310">
                  <c:v>2</c:v>
                </c:pt>
                <c:pt idx="311">
                  <c:v>2</c:v>
                </c:pt>
                <c:pt idx="312">
                  <c:v>2</c:v>
                </c:pt>
                <c:pt idx="313">
                  <c:v>2</c:v>
                </c:pt>
                <c:pt idx="314">
                  <c:v>2</c:v>
                </c:pt>
                <c:pt idx="315">
                  <c:v>2</c:v>
                </c:pt>
                <c:pt idx="316">
                  <c:v>2</c:v>
                </c:pt>
                <c:pt idx="317">
                  <c:v>2</c:v>
                </c:pt>
                <c:pt idx="318">
                  <c:v>2</c:v>
                </c:pt>
                <c:pt idx="319">
                  <c:v>2</c:v>
                </c:pt>
                <c:pt idx="320">
                  <c:v>2</c:v>
                </c:pt>
                <c:pt idx="321">
                  <c:v>2</c:v>
                </c:pt>
                <c:pt idx="322">
                  <c:v>2</c:v>
                </c:pt>
                <c:pt idx="323">
                  <c:v>2</c:v>
                </c:pt>
                <c:pt idx="324">
                  <c:v>2</c:v>
                </c:pt>
                <c:pt idx="325">
                  <c:v>2</c:v>
                </c:pt>
                <c:pt idx="326">
                  <c:v>2</c:v>
                </c:pt>
                <c:pt idx="327">
                  <c:v>2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4</c:v>
                </c:pt>
                <c:pt idx="345">
                  <c:v>4</c:v>
                </c:pt>
                <c:pt idx="346">
                  <c:v>4</c:v>
                </c:pt>
                <c:pt idx="347">
                  <c:v>5</c:v>
                </c:pt>
              </c:numCache>
            </c:numRef>
          </c:xVal>
          <c:yVal>
            <c:numRef>
              <c:f>Sheet1!$B$2:$B$350</c:f>
              <c:numCache>
                <c:formatCode>0</c:formatCode>
                <c:ptCount val="349"/>
                <c:pt idx="0">
                  <c:v>63</c:v>
                </c:pt>
                <c:pt idx="1">
                  <c:v>44</c:v>
                </c:pt>
                <c:pt idx="2">
                  <c:v>14</c:v>
                </c:pt>
                <c:pt idx="3">
                  <c:v>38</c:v>
                </c:pt>
                <c:pt idx="4">
                  <c:v>71</c:v>
                </c:pt>
                <c:pt idx="5">
                  <c:v>88</c:v>
                </c:pt>
                <c:pt idx="6">
                  <c:v>47</c:v>
                </c:pt>
                <c:pt idx="7">
                  <c:v>101</c:v>
                </c:pt>
                <c:pt idx="8">
                  <c:v>172</c:v>
                </c:pt>
                <c:pt idx="9">
                  <c:v>89</c:v>
                </c:pt>
                <c:pt idx="10">
                  <c:v>32</c:v>
                </c:pt>
                <c:pt idx="11">
                  <c:v>186</c:v>
                </c:pt>
                <c:pt idx="12">
                  <c:v>14</c:v>
                </c:pt>
                <c:pt idx="13">
                  <c:v>4</c:v>
                </c:pt>
                <c:pt idx="14">
                  <c:v>5</c:v>
                </c:pt>
                <c:pt idx="15">
                  <c:v>7</c:v>
                </c:pt>
                <c:pt idx="16">
                  <c:v>97</c:v>
                </c:pt>
                <c:pt idx="17">
                  <c:v>60</c:v>
                </c:pt>
                <c:pt idx="18">
                  <c:v>72</c:v>
                </c:pt>
                <c:pt idx="19">
                  <c:v>140</c:v>
                </c:pt>
                <c:pt idx="20">
                  <c:v>81</c:v>
                </c:pt>
                <c:pt idx="21">
                  <c:v>70</c:v>
                </c:pt>
                <c:pt idx="22">
                  <c:v>46</c:v>
                </c:pt>
                <c:pt idx="23">
                  <c:v>5</c:v>
                </c:pt>
                <c:pt idx="24">
                  <c:v>166</c:v>
                </c:pt>
                <c:pt idx="25">
                  <c:v>53</c:v>
                </c:pt>
                <c:pt idx="26">
                  <c:v>77</c:v>
                </c:pt>
                <c:pt idx="27">
                  <c:v>67</c:v>
                </c:pt>
                <c:pt idx="28">
                  <c:v>163</c:v>
                </c:pt>
                <c:pt idx="29">
                  <c:v>29</c:v>
                </c:pt>
                <c:pt idx="30">
                  <c:v>55</c:v>
                </c:pt>
                <c:pt idx="31">
                  <c:v>1</c:v>
                </c:pt>
                <c:pt idx="32">
                  <c:v>107</c:v>
                </c:pt>
                <c:pt idx="33">
                  <c:v>176</c:v>
                </c:pt>
                <c:pt idx="34">
                  <c:v>52</c:v>
                </c:pt>
                <c:pt idx="35">
                  <c:v>77</c:v>
                </c:pt>
                <c:pt idx="36">
                  <c:v>47</c:v>
                </c:pt>
                <c:pt idx="37">
                  <c:v>66</c:v>
                </c:pt>
                <c:pt idx="38">
                  <c:v>140</c:v>
                </c:pt>
                <c:pt idx="39">
                  <c:v>28</c:v>
                </c:pt>
                <c:pt idx="40">
                  <c:v>117</c:v>
                </c:pt>
                <c:pt idx="41">
                  <c:v>85</c:v>
                </c:pt>
                <c:pt idx="42">
                  <c:v>45</c:v>
                </c:pt>
                <c:pt idx="43">
                  <c:v>167</c:v>
                </c:pt>
                <c:pt idx="44">
                  <c:v>186</c:v>
                </c:pt>
                <c:pt idx="45">
                  <c:v>16</c:v>
                </c:pt>
                <c:pt idx="46">
                  <c:v>23</c:v>
                </c:pt>
                <c:pt idx="47">
                  <c:v>8</c:v>
                </c:pt>
                <c:pt idx="48">
                  <c:v>11</c:v>
                </c:pt>
                <c:pt idx="49">
                  <c:v>13</c:v>
                </c:pt>
                <c:pt idx="50">
                  <c:v>21</c:v>
                </c:pt>
                <c:pt idx="51">
                  <c:v>26</c:v>
                </c:pt>
                <c:pt idx="52">
                  <c:v>92</c:v>
                </c:pt>
                <c:pt idx="53">
                  <c:v>489</c:v>
                </c:pt>
                <c:pt idx="54">
                  <c:v>123</c:v>
                </c:pt>
                <c:pt idx="55">
                  <c:v>33</c:v>
                </c:pt>
                <c:pt idx="56">
                  <c:v>8</c:v>
                </c:pt>
                <c:pt idx="57">
                  <c:v>39</c:v>
                </c:pt>
                <c:pt idx="58">
                  <c:v>24</c:v>
                </c:pt>
                <c:pt idx="59">
                  <c:v>177</c:v>
                </c:pt>
                <c:pt idx="60">
                  <c:v>81</c:v>
                </c:pt>
                <c:pt idx="61">
                  <c:v>48</c:v>
                </c:pt>
                <c:pt idx="62">
                  <c:v>19</c:v>
                </c:pt>
                <c:pt idx="63">
                  <c:v>78</c:v>
                </c:pt>
                <c:pt idx="64">
                  <c:v>36</c:v>
                </c:pt>
                <c:pt idx="65">
                  <c:v>70</c:v>
                </c:pt>
                <c:pt idx="66">
                  <c:v>53</c:v>
                </c:pt>
                <c:pt idx="67">
                  <c:v>125</c:v>
                </c:pt>
                <c:pt idx="68">
                  <c:v>1</c:v>
                </c:pt>
                <c:pt idx="69">
                  <c:v>101</c:v>
                </c:pt>
                <c:pt idx="70">
                  <c:v>178</c:v>
                </c:pt>
                <c:pt idx="71">
                  <c:v>131</c:v>
                </c:pt>
                <c:pt idx="72">
                  <c:v>152</c:v>
                </c:pt>
                <c:pt idx="73">
                  <c:v>25</c:v>
                </c:pt>
                <c:pt idx="74">
                  <c:v>105</c:v>
                </c:pt>
                <c:pt idx="75">
                  <c:v>0</c:v>
                </c:pt>
                <c:pt idx="76">
                  <c:v>66</c:v>
                </c:pt>
                <c:pt idx="77">
                  <c:v>96</c:v>
                </c:pt>
                <c:pt idx="78">
                  <c:v>125</c:v>
                </c:pt>
                <c:pt idx="79">
                  <c:v>6</c:v>
                </c:pt>
                <c:pt idx="80">
                  <c:v>35</c:v>
                </c:pt>
                <c:pt idx="81">
                  <c:v>227</c:v>
                </c:pt>
                <c:pt idx="82">
                  <c:v>59</c:v>
                </c:pt>
                <c:pt idx="83">
                  <c:v>96</c:v>
                </c:pt>
                <c:pt idx="84">
                  <c:v>225</c:v>
                </c:pt>
                <c:pt idx="85">
                  <c:v>19</c:v>
                </c:pt>
                <c:pt idx="86">
                  <c:v>69</c:v>
                </c:pt>
                <c:pt idx="87">
                  <c:v>133</c:v>
                </c:pt>
                <c:pt idx="88">
                  <c:v>233</c:v>
                </c:pt>
                <c:pt idx="89">
                  <c:v>57</c:v>
                </c:pt>
                <c:pt idx="90">
                  <c:v>76</c:v>
                </c:pt>
                <c:pt idx="91">
                  <c:v>133</c:v>
                </c:pt>
                <c:pt idx="92">
                  <c:v>179</c:v>
                </c:pt>
                <c:pt idx="93">
                  <c:v>146</c:v>
                </c:pt>
                <c:pt idx="94">
                  <c:v>76</c:v>
                </c:pt>
                <c:pt idx="95">
                  <c:v>159</c:v>
                </c:pt>
                <c:pt idx="96">
                  <c:v>131</c:v>
                </c:pt>
                <c:pt idx="97">
                  <c:v>33</c:v>
                </c:pt>
                <c:pt idx="98">
                  <c:v>7</c:v>
                </c:pt>
                <c:pt idx="99">
                  <c:v>91</c:v>
                </c:pt>
                <c:pt idx="100">
                  <c:v>188</c:v>
                </c:pt>
                <c:pt idx="101">
                  <c:v>51</c:v>
                </c:pt>
                <c:pt idx="102">
                  <c:v>7</c:v>
                </c:pt>
                <c:pt idx="103">
                  <c:v>107</c:v>
                </c:pt>
                <c:pt idx="104">
                  <c:v>24</c:v>
                </c:pt>
                <c:pt idx="105">
                  <c:v>220</c:v>
                </c:pt>
                <c:pt idx="106">
                  <c:v>50</c:v>
                </c:pt>
                <c:pt idx="107">
                  <c:v>13</c:v>
                </c:pt>
                <c:pt idx="108">
                  <c:v>144</c:v>
                </c:pt>
                <c:pt idx="109">
                  <c:v>21</c:v>
                </c:pt>
                <c:pt idx="110">
                  <c:v>10</c:v>
                </c:pt>
                <c:pt idx="111">
                  <c:v>80</c:v>
                </c:pt>
                <c:pt idx="112">
                  <c:v>54</c:v>
                </c:pt>
                <c:pt idx="113">
                  <c:v>66</c:v>
                </c:pt>
                <c:pt idx="114">
                  <c:v>82</c:v>
                </c:pt>
                <c:pt idx="115">
                  <c:v>15</c:v>
                </c:pt>
                <c:pt idx="116">
                  <c:v>83</c:v>
                </c:pt>
                <c:pt idx="117">
                  <c:v>177</c:v>
                </c:pt>
                <c:pt idx="118">
                  <c:v>53</c:v>
                </c:pt>
                <c:pt idx="119">
                  <c:v>252</c:v>
                </c:pt>
                <c:pt idx="120">
                  <c:v>23</c:v>
                </c:pt>
                <c:pt idx="121">
                  <c:v>26</c:v>
                </c:pt>
                <c:pt idx="122">
                  <c:v>63</c:v>
                </c:pt>
                <c:pt idx="123">
                  <c:v>340</c:v>
                </c:pt>
                <c:pt idx="124">
                  <c:v>41</c:v>
                </c:pt>
                <c:pt idx="125">
                  <c:v>2</c:v>
                </c:pt>
                <c:pt idx="126">
                  <c:v>241</c:v>
                </c:pt>
                <c:pt idx="127">
                  <c:v>11</c:v>
                </c:pt>
                <c:pt idx="128">
                  <c:v>134</c:v>
                </c:pt>
                <c:pt idx="129">
                  <c:v>175</c:v>
                </c:pt>
                <c:pt idx="130">
                  <c:v>125</c:v>
                </c:pt>
                <c:pt idx="131">
                  <c:v>47</c:v>
                </c:pt>
                <c:pt idx="132">
                  <c:v>334</c:v>
                </c:pt>
                <c:pt idx="133">
                  <c:v>43</c:v>
                </c:pt>
                <c:pt idx="134">
                  <c:v>12</c:v>
                </c:pt>
                <c:pt idx="135">
                  <c:v>239</c:v>
                </c:pt>
                <c:pt idx="136">
                  <c:v>138</c:v>
                </c:pt>
                <c:pt idx="137">
                  <c:v>61</c:v>
                </c:pt>
                <c:pt idx="138">
                  <c:v>100</c:v>
                </c:pt>
                <c:pt idx="139">
                  <c:v>100</c:v>
                </c:pt>
                <c:pt idx="140">
                  <c:v>243</c:v>
                </c:pt>
                <c:pt idx="141">
                  <c:v>44</c:v>
                </c:pt>
                <c:pt idx="142">
                  <c:v>35</c:v>
                </c:pt>
                <c:pt idx="143">
                  <c:v>30</c:v>
                </c:pt>
                <c:pt idx="144">
                  <c:v>95</c:v>
                </c:pt>
                <c:pt idx="145">
                  <c:v>9</c:v>
                </c:pt>
                <c:pt idx="146">
                  <c:v>104</c:v>
                </c:pt>
                <c:pt idx="147">
                  <c:v>84</c:v>
                </c:pt>
                <c:pt idx="148">
                  <c:v>11</c:v>
                </c:pt>
                <c:pt idx="149">
                  <c:v>1</c:v>
                </c:pt>
                <c:pt idx="150">
                  <c:v>173</c:v>
                </c:pt>
                <c:pt idx="151">
                  <c:v>168</c:v>
                </c:pt>
                <c:pt idx="152">
                  <c:v>83</c:v>
                </c:pt>
                <c:pt idx="153">
                  <c:v>119</c:v>
                </c:pt>
                <c:pt idx="154">
                  <c:v>5</c:v>
                </c:pt>
                <c:pt idx="155">
                  <c:v>28</c:v>
                </c:pt>
                <c:pt idx="156">
                  <c:v>23</c:v>
                </c:pt>
                <c:pt idx="157">
                  <c:v>32</c:v>
                </c:pt>
                <c:pt idx="158">
                  <c:v>31</c:v>
                </c:pt>
                <c:pt idx="159">
                  <c:v>285</c:v>
                </c:pt>
                <c:pt idx="160">
                  <c:v>217</c:v>
                </c:pt>
                <c:pt idx="161">
                  <c:v>9</c:v>
                </c:pt>
                <c:pt idx="162">
                  <c:v>140</c:v>
                </c:pt>
                <c:pt idx="163">
                  <c:v>33</c:v>
                </c:pt>
                <c:pt idx="164">
                  <c:v>156</c:v>
                </c:pt>
                <c:pt idx="165">
                  <c:v>256</c:v>
                </c:pt>
                <c:pt idx="166">
                  <c:v>116</c:v>
                </c:pt>
                <c:pt idx="167">
                  <c:v>69</c:v>
                </c:pt>
                <c:pt idx="168">
                  <c:v>40</c:v>
                </c:pt>
                <c:pt idx="169">
                  <c:v>74</c:v>
                </c:pt>
                <c:pt idx="170">
                  <c:v>12</c:v>
                </c:pt>
                <c:pt idx="171">
                  <c:v>139</c:v>
                </c:pt>
                <c:pt idx="172">
                  <c:v>61</c:v>
                </c:pt>
                <c:pt idx="173">
                  <c:v>11</c:v>
                </c:pt>
                <c:pt idx="174">
                  <c:v>10</c:v>
                </c:pt>
                <c:pt idx="175">
                  <c:v>73</c:v>
                </c:pt>
                <c:pt idx="176">
                  <c:v>160</c:v>
                </c:pt>
                <c:pt idx="177">
                  <c:v>53</c:v>
                </c:pt>
                <c:pt idx="178">
                  <c:v>21</c:v>
                </c:pt>
                <c:pt idx="179">
                  <c:v>45</c:v>
                </c:pt>
                <c:pt idx="180">
                  <c:v>13</c:v>
                </c:pt>
                <c:pt idx="181">
                  <c:v>12</c:v>
                </c:pt>
                <c:pt idx="182">
                  <c:v>1</c:v>
                </c:pt>
                <c:pt idx="183">
                  <c:v>86</c:v>
                </c:pt>
                <c:pt idx="184">
                  <c:v>149</c:v>
                </c:pt>
                <c:pt idx="185">
                  <c:v>46</c:v>
                </c:pt>
                <c:pt idx="186">
                  <c:v>14</c:v>
                </c:pt>
                <c:pt idx="187">
                  <c:v>124</c:v>
                </c:pt>
                <c:pt idx="188">
                  <c:v>7</c:v>
                </c:pt>
                <c:pt idx="189">
                  <c:v>36</c:v>
                </c:pt>
                <c:pt idx="190">
                  <c:v>39</c:v>
                </c:pt>
                <c:pt idx="191">
                  <c:v>71</c:v>
                </c:pt>
                <c:pt idx="192">
                  <c:v>63</c:v>
                </c:pt>
                <c:pt idx="193">
                  <c:v>34</c:v>
                </c:pt>
                <c:pt idx="194">
                  <c:v>69</c:v>
                </c:pt>
                <c:pt idx="195">
                  <c:v>27</c:v>
                </c:pt>
                <c:pt idx="196">
                  <c:v>27</c:v>
                </c:pt>
                <c:pt idx="197">
                  <c:v>62</c:v>
                </c:pt>
                <c:pt idx="198">
                  <c:v>97</c:v>
                </c:pt>
                <c:pt idx="199">
                  <c:v>12</c:v>
                </c:pt>
                <c:pt idx="200">
                  <c:v>11</c:v>
                </c:pt>
                <c:pt idx="201">
                  <c:v>95</c:v>
                </c:pt>
                <c:pt idx="202">
                  <c:v>57</c:v>
                </c:pt>
                <c:pt idx="203">
                  <c:v>3</c:v>
                </c:pt>
                <c:pt idx="204">
                  <c:v>55</c:v>
                </c:pt>
                <c:pt idx="205">
                  <c:v>90</c:v>
                </c:pt>
                <c:pt idx="206">
                  <c:v>50</c:v>
                </c:pt>
                <c:pt idx="207">
                  <c:v>147</c:v>
                </c:pt>
                <c:pt idx="208">
                  <c:v>16</c:v>
                </c:pt>
                <c:pt idx="209">
                  <c:v>93</c:v>
                </c:pt>
                <c:pt idx="210">
                  <c:v>69</c:v>
                </c:pt>
                <c:pt idx="211">
                  <c:v>23</c:v>
                </c:pt>
                <c:pt idx="212">
                  <c:v>62</c:v>
                </c:pt>
                <c:pt idx="213">
                  <c:v>26</c:v>
                </c:pt>
                <c:pt idx="214">
                  <c:v>3</c:v>
                </c:pt>
                <c:pt idx="215">
                  <c:v>30</c:v>
                </c:pt>
                <c:pt idx="216">
                  <c:v>11</c:v>
                </c:pt>
                <c:pt idx="217">
                  <c:v>27</c:v>
                </c:pt>
                <c:pt idx="218">
                  <c:v>80</c:v>
                </c:pt>
                <c:pt idx="219">
                  <c:v>3</c:v>
                </c:pt>
                <c:pt idx="220">
                  <c:v>82</c:v>
                </c:pt>
                <c:pt idx="221">
                  <c:v>59</c:v>
                </c:pt>
                <c:pt idx="222">
                  <c:v>100</c:v>
                </c:pt>
                <c:pt idx="223">
                  <c:v>23</c:v>
                </c:pt>
                <c:pt idx="224">
                  <c:v>82</c:v>
                </c:pt>
                <c:pt idx="225">
                  <c:v>13</c:v>
                </c:pt>
                <c:pt idx="226">
                  <c:v>48</c:v>
                </c:pt>
                <c:pt idx="227">
                  <c:v>25</c:v>
                </c:pt>
                <c:pt idx="228">
                  <c:v>121</c:v>
                </c:pt>
                <c:pt idx="229">
                  <c:v>24</c:v>
                </c:pt>
                <c:pt idx="230">
                  <c:v>19</c:v>
                </c:pt>
                <c:pt idx="231">
                  <c:v>16</c:v>
                </c:pt>
                <c:pt idx="232">
                  <c:v>79</c:v>
                </c:pt>
                <c:pt idx="233">
                  <c:v>9</c:v>
                </c:pt>
                <c:pt idx="234">
                  <c:v>29</c:v>
                </c:pt>
                <c:pt idx="235">
                  <c:v>49</c:v>
                </c:pt>
                <c:pt idx="236">
                  <c:v>34</c:v>
                </c:pt>
                <c:pt idx="237">
                  <c:v>52</c:v>
                </c:pt>
                <c:pt idx="238">
                  <c:v>60</c:v>
                </c:pt>
                <c:pt idx="239">
                  <c:v>14</c:v>
                </c:pt>
                <c:pt idx="240">
                  <c:v>22</c:v>
                </c:pt>
                <c:pt idx="241">
                  <c:v>4</c:v>
                </c:pt>
                <c:pt idx="242">
                  <c:v>93</c:v>
                </c:pt>
                <c:pt idx="243">
                  <c:v>24</c:v>
                </c:pt>
                <c:pt idx="244">
                  <c:v>58</c:v>
                </c:pt>
                <c:pt idx="245">
                  <c:v>26</c:v>
                </c:pt>
                <c:pt idx="246">
                  <c:v>60</c:v>
                </c:pt>
                <c:pt idx="247">
                  <c:v>12</c:v>
                </c:pt>
                <c:pt idx="248">
                  <c:v>77</c:v>
                </c:pt>
                <c:pt idx="249">
                  <c:v>25</c:v>
                </c:pt>
                <c:pt idx="250">
                  <c:v>49</c:v>
                </c:pt>
                <c:pt idx="251">
                  <c:v>47</c:v>
                </c:pt>
                <c:pt idx="252">
                  <c:v>24</c:v>
                </c:pt>
                <c:pt idx="253">
                  <c:v>26</c:v>
                </c:pt>
                <c:pt idx="254">
                  <c:v>51</c:v>
                </c:pt>
                <c:pt idx="255">
                  <c:v>5</c:v>
                </c:pt>
                <c:pt idx="256">
                  <c:v>53</c:v>
                </c:pt>
                <c:pt idx="257">
                  <c:v>49</c:v>
                </c:pt>
                <c:pt idx="258">
                  <c:v>24</c:v>
                </c:pt>
                <c:pt idx="259">
                  <c:v>13</c:v>
                </c:pt>
                <c:pt idx="260">
                  <c:v>7</c:v>
                </c:pt>
                <c:pt idx="261">
                  <c:v>18</c:v>
                </c:pt>
                <c:pt idx="262">
                  <c:v>38</c:v>
                </c:pt>
                <c:pt idx="263">
                  <c:v>6</c:v>
                </c:pt>
                <c:pt idx="264">
                  <c:v>57</c:v>
                </c:pt>
                <c:pt idx="265">
                  <c:v>34</c:v>
                </c:pt>
                <c:pt idx="266">
                  <c:v>23</c:v>
                </c:pt>
                <c:pt idx="267">
                  <c:v>16</c:v>
                </c:pt>
                <c:pt idx="268">
                  <c:v>37</c:v>
                </c:pt>
                <c:pt idx="269">
                  <c:v>523</c:v>
                </c:pt>
                <c:pt idx="270">
                  <c:v>66</c:v>
                </c:pt>
                <c:pt idx="271">
                  <c:v>113</c:v>
                </c:pt>
                <c:pt idx="272">
                  <c:v>310</c:v>
                </c:pt>
                <c:pt idx="273">
                  <c:v>120</c:v>
                </c:pt>
                <c:pt idx="274">
                  <c:v>79</c:v>
                </c:pt>
                <c:pt idx="275">
                  <c:v>5</c:v>
                </c:pt>
                <c:pt idx="276">
                  <c:v>0</c:v>
                </c:pt>
                <c:pt idx="277">
                  <c:v>427</c:v>
                </c:pt>
                <c:pt idx="278">
                  <c:v>152</c:v>
                </c:pt>
                <c:pt idx="279">
                  <c:v>321</c:v>
                </c:pt>
                <c:pt idx="280">
                  <c:v>28</c:v>
                </c:pt>
                <c:pt idx="281">
                  <c:v>303</c:v>
                </c:pt>
                <c:pt idx="282">
                  <c:v>198</c:v>
                </c:pt>
                <c:pt idx="283">
                  <c:v>233</c:v>
                </c:pt>
                <c:pt idx="284">
                  <c:v>145</c:v>
                </c:pt>
                <c:pt idx="285">
                  <c:v>153</c:v>
                </c:pt>
                <c:pt idx="286">
                  <c:v>509</c:v>
                </c:pt>
                <c:pt idx="287">
                  <c:v>53</c:v>
                </c:pt>
                <c:pt idx="288">
                  <c:v>295</c:v>
                </c:pt>
                <c:pt idx="289">
                  <c:v>185</c:v>
                </c:pt>
                <c:pt idx="290">
                  <c:v>96</c:v>
                </c:pt>
                <c:pt idx="291">
                  <c:v>29</c:v>
                </c:pt>
                <c:pt idx="292">
                  <c:v>42</c:v>
                </c:pt>
                <c:pt idx="293">
                  <c:v>109</c:v>
                </c:pt>
                <c:pt idx="294">
                  <c:v>25</c:v>
                </c:pt>
                <c:pt idx="295">
                  <c:v>7</c:v>
                </c:pt>
                <c:pt idx="296">
                  <c:v>294</c:v>
                </c:pt>
                <c:pt idx="297">
                  <c:v>171</c:v>
                </c:pt>
                <c:pt idx="298">
                  <c:v>176</c:v>
                </c:pt>
                <c:pt idx="299">
                  <c:v>0</c:v>
                </c:pt>
                <c:pt idx="300">
                  <c:v>55</c:v>
                </c:pt>
                <c:pt idx="301">
                  <c:v>125</c:v>
                </c:pt>
                <c:pt idx="302">
                  <c:v>57</c:v>
                </c:pt>
                <c:pt idx="303">
                  <c:v>159</c:v>
                </c:pt>
                <c:pt idx="304">
                  <c:v>9</c:v>
                </c:pt>
                <c:pt idx="305">
                  <c:v>120</c:v>
                </c:pt>
                <c:pt idx="306">
                  <c:v>122</c:v>
                </c:pt>
                <c:pt idx="307">
                  <c:v>194</c:v>
                </c:pt>
                <c:pt idx="308">
                  <c:v>61</c:v>
                </c:pt>
                <c:pt idx="309">
                  <c:v>158</c:v>
                </c:pt>
                <c:pt idx="310">
                  <c:v>25</c:v>
                </c:pt>
                <c:pt idx="311">
                  <c:v>120</c:v>
                </c:pt>
                <c:pt idx="312">
                  <c:v>199</c:v>
                </c:pt>
                <c:pt idx="313">
                  <c:v>50</c:v>
                </c:pt>
                <c:pt idx="314">
                  <c:v>33</c:v>
                </c:pt>
                <c:pt idx="315">
                  <c:v>61</c:v>
                </c:pt>
                <c:pt idx="316">
                  <c:v>129</c:v>
                </c:pt>
                <c:pt idx="317">
                  <c:v>82</c:v>
                </c:pt>
                <c:pt idx="318">
                  <c:v>35</c:v>
                </c:pt>
                <c:pt idx="319">
                  <c:v>50</c:v>
                </c:pt>
                <c:pt idx="320">
                  <c:v>50</c:v>
                </c:pt>
                <c:pt idx="321">
                  <c:v>69</c:v>
                </c:pt>
                <c:pt idx="322">
                  <c:v>83</c:v>
                </c:pt>
                <c:pt idx="323">
                  <c:v>21</c:v>
                </c:pt>
                <c:pt idx="324">
                  <c:v>104</c:v>
                </c:pt>
                <c:pt idx="325">
                  <c:v>20</c:v>
                </c:pt>
                <c:pt idx="326">
                  <c:v>8</c:v>
                </c:pt>
                <c:pt idx="327">
                  <c:v>69</c:v>
                </c:pt>
                <c:pt idx="328">
                  <c:v>155</c:v>
                </c:pt>
                <c:pt idx="329">
                  <c:v>366</c:v>
                </c:pt>
                <c:pt idx="330">
                  <c:v>32</c:v>
                </c:pt>
                <c:pt idx="331">
                  <c:v>4</c:v>
                </c:pt>
                <c:pt idx="332">
                  <c:v>62</c:v>
                </c:pt>
                <c:pt idx="333">
                  <c:v>310</c:v>
                </c:pt>
                <c:pt idx="334">
                  <c:v>168</c:v>
                </c:pt>
                <c:pt idx="335">
                  <c:v>193</c:v>
                </c:pt>
                <c:pt idx="336">
                  <c:v>147</c:v>
                </c:pt>
                <c:pt idx="337">
                  <c:v>229</c:v>
                </c:pt>
                <c:pt idx="338">
                  <c:v>19</c:v>
                </c:pt>
                <c:pt idx="339">
                  <c:v>202</c:v>
                </c:pt>
                <c:pt idx="340">
                  <c:v>204</c:v>
                </c:pt>
                <c:pt idx="341">
                  <c:v>105</c:v>
                </c:pt>
                <c:pt idx="342">
                  <c:v>21</c:v>
                </c:pt>
                <c:pt idx="343">
                  <c:v>56</c:v>
                </c:pt>
                <c:pt idx="344">
                  <c:v>36</c:v>
                </c:pt>
                <c:pt idx="345">
                  <c:v>130</c:v>
                </c:pt>
                <c:pt idx="346">
                  <c:v>497</c:v>
                </c:pt>
                <c:pt idx="347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0E-4E0B-98C3-5BA889958B86}"/>
            </c:ext>
          </c:extLst>
        </c:ser>
        <c:ser>
          <c:idx val="1"/>
          <c:order val="1"/>
          <c:tx>
            <c:strRef>
              <c:f>Sheet1!$P$1</c:f>
              <c:strCache>
                <c:ptCount val="1"/>
                <c:pt idx="0">
                  <c:v>Mean Drop</c:v>
                </c:pt>
              </c:strCache>
            </c:strRef>
          </c:tx>
          <c:spPr>
            <a:ln w="25773">
              <a:noFill/>
            </a:ln>
          </c:spPr>
          <c:marker>
            <c:symbol val="square"/>
            <c:size val="6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Sheet1!$O$2:$O$5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Sheet1!$P$2:$P$5</c:f>
              <c:numCache>
                <c:formatCode>General</c:formatCode>
                <c:ptCount val="4"/>
                <c:pt idx="0">
                  <c:v>72.232209737827716</c:v>
                </c:pt>
                <c:pt idx="1">
                  <c:v>122.75409836065573</c:v>
                </c:pt>
                <c:pt idx="2">
                  <c:v>142.0625</c:v>
                </c:pt>
                <c:pt idx="3">
                  <c:v>221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00E-4E0B-98C3-5BA889958B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8492239"/>
        <c:axId val="1"/>
      </c:scatterChart>
      <c:valAx>
        <c:axId val="1478492239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31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Strahler Order</a:t>
                </a:r>
              </a:p>
            </c:rich>
          </c:tx>
          <c:layout>
            <c:manualLayout>
              <c:xMode val="edge"/>
              <c:yMode val="edge"/>
              <c:x val="0.3952"/>
              <c:y val="0.9044943820224719"/>
            </c:manualLayout>
          </c:layout>
          <c:overlay val="0"/>
          <c:spPr>
            <a:noFill/>
            <a:ln w="34364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29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1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crossBetween val="midCat"/>
      </c:valAx>
      <c:valAx>
        <c:axId val="1"/>
        <c:scaling>
          <c:orientation val="minMax"/>
        </c:scaling>
        <c:delete val="0"/>
        <c:axPos val="l"/>
        <c:majorGridlines>
          <c:spPr>
            <a:ln w="4296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31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Drop (meters)</a:t>
                </a:r>
              </a:p>
            </c:rich>
          </c:tx>
          <c:layout>
            <c:manualLayout>
              <c:xMode val="edge"/>
              <c:yMode val="edge"/>
              <c:x val="1.7600000000000001E-2"/>
              <c:y val="0.37359550561797755"/>
            </c:manualLayout>
          </c:layout>
          <c:overlay val="0"/>
          <c:spPr>
            <a:noFill/>
            <a:ln w="34364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429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1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78492239"/>
        <c:crosses val="autoZero"/>
        <c:crossBetween val="midCat"/>
      </c:valAx>
      <c:spPr>
        <a:solidFill>
          <a:srgbClr val="C0C0C0"/>
        </a:solidFill>
        <a:ln w="17182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080000000000001"/>
          <c:y val="0.43820224719101125"/>
          <c:w val="0.1328"/>
          <c:h val="0.12078651685393259"/>
        </c:manualLayout>
      </c:layout>
      <c:overlay val="0"/>
      <c:spPr>
        <a:solidFill>
          <a:srgbClr val="FFFFFF"/>
        </a:solidFill>
        <a:ln w="4296">
          <a:solidFill>
            <a:srgbClr val="000000"/>
          </a:solidFill>
          <a:prstDash val="solid"/>
        </a:ln>
      </c:spPr>
      <c:txPr>
        <a:bodyPr/>
        <a:lstStyle/>
        <a:p>
          <a:pPr>
            <a:defRPr sz="1211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4296">
      <a:solidFill>
        <a:srgbClr val="000000"/>
      </a:solidFill>
      <a:prstDash val="solid"/>
    </a:ln>
  </c:spPr>
  <c:txPr>
    <a:bodyPr/>
    <a:lstStyle/>
    <a:p>
      <a:pPr>
        <a:defRPr sz="131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3A152B6E-FBDB-40B7-824B-66C61B95D4C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1B04F7F-5297-4670-9320-ECE5518D67F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6B07AFA6-B7E4-4F25-A0F8-7ACF8E270C1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31225"/>
            <a:ext cx="307816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39C11C1D-25A6-4036-88F7-EF0730633BC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531225"/>
            <a:ext cx="3078162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8F5823-166A-4127-8C41-868F859D67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0E2D9DD-4C88-4AFB-B1F9-0E68D70FCC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88E11CE-8BCF-4BC8-B771-58BFEF4D3CB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5D5687AF-E703-4316-8E4F-BC8204AEF619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303338" y="673100"/>
            <a:ext cx="4497387" cy="3373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9792A2A7-2F65-47E1-932A-2F7CD29D40A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271963"/>
            <a:ext cx="5207000" cy="404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CF552EB3-366B-4A85-B23B-25F27F839F8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42338"/>
            <a:ext cx="30781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637ABB07-DB85-40AC-B90D-3F77029CDD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542338"/>
            <a:ext cx="30781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2C79DE-0366-4A6E-8E92-FE2CEB8A2E8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A2F8B6C-D27E-4D94-A009-E874C516A4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B3BA45-A7E7-48F2-9795-B3F065859942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14370" name="Rectangle 2">
            <a:extLst>
              <a:ext uri="{FF2B5EF4-FFF2-40B4-BE49-F238E27FC236}">
                <a16:creationId xmlns:a16="http://schemas.microsoft.com/office/drawing/2014/main" id="{50F06BB6-CC15-4601-BB00-6986B019B1C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323975" y="690563"/>
            <a:ext cx="4508500" cy="3381375"/>
          </a:xfrm>
          <a:ln/>
        </p:spPr>
      </p:sp>
      <p:sp>
        <p:nvSpPr>
          <p:cNvPr id="314371" name="Rectangle 3">
            <a:extLst>
              <a:ext uri="{FF2B5EF4-FFF2-40B4-BE49-F238E27FC236}">
                <a16:creationId xmlns:a16="http://schemas.microsoft.com/office/drawing/2014/main" id="{F4E9526F-68D3-46E8-8B58-5A71FB64AF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5200" y="4279900"/>
            <a:ext cx="5227638" cy="4071938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80C5599-26D9-4895-8BEC-572812E808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8B9FB-744C-44AF-9839-DFE837EE222A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59426" name="Rectangle 2">
            <a:extLst>
              <a:ext uri="{FF2B5EF4-FFF2-40B4-BE49-F238E27FC236}">
                <a16:creationId xmlns:a16="http://schemas.microsoft.com/office/drawing/2014/main" id="{336A841C-7CC3-4E5D-8AD1-AA169B3F7B7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277938" y="666750"/>
            <a:ext cx="4548187" cy="3411538"/>
          </a:xfrm>
          <a:ln/>
        </p:spPr>
      </p:sp>
      <p:sp>
        <p:nvSpPr>
          <p:cNvPr id="359427" name="Rectangle 3">
            <a:extLst>
              <a:ext uri="{FF2B5EF4-FFF2-40B4-BE49-F238E27FC236}">
                <a16:creationId xmlns:a16="http://schemas.microsoft.com/office/drawing/2014/main" id="{050E198B-51A9-4909-8BDE-E9E032888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3613" y="4316413"/>
            <a:ext cx="5140325" cy="4027487"/>
          </a:xfrm>
        </p:spPr>
        <p:txBody>
          <a:bodyPr lIns="92402" tIns="46201" rIns="92402" bIns="4620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4357FBD-A548-4B3F-9EE5-88E6630C75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0F43B9-B2C5-41CF-8058-B73981E06071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72386" name="Rectangle 2">
            <a:extLst>
              <a:ext uri="{FF2B5EF4-FFF2-40B4-BE49-F238E27FC236}">
                <a16:creationId xmlns:a16="http://schemas.microsoft.com/office/drawing/2014/main" id="{687FEEF4-063A-4082-B33F-79AD8FF9A53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276350" y="666750"/>
            <a:ext cx="4551363" cy="3413125"/>
          </a:xfrm>
          <a:ln/>
        </p:spPr>
      </p:sp>
      <p:sp>
        <p:nvSpPr>
          <p:cNvPr id="272387" name="Rectangle 3">
            <a:extLst>
              <a:ext uri="{FF2B5EF4-FFF2-40B4-BE49-F238E27FC236}">
                <a16:creationId xmlns:a16="http://schemas.microsoft.com/office/drawing/2014/main" id="{40ACB9ED-E039-44AB-9F29-7D0A38DAD3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302125"/>
            <a:ext cx="5207000" cy="4006850"/>
          </a:xfrm>
        </p:spPr>
        <p:txBody>
          <a:bodyPr lIns="92403" tIns="46201" rIns="92403" bIns="4620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362C95-442E-4F06-BE92-BD8A674E66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77EA5F-FEBC-46CF-8DF7-E694DB296767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74434" name="Rectangle 2">
            <a:extLst>
              <a:ext uri="{FF2B5EF4-FFF2-40B4-BE49-F238E27FC236}">
                <a16:creationId xmlns:a16="http://schemas.microsoft.com/office/drawing/2014/main" id="{177E6F37-F00C-468B-8812-AA9B62E0F14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276350" y="666750"/>
            <a:ext cx="4551363" cy="3413125"/>
          </a:xfrm>
          <a:ln/>
        </p:spPr>
      </p:sp>
      <p:sp>
        <p:nvSpPr>
          <p:cNvPr id="274435" name="Rectangle 3">
            <a:extLst>
              <a:ext uri="{FF2B5EF4-FFF2-40B4-BE49-F238E27FC236}">
                <a16:creationId xmlns:a16="http://schemas.microsoft.com/office/drawing/2014/main" id="{33AE6789-CC5B-4353-88AA-DCCEFB5550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302125"/>
            <a:ext cx="5207000" cy="4006850"/>
          </a:xfrm>
        </p:spPr>
        <p:txBody>
          <a:bodyPr lIns="92403" tIns="46201" rIns="92403" bIns="4620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0F2C98C-323C-4008-AE93-E4F885D8ED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1E2961-DD63-4562-905E-644AEBBB2C1A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76482" name="Rectangle 2">
            <a:extLst>
              <a:ext uri="{FF2B5EF4-FFF2-40B4-BE49-F238E27FC236}">
                <a16:creationId xmlns:a16="http://schemas.microsoft.com/office/drawing/2014/main" id="{88950B25-2D8B-4A7D-90BA-54DA4FD9ECB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276350" y="666750"/>
            <a:ext cx="4551363" cy="3413125"/>
          </a:xfrm>
          <a:ln/>
        </p:spPr>
      </p:sp>
      <p:sp>
        <p:nvSpPr>
          <p:cNvPr id="276483" name="Rectangle 3">
            <a:extLst>
              <a:ext uri="{FF2B5EF4-FFF2-40B4-BE49-F238E27FC236}">
                <a16:creationId xmlns:a16="http://schemas.microsoft.com/office/drawing/2014/main" id="{42A815E6-5E47-49B9-BB69-2C85365CE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302125"/>
            <a:ext cx="5207000" cy="4006850"/>
          </a:xfrm>
        </p:spPr>
        <p:txBody>
          <a:bodyPr lIns="92403" tIns="46201" rIns="92403" bIns="46201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00DA9-D838-4C3B-B62F-AA261FAA7B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BCF0D2-C901-40D3-9462-33326DE89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2B8A0-99AC-48AB-8F44-15CD62138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72DC4-4582-4BCA-B411-749266EF5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9B422-B5A9-4253-B2CF-FDEDC50D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E1B7D-2BC5-422B-9AA5-13BC7186B9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60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7B4C4-06B7-4A1F-B144-97B80C686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7AF632-45A7-4038-82A3-4E3C51B92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4B223-5DB7-4DE6-85A5-871EFE73C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41EC2-3D86-45CE-A0B7-B6F9722CE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BA056-A079-4199-82FE-E2433F515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A8B22-F84B-44C5-BC7E-1CE0DE693B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27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6DAE87-02E4-4A56-B10F-1C0C6F8FAF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9B2BE7-EB9E-44F2-BAA2-EA444C33A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C5E18-1B48-4B1B-8150-201EB694E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B19A5-BF46-4476-A00E-30FA4678B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D01C8-18A4-4EF7-9C7E-66EC38D11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FA08B-15A3-4469-B657-A29BAA9776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007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Line 2">
            <a:extLst>
              <a:ext uri="{FF2B5EF4-FFF2-40B4-BE49-F238E27FC236}">
                <a16:creationId xmlns:a16="http://schemas.microsoft.com/office/drawing/2014/main" id="{0EAEA04C-B17C-4E23-8C53-43F529E886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0188" y="1708150"/>
            <a:ext cx="7646987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43" name="Arc 3">
            <a:extLst>
              <a:ext uri="{FF2B5EF4-FFF2-40B4-BE49-F238E27FC236}">
                <a16:creationId xmlns:a16="http://schemas.microsoft.com/office/drawing/2014/main" id="{3DF02F3E-7C65-4305-9A1F-CDE69EECD2F2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44" name="Rectangle 4">
            <a:extLst>
              <a:ext uri="{FF2B5EF4-FFF2-40B4-BE49-F238E27FC236}">
                <a16:creationId xmlns:a16="http://schemas.microsoft.com/office/drawing/2014/main" id="{B184ADA2-B61E-4CF7-9564-5AC3E7491916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2590800" y="781050"/>
            <a:ext cx="6248400" cy="1143000"/>
          </a:xfrm>
        </p:spPr>
        <p:txBody>
          <a:bodyPr anchor="b"/>
          <a:lstStyle>
            <a:lvl1pPr>
              <a:defRPr sz="66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17445" name="Rectangle 5">
            <a:extLst>
              <a:ext uri="{FF2B5EF4-FFF2-40B4-BE49-F238E27FC236}">
                <a16:creationId xmlns:a16="http://schemas.microsoft.com/office/drawing/2014/main" id="{43E2AD9F-35AE-43CF-8232-30E5674B0570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17446" name="Rectangle 6">
            <a:extLst>
              <a:ext uri="{FF2B5EF4-FFF2-40B4-BE49-F238E27FC236}">
                <a16:creationId xmlns:a16="http://schemas.microsoft.com/office/drawing/2014/main" id="{A9DD7601-F24B-4388-9B0E-3BF67E00B047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152400" y="54864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17447" name="Rectangle 7">
            <a:extLst>
              <a:ext uri="{FF2B5EF4-FFF2-40B4-BE49-F238E27FC236}">
                <a16:creationId xmlns:a16="http://schemas.microsoft.com/office/drawing/2014/main" id="{ACF20005-F4FF-40DF-A23D-036150152F9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152400" y="5791200"/>
            <a:ext cx="2667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17448" name="Rectangle 8">
            <a:extLst>
              <a:ext uri="{FF2B5EF4-FFF2-40B4-BE49-F238E27FC236}">
                <a16:creationId xmlns:a16="http://schemas.microsoft.com/office/drawing/2014/main" id="{01609573-9A04-4423-96E0-087F981BCE8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9D76561-1F49-4F6F-A5ED-40F42CE901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B0EF5-AE38-4E9A-9F0B-DF054092C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67E83-3998-45F0-886E-AEACAA2BE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65774-DFC8-418A-B79A-7B191E20D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9486F-1CB1-4BD2-8075-C59F0BBD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2B992-7809-4080-A152-2641FCEC6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FD1C7-B2F7-4810-932B-4A5967D185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860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E35EA-B8EC-4B46-A6AC-755ECF04E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E0002-0B87-4121-BBCF-D0C4C9F46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EED83-B1F8-47B2-8624-6163C174B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F0DEE-7C55-446D-9591-8718CAA24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5C419-D9C3-4DBF-AB3B-B40DA9137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3EC2C-4B32-4350-A72E-37D2D78470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358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0442-A321-4D93-97C4-5EEBA4DF4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E0801-2C9D-460C-94F5-8AEAA29440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FEE9F-2390-48FD-9437-5116D3E64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82A9A5-C20B-4977-8E2B-1E690F5FC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A5CCC-764C-4FBF-9647-B52A3FDD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7B24A-27A8-4B08-89C9-DCE7375E5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9DC8A-15D5-4D7B-B821-3387A978CF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3257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CFE4-F328-457A-BAD8-EE8635D2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ED510-482E-426A-A3F8-188F6D347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82D5B5-9C37-49C9-8280-C2530B88B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6473E3-D285-4AC5-AE6E-FB25B1C90B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C31E48-6B8C-465F-B108-16E89BB65E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DBF89-7206-4C77-BCC3-476DCC5A2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4C1684-D3EB-4F2B-84A2-A5EFCF907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CBC9E9-E4E6-49A1-AE6B-B596BA7E1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B76DD-5957-45E7-90F4-80C108A7E3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999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A6830-BBA1-4EA4-8621-06CF5D103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0C19E0-2BCD-4605-A7E5-FB719323C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307C6B-52CF-45BA-B26A-284A178D0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76138-B1F5-42DA-A762-34749E2DC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38F8E-0C6E-4991-B9AC-48F74D56FA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933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C9273D-36E3-4D36-B4A3-21E868FB3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19904F-8D2E-499F-9455-FFB6B50AB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83FE8-850E-4CD6-8453-8942704A9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D24D9-2559-464C-886B-59E8BA2A67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46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19A86-B88B-4751-ACA5-B591F8EA4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F2666-5893-4171-9691-877664B8F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2CDCA3-799B-4261-896A-D3F676F41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7E0EA6-DB3F-47F7-9A92-C1AFEA37B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61971-D431-4E63-ACC2-58FDF4073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460947-E6B4-4EAF-AE1C-12BDE9068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9F993-DE56-42F2-85E2-1E7D5DA1F8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36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EA941-F7E6-4BCC-A0E5-1656DB09B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3ABE2-0881-418C-A65F-C6AED57AF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ED367-5E74-4BA9-9381-07E91E491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9B5AC-B2F9-4C07-91A9-CF562A6F7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F5D8A-55FD-41A6-A22E-710A8F50F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49F6A-E1E8-473E-AB54-7046F4FEE2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87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58710-FFAE-430C-9757-03FBB4D45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C04693-BD32-4609-A2A1-B7680EFB2B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EE666E-6721-412C-80D8-D250A6B87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BC4451-6BC7-4115-8D24-F8C70EC94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B40BB-B96A-4521-8721-16AC44649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EC2C9D-D545-4EB6-8D7A-83B3CB88A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616E9-84EA-44A1-A35F-53A93AD20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847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9E7EC-FFBD-4D05-87A1-596173D87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A6746E-FF31-4DA2-9D41-16230E1F15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1C813-622D-49AF-B04F-C08D6A2B0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99BE4-7E93-42B4-B661-3A48FFF55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44E44-9FD1-44FC-9C2E-976C6AE38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259F0-9CDC-4D28-AA4C-B14ADD6AFD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082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1D1A22-969E-4A3A-A388-550B94D3B1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ECB6B1-285C-4B1E-AD52-191F2FA22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0B64B-7165-4DF0-B56B-BEACF0A18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DB4C6-7E88-4DAA-A7C1-F8ED196F1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6CB6-D30E-4C4C-8D3C-4DE1EE872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A757A-F5E3-4792-A637-93EF7441C6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139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39AEB-E51D-4AB9-A4E5-12A17C499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6A860D6E-0EB5-4288-AC99-04A382DBC2B0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B0F870-4B1B-4410-A26A-45282A57B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EF460-DC2E-4283-9614-AD4E0B856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55626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C8109E-6D93-410B-9516-FA676712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5867400"/>
            <a:ext cx="25908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B45E1-27FB-465E-A42B-065FF2BD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550F77F-B43A-414D-925E-C54392A17D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4952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15AEA-BA36-4D9B-9FDE-925001F16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3A08B6-819E-43B0-A265-3AA3D836F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71072-1649-48C6-B6A8-8FC0CFFA0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F8B32-B949-40F9-883C-54AE68DB8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66912-01F2-43AE-96B8-8AF8718C0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B5DC4-8C1A-4D39-8B15-8811992B2E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4197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B4189-C4D1-4247-AFFA-1F6D55688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8D8DF-FFF3-43FA-BDF8-214C13760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CFED7-24B6-4B27-A576-470A8B4DB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50C43-F001-4E63-96BC-A195CE9AA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77FF8-67A3-4661-9952-9FB0A85D6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9D380-7AF1-4256-8162-4D74A43DF3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751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B6A1D-C05D-4AD8-B1F2-C9397CF9F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AB4C3-6E14-42D9-995F-F40356BC8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9C1F4-8169-497D-BFE7-C44DB6CEE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4B04D-8AF0-41A7-B079-6CBB57D0D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5081C-524C-4A19-8B0E-BAD726AAD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D576B-B766-4E43-9472-3C9D00B85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68630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8E8B0-892E-41CC-A6D6-17694E13B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408C0-3646-4F12-AC39-95370B862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5BD041-FC5F-4235-B61E-EA94F9B68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4CAE92-C46D-4B93-B5D6-7FD16578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3F9113-5EB8-46BD-ABC1-73694D4FE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346FBB-AA38-446E-B26D-301B10A8C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97CCE-B7D2-440E-8C4B-56ACE7EAE4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4579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59CC8-691B-4E03-8236-0286E53BA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E8E7D5-BE2B-41A6-BFEA-CF4F55B2A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2A659F-3297-457E-A6CF-651808338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610B8A-CAC5-4D46-AEFC-0231A2038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7BA659-D6AB-438D-AFF5-D95CCAC8DE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635510-7D7A-43D5-9452-937564CF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7D2EB5-2868-4765-AE58-DABD471C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BDA4B8-3013-4059-9392-8F5A9A807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ED927-4B7F-4323-BCFF-D73055B7C5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1531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6009F-0D45-4399-B507-447ED56ED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8BE6C2-6275-4B56-96D1-672BDFD7E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D6A730-C704-453E-8092-EDF65401B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179D6-3BC2-4A16-9869-CA0868A4F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F241C-DBAF-4553-9F9F-D1FE48DA0A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78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14DB9-6D50-4F93-AFEC-96752BC94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FBD02-1FB4-4EBF-8672-A3A36CB10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0431D-7B63-4080-8B50-E3B706274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BDA13-ED98-46F6-9626-DDEE1C7AD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9C1FE-039F-4892-9F03-D33C5720C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7419E-5236-4869-82DC-A04A39F048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802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D810B1-05FF-4E69-899D-429D06E32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E82E58-9046-4B30-A657-EC2F26527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07556-2E5F-4C96-827A-25A438E40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BC936-AC70-4F70-B2F8-7F69368857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84679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EB14C-EFC6-4046-8078-F21372F8F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6B41D-7D82-4E5D-8459-81A41E9E9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41936-2648-41C0-881F-AD51E88EE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8A90E0-50F8-414E-AA74-255E450AC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88166-72FB-475F-AFEB-CD3F22458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502D41-1AE1-4A27-B829-D76D7415C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3B98D-FFBC-4E12-80B0-C6FF71B937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4076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96949-EF2B-4083-AEF8-B104C4E95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E6D297-6FCA-4465-8253-B9A2C79830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65F511-DE6D-485A-A8F7-1B21C2D77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A80AA-2A5F-4F12-8EDA-1664E139E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0D38C2-12F7-4E62-8067-30FC776CE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7D85D-4E19-4B4E-AD53-748853191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0E7AE-B2ED-414E-9132-127B0BD5D6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5804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87432-DAFB-4E27-A178-76C75C443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6DDF4E-6B7F-4965-BAB4-B971285F4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8698E-7921-42AA-B347-B8A837FBE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DE7E0-9688-43F8-96F1-076207ED7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8669C-2A83-44F4-B734-2178CD0F5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3E8F5-4C55-45FA-A0CC-06CB5A4DD6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9322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41A236-AEDE-476B-BD9E-94C3B71E0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16EDBA-ACBD-4771-9B3E-181E7A991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85D4F-8722-4018-9157-E61659343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2DBBB-EE37-4F61-9D8F-0F5F505E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7D1B2-CED1-4F6E-B290-30DCE2DBD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89F8D-541B-40B0-9D9B-6D6D4F0F1B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2624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Line 2">
            <a:extLst>
              <a:ext uri="{FF2B5EF4-FFF2-40B4-BE49-F238E27FC236}">
                <a16:creationId xmlns:a16="http://schemas.microsoft.com/office/drawing/2014/main" id="{61971A53-CFB2-4608-916C-7A94F1FA896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0188" y="1708150"/>
            <a:ext cx="7646987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163" name="Arc 3">
            <a:extLst>
              <a:ext uri="{FF2B5EF4-FFF2-40B4-BE49-F238E27FC236}">
                <a16:creationId xmlns:a16="http://schemas.microsoft.com/office/drawing/2014/main" id="{0A642408-05EA-4CA1-B48B-CBF686331528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164" name="Rectangle 4">
            <a:extLst>
              <a:ext uri="{FF2B5EF4-FFF2-40B4-BE49-F238E27FC236}">
                <a16:creationId xmlns:a16="http://schemas.microsoft.com/office/drawing/2014/main" id="{89E6DAD0-F3E1-4A28-BD7F-C4B541007050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2590800" y="781050"/>
            <a:ext cx="6248400" cy="1143000"/>
          </a:xfrm>
        </p:spPr>
        <p:txBody>
          <a:bodyPr anchor="b"/>
          <a:lstStyle>
            <a:lvl1pPr>
              <a:defRPr sz="66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48165" name="Rectangle 5">
            <a:extLst>
              <a:ext uri="{FF2B5EF4-FFF2-40B4-BE49-F238E27FC236}">
                <a16:creationId xmlns:a16="http://schemas.microsoft.com/office/drawing/2014/main" id="{2EFBA19D-8020-4571-8DA8-8FD13B3D767B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48166" name="Rectangle 6">
            <a:extLst>
              <a:ext uri="{FF2B5EF4-FFF2-40B4-BE49-F238E27FC236}">
                <a16:creationId xmlns:a16="http://schemas.microsoft.com/office/drawing/2014/main" id="{8432A572-6A35-4AD3-AEED-EFC171660031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152400" y="54864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48167" name="Rectangle 7">
            <a:extLst>
              <a:ext uri="{FF2B5EF4-FFF2-40B4-BE49-F238E27FC236}">
                <a16:creationId xmlns:a16="http://schemas.microsoft.com/office/drawing/2014/main" id="{CE7472F7-1221-46A2-850B-512E3042679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152400" y="5791200"/>
            <a:ext cx="2667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48168" name="Rectangle 8">
            <a:extLst>
              <a:ext uri="{FF2B5EF4-FFF2-40B4-BE49-F238E27FC236}">
                <a16:creationId xmlns:a16="http://schemas.microsoft.com/office/drawing/2014/main" id="{1143395C-1250-47BA-B7ED-8C845C7C98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4655C32-7A79-4B2A-B2F8-0FED043B872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81825-8C98-4F89-974D-51889D405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BACEE-96EF-4A94-B6D3-4600CA0A7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5FA73-19D6-4A42-AF8A-297212FC5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9EBEC-D9F5-4D5F-880B-6A47ECDE9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C8A1B-FFA8-4736-8EC3-6A22EB386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E602C-E97B-40D7-94F1-B71FF4F03C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0563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E50FC-092D-46FE-A030-A43237DEA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897DB-FD21-4641-A8FA-1CE95A205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9DD29-A446-4644-B4E4-24E750F35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2A5CD-FC18-42D3-A06C-C8CE42A41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3D025-88D1-4BA9-95AE-D3E1FD4F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FCF30-A38C-4173-B997-1F4BC18E9B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8907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5AD01-8C4E-4528-AF12-69EAD1EDD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08C67-9314-4B48-B910-C11377182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5CF05-C623-462F-AEF2-A238E45D5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7A22E4-8B64-4838-8EAB-120D5F25A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6234B-BB37-4AC1-B459-DB21A7344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A5C12-3C7A-43DD-AC20-23D63BF33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D89E8-3A89-4834-B86E-40112D6487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810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958E6-35B2-4A80-A909-5C2191D70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469D8-8C67-4699-9F1F-A26B7FF8B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014AE-73E2-4781-BB62-A2112868D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73C654-252F-4175-A675-247C8C6DB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DFAF4-0361-40CE-9A4B-89A75D876C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D7C1DF-84F6-4015-BDCE-C17C58589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119AE4-FF2E-4BE4-8C37-C664EB828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10E1EA-EFE1-4498-AE8C-B7F2DAC4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C2216-ED32-4543-94F7-597F9AFE60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42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CB498-C660-4135-A328-1425A71CA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D8B07-F676-4F46-9094-9D7A220D4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F503D6-2DDD-467C-B9CB-C170736B4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B87CE0-C083-40AD-A84A-70FDD0E1C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1A690-5E39-4DB4-B7B1-3C28FF2BF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C13634-47C8-47BB-A70C-F148B1D82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52C27-6EE0-4CCC-9354-A8768B4EB9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5068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F6E97-6695-47BC-98A2-8466DFD4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E2D329-93EB-49C8-B1E9-D9F7B9CCF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7F60CF-9E93-45A4-9E93-5C666AEF8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742C41-76A0-4887-998E-20DBF429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8D1E9-A082-4215-9603-D325F2561A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6892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9E3010-7E4F-4B93-BF76-651D4F49E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3FA258-C5DC-4F6D-8239-C6280098F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89A51-A5BA-4459-B2D4-EC3597B2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74780-9ADD-41F7-9DB8-6B7848C322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4295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3A7AB-16EA-4BEE-B578-005C2D5E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0C96C-4CFC-44BC-9D77-4FC8C444C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90D0B9-4F4D-495A-AF66-4599EE2A8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4ACC4-1ACD-4BC6-930D-1B4D956AA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78698-B36F-4E3A-A48F-B762158EA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F63DC4-89AB-4EE3-9953-35EF81922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2265E-6B97-4520-BA16-EAA34A1C91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6406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AE4D3-13A8-45DF-B0DE-ABA7DB1B1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4FE6BB-340F-413D-AAFF-D8D3187D21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A0D3C6-45C9-43FE-881F-34CE828C6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53560-AD72-49A2-B8EE-4FED0396F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0CA28-6B74-44E3-9F6A-13A2E39A5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0A851B-1660-4D0C-909D-8B43560BD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4F124-4BE2-4D89-A7F8-DBBEE9DDC4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3487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D5127-CA24-44DA-A137-C7347B53E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1503C3-D003-4B0C-8D2F-9613FF78F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C94E-1CE0-428F-89C5-7CC66F143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DCE76-6A82-4259-91FA-2A57335D0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356D7-6606-44D4-BE51-1ED04B4DE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35B77-651C-4D7B-9D91-876BD0BC60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7318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BFD52B-E9B4-4F24-9FF5-99A7B83A96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6C3653-86E4-4D22-A5D3-4524067D0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4107A-EB47-420F-8B56-5E213E335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7CAF4-3256-447C-9449-C323821CB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24756-1CE4-4594-A302-E5A6839C0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32251-25C6-4B9C-AF85-720C008ED1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1961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7F791-D394-4F80-8654-072A25561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4F740F-0598-44A6-BADF-0F14170BD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83FC5-96CE-4952-AB38-67FB8F899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88B83-180B-4981-87F2-24F1E4EE0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7C127-BEEC-4489-A1A2-1E067262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E4E33-AA3E-458E-B1A7-F040B8AD75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5987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07017-A767-450D-87FD-BFDF741AB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26461-3034-48EE-9DFA-AE0733E70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4740B-D873-4F9B-B6ED-60AC413A7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2B737-6077-4A67-957F-000E826E2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C64F4-C8BD-4D8C-952A-827D74C01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92221-25C4-447B-A9D1-DC3ABB88C3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1939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AA8DC-BD1D-4C27-8961-C1D189AA0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906B2-4551-49EE-B28C-9C5D34EC2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75955-4FF0-4A53-8E22-C56CB9726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2730E-BC18-47A7-A0D5-DEC02DCD2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4E5BF-42AD-487E-9E2E-049B14D3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92CDB-1D4E-421E-BCCF-F0E3F9DAFE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2098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086EC-D1F3-45CC-95F1-1C1572C0E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96B8D-5A35-4FEA-937A-C4089468A0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DC59B-51D0-4A7A-903B-43193FA90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515101-0AB4-4F35-93E3-98F54EA93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B375AF-5786-4F1C-BADA-32BAEDBCC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B3B5E-29C9-48BB-9993-3740119E7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BD90D-E50D-4FDD-8F2A-39FBD778D4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57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B35EC-5CEC-40AD-A238-9DBB25F49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45C51-E953-4CE0-B0CA-7A51F43F7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BEBFAA-6248-4DCC-8272-2A994A3DC9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5D158B-3277-4EA9-807A-645871D65C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0D3BD7-1405-4FE5-968F-DE18F3562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4AC3FC-F06A-4396-85E6-83A46E5B3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5505D1-D060-4CB5-B614-F41E5111D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0B9712-D901-441E-B7B1-0F05796FF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7E666-BF3C-488B-AA42-F376D30D5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11302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774DC-B5CF-4E25-A338-E7677DA2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BB9FE-9F0E-41F0-B1CA-69251A4E9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0E7B1-F196-4B3F-B84B-3163570EA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5E08B5-0E42-4B44-861A-14FE93CD1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CB15C9-01C3-4D03-BE60-C33BD5A2AB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F48102-32F1-440C-BBD9-330136301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BA001A-BB14-4DCF-9AE2-127EF9186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6B137-4201-4EDE-AF71-CA4FB7E38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D6877-9A27-4721-8B27-2C0611E62F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0063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C97FD-7121-4C2E-A728-49F54217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2EF11F-4811-4934-9C9F-41C489D18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241BB0-E6BF-4103-8265-8EF0B4D72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A5C419-CDB2-4967-A632-0975906AA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F3D86-C61D-4E8B-9852-E08E818964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4954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3857E1-289C-4E98-9409-BC459A365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72ED55-856D-4445-8621-640FEAD2C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6CC55-CAF0-4C0A-91FD-A95E5330A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EE916-52A5-4AF7-98A1-648ACD1DC9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44934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A8EB5-CBAC-4FDC-B5DF-E6FAF0710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C64E4-A42A-4DDB-9AA9-81AE97838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2FC73E-8EE6-451A-A061-D423BCC3F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193806-B38E-4F8A-975F-29477ED6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06094-1EA1-45A0-8141-EB4642392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2A925-74AC-429B-B16E-1DA1C3717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50F34-4E2F-41D1-A97A-23BCF9887B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2951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A2136-CB14-464D-A101-FEECE78EE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C09A63-DAC5-4E01-BB4F-9FCEC039D9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A0EF72-FFCD-4F4E-90A6-72D2AA1E9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7C8515-DA49-4CFC-AB2B-929E6290D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828C2A-8DF7-498E-9C2E-DCB1244A4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91B71-7485-4ED2-9E8F-569417D88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1A534-90D7-4537-8828-BFE38F3FEC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8552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7EBF4-0578-40A7-AE60-F2799B641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F9847-CE35-410D-9686-79E58FDCE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267F3-55FC-4CDF-AE35-E5FC277EF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7D707-3449-4666-B0B5-60D9CF7AE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692F9-1B98-4360-B130-9770960BE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E8462-7AAC-4A78-A718-9A12B03173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6570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0E3D49-3504-45B3-8A79-856AFAEB83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6B5A14-3F63-4E62-96A4-8A63BA0E95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F745D-3857-465E-9DE2-9DAB59AF4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4518F-6D7C-41C8-A27C-4CF0BA5EA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ED0AA-80E9-41D5-8596-811C9351D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1E4BD-959B-4674-96E9-F15AD420FF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5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14A53-0D5C-496E-8E98-251E342AF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58182C-4E6E-4465-961D-DC74724B7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FA8BD2-A0DB-4CEB-A01C-91A300EB7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D52A45-17F9-41B5-9DAB-CC94C96AC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E99DF-8B2A-4948-BE15-41382331D1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06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E27B59-4027-432E-A356-336226510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BF3EEA-B344-43E3-862E-7F64FC30A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E362F-32C6-4569-BB2D-06D9EF356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74104-08ED-48F2-896B-C5AFDADAC3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48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59D01-0EF2-40AE-9B97-94652E99F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0958A-9617-41F7-B1C8-2357D668A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9D1F58-B6B6-4327-BAD3-A289127EA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381CE-B2F7-452A-B25A-A18E1604E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8BA407-9ACF-4792-A976-AC91CA7B7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0D523-02EA-4E6F-A360-3CE072D0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C69B5-A237-429B-9042-D117B3C20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91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A4AF2-669E-4F55-A370-124EB1E0D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E8B97-C9B6-4534-8061-63EF038D23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379BC-F2B8-4A9B-A5E6-AED37E0C5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CC51C7-B2FD-4767-965B-E6E16BA2B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E78E8B-46E3-4C27-B8A2-8DDF8A6CD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555F4D-1F63-47E7-96B1-A1C85911F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BF0F5-500B-4B55-919A-F0171ED2C9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588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7493FEB-F332-4991-9305-348D30125E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25A3F17-A4AD-4677-90C0-9C626A2A4A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8515112-046F-4FBD-9995-E50C85E139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D27E8F8-C62F-4834-9039-BB94D761D1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2097BA6-DB8C-4052-B846-3CB38235B37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648793A-F78A-4392-9526-5940135AD9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Arc 2">
            <a:extLst>
              <a:ext uri="{FF2B5EF4-FFF2-40B4-BE49-F238E27FC236}">
                <a16:creationId xmlns:a16="http://schemas.microsoft.com/office/drawing/2014/main" id="{2BA38081-5AE4-4940-9A43-E6A507B8FA5D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6419" name="Rectangle 3">
            <a:extLst>
              <a:ext uri="{FF2B5EF4-FFF2-40B4-BE49-F238E27FC236}">
                <a16:creationId xmlns:a16="http://schemas.microsoft.com/office/drawing/2014/main" id="{EECF5D36-8E7F-4E90-B98B-DB0648D432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16420" name="Rectangle 4">
            <a:extLst>
              <a:ext uri="{FF2B5EF4-FFF2-40B4-BE49-F238E27FC236}">
                <a16:creationId xmlns:a16="http://schemas.microsoft.com/office/drawing/2014/main" id="{0816ED48-0F14-419C-8F92-FFECBCB1DB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16421" name="Rectangle 5">
            <a:extLst>
              <a:ext uri="{FF2B5EF4-FFF2-40B4-BE49-F238E27FC236}">
                <a16:creationId xmlns:a16="http://schemas.microsoft.com/office/drawing/2014/main" id="{69FE2819-9304-4918-8019-E6EBA43A5E0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55626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316422" name="Rectangle 6">
            <a:extLst>
              <a:ext uri="{FF2B5EF4-FFF2-40B4-BE49-F238E27FC236}">
                <a16:creationId xmlns:a16="http://schemas.microsoft.com/office/drawing/2014/main" id="{F646FBB6-9327-448B-8F2D-8100348B4A1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5867400"/>
            <a:ext cx="2590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folHlink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316423" name="Rectangle 7">
            <a:extLst>
              <a:ext uri="{FF2B5EF4-FFF2-40B4-BE49-F238E27FC236}">
                <a16:creationId xmlns:a16="http://schemas.microsoft.com/office/drawing/2014/main" id="{0B27EB56-1ABD-46E4-8C18-C23A2882C0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  <a:latin typeface="+mn-lt"/>
              </a:defRPr>
            </a:lvl1pPr>
          </a:lstStyle>
          <a:p>
            <a:fld id="{B7B944C2-CC3C-4D8B-8313-6377915785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16424" name="Line 8">
            <a:extLst>
              <a:ext uri="{FF2B5EF4-FFF2-40B4-BE49-F238E27FC236}">
                <a16:creationId xmlns:a16="http://schemas.microsoft.com/office/drawing/2014/main" id="{81DA693E-B2F2-45E8-92AD-8980275764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7013" y="1371600"/>
            <a:ext cx="7646987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708" r:id="rId12"/>
  </p:sldLayoutIdLst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>
            <a:extLst>
              <a:ext uri="{FF2B5EF4-FFF2-40B4-BE49-F238E27FC236}">
                <a16:creationId xmlns:a16="http://schemas.microsoft.com/office/drawing/2014/main" id="{ADD71D3A-8CAF-47F8-9416-C731486258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34851" name="Rectangle 3">
            <a:extLst>
              <a:ext uri="{FF2B5EF4-FFF2-40B4-BE49-F238E27FC236}">
                <a16:creationId xmlns:a16="http://schemas.microsoft.com/office/drawing/2014/main" id="{79F20534-9C5A-49F6-AE02-DABC3F3B38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34852" name="Rectangle 4">
            <a:extLst>
              <a:ext uri="{FF2B5EF4-FFF2-40B4-BE49-F238E27FC236}">
                <a16:creationId xmlns:a16="http://schemas.microsoft.com/office/drawing/2014/main" id="{65730345-DA35-4066-BF78-FB3824C3E4B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334853" name="Rectangle 5">
            <a:extLst>
              <a:ext uri="{FF2B5EF4-FFF2-40B4-BE49-F238E27FC236}">
                <a16:creationId xmlns:a16="http://schemas.microsoft.com/office/drawing/2014/main" id="{AB65378C-747C-499D-842B-267273692F1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334854" name="Rectangle 6">
            <a:extLst>
              <a:ext uri="{FF2B5EF4-FFF2-40B4-BE49-F238E27FC236}">
                <a16:creationId xmlns:a16="http://schemas.microsoft.com/office/drawing/2014/main" id="{B22C942E-1161-48C5-970C-E9AF1CDA5B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62038BE1-046F-422F-94E5-17AE48FE19B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Arc 2">
            <a:extLst>
              <a:ext uri="{FF2B5EF4-FFF2-40B4-BE49-F238E27FC236}">
                <a16:creationId xmlns:a16="http://schemas.microsoft.com/office/drawing/2014/main" id="{681602C6-E893-44E2-958A-0124B9E5EA04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39" name="Rectangle 3">
            <a:extLst>
              <a:ext uri="{FF2B5EF4-FFF2-40B4-BE49-F238E27FC236}">
                <a16:creationId xmlns:a16="http://schemas.microsoft.com/office/drawing/2014/main" id="{E4D3954E-0B9F-4DB5-AA86-B21C7E48E1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47140" name="Rectangle 4">
            <a:extLst>
              <a:ext uri="{FF2B5EF4-FFF2-40B4-BE49-F238E27FC236}">
                <a16:creationId xmlns:a16="http://schemas.microsoft.com/office/drawing/2014/main" id="{14894D83-9965-4FE0-8723-2AE9182C2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47141" name="Rectangle 5">
            <a:extLst>
              <a:ext uri="{FF2B5EF4-FFF2-40B4-BE49-F238E27FC236}">
                <a16:creationId xmlns:a16="http://schemas.microsoft.com/office/drawing/2014/main" id="{5F533E62-2205-4332-88E2-AE4A28CEB56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55626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347142" name="Rectangle 6">
            <a:extLst>
              <a:ext uri="{FF2B5EF4-FFF2-40B4-BE49-F238E27FC236}">
                <a16:creationId xmlns:a16="http://schemas.microsoft.com/office/drawing/2014/main" id="{BDDEFB79-CD97-463C-93D4-1631275160F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5867400"/>
            <a:ext cx="2590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folHlink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347143" name="Rectangle 7">
            <a:extLst>
              <a:ext uri="{FF2B5EF4-FFF2-40B4-BE49-F238E27FC236}">
                <a16:creationId xmlns:a16="http://schemas.microsoft.com/office/drawing/2014/main" id="{AADFF360-4F64-437B-ADC7-7E219757F35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  <a:latin typeface="+mn-lt"/>
              </a:defRPr>
            </a:lvl1pPr>
          </a:lstStyle>
          <a:p>
            <a:fld id="{EB17C531-8ABE-4B8B-8C60-B2C015EDFD9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47144" name="Line 8">
            <a:extLst>
              <a:ext uri="{FF2B5EF4-FFF2-40B4-BE49-F238E27FC236}">
                <a16:creationId xmlns:a16="http://schemas.microsoft.com/office/drawing/2014/main" id="{A466C162-EB2C-40B8-8D1A-2B708BA9C5F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7013" y="1371600"/>
            <a:ext cx="7646987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>
            <a:extLst>
              <a:ext uri="{FF2B5EF4-FFF2-40B4-BE49-F238E27FC236}">
                <a16:creationId xmlns:a16="http://schemas.microsoft.com/office/drawing/2014/main" id="{708BD332-A744-450B-A593-6BD42CCF48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61475" name="Rectangle 3">
            <a:extLst>
              <a:ext uri="{FF2B5EF4-FFF2-40B4-BE49-F238E27FC236}">
                <a16:creationId xmlns:a16="http://schemas.microsoft.com/office/drawing/2014/main" id="{891CB9D5-2E2D-429A-AF25-F1DBE660DF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61476" name="Rectangle 4">
            <a:extLst>
              <a:ext uri="{FF2B5EF4-FFF2-40B4-BE49-F238E27FC236}">
                <a16:creationId xmlns:a16="http://schemas.microsoft.com/office/drawing/2014/main" id="{A5C356B8-D649-4B33-A008-2B039C66CE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361477" name="Rectangle 5">
            <a:extLst>
              <a:ext uri="{FF2B5EF4-FFF2-40B4-BE49-F238E27FC236}">
                <a16:creationId xmlns:a16="http://schemas.microsoft.com/office/drawing/2014/main" id="{E2EDC491-AFD1-4495-9BFA-DBF998F2436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361478" name="Rectangle 6">
            <a:extLst>
              <a:ext uri="{FF2B5EF4-FFF2-40B4-BE49-F238E27FC236}">
                <a16:creationId xmlns:a16="http://schemas.microsoft.com/office/drawing/2014/main" id="{16CF01DB-61A1-4050-950C-4E40370C93F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EE5CE67-411B-4706-8A14-983261E4CC3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wmf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0.emf"/><Relationship Id="rId2" Type="http://schemas.openxmlformats.org/officeDocument/2006/relationships/vmlDrawing" Target="../drawings/vmlDrawing9.vml"/><Relationship Id="rId1" Type="http://schemas.openxmlformats.org/officeDocument/2006/relationships/themeOverride" Target="../theme/themeOverride5.xml"/><Relationship Id="rId6" Type="http://schemas.openxmlformats.org/officeDocument/2006/relationships/oleObject" Target="../embeddings/Microsoft_Excel_97-2003_Worksheet.xls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2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Microsoft_Excel_97-2003_Worksheet1.xls"/><Relationship Id="rId2" Type="http://schemas.openxmlformats.org/officeDocument/2006/relationships/vmlDrawing" Target="../drawings/vmlDrawing10.v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8.png"/><Relationship Id="rId4" Type="http://schemas.openxmlformats.org/officeDocument/2006/relationships/image" Target="../media/image2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1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slideLayout" Target="../slideLayouts/slideLayout30.xml"/><Relationship Id="rId7" Type="http://schemas.openxmlformats.org/officeDocument/2006/relationships/oleObject" Target="../embeddings/oleObject14.bin"/><Relationship Id="rId2" Type="http://schemas.openxmlformats.org/officeDocument/2006/relationships/vmlDrawing" Target="../drawings/vmlDrawing13.v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34.png"/><Relationship Id="rId5" Type="http://schemas.openxmlformats.org/officeDocument/2006/relationships/image" Target="../media/image32.emf"/><Relationship Id="rId4" Type="http://schemas.openxmlformats.org/officeDocument/2006/relationships/oleObject" Target="../embeddings/Microsoft_Word_97_-_2003_Document3.doc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36.wmf"/><Relationship Id="rId2" Type="http://schemas.openxmlformats.org/officeDocument/2006/relationships/vmlDrawing" Target="../drawings/vmlDrawing14.vml"/><Relationship Id="rId1" Type="http://schemas.openxmlformats.org/officeDocument/2006/relationships/themeOverride" Target="../theme/themeOverride12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5.emf"/><Relationship Id="rId4" Type="http://schemas.openxmlformats.org/officeDocument/2006/relationships/oleObject" Target="../embeddings/Microsoft_Word_97_-_2003_Document4.doc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vmlDrawing" Target="../drawings/vmlDrawing15.v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39.png"/><Relationship Id="rId5" Type="http://schemas.openxmlformats.org/officeDocument/2006/relationships/image" Target="../media/image38.emf"/><Relationship Id="rId4" Type="http://schemas.openxmlformats.org/officeDocument/2006/relationships/oleObject" Target="../embeddings/Microsoft_Word_97_-_2003_Document5.doc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6.doc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1.png"/><Relationship Id="rId4" Type="http://schemas.openxmlformats.org/officeDocument/2006/relationships/image" Target="../media/image40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Document7.doc"/><Relationship Id="rId13" Type="http://schemas.openxmlformats.org/officeDocument/2006/relationships/image" Target="../media/image44.wmf"/><Relationship Id="rId18" Type="http://schemas.openxmlformats.org/officeDocument/2006/relationships/oleObject" Target="../embeddings/oleObject17.bin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51.png"/><Relationship Id="rId12" Type="http://schemas.openxmlformats.org/officeDocument/2006/relationships/oleObject" Target="../embeddings/Microsoft_Word_97_-_2003_Document9.doc"/><Relationship Id="rId17" Type="http://schemas.openxmlformats.org/officeDocument/2006/relationships/image" Target="../media/image46.wmf"/><Relationship Id="rId2" Type="http://schemas.openxmlformats.org/officeDocument/2006/relationships/vmlDrawing" Target="../drawings/vmlDrawing17.vml"/><Relationship Id="rId16" Type="http://schemas.openxmlformats.org/officeDocument/2006/relationships/oleObject" Target="../embeddings/oleObject16.bin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50.png"/><Relationship Id="rId11" Type="http://schemas.openxmlformats.org/officeDocument/2006/relationships/image" Target="../media/image43.wmf"/><Relationship Id="rId5" Type="http://schemas.openxmlformats.org/officeDocument/2006/relationships/image" Target="../media/image49.png"/><Relationship Id="rId15" Type="http://schemas.openxmlformats.org/officeDocument/2006/relationships/image" Target="../media/image45.wmf"/><Relationship Id="rId10" Type="http://schemas.openxmlformats.org/officeDocument/2006/relationships/oleObject" Target="../embeddings/Microsoft_Word_97_-_2003_Document8.doc"/><Relationship Id="rId19" Type="http://schemas.openxmlformats.org/officeDocument/2006/relationships/image" Target="../media/image47.wmf"/><Relationship Id="rId4" Type="http://schemas.openxmlformats.org/officeDocument/2006/relationships/image" Target="../media/image48.png"/><Relationship Id="rId9" Type="http://schemas.openxmlformats.org/officeDocument/2006/relationships/image" Target="../media/image42.wmf"/><Relationship Id="rId14" Type="http://schemas.openxmlformats.org/officeDocument/2006/relationships/oleObject" Target="../embeddings/Microsoft_Word_97_-_2003_Document10.doc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mlDrawing" Target="../drawings/vmlDrawing18.v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5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52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Arc 2">
            <a:extLst>
              <a:ext uri="{FF2B5EF4-FFF2-40B4-BE49-F238E27FC236}">
                <a16:creationId xmlns:a16="http://schemas.microsoft.com/office/drawing/2014/main" id="{5DD91890-B3E0-4CB6-B356-E99DF016DB2C}"/>
              </a:ext>
            </a:extLst>
          </p:cNvPr>
          <p:cNvSpPr>
            <a:spLocks/>
          </p:cNvSpPr>
          <p:nvPr/>
        </p:nvSpPr>
        <p:spPr bwMode="auto">
          <a:xfrm>
            <a:off x="0" y="839788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347" name="Rectangle 3">
            <a:extLst>
              <a:ext uri="{FF2B5EF4-FFF2-40B4-BE49-F238E27FC236}">
                <a16:creationId xmlns:a16="http://schemas.microsoft.com/office/drawing/2014/main" id="{D63644D4-7882-4245-A2C6-11FFB1BEA6F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8137525" cy="1401763"/>
          </a:xfrm>
        </p:spPr>
        <p:txBody>
          <a:bodyPr anchor="ctr"/>
          <a:lstStyle/>
          <a:p>
            <a:pPr>
              <a:lnSpc>
                <a:spcPct val="95000"/>
              </a:lnSpc>
            </a:pPr>
            <a:r>
              <a:rPr lang="en-US" altLang="en-US" sz="4000" b="1">
                <a:latin typeface="Arial Narrow" panose="020B0606020202030204" pitchFamily="34" charset="0"/>
              </a:rPr>
              <a:t>Terrain Analysis Using Digital Elevation Models (TauDEM) in Hydrology</a:t>
            </a:r>
          </a:p>
        </p:txBody>
      </p:sp>
      <p:sp>
        <p:nvSpPr>
          <p:cNvPr id="313348" name="Rectangle 4">
            <a:extLst>
              <a:ext uri="{FF2B5EF4-FFF2-40B4-BE49-F238E27FC236}">
                <a16:creationId xmlns:a16="http://schemas.microsoft.com/office/drawing/2014/main" id="{0A68FA39-FB1F-4330-AC7F-433A44E11F9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42938" y="2705100"/>
            <a:ext cx="4557712" cy="1871663"/>
          </a:xfrm>
        </p:spPr>
        <p:txBody>
          <a:bodyPr/>
          <a:lstStyle/>
          <a:p>
            <a:r>
              <a:rPr lang="en-US" altLang="en-US" sz="3600" b="1">
                <a:solidFill>
                  <a:schemeClr val="tx2"/>
                </a:solidFill>
              </a:rPr>
              <a:t>David G. Tarboton</a:t>
            </a:r>
          </a:p>
          <a:p>
            <a:r>
              <a:rPr lang="en-US" altLang="en-US" sz="3600" b="1">
                <a:solidFill>
                  <a:schemeClr val="tx2"/>
                </a:solidFill>
              </a:rPr>
              <a:t>dtarb@cc.usu.edu</a:t>
            </a:r>
          </a:p>
        </p:txBody>
      </p:sp>
      <p:sp>
        <p:nvSpPr>
          <p:cNvPr id="313349" name="Line 5">
            <a:extLst>
              <a:ext uri="{FF2B5EF4-FFF2-40B4-BE49-F238E27FC236}">
                <a16:creationId xmlns:a16="http://schemas.microsoft.com/office/drawing/2014/main" id="{9A340386-95CC-4CAD-A40A-D4EABA7D8F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338" y="5708650"/>
            <a:ext cx="8640762" cy="0"/>
          </a:xfrm>
          <a:prstGeom prst="line">
            <a:avLst/>
          </a:prstGeom>
          <a:noFill/>
          <a:ln w="57150" cmpd="thickThin">
            <a:solidFill>
              <a:srgbClr val="1D007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3350" name="Picture 6">
            <a:extLst>
              <a:ext uri="{FF2B5EF4-FFF2-40B4-BE49-F238E27FC236}">
                <a16:creationId xmlns:a16="http://schemas.microsoft.com/office/drawing/2014/main" id="{1602237E-0961-46BC-AC9E-93DB1B37E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3" y="5832475"/>
            <a:ext cx="2605087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13351" name="Object 7">
            <a:extLst>
              <a:ext uri="{FF2B5EF4-FFF2-40B4-BE49-F238E27FC236}">
                <a16:creationId xmlns:a16="http://schemas.microsoft.com/office/drawing/2014/main" id="{AEA6AE2C-3C52-43E8-8B2E-6A68FE9D53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51488" y="1485900"/>
          <a:ext cx="3151187" cy="368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54" name="Graph Sheet" r:id="rId6" imgW="3352680" imgH="2590560" progId="SPLUSGraphSheetFileType">
                  <p:embed/>
                </p:oleObj>
              </mc:Choice>
              <mc:Fallback>
                <p:oleObj name="Graph Sheet" r:id="rId6" imgW="3352680" imgH="2590560" progId="SPLUSGraphSheetFileTyp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769" t="21532" r="28743" b="15178"/>
                      <a:stretch>
                        <a:fillRect/>
                      </a:stretch>
                    </p:blipFill>
                    <p:spPr bwMode="auto">
                      <a:xfrm>
                        <a:off x="5551488" y="1485900"/>
                        <a:ext cx="3151187" cy="368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352" name="Rectangle 8">
            <a:extLst>
              <a:ext uri="{FF2B5EF4-FFF2-40B4-BE49-F238E27FC236}">
                <a16:creationId xmlns:a16="http://schemas.microsoft.com/office/drawing/2014/main" id="{314F89C1-6BC3-4C82-ADC2-DEA2CFF17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5984875"/>
            <a:ext cx="5581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chemeClr val="tx2"/>
                </a:solidFill>
              </a:rPr>
              <a:t>http://www.engineering.usu.edu/dtarb</a:t>
            </a:r>
          </a:p>
        </p:txBody>
      </p:sp>
      <p:sp>
        <p:nvSpPr>
          <p:cNvPr id="313353" name="Line 9">
            <a:extLst>
              <a:ext uri="{FF2B5EF4-FFF2-40B4-BE49-F238E27FC236}">
                <a16:creationId xmlns:a16="http://schemas.microsoft.com/office/drawing/2014/main" id="{1C22047F-A582-42CF-9850-84E87070EA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5563" y="1477963"/>
            <a:ext cx="78184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>
            <a:extLst>
              <a:ext uri="{FF2B5EF4-FFF2-40B4-BE49-F238E27FC236}">
                <a16:creationId xmlns:a16="http://schemas.microsoft.com/office/drawing/2014/main" id="{8C1F116C-F1E5-44D7-B093-BAB3DA2F34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sz="3200"/>
              <a:t>Delineation of Channel Networks and Subwatersheds</a:t>
            </a:r>
          </a:p>
        </p:txBody>
      </p:sp>
      <p:graphicFrame>
        <p:nvGraphicFramePr>
          <p:cNvPr id="283653" name="Object 5">
            <a:extLst>
              <a:ext uri="{FF2B5EF4-FFF2-40B4-BE49-F238E27FC236}">
                <a16:creationId xmlns:a16="http://schemas.microsoft.com/office/drawing/2014/main" id="{B95E62A9-2AC9-49EC-A9F1-9BDE259E37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143000"/>
          <a:ext cx="4113213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57" name="Bitmap Image" r:id="rId3" imgW="5466667" imgH="7497221" progId="Paint.Picture">
                  <p:embed/>
                </p:oleObj>
              </mc:Choice>
              <mc:Fallback>
                <p:oleObj name="Bitmap Image" r:id="rId3" imgW="5466667" imgH="7497221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43000"/>
                        <a:ext cx="4113213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3654" name="Object 6">
            <a:extLst>
              <a:ext uri="{FF2B5EF4-FFF2-40B4-BE49-F238E27FC236}">
                <a16:creationId xmlns:a16="http://schemas.microsoft.com/office/drawing/2014/main" id="{9AF2C23A-DEEE-4E0F-8B14-E55804A520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8200" y="1143000"/>
          <a:ext cx="4205288" cy="565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58" name="Bitmap Image" r:id="rId5" imgW="5563377" imgH="7478169" progId="Paint.Picture">
                  <p:embed/>
                </p:oleObj>
              </mc:Choice>
              <mc:Fallback>
                <p:oleObj name="Bitmap Image" r:id="rId5" imgW="5563377" imgH="7478169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143000"/>
                        <a:ext cx="4205288" cy="565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3655" name="Text Box 7">
            <a:extLst>
              <a:ext uri="{FF2B5EF4-FFF2-40B4-BE49-F238E27FC236}">
                <a16:creationId xmlns:a16="http://schemas.microsoft.com/office/drawing/2014/main" id="{F40B4525-4580-4F46-AF96-5C2BB30BA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943600"/>
            <a:ext cx="129540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500 cell theshold</a:t>
            </a:r>
          </a:p>
        </p:txBody>
      </p:sp>
      <p:sp>
        <p:nvSpPr>
          <p:cNvPr id="283656" name="Text Box 8">
            <a:extLst>
              <a:ext uri="{FF2B5EF4-FFF2-40B4-BE49-F238E27FC236}">
                <a16:creationId xmlns:a16="http://schemas.microsoft.com/office/drawing/2014/main" id="{7393FAD0-27C9-4681-B4CB-B57BA079A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5943600"/>
            <a:ext cx="144780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1000 cell theshold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090" name="Picture 2" descr="texture">
            <a:extLst>
              <a:ext uri="{FF2B5EF4-FFF2-40B4-BE49-F238E27FC236}">
                <a16:creationId xmlns:a16="http://schemas.microsoft.com/office/drawing/2014/main" id="{B7053B6D-58EF-44CF-BBEB-9B1F2E6B0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600"/>
            <a:ext cx="9040813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5091" name="Rectangle 3">
            <a:extLst>
              <a:ext uri="{FF2B5EF4-FFF2-40B4-BE49-F238E27FC236}">
                <a16:creationId xmlns:a16="http://schemas.microsoft.com/office/drawing/2014/main" id="{1168410F-8D1B-4CE8-958B-0C3CD6380F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3575" y="0"/>
            <a:ext cx="7908925" cy="569913"/>
          </a:xfrm>
        </p:spPr>
        <p:txBody>
          <a:bodyPr/>
          <a:lstStyle/>
          <a:p>
            <a:r>
              <a:rPr lang="en-US" altLang="en-US" sz="2800"/>
              <a:t>Examples of differently textured topography</a:t>
            </a:r>
          </a:p>
        </p:txBody>
      </p:sp>
      <p:sp>
        <p:nvSpPr>
          <p:cNvPr id="345092" name="Text Box 4">
            <a:extLst>
              <a:ext uri="{FF2B5EF4-FFF2-40B4-BE49-F238E27FC236}">
                <a16:creationId xmlns:a16="http://schemas.microsoft.com/office/drawing/2014/main" id="{BC2AA379-88A2-4C18-8477-06F58560C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5" y="485775"/>
            <a:ext cx="183832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1800"/>
              <a:t>Same scale, 20 m contour interval</a:t>
            </a:r>
          </a:p>
        </p:txBody>
      </p:sp>
      <p:sp>
        <p:nvSpPr>
          <p:cNvPr id="345093" name="Text Box 5">
            <a:extLst>
              <a:ext uri="{FF2B5EF4-FFF2-40B4-BE49-F238E27FC236}">
                <a16:creationId xmlns:a16="http://schemas.microsoft.com/office/drawing/2014/main" id="{8756422A-7132-4A28-992D-DD250F062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550" y="542925"/>
            <a:ext cx="18002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/>
              <a:t>Sunland, CA</a:t>
            </a:r>
          </a:p>
        </p:txBody>
      </p:sp>
      <p:sp>
        <p:nvSpPr>
          <p:cNvPr id="345094" name="Text Box 6">
            <a:extLst>
              <a:ext uri="{FF2B5EF4-FFF2-40B4-BE49-F238E27FC236}">
                <a16:creationId xmlns:a16="http://schemas.microsoft.com/office/drawing/2014/main" id="{768F3375-D2A8-47E8-8F66-4E251277D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495300"/>
            <a:ext cx="20859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/>
              <a:t>Driftwood, PA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8" name="Rectangle 4">
            <a:extLst>
              <a:ext uri="{FF2B5EF4-FFF2-40B4-BE49-F238E27FC236}">
                <a16:creationId xmlns:a16="http://schemas.microsoft.com/office/drawing/2014/main" id="{5EE2E7D4-4724-4EFF-BA98-288AA15206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9175"/>
            <a:ext cx="9144000" cy="644525"/>
          </a:xfrm>
        </p:spPr>
        <p:txBody>
          <a:bodyPr/>
          <a:lstStyle/>
          <a:p>
            <a:r>
              <a:rPr lang="en-US" altLang="en-US" sz="2800"/>
              <a:t>Logged Pacific Redwood Forest near Humboldt, California</a:t>
            </a:r>
          </a:p>
        </p:txBody>
      </p:sp>
      <p:pic>
        <p:nvPicPr>
          <p:cNvPr id="318470" name="Picture 6" descr="47110_19">
            <a:extLst>
              <a:ext uri="{FF2B5EF4-FFF2-40B4-BE49-F238E27FC236}">
                <a16:creationId xmlns:a16="http://schemas.microsoft.com/office/drawing/2014/main" id="{7BC0061F-596E-44B3-B49C-9040082BB59A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096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>
            <a:extLst>
              <a:ext uri="{FF2B5EF4-FFF2-40B4-BE49-F238E27FC236}">
                <a16:creationId xmlns:a16="http://schemas.microsoft.com/office/drawing/2014/main" id="{12DD697D-BAD1-4135-97F6-288413BE68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36738" y="0"/>
            <a:ext cx="5248275" cy="568325"/>
          </a:xfrm>
        </p:spPr>
        <p:txBody>
          <a:bodyPr/>
          <a:lstStyle/>
          <a:p>
            <a:r>
              <a:rPr lang="en-US" altLang="en-US" sz="2400"/>
              <a:t>Gently Sloping Convex Landscape</a:t>
            </a:r>
          </a:p>
        </p:txBody>
      </p:sp>
      <p:pic>
        <p:nvPicPr>
          <p:cNvPr id="249859" name="Picture 3" descr="conv">
            <a:extLst>
              <a:ext uri="{FF2B5EF4-FFF2-40B4-BE49-F238E27FC236}">
                <a16:creationId xmlns:a16="http://schemas.microsoft.com/office/drawing/2014/main" id="{9736DF17-C502-492E-928D-2BC05419C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" t="1608" r="1830" b="28630"/>
          <a:stretch>
            <a:fillRect/>
          </a:stretch>
        </p:blipFill>
        <p:spPr bwMode="auto">
          <a:xfrm>
            <a:off x="0" y="447675"/>
            <a:ext cx="9144000" cy="612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9860" name="Rectangle 4">
            <a:extLst>
              <a:ext uri="{FF2B5EF4-FFF2-40B4-BE49-F238E27FC236}">
                <a16:creationId xmlns:a16="http://schemas.microsoft.com/office/drawing/2014/main" id="{7D8FF7B1-6788-4628-8ED8-D2832D7F4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6578600"/>
            <a:ext cx="2128838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From W. E. Dietrich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1026">
            <a:extLst>
              <a:ext uri="{FF2B5EF4-FFF2-40B4-BE49-F238E27FC236}">
                <a16:creationId xmlns:a16="http://schemas.microsoft.com/office/drawing/2014/main" id="{48FC8315-E653-42C2-9BD9-E279900806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8700" y="0"/>
            <a:ext cx="7216775" cy="582613"/>
          </a:xfrm>
        </p:spPr>
        <p:txBody>
          <a:bodyPr/>
          <a:lstStyle/>
          <a:p>
            <a:r>
              <a:rPr lang="en-US" altLang="en-US" sz="2400"/>
              <a:t>Mancos Shale badlands, Utah.</a:t>
            </a:r>
            <a:r>
              <a:rPr lang="en-US" altLang="en-US" sz="2000"/>
              <a:t>   From Howard, 1994.</a:t>
            </a:r>
          </a:p>
        </p:txBody>
      </p:sp>
      <p:pic>
        <p:nvPicPr>
          <p:cNvPr id="280579" name="Picture 1027" descr="badland">
            <a:extLst>
              <a:ext uri="{FF2B5EF4-FFF2-40B4-BE49-F238E27FC236}">
                <a16:creationId xmlns:a16="http://schemas.microsoft.com/office/drawing/2014/main" id="{DDB4506A-A0BA-4ABE-848C-E00F31CBA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9140825" cy="632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7" name="Rectangle 1027">
            <a:extLst>
              <a:ext uri="{FF2B5EF4-FFF2-40B4-BE49-F238E27FC236}">
                <a16:creationId xmlns:a16="http://schemas.microsoft.com/office/drawing/2014/main" id="{066E29BC-2233-46F6-A81A-3FC9876C0B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9113" y="4110038"/>
            <a:ext cx="8123237" cy="16684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 b="1"/>
              <a:t>Suggestion:</a:t>
            </a:r>
            <a:r>
              <a:rPr lang="en-US" altLang="en-US" sz="2400"/>
              <a:t> </a:t>
            </a:r>
            <a:r>
              <a:rPr lang="en-US" altLang="en-US" sz="2800" b="1">
                <a:solidFill>
                  <a:srgbClr val="FF3300"/>
                </a:solidFill>
              </a:rPr>
              <a:t>Map channel networks from the DEM at the finest resolution consistent with observed channel network geomorphology ‘laws’.</a:t>
            </a:r>
          </a:p>
        </p:txBody>
      </p:sp>
      <p:sp>
        <p:nvSpPr>
          <p:cNvPr id="251908" name="Text Box 1028">
            <a:extLst>
              <a:ext uri="{FF2B5EF4-FFF2-40B4-BE49-F238E27FC236}">
                <a16:creationId xmlns:a16="http://schemas.microsoft.com/office/drawing/2014/main" id="{F9D0B306-C0F8-4981-8C43-E5C32B37E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" y="574675"/>
            <a:ext cx="8281988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</a:rPr>
              <a:t>“landscape dissection into distinct valleys is limited by a threshold of channelization that sets a finite scale to the landscape.”  </a:t>
            </a:r>
            <a:r>
              <a:rPr lang="en-US" altLang="en-US" sz="2000" b="1">
                <a:solidFill>
                  <a:srgbClr val="FF3300"/>
                </a:solidFill>
              </a:rPr>
              <a:t>(Montgomery and Dietrich, 1992, Science, vol. 255 p. 826.)</a:t>
            </a:r>
            <a:endParaRPr lang="en-US" altLang="en-US" sz="2800" b="1">
              <a:solidFill>
                <a:srgbClr val="FF3300"/>
              </a:solidFill>
            </a:endParaRPr>
          </a:p>
        </p:txBody>
      </p:sp>
      <p:sp>
        <p:nvSpPr>
          <p:cNvPr id="251909" name="Rectangle 1029">
            <a:extLst>
              <a:ext uri="{FF2B5EF4-FFF2-40B4-BE49-F238E27FC236}">
                <a16:creationId xmlns:a16="http://schemas.microsoft.com/office/drawing/2014/main" id="{9B7B5CA8-D1D1-428F-962A-D9CFE191A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8" y="2616200"/>
            <a:ext cx="81756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chemeClr val="hlink"/>
                </a:solidFill>
              </a:rPr>
              <a:t>One contributing area threshold does not fit all watersheds.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>
            <a:extLst>
              <a:ext uri="{FF2B5EF4-FFF2-40B4-BE49-F238E27FC236}">
                <a16:creationId xmlns:a16="http://schemas.microsoft.com/office/drawing/2014/main" id="{D2F6FB54-E290-4FA9-BF80-0924A586BF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0"/>
            <a:ext cx="7772400" cy="1143000"/>
          </a:xfrm>
        </p:spPr>
        <p:txBody>
          <a:bodyPr/>
          <a:lstStyle/>
          <a:p>
            <a:r>
              <a:rPr lang="en-US" altLang="en-US" sz="3200" b="1">
                <a:solidFill>
                  <a:srgbClr val="FF3300"/>
                </a:solidFill>
              </a:rPr>
              <a:t>Constant Stream Drops Law based on Strahler Stream Ordering</a:t>
            </a:r>
          </a:p>
        </p:txBody>
      </p:sp>
      <p:graphicFrame>
        <p:nvGraphicFramePr>
          <p:cNvPr id="343043" name="Object 3">
            <a:extLst>
              <a:ext uri="{FF2B5EF4-FFF2-40B4-BE49-F238E27FC236}">
                <a16:creationId xmlns:a16="http://schemas.microsoft.com/office/drawing/2014/main" id="{84BD34DC-48C1-4594-8720-C72299C3BF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09775" y="1133475"/>
          <a:ext cx="6710363" cy="51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69" name="Graph Sheet" r:id="rId3" imgW="3352680" imgH="2590560" progId="SPLUSGraphSheetFileType">
                  <p:embed/>
                </p:oleObj>
              </mc:Choice>
              <mc:Fallback>
                <p:oleObj name="Graph Sheet" r:id="rId3" imgW="3352680" imgH="2590560" progId="SPLUSGraphSheetFileTyp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9775" y="1133475"/>
                        <a:ext cx="6710363" cy="518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3044" name="Rectangle 4">
            <a:extLst>
              <a:ext uri="{FF2B5EF4-FFF2-40B4-BE49-F238E27FC236}">
                <a16:creationId xmlns:a16="http://schemas.microsoft.com/office/drawing/2014/main" id="{2EFB264F-3D8A-4751-ABD3-DC10A7264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8" y="5888038"/>
            <a:ext cx="87645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en-US" sz="1600"/>
              <a:t>Broscoe, A. J., (1959), "Quantitative analysis of longitudinal stream profiles of small watersheds," Office of Naval Research, Project NR 389-042, Technical Report No. 18, Department of Geology, Columbia University, New York.</a:t>
            </a:r>
          </a:p>
        </p:txBody>
      </p:sp>
      <p:grpSp>
        <p:nvGrpSpPr>
          <p:cNvPr id="343068" name="Group 28">
            <a:extLst>
              <a:ext uri="{FF2B5EF4-FFF2-40B4-BE49-F238E27FC236}">
                <a16:creationId xmlns:a16="http://schemas.microsoft.com/office/drawing/2014/main" id="{D991D5EE-A9A7-482E-8EF7-A779D8A7317F}"/>
              </a:ext>
            </a:extLst>
          </p:cNvPr>
          <p:cNvGrpSpPr>
            <a:grpSpLocks/>
          </p:cNvGrpSpPr>
          <p:nvPr/>
        </p:nvGrpSpPr>
        <p:grpSpPr bwMode="auto">
          <a:xfrm>
            <a:off x="160338" y="1804988"/>
            <a:ext cx="2201862" cy="3186112"/>
            <a:chOff x="101" y="1196"/>
            <a:chExt cx="1387" cy="2007"/>
          </a:xfrm>
        </p:grpSpPr>
        <p:graphicFrame>
          <p:nvGraphicFramePr>
            <p:cNvPr id="343067" name="Object 27">
              <a:extLst>
                <a:ext uri="{FF2B5EF4-FFF2-40B4-BE49-F238E27FC236}">
                  <a16:creationId xmlns:a16="http://schemas.microsoft.com/office/drawing/2014/main" id="{681FCA01-FC75-45CA-9CD1-94155B5EAC5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1" y="1196"/>
            <a:ext cx="1387" cy="18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070" name="Bitmap Image" r:id="rId5" imgW="2201905" imgH="2940952" progId="Paint.Picture">
                    <p:embed/>
                  </p:oleObj>
                </mc:Choice>
                <mc:Fallback>
                  <p:oleObj name="Bitmap Image" r:id="rId5" imgW="2201905" imgH="2940952" progId="Paint.Picture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" y="1196"/>
                          <a:ext cx="1387" cy="18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3048" name="Text Box 8">
              <a:extLst>
                <a:ext uri="{FF2B5EF4-FFF2-40B4-BE49-F238E27FC236}">
                  <a16:creationId xmlns:a16="http://schemas.microsoft.com/office/drawing/2014/main" id="{3E42B17A-AB96-44D2-9130-7115846E53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" y="1987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1</a:t>
              </a:r>
            </a:p>
          </p:txBody>
        </p:sp>
        <p:sp>
          <p:nvSpPr>
            <p:cNvPr id="343049" name="Text Box 9">
              <a:extLst>
                <a:ext uri="{FF2B5EF4-FFF2-40B4-BE49-F238E27FC236}">
                  <a16:creationId xmlns:a16="http://schemas.microsoft.com/office/drawing/2014/main" id="{031347F7-0C58-4E21-8EFA-D4FEBC3296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" y="1617"/>
              <a:ext cx="1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1</a:t>
              </a:r>
            </a:p>
          </p:txBody>
        </p:sp>
        <p:sp>
          <p:nvSpPr>
            <p:cNvPr id="343050" name="Text Box 10">
              <a:extLst>
                <a:ext uri="{FF2B5EF4-FFF2-40B4-BE49-F238E27FC236}">
                  <a16:creationId xmlns:a16="http://schemas.microsoft.com/office/drawing/2014/main" id="{755B0633-7CFC-4A3C-AD5F-8E7B969374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" y="1265"/>
              <a:ext cx="1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1</a:t>
              </a:r>
            </a:p>
          </p:txBody>
        </p:sp>
        <p:sp>
          <p:nvSpPr>
            <p:cNvPr id="343051" name="Text Box 11">
              <a:extLst>
                <a:ext uri="{FF2B5EF4-FFF2-40B4-BE49-F238E27FC236}">
                  <a16:creationId xmlns:a16="http://schemas.microsoft.com/office/drawing/2014/main" id="{EF8C72A7-1FEB-42B5-9D95-BDDDA4B2A2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5" y="1762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1</a:t>
              </a:r>
            </a:p>
          </p:txBody>
        </p:sp>
        <p:sp>
          <p:nvSpPr>
            <p:cNvPr id="343052" name="Text Box 12">
              <a:extLst>
                <a:ext uri="{FF2B5EF4-FFF2-40B4-BE49-F238E27FC236}">
                  <a16:creationId xmlns:a16="http://schemas.microsoft.com/office/drawing/2014/main" id="{BB37E382-6AF4-42EF-8072-6A5F9ABBC0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5" y="2069"/>
              <a:ext cx="1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1</a:t>
              </a:r>
            </a:p>
          </p:txBody>
        </p:sp>
        <p:sp>
          <p:nvSpPr>
            <p:cNvPr id="343053" name="Text Box 13">
              <a:extLst>
                <a:ext uri="{FF2B5EF4-FFF2-40B4-BE49-F238E27FC236}">
                  <a16:creationId xmlns:a16="http://schemas.microsoft.com/office/drawing/2014/main" id="{204476D1-809F-4FB9-A807-E84D876109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" y="2310"/>
              <a:ext cx="1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1</a:t>
              </a:r>
            </a:p>
          </p:txBody>
        </p:sp>
        <p:sp>
          <p:nvSpPr>
            <p:cNvPr id="343054" name="Text Box 14">
              <a:extLst>
                <a:ext uri="{FF2B5EF4-FFF2-40B4-BE49-F238E27FC236}">
                  <a16:creationId xmlns:a16="http://schemas.microsoft.com/office/drawing/2014/main" id="{AF961F13-3D94-480C-B6FF-C45BEDFC69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1" y="2695"/>
              <a:ext cx="1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1</a:t>
              </a:r>
            </a:p>
          </p:txBody>
        </p:sp>
        <p:sp>
          <p:nvSpPr>
            <p:cNvPr id="343056" name="Text Box 16">
              <a:extLst>
                <a:ext uri="{FF2B5EF4-FFF2-40B4-BE49-F238E27FC236}">
                  <a16:creationId xmlns:a16="http://schemas.microsoft.com/office/drawing/2014/main" id="{057CE994-3C14-4C06-8FD9-EF6FE499EB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5" y="2710"/>
              <a:ext cx="16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1</a:t>
              </a:r>
            </a:p>
          </p:txBody>
        </p:sp>
        <p:sp>
          <p:nvSpPr>
            <p:cNvPr id="343058" name="Text Box 18">
              <a:extLst>
                <a:ext uri="{FF2B5EF4-FFF2-40B4-BE49-F238E27FC236}">
                  <a16:creationId xmlns:a16="http://schemas.microsoft.com/office/drawing/2014/main" id="{D419A615-9363-4649-898E-84C3496BE4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" y="2444"/>
              <a:ext cx="1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1</a:t>
              </a:r>
            </a:p>
          </p:txBody>
        </p:sp>
        <p:sp>
          <p:nvSpPr>
            <p:cNvPr id="343059" name="Text Box 19">
              <a:extLst>
                <a:ext uri="{FF2B5EF4-FFF2-40B4-BE49-F238E27FC236}">
                  <a16:creationId xmlns:a16="http://schemas.microsoft.com/office/drawing/2014/main" id="{BB7EC501-66C3-46D8-9F5C-CA5B511BB4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" y="2134"/>
              <a:ext cx="1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1</a:t>
              </a:r>
            </a:p>
          </p:txBody>
        </p:sp>
        <p:sp>
          <p:nvSpPr>
            <p:cNvPr id="343060" name="Text Box 20">
              <a:extLst>
                <a:ext uri="{FF2B5EF4-FFF2-40B4-BE49-F238E27FC236}">
                  <a16:creationId xmlns:a16="http://schemas.microsoft.com/office/drawing/2014/main" id="{DD33E07A-833E-45EF-9CFB-BAE764EC67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" y="2720"/>
              <a:ext cx="1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1</a:t>
              </a:r>
            </a:p>
          </p:txBody>
        </p:sp>
        <p:sp>
          <p:nvSpPr>
            <p:cNvPr id="343061" name="Text Box 21">
              <a:extLst>
                <a:ext uri="{FF2B5EF4-FFF2-40B4-BE49-F238E27FC236}">
                  <a16:creationId xmlns:a16="http://schemas.microsoft.com/office/drawing/2014/main" id="{895913FC-71B4-49F7-9A65-926A01A867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" y="2972"/>
              <a:ext cx="1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1</a:t>
              </a:r>
            </a:p>
          </p:txBody>
        </p:sp>
        <p:sp>
          <p:nvSpPr>
            <p:cNvPr id="343062" name="Text Box 22">
              <a:extLst>
                <a:ext uri="{FF2B5EF4-FFF2-40B4-BE49-F238E27FC236}">
                  <a16:creationId xmlns:a16="http://schemas.microsoft.com/office/drawing/2014/main" id="{04DBBFD7-9E56-4BCC-A71A-9ED8DAAE88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0" y="1705"/>
              <a:ext cx="1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2</a:t>
              </a:r>
            </a:p>
          </p:txBody>
        </p:sp>
        <p:sp>
          <p:nvSpPr>
            <p:cNvPr id="343063" name="Text Box 23">
              <a:extLst>
                <a:ext uri="{FF2B5EF4-FFF2-40B4-BE49-F238E27FC236}">
                  <a16:creationId xmlns:a16="http://schemas.microsoft.com/office/drawing/2014/main" id="{473B99BD-B3A1-42C9-A3EE-AA92ABCDD2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2" y="2367"/>
              <a:ext cx="1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2</a:t>
              </a:r>
            </a:p>
          </p:txBody>
        </p:sp>
        <p:sp>
          <p:nvSpPr>
            <p:cNvPr id="343064" name="Text Box 24">
              <a:extLst>
                <a:ext uri="{FF2B5EF4-FFF2-40B4-BE49-F238E27FC236}">
                  <a16:creationId xmlns:a16="http://schemas.microsoft.com/office/drawing/2014/main" id="{2E216BC2-1416-4BAE-A41E-B199B036E6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" y="2606"/>
              <a:ext cx="1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2</a:t>
              </a:r>
            </a:p>
          </p:txBody>
        </p:sp>
        <p:sp>
          <p:nvSpPr>
            <p:cNvPr id="343065" name="Text Box 25">
              <a:extLst>
                <a:ext uri="{FF2B5EF4-FFF2-40B4-BE49-F238E27FC236}">
                  <a16:creationId xmlns:a16="http://schemas.microsoft.com/office/drawing/2014/main" id="{26C438E6-FABF-4951-8309-9DF47281EA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" y="1831"/>
              <a:ext cx="1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2</a:t>
              </a:r>
            </a:p>
          </p:txBody>
        </p:sp>
        <p:sp>
          <p:nvSpPr>
            <p:cNvPr id="343066" name="Text Box 26">
              <a:extLst>
                <a:ext uri="{FF2B5EF4-FFF2-40B4-BE49-F238E27FC236}">
                  <a16:creationId xmlns:a16="http://schemas.microsoft.com/office/drawing/2014/main" id="{17A40213-ECC6-4CC7-9EA0-519C16370E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6" y="1329"/>
              <a:ext cx="16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3</a:t>
              </a:r>
            </a:p>
          </p:txBody>
        </p:sp>
      </p:grp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>
            <a:extLst>
              <a:ext uri="{FF2B5EF4-FFF2-40B4-BE49-F238E27FC236}">
                <a16:creationId xmlns:a16="http://schemas.microsoft.com/office/drawing/2014/main" id="{C2A3181F-FC26-410B-A9D8-AEC6C3DFE8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8500" y="177800"/>
            <a:ext cx="7772400" cy="901700"/>
          </a:xfrm>
        </p:spPr>
        <p:txBody>
          <a:bodyPr/>
          <a:lstStyle/>
          <a:p>
            <a:r>
              <a:rPr lang="en-US" altLang="en-US" sz="4000"/>
              <a:t>Stream Drop</a:t>
            </a:r>
            <a:br>
              <a:rPr lang="en-US" altLang="en-US" sz="4000"/>
            </a:br>
            <a:r>
              <a:rPr lang="en-US" altLang="en-US" sz="2400"/>
              <a:t>Elevation difference between ends of stream</a:t>
            </a:r>
          </a:p>
        </p:txBody>
      </p:sp>
      <p:pic>
        <p:nvPicPr>
          <p:cNvPr id="320515" name="Picture 3" descr="drop">
            <a:extLst>
              <a:ext uri="{FF2B5EF4-FFF2-40B4-BE49-F238E27FC236}">
                <a16:creationId xmlns:a16="http://schemas.microsoft.com/office/drawing/2014/main" id="{E2E0C426-ABC6-44F8-B7E7-B15B1F328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198563"/>
            <a:ext cx="5883275" cy="438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0516" name="Group 4">
            <a:extLst>
              <a:ext uri="{FF2B5EF4-FFF2-40B4-BE49-F238E27FC236}">
                <a16:creationId xmlns:a16="http://schemas.microsoft.com/office/drawing/2014/main" id="{083AB9CE-93AF-4F31-86D4-EE675404DE62}"/>
              </a:ext>
            </a:extLst>
          </p:cNvPr>
          <p:cNvGrpSpPr>
            <a:grpSpLocks/>
          </p:cNvGrpSpPr>
          <p:nvPr/>
        </p:nvGrpSpPr>
        <p:grpSpPr bwMode="auto">
          <a:xfrm>
            <a:off x="1155700" y="4000500"/>
            <a:ext cx="7251700" cy="2638425"/>
            <a:chOff x="728" y="2520"/>
            <a:chExt cx="4568" cy="1662"/>
          </a:xfrm>
        </p:grpSpPr>
        <p:sp>
          <p:nvSpPr>
            <p:cNvPr id="320517" name="Text Box 5">
              <a:extLst>
                <a:ext uri="{FF2B5EF4-FFF2-40B4-BE49-F238E27FC236}">
                  <a16:creationId xmlns:a16="http://schemas.microsoft.com/office/drawing/2014/main" id="{645A080D-07E1-4DD0-BDC7-11A9F52638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" y="3664"/>
              <a:ext cx="456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/>
                <a:t>Note that a “Strahler stream” comprises a sequence of links (reaches or segments) of the same order</a:t>
              </a:r>
            </a:p>
          </p:txBody>
        </p:sp>
        <p:grpSp>
          <p:nvGrpSpPr>
            <p:cNvPr id="320518" name="Group 6">
              <a:extLst>
                <a:ext uri="{FF2B5EF4-FFF2-40B4-BE49-F238E27FC236}">
                  <a16:creationId xmlns:a16="http://schemas.microsoft.com/office/drawing/2014/main" id="{B8894279-0296-4405-AF79-46DA93CB86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520"/>
              <a:ext cx="1592" cy="935"/>
              <a:chOff x="1968" y="2520"/>
              <a:chExt cx="1592" cy="935"/>
            </a:xfrm>
          </p:grpSpPr>
          <p:sp>
            <p:nvSpPr>
              <p:cNvPr id="320519" name="AutoShape 7">
                <a:extLst>
                  <a:ext uri="{FF2B5EF4-FFF2-40B4-BE49-F238E27FC236}">
                    <a16:creationId xmlns:a16="http://schemas.microsoft.com/office/drawing/2014/main" id="{1450522C-2262-46CD-A39B-2A46A2E4A2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6" y="2744"/>
                <a:ext cx="64" cy="56"/>
              </a:xfrm>
              <a:prstGeom prst="octagon">
                <a:avLst>
                  <a:gd name="adj" fmla="val 29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520" name="AutoShape 8">
                <a:extLst>
                  <a:ext uri="{FF2B5EF4-FFF2-40B4-BE49-F238E27FC236}">
                    <a16:creationId xmlns:a16="http://schemas.microsoft.com/office/drawing/2014/main" id="{557CBEFE-91A7-4857-89E1-CBE555C780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880"/>
                <a:ext cx="64" cy="62"/>
              </a:xfrm>
              <a:prstGeom prst="octagon">
                <a:avLst>
                  <a:gd name="adj" fmla="val 29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521" name="Text Box 9">
                <a:extLst>
                  <a:ext uri="{FF2B5EF4-FFF2-40B4-BE49-F238E27FC236}">
                    <a16:creationId xmlns:a16="http://schemas.microsoft.com/office/drawing/2014/main" id="{6D0C18FB-037D-4D77-ACF2-BF8D6AC9E7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8" y="2928"/>
                <a:ext cx="60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>
                    <a:latin typeface="Arial" panose="020B0604020202020204" pitchFamily="34" charset="0"/>
                  </a:rPr>
                  <a:t>Nodes</a:t>
                </a:r>
              </a:p>
            </p:txBody>
          </p:sp>
          <p:sp>
            <p:nvSpPr>
              <p:cNvPr id="320522" name="Text Box 10">
                <a:extLst>
                  <a:ext uri="{FF2B5EF4-FFF2-40B4-BE49-F238E27FC236}">
                    <a16:creationId xmlns:a16="http://schemas.microsoft.com/office/drawing/2014/main" id="{27EFCF08-B104-4E86-85C7-7792E7B2E0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28" y="3040"/>
                <a:ext cx="6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>
                    <a:latin typeface="Arial" panose="020B0604020202020204" pitchFamily="34" charset="0"/>
                  </a:rPr>
                  <a:t>Links</a:t>
                </a:r>
              </a:p>
            </p:txBody>
          </p:sp>
          <p:sp>
            <p:nvSpPr>
              <p:cNvPr id="320523" name="Text Box 11">
                <a:extLst>
                  <a:ext uri="{FF2B5EF4-FFF2-40B4-BE49-F238E27FC236}">
                    <a16:creationId xmlns:a16="http://schemas.microsoft.com/office/drawing/2014/main" id="{BE38D535-3871-42B4-AD52-9037D8EFBD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8" y="3224"/>
                <a:ext cx="12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>
                    <a:latin typeface="Arial" panose="020B0604020202020204" pitchFamily="34" charset="0"/>
                  </a:rPr>
                  <a:t>Single Stream</a:t>
                </a:r>
              </a:p>
            </p:txBody>
          </p:sp>
          <p:sp>
            <p:nvSpPr>
              <p:cNvPr id="320524" name="Line 12">
                <a:extLst>
                  <a:ext uri="{FF2B5EF4-FFF2-40B4-BE49-F238E27FC236}">
                    <a16:creationId xmlns:a16="http://schemas.microsoft.com/office/drawing/2014/main" id="{B8EC1CA1-6E09-4E90-9A5C-3C752A9331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24" y="2520"/>
                <a:ext cx="72" cy="4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25" name="Line 13">
                <a:extLst>
                  <a:ext uri="{FF2B5EF4-FFF2-40B4-BE49-F238E27FC236}">
                    <a16:creationId xmlns:a16="http://schemas.microsoft.com/office/drawing/2014/main" id="{0982388E-B44F-475B-A2D8-80D4DE2922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16" y="2776"/>
                <a:ext cx="184" cy="4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26" name="Line 14">
                <a:extLst>
                  <a:ext uri="{FF2B5EF4-FFF2-40B4-BE49-F238E27FC236}">
                    <a16:creationId xmlns:a16="http://schemas.microsoft.com/office/drawing/2014/main" id="{39A8EC71-7F25-4CBC-BDB2-8E362CE2D2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84" y="2936"/>
                <a:ext cx="120" cy="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27" name="Line 15">
                <a:extLst>
                  <a:ext uri="{FF2B5EF4-FFF2-40B4-BE49-F238E27FC236}">
                    <a16:creationId xmlns:a16="http://schemas.microsoft.com/office/drawing/2014/main" id="{81865614-69E6-4B04-B5F4-F0D85C4E1B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48" y="2920"/>
                <a:ext cx="112" cy="1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28" name="Line 16">
                <a:extLst>
                  <a:ext uri="{FF2B5EF4-FFF2-40B4-BE49-F238E27FC236}">
                    <a16:creationId xmlns:a16="http://schemas.microsoft.com/office/drawing/2014/main" id="{A2765C98-C0C9-4C9D-8DCE-883E691CC0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92" y="2904"/>
                <a:ext cx="112" cy="3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29" name="Line 17">
                <a:extLst>
                  <a:ext uri="{FF2B5EF4-FFF2-40B4-BE49-F238E27FC236}">
                    <a16:creationId xmlns:a16="http://schemas.microsoft.com/office/drawing/2014/main" id="{14BD4573-5957-4212-A9D8-39E19AB15A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08" y="2936"/>
                <a:ext cx="480" cy="3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30" name="Line 18">
                <a:extLst>
                  <a:ext uri="{FF2B5EF4-FFF2-40B4-BE49-F238E27FC236}">
                    <a16:creationId xmlns:a16="http://schemas.microsoft.com/office/drawing/2014/main" id="{1FE5A4FC-AC10-4919-A940-B0B598A1D7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96" y="2808"/>
                <a:ext cx="240" cy="1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>
            <a:extLst>
              <a:ext uri="{FF2B5EF4-FFF2-40B4-BE49-F238E27FC236}">
                <a16:creationId xmlns:a16="http://schemas.microsoft.com/office/drawing/2014/main" id="{279E79D2-DC06-46BE-B9F0-D0318FA17D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839200" cy="1295400"/>
          </a:xfrm>
        </p:spPr>
        <p:txBody>
          <a:bodyPr/>
          <a:lstStyle/>
          <a:p>
            <a:r>
              <a:rPr lang="en-US" altLang="en-US" sz="4000"/>
              <a:t>Statistical Analysis of Stream Drops</a:t>
            </a:r>
            <a:endParaRPr lang="en-US" altLang="en-US" sz="2800">
              <a:solidFill>
                <a:srgbClr val="FF3300"/>
              </a:solidFill>
            </a:endParaRPr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5FDEBC27-2C62-42D9-9A50-FEB91C30B1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0400" y="1803400"/>
          <a:ext cx="8239125" cy="462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Arc 2">
            <a:extLst>
              <a:ext uri="{FF2B5EF4-FFF2-40B4-BE49-F238E27FC236}">
                <a16:creationId xmlns:a16="http://schemas.microsoft.com/office/drawing/2014/main" id="{1813E210-6C68-4DDD-A493-BB26A87EDC21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43" name="Rectangle 3">
            <a:extLst>
              <a:ext uri="{FF2B5EF4-FFF2-40B4-BE49-F238E27FC236}">
                <a16:creationId xmlns:a16="http://schemas.microsoft.com/office/drawing/2014/main" id="{ECD807F3-6CA5-4253-87B9-2EEDFEE29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700" y="5003800"/>
            <a:ext cx="571500" cy="1524000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44" name="Rectangle 4">
            <a:extLst>
              <a:ext uri="{FF2B5EF4-FFF2-40B4-BE49-F238E27FC236}">
                <a16:creationId xmlns:a16="http://schemas.microsoft.com/office/drawing/2014/main" id="{3F8BBE5E-54A9-47AA-9F84-4BA6C7795C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6600" y="152400"/>
            <a:ext cx="7772400" cy="322263"/>
          </a:xfrm>
        </p:spPr>
        <p:txBody>
          <a:bodyPr/>
          <a:lstStyle/>
          <a:p>
            <a:r>
              <a:rPr lang="en-US" altLang="en-US" sz="2400"/>
              <a:t>Constant Support Area Threshold</a:t>
            </a:r>
          </a:p>
        </p:txBody>
      </p:sp>
      <p:graphicFrame>
        <p:nvGraphicFramePr>
          <p:cNvPr id="266245" name="Object 5">
            <a:extLst>
              <a:ext uri="{FF2B5EF4-FFF2-40B4-BE49-F238E27FC236}">
                <a16:creationId xmlns:a16="http://schemas.microsoft.com/office/drawing/2014/main" id="{2C3DA970-6BDB-4B7F-B6AF-15626F9DB5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57350" y="230188"/>
          <a:ext cx="7150100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48" name="Graph Sheet" r:id="rId4" imgW="3352680" imgH="2590560" progId="SPLUSGraphSheetFileType">
                  <p:embed/>
                </p:oleObj>
              </mc:Choice>
              <mc:Fallback>
                <p:oleObj name="Graph Sheet" r:id="rId4" imgW="3352680" imgH="2590560" progId="SPLUSGraphSheetFileTyp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230188"/>
                        <a:ext cx="7150100" cy="483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46" name="Picture 6">
            <a:extLst>
              <a:ext uri="{FF2B5EF4-FFF2-40B4-BE49-F238E27FC236}">
                <a16:creationId xmlns:a16="http://schemas.microsoft.com/office/drawing/2014/main" id="{4A29676A-C5A6-4ACB-8639-D0864B8B63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085047"/>
              </p:ext>
            </p:extLst>
          </p:nvPr>
        </p:nvGraphicFramePr>
        <p:xfrm>
          <a:off x="241300" y="4902200"/>
          <a:ext cx="75946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49" name="Worksheet" r:id="rId6" imgW="7591270" imgH="1724179" progId="Excel.Sheet.8">
                  <p:embed/>
                </p:oleObj>
              </mc:Choice>
              <mc:Fallback>
                <p:oleObj name="Worksheet" r:id="rId6" imgW="7591270" imgH="1724179" progId="Excel.Sheet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4902200"/>
                        <a:ext cx="75946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>
            <a:extLst>
              <a:ext uri="{FF2B5EF4-FFF2-40B4-BE49-F238E27FC236}">
                <a16:creationId xmlns:a16="http://schemas.microsoft.com/office/drawing/2014/main" id="{7948773F-820B-4087-A06A-9C695BC9D9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396875"/>
            <a:ext cx="6096000" cy="1143000"/>
          </a:xfrm>
        </p:spPr>
        <p:txBody>
          <a:bodyPr/>
          <a:lstStyle/>
          <a:p>
            <a:r>
              <a:rPr lang="en-US" altLang="en-US"/>
              <a:t>Overview</a:t>
            </a:r>
          </a:p>
        </p:txBody>
      </p:sp>
      <p:sp>
        <p:nvSpPr>
          <p:cNvPr id="315395" name="Rectangle 3">
            <a:extLst>
              <a:ext uri="{FF2B5EF4-FFF2-40B4-BE49-F238E27FC236}">
                <a16:creationId xmlns:a16="http://schemas.microsoft.com/office/drawing/2014/main" id="{2F5301F4-286C-481D-88E4-FA3E878F33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62300" y="1676400"/>
            <a:ext cx="5981700" cy="489902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b="1"/>
              <a:t>Review of digital elevation model grid based flow direction, accumulation and watershed delineation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b="1"/>
              <a:t>Channel network delineation.  Objective selection of channel delineation threshold and representation of variable drainage density.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b="1"/>
              <a:t>Terrain flow fields and their numerical representation.  Multiple flow direction approaches.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b="1">
                <a:sym typeface="Symbol" panose="05050102010706020507" pitchFamily="18" charset="2"/>
              </a:rPr>
              <a:t>Specialized grid accumulation functions</a:t>
            </a:r>
          </a:p>
        </p:txBody>
      </p:sp>
      <p:graphicFrame>
        <p:nvGraphicFramePr>
          <p:cNvPr id="315396" name="Object 4">
            <a:extLst>
              <a:ext uri="{FF2B5EF4-FFF2-40B4-BE49-F238E27FC236}">
                <a16:creationId xmlns:a16="http://schemas.microsoft.com/office/drawing/2014/main" id="{8CE7B319-8C6E-4009-A613-504D6AD983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176588"/>
          <a:ext cx="3151188" cy="368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97" name="Graph Sheet" r:id="rId4" imgW="3352680" imgH="2590560" progId="SPLUSGraphSheetFileType">
                  <p:embed/>
                </p:oleObj>
              </mc:Choice>
              <mc:Fallback>
                <p:oleObj name="Graph Sheet" r:id="rId4" imgW="3352680" imgH="2590560" progId="SPLUSGraphSheetFileTyp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769" t="21532" r="28743" b="15178"/>
                      <a:stretch>
                        <a:fillRect/>
                      </a:stretch>
                    </p:blipFill>
                    <p:spPr bwMode="auto">
                      <a:xfrm>
                        <a:off x="0" y="3176588"/>
                        <a:ext cx="3151188" cy="3681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Text Box 2">
            <a:extLst>
              <a:ext uri="{FF2B5EF4-FFF2-40B4-BE49-F238E27FC236}">
                <a16:creationId xmlns:a16="http://schemas.microsoft.com/office/drawing/2014/main" id="{F3AB6C0C-BDEE-46C1-A248-AA87B7472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300038"/>
            <a:ext cx="810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200 grid cell constant support area based stream delineation</a:t>
            </a:r>
          </a:p>
        </p:txBody>
      </p:sp>
      <p:pic>
        <p:nvPicPr>
          <p:cNvPr id="307203" name="Picture 3" descr="greytopsa200">
            <a:extLst>
              <a:ext uri="{FF2B5EF4-FFF2-40B4-BE49-F238E27FC236}">
                <a16:creationId xmlns:a16="http://schemas.microsoft.com/office/drawing/2014/main" id="{8D546EBF-482D-4C2D-B4A0-9CC6FFD2F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33"/>
          <a:stretch>
            <a:fillRect/>
          </a:stretch>
        </p:blipFill>
        <p:spPr bwMode="auto">
          <a:xfrm>
            <a:off x="677863" y="374650"/>
            <a:ext cx="7762875" cy="59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>
            <a:extLst>
              <a:ext uri="{FF2B5EF4-FFF2-40B4-BE49-F238E27FC236}">
                <a16:creationId xmlns:a16="http://schemas.microsoft.com/office/drawing/2014/main" id="{F4879104-9B7B-4308-B044-85205AD9F5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11200"/>
          </a:xfrm>
        </p:spPr>
        <p:txBody>
          <a:bodyPr/>
          <a:lstStyle/>
          <a:p>
            <a:r>
              <a:rPr lang="en-US" altLang="en-US" sz="2400"/>
              <a:t>Local Curvature Computation</a:t>
            </a:r>
            <a:br>
              <a:rPr lang="en-US" altLang="en-US" sz="2400"/>
            </a:br>
            <a:r>
              <a:rPr lang="en-US" altLang="en-US" sz="1800"/>
              <a:t>(Peuker and Douglas, 1975, Comput. Graphics Image Proc. 4:375)</a:t>
            </a:r>
          </a:p>
        </p:txBody>
      </p:sp>
      <p:pic>
        <p:nvPicPr>
          <p:cNvPr id="271363" name="Picture 3">
            <a:extLst>
              <a:ext uri="{FF2B5EF4-FFF2-40B4-BE49-F238E27FC236}">
                <a16:creationId xmlns:a16="http://schemas.microsoft.com/office/drawing/2014/main" id="{5B8642F7-E16F-44C5-B460-E04585066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73" b="20804"/>
          <a:stretch>
            <a:fillRect/>
          </a:stretch>
        </p:blipFill>
        <p:spPr bwMode="auto">
          <a:xfrm>
            <a:off x="1181100" y="2603500"/>
            <a:ext cx="6858000" cy="425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1364" name="Rectangle 4" descr="50%">
            <a:extLst>
              <a:ext uri="{FF2B5EF4-FFF2-40B4-BE49-F238E27FC236}">
                <a16:creationId xmlns:a16="http://schemas.microsoft.com/office/drawing/2014/main" id="{FA3DA164-69A4-4081-A880-17AB3C9C8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900" y="889000"/>
            <a:ext cx="609600" cy="609600"/>
          </a:xfrm>
          <a:prstGeom prst="rect">
            <a:avLst/>
          </a:prstGeom>
          <a:pattFill prst="pct5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365" name="Rectangle 5">
            <a:extLst>
              <a:ext uri="{FF2B5EF4-FFF2-40B4-BE49-F238E27FC236}">
                <a16:creationId xmlns:a16="http://schemas.microsoft.com/office/drawing/2014/main" id="{85C4637A-371E-4374-AA8A-CA4C1B92A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88900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366" name="Rectangle 6" descr="50%">
            <a:extLst>
              <a:ext uri="{FF2B5EF4-FFF2-40B4-BE49-F238E27FC236}">
                <a16:creationId xmlns:a16="http://schemas.microsoft.com/office/drawing/2014/main" id="{31508B0A-E986-4081-A41A-89D1F3757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900" y="1498600"/>
            <a:ext cx="609600" cy="609600"/>
          </a:xfrm>
          <a:prstGeom prst="rect">
            <a:avLst/>
          </a:prstGeom>
          <a:pattFill prst="pct5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367" name="Rectangle 7" descr="50%">
            <a:extLst>
              <a:ext uri="{FF2B5EF4-FFF2-40B4-BE49-F238E27FC236}">
                <a16:creationId xmlns:a16="http://schemas.microsoft.com/office/drawing/2014/main" id="{DE92FD6A-28F1-4CE4-A9CB-EBDAE6184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1498600"/>
            <a:ext cx="609600" cy="609600"/>
          </a:xfrm>
          <a:prstGeom prst="rect">
            <a:avLst/>
          </a:prstGeom>
          <a:pattFill prst="pct5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368" name="Rectangle 8">
            <a:extLst>
              <a:ext uri="{FF2B5EF4-FFF2-40B4-BE49-F238E27FC236}">
                <a16:creationId xmlns:a16="http://schemas.microsoft.com/office/drawing/2014/main" id="{24E003E8-7C02-4F9E-A73D-FBB8FD0B0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0" y="149860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369" name="Rectangle 9" descr="50%">
            <a:extLst>
              <a:ext uri="{FF2B5EF4-FFF2-40B4-BE49-F238E27FC236}">
                <a16:creationId xmlns:a16="http://schemas.microsoft.com/office/drawing/2014/main" id="{400F670C-E7F2-4118-A00C-7C36080E2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0" y="889000"/>
            <a:ext cx="609600" cy="609600"/>
          </a:xfrm>
          <a:prstGeom prst="rect">
            <a:avLst/>
          </a:prstGeom>
          <a:pattFill prst="pct5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370" name="Rectangle 10">
            <a:extLst>
              <a:ext uri="{FF2B5EF4-FFF2-40B4-BE49-F238E27FC236}">
                <a16:creationId xmlns:a16="http://schemas.microsoft.com/office/drawing/2014/main" id="{0E756648-9363-4202-AEF5-50721EB3B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0" y="149860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371" name="Rectangle 11" descr="50%">
            <a:extLst>
              <a:ext uri="{FF2B5EF4-FFF2-40B4-BE49-F238E27FC236}">
                <a16:creationId xmlns:a16="http://schemas.microsoft.com/office/drawing/2014/main" id="{10BB1B4F-62C2-46FB-AA2F-503A0776A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0" y="889000"/>
            <a:ext cx="609600" cy="609600"/>
          </a:xfrm>
          <a:prstGeom prst="rect">
            <a:avLst/>
          </a:prstGeom>
          <a:pattFill prst="pct5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372" name="Text Box 12">
            <a:extLst>
              <a:ext uri="{FF2B5EF4-FFF2-40B4-BE49-F238E27FC236}">
                <a16:creationId xmlns:a16="http://schemas.microsoft.com/office/drawing/2014/main" id="{A266DFE4-AEF9-450C-8B0C-D11659E62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9652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43</a:t>
            </a:r>
          </a:p>
        </p:txBody>
      </p:sp>
      <p:sp>
        <p:nvSpPr>
          <p:cNvPr id="271373" name="Text Box 13">
            <a:extLst>
              <a:ext uri="{FF2B5EF4-FFF2-40B4-BE49-F238E27FC236}">
                <a16:creationId xmlns:a16="http://schemas.microsoft.com/office/drawing/2014/main" id="{98F8075B-6BE4-4236-A163-13E4F0704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15748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41</a:t>
            </a:r>
          </a:p>
        </p:txBody>
      </p:sp>
      <p:sp>
        <p:nvSpPr>
          <p:cNvPr id="271374" name="Text Box 14">
            <a:extLst>
              <a:ext uri="{FF2B5EF4-FFF2-40B4-BE49-F238E27FC236}">
                <a16:creationId xmlns:a16="http://schemas.microsoft.com/office/drawing/2014/main" id="{992F33B6-5274-40F5-A9BC-3F738E8CE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9652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</a:rPr>
              <a:t>48</a:t>
            </a:r>
            <a:endParaRPr lang="en-US" altLang="en-US" sz="1800"/>
          </a:p>
        </p:txBody>
      </p:sp>
      <p:sp>
        <p:nvSpPr>
          <p:cNvPr id="271375" name="Text Box 15">
            <a:extLst>
              <a:ext uri="{FF2B5EF4-FFF2-40B4-BE49-F238E27FC236}">
                <a16:creationId xmlns:a16="http://schemas.microsoft.com/office/drawing/2014/main" id="{9E32FE90-F1B4-40BA-BF4D-8E8CC0E69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15748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47</a:t>
            </a:r>
          </a:p>
        </p:txBody>
      </p:sp>
      <p:sp>
        <p:nvSpPr>
          <p:cNvPr id="271376" name="Rectangle 16">
            <a:extLst>
              <a:ext uri="{FF2B5EF4-FFF2-40B4-BE49-F238E27FC236}">
                <a16:creationId xmlns:a16="http://schemas.microsoft.com/office/drawing/2014/main" id="{7DF1893A-15F9-4663-A23B-5279FDE95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88900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377" name="Text Box 17">
            <a:extLst>
              <a:ext uri="{FF2B5EF4-FFF2-40B4-BE49-F238E27FC236}">
                <a16:creationId xmlns:a16="http://schemas.microsoft.com/office/drawing/2014/main" id="{1E01592A-4348-480F-86DC-773A431B8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9652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48</a:t>
            </a:r>
          </a:p>
        </p:txBody>
      </p:sp>
      <p:sp>
        <p:nvSpPr>
          <p:cNvPr id="271378" name="Rectangle 18" descr="50%">
            <a:extLst>
              <a:ext uri="{FF2B5EF4-FFF2-40B4-BE49-F238E27FC236}">
                <a16:creationId xmlns:a16="http://schemas.microsoft.com/office/drawing/2014/main" id="{81562561-C393-4E17-BD05-8A9022048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1498600"/>
            <a:ext cx="609600" cy="609600"/>
          </a:xfrm>
          <a:prstGeom prst="rect">
            <a:avLst/>
          </a:prstGeom>
          <a:pattFill prst="pct5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379" name="Text Box 19">
            <a:extLst>
              <a:ext uri="{FF2B5EF4-FFF2-40B4-BE49-F238E27FC236}">
                <a16:creationId xmlns:a16="http://schemas.microsoft.com/office/drawing/2014/main" id="{3BCEFEEC-BD73-4860-9CA7-931F7B585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15748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47</a:t>
            </a:r>
          </a:p>
        </p:txBody>
      </p:sp>
      <p:sp>
        <p:nvSpPr>
          <p:cNvPr id="271380" name="Text Box 20">
            <a:extLst>
              <a:ext uri="{FF2B5EF4-FFF2-40B4-BE49-F238E27FC236}">
                <a16:creationId xmlns:a16="http://schemas.microsoft.com/office/drawing/2014/main" id="{2E59EC8C-D7B1-4CAB-94DE-6B1D0BDA8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15748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</a:rPr>
              <a:t>54</a:t>
            </a:r>
            <a:endParaRPr lang="en-US" altLang="en-US" sz="1800"/>
          </a:p>
        </p:txBody>
      </p:sp>
      <p:sp>
        <p:nvSpPr>
          <p:cNvPr id="271381" name="Text Box 21">
            <a:extLst>
              <a:ext uri="{FF2B5EF4-FFF2-40B4-BE49-F238E27FC236}">
                <a16:creationId xmlns:a16="http://schemas.microsoft.com/office/drawing/2014/main" id="{4C9FA33F-E648-486F-B440-D1775C272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9652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51</a:t>
            </a:r>
          </a:p>
        </p:txBody>
      </p:sp>
      <p:sp>
        <p:nvSpPr>
          <p:cNvPr id="271382" name="Rectangle 22">
            <a:extLst>
              <a:ext uri="{FF2B5EF4-FFF2-40B4-BE49-F238E27FC236}">
                <a16:creationId xmlns:a16="http://schemas.microsoft.com/office/drawing/2014/main" id="{C4370D3F-64C0-44CC-A69E-CFECEB301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900" y="149860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383" name="Rectangle 23" descr="50%">
            <a:extLst>
              <a:ext uri="{FF2B5EF4-FFF2-40B4-BE49-F238E27FC236}">
                <a16:creationId xmlns:a16="http://schemas.microsoft.com/office/drawing/2014/main" id="{17781544-0210-4A06-8901-54C67A1B0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900" y="889000"/>
            <a:ext cx="609600" cy="609600"/>
          </a:xfrm>
          <a:prstGeom prst="rect">
            <a:avLst/>
          </a:prstGeom>
          <a:pattFill prst="pct50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384" name="Text Box 24">
            <a:extLst>
              <a:ext uri="{FF2B5EF4-FFF2-40B4-BE49-F238E27FC236}">
                <a16:creationId xmlns:a16="http://schemas.microsoft.com/office/drawing/2014/main" id="{60D5AFD6-ED53-428A-B7E7-1249F5705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0" y="15748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54</a:t>
            </a:r>
          </a:p>
        </p:txBody>
      </p:sp>
      <p:sp>
        <p:nvSpPr>
          <p:cNvPr id="271385" name="Text Box 25">
            <a:extLst>
              <a:ext uri="{FF2B5EF4-FFF2-40B4-BE49-F238E27FC236}">
                <a16:creationId xmlns:a16="http://schemas.microsoft.com/office/drawing/2014/main" id="{52E7B3CA-4F3E-496A-AB1D-63FC940BD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0" y="9652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51</a:t>
            </a:r>
          </a:p>
        </p:txBody>
      </p:sp>
      <p:sp>
        <p:nvSpPr>
          <p:cNvPr id="271386" name="Text Box 26">
            <a:extLst>
              <a:ext uri="{FF2B5EF4-FFF2-40B4-BE49-F238E27FC236}">
                <a16:creationId xmlns:a16="http://schemas.microsoft.com/office/drawing/2014/main" id="{E5B7E5CE-A82E-4D88-89E5-AFD1F8592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9652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56</a:t>
            </a:r>
          </a:p>
        </p:txBody>
      </p:sp>
      <p:sp>
        <p:nvSpPr>
          <p:cNvPr id="271387" name="Text Box 27">
            <a:extLst>
              <a:ext uri="{FF2B5EF4-FFF2-40B4-BE49-F238E27FC236}">
                <a16:creationId xmlns:a16="http://schemas.microsoft.com/office/drawing/2014/main" id="{9A41BE40-C783-4089-BFF5-7F88AF93C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15748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</a:rPr>
              <a:t>58</a:t>
            </a:r>
            <a:endParaRPr lang="en-US" altLang="en-US" sz="1800"/>
          </a:p>
        </p:txBody>
      </p:sp>
      <p:sp>
        <p:nvSpPr>
          <p:cNvPr id="271388" name="Line 28">
            <a:extLst>
              <a:ext uri="{FF2B5EF4-FFF2-40B4-BE49-F238E27FC236}">
                <a16:creationId xmlns:a16="http://schemas.microsoft.com/office/drawing/2014/main" id="{7DD76E06-20C5-48F7-B4A3-C7280543D4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2663" y="2112963"/>
            <a:ext cx="2271712" cy="3081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389" name="Line 29">
            <a:extLst>
              <a:ext uri="{FF2B5EF4-FFF2-40B4-BE49-F238E27FC236}">
                <a16:creationId xmlns:a16="http://schemas.microsoft.com/office/drawing/2014/main" id="{29493093-3F9E-40E7-B87D-B4B030BF6705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7100" y="2108200"/>
            <a:ext cx="1123950" cy="303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390" name="Line 30">
            <a:extLst>
              <a:ext uri="{FF2B5EF4-FFF2-40B4-BE49-F238E27FC236}">
                <a16:creationId xmlns:a16="http://schemas.microsoft.com/office/drawing/2014/main" id="{C243D006-772C-4CB3-B3B3-A2A41CEE86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2108200"/>
            <a:ext cx="804863" cy="3090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391" name="Line 31">
            <a:extLst>
              <a:ext uri="{FF2B5EF4-FFF2-40B4-BE49-F238E27FC236}">
                <a16:creationId xmlns:a16="http://schemas.microsoft.com/office/drawing/2014/main" id="{5C18C18A-2AED-4667-B4D5-3AA32D3FB0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29150" y="2108200"/>
            <a:ext cx="361950" cy="3081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392" name="Line 32">
            <a:extLst>
              <a:ext uri="{FF2B5EF4-FFF2-40B4-BE49-F238E27FC236}">
                <a16:creationId xmlns:a16="http://schemas.microsoft.com/office/drawing/2014/main" id="{46BF00A0-312F-48FF-8B2E-182CA72840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05338" y="2108200"/>
            <a:ext cx="690562" cy="3081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393" name="Line 33">
            <a:extLst>
              <a:ext uri="{FF2B5EF4-FFF2-40B4-BE49-F238E27FC236}">
                <a16:creationId xmlns:a16="http://schemas.microsoft.com/office/drawing/2014/main" id="{73BDDCD1-E67F-47B7-B057-83D6407AEE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52963" y="2108200"/>
            <a:ext cx="1862137" cy="3081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>
            <a:extLst>
              <a:ext uri="{FF2B5EF4-FFF2-40B4-BE49-F238E27FC236}">
                <a16:creationId xmlns:a16="http://schemas.microsoft.com/office/drawing/2014/main" id="{5C04232A-7765-44F0-82F9-BBEA9F18D9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8500" y="0"/>
            <a:ext cx="7772400" cy="457200"/>
          </a:xfrm>
        </p:spPr>
        <p:txBody>
          <a:bodyPr/>
          <a:lstStyle/>
          <a:p>
            <a:r>
              <a:rPr lang="en-US" altLang="en-US" sz="2400"/>
              <a:t>Contributing area of upwards curved grid cells only</a:t>
            </a:r>
            <a:endParaRPr lang="en-US" altLang="en-US"/>
          </a:p>
        </p:txBody>
      </p:sp>
      <p:pic>
        <p:nvPicPr>
          <p:cNvPr id="273411" name="Picture 3">
            <a:extLst>
              <a:ext uri="{FF2B5EF4-FFF2-40B4-BE49-F238E27FC236}">
                <a16:creationId xmlns:a16="http://schemas.microsoft.com/office/drawing/2014/main" id="{8632AB93-9C8D-4E1F-9D54-50DAB394E62C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0"/>
          <a:stretch>
            <a:fillRect/>
          </a:stretch>
        </p:blipFill>
        <p:spPr bwMode="auto">
          <a:xfrm>
            <a:off x="1127125" y="469900"/>
            <a:ext cx="7651750" cy="846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Arc 1026">
            <a:extLst>
              <a:ext uri="{FF2B5EF4-FFF2-40B4-BE49-F238E27FC236}">
                <a16:creationId xmlns:a16="http://schemas.microsoft.com/office/drawing/2014/main" id="{94DF248F-6124-488C-A9DF-732127222030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5459" name="Rectangle 1027">
            <a:extLst>
              <a:ext uri="{FF2B5EF4-FFF2-40B4-BE49-F238E27FC236}">
                <a16:creationId xmlns:a16="http://schemas.microsoft.com/office/drawing/2014/main" id="{5AD8FFF0-6971-4786-9749-24D5E5D4F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864100"/>
            <a:ext cx="571500" cy="1536700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5460" name="Rectangle 1028">
            <a:extLst>
              <a:ext uri="{FF2B5EF4-FFF2-40B4-BE49-F238E27FC236}">
                <a16:creationId xmlns:a16="http://schemas.microsoft.com/office/drawing/2014/main" id="{F453B3FD-E7F1-494B-8394-D2507338E1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20700"/>
          </a:xfrm>
        </p:spPr>
        <p:txBody>
          <a:bodyPr/>
          <a:lstStyle/>
          <a:p>
            <a:r>
              <a:rPr lang="en-US" altLang="en-US" sz="2000"/>
              <a:t>Upward Curved Contributing Area Threshold</a:t>
            </a:r>
          </a:p>
        </p:txBody>
      </p:sp>
      <p:graphicFrame>
        <p:nvGraphicFramePr>
          <p:cNvPr id="275461" name="Object 1029">
            <a:extLst>
              <a:ext uri="{FF2B5EF4-FFF2-40B4-BE49-F238E27FC236}">
                <a16:creationId xmlns:a16="http://schemas.microsoft.com/office/drawing/2014/main" id="{64409BBB-C99A-474B-92C9-40A7CD6433ED}"/>
              </a:ext>
            </a:extLst>
          </p:cNvPr>
          <p:cNvGraphicFramePr>
            <a:graphicFrameLocks/>
          </p:cNvGraphicFramePr>
          <p:nvPr/>
        </p:nvGraphicFramePr>
        <p:xfrm>
          <a:off x="1498600" y="0"/>
          <a:ext cx="7148513" cy="483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64" name="Graph Sheet" r:id="rId5" imgW="3352680" imgH="2590560" progId="SPLUSGraphSheetFileType">
                  <p:embed/>
                </p:oleObj>
              </mc:Choice>
              <mc:Fallback>
                <p:oleObj name="Graph Sheet" r:id="rId5" imgW="3352680" imgH="2590560" progId="SPLUSGraphSheetFileType">
                  <p:embed/>
                  <p:pic>
                    <p:nvPicPr>
                      <p:cNvPr id="0" name="Object 102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600" y="0"/>
                        <a:ext cx="7148513" cy="483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2" name="Object 1030">
            <a:extLst>
              <a:ext uri="{FF2B5EF4-FFF2-40B4-BE49-F238E27FC236}">
                <a16:creationId xmlns:a16="http://schemas.microsoft.com/office/drawing/2014/main" id="{DE6BFF48-800B-4E62-9AB7-8105C61229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69431"/>
              </p:ext>
            </p:extLst>
          </p:nvPr>
        </p:nvGraphicFramePr>
        <p:xfrm>
          <a:off x="63500" y="4775200"/>
          <a:ext cx="79121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65" name="Worksheet" r:id="rId7" imgW="8020064" imgH="1724179" progId="Excel.Sheet.8">
                  <p:embed/>
                </p:oleObj>
              </mc:Choice>
              <mc:Fallback>
                <p:oleObj name="Worksheet" r:id="rId7" imgW="8020064" imgH="1724179" progId="Excel.Sheet.8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" y="4775200"/>
                        <a:ext cx="79121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 descr="greytoppd">
            <a:extLst>
              <a:ext uri="{FF2B5EF4-FFF2-40B4-BE49-F238E27FC236}">
                <a16:creationId xmlns:a16="http://schemas.microsoft.com/office/drawing/2014/main" id="{FDA1433B-AFBF-48C1-8E7E-6BA5EFE87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75"/>
          <a:stretch>
            <a:fillRect/>
          </a:stretch>
        </p:blipFill>
        <p:spPr bwMode="auto">
          <a:xfrm>
            <a:off x="665163" y="423863"/>
            <a:ext cx="7762875" cy="595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339" name="Text Box 3">
            <a:extLst>
              <a:ext uri="{FF2B5EF4-FFF2-40B4-BE49-F238E27FC236}">
                <a16:creationId xmlns:a16="http://schemas.microsoft.com/office/drawing/2014/main" id="{8430ECC9-C99D-4742-AD03-2ACE4B79C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588" y="300038"/>
            <a:ext cx="5362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Curvature based stream delineation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>
            <a:extLst>
              <a:ext uri="{FF2B5EF4-FFF2-40B4-BE49-F238E27FC236}">
                <a16:creationId xmlns:a16="http://schemas.microsoft.com/office/drawing/2014/main" id="{0000DC59-345B-4CF9-90A4-C239C2783A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5450" y="190500"/>
            <a:ext cx="5562600" cy="9017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CA" altLang="en-US" sz="3600">
                <a:solidFill>
                  <a:schemeClr val="bg2"/>
                </a:solidFill>
              </a:rPr>
              <a:t>Topographic Slope</a:t>
            </a:r>
          </a:p>
        </p:txBody>
      </p:sp>
      <p:grpSp>
        <p:nvGrpSpPr>
          <p:cNvPr id="326659" name="Group 3">
            <a:extLst>
              <a:ext uri="{FF2B5EF4-FFF2-40B4-BE49-F238E27FC236}">
                <a16:creationId xmlns:a16="http://schemas.microsoft.com/office/drawing/2014/main" id="{0EAD35CF-B3FC-4C11-ADC3-4AA879C4BAB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6113" y="825500"/>
            <a:ext cx="7335837" cy="4930775"/>
            <a:chOff x="926" y="624"/>
            <a:chExt cx="3666" cy="2464"/>
          </a:xfrm>
        </p:grpSpPr>
        <p:pic>
          <p:nvPicPr>
            <p:cNvPr id="326660" name="Picture 4">
              <a:extLst>
                <a:ext uri="{FF2B5EF4-FFF2-40B4-BE49-F238E27FC236}">
                  <a16:creationId xmlns:a16="http://schemas.microsoft.com/office/drawing/2014/main" id="{6FE47B59-6507-4ACF-8F39-B9A3CD4443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638"/>
              <a:ext cx="3656" cy="2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6661" name="Line 5">
              <a:extLst>
                <a:ext uri="{FF2B5EF4-FFF2-40B4-BE49-F238E27FC236}">
                  <a16:creationId xmlns:a16="http://schemas.microsoft.com/office/drawing/2014/main" id="{EF86950D-5C1F-44E2-BFDC-1C6AB6CD46D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584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62" name="Line 6">
              <a:extLst>
                <a:ext uri="{FF2B5EF4-FFF2-40B4-BE49-F238E27FC236}">
                  <a16:creationId xmlns:a16="http://schemas.microsoft.com/office/drawing/2014/main" id="{0ED012A7-F4DF-4465-8960-50989DD7375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792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63" name="Line 7">
              <a:extLst>
                <a:ext uri="{FF2B5EF4-FFF2-40B4-BE49-F238E27FC236}">
                  <a16:creationId xmlns:a16="http://schemas.microsoft.com/office/drawing/2014/main" id="{952DCC34-CF0B-4E8A-88A4-0DBA051B550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992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64" name="Line 8">
              <a:extLst>
                <a:ext uri="{FF2B5EF4-FFF2-40B4-BE49-F238E27FC236}">
                  <a16:creationId xmlns:a16="http://schemas.microsoft.com/office/drawing/2014/main" id="{1DF09500-87F9-4172-8130-358A110F0F5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200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65" name="Line 9">
              <a:extLst>
                <a:ext uri="{FF2B5EF4-FFF2-40B4-BE49-F238E27FC236}">
                  <a16:creationId xmlns:a16="http://schemas.microsoft.com/office/drawing/2014/main" id="{10FDD871-1810-40D8-9558-693D0086CF3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416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66" name="Line 10">
              <a:extLst>
                <a:ext uri="{FF2B5EF4-FFF2-40B4-BE49-F238E27FC236}">
                  <a16:creationId xmlns:a16="http://schemas.microsoft.com/office/drawing/2014/main" id="{205C2D15-FA3B-4E5B-B4AB-F0AF8A17CF5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624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67" name="Line 11">
              <a:extLst>
                <a:ext uri="{FF2B5EF4-FFF2-40B4-BE49-F238E27FC236}">
                  <a16:creationId xmlns:a16="http://schemas.microsoft.com/office/drawing/2014/main" id="{531A52CB-FE34-4691-A889-A558D278F3F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824" y="648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68" name="Line 12">
              <a:extLst>
                <a:ext uri="{FF2B5EF4-FFF2-40B4-BE49-F238E27FC236}">
                  <a16:creationId xmlns:a16="http://schemas.microsoft.com/office/drawing/2014/main" id="{8A3236D7-94D1-4410-979F-9B7FC17E4BF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032" y="648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69" name="Line 13">
              <a:extLst>
                <a:ext uri="{FF2B5EF4-FFF2-40B4-BE49-F238E27FC236}">
                  <a16:creationId xmlns:a16="http://schemas.microsoft.com/office/drawing/2014/main" id="{1FD7F14D-32EB-4DC2-8B51-7D271343559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760" y="624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70" name="Line 14">
              <a:extLst>
                <a:ext uri="{FF2B5EF4-FFF2-40B4-BE49-F238E27FC236}">
                  <a16:creationId xmlns:a16="http://schemas.microsoft.com/office/drawing/2014/main" id="{64E30642-44E6-4A03-AB04-DAD4986347C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968" y="624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71" name="Line 15">
              <a:extLst>
                <a:ext uri="{FF2B5EF4-FFF2-40B4-BE49-F238E27FC236}">
                  <a16:creationId xmlns:a16="http://schemas.microsoft.com/office/drawing/2014/main" id="{BB34266D-C9BD-436D-9660-E3665C8D9E9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168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72" name="Line 16">
              <a:extLst>
                <a:ext uri="{FF2B5EF4-FFF2-40B4-BE49-F238E27FC236}">
                  <a16:creationId xmlns:a16="http://schemas.microsoft.com/office/drawing/2014/main" id="{C8831658-22F6-4A22-B402-D182A89D28A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376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73" name="Line 17">
              <a:extLst>
                <a:ext uri="{FF2B5EF4-FFF2-40B4-BE49-F238E27FC236}">
                  <a16:creationId xmlns:a16="http://schemas.microsoft.com/office/drawing/2014/main" id="{925CF16D-034F-4752-A7CC-AB30CA6F429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936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74" name="Line 18">
              <a:extLst>
                <a:ext uri="{FF2B5EF4-FFF2-40B4-BE49-F238E27FC236}">
                  <a16:creationId xmlns:a16="http://schemas.microsoft.com/office/drawing/2014/main" id="{9C01D8E0-B5BB-4982-BC16-A36235E97CB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144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75" name="Line 19">
              <a:extLst>
                <a:ext uri="{FF2B5EF4-FFF2-40B4-BE49-F238E27FC236}">
                  <a16:creationId xmlns:a16="http://schemas.microsoft.com/office/drawing/2014/main" id="{6A055038-695C-4F8B-B200-22DDBCBADA2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344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76" name="Line 20">
              <a:extLst>
                <a:ext uri="{FF2B5EF4-FFF2-40B4-BE49-F238E27FC236}">
                  <a16:creationId xmlns:a16="http://schemas.microsoft.com/office/drawing/2014/main" id="{6D1C2521-D9EB-4E6B-B176-45AE37F7AE8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552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77" name="Line 21">
              <a:extLst>
                <a:ext uri="{FF2B5EF4-FFF2-40B4-BE49-F238E27FC236}">
                  <a16:creationId xmlns:a16="http://schemas.microsoft.com/office/drawing/2014/main" id="{A38638EE-F7CA-4BC2-AFD5-E5D5F5D6FD1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232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78" name="Line 22">
              <a:extLst>
                <a:ext uri="{FF2B5EF4-FFF2-40B4-BE49-F238E27FC236}">
                  <a16:creationId xmlns:a16="http://schemas.microsoft.com/office/drawing/2014/main" id="{D7C94BD1-B10D-4AED-9C2F-B600634F9F1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440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79" name="Line 23">
              <a:extLst>
                <a:ext uri="{FF2B5EF4-FFF2-40B4-BE49-F238E27FC236}">
                  <a16:creationId xmlns:a16="http://schemas.microsoft.com/office/drawing/2014/main" id="{E31F4DF5-465A-4B64-B225-9D54964895F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936" y="2768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80" name="Line 24">
              <a:extLst>
                <a:ext uri="{FF2B5EF4-FFF2-40B4-BE49-F238E27FC236}">
                  <a16:creationId xmlns:a16="http://schemas.microsoft.com/office/drawing/2014/main" id="{D3C2BFA1-3D50-4D92-9133-B64FB6481E0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936" y="2560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81" name="Line 25">
              <a:extLst>
                <a:ext uri="{FF2B5EF4-FFF2-40B4-BE49-F238E27FC236}">
                  <a16:creationId xmlns:a16="http://schemas.microsoft.com/office/drawing/2014/main" id="{6F8644D1-F8C7-4163-9748-5F8B8944006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936" y="235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82" name="Line 26">
              <a:extLst>
                <a:ext uri="{FF2B5EF4-FFF2-40B4-BE49-F238E27FC236}">
                  <a16:creationId xmlns:a16="http://schemas.microsoft.com/office/drawing/2014/main" id="{B34EBA60-6F06-43CB-AC81-695CD15CA07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944" y="2144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83" name="Line 27">
              <a:extLst>
                <a:ext uri="{FF2B5EF4-FFF2-40B4-BE49-F238E27FC236}">
                  <a16:creationId xmlns:a16="http://schemas.microsoft.com/office/drawing/2014/main" id="{2682EFE5-2342-44B5-8F4C-86532D9E7F8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936" y="2968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84" name="Line 28">
              <a:extLst>
                <a:ext uri="{FF2B5EF4-FFF2-40B4-BE49-F238E27FC236}">
                  <a16:creationId xmlns:a16="http://schemas.microsoft.com/office/drawing/2014/main" id="{36C1827E-1468-43DD-8447-193B093F581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944" y="1736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85" name="Line 29">
              <a:extLst>
                <a:ext uri="{FF2B5EF4-FFF2-40B4-BE49-F238E27FC236}">
                  <a16:creationId xmlns:a16="http://schemas.microsoft.com/office/drawing/2014/main" id="{9D10BD0C-07F4-49E6-8696-3F33D55BC5E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944" y="1528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86" name="Line 30">
              <a:extLst>
                <a:ext uri="{FF2B5EF4-FFF2-40B4-BE49-F238E27FC236}">
                  <a16:creationId xmlns:a16="http://schemas.microsoft.com/office/drawing/2014/main" id="{35DB2347-5590-4979-8E52-069698F1D10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944" y="1320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87" name="Line 31">
              <a:extLst>
                <a:ext uri="{FF2B5EF4-FFF2-40B4-BE49-F238E27FC236}">
                  <a16:creationId xmlns:a16="http://schemas.microsoft.com/office/drawing/2014/main" id="{C2E910D5-D7BE-4296-881B-458508341B8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944" y="111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88" name="Line 32">
              <a:extLst>
                <a:ext uri="{FF2B5EF4-FFF2-40B4-BE49-F238E27FC236}">
                  <a16:creationId xmlns:a16="http://schemas.microsoft.com/office/drawing/2014/main" id="{55191139-1FBA-41C2-9BB7-859A1404955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944" y="1936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89" name="Line 33">
              <a:extLst>
                <a:ext uri="{FF2B5EF4-FFF2-40B4-BE49-F238E27FC236}">
                  <a16:creationId xmlns:a16="http://schemas.microsoft.com/office/drawing/2014/main" id="{5E67C70A-16A3-4550-B51B-2B58EF1D7E0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936" y="71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90" name="Line 34">
              <a:extLst>
                <a:ext uri="{FF2B5EF4-FFF2-40B4-BE49-F238E27FC236}">
                  <a16:creationId xmlns:a16="http://schemas.microsoft.com/office/drawing/2014/main" id="{3D70BBC0-A3E0-45CA-8E7F-B6EF3306DA2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936" y="91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91" name="Line 35">
              <a:extLst>
                <a:ext uri="{FF2B5EF4-FFF2-40B4-BE49-F238E27FC236}">
                  <a16:creationId xmlns:a16="http://schemas.microsoft.com/office/drawing/2014/main" id="{162903AF-EB94-457D-AD40-8D326CC85CE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104" y="1624"/>
              <a:ext cx="200" cy="216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92" name="Line 36">
              <a:extLst>
                <a:ext uri="{FF2B5EF4-FFF2-40B4-BE49-F238E27FC236}">
                  <a16:creationId xmlns:a16="http://schemas.microsoft.com/office/drawing/2014/main" id="{540985D5-545F-4176-A695-19C72D425A8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304" y="1624"/>
              <a:ext cx="0" cy="20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93" name="Line 37">
              <a:extLst>
                <a:ext uri="{FF2B5EF4-FFF2-40B4-BE49-F238E27FC236}">
                  <a16:creationId xmlns:a16="http://schemas.microsoft.com/office/drawing/2014/main" id="{5F5B4D01-DADF-49BA-AC04-79DD88A0451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072" y="1632"/>
              <a:ext cx="224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94" name="Text Box 38">
              <a:extLst>
                <a:ext uri="{FF2B5EF4-FFF2-40B4-BE49-F238E27FC236}">
                  <a16:creationId xmlns:a16="http://schemas.microsoft.com/office/drawing/2014/main" id="{258D57E2-137C-45B1-9840-5C2CE3C432A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112" y="1248"/>
              <a:ext cx="472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600" b="1">
                  <a:solidFill>
                    <a:srgbClr val="003399"/>
                  </a:solidFill>
                </a:rPr>
                <a:t>?</a:t>
              </a:r>
            </a:p>
          </p:txBody>
        </p:sp>
      </p:grpSp>
      <p:sp>
        <p:nvSpPr>
          <p:cNvPr id="326695" name="Rectangle 39">
            <a:extLst>
              <a:ext uri="{FF2B5EF4-FFF2-40B4-BE49-F238E27FC236}">
                <a16:creationId xmlns:a16="http://schemas.microsoft.com/office/drawing/2014/main" id="{935FFE1F-231F-4AE9-B1E5-0DD03E4DE40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09575" y="5732463"/>
            <a:ext cx="3800475" cy="806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lnSpc>
                <a:spcPct val="90000"/>
              </a:lnSpc>
              <a:buFont typeface="Monotype Sorts" pitchFamily="2" charset="2"/>
              <a:buNone/>
              <a:tabLst>
                <a:tab pos="2743200" algn="l"/>
              </a:tabLst>
            </a:pPr>
            <a:r>
              <a:rPr lang="en-CA" altLang="en-US" sz="2400" b="1">
                <a:solidFill>
                  <a:srgbClr val="F80000"/>
                </a:solidFill>
              </a:rPr>
              <a:t>Topographic Definition Drop/Distance</a:t>
            </a:r>
          </a:p>
        </p:txBody>
      </p:sp>
      <p:sp>
        <p:nvSpPr>
          <p:cNvPr id="326696" name="Rectangle 40">
            <a:extLst>
              <a:ext uri="{FF2B5EF4-FFF2-40B4-BE49-F238E27FC236}">
                <a16:creationId xmlns:a16="http://schemas.microsoft.com/office/drawing/2014/main" id="{4D21BBB0-F66E-438F-B277-4B8BF1EAD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550" y="5705475"/>
            <a:ext cx="33051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CA" altLang="en-US" b="1">
                <a:solidFill>
                  <a:srgbClr val="003399"/>
                </a:solidFill>
                <a:latin typeface="Arial" panose="020B0604020202020204" pitchFamily="34" charset="0"/>
              </a:rPr>
              <a:t>Limitation imposed by 8 grid directions.</a:t>
            </a:r>
            <a:endParaRPr lang="en-US" altLang="en-US" b="1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Arc 2">
            <a:extLst>
              <a:ext uri="{FF2B5EF4-FFF2-40B4-BE49-F238E27FC236}">
                <a16:creationId xmlns:a16="http://schemas.microsoft.com/office/drawing/2014/main" id="{1CEF0D2E-A055-469B-9A2C-D5026B9DF8B7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28707" name="Object 3">
            <a:extLst>
              <a:ext uri="{FF2B5EF4-FFF2-40B4-BE49-F238E27FC236}">
                <a16:creationId xmlns:a16="http://schemas.microsoft.com/office/drawing/2014/main" id="{9B818974-C572-43A8-AC6C-C91FB2D222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21175" y="914400"/>
          <a:ext cx="4186238" cy="464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14" name="Picture" r:id="rId3" imgW="2790720" imgH="3095640" progId="Word.Picture.8">
                  <p:embed/>
                </p:oleObj>
              </mc:Choice>
              <mc:Fallback>
                <p:oleObj name="Picture" r:id="rId3" imgW="2790720" imgH="309564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175" y="914400"/>
                        <a:ext cx="4186238" cy="464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708" name="Text Box 4">
            <a:extLst>
              <a:ext uri="{FF2B5EF4-FFF2-40B4-BE49-F238E27FC236}">
                <a16:creationId xmlns:a16="http://schemas.microsoft.com/office/drawing/2014/main" id="{2021A4CE-D733-4A43-9673-2C36BFC47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400" y="165100"/>
            <a:ext cx="408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/>
              <a:t>The D</a:t>
            </a:r>
            <a:r>
              <a:rPr lang="en-US" altLang="en-US" sz="3600" b="1">
                <a:sym typeface="Symbol" panose="05050102010706020507" pitchFamily="18" charset="2"/>
              </a:rPr>
              <a:t> Algorithm</a:t>
            </a:r>
            <a:endParaRPr lang="en-US" altLang="en-US" sz="3600" b="1"/>
          </a:p>
        </p:txBody>
      </p:sp>
      <p:grpSp>
        <p:nvGrpSpPr>
          <p:cNvPr id="328710" name="Group 6">
            <a:extLst>
              <a:ext uri="{FF2B5EF4-FFF2-40B4-BE49-F238E27FC236}">
                <a16:creationId xmlns:a16="http://schemas.microsoft.com/office/drawing/2014/main" id="{777011D2-0AFF-4445-911F-A13C2CC4002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7025" y="1838325"/>
            <a:ext cx="3903663" cy="3579813"/>
            <a:chOff x="518" y="1530"/>
            <a:chExt cx="2031" cy="1863"/>
          </a:xfrm>
        </p:grpSpPr>
        <p:pic>
          <p:nvPicPr>
            <p:cNvPr id="328711" name="Picture 7">
              <a:extLst>
                <a:ext uri="{FF2B5EF4-FFF2-40B4-BE49-F238E27FC236}">
                  <a16:creationId xmlns:a16="http://schemas.microsoft.com/office/drawing/2014/main" id="{344A921C-E766-4DEA-BBF3-A7E24C4C33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24" t="-1195" r="668" b="55"/>
            <a:stretch>
              <a:fillRect/>
            </a:stretch>
          </p:blipFill>
          <p:spPr bwMode="auto">
            <a:xfrm>
              <a:off x="518" y="1530"/>
              <a:ext cx="2031" cy="1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8712" name="Line 8">
              <a:extLst>
                <a:ext uri="{FF2B5EF4-FFF2-40B4-BE49-F238E27FC236}">
                  <a16:creationId xmlns:a16="http://schemas.microsoft.com/office/drawing/2014/main" id="{409B56CC-CC27-4823-A0A6-514C9FAEF80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1465" y="1925"/>
              <a:ext cx="699" cy="119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8713" name="Rectangle 9">
            <a:extLst>
              <a:ext uri="{FF2B5EF4-FFF2-40B4-BE49-F238E27FC236}">
                <a16:creationId xmlns:a16="http://schemas.microsoft.com/office/drawing/2014/main" id="{DE723D33-D3BA-4D63-84A0-A77AC32E9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5591175"/>
            <a:ext cx="89535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rgbClr val="003399"/>
                </a:solidFill>
                <a:latin typeface="MS Sans Serif"/>
              </a:rPr>
              <a:t>Tarboton, D. G., (1997), "A New Method for the Determination of Flow Directions and Contributing Areas in Grid Digital Elevation Models," Water Resources Research, 33(2): 309-319.) (</a:t>
            </a:r>
            <a:r>
              <a:rPr lang="en-US" altLang="en-US" sz="1800" u="sng">
                <a:solidFill>
                  <a:srgbClr val="003399"/>
                </a:solidFill>
                <a:latin typeface="MS Sans Serif"/>
              </a:rPr>
              <a:t>http://www.engineering.usu.edu/cee/faculty/dtarb/dinf.pdf</a:t>
            </a:r>
            <a:r>
              <a:rPr lang="en-US" altLang="en-US" sz="1800">
                <a:solidFill>
                  <a:srgbClr val="003399"/>
                </a:solidFill>
                <a:latin typeface="MS Sans Serif"/>
              </a:rPr>
              <a:t>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Picture 3">
            <a:extLst>
              <a:ext uri="{FF2B5EF4-FFF2-40B4-BE49-F238E27FC236}">
                <a16:creationId xmlns:a16="http://schemas.microsoft.com/office/drawing/2014/main" id="{38FD4D29-03D0-483D-AB17-D1CE7DFA5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4" r="2797"/>
          <a:stretch>
            <a:fillRect/>
          </a:stretch>
        </p:blipFill>
        <p:spPr bwMode="auto">
          <a:xfrm>
            <a:off x="4244975" y="0"/>
            <a:ext cx="4899025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7746" name="Picture 2">
            <a:extLst>
              <a:ext uri="{FF2B5EF4-FFF2-40B4-BE49-F238E27FC236}">
                <a16:creationId xmlns:a16="http://schemas.microsoft.com/office/drawing/2014/main" id="{51669A0E-8999-48CB-B60E-7477802E6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/>
          <a:stretch>
            <a:fillRect/>
          </a:stretch>
        </p:blipFill>
        <p:spPr bwMode="auto">
          <a:xfrm>
            <a:off x="0" y="2114550"/>
            <a:ext cx="490855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7748" name="Text Box 4">
            <a:extLst>
              <a:ext uri="{FF2B5EF4-FFF2-40B4-BE49-F238E27FC236}">
                <a16:creationId xmlns:a16="http://schemas.microsoft.com/office/drawing/2014/main" id="{405E1092-DD94-4CE4-A9B5-3881BA443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054600"/>
            <a:ext cx="314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>
                <a:solidFill>
                  <a:schemeClr val="hlink"/>
                </a:solidFill>
              </a:rPr>
              <a:t>Contributing Area using D8</a:t>
            </a:r>
          </a:p>
        </p:txBody>
      </p:sp>
      <p:sp>
        <p:nvSpPr>
          <p:cNvPr id="287749" name="Text Box 5">
            <a:extLst>
              <a:ext uri="{FF2B5EF4-FFF2-40B4-BE49-F238E27FC236}">
                <a16:creationId xmlns:a16="http://schemas.microsoft.com/office/drawing/2014/main" id="{FECDC89F-9328-4A15-882B-3FF9FFFE7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977900"/>
            <a:ext cx="31496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>
                <a:solidFill>
                  <a:schemeClr val="hlink"/>
                </a:solidFill>
              </a:rPr>
              <a:t>Contributing Area using D</a:t>
            </a:r>
            <a:r>
              <a:rPr kumimoji="1" lang="en-US" altLang="en-US" sz="2800">
                <a:solidFill>
                  <a:schemeClr val="hlink"/>
                </a:solidFill>
                <a:sym typeface="Symbol" panose="05050102010706020507" pitchFamily="18" charset="2"/>
              </a:rPr>
              <a:t></a:t>
            </a:r>
            <a:endParaRPr kumimoji="1" lang="en-US" altLang="en-US" sz="3600" b="1">
              <a:solidFill>
                <a:schemeClr val="hlink"/>
              </a:solidFill>
              <a:sym typeface="Symbol" panose="05050102010706020507" pitchFamily="18" charset="2"/>
            </a:endParaRPr>
          </a:p>
        </p:txBody>
      </p:sp>
      <p:sp>
        <p:nvSpPr>
          <p:cNvPr id="287750" name="Line 6">
            <a:extLst>
              <a:ext uri="{FF2B5EF4-FFF2-40B4-BE49-F238E27FC236}">
                <a16:creationId xmlns:a16="http://schemas.microsoft.com/office/drawing/2014/main" id="{3479D81F-315B-4F02-B1FE-ADC6A1D45D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0263" y="1930400"/>
            <a:ext cx="0" cy="8350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751" name="Line 7">
            <a:extLst>
              <a:ext uri="{FF2B5EF4-FFF2-40B4-BE49-F238E27FC236}">
                <a16:creationId xmlns:a16="http://schemas.microsoft.com/office/drawing/2014/main" id="{24FF7E0D-46D9-485D-A70C-9B6F244F79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37400" y="4383088"/>
            <a:ext cx="0" cy="6651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3762" name="Object 2">
            <a:extLst>
              <a:ext uri="{FF2B5EF4-FFF2-40B4-BE49-F238E27FC236}">
                <a16:creationId xmlns:a16="http://schemas.microsoft.com/office/drawing/2014/main" id="{64C9955C-4E48-457A-86CA-AFFE60493C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4350" y="877888"/>
          <a:ext cx="8007350" cy="550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63" name="Document" r:id="rId3" imgW="4005720" imgH="2755800" progId="Word.Document.8">
                  <p:embed/>
                </p:oleObj>
              </mc:Choice>
              <mc:Fallback>
                <p:oleObj name="Document" r:id="rId3" imgW="4005720" imgH="27558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877888"/>
                        <a:ext cx="8007350" cy="550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9730" name="Object 2">
            <a:extLst>
              <a:ext uri="{FF2B5EF4-FFF2-40B4-BE49-F238E27FC236}">
                <a16:creationId xmlns:a16="http://schemas.microsoft.com/office/drawing/2014/main" id="{D0CD9597-FA57-4A24-B519-7CD0FF27BD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3750" y="577850"/>
          <a:ext cx="6362700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34" name="Document" r:id="rId4" imgW="3228070" imgH="704332" progId="Word.Document.8">
                  <p:embed/>
                </p:oleObj>
              </mc:Choice>
              <mc:Fallback>
                <p:oleObj name="Document" r:id="rId4" imgW="3228070" imgH="704332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577850"/>
                        <a:ext cx="6362700" cy="138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9731" name="Picture 3">
            <a:extLst>
              <a:ext uri="{FF2B5EF4-FFF2-40B4-BE49-F238E27FC236}">
                <a16:creationId xmlns:a16="http://schemas.microsoft.com/office/drawing/2014/main" id="{26DED1D9-527D-443B-B424-503FA7996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4" t="28926" r="18246" b="26311"/>
          <a:stretch>
            <a:fillRect/>
          </a:stretch>
        </p:blipFill>
        <p:spPr bwMode="auto">
          <a:xfrm>
            <a:off x="4913313" y="2163763"/>
            <a:ext cx="3409950" cy="342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9732" name="Text Box 4">
            <a:extLst>
              <a:ext uri="{FF2B5EF4-FFF2-40B4-BE49-F238E27FC236}">
                <a16:creationId xmlns:a16="http://schemas.microsoft.com/office/drawing/2014/main" id="{178351DA-21E1-4087-814E-23E8CB9A0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6215063"/>
            <a:ext cx="8350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>
                <a:solidFill>
                  <a:srgbClr val="003399"/>
                </a:solidFill>
              </a:rPr>
              <a:t>Useful for example to track where sediment or contaminant moves</a:t>
            </a:r>
          </a:p>
        </p:txBody>
      </p:sp>
      <p:graphicFrame>
        <p:nvGraphicFramePr>
          <p:cNvPr id="329733" name="Object 5">
            <a:extLst>
              <a:ext uri="{FF2B5EF4-FFF2-40B4-BE49-F238E27FC236}">
                <a16:creationId xmlns:a16="http://schemas.microsoft.com/office/drawing/2014/main" id="{DC0226B0-888C-4B9E-B66B-27283976E1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3550" y="2130425"/>
          <a:ext cx="4214813" cy="412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35" name="Picture" r:id="rId7" imgW="2809800" imgH="2752560" progId="Word.Picture.8">
                  <p:embed/>
                </p:oleObj>
              </mc:Choice>
              <mc:Fallback>
                <p:oleObj name="Picture" r:id="rId7" imgW="2809800" imgH="275256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2130425"/>
                        <a:ext cx="4214813" cy="412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628" name="Object 4">
            <a:extLst>
              <a:ext uri="{FF2B5EF4-FFF2-40B4-BE49-F238E27FC236}">
                <a16:creationId xmlns:a16="http://schemas.microsoft.com/office/drawing/2014/main" id="{1A2E17A8-FFE0-4FE7-8EFC-AC0CD018A5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9400" y="1077913"/>
          <a:ext cx="5686425" cy="400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0" name="Document" r:id="rId3" imgW="4376520" imgH="3083400" progId="Word.Document.8">
                  <p:embed/>
                </p:oleObj>
              </mc:Choice>
              <mc:Fallback>
                <p:oleObj name="Document" r:id="rId3" imgW="4376520" imgH="30834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1077913"/>
                        <a:ext cx="5686425" cy="400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26" name="Rectangle 2">
            <a:extLst>
              <a:ext uri="{FF2B5EF4-FFF2-40B4-BE49-F238E27FC236}">
                <a16:creationId xmlns:a16="http://schemas.microsoft.com/office/drawing/2014/main" id="{1D07E31E-56D0-48D3-A06B-96B0403884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95275"/>
            <a:ext cx="7772400" cy="1025525"/>
          </a:xfrm>
        </p:spPr>
        <p:txBody>
          <a:bodyPr/>
          <a:lstStyle/>
          <a:p>
            <a:r>
              <a:rPr lang="en-US" altLang="en-US" sz="2800" b="1">
                <a:solidFill>
                  <a:schemeClr val="tx1"/>
                </a:solidFill>
              </a:rPr>
              <a:t>Elevation Surface</a:t>
            </a:r>
            <a:r>
              <a:rPr lang="en-US" altLang="en-US" sz="2800">
                <a:solidFill>
                  <a:schemeClr val="tx1"/>
                </a:solidFill>
              </a:rPr>
              <a:t> — the ground surface elevation at each point</a:t>
            </a:r>
          </a:p>
        </p:txBody>
      </p:sp>
      <p:sp>
        <p:nvSpPr>
          <p:cNvPr id="154629" name="Text Box 5">
            <a:extLst>
              <a:ext uri="{FF2B5EF4-FFF2-40B4-BE49-F238E27FC236}">
                <a16:creationId xmlns:a16="http://schemas.microsoft.com/office/drawing/2014/main" id="{38DA4597-53DE-47BC-914C-BF14646D8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25" y="4722813"/>
            <a:ext cx="7866063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/>
              <a:t>Digital Elevation Model</a:t>
            </a:r>
            <a:r>
              <a:rPr lang="en-US" altLang="en-US" sz="2800"/>
              <a:t> — A digital representation of an elevation surface.  Examples include a (square) digital elevation grid, triangular irregular network, set of digital line graph contours or random points.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0754" name="Object 2">
            <a:extLst>
              <a:ext uri="{FF2B5EF4-FFF2-40B4-BE49-F238E27FC236}">
                <a16:creationId xmlns:a16="http://schemas.microsoft.com/office/drawing/2014/main" id="{62C48F55-BE82-4279-BC66-891B984C35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1838" y="233363"/>
          <a:ext cx="7823200" cy="294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59" name="Document" r:id="rId4" imgW="3912703" imgH="1478629" progId="Word.Document.8">
                  <p:embed/>
                </p:oleObj>
              </mc:Choice>
              <mc:Fallback>
                <p:oleObj name="Document" r:id="rId4" imgW="3912703" imgH="1478629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233363"/>
                        <a:ext cx="7823200" cy="294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0755" name="Rectangle 3">
            <a:extLst>
              <a:ext uri="{FF2B5EF4-FFF2-40B4-BE49-F238E27FC236}">
                <a16:creationId xmlns:a16="http://schemas.microsoft.com/office/drawing/2014/main" id="{F2BDD86C-24D6-4E4A-B872-E572E1DB2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043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30756" name="Object 4">
            <a:extLst>
              <a:ext uri="{FF2B5EF4-FFF2-40B4-BE49-F238E27FC236}">
                <a16:creationId xmlns:a16="http://schemas.microsoft.com/office/drawing/2014/main" id="{5959A68C-E7B4-4144-AEA3-C4B0C4A0EF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3913" y="1931988"/>
          <a:ext cx="4524375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60" name="Picture" r:id="rId6" imgW="3019320" imgH="2781360" progId="Word.Picture.8">
                  <p:embed/>
                </p:oleObj>
              </mc:Choice>
              <mc:Fallback>
                <p:oleObj name="Picture" r:id="rId6" imgW="3019320" imgH="278136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1931988"/>
                        <a:ext cx="4524375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0757" name="Text Box 5">
            <a:extLst>
              <a:ext uri="{FF2B5EF4-FFF2-40B4-BE49-F238E27FC236}">
                <a16:creationId xmlns:a16="http://schemas.microsoft.com/office/drawing/2014/main" id="{B7CF1445-7C97-4910-9E4A-024D7D929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6215063"/>
            <a:ext cx="8350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>
                <a:solidFill>
                  <a:srgbClr val="003399"/>
                </a:solidFill>
              </a:rPr>
              <a:t>Useful for example to track where a contaminant may come from</a:t>
            </a:r>
          </a:p>
        </p:txBody>
      </p:sp>
      <p:pic>
        <p:nvPicPr>
          <p:cNvPr id="330758" name="Picture 6">
            <a:extLst>
              <a:ext uri="{FF2B5EF4-FFF2-40B4-BE49-F238E27FC236}">
                <a16:creationId xmlns:a16="http://schemas.microsoft.com/office/drawing/2014/main" id="{C65F1DF3-290D-4BE1-949A-84CC777E6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1243013"/>
            <a:ext cx="3738562" cy="494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1778" name="Object 2">
            <a:extLst>
              <a:ext uri="{FF2B5EF4-FFF2-40B4-BE49-F238E27FC236}">
                <a16:creationId xmlns:a16="http://schemas.microsoft.com/office/drawing/2014/main" id="{EAE98EC2-3A1D-460C-A2BE-9EDFA64946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9700" y="0"/>
          <a:ext cx="4049713" cy="653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81" name="Document" r:id="rId4" imgW="2633524" imgH="4212889" progId="Word.Document.8">
                  <p:embed/>
                </p:oleObj>
              </mc:Choice>
              <mc:Fallback>
                <p:oleObj name="Document" r:id="rId4" imgW="2633524" imgH="4212889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" y="0"/>
                        <a:ext cx="4049713" cy="653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1779" name="Picture 3">
            <a:extLst>
              <a:ext uri="{FF2B5EF4-FFF2-40B4-BE49-F238E27FC236}">
                <a16:creationId xmlns:a16="http://schemas.microsoft.com/office/drawing/2014/main" id="{FBDDDB76-39AB-4133-8081-6290C8115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0"/>
            <a:ext cx="4889500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1780" name="Rectangle 4">
            <a:extLst>
              <a:ext uri="{FF2B5EF4-FFF2-40B4-BE49-F238E27FC236}">
                <a16:creationId xmlns:a16="http://schemas.microsoft.com/office/drawing/2014/main" id="{BEF9A274-414F-490F-8BE3-82CF3175E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6725" y="5213350"/>
            <a:ext cx="48672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>
                <a:solidFill>
                  <a:srgbClr val="003399"/>
                </a:solidFill>
              </a:rPr>
              <a:t>Useful for a tracking contaminant or compound subject to decay or attenuation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1234" name="Object 2">
            <a:extLst>
              <a:ext uri="{FF2B5EF4-FFF2-40B4-BE49-F238E27FC236}">
                <a16:creationId xmlns:a16="http://schemas.microsoft.com/office/drawing/2014/main" id="{35AD7E90-EA75-4626-A9F0-9BE14522B2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0650" y="212725"/>
          <a:ext cx="4300538" cy="556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37" name="Document" r:id="rId3" imgW="2743948" imgH="3536222" progId="Word.Document.8">
                  <p:embed/>
                </p:oleObj>
              </mc:Choice>
              <mc:Fallback>
                <p:oleObj name="Document" r:id="rId3" imgW="2743948" imgH="3536222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212725"/>
                        <a:ext cx="4300538" cy="556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1235" name="Picture 3">
            <a:extLst>
              <a:ext uri="{FF2B5EF4-FFF2-40B4-BE49-F238E27FC236}">
                <a16:creationId xmlns:a16="http://schemas.microsoft.com/office/drawing/2014/main" id="{668DEF25-014E-46B0-9F14-40CD4A953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68263"/>
            <a:ext cx="478790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1236" name="Rectangle 4">
            <a:extLst>
              <a:ext uri="{FF2B5EF4-FFF2-40B4-BE49-F238E27FC236}">
                <a16:creationId xmlns:a16="http://schemas.microsoft.com/office/drawing/2014/main" id="{63D5FE80-3C3A-44EC-9E6E-3066DDB1D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625" y="5191125"/>
            <a:ext cx="54133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>
                <a:solidFill>
                  <a:srgbClr val="003399"/>
                </a:solidFill>
              </a:rPr>
              <a:t>Useful for a tracking a contaminant released or partitioned to flow at a fixed threshold concentration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>
            <a:extLst>
              <a:ext uri="{FF2B5EF4-FFF2-40B4-BE49-F238E27FC236}">
                <a16:creationId xmlns:a16="http://schemas.microsoft.com/office/drawing/2014/main" id="{DB154A23-450E-44D3-B15F-51240B36F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9288" y="0"/>
            <a:ext cx="7912100" cy="666750"/>
          </a:xfrm>
        </p:spPr>
        <p:txBody>
          <a:bodyPr/>
          <a:lstStyle/>
          <a:p>
            <a:r>
              <a:rPr lang="en-US" altLang="en-US"/>
              <a:t>Transport limited accumulation</a:t>
            </a:r>
          </a:p>
        </p:txBody>
      </p:sp>
      <p:pic>
        <p:nvPicPr>
          <p:cNvPr id="332803" name="Picture 3">
            <a:extLst>
              <a:ext uri="{FF2B5EF4-FFF2-40B4-BE49-F238E27FC236}">
                <a16:creationId xmlns:a16="http://schemas.microsoft.com/office/drawing/2014/main" id="{553F5C07-450B-4A0D-9B62-FF5B50412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8150"/>
            <a:ext cx="2266950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04" name="Picture 4">
            <a:extLst>
              <a:ext uri="{FF2B5EF4-FFF2-40B4-BE49-F238E27FC236}">
                <a16:creationId xmlns:a16="http://schemas.microsoft.com/office/drawing/2014/main" id="{E889469D-0D41-4F3B-BBE1-F4C677F0A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684338"/>
            <a:ext cx="2203450" cy="354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05" name="Picture 5">
            <a:extLst>
              <a:ext uri="{FF2B5EF4-FFF2-40B4-BE49-F238E27FC236}">
                <a16:creationId xmlns:a16="http://schemas.microsoft.com/office/drawing/2014/main" id="{33D07DD3-539A-4984-BBB1-0CAFE0D5A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1692275"/>
            <a:ext cx="2157412" cy="35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806" name="Picture 6">
            <a:extLst>
              <a:ext uri="{FF2B5EF4-FFF2-40B4-BE49-F238E27FC236}">
                <a16:creationId xmlns:a16="http://schemas.microsoft.com/office/drawing/2014/main" id="{16D12BCB-1065-470D-B4BD-D899DB3E1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88" y="1709738"/>
            <a:ext cx="2220912" cy="346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32807" name="Object 7">
            <a:extLst>
              <a:ext uri="{FF2B5EF4-FFF2-40B4-BE49-F238E27FC236}">
                <a16:creationId xmlns:a16="http://schemas.microsoft.com/office/drawing/2014/main" id="{F29A7166-0422-4397-8AAA-1DAAB5B2E5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776288"/>
          <a:ext cx="2217738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16" name="Document" r:id="rId8" imgW="1212120" imgH="361800" progId="Word.Document.8">
                  <p:embed/>
                </p:oleObj>
              </mc:Choice>
              <mc:Fallback>
                <p:oleObj name="Document" r:id="rId8" imgW="1212120" imgH="36180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76288"/>
                        <a:ext cx="2217738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08" name="Object 8">
            <a:extLst>
              <a:ext uri="{FF2B5EF4-FFF2-40B4-BE49-F238E27FC236}">
                <a16:creationId xmlns:a16="http://schemas.microsoft.com/office/drawing/2014/main" id="{D1402627-B5BB-46E1-B897-FB32DE93CA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1238" y="773113"/>
          <a:ext cx="2443162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17" name="Document" r:id="rId10" imgW="1360800" imgH="501480" progId="Word.Document.8">
                  <p:embed/>
                </p:oleObj>
              </mc:Choice>
              <mc:Fallback>
                <p:oleObj name="Document" r:id="rId10" imgW="1360800" imgH="50148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1238" y="773113"/>
                        <a:ext cx="2443162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09" name="Object 9">
            <a:extLst>
              <a:ext uri="{FF2B5EF4-FFF2-40B4-BE49-F238E27FC236}">
                <a16:creationId xmlns:a16="http://schemas.microsoft.com/office/drawing/2014/main" id="{CD27655E-AC95-415A-ACB1-D4BF2C87DF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89450" y="811213"/>
          <a:ext cx="2449513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18" name="Document" r:id="rId12" imgW="1360800" imgH="501480" progId="Word.Document.8">
                  <p:embed/>
                </p:oleObj>
              </mc:Choice>
              <mc:Fallback>
                <p:oleObj name="Document" r:id="rId12" imgW="1360800" imgH="501480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811213"/>
                        <a:ext cx="2449513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0" name="Object 10">
            <a:extLst>
              <a:ext uri="{FF2B5EF4-FFF2-40B4-BE49-F238E27FC236}">
                <a16:creationId xmlns:a16="http://schemas.microsoft.com/office/drawing/2014/main" id="{75945FAD-3B11-42DE-B30D-54BF368072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2588" y="803275"/>
          <a:ext cx="2449512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19" name="Document" r:id="rId14" imgW="1360800" imgH="501480" progId="Word.Document.8">
                  <p:embed/>
                </p:oleObj>
              </mc:Choice>
              <mc:Fallback>
                <p:oleObj name="Document" r:id="rId14" imgW="1360800" imgH="501480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803275"/>
                        <a:ext cx="2449512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1" name="Object 11">
            <a:extLst>
              <a:ext uri="{FF2B5EF4-FFF2-40B4-BE49-F238E27FC236}">
                <a16:creationId xmlns:a16="http://schemas.microsoft.com/office/drawing/2014/main" id="{CE9AC6CF-030A-4D94-B85F-B91B4B1C32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05188" y="5492750"/>
          <a:ext cx="310673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20" name="Equation" r:id="rId16" imgW="1739880" imgH="266400" progId="Equation.3">
                  <p:embed/>
                </p:oleObj>
              </mc:Choice>
              <mc:Fallback>
                <p:oleObj name="Equation" r:id="rId16" imgW="1739880" imgH="2664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188" y="5492750"/>
                        <a:ext cx="3106737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2" name="Object 12">
            <a:extLst>
              <a:ext uri="{FF2B5EF4-FFF2-40B4-BE49-F238E27FC236}">
                <a16:creationId xmlns:a16="http://schemas.microsoft.com/office/drawing/2014/main" id="{8BCDB724-22E6-49D1-B87D-E255D2E095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18288" y="5472113"/>
          <a:ext cx="238283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21" name="Equation" r:id="rId18" imgW="1333440" imgH="253800" progId="Equation.3">
                  <p:embed/>
                </p:oleObj>
              </mc:Choice>
              <mc:Fallback>
                <p:oleObj name="Equation" r:id="rId18" imgW="1333440" imgH="2538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8288" y="5472113"/>
                        <a:ext cx="2382837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2813" name="Line 13">
            <a:extLst>
              <a:ext uri="{FF2B5EF4-FFF2-40B4-BE49-F238E27FC236}">
                <a16:creationId xmlns:a16="http://schemas.microsoft.com/office/drawing/2014/main" id="{25EE90AB-30DE-4B00-822D-FBC2FD5E0D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03763" y="5276850"/>
            <a:ext cx="663575" cy="2905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14" name="Line 14">
            <a:extLst>
              <a:ext uri="{FF2B5EF4-FFF2-40B4-BE49-F238E27FC236}">
                <a16:creationId xmlns:a16="http://schemas.microsoft.com/office/drawing/2014/main" id="{F2E35ED6-6AA2-4DED-BDB5-E34ED55F9C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93013" y="5237163"/>
            <a:ext cx="279400" cy="34448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15" name="Text Box 15">
            <a:extLst>
              <a:ext uri="{FF2B5EF4-FFF2-40B4-BE49-F238E27FC236}">
                <a16:creationId xmlns:a16="http://schemas.microsoft.com/office/drawing/2014/main" id="{B3606C1F-1404-4DAB-8695-085ADC20E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51525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2000" b="1">
                <a:solidFill>
                  <a:srgbClr val="003399"/>
                </a:solidFill>
                <a:latin typeface="Arial" panose="020B0604020202020204" pitchFamily="34" charset="0"/>
              </a:rPr>
              <a:t>Useful for modeling erosion and sediment delivery, the spatial dependence of sediment delivery ratio and contaminant that adheres to sediment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>
            <a:extLst>
              <a:ext uri="{FF2B5EF4-FFF2-40B4-BE49-F238E27FC236}">
                <a16:creationId xmlns:a16="http://schemas.microsoft.com/office/drawing/2014/main" id="{7DD26C18-EAC8-4DCD-8D73-3C1DD76AC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Monotype Sorts" pitchFamily="2" charset="2"/>
              <a:buNone/>
            </a:pPr>
            <a:r>
              <a:rPr lang="en-US" altLang="en-US"/>
              <a:t>Reverse Accumulation</a:t>
            </a:r>
          </a:p>
        </p:txBody>
      </p:sp>
      <p:pic>
        <p:nvPicPr>
          <p:cNvPr id="333827" name="Picture 3">
            <a:extLst>
              <a:ext uri="{FF2B5EF4-FFF2-40B4-BE49-F238E27FC236}">
                <a16:creationId xmlns:a16="http://schemas.microsoft.com/office/drawing/2014/main" id="{ABA88300-B9A6-43A4-B243-6D58D2F80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5" t="17523" r="29248" b="4533"/>
          <a:stretch>
            <a:fillRect/>
          </a:stretch>
        </p:blipFill>
        <p:spPr bwMode="auto">
          <a:xfrm>
            <a:off x="4341813" y="831850"/>
            <a:ext cx="441325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3829" name="Rectangle 5">
            <a:extLst>
              <a:ext uri="{FF2B5EF4-FFF2-40B4-BE49-F238E27FC236}">
                <a16:creationId xmlns:a16="http://schemas.microsoft.com/office/drawing/2014/main" id="{5E305487-D71D-4E25-B68A-5C88E8EB1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8" y="5148263"/>
            <a:ext cx="4030662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>
                <a:solidFill>
                  <a:srgbClr val="003399"/>
                </a:solidFill>
              </a:rPr>
              <a:t>Useful for destabilization sensitivity in landslide hazard assessment</a:t>
            </a:r>
          </a:p>
        </p:txBody>
      </p:sp>
      <p:sp>
        <p:nvSpPr>
          <p:cNvPr id="333830" name="Text Box 6">
            <a:extLst>
              <a:ext uri="{FF2B5EF4-FFF2-40B4-BE49-F238E27FC236}">
                <a16:creationId xmlns:a16="http://schemas.microsoft.com/office/drawing/2014/main" id="{3AB7DAAD-3794-402B-8705-0AE7BB932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1563" y="6423025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en-US" sz="2000" b="1">
                <a:solidFill>
                  <a:schemeClr val="bg2"/>
                </a:solidFill>
              </a:rPr>
              <a:t>with Bob Pack</a:t>
            </a:r>
          </a:p>
        </p:txBody>
      </p:sp>
      <p:graphicFrame>
        <p:nvGraphicFramePr>
          <p:cNvPr id="333831" name="Object 7">
            <a:extLst>
              <a:ext uri="{FF2B5EF4-FFF2-40B4-BE49-F238E27FC236}">
                <a16:creationId xmlns:a16="http://schemas.microsoft.com/office/drawing/2014/main" id="{8A920EEC-6233-4230-BA64-24B7756FBE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85725" y="630238"/>
          <a:ext cx="4608513" cy="471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32" name="Picture" r:id="rId5" imgW="2752560" imgH="2819520" progId="Word.Picture.8">
                  <p:embed/>
                </p:oleObj>
              </mc:Choice>
              <mc:Fallback>
                <p:oleObj name="Picture" r:id="rId5" imgW="2752560" imgH="2819520" progId="Word.Pictur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5725" y="630238"/>
                        <a:ext cx="4608513" cy="471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>
            <a:extLst>
              <a:ext uri="{FF2B5EF4-FFF2-40B4-BE49-F238E27FC236}">
                <a16:creationId xmlns:a16="http://schemas.microsoft.com/office/drawing/2014/main" id="{81543852-F67A-4DA4-8786-A0FCF06ABE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47900" y="292100"/>
            <a:ext cx="6096000" cy="1143000"/>
          </a:xfrm>
        </p:spPr>
        <p:txBody>
          <a:bodyPr/>
          <a:lstStyle/>
          <a:p>
            <a:r>
              <a:rPr lang="en-US" altLang="en-US"/>
              <a:t>Why Programming</a:t>
            </a:r>
          </a:p>
        </p:txBody>
      </p:sp>
      <p:pic>
        <p:nvPicPr>
          <p:cNvPr id="369667" name="Picture 3" descr="COMPBORD">
            <a:extLst>
              <a:ext uri="{FF2B5EF4-FFF2-40B4-BE49-F238E27FC236}">
                <a16:creationId xmlns:a16="http://schemas.microsoft.com/office/drawing/2014/main" id="{33B57620-14C6-4ACC-9345-4882A8D3C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23" r="40082"/>
          <a:stretch>
            <a:fillRect/>
          </a:stretch>
        </p:blipFill>
        <p:spPr bwMode="auto">
          <a:xfrm>
            <a:off x="1655763" y="1727200"/>
            <a:ext cx="5884862" cy="486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Arc 2">
            <a:extLst>
              <a:ext uri="{FF2B5EF4-FFF2-40B4-BE49-F238E27FC236}">
                <a16:creationId xmlns:a16="http://schemas.microsoft.com/office/drawing/2014/main" id="{0DB7EFB6-C58E-4B5F-825E-5B3D97FE505F}"/>
              </a:ext>
            </a:extLst>
          </p:cNvPr>
          <p:cNvSpPr>
            <a:spLocks/>
          </p:cNvSpPr>
          <p:nvPr/>
        </p:nvSpPr>
        <p:spPr bwMode="auto">
          <a:xfrm>
            <a:off x="0" y="839788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0691" name="Line 3">
            <a:extLst>
              <a:ext uri="{FF2B5EF4-FFF2-40B4-BE49-F238E27FC236}">
                <a16:creationId xmlns:a16="http://schemas.microsoft.com/office/drawing/2014/main" id="{BF256E66-4BED-4401-A1DD-CDF2844AD2E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738" y="955675"/>
            <a:ext cx="8561387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0692" name="Picture 4" descr="COMPBORD">
            <a:extLst>
              <a:ext uri="{FF2B5EF4-FFF2-40B4-BE49-F238E27FC236}">
                <a16:creationId xmlns:a16="http://schemas.microsoft.com/office/drawing/2014/main" id="{E436EFB2-8A4C-4DD2-B2C4-5A563CBF6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39" r="59991"/>
          <a:stretch>
            <a:fillRect/>
          </a:stretch>
        </p:blipFill>
        <p:spPr bwMode="auto">
          <a:xfrm>
            <a:off x="0" y="4986338"/>
            <a:ext cx="1876425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0693" name="Rectangle 5">
            <a:extLst>
              <a:ext uri="{FF2B5EF4-FFF2-40B4-BE49-F238E27FC236}">
                <a16:creationId xmlns:a16="http://schemas.microsoft.com/office/drawing/2014/main" id="{F1CA401E-4D04-41AC-ABE2-DB98C61068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8900" y="0"/>
            <a:ext cx="7235825" cy="1031875"/>
          </a:xfrm>
        </p:spPr>
        <p:txBody>
          <a:bodyPr/>
          <a:lstStyle/>
          <a:p>
            <a:r>
              <a:rPr lang="en-US" altLang="en-US" sz="3600">
                <a:latin typeface="Arial" panose="020B0604020202020204" pitchFamily="34" charset="0"/>
              </a:rPr>
              <a:t>TauDEM Software Functionality</a:t>
            </a:r>
          </a:p>
        </p:txBody>
      </p:sp>
      <p:sp>
        <p:nvSpPr>
          <p:cNvPr id="370694" name="Rectangle 6">
            <a:extLst>
              <a:ext uri="{FF2B5EF4-FFF2-40B4-BE49-F238E27FC236}">
                <a16:creationId xmlns:a16="http://schemas.microsoft.com/office/drawing/2014/main" id="{65180218-099B-4445-AC74-D65E7D5FC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1788" y="1058863"/>
            <a:ext cx="7253287" cy="56007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 sz="2000">
                <a:solidFill>
                  <a:schemeClr val="bg2"/>
                </a:solidFill>
              </a:rPr>
              <a:t>Pit removal (standard flooding approach)</a:t>
            </a:r>
          </a:p>
          <a:p>
            <a:pPr>
              <a:lnSpc>
                <a:spcPct val="85000"/>
              </a:lnSpc>
            </a:pPr>
            <a:r>
              <a:rPr lang="en-US" altLang="en-US" sz="2000">
                <a:solidFill>
                  <a:schemeClr val="bg2"/>
                </a:solidFill>
              </a:rPr>
              <a:t>Flow directions and slope </a:t>
            </a:r>
          </a:p>
          <a:p>
            <a:pPr lvl="1">
              <a:lnSpc>
                <a:spcPct val="85000"/>
              </a:lnSpc>
            </a:pPr>
            <a:r>
              <a:rPr lang="en-US" altLang="en-US" sz="2000">
                <a:solidFill>
                  <a:schemeClr val="bg2"/>
                </a:solidFill>
              </a:rPr>
              <a:t>D8 (standard)</a:t>
            </a:r>
          </a:p>
          <a:p>
            <a:pPr lvl="1">
              <a:lnSpc>
                <a:spcPct val="85000"/>
              </a:lnSpc>
            </a:pPr>
            <a:r>
              <a:rPr lang="en-US" altLang="en-US" sz="2000">
                <a:solidFill>
                  <a:schemeClr val="bg2"/>
                </a:solidFill>
              </a:rPr>
              <a:t>D</a:t>
            </a:r>
            <a:r>
              <a:rPr lang="en-US" altLang="en-US" sz="2000">
                <a:solidFill>
                  <a:schemeClr val="bg2"/>
                </a:solidFill>
                <a:sym typeface="Symbol" panose="05050102010706020507" pitchFamily="18" charset="2"/>
              </a:rPr>
              <a:t> (Tarboton, 1997, WRR 33(2):309)</a:t>
            </a:r>
          </a:p>
          <a:p>
            <a:pPr lvl="1">
              <a:lnSpc>
                <a:spcPct val="85000"/>
              </a:lnSpc>
            </a:pPr>
            <a:r>
              <a:rPr lang="en-US" altLang="en-US" sz="2000">
                <a:solidFill>
                  <a:schemeClr val="bg2"/>
                </a:solidFill>
                <a:sym typeface="Symbol" panose="05050102010706020507" pitchFamily="18" charset="2"/>
              </a:rPr>
              <a:t>Flat routing (Garbrecht and Martz, 1997, JOH 193:204)</a:t>
            </a:r>
          </a:p>
          <a:p>
            <a:pPr>
              <a:lnSpc>
                <a:spcPct val="85000"/>
              </a:lnSpc>
            </a:pPr>
            <a:r>
              <a:rPr lang="en-US" altLang="en-US" sz="2000">
                <a:solidFill>
                  <a:schemeClr val="bg2"/>
                </a:solidFill>
              </a:rPr>
              <a:t>Drainage area (D8 and D</a:t>
            </a:r>
            <a:r>
              <a:rPr lang="en-US" altLang="en-US" sz="2000">
                <a:solidFill>
                  <a:schemeClr val="bg2"/>
                </a:solidFill>
                <a:sym typeface="Symbol" panose="05050102010706020507" pitchFamily="18" charset="2"/>
              </a:rPr>
              <a:t>)</a:t>
            </a:r>
          </a:p>
          <a:p>
            <a:pPr>
              <a:lnSpc>
                <a:spcPct val="85000"/>
              </a:lnSpc>
            </a:pPr>
            <a:r>
              <a:rPr lang="en-US" altLang="en-US" sz="2000">
                <a:solidFill>
                  <a:schemeClr val="bg2"/>
                </a:solidFill>
                <a:sym typeface="Symbol" panose="05050102010706020507" pitchFamily="18" charset="2"/>
              </a:rPr>
              <a:t>Network and watershed delineation</a:t>
            </a:r>
          </a:p>
          <a:p>
            <a:pPr lvl="1">
              <a:lnSpc>
                <a:spcPct val="85000"/>
              </a:lnSpc>
            </a:pPr>
            <a:r>
              <a:rPr lang="en-US" altLang="en-US" sz="2000">
                <a:solidFill>
                  <a:schemeClr val="bg2"/>
                </a:solidFill>
                <a:sym typeface="Symbol" panose="05050102010706020507" pitchFamily="18" charset="2"/>
              </a:rPr>
              <a:t>Support area threshold/channel maintenance coefficient (Standard)</a:t>
            </a:r>
          </a:p>
          <a:p>
            <a:pPr lvl="1">
              <a:lnSpc>
                <a:spcPct val="85000"/>
              </a:lnSpc>
            </a:pPr>
            <a:r>
              <a:rPr lang="en-US" altLang="en-US" sz="2000">
                <a:solidFill>
                  <a:schemeClr val="bg2"/>
                </a:solidFill>
                <a:sym typeface="Symbol" panose="05050102010706020507" pitchFamily="18" charset="2"/>
              </a:rPr>
              <a:t>Combined area-slope threshold (Montgomery and Dietrich, 1992, Science, 255:826)</a:t>
            </a:r>
          </a:p>
          <a:p>
            <a:pPr lvl="1">
              <a:lnSpc>
                <a:spcPct val="85000"/>
              </a:lnSpc>
            </a:pPr>
            <a:r>
              <a:rPr lang="en-US" altLang="en-US" sz="2000">
                <a:solidFill>
                  <a:schemeClr val="bg2"/>
                </a:solidFill>
                <a:sym typeface="Symbol" panose="05050102010706020507" pitchFamily="18" charset="2"/>
              </a:rPr>
              <a:t>Local curvature based (using Peuker and Douglas, 1975, Comput. Graphics Image Proc. 4:375)</a:t>
            </a:r>
          </a:p>
          <a:p>
            <a:pPr>
              <a:lnSpc>
                <a:spcPct val="85000"/>
              </a:lnSpc>
            </a:pPr>
            <a:r>
              <a:rPr lang="en-US" altLang="en-US" sz="2000">
                <a:solidFill>
                  <a:schemeClr val="bg2"/>
                </a:solidFill>
                <a:sym typeface="Symbol" panose="05050102010706020507" pitchFamily="18" charset="2"/>
              </a:rPr>
              <a:t>Threshold/drainage density selection by stream drop analysis (Tarboton et al., 1991, Hyd. Proc. 5(1):81)</a:t>
            </a:r>
          </a:p>
          <a:p>
            <a:pPr>
              <a:lnSpc>
                <a:spcPct val="85000"/>
              </a:lnSpc>
            </a:pPr>
            <a:r>
              <a:rPr lang="en-US" altLang="en-US" sz="2000">
                <a:solidFill>
                  <a:schemeClr val="bg2"/>
                </a:solidFill>
                <a:sym typeface="Symbol" panose="05050102010706020507" pitchFamily="18" charset="2"/>
              </a:rPr>
              <a:t>Other Functions: Downslope Influence, Upslope Dependence, Wetness index, distance to streams, Transport limited accumulation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Line 2">
            <a:extLst>
              <a:ext uri="{FF2B5EF4-FFF2-40B4-BE49-F238E27FC236}">
                <a16:creationId xmlns:a16="http://schemas.microsoft.com/office/drawing/2014/main" id="{523A2A22-249A-4AA9-8363-1B6449003DF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738" y="955675"/>
            <a:ext cx="8561387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1715" name="Rectangle 3">
            <a:extLst>
              <a:ext uri="{FF2B5EF4-FFF2-40B4-BE49-F238E27FC236}">
                <a16:creationId xmlns:a16="http://schemas.microsoft.com/office/drawing/2014/main" id="{FC7FA387-48D7-4987-9BF6-38E86195CA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7325" y="0"/>
            <a:ext cx="6021388" cy="9239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/>
              <a:t>TauDEM in ArcGIS</a:t>
            </a:r>
            <a:endParaRPr lang="en-US" altLang="en-US" sz="4000"/>
          </a:p>
        </p:txBody>
      </p:sp>
      <p:sp>
        <p:nvSpPr>
          <p:cNvPr id="371716" name="Rectangle 4">
            <a:extLst>
              <a:ext uri="{FF2B5EF4-FFF2-40B4-BE49-F238E27FC236}">
                <a16:creationId xmlns:a16="http://schemas.microsoft.com/office/drawing/2014/main" id="{A7E31A97-6B2D-4DAB-897E-7451A687A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8013" y="6096000"/>
            <a:ext cx="1554162" cy="6858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en-US" altLang="en-US" sz="2000">
                <a:solidFill>
                  <a:schemeClr val="bg2"/>
                </a:solidFill>
              </a:rPr>
              <a:t>ESRI binary</a:t>
            </a:r>
          </a:p>
          <a:p>
            <a:pPr algn="ctr"/>
            <a:r>
              <a:rPr kumimoji="1" lang="en-US" altLang="en-US" sz="2000">
                <a:solidFill>
                  <a:schemeClr val="bg2"/>
                </a:solidFill>
              </a:rPr>
              <a:t>grid</a:t>
            </a:r>
          </a:p>
        </p:txBody>
      </p:sp>
      <p:sp>
        <p:nvSpPr>
          <p:cNvPr id="371717" name="Rectangle 5">
            <a:extLst>
              <a:ext uri="{FF2B5EF4-FFF2-40B4-BE49-F238E27FC236}">
                <a16:creationId xmlns:a16="http://schemas.microsoft.com/office/drawing/2014/main" id="{29451BC9-41F8-42F0-BC3E-49B6C634A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650" y="6096000"/>
            <a:ext cx="1554163" cy="6858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en-US" altLang="en-US" sz="2000">
                <a:solidFill>
                  <a:schemeClr val="bg2"/>
                </a:solidFill>
              </a:rPr>
              <a:t>ASCII text </a:t>
            </a:r>
          </a:p>
          <a:p>
            <a:pPr algn="ctr"/>
            <a:r>
              <a:rPr kumimoji="1" lang="en-US" altLang="en-US" sz="2000">
                <a:solidFill>
                  <a:schemeClr val="bg2"/>
                </a:solidFill>
              </a:rPr>
              <a:t>grid</a:t>
            </a:r>
          </a:p>
        </p:txBody>
      </p:sp>
      <p:sp>
        <p:nvSpPr>
          <p:cNvPr id="371718" name="Rectangle 6">
            <a:extLst>
              <a:ext uri="{FF2B5EF4-FFF2-40B4-BE49-F238E27FC236}">
                <a16:creationId xmlns:a16="http://schemas.microsoft.com/office/drawing/2014/main" id="{EFC22086-D1CF-4884-B4A3-CA23ED347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2100" y="5283200"/>
            <a:ext cx="1997075" cy="6397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en-US" altLang="en-US" sz="2000">
                <a:solidFill>
                  <a:schemeClr val="bg2"/>
                </a:solidFill>
              </a:rPr>
              <a:t>ESRI gridio API </a:t>
            </a:r>
          </a:p>
          <a:p>
            <a:pPr algn="ctr"/>
            <a:r>
              <a:rPr kumimoji="1" lang="en-US" altLang="en-US" sz="2000">
                <a:solidFill>
                  <a:schemeClr val="bg2"/>
                </a:solidFill>
              </a:rPr>
              <a:t>(Spatial analyst)</a:t>
            </a:r>
          </a:p>
        </p:txBody>
      </p:sp>
      <p:sp>
        <p:nvSpPr>
          <p:cNvPr id="371719" name="Rectangle 7">
            <a:extLst>
              <a:ext uri="{FF2B5EF4-FFF2-40B4-BE49-F238E27FC236}">
                <a16:creationId xmlns:a16="http://schemas.microsoft.com/office/drawing/2014/main" id="{269BA5D3-89D8-4E88-BACB-8B7E36E6A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4511675"/>
            <a:ext cx="4156075" cy="685800"/>
          </a:xfrm>
          <a:prstGeom prst="rect">
            <a:avLst/>
          </a:prstGeom>
          <a:solidFill>
            <a:srgbClr val="99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en-US" altLang="en-US" sz="2000">
                <a:solidFill>
                  <a:schemeClr val="bg2"/>
                </a:solidFill>
              </a:rPr>
              <a:t>USU TMDLtoolkit modules</a:t>
            </a:r>
          </a:p>
          <a:p>
            <a:pPr algn="ctr"/>
            <a:r>
              <a:rPr kumimoji="1" lang="en-US" altLang="en-US" sz="2000">
                <a:solidFill>
                  <a:schemeClr val="bg2"/>
                </a:solidFill>
              </a:rPr>
              <a:t>(grid, shape, image, dbf, map, mapwin)</a:t>
            </a:r>
          </a:p>
        </p:txBody>
      </p:sp>
      <p:sp>
        <p:nvSpPr>
          <p:cNvPr id="371720" name="Rectangle 8">
            <a:extLst>
              <a:ext uri="{FF2B5EF4-FFF2-40B4-BE49-F238E27FC236}">
                <a16:creationId xmlns:a16="http://schemas.microsoft.com/office/drawing/2014/main" id="{0FCBDA21-605E-49F9-B1F5-31CA38CF6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913" y="3567113"/>
            <a:ext cx="2378075" cy="669925"/>
          </a:xfrm>
          <a:prstGeom prst="rect">
            <a:avLst/>
          </a:prstGeom>
          <a:solidFill>
            <a:srgbClr val="99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en-US" altLang="en-US" sz="2000">
                <a:solidFill>
                  <a:schemeClr val="bg2"/>
                </a:solidFill>
              </a:rPr>
              <a:t>TauDEM C++ library</a:t>
            </a:r>
          </a:p>
        </p:txBody>
      </p:sp>
      <p:sp>
        <p:nvSpPr>
          <p:cNvPr id="371721" name="Rectangle 9">
            <a:extLst>
              <a:ext uri="{FF2B5EF4-FFF2-40B4-BE49-F238E27FC236}">
                <a16:creationId xmlns:a16="http://schemas.microsoft.com/office/drawing/2014/main" id="{FBFFD11C-8B2E-4547-8FFE-B12F3F107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9913" y="3581400"/>
            <a:ext cx="1800225" cy="639763"/>
          </a:xfrm>
          <a:prstGeom prst="rect">
            <a:avLst/>
          </a:prstGeom>
          <a:solidFill>
            <a:srgbClr val="99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en-US" altLang="en-US" sz="2000">
                <a:solidFill>
                  <a:schemeClr val="bg2"/>
                </a:solidFill>
              </a:rPr>
              <a:t>Fortran (legacy)</a:t>
            </a:r>
          </a:p>
          <a:p>
            <a:pPr algn="ctr"/>
            <a:r>
              <a:rPr kumimoji="1" lang="en-US" altLang="en-US" sz="2000">
                <a:solidFill>
                  <a:schemeClr val="bg2"/>
                </a:solidFill>
              </a:rPr>
              <a:t>components </a:t>
            </a:r>
          </a:p>
        </p:txBody>
      </p:sp>
      <p:sp>
        <p:nvSpPr>
          <p:cNvPr id="371722" name="Rectangle 10">
            <a:extLst>
              <a:ext uri="{FF2B5EF4-FFF2-40B4-BE49-F238E27FC236}">
                <a16:creationId xmlns:a16="http://schemas.microsoft.com/office/drawing/2014/main" id="{A2228BCB-50FD-43ED-BF00-0E69339DD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3063" y="1079500"/>
            <a:ext cx="1830387" cy="1217613"/>
          </a:xfrm>
          <a:prstGeom prst="rect">
            <a:avLst/>
          </a:prstGeom>
          <a:solidFill>
            <a:srgbClr val="99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en-US" altLang="en-US" sz="2000">
                <a:solidFill>
                  <a:schemeClr val="bg2"/>
                </a:solidFill>
              </a:rPr>
              <a:t>Standalone </a:t>
            </a:r>
          </a:p>
          <a:p>
            <a:pPr algn="ctr"/>
            <a:r>
              <a:rPr kumimoji="1" lang="en-US" altLang="en-US" sz="2000">
                <a:solidFill>
                  <a:schemeClr val="bg2"/>
                </a:solidFill>
              </a:rPr>
              <a:t>command line </a:t>
            </a:r>
          </a:p>
          <a:p>
            <a:pPr algn="ctr"/>
            <a:r>
              <a:rPr kumimoji="1" lang="en-US" altLang="en-US" sz="2000">
                <a:solidFill>
                  <a:schemeClr val="bg2"/>
                </a:solidFill>
              </a:rPr>
              <a:t>applications</a:t>
            </a:r>
          </a:p>
        </p:txBody>
      </p:sp>
      <p:sp>
        <p:nvSpPr>
          <p:cNvPr id="371723" name="Rectangle 11">
            <a:extLst>
              <a:ext uri="{FF2B5EF4-FFF2-40B4-BE49-F238E27FC236}">
                <a16:creationId xmlns:a16="http://schemas.microsoft.com/office/drawing/2014/main" id="{73A88839-DBCC-411A-A4FA-39746EF61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838" y="2686050"/>
            <a:ext cx="3157537" cy="639763"/>
          </a:xfrm>
          <a:prstGeom prst="rect">
            <a:avLst/>
          </a:prstGeom>
          <a:solidFill>
            <a:srgbClr val="99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en-US" altLang="en-US" sz="2000">
                <a:solidFill>
                  <a:schemeClr val="bg2"/>
                </a:solidFill>
              </a:rPr>
              <a:t>C++ COM DLL interface</a:t>
            </a:r>
          </a:p>
        </p:txBody>
      </p:sp>
      <p:sp>
        <p:nvSpPr>
          <p:cNvPr id="371724" name="Rectangle 12">
            <a:extLst>
              <a:ext uri="{FF2B5EF4-FFF2-40B4-BE49-F238E27FC236}">
                <a16:creationId xmlns:a16="http://schemas.microsoft.com/office/drawing/2014/main" id="{4B3E3BED-1851-450C-83FE-3220B2599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1738" y="1057275"/>
            <a:ext cx="1522412" cy="1295400"/>
          </a:xfrm>
          <a:prstGeom prst="rect">
            <a:avLst/>
          </a:prstGeom>
          <a:solidFill>
            <a:srgbClr val="99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en-US" altLang="en-US" sz="2000">
                <a:solidFill>
                  <a:schemeClr val="bg2"/>
                </a:solidFill>
              </a:rPr>
              <a:t>Visual Basic </a:t>
            </a:r>
          </a:p>
          <a:p>
            <a:pPr algn="ctr"/>
            <a:r>
              <a:rPr kumimoji="1" lang="en-US" altLang="en-US" sz="2000">
                <a:solidFill>
                  <a:schemeClr val="bg2"/>
                </a:solidFill>
              </a:rPr>
              <a:t>GUI </a:t>
            </a:r>
          </a:p>
          <a:p>
            <a:pPr algn="ctr"/>
            <a:r>
              <a:rPr kumimoji="1" lang="en-US" altLang="en-US" sz="2000">
                <a:solidFill>
                  <a:schemeClr val="bg2"/>
                </a:solidFill>
              </a:rPr>
              <a:t>application</a:t>
            </a:r>
          </a:p>
          <a:p>
            <a:pPr algn="ctr"/>
            <a:endParaRPr kumimoji="1" lang="en-US" altLang="en-US" sz="2000">
              <a:solidFill>
                <a:schemeClr val="bg2"/>
              </a:solidFill>
            </a:endParaRPr>
          </a:p>
        </p:txBody>
      </p:sp>
      <p:sp>
        <p:nvSpPr>
          <p:cNvPr id="371725" name="Rectangle 13">
            <a:extLst>
              <a:ext uri="{FF2B5EF4-FFF2-40B4-BE49-F238E27FC236}">
                <a16:creationId xmlns:a16="http://schemas.microsoft.com/office/drawing/2014/main" id="{D5701D02-828C-4674-A01C-2D6B612E7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" y="1054100"/>
            <a:ext cx="2365375" cy="1296988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en-US" altLang="en-US" sz="2000">
                <a:solidFill>
                  <a:schemeClr val="bg2"/>
                </a:solidFill>
              </a:rPr>
              <a:t>Visual Basic </a:t>
            </a:r>
          </a:p>
          <a:p>
            <a:pPr algn="ctr"/>
            <a:r>
              <a:rPr kumimoji="1" lang="en-US" altLang="en-US" sz="2000">
                <a:solidFill>
                  <a:schemeClr val="bg2"/>
                </a:solidFill>
              </a:rPr>
              <a:t>ESRI ArcGIS 8.x</a:t>
            </a:r>
          </a:p>
          <a:p>
            <a:pPr algn="ctr"/>
            <a:r>
              <a:rPr kumimoji="1" lang="en-US" altLang="en-US" sz="2000">
                <a:solidFill>
                  <a:schemeClr val="bg2"/>
                </a:solidFill>
              </a:rPr>
              <a:t>Toolbar</a:t>
            </a:r>
          </a:p>
        </p:txBody>
      </p:sp>
      <p:sp>
        <p:nvSpPr>
          <p:cNvPr id="371726" name="Rectangle 14">
            <a:extLst>
              <a:ext uri="{FF2B5EF4-FFF2-40B4-BE49-F238E27FC236}">
                <a16:creationId xmlns:a16="http://schemas.microsoft.com/office/drawing/2014/main" id="{C14F82E4-4421-4CB7-A8A6-07B93C085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8913" y="6096000"/>
            <a:ext cx="1554162" cy="6858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en-US" altLang="en-US" sz="2000">
                <a:solidFill>
                  <a:schemeClr val="bg2"/>
                </a:solidFill>
              </a:rPr>
              <a:t>Vector shape </a:t>
            </a:r>
          </a:p>
          <a:p>
            <a:pPr algn="ctr"/>
            <a:r>
              <a:rPr kumimoji="1" lang="en-US" altLang="en-US" sz="2000">
                <a:solidFill>
                  <a:schemeClr val="bg2"/>
                </a:solidFill>
              </a:rPr>
              <a:t>files</a:t>
            </a:r>
          </a:p>
        </p:txBody>
      </p:sp>
      <p:cxnSp>
        <p:nvCxnSpPr>
          <p:cNvPr id="371727" name="AutoShape 15">
            <a:extLst>
              <a:ext uri="{FF2B5EF4-FFF2-40B4-BE49-F238E27FC236}">
                <a16:creationId xmlns:a16="http://schemas.microsoft.com/office/drawing/2014/main" id="{D65998C9-EBAF-4FE5-8641-C9563A4C110B}"/>
              </a:ext>
            </a:extLst>
          </p:cNvPr>
          <p:cNvCxnSpPr>
            <a:cxnSpLocks noChangeShapeType="1"/>
            <a:stCxn id="371726" idx="0"/>
            <a:endCxn id="371719" idx="2"/>
          </p:cNvCxnSpPr>
          <p:nvPr/>
        </p:nvCxnSpPr>
        <p:spPr bwMode="auto">
          <a:xfrm rot="16200000">
            <a:off x="3201988" y="4232275"/>
            <a:ext cx="898525" cy="28289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1728" name="AutoShape 16">
            <a:extLst>
              <a:ext uri="{FF2B5EF4-FFF2-40B4-BE49-F238E27FC236}">
                <a16:creationId xmlns:a16="http://schemas.microsoft.com/office/drawing/2014/main" id="{7CAC96D5-0761-49B4-BABC-58DFFE2EBAEC}"/>
              </a:ext>
            </a:extLst>
          </p:cNvPr>
          <p:cNvCxnSpPr>
            <a:cxnSpLocks noChangeShapeType="1"/>
            <a:stCxn id="371717" idx="0"/>
            <a:endCxn id="371719" idx="2"/>
          </p:cNvCxnSpPr>
          <p:nvPr/>
        </p:nvCxnSpPr>
        <p:spPr bwMode="auto">
          <a:xfrm rot="16200000">
            <a:off x="4120356" y="5150644"/>
            <a:ext cx="898525" cy="9921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1729" name="AutoShape 17">
            <a:extLst>
              <a:ext uri="{FF2B5EF4-FFF2-40B4-BE49-F238E27FC236}">
                <a16:creationId xmlns:a16="http://schemas.microsoft.com/office/drawing/2014/main" id="{F1A72A6F-9FE8-4C63-9540-958E6903648B}"/>
              </a:ext>
            </a:extLst>
          </p:cNvPr>
          <p:cNvCxnSpPr>
            <a:cxnSpLocks noChangeShapeType="1"/>
            <a:stCxn id="371720" idx="2"/>
            <a:endCxn id="371719" idx="0"/>
          </p:cNvCxnSpPr>
          <p:nvPr/>
        </p:nvCxnSpPr>
        <p:spPr bwMode="auto">
          <a:xfrm rot="16200000" flipH="1">
            <a:off x="4926013" y="4371975"/>
            <a:ext cx="274637" cy="4763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1730" name="AutoShape 18">
            <a:extLst>
              <a:ext uri="{FF2B5EF4-FFF2-40B4-BE49-F238E27FC236}">
                <a16:creationId xmlns:a16="http://schemas.microsoft.com/office/drawing/2014/main" id="{ECD2110C-9DE9-405D-8911-5A1D897669BE}"/>
              </a:ext>
            </a:extLst>
          </p:cNvPr>
          <p:cNvCxnSpPr>
            <a:cxnSpLocks noChangeShapeType="1"/>
            <a:stCxn id="371720" idx="3"/>
            <a:endCxn id="371721" idx="1"/>
          </p:cNvCxnSpPr>
          <p:nvPr/>
        </p:nvCxnSpPr>
        <p:spPr bwMode="auto">
          <a:xfrm>
            <a:off x="6249988" y="3902075"/>
            <a:ext cx="669925" cy="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1731" name="AutoShape 19">
            <a:extLst>
              <a:ext uri="{FF2B5EF4-FFF2-40B4-BE49-F238E27FC236}">
                <a16:creationId xmlns:a16="http://schemas.microsoft.com/office/drawing/2014/main" id="{F62E3FA4-315B-4CDD-9ECD-9A6DD3210C77}"/>
              </a:ext>
            </a:extLst>
          </p:cNvPr>
          <p:cNvCxnSpPr>
            <a:cxnSpLocks noChangeShapeType="1"/>
            <a:stCxn id="371718" idx="2"/>
            <a:endCxn id="371716" idx="0"/>
          </p:cNvCxnSpPr>
          <p:nvPr/>
        </p:nvCxnSpPr>
        <p:spPr bwMode="auto">
          <a:xfrm rot="16200000" flipH="1">
            <a:off x="7601744" y="5961857"/>
            <a:ext cx="173037" cy="95250"/>
          </a:xfrm>
          <a:prstGeom prst="bentConnector3">
            <a:avLst>
              <a:gd name="adj1" fmla="val 49542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1732" name="AutoShape 20">
            <a:extLst>
              <a:ext uri="{FF2B5EF4-FFF2-40B4-BE49-F238E27FC236}">
                <a16:creationId xmlns:a16="http://schemas.microsoft.com/office/drawing/2014/main" id="{CCAC385D-776C-406A-86CC-AD3AB4BB49C5}"/>
              </a:ext>
            </a:extLst>
          </p:cNvPr>
          <p:cNvCxnSpPr>
            <a:cxnSpLocks noChangeShapeType="1"/>
            <a:stCxn id="371719" idx="2"/>
            <a:endCxn id="371718" idx="0"/>
          </p:cNvCxnSpPr>
          <p:nvPr/>
        </p:nvCxnSpPr>
        <p:spPr bwMode="auto">
          <a:xfrm rot="16200000" flipH="1">
            <a:off x="6310313" y="3952875"/>
            <a:ext cx="85725" cy="25749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1733" name="AutoShape 21">
            <a:extLst>
              <a:ext uri="{FF2B5EF4-FFF2-40B4-BE49-F238E27FC236}">
                <a16:creationId xmlns:a16="http://schemas.microsoft.com/office/drawing/2014/main" id="{D7851EC6-E656-41E1-8D0C-ACB3E0781F2D}"/>
              </a:ext>
            </a:extLst>
          </p:cNvPr>
          <p:cNvCxnSpPr>
            <a:cxnSpLocks noChangeShapeType="1"/>
            <a:stCxn id="371724" idx="2"/>
            <a:endCxn id="371723" idx="0"/>
          </p:cNvCxnSpPr>
          <p:nvPr/>
        </p:nvCxnSpPr>
        <p:spPr bwMode="auto">
          <a:xfrm rot="5400000">
            <a:off x="4002881" y="2185194"/>
            <a:ext cx="333375" cy="6683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1734" name="AutoShape 22">
            <a:extLst>
              <a:ext uri="{FF2B5EF4-FFF2-40B4-BE49-F238E27FC236}">
                <a16:creationId xmlns:a16="http://schemas.microsoft.com/office/drawing/2014/main" id="{6481FA63-F752-4945-87F0-2D6B958B7D81}"/>
              </a:ext>
            </a:extLst>
          </p:cNvPr>
          <p:cNvCxnSpPr>
            <a:cxnSpLocks noChangeShapeType="1"/>
            <a:stCxn id="371725" idx="2"/>
            <a:endCxn id="371723" idx="0"/>
          </p:cNvCxnSpPr>
          <p:nvPr/>
        </p:nvCxnSpPr>
        <p:spPr bwMode="auto">
          <a:xfrm rot="16200000" flipH="1">
            <a:off x="2389188" y="1239838"/>
            <a:ext cx="334962" cy="2557462"/>
          </a:xfrm>
          <a:prstGeom prst="bentConnector3">
            <a:avLst>
              <a:gd name="adj1" fmla="val 49764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1735" name="Rectangle 23">
            <a:extLst>
              <a:ext uri="{FF2B5EF4-FFF2-40B4-BE49-F238E27FC236}">
                <a16:creationId xmlns:a16="http://schemas.microsoft.com/office/drawing/2014/main" id="{33D0D5A2-DA2C-4D62-B014-54E63A3CF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6143625"/>
            <a:ext cx="915988" cy="576263"/>
          </a:xfrm>
          <a:prstGeom prst="rect">
            <a:avLst/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en-US" altLang="en-US" sz="2000">
                <a:solidFill>
                  <a:schemeClr val="bg2"/>
                </a:solidFill>
              </a:rPr>
              <a:t>Data </a:t>
            </a:r>
          </a:p>
          <a:p>
            <a:pPr algn="ctr"/>
            <a:r>
              <a:rPr kumimoji="1" lang="en-US" altLang="en-US" sz="2000">
                <a:solidFill>
                  <a:schemeClr val="bg2"/>
                </a:solidFill>
              </a:rPr>
              <a:t>formats</a:t>
            </a:r>
          </a:p>
        </p:txBody>
      </p:sp>
      <p:sp>
        <p:nvSpPr>
          <p:cNvPr id="371736" name="Rectangle 24">
            <a:extLst>
              <a:ext uri="{FF2B5EF4-FFF2-40B4-BE49-F238E27FC236}">
                <a16:creationId xmlns:a16="http://schemas.microsoft.com/office/drawing/2014/main" id="{C796E018-786E-4C4E-AADF-CE6BFAB99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2163"/>
            <a:ext cx="1851025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kumimoji="1" lang="en-US" altLang="en-US" sz="2000">
                <a:solidFill>
                  <a:schemeClr val="bg2"/>
                </a:solidFill>
              </a:rPr>
              <a:t>Available from </a:t>
            </a:r>
          </a:p>
        </p:txBody>
      </p:sp>
      <p:sp>
        <p:nvSpPr>
          <p:cNvPr id="371737" name="Rectangle 25">
            <a:extLst>
              <a:ext uri="{FF2B5EF4-FFF2-40B4-BE49-F238E27FC236}">
                <a16:creationId xmlns:a16="http://schemas.microsoft.com/office/drawing/2014/main" id="{DC540FFC-F3DE-4127-96D4-37F12CF0C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25863"/>
            <a:ext cx="3721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en-US" sz="1800" u="sng">
                <a:solidFill>
                  <a:srgbClr val="003399"/>
                </a:solidFill>
              </a:rPr>
              <a:t>http://www.engineering.usu.edu/dtarb/</a:t>
            </a:r>
          </a:p>
        </p:txBody>
      </p:sp>
      <p:cxnSp>
        <p:nvCxnSpPr>
          <p:cNvPr id="371738" name="AutoShape 26">
            <a:extLst>
              <a:ext uri="{FF2B5EF4-FFF2-40B4-BE49-F238E27FC236}">
                <a16:creationId xmlns:a16="http://schemas.microsoft.com/office/drawing/2014/main" id="{13AA1A99-B83F-4629-8632-D999455C7992}"/>
              </a:ext>
            </a:extLst>
          </p:cNvPr>
          <p:cNvCxnSpPr>
            <a:cxnSpLocks noChangeShapeType="1"/>
            <a:stCxn id="371720" idx="0"/>
            <a:endCxn id="371723" idx="2"/>
          </p:cNvCxnSpPr>
          <p:nvPr/>
        </p:nvCxnSpPr>
        <p:spPr bwMode="auto">
          <a:xfrm rot="5400000" flipH="1">
            <a:off x="4327525" y="2833688"/>
            <a:ext cx="241300" cy="12255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1739" name="Rectangle 27">
            <a:extLst>
              <a:ext uri="{FF2B5EF4-FFF2-40B4-BE49-F238E27FC236}">
                <a16:creationId xmlns:a16="http://schemas.microsoft.com/office/drawing/2014/main" id="{FFF018CD-13E5-4F64-A7E2-B26755507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8738" y="6096000"/>
            <a:ext cx="1554162" cy="6858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en-US" altLang="en-US" sz="2000">
                <a:solidFill>
                  <a:schemeClr val="bg2"/>
                </a:solidFill>
              </a:rPr>
              <a:t>Binary direct </a:t>
            </a:r>
          </a:p>
          <a:p>
            <a:pPr algn="ctr"/>
            <a:r>
              <a:rPr kumimoji="1" lang="en-US" altLang="en-US" sz="2000">
                <a:solidFill>
                  <a:schemeClr val="bg2"/>
                </a:solidFill>
              </a:rPr>
              <a:t>access grid</a:t>
            </a:r>
          </a:p>
        </p:txBody>
      </p:sp>
      <p:cxnSp>
        <p:nvCxnSpPr>
          <p:cNvPr id="371740" name="AutoShape 28">
            <a:extLst>
              <a:ext uri="{FF2B5EF4-FFF2-40B4-BE49-F238E27FC236}">
                <a16:creationId xmlns:a16="http://schemas.microsoft.com/office/drawing/2014/main" id="{C9879B98-E0FA-4588-80F2-84138C2CF8F9}"/>
              </a:ext>
            </a:extLst>
          </p:cNvPr>
          <p:cNvCxnSpPr>
            <a:cxnSpLocks noChangeShapeType="1"/>
            <a:stCxn id="371719" idx="2"/>
            <a:endCxn id="371739" idx="0"/>
          </p:cNvCxnSpPr>
          <p:nvPr/>
        </p:nvCxnSpPr>
        <p:spPr bwMode="auto">
          <a:xfrm rot="16200000" flipH="1">
            <a:off x="5041900" y="5221288"/>
            <a:ext cx="898525" cy="8509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1741" name="AutoShape 29">
            <a:extLst>
              <a:ext uri="{FF2B5EF4-FFF2-40B4-BE49-F238E27FC236}">
                <a16:creationId xmlns:a16="http://schemas.microsoft.com/office/drawing/2014/main" id="{538E82F8-4228-4483-A2D8-E1CD206DCA8B}"/>
              </a:ext>
            </a:extLst>
          </p:cNvPr>
          <p:cNvCxnSpPr>
            <a:cxnSpLocks noChangeShapeType="1"/>
            <a:stCxn id="371722" idx="2"/>
            <a:endCxn id="371720" idx="0"/>
          </p:cNvCxnSpPr>
          <p:nvPr/>
        </p:nvCxnSpPr>
        <p:spPr bwMode="auto">
          <a:xfrm rot="5400000">
            <a:off x="5715000" y="1643063"/>
            <a:ext cx="1270000" cy="2578100"/>
          </a:xfrm>
          <a:prstGeom prst="bentConnector3">
            <a:avLst>
              <a:gd name="adj1" fmla="val 90370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1742" name="Picture 30" descr="COMPBORD">
            <a:extLst>
              <a:ext uri="{FF2B5EF4-FFF2-40B4-BE49-F238E27FC236}">
                <a16:creationId xmlns:a16="http://schemas.microsoft.com/office/drawing/2014/main" id="{6C3332F4-7BCA-4AC5-8123-1790BC77E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39" r="59991"/>
          <a:stretch>
            <a:fillRect/>
          </a:stretch>
        </p:blipFill>
        <p:spPr bwMode="auto">
          <a:xfrm>
            <a:off x="6351588" y="63500"/>
            <a:ext cx="881062" cy="87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>
            <a:extLst>
              <a:ext uri="{FF2B5EF4-FFF2-40B4-BE49-F238E27FC236}">
                <a16:creationId xmlns:a16="http://schemas.microsoft.com/office/drawing/2014/main" id="{4D6DB0FC-7741-4E1D-A389-1F545501A7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396875"/>
            <a:ext cx="7010400" cy="1143000"/>
          </a:xfrm>
        </p:spPr>
        <p:txBody>
          <a:bodyPr/>
          <a:lstStyle/>
          <a:p>
            <a:r>
              <a:rPr lang="en-US" altLang="en-US"/>
              <a:t>Are there any questions ?</a:t>
            </a:r>
          </a:p>
        </p:txBody>
      </p:sp>
      <p:graphicFrame>
        <p:nvGraphicFramePr>
          <p:cNvPr id="365572" name="Object 4">
            <a:extLst>
              <a:ext uri="{FF2B5EF4-FFF2-40B4-BE49-F238E27FC236}">
                <a16:creationId xmlns:a16="http://schemas.microsoft.com/office/drawing/2014/main" id="{ED17BE76-6E47-4D80-B8A6-698D9F67A9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119438"/>
          <a:ext cx="3151188" cy="368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15" name="Graph Sheet" r:id="rId3" imgW="3352680" imgH="2590560" progId="SPLUSGraphSheetFileType">
                  <p:embed/>
                </p:oleObj>
              </mc:Choice>
              <mc:Fallback>
                <p:oleObj name="Graph Sheet" r:id="rId3" imgW="3352680" imgH="2590560" progId="SPLUSGraphSheetFileTyp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769" t="21532" r="28743" b="15178"/>
                      <a:stretch>
                        <a:fillRect/>
                      </a:stretch>
                    </p:blipFill>
                    <p:spPr bwMode="auto">
                      <a:xfrm>
                        <a:off x="0" y="3119438"/>
                        <a:ext cx="3151188" cy="3681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5574" name="Rectangle 6">
            <a:extLst>
              <a:ext uri="{FF2B5EF4-FFF2-40B4-BE49-F238E27FC236}">
                <a16:creationId xmlns:a16="http://schemas.microsoft.com/office/drawing/2014/main" id="{B72FD763-509A-4679-B608-F6C7F3085C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0363" y="1993900"/>
            <a:ext cx="7827962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70000"/>
              </a:lnSpc>
              <a:defRPr kumimoji="1" sz="48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>
              <a:lnSpc>
                <a:spcPct val="70000"/>
              </a:lnSpc>
              <a:defRPr kumimoji="1" sz="4800" b="1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>
              <a:lnSpc>
                <a:spcPct val="70000"/>
              </a:lnSpc>
              <a:defRPr kumimoji="1" sz="4800" b="1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>
              <a:lnSpc>
                <a:spcPct val="70000"/>
              </a:lnSpc>
              <a:defRPr kumimoji="1" sz="4800" b="1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>
              <a:lnSpc>
                <a:spcPct val="70000"/>
              </a:lnSpc>
              <a:defRPr kumimoji="1" sz="4800" b="1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4572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9144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13716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18288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endParaRPr lang="en-US" altLang="en-US" sz="3200"/>
          </a:p>
        </p:txBody>
      </p:sp>
      <p:grpSp>
        <p:nvGrpSpPr>
          <p:cNvPr id="365614" name="Group 46">
            <a:extLst>
              <a:ext uri="{FF2B5EF4-FFF2-40B4-BE49-F238E27FC236}">
                <a16:creationId xmlns:a16="http://schemas.microsoft.com/office/drawing/2014/main" id="{8ED62306-3DDC-473C-8ADA-2751981619AB}"/>
              </a:ext>
            </a:extLst>
          </p:cNvPr>
          <p:cNvGrpSpPr>
            <a:grpSpLocks/>
          </p:cNvGrpSpPr>
          <p:nvPr/>
        </p:nvGrpSpPr>
        <p:grpSpPr bwMode="auto">
          <a:xfrm>
            <a:off x="4040188" y="2357438"/>
            <a:ext cx="3343275" cy="3106737"/>
            <a:chOff x="1406" y="1779"/>
            <a:chExt cx="2106" cy="1957"/>
          </a:xfrm>
        </p:grpSpPr>
        <p:graphicFrame>
          <p:nvGraphicFramePr>
            <p:cNvPr id="365575" name="Object 7">
              <a:extLst>
                <a:ext uri="{FF2B5EF4-FFF2-40B4-BE49-F238E27FC236}">
                  <a16:creationId xmlns:a16="http://schemas.microsoft.com/office/drawing/2014/main" id="{FBA8B447-5C24-484F-A19E-1D65A9CC60E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06" y="1779"/>
            <a:ext cx="1050" cy="1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616" name="Clip" r:id="rId5" imgW="3025440" imgH="3252600" progId="MS_ClipArt_Gallery.2">
                    <p:embed/>
                  </p:oleObj>
                </mc:Choice>
                <mc:Fallback>
                  <p:oleObj name="Clip" r:id="rId5" imgW="3025440" imgH="3252600" progId="MS_ClipArt_Gallery.2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6" y="1779"/>
                          <a:ext cx="1050" cy="11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65576" name="Group 8">
              <a:extLst>
                <a:ext uri="{FF2B5EF4-FFF2-40B4-BE49-F238E27FC236}">
                  <a16:creationId xmlns:a16="http://schemas.microsoft.com/office/drawing/2014/main" id="{BA4CAC5D-A1AA-4E28-8F26-4C70FEFAF2A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35" y="2021"/>
              <a:ext cx="1377" cy="1715"/>
              <a:chOff x="408" y="1056"/>
              <a:chExt cx="2297" cy="3024"/>
            </a:xfrm>
          </p:grpSpPr>
          <p:sp>
            <p:nvSpPr>
              <p:cNvPr id="365577" name="Rectangle 9">
                <a:extLst>
                  <a:ext uri="{FF2B5EF4-FFF2-40B4-BE49-F238E27FC236}">
                    <a16:creationId xmlns:a16="http://schemas.microsoft.com/office/drawing/2014/main" id="{114B94F3-B4B2-4222-A3B3-9F6E3AD4E16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584" y="3312"/>
                <a:ext cx="192" cy="192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65578" name="Freeform 10">
                <a:extLst>
                  <a:ext uri="{FF2B5EF4-FFF2-40B4-BE49-F238E27FC236}">
                    <a16:creationId xmlns:a16="http://schemas.microsoft.com/office/drawing/2014/main" id="{5C2CADC5-EFD5-40C3-A12E-59DD8D5E2AD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00" y="3156"/>
                <a:ext cx="764" cy="904"/>
              </a:xfrm>
              <a:custGeom>
                <a:avLst/>
                <a:gdLst>
                  <a:gd name="T0" fmla="*/ 764 w 764"/>
                  <a:gd name="T1" fmla="*/ 148 h 904"/>
                  <a:gd name="T2" fmla="*/ 717 w 764"/>
                  <a:gd name="T3" fmla="*/ 125 h 904"/>
                  <a:gd name="T4" fmla="*/ 701 w 764"/>
                  <a:gd name="T5" fmla="*/ 102 h 904"/>
                  <a:gd name="T6" fmla="*/ 655 w 764"/>
                  <a:gd name="T7" fmla="*/ 63 h 904"/>
                  <a:gd name="T8" fmla="*/ 639 w 764"/>
                  <a:gd name="T9" fmla="*/ 39 h 904"/>
                  <a:gd name="T10" fmla="*/ 569 w 764"/>
                  <a:gd name="T11" fmla="*/ 8 h 904"/>
                  <a:gd name="T12" fmla="*/ 546 w 764"/>
                  <a:gd name="T13" fmla="*/ 0 h 904"/>
                  <a:gd name="T14" fmla="*/ 374 w 764"/>
                  <a:gd name="T15" fmla="*/ 39 h 904"/>
                  <a:gd name="T16" fmla="*/ 335 w 764"/>
                  <a:gd name="T17" fmla="*/ 86 h 904"/>
                  <a:gd name="T18" fmla="*/ 296 w 764"/>
                  <a:gd name="T19" fmla="*/ 156 h 904"/>
                  <a:gd name="T20" fmla="*/ 257 w 764"/>
                  <a:gd name="T21" fmla="*/ 296 h 904"/>
                  <a:gd name="T22" fmla="*/ 133 w 764"/>
                  <a:gd name="T23" fmla="*/ 686 h 904"/>
                  <a:gd name="T24" fmla="*/ 55 w 764"/>
                  <a:gd name="T25" fmla="*/ 826 h 904"/>
                  <a:gd name="T26" fmla="*/ 0 w 764"/>
                  <a:gd name="T27" fmla="*/ 904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64" h="904">
                    <a:moveTo>
                      <a:pt x="764" y="148"/>
                    </a:moveTo>
                    <a:cubicBezTo>
                      <a:pt x="749" y="139"/>
                      <a:pt x="731" y="136"/>
                      <a:pt x="717" y="125"/>
                    </a:cubicBezTo>
                    <a:cubicBezTo>
                      <a:pt x="710" y="119"/>
                      <a:pt x="708" y="109"/>
                      <a:pt x="701" y="102"/>
                    </a:cubicBezTo>
                    <a:cubicBezTo>
                      <a:pt x="647" y="48"/>
                      <a:pt x="710" y="129"/>
                      <a:pt x="655" y="63"/>
                    </a:cubicBezTo>
                    <a:cubicBezTo>
                      <a:pt x="649" y="56"/>
                      <a:pt x="646" y="46"/>
                      <a:pt x="639" y="39"/>
                    </a:cubicBezTo>
                    <a:cubicBezTo>
                      <a:pt x="622" y="22"/>
                      <a:pt x="590" y="15"/>
                      <a:pt x="569" y="8"/>
                    </a:cubicBezTo>
                    <a:cubicBezTo>
                      <a:pt x="561" y="5"/>
                      <a:pt x="546" y="0"/>
                      <a:pt x="546" y="0"/>
                    </a:cubicBezTo>
                    <a:cubicBezTo>
                      <a:pt x="481" y="5"/>
                      <a:pt x="428" y="4"/>
                      <a:pt x="374" y="39"/>
                    </a:cubicBezTo>
                    <a:cubicBezTo>
                      <a:pt x="339" y="94"/>
                      <a:pt x="382" y="31"/>
                      <a:pt x="335" y="86"/>
                    </a:cubicBezTo>
                    <a:cubicBezTo>
                      <a:pt x="319" y="105"/>
                      <a:pt x="307" y="134"/>
                      <a:pt x="296" y="156"/>
                    </a:cubicBezTo>
                    <a:cubicBezTo>
                      <a:pt x="274" y="199"/>
                      <a:pt x="268" y="250"/>
                      <a:pt x="257" y="296"/>
                    </a:cubicBezTo>
                    <a:cubicBezTo>
                      <a:pt x="227" y="426"/>
                      <a:pt x="192" y="567"/>
                      <a:pt x="133" y="686"/>
                    </a:cubicBezTo>
                    <a:cubicBezTo>
                      <a:pt x="109" y="734"/>
                      <a:pt x="78" y="778"/>
                      <a:pt x="55" y="826"/>
                    </a:cubicBezTo>
                    <a:cubicBezTo>
                      <a:pt x="40" y="857"/>
                      <a:pt x="32" y="888"/>
                      <a:pt x="0" y="904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65579" name="Freeform 11">
                <a:extLst>
                  <a:ext uri="{FF2B5EF4-FFF2-40B4-BE49-F238E27FC236}">
                    <a16:creationId xmlns:a16="http://schemas.microsoft.com/office/drawing/2014/main" id="{4CA11C44-B56C-405A-B7F2-B096AB5D667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13" y="1400"/>
                <a:ext cx="1757" cy="2107"/>
              </a:xfrm>
              <a:custGeom>
                <a:avLst/>
                <a:gdLst>
                  <a:gd name="T0" fmla="*/ 1264 w 1757"/>
                  <a:gd name="T1" fmla="*/ 1897 h 2107"/>
                  <a:gd name="T2" fmla="*/ 1474 w 1757"/>
                  <a:gd name="T3" fmla="*/ 1569 h 2107"/>
                  <a:gd name="T4" fmla="*/ 1716 w 1757"/>
                  <a:gd name="T5" fmla="*/ 969 h 2107"/>
                  <a:gd name="T6" fmla="*/ 1723 w 1757"/>
                  <a:gd name="T7" fmla="*/ 556 h 2107"/>
                  <a:gd name="T8" fmla="*/ 1568 w 1757"/>
                  <a:gd name="T9" fmla="*/ 127 h 2107"/>
                  <a:gd name="T10" fmla="*/ 1264 w 1757"/>
                  <a:gd name="T11" fmla="*/ 18 h 2107"/>
                  <a:gd name="T12" fmla="*/ 952 w 1757"/>
                  <a:gd name="T13" fmla="*/ 18 h 2107"/>
                  <a:gd name="T14" fmla="*/ 757 w 1757"/>
                  <a:gd name="T15" fmla="*/ 104 h 2107"/>
                  <a:gd name="T16" fmla="*/ 648 w 1757"/>
                  <a:gd name="T17" fmla="*/ 244 h 2107"/>
                  <a:gd name="T18" fmla="*/ 500 w 1757"/>
                  <a:gd name="T19" fmla="*/ 400 h 2107"/>
                  <a:gd name="T20" fmla="*/ 391 w 1757"/>
                  <a:gd name="T21" fmla="*/ 470 h 2107"/>
                  <a:gd name="T22" fmla="*/ 157 w 1757"/>
                  <a:gd name="T23" fmla="*/ 587 h 2107"/>
                  <a:gd name="T24" fmla="*/ 40 w 1757"/>
                  <a:gd name="T25" fmla="*/ 759 h 2107"/>
                  <a:gd name="T26" fmla="*/ 1 w 1757"/>
                  <a:gd name="T27" fmla="*/ 946 h 2107"/>
                  <a:gd name="T28" fmla="*/ 48 w 1757"/>
                  <a:gd name="T29" fmla="*/ 1125 h 2107"/>
                  <a:gd name="T30" fmla="*/ 110 w 1757"/>
                  <a:gd name="T31" fmla="*/ 1242 h 2107"/>
                  <a:gd name="T32" fmla="*/ 220 w 1757"/>
                  <a:gd name="T33" fmla="*/ 1390 h 2107"/>
                  <a:gd name="T34" fmla="*/ 383 w 1757"/>
                  <a:gd name="T35" fmla="*/ 1444 h 2107"/>
                  <a:gd name="T36" fmla="*/ 523 w 1757"/>
                  <a:gd name="T37" fmla="*/ 1608 h 2107"/>
                  <a:gd name="T38" fmla="*/ 617 w 1757"/>
                  <a:gd name="T39" fmla="*/ 1686 h 2107"/>
                  <a:gd name="T40" fmla="*/ 726 w 1757"/>
                  <a:gd name="T41" fmla="*/ 1772 h 2107"/>
                  <a:gd name="T42" fmla="*/ 1069 w 1757"/>
                  <a:gd name="T43" fmla="*/ 2107 h 2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57" h="2107">
                    <a:moveTo>
                      <a:pt x="1264" y="1897"/>
                    </a:moveTo>
                    <a:cubicBezTo>
                      <a:pt x="1331" y="1810"/>
                      <a:pt x="1399" y="1724"/>
                      <a:pt x="1474" y="1569"/>
                    </a:cubicBezTo>
                    <a:cubicBezTo>
                      <a:pt x="1549" y="1414"/>
                      <a:pt x="1675" y="1138"/>
                      <a:pt x="1716" y="969"/>
                    </a:cubicBezTo>
                    <a:cubicBezTo>
                      <a:pt x="1757" y="800"/>
                      <a:pt x="1748" y="696"/>
                      <a:pt x="1723" y="556"/>
                    </a:cubicBezTo>
                    <a:cubicBezTo>
                      <a:pt x="1698" y="416"/>
                      <a:pt x="1645" y="217"/>
                      <a:pt x="1568" y="127"/>
                    </a:cubicBezTo>
                    <a:cubicBezTo>
                      <a:pt x="1491" y="37"/>
                      <a:pt x="1367" y="36"/>
                      <a:pt x="1264" y="18"/>
                    </a:cubicBezTo>
                    <a:cubicBezTo>
                      <a:pt x="1161" y="0"/>
                      <a:pt x="1036" y="4"/>
                      <a:pt x="952" y="18"/>
                    </a:cubicBezTo>
                    <a:cubicBezTo>
                      <a:pt x="868" y="32"/>
                      <a:pt x="808" y="66"/>
                      <a:pt x="757" y="104"/>
                    </a:cubicBezTo>
                    <a:cubicBezTo>
                      <a:pt x="706" y="142"/>
                      <a:pt x="691" y="195"/>
                      <a:pt x="648" y="244"/>
                    </a:cubicBezTo>
                    <a:cubicBezTo>
                      <a:pt x="605" y="293"/>
                      <a:pt x="543" y="362"/>
                      <a:pt x="500" y="400"/>
                    </a:cubicBezTo>
                    <a:cubicBezTo>
                      <a:pt x="457" y="438"/>
                      <a:pt x="448" y="439"/>
                      <a:pt x="391" y="470"/>
                    </a:cubicBezTo>
                    <a:cubicBezTo>
                      <a:pt x="334" y="501"/>
                      <a:pt x="215" y="539"/>
                      <a:pt x="157" y="587"/>
                    </a:cubicBezTo>
                    <a:cubicBezTo>
                      <a:pt x="99" y="635"/>
                      <a:pt x="66" y="699"/>
                      <a:pt x="40" y="759"/>
                    </a:cubicBezTo>
                    <a:cubicBezTo>
                      <a:pt x="14" y="819"/>
                      <a:pt x="0" y="885"/>
                      <a:pt x="1" y="946"/>
                    </a:cubicBezTo>
                    <a:cubicBezTo>
                      <a:pt x="2" y="1007"/>
                      <a:pt x="30" y="1076"/>
                      <a:pt x="48" y="1125"/>
                    </a:cubicBezTo>
                    <a:cubicBezTo>
                      <a:pt x="66" y="1174"/>
                      <a:pt x="81" y="1198"/>
                      <a:pt x="110" y="1242"/>
                    </a:cubicBezTo>
                    <a:cubicBezTo>
                      <a:pt x="139" y="1286"/>
                      <a:pt x="175" y="1356"/>
                      <a:pt x="220" y="1390"/>
                    </a:cubicBezTo>
                    <a:cubicBezTo>
                      <a:pt x="265" y="1424"/>
                      <a:pt x="332" y="1408"/>
                      <a:pt x="383" y="1444"/>
                    </a:cubicBezTo>
                    <a:cubicBezTo>
                      <a:pt x="434" y="1480"/>
                      <a:pt x="484" y="1568"/>
                      <a:pt x="523" y="1608"/>
                    </a:cubicBezTo>
                    <a:cubicBezTo>
                      <a:pt x="562" y="1648"/>
                      <a:pt x="583" y="1659"/>
                      <a:pt x="617" y="1686"/>
                    </a:cubicBezTo>
                    <a:cubicBezTo>
                      <a:pt x="651" y="1713"/>
                      <a:pt x="651" y="1702"/>
                      <a:pt x="726" y="1772"/>
                    </a:cubicBezTo>
                    <a:cubicBezTo>
                      <a:pt x="801" y="1842"/>
                      <a:pt x="935" y="1974"/>
                      <a:pt x="1069" y="2107"/>
                    </a:cubicBezTo>
                  </a:path>
                </a:pathLst>
              </a:custGeom>
              <a:noFill/>
              <a:ln w="571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65580" name="Freeform 12">
                <a:extLst>
                  <a:ext uri="{FF2B5EF4-FFF2-40B4-BE49-F238E27FC236}">
                    <a16:creationId xmlns:a16="http://schemas.microsoft.com/office/drawing/2014/main" id="{77CCDE65-D4A3-45F8-8396-C90B3F37F9B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20" y="3347"/>
                <a:ext cx="397" cy="347"/>
              </a:xfrm>
              <a:custGeom>
                <a:avLst/>
                <a:gdLst>
                  <a:gd name="T0" fmla="*/ 397 w 397"/>
                  <a:gd name="T1" fmla="*/ 12 h 347"/>
                  <a:gd name="T2" fmla="*/ 210 w 397"/>
                  <a:gd name="T3" fmla="*/ 12 h 347"/>
                  <a:gd name="T4" fmla="*/ 101 w 397"/>
                  <a:gd name="T5" fmla="*/ 82 h 347"/>
                  <a:gd name="T6" fmla="*/ 0 w 397"/>
                  <a:gd name="T7" fmla="*/ 347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7" h="347">
                    <a:moveTo>
                      <a:pt x="397" y="12"/>
                    </a:moveTo>
                    <a:cubicBezTo>
                      <a:pt x="328" y="6"/>
                      <a:pt x="259" y="0"/>
                      <a:pt x="210" y="12"/>
                    </a:cubicBezTo>
                    <a:cubicBezTo>
                      <a:pt x="161" y="24"/>
                      <a:pt x="136" y="26"/>
                      <a:pt x="101" y="82"/>
                    </a:cubicBezTo>
                    <a:cubicBezTo>
                      <a:pt x="66" y="138"/>
                      <a:pt x="16" y="306"/>
                      <a:pt x="0" y="347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65581" name="Freeform 13">
                <a:extLst>
                  <a:ext uri="{FF2B5EF4-FFF2-40B4-BE49-F238E27FC236}">
                    <a16:creationId xmlns:a16="http://schemas.microsoft.com/office/drawing/2014/main" id="{12E389ED-EF8D-4B1B-880A-2BD40B3BF71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23" y="2913"/>
                <a:ext cx="826" cy="500"/>
              </a:xfrm>
              <a:custGeom>
                <a:avLst/>
                <a:gdLst>
                  <a:gd name="T0" fmla="*/ 826 w 826"/>
                  <a:gd name="T1" fmla="*/ 189 h 500"/>
                  <a:gd name="T2" fmla="*/ 694 w 826"/>
                  <a:gd name="T3" fmla="*/ 95 h 500"/>
                  <a:gd name="T4" fmla="*/ 569 w 826"/>
                  <a:gd name="T5" fmla="*/ 41 h 500"/>
                  <a:gd name="T6" fmla="*/ 445 w 826"/>
                  <a:gd name="T7" fmla="*/ 2 h 500"/>
                  <a:gd name="T8" fmla="*/ 312 w 826"/>
                  <a:gd name="T9" fmla="*/ 56 h 500"/>
                  <a:gd name="T10" fmla="*/ 148 w 826"/>
                  <a:gd name="T11" fmla="*/ 251 h 500"/>
                  <a:gd name="T12" fmla="*/ 0 w 826"/>
                  <a:gd name="T13" fmla="*/ 50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6" h="500">
                    <a:moveTo>
                      <a:pt x="826" y="189"/>
                    </a:moveTo>
                    <a:cubicBezTo>
                      <a:pt x="781" y="154"/>
                      <a:pt x="737" y="120"/>
                      <a:pt x="694" y="95"/>
                    </a:cubicBezTo>
                    <a:cubicBezTo>
                      <a:pt x="651" y="70"/>
                      <a:pt x="610" y="56"/>
                      <a:pt x="569" y="41"/>
                    </a:cubicBezTo>
                    <a:cubicBezTo>
                      <a:pt x="528" y="26"/>
                      <a:pt x="488" y="0"/>
                      <a:pt x="445" y="2"/>
                    </a:cubicBezTo>
                    <a:cubicBezTo>
                      <a:pt x="402" y="4"/>
                      <a:pt x="361" y="15"/>
                      <a:pt x="312" y="56"/>
                    </a:cubicBezTo>
                    <a:cubicBezTo>
                      <a:pt x="263" y="97"/>
                      <a:pt x="200" y="177"/>
                      <a:pt x="148" y="251"/>
                    </a:cubicBezTo>
                    <a:cubicBezTo>
                      <a:pt x="96" y="325"/>
                      <a:pt x="23" y="459"/>
                      <a:pt x="0" y="500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65582" name="Freeform 14">
                <a:extLst>
                  <a:ext uri="{FF2B5EF4-FFF2-40B4-BE49-F238E27FC236}">
                    <a16:creationId xmlns:a16="http://schemas.microsoft.com/office/drawing/2014/main" id="{0BAE8831-68DE-4EBF-8DB7-6FCB0184B94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90" y="2715"/>
                <a:ext cx="1153" cy="441"/>
              </a:xfrm>
              <a:custGeom>
                <a:avLst/>
                <a:gdLst>
                  <a:gd name="T0" fmla="*/ 1153 w 1153"/>
                  <a:gd name="T1" fmla="*/ 223 h 441"/>
                  <a:gd name="T2" fmla="*/ 919 w 1153"/>
                  <a:gd name="T3" fmla="*/ 91 h 441"/>
                  <a:gd name="T4" fmla="*/ 717 w 1153"/>
                  <a:gd name="T5" fmla="*/ 5 h 441"/>
                  <a:gd name="T6" fmla="*/ 436 w 1153"/>
                  <a:gd name="T7" fmla="*/ 59 h 441"/>
                  <a:gd name="T8" fmla="*/ 358 w 1153"/>
                  <a:gd name="T9" fmla="*/ 161 h 441"/>
                  <a:gd name="T10" fmla="*/ 210 w 1153"/>
                  <a:gd name="T11" fmla="*/ 324 h 441"/>
                  <a:gd name="T12" fmla="*/ 0 w 1153"/>
                  <a:gd name="T13" fmla="*/ 441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3" h="441">
                    <a:moveTo>
                      <a:pt x="1153" y="223"/>
                    </a:moveTo>
                    <a:cubicBezTo>
                      <a:pt x="1072" y="175"/>
                      <a:pt x="992" y="127"/>
                      <a:pt x="919" y="91"/>
                    </a:cubicBezTo>
                    <a:cubicBezTo>
                      <a:pt x="846" y="55"/>
                      <a:pt x="797" y="10"/>
                      <a:pt x="717" y="5"/>
                    </a:cubicBezTo>
                    <a:cubicBezTo>
                      <a:pt x="637" y="0"/>
                      <a:pt x="496" y="33"/>
                      <a:pt x="436" y="59"/>
                    </a:cubicBezTo>
                    <a:cubicBezTo>
                      <a:pt x="376" y="85"/>
                      <a:pt x="396" y="117"/>
                      <a:pt x="358" y="161"/>
                    </a:cubicBezTo>
                    <a:cubicBezTo>
                      <a:pt x="320" y="205"/>
                      <a:pt x="270" y="277"/>
                      <a:pt x="210" y="324"/>
                    </a:cubicBezTo>
                    <a:cubicBezTo>
                      <a:pt x="150" y="371"/>
                      <a:pt x="34" y="423"/>
                      <a:pt x="0" y="441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65583" name="Freeform 15">
                <a:extLst>
                  <a:ext uri="{FF2B5EF4-FFF2-40B4-BE49-F238E27FC236}">
                    <a16:creationId xmlns:a16="http://schemas.microsoft.com/office/drawing/2014/main" id="{CC4E1448-C54B-497C-B558-50B0B83E90F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8" y="2496"/>
                <a:ext cx="1341" cy="536"/>
              </a:xfrm>
              <a:custGeom>
                <a:avLst/>
                <a:gdLst>
                  <a:gd name="T0" fmla="*/ 1341 w 1341"/>
                  <a:gd name="T1" fmla="*/ 224 h 536"/>
                  <a:gd name="T2" fmla="*/ 1169 w 1341"/>
                  <a:gd name="T3" fmla="*/ 122 h 536"/>
                  <a:gd name="T4" fmla="*/ 1029 w 1341"/>
                  <a:gd name="T5" fmla="*/ 13 h 536"/>
                  <a:gd name="T6" fmla="*/ 702 w 1341"/>
                  <a:gd name="T7" fmla="*/ 45 h 536"/>
                  <a:gd name="T8" fmla="*/ 546 w 1341"/>
                  <a:gd name="T9" fmla="*/ 154 h 536"/>
                  <a:gd name="T10" fmla="*/ 343 w 1341"/>
                  <a:gd name="T11" fmla="*/ 232 h 536"/>
                  <a:gd name="T12" fmla="*/ 250 w 1341"/>
                  <a:gd name="T13" fmla="*/ 395 h 536"/>
                  <a:gd name="T14" fmla="*/ 63 w 1341"/>
                  <a:gd name="T15" fmla="*/ 504 h 536"/>
                  <a:gd name="T16" fmla="*/ 0 w 1341"/>
                  <a:gd name="T17" fmla="*/ 536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1" h="536">
                    <a:moveTo>
                      <a:pt x="1341" y="224"/>
                    </a:moveTo>
                    <a:cubicBezTo>
                      <a:pt x="1281" y="190"/>
                      <a:pt x="1221" y="157"/>
                      <a:pt x="1169" y="122"/>
                    </a:cubicBezTo>
                    <a:cubicBezTo>
                      <a:pt x="1117" y="87"/>
                      <a:pt x="1107" y="26"/>
                      <a:pt x="1029" y="13"/>
                    </a:cubicBezTo>
                    <a:cubicBezTo>
                      <a:pt x="951" y="0"/>
                      <a:pt x="783" y="21"/>
                      <a:pt x="702" y="45"/>
                    </a:cubicBezTo>
                    <a:cubicBezTo>
                      <a:pt x="621" y="69"/>
                      <a:pt x="606" y="123"/>
                      <a:pt x="546" y="154"/>
                    </a:cubicBezTo>
                    <a:cubicBezTo>
                      <a:pt x="486" y="185"/>
                      <a:pt x="392" y="192"/>
                      <a:pt x="343" y="232"/>
                    </a:cubicBezTo>
                    <a:cubicBezTo>
                      <a:pt x="294" y="272"/>
                      <a:pt x="297" y="350"/>
                      <a:pt x="250" y="395"/>
                    </a:cubicBezTo>
                    <a:cubicBezTo>
                      <a:pt x="203" y="440"/>
                      <a:pt x="105" y="480"/>
                      <a:pt x="63" y="504"/>
                    </a:cubicBezTo>
                    <a:cubicBezTo>
                      <a:pt x="21" y="528"/>
                      <a:pt x="9" y="531"/>
                      <a:pt x="0" y="536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65584" name="Freeform 16">
                <a:extLst>
                  <a:ext uri="{FF2B5EF4-FFF2-40B4-BE49-F238E27FC236}">
                    <a16:creationId xmlns:a16="http://schemas.microsoft.com/office/drawing/2014/main" id="{16077599-0A2E-4580-8D3D-906668030A5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42" y="2295"/>
                <a:ext cx="1543" cy="643"/>
              </a:xfrm>
              <a:custGeom>
                <a:avLst/>
                <a:gdLst>
                  <a:gd name="T0" fmla="*/ 1543 w 1543"/>
                  <a:gd name="T1" fmla="*/ 144 h 643"/>
                  <a:gd name="T2" fmla="*/ 1371 w 1543"/>
                  <a:gd name="T3" fmla="*/ 168 h 643"/>
                  <a:gd name="T4" fmla="*/ 1262 w 1543"/>
                  <a:gd name="T5" fmla="*/ 136 h 643"/>
                  <a:gd name="T6" fmla="*/ 1137 w 1543"/>
                  <a:gd name="T7" fmla="*/ 90 h 643"/>
                  <a:gd name="T8" fmla="*/ 919 w 1543"/>
                  <a:gd name="T9" fmla="*/ 4 h 643"/>
                  <a:gd name="T10" fmla="*/ 732 w 1543"/>
                  <a:gd name="T11" fmla="*/ 66 h 643"/>
                  <a:gd name="T12" fmla="*/ 607 w 1543"/>
                  <a:gd name="T13" fmla="*/ 207 h 643"/>
                  <a:gd name="T14" fmla="*/ 568 w 1543"/>
                  <a:gd name="T15" fmla="*/ 238 h 643"/>
                  <a:gd name="T16" fmla="*/ 381 w 1543"/>
                  <a:gd name="T17" fmla="*/ 300 h 643"/>
                  <a:gd name="T18" fmla="*/ 288 w 1543"/>
                  <a:gd name="T19" fmla="*/ 339 h 643"/>
                  <a:gd name="T20" fmla="*/ 171 w 1543"/>
                  <a:gd name="T21" fmla="*/ 503 h 643"/>
                  <a:gd name="T22" fmla="*/ 0 w 1543"/>
                  <a:gd name="T23" fmla="*/ 643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43" h="643">
                    <a:moveTo>
                      <a:pt x="1543" y="144"/>
                    </a:moveTo>
                    <a:cubicBezTo>
                      <a:pt x="1480" y="156"/>
                      <a:pt x="1418" y="169"/>
                      <a:pt x="1371" y="168"/>
                    </a:cubicBezTo>
                    <a:cubicBezTo>
                      <a:pt x="1324" y="167"/>
                      <a:pt x="1301" y="149"/>
                      <a:pt x="1262" y="136"/>
                    </a:cubicBezTo>
                    <a:cubicBezTo>
                      <a:pt x="1223" y="123"/>
                      <a:pt x="1194" y="112"/>
                      <a:pt x="1137" y="90"/>
                    </a:cubicBezTo>
                    <a:cubicBezTo>
                      <a:pt x="1080" y="68"/>
                      <a:pt x="986" y="8"/>
                      <a:pt x="919" y="4"/>
                    </a:cubicBezTo>
                    <a:cubicBezTo>
                      <a:pt x="852" y="0"/>
                      <a:pt x="784" y="32"/>
                      <a:pt x="732" y="66"/>
                    </a:cubicBezTo>
                    <a:cubicBezTo>
                      <a:pt x="680" y="100"/>
                      <a:pt x="634" y="178"/>
                      <a:pt x="607" y="207"/>
                    </a:cubicBezTo>
                    <a:cubicBezTo>
                      <a:pt x="580" y="236"/>
                      <a:pt x="606" y="223"/>
                      <a:pt x="568" y="238"/>
                    </a:cubicBezTo>
                    <a:cubicBezTo>
                      <a:pt x="530" y="253"/>
                      <a:pt x="428" y="283"/>
                      <a:pt x="381" y="300"/>
                    </a:cubicBezTo>
                    <a:cubicBezTo>
                      <a:pt x="334" y="317"/>
                      <a:pt x="323" y="305"/>
                      <a:pt x="288" y="339"/>
                    </a:cubicBezTo>
                    <a:cubicBezTo>
                      <a:pt x="253" y="373"/>
                      <a:pt x="219" y="452"/>
                      <a:pt x="171" y="503"/>
                    </a:cubicBezTo>
                    <a:cubicBezTo>
                      <a:pt x="123" y="554"/>
                      <a:pt x="30" y="620"/>
                      <a:pt x="0" y="643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65585" name="Line 17">
                <a:extLst>
                  <a:ext uri="{FF2B5EF4-FFF2-40B4-BE49-F238E27FC236}">
                    <a16:creationId xmlns:a16="http://schemas.microsoft.com/office/drawing/2014/main" id="{9EE9F902-E641-4C14-A196-522C94D5205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624" y="3312"/>
                <a:ext cx="2081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65586" name="Line 18">
                <a:extLst>
                  <a:ext uri="{FF2B5EF4-FFF2-40B4-BE49-F238E27FC236}">
                    <a16:creationId xmlns:a16="http://schemas.microsoft.com/office/drawing/2014/main" id="{B1FF84C2-124A-490F-9F96-0B7D1AAA6E1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624" y="3504"/>
                <a:ext cx="2081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65587" name="Line 19">
                <a:extLst>
                  <a:ext uri="{FF2B5EF4-FFF2-40B4-BE49-F238E27FC236}">
                    <a16:creationId xmlns:a16="http://schemas.microsoft.com/office/drawing/2014/main" id="{7D9F1FBF-82A6-428F-A466-B22D4688472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624" y="3696"/>
                <a:ext cx="2081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65588" name="Line 20">
                <a:extLst>
                  <a:ext uri="{FF2B5EF4-FFF2-40B4-BE49-F238E27FC236}">
                    <a16:creationId xmlns:a16="http://schemas.microsoft.com/office/drawing/2014/main" id="{3B42B5E5-06E7-41BA-B5B2-2FF304737E3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624" y="3888"/>
                <a:ext cx="2081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65589" name="Line 21">
                <a:extLst>
                  <a:ext uri="{FF2B5EF4-FFF2-40B4-BE49-F238E27FC236}">
                    <a16:creationId xmlns:a16="http://schemas.microsoft.com/office/drawing/2014/main" id="{6F04A118-EBCA-4261-8AA3-7CDB62A19E4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776" y="1056"/>
                <a:ext cx="0" cy="297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65590" name="Line 22">
                <a:extLst>
                  <a:ext uri="{FF2B5EF4-FFF2-40B4-BE49-F238E27FC236}">
                    <a16:creationId xmlns:a16="http://schemas.microsoft.com/office/drawing/2014/main" id="{20477EC0-BB32-476C-AFDE-1F3A457D534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584" y="1056"/>
                <a:ext cx="0" cy="297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65591" name="Line 23">
                <a:extLst>
                  <a:ext uri="{FF2B5EF4-FFF2-40B4-BE49-F238E27FC236}">
                    <a16:creationId xmlns:a16="http://schemas.microsoft.com/office/drawing/2014/main" id="{2567655E-007A-44C5-8D2F-FF558FE0C65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968" y="3024"/>
                <a:ext cx="0" cy="100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65592" name="Line 24">
                <a:extLst>
                  <a:ext uri="{FF2B5EF4-FFF2-40B4-BE49-F238E27FC236}">
                    <a16:creationId xmlns:a16="http://schemas.microsoft.com/office/drawing/2014/main" id="{AEA22F65-4955-406C-9D21-6B4BA326BDB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392" y="3024"/>
                <a:ext cx="0" cy="100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65593" name="Line 25">
                <a:extLst>
                  <a:ext uri="{FF2B5EF4-FFF2-40B4-BE49-F238E27FC236}">
                    <a16:creationId xmlns:a16="http://schemas.microsoft.com/office/drawing/2014/main" id="{51BE0DE5-8C5C-4AB1-A4EB-D46D76CDD75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2160" y="3024"/>
                <a:ext cx="0" cy="100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65594" name="Line 26">
                <a:extLst>
                  <a:ext uri="{FF2B5EF4-FFF2-40B4-BE49-F238E27FC236}">
                    <a16:creationId xmlns:a16="http://schemas.microsoft.com/office/drawing/2014/main" id="{0EC1E906-AD74-4E09-A9D1-CDC27BF633B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200" y="3024"/>
                <a:ext cx="0" cy="100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65595" name="Line 27">
                <a:extLst>
                  <a:ext uri="{FF2B5EF4-FFF2-40B4-BE49-F238E27FC236}">
                    <a16:creationId xmlns:a16="http://schemas.microsoft.com/office/drawing/2014/main" id="{8B2099F4-9AA8-493F-82F5-0F947F19013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008" y="3024"/>
                <a:ext cx="0" cy="100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65596" name="Line 28">
                <a:extLst>
                  <a:ext uri="{FF2B5EF4-FFF2-40B4-BE49-F238E27FC236}">
                    <a16:creationId xmlns:a16="http://schemas.microsoft.com/office/drawing/2014/main" id="{F3AA9747-1DBA-4FBF-9C42-B7D1CAC3B2F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2352" y="3024"/>
                <a:ext cx="0" cy="100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65597" name="Line 29">
                <a:extLst>
                  <a:ext uri="{FF2B5EF4-FFF2-40B4-BE49-F238E27FC236}">
                    <a16:creationId xmlns:a16="http://schemas.microsoft.com/office/drawing/2014/main" id="{3C4B6A24-3039-4BC1-9978-C0CF7AC8CF0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816" y="3072"/>
                <a:ext cx="0" cy="100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65598" name="Line 30">
                <a:extLst>
                  <a:ext uri="{FF2B5EF4-FFF2-40B4-BE49-F238E27FC236}">
                    <a16:creationId xmlns:a16="http://schemas.microsoft.com/office/drawing/2014/main" id="{02BAAE3C-27BF-4E34-8990-BDE98407DEC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2544" y="3024"/>
                <a:ext cx="0" cy="100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65599" name="Freeform 31">
                <a:extLst>
                  <a:ext uri="{FF2B5EF4-FFF2-40B4-BE49-F238E27FC236}">
                    <a16:creationId xmlns:a16="http://schemas.microsoft.com/office/drawing/2014/main" id="{F6318105-31BA-4176-9A20-773CF06564D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76" y="2056"/>
                <a:ext cx="1824" cy="784"/>
              </a:xfrm>
              <a:custGeom>
                <a:avLst/>
                <a:gdLst>
                  <a:gd name="T0" fmla="*/ 1824 w 1824"/>
                  <a:gd name="T1" fmla="*/ 248 h 784"/>
                  <a:gd name="T2" fmla="*/ 1680 w 1824"/>
                  <a:gd name="T3" fmla="*/ 248 h 784"/>
                  <a:gd name="T4" fmla="*/ 1584 w 1824"/>
                  <a:gd name="T5" fmla="*/ 200 h 784"/>
                  <a:gd name="T6" fmla="*/ 1392 w 1824"/>
                  <a:gd name="T7" fmla="*/ 104 h 784"/>
                  <a:gd name="T8" fmla="*/ 1200 w 1824"/>
                  <a:gd name="T9" fmla="*/ 8 h 784"/>
                  <a:gd name="T10" fmla="*/ 1056 w 1824"/>
                  <a:gd name="T11" fmla="*/ 56 h 784"/>
                  <a:gd name="T12" fmla="*/ 960 w 1824"/>
                  <a:gd name="T13" fmla="*/ 104 h 784"/>
                  <a:gd name="T14" fmla="*/ 816 w 1824"/>
                  <a:gd name="T15" fmla="*/ 296 h 784"/>
                  <a:gd name="T16" fmla="*/ 720 w 1824"/>
                  <a:gd name="T17" fmla="*/ 392 h 784"/>
                  <a:gd name="T18" fmla="*/ 624 w 1824"/>
                  <a:gd name="T19" fmla="*/ 392 h 784"/>
                  <a:gd name="T20" fmla="*/ 528 w 1824"/>
                  <a:gd name="T21" fmla="*/ 392 h 784"/>
                  <a:gd name="T22" fmla="*/ 384 w 1824"/>
                  <a:gd name="T23" fmla="*/ 440 h 784"/>
                  <a:gd name="T24" fmla="*/ 288 w 1824"/>
                  <a:gd name="T25" fmla="*/ 584 h 784"/>
                  <a:gd name="T26" fmla="*/ 240 w 1824"/>
                  <a:gd name="T27" fmla="*/ 632 h 784"/>
                  <a:gd name="T28" fmla="*/ 192 w 1824"/>
                  <a:gd name="T29" fmla="*/ 728 h 784"/>
                  <a:gd name="T30" fmla="*/ 96 w 1824"/>
                  <a:gd name="T31" fmla="*/ 728 h 784"/>
                  <a:gd name="T32" fmla="*/ 48 w 1824"/>
                  <a:gd name="T33" fmla="*/ 776 h 784"/>
                  <a:gd name="T34" fmla="*/ 0 w 1824"/>
                  <a:gd name="T35" fmla="*/ 776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24" h="784">
                    <a:moveTo>
                      <a:pt x="1824" y="248"/>
                    </a:moveTo>
                    <a:cubicBezTo>
                      <a:pt x="1772" y="252"/>
                      <a:pt x="1720" y="256"/>
                      <a:pt x="1680" y="248"/>
                    </a:cubicBezTo>
                    <a:cubicBezTo>
                      <a:pt x="1640" y="240"/>
                      <a:pt x="1632" y="224"/>
                      <a:pt x="1584" y="200"/>
                    </a:cubicBezTo>
                    <a:cubicBezTo>
                      <a:pt x="1536" y="176"/>
                      <a:pt x="1456" y="136"/>
                      <a:pt x="1392" y="104"/>
                    </a:cubicBezTo>
                    <a:cubicBezTo>
                      <a:pt x="1328" y="72"/>
                      <a:pt x="1256" y="16"/>
                      <a:pt x="1200" y="8"/>
                    </a:cubicBezTo>
                    <a:cubicBezTo>
                      <a:pt x="1144" y="0"/>
                      <a:pt x="1096" y="40"/>
                      <a:pt x="1056" y="56"/>
                    </a:cubicBezTo>
                    <a:cubicBezTo>
                      <a:pt x="1016" y="72"/>
                      <a:pt x="1000" y="64"/>
                      <a:pt x="960" y="104"/>
                    </a:cubicBezTo>
                    <a:cubicBezTo>
                      <a:pt x="920" y="144"/>
                      <a:pt x="856" y="248"/>
                      <a:pt x="816" y="296"/>
                    </a:cubicBezTo>
                    <a:cubicBezTo>
                      <a:pt x="776" y="344"/>
                      <a:pt x="752" y="376"/>
                      <a:pt x="720" y="392"/>
                    </a:cubicBezTo>
                    <a:cubicBezTo>
                      <a:pt x="688" y="408"/>
                      <a:pt x="656" y="392"/>
                      <a:pt x="624" y="392"/>
                    </a:cubicBezTo>
                    <a:cubicBezTo>
                      <a:pt x="592" y="392"/>
                      <a:pt x="568" y="384"/>
                      <a:pt x="528" y="392"/>
                    </a:cubicBezTo>
                    <a:cubicBezTo>
                      <a:pt x="488" y="400"/>
                      <a:pt x="424" y="408"/>
                      <a:pt x="384" y="440"/>
                    </a:cubicBezTo>
                    <a:cubicBezTo>
                      <a:pt x="344" y="472"/>
                      <a:pt x="312" y="552"/>
                      <a:pt x="288" y="584"/>
                    </a:cubicBezTo>
                    <a:cubicBezTo>
                      <a:pt x="264" y="616"/>
                      <a:pt x="256" y="608"/>
                      <a:pt x="240" y="632"/>
                    </a:cubicBezTo>
                    <a:cubicBezTo>
                      <a:pt x="224" y="656"/>
                      <a:pt x="216" y="712"/>
                      <a:pt x="192" y="728"/>
                    </a:cubicBezTo>
                    <a:cubicBezTo>
                      <a:pt x="168" y="744"/>
                      <a:pt x="120" y="720"/>
                      <a:pt x="96" y="728"/>
                    </a:cubicBezTo>
                    <a:cubicBezTo>
                      <a:pt x="72" y="736"/>
                      <a:pt x="64" y="768"/>
                      <a:pt x="48" y="776"/>
                    </a:cubicBezTo>
                    <a:cubicBezTo>
                      <a:pt x="32" y="784"/>
                      <a:pt x="16" y="780"/>
                      <a:pt x="0" y="776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65600" name="Freeform 32">
                <a:extLst>
                  <a:ext uri="{FF2B5EF4-FFF2-40B4-BE49-F238E27FC236}">
                    <a16:creationId xmlns:a16="http://schemas.microsoft.com/office/drawing/2014/main" id="{374D18AB-ABFA-466A-B928-A57A3352DAF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28" y="1760"/>
                <a:ext cx="1872" cy="880"/>
              </a:xfrm>
              <a:custGeom>
                <a:avLst/>
                <a:gdLst>
                  <a:gd name="T0" fmla="*/ 1872 w 1872"/>
                  <a:gd name="T1" fmla="*/ 352 h 880"/>
                  <a:gd name="T2" fmla="*/ 1728 w 1872"/>
                  <a:gd name="T3" fmla="*/ 400 h 880"/>
                  <a:gd name="T4" fmla="*/ 1584 w 1872"/>
                  <a:gd name="T5" fmla="*/ 304 h 880"/>
                  <a:gd name="T6" fmla="*/ 1488 w 1872"/>
                  <a:gd name="T7" fmla="*/ 208 h 880"/>
                  <a:gd name="T8" fmla="*/ 1440 w 1872"/>
                  <a:gd name="T9" fmla="*/ 160 h 880"/>
                  <a:gd name="T10" fmla="*/ 1248 w 1872"/>
                  <a:gd name="T11" fmla="*/ 16 h 880"/>
                  <a:gd name="T12" fmla="*/ 1104 w 1872"/>
                  <a:gd name="T13" fmla="*/ 64 h 880"/>
                  <a:gd name="T14" fmla="*/ 960 w 1872"/>
                  <a:gd name="T15" fmla="*/ 160 h 880"/>
                  <a:gd name="T16" fmla="*/ 816 w 1872"/>
                  <a:gd name="T17" fmla="*/ 448 h 880"/>
                  <a:gd name="T18" fmla="*/ 720 w 1872"/>
                  <a:gd name="T19" fmla="*/ 496 h 880"/>
                  <a:gd name="T20" fmla="*/ 480 w 1872"/>
                  <a:gd name="T21" fmla="*/ 496 h 880"/>
                  <a:gd name="T22" fmla="*/ 336 w 1872"/>
                  <a:gd name="T23" fmla="*/ 544 h 880"/>
                  <a:gd name="T24" fmla="*/ 192 w 1872"/>
                  <a:gd name="T25" fmla="*/ 784 h 880"/>
                  <a:gd name="T26" fmla="*/ 0 w 1872"/>
                  <a:gd name="T27" fmla="*/ 88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72" h="880">
                    <a:moveTo>
                      <a:pt x="1872" y="352"/>
                    </a:moveTo>
                    <a:cubicBezTo>
                      <a:pt x="1824" y="380"/>
                      <a:pt x="1776" y="408"/>
                      <a:pt x="1728" y="400"/>
                    </a:cubicBezTo>
                    <a:cubicBezTo>
                      <a:pt x="1680" y="392"/>
                      <a:pt x="1624" y="336"/>
                      <a:pt x="1584" y="304"/>
                    </a:cubicBezTo>
                    <a:cubicBezTo>
                      <a:pt x="1544" y="272"/>
                      <a:pt x="1512" y="232"/>
                      <a:pt x="1488" y="208"/>
                    </a:cubicBezTo>
                    <a:cubicBezTo>
                      <a:pt x="1464" y="184"/>
                      <a:pt x="1480" y="192"/>
                      <a:pt x="1440" y="160"/>
                    </a:cubicBezTo>
                    <a:cubicBezTo>
                      <a:pt x="1400" y="128"/>
                      <a:pt x="1304" y="32"/>
                      <a:pt x="1248" y="16"/>
                    </a:cubicBezTo>
                    <a:cubicBezTo>
                      <a:pt x="1192" y="0"/>
                      <a:pt x="1152" y="40"/>
                      <a:pt x="1104" y="64"/>
                    </a:cubicBezTo>
                    <a:cubicBezTo>
                      <a:pt x="1056" y="88"/>
                      <a:pt x="1008" y="96"/>
                      <a:pt x="960" y="160"/>
                    </a:cubicBezTo>
                    <a:cubicBezTo>
                      <a:pt x="912" y="224"/>
                      <a:pt x="856" y="392"/>
                      <a:pt x="816" y="448"/>
                    </a:cubicBezTo>
                    <a:cubicBezTo>
                      <a:pt x="776" y="504"/>
                      <a:pt x="776" y="488"/>
                      <a:pt x="720" y="496"/>
                    </a:cubicBezTo>
                    <a:cubicBezTo>
                      <a:pt x="664" y="504"/>
                      <a:pt x="544" y="488"/>
                      <a:pt x="480" y="496"/>
                    </a:cubicBezTo>
                    <a:cubicBezTo>
                      <a:pt x="416" y="504"/>
                      <a:pt x="384" y="496"/>
                      <a:pt x="336" y="544"/>
                    </a:cubicBezTo>
                    <a:cubicBezTo>
                      <a:pt x="288" y="592"/>
                      <a:pt x="248" y="728"/>
                      <a:pt x="192" y="784"/>
                    </a:cubicBezTo>
                    <a:cubicBezTo>
                      <a:pt x="136" y="840"/>
                      <a:pt x="32" y="864"/>
                      <a:pt x="0" y="880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65601" name="Freeform 33">
                <a:extLst>
                  <a:ext uri="{FF2B5EF4-FFF2-40B4-BE49-F238E27FC236}">
                    <a16:creationId xmlns:a16="http://schemas.microsoft.com/office/drawing/2014/main" id="{62DFCCD6-EBAD-4B2E-A319-41A5EE658B0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08" y="1584"/>
                <a:ext cx="1896" cy="840"/>
              </a:xfrm>
              <a:custGeom>
                <a:avLst/>
                <a:gdLst>
                  <a:gd name="T0" fmla="*/ 1896 w 1896"/>
                  <a:gd name="T1" fmla="*/ 96 h 840"/>
                  <a:gd name="T2" fmla="*/ 1848 w 1896"/>
                  <a:gd name="T3" fmla="*/ 96 h 840"/>
                  <a:gd name="T4" fmla="*/ 1800 w 1896"/>
                  <a:gd name="T5" fmla="*/ 144 h 840"/>
                  <a:gd name="T6" fmla="*/ 1704 w 1896"/>
                  <a:gd name="T7" fmla="*/ 144 h 840"/>
                  <a:gd name="T8" fmla="*/ 1512 w 1896"/>
                  <a:gd name="T9" fmla="*/ 48 h 840"/>
                  <a:gd name="T10" fmla="*/ 1224 w 1896"/>
                  <a:gd name="T11" fmla="*/ 0 h 840"/>
                  <a:gd name="T12" fmla="*/ 1032 w 1896"/>
                  <a:gd name="T13" fmla="*/ 48 h 840"/>
                  <a:gd name="T14" fmla="*/ 984 w 1896"/>
                  <a:gd name="T15" fmla="*/ 96 h 840"/>
                  <a:gd name="T16" fmla="*/ 840 w 1896"/>
                  <a:gd name="T17" fmla="*/ 336 h 840"/>
                  <a:gd name="T18" fmla="*/ 744 w 1896"/>
                  <a:gd name="T19" fmla="*/ 432 h 840"/>
                  <a:gd name="T20" fmla="*/ 648 w 1896"/>
                  <a:gd name="T21" fmla="*/ 480 h 840"/>
                  <a:gd name="T22" fmla="*/ 456 w 1896"/>
                  <a:gd name="T23" fmla="*/ 528 h 840"/>
                  <a:gd name="T24" fmla="*/ 360 w 1896"/>
                  <a:gd name="T25" fmla="*/ 624 h 840"/>
                  <a:gd name="T26" fmla="*/ 312 w 1896"/>
                  <a:gd name="T27" fmla="*/ 672 h 840"/>
                  <a:gd name="T28" fmla="*/ 216 w 1896"/>
                  <a:gd name="T29" fmla="*/ 816 h 840"/>
                  <a:gd name="T30" fmla="*/ 168 w 1896"/>
                  <a:gd name="T31" fmla="*/ 816 h 840"/>
                  <a:gd name="T32" fmla="*/ 24 w 1896"/>
                  <a:gd name="T33" fmla="*/ 768 h 840"/>
                  <a:gd name="T34" fmla="*/ 24 w 1896"/>
                  <a:gd name="T35" fmla="*/ 720 h 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96" h="840">
                    <a:moveTo>
                      <a:pt x="1896" y="96"/>
                    </a:moveTo>
                    <a:cubicBezTo>
                      <a:pt x="1880" y="92"/>
                      <a:pt x="1864" y="88"/>
                      <a:pt x="1848" y="96"/>
                    </a:cubicBezTo>
                    <a:cubicBezTo>
                      <a:pt x="1832" y="104"/>
                      <a:pt x="1824" y="136"/>
                      <a:pt x="1800" y="144"/>
                    </a:cubicBezTo>
                    <a:cubicBezTo>
                      <a:pt x="1776" y="152"/>
                      <a:pt x="1752" y="160"/>
                      <a:pt x="1704" y="144"/>
                    </a:cubicBezTo>
                    <a:cubicBezTo>
                      <a:pt x="1656" y="128"/>
                      <a:pt x="1592" y="72"/>
                      <a:pt x="1512" y="48"/>
                    </a:cubicBezTo>
                    <a:cubicBezTo>
                      <a:pt x="1432" y="24"/>
                      <a:pt x="1304" y="0"/>
                      <a:pt x="1224" y="0"/>
                    </a:cubicBezTo>
                    <a:cubicBezTo>
                      <a:pt x="1144" y="0"/>
                      <a:pt x="1072" y="32"/>
                      <a:pt x="1032" y="48"/>
                    </a:cubicBezTo>
                    <a:cubicBezTo>
                      <a:pt x="992" y="64"/>
                      <a:pt x="1016" y="48"/>
                      <a:pt x="984" y="96"/>
                    </a:cubicBezTo>
                    <a:cubicBezTo>
                      <a:pt x="952" y="144"/>
                      <a:pt x="880" y="280"/>
                      <a:pt x="840" y="336"/>
                    </a:cubicBezTo>
                    <a:cubicBezTo>
                      <a:pt x="800" y="392"/>
                      <a:pt x="776" y="408"/>
                      <a:pt x="744" y="432"/>
                    </a:cubicBezTo>
                    <a:cubicBezTo>
                      <a:pt x="712" y="456"/>
                      <a:pt x="696" y="464"/>
                      <a:pt x="648" y="480"/>
                    </a:cubicBezTo>
                    <a:cubicBezTo>
                      <a:pt x="600" y="496"/>
                      <a:pt x="504" y="504"/>
                      <a:pt x="456" y="528"/>
                    </a:cubicBezTo>
                    <a:cubicBezTo>
                      <a:pt x="408" y="552"/>
                      <a:pt x="384" y="600"/>
                      <a:pt x="360" y="624"/>
                    </a:cubicBezTo>
                    <a:cubicBezTo>
                      <a:pt x="336" y="648"/>
                      <a:pt x="336" y="640"/>
                      <a:pt x="312" y="672"/>
                    </a:cubicBezTo>
                    <a:cubicBezTo>
                      <a:pt x="288" y="704"/>
                      <a:pt x="240" y="792"/>
                      <a:pt x="216" y="816"/>
                    </a:cubicBezTo>
                    <a:cubicBezTo>
                      <a:pt x="192" y="840"/>
                      <a:pt x="200" y="824"/>
                      <a:pt x="168" y="816"/>
                    </a:cubicBezTo>
                    <a:cubicBezTo>
                      <a:pt x="136" y="808"/>
                      <a:pt x="48" y="784"/>
                      <a:pt x="24" y="768"/>
                    </a:cubicBezTo>
                    <a:cubicBezTo>
                      <a:pt x="0" y="752"/>
                      <a:pt x="24" y="736"/>
                      <a:pt x="24" y="720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65602" name="Freeform 34">
                <a:extLst>
                  <a:ext uri="{FF2B5EF4-FFF2-40B4-BE49-F238E27FC236}">
                    <a16:creationId xmlns:a16="http://schemas.microsoft.com/office/drawing/2014/main" id="{B6914310-ADCB-4B3D-9AA6-0919654F084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08" y="1528"/>
                <a:ext cx="640" cy="512"/>
              </a:xfrm>
              <a:custGeom>
                <a:avLst/>
                <a:gdLst>
                  <a:gd name="T0" fmla="*/ 544 w 640"/>
                  <a:gd name="T1" fmla="*/ 8 h 512"/>
                  <a:gd name="T2" fmla="*/ 592 w 640"/>
                  <a:gd name="T3" fmla="*/ 8 h 512"/>
                  <a:gd name="T4" fmla="*/ 640 w 640"/>
                  <a:gd name="T5" fmla="*/ 56 h 512"/>
                  <a:gd name="T6" fmla="*/ 592 w 640"/>
                  <a:gd name="T7" fmla="*/ 152 h 512"/>
                  <a:gd name="T8" fmla="*/ 448 w 640"/>
                  <a:gd name="T9" fmla="*/ 344 h 512"/>
                  <a:gd name="T10" fmla="*/ 160 w 640"/>
                  <a:gd name="T11" fmla="*/ 488 h 512"/>
                  <a:gd name="T12" fmla="*/ 16 w 640"/>
                  <a:gd name="T13" fmla="*/ 488 h 512"/>
                  <a:gd name="T14" fmla="*/ 64 w 640"/>
                  <a:gd name="T15" fmla="*/ 39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0" h="512">
                    <a:moveTo>
                      <a:pt x="544" y="8"/>
                    </a:moveTo>
                    <a:cubicBezTo>
                      <a:pt x="560" y="4"/>
                      <a:pt x="576" y="0"/>
                      <a:pt x="592" y="8"/>
                    </a:cubicBezTo>
                    <a:cubicBezTo>
                      <a:pt x="608" y="16"/>
                      <a:pt x="640" y="32"/>
                      <a:pt x="640" y="56"/>
                    </a:cubicBezTo>
                    <a:cubicBezTo>
                      <a:pt x="640" y="80"/>
                      <a:pt x="624" y="104"/>
                      <a:pt x="592" y="152"/>
                    </a:cubicBezTo>
                    <a:cubicBezTo>
                      <a:pt x="560" y="200"/>
                      <a:pt x="520" y="288"/>
                      <a:pt x="448" y="344"/>
                    </a:cubicBezTo>
                    <a:cubicBezTo>
                      <a:pt x="376" y="400"/>
                      <a:pt x="232" y="464"/>
                      <a:pt x="160" y="488"/>
                    </a:cubicBezTo>
                    <a:cubicBezTo>
                      <a:pt x="88" y="512"/>
                      <a:pt x="32" y="504"/>
                      <a:pt x="16" y="488"/>
                    </a:cubicBezTo>
                    <a:cubicBezTo>
                      <a:pt x="0" y="472"/>
                      <a:pt x="32" y="432"/>
                      <a:pt x="64" y="392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65603" name="Text Box 35">
                <a:extLst>
                  <a:ext uri="{FF2B5EF4-FFF2-40B4-BE49-F238E27FC236}">
                    <a16:creationId xmlns:a16="http://schemas.microsoft.com/office/drawing/2014/main" id="{FC469674-FE17-4572-A89A-77C603A0A9EB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1109" y="2421"/>
                <a:ext cx="472" cy="169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lang="en-CA" altLang="en-US" sz="10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</a:rPr>
                  <a:t>AREA 1</a:t>
                </a:r>
                <a:endParaRPr lang="en-CA" altLang="en-US" sz="1000">
                  <a:latin typeface="Arial" panose="020B0604020202020204" pitchFamily="34" charset="0"/>
                </a:endParaRPr>
              </a:p>
            </p:txBody>
          </p:sp>
          <p:sp>
            <p:nvSpPr>
              <p:cNvPr id="365604" name="Rectangle 36">
                <a:extLst>
                  <a:ext uri="{FF2B5EF4-FFF2-40B4-BE49-F238E27FC236}">
                    <a16:creationId xmlns:a16="http://schemas.microsoft.com/office/drawing/2014/main" id="{E94CD6CB-7435-4D31-925E-BFD27BABA16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584" y="1872"/>
                <a:ext cx="192" cy="192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65605" name="Freeform 37">
                <a:extLst>
                  <a:ext uri="{FF2B5EF4-FFF2-40B4-BE49-F238E27FC236}">
                    <a16:creationId xmlns:a16="http://schemas.microsoft.com/office/drawing/2014/main" id="{B310D40E-8E10-4498-A2C0-08E3A8F23E2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56" y="1728"/>
                <a:ext cx="480" cy="304"/>
              </a:xfrm>
              <a:custGeom>
                <a:avLst/>
                <a:gdLst>
                  <a:gd name="T0" fmla="*/ 480 w 480"/>
                  <a:gd name="T1" fmla="*/ 288 h 304"/>
                  <a:gd name="T2" fmla="*/ 432 w 480"/>
                  <a:gd name="T3" fmla="*/ 288 h 304"/>
                  <a:gd name="T4" fmla="*/ 240 w 480"/>
                  <a:gd name="T5" fmla="*/ 192 h 304"/>
                  <a:gd name="T6" fmla="*/ 0 w 480"/>
                  <a:gd name="T7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0" h="304">
                    <a:moveTo>
                      <a:pt x="480" y="288"/>
                    </a:moveTo>
                    <a:cubicBezTo>
                      <a:pt x="476" y="296"/>
                      <a:pt x="472" y="304"/>
                      <a:pt x="432" y="288"/>
                    </a:cubicBezTo>
                    <a:cubicBezTo>
                      <a:pt x="392" y="272"/>
                      <a:pt x="312" y="240"/>
                      <a:pt x="240" y="192"/>
                    </a:cubicBezTo>
                    <a:cubicBezTo>
                      <a:pt x="168" y="144"/>
                      <a:pt x="84" y="72"/>
                      <a:pt x="0" y="0"/>
                    </a:cubicBezTo>
                  </a:path>
                </a:pathLst>
              </a:custGeom>
              <a:noFill/>
              <a:ln w="571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65606" name="Freeform 38">
                <a:extLst>
                  <a:ext uri="{FF2B5EF4-FFF2-40B4-BE49-F238E27FC236}">
                    <a16:creationId xmlns:a16="http://schemas.microsoft.com/office/drawing/2014/main" id="{39797439-89FA-48E4-9863-8F6CF7EB134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76" y="1440"/>
                <a:ext cx="104" cy="432"/>
              </a:xfrm>
              <a:custGeom>
                <a:avLst/>
                <a:gdLst>
                  <a:gd name="T0" fmla="*/ 0 w 104"/>
                  <a:gd name="T1" fmla="*/ 432 h 432"/>
                  <a:gd name="T2" fmla="*/ 48 w 104"/>
                  <a:gd name="T3" fmla="*/ 336 h 432"/>
                  <a:gd name="T4" fmla="*/ 96 w 104"/>
                  <a:gd name="T5" fmla="*/ 96 h 432"/>
                  <a:gd name="T6" fmla="*/ 96 w 104"/>
                  <a:gd name="T7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432">
                    <a:moveTo>
                      <a:pt x="0" y="432"/>
                    </a:moveTo>
                    <a:cubicBezTo>
                      <a:pt x="16" y="412"/>
                      <a:pt x="32" y="392"/>
                      <a:pt x="48" y="336"/>
                    </a:cubicBezTo>
                    <a:cubicBezTo>
                      <a:pt x="64" y="280"/>
                      <a:pt x="88" y="152"/>
                      <a:pt x="96" y="96"/>
                    </a:cubicBezTo>
                    <a:cubicBezTo>
                      <a:pt x="104" y="40"/>
                      <a:pt x="100" y="20"/>
                      <a:pt x="96" y="0"/>
                    </a:cubicBezTo>
                  </a:path>
                </a:pathLst>
              </a:custGeom>
              <a:noFill/>
              <a:ln w="571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65607" name="Text Box 39">
                <a:extLst>
                  <a:ext uri="{FF2B5EF4-FFF2-40B4-BE49-F238E27FC236}">
                    <a16:creationId xmlns:a16="http://schemas.microsoft.com/office/drawing/2014/main" id="{E4BDBF74-F96D-4D4C-9E5C-3E46B6D3DE6B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1249" y="1643"/>
                <a:ext cx="472" cy="169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lang="en-CA" altLang="en-US" sz="10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</a:rPr>
                  <a:t>AREA 2</a:t>
                </a:r>
                <a:endParaRPr lang="en-CA" altLang="en-US" sz="3000">
                  <a:latin typeface="Arial" panose="020B0604020202020204" pitchFamily="34" charset="0"/>
                </a:endParaRPr>
              </a:p>
            </p:txBody>
          </p:sp>
          <p:sp>
            <p:nvSpPr>
              <p:cNvPr id="365608" name="Line 40">
                <a:extLst>
                  <a:ext uri="{FF2B5EF4-FFF2-40B4-BE49-F238E27FC236}">
                    <a16:creationId xmlns:a16="http://schemas.microsoft.com/office/drawing/2014/main" id="{7317640F-8851-4075-8129-358BF2901A6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576" y="2064"/>
                <a:ext cx="2081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65609" name="Line 41">
                <a:extLst>
                  <a:ext uri="{FF2B5EF4-FFF2-40B4-BE49-F238E27FC236}">
                    <a16:creationId xmlns:a16="http://schemas.microsoft.com/office/drawing/2014/main" id="{98512770-6A46-4B82-9FA8-20ED17D4CAC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576" y="1872"/>
                <a:ext cx="2081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65610" name="Text Box 42">
                <a:extLst>
                  <a:ext uri="{FF2B5EF4-FFF2-40B4-BE49-F238E27FC236}">
                    <a16:creationId xmlns:a16="http://schemas.microsoft.com/office/drawing/2014/main" id="{A2B3191C-F987-4EF0-BA7F-0A9478007D21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1437" y="1761"/>
                <a:ext cx="476" cy="4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 type="none" w="lg" len="lg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>
                <a:spAutoFit/>
              </a:bodyPr>
              <a:lstStyle/>
              <a:p>
                <a:pPr algn="ctr"/>
                <a:r>
                  <a:rPr lang="en-CA" altLang="en-US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CA" altLang="en-US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365611" name="Text Box 43">
                <a:extLst>
                  <a:ext uri="{FF2B5EF4-FFF2-40B4-BE49-F238E27FC236}">
                    <a16:creationId xmlns:a16="http://schemas.microsoft.com/office/drawing/2014/main" id="{B0BF7751-F92F-4019-8051-E35D6AC44CC7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1397" y="3204"/>
                <a:ext cx="564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 type="none" w="lg" len="lg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>
                <a:spAutoFit/>
              </a:bodyPr>
              <a:lstStyle/>
              <a:p>
                <a:pPr algn="ctr"/>
                <a:r>
                  <a:rPr lang="en-CA" altLang="en-US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12</a:t>
                </a:r>
                <a:endParaRPr lang="en-CA" altLang="en-US" sz="200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65612" name="Rectangle 44">
            <a:extLst>
              <a:ext uri="{FF2B5EF4-FFF2-40B4-BE49-F238E27FC236}">
                <a16:creationId xmlns:a16="http://schemas.microsoft.com/office/drawing/2014/main" id="{8E12B51B-1BF0-40CA-9E7B-B3B052D1E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7238" y="6338888"/>
            <a:ext cx="5581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000099"/>
                </a:solidFill>
              </a:rPr>
              <a:t>http://www.engineering.usu.edu/dtarb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>
            <a:extLst>
              <a:ext uri="{FF2B5EF4-FFF2-40B4-BE49-F238E27FC236}">
                <a16:creationId xmlns:a16="http://schemas.microsoft.com/office/drawing/2014/main" id="{FF1BC37E-17C0-44D9-8B1F-9A36638502D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14488" y="0"/>
            <a:ext cx="5580062" cy="941388"/>
          </a:xfrm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en-US" altLang="en-US" sz="3200"/>
              <a:t>Digital Elevation Model Based Flow Path Analysis</a:t>
            </a:r>
          </a:p>
        </p:txBody>
      </p:sp>
      <p:grpSp>
        <p:nvGrpSpPr>
          <p:cNvPr id="358403" name="Group 3">
            <a:extLst>
              <a:ext uri="{FF2B5EF4-FFF2-40B4-BE49-F238E27FC236}">
                <a16:creationId xmlns:a16="http://schemas.microsoft.com/office/drawing/2014/main" id="{54D013ED-481C-4C68-9084-66C829001084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3779838"/>
            <a:ext cx="2595563" cy="2794000"/>
            <a:chOff x="3664" y="2497"/>
            <a:chExt cx="1635" cy="1760"/>
          </a:xfrm>
        </p:grpSpPr>
        <p:grpSp>
          <p:nvGrpSpPr>
            <p:cNvPr id="358404" name="Group 4">
              <a:extLst>
                <a:ext uri="{FF2B5EF4-FFF2-40B4-BE49-F238E27FC236}">
                  <a16:creationId xmlns:a16="http://schemas.microsoft.com/office/drawing/2014/main" id="{5DD9DC88-02FE-4CE2-A842-A3DAB0F1170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733" y="2840"/>
              <a:ext cx="1468" cy="1417"/>
              <a:chOff x="1632" y="1248"/>
              <a:chExt cx="2443" cy="2358"/>
            </a:xfrm>
          </p:grpSpPr>
          <p:grpSp>
            <p:nvGrpSpPr>
              <p:cNvPr id="358405" name="Group 5">
                <a:extLst>
                  <a:ext uri="{FF2B5EF4-FFF2-40B4-BE49-F238E27FC236}">
                    <a16:creationId xmlns:a16="http://schemas.microsoft.com/office/drawing/2014/main" id="{06D872C8-9302-46E8-AE94-BF647676C69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632" y="1248"/>
                <a:ext cx="2443" cy="2358"/>
                <a:chOff x="3456" y="1536"/>
                <a:chExt cx="1963" cy="1926"/>
              </a:xfrm>
            </p:grpSpPr>
            <p:grpSp>
              <p:nvGrpSpPr>
                <p:cNvPr id="358406" name="Group 6">
                  <a:extLst>
                    <a:ext uri="{FF2B5EF4-FFF2-40B4-BE49-F238E27FC236}">
                      <a16:creationId xmlns:a16="http://schemas.microsoft.com/office/drawing/2014/main" id="{164E7D0E-1D67-4EFB-8596-BE9E9ADC911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3456" y="1536"/>
                  <a:ext cx="1963" cy="1926"/>
                  <a:chOff x="1877" y="1152"/>
                  <a:chExt cx="1971" cy="1776"/>
                </a:xfrm>
              </p:grpSpPr>
              <p:sp>
                <p:nvSpPr>
                  <p:cNvPr id="358407" name="Rectangle 7">
                    <a:extLst>
                      <a:ext uri="{FF2B5EF4-FFF2-40B4-BE49-F238E27FC236}">
                        <a16:creationId xmlns:a16="http://schemas.microsoft.com/office/drawing/2014/main" id="{7540BF8D-DFBB-4FC2-8E60-ACFB6B4D5FB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77" y="1152"/>
                    <a:ext cx="395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kumimoji="1"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58408" name="Rectangle 8">
                    <a:extLst>
                      <a:ext uri="{FF2B5EF4-FFF2-40B4-BE49-F238E27FC236}">
                        <a16:creationId xmlns:a16="http://schemas.microsoft.com/office/drawing/2014/main" id="{C230BE3F-829F-4C1E-99FB-61E53B5BF18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72" y="1152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kumimoji="1"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58409" name="Rectangle 9">
                    <a:extLst>
                      <a:ext uri="{FF2B5EF4-FFF2-40B4-BE49-F238E27FC236}">
                        <a16:creationId xmlns:a16="http://schemas.microsoft.com/office/drawing/2014/main" id="{913D0E29-4A62-465D-B429-AC5539A184C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66" y="1152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kumimoji="1"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58410" name="Rectangle 10">
                    <a:extLst>
                      <a:ext uri="{FF2B5EF4-FFF2-40B4-BE49-F238E27FC236}">
                        <a16:creationId xmlns:a16="http://schemas.microsoft.com/office/drawing/2014/main" id="{691742DA-F55C-497F-BDF1-3882357D8CB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0" y="1152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kumimoji="1"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58411" name="Rectangle 11">
                    <a:extLst>
                      <a:ext uri="{FF2B5EF4-FFF2-40B4-BE49-F238E27FC236}">
                        <a16:creationId xmlns:a16="http://schemas.microsoft.com/office/drawing/2014/main" id="{DF4C34E2-6ACA-4268-82DC-98786873B71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4" y="1152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kumimoji="1"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58412" name="Rectangle 12">
                    <a:extLst>
                      <a:ext uri="{FF2B5EF4-FFF2-40B4-BE49-F238E27FC236}">
                        <a16:creationId xmlns:a16="http://schemas.microsoft.com/office/drawing/2014/main" id="{C30D6487-5224-4C5D-9A56-28A54104C25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66" y="2573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kumimoji="1"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58413" name="Rectangle 13">
                    <a:extLst>
                      <a:ext uri="{FF2B5EF4-FFF2-40B4-BE49-F238E27FC236}">
                        <a16:creationId xmlns:a16="http://schemas.microsoft.com/office/drawing/2014/main" id="{ADED77FF-39E3-4A8E-8ECA-33D64140E34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0" y="2573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kumimoji="1"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58414" name="Rectangle 14">
                    <a:extLst>
                      <a:ext uri="{FF2B5EF4-FFF2-40B4-BE49-F238E27FC236}">
                        <a16:creationId xmlns:a16="http://schemas.microsoft.com/office/drawing/2014/main" id="{5C27B394-D8B1-48D0-BB07-D91F9F68222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4" y="2573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kumimoji="1"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58415" name="Rectangle 15">
                    <a:extLst>
                      <a:ext uri="{FF2B5EF4-FFF2-40B4-BE49-F238E27FC236}">
                        <a16:creationId xmlns:a16="http://schemas.microsoft.com/office/drawing/2014/main" id="{DC92E4C3-A2BB-4613-8457-190B4E5DEB3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77" y="1507"/>
                    <a:ext cx="395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kumimoji="1"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58416" name="Rectangle 16">
                    <a:extLst>
                      <a:ext uri="{FF2B5EF4-FFF2-40B4-BE49-F238E27FC236}">
                        <a16:creationId xmlns:a16="http://schemas.microsoft.com/office/drawing/2014/main" id="{F057EF7E-859B-4E42-8015-BB1EC85FAC0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72" y="1507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kumimoji="1"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58417" name="Rectangle 17">
                    <a:extLst>
                      <a:ext uri="{FF2B5EF4-FFF2-40B4-BE49-F238E27FC236}">
                        <a16:creationId xmlns:a16="http://schemas.microsoft.com/office/drawing/2014/main" id="{B0E2F44A-8278-46B3-AD40-6BE77FFF096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66" y="1507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kumimoji="1"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58418" name="Rectangle 18">
                    <a:extLst>
                      <a:ext uri="{FF2B5EF4-FFF2-40B4-BE49-F238E27FC236}">
                        <a16:creationId xmlns:a16="http://schemas.microsoft.com/office/drawing/2014/main" id="{5352C957-BDF2-47F8-8A80-62EE8A37187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0" y="1507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kumimoji="1"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58419" name="Rectangle 19">
                    <a:extLst>
                      <a:ext uri="{FF2B5EF4-FFF2-40B4-BE49-F238E27FC236}">
                        <a16:creationId xmlns:a16="http://schemas.microsoft.com/office/drawing/2014/main" id="{C12F99E1-712A-4C8F-AB22-B1C163DA9E0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4" y="1507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kumimoji="1"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58420" name="Rectangle 20">
                    <a:extLst>
                      <a:ext uri="{FF2B5EF4-FFF2-40B4-BE49-F238E27FC236}">
                        <a16:creationId xmlns:a16="http://schemas.microsoft.com/office/drawing/2014/main" id="{0C8EFA3B-498E-4F02-BE4F-E61EC9E87CE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77" y="1862"/>
                    <a:ext cx="395" cy="356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kumimoji="1"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58421" name="Rectangle 21">
                    <a:extLst>
                      <a:ext uri="{FF2B5EF4-FFF2-40B4-BE49-F238E27FC236}">
                        <a16:creationId xmlns:a16="http://schemas.microsoft.com/office/drawing/2014/main" id="{3261F3E8-7D51-4F2B-B238-13AEAF112AB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72" y="1862"/>
                    <a:ext cx="394" cy="356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kumimoji="1"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58422" name="Rectangle 22">
                    <a:extLst>
                      <a:ext uri="{FF2B5EF4-FFF2-40B4-BE49-F238E27FC236}">
                        <a16:creationId xmlns:a16="http://schemas.microsoft.com/office/drawing/2014/main" id="{8F72F214-A6C4-4DD5-8EC4-76F69A90E75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66" y="1862"/>
                    <a:ext cx="394" cy="356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kumimoji="1"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58423" name="Rectangle 23">
                    <a:extLst>
                      <a:ext uri="{FF2B5EF4-FFF2-40B4-BE49-F238E27FC236}">
                        <a16:creationId xmlns:a16="http://schemas.microsoft.com/office/drawing/2014/main" id="{E3CBCC58-BE4F-4E4D-B6D3-DBC4797B114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0" y="1862"/>
                    <a:ext cx="394" cy="356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kumimoji="1"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58424" name="Rectangle 24">
                    <a:extLst>
                      <a:ext uri="{FF2B5EF4-FFF2-40B4-BE49-F238E27FC236}">
                        <a16:creationId xmlns:a16="http://schemas.microsoft.com/office/drawing/2014/main" id="{D31A5717-7BA0-4C67-895D-0A3B8EB29A9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4" y="1862"/>
                    <a:ext cx="394" cy="356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kumimoji="1"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58425" name="Rectangle 25">
                    <a:extLst>
                      <a:ext uri="{FF2B5EF4-FFF2-40B4-BE49-F238E27FC236}">
                        <a16:creationId xmlns:a16="http://schemas.microsoft.com/office/drawing/2014/main" id="{78017DF8-31D4-4E9B-8337-62BDD9B355C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77" y="2218"/>
                    <a:ext cx="395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kumimoji="1"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58426" name="Rectangle 26">
                    <a:extLst>
                      <a:ext uri="{FF2B5EF4-FFF2-40B4-BE49-F238E27FC236}">
                        <a16:creationId xmlns:a16="http://schemas.microsoft.com/office/drawing/2014/main" id="{7D856390-6902-40FB-98F5-44A85B3B8B5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72" y="2218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kumimoji="1"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58427" name="Rectangle 27">
                    <a:extLst>
                      <a:ext uri="{FF2B5EF4-FFF2-40B4-BE49-F238E27FC236}">
                        <a16:creationId xmlns:a16="http://schemas.microsoft.com/office/drawing/2014/main" id="{3793A393-D554-4DFD-B9BB-CA4485C8D5E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66" y="2218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kumimoji="1"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58428" name="Rectangle 28">
                    <a:extLst>
                      <a:ext uri="{FF2B5EF4-FFF2-40B4-BE49-F238E27FC236}">
                        <a16:creationId xmlns:a16="http://schemas.microsoft.com/office/drawing/2014/main" id="{1C882CCB-2910-438E-8D7C-FFF9B6F97A6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0" y="2218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kumimoji="1"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58429" name="Rectangle 29">
                    <a:extLst>
                      <a:ext uri="{FF2B5EF4-FFF2-40B4-BE49-F238E27FC236}">
                        <a16:creationId xmlns:a16="http://schemas.microsoft.com/office/drawing/2014/main" id="{94A28EDD-E965-4248-9488-2EA4D180CCE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4" y="2218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kumimoji="1"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58430" name="Rectangle 30">
                    <a:extLst>
                      <a:ext uri="{FF2B5EF4-FFF2-40B4-BE49-F238E27FC236}">
                        <a16:creationId xmlns:a16="http://schemas.microsoft.com/office/drawing/2014/main" id="{494AA133-7507-4E47-813F-3721EA60D6E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72" y="2573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kumimoji="1"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58431" name="Rectangle 31">
                    <a:extLst>
                      <a:ext uri="{FF2B5EF4-FFF2-40B4-BE49-F238E27FC236}">
                        <a16:creationId xmlns:a16="http://schemas.microsoft.com/office/drawing/2014/main" id="{547210D5-D854-49BF-8F52-E64374A0A4F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78" y="2573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kumimoji="1"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</p:grpSp>
            <p:sp>
              <p:nvSpPr>
                <p:cNvPr id="358432" name="Text Box 32">
                  <a:extLst>
                    <a:ext uri="{FF2B5EF4-FFF2-40B4-BE49-F238E27FC236}">
                      <a16:creationId xmlns:a16="http://schemas.microsoft.com/office/drawing/2014/main" id="{A1366407-842F-4578-B21D-9823165D0831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60" y="1578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kumimoji="1" lang="en-US" altLang="en-US" sz="2000" b="1">
                      <a:solidFill>
                        <a:schemeClr val="bg2"/>
                      </a:solidFill>
                    </a:rPr>
                    <a:t>1</a:t>
                  </a:r>
                </a:p>
              </p:txBody>
            </p:sp>
            <p:sp>
              <p:nvSpPr>
                <p:cNvPr id="358433" name="Text Box 33">
                  <a:extLst>
                    <a:ext uri="{FF2B5EF4-FFF2-40B4-BE49-F238E27FC236}">
                      <a16:creationId xmlns:a16="http://schemas.microsoft.com/office/drawing/2014/main" id="{32444035-5BEB-4988-ACE7-4505B37135FD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973" y="1578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kumimoji="1" lang="en-US" altLang="en-US" sz="2000" b="1">
                      <a:solidFill>
                        <a:schemeClr val="bg2"/>
                      </a:solidFill>
                    </a:rPr>
                    <a:t>1</a:t>
                  </a:r>
                </a:p>
              </p:txBody>
            </p:sp>
            <p:sp>
              <p:nvSpPr>
                <p:cNvPr id="358434" name="Text Box 34">
                  <a:extLst>
                    <a:ext uri="{FF2B5EF4-FFF2-40B4-BE49-F238E27FC236}">
                      <a16:creationId xmlns:a16="http://schemas.microsoft.com/office/drawing/2014/main" id="{3DFE0D1B-1188-4AB9-92A4-CED3F2660477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117" y="1592"/>
                  <a:ext cx="262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kumimoji="1" lang="en-US" altLang="en-US" sz="2000" b="1">
                      <a:solidFill>
                        <a:schemeClr val="bg2"/>
                      </a:solidFill>
                    </a:rPr>
                    <a:t>1</a:t>
                  </a:r>
                </a:p>
              </p:txBody>
            </p:sp>
            <p:sp>
              <p:nvSpPr>
                <p:cNvPr id="358435" name="Text Box 35">
                  <a:extLst>
                    <a:ext uri="{FF2B5EF4-FFF2-40B4-BE49-F238E27FC236}">
                      <a16:creationId xmlns:a16="http://schemas.microsoft.com/office/drawing/2014/main" id="{A9507F56-C021-4056-A3E5-B54AF0B29D03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338" y="1578"/>
                  <a:ext cx="263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kumimoji="1" lang="en-US" altLang="en-US" sz="2000" b="1">
                      <a:solidFill>
                        <a:schemeClr val="bg2"/>
                      </a:solidFill>
                    </a:rPr>
                    <a:t>1</a:t>
                  </a:r>
                </a:p>
              </p:txBody>
            </p:sp>
            <p:sp>
              <p:nvSpPr>
                <p:cNvPr id="358436" name="Text Box 36">
                  <a:extLst>
                    <a:ext uri="{FF2B5EF4-FFF2-40B4-BE49-F238E27FC236}">
                      <a16:creationId xmlns:a16="http://schemas.microsoft.com/office/drawing/2014/main" id="{7CFDC715-DF1A-493F-A93C-53A3A8035B17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728" y="1578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kumimoji="1" lang="en-US" altLang="en-US" sz="2000" b="1">
                      <a:solidFill>
                        <a:schemeClr val="bg2"/>
                      </a:solidFill>
                    </a:rPr>
                    <a:t>1</a:t>
                  </a:r>
                </a:p>
              </p:txBody>
            </p:sp>
            <p:sp>
              <p:nvSpPr>
                <p:cNvPr id="358437" name="Text Box 37">
                  <a:extLst>
                    <a:ext uri="{FF2B5EF4-FFF2-40B4-BE49-F238E27FC236}">
                      <a16:creationId xmlns:a16="http://schemas.microsoft.com/office/drawing/2014/main" id="{75F0A8B6-3350-42CD-B695-7E64A3512A85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60" y="1949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kumimoji="1" lang="en-US" altLang="en-US" sz="2000" b="1">
                      <a:solidFill>
                        <a:schemeClr val="bg2"/>
                      </a:solidFill>
                    </a:rPr>
                    <a:t>1</a:t>
                  </a:r>
                </a:p>
              </p:txBody>
            </p:sp>
            <p:sp>
              <p:nvSpPr>
                <p:cNvPr id="358438" name="Text Box 38">
                  <a:extLst>
                    <a:ext uri="{FF2B5EF4-FFF2-40B4-BE49-F238E27FC236}">
                      <a16:creationId xmlns:a16="http://schemas.microsoft.com/office/drawing/2014/main" id="{1E9D7A83-62A6-4123-AFA1-53512BCE1D1B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48" y="2331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kumimoji="1" lang="en-US" altLang="en-US" sz="2000" b="1">
                      <a:solidFill>
                        <a:schemeClr val="bg2"/>
                      </a:solidFill>
                    </a:rPr>
                    <a:t>1</a:t>
                  </a:r>
                </a:p>
              </p:txBody>
            </p:sp>
            <p:sp>
              <p:nvSpPr>
                <p:cNvPr id="358439" name="Text Box 39">
                  <a:extLst>
                    <a:ext uri="{FF2B5EF4-FFF2-40B4-BE49-F238E27FC236}">
                      <a16:creationId xmlns:a16="http://schemas.microsoft.com/office/drawing/2014/main" id="{BE636FAE-F55B-4353-AAF1-7A2129660E34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48" y="2715"/>
                  <a:ext cx="262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kumimoji="1" lang="en-US" altLang="en-US" sz="2000" b="1">
                      <a:solidFill>
                        <a:schemeClr val="bg2"/>
                      </a:solidFill>
                    </a:rPr>
                    <a:t>1</a:t>
                  </a:r>
                </a:p>
              </p:txBody>
            </p:sp>
            <p:sp>
              <p:nvSpPr>
                <p:cNvPr id="358440" name="Text Box 40">
                  <a:extLst>
                    <a:ext uri="{FF2B5EF4-FFF2-40B4-BE49-F238E27FC236}">
                      <a16:creationId xmlns:a16="http://schemas.microsoft.com/office/drawing/2014/main" id="{8B5032DD-4BDF-4395-BC92-6104C2450812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36" y="3098"/>
                  <a:ext cx="262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kumimoji="1" lang="en-US" altLang="en-US" sz="2000" b="1">
                      <a:solidFill>
                        <a:schemeClr val="bg2"/>
                      </a:solidFill>
                    </a:rPr>
                    <a:t>1</a:t>
                  </a:r>
                </a:p>
              </p:txBody>
            </p:sp>
            <p:sp>
              <p:nvSpPr>
                <p:cNvPr id="358441" name="Text Box 41">
                  <a:extLst>
                    <a:ext uri="{FF2B5EF4-FFF2-40B4-BE49-F238E27FC236}">
                      <a16:creationId xmlns:a16="http://schemas.microsoft.com/office/drawing/2014/main" id="{229DD6BD-076F-4F14-BAFC-E0EE2605E286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949" y="2331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kumimoji="1" lang="en-US" altLang="en-US" sz="2000" b="1">
                      <a:solidFill>
                        <a:schemeClr val="bg2"/>
                      </a:solidFill>
                    </a:rPr>
                    <a:t>1</a:t>
                  </a:r>
                </a:p>
              </p:txBody>
            </p:sp>
            <p:sp>
              <p:nvSpPr>
                <p:cNvPr id="358442" name="Text Box 42">
                  <a:extLst>
                    <a:ext uri="{FF2B5EF4-FFF2-40B4-BE49-F238E27FC236}">
                      <a16:creationId xmlns:a16="http://schemas.microsoft.com/office/drawing/2014/main" id="{A3BAF320-E252-4AB3-B501-3C6697BF1B48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937" y="2715"/>
                  <a:ext cx="262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kumimoji="1" lang="en-US" altLang="en-US" sz="2000" b="1">
                      <a:solidFill>
                        <a:schemeClr val="bg2"/>
                      </a:solidFill>
                    </a:rPr>
                    <a:t>1</a:t>
                  </a:r>
                </a:p>
              </p:txBody>
            </p:sp>
            <p:sp>
              <p:nvSpPr>
                <p:cNvPr id="358443" name="Text Box 43">
                  <a:extLst>
                    <a:ext uri="{FF2B5EF4-FFF2-40B4-BE49-F238E27FC236}">
                      <a16:creationId xmlns:a16="http://schemas.microsoft.com/office/drawing/2014/main" id="{8617BDA2-507A-433B-92B1-3BFF8D0C1F24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117" y="1962"/>
                  <a:ext cx="262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kumimoji="1" lang="en-US" altLang="en-US" sz="2000" b="1">
                      <a:solidFill>
                        <a:schemeClr val="bg2"/>
                      </a:solidFill>
                    </a:rPr>
                    <a:t>1</a:t>
                  </a:r>
                </a:p>
              </p:txBody>
            </p:sp>
            <p:sp>
              <p:nvSpPr>
                <p:cNvPr id="358444" name="Text Box 44">
                  <a:extLst>
                    <a:ext uri="{FF2B5EF4-FFF2-40B4-BE49-F238E27FC236}">
                      <a16:creationId xmlns:a16="http://schemas.microsoft.com/office/drawing/2014/main" id="{A95EDA30-A7CD-4F03-97FC-F06DD2B296C6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117" y="2715"/>
                  <a:ext cx="262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kumimoji="1" lang="en-US" altLang="en-US" sz="2000" b="1">
                      <a:solidFill>
                        <a:schemeClr val="bg2"/>
                      </a:solidFill>
                    </a:rPr>
                    <a:t>1</a:t>
                  </a:r>
                </a:p>
              </p:txBody>
            </p:sp>
            <p:sp>
              <p:nvSpPr>
                <p:cNvPr id="358445" name="Text Box 45">
                  <a:extLst>
                    <a:ext uri="{FF2B5EF4-FFF2-40B4-BE49-F238E27FC236}">
                      <a16:creationId xmlns:a16="http://schemas.microsoft.com/office/drawing/2014/main" id="{AC2A1E37-3E7E-4D0D-9601-570E0BC66020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728" y="2319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kumimoji="1" lang="en-US" altLang="en-US" sz="2000" b="1">
                      <a:solidFill>
                        <a:schemeClr val="bg2"/>
                      </a:solidFill>
                    </a:rPr>
                    <a:t>1</a:t>
                  </a:r>
                </a:p>
              </p:txBody>
            </p:sp>
            <p:sp>
              <p:nvSpPr>
                <p:cNvPr id="358446" name="Text Box 46">
                  <a:extLst>
                    <a:ext uri="{FF2B5EF4-FFF2-40B4-BE49-F238E27FC236}">
                      <a16:creationId xmlns:a16="http://schemas.microsoft.com/office/drawing/2014/main" id="{1D229E36-6786-4CB8-B0B7-E9121B6888C9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937" y="1949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kumimoji="1" lang="en-US" altLang="en-US" sz="2000" b="1">
                      <a:solidFill>
                        <a:schemeClr val="bg2"/>
                      </a:solidFill>
                    </a:rPr>
                    <a:t>4</a:t>
                  </a:r>
                </a:p>
              </p:txBody>
            </p:sp>
            <p:sp>
              <p:nvSpPr>
                <p:cNvPr id="358447" name="Text Box 47">
                  <a:extLst>
                    <a:ext uri="{FF2B5EF4-FFF2-40B4-BE49-F238E27FC236}">
                      <a16:creationId xmlns:a16="http://schemas.microsoft.com/office/drawing/2014/main" id="{59A467EB-7B46-41B5-B508-BC6C56D4CC6A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338" y="1949"/>
                  <a:ext cx="263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kumimoji="1" lang="en-US" altLang="en-US" sz="2000" b="1">
                      <a:solidFill>
                        <a:schemeClr val="bg2"/>
                      </a:solidFill>
                    </a:rPr>
                    <a:t>3</a:t>
                  </a:r>
                </a:p>
              </p:txBody>
            </p:sp>
            <p:sp>
              <p:nvSpPr>
                <p:cNvPr id="358448" name="Text Box 48">
                  <a:extLst>
                    <a:ext uri="{FF2B5EF4-FFF2-40B4-BE49-F238E27FC236}">
                      <a16:creationId xmlns:a16="http://schemas.microsoft.com/office/drawing/2014/main" id="{D8C4B6AD-A681-4B33-80FA-43B095BB9C59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728" y="1949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kumimoji="1" lang="en-US" altLang="en-US" sz="2000" b="1">
                      <a:solidFill>
                        <a:schemeClr val="bg2"/>
                      </a:solidFill>
                    </a:rPr>
                    <a:t>3</a:t>
                  </a:r>
                </a:p>
              </p:txBody>
            </p:sp>
            <p:sp>
              <p:nvSpPr>
                <p:cNvPr id="358449" name="Text Box 49">
                  <a:extLst>
                    <a:ext uri="{FF2B5EF4-FFF2-40B4-BE49-F238E27FC236}">
                      <a16:creationId xmlns:a16="http://schemas.microsoft.com/office/drawing/2014/main" id="{5E15B10C-58E4-4719-85A3-F1C3955B3F8D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326" y="2331"/>
                  <a:ext cx="370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kumimoji="1" lang="en-US" altLang="en-US" sz="2000" b="1">
                      <a:solidFill>
                        <a:schemeClr val="bg2"/>
                      </a:solidFill>
                    </a:rPr>
                    <a:t>12</a:t>
                  </a:r>
                </a:p>
              </p:txBody>
            </p:sp>
            <p:sp>
              <p:nvSpPr>
                <p:cNvPr id="358450" name="Text Box 50">
                  <a:extLst>
                    <a:ext uri="{FF2B5EF4-FFF2-40B4-BE49-F238E27FC236}">
                      <a16:creationId xmlns:a16="http://schemas.microsoft.com/office/drawing/2014/main" id="{E04FAA25-A0EE-486D-B3F0-5F92517767D1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117" y="2319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kumimoji="1" lang="en-US" altLang="en-US" sz="2000" b="1">
                      <a:solidFill>
                        <a:schemeClr val="bg2"/>
                      </a:solidFill>
                    </a:rPr>
                    <a:t>2</a:t>
                  </a:r>
                </a:p>
              </p:txBody>
            </p:sp>
            <p:sp>
              <p:nvSpPr>
                <p:cNvPr id="358451" name="Text Box 51">
                  <a:extLst>
                    <a:ext uri="{FF2B5EF4-FFF2-40B4-BE49-F238E27FC236}">
                      <a16:creationId xmlns:a16="http://schemas.microsoft.com/office/drawing/2014/main" id="{84116296-768C-4CF5-9A3F-10BE43E5869D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338" y="2727"/>
                  <a:ext cx="263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kumimoji="1" lang="en-US" altLang="en-US" sz="2000" b="1">
                      <a:solidFill>
                        <a:schemeClr val="bg2"/>
                      </a:solidFill>
                    </a:rPr>
                    <a:t>2</a:t>
                  </a:r>
                </a:p>
              </p:txBody>
            </p:sp>
            <p:sp>
              <p:nvSpPr>
                <p:cNvPr id="358452" name="Text Box 52">
                  <a:extLst>
                    <a:ext uri="{FF2B5EF4-FFF2-40B4-BE49-F238E27FC236}">
                      <a16:creationId xmlns:a16="http://schemas.microsoft.com/office/drawing/2014/main" id="{F64C6E01-0ACD-4396-871F-03EBDC108F1C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129" y="3084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kumimoji="1" lang="en-US" altLang="en-US" sz="2000" b="1">
                      <a:solidFill>
                        <a:schemeClr val="bg2"/>
                      </a:solidFill>
                    </a:rPr>
                    <a:t>2</a:t>
                  </a:r>
                </a:p>
              </p:txBody>
            </p:sp>
            <p:sp>
              <p:nvSpPr>
                <p:cNvPr id="358453" name="Text Box 53">
                  <a:extLst>
                    <a:ext uri="{FF2B5EF4-FFF2-40B4-BE49-F238E27FC236}">
                      <a16:creationId xmlns:a16="http://schemas.microsoft.com/office/drawing/2014/main" id="{F1DC5F0C-3436-4910-A04A-D43ED3C7B337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925" y="3098"/>
                  <a:ext cx="262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kumimoji="1" lang="en-US" altLang="en-US" sz="2000" b="1">
                      <a:solidFill>
                        <a:schemeClr val="bg2"/>
                      </a:solidFill>
                    </a:rPr>
                    <a:t>3</a:t>
                  </a:r>
                </a:p>
              </p:txBody>
            </p:sp>
            <p:sp>
              <p:nvSpPr>
                <p:cNvPr id="358454" name="Text Box 54">
                  <a:extLst>
                    <a:ext uri="{FF2B5EF4-FFF2-40B4-BE49-F238E27FC236}">
                      <a16:creationId xmlns:a16="http://schemas.microsoft.com/office/drawing/2014/main" id="{BE3C9880-DBC6-4C69-B673-348850A1FA78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692" y="2727"/>
                  <a:ext cx="369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kumimoji="1" lang="en-US" altLang="en-US" sz="2000" b="1">
                      <a:solidFill>
                        <a:schemeClr val="bg2"/>
                      </a:solidFill>
                    </a:rPr>
                    <a:t>16</a:t>
                  </a:r>
                </a:p>
              </p:txBody>
            </p:sp>
            <p:sp>
              <p:nvSpPr>
                <p:cNvPr id="358455" name="Text Box 55">
                  <a:extLst>
                    <a:ext uri="{FF2B5EF4-FFF2-40B4-BE49-F238E27FC236}">
                      <a16:creationId xmlns:a16="http://schemas.microsoft.com/office/drawing/2014/main" id="{8A757F76-561F-487C-8F6C-8670D8B620AF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692" y="3098"/>
                  <a:ext cx="369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kumimoji="1" lang="en-US" altLang="en-US" sz="2000" b="1">
                      <a:solidFill>
                        <a:schemeClr val="bg2"/>
                      </a:solidFill>
                    </a:rPr>
                    <a:t>25</a:t>
                  </a:r>
                </a:p>
              </p:txBody>
            </p:sp>
            <p:sp>
              <p:nvSpPr>
                <p:cNvPr id="358456" name="Text Box 56">
                  <a:extLst>
                    <a:ext uri="{FF2B5EF4-FFF2-40B4-BE49-F238E27FC236}">
                      <a16:creationId xmlns:a16="http://schemas.microsoft.com/office/drawing/2014/main" id="{90D8DE4C-B91D-493F-889C-AE89831B91AA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338" y="3098"/>
                  <a:ext cx="263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kumimoji="1" lang="en-US" altLang="en-US" sz="2000" b="1">
                      <a:solidFill>
                        <a:schemeClr val="bg2"/>
                      </a:solidFill>
                    </a:rPr>
                    <a:t>6</a:t>
                  </a:r>
                </a:p>
              </p:txBody>
            </p:sp>
          </p:grpSp>
          <p:grpSp>
            <p:nvGrpSpPr>
              <p:cNvPr id="358457" name="Group 57">
                <a:extLst>
                  <a:ext uri="{FF2B5EF4-FFF2-40B4-BE49-F238E27FC236}">
                    <a16:creationId xmlns:a16="http://schemas.microsoft.com/office/drawing/2014/main" id="{B602A30D-B05D-4515-BABA-972E392E2F8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600" y="2191"/>
                <a:ext cx="975" cy="1412"/>
                <a:chOff x="2600" y="2191"/>
                <a:chExt cx="975" cy="1412"/>
              </a:xfrm>
            </p:grpSpPr>
            <p:sp>
              <p:nvSpPr>
                <p:cNvPr id="358458" name="Rectangle 58">
                  <a:extLst>
                    <a:ext uri="{FF2B5EF4-FFF2-40B4-BE49-F238E27FC236}">
                      <a16:creationId xmlns:a16="http://schemas.microsoft.com/office/drawing/2014/main" id="{2D76FF6A-ABC5-4A6D-B42D-11242CD42C1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00" y="2191"/>
                  <a:ext cx="492" cy="478"/>
                </a:xfrm>
                <a:prstGeom prst="rect">
                  <a:avLst/>
                </a:prstGeom>
                <a:noFill/>
                <a:ln w="57150">
                  <a:solidFill>
                    <a:srgbClr val="FF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459" name="Rectangle 59">
                  <a:extLst>
                    <a:ext uri="{FF2B5EF4-FFF2-40B4-BE49-F238E27FC236}">
                      <a16:creationId xmlns:a16="http://schemas.microsoft.com/office/drawing/2014/main" id="{45FACEFE-3DC0-4216-A922-A167EA2C305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98" y="3125"/>
                  <a:ext cx="477" cy="478"/>
                </a:xfrm>
                <a:prstGeom prst="rect">
                  <a:avLst/>
                </a:prstGeom>
                <a:noFill/>
                <a:ln w="57150">
                  <a:solidFill>
                    <a:srgbClr val="FF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460" name="Rectangle 60">
                  <a:extLst>
                    <a:ext uri="{FF2B5EF4-FFF2-40B4-BE49-F238E27FC236}">
                      <a16:creationId xmlns:a16="http://schemas.microsoft.com/office/drawing/2014/main" id="{88BACB83-F78A-447C-A824-DCE57F749F7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98" y="2663"/>
                  <a:ext cx="477" cy="477"/>
                </a:xfrm>
                <a:prstGeom prst="rect">
                  <a:avLst/>
                </a:prstGeom>
                <a:noFill/>
                <a:ln w="57150">
                  <a:solidFill>
                    <a:srgbClr val="FF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58461" name="Text Box 61">
              <a:extLst>
                <a:ext uri="{FF2B5EF4-FFF2-40B4-BE49-F238E27FC236}">
                  <a16:creationId xmlns:a16="http://schemas.microsoft.com/office/drawing/2014/main" id="{BC6E8B0E-86DF-4A15-B7A9-FE254D66A7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4" y="2497"/>
              <a:ext cx="16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tx2"/>
                  </a:solidFill>
                </a:rPr>
                <a:t>Drainage Area</a:t>
              </a:r>
            </a:p>
          </p:txBody>
        </p:sp>
      </p:grpSp>
      <p:grpSp>
        <p:nvGrpSpPr>
          <p:cNvPr id="358601" name="Group 201">
            <a:extLst>
              <a:ext uri="{FF2B5EF4-FFF2-40B4-BE49-F238E27FC236}">
                <a16:creationId xmlns:a16="http://schemas.microsoft.com/office/drawing/2014/main" id="{17A37DDA-04C8-40BB-B2EE-F84E69ACA962}"/>
              </a:ext>
            </a:extLst>
          </p:cNvPr>
          <p:cNvGrpSpPr>
            <a:grpSpLocks/>
          </p:cNvGrpSpPr>
          <p:nvPr/>
        </p:nvGrpSpPr>
        <p:grpSpPr bwMode="auto">
          <a:xfrm>
            <a:off x="1046163" y="971550"/>
            <a:ext cx="2986087" cy="2452688"/>
            <a:chOff x="0" y="618"/>
            <a:chExt cx="1881" cy="1545"/>
          </a:xfrm>
        </p:grpSpPr>
        <p:grpSp>
          <p:nvGrpSpPr>
            <p:cNvPr id="358462" name="Group 62">
              <a:extLst>
                <a:ext uri="{FF2B5EF4-FFF2-40B4-BE49-F238E27FC236}">
                  <a16:creationId xmlns:a16="http://schemas.microsoft.com/office/drawing/2014/main" id="{29CF1B98-8F01-4D58-A5C0-B105A0C8A88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85" y="1153"/>
              <a:ext cx="1045" cy="1010"/>
              <a:chOff x="96" y="1432"/>
              <a:chExt cx="661" cy="639"/>
            </a:xfrm>
          </p:grpSpPr>
          <p:sp>
            <p:nvSpPr>
              <p:cNvPr id="358463" name="Rectangle 63">
                <a:extLst>
                  <a:ext uri="{FF2B5EF4-FFF2-40B4-BE49-F238E27FC236}">
                    <a16:creationId xmlns:a16="http://schemas.microsoft.com/office/drawing/2014/main" id="{E0026AF3-E344-412F-861A-E1E518BBDEF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6" y="1432"/>
                <a:ext cx="220" cy="213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kumimoji="1" lang="en-US" altLang="en-US" sz="2000" b="1">
                    <a:solidFill>
                      <a:schemeClr val="bg2"/>
                    </a:solidFill>
                  </a:rPr>
                  <a:t>4</a:t>
                </a:r>
              </a:p>
            </p:txBody>
          </p:sp>
          <p:sp>
            <p:nvSpPr>
              <p:cNvPr id="358464" name="Rectangle 64">
                <a:extLst>
                  <a:ext uri="{FF2B5EF4-FFF2-40B4-BE49-F238E27FC236}">
                    <a16:creationId xmlns:a16="http://schemas.microsoft.com/office/drawing/2014/main" id="{2F21286C-CADB-48A2-B14F-900F2FCD05A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6" y="1645"/>
                <a:ext cx="220" cy="213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kumimoji="1" lang="en-US" altLang="en-US" sz="2000" b="1">
                    <a:solidFill>
                      <a:schemeClr val="bg2"/>
                    </a:solidFill>
                  </a:rPr>
                  <a:t>5</a:t>
                </a:r>
              </a:p>
            </p:txBody>
          </p:sp>
          <p:sp>
            <p:nvSpPr>
              <p:cNvPr id="358465" name="Rectangle 65">
                <a:extLst>
                  <a:ext uri="{FF2B5EF4-FFF2-40B4-BE49-F238E27FC236}">
                    <a16:creationId xmlns:a16="http://schemas.microsoft.com/office/drawing/2014/main" id="{EC1D8D2B-87FE-42B9-89E6-6DC5E8C06DA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6" y="1858"/>
                <a:ext cx="220" cy="213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kumimoji="1" lang="en-US" altLang="en-US" sz="2000" b="1">
                    <a:solidFill>
                      <a:schemeClr val="bg2"/>
                    </a:solidFill>
                  </a:rPr>
                  <a:t>6</a:t>
                </a:r>
              </a:p>
            </p:txBody>
          </p:sp>
          <p:sp>
            <p:nvSpPr>
              <p:cNvPr id="358466" name="Rectangle 66">
                <a:extLst>
                  <a:ext uri="{FF2B5EF4-FFF2-40B4-BE49-F238E27FC236}">
                    <a16:creationId xmlns:a16="http://schemas.microsoft.com/office/drawing/2014/main" id="{93FDF93D-7035-4EA0-A905-F87D33922E8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16" y="1432"/>
                <a:ext cx="221" cy="213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kumimoji="1" lang="en-US" altLang="en-US" sz="2000" b="1">
                    <a:solidFill>
                      <a:schemeClr val="bg2"/>
                    </a:solidFill>
                  </a:rPr>
                  <a:t> 3</a:t>
                </a:r>
              </a:p>
            </p:txBody>
          </p:sp>
          <p:sp>
            <p:nvSpPr>
              <p:cNvPr id="358467" name="Rectangle 67">
                <a:extLst>
                  <a:ext uri="{FF2B5EF4-FFF2-40B4-BE49-F238E27FC236}">
                    <a16:creationId xmlns:a16="http://schemas.microsoft.com/office/drawing/2014/main" id="{3514093E-4731-4F40-8FE1-794886B74C4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16" y="1645"/>
                <a:ext cx="221" cy="213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kumimoji="1" lang="en-US" altLang="en-US" sz="20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358468" name="Rectangle 68">
                <a:extLst>
                  <a:ext uri="{FF2B5EF4-FFF2-40B4-BE49-F238E27FC236}">
                    <a16:creationId xmlns:a16="http://schemas.microsoft.com/office/drawing/2014/main" id="{7BE1BC40-D372-4D70-86C8-03CE1B6BCDE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16" y="1858"/>
                <a:ext cx="221" cy="213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kumimoji="1" lang="en-US" altLang="en-US" sz="2000" b="1">
                    <a:solidFill>
                      <a:schemeClr val="bg2"/>
                    </a:solidFill>
                  </a:rPr>
                  <a:t>7</a:t>
                </a:r>
              </a:p>
            </p:txBody>
          </p:sp>
          <p:grpSp>
            <p:nvGrpSpPr>
              <p:cNvPr id="358469" name="Group 69">
                <a:extLst>
                  <a:ext uri="{FF2B5EF4-FFF2-40B4-BE49-F238E27FC236}">
                    <a16:creationId xmlns:a16="http://schemas.microsoft.com/office/drawing/2014/main" id="{A3C5A746-9FE8-49EB-AC5D-6BEE1EC1DC4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37" y="1432"/>
                <a:ext cx="220" cy="639"/>
                <a:chOff x="3027" y="1517"/>
                <a:chExt cx="383" cy="1094"/>
              </a:xfrm>
            </p:grpSpPr>
            <p:sp>
              <p:nvSpPr>
                <p:cNvPr id="358470" name="Rectangle 70">
                  <a:extLst>
                    <a:ext uri="{FF2B5EF4-FFF2-40B4-BE49-F238E27FC236}">
                      <a16:creationId xmlns:a16="http://schemas.microsoft.com/office/drawing/2014/main" id="{62632930-AAA7-4062-9AE4-37F3008D9A1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27" y="1517"/>
                  <a:ext cx="383" cy="364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kumimoji="1" lang="en-US" altLang="en-US" sz="2000" b="1">
                      <a:solidFill>
                        <a:schemeClr val="bg2"/>
                      </a:solidFill>
                    </a:rPr>
                    <a:t> 2</a:t>
                  </a:r>
                </a:p>
              </p:txBody>
            </p:sp>
            <p:sp>
              <p:nvSpPr>
                <p:cNvPr id="358471" name="Rectangle 71">
                  <a:extLst>
                    <a:ext uri="{FF2B5EF4-FFF2-40B4-BE49-F238E27FC236}">
                      <a16:creationId xmlns:a16="http://schemas.microsoft.com/office/drawing/2014/main" id="{A709C2E5-317D-4B24-8235-EA9B1D509B6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27" y="1881"/>
                  <a:ext cx="383" cy="366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kumimoji="1" lang="en-US" altLang="en-US" sz="2000" b="1">
                      <a:solidFill>
                        <a:schemeClr val="bg2"/>
                      </a:solidFill>
                    </a:rPr>
                    <a:t>1</a:t>
                  </a:r>
                </a:p>
              </p:txBody>
            </p:sp>
            <p:sp>
              <p:nvSpPr>
                <p:cNvPr id="358472" name="Rectangle 72">
                  <a:extLst>
                    <a:ext uri="{FF2B5EF4-FFF2-40B4-BE49-F238E27FC236}">
                      <a16:creationId xmlns:a16="http://schemas.microsoft.com/office/drawing/2014/main" id="{FEA770B2-F9F0-45E3-9315-5596A3A9034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27" y="2247"/>
                  <a:ext cx="383" cy="364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kumimoji="1" lang="en-US" altLang="en-US" sz="2000" b="1">
                      <a:solidFill>
                        <a:schemeClr val="bg2"/>
                      </a:solidFill>
                    </a:rPr>
                    <a:t>8</a:t>
                  </a:r>
                </a:p>
              </p:txBody>
            </p:sp>
          </p:grpSp>
          <p:sp>
            <p:nvSpPr>
              <p:cNvPr id="358473" name="Line 73">
                <a:extLst>
                  <a:ext uri="{FF2B5EF4-FFF2-40B4-BE49-F238E27FC236}">
                    <a16:creationId xmlns:a16="http://schemas.microsoft.com/office/drawing/2014/main" id="{C6F27780-CE12-41A5-ACAB-A0F64C0A6DE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5400000">
                <a:off x="374" y="1655"/>
                <a:ext cx="118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74" name="Line 74">
                <a:extLst>
                  <a:ext uri="{FF2B5EF4-FFF2-40B4-BE49-F238E27FC236}">
                    <a16:creationId xmlns:a16="http://schemas.microsoft.com/office/drawing/2014/main" id="{1819B6A1-2899-43AC-B1A3-77F12D184C2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 flipV="1">
                <a:off x="453" y="1779"/>
                <a:ext cx="113" cy="11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75" name="Line 75">
                <a:extLst>
                  <a:ext uri="{FF2B5EF4-FFF2-40B4-BE49-F238E27FC236}">
                    <a16:creationId xmlns:a16="http://schemas.microsoft.com/office/drawing/2014/main" id="{B18B25E2-7020-4B25-8108-20F2A195C67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5400000">
                <a:off x="452" y="1604"/>
                <a:ext cx="118" cy="11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76" name="Line 76">
                <a:extLst>
                  <a:ext uri="{FF2B5EF4-FFF2-40B4-BE49-F238E27FC236}">
                    <a16:creationId xmlns:a16="http://schemas.microsoft.com/office/drawing/2014/main" id="{A06E0B46-AC8E-4630-AF1B-DB6D397A7C5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5400000" flipH="1" flipV="1">
                <a:off x="273" y="1775"/>
                <a:ext cx="123" cy="124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77" name="Line 77">
                <a:extLst>
                  <a:ext uri="{FF2B5EF4-FFF2-40B4-BE49-F238E27FC236}">
                    <a16:creationId xmlns:a16="http://schemas.microsoft.com/office/drawing/2014/main" id="{7A4A8A01-5D86-49BA-AA73-265FFBDD271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 flipV="1">
                <a:off x="371" y="1843"/>
                <a:ext cx="118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78" name="Line 78">
                <a:extLst>
                  <a:ext uri="{FF2B5EF4-FFF2-40B4-BE49-F238E27FC236}">
                    <a16:creationId xmlns:a16="http://schemas.microsoft.com/office/drawing/2014/main" id="{2FBAB61B-1118-4E71-9A68-3B25939868E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10800000">
                <a:off x="269" y="1756"/>
                <a:ext cx="116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79" name="Line 79">
                <a:extLst>
                  <a:ext uri="{FF2B5EF4-FFF2-40B4-BE49-F238E27FC236}">
                    <a16:creationId xmlns:a16="http://schemas.microsoft.com/office/drawing/2014/main" id="{25D2A927-A4B1-44C5-B074-9629F2EF95B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10800000" flipH="1">
                <a:off x="468" y="1752"/>
                <a:ext cx="116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80" name="Line 80">
                <a:extLst>
                  <a:ext uri="{FF2B5EF4-FFF2-40B4-BE49-F238E27FC236}">
                    <a16:creationId xmlns:a16="http://schemas.microsoft.com/office/drawing/2014/main" id="{1033891B-FB47-41FC-BDE9-E914C4ED821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273" y="1609"/>
                <a:ext cx="122" cy="12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481" name="Text Box 81">
              <a:extLst>
                <a:ext uri="{FF2B5EF4-FFF2-40B4-BE49-F238E27FC236}">
                  <a16:creationId xmlns:a16="http://schemas.microsoft.com/office/drawing/2014/main" id="{19E1AC78-730F-4113-97E5-08899AFDD06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0" y="618"/>
              <a:ext cx="1881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tx2"/>
                  </a:solidFill>
                </a:rPr>
                <a:t>Eight direction pour point model D8</a:t>
              </a:r>
            </a:p>
          </p:txBody>
        </p:sp>
      </p:grpSp>
      <p:grpSp>
        <p:nvGrpSpPr>
          <p:cNvPr id="358600" name="Group 200">
            <a:extLst>
              <a:ext uri="{FF2B5EF4-FFF2-40B4-BE49-F238E27FC236}">
                <a16:creationId xmlns:a16="http://schemas.microsoft.com/office/drawing/2014/main" id="{6605C813-33FE-4A05-BE7A-60BB67C42249}"/>
              </a:ext>
            </a:extLst>
          </p:cNvPr>
          <p:cNvGrpSpPr>
            <a:grpSpLocks/>
          </p:cNvGrpSpPr>
          <p:nvPr/>
        </p:nvGrpSpPr>
        <p:grpSpPr bwMode="auto">
          <a:xfrm>
            <a:off x="5200650" y="1163638"/>
            <a:ext cx="2062163" cy="2324100"/>
            <a:chOff x="2085" y="739"/>
            <a:chExt cx="1299" cy="1464"/>
          </a:xfrm>
        </p:grpSpPr>
        <p:grpSp>
          <p:nvGrpSpPr>
            <p:cNvPr id="358482" name="Group 82">
              <a:extLst>
                <a:ext uri="{FF2B5EF4-FFF2-40B4-BE49-F238E27FC236}">
                  <a16:creationId xmlns:a16="http://schemas.microsoft.com/office/drawing/2014/main" id="{14057629-FEB6-4EAE-8B34-C06B1AED7C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2" y="1041"/>
              <a:ext cx="1178" cy="1162"/>
              <a:chOff x="826" y="1424"/>
              <a:chExt cx="1178" cy="1162"/>
            </a:xfrm>
          </p:grpSpPr>
          <p:grpSp>
            <p:nvGrpSpPr>
              <p:cNvPr id="358483" name="Group 83">
                <a:extLst>
                  <a:ext uri="{FF2B5EF4-FFF2-40B4-BE49-F238E27FC236}">
                    <a16:creationId xmlns:a16="http://schemas.microsoft.com/office/drawing/2014/main" id="{B79ED166-BAF8-4DEF-B57F-E6E0EB6ACC9B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826" y="1424"/>
                <a:ext cx="1178" cy="1156"/>
                <a:chOff x="1877" y="1152"/>
                <a:chExt cx="1971" cy="1776"/>
              </a:xfrm>
            </p:grpSpPr>
            <p:sp>
              <p:nvSpPr>
                <p:cNvPr id="358484" name="Rectangle 84">
                  <a:extLst>
                    <a:ext uri="{FF2B5EF4-FFF2-40B4-BE49-F238E27FC236}">
                      <a16:creationId xmlns:a16="http://schemas.microsoft.com/office/drawing/2014/main" id="{8193A532-7066-4210-8672-7799B9E411B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877" y="1152"/>
                  <a:ext cx="395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kumimoji="1" lang="en-US" altLang="en-US" sz="1200" b="1"/>
                </a:p>
              </p:txBody>
            </p:sp>
            <p:sp>
              <p:nvSpPr>
                <p:cNvPr id="358485" name="Rectangle 85">
                  <a:extLst>
                    <a:ext uri="{FF2B5EF4-FFF2-40B4-BE49-F238E27FC236}">
                      <a16:creationId xmlns:a16="http://schemas.microsoft.com/office/drawing/2014/main" id="{67C8CB3B-DBE0-4419-B5EA-5BDC44B92E9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272" y="1152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kumimoji="1" lang="en-US" altLang="en-US" sz="1200" b="1"/>
                </a:p>
              </p:txBody>
            </p:sp>
            <p:sp>
              <p:nvSpPr>
                <p:cNvPr id="358486" name="Rectangle 86">
                  <a:extLst>
                    <a:ext uri="{FF2B5EF4-FFF2-40B4-BE49-F238E27FC236}">
                      <a16:creationId xmlns:a16="http://schemas.microsoft.com/office/drawing/2014/main" id="{F3017B00-1C79-4DF6-B045-CF4E073335A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66" y="1152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kumimoji="1" lang="en-US" altLang="en-US" sz="1200" b="1"/>
                </a:p>
              </p:txBody>
            </p:sp>
            <p:sp>
              <p:nvSpPr>
                <p:cNvPr id="358487" name="Rectangle 87">
                  <a:extLst>
                    <a:ext uri="{FF2B5EF4-FFF2-40B4-BE49-F238E27FC236}">
                      <a16:creationId xmlns:a16="http://schemas.microsoft.com/office/drawing/2014/main" id="{77EEE5F5-1420-4436-BDC6-1B2F0C9AB8F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60" y="1152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kumimoji="1" lang="en-US" altLang="en-US" sz="1200" b="1"/>
                </a:p>
              </p:txBody>
            </p:sp>
            <p:sp>
              <p:nvSpPr>
                <p:cNvPr id="358488" name="Rectangle 88">
                  <a:extLst>
                    <a:ext uri="{FF2B5EF4-FFF2-40B4-BE49-F238E27FC236}">
                      <a16:creationId xmlns:a16="http://schemas.microsoft.com/office/drawing/2014/main" id="{C1C5C596-F714-4B84-BA36-B21DFC313FA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454" y="1152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kumimoji="1" lang="en-US" altLang="en-US" sz="1200" b="1"/>
                </a:p>
              </p:txBody>
            </p:sp>
            <p:sp>
              <p:nvSpPr>
                <p:cNvPr id="358489" name="Rectangle 89">
                  <a:extLst>
                    <a:ext uri="{FF2B5EF4-FFF2-40B4-BE49-F238E27FC236}">
                      <a16:creationId xmlns:a16="http://schemas.microsoft.com/office/drawing/2014/main" id="{7BC6CBD9-479A-43C9-A83B-BE554D224A9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66" y="2573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kumimoji="1" lang="en-US" altLang="en-US" sz="1200" b="1"/>
                </a:p>
              </p:txBody>
            </p:sp>
            <p:sp>
              <p:nvSpPr>
                <p:cNvPr id="358490" name="Rectangle 90">
                  <a:extLst>
                    <a:ext uri="{FF2B5EF4-FFF2-40B4-BE49-F238E27FC236}">
                      <a16:creationId xmlns:a16="http://schemas.microsoft.com/office/drawing/2014/main" id="{510D7B16-F8D0-4FAB-9CE4-713C7F1D96D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60" y="2573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kumimoji="1" lang="en-US" altLang="en-US" sz="1200" b="1"/>
                </a:p>
              </p:txBody>
            </p:sp>
            <p:sp>
              <p:nvSpPr>
                <p:cNvPr id="358491" name="Rectangle 91">
                  <a:extLst>
                    <a:ext uri="{FF2B5EF4-FFF2-40B4-BE49-F238E27FC236}">
                      <a16:creationId xmlns:a16="http://schemas.microsoft.com/office/drawing/2014/main" id="{914F75BB-55A6-482B-8FB5-0AB016B143C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454" y="2573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kumimoji="1" lang="en-US" altLang="en-US" sz="1200" b="1"/>
                </a:p>
              </p:txBody>
            </p:sp>
            <p:sp>
              <p:nvSpPr>
                <p:cNvPr id="358492" name="Rectangle 92">
                  <a:extLst>
                    <a:ext uri="{FF2B5EF4-FFF2-40B4-BE49-F238E27FC236}">
                      <a16:creationId xmlns:a16="http://schemas.microsoft.com/office/drawing/2014/main" id="{B2F91712-BEBD-4D6C-AFE8-FC5AD58297F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877" y="1507"/>
                  <a:ext cx="395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kumimoji="1" lang="en-US" altLang="en-US" sz="1200" b="1"/>
                </a:p>
              </p:txBody>
            </p:sp>
            <p:sp>
              <p:nvSpPr>
                <p:cNvPr id="358493" name="Rectangle 93">
                  <a:extLst>
                    <a:ext uri="{FF2B5EF4-FFF2-40B4-BE49-F238E27FC236}">
                      <a16:creationId xmlns:a16="http://schemas.microsoft.com/office/drawing/2014/main" id="{9831A455-611F-41A7-8889-5FCB1AF8B74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272" y="1507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kumimoji="1" lang="en-US" altLang="en-US" sz="1200" b="1"/>
                </a:p>
              </p:txBody>
            </p:sp>
            <p:sp>
              <p:nvSpPr>
                <p:cNvPr id="358494" name="Rectangle 94">
                  <a:extLst>
                    <a:ext uri="{FF2B5EF4-FFF2-40B4-BE49-F238E27FC236}">
                      <a16:creationId xmlns:a16="http://schemas.microsoft.com/office/drawing/2014/main" id="{59C7EE22-DF95-4E51-A1AF-51AB326CE04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66" y="1507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kumimoji="1" lang="en-US" altLang="en-US" sz="1200" b="1"/>
                </a:p>
              </p:txBody>
            </p:sp>
            <p:sp>
              <p:nvSpPr>
                <p:cNvPr id="358495" name="Rectangle 95">
                  <a:extLst>
                    <a:ext uri="{FF2B5EF4-FFF2-40B4-BE49-F238E27FC236}">
                      <a16:creationId xmlns:a16="http://schemas.microsoft.com/office/drawing/2014/main" id="{78C52A43-B776-404A-B75F-B7D6768B0BB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60" y="1507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kumimoji="1" lang="en-US" altLang="en-US" sz="1200" b="1"/>
                </a:p>
              </p:txBody>
            </p:sp>
            <p:sp>
              <p:nvSpPr>
                <p:cNvPr id="358496" name="Rectangle 96">
                  <a:extLst>
                    <a:ext uri="{FF2B5EF4-FFF2-40B4-BE49-F238E27FC236}">
                      <a16:creationId xmlns:a16="http://schemas.microsoft.com/office/drawing/2014/main" id="{BD352AA0-BA7A-41B7-B71E-5BB3AA5C20B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454" y="1507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kumimoji="1" lang="en-US" altLang="en-US" sz="1200" b="1"/>
                </a:p>
              </p:txBody>
            </p:sp>
            <p:sp>
              <p:nvSpPr>
                <p:cNvPr id="358497" name="Rectangle 97">
                  <a:extLst>
                    <a:ext uri="{FF2B5EF4-FFF2-40B4-BE49-F238E27FC236}">
                      <a16:creationId xmlns:a16="http://schemas.microsoft.com/office/drawing/2014/main" id="{69BECFF2-C61D-44F2-BBC8-D95F5887182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877" y="1862"/>
                  <a:ext cx="395" cy="356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kumimoji="1" lang="en-US" altLang="en-US" sz="1200" b="1"/>
                </a:p>
              </p:txBody>
            </p:sp>
            <p:sp>
              <p:nvSpPr>
                <p:cNvPr id="358498" name="Rectangle 98">
                  <a:extLst>
                    <a:ext uri="{FF2B5EF4-FFF2-40B4-BE49-F238E27FC236}">
                      <a16:creationId xmlns:a16="http://schemas.microsoft.com/office/drawing/2014/main" id="{8CB71B93-BE45-4F65-94B8-8CE276A03D0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272" y="1862"/>
                  <a:ext cx="394" cy="356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kumimoji="1" lang="en-US" altLang="en-US" sz="1200" b="1"/>
                </a:p>
              </p:txBody>
            </p:sp>
            <p:sp>
              <p:nvSpPr>
                <p:cNvPr id="358499" name="Rectangle 99">
                  <a:extLst>
                    <a:ext uri="{FF2B5EF4-FFF2-40B4-BE49-F238E27FC236}">
                      <a16:creationId xmlns:a16="http://schemas.microsoft.com/office/drawing/2014/main" id="{A89BECCC-AE96-40E2-B4F8-94ABF2C47E8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66" y="1862"/>
                  <a:ext cx="394" cy="356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kumimoji="1" lang="en-US" altLang="en-US" sz="1200" b="1"/>
                </a:p>
              </p:txBody>
            </p:sp>
            <p:sp>
              <p:nvSpPr>
                <p:cNvPr id="358500" name="Rectangle 100">
                  <a:extLst>
                    <a:ext uri="{FF2B5EF4-FFF2-40B4-BE49-F238E27FC236}">
                      <a16:creationId xmlns:a16="http://schemas.microsoft.com/office/drawing/2014/main" id="{69667F92-ACB7-464F-8CB0-69D5EE8BCBA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60" y="1862"/>
                  <a:ext cx="394" cy="356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kumimoji="1" lang="en-US" altLang="en-US" sz="1200" b="1"/>
                </a:p>
              </p:txBody>
            </p:sp>
            <p:sp>
              <p:nvSpPr>
                <p:cNvPr id="358501" name="Rectangle 101">
                  <a:extLst>
                    <a:ext uri="{FF2B5EF4-FFF2-40B4-BE49-F238E27FC236}">
                      <a16:creationId xmlns:a16="http://schemas.microsoft.com/office/drawing/2014/main" id="{06BE2673-9F89-4B99-BC71-63F0208C6F5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454" y="1862"/>
                  <a:ext cx="394" cy="356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kumimoji="1" lang="en-US" altLang="en-US" sz="1200" b="1"/>
                </a:p>
              </p:txBody>
            </p:sp>
            <p:sp>
              <p:nvSpPr>
                <p:cNvPr id="358502" name="Rectangle 102">
                  <a:extLst>
                    <a:ext uri="{FF2B5EF4-FFF2-40B4-BE49-F238E27FC236}">
                      <a16:creationId xmlns:a16="http://schemas.microsoft.com/office/drawing/2014/main" id="{0CC4564A-A61E-481C-B4F5-3ACC19563E2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877" y="2218"/>
                  <a:ext cx="395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kumimoji="1" lang="en-US" altLang="en-US" sz="1200" b="1"/>
                </a:p>
              </p:txBody>
            </p:sp>
            <p:sp>
              <p:nvSpPr>
                <p:cNvPr id="358503" name="Rectangle 103">
                  <a:extLst>
                    <a:ext uri="{FF2B5EF4-FFF2-40B4-BE49-F238E27FC236}">
                      <a16:creationId xmlns:a16="http://schemas.microsoft.com/office/drawing/2014/main" id="{059E729F-9CD3-4B8F-904B-FB7BB6AC321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272" y="2218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kumimoji="1" lang="en-US" altLang="en-US" sz="1200" b="1"/>
                </a:p>
              </p:txBody>
            </p:sp>
            <p:sp>
              <p:nvSpPr>
                <p:cNvPr id="358504" name="Rectangle 104">
                  <a:extLst>
                    <a:ext uri="{FF2B5EF4-FFF2-40B4-BE49-F238E27FC236}">
                      <a16:creationId xmlns:a16="http://schemas.microsoft.com/office/drawing/2014/main" id="{DADEA62B-40E5-49D8-A18C-628EEFE0521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66" y="2218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kumimoji="1" lang="en-US" altLang="en-US" sz="1200" b="1"/>
                </a:p>
              </p:txBody>
            </p:sp>
            <p:sp>
              <p:nvSpPr>
                <p:cNvPr id="358505" name="Rectangle 105">
                  <a:extLst>
                    <a:ext uri="{FF2B5EF4-FFF2-40B4-BE49-F238E27FC236}">
                      <a16:creationId xmlns:a16="http://schemas.microsoft.com/office/drawing/2014/main" id="{496927C4-D6F1-44A7-B899-5A56037A8B0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60" y="2218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kumimoji="1" lang="en-US" altLang="en-US" sz="1200" b="1"/>
                </a:p>
              </p:txBody>
            </p:sp>
            <p:sp>
              <p:nvSpPr>
                <p:cNvPr id="358506" name="Rectangle 106">
                  <a:extLst>
                    <a:ext uri="{FF2B5EF4-FFF2-40B4-BE49-F238E27FC236}">
                      <a16:creationId xmlns:a16="http://schemas.microsoft.com/office/drawing/2014/main" id="{269AA2B8-D221-4C6A-8FDC-417EFF13B18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454" y="2218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kumimoji="1" lang="en-US" altLang="en-US" sz="1200" b="1"/>
                </a:p>
              </p:txBody>
            </p:sp>
            <p:sp>
              <p:nvSpPr>
                <p:cNvPr id="358507" name="Rectangle 107">
                  <a:extLst>
                    <a:ext uri="{FF2B5EF4-FFF2-40B4-BE49-F238E27FC236}">
                      <a16:creationId xmlns:a16="http://schemas.microsoft.com/office/drawing/2014/main" id="{BC71C008-3BF2-4084-A00C-DE94D8CF663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272" y="2573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kumimoji="1" lang="en-US" altLang="en-US" sz="1200" b="1"/>
                </a:p>
              </p:txBody>
            </p:sp>
            <p:sp>
              <p:nvSpPr>
                <p:cNvPr id="358508" name="Rectangle 108">
                  <a:extLst>
                    <a:ext uri="{FF2B5EF4-FFF2-40B4-BE49-F238E27FC236}">
                      <a16:creationId xmlns:a16="http://schemas.microsoft.com/office/drawing/2014/main" id="{01CC9015-DD7C-45DB-BC9F-22E84EE5D94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878" y="2573"/>
                  <a:ext cx="394" cy="35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kumimoji="1" lang="en-US" altLang="en-US" sz="1200" b="1"/>
                </a:p>
              </p:txBody>
            </p:sp>
          </p:grpSp>
          <p:sp>
            <p:nvSpPr>
              <p:cNvPr id="358509" name="Line 109">
                <a:extLst>
                  <a:ext uri="{FF2B5EF4-FFF2-40B4-BE49-F238E27FC236}">
                    <a16:creationId xmlns:a16="http://schemas.microsoft.com/office/drawing/2014/main" id="{2FD28135-4BD1-4894-9B2D-40372C77F0A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177988">
                <a:off x="961" y="1517"/>
                <a:ext cx="212" cy="239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10" name="Line 110">
                <a:extLst>
                  <a:ext uri="{FF2B5EF4-FFF2-40B4-BE49-F238E27FC236}">
                    <a16:creationId xmlns:a16="http://schemas.microsoft.com/office/drawing/2014/main" id="{B65A1ED6-6B98-4C5B-BEF4-67DD2A431CD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186" y="1544"/>
                <a:ext cx="231" cy="237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11" name="Line 111">
                <a:extLst>
                  <a:ext uri="{FF2B5EF4-FFF2-40B4-BE49-F238E27FC236}">
                    <a16:creationId xmlns:a16="http://schemas.microsoft.com/office/drawing/2014/main" id="{E0A3B145-72AC-4BE5-9CC8-94DD0997269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945" y="1767"/>
                <a:ext cx="239" cy="237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12" name="Line 112">
                <a:extLst>
                  <a:ext uri="{FF2B5EF4-FFF2-40B4-BE49-F238E27FC236}">
                    <a16:creationId xmlns:a16="http://schemas.microsoft.com/office/drawing/2014/main" id="{61793579-2055-4764-8767-A206DDE344C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640" y="2460"/>
                <a:ext cx="124" cy="12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13" name="Line 113">
                <a:extLst>
                  <a:ext uri="{FF2B5EF4-FFF2-40B4-BE49-F238E27FC236}">
                    <a16:creationId xmlns:a16="http://schemas.microsoft.com/office/drawing/2014/main" id="{05BBA96E-7739-48CF-B7A6-1C9EA36F7C0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943" y="2228"/>
                <a:ext cx="236" cy="24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14" name="Line 114">
                <a:extLst>
                  <a:ext uri="{FF2B5EF4-FFF2-40B4-BE49-F238E27FC236}">
                    <a16:creationId xmlns:a16="http://schemas.microsoft.com/office/drawing/2014/main" id="{48C9C1EA-F04B-4D4F-A621-8D93D57CDED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2592605" flipV="1">
                <a:off x="977" y="2383"/>
                <a:ext cx="172" cy="163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15" name="Line 115">
                <a:extLst>
                  <a:ext uri="{FF2B5EF4-FFF2-40B4-BE49-F238E27FC236}">
                    <a16:creationId xmlns:a16="http://schemas.microsoft.com/office/drawing/2014/main" id="{E4BEDFB7-9CA6-4461-904C-309A7C80AEE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2592605" flipV="1">
                <a:off x="1444" y="2379"/>
                <a:ext cx="164" cy="161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16" name="Line 116">
                <a:extLst>
                  <a:ext uri="{FF2B5EF4-FFF2-40B4-BE49-F238E27FC236}">
                    <a16:creationId xmlns:a16="http://schemas.microsoft.com/office/drawing/2014/main" id="{B72B5CF2-98D5-4FE9-AF42-8C0CEB70FE0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2592605" flipV="1">
                <a:off x="1207" y="2384"/>
                <a:ext cx="173" cy="16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17" name="Line 117">
                <a:extLst>
                  <a:ext uri="{FF2B5EF4-FFF2-40B4-BE49-F238E27FC236}">
                    <a16:creationId xmlns:a16="http://schemas.microsoft.com/office/drawing/2014/main" id="{81581A86-42E4-4EC2-878D-1E6EFF92272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2592605" flipV="1">
                <a:off x="1208" y="2150"/>
                <a:ext cx="167" cy="164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18" name="Line 118">
                <a:extLst>
                  <a:ext uri="{FF2B5EF4-FFF2-40B4-BE49-F238E27FC236}">
                    <a16:creationId xmlns:a16="http://schemas.microsoft.com/office/drawing/2014/main" id="{AF6A4BE1-FF24-47E5-8B8D-DBEF0A71B3F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2592605" flipV="1">
                <a:off x="1204" y="1913"/>
                <a:ext cx="178" cy="17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19" name="Line 119">
                <a:extLst>
                  <a:ext uri="{FF2B5EF4-FFF2-40B4-BE49-F238E27FC236}">
                    <a16:creationId xmlns:a16="http://schemas.microsoft.com/office/drawing/2014/main" id="{FE1A7743-56A4-4407-A423-6ECE86AD821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2592605" flipV="1">
                <a:off x="983" y="1691"/>
                <a:ext cx="173" cy="163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20" name="Line 120">
                <a:extLst>
                  <a:ext uri="{FF2B5EF4-FFF2-40B4-BE49-F238E27FC236}">
                    <a16:creationId xmlns:a16="http://schemas.microsoft.com/office/drawing/2014/main" id="{B2B53F1A-DEE6-43CD-BF68-F85BBA26A71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18792605">
                <a:off x="1328" y="1586"/>
                <a:ext cx="171" cy="15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21" name="Line 121">
                <a:extLst>
                  <a:ext uri="{FF2B5EF4-FFF2-40B4-BE49-F238E27FC236}">
                    <a16:creationId xmlns:a16="http://schemas.microsoft.com/office/drawing/2014/main" id="{84702196-A98A-4927-B714-074B7638D6B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18792605">
                <a:off x="1334" y="1813"/>
                <a:ext cx="161" cy="14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22" name="Line 122">
                <a:extLst>
                  <a:ext uri="{FF2B5EF4-FFF2-40B4-BE49-F238E27FC236}">
                    <a16:creationId xmlns:a16="http://schemas.microsoft.com/office/drawing/2014/main" id="{76178BF5-32E0-4D80-924B-12F8F99A767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18792605">
                <a:off x="1794" y="2262"/>
                <a:ext cx="168" cy="158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23" name="Line 123">
                <a:extLst>
                  <a:ext uri="{FF2B5EF4-FFF2-40B4-BE49-F238E27FC236}">
                    <a16:creationId xmlns:a16="http://schemas.microsoft.com/office/drawing/2014/main" id="{2905F3BC-5E76-47A8-B326-469ECFE8091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18792605">
                <a:off x="1328" y="2269"/>
                <a:ext cx="171" cy="155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24" name="Line 124">
                <a:extLst>
                  <a:ext uri="{FF2B5EF4-FFF2-40B4-BE49-F238E27FC236}">
                    <a16:creationId xmlns:a16="http://schemas.microsoft.com/office/drawing/2014/main" id="{112DD526-1540-4057-9713-7411F1ED607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18792605">
                <a:off x="1570" y="1584"/>
                <a:ext cx="155" cy="14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25" name="Line 125">
                <a:extLst>
                  <a:ext uri="{FF2B5EF4-FFF2-40B4-BE49-F238E27FC236}">
                    <a16:creationId xmlns:a16="http://schemas.microsoft.com/office/drawing/2014/main" id="{8E25C011-760F-44E9-8520-A1D70BE784B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18792605">
                <a:off x="1565" y="2039"/>
                <a:ext cx="165" cy="154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26" name="Line 126">
                <a:extLst>
                  <a:ext uri="{FF2B5EF4-FFF2-40B4-BE49-F238E27FC236}">
                    <a16:creationId xmlns:a16="http://schemas.microsoft.com/office/drawing/2014/main" id="{F82CE296-71CC-4C37-96DF-1426EC0C75F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13392605">
                <a:off x="1678" y="2380"/>
                <a:ext cx="168" cy="16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27" name="Line 127">
                <a:extLst>
                  <a:ext uri="{FF2B5EF4-FFF2-40B4-BE49-F238E27FC236}">
                    <a16:creationId xmlns:a16="http://schemas.microsoft.com/office/drawing/2014/main" id="{887B94F1-CF33-491F-AEAA-3BB76522BD8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18792605">
                <a:off x="1802" y="1807"/>
                <a:ext cx="173" cy="158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28" name="Line 128">
                <a:extLst>
                  <a:ext uri="{FF2B5EF4-FFF2-40B4-BE49-F238E27FC236}">
                    <a16:creationId xmlns:a16="http://schemas.microsoft.com/office/drawing/2014/main" id="{588E78B6-95F6-4D45-B980-9051A953E74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1412" y="1756"/>
                <a:ext cx="236" cy="24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29" name="Line 129">
                <a:extLst>
                  <a:ext uri="{FF2B5EF4-FFF2-40B4-BE49-F238E27FC236}">
                    <a16:creationId xmlns:a16="http://schemas.microsoft.com/office/drawing/2014/main" id="{EE1ED6B5-FD76-434D-8139-A689E342743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1649" y="1531"/>
                <a:ext cx="228" cy="231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30" name="Line 130">
                <a:extLst>
                  <a:ext uri="{FF2B5EF4-FFF2-40B4-BE49-F238E27FC236}">
                    <a16:creationId xmlns:a16="http://schemas.microsoft.com/office/drawing/2014/main" id="{F540E595-28B2-44F8-AD5F-D66940CB483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1655" y="1997"/>
                <a:ext cx="234" cy="234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31" name="Line 131">
                <a:extLst>
                  <a:ext uri="{FF2B5EF4-FFF2-40B4-BE49-F238E27FC236}">
                    <a16:creationId xmlns:a16="http://schemas.microsoft.com/office/drawing/2014/main" id="{7D2D605B-ECA3-48DB-A391-01BEE18325A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18792605">
                <a:off x="1565" y="2267"/>
                <a:ext cx="165" cy="154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32" name="Line 132">
                <a:extLst>
                  <a:ext uri="{FF2B5EF4-FFF2-40B4-BE49-F238E27FC236}">
                    <a16:creationId xmlns:a16="http://schemas.microsoft.com/office/drawing/2014/main" id="{1A979A1C-A539-4E48-90D1-2D87EFEB75E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177988">
                <a:off x="1201" y="1773"/>
                <a:ext cx="212" cy="239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33" name="Line 133">
                <a:extLst>
                  <a:ext uri="{FF2B5EF4-FFF2-40B4-BE49-F238E27FC236}">
                    <a16:creationId xmlns:a16="http://schemas.microsoft.com/office/drawing/2014/main" id="{C16269DC-1F48-4D8C-864A-371C29346A3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-177988">
                <a:off x="1425" y="2005"/>
                <a:ext cx="212" cy="239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534" name="Text Box 134">
              <a:extLst>
                <a:ext uri="{FF2B5EF4-FFF2-40B4-BE49-F238E27FC236}">
                  <a16:creationId xmlns:a16="http://schemas.microsoft.com/office/drawing/2014/main" id="{A2DE3AAD-9F8E-4FAC-B583-A89126A927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5" y="739"/>
              <a:ext cx="129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tx2"/>
                  </a:solidFill>
                </a:rPr>
                <a:t>Grid network</a:t>
              </a:r>
            </a:p>
          </p:txBody>
        </p:sp>
      </p:grpSp>
      <p:graphicFrame>
        <p:nvGraphicFramePr>
          <p:cNvPr id="358535" name="Object 135">
            <a:extLst>
              <a:ext uri="{FF2B5EF4-FFF2-40B4-BE49-F238E27FC236}">
                <a16:creationId xmlns:a16="http://schemas.microsoft.com/office/drawing/2014/main" id="{84E01060-E7D9-495C-9634-48AB366309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2738" y="3560763"/>
          <a:ext cx="3048000" cy="356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02" name="Graph Sheet" r:id="rId5" imgW="3352680" imgH="2590560" progId="SPLUSGraphSheetFileType">
                  <p:embed/>
                </p:oleObj>
              </mc:Choice>
              <mc:Fallback>
                <p:oleObj name="Graph Sheet" r:id="rId5" imgW="3352680" imgH="2590560" progId="SPLUSGraphSheetFileType">
                  <p:embed/>
                  <p:pic>
                    <p:nvPicPr>
                      <p:cNvPr id="0" name="Object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769" t="21532" r="28743" b="15178"/>
                      <a:stretch>
                        <a:fillRect/>
                      </a:stretch>
                    </p:blipFill>
                    <p:spPr bwMode="auto">
                      <a:xfrm>
                        <a:off x="2852738" y="3560763"/>
                        <a:ext cx="3048000" cy="356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8541" name="Group 141">
            <a:extLst>
              <a:ext uri="{FF2B5EF4-FFF2-40B4-BE49-F238E27FC236}">
                <a16:creationId xmlns:a16="http://schemas.microsoft.com/office/drawing/2014/main" id="{5DAB3C92-B487-4D0E-A2C7-41DEDAF0D8E0}"/>
              </a:ext>
            </a:extLst>
          </p:cNvPr>
          <p:cNvGrpSpPr>
            <a:grpSpLocks/>
          </p:cNvGrpSpPr>
          <p:nvPr/>
        </p:nvGrpSpPr>
        <p:grpSpPr bwMode="auto">
          <a:xfrm>
            <a:off x="6246813" y="3759200"/>
            <a:ext cx="2330450" cy="2849563"/>
            <a:chOff x="2988" y="2240"/>
            <a:chExt cx="1468" cy="1795"/>
          </a:xfrm>
        </p:grpSpPr>
        <p:grpSp>
          <p:nvGrpSpPr>
            <p:cNvPr id="358542" name="Group 142">
              <a:extLst>
                <a:ext uri="{FF2B5EF4-FFF2-40B4-BE49-F238E27FC236}">
                  <a16:creationId xmlns:a16="http://schemas.microsoft.com/office/drawing/2014/main" id="{A691CE7A-428C-4AD7-9808-08FD938912B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988" y="2618"/>
              <a:ext cx="1468" cy="1417"/>
              <a:chOff x="1632" y="1248"/>
              <a:chExt cx="2443" cy="2358"/>
            </a:xfrm>
          </p:grpSpPr>
          <p:grpSp>
            <p:nvGrpSpPr>
              <p:cNvPr id="358543" name="Group 143">
                <a:extLst>
                  <a:ext uri="{FF2B5EF4-FFF2-40B4-BE49-F238E27FC236}">
                    <a16:creationId xmlns:a16="http://schemas.microsoft.com/office/drawing/2014/main" id="{7ED91AB4-3904-41B7-8B68-5B76E8E403CB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632" y="1248"/>
                <a:ext cx="2443" cy="2358"/>
                <a:chOff x="3456" y="1536"/>
                <a:chExt cx="1963" cy="1926"/>
              </a:xfrm>
            </p:grpSpPr>
            <p:grpSp>
              <p:nvGrpSpPr>
                <p:cNvPr id="358544" name="Group 144">
                  <a:extLst>
                    <a:ext uri="{FF2B5EF4-FFF2-40B4-BE49-F238E27FC236}">
                      <a16:creationId xmlns:a16="http://schemas.microsoft.com/office/drawing/2014/main" id="{518C9F74-8B11-438D-8E31-920AA8C4A38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3456" y="1536"/>
                  <a:ext cx="1963" cy="1926"/>
                  <a:chOff x="1877" y="1152"/>
                  <a:chExt cx="1971" cy="1776"/>
                </a:xfrm>
              </p:grpSpPr>
              <p:sp>
                <p:nvSpPr>
                  <p:cNvPr id="358545" name="Rectangle 145">
                    <a:extLst>
                      <a:ext uri="{FF2B5EF4-FFF2-40B4-BE49-F238E27FC236}">
                        <a16:creationId xmlns:a16="http://schemas.microsoft.com/office/drawing/2014/main" id="{DE61BFD0-F403-482A-99A1-DD0F1755B52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77" y="1152"/>
                    <a:ext cx="395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58546" name="Rectangle 146">
                    <a:extLst>
                      <a:ext uri="{FF2B5EF4-FFF2-40B4-BE49-F238E27FC236}">
                        <a16:creationId xmlns:a16="http://schemas.microsoft.com/office/drawing/2014/main" id="{DB9EC47E-DE6E-42BC-AA30-DB4818BF349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72" y="1152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58547" name="Rectangle 147">
                    <a:extLst>
                      <a:ext uri="{FF2B5EF4-FFF2-40B4-BE49-F238E27FC236}">
                        <a16:creationId xmlns:a16="http://schemas.microsoft.com/office/drawing/2014/main" id="{3D08ABF9-9D03-4EB3-8499-448E151E05D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66" y="1152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58548" name="Rectangle 148">
                    <a:extLst>
                      <a:ext uri="{FF2B5EF4-FFF2-40B4-BE49-F238E27FC236}">
                        <a16:creationId xmlns:a16="http://schemas.microsoft.com/office/drawing/2014/main" id="{08551B69-324D-460C-9356-40680B7FCB2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0" y="1152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58549" name="Rectangle 149">
                    <a:extLst>
                      <a:ext uri="{FF2B5EF4-FFF2-40B4-BE49-F238E27FC236}">
                        <a16:creationId xmlns:a16="http://schemas.microsoft.com/office/drawing/2014/main" id="{11972243-6BD0-45AA-B213-98465A7D9B9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4" y="1152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58550" name="Rectangle 150">
                    <a:extLst>
                      <a:ext uri="{FF2B5EF4-FFF2-40B4-BE49-F238E27FC236}">
                        <a16:creationId xmlns:a16="http://schemas.microsoft.com/office/drawing/2014/main" id="{9FF1576F-B949-4396-9AFB-F4AE5809F3D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66" y="2573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58551" name="Rectangle 151">
                    <a:extLst>
                      <a:ext uri="{FF2B5EF4-FFF2-40B4-BE49-F238E27FC236}">
                        <a16:creationId xmlns:a16="http://schemas.microsoft.com/office/drawing/2014/main" id="{75C88390-EFD3-47CE-8D5D-E9865A4D0D2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0" y="2573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58552" name="Rectangle 152">
                    <a:extLst>
                      <a:ext uri="{FF2B5EF4-FFF2-40B4-BE49-F238E27FC236}">
                        <a16:creationId xmlns:a16="http://schemas.microsoft.com/office/drawing/2014/main" id="{B1D4CEB0-B40D-4654-BD63-8CAF7D42198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4" y="2573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58553" name="Rectangle 153">
                    <a:extLst>
                      <a:ext uri="{FF2B5EF4-FFF2-40B4-BE49-F238E27FC236}">
                        <a16:creationId xmlns:a16="http://schemas.microsoft.com/office/drawing/2014/main" id="{CEB3C929-ED76-4B7A-9C7F-FC45B47DAC7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77" y="1507"/>
                    <a:ext cx="395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58554" name="Rectangle 154">
                    <a:extLst>
                      <a:ext uri="{FF2B5EF4-FFF2-40B4-BE49-F238E27FC236}">
                        <a16:creationId xmlns:a16="http://schemas.microsoft.com/office/drawing/2014/main" id="{ACC043CB-C361-4A21-AAA5-5F61B9A89CA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72" y="1507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58555" name="Rectangle 155">
                    <a:extLst>
                      <a:ext uri="{FF2B5EF4-FFF2-40B4-BE49-F238E27FC236}">
                        <a16:creationId xmlns:a16="http://schemas.microsoft.com/office/drawing/2014/main" id="{6B2DF691-881B-4B3F-80D9-43147F6928E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66" y="1507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58556" name="Rectangle 156">
                    <a:extLst>
                      <a:ext uri="{FF2B5EF4-FFF2-40B4-BE49-F238E27FC236}">
                        <a16:creationId xmlns:a16="http://schemas.microsoft.com/office/drawing/2014/main" id="{D123CD79-3C84-424D-A30D-674EFB74C0F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0" y="1507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58557" name="Rectangle 157">
                    <a:extLst>
                      <a:ext uri="{FF2B5EF4-FFF2-40B4-BE49-F238E27FC236}">
                        <a16:creationId xmlns:a16="http://schemas.microsoft.com/office/drawing/2014/main" id="{FF23D444-A45F-415B-B433-EA426F5768A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4" y="1507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58558" name="Rectangle 158">
                    <a:extLst>
                      <a:ext uri="{FF2B5EF4-FFF2-40B4-BE49-F238E27FC236}">
                        <a16:creationId xmlns:a16="http://schemas.microsoft.com/office/drawing/2014/main" id="{ABD0123B-BAA2-4F60-8DE7-9F262210B93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77" y="1862"/>
                    <a:ext cx="395" cy="356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58559" name="Rectangle 159">
                    <a:extLst>
                      <a:ext uri="{FF2B5EF4-FFF2-40B4-BE49-F238E27FC236}">
                        <a16:creationId xmlns:a16="http://schemas.microsoft.com/office/drawing/2014/main" id="{B33586FF-72EF-468D-97AF-D1F180EC578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72" y="1862"/>
                    <a:ext cx="394" cy="356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58560" name="Rectangle 160">
                    <a:extLst>
                      <a:ext uri="{FF2B5EF4-FFF2-40B4-BE49-F238E27FC236}">
                        <a16:creationId xmlns:a16="http://schemas.microsoft.com/office/drawing/2014/main" id="{6CF70087-D517-4958-9076-75CE6AC7F61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66" y="1862"/>
                    <a:ext cx="394" cy="356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58561" name="Rectangle 161">
                    <a:extLst>
                      <a:ext uri="{FF2B5EF4-FFF2-40B4-BE49-F238E27FC236}">
                        <a16:creationId xmlns:a16="http://schemas.microsoft.com/office/drawing/2014/main" id="{82B5BE5B-209D-4DE6-8D21-E49F1BEAA6B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0" y="1862"/>
                    <a:ext cx="394" cy="356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58562" name="Rectangle 162">
                    <a:extLst>
                      <a:ext uri="{FF2B5EF4-FFF2-40B4-BE49-F238E27FC236}">
                        <a16:creationId xmlns:a16="http://schemas.microsoft.com/office/drawing/2014/main" id="{932C629E-CCD7-4DF8-B334-B4ACAC7CD90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4" y="1862"/>
                    <a:ext cx="394" cy="356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58563" name="Rectangle 163">
                    <a:extLst>
                      <a:ext uri="{FF2B5EF4-FFF2-40B4-BE49-F238E27FC236}">
                        <a16:creationId xmlns:a16="http://schemas.microsoft.com/office/drawing/2014/main" id="{1E218F41-B9FC-452E-832A-5CB0CBA74B8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77" y="2218"/>
                    <a:ext cx="395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58564" name="Rectangle 164">
                    <a:extLst>
                      <a:ext uri="{FF2B5EF4-FFF2-40B4-BE49-F238E27FC236}">
                        <a16:creationId xmlns:a16="http://schemas.microsoft.com/office/drawing/2014/main" id="{2E7867F7-9BBB-468A-93ED-30290A636D9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72" y="2218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58565" name="Rectangle 165">
                    <a:extLst>
                      <a:ext uri="{FF2B5EF4-FFF2-40B4-BE49-F238E27FC236}">
                        <a16:creationId xmlns:a16="http://schemas.microsoft.com/office/drawing/2014/main" id="{07535E68-4C6C-4154-8ECA-A997E4446C6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66" y="2218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58566" name="Rectangle 166">
                    <a:extLst>
                      <a:ext uri="{FF2B5EF4-FFF2-40B4-BE49-F238E27FC236}">
                        <a16:creationId xmlns:a16="http://schemas.microsoft.com/office/drawing/2014/main" id="{A21B896D-4A97-41A2-8521-F7F5591A3D1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0" y="2218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58567" name="Rectangle 167">
                    <a:extLst>
                      <a:ext uri="{FF2B5EF4-FFF2-40B4-BE49-F238E27FC236}">
                        <a16:creationId xmlns:a16="http://schemas.microsoft.com/office/drawing/2014/main" id="{724E6739-62B2-4E5A-8AFE-B3BB91A7902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4" y="2218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58568" name="Rectangle 168">
                    <a:extLst>
                      <a:ext uri="{FF2B5EF4-FFF2-40B4-BE49-F238E27FC236}">
                        <a16:creationId xmlns:a16="http://schemas.microsoft.com/office/drawing/2014/main" id="{9025FF04-4942-405D-B708-1CC2F5583B0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72" y="2573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58569" name="Rectangle 169">
                    <a:extLst>
                      <a:ext uri="{FF2B5EF4-FFF2-40B4-BE49-F238E27FC236}">
                        <a16:creationId xmlns:a16="http://schemas.microsoft.com/office/drawing/2014/main" id="{2135BBCE-5F05-449C-8F9B-272B55A1342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78" y="2573"/>
                    <a:ext cx="394" cy="355"/>
                  </a:xfrm>
                  <a:prstGeom prst="rect">
                    <a:avLst/>
                  </a:prstGeom>
                  <a:noFill/>
                  <a:ln w="38100">
                    <a:solidFill>
                      <a:srgbClr val="00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2000" b="1">
                      <a:solidFill>
                        <a:schemeClr val="bg2"/>
                      </a:solidFill>
                    </a:endParaRPr>
                  </a:p>
                </p:txBody>
              </p:sp>
            </p:grpSp>
            <p:sp>
              <p:nvSpPr>
                <p:cNvPr id="358570" name="Text Box 170">
                  <a:extLst>
                    <a:ext uri="{FF2B5EF4-FFF2-40B4-BE49-F238E27FC236}">
                      <a16:creationId xmlns:a16="http://schemas.microsoft.com/office/drawing/2014/main" id="{250B4895-5EE5-4141-9C6B-5F2C17B08C44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60" y="1578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1">
                      <a:solidFill>
                        <a:schemeClr val="bg2"/>
                      </a:solidFill>
                    </a:rPr>
                    <a:t>1</a:t>
                  </a:r>
                </a:p>
              </p:txBody>
            </p:sp>
            <p:sp>
              <p:nvSpPr>
                <p:cNvPr id="358571" name="Text Box 171">
                  <a:extLst>
                    <a:ext uri="{FF2B5EF4-FFF2-40B4-BE49-F238E27FC236}">
                      <a16:creationId xmlns:a16="http://schemas.microsoft.com/office/drawing/2014/main" id="{95335BB7-B847-4F8B-A02E-D4FCB23A905C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973" y="1578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1">
                      <a:solidFill>
                        <a:schemeClr val="bg2"/>
                      </a:solidFill>
                    </a:rPr>
                    <a:t>1</a:t>
                  </a:r>
                </a:p>
              </p:txBody>
            </p:sp>
            <p:sp>
              <p:nvSpPr>
                <p:cNvPr id="358572" name="Text Box 172">
                  <a:extLst>
                    <a:ext uri="{FF2B5EF4-FFF2-40B4-BE49-F238E27FC236}">
                      <a16:creationId xmlns:a16="http://schemas.microsoft.com/office/drawing/2014/main" id="{B0DDD63F-2F68-4129-A977-7350032FA096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117" y="1592"/>
                  <a:ext cx="262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1">
                      <a:solidFill>
                        <a:schemeClr val="bg2"/>
                      </a:solidFill>
                    </a:rPr>
                    <a:t>1</a:t>
                  </a:r>
                </a:p>
              </p:txBody>
            </p:sp>
            <p:sp>
              <p:nvSpPr>
                <p:cNvPr id="358573" name="Text Box 173">
                  <a:extLst>
                    <a:ext uri="{FF2B5EF4-FFF2-40B4-BE49-F238E27FC236}">
                      <a16:creationId xmlns:a16="http://schemas.microsoft.com/office/drawing/2014/main" id="{AD180DD7-25AA-45E4-B0F5-143EC0A2EF34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338" y="1578"/>
                  <a:ext cx="263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1">
                      <a:solidFill>
                        <a:schemeClr val="bg2"/>
                      </a:solidFill>
                    </a:rPr>
                    <a:t>1</a:t>
                  </a:r>
                </a:p>
              </p:txBody>
            </p:sp>
            <p:sp>
              <p:nvSpPr>
                <p:cNvPr id="358574" name="Text Box 174">
                  <a:extLst>
                    <a:ext uri="{FF2B5EF4-FFF2-40B4-BE49-F238E27FC236}">
                      <a16:creationId xmlns:a16="http://schemas.microsoft.com/office/drawing/2014/main" id="{7136EAA9-F024-41DB-BE27-ED7440FCD333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728" y="1578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1">
                      <a:solidFill>
                        <a:schemeClr val="bg2"/>
                      </a:solidFill>
                    </a:rPr>
                    <a:t>1</a:t>
                  </a:r>
                </a:p>
              </p:txBody>
            </p:sp>
            <p:sp>
              <p:nvSpPr>
                <p:cNvPr id="358575" name="Text Box 175">
                  <a:extLst>
                    <a:ext uri="{FF2B5EF4-FFF2-40B4-BE49-F238E27FC236}">
                      <a16:creationId xmlns:a16="http://schemas.microsoft.com/office/drawing/2014/main" id="{E724BD40-7017-4726-BF1D-ED6007D6E38B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60" y="1949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1">
                      <a:solidFill>
                        <a:schemeClr val="bg2"/>
                      </a:solidFill>
                    </a:rPr>
                    <a:t>1</a:t>
                  </a:r>
                </a:p>
              </p:txBody>
            </p:sp>
            <p:sp>
              <p:nvSpPr>
                <p:cNvPr id="358576" name="Text Box 176">
                  <a:extLst>
                    <a:ext uri="{FF2B5EF4-FFF2-40B4-BE49-F238E27FC236}">
                      <a16:creationId xmlns:a16="http://schemas.microsoft.com/office/drawing/2014/main" id="{1DC116A3-191E-4577-A262-20B797CE5B51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48" y="2331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1">
                      <a:solidFill>
                        <a:schemeClr val="bg2"/>
                      </a:solidFill>
                    </a:rPr>
                    <a:t>1</a:t>
                  </a:r>
                </a:p>
              </p:txBody>
            </p:sp>
            <p:sp>
              <p:nvSpPr>
                <p:cNvPr id="358577" name="Text Box 177">
                  <a:extLst>
                    <a:ext uri="{FF2B5EF4-FFF2-40B4-BE49-F238E27FC236}">
                      <a16:creationId xmlns:a16="http://schemas.microsoft.com/office/drawing/2014/main" id="{3AFA7A91-5F58-428D-90A7-217ECD1E0445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48" y="2715"/>
                  <a:ext cx="262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1">
                      <a:solidFill>
                        <a:schemeClr val="bg2"/>
                      </a:solidFill>
                    </a:rPr>
                    <a:t>1</a:t>
                  </a:r>
                </a:p>
              </p:txBody>
            </p:sp>
            <p:sp>
              <p:nvSpPr>
                <p:cNvPr id="358578" name="Text Box 178">
                  <a:extLst>
                    <a:ext uri="{FF2B5EF4-FFF2-40B4-BE49-F238E27FC236}">
                      <a16:creationId xmlns:a16="http://schemas.microsoft.com/office/drawing/2014/main" id="{A8BA1F2D-F200-40A9-996F-EC034D36E841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36" y="3098"/>
                  <a:ext cx="262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1">
                      <a:solidFill>
                        <a:schemeClr val="bg2"/>
                      </a:solidFill>
                    </a:rPr>
                    <a:t>1</a:t>
                  </a:r>
                </a:p>
              </p:txBody>
            </p:sp>
            <p:sp>
              <p:nvSpPr>
                <p:cNvPr id="358579" name="Text Box 179">
                  <a:extLst>
                    <a:ext uri="{FF2B5EF4-FFF2-40B4-BE49-F238E27FC236}">
                      <a16:creationId xmlns:a16="http://schemas.microsoft.com/office/drawing/2014/main" id="{F34C057F-A99F-4FB1-8A58-E40F7B4661F1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949" y="2331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1">
                      <a:solidFill>
                        <a:schemeClr val="bg2"/>
                      </a:solidFill>
                    </a:rPr>
                    <a:t>1</a:t>
                  </a:r>
                </a:p>
              </p:txBody>
            </p:sp>
            <p:sp>
              <p:nvSpPr>
                <p:cNvPr id="358580" name="Text Box 180">
                  <a:extLst>
                    <a:ext uri="{FF2B5EF4-FFF2-40B4-BE49-F238E27FC236}">
                      <a16:creationId xmlns:a16="http://schemas.microsoft.com/office/drawing/2014/main" id="{7DCABD58-D4AA-401F-A8A6-7B5D6E4A9694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937" y="2715"/>
                  <a:ext cx="262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1">
                      <a:solidFill>
                        <a:schemeClr val="bg2"/>
                      </a:solidFill>
                    </a:rPr>
                    <a:t>1</a:t>
                  </a:r>
                </a:p>
              </p:txBody>
            </p:sp>
            <p:sp>
              <p:nvSpPr>
                <p:cNvPr id="358581" name="Text Box 181">
                  <a:extLst>
                    <a:ext uri="{FF2B5EF4-FFF2-40B4-BE49-F238E27FC236}">
                      <a16:creationId xmlns:a16="http://schemas.microsoft.com/office/drawing/2014/main" id="{E8B8AC06-C687-4707-BEC1-EA7C4F98F168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117" y="1962"/>
                  <a:ext cx="262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1">
                      <a:solidFill>
                        <a:schemeClr val="bg2"/>
                      </a:solidFill>
                    </a:rPr>
                    <a:t>1</a:t>
                  </a:r>
                </a:p>
              </p:txBody>
            </p:sp>
            <p:sp>
              <p:nvSpPr>
                <p:cNvPr id="358582" name="Text Box 182">
                  <a:extLst>
                    <a:ext uri="{FF2B5EF4-FFF2-40B4-BE49-F238E27FC236}">
                      <a16:creationId xmlns:a16="http://schemas.microsoft.com/office/drawing/2014/main" id="{2E9FBE1C-EB6C-4189-96BA-4D57AD260CA3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117" y="2715"/>
                  <a:ext cx="262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1">
                      <a:solidFill>
                        <a:schemeClr val="bg2"/>
                      </a:solidFill>
                    </a:rPr>
                    <a:t>1</a:t>
                  </a:r>
                </a:p>
              </p:txBody>
            </p:sp>
            <p:sp>
              <p:nvSpPr>
                <p:cNvPr id="358583" name="Text Box 183">
                  <a:extLst>
                    <a:ext uri="{FF2B5EF4-FFF2-40B4-BE49-F238E27FC236}">
                      <a16:creationId xmlns:a16="http://schemas.microsoft.com/office/drawing/2014/main" id="{E55D7E42-E5B3-4B10-A6B0-AA6CBB931133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728" y="2319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1">
                      <a:solidFill>
                        <a:schemeClr val="bg2"/>
                      </a:solidFill>
                    </a:rPr>
                    <a:t>1</a:t>
                  </a:r>
                </a:p>
              </p:txBody>
            </p:sp>
            <p:sp>
              <p:nvSpPr>
                <p:cNvPr id="358584" name="Text Box 184">
                  <a:extLst>
                    <a:ext uri="{FF2B5EF4-FFF2-40B4-BE49-F238E27FC236}">
                      <a16:creationId xmlns:a16="http://schemas.microsoft.com/office/drawing/2014/main" id="{40892565-9DB8-42E2-8155-974D479E3F99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937" y="1949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1">
                      <a:solidFill>
                        <a:schemeClr val="bg2"/>
                      </a:solidFill>
                    </a:rPr>
                    <a:t>2</a:t>
                  </a:r>
                </a:p>
              </p:txBody>
            </p:sp>
            <p:sp>
              <p:nvSpPr>
                <p:cNvPr id="358585" name="Text Box 185">
                  <a:extLst>
                    <a:ext uri="{FF2B5EF4-FFF2-40B4-BE49-F238E27FC236}">
                      <a16:creationId xmlns:a16="http://schemas.microsoft.com/office/drawing/2014/main" id="{8B8D3283-E427-4508-ADB2-99CDD5C77D33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338" y="1949"/>
                  <a:ext cx="263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1">
                      <a:solidFill>
                        <a:schemeClr val="bg2"/>
                      </a:solidFill>
                    </a:rPr>
                    <a:t>2</a:t>
                  </a:r>
                </a:p>
              </p:txBody>
            </p:sp>
            <p:sp>
              <p:nvSpPr>
                <p:cNvPr id="358586" name="Text Box 186">
                  <a:extLst>
                    <a:ext uri="{FF2B5EF4-FFF2-40B4-BE49-F238E27FC236}">
                      <a16:creationId xmlns:a16="http://schemas.microsoft.com/office/drawing/2014/main" id="{50615E8A-02FB-41D3-AA51-1E5803DB1404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728" y="1949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1">
                      <a:solidFill>
                        <a:schemeClr val="bg2"/>
                      </a:solidFill>
                    </a:rPr>
                    <a:t>2</a:t>
                  </a:r>
                </a:p>
              </p:txBody>
            </p:sp>
            <p:sp>
              <p:nvSpPr>
                <p:cNvPr id="358587" name="Text Box 187">
                  <a:extLst>
                    <a:ext uri="{FF2B5EF4-FFF2-40B4-BE49-F238E27FC236}">
                      <a16:creationId xmlns:a16="http://schemas.microsoft.com/office/drawing/2014/main" id="{F3027637-032C-4ED3-8E0C-3290000D419C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326" y="2331"/>
                  <a:ext cx="263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1">
                      <a:solidFill>
                        <a:schemeClr val="bg2"/>
                      </a:solidFill>
                    </a:rPr>
                    <a:t>3</a:t>
                  </a:r>
                </a:p>
              </p:txBody>
            </p:sp>
            <p:sp>
              <p:nvSpPr>
                <p:cNvPr id="358588" name="Text Box 188">
                  <a:extLst>
                    <a:ext uri="{FF2B5EF4-FFF2-40B4-BE49-F238E27FC236}">
                      <a16:creationId xmlns:a16="http://schemas.microsoft.com/office/drawing/2014/main" id="{00A584E1-E3FC-4457-81EA-94694EFC5428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117" y="2319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1">
                      <a:solidFill>
                        <a:schemeClr val="bg2"/>
                      </a:solidFill>
                    </a:rPr>
                    <a:t>1</a:t>
                  </a:r>
                </a:p>
              </p:txBody>
            </p:sp>
            <p:sp>
              <p:nvSpPr>
                <p:cNvPr id="358589" name="Text Box 189">
                  <a:extLst>
                    <a:ext uri="{FF2B5EF4-FFF2-40B4-BE49-F238E27FC236}">
                      <a16:creationId xmlns:a16="http://schemas.microsoft.com/office/drawing/2014/main" id="{80D62D02-0C41-4EA6-BA7E-A0234B899A1C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338" y="2727"/>
                  <a:ext cx="263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1">
                      <a:solidFill>
                        <a:schemeClr val="bg2"/>
                      </a:solidFill>
                    </a:rPr>
                    <a:t>1</a:t>
                  </a:r>
                </a:p>
              </p:txBody>
            </p:sp>
            <p:sp>
              <p:nvSpPr>
                <p:cNvPr id="358590" name="Text Box 190">
                  <a:extLst>
                    <a:ext uri="{FF2B5EF4-FFF2-40B4-BE49-F238E27FC236}">
                      <a16:creationId xmlns:a16="http://schemas.microsoft.com/office/drawing/2014/main" id="{9965FC78-A43A-4E9E-8CB1-A5F447EADEF5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129" y="3084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1">
                      <a:solidFill>
                        <a:schemeClr val="bg2"/>
                      </a:solidFill>
                    </a:rPr>
                    <a:t>1</a:t>
                  </a:r>
                </a:p>
              </p:txBody>
            </p:sp>
            <p:sp>
              <p:nvSpPr>
                <p:cNvPr id="358591" name="Text Box 191">
                  <a:extLst>
                    <a:ext uri="{FF2B5EF4-FFF2-40B4-BE49-F238E27FC236}">
                      <a16:creationId xmlns:a16="http://schemas.microsoft.com/office/drawing/2014/main" id="{5173C96C-66AC-4472-881C-5CC6376198DA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925" y="3098"/>
                  <a:ext cx="262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1">
                      <a:solidFill>
                        <a:schemeClr val="bg2"/>
                      </a:solidFill>
                    </a:rPr>
                    <a:t>2</a:t>
                  </a:r>
                </a:p>
              </p:txBody>
            </p:sp>
            <p:sp>
              <p:nvSpPr>
                <p:cNvPr id="358592" name="Text Box 192">
                  <a:extLst>
                    <a:ext uri="{FF2B5EF4-FFF2-40B4-BE49-F238E27FC236}">
                      <a16:creationId xmlns:a16="http://schemas.microsoft.com/office/drawing/2014/main" id="{093C4A79-AC7A-4F0B-9671-731147BE40E8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692" y="2727"/>
                  <a:ext cx="262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1">
                      <a:solidFill>
                        <a:schemeClr val="bg2"/>
                      </a:solidFill>
                    </a:rPr>
                    <a:t>3</a:t>
                  </a:r>
                </a:p>
              </p:txBody>
            </p:sp>
            <p:sp>
              <p:nvSpPr>
                <p:cNvPr id="358593" name="Text Box 193">
                  <a:extLst>
                    <a:ext uri="{FF2B5EF4-FFF2-40B4-BE49-F238E27FC236}">
                      <a16:creationId xmlns:a16="http://schemas.microsoft.com/office/drawing/2014/main" id="{B4722B53-2E65-4BAB-9E9A-1423422F2DD0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692" y="3098"/>
                  <a:ext cx="262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1">
                      <a:solidFill>
                        <a:schemeClr val="bg2"/>
                      </a:solidFill>
                    </a:rPr>
                    <a:t>3</a:t>
                  </a:r>
                </a:p>
              </p:txBody>
            </p:sp>
            <p:sp>
              <p:nvSpPr>
                <p:cNvPr id="358594" name="Text Box 194">
                  <a:extLst>
                    <a:ext uri="{FF2B5EF4-FFF2-40B4-BE49-F238E27FC236}">
                      <a16:creationId xmlns:a16="http://schemas.microsoft.com/office/drawing/2014/main" id="{BEEDC64D-EC04-41EC-BB11-4F917CA9E872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338" y="3098"/>
                  <a:ext cx="263" cy="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1">
                      <a:solidFill>
                        <a:schemeClr val="bg2"/>
                      </a:solidFill>
                    </a:rPr>
                    <a:t>2</a:t>
                  </a:r>
                </a:p>
              </p:txBody>
            </p:sp>
          </p:grpSp>
          <p:grpSp>
            <p:nvGrpSpPr>
              <p:cNvPr id="358595" name="Group 195">
                <a:extLst>
                  <a:ext uri="{FF2B5EF4-FFF2-40B4-BE49-F238E27FC236}">
                    <a16:creationId xmlns:a16="http://schemas.microsoft.com/office/drawing/2014/main" id="{BB6FEE44-83FD-4940-AB03-4856D022534B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600" y="2191"/>
                <a:ext cx="975" cy="1412"/>
                <a:chOff x="2600" y="2191"/>
                <a:chExt cx="975" cy="1412"/>
              </a:xfrm>
            </p:grpSpPr>
            <p:sp>
              <p:nvSpPr>
                <p:cNvPr id="358596" name="Rectangle 196">
                  <a:extLst>
                    <a:ext uri="{FF2B5EF4-FFF2-40B4-BE49-F238E27FC236}">
                      <a16:creationId xmlns:a16="http://schemas.microsoft.com/office/drawing/2014/main" id="{2D5BF49E-ACA6-401F-A91A-3C5BB4C79DA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00" y="2191"/>
                  <a:ext cx="492" cy="478"/>
                </a:xfrm>
                <a:prstGeom prst="rect">
                  <a:avLst/>
                </a:prstGeom>
                <a:noFill/>
                <a:ln w="57150">
                  <a:solidFill>
                    <a:srgbClr val="FF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597" name="Rectangle 197">
                  <a:extLst>
                    <a:ext uri="{FF2B5EF4-FFF2-40B4-BE49-F238E27FC236}">
                      <a16:creationId xmlns:a16="http://schemas.microsoft.com/office/drawing/2014/main" id="{CD078302-3AE5-476A-A0F4-F4FD8770614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98" y="3125"/>
                  <a:ext cx="477" cy="478"/>
                </a:xfrm>
                <a:prstGeom prst="rect">
                  <a:avLst/>
                </a:prstGeom>
                <a:noFill/>
                <a:ln w="57150">
                  <a:solidFill>
                    <a:srgbClr val="FF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598" name="Rectangle 198">
                  <a:extLst>
                    <a:ext uri="{FF2B5EF4-FFF2-40B4-BE49-F238E27FC236}">
                      <a16:creationId xmlns:a16="http://schemas.microsoft.com/office/drawing/2014/main" id="{28259A9D-CBEB-4C70-B35F-C5A496F8753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98" y="2663"/>
                  <a:ext cx="477" cy="477"/>
                </a:xfrm>
                <a:prstGeom prst="rect">
                  <a:avLst/>
                </a:prstGeom>
                <a:noFill/>
                <a:ln w="57150">
                  <a:solidFill>
                    <a:srgbClr val="FF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58599" name="Text Box 199">
              <a:extLst>
                <a:ext uri="{FF2B5EF4-FFF2-40B4-BE49-F238E27FC236}">
                  <a16:creationId xmlns:a16="http://schemas.microsoft.com/office/drawing/2014/main" id="{A1E8D12D-AD52-4CF8-9C3E-0E8EF9577C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7" y="2240"/>
              <a:ext cx="124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tx2"/>
                  </a:solidFill>
                </a:rPr>
                <a:t>Grid Order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Text Box 2">
            <a:extLst>
              <a:ext uri="{FF2B5EF4-FFF2-40B4-BE49-F238E27FC236}">
                <a16:creationId xmlns:a16="http://schemas.microsoft.com/office/drawing/2014/main" id="{17EFF161-7028-4C2B-A8B2-4F8B12EC4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209550"/>
            <a:ext cx="8688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100 grid cell constant support area threshold stream delineation</a:t>
            </a:r>
          </a:p>
        </p:txBody>
      </p:sp>
      <p:pic>
        <p:nvPicPr>
          <p:cNvPr id="311299" name="Picture 3" descr="greytopsa100">
            <a:extLst>
              <a:ext uri="{FF2B5EF4-FFF2-40B4-BE49-F238E27FC236}">
                <a16:creationId xmlns:a16="http://schemas.microsoft.com/office/drawing/2014/main" id="{E7B26EB3-4912-4EE3-AC9B-5959046EC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53"/>
          <a:stretch>
            <a:fillRect/>
          </a:stretch>
        </p:blipFill>
        <p:spPr bwMode="auto">
          <a:xfrm>
            <a:off x="742950" y="492125"/>
            <a:ext cx="7762875" cy="591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498" name="Picture 2" descr="greytopgord4">
            <a:extLst>
              <a:ext uri="{FF2B5EF4-FFF2-40B4-BE49-F238E27FC236}">
                <a16:creationId xmlns:a16="http://schemas.microsoft.com/office/drawing/2014/main" id="{0F1CBA5D-5BF9-4EF8-8D87-ADAD0AE8C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01"/>
          <a:stretch>
            <a:fillRect/>
          </a:stretch>
        </p:blipFill>
        <p:spPr bwMode="auto">
          <a:xfrm>
            <a:off x="573088" y="439738"/>
            <a:ext cx="7762875" cy="593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2499" name="Text Box 3">
            <a:extLst>
              <a:ext uri="{FF2B5EF4-FFF2-40B4-BE49-F238E27FC236}">
                <a16:creationId xmlns:a16="http://schemas.microsoft.com/office/drawing/2014/main" id="{93B5B359-10AE-4566-AB45-0FB0BD4F5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300038"/>
            <a:ext cx="810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2"/>
                </a:solidFill>
              </a:rPr>
              <a:t>Grid network pruned to order 4 stream delineation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Text Box 2">
            <a:extLst>
              <a:ext uri="{FF2B5EF4-FFF2-40B4-BE49-F238E27FC236}">
                <a16:creationId xmlns:a16="http://schemas.microsoft.com/office/drawing/2014/main" id="{BD6B43DC-3EBF-4801-8A80-E3FC44EE2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300038"/>
            <a:ext cx="810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200 grid cell constant support area based stream delineation</a:t>
            </a:r>
          </a:p>
        </p:txBody>
      </p:sp>
      <p:pic>
        <p:nvPicPr>
          <p:cNvPr id="312323" name="Picture 3" descr="greytopsa200">
            <a:extLst>
              <a:ext uri="{FF2B5EF4-FFF2-40B4-BE49-F238E27FC236}">
                <a16:creationId xmlns:a16="http://schemas.microsoft.com/office/drawing/2014/main" id="{A2F6C9C9-4B77-4CE3-B633-652D9296D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33"/>
          <a:stretch>
            <a:fillRect/>
          </a:stretch>
        </p:blipFill>
        <p:spPr bwMode="auto">
          <a:xfrm>
            <a:off x="677863" y="374650"/>
            <a:ext cx="7762875" cy="59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>
            <a:extLst>
              <a:ext uri="{FF2B5EF4-FFF2-40B4-BE49-F238E27FC236}">
                <a16:creationId xmlns:a16="http://schemas.microsoft.com/office/drawing/2014/main" id="{7ACF4813-485A-4E4F-B4EE-5D2514988D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7475" y="0"/>
            <a:ext cx="7470775" cy="136525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>
                <a:solidFill>
                  <a:srgbClr val="003399"/>
                </a:solidFill>
              </a:rPr>
              <a:t>How to decide on drainage area </a:t>
            </a:r>
            <a:r>
              <a:rPr lang="en-US" altLang="en-US" sz="4000">
                <a:solidFill>
                  <a:srgbClr val="003399"/>
                </a:solidFill>
              </a:rPr>
              <a:t>threshold</a:t>
            </a:r>
            <a:r>
              <a:rPr lang="en-US" altLang="en-US">
                <a:solidFill>
                  <a:srgbClr val="003399"/>
                </a:solidFill>
              </a:rPr>
              <a:t> ?</a:t>
            </a:r>
          </a:p>
        </p:txBody>
      </p:sp>
      <p:grpSp>
        <p:nvGrpSpPr>
          <p:cNvPr id="344067" name="Group 3">
            <a:extLst>
              <a:ext uri="{FF2B5EF4-FFF2-40B4-BE49-F238E27FC236}">
                <a16:creationId xmlns:a16="http://schemas.microsoft.com/office/drawing/2014/main" id="{3400CE88-C857-4995-9552-777DCD6CA500}"/>
              </a:ext>
            </a:extLst>
          </p:cNvPr>
          <p:cNvGrpSpPr>
            <a:grpSpLocks/>
          </p:cNvGrpSpPr>
          <p:nvPr/>
        </p:nvGrpSpPr>
        <p:grpSpPr bwMode="auto">
          <a:xfrm>
            <a:off x="0" y="1287463"/>
            <a:ext cx="3573463" cy="3286125"/>
            <a:chOff x="1659" y="1331"/>
            <a:chExt cx="2251" cy="2070"/>
          </a:xfrm>
        </p:grpSpPr>
        <p:graphicFrame>
          <p:nvGraphicFramePr>
            <p:cNvPr id="344068" name="Object 4">
              <a:extLst>
                <a:ext uri="{FF2B5EF4-FFF2-40B4-BE49-F238E27FC236}">
                  <a16:creationId xmlns:a16="http://schemas.microsoft.com/office/drawing/2014/main" id="{3522635D-5103-4EF7-B9CB-7FD1DFA2EF8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59" y="1331"/>
            <a:ext cx="1322" cy="14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107" name="Clip" r:id="rId3" imgW="3025440" imgH="3252600" progId="MS_ClipArt_Gallery.2">
                    <p:embed/>
                  </p:oleObj>
                </mc:Choice>
                <mc:Fallback>
                  <p:oleObj name="Clip" r:id="rId3" imgW="3025440" imgH="3252600" progId="MS_ClipArt_Gallery.2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9" y="1331"/>
                          <a:ext cx="1322" cy="14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44069" name="Group 5">
              <a:extLst>
                <a:ext uri="{FF2B5EF4-FFF2-40B4-BE49-F238E27FC236}">
                  <a16:creationId xmlns:a16="http://schemas.microsoft.com/office/drawing/2014/main" id="{86498ED7-5538-4FB8-9113-046E0B6AAA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7" y="1740"/>
              <a:ext cx="1333" cy="1661"/>
              <a:chOff x="408" y="1056"/>
              <a:chExt cx="2297" cy="3024"/>
            </a:xfrm>
          </p:grpSpPr>
          <p:sp>
            <p:nvSpPr>
              <p:cNvPr id="344070" name="Rectangle 6">
                <a:extLst>
                  <a:ext uri="{FF2B5EF4-FFF2-40B4-BE49-F238E27FC236}">
                    <a16:creationId xmlns:a16="http://schemas.microsoft.com/office/drawing/2014/main" id="{48E25E5D-0F07-42B3-9582-CF849CFD3F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3312"/>
                <a:ext cx="192" cy="192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44071" name="Freeform 7">
                <a:extLst>
                  <a:ext uri="{FF2B5EF4-FFF2-40B4-BE49-F238E27FC236}">
                    <a16:creationId xmlns:a16="http://schemas.microsoft.com/office/drawing/2014/main" id="{1AF27CA8-9958-44B1-AF0D-202FBEBCD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3156"/>
                <a:ext cx="764" cy="904"/>
              </a:xfrm>
              <a:custGeom>
                <a:avLst/>
                <a:gdLst>
                  <a:gd name="T0" fmla="*/ 764 w 764"/>
                  <a:gd name="T1" fmla="*/ 148 h 904"/>
                  <a:gd name="T2" fmla="*/ 717 w 764"/>
                  <a:gd name="T3" fmla="*/ 125 h 904"/>
                  <a:gd name="T4" fmla="*/ 701 w 764"/>
                  <a:gd name="T5" fmla="*/ 102 h 904"/>
                  <a:gd name="T6" fmla="*/ 655 w 764"/>
                  <a:gd name="T7" fmla="*/ 63 h 904"/>
                  <a:gd name="T8" fmla="*/ 639 w 764"/>
                  <a:gd name="T9" fmla="*/ 39 h 904"/>
                  <a:gd name="T10" fmla="*/ 569 w 764"/>
                  <a:gd name="T11" fmla="*/ 8 h 904"/>
                  <a:gd name="T12" fmla="*/ 546 w 764"/>
                  <a:gd name="T13" fmla="*/ 0 h 904"/>
                  <a:gd name="T14" fmla="*/ 374 w 764"/>
                  <a:gd name="T15" fmla="*/ 39 h 904"/>
                  <a:gd name="T16" fmla="*/ 335 w 764"/>
                  <a:gd name="T17" fmla="*/ 86 h 904"/>
                  <a:gd name="T18" fmla="*/ 296 w 764"/>
                  <a:gd name="T19" fmla="*/ 156 h 904"/>
                  <a:gd name="T20" fmla="*/ 257 w 764"/>
                  <a:gd name="T21" fmla="*/ 296 h 904"/>
                  <a:gd name="T22" fmla="*/ 133 w 764"/>
                  <a:gd name="T23" fmla="*/ 686 h 904"/>
                  <a:gd name="T24" fmla="*/ 55 w 764"/>
                  <a:gd name="T25" fmla="*/ 826 h 904"/>
                  <a:gd name="T26" fmla="*/ 0 w 764"/>
                  <a:gd name="T27" fmla="*/ 904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64" h="904">
                    <a:moveTo>
                      <a:pt x="764" y="148"/>
                    </a:moveTo>
                    <a:cubicBezTo>
                      <a:pt x="749" y="139"/>
                      <a:pt x="731" y="136"/>
                      <a:pt x="717" y="125"/>
                    </a:cubicBezTo>
                    <a:cubicBezTo>
                      <a:pt x="710" y="119"/>
                      <a:pt x="708" y="109"/>
                      <a:pt x="701" y="102"/>
                    </a:cubicBezTo>
                    <a:cubicBezTo>
                      <a:pt x="647" y="48"/>
                      <a:pt x="710" y="129"/>
                      <a:pt x="655" y="63"/>
                    </a:cubicBezTo>
                    <a:cubicBezTo>
                      <a:pt x="649" y="56"/>
                      <a:pt x="646" y="46"/>
                      <a:pt x="639" y="39"/>
                    </a:cubicBezTo>
                    <a:cubicBezTo>
                      <a:pt x="622" y="22"/>
                      <a:pt x="590" y="15"/>
                      <a:pt x="569" y="8"/>
                    </a:cubicBezTo>
                    <a:cubicBezTo>
                      <a:pt x="561" y="5"/>
                      <a:pt x="546" y="0"/>
                      <a:pt x="546" y="0"/>
                    </a:cubicBezTo>
                    <a:cubicBezTo>
                      <a:pt x="481" y="5"/>
                      <a:pt x="428" y="4"/>
                      <a:pt x="374" y="39"/>
                    </a:cubicBezTo>
                    <a:cubicBezTo>
                      <a:pt x="339" y="94"/>
                      <a:pt x="382" y="31"/>
                      <a:pt x="335" y="86"/>
                    </a:cubicBezTo>
                    <a:cubicBezTo>
                      <a:pt x="319" y="105"/>
                      <a:pt x="307" y="134"/>
                      <a:pt x="296" y="156"/>
                    </a:cubicBezTo>
                    <a:cubicBezTo>
                      <a:pt x="274" y="199"/>
                      <a:pt x="268" y="250"/>
                      <a:pt x="257" y="296"/>
                    </a:cubicBezTo>
                    <a:cubicBezTo>
                      <a:pt x="227" y="426"/>
                      <a:pt x="192" y="567"/>
                      <a:pt x="133" y="686"/>
                    </a:cubicBezTo>
                    <a:cubicBezTo>
                      <a:pt x="109" y="734"/>
                      <a:pt x="78" y="778"/>
                      <a:pt x="55" y="826"/>
                    </a:cubicBezTo>
                    <a:cubicBezTo>
                      <a:pt x="40" y="857"/>
                      <a:pt x="32" y="888"/>
                      <a:pt x="0" y="904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44072" name="Freeform 8">
                <a:extLst>
                  <a:ext uri="{FF2B5EF4-FFF2-40B4-BE49-F238E27FC236}">
                    <a16:creationId xmlns:a16="http://schemas.microsoft.com/office/drawing/2014/main" id="{50003BB5-8F5B-4010-9925-3EFF152E5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400"/>
                <a:ext cx="1757" cy="2107"/>
              </a:xfrm>
              <a:custGeom>
                <a:avLst/>
                <a:gdLst>
                  <a:gd name="T0" fmla="*/ 1264 w 1757"/>
                  <a:gd name="T1" fmla="*/ 1897 h 2107"/>
                  <a:gd name="T2" fmla="*/ 1474 w 1757"/>
                  <a:gd name="T3" fmla="*/ 1569 h 2107"/>
                  <a:gd name="T4" fmla="*/ 1716 w 1757"/>
                  <a:gd name="T5" fmla="*/ 969 h 2107"/>
                  <a:gd name="T6" fmla="*/ 1723 w 1757"/>
                  <a:gd name="T7" fmla="*/ 556 h 2107"/>
                  <a:gd name="T8" fmla="*/ 1568 w 1757"/>
                  <a:gd name="T9" fmla="*/ 127 h 2107"/>
                  <a:gd name="T10" fmla="*/ 1264 w 1757"/>
                  <a:gd name="T11" fmla="*/ 18 h 2107"/>
                  <a:gd name="T12" fmla="*/ 952 w 1757"/>
                  <a:gd name="T13" fmla="*/ 18 h 2107"/>
                  <a:gd name="T14" fmla="*/ 757 w 1757"/>
                  <a:gd name="T15" fmla="*/ 104 h 2107"/>
                  <a:gd name="T16" fmla="*/ 648 w 1757"/>
                  <a:gd name="T17" fmla="*/ 244 h 2107"/>
                  <a:gd name="T18" fmla="*/ 500 w 1757"/>
                  <a:gd name="T19" fmla="*/ 400 h 2107"/>
                  <a:gd name="T20" fmla="*/ 391 w 1757"/>
                  <a:gd name="T21" fmla="*/ 470 h 2107"/>
                  <a:gd name="T22" fmla="*/ 157 w 1757"/>
                  <a:gd name="T23" fmla="*/ 587 h 2107"/>
                  <a:gd name="T24" fmla="*/ 40 w 1757"/>
                  <a:gd name="T25" fmla="*/ 759 h 2107"/>
                  <a:gd name="T26" fmla="*/ 1 w 1757"/>
                  <a:gd name="T27" fmla="*/ 946 h 2107"/>
                  <a:gd name="T28" fmla="*/ 48 w 1757"/>
                  <a:gd name="T29" fmla="*/ 1125 h 2107"/>
                  <a:gd name="T30" fmla="*/ 110 w 1757"/>
                  <a:gd name="T31" fmla="*/ 1242 h 2107"/>
                  <a:gd name="T32" fmla="*/ 220 w 1757"/>
                  <a:gd name="T33" fmla="*/ 1390 h 2107"/>
                  <a:gd name="T34" fmla="*/ 383 w 1757"/>
                  <a:gd name="T35" fmla="*/ 1444 h 2107"/>
                  <a:gd name="T36" fmla="*/ 523 w 1757"/>
                  <a:gd name="T37" fmla="*/ 1608 h 2107"/>
                  <a:gd name="T38" fmla="*/ 617 w 1757"/>
                  <a:gd name="T39" fmla="*/ 1686 h 2107"/>
                  <a:gd name="T40" fmla="*/ 726 w 1757"/>
                  <a:gd name="T41" fmla="*/ 1772 h 2107"/>
                  <a:gd name="T42" fmla="*/ 1069 w 1757"/>
                  <a:gd name="T43" fmla="*/ 2107 h 2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57" h="2107">
                    <a:moveTo>
                      <a:pt x="1264" y="1897"/>
                    </a:moveTo>
                    <a:cubicBezTo>
                      <a:pt x="1331" y="1810"/>
                      <a:pt x="1399" y="1724"/>
                      <a:pt x="1474" y="1569"/>
                    </a:cubicBezTo>
                    <a:cubicBezTo>
                      <a:pt x="1549" y="1414"/>
                      <a:pt x="1675" y="1138"/>
                      <a:pt x="1716" y="969"/>
                    </a:cubicBezTo>
                    <a:cubicBezTo>
                      <a:pt x="1757" y="800"/>
                      <a:pt x="1748" y="696"/>
                      <a:pt x="1723" y="556"/>
                    </a:cubicBezTo>
                    <a:cubicBezTo>
                      <a:pt x="1698" y="416"/>
                      <a:pt x="1645" y="217"/>
                      <a:pt x="1568" y="127"/>
                    </a:cubicBezTo>
                    <a:cubicBezTo>
                      <a:pt x="1491" y="37"/>
                      <a:pt x="1367" y="36"/>
                      <a:pt x="1264" y="18"/>
                    </a:cubicBezTo>
                    <a:cubicBezTo>
                      <a:pt x="1161" y="0"/>
                      <a:pt x="1036" y="4"/>
                      <a:pt x="952" y="18"/>
                    </a:cubicBezTo>
                    <a:cubicBezTo>
                      <a:pt x="868" y="32"/>
                      <a:pt x="808" y="66"/>
                      <a:pt x="757" y="104"/>
                    </a:cubicBezTo>
                    <a:cubicBezTo>
                      <a:pt x="706" y="142"/>
                      <a:pt x="691" y="195"/>
                      <a:pt x="648" y="244"/>
                    </a:cubicBezTo>
                    <a:cubicBezTo>
                      <a:pt x="605" y="293"/>
                      <a:pt x="543" y="362"/>
                      <a:pt x="500" y="400"/>
                    </a:cubicBezTo>
                    <a:cubicBezTo>
                      <a:pt x="457" y="438"/>
                      <a:pt x="448" y="439"/>
                      <a:pt x="391" y="470"/>
                    </a:cubicBezTo>
                    <a:cubicBezTo>
                      <a:pt x="334" y="501"/>
                      <a:pt x="215" y="539"/>
                      <a:pt x="157" y="587"/>
                    </a:cubicBezTo>
                    <a:cubicBezTo>
                      <a:pt x="99" y="635"/>
                      <a:pt x="66" y="699"/>
                      <a:pt x="40" y="759"/>
                    </a:cubicBezTo>
                    <a:cubicBezTo>
                      <a:pt x="14" y="819"/>
                      <a:pt x="0" y="885"/>
                      <a:pt x="1" y="946"/>
                    </a:cubicBezTo>
                    <a:cubicBezTo>
                      <a:pt x="2" y="1007"/>
                      <a:pt x="30" y="1076"/>
                      <a:pt x="48" y="1125"/>
                    </a:cubicBezTo>
                    <a:cubicBezTo>
                      <a:pt x="66" y="1174"/>
                      <a:pt x="81" y="1198"/>
                      <a:pt x="110" y="1242"/>
                    </a:cubicBezTo>
                    <a:cubicBezTo>
                      <a:pt x="139" y="1286"/>
                      <a:pt x="175" y="1356"/>
                      <a:pt x="220" y="1390"/>
                    </a:cubicBezTo>
                    <a:cubicBezTo>
                      <a:pt x="265" y="1424"/>
                      <a:pt x="332" y="1408"/>
                      <a:pt x="383" y="1444"/>
                    </a:cubicBezTo>
                    <a:cubicBezTo>
                      <a:pt x="434" y="1480"/>
                      <a:pt x="484" y="1568"/>
                      <a:pt x="523" y="1608"/>
                    </a:cubicBezTo>
                    <a:cubicBezTo>
                      <a:pt x="562" y="1648"/>
                      <a:pt x="583" y="1659"/>
                      <a:pt x="617" y="1686"/>
                    </a:cubicBezTo>
                    <a:cubicBezTo>
                      <a:pt x="651" y="1713"/>
                      <a:pt x="651" y="1702"/>
                      <a:pt x="726" y="1772"/>
                    </a:cubicBezTo>
                    <a:cubicBezTo>
                      <a:pt x="801" y="1842"/>
                      <a:pt x="935" y="1974"/>
                      <a:pt x="1069" y="2107"/>
                    </a:cubicBezTo>
                  </a:path>
                </a:pathLst>
              </a:custGeom>
              <a:noFill/>
              <a:ln w="571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44073" name="Freeform 9">
                <a:extLst>
                  <a:ext uri="{FF2B5EF4-FFF2-40B4-BE49-F238E27FC236}">
                    <a16:creationId xmlns:a16="http://schemas.microsoft.com/office/drawing/2014/main" id="{40968FEB-8D17-4808-B178-782493D97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0" y="3347"/>
                <a:ext cx="397" cy="347"/>
              </a:xfrm>
              <a:custGeom>
                <a:avLst/>
                <a:gdLst>
                  <a:gd name="T0" fmla="*/ 397 w 397"/>
                  <a:gd name="T1" fmla="*/ 12 h 347"/>
                  <a:gd name="T2" fmla="*/ 210 w 397"/>
                  <a:gd name="T3" fmla="*/ 12 h 347"/>
                  <a:gd name="T4" fmla="*/ 101 w 397"/>
                  <a:gd name="T5" fmla="*/ 82 h 347"/>
                  <a:gd name="T6" fmla="*/ 0 w 397"/>
                  <a:gd name="T7" fmla="*/ 347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7" h="347">
                    <a:moveTo>
                      <a:pt x="397" y="12"/>
                    </a:moveTo>
                    <a:cubicBezTo>
                      <a:pt x="328" y="6"/>
                      <a:pt x="259" y="0"/>
                      <a:pt x="210" y="12"/>
                    </a:cubicBezTo>
                    <a:cubicBezTo>
                      <a:pt x="161" y="24"/>
                      <a:pt x="136" y="26"/>
                      <a:pt x="101" y="82"/>
                    </a:cubicBezTo>
                    <a:cubicBezTo>
                      <a:pt x="66" y="138"/>
                      <a:pt x="16" y="306"/>
                      <a:pt x="0" y="347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44074" name="Freeform 10">
                <a:extLst>
                  <a:ext uri="{FF2B5EF4-FFF2-40B4-BE49-F238E27FC236}">
                    <a16:creationId xmlns:a16="http://schemas.microsoft.com/office/drawing/2014/main" id="{43E401E9-5D48-48C8-A6C0-1388A0C723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3" y="2913"/>
                <a:ext cx="826" cy="500"/>
              </a:xfrm>
              <a:custGeom>
                <a:avLst/>
                <a:gdLst>
                  <a:gd name="T0" fmla="*/ 826 w 826"/>
                  <a:gd name="T1" fmla="*/ 189 h 500"/>
                  <a:gd name="T2" fmla="*/ 694 w 826"/>
                  <a:gd name="T3" fmla="*/ 95 h 500"/>
                  <a:gd name="T4" fmla="*/ 569 w 826"/>
                  <a:gd name="T5" fmla="*/ 41 h 500"/>
                  <a:gd name="T6" fmla="*/ 445 w 826"/>
                  <a:gd name="T7" fmla="*/ 2 h 500"/>
                  <a:gd name="T8" fmla="*/ 312 w 826"/>
                  <a:gd name="T9" fmla="*/ 56 h 500"/>
                  <a:gd name="T10" fmla="*/ 148 w 826"/>
                  <a:gd name="T11" fmla="*/ 251 h 500"/>
                  <a:gd name="T12" fmla="*/ 0 w 826"/>
                  <a:gd name="T13" fmla="*/ 50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6" h="500">
                    <a:moveTo>
                      <a:pt x="826" y="189"/>
                    </a:moveTo>
                    <a:cubicBezTo>
                      <a:pt x="781" y="154"/>
                      <a:pt x="737" y="120"/>
                      <a:pt x="694" y="95"/>
                    </a:cubicBezTo>
                    <a:cubicBezTo>
                      <a:pt x="651" y="70"/>
                      <a:pt x="610" y="56"/>
                      <a:pt x="569" y="41"/>
                    </a:cubicBezTo>
                    <a:cubicBezTo>
                      <a:pt x="528" y="26"/>
                      <a:pt x="488" y="0"/>
                      <a:pt x="445" y="2"/>
                    </a:cubicBezTo>
                    <a:cubicBezTo>
                      <a:pt x="402" y="4"/>
                      <a:pt x="361" y="15"/>
                      <a:pt x="312" y="56"/>
                    </a:cubicBezTo>
                    <a:cubicBezTo>
                      <a:pt x="263" y="97"/>
                      <a:pt x="200" y="177"/>
                      <a:pt x="148" y="251"/>
                    </a:cubicBezTo>
                    <a:cubicBezTo>
                      <a:pt x="96" y="325"/>
                      <a:pt x="23" y="459"/>
                      <a:pt x="0" y="500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44075" name="Freeform 11">
                <a:extLst>
                  <a:ext uri="{FF2B5EF4-FFF2-40B4-BE49-F238E27FC236}">
                    <a16:creationId xmlns:a16="http://schemas.microsoft.com/office/drawing/2014/main" id="{14A4AD0A-1479-40A1-A875-801579F25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0" y="2715"/>
                <a:ext cx="1153" cy="441"/>
              </a:xfrm>
              <a:custGeom>
                <a:avLst/>
                <a:gdLst>
                  <a:gd name="T0" fmla="*/ 1153 w 1153"/>
                  <a:gd name="T1" fmla="*/ 223 h 441"/>
                  <a:gd name="T2" fmla="*/ 919 w 1153"/>
                  <a:gd name="T3" fmla="*/ 91 h 441"/>
                  <a:gd name="T4" fmla="*/ 717 w 1153"/>
                  <a:gd name="T5" fmla="*/ 5 h 441"/>
                  <a:gd name="T6" fmla="*/ 436 w 1153"/>
                  <a:gd name="T7" fmla="*/ 59 h 441"/>
                  <a:gd name="T8" fmla="*/ 358 w 1153"/>
                  <a:gd name="T9" fmla="*/ 161 h 441"/>
                  <a:gd name="T10" fmla="*/ 210 w 1153"/>
                  <a:gd name="T11" fmla="*/ 324 h 441"/>
                  <a:gd name="T12" fmla="*/ 0 w 1153"/>
                  <a:gd name="T13" fmla="*/ 441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3" h="441">
                    <a:moveTo>
                      <a:pt x="1153" y="223"/>
                    </a:moveTo>
                    <a:cubicBezTo>
                      <a:pt x="1072" y="175"/>
                      <a:pt x="992" y="127"/>
                      <a:pt x="919" y="91"/>
                    </a:cubicBezTo>
                    <a:cubicBezTo>
                      <a:pt x="846" y="55"/>
                      <a:pt x="797" y="10"/>
                      <a:pt x="717" y="5"/>
                    </a:cubicBezTo>
                    <a:cubicBezTo>
                      <a:pt x="637" y="0"/>
                      <a:pt x="496" y="33"/>
                      <a:pt x="436" y="59"/>
                    </a:cubicBezTo>
                    <a:cubicBezTo>
                      <a:pt x="376" y="85"/>
                      <a:pt x="396" y="117"/>
                      <a:pt x="358" y="161"/>
                    </a:cubicBezTo>
                    <a:cubicBezTo>
                      <a:pt x="320" y="205"/>
                      <a:pt x="270" y="277"/>
                      <a:pt x="210" y="324"/>
                    </a:cubicBezTo>
                    <a:cubicBezTo>
                      <a:pt x="150" y="371"/>
                      <a:pt x="34" y="423"/>
                      <a:pt x="0" y="441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44076" name="Freeform 12">
                <a:extLst>
                  <a:ext uri="{FF2B5EF4-FFF2-40B4-BE49-F238E27FC236}">
                    <a16:creationId xmlns:a16="http://schemas.microsoft.com/office/drawing/2014/main" id="{20B737E9-2425-4FBB-B8D0-E5DB31EAA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" y="2496"/>
                <a:ext cx="1341" cy="536"/>
              </a:xfrm>
              <a:custGeom>
                <a:avLst/>
                <a:gdLst>
                  <a:gd name="T0" fmla="*/ 1341 w 1341"/>
                  <a:gd name="T1" fmla="*/ 224 h 536"/>
                  <a:gd name="T2" fmla="*/ 1169 w 1341"/>
                  <a:gd name="T3" fmla="*/ 122 h 536"/>
                  <a:gd name="T4" fmla="*/ 1029 w 1341"/>
                  <a:gd name="T5" fmla="*/ 13 h 536"/>
                  <a:gd name="T6" fmla="*/ 702 w 1341"/>
                  <a:gd name="T7" fmla="*/ 45 h 536"/>
                  <a:gd name="T8" fmla="*/ 546 w 1341"/>
                  <a:gd name="T9" fmla="*/ 154 h 536"/>
                  <a:gd name="T10" fmla="*/ 343 w 1341"/>
                  <a:gd name="T11" fmla="*/ 232 h 536"/>
                  <a:gd name="T12" fmla="*/ 250 w 1341"/>
                  <a:gd name="T13" fmla="*/ 395 h 536"/>
                  <a:gd name="T14" fmla="*/ 63 w 1341"/>
                  <a:gd name="T15" fmla="*/ 504 h 536"/>
                  <a:gd name="T16" fmla="*/ 0 w 1341"/>
                  <a:gd name="T17" fmla="*/ 536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1" h="536">
                    <a:moveTo>
                      <a:pt x="1341" y="224"/>
                    </a:moveTo>
                    <a:cubicBezTo>
                      <a:pt x="1281" y="190"/>
                      <a:pt x="1221" y="157"/>
                      <a:pt x="1169" y="122"/>
                    </a:cubicBezTo>
                    <a:cubicBezTo>
                      <a:pt x="1117" y="87"/>
                      <a:pt x="1107" y="26"/>
                      <a:pt x="1029" y="13"/>
                    </a:cubicBezTo>
                    <a:cubicBezTo>
                      <a:pt x="951" y="0"/>
                      <a:pt x="783" y="21"/>
                      <a:pt x="702" y="45"/>
                    </a:cubicBezTo>
                    <a:cubicBezTo>
                      <a:pt x="621" y="69"/>
                      <a:pt x="606" y="123"/>
                      <a:pt x="546" y="154"/>
                    </a:cubicBezTo>
                    <a:cubicBezTo>
                      <a:pt x="486" y="185"/>
                      <a:pt x="392" y="192"/>
                      <a:pt x="343" y="232"/>
                    </a:cubicBezTo>
                    <a:cubicBezTo>
                      <a:pt x="294" y="272"/>
                      <a:pt x="297" y="350"/>
                      <a:pt x="250" y="395"/>
                    </a:cubicBezTo>
                    <a:cubicBezTo>
                      <a:pt x="203" y="440"/>
                      <a:pt x="105" y="480"/>
                      <a:pt x="63" y="504"/>
                    </a:cubicBezTo>
                    <a:cubicBezTo>
                      <a:pt x="21" y="528"/>
                      <a:pt x="9" y="531"/>
                      <a:pt x="0" y="536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44077" name="Freeform 13">
                <a:extLst>
                  <a:ext uri="{FF2B5EF4-FFF2-40B4-BE49-F238E27FC236}">
                    <a16:creationId xmlns:a16="http://schemas.microsoft.com/office/drawing/2014/main" id="{473FE8FA-F6B3-44A2-9C6B-5434FE74B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" y="2295"/>
                <a:ext cx="1543" cy="643"/>
              </a:xfrm>
              <a:custGeom>
                <a:avLst/>
                <a:gdLst>
                  <a:gd name="T0" fmla="*/ 1543 w 1543"/>
                  <a:gd name="T1" fmla="*/ 144 h 643"/>
                  <a:gd name="T2" fmla="*/ 1371 w 1543"/>
                  <a:gd name="T3" fmla="*/ 168 h 643"/>
                  <a:gd name="T4" fmla="*/ 1262 w 1543"/>
                  <a:gd name="T5" fmla="*/ 136 h 643"/>
                  <a:gd name="T6" fmla="*/ 1137 w 1543"/>
                  <a:gd name="T7" fmla="*/ 90 h 643"/>
                  <a:gd name="T8" fmla="*/ 919 w 1543"/>
                  <a:gd name="T9" fmla="*/ 4 h 643"/>
                  <a:gd name="T10" fmla="*/ 732 w 1543"/>
                  <a:gd name="T11" fmla="*/ 66 h 643"/>
                  <a:gd name="T12" fmla="*/ 607 w 1543"/>
                  <a:gd name="T13" fmla="*/ 207 h 643"/>
                  <a:gd name="T14" fmla="*/ 568 w 1543"/>
                  <a:gd name="T15" fmla="*/ 238 h 643"/>
                  <a:gd name="T16" fmla="*/ 381 w 1543"/>
                  <a:gd name="T17" fmla="*/ 300 h 643"/>
                  <a:gd name="T18" fmla="*/ 288 w 1543"/>
                  <a:gd name="T19" fmla="*/ 339 h 643"/>
                  <a:gd name="T20" fmla="*/ 171 w 1543"/>
                  <a:gd name="T21" fmla="*/ 503 h 643"/>
                  <a:gd name="T22" fmla="*/ 0 w 1543"/>
                  <a:gd name="T23" fmla="*/ 643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43" h="643">
                    <a:moveTo>
                      <a:pt x="1543" y="144"/>
                    </a:moveTo>
                    <a:cubicBezTo>
                      <a:pt x="1480" y="156"/>
                      <a:pt x="1418" y="169"/>
                      <a:pt x="1371" y="168"/>
                    </a:cubicBezTo>
                    <a:cubicBezTo>
                      <a:pt x="1324" y="167"/>
                      <a:pt x="1301" y="149"/>
                      <a:pt x="1262" y="136"/>
                    </a:cubicBezTo>
                    <a:cubicBezTo>
                      <a:pt x="1223" y="123"/>
                      <a:pt x="1194" y="112"/>
                      <a:pt x="1137" y="90"/>
                    </a:cubicBezTo>
                    <a:cubicBezTo>
                      <a:pt x="1080" y="68"/>
                      <a:pt x="986" y="8"/>
                      <a:pt x="919" y="4"/>
                    </a:cubicBezTo>
                    <a:cubicBezTo>
                      <a:pt x="852" y="0"/>
                      <a:pt x="784" y="32"/>
                      <a:pt x="732" y="66"/>
                    </a:cubicBezTo>
                    <a:cubicBezTo>
                      <a:pt x="680" y="100"/>
                      <a:pt x="634" y="178"/>
                      <a:pt x="607" y="207"/>
                    </a:cubicBezTo>
                    <a:cubicBezTo>
                      <a:pt x="580" y="236"/>
                      <a:pt x="606" y="223"/>
                      <a:pt x="568" y="238"/>
                    </a:cubicBezTo>
                    <a:cubicBezTo>
                      <a:pt x="530" y="253"/>
                      <a:pt x="428" y="283"/>
                      <a:pt x="381" y="300"/>
                    </a:cubicBezTo>
                    <a:cubicBezTo>
                      <a:pt x="334" y="317"/>
                      <a:pt x="323" y="305"/>
                      <a:pt x="288" y="339"/>
                    </a:cubicBezTo>
                    <a:cubicBezTo>
                      <a:pt x="253" y="373"/>
                      <a:pt x="219" y="452"/>
                      <a:pt x="171" y="503"/>
                    </a:cubicBezTo>
                    <a:cubicBezTo>
                      <a:pt x="123" y="554"/>
                      <a:pt x="30" y="620"/>
                      <a:pt x="0" y="643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44078" name="Line 14">
                <a:extLst>
                  <a:ext uri="{FF2B5EF4-FFF2-40B4-BE49-F238E27FC236}">
                    <a16:creationId xmlns:a16="http://schemas.microsoft.com/office/drawing/2014/main" id="{DB8604F9-362C-4E63-9721-791730471E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" y="3312"/>
                <a:ext cx="2081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44079" name="Line 15">
                <a:extLst>
                  <a:ext uri="{FF2B5EF4-FFF2-40B4-BE49-F238E27FC236}">
                    <a16:creationId xmlns:a16="http://schemas.microsoft.com/office/drawing/2014/main" id="{C867C5D6-CEBD-4BA3-A25D-E9CC11B26A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" y="3504"/>
                <a:ext cx="2081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44080" name="Line 16">
                <a:extLst>
                  <a:ext uri="{FF2B5EF4-FFF2-40B4-BE49-F238E27FC236}">
                    <a16:creationId xmlns:a16="http://schemas.microsoft.com/office/drawing/2014/main" id="{19938A81-9177-429D-BE91-44B3C4DA15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" y="3696"/>
                <a:ext cx="2081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44081" name="Line 17">
                <a:extLst>
                  <a:ext uri="{FF2B5EF4-FFF2-40B4-BE49-F238E27FC236}">
                    <a16:creationId xmlns:a16="http://schemas.microsoft.com/office/drawing/2014/main" id="{B742D175-785C-42BF-AF07-166D5939E3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" y="3888"/>
                <a:ext cx="2081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44082" name="Line 18">
                <a:extLst>
                  <a:ext uri="{FF2B5EF4-FFF2-40B4-BE49-F238E27FC236}">
                    <a16:creationId xmlns:a16="http://schemas.microsoft.com/office/drawing/2014/main" id="{2DE99B0C-4D42-4E7E-A4AA-ED9DA26DEA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1056"/>
                <a:ext cx="0" cy="297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44083" name="Line 19">
                <a:extLst>
                  <a:ext uri="{FF2B5EF4-FFF2-40B4-BE49-F238E27FC236}">
                    <a16:creationId xmlns:a16="http://schemas.microsoft.com/office/drawing/2014/main" id="{4334FA64-08B9-4FBA-8CCC-D8AD5BFAB8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056"/>
                <a:ext cx="0" cy="297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44084" name="Line 20">
                <a:extLst>
                  <a:ext uri="{FF2B5EF4-FFF2-40B4-BE49-F238E27FC236}">
                    <a16:creationId xmlns:a16="http://schemas.microsoft.com/office/drawing/2014/main" id="{543B8FC7-EEAB-4997-B360-904D91BDB0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8" y="3024"/>
                <a:ext cx="0" cy="100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44085" name="Line 21">
                <a:extLst>
                  <a:ext uri="{FF2B5EF4-FFF2-40B4-BE49-F238E27FC236}">
                    <a16:creationId xmlns:a16="http://schemas.microsoft.com/office/drawing/2014/main" id="{E2CB2828-4BE8-4180-9C74-7674AA7E87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3024"/>
                <a:ext cx="0" cy="100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44086" name="Line 22">
                <a:extLst>
                  <a:ext uri="{FF2B5EF4-FFF2-40B4-BE49-F238E27FC236}">
                    <a16:creationId xmlns:a16="http://schemas.microsoft.com/office/drawing/2014/main" id="{93C30A5D-12A9-4BD5-97C8-52BC370032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3024"/>
                <a:ext cx="0" cy="100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44087" name="Line 23">
                <a:extLst>
                  <a:ext uri="{FF2B5EF4-FFF2-40B4-BE49-F238E27FC236}">
                    <a16:creationId xmlns:a16="http://schemas.microsoft.com/office/drawing/2014/main" id="{C524D4B7-6EF4-4062-A921-8435C3CD75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3024"/>
                <a:ext cx="0" cy="100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44088" name="Line 24">
                <a:extLst>
                  <a:ext uri="{FF2B5EF4-FFF2-40B4-BE49-F238E27FC236}">
                    <a16:creationId xmlns:a16="http://schemas.microsoft.com/office/drawing/2014/main" id="{11019389-97A7-4E06-9594-43FA58EA44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024"/>
                <a:ext cx="0" cy="100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44089" name="Line 25">
                <a:extLst>
                  <a:ext uri="{FF2B5EF4-FFF2-40B4-BE49-F238E27FC236}">
                    <a16:creationId xmlns:a16="http://schemas.microsoft.com/office/drawing/2014/main" id="{8CE24BA7-62AF-4C2D-801B-7A5C97E932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2" y="3024"/>
                <a:ext cx="0" cy="100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44090" name="Line 26">
                <a:extLst>
                  <a:ext uri="{FF2B5EF4-FFF2-40B4-BE49-F238E27FC236}">
                    <a16:creationId xmlns:a16="http://schemas.microsoft.com/office/drawing/2014/main" id="{8717CB70-02FC-43EA-9FCB-40269CFD3D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" y="3072"/>
                <a:ext cx="0" cy="100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44091" name="Line 27">
                <a:extLst>
                  <a:ext uri="{FF2B5EF4-FFF2-40B4-BE49-F238E27FC236}">
                    <a16:creationId xmlns:a16="http://schemas.microsoft.com/office/drawing/2014/main" id="{702E2CF2-0C16-4B42-8458-54F58D9FC8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024"/>
                <a:ext cx="0" cy="100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44092" name="Freeform 28">
                <a:extLst>
                  <a:ext uri="{FF2B5EF4-FFF2-40B4-BE49-F238E27FC236}">
                    <a16:creationId xmlns:a16="http://schemas.microsoft.com/office/drawing/2014/main" id="{1C077A99-5271-49E6-A83C-3A095818D4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" y="2056"/>
                <a:ext cx="1824" cy="784"/>
              </a:xfrm>
              <a:custGeom>
                <a:avLst/>
                <a:gdLst>
                  <a:gd name="T0" fmla="*/ 1824 w 1824"/>
                  <a:gd name="T1" fmla="*/ 248 h 784"/>
                  <a:gd name="T2" fmla="*/ 1680 w 1824"/>
                  <a:gd name="T3" fmla="*/ 248 h 784"/>
                  <a:gd name="T4" fmla="*/ 1584 w 1824"/>
                  <a:gd name="T5" fmla="*/ 200 h 784"/>
                  <a:gd name="T6" fmla="*/ 1392 w 1824"/>
                  <a:gd name="T7" fmla="*/ 104 h 784"/>
                  <a:gd name="T8" fmla="*/ 1200 w 1824"/>
                  <a:gd name="T9" fmla="*/ 8 h 784"/>
                  <a:gd name="T10" fmla="*/ 1056 w 1824"/>
                  <a:gd name="T11" fmla="*/ 56 h 784"/>
                  <a:gd name="T12" fmla="*/ 960 w 1824"/>
                  <a:gd name="T13" fmla="*/ 104 h 784"/>
                  <a:gd name="T14" fmla="*/ 816 w 1824"/>
                  <a:gd name="T15" fmla="*/ 296 h 784"/>
                  <a:gd name="T16" fmla="*/ 720 w 1824"/>
                  <a:gd name="T17" fmla="*/ 392 h 784"/>
                  <a:gd name="T18" fmla="*/ 624 w 1824"/>
                  <a:gd name="T19" fmla="*/ 392 h 784"/>
                  <a:gd name="T20" fmla="*/ 528 w 1824"/>
                  <a:gd name="T21" fmla="*/ 392 h 784"/>
                  <a:gd name="T22" fmla="*/ 384 w 1824"/>
                  <a:gd name="T23" fmla="*/ 440 h 784"/>
                  <a:gd name="T24" fmla="*/ 288 w 1824"/>
                  <a:gd name="T25" fmla="*/ 584 h 784"/>
                  <a:gd name="T26" fmla="*/ 240 w 1824"/>
                  <a:gd name="T27" fmla="*/ 632 h 784"/>
                  <a:gd name="T28" fmla="*/ 192 w 1824"/>
                  <a:gd name="T29" fmla="*/ 728 h 784"/>
                  <a:gd name="T30" fmla="*/ 96 w 1824"/>
                  <a:gd name="T31" fmla="*/ 728 h 784"/>
                  <a:gd name="T32" fmla="*/ 48 w 1824"/>
                  <a:gd name="T33" fmla="*/ 776 h 784"/>
                  <a:gd name="T34" fmla="*/ 0 w 1824"/>
                  <a:gd name="T35" fmla="*/ 776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24" h="784">
                    <a:moveTo>
                      <a:pt x="1824" y="248"/>
                    </a:moveTo>
                    <a:cubicBezTo>
                      <a:pt x="1772" y="252"/>
                      <a:pt x="1720" y="256"/>
                      <a:pt x="1680" y="248"/>
                    </a:cubicBezTo>
                    <a:cubicBezTo>
                      <a:pt x="1640" y="240"/>
                      <a:pt x="1632" y="224"/>
                      <a:pt x="1584" y="200"/>
                    </a:cubicBezTo>
                    <a:cubicBezTo>
                      <a:pt x="1536" y="176"/>
                      <a:pt x="1456" y="136"/>
                      <a:pt x="1392" y="104"/>
                    </a:cubicBezTo>
                    <a:cubicBezTo>
                      <a:pt x="1328" y="72"/>
                      <a:pt x="1256" y="16"/>
                      <a:pt x="1200" y="8"/>
                    </a:cubicBezTo>
                    <a:cubicBezTo>
                      <a:pt x="1144" y="0"/>
                      <a:pt x="1096" y="40"/>
                      <a:pt x="1056" y="56"/>
                    </a:cubicBezTo>
                    <a:cubicBezTo>
                      <a:pt x="1016" y="72"/>
                      <a:pt x="1000" y="64"/>
                      <a:pt x="960" y="104"/>
                    </a:cubicBezTo>
                    <a:cubicBezTo>
                      <a:pt x="920" y="144"/>
                      <a:pt x="856" y="248"/>
                      <a:pt x="816" y="296"/>
                    </a:cubicBezTo>
                    <a:cubicBezTo>
                      <a:pt x="776" y="344"/>
                      <a:pt x="752" y="376"/>
                      <a:pt x="720" y="392"/>
                    </a:cubicBezTo>
                    <a:cubicBezTo>
                      <a:pt x="688" y="408"/>
                      <a:pt x="656" y="392"/>
                      <a:pt x="624" y="392"/>
                    </a:cubicBezTo>
                    <a:cubicBezTo>
                      <a:pt x="592" y="392"/>
                      <a:pt x="568" y="384"/>
                      <a:pt x="528" y="392"/>
                    </a:cubicBezTo>
                    <a:cubicBezTo>
                      <a:pt x="488" y="400"/>
                      <a:pt x="424" y="408"/>
                      <a:pt x="384" y="440"/>
                    </a:cubicBezTo>
                    <a:cubicBezTo>
                      <a:pt x="344" y="472"/>
                      <a:pt x="312" y="552"/>
                      <a:pt x="288" y="584"/>
                    </a:cubicBezTo>
                    <a:cubicBezTo>
                      <a:pt x="264" y="616"/>
                      <a:pt x="256" y="608"/>
                      <a:pt x="240" y="632"/>
                    </a:cubicBezTo>
                    <a:cubicBezTo>
                      <a:pt x="224" y="656"/>
                      <a:pt x="216" y="712"/>
                      <a:pt x="192" y="728"/>
                    </a:cubicBezTo>
                    <a:cubicBezTo>
                      <a:pt x="168" y="744"/>
                      <a:pt x="120" y="720"/>
                      <a:pt x="96" y="728"/>
                    </a:cubicBezTo>
                    <a:cubicBezTo>
                      <a:pt x="72" y="736"/>
                      <a:pt x="64" y="768"/>
                      <a:pt x="48" y="776"/>
                    </a:cubicBezTo>
                    <a:cubicBezTo>
                      <a:pt x="32" y="784"/>
                      <a:pt x="16" y="780"/>
                      <a:pt x="0" y="776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44093" name="Freeform 29">
                <a:extLst>
                  <a:ext uri="{FF2B5EF4-FFF2-40B4-BE49-F238E27FC236}">
                    <a16:creationId xmlns:a16="http://schemas.microsoft.com/office/drawing/2014/main" id="{BEFB8270-3430-46C0-9912-B75A31D29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1760"/>
                <a:ext cx="1872" cy="880"/>
              </a:xfrm>
              <a:custGeom>
                <a:avLst/>
                <a:gdLst>
                  <a:gd name="T0" fmla="*/ 1872 w 1872"/>
                  <a:gd name="T1" fmla="*/ 352 h 880"/>
                  <a:gd name="T2" fmla="*/ 1728 w 1872"/>
                  <a:gd name="T3" fmla="*/ 400 h 880"/>
                  <a:gd name="T4" fmla="*/ 1584 w 1872"/>
                  <a:gd name="T5" fmla="*/ 304 h 880"/>
                  <a:gd name="T6" fmla="*/ 1488 w 1872"/>
                  <a:gd name="T7" fmla="*/ 208 h 880"/>
                  <a:gd name="T8" fmla="*/ 1440 w 1872"/>
                  <a:gd name="T9" fmla="*/ 160 h 880"/>
                  <a:gd name="T10" fmla="*/ 1248 w 1872"/>
                  <a:gd name="T11" fmla="*/ 16 h 880"/>
                  <a:gd name="T12" fmla="*/ 1104 w 1872"/>
                  <a:gd name="T13" fmla="*/ 64 h 880"/>
                  <a:gd name="T14" fmla="*/ 960 w 1872"/>
                  <a:gd name="T15" fmla="*/ 160 h 880"/>
                  <a:gd name="T16" fmla="*/ 816 w 1872"/>
                  <a:gd name="T17" fmla="*/ 448 h 880"/>
                  <a:gd name="T18" fmla="*/ 720 w 1872"/>
                  <a:gd name="T19" fmla="*/ 496 h 880"/>
                  <a:gd name="T20" fmla="*/ 480 w 1872"/>
                  <a:gd name="T21" fmla="*/ 496 h 880"/>
                  <a:gd name="T22" fmla="*/ 336 w 1872"/>
                  <a:gd name="T23" fmla="*/ 544 h 880"/>
                  <a:gd name="T24" fmla="*/ 192 w 1872"/>
                  <a:gd name="T25" fmla="*/ 784 h 880"/>
                  <a:gd name="T26" fmla="*/ 0 w 1872"/>
                  <a:gd name="T27" fmla="*/ 88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72" h="880">
                    <a:moveTo>
                      <a:pt x="1872" y="352"/>
                    </a:moveTo>
                    <a:cubicBezTo>
                      <a:pt x="1824" y="380"/>
                      <a:pt x="1776" y="408"/>
                      <a:pt x="1728" y="400"/>
                    </a:cubicBezTo>
                    <a:cubicBezTo>
                      <a:pt x="1680" y="392"/>
                      <a:pt x="1624" y="336"/>
                      <a:pt x="1584" y="304"/>
                    </a:cubicBezTo>
                    <a:cubicBezTo>
                      <a:pt x="1544" y="272"/>
                      <a:pt x="1512" y="232"/>
                      <a:pt x="1488" y="208"/>
                    </a:cubicBezTo>
                    <a:cubicBezTo>
                      <a:pt x="1464" y="184"/>
                      <a:pt x="1480" y="192"/>
                      <a:pt x="1440" y="160"/>
                    </a:cubicBezTo>
                    <a:cubicBezTo>
                      <a:pt x="1400" y="128"/>
                      <a:pt x="1304" y="32"/>
                      <a:pt x="1248" y="16"/>
                    </a:cubicBezTo>
                    <a:cubicBezTo>
                      <a:pt x="1192" y="0"/>
                      <a:pt x="1152" y="40"/>
                      <a:pt x="1104" y="64"/>
                    </a:cubicBezTo>
                    <a:cubicBezTo>
                      <a:pt x="1056" y="88"/>
                      <a:pt x="1008" y="96"/>
                      <a:pt x="960" y="160"/>
                    </a:cubicBezTo>
                    <a:cubicBezTo>
                      <a:pt x="912" y="224"/>
                      <a:pt x="856" y="392"/>
                      <a:pt x="816" y="448"/>
                    </a:cubicBezTo>
                    <a:cubicBezTo>
                      <a:pt x="776" y="504"/>
                      <a:pt x="776" y="488"/>
                      <a:pt x="720" y="496"/>
                    </a:cubicBezTo>
                    <a:cubicBezTo>
                      <a:pt x="664" y="504"/>
                      <a:pt x="544" y="488"/>
                      <a:pt x="480" y="496"/>
                    </a:cubicBezTo>
                    <a:cubicBezTo>
                      <a:pt x="416" y="504"/>
                      <a:pt x="384" y="496"/>
                      <a:pt x="336" y="544"/>
                    </a:cubicBezTo>
                    <a:cubicBezTo>
                      <a:pt x="288" y="592"/>
                      <a:pt x="248" y="728"/>
                      <a:pt x="192" y="784"/>
                    </a:cubicBezTo>
                    <a:cubicBezTo>
                      <a:pt x="136" y="840"/>
                      <a:pt x="32" y="864"/>
                      <a:pt x="0" y="880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44094" name="Freeform 30">
                <a:extLst>
                  <a:ext uri="{FF2B5EF4-FFF2-40B4-BE49-F238E27FC236}">
                    <a16:creationId xmlns:a16="http://schemas.microsoft.com/office/drawing/2014/main" id="{6D642F7C-0A89-443D-BC97-3568898EF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" y="1584"/>
                <a:ext cx="1896" cy="840"/>
              </a:xfrm>
              <a:custGeom>
                <a:avLst/>
                <a:gdLst>
                  <a:gd name="T0" fmla="*/ 1896 w 1896"/>
                  <a:gd name="T1" fmla="*/ 96 h 840"/>
                  <a:gd name="T2" fmla="*/ 1848 w 1896"/>
                  <a:gd name="T3" fmla="*/ 96 h 840"/>
                  <a:gd name="T4" fmla="*/ 1800 w 1896"/>
                  <a:gd name="T5" fmla="*/ 144 h 840"/>
                  <a:gd name="T6" fmla="*/ 1704 w 1896"/>
                  <a:gd name="T7" fmla="*/ 144 h 840"/>
                  <a:gd name="T8" fmla="*/ 1512 w 1896"/>
                  <a:gd name="T9" fmla="*/ 48 h 840"/>
                  <a:gd name="T10" fmla="*/ 1224 w 1896"/>
                  <a:gd name="T11" fmla="*/ 0 h 840"/>
                  <a:gd name="T12" fmla="*/ 1032 w 1896"/>
                  <a:gd name="T13" fmla="*/ 48 h 840"/>
                  <a:gd name="T14" fmla="*/ 984 w 1896"/>
                  <a:gd name="T15" fmla="*/ 96 h 840"/>
                  <a:gd name="T16" fmla="*/ 840 w 1896"/>
                  <a:gd name="T17" fmla="*/ 336 h 840"/>
                  <a:gd name="T18" fmla="*/ 744 w 1896"/>
                  <a:gd name="T19" fmla="*/ 432 h 840"/>
                  <a:gd name="T20" fmla="*/ 648 w 1896"/>
                  <a:gd name="T21" fmla="*/ 480 h 840"/>
                  <a:gd name="T22" fmla="*/ 456 w 1896"/>
                  <a:gd name="T23" fmla="*/ 528 h 840"/>
                  <a:gd name="T24" fmla="*/ 360 w 1896"/>
                  <a:gd name="T25" fmla="*/ 624 h 840"/>
                  <a:gd name="T26" fmla="*/ 312 w 1896"/>
                  <a:gd name="T27" fmla="*/ 672 h 840"/>
                  <a:gd name="T28" fmla="*/ 216 w 1896"/>
                  <a:gd name="T29" fmla="*/ 816 h 840"/>
                  <a:gd name="T30" fmla="*/ 168 w 1896"/>
                  <a:gd name="T31" fmla="*/ 816 h 840"/>
                  <a:gd name="T32" fmla="*/ 24 w 1896"/>
                  <a:gd name="T33" fmla="*/ 768 h 840"/>
                  <a:gd name="T34" fmla="*/ 24 w 1896"/>
                  <a:gd name="T35" fmla="*/ 720 h 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96" h="840">
                    <a:moveTo>
                      <a:pt x="1896" y="96"/>
                    </a:moveTo>
                    <a:cubicBezTo>
                      <a:pt x="1880" y="92"/>
                      <a:pt x="1864" y="88"/>
                      <a:pt x="1848" y="96"/>
                    </a:cubicBezTo>
                    <a:cubicBezTo>
                      <a:pt x="1832" y="104"/>
                      <a:pt x="1824" y="136"/>
                      <a:pt x="1800" y="144"/>
                    </a:cubicBezTo>
                    <a:cubicBezTo>
                      <a:pt x="1776" y="152"/>
                      <a:pt x="1752" y="160"/>
                      <a:pt x="1704" y="144"/>
                    </a:cubicBezTo>
                    <a:cubicBezTo>
                      <a:pt x="1656" y="128"/>
                      <a:pt x="1592" y="72"/>
                      <a:pt x="1512" y="48"/>
                    </a:cubicBezTo>
                    <a:cubicBezTo>
                      <a:pt x="1432" y="24"/>
                      <a:pt x="1304" y="0"/>
                      <a:pt x="1224" y="0"/>
                    </a:cubicBezTo>
                    <a:cubicBezTo>
                      <a:pt x="1144" y="0"/>
                      <a:pt x="1072" y="32"/>
                      <a:pt x="1032" y="48"/>
                    </a:cubicBezTo>
                    <a:cubicBezTo>
                      <a:pt x="992" y="64"/>
                      <a:pt x="1016" y="48"/>
                      <a:pt x="984" y="96"/>
                    </a:cubicBezTo>
                    <a:cubicBezTo>
                      <a:pt x="952" y="144"/>
                      <a:pt x="880" y="280"/>
                      <a:pt x="840" y="336"/>
                    </a:cubicBezTo>
                    <a:cubicBezTo>
                      <a:pt x="800" y="392"/>
                      <a:pt x="776" y="408"/>
                      <a:pt x="744" y="432"/>
                    </a:cubicBezTo>
                    <a:cubicBezTo>
                      <a:pt x="712" y="456"/>
                      <a:pt x="696" y="464"/>
                      <a:pt x="648" y="480"/>
                    </a:cubicBezTo>
                    <a:cubicBezTo>
                      <a:pt x="600" y="496"/>
                      <a:pt x="504" y="504"/>
                      <a:pt x="456" y="528"/>
                    </a:cubicBezTo>
                    <a:cubicBezTo>
                      <a:pt x="408" y="552"/>
                      <a:pt x="384" y="600"/>
                      <a:pt x="360" y="624"/>
                    </a:cubicBezTo>
                    <a:cubicBezTo>
                      <a:pt x="336" y="648"/>
                      <a:pt x="336" y="640"/>
                      <a:pt x="312" y="672"/>
                    </a:cubicBezTo>
                    <a:cubicBezTo>
                      <a:pt x="288" y="704"/>
                      <a:pt x="240" y="792"/>
                      <a:pt x="216" y="816"/>
                    </a:cubicBezTo>
                    <a:cubicBezTo>
                      <a:pt x="192" y="840"/>
                      <a:pt x="200" y="824"/>
                      <a:pt x="168" y="816"/>
                    </a:cubicBezTo>
                    <a:cubicBezTo>
                      <a:pt x="136" y="808"/>
                      <a:pt x="48" y="784"/>
                      <a:pt x="24" y="768"/>
                    </a:cubicBezTo>
                    <a:cubicBezTo>
                      <a:pt x="0" y="752"/>
                      <a:pt x="24" y="736"/>
                      <a:pt x="24" y="720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44095" name="Freeform 31">
                <a:extLst>
                  <a:ext uri="{FF2B5EF4-FFF2-40B4-BE49-F238E27FC236}">
                    <a16:creationId xmlns:a16="http://schemas.microsoft.com/office/drawing/2014/main" id="{B51A9CC4-71AF-4BEA-9485-74EBA43F8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" y="1528"/>
                <a:ext cx="640" cy="512"/>
              </a:xfrm>
              <a:custGeom>
                <a:avLst/>
                <a:gdLst>
                  <a:gd name="T0" fmla="*/ 544 w 640"/>
                  <a:gd name="T1" fmla="*/ 8 h 512"/>
                  <a:gd name="T2" fmla="*/ 592 w 640"/>
                  <a:gd name="T3" fmla="*/ 8 h 512"/>
                  <a:gd name="T4" fmla="*/ 640 w 640"/>
                  <a:gd name="T5" fmla="*/ 56 h 512"/>
                  <a:gd name="T6" fmla="*/ 592 w 640"/>
                  <a:gd name="T7" fmla="*/ 152 h 512"/>
                  <a:gd name="T8" fmla="*/ 448 w 640"/>
                  <a:gd name="T9" fmla="*/ 344 h 512"/>
                  <a:gd name="T10" fmla="*/ 160 w 640"/>
                  <a:gd name="T11" fmla="*/ 488 h 512"/>
                  <a:gd name="T12" fmla="*/ 16 w 640"/>
                  <a:gd name="T13" fmla="*/ 488 h 512"/>
                  <a:gd name="T14" fmla="*/ 64 w 640"/>
                  <a:gd name="T15" fmla="*/ 39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0" h="512">
                    <a:moveTo>
                      <a:pt x="544" y="8"/>
                    </a:moveTo>
                    <a:cubicBezTo>
                      <a:pt x="560" y="4"/>
                      <a:pt x="576" y="0"/>
                      <a:pt x="592" y="8"/>
                    </a:cubicBezTo>
                    <a:cubicBezTo>
                      <a:pt x="608" y="16"/>
                      <a:pt x="640" y="32"/>
                      <a:pt x="640" y="56"/>
                    </a:cubicBezTo>
                    <a:cubicBezTo>
                      <a:pt x="640" y="80"/>
                      <a:pt x="624" y="104"/>
                      <a:pt x="592" y="152"/>
                    </a:cubicBezTo>
                    <a:cubicBezTo>
                      <a:pt x="560" y="200"/>
                      <a:pt x="520" y="288"/>
                      <a:pt x="448" y="344"/>
                    </a:cubicBezTo>
                    <a:cubicBezTo>
                      <a:pt x="376" y="400"/>
                      <a:pt x="232" y="464"/>
                      <a:pt x="160" y="488"/>
                    </a:cubicBezTo>
                    <a:cubicBezTo>
                      <a:pt x="88" y="512"/>
                      <a:pt x="32" y="504"/>
                      <a:pt x="16" y="488"/>
                    </a:cubicBezTo>
                    <a:cubicBezTo>
                      <a:pt x="0" y="472"/>
                      <a:pt x="32" y="432"/>
                      <a:pt x="64" y="392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44096" name="Text Box 32">
                <a:extLst>
                  <a:ext uri="{FF2B5EF4-FFF2-40B4-BE49-F238E27FC236}">
                    <a16:creationId xmlns:a16="http://schemas.microsoft.com/office/drawing/2014/main" id="{FCB55F64-4EFB-43EF-AD33-091A5E6A9C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9" y="2420"/>
                <a:ext cx="488" cy="17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kumimoji="1" lang="en-CA" altLang="en-US" sz="10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</a:rPr>
                  <a:t>AREA 1</a:t>
                </a:r>
                <a:endParaRPr kumimoji="1" lang="en-CA" altLang="en-US" sz="1000">
                  <a:latin typeface="Arial" panose="020B0604020202020204" pitchFamily="34" charset="0"/>
                </a:endParaRPr>
              </a:p>
            </p:txBody>
          </p:sp>
          <p:sp>
            <p:nvSpPr>
              <p:cNvPr id="344097" name="Rectangle 33">
                <a:extLst>
                  <a:ext uri="{FF2B5EF4-FFF2-40B4-BE49-F238E27FC236}">
                    <a16:creationId xmlns:a16="http://schemas.microsoft.com/office/drawing/2014/main" id="{B399BA04-B4F9-4F91-9732-1B258791B6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872"/>
                <a:ext cx="192" cy="192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44098" name="Freeform 34">
                <a:extLst>
                  <a:ext uri="{FF2B5EF4-FFF2-40B4-BE49-F238E27FC236}">
                    <a16:creationId xmlns:a16="http://schemas.microsoft.com/office/drawing/2014/main" id="{C0C9ABBF-A420-429A-B72D-70AFB74AEC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728"/>
                <a:ext cx="480" cy="304"/>
              </a:xfrm>
              <a:custGeom>
                <a:avLst/>
                <a:gdLst>
                  <a:gd name="T0" fmla="*/ 480 w 480"/>
                  <a:gd name="T1" fmla="*/ 288 h 304"/>
                  <a:gd name="T2" fmla="*/ 432 w 480"/>
                  <a:gd name="T3" fmla="*/ 288 h 304"/>
                  <a:gd name="T4" fmla="*/ 240 w 480"/>
                  <a:gd name="T5" fmla="*/ 192 h 304"/>
                  <a:gd name="T6" fmla="*/ 0 w 480"/>
                  <a:gd name="T7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0" h="304">
                    <a:moveTo>
                      <a:pt x="480" y="288"/>
                    </a:moveTo>
                    <a:cubicBezTo>
                      <a:pt x="476" y="296"/>
                      <a:pt x="472" y="304"/>
                      <a:pt x="432" y="288"/>
                    </a:cubicBezTo>
                    <a:cubicBezTo>
                      <a:pt x="392" y="272"/>
                      <a:pt x="312" y="240"/>
                      <a:pt x="240" y="192"/>
                    </a:cubicBezTo>
                    <a:cubicBezTo>
                      <a:pt x="168" y="144"/>
                      <a:pt x="84" y="72"/>
                      <a:pt x="0" y="0"/>
                    </a:cubicBezTo>
                  </a:path>
                </a:pathLst>
              </a:custGeom>
              <a:noFill/>
              <a:ln w="571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44099" name="Freeform 35">
                <a:extLst>
                  <a:ext uri="{FF2B5EF4-FFF2-40B4-BE49-F238E27FC236}">
                    <a16:creationId xmlns:a16="http://schemas.microsoft.com/office/drawing/2014/main" id="{9A2C9BF9-E001-4990-99FA-2D4071C21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" y="1440"/>
                <a:ext cx="104" cy="432"/>
              </a:xfrm>
              <a:custGeom>
                <a:avLst/>
                <a:gdLst>
                  <a:gd name="T0" fmla="*/ 0 w 104"/>
                  <a:gd name="T1" fmla="*/ 432 h 432"/>
                  <a:gd name="T2" fmla="*/ 48 w 104"/>
                  <a:gd name="T3" fmla="*/ 336 h 432"/>
                  <a:gd name="T4" fmla="*/ 96 w 104"/>
                  <a:gd name="T5" fmla="*/ 96 h 432"/>
                  <a:gd name="T6" fmla="*/ 96 w 104"/>
                  <a:gd name="T7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432">
                    <a:moveTo>
                      <a:pt x="0" y="432"/>
                    </a:moveTo>
                    <a:cubicBezTo>
                      <a:pt x="16" y="412"/>
                      <a:pt x="32" y="392"/>
                      <a:pt x="48" y="336"/>
                    </a:cubicBezTo>
                    <a:cubicBezTo>
                      <a:pt x="64" y="280"/>
                      <a:pt x="88" y="152"/>
                      <a:pt x="96" y="96"/>
                    </a:cubicBezTo>
                    <a:cubicBezTo>
                      <a:pt x="104" y="40"/>
                      <a:pt x="100" y="20"/>
                      <a:pt x="96" y="0"/>
                    </a:cubicBezTo>
                  </a:path>
                </a:pathLst>
              </a:custGeom>
              <a:noFill/>
              <a:ln w="571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44100" name="Text Box 36">
                <a:extLst>
                  <a:ext uri="{FF2B5EF4-FFF2-40B4-BE49-F238E27FC236}">
                    <a16:creationId xmlns:a16="http://schemas.microsoft.com/office/drawing/2014/main" id="{3C324F2C-F8A2-408E-B020-D5D710DD7A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2" y="1642"/>
                <a:ext cx="488" cy="17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kumimoji="1" lang="en-CA" altLang="en-US" sz="10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</a:rPr>
                  <a:t>AREA 2</a:t>
                </a:r>
                <a:endParaRPr kumimoji="1" lang="en-CA" altLang="en-US" sz="3000">
                  <a:latin typeface="Arial" panose="020B0604020202020204" pitchFamily="34" charset="0"/>
                </a:endParaRPr>
              </a:p>
            </p:txBody>
          </p:sp>
          <p:sp>
            <p:nvSpPr>
              <p:cNvPr id="344101" name="Line 37">
                <a:extLst>
                  <a:ext uri="{FF2B5EF4-FFF2-40B4-BE49-F238E27FC236}">
                    <a16:creationId xmlns:a16="http://schemas.microsoft.com/office/drawing/2014/main" id="{47581230-0F15-4844-AD29-582810457F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064"/>
                <a:ext cx="2081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44102" name="Line 38">
                <a:extLst>
                  <a:ext uri="{FF2B5EF4-FFF2-40B4-BE49-F238E27FC236}">
                    <a16:creationId xmlns:a16="http://schemas.microsoft.com/office/drawing/2014/main" id="{AC40D2EC-4C70-4DED-BE3C-5332804D9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872"/>
                <a:ext cx="2081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/>
              <a:lstStyle/>
              <a:p>
                <a:endParaRPr lang="en-US"/>
              </a:p>
            </p:txBody>
          </p:sp>
          <p:sp>
            <p:nvSpPr>
              <p:cNvPr id="344103" name="Text Box 39">
                <a:extLst>
                  <a:ext uri="{FF2B5EF4-FFF2-40B4-BE49-F238E27FC236}">
                    <a16:creationId xmlns:a16="http://schemas.microsoft.com/office/drawing/2014/main" id="{001A903C-6527-40D5-8491-C46C6B7E37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8" y="1757"/>
                <a:ext cx="491" cy="4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 type="none" w="lg" len="lg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>
                <a:spAutoFit/>
              </a:bodyPr>
              <a:lstStyle/>
              <a:p>
                <a:pPr algn="ctr"/>
                <a:r>
                  <a:rPr kumimoji="1" lang="en-CA" altLang="en-US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kumimoji="1" lang="en-CA" altLang="en-US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344104" name="Text Box 40">
                <a:extLst>
                  <a:ext uri="{FF2B5EF4-FFF2-40B4-BE49-F238E27FC236}">
                    <a16:creationId xmlns:a16="http://schemas.microsoft.com/office/drawing/2014/main" id="{EE16A747-8E52-40CD-8E76-13F1B982AF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0" y="3199"/>
                <a:ext cx="583" cy="4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 type="none" w="lg" len="lg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lIns="184150" tIns="92075" rIns="184150" bIns="92075" anchor="ctr">
                <a:spAutoFit/>
              </a:bodyPr>
              <a:lstStyle/>
              <a:p>
                <a:pPr algn="ctr"/>
                <a:r>
                  <a:rPr kumimoji="1" lang="en-CA" altLang="en-US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12</a:t>
                </a:r>
                <a:endParaRPr kumimoji="1" lang="en-CA" altLang="en-US" sz="2000">
                  <a:latin typeface="Arial" panose="020B0604020202020204" pitchFamily="34" charset="0"/>
                </a:endParaRPr>
              </a:p>
            </p:txBody>
          </p:sp>
        </p:grpSp>
      </p:grpSp>
      <p:graphicFrame>
        <p:nvGraphicFramePr>
          <p:cNvPr id="344105" name="Object 41">
            <a:extLst>
              <a:ext uri="{FF2B5EF4-FFF2-40B4-BE49-F238E27FC236}">
                <a16:creationId xmlns:a16="http://schemas.microsoft.com/office/drawing/2014/main" id="{A7A5A24F-2CDA-47E9-B845-3A3DD168C6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30600" y="1290638"/>
          <a:ext cx="5667375" cy="457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08" name="Picture" r:id="rId5" imgW="3772080" imgH="3048120" progId="Word.Picture.8">
                  <p:embed/>
                </p:oleObj>
              </mc:Choice>
              <mc:Fallback>
                <p:oleObj name="Picture" r:id="rId5" imgW="3772080" imgH="3048120" progId="Word.Picture.8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600" y="1290638"/>
                        <a:ext cx="5667375" cy="457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4106" name="Text Box 42">
            <a:extLst>
              <a:ext uri="{FF2B5EF4-FFF2-40B4-BE49-F238E27FC236}">
                <a16:creationId xmlns:a16="http://schemas.microsoft.com/office/drawing/2014/main" id="{A438ADD2-B6AE-43BE-94F5-F0F71E3EA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5807075"/>
            <a:ext cx="52133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800">
                <a:solidFill>
                  <a:srgbClr val="FF3300"/>
                </a:solidFill>
              </a:rPr>
              <a:t>Why is it important?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1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Rectangle 3">
            <a:extLst>
              <a:ext uri="{FF2B5EF4-FFF2-40B4-BE49-F238E27FC236}">
                <a16:creationId xmlns:a16="http://schemas.microsoft.com/office/drawing/2014/main" id="{9BC6E566-919D-45FC-BD7D-49EB1915B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325" y="2057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10276" name="Object 4">
            <a:extLst>
              <a:ext uri="{FF2B5EF4-FFF2-40B4-BE49-F238E27FC236}">
                <a16:creationId xmlns:a16="http://schemas.microsoft.com/office/drawing/2014/main" id="{C799690C-D7EA-4391-9BB2-4763C7BB48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781050" y="1795463"/>
          <a:ext cx="7235825" cy="434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81" name="Picture" r:id="rId3" imgW="8258040" imgH="4857840" progId="Word.Picture.8">
                  <p:embed/>
                </p:oleObj>
              </mc:Choice>
              <mc:Fallback>
                <p:oleObj name="Picture" r:id="rId3" imgW="8258040" imgH="485784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443" r="8858" b="6212"/>
                      <a:stretch>
                        <a:fillRect/>
                      </a:stretch>
                    </p:blipFill>
                    <p:spPr bwMode="auto">
                      <a:xfrm>
                        <a:off x="-781050" y="1795463"/>
                        <a:ext cx="7235825" cy="4348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277" name="Rectangle 5">
            <a:extLst>
              <a:ext uri="{FF2B5EF4-FFF2-40B4-BE49-F238E27FC236}">
                <a16:creationId xmlns:a16="http://schemas.microsoft.com/office/drawing/2014/main" id="{4C61DA42-0209-419E-8898-F54B45FB2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88" y="333375"/>
            <a:ext cx="861695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800" b="1">
                <a:solidFill>
                  <a:srgbClr val="FF0000"/>
                </a:solidFill>
              </a:rPr>
              <a:t>Hydrologic processes are different on hillslopes and in channels.  It is important to recognize this and account for this in models.</a:t>
            </a:r>
          </a:p>
        </p:txBody>
      </p:sp>
      <p:sp>
        <p:nvSpPr>
          <p:cNvPr id="310278" name="Rectangle 6">
            <a:extLst>
              <a:ext uri="{FF2B5EF4-FFF2-40B4-BE49-F238E27FC236}">
                <a16:creationId xmlns:a16="http://schemas.microsoft.com/office/drawing/2014/main" id="{0A0AC225-3E59-46DE-B8E8-5F0F74A60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00" y="2927350"/>
            <a:ext cx="37846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cs typeface="Times New Roman" panose="02020603050405020304" pitchFamily="18" charset="0"/>
              </a:rPr>
              <a:t>Drainage area can be concentrated or dispersed (specific catchment area) representing </a:t>
            </a:r>
            <a:r>
              <a:rPr lang="en-US" altLang="en-US" sz="2400" b="1">
                <a:solidFill>
                  <a:schemeClr val="accent2"/>
                </a:solidFill>
              </a:rPr>
              <a:t>concentrated or dispersed flow.</a:t>
            </a:r>
          </a:p>
        </p:txBody>
      </p:sp>
      <p:sp>
        <p:nvSpPr>
          <p:cNvPr id="310280" name="Rectangle 8">
            <a:extLst>
              <a:ext uri="{FF2B5EF4-FFF2-40B4-BE49-F238E27FC236}">
                <a16:creationId xmlns:a16="http://schemas.microsoft.com/office/drawing/2014/main" id="{284CA4BE-6D8B-48A2-B8B8-06109F06A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35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1" lang="en-US" altLang="en-US" b="1">
                <a:solidFill>
                  <a:srgbClr val="FF3300"/>
                </a:solidFill>
              </a:rPr>
              <a:t>Objective determination of channel network drainage density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neric (Online)">
  <a:themeElements>
    <a:clrScheme name="Generic (Online)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009999"/>
      </a:folHlink>
    </a:clrScheme>
    <a:fontScheme name="Generic (Online)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Generic (Online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Online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8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Online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Generic (Online)">
  <a:themeElements>
    <a:clrScheme name="1_Generic (Online)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009999"/>
      </a:folHlink>
    </a:clrScheme>
    <a:fontScheme name="1_Generic (Online)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1_Generic (Online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eneric (Online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8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eneric (Online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1_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9999"/>
    </a:dk1>
    <a:lt1>
      <a:srgbClr val="FFFFFF"/>
    </a:lt1>
    <a:dk2>
      <a:srgbClr val="336699"/>
    </a:dk2>
    <a:lt2>
      <a:srgbClr val="010000"/>
    </a:lt2>
    <a:accent1>
      <a:srgbClr val="CCECFF"/>
    </a:accent1>
    <a:accent2>
      <a:srgbClr val="FFFFCC"/>
    </a:accent2>
    <a:accent3>
      <a:srgbClr val="FFFFFF"/>
    </a:accent3>
    <a:accent4>
      <a:srgbClr val="008282"/>
    </a:accent4>
    <a:accent5>
      <a:srgbClr val="E2F4FF"/>
    </a:accent5>
    <a:accent6>
      <a:srgbClr val="E7E7B9"/>
    </a:accent6>
    <a:hlink>
      <a:srgbClr val="FF9966"/>
    </a:hlink>
    <a:folHlink>
      <a:srgbClr val="009999"/>
    </a:folHlink>
  </a:clrScheme>
</a:themeOverride>
</file>

<file path=ppt/theme/themeOverride10.xml><?xml version="1.0" encoding="utf-8"?>
<a:themeOverride xmlns:a="http://schemas.openxmlformats.org/drawingml/2006/main">
  <a:clrScheme name="Generic (Online) 1">
    <a:dk1>
      <a:srgbClr val="009999"/>
    </a:dk1>
    <a:lt1>
      <a:srgbClr val="FFFFFF"/>
    </a:lt1>
    <a:dk2>
      <a:srgbClr val="336699"/>
    </a:dk2>
    <a:lt2>
      <a:srgbClr val="010000"/>
    </a:lt2>
    <a:accent1>
      <a:srgbClr val="CCECFF"/>
    </a:accent1>
    <a:accent2>
      <a:srgbClr val="FFFFCC"/>
    </a:accent2>
    <a:accent3>
      <a:srgbClr val="FFFFFF"/>
    </a:accent3>
    <a:accent4>
      <a:srgbClr val="008282"/>
    </a:accent4>
    <a:accent5>
      <a:srgbClr val="E2F4FF"/>
    </a:accent5>
    <a:accent6>
      <a:srgbClr val="E7E7B9"/>
    </a:accent6>
    <a:hlink>
      <a:srgbClr val="FF9966"/>
    </a:hlink>
    <a:folHlink>
      <a:srgbClr val="009999"/>
    </a:folHlink>
  </a:clrScheme>
</a:themeOverride>
</file>

<file path=ppt/theme/themeOverride1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4.xml><?xml version="1.0" encoding="utf-8"?>
<a:themeOverride xmlns:a="http://schemas.openxmlformats.org/drawingml/2006/main">
  <a:clrScheme name="Generic (Online) 1">
    <a:dk1>
      <a:srgbClr val="009999"/>
    </a:dk1>
    <a:lt1>
      <a:srgbClr val="FFFFFF"/>
    </a:lt1>
    <a:dk2>
      <a:srgbClr val="336699"/>
    </a:dk2>
    <a:lt2>
      <a:srgbClr val="010000"/>
    </a:lt2>
    <a:accent1>
      <a:srgbClr val="CCECFF"/>
    </a:accent1>
    <a:accent2>
      <a:srgbClr val="FFFFCC"/>
    </a:accent2>
    <a:accent3>
      <a:srgbClr val="FFFFFF"/>
    </a:accent3>
    <a:accent4>
      <a:srgbClr val="008282"/>
    </a:accent4>
    <a:accent5>
      <a:srgbClr val="E2F4FF"/>
    </a:accent5>
    <a:accent6>
      <a:srgbClr val="E7E7B9"/>
    </a:accent6>
    <a:hlink>
      <a:srgbClr val="FF9966"/>
    </a:hlink>
    <a:folHlink>
      <a:srgbClr val="009999"/>
    </a:folHlink>
  </a:clrScheme>
</a:themeOverride>
</file>

<file path=ppt/theme/themeOverride15.xml><?xml version="1.0" encoding="utf-8"?>
<a:themeOverride xmlns:a="http://schemas.openxmlformats.org/drawingml/2006/main">
  <a:clrScheme name="Generic (Online) 1">
    <a:dk1>
      <a:srgbClr val="009999"/>
    </a:dk1>
    <a:lt1>
      <a:srgbClr val="FFFFFF"/>
    </a:lt1>
    <a:dk2>
      <a:srgbClr val="336699"/>
    </a:dk2>
    <a:lt2>
      <a:srgbClr val="010000"/>
    </a:lt2>
    <a:accent1>
      <a:srgbClr val="CCECFF"/>
    </a:accent1>
    <a:accent2>
      <a:srgbClr val="FFFFCC"/>
    </a:accent2>
    <a:accent3>
      <a:srgbClr val="FFFFFF"/>
    </a:accent3>
    <a:accent4>
      <a:srgbClr val="008282"/>
    </a:accent4>
    <a:accent5>
      <a:srgbClr val="E2F4FF"/>
    </a:accent5>
    <a:accent6>
      <a:srgbClr val="E7E7B9"/>
    </a:accent6>
    <a:hlink>
      <a:srgbClr val="FF9966"/>
    </a:hlink>
    <a:folHlink>
      <a:srgbClr val="009999"/>
    </a:folHlink>
  </a:clrScheme>
</a:themeOverride>
</file>

<file path=ppt/theme/themeOverride2.xml><?xml version="1.0" encoding="utf-8"?>
<a:themeOverride xmlns:a="http://schemas.openxmlformats.org/drawingml/2006/main">
  <a:clrScheme name="Generic (Online) 1">
    <a:dk1>
      <a:srgbClr val="009999"/>
    </a:dk1>
    <a:lt1>
      <a:srgbClr val="FFFFFF"/>
    </a:lt1>
    <a:dk2>
      <a:srgbClr val="336699"/>
    </a:dk2>
    <a:lt2>
      <a:srgbClr val="010000"/>
    </a:lt2>
    <a:accent1>
      <a:srgbClr val="CCECFF"/>
    </a:accent1>
    <a:accent2>
      <a:srgbClr val="FFFFCC"/>
    </a:accent2>
    <a:accent3>
      <a:srgbClr val="FFFFFF"/>
    </a:accent3>
    <a:accent4>
      <a:srgbClr val="008282"/>
    </a:accent4>
    <a:accent5>
      <a:srgbClr val="E2F4FF"/>
    </a:accent5>
    <a:accent6>
      <a:srgbClr val="E7E7B9"/>
    </a:accent6>
    <a:hlink>
      <a:srgbClr val="FF9966"/>
    </a:hlink>
    <a:folHlink>
      <a:srgbClr val="009999"/>
    </a:folHlink>
  </a:clrScheme>
</a:themeOverride>
</file>

<file path=ppt/theme/themeOverride3.xml><?xml version="1.0" encoding="utf-8"?>
<a:themeOverride xmlns:a="http://schemas.openxmlformats.org/drawingml/2006/main">
  <a:clrScheme name="1_Generic (Online) 1">
    <a:dk1>
      <a:srgbClr val="009999"/>
    </a:dk1>
    <a:lt1>
      <a:srgbClr val="FFFFFF"/>
    </a:lt1>
    <a:dk2>
      <a:srgbClr val="336699"/>
    </a:dk2>
    <a:lt2>
      <a:srgbClr val="010000"/>
    </a:lt2>
    <a:accent1>
      <a:srgbClr val="CCECFF"/>
    </a:accent1>
    <a:accent2>
      <a:srgbClr val="FFFFCC"/>
    </a:accent2>
    <a:accent3>
      <a:srgbClr val="FFFFFF"/>
    </a:accent3>
    <a:accent4>
      <a:srgbClr val="008282"/>
    </a:accent4>
    <a:accent5>
      <a:srgbClr val="E2F4FF"/>
    </a:accent5>
    <a:accent6>
      <a:srgbClr val="E7E7B9"/>
    </a:accent6>
    <a:hlink>
      <a:srgbClr val="FF9966"/>
    </a:hlink>
    <a:folHlink>
      <a:srgbClr val="009999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9999"/>
    </a:dk1>
    <a:lt1>
      <a:srgbClr val="FFFFFF"/>
    </a:lt1>
    <a:dk2>
      <a:srgbClr val="336699"/>
    </a:dk2>
    <a:lt2>
      <a:srgbClr val="010000"/>
    </a:lt2>
    <a:accent1>
      <a:srgbClr val="CCECFF"/>
    </a:accent1>
    <a:accent2>
      <a:srgbClr val="FFFFCC"/>
    </a:accent2>
    <a:accent3>
      <a:srgbClr val="FFFFFF"/>
    </a:accent3>
    <a:accent4>
      <a:srgbClr val="008282"/>
    </a:accent4>
    <a:accent5>
      <a:srgbClr val="E2F4FF"/>
    </a:accent5>
    <a:accent6>
      <a:srgbClr val="E7E7B9"/>
    </a:accent6>
    <a:hlink>
      <a:srgbClr val="FF9966"/>
    </a:hlink>
    <a:folHlink>
      <a:srgbClr val="009999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9999"/>
    </a:dk1>
    <a:lt1>
      <a:srgbClr val="FFFFFF"/>
    </a:lt1>
    <a:dk2>
      <a:srgbClr val="336699"/>
    </a:dk2>
    <a:lt2>
      <a:srgbClr val="010000"/>
    </a:lt2>
    <a:accent1>
      <a:srgbClr val="CCECFF"/>
    </a:accent1>
    <a:accent2>
      <a:srgbClr val="FFFFCC"/>
    </a:accent2>
    <a:accent3>
      <a:srgbClr val="FFFFFF"/>
    </a:accent3>
    <a:accent4>
      <a:srgbClr val="008282"/>
    </a:accent4>
    <a:accent5>
      <a:srgbClr val="E2F4FF"/>
    </a:accent5>
    <a:accent6>
      <a:srgbClr val="E7E7B9"/>
    </a:accent6>
    <a:hlink>
      <a:srgbClr val="FF9966"/>
    </a:hlink>
    <a:folHlink>
      <a:srgbClr val="009999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9999"/>
    </a:dk1>
    <a:lt1>
      <a:srgbClr val="FFFFFF"/>
    </a:lt1>
    <a:dk2>
      <a:srgbClr val="336699"/>
    </a:dk2>
    <a:lt2>
      <a:srgbClr val="010000"/>
    </a:lt2>
    <a:accent1>
      <a:srgbClr val="CCECFF"/>
    </a:accent1>
    <a:accent2>
      <a:srgbClr val="FFFFCC"/>
    </a:accent2>
    <a:accent3>
      <a:srgbClr val="FFFFFF"/>
    </a:accent3>
    <a:accent4>
      <a:srgbClr val="008282"/>
    </a:accent4>
    <a:accent5>
      <a:srgbClr val="E2F4FF"/>
    </a:accent5>
    <a:accent6>
      <a:srgbClr val="E7E7B9"/>
    </a:accent6>
    <a:hlink>
      <a:srgbClr val="FF9966"/>
    </a:hlink>
    <a:folHlink>
      <a:srgbClr val="009999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9999"/>
    </a:dk1>
    <a:lt1>
      <a:srgbClr val="FFFFFF"/>
    </a:lt1>
    <a:dk2>
      <a:srgbClr val="336699"/>
    </a:dk2>
    <a:lt2>
      <a:srgbClr val="010000"/>
    </a:lt2>
    <a:accent1>
      <a:srgbClr val="CCECFF"/>
    </a:accent1>
    <a:accent2>
      <a:srgbClr val="FFFFCC"/>
    </a:accent2>
    <a:accent3>
      <a:srgbClr val="FFFFFF"/>
    </a:accent3>
    <a:accent4>
      <a:srgbClr val="008282"/>
    </a:accent4>
    <a:accent5>
      <a:srgbClr val="E2F4FF"/>
    </a:accent5>
    <a:accent6>
      <a:srgbClr val="E7E7B9"/>
    </a:accent6>
    <a:hlink>
      <a:srgbClr val="FF9966"/>
    </a:hlink>
    <a:folHlink>
      <a:srgbClr val="009999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9999"/>
    </a:dk1>
    <a:lt1>
      <a:srgbClr val="FFFFFF"/>
    </a:lt1>
    <a:dk2>
      <a:srgbClr val="336699"/>
    </a:dk2>
    <a:lt2>
      <a:srgbClr val="010000"/>
    </a:lt2>
    <a:accent1>
      <a:srgbClr val="CCECFF"/>
    </a:accent1>
    <a:accent2>
      <a:srgbClr val="FFFFCC"/>
    </a:accent2>
    <a:accent3>
      <a:srgbClr val="FFFFFF"/>
    </a:accent3>
    <a:accent4>
      <a:srgbClr val="008282"/>
    </a:accent4>
    <a:accent5>
      <a:srgbClr val="E2F4FF"/>
    </a:accent5>
    <a:accent6>
      <a:srgbClr val="E7E7B9"/>
    </a:accent6>
    <a:hlink>
      <a:srgbClr val="FF9966"/>
    </a:hlink>
    <a:folHlink>
      <a:srgbClr val="009999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9999"/>
    </a:dk1>
    <a:lt1>
      <a:srgbClr val="FFFFFF"/>
    </a:lt1>
    <a:dk2>
      <a:srgbClr val="336699"/>
    </a:dk2>
    <a:lt2>
      <a:srgbClr val="010000"/>
    </a:lt2>
    <a:accent1>
      <a:srgbClr val="CCECFF"/>
    </a:accent1>
    <a:accent2>
      <a:srgbClr val="FFFFCC"/>
    </a:accent2>
    <a:accent3>
      <a:srgbClr val="FFFFFF"/>
    </a:accent3>
    <a:accent4>
      <a:srgbClr val="008282"/>
    </a:accent4>
    <a:accent5>
      <a:srgbClr val="E2F4FF"/>
    </a:accent5>
    <a:accent6>
      <a:srgbClr val="E7E7B9"/>
    </a:accent6>
    <a:hlink>
      <a:srgbClr val="FF9966"/>
    </a:hlink>
    <a:folHlink>
      <a:srgbClr val="0099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2814</TotalTime>
  <Words>1034</Words>
  <Application>Microsoft Office PowerPoint</Application>
  <PresentationFormat>On-screen Show (4:3)</PresentationFormat>
  <Paragraphs>218</Paragraphs>
  <Slides>38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7</vt:i4>
      </vt:variant>
      <vt:variant>
        <vt:lpstr>Slide Titles</vt:lpstr>
      </vt:variant>
      <vt:variant>
        <vt:i4>38</vt:i4>
      </vt:variant>
    </vt:vector>
  </HeadingPairs>
  <TitlesOfParts>
    <vt:vector size="56" baseType="lpstr">
      <vt:lpstr>Times New Roman</vt:lpstr>
      <vt:lpstr>Arial Narrow</vt:lpstr>
      <vt:lpstr>Arial</vt:lpstr>
      <vt:lpstr>Monotype Sorts</vt:lpstr>
      <vt:lpstr>Symbol</vt:lpstr>
      <vt:lpstr>MS Sans Serif</vt:lpstr>
      <vt:lpstr>Blank Presentation</vt:lpstr>
      <vt:lpstr>Generic (Online)</vt:lpstr>
      <vt:lpstr>Default Design</vt:lpstr>
      <vt:lpstr>1_Generic (Online)</vt:lpstr>
      <vt:lpstr>1_Blank Presentation</vt:lpstr>
      <vt:lpstr>SPLUS GraphSheet</vt:lpstr>
      <vt:lpstr>Microsoft Word 97 - 2003 Document</vt:lpstr>
      <vt:lpstr>Microsoft Word Picture</vt:lpstr>
      <vt:lpstr>Microsoft Clip Gallery</vt:lpstr>
      <vt:lpstr>Paintbrush Picture</vt:lpstr>
      <vt:lpstr>Microsoft Excel 97-2003 Worksheet</vt:lpstr>
      <vt:lpstr>Microsoft Equation 3.0</vt:lpstr>
      <vt:lpstr>Terrain Analysis Using Digital Elevation Models (TauDEM) in Hydrology</vt:lpstr>
      <vt:lpstr>Overview</vt:lpstr>
      <vt:lpstr>Elevation Surface — the ground surface elevation at each point</vt:lpstr>
      <vt:lpstr>Digital Elevation Model Based Flow Path Analysis</vt:lpstr>
      <vt:lpstr>PowerPoint Presentation</vt:lpstr>
      <vt:lpstr>PowerPoint Presentation</vt:lpstr>
      <vt:lpstr>PowerPoint Presentation</vt:lpstr>
      <vt:lpstr>How to decide on drainage area threshold ?</vt:lpstr>
      <vt:lpstr>PowerPoint Presentation</vt:lpstr>
      <vt:lpstr>Delineation of Channel Networks and Subwatersheds</vt:lpstr>
      <vt:lpstr>Examples of differently textured topography</vt:lpstr>
      <vt:lpstr>Logged Pacific Redwood Forest near Humboldt, California</vt:lpstr>
      <vt:lpstr>Gently Sloping Convex Landscape</vt:lpstr>
      <vt:lpstr>Mancos Shale badlands, Utah.   From Howard, 1994.</vt:lpstr>
      <vt:lpstr>PowerPoint Presentation</vt:lpstr>
      <vt:lpstr>Constant Stream Drops Law based on Strahler Stream Ordering</vt:lpstr>
      <vt:lpstr>Stream Drop Elevation difference between ends of stream</vt:lpstr>
      <vt:lpstr>Statistical Analysis of Stream Drops</vt:lpstr>
      <vt:lpstr>Constant Support Area Threshold</vt:lpstr>
      <vt:lpstr>PowerPoint Presentation</vt:lpstr>
      <vt:lpstr>Local Curvature Computation (Peuker and Douglas, 1975, Comput. Graphics Image Proc. 4:375)</vt:lpstr>
      <vt:lpstr>Contributing area of upwards curved grid cells only</vt:lpstr>
      <vt:lpstr>Upward Curved Contributing Area Threshold</vt:lpstr>
      <vt:lpstr>PowerPoint Presentation</vt:lpstr>
      <vt:lpstr>Topographic Slope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Transport limited accumulation</vt:lpstr>
      <vt:lpstr>PowerPoint Presentation</vt:lpstr>
      <vt:lpstr>Why Programming</vt:lpstr>
      <vt:lpstr>TauDEM Software Functionality</vt:lpstr>
      <vt:lpstr>TauDEM in ArcGIS</vt:lpstr>
      <vt:lpstr>Are there any questions ?</vt:lpstr>
    </vt:vector>
  </TitlesOfParts>
  <Company>Utah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GIS in Hydrology short course</dc:title>
  <dc:creator>David Tarboton</dc:creator>
  <cp:lastModifiedBy>Levi Sanchez</cp:lastModifiedBy>
  <cp:revision>119</cp:revision>
  <cp:lastPrinted>2000-04-29T04:10:54Z</cp:lastPrinted>
  <dcterms:created xsi:type="dcterms:W3CDTF">1998-06-30T21:37:06Z</dcterms:created>
  <dcterms:modified xsi:type="dcterms:W3CDTF">2023-03-11T00:26:28Z</dcterms:modified>
</cp:coreProperties>
</file>