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8" r:id="rId3"/>
    <p:sldMasterId id="2147483659" r:id="rId4"/>
    <p:sldMasterId id="2147483662" r:id="rId5"/>
    <p:sldMasterId id="2147483663" r:id="rId6"/>
    <p:sldMasterId id="2147483668" r:id="rId7"/>
    <p:sldMasterId id="2147483669" r:id="rId8"/>
    <p:sldMasterId id="2147483674" r:id="rId9"/>
    <p:sldMasterId id="2147483676" r:id="rId10"/>
    <p:sldMasterId id="2147483677" r:id="rId11"/>
    <p:sldMasterId id="2147483678" r:id="rId12"/>
  </p:sldMasterIdLst>
  <p:notesMasterIdLst>
    <p:notesMasterId r:id="rId71"/>
  </p:notesMasterIdLst>
  <p:handoutMasterIdLst>
    <p:handoutMasterId r:id="rId72"/>
  </p:handoutMasterIdLst>
  <p:sldIdLst>
    <p:sldId id="393" r:id="rId13"/>
    <p:sldId id="630" r:id="rId14"/>
    <p:sldId id="808" r:id="rId15"/>
    <p:sldId id="696" r:id="rId16"/>
    <p:sldId id="654" r:id="rId17"/>
    <p:sldId id="698" r:id="rId18"/>
    <p:sldId id="839" r:id="rId19"/>
    <p:sldId id="877" r:id="rId20"/>
    <p:sldId id="880" r:id="rId21"/>
    <p:sldId id="841" r:id="rId22"/>
    <p:sldId id="842" r:id="rId23"/>
    <p:sldId id="843" r:id="rId24"/>
    <p:sldId id="844" r:id="rId25"/>
    <p:sldId id="872" r:id="rId26"/>
    <p:sldId id="847" r:id="rId27"/>
    <p:sldId id="848" r:id="rId28"/>
    <p:sldId id="849" r:id="rId29"/>
    <p:sldId id="850" r:id="rId30"/>
    <p:sldId id="851" r:id="rId31"/>
    <p:sldId id="852" r:id="rId32"/>
    <p:sldId id="857" r:id="rId33"/>
    <p:sldId id="858" r:id="rId34"/>
    <p:sldId id="859" r:id="rId35"/>
    <p:sldId id="856" r:id="rId36"/>
    <p:sldId id="871" r:id="rId37"/>
    <p:sldId id="870" r:id="rId38"/>
    <p:sldId id="853" r:id="rId39"/>
    <p:sldId id="863" r:id="rId40"/>
    <p:sldId id="854" r:id="rId41"/>
    <p:sldId id="855" r:id="rId42"/>
    <p:sldId id="873" r:id="rId43"/>
    <p:sldId id="822" r:id="rId44"/>
    <p:sldId id="823" r:id="rId45"/>
    <p:sldId id="824" r:id="rId46"/>
    <p:sldId id="436" r:id="rId47"/>
    <p:sldId id="712" r:id="rId48"/>
    <p:sldId id="713" r:id="rId49"/>
    <p:sldId id="721" r:id="rId50"/>
    <p:sldId id="715" r:id="rId51"/>
    <p:sldId id="716" r:id="rId52"/>
    <p:sldId id="717" r:id="rId53"/>
    <p:sldId id="718" r:id="rId54"/>
    <p:sldId id="719" r:id="rId55"/>
    <p:sldId id="625" r:id="rId56"/>
    <p:sldId id="881" r:id="rId57"/>
    <p:sldId id="882" r:id="rId58"/>
    <p:sldId id="883" r:id="rId59"/>
    <p:sldId id="885" r:id="rId60"/>
    <p:sldId id="886" r:id="rId61"/>
    <p:sldId id="887" r:id="rId62"/>
    <p:sldId id="888" r:id="rId63"/>
    <p:sldId id="889" r:id="rId64"/>
    <p:sldId id="837" r:id="rId65"/>
    <p:sldId id="800" r:id="rId66"/>
    <p:sldId id="801" r:id="rId67"/>
    <p:sldId id="838" r:id="rId68"/>
    <p:sldId id="803" r:id="rId69"/>
    <p:sldId id="645" r:id="rId70"/>
  </p:sldIdLst>
  <p:sldSz cx="9144000" cy="6858000" type="screen4x3"/>
  <p:notesSz cx="6858000" cy="9199563"/>
  <p:custDataLst>
    <p:tags r:id="rId7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9" autoAdjust="0"/>
    <p:restoredTop sz="94706" autoAdjust="0"/>
  </p:normalViewPr>
  <p:slideViewPr>
    <p:cSldViewPr snapToGrid="0">
      <p:cViewPr varScale="1">
        <p:scale>
          <a:sx n="106" d="100"/>
          <a:sy n="106" d="100"/>
        </p:scale>
        <p:origin x="33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Elevation Drop for Streams</a:t>
            </a:r>
          </a:p>
        </c:rich>
      </c:tx>
      <c:layout>
        <c:manualLayout>
          <c:xMode val="edge"/>
          <c:yMode val="edge"/>
          <c:x val="0.34239999999999998"/>
          <c:y val="1.9662921348314606E-2"/>
        </c:manualLayout>
      </c:layout>
      <c:overlay val="0"/>
      <c:spPr>
        <a:noFill/>
        <a:ln w="3436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79999999999999"/>
          <c:y val="0.1797752808988764"/>
          <c:w val="0.72799999999999998"/>
          <c:h val="0.64044943820224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Drop</c:v>
                </c:pt>
              </c:strCache>
            </c:strRef>
          </c:tx>
          <c:spPr>
            <a:ln w="25773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Sheet1!$A$2:$A$350</c:f>
              <c:numCache>
                <c:formatCode>General</c:formatCode>
                <c:ptCount val="3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5</c:v>
                </c:pt>
              </c:numCache>
            </c:numRef>
          </c:xVal>
          <c:yVal>
            <c:numRef>
              <c:f>Sheet1!$B$2:$B$350</c:f>
              <c:numCache>
                <c:formatCode>0</c:formatCode>
                <c:ptCount val="349"/>
                <c:pt idx="0">
                  <c:v>63</c:v>
                </c:pt>
                <c:pt idx="1">
                  <c:v>44</c:v>
                </c:pt>
                <c:pt idx="2">
                  <c:v>14</c:v>
                </c:pt>
                <c:pt idx="3">
                  <c:v>38</c:v>
                </c:pt>
                <c:pt idx="4">
                  <c:v>71</c:v>
                </c:pt>
                <c:pt idx="5">
                  <c:v>88</c:v>
                </c:pt>
                <c:pt idx="6">
                  <c:v>47</c:v>
                </c:pt>
                <c:pt idx="7">
                  <c:v>101</c:v>
                </c:pt>
                <c:pt idx="8">
                  <c:v>172</c:v>
                </c:pt>
                <c:pt idx="9">
                  <c:v>89</c:v>
                </c:pt>
                <c:pt idx="10">
                  <c:v>32</c:v>
                </c:pt>
                <c:pt idx="11">
                  <c:v>186</c:v>
                </c:pt>
                <c:pt idx="12">
                  <c:v>14</c:v>
                </c:pt>
                <c:pt idx="13">
                  <c:v>4</c:v>
                </c:pt>
                <c:pt idx="14">
                  <c:v>5</c:v>
                </c:pt>
                <c:pt idx="15">
                  <c:v>7</c:v>
                </c:pt>
                <c:pt idx="16">
                  <c:v>97</c:v>
                </c:pt>
                <c:pt idx="17">
                  <c:v>60</c:v>
                </c:pt>
                <c:pt idx="18">
                  <c:v>72</c:v>
                </c:pt>
                <c:pt idx="19">
                  <c:v>140</c:v>
                </c:pt>
                <c:pt idx="20">
                  <c:v>81</c:v>
                </c:pt>
                <c:pt idx="21">
                  <c:v>70</c:v>
                </c:pt>
                <c:pt idx="22">
                  <c:v>46</c:v>
                </c:pt>
                <c:pt idx="23">
                  <c:v>5</c:v>
                </c:pt>
                <c:pt idx="24">
                  <c:v>166</c:v>
                </c:pt>
                <c:pt idx="25">
                  <c:v>53</c:v>
                </c:pt>
                <c:pt idx="26">
                  <c:v>77</c:v>
                </c:pt>
                <c:pt idx="27">
                  <c:v>67</c:v>
                </c:pt>
                <c:pt idx="28">
                  <c:v>163</c:v>
                </c:pt>
                <c:pt idx="29">
                  <c:v>29</c:v>
                </c:pt>
                <c:pt idx="30">
                  <c:v>55</c:v>
                </c:pt>
                <c:pt idx="31">
                  <c:v>1</c:v>
                </c:pt>
                <c:pt idx="32">
                  <c:v>107</c:v>
                </c:pt>
                <c:pt idx="33">
                  <c:v>176</c:v>
                </c:pt>
                <c:pt idx="34">
                  <c:v>52</c:v>
                </c:pt>
                <c:pt idx="35">
                  <c:v>77</c:v>
                </c:pt>
                <c:pt idx="36">
                  <c:v>47</c:v>
                </c:pt>
                <c:pt idx="37">
                  <c:v>66</c:v>
                </c:pt>
                <c:pt idx="38">
                  <c:v>140</c:v>
                </c:pt>
                <c:pt idx="39">
                  <c:v>28</c:v>
                </c:pt>
                <c:pt idx="40">
                  <c:v>117</c:v>
                </c:pt>
                <c:pt idx="41">
                  <c:v>85</c:v>
                </c:pt>
                <c:pt idx="42">
                  <c:v>45</c:v>
                </c:pt>
                <c:pt idx="43">
                  <c:v>167</c:v>
                </c:pt>
                <c:pt idx="44">
                  <c:v>186</c:v>
                </c:pt>
                <c:pt idx="45">
                  <c:v>16</c:v>
                </c:pt>
                <c:pt idx="46">
                  <c:v>23</c:v>
                </c:pt>
                <c:pt idx="47">
                  <c:v>8</c:v>
                </c:pt>
                <c:pt idx="48">
                  <c:v>11</c:v>
                </c:pt>
                <c:pt idx="49">
                  <c:v>13</c:v>
                </c:pt>
                <c:pt idx="50">
                  <c:v>21</c:v>
                </c:pt>
                <c:pt idx="51">
                  <c:v>26</c:v>
                </c:pt>
                <c:pt idx="52">
                  <c:v>92</c:v>
                </c:pt>
                <c:pt idx="53">
                  <c:v>489</c:v>
                </c:pt>
                <c:pt idx="54">
                  <c:v>123</c:v>
                </c:pt>
                <c:pt idx="55">
                  <c:v>33</c:v>
                </c:pt>
                <c:pt idx="56">
                  <c:v>8</c:v>
                </c:pt>
                <c:pt idx="57">
                  <c:v>39</c:v>
                </c:pt>
                <c:pt idx="58">
                  <c:v>24</c:v>
                </c:pt>
                <c:pt idx="59">
                  <c:v>177</c:v>
                </c:pt>
                <c:pt idx="60">
                  <c:v>81</c:v>
                </c:pt>
                <c:pt idx="61">
                  <c:v>48</c:v>
                </c:pt>
                <c:pt idx="62">
                  <c:v>19</c:v>
                </c:pt>
                <c:pt idx="63">
                  <c:v>78</c:v>
                </c:pt>
                <c:pt idx="64">
                  <c:v>36</c:v>
                </c:pt>
                <c:pt idx="65">
                  <c:v>70</c:v>
                </c:pt>
                <c:pt idx="66">
                  <c:v>53</c:v>
                </c:pt>
                <c:pt idx="67">
                  <c:v>125</c:v>
                </c:pt>
                <c:pt idx="68">
                  <c:v>1</c:v>
                </c:pt>
                <c:pt idx="69">
                  <c:v>101</c:v>
                </c:pt>
                <c:pt idx="70">
                  <c:v>178</c:v>
                </c:pt>
                <c:pt idx="71">
                  <c:v>131</c:v>
                </c:pt>
                <c:pt idx="72">
                  <c:v>152</c:v>
                </c:pt>
                <c:pt idx="73">
                  <c:v>25</c:v>
                </c:pt>
                <c:pt idx="74">
                  <c:v>105</c:v>
                </c:pt>
                <c:pt idx="75">
                  <c:v>0</c:v>
                </c:pt>
                <c:pt idx="76">
                  <c:v>66</c:v>
                </c:pt>
                <c:pt idx="77">
                  <c:v>96</c:v>
                </c:pt>
                <c:pt idx="78">
                  <c:v>125</c:v>
                </c:pt>
                <c:pt idx="79">
                  <c:v>6</c:v>
                </c:pt>
                <c:pt idx="80">
                  <c:v>35</c:v>
                </c:pt>
                <c:pt idx="81">
                  <c:v>227</c:v>
                </c:pt>
                <c:pt idx="82">
                  <c:v>59</c:v>
                </c:pt>
                <c:pt idx="83">
                  <c:v>96</c:v>
                </c:pt>
                <c:pt idx="84">
                  <c:v>225</c:v>
                </c:pt>
                <c:pt idx="85">
                  <c:v>19</c:v>
                </c:pt>
                <c:pt idx="86">
                  <c:v>69</c:v>
                </c:pt>
                <c:pt idx="87">
                  <c:v>133</c:v>
                </c:pt>
                <c:pt idx="88">
                  <c:v>233</c:v>
                </c:pt>
                <c:pt idx="89">
                  <c:v>57</c:v>
                </c:pt>
                <c:pt idx="90">
                  <c:v>76</c:v>
                </c:pt>
                <c:pt idx="91">
                  <c:v>133</c:v>
                </c:pt>
                <c:pt idx="92">
                  <c:v>179</c:v>
                </c:pt>
                <c:pt idx="93">
                  <c:v>146</c:v>
                </c:pt>
                <c:pt idx="94">
                  <c:v>76</c:v>
                </c:pt>
                <c:pt idx="95">
                  <c:v>159</c:v>
                </c:pt>
                <c:pt idx="96">
                  <c:v>131</c:v>
                </c:pt>
                <c:pt idx="97">
                  <c:v>33</c:v>
                </c:pt>
                <c:pt idx="98">
                  <c:v>7</c:v>
                </c:pt>
                <c:pt idx="99">
                  <c:v>91</c:v>
                </c:pt>
                <c:pt idx="100">
                  <c:v>188</c:v>
                </c:pt>
                <c:pt idx="101">
                  <c:v>51</c:v>
                </c:pt>
                <c:pt idx="102">
                  <c:v>7</c:v>
                </c:pt>
                <c:pt idx="103">
                  <c:v>107</c:v>
                </c:pt>
                <c:pt idx="104">
                  <c:v>24</c:v>
                </c:pt>
                <c:pt idx="105">
                  <c:v>220</c:v>
                </c:pt>
                <c:pt idx="106">
                  <c:v>50</c:v>
                </c:pt>
                <c:pt idx="107">
                  <c:v>13</c:v>
                </c:pt>
                <c:pt idx="108">
                  <c:v>144</c:v>
                </c:pt>
                <c:pt idx="109">
                  <c:v>21</c:v>
                </c:pt>
                <c:pt idx="110">
                  <c:v>10</c:v>
                </c:pt>
                <c:pt idx="111">
                  <c:v>80</c:v>
                </c:pt>
                <c:pt idx="112">
                  <c:v>54</c:v>
                </c:pt>
                <c:pt idx="113">
                  <c:v>66</c:v>
                </c:pt>
                <c:pt idx="114">
                  <c:v>82</c:v>
                </c:pt>
                <c:pt idx="115">
                  <c:v>15</c:v>
                </c:pt>
                <c:pt idx="116">
                  <c:v>83</c:v>
                </c:pt>
                <c:pt idx="117">
                  <c:v>177</c:v>
                </c:pt>
                <c:pt idx="118">
                  <c:v>53</c:v>
                </c:pt>
                <c:pt idx="119">
                  <c:v>252</c:v>
                </c:pt>
                <c:pt idx="120">
                  <c:v>23</c:v>
                </c:pt>
                <c:pt idx="121">
                  <c:v>26</c:v>
                </c:pt>
                <c:pt idx="122">
                  <c:v>63</c:v>
                </c:pt>
                <c:pt idx="123">
                  <c:v>340</c:v>
                </c:pt>
                <c:pt idx="124">
                  <c:v>41</c:v>
                </c:pt>
                <c:pt idx="125">
                  <c:v>2</c:v>
                </c:pt>
                <c:pt idx="126">
                  <c:v>241</c:v>
                </c:pt>
                <c:pt idx="127">
                  <c:v>11</c:v>
                </c:pt>
                <c:pt idx="128">
                  <c:v>134</c:v>
                </c:pt>
                <c:pt idx="129">
                  <c:v>175</c:v>
                </c:pt>
                <c:pt idx="130">
                  <c:v>125</c:v>
                </c:pt>
                <c:pt idx="131">
                  <c:v>47</c:v>
                </c:pt>
                <c:pt idx="132">
                  <c:v>334</c:v>
                </c:pt>
                <c:pt idx="133">
                  <c:v>43</c:v>
                </c:pt>
                <c:pt idx="134">
                  <c:v>12</c:v>
                </c:pt>
                <c:pt idx="135">
                  <c:v>239</c:v>
                </c:pt>
                <c:pt idx="136">
                  <c:v>138</c:v>
                </c:pt>
                <c:pt idx="137">
                  <c:v>61</c:v>
                </c:pt>
                <c:pt idx="138">
                  <c:v>100</c:v>
                </c:pt>
                <c:pt idx="139">
                  <c:v>100</c:v>
                </c:pt>
                <c:pt idx="140">
                  <c:v>243</c:v>
                </c:pt>
                <c:pt idx="141">
                  <c:v>44</c:v>
                </c:pt>
                <c:pt idx="142">
                  <c:v>35</c:v>
                </c:pt>
                <c:pt idx="143">
                  <c:v>30</c:v>
                </c:pt>
                <c:pt idx="144">
                  <c:v>95</c:v>
                </c:pt>
                <c:pt idx="145">
                  <c:v>9</c:v>
                </c:pt>
                <c:pt idx="146">
                  <c:v>104</c:v>
                </c:pt>
                <c:pt idx="147">
                  <c:v>84</c:v>
                </c:pt>
                <c:pt idx="148">
                  <c:v>11</c:v>
                </c:pt>
                <c:pt idx="149">
                  <c:v>1</c:v>
                </c:pt>
                <c:pt idx="150">
                  <c:v>173</c:v>
                </c:pt>
                <c:pt idx="151">
                  <c:v>168</c:v>
                </c:pt>
                <c:pt idx="152">
                  <c:v>83</c:v>
                </c:pt>
                <c:pt idx="153">
                  <c:v>119</c:v>
                </c:pt>
                <c:pt idx="154">
                  <c:v>5</c:v>
                </c:pt>
                <c:pt idx="155">
                  <c:v>28</c:v>
                </c:pt>
                <c:pt idx="156">
                  <c:v>23</c:v>
                </c:pt>
                <c:pt idx="157">
                  <c:v>32</c:v>
                </c:pt>
                <c:pt idx="158">
                  <c:v>31</c:v>
                </c:pt>
                <c:pt idx="159">
                  <c:v>285</c:v>
                </c:pt>
                <c:pt idx="160">
                  <c:v>217</c:v>
                </c:pt>
                <c:pt idx="161">
                  <c:v>9</c:v>
                </c:pt>
                <c:pt idx="162">
                  <c:v>140</c:v>
                </c:pt>
                <c:pt idx="163">
                  <c:v>33</c:v>
                </c:pt>
                <c:pt idx="164">
                  <c:v>156</c:v>
                </c:pt>
                <c:pt idx="165">
                  <c:v>256</c:v>
                </c:pt>
                <c:pt idx="166">
                  <c:v>116</c:v>
                </c:pt>
                <c:pt idx="167">
                  <c:v>69</c:v>
                </c:pt>
                <c:pt idx="168">
                  <c:v>40</c:v>
                </c:pt>
                <c:pt idx="169">
                  <c:v>74</c:v>
                </c:pt>
                <c:pt idx="170">
                  <c:v>12</c:v>
                </c:pt>
                <c:pt idx="171">
                  <c:v>139</c:v>
                </c:pt>
                <c:pt idx="172">
                  <c:v>61</c:v>
                </c:pt>
                <c:pt idx="173">
                  <c:v>11</c:v>
                </c:pt>
                <c:pt idx="174">
                  <c:v>10</c:v>
                </c:pt>
                <c:pt idx="175">
                  <c:v>73</c:v>
                </c:pt>
                <c:pt idx="176">
                  <c:v>160</c:v>
                </c:pt>
                <c:pt idx="177">
                  <c:v>53</c:v>
                </c:pt>
                <c:pt idx="178">
                  <c:v>21</c:v>
                </c:pt>
                <c:pt idx="179">
                  <c:v>45</c:v>
                </c:pt>
                <c:pt idx="180">
                  <c:v>13</c:v>
                </c:pt>
                <c:pt idx="181">
                  <c:v>12</c:v>
                </c:pt>
                <c:pt idx="182">
                  <c:v>1</c:v>
                </c:pt>
                <c:pt idx="183">
                  <c:v>86</c:v>
                </c:pt>
                <c:pt idx="184">
                  <c:v>149</c:v>
                </c:pt>
                <c:pt idx="185">
                  <c:v>46</c:v>
                </c:pt>
                <c:pt idx="186">
                  <c:v>14</c:v>
                </c:pt>
                <c:pt idx="187">
                  <c:v>124</c:v>
                </c:pt>
                <c:pt idx="188">
                  <c:v>7</c:v>
                </c:pt>
                <c:pt idx="189">
                  <c:v>36</c:v>
                </c:pt>
                <c:pt idx="190">
                  <c:v>39</c:v>
                </c:pt>
                <c:pt idx="191">
                  <c:v>71</c:v>
                </c:pt>
                <c:pt idx="192">
                  <c:v>63</c:v>
                </c:pt>
                <c:pt idx="193">
                  <c:v>34</c:v>
                </c:pt>
                <c:pt idx="194">
                  <c:v>69</c:v>
                </c:pt>
                <c:pt idx="195">
                  <c:v>27</c:v>
                </c:pt>
                <c:pt idx="196">
                  <c:v>27</c:v>
                </c:pt>
                <c:pt idx="197">
                  <c:v>62</c:v>
                </c:pt>
                <c:pt idx="198">
                  <c:v>97</c:v>
                </c:pt>
                <c:pt idx="199">
                  <c:v>12</c:v>
                </c:pt>
                <c:pt idx="200">
                  <c:v>11</c:v>
                </c:pt>
                <c:pt idx="201">
                  <c:v>95</c:v>
                </c:pt>
                <c:pt idx="202">
                  <c:v>57</c:v>
                </c:pt>
                <c:pt idx="203">
                  <c:v>3</c:v>
                </c:pt>
                <c:pt idx="204">
                  <c:v>55</c:v>
                </c:pt>
                <c:pt idx="205">
                  <c:v>90</c:v>
                </c:pt>
                <c:pt idx="206">
                  <c:v>50</c:v>
                </c:pt>
                <c:pt idx="207">
                  <c:v>147</c:v>
                </c:pt>
                <c:pt idx="208">
                  <c:v>16</c:v>
                </c:pt>
                <c:pt idx="209">
                  <c:v>93</c:v>
                </c:pt>
                <c:pt idx="210">
                  <c:v>69</c:v>
                </c:pt>
                <c:pt idx="211">
                  <c:v>23</c:v>
                </c:pt>
                <c:pt idx="212">
                  <c:v>62</c:v>
                </c:pt>
                <c:pt idx="213">
                  <c:v>26</c:v>
                </c:pt>
                <c:pt idx="214">
                  <c:v>3</c:v>
                </c:pt>
                <c:pt idx="215">
                  <c:v>30</c:v>
                </c:pt>
                <c:pt idx="216">
                  <c:v>11</c:v>
                </c:pt>
                <c:pt idx="217">
                  <c:v>27</c:v>
                </c:pt>
                <c:pt idx="218">
                  <c:v>80</c:v>
                </c:pt>
                <c:pt idx="219">
                  <c:v>3</c:v>
                </c:pt>
                <c:pt idx="220">
                  <c:v>82</c:v>
                </c:pt>
                <c:pt idx="221">
                  <c:v>59</c:v>
                </c:pt>
                <c:pt idx="222">
                  <c:v>100</c:v>
                </c:pt>
                <c:pt idx="223">
                  <c:v>23</c:v>
                </c:pt>
                <c:pt idx="224">
                  <c:v>82</c:v>
                </c:pt>
                <c:pt idx="225">
                  <c:v>13</c:v>
                </c:pt>
                <c:pt idx="226">
                  <c:v>48</c:v>
                </c:pt>
                <c:pt idx="227">
                  <c:v>25</c:v>
                </c:pt>
                <c:pt idx="228">
                  <c:v>121</c:v>
                </c:pt>
                <c:pt idx="229">
                  <c:v>24</c:v>
                </c:pt>
                <c:pt idx="230">
                  <c:v>19</c:v>
                </c:pt>
                <c:pt idx="231">
                  <c:v>16</c:v>
                </c:pt>
                <c:pt idx="232">
                  <c:v>79</c:v>
                </c:pt>
                <c:pt idx="233">
                  <c:v>9</c:v>
                </c:pt>
                <c:pt idx="234">
                  <c:v>29</c:v>
                </c:pt>
                <c:pt idx="235">
                  <c:v>49</c:v>
                </c:pt>
                <c:pt idx="236">
                  <c:v>34</c:v>
                </c:pt>
                <c:pt idx="237">
                  <c:v>52</c:v>
                </c:pt>
                <c:pt idx="238">
                  <c:v>60</c:v>
                </c:pt>
                <c:pt idx="239">
                  <c:v>14</c:v>
                </c:pt>
                <c:pt idx="240">
                  <c:v>22</c:v>
                </c:pt>
                <c:pt idx="241">
                  <c:v>4</c:v>
                </c:pt>
                <c:pt idx="242">
                  <c:v>93</c:v>
                </c:pt>
                <c:pt idx="243">
                  <c:v>24</c:v>
                </c:pt>
                <c:pt idx="244">
                  <c:v>58</c:v>
                </c:pt>
                <c:pt idx="245">
                  <c:v>26</c:v>
                </c:pt>
                <c:pt idx="246">
                  <c:v>60</c:v>
                </c:pt>
                <c:pt idx="247">
                  <c:v>12</c:v>
                </c:pt>
                <c:pt idx="248">
                  <c:v>77</c:v>
                </c:pt>
                <c:pt idx="249">
                  <c:v>25</c:v>
                </c:pt>
                <c:pt idx="250">
                  <c:v>49</c:v>
                </c:pt>
                <c:pt idx="251">
                  <c:v>47</c:v>
                </c:pt>
                <c:pt idx="252">
                  <c:v>24</c:v>
                </c:pt>
                <c:pt idx="253">
                  <c:v>26</c:v>
                </c:pt>
                <c:pt idx="254">
                  <c:v>51</c:v>
                </c:pt>
                <c:pt idx="255">
                  <c:v>5</c:v>
                </c:pt>
                <c:pt idx="256">
                  <c:v>53</c:v>
                </c:pt>
                <c:pt idx="257">
                  <c:v>49</c:v>
                </c:pt>
                <c:pt idx="258">
                  <c:v>24</c:v>
                </c:pt>
                <c:pt idx="259">
                  <c:v>13</c:v>
                </c:pt>
                <c:pt idx="260">
                  <c:v>7</c:v>
                </c:pt>
                <c:pt idx="261">
                  <c:v>18</c:v>
                </c:pt>
                <c:pt idx="262">
                  <c:v>38</c:v>
                </c:pt>
                <c:pt idx="263">
                  <c:v>6</c:v>
                </c:pt>
                <c:pt idx="264">
                  <c:v>57</c:v>
                </c:pt>
                <c:pt idx="265">
                  <c:v>34</c:v>
                </c:pt>
                <c:pt idx="266">
                  <c:v>23</c:v>
                </c:pt>
                <c:pt idx="267">
                  <c:v>16</c:v>
                </c:pt>
                <c:pt idx="268">
                  <c:v>37</c:v>
                </c:pt>
                <c:pt idx="269">
                  <c:v>523</c:v>
                </c:pt>
                <c:pt idx="270">
                  <c:v>66</c:v>
                </c:pt>
                <c:pt idx="271">
                  <c:v>113</c:v>
                </c:pt>
                <c:pt idx="272">
                  <c:v>310</c:v>
                </c:pt>
                <c:pt idx="273">
                  <c:v>120</c:v>
                </c:pt>
                <c:pt idx="274">
                  <c:v>79</c:v>
                </c:pt>
                <c:pt idx="275">
                  <c:v>5</c:v>
                </c:pt>
                <c:pt idx="276">
                  <c:v>0</c:v>
                </c:pt>
                <c:pt idx="277">
                  <c:v>427</c:v>
                </c:pt>
                <c:pt idx="278">
                  <c:v>152</c:v>
                </c:pt>
                <c:pt idx="279">
                  <c:v>321</c:v>
                </c:pt>
                <c:pt idx="280">
                  <c:v>28</c:v>
                </c:pt>
                <c:pt idx="281">
                  <c:v>303</c:v>
                </c:pt>
                <c:pt idx="282">
                  <c:v>198</c:v>
                </c:pt>
                <c:pt idx="283">
                  <c:v>233</c:v>
                </c:pt>
                <c:pt idx="284">
                  <c:v>145</c:v>
                </c:pt>
                <c:pt idx="285">
                  <c:v>153</c:v>
                </c:pt>
                <c:pt idx="286">
                  <c:v>509</c:v>
                </c:pt>
                <c:pt idx="287">
                  <c:v>53</c:v>
                </c:pt>
                <c:pt idx="288">
                  <c:v>295</c:v>
                </c:pt>
                <c:pt idx="289">
                  <c:v>185</c:v>
                </c:pt>
                <c:pt idx="290">
                  <c:v>96</c:v>
                </c:pt>
                <c:pt idx="291">
                  <c:v>29</c:v>
                </c:pt>
                <c:pt idx="292">
                  <c:v>42</c:v>
                </c:pt>
                <c:pt idx="293">
                  <c:v>109</c:v>
                </c:pt>
                <c:pt idx="294">
                  <c:v>25</c:v>
                </c:pt>
                <c:pt idx="295">
                  <c:v>7</c:v>
                </c:pt>
                <c:pt idx="296">
                  <c:v>294</c:v>
                </c:pt>
                <c:pt idx="297">
                  <c:v>171</c:v>
                </c:pt>
                <c:pt idx="298">
                  <c:v>176</c:v>
                </c:pt>
                <c:pt idx="299">
                  <c:v>0</c:v>
                </c:pt>
                <c:pt idx="300">
                  <c:v>55</c:v>
                </c:pt>
                <c:pt idx="301">
                  <c:v>125</c:v>
                </c:pt>
                <c:pt idx="302">
                  <c:v>57</c:v>
                </c:pt>
                <c:pt idx="303">
                  <c:v>159</c:v>
                </c:pt>
                <c:pt idx="304">
                  <c:v>9</c:v>
                </c:pt>
                <c:pt idx="305">
                  <c:v>120</c:v>
                </c:pt>
                <c:pt idx="306">
                  <c:v>122</c:v>
                </c:pt>
                <c:pt idx="307">
                  <c:v>194</c:v>
                </c:pt>
                <c:pt idx="308">
                  <c:v>61</c:v>
                </c:pt>
                <c:pt idx="309">
                  <c:v>158</c:v>
                </c:pt>
                <c:pt idx="310">
                  <c:v>25</c:v>
                </c:pt>
                <c:pt idx="311">
                  <c:v>120</c:v>
                </c:pt>
                <c:pt idx="312">
                  <c:v>199</c:v>
                </c:pt>
                <c:pt idx="313">
                  <c:v>50</c:v>
                </c:pt>
                <c:pt idx="314">
                  <c:v>33</c:v>
                </c:pt>
                <c:pt idx="315">
                  <c:v>61</c:v>
                </c:pt>
                <c:pt idx="316">
                  <c:v>129</c:v>
                </c:pt>
                <c:pt idx="317">
                  <c:v>82</c:v>
                </c:pt>
                <c:pt idx="318">
                  <c:v>35</c:v>
                </c:pt>
                <c:pt idx="319">
                  <c:v>50</c:v>
                </c:pt>
                <c:pt idx="320">
                  <c:v>50</c:v>
                </c:pt>
                <c:pt idx="321">
                  <c:v>69</c:v>
                </c:pt>
                <c:pt idx="322">
                  <c:v>83</c:v>
                </c:pt>
                <c:pt idx="323">
                  <c:v>21</c:v>
                </c:pt>
                <c:pt idx="324">
                  <c:v>104</c:v>
                </c:pt>
                <c:pt idx="325">
                  <c:v>20</c:v>
                </c:pt>
                <c:pt idx="326">
                  <c:v>8</c:v>
                </c:pt>
                <c:pt idx="327">
                  <c:v>69</c:v>
                </c:pt>
                <c:pt idx="328">
                  <c:v>155</c:v>
                </c:pt>
                <c:pt idx="329">
                  <c:v>366</c:v>
                </c:pt>
                <c:pt idx="330">
                  <c:v>32</c:v>
                </c:pt>
                <c:pt idx="331">
                  <c:v>4</c:v>
                </c:pt>
                <c:pt idx="332">
                  <c:v>62</c:v>
                </c:pt>
                <c:pt idx="333">
                  <c:v>310</c:v>
                </c:pt>
                <c:pt idx="334">
                  <c:v>168</c:v>
                </c:pt>
                <c:pt idx="335">
                  <c:v>193</c:v>
                </c:pt>
                <c:pt idx="336">
                  <c:v>147</c:v>
                </c:pt>
                <c:pt idx="337">
                  <c:v>229</c:v>
                </c:pt>
                <c:pt idx="338">
                  <c:v>19</c:v>
                </c:pt>
                <c:pt idx="339">
                  <c:v>202</c:v>
                </c:pt>
                <c:pt idx="340">
                  <c:v>204</c:v>
                </c:pt>
                <c:pt idx="341">
                  <c:v>105</c:v>
                </c:pt>
                <c:pt idx="342">
                  <c:v>21</c:v>
                </c:pt>
                <c:pt idx="343">
                  <c:v>56</c:v>
                </c:pt>
                <c:pt idx="344">
                  <c:v>36</c:v>
                </c:pt>
                <c:pt idx="345">
                  <c:v>130</c:v>
                </c:pt>
                <c:pt idx="346">
                  <c:v>497</c:v>
                </c:pt>
                <c:pt idx="34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59-4E2E-BCA7-042D070427D6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Mean Drop</c:v>
                </c:pt>
              </c:strCache>
            </c:strRef>
          </c:tx>
          <c:spPr>
            <a:ln w="25773">
              <a:noFill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Sheet1!$O$2:$O$5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Sheet1!$P$2:$P$5</c:f>
              <c:numCache>
                <c:formatCode>General</c:formatCode>
                <c:ptCount val="4"/>
                <c:pt idx="0">
                  <c:v>72.232209737827716</c:v>
                </c:pt>
                <c:pt idx="1">
                  <c:v>122.75409836065573</c:v>
                </c:pt>
                <c:pt idx="2">
                  <c:v>142.0625</c:v>
                </c:pt>
                <c:pt idx="3">
                  <c:v>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59-4E2E-BCA7-042D07042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385792"/>
        <c:axId val="1"/>
      </c:scatterChart>
      <c:valAx>
        <c:axId val="1471385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Strahler Order</a:t>
                </a:r>
              </a:p>
            </c:rich>
          </c:tx>
          <c:layout>
            <c:manualLayout>
              <c:xMode val="edge"/>
              <c:yMode val="edge"/>
              <c:x val="0.3952"/>
              <c:y val="0.9044943820224719"/>
            </c:manualLayout>
          </c:layout>
          <c:overlay val="0"/>
          <c:spPr>
            <a:noFill/>
            <a:ln w="343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429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Drop (meters)</a:t>
                </a:r>
              </a:p>
            </c:rich>
          </c:tx>
          <c:layout>
            <c:manualLayout>
              <c:xMode val="edge"/>
              <c:yMode val="edge"/>
              <c:x val="1.7600000000000001E-2"/>
              <c:y val="0.37359550561797755"/>
            </c:manualLayout>
          </c:layout>
          <c:overlay val="0"/>
          <c:spPr>
            <a:noFill/>
            <a:ln w="34364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1385792"/>
        <c:crosses val="autoZero"/>
        <c:crossBetween val="midCat"/>
      </c:valAx>
      <c:spPr>
        <a:solidFill>
          <a:srgbClr val="C0C0C0"/>
        </a:solidFill>
        <a:ln w="1718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080000000000001"/>
          <c:y val="0.43820224719101125"/>
          <c:w val="0.1328"/>
          <c:h val="0.12078651685393259"/>
        </c:manualLayout>
      </c:layout>
      <c:overlay val="0"/>
      <c:spPr>
        <a:solidFill>
          <a:srgbClr val="FFFFFF"/>
        </a:solidFill>
        <a:ln w="4296">
          <a:solidFill>
            <a:srgbClr val="000000"/>
          </a:solidFill>
          <a:prstDash val="solid"/>
        </a:ln>
      </c:spPr>
      <c:txPr>
        <a:bodyPr/>
        <a:lstStyle/>
        <a:p>
          <a:pPr>
            <a:defRPr sz="121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4296">
      <a:solidFill>
        <a:srgbClr val="000000"/>
      </a:solidFill>
      <a:prstDash val="solid"/>
    </a:ln>
  </c:spPr>
  <c:txPr>
    <a:bodyPr/>
    <a:lstStyle/>
    <a:p>
      <a:pPr>
        <a:defRPr sz="13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635D27B-F3D8-4367-B12F-FA0543AC1E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5980C5-437B-42CA-8E8E-410EFFB15E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B7358949-018D-4C91-9A47-F713AAF39EF8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9C87470-01D7-4E6C-9CAB-69BC3D7BB3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19D7E25-9BF9-4DE1-BF82-7CAF9579B9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EECE05F1-B07B-4995-AE38-D545A389CD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A06342F8-64E3-4CF2-AE69-F88AF83833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F479EF6-E690-4C01-8E7B-8BE0633AD7FE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D72B0D6-2517-4F89-B664-ADC037F6E8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4F60757-654D-4E7C-A442-E018D5B37C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1D25B30C-8421-4C54-A694-8BE3FFB1D652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57D9D87-60A2-4040-8135-EE4B67D13D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20CE1781-1ED8-46A5-8EFE-7B51D00E0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7306CD0D-53FC-46F5-8CE5-FBBD37B39F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882363E6-B942-462C-9CF2-AEE077ED72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C8B97D-EA5A-488F-8A7C-42C5269F9B1E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5BDE781-E772-40A2-B272-BD6634167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74BF1-3AAB-4097-B75E-49B9420CCA2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78755753-67F5-4C4C-91C6-63BE42EEF644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9350" y="706438"/>
            <a:ext cx="4611688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2491F4B-E1C8-4375-A1C1-0C7350427B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378325"/>
            <a:ext cx="5048250" cy="4167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AA502CE-E603-4B68-A254-2B3C79E92C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CCD6CF-3F33-4479-BB60-C0E296A82603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EA03122-A515-475F-AFA7-E773EC9ED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D3531-A503-4F4E-8D47-28347FC638E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88482" name="Rectangle 2">
            <a:extLst>
              <a:ext uri="{FF2B5EF4-FFF2-40B4-BE49-F238E27FC236}">
                <a16:creationId xmlns:a16="http://schemas.microsoft.com/office/drawing/2014/main" id="{313A3E5A-0F6C-4BC6-A6AE-6952C1180D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3313" y="682625"/>
            <a:ext cx="4654550" cy="3490913"/>
          </a:xfrm>
          <a:ln/>
        </p:spPr>
      </p:sp>
      <p:sp>
        <p:nvSpPr>
          <p:cNvPr id="788483" name="Rectangle 3">
            <a:extLst>
              <a:ext uri="{FF2B5EF4-FFF2-40B4-BE49-F238E27FC236}">
                <a16:creationId xmlns:a16="http://schemas.microsoft.com/office/drawing/2014/main" id="{D407E9DF-4F34-489E-8AD7-36E0A27B3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02138"/>
            <a:ext cx="5029200" cy="40989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893E90C6-763F-41EF-A5D4-C724F400B3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913960-C6FA-44D8-89B0-F440CF6F86EA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8C1D150-9C43-47BC-B2F4-3D8A857E3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59B67-5669-42EC-8BC9-08D9A66B7F8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88514" name="Rectangle 2">
            <a:extLst>
              <a:ext uri="{FF2B5EF4-FFF2-40B4-BE49-F238E27FC236}">
                <a16:creationId xmlns:a16="http://schemas.microsoft.com/office/drawing/2014/main" id="{FA9E2EC6-B453-4374-9798-904DEB5A6F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3313" y="682625"/>
            <a:ext cx="4652962" cy="3489325"/>
          </a:xfrm>
          <a:ln/>
        </p:spPr>
      </p:sp>
      <p:sp>
        <p:nvSpPr>
          <p:cNvPr id="1088515" name="Rectangle 3">
            <a:extLst>
              <a:ext uri="{FF2B5EF4-FFF2-40B4-BE49-F238E27FC236}">
                <a16:creationId xmlns:a16="http://schemas.microsoft.com/office/drawing/2014/main" id="{E14DF296-5320-48E8-AAA5-5BF394552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16425"/>
            <a:ext cx="4964113" cy="4121150"/>
          </a:xfrm>
        </p:spPr>
        <p:txBody>
          <a:bodyPr lIns="92402" tIns="46201" rIns="92402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85F68AC-1204-4F4D-9DAD-C3A089FB04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4CD89-2E7A-4CE2-A02D-1FE6010F21DC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A4B3862-CFD4-4164-AA34-26B2311F9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6C3E4-386F-4FCF-8125-EDB2A697928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04898" name="Rectangle 2">
            <a:extLst>
              <a:ext uri="{FF2B5EF4-FFF2-40B4-BE49-F238E27FC236}">
                <a16:creationId xmlns:a16="http://schemas.microsoft.com/office/drawing/2014/main" id="{754CD3DE-D211-4E25-B4BE-D092AC68ED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3313" y="682625"/>
            <a:ext cx="4652962" cy="3489325"/>
          </a:xfrm>
          <a:ln/>
        </p:spPr>
      </p:sp>
      <p:sp>
        <p:nvSpPr>
          <p:cNvPr id="1104899" name="Rectangle 3">
            <a:extLst>
              <a:ext uri="{FF2B5EF4-FFF2-40B4-BE49-F238E27FC236}">
                <a16:creationId xmlns:a16="http://schemas.microsoft.com/office/drawing/2014/main" id="{15BBA9B1-9E4A-4DA8-8D93-CE64BE869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402138"/>
            <a:ext cx="5026025" cy="4097337"/>
          </a:xfrm>
        </p:spPr>
        <p:txBody>
          <a:bodyPr lIns="90860" tIns="45429" rIns="90860" bIns="4542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A2940BA4-68B5-429C-865F-2E8110BA0C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FF4545-C4D4-44CA-A547-25B37B5F0AC2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75BDCAA-98EE-4687-B18B-47BF216B1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481BA-F0EB-4F47-A86C-8891788643F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36642" name="Rectangle 2">
            <a:extLst>
              <a:ext uri="{FF2B5EF4-FFF2-40B4-BE49-F238E27FC236}">
                <a16:creationId xmlns:a16="http://schemas.microsoft.com/office/drawing/2014/main" id="{93ED4EF1-66BD-4A37-8281-E63346AD6A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3313" y="682625"/>
            <a:ext cx="4654550" cy="3490913"/>
          </a:xfrm>
          <a:ln/>
        </p:spPr>
      </p:sp>
      <p:sp>
        <p:nvSpPr>
          <p:cNvPr id="1136643" name="Rectangle 3">
            <a:extLst>
              <a:ext uri="{FF2B5EF4-FFF2-40B4-BE49-F238E27FC236}">
                <a16:creationId xmlns:a16="http://schemas.microsoft.com/office/drawing/2014/main" id="{595FE9BF-D562-4047-97EF-D18F060F2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02138"/>
            <a:ext cx="5029200" cy="4098925"/>
          </a:xfrm>
        </p:spPr>
        <p:txBody>
          <a:bodyPr lIns="92403" tIns="46201" rIns="92403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22EDA4AC-AEA9-4FAD-9273-C0516A432B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544E953-70F3-4550-ACB9-C768F3DDA065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14F2B6B-10F1-42B9-ACE0-B20B67A8B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F69A5-BA5E-43CF-8E6E-403DA1390F6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06946" name="Rectangle 2">
            <a:extLst>
              <a:ext uri="{FF2B5EF4-FFF2-40B4-BE49-F238E27FC236}">
                <a16:creationId xmlns:a16="http://schemas.microsoft.com/office/drawing/2014/main" id="{BB38DD1D-5A4E-46DB-847A-8271FF37E7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3313" y="682625"/>
            <a:ext cx="4654550" cy="3490913"/>
          </a:xfrm>
          <a:ln/>
        </p:spPr>
      </p:sp>
      <p:sp>
        <p:nvSpPr>
          <p:cNvPr id="1106947" name="Rectangle 3">
            <a:extLst>
              <a:ext uri="{FF2B5EF4-FFF2-40B4-BE49-F238E27FC236}">
                <a16:creationId xmlns:a16="http://schemas.microsoft.com/office/drawing/2014/main" id="{0521A1B3-544D-46E9-BC94-15CAE56A5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02138"/>
            <a:ext cx="5029200" cy="4098925"/>
          </a:xfrm>
        </p:spPr>
        <p:txBody>
          <a:bodyPr lIns="92403" tIns="46201" rIns="92403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13DABAFD-7BA2-47EF-B863-FC4E06512C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8F7403-36B1-4D54-AAC1-EA02A2682277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C5F8B6B-4711-4B98-A3DA-7E235088A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20F4F-BAC7-4345-9E41-AC67144DA8B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55074" name="Rectangle 2">
            <a:extLst>
              <a:ext uri="{FF2B5EF4-FFF2-40B4-BE49-F238E27FC236}">
                <a16:creationId xmlns:a16="http://schemas.microsoft.com/office/drawing/2014/main" id="{A498E3C1-C9EB-4DEB-8A38-9D851765B7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3313" y="681038"/>
            <a:ext cx="4654550" cy="3490912"/>
          </a:xfrm>
          <a:ln/>
        </p:spPr>
      </p:sp>
      <p:sp>
        <p:nvSpPr>
          <p:cNvPr id="1155075" name="Rectangle 3">
            <a:extLst>
              <a:ext uri="{FF2B5EF4-FFF2-40B4-BE49-F238E27FC236}">
                <a16:creationId xmlns:a16="http://schemas.microsoft.com/office/drawing/2014/main" id="{403D9367-9C12-45A1-BDDD-8198B8748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16425"/>
            <a:ext cx="4965700" cy="4121150"/>
          </a:xfrm>
        </p:spPr>
        <p:txBody>
          <a:bodyPr lIns="93933" tIns="46967" rIns="93933" bIns="46967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2811D746-63B9-4125-A970-C859EDDF5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>
            <a:extLst>
              <a:ext uri="{FF2B5EF4-FFF2-40B4-BE49-F238E27FC236}">
                <a16:creationId xmlns:a16="http://schemas.microsoft.com/office/drawing/2014/main" id="{02C8AB19-1AE0-483F-8925-8E150CC5879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0A9F86D-D9B3-462C-9889-D377780876F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4B40EA3-6F37-45A5-AD05-B02E3EA8BAD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702F9C9C-1C2A-40C4-B3F3-8A7A117D185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0CEB3539-75B7-482C-B520-35483973AE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0FB971BE-9106-4108-A0A1-0C5D5AD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EAE9A5-6B01-415C-8E98-2B4DBA1C9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41E4-940A-4A58-B2C4-4E2DC0D0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DA538-A166-4FC6-971D-D3E6DB08A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D358-84AA-410F-86D5-D93A175F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B42CC-7F76-48F1-B10F-6246EFB2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EC698-C0AF-47B5-95FA-6F9FF37D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540D7-809C-4AC7-BC5A-9E0727B19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035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9972-A94C-481D-BA71-4CA38AD7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7C16-E84C-4E47-A177-27DFFB277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91717-3974-474A-B254-787F4D60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C8A5-205A-48B0-BC50-DA127816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BE19-1026-43FD-B26B-CC45B719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D605E-5024-4ACA-BE5F-6A00F116D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667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19E48-160B-4137-9778-77884C7A0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BB271-3727-4DCB-A05D-E3496D8C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FC7D-28BA-4BBE-82F0-183CD242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269A-2118-414D-A91F-2B224CD7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91F0-D255-4C1C-87C5-D24FFC05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4BB4-1E29-4D90-8A88-A06F99D45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710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345C-79F5-4E3D-B8F3-FB1C20BCB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6905-2EA8-4DED-B633-A41B32813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6C20-A976-4FB0-96B0-D07B6CE0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CB5B-C421-4ADC-89F6-42C88B5E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5CC-28AB-44F4-8228-CD0495E3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C4D56-618D-4C39-8624-16B2D38BB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2716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B795-AC92-4814-B8A1-1D2A2EA3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5B61A-BE7D-4E00-8367-64E3EFEBB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F13E2-BD31-4C5E-A0EC-4B4C3E7B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D014F-0D92-4019-9B2D-BCA1DDB1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48FB-4804-41F6-8808-0842D600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9399C-CDCB-4A0D-9BC3-957CB16E6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9037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558A-C006-4ED8-80DB-2D78BB83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3914-8E6A-4123-A0C5-73B20807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58E6A-B9B9-4C6A-AC30-BBF56DF1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9A79C-77FB-43AE-B5D9-E37C873F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A1FF5-7E71-4661-91E4-5CDF8D9B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2FF0-9C0C-4CC9-BF0F-21B14840A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240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5255-6B70-4735-81F0-3CBE2E92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BE060-DEA9-4A69-B54F-18432389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FBCD9-32CC-43F6-863B-8B08C544C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D73A0-8E2C-4A02-8AA6-7831EAFC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A0FBD-A4C7-4D57-BF2E-55BE4726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4B03-8F7C-4225-A199-248F349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E252B-5804-4619-96F4-3839E2685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395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E1D4-B8B0-401D-A79C-635015ED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FF871-6752-4582-8D53-64D4781C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BB247-D799-4769-82A6-4795AD50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401DE-B495-4156-8888-C0E7635ED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8E8A9-F885-4D27-AFC8-157D1326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E0C78-9CA9-47E0-AB99-1EE51AA0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4C09F-DE6E-470E-A28E-1D607F5B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2A9A1-6291-40BA-8604-804EEF01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8BCB0-C12B-41A9-BEB5-4044B5F05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568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B2BC-DAFB-4DBE-B55D-3DC742DD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9C980-589E-4958-8D61-4893DAA0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7CD45-CE33-4A15-B1A6-F63DD11C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BE39A-FB45-4A93-B049-CC7590F9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95E0-FA8B-461F-AD9A-AA6EF92D3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426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E1BA2-B021-4924-BBAD-1BE6A502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217A0-002A-403D-A062-E71A0C1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A63C5-5F8A-4B9E-9295-EDA5A9AF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AAA7-0171-4169-95E6-FAF84BB17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153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2E74-4EDD-443E-B724-BC4719DE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BC29-A637-42E0-A0B6-E76803B5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9FFD-2DEF-4421-B2B2-520CD11F6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66E6E-4461-48B2-8262-1FA3F563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7108D-A44A-4E81-BC69-FF3F2988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31107-BBCA-47AA-86BA-1F806E8E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9B784-A9A6-4DC9-B8B6-B99ED1E14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84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81FA6-F960-45CD-8F6A-C08B49BA5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756EC-8B9C-42AA-84AA-D1D8B0350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6C79-AEFC-4FB5-8F2B-C3E7C6F9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6F29-87FB-4418-BE6F-4C7A02E5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1F75-45CF-43A8-A13D-4E9775C6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2065-D4F1-4A75-977A-39B34E897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248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DC30-4511-4481-AF25-2A600183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641EF-8217-43A3-9BE4-0A117E32A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DCBC5-A718-46BA-8593-A6DBFCE31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34266-168D-4CA4-9252-7A52B682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5712-D51F-493A-AAEB-90D74016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33072-5508-462A-BE72-A4AE793B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13EF1-AFEF-452E-AE95-236BCCC7E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81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7737-287C-4F2B-91DC-5195A68F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0FFB3-804D-4197-8693-BFD1B2721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540A-E452-4CD5-9098-2AD63965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4F1F-6AE1-45B0-8742-FC46F7DE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7D15-5ADA-4C85-994C-3616564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E75AB-E1F4-42C9-B5DE-C9835EEA5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368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58FA3-B9D4-45B1-9105-1F82713CB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C7F60-FE6D-4271-93B0-BC49393C8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B4F42-385D-424B-B81A-CB067B8A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FCB7C-B4CA-4D0C-AB8B-05E9699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75B3-B8C1-43C8-8B95-ED171A76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B746B-8649-4389-9AB9-18FF1DB9F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3238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347B-6D0E-4CF1-8D4B-C55283F6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C3DF4-5D12-4DEC-B234-3A9C6DD93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386F8-398E-43BA-8CB7-BC4D2D4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BC8B-B2EB-4ACE-BE45-486104AE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7E7E-0055-422F-BE27-607E207E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46098-6C55-4E15-BAD9-7E6D3BE41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8520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DC8A-8AEA-4919-A2E9-77C7EB10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2A4EE-CCAC-4E42-800D-913B679C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D28D7-A5CD-4F19-ACEA-B9209958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A753-8651-4F73-9315-9870DD5E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32C4-EC08-4D8F-9A05-68FF2FBC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A78CD-1F48-4B7D-8ADF-38319AF97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1320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A680-07FE-4228-B1CE-EC2840DA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80271-9CD8-4E90-8A21-A7FE737A6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127A9-54AF-4B64-B995-BB9B1661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F60B-607A-4B17-81DC-0321CB44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3A70-DF34-43BB-9B14-175F9968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CBA4C-D0CB-439A-AA35-98AAA3025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0999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1F05-F935-4F3D-B595-E13616E0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B294-BB47-4D34-AF7C-B2D6D4C79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F191-FAA1-4175-9FBC-E94AC44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045D-0F31-4B9E-B30F-4778154C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FE011-AC88-4BF9-B48B-14A7EC36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E1096-D526-4E44-B83D-B32755E6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B0D0C-B9EA-40DE-AD59-B1B937AB3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4782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FA1F-83F7-4C53-AD53-6849DB41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ADD64-60C1-431F-AFD8-B78D625E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04F2E-4358-4A12-8D50-F44EB0B4B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9B56C-315E-4197-95A9-71D7D47EE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28F2B-EEC2-4C65-B667-6DC980CF4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319A5-6CD8-460B-8927-87BCA672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7964B-A445-45D0-9446-42C13884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17EBB-C98B-43CC-B095-4850935B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3730-C92A-407F-AD3A-E3070CC19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640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5604-3E02-463A-AA61-17489931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5A42C-9139-4A50-8F2F-7EDB44F1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0F10C-5D05-46FA-B8C0-5B78025E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EBE61-BBEC-45BC-A141-F845E109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4F231-DC2A-4C8E-8F09-74D623276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54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D54C2-94B7-4157-BD2E-74E6C70E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06AA1-A2AB-4DC1-9B66-C71438E0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F4A55-1AFF-4DB8-AFE5-1D4923E2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CD21-AECB-4D00-B6E3-5FE9A9807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9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2C5C-750E-439C-BD6F-76C05932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6939801A-114E-4B0A-A984-269A699A4B9D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A019E-3112-4B12-BCD4-C0C759ACC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852CA-C07A-4A40-B08C-002AA3B0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75416-53F7-4F2D-9C47-27E2B0E5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1CEF3-E7D7-48FE-9B18-B56DB053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02B0C4-E25C-49AC-BDD8-1593BCD31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975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E344-7F61-45D1-A6DF-C3B66745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D1F5-03C7-40D4-95A6-A2F35AB4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74DC6-E72E-4AEC-B886-5CB83FD31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3F41E-F804-4DA9-91BE-E99EE4E7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C0313-E73F-47B8-972E-D110D063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5FE36-D5FA-4697-B73C-EF447A5B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2421-4460-4249-8FC8-05F273662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1805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074F-F20B-424D-B0E8-2521997A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D806-495F-4158-A02A-72565C7AE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39275-4196-46B2-93C8-7325B81C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5FA2B-8F59-4EB7-8280-5E45B0BF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9D497-1A2B-45F2-BBC4-6ED8D577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11B14-082B-413F-961A-CD551597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8BA3-C7DF-4BE8-9BA1-9E5D072A6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1754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E101-F24D-4F59-A8A4-A13DB350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7726-D4E9-4310-AA3F-F9D4E0990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9068-5489-4F42-AF1A-9BBB3792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358C0-E986-41C3-8631-9CA04647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B3F4B-0AF7-49B6-868E-AC40325A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701DC-2724-45B6-8267-2705D0D17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8419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7A0A1-F2DB-453F-9CB3-3EC6843D6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77984-9491-4477-9009-06595D979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F88CE-A8D8-41AC-A064-938DAA78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773F-676C-4363-921F-89ADC500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41B1-0B65-4C5C-8E25-6F44CA11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AE7D7-79DB-42FE-AC22-059C2141B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1050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866" name="Group 2">
            <a:extLst>
              <a:ext uri="{FF2B5EF4-FFF2-40B4-BE49-F238E27FC236}">
                <a16:creationId xmlns:a16="http://schemas.microsoft.com/office/drawing/2014/main" id="{781E6F8F-5DA2-4C75-9EA1-16FB895B9D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88867" name="Rectangle 3">
              <a:extLst>
                <a:ext uri="{FF2B5EF4-FFF2-40B4-BE49-F238E27FC236}">
                  <a16:creationId xmlns:a16="http://schemas.microsoft.com/office/drawing/2014/main" id="{942838A7-C8A9-4E2B-BEC1-0FC7DB15A6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kumimoji="0"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88868" name="Rectangle 4">
              <a:extLst>
                <a:ext uri="{FF2B5EF4-FFF2-40B4-BE49-F238E27FC236}">
                  <a16:creationId xmlns:a16="http://schemas.microsoft.com/office/drawing/2014/main" id="{1A16262D-D109-4451-AF3E-54D25F5816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188869" name="Group 5">
              <a:extLst>
                <a:ext uri="{FF2B5EF4-FFF2-40B4-BE49-F238E27FC236}">
                  <a16:creationId xmlns:a16="http://schemas.microsoft.com/office/drawing/2014/main" id="{D2FBD8DC-CBE9-4AF0-BB33-5F34C24E7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88870" name="Rectangle 6">
                <a:extLst>
                  <a:ext uri="{FF2B5EF4-FFF2-40B4-BE49-F238E27FC236}">
                    <a16:creationId xmlns:a16="http://schemas.microsoft.com/office/drawing/2014/main" id="{BAC98271-28AC-431A-8CD7-5CFFBC648D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1" name="Rectangle 7">
                <a:extLst>
                  <a:ext uri="{FF2B5EF4-FFF2-40B4-BE49-F238E27FC236}">
                    <a16:creationId xmlns:a16="http://schemas.microsoft.com/office/drawing/2014/main" id="{EC300795-69EE-4CDA-8ADA-A75E48EFBB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2" name="Rectangle 8">
                <a:extLst>
                  <a:ext uri="{FF2B5EF4-FFF2-40B4-BE49-F238E27FC236}">
                    <a16:creationId xmlns:a16="http://schemas.microsoft.com/office/drawing/2014/main" id="{7E1089E8-C47F-4327-BBB5-77DA25E7A5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3" name="Rectangle 9">
                <a:extLst>
                  <a:ext uri="{FF2B5EF4-FFF2-40B4-BE49-F238E27FC236}">
                    <a16:creationId xmlns:a16="http://schemas.microsoft.com/office/drawing/2014/main" id="{36B04D62-3C22-473F-8609-6FAC257ABC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4" name="Rectangle 10">
                <a:extLst>
                  <a:ext uri="{FF2B5EF4-FFF2-40B4-BE49-F238E27FC236}">
                    <a16:creationId xmlns:a16="http://schemas.microsoft.com/office/drawing/2014/main" id="{5D691D79-FAFB-4C63-B91C-8FDEA665F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5" name="Rectangle 11">
                <a:extLst>
                  <a:ext uri="{FF2B5EF4-FFF2-40B4-BE49-F238E27FC236}">
                    <a16:creationId xmlns:a16="http://schemas.microsoft.com/office/drawing/2014/main" id="{54FD6ECF-CF13-4A5A-82B7-6B366E476F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6" name="Rectangle 12">
                <a:extLst>
                  <a:ext uri="{FF2B5EF4-FFF2-40B4-BE49-F238E27FC236}">
                    <a16:creationId xmlns:a16="http://schemas.microsoft.com/office/drawing/2014/main" id="{6F3098D5-08E3-4EF7-9E46-26A5546741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7" name="Rectangle 13">
                <a:extLst>
                  <a:ext uri="{FF2B5EF4-FFF2-40B4-BE49-F238E27FC236}">
                    <a16:creationId xmlns:a16="http://schemas.microsoft.com/office/drawing/2014/main" id="{E85213A7-4997-4FE4-8868-C1A3DF7EFD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8" name="Rectangle 14">
                <a:extLst>
                  <a:ext uri="{FF2B5EF4-FFF2-40B4-BE49-F238E27FC236}">
                    <a16:creationId xmlns:a16="http://schemas.microsoft.com/office/drawing/2014/main" id="{36DF21AA-37C3-4C0A-BE26-11C6F84EFE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879" name="Rectangle 15">
                <a:extLst>
                  <a:ext uri="{FF2B5EF4-FFF2-40B4-BE49-F238E27FC236}">
                    <a16:creationId xmlns:a16="http://schemas.microsoft.com/office/drawing/2014/main" id="{93F86BDA-A545-4A81-B742-E57402FBBA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kumimoji="0" lang="en-US" alt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88880" name="Rectangle 16">
            <a:extLst>
              <a:ext uri="{FF2B5EF4-FFF2-40B4-BE49-F238E27FC236}">
                <a16:creationId xmlns:a16="http://schemas.microsoft.com/office/drawing/2014/main" id="{CD25ADF7-B704-4DC2-8DE7-95E3F4810B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88881" name="Rectangle 17">
            <a:extLst>
              <a:ext uri="{FF2B5EF4-FFF2-40B4-BE49-F238E27FC236}">
                <a16:creationId xmlns:a16="http://schemas.microsoft.com/office/drawing/2014/main" id="{78DE1B2D-4E7E-44F9-9D23-FC7AA6CB2F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88882" name="Rectangle 18">
            <a:extLst>
              <a:ext uri="{FF2B5EF4-FFF2-40B4-BE49-F238E27FC236}">
                <a16:creationId xmlns:a16="http://schemas.microsoft.com/office/drawing/2014/main" id="{A6BD0D1C-398F-4FA4-AD05-9D7FD542B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91976F-B9AE-4EC9-A2B0-C303781022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88883" name="Rectangle 19">
            <a:extLst>
              <a:ext uri="{FF2B5EF4-FFF2-40B4-BE49-F238E27FC236}">
                <a16:creationId xmlns:a16="http://schemas.microsoft.com/office/drawing/2014/main" id="{33972F84-BBF5-4C44-9DDD-7E2B6958F0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88884" name="Rectangle 20">
            <a:extLst>
              <a:ext uri="{FF2B5EF4-FFF2-40B4-BE49-F238E27FC236}">
                <a16:creationId xmlns:a16="http://schemas.microsoft.com/office/drawing/2014/main" id="{DF4E84C5-8011-4CD8-A789-AD7C917451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42C0-65D4-4160-8105-71143EB6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EDA0C-F1EE-4092-9E24-28AE30726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443B2-4E2A-446A-B037-0F266D9C4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36F5E-B228-4919-8004-460917F4D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6EA29-32A2-40A5-97C3-813BB98933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F5E2ED-6692-487C-8115-DD0E4C34FE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767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0DF4-D93C-4A5F-AA11-0B09C97A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1BAE2-A4A1-492B-8349-162666EC9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8E75-6104-4F76-9013-5286B0EDA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3A14A-B8CA-4592-A6F9-AB261F445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08729-EDD2-45B0-ACE8-C505375A36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296EF7-C784-46AC-8583-FA47D7774E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5176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7074-2D1E-4660-B9D5-6827ACA6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03A4-5520-42CF-AE95-61B1A7A07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09087-D6D7-41E9-A073-3936722E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94D8-6D77-4346-8704-4F2B32976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C0A0-7481-4626-9A7C-777FEB361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208D30-14AA-4B73-AF9C-2635CE59A5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13E12-18DC-47CF-B622-0A385BBC0C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423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26A7-80BD-4AED-BC76-3AC44955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06919-483A-4E77-A797-63C759849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AE92C-B8F1-49CB-B528-BC84AFA1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63557-9C3F-4C5C-B2AB-EDD3F5974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68039-4B86-49A1-A033-4B850DD0B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EA0F0-4DCF-42B1-8DD1-2936F9248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4966A2-17A7-42D2-918C-BDB2661F6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277686-4AC8-48B6-8E1E-9E4AAEDBCC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C631A81-312C-486C-90F5-6FE2E27A530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1746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5668-960B-40C1-96F2-9EAA3663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876F1-8947-430F-8DCA-5B3C8FDF14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FCC72-54E0-4FDF-AEA5-ABEF42931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A17B39-F3DB-4F22-BFE2-A52461200C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CCA3F-D885-4B73-9C61-A9E659011A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0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Line 2">
            <a:extLst>
              <a:ext uri="{FF2B5EF4-FFF2-40B4-BE49-F238E27FC236}">
                <a16:creationId xmlns:a16="http://schemas.microsoft.com/office/drawing/2014/main" id="{36C1AA5B-A459-42E5-B3F5-03BEED396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1" name="Arc 3">
            <a:extLst>
              <a:ext uri="{FF2B5EF4-FFF2-40B4-BE49-F238E27FC236}">
                <a16:creationId xmlns:a16="http://schemas.microsoft.com/office/drawing/2014/main" id="{B163AC4B-2FEE-43B7-A618-6FE4987AA58C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2" name="Rectangle 4">
            <a:extLst>
              <a:ext uri="{FF2B5EF4-FFF2-40B4-BE49-F238E27FC236}">
                <a16:creationId xmlns:a16="http://schemas.microsoft.com/office/drawing/2014/main" id="{D80E51B3-7C53-499D-828D-968C60957C9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62853" name="Rectangle 5">
            <a:extLst>
              <a:ext uri="{FF2B5EF4-FFF2-40B4-BE49-F238E27FC236}">
                <a16:creationId xmlns:a16="http://schemas.microsoft.com/office/drawing/2014/main" id="{7BBCE62B-EA7C-4525-923C-514EF5A8082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2854" name="Rectangle 6">
            <a:extLst>
              <a:ext uri="{FF2B5EF4-FFF2-40B4-BE49-F238E27FC236}">
                <a16:creationId xmlns:a16="http://schemas.microsoft.com/office/drawing/2014/main" id="{283472F5-2DD4-475D-8675-5D340624465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5" name="Rectangle 7">
            <a:extLst>
              <a:ext uri="{FF2B5EF4-FFF2-40B4-BE49-F238E27FC236}">
                <a16:creationId xmlns:a16="http://schemas.microsoft.com/office/drawing/2014/main" id="{5C109948-8D1F-4E68-8055-B57ABD435E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6" name="Rectangle 8">
            <a:extLst>
              <a:ext uri="{FF2B5EF4-FFF2-40B4-BE49-F238E27FC236}">
                <a16:creationId xmlns:a16="http://schemas.microsoft.com/office/drawing/2014/main" id="{DAEE9DB7-B830-4024-B085-688626F34D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4F08DB-BBD9-4818-AB0B-B9998E6C0B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A5F748-2A1A-41F6-9F39-14165F9D5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271B1-A381-48E7-A647-A4F3603F0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4D4A5B-68F7-4EEB-AE47-368A7DBAC8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43E8-0FEA-478D-B5D9-AB1952EF71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809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AB81-5C37-4782-9A3B-CDF48875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558F0-1240-4AC1-A9E7-03274B4E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5B28E-63C0-49DF-9173-0E1AB7A46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A7CB8-5826-4424-888D-9086FE144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40585-A93E-4A25-BADC-64741208A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013EB-4AC6-4FF5-9846-ABA73FB576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EC7B3-F174-4309-B0C5-C5B309038C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59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A16F-C0F0-466E-B675-4F8A31ED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F5022-A354-4077-BA70-CC8552977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90E21-39AD-402F-B916-95B941FF0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C3ACA-0216-4605-BA4E-013D6858A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B86D-A292-403E-811A-AB95119B5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A36328-47EB-4C11-8F4F-CCC4086055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4D996-BBA9-45E8-9634-C300290BB9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832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DD0-D593-4BAE-861D-9D282C6E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374A5-FC24-47F1-B938-58E78E128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6B60C-C249-4034-8A90-CB2294811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CE997-045D-44F4-9112-56F715161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AB04B-8322-443E-8AAB-24810349F0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0A0068-8F6F-487E-9886-431937FD7B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572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8D860-3131-4264-B023-D6FD99225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B1048-7DDC-4C1A-9AAC-3E80A326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432FB-05B4-4B2C-92DA-007477DD7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4976-087D-4FC9-9FFF-092E669A2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64550-7F47-4D7A-A808-141D34B0D5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728F51-7706-4691-8D8B-9F44E2F5D1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377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3AA4-E0F4-46C4-A567-39B30B31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DF17-9D41-4D8B-A88E-12EC0B1E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6880B-B2F8-4B16-943B-1571BA0C5B2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D5782-D790-4FE8-8B8B-A672B3EA708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E5946-97B8-418D-98FA-C72B875AD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F1BE8-478C-461D-8463-CD14F8D7A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9CBD17-8E7D-44C0-A657-861981EE25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09DA0F9-3482-45BB-9440-C4D14F30259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60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FD5E-C715-4453-8B81-E12FF318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B09A5-EE25-4C28-BE23-DD1A8B41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8BF11-3EBF-4CC7-94B4-8626A60A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E7CA5-F1FE-4334-951F-1CDDE556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563D6-47BC-4FB5-BCB5-262AC740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65B46-0B72-4B07-8969-F25E01E7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1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F607-5447-48C2-947B-5F0C130E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73AB7-AE32-4406-BAD2-4015CF58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4835E-9615-4CB7-8FB2-825E1E9A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E3D5-27A6-47A6-8080-4618121B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0889D-6623-41BE-9D12-5BCB3EB3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B40C2-3E49-4722-81FE-608DEB83F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5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FECD-59AB-439F-AD07-DF7D6AAC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09184-2C49-4A23-BC7B-1E738AD58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C17A-708F-4D5A-AA29-0C5DC8083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1F64A-EA36-4EB2-AB01-C765106F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99867-8BF3-4F77-BDE0-85F39E5E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BDEAE-EB8E-4923-A8C7-0FB798CD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FA79E-D392-4BAD-91AC-58983F532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83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BA42-52AC-42E6-9999-8C782EC6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3E0DA-0D61-4E92-8979-309BB106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06CE5-C675-4A4C-92CC-6D9E7077E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9A51F-F837-4602-9B77-363D3946F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65C67-6206-469D-960A-B750B0D36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AB361-70A5-4DEA-BC18-04C2CBEB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50EAD-3EC1-4401-908B-C379A04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221E6-00E8-4267-AFB0-14FE7593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07E5-5188-479E-B202-5026A5849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30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6F1B-432C-4AF0-8D42-3DDBD34E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F5F2B-4488-4223-98A1-32D95C9A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ADFF3-F421-447E-9960-E47EB83C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31668-F1A2-4149-B031-DA6EFDD6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5144D-BBAB-426E-8C3B-3D34150BA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06ED9-0A85-40F2-951F-A9C106BB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12F9-E684-4509-AE5C-11231850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41C2B-EF34-4178-AB8D-9D9865FB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83554-23A6-4F9F-BF84-947C9D1F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2DC0-D10C-4F20-99D3-E841BBDE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A4FA-411A-4D59-9608-0A9E4155E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2629-0F46-475C-939B-9D86AA8E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C8A0-CE73-4A11-A7D1-6A9559C2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7615C-6098-4BC6-8BBA-FF6E940C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CAD3-90FD-4F6F-AC93-541BD1132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1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B40B-FA43-49BB-A984-B1C58267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F7F76-A9FD-4123-8288-A567B9D9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E7DD3-A5B2-470F-84E3-C3FE7792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36E81-D63F-4B74-A6AB-659F0CCA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9D4E-B34D-427C-8FCC-3A24F9BC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561D8-8D50-45AD-A848-4CBBAF98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3E9D-8BEC-4A7C-8CB9-78D4859F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6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9366-86A9-4293-B4AA-A6EB9FB4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0FF7A-FBF0-46BC-AB3A-01FA476F7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73E3-9576-4997-A81B-172AEB2BF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296EE-5C90-45B0-ADEC-AE39303B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4F9AF-022A-44CE-B1F4-465C6E10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B1CDB-688F-400A-A057-E10F02F8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A022B-5EC4-490E-A4FF-548199486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44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F326-D893-4839-8E90-AF9A5928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E0A53-00E2-4833-AC55-4627AD48A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7B68-41D3-47B1-9217-58CD0502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E21D-9555-4B92-88AA-4D3EE832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56A5C-1E96-43EF-8A65-1671DAAB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618DA-663F-4732-89F0-EEFBBB066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4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B9F3E-7C15-4E8D-AA9B-8EE24F4BC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2DB29-A807-473B-8BD1-41F792FB1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68C97-A9D8-467A-8254-E5FB82FF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05C4-50C5-46BD-B30A-3A37C853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89A83-3ED5-420B-B581-A1715965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62C8C-8D0B-43E2-A674-60239EEE9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2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D283-8E93-4621-980A-C032891E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F84A3-5ACB-4BB8-8EAD-A085A6543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45710-5A1C-4911-91E0-FD05C215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B45F-ADF5-4C60-AF71-E888F32F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3F655-51B8-4F84-AF00-99409254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83AD-D33C-46F7-AA63-1008F22C5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39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AABC-2A28-4E43-A773-A2B72B79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E07F-36A0-49A9-B3A4-D00D965A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D0040-64E1-4364-A089-AABCFB0A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F0A2-169C-4E96-ADA5-7718642A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6E00-0CB4-46D0-BD28-DF70ED56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C9F1-8794-45B3-A3AC-E027CF0D9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72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31FE-5C16-4612-A4F8-6F72EB76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82470-51B3-465E-AF99-6DD9FFAEF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DE2E-3F4B-49B6-8C2C-FA007F9B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22092-EC51-476E-B615-C83C0CDE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EFB89-E5AF-46A8-85A8-B0297267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7F5D-E6EB-4E40-905C-72BEBE0F8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276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ECC4-00B3-4D37-B2F8-9C1BE97F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CCE1-6043-4BF3-A0B0-2C7C9D66E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1C10E-BA58-428C-857B-7EA5D2FA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79B5F-527F-4E15-9293-ABCD10E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7301C-FDD3-4E2C-87FE-62FD7662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6CD59-6D3A-4ADA-936A-88BA42B0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18C8-8A78-4F58-8A7A-22E3639EA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8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16DE-5FDD-43EF-9AE7-CD795AD3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E48C-7195-4288-A9A0-B9D5D21A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509B7-9557-45B2-A6BC-6E6DA558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C5164-2E83-4167-9B81-B09C5E540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652A7-D3D4-4203-9D25-C37B44073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6ACC-B567-4B73-BF2E-CABB7B16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E80D7-2AA7-417C-9120-91697C46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E1AA7-EC1F-4210-ADBD-FB39401A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B71AB-03D8-41AD-A173-FC416A397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44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BBD0-74C5-4BFE-A867-907C212E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E84BB-B34A-4AF4-9F9F-6183D1B6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113F1-F851-4AE0-8F20-E4ADA155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1FF4E-17E2-4EAF-805F-75874F9D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3DBC7-0FF0-4A86-A696-62E73CE01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88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CF6A-F5DC-4138-A847-078E01D3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025AE-0AF5-47EB-9110-18D77D34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B671B-C2E4-4039-8633-45885D2E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A3D45-A65E-4540-97B3-DF19E824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BEBE8-3371-4F7F-B520-7D36BB07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83A1-B117-4265-ABAE-1DA8E6768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93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FACCF-EFEC-42D2-A0D8-208A8C32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B2CD7-90D9-4586-A2D1-E4E6AFB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28903-2B80-4FD4-96DC-E2271D55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4ECE-CE35-4CF0-A0CD-867B55F4A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647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2A45-31C4-4C25-86A1-8DDF7AEC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7A6C-A200-4FCD-AE41-BE4A5DD3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ED78E-89CF-40BA-82A4-A2BEE22D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F235-18B1-4A04-88B4-6CCE9604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F3B66-99D0-469B-A2F3-9FA3838E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9652F-7B7A-486E-A62E-79B10D37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6F3B-B0AC-4D25-8CF4-E4793CC3D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37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B7CB-9EED-425E-ACC7-67BB53E1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55531-924D-4361-A624-EF4E777BA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46DF3-3DA4-4AEC-BCFF-80790581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B259B-89D1-470C-845C-0BF9343A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B3C9D-4B85-4454-B2EE-24C929B8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BEDCB-FA59-43A8-A06A-ECD7E75E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2A11-09B5-44FE-B8AE-002719D3F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28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1917-6B43-4EEA-B614-FCB8979C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774F1-3E1F-4175-9FF9-46AFA0904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A9B3-5C62-44A0-8C15-43D90E14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BFDA1-8F5F-4469-98EA-744D7DEE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37A6-B070-4B68-A527-1736F954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4F50-03EF-49F0-B440-01E0A6602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118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72BC0-10EE-4985-82EF-27CD16E4B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78790-E663-4656-ACA4-FE7CDE0C2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3BFB-2059-44EC-9BCF-2D6130C3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02F71-2FEE-46A4-92C7-7C2D3820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310B4-A229-427C-99B2-3CEA0C5D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0F6FC-9713-4932-9334-92028C2F5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57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ACAA-E591-4074-945D-92CF1334A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6F7A4-65A1-4302-A7FF-B216DD694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6DEAC-EB7E-42EB-B4E8-D6DAAA14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D18D-405C-49F4-BC9B-02E5A9FF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27DD2-19E5-4389-8BC8-0CB17359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8DD94-54CE-4AD0-A048-E4141F37F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625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EB0A-0E0F-466C-B7B0-B0A8842A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DD36D-AEDD-4E64-9FA0-EE6B9EE4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7647-FFCF-45E7-A724-947011C5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5F91D-E505-4A7A-AA8F-EDE93B37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C068-3BBC-4D39-8FDC-6C4CED8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C5DE7-1B40-40F6-ACE0-9B286336C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60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75F8-F427-418A-BD1A-6113B297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46908-764D-4122-92BE-28A54F792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6FD12-F0F2-430C-B2B1-90B25236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0AAA-7351-4995-9602-88625937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94C2E-AD18-42E3-AFAE-E8003C74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C3F30-E0D9-4E83-A929-443A7B2AD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733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7B41-60F6-49ED-B0ED-1A312D15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01025-A3BE-46C9-90E0-E797D6F18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18F80-DFFF-4B9C-ACA0-9591A2E1A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529B5-479B-4CC1-B475-0FA2E06C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D4E47-F339-4442-B9C4-3CA772C7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7035E-C785-45CB-9A85-591A5872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AEF9F-3D3E-4AA7-82EA-8143184CD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452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44C8-C579-480C-89F8-35FCF339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A3257-4387-4303-BD85-2A9342B2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D4C3-9A0F-468B-881D-4C5C753CA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4768F-472A-43D8-96AB-84D2D305C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48003-BB7A-4E63-AC75-0AF040CD0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61142-3709-4336-9557-CCF625B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D2707-B134-4A24-9801-FD9CD932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7B001-C0D4-412E-984B-8E449E78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F07C2-6CC6-4C45-8858-D3E95AA2A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6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696B-D6BC-4002-BFC6-829B8D02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8F1A-C90D-4C3F-85BB-0361D0017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F6796-F7C7-48D6-85AA-EA665CC32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FBC80-0B54-4E39-918D-F3BDC4B5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D268C-CDB7-4C60-8835-19C514E2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860A8-1033-4582-AEED-B087F9F3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651D3-8107-4863-90F1-12CEE4DF9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869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258E-B91C-4D7D-9B20-BC95112B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181D9-E7AF-45D4-BA1B-36CD1759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8D5D-A5FC-4460-A2C7-6C7BB7E4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D1215-B782-470E-9EE2-62A1A3C6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66E0-C95A-4696-84A0-65EECE9EE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170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EFF75-5969-45EA-A99D-7DF7BD91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D53D9-3173-4D5C-AF79-199E5F54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D57D-A0FB-4950-8EC5-3C07BB98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9758-F389-414B-9E68-DEC9AAD07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493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59F-4942-4CE5-9A16-501F8926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0FCE-ADDE-49EC-9BFB-7B6E5007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8873F-E7ED-4019-8890-FBBECB2F2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B5404-CB09-4F7E-A79D-20CCD8F4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1586E-DCB7-45E2-A99F-7F8F2F20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30CFA-0B94-4A60-8FA5-AFBCA34E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04F3-F82E-41B4-9EC0-6D26B10C1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717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8F10-1552-4AEB-8057-475F6004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A6C59-4B7F-497C-843F-6C442E5FD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12E2-BB94-4817-B16C-350C4437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081EB-79B2-4BB4-A2D2-0D767870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3FB98-83E3-47ED-ADE0-EE4054D0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A1DBF-C8D8-4B0C-BAE3-BA02B557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B96EA-B0A5-4DA9-8AAF-73E37B29A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59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3805-DAF6-4C43-998F-2949CF56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29C32-8255-4E82-9F04-44F9D7602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FD703-514F-4224-8213-4CE55030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BE2CA-3E0C-4DF8-927C-4B664F5C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5B38-758B-43BF-91EB-75D2D649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7B22D-88C5-4CBE-BFB5-0BE9999F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41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84C49-C327-4178-A606-5B89C7C63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303E1-3B7F-41DC-B69E-157AC2E0B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10DD-7451-4E01-B410-1DF06927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C512-3B7B-4B43-B71C-D561BABB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231B-3D5E-4CEF-AD3A-6C75E1F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8907-0177-4BDC-9772-8557EB7D9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33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D0AF-049A-493F-B9A2-ABD05C5E9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9176C-854F-4068-B7D7-1276A8D6E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307E0-807F-4BD0-B415-74281EE0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60A3-B41F-4BD3-972E-F20330DC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A98B9-2F6C-4B97-97BE-B0F1EF0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FD0D0-5133-4A26-B535-F3561F88F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89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6111-C399-4982-82EA-6ED3293B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2C5C-7815-4CCF-A57E-3CE7F1AC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988F-8070-4E93-AF45-779EA37E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0E9A4-C0C3-4984-8EA1-6471EB7C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8FA5-81C2-4813-B911-AF70C62B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66EF-4266-4C0C-922F-DA365784C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64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807-2698-41F6-983F-0D82A3D6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B0F2-B3C7-4CAB-883B-14DA22A02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061C-C271-48AD-9852-F94171CF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55625-5B15-4A8C-9F28-F5096660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E376-10C6-4F9E-94D1-5D6A2993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E8414-1743-4106-AEB1-C1A163134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13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4E4B-4A02-4AB7-B37B-68D133AB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79A8-7342-4BBC-9614-E7540377A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772B4-B589-4867-BB0B-853815AEC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C3A98-ED72-4BC9-8D06-88AD54B8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D23FD-9786-42D6-959A-87BA270B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D4132-D6AA-43AB-A16E-4A1846C0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261D0-F82E-459A-A5A1-EE7AB58E3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7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F03B-A386-4E31-887E-55AB4D57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E674-2AC4-4B8C-AA96-10BEFC340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16913-FA38-4272-9412-E164EEA1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A2B7A-269F-4CDD-8B4D-5BACC348B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D4003-DB6F-4C8D-A3CA-924778CF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98F5C-96BF-4426-B4E4-D531F98E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BC2FA-258E-45BA-878B-FF245C46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16D18-9722-4867-AB9D-637260B1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940B-1F26-42DE-9206-AD52C6359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69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9DBC-601A-480C-8C1B-4EAEAE92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ED7C-919C-4A49-97F7-18504A523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D163-029D-474A-985E-6E5A2C189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D5968-FEF7-4D0A-8E32-0E469427E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D5534-755A-4967-93BD-854BCBC3F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54CF2-E0AD-4A92-BEAD-B8E1712E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A2041-3358-4E66-8F12-C89FBA63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7F623-0A38-4754-9E69-E7EDE23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99554-BF87-470E-9A4E-1AECFC062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57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C7C8-40D2-481E-8F41-13B2733E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742C7-D846-4698-927B-29AC7156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3FE58-6ABE-4A82-AEB5-376C9D8F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F55B7-6494-44C2-B3F9-4E51DDAA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00E2B-7C48-4A3D-ACD9-2CEA1BC09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585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F1919-E4B3-41E1-94AD-86CBB580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BAFF7-C6AA-4C92-B2DB-5C3B7F74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07644-1099-41C4-A4A6-5FC7DBD7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06EDF-AAA2-44FE-B990-1D2F9C585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78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8E0C-0942-4031-9D41-711D5B2C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0670F-433E-4908-8D57-9E917020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02C09-1902-4A12-8192-DA740D093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41DD-17BD-4B19-AFF6-181F2601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5CDB9-3CBB-4624-9B42-1A7211C4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33E36-B552-4470-A1AE-50C8519D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72F7-8FCB-4C11-99F6-714C6BB20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576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26BD-3100-41FB-A6F9-60F619BA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FF65E-EA31-4194-9719-6078927ED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87FC3-54B7-493B-9B6E-C8BEBF263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BBD39-483D-4118-92B4-49F9F1BF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CDCBD-A5C3-4CC4-9E18-B6C3A92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584C-30D6-43CD-9ECB-FAE40E78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AD87-68AB-4B10-90E7-E2BE8EA75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6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11D6-7B55-48F9-8293-7B598DAB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FB5CA-D226-433D-9DF5-213A0198C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2109-045A-494B-B0E6-FCD1B9F0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53F1F-78E0-40D8-8CD7-7299EC64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F49B-91BD-4218-8727-468A5331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2C03-A8FD-4420-AFFA-C249157E4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80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3F1EF-9F0B-4029-B030-7B7BBF805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BAF29-30DF-4063-82CE-BE213E140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D883-3519-4078-BFBA-9167F74F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562E-F9E7-4589-8497-01D4E894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6098B-9154-4CAF-90EB-63C4690E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F629C-2691-423E-ABF8-A2EAA521E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10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B160-4CB2-4AE7-AD8E-8C2771AEF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AA5C0-8FC5-4E75-89C9-858A346B7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61E85-C933-4E58-A051-9C2DBB00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ADE9E-2F05-44B0-912D-A3715B1B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8D59B-EA8E-481B-9698-AC77845D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DB6D-9B67-4678-BD04-48ACE8E21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205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7BFC-E7AC-477C-84B1-7FB32A5F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20BE-3220-42E7-83C6-1C84DF10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13E1-5423-4C95-8F94-77336278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F253-7C82-461A-817E-61001B1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21D66-2479-445E-9301-BB64FBA8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FE42-9D25-4B5A-B65B-A55DC9747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82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43DE-D63E-428B-9601-AF5E23D3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A471-EEA9-48E6-904E-53C6D29F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7779-AB60-4BF2-904C-657B93DB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2FA2-ADCF-4BE8-B68A-427C815B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D022-4611-4695-A596-F2E7CB80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8E3E5-07D9-4E68-A79A-9D0C7B05E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9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B3AE-2D72-4017-8642-6460BF9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5AA2F-8024-463E-A64E-4F9586F2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4CFBA-B95B-477A-98C0-6C92995A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57E0C-C59A-44B6-9848-AE553748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6305-0F87-4A2C-ABF3-1D91CF7C1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899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DBD6-4F9B-49D5-B4DE-7AD83B0D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BCFC-66BE-4D78-8CA5-63219B20A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F944F-B921-4163-A700-9782BDA43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60176-DBDE-4715-835D-A89C3CE9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AE6B4-BA11-49CE-8507-FCB74686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B4032-3528-4ECE-99E9-0BBFC5E2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0FFF-607A-40A2-B7A3-4E016D9B4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50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677-B7A9-4CE7-AEAF-B704F957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3E6A1-4D02-4EEA-AE56-48C4D288E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641D6-22F8-4624-A27A-F03C87341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5F011-47A2-40E5-B82F-348CDAAF3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A7197-B65B-418F-89E2-79E12AB59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B4007-9B0E-4E7C-AE9D-749016A2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F5D31-F91C-40AF-8E51-D496513C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D71ED-FC3F-4699-A609-E610FBBC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EA81-90CD-433E-B731-C9207341D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078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A529-DDD5-481A-9841-F43448D4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27136-104D-469F-80D6-37839C2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06752-2630-4F22-A79C-5EAF6821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9A0A2-CFA9-41A3-9F0A-E789BFAB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B31F-61C5-4136-8A74-C9CFCCD42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54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F0863-CA61-462F-94F7-EBFC3D32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5FC56-BF78-4D88-B582-E46FD802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739A0-7E4C-4914-81F1-7BADB2F1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DC282-CC18-44BA-AE1D-8580D84FF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205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A94E-0D0D-441D-ADBE-3B794265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65D5-C60F-4554-A560-45802451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CFCC9-A00B-41A9-A1C2-F7BB76330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0E5D0-3891-4D9F-BA62-D345C57C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290AF-3061-4B2A-ADEA-13A8313F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3A3A1-76A0-4446-8A3C-B24B7E9A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AD266-9E26-420F-93F2-41DCD8F21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46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BEE1-D115-49F3-9519-8041B2BD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35700-2644-4F60-A4A9-0D4C9C39D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4473-3985-40C6-97D1-123C6F369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E9BF8-5338-4F4C-8B93-69613435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FEF74-54A2-4A9E-A8FB-270E48A4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8B5E-C2EB-4D72-BDCD-49C0DD25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52421-B657-4860-BF72-D6878B69E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54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3E7E-C4CF-44BB-AD1B-34EA2F95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1DD98-18E8-44C2-BC87-F2A4DFAE9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1F867-0534-45EF-8FD3-3748525F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8C305-DA03-4DD6-8658-84833306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08C9-CAFF-4B43-81BE-719C6EEB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9E14E-EEA3-4F79-8D16-7BF5A086F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274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FFCC0-5C21-4CDC-AE2F-6D2C10A6D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F8B80-1058-43D1-B183-C3CA894B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67C23-9D56-45F8-B6D9-22035357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2254-FB42-451F-87DB-BE6856E8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A590-360D-4261-96AB-7FF51E32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02EC6-A84B-49F9-935D-2A7E8DDA0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0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9F99-0DD1-4E74-80A9-06E9A033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2B4DF-BC19-4EB1-B519-CB4EBE9E6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47EEF-A965-4D43-B4F3-5F200FA3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AA60-33F2-436F-A2D3-60044334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C7A0B-0711-4126-9B0D-645E96F0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E04AF-DFBF-4112-BA98-3DB1FE67A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613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E20D-408F-4A8F-A68C-2E75A833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F8711-33B6-4602-9F5D-5502D6A36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D11F-4059-420E-B23E-3B2F7E02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E5E75-D334-4F3C-8A48-E5A62211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2393-BA56-4036-983A-601F0E6C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F5A7-EB86-4D0F-982E-FD65F5F5C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DA259-CB8F-48EB-931D-468CED74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C61DE-3E21-491E-B182-6EEA7D61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BEEAE-E845-4AD4-B466-7FF59627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BC8ED-ADDB-4C0A-AC12-C5D99BFD4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798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A401-0B85-46E8-ACFB-F24ADB28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169A1-E2D3-4AAF-A5EE-C2B8BF92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BBCA-26B1-4FD9-8657-5DC8F370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D2B4-F173-48B6-9849-4ACDA443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057C0-2BFF-4C81-B51A-19D39D93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3B2BE-20E6-4FCA-A379-52C997481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0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32BF-7A53-4D6D-AE41-D57803AE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6292-2CE6-49D7-A704-3D152F977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E03E8-0F3A-4620-BB20-A67C24B00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AA3FC-ED37-42D2-B8AC-F3D5B434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1FD9-5A9B-4493-8D5B-FBDD911E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70416-AC81-4A97-BFA9-48C586C9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4F20-0A37-4846-A2F4-4B19F67C6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919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DC72-3E44-448E-9CD5-8A946332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58217-AC40-4A45-ACBE-C8DAD273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2FFB8-D8B1-45A7-BF59-9956D82C0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48912-FDCA-4094-9FAA-9F59F5183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0D5D3-F70D-44B0-96C6-57A787947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BF896-A5AE-479C-B94B-7D8109F8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E4F1-02B9-4205-B9B2-870AA7C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B0110-12CC-4698-A637-1260CC17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AB609-553E-4E6F-B2EC-3BB787319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06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6664-EF62-451B-A942-6B825FF4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4BAF6-C3E1-45FC-9B7F-B7D0BE4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A07F5-EBE4-407A-B280-78FC9E0C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F77B7-900E-4020-93B8-9506761A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F5936-A8BA-425A-8B7E-59C896E2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344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8ACA8-5B8E-4B44-8DCD-D304A25F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81BAB-48EA-4496-A9C4-0D8ECA5C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98133-F077-44F0-ABEA-DEB4E517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508B-5044-48CA-8ADB-2C4DB71A2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708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B524-D9F5-4B76-AF27-01DC9003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4E8D-11BB-41F7-A4DB-08651EF0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3F533-67B7-4A9D-8172-5AAAB9EA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8D992-ABA2-4B69-9F18-9D19CCCA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D13AC-8EE0-4E49-94C5-7E4E2DC5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5D10-C892-4E40-8BEE-39942586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B0222-20E7-4AFD-90C8-FBC626FBE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28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798C-ABBA-4B46-A29F-3CC41A63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10422-EEA6-4CD9-A187-95E73B804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D61B7-FCF4-431F-A44D-25D583020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78A5-5C59-4948-8769-AAA18C3E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C554E-7000-47B0-9C24-4915A171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318D6-A243-44E7-987C-402DEC5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EAC34-F335-4487-BDF9-B8F2F6D4B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142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36D5-F9C4-4FE1-BFFF-60BF1512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8E447-8BFB-45D8-9BB9-0E23843D8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99DB-A99C-470B-B93D-E8AEC29F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2B706-68D7-4932-AF39-02FA14F6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73582-FD82-42D0-81CF-09FAB70C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182C-9392-4D43-ACCB-B2CA3AA1F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499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49930-E3AE-4574-B3BC-0919CC396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FDC44-AB3E-4D55-804F-44435A3FA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49E6F-F80C-4408-84FB-C525B605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D2615-C1BA-489B-9E30-EF1232BD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A7A8-F3DB-4C50-83BF-85C9ED68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B2CA-3F5A-48ED-8AC6-6909C3E66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9709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03CB-DB7A-431B-A117-A1A3E400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1638D-F642-4F53-86F9-D3075183C8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49C77-013C-4BF6-960E-972F9CE95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50FC8-D12A-4DD2-8A20-C66456CB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29CC0-A33F-454A-803C-A521BAA6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22452-DA6D-4F50-85DA-AABE6752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7F8C6C-3033-48BE-BB79-D8952895B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7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C1C3-7708-4E10-882B-9080D367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34255-5CCA-4201-B8C2-426FBDF9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977D2-528D-437D-9B7B-81076131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FC3F-BC59-4D11-97EB-A79FE65D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421EE-44BB-4E9B-AC29-563622E2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167C4-762A-49EE-8327-D37EF271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329AC-97D3-4F8C-80A7-F050ACA12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5799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Line 2">
            <a:extLst>
              <a:ext uri="{FF2B5EF4-FFF2-40B4-BE49-F238E27FC236}">
                <a16:creationId xmlns:a16="http://schemas.microsoft.com/office/drawing/2014/main" id="{76BDA01F-DA45-4BA0-AD44-F14B4856B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5" name="Arc 3">
            <a:extLst>
              <a:ext uri="{FF2B5EF4-FFF2-40B4-BE49-F238E27FC236}">
                <a16:creationId xmlns:a16="http://schemas.microsoft.com/office/drawing/2014/main" id="{DE5A401B-DFEC-46C4-8969-9DF9DB98D7A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6" name="Rectangle 4">
            <a:extLst>
              <a:ext uri="{FF2B5EF4-FFF2-40B4-BE49-F238E27FC236}">
                <a16:creationId xmlns:a16="http://schemas.microsoft.com/office/drawing/2014/main" id="{D1A6F980-CFB4-4CE6-9609-24E5FC7F9C1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32517" name="Rectangle 5">
            <a:extLst>
              <a:ext uri="{FF2B5EF4-FFF2-40B4-BE49-F238E27FC236}">
                <a16:creationId xmlns:a16="http://schemas.microsoft.com/office/drawing/2014/main" id="{F22664DD-DF4A-4732-8C31-A958CAEC85D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32518" name="Rectangle 6">
            <a:extLst>
              <a:ext uri="{FF2B5EF4-FFF2-40B4-BE49-F238E27FC236}">
                <a16:creationId xmlns:a16="http://schemas.microsoft.com/office/drawing/2014/main" id="{F9607685-458E-43FB-9E15-CA974717B5E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2519" name="Rectangle 7">
            <a:extLst>
              <a:ext uri="{FF2B5EF4-FFF2-40B4-BE49-F238E27FC236}">
                <a16:creationId xmlns:a16="http://schemas.microsoft.com/office/drawing/2014/main" id="{061E5E64-F0CC-4DBA-AC65-7340F945A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2520" name="Rectangle 8">
            <a:extLst>
              <a:ext uri="{FF2B5EF4-FFF2-40B4-BE49-F238E27FC236}">
                <a16:creationId xmlns:a16="http://schemas.microsoft.com/office/drawing/2014/main" id="{FD39F14C-A1D9-4243-B810-DFE140FCB9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F8B887-1879-4D77-87F8-FE51AE214C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891C-FAA5-4F81-A2F4-9C894116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59A1B-066E-48C1-8BDD-28B80F1A6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16D6-7D85-4D20-A04A-9F896590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92230-6959-44DA-B2DA-C09AC4C2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7EAE-06D7-4C78-BAF0-3F8D497F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D100-2E5B-4CFB-9BCC-535CDDCA6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011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832-6B23-413D-BC31-9726EEF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2474-8660-4415-94F4-279AF30EA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DCF56-D36D-459F-97A9-01F481E2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3D77-9419-4EF5-A326-D9744100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7A27-3FBA-421B-B444-717851A0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97668-9776-4921-84F1-B6439E76E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285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351F-768F-4D17-92D9-21B9B9F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9552-FBBC-432A-AF1B-BAC3A8E40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F9FEE-41C6-433B-93EB-0AB2A994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E26F5-5892-4450-A35D-B9B3DCB6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741F8-D7E9-4151-9461-27BFB355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AB7B4-24C0-4930-A5FB-40B8BE30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D6CD4-056F-450C-850C-7AC8D1DAA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80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9332-C4F2-497B-9A9C-F5B803F9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3DD12-1FD4-4872-AAE4-ADE2F2E76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0EFEE-5FD4-42DC-A61F-483A97A94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D6E8C-1AC7-4CE4-BD5A-808E31181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E25A6-8528-42EC-9955-B78C64340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C442C-9CED-44E9-A116-24D42FAB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56C8A-1CD8-4A41-811B-B1E6C2B8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E4D4A-171C-47A2-8821-AB923A8F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6A9E7-8363-48CA-85A8-95424230F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99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7440-A1F6-4984-A54A-E5AE713E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2AB75-2AF6-4CAB-8532-C7D830F9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95DBE-64D9-4E6F-B182-49A7B223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0512D-BDE5-4407-9405-7508D1BA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C703-52C0-477C-8D68-2E96FB148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9171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BA082-4B27-42D0-9613-0A6DCFD5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C0F2F-CD6A-44AC-BD20-4C912CAB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30B4-7856-4AB6-A27B-A0DDA6B0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292E-B632-4D82-B4D7-96D9B0D36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090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703C-2762-4006-9EF9-92AE8D7E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33B3-CD2B-408F-96B7-8DE6151D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4C9A7-1D11-43C7-8BC9-95FA5A81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8683-9334-4878-8277-473BA7C4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BCDA0-68B2-4F94-82D6-225FD63C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64E0C-C54D-4575-9C8E-046997AF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55C1-CF12-4F35-8531-20B975273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566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5B15-2F92-4B68-90AD-0FAE7777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80E05-DE9F-48A5-BA98-3AF8CF9F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9159E-B42D-463D-9DCB-183D18F42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43973-CF30-4652-96C0-32DE3C79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D6401-1B79-4BAA-8C36-FD979B31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BDCF2-1956-4A26-B25B-F456D303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E34BB-32F6-47AB-86BD-D1647655E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856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CAB5-E5A9-451A-88AC-540CD27C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664A-63B2-4871-B0D3-F2398773A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1A81-27C3-46EA-BA83-4DE04243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738B-E3BD-4B76-AEAB-D4852D59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27C9-D7BE-444D-B6E9-64EA2A90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957C3-28CF-40AB-BC6E-7FE191FDD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3886-89E7-46FE-9695-9FA47454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5247A-86BF-452B-A89D-411D3686E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AE5F3-2FBF-4E6A-B7D8-2D563B2F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8D540-ABCC-4B96-BADD-F2995BD8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12DDA-0A26-4B20-89E7-7A179C30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AE9F0-30CD-477C-812C-D7F1BA19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3E39F-C0C4-415D-B26F-97D92B009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720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F4DA4-B05D-48BE-997B-07B2A7368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AF68A-0834-4464-A950-D92A348FC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8B72D-0D61-4AA7-9A27-B1B33B96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14115-CD12-4F94-9DF7-2676C696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EDD03-93AE-4E44-A253-E1A10A9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1D483-7359-4EB9-B54D-1C9E4EE85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47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F886-ED9C-46FE-9676-392B7263A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507C6-7AC5-4DA3-9EE2-4A9EACE78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569CE-5361-4354-8292-7C61A19E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46F3-1C65-4699-AD91-D43F30E7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05CD-6086-4610-9DA1-B0EA5065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533C2-C033-43C4-AD4F-5759630BD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001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074C-5AB6-40B0-A713-9A064CBF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E6CB-81F6-47BE-A9D6-333D8F26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53B1-BC90-4168-9FA0-17C5332C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69FE3-4DED-43CA-8541-BDF0A6F3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C6D3-D797-49AC-86C2-B062520B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C8FD-B402-4138-B57B-E98B5D11B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55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096A-40CE-422D-9F3E-687AB7DE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F688-7894-4B7F-8334-7537A457B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4957-2D88-4728-856F-A613F622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A7A7-8CAE-43AB-AA12-22D72087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3B2B6-4C61-4B65-825C-2E9E9268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F239-9C57-49B6-83CD-7F941E35C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280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F859-8A14-43C1-91FF-13E56739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CECB-9E2A-4162-B82C-034CE6F99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FAF8-BC1D-4A0E-B4BF-F5AF5B60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9BB4-415A-4301-9918-B25DB038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8C04B-09C5-4BCB-90A1-EAB093C4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76045-BE9E-49FF-B396-2B433076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CB49-D0AC-4737-8BE3-75C409BC6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2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5049-D43C-4BA3-A31C-E26FEAAB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715D4-C9E9-49D7-ADE3-CD650B32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1FD9-BFCA-4084-A6E3-2655F9C4A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5D0BF-F8C1-4CDC-A232-CA606B8E0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0BC6C-29F7-4587-8F1F-3EA2CE15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194AE-D48B-4CC5-BFC8-7AF091F6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F72C8-EF5A-49A8-9D4D-21B767F9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131A7-37CC-44CD-BD92-E9C7E3C2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F0BC7-6505-460E-BFD8-06346E44B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563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E420-003F-43B0-BDA1-59340045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CFB49-2EF6-4A41-9DE6-D8CB9423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87814-F8B2-442D-B0A3-103FBEA0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9B673-0431-4AD3-B54F-533AF53D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F4159-0D47-4173-B2E6-AF313941B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235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126B5-4172-42BD-B817-95118D74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AA756-68DE-4009-9BAC-102121FD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C210-E2A4-4D83-BAF5-FE2F8843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32978-6783-4897-9A2B-130B45BD6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8260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3AE5-50DD-4EA8-8577-7C3BA20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F28D-5F39-42DE-B603-23257571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24DE2-290C-438A-819F-A92DC5023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695F2-2955-4253-BA68-19DA5BCE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6B5F9-5FC1-45A7-AF4A-A85DE7EE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041B5-028D-4DDC-9192-FBC46F4C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B712-ECC8-4960-9309-FE3272A11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30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1273-5C50-429D-81C4-55F10589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B0F5E-87B4-4275-88E3-56AC53B54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81203-51A3-4397-8AB6-3F3950B9C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9D608-6268-408D-A98E-0D592351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CF01A-FDDD-4CA2-AB33-3DB3FD10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BE3C5-D95C-49B8-82B5-D68340A5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A3DA-53B2-4C08-AFDF-162C4E045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68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8090F5FB-45AB-4E84-8898-7016F8075FF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7D7389-6973-44F2-B95D-A2F5A67DD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6C8BA5-B17C-498E-81E8-92C6CDA34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1C710FB-358B-42F1-90F6-8FAA9B0412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24ACDD36-48C1-4336-A421-A1C6A3D75A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1CDD126B-6FCD-4FC9-95C3-D001A7B17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47FE817C-A5D5-4E32-9BC1-85C1CC0E65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7BD51A60-A114-4B2D-AC46-DF8FD25B4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809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>
            <a:extLst>
              <a:ext uri="{FF2B5EF4-FFF2-40B4-BE49-F238E27FC236}">
                <a16:creationId xmlns:a16="http://schemas.microsoft.com/office/drawing/2014/main" id="{E01A49F8-B1A7-4064-8E5B-EFE8D7E26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10019" name="Rectangle 3">
            <a:extLst>
              <a:ext uri="{FF2B5EF4-FFF2-40B4-BE49-F238E27FC236}">
                <a16:creationId xmlns:a16="http://schemas.microsoft.com/office/drawing/2014/main" id="{1B576032-A92E-40A6-A472-61EFBB3B6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0020" name="Rectangle 4">
            <a:extLst>
              <a:ext uri="{FF2B5EF4-FFF2-40B4-BE49-F238E27FC236}">
                <a16:creationId xmlns:a16="http://schemas.microsoft.com/office/drawing/2014/main" id="{2AD8D0F6-A812-4C9F-858E-8B681F8F97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110021" name="Rectangle 5">
            <a:extLst>
              <a:ext uri="{FF2B5EF4-FFF2-40B4-BE49-F238E27FC236}">
                <a16:creationId xmlns:a16="http://schemas.microsoft.com/office/drawing/2014/main" id="{4870CAAC-FE0D-459A-911A-2588EFAA64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110022" name="Rectangle 6">
            <a:extLst>
              <a:ext uri="{FF2B5EF4-FFF2-40B4-BE49-F238E27FC236}">
                <a16:creationId xmlns:a16="http://schemas.microsoft.com/office/drawing/2014/main" id="{9E8A8E31-8779-460F-A8AB-FD6309AFA5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cs typeface="+mn-cs"/>
              </a:defRPr>
            </a:lvl1pPr>
          </a:lstStyle>
          <a:p>
            <a:fld id="{0D5A8423-7990-4B5A-86D1-4C82038D9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>
            <a:extLst>
              <a:ext uri="{FF2B5EF4-FFF2-40B4-BE49-F238E27FC236}">
                <a16:creationId xmlns:a16="http://schemas.microsoft.com/office/drawing/2014/main" id="{A4C0CB74-0DEB-4AE4-826D-E987BAE1D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66339" name="Rectangle 3">
            <a:extLst>
              <a:ext uri="{FF2B5EF4-FFF2-40B4-BE49-F238E27FC236}">
                <a16:creationId xmlns:a16="http://schemas.microsoft.com/office/drawing/2014/main" id="{10EDAF71-5A36-4EAC-B124-ED096B1FE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66340" name="Rectangle 4">
            <a:extLst>
              <a:ext uri="{FF2B5EF4-FFF2-40B4-BE49-F238E27FC236}">
                <a16:creationId xmlns:a16="http://schemas.microsoft.com/office/drawing/2014/main" id="{BF254D06-9278-443E-8A49-6F12ED7B36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66341" name="Rectangle 5">
            <a:extLst>
              <a:ext uri="{FF2B5EF4-FFF2-40B4-BE49-F238E27FC236}">
                <a16:creationId xmlns:a16="http://schemas.microsoft.com/office/drawing/2014/main" id="{0CEA8A4F-E6C1-4025-B971-6C54BC8BBE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66342" name="Rectangle 6">
            <a:extLst>
              <a:ext uri="{FF2B5EF4-FFF2-40B4-BE49-F238E27FC236}">
                <a16:creationId xmlns:a16="http://schemas.microsoft.com/office/drawing/2014/main" id="{B2C8B099-B5B0-4586-944E-8B6274AD19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59CA92D7-AD5C-4BCD-ACF5-300B763A02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>
            <a:extLst>
              <a:ext uri="{FF2B5EF4-FFF2-40B4-BE49-F238E27FC236}">
                <a16:creationId xmlns:a16="http://schemas.microsoft.com/office/drawing/2014/main" id="{5A7991EC-FF5A-4DC3-864B-23BF4EBD3C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187843" name="Rectangle 3">
            <a:extLst>
              <a:ext uri="{FF2B5EF4-FFF2-40B4-BE49-F238E27FC236}">
                <a16:creationId xmlns:a16="http://schemas.microsoft.com/office/drawing/2014/main" id="{01CECCB7-2DE3-40D9-AAC1-743296F691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1BE65072-71F3-4845-812A-8A6AA9F4943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87844" name="Group 4">
            <a:extLst>
              <a:ext uri="{FF2B5EF4-FFF2-40B4-BE49-F238E27FC236}">
                <a16:creationId xmlns:a16="http://schemas.microsoft.com/office/drawing/2014/main" id="{3FFABF3D-C3E7-4869-8867-AF8D18EAD5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87845" name="Rectangle 5">
              <a:extLst>
                <a:ext uri="{FF2B5EF4-FFF2-40B4-BE49-F238E27FC236}">
                  <a16:creationId xmlns:a16="http://schemas.microsoft.com/office/drawing/2014/main" id="{A0EAB04D-2D8B-4949-8571-D734AE911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kumimoji="0"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87846" name="Rectangle 6">
              <a:extLst>
                <a:ext uri="{FF2B5EF4-FFF2-40B4-BE49-F238E27FC236}">
                  <a16:creationId xmlns:a16="http://schemas.microsoft.com/office/drawing/2014/main" id="{1D1A6CA2-01DF-44F0-B490-7C2A02C08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87847" name="Rectangle 7">
              <a:extLst>
                <a:ext uri="{FF2B5EF4-FFF2-40B4-BE49-F238E27FC236}">
                  <a16:creationId xmlns:a16="http://schemas.microsoft.com/office/drawing/2014/main" id="{D0E1A188-C3C0-4872-981E-6A6E3CBDC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7848" name="Rectangle 8">
              <a:extLst>
                <a:ext uri="{FF2B5EF4-FFF2-40B4-BE49-F238E27FC236}">
                  <a16:creationId xmlns:a16="http://schemas.microsoft.com/office/drawing/2014/main" id="{3BC78DB7-0B74-44DE-A6FF-12C62D7C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7849" name="Rectangle 9">
              <a:extLst>
                <a:ext uri="{FF2B5EF4-FFF2-40B4-BE49-F238E27FC236}">
                  <a16:creationId xmlns:a16="http://schemas.microsoft.com/office/drawing/2014/main" id="{16857B10-AADB-4863-980C-36516C8AB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7850" name="Rectangle 10">
              <a:extLst>
                <a:ext uri="{FF2B5EF4-FFF2-40B4-BE49-F238E27FC236}">
                  <a16:creationId xmlns:a16="http://schemas.microsoft.com/office/drawing/2014/main" id="{C985E14C-4B22-44C3-A8AD-F9C2159EB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7851" name="Rectangle 11">
              <a:extLst>
                <a:ext uri="{FF2B5EF4-FFF2-40B4-BE49-F238E27FC236}">
                  <a16:creationId xmlns:a16="http://schemas.microsoft.com/office/drawing/2014/main" id="{0C13F5D4-4D1C-46FF-BC08-684930C6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87852" name="Rectangle 12">
              <a:extLst>
                <a:ext uri="{FF2B5EF4-FFF2-40B4-BE49-F238E27FC236}">
                  <a16:creationId xmlns:a16="http://schemas.microsoft.com/office/drawing/2014/main" id="{9F9DE74D-E8F7-4950-8A67-41ABD740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7853" name="Rectangle 13">
              <a:extLst>
                <a:ext uri="{FF2B5EF4-FFF2-40B4-BE49-F238E27FC236}">
                  <a16:creationId xmlns:a16="http://schemas.microsoft.com/office/drawing/2014/main" id="{C0B323CD-6052-4D85-B649-9E0FB850C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kumimoji="0"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87854" name="Rectangle 14">
            <a:extLst>
              <a:ext uri="{FF2B5EF4-FFF2-40B4-BE49-F238E27FC236}">
                <a16:creationId xmlns:a16="http://schemas.microsoft.com/office/drawing/2014/main" id="{9A54756A-2643-4083-B7E5-21BF8D7D5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87855" name="Rectangle 15">
            <a:extLst>
              <a:ext uri="{FF2B5EF4-FFF2-40B4-BE49-F238E27FC236}">
                <a16:creationId xmlns:a16="http://schemas.microsoft.com/office/drawing/2014/main" id="{A439AF8E-8469-43E9-B5E8-CFCF26EA2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87856" name="Rectangle 16">
            <a:extLst>
              <a:ext uri="{FF2B5EF4-FFF2-40B4-BE49-F238E27FC236}">
                <a16:creationId xmlns:a16="http://schemas.microsoft.com/office/drawing/2014/main" id="{48CA4BE8-873E-4AFF-854D-C0F98912FD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Arc 2">
            <a:extLst>
              <a:ext uri="{FF2B5EF4-FFF2-40B4-BE49-F238E27FC236}">
                <a16:creationId xmlns:a16="http://schemas.microsoft.com/office/drawing/2014/main" id="{0C4E2AD8-EB63-4E90-A1D3-13782A7A364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8C58C7F-F855-4745-BD6A-BFE3D5ABC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1828" name="Rectangle 4">
            <a:extLst>
              <a:ext uri="{FF2B5EF4-FFF2-40B4-BE49-F238E27FC236}">
                <a16:creationId xmlns:a16="http://schemas.microsoft.com/office/drawing/2014/main" id="{95DB5AA8-9DC4-4F22-A1B3-7E451B7A3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A8084A15-9B2B-4843-86CB-1C2CB3F8E5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0" name="Rectangle 6">
            <a:extLst>
              <a:ext uri="{FF2B5EF4-FFF2-40B4-BE49-F238E27FC236}">
                <a16:creationId xmlns:a16="http://schemas.microsoft.com/office/drawing/2014/main" id="{4FC89AEF-1918-4FD8-84EF-E296F1551D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1" name="Rectangle 7">
            <a:extLst>
              <a:ext uri="{FF2B5EF4-FFF2-40B4-BE49-F238E27FC236}">
                <a16:creationId xmlns:a16="http://schemas.microsoft.com/office/drawing/2014/main" id="{179429B6-AE79-4698-935D-3580166F5D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480D78B3-5219-4F06-AD65-652F28B6A3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61832" name="Line 8">
            <a:extLst>
              <a:ext uri="{FF2B5EF4-FFF2-40B4-BE49-F238E27FC236}">
                <a16:creationId xmlns:a16="http://schemas.microsoft.com/office/drawing/2014/main" id="{32E36405-3C4C-4716-A1DD-5C2CA393C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DB586233-8AAC-4FD3-B1FC-908E12F1E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1D84390B-BB20-4D81-BA99-0A623265C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B6DD2D3A-EFB2-4FD8-8643-9C716D3BDD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03813" name="Rectangle 5">
            <a:extLst>
              <a:ext uri="{FF2B5EF4-FFF2-40B4-BE49-F238E27FC236}">
                <a16:creationId xmlns:a16="http://schemas.microsoft.com/office/drawing/2014/main" id="{9C6B265E-E785-41AE-A5A4-3C8DCFD539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03814" name="Rectangle 6">
            <a:extLst>
              <a:ext uri="{FF2B5EF4-FFF2-40B4-BE49-F238E27FC236}">
                <a16:creationId xmlns:a16="http://schemas.microsoft.com/office/drawing/2014/main" id="{F63561A5-76FB-45AD-81F0-4A10E74380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0F4B4A06-6297-4B85-BE81-16B2218EC3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78791DC3-42BF-4D93-B643-3BDC6A69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6457C7E2-B3CD-4852-A077-EE8A8B87F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5732" name="Rectangle 4">
            <a:extLst>
              <a:ext uri="{FF2B5EF4-FFF2-40B4-BE49-F238E27FC236}">
                <a16:creationId xmlns:a16="http://schemas.microsoft.com/office/drawing/2014/main" id="{8CB7D7F5-ACD9-41FC-AAEB-9057EA090D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05B23BAE-68CF-4752-AE58-AF0E332C43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726F322D-9260-4DD7-A7C5-55E5C145AD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fld id="{C07A980D-173B-4DBC-B660-E0A2352F5A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DF30023E-A8B2-4D11-B0E0-E045F1075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C09223D8-D919-421B-B3EF-C6274CB72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3316" name="Rectangle 4">
            <a:extLst>
              <a:ext uri="{FF2B5EF4-FFF2-40B4-BE49-F238E27FC236}">
                <a16:creationId xmlns:a16="http://schemas.microsoft.com/office/drawing/2014/main" id="{0551C5F6-9EF2-4436-AF17-73DFC0DDB3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3317" name="Rectangle 5">
            <a:extLst>
              <a:ext uri="{FF2B5EF4-FFF2-40B4-BE49-F238E27FC236}">
                <a16:creationId xmlns:a16="http://schemas.microsoft.com/office/drawing/2014/main" id="{EBFF70DD-7F18-4A44-BFEB-0011942B36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3318" name="Rectangle 6">
            <a:extLst>
              <a:ext uri="{FF2B5EF4-FFF2-40B4-BE49-F238E27FC236}">
                <a16:creationId xmlns:a16="http://schemas.microsoft.com/office/drawing/2014/main" id="{7E63577B-5D2E-4E26-8EF0-F55C6AFF02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A4DBD63C-E9D7-4C0E-AF0D-7202CD9571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>
            <a:extLst>
              <a:ext uri="{FF2B5EF4-FFF2-40B4-BE49-F238E27FC236}">
                <a16:creationId xmlns:a16="http://schemas.microsoft.com/office/drawing/2014/main" id="{685CBDEF-A78F-4662-8705-B23FC7680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78D9C5C8-4EA2-41B7-AB53-C37A1A2B2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7348" name="Rectangle 4">
            <a:extLst>
              <a:ext uri="{FF2B5EF4-FFF2-40B4-BE49-F238E27FC236}">
                <a16:creationId xmlns:a16="http://schemas.microsoft.com/office/drawing/2014/main" id="{5A7D6C65-8DD3-4AD6-9320-D7EA6EF6A3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7349" name="Rectangle 5">
            <a:extLst>
              <a:ext uri="{FF2B5EF4-FFF2-40B4-BE49-F238E27FC236}">
                <a16:creationId xmlns:a16="http://schemas.microsoft.com/office/drawing/2014/main" id="{F0A5B695-8B9C-4184-81C1-C81F1AE5BC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7350" name="Rectangle 6">
            <a:extLst>
              <a:ext uri="{FF2B5EF4-FFF2-40B4-BE49-F238E27FC236}">
                <a16:creationId xmlns:a16="http://schemas.microsoft.com/office/drawing/2014/main" id="{E30BE91F-046B-46C5-88B6-AE0BD58620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C8745E99-BB57-4B8B-A7F4-6609941650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>
            <a:extLst>
              <a:ext uri="{FF2B5EF4-FFF2-40B4-BE49-F238E27FC236}">
                <a16:creationId xmlns:a16="http://schemas.microsoft.com/office/drawing/2014/main" id="{27564DDB-4D16-4D9F-AED2-66F889B95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A10E8290-3ABD-43E2-85B1-995BAB043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2644" name="Rectangle 4">
            <a:extLst>
              <a:ext uri="{FF2B5EF4-FFF2-40B4-BE49-F238E27FC236}">
                <a16:creationId xmlns:a16="http://schemas.microsoft.com/office/drawing/2014/main" id="{11F5F82A-FFDC-4BFA-A642-10D7A49C0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52645" name="Rectangle 5">
            <a:extLst>
              <a:ext uri="{FF2B5EF4-FFF2-40B4-BE49-F238E27FC236}">
                <a16:creationId xmlns:a16="http://schemas.microsoft.com/office/drawing/2014/main" id="{9966A946-9605-4DAC-B96C-E8F0D3D94A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52646" name="Rectangle 6">
            <a:extLst>
              <a:ext uri="{FF2B5EF4-FFF2-40B4-BE49-F238E27FC236}">
                <a16:creationId xmlns:a16="http://schemas.microsoft.com/office/drawing/2014/main" id="{30E0D887-A661-4565-A746-787A0393AC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fld id="{3319703F-1DE5-4F78-AAA9-6098A1CA43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8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Arc 2">
            <a:extLst>
              <a:ext uri="{FF2B5EF4-FFF2-40B4-BE49-F238E27FC236}">
                <a16:creationId xmlns:a16="http://schemas.microsoft.com/office/drawing/2014/main" id="{62C8BA25-140B-40DB-A40F-EAB1415A2E6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id="{BA27D5D9-6F36-4AF8-A51A-0ED27971D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31492" name="Rectangle 4">
            <a:extLst>
              <a:ext uri="{FF2B5EF4-FFF2-40B4-BE49-F238E27FC236}">
                <a16:creationId xmlns:a16="http://schemas.microsoft.com/office/drawing/2014/main" id="{3AA911BB-244E-4773-B468-A4CA8FD0D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3" name="Rectangle 5">
            <a:extLst>
              <a:ext uri="{FF2B5EF4-FFF2-40B4-BE49-F238E27FC236}">
                <a16:creationId xmlns:a16="http://schemas.microsoft.com/office/drawing/2014/main" id="{E030CA52-2C04-456F-9DCB-7C7AB55430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31494" name="Rectangle 6">
            <a:extLst>
              <a:ext uri="{FF2B5EF4-FFF2-40B4-BE49-F238E27FC236}">
                <a16:creationId xmlns:a16="http://schemas.microsoft.com/office/drawing/2014/main" id="{E2FEB72D-7E2A-458D-A2D7-B6648B7B54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31495" name="Rectangle 7">
            <a:extLst>
              <a:ext uri="{FF2B5EF4-FFF2-40B4-BE49-F238E27FC236}">
                <a16:creationId xmlns:a16="http://schemas.microsoft.com/office/drawing/2014/main" id="{728136B1-AFEF-464B-8294-F89688BFFC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569D2009-8C08-40A7-B08A-2FEDD80BD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31496" name="Line 8">
            <a:extLst>
              <a:ext uri="{FF2B5EF4-FFF2-40B4-BE49-F238E27FC236}">
                <a16:creationId xmlns:a16="http://schemas.microsoft.com/office/drawing/2014/main" id="{6093BA52-7793-4A2C-B905-E0CE9C472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>
            <a:extLst>
              <a:ext uri="{FF2B5EF4-FFF2-40B4-BE49-F238E27FC236}">
                <a16:creationId xmlns:a16="http://schemas.microsoft.com/office/drawing/2014/main" id="{3A2E7FAF-036B-4A11-91A8-FD70FFEDF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2435" name="Rectangle 3">
            <a:extLst>
              <a:ext uri="{FF2B5EF4-FFF2-40B4-BE49-F238E27FC236}">
                <a16:creationId xmlns:a16="http://schemas.microsoft.com/office/drawing/2014/main" id="{D96EF68C-0391-471A-9E4E-901C29EC5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2436" name="Rectangle 4">
            <a:extLst>
              <a:ext uri="{FF2B5EF4-FFF2-40B4-BE49-F238E27FC236}">
                <a16:creationId xmlns:a16="http://schemas.microsoft.com/office/drawing/2014/main" id="{F5ADFF01-9A2A-484C-9868-88909C7950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42437" name="Rectangle 5">
            <a:extLst>
              <a:ext uri="{FF2B5EF4-FFF2-40B4-BE49-F238E27FC236}">
                <a16:creationId xmlns:a16="http://schemas.microsoft.com/office/drawing/2014/main" id="{A046306E-1255-4729-9172-F2DC994CEC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42438" name="Rectangle 6">
            <a:extLst>
              <a:ext uri="{FF2B5EF4-FFF2-40B4-BE49-F238E27FC236}">
                <a16:creationId xmlns:a16="http://schemas.microsoft.com/office/drawing/2014/main" id="{BD79138A-DA30-4CD6-935D-FE7E00027B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0967F28F-37C4-4547-A9F2-6ED765FBA6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24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Microsoft_Excel_97-2003_Worksheet2.xls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37.w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6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4.png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5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Microsoft_Word_97_-_2003_Document10.doc"/><Relationship Id="rId18" Type="http://schemas.openxmlformats.org/officeDocument/2006/relationships/image" Target="../media/image57.wmf"/><Relationship Id="rId3" Type="http://schemas.openxmlformats.org/officeDocument/2006/relationships/image" Target="../media/image58.png"/><Relationship Id="rId7" Type="http://schemas.openxmlformats.org/officeDocument/2006/relationships/oleObject" Target="../embeddings/Microsoft_Word_97_-_2003_Document7.doc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png"/><Relationship Id="rId11" Type="http://schemas.openxmlformats.org/officeDocument/2006/relationships/oleObject" Target="../embeddings/Microsoft_Word_97_-_2003_Document9.doc"/><Relationship Id="rId5" Type="http://schemas.openxmlformats.org/officeDocument/2006/relationships/image" Target="../media/image60.pn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53.wmf"/><Relationship Id="rId4" Type="http://schemas.openxmlformats.org/officeDocument/2006/relationships/image" Target="../media/image59.png"/><Relationship Id="rId9" Type="http://schemas.openxmlformats.org/officeDocument/2006/relationships/oleObject" Target="../embeddings/Microsoft_Word_97_-_2003_Document8.doc"/><Relationship Id="rId14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70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75.png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2.doc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6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63.xml"/><Relationship Id="rId7" Type="http://schemas.openxmlformats.org/officeDocument/2006/relationships/oleObject" Target="../embeddings/oleObject4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9" name="Arc 1033">
            <a:extLst>
              <a:ext uri="{FF2B5EF4-FFF2-40B4-BE49-F238E27FC236}">
                <a16:creationId xmlns:a16="http://schemas.microsoft.com/office/drawing/2014/main" id="{0395CA3F-F2F6-4BF5-8A7A-068999427B61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2" name="Rectangle 1026">
            <a:extLst>
              <a:ext uri="{FF2B5EF4-FFF2-40B4-BE49-F238E27FC236}">
                <a16:creationId xmlns:a16="http://schemas.microsoft.com/office/drawing/2014/main" id="{A154CB7B-90F8-4C3C-ACE1-F501E5E80B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825" y="198438"/>
            <a:ext cx="8699500" cy="1093787"/>
          </a:xfrm>
        </p:spPr>
        <p:txBody>
          <a:bodyPr/>
          <a:lstStyle/>
          <a:p>
            <a:pPr algn="r">
              <a:lnSpc>
                <a:spcPct val="95000"/>
              </a:lnSpc>
            </a:pPr>
            <a:r>
              <a:rPr lang="en-US" altLang="en-US" sz="4000"/>
              <a:t>Hydrologic Terrain Analysis in ArcGIS</a:t>
            </a:r>
          </a:p>
        </p:txBody>
      </p:sp>
      <p:sp>
        <p:nvSpPr>
          <p:cNvPr id="204803" name="Rectangle 1027">
            <a:extLst>
              <a:ext uri="{FF2B5EF4-FFF2-40B4-BE49-F238E27FC236}">
                <a16:creationId xmlns:a16="http://schemas.microsoft.com/office/drawing/2014/main" id="{2B2F635B-2DD0-4EC0-9AB8-D43E84D56C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2938" y="2705100"/>
            <a:ext cx="4557712" cy="1871663"/>
          </a:xfrm>
        </p:spPr>
        <p:txBody>
          <a:bodyPr/>
          <a:lstStyle/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David G. Tarboton</a:t>
            </a:r>
          </a:p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dtarb@cc.usu.edu</a:t>
            </a:r>
          </a:p>
        </p:txBody>
      </p:sp>
      <p:sp>
        <p:nvSpPr>
          <p:cNvPr id="204804" name="Line 1028">
            <a:extLst>
              <a:ext uri="{FF2B5EF4-FFF2-40B4-BE49-F238E27FC236}">
                <a16:creationId xmlns:a16="http://schemas.microsoft.com/office/drawing/2014/main" id="{DE8E6FEE-2FFE-4239-BC06-FB1E072DC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05" name="Picture 1029">
            <a:extLst>
              <a:ext uri="{FF2B5EF4-FFF2-40B4-BE49-F238E27FC236}">
                <a16:creationId xmlns:a16="http://schemas.microsoft.com/office/drawing/2014/main" id="{04259FD4-5DAE-47E5-A824-6B365CBF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83247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07" name="Object 1031">
            <a:extLst>
              <a:ext uri="{FF2B5EF4-FFF2-40B4-BE49-F238E27FC236}">
                <a16:creationId xmlns:a16="http://schemas.microsoft.com/office/drawing/2014/main" id="{C058CFAB-5806-451F-A0F3-9A22642800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Rectangle 1032">
            <a:extLst>
              <a:ext uri="{FF2B5EF4-FFF2-40B4-BE49-F238E27FC236}">
                <a16:creationId xmlns:a16="http://schemas.microsoft.com/office/drawing/2014/main" id="{DE66DE3A-7343-45C2-B49A-9AF1E621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84875"/>
            <a:ext cx="558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800">
                <a:solidFill>
                  <a:schemeClr val="tx2"/>
                </a:solidFill>
              </a:rPr>
              <a:t>http://www.engineering.usu.edu/dtarb</a:t>
            </a:r>
          </a:p>
        </p:txBody>
      </p:sp>
      <p:sp>
        <p:nvSpPr>
          <p:cNvPr id="204810" name="Line 1034">
            <a:extLst>
              <a:ext uri="{FF2B5EF4-FFF2-40B4-BE49-F238E27FC236}">
                <a16:creationId xmlns:a16="http://schemas.microsoft.com/office/drawing/2014/main" id="{7B94E58C-FD6C-4C5F-8A43-64E5B64EA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1393825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586" name="Picture 2">
            <a:extLst>
              <a:ext uri="{FF2B5EF4-FFF2-40B4-BE49-F238E27FC236}">
                <a16:creationId xmlns:a16="http://schemas.microsoft.com/office/drawing/2014/main" id="{1150D5AC-EC2B-42A3-BF22-598A2AF2A36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814388"/>
            <a:ext cx="6705600" cy="6043612"/>
          </a:xfrm>
          <a:noFill/>
          <a:ln/>
        </p:spPr>
      </p:pic>
      <p:sp>
        <p:nvSpPr>
          <p:cNvPr id="1091587" name="Rectangle 3">
            <a:extLst>
              <a:ext uri="{FF2B5EF4-FFF2-40B4-BE49-F238E27FC236}">
                <a16:creationId xmlns:a16="http://schemas.microsoft.com/office/drawing/2014/main" id="{44343347-FA8F-4C4F-AF55-4C39012A8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altLang="en-US" sz="4000"/>
              <a:t>Watershed delineated on a topographic map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>
            <a:extLst>
              <a:ext uri="{FF2B5EF4-FFF2-40B4-BE49-F238E27FC236}">
                <a16:creationId xmlns:a16="http://schemas.microsoft.com/office/drawing/2014/main" id="{1F343C8F-B7BB-4790-B2D3-53C6F4815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296863" cy="312738"/>
          </a:xfrm>
          <a:prstGeom prst="rect">
            <a:avLst/>
          </a:prstGeom>
          <a:solidFill>
            <a:srgbClr val="FF99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1" name="Rectangle 3">
            <a:extLst>
              <a:ext uri="{FF2B5EF4-FFF2-40B4-BE49-F238E27FC236}">
                <a16:creationId xmlns:a16="http://schemas.microsoft.com/office/drawing/2014/main" id="{87A9CAD1-1379-403D-8B20-F5C7F23A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057400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2" name="Rectangle 4">
            <a:extLst>
              <a:ext uri="{FF2B5EF4-FFF2-40B4-BE49-F238E27FC236}">
                <a16:creationId xmlns:a16="http://schemas.microsoft.com/office/drawing/2014/main" id="{74A49E78-250B-4978-A865-AEFA9896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2057400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3" name="Rectangle 5">
            <a:extLst>
              <a:ext uri="{FF2B5EF4-FFF2-40B4-BE49-F238E27FC236}">
                <a16:creationId xmlns:a16="http://schemas.microsoft.com/office/drawing/2014/main" id="{D695E86A-B4A9-4F31-898E-34E5183F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2057400"/>
            <a:ext cx="295275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4" name="Rectangle 6">
            <a:extLst>
              <a:ext uri="{FF2B5EF4-FFF2-40B4-BE49-F238E27FC236}">
                <a16:creationId xmlns:a16="http://schemas.microsoft.com/office/drawing/2014/main" id="{836F84D0-96F7-4524-92F8-5A62953F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057400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5" name="Rectangle 7">
            <a:extLst>
              <a:ext uri="{FF2B5EF4-FFF2-40B4-BE49-F238E27FC236}">
                <a16:creationId xmlns:a16="http://schemas.microsoft.com/office/drawing/2014/main" id="{3BA51D9E-1A63-4975-ABD2-0DB957A2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3316288"/>
            <a:ext cx="296863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6" name="Rectangle 8">
            <a:extLst>
              <a:ext uri="{FF2B5EF4-FFF2-40B4-BE49-F238E27FC236}">
                <a16:creationId xmlns:a16="http://schemas.microsoft.com/office/drawing/2014/main" id="{9EECB638-3CFC-4CA6-BED7-F3E2B68E8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316288"/>
            <a:ext cx="295275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7" name="Rectangle 9">
            <a:extLst>
              <a:ext uri="{FF2B5EF4-FFF2-40B4-BE49-F238E27FC236}">
                <a16:creationId xmlns:a16="http://schemas.microsoft.com/office/drawing/2014/main" id="{41FF5F74-54D1-42FC-8725-C86AE416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316288"/>
            <a:ext cx="296862" cy="312737"/>
          </a:xfrm>
          <a:prstGeom prst="rect">
            <a:avLst/>
          </a:prstGeom>
          <a:solidFill>
            <a:schemeClr val="hlink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8" name="Rectangle 10">
            <a:extLst>
              <a:ext uri="{FF2B5EF4-FFF2-40B4-BE49-F238E27FC236}">
                <a16:creationId xmlns:a16="http://schemas.microsoft.com/office/drawing/2014/main" id="{07A50807-012E-4A06-9FDD-382A5AD2A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7013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19" name="Rectangle 11">
            <a:extLst>
              <a:ext uri="{FF2B5EF4-FFF2-40B4-BE49-F238E27FC236}">
                <a16:creationId xmlns:a16="http://schemas.microsoft.com/office/drawing/2014/main" id="{72114D6D-468C-42C7-8BFD-5A4CA40A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370138"/>
            <a:ext cx="296862" cy="314325"/>
          </a:xfrm>
          <a:prstGeom prst="rect">
            <a:avLst/>
          </a:prstGeom>
          <a:solidFill>
            <a:srgbClr val="FF99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0" name="Rectangle 12">
            <a:extLst>
              <a:ext uri="{FF2B5EF4-FFF2-40B4-BE49-F238E27FC236}">
                <a16:creationId xmlns:a16="http://schemas.microsoft.com/office/drawing/2014/main" id="{0C65A19A-18BA-4708-ADD7-AAF14C0A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237013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1" name="Rectangle 13">
            <a:extLst>
              <a:ext uri="{FF2B5EF4-FFF2-40B4-BE49-F238E27FC236}">
                <a16:creationId xmlns:a16="http://schemas.microsoft.com/office/drawing/2014/main" id="{D50C7137-0744-4F37-944B-344F115D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2370138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2" name="Rectangle 14">
            <a:extLst>
              <a:ext uri="{FF2B5EF4-FFF2-40B4-BE49-F238E27FC236}">
                <a16:creationId xmlns:a16="http://schemas.microsoft.com/office/drawing/2014/main" id="{8C48544F-ED65-44BC-9005-2629B205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370138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3" name="Rectangle 15">
            <a:extLst>
              <a:ext uri="{FF2B5EF4-FFF2-40B4-BE49-F238E27FC236}">
                <a16:creationId xmlns:a16="http://schemas.microsoft.com/office/drawing/2014/main" id="{FABE8FD4-3656-4222-8986-6D803155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84463"/>
            <a:ext cx="296863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4" name="Rectangle 16">
            <a:extLst>
              <a:ext uri="{FF2B5EF4-FFF2-40B4-BE49-F238E27FC236}">
                <a16:creationId xmlns:a16="http://schemas.microsoft.com/office/drawing/2014/main" id="{408991B7-41D5-4F2B-B846-D0B91E60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684463"/>
            <a:ext cx="296862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5" name="Rectangle 17">
            <a:extLst>
              <a:ext uri="{FF2B5EF4-FFF2-40B4-BE49-F238E27FC236}">
                <a16:creationId xmlns:a16="http://schemas.microsoft.com/office/drawing/2014/main" id="{ADFC52DA-5F66-4F35-8EE4-0EDA4558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2684463"/>
            <a:ext cx="296863" cy="317500"/>
          </a:xfrm>
          <a:prstGeom prst="rect">
            <a:avLst/>
          </a:prstGeom>
          <a:solidFill>
            <a:srgbClr val="FF99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6" name="Rectangle 18">
            <a:extLst>
              <a:ext uri="{FF2B5EF4-FFF2-40B4-BE49-F238E27FC236}">
                <a16:creationId xmlns:a16="http://schemas.microsoft.com/office/drawing/2014/main" id="{467F4516-4007-4DE4-A081-DC2815B9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2684463"/>
            <a:ext cx="295275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7" name="Rectangle 19">
            <a:extLst>
              <a:ext uri="{FF2B5EF4-FFF2-40B4-BE49-F238E27FC236}">
                <a16:creationId xmlns:a16="http://schemas.microsoft.com/office/drawing/2014/main" id="{B1EF0003-97AC-4578-A9A9-034811D7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684463"/>
            <a:ext cx="296862" cy="317500"/>
          </a:xfrm>
          <a:prstGeom prst="rect">
            <a:avLst/>
          </a:prstGeom>
          <a:solidFill>
            <a:srgbClr val="99FF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8" name="Rectangle 20">
            <a:extLst>
              <a:ext uri="{FF2B5EF4-FFF2-40B4-BE49-F238E27FC236}">
                <a16:creationId xmlns:a16="http://schemas.microsoft.com/office/drawing/2014/main" id="{CE60D3EF-16F6-4D2B-A845-F1A7A4BC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01963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29" name="Rectangle 21">
            <a:extLst>
              <a:ext uri="{FF2B5EF4-FFF2-40B4-BE49-F238E27FC236}">
                <a16:creationId xmlns:a16="http://schemas.microsoft.com/office/drawing/2014/main" id="{FAD4720F-4AF2-42D4-A0D9-8DF9CA15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3001963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0" name="Rectangle 22">
            <a:extLst>
              <a:ext uri="{FF2B5EF4-FFF2-40B4-BE49-F238E27FC236}">
                <a16:creationId xmlns:a16="http://schemas.microsoft.com/office/drawing/2014/main" id="{9BF7921C-6EB1-43B6-838E-8FBADF3A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3001963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1" name="Rectangle 23">
            <a:extLst>
              <a:ext uri="{FF2B5EF4-FFF2-40B4-BE49-F238E27FC236}">
                <a16:creationId xmlns:a16="http://schemas.microsoft.com/office/drawing/2014/main" id="{A49F46D9-7C05-4C6F-AC23-8286219C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001963"/>
            <a:ext cx="295275" cy="31432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2" name="Rectangle 24">
            <a:extLst>
              <a:ext uri="{FF2B5EF4-FFF2-40B4-BE49-F238E27FC236}">
                <a16:creationId xmlns:a16="http://schemas.microsoft.com/office/drawing/2014/main" id="{471ADF20-D422-46C8-A7A4-83144B183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001963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3" name="Rectangle 25">
            <a:extLst>
              <a:ext uri="{FF2B5EF4-FFF2-40B4-BE49-F238E27FC236}">
                <a16:creationId xmlns:a16="http://schemas.microsoft.com/office/drawing/2014/main" id="{4971A261-0AB3-4098-9E50-5EBA798A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3316288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4" name="Rectangle 26">
            <a:extLst>
              <a:ext uri="{FF2B5EF4-FFF2-40B4-BE49-F238E27FC236}">
                <a16:creationId xmlns:a16="http://schemas.microsoft.com/office/drawing/2014/main" id="{7822525A-F8E2-49B8-B1F5-5C5693B63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3316288"/>
            <a:ext cx="295275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5" name="Rectangle 27">
            <a:extLst>
              <a:ext uri="{FF2B5EF4-FFF2-40B4-BE49-F238E27FC236}">
                <a16:creationId xmlns:a16="http://schemas.microsoft.com/office/drawing/2014/main" id="{53EE6D5B-9590-4F8E-AFDF-20601366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29025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6" name="Rectangle 28">
            <a:extLst>
              <a:ext uri="{FF2B5EF4-FFF2-40B4-BE49-F238E27FC236}">
                <a16:creationId xmlns:a16="http://schemas.microsoft.com/office/drawing/2014/main" id="{1B2BF21A-BE19-406C-BF06-4CE067F4C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3629025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7" name="Rectangle 29">
            <a:extLst>
              <a:ext uri="{FF2B5EF4-FFF2-40B4-BE49-F238E27FC236}">
                <a16:creationId xmlns:a16="http://schemas.microsoft.com/office/drawing/2014/main" id="{A7EF6560-88C7-4660-B601-84AF22FA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3629025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8" name="Rectangle 30">
            <a:extLst>
              <a:ext uri="{FF2B5EF4-FFF2-40B4-BE49-F238E27FC236}">
                <a16:creationId xmlns:a16="http://schemas.microsoft.com/office/drawing/2014/main" id="{A34605F3-468E-49D1-A502-F15DEE87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629025"/>
            <a:ext cx="295275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39" name="Rectangle 31">
            <a:extLst>
              <a:ext uri="{FF2B5EF4-FFF2-40B4-BE49-F238E27FC236}">
                <a16:creationId xmlns:a16="http://schemas.microsoft.com/office/drawing/2014/main" id="{175577B8-820D-4514-8AF3-C3EF8D32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629025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0" name="Rectangle 32">
            <a:extLst>
              <a:ext uri="{FF2B5EF4-FFF2-40B4-BE49-F238E27FC236}">
                <a16:creationId xmlns:a16="http://schemas.microsoft.com/office/drawing/2014/main" id="{EA2E7720-FDCC-4A75-8970-DA56225F7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4887913"/>
            <a:ext cx="296863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1" name="Rectangle 33">
            <a:extLst>
              <a:ext uri="{FF2B5EF4-FFF2-40B4-BE49-F238E27FC236}">
                <a16:creationId xmlns:a16="http://schemas.microsoft.com/office/drawing/2014/main" id="{3C706FE5-0897-492D-A836-B285DFC0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4887913"/>
            <a:ext cx="295275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2" name="Rectangle 34">
            <a:extLst>
              <a:ext uri="{FF2B5EF4-FFF2-40B4-BE49-F238E27FC236}">
                <a16:creationId xmlns:a16="http://schemas.microsoft.com/office/drawing/2014/main" id="{23BBDFE4-821F-4B1E-AA5A-90595D67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4887913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3" name="Rectangle 35">
            <a:extLst>
              <a:ext uri="{FF2B5EF4-FFF2-40B4-BE49-F238E27FC236}">
                <a16:creationId xmlns:a16="http://schemas.microsoft.com/office/drawing/2014/main" id="{7A10EC6F-3DBD-4522-B42E-8EFBA715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941763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4" name="Rectangle 36">
            <a:extLst>
              <a:ext uri="{FF2B5EF4-FFF2-40B4-BE49-F238E27FC236}">
                <a16:creationId xmlns:a16="http://schemas.microsoft.com/office/drawing/2014/main" id="{59C84F37-AC2A-4A71-B079-D4E81023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3941763"/>
            <a:ext cx="296862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5" name="Rectangle 37">
            <a:extLst>
              <a:ext uri="{FF2B5EF4-FFF2-40B4-BE49-F238E27FC236}">
                <a16:creationId xmlns:a16="http://schemas.microsoft.com/office/drawing/2014/main" id="{54132512-9CC3-4B1B-AFAE-F08DE328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3941763"/>
            <a:ext cx="296863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6" name="Rectangle 38">
            <a:extLst>
              <a:ext uri="{FF2B5EF4-FFF2-40B4-BE49-F238E27FC236}">
                <a16:creationId xmlns:a16="http://schemas.microsoft.com/office/drawing/2014/main" id="{47701D1A-2C4F-4478-A781-9B56C3E21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941763"/>
            <a:ext cx="295275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7" name="Rectangle 39">
            <a:extLst>
              <a:ext uri="{FF2B5EF4-FFF2-40B4-BE49-F238E27FC236}">
                <a16:creationId xmlns:a16="http://schemas.microsoft.com/office/drawing/2014/main" id="{818856ED-6290-4AEB-AC46-19879E7D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941763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8" name="Rectangle 40">
            <a:extLst>
              <a:ext uri="{FF2B5EF4-FFF2-40B4-BE49-F238E27FC236}">
                <a16:creationId xmlns:a16="http://schemas.microsoft.com/office/drawing/2014/main" id="{5E5F3BBC-9072-484D-BA89-B094B92D5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56088"/>
            <a:ext cx="296863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49" name="Rectangle 41">
            <a:extLst>
              <a:ext uri="{FF2B5EF4-FFF2-40B4-BE49-F238E27FC236}">
                <a16:creationId xmlns:a16="http://schemas.microsoft.com/office/drawing/2014/main" id="{5FE83D6B-E61B-4353-9BA3-E93716B4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4256088"/>
            <a:ext cx="296862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0" name="Rectangle 42">
            <a:extLst>
              <a:ext uri="{FF2B5EF4-FFF2-40B4-BE49-F238E27FC236}">
                <a16:creationId xmlns:a16="http://schemas.microsoft.com/office/drawing/2014/main" id="{6E835A71-0311-4DCF-8747-E779104DB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4256088"/>
            <a:ext cx="296863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1" name="Rectangle 43">
            <a:extLst>
              <a:ext uri="{FF2B5EF4-FFF2-40B4-BE49-F238E27FC236}">
                <a16:creationId xmlns:a16="http://schemas.microsoft.com/office/drawing/2014/main" id="{D0B5006F-1F5A-4325-9CD1-52F2AC36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4256088"/>
            <a:ext cx="295275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2" name="Rectangle 44">
            <a:extLst>
              <a:ext uri="{FF2B5EF4-FFF2-40B4-BE49-F238E27FC236}">
                <a16:creationId xmlns:a16="http://schemas.microsoft.com/office/drawing/2014/main" id="{27432F28-8241-4067-9AE6-B2BAF5D5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4256088"/>
            <a:ext cx="296862" cy="317500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3" name="Rectangle 45">
            <a:extLst>
              <a:ext uri="{FF2B5EF4-FFF2-40B4-BE49-F238E27FC236}">
                <a16:creationId xmlns:a16="http://schemas.microsoft.com/office/drawing/2014/main" id="{83046FCB-E0C4-4767-98CD-40CE911B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57358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4" name="Rectangle 46">
            <a:extLst>
              <a:ext uri="{FF2B5EF4-FFF2-40B4-BE49-F238E27FC236}">
                <a16:creationId xmlns:a16="http://schemas.microsoft.com/office/drawing/2014/main" id="{B9B8F5E3-B671-42FF-BB56-F32F760B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4573588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5" name="Rectangle 47">
            <a:extLst>
              <a:ext uri="{FF2B5EF4-FFF2-40B4-BE49-F238E27FC236}">
                <a16:creationId xmlns:a16="http://schemas.microsoft.com/office/drawing/2014/main" id="{DBA7EAE3-6F14-47BC-B5EF-E738CDBD6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457358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6" name="Rectangle 48">
            <a:extLst>
              <a:ext uri="{FF2B5EF4-FFF2-40B4-BE49-F238E27FC236}">
                <a16:creationId xmlns:a16="http://schemas.microsoft.com/office/drawing/2014/main" id="{E582C332-5760-4CAC-B42B-B138CA8F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4573588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7" name="Rectangle 49">
            <a:extLst>
              <a:ext uri="{FF2B5EF4-FFF2-40B4-BE49-F238E27FC236}">
                <a16:creationId xmlns:a16="http://schemas.microsoft.com/office/drawing/2014/main" id="{5950FF93-BF9F-450D-90D8-D4F357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4573588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8" name="Rectangle 50">
            <a:extLst>
              <a:ext uri="{FF2B5EF4-FFF2-40B4-BE49-F238E27FC236}">
                <a16:creationId xmlns:a16="http://schemas.microsoft.com/office/drawing/2014/main" id="{D03527F1-19A5-4CD3-9022-F799B0EA0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4887913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59" name="Rectangle 51">
            <a:extLst>
              <a:ext uri="{FF2B5EF4-FFF2-40B4-BE49-F238E27FC236}">
                <a16:creationId xmlns:a16="http://schemas.microsoft.com/office/drawing/2014/main" id="{0C17FA72-697E-4613-9556-1E1AFE81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4887913"/>
            <a:ext cx="295275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0" name="Rectangle 52">
            <a:extLst>
              <a:ext uri="{FF2B5EF4-FFF2-40B4-BE49-F238E27FC236}">
                <a16:creationId xmlns:a16="http://schemas.microsoft.com/office/drawing/2014/main" id="{31797E71-04B4-4E3C-B035-7C10A151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2057400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1" name="Rectangle 53">
            <a:extLst>
              <a:ext uri="{FF2B5EF4-FFF2-40B4-BE49-F238E27FC236}">
                <a16:creationId xmlns:a16="http://schemas.microsoft.com/office/drawing/2014/main" id="{2C83D01D-3464-4E73-8E15-E8AAA665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057400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2" name="Rectangle 54">
            <a:extLst>
              <a:ext uri="{FF2B5EF4-FFF2-40B4-BE49-F238E27FC236}">
                <a16:creationId xmlns:a16="http://schemas.microsoft.com/office/drawing/2014/main" id="{564D05CA-A4E1-4021-8DE1-FB634E5D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057400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3" name="Rectangle 55">
            <a:extLst>
              <a:ext uri="{FF2B5EF4-FFF2-40B4-BE49-F238E27FC236}">
                <a16:creationId xmlns:a16="http://schemas.microsoft.com/office/drawing/2014/main" id="{5E6916F2-2ED0-4F89-A2B4-B41059F9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057400"/>
            <a:ext cx="295275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4" name="Rectangle 56">
            <a:extLst>
              <a:ext uri="{FF2B5EF4-FFF2-40B4-BE49-F238E27FC236}">
                <a16:creationId xmlns:a16="http://schemas.microsoft.com/office/drawing/2014/main" id="{A6B20922-3024-4EF7-816A-EAF49C27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057400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5" name="Rectangle 57">
            <a:extLst>
              <a:ext uri="{FF2B5EF4-FFF2-40B4-BE49-F238E27FC236}">
                <a16:creationId xmlns:a16="http://schemas.microsoft.com/office/drawing/2014/main" id="{CE3D6C5C-681B-49C7-9CB0-531BAAA79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3316288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6" name="Rectangle 58">
            <a:extLst>
              <a:ext uri="{FF2B5EF4-FFF2-40B4-BE49-F238E27FC236}">
                <a16:creationId xmlns:a16="http://schemas.microsoft.com/office/drawing/2014/main" id="{7099B5E5-8A47-4901-91A0-2BF96284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316288"/>
            <a:ext cx="295275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7" name="Rectangle 59">
            <a:extLst>
              <a:ext uri="{FF2B5EF4-FFF2-40B4-BE49-F238E27FC236}">
                <a16:creationId xmlns:a16="http://schemas.microsoft.com/office/drawing/2014/main" id="{0F9E7978-86BE-4FCC-9C09-6857F90E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316288"/>
            <a:ext cx="296863" cy="312737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8" name="Rectangle 60">
            <a:extLst>
              <a:ext uri="{FF2B5EF4-FFF2-40B4-BE49-F238E27FC236}">
                <a16:creationId xmlns:a16="http://schemas.microsoft.com/office/drawing/2014/main" id="{5E0CC0C0-33A0-4C27-80D6-A1B75F20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2370138"/>
            <a:ext cx="296862" cy="314325"/>
          </a:xfrm>
          <a:prstGeom prst="rect">
            <a:avLst/>
          </a:prstGeom>
          <a:solidFill>
            <a:srgbClr val="99FF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69" name="Rectangle 61">
            <a:extLst>
              <a:ext uri="{FF2B5EF4-FFF2-40B4-BE49-F238E27FC236}">
                <a16:creationId xmlns:a16="http://schemas.microsoft.com/office/drawing/2014/main" id="{A649049C-904D-4EEE-9BB0-B5CF191A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37013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0" name="Rectangle 62">
            <a:extLst>
              <a:ext uri="{FF2B5EF4-FFF2-40B4-BE49-F238E27FC236}">
                <a16:creationId xmlns:a16="http://schemas.microsoft.com/office/drawing/2014/main" id="{248B2DA4-4002-4915-99F7-D55377FD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370138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1" name="Rectangle 63">
            <a:extLst>
              <a:ext uri="{FF2B5EF4-FFF2-40B4-BE49-F238E27FC236}">
                <a16:creationId xmlns:a16="http://schemas.microsoft.com/office/drawing/2014/main" id="{FE4E353F-D9BC-41C8-8E03-198D386B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370138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2" name="Rectangle 64">
            <a:extLst>
              <a:ext uri="{FF2B5EF4-FFF2-40B4-BE49-F238E27FC236}">
                <a16:creationId xmlns:a16="http://schemas.microsoft.com/office/drawing/2014/main" id="{E9345611-B8BB-4F0C-9B89-ECFCE6E7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37013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3" name="Rectangle 65">
            <a:extLst>
              <a:ext uri="{FF2B5EF4-FFF2-40B4-BE49-F238E27FC236}">
                <a16:creationId xmlns:a16="http://schemas.microsoft.com/office/drawing/2014/main" id="{18F1E72F-1716-4909-8535-EAC04820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2684463"/>
            <a:ext cx="296862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4" name="Rectangle 66">
            <a:extLst>
              <a:ext uri="{FF2B5EF4-FFF2-40B4-BE49-F238E27FC236}">
                <a16:creationId xmlns:a16="http://schemas.microsoft.com/office/drawing/2014/main" id="{C103F5A8-15B4-4B6B-90A5-FC554077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684463"/>
            <a:ext cx="296863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5" name="Rectangle 67">
            <a:extLst>
              <a:ext uri="{FF2B5EF4-FFF2-40B4-BE49-F238E27FC236}">
                <a16:creationId xmlns:a16="http://schemas.microsoft.com/office/drawing/2014/main" id="{D18809CD-0FFE-4E1C-896C-598A6243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684463"/>
            <a:ext cx="296862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6" name="Rectangle 68">
            <a:extLst>
              <a:ext uri="{FF2B5EF4-FFF2-40B4-BE49-F238E27FC236}">
                <a16:creationId xmlns:a16="http://schemas.microsoft.com/office/drawing/2014/main" id="{4AE705E7-4FF5-421D-8B59-55D0F244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684463"/>
            <a:ext cx="295275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7" name="Rectangle 69">
            <a:extLst>
              <a:ext uri="{FF2B5EF4-FFF2-40B4-BE49-F238E27FC236}">
                <a16:creationId xmlns:a16="http://schemas.microsoft.com/office/drawing/2014/main" id="{84185357-BAAC-49EB-8231-20E4FF9F5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684463"/>
            <a:ext cx="296863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8" name="Rectangle 70">
            <a:extLst>
              <a:ext uri="{FF2B5EF4-FFF2-40B4-BE49-F238E27FC236}">
                <a16:creationId xmlns:a16="http://schemas.microsoft.com/office/drawing/2014/main" id="{46593E32-6532-4927-B98F-2FECBEA7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001963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79" name="Rectangle 71">
            <a:extLst>
              <a:ext uri="{FF2B5EF4-FFF2-40B4-BE49-F238E27FC236}">
                <a16:creationId xmlns:a16="http://schemas.microsoft.com/office/drawing/2014/main" id="{06ACAB0C-ECE3-4A88-87D7-EA628253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001963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0" name="Rectangle 72">
            <a:extLst>
              <a:ext uri="{FF2B5EF4-FFF2-40B4-BE49-F238E27FC236}">
                <a16:creationId xmlns:a16="http://schemas.microsoft.com/office/drawing/2014/main" id="{B6B44C21-4229-4550-A53A-E3592113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3001963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1" name="Rectangle 73">
            <a:extLst>
              <a:ext uri="{FF2B5EF4-FFF2-40B4-BE49-F238E27FC236}">
                <a16:creationId xmlns:a16="http://schemas.microsoft.com/office/drawing/2014/main" id="{D9B4757A-F355-4108-B4F1-D5AB63263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001963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2" name="Rectangle 74">
            <a:extLst>
              <a:ext uri="{FF2B5EF4-FFF2-40B4-BE49-F238E27FC236}">
                <a16:creationId xmlns:a16="http://schemas.microsoft.com/office/drawing/2014/main" id="{88CCB9E1-4A33-41D5-AAE5-B9763AD3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001963"/>
            <a:ext cx="296863" cy="314325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3" name="Rectangle 75">
            <a:extLst>
              <a:ext uri="{FF2B5EF4-FFF2-40B4-BE49-F238E27FC236}">
                <a16:creationId xmlns:a16="http://schemas.microsoft.com/office/drawing/2014/main" id="{72CBBFCF-8995-4656-B288-648A7E7A0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316288"/>
            <a:ext cx="296863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4" name="Rectangle 76">
            <a:extLst>
              <a:ext uri="{FF2B5EF4-FFF2-40B4-BE49-F238E27FC236}">
                <a16:creationId xmlns:a16="http://schemas.microsoft.com/office/drawing/2014/main" id="{605DC146-773A-4775-9E42-5CE37E3B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316288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5" name="Rectangle 77">
            <a:extLst>
              <a:ext uri="{FF2B5EF4-FFF2-40B4-BE49-F238E27FC236}">
                <a16:creationId xmlns:a16="http://schemas.microsoft.com/office/drawing/2014/main" id="{11F1C93A-D3E1-44FE-8971-4287EEB32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629025"/>
            <a:ext cx="296862" cy="312738"/>
          </a:xfrm>
          <a:prstGeom prst="rect">
            <a:avLst/>
          </a:prstGeom>
          <a:solidFill>
            <a:schemeClr val="hlink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6" name="Rectangle 78">
            <a:extLst>
              <a:ext uri="{FF2B5EF4-FFF2-40B4-BE49-F238E27FC236}">
                <a16:creationId xmlns:a16="http://schemas.microsoft.com/office/drawing/2014/main" id="{467FC5E0-799F-472F-8C90-FD43868A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629025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7" name="Rectangle 79">
            <a:extLst>
              <a:ext uri="{FF2B5EF4-FFF2-40B4-BE49-F238E27FC236}">
                <a16:creationId xmlns:a16="http://schemas.microsoft.com/office/drawing/2014/main" id="{D2D91D61-66E6-4FFE-9436-614638269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3629025"/>
            <a:ext cx="296862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8" name="Rectangle 80">
            <a:extLst>
              <a:ext uri="{FF2B5EF4-FFF2-40B4-BE49-F238E27FC236}">
                <a16:creationId xmlns:a16="http://schemas.microsoft.com/office/drawing/2014/main" id="{4844CA23-6995-42CD-B2B7-9914D5F1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629025"/>
            <a:ext cx="295275" cy="312738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89" name="Rectangle 81">
            <a:extLst>
              <a:ext uri="{FF2B5EF4-FFF2-40B4-BE49-F238E27FC236}">
                <a16:creationId xmlns:a16="http://schemas.microsoft.com/office/drawing/2014/main" id="{F5B997CE-DDA6-4CDE-86CC-5019BF8E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29025"/>
            <a:ext cx="296863" cy="3127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0" name="Rectangle 82">
            <a:extLst>
              <a:ext uri="{FF2B5EF4-FFF2-40B4-BE49-F238E27FC236}">
                <a16:creationId xmlns:a16="http://schemas.microsoft.com/office/drawing/2014/main" id="{2D2851DF-E932-4C95-AAF9-945430D1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887913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1" name="Rectangle 83">
            <a:extLst>
              <a:ext uri="{FF2B5EF4-FFF2-40B4-BE49-F238E27FC236}">
                <a16:creationId xmlns:a16="http://schemas.microsoft.com/office/drawing/2014/main" id="{0D5325E3-C89B-460D-A2A1-6258B90F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887913"/>
            <a:ext cx="295275" cy="312737"/>
          </a:xfrm>
          <a:prstGeom prst="rect">
            <a:avLst/>
          </a:prstGeom>
          <a:solidFill>
            <a:srgbClr val="FF7C8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2" name="Rectangle 84">
            <a:extLst>
              <a:ext uri="{FF2B5EF4-FFF2-40B4-BE49-F238E27FC236}">
                <a16:creationId xmlns:a16="http://schemas.microsoft.com/office/drawing/2014/main" id="{99300BC4-24F5-4A76-944A-E501BA88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887913"/>
            <a:ext cx="296863" cy="312737"/>
          </a:xfrm>
          <a:prstGeom prst="rect">
            <a:avLst/>
          </a:prstGeom>
          <a:solidFill>
            <a:srgbClr val="FF33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3" name="Rectangle 85">
            <a:extLst>
              <a:ext uri="{FF2B5EF4-FFF2-40B4-BE49-F238E27FC236}">
                <a16:creationId xmlns:a16="http://schemas.microsoft.com/office/drawing/2014/main" id="{7676A6E1-4096-4E87-B54C-57D3FDA6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941763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4" name="Rectangle 86">
            <a:extLst>
              <a:ext uri="{FF2B5EF4-FFF2-40B4-BE49-F238E27FC236}">
                <a16:creationId xmlns:a16="http://schemas.microsoft.com/office/drawing/2014/main" id="{5745E17F-26BB-43D7-BB7C-454337B7C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941763"/>
            <a:ext cx="296863" cy="314325"/>
          </a:xfrm>
          <a:prstGeom prst="rect">
            <a:avLst/>
          </a:prstGeom>
          <a:solidFill>
            <a:schemeClr val="hlink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5" name="Rectangle 87">
            <a:extLst>
              <a:ext uri="{FF2B5EF4-FFF2-40B4-BE49-F238E27FC236}">
                <a16:creationId xmlns:a16="http://schemas.microsoft.com/office/drawing/2014/main" id="{F1D7F101-51F2-4668-92D2-93DB3603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3941763"/>
            <a:ext cx="296862" cy="314325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rgbClr val="FF6699"/>
              </a:solidFill>
            </a:endParaRPr>
          </a:p>
        </p:txBody>
      </p:sp>
      <p:sp>
        <p:nvSpPr>
          <p:cNvPr id="1092696" name="Rectangle 88">
            <a:extLst>
              <a:ext uri="{FF2B5EF4-FFF2-40B4-BE49-F238E27FC236}">
                <a16:creationId xmlns:a16="http://schemas.microsoft.com/office/drawing/2014/main" id="{9A736CB5-943F-4814-B845-DF646D1D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941763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7" name="Rectangle 89">
            <a:extLst>
              <a:ext uri="{FF2B5EF4-FFF2-40B4-BE49-F238E27FC236}">
                <a16:creationId xmlns:a16="http://schemas.microsoft.com/office/drawing/2014/main" id="{E96E7EC9-E28D-4899-BEA2-B01C378F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941763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8" name="Rectangle 90">
            <a:extLst>
              <a:ext uri="{FF2B5EF4-FFF2-40B4-BE49-F238E27FC236}">
                <a16:creationId xmlns:a16="http://schemas.microsoft.com/office/drawing/2014/main" id="{39BEECC7-2DE5-41EE-AB83-339B3DE3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4256088"/>
            <a:ext cx="296862" cy="317500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699" name="Rectangle 91">
            <a:extLst>
              <a:ext uri="{FF2B5EF4-FFF2-40B4-BE49-F238E27FC236}">
                <a16:creationId xmlns:a16="http://schemas.microsoft.com/office/drawing/2014/main" id="{DBDC008E-2AE5-403B-B470-04DB2BE19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256088"/>
            <a:ext cx="296863" cy="3175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92700" name="Rectangle 92">
            <a:extLst>
              <a:ext uri="{FF2B5EF4-FFF2-40B4-BE49-F238E27FC236}">
                <a16:creationId xmlns:a16="http://schemas.microsoft.com/office/drawing/2014/main" id="{25685372-56FB-496E-BAAF-4E202B31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256088"/>
            <a:ext cx="296862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1" name="Rectangle 93">
            <a:extLst>
              <a:ext uri="{FF2B5EF4-FFF2-40B4-BE49-F238E27FC236}">
                <a16:creationId xmlns:a16="http://schemas.microsoft.com/office/drawing/2014/main" id="{7538107A-7B81-46BA-94F0-0329BB3E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256088"/>
            <a:ext cx="295275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2" name="Rectangle 94">
            <a:extLst>
              <a:ext uri="{FF2B5EF4-FFF2-40B4-BE49-F238E27FC236}">
                <a16:creationId xmlns:a16="http://schemas.microsoft.com/office/drawing/2014/main" id="{CF4B5926-197E-4743-85AB-95AA8540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256088"/>
            <a:ext cx="296863" cy="3175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3" name="Rectangle 95">
            <a:extLst>
              <a:ext uri="{FF2B5EF4-FFF2-40B4-BE49-F238E27FC236}">
                <a16:creationId xmlns:a16="http://schemas.microsoft.com/office/drawing/2014/main" id="{C444C866-1C93-4797-AFCF-6371EA2F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4573588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4" name="Rectangle 96">
            <a:extLst>
              <a:ext uri="{FF2B5EF4-FFF2-40B4-BE49-F238E27FC236}">
                <a16:creationId xmlns:a16="http://schemas.microsoft.com/office/drawing/2014/main" id="{14DB2EDD-1ED5-4CAA-AFB9-15C8085A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57358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5" name="Rectangle 97">
            <a:extLst>
              <a:ext uri="{FF2B5EF4-FFF2-40B4-BE49-F238E27FC236}">
                <a16:creationId xmlns:a16="http://schemas.microsoft.com/office/drawing/2014/main" id="{844C26B4-DF9F-4386-97AF-EC29F30F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573588"/>
            <a:ext cx="296862" cy="314325"/>
          </a:xfrm>
          <a:prstGeom prst="rect">
            <a:avLst/>
          </a:prstGeom>
          <a:solidFill>
            <a:srgbClr val="FF7C8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rgbClr val="FF6699"/>
              </a:solidFill>
            </a:endParaRPr>
          </a:p>
        </p:txBody>
      </p:sp>
      <p:sp>
        <p:nvSpPr>
          <p:cNvPr id="1092706" name="Rectangle 98">
            <a:extLst>
              <a:ext uri="{FF2B5EF4-FFF2-40B4-BE49-F238E27FC236}">
                <a16:creationId xmlns:a16="http://schemas.microsoft.com/office/drawing/2014/main" id="{5529FAB4-66AB-4BD9-8FBE-14F84621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573588"/>
            <a:ext cx="295275" cy="314325"/>
          </a:xfrm>
          <a:prstGeom prst="rect">
            <a:avLst/>
          </a:prstGeom>
          <a:solidFill>
            <a:srgbClr val="FF7C8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7" name="Rectangle 99">
            <a:extLst>
              <a:ext uri="{FF2B5EF4-FFF2-40B4-BE49-F238E27FC236}">
                <a16:creationId xmlns:a16="http://schemas.microsoft.com/office/drawing/2014/main" id="{47E827DE-8C74-4B80-9919-25E96416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573588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8" name="Rectangle 100">
            <a:extLst>
              <a:ext uri="{FF2B5EF4-FFF2-40B4-BE49-F238E27FC236}">
                <a16:creationId xmlns:a16="http://schemas.microsoft.com/office/drawing/2014/main" id="{03B17C97-256F-408A-927F-7CFE65D5B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887913"/>
            <a:ext cx="296863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09" name="Rectangle 101">
            <a:extLst>
              <a:ext uri="{FF2B5EF4-FFF2-40B4-BE49-F238E27FC236}">
                <a16:creationId xmlns:a16="http://schemas.microsoft.com/office/drawing/2014/main" id="{BE2CC51A-09CD-4EE9-A7C6-C2A36CB7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4887913"/>
            <a:ext cx="296862" cy="3127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0" name="Rectangle 102">
            <a:extLst>
              <a:ext uri="{FF2B5EF4-FFF2-40B4-BE49-F238E27FC236}">
                <a16:creationId xmlns:a16="http://schemas.microsoft.com/office/drawing/2014/main" id="{A323705B-9E71-4989-BF6F-6643B6EC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57400"/>
            <a:ext cx="296863" cy="314325"/>
          </a:xfrm>
          <a:prstGeom prst="rect">
            <a:avLst/>
          </a:prstGeom>
          <a:solidFill>
            <a:srgbClr val="FF99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1" name="Rectangle 103">
            <a:extLst>
              <a:ext uri="{FF2B5EF4-FFF2-40B4-BE49-F238E27FC236}">
                <a16:creationId xmlns:a16="http://schemas.microsoft.com/office/drawing/2014/main" id="{B6CAC055-E1CD-4599-94C2-847BC1FE5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0574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2" name="Rectangle 104">
            <a:extLst>
              <a:ext uri="{FF2B5EF4-FFF2-40B4-BE49-F238E27FC236}">
                <a16:creationId xmlns:a16="http://schemas.microsoft.com/office/drawing/2014/main" id="{AE42CAA5-3B6D-475A-BB74-9F93A8C3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20574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3" name="Rectangle 105">
            <a:extLst>
              <a:ext uri="{FF2B5EF4-FFF2-40B4-BE49-F238E27FC236}">
                <a16:creationId xmlns:a16="http://schemas.microsoft.com/office/drawing/2014/main" id="{01C06E3A-7CBF-47B3-A41E-F8C14702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0574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4" name="Rectangle 106">
            <a:extLst>
              <a:ext uri="{FF2B5EF4-FFF2-40B4-BE49-F238E27FC236}">
                <a16:creationId xmlns:a16="http://schemas.microsoft.com/office/drawing/2014/main" id="{06207695-0E95-4257-BD45-33FAEA17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20574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5" name="Rectangle 107">
            <a:extLst>
              <a:ext uri="{FF2B5EF4-FFF2-40B4-BE49-F238E27FC236}">
                <a16:creationId xmlns:a16="http://schemas.microsoft.com/office/drawing/2014/main" id="{9DBB4EF8-F87D-4E06-9BC7-9F896A40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3147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6" name="Rectangle 108">
            <a:extLst>
              <a:ext uri="{FF2B5EF4-FFF2-40B4-BE49-F238E27FC236}">
                <a16:creationId xmlns:a16="http://schemas.microsoft.com/office/drawing/2014/main" id="{ADA3ECF9-0BFC-401C-9D58-F0596C06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3147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7" name="Rectangle 109">
            <a:extLst>
              <a:ext uri="{FF2B5EF4-FFF2-40B4-BE49-F238E27FC236}">
                <a16:creationId xmlns:a16="http://schemas.microsoft.com/office/drawing/2014/main" id="{1BAB3B7F-243D-40B2-99CF-93BBBA3E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3314700"/>
            <a:ext cx="296862" cy="314325"/>
          </a:xfrm>
          <a:prstGeom prst="rect">
            <a:avLst/>
          </a:prstGeom>
          <a:solidFill>
            <a:schemeClr val="hlink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8" name="Rectangle 110">
            <a:extLst>
              <a:ext uri="{FF2B5EF4-FFF2-40B4-BE49-F238E27FC236}">
                <a16:creationId xmlns:a16="http://schemas.microsoft.com/office/drawing/2014/main" id="{AAF34E2F-602C-4A72-81C0-E6452AC2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717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19" name="Rectangle 111">
            <a:extLst>
              <a:ext uri="{FF2B5EF4-FFF2-40B4-BE49-F238E27FC236}">
                <a16:creationId xmlns:a16="http://schemas.microsoft.com/office/drawing/2014/main" id="{9D3D9179-FB8D-47AA-A8C1-988664BA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371725"/>
            <a:ext cx="296862" cy="314325"/>
          </a:xfrm>
          <a:prstGeom prst="rect">
            <a:avLst/>
          </a:prstGeom>
          <a:solidFill>
            <a:srgbClr val="FF99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0" name="Rectangle 112">
            <a:extLst>
              <a:ext uri="{FF2B5EF4-FFF2-40B4-BE49-F238E27FC236}">
                <a16:creationId xmlns:a16="http://schemas.microsoft.com/office/drawing/2014/main" id="{ECD93AF9-A439-4B09-9913-F2ECBA62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23717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1" name="Rectangle 113">
            <a:extLst>
              <a:ext uri="{FF2B5EF4-FFF2-40B4-BE49-F238E27FC236}">
                <a16:creationId xmlns:a16="http://schemas.microsoft.com/office/drawing/2014/main" id="{60D554AE-182A-46F0-98F1-912298DA7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3717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2" name="Rectangle 114">
            <a:extLst>
              <a:ext uri="{FF2B5EF4-FFF2-40B4-BE49-F238E27FC236}">
                <a16:creationId xmlns:a16="http://schemas.microsoft.com/office/drawing/2014/main" id="{3F65E12B-9C14-424D-9C88-B5CEEFCB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23717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3" name="Rectangle 115">
            <a:extLst>
              <a:ext uri="{FF2B5EF4-FFF2-40B4-BE49-F238E27FC236}">
                <a16:creationId xmlns:a16="http://schemas.microsoft.com/office/drawing/2014/main" id="{12F85AAE-D3C9-43F2-8F8B-0381AC57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8605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4" name="Rectangle 116">
            <a:extLst>
              <a:ext uri="{FF2B5EF4-FFF2-40B4-BE49-F238E27FC236}">
                <a16:creationId xmlns:a16="http://schemas.microsoft.com/office/drawing/2014/main" id="{27583265-7B2D-4722-A13D-BAB32FDC7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68605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5" name="Rectangle 117">
            <a:extLst>
              <a:ext uri="{FF2B5EF4-FFF2-40B4-BE49-F238E27FC236}">
                <a16:creationId xmlns:a16="http://schemas.microsoft.com/office/drawing/2014/main" id="{5DB044F1-DFFA-4F2B-8254-F656CF521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2686050"/>
            <a:ext cx="296863" cy="314325"/>
          </a:xfrm>
          <a:prstGeom prst="rect">
            <a:avLst/>
          </a:prstGeom>
          <a:solidFill>
            <a:srgbClr val="FF99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6" name="Rectangle 118">
            <a:extLst>
              <a:ext uri="{FF2B5EF4-FFF2-40B4-BE49-F238E27FC236}">
                <a16:creationId xmlns:a16="http://schemas.microsoft.com/office/drawing/2014/main" id="{AE726FB1-E5C5-496B-AC1D-CD59837B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68605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7" name="Rectangle 119">
            <a:extLst>
              <a:ext uri="{FF2B5EF4-FFF2-40B4-BE49-F238E27FC236}">
                <a16:creationId xmlns:a16="http://schemas.microsoft.com/office/drawing/2014/main" id="{51E42D4D-E044-45ED-80C0-B5DF5C35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2686050"/>
            <a:ext cx="296862" cy="314325"/>
          </a:xfrm>
          <a:prstGeom prst="rect">
            <a:avLst/>
          </a:prstGeom>
          <a:solidFill>
            <a:srgbClr val="99FF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8" name="Rectangle 120">
            <a:extLst>
              <a:ext uri="{FF2B5EF4-FFF2-40B4-BE49-F238E27FC236}">
                <a16:creationId xmlns:a16="http://schemas.microsoft.com/office/drawing/2014/main" id="{25A9E2E0-A535-42E7-ADFE-A8C31AA0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0037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29" name="Rectangle 121">
            <a:extLst>
              <a:ext uri="{FF2B5EF4-FFF2-40B4-BE49-F238E27FC236}">
                <a16:creationId xmlns:a16="http://schemas.microsoft.com/office/drawing/2014/main" id="{16CF14E3-4835-4D03-8549-20A95568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00037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0" name="Rectangle 122">
            <a:extLst>
              <a:ext uri="{FF2B5EF4-FFF2-40B4-BE49-F238E27FC236}">
                <a16:creationId xmlns:a16="http://schemas.microsoft.com/office/drawing/2014/main" id="{BAACBC34-004D-49CD-9B99-336CB9FC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00037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1" name="Rectangle 123">
            <a:extLst>
              <a:ext uri="{FF2B5EF4-FFF2-40B4-BE49-F238E27FC236}">
                <a16:creationId xmlns:a16="http://schemas.microsoft.com/office/drawing/2014/main" id="{06FD2262-87AA-4808-9726-7B5C0780C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000375"/>
            <a:ext cx="295275" cy="31432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2" name="Rectangle 124">
            <a:extLst>
              <a:ext uri="{FF2B5EF4-FFF2-40B4-BE49-F238E27FC236}">
                <a16:creationId xmlns:a16="http://schemas.microsoft.com/office/drawing/2014/main" id="{BA52953B-07BA-4D50-8450-248C5F64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300037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3" name="Rectangle 125">
            <a:extLst>
              <a:ext uri="{FF2B5EF4-FFF2-40B4-BE49-F238E27FC236}">
                <a16:creationId xmlns:a16="http://schemas.microsoft.com/office/drawing/2014/main" id="{04DEFB11-73DB-45D2-8D31-45C13F65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3147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4" name="Rectangle 126">
            <a:extLst>
              <a:ext uri="{FF2B5EF4-FFF2-40B4-BE49-F238E27FC236}">
                <a16:creationId xmlns:a16="http://schemas.microsoft.com/office/drawing/2014/main" id="{925386A4-1E06-4772-B782-1C506D778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33147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5" name="Rectangle 127">
            <a:extLst>
              <a:ext uri="{FF2B5EF4-FFF2-40B4-BE49-F238E27FC236}">
                <a16:creationId xmlns:a16="http://schemas.microsoft.com/office/drawing/2014/main" id="{BB163A44-5B82-47F2-B70C-49883590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290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6" name="Rectangle 128">
            <a:extLst>
              <a:ext uri="{FF2B5EF4-FFF2-40B4-BE49-F238E27FC236}">
                <a16:creationId xmlns:a16="http://schemas.microsoft.com/office/drawing/2014/main" id="{5048C0F8-3A10-45F3-A009-3C656681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290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7" name="Rectangle 129">
            <a:extLst>
              <a:ext uri="{FF2B5EF4-FFF2-40B4-BE49-F238E27FC236}">
                <a16:creationId xmlns:a16="http://schemas.microsoft.com/office/drawing/2014/main" id="{61A812C5-4809-45CB-934E-D4C627D25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6290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8" name="Rectangle 130">
            <a:extLst>
              <a:ext uri="{FF2B5EF4-FFF2-40B4-BE49-F238E27FC236}">
                <a16:creationId xmlns:a16="http://schemas.microsoft.com/office/drawing/2014/main" id="{B5CF706E-10D7-4CE8-81E7-61A43DF9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6290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39" name="Rectangle 131">
            <a:extLst>
              <a:ext uri="{FF2B5EF4-FFF2-40B4-BE49-F238E27FC236}">
                <a16:creationId xmlns:a16="http://schemas.microsoft.com/office/drawing/2014/main" id="{4201DFD6-F65F-44CB-89DD-B93A7345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36290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0" name="Rectangle 132">
            <a:extLst>
              <a:ext uri="{FF2B5EF4-FFF2-40B4-BE49-F238E27FC236}">
                <a16:creationId xmlns:a16="http://schemas.microsoft.com/office/drawing/2014/main" id="{AB7877B1-3F2A-49F3-9E75-F3BD730A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48863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1" name="Rectangle 133">
            <a:extLst>
              <a:ext uri="{FF2B5EF4-FFF2-40B4-BE49-F238E27FC236}">
                <a16:creationId xmlns:a16="http://schemas.microsoft.com/office/drawing/2014/main" id="{C206DF33-C70F-4E72-AD0A-E6E7B68AC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8863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2" name="Rectangle 134">
            <a:extLst>
              <a:ext uri="{FF2B5EF4-FFF2-40B4-BE49-F238E27FC236}">
                <a16:creationId xmlns:a16="http://schemas.microsoft.com/office/drawing/2014/main" id="{1D29A029-36F6-4C55-AF92-28DB3513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48863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3" name="Rectangle 135">
            <a:extLst>
              <a:ext uri="{FF2B5EF4-FFF2-40B4-BE49-F238E27FC236}">
                <a16:creationId xmlns:a16="http://schemas.microsoft.com/office/drawing/2014/main" id="{68C3E8EA-89E8-4569-9B60-4DF39317A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4335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4" name="Rectangle 136">
            <a:extLst>
              <a:ext uri="{FF2B5EF4-FFF2-40B4-BE49-F238E27FC236}">
                <a16:creationId xmlns:a16="http://schemas.microsoft.com/office/drawing/2014/main" id="{035A50A6-324C-431B-95A1-9A48FCAC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943350"/>
            <a:ext cx="296862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5" name="Rectangle 137">
            <a:extLst>
              <a:ext uri="{FF2B5EF4-FFF2-40B4-BE49-F238E27FC236}">
                <a16:creationId xmlns:a16="http://schemas.microsoft.com/office/drawing/2014/main" id="{AB596C50-ABBE-46EC-B8E1-488C7CD9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943350"/>
            <a:ext cx="296863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6" name="Rectangle 138">
            <a:extLst>
              <a:ext uri="{FF2B5EF4-FFF2-40B4-BE49-F238E27FC236}">
                <a16:creationId xmlns:a16="http://schemas.microsoft.com/office/drawing/2014/main" id="{CB7C95C3-84E5-47F4-8FF8-6CEBDD5D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943350"/>
            <a:ext cx="295275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7" name="Rectangle 139">
            <a:extLst>
              <a:ext uri="{FF2B5EF4-FFF2-40B4-BE49-F238E27FC236}">
                <a16:creationId xmlns:a16="http://schemas.microsoft.com/office/drawing/2014/main" id="{0D7C3041-BAE9-4EDD-AFE9-E7CFC80A4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394335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8" name="Rectangle 140">
            <a:extLst>
              <a:ext uri="{FF2B5EF4-FFF2-40B4-BE49-F238E27FC236}">
                <a16:creationId xmlns:a16="http://schemas.microsoft.com/office/drawing/2014/main" id="{B9752DF4-3EB2-4FE6-8764-B9730A6A8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25767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49" name="Rectangle 141">
            <a:extLst>
              <a:ext uri="{FF2B5EF4-FFF2-40B4-BE49-F238E27FC236}">
                <a16:creationId xmlns:a16="http://schemas.microsoft.com/office/drawing/2014/main" id="{844A3E71-A8A3-4971-8816-B0F2C3179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425767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0" name="Rectangle 142">
            <a:extLst>
              <a:ext uri="{FF2B5EF4-FFF2-40B4-BE49-F238E27FC236}">
                <a16:creationId xmlns:a16="http://schemas.microsoft.com/office/drawing/2014/main" id="{B8350B51-71DC-422F-BC40-2D5C2CFF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425767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1" name="Rectangle 143">
            <a:extLst>
              <a:ext uri="{FF2B5EF4-FFF2-40B4-BE49-F238E27FC236}">
                <a16:creationId xmlns:a16="http://schemas.microsoft.com/office/drawing/2014/main" id="{991C0F23-7D8E-4D92-8C20-0CD7F8DD8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25767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2" name="Rectangle 144">
            <a:extLst>
              <a:ext uri="{FF2B5EF4-FFF2-40B4-BE49-F238E27FC236}">
                <a16:creationId xmlns:a16="http://schemas.microsoft.com/office/drawing/2014/main" id="{BB14F510-9569-4AB7-B9AF-8388BA13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4257675"/>
            <a:ext cx="296862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3" name="Rectangle 145">
            <a:extLst>
              <a:ext uri="{FF2B5EF4-FFF2-40B4-BE49-F238E27FC236}">
                <a16:creationId xmlns:a16="http://schemas.microsoft.com/office/drawing/2014/main" id="{92195F52-9982-44AA-B4E9-5B41C040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720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4" name="Rectangle 146">
            <a:extLst>
              <a:ext uri="{FF2B5EF4-FFF2-40B4-BE49-F238E27FC236}">
                <a16:creationId xmlns:a16="http://schemas.microsoft.com/office/drawing/2014/main" id="{8E240051-1AA4-4D82-9BB6-4618A542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45720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5" name="Rectangle 147">
            <a:extLst>
              <a:ext uri="{FF2B5EF4-FFF2-40B4-BE49-F238E27FC236}">
                <a16:creationId xmlns:a16="http://schemas.microsoft.com/office/drawing/2014/main" id="{9CF183F8-FBE3-486B-8DFF-17FD79C1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45720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6" name="Rectangle 148">
            <a:extLst>
              <a:ext uri="{FF2B5EF4-FFF2-40B4-BE49-F238E27FC236}">
                <a16:creationId xmlns:a16="http://schemas.microsoft.com/office/drawing/2014/main" id="{88D4EC79-B974-46C0-AA95-C12CECF7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5720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7" name="Rectangle 149">
            <a:extLst>
              <a:ext uri="{FF2B5EF4-FFF2-40B4-BE49-F238E27FC236}">
                <a16:creationId xmlns:a16="http://schemas.microsoft.com/office/drawing/2014/main" id="{24128ADD-CA8C-4519-B82F-E85E510A7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45720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8" name="Rectangle 150">
            <a:extLst>
              <a:ext uri="{FF2B5EF4-FFF2-40B4-BE49-F238E27FC236}">
                <a16:creationId xmlns:a16="http://schemas.microsoft.com/office/drawing/2014/main" id="{A5BA4492-F948-42AA-A6F2-0C7D31CA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48863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59" name="Rectangle 151">
            <a:extLst>
              <a:ext uri="{FF2B5EF4-FFF2-40B4-BE49-F238E27FC236}">
                <a16:creationId xmlns:a16="http://schemas.microsoft.com/office/drawing/2014/main" id="{620F8C1E-C3C0-424F-8062-57C7982B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48863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0" name="Rectangle 152">
            <a:extLst>
              <a:ext uri="{FF2B5EF4-FFF2-40B4-BE49-F238E27FC236}">
                <a16:creationId xmlns:a16="http://schemas.microsoft.com/office/drawing/2014/main" id="{890F4784-CB0B-4A49-90A6-A1F23B3A9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2057400"/>
            <a:ext cx="298450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1" name="Rectangle 153">
            <a:extLst>
              <a:ext uri="{FF2B5EF4-FFF2-40B4-BE49-F238E27FC236}">
                <a16:creationId xmlns:a16="http://schemas.microsoft.com/office/drawing/2014/main" id="{A2AC7ABC-1766-478E-B743-27031618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0574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2" name="Rectangle 154">
            <a:extLst>
              <a:ext uri="{FF2B5EF4-FFF2-40B4-BE49-F238E27FC236}">
                <a16:creationId xmlns:a16="http://schemas.microsoft.com/office/drawing/2014/main" id="{78FEEB6A-5331-48CD-9AD6-0D378624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20574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3" name="Rectangle 155">
            <a:extLst>
              <a:ext uri="{FF2B5EF4-FFF2-40B4-BE49-F238E27FC236}">
                <a16:creationId xmlns:a16="http://schemas.microsoft.com/office/drawing/2014/main" id="{FFABE918-0D89-45D9-8073-695F5EA5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20574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4" name="Rectangle 156">
            <a:extLst>
              <a:ext uri="{FF2B5EF4-FFF2-40B4-BE49-F238E27FC236}">
                <a16:creationId xmlns:a16="http://schemas.microsoft.com/office/drawing/2014/main" id="{968119B9-8C87-4588-B464-7C6921573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20574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5" name="Rectangle 157">
            <a:extLst>
              <a:ext uri="{FF2B5EF4-FFF2-40B4-BE49-F238E27FC236}">
                <a16:creationId xmlns:a16="http://schemas.microsoft.com/office/drawing/2014/main" id="{89E6EAA4-5033-4DD0-8389-0E07A652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331470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6" name="Rectangle 158">
            <a:extLst>
              <a:ext uri="{FF2B5EF4-FFF2-40B4-BE49-F238E27FC236}">
                <a16:creationId xmlns:a16="http://schemas.microsoft.com/office/drawing/2014/main" id="{DCD1EAD1-89B9-4116-8262-A440442D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3147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7" name="Rectangle 159">
            <a:extLst>
              <a:ext uri="{FF2B5EF4-FFF2-40B4-BE49-F238E27FC236}">
                <a16:creationId xmlns:a16="http://schemas.microsoft.com/office/drawing/2014/main" id="{07D125E9-D566-4265-9FD2-01733B7C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3314700"/>
            <a:ext cx="296863" cy="314325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8" name="Rectangle 160">
            <a:extLst>
              <a:ext uri="{FF2B5EF4-FFF2-40B4-BE49-F238E27FC236}">
                <a16:creationId xmlns:a16="http://schemas.microsoft.com/office/drawing/2014/main" id="{00840AE5-76CD-4700-8088-E33B4CFD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2371725"/>
            <a:ext cx="298450" cy="314325"/>
          </a:xfrm>
          <a:prstGeom prst="rect">
            <a:avLst/>
          </a:prstGeom>
          <a:solidFill>
            <a:srgbClr val="99FF33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69" name="Rectangle 161">
            <a:extLst>
              <a:ext uri="{FF2B5EF4-FFF2-40B4-BE49-F238E27FC236}">
                <a16:creationId xmlns:a16="http://schemas.microsoft.com/office/drawing/2014/main" id="{DB52ADEE-38E3-4C1D-84B9-FE066D7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3717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0" name="Rectangle 162">
            <a:extLst>
              <a:ext uri="{FF2B5EF4-FFF2-40B4-BE49-F238E27FC236}">
                <a16:creationId xmlns:a16="http://schemas.microsoft.com/office/drawing/2014/main" id="{19C424F0-099E-4164-98B7-DAD3B565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23717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1" name="Rectangle 163">
            <a:extLst>
              <a:ext uri="{FF2B5EF4-FFF2-40B4-BE49-F238E27FC236}">
                <a16:creationId xmlns:a16="http://schemas.microsoft.com/office/drawing/2014/main" id="{415300B3-E415-4BC6-8EE6-5A789037B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23717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2" name="Rectangle 164">
            <a:extLst>
              <a:ext uri="{FF2B5EF4-FFF2-40B4-BE49-F238E27FC236}">
                <a16:creationId xmlns:a16="http://schemas.microsoft.com/office/drawing/2014/main" id="{7B8AF2EC-6568-44E6-8F6A-08C6D5EC8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23717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3" name="Rectangle 165">
            <a:extLst>
              <a:ext uri="{FF2B5EF4-FFF2-40B4-BE49-F238E27FC236}">
                <a16:creationId xmlns:a16="http://schemas.microsoft.com/office/drawing/2014/main" id="{58F612C2-943C-49C4-A18D-94E1E0C0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2686050"/>
            <a:ext cx="298450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4" name="Rectangle 166">
            <a:extLst>
              <a:ext uri="{FF2B5EF4-FFF2-40B4-BE49-F238E27FC236}">
                <a16:creationId xmlns:a16="http://schemas.microsoft.com/office/drawing/2014/main" id="{794464CE-3217-45AB-AF71-B408B36F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68605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5" name="Rectangle 167">
            <a:extLst>
              <a:ext uri="{FF2B5EF4-FFF2-40B4-BE49-F238E27FC236}">
                <a16:creationId xmlns:a16="http://schemas.microsoft.com/office/drawing/2014/main" id="{DAB133BD-FE4D-4B64-BAE0-F292C9F1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2686050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6" name="Rectangle 168">
            <a:extLst>
              <a:ext uri="{FF2B5EF4-FFF2-40B4-BE49-F238E27FC236}">
                <a16:creationId xmlns:a16="http://schemas.microsoft.com/office/drawing/2014/main" id="{B9C31809-8429-4ECB-A785-52428C57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268605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7" name="Rectangle 169">
            <a:extLst>
              <a:ext uri="{FF2B5EF4-FFF2-40B4-BE49-F238E27FC236}">
                <a16:creationId xmlns:a16="http://schemas.microsoft.com/office/drawing/2014/main" id="{A0359DA3-16FA-4EF9-B407-C72D794D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268605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8" name="Rectangle 170">
            <a:extLst>
              <a:ext uri="{FF2B5EF4-FFF2-40B4-BE49-F238E27FC236}">
                <a16:creationId xmlns:a16="http://schemas.microsoft.com/office/drawing/2014/main" id="{A78F74F7-EDCF-43BE-8187-972884B1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3000375"/>
            <a:ext cx="298450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79" name="Rectangle 171">
            <a:extLst>
              <a:ext uri="{FF2B5EF4-FFF2-40B4-BE49-F238E27FC236}">
                <a16:creationId xmlns:a16="http://schemas.microsoft.com/office/drawing/2014/main" id="{777B880E-5A7D-403B-BDBF-314C3D8E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300037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0" name="Rectangle 172">
            <a:extLst>
              <a:ext uri="{FF2B5EF4-FFF2-40B4-BE49-F238E27FC236}">
                <a16:creationId xmlns:a16="http://schemas.microsoft.com/office/drawing/2014/main" id="{AEE5C7E6-B227-40E8-9BB3-225943E6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300037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1" name="Rectangle 173">
            <a:extLst>
              <a:ext uri="{FF2B5EF4-FFF2-40B4-BE49-F238E27FC236}">
                <a16:creationId xmlns:a16="http://schemas.microsoft.com/office/drawing/2014/main" id="{A58C7C0E-7760-45AF-A0D7-7DED487F7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00037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2" name="Rectangle 174">
            <a:extLst>
              <a:ext uri="{FF2B5EF4-FFF2-40B4-BE49-F238E27FC236}">
                <a16:creationId xmlns:a16="http://schemas.microsoft.com/office/drawing/2014/main" id="{319411F9-D5A2-4A21-A9B9-E38DC31D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3000375"/>
            <a:ext cx="296863" cy="314325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3" name="Rectangle 175">
            <a:extLst>
              <a:ext uri="{FF2B5EF4-FFF2-40B4-BE49-F238E27FC236}">
                <a16:creationId xmlns:a16="http://schemas.microsoft.com/office/drawing/2014/main" id="{E691160A-2688-4446-BBBF-D53632AA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33147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4" name="Rectangle 176">
            <a:extLst>
              <a:ext uri="{FF2B5EF4-FFF2-40B4-BE49-F238E27FC236}">
                <a16:creationId xmlns:a16="http://schemas.microsoft.com/office/drawing/2014/main" id="{5F4DF6C6-B7E3-45B3-87FD-04AA6753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33147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5" name="Rectangle 177">
            <a:extLst>
              <a:ext uri="{FF2B5EF4-FFF2-40B4-BE49-F238E27FC236}">
                <a16:creationId xmlns:a16="http://schemas.microsoft.com/office/drawing/2014/main" id="{964BAB5A-CCAC-4F98-B83F-95D01214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3629025"/>
            <a:ext cx="298450" cy="314325"/>
          </a:xfrm>
          <a:prstGeom prst="rect">
            <a:avLst/>
          </a:prstGeom>
          <a:solidFill>
            <a:schemeClr val="hlink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6" name="Rectangle 178">
            <a:extLst>
              <a:ext uri="{FF2B5EF4-FFF2-40B4-BE49-F238E27FC236}">
                <a16:creationId xmlns:a16="http://schemas.microsoft.com/office/drawing/2014/main" id="{82F43158-17E4-41A1-9EA1-C45BBDF4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36290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7" name="Rectangle 179">
            <a:extLst>
              <a:ext uri="{FF2B5EF4-FFF2-40B4-BE49-F238E27FC236}">
                <a16:creationId xmlns:a16="http://schemas.microsoft.com/office/drawing/2014/main" id="{DA3030D8-E72B-41EB-BC4E-867F53CA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36290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8" name="Rectangle 180">
            <a:extLst>
              <a:ext uri="{FF2B5EF4-FFF2-40B4-BE49-F238E27FC236}">
                <a16:creationId xmlns:a16="http://schemas.microsoft.com/office/drawing/2014/main" id="{04168CAE-5251-4D3B-BF79-E2C5C7B3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629025"/>
            <a:ext cx="295275" cy="314325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89" name="Rectangle 181">
            <a:extLst>
              <a:ext uri="{FF2B5EF4-FFF2-40B4-BE49-F238E27FC236}">
                <a16:creationId xmlns:a16="http://schemas.microsoft.com/office/drawing/2014/main" id="{73BE8238-0B52-4B37-BEEE-96E55928B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36290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0" name="Rectangle 182">
            <a:extLst>
              <a:ext uri="{FF2B5EF4-FFF2-40B4-BE49-F238E27FC236}">
                <a16:creationId xmlns:a16="http://schemas.microsoft.com/office/drawing/2014/main" id="{091C3C67-657A-4D27-B222-444E0660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488632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1" name="Rectangle 183">
            <a:extLst>
              <a:ext uri="{FF2B5EF4-FFF2-40B4-BE49-F238E27FC236}">
                <a16:creationId xmlns:a16="http://schemas.microsoft.com/office/drawing/2014/main" id="{70EE13A2-0786-43B5-8F95-7BA30C690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4886325"/>
            <a:ext cx="295275" cy="314325"/>
          </a:xfrm>
          <a:prstGeom prst="rect">
            <a:avLst/>
          </a:prstGeom>
          <a:solidFill>
            <a:srgbClr val="FF7C8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2" name="Rectangle 184">
            <a:extLst>
              <a:ext uri="{FF2B5EF4-FFF2-40B4-BE49-F238E27FC236}">
                <a16:creationId xmlns:a16="http://schemas.microsoft.com/office/drawing/2014/main" id="{F8A5C724-6B99-41D3-A199-86E7285B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4886325"/>
            <a:ext cx="296863" cy="314325"/>
          </a:xfrm>
          <a:prstGeom prst="rect">
            <a:avLst/>
          </a:prstGeom>
          <a:solidFill>
            <a:srgbClr val="FF33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3" name="Rectangle 185">
            <a:extLst>
              <a:ext uri="{FF2B5EF4-FFF2-40B4-BE49-F238E27FC236}">
                <a16:creationId xmlns:a16="http://schemas.microsoft.com/office/drawing/2014/main" id="{1DB241FB-22DE-4406-A5CA-8B20A7CCC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3943350"/>
            <a:ext cx="298450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4" name="Rectangle 186">
            <a:extLst>
              <a:ext uri="{FF2B5EF4-FFF2-40B4-BE49-F238E27FC236}">
                <a16:creationId xmlns:a16="http://schemas.microsoft.com/office/drawing/2014/main" id="{8E406309-ED08-48E0-A02E-21017FF62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3943350"/>
            <a:ext cx="295275" cy="314325"/>
          </a:xfrm>
          <a:prstGeom prst="rect">
            <a:avLst/>
          </a:prstGeom>
          <a:solidFill>
            <a:schemeClr val="hlink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5" name="Rectangle 187">
            <a:extLst>
              <a:ext uri="{FF2B5EF4-FFF2-40B4-BE49-F238E27FC236}">
                <a16:creationId xmlns:a16="http://schemas.microsoft.com/office/drawing/2014/main" id="{285556BF-9C63-4113-8679-CBAA23C1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3943350"/>
            <a:ext cx="296862" cy="314325"/>
          </a:xfrm>
          <a:prstGeom prst="rect">
            <a:avLst/>
          </a:prstGeom>
          <a:solidFill>
            <a:srgbClr val="FFFF66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rgbClr val="FF6699"/>
              </a:solidFill>
            </a:endParaRPr>
          </a:p>
        </p:txBody>
      </p:sp>
      <p:sp>
        <p:nvSpPr>
          <p:cNvPr id="1092796" name="Rectangle 188">
            <a:extLst>
              <a:ext uri="{FF2B5EF4-FFF2-40B4-BE49-F238E27FC236}">
                <a16:creationId xmlns:a16="http://schemas.microsoft.com/office/drawing/2014/main" id="{D8E6B33A-DA9A-4ACD-9736-780C4429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94335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7" name="Rectangle 189">
            <a:extLst>
              <a:ext uri="{FF2B5EF4-FFF2-40B4-BE49-F238E27FC236}">
                <a16:creationId xmlns:a16="http://schemas.microsoft.com/office/drawing/2014/main" id="{4A1FEAF6-E049-44AE-A98A-07101027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394335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8" name="Rectangle 190">
            <a:extLst>
              <a:ext uri="{FF2B5EF4-FFF2-40B4-BE49-F238E27FC236}">
                <a16:creationId xmlns:a16="http://schemas.microsoft.com/office/drawing/2014/main" id="{78E91760-EA24-49CF-8440-490CC01F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4257675"/>
            <a:ext cx="298450" cy="314325"/>
          </a:xfrm>
          <a:prstGeom prst="rect">
            <a:avLst/>
          </a:prstGeom>
          <a:solidFill>
            <a:srgbClr val="CCCC0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799" name="Rectangle 191">
            <a:extLst>
              <a:ext uri="{FF2B5EF4-FFF2-40B4-BE49-F238E27FC236}">
                <a16:creationId xmlns:a16="http://schemas.microsoft.com/office/drawing/2014/main" id="{9085A873-FA1F-4D91-943A-138D1DD9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4257675"/>
            <a:ext cx="295275" cy="31432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92800" name="Rectangle 192">
            <a:extLst>
              <a:ext uri="{FF2B5EF4-FFF2-40B4-BE49-F238E27FC236}">
                <a16:creationId xmlns:a16="http://schemas.microsoft.com/office/drawing/2014/main" id="{24FDD727-7DFE-4641-BFCF-0437B7FA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4257675"/>
            <a:ext cx="296862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1" name="Rectangle 193">
            <a:extLst>
              <a:ext uri="{FF2B5EF4-FFF2-40B4-BE49-F238E27FC236}">
                <a16:creationId xmlns:a16="http://schemas.microsoft.com/office/drawing/2014/main" id="{44725F01-C5E5-4F12-A00A-AE5B299B6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425767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2" name="Rectangle 194">
            <a:extLst>
              <a:ext uri="{FF2B5EF4-FFF2-40B4-BE49-F238E27FC236}">
                <a16:creationId xmlns:a16="http://schemas.microsoft.com/office/drawing/2014/main" id="{5C7AC8EB-C4FC-48C5-A983-73C55D67C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425767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3" name="Rectangle 195">
            <a:extLst>
              <a:ext uri="{FF2B5EF4-FFF2-40B4-BE49-F238E27FC236}">
                <a16:creationId xmlns:a16="http://schemas.microsoft.com/office/drawing/2014/main" id="{6261C033-E509-4CF1-BABF-2B4CA357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4572000"/>
            <a:ext cx="298450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4" name="Rectangle 196">
            <a:extLst>
              <a:ext uri="{FF2B5EF4-FFF2-40B4-BE49-F238E27FC236}">
                <a16:creationId xmlns:a16="http://schemas.microsoft.com/office/drawing/2014/main" id="{7B8795E6-100D-448A-B7CA-67851AE1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4572000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5" name="Rectangle 197">
            <a:extLst>
              <a:ext uri="{FF2B5EF4-FFF2-40B4-BE49-F238E27FC236}">
                <a16:creationId xmlns:a16="http://schemas.microsoft.com/office/drawing/2014/main" id="{363590FB-535C-44B9-B3DC-C30C07366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4572000"/>
            <a:ext cx="296862" cy="314325"/>
          </a:xfrm>
          <a:prstGeom prst="rect">
            <a:avLst/>
          </a:prstGeom>
          <a:solidFill>
            <a:srgbClr val="FF7C8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rgbClr val="FF6699"/>
              </a:solidFill>
            </a:endParaRPr>
          </a:p>
        </p:txBody>
      </p:sp>
      <p:sp>
        <p:nvSpPr>
          <p:cNvPr id="1092806" name="Rectangle 198">
            <a:extLst>
              <a:ext uri="{FF2B5EF4-FFF2-40B4-BE49-F238E27FC236}">
                <a16:creationId xmlns:a16="http://schemas.microsoft.com/office/drawing/2014/main" id="{7259B6A6-E456-4168-94C6-E5F4E3A29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4572000"/>
            <a:ext cx="295275" cy="314325"/>
          </a:xfrm>
          <a:prstGeom prst="rect">
            <a:avLst/>
          </a:prstGeom>
          <a:solidFill>
            <a:srgbClr val="FF7C80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7" name="Rectangle 199">
            <a:extLst>
              <a:ext uri="{FF2B5EF4-FFF2-40B4-BE49-F238E27FC236}">
                <a16:creationId xmlns:a16="http://schemas.microsoft.com/office/drawing/2014/main" id="{D4FD0070-89F2-4E87-A99C-23C0C0B7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4572000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8" name="Rectangle 200">
            <a:extLst>
              <a:ext uri="{FF2B5EF4-FFF2-40B4-BE49-F238E27FC236}">
                <a16:creationId xmlns:a16="http://schemas.microsoft.com/office/drawing/2014/main" id="{E42C232A-42C4-40D3-B372-F0719C8BA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4886325"/>
            <a:ext cx="295275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09" name="Rectangle 201">
            <a:extLst>
              <a:ext uri="{FF2B5EF4-FFF2-40B4-BE49-F238E27FC236}">
                <a16:creationId xmlns:a16="http://schemas.microsoft.com/office/drawing/2014/main" id="{99EFB10C-7BBC-4146-BDC5-2E592039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4886325"/>
            <a:ext cx="296863" cy="3143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2810" name="Text Box 202">
            <a:extLst>
              <a:ext uri="{FF2B5EF4-FFF2-40B4-BE49-F238E27FC236}">
                <a16:creationId xmlns:a16="http://schemas.microsoft.com/office/drawing/2014/main" id="{2E1F55AB-62EB-47E0-B4EB-5001F61A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298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92811" name="Text Box 203">
            <a:extLst>
              <a:ext uri="{FF2B5EF4-FFF2-40B4-BE49-F238E27FC236}">
                <a16:creationId xmlns:a16="http://schemas.microsoft.com/office/drawing/2014/main" id="{B98EFBF9-3383-4534-B757-4E436D85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930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092812" name="Group 204">
            <a:extLst>
              <a:ext uri="{FF2B5EF4-FFF2-40B4-BE49-F238E27FC236}">
                <a16:creationId xmlns:a16="http://schemas.microsoft.com/office/drawing/2014/main" id="{40EA5149-6FD7-4D65-B1FF-6A3FE4B208D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981200"/>
            <a:ext cx="2693988" cy="3260725"/>
            <a:chOff x="3114" y="1271"/>
            <a:chExt cx="1697" cy="2054"/>
          </a:xfrm>
        </p:grpSpPr>
        <p:sp>
          <p:nvSpPr>
            <p:cNvPr id="1092813" name="Text Box 205">
              <a:extLst>
                <a:ext uri="{FF2B5EF4-FFF2-40B4-BE49-F238E27FC236}">
                  <a16:creationId xmlns:a16="http://schemas.microsoft.com/office/drawing/2014/main" id="{06B30D69-58C8-42FA-9EC7-E8F1DF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12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92814" name="Text Box 206">
              <a:extLst>
                <a:ext uri="{FF2B5EF4-FFF2-40B4-BE49-F238E27FC236}">
                  <a16:creationId xmlns:a16="http://schemas.microsoft.com/office/drawing/2014/main" id="{F3266A33-1FCA-48B2-886E-8A099563B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" y="14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92815" name="Text Box 207">
              <a:extLst>
                <a:ext uri="{FF2B5EF4-FFF2-40B4-BE49-F238E27FC236}">
                  <a16:creationId xmlns:a16="http://schemas.microsoft.com/office/drawing/2014/main" id="{3EF5932E-9F43-4712-9806-A3EB77459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165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92816" name="Text Box 208">
              <a:extLst>
                <a:ext uri="{FF2B5EF4-FFF2-40B4-BE49-F238E27FC236}">
                  <a16:creationId xmlns:a16="http://schemas.microsoft.com/office/drawing/2014/main" id="{56CAF916-B361-448B-BFA2-68738345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7" y="204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92817" name="Text Box 209">
              <a:extLst>
                <a:ext uri="{FF2B5EF4-FFF2-40B4-BE49-F238E27FC236}">
                  <a16:creationId xmlns:a16="http://schemas.microsoft.com/office/drawing/2014/main" id="{AB327CE8-C17F-470E-896B-F6462B6EE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92818" name="Text Box 210">
              <a:extLst>
                <a:ext uri="{FF2B5EF4-FFF2-40B4-BE49-F238E27FC236}">
                  <a16:creationId xmlns:a16="http://schemas.microsoft.com/office/drawing/2014/main" id="{67062A28-4D73-4555-8726-453D986DB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" y="14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92819" name="Text Box 211">
              <a:extLst>
                <a:ext uri="{FF2B5EF4-FFF2-40B4-BE49-F238E27FC236}">
                  <a16:creationId xmlns:a16="http://schemas.microsoft.com/office/drawing/2014/main" id="{28EFECCA-8A09-4AAC-9C4E-F399AAFDD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" y="225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92820" name="Text Box 212">
              <a:extLst>
                <a:ext uri="{FF2B5EF4-FFF2-40B4-BE49-F238E27FC236}">
                  <a16:creationId xmlns:a16="http://schemas.microsoft.com/office/drawing/2014/main" id="{FB76C7DF-EEED-4AE6-820B-521F42A7B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244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92821" name="Text Box 213">
              <a:extLst>
                <a:ext uri="{FF2B5EF4-FFF2-40B4-BE49-F238E27FC236}">
                  <a16:creationId xmlns:a16="http://schemas.microsoft.com/office/drawing/2014/main" id="{33F8D6BE-5B15-4843-82C8-D3B3884EC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5" y="24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92822" name="Text Box 214">
              <a:extLst>
                <a:ext uri="{FF2B5EF4-FFF2-40B4-BE49-F238E27FC236}">
                  <a16:creationId xmlns:a16="http://schemas.microsoft.com/office/drawing/2014/main" id="{5062B99A-403A-4F7C-8305-F6BD40CB6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245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92823" name="Text Box 215">
              <a:extLst>
                <a:ext uri="{FF2B5EF4-FFF2-40B4-BE49-F238E27FC236}">
                  <a16:creationId xmlns:a16="http://schemas.microsoft.com/office/drawing/2014/main" id="{C286B176-6975-4306-A5F9-AC64F95B6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245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92824" name="Text Box 216">
              <a:extLst>
                <a:ext uri="{FF2B5EF4-FFF2-40B4-BE49-F238E27FC236}">
                  <a16:creationId xmlns:a16="http://schemas.microsoft.com/office/drawing/2014/main" id="{D80FBCF2-0F9C-4590-A7B6-8988A4114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264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92825" name="Text Box 217">
              <a:extLst>
                <a:ext uri="{FF2B5EF4-FFF2-40B4-BE49-F238E27FC236}">
                  <a16:creationId xmlns:a16="http://schemas.microsoft.com/office/drawing/2014/main" id="{C7FA1B95-4069-4549-8202-615BB61E8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" y="264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92826" name="Text Box 218">
              <a:extLst>
                <a:ext uri="{FF2B5EF4-FFF2-40B4-BE49-F238E27FC236}">
                  <a16:creationId xmlns:a16="http://schemas.microsoft.com/office/drawing/2014/main" id="{B6DE5533-E899-46D2-AAF1-07F19E7A0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245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92827" name="Text Box 219">
              <a:extLst>
                <a:ext uri="{FF2B5EF4-FFF2-40B4-BE49-F238E27FC236}">
                  <a16:creationId xmlns:a16="http://schemas.microsoft.com/office/drawing/2014/main" id="{8B126012-02D9-4EC3-9AAE-46C94DB79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" y="224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92828" name="Text Box 220">
              <a:extLst>
                <a:ext uri="{FF2B5EF4-FFF2-40B4-BE49-F238E27FC236}">
                  <a16:creationId xmlns:a16="http://schemas.microsoft.com/office/drawing/2014/main" id="{E5F57554-6CAC-491C-8881-BFFF9855D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284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92829" name="Text Box 221">
              <a:extLst>
                <a:ext uri="{FF2B5EF4-FFF2-40B4-BE49-F238E27FC236}">
                  <a16:creationId xmlns:a16="http://schemas.microsoft.com/office/drawing/2014/main" id="{1190ABAA-049E-4BEF-8D5C-C0C32C944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03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92830" name="Text Box 222">
              <a:extLst>
                <a:ext uri="{FF2B5EF4-FFF2-40B4-BE49-F238E27FC236}">
                  <a16:creationId xmlns:a16="http://schemas.microsoft.com/office/drawing/2014/main" id="{18514DDD-0F9C-42AF-A89C-F66FD953E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285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1092831" name="Text Box 223">
            <a:extLst>
              <a:ext uri="{FF2B5EF4-FFF2-40B4-BE49-F238E27FC236}">
                <a16:creationId xmlns:a16="http://schemas.microsoft.com/office/drawing/2014/main" id="{74AEB584-5743-4C13-BF55-3211C18A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555625"/>
            <a:ext cx="853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4000">
                <a:solidFill>
                  <a:schemeClr val="tx1"/>
                </a:solidFill>
              </a:rPr>
              <a:t>Stream Segments in a Grid Cell Network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634" name="Picture 2" descr="sanmarcos31">
            <a:extLst>
              <a:ext uri="{FF2B5EF4-FFF2-40B4-BE49-F238E27FC236}">
                <a16:creationId xmlns:a16="http://schemas.microsoft.com/office/drawing/2014/main" id="{79E75677-78D6-41D2-89E4-6400F398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17525"/>
            <a:ext cx="8634412" cy="5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635" name="Text Box 3">
            <a:extLst>
              <a:ext uri="{FF2B5EF4-FFF2-40B4-BE49-F238E27FC236}">
                <a16:creationId xmlns:a16="http://schemas.microsoft.com/office/drawing/2014/main" id="{1783D558-BCBE-4EA2-A502-B99E6319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00800"/>
            <a:ext cx="247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0000CC"/>
                </a:solidFill>
              </a:rPr>
              <a:t>ArcHydro Page 74</a:t>
            </a:r>
          </a:p>
        </p:txBody>
      </p:sp>
      <p:sp>
        <p:nvSpPr>
          <p:cNvPr id="1093636" name="Text Box 4">
            <a:extLst>
              <a:ext uri="{FF2B5EF4-FFF2-40B4-BE49-F238E27FC236}">
                <a16:creationId xmlns:a16="http://schemas.microsoft.com/office/drawing/2014/main" id="{9CDA2E64-8263-4EF9-A907-F0D1692DD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06363"/>
            <a:ext cx="642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Stream links grid for the San Marcos subbasin</a:t>
            </a:r>
          </a:p>
        </p:txBody>
      </p:sp>
      <p:sp>
        <p:nvSpPr>
          <p:cNvPr id="1093637" name="Text Box 5">
            <a:extLst>
              <a:ext uri="{FF2B5EF4-FFF2-40B4-BE49-F238E27FC236}">
                <a16:creationId xmlns:a16="http://schemas.microsoft.com/office/drawing/2014/main" id="{FD0F7625-633B-4911-9FD4-FF7BC114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3427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1093638" name="Text Box 6">
            <a:extLst>
              <a:ext uri="{FF2B5EF4-FFF2-40B4-BE49-F238E27FC236}">
                <a16:creationId xmlns:a16="http://schemas.microsoft.com/office/drawing/2014/main" id="{60DBF218-2767-4BE2-ACBC-5DCAA46E8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311785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201</a:t>
            </a:r>
          </a:p>
        </p:txBody>
      </p:sp>
      <p:sp>
        <p:nvSpPr>
          <p:cNvPr id="1093639" name="Text Box 7">
            <a:extLst>
              <a:ext uri="{FF2B5EF4-FFF2-40B4-BE49-F238E27FC236}">
                <a16:creationId xmlns:a16="http://schemas.microsoft.com/office/drawing/2014/main" id="{7EBE8E6A-C773-4154-8808-0C4FA2C1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55942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204</a:t>
            </a:r>
          </a:p>
        </p:txBody>
      </p:sp>
      <p:sp>
        <p:nvSpPr>
          <p:cNvPr id="1093640" name="Text Box 8">
            <a:extLst>
              <a:ext uri="{FF2B5EF4-FFF2-40B4-BE49-F238E27FC236}">
                <a16:creationId xmlns:a16="http://schemas.microsoft.com/office/drawing/2014/main" id="{32561613-3A28-4628-A5F7-6F0237754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1576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202</a:t>
            </a:r>
          </a:p>
        </p:txBody>
      </p:sp>
      <p:sp>
        <p:nvSpPr>
          <p:cNvPr id="1093641" name="Text Box 9">
            <a:extLst>
              <a:ext uri="{FF2B5EF4-FFF2-40B4-BE49-F238E27FC236}">
                <a16:creationId xmlns:a16="http://schemas.microsoft.com/office/drawing/2014/main" id="{3F87183B-1111-4218-A54E-50457A29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51165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206</a:t>
            </a:r>
          </a:p>
        </p:txBody>
      </p:sp>
      <p:sp>
        <p:nvSpPr>
          <p:cNvPr id="1093642" name="Text Box 10">
            <a:extLst>
              <a:ext uri="{FF2B5EF4-FFF2-40B4-BE49-F238E27FC236}">
                <a16:creationId xmlns:a16="http://schemas.microsoft.com/office/drawing/2014/main" id="{C5BAE296-F2F8-410F-85E5-A8FBA20B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47164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203</a:t>
            </a:r>
          </a:p>
        </p:txBody>
      </p:sp>
      <p:sp>
        <p:nvSpPr>
          <p:cNvPr id="1093643" name="Text Box 11">
            <a:extLst>
              <a:ext uri="{FF2B5EF4-FFF2-40B4-BE49-F238E27FC236}">
                <a16:creationId xmlns:a16="http://schemas.microsoft.com/office/drawing/2014/main" id="{830FC7C1-0145-4014-92F6-C2E98363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4991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209</a:t>
            </a:r>
          </a:p>
        </p:txBody>
      </p:sp>
      <p:sp>
        <p:nvSpPr>
          <p:cNvPr id="1093644" name="Text Box 12">
            <a:extLst>
              <a:ext uri="{FF2B5EF4-FFF2-40B4-BE49-F238E27FC236}">
                <a16:creationId xmlns:a16="http://schemas.microsoft.com/office/drawing/2014/main" id="{5187264B-0800-4AF5-9A86-C0A48190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632450"/>
            <a:ext cx="3408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Each link has a unique identifying number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>
            <a:extLst>
              <a:ext uri="{FF2B5EF4-FFF2-40B4-BE49-F238E27FC236}">
                <a16:creationId xmlns:a16="http://schemas.microsoft.com/office/drawing/2014/main" id="{4047A485-2859-4A99-90D1-EC4FDB9C5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Catchments</a:t>
            </a:r>
          </a:p>
        </p:txBody>
      </p:sp>
      <p:sp>
        <p:nvSpPr>
          <p:cNvPr id="1094659" name="Rectangle 3">
            <a:extLst>
              <a:ext uri="{FF2B5EF4-FFF2-40B4-BE49-F238E27FC236}">
                <a16:creationId xmlns:a16="http://schemas.microsoft.com/office/drawing/2014/main" id="{7E1E740B-FFCA-46FB-8F71-B06B70DC1F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For every stream segment, there is a corresponding </a:t>
            </a:r>
            <a:r>
              <a:rPr lang="en-US" altLang="en-US" sz="2800">
                <a:solidFill>
                  <a:srgbClr val="FF3300"/>
                </a:solidFill>
              </a:rPr>
              <a:t>catchment</a:t>
            </a:r>
          </a:p>
          <a:p>
            <a:r>
              <a:rPr lang="en-US" altLang="en-US" sz="2800"/>
              <a:t>Catchments are a </a:t>
            </a:r>
            <a:r>
              <a:rPr lang="en-US" altLang="en-US" sz="2800">
                <a:solidFill>
                  <a:srgbClr val="FF3300"/>
                </a:solidFill>
              </a:rPr>
              <a:t>tessellation</a:t>
            </a:r>
            <a:r>
              <a:rPr lang="en-US" altLang="en-US" sz="2800"/>
              <a:t> of the landscape through a set of </a:t>
            </a:r>
            <a:r>
              <a:rPr lang="en-US" altLang="en-US" sz="2800">
                <a:solidFill>
                  <a:srgbClr val="FF3300"/>
                </a:solidFill>
              </a:rPr>
              <a:t>physical rules</a:t>
            </a:r>
          </a:p>
          <a:p>
            <a:endParaRPr lang="en-US" altLang="en-US" sz="2800"/>
          </a:p>
        </p:txBody>
      </p:sp>
      <p:pic>
        <p:nvPicPr>
          <p:cNvPr id="1094660" name="Picture 4" descr="ex43">
            <a:extLst>
              <a:ext uri="{FF2B5EF4-FFF2-40B4-BE49-F238E27FC236}">
                <a16:creationId xmlns:a16="http://schemas.microsoft.com/office/drawing/2014/main" id="{BE776C54-106F-4FAC-9E5D-3EF312595CC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76400"/>
            <a:ext cx="2701925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>
            <a:extLst>
              <a:ext uri="{FF2B5EF4-FFF2-40B4-BE49-F238E27FC236}">
                <a16:creationId xmlns:a16="http://schemas.microsoft.com/office/drawing/2014/main" id="{094F3C0E-EAB0-4ACD-B61E-40D41DB4D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3200"/>
              <a:t>Delineation of Channel Networks and Catchments</a:t>
            </a:r>
          </a:p>
        </p:txBody>
      </p:sp>
      <p:graphicFrame>
        <p:nvGraphicFramePr>
          <p:cNvPr id="1150979" name="Object 3">
            <a:extLst>
              <a:ext uri="{FF2B5EF4-FFF2-40B4-BE49-F238E27FC236}">
                <a16:creationId xmlns:a16="http://schemas.microsoft.com/office/drawing/2014/main" id="{E8E17BE1-8A1D-479C-9F33-0A09BED58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43000"/>
          <a:ext cx="41132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83" name="Bitmap Image" r:id="rId3" imgW="5466667" imgH="7497221" progId="Paint.Picture">
                  <p:embed/>
                </p:oleObj>
              </mc:Choice>
              <mc:Fallback>
                <p:oleObj name="Bitmap Image" r:id="rId3" imgW="5466667" imgH="749722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11321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0" name="Object 4">
            <a:extLst>
              <a:ext uri="{FF2B5EF4-FFF2-40B4-BE49-F238E27FC236}">
                <a16:creationId xmlns:a16="http://schemas.microsoft.com/office/drawing/2014/main" id="{394ADD66-7A6F-4CCE-9835-42269A52A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143000"/>
          <a:ext cx="4205288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84" name="Bitmap Image" r:id="rId5" imgW="5563377" imgH="7478169" progId="Paint.Picture">
                  <p:embed/>
                </p:oleObj>
              </mc:Choice>
              <mc:Fallback>
                <p:oleObj name="Bitmap Image" r:id="rId5" imgW="5563377" imgH="747816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205288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0981" name="Text Box 5">
            <a:extLst>
              <a:ext uri="{FF2B5EF4-FFF2-40B4-BE49-F238E27FC236}">
                <a16:creationId xmlns:a16="http://schemas.microsoft.com/office/drawing/2014/main" id="{583D8C29-0598-496D-8815-E3573159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295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500 cell theshold</a:t>
            </a:r>
          </a:p>
        </p:txBody>
      </p:sp>
      <p:sp>
        <p:nvSpPr>
          <p:cNvPr id="1150982" name="Text Box 6">
            <a:extLst>
              <a:ext uri="{FF2B5EF4-FFF2-40B4-BE49-F238E27FC236}">
                <a16:creationId xmlns:a16="http://schemas.microsoft.com/office/drawing/2014/main" id="{759D92EE-14C7-4F67-8D70-E7EE51A1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43600"/>
            <a:ext cx="144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1000 cell theshold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>
            <a:extLst>
              <a:ext uri="{FF2B5EF4-FFF2-40B4-BE49-F238E27FC236}">
                <a16:creationId xmlns:a16="http://schemas.microsoft.com/office/drawing/2014/main" id="{FAB9CC2D-8513-4DEE-B94B-8CA49A991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5" y="0"/>
            <a:ext cx="7470775" cy="136525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3399"/>
                </a:solidFill>
              </a:rPr>
              <a:t>How to decide on stream delineation </a:t>
            </a:r>
            <a:r>
              <a:rPr lang="en-US" altLang="en-US" sz="4000">
                <a:solidFill>
                  <a:srgbClr val="003399"/>
                </a:solidFill>
              </a:rPr>
              <a:t>threshold</a:t>
            </a:r>
            <a:r>
              <a:rPr lang="en-US" altLang="en-US">
                <a:solidFill>
                  <a:srgbClr val="003399"/>
                </a:solidFill>
              </a:rPr>
              <a:t> ?</a:t>
            </a:r>
          </a:p>
        </p:txBody>
      </p:sp>
      <p:grpSp>
        <p:nvGrpSpPr>
          <p:cNvPr id="1097731" name="Group 3">
            <a:extLst>
              <a:ext uri="{FF2B5EF4-FFF2-40B4-BE49-F238E27FC236}">
                <a16:creationId xmlns:a16="http://schemas.microsoft.com/office/drawing/2014/main" id="{4C87D330-B656-4904-B562-3D93532C632B}"/>
              </a:ext>
            </a:extLst>
          </p:cNvPr>
          <p:cNvGrpSpPr>
            <a:grpSpLocks/>
          </p:cNvGrpSpPr>
          <p:nvPr/>
        </p:nvGrpSpPr>
        <p:grpSpPr bwMode="auto">
          <a:xfrm>
            <a:off x="0" y="1287463"/>
            <a:ext cx="3573463" cy="3286125"/>
            <a:chOff x="1659" y="1331"/>
            <a:chExt cx="2251" cy="2070"/>
          </a:xfrm>
        </p:grpSpPr>
        <p:graphicFrame>
          <p:nvGraphicFramePr>
            <p:cNvPr id="1097732" name="Object 4">
              <a:extLst>
                <a:ext uri="{FF2B5EF4-FFF2-40B4-BE49-F238E27FC236}">
                  <a16:creationId xmlns:a16="http://schemas.microsoft.com/office/drawing/2014/main" id="{4832934B-6AE2-42D6-A206-9EBE8E090F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9" y="1331"/>
            <a:ext cx="1322" cy="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771" name="Clip" r:id="rId3" imgW="3025440" imgH="3252600" progId="MS_ClipArt_Gallery.2">
                    <p:embed/>
                  </p:oleObj>
                </mc:Choice>
                <mc:Fallback>
                  <p:oleObj name="Clip" r:id="rId3" imgW="3025440" imgH="32526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9" y="1331"/>
                          <a:ext cx="1322" cy="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97733" name="Group 5">
              <a:extLst>
                <a:ext uri="{FF2B5EF4-FFF2-40B4-BE49-F238E27FC236}">
                  <a16:creationId xmlns:a16="http://schemas.microsoft.com/office/drawing/2014/main" id="{FAB6B8C8-0846-4475-AC6A-A72E8DE0C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7" y="1740"/>
              <a:ext cx="1333" cy="1661"/>
              <a:chOff x="408" y="1056"/>
              <a:chExt cx="2297" cy="3024"/>
            </a:xfrm>
          </p:grpSpPr>
          <p:sp>
            <p:nvSpPr>
              <p:cNvPr id="1097734" name="Rectangle 6">
                <a:extLst>
                  <a:ext uri="{FF2B5EF4-FFF2-40B4-BE49-F238E27FC236}">
                    <a16:creationId xmlns:a16="http://schemas.microsoft.com/office/drawing/2014/main" id="{1EACD448-2AAC-4992-9D15-D7C9A71EA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35" name="Freeform 7">
                <a:extLst>
                  <a:ext uri="{FF2B5EF4-FFF2-40B4-BE49-F238E27FC236}">
                    <a16:creationId xmlns:a16="http://schemas.microsoft.com/office/drawing/2014/main" id="{F1EAAD7D-2362-44B0-ABE5-CBF17564F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156"/>
                <a:ext cx="764" cy="904"/>
              </a:xfrm>
              <a:custGeom>
                <a:avLst/>
                <a:gdLst>
                  <a:gd name="T0" fmla="*/ 764 w 764"/>
                  <a:gd name="T1" fmla="*/ 148 h 904"/>
                  <a:gd name="T2" fmla="*/ 717 w 764"/>
                  <a:gd name="T3" fmla="*/ 125 h 904"/>
                  <a:gd name="T4" fmla="*/ 701 w 764"/>
                  <a:gd name="T5" fmla="*/ 102 h 904"/>
                  <a:gd name="T6" fmla="*/ 655 w 764"/>
                  <a:gd name="T7" fmla="*/ 63 h 904"/>
                  <a:gd name="T8" fmla="*/ 639 w 764"/>
                  <a:gd name="T9" fmla="*/ 39 h 904"/>
                  <a:gd name="T10" fmla="*/ 569 w 764"/>
                  <a:gd name="T11" fmla="*/ 8 h 904"/>
                  <a:gd name="T12" fmla="*/ 546 w 764"/>
                  <a:gd name="T13" fmla="*/ 0 h 904"/>
                  <a:gd name="T14" fmla="*/ 374 w 764"/>
                  <a:gd name="T15" fmla="*/ 39 h 904"/>
                  <a:gd name="T16" fmla="*/ 335 w 764"/>
                  <a:gd name="T17" fmla="*/ 86 h 904"/>
                  <a:gd name="T18" fmla="*/ 296 w 764"/>
                  <a:gd name="T19" fmla="*/ 156 h 904"/>
                  <a:gd name="T20" fmla="*/ 257 w 764"/>
                  <a:gd name="T21" fmla="*/ 296 h 904"/>
                  <a:gd name="T22" fmla="*/ 133 w 764"/>
                  <a:gd name="T23" fmla="*/ 686 h 904"/>
                  <a:gd name="T24" fmla="*/ 55 w 764"/>
                  <a:gd name="T25" fmla="*/ 826 h 904"/>
                  <a:gd name="T26" fmla="*/ 0 w 764"/>
                  <a:gd name="T2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4" h="904">
                    <a:moveTo>
                      <a:pt x="764" y="148"/>
                    </a:moveTo>
                    <a:cubicBezTo>
                      <a:pt x="749" y="139"/>
                      <a:pt x="731" y="136"/>
                      <a:pt x="717" y="125"/>
                    </a:cubicBezTo>
                    <a:cubicBezTo>
                      <a:pt x="710" y="119"/>
                      <a:pt x="708" y="109"/>
                      <a:pt x="701" y="102"/>
                    </a:cubicBezTo>
                    <a:cubicBezTo>
                      <a:pt x="647" y="48"/>
                      <a:pt x="710" y="129"/>
                      <a:pt x="655" y="63"/>
                    </a:cubicBezTo>
                    <a:cubicBezTo>
                      <a:pt x="649" y="56"/>
                      <a:pt x="646" y="46"/>
                      <a:pt x="639" y="39"/>
                    </a:cubicBezTo>
                    <a:cubicBezTo>
                      <a:pt x="622" y="22"/>
                      <a:pt x="590" y="15"/>
                      <a:pt x="569" y="8"/>
                    </a:cubicBezTo>
                    <a:cubicBezTo>
                      <a:pt x="561" y="5"/>
                      <a:pt x="546" y="0"/>
                      <a:pt x="546" y="0"/>
                    </a:cubicBezTo>
                    <a:cubicBezTo>
                      <a:pt x="481" y="5"/>
                      <a:pt x="428" y="4"/>
                      <a:pt x="374" y="39"/>
                    </a:cubicBezTo>
                    <a:cubicBezTo>
                      <a:pt x="339" y="94"/>
                      <a:pt x="382" y="31"/>
                      <a:pt x="335" y="86"/>
                    </a:cubicBezTo>
                    <a:cubicBezTo>
                      <a:pt x="319" y="105"/>
                      <a:pt x="307" y="134"/>
                      <a:pt x="296" y="156"/>
                    </a:cubicBezTo>
                    <a:cubicBezTo>
                      <a:pt x="274" y="199"/>
                      <a:pt x="268" y="250"/>
                      <a:pt x="257" y="296"/>
                    </a:cubicBezTo>
                    <a:cubicBezTo>
                      <a:pt x="227" y="426"/>
                      <a:pt x="192" y="567"/>
                      <a:pt x="133" y="686"/>
                    </a:cubicBezTo>
                    <a:cubicBezTo>
                      <a:pt x="109" y="734"/>
                      <a:pt x="78" y="778"/>
                      <a:pt x="55" y="826"/>
                    </a:cubicBezTo>
                    <a:cubicBezTo>
                      <a:pt x="40" y="857"/>
                      <a:pt x="32" y="888"/>
                      <a:pt x="0" y="90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36" name="Freeform 8">
                <a:extLst>
                  <a:ext uri="{FF2B5EF4-FFF2-40B4-BE49-F238E27FC236}">
                    <a16:creationId xmlns:a16="http://schemas.microsoft.com/office/drawing/2014/main" id="{26B701CC-AA88-49A8-A612-B7427497D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400"/>
                <a:ext cx="1757" cy="2107"/>
              </a:xfrm>
              <a:custGeom>
                <a:avLst/>
                <a:gdLst>
                  <a:gd name="T0" fmla="*/ 1264 w 1757"/>
                  <a:gd name="T1" fmla="*/ 1897 h 2107"/>
                  <a:gd name="T2" fmla="*/ 1474 w 1757"/>
                  <a:gd name="T3" fmla="*/ 1569 h 2107"/>
                  <a:gd name="T4" fmla="*/ 1716 w 1757"/>
                  <a:gd name="T5" fmla="*/ 969 h 2107"/>
                  <a:gd name="T6" fmla="*/ 1723 w 1757"/>
                  <a:gd name="T7" fmla="*/ 556 h 2107"/>
                  <a:gd name="T8" fmla="*/ 1568 w 1757"/>
                  <a:gd name="T9" fmla="*/ 127 h 2107"/>
                  <a:gd name="T10" fmla="*/ 1264 w 1757"/>
                  <a:gd name="T11" fmla="*/ 18 h 2107"/>
                  <a:gd name="T12" fmla="*/ 952 w 1757"/>
                  <a:gd name="T13" fmla="*/ 18 h 2107"/>
                  <a:gd name="T14" fmla="*/ 757 w 1757"/>
                  <a:gd name="T15" fmla="*/ 104 h 2107"/>
                  <a:gd name="T16" fmla="*/ 648 w 1757"/>
                  <a:gd name="T17" fmla="*/ 244 h 2107"/>
                  <a:gd name="T18" fmla="*/ 500 w 1757"/>
                  <a:gd name="T19" fmla="*/ 400 h 2107"/>
                  <a:gd name="T20" fmla="*/ 391 w 1757"/>
                  <a:gd name="T21" fmla="*/ 470 h 2107"/>
                  <a:gd name="T22" fmla="*/ 157 w 1757"/>
                  <a:gd name="T23" fmla="*/ 587 h 2107"/>
                  <a:gd name="T24" fmla="*/ 40 w 1757"/>
                  <a:gd name="T25" fmla="*/ 759 h 2107"/>
                  <a:gd name="T26" fmla="*/ 1 w 1757"/>
                  <a:gd name="T27" fmla="*/ 946 h 2107"/>
                  <a:gd name="T28" fmla="*/ 48 w 1757"/>
                  <a:gd name="T29" fmla="*/ 1125 h 2107"/>
                  <a:gd name="T30" fmla="*/ 110 w 1757"/>
                  <a:gd name="T31" fmla="*/ 1242 h 2107"/>
                  <a:gd name="T32" fmla="*/ 220 w 1757"/>
                  <a:gd name="T33" fmla="*/ 1390 h 2107"/>
                  <a:gd name="T34" fmla="*/ 383 w 1757"/>
                  <a:gd name="T35" fmla="*/ 1444 h 2107"/>
                  <a:gd name="T36" fmla="*/ 523 w 1757"/>
                  <a:gd name="T37" fmla="*/ 1608 h 2107"/>
                  <a:gd name="T38" fmla="*/ 617 w 1757"/>
                  <a:gd name="T39" fmla="*/ 1686 h 2107"/>
                  <a:gd name="T40" fmla="*/ 726 w 1757"/>
                  <a:gd name="T41" fmla="*/ 1772 h 2107"/>
                  <a:gd name="T42" fmla="*/ 1069 w 1757"/>
                  <a:gd name="T43" fmla="*/ 2107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7" h="2107">
                    <a:moveTo>
                      <a:pt x="1264" y="1897"/>
                    </a:moveTo>
                    <a:cubicBezTo>
                      <a:pt x="1331" y="1810"/>
                      <a:pt x="1399" y="1724"/>
                      <a:pt x="1474" y="1569"/>
                    </a:cubicBezTo>
                    <a:cubicBezTo>
                      <a:pt x="1549" y="1414"/>
                      <a:pt x="1675" y="1138"/>
                      <a:pt x="1716" y="969"/>
                    </a:cubicBezTo>
                    <a:cubicBezTo>
                      <a:pt x="1757" y="800"/>
                      <a:pt x="1748" y="696"/>
                      <a:pt x="1723" y="556"/>
                    </a:cubicBezTo>
                    <a:cubicBezTo>
                      <a:pt x="1698" y="416"/>
                      <a:pt x="1645" y="217"/>
                      <a:pt x="1568" y="127"/>
                    </a:cubicBezTo>
                    <a:cubicBezTo>
                      <a:pt x="1491" y="37"/>
                      <a:pt x="1367" y="36"/>
                      <a:pt x="1264" y="18"/>
                    </a:cubicBezTo>
                    <a:cubicBezTo>
                      <a:pt x="1161" y="0"/>
                      <a:pt x="1036" y="4"/>
                      <a:pt x="952" y="18"/>
                    </a:cubicBezTo>
                    <a:cubicBezTo>
                      <a:pt x="868" y="32"/>
                      <a:pt x="808" y="66"/>
                      <a:pt x="757" y="104"/>
                    </a:cubicBezTo>
                    <a:cubicBezTo>
                      <a:pt x="706" y="142"/>
                      <a:pt x="691" y="195"/>
                      <a:pt x="648" y="244"/>
                    </a:cubicBezTo>
                    <a:cubicBezTo>
                      <a:pt x="605" y="293"/>
                      <a:pt x="543" y="362"/>
                      <a:pt x="500" y="400"/>
                    </a:cubicBezTo>
                    <a:cubicBezTo>
                      <a:pt x="457" y="438"/>
                      <a:pt x="448" y="439"/>
                      <a:pt x="391" y="470"/>
                    </a:cubicBezTo>
                    <a:cubicBezTo>
                      <a:pt x="334" y="501"/>
                      <a:pt x="215" y="539"/>
                      <a:pt x="157" y="587"/>
                    </a:cubicBezTo>
                    <a:cubicBezTo>
                      <a:pt x="99" y="635"/>
                      <a:pt x="66" y="699"/>
                      <a:pt x="40" y="759"/>
                    </a:cubicBezTo>
                    <a:cubicBezTo>
                      <a:pt x="14" y="819"/>
                      <a:pt x="0" y="885"/>
                      <a:pt x="1" y="946"/>
                    </a:cubicBezTo>
                    <a:cubicBezTo>
                      <a:pt x="2" y="1007"/>
                      <a:pt x="30" y="1076"/>
                      <a:pt x="48" y="1125"/>
                    </a:cubicBezTo>
                    <a:cubicBezTo>
                      <a:pt x="66" y="1174"/>
                      <a:pt x="81" y="1198"/>
                      <a:pt x="110" y="1242"/>
                    </a:cubicBezTo>
                    <a:cubicBezTo>
                      <a:pt x="139" y="1286"/>
                      <a:pt x="175" y="1356"/>
                      <a:pt x="220" y="1390"/>
                    </a:cubicBezTo>
                    <a:cubicBezTo>
                      <a:pt x="265" y="1424"/>
                      <a:pt x="332" y="1408"/>
                      <a:pt x="383" y="1444"/>
                    </a:cubicBezTo>
                    <a:cubicBezTo>
                      <a:pt x="434" y="1480"/>
                      <a:pt x="484" y="1568"/>
                      <a:pt x="523" y="1608"/>
                    </a:cubicBezTo>
                    <a:cubicBezTo>
                      <a:pt x="562" y="1648"/>
                      <a:pt x="583" y="1659"/>
                      <a:pt x="617" y="1686"/>
                    </a:cubicBezTo>
                    <a:cubicBezTo>
                      <a:pt x="651" y="1713"/>
                      <a:pt x="651" y="1702"/>
                      <a:pt x="726" y="1772"/>
                    </a:cubicBezTo>
                    <a:cubicBezTo>
                      <a:pt x="801" y="1842"/>
                      <a:pt x="935" y="1974"/>
                      <a:pt x="1069" y="2107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37" name="Freeform 9">
                <a:extLst>
                  <a:ext uri="{FF2B5EF4-FFF2-40B4-BE49-F238E27FC236}">
                    <a16:creationId xmlns:a16="http://schemas.microsoft.com/office/drawing/2014/main" id="{93F3DF0C-D059-4E3E-9796-CB5B93CA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347"/>
                <a:ext cx="397" cy="347"/>
              </a:xfrm>
              <a:custGeom>
                <a:avLst/>
                <a:gdLst>
                  <a:gd name="T0" fmla="*/ 397 w 397"/>
                  <a:gd name="T1" fmla="*/ 12 h 347"/>
                  <a:gd name="T2" fmla="*/ 210 w 397"/>
                  <a:gd name="T3" fmla="*/ 12 h 347"/>
                  <a:gd name="T4" fmla="*/ 101 w 397"/>
                  <a:gd name="T5" fmla="*/ 82 h 347"/>
                  <a:gd name="T6" fmla="*/ 0 w 397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347">
                    <a:moveTo>
                      <a:pt x="397" y="12"/>
                    </a:moveTo>
                    <a:cubicBezTo>
                      <a:pt x="328" y="6"/>
                      <a:pt x="259" y="0"/>
                      <a:pt x="210" y="12"/>
                    </a:cubicBezTo>
                    <a:cubicBezTo>
                      <a:pt x="161" y="24"/>
                      <a:pt x="136" y="26"/>
                      <a:pt x="101" y="82"/>
                    </a:cubicBezTo>
                    <a:cubicBezTo>
                      <a:pt x="66" y="138"/>
                      <a:pt x="16" y="306"/>
                      <a:pt x="0" y="3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38" name="Freeform 10">
                <a:extLst>
                  <a:ext uri="{FF2B5EF4-FFF2-40B4-BE49-F238E27FC236}">
                    <a16:creationId xmlns:a16="http://schemas.microsoft.com/office/drawing/2014/main" id="{B5D4B75F-77A0-4991-83A8-898EB34EE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913"/>
                <a:ext cx="826" cy="500"/>
              </a:xfrm>
              <a:custGeom>
                <a:avLst/>
                <a:gdLst>
                  <a:gd name="T0" fmla="*/ 826 w 826"/>
                  <a:gd name="T1" fmla="*/ 189 h 500"/>
                  <a:gd name="T2" fmla="*/ 694 w 826"/>
                  <a:gd name="T3" fmla="*/ 95 h 500"/>
                  <a:gd name="T4" fmla="*/ 569 w 826"/>
                  <a:gd name="T5" fmla="*/ 41 h 500"/>
                  <a:gd name="T6" fmla="*/ 445 w 826"/>
                  <a:gd name="T7" fmla="*/ 2 h 500"/>
                  <a:gd name="T8" fmla="*/ 312 w 826"/>
                  <a:gd name="T9" fmla="*/ 56 h 500"/>
                  <a:gd name="T10" fmla="*/ 148 w 826"/>
                  <a:gd name="T11" fmla="*/ 251 h 500"/>
                  <a:gd name="T12" fmla="*/ 0 w 826"/>
                  <a:gd name="T13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6" h="500">
                    <a:moveTo>
                      <a:pt x="826" y="189"/>
                    </a:moveTo>
                    <a:cubicBezTo>
                      <a:pt x="781" y="154"/>
                      <a:pt x="737" y="120"/>
                      <a:pt x="694" y="95"/>
                    </a:cubicBezTo>
                    <a:cubicBezTo>
                      <a:pt x="651" y="70"/>
                      <a:pt x="610" y="56"/>
                      <a:pt x="569" y="41"/>
                    </a:cubicBezTo>
                    <a:cubicBezTo>
                      <a:pt x="528" y="26"/>
                      <a:pt x="488" y="0"/>
                      <a:pt x="445" y="2"/>
                    </a:cubicBezTo>
                    <a:cubicBezTo>
                      <a:pt x="402" y="4"/>
                      <a:pt x="361" y="15"/>
                      <a:pt x="312" y="56"/>
                    </a:cubicBezTo>
                    <a:cubicBezTo>
                      <a:pt x="263" y="97"/>
                      <a:pt x="200" y="177"/>
                      <a:pt x="148" y="251"/>
                    </a:cubicBezTo>
                    <a:cubicBezTo>
                      <a:pt x="96" y="325"/>
                      <a:pt x="23" y="459"/>
                      <a:pt x="0" y="5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39" name="Freeform 11">
                <a:extLst>
                  <a:ext uri="{FF2B5EF4-FFF2-40B4-BE49-F238E27FC236}">
                    <a16:creationId xmlns:a16="http://schemas.microsoft.com/office/drawing/2014/main" id="{707B68B3-542E-4CDD-B6F1-A177BA9FB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715"/>
                <a:ext cx="1153" cy="441"/>
              </a:xfrm>
              <a:custGeom>
                <a:avLst/>
                <a:gdLst>
                  <a:gd name="T0" fmla="*/ 1153 w 1153"/>
                  <a:gd name="T1" fmla="*/ 223 h 441"/>
                  <a:gd name="T2" fmla="*/ 919 w 1153"/>
                  <a:gd name="T3" fmla="*/ 91 h 441"/>
                  <a:gd name="T4" fmla="*/ 717 w 1153"/>
                  <a:gd name="T5" fmla="*/ 5 h 441"/>
                  <a:gd name="T6" fmla="*/ 436 w 1153"/>
                  <a:gd name="T7" fmla="*/ 59 h 441"/>
                  <a:gd name="T8" fmla="*/ 358 w 1153"/>
                  <a:gd name="T9" fmla="*/ 161 h 441"/>
                  <a:gd name="T10" fmla="*/ 210 w 1153"/>
                  <a:gd name="T11" fmla="*/ 324 h 441"/>
                  <a:gd name="T12" fmla="*/ 0 w 1153"/>
                  <a:gd name="T1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3" h="441">
                    <a:moveTo>
                      <a:pt x="1153" y="223"/>
                    </a:moveTo>
                    <a:cubicBezTo>
                      <a:pt x="1072" y="175"/>
                      <a:pt x="992" y="127"/>
                      <a:pt x="919" y="91"/>
                    </a:cubicBezTo>
                    <a:cubicBezTo>
                      <a:pt x="846" y="55"/>
                      <a:pt x="797" y="10"/>
                      <a:pt x="717" y="5"/>
                    </a:cubicBezTo>
                    <a:cubicBezTo>
                      <a:pt x="637" y="0"/>
                      <a:pt x="496" y="33"/>
                      <a:pt x="436" y="59"/>
                    </a:cubicBezTo>
                    <a:cubicBezTo>
                      <a:pt x="376" y="85"/>
                      <a:pt x="396" y="117"/>
                      <a:pt x="358" y="161"/>
                    </a:cubicBezTo>
                    <a:cubicBezTo>
                      <a:pt x="320" y="205"/>
                      <a:pt x="270" y="277"/>
                      <a:pt x="210" y="324"/>
                    </a:cubicBezTo>
                    <a:cubicBezTo>
                      <a:pt x="150" y="371"/>
                      <a:pt x="34" y="423"/>
                      <a:pt x="0" y="44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0" name="Freeform 12">
                <a:extLst>
                  <a:ext uri="{FF2B5EF4-FFF2-40B4-BE49-F238E27FC236}">
                    <a16:creationId xmlns:a16="http://schemas.microsoft.com/office/drawing/2014/main" id="{7F7CA91C-DE98-4B98-99A0-579EE5084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496"/>
                <a:ext cx="1341" cy="536"/>
              </a:xfrm>
              <a:custGeom>
                <a:avLst/>
                <a:gdLst>
                  <a:gd name="T0" fmla="*/ 1341 w 1341"/>
                  <a:gd name="T1" fmla="*/ 224 h 536"/>
                  <a:gd name="T2" fmla="*/ 1169 w 1341"/>
                  <a:gd name="T3" fmla="*/ 122 h 536"/>
                  <a:gd name="T4" fmla="*/ 1029 w 1341"/>
                  <a:gd name="T5" fmla="*/ 13 h 536"/>
                  <a:gd name="T6" fmla="*/ 702 w 1341"/>
                  <a:gd name="T7" fmla="*/ 45 h 536"/>
                  <a:gd name="T8" fmla="*/ 546 w 1341"/>
                  <a:gd name="T9" fmla="*/ 154 h 536"/>
                  <a:gd name="T10" fmla="*/ 343 w 1341"/>
                  <a:gd name="T11" fmla="*/ 232 h 536"/>
                  <a:gd name="T12" fmla="*/ 250 w 1341"/>
                  <a:gd name="T13" fmla="*/ 395 h 536"/>
                  <a:gd name="T14" fmla="*/ 63 w 1341"/>
                  <a:gd name="T15" fmla="*/ 504 h 536"/>
                  <a:gd name="T16" fmla="*/ 0 w 1341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536">
                    <a:moveTo>
                      <a:pt x="1341" y="224"/>
                    </a:moveTo>
                    <a:cubicBezTo>
                      <a:pt x="1281" y="190"/>
                      <a:pt x="1221" y="157"/>
                      <a:pt x="1169" y="122"/>
                    </a:cubicBezTo>
                    <a:cubicBezTo>
                      <a:pt x="1117" y="87"/>
                      <a:pt x="1107" y="26"/>
                      <a:pt x="1029" y="13"/>
                    </a:cubicBezTo>
                    <a:cubicBezTo>
                      <a:pt x="951" y="0"/>
                      <a:pt x="783" y="21"/>
                      <a:pt x="702" y="45"/>
                    </a:cubicBezTo>
                    <a:cubicBezTo>
                      <a:pt x="621" y="69"/>
                      <a:pt x="606" y="123"/>
                      <a:pt x="546" y="154"/>
                    </a:cubicBezTo>
                    <a:cubicBezTo>
                      <a:pt x="486" y="185"/>
                      <a:pt x="392" y="192"/>
                      <a:pt x="343" y="232"/>
                    </a:cubicBezTo>
                    <a:cubicBezTo>
                      <a:pt x="294" y="272"/>
                      <a:pt x="297" y="350"/>
                      <a:pt x="250" y="395"/>
                    </a:cubicBezTo>
                    <a:cubicBezTo>
                      <a:pt x="203" y="440"/>
                      <a:pt x="105" y="480"/>
                      <a:pt x="63" y="504"/>
                    </a:cubicBezTo>
                    <a:cubicBezTo>
                      <a:pt x="21" y="528"/>
                      <a:pt x="9" y="531"/>
                      <a:pt x="0" y="53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1" name="Freeform 13">
                <a:extLst>
                  <a:ext uri="{FF2B5EF4-FFF2-40B4-BE49-F238E27FC236}">
                    <a16:creationId xmlns:a16="http://schemas.microsoft.com/office/drawing/2014/main" id="{536D0078-BAB6-44BA-AA53-A66C7FCF5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2295"/>
                <a:ext cx="1543" cy="643"/>
              </a:xfrm>
              <a:custGeom>
                <a:avLst/>
                <a:gdLst>
                  <a:gd name="T0" fmla="*/ 1543 w 1543"/>
                  <a:gd name="T1" fmla="*/ 144 h 643"/>
                  <a:gd name="T2" fmla="*/ 1371 w 1543"/>
                  <a:gd name="T3" fmla="*/ 168 h 643"/>
                  <a:gd name="T4" fmla="*/ 1262 w 1543"/>
                  <a:gd name="T5" fmla="*/ 136 h 643"/>
                  <a:gd name="T6" fmla="*/ 1137 w 1543"/>
                  <a:gd name="T7" fmla="*/ 90 h 643"/>
                  <a:gd name="T8" fmla="*/ 919 w 1543"/>
                  <a:gd name="T9" fmla="*/ 4 h 643"/>
                  <a:gd name="T10" fmla="*/ 732 w 1543"/>
                  <a:gd name="T11" fmla="*/ 66 h 643"/>
                  <a:gd name="T12" fmla="*/ 607 w 1543"/>
                  <a:gd name="T13" fmla="*/ 207 h 643"/>
                  <a:gd name="T14" fmla="*/ 568 w 1543"/>
                  <a:gd name="T15" fmla="*/ 238 h 643"/>
                  <a:gd name="T16" fmla="*/ 381 w 1543"/>
                  <a:gd name="T17" fmla="*/ 300 h 643"/>
                  <a:gd name="T18" fmla="*/ 288 w 1543"/>
                  <a:gd name="T19" fmla="*/ 339 h 643"/>
                  <a:gd name="T20" fmla="*/ 171 w 1543"/>
                  <a:gd name="T21" fmla="*/ 503 h 643"/>
                  <a:gd name="T22" fmla="*/ 0 w 1543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3" h="643">
                    <a:moveTo>
                      <a:pt x="1543" y="144"/>
                    </a:moveTo>
                    <a:cubicBezTo>
                      <a:pt x="1480" y="156"/>
                      <a:pt x="1418" y="169"/>
                      <a:pt x="1371" y="168"/>
                    </a:cubicBezTo>
                    <a:cubicBezTo>
                      <a:pt x="1324" y="167"/>
                      <a:pt x="1301" y="149"/>
                      <a:pt x="1262" y="136"/>
                    </a:cubicBezTo>
                    <a:cubicBezTo>
                      <a:pt x="1223" y="123"/>
                      <a:pt x="1194" y="112"/>
                      <a:pt x="1137" y="90"/>
                    </a:cubicBezTo>
                    <a:cubicBezTo>
                      <a:pt x="1080" y="68"/>
                      <a:pt x="986" y="8"/>
                      <a:pt x="919" y="4"/>
                    </a:cubicBezTo>
                    <a:cubicBezTo>
                      <a:pt x="852" y="0"/>
                      <a:pt x="784" y="32"/>
                      <a:pt x="732" y="66"/>
                    </a:cubicBezTo>
                    <a:cubicBezTo>
                      <a:pt x="680" y="100"/>
                      <a:pt x="634" y="178"/>
                      <a:pt x="607" y="207"/>
                    </a:cubicBezTo>
                    <a:cubicBezTo>
                      <a:pt x="580" y="236"/>
                      <a:pt x="606" y="223"/>
                      <a:pt x="568" y="238"/>
                    </a:cubicBezTo>
                    <a:cubicBezTo>
                      <a:pt x="530" y="253"/>
                      <a:pt x="428" y="283"/>
                      <a:pt x="381" y="300"/>
                    </a:cubicBezTo>
                    <a:cubicBezTo>
                      <a:pt x="334" y="317"/>
                      <a:pt x="323" y="305"/>
                      <a:pt x="288" y="339"/>
                    </a:cubicBezTo>
                    <a:cubicBezTo>
                      <a:pt x="253" y="373"/>
                      <a:pt x="219" y="452"/>
                      <a:pt x="171" y="503"/>
                    </a:cubicBezTo>
                    <a:cubicBezTo>
                      <a:pt x="123" y="554"/>
                      <a:pt x="30" y="620"/>
                      <a:pt x="0" y="64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2" name="Line 14">
                <a:extLst>
                  <a:ext uri="{FF2B5EF4-FFF2-40B4-BE49-F238E27FC236}">
                    <a16:creationId xmlns:a16="http://schemas.microsoft.com/office/drawing/2014/main" id="{8CE8B596-0C77-4F96-AF63-75D0B3AB0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3" name="Line 15">
                <a:extLst>
                  <a:ext uri="{FF2B5EF4-FFF2-40B4-BE49-F238E27FC236}">
                    <a16:creationId xmlns:a16="http://schemas.microsoft.com/office/drawing/2014/main" id="{8BFFE3C3-CA0E-445A-AE24-24134C6DA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50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4" name="Line 16">
                <a:extLst>
                  <a:ext uri="{FF2B5EF4-FFF2-40B4-BE49-F238E27FC236}">
                    <a16:creationId xmlns:a16="http://schemas.microsoft.com/office/drawing/2014/main" id="{32E8FD2D-5F1D-4B18-AC36-572D3B8AC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5" name="Line 17">
                <a:extLst>
                  <a:ext uri="{FF2B5EF4-FFF2-40B4-BE49-F238E27FC236}">
                    <a16:creationId xmlns:a16="http://schemas.microsoft.com/office/drawing/2014/main" id="{11AF9D52-3967-4A9A-B5C2-FA584CAAF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6" name="Line 18">
                <a:extLst>
                  <a:ext uri="{FF2B5EF4-FFF2-40B4-BE49-F238E27FC236}">
                    <a16:creationId xmlns:a16="http://schemas.microsoft.com/office/drawing/2014/main" id="{5A53C1BC-C920-44DF-BBFA-F0911FD98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7" name="Line 19">
                <a:extLst>
                  <a:ext uri="{FF2B5EF4-FFF2-40B4-BE49-F238E27FC236}">
                    <a16:creationId xmlns:a16="http://schemas.microsoft.com/office/drawing/2014/main" id="{57512B70-2F75-4ED1-AF95-0E058B211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8" name="Line 20">
                <a:extLst>
                  <a:ext uri="{FF2B5EF4-FFF2-40B4-BE49-F238E27FC236}">
                    <a16:creationId xmlns:a16="http://schemas.microsoft.com/office/drawing/2014/main" id="{D760FF1B-CF02-44AC-B5B1-AD6D52D28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49" name="Line 21">
                <a:extLst>
                  <a:ext uri="{FF2B5EF4-FFF2-40B4-BE49-F238E27FC236}">
                    <a16:creationId xmlns:a16="http://schemas.microsoft.com/office/drawing/2014/main" id="{C0D46275-A0B1-494D-8AB9-B36EB10C7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0" name="Line 22">
                <a:extLst>
                  <a:ext uri="{FF2B5EF4-FFF2-40B4-BE49-F238E27FC236}">
                    <a16:creationId xmlns:a16="http://schemas.microsoft.com/office/drawing/2014/main" id="{7942248B-D259-4B98-8E95-A737BAA32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1" name="Line 23">
                <a:extLst>
                  <a:ext uri="{FF2B5EF4-FFF2-40B4-BE49-F238E27FC236}">
                    <a16:creationId xmlns:a16="http://schemas.microsoft.com/office/drawing/2014/main" id="{F1D122E4-7B6E-4227-95FF-EC0B50E86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2" name="Line 24">
                <a:extLst>
                  <a:ext uri="{FF2B5EF4-FFF2-40B4-BE49-F238E27FC236}">
                    <a16:creationId xmlns:a16="http://schemas.microsoft.com/office/drawing/2014/main" id="{A7453F06-73BF-4E2E-AB98-0CDD3E42C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3" name="Line 25">
                <a:extLst>
                  <a:ext uri="{FF2B5EF4-FFF2-40B4-BE49-F238E27FC236}">
                    <a16:creationId xmlns:a16="http://schemas.microsoft.com/office/drawing/2014/main" id="{A58E8A84-591B-4ABC-A68D-9B988A4F8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4" name="Line 26">
                <a:extLst>
                  <a:ext uri="{FF2B5EF4-FFF2-40B4-BE49-F238E27FC236}">
                    <a16:creationId xmlns:a16="http://schemas.microsoft.com/office/drawing/2014/main" id="{A4152977-5B0C-4620-A0AF-65AF60B94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072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5" name="Line 27">
                <a:extLst>
                  <a:ext uri="{FF2B5EF4-FFF2-40B4-BE49-F238E27FC236}">
                    <a16:creationId xmlns:a16="http://schemas.microsoft.com/office/drawing/2014/main" id="{BA991511-BBBD-4E97-9B5C-4DBC280C2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6" name="Freeform 28">
                <a:extLst>
                  <a:ext uri="{FF2B5EF4-FFF2-40B4-BE49-F238E27FC236}">
                    <a16:creationId xmlns:a16="http://schemas.microsoft.com/office/drawing/2014/main" id="{E6E626BA-322C-4503-81C1-8FB1FA49B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056"/>
                <a:ext cx="1824" cy="784"/>
              </a:xfrm>
              <a:custGeom>
                <a:avLst/>
                <a:gdLst>
                  <a:gd name="T0" fmla="*/ 1824 w 1824"/>
                  <a:gd name="T1" fmla="*/ 248 h 784"/>
                  <a:gd name="T2" fmla="*/ 1680 w 1824"/>
                  <a:gd name="T3" fmla="*/ 248 h 784"/>
                  <a:gd name="T4" fmla="*/ 1584 w 1824"/>
                  <a:gd name="T5" fmla="*/ 200 h 784"/>
                  <a:gd name="T6" fmla="*/ 1392 w 1824"/>
                  <a:gd name="T7" fmla="*/ 104 h 784"/>
                  <a:gd name="T8" fmla="*/ 1200 w 1824"/>
                  <a:gd name="T9" fmla="*/ 8 h 784"/>
                  <a:gd name="T10" fmla="*/ 1056 w 1824"/>
                  <a:gd name="T11" fmla="*/ 56 h 784"/>
                  <a:gd name="T12" fmla="*/ 960 w 1824"/>
                  <a:gd name="T13" fmla="*/ 104 h 784"/>
                  <a:gd name="T14" fmla="*/ 816 w 1824"/>
                  <a:gd name="T15" fmla="*/ 296 h 784"/>
                  <a:gd name="T16" fmla="*/ 720 w 1824"/>
                  <a:gd name="T17" fmla="*/ 392 h 784"/>
                  <a:gd name="T18" fmla="*/ 624 w 1824"/>
                  <a:gd name="T19" fmla="*/ 392 h 784"/>
                  <a:gd name="T20" fmla="*/ 528 w 1824"/>
                  <a:gd name="T21" fmla="*/ 392 h 784"/>
                  <a:gd name="T22" fmla="*/ 384 w 1824"/>
                  <a:gd name="T23" fmla="*/ 440 h 784"/>
                  <a:gd name="T24" fmla="*/ 288 w 1824"/>
                  <a:gd name="T25" fmla="*/ 584 h 784"/>
                  <a:gd name="T26" fmla="*/ 240 w 1824"/>
                  <a:gd name="T27" fmla="*/ 632 h 784"/>
                  <a:gd name="T28" fmla="*/ 192 w 1824"/>
                  <a:gd name="T29" fmla="*/ 728 h 784"/>
                  <a:gd name="T30" fmla="*/ 96 w 1824"/>
                  <a:gd name="T31" fmla="*/ 728 h 784"/>
                  <a:gd name="T32" fmla="*/ 48 w 1824"/>
                  <a:gd name="T33" fmla="*/ 776 h 784"/>
                  <a:gd name="T34" fmla="*/ 0 w 1824"/>
                  <a:gd name="T35" fmla="*/ 77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4" h="784">
                    <a:moveTo>
                      <a:pt x="1824" y="248"/>
                    </a:moveTo>
                    <a:cubicBezTo>
                      <a:pt x="1772" y="252"/>
                      <a:pt x="1720" y="256"/>
                      <a:pt x="1680" y="248"/>
                    </a:cubicBezTo>
                    <a:cubicBezTo>
                      <a:pt x="1640" y="240"/>
                      <a:pt x="1632" y="224"/>
                      <a:pt x="1584" y="200"/>
                    </a:cubicBezTo>
                    <a:cubicBezTo>
                      <a:pt x="1536" y="176"/>
                      <a:pt x="1456" y="136"/>
                      <a:pt x="1392" y="104"/>
                    </a:cubicBezTo>
                    <a:cubicBezTo>
                      <a:pt x="1328" y="72"/>
                      <a:pt x="1256" y="16"/>
                      <a:pt x="1200" y="8"/>
                    </a:cubicBezTo>
                    <a:cubicBezTo>
                      <a:pt x="1144" y="0"/>
                      <a:pt x="1096" y="40"/>
                      <a:pt x="1056" y="56"/>
                    </a:cubicBezTo>
                    <a:cubicBezTo>
                      <a:pt x="1016" y="72"/>
                      <a:pt x="1000" y="64"/>
                      <a:pt x="960" y="104"/>
                    </a:cubicBezTo>
                    <a:cubicBezTo>
                      <a:pt x="920" y="144"/>
                      <a:pt x="856" y="248"/>
                      <a:pt x="816" y="296"/>
                    </a:cubicBezTo>
                    <a:cubicBezTo>
                      <a:pt x="776" y="344"/>
                      <a:pt x="752" y="376"/>
                      <a:pt x="720" y="392"/>
                    </a:cubicBezTo>
                    <a:cubicBezTo>
                      <a:pt x="688" y="408"/>
                      <a:pt x="656" y="392"/>
                      <a:pt x="624" y="392"/>
                    </a:cubicBezTo>
                    <a:cubicBezTo>
                      <a:pt x="592" y="392"/>
                      <a:pt x="568" y="384"/>
                      <a:pt x="528" y="392"/>
                    </a:cubicBezTo>
                    <a:cubicBezTo>
                      <a:pt x="488" y="400"/>
                      <a:pt x="424" y="408"/>
                      <a:pt x="384" y="440"/>
                    </a:cubicBezTo>
                    <a:cubicBezTo>
                      <a:pt x="344" y="472"/>
                      <a:pt x="312" y="552"/>
                      <a:pt x="288" y="584"/>
                    </a:cubicBezTo>
                    <a:cubicBezTo>
                      <a:pt x="264" y="616"/>
                      <a:pt x="256" y="608"/>
                      <a:pt x="240" y="632"/>
                    </a:cubicBezTo>
                    <a:cubicBezTo>
                      <a:pt x="224" y="656"/>
                      <a:pt x="216" y="712"/>
                      <a:pt x="192" y="728"/>
                    </a:cubicBezTo>
                    <a:cubicBezTo>
                      <a:pt x="168" y="744"/>
                      <a:pt x="120" y="720"/>
                      <a:pt x="96" y="728"/>
                    </a:cubicBezTo>
                    <a:cubicBezTo>
                      <a:pt x="72" y="736"/>
                      <a:pt x="64" y="768"/>
                      <a:pt x="48" y="776"/>
                    </a:cubicBezTo>
                    <a:cubicBezTo>
                      <a:pt x="32" y="784"/>
                      <a:pt x="16" y="780"/>
                      <a:pt x="0" y="77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7" name="Freeform 29">
                <a:extLst>
                  <a:ext uri="{FF2B5EF4-FFF2-40B4-BE49-F238E27FC236}">
                    <a16:creationId xmlns:a16="http://schemas.microsoft.com/office/drawing/2014/main" id="{CEEA9C42-C704-43E1-BA61-083D75C6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760"/>
                <a:ext cx="1872" cy="880"/>
              </a:xfrm>
              <a:custGeom>
                <a:avLst/>
                <a:gdLst>
                  <a:gd name="T0" fmla="*/ 1872 w 1872"/>
                  <a:gd name="T1" fmla="*/ 352 h 880"/>
                  <a:gd name="T2" fmla="*/ 1728 w 1872"/>
                  <a:gd name="T3" fmla="*/ 400 h 880"/>
                  <a:gd name="T4" fmla="*/ 1584 w 1872"/>
                  <a:gd name="T5" fmla="*/ 304 h 880"/>
                  <a:gd name="T6" fmla="*/ 1488 w 1872"/>
                  <a:gd name="T7" fmla="*/ 208 h 880"/>
                  <a:gd name="T8" fmla="*/ 1440 w 1872"/>
                  <a:gd name="T9" fmla="*/ 160 h 880"/>
                  <a:gd name="T10" fmla="*/ 1248 w 1872"/>
                  <a:gd name="T11" fmla="*/ 16 h 880"/>
                  <a:gd name="T12" fmla="*/ 1104 w 1872"/>
                  <a:gd name="T13" fmla="*/ 64 h 880"/>
                  <a:gd name="T14" fmla="*/ 960 w 1872"/>
                  <a:gd name="T15" fmla="*/ 160 h 880"/>
                  <a:gd name="T16" fmla="*/ 816 w 1872"/>
                  <a:gd name="T17" fmla="*/ 448 h 880"/>
                  <a:gd name="T18" fmla="*/ 720 w 1872"/>
                  <a:gd name="T19" fmla="*/ 496 h 880"/>
                  <a:gd name="T20" fmla="*/ 480 w 1872"/>
                  <a:gd name="T21" fmla="*/ 496 h 880"/>
                  <a:gd name="T22" fmla="*/ 336 w 1872"/>
                  <a:gd name="T23" fmla="*/ 544 h 880"/>
                  <a:gd name="T24" fmla="*/ 192 w 1872"/>
                  <a:gd name="T25" fmla="*/ 784 h 880"/>
                  <a:gd name="T26" fmla="*/ 0 w 1872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2" h="880">
                    <a:moveTo>
                      <a:pt x="1872" y="352"/>
                    </a:moveTo>
                    <a:cubicBezTo>
                      <a:pt x="1824" y="380"/>
                      <a:pt x="1776" y="408"/>
                      <a:pt x="1728" y="400"/>
                    </a:cubicBezTo>
                    <a:cubicBezTo>
                      <a:pt x="1680" y="392"/>
                      <a:pt x="1624" y="336"/>
                      <a:pt x="1584" y="304"/>
                    </a:cubicBezTo>
                    <a:cubicBezTo>
                      <a:pt x="1544" y="272"/>
                      <a:pt x="1512" y="232"/>
                      <a:pt x="1488" y="208"/>
                    </a:cubicBezTo>
                    <a:cubicBezTo>
                      <a:pt x="1464" y="184"/>
                      <a:pt x="1480" y="192"/>
                      <a:pt x="1440" y="160"/>
                    </a:cubicBezTo>
                    <a:cubicBezTo>
                      <a:pt x="1400" y="128"/>
                      <a:pt x="1304" y="32"/>
                      <a:pt x="1248" y="16"/>
                    </a:cubicBezTo>
                    <a:cubicBezTo>
                      <a:pt x="1192" y="0"/>
                      <a:pt x="1152" y="40"/>
                      <a:pt x="1104" y="64"/>
                    </a:cubicBezTo>
                    <a:cubicBezTo>
                      <a:pt x="1056" y="88"/>
                      <a:pt x="1008" y="96"/>
                      <a:pt x="960" y="160"/>
                    </a:cubicBezTo>
                    <a:cubicBezTo>
                      <a:pt x="912" y="224"/>
                      <a:pt x="856" y="392"/>
                      <a:pt x="816" y="448"/>
                    </a:cubicBezTo>
                    <a:cubicBezTo>
                      <a:pt x="776" y="504"/>
                      <a:pt x="776" y="488"/>
                      <a:pt x="720" y="496"/>
                    </a:cubicBezTo>
                    <a:cubicBezTo>
                      <a:pt x="664" y="504"/>
                      <a:pt x="544" y="488"/>
                      <a:pt x="480" y="496"/>
                    </a:cubicBezTo>
                    <a:cubicBezTo>
                      <a:pt x="416" y="504"/>
                      <a:pt x="384" y="496"/>
                      <a:pt x="336" y="544"/>
                    </a:cubicBezTo>
                    <a:cubicBezTo>
                      <a:pt x="288" y="592"/>
                      <a:pt x="248" y="728"/>
                      <a:pt x="192" y="784"/>
                    </a:cubicBezTo>
                    <a:cubicBezTo>
                      <a:pt x="136" y="840"/>
                      <a:pt x="32" y="864"/>
                      <a:pt x="0" y="8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8" name="Freeform 30">
                <a:extLst>
                  <a:ext uri="{FF2B5EF4-FFF2-40B4-BE49-F238E27FC236}">
                    <a16:creationId xmlns:a16="http://schemas.microsoft.com/office/drawing/2014/main" id="{300E911F-068E-4616-8A1D-16E464C1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584"/>
                <a:ext cx="1896" cy="840"/>
              </a:xfrm>
              <a:custGeom>
                <a:avLst/>
                <a:gdLst>
                  <a:gd name="T0" fmla="*/ 1896 w 1896"/>
                  <a:gd name="T1" fmla="*/ 96 h 840"/>
                  <a:gd name="T2" fmla="*/ 1848 w 1896"/>
                  <a:gd name="T3" fmla="*/ 96 h 840"/>
                  <a:gd name="T4" fmla="*/ 1800 w 1896"/>
                  <a:gd name="T5" fmla="*/ 144 h 840"/>
                  <a:gd name="T6" fmla="*/ 1704 w 1896"/>
                  <a:gd name="T7" fmla="*/ 144 h 840"/>
                  <a:gd name="T8" fmla="*/ 1512 w 1896"/>
                  <a:gd name="T9" fmla="*/ 48 h 840"/>
                  <a:gd name="T10" fmla="*/ 1224 w 1896"/>
                  <a:gd name="T11" fmla="*/ 0 h 840"/>
                  <a:gd name="T12" fmla="*/ 1032 w 1896"/>
                  <a:gd name="T13" fmla="*/ 48 h 840"/>
                  <a:gd name="T14" fmla="*/ 984 w 1896"/>
                  <a:gd name="T15" fmla="*/ 96 h 840"/>
                  <a:gd name="T16" fmla="*/ 840 w 1896"/>
                  <a:gd name="T17" fmla="*/ 336 h 840"/>
                  <a:gd name="T18" fmla="*/ 744 w 1896"/>
                  <a:gd name="T19" fmla="*/ 432 h 840"/>
                  <a:gd name="T20" fmla="*/ 648 w 1896"/>
                  <a:gd name="T21" fmla="*/ 480 h 840"/>
                  <a:gd name="T22" fmla="*/ 456 w 1896"/>
                  <a:gd name="T23" fmla="*/ 528 h 840"/>
                  <a:gd name="T24" fmla="*/ 360 w 1896"/>
                  <a:gd name="T25" fmla="*/ 624 h 840"/>
                  <a:gd name="T26" fmla="*/ 312 w 1896"/>
                  <a:gd name="T27" fmla="*/ 672 h 840"/>
                  <a:gd name="T28" fmla="*/ 216 w 1896"/>
                  <a:gd name="T29" fmla="*/ 816 h 840"/>
                  <a:gd name="T30" fmla="*/ 168 w 1896"/>
                  <a:gd name="T31" fmla="*/ 816 h 840"/>
                  <a:gd name="T32" fmla="*/ 24 w 1896"/>
                  <a:gd name="T33" fmla="*/ 768 h 840"/>
                  <a:gd name="T34" fmla="*/ 24 w 1896"/>
                  <a:gd name="T35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6" h="840">
                    <a:moveTo>
                      <a:pt x="1896" y="96"/>
                    </a:moveTo>
                    <a:cubicBezTo>
                      <a:pt x="1880" y="92"/>
                      <a:pt x="1864" y="88"/>
                      <a:pt x="1848" y="96"/>
                    </a:cubicBezTo>
                    <a:cubicBezTo>
                      <a:pt x="1832" y="104"/>
                      <a:pt x="1824" y="136"/>
                      <a:pt x="1800" y="144"/>
                    </a:cubicBezTo>
                    <a:cubicBezTo>
                      <a:pt x="1776" y="152"/>
                      <a:pt x="1752" y="160"/>
                      <a:pt x="1704" y="144"/>
                    </a:cubicBezTo>
                    <a:cubicBezTo>
                      <a:pt x="1656" y="128"/>
                      <a:pt x="1592" y="72"/>
                      <a:pt x="1512" y="48"/>
                    </a:cubicBezTo>
                    <a:cubicBezTo>
                      <a:pt x="1432" y="24"/>
                      <a:pt x="1304" y="0"/>
                      <a:pt x="1224" y="0"/>
                    </a:cubicBezTo>
                    <a:cubicBezTo>
                      <a:pt x="1144" y="0"/>
                      <a:pt x="1072" y="32"/>
                      <a:pt x="1032" y="48"/>
                    </a:cubicBezTo>
                    <a:cubicBezTo>
                      <a:pt x="992" y="64"/>
                      <a:pt x="1016" y="48"/>
                      <a:pt x="984" y="96"/>
                    </a:cubicBezTo>
                    <a:cubicBezTo>
                      <a:pt x="952" y="144"/>
                      <a:pt x="880" y="280"/>
                      <a:pt x="840" y="336"/>
                    </a:cubicBezTo>
                    <a:cubicBezTo>
                      <a:pt x="800" y="392"/>
                      <a:pt x="776" y="408"/>
                      <a:pt x="744" y="432"/>
                    </a:cubicBezTo>
                    <a:cubicBezTo>
                      <a:pt x="712" y="456"/>
                      <a:pt x="696" y="464"/>
                      <a:pt x="648" y="480"/>
                    </a:cubicBezTo>
                    <a:cubicBezTo>
                      <a:pt x="600" y="496"/>
                      <a:pt x="504" y="504"/>
                      <a:pt x="456" y="528"/>
                    </a:cubicBezTo>
                    <a:cubicBezTo>
                      <a:pt x="408" y="552"/>
                      <a:pt x="384" y="600"/>
                      <a:pt x="360" y="624"/>
                    </a:cubicBezTo>
                    <a:cubicBezTo>
                      <a:pt x="336" y="648"/>
                      <a:pt x="336" y="640"/>
                      <a:pt x="312" y="672"/>
                    </a:cubicBezTo>
                    <a:cubicBezTo>
                      <a:pt x="288" y="704"/>
                      <a:pt x="240" y="792"/>
                      <a:pt x="216" y="816"/>
                    </a:cubicBezTo>
                    <a:cubicBezTo>
                      <a:pt x="192" y="840"/>
                      <a:pt x="200" y="824"/>
                      <a:pt x="168" y="816"/>
                    </a:cubicBezTo>
                    <a:cubicBezTo>
                      <a:pt x="136" y="808"/>
                      <a:pt x="48" y="784"/>
                      <a:pt x="24" y="768"/>
                    </a:cubicBezTo>
                    <a:cubicBezTo>
                      <a:pt x="0" y="752"/>
                      <a:pt x="24" y="736"/>
                      <a:pt x="24" y="72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59" name="Freeform 31">
                <a:extLst>
                  <a:ext uri="{FF2B5EF4-FFF2-40B4-BE49-F238E27FC236}">
                    <a16:creationId xmlns:a16="http://schemas.microsoft.com/office/drawing/2014/main" id="{09A6F384-8EDD-4FD3-8E57-BB000D111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528"/>
                <a:ext cx="640" cy="512"/>
              </a:xfrm>
              <a:custGeom>
                <a:avLst/>
                <a:gdLst>
                  <a:gd name="T0" fmla="*/ 544 w 640"/>
                  <a:gd name="T1" fmla="*/ 8 h 512"/>
                  <a:gd name="T2" fmla="*/ 592 w 640"/>
                  <a:gd name="T3" fmla="*/ 8 h 512"/>
                  <a:gd name="T4" fmla="*/ 640 w 640"/>
                  <a:gd name="T5" fmla="*/ 56 h 512"/>
                  <a:gd name="T6" fmla="*/ 592 w 640"/>
                  <a:gd name="T7" fmla="*/ 152 h 512"/>
                  <a:gd name="T8" fmla="*/ 448 w 640"/>
                  <a:gd name="T9" fmla="*/ 344 h 512"/>
                  <a:gd name="T10" fmla="*/ 160 w 640"/>
                  <a:gd name="T11" fmla="*/ 488 h 512"/>
                  <a:gd name="T12" fmla="*/ 16 w 640"/>
                  <a:gd name="T13" fmla="*/ 488 h 512"/>
                  <a:gd name="T14" fmla="*/ 64 w 640"/>
                  <a:gd name="T15" fmla="*/ 3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0" h="512">
                    <a:moveTo>
                      <a:pt x="544" y="8"/>
                    </a:moveTo>
                    <a:cubicBezTo>
                      <a:pt x="560" y="4"/>
                      <a:pt x="576" y="0"/>
                      <a:pt x="592" y="8"/>
                    </a:cubicBezTo>
                    <a:cubicBezTo>
                      <a:pt x="608" y="16"/>
                      <a:pt x="640" y="32"/>
                      <a:pt x="640" y="56"/>
                    </a:cubicBezTo>
                    <a:cubicBezTo>
                      <a:pt x="640" y="80"/>
                      <a:pt x="624" y="104"/>
                      <a:pt x="592" y="152"/>
                    </a:cubicBezTo>
                    <a:cubicBezTo>
                      <a:pt x="560" y="200"/>
                      <a:pt x="520" y="288"/>
                      <a:pt x="448" y="344"/>
                    </a:cubicBezTo>
                    <a:cubicBezTo>
                      <a:pt x="376" y="400"/>
                      <a:pt x="232" y="464"/>
                      <a:pt x="160" y="488"/>
                    </a:cubicBezTo>
                    <a:cubicBezTo>
                      <a:pt x="88" y="512"/>
                      <a:pt x="32" y="504"/>
                      <a:pt x="16" y="488"/>
                    </a:cubicBezTo>
                    <a:cubicBezTo>
                      <a:pt x="0" y="472"/>
                      <a:pt x="32" y="432"/>
                      <a:pt x="64" y="39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60" name="Text Box 32">
                <a:extLst>
                  <a:ext uri="{FF2B5EF4-FFF2-40B4-BE49-F238E27FC236}">
                    <a16:creationId xmlns:a16="http://schemas.microsoft.com/office/drawing/2014/main" id="{D0486167-5ECC-4259-BB95-6E7F14AC6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" y="2420"/>
                <a:ext cx="488" cy="17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1</a:t>
                </a:r>
                <a:endParaRPr lang="en-CA" altLang="en-US" sz="1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7761" name="Rectangle 33">
                <a:extLst>
                  <a:ext uri="{FF2B5EF4-FFF2-40B4-BE49-F238E27FC236}">
                    <a16:creationId xmlns:a16="http://schemas.microsoft.com/office/drawing/2014/main" id="{94E5DAEE-3EF2-4243-B9F1-CD9A82E21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62" name="Freeform 34">
                <a:extLst>
                  <a:ext uri="{FF2B5EF4-FFF2-40B4-BE49-F238E27FC236}">
                    <a16:creationId xmlns:a16="http://schemas.microsoft.com/office/drawing/2014/main" id="{73BD0E9C-0B65-4562-90BB-CC4BCB9C7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28"/>
                <a:ext cx="480" cy="304"/>
              </a:xfrm>
              <a:custGeom>
                <a:avLst/>
                <a:gdLst>
                  <a:gd name="T0" fmla="*/ 480 w 480"/>
                  <a:gd name="T1" fmla="*/ 288 h 304"/>
                  <a:gd name="T2" fmla="*/ 432 w 480"/>
                  <a:gd name="T3" fmla="*/ 288 h 304"/>
                  <a:gd name="T4" fmla="*/ 240 w 480"/>
                  <a:gd name="T5" fmla="*/ 192 h 304"/>
                  <a:gd name="T6" fmla="*/ 0 w 48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304">
                    <a:moveTo>
                      <a:pt x="480" y="288"/>
                    </a:moveTo>
                    <a:cubicBezTo>
                      <a:pt x="476" y="296"/>
                      <a:pt x="472" y="304"/>
                      <a:pt x="432" y="288"/>
                    </a:cubicBezTo>
                    <a:cubicBezTo>
                      <a:pt x="392" y="272"/>
                      <a:pt x="312" y="240"/>
                      <a:pt x="240" y="192"/>
                    </a:cubicBezTo>
                    <a:cubicBezTo>
                      <a:pt x="168" y="144"/>
                      <a:pt x="84" y="72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63" name="Freeform 35">
                <a:extLst>
                  <a:ext uri="{FF2B5EF4-FFF2-40B4-BE49-F238E27FC236}">
                    <a16:creationId xmlns:a16="http://schemas.microsoft.com/office/drawing/2014/main" id="{58DD3357-A1B9-4DFD-8E90-78AD8C95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440"/>
                <a:ext cx="104" cy="432"/>
              </a:xfrm>
              <a:custGeom>
                <a:avLst/>
                <a:gdLst>
                  <a:gd name="T0" fmla="*/ 0 w 104"/>
                  <a:gd name="T1" fmla="*/ 432 h 432"/>
                  <a:gd name="T2" fmla="*/ 48 w 104"/>
                  <a:gd name="T3" fmla="*/ 336 h 432"/>
                  <a:gd name="T4" fmla="*/ 96 w 104"/>
                  <a:gd name="T5" fmla="*/ 96 h 432"/>
                  <a:gd name="T6" fmla="*/ 96 w 104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432">
                    <a:moveTo>
                      <a:pt x="0" y="432"/>
                    </a:moveTo>
                    <a:cubicBezTo>
                      <a:pt x="16" y="412"/>
                      <a:pt x="32" y="392"/>
                      <a:pt x="48" y="336"/>
                    </a:cubicBezTo>
                    <a:cubicBezTo>
                      <a:pt x="64" y="280"/>
                      <a:pt x="88" y="152"/>
                      <a:pt x="96" y="96"/>
                    </a:cubicBezTo>
                    <a:cubicBezTo>
                      <a:pt x="104" y="40"/>
                      <a:pt x="100" y="20"/>
                      <a:pt x="96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64" name="Text Box 36">
                <a:extLst>
                  <a:ext uri="{FF2B5EF4-FFF2-40B4-BE49-F238E27FC236}">
                    <a16:creationId xmlns:a16="http://schemas.microsoft.com/office/drawing/2014/main" id="{AF3DBF93-861D-4D35-8F55-F56011A15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" y="1642"/>
                <a:ext cx="488" cy="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2</a:t>
                </a:r>
                <a:endParaRPr lang="en-CA" altLang="en-US" sz="3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7765" name="Line 37">
                <a:extLst>
                  <a:ext uri="{FF2B5EF4-FFF2-40B4-BE49-F238E27FC236}">
                    <a16:creationId xmlns:a16="http://schemas.microsoft.com/office/drawing/2014/main" id="{55455073-AB7A-4668-86CE-449971AA5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66" name="Line 38">
                <a:extLst>
                  <a:ext uri="{FF2B5EF4-FFF2-40B4-BE49-F238E27FC236}">
                    <a16:creationId xmlns:a16="http://schemas.microsoft.com/office/drawing/2014/main" id="{BD471F34-C375-4150-A8D2-E59BAEEA3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7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097767" name="Text Box 39">
                <a:extLst>
                  <a:ext uri="{FF2B5EF4-FFF2-40B4-BE49-F238E27FC236}">
                    <a16:creationId xmlns:a16="http://schemas.microsoft.com/office/drawing/2014/main" id="{9586FCB3-5A2C-4289-9A27-B292D9A9D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757"/>
                <a:ext cx="491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CA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7768" name="Text Box 40">
                <a:extLst>
                  <a:ext uri="{FF2B5EF4-FFF2-40B4-BE49-F238E27FC236}">
                    <a16:creationId xmlns:a16="http://schemas.microsoft.com/office/drawing/2014/main" id="{76571DC4-69EB-4589-B1FF-163606E5D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" y="3199"/>
                <a:ext cx="583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CA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097769" name="Object 41">
            <a:extLst>
              <a:ext uri="{FF2B5EF4-FFF2-40B4-BE49-F238E27FC236}">
                <a16:creationId xmlns:a16="http://schemas.microsoft.com/office/drawing/2014/main" id="{E9B9EC5F-400B-41D8-BFC0-30A2691BAC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1290638"/>
          <a:ext cx="566737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772" name="Picture" r:id="rId5" imgW="3772080" imgH="3048120" progId="Word.Picture.8">
                  <p:embed/>
                </p:oleObj>
              </mc:Choice>
              <mc:Fallback>
                <p:oleObj name="Picture" r:id="rId5" imgW="3772080" imgH="3048120" progId="Word.Pictur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290638"/>
                        <a:ext cx="566737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7770" name="Text Box 42">
            <a:extLst>
              <a:ext uri="{FF2B5EF4-FFF2-40B4-BE49-F238E27FC236}">
                <a16:creationId xmlns:a16="http://schemas.microsoft.com/office/drawing/2014/main" id="{AE810F4F-D265-4B72-BEB5-99D72733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807075"/>
            <a:ext cx="5213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4800">
                <a:solidFill>
                  <a:srgbClr val="FF3300"/>
                </a:solidFill>
              </a:rPr>
              <a:t>Why is it important?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>
            <a:extLst>
              <a:ext uri="{FF2B5EF4-FFF2-40B4-BE49-F238E27FC236}">
                <a16:creationId xmlns:a16="http://schemas.microsoft.com/office/drawing/2014/main" id="{41D8B619-20CA-414E-B6DF-F26AF8BB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98755" name="Object 3">
            <a:extLst>
              <a:ext uri="{FF2B5EF4-FFF2-40B4-BE49-F238E27FC236}">
                <a16:creationId xmlns:a16="http://schemas.microsoft.com/office/drawing/2014/main" id="{F8A58A10-A547-4568-AC8F-AF305DB1F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81050" y="1795463"/>
          <a:ext cx="7235825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59" name="Picture" r:id="rId3" imgW="8258040" imgH="4857840" progId="Word.Picture.8">
                  <p:embed/>
                </p:oleObj>
              </mc:Choice>
              <mc:Fallback>
                <p:oleObj name="Picture" r:id="rId3" imgW="8258040" imgH="48578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43" r="8858" b="6212"/>
                      <a:stretch>
                        <a:fillRect/>
                      </a:stretch>
                    </p:blipFill>
                    <p:spPr bwMode="auto">
                      <a:xfrm>
                        <a:off x="-781050" y="1795463"/>
                        <a:ext cx="7235825" cy="434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8756" name="Rectangle 4">
            <a:extLst>
              <a:ext uri="{FF2B5EF4-FFF2-40B4-BE49-F238E27FC236}">
                <a16:creationId xmlns:a16="http://schemas.microsoft.com/office/drawing/2014/main" id="{EB78DCB5-0B81-4060-922D-8C933A13E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33375"/>
            <a:ext cx="86169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kumimoji="0" lang="en-US" altLang="en-US" sz="2800" b="1">
                <a:solidFill>
                  <a:srgbClr val="FF0000"/>
                </a:solidFill>
              </a:rPr>
              <a:t>Hydrologic processes are different on hillslopes and in channels.  It is important to recognize this and account for this in models.</a:t>
            </a:r>
          </a:p>
        </p:txBody>
      </p:sp>
      <p:sp>
        <p:nvSpPr>
          <p:cNvPr id="1098757" name="Rectangle 5">
            <a:extLst>
              <a:ext uri="{FF2B5EF4-FFF2-40B4-BE49-F238E27FC236}">
                <a16:creationId xmlns:a16="http://schemas.microsoft.com/office/drawing/2014/main" id="{4E1CB711-9A51-46E5-B9F2-D2B138D8E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2927350"/>
            <a:ext cx="3784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 b="1">
                <a:solidFill>
                  <a:schemeClr val="accent2"/>
                </a:solidFill>
                <a:cs typeface="Times New Roman" panose="02020603050405020304" pitchFamily="18" charset="0"/>
              </a:rPr>
              <a:t>Drainage area can be concentrated or dispersed (specific catchment area) representing </a:t>
            </a:r>
            <a:r>
              <a:rPr kumimoji="0" lang="en-US" altLang="en-US" sz="2400" b="1">
                <a:solidFill>
                  <a:schemeClr val="accent2"/>
                </a:solidFill>
              </a:rPr>
              <a:t>concentrated or dispersed flow.</a:t>
            </a:r>
          </a:p>
        </p:txBody>
      </p:sp>
      <p:sp>
        <p:nvSpPr>
          <p:cNvPr id="1098758" name="Rectangle 6">
            <a:extLst>
              <a:ext uri="{FF2B5EF4-FFF2-40B4-BE49-F238E27FC236}">
                <a16:creationId xmlns:a16="http://schemas.microsoft.com/office/drawing/2014/main" id="{EB78AEA6-294F-4D79-ABBF-34432678E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3300"/>
                </a:solidFill>
              </a:rPr>
              <a:t>Objective determination of channel network drainage density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Text Box 2">
            <a:extLst>
              <a:ext uri="{FF2B5EF4-FFF2-40B4-BE49-F238E27FC236}">
                <a16:creationId xmlns:a16="http://schemas.microsoft.com/office/drawing/2014/main" id="{10EA029E-8453-4FF6-92FA-7F2F2400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574675"/>
            <a:ext cx="8281988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800" b="1">
                <a:solidFill>
                  <a:srgbClr val="FF3300"/>
                </a:solidFill>
              </a:rPr>
              <a:t>“landscape dissection into distinct valleys is limited by a threshold of channelization that sets a finite scale to the landscape.”  </a:t>
            </a:r>
            <a:r>
              <a:rPr kumimoji="0" lang="en-US" altLang="en-US" b="1">
                <a:solidFill>
                  <a:srgbClr val="FF3300"/>
                </a:solidFill>
              </a:rPr>
              <a:t>(Montgomery and Dietrich, 1992, Science, vol. 255 p. 826.)</a:t>
            </a:r>
            <a:endParaRPr kumimoji="0"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099779" name="Rectangle 3">
            <a:extLst>
              <a:ext uri="{FF2B5EF4-FFF2-40B4-BE49-F238E27FC236}">
                <a16:creationId xmlns:a16="http://schemas.microsoft.com/office/drawing/2014/main" id="{D98FE74D-4C19-4A7C-884F-815C3594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49513"/>
            <a:ext cx="8175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800" b="1">
                <a:solidFill>
                  <a:schemeClr val="hlink"/>
                </a:solidFill>
              </a:rPr>
              <a:t>One contributing area threshold does not fit all watersheds.</a:t>
            </a:r>
          </a:p>
        </p:txBody>
      </p:sp>
      <p:sp>
        <p:nvSpPr>
          <p:cNvPr id="1099780" name="Rectangle 4">
            <a:extLst>
              <a:ext uri="{FF2B5EF4-FFF2-40B4-BE49-F238E27FC236}">
                <a16:creationId xmlns:a16="http://schemas.microsoft.com/office/drawing/2014/main" id="{917477A7-B480-4438-BDBB-D95A82E6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3763963"/>
            <a:ext cx="77644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>
                <a:solidFill>
                  <a:schemeClr val="tx1"/>
                </a:solidFill>
              </a:rPr>
              <a:t>Map stream networks from the DEM at the finest resolution consistent with observed stream network geomorphology ‘laws’.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>
            <a:extLst>
              <a:ext uri="{FF2B5EF4-FFF2-40B4-BE49-F238E27FC236}">
                <a16:creationId xmlns:a16="http://schemas.microsoft.com/office/drawing/2014/main" id="{011E5FE4-64F2-4F3D-A9D0-EE9B29C87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Strahler Stream Order</a:t>
            </a:r>
          </a:p>
        </p:txBody>
      </p:sp>
      <p:pic>
        <p:nvPicPr>
          <p:cNvPr id="1100803" name="Picture 3" descr="horton">
            <a:extLst>
              <a:ext uri="{FF2B5EF4-FFF2-40B4-BE49-F238E27FC236}">
                <a16:creationId xmlns:a16="http://schemas.microsoft.com/office/drawing/2014/main" id="{A93C73BC-CE95-4370-B101-92F943BB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54102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0804" name="Text Box 4">
            <a:extLst>
              <a:ext uri="{FF2B5EF4-FFF2-40B4-BE49-F238E27FC236}">
                <a16:creationId xmlns:a16="http://schemas.microsoft.com/office/drawing/2014/main" id="{70A6D7DC-0C69-4893-9848-7DEE9885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17487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66FFFF"/>
                </a:solidFill>
              </a:rPr>
              <a:t>Order 1</a:t>
            </a:r>
          </a:p>
        </p:txBody>
      </p:sp>
      <p:sp>
        <p:nvSpPr>
          <p:cNvPr id="1100805" name="Line 5">
            <a:extLst>
              <a:ext uri="{FF2B5EF4-FFF2-40B4-BE49-F238E27FC236}">
                <a16:creationId xmlns:a16="http://schemas.microsoft.com/office/drawing/2014/main" id="{424C896C-F4F5-49B7-A3A1-0B7ED1146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514600"/>
            <a:ext cx="304800" cy="685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806" name="Text Box 6">
            <a:extLst>
              <a:ext uri="{FF2B5EF4-FFF2-40B4-BE49-F238E27FC236}">
                <a16:creationId xmlns:a16="http://schemas.microsoft.com/office/drawing/2014/main" id="{B655BF2E-81CC-40F1-8B6D-BE3613350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91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accent2"/>
                </a:solidFill>
              </a:rPr>
              <a:t>Order 2</a:t>
            </a:r>
          </a:p>
        </p:txBody>
      </p:sp>
      <p:sp>
        <p:nvSpPr>
          <p:cNvPr id="1100807" name="Line 7">
            <a:extLst>
              <a:ext uri="{FF2B5EF4-FFF2-40B4-BE49-F238E27FC236}">
                <a16:creationId xmlns:a16="http://schemas.microsoft.com/office/drawing/2014/main" id="{9A8ABFC8-9426-4812-8252-22DC953F63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3733800"/>
            <a:ext cx="3810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808" name="Text Box 8">
            <a:extLst>
              <a:ext uri="{FF2B5EF4-FFF2-40B4-BE49-F238E27FC236}">
                <a16:creationId xmlns:a16="http://schemas.microsoft.com/office/drawing/2014/main" id="{3D72ED10-BC7A-4B5C-A6B7-E709DA17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3048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Tx/>
              <a:buChar char="•"/>
            </a:pPr>
            <a:r>
              <a:rPr kumimoji="0" lang="en-US" altLang="en-US" sz="2400">
                <a:solidFill>
                  <a:schemeClr val="tx1"/>
                </a:solidFill>
              </a:rPr>
              <a:t> most upstream is </a:t>
            </a:r>
            <a:r>
              <a:rPr kumimoji="0" lang="en-US" altLang="en-US" sz="2400">
                <a:solidFill>
                  <a:srgbClr val="FF3300"/>
                </a:solidFill>
              </a:rPr>
              <a:t>order 1</a:t>
            </a:r>
          </a:p>
          <a:p>
            <a:pPr algn="l" eaLnBrk="1" hangingPunct="1">
              <a:buFontTx/>
              <a:buChar char="•"/>
            </a:pPr>
            <a:r>
              <a:rPr kumimoji="0" lang="en-US" altLang="en-US" sz="2400">
                <a:solidFill>
                  <a:schemeClr val="tx1"/>
                </a:solidFill>
              </a:rPr>
              <a:t> when </a:t>
            </a:r>
            <a:r>
              <a:rPr kumimoji="0" lang="en-US" altLang="en-US" sz="2400">
                <a:solidFill>
                  <a:srgbClr val="FF3300"/>
                </a:solidFill>
              </a:rPr>
              <a:t>two streams</a:t>
            </a:r>
            <a:r>
              <a:rPr kumimoji="0" lang="en-US" altLang="en-US" sz="2400">
                <a:solidFill>
                  <a:schemeClr val="tx1"/>
                </a:solidFill>
              </a:rPr>
              <a:t> of a </a:t>
            </a:r>
            <a:r>
              <a:rPr kumimoji="0" lang="en-US" altLang="en-US" sz="2400">
                <a:solidFill>
                  <a:srgbClr val="FF3300"/>
                </a:solidFill>
              </a:rPr>
              <a:t>order i</a:t>
            </a:r>
            <a:r>
              <a:rPr kumimoji="0" lang="en-US" altLang="en-US" sz="2400">
                <a:solidFill>
                  <a:schemeClr val="tx1"/>
                </a:solidFill>
              </a:rPr>
              <a:t> join, a stream of </a:t>
            </a:r>
            <a:r>
              <a:rPr kumimoji="0" lang="en-US" altLang="en-US" sz="2400">
                <a:solidFill>
                  <a:srgbClr val="FF3300"/>
                </a:solidFill>
              </a:rPr>
              <a:t>order i+1</a:t>
            </a:r>
            <a:r>
              <a:rPr kumimoji="0" lang="en-US" altLang="en-US" sz="2400">
                <a:solidFill>
                  <a:schemeClr val="tx1"/>
                </a:solidFill>
              </a:rPr>
              <a:t> is created</a:t>
            </a:r>
          </a:p>
          <a:p>
            <a:pPr algn="l" eaLnBrk="1" hangingPunct="1">
              <a:buFontTx/>
              <a:buChar char="•"/>
            </a:pPr>
            <a:r>
              <a:rPr kumimoji="0" lang="en-US" altLang="en-US" sz="2400">
                <a:solidFill>
                  <a:schemeClr val="tx1"/>
                </a:solidFill>
              </a:rPr>
              <a:t>  when a stream of </a:t>
            </a:r>
            <a:r>
              <a:rPr kumimoji="0" lang="en-US" altLang="en-US" sz="2400">
                <a:solidFill>
                  <a:srgbClr val="FF3300"/>
                </a:solidFill>
              </a:rPr>
              <a:t>order i </a:t>
            </a:r>
            <a:r>
              <a:rPr kumimoji="0" lang="en-US" altLang="en-US" sz="2400">
                <a:solidFill>
                  <a:schemeClr val="tx2"/>
                </a:solidFill>
              </a:rPr>
              <a:t>joins</a:t>
            </a:r>
            <a:r>
              <a:rPr kumimoji="0" lang="en-US" altLang="en-US" sz="2400">
                <a:solidFill>
                  <a:schemeClr val="tx1"/>
                </a:solidFill>
              </a:rPr>
              <a:t> a stream of </a:t>
            </a:r>
            <a:r>
              <a:rPr kumimoji="0" lang="en-US" altLang="en-US" sz="2400">
                <a:solidFill>
                  <a:srgbClr val="FF3300"/>
                </a:solidFill>
              </a:rPr>
              <a:t>order i+1</a:t>
            </a:r>
            <a:r>
              <a:rPr kumimoji="0" lang="en-US" altLang="en-US" sz="2400">
                <a:solidFill>
                  <a:schemeClr val="tx1"/>
                </a:solidFill>
              </a:rPr>
              <a:t>, stream order is </a:t>
            </a:r>
            <a:r>
              <a:rPr kumimoji="0" lang="en-US" altLang="en-US" sz="2400">
                <a:solidFill>
                  <a:srgbClr val="FF3300"/>
                </a:solidFill>
              </a:rPr>
              <a:t>unaltered</a:t>
            </a:r>
          </a:p>
        </p:txBody>
      </p:sp>
      <p:sp>
        <p:nvSpPr>
          <p:cNvPr id="1100809" name="Text Box 9">
            <a:extLst>
              <a:ext uri="{FF2B5EF4-FFF2-40B4-BE49-F238E27FC236}">
                <a16:creationId xmlns:a16="http://schemas.microsoft.com/office/drawing/2014/main" id="{EC61FCF5-F110-4456-A6DC-91E55B75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956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CC0099"/>
                </a:solidFill>
              </a:rPr>
              <a:t>Order 3</a:t>
            </a:r>
          </a:p>
        </p:txBody>
      </p:sp>
      <p:sp>
        <p:nvSpPr>
          <p:cNvPr id="1100810" name="Line 10">
            <a:extLst>
              <a:ext uri="{FF2B5EF4-FFF2-40B4-BE49-F238E27FC236}">
                <a16:creationId xmlns:a16="http://schemas.microsoft.com/office/drawing/2014/main" id="{16677458-FD1A-45E9-8AC7-9F694F6129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276600"/>
            <a:ext cx="228600" cy="533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811" name="Text Box 11">
            <a:extLst>
              <a:ext uri="{FF2B5EF4-FFF2-40B4-BE49-F238E27FC236}">
                <a16:creationId xmlns:a16="http://schemas.microsoft.com/office/drawing/2014/main" id="{95A373AE-328A-41F3-97B0-14EAA743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48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FF9900"/>
                </a:solidFill>
              </a:rPr>
              <a:t>Order 4</a:t>
            </a:r>
          </a:p>
        </p:txBody>
      </p:sp>
      <p:sp>
        <p:nvSpPr>
          <p:cNvPr id="1100812" name="Line 12">
            <a:extLst>
              <a:ext uri="{FF2B5EF4-FFF2-40B4-BE49-F238E27FC236}">
                <a16:creationId xmlns:a16="http://schemas.microsoft.com/office/drawing/2014/main" id="{5690944A-FC43-4294-ACEE-54CC7463F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29000"/>
            <a:ext cx="76200" cy="533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813" name="Text Box 13">
            <a:extLst>
              <a:ext uri="{FF2B5EF4-FFF2-40B4-BE49-F238E27FC236}">
                <a16:creationId xmlns:a16="http://schemas.microsoft.com/office/drawing/2014/main" id="{5CD2CC15-5FA9-41B6-B434-0072D3A56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FF3300"/>
                </a:solidFill>
              </a:rPr>
              <a:t>Order 5</a:t>
            </a:r>
          </a:p>
        </p:txBody>
      </p:sp>
      <p:sp>
        <p:nvSpPr>
          <p:cNvPr id="1100814" name="Line 14">
            <a:extLst>
              <a:ext uri="{FF2B5EF4-FFF2-40B4-BE49-F238E27FC236}">
                <a16:creationId xmlns:a16="http://schemas.microsoft.com/office/drawing/2014/main" id="{3D38D71D-9DDA-456F-AC97-105ECEBCC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438400"/>
            <a:ext cx="762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>
            <a:extLst>
              <a:ext uri="{FF2B5EF4-FFF2-40B4-BE49-F238E27FC236}">
                <a16:creationId xmlns:a16="http://schemas.microsoft.com/office/drawing/2014/main" id="{46CAABA7-16F4-40CD-811D-E50265232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/>
              <a:t>Constant Stream Drops Law</a:t>
            </a:r>
          </a:p>
        </p:txBody>
      </p:sp>
      <p:graphicFrame>
        <p:nvGraphicFramePr>
          <p:cNvPr id="1101827" name="Object 3">
            <a:extLst>
              <a:ext uri="{FF2B5EF4-FFF2-40B4-BE49-F238E27FC236}">
                <a16:creationId xmlns:a16="http://schemas.microsoft.com/office/drawing/2014/main" id="{8F056C31-E61B-4D48-B564-935A131E9E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295400"/>
          <a:ext cx="67103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829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67103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1828" name="Rectangle 4">
            <a:extLst>
              <a:ext uri="{FF2B5EF4-FFF2-40B4-BE49-F238E27FC236}">
                <a16:creationId xmlns:a16="http://schemas.microsoft.com/office/drawing/2014/main" id="{0E77AFC0-C26E-4D6C-8FC2-7155C310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6264275"/>
            <a:ext cx="8764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solidFill>
                  <a:schemeClr val="tx1"/>
                </a:solidFill>
              </a:rPr>
              <a:t>Broscoe, A. J., (1959), "Quantitative analysis of longitudinal stream profiles of small watersheds," Office of Naval Research, Project NR 389-042, Technical Report No. 18, Department of Geology, Columbia University, New York.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0B67986C-DF6A-4D20-A4AA-623DB8987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96875"/>
            <a:ext cx="6096000" cy="1143000"/>
          </a:xfrm>
        </p:spPr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51BFC0BE-2524-404F-A3D5-3004B8741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2300" y="1423988"/>
            <a:ext cx="5981700" cy="5434012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altLang="en-US" b="1"/>
              <a:t>Grid based terrain flow data model</a:t>
            </a:r>
          </a:p>
          <a:p>
            <a:pPr>
              <a:spcBef>
                <a:spcPct val="45000"/>
              </a:spcBef>
            </a:pPr>
            <a:r>
              <a:rPr lang="en-US" altLang="en-US" b="1"/>
              <a:t>Objective stream threshold delineation</a:t>
            </a:r>
          </a:p>
          <a:p>
            <a:pPr>
              <a:spcBef>
                <a:spcPct val="45000"/>
              </a:spcBef>
            </a:pPr>
            <a:r>
              <a:rPr lang="en-US" altLang="en-US" b="1"/>
              <a:t>Variable drainage density</a:t>
            </a:r>
          </a:p>
          <a:p>
            <a:pPr>
              <a:spcBef>
                <a:spcPct val="45000"/>
              </a:spcBef>
            </a:pPr>
            <a:r>
              <a:rPr lang="en-US" altLang="en-US" b="1"/>
              <a:t>D</a:t>
            </a:r>
            <a:r>
              <a:rPr lang="en-US" altLang="en-US" b="1">
                <a:sym typeface="Symbol" panose="05050102010706020507" pitchFamily="18" charset="2"/>
              </a:rPr>
              <a:t> multiple flow direction model</a:t>
            </a:r>
          </a:p>
          <a:p>
            <a:pPr>
              <a:spcBef>
                <a:spcPct val="45000"/>
              </a:spcBef>
            </a:pPr>
            <a:r>
              <a:rPr lang="en-US" altLang="en-US" b="1">
                <a:sym typeface="Symbol" panose="05050102010706020507" pitchFamily="18" charset="2"/>
              </a:rPr>
              <a:t>Flow algebra</a:t>
            </a:r>
          </a:p>
          <a:p>
            <a:pPr>
              <a:spcBef>
                <a:spcPct val="45000"/>
              </a:spcBef>
            </a:pPr>
            <a:r>
              <a:rPr lang="en-US" altLang="en-US" b="1">
                <a:sym typeface="Symbol" panose="05050102010706020507" pitchFamily="18" charset="2"/>
              </a:rPr>
              <a:t>Terrain stability mapping (SINMAP)</a:t>
            </a:r>
          </a:p>
        </p:txBody>
      </p:sp>
      <p:graphicFrame>
        <p:nvGraphicFramePr>
          <p:cNvPr id="607236" name="Object 4">
            <a:extLst>
              <a:ext uri="{FF2B5EF4-FFF2-40B4-BE49-F238E27FC236}">
                <a16:creationId xmlns:a16="http://schemas.microsoft.com/office/drawing/2014/main" id="{96CC5428-F44D-40FA-81EE-84883A983D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37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>
            <a:extLst>
              <a:ext uri="{FF2B5EF4-FFF2-40B4-BE49-F238E27FC236}">
                <a16:creationId xmlns:a16="http://schemas.microsoft.com/office/drawing/2014/main" id="{D226D4D5-39AD-4ED0-B56A-355DD53F3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177800"/>
            <a:ext cx="7772400" cy="901700"/>
          </a:xfrm>
        </p:spPr>
        <p:txBody>
          <a:bodyPr/>
          <a:lstStyle/>
          <a:p>
            <a:r>
              <a:rPr lang="en-US" altLang="en-US" sz="4400"/>
              <a:t>Stream Drop</a:t>
            </a:r>
            <a:br>
              <a:rPr lang="en-US" altLang="en-US" sz="4400"/>
            </a:br>
            <a:r>
              <a:rPr lang="en-US" altLang="en-US" sz="2800"/>
              <a:t>Elevation difference between ends of stream</a:t>
            </a:r>
          </a:p>
        </p:txBody>
      </p:sp>
      <p:pic>
        <p:nvPicPr>
          <p:cNvPr id="1102851" name="Picture 3" descr="drop">
            <a:extLst>
              <a:ext uri="{FF2B5EF4-FFF2-40B4-BE49-F238E27FC236}">
                <a16:creationId xmlns:a16="http://schemas.microsoft.com/office/drawing/2014/main" id="{CECA703E-42F2-4307-94C3-4B5F310A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98563"/>
            <a:ext cx="588327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2852" name="Group 4">
            <a:extLst>
              <a:ext uri="{FF2B5EF4-FFF2-40B4-BE49-F238E27FC236}">
                <a16:creationId xmlns:a16="http://schemas.microsoft.com/office/drawing/2014/main" id="{8CC43CBA-0828-4F12-BA15-5A3952AECDF5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000500"/>
            <a:ext cx="7251700" cy="2638425"/>
            <a:chOff x="728" y="2520"/>
            <a:chExt cx="4568" cy="1662"/>
          </a:xfrm>
        </p:grpSpPr>
        <p:sp>
          <p:nvSpPr>
            <p:cNvPr id="1102853" name="Text Box 5">
              <a:extLst>
                <a:ext uri="{FF2B5EF4-FFF2-40B4-BE49-F238E27FC236}">
                  <a16:creationId xmlns:a16="http://schemas.microsoft.com/office/drawing/2014/main" id="{61C02136-61D2-40AB-B0BA-975D2E4A6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3664"/>
              <a:ext cx="4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1"/>
                  </a:solidFill>
                </a:rPr>
                <a:t>Note that a “Strahler stream” comprises a sequence of links (reaches or segments) of the same order</a:t>
              </a:r>
            </a:p>
          </p:txBody>
        </p:sp>
        <p:grpSp>
          <p:nvGrpSpPr>
            <p:cNvPr id="1102854" name="Group 6">
              <a:extLst>
                <a:ext uri="{FF2B5EF4-FFF2-40B4-BE49-F238E27FC236}">
                  <a16:creationId xmlns:a16="http://schemas.microsoft.com/office/drawing/2014/main" id="{17D59831-9492-427D-B206-8755A84C2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20"/>
              <a:ext cx="1592" cy="935"/>
              <a:chOff x="1968" y="2520"/>
              <a:chExt cx="1592" cy="935"/>
            </a:xfrm>
          </p:grpSpPr>
          <p:sp>
            <p:nvSpPr>
              <p:cNvPr id="1102855" name="AutoShape 7">
                <a:extLst>
                  <a:ext uri="{FF2B5EF4-FFF2-40B4-BE49-F238E27FC236}">
                    <a16:creationId xmlns:a16="http://schemas.microsoft.com/office/drawing/2014/main" id="{84BDDED3-7FE9-4ACD-AA93-E1A0B9878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744"/>
                <a:ext cx="64" cy="5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56" name="AutoShape 8">
                <a:extLst>
                  <a:ext uri="{FF2B5EF4-FFF2-40B4-BE49-F238E27FC236}">
                    <a16:creationId xmlns:a16="http://schemas.microsoft.com/office/drawing/2014/main" id="{2EE5A7FE-4ACC-4D6F-8724-97601A8AF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64" cy="6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57" name="Text Box 9">
                <a:extLst>
                  <a:ext uri="{FF2B5EF4-FFF2-40B4-BE49-F238E27FC236}">
                    <a16:creationId xmlns:a16="http://schemas.microsoft.com/office/drawing/2014/main" id="{E2E03A88-3444-42FC-9D21-4B26BABF2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928"/>
                <a:ext cx="6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0"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Nodes</a:t>
                </a:r>
              </a:p>
            </p:txBody>
          </p:sp>
          <p:sp>
            <p:nvSpPr>
              <p:cNvPr id="1102858" name="Text Box 10">
                <a:extLst>
                  <a:ext uri="{FF2B5EF4-FFF2-40B4-BE49-F238E27FC236}">
                    <a16:creationId xmlns:a16="http://schemas.microsoft.com/office/drawing/2014/main" id="{92FA06CD-9612-401B-AE4E-9E4D742139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8" y="3040"/>
                <a:ext cx="6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0"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Links</a:t>
                </a:r>
              </a:p>
            </p:txBody>
          </p:sp>
          <p:sp>
            <p:nvSpPr>
              <p:cNvPr id="1102859" name="Text Box 11">
                <a:extLst>
                  <a:ext uri="{FF2B5EF4-FFF2-40B4-BE49-F238E27FC236}">
                    <a16:creationId xmlns:a16="http://schemas.microsoft.com/office/drawing/2014/main" id="{5FC232A0-A853-45A4-9B6C-E44C7BADD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" y="3224"/>
                <a:ext cx="12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0"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Single Stream</a:t>
                </a:r>
              </a:p>
            </p:txBody>
          </p:sp>
          <p:sp>
            <p:nvSpPr>
              <p:cNvPr id="1102860" name="Line 12">
                <a:extLst>
                  <a:ext uri="{FF2B5EF4-FFF2-40B4-BE49-F238E27FC236}">
                    <a16:creationId xmlns:a16="http://schemas.microsoft.com/office/drawing/2014/main" id="{B2F9002F-AE2A-4697-972A-D15AE8421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4" y="2520"/>
                <a:ext cx="72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61" name="Line 13">
                <a:extLst>
                  <a:ext uri="{FF2B5EF4-FFF2-40B4-BE49-F238E27FC236}">
                    <a16:creationId xmlns:a16="http://schemas.microsoft.com/office/drawing/2014/main" id="{5B476BBE-D405-46AC-8644-5814BCAFC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6" y="2776"/>
                <a:ext cx="18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62" name="Line 14">
                <a:extLst>
                  <a:ext uri="{FF2B5EF4-FFF2-40B4-BE49-F238E27FC236}">
                    <a16:creationId xmlns:a16="http://schemas.microsoft.com/office/drawing/2014/main" id="{8B1836FC-E169-4818-B342-A8A89F14E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4" y="2936"/>
                <a:ext cx="12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63" name="Line 15">
                <a:extLst>
                  <a:ext uri="{FF2B5EF4-FFF2-40B4-BE49-F238E27FC236}">
                    <a16:creationId xmlns:a16="http://schemas.microsoft.com/office/drawing/2014/main" id="{B30247CF-390F-4FC6-BEC2-77B6A09A6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8" y="2920"/>
                <a:ext cx="112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64" name="Line 16">
                <a:extLst>
                  <a:ext uri="{FF2B5EF4-FFF2-40B4-BE49-F238E27FC236}">
                    <a16:creationId xmlns:a16="http://schemas.microsoft.com/office/drawing/2014/main" id="{51505E6F-2EF3-48C1-A360-662716AE1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2904"/>
                <a:ext cx="112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65" name="Line 17">
                <a:extLst>
                  <a:ext uri="{FF2B5EF4-FFF2-40B4-BE49-F238E27FC236}">
                    <a16:creationId xmlns:a16="http://schemas.microsoft.com/office/drawing/2014/main" id="{8BB0586F-B2BD-4EBA-9B80-7B98A723E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2936"/>
                <a:ext cx="480" cy="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66" name="Line 18">
                <a:extLst>
                  <a:ext uri="{FF2B5EF4-FFF2-40B4-BE49-F238E27FC236}">
                    <a16:creationId xmlns:a16="http://schemas.microsoft.com/office/drawing/2014/main" id="{0A7A5C84-9A81-4BAD-A0DD-BB7799B17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2808"/>
                <a:ext cx="24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>
            <a:extLst>
              <a:ext uri="{FF2B5EF4-FFF2-40B4-BE49-F238E27FC236}">
                <a16:creationId xmlns:a16="http://schemas.microsoft.com/office/drawing/2014/main" id="{36254E36-B444-4A53-AB5B-CFB3D735F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231775"/>
            <a:ext cx="8658225" cy="2185988"/>
          </a:xfrm>
        </p:spPr>
        <p:txBody>
          <a:bodyPr/>
          <a:lstStyle/>
          <a:p>
            <a:r>
              <a:rPr lang="en-US" altLang="en-US" sz="2800" b="1">
                <a:solidFill>
                  <a:srgbClr val="FF3300"/>
                </a:solidFill>
              </a:rPr>
              <a:t>Suggestion:  Map channel networks from the DEM at the finest resolution consistent with observed channel network geomorphology ‘laws’.  </a:t>
            </a:r>
          </a:p>
        </p:txBody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7EF78079-7692-4CEB-802C-F3ABA7EDD9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24765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solidFill>
                  <a:schemeClr val="hlink"/>
                </a:solidFill>
              </a:rPr>
              <a:t>Look for statistically significant break in constant stream drop property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solidFill>
                  <a:schemeClr val="bg2"/>
                </a:solidFill>
              </a:rPr>
              <a:t>Break in slope versus contributing area relationship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solidFill>
                  <a:schemeClr val="bg2"/>
                </a:solidFill>
              </a:rPr>
              <a:t>Physical basis in the form instability theory of Smith and Bretherton (1972), see Tarboton et al. 1992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>
            <a:extLst>
              <a:ext uri="{FF2B5EF4-FFF2-40B4-BE49-F238E27FC236}">
                <a16:creationId xmlns:a16="http://schemas.microsoft.com/office/drawing/2014/main" id="{1C2535CC-ECB1-4F95-811A-3E20053EC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295400"/>
          </a:xfrm>
        </p:spPr>
        <p:txBody>
          <a:bodyPr/>
          <a:lstStyle/>
          <a:p>
            <a:r>
              <a:rPr lang="en-US" altLang="en-US" sz="4000"/>
              <a:t>Statistical Analysis of Stream Drops</a:t>
            </a:r>
            <a:endParaRPr lang="en-US" altLang="en-US" sz="2800">
              <a:solidFill>
                <a:srgbClr val="FF3300"/>
              </a:solidFill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5156C80D-C6C0-4040-917F-8B6BCE9A6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400" y="1803400"/>
          <a:ext cx="8239125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>
            <a:extLst>
              <a:ext uri="{FF2B5EF4-FFF2-40B4-BE49-F238E27FC236}">
                <a16:creationId xmlns:a16="http://schemas.microsoft.com/office/drawing/2014/main" id="{84CE1D41-032D-4BC7-87A6-5BA242B62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T-Test for Difference in Mean Values</a:t>
            </a:r>
          </a:p>
        </p:txBody>
      </p:sp>
      <p:sp>
        <p:nvSpPr>
          <p:cNvPr id="1130499" name="Line 3">
            <a:extLst>
              <a:ext uri="{FF2B5EF4-FFF2-40B4-BE49-F238E27FC236}">
                <a16:creationId xmlns:a16="http://schemas.microsoft.com/office/drawing/2014/main" id="{18AB32F2-97F5-4EAA-936A-207E30DD4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638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0" name="Line 4">
            <a:extLst>
              <a:ext uri="{FF2B5EF4-FFF2-40B4-BE49-F238E27FC236}">
                <a16:creationId xmlns:a16="http://schemas.microsoft.com/office/drawing/2014/main" id="{D6702E83-A4CF-4824-8F68-3C025D334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1" name="Line 5">
            <a:extLst>
              <a:ext uri="{FF2B5EF4-FFF2-40B4-BE49-F238E27FC236}">
                <a16:creationId xmlns:a16="http://schemas.microsoft.com/office/drawing/2014/main" id="{F153A59D-1321-48D2-9A79-CEC2C6A02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2" name="Text Box 6">
            <a:extLst>
              <a:ext uri="{FF2B5EF4-FFF2-40B4-BE49-F238E27FC236}">
                <a16:creationId xmlns:a16="http://schemas.microsoft.com/office/drawing/2014/main" id="{B320C5A0-957D-4BEC-8BFF-BB0F2FC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130503" name="Text Box 7">
            <a:extLst>
              <a:ext uri="{FF2B5EF4-FFF2-40B4-BE49-F238E27FC236}">
                <a16:creationId xmlns:a16="http://schemas.microsoft.com/office/drawing/2014/main" id="{F1C0D2BC-EA56-4D8E-A4F8-6DC5C837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9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</a:rPr>
              <a:t>130</a:t>
            </a:r>
          </a:p>
        </p:txBody>
      </p:sp>
      <p:graphicFrame>
        <p:nvGraphicFramePr>
          <p:cNvPr id="1130504" name="Object 8">
            <a:extLst>
              <a:ext uri="{FF2B5EF4-FFF2-40B4-BE49-F238E27FC236}">
                <a16:creationId xmlns:a16="http://schemas.microsoft.com/office/drawing/2014/main" id="{85970E59-09AD-4557-809A-E78BB82B1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30068"/>
              </p:ext>
            </p:extLst>
          </p:nvPr>
        </p:nvGraphicFramePr>
        <p:xfrm>
          <a:off x="1828800" y="1676400"/>
          <a:ext cx="548957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15" name="Worksheet" r:id="rId3" imgW="2447789" imgH="819253" progId="Excel.Sheet.8">
                  <p:embed/>
                </p:oleObj>
              </mc:Choice>
              <mc:Fallback>
                <p:oleObj name="Worksheet" r:id="rId3" imgW="2447789" imgH="81925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5489575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5" name="Text Box 9">
            <a:extLst>
              <a:ext uri="{FF2B5EF4-FFF2-40B4-BE49-F238E27FC236}">
                <a16:creationId xmlns:a16="http://schemas.microsoft.com/office/drawing/2014/main" id="{A6ADA788-A408-40ED-8A27-FA862DE6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30506" name="Line 10">
            <a:extLst>
              <a:ext uri="{FF2B5EF4-FFF2-40B4-BE49-F238E27FC236}">
                <a16:creationId xmlns:a16="http://schemas.microsoft.com/office/drawing/2014/main" id="{28ED16FB-32E4-4F28-B6CD-24EEE19F4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7" name="Freeform 11">
            <a:extLst>
              <a:ext uri="{FF2B5EF4-FFF2-40B4-BE49-F238E27FC236}">
                <a16:creationId xmlns:a16="http://schemas.microsoft.com/office/drawing/2014/main" id="{9C6A3607-98EC-4CDA-8FA5-BDF09383013A}"/>
              </a:ext>
            </a:extLst>
          </p:cNvPr>
          <p:cNvSpPr>
            <a:spLocks/>
          </p:cNvSpPr>
          <p:nvPr/>
        </p:nvSpPr>
        <p:spPr bwMode="auto">
          <a:xfrm>
            <a:off x="1524000" y="4495800"/>
            <a:ext cx="9971088" cy="1108075"/>
          </a:xfrm>
          <a:custGeom>
            <a:avLst/>
            <a:gdLst>
              <a:gd name="T0" fmla="*/ 0 w 2393"/>
              <a:gd name="T1" fmla="*/ 693 h 698"/>
              <a:gd name="T2" fmla="*/ 384 w 2393"/>
              <a:gd name="T3" fmla="*/ 691 h 698"/>
              <a:gd name="T4" fmla="*/ 626 w 2393"/>
              <a:gd name="T5" fmla="*/ 652 h 698"/>
              <a:gd name="T6" fmla="*/ 770 w 2393"/>
              <a:gd name="T7" fmla="*/ 521 h 698"/>
              <a:gd name="T8" fmla="*/ 921 w 2393"/>
              <a:gd name="T9" fmla="*/ 298 h 698"/>
              <a:gd name="T10" fmla="*/ 1045 w 2393"/>
              <a:gd name="T11" fmla="*/ 69 h 698"/>
              <a:gd name="T12" fmla="*/ 1189 w 2393"/>
              <a:gd name="T13" fmla="*/ 23 h 698"/>
              <a:gd name="T14" fmla="*/ 1340 w 2393"/>
              <a:gd name="T15" fmla="*/ 206 h 698"/>
              <a:gd name="T16" fmla="*/ 1477 w 2393"/>
              <a:gd name="T17" fmla="*/ 442 h 698"/>
              <a:gd name="T18" fmla="*/ 1687 w 2393"/>
              <a:gd name="T19" fmla="*/ 658 h 698"/>
              <a:gd name="T20" fmla="*/ 2073 w 2393"/>
              <a:gd name="T21" fmla="*/ 678 h 698"/>
              <a:gd name="T22" fmla="*/ 2393 w 2393"/>
              <a:gd name="T23" fmla="*/ 69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93" h="698">
                <a:moveTo>
                  <a:pt x="0" y="693"/>
                </a:moveTo>
                <a:cubicBezTo>
                  <a:pt x="140" y="695"/>
                  <a:pt x="280" y="698"/>
                  <a:pt x="384" y="691"/>
                </a:cubicBezTo>
                <a:cubicBezTo>
                  <a:pt x="488" y="684"/>
                  <a:pt x="562" y="680"/>
                  <a:pt x="626" y="652"/>
                </a:cubicBezTo>
                <a:cubicBezTo>
                  <a:pt x="690" y="624"/>
                  <a:pt x="721" y="580"/>
                  <a:pt x="770" y="521"/>
                </a:cubicBezTo>
                <a:cubicBezTo>
                  <a:pt x="819" y="462"/>
                  <a:pt x="875" y="373"/>
                  <a:pt x="921" y="298"/>
                </a:cubicBezTo>
                <a:cubicBezTo>
                  <a:pt x="967" y="223"/>
                  <a:pt x="1000" y="115"/>
                  <a:pt x="1045" y="69"/>
                </a:cubicBezTo>
                <a:cubicBezTo>
                  <a:pt x="1090" y="23"/>
                  <a:pt x="1140" y="0"/>
                  <a:pt x="1189" y="23"/>
                </a:cubicBezTo>
                <a:cubicBezTo>
                  <a:pt x="1238" y="46"/>
                  <a:pt x="1292" y="136"/>
                  <a:pt x="1340" y="206"/>
                </a:cubicBezTo>
                <a:cubicBezTo>
                  <a:pt x="1388" y="276"/>
                  <a:pt x="1419" y="367"/>
                  <a:pt x="1477" y="442"/>
                </a:cubicBezTo>
                <a:cubicBezTo>
                  <a:pt x="1535" y="517"/>
                  <a:pt x="1588" y="619"/>
                  <a:pt x="1687" y="658"/>
                </a:cubicBezTo>
                <a:cubicBezTo>
                  <a:pt x="1786" y="697"/>
                  <a:pt x="1955" y="672"/>
                  <a:pt x="2073" y="678"/>
                </a:cubicBezTo>
                <a:cubicBezTo>
                  <a:pt x="2191" y="684"/>
                  <a:pt x="2336" y="694"/>
                  <a:pt x="2393" y="69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8" name="Freeform 12">
            <a:extLst>
              <a:ext uri="{FF2B5EF4-FFF2-40B4-BE49-F238E27FC236}">
                <a16:creationId xmlns:a16="http://schemas.microsoft.com/office/drawing/2014/main" id="{FBD670E8-D272-47A6-97EE-FBCEB635822F}"/>
              </a:ext>
            </a:extLst>
          </p:cNvPr>
          <p:cNvSpPr>
            <a:spLocks/>
          </p:cNvSpPr>
          <p:nvPr/>
        </p:nvSpPr>
        <p:spPr bwMode="auto">
          <a:xfrm>
            <a:off x="685800" y="4038600"/>
            <a:ext cx="7151688" cy="1565275"/>
          </a:xfrm>
          <a:custGeom>
            <a:avLst/>
            <a:gdLst>
              <a:gd name="T0" fmla="*/ 0 w 2393"/>
              <a:gd name="T1" fmla="*/ 693 h 698"/>
              <a:gd name="T2" fmla="*/ 384 w 2393"/>
              <a:gd name="T3" fmla="*/ 691 h 698"/>
              <a:gd name="T4" fmla="*/ 626 w 2393"/>
              <a:gd name="T5" fmla="*/ 652 h 698"/>
              <a:gd name="T6" fmla="*/ 770 w 2393"/>
              <a:gd name="T7" fmla="*/ 521 h 698"/>
              <a:gd name="T8" fmla="*/ 921 w 2393"/>
              <a:gd name="T9" fmla="*/ 298 h 698"/>
              <a:gd name="T10" fmla="*/ 1045 w 2393"/>
              <a:gd name="T11" fmla="*/ 69 h 698"/>
              <a:gd name="T12" fmla="*/ 1189 w 2393"/>
              <a:gd name="T13" fmla="*/ 23 h 698"/>
              <a:gd name="T14" fmla="*/ 1340 w 2393"/>
              <a:gd name="T15" fmla="*/ 206 h 698"/>
              <a:gd name="T16" fmla="*/ 1477 w 2393"/>
              <a:gd name="T17" fmla="*/ 442 h 698"/>
              <a:gd name="T18" fmla="*/ 1687 w 2393"/>
              <a:gd name="T19" fmla="*/ 658 h 698"/>
              <a:gd name="T20" fmla="*/ 2073 w 2393"/>
              <a:gd name="T21" fmla="*/ 678 h 698"/>
              <a:gd name="T22" fmla="*/ 2393 w 2393"/>
              <a:gd name="T23" fmla="*/ 69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93" h="698">
                <a:moveTo>
                  <a:pt x="0" y="693"/>
                </a:moveTo>
                <a:cubicBezTo>
                  <a:pt x="140" y="695"/>
                  <a:pt x="280" y="698"/>
                  <a:pt x="384" y="691"/>
                </a:cubicBezTo>
                <a:cubicBezTo>
                  <a:pt x="488" y="684"/>
                  <a:pt x="562" y="680"/>
                  <a:pt x="626" y="652"/>
                </a:cubicBezTo>
                <a:cubicBezTo>
                  <a:pt x="690" y="624"/>
                  <a:pt x="721" y="580"/>
                  <a:pt x="770" y="521"/>
                </a:cubicBezTo>
                <a:cubicBezTo>
                  <a:pt x="819" y="462"/>
                  <a:pt x="875" y="373"/>
                  <a:pt x="921" y="298"/>
                </a:cubicBezTo>
                <a:cubicBezTo>
                  <a:pt x="967" y="223"/>
                  <a:pt x="1000" y="115"/>
                  <a:pt x="1045" y="69"/>
                </a:cubicBezTo>
                <a:cubicBezTo>
                  <a:pt x="1090" y="23"/>
                  <a:pt x="1140" y="0"/>
                  <a:pt x="1189" y="23"/>
                </a:cubicBezTo>
                <a:cubicBezTo>
                  <a:pt x="1238" y="46"/>
                  <a:pt x="1292" y="136"/>
                  <a:pt x="1340" y="206"/>
                </a:cubicBezTo>
                <a:cubicBezTo>
                  <a:pt x="1388" y="276"/>
                  <a:pt x="1419" y="367"/>
                  <a:pt x="1477" y="442"/>
                </a:cubicBezTo>
                <a:cubicBezTo>
                  <a:pt x="1535" y="517"/>
                  <a:pt x="1588" y="619"/>
                  <a:pt x="1687" y="658"/>
                </a:cubicBezTo>
                <a:cubicBezTo>
                  <a:pt x="1786" y="697"/>
                  <a:pt x="1955" y="672"/>
                  <a:pt x="2073" y="678"/>
                </a:cubicBezTo>
                <a:cubicBezTo>
                  <a:pt x="2191" y="684"/>
                  <a:pt x="2336" y="694"/>
                  <a:pt x="2393" y="697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Rectangle 13">
            <a:extLst>
              <a:ext uri="{FF2B5EF4-FFF2-40B4-BE49-F238E27FC236}">
                <a16:creationId xmlns:a16="http://schemas.microsoft.com/office/drawing/2014/main" id="{B81CDE92-61E7-4DFF-88D3-6D5F97EB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1676400"/>
            <a:ext cx="2701925" cy="1905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Line 14">
            <a:extLst>
              <a:ext uri="{FF2B5EF4-FFF2-40B4-BE49-F238E27FC236}">
                <a16:creationId xmlns:a16="http://schemas.microsoft.com/office/drawing/2014/main" id="{3404FAB4-6A1E-4A9A-9B6E-DBD1BBD55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11" name="Rectangle 15">
            <a:extLst>
              <a:ext uri="{FF2B5EF4-FFF2-40B4-BE49-F238E27FC236}">
                <a16:creationId xmlns:a16="http://schemas.microsoft.com/office/drawing/2014/main" id="{4C873356-4E75-493A-87F8-3969567EF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76400"/>
            <a:ext cx="2701925" cy="1905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2" name="Line 16">
            <a:extLst>
              <a:ext uri="{FF2B5EF4-FFF2-40B4-BE49-F238E27FC236}">
                <a16:creationId xmlns:a16="http://schemas.microsoft.com/office/drawing/2014/main" id="{967AAE3D-A0CE-44FD-A156-CA6D6C9D1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13" name="Text Box 17">
            <a:extLst>
              <a:ext uri="{FF2B5EF4-FFF2-40B4-BE49-F238E27FC236}">
                <a16:creationId xmlns:a16="http://schemas.microsoft.com/office/drawing/2014/main" id="{12D55A75-A872-4DB4-A2A3-9A850F9A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756275"/>
            <a:ext cx="8072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 sz="2400">
                <a:solidFill>
                  <a:schemeClr val="tx1"/>
                </a:solidFill>
              </a:rPr>
              <a:t>T-test checks whether difference in means is large (&gt; 2)</a:t>
            </a:r>
          </a:p>
          <a:p>
            <a:pPr eaLnBrk="1" hangingPunct="1"/>
            <a:r>
              <a:rPr kumimoji="0" lang="en-US" altLang="en-US" sz="2400">
                <a:solidFill>
                  <a:schemeClr val="tx1"/>
                </a:solidFill>
              </a:rPr>
              <a:t>when compared to the spread of the data around the mean values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Arc 3">
            <a:extLst>
              <a:ext uri="{FF2B5EF4-FFF2-40B4-BE49-F238E27FC236}">
                <a16:creationId xmlns:a16="http://schemas.microsoft.com/office/drawing/2014/main" id="{3F7DA47D-4771-4542-8AFA-57913EA49ED1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11042" name="Object 2">
            <a:extLst>
              <a:ext uri="{FF2B5EF4-FFF2-40B4-BE49-F238E27FC236}">
                <a16:creationId xmlns:a16="http://schemas.microsoft.com/office/drawing/2014/main" id="{B5A8185D-7E42-427E-8026-A89A696B2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350" y="230188"/>
          <a:ext cx="7150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48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30188"/>
                        <a:ext cx="7150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1044" name="Rectangle 4">
            <a:extLst>
              <a:ext uri="{FF2B5EF4-FFF2-40B4-BE49-F238E27FC236}">
                <a16:creationId xmlns:a16="http://schemas.microsoft.com/office/drawing/2014/main" id="{4DFEF0DD-A2E3-4ADA-BA96-C878BD38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003800"/>
            <a:ext cx="571500" cy="15240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1045" name="Rectangle 5">
            <a:extLst>
              <a:ext uri="{FF2B5EF4-FFF2-40B4-BE49-F238E27FC236}">
                <a16:creationId xmlns:a16="http://schemas.microsoft.com/office/drawing/2014/main" id="{148A9AA3-E3CD-43F6-98A2-FDEE3EB05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152400"/>
            <a:ext cx="7772400" cy="322263"/>
          </a:xfrm>
        </p:spPr>
        <p:txBody>
          <a:bodyPr/>
          <a:lstStyle/>
          <a:p>
            <a:r>
              <a:rPr lang="en-US" altLang="en-US" sz="2400"/>
              <a:t>Statistical Analysis of Stream Drops</a:t>
            </a:r>
          </a:p>
        </p:txBody>
      </p:sp>
      <p:graphicFrame>
        <p:nvGraphicFramePr>
          <p:cNvPr id="1111046" name="Picture 6">
            <a:extLst>
              <a:ext uri="{FF2B5EF4-FFF2-40B4-BE49-F238E27FC236}">
                <a16:creationId xmlns:a16="http://schemas.microsoft.com/office/drawing/2014/main" id="{2D2952A9-4E7E-4A66-A45F-4FADDBC40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24170"/>
              </p:ext>
            </p:extLst>
          </p:nvPr>
        </p:nvGraphicFramePr>
        <p:xfrm>
          <a:off x="241300" y="4902200"/>
          <a:ext cx="7594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49" name="Worksheet" r:id="rId6" imgW="7591270" imgH="1724179" progId="Excel.Sheet.8">
                  <p:embed/>
                </p:oleObj>
              </mc:Choice>
              <mc:Fallback>
                <p:oleObj name="Worksheet" r:id="rId6" imgW="7591270" imgH="1724179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902200"/>
                        <a:ext cx="75946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930" name="Picture 2" descr="greytopsa200">
            <a:extLst>
              <a:ext uri="{FF2B5EF4-FFF2-40B4-BE49-F238E27FC236}">
                <a16:creationId xmlns:a16="http://schemas.microsoft.com/office/drawing/2014/main" id="{5285593D-F39B-4C20-ADDD-ABE37959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8931" name="Text Box 3">
            <a:extLst>
              <a:ext uri="{FF2B5EF4-FFF2-40B4-BE49-F238E27FC236}">
                <a16:creationId xmlns:a16="http://schemas.microsoft.com/office/drawing/2014/main" id="{3136AE80-273D-4EF2-BCA0-44D67807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200 grid cell constant drainage area based stream delineation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Text Box 2">
            <a:extLst>
              <a:ext uri="{FF2B5EF4-FFF2-40B4-BE49-F238E27FC236}">
                <a16:creationId xmlns:a16="http://schemas.microsoft.com/office/drawing/2014/main" id="{7E631CBB-606F-40C7-919A-9806F0B50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09550"/>
            <a:ext cx="868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100 grid cell constant drainage area threshold stream delineation</a:t>
            </a:r>
          </a:p>
        </p:txBody>
      </p:sp>
      <p:pic>
        <p:nvPicPr>
          <p:cNvPr id="1146883" name="Picture 3" descr="greytopsa100">
            <a:extLst>
              <a:ext uri="{FF2B5EF4-FFF2-40B4-BE49-F238E27FC236}">
                <a16:creationId xmlns:a16="http://schemas.microsoft.com/office/drawing/2014/main" id="{7BCD03E5-74F3-4854-929F-6179BC23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3"/>
          <a:stretch>
            <a:fillRect/>
          </a:stretch>
        </p:blipFill>
        <p:spPr bwMode="auto">
          <a:xfrm>
            <a:off x="742950" y="492125"/>
            <a:ext cx="7762875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>
            <a:extLst>
              <a:ext uri="{FF2B5EF4-FFF2-40B4-BE49-F238E27FC236}">
                <a16:creationId xmlns:a16="http://schemas.microsoft.com/office/drawing/2014/main" id="{805E2744-9EE3-47FD-8A05-BDA4546BB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1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Local Curvature Computation</a:t>
            </a:r>
            <a:br>
              <a:rPr lang="en-US" altLang="en-US" sz="2400"/>
            </a:br>
            <a:r>
              <a:rPr lang="en-US" altLang="en-US" sz="1800"/>
              <a:t>(Peuker and Douglas, 1975, Comput. Graphics Image Proc. 4:375)</a:t>
            </a:r>
          </a:p>
        </p:txBody>
      </p:sp>
      <p:pic>
        <p:nvPicPr>
          <p:cNvPr id="1103875" name="Picture 3">
            <a:extLst>
              <a:ext uri="{FF2B5EF4-FFF2-40B4-BE49-F238E27FC236}">
                <a16:creationId xmlns:a16="http://schemas.microsoft.com/office/drawing/2014/main" id="{50444F15-FCD4-460B-A54F-A1B4B1B7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3" b="20804"/>
          <a:stretch>
            <a:fillRect/>
          </a:stretch>
        </p:blipFill>
        <p:spPr bwMode="auto">
          <a:xfrm>
            <a:off x="1181100" y="2603500"/>
            <a:ext cx="6858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3876" name="Rectangle 4" descr="50%">
            <a:extLst>
              <a:ext uri="{FF2B5EF4-FFF2-40B4-BE49-F238E27FC236}">
                <a16:creationId xmlns:a16="http://schemas.microsoft.com/office/drawing/2014/main" id="{7E7A4A8F-CA10-4318-BEBC-EB965EDFA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77" name="Rectangle 5">
            <a:extLst>
              <a:ext uri="{FF2B5EF4-FFF2-40B4-BE49-F238E27FC236}">
                <a16:creationId xmlns:a16="http://schemas.microsoft.com/office/drawing/2014/main" id="{8285FF62-90FC-4655-A0CB-BED6FE5EF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78" name="Rectangle 6" descr="50%">
            <a:extLst>
              <a:ext uri="{FF2B5EF4-FFF2-40B4-BE49-F238E27FC236}">
                <a16:creationId xmlns:a16="http://schemas.microsoft.com/office/drawing/2014/main" id="{23ADC915-ECA8-46D3-94F0-48B7E0B2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79" name="Rectangle 7" descr="50%">
            <a:extLst>
              <a:ext uri="{FF2B5EF4-FFF2-40B4-BE49-F238E27FC236}">
                <a16:creationId xmlns:a16="http://schemas.microsoft.com/office/drawing/2014/main" id="{23814CFE-E6F3-4D41-B9F5-0B0872A7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80" name="Rectangle 8">
            <a:extLst>
              <a:ext uri="{FF2B5EF4-FFF2-40B4-BE49-F238E27FC236}">
                <a16:creationId xmlns:a16="http://schemas.microsoft.com/office/drawing/2014/main" id="{7B09D04F-A37D-4D8D-8742-6040A380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81" name="Rectangle 9" descr="50%">
            <a:extLst>
              <a:ext uri="{FF2B5EF4-FFF2-40B4-BE49-F238E27FC236}">
                <a16:creationId xmlns:a16="http://schemas.microsoft.com/office/drawing/2014/main" id="{F905FCF7-C57C-425C-8C54-61F7BE0F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82" name="Rectangle 10">
            <a:extLst>
              <a:ext uri="{FF2B5EF4-FFF2-40B4-BE49-F238E27FC236}">
                <a16:creationId xmlns:a16="http://schemas.microsoft.com/office/drawing/2014/main" id="{413F39CB-2523-4B19-9DA7-02CC8B58A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83" name="Rectangle 11" descr="50%">
            <a:extLst>
              <a:ext uri="{FF2B5EF4-FFF2-40B4-BE49-F238E27FC236}">
                <a16:creationId xmlns:a16="http://schemas.microsoft.com/office/drawing/2014/main" id="{38A8A4EC-596F-486D-8C29-1A88FB32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84" name="Text Box 12">
            <a:extLst>
              <a:ext uri="{FF2B5EF4-FFF2-40B4-BE49-F238E27FC236}">
                <a16:creationId xmlns:a16="http://schemas.microsoft.com/office/drawing/2014/main" id="{439A1FFD-0405-4F48-81E9-CEC6DF92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1103885" name="Text Box 13">
            <a:extLst>
              <a:ext uri="{FF2B5EF4-FFF2-40B4-BE49-F238E27FC236}">
                <a16:creationId xmlns:a16="http://schemas.microsoft.com/office/drawing/2014/main" id="{A7DE835D-0706-4EB8-AC7E-25EBC646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1103886" name="Text Box 14">
            <a:extLst>
              <a:ext uri="{FF2B5EF4-FFF2-40B4-BE49-F238E27FC236}">
                <a16:creationId xmlns:a16="http://schemas.microsoft.com/office/drawing/2014/main" id="{83EF7560-B14D-4403-8BCF-F2FB6534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48</a:t>
            </a: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1103887" name="Text Box 15">
            <a:extLst>
              <a:ext uri="{FF2B5EF4-FFF2-40B4-BE49-F238E27FC236}">
                <a16:creationId xmlns:a16="http://schemas.microsoft.com/office/drawing/2014/main" id="{4D8F7965-4711-4777-A4CE-926EEC19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1103888" name="Rectangle 16">
            <a:extLst>
              <a:ext uri="{FF2B5EF4-FFF2-40B4-BE49-F238E27FC236}">
                <a16:creationId xmlns:a16="http://schemas.microsoft.com/office/drawing/2014/main" id="{04A535FE-26A6-46BC-BAD8-5553BDA7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89" name="Text Box 17">
            <a:extLst>
              <a:ext uri="{FF2B5EF4-FFF2-40B4-BE49-F238E27FC236}">
                <a16:creationId xmlns:a16="http://schemas.microsoft.com/office/drawing/2014/main" id="{CF8C7E85-EDA8-4BF0-B218-7D56E717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103890" name="Rectangle 18" descr="50%">
            <a:extLst>
              <a:ext uri="{FF2B5EF4-FFF2-40B4-BE49-F238E27FC236}">
                <a16:creationId xmlns:a16="http://schemas.microsoft.com/office/drawing/2014/main" id="{406770A2-9EDD-4626-95F7-BEE8D7C2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91" name="Text Box 19">
            <a:extLst>
              <a:ext uri="{FF2B5EF4-FFF2-40B4-BE49-F238E27FC236}">
                <a16:creationId xmlns:a16="http://schemas.microsoft.com/office/drawing/2014/main" id="{66CF2FF3-25CD-4D9F-94B1-7B43C8E7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1103892" name="Text Box 20">
            <a:extLst>
              <a:ext uri="{FF2B5EF4-FFF2-40B4-BE49-F238E27FC236}">
                <a16:creationId xmlns:a16="http://schemas.microsoft.com/office/drawing/2014/main" id="{DE754AAD-2C96-4448-8A33-15567C68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54</a:t>
            </a: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1103893" name="Text Box 21">
            <a:extLst>
              <a:ext uri="{FF2B5EF4-FFF2-40B4-BE49-F238E27FC236}">
                <a16:creationId xmlns:a16="http://schemas.microsoft.com/office/drawing/2014/main" id="{0B38C3E3-A6E1-4E2B-997B-AB95FEEDE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1103894" name="Rectangle 22">
            <a:extLst>
              <a:ext uri="{FF2B5EF4-FFF2-40B4-BE49-F238E27FC236}">
                <a16:creationId xmlns:a16="http://schemas.microsoft.com/office/drawing/2014/main" id="{E23E2907-B196-4CBF-9879-30A8FCD4F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95" name="Rectangle 23" descr="50%">
            <a:extLst>
              <a:ext uri="{FF2B5EF4-FFF2-40B4-BE49-F238E27FC236}">
                <a16:creationId xmlns:a16="http://schemas.microsoft.com/office/drawing/2014/main" id="{01818D93-A149-4567-B75A-CA9BA794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896" name="Text Box 24">
            <a:extLst>
              <a:ext uri="{FF2B5EF4-FFF2-40B4-BE49-F238E27FC236}">
                <a16:creationId xmlns:a16="http://schemas.microsoft.com/office/drawing/2014/main" id="{820EDB84-1536-4C1E-BE4D-F5D297DE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1103897" name="Text Box 25">
            <a:extLst>
              <a:ext uri="{FF2B5EF4-FFF2-40B4-BE49-F238E27FC236}">
                <a16:creationId xmlns:a16="http://schemas.microsoft.com/office/drawing/2014/main" id="{8F670AFA-3F3E-4C53-8042-7EC40C1D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1103898" name="Text Box 26">
            <a:extLst>
              <a:ext uri="{FF2B5EF4-FFF2-40B4-BE49-F238E27FC236}">
                <a16:creationId xmlns:a16="http://schemas.microsoft.com/office/drawing/2014/main" id="{9CA7BBEE-1600-406C-BA41-CF10170D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103899" name="Text Box 27">
            <a:extLst>
              <a:ext uri="{FF2B5EF4-FFF2-40B4-BE49-F238E27FC236}">
                <a16:creationId xmlns:a16="http://schemas.microsoft.com/office/drawing/2014/main" id="{873D3264-AE51-4620-95CB-A2E4766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58</a:t>
            </a: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1103900" name="Line 28">
            <a:extLst>
              <a:ext uri="{FF2B5EF4-FFF2-40B4-BE49-F238E27FC236}">
                <a16:creationId xmlns:a16="http://schemas.microsoft.com/office/drawing/2014/main" id="{D8CA72A1-49FC-4509-8EC2-756A2EF6F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2663" y="2112963"/>
            <a:ext cx="2271712" cy="308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901" name="Line 29">
            <a:extLst>
              <a:ext uri="{FF2B5EF4-FFF2-40B4-BE49-F238E27FC236}">
                <a16:creationId xmlns:a16="http://schemas.microsoft.com/office/drawing/2014/main" id="{316F6959-941F-4A89-80F5-D745EAC51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108200"/>
            <a:ext cx="1123950" cy="303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902" name="Line 30">
            <a:extLst>
              <a:ext uri="{FF2B5EF4-FFF2-40B4-BE49-F238E27FC236}">
                <a16:creationId xmlns:a16="http://schemas.microsoft.com/office/drawing/2014/main" id="{5E589297-24B8-4000-901D-089B4810E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108200"/>
            <a:ext cx="804863" cy="309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903" name="Line 31">
            <a:extLst>
              <a:ext uri="{FF2B5EF4-FFF2-40B4-BE49-F238E27FC236}">
                <a16:creationId xmlns:a16="http://schemas.microsoft.com/office/drawing/2014/main" id="{684B9166-4873-43D8-A1B9-CA403D30C6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2108200"/>
            <a:ext cx="361950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904" name="Line 32">
            <a:extLst>
              <a:ext uri="{FF2B5EF4-FFF2-40B4-BE49-F238E27FC236}">
                <a16:creationId xmlns:a16="http://schemas.microsoft.com/office/drawing/2014/main" id="{10D4CFE8-D273-4ABF-9E7D-9D2E39100F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5338" y="2108200"/>
            <a:ext cx="690562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3905" name="Line 33">
            <a:extLst>
              <a:ext uri="{FF2B5EF4-FFF2-40B4-BE49-F238E27FC236}">
                <a16:creationId xmlns:a16="http://schemas.microsoft.com/office/drawing/2014/main" id="{5F7A7052-7347-48A4-AC3B-E48C924E74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963" y="2108200"/>
            <a:ext cx="1862137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>
            <a:extLst>
              <a:ext uri="{FF2B5EF4-FFF2-40B4-BE49-F238E27FC236}">
                <a16:creationId xmlns:a16="http://schemas.microsoft.com/office/drawing/2014/main" id="{9EEAC259-39E8-4406-BA8D-4C0CE381E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457200"/>
          </a:xfrm>
        </p:spPr>
        <p:txBody>
          <a:bodyPr/>
          <a:lstStyle/>
          <a:p>
            <a:r>
              <a:rPr lang="en-US" altLang="en-US" sz="2400"/>
              <a:t>Contributing area of upwards curved grid cells only</a:t>
            </a:r>
            <a:endParaRPr lang="en-US" altLang="en-US"/>
          </a:p>
        </p:txBody>
      </p:sp>
      <p:pic>
        <p:nvPicPr>
          <p:cNvPr id="1135619" name="Picture 3">
            <a:extLst>
              <a:ext uri="{FF2B5EF4-FFF2-40B4-BE49-F238E27FC236}">
                <a16:creationId xmlns:a16="http://schemas.microsoft.com/office/drawing/2014/main" id="{1ECB81D3-4D67-4F32-BA9F-5C85AF8CCC5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>
            <a:fillRect/>
          </a:stretch>
        </p:blipFill>
        <p:spPr bwMode="auto">
          <a:xfrm>
            <a:off x="1127125" y="469900"/>
            <a:ext cx="7651750" cy="84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Arc 2">
            <a:extLst>
              <a:ext uri="{FF2B5EF4-FFF2-40B4-BE49-F238E27FC236}">
                <a16:creationId xmlns:a16="http://schemas.microsoft.com/office/drawing/2014/main" id="{C5CF5D06-C1E7-4CAB-AF5E-03A6597E0FB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23" name="Rectangle 3">
            <a:extLst>
              <a:ext uri="{FF2B5EF4-FFF2-40B4-BE49-F238E27FC236}">
                <a16:creationId xmlns:a16="http://schemas.microsoft.com/office/drawing/2014/main" id="{8A56F841-9C63-4AD0-8683-FC267C27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64100"/>
            <a:ext cx="571500" cy="15367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24" name="Rectangle 4">
            <a:extLst>
              <a:ext uri="{FF2B5EF4-FFF2-40B4-BE49-F238E27FC236}">
                <a16:creationId xmlns:a16="http://schemas.microsoft.com/office/drawing/2014/main" id="{5FE94E18-3B8A-43EF-8A17-DD5F31AC0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20700"/>
          </a:xfrm>
        </p:spPr>
        <p:txBody>
          <a:bodyPr/>
          <a:lstStyle/>
          <a:p>
            <a:r>
              <a:rPr lang="en-US" altLang="en-US" sz="2000"/>
              <a:t>Upward Curved Contributing Area Threshold</a:t>
            </a:r>
          </a:p>
        </p:txBody>
      </p:sp>
      <p:graphicFrame>
        <p:nvGraphicFramePr>
          <p:cNvPr id="1105925" name="Object 5">
            <a:extLst>
              <a:ext uri="{FF2B5EF4-FFF2-40B4-BE49-F238E27FC236}">
                <a16:creationId xmlns:a16="http://schemas.microsoft.com/office/drawing/2014/main" id="{53B12DB1-FFCA-45A6-B700-976BC7317513}"/>
              </a:ext>
            </a:extLst>
          </p:cNvPr>
          <p:cNvGraphicFramePr>
            <a:graphicFrameLocks/>
          </p:cNvGraphicFramePr>
          <p:nvPr/>
        </p:nvGraphicFramePr>
        <p:xfrm>
          <a:off x="1498600" y="0"/>
          <a:ext cx="714851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28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0"/>
                        <a:ext cx="7148513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26" name="Object 6">
            <a:extLst>
              <a:ext uri="{FF2B5EF4-FFF2-40B4-BE49-F238E27FC236}">
                <a16:creationId xmlns:a16="http://schemas.microsoft.com/office/drawing/2014/main" id="{0D1983AE-24DD-4C7B-9ED3-64CB8CEF6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99065"/>
              </p:ext>
            </p:extLst>
          </p:nvPr>
        </p:nvGraphicFramePr>
        <p:xfrm>
          <a:off x="63500" y="4775200"/>
          <a:ext cx="7912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29" name="Worksheet" r:id="rId7" imgW="8020064" imgH="1724179" progId="Excel.Sheet.8">
                  <p:embed/>
                </p:oleObj>
              </mc:Choice>
              <mc:Fallback>
                <p:oleObj name="Worksheet" r:id="rId7" imgW="8020064" imgH="172417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4775200"/>
                        <a:ext cx="7912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>
            <a:extLst>
              <a:ext uri="{FF2B5EF4-FFF2-40B4-BE49-F238E27FC236}">
                <a16:creationId xmlns:a16="http://schemas.microsoft.com/office/drawing/2014/main" id="{070785B8-767A-432E-8621-287105978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65100"/>
            <a:ext cx="6200775" cy="581025"/>
          </a:xfrm>
        </p:spPr>
        <p:txBody>
          <a:bodyPr/>
          <a:lstStyle/>
          <a:p>
            <a:r>
              <a:rPr lang="en-US" altLang="en-US" sz="3200"/>
              <a:t>Terrain Data Models</a:t>
            </a:r>
          </a:p>
        </p:txBody>
      </p:sp>
      <p:pic>
        <p:nvPicPr>
          <p:cNvPr id="1004547" name="Picture 3" descr="tinstruc">
            <a:extLst>
              <a:ext uri="{FF2B5EF4-FFF2-40B4-BE49-F238E27FC236}">
                <a16:creationId xmlns:a16="http://schemas.microsoft.com/office/drawing/2014/main" id="{5EADC717-67F2-4908-A832-8F42D08C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4" r="967" b="1421"/>
          <a:stretch>
            <a:fillRect/>
          </a:stretch>
        </p:blipFill>
        <p:spPr bwMode="auto">
          <a:xfrm>
            <a:off x="125413" y="4059238"/>
            <a:ext cx="23987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4548" name="Rectangle 4">
            <a:extLst>
              <a:ext uri="{FF2B5EF4-FFF2-40B4-BE49-F238E27FC236}">
                <a16:creationId xmlns:a16="http://schemas.microsoft.com/office/drawing/2014/main" id="{51713C8A-9F4F-4366-8107-B9417ADB0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04549" name="Picture 5">
            <a:extLst>
              <a:ext uri="{FF2B5EF4-FFF2-40B4-BE49-F238E27FC236}">
                <a16:creationId xmlns:a16="http://schemas.microsoft.com/office/drawing/2014/main" id="{DED2D5E3-EB12-4DB0-9DD2-D266D88D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2228850" y="1001713"/>
            <a:ext cx="32131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0" name="Picture 6">
            <a:extLst>
              <a:ext uri="{FF2B5EF4-FFF2-40B4-BE49-F238E27FC236}">
                <a16:creationId xmlns:a16="http://schemas.microsoft.com/office/drawing/2014/main" id="{8CE05E21-2510-4911-AA79-91465CB02AB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2951163" y="4086225"/>
            <a:ext cx="32464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551" name="AutoShape 7">
            <a:extLst>
              <a:ext uri="{FF2B5EF4-FFF2-40B4-BE49-F238E27FC236}">
                <a16:creationId xmlns:a16="http://schemas.microsoft.com/office/drawing/2014/main" id="{DF4EDE7C-43B0-4FF6-BBCB-AB8E3EAB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076450"/>
            <a:ext cx="944562" cy="274638"/>
          </a:xfrm>
          <a:prstGeom prst="rightArrow">
            <a:avLst>
              <a:gd name="adj1" fmla="val 50000"/>
              <a:gd name="adj2" fmla="val 859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552" name="AutoShape 8">
            <a:extLst>
              <a:ext uri="{FF2B5EF4-FFF2-40B4-BE49-F238E27FC236}">
                <a16:creationId xmlns:a16="http://schemas.microsoft.com/office/drawing/2014/main" id="{06415CC0-99F9-45EC-996E-A8AB591F6300}"/>
              </a:ext>
            </a:extLst>
          </p:cNvPr>
          <p:cNvSpPr>
            <a:spLocks noChangeArrowheads="1"/>
          </p:cNvSpPr>
          <p:nvPr/>
        </p:nvSpPr>
        <p:spPr bwMode="auto">
          <a:xfrm rot="7595098">
            <a:off x="1862931" y="3618707"/>
            <a:ext cx="638175" cy="274638"/>
          </a:xfrm>
          <a:prstGeom prst="rightArrow">
            <a:avLst>
              <a:gd name="adj1" fmla="val 50287"/>
              <a:gd name="adj2" fmla="val 55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553" name="Text Box 9">
            <a:extLst>
              <a:ext uri="{FF2B5EF4-FFF2-40B4-BE49-F238E27FC236}">
                <a16:creationId xmlns:a16="http://schemas.microsoft.com/office/drawing/2014/main" id="{247FF8A8-9504-422B-BFE8-ED420E31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8275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1004554" name="Text Box 10">
            <a:extLst>
              <a:ext uri="{FF2B5EF4-FFF2-40B4-BE49-F238E27FC236}">
                <a16:creationId xmlns:a16="http://schemas.microsoft.com/office/drawing/2014/main" id="{1E285E21-160F-4694-89F4-99915634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3587750"/>
            <a:ext cx="278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Contour and flowline</a:t>
            </a:r>
          </a:p>
        </p:txBody>
      </p:sp>
      <p:sp>
        <p:nvSpPr>
          <p:cNvPr id="1004555" name="Rectangle 11">
            <a:extLst>
              <a:ext uri="{FF2B5EF4-FFF2-40B4-BE49-F238E27FC236}">
                <a16:creationId xmlns:a16="http://schemas.microsoft.com/office/drawing/2014/main" id="{B7C9717B-B927-4BCD-AFF9-76D91C633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2888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4556" name="Rectangle 12">
            <a:extLst>
              <a:ext uri="{FF2B5EF4-FFF2-40B4-BE49-F238E27FC236}">
                <a16:creationId xmlns:a16="http://schemas.microsoft.com/office/drawing/2014/main" id="{BA6DF3DE-A416-4B5A-91C7-3ED68A12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316388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4557" name="Text Box 13">
            <a:extLst>
              <a:ext uri="{FF2B5EF4-FFF2-40B4-BE49-F238E27FC236}">
                <a16:creationId xmlns:a16="http://schemas.microsoft.com/office/drawing/2014/main" id="{F724AF72-C89D-4130-BC6E-C1E4D2DE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40995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TIN</a:t>
            </a:r>
          </a:p>
        </p:txBody>
      </p:sp>
      <p:sp>
        <p:nvSpPr>
          <p:cNvPr id="1004558" name="AutoShape 14">
            <a:extLst>
              <a:ext uri="{FF2B5EF4-FFF2-40B4-BE49-F238E27FC236}">
                <a16:creationId xmlns:a16="http://schemas.microsoft.com/office/drawing/2014/main" id="{DE696CC9-E6A3-4600-845C-5EB145E6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556000"/>
            <a:ext cx="269875" cy="457200"/>
          </a:xfrm>
          <a:prstGeom prst="downArrow">
            <a:avLst>
              <a:gd name="adj1" fmla="val 50000"/>
              <a:gd name="adj2" fmla="val 42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4559" name="Group 15">
            <a:extLst>
              <a:ext uri="{FF2B5EF4-FFF2-40B4-BE49-F238E27FC236}">
                <a16:creationId xmlns:a16="http://schemas.microsoft.com/office/drawing/2014/main" id="{69AEC6A3-43B4-476A-BA65-AD049F2D5BF9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2578100"/>
            <a:ext cx="1898650" cy="1903413"/>
            <a:chOff x="105" y="2544"/>
            <a:chExt cx="1686" cy="1690"/>
          </a:xfrm>
        </p:grpSpPr>
        <p:sp>
          <p:nvSpPr>
            <p:cNvPr id="1004560" name="Rectangle 16">
              <a:extLst>
                <a:ext uri="{FF2B5EF4-FFF2-40B4-BE49-F238E27FC236}">
                  <a16:creationId xmlns:a16="http://schemas.microsoft.com/office/drawing/2014/main" id="{99AB16C0-FD22-4926-898E-00D794D60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2777"/>
              <a:ext cx="1221" cy="1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1" name="Rectangle 17">
              <a:extLst>
                <a:ext uri="{FF2B5EF4-FFF2-40B4-BE49-F238E27FC236}">
                  <a16:creationId xmlns:a16="http://schemas.microsoft.com/office/drawing/2014/main" id="{4ED96701-48B1-477C-9822-AA8660D79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2777"/>
              <a:ext cx="1221" cy="1224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2" name="Rectangle 18">
              <a:extLst>
                <a:ext uri="{FF2B5EF4-FFF2-40B4-BE49-F238E27FC236}">
                  <a16:creationId xmlns:a16="http://schemas.microsoft.com/office/drawing/2014/main" id="{30A0DF2B-C799-47B8-B4FC-3517C2DB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2827"/>
              <a:ext cx="5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63" name="Line 19">
              <a:extLst>
                <a:ext uri="{FF2B5EF4-FFF2-40B4-BE49-F238E27FC236}">
                  <a16:creationId xmlns:a16="http://schemas.microsoft.com/office/drawing/2014/main" id="{C19B41D3-4341-4C02-9130-BC935143E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" y="2777"/>
              <a:ext cx="1" cy="12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4" name="Line 20">
              <a:extLst>
                <a:ext uri="{FF2B5EF4-FFF2-40B4-BE49-F238E27FC236}">
                  <a16:creationId xmlns:a16="http://schemas.microsoft.com/office/drawing/2014/main" id="{08C6993F-13AE-4AD1-B930-52C71B4D8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3389"/>
              <a:ext cx="122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5" name="Freeform 21">
              <a:extLst>
                <a:ext uri="{FF2B5EF4-FFF2-40B4-BE49-F238E27FC236}">
                  <a16:creationId xmlns:a16="http://schemas.microsoft.com/office/drawing/2014/main" id="{470A5006-2BE0-44C8-B7BE-60BF48E53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" y="2544"/>
              <a:ext cx="1686" cy="1690"/>
            </a:xfrm>
            <a:custGeom>
              <a:avLst/>
              <a:gdLst>
                <a:gd name="T0" fmla="*/ 1840 w 1908"/>
                <a:gd name="T1" fmla="*/ 9 h 1912"/>
                <a:gd name="T2" fmla="*/ 1713 w 1908"/>
                <a:gd name="T3" fmla="*/ 9 h 1912"/>
                <a:gd name="T4" fmla="*/ 1588 w 1908"/>
                <a:gd name="T5" fmla="*/ 9 h 1912"/>
                <a:gd name="T6" fmla="*/ 1462 w 1908"/>
                <a:gd name="T7" fmla="*/ 9 h 1912"/>
                <a:gd name="T8" fmla="*/ 1336 w 1908"/>
                <a:gd name="T9" fmla="*/ 9 h 1912"/>
                <a:gd name="T10" fmla="*/ 1210 w 1908"/>
                <a:gd name="T11" fmla="*/ 9 h 1912"/>
                <a:gd name="T12" fmla="*/ 1085 w 1908"/>
                <a:gd name="T13" fmla="*/ 9 h 1912"/>
                <a:gd name="T14" fmla="*/ 958 w 1908"/>
                <a:gd name="T15" fmla="*/ 9 h 1912"/>
                <a:gd name="T16" fmla="*/ 833 w 1908"/>
                <a:gd name="T17" fmla="*/ 9 h 1912"/>
                <a:gd name="T18" fmla="*/ 706 w 1908"/>
                <a:gd name="T19" fmla="*/ 9 h 1912"/>
                <a:gd name="T20" fmla="*/ 581 w 1908"/>
                <a:gd name="T21" fmla="*/ 9 h 1912"/>
                <a:gd name="T22" fmla="*/ 454 w 1908"/>
                <a:gd name="T23" fmla="*/ 9 h 1912"/>
                <a:gd name="T24" fmla="*/ 329 w 1908"/>
                <a:gd name="T25" fmla="*/ 9 h 1912"/>
                <a:gd name="T26" fmla="*/ 203 w 1908"/>
                <a:gd name="T27" fmla="*/ 9 h 1912"/>
                <a:gd name="T28" fmla="*/ 77 w 1908"/>
                <a:gd name="T29" fmla="*/ 9 h 1912"/>
                <a:gd name="T30" fmla="*/ 8 w 1908"/>
                <a:gd name="T31" fmla="*/ 93 h 1912"/>
                <a:gd name="T32" fmla="*/ 8 w 1908"/>
                <a:gd name="T33" fmla="*/ 218 h 1912"/>
                <a:gd name="T34" fmla="*/ 8 w 1908"/>
                <a:gd name="T35" fmla="*/ 345 h 1912"/>
                <a:gd name="T36" fmla="*/ 8 w 1908"/>
                <a:gd name="T37" fmla="*/ 470 h 1912"/>
                <a:gd name="T38" fmla="*/ 8 w 1908"/>
                <a:gd name="T39" fmla="*/ 597 h 1912"/>
                <a:gd name="T40" fmla="*/ 8 w 1908"/>
                <a:gd name="T41" fmla="*/ 722 h 1912"/>
                <a:gd name="T42" fmla="*/ 8 w 1908"/>
                <a:gd name="T43" fmla="*/ 849 h 1912"/>
                <a:gd name="T44" fmla="*/ 8 w 1908"/>
                <a:gd name="T45" fmla="*/ 975 h 1912"/>
                <a:gd name="T46" fmla="*/ 8 w 1908"/>
                <a:gd name="T47" fmla="*/ 1101 h 1912"/>
                <a:gd name="T48" fmla="*/ 8 w 1908"/>
                <a:gd name="T49" fmla="*/ 1227 h 1912"/>
                <a:gd name="T50" fmla="*/ 8 w 1908"/>
                <a:gd name="T51" fmla="*/ 1354 h 1912"/>
                <a:gd name="T52" fmla="*/ 8 w 1908"/>
                <a:gd name="T53" fmla="*/ 1479 h 1912"/>
                <a:gd name="T54" fmla="*/ 8 w 1908"/>
                <a:gd name="T55" fmla="*/ 1606 h 1912"/>
                <a:gd name="T56" fmla="*/ 8 w 1908"/>
                <a:gd name="T57" fmla="*/ 1731 h 1912"/>
                <a:gd name="T58" fmla="*/ 8 w 1908"/>
                <a:gd name="T59" fmla="*/ 1858 h 1912"/>
                <a:gd name="T60" fmla="*/ 0 w 1908"/>
                <a:gd name="T61" fmla="*/ 1886 h 1912"/>
                <a:gd name="T62" fmla="*/ 108 w 1908"/>
                <a:gd name="T63" fmla="*/ 1912 h 1912"/>
                <a:gd name="T64" fmla="*/ 234 w 1908"/>
                <a:gd name="T65" fmla="*/ 1912 h 1912"/>
                <a:gd name="T66" fmla="*/ 359 w 1908"/>
                <a:gd name="T67" fmla="*/ 1912 h 1912"/>
                <a:gd name="T68" fmla="*/ 486 w 1908"/>
                <a:gd name="T69" fmla="*/ 1912 h 1912"/>
                <a:gd name="T70" fmla="*/ 611 w 1908"/>
                <a:gd name="T71" fmla="*/ 1912 h 1912"/>
                <a:gd name="T72" fmla="*/ 738 w 1908"/>
                <a:gd name="T73" fmla="*/ 1912 h 1912"/>
                <a:gd name="T74" fmla="*/ 863 w 1908"/>
                <a:gd name="T75" fmla="*/ 1912 h 1912"/>
                <a:gd name="T76" fmla="*/ 990 w 1908"/>
                <a:gd name="T77" fmla="*/ 1912 h 1912"/>
                <a:gd name="T78" fmla="*/ 1115 w 1908"/>
                <a:gd name="T79" fmla="*/ 1912 h 1912"/>
                <a:gd name="T80" fmla="*/ 1241 w 1908"/>
                <a:gd name="T81" fmla="*/ 1912 h 1912"/>
                <a:gd name="T82" fmla="*/ 1367 w 1908"/>
                <a:gd name="T83" fmla="*/ 1912 h 1912"/>
                <a:gd name="T84" fmla="*/ 1493 w 1908"/>
                <a:gd name="T85" fmla="*/ 1912 h 1912"/>
                <a:gd name="T86" fmla="*/ 1619 w 1908"/>
                <a:gd name="T87" fmla="*/ 1912 h 1912"/>
                <a:gd name="T88" fmla="*/ 1745 w 1908"/>
                <a:gd name="T89" fmla="*/ 1912 h 1912"/>
                <a:gd name="T90" fmla="*/ 1899 w 1908"/>
                <a:gd name="T91" fmla="*/ 1903 h 1912"/>
                <a:gd name="T92" fmla="*/ 1899 w 1908"/>
                <a:gd name="T93" fmla="*/ 1814 h 1912"/>
                <a:gd name="T94" fmla="*/ 1899 w 1908"/>
                <a:gd name="T95" fmla="*/ 1687 h 1912"/>
                <a:gd name="T96" fmla="*/ 1899 w 1908"/>
                <a:gd name="T97" fmla="*/ 1561 h 1912"/>
                <a:gd name="T98" fmla="*/ 1899 w 1908"/>
                <a:gd name="T99" fmla="*/ 1434 h 1912"/>
                <a:gd name="T100" fmla="*/ 1899 w 1908"/>
                <a:gd name="T101" fmla="*/ 1309 h 1912"/>
                <a:gd name="T102" fmla="*/ 1899 w 1908"/>
                <a:gd name="T103" fmla="*/ 1182 h 1912"/>
                <a:gd name="T104" fmla="*/ 1899 w 1908"/>
                <a:gd name="T105" fmla="*/ 1057 h 1912"/>
                <a:gd name="T106" fmla="*/ 1899 w 1908"/>
                <a:gd name="T107" fmla="*/ 930 h 1912"/>
                <a:gd name="T108" fmla="*/ 1899 w 1908"/>
                <a:gd name="T109" fmla="*/ 805 h 1912"/>
                <a:gd name="T110" fmla="*/ 1899 w 1908"/>
                <a:gd name="T111" fmla="*/ 678 h 1912"/>
                <a:gd name="T112" fmla="*/ 1899 w 1908"/>
                <a:gd name="T113" fmla="*/ 552 h 1912"/>
                <a:gd name="T114" fmla="*/ 1899 w 1908"/>
                <a:gd name="T115" fmla="*/ 426 h 1912"/>
                <a:gd name="T116" fmla="*/ 1899 w 1908"/>
                <a:gd name="T117" fmla="*/ 300 h 1912"/>
                <a:gd name="T118" fmla="*/ 1899 w 1908"/>
                <a:gd name="T119" fmla="*/ 173 h 1912"/>
                <a:gd name="T120" fmla="*/ 1899 w 1908"/>
                <a:gd name="T121" fmla="*/ 48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8" h="1912">
                  <a:moveTo>
                    <a:pt x="1903" y="9"/>
                  </a:moveTo>
                  <a:lnTo>
                    <a:pt x="1867" y="9"/>
                  </a:lnTo>
                  <a:lnTo>
                    <a:pt x="1867" y="0"/>
                  </a:lnTo>
                  <a:lnTo>
                    <a:pt x="1903" y="0"/>
                  </a:lnTo>
                  <a:lnTo>
                    <a:pt x="1903" y="9"/>
                  </a:lnTo>
                  <a:close/>
                  <a:moveTo>
                    <a:pt x="1840" y="9"/>
                  </a:moveTo>
                  <a:lnTo>
                    <a:pt x="1804" y="9"/>
                  </a:lnTo>
                  <a:lnTo>
                    <a:pt x="1804" y="0"/>
                  </a:lnTo>
                  <a:lnTo>
                    <a:pt x="1840" y="0"/>
                  </a:lnTo>
                  <a:lnTo>
                    <a:pt x="1840" y="9"/>
                  </a:lnTo>
                  <a:close/>
                  <a:moveTo>
                    <a:pt x="1777" y="9"/>
                  </a:moveTo>
                  <a:lnTo>
                    <a:pt x="1741" y="9"/>
                  </a:lnTo>
                  <a:lnTo>
                    <a:pt x="1741" y="0"/>
                  </a:lnTo>
                  <a:lnTo>
                    <a:pt x="1777" y="0"/>
                  </a:lnTo>
                  <a:lnTo>
                    <a:pt x="1777" y="9"/>
                  </a:lnTo>
                  <a:close/>
                  <a:moveTo>
                    <a:pt x="1713" y="9"/>
                  </a:moveTo>
                  <a:lnTo>
                    <a:pt x="1678" y="9"/>
                  </a:lnTo>
                  <a:lnTo>
                    <a:pt x="1678" y="0"/>
                  </a:lnTo>
                  <a:lnTo>
                    <a:pt x="1713" y="0"/>
                  </a:lnTo>
                  <a:lnTo>
                    <a:pt x="1713" y="9"/>
                  </a:lnTo>
                  <a:close/>
                  <a:moveTo>
                    <a:pt x="1652" y="9"/>
                  </a:moveTo>
                  <a:lnTo>
                    <a:pt x="1616" y="9"/>
                  </a:lnTo>
                  <a:lnTo>
                    <a:pt x="1616" y="0"/>
                  </a:lnTo>
                  <a:lnTo>
                    <a:pt x="1652" y="0"/>
                  </a:lnTo>
                  <a:lnTo>
                    <a:pt x="1652" y="9"/>
                  </a:lnTo>
                  <a:close/>
                  <a:moveTo>
                    <a:pt x="1588" y="9"/>
                  </a:moveTo>
                  <a:lnTo>
                    <a:pt x="1552" y="9"/>
                  </a:lnTo>
                  <a:lnTo>
                    <a:pt x="1552" y="0"/>
                  </a:lnTo>
                  <a:lnTo>
                    <a:pt x="1588" y="0"/>
                  </a:lnTo>
                  <a:lnTo>
                    <a:pt x="1588" y="9"/>
                  </a:lnTo>
                  <a:close/>
                  <a:moveTo>
                    <a:pt x="1525" y="9"/>
                  </a:moveTo>
                  <a:lnTo>
                    <a:pt x="1489" y="9"/>
                  </a:lnTo>
                  <a:lnTo>
                    <a:pt x="1489" y="0"/>
                  </a:lnTo>
                  <a:lnTo>
                    <a:pt x="1525" y="0"/>
                  </a:lnTo>
                  <a:lnTo>
                    <a:pt x="1525" y="9"/>
                  </a:lnTo>
                  <a:close/>
                  <a:moveTo>
                    <a:pt x="1462" y="9"/>
                  </a:moveTo>
                  <a:lnTo>
                    <a:pt x="1426" y="9"/>
                  </a:lnTo>
                  <a:lnTo>
                    <a:pt x="1426" y="0"/>
                  </a:lnTo>
                  <a:lnTo>
                    <a:pt x="1462" y="0"/>
                  </a:lnTo>
                  <a:lnTo>
                    <a:pt x="1462" y="9"/>
                  </a:lnTo>
                  <a:close/>
                  <a:moveTo>
                    <a:pt x="1400" y="9"/>
                  </a:moveTo>
                  <a:lnTo>
                    <a:pt x="1364" y="9"/>
                  </a:lnTo>
                  <a:lnTo>
                    <a:pt x="1364" y="0"/>
                  </a:lnTo>
                  <a:lnTo>
                    <a:pt x="1400" y="0"/>
                  </a:lnTo>
                  <a:lnTo>
                    <a:pt x="1400" y="9"/>
                  </a:lnTo>
                  <a:close/>
                  <a:moveTo>
                    <a:pt x="1336" y="9"/>
                  </a:moveTo>
                  <a:lnTo>
                    <a:pt x="1300" y="9"/>
                  </a:lnTo>
                  <a:lnTo>
                    <a:pt x="1300" y="0"/>
                  </a:lnTo>
                  <a:lnTo>
                    <a:pt x="1336" y="0"/>
                  </a:lnTo>
                  <a:lnTo>
                    <a:pt x="1336" y="9"/>
                  </a:lnTo>
                  <a:close/>
                  <a:moveTo>
                    <a:pt x="1273" y="9"/>
                  </a:moveTo>
                  <a:lnTo>
                    <a:pt x="1237" y="9"/>
                  </a:lnTo>
                  <a:lnTo>
                    <a:pt x="1237" y="0"/>
                  </a:lnTo>
                  <a:lnTo>
                    <a:pt x="1273" y="0"/>
                  </a:lnTo>
                  <a:lnTo>
                    <a:pt x="1273" y="9"/>
                  </a:lnTo>
                  <a:close/>
                  <a:moveTo>
                    <a:pt x="1210" y="9"/>
                  </a:moveTo>
                  <a:lnTo>
                    <a:pt x="1174" y="9"/>
                  </a:lnTo>
                  <a:lnTo>
                    <a:pt x="1174" y="0"/>
                  </a:lnTo>
                  <a:lnTo>
                    <a:pt x="1210" y="0"/>
                  </a:lnTo>
                  <a:lnTo>
                    <a:pt x="1210" y="9"/>
                  </a:lnTo>
                  <a:close/>
                  <a:moveTo>
                    <a:pt x="1148" y="9"/>
                  </a:moveTo>
                  <a:lnTo>
                    <a:pt x="1112" y="9"/>
                  </a:lnTo>
                  <a:lnTo>
                    <a:pt x="1112" y="0"/>
                  </a:lnTo>
                  <a:lnTo>
                    <a:pt x="1148" y="0"/>
                  </a:lnTo>
                  <a:lnTo>
                    <a:pt x="1148" y="9"/>
                  </a:lnTo>
                  <a:close/>
                  <a:moveTo>
                    <a:pt x="1085" y="9"/>
                  </a:moveTo>
                  <a:lnTo>
                    <a:pt x="1049" y="9"/>
                  </a:lnTo>
                  <a:lnTo>
                    <a:pt x="1049" y="0"/>
                  </a:lnTo>
                  <a:lnTo>
                    <a:pt x="1085" y="0"/>
                  </a:lnTo>
                  <a:lnTo>
                    <a:pt x="1085" y="9"/>
                  </a:lnTo>
                  <a:close/>
                  <a:moveTo>
                    <a:pt x="1021" y="9"/>
                  </a:moveTo>
                  <a:lnTo>
                    <a:pt x="985" y="9"/>
                  </a:lnTo>
                  <a:lnTo>
                    <a:pt x="985" y="0"/>
                  </a:lnTo>
                  <a:lnTo>
                    <a:pt x="1021" y="0"/>
                  </a:lnTo>
                  <a:lnTo>
                    <a:pt x="1021" y="9"/>
                  </a:lnTo>
                  <a:close/>
                  <a:moveTo>
                    <a:pt x="958" y="9"/>
                  </a:moveTo>
                  <a:lnTo>
                    <a:pt x="922" y="9"/>
                  </a:lnTo>
                  <a:lnTo>
                    <a:pt x="922" y="0"/>
                  </a:lnTo>
                  <a:lnTo>
                    <a:pt x="958" y="0"/>
                  </a:lnTo>
                  <a:lnTo>
                    <a:pt x="958" y="9"/>
                  </a:lnTo>
                  <a:close/>
                  <a:moveTo>
                    <a:pt x="896" y="9"/>
                  </a:moveTo>
                  <a:lnTo>
                    <a:pt x="860" y="9"/>
                  </a:lnTo>
                  <a:lnTo>
                    <a:pt x="860" y="0"/>
                  </a:lnTo>
                  <a:lnTo>
                    <a:pt x="896" y="0"/>
                  </a:lnTo>
                  <a:lnTo>
                    <a:pt x="896" y="9"/>
                  </a:lnTo>
                  <a:close/>
                  <a:moveTo>
                    <a:pt x="833" y="9"/>
                  </a:moveTo>
                  <a:lnTo>
                    <a:pt x="797" y="9"/>
                  </a:lnTo>
                  <a:lnTo>
                    <a:pt x="797" y="0"/>
                  </a:lnTo>
                  <a:lnTo>
                    <a:pt x="833" y="0"/>
                  </a:lnTo>
                  <a:lnTo>
                    <a:pt x="833" y="9"/>
                  </a:lnTo>
                  <a:close/>
                  <a:moveTo>
                    <a:pt x="770" y="9"/>
                  </a:moveTo>
                  <a:lnTo>
                    <a:pt x="734" y="9"/>
                  </a:lnTo>
                  <a:lnTo>
                    <a:pt x="734" y="0"/>
                  </a:lnTo>
                  <a:lnTo>
                    <a:pt x="770" y="0"/>
                  </a:lnTo>
                  <a:lnTo>
                    <a:pt x="770" y="9"/>
                  </a:lnTo>
                  <a:close/>
                  <a:moveTo>
                    <a:pt x="706" y="9"/>
                  </a:moveTo>
                  <a:lnTo>
                    <a:pt x="670" y="9"/>
                  </a:lnTo>
                  <a:lnTo>
                    <a:pt x="670" y="0"/>
                  </a:lnTo>
                  <a:lnTo>
                    <a:pt x="706" y="0"/>
                  </a:lnTo>
                  <a:lnTo>
                    <a:pt x="706" y="9"/>
                  </a:lnTo>
                  <a:close/>
                  <a:moveTo>
                    <a:pt x="644" y="9"/>
                  </a:moveTo>
                  <a:lnTo>
                    <a:pt x="608" y="9"/>
                  </a:lnTo>
                  <a:lnTo>
                    <a:pt x="608" y="0"/>
                  </a:lnTo>
                  <a:lnTo>
                    <a:pt x="644" y="0"/>
                  </a:lnTo>
                  <a:lnTo>
                    <a:pt x="644" y="9"/>
                  </a:lnTo>
                  <a:close/>
                  <a:moveTo>
                    <a:pt x="581" y="9"/>
                  </a:moveTo>
                  <a:lnTo>
                    <a:pt x="545" y="9"/>
                  </a:lnTo>
                  <a:lnTo>
                    <a:pt x="545" y="0"/>
                  </a:lnTo>
                  <a:lnTo>
                    <a:pt x="581" y="0"/>
                  </a:lnTo>
                  <a:lnTo>
                    <a:pt x="581" y="9"/>
                  </a:lnTo>
                  <a:close/>
                  <a:moveTo>
                    <a:pt x="518" y="9"/>
                  </a:moveTo>
                  <a:lnTo>
                    <a:pt x="482" y="9"/>
                  </a:lnTo>
                  <a:lnTo>
                    <a:pt x="482" y="0"/>
                  </a:lnTo>
                  <a:lnTo>
                    <a:pt x="518" y="0"/>
                  </a:lnTo>
                  <a:lnTo>
                    <a:pt x="518" y="9"/>
                  </a:lnTo>
                  <a:close/>
                  <a:moveTo>
                    <a:pt x="454" y="9"/>
                  </a:moveTo>
                  <a:lnTo>
                    <a:pt x="418" y="9"/>
                  </a:lnTo>
                  <a:lnTo>
                    <a:pt x="418" y="0"/>
                  </a:lnTo>
                  <a:lnTo>
                    <a:pt x="454" y="0"/>
                  </a:lnTo>
                  <a:lnTo>
                    <a:pt x="454" y="9"/>
                  </a:lnTo>
                  <a:close/>
                  <a:moveTo>
                    <a:pt x="392" y="9"/>
                  </a:moveTo>
                  <a:lnTo>
                    <a:pt x="357" y="9"/>
                  </a:lnTo>
                  <a:lnTo>
                    <a:pt x="357" y="0"/>
                  </a:lnTo>
                  <a:lnTo>
                    <a:pt x="392" y="0"/>
                  </a:lnTo>
                  <a:lnTo>
                    <a:pt x="392" y="9"/>
                  </a:lnTo>
                  <a:close/>
                  <a:moveTo>
                    <a:pt x="329" y="9"/>
                  </a:moveTo>
                  <a:lnTo>
                    <a:pt x="293" y="9"/>
                  </a:lnTo>
                  <a:lnTo>
                    <a:pt x="293" y="0"/>
                  </a:lnTo>
                  <a:lnTo>
                    <a:pt x="329" y="0"/>
                  </a:lnTo>
                  <a:lnTo>
                    <a:pt x="329" y="9"/>
                  </a:lnTo>
                  <a:close/>
                  <a:moveTo>
                    <a:pt x="266" y="9"/>
                  </a:moveTo>
                  <a:lnTo>
                    <a:pt x="230" y="9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266" y="9"/>
                  </a:lnTo>
                  <a:close/>
                  <a:moveTo>
                    <a:pt x="203" y="9"/>
                  </a:moveTo>
                  <a:lnTo>
                    <a:pt x="167" y="9"/>
                  </a:lnTo>
                  <a:lnTo>
                    <a:pt x="167" y="0"/>
                  </a:lnTo>
                  <a:lnTo>
                    <a:pt x="203" y="0"/>
                  </a:lnTo>
                  <a:lnTo>
                    <a:pt x="203" y="9"/>
                  </a:lnTo>
                  <a:close/>
                  <a:moveTo>
                    <a:pt x="141" y="9"/>
                  </a:moveTo>
                  <a:lnTo>
                    <a:pt x="105" y="9"/>
                  </a:lnTo>
                  <a:lnTo>
                    <a:pt x="105" y="0"/>
                  </a:lnTo>
                  <a:lnTo>
                    <a:pt x="141" y="0"/>
                  </a:lnTo>
                  <a:lnTo>
                    <a:pt x="141" y="9"/>
                  </a:lnTo>
                  <a:close/>
                  <a:moveTo>
                    <a:pt x="77" y="9"/>
                  </a:moveTo>
                  <a:lnTo>
                    <a:pt x="41" y="9"/>
                  </a:lnTo>
                  <a:lnTo>
                    <a:pt x="41" y="0"/>
                  </a:lnTo>
                  <a:lnTo>
                    <a:pt x="77" y="0"/>
                  </a:lnTo>
                  <a:lnTo>
                    <a:pt x="77" y="9"/>
                  </a:lnTo>
                  <a:close/>
                  <a:moveTo>
                    <a:pt x="14" y="9"/>
                  </a:moveTo>
                  <a:lnTo>
                    <a:pt x="4" y="9"/>
                  </a:lnTo>
                  <a:lnTo>
                    <a:pt x="8" y="5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9"/>
                  </a:lnTo>
                  <a:close/>
                  <a:moveTo>
                    <a:pt x="8" y="57"/>
                  </a:moveTo>
                  <a:lnTo>
                    <a:pt x="8" y="93"/>
                  </a:lnTo>
                  <a:lnTo>
                    <a:pt x="0" y="93"/>
                  </a:lnTo>
                  <a:lnTo>
                    <a:pt x="0" y="57"/>
                  </a:lnTo>
                  <a:lnTo>
                    <a:pt x="8" y="57"/>
                  </a:lnTo>
                  <a:close/>
                  <a:moveTo>
                    <a:pt x="8" y="120"/>
                  </a:moveTo>
                  <a:lnTo>
                    <a:pt x="8" y="156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8" y="120"/>
                  </a:lnTo>
                  <a:close/>
                  <a:moveTo>
                    <a:pt x="8" y="182"/>
                  </a:moveTo>
                  <a:lnTo>
                    <a:pt x="8" y="218"/>
                  </a:lnTo>
                  <a:lnTo>
                    <a:pt x="0" y="218"/>
                  </a:lnTo>
                  <a:lnTo>
                    <a:pt x="0" y="182"/>
                  </a:lnTo>
                  <a:lnTo>
                    <a:pt x="8" y="182"/>
                  </a:lnTo>
                  <a:close/>
                  <a:moveTo>
                    <a:pt x="8" y="245"/>
                  </a:moveTo>
                  <a:lnTo>
                    <a:pt x="8" y="281"/>
                  </a:lnTo>
                  <a:lnTo>
                    <a:pt x="0" y="281"/>
                  </a:lnTo>
                  <a:lnTo>
                    <a:pt x="0" y="245"/>
                  </a:lnTo>
                  <a:lnTo>
                    <a:pt x="8" y="245"/>
                  </a:lnTo>
                  <a:close/>
                  <a:moveTo>
                    <a:pt x="8" y="309"/>
                  </a:moveTo>
                  <a:lnTo>
                    <a:pt x="8" y="345"/>
                  </a:lnTo>
                  <a:lnTo>
                    <a:pt x="0" y="345"/>
                  </a:lnTo>
                  <a:lnTo>
                    <a:pt x="0" y="309"/>
                  </a:lnTo>
                  <a:lnTo>
                    <a:pt x="8" y="309"/>
                  </a:lnTo>
                  <a:close/>
                  <a:moveTo>
                    <a:pt x="8" y="372"/>
                  </a:moveTo>
                  <a:lnTo>
                    <a:pt x="8" y="408"/>
                  </a:lnTo>
                  <a:lnTo>
                    <a:pt x="0" y="408"/>
                  </a:lnTo>
                  <a:lnTo>
                    <a:pt x="0" y="372"/>
                  </a:lnTo>
                  <a:lnTo>
                    <a:pt x="8" y="372"/>
                  </a:lnTo>
                  <a:close/>
                  <a:moveTo>
                    <a:pt x="8" y="434"/>
                  </a:moveTo>
                  <a:lnTo>
                    <a:pt x="8" y="470"/>
                  </a:lnTo>
                  <a:lnTo>
                    <a:pt x="0" y="470"/>
                  </a:lnTo>
                  <a:lnTo>
                    <a:pt x="0" y="434"/>
                  </a:lnTo>
                  <a:lnTo>
                    <a:pt x="8" y="434"/>
                  </a:lnTo>
                  <a:close/>
                  <a:moveTo>
                    <a:pt x="8" y="498"/>
                  </a:moveTo>
                  <a:lnTo>
                    <a:pt x="8" y="534"/>
                  </a:lnTo>
                  <a:lnTo>
                    <a:pt x="0" y="534"/>
                  </a:lnTo>
                  <a:lnTo>
                    <a:pt x="0" y="498"/>
                  </a:lnTo>
                  <a:lnTo>
                    <a:pt x="8" y="498"/>
                  </a:lnTo>
                  <a:close/>
                  <a:moveTo>
                    <a:pt x="8" y="561"/>
                  </a:moveTo>
                  <a:lnTo>
                    <a:pt x="8" y="597"/>
                  </a:lnTo>
                  <a:lnTo>
                    <a:pt x="0" y="597"/>
                  </a:lnTo>
                  <a:lnTo>
                    <a:pt x="0" y="561"/>
                  </a:lnTo>
                  <a:lnTo>
                    <a:pt x="8" y="561"/>
                  </a:lnTo>
                  <a:close/>
                  <a:moveTo>
                    <a:pt x="8" y="624"/>
                  </a:moveTo>
                  <a:lnTo>
                    <a:pt x="8" y="660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8" y="624"/>
                  </a:lnTo>
                  <a:close/>
                  <a:moveTo>
                    <a:pt x="8" y="686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686"/>
                  </a:lnTo>
                  <a:lnTo>
                    <a:pt x="8" y="686"/>
                  </a:lnTo>
                  <a:close/>
                  <a:moveTo>
                    <a:pt x="8" y="750"/>
                  </a:moveTo>
                  <a:lnTo>
                    <a:pt x="8" y="786"/>
                  </a:lnTo>
                  <a:lnTo>
                    <a:pt x="0" y="786"/>
                  </a:lnTo>
                  <a:lnTo>
                    <a:pt x="0" y="750"/>
                  </a:lnTo>
                  <a:lnTo>
                    <a:pt x="8" y="750"/>
                  </a:lnTo>
                  <a:close/>
                  <a:moveTo>
                    <a:pt x="8" y="813"/>
                  </a:moveTo>
                  <a:lnTo>
                    <a:pt x="8" y="849"/>
                  </a:lnTo>
                  <a:lnTo>
                    <a:pt x="0" y="849"/>
                  </a:lnTo>
                  <a:lnTo>
                    <a:pt x="0" y="813"/>
                  </a:lnTo>
                  <a:lnTo>
                    <a:pt x="8" y="813"/>
                  </a:lnTo>
                  <a:close/>
                  <a:moveTo>
                    <a:pt x="8" y="877"/>
                  </a:moveTo>
                  <a:lnTo>
                    <a:pt x="8" y="913"/>
                  </a:lnTo>
                  <a:lnTo>
                    <a:pt x="0" y="913"/>
                  </a:lnTo>
                  <a:lnTo>
                    <a:pt x="0" y="877"/>
                  </a:lnTo>
                  <a:lnTo>
                    <a:pt x="8" y="877"/>
                  </a:lnTo>
                  <a:close/>
                  <a:moveTo>
                    <a:pt x="8" y="939"/>
                  </a:moveTo>
                  <a:lnTo>
                    <a:pt x="8" y="975"/>
                  </a:lnTo>
                  <a:lnTo>
                    <a:pt x="0" y="975"/>
                  </a:lnTo>
                  <a:lnTo>
                    <a:pt x="0" y="939"/>
                  </a:lnTo>
                  <a:lnTo>
                    <a:pt x="8" y="939"/>
                  </a:lnTo>
                  <a:close/>
                  <a:moveTo>
                    <a:pt x="8" y="1002"/>
                  </a:moveTo>
                  <a:lnTo>
                    <a:pt x="8" y="1038"/>
                  </a:lnTo>
                  <a:lnTo>
                    <a:pt x="0" y="1038"/>
                  </a:lnTo>
                  <a:lnTo>
                    <a:pt x="0" y="1002"/>
                  </a:lnTo>
                  <a:lnTo>
                    <a:pt x="8" y="1002"/>
                  </a:lnTo>
                  <a:close/>
                  <a:moveTo>
                    <a:pt x="8" y="1065"/>
                  </a:moveTo>
                  <a:lnTo>
                    <a:pt x="8" y="1101"/>
                  </a:lnTo>
                  <a:lnTo>
                    <a:pt x="0" y="1101"/>
                  </a:lnTo>
                  <a:lnTo>
                    <a:pt x="0" y="1065"/>
                  </a:lnTo>
                  <a:lnTo>
                    <a:pt x="8" y="1065"/>
                  </a:lnTo>
                  <a:close/>
                  <a:moveTo>
                    <a:pt x="8" y="1129"/>
                  </a:moveTo>
                  <a:lnTo>
                    <a:pt x="8" y="1165"/>
                  </a:lnTo>
                  <a:lnTo>
                    <a:pt x="0" y="1165"/>
                  </a:lnTo>
                  <a:lnTo>
                    <a:pt x="0" y="1129"/>
                  </a:lnTo>
                  <a:lnTo>
                    <a:pt x="8" y="1129"/>
                  </a:lnTo>
                  <a:close/>
                  <a:moveTo>
                    <a:pt x="8" y="1191"/>
                  </a:moveTo>
                  <a:lnTo>
                    <a:pt x="8" y="1227"/>
                  </a:lnTo>
                  <a:lnTo>
                    <a:pt x="0" y="1227"/>
                  </a:lnTo>
                  <a:lnTo>
                    <a:pt x="0" y="1191"/>
                  </a:lnTo>
                  <a:lnTo>
                    <a:pt x="8" y="1191"/>
                  </a:lnTo>
                  <a:close/>
                  <a:moveTo>
                    <a:pt x="8" y="1254"/>
                  </a:moveTo>
                  <a:lnTo>
                    <a:pt x="8" y="1290"/>
                  </a:lnTo>
                  <a:lnTo>
                    <a:pt x="0" y="1290"/>
                  </a:lnTo>
                  <a:lnTo>
                    <a:pt x="0" y="1254"/>
                  </a:lnTo>
                  <a:lnTo>
                    <a:pt x="8" y="1254"/>
                  </a:lnTo>
                  <a:close/>
                  <a:moveTo>
                    <a:pt x="8" y="1318"/>
                  </a:moveTo>
                  <a:lnTo>
                    <a:pt x="8" y="1354"/>
                  </a:lnTo>
                  <a:lnTo>
                    <a:pt x="0" y="1354"/>
                  </a:lnTo>
                  <a:lnTo>
                    <a:pt x="0" y="1318"/>
                  </a:lnTo>
                  <a:lnTo>
                    <a:pt x="8" y="1318"/>
                  </a:lnTo>
                  <a:close/>
                  <a:moveTo>
                    <a:pt x="8" y="1381"/>
                  </a:moveTo>
                  <a:lnTo>
                    <a:pt x="8" y="1417"/>
                  </a:lnTo>
                  <a:lnTo>
                    <a:pt x="0" y="1417"/>
                  </a:lnTo>
                  <a:lnTo>
                    <a:pt x="0" y="1381"/>
                  </a:lnTo>
                  <a:lnTo>
                    <a:pt x="8" y="1381"/>
                  </a:lnTo>
                  <a:close/>
                  <a:moveTo>
                    <a:pt x="8" y="1443"/>
                  </a:moveTo>
                  <a:lnTo>
                    <a:pt x="8" y="1479"/>
                  </a:lnTo>
                  <a:lnTo>
                    <a:pt x="0" y="1479"/>
                  </a:lnTo>
                  <a:lnTo>
                    <a:pt x="0" y="1443"/>
                  </a:lnTo>
                  <a:lnTo>
                    <a:pt x="8" y="1443"/>
                  </a:lnTo>
                  <a:close/>
                  <a:moveTo>
                    <a:pt x="8" y="1507"/>
                  </a:moveTo>
                  <a:lnTo>
                    <a:pt x="8" y="1543"/>
                  </a:lnTo>
                  <a:lnTo>
                    <a:pt x="0" y="1543"/>
                  </a:lnTo>
                  <a:lnTo>
                    <a:pt x="0" y="1507"/>
                  </a:lnTo>
                  <a:lnTo>
                    <a:pt x="8" y="1507"/>
                  </a:lnTo>
                  <a:close/>
                  <a:moveTo>
                    <a:pt x="8" y="1570"/>
                  </a:moveTo>
                  <a:lnTo>
                    <a:pt x="8" y="1606"/>
                  </a:lnTo>
                  <a:lnTo>
                    <a:pt x="0" y="1606"/>
                  </a:lnTo>
                  <a:lnTo>
                    <a:pt x="0" y="1570"/>
                  </a:lnTo>
                  <a:lnTo>
                    <a:pt x="8" y="1570"/>
                  </a:lnTo>
                  <a:close/>
                  <a:moveTo>
                    <a:pt x="8" y="1633"/>
                  </a:moveTo>
                  <a:lnTo>
                    <a:pt x="8" y="1669"/>
                  </a:lnTo>
                  <a:lnTo>
                    <a:pt x="0" y="1669"/>
                  </a:lnTo>
                  <a:lnTo>
                    <a:pt x="0" y="1633"/>
                  </a:lnTo>
                  <a:lnTo>
                    <a:pt x="8" y="1633"/>
                  </a:lnTo>
                  <a:close/>
                  <a:moveTo>
                    <a:pt x="8" y="1695"/>
                  </a:moveTo>
                  <a:lnTo>
                    <a:pt x="8" y="1731"/>
                  </a:lnTo>
                  <a:lnTo>
                    <a:pt x="0" y="1731"/>
                  </a:lnTo>
                  <a:lnTo>
                    <a:pt x="0" y="1695"/>
                  </a:lnTo>
                  <a:lnTo>
                    <a:pt x="8" y="1695"/>
                  </a:lnTo>
                  <a:close/>
                  <a:moveTo>
                    <a:pt x="8" y="1759"/>
                  </a:moveTo>
                  <a:lnTo>
                    <a:pt x="8" y="1795"/>
                  </a:lnTo>
                  <a:lnTo>
                    <a:pt x="0" y="1795"/>
                  </a:lnTo>
                  <a:lnTo>
                    <a:pt x="0" y="1759"/>
                  </a:lnTo>
                  <a:lnTo>
                    <a:pt x="8" y="1759"/>
                  </a:lnTo>
                  <a:close/>
                  <a:moveTo>
                    <a:pt x="8" y="1822"/>
                  </a:moveTo>
                  <a:lnTo>
                    <a:pt x="8" y="1858"/>
                  </a:lnTo>
                  <a:lnTo>
                    <a:pt x="0" y="1858"/>
                  </a:lnTo>
                  <a:lnTo>
                    <a:pt x="0" y="1822"/>
                  </a:lnTo>
                  <a:lnTo>
                    <a:pt x="8" y="1822"/>
                  </a:lnTo>
                  <a:close/>
                  <a:moveTo>
                    <a:pt x="8" y="1886"/>
                  </a:moveTo>
                  <a:lnTo>
                    <a:pt x="8" y="1907"/>
                  </a:lnTo>
                  <a:lnTo>
                    <a:pt x="4" y="1903"/>
                  </a:lnTo>
                  <a:lnTo>
                    <a:pt x="18" y="1903"/>
                  </a:lnTo>
                  <a:lnTo>
                    <a:pt x="18" y="1912"/>
                  </a:lnTo>
                  <a:lnTo>
                    <a:pt x="0" y="1912"/>
                  </a:lnTo>
                  <a:lnTo>
                    <a:pt x="0" y="1886"/>
                  </a:lnTo>
                  <a:lnTo>
                    <a:pt x="8" y="1886"/>
                  </a:lnTo>
                  <a:close/>
                  <a:moveTo>
                    <a:pt x="44" y="1903"/>
                  </a:moveTo>
                  <a:lnTo>
                    <a:pt x="80" y="1903"/>
                  </a:lnTo>
                  <a:lnTo>
                    <a:pt x="80" y="1912"/>
                  </a:lnTo>
                  <a:lnTo>
                    <a:pt x="44" y="1912"/>
                  </a:lnTo>
                  <a:lnTo>
                    <a:pt x="44" y="1903"/>
                  </a:lnTo>
                  <a:close/>
                  <a:moveTo>
                    <a:pt x="108" y="1903"/>
                  </a:moveTo>
                  <a:lnTo>
                    <a:pt x="144" y="1903"/>
                  </a:lnTo>
                  <a:lnTo>
                    <a:pt x="144" y="1912"/>
                  </a:lnTo>
                  <a:lnTo>
                    <a:pt x="108" y="1912"/>
                  </a:lnTo>
                  <a:lnTo>
                    <a:pt x="108" y="1903"/>
                  </a:lnTo>
                  <a:close/>
                  <a:moveTo>
                    <a:pt x="171" y="1903"/>
                  </a:moveTo>
                  <a:lnTo>
                    <a:pt x="207" y="1903"/>
                  </a:lnTo>
                  <a:lnTo>
                    <a:pt x="207" y="1912"/>
                  </a:lnTo>
                  <a:lnTo>
                    <a:pt x="171" y="1912"/>
                  </a:lnTo>
                  <a:lnTo>
                    <a:pt x="171" y="1903"/>
                  </a:lnTo>
                  <a:close/>
                  <a:moveTo>
                    <a:pt x="234" y="1903"/>
                  </a:moveTo>
                  <a:lnTo>
                    <a:pt x="270" y="1903"/>
                  </a:lnTo>
                  <a:lnTo>
                    <a:pt x="270" y="1912"/>
                  </a:lnTo>
                  <a:lnTo>
                    <a:pt x="234" y="1912"/>
                  </a:lnTo>
                  <a:lnTo>
                    <a:pt x="234" y="1903"/>
                  </a:lnTo>
                  <a:close/>
                  <a:moveTo>
                    <a:pt x="296" y="1903"/>
                  </a:moveTo>
                  <a:lnTo>
                    <a:pt x="332" y="1903"/>
                  </a:lnTo>
                  <a:lnTo>
                    <a:pt x="332" y="1912"/>
                  </a:lnTo>
                  <a:lnTo>
                    <a:pt x="296" y="1912"/>
                  </a:lnTo>
                  <a:lnTo>
                    <a:pt x="296" y="1903"/>
                  </a:lnTo>
                  <a:close/>
                  <a:moveTo>
                    <a:pt x="359" y="1903"/>
                  </a:moveTo>
                  <a:lnTo>
                    <a:pt x="395" y="1903"/>
                  </a:lnTo>
                  <a:lnTo>
                    <a:pt x="395" y="1912"/>
                  </a:lnTo>
                  <a:lnTo>
                    <a:pt x="359" y="1912"/>
                  </a:lnTo>
                  <a:lnTo>
                    <a:pt x="359" y="1903"/>
                  </a:lnTo>
                  <a:close/>
                  <a:moveTo>
                    <a:pt x="423" y="1903"/>
                  </a:moveTo>
                  <a:lnTo>
                    <a:pt x="459" y="1903"/>
                  </a:lnTo>
                  <a:lnTo>
                    <a:pt x="459" y="1912"/>
                  </a:lnTo>
                  <a:lnTo>
                    <a:pt x="423" y="1912"/>
                  </a:lnTo>
                  <a:lnTo>
                    <a:pt x="423" y="1903"/>
                  </a:lnTo>
                  <a:close/>
                  <a:moveTo>
                    <a:pt x="486" y="1903"/>
                  </a:moveTo>
                  <a:lnTo>
                    <a:pt x="522" y="1903"/>
                  </a:lnTo>
                  <a:lnTo>
                    <a:pt x="522" y="1912"/>
                  </a:lnTo>
                  <a:lnTo>
                    <a:pt x="486" y="1912"/>
                  </a:lnTo>
                  <a:lnTo>
                    <a:pt x="486" y="1903"/>
                  </a:lnTo>
                  <a:close/>
                  <a:moveTo>
                    <a:pt x="548" y="1903"/>
                  </a:moveTo>
                  <a:lnTo>
                    <a:pt x="584" y="1903"/>
                  </a:lnTo>
                  <a:lnTo>
                    <a:pt x="584" y="1912"/>
                  </a:lnTo>
                  <a:lnTo>
                    <a:pt x="548" y="1912"/>
                  </a:lnTo>
                  <a:lnTo>
                    <a:pt x="548" y="1903"/>
                  </a:lnTo>
                  <a:close/>
                  <a:moveTo>
                    <a:pt x="611" y="1903"/>
                  </a:moveTo>
                  <a:lnTo>
                    <a:pt x="647" y="1903"/>
                  </a:lnTo>
                  <a:lnTo>
                    <a:pt x="647" y="1912"/>
                  </a:lnTo>
                  <a:lnTo>
                    <a:pt x="611" y="1912"/>
                  </a:lnTo>
                  <a:lnTo>
                    <a:pt x="611" y="1903"/>
                  </a:lnTo>
                  <a:close/>
                  <a:moveTo>
                    <a:pt x="675" y="1903"/>
                  </a:moveTo>
                  <a:lnTo>
                    <a:pt x="711" y="1903"/>
                  </a:lnTo>
                  <a:lnTo>
                    <a:pt x="711" y="1912"/>
                  </a:lnTo>
                  <a:lnTo>
                    <a:pt x="675" y="1912"/>
                  </a:lnTo>
                  <a:lnTo>
                    <a:pt x="675" y="1903"/>
                  </a:lnTo>
                  <a:close/>
                  <a:moveTo>
                    <a:pt x="738" y="1903"/>
                  </a:moveTo>
                  <a:lnTo>
                    <a:pt x="774" y="1903"/>
                  </a:lnTo>
                  <a:lnTo>
                    <a:pt x="774" y="1912"/>
                  </a:lnTo>
                  <a:lnTo>
                    <a:pt x="738" y="1912"/>
                  </a:lnTo>
                  <a:lnTo>
                    <a:pt x="738" y="1903"/>
                  </a:lnTo>
                  <a:close/>
                  <a:moveTo>
                    <a:pt x="800" y="1903"/>
                  </a:moveTo>
                  <a:lnTo>
                    <a:pt x="836" y="1903"/>
                  </a:lnTo>
                  <a:lnTo>
                    <a:pt x="836" y="1912"/>
                  </a:lnTo>
                  <a:lnTo>
                    <a:pt x="800" y="1912"/>
                  </a:lnTo>
                  <a:lnTo>
                    <a:pt x="800" y="1903"/>
                  </a:lnTo>
                  <a:close/>
                  <a:moveTo>
                    <a:pt x="863" y="1903"/>
                  </a:moveTo>
                  <a:lnTo>
                    <a:pt x="899" y="1903"/>
                  </a:lnTo>
                  <a:lnTo>
                    <a:pt x="899" y="1912"/>
                  </a:lnTo>
                  <a:lnTo>
                    <a:pt x="863" y="1912"/>
                  </a:lnTo>
                  <a:lnTo>
                    <a:pt x="863" y="1903"/>
                  </a:lnTo>
                  <a:close/>
                  <a:moveTo>
                    <a:pt x="926" y="1903"/>
                  </a:moveTo>
                  <a:lnTo>
                    <a:pt x="962" y="1903"/>
                  </a:lnTo>
                  <a:lnTo>
                    <a:pt x="962" y="1912"/>
                  </a:lnTo>
                  <a:lnTo>
                    <a:pt x="926" y="1912"/>
                  </a:lnTo>
                  <a:lnTo>
                    <a:pt x="926" y="1903"/>
                  </a:lnTo>
                  <a:close/>
                  <a:moveTo>
                    <a:pt x="990" y="1903"/>
                  </a:moveTo>
                  <a:lnTo>
                    <a:pt x="1026" y="1903"/>
                  </a:lnTo>
                  <a:lnTo>
                    <a:pt x="1026" y="1912"/>
                  </a:lnTo>
                  <a:lnTo>
                    <a:pt x="990" y="1912"/>
                  </a:lnTo>
                  <a:lnTo>
                    <a:pt x="990" y="1903"/>
                  </a:lnTo>
                  <a:close/>
                  <a:moveTo>
                    <a:pt x="1052" y="1903"/>
                  </a:moveTo>
                  <a:lnTo>
                    <a:pt x="1088" y="1903"/>
                  </a:lnTo>
                  <a:lnTo>
                    <a:pt x="1088" y="1912"/>
                  </a:lnTo>
                  <a:lnTo>
                    <a:pt x="1052" y="1912"/>
                  </a:lnTo>
                  <a:lnTo>
                    <a:pt x="1052" y="1903"/>
                  </a:lnTo>
                  <a:close/>
                  <a:moveTo>
                    <a:pt x="1115" y="1903"/>
                  </a:moveTo>
                  <a:lnTo>
                    <a:pt x="1151" y="1903"/>
                  </a:lnTo>
                  <a:lnTo>
                    <a:pt x="1151" y="1912"/>
                  </a:lnTo>
                  <a:lnTo>
                    <a:pt x="1115" y="1912"/>
                  </a:lnTo>
                  <a:lnTo>
                    <a:pt x="1115" y="1903"/>
                  </a:lnTo>
                  <a:close/>
                  <a:moveTo>
                    <a:pt x="1178" y="1903"/>
                  </a:moveTo>
                  <a:lnTo>
                    <a:pt x="1214" y="1903"/>
                  </a:lnTo>
                  <a:lnTo>
                    <a:pt x="1214" y="1912"/>
                  </a:lnTo>
                  <a:lnTo>
                    <a:pt x="1178" y="1912"/>
                  </a:lnTo>
                  <a:lnTo>
                    <a:pt x="1178" y="1903"/>
                  </a:lnTo>
                  <a:close/>
                  <a:moveTo>
                    <a:pt x="1241" y="1903"/>
                  </a:moveTo>
                  <a:lnTo>
                    <a:pt x="1277" y="1903"/>
                  </a:lnTo>
                  <a:lnTo>
                    <a:pt x="1277" y="1912"/>
                  </a:lnTo>
                  <a:lnTo>
                    <a:pt x="1241" y="1912"/>
                  </a:lnTo>
                  <a:lnTo>
                    <a:pt x="1241" y="1903"/>
                  </a:lnTo>
                  <a:close/>
                  <a:moveTo>
                    <a:pt x="1303" y="1903"/>
                  </a:moveTo>
                  <a:lnTo>
                    <a:pt x="1339" y="1903"/>
                  </a:lnTo>
                  <a:lnTo>
                    <a:pt x="1339" y="1912"/>
                  </a:lnTo>
                  <a:lnTo>
                    <a:pt x="1303" y="1912"/>
                  </a:lnTo>
                  <a:lnTo>
                    <a:pt x="1303" y="1903"/>
                  </a:lnTo>
                  <a:close/>
                  <a:moveTo>
                    <a:pt x="1367" y="1903"/>
                  </a:moveTo>
                  <a:lnTo>
                    <a:pt x="1403" y="1903"/>
                  </a:lnTo>
                  <a:lnTo>
                    <a:pt x="1403" y="1912"/>
                  </a:lnTo>
                  <a:lnTo>
                    <a:pt x="1367" y="1912"/>
                  </a:lnTo>
                  <a:lnTo>
                    <a:pt x="1367" y="1903"/>
                  </a:lnTo>
                  <a:close/>
                  <a:moveTo>
                    <a:pt x="1430" y="1903"/>
                  </a:moveTo>
                  <a:lnTo>
                    <a:pt x="1466" y="1903"/>
                  </a:lnTo>
                  <a:lnTo>
                    <a:pt x="1466" y="1912"/>
                  </a:lnTo>
                  <a:lnTo>
                    <a:pt x="1430" y="1912"/>
                  </a:lnTo>
                  <a:lnTo>
                    <a:pt x="1430" y="1903"/>
                  </a:lnTo>
                  <a:close/>
                  <a:moveTo>
                    <a:pt x="1493" y="1903"/>
                  </a:moveTo>
                  <a:lnTo>
                    <a:pt x="1529" y="1903"/>
                  </a:lnTo>
                  <a:lnTo>
                    <a:pt x="1529" y="1912"/>
                  </a:lnTo>
                  <a:lnTo>
                    <a:pt x="1493" y="1912"/>
                  </a:lnTo>
                  <a:lnTo>
                    <a:pt x="1493" y="1903"/>
                  </a:lnTo>
                  <a:close/>
                  <a:moveTo>
                    <a:pt x="1555" y="1903"/>
                  </a:moveTo>
                  <a:lnTo>
                    <a:pt x="1591" y="1903"/>
                  </a:lnTo>
                  <a:lnTo>
                    <a:pt x="1591" y="1912"/>
                  </a:lnTo>
                  <a:lnTo>
                    <a:pt x="1555" y="1912"/>
                  </a:lnTo>
                  <a:lnTo>
                    <a:pt x="1555" y="1903"/>
                  </a:lnTo>
                  <a:close/>
                  <a:moveTo>
                    <a:pt x="1619" y="1903"/>
                  </a:moveTo>
                  <a:lnTo>
                    <a:pt x="1654" y="1903"/>
                  </a:lnTo>
                  <a:lnTo>
                    <a:pt x="1654" y="1912"/>
                  </a:lnTo>
                  <a:lnTo>
                    <a:pt x="1619" y="1912"/>
                  </a:lnTo>
                  <a:lnTo>
                    <a:pt x="1619" y="1903"/>
                  </a:lnTo>
                  <a:close/>
                  <a:moveTo>
                    <a:pt x="1682" y="1903"/>
                  </a:moveTo>
                  <a:lnTo>
                    <a:pt x="1718" y="1903"/>
                  </a:lnTo>
                  <a:lnTo>
                    <a:pt x="1718" y="1912"/>
                  </a:lnTo>
                  <a:lnTo>
                    <a:pt x="1682" y="1912"/>
                  </a:lnTo>
                  <a:lnTo>
                    <a:pt x="1682" y="1903"/>
                  </a:lnTo>
                  <a:close/>
                  <a:moveTo>
                    <a:pt x="1745" y="1903"/>
                  </a:moveTo>
                  <a:lnTo>
                    <a:pt x="1781" y="1903"/>
                  </a:lnTo>
                  <a:lnTo>
                    <a:pt x="1781" y="1912"/>
                  </a:lnTo>
                  <a:lnTo>
                    <a:pt x="1745" y="1912"/>
                  </a:lnTo>
                  <a:lnTo>
                    <a:pt x="1745" y="1903"/>
                  </a:lnTo>
                  <a:close/>
                  <a:moveTo>
                    <a:pt x="1807" y="1903"/>
                  </a:moveTo>
                  <a:lnTo>
                    <a:pt x="1843" y="1903"/>
                  </a:lnTo>
                  <a:lnTo>
                    <a:pt x="1843" y="1912"/>
                  </a:lnTo>
                  <a:lnTo>
                    <a:pt x="1807" y="1912"/>
                  </a:lnTo>
                  <a:lnTo>
                    <a:pt x="1807" y="1903"/>
                  </a:lnTo>
                  <a:close/>
                  <a:moveTo>
                    <a:pt x="1870" y="1903"/>
                  </a:moveTo>
                  <a:lnTo>
                    <a:pt x="1903" y="1903"/>
                  </a:lnTo>
                  <a:lnTo>
                    <a:pt x="1899" y="1907"/>
                  </a:lnTo>
                  <a:lnTo>
                    <a:pt x="1899" y="1903"/>
                  </a:lnTo>
                  <a:lnTo>
                    <a:pt x="1908" y="1903"/>
                  </a:lnTo>
                  <a:lnTo>
                    <a:pt x="1908" y="1912"/>
                  </a:lnTo>
                  <a:lnTo>
                    <a:pt x="1870" y="1912"/>
                  </a:lnTo>
                  <a:lnTo>
                    <a:pt x="1870" y="1903"/>
                  </a:lnTo>
                  <a:close/>
                  <a:moveTo>
                    <a:pt x="1899" y="1875"/>
                  </a:moveTo>
                  <a:lnTo>
                    <a:pt x="1899" y="1839"/>
                  </a:lnTo>
                  <a:lnTo>
                    <a:pt x="1908" y="1839"/>
                  </a:lnTo>
                  <a:lnTo>
                    <a:pt x="1908" y="1875"/>
                  </a:lnTo>
                  <a:lnTo>
                    <a:pt x="1899" y="1875"/>
                  </a:lnTo>
                  <a:close/>
                  <a:moveTo>
                    <a:pt x="1899" y="1814"/>
                  </a:moveTo>
                  <a:lnTo>
                    <a:pt x="1899" y="1777"/>
                  </a:lnTo>
                  <a:lnTo>
                    <a:pt x="1908" y="1777"/>
                  </a:lnTo>
                  <a:lnTo>
                    <a:pt x="1908" y="1814"/>
                  </a:lnTo>
                  <a:lnTo>
                    <a:pt x="1899" y="1814"/>
                  </a:lnTo>
                  <a:close/>
                  <a:moveTo>
                    <a:pt x="1899" y="1750"/>
                  </a:moveTo>
                  <a:lnTo>
                    <a:pt x="1899" y="1714"/>
                  </a:lnTo>
                  <a:lnTo>
                    <a:pt x="1908" y="1714"/>
                  </a:lnTo>
                  <a:lnTo>
                    <a:pt x="1908" y="1750"/>
                  </a:lnTo>
                  <a:lnTo>
                    <a:pt x="1899" y="1750"/>
                  </a:lnTo>
                  <a:close/>
                  <a:moveTo>
                    <a:pt x="1899" y="1687"/>
                  </a:moveTo>
                  <a:lnTo>
                    <a:pt x="1899" y="1651"/>
                  </a:lnTo>
                  <a:lnTo>
                    <a:pt x="1908" y="1651"/>
                  </a:lnTo>
                  <a:lnTo>
                    <a:pt x="1908" y="1687"/>
                  </a:lnTo>
                  <a:lnTo>
                    <a:pt x="1899" y="1687"/>
                  </a:lnTo>
                  <a:close/>
                  <a:moveTo>
                    <a:pt x="1899" y="1623"/>
                  </a:moveTo>
                  <a:lnTo>
                    <a:pt x="1899" y="1587"/>
                  </a:lnTo>
                  <a:lnTo>
                    <a:pt x="1908" y="1587"/>
                  </a:lnTo>
                  <a:lnTo>
                    <a:pt x="1908" y="1623"/>
                  </a:lnTo>
                  <a:lnTo>
                    <a:pt x="1899" y="1623"/>
                  </a:lnTo>
                  <a:close/>
                  <a:moveTo>
                    <a:pt x="1899" y="1561"/>
                  </a:moveTo>
                  <a:lnTo>
                    <a:pt x="1899" y="1525"/>
                  </a:lnTo>
                  <a:lnTo>
                    <a:pt x="1908" y="1525"/>
                  </a:lnTo>
                  <a:lnTo>
                    <a:pt x="1908" y="1561"/>
                  </a:lnTo>
                  <a:lnTo>
                    <a:pt x="1899" y="1561"/>
                  </a:lnTo>
                  <a:close/>
                  <a:moveTo>
                    <a:pt x="1899" y="1498"/>
                  </a:moveTo>
                  <a:lnTo>
                    <a:pt x="1899" y="1462"/>
                  </a:lnTo>
                  <a:lnTo>
                    <a:pt x="1908" y="1462"/>
                  </a:lnTo>
                  <a:lnTo>
                    <a:pt x="1908" y="1498"/>
                  </a:lnTo>
                  <a:lnTo>
                    <a:pt x="1899" y="1498"/>
                  </a:lnTo>
                  <a:close/>
                  <a:moveTo>
                    <a:pt x="1899" y="1434"/>
                  </a:moveTo>
                  <a:lnTo>
                    <a:pt x="1899" y="1398"/>
                  </a:lnTo>
                  <a:lnTo>
                    <a:pt x="1908" y="1398"/>
                  </a:lnTo>
                  <a:lnTo>
                    <a:pt x="1908" y="1434"/>
                  </a:lnTo>
                  <a:lnTo>
                    <a:pt x="1899" y="1434"/>
                  </a:lnTo>
                  <a:close/>
                  <a:moveTo>
                    <a:pt x="1899" y="1371"/>
                  </a:moveTo>
                  <a:lnTo>
                    <a:pt x="1899" y="1335"/>
                  </a:lnTo>
                  <a:lnTo>
                    <a:pt x="1908" y="1335"/>
                  </a:lnTo>
                  <a:lnTo>
                    <a:pt x="1908" y="1371"/>
                  </a:lnTo>
                  <a:lnTo>
                    <a:pt x="1899" y="1371"/>
                  </a:lnTo>
                  <a:close/>
                  <a:moveTo>
                    <a:pt x="1899" y="1309"/>
                  </a:moveTo>
                  <a:lnTo>
                    <a:pt x="1899" y="1273"/>
                  </a:lnTo>
                  <a:lnTo>
                    <a:pt x="1908" y="1273"/>
                  </a:lnTo>
                  <a:lnTo>
                    <a:pt x="1908" y="1309"/>
                  </a:lnTo>
                  <a:lnTo>
                    <a:pt x="1899" y="1309"/>
                  </a:lnTo>
                  <a:close/>
                  <a:moveTo>
                    <a:pt x="1899" y="1246"/>
                  </a:moveTo>
                  <a:lnTo>
                    <a:pt x="1899" y="1210"/>
                  </a:lnTo>
                  <a:lnTo>
                    <a:pt x="1908" y="1210"/>
                  </a:lnTo>
                  <a:lnTo>
                    <a:pt x="1908" y="1246"/>
                  </a:lnTo>
                  <a:lnTo>
                    <a:pt x="1899" y="1246"/>
                  </a:lnTo>
                  <a:close/>
                  <a:moveTo>
                    <a:pt x="1899" y="1182"/>
                  </a:moveTo>
                  <a:lnTo>
                    <a:pt x="1899" y="1146"/>
                  </a:lnTo>
                  <a:lnTo>
                    <a:pt x="1908" y="1146"/>
                  </a:lnTo>
                  <a:lnTo>
                    <a:pt x="1908" y="1182"/>
                  </a:lnTo>
                  <a:lnTo>
                    <a:pt x="1899" y="1182"/>
                  </a:lnTo>
                  <a:close/>
                  <a:moveTo>
                    <a:pt x="1899" y="1119"/>
                  </a:moveTo>
                  <a:lnTo>
                    <a:pt x="1899" y="1083"/>
                  </a:lnTo>
                  <a:lnTo>
                    <a:pt x="1908" y="1083"/>
                  </a:lnTo>
                  <a:lnTo>
                    <a:pt x="1908" y="1119"/>
                  </a:lnTo>
                  <a:lnTo>
                    <a:pt x="1899" y="1119"/>
                  </a:lnTo>
                  <a:close/>
                  <a:moveTo>
                    <a:pt x="1899" y="1057"/>
                  </a:moveTo>
                  <a:lnTo>
                    <a:pt x="1899" y="1021"/>
                  </a:lnTo>
                  <a:lnTo>
                    <a:pt x="1908" y="1021"/>
                  </a:lnTo>
                  <a:lnTo>
                    <a:pt x="1908" y="1057"/>
                  </a:lnTo>
                  <a:lnTo>
                    <a:pt x="1899" y="1057"/>
                  </a:lnTo>
                  <a:close/>
                  <a:moveTo>
                    <a:pt x="1899" y="993"/>
                  </a:moveTo>
                  <a:lnTo>
                    <a:pt x="1899" y="957"/>
                  </a:lnTo>
                  <a:lnTo>
                    <a:pt x="1908" y="957"/>
                  </a:lnTo>
                  <a:lnTo>
                    <a:pt x="1908" y="993"/>
                  </a:lnTo>
                  <a:lnTo>
                    <a:pt x="1899" y="993"/>
                  </a:lnTo>
                  <a:close/>
                  <a:moveTo>
                    <a:pt x="1899" y="930"/>
                  </a:moveTo>
                  <a:lnTo>
                    <a:pt x="1899" y="894"/>
                  </a:lnTo>
                  <a:lnTo>
                    <a:pt x="1908" y="894"/>
                  </a:lnTo>
                  <a:lnTo>
                    <a:pt x="1908" y="930"/>
                  </a:lnTo>
                  <a:lnTo>
                    <a:pt x="1899" y="930"/>
                  </a:lnTo>
                  <a:close/>
                  <a:moveTo>
                    <a:pt x="1899" y="867"/>
                  </a:moveTo>
                  <a:lnTo>
                    <a:pt x="1899" y="831"/>
                  </a:lnTo>
                  <a:lnTo>
                    <a:pt x="1908" y="831"/>
                  </a:lnTo>
                  <a:lnTo>
                    <a:pt x="1908" y="867"/>
                  </a:lnTo>
                  <a:lnTo>
                    <a:pt x="1899" y="867"/>
                  </a:lnTo>
                  <a:close/>
                  <a:moveTo>
                    <a:pt x="1899" y="805"/>
                  </a:moveTo>
                  <a:lnTo>
                    <a:pt x="1899" y="769"/>
                  </a:lnTo>
                  <a:lnTo>
                    <a:pt x="1908" y="769"/>
                  </a:lnTo>
                  <a:lnTo>
                    <a:pt x="1908" y="805"/>
                  </a:lnTo>
                  <a:lnTo>
                    <a:pt x="1899" y="805"/>
                  </a:lnTo>
                  <a:close/>
                  <a:moveTo>
                    <a:pt x="1899" y="741"/>
                  </a:moveTo>
                  <a:lnTo>
                    <a:pt x="1899" y="705"/>
                  </a:lnTo>
                  <a:lnTo>
                    <a:pt x="1908" y="705"/>
                  </a:lnTo>
                  <a:lnTo>
                    <a:pt x="1908" y="741"/>
                  </a:lnTo>
                  <a:lnTo>
                    <a:pt x="1899" y="741"/>
                  </a:lnTo>
                  <a:close/>
                  <a:moveTo>
                    <a:pt x="1899" y="678"/>
                  </a:moveTo>
                  <a:lnTo>
                    <a:pt x="1899" y="642"/>
                  </a:lnTo>
                  <a:lnTo>
                    <a:pt x="1908" y="642"/>
                  </a:lnTo>
                  <a:lnTo>
                    <a:pt x="1908" y="678"/>
                  </a:lnTo>
                  <a:lnTo>
                    <a:pt x="1899" y="678"/>
                  </a:lnTo>
                  <a:close/>
                  <a:moveTo>
                    <a:pt x="1899" y="614"/>
                  </a:moveTo>
                  <a:lnTo>
                    <a:pt x="1899" y="578"/>
                  </a:lnTo>
                  <a:lnTo>
                    <a:pt x="1908" y="578"/>
                  </a:lnTo>
                  <a:lnTo>
                    <a:pt x="1908" y="614"/>
                  </a:lnTo>
                  <a:lnTo>
                    <a:pt x="1899" y="614"/>
                  </a:lnTo>
                  <a:close/>
                  <a:moveTo>
                    <a:pt x="1899" y="552"/>
                  </a:moveTo>
                  <a:lnTo>
                    <a:pt x="1899" y="516"/>
                  </a:lnTo>
                  <a:lnTo>
                    <a:pt x="1908" y="516"/>
                  </a:lnTo>
                  <a:lnTo>
                    <a:pt x="1908" y="552"/>
                  </a:lnTo>
                  <a:lnTo>
                    <a:pt x="1899" y="552"/>
                  </a:lnTo>
                  <a:close/>
                  <a:moveTo>
                    <a:pt x="1899" y="489"/>
                  </a:moveTo>
                  <a:lnTo>
                    <a:pt x="1899" y="453"/>
                  </a:lnTo>
                  <a:lnTo>
                    <a:pt x="1908" y="453"/>
                  </a:lnTo>
                  <a:lnTo>
                    <a:pt x="1908" y="489"/>
                  </a:lnTo>
                  <a:lnTo>
                    <a:pt x="1899" y="489"/>
                  </a:lnTo>
                  <a:close/>
                  <a:moveTo>
                    <a:pt x="1899" y="426"/>
                  </a:moveTo>
                  <a:lnTo>
                    <a:pt x="1899" y="389"/>
                  </a:lnTo>
                  <a:lnTo>
                    <a:pt x="1908" y="389"/>
                  </a:lnTo>
                  <a:lnTo>
                    <a:pt x="1908" y="426"/>
                  </a:lnTo>
                  <a:lnTo>
                    <a:pt x="1899" y="426"/>
                  </a:lnTo>
                  <a:close/>
                  <a:moveTo>
                    <a:pt x="1899" y="362"/>
                  </a:moveTo>
                  <a:lnTo>
                    <a:pt x="1899" y="326"/>
                  </a:lnTo>
                  <a:lnTo>
                    <a:pt x="1908" y="326"/>
                  </a:lnTo>
                  <a:lnTo>
                    <a:pt x="1908" y="362"/>
                  </a:lnTo>
                  <a:lnTo>
                    <a:pt x="1899" y="362"/>
                  </a:lnTo>
                  <a:close/>
                  <a:moveTo>
                    <a:pt x="1899" y="300"/>
                  </a:moveTo>
                  <a:lnTo>
                    <a:pt x="1899" y="264"/>
                  </a:lnTo>
                  <a:lnTo>
                    <a:pt x="1908" y="264"/>
                  </a:lnTo>
                  <a:lnTo>
                    <a:pt x="1908" y="300"/>
                  </a:lnTo>
                  <a:lnTo>
                    <a:pt x="1899" y="300"/>
                  </a:lnTo>
                  <a:close/>
                  <a:moveTo>
                    <a:pt x="1899" y="237"/>
                  </a:moveTo>
                  <a:lnTo>
                    <a:pt x="1899" y="201"/>
                  </a:lnTo>
                  <a:lnTo>
                    <a:pt x="1908" y="201"/>
                  </a:lnTo>
                  <a:lnTo>
                    <a:pt x="1908" y="237"/>
                  </a:lnTo>
                  <a:lnTo>
                    <a:pt x="1899" y="237"/>
                  </a:lnTo>
                  <a:close/>
                  <a:moveTo>
                    <a:pt x="1899" y="173"/>
                  </a:moveTo>
                  <a:lnTo>
                    <a:pt x="1899" y="137"/>
                  </a:lnTo>
                  <a:lnTo>
                    <a:pt x="1908" y="137"/>
                  </a:lnTo>
                  <a:lnTo>
                    <a:pt x="1908" y="173"/>
                  </a:lnTo>
                  <a:lnTo>
                    <a:pt x="1899" y="173"/>
                  </a:lnTo>
                  <a:close/>
                  <a:moveTo>
                    <a:pt x="1899" y="110"/>
                  </a:moveTo>
                  <a:lnTo>
                    <a:pt x="1899" y="74"/>
                  </a:lnTo>
                  <a:lnTo>
                    <a:pt x="1908" y="74"/>
                  </a:lnTo>
                  <a:lnTo>
                    <a:pt x="1908" y="110"/>
                  </a:lnTo>
                  <a:lnTo>
                    <a:pt x="1899" y="110"/>
                  </a:lnTo>
                  <a:close/>
                  <a:moveTo>
                    <a:pt x="1899" y="48"/>
                  </a:moveTo>
                  <a:lnTo>
                    <a:pt x="1899" y="12"/>
                  </a:lnTo>
                  <a:lnTo>
                    <a:pt x="1908" y="12"/>
                  </a:lnTo>
                  <a:lnTo>
                    <a:pt x="1908" y="48"/>
                  </a:lnTo>
                  <a:lnTo>
                    <a:pt x="1899" y="4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66" name="Freeform 22">
              <a:extLst>
                <a:ext uri="{FF2B5EF4-FFF2-40B4-BE49-F238E27FC236}">
                  <a16:creationId xmlns:a16="http://schemas.microsoft.com/office/drawing/2014/main" id="{12916E43-4251-4758-8DBE-06DA016A0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" y="2544"/>
              <a:ext cx="8" cy="1690"/>
            </a:xfrm>
            <a:custGeom>
              <a:avLst/>
              <a:gdLst>
                <a:gd name="T0" fmla="*/ 0 w 9"/>
                <a:gd name="T1" fmla="*/ 31 h 1912"/>
                <a:gd name="T2" fmla="*/ 9 w 9"/>
                <a:gd name="T3" fmla="*/ 5 h 1912"/>
                <a:gd name="T4" fmla="*/ 0 w 9"/>
                <a:gd name="T5" fmla="*/ 94 h 1912"/>
                <a:gd name="T6" fmla="*/ 9 w 9"/>
                <a:gd name="T7" fmla="*/ 67 h 1912"/>
                <a:gd name="T8" fmla="*/ 0 w 9"/>
                <a:gd name="T9" fmla="*/ 157 h 1912"/>
                <a:gd name="T10" fmla="*/ 9 w 9"/>
                <a:gd name="T11" fmla="*/ 130 h 1912"/>
                <a:gd name="T12" fmla="*/ 0 w 9"/>
                <a:gd name="T13" fmla="*/ 221 h 1912"/>
                <a:gd name="T14" fmla="*/ 9 w 9"/>
                <a:gd name="T15" fmla="*/ 193 h 1912"/>
                <a:gd name="T16" fmla="*/ 0 w 9"/>
                <a:gd name="T17" fmla="*/ 283 h 1912"/>
                <a:gd name="T18" fmla="*/ 9 w 9"/>
                <a:gd name="T19" fmla="*/ 257 h 1912"/>
                <a:gd name="T20" fmla="*/ 0 w 9"/>
                <a:gd name="T21" fmla="*/ 346 h 1912"/>
                <a:gd name="T22" fmla="*/ 9 w 9"/>
                <a:gd name="T23" fmla="*/ 319 h 1912"/>
                <a:gd name="T24" fmla="*/ 0 w 9"/>
                <a:gd name="T25" fmla="*/ 410 h 1912"/>
                <a:gd name="T26" fmla="*/ 9 w 9"/>
                <a:gd name="T27" fmla="*/ 382 h 1912"/>
                <a:gd name="T28" fmla="*/ 0 w 9"/>
                <a:gd name="T29" fmla="*/ 473 h 1912"/>
                <a:gd name="T30" fmla="*/ 9 w 9"/>
                <a:gd name="T31" fmla="*/ 446 h 1912"/>
                <a:gd name="T32" fmla="*/ 0 w 9"/>
                <a:gd name="T33" fmla="*/ 535 h 1912"/>
                <a:gd name="T34" fmla="*/ 9 w 9"/>
                <a:gd name="T35" fmla="*/ 509 h 1912"/>
                <a:gd name="T36" fmla="*/ 0 w 9"/>
                <a:gd name="T37" fmla="*/ 598 h 1912"/>
                <a:gd name="T38" fmla="*/ 9 w 9"/>
                <a:gd name="T39" fmla="*/ 571 h 1912"/>
                <a:gd name="T40" fmla="*/ 0 w 9"/>
                <a:gd name="T41" fmla="*/ 662 h 1912"/>
                <a:gd name="T42" fmla="*/ 9 w 9"/>
                <a:gd name="T43" fmla="*/ 635 h 1912"/>
                <a:gd name="T44" fmla="*/ 0 w 9"/>
                <a:gd name="T45" fmla="*/ 725 h 1912"/>
                <a:gd name="T46" fmla="*/ 9 w 9"/>
                <a:gd name="T47" fmla="*/ 698 h 1912"/>
                <a:gd name="T48" fmla="*/ 0 w 9"/>
                <a:gd name="T49" fmla="*/ 787 h 1912"/>
                <a:gd name="T50" fmla="*/ 9 w 9"/>
                <a:gd name="T51" fmla="*/ 761 h 1912"/>
                <a:gd name="T52" fmla="*/ 0 w 9"/>
                <a:gd name="T53" fmla="*/ 851 h 1912"/>
                <a:gd name="T54" fmla="*/ 9 w 9"/>
                <a:gd name="T55" fmla="*/ 823 h 1912"/>
                <a:gd name="T56" fmla="*/ 0 w 9"/>
                <a:gd name="T57" fmla="*/ 914 h 1912"/>
                <a:gd name="T58" fmla="*/ 9 w 9"/>
                <a:gd name="T59" fmla="*/ 887 h 1912"/>
                <a:gd name="T60" fmla="*/ 0 w 9"/>
                <a:gd name="T61" fmla="*/ 978 h 1912"/>
                <a:gd name="T62" fmla="*/ 9 w 9"/>
                <a:gd name="T63" fmla="*/ 950 h 1912"/>
                <a:gd name="T64" fmla="*/ 0 w 9"/>
                <a:gd name="T65" fmla="*/ 1040 h 1912"/>
                <a:gd name="T66" fmla="*/ 9 w 9"/>
                <a:gd name="T67" fmla="*/ 1014 h 1912"/>
                <a:gd name="T68" fmla="*/ 0 w 9"/>
                <a:gd name="T69" fmla="*/ 1103 h 1912"/>
                <a:gd name="T70" fmla="*/ 9 w 9"/>
                <a:gd name="T71" fmla="*/ 1076 h 1912"/>
                <a:gd name="T72" fmla="*/ 0 w 9"/>
                <a:gd name="T73" fmla="*/ 1166 h 1912"/>
                <a:gd name="T74" fmla="*/ 9 w 9"/>
                <a:gd name="T75" fmla="*/ 1139 h 1912"/>
                <a:gd name="T76" fmla="*/ 0 w 9"/>
                <a:gd name="T77" fmla="*/ 1230 h 1912"/>
                <a:gd name="T78" fmla="*/ 9 w 9"/>
                <a:gd name="T79" fmla="*/ 1202 h 1912"/>
                <a:gd name="T80" fmla="*/ 0 w 9"/>
                <a:gd name="T81" fmla="*/ 1292 h 1912"/>
                <a:gd name="T82" fmla="*/ 9 w 9"/>
                <a:gd name="T83" fmla="*/ 1266 h 1912"/>
                <a:gd name="T84" fmla="*/ 0 w 9"/>
                <a:gd name="T85" fmla="*/ 1355 h 1912"/>
                <a:gd name="T86" fmla="*/ 9 w 9"/>
                <a:gd name="T87" fmla="*/ 1328 h 1912"/>
                <a:gd name="T88" fmla="*/ 0 w 9"/>
                <a:gd name="T89" fmla="*/ 1419 h 1912"/>
                <a:gd name="T90" fmla="*/ 9 w 9"/>
                <a:gd name="T91" fmla="*/ 1391 h 1912"/>
                <a:gd name="T92" fmla="*/ 0 w 9"/>
                <a:gd name="T93" fmla="*/ 1482 h 1912"/>
                <a:gd name="T94" fmla="*/ 9 w 9"/>
                <a:gd name="T95" fmla="*/ 1455 h 1912"/>
                <a:gd name="T96" fmla="*/ 0 w 9"/>
                <a:gd name="T97" fmla="*/ 1544 h 1912"/>
                <a:gd name="T98" fmla="*/ 9 w 9"/>
                <a:gd name="T99" fmla="*/ 1518 h 1912"/>
                <a:gd name="T100" fmla="*/ 0 w 9"/>
                <a:gd name="T101" fmla="*/ 1607 h 1912"/>
                <a:gd name="T102" fmla="*/ 9 w 9"/>
                <a:gd name="T103" fmla="*/ 1580 h 1912"/>
                <a:gd name="T104" fmla="*/ 0 w 9"/>
                <a:gd name="T105" fmla="*/ 1671 h 1912"/>
                <a:gd name="T106" fmla="*/ 9 w 9"/>
                <a:gd name="T107" fmla="*/ 1643 h 1912"/>
                <a:gd name="T108" fmla="*/ 0 w 9"/>
                <a:gd name="T109" fmla="*/ 1734 h 1912"/>
                <a:gd name="T110" fmla="*/ 9 w 9"/>
                <a:gd name="T111" fmla="*/ 1707 h 1912"/>
                <a:gd name="T112" fmla="*/ 0 w 9"/>
                <a:gd name="T113" fmla="*/ 1796 h 1912"/>
                <a:gd name="T114" fmla="*/ 9 w 9"/>
                <a:gd name="T115" fmla="*/ 1770 h 1912"/>
                <a:gd name="T116" fmla="*/ 0 w 9"/>
                <a:gd name="T117" fmla="*/ 1860 h 1912"/>
                <a:gd name="T118" fmla="*/ 9 w 9"/>
                <a:gd name="T119" fmla="*/ 1832 h 1912"/>
                <a:gd name="T120" fmla="*/ 0 w 9"/>
                <a:gd name="T121" fmla="*/ 1907 h 1912"/>
                <a:gd name="T122" fmla="*/ 9 w 9"/>
                <a:gd name="T123" fmla="*/ 1896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" h="1912">
                  <a:moveTo>
                    <a:pt x="9" y="5"/>
                  </a:moveTo>
                  <a:lnTo>
                    <a:pt x="9" y="31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9" y="67"/>
                  </a:moveTo>
                  <a:lnTo>
                    <a:pt x="9" y="94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3" y="98"/>
                  </a:lnTo>
                  <a:lnTo>
                    <a:pt x="1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3" y="64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9" y="65"/>
                  </a:lnTo>
                  <a:lnTo>
                    <a:pt x="9" y="67"/>
                  </a:lnTo>
                  <a:lnTo>
                    <a:pt x="9" y="67"/>
                  </a:lnTo>
                  <a:close/>
                  <a:moveTo>
                    <a:pt x="9" y="130"/>
                  </a:moveTo>
                  <a:lnTo>
                    <a:pt x="9" y="157"/>
                  </a:lnTo>
                  <a:lnTo>
                    <a:pt x="9" y="159"/>
                  </a:lnTo>
                  <a:lnTo>
                    <a:pt x="7" y="160"/>
                  </a:lnTo>
                  <a:lnTo>
                    <a:pt x="6" y="162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1" y="127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7" y="127"/>
                  </a:lnTo>
                  <a:lnTo>
                    <a:pt x="9" y="129"/>
                  </a:lnTo>
                  <a:lnTo>
                    <a:pt x="9" y="130"/>
                  </a:lnTo>
                  <a:lnTo>
                    <a:pt x="9" y="130"/>
                  </a:lnTo>
                  <a:close/>
                  <a:moveTo>
                    <a:pt x="9" y="193"/>
                  </a:moveTo>
                  <a:lnTo>
                    <a:pt x="9" y="221"/>
                  </a:lnTo>
                  <a:lnTo>
                    <a:pt x="9" y="222"/>
                  </a:lnTo>
                  <a:lnTo>
                    <a:pt x="7" y="224"/>
                  </a:lnTo>
                  <a:lnTo>
                    <a:pt x="6" y="225"/>
                  </a:lnTo>
                  <a:lnTo>
                    <a:pt x="4" y="225"/>
                  </a:lnTo>
                  <a:lnTo>
                    <a:pt x="3" y="225"/>
                  </a:lnTo>
                  <a:lnTo>
                    <a:pt x="1" y="224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1" y="191"/>
                  </a:lnTo>
                  <a:lnTo>
                    <a:pt x="3" y="189"/>
                  </a:lnTo>
                  <a:lnTo>
                    <a:pt x="4" y="189"/>
                  </a:lnTo>
                  <a:lnTo>
                    <a:pt x="6" y="189"/>
                  </a:lnTo>
                  <a:lnTo>
                    <a:pt x="7" y="191"/>
                  </a:lnTo>
                  <a:lnTo>
                    <a:pt x="9" y="192"/>
                  </a:lnTo>
                  <a:lnTo>
                    <a:pt x="9" y="193"/>
                  </a:lnTo>
                  <a:lnTo>
                    <a:pt x="9" y="193"/>
                  </a:lnTo>
                  <a:close/>
                  <a:moveTo>
                    <a:pt x="9" y="257"/>
                  </a:moveTo>
                  <a:lnTo>
                    <a:pt x="9" y="283"/>
                  </a:lnTo>
                  <a:lnTo>
                    <a:pt x="9" y="286"/>
                  </a:lnTo>
                  <a:lnTo>
                    <a:pt x="7" y="287"/>
                  </a:lnTo>
                  <a:lnTo>
                    <a:pt x="6" y="287"/>
                  </a:lnTo>
                  <a:lnTo>
                    <a:pt x="4" y="289"/>
                  </a:lnTo>
                  <a:lnTo>
                    <a:pt x="3" y="287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83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1" y="254"/>
                  </a:lnTo>
                  <a:lnTo>
                    <a:pt x="3" y="253"/>
                  </a:lnTo>
                  <a:lnTo>
                    <a:pt x="4" y="253"/>
                  </a:lnTo>
                  <a:lnTo>
                    <a:pt x="6" y="253"/>
                  </a:lnTo>
                  <a:lnTo>
                    <a:pt x="7" y="254"/>
                  </a:lnTo>
                  <a:lnTo>
                    <a:pt x="9" y="255"/>
                  </a:lnTo>
                  <a:lnTo>
                    <a:pt x="9" y="257"/>
                  </a:lnTo>
                  <a:lnTo>
                    <a:pt x="9" y="257"/>
                  </a:lnTo>
                  <a:close/>
                  <a:moveTo>
                    <a:pt x="9" y="319"/>
                  </a:moveTo>
                  <a:lnTo>
                    <a:pt x="9" y="346"/>
                  </a:lnTo>
                  <a:lnTo>
                    <a:pt x="9" y="348"/>
                  </a:lnTo>
                  <a:lnTo>
                    <a:pt x="7" y="349"/>
                  </a:lnTo>
                  <a:lnTo>
                    <a:pt x="6" y="351"/>
                  </a:lnTo>
                  <a:lnTo>
                    <a:pt x="4" y="351"/>
                  </a:lnTo>
                  <a:lnTo>
                    <a:pt x="3" y="351"/>
                  </a:lnTo>
                  <a:lnTo>
                    <a:pt x="1" y="349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0" y="319"/>
                  </a:lnTo>
                  <a:lnTo>
                    <a:pt x="0" y="317"/>
                  </a:lnTo>
                  <a:lnTo>
                    <a:pt x="1" y="316"/>
                  </a:lnTo>
                  <a:lnTo>
                    <a:pt x="3" y="316"/>
                  </a:lnTo>
                  <a:lnTo>
                    <a:pt x="4" y="315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9" y="317"/>
                  </a:lnTo>
                  <a:lnTo>
                    <a:pt x="9" y="319"/>
                  </a:lnTo>
                  <a:lnTo>
                    <a:pt x="9" y="319"/>
                  </a:lnTo>
                  <a:close/>
                  <a:moveTo>
                    <a:pt x="9" y="382"/>
                  </a:moveTo>
                  <a:lnTo>
                    <a:pt x="9" y="410"/>
                  </a:lnTo>
                  <a:lnTo>
                    <a:pt x="9" y="411"/>
                  </a:lnTo>
                  <a:lnTo>
                    <a:pt x="7" y="413"/>
                  </a:lnTo>
                  <a:lnTo>
                    <a:pt x="6" y="414"/>
                  </a:lnTo>
                  <a:lnTo>
                    <a:pt x="4" y="414"/>
                  </a:lnTo>
                  <a:lnTo>
                    <a:pt x="3" y="414"/>
                  </a:lnTo>
                  <a:lnTo>
                    <a:pt x="1" y="413"/>
                  </a:lnTo>
                  <a:lnTo>
                    <a:pt x="0" y="411"/>
                  </a:lnTo>
                  <a:lnTo>
                    <a:pt x="0" y="410"/>
                  </a:lnTo>
                  <a:lnTo>
                    <a:pt x="0" y="382"/>
                  </a:lnTo>
                  <a:lnTo>
                    <a:pt x="0" y="381"/>
                  </a:lnTo>
                  <a:lnTo>
                    <a:pt x="1" y="379"/>
                  </a:lnTo>
                  <a:lnTo>
                    <a:pt x="3" y="378"/>
                  </a:lnTo>
                  <a:lnTo>
                    <a:pt x="4" y="378"/>
                  </a:lnTo>
                  <a:lnTo>
                    <a:pt x="6" y="378"/>
                  </a:lnTo>
                  <a:lnTo>
                    <a:pt x="7" y="379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9" y="382"/>
                  </a:lnTo>
                  <a:close/>
                  <a:moveTo>
                    <a:pt x="9" y="446"/>
                  </a:moveTo>
                  <a:lnTo>
                    <a:pt x="9" y="473"/>
                  </a:lnTo>
                  <a:lnTo>
                    <a:pt x="9" y="475"/>
                  </a:lnTo>
                  <a:lnTo>
                    <a:pt x="7" y="476"/>
                  </a:lnTo>
                  <a:lnTo>
                    <a:pt x="6" y="477"/>
                  </a:lnTo>
                  <a:lnTo>
                    <a:pt x="4" y="477"/>
                  </a:lnTo>
                  <a:lnTo>
                    <a:pt x="3" y="477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46"/>
                  </a:lnTo>
                  <a:lnTo>
                    <a:pt x="0" y="444"/>
                  </a:lnTo>
                  <a:lnTo>
                    <a:pt x="1" y="443"/>
                  </a:lnTo>
                  <a:lnTo>
                    <a:pt x="3" y="441"/>
                  </a:lnTo>
                  <a:lnTo>
                    <a:pt x="4" y="441"/>
                  </a:lnTo>
                  <a:lnTo>
                    <a:pt x="6" y="441"/>
                  </a:lnTo>
                  <a:lnTo>
                    <a:pt x="7" y="443"/>
                  </a:lnTo>
                  <a:lnTo>
                    <a:pt x="9" y="444"/>
                  </a:lnTo>
                  <a:lnTo>
                    <a:pt x="9" y="446"/>
                  </a:lnTo>
                  <a:lnTo>
                    <a:pt x="9" y="446"/>
                  </a:lnTo>
                  <a:close/>
                  <a:moveTo>
                    <a:pt x="9" y="509"/>
                  </a:moveTo>
                  <a:lnTo>
                    <a:pt x="9" y="535"/>
                  </a:lnTo>
                  <a:lnTo>
                    <a:pt x="9" y="538"/>
                  </a:lnTo>
                  <a:lnTo>
                    <a:pt x="7" y="539"/>
                  </a:lnTo>
                  <a:lnTo>
                    <a:pt x="6" y="539"/>
                  </a:lnTo>
                  <a:lnTo>
                    <a:pt x="4" y="541"/>
                  </a:lnTo>
                  <a:lnTo>
                    <a:pt x="3" y="539"/>
                  </a:lnTo>
                  <a:lnTo>
                    <a:pt x="1" y="539"/>
                  </a:lnTo>
                  <a:lnTo>
                    <a:pt x="0" y="538"/>
                  </a:lnTo>
                  <a:lnTo>
                    <a:pt x="0" y="535"/>
                  </a:lnTo>
                  <a:lnTo>
                    <a:pt x="0" y="509"/>
                  </a:lnTo>
                  <a:lnTo>
                    <a:pt x="0" y="508"/>
                  </a:lnTo>
                  <a:lnTo>
                    <a:pt x="1" y="506"/>
                  </a:lnTo>
                  <a:lnTo>
                    <a:pt x="3" y="505"/>
                  </a:lnTo>
                  <a:lnTo>
                    <a:pt x="4" y="505"/>
                  </a:lnTo>
                  <a:lnTo>
                    <a:pt x="6" y="505"/>
                  </a:lnTo>
                  <a:lnTo>
                    <a:pt x="7" y="506"/>
                  </a:lnTo>
                  <a:lnTo>
                    <a:pt x="9" y="508"/>
                  </a:lnTo>
                  <a:lnTo>
                    <a:pt x="9" y="509"/>
                  </a:lnTo>
                  <a:lnTo>
                    <a:pt x="9" y="509"/>
                  </a:lnTo>
                  <a:close/>
                  <a:moveTo>
                    <a:pt x="9" y="571"/>
                  </a:moveTo>
                  <a:lnTo>
                    <a:pt x="9" y="598"/>
                  </a:lnTo>
                  <a:lnTo>
                    <a:pt x="9" y="600"/>
                  </a:lnTo>
                  <a:lnTo>
                    <a:pt x="7" y="601"/>
                  </a:lnTo>
                  <a:lnTo>
                    <a:pt x="6" y="603"/>
                  </a:lnTo>
                  <a:lnTo>
                    <a:pt x="4" y="603"/>
                  </a:lnTo>
                  <a:lnTo>
                    <a:pt x="3" y="603"/>
                  </a:lnTo>
                  <a:lnTo>
                    <a:pt x="1" y="601"/>
                  </a:lnTo>
                  <a:lnTo>
                    <a:pt x="0" y="600"/>
                  </a:lnTo>
                  <a:lnTo>
                    <a:pt x="0" y="598"/>
                  </a:lnTo>
                  <a:lnTo>
                    <a:pt x="0" y="571"/>
                  </a:lnTo>
                  <a:lnTo>
                    <a:pt x="0" y="570"/>
                  </a:lnTo>
                  <a:lnTo>
                    <a:pt x="1" y="568"/>
                  </a:lnTo>
                  <a:lnTo>
                    <a:pt x="3" y="568"/>
                  </a:lnTo>
                  <a:lnTo>
                    <a:pt x="4" y="567"/>
                  </a:lnTo>
                  <a:lnTo>
                    <a:pt x="6" y="568"/>
                  </a:lnTo>
                  <a:lnTo>
                    <a:pt x="7" y="568"/>
                  </a:lnTo>
                  <a:lnTo>
                    <a:pt x="9" y="570"/>
                  </a:lnTo>
                  <a:lnTo>
                    <a:pt x="9" y="571"/>
                  </a:lnTo>
                  <a:lnTo>
                    <a:pt x="9" y="571"/>
                  </a:lnTo>
                  <a:close/>
                  <a:moveTo>
                    <a:pt x="9" y="635"/>
                  </a:moveTo>
                  <a:lnTo>
                    <a:pt x="9" y="662"/>
                  </a:lnTo>
                  <a:lnTo>
                    <a:pt x="9" y="663"/>
                  </a:lnTo>
                  <a:lnTo>
                    <a:pt x="7" y="665"/>
                  </a:lnTo>
                  <a:lnTo>
                    <a:pt x="6" y="666"/>
                  </a:lnTo>
                  <a:lnTo>
                    <a:pt x="4" y="666"/>
                  </a:lnTo>
                  <a:lnTo>
                    <a:pt x="3" y="666"/>
                  </a:lnTo>
                  <a:lnTo>
                    <a:pt x="1" y="665"/>
                  </a:lnTo>
                  <a:lnTo>
                    <a:pt x="0" y="663"/>
                  </a:lnTo>
                  <a:lnTo>
                    <a:pt x="0" y="662"/>
                  </a:lnTo>
                  <a:lnTo>
                    <a:pt x="0" y="635"/>
                  </a:lnTo>
                  <a:lnTo>
                    <a:pt x="0" y="633"/>
                  </a:lnTo>
                  <a:lnTo>
                    <a:pt x="1" y="632"/>
                  </a:lnTo>
                  <a:lnTo>
                    <a:pt x="3" y="630"/>
                  </a:lnTo>
                  <a:lnTo>
                    <a:pt x="4" y="630"/>
                  </a:lnTo>
                  <a:lnTo>
                    <a:pt x="6" y="630"/>
                  </a:lnTo>
                  <a:lnTo>
                    <a:pt x="7" y="632"/>
                  </a:lnTo>
                  <a:lnTo>
                    <a:pt x="9" y="633"/>
                  </a:lnTo>
                  <a:lnTo>
                    <a:pt x="9" y="635"/>
                  </a:lnTo>
                  <a:lnTo>
                    <a:pt x="9" y="635"/>
                  </a:lnTo>
                  <a:close/>
                  <a:moveTo>
                    <a:pt x="9" y="698"/>
                  </a:moveTo>
                  <a:lnTo>
                    <a:pt x="9" y="725"/>
                  </a:lnTo>
                  <a:lnTo>
                    <a:pt x="9" y="727"/>
                  </a:lnTo>
                  <a:lnTo>
                    <a:pt x="7" y="728"/>
                  </a:lnTo>
                  <a:lnTo>
                    <a:pt x="6" y="730"/>
                  </a:lnTo>
                  <a:lnTo>
                    <a:pt x="4" y="730"/>
                  </a:lnTo>
                  <a:lnTo>
                    <a:pt x="3" y="730"/>
                  </a:lnTo>
                  <a:lnTo>
                    <a:pt x="1" y="728"/>
                  </a:lnTo>
                  <a:lnTo>
                    <a:pt x="0" y="727"/>
                  </a:lnTo>
                  <a:lnTo>
                    <a:pt x="0" y="725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1" y="695"/>
                  </a:lnTo>
                  <a:lnTo>
                    <a:pt x="3" y="694"/>
                  </a:lnTo>
                  <a:lnTo>
                    <a:pt x="4" y="694"/>
                  </a:lnTo>
                  <a:lnTo>
                    <a:pt x="6" y="694"/>
                  </a:lnTo>
                  <a:lnTo>
                    <a:pt x="7" y="695"/>
                  </a:lnTo>
                  <a:lnTo>
                    <a:pt x="9" y="696"/>
                  </a:lnTo>
                  <a:lnTo>
                    <a:pt x="9" y="698"/>
                  </a:lnTo>
                  <a:lnTo>
                    <a:pt x="9" y="698"/>
                  </a:lnTo>
                  <a:close/>
                  <a:moveTo>
                    <a:pt x="9" y="761"/>
                  </a:moveTo>
                  <a:lnTo>
                    <a:pt x="9" y="787"/>
                  </a:lnTo>
                  <a:lnTo>
                    <a:pt x="9" y="790"/>
                  </a:lnTo>
                  <a:lnTo>
                    <a:pt x="7" y="792"/>
                  </a:lnTo>
                  <a:lnTo>
                    <a:pt x="6" y="792"/>
                  </a:lnTo>
                  <a:lnTo>
                    <a:pt x="4" y="793"/>
                  </a:lnTo>
                  <a:lnTo>
                    <a:pt x="3" y="792"/>
                  </a:lnTo>
                  <a:lnTo>
                    <a:pt x="1" y="792"/>
                  </a:lnTo>
                  <a:lnTo>
                    <a:pt x="0" y="790"/>
                  </a:lnTo>
                  <a:lnTo>
                    <a:pt x="0" y="787"/>
                  </a:lnTo>
                  <a:lnTo>
                    <a:pt x="0" y="761"/>
                  </a:lnTo>
                  <a:lnTo>
                    <a:pt x="0" y="760"/>
                  </a:lnTo>
                  <a:lnTo>
                    <a:pt x="1" y="758"/>
                  </a:lnTo>
                  <a:lnTo>
                    <a:pt x="3" y="757"/>
                  </a:lnTo>
                  <a:lnTo>
                    <a:pt x="4" y="757"/>
                  </a:lnTo>
                  <a:lnTo>
                    <a:pt x="6" y="757"/>
                  </a:lnTo>
                  <a:lnTo>
                    <a:pt x="7" y="758"/>
                  </a:lnTo>
                  <a:lnTo>
                    <a:pt x="9" y="760"/>
                  </a:lnTo>
                  <a:lnTo>
                    <a:pt x="9" y="761"/>
                  </a:lnTo>
                  <a:lnTo>
                    <a:pt x="9" y="761"/>
                  </a:lnTo>
                  <a:close/>
                  <a:moveTo>
                    <a:pt x="9" y="823"/>
                  </a:moveTo>
                  <a:lnTo>
                    <a:pt x="9" y="851"/>
                  </a:lnTo>
                  <a:lnTo>
                    <a:pt x="9" y="852"/>
                  </a:lnTo>
                  <a:lnTo>
                    <a:pt x="7" y="854"/>
                  </a:lnTo>
                  <a:lnTo>
                    <a:pt x="6" y="855"/>
                  </a:lnTo>
                  <a:lnTo>
                    <a:pt x="4" y="855"/>
                  </a:lnTo>
                  <a:lnTo>
                    <a:pt x="3" y="855"/>
                  </a:lnTo>
                  <a:lnTo>
                    <a:pt x="1" y="854"/>
                  </a:lnTo>
                  <a:lnTo>
                    <a:pt x="0" y="852"/>
                  </a:lnTo>
                  <a:lnTo>
                    <a:pt x="0" y="851"/>
                  </a:lnTo>
                  <a:lnTo>
                    <a:pt x="0" y="823"/>
                  </a:lnTo>
                  <a:lnTo>
                    <a:pt x="0" y="822"/>
                  </a:lnTo>
                  <a:lnTo>
                    <a:pt x="1" y="820"/>
                  </a:lnTo>
                  <a:lnTo>
                    <a:pt x="3" y="820"/>
                  </a:lnTo>
                  <a:lnTo>
                    <a:pt x="4" y="819"/>
                  </a:lnTo>
                  <a:lnTo>
                    <a:pt x="6" y="820"/>
                  </a:lnTo>
                  <a:lnTo>
                    <a:pt x="7" y="820"/>
                  </a:lnTo>
                  <a:lnTo>
                    <a:pt x="9" y="822"/>
                  </a:lnTo>
                  <a:lnTo>
                    <a:pt x="9" y="823"/>
                  </a:lnTo>
                  <a:lnTo>
                    <a:pt x="9" y="823"/>
                  </a:lnTo>
                  <a:close/>
                  <a:moveTo>
                    <a:pt x="9" y="887"/>
                  </a:moveTo>
                  <a:lnTo>
                    <a:pt x="9" y="914"/>
                  </a:lnTo>
                  <a:lnTo>
                    <a:pt x="9" y="916"/>
                  </a:lnTo>
                  <a:lnTo>
                    <a:pt x="7" y="917"/>
                  </a:lnTo>
                  <a:lnTo>
                    <a:pt x="6" y="918"/>
                  </a:lnTo>
                  <a:lnTo>
                    <a:pt x="4" y="918"/>
                  </a:lnTo>
                  <a:lnTo>
                    <a:pt x="3" y="918"/>
                  </a:lnTo>
                  <a:lnTo>
                    <a:pt x="1" y="917"/>
                  </a:lnTo>
                  <a:lnTo>
                    <a:pt x="0" y="916"/>
                  </a:lnTo>
                  <a:lnTo>
                    <a:pt x="0" y="914"/>
                  </a:lnTo>
                  <a:lnTo>
                    <a:pt x="0" y="887"/>
                  </a:lnTo>
                  <a:lnTo>
                    <a:pt x="0" y="885"/>
                  </a:lnTo>
                  <a:lnTo>
                    <a:pt x="1" y="884"/>
                  </a:lnTo>
                  <a:lnTo>
                    <a:pt x="3" y="882"/>
                  </a:lnTo>
                  <a:lnTo>
                    <a:pt x="4" y="882"/>
                  </a:lnTo>
                  <a:lnTo>
                    <a:pt x="6" y="882"/>
                  </a:lnTo>
                  <a:lnTo>
                    <a:pt x="7" y="884"/>
                  </a:lnTo>
                  <a:lnTo>
                    <a:pt x="9" y="885"/>
                  </a:lnTo>
                  <a:lnTo>
                    <a:pt x="9" y="887"/>
                  </a:lnTo>
                  <a:lnTo>
                    <a:pt x="9" y="887"/>
                  </a:lnTo>
                  <a:close/>
                  <a:moveTo>
                    <a:pt x="9" y="950"/>
                  </a:moveTo>
                  <a:lnTo>
                    <a:pt x="9" y="978"/>
                  </a:lnTo>
                  <a:lnTo>
                    <a:pt x="9" y="979"/>
                  </a:lnTo>
                  <a:lnTo>
                    <a:pt x="7" y="980"/>
                  </a:lnTo>
                  <a:lnTo>
                    <a:pt x="6" y="982"/>
                  </a:lnTo>
                  <a:lnTo>
                    <a:pt x="4" y="982"/>
                  </a:lnTo>
                  <a:lnTo>
                    <a:pt x="3" y="982"/>
                  </a:lnTo>
                  <a:lnTo>
                    <a:pt x="1" y="980"/>
                  </a:lnTo>
                  <a:lnTo>
                    <a:pt x="0" y="979"/>
                  </a:lnTo>
                  <a:lnTo>
                    <a:pt x="0" y="978"/>
                  </a:lnTo>
                  <a:lnTo>
                    <a:pt x="0" y="950"/>
                  </a:lnTo>
                  <a:lnTo>
                    <a:pt x="0" y="949"/>
                  </a:lnTo>
                  <a:lnTo>
                    <a:pt x="1" y="947"/>
                  </a:lnTo>
                  <a:lnTo>
                    <a:pt x="3" y="946"/>
                  </a:lnTo>
                  <a:lnTo>
                    <a:pt x="4" y="946"/>
                  </a:lnTo>
                  <a:lnTo>
                    <a:pt x="6" y="946"/>
                  </a:lnTo>
                  <a:lnTo>
                    <a:pt x="7" y="947"/>
                  </a:lnTo>
                  <a:lnTo>
                    <a:pt x="9" y="949"/>
                  </a:lnTo>
                  <a:lnTo>
                    <a:pt x="9" y="950"/>
                  </a:lnTo>
                  <a:lnTo>
                    <a:pt x="9" y="950"/>
                  </a:lnTo>
                  <a:close/>
                  <a:moveTo>
                    <a:pt x="9" y="1014"/>
                  </a:moveTo>
                  <a:lnTo>
                    <a:pt x="9" y="1040"/>
                  </a:lnTo>
                  <a:lnTo>
                    <a:pt x="9" y="1042"/>
                  </a:lnTo>
                  <a:lnTo>
                    <a:pt x="7" y="1044"/>
                  </a:lnTo>
                  <a:lnTo>
                    <a:pt x="6" y="1044"/>
                  </a:lnTo>
                  <a:lnTo>
                    <a:pt x="4" y="1045"/>
                  </a:lnTo>
                  <a:lnTo>
                    <a:pt x="3" y="1044"/>
                  </a:lnTo>
                  <a:lnTo>
                    <a:pt x="1" y="1044"/>
                  </a:lnTo>
                  <a:lnTo>
                    <a:pt x="0" y="1042"/>
                  </a:lnTo>
                  <a:lnTo>
                    <a:pt x="0" y="1040"/>
                  </a:lnTo>
                  <a:lnTo>
                    <a:pt x="0" y="1014"/>
                  </a:lnTo>
                  <a:lnTo>
                    <a:pt x="0" y="1012"/>
                  </a:lnTo>
                  <a:lnTo>
                    <a:pt x="1" y="1011"/>
                  </a:lnTo>
                  <a:lnTo>
                    <a:pt x="3" y="1009"/>
                  </a:lnTo>
                  <a:lnTo>
                    <a:pt x="4" y="1009"/>
                  </a:lnTo>
                  <a:lnTo>
                    <a:pt x="6" y="1009"/>
                  </a:lnTo>
                  <a:lnTo>
                    <a:pt x="7" y="1011"/>
                  </a:lnTo>
                  <a:lnTo>
                    <a:pt x="9" y="1012"/>
                  </a:lnTo>
                  <a:lnTo>
                    <a:pt x="9" y="1014"/>
                  </a:lnTo>
                  <a:lnTo>
                    <a:pt x="9" y="1014"/>
                  </a:lnTo>
                  <a:close/>
                  <a:moveTo>
                    <a:pt x="9" y="1076"/>
                  </a:moveTo>
                  <a:lnTo>
                    <a:pt x="9" y="1103"/>
                  </a:lnTo>
                  <a:lnTo>
                    <a:pt x="9" y="1104"/>
                  </a:lnTo>
                  <a:lnTo>
                    <a:pt x="7" y="1106"/>
                  </a:lnTo>
                  <a:lnTo>
                    <a:pt x="6" y="1107"/>
                  </a:lnTo>
                  <a:lnTo>
                    <a:pt x="4" y="1107"/>
                  </a:lnTo>
                  <a:lnTo>
                    <a:pt x="3" y="1107"/>
                  </a:lnTo>
                  <a:lnTo>
                    <a:pt x="1" y="1106"/>
                  </a:lnTo>
                  <a:lnTo>
                    <a:pt x="0" y="1104"/>
                  </a:lnTo>
                  <a:lnTo>
                    <a:pt x="0" y="1103"/>
                  </a:lnTo>
                  <a:lnTo>
                    <a:pt x="0" y="1076"/>
                  </a:lnTo>
                  <a:lnTo>
                    <a:pt x="0" y="1074"/>
                  </a:lnTo>
                  <a:lnTo>
                    <a:pt x="1" y="1073"/>
                  </a:lnTo>
                  <a:lnTo>
                    <a:pt x="3" y="1073"/>
                  </a:lnTo>
                  <a:lnTo>
                    <a:pt x="4" y="1071"/>
                  </a:lnTo>
                  <a:lnTo>
                    <a:pt x="6" y="1073"/>
                  </a:lnTo>
                  <a:lnTo>
                    <a:pt x="7" y="1073"/>
                  </a:lnTo>
                  <a:lnTo>
                    <a:pt x="9" y="1074"/>
                  </a:lnTo>
                  <a:lnTo>
                    <a:pt x="9" y="1076"/>
                  </a:lnTo>
                  <a:lnTo>
                    <a:pt x="9" y="1076"/>
                  </a:lnTo>
                  <a:close/>
                  <a:moveTo>
                    <a:pt x="9" y="1139"/>
                  </a:moveTo>
                  <a:lnTo>
                    <a:pt x="9" y="1166"/>
                  </a:lnTo>
                  <a:lnTo>
                    <a:pt x="9" y="1168"/>
                  </a:lnTo>
                  <a:lnTo>
                    <a:pt x="7" y="1169"/>
                  </a:lnTo>
                  <a:lnTo>
                    <a:pt x="6" y="1171"/>
                  </a:lnTo>
                  <a:lnTo>
                    <a:pt x="4" y="1171"/>
                  </a:lnTo>
                  <a:lnTo>
                    <a:pt x="3" y="1171"/>
                  </a:lnTo>
                  <a:lnTo>
                    <a:pt x="1" y="1169"/>
                  </a:lnTo>
                  <a:lnTo>
                    <a:pt x="0" y="1168"/>
                  </a:lnTo>
                  <a:lnTo>
                    <a:pt x="0" y="1166"/>
                  </a:lnTo>
                  <a:lnTo>
                    <a:pt x="0" y="1139"/>
                  </a:lnTo>
                  <a:lnTo>
                    <a:pt x="0" y="1138"/>
                  </a:lnTo>
                  <a:lnTo>
                    <a:pt x="1" y="1136"/>
                  </a:lnTo>
                  <a:lnTo>
                    <a:pt x="3" y="1135"/>
                  </a:lnTo>
                  <a:lnTo>
                    <a:pt x="4" y="1135"/>
                  </a:lnTo>
                  <a:lnTo>
                    <a:pt x="6" y="1135"/>
                  </a:lnTo>
                  <a:lnTo>
                    <a:pt x="7" y="1136"/>
                  </a:lnTo>
                  <a:lnTo>
                    <a:pt x="9" y="1138"/>
                  </a:lnTo>
                  <a:lnTo>
                    <a:pt x="9" y="1139"/>
                  </a:lnTo>
                  <a:lnTo>
                    <a:pt x="9" y="1139"/>
                  </a:lnTo>
                  <a:close/>
                  <a:moveTo>
                    <a:pt x="9" y="1202"/>
                  </a:moveTo>
                  <a:lnTo>
                    <a:pt x="9" y="1230"/>
                  </a:lnTo>
                  <a:lnTo>
                    <a:pt x="9" y="1231"/>
                  </a:lnTo>
                  <a:lnTo>
                    <a:pt x="7" y="1233"/>
                  </a:lnTo>
                  <a:lnTo>
                    <a:pt x="6" y="1234"/>
                  </a:lnTo>
                  <a:lnTo>
                    <a:pt x="4" y="1234"/>
                  </a:lnTo>
                  <a:lnTo>
                    <a:pt x="3" y="1234"/>
                  </a:lnTo>
                  <a:lnTo>
                    <a:pt x="1" y="1233"/>
                  </a:lnTo>
                  <a:lnTo>
                    <a:pt x="0" y="1231"/>
                  </a:lnTo>
                  <a:lnTo>
                    <a:pt x="0" y="1230"/>
                  </a:lnTo>
                  <a:lnTo>
                    <a:pt x="0" y="1202"/>
                  </a:lnTo>
                  <a:lnTo>
                    <a:pt x="0" y="1201"/>
                  </a:lnTo>
                  <a:lnTo>
                    <a:pt x="1" y="1200"/>
                  </a:lnTo>
                  <a:lnTo>
                    <a:pt x="3" y="1198"/>
                  </a:lnTo>
                  <a:lnTo>
                    <a:pt x="4" y="1198"/>
                  </a:lnTo>
                  <a:lnTo>
                    <a:pt x="6" y="1198"/>
                  </a:lnTo>
                  <a:lnTo>
                    <a:pt x="7" y="1200"/>
                  </a:lnTo>
                  <a:lnTo>
                    <a:pt x="9" y="1201"/>
                  </a:lnTo>
                  <a:lnTo>
                    <a:pt x="9" y="1202"/>
                  </a:lnTo>
                  <a:lnTo>
                    <a:pt x="9" y="1202"/>
                  </a:lnTo>
                  <a:close/>
                  <a:moveTo>
                    <a:pt x="9" y="1266"/>
                  </a:moveTo>
                  <a:lnTo>
                    <a:pt x="9" y="1292"/>
                  </a:lnTo>
                  <a:lnTo>
                    <a:pt x="9" y="1295"/>
                  </a:lnTo>
                  <a:lnTo>
                    <a:pt x="7" y="1296"/>
                  </a:lnTo>
                  <a:lnTo>
                    <a:pt x="6" y="1296"/>
                  </a:lnTo>
                  <a:lnTo>
                    <a:pt x="4" y="1298"/>
                  </a:lnTo>
                  <a:lnTo>
                    <a:pt x="3" y="1296"/>
                  </a:lnTo>
                  <a:lnTo>
                    <a:pt x="1" y="1296"/>
                  </a:lnTo>
                  <a:lnTo>
                    <a:pt x="0" y="1295"/>
                  </a:lnTo>
                  <a:lnTo>
                    <a:pt x="0" y="1292"/>
                  </a:lnTo>
                  <a:lnTo>
                    <a:pt x="0" y="1266"/>
                  </a:lnTo>
                  <a:lnTo>
                    <a:pt x="0" y="1264"/>
                  </a:lnTo>
                  <a:lnTo>
                    <a:pt x="1" y="1263"/>
                  </a:lnTo>
                  <a:lnTo>
                    <a:pt x="3" y="1261"/>
                  </a:lnTo>
                  <a:lnTo>
                    <a:pt x="4" y="1261"/>
                  </a:lnTo>
                  <a:lnTo>
                    <a:pt x="6" y="1261"/>
                  </a:lnTo>
                  <a:lnTo>
                    <a:pt x="7" y="1263"/>
                  </a:lnTo>
                  <a:lnTo>
                    <a:pt x="9" y="1264"/>
                  </a:lnTo>
                  <a:lnTo>
                    <a:pt x="9" y="1266"/>
                  </a:lnTo>
                  <a:lnTo>
                    <a:pt x="9" y="1266"/>
                  </a:lnTo>
                  <a:close/>
                  <a:moveTo>
                    <a:pt x="9" y="1328"/>
                  </a:moveTo>
                  <a:lnTo>
                    <a:pt x="9" y="1355"/>
                  </a:lnTo>
                  <a:lnTo>
                    <a:pt x="9" y="1357"/>
                  </a:lnTo>
                  <a:lnTo>
                    <a:pt x="7" y="1358"/>
                  </a:lnTo>
                  <a:lnTo>
                    <a:pt x="6" y="1359"/>
                  </a:lnTo>
                  <a:lnTo>
                    <a:pt x="4" y="1359"/>
                  </a:lnTo>
                  <a:lnTo>
                    <a:pt x="3" y="1359"/>
                  </a:lnTo>
                  <a:lnTo>
                    <a:pt x="1" y="1358"/>
                  </a:lnTo>
                  <a:lnTo>
                    <a:pt x="0" y="1357"/>
                  </a:lnTo>
                  <a:lnTo>
                    <a:pt x="0" y="1355"/>
                  </a:lnTo>
                  <a:lnTo>
                    <a:pt x="0" y="1328"/>
                  </a:lnTo>
                  <a:lnTo>
                    <a:pt x="0" y="1326"/>
                  </a:lnTo>
                  <a:lnTo>
                    <a:pt x="1" y="1325"/>
                  </a:lnTo>
                  <a:lnTo>
                    <a:pt x="3" y="1325"/>
                  </a:lnTo>
                  <a:lnTo>
                    <a:pt x="4" y="1323"/>
                  </a:lnTo>
                  <a:lnTo>
                    <a:pt x="6" y="1325"/>
                  </a:lnTo>
                  <a:lnTo>
                    <a:pt x="7" y="1325"/>
                  </a:lnTo>
                  <a:lnTo>
                    <a:pt x="9" y="1326"/>
                  </a:lnTo>
                  <a:lnTo>
                    <a:pt x="9" y="1328"/>
                  </a:lnTo>
                  <a:lnTo>
                    <a:pt x="9" y="1328"/>
                  </a:lnTo>
                  <a:close/>
                  <a:moveTo>
                    <a:pt x="9" y="1391"/>
                  </a:moveTo>
                  <a:lnTo>
                    <a:pt x="9" y="1419"/>
                  </a:lnTo>
                  <a:lnTo>
                    <a:pt x="9" y="1420"/>
                  </a:lnTo>
                  <a:lnTo>
                    <a:pt x="7" y="1421"/>
                  </a:lnTo>
                  <a:lnTo>
                    <a:pt x="6" y="1423"/>
                  </a:lnTo>
                  <a:lnTo>
                    <a:pt x="4" y="1423"/>
                  </a:lnTo>
                  <a:lnTo>
                    <a:pt x="3" y="1423"/>
                  </a:lnTo>
                  <a:lnTo>
                    <a:pt x="1" y="1421"/>
                  </a:lnTo>
                  <a:lnTo>
                    <a:pt x="0" y="1420"/>
                  </a:lnTo>
                  <a:lnTo>
                    <a:pt x="0" y="1419"/>
                  </a:lnTo>
                  <a:lnTo>
                    <a:pt x="0" y="1391"/>
                  </a:lnTo>
                  <a:lnTo>
                    <a:pt x="0" y="1390"/>
                  </a:lnTo>
                  <a:lnTo>
                    <a:pt x="1" y="1388"/>
                  </a:lnTo>
                  <a:lnTo>
                    <a:pt x="3" y="1387"/>
                  </a:lnTo>
                  <a:lnTo>
                    <a:pt x="4" y="1387"/>
                  </a:lnTo>
                  <a:lnTo>
                    <a:pt x="6" y="1387"/>
                  </a:lnTo>
                  <a:lnTo>
                    <a:pt x="7" y="1388"/>
                  </a:lnTo>
                  <a:lnTo>
                    <a:pt x="9" y="1390"/>
                  </a:lnTo>
                  <a:lnTo>
                    <a:pt x="9" y="1391"/>
                  </a:lnTo>
                  <a:lnTo>
                    <a:pt x="9" y="1391"/>
                  </a:lnTo>
                  <a:close/>
                  <a:moveTo>
                    <a:pt x="9" y="1455"/>
                  </a:moveTo>
                  <a:lnTo>
                    <a:pt x="9" y="1482"/>
                  </a:lnTo>
                  <a:lnTo>
                    <a:pt x="9" y="1483"/>
                  </a:lnTo>
                  <a:lnTo>
                    <a:pt x="7" y="1485"/>
                  </a:lnTo>
                  <a:lnTo>
                    <a:pt x="6" y="1486"/>
                  </a:lnTo>
                  <a:lnTo>
                    <a:pt x="4" y="1486"/>
                  </a:lnTo>
                  <a:lnTo>
                    <a:pt x="3" y="1486"/>
                  </a:lnTo>
                  <a:lnTo>
                    <a:pt x="1" y="1485"/>
                  </a:lnTo>
                  <a:lnTo>
                    <a:pt x="0" y="1483"/>
                  </a:lnTo>
                  <a:lnTo>
                    <a:pt x="0" y="1482"/>
                  </a:lnTo>
                  <a:lnTo>
                    <a:pt x="0" y="1455"/>
                  </a:lnTo>
                  <a:lnTo>
                    <a:pt x="0" y="1453"/>
                  </a:lnTo>
                  <a:lnTo>
                    <a:pt x="1" y="1452"/>
                  </a:lnTo>
                  <a:lnTo>
                    <a:pt x="3" y="1450"/>
                  </a:lnTo>
                  <a:lnTo>
                    <a:pt x="4" y="1450"/>
                  </a:lnTo>
                  <a:lnTo>
                    <a:pt x="6" y="1450"/>
                  </a:lnTo>
                  <a:lnTo>
                    <a:pt x="7" y="1452"/>
                  </a:lnTo>
                  <a:lnTo>
                    <a:pt x="9" y="1453"/>
                  </a:lnTo>
                  <a:lnTo>
                    <a:pt x="9" y="1455"/>
                  </a:lnTo>
                  <a:lnTo>
                    <a:pt x="9" y="1455"/>
                  </a:lnTo>
                  <a:close/>
                  <a:moveTo>
                    <a:pt x="9" y="1518"/>
                  </a:moveTo>
                  <a:lnTo>
                    <a:pt x="9" y="1544"/>
                  </a:lnTo>
                  <a:lnTo>
                    <a:pt x="9" y="1547"/>
                  </a:lnTo>
                  <a:lnTo>
                    <a:pt x="7" y="1548"/>
                  </a:lnTo>
                  <a:lnTo>
                    <a:pt x="6" y="1548"/>
                  </a:lnTo>
                  <a:lnTo>
                    <a:pt x="4" y="1550"/>
                  </a:lnTo>
                  <a:lnTo>
                    <a:pt x="3" y="1548"/>
                  </a:lnTo>
                  <a:lnTo>
                    <a:pt x="1" y="1548"/>
                  </a:lnTo>
                  <a:lnTo>
                    <a:pt x="0" y="1547"/>
                  </a:lnTo>
                  <a:lnTo>
                    <a:pt x="0" y="1544"/>
                  </a:lnTo>
                  <a:lnTo>
                    <a:pt x="0" y="1518"/>
                  </a:lnTo>
                  <a:lnTo>
                    <a:pt x="0" y="1517"/>
                  </a:lnTo>
                  <a:lnTo>
                    <a:pt x="1" y="1515"/>
                  </a:lnTo>
                  <a:lnTo>
                    <a:pt x="3" y="1514"/>
                  </a:lnTo>
                  <a:lnTo>
                    <a:pt x="4" y="1514"/>
                  </a:lnTo>
                  <a:lnTo>
                    <a:pt x="6" y="1514"/>
                  </a:lnTo>
                  <a:lnTo>
                    <a:pt x="7" y="1515"/>
                  </a:lnTo>
                  <a:lnTo>
                    <a:pt x="9" y="1517"/>
                  </a:lnTo>
                  <a:lnTo>
                    <a:pt x="9" y="1518"/>
                  </a:lnTo>
                  <a:lnTo>
                    <a:pt x="9" y="1518"/>
                  </a:lnTo>
                  <a:close/>
                  <a:moveTo>
                    <a:pt x="9" y="1580"/>
                  </a:moveTo>
                  <a:lnTo>
                    <a:pt x="9" y="1607"/>
                  </a:lnTo>
                  <a:lnTo>
                    <a:pt x="9" y="1609"/>
                  </a:lnTo>
                  <a:lnTo>
                    <a:pt x="7" y="1610"/>
                  </a:lnTo>
                  <a:lnTo>
                    <a:pt x="6" y="1612"/>
                  </a:lnTo>
                  <a:lnTo>
                    <a:pt x="4" y="1612"/>
                  </a:lnTo>
                  <a:lnTo>
                    <a:pt x="3" y="1612"/>
                  </a:lnTo>
                  <a:lnTo>
                    <a:pt x="1" y="1610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0" y="1580"/>
                  </a:lnTo>
                  <a:lnTo>
                    <a:pt x="0" y="1579"/>
                  </a:lnTo>
                  <a:lnTo>
                    <a:pt x="1" y="1577"/>
                  </a:lnTo>
                  <a:lnTo>
                    <a:pt x="3" y="1577"/>
                  </a:lnTo>
                  <a:lnTo>
                    <a:pt x="4" y="1576"/>
                  </a:lnTo>
                  <a:lnTo>
                    <a:pt x="6" y="1577"/>
                  </a:lnTo>
                  <a:lnTo>
                    <a:pt x="7" y="1577"/>
                  </a:lnTo>
                  <a:lnTo>
                    <a:pt x="9" y="1579"/>
                  </a:lnTo>
                  <a:lnTo>
                    <a:pt x="9" y="1580"/>
                  </a:lnTo>
                  <a:lnTo>
                    <a:pt x="9" y="1580"/>
                  </a:lnTo>
                  <a:close/>
                  <a:moveTo>
                    <a:pt x="9" y="1643"/>
                  </a:moveTo>
                  <a:lnTo>
                    <a:pt x="9" y="1671"/>
                  </a:lnTo>
                  <a:lnTo>
                    <a:pt x="9" y="1672"/>
                  </a:lnTo>
                  <a:lnTo>
                    <a:pt x="7" y="1674"/>
                  </a:lnTo>
                  <a:lnTo>
                    <a:pt x="6" y="1675"/>
                  </a:lnTo>
                  <a:lnTo>
                    <a:pt x="4" y="1675"/>
                  </a:lnTo>
                  <a:lnTo>
                    <a:pt x="3" y="1675"/>
                  </a:lnTo>
                  <a:lnTo>
                    <a:pt x="1" y="1674"/>
                  </a:lnTo>
                  <a:lnTo>
                    <a:pt x="0" y="1672"/>
                  </a:lnTo>
                  <a:lnTo>
                    <a:pt x="0" y="1671"/>
                  </a:lnTo>
                  <a:lnTo>
                    <a:pt x="0" y="1643"/>
                  </a:lnTo>
                  <a:lnTo>
                    <a:pt x="0" y="1642"/>
                  </a:lnTo>
                  <a:lnTo>
                    <a:pt x="1" y="1641"/>
                  </a:lnTo>
                  <a:lnTo>
                    <a:pt x="3" y="1639"/>
                  </a:lnTo>
                  <a:lnTo>
                    <a:pt x="4" y="1639"/>
                  </a:lnTo>
                  <a:lnTo>
                    <a:pt x="6" y="1639"/>
                  </a:lnTo>
                  <a:lnTo>
                    <a:pt x="7" y="1641"/>
                  </a:lnTo>
                  <a:lnTo>
                    <a:pt x="9" y="1642"/>
                  </a:lnTo>
                  <a:lnTo>
                    <a:pt x="9" y="1643"/>
                  </a:lnTo>
                  <a:lnTo>
                    <a:pt x="9" y="1643"/>
                  </a:lnTo>
                  <a:close/>
                  <a:moveTo>
                    <a:pt x="9" y="1707"/>
                  </a:moveTo>
                  <a:lnTo>
                    <a:pt x="9" y="1734"/>
                  </a:lnTo>
                  <a:lnTo>
                    <a:pt x="9" y="1736"/>
                  </a:lnTo>
                  <a:lnTo>
                    <a:pt x="7" y="1737"/>
                  </a:lnTo>
                  <a:lnTo>
                    <a:pt x="6" y="1739"/>
                  </a:lnTo>
                  <a:lnTo>
                    <a:pt x="4" y="1739"/>
                  </a:lnTo>
                  <a:lnTo>
                    <a:pt x="3" y="1739"/>
                  </a:lnTo>
                  <a:lnTo>
                    <a:pt x="1" y="1737"/>
                  </a:lnTo>
                  <a:lnTo>
                    <a:pt x="0" y="1736"/>
                  </a:lnTo>
                  <a:lnTo>
                    <a:pt x="0" y="1734"/>
                  </a:lnTo>
                  <a:lnTo>
                    <a:pt x="0" y="1707"/>
                  </a:lnTo>
                  <a:lnTo>
                    <a:pt x="0" y="1705"/>
                  </a:lnTo>
                  <a:lnTo>
                    <a:pt x="1" y="1704"/>
                  </a:lnTo>
                  <a:lnTo>
                    <a:pt x="3" y="1703"/>
                  </a:lnTo>
                  <a:lnTo>
                    <a:pt x="4" y="1703"/>
                  </a:lnTo>
                  <a:lnTo>
                    <a:pt x="6" y="1703"/>
                  </a:lnTo>
                  <a:lnTo>
                    <a:pt x="7" y="1704"/>
                  </a:lnTo>
                  <a:lnTo>
                    <a:pt x="9" y="1705"/>
                  </a:lnTo>
                  <a:lnTo>
                    <a:pt x="9" y="1707"/>
                  </a:lnTo>
                  <a:lnTo>
                    <a:pt x="9" y="1707"/>
                  </a:lnTo>
                  <a:close/>
                  <a:moveTo>
                    <a:pt x="9" y="1770"/>
                  </a:moveTo>
                  <a:lnTo>
                    <a:pt x="9" y="1796"/>
                  </a:lnTo>
                  <a:lnTo>
                    <a:pt x="9" y="1799"/>
                  </a:lnTo>
                  <a:lnTo>
                    <a:pt x="7" y="1801"/>
                  </a:lnTo>
                  <a:lnTo>
                    <a:pt x="6" y="1801"/>
                  </a:lnTo>
                  <a:lnTo>
                    <a:pt x="4" y="1802"/>
                  </a:lnTo>
                  <a:lnTo>
                    <a:pt x="3" y="1801"/>
                  </a:lnTo>
                  <a:lnTo>
                    <a:pt x="1" y="1801"/>
                  </a:lnTo>
                  <a:lnTo>
                    <a:pt x="0" y="1799"/>
                  </a:lnTo>
                  <a:lnTo>
                    <a:pt x="0" y="1796"/>
                  </a:lnTo>
                  <a:lnTo>
                    <a:pt x="0" y="1770"/>
                  </a:lnTo>
                  <a:lnTo>
                    <a:pt x="0" y="1769"/>
                  </a:lnTo>
                  <a:lnTo>
                    <a:pt x="1" y="1767"/>
                  </a:lnTo>
                  <a:lnTo>
                    <a:pt x="3" y="1766"/>
                  </a:lnTo>
                  <a:lnTo>
                    <a:pt x="4" y="1766"/>
                  </a:lnTo>
                  <a:lnTo>
                    <a:pt x="6" y="1766"/>
                  </a:lnTo>
                  <a:lnTo>
                    <a:pt x="7" y="1767"/>
                  </a:lnTo>
                  <a:lnTo>
                    <a:pt x="9" y="1769"/>
                  </a:lnTo>
                  <a:lnTo>
                    <a:pt x="9" y="1770"/>
                  </a:lnTo>
                  <a:lnTo>
                    <a:pt x="9" y="1770"/>
                  </a:lnTo>
                  <a:close/>
                  <a:moveTo>
                    <a:pt x="9" y="1832"/>
                  </a:moveTo>
                  <a:lnTo>
                    <a:pt x="9" y="1860"/>
                  </a:lnTo>
                  <a:lnTo>
                    <a:pt x="9" y="1861"/>
                  </a:lnTo>
                  <a:lnTo>
                    <a:pt x="7" y="1863"/>
                  </a:lnTo>
                  <a:lnTo>
                    <a:pt x="6" y="1864"/>
                  </a:lnTo>
                  <a:lnTo>
                    <a:pt x="4" y="1864"/>
                  </a:lnTo>
                  <a:lnTo>
                    <a:pt x="3" y="1864"/>
                  </a:lnTo>
                  <a:lnTo>
                    <a:pt x="1" y="1863"/>
                  </a:lnTo>
                  <a:lnTo>
                    <a:pt x="0" y="1861"/>
                  </a:lnTo>
                  <a:lnTo>
                    <a:pt x="0" y="1860"/>
                  </a:lnTo>
                  <a:lnTo>
                    <a:pt x="0" y="1832"/>
                  </a:lnTo>
                  <a:lnTo>
                    <a:pt x="0" y="1831"/>
                  </a:lnTo>
                  <a:lnTo>
                    <a:pt x="1" y="1829"/>
                  </a:lnTo>
                  <a:lnTo>
                    <a:pt x="3" y="1829"/>
                  </a:lnTo>
                  <a:lnTo>
                    <a:pt x="4" y="1828"/>
                  </a:lnTo>
                  <a:lnTo>
                    <a:pt x="6" y="1829"/>
                  </a:lnTo>
                  <a:lnTo>
                    <a:pt x="7" y="1829"/>
                  </a:lnTo>
                  <a:lnTo>
                    <a:pt x="9" y="1831"/>
                  </a:lnTo>
                  <a:lnTo>
                    <a:pt x="9" y="1832"/>
                  </a:lnTo>
                  <a:lnTo>
                    <a:pt x="9" y="1832"/>
                  </a:lnTo>
                  <a:close/>
                  <a:moveTo>
                    <a:pt x="9" y="1896"/>
                  </a:moveTo>
                  <a:lnTo>
                    <a:pt x="9" y="1907"/>
                  </a:lnTo>
                  <a:lnTo>
                    <a:pt x="9" y="1909"/>
                  </a:lnTo>
                  <a:lnTo>
                    <a:pt x="7" y="1910"/>
                  </a:lnTo>
                  <a:lnTo>
                    <a:pt x="6" y="1912"/>
                  </a:lnTo>
                  <a:lnTo>
                    <a:pt x="4" y="1912"/>
                  </a:lnTo>
                  <a:lnTo>
                    <a:pt x="3" y="1912"/>
                  </a:lnTo>
                  <a:lnTo>
                    <a:pt x="1" y="1910"/>
                  </a:lnTo>
                  <a:lnTo>
                    <a:pt x="0" y="1909"/>
                  </a:lnTo>
                  <a:lnTo>
                    <a:pt x="0" y="1907"/>
                  </a:lnTo>
                  <a:lnTo>
                    <a:pt x="0" y="1896"/>
                  </a:lnTo>
                  <a:lnTo>
                    <a:pt x="0" y="1894"/>
                  </a:lnTo>
                  <a:lnTo>
                    <a:pt x="1" y="1893"/>
                  </a:lnTo>
                  <a:lnTo>
                    <a:pt x="3" y="1891"/>
                  </a:lnTo>
                  <a:lnTo>
                    <a:pt x="4" y="1891"/>
                  </a:lnTo>
                  <a:lnTo>
                    <a:pt x="6" y="1891"/>
                  </a:lnTo>
                  <a:lnTo>
                    <a:pt x="7" y="1893"/>
                  </a:lnTo>
                  <a:lnTo>
                    <a:pt x="9" y="1894"/>
                  </a:lnTo>
                  <a:lnTo>
                    <a:pt x="9" y="1896"/>
                  </a:lnTo>
                  <a:lnTo>
                    <a:pt x="9" y="189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67" name="Freeform 23">
              <a:extLst>
                <a:ext uri="{FF2B5EF4-FFF2-40B4-BE49-F238E27FC236}">
                  <a16:creationId xmlns:a16="http://schemas.microsoft.com/office/drawing/2014/main" id="{EBFAFB0D-EBFE-4161-8F3B-33DC00FAE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9" y="2544"/>
              <a:ext cx="7" cy="1690"/>
            </a:xfrm>
            <a:custGeom>
              <a:avLst/>
              <a:gdLst>
                <a:gd name="T0" fmla="*/ 0 w 8"/>
                <a:gd name="T1" fmla="*/ 31 h 1912"/>
                <a:gd name="T2" fmla="*/ 8 w 8"/>
                <a:gd name="T3" fmla="*/ 5 h 1912"/>
                <a:gd name="T4" fmla="*/ 0 w 8"/>
                <a:gd name="T5" fmla="*/ 94 h 1912"/>
                <a:gd name="T6" fmla="*/ 8 w 8"/>
                <a:gd name="T7" fmla="*/ 67 h 1912"/>
                <a:gd name="T8" fmla="*/ 0 w 8"/>
                <a:gd name="T9" fmla="*/ 157 h 1912"/>
                <a:gd name="T10" fmla="*/ 8 w 8"/>
                <a:gd name="T11" fmla="*/ 130 h 1912"/>
                <a:gd name="T12" fmla="*/ 0 w 8"/>
                <a:gd name="T13" fmla="*/ 221 h 1912"/>
                <a:gd name="T14" fmla="*/ 8 w 8"/>
                <a:gd name="T15" fmla="*/ 193 h 1912"/>
                <a:gd name="T16" fmla="*/ 0 w 8"/>
                <a:gd name="T17" fmla="*/ 283 h 1912"/>
                <a:gd name="T18" fmla="*/ 8 w 8"/>
                <a:gd name="T19" fmla="*/ 257 h 1912"/>
                <a:gd name="T20" fmla="*/ 0 w 8"/>
                <a:gd name="T21" fmla="*/ 346 h 1912"/>
                <a:gd name="T22" fmla="*/ 8 w 8"/>
                <a:gd name="T23" fmla="*/ 319 h 1912"/>
                <a:gd name="T24" fmla="*/ 0 w 8"/>
                <a:gd name="T25" fmla="*/ 410 h 1912"/>
                <a:gd name="T26" fmla="*/ 8 w 8"/>
                <a:gd name="T27" fmla="*/ 382 h 1912"/>
                <a:gd name="T28" fmla="*/ 0 w 8"/>
                <a:gd name="T29" fmla="*/ 473 h 1912"/>
                <a:gd name="T30" fmla="*/ 8 w 8"/>
                <a:gd name="T31" fmla="*/ 446 h 1912"/>
                <a:gd name="T32" fmla="*/ 0 w 8"/>
                <a:gd name="T33" fmla="*/ 535 h 1912"/>
                <a:gd name="T34" fmla="*/ 8 w 8"/>
                <a:gd name="T35" fmla="*/ 509 h 1912"/>
                <a:gd name="T36" fmla="*/ 0 w 8"/>
                <a:gd name="T37" fmla="*/ 598 h 1912"/>
                <a:gd name="T38" fmla="*/ 8 w 8"/>
                <a:gd name="T39" fmla="*/ 571 h 1912"/>
                <a:gd name="T40" fmla="*/ 0 w 8"/>
                <a:gd name="T41" fmla="*/ 662 h 1912"/>
                <a:gd name="T42" fmla="*/ 8 w 8"/>
                <a:gd name="T43" fmla="*/ 635 h 1912"/>
                <a:gd name="T44" fmla="*/ 0 w 8"/>
                <a:gd name="T45" fmla="*/ 725 h 1912"/>
                <a:gd name="T46" fmla="*/ 8 w 8"/>
                <a:gd name="T47" fmla="*/ 698 h 1912"/>
                <a:gd name="T48" fmla="*/ 0 w 8"/>
                <a:gd name="T49" fmla="*/ 787 h 1912"/>
                <a:gd name="T50" fmla="*/ 8 w 8"/>
                <a:gd name="T51" fmla="*/ 761 h 1912"/>
                <a:gd name="T52" fmla="*/ 0 w 8"/>
                <a:gd name="T53" fmla="*/ 851 h 1912"/>
                <a:gd name="T54" fmla="*/ 8 w 8"/>
                <a:gd name="T55" fmla="*/ 823 h 1912"/>
                <a:gd name="T56" fmla="*/ 0 w 8"/>
                <a:gd name="T57" fmla="*/ 914 h 1912"/>
                <a:gd name="T58" fmla="*/ 8 w 8"/>
                <a:gd name="T59" fmla="*/ 887 h 1912"/>
                <a:gd name="T60" fmla="*/ 0 w 8"/>
                <a:gd name="T61" fmla="*/ 978 h 1912"/>
                <a:gd name="T62" fmla="*/ 8 w 8"/>
                <a:gd name="T63" fmla="*/ 950 h 1912"/>
                <a:gd name="T64" fmla="*/ 0 w 8"/>
                <a:gd name="T65" fmla="*/ 1040 h 1912"/>
                <a:gd name="T66" fmla="*/ 8 w 8"/>
                <a:gd name="T67" fmla="*/ 1014 h 1912"/>
                <a:gd name="T68" fmla="*/ 0 w 8"/>
                <a:gd name="T69" fmla="*/ 1103 h 1912"/>
                <a:gd name="T70" fmla="*/ 8 w 8"/>
                <a:gd name="T71" fmla="*/ 1076 h 1912"/>
                <a:gd name="T72" fmla="*/ 0 w 8"/>
                <a:gd name="T73" fmla="*/ 1166 h 1912"/>
                <a:gd name="T74" fmla="*/ 8 w 8"/>
                <a:gd name="T75" fmla="*/ 1139 h 1912"/>
                <a:gd name="T76" fmla="*/ 0 w 8"/>
                <a:gd name="T77" fmla="*/ 1230 h 1912"/>
                <a:gd name="T78" fmla="*/ 8 w 8"/>
                <a:gd name="T79" fmla="*/ 1202 h 1912"/>
                <a:gd name="T80" fmla="*/ 0 w 8"/>
                <a:gd name="T81" fmla="*/ 1292 h 1912"/>
                <a:gd name="T82" fmla="*/ 8 w 8"/>
                <a:gd name="T83" fmla="*/ 1266 h 1912"/>
                <a:gd name="T84" fmla="*/ 0 w 8"/>
                <a:gd name="T85" fmla="*/ 1355 h 1912"/>
                <a:gd name="T86" fmla="*/ 8 w 8"/>
                <a:gd name="T87" fmla="*/ 1328 h 1912"/>
                <a:gd name="T88" fmla="*/ 0 w 8"/>
                <a:gd name="T89" fmla="*/ 1419 h 1912"/>
                <a:gd name="T90" fmla="*/ 8 w 8"/>
                <a:gd name="T91" fmla="*/ 1391 h 1912"/>
                <a:gd name="T92" fmla="*/ 0 w 8"/>
                <a:gd name="T93" fmla="*/ 1482 h 1912"/>
                <a:gd name="T94" fmla="*/ 8 w 8"/>
                <a:gd name="T95" fmla="*/ 1455 h 1912"/>
                <a:gd name="T96" fmla="*/ 0 w 8"/>
                <a:gd name="T97" fmla="*/ 1544 h 1912"/>
                <a:gd name="T98" fmla="*/ 8 w 8"/>
                <a:gd name="T99" fmla="*/ 1518 h 1912"/>
                <a:gd name="T100" fmla="*/ 0 w 8"/>
                <a:gd name="T101" fmla="*/ 1607 h 1912"/>
                <a:gd name="T102" fmla="*/ 8 w 8"/>
                <a:gd name="T103" fmla="*/ 1580 h 1912"/>
                <a:gd name="T104" fmla="*/ 0 w 8"/>
                <a:gd name="T105" fmla="*/ 1671 h 1912"/>
                <a:gd name="T106" fmla="*/ 8 w 8"/>
                <a:gd name="T107" fmla="*/ 1643 h 1912"/>
                <a:gd name="T108" fmla="*/ 0 w 8"/>
                <a:gd name="T109" fmla="*/ 1734 h 1912"/>
                <a:gd name="T110" fmla="*/ 8 w 8"/>
                <a:gd name="T111" fmla="*/ 1707 h 1912"/>
                <a:gd name="T112" fmla="*/ 0 w 8"/>
                <a:gd name="T113" fmla="*/ 1796 h 1912"/>
                <a:gd name="T114" fmla="*/ 8 w 8"/>
                <a:gd name="T115" fmla="*/ 1770 h 1912"/>
                <a:gd name="T116" fmla="*/ 0 w 8"/>
                <a:gd name="T117" fmla="*/ 1860 h 1912"/>
                <a:gd name="T118" fmla="*/ 8 w 8"/>
                <a:gd name="T119" fmla="*/ 1832 h 1912"/>
                <a:gd name="T120" fmla="*/ 0 w 8"/>
                <a:gd name="T121" fmla="*/ 1907 h 1912"/>
                <a:gd name="T122" fmla="*/ 8 w 8"/>
                <a:gd name="T123" fmla="*/ 1896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" h="1912">
                  <a:moveTo>
                    <a:pt x="8" y="5"/>
                  </a:moveTo>
                  <a:lnTo>
                    <a:pt x="8" y="31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8" y="67"/>
                  </a:moveTo>
                  <a:lnTo>
                    <a:pt x="8" y="94"/>
                  </a:lnTo>
                  <a:lnTo>
                    <a:pt x="8" y="95"/>
                  </a:lnTo>
                  <a:lnTo>
                    <a:pt x="7" y="97"/>
                  </a:lnTo>
                  <a:lnTo>
                    <a:pt x="5" y="98"/>
                  </a:lnTo>
                  <a:lnTo>
                    <a:pt x="4" y="98"/>
                  </a:lnTo>
                  <a:lnTo>
                    <a:pt x="3" y="98"/>
                  </a:lnTo>
                  <a:lnTo>
                    <a:pt x="1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3" y="64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8" y="65"/>
                  </a:lnTo>
                  <a:lnTo>
                    <a:pt x="8" y="67"/>
                  </a:lnTo>
                  <a:lnTo>
                    <a:pt x="8" y="67"/>
                  </a:lnTo>
                  <a:close/>
                  <a:moveTo>
                    <a:pt x="8" y="130"/>
                  </a:moveTo>
                  <a:lnTo>
                    <a:pt x="8" y="157"/>
                  </a:lnTo>
                  <a:lnTo>
                    <a:pt x="8" y="159"/>
                  </a:lnTo>
                  <a:lnTo>
                    <a:pt x="7" y="160"/>
                  </a:lnTo>
                  <a:lnTo>
                    <a:pt x="5" y="162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1" y="127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5" y="126"/>
                  </a:lnTo>
                  <a:lnTo>
                    <a:pt x="7" y="127"/>
                  </a:lnTo>
                  <a:lnTo>
                    <a:pt x="8" y="129"/>
                  </a:lnTo>
                  <a:lnTo>
                    <a:pt x="8" y="130"/>
                  </a:lnTo>
                  <a:lnTo>
                    <a:pt x="8" y="130"/>
                  </a:lnTo>
                  <a:close/>
                  <a:moveTo>
                    <a:pt x="8" y="193"/>
                  </a:moveTo>
                  <a:lnTo>
                    <a:pt x="8" y="221"/>
                  </a:lnTo>
                  <a:lnTo>
                    <a:pt x="8" y="222"/>
                  </a:lnTo>
                  <a:lnTo>
                    <a:pt x="7" y="224"/>
                  </a:lnTo>
                  <a:lnTo>
                    <a:pt x="5" y="225"/>
                  </a:lnTo>
                  <a:lnTo>
                    <a:pt x="4" y="225"/>
                  </a:lnTo>
                  <a:lnTo>
                    <a:pt x="3" y="225"/>
                  </a:lnTo>
                  <a:lnTo>
                    <a:pt x="1" y="224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1" y="191"/>
                  </a:lnTo>
                  <a:lnTo>
                    <a:pt x="3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7" y="191"/>
                  </a:lnTo>
                  <a:lnTo>
                    <a:pt x="8" y="192"/>
                  </a:lnTo>
                  <a:lnTo>
                    <a:pt x="8" y="193"/>
                  </a:lnTo>
                  <a:lnTo>
                    <a:pt x="8" y="193"/>
                  </a:lnTo>
                  <a:close/>
                  <a:moveTo>
                    <a:pt x="8" y="257"/>
                  </a:moveTo>
                  <a:lnTo>
                    <a:pt x="8" y="283"/>
                  </a:lnTo>
                  <a:lnTo>
                    <a:pt x="8" y="286"/>
                  </a:lnTo>
                  <a:lnTo>
                    <a:pt x="7" y="287"/>
                  </a:lnTo>
                  <a:lnTo>
                    <a:pt x="5" y="287"/>
                  </a:lnTo>
                  <a:lnTo>
                    <a:pt x="4" y="289"/>
                  </a:lnTo>
                  <a:lnTo>
                    <a:pt x="3" y="287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83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1" y="254"/>
                  </a:lnTo>
                  <a:lnTo>
                    <a:pt x="3" y="253"/>
                  </a:lnTo>
                  <a:lnTo>
                    <a:pt x="4" y="253"/>
                  </a:lnTo>
                  <a:lnTo>
                    <a:pt x="5" y="253"/>
                  </a:lnTo>
                  <a:lnTo>
                    <a:pt x="7" y="254"/>
                  </a:lnTo>
                  <a:lnTo>
                    <a:pt x="8" y="255"/>
                  </a:lnTo>
                  <a:lnTo>
                    <a:pt x="8" y="257"/>
                  </a:lnTo>
                  <a:lnTo>
                    <a:pt x="8" y="257"/>
                  </a:lnTo>
                  <a:close/>
                  <a:moveTo>
                    <a:pt x="8" y="319"/>
                  </a:moveTo>
                  <a:lnTo>
                    <a:pt x="8" y="346"/>
                  </a:lnTo>
                  <a:lnTo>
                    <a:pt x="8" y="348"/>
                  </a:lnTo>
                  <a:lnTo>
                    <a:pt x="7" y="349"/>
                  </a:lnTo>
                  <a:lnTo>
                    <a:pt x="5" y="351"/>
                  </a:lnTo>
                  <a:lnTo>
                    <a:pt x="4" y="351"/>
                  </a:lnTo>
                  <a:lnTo>
                    <a:pt x="3" y="351"/>
                  </a:lnTo>
                  <a:lnTo>
                    <a:pt x="1" y="349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0" y="319"/>
                  </a:lnTo>
                  <a:lnTo>
                    <a:pt x="0" y="317"/>
                  </a:lnTo>
                  <a:lnTo>
                    <a:pt x="1" y="316"/>
                  </a:lnTo>
                  <a:lnTo>
                    <a:pt x="3" y="316"/>
                  </a:lnTo>
                  <a:lnTo>
                    <a:pt x="4" y="315"/>
                  </a:lnTo>
                  <a:lnTo>
                    <a:pt x="5" y="316"/>
                  </a:lnTo>
                  <a:lnTo>
                    <a:pt x="7" y="316"/>
                  </a:lnTo>
                  <a:lnTo>
                    <a:pt x="8" y="317"/>
                  </a:lnTo>
                  <a:lnTo>
                    <a:pt x="8" y="319"/>
                  </a:lnTo>
                  <a:lnTo>
                    <a:pt x="8" y="319"/>
                  </a:lnTo>
                  <a:close/>
                  <a:moveTo>
                    <a:pt x="8" y="382"/>
                  </a:moveTo>
                  <a:lnTo>
                    <a:pt x="8" y="410"/>
                  </a:lnTo>
                  <a:lnTo>
                    <a:pt x="8" y="411"/>
                  </a:lnTo>
                  <a:lnTo>
                    <a:pt x="7" y="413"/>
                  </a:lnTo>
                  <a:lnTo>
                    <a:pt x="5" y="414"/>
                  </a:lnTo>
                  <a:lnTo>
                    <a:pt x="4" y="414"/>
                  </a:lnTo>
                  <a:lnTo>
                    <a:pt x="3" y="414"/>
                  </a:lnTo>
                  <a:lnTo>
                    <a:pt x="1" y="413"/>
                  </a:lnTo>
                  <a:lnTo>
                    <a:pt x="0" y="411"/>
                  </a:lnTo>
                  <a:lnTo>
                    <a:pt x="0" y="410"/>
                  </a:lnTo>
                  <a:lnTo>
                    <a:pt x="0" y="382"/>
                  </a:lnTo>
                  <a:lnTo>
                    <a:pt x="0" y="381"/>
                  </a:lnTo>
                  <a:lnTo>
                    <a:pt x="1" y="379"/>
                  </a:lnTo>
                  <a:lnTo>
                    <a:pt x="3" y="378"/>
                  </a:lnTo>
                  <a:lnTo>
                    <a:pt x="4" y="378"/>
                  </a:lnTo>
                  <a:lnTo>
                    <a:pt x="5" y="378"/>
                  </a:lnTo>
                  <a:lnTo>
                    <a:pt x="7" y="379"/>
                  </a:lnTo>
                  <a:lnTo>
                    <a:pt x="8" y="381"/>
                  </a:lnTo>
                  <a:lnTo>
                    <a:pt x="8" y="382"/>
                  </a:lnTo>
                  <a:lnTo>
                    <a:pt x="8" y="382"/>
                  </a:lnTo>
                  <a:close/>
                  <a:moveTo>
                    <a:pt x="8" y="446"/>
                  </a:moveTo>
                  <a:lnTo>
                    <a:pt x="8" y="473"/>
                  </a:lnTo>
                  <a:lnTo>
                    <a:pt x="8" y="475"/>
                  </a:lnTo>
                  <a:lnTo>
                    <a:pt x="7" y="476"/>
                  </a:lnTo>
                  <a:lnTo>
                    <a:pt x="5" y="477"/>
                  </a:lnTo>
                  <a:lnTo>
                    <a:pt x="4" y="477"/>
                  </a:lnTo>
                  <a:lnTo>
                    <a:pt x="3" y="477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46"/>
                  </a:lnTo>
                  <a:lnTo>
                    <a:pt x="0" y="444"/>
                  </a:lnTo>
                  <a:lnTo>
                    <a:pt x="1" y="443"/>
                  </a:lnTo>
                  <a:lnTo>
                    <a:pt x="3" y="441"/>
                  </a:lnTo>
                  <a:lnTo>
                    <a:pt x="4" y="441"/>
                  </a:lnTo>
                  <a:lnTo>
                    <a:pt x="5" y="441"/>
                  </a:lnTo>
                  <a:lnTo>
                    <a:pt x="7" y="443"/>
                  </a:lnTo>
                  <a:lnTo>
                    <a:pt x="8" y="444"/>
                  </a:lnTo>
                  <a:lnTo>
                    <a:pt x="8" y="446"/>
                  </a:lnTo>
                  <a:lnTo>
                    <a:pt x="8" y="446"/>
                  </a:lnTo>
                  <a:close/>
                  <a:moveTo>
                    <a:pt x="8" y="509"/>
                  </a:moveTo>
                  <a:lnTo>
                    <a:pt x="8" y="535"/>
                  </a:lnTo>
                  <a:lnTo>
                    <a:pt x="8" y="538"/>
                  </a:lnTo>
                  <a:lnTo>
                    <a:pt x="7" y="539"/>
                  </a:lnTo>
                  <a:lnTo>
                    <a:pt x="5" y="539"/>
                  </a:lnTo>
                  <a:lnTo>
                    <a:pt x="4" y="541"/>
                  </a:lnTo>
                  <a:lnTo>
                    <a:pt x="3" y="539"/>
                  </a:lnTo>
                  <a:lnTo>
                    <a:pt x="1" y="539"/>
                  </a:lnTo>
                  <a:lnTo>
                    <a:pt x="0" y="538"/>
                  </a:lnTo>
                  <a:lnTo>
                    <a:pt x="0" y="535"/>
                  </a:lnTo>
                  <a:lnTo>
                    <a:pt x="0" y="509"/>
                  </a:lnTo>
                  <a:lnTo>
                    <a:pt x="0" y="508"/>
                  </a:lnTo>
                  <a:lnTo>
                    <a:pt x="1" y="506"/>
                  </a:lnTo>
                  <a:lnTo>
                    <a:pt x="3" y="505"/>
                  </a:lnTo>
                  <a:lnTo>
                    <a:pt x="4" y="505"/>
                  </a:lnTo>
                  <a:lnTo>
                    <a:pt x="5" y="505"/>
                  </a:lnTo>
                  <a:lnTo>
                    <a:pt x="7" y="506"/>
                  </a:lnTo>
                  <a:lnTo>
                    <a:pt x="8" y="508"/>
                  </a:lnTo>
                  <a:lnTo>
                    <a:pt x="8" y="509"/>
                  </a:lnTo>
                  <a:lnTo>
                    <a:pt x="8" y="509"/>
                  </a:lnTo>
                  <a:close/>
                  <a:moveTo>
                    <a:pt x="8" y="571"/>
                  </a:moveTo>
                  <a:lnTo>
                    <a:pt x="8" y="598"/>
                  </a:lnTo>
                  <a:lnTo>
                    <a:pt x="8" y="600"/>
                  </a:lnTo>
                  <a:lnTo>
                    <a:pt x="7" y="601"/>
                  </a:lnTo>
                  <a:lnTo>
                    <a:pt x="5" y="603"/>
                  </a:lnTo>
                  <a:lnTo>
                    <a:pt x="4" y="603"/>
                  </a:lnTo>
                  <a:lnTo>
                    <a:pt x="3" y="603"/>
                  </a:lnTo>
                  <a:lnTo>
                    <a:pt x="1" y="601"/>
                  </a:lnTo>
                  <a:lnTo>
                    <a:pt x="0" y="600"/>
                  </a:lnTo>
                  <a:lnTo>
                    <a:pt x="0" y="598"/>
                  </a:lnTo>
                  <a:lnTo>
                    <a:pt x="0" y="571"/>
                  </a:lnTo>
                  <a:lnTo>
                    <a:pt x="0" y="570"/>
                  </a:lnTo>
                  <a:lnTo>
                    <a:pt x="1" y="568"/>
                  </a:lnTo>
                  <a:lnTo>
                    <a:pt x="3" y="568"/>
                  </a:lnTo>
                  <a:lnTo>
                    <a:pt x="4" y="567"/>
                  </a:lnTo>
                  <a:lnTo>
                    <a:pt x="5" y="568"/>
                  </a:lnTo>
                  <a:lnTo>
                    <a:pt x="7" y="568"/>
                  </a:lnTo>
                  <a:lnTo>
                    <a:pt x="8" y="570"/>
                  </a:lnTo>
                  <a:lnTo>
                    <a:pt x="8" y="571"/>
                  </a:lnTo>
                  <a:lnTo>
                    <a:pt x="8" y="571"/>
                  </a:lnTo>
                  <a:close/>
                  <a:moveTo>
                    <a:pt x="8" y="635"/>
                  </a:moveTo>
                  <a:lnTo>
                    <a:pt x="8" y="662"/>
                  </a:lnTo>
                  <a:lnTo>
                    <a:pt x="8" y="663"/>
                  </a:lnTo>
                  <a:lnTo>
                    <a:pt x="7" y="665"/>
                  </a:lnTo>
                  <a:lnTo>
                    <a:pt x="5" y="666"/>
                  </a:lnTo>
                  <a:lnTo>
                    <a:pt x="4" y="666"/>
                  </a:lnTo>
                  <a:lnTo>
                    <a:pt x="3" y="666"/>
                  </a:lnTo>
                  <a:lnTo>
                    <a:pt x="1" y="665"/>
                  </a:lnTo>
                  <a:lnTo>
                    <a:pt x="0" y="663"/>
                  </a:lnTo>
                  <a:lnTo>
                    <a:pt x="0" y="662"/>
                  </a:lnTo>
                  <a:lnTo>
                    <a:pt x="0" y="635"/>
                  </a:lnTo>
                  <a:lnTo>
                    <a:pt x="0" y="633"/>
                  </a:lnTo>
                  <a:lnTo>
                    <a:pt x="1" y="632"/>
                  </a:lnTo>
                  <a:lnTo>
                    <a:pt x="3" y="630"/>
                  </a:lnTo>
                  <a:lnTo>
                    <a:pt x="4" y="630"/>
                  </a:lnTo>
                  <a:lnTo>
                    <a:pt x="5" y="630"/>
                  </a:lnTo>
                  <a:lnTo>
                    <a:pt x="7" y="632"/>
                  </a:lnTo>
                  <a:lnTo>
                    <a:pt x="8" y="633"/>
                  </a:lnTo>
                  <a:lnTo>
                    <a:pt x="8" y="635"/>
                  </a:lnTo>
                  <a:lnTo>
                    <a:pt x="8" y="635"/>
                  </a:lnTo>
                  <a:close/>
                  <a:moveTo>
                    <a:pt x="8" y="698"/>
                  </a:moveTo>
                  <a:lnTo>
                    <a:pt x="8" y="725"/>
                  </a:lnTo>
                  <a:lnTo>
                    <a:pt x="8" y="727"/>
                  </a:lnTo>
                  <a:lnTo>
                    <a:pt x="7" y="728"/>
                  </a:lnTo>
                  <a:lnTo>
                    <a:pt x="5" y="730"/>
                  </a:lnTo>
                  <a:lnTo>
                    <a:pt x="4" y="730"/>
                  </a:lnTo>
                  <a:lnTo>
                    <a:pt x="3" y="730"/>
                  </a:lnTo>
                  <a:lnTo>
                    <a:pt x="1" y="728"/>
                  </a:lnTo>
                  <a:lnTo>
                    <a:pt x="0" y="727"/>
                  </a:lnTo>
                  <a:lnTo>
                    <a:pt x="0" y="725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1" y="695"/>
                  </a:lnTo>
                  <a:lnTo>
                    <a:pt x="3" y="694"/>
                  </a:lnTo>
                  <a:lnTo>
                    <a:pt x="4" y="694"/>
                  </a:lnTo>
                  <a:lnTo>
                    <a:pt x="5" y="694"/>
                  </a:lnTo>
                  <a:lnTo>
                    <a:pt x="7" y="695"/>
                  </a:lnTo>
                  <a:lnTo>
                    <a:pt x="8" y="696"/>
                  </a:lnTo>
                  <a:lnTo>
                    <a:pt x="8" y="698"/>
                  </a:lnTo>
                  <a:lnTo>
                    <a:pt x="8" y="698"/>
                  </a:lnTo>
                  <a:close/>
                  <a:moveTo>
                    <a:pt x="8" y="761"/>
                  </a:moveTo>
                  <a:lnTo>
                    <a:pt x="8" y="787"/>
                  </a:lnTo>
                  <a:lnTo>
                    <a:pt x="8" y="790"/>
                  </a:lnTo>
                  <a:lnTo>
                    <a:pt x="7" y="792"/>
                  </a:lnTo>
                  <a:lnTo>
                    <a:pt x="5" y="792"/>
                  </a:lnTo>
                  <a:lnTo>
                    <a:pt x="4" y="793"/>
                  </a:lnTo>
                  <a:lnTo>
                    <a:pt x="3" y="792"/>
                  </a:lnTo>
                  <a:lnTo>
                    <a:pt x="1" y="792"/>
                  </a:lnTo>
                  <a:lnTo>
                    <a:pt x="0" y="790"/>
                  </a:lnTo>
                  <a:lnTo>
                    <a:pt x="0" y="787"/>
                  </a:lnTo>
                  <a:lnTo>
                    <a:pt x="0" y="761"/>
                  </a:lnTo>
                  <a:lnTo>
                    <a:pt x="0" y="760"/>
                  </a:lnTo>
                  <a:lnTo>
                    <a:pt x="1" y="758"/>
                  </a:lnTo>
                  <a:lnTo>
                    <a:pt x="3" y="757"/>
                  </a:lnTo>
                  <a:lnTo>
                    <a:pt x="4" y="757"/>
                  </a:lnTo>
                  <a:lnTo>
                    <a:pt x="5" y="757"/>
                  </a:lnTo>
                  <a:lnTo>
                    <a:pt x="7" y="758"/>
                  </a:lnTo>
                  <a:lnTo>
                    <a:pt x="8" y="760"/>
                  </a:lnTo>
                  <a:lnTo>
                    <a:pt x="8" y="761"/>
                  </a:lnTo>
                  <a:lnTo>
                    <a:pt x="8" y="761"/>
                  </a:lnTo>
                  <a:close/>
                  <a:moveTo>
                    <a:pt x="8" y="823"/>
                  </a:moveTo>
                  <a:lnTo>
                    <a:pt x="8" y="851"/>
                  </a:lnTo>
                  <a:lnTo>
                    <a:pt x="8" y="852"/>
                  </a:lnTo>
                  <a:lnTo>
                    <a:pt x="7" y="854"/>
                  </a:lnTo>
                  <a:lnTo>
                    <a:pt x="5" y="855"/>
                  </a:lnTo>
                  <a:lnTo>
                    <a:pt x="4" y="855"/>
                  </a:lnTo>
                  <a:lnTo>
                    <a:pt x="3" y="855"/>
                  </a:lnTo>
                  <a:lnTo>
                    <a:pt x="1" y="854"/>
                  </a:lnTo>
                  <a:lnTo>
                    <a:pt x="0" y="852"/>
                  </a:lnTo>
                  <a:lnTo>
                    <a:pt x="0" y="851"/>
                  </a:lnTo>
                  <a:lnTo>
                    <a:pt x="0" y="823"/>
                  </a:lnTo>
                  <a:lnTo>
                    <a:pt x="0" y="822"/>
                  </a:lnTo>
                  <a:lnTo>
                    <a:pt x="1" y="820"/>
                  </a:lnTo>
                  <a:lnTo>
                    <a:pt x="3" y="820"/>
                  </a:lnTo>
                  <a:lnTo>
                    <a:pt x="4" y="819"/>
                  </a:lnTo>
                  <a:lnTo>
                    <a:pt x="5" y="820"/>
                  </a:lnTo>
                  <a:lnTo>
                    <a:pt x="7" y="820"/>
                  </a:lnTo>
                  <a:lnTo>
                    <a:pt x="8" y="822"/>
                  </a:lnTo>
                  <a:lnTo>
                    <a:pt x="8" y="823"/>
                  </a:lnTo>
                  <a:lnTo>
                    <a:pt x="8" y="823"/>
                  </a:lnTo>
                  <a:close/>
                  <a:moveTo>
                    <a:pt x="8" y="887"/>
                  </a:moveTo>
                  <a:lnTo>
                    <a:pt x="8" y="914"/>
                  </a:lnTo>
                  <a:lnTo>
                    <a:pt x="8" y="916"/>
                  </a:lnTo>
                  <a:lnTo>
                    <a:pt x="7" y="917"/>
                  </a:lnTo>
                  <a:lnTo>
                    <a:pt x="5" y="918"/>
                  </a:lnTo>
                  <a:lnTo>
                    <a:pt x="4" y="918"/>
                  </a:lnTo>
                  <a:lnTo>
                    <a:pt x="3" y="918"/>
                  </a:lnTo>
                  <a:lnTo>
                    <a:pt x="1" y="917"/>
                  </a:lnTo>
                  <a:lnTo>
                    <a:pt x="0" y="916"/>
                  </a:lnTo>
                  <a:lnTo>
                    <a:pt x="0" y="914"/>
                  </a:lnTo>
                  <a:lnTo>
                    <a:pt x="0" y="887"/>
                  </a:lnTo>
                  <a:lnTo>
                    <a:pt x="0" y="885"/>
                  </a:lnTo>
                  <a:lnTo>
                    <a:pt x="1" y="884"/>
                  </a:lnTo>
                  <a:lnTo>
                    <a:pt x="3" y="882"/>
                  </a:lnTo>
                  <a:lnTo>
                    <a:pt x="4" y="882"/>
                  </a:lnTo>
                  <a:lnTo>
                    <a:pt x="5" y="882"/>
                  </a:lnTo>
                  <a:lnTo>
                    <a:pt x="7" y="884"/>
                  </a:lnTo>
                  <a:lnTo>
                    <a:pt x="8" y="885"/>
                  </a:lnTo>
                  <a:lnTo>
                    <a:pt x="8" y="887"/>
                  </a:lnTo>
                  <a:lnTo>
                    <a:pt x="8" y="887"/>
                  </a:lnTo>
                  <a:close/>
                  <a:moveTo>
                    <a:pt x="8" y="950"/>
                  </a:moveTo>
                  <a:lnTo>
                    <a:pt x="8" y="978"/>
                  </a:lnTo>
                  <a:lnTo>
                    <a:pt x="8" y="979"/>
                  </a:lnTo>
                  <a:lnTo>
                    <a:pt x="7" y="980"/>
                  </a:lnTo>
                  <a:lnTo>
                    <a:pt x="5" y="982"/>
                  </a:lnTo>
                  <a:lnTo>
                    <a:pt x="4" y="982"/>
                  </a:lnTo>
                  <a:lnTo>
                    <a:pt x="3" y="982"/>
                  </a:lnTo>
                  <a:lnTo>
                    <a:pt x="1" y="980"/>
                  </a:lnTo>
                  <a:lnTo>
                    <a:pt x="0" y="979"/>
                  </a:lnTo>
                  <a:lnTo>
                    <a:pt x="0" y="978"/>
                  </a:lnTo>
                  <a:lnTo>
                    <a:pt x="0" y="950"/>
                  </a:lnTo>
                  <a:lnTo>
                    <a:pt x="0" y="949"/>
                  </a:lnTo>
                  <a:lnTo>
                    <a:pt x="1" y="947"/>
                  </a:lnTo>
                  <a:lnTo>
                    <a:pt x="3" y="946"/>
                  </a:lnTo>
                  <a:lnTo>
                    <a:pt x="4" y="946"/>
                  </a:lnTo>
                  <a:lnTo>
                    <a:pt x="5" y="946"/>
                  </a:lnTo>
                  <a:lnTo>
                    <a:pt x="7" y="947"/>
                  </a:lnTo>
                  <a:lnTo>
                    <a:pt x="8" y="949"/>
                  </a:lnTo>
                  <a:lnTo>
                    <a:pt x="8" y="950"/>
                  </a:lnTo>
                  <a:lnTo>
                    <a:pt x="8" y="950"/>
                  </a:lnTo>
                  <a:close/>
                  <a:moveTo>
                    <a:pt x="8" y="1014"/>
                  </a:moveTo>
                  <a:lnTo>
                    <a:pt x="8" y="1040"/>
                  </a:lnTo>
                  <a:lnTo>
                    <a:pt x="8" y="1042"/>
                  </a:lnTo>
                  <a:lnTo>
                    <a:pt x="7" y="1044"/>
                  </a:lnTo>
                  <a:lnTo>
                    <a:pt x="5" y="1044"/>
                  </a:lnTo>
                  <a:lnTo>
                    <a:pt x="4" y="1045"/>
                  </a:lnTo>
                  <a:lnTo>
                    <a:pt x="3" y="1044"/>
                  </a:lnTo>
                  <a:lnTo>
                    <a:pt x="1" y="1044"/>
                  </a:lnTo>
                  <a:lnTo>
                    <a:pt x="0" y="1042"/>
                  </a:lnTo>
                  <a:lnTo>
                    <a:pt x="0" y="1040"/>
                  </a:lnTo>
                  <a:lnTo>
                    <a:pt x="0" y="1014"/>
                  </a:lnTo>
                  <a:lnTo>
                    <a:pt x="0" y="1012"/>
                  </a:lnTo>
                  <a:lnTo>
                    <a:pt x="1" y="1011"/>
                  </a:lnTo>
                  <a:lnTo>
                    <a:pt x="3" y="1009"/>
                  </a:lnTo>
                  <a:lnTo>
                    <a:pt x="4" y="1009"/>
                  </a:lnTo>
                  <a:lnTo>
                    <a:pt x="5" y="1009"/>
                  </a:lnTo>
                  <a:lnTo>
                    <a:pt x="7" y="1011"/>
                  </a:lnTo>
                  <a:lnTo>
                    <a:pt x="8" y="1012"/>
                  </a:lnTo>
                  <a:lnTo>
                    <a:pt x="8" y="1014"/>
                  </a:lnTo>
                  <a:lnTo>
                    <a:pt x="8" y="1014"/>
                  </a:lnTo>
                  <a:close/>
                  <a:moveTo>
                    <a:pt x="8" y="1076"/>
                  </a:moveTo>
                  <a:lnTo>
                    <a:pt x="8" y="1103"/>
                  </a:lnTo>
                  <a:lnTo>
                    <a:pt x="8" y="1104"/>
                  </a:lnTo>
                  <a:lnTo>
                    <a:pt x="7" y="1106"/>
                  </a:lnTo>
                  <a:lnTo>
                    <a:pt x="5" y="1107"/>
                  </a:lnTo>
                  <a:lnTo>
                    <a:pt x="4" y="1107"/>
                  </a:lnTo>
                  <a:lnTo>
                    <a:pt x="3" y="1107"/>
                  </a:lnTo>
                  <a:lnTo>
                    <a:pt x="1" y="1106"/>
                  </a:lnTo>
                  <a:lnTo>
                    <a:pt x="0" y="1104"/>
                  </a:lnTo>
                  <a:lnTo>
                    <a:pt x="0" y="1103"/>
                  </a:lnTo>
                  <a:lnTo>
                    <a:pt x="0" y="1076"/>
                  </a:lnTo>
                  <a:lnTo>
                    <a:pt x="0" y="1074"/>
                  </a:lnTo>
                  <a:lnTo>
                    <a:pt x="1" y="1073"/>
                  </a:lnTo>
                  <a:lnTo>
                    <a:pt x="3" y="1073"/>
                  </a:lnTo>
                  <a:lnTo>
                    <a:pt x="4" y="1071"/>
                  </a:lnTo>
                  <a:lnTo>
                    <a:pt x="5" y="1073"/>
                  </a:lnTo>
                  <a:lnTo>
                    <a:pt x="7" y="1073"/>
                  </a:lnTo>
                  <a:lnTo>
                    <a:pt x="8" y="1074"/>
                  </a:lnTo>
                  <a:lnTo>
                    <a:pt x="8" y="1076"/>
                  </a:lnTo>
                  <a:lnTo>
                    <a:pt x="8" y="1076"/>
                  </a:lnTo>
                  <a:close/>
                  <a:moveTo>
                    <a:pt x="8" y="1139"/>
                  </a:moveTo>
                  <a:lnTo>
                    <a:pt x="8" y="1166"/>
                  </a:lnTo>
                  <a:lnTo>
                    <a:pt x="8" y="1168"/>
                  </a:lnTo>
                  <a:lnTo>
                    <a:pt x="7" y="1169"/>
                  </a:lnTo>
                  <a:lnTo>
                    <a:pt x="5" y="1171"/>
                  </a:lnTo>
                  <a:lnTo>
                    <a:pt x="4" y="1171"/>
                  </a:lnTo>
                  <a:lnTo>
                    <a:pt x="3" y="1171"/>
                  </a:lnTo>
                  <a:lnTo>
                    <a:pt x="1" y="1169"/>
                  </a:lnTo>
                  <a:lnTo>
                    <a:pt x="0" y="1168"/>
                  </a:lnTo>
                  <a:lnTo>
                    <a:pt x="0" y="1166"/>
                  </a:lnTo>
                  <a:lnTo>
                    <a:pt x="0" y="1139"/>
                  </a:lnTo>
                  <a:lnTo>
                    <a:pt x="0" y="1138"/>
                  </a:lnTo>
                  <a:lnTo>
                    <a:pt x="1" y="1136"/>
                  </a:lnTo>
                  <a:lnTo>
                    <a:pt x="3" y="1135"/>
                  </a:lnTo>
                  <a:lnTo>
                    <a:pt x="4" y="1135"/>
                  </a:lnTo>
                  <a:lnTo>
                    <a:pt x="5" y="1135"/>
                  </a:lnTo>
                  <a:lnTo>
                    <a:pt x="7" y="1136"/>
                  </a:lnTo>
                  <a:lnTo>
                    <a:pt x="8" y="1138"/>
                  </a:lnTo>
                  <a:lnTo>
                    <a:pt x="8" y="1139"/>
                  </a:lnTo>
                  <a:lnTo>
                    <a:pt x="8" y="1139"/>
                  </a:lnTo>
                  <a:close/>
                  <a:moveTo>
                    <a:pt x="8" y="1202"/>
                  </a:moveTo>
                  <a:lnTo>
                    <a:pt x="8" y="1230"/>
                  </a:lnTo>
                  <a:lnTo>
                    <a:pt x="8" y="1231"/>
                  </a:lnTo>
                  <a:lnTo>
                    <a:pt x="7" y="1233"/>
                  </a:lnTo>
                  <a:lnTo>
                    <a:pt x="5" y="1234"/>
                  </a:lnTo>
                  <a:lnTo>
                    <a:pt x="4" y="1234"/>
                  </a:lnTo>
                  <a:lnTo>
                    <a:pt x="3" y="1234"/>
                  </a:lnTo>
                  <a:lnTo>
                    <a:pt x="1" y="1233"/>
                  </a:lnTo>
                  <a:lnTo>
                    <a:pt x="0" y="1231"/>
                  </a:lnTo>
                  <a:lnTo>
                    <a:pt x="0" y="1230"/>
                  </a:lnTo>
                  <a:lnTo>
                    <a:pt x="0" y="1202"/>
                  </a:lnTo>
                  <a:lnTo>
                    <a:pt x="0" y="1201"/>
                  </a:lnTo>
                  <a:lnTo>
                    <a:pt x="1" y="1200"/>
                  </a:lnTo>
                  <a:lnTo>
                    <a:pt x="3" y="1198"/>
                  </a:lnTo>
                  <a:lnTo>
                    <a:pt x="4" y="1198"/>
                  </a:lnTo>
                  <a:lnTo>
                    <a:pt x="5" y="1198"/>
                  </a:lnTo>
                  <a:lnTo>
                    <a:pt x="7" y="1200"/>
                  </a:lnTo>
                  <a:lnTo>
                    <a:pt x="8" y="1201"/>
                  </a:lnTo>
                  <a:lnTo>
                    <a:pt x="8" y="1202"/>
                  </a:lnTo>
                  <a:lnTo>
                    <a:pt x="8" y="1202"/>
                  </a:lnTo>
                  <a:close/>
                  <a:moveTo>
                    <a:pt x="8" y="1266"/>
                  </a:moveTo>
                  <a:lnTo>
                    <a:pt x="8" y="1292"/>
                  </a:lnTo>
                  <a:lnTo>
                    <a:pt x="8" y="1295"/>
                  </a:lnTo>
                  <a:lnTo>
                    <a:pt x="7" y="1296"/>
                  </a:lnTo>
                  <a:lnTo>
                    <a:pt x="5" y="1296"/>
                  </a:lnTo>
                  <a:lnTo>
                    <a:pt x="4" y="1298"/>
                  </a:lnTo>
                  <a:lnTo>
                    <a:pt x="3" y="1296"/>
                  </a:lnTo>
                  <a:lnTo>
                    <a:pt x="1" y="1296"/>
                  </a:lnTo>
                  <a:lnTo>
                    <a:pt x="0" y="1295"/>
                  </a:lnTo>
                  <a:lnTo>
                    <a:pt x="0" y="1292"/>
                  </a:lnTo>
                  <a:lnTo>
                    <a:pt x="0" y="1266"/>
                  </a:lnTo>
                  <a:lnTo>
                    <a:pt x="0" y="1264"/>
                  </a:lnTo>
                  <a:lnTo>
                    <a:pt x="1" y="1263"/>
                  </a:lnTo>
                  <a:lnTo>
                    <a:pt x="3" y="1261"/>
                  </a:lnTo>
                  <a:lnTo>
                    <a:pt x="4" y="1261"/>
                  </a:lnTo>
                  <a:lnTo>
                    <a:pt x="5" y="1261"/>
                  </a:lnTo>
                  <a:lnTo>
                    <a:pt x="7" y="1263"/>
                  </a:lnTo>
                  <a:lnTo>
                    <a:pt x="8" y="1264"/>
                  </a:lnTo>
                  <a:lnTo>
                    <a:pt x="8" y="1266"/>
                  </a:lnTo>
                  <a:lnTo>
                    <a:pt x="8" y="1266"/>
                  </a:lnTo>
                  <a:close/>
                  <a:moveTo>
                    <a:pt x="8" y="1328"/>
                  </a:moveTo>
                  <a:lnTo>
                    <a:pt x="8" y="1355"/>
                  </a:lnTo>
                  <a:lnTo>
                    <a:pt x="8" y="1357"/>
                  </a:lnTo>
                  <a:lnTo>
                    <a:pt x="7" y="1358"/>
                  </a:lnTo>
                  <a:lnTo>
                    <a:pt x="5" y="1359"/>
                  </a:lnTo>
                  <a:lnTo>
                    <a:pt x="4" y="1359"/>
                  </a:lnTo>
                  <a:lnTo>
                    <a:pt x="3" y="1359"/>
                  </a:lnTo>
                  <a:lnTo>
                    <a:pt x="1" y="1358"/>
                  </a:lnTo>
                  <a:lnTo>
                    <a:pt x="0" y="1357"/>
                  </a:lnTo>
                  <a:lnTo>
                    <a:pt x="0" y="1355"/>
                  </a:lnTo>
                  <a:lnTo>
                    <a:pt x="0" y="1328"/>
                  </a:lnTo>
                  <a:lnTo>
                    <a:pt x="0" y="1326"/>
                  </a:lnTo>
                  <a:lnTo>
                    <a:pt x="1" y="1325"/>
                  </a:lnTo>
                  <a:lnTo>
                    <a:pt x="3" y="1325"/>
                  </a:lnTo>
                  <a:lnTo>
                    <a:pt x="4" y="1323"/>
                  </a:lnTo>
                  <a:lnTo>
                    <a:pt x="5" y="1325"/>
                  </a:lnTo>
                  <a:lnTo>
                    <a:pt x="7" y="1325"/>
                  </a:lnTo>
                  <a:lnTo>
                    <a:pt x="8" y="1326"/>
                  </a:lnTo>
                  <a:lnTo>
                    <a:pt x="8" y="1328"/>
                  </a:lnTo>
                  <a:lnTo>
                    <a:pt x="8" y="1328"/>
                  </a:lnTo>
                  <a:close/>
                  <a:moveTo>
                    <a:pt x="8" y="1391"/>
                  </a:moveTo>
                  <a:lnTo>
                    <a:pt x="8" y="1419"/>
                  </a:lnTo>
                  <a:lnTo>
                    <a:pt x="8" y="1420"/>
                  </a:lnTo>
                  <a:lnTo>
                    <a:pt x="7" y="1421"/>
                  </a:lnTo>
                  <a:lnTo>
                    <a:pt x="5" y="1423"/>
                  </a:lnTo>
                  <a:lnTo>
                    <a:pt x="4" y="1423"/>
                  </a:lnTo>
                  <a:lnTo>
                    <a:pt x="3" y="1423"/>
                  </a:lnTo>
                  <a:lnTo>
                    <a:pt x="1" y="1421"/>
                  </a:lnTo>
                  <a:lnTo>
                    <a:pt x="0" y="1420"/>
                  </a:lnTo>
                  <a:lnTo>
                    <a:pt x="0" y="1419"/>
                  </a:lnTo>
                  <a:lnTo>
                    <a:pt x="0" y="1391"/>
                  </a:lnTo>
                  <a:lnTo>
                    <a:pt x="0" y="1390"/>
                  </a:lnTo>
                  <a:lnTo>
                    <a:pt x="1" y="1388"/>
                  </a:lnTo>
                  <a:lnTo>
                    <a:pt x="3" y="1387"/>
                  </a:lnTo>
                  <a:lnTo>
                    <a:pt x="4" y="1387"/>
                  </a:lnTo>
                  <a:lnTo>
                    <a:pt x="5" y="1387"/>
                  </a:lnTo>
                  <a:lnTo>
                    <a:pt x="7" y="1388"/>
                  </a:lnTo>
                  <a:lnTo>
                    <a:pt x="8" y="1390"/>
                  </a:lnTo>
                  <a:lnTo>
                    <a:pt x="8" y="1391"/>
                  </a:lnTo>
                  <a:lnTo>
                    <a:pt x="8" y="1391"/>
                  </a:lnTo>
                  <a:close/>
                  <a:moveTo>
                    <a:pt x="8" y="1455"/>
                  </a:moveTo>
                  <a:lnTo>
                    <a:pt x="8" y="1482"/>
                  </a:lnTo>
                  <a:lnTo>
                    <a:pt x="8" y="1483"/>
                  </a:lnTo>
                  <a:lnTo>
                    <a:pt x="7" y="1485"/>
                  </a:lnTo>
                  <a:lnTo>
                    <a:pt x="5" y="1486"/>
                  </a:lnTo>
                  <a:lnTo>
                    <a:pt x="4" y="1486"/>
                  </a:lnTo>
                  <a:lnTo>
                    <a:pt x="3" y="1486"/>
                  </a:lnTo>
                  <a:lnTo>
                    <a:pt x="1" y="1485"/>
                  </a:lnTo>
                  <a:lnTo>
                    <a:pt x="0" y="1483"/>
                  </a:lnTo>
                  <a:lnTo>
                    <a:pt x="0" y="1482"/>
                  </a:lnTo>
                  <a:lnTo>
                    <a:pt x="0" y="1455"/>
                  </a:lnTo>
                  <a:lnTo>
                    <a:pt x="0" y="1453"/>
                  </a:lnTo>
                  <a:lnTo>
                    <a:pt x="1" y="1452"/>
                  </a:lnTo>
                  <a:lnTo>
                    <a:pt x="3" y="1450"/>
                  </a:lnTo>
                  <a:lnTo>
                    <a:pt x="4" y="1450"/>
                  </a:lnTo>
                  <a:lnTo>
                    <a:pt x="5" y="1450"/>
                  </a:lnTo>
                  <a:lnTo>
                    <a:pt x="7" y="1452"/>
                  </a:lnTo>
                  <a:lnTo>
                    <a:pt x="8" y="1453"/>
                  </a:lnTo>
                  <a:lnTo>
                    <a:pt x="8" y="1455"/>
                  </a:lnTo>
                  <a:lnTo>
                    <a:pt x="8" y="1455"/>
                  </a:lnTo>
                  <a:close/>
                  <a:moveTo>
                    <a:pt x="8" y="1518"/>
                  </a:moveTo>
                  <a:lnTo>
                    <a:pt x="8" y="1544"/>
                  </a:lnTo>
                  <a:lnTo>
                    <a:pt x="8" y="1547"/>
                  </a:lnTo>
                  <a:lnTo>
                    <a:pt x="7" y="1548"/>
                  </a:lnTo>
                  <a:lnTo>
                    <a:pt x="5" y="1548"/>
                  </a:lnTo>
                  <a:lnTo>
                    <a:pt x="4" y="1550"/>
                  </a:lnTo>
                  <a:lnTo>
                    <a:pt x="3" y="1548"/>
                  </a:lnTo>
                  <a:lnTo>
                    <a:pt x="1" y="1548"/>
                  </a:lnTo>
                  <a:lnTo>
                    <a:pt x="0" y="1547"/>
                  </a:lnTo>
                  <a:lnTo>
                    <a:pt x="0" y="1544"/>
                  </a:lnTo>
                  <a:lnTo>
                    <a:pt x="0" y="1518"/>
                  </a:lnTo>
                  <a:lnTo>
                    <a:pt x="0" y="1517"/>
                  </a:lnTo>
                  <a:lnTo>
                    <a:pt x="1" y="1515"/>
                  </a:lnTo>
                  <a:lnTo>
                    <a:pt x="3" y="1514"/>
                  </a:lnTo>
                  <a:lnTo>
                    <a:pt x="4" y="1514"/>
                  </a:lnTo>
                  <a:lnTo>
                    <a:pt x="5" y="1514"/>
                  </a:lnTo>
                  <a:lnTo>
                    <a:pt x="7" y="1515"/>
                  </a:lnTo>
                  <a:lnTo>
                    <a:pt x="8" y="1517"/>
                  </a:lnTo>
                  <a:lnTo>
                    <a:pt x="8" y="1518"/>
                  </a:lnTo>
                  <a:lnTo>
                    <a:pt x="8" y="1518"/>
                  </a:lnTo>
                  <a:close/>
                  <a:moveTo>
                    <a:pt x="8" y="1580"/>
                  </a:moveTo>
                  <a:lnTo>
                    <a:pt x="8" y="1607"/>
                  </a:lnTo>
                  <a:lnTo>
                    <a:pt x="8" y="1609"/>
                  </a:lnTo>
                  <a:lnTo>
                    <a:pt x="7" y="1610"/>
                  </a:lnTo>
                  <a:lnTo>
                    <a:pt x="5" y="1612"/>
                  </a:lnTo>
                  <a:lnTo>
                    <a:pt x="4" y="1612"/>
                  </a:lnTo>
                  <a:lnTo>
                    <a:pt x="3" y="1612"/>
                  </a:lnTo>
                  <a:lnTo>
                    <a:pt x="1" y="1610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0" y="1580"/>
                  </a:lnTo>
                  <a:lnTo>
                    <a:pt x="0" y="1579"/>
                  </a:lnTo>
                  <a:lnTo>
                    <a:pt x="1" y="1577"/>
                  </a:lnTo>
                  <a:lnTo>
                    <a:pt x="3" y="1577"/>
                  </a:lnTo>
                  <a:lnTo>
                    <a:pt x="4" y="1576"/>
                  </a:lnTo>
                  <a:lnTo>
                    <a:pt x="5" y="1577"/>
                  </a:lnTo>
                  <a:lnTo>
                    <a:pt x="7" y="1577"/>
                  </a:lnTo>
                  <a:lnTo>
                    <a:pt x="8" y="1579"/>
                  </a:lnTo>
                  <a:lnTo>
                    <a:pt x="8" y="1580"/>
                  </a:lnTo>
                  <a:lnTo>
                    <a:pt x="8" y="1580"/>
                  </a:lnTo>
                  <a:close/>
                  <a:moveTo>
                    <a:pt x="8" y="1643"/>
                  </a:moveTo>
                  <a:lnTo>
                    <a:pt x="8" y="1671"/>
                  </a:lnTo>
                  <a:lnTo>
                    <a:pt x="8" y="1672"/>
                  </a:lnTo>
                  <a:lnTo>
                    <a:pt x="7" y="1674"/>
                  </a:lnTo>
                  <a:lnTo>
                    <a:pt x="5" y="1675"/>
                  </a:lnTo>
                  <a:lnTo>
                    <a:pt x="4" y="1675"/>
                  </a:lnTo>
                  <a:lnTo>
                    <a:pt x="3" y="1675"/>
                  </a:lnTo>
                  <a:lnTo>
                    <a:pt x="1" y="1674"/>
                  </a:lnTo>
                  <a:lnTo>
                    <a:pt x="0" y="1672"/>
                  </a:lnTo>
                  <a:lnTo>
                    <a:pt x="0" y="1671"/>
                  </a:lnTo>
                  <a:lnTo>
                    <a:pt x="0" y="1643"/>
                  </a:lnTo>
                  <a:lnTo>
                    <a:pt x="0" y="1642"/>
                  </a:lnTo>
                  <a:lnTo>
                    <a:pt x="1" y="1641"/>
                  </a:lnTo>
                  <a:lnTo>
                    <a:pt x="3" y="1639"/>
                  </a:lnTo>
                  <a:lnTo>
                    <a:pt x="4" y="1639"/>
                  </a:lnTo>
                  <a:lnTo>
                    <a:pt x="5" y="1639"/>
                  </a:lnTo>
                  <a:lnTo>
                    <a:pt x="7" y="1641"/>
                  </a:lnTo>
                  <a:lnTo>
                    <a:pt x="8" y="1642"/>
                  </a:lnTo>
                  <a:lnTo>
                    <a:pt x="8" y="1643"/>
                  </a:lnTo>
                  <a:lnTo>
                    <a:pt x="8" y="1643"/>
                  </a:lnTo>
                  <a:close/>
                  <a:moveTo>
                    <a:pt x="8" y="1707"/>
                  </a:moveTo>
                  <a:lnTo>
                    <a:pt x="8" y="1734"/>
                  </a:lnTo>
                  <a:lnTo>
                    <a:pt x="8" y="1736"/>
                  </a:lnTo>
                  <a:lnTo>
                    <a:pt x="7" y="1737"/>
                  </a:lnTo>
                  <a:lnTo>
                    <a:pt x="5" y="1739"/>
                  </a:lnTo>
                  <a:lnTo>
                    <a:pt x="4" y="1739"/>
                  </a:lnTo>
                  <a:lnTo>
                    <a:pt x="3" y="1739"/>
                  </a:lnTo>
                  <a:lnTo>
                    <a:pt x="1" y="1737"/>
                  </a:lnTo>
                  <a:lnTo>
                    <a:pt x="0" y="1736"/>
                  </a:lnTo>
                  <a:lnTo>
                    <a:pt x="0" y="1734"/>
                  </a:lnTo>
                  <a:lnTo>
                    <a:pt x="0" y="1707"/>
                  </a:lnTo>
                  <a:lnTo>
                    <a:pt x="0" y="1705"/>
                  </a:lnTo>
                  <a:lnTo>
                    <a:pt x="1" y="1704"/>
                  </a:lnTo>
                  <a:lnTo>
                    <a:pt x="3" y="1703"/>
                  </a:lnTo>
                  <a:lnTo>
                    <a:pt x="4" y="1703"/>
                  </a:lnTo>
                  <a:lnTo>
                    <a:pt x="5" y="1703"/>
                  </a:lnTo>
                  <a:lnTo>
                    <a:pt x="7" y="1704"/>
                  </a:lnTo>
                  <a:lnTo>
                    <a:pt x="8" y="1705"/>
                  </a:lnTo>
                  <a:lnTo>
                    <a:pt x="8" y="1707"/>
                  </a:lnTo>
                  <a:lnTo>
                    <a:pt x="8" y="1707"/>
                  </a:lnTo>
                  <a:close/>
                  <a:moveTo>
                    <a:pt x="8" y="1770"/>
                  </a:moveTo>
                  <a:lnTo>
                    <a:pt x="8" y="1796"/>
                  </a:lnTo>
                  <a:lnTo>
                    <a:pt x="8" y="1799"/>
                  </a:lnTo>
                  <a:lnTo>
                    <a:pt x="7" y="1801"/>
                  </a:lnTo>
                  <a:lnTo>
                    <a:pt x="5" y="1801"/>
                  </a:lnTo>
                  <a:lnTo>
                    <a:pt x="4" y="1802"/>
                  </a:lnTo>
                  <a:lnTo>
                    <a:pt x="3" y="1801"/>
                  </a:lnTo>
                  <a:lnTo>
                    <a:pt x="1" y="1801"/>
                  </a:lnTo>
                  <a:lnTo>
                    <a:pt x="0" y="1799"/>
                  </a:lnTo>
                  <a:lnTo>
                    <a:pt x="0" y="1796"/>
                  </a:lnTo>
                  <a:lnTo>
                    <a:pt x="0" y="1770"/>
                  </a:lnTo>
                  <a:lnTo>
                    <a:pt x="0" y="1769"/>
                  </a:lnTo>
                  <a:lnTo>
                    <a:pt x="1" y="1767"/>
                  </a:lnTo>
                  <a:lnTo>
                    <a:pt x="3" y="1766"/>
                  </a:lnTo>
                  <a:lnTo>
                    <a:pt x="4" y="1766"/>
                  </a:lnTo>
                  <a:lnTo>
                    <a:pt x="5" y="1766"/>
                  </a:lnTo>
                  <a:lnTo>
                    <a:pt x="7" y="1767"/>
                  </a:lnTo>
                  <a:lnTo>
                    <a:pt x="8" y="1769"/>
                  </a:lnTo>
                  <a:lnTo>
                    <a:pt x="8" y="1770"/>
                  </a:lnTo>
                  <a:lnTo>
                    <a:pt x="8" y="1770"/>
                  </a:lnTo>
                  <a:close/>
                  <a:moveTo>
                    <a:pt x="8" y="1832"/>
                  </a:moveTo>
                  <a:lnTo>
                    <a:pt x="8" y="1860"/>
                  </a:lnTo>
                  <a:lnTo>
                    <a:pt x="8" y="1861"/>
                  </a:lnTo>
                  <a:lnTo>
                    <a:pt x="7" y="1863"/>
                  </a:lnTo>
                  <a:lnTo>
                    <a:pt x="5" y="1864"/>
                  </a:lnTo>
                  <a:lnTo>
                    <a:pt x="4" y="1864"/>
                  </a:lnTo>
                  <a:lnTo>
                    <a:pt x="3" y="1864"/>
                  </a:lnTo>
                  <a:lnTo>
                    <a:pt x="1" y="1863"/>
                  </a:lnTo>
                  <a:lnTo>
                    <a:pt x="0" y="1861"/>
                  </a:lnTo>
                  <a:lnTo>
                    <a:pt x="0" y="1860"/>
                  </a:lnTo>
                  <a:lnTo>
                    <a:pt x="0" y="1832"/>
                  </a:lnTo>
                  <a:lnTo>
                    <a:pt x="0" y="1831"/>
                  </a:lnTo>
                  <a:lnTo>
                    <a:pt x="1" y="1829"/>
                  </a:lnTo>
                  <a:lnTo>
                    <a:pt x="3" y="1829"/>
                  </a:lnTo>
                  <a:lnTo>
                    <a:pt x="4" y="1828"/>
                  </a:lnTo>
                  <a:lnTo>
                    <a:pt x="5" y="1829"/>
                  </a:lnTo>
                  <a:lnTo>
                    <a:pt x="7" y="1829"/>
                  </a:lnTo>
                  <a:lnTo>
                    <a:pt x="8" y="1831"/>
                  </a:lnTo>
                  <a:lnTo>
                    <a:pt x="8" y="1832"/>
                  </a:lnTo>
                  <a:lnTo>
                    <a:pt x="8" y="1832"/>
                  </a:lnTo>
                  <a:close/>
                  <a:moveTo>
                    <a:pt x="8" y="1896"/>
                  </a:moveTo>
                  <a:lnTo>
                    <a:pt x="8" y="1907"/>
                  </a:lnTo>
                  <a:lnTo>
                    <a:pt x="8" y="1909"/>
                  </a:lnTo>
                  <a:lnTo>
                    <a:pt x="7" y="1910"/>
                  </a:lnTo>
                  <a:lnTo>
                    <a:pt x="5" y="1912"/>
                  </a:lnTo>
                  <a:lnTo>
                    <a:pt x="4" y="1912"/>
                  </a:lnTo>
                  <a:lnTo>
                    <a:pt x="3" y="1912"/>
                  </a:lnTo>
                  <a:lnTo>
                    <a:pt x="1" y="1910"/>
                  </a:lnTo>
                  <a:lnTo>
                    <a:pt x="0" y="1909"/>
                  </a:lnTo>
                  <a:lnTo>
                    <a:pt x="0" y="1907"/>
                  </a:lnTo>
                  <a:lnTo>
                    <a:pt x="0" y="1896"/>
                  </a:lnTo>
                  <a:lnTo>
                    <a:pt x="0" y="1894"/>
                  </a:lnTo>
                  <a:lnTo>
                    <a:pt x="1" y="1893"/>
                  </a:lnTo>
                  <a:lnTo>
                    <a:pt x="3" y="1891"/>
                  </a:lnTo>
                  <a:lnTo>
                    <a:pt x="4" y="1891"/>
                  </a:lnTo>
                  <a:lnTo>
                    <a:pt x="5" y="1891"/>
                  </a:lnTo>
                  <a:lnTo>
                    <a:pt x="7" y="1893"/>
                  </a:lnTo>
                  <a:lnTo>
                    <a:pt x="8" y="1894"/>
                  </a:lnTo>
                  <a:lnTo>
                    <a:pt x="8" y="1896"/>
                  </a:lnTo>
                  <a:lnTo>
                    <a:pt x="8" y="189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68" name="Freeform 24">
              <a:extLst>
                <a:ext uri="{FF2B5EF4-FFF2-40B4-BE49-F238E27FC236}">
                  <a16:creationId xmlns:a16="http://schemas.microsoft.com/office/drawing/2014/main" id="{36648824-E0A3-4A65-83E3-6F992A9DA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" y="3080"/>
              <a:ext cx="1686" cy="7"/>
            </a:xfrm>
            <a:custGeom>
              <a:avLst/>
              <a:gdLst>
                <a:gd name="T0" fmla="*/ 30 w 1908"/>
                <a:gd name="T1" fmla="*/ 8 h 8"/>
                <a:gd name="T2" fmla="*/ 4 w 1908"/>
                <a:gd name="T3" fmla="*/ 0 h 8"/>
                <a:gd name="T4" fmla="*/ 93 w 1908"/>
                <a:gd name="T5" fmla="*/ 8 h 8"/>
                <a:gd name="T6" fmla="*/ 66 w 1908"/>
                <a:gd name="T7" fmla="*/ 0 h 8"/>
                <a:gd name="T8" fmla="*/ 156 w 1908"/>
                <a:gd name="T9" fmla="*/ 8 h 8"/>
                <a:gd name="T10" fmla="*/ 129 w 1908"/>
                <a:gd name="T11" fmla="*/ 0 h 8"/>
                <a:gd name="T12" fmla="*/ 220 w 1908"/>
                <a:gd name="T13" fmla="*/ 8 h 8"/>
                <a:gd name="T14" fmla="*/ 192 w 1908"/>
                <a:gd name="T15" fmla="*/ 0 h 8"/>
                <a:gd name="T16" fmla="*/ 282 w 1908"/>
                <a:gd name="T17" fmla="*/ 8 h 8"/>
                <a:gd name="T18" fmla="*/ 256 w 1908"/>
                <a:gd name="T19" fmla="*/ 0 h 8"/>
                <a:gd name="T20" fmla="*/ 345 w 1908"/>
                <a:gd name="T21" fmla="*/ 8 h 8"/>
                <a:gd name="T22" fmla="*/ 318 w 1908"/>
                <a:gd name="T23" fmla="*/ 0 h 8"/>
                <a:gd name="T24" fmla="*/ 408 w 1908"/>
                <a:gd name="T25" fmla="*/ 8 h 8"/>
                <a:gd name="T26" fmla="*/ 381 w 1908"/>
                <a:gd name="T27" fmla="*/ 0 h 8"/>
                <a:gd name="T28" fmla="*/ 472 w 1908"/>
                <a:gd name="T29" fmla="*/ 8 h 8"/>
                <a:gd name="T30" fmla="*/ 444 w 1908"/>
                <a:gd name="T31" fmla="*/ 0 h 8"/>
                <a:gd name="T32" fmla="*/ 534 w 1908"/>
                <a:gd name="T33" fmla="*/ 8 h 8"/>
                <a:gd name="T34" fmla="*/ 508 w 1908"/>
                <a:gd name="T35" fmla="*/ 0 h 8"/>
                <a:gd name="T36" fmla="*/ 597 w 1908"/>
                <a:gd name="T37" fmla="*/ 8 h 8"/>
                <a:gd name="T38" fmla="*/ 569 w 1908"/>
                <a:gd name="T39" fmla="*/ 0 h 8"/>
                <a:gd name="T40" fmla="*/ 660 w 1908"/>
                <a:gd name="T41" fmla="*/ 8 h 8"/>
                <a:gd name="T42" fmla="*/ 633 w 1908"/>
                <a:gd name="T43" fmla="*/ 0 h 8"/>
                <a:gd name="T44" fmla="*/ 723 w 1908"/>
                <a:gd name="T45" fmla="*/ 8 h 8"/>
                <a:gd name="T46" fmla="*/ 696 w 1908"/>
                <a:gd name="T47" fmla="*/ 0 h 8"/>
                <a:gd name="T48" fmla="*/ 785 w 1908"/>
                <a:gd name="T49" fmla="*/ 8 h 8"/>
                <a:gd name="T50" fmla="*/ 759 w 1908"/>
                <a:gd name="T51" fmla="*/ 0 h 8"/>
                <a:gd name="T52" fmla="*/ 849 w 1908"/>
                <a:gd name="T53" fmla="*/ 8 h 8"/>
                <a:gd name="T54" fmla="*/ 821 w 1908"/>
                <a:gd name="T55" fmla="*/ 0 h 8"/>
                <a:gd name="T56" fmla="*/ 912 w 1908"/>
                <a:gd name="T57" fmla="*/ 8 h 8"/>
                <a:gd name="T58" fmla="*/ 885 w 1908"/>
                <a:gd name="T59" fmla="*/ 0 h 8"/>
                <a:gd name="T60" fmla="*/ 975 w 1908"/>
                <a:gd name="T61" fmla="*/ 8 h 8"/>
                <a:gd name="T62" fmla="*/ 948 w 1908"/>
                <a:gd name="T63" fmla="*/ 0 h 8"/>
                <a:gd name="T64" fmla="*/ 1037 w 1908"/>
                <a:gd name="T65" fmla="*/ 8 h 8"/>
                <a:gd name="T66" fmla="*/ 1011 w 1908"/>
                <a:gd name="T67" fmla="*/ 0 h 8"/>
                <a:gd name="T68" fmla="*/ 1100 w 1908"/>
                <a:gd name="T69" fmla="*/ 8 h 8"/>
                <a:gd name="T70" fmla="*/ 1073 w 1908"/>
                <a:gd name="T71" fmla="*/ 0 h 8"/>
                <a:gd name="T72" fmla="*/ 1164 w 1908"/>
                <a:gd name="T73" fmla="*/ 8 h 8"/>
                <a:gd name="T74" fmla="*/ 1136 w 1908"/>
                <a:gd name="T75" fmla="*/ 0 h 8"/>
                <a:gd name="T76" fmla="*/ 1227 w 1908"/>
                <a:gd name="T77" fmla="*/ 8 h 8"/>
                <a:gd name="T78" fmla="*/ 1200 w 1908"/>
                <a:gd name="T79" fmla="*/ 0 h 8"/>
                <a:gd name="T80" fmla="*/ 1289 w 1908"/>
                <a:gd name="T81" fmla="*/ 8 h 8"/>
                <a:gd name="T82" fmla="*/ 1263 w 1908"/>
                <a:gd name="T83" fmla="*/ 0 h 8"/>
                <a:gd name="T84" fmla="*/ 1352 w 1908"/>
                <a:gd name="T85" fmla="*/ 8 h 8"/>
                <a:gd name="T86" fmla="*/ 1325 w 1908"/>
                <a:gd name="T87" fmla="*/ 0 h 8"/>
                <a:gd name="T88" fmla="*/ 1416 w 1908"/>
                <a:gd name="T89" fmla="*/ 8 h 8"/>
                <a:gd name="T90" fmla="*/ 1388 w 1908"/>
                <a:gd name="T91" fmla="*/ 0 h 8"/>
                <a:gd name="T92" fmla="*/ 1479 w 1908"/>
                <a:gd name="T93" fmla="*/ 8 h 8"/>
                <a:gd name="T94" fmla="*/ 1452 w 1908"/>
                <a:gd name="T95" fmla="*/ 0 h 8"/>
                <a:gd name="T96" fmla="*/ 1541 w 1908"/>
                <a:gd name="T97" fmla="*/ 8 h 8"/>
                <a:gd name="T98" fmla="*/ 1515 w 1908"/>
                <a:gd name="T99" fmla="*/ 0 h 8"/>
                <a:gd name="T100" fmla="*/ 1604 w 1908"/>
                <a:gd name="T101" fmla="*/ 8 h 8"/>
                <a:gd name="T102" fmla="*/ 1577 w 1908"/>
                <a:gd name="T103" fmla="*/ 0 h 8"/>
                <a:gd name="T104" fmla="*/ 1667 w 1908"/>
                <a:gd name="T105" fmla="*/ 8 h 8"/>
                <a:gd name="T106" fmla="*/ 1640 w 1908"/>
                <a:gd name="T107" fmla="*/ 0 h 8"/>
                <a:gd name="T108" fmla="*/ 1731 w 1908"/>
                <a:gd name="T109" fmla="*/ 8 h 8"/>
                <a:gd name="T110" fmla="*/ 1703 w 1908"/>
                <a:gd name="T111" fmla="*/ 0 h 8"/>
                <a:gd name="T112" fmla="*/ 1793 w 1908"/>
                <a:gd name="T113" fmla="*/ 8 h 8"/>
                <a:gd name="T114" fmla="*/ 1767 w 1908"/>
                <a:gd name="T115" fmla="*/ 0 h 8"/>
                <a:gd name="T116" fmla="*/ 1856 w 1908"/>
                <a:gd name="T117" fmla="*/ 8 h 8"/>
                <a:gd name="T118" fmla="*/ 1829 w 1908"/>
                <a:gd name="T119" fmla="*/ 0 h 8"/>
                <a:gd name="T120" fmla="*/ 1903 w 1908"/>
                <a:gd name="T121" fmla="*/ 8 h 8"/>
                <a:gd name="T122" fmla="*/ 1892 w 1908"/>
                <a:gd name="T1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8" h="8">
                  <a:moveTo>
                    <a:pt x="4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66" y="0"/>
                  </a:moveTo>
                  <a:lnTo>
                    <a:pt x="93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7" y="5"/>
                  </a:lnTo>
                  <a:lnTo>
                    <a:pt x="96" y="7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2" y="4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129" y="0"/>
                  </a:moveTo>
                  <a:lnTo>
                    <a:pt x="156" y="0"/>
                  </a:lnTo>
                  <a:lnTo>
                    <a:pt x="158" y="0"/>
                  </a:lnTo>
                  <a:lnTo>
                    <a:pt x="159" y="1"/>
                  </a:lnTo>
                  <a:lnTo>
                    <a:pt x="161" y="3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59" y="7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25" y="4"/>
                  </a:lnTo>
                  <a:lnTo>
                    <a:pt x="125" y="3"/>
                  </a:lnTo>
                  <a:lnTo>
                    <a:pt x="126" y="1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close/>
                  <a:moveTo>
                    <a:pt x="192" y="0"/>
                  </a:moveTo>
                  <a:lnTo>
                    <a:pt x="220" y="0"/>
                  </a:lnTo>
                  <a:lnTo>
                    <a:pt x="221" y="0"/>
                  </a:lnTo>
                  <a:lnTo>
                    <a:pt x="223" y="1"/>
                  </a:lnTo>
                  <a:lnTo>
                    <a:pt x="224" y="3"/>
                  </a:lnTo>
                  <a:lnTo>
                    <a:pt x="224" y="4"/>
                  </a:lnTo>
                  <a:lnTo>
                    <a:pt x="224" y="5"/>
                  </a:lnTo>
                  <a:lnTo>
                    <a:pt x="223" y="7"/>
                  </a:lnTo>
                  <a:lnTo>
                    <a:pt x="221" y="8"/>
                  </a:lnTo>
                  <a:lnTo>
                    <a:pt x="220" y="8"/>
                  </a:lnTo>
                  <a:lnTo>
                    <a:pt x="192" y="8"/>
                  </a:lnTo>
                  <a:lnTo>
                    <a:pt x="191" y="8"/>
                  </a:lnTo>
                  <a:lnTo>
                    <a:pt x="190" y="7"/>
                  </a:lnTo>
                  <a:lnTo>
                    <a:pt x="188" y="5"/>
                  </a:lnTo>
                  <a:lnTo>
                    <a:pt x="188" y="4"/>
                  </a:lnTo>
                  <a:lnTo>
                    <a:pt x="188" y="3"/>
                  </a:lnTo>
                  <a:lnTo>
                    <a:pt x="190" y="1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close/>
                  <a:moveTo>
                    <a:pt x="256" y="0"/>
                  </a:moveTo>
                  <a:lnTo>
                    <a:pt x="282" y="0"/>
                  </a:lnTo>
                  <a:lnTo>
                    <a:pt x="285" y="0"/>
                  </a:lnTo>
                  <a:lnTo>
                    <a:pt x="286" y="1"/>
                  </a:lnTo>
                  <a:lnTo>
                    <a:pt x="286" y="3"/>
                  </a:lnTo>
                  <a:lnTo>
                    <a:pt x="287" y="4"/>
                  </a:lnTo>
                  <a:lnTo>
                    <a:pt x="286" y="5"/>
                  </a:lnTo>
                  <a:lnTo>
                    <a:pt x="286" y="7"/>
                  </a:lnTo>
                  <a:lnTo>
                    <a:pt x="285" y="8"/>
                  </a:lnTo>
                  <a:lnTo>
                    <a:pt x="282" y="8"/>
                  </a:lnTo>
                  <a:lnTo>
                    <a:pt x="256" y="8"/>
                  </a:lnTo>
                  <a:lnTo>
                    <a:pt x="254" y="8"/>
                  </a:lnTo>
                  <a:lnTo>
                    <a:pt x="253" y="7"/>
                  </a:lnTo>
                  <a:lnTo>
                    <a:pt x="251" y="5"/>
                  </a:lnTo>
                  <a:lnTo>
                    <a:pt x="251" y="4"/>
                  </a:lnTo>
                  <a:lnTo>
                    <a:pt x="251" y="3"/>
                  </a:lnTo>
                  <a:lnTo>
                    <a:pt x="253" y="1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6" y="0"/>
                  </a:lnTo>
                  <a:close/>
                  <a:moveTo>
                    <a:pt x="318" y="0"/>
                  </a:moveTo>
                  <a:lnTo>
                    <a:pt x="345" y="0"/>
                  </a:lnTo>
                  <a:lnTo>
                    <a:pt x="346" y="0"/>
                  </a:lnTo>
                  <a:lnTo>
                    <a:pt x="348" y="1"/>
                  </a:lnTo>
                  <a:lnTo>
                    <a:pt x="349" y="3"/>
                  </a:lnTo>
                  <a:lnTo>
                    <a:pt x="349" y="4"/>
                  </a:lnTo>
                  <a:lnTo>
                    <a:pt x="349" y="5"/>
                  </a:lnTo>
                  <a:lnTo>
                    <a:pt x="348" y="7"/>
                  </a:lnTo>
                  <a:lnTo>
                    <a:pt x="346" y="8"/>
                  </a:lnTo>
                  <a:lnTo>
                    <a:pt x="345" y="8"/>
                  </a:lnTo>
                  <a:lnTo>
                    <a:pt x="318" y="8"/>
                  </a:lnTo>
                  <a:lnTo>
                    <a:pt x="316" y="8"/>
                  </a:lnTo>
                  <a:lnTo>
                    <a:pt x="315" y="7"/>
                  </a:lnTo>
                  <a:lnTo>
                    <a:pt x="315" y="5"/>
                  </a:lnTo>
                  <a:lnTo>
                    <a:pt x="313" y="4"/>
                  </a:lnTo>
                  <a:lnTo>
                    <a:pt x="315" y="3"/>
                  </a:lnTo>
                  <a:lnTo>
                    <a:pt x="315" y="1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18" y="0"/>
                  </a:lnTo>
                  <a:close/>
                  <a:moveTo>
                    <a:pt x="381" y="0"/>
                  </a:moveTo>
                  <a:lnTo>
                    <a:pt x="408" y="0"/>
                  </a:lnTo>
                  <a:lnTo>
                    <a:pt x="410" y="0"/>
                  </a:lnTo>
                  <a:lnTo>
                    <a:pt x="411" y="1"/>
                  </a:lnTo>
                  <a:lnTo>
                    <a:pt x="413" y="3"/>
                  </a:lnTo>
                  <a:lnTo>
                    <a:pt x="413" y="4"/>
                  </a:lnTo>
                  <a:lnTo>
                    <a:pt x="413" y="5"/>
                  </a:lnTo>
                  <a:lnTo>
                    <a:pt x="411" y="7"/>
                  </a:lnTo>
                  <a:lnTo>
                    <a:pt x="410" y="8"/>
                  </a:lnTo>
                  <a:lnTo>
                    <a:pt x="408" y="8"/>
                  </a:lnTo>
                  <a:lnTo>
                    <a:pt x="381" y="8"/>
                  </a:lnTo>
                  <a:lnTo>
                    <a:pt x="380" y="8"/>
                  </a:lnTo>
                  <a:lnTo>
                    <a:pt x="378" y="7"/>
                  </a:lnTo>
                  <a:lnTo>
                    <a:pt x="377" y="5"/>
                  </a:lnTo>
                  <a:lnTo>
                    <a:pt x="377" y="4"/>
                  </a:lnTo>
                  <a:lnTo>
                    <a:pt x="377" y="3"/>
                  </a:lnTo>
                  <a:lnTo>
                    <a:pt x="378" y="1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444" y="0"/>
                  </a:moveTo>
                  <a:lnTo>
                    <a:pt x="472" y="0"/>
                  </a:lnTo>
                  <a:lnTo>
                    <a:pt x="473" y="0"/>
                  </a:lnTo>
                  <a:lnTo>
                    <a:pt x="475" y="1"/>
                  </a:lnTo>
                  <a:lnTo>
                    <a:pt x="476" y="3"/>
                  </a:lnTo>
                  <a:lnTo>
                    <a:pt x="476" y="4"/>
                  </a:lnTo>
                  <a:lnTo>
                    <a:pt x="476" y="5"/>
                  </a:lnTo>
                  <a:lnTo>
                    <a:pt x="475" y="7"/>
                  </a:lnTo>
                  <a:lnTo>
                    <a:pt x="473" y="8"/>
                  </a:lnTo>
                  <a:lnTo>
                    <a:pt x="472" y="8"/>
                  </a:lnTo>
                  <a:lnTo>
                    <a:pt x="444" y="8"/>
                  </a:lnTo>
                  <a:lnTo>
                    <a:pt x="443" y="8"/>
                  </a:lnTo>
                  <a:lnTo>
                    <a:pt x="441" y="7"/>
                  </a:lnTo>
                  <a:lnTo>
                    <a:pt x="440" y="5"/>
                  </a:lnTo>
                  <a:lnTo>
                    <a:pt x="440" y="4"/>
                  </a:lnTo>
                  <a:lnTo>
                    <a:pt x="440" y="3"/>
                  </a:lnTo>
                  <a:lnTo>
                    <a:pt x="441" y="1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508" y="0"/>
                  </a:moveTo>
                  <a:lnTo>
                    <a:pt x="534" y="0"/>
                  </a:lnTo>
                  <a:lnTo>
                    <a:pt x="536" y="0"/>
                  </a:lnTo>
                  <a:lnTo>
                    <a:pt x="538" y="1"/>
                  </a:lnTo>
                  <a:lnTo>
                    <a:pt x="538" y="3"/>
                  </a:lnTo>
                  <a:lnTo>
                    <a:pt x="539" y="4"/>
                  </a:lnTo>
                  <a:lnTo>
                    <a:pt x="538" y="5"/>
                  </a:lnTo>
                  <a:lnTo>
                    <a:pt x="538" y="7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08" y="8"/>
                  </a:lnTo>
                  <a:lnTo>
                    <a:pt x="506" y="8"/>
                  </a:lnTo>
                  <a:lnTo>
                    <a:pt x="505" y="7"/>
                  </a:lnTo>
                  <a:lnTo>
                    <a:pt x="503" y="5"/>
                  </a:lnTo>
                  <a:lnTo>
                    <a:pt x="503" y="4"/>
                  </a:lnTo>
                  <a:lnTo>
                    <a:pt x="503" y="3"/>
                  </a:lnTo>
                  <a:lnTo>
                    <a:pt x="505" y="1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69" y="0"/>
                  </a:moveTo>
                  <a:lnTo>
                    <a:pt x="597" y="0"/>
                  </a:lnTo>
                  <a:lnTo>
                    <a:pt x="598" y="0"/>
                  </a:lnTo>
                  <a:lnTo>
                    <a:pt x="600" y="1"/>
                  </a:lnTo>
                  <a:lnTo>
                    <a:pt x="601" y="3"/>
                  </a:lnTo>
                  <a:lnTo>
                    <a:pt x="601" y="4"/>
                  </a:lnTo>
                  <a:lnTo>
                    <a:pt x="601" y="5"/>
                  </a:lnTo>
                  <a:lnTo>
                    <a:pt x="600" y="7"/>
                  </a:lnTo>
                  <a:lnTo>
                    <a:pt x="598" y="8"/>
                  </a:lnTo>
                  <a:lnTo>
                    <a:pt x="597" y="8"/>
                  </a:lnTo>
                  <a:lnTo>
                    <a:pt x="569" y="8"/>
                  </a:lnTo>
                  <a:lnTo>
                    <a:pt x="568" y="8"/>
                  </a:lnTo>
                  <a:lnTo>
                    <a:pt x="567" y="7"/>
                  </a:lnTo>
                  <a:lnTo>
                    <a:pt x="567" y="5"/>
                  </a:lnTo>
                  <a:lnTo>
                    <a:pt x="565" y="4"/>
                  </a:lnTo>
                  <a:lnTo>
                    <a:pt x="567" y="3"/>
                  </a:lnTo>
                  <a:lnTo>
                    <a:pt x="567" y="1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69" y="0"/>
                  </a:lnTo>
                  <a:close/>
                  <a:moveTo>
                    <a:pt x="633" y="0"/>
                  </a:moveTo>
                  <a:lnTo>
                    <a:pt x="660" y="0"/>
                  </a:lnTo>
                  <a:lnTo>
                    <a:pt x="662" y="0"/>
                  </a:lnTo>
                  <a:lnTo>
                    <a:pt x="663" y="1"/>
                  </a:lnTo>
                  <a:lnTo>
                    <a:pt x="664" y="3"/>
                  </a:lnTo>
                  <a:lnTo>
                    <a:pt x="664" y="4"/>
                  </a:lnTo>
                  <a:lnTo>
                    <a:pt x="664" y="5"/>
                  </a:lnTo>
                  <a:lnTo>
                    <a:pt x="663" y="7"/>
                  </a:lnTo>
                  <a:lnTo>
                    <a:pt x="662" y="8"/>
                  </a:lnTo>
                  <a:lnTo>
                    <a:pt x="660" y="8"/>
                  </a:lnTo>
                  <a:lnTo>
                    <a:pt x="633" y="8"/>
                  </a:lnTo>
                  <a:lnTo>
                    <a:pt x="631" y="8"/>
                  </a:lnTo>
                  <a:lnTo>
                    <a:pt x="630" y="7"/>
                  </a:lnTo>
                  <a:lnTo>
                    <a:pt x="628" y="5"/>
                  </a:lnTo>
                  <a:lnTo>
                    <a:pt x="628" y="4"/>
                  </a:lnTo>
                  <a:lnTo>
                    <a:pt x="628" y="3"/>
                  </a:lnTo>
                  <a:lnTo>
                    <a:pt x="630" y="1"/>
                  </a:lnTo>
                  <a:lnTo>
                    <a:pt x="631" y="0"/>
                  </a:lnTo>
                  <a:lnTo>
                    <a:pt x="633" y="0"/>
                  </a:lnTo>
                  <a:lnTo>
                    <a:pt x="633" y="0"/>
                  </a:lnTo>
                  <a:close/>
                  <a:moveTo>
                    <a:pt x="696" y="0"/>
                  </a:moveTo>
                  <a:lnTo>
                    <a:pt x="723" y="0"/>
                  </a:lnTo>
                  <a:lnTo>
                    <a:pt x="725" y="0"/>
                  </a:lnTo>
                  <a:lnTo>
                    <a:pt x="726" y="1"/>
                  </a:lnTo>
                  <a:lnTo>
                    <a:pt x="728" y="3"/>
                  </a:lnTo>
                  <a:lnTo>
                    <a:pt x="728" y="4"/>
                  </a:lnTo>
                  <a:lnTo>
                    <a:pt x="728" y="5"/>
                  </a:lnTo>
                  <a:lnTo>
                    <a:pt x="726" y="7"/>
                  </a:lnTo>
                  <a:lnTo>
                    <a:pt x="725" y="8"/>
                  </a:lnTo>
                  <a:lnTo>
                    <a:pt x="723" y="8"/>
                  </a:lnTo>
                  <a:lnTo>
                    <a:pt x="696" y="8"/>
                  </a:lnTo>
                  <a:lnTo>
                    <a:pt x="695" y="8"/>
                  </a:lnTo>
                  <a:lnTo>
                    <a:pt x="693" y="7"/>
                  </a:lnTo>
                  <a:lnTo>
                    <a:pt x="692" y="5"/>
                  </a:lnTo>
                  <a:lnTo>
                    <a:pt x="692" y="4"/>
                  </a:lnTo>
                  <a:lnTo>
                    <a:pt x="692" y="3"/>
                  </a:lnTo>
                  <a:lnTo>
                    <a:pt x="693" y="1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6" y="0"/>
                  </a:lnTo>
                  <a:close/>
                  <a:moveTo>
                    <a:pt x="759" y="0"/>
                  </a:moveTo>
                  <a:lnTo>
                    <a:pt x="785" y="0"/>
                  </a:lnTo>
                  <a:lnTo>
                    <a:pt x="788" y="0"/>
                  </a:lnTo>
                  <a:lnTo>
                    <a:pt x="790" y="1"/>
                  </a:lnTo>
                  <a:lnTo>
                    <a:pt x="790" y="3"/>
                  </a:lnTo>
                  <a:lnTo>
                    <a:pt x="791" y="4"/>
                  </a:lnTo>
                  <a:lnTo>
                    <a:pt x="790" y="5"/>
                  </a:lnTo>
                  <a:lnTo>
                    <a:pt x="790" y="7"/>
                  </a:lnTo>
                  <a:lnTo>
                    <a:pt x="788" y="8"/>
                  </a:lnTo>
                  <a:lnTo>
                    <a:pt x="785" y="8"/>
                  </a:lnTo>
                  <a:lnTo>
                    <a:pt x="759" y="8"/>
                  </a:lnTo>
                  <a:lnTo>
                    <a:pt x="758" y="8"/>
                  </a:lnTo>
                  <a:lnTo>
                    <a:pt x="757" y="7"/>
                  </a:lnTo>
                  <a:lnTo>
                    <a:pt x="755" y="5"/>
                  </a:lnTo>
                  <a:lnTo>
                    <a:pt x="755" y="4"/>
                  </a:lnTo>
                  <a:lnTo>
                    <a:pt x="755" y="3"/>
                  </a:lnTo>
                  <a:lnTo>
                    <a:pt x="757" y="1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59" y="0"/>
                  </a:lnTo>
                  <a:close/>
                  <a:moveTo>
                    <a:pt x="821" y="0"/>
                  </a:moveTo>
                  <a:lnTo>
                    <a:pt x="849" y="0"/>
                  </a:lnTo>
                  <a:lnTo>
                    <a:pt x="850" y="0"/>
                  </a:lnTo>
                  <a:lnTo>
                    <a:pt x="852" y="1"/>
                  </a:lnTo>
                  <a:lnTo>
                    <a:pt x="853" y="3"/>
                  </a:lnTo>
                  <a:lnTo>
                    <a:pt x="853" y="4"/>
                  </a:lnTo>
                  <a:lnTo>
                    <a:pt x="853" y="5"/>
                  </a:lnTo>
                  <a:lnTo>
                    <a:pt x="852" y="7"/>
                  </a:lnTo>
                  <a:lnTo>
                    <a:pt x="850" y="8"/>
                  </a:lnTo>
                  <a:lnTo>
                    <a:pt x="849" y="8"/>
                  </a:lnTo>
                  <a:lnTo>
                    <a:pt x="821" y="8"/>
                  </a:lnTo>
                  <a:lnTo>
                    <a:pt x="820" y="8"/>
                  </a:lnTo>
                  <a:lnTo>
                    <a:pt x="818" y="7"/>
                  </a:lnTo>
                  <a:lnTo>
                    <a:pt x="818" y="5"/>
                  </a:lnTo>
                  <a:lnTo>
                    <a:pt x="817" y="4"/>
                  </a:lnTo>
                  <a:lnTo>
                    <a:pt x="818" y="3"/>
                  </a:lnTo>
                  <a:lnTo>
                    <a:pt x="818" y="1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1" y="0"/>
                  </a:lnTo>
                  <a:close/>
                  <a:moveTo>
                    <a:pt x="885" y="0"/>
                  </a:moveTo>
                  <a:lnTo>
                    <a:pt x="912" y="0"/>
                  </a:lnTo>
                  <a:lnTo>
                    <a:pt x="913" y="0"/>
                  </a:lnTo>
                  <a:lnTo>
                    <a:pt x="915" y="1"/>
                  </a:lnTo>
                  <a:lnTo>
                    <a:pt x="916" y="3"/>
                  </a:lnTo>
                  <a:lnTo>
                    <a:pt x="916" y="4"/>
                  </a:lnTo>
                  <a:lnTo>
                    <a:pt x="916" y="5"/>
                  </a:lnTo>
                  <a:lnTo>
                    <a:pt x="915" y="7"/>
                  </a:lnTo>
                  <a:lnTo>
                    <a:pt x="913" y="8"/>
                  </a:lnTo>
                  <a:lnTo>
                    <a:pt x="912" y="8"/>
                  </a:lnTo>
                  <a:lnTo>
                    <a:pt x="885" y="8"/>
                  </a:lnTo>
                  <a:lnTo>
                    <a:pt x="883" y="8"/>
                  </a:lnTo>
                  <a:lnTo>
                    <a:pt x="882" y="7"/>
                  </a:lnTo>
                  <a:lnTo>
                    <a:pt x="880" y="5"/>
                  </a:lnTo>
                  <a:lnTo>
                    <a:pt x="880" y="4"/>
                  </a:lnTo>
                  <a:lnTo>
                    <a:pt x="880" y="3"/>
                  </a:lnTo>
                  <a:lnTo>
                    <a:pt x="882" y="1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0"/>
                  </a:lnTo>
                  <a:close/>
                  <a:moveTo>
                    <a:pt x="948" y="0"/>
                  </a:moveTo>
                  <a:lnTo>
                    <a:pt x="975" y="0"/>
                  </a:lnTo>
                  <a:lnTo>
                    <a:pt x="977" y="0"/>
                  </a:lnTo>
                  <a:lnTo>
                    <a:pt x="978" y="1"/>
                  </a:lnTo>
                  <a:lnTo>
                    <a:pt x="980" y="3"/>
                  </a:lnTo>
                  <a:lnTo>
                    <a:pt x="980" y="4"/>
                  </a:lnTo>
                  <a:lnTo>
                    <a:pt x="980" y="5"/>
                  </a:lnTo>
                  <a:lnTo>
                    <a:pt x="978" y="7"/>
                  </a:lnTo>
                  <a:lnTo>
                    <a:pt x="977" y="8"/>
                  </a:lnTo>
                  <a:lnTo>
                    <a:pt x="975" y="8"/>
                  </a:lnTo>
                  <a:lnTo>
                    <a:pt x="948" y="8"/>
                  </a:lnTo>
                  <a:lnTo>
                    <a:pt x="947" y="8"/>
                  </a:lnTo>
                  <a:lnTo>
                    <a:pt x="945" y="7"/>
                  </a:lnTo>
                  <a:lnTo>
                    <a:pt x="944" y="5"/>
                  </a:lnTo>
                  <a:lnTo>
                    <a:pt x="944" y="4"/>
                  </a:lnTo>
                  <a:lnTo>
                    <a:pt x="944" y="3"/>
                  </a:lnTo>
                  <a:lnTo>
                    <a:pt x="945" y="1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8" y="0"/>
                  </a:lnTo>
                  <a:close/>
                  <a:moveTo>
                    <a:pt x="1011" y="0"/>
                  </a:moveTo>
                  <a:lnTo>
                    <a:pt x="1037" y="0"/>
                  </a:lnTo>
                  <a:lnTo>
                    <a:pt x="1040" y="0"/>
                  </a:lnTo>
                  <a:lnTo>
                    <a:pt x="1041" y="1"/>
                  </a:lnTo>
                  <a:lnTo>
                    <a:pt x="1041" y="3"/>
                  </a:lnTo>
                  <a:lnTo>
                    <a:pt x="1043" y="4"/>
                  </a:lnTo>
                  <a:lnTo>
                    <a:pt x="1041" y="5"/>
                  </a:lnTo>
                  <a:lnTo>
                    <a:pt x="1041" y="7"/>
                  </a:lnTo>
                  <a:lnTo>
                    <a:pt x="1040" y="8"/>
                  </a:lnTo>
                  <a:lnTo>
                    <a:pt x="1037" y="8"/>
                  </a:lnTo>
                  <a:lnTo>
                    <a:pt x="1011" y="8"/>
                  </a:lnTo>
                  <a:lnTo>
                    <a:pt x="1010" y="8"/>
                  </a:lnTo>
                  <a:lnTo>
                    <a:pt x="1008" y="7"/>
                  </a:lnTo>
                  <a:lnTo>
                    <a:pt x="1007" y="5"/>
                  </a:lnTo>
                  <a:lnTo>
                    <a:pt x="1007" y="4"/>
                  </a:lnTo>
                  <a:lnTo>
                    <a:pt x="1007" y="3"/>
                  </a:lnTo>
                  <a:lnTo>
                    <a:pt x="1008" y="1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1" y="0"/>
                  </a:lnTo>
                  <a:close/>
                  <a:moveTo>
                    <a:pt x="1073" y="0"/>
                  </a:moveTo>
                  <a:lnTo>
                    <a:pt x="1100" y="0"/>
                  </a:lnTo>
                  <a:lnTo>
                    <a:pt x="1102" y="0"/>
                  </a:lnTo>
                  <a:lnTo>
                    <a:pt x="1103" y="1"/>
                  </a:lnTo>
                  <a:lnTo>
                    <a:pt x="1105" y="3"/>
                  </a:lnTo>
                  <a:lnTo>
                    <a:pt x="1105" y="4"/>
                  </a:lnTo>
                  <a:lnTo>
                    <a:pt x="1105" y="5"/>
                  </a:lnTo>
                  <a:lnTo>
                    <a:pt x="1103" y="7"/>
                  </a:lnTo>
                  <a:lnTo>
                    <a:pt x="1102" y="8"/>
                  </a:lnTo>
                  <a:lnTo>
                    <a:pt x="1100" y="8"/>
                  </a:lnTo>
                  <a:lnTo>
                    <a:pt x="1073" y="8"/>
                  </a:lnTo>
                  <a:lnTo>
                    <a:pt x="1072" y="8"/>
                  </a:lnTo>
                  <a:lnTo>
                    <a:pt x="1070" y="7"/>
                  </a:lnTo>
                  <a:lnTo>
                    <a:pt x="1070" y="5"/>
                  </a:lnTo>
                  <a:lnTo>
                    <a:pt x="1069" y="4"/>
                  </a:lnTo>
                  <a:lnTo>
                    <a:pt x="1070" y="3"/>
                  </a:lnTo>
                  <a:lnTo>
                    <a:pt x="1070" y="1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3" y="0"/>
                  </a:lnTo>
                  <a:close/>
                  <a:moveTo>
                    <a:pt x="1136" y="0"/>
                  </a:moveTo>
                  <a:lnTo>
                    <a:pt x="1164" y="0"/>
                  </a:lnTo>
                  <a:lnTo>
                    <a:pt x="1165" y="0"/>
                  </a:lnTo>
                  <a:lnTo>
                    <a:pt x="1167" y="1"/>
                  </a:lnTo>
                  <a:lnTo>
                    <a:pt x="1168" y="3"/>
                  </a:lnTo>
                  <a:lnTo>
                    <a:pt x="1168" y="4"/>
                  </a:lnTo>
                  <a:lnTo>
                    <a:pt x="1168" y="5"/>
                  </a:lnTo>
                  <a:lnTo>
                    <a:pt x="1167" y="7"/>
                  </a:lnTo>
                  <a:lnTo>
                    <a:pt x="1165" y="8"/>
                  </a:lnTo>
                  <a:lnTo>
                    <a:pt x="1164" y="8"/>
                  </a:lnTo>
                  <a:lnTo>
                    <a:pt x="1136" y="8"/>
                  </a:lnTo>
                  <a:lnTo>
                    <a:pt x="1135" y="8"/>
                  </a:lnTo>
                  <a:lnTo>
                    <a:pt x="1134" y="7"/>
                  </a:lnTo>
                  <a:lnTo>
                    <a:pt x="1132" y="5"/>
                  </a:lnTo>
                  <a:lnTo>
                    <a:pt x="1132" y="4"/>
                  </a:lnTo>
                  <a:lnTo>
                    <a:pt x="1132" y="3"/>
                  </a:lnTo>
                  <a:lnTo>
                    <a:pt x="1134" y="1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6" y="0"/>
                  </a:lnTo>
                  <a:close/>
                  <a:moveTo>
                    <a:pt x="1200" y="0"/>
                  </a:moveTo>
                  <a:lnTo>
                    <a:pt x="1227" y="0"/>
                  </a:lnTo>
                  <a:lnTo>
                    <a:pt x="1229" y="0"/>
                  </a:lnTo>
                  <a:lnTo>
                    <a:pt x="1230" y="1"/>
                  </a:lnTo>
                  <a:lnTo>
                    <a:pt x="1231" y="3"/>
                  </a:lnTo>
                  <a:lnTo>
                    <a:pt x="1231" y="4"/>
                  </a:lnTo>
                  <a:lnTo>
                    <a:pt x="1231" y="5"/>
                  </a:lnTo>
                  <a:lnTo>
                    <a:pt x="1230" y="7"/>
                  </a:lnTo>
                  <a:lnTo>
                    <a:pt x="1229" y="8"/>
                  </a:lnTo>
                  <a:lnTo>
                    <a:pt x="1227" y="8"/>
                  </a:lnTo>
                  <a:lnTo>
                    <a:pt x="1200" y="8"/>
                  </a:lnTo>
                  <a:lnTo>
                    <a:pt x="1198" y="8"/>
                  </a:lnTo>
                  <a:lnTo>
                    <a:pt x="1197" y="7"/>
                  </a:lnTo>
                  <a:lnTo>
                    <a:pt x="1195" y="5"/>
                  </a:lnTo>
                  <a:lnTo>
                    <a:pt x="1195" y="4"/>
                  </a:lnTo>
                  <a:lnTo>
                    <a:pt x="1195" y="3"/>
                  </a:lnTo>
                  <a:lnTo>
                    <a:pt x="1197" y="1"/>
                  </a:lnTo>
                  <a:lnTo>
                    <a:pt x="1198" y="0"/>
                  </a:lnTo>
                  <a:lnTo>
                    <a:pt x="1200" y="0"/>
                  </a:lnTo>
                  <a:lnTo>
                    <a:pt x="1200" y="0"/>
                  </a:lnTo>
                  <a:close/>
                  <a:moveTo>
                    <a:pt x="1263" y="0"/>
                  </a:moveTo>
                  <a:lnTo>
                    <a:pt x="1289" y="0"/>
                  </a:lnTo>
                  <a:lnTo>
                    <a:pt x="1292" y="0"/>
                  </a:lnTo>
                  <a:lnTo>
                    <a:pt x="1293" y="1"/>
                  </a:lnTo>
                  <a:lnTo>
                    <a:pt x="1293" y="3"/>
                  </a:lnTo>
                  <a:lnTo>
                    <a:pt x="1295" y="4"/>
                  </a:lnTo>
                  <a:lnTo>
                    <a:pt x="1293" y="5"/>
                  </a:lnTo>
                  <a:lnTo>
                    <a:pt x="1293" y="7"/>
                  </a:lnTo>
                  <a:lnTo>
                    <a:pt x="1292" y="8"/>
                  </a:lnTo>
                  <a:lnTo>
                    <a:pt x="1289" y="8"/>
                  </a:lnTo>
                  <a:lnTo>
                    <a:pt x="1263" y="8"/>
                  </a:lnTo>
                  <a:lnTo>
                    <a:pt x="1262" y="8"/>
                  </a:lnTo>
                  <a:lnTo>
                    <a:pt x="1260" y="7"/>
                  </a:lnTo>
                  <a:lnTo>
                    <a:pt x="1259" y="5"/>
                  </a:lnTo>
                  <a:lnTo>
                    <a:pt x="1259" y="4"/>
                  </a:lnTo>
                  <a:lnTo>
                    <a:pt x="1259" y="3"/>
                  </a:lnTo>
                  <a:lnTo>
                    <a:pt x="1260" y="1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3" y="0"/>
                  </a:lnTo>
                  <a:close/>
                  <a:moveTo>
                    <a:pt x="1325" y="0"/>
                  </a:moveTo>
                  <a:lnTo>
                    <a:pt x="1352" y="0"/>
                  </a:lnTo>
                  <a:lnTo>
                    <a:pt x="1354" y="0"/>
                  </a:lnTo>
                  <a:lnTo>
                    <a:pt x="1355" y="1"/>
                  </a:lnTo>
                  <a:lnTo>
                    <a:pt x="1357" y="3"/>
                  </a:lnTo>
                  <a:lnTo>
                    <a:pt x="1357" y="4"/>
                  </a:lnTo>
                  <a:lnTo>
                    <a:pt x="1357" y="5"/>
                  </a:lnTo>
                  <a:lnTo>
                    <a:pt x="1355" y="7"/>
                  </a:lnTo>
                  <a:lnTo>
                    <a:pt x="1354" y="8"/>
                  </a:lnTo>
                  <a:lnTo>
                    <a:pt x="1352" y="8"/>
                  </a:lnTo>
                  <a:lnTo>
                    <a:pt x="1325" y="8"/>
                  </a:lnTo>
                  <a:lnTo>
                    <a:pt x="1324" y="8"/>
                  </a:lnTo>
                  <a:lnTo>
                    <a:pt x="1322" y="7"/>
                  </a:lnTo>
                  <a:lnTo>
                    <a:pt x="1322" y="5"/>
                  </a:lnTo>
                  <a:lnTo>
                    <a:pt x="1321" y="4"/>
                  </a:lnTo>
                  <a:lnTo>
                    <a:pt x="1322" y="3"/>
                  </a:lnTo>
                  <a:lnTo>
                    <a:pt x="1322" y="1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5" y="0"/>
                  </a:lnTo>
                  <a:close/>
                  <a:moveTo>
                    <a:pt x="1388" y="0"/>
                  </a:moveTo>
                  <a:lnTo>
                    <a:pt x="1416" y="0"/>
                  </a:lnTo>
                  <a:lnTo>
                    <a:pt x="1417" y="0"/>
                  </a:lnTo>
                  <a:lnTo>
                    <a:pt x="1418" y="1"/>
                  </a:lnTo>
                  <a:lnTo>
                    <a:pt x="1420" y="3"/>
                  </a:lnTo>
                  <a:lnTo>
                    <a:pt x="1420" y="4"/>
                  </a:lnTo>
                  <a:lnTo>
                    <a:pt x="1420" y="5"/>
                  </a:lnTo>
                  <a:lnTo>
                    <a:pt x="1418" y="7"/>
                  </a:lnTo>
                  <a:lnTo>
                    <a:pt x="1417" y="8"/>
                  </a:lnTo>
                  <a:lnTo>
                    <a:pt x="1416" y="8"/>
                  </a:lnTo>
                  <a:lnTo>
                    <a:pt x="1388" y="8"/>
                  </a:lnTo>
                  <a:lnTo>
                    <a:pt x="1387" y="8"/>
                  </a:lnTo>
                  <a:lnTo>
                    <a:pt x="1385" y="7"/>
                  </a:lnTo>
                  <a:lnTo>
                    <a:pt x="1384" y="5"/>
                  </a:lnTo>
                  <a:lnTo>
                    <a:pt x="1384" y="4"/>
                  </a:lnTo>
                  <a:lnTo>
                    <a:pt x="1384" y="3"/>
                  </a:lnTo>
                  <a:lnTo>
                    <a:pt x="1385" y="1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8" y="0"/>
                  </a:lnTo>
                  <a:close/>
                  <a:moveTo>
                    <a:pt x="1452" y="0"/>
                  </a:moveTo>
                  <a:lnTo>
                    <a:pt x="1479" y="0"/>
                  </a:lnTo>
                  <a:lnTo>
                    <a:pt x="1480" y="0"/>
                  </a:lnTo>
                  <a:lnTo>
                    <a:pt x="1482" y="1"/>
                  </a:lnTo>
                  <a:lnTo>
                    <a:pt x="1483" y="3"/>
                  </a:lnTo>
                  <a:lnTo>
                    <a:pt x="1483" y="4"/>
                  </a:lnTo>
                  <a:lnTo>
                    <a:pt x="1483" y="5"/>
                  </a:lnTo>
                  <a:lnTo>
                    <a:pt x="1482" y="7"/>
                  </a:lnTo>
                  <a:lnTo>
                    <a:pt x="1480" y="8"/>
                  </a:lnTo>
                  <a:lnTo>
                    <a:pt x="1479" y="8"/>
                  </a:lnTo>
                  <a:lnTo>
                    <a:pt x="1452" y="8"/>
                  </a:lnTo>
                  <a:lnTo>
                    <a:pt x="1450" y="8"/>
                  </a:lnTo>
                  <a:lnTo>
                    <a:pt x="1449" y="7"/>
                  </a:lnTo>
                  <a:lnTo>
                    <a:pt x="1447" y="5"/>
                  </a:lnTo>
                  <a:lnTo>
                    <a:pt x="1447" y="4"/>
                  </a:lnTo>
                  <a:lnTo>
                    <a:pt x="1447" y="3"/>
                  </a:lnTo>
                  <a:lnTo>
                    <a:pt x="1449" y="1"/>
                  </a:lnTo>
                  <a:lnTo>
                    <a:pt x="1450" y="0"/>
                  </a:lnTo>
                  <a:lnTo>
                    <a:pt x="1452" y="0"/>
                  </a:lnTo>
                  <a:lnTo>
                    <a:pt x="1452" y="0"/>
                  </a:lnTo>
                  <a:close/>
                  <a:moveTo>
                    <a:pt x="1515" y="0"/>
                  </a:moveTo>
                  <a:lnTo>
                    <a:pt x="1541" y="0"/>
                  </a:lnTo>
                  <a:lnTo>
                    <a:pt x="1544" y="0"/>
                  </a:lnTo>
                  <a:lnTo>
                    <a:pt x="1545" y="1"/>
                  </a:lnTo>
                  <a:lnTo>
                    <a:pt x="1545" y="3"/>
                  </a:lnTo>
                  <a:lnTo>
                    <a:pt x="1547" y="4"/>
                  </a:lnTo>
                  <a:lnTo>
                    <a:pt x="1545" y="5"/>
                  </a:lnTo>
                  <a:lnTo>
                    <a:pt x="1545" y="7"/>
                  </a:lnTo>
                  <a:lnTo>
                    <a:pt x="1544" y="8"/>
                  </a:lnTo>
                  <a:lnTo>
                    <a:pt x="1541" y="8"/>
                  </a:lnTo>
                  <a:lnTo>
                    <a:pt x="1515" y="8"/>
                  </a:lnTo>
                  <a:lnTo>
                    <a:pt x="1513" y="8"/>
                  </a:lnTo>
                  <a:lnTo>
                    <a:pt x="1512" y="7"/>
                  </a:lnTo>
                  <a:lnTo>
                    <a:pt x="1511" y="5"/>
                  </a:lnTo>
                  <a:lnTo>
                    <a:pt x="1511" y="4"/>
                  </a:lnTo>
                  <a:lnTo>
                    <a:pt x="1511" y="3"/>
                  </a:lnTo>
                  <a:lnTo>
                    <a:pt x="1512" y="1"/>
                  </a:lnTo>
                  <a:lnTo>
                    <a:pt x="1513" y="0"/>
                  </a:lnTo>
                  <a:lnTo>
                    <a:pt x="1515" y="0"/>
                  </a:lnTo>
                  <a:lnTo>
                    <a:pt x="1515" y="0"/>
                  </a:lnTo>
                  <a:close/>
                  <a:moveTo>
                    <a:pt x="1577" y="0"/>
                  </a:moveTo>
                  <a:lnTo>
                    <a:pt x="1604" y="0"/>
                  </a:lnTo>
                  <a:lnTo>
                    <a:pt x="1606" y="0"/>
                  </a:lnTo>
                  <a:lnTo>
                    <a:pt x="1607" y="1"/>
                  </a:lnTo>
                  <a:lnTo>
                    <a:pt x="1608" y="3"/>
                  </a:lnTo>
                  <a:lnTo>
                    <a:pt x="1608" y="4"/>
                  </a:lnTo>
                  <a:lnTo>
                    <a:pt x="1608" y="5"/>
                  </a:lnTo>
                  <a:lnTo>
                    <a:pt x="1607" y="7"/>
                  </a:lnTo>
                  <a:lnTo>
                    <a:pt x="1606" y="8"/>
                  </a:lnTo>
                  <a:lnTo>
                    <a:pt x="1604" y="8"/>
                  </a:lnTo>
                  <a:lnTo>
                    <a:pt x="1577" y="8"/>
                  </a:lnTo>
                  <a:lnTo>
                    <a:pt x="1575" y="8"/>
                  </a:lnTo>
                  <a:lnTo>
                    <a:pt x="1574" y="7"/>
                  </a:lnTo>
                  <a:lnTo>
                    <a:pt x="1574" y="5"/>
                  </a:lnTo>
                  <a:lnTo>
                    <a:pt x="1572" y="4"/>
                  </a:lnTo>
                  <a:lnTo>
                    <a:pt x="1574" y="3"/>
                  </a:lnTo>
                  <a:lnTo>
                    <a:pt x="1574" y="1"/>
                  </a:lnTo>
                  <a:lnTo>
                    <a:pt x="1575" y="0"/>
                  </a:lnTo>
                  <a:lnTo>
                    <a:pt x="1577" y="0"/>
                  </a:lnTo>
                  <a:lnTo>
                    <a:pt x="1577" y="0"/>
                  </a:lnTo>
                  <a:close/>
                  <a:moveTo>
                    <a:pt x="1640" y="0"/>
                  </a:moveTo>
                  <a:lnTo>
                    <a:pt x="1667" y="0"/>
                  </a:lnTo>
                  <a:lnTo>
                    <a:pt x="1669" y="0"/>
                  </a:lnTo>
                  <a:lnTo>
                    <a:pt x="1670" y="1"/>
                  </a:lnTo>
                  <a:lnTo>
                    <a:pt x="1672" y="3"/>
                  </a:lnTo>
                  <a:lnTo>
                    <a:pt x="1672" y="4"/>
                  </a:lnTo>
                  <a:lnTo>
                    <a:pt x="1672" y="5"/>
                  </a:lnTo>
                  <a:lnTo>
                    <a:pt x="1670" y="7"/>
                  </a:lnTo>
                  <a:lnTo>
                    <a:pt x="1669" y="8"/>
                  </a:lnTo>
                  <a:lnTo>
                    <a:pt x="1667" y="8"/>
                  </a:lnTo>
                  <a:lnTo>
                    <a:pt x="1640" y="8"/>
                  </a:lnTo>
                  <a:lnTo>
                    <a:pt x="1639" y="8"/>
                  </a:lnTo>
                  <a:lnTo>
                    <a:pt x="1637" y="7"/>
                  </a:lnTo>
                  <a:lnTo>
                    <a:pt x="1636" y="5"/>
                  </a:lnTo>
                  <a:lnTo>
                    <a:pt x="1636" y="4"/>
                  </a:lnTo>
                  <a:lnTo>
                    <a:pt x="1636" y="3"/>
                  </a:lnTo>
                  <a:lnTo>
                    <a:pt x="1637" y="1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0" y="0"/>
                  </a:lnTo>
                  <a:close/>
                  <a:moveTo>
                    <a:pt x="1703" y="0"/>
                  </a:moveTo>
                  <a:lnTo>
                    <a:pt x="1731" y="0"/>
                  </a:lnTo>
                  <a:lnTo>
                    <a:pt x="1732" y="0"/>
                  </a:lnTo>
                  <a:lnTo>
                    <a:pt x="1734" y="1"/>
                  </a:lnTo>
                  <a:lnTo>
                    <a:pt x="1735" y="3"/>
                  </a:lnTo>
                  <a:lnTo>
                    <a:pt x="1735" y="4"/>
                  </a:lnTo>
                  <a:lnTo>
                    <a:pt x="1735" y="5"/>
                  </a:lnTo>
                  <a:lnTo>
                    <a:pt x="1734" y="7"/>
                  </a:lnTo>
                  <a:lnTo>
                    <a:pt x="1732" y="8"/>
                  </a:lnTo>
                  <a:lnTo>
                    <a:pt x="1731" y="8"/>
                  </a:lnTo>
                  <a:lnTo>
                    <a:pt x="1703" y="8"/>
                  </a:lnTo>
                  <a:lnTo>
                    <a:pt x="1702" y="8"/>
                  </a:lnTo>
                  <a:lnTo>
                    <a:pt x="1701" y="7"/>
                  </a:lnTo>
                  <a:lnTo>
                    <a:pt x="1699" y="5"/>
                  </a:lnTo>
                  <a:lnTo>
                    <a:pt x="1699" y="4"/>
                  </a:lnTo>
                  <a:lnTo>
                    <a:pt x="1699" y="3"/>
                  </a:lnTo>
                  <a:lnTo>
                    <a:pt x="1701" y="1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3" y="0"/>
                  </a:lnTo>
                  <a:close/>
                  <a:moveTo>
                    <a:pt x="1767" y="0"/>
                  </a:moveTo>
                  <a:lnTo>
                    <a:pt x="1793" y="0"/>
                  </a:lnTo>
                  <a:lnTo>
                    <a:pt x="1796" y="0"/>
                  </a:lnTo>
                  <a:lnTo>
                    <a:pt x="1797" y="1"/>
                  </a:lnTo>
                  <a:lnTo>
                    <a:pt x="1797" y="3"/>
                  </a:lnTo>
                  <a:lnTo>
                    <a:pt x="1798" y="4"/>
                  </a:lnTo>
                  <a:lnTo>
                    <a:pt x="1797" y="5"/>
                  </a:lnTo>
                  <a:lnTo>
                    <a:pt x="1797" y="7"/>
                  </a:lnTo>
                  <a:lnTo>
                    <a:pt x="1796" y="8"/>
                  </a:lnTo>
                  <a:lnTo>
                    <a:pt x="1793" y="8"/>
                  </a:lnTo>
                  <a:lnTo>
                    <a:pt x="1767" y="8"/>
                  </a:lnTo>
                  <a:lnTo>
                    <a:pt x="1765" y="8"/>
                  </a:lnTo>
                  <a:lnTo>
                    <a:pt x="1764" y="7"/>
                  </a:lnTo>
                  <a:lnTo>
                    <a:pt x="1762" y="5"/>
                  </a:lnTo>
                  <a:lnTo>
                    <a:pt x="1762" y="4"/>
                  </a:lnTo>
                  <a:lnTo>
                    <a:pt x="1762" y="3"/>
                  </a:lnTo>
                  <a:lnTo>
                    <a:pt x="1764" y="1"/>
                  </a:lnTo>
                  <a:lnTo>
                    <a:pt x="1765" y="0"/>
                  </a:lnTo>
                  <a:lnTo>
                    <a:pt x="1767" y="0"/>
                  </a:lnTo>
                  <a:lnTo>
                    <a:pt x="1767" y="0"/>
                  </a:lnTo>
                  <a:close/>
                  <a:moveTo>
                    <a:pt x="1829" y="0"/>
                  </a:moveTo>
                  <a:lnTo>
                    <a:pt x="1856" y="0"/>
                  </a:lnTo>
                  <a:lnTo>
                    <a:pt x="1857" y="0"/>
                  </a:lnTo>
                  <a:lnTo>
                    <a:pt x="1859" y="1"/>
                  </a:lnTo>
                  <a:lnTo>
                    <a:pt x="1860" y="3"/>
                  </a:lnTo>
                  <a:lnTo>
                    <a:pt x="1860" y="4"/>
                  </a:lnTo>
                  <a:lnTo>
                    <a:pt x="1860" y="5"/>
                  </a:lnTo>
                  <a:lnTo>
                    <a:pt x="1859" y="7"/>
                  </a:lnTo>
                  <a:lnTo>
                    <a:pt x="1857" y="8"/>
                  </a:lnTo>
                  <a:lnTo>
                    <a:pt x="1856" y="8"/>
                  </a:lnTo>
                  <a:lnTo>
                    <a:pt x="1829" y="8"/>
                  </a:lnTo>
                  <a:lnTo>
                    <a:pt x="1827" y="8"/>
                  </a:lnTo>
                  <a:lnTo>
                    <a:pt x="1826" y="7"/>
                  </a:lnTo>
                  <a:lnTo>
                    <a:pt x="1826" y="5"/>
                  </a:lnTo>
                  <a:lnTo>
                    <a:pt x="1824" y="4"/>
                  </a:lnTo>
                  <a:lnTo>
                    <a:pt x="1826" y="3"/>
                  </a:lnTo>
                  <a:lnTo>
                    <a:pt x="1826" y="1"/>
                  </a:lnTo>
                  <a:lnTo>
                    <a:pt x="1827" y="0"/>
                  </a:lnTo>
                  <a:lnTo>
                    <a:pt x="1829" y="0"/>
                  </a:lnTo>
                  <a:lnTo>
                    <a:pt x="1829" y="0"/>
                  </a:lnTo>
                  <a:close/>
                  <a:moveTo>
                    <a:pt x="1892" y="0"/>
                  </a:moveTo>
                  <a:lnTo>
                    <a:pt x="1903" y="0"/>
                  </a:lnTo>
                  <a:lnTo>
                    <a:pt x="1905" y="0"/>
                  </a:lnTo>
                  <a:lnTo>
                    <a:pt x="1906" y="1"/>
                  </a:lnTo>
                  <a:lnTo>
                    <a:pt x="1908" y="3"/>
                  </a:lnTo>
                  <a:lnTo>
                    <a:pt x="1908" y="4"/>
                  </a:lnTo>
                  <a:lnTo>
                    <a:pt x="1908" y="5"/>
                  </a:lnTo>
                  <a:lnTo>
                    <a:pt x="1906" y="7"/>
                  </a:lnTo>
                  <a:lnTo>
                    <a:pt x="1905" y="8"/>
                  </a:lnTo>
                  <a:lnTo>
                    <a:pt x="1903" y="8"/>
                  </a:lnTo>
                  <a:lnTo>
                    <a:pt x="1892" y="8"/>
                  </a:lnTo>
                  <a:lnTo>
                    <a:pt x="1890" y="8"/>
                  </a:lnTo>
                  <a:lnTo>
                    <a:pt x="1889" y="7"/>
                  </a:lnTo>
                  <a:lnTo>
                    <a:pt x="1888" y="5"/>
                  </a:lnTo>
                  <a:lnTo>
                    <a:pt x="1888" y="4"/>
                  </a:lnTo>
                  <a:lnTo>
                    <a:pt x="1888" y="3"/>
                  </a:lnTo>
                  <a:lnTo>
                    <a:pt x="1889" y="1"/>
                  </a:lnTo>
                  <a:lnTo>
                    <a:pt x="1890" y="0"/>
                  </a:lnTo>
                  <a:lnTo>
                    <a:pt x="1892" y="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69" name="Freeform 25">
              <a:extLst>
                <a:ext uri="{FF2B5EF4-FFF2-40B4-BE49-F238E27FC236}">
                  <a16:creationId xmlns:a16="http://schemas.microsoft.com/office/drawing/2014/main" id="{6703D4FC-5484-4BDB-B02C-CF5002115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" y="3691"/>
              <a:ext cx="1686" cy="7"/>
            </a:xfrm>
            <a:custGeom>
              <a:avLst/>
              <a:gdLst>
                <a:gd name="T0" fmla="*/ 30 w 1908"/>
                <a:gd name="T1" fmla="*/ 8 h 8"/>
                <a:gd name="T2" fmla="*/ 4 w 1908"/>
                <a:gd name="T3" fmla="*/ 0 h 8"/>
                <a:gd name="T4" fmla="*/ 93 w 1908"/>
                <a:gd name="T5" fmla="*/ 8 h 8"/>
                <a:gd name="T6" fmla="*/ 66 w 1908"/>
                <a:gd name="T7" fmla="*/ 0 h 8"/>
                <a:gd name="T8" fmla="*/ 156 w 1908"/>
                <a:gd name="T9" fmla="*/ 8 h 8"/>
                <a:gd name="T10" fmla="*/ 129 w 1908"/>
                <a:gd name="T11" fmla="*/ 0 h 8"/>
                <a:gd name="T12" fmla="*/ 220 w 1908"/>
                <a:gd name="T13" fmla="*/ 8 h 8"/>
                <a:gd name="T14" fmla="*/ 192 w 1908"/>
                <a:gd name="T15" fmla="*/ 0 h 8"/>
                <a:gd name="T16" fmla="*/ 282 w 1908"/>
                <a:gd name="T17" fmla="*/ 8 h 8"/>
                <a:gd name="T18" fmla="*/ 256 w 1908"/>
                <a:gd name="T19" fmla="*/ 0 h 8"/>
                <a:gd name="T20" fmla="*/ 345 w 1908"/>
                <a:gd name="T21" fmla="*/ 8 h 8"/>
                <a:gd name="T22" fmla="*/ 318 w 1908"/>
                <a:gd name="T23" fmla="*/ 0 h 8"/>
                <a:gd name="T24" fmla="*/ 408 w 1908"/>
                <a:gd name="T25" fmla="*/ 8 h 8"/>
                <a:gd name="T26" fmla="*/ 381 w 1908"/>
                <a:gd name="T27" fmla="*/ 0 h 8"/>
                <a:gd name="T28" fmla="*/ 472 w 1908"/>
                <a:gd name="T29" fmla="*/ 8 h 8"/>
                <a:gd name="T30" fmla="*/ 444 w 1908"/>
                <a:gd name="T31" fmla="*/ 0 h 8"/>
                <a:gd name="T32" fmla="*/ 534 w 1908"/>
                <a:gd name="T33" fmla="*/ 8 h 8"/>
                <a:gd name="T34" fmla="*/ 508 w 1908"/>
                <a:gd name="T35" fmla="*/ 0 h 8"/>
                <a:gd name="T36" fmla="*/ 597 w 1908"/>
                <a:gd name="T37" fmla="*/ 8 h 8"/>
                <a:gd name="T38" fmla="*/ 569 w 1908"/>
                <a:gd name="T39" fmla="*/ 0 h 8"/>
                <a:gd name="T40" fmla="*/ 660 w 1908"/>
                <a:gd name="T41" fmla="*/ 8 h 8"/>
                <a:gd name="T42" fmla="*/ 633 w 1908"/>
                <a:gd name="T43" fmla="*/ 0 h 8"/>
                <a:gd name="T44" fmla="*/ 723 w 1908"/>
                <a:gd name="T45" fmla="*/ 8 h 8"/>
                <a:gd name="T46" fmla="*/ 696 w 1908"/>
                <a:gd name="T47" fmla="*/ 0 h 8"/>
                <a:gd name="T48" fmla="*/ 785 w 1908"/>
                <a:gd name="T49" fmla="*/ 8 h 8"/>
                <a:gd name="T50" fmla="*/ 759 w 1908"/>
                <a:gd name="T51" fmla="*/ 0 h 8"/>
                <a:gd name="T52" fmla="*/ 849 w 1908"/>
                <a:gd name="T53" fmla="*/ 8 h 8"/>
                <a:gd name="T54" fmla="*/ 821 w 1908"/>
                <a:gd name="T55" fmla="*/ 0 h 8"/>
                <a:gd name="T56" fmla="*/ 912 w 1908"/>
                <a:gd name="T57" fmla="*/ 8 h 8"/>
                <a:gd name="T58" fmla="*/ 885 w 1908"/>
                <a:gd name="T59" fmla="*/ 0 h 8"/>
                <a:gd name="T60" fmla="*/ 975 w 1908"/>
                <a:gd name="T61" fmla="*/ 8 h 8"/>
                <a:gd name="T62" fmla="*/ 948 w 1908"/>
                <a:gd name="T63" fmla="*/ 0 h 8"/>
                <a:gd name="T64" fmla="*/ 1037 w 1908"/>
                <a:gd name="T65" fmla="*/ 8 h 8"/>
                <a:gd name="T66" fmla="*/ 1011 w 1908"/>
                <a:gd name="T67" fmla="*/ 0 h 8"/>
                <a:gd name="T68" fmla="*/ 1100 w 1908"/>
                <a:gd name="T69" fmla="*/ 8 h 8"/>
                <a:gd name="T70" fmla="*/ 1073 w 1908"/>
                <a:gd name="T71" fmla="*/ 0 h 8"/>
                <a:gd name="T72" fmla="*/ 1164 w 1908"/>
                <a:gd name="T73" fmla="*/ 8 h 8"/>
                <a:gd name="T74" fmla="*/ 1136 w 1908"/>
                <a:gd name="T75" fmla="*/ 0 h 8"/>
                <a:gd name="T76" fmla="*/ 1227 w 1908"/>
                <a:gd name="T77" fmla="*/ 8 h 8"/>
                <a:gd name="T78" fmla="*/ 1200 w 1908"/>
                <a:gd name="T79" fmla="*/ 0 h 8"/>
                <a:gd name="T80" fmla="*/ 1289 w 1908"/>
                <a:gd name="T81" fmla="*/ 8 h 8"/>
                <a:gd name="T82" fmla="*/ 1263 w 1908"/>
                <a:gd name="T83" fmla="*/ 0 h 8"/>
                <a:gd name="T84" fmla="*/ 1352 w 1908"/>
                <a:gd name="T85" fmla="*/ 8 h 8"/>
                <a:gd name="T86" fmla="*/ 1325 w 1908"/>
                <a:gd name="T87" fmla="*/ 0 h 8"/>
                <a:gd name="T88" fmla="*/ 1416 w 1908"/>
                <a:gd name="T89" fmla="*/ 8 h 8"/>
                <a:gd name="T90" fmla="*/ 1388 w 1908"/>
                <a:gd name="T91" fmla="*/ 0 h 8"/>
                <a:gd name="T92" fmla="*/ 1479 w 1908"/>
                <a:gd name="T93" fmla="*/ 8 h 8"/>
                <a:gd name="T94" fmla="*/ 1452 w 1908"/>
                <a:gd name="T95" fmla="*/ 0 h 8"/>
                <a:gd name="T96" fmla="*/ 1541 w 1908"/>
                <a:gd name="T97" fmla="*/ 8 h 8"/>
                <a:gd name="T98" fmla="*/ 1515 w 1908"/>
                <a:gd name="T99" fmla="*/ 0 h 8"/>
                <a:gd name="T100" fmla="*/ 1604 w 1908"/>
                <a:gd name="T101" fmla="*/ 8 h 8"/>
                <a:gd name="T102" fmla="*/ 1577 w 1908"/>
                <a:gd name="T103" fmla="*/ 0 h 8"/>
                <a:gd name="T104" fmla="*/ 1667 w 1908"/>
                <a:gd name="T105" fmla="*/ 8 h 8"/>
                <a:gd name="T106" fmla="*/ 1640 w 1908"/>
                <a:gd name="T107" fmla="*/ 0 h 8"/>
                <a:gd name="T108" fmla="*/ 1731 w 1908"/>
                <a:gd name="T109" fmla="*/ 8 h 8"/>
                <a:gd name="T110" fmla="*/ 1703 w 1908"/>
                <a:gd name="T111" fmla="*/ 0 h 8"/>
                <a:gd name="T112" fmla="*/ 1793 w 1908"/>
                <a:gd name="T113" fmla="*/ 8 h 8"/>
                <a:gd name="T114" fmla="*/ 1767 w 1908"/>
                <a:gd name="T115" fmla="*/ 0 h 8"/>
                <a:gd name="T116" fmla="*/ 1856 w 1908"/>
                <a:gd name="T117" fmla="*/ 8 h 8"/>
                <a:gd name="T118" fmla="*/ 1829 w 1908"/>
                <a:gd name="T119" fmla="*/ 0 h 8"/>
                <a:gd name="T120" fmla="*/ 1903 w 1908"/>
                <a:gd name="T121" fmla="*/ 8 h 8"/>
                <a:gd name="T122" fmla="*/ 1892 w 1908"/>
                <a:gd name="T1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8" h="8">
                  <a:moveTo>
                    <a:pt x="4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66" y="0"/>
                  </a:moveTo>
                  <a:lnTo>
                    <a:pt x="93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4"/>
                  </a:lnTo>
                  <a:lnTo>
                    <a:pt x="97" y="5"/>
                  </a:lnTo>
                  <a:lnTo>
                    <a:pt x="96" y="7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2" y="4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129" y="0"/>
                  </a:moveTo>
                  <a:lnTo>
                    <a:pt x="156" y="0"/>
                  </a:lnTo>
                  <a:lnTo>
                    <a:pt x="158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59" y="7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close/>
                  <a:moveTo>
                    <a:pt x="192" y="0"/>
                  </a:moveTo>
                  <a:lnTo>
                    <a:pt x="220" y="0"/>
                  </a:lnTo>
                  <a:lnTo>
                    <a:pt x="221" y="0"/>
                  </a:lnTo>
                  <a:lnTo>
                    <a:pt x="223" y="1"/>
                  </a:lnTo>
                  <a:lnTo>
                    <a:pt x="224" y="2"/>
                  </a:lnTo>
                  <a:lnTo>
                    <a:pt x="224" y="4"/>
                  </a:lnTo>
                  <a:lnTo>
                    <a:pt x="224" y="5"/>
                  </a:lnTo>
                  <a:lnTo>
                    <a:pt x="223" y="7"/>
                  </a:lnTo>
                  <a:lnTo>
                    <a:pt x="221" y="8"/>
                  </a:lnTo>
                  <a:lnTo>
                    <a:pt x="220" y="8"/>
                  </a:lnTo>
                  <a:lnTo>
                    <a:pt x="192" y="8"/>
                  </a:lnTo>
                  <a:lnTo>
                    <a:pt x="191" y="8"/>
                  </a:lnTo>
                  <a:lnTo>
                    <a:pt x="190" y="7"/>
                  </a:lnTo>
                  <a:lnTo>
                    <a:pt x="188" y="5"/>
                  </a:lnTo>
                  <a:lnTo>
                    <a:pt x="188" y="4"/>
                  </a:lnTo>
                  <a:lnTo>
                    <a:pt x="188" y="2"/>
                  </a:lnTo>
                  <a:lnTo>
                    <a:pt x="190" y="1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close/>
                  <a:moveTo>
                    <a:pt x="256" y="0"/>
                  </a:moveTo>
                  <a:lnTo>
                    <a:pt x="282" y="0"/>
                  </a:lnTo>
                  <a:lnTo>
                    <a:pt x="285" y="0"/>
                  </a:lnTo>
                  <a:lnTo>
                    <a:pt x="286" y="1"/>
                  </a:lnTo>
                  <a:lnTo>
                    <a:pt x="286" y="2"/>
                  </a:lnTo>
                  <a:lnTo>
                    <a:pt x="287" y="4"/>
                  </a:lnTo>
                  <a:lnTo>
                    <a:pt x="286" y="5"/>
                  </a:lnTo>
                  <a:lnTo>
                    <a:pt x="286" y="7"/>
                  </a:lnTo>
                  <a:lnTo>
                    <a:pt x="285" y="8"/>
                  </a:lnTo>
                  <a:lnTo>
                    <a:pt x="282" y="8"/>
                  </a:lnTo>
                  <a:lnTo>
                    <a:pt x="256" y="8"/>
                  </a:lnTo>
                  <a:lnTo>
                    <a:pt x="254" y="8"/>
                  </a:lnTo>
                  <a:lnTo>
                    <a:pt x="253" y="7"/>
                  </a:lnTo>
                  <a:lnTo>
                    <a:pt x="251" y="5"/>
                  </a:lnTo>
                  <a:lnTo>
                    <a:pt x="251" y="4"/>
                  </a:lnTo>
                  <a:lnTo>
                    <a:pt x="251" y="2"/>
                  </a:lnTo>
                  <a:lnTo>
                    <a:pt x="253" y="1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6" y="0"/>
                  </a:lnTo>
                  <a:close/>
                  <a:moveTo>
                    <a:pt x="318" y="0"/>
                  </a:moveTo>
                  <a:lnTo>
                    <a:pt x="345" y="0"/>
                  </a:lnTo>
                  <a:lnTo>
                    <a:pt x="346" y="0"/>
                  </a:lnTo>
                  <a:lnTo>
                    <a:pt x="348" y="1"/>
                  </a:lnTo>
                  <a:lnTo>
                    <a:pt x="349" y="2"/>
                  </a:lnTo>
                  <a:lnTo>
                    <a:pt x="349" y="4"/>
                  </a:lnTo>
                  <a:lnTo>
                    <a:pt x="349" y="5"/>
                  </a:lnTo>
                  <a:lnTo>
                    <a:pt x="348" y="7"/>
                  </a:lnTo>
                  <a:lnTo>
                    <a:pt x="346" y="8"/>
                  </a:lnTo>
                  <a:lnTo>
                    <a:pt x="345" y="8"/>
                  </a:lnTo>
                  <a:lnTo>
                    <a:pt x="318" y="8"/>
                  </a:lnTo>
                  <a:lnTo>
                    <a:pt x="316" y="8"/>
                  </a:lnTo>
                  <a:lnTo>
                    <a:pt x="315" y="7"/>
                  </a:lnTo>
                  <a:lnTo>
                    <a:pt x="315" y="5"/>
                  </a:lnTo>
                  <a:lnTo>
                    <a:pt x="313" y="4"/>
                  </a:lnTo>
                  <a:lnTo>
                    <a:pt x="315" y="2"/>
                  </a:lnTo>
                  <a:lnTo>
                    <a:pt x="315" y="1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18" y="0"/>
                  </a:lnTo>
                  <a:close/>
                  <a:moveTo>
                    <a:pt x="381" y="0"/>
                  </a:moveTo>
                  <a:lnTo>
                    <a:pt x="408" y="0"/>
                  </a:lnTo>
                  <a:lnTo>
                    <a:pt x="410" y="0"/>
                  </a:lnTo>
                  <a:lnTo>
                    <a:pt x="411" y="1"/>
                  </a:lnTo>
                  <a:lnTo>
                    <a:pt x="413" y="2"/>
                  </a:lnTo>
                  <a:lnTo>
                    <a:pt x="413" y="4"/>
                  </a:lnTo>
                  <a:lnTo>
                    <a:pt x="413" y="5"/>
                  </a:lnTo>
                  <a:lnTo>
                    <a:pt x="411" y="7"/>
                  </a:lnTo>
                  <a:lnTo>
                    <a:pt x="410" y="8"/>
                  </a:lnTo>
                  <a:lnTo>
                    <a:pt x="408" y="8"/>
                  </a:lnTo>
                  <a:lnTo>
                    <a:pt x="381" y="8"/>
                  </a:lnTo>
                  <a:lnTo>
                    <a:pt x="380" y="8"/>
                  </a:lnTo>
                  <a:lnTo>
                    <a:pt x="378" y="7"/>
                  </a:lnTo>
                  <a:lnTo>
                    <a:pt x="377" y="5"/>
                  </a:lnTo>
                  <a:lnTo>
                    <a:pt x="377" y="4"/>
                  </a:lnTo>
                  <a:lnTo>
                    <a:pt x="377" y="2"/>
                  </a:lnTo>
                  <a:lnTo>
                    <a:pt x="378" y="1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444" y="0"/>
                  </a:moveTo>
                  <a:lnTo>
                    <a:pt x="472" y="0"/>
                  </a:lnTo>
                  <a:lnTo>
                    <a:pt x="473" y="0"/>
                  </a:lnTo>
                  <a:lnTo>
                    <a:pt x="475" y="1"/>
                  </a:lnTo>
                  <a:lnTo>
                    <a:pt x="476" y="2"/>
                  </a:lnTo>
                  <a:lnTo>
                    <a:pt x="476" y="4"/>
                  </a:lnTo>
                  <a:lnTo>
                    <a:pt x="476" y="5"/>
                  </a:lnTo>
                  <a:lnTo>
                    <a:pt x="475" y="7"/>
                  </a:lnTo>
                  <a:lnTo>
                    <a:pt x="473" y="8"/>
                  </a:lnTo>
                  <a:lnTo>
                    <a:pt x="472" y="8"/>
                  </a:lnTo>
                  <a:lnTo>
                    <a:pt x="444" y="8"/>
                  </a:lnTo>
                  <a:lnTo>
                    <a:pt x="443" y="8"/>
                  </a:lnTo>
                  <a:lnTo>
                    <a:pt x="441" y="7"/>
                  </a:lnTo>
                  <a:lnTo>
                    <a:pt x="440" y="5"/>
                  </a:lnTo>
                  <a:lnTo>
                    <a:pt x="440" y="4"/>
                  </a:lnTo>
                  <a:lnTo>
                    <a:pt x="440" y="2"/>
                  </a:lnTo>
                  <a:lnTo>
                    <a:pt x="441" y="1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508" y="0"/>
                  </a:moveTo>
                  <a:lnTo>
                    <a:pt x="534" y="0"/>
                  </a:lnTo>
                  <a:lnTo>
                    <a:pt x="536" y="0"/>
                  </a:lnTo>
                  <a:lnTo>
                    <a:pt x="538" y="1"/>
                  </a:lnTo>
                  <a:lnTo>
                    <a:pt x="538" y="2"/>
                  </a:lnTo>
                  <a:lnTo>
                    <a:pt x="539" y="4"/>
                  </a:lnTo>
                  <a:lnTo>
                    <a:pt x="538" y="5"/>
                  </a:lnTo>
                  <a:lnTo>
                    <a:pt x="538" y="7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08" y="8"/>
                  </a:lnTo>
                  <a:lnTo>
                    <a:pt x="506" y="8"/>
                  </a:lnTo>
                  <a:lnTo>
                    <a:pt x="505" y="7"/>
                  </a:lnTo>
                  <a:lnTo>
                    <a:pt x="503" y="5"/>
                  </a:lnTo>
                  <a:lnTo>
                    <a:pt x="503" y="4"/>
                  </a:lnTo>
                  <a:lnTo>
                    <a:pt x="503" y="2"/>
                  </a:lnTo>
                  <a:lnTo>
                    <a:pt x="505" y="1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69" y="0"/>
                  </a:moveTo>
                  <a:lnTo>
                    <a:pt x="597" y="0"/>
                  </a:lnTo>
                  <a:lnTo>
                    <a:pt x="598" y="0"/>
                  </a:lnTo>
                  <a:lnTo>
                    <a:pt x="600" y="1"/>
                  </a:lnTo>
                  <a:lnTo>
                    <a:pt x="601" y="2"/>
                  </a:lnTo>
                  <a:lnTo>
                    <a:pt x="601" y="4"/>
                  </a:lnTo>
                  <a:lnTo>
                    <a:pt x="601" y="5"/>
                  </a:lnTo>
                  <a:lnTo>
                    <a:pt x="600" y="7"/>
                  </a:lnTo>
                  <a:lnTo>
                    <a:pt x="598" y="8"/>
                  </a:lnTo>
                  <a:lnTo>
                    <a:pt x="597" y="8"/>
                  </a:lnTo>
                  <a:lnTo>
                    <a:pt x="569" y="8"/>
                  </a:lnTo>
                  <a:lnTo>
                    <a:pt x="568" y="8"/>
                  </a:lnTo>
                  <a:lnTo>
                    <a:pt x="567" y="7"/>
                  </a:lnTo>
                  <a:lnTo>
                    <a:pt x="567" y="5"/>
                  </a:lnTo>
                  <a:lnTo>
                    <a:pt x="565" y="4"/>
                  </a:lnTo>
                  <a:lnTo>
                    <a:pt x="567" y="2"/>
                  </a:lnTo>
                  <a:lnTo>
                    <a:pt x="567" y="1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69" y="0"/>
                  </a:lnTo>
                  <a:close/>
                  <a:moveTo>
                    <a:pt x="633" y="0"/>
                  </a:moveTo>
                  <a:lnTo>
                    <a:pt x="660" y="0"/>
                  </a:lnTo>
                  <a:lnTo>
                    <a:pt x="662" y="0"/>
                  </a:lnTo>
                  <a:lnTo>
                    <a:pt x="663" y="1"/>
                  </a:lnTo>
                  <a:lnTo>
                    <a:pt x="664" y="2"/>
                  </a:lnTo>
                  <a:lnTo>
                    <a:pt x="664" y="4"/>
                  </a:lnTo>
                  <a:lnTo>
                    <a:pt x="664" y="5"/>
                  </a:lnTo>
                  <a:lnTo>
                    <a:pt x="663" y="7"/>
                  </a:lnTo>
                  <a:lnTo>
                    <a:pt x="662" y="8"/>
                  </a:lnTo>
                  <a:lnTo>
                    <a:pt x="660" y="8"/>
                  </a:lnTo>
                  <a:lnTo>
                    <a:pt x="633" y="8"/>
                  </a:lnTo>
                  <a:lnTo>
                    <a:pt x="631" y="8"/>
                  </a:lnTo>
                  <a:lnTo>
                    <a:pt x="630" y="7"/>
                  </a:lnTo>
                  <a:lnTo>
                    <a:pt x="628" y="5"/>
                  </a:lnTo>
                  <a:lnTo>
                    <a:pt x="628" y="4"/>
                  </a:lnTo>
                  <a:lnTo>
                    <a:pt x="628" y="2"/>
                  </a:lnTo>
                  <a:lnTo>
                    <a:pt x="630" y="1"/>
                  </a:lnTo>
                  <a:lnTo>
                    <a:pt x="631" y="0"/>
                  </a:lnTo>
                  <a:lnTo>
                    <a:pt x="633" y="0"/>
                  </a:lnTo>
                  <a:lnTo>
                    <a:pt x="633" y="0"/>
                  </a:lnTo>
                  <a:close/>
                  <a:moveTo>
                    <a:pt x="696" y="0"/>
                  </a:moveTo>
                  <a:lnTo>
                    <a:pt x="723" y="0"/>
                  </a:lnTo>
                  <a:lnTo>
                    <a:pt x="725" y="0"/>
                  </a:lnTo>
                  <a:lnTo>
                    <a:pt x="726" y="1"/>
                  </a:lnTo>
                  <a:lnTo>
                    <a:pt x="728" y="2"/>
                  </a:lnTo>
                  <a:lnTo>
                    <a:pt x="728" y="4"/>
                  </a:lnTo>
                  <a:lnTo>
                    <a:pt x="728" y="5"/>
                  </a:lnTo>
                  <a:lnTo>
                    <a:pt x="726" y="7"/>
                  </a:lnTo>
                  <a:lnTo>
                    <a:pt x="725" y="8"/>
                  </a:lnTo>
                  <a:lnTo>
                    <a:pt x="723" y="8"/>
                  </a:lnTo>
                  <a:lnTo>
                    <a:pt x="696" y="8"/>
                  </a:lnTo>
                  <a:lnTo>
                    <a:pt x="695" y="8"/>
                  </a:lnTo>
                  <a:lnTo>
                    <a:pt x="693" y="7"/>
                  </a:lnTo>
                  <a:lnTo>
                    <a:pt x="692" y="5"/>
                  </a:lnTo>
                  <a:lnTo>
                    <a:pt x="692" y="4"/>
                  </a:lnTo>
                  <a:lnTo>
                    <a:pt x="692" y="2"/>
                  </a:lnTo>
                  <a:lnTo>
                    <a:pt x="693" y="1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6" y="0"/>
                  </a:lnTo>
                  <a:close/>
                  <a:moveTo>
                    <a:pt x="759" y="0"/>
                  </a:moveTo>
                  <a:lnTo>
                    <a:pt x="785" y="0"/>
                  </a:lnTo>
                  <a:lnTo>
                    <a:pt x="788" y="0"/>
                  </a:lnTo>
                  <a:lnTo>
                    <a:pt x="790" y="1"/>
                  </a:lnTo>
                  <a:lnTo>
                    <a:pt x="790" y="2"/>
                  </a:lnTo>
                  <a:lnTo>
                    <a:pt x="791" y="4"/>
                  </a:lnTo>
                  <a:lnTo>
                    <a:pt x="790" y="5"/>
                  </a:lnTo>
                  <a:lnTo>
                    <a:pt x="790" y="7"/>
                  </a:lnTo>
                  <a:lnTo>
                    <a:pt x="788" y="8"/>
                  </a:lnTo>
                  <a:lnTo>
                    <a:pt x="785" y="8"/>
                  </a:lnTo>
                  <a:lnTo>
                    <a:pt x="759" y="8"/>
                  </a:lnTo>
                  <a:lnTo>
                    <a:pt x="758" y="8"/>
                  </a:lnTo>
                  <a:lnTo>
                    <a:pt x="757" y="7"/>
                  </a:lnTo>
                  <a:lnTo>
                    <a:pt x="755" y="5"/>
                  </a:lnTo>
                  <a:lnTo>
                    <a:pt x="755" y="4"/>
                  </a:lnTo>
                  <a:lnTo>
                    <a:pt x="755" y="2"/>
                  </a:lnTo>
                  <a:lnTo>
                    <a:pt x="757" y="1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59" y="0"/>
                  </a:lnTo>
                  <a:close/>
                  <a:moveTo>
                    <a:pt x="821" y="0"/>
                  </a:moveTo>
                  <a:lnTo>
                    <a:pt x="849" y="0"/>
                  </a:lnTo>
                  <a:lnTo>
                    <a:pt x="850" y="0"/>
                  </a:lnTo>
                  <a:lnTo>
                    <a:pt x="852" y="1"/>
                  </a:lnTo>
                  <a:lnTo>
                    <a:pt x="853" y="2"/>
                  </a:lnTo>
                  <a:lnTo>
                    <a:pt x="853" y="4"/>
                  </a:lnTo>
                  <a:lnTo>
                    <a:pt x="853" y="5"/>
                  </a:lnTo>
                  <a:lnTo>
                    <a:pt x="852" y="7"/>
                  </a:lnTo>
                  <a:lnTo>
                    <a:pt x="850" y="8"/>
                  </a:lnTo>
                  <a:lnTo>
                    <a:pt x="849" y="8"/>
                  </a:lnTo>
                  <a:lnTo>
                    <a:pt x="821" y="8"/>
                  </a:lnTo>
                  <a:lnTo>
                    <a:pt x="820" y="8"/>
                  </a:lnTo>
                  <a:lnTo>
                    <a:pt x="818" y="7"/>
                  </a:lnTo>
                  <a:lnTo>
                    <a:pt x="818" y="5"/>
                  </a:lnTo>
                  <a:lnTo>
                    <a:pt x="817" y="4"/>
                  </a:lnTo>
                  <a:lnTo>
                    <a:pt x="818" y="2"/>
                  </a:lnTo>
                  <a:lnTo>
                    <a:pt x="818" y="1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1" y="0"/>
                  </a:lnTo>
                  <a:close/>
                  <a:moveTo>
                    <a:pt x="885" y="0"/>
                  </a:moveTo>
                  <a:lnTo>
                    <a:pt x="912" y="0"/>
                  </a:lnTo>
                  <a:lnTo>
                    <a:pt x="913" y="0"/>
                  </a:lnTo>
                  <a:lnTo>
                    <a:pt x="915" y="1"/>
                  </a:lnTo>
                  <a:lnTo>
                    <a:pt x="916" y="2"/>
                  </a:lnTo>
                  <a:lnTo>
                    <a:pt x="916" y="4"/>
                  </a:lnTo>
                  <a:lnTo>
                    <a:pt x="916" y="5"/>
                  </a:lnTo>
                  <a:lnTo>
                    <a:pt x="915" y="7"/>
                  </a:lnTo>
                  <a:lnTo>
                    <a:pt x="913" y="8"/>
                  </a:lnTo>
                  <a:lnTo>
                    <a:pt x="912" y="8"/>
                  </a:lnTo>
                  <a:lnTo>
                    <a:pt x="885" y="8"/>
                  </a:lnTo>
                  <a:lnTo>
                    <a:pt x="883" y="8"/>
                  </a:lnTo>
                  <a:lnTo>
                    <a:pt x="882" y="7"/>
                  </a:lnTo>
                  <a:lnTo>
                    <a:pt x="880" y="5"/>
                  </a:lnTo>
                  <a:lnTo>
                    <a:pt x="880" y="4"/>
                  </a:lnTo>
                  <a:lnTo>
                    <a:pt x="880" y="2"/>
                  </a:lnTo>
                  <a:lnTo>
                    <a:pt x="882" y="1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0"/>
                  </a:lnTo>
                  <a:close/>
                  <a:moveTo>
                    <a:pt x="948" y="0"/>
                  </a:moveTo>
                  <a:lnTo>
                    <a:pt x="975" y="0"/>
                  </a:lnTo>
                  <a:lnTo>
                    <a:pt x="977" y="0"/>
                  </a:lnTo>
                  <a:lnTo>
                    <a:pt x="978" y="1"/>
                  </a:lnTo>
                  <a:lnTo>
                    <a:pt x="980" y="2"/>
                  </a:lnTo>
                  <a:lnTo>
                    <a:pt x="980" y="4"/>
                  </a:lnTo>
                  <a:lnTo>
                    <a:pt x="980" y="5"/>
                  </a:lnTo>
                  <a:lnTo>
                    <a:pt x="978" y="7"/>
                  </a:lnTo>
                  <a:lnTo>
                    <a:pt x="977" y="8"/>
                  </a:lnTo>
                  <a:lnTo>
                    <a:pt x="975" y="8"/>
                  </a:lnTo>
                  <a:lnTo>
                    <a:pt x="948" y="8"/>
                  </a:lnTo>
                  <a:lnTo>
                    <a:pt x="947" y="8"/>
                  </a:lnTo>
                  <a:lnTo>
                    <a:pt x="945" y="7"/>
                  </a:lnTo>
                  <a:lnTo>
                    <a:pt x="944" y="5"/>
                  </a:lnTo>
                  <a:lnTo>
                    <a:pt x="944" y="4"/>
                  </a:lnTo>
                  <a:lnTo>
                    <a:pt x="944" y="2"/>
                  </a:lnTo>
                  <a:lnTo>
                    <a:pt x="945" y="1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8" y="0"/>
                  </a:lnTo>
                  <a:close/>
                  <a:moveTo>
                    <a:pt x="1011" y="0"/>
                  </a:moveTo>
                  <a:lnTo>
                    <a:pt x="1037" y="0"/>
                  </a:lnTo>
                  <a:lnTo>
                    <a:pt x="1040" y="0"/>
                  </a:lnTo>
                  <a:lnTo>
                    <a:pt x="1041" y="1"/>
                  </a:lnTo>
                  <a:lnTo>
                    <a:pt x="1041" y="2"/>
                  </a:lnTo>
                  <a:lnTo>
                    <a:pt x="1043" y="4"/>
                  </a:lnTo>
                  <a:lnTo>
                    <a:pt x="1041" y="5"/>
                  </a:lnTo>
                  <a:lnTo>
                    <a:pt x="1041" y="7"/>
                  </a:lnTo>
                  <a:lnTo>
                    <a:pt x="1040" y="8"/>
                  </a:lnTo>
                  <a:lnTo>
                    <a:pt x="1037" y="8"/>
                  </a:lnTo>
                  <a:lnTo>
                    <a:pt x="1011" y="8"/>
                  </a:lnTo>
                  <a:lnTo>
                    <a:pt x="1010" y="8"/>
                  </a:lnTo>
                  <a:lnTo>
                    <a:pt x="1008" y="7"/>
                  </a:lnTo>
                  <a:lnTo>
                    <a:pt x="1007" y="5"/>
                  </a:lnTo>
                  <a:lnTo>
                    <a:pt x="1007" y="4"/>
                  </a:lnTo>
                  <a:lnTo>
                    <a:pt x="1007" y="2"/>
                  </a:lnTo>
                  <a:lnTo>
                    <a:pt x="1008" y="1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1" y="0"/>
                  </a:lnTo>
                  <a:close/>
                  <a:moveTo>
                    <a:pt x="1073" y="0"/>
                  </a:moveTo>
                  <a:lnTo>
                    <a:pt x="1100" y="0"/>
                  </a:lnTo>
                  <a:lnTo>
                    <a:pt x="1102" y="0"/>
                  </a:lnTo>
                  <a:lnTo>
                    <a:pt x="1103" y="1"/>
                  </a:lnTo>
                  <a:lnTo>
                    <a:pt x="1105" y="2"/>
                  </a:lnTo>
                  <a:lnTo>
                    <a:pt x="1105" y="4"/>
                  </a:lnTo>
                  <a:lnTo>
                    <a:pt x="1105" y="5"/>
                  </a:lnTo>
                  <a:lnTo>
                    <a:pt x="1103" y="7"/>
                  </a:lnTo>
                  <a:lnTo>
                    <a:pt x="1102" y="8"/>
                  </a:lnTo>
                  <a:lnTo>
                    <a:pt x="1100" y="8"/>
                  </a:lnTo>
                  <a:lnTo>
                    <a:pt x="1073" y="8"/>
                  </a:lnTo>
                  <a:lnTo>
                    <a:pt x="1072" y="8"/>
                  </a:lnTo>
                  <a:lnTo>
                    <a:pt x="1070" y="7"/>
                  </a:lnTo>
                  <a:lnTo>
                    <a:pt x="1070" y="5"/>
                  </a:lnTo>
                  <a:lnTo>
                    <a:pt x="1069" y="4"/>
                  </a:lnTo>
                  <a:lnTo>
                    <a:pt x="1070" y="2"/>
                  </a:lnTo>
                  <a:lnTo>
                    <a:pt x="1070" y="1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3" y="0"/>
                  </a:lnTo>
                  <a:close/>
                  <a:moveTo>
                    <a:pt x="1136" y="0"/>
                  </a:moveTo>
                  <a:lnTo>
                    <a:pt x="1164" y="0"/>
                  </a:lnTo>
                  <a:lnTo>
                    <a:pt x="1165" y="0"/>
                  </a:lnTo>
                  <a:lnTo>
                    <a:pt x="1167" y="1"/>
                  </a:lnTo>
                  <a:lnTo>
                    <a:pt x="1168" y="2"/>
                  </a:lnTo>
                  <a:lnTo>
                    <a:pt x="1168" y="4"/>
                  </a:lnTo>
                  <a:lnTo>
                    <a:pt x="1168" y="5"/>
                  </a:lnTo>
                  <a:lnTo>
                    <a:pt x="1167" y="7"/>
                  </a:lnTo>
                  <a:lnTo>
                    <a:pt x="1165" y="8"/>
                  </a:lnTo>
                  <a:lnTo>
                    <a:pt x="1164" y="8"/>
                  </a:lnTo>
                  <a:lnTo>
                    <a:pt x="1136" y="8"/>
                  </a:lnTo>
                  <a:lnTo>
                    <a:pt x="1135" y="8"/>
                  </a:lnTo>
                  <a:lnTo>
                    <a:pt x="1134" y="7"/>
                  </a:lnTo>
                  <a:lnTo>
                    <a:pt x="1132" y="5"/>
                  </a:lnTo>
                  <a:lnTo>
                    <a:pt x="1132" y="4"/>
                  </a:lnTo>
                  <a:lnTo>
                    <a:pt x="1132" y="2"/>
                  </a:lnTo>
                  <a:lnTo>
                    <a:pt x="1134" y="1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6" y="0"/>
                  </a:lnTo>
                  <a:close/>
                  <a:moveTo>
                    <a:pt x="1200" y="0"/>
                  </a:moveTo>
                  <a:lnTo>
                    <a:pt x="1227" y="0"/>
                  </a:lnTo>
                  <a:lnTo>
                    <a:pt x="1229" y="0"/>
                  </a:lnTo>
                  <a:lnTo>
                    <a:pt x="1230" y="1"/>
                  </a:lnTo>
                  <a:lnTo>
                    <a:pt x="1231" y="2"/>
                  </a:lnTo>
                  <a:lnTo>
                    <a:pt x="1231" y="4"/>
                  </a:lnTo>
                  <a:lnTo>
                    <a:pt x="1231" y="5"/>
                  </a:lnTo>
                  <a:lnTo>
                    <a:pt x="1230" y="7"/>
                  </a:lnTo>
                  <a:lnTo>
                    <a:pt x="1229" y="8"/>
                  </a:lnTo>
                  <a:lnTo>
                    <a:pt x="1227" y="8"/>
                  </a:lnTo>
                  <a:lnTo>
                    <a:pt x="1200" y="8"/>
                  </a:lnTo>
                  <a:lnTo>
                    <a:pt x="1198" y="8"/>
                  </a:lnTo>
                  <a:lnTo>
                    <a:pt x="1197" y="7"/>
                  </a:lnTo>
                  <a:lnTo>
                    <a:pt x="1195" y="5"/>
                  </a:lnTo>
                  <a:lnTo>
                    <a:pt x="1195" y="4"/>
                  </a:lnTo>
                  <a:lnTo>
                    <a:pt x="1195" y="2"/>
                  </a:lnTo>
                  <a:lnTo>
                    <a:pt x="1197" y="1"/>
                  </a:lnTo>
                  <a:lnTo>
                    <a:pt x="1198" y="0"/>
                  </a:lnTo>
                  <a:lnTo>
                    <a:pt x="1200" y="0"/>
                  </a:lnTo>
                  <a:lnTo>
                    <a:pt x="1200" y="0"/>
                  </a:lnTo>
                  <a:close/>
                  <a:moveTo>
                    <a:pt x="1263" y="0"/>
                  </a:moveTo>
                  <a:lnTo>
                    <a:pt x="1289" y="0"/>
                  </a:lnTo>
                  <a:lnTo>
                    <a:pt x="1292" y="0"/>
                  </a:lnTo>
                  <a:lnTo>
                    <a:pt x="1293" y="1"/>
                  </a:lnTo>
                  <a:lnTo>
                    <a:pt x="1293" y="2"/>
                  </a:lnTo>
                  <a:lnTo>
                    <a:pt x="1295" y="4"/>
                  </a:lnTo>
                  <a:lnTo>
                    <a:pt x="1293" y="5"/>
                  </a:lnTo>
                  <a:lnTo>
                    <a:pt x="1293" y="7"/>
                  </a:lnTo>
                  <a:lnTo>
                    <a:pt x="1292" y="8"/>
                  </a:lnTo>
                  <a:lnTo>
                    <a:pt x="1289" y="8"/>
                  </a:lnTo>
                  <a:lnTo>
                    <a:pt x="1263" y="8"/>
                  </a:lnTo>
                  <a:lnTo>
                    <a:pt x="1262" y="8"/>
                  </a:lnTo>
                  <a:lnTo>
                    <a:pt x="1260" y="7"/>
                  </a:lnTo>
                  <a:lnTo>
                    <a:pt x="1259" y="5"/>
                  </a:lnTo>
                  <a:lnTo>
                    <a:pt x="1259" y="4"/>
                  </a:lnTo>
                  <a:lnTo>
                    <a:pt x="1259" y="2"/>
                  </a:lnTo>
                  <a:lnTo>
                    <a:pt x="1260" y="1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3" y="0"/>
                  </a:lnTo>
                  <a:close/>
                  <a:moveTo>
                    <a:pt x="1325" y="0"/>
                  </a:moveTo>
                  <a:lnTo>
                    <a:pt x="1352" y="0"/>
                  </a:lnTo>
                  <a:lnTo>
                    <a:pt x="1354" y="0"/>
                  </a:lnTo>
                  <a:lnTo>
                    <a:pt x="1355" y="1"/>
                  </a:lnTo>
                  <a:lnTo>
                    <a:pt x="1357" y="2"/>
                  </a:lnTo>
                  <a:lnTo>
                    <a:pt x="1357" y="4"/>
                  </a:lnTo>
                  <a:lnTo>
                    <a:pt x="1357" y="5"/>
                  </a:lnTo>
                  <a:lnTo>
                    <a:pt x="1355" y="7"/>
                  </a:lnTo>
                  <a:lnTo>
                    <a:pt x="1354" y="8"/>
                  </a:lnTo>
                  <a:lnTo>
                    <a:pt x="1352" y="8"/>
                  </a:lnTo>
                  <a:lnTo>
                    <a:pt x="1325" y="8"/>
                  </a:lnTo>
                  <a:lnTo>
                    <a:pt x="1324" y="8"/>
                  </a:lnTo>
                  <a:lnTo>
                    <a:pt x="1322" y="7"/>
                  </a:lnTo>
                  <a:lnTo>
                    <a:pt x="1322" y="5"/>
                  </a:lnTo>
                  <a:lnTo>
                    <a:pt x="1321" y="4"/>
                  </a:lnTo>
                  <a:lnTo>
                    <a:pt x="1322" y="2"/>
                  </a:lnTo>
                  <a:lnTo>
                    <a:pt x="1322" y="1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5" y="0"/>
                  </a:lnTo>
                  <a:close/>
                  <a:moveTo>
                    <a:pt x="1388" y="0"/>
                  </a:moveTo>
                  <a:lnTo>
                    <a:pt x="1416" y="0"/>
                  </a:lnTo>
                  <a:lnTo>
                    <a:pt x="1417" y="0"/>
                  </a:lnTo>
                  <a:lnTo>
                    <a:pt x="1418" y="1"/>
                  </a:lnTo>
                  <a:lnTo>
                    <a:pt x="1420" y="2"/>
                  </a:lnTo>
                  <a:lnTo>
                    <a:pt x="1420" y="4"/>
                  </a:lnTo>
                  <a:lnTo>
                    <a:pt x="1420" y="5"/>
                  </a:lnTo>
                  <a:lnTo>
                    <a:pt x="1418" y="7"/>
                  </a:lnTo>
                  <a:lnTo>
                    <a:pt x="1417" y="8"/>
                  </a:lnTo>
                  <a:lnTo>
                    <a:pt x="1416" y="8"/>
                  </a:lnTo>
                  <a:lnTo>
                    <a:pt x="1388" y="8"/>
                  </a:lnTo>
                  <a:lnTo>
                    <a:pt x="1387" y="8"/>
                  </a:lnTo>
                  <a:lnTo>
                    <a:pt x="1385" y="7"/>
                  </a:lnTo>
                  <a:lnTo>
                    <a:pt x="1384" y="5"/>
                  </a:lnTo>
                  <a:lnTo>
                    <a:pt x="1384" y="4"/>
                  </a:lnTo>
                  <a:lnTo>
                    <a:pt x="1384" y="2"/>
                  </a:lnTo>
                  <a:lnTo>
                    <a:pt x="1385" y="1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8" y="0"/>
                  </a:lnTo>
                  <a:close/>
                  <a:moveTo>
                    <a:pt x="1452" y="0"/>
                  </a:moveTo>
                  <a:lnTo>
                    <a:pt x="1479" y="0"/>
                  </a:lnTo>
                  <a:lnTo>
                    <a:pt x="1480" y="0"/>
                  </a:lnTo>
                  <a:lnTo>
                    <a:pt x="1482" y="1"/>
                  </a:lnTo>
                  <a:lnTo>
                    <a:pt x="1483" y="2"/>
                  </a:lnTo>
                  <a:lnTo>
                    <a:pt x="1483" y="4"/>
                  </a:lnTo>
                  <a:lnTo>
                    <a:pt x="1483" y="5"/>
                  </a:lnTo>
                  <a:lnTo>
                    <a:pt x="1482" y="7"/>
                  </a:lnTo>
                  <a:lnTo>
                    <a:pt x="1480" y="8"/>
                  </a:lnTo>
                  <a:lnTo>
                    <a:pt x="1479" y="8"/>
                  </a:lnTo>
                  <a:lnTo>
                    <a:pt x="1452" y="8"/>
                  </a:lnTo>
                  <a:lnTo>
                    <a:pt x="1450" y="8"/>
                  </a:lnTo>
                  <a:lnTo>
                    <a:pt x="1449" y="7"/>
                  </a:lnTo>
                  <a:lnTo>
                    <a:pt x="1447" y="5"/>
                  </a:lnTo>
                  <a:lnTo>
                    <a:pt x="1447" y="4"/>
                  </a:lnTo>
                  <a:lnTo>
                    <a:pt x="1447" y="2"/>
                  </a:lnTo>
                  <a:lnTo>
                    <a:pt x="1449" y="1"/>
                  </a:lnTo>
                  <a:lnTo>
                    <a:pt x="1450" y="0"/>
                  </a:lnTo>
                  <a:lnTo>
                    <a:pt x="1452" y="0"/>
                  </a:lnTo>
                  <a:lnTo>
                    <a:pt x="1452" y="0"/>
                  </a:lnTo>
                  <a:close/>
                  <a:moveTo>
                    <a:pt x="1515" y="0"/>
                  </a:moveTo>
                  <a:lnTo>
                    <a:pt x="1541" y="0"/>
                  </a:lnTo>
                  <a:lnTo>
                    <a:pt x="1544" y="0"/>
                  </a:lnTo>
                  <a:lnTo>
                    <a:pt x="1545" y="1"/>
                  </a:lnTo>
                  <a:lnTo>
                    <a:pt x="1545" y="2"/>
                  </a:lnTo>
                  <a:lnTo>
                    <a:pt x="1547" y="4"/>
                  </a:lnTo>
                  <a:lnTo>
                    <a:pt x="1545" y="5"/>
                  </a:lnTo>
                  <a:lnTo>
                    <a:pt x="1545" y="7"/>
                  </a:lnTo>
                  <a:lnTo>
                    <a:pt x="1544" y="8"/>
                  </a:lnTo>
                  <a:lnTo>
                    <a:pt x="1541" y="8"/>
                  </a:lnTo>
                  <a:lnTo>
                    <a:pt x="1515" y="8"/>
                  </a:lnTo>
                  <a:lnTo>
                    <a:pt x="1513" y="8"/>
                  </a:lnTo>
                  <a:lnTo>
                    <a:pt x="1512" y="7"/>
                  </a:lnTo>
                  <a:lnTo>
                    <a:pt x="1511" y="5"/>
                  </a:lnTo>
                  <a:lnTo>
                    <a:pt x="1511" y="4"/>
                  </a:lnTo>
                  <a:lnTo>
                    <a:pt x="1511" y="2"/>
                  </a:lnTo>
                  <a:lnTo>
                    <a:pt x="1512" y="1"/>
                  </a:lnTo>
                  <a:lnTo>
                    <a:pt x="1513" y="0"/>
                  </a:lnTo>
                  <a:lnTo>
                    <a:pt x="1515" y="0"/>
                  </a:lnTo>
                  <a:lnTo>
                    <a:pt x="1515" y="0"/>
                  </a:lnTo>
                  <a:close/>
                  <a:moveTo>
                    <a:pt x="1577" y="0"/>
                  </a:moveTo>
                  <a:lnTo>
                    <a:pt x="1604" y="0"/>
                  </a:lnTo>
                  <a:lnTo>
                    <a:pt x="1606" y="0"/>
                  </a:lnTo>
                  <a:lnTo>
                    <a:pt x="1607" y="1"/>
                  </a:lnTo>
                  <a:lnTo>
                    <a:pt x="1608" y="2"/>
                  </a:lnTo>
                  <a:lnTo>
                    <a:pt x="1608" y="4"/>
                  </a:lnTo>
                  <a:lnTo>
                    <a:pt x="1608" y="5"/>
                  </a:lnTo>
                  <a:lnTo>
                    <a:pt x="1607" y="7"/>
                  </a:lnTo>
                  <a:lnTo>
                    <a:pt x="1606" y="8"/>
                  </a:lnTo>
                  <a:lnTo>
                    <a:pt x="1604" y="8"/>
                  </a:lnTo>
                  <a:lnTo>
                    <a:pt x="1577" y="8"/>
                  </a:lnTo>
                  <a:lnTo>
                    <a:pt x="1575" y="8"/>
                  </a:lnTo>
                  <a:lnTo>
                    <a:pt x="1574" y="7"/>
                  </a:lnTo>
                  <a:lnTo>
                    <a:pt x="1574" y="5"/>
                  </a:lnTo>
                  <a:lnTo>
                    <a:pt x="1572" y="4"/>
                  </a:lnTo>
                  <a:lnTo>
                    <a:pt x="1574" y="2"/>
                  </a:lnTo>
                  <a:lnTo>
                    <a:pt x="1574" y="1"/>
                  </a:lnTo>
                  <a:lnTo>
                    <a:pt x="1575" y="0"/>
                  </a:lnTo>
                  <a:lnTo>
                    <a:pt x="1577" y="0"/>
                  </a:lnTo>
                  <a:lnTo>
                    <a:pt x="1577" y="0"/>
                  </a:lnTo>
                  <a:close/>
                  <a:moveTo>
                    <a:pt x="1640" y="0"/>
                  </a:moveTo>
                  <a:lnTo>
                    <a:pt x="1667" y="0"/>
                  </a:lnTo>
                  <a:lnTo>
                    <a:pt x="1669" y="0"/>
                  </a:lnTo>
                  <a:lnTo>
                    <a:pt x="1670" y="1"/>
                  </a:lnTo>
                  <a:lnTo>
                    <a:pt x="1672" y="2"/>
                  </a:lnTo>
                  <a:lnTo>
                    <a:pt x="1672" y="4"/>
                  </a:lnTo>
                  <a:lnTo>
                    <a:pt x="1672" y="5"/>
                  </a:lnTo>
                  <a:lnTo>
                    <a:pt x="1670" y="7"/>
                  </a:lnTo>
                  <a:lnTo>
                    <a:pt x="1669" y="8"/>
                  </a:lnTo>
                  <a:lnTo>
                    <a:pt x="1667" y="8"/>
                  </a:lnTo>
                  <a:lnTo>
                    <a:pt x="1640" y="8"/>
                  </a:lnTo>
                  <a:lnTo>
                    <a:pt x="1639" y="8"/>
                  </a:lnTo>
                  <a:lnTo>
                    <a:pt x="1637" y="7"/>
                  </a:lnTo>
                  <a:lnTo>
                    <a:pt x="1636" y="5"/>
                  </a:lnTo>
                  <a:lnTo>
                    <a:pt x="1636" y="4"/>
                  </a:lnTo>
                  <a:lnTo>
                    <a:pt x="1636" y="2"/>
                  </a:lnTo>
                  <a:lnTo>
                    <a:pt x="1637" y="1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0" y="0"/>
                  </a:lnTo>
                  <a:close/>
                  <a:moveTo>
                    <a:pt x="1703" y="0"/>
                  </a:moveTo>
                  <a:lnTo>
                    <a:pt x="1731" y="0"/>
                  </a:lnTo>
                  <a:lnTo>
                    <a:pt x="1732" y="0"/>
                  </a:lnTo>
                  <a:lnTo>
                    <a:pt x="1734" y="1"/>
                  </a:lnTo>
                  <a:lnTo>
                    <a:pt x="1735" y="2"/>
                  </a:lnTo>
                  <a:lnTo>
                    <a:pt x="1735" y="4"/>
                  </a:lnTo>
                  <a:lnTo>
                    <a:pt x="1735" y="5"/>
                  </a:lnTo>
                  <a:lnTo>
                    <a:pt x="1734" y="7"/>
                  </a:lnTo>
                  <a:lnTo>
                    <a:pt x="1732" y="8"/>
                  </a:lnTo>
                  <a:lnTo>
                    <a:pt x="1731" y="8"/>
                  </a:lnTo>
                  <a:lnTo>
                    <a:pt x="1703" y="8"/>
                  </a:lnTo>
                  <a:lnTo>
                    <a:pt x="1702" y="8"/>
                  </a:lnTo>
                  <a:lnTo>
                    <a:pt x="1701" y="7"/>
                  </a:lnTo>
                  <a:lnTo>
                    <a:pt x="1699" y="5"/>
                  </a:lnTo>
                  <a:lnTo>
                    <a:pt x="1699" y="4"/>
                  </a:lnTo>
                  <a:lnTo>
                    <a:pt x="1699" y="2"/>
                  </a:lnTo>
                  <a:lnTo>
                    <a:pt x="1701" y="1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3" y="0"/>
                  </a:lnTo>
                  <a:close/>
                  <a:moveTo>
                    <a:pt x="1767" y="0"/>
                  </a:moveTo>
                  <a:lnTo>
                    <a:pt x="1793" y="0"/>
                  </a:lnTo>
                  <a:lnTo>
                    <a:pt x="1796" y="0"/>
                  </a:lnTo>
                  <a:lnTo>
                    <a:pt x="1797" y="1"/>
                  </a:lnTo>
                  <a:lnTo>
                    <a:pt x="1797" y="2"/>
                  </a:lnTo>
                  <a:lnTo>
                    <a:pt x="1798" y="4"/>
                  </a:lnTo>
                  <a:lnTo>
                    <a:pt x="1797" y="5"/>
                  </a:lnTo>
                  <a:lnTo>
                    <a:pt x="1797" y="7"/>
                  </a:lnTo>
                  <a:lnTo>
                    <a:pt x="1796" y="8"/>
                  </a:lnTo>
                  <a:lnTo>
                    <a:pt x="1793" y="8"/>
                  </a:lnTo>
                  <a:lnTo>
                    <a:pt x="1767" y="8"/>
                  </a:lnTo>
                  <a:lnTo>
                    <a:pt x="1765" y="8"/>
                  </a:lnTo>
                  <a:lnTo>
                    <a:pt x="1764" y="7"/>
                  </a:lnTo>
                  <a:lnTo>
                    <a:pt x="1762" y="5"/>
                  </a:lnTo>
                  <a:lnTo>
                    <a:pt x="1762" y="4"/>
                  </a:lnTo>
                  <a:lnTo>
                    <a:pt x="1762" y="2"/>
                  </a:lnTo>
                  <a:lnTo>
                    <a:pt x="1764" y="1"/>
                  </a:lnTo>
                  <a:lnTo>
                    <a:pt x="1765" y="0"/>
                  </a:lnTo>
                  <a:lnTo>
                    <a:pt x="1767" y="0"/>
                  </a:lnTo>
                  <a:lnTo>
                    <a:pt x="1767" y="0"/>
                  </a:lnTo>
                  <a:close/>
                  <a:moveTo>
                    <a:pt x="1829" y="0"/>
                  </a:moveTo>
                  <a:lnTo>
                    <a:pt x="1856" y="0"/>
                  </a:lnTo>
                  <a:lnTo>
                    <a:pt x="1857" y="0"/>
                  </a:lnTo>
                  <a:lnTo>
                    <a:pt x="1859" y="1"/>
                  </a:lnTo>
                  <a:lnTo>
                    <a:pt x="1860" y="2"/>
                  </a:lnTo>
                  <a:lnTo>
                    <a:pt x="1860" y="4"/>
                  </a:lnTo>
                  <a:lnTo>
                    <a:pt x="1860" y="5"/>
                  </a:lnTo>
                  <a:lnTo>
                    <a:pt x="1859" y="7"/>
                  </a:lnTo>
                  <a:lnTo>
                    <a:pt x="1857" y="8"/>
                  </a:lnTo>
                  <a:lnTo>
                    <a:pt x="1856" y="8"/>
                  </a:lnTo>
                  <a:lnTo>
                    <a:pt x="1829" y="8"/>
                  </a:lnTo>
                  <a:lnTo>
                    <a:pt x="1827" y="8"/>
                  </a:lnTo>
                  <a:lnTo>
                    <a:pt x="1826" y="7"/>
                  </a:lnTo>
                  <a:lnTo>
                    <a:pt x="1826" y="5"/>
                  </a:lnTo>
                  <a:lnTo>
                    <a:pt x="1824" y="4"/>
                  </a:lnTo>
                  <a:lnTo>
                    <a:pt x="1826" y="2"/>
                  </a:lnTo>
                  <a:lnTo>
                    <a:pt x="1826" y="1"/>
                  </a:lnTo>
                  <a:lnTo>
                    <a:pt x="1827" y="0"/>
                  </a:lnTo>
                  <a:lnTo>
                    <a:pt x="1829" y="0"/>
                  </a:lnTo>
                  <a:lnTo>
                    <a:pt x="1829" y="0"/>
                  </a:lnTo>
                  <a:close/>
                  <a:moveTo>
                    <a:pt x="1892" y="0"/>
                  </a:moveTo>
                  <a:lnTo>
                    <a:pt x="1903" y="0"/>
                  </a:lnTo>
                  <a:lnTo>
                    <a:pt x="1905" y="0"/>
                  </a:lnTo>
                  <a:lnTo>
                    <a:pt x="1906" y="1"/>
                  </a:lnTo>
                  <a:lnTo>
                    <a:pt x="1908" y="2"/>
                  </a:lnTo>
                  <a:lnTo>
                    <a:pt x="1908" y="4"/>
                  </a:lnTo>
                  <a:lnTo>
                    <a:pt x="1908" y="5"/>
                  </a:lnTo>
                  <a:lnTo>
                    <a:pt x="1906" y="7"/>
                  </a:lnTo>
                  <a:lnTo>
                    <a:pt x="1905" y="8"/>
                  </a:lnTo>
                  <a:lnTo>
                    <a:pt x="1903" y="8"/>
                  </a:lnTo>
                  <a:lnTo>
                    <a:pt x="1892" y="8"/>
                  </a:lnTo>
                  <a:lnTo>
                    <a:pt x="1890" y="8"/>
                  </a:lnTo>
                  <a:lnTo>
                    <a:pt x="1889" y="7"/>
                  </a:lnTo>
                  <a:lnTo>
                    <a:pt x="1888" y="5"/>
                  </a:lnTo>
                  <a:lnTo>
                    <a:pt x="1888" y="4"/>
                  </a:lnTo>
                  <a:lnTo>
                    <a:pt x="1888" y="2"/>
                  </a:lnTo>
                  <a:lnTo>
                    <a:pt x="1889" y="1"/>
                  </a:lnTo>
                  <a:lnTo>
                    <a:pt x="1890" y="0"/>
                  </a:lnTo>
                  <a:lnTo>
                    <a:pt x="1892" y="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70" name="Freeform 26">
              <a:extLst>
                <a:ext uri="{FF2B5EF4-FFF2-40B4-BE49-F238E27FC236}">
                  <a16:creationId xmlns:a16="http://schemas.microsoft.com/office/drawing/2014/main" id="{7407AC7A-4EC0-4E28-A2DF-5B9880DC3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963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9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6 w 86"/>
                <a:gd name="T9" fmla="*/ 2 h 86"/>
                <a:gd name="T10" fmla="*/ 21 w 86"/>
                <a:gd name="T11" fmla="*/ 4 h 86"/>
                <a:gd name="T12" fmla="*/ 19 w 86"/>
                <a:gd name="T13" fmla="*/ 7 h 86"/>
                <a:gd name="T14" fmla="*/ 13 w 86"/>
                <a:gd name="T15" fmla="*/ 12 h 86"/>
                <a:gd name="T16" fmla="*/ 7 w 86"/>
                <a:gd name="T17" fmla="*/ 18 h 86"/>
                <a:gd name="T18" fmla="*/ 4 w 86"/>
                <a:gd name="T19" fmla="*/ 21 h 86"/>
                <a:gd name="T20" fmla="*/ 3 w 86"/>
                <a:gd name="T21" fmla="*/ 25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8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1 h 86"/>
                <a:gd name="T34" fmla="*/ 1 w 86"/>
                <a:gd name="T35" fmla="*/ 56 h 86"/>
                <a:gd name="T36" fmla="*/ 3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3 w 86"/>
                <a:gd name="T43" fmla="*/ 73 h 86"/>
                <a:gd name="T44" fmla="*/ 19 w 86"/>
                <a:gd name="T45" fmla="*/ 79 h 86"/>
                <a:gd name="T46" fmla="*/ 21 w 86"/>
                <a:gd name="T47" fmla="*/ 80 h 86"/>
                <a:gd name="T48" fmla="*/ 26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9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2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5 w 86"/>
                <a:gd name="T81" fmla="*/ 51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8 h 86"/>
                <a:gd name="T88" fmla="*/ 85 w 86"/>
                <a:gd name="T89" fmla="*/ 34 h 86"/>
                <a:gd name="T90" fmla="*/ 83 w 86"/>
                <a:gd name="T91" fmla="*/ 30 h 86"/>
                <a:gd name="T92" fmla="*/ 82 w 86"/>
                <a:gd name="T93" fmla="*/ 25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2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2 h 86"/>
                <a:gd name="T106" fmla="*/ 56 w 86"/>
                <a:gd name="T107" fmla="*/ 1 h 86"/>
                <a:gd name="T108" fmla="*/ 52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5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2" y="25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1" name="Freeform 27">
              <a:extLst>
                <a:ext uri="{FF2B5EF4-FFF2-40B4-BE49-F238E27FC236}">
                  <a16:creationId xmlns:a16="http://schemas.microsoft.com/office/drawing/2014/main" id="{50A4F5CB-B127-461E-815A-766A75048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963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9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6 w 86"/>
                <a:gd name="T9" fmla="*/ 2 h 86"/>
                <a:gd name="T10" fmla="*/ 21 w 86"/>
                <a:gd name="T11" fmla="*/ 4 h 86"/>
                <a:gd name="T12" fmla="*/ 19 w 86"/>
                <a:gd name="T13" fmla="*/ 7 h 86"/>
                <a:gd name="T14" fmla="*/ 13 w 86"/>
                <a:gd name="T15" fmla="*/ 12 h 86"/>
                <a:gd name="T16" fmla="*/ 7 w 86"/>
                <a:gd name="T17" fmla="*/ 18 h 86"/>
                <a:gd name="T18" fmla="*/ 4 w 86"/>
                <a:gd name="T19" fmla="*/ 21 h 86"/>
                <a:gd name="T20" fmla="*/ 3 w 86"/>
                <a:gd name="T21" fmla="*/ 25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8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1 h 86"/>
                <a:gd name="T34" fmla="*/ 1 w 86"/>
                <a:gd name="T35" fmla="*/ 56 h 86"/>
                <a:gd name="T36" fmla="*/ 3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3 w 86"/>
                <a:gd name="T43" fmla="*/ 73 h 86"/>
                <a:gd name="T44" fmla="*/ 19 w 86"/>
                <a:gd name="T45" fmla="*/ 79 h 86"/>
                <a:gd name="T46" fmla="*/ 21 w 86"/>
                <a:gd name="T47" fmla="*/ 80 h 86"/>
                <a:gd name="T48" fmla="*/ 26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9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2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5 w 86"/>
                <a:gd name="T81" fmla="*/ 51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8 h 86"/>
                <a:gd name="T88" fmla="*/ 85 w 86"/>
                <a:gd name="T89" fmla="*/ 34 h 86"/>
                <a:gd name="T90" fmla="*/ 83 w 86"/>
                <a:gd name="T91" fmla="*/ 30 h 86"/>
                <a:gd name="T92" fmla="*/ 82 w 86"/>
                <a:gd name="T93" fmla="*/ 25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2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2 h 86"/>
                <a:gd name="T106" fmla="*/ 56 w 86"/>
                <a:gd name="T107" fmla="*/ 1 h 86"/>
                <a:gd name="T108" fmla="*/ 52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5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2" y="25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2" name="Freeform 28">
              <a:extLst>
                <a:ext uri="{FF2B5EF4-FFF2-40B4-BE49-F238E27FC236}">
                  <a16:creationId xmlns:a16="http://schemas.microsoft.com/office/drawing/2014/main" id="{493360FF-B77B-474B-AA35-3423F29CD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3963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8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5 w 86"/>
                <a:gd name="T9" fmla="*/ 2 h 86"/>
                <a:gd name="T10" fmla="*/ 21 w 86"/>
                <a:gd name="T11" fmla="*/ 4 h 86"/>
                <a:gd name="T12" fmla="*/ 18 w 86"/>
                <a:gd name="T13" fmla="*/ 7 h 86"/>
                <a:gd name="T14" fmla="*/ 12 w 86"/>
                <a:gd name="T15" fmla="*/ 12 h 86"/>
                <a:gd name="T16" fmla="*/ 7 w 86"/>
                <a:gd name="T17" fmla="*/ 18 h 86"/>
                <a:gd name="T18" fmla="*/ 4 w 86"/>
                <a:gd name="T19" fmla="*/ 21 h 86"/>
                <a:gd name="T20" fmla="*/ 2 w 86"/>
                <a:gd name="T21" fmla="*/ 25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8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1 h 86"/>
                <a:gd name="T34" fmla="*/ 1 w 86"/>
                <a:gd name="T35" fmla="*/ 56 h 86"/>
                <a:gd name="T36" fmla="*/ 2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2 w 86"/>
                <a:gd name="T43" fmla="*/ 73 h 86"/>
                <a:gd name="T44" fmla="*/ 18 w 86"/>
                <a:gd name="T45" fmla="*/ 79 h 86"/>
                <a:gd name="T46" fmla="*/ 21 w 86"/>
                <a:gd name="T47" fmla="*/ 80 h 86"/>
                <a:gd name="T48" fmla="*/ 25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8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1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4 w 86"/>
                <a:gd name="T81" fmla="*/ 51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8 h 86"/>
                <a:gd name="T88" fmla="*/ 84 w 86"/>
                <a:gd name="T89" fmla="*/ 34 h 86"/>
                <a:gd name="T90" fmla="*/ 83 w 86"/>
                <a:gd name="T91" fmla="*/ 30 h 86"/>
                <a:gd name="T92" fmla="*/ 82 w 86"/>
                <a:gd name="T93" fmla="*/ 25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2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2 h 86"/>
                <a:gd name="T106" fmla="*/ 56 w 86"/>
                <a:gd name="T107" fmla="*/ 1 h 86"/>
                <a:gd name="T108" fmla="*/ 51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79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4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4" y="34"/>
                  </a:lnTo>
                  <a:lnTo>
                    <a:pt x="83" y="30"/>
                  </a:lnTo>
                  <a:lnTo>
                    <a:pt x="82" y="25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3" name="Freeform 29">
              <a:extLst>
                <a:ext uri="{FF2B5EF4-FFF2-40B4-BE49-F238E27FC236}">
                  <a16:creationId xmlns:a16="http://schemas.microsoft.com/office/drawing/2014/main" id="{285227C2-64A3-4364-AFA9-F47331E40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3963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8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5 w 86"/>
                <a:gd name="T9" fmla="*/ 2 h 86"/>
                <a:gd name="T10" fmla="*/ 21 w 86"/>
                <a:gd name="T11" fmla="*/ 4 h 86"/>
                <a:gd name="T12" fmla="*/ 18 w 86"/>
                <a:gd name="T13" fmla="*/ 7 h 86"/>
                <a:gd name="T14" fmla="*/ 12 w 86"/>
                <a:gd name="T15" fmla="*/ 12 h 86"/>
                <a:gd name="T16" fmla="*/ 7 w 86"/>
                <a:gd name="T17" fmla="*/ 18 h 86"/>
                <a:gd name="T18" fmla="*/ 4 w 86"/>
                <a:gd name="T19" fmla="*/ 21 h 86"/>
                <a:gd name="T20" fmla="*/ 2 w 86"/>
                <a:gd name="T21" fmla="*/ 25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8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1 h 86"/>
                <a:gd name="T34" fmla="*/ 1 w 86"/>
                <a:gd name="T35" fmla="*/ 56 h 86"/>
                <a:gd name="T36" fmla="*/ 2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2 w 86"/>
                <a:gd name="T43" fmla="*/ 73 h 86"/>
                <a:gd name="T44" fmla="*/ 18 w 86"/>
                <a:gd name="T45" fmla="*/ 79 h 86"/>
                <a:gd name="T46" fmla="*/ 21 w 86"/>
                <a:gd name="T47" fmla="*/ 80 h 86"/>
                <a:gd name="T48" fmla="*/ 25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8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1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4 w 86"/>
                <a:gd name="T81" fmla="*/ 51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8 h 86"/>
                <a:gd name="T88" fmla="*/ 84 w 86"/>
                <a:gd name="T89" fmla="*/ 34 h 86"/>
                <a:gd name="T90" fmla="*/ 83 w 86"/>
                <a:gd name="T91" fmla="*/ 30 h 86"/>
                <a:gd name="T92" fmla="*/ 82 w 86"/>
                <a:gd name="T93" fmla="*/ 25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2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2 h 86"/>
                <a:gd name="T106" fmla="*/ 56 w 86"/>
                <a:gd name="T107" fmla="*/ 1 h 86"/>
                <a:gd name="T108" fmla="*/ 51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79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4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4" y="34"/>
                  </a:lnTo>
                  <a:lnTo>
                    <a:pt x="83" y="30"/>
                  </a:lnTo>
                  <a:lnTo>
                    <a:pt x="82" y="25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4" name="Freeform 30">
              <a:extLst>
                <a:ext uri="{FF2B5EF4-FFF2-40B4-BE49-F238E27FC236}">
                  <a16:creationId xmlns:a16="http://schemas.microsoft.com/office/drawing/2014/main" id="{0045D446-1A66-4CD1-BF6D-E9B010EC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963"/>
              <a:ext cx="77" cy="76"/>
            </a:xfrm>
            <a:custGeom>
              <a:avLst/>
              <a:gdLst>
                <a:gd name="T0" fmla="*/ 43 w 87"/>
                <a:gd name="T1" fmla="*/ 0 h 86"/>
                <a:gd name="T2" fmla="*/ 39 w 87"/>
                <a:gd name="T3" fmla="*/ 0 h 86"/>
                <a:gd name="T4" fmla="*/ 35 w 87"/>
                <a:gd name="T5" fmla="*/ 0 h 86"/>
                <a:gd name="T6" fmla="*/ 30 w 87"/>
                <a:gd name="T7" fmla="*/ 1 h 86"/>
                <a:gd name="T8" fmla="*/ 26 w 87"/>
                <a:gd name="T9" fmla="*/ 2 h 86"/>
                <a:gd name="T10" fmla="*/ 22 w 87"/>
                <a:gd name="T11" fmla="*/ 4 h 86"/>
                <a:gd name="T12" fmla="*/ 19 w 87"/>
                <a:gd name="T13" fmla="*/ 7 h 86"/>
                <a:gd name="T14" fmla="*/ 13 w 87"/>
                <a:gd name="T15" fmla="*/ 12 h 86"/>
                <a:gd name="T16" fmla="*/ 7 w 87"/>
                <a:gd name="T17" fmla="*/ 18 h 86"/>
                <a:gd name="T18" fmla="*/ 5 w 87"/>
                <a:gd name="T19" fmla="*/ 21 h 86"/>
                <a:gd name="T20" fmla="*/ 3 w 87"/>
                <a:gd name="T21" fmla="*/ 25 h 86"/>
                <a:gd name="T22" fmla="*/ 2 w 87"/>
                <a:gd name="T23" fmla="*/ 30 h 86"/>
                <a:gd name="T24" fmla="*/ 0 w 87"/>
                <a:gd name="T25" fmla="*/ 34 h 86"/>
                <a:gd name="T26" fmla="*/ 0 w 87"/>
                <a:gd name="T27" fmla="*/ 38 h 86"/>
                <a:gd name="T28" fmla="*/ 0 w 87"/>
                <a:gd name="T29" fmla="*/ 43 h 86"/>
                <a:gd name="T30" fmla="*/ 0 w 87"/>
                <a:gd name="T31" fmla="*/ 47 h 86"/>
                <a:gd name="T32" fmla="*/ 0 w 87"/>
                <a:gd name="T33" fmla="*/ 51 h 86"/>
                <a:gd name="T34" fmla="*/ 2 w 87"/>
                <a:gd name="T35" fmla="*/ 56 h 86"/>
                <a:gd name="T36" fmla="*/ 3 w 87"/>
                <a:gd name="T37" fmla="*/ 59 h 86"/>
                <a:gd name="T38" fmla="*/ 5 w 87"/>
                <a:gd name="T39" fmla="*/ 63 h 86"/>
                <a:gd name="T40" fmla="*/ 7 w 87"/>
                <a:gd name="T41" fmla="*/ 66 h 86"/>
                <a:gd name="T42" fmla="*/ 13 w 87"/>
                <a:gd name="T43" fmla="*/ 73 h 86"/>
                <a:gd name="T44" fmla="*/ 19 w 87"/>
                <a:gd name="T45" fmla="*/ 79 h 86"/>
                <a:gd name="T46" fmla="*/ 22 w 87"/>
                <a:gd name="T47" fmla="*/ 80 h 86"/>
                <a:gd name="T48" fmla="*/ 26 w 87"/>
                <a:gd name="T49" fmla="*/ 82 h 86"/>
                <a:gd name="T50" fmla="*/ 30 w 87"/>
                <a:gd name="T51" fmla="*/ 83 h 86"/>
                <a:gd name="T52" fmla="*/ 35 w 87"/>
                <a:gd name="T53" fmla="*/ 85 h 86"/>
                <a:gd name="T54" fmla="*/ 39 w 87"/>
                <a:gd name="T55" fmla="*/ 86 h 86"/>
                <a:gd name="T56" fmla="*/ 43 w 87"/>
                <a:gd name="T57" fmla="*/ 86 h 86"/>
                <a:gd name="T58" fmla="*/ 48 w 87"/>
                <a:gd name="T59" fmla="*/ 86 h 86"/>
                <a:gd name="T60" fmla="*/ 52 w 87"/>
                <a:gd name="T61" fmla="*/ 85 h 86"/>
                <a:gd name="T62" fmla="*/ 56 w 87"/>
                <a:gd name="T63" fmla="*/ 83 h 86"/>
                <a:gd name="T64" fmla="*/ 59 w 87"/>
                <a:gd name="T65" fmla="*/ 82 h 86"/>
                <a:gd name="T66" fmla="*/ 64 w 87"/>
                <a:gd name="T67" fmla="*/ 80 h 86"/>
                <a:gd name="T68" fmla="*/ 66 w 87"/>
                <a:gd name="T69" fmla="*/ 79 h 86"/>
                <a:gd name="T70" fmla="*/ 74 w 87"/>
                <a:gd name="T71" fmla="*/ 73 h 86"/>
                <a:gd name="T72" fmla="*/ 79 w 87"/>
                <a:gd name="T73" fmla="*/ 66 h 86"/>
                <a:gd name="T74" fmla="*/ 81 w 87"/>
                <a:gd name="T75" fmla="*/ 63 h 86"/>
                <a:gd name="T76" fmla="*/ 82 w 87"/>
                <a:gd name="T77" fmla="*/ 59 h 86"/>
                <a:gd name="T78" fmla="*/ 84 w 87"/>
                <a:gd name="T79" fmla="*/ 56 h 86"/>
                <a:gd name="T80" fmla="*/ 85 w 87"/>
                <a:gd name="T81" fmla="*/ 51 h 86"/>
                <a:gd name="T82" fmla="*/ 87 w 87"/>
                <a:gd name="T83" fmla="*/ 47 h 86"/>
                <a:gd name="T84" fmla="*/ 87 w 87"/>
                <a:gd name="T85" fmla="*/ 43 h 86"/>
                <a:gd name="T86" fmla="*/ 87 w 87"/>
                <a:gd name="T87" fmla="*/ 38 h 86"/>
                <a:gd name="T88" fmla="*/ 85 w 87"/>
                <a:gd name="T89" fmla="*/ 34 h 86"/>
                <a:gd name="T90" fmla="*/ 84 w 87"/>
                <a:gd name="T91" fmla="*/ 30 h 86"/>
                <a:gd name="T92" fmla="*/ 82 w 87"/>
                <a:gd name="T93" fmla="*/ 25 h 86"/>
                <a:gd name="T94" fmla="*/ 81 w 87"/>
                <a:gd name="T95" fmla="*/ 21 h 86"/>
                <a:gd name="T96" fmla="*/ 79 w 87"/>
                <a:gd name="T97" fmla="*/ 18 h 86"/>
                <a:gd name="T98" fmla="*/ 74 w 87"/>
                <a:gd name="T99" fmla="*/ 12 h 86"/>
                <a:gd name="T100" fmla="*/ 66 w 87"/>
                <a:gd name="T101" fmla="*/ 7 h 86"/>
                <a:gd name="T102" fmla="*/ 64 w 87"/>
                <a:gd name="T103" fmla="*/ 4 h 86"/>
                <a:gd name="T104" fmla="*/ 59 w 87"/>
                <a:gd name="T105" fmla="*/ 2 h 86"/>
                <a:gd name="T106" fmla="*/ 56 w 87"/>
                <a:gd name="T107" fmla="*/ 1 h 86"/>
                <a:gd name="T108" fmla="*/ 52 w 87"/>
                <a:gd name="T109" fmla="*/ 0 h 86"/>
                <a:gd name="T110" fmla="*/ 48 w 87"/>
                <a:gd name="T111" fmla="*/ 0 h 86"/>
                <a:gd name="T112" fmla="*/ 43 w 87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39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5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4" y="80"/>
                  </a:lnTo>
                  <a:lnTo>
                    <a:pt x="66" y="79"/>
                  </a:lnTo>
                  <a:lnTo>
                    <a:pt x="74" y="73"/>
                  </a:lnTo>
                  <a:lnTo>
                    <a:pt x="79" y="66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6"/>
                  </a:lnTo>
                  <a:lnTo>
                    <a:pt x="85" y="51"/>
                  </a:lnTo>
                  <a:lnTo>
                    <a:pt x="87" y="47"/>
                  </a:lnTo>
                  <a:lnTo>
                    <a:pt x="87" y="43"/>
                  </a:lnTo>
                  <a:lnTo>
                    <a:pt x="87" y="38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5"/>
                  </a:lnTo>
                  <a:lnTo>
                    <a:pt x="81" y="21"/>
                  </a:lnTo>
                  <a:lnTo>
                    <a:pt x="79" y="18"/>
                  </a:lnTo>
                  <a:lnTo>
                    <a:pt x="74" y="12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5" name="Freeform 31">
              <a:extLst>
                <a:ext uri="{FF2B5EF4-FFF2-40B4-BE49-F238E27FC236}">
                  <a16:creationId xmlns:a16="http://schemas.microsoft.com/office/drawing/2014/main" id="{3B00CE63-D86A-46A0-913E-9F4301FE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963"/>
              <a:ext cx="77" cy="76"/>
            </a:xfrm>
            <a:custGeom>
              <a:avLst/>
              <a:gdLst>
                <a:gd name="T0" fmla="*/ 43 w 87"/>
                <a:gd name="T1" fmla="*/ 0 h 86"/>
                <a:gd name="T2" fmla="*/ 39 w 87"/>
                <a:gd name="T3" fmla="*/ 0 h 86"/>
                <a:gd name="T4" fmla="*/ 35 w 87"/>
                <a:gd name="T5" fmla="*/ 0 h 86"/>
                <a:gd name="T6" fmla="*/ 30 w 87"/>
                <a:gd name="T7" fmla="*/ 1 h 86"/>
                <a:gd name="T8" fmla="*/ 26 w 87"/>
                <a:gd name="T9" fmla="*/ 2 h 86"/>
                <a:gd name="T10" fmla="*/ 22 w 87"/>
                <a:gd name="T11" fmla="*/ 4 h 86"/>
                <a:gd name="T12" fmla="*/ 19 w 87"/>
                <a:gd name="T13" fmla="*/ 7 h 86"/>
                <a:gd name="T14" fmla="*/ 13 w 87"/>
                <a:gd name="T15" fmla="*/ 12 h 86"/>
                <a:gd name="T16" fmla="*/ 7 w 87"/>
                <a:gd name="T17" fmla="*/ 18 h 86"/>
                <a:gd name="T18" fmla="*/ 5 w 87"/>
                <a:gd name="T19" fmla="*/ 21 h 86"/>
                <a:gd name="T20" fmla="*/ 3 w 87"/>
                <a:gd name="T21" fmla="*/ 25 h 86"/>
                <a:gd name="T22" fmla="*/ 2 w 87"/>
                <a:gd name="T23" fmla="*/ 30 h 86"/>
                <a:gd name="T24" fmla="*/ 0 w 87"/>
                <a:gd name="T25" fmla="*/ 34 h 86"/>
                <a:gd name="T26" fmla="*/ 0 w 87"/>
                <a:gd name="T27" fmla="*/ 38 h 86"/>
                <a:gd name="T28" fmla="*/ 0 w 87"/>
                <a:gd name="T29" fmla="*/ 43 h 86"/>
                <a:gd name="T30" fmla="*/ 0 w 87"/>
                <a:gd name="T31" fmla="*/ 47 h 86"/>
                <a:gd name="T32" fmla="*/ 0 w 87"/>
                <a:gd name="T33" fmla="*/ 51 h 86"/>
                <a:gd name="T34" fmla="*/ 2 w 87"/>
                <a:gd name="T35" fmla="*/ 56 h 86"/>
                <a:gd name="T36" fmla="*/ 3 w 87"/>
                <a:gd name="T37" fmla="*/ 59 h 86"/>
                <a:gd name="T38" fmla="*/ 5 w 87"/>
                <a:gd name="T39" fmla="*/ 63 h 86"/>
                <a:gd name="T40" fmla="*/ 7 w 87"/>
                <a:gd name="T41" fmla="*/ 66 h 86"/>
                <a:gd name="T42" fmla="*/ 13 w 87"/>
                <a:gd name="T43" fmla="*/ 73 h 86"/>
                <a:gd name="T44" fmla="*/ 19 w 87"/>
                <a:gd name="T45" fmla="*/ 79 h 86"/>
                <a:gd name="T46" fmla="*/ 22 w 87"/>
                <a:gd name="T47" fmla="*/ 80 h 86"/>
                <a:gd name="T48" fmla="*/ 26 w 87"/>
                <a:gd name="T49" fmla="*/ 82 h 86"/>
                <a:gd name="T50" fmla="*/ 30 w 87"/>
                <a:gd name="T51" fmla="*/ 83 h 86"/>
                <a:gd name="T52" fmla="*/ 35 w 87"/>
                <a:gd name="T53" fmla="*/ 85 h 86"/>
                <a:gd name="T54" fmla="*/ 39 w 87"/>
                <a:gd name="T55" fmla="*/ 86 h 86"/>
                <a:gd name="T56" fmla="*/ 43 w 87"/>
                <a:gd name="T57" fmla="*/ 86 h 86"/>
                <a:gd name="T58" fmla="*/ 48 w 87"/>
                <a:gd name="T59" fmla="*/ 86 h 86"/>
                <a:gd name="T60" fmla="*/ 52 w 87"/>
                <a:gd name="T61" fmla="*/ 85 h 86"/>
                <a:gd name="T62" fmla="*/ 56 w 87"/>
                <a:gd name="T63" fmla="*/ 83 h 86"/>
                <a:gd name="T64" fmla="*/ 59 w 87"/>
                <a:gd name="T65" fmla="*/ 82 h 86"/>
                <a:gd name="T66" fmla="*/ 64 w 87"/>
                <a:gd name="T67" fmla="*/ 80 h 86"/>
                <a:gd name="T68" fmla="*/ 66 w 87"/>
                <a:gd name="T69" fmla="*/ 79 h 86"/>
                <a:gd name="T70" fmla="*/ 74 w 87"/>
                <a:gd name="T71" fmla="*/ 73 h 86"/>
                <a:gd name="T72" fmla="*/ 79 w 87"/>
                <a:gd name="T73" fmla="*/ 66 h 86"/>
                <a:gd name="T74" fmla="*/ 81 w 87"/>
                <a:gd name="T75" fmla="*/ 63 h 86"/>
                <a:gd name="T76" fmla="*/ 82 w 87"/>
                <a:gd name="T77" fmla="*/ 59 h 86"/>
                <a:gd name="T78" fmla="*/ 84 w 87"/>
                <a:gd name="T79" fmla="*/ 56 h 86"/>
                <a:gd name="T80" fmla="*/ 85 w 87"/>
                <a:gd name="T81" fmla="*/ 51 h 86"/>
                <a:gd name="T82" fmla="*/ 87 w 87"/>
                <a:gd name="T83" fmla="*/ 47 h 86"/>
                <a:gd name="T84" fmla="*/ 87 w 87"/>
                <a:gd name="T85" fmla="*/ 43 h 86"/>
                <a:gd name="T86" fmla="*/ 87 w 87"/>
                <a:gd name="T87" fmla="*/ 38 h 86"/>
                <a:gd name="T88" fmla="*/ 85 w 87"/>
                <a:gd name="T89" fmla="*/ 34 h 86"/>
                <a:gd name="T90" fmla="*/ 84 w 87"/>
                <a:gd name="T91" fmla="*/ 30 h 86"/>
                <a:gd name="T92" fmla="*/ 82 w 87"/>
                <a:gd name="T93" fmla="*/ 25 h 86"/>
                <a:gd name="T94" fmla="*/ 81 w 87"/>
                <a:gd name="T95" fmla="*/ 21 h 86"/>
                <a:gd name="T96" fmla="*/ 79 w 87"/>
                <a:gd name="T97" fmla="*/ 18 h 86"/>
                <a:gd name="T98" fmla="*/ 74 w 87"/>
                <a:gd name="T99" fmla="*/ 12 h 86"/>
                <a:gd name="T100" fmla="*/ 66 w 87"/>
                <a:gd name="T101" fmla="*/ 7 h 86"/>
                <a:gd name="T102" fmla="*/ 64 w 87"/>
                <a:gd name="T103" fmla="*/ 4 h 86"/>
                <a:gd name="T104" fmla="*/ 59 w 87"/>
                <a:gd name="T105" fmla="*/ 2 h 86"/>
                <a:gd name="T106" fmla="*/ 56 w 87"/>
                <a:gd name="T107" fmla="*/ 1 h 86"/>
                <a:gd name="T108" fmla="*/ 52 w 87"/>
                <a:gd name="T109" fmla="*/ 0 h 86"/>
                <a:gd name="T110" fmla="*/ 48 w 87"/>
                <a:gd name="T111" fmla="*/ 0 h 86"/>
                <a:gd name="T112" fmla="*/ 43 w 87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39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5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4" y="80"/>
                  </a:lnTo>
                  <a:lnTo>
                    <a:pt x="66" y="79"/>
                  </a:lnTo>
                  <a:lnTo>
                    <a:pt x="74" y="73"/>
                  </a:lnTo>
                  <a:lnTo>
                    <a:pt x="79" y="66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6"/>
                  </a:lnTo>
                  <a:lnTo>
                    <a:pt x="85" y="51"/>
                  </a:lnTo>
                  <a:lnTo>
                    <a:pt x="87" y="47"/>
                  </a:lnTo>
                  <a:lnTo>
                    <a:pt x="87" y="43"/>
                  </a:lnTo>
                  <a:lnTo>
                    <a:pt x="87" y="38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5"/>
                  </a:lnTo>
                  <a:lnTo>
                    <a:pt x="81" y="21"/>
                  </a:lnTo>
                  <a:lnTo>
                    <a:pt x="79" y="18"/>
                  </a:lnTo>
                  <a:lnTo>
                    <a:pt x="74" y="12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6" name="Freeform 32">
              <a:extLst>
                <a:ext uri="{FF2B5EF4-FFF2-40B4-BE49-F238E27FC236}">
                  <a16:creationId xmlns:a16="http://schemas.microsoft.com/office/drawing/2014/main" id="{40AB0966-D0DC-4917-AFC7-25914902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3351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8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5 w 86"/>
                <a:gd name="T9" fmla="*/ 3 h 86"/>
                <a:gd name="T10" fmla="*/ 21 w 86"/>
                <a:gd name="T11" fmla="*/ 4 h 86"/>
                <a:gd name="T12" fmla="*/ 18 w 86"/>
                <a:gd name="T13" fmla="*/ 7 h 86"/>
                <a:gd name="T14" fmla="*/ 12 w 86"/>
                <a:gd name="T15" fmla="*/ 13 h 86"/>
                <a:gd name="T16" fmla="*/ 7 w 86"/>
                <a:gd name="T17" fmla="*/ 18 h 86"/>
                <a:gd name="T18" fmla="*/ 4 w 86"/>
                <a:gd name="T19" fmla="*/ 21 h 86"/>
                <a:gd name="T20" fmla="*/ 2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2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2 w 86"/>
                <a:gd name="T43" fmla="*/ 73 h 86"/>
                <a:gd name="T44" fmla="*/ 18 w 86"/>
                <a:gd name="T45" fmla="*/ 79 h 86"/>
                <a:gd name="T46" fmla="*/ 21 w 86"/>
                <a:gd name="T47" fmla="*/ 80 h 86"/>
                <a:gd name="T48" fmla="*/ 25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8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1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4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4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1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79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4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4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7" name="Freeform 33">
              <a:extLst>
                <a:ext uri="{FF2B5EF4-FFF2-40B4-BE49-F238E27FC236}">
                  <a16:creationId xmlns:a16="http://schemas.microsoft.com/office/drawing/2014/main" id="{5CB33B43-2015-4175-9201-0A42626B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3351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8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5 w 86"/>
                <a:gd name="T9" fmla="*/ 3 h 86"/>
                <a:gd name="T10" fmla="*/ 21 w 86"/>
                <a:gd name="T11" fmla="*/ 4 h 86"/>
                <a:gd name="T12" fmla="*/ 18 w 86"/>
                <a:gd name="T13" fmla="*/ 7 h 86"/>
                <a:gd name="T14" fmla="*/ 12 w 86"/>
                <a:gd name="T15" fmla="*/ 13 h 86"/>
                <a:gd name="T16" fmla="*/ 7 w 86"/>
                <a:gd name="T17" fmla="*/ 18 h 86"/>
                <a:gd name="T18" fmla="*/ 4 w 86"/>
                <a:gd name="T19" fmla="*/ 21 h 86"/>
                <a:gd name="T20" fmla="*/ 2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2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2 w 86"/>
                <a:gd name="T43" fmla="*/ 73 h 86"/>
                <a:gd name="T44" fmla="*/ 18 w 86"/>
                <a:gd name="T45" fmla="*/ 79 h 86"/>
                <a:gd name="T46" fmla="*/ 21 w 86"/>
                <a:gd name="T47" fmla="*/ 80 h 86"/>
                <a:gd name="T48" fmla="*/ 25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8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1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4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4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1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79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4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4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8" name="Freeform 34">
              <a:extLst>
                <a:ext uri="{FF2B5EF4-FFF2-40B4-BE49-F238E27FC236}">
                  <a16:creationId xmlns:a16="http://schemas.microsoft.com/office/drawing/2014/main" id="{8C37452D-55F5-4890-8C42-40CD48D43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51"/>
              <a:ext cx="77" cy="76"/>
            </a:xfrm>
            <a:custGeom>
              <a:avLst/>
              <a:gdLst>
                <a:gd name="T0" fmla="*/ 43 w 87"/>
                <a:gd name="T1" fmla="*/ 0 h 86"/>
                <a:gd name="T2" fmla="*/ 39 w 87"/>
                <a:gd name="T3" fmla="*/ 0 h 86"/>
                <a:gd name="T4" fmla="*/ 35 w 87"/>
                <a:gd name="T5" fmla="*/ 0 h 86"/>
                <a:gd name="T6" fmla="*/ 30 w 87"/>
                <a:gd name="T7" fmla="*/ 1 h 86"/>
                <a:gd name="T8" fmla="*/ 26 w 87"/>
                <a:gd name="T9" fmla="*/ 3 h 86"/>
                <a:gd name="T10" fmla="*/ 22 w 87"/>
                <a:gd name="T11" fmla="*/ 4 h 86"/>
                <a:gd name="T12" fmla="*/ 19 w 87"/>
                <a:gd name="T13" fmla="*/ 7 h 86"/>
                <a:gd name="T14" fmla="*/ 13 w 87"/>
                <a:gd name="T15" fmla="*/ 13 h 86"/>
                <a:gd name="T16" fmla="*/ 7 w 87"/>
                <a:gd name="T17" fmla="*/ 18 h 86"/>
                <a:gd name="T18" fmla="*/ 5 w 87"/>
                <a:gd name="T19" fmla="*/ 21 h 86"/>
                <a:gd name="T20" fmla="*/ 3 w 87"/>
                <a:gd name="T21" fmla="*/ 26 h 86"/>
                <a:gd name="T22" fmla="*/ 2 w 87"/>
                <a:gd name="T23" fmla="*/ 30 h 86"/>
                <a:gd name="T24" fmla="*/ 0 w 87"/>
                <a:gd name="T25" fmla="*/ 34 h 86"/>
                <a:gd name="T26" fmla="*/ 0 w 87"/>
                <a:gd name="T27" fmla="*/ 39 h 86"/>
                <a:gd name="T28" fmla="*/ 0 w 87"/>
                <a:gd name="T29" fmla="*/ 43 h 86"/>
                <a:gd name="T30" fmla="*/ 0 w 87"/>
                <a:gd name="T31" fmla="*/ 47 h 86"/>
                <a:gd name="T32" fmla="*/ 0 w 87"/>
                <a:gd name="T33" fmla="*/ 52 h 86"/>
                <a:gd name="T34" fmla="*/ 2 w 87"/>
                <a:gd name="T35" fmla="*/ 56 h 86"/>
                <a:gd name="T36" fmla="*/ 3 w 87"/>
                <a:gd name="T37" fmla="*/ 59 h 86"/>
                <a:gd name="T38" fmla="*/ 5 w 87"/>
                <a:gd name="T39" fmla="*/ 63 h 86"/>
                <a:gd name="T40" fmla="*/ 7 w 87"/>
                <a:gd name="T41" fmla="*/ 66 h 86"/>
                <a:gd name="T42" fmla="*/ 13 w 87"/>
                <a:gd name="T43" fmla="*/ 73 h 86"/>
                <a:gd name="T44" fmla="*/ 19 w 87"/>
                <a:gd name="T45" fmla="*/ 79 h 86"/>
                <a:gd name="T46" fmla="*/ 22 w 87"/>
                <a:gd name="T47" fmla="*/ 80 h 86"/>
                <a:gd name="T48" fmla="*/ 26 w 87"/>
                <a:gd name="T49" fmla="*/ 82 h 86"/>
                <a:gd name="T50" fmla="*/ 30 w 87"/>
                <a:gd name="T51" fmla="*/ 83 h 86"/>
                <a:gd name="T52" fmla="*/ 35 w 87"/>
                <a:gd name="T53" fmla="*/ 85 h 86"/>
                <a:gd name="T54" fmla="*/ 39 w 87"/>
                <a:gd name="T55" fmla="*/ 86 h 86"/>
                <a:gd name="T56" fmla="*/ 43 w 87"/>
                <a:gd name="T57" fmla="*/ 86 h 86"/>
                <a:gd name="T58" fmla="*/ 48 w 87"/>
                <a:gd name="T59" fmla="*/ 86 h 86"/>
                <a:gd name="T60" fmla="*/ 52 w 87"/>
                <a:gd name="T61" fmla="*/ 85 h 86"/>
                <a:gd name="T62" fmla="*/ 56 w 87"/>
                <a:gd name="T63" fmla="*/ 83 h 86"/>
                <a:gd name="T64" fmla="*/ 59 w 87"/>
                <a:gd name="T65" fmla="*/ 82 h 86"/>
                <a:gd name="T66" fmla="*/ 64 w 87"/>
                <a:gd name="T67" fmla="*/ 80 h 86"/>
                <a:gd name="T68" fmla="*/ 66 w 87"/>
                <a:gd name="T69" fmla="*/ 79 h 86"/>
                <a:gd name="T70" fmla="*/ 74 w 87"/>
                <a:gd name="T71" fmla="*/ 73 h 86"/>
                <a:gd name="T72" fmla="*/ 79 w 87"/>
                <a:gd name="T73" fmla="*/ 66 h 86"/>
                <a:gd name="T74" fmla="*/ 81 w 87"/>
                <a:gd name="T75" fmla="*/ 63 h 86"/>
                <a:gd name="T76" fmla="*/ 82 w 87"/>
                <a:gd name="T77" fmla="*/ 59 h 86"/>
                <a:gd name="T78" fmla="*/ 84 w 87"/>
                <a:gd name="T79" fmla="*/ 56 h 86"/>
                <a:gd name="T80" fmla="*/ 85 w 87"/>
                <a:gd name="T81" fmla="*/ 52 h 86"/>
                <a:gd name="T82" fmla="*/ 87 w 87"/>
                <a:gd name="T83" fmla="*/ 47 h 86"/>
                <a:gd name="T84" fmla="*/ 87 w 87"/>
                <a:gd name="T85" fmla="*/ 43 h 86"/>
                <a:gd name="T86" fmla="*/ 87 w 87"/>
                <a:gd name="T87" fmla="*/ 39 h 86"/>
                <a:gd name="T88" fmla="*/ 85 w 87"/>
                <a:gd name="T89" fmla="*/ 34 h 86"/>
                <a:gd name="T90" fmla="*/ 84 w 87"/>
                <a:gd name="T91" fmla="*/ 30 h 86"/>
                <a:gd name="T92" fmla="*/ 82 w 87"/>
                <a:gd name="T93" fmla="*/ 26 h 86"/>
                <a:gd name="T94" fmla="*/ 81 w 87"/>
                <a:gd name="T95" fmla="*/ 21 h 86"/>
                <a:gd name="T96" fmla="*/ 79 w 87"/>
                <a:gd name="T97" fmla="*/ 18 h 86"/>
                <a:gd name="T98" fmla="*/ 74 w 87"/>
                <a:gd name="T99" fmla="*/ 13 h 86"/>
                <a:gd name="T100" fmla="*/ 66 w 87"/>
                <a:gd name="T101" fmla="*/ 7 h 86"/>
                <a:gd name="T102" fmla="*/ 64 w 87"/>
                <a:gd name="T103" fmla="*/ 4 h 86"/>
                <a:gd name="T104" fmla="*/ 59 w 87"/>
                <a:gd name="T105" fmla="*/ 3 h 86"/>
                <a:gd name="T106" fmla="*/ 56 w 87"/>
                <a:gd name="T107" fmla="*/ 1 h 86"/>
                <a:gd name="T108" fmla="*/ 52 w 87"/>
                <a:gd name="T109" fmla="*/ 0 h 86"/>
                <a:gd name="T110" fmla="*/ 48 w 87"/>
                <a:gd name="T111" fmla="*/ 0 h 86"/>
                <a:gd name="T112" fmla="*/ 43 w 87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39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5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4" y="80"/>
                  </a:lnTo>
                  <a:lnTo>
                    <a:pt x="66" y="79"/>
                  </a:lnTo>
                  <a:lnTo>
                    <a:pt x="74" y="73"/>
                  </a:lnTo>
                  <a:lnTo>
                    <a:pt x="79" y="66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6"/>
                  </a:lnTo>
                  <a:lnTo>
                    <a:pt x="85" y="52"/>
                  </a:lnTo>
                  <a:lnTo>
                    <a:pt x="87" y="47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1" y="21"/>
                  </a:lnTo>
                  <a:lnTo>
                    <a:pt x="79" y="18"/>
                  </a:lnTo>
                  <a:lnTo>
                    <a:pt x="74" y="13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9" name="Freeform 35">
              <a:extLst>
                <a:ext uri="{FF2B5EF4-FFF2-40B4-BE49-F238E27FC236}">
                  <a16:creationId xmlns:a16="http://schemas.microsoft.com/office/drawing/2014/main" id="{0104EE42-30F0-4F88-982D-5FAB3E62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51"/>
              <a:ext cx="77" cy="76"/>
            </a:xfrm>
            <a:custGeom>
              <a:avLst/>
              <a:gdLst>
                <a:gd name="T0" fmla="*/ 43 w 87"/>
                <a:gd name="T1" fmla="*/ 0 h 86"/>
                <a:gd name="T2" fmla="*/ 39 w 87"/>
                <a:gd name="T3" fmla="*/ 0 h 86"/>
                <a:gd name="T4" fmla="*/ 35 w 87"/>
                <a:gd name="T5" fmla="*/ 0 h 86"/>
                <a:gd name="T6" fmla="*/ 30 w 87"/>
                <a:gd name="T7" fmla="*/ 1 h 86"/>
                <a:gd name="T8" fmla="*/ 26 w 87"/>
                <a:gd name="T9" fmla="*/ 3 h 86"/>
                <a:gd name="T10" fmla="*/ 22 w 87"/>
                <a:gd name="T11" fmla="*/ 4 h 86"/>
                <a:gd name="T12" fmla="*/ 19 w 87"/>
                <a:gd name="T13" fmla="*/ 7 h 86"/>
                <a:gd name="T14" fmla="*/ 13 w 87"/>
                <a:gd name="T15" fmla="*/ 13 h 86"/>
                <a:gd name="T16" fmla="*/ 7 w 87"/>
                <a:gd name="T17" fmla="*/ 18 h 86"/>
                <a:gd name="T18" fmla="*/ 5 w 87"/>
                <a:gd name="T19" fmla="*/ 21 h 86"/>
                <a:gd name="T20" fmla="*/ 3 w 87"/>
                <a:gd name="T21" fmla="*/ 26 h 86"/>
                <a:gd name="T22" fmla="*/ 2 w 87"/>
                <a:gd name="T23" fmla="*/ 30 h 86"/>
                <a:gd name="T24" fmla="*/ 0 w 87"/>
                <a:gd name="T25" fmla="*/ 34 h 86"/>
                <a:gd name="T26" fmla="*/ 0 w 87"/>
                <a:gd name="T27" fmla="*/ 39 h 86"/>
                <a:gd name="T28" fmla="*/ 0 w 87"/>
                <a:gd name="T29" fmla="*/ 43 h 86"/>
                <a:gd name="T30" fmla="*/ 0 w 87"/>
                <a:gd name="T31" fmla="*/ 47 h 86"/>
                <a:gd name="T32" fmla="*/ 0 w 87"/>
                <a:gd name="T33" fmla="*/ 52 h 86"/>
                <a:gd name="T34" fmla="*/ 2 w 87"/>
                <a:gd name="T35" fmla="*/ 56 h 86"/>
                <a:gd name="T36" fmla="*/ 3 w 87"/>
                <a:gd name="T37" fmla="*/ 59 h 86"/>
                <a:gd name="T38" fmla="*/ 5 w 87"/>
                <a:gd name="T39" fmla="*/ 63 h 86"/>
                <a:gd name="T40" fmla="*/ 7 w 87"/>
                <a:gd name="T41" fmla="*/ 66 h 86"/>
                <a:gd name="T42" fmla="*/ 13 w 87"/>
                <a:gd name="T43" fmla="*/ 73 h 86"/>
                <a:gd name="T44" fmla="*/ 19 w 87"/>
                <a:gd name="T45" fmla="*/ 79 h 86"/>
                <a:gd name="T46" fmla="*/ 22 w 87"/>
                <a:gd name="T47" fmla="*/ 80 h 86"/>
                <a:gd name="T48" fmla="*/ 26 w 87"/>
                <a:gd name="T49" fmla="*/ 82 h 86"/>
                <a:gd name="T50" fmla="*/ 30 w 87"/>
                <a:gd name="T51" fmla="*/ 83 h 86"/>
                <a:gd name="T52" fmla="*/ 35 w 87"/>
                <a:gd name="T53" fmla="*/ 85 h 86"/>
                <a:gd name="T54" fmla="*/ 39 w 87"/>
                <a:gd name="T55" fmla="*/ 86 h 86"/>
                <a:gd name="T56" fmla="*/ 43 w 87"/>
                <a:gd name="T57" fmla="*/ 86 h 86"/>
                <a:gd name="T58" fmla="*/ 48 w 87"/>
                <a:gd name="T59" fmla="*/ 86 h 86"/>
                <a:gd name="T60" fmla="*/ 52 w 87"/>
                <a:gd name="T61" fmla="*/ 85 h 86"/>
                <a:gd name="T62" fmla="*/ 56 w 87"/>
                <a:gd name="T63" fmla="*/ 83 h 86"/>
                <a:gd name="T64" fmla="*/ 59 w 87"/>
                <a:gd name="T65" fmla="*/ 82 h 86"/>
                <a:gd name="T66" fmla="*/ 64 w 87"/>
                <a:gd name="T67" fmla="*/ 80 h 86"/>
                <a:gd name="T68" fmla="*/ 66 w 87"/>
                <a:gd name="T69" fmla="*/ 79 h 86"/>
                <a:gd name="T70" fmla="*/ 74 w 87"/>
                <a:gd name="T71" fmla="*/ 73 h 86"/>
                <a:gd name="T72" fmla="*/ 79 w 87"/>
                <a:gd name="T73" fmla="*/ 66 h 86"/>
                <a:gd name="T74" fmla="*/ 81 w 87"/>
                <a:gd name="T75" fmla="*/ 63 h 86"/>
                <a:gd name="T76" fmla="*/ 82 w 87"/>
                <a:gd name="T77" fmla="*/ 59 h 86"/>
                <a:gd name="T78" fmla="*/ 84 w 87"/>
                <a:gd name="T79" fmla="*/ 56 h 86"/>
                <a:gd name="T80" fmla="*/ 85 w 87"/>
                <a:gd name="T81" fmla="*/ 52 h 86"/>
                <a:gd name="T82" fmla="*/ 87 w 87"/>
                <a:gd name="T83" fmla="*/ 47 h 86"/>
                <a:gd name="T84" fmla="*/ 87 w 87"/>
                <a:gd name="T85" fmla="*/ 43 h 86"/>
                <a:gd name="T86" fmla="*/ 87 w 87"/>
                <a:gd name="T87" fmla="*/ 39 h 86"/>
                <a:gd name="T88" fmla="*/ 85 w 87"/>
                <a:gd name="T89" fmla="*/ 34 h 86"/>
                <a:gd name="T90" fmla="*/ 84 w 87"/>
                <a:gd name="T91" fmla="*/ 30 h 86"/>
                <a:gd name="T92" fmla="*/ 82 w 87"/>
                <a:gd name="T93" fmla="*/ 26 h 86"/>
                <a:gd name="T94" fmla="*/ 81 w 87"/>
                <a:gd name="T95" fmla="*/ 21 h 86"/>
                <a:gd name="T96" fmla="*/ 79 w 87"/>
                <a:gd name="T97" fmla="*/ 18 h 86"/>
                <a:gd name="T98" fmla="*/ 74 w 87"/>
                <a:gd name="T99" fmla="*/ 13 h 86"/>
                <a:gd name="T100" fmla="*/ 66 w 87"/>
                <a:gd name="T101" fmla="*/ 7 h 86"/>
                <a:gd name="T102" fmla="*/ 64 w 87"/>
                <a:gd name="T103" fmla="*/ 4 h 86"/>
                <a:gd name="T104" fmla="*/ 59 w 87"/>
                <a:gd name="T105" fmla="*/ 3 h 86"/>
                <a:gd name="T106" fmla="*/ 56 w 87"/>
                <a:gd name="T107" fmla="*/ 1 h 86"/>
                <a:gd name="T108" fmla="*/ 52 w 87"/>
                <a:gd name="T109" fmla="*/ 0 h 86"/>
                <a:gd name="T110" fmla="*/ 48 w 87"/>
                <a:gd name="T111" fmla="*/ 0 h 86"/>
                <a:gd name="T112" fmla="*/ 43 w 87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39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5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4" y="80"/>
                  </a:lnTo>
                  <a:lnTo>
                    <a:pt x="66" y="79"/>
                  </a:lnTo>
                  <a:lnTo>
                    <a:pt x="74" y="73"/>
                  </a:lnTo>
                  <a:lnTo>
                    <a:pt x="79" y="66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6"/>
                  </a:lnTo>
                  <a:lnTo>
                    <a:pt x="85" y="52"/>
                  </a:lnTo>
                  <a:lnTo>
                    <a:pt x="87" y="47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1" y="21"/>
                  </a:lnTo>
                  <a:lnTo>
                    <a:pt x="79" y="18"/>
                  </a:lnTo>
                  <a:lnTo>
                    <a:pt x="74" y="13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0" name="Freeform 36">
              <a:extLst>
                <a:ext uri="{FF2B5EF4-FFF2-40B4-BE49-F238E27FC236}">
                  <a16:creationId xmlns:a16="http://schemas.microsoft.com/office/drawing/2014/main" id="{A3EC1C38-C15B-42D6-8183-05675023A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351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9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6 w 86"/>
                <a:gd name="T9" fmla="*/ 3 h 86"/>
                <a:gd name="T10" fmla="*/ 21 w 86"/>
                <a:gd name="T11" fmla="*/ 4 h 86"/>
                <a:gd name="T12" fmla="*/ 19 w 86"/>
                <a:gd name="T13" fmla="*/ 7 h 86"/>
                <a:gd name="T14" fmla="*/ 13 w 86"/>
                <a:gd name="T15" fmla="*/ 13 h 86"/>
                <a:gd name="T16" fmla="*/ 7 w 86"/>
                <a:gd name="T17" fmla="*/ 18 h 86"/>
                <a:gd name="T18" fmla="*/ 4 w 86"/>
                <a:gd name="T19" fmla="*/ 21 h 86"/>
                <a:gd name="T20" fmla="*/ 3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3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3 w 86"/>
                <a:gd name="T43" fmla="*/ 73 h 86"/>
                <a:gd name="T44" fmla="*/ 19 w 86"/>
                <a:gd name="T45" fmla="*/ 79 h 86"/>
                <a:gd name="T46" fmla="*/ 21 w 86"/>
                <a:gd name="T47" fmla="*/ 80 h 86"/>
                <a:gd name="T48" fmla="*/ 26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9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2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5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5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2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5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1" name="Freeform 37">
              <a:extLst>
                <a:ext uri="{FF2B5EF4-FFF2-40B4-BE49-F238E27FC236}">
                  <a16:creationId xmlns:a16="http://schemas.microsoft.com/office/drawing/2014/main" id="{E3B81AEC-5F82-467F-B49E-69DB8CAE3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351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9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6 w 86"/>
                <a:gd name="T9" fmla="*/ 3 h 86"/>
                <a:gd name="T10" fmla="*/ 21 w 86"/>
                <a:gd name="T11" fmla="*/ 4 h 86"/>
                <a:gd name="T12" fmla="*/ 19 w 86"/>
                <a:gd name="T13" fmla="*/ 7 h 86"/>
                <a:gd name="T14" fmla="*/ 13 w 86"/>
                <a:gd name="T15" fmla="*/ 13 h 86"/>
                <a:gd name="T16" fmla="*/ 7 w 86"/>
                <a:gd name="T17" fmla="*/ 18 h 86"/>
                <a:gd name="T18" fmla="*/ 4 w 86"/>
                <a:gd name="T19" fmla="*/ 21 h 86"/>
                <a:gd name="T20" fmla="*/ 3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3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3 w 86"/>
                <a:gd name="T43" fmla="*/ 73 h 86"/>
                <a:gd name="T44" fmla="*/ 19 w 86"/>
                <a:gd name="T45" fmla="*/ 79 h 86"/>
                <a:gd name="T46" fmla="*/ 21 w 86"/>
                <a:gd name="T47" fmla="*/ 80 h 86"/>
                <a:gd name="T48" fmla="*/ 26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9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2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0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5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5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8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2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0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5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2" name="Freeform 38">
              <a:extLst>
                <a:ext uri="{FF2B5EF4-FFF2-40B4-BE49-F238E27FC236}">
                  <a16:creationId xmlns:a16="http://schemas.microsoft.com/office/drawing/2014/main" id="{0D040C26-C962-4150-8B66-D0BF0FCB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739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8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5 w 86"/>
                <a:gd name="T9" fmla="*/ 3 h 86"/>
                <a:gd name="T10" fmla="*/ 21 w 86"/>
                <a:gd name="T11" fmla="*/ 4 h 86"/>
                <a:gd name="T12" fmla="*/ 18 w 86"/>
                <a:gd name="T13" fmla="*/ 7 h 86"/>
                <a:gd name="T14" fmla="*/ 12 w 86"/>
                <a:gd name="T15" fmla="*/ 13 h 86"/>
                <a:gd name="T16" fmla="*/ 7 w 86"/>
                <a:gd name="T17" fmla="*/ 19 h 86"/>
                <a:gd name="T18" fmla="*/ 4 w 86"/>
                <a:gd name="T19" fmla="*/ 21 h 86"/>
                <a:gd name="T20" fmla="*/ 2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2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2 w 86"/>
                <a:gd name="T43" fmla="*/ 73 h 86"/>
                <a:gd name="T44" fmla="*/ 18 w 86"/>
                <a:gd name="T45" fmla="*/ 79 h 86"/>
                <a:gd name="T46" fmla="*/ 21 w 86"/>
                <a:gd name="T47" fmla="*/ 81 h 86"/>
                <a:gd name="T48" fmla="*/ 25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8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1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1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4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4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9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1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1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4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4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9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3" name="Freeform 39">
              <a:extLst>
                <a:ext uri="{FF2B5EF4-FFF2-40B4-BE49-F238E27FC236}">
                  <a16:creationId xmlns:a16="http://schemas.microsoft.com/office/drawing/2014/main" id="{42F483BE-DE3A-46B1-8C49-2BC3A682E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739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8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5 w 86"/>
                <a:gd name="T9" fmla="*/ 3 h 86"/>
                <a:gd name="T10" fmla="*/ 21 w 86"/>
                <a:gd name="T11" fmla="*/ 4 h 86"/>
                <a:gd name="T12" fmla="*/ 18 w 86"/>
                <a:gd name="T13" fmla="*/ 7 h 86"/>
                <a:gd name="T14" fmla="*/ 12 w 86"/>
                <a:gd name="T15" fmla="*/ 13 h 86"/>
                <a:gd name="T16" fmla="*/ 7 w 86"/>
                <a:gd name="T17" fmla="*/ 19 h 86"/>
                <a:gd name="T18" fmla="*/ 4 w 86"/>
                <a:gd name="T19" fmla="*/ 21 h 86"/>
                <a:gd name="T20" fmla="*/ 2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2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2 w 86"/>
                <a:gd name="T43" fmla="*/ 73 h 86"/>
                <a:gd name="T44" fmla="*/ 18 w 86"/>
                <a:gd name="T45" fmla="*/ 79 h 86"/>
                <a:gd name="T46" fmla="*/ 21 w 86"/>
                <a:gd name="T47" fmla="*/ 81 h 86"/>
                <a:gd name="T48" fmla="*/ 25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8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1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1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4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4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9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1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1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4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4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9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4" name="Freeform 40">
              <a:extLst>
                <a:ext uri="{FF2B5EF4-FFF2-40B4-BE49-F238E27FC236}">
                  <a16:creationId xmlns:a16="http://schemas.microsoft.com/office/drawing/2014/main" id="{1F5125AD-DCEF-483D-8E83-9E7977142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739"/>
              <a:ext cx="77" cy="76"/>
            </a:xfrm>
            <a:custGeom>
              <a:avLst/>
              <a:gdLst>
                <a:gd name="T0" fmla="*/ 43 w 87"/>
                <a:gd name="T1" fmla="*/ 0 h 86"/>
                <a:gd name="T2" fmla="*/ 39 w 87"/>
                <a:gd name="T3" fmla="*/ 0 h 86"/>
                <a:gd name="T4" fmla="*/ 35 w 87"/>
                <a:gd name="T5" fmla="*/ 0 h 86"/>
                <a:gd name="T6" fmla="*/ 30 w 87"/>
                <a:gd name="T7" fmla="*/ 1 h 86"/>
                <a:gd name="T8" fmla="*/ 26 w 87"/>
                <a:gd name="T9" fmla="*/ 3 h 86"/>
                <a:gd name="T10" fmla="*/ 22 w 87"/>
                <a:gd name="T11" fmla="*/ 4 h 86"/>
                <a:gd name="T12" fmla="*/ 19 w 87"/>
                <a:gd name="T13" fmla="*/ 7 h 86"/>
                <a:gd name="T14" fmla="*/ 13 w 87"/>
                <a:gd name="T15" fmla="*/ 13 h 86"/>
                <a:gd name="T16" fmla="*/ 7 w 87"/>
                <a:gd name="T17" fmla="*/ 19 h 86"/>
                <a:gd name="T18" fmla="*/ 5 w 87"/>
                <a:gd name="T19" fmla="*/ 21 h 86"/>
                <a:gd name="T20" fmla="*/ 3 w 87"/>
                <a:gd name="T21" fmla="*/ 26 h 86"/>
                <a:gd name="T22" fmla="*/ 2 w 87"/>
                <a:gd name="T23" fmla="*/ 30 h 86"/>
                <a:gd name="T24" fmla="*/ 0 w 87"/>
                <a:gd name="T25" fmla="*/ 34 h 86"/>
                <a:gd name="T26" fmla="*/ 0 w 87"/>
                <a:gd name="T27" fmla="*/ 39 h 86"/>
                <a:gd name="T28" fmla="*/ 0 w 87"/>
                <a:gd name="T29" fmla="*/ 43 h 86"/>
                <a:gd name="T30" fmla="*/ 0 w 87"/>
                <a:gd name="T31" fmla="*/ 47 h 86"/>
                <a:gd name="T32" fmla="*/ 0 w 87"/>
                <a:gd name="T33" fmla="*/ 52 h 86"/>
                <a:gd name="T34" fmla="*/ 2 w 87"/>
                <a:gd name="T35" fmla="*/ 56 h 86"/>
                <a:gd name="T36" fmla="*/ 3 w 87"/>
                <a:gd name="T37" fmla="*/ 59 h 86"/>
                <a:gd name="T38" fmla="*/ 5 w 87"/>
                <a:gd name="T39" fmla="*/ 63 h 86"/>
                <a:gd name="T40" fmla="*/ 7 w 87"/>
                <a:gd name="T41" fmla="*/ 66 h 86"/>
                <a:gd name="T42" fmla="*/ 13 w 87"/>
                <a:gd name="T43" fmla="*/ 73 h 86"/>
                <a:gd name="T44" fmla="*/ 19 w 87"/>
                <a:gd name="T45" fmla="*/ 79 h 86"/>
                <a:gd name="T46" fmla="*/ 22 w 87"/>
                <a:gd name="T47" fmla="*/ 81 h 86"/>
                <a:gd name="T48" fmla="*/ 26 w 87"/>
                <a:gd name="T49" fmla="*/ 82 h 86"/>
                <a:gd name="T50" fmla="*/ 30 w 87"/>
                <a:gd name="T51" fmla="*/ 83 h 86"/>
                <a:gd name="T52" fmla="*/ 35 w 87"/>
                <a:gd name="T53" fmla="*/ 85 h 86"/>
                <a:gd name="T54" fmla="*/ 39 w 87"/>
                <a:gd name="T55" fmla="*/ 86 h 86"/>
                <a:gd name="T56" fmla="*/ 43 w 87"/>
                <a:gd name="T57" fmla="*/ 86 h 86"/>
                <a:gd name="T58" fmla="*/ 48 w 87"/>
                <a:gd name="T59" fmla="*/ 86 h 86"/>
                <a:gd name="T60" fmla="*/ 52 w 87"/>
                <a:gd name="T61" fmla="*/ 85 h 86"/>
                <a:gd name="T62" fmla="*/ 56 w 87"/>
                <a:gd name="T63" fmla="*/ 83 h 86"/>
                <a:gd name="T64" fmla="*/ 59 w 87"/>
                <a:gd name="T65" fmla="*/ 82 h 86"/>
                <a:gd name="T66" fmla="*/ 64 w 87"/>
                <a:gd name="T67" fmla="*/ 81 h 86"/>
                <a:gd name="T68" fmla="*/ 66 w 87"/>
                <a:gd name="T69" fmla="*/ 79 h 86"/>
                <a:gd name="T70" fmla="*/ 74 w 87"/>
                <a:gd name="T71" fmla="*/ 73 h 86"/>
                <a:gd name="T72" fmla="*/ 79 w 87"/>
                <a:gd name="T73" fmla="*/ 66 h 86"/>
                <a:gd name="T74" fmla="*/ 81 w 87"/>
                <a:gd name="T75" fmla="*/ 63 h 86"/>
                <a:gd name="T76" fmla="*/ 82 w 87"/>
                <a:gd name="T77" fmla="*/ 59 h 86"/>
                <a:gd name="T78" fmla="*/ 84 w 87"/>
                <a:gd name="T79" fmla="*/ 56 h 86"/>
                <a:gd name="T80" fmla="*/ 85 w 87"/>
                <a:gd name="T81" fmla="*/ 52 h 86"/>
                <a:gd name="T82" fmla="*/ 87 w 87"/>
                <a:gd name="T83" fmla="*/ 47 h 86"/>
                <a:gd name="T84" fmla="*/ 87 w 87"/>
                <a:gd name="T85" fmla="*/ 43 h 86"/>
                <a:gd name="T86" fmla="*/ 87 w 87"/>
                <a:gd name="T87" fmla="*/ 39 h 86"/>
                <a:gd name="T88" fmla="*/ 85 w 87"/>
                <a:gd name="T89" fmla="*/ 34 h 86"/>
                <a:gd name="T90" fmla="*/ 84 w 87"/>
                <a:gd name="T91" fmla="*/ 30 h 86"/>
                <a:gd name="T92" fmla="*/ 82 w 87"/>
                <a:gd name="T93" fmla="*/ 26 h 86"/>
                <a:gd name="T94" fmla="*/ 81 w 87"/>
                <a:gd name="T95" fmla="*/ 21 h 86"/>
                <a:gd name="T96" fmla="*/ 79 w 87"/>
                <a:gd name="T97" fmla="*/ 19 h 86"/>
                <a:gd name="T98" fmla="*/ 74 w 87"/>
                <a:gd name="T99" fmla="*/ 13 h 86"/>
                <a:gd name="T100" fmla="*/ 66 w 87"/>
                <a:gd name="T101" fmla="*/ 7 h 86"/>
                <a:gd name="T102" fmla="*/ 64 w 87"/>
                <a:gd name="T103" fmla="*/ 4 h 86"/>
                <a:gd name="T104" fmla="*/ 59 w 87"/>
                <a:gd name="T105" fmla="*/ 3 h 86"/>
                <a:gd name="T106" fmla="*/ 56 w 87"/>
                <a:gd name="T107" fmla="*/ 1 h 86"/>
                <a:gd name="T108" fmla="*/ 52 w 87"/>
                <a:gd name="T109" fmla="*/ 0 h 86"/>
                <a:gd name="T110" fmla="*/ 48 w 87"/>
                <a:gd name="T111" fmla="*/ 0 h 86"/>
                <a:gd name="T112" fmla="*/ 43 w 87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39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2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5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4" y="81"/>
                  </a:lnTo>
                  <a:lnTo>
                    <a:pt x="66" y="79"/>
                  </a:lnTo>
                  <a:lnTo>
                    <a:pt x="74" y="73"/>
                  </a:lnTo>
                  <a:lnTo>
                    <a:pt x="79" y="66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6"/>
                  </a:lnTo>
                  <a:lnTo>
                    <a:pt x="85" y="52"/>
                  </a:lnTo>
                  <a:lnTo>
                    <a:pt x="87" y="47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1" y="21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5" name="Freeform 41">
              <a:extLst>
                <a:ext uri="{FF2B5EF4-FFF2-40B4-BE49-F238E27FC236}">
                  <a16:creationId xmlns:a16="http://schemas.microsoft.com/office/drawing/2014/main" id="{4F1206A0-CB08-482D-9F3A-63D5DC935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739"/>
              <a:ext cx="77" cy="76"/>
            </a:xfrm>
            <a:custGeom>
              <a:avLst/>
              <a:gdLst>
                <a:gd name="T0" fmla="*/ 43 w 87"/>
                <a:gd name="T1" fmla="*/ 0 h 86"/>
                <a:gd name="T2" fmla="*/ 39 w 87"/>
                <a:gd name="T3" fmla="*/ 0 h 86"/>
                <a:gd name="T4" fmla="*/ 35 w 87"/>
                <a:gd name="T5" fmla="*/ 0 h 86"/>
                <a:gd name="T6" fmla="*/ 30 w 87"/>
                <a:gd name="T7" fmla="*/ 1 h 86"/>
                <a:gd name="T8" fmla="*/ 26 w 87"/>
                <a:gd name="T9" fmla="*/ 3 h 86"/>
                <a:gd name="T10" fmla="*/ 22 w 87"/>
                <a:gd name="T11" fmla="*/ 4 h 86"/>
                <a:gd name="T12" fmla="*/ 19 w 87"/>
                <a:gd name="T13" fmla="*/ 7 h 86"/>
                <a:gd name="T14" fmla="*/ 13 w 87"/>
                <a:gd name="T15" fmla="*/ 13 h 86"/>
                <a:gd name="T16" fmla="*/ 7 w 87"/>
                <a:gd name="T17" fmla="*/ 19 h 86"/>
                <a:gd name="T18" fmla="*/ 5 w 87"/>
                <a:gd name="T19" fmla="*/ 21 h 86"/>
                <a:gd name="T20" fmla="*/ 3 w 87"/>
                <a:gd name="T21" fmla="*/ 26 h 86"/>
                <a:gd name="T22" fmla="*/ 2 w 87"/>
                <a:gd name="T23" fmla="*/ 30 h 86"/>
                <a:gd name="T24" fmla="*/ 0 w 87"/>
                <a:gd name="T25" fmla="*/ 34 h 86"/>
                <a:gd name="T26" fmla="*/ 0 w 87"/>
                <a:gd name="T27" fmla="*/ 39 h 86"/>
                <a:gd name="T28" fmla="*/ 0 w 87"/>
                <a:gd name="T29" fmla="*/ 43 h 86"/>
                <a:gd name="T30" fmla="*/ 0 w 87"/>
                <a:gd name="T31" fmla="*/ 47 h 86"/>
                <a:gd name="T32" fmla="*/ 0 w 87"/>
                <a:gd name="T33" fmla="*/ 52 h 86"/>
                <a:gd name="T34" fmla="*/ 2 w 87"/>
                <a:gd name="T35" fmla="*/ 56 h 86"/>
                <a:gd name="T36" fmla="*/ 3 w 87"/>
                <a:gd name="T37" fmla="*/ 59 h 86"/>
                <a:gd name="T38" fmla="*/ 5 w 87"/>
                <a:gd name="T39" fmla="*/ 63 h 86"/>
                <a:gd name="T40" fmla="*/ 7 w 87"/>
                <a:gd name="T41" fmla="*/ 66 h 86"/>
                <a:gd name="T42" fmla="*/ 13 w 87"/>
                <a:gd name="T43" fmla="*/ 73 h 86"/>
                <a:gd name="T44" fmla="*/ 19 w 87"/>
                <a:gd name="T45" fmla="*/ 79 h 86"/>
                <a:gd name="T46" fmla="*/ 22 w 87"/>
                <a:gd name="T47" fmla="*/ 81 h 86"/>
                <a:gd name="T48" fmla="*/ 26 w 87"/>
                <a:gd name="T49" fmla="*/ 82 h 86"/>
                <a:gd name="T50" fmla="*/ 30 w 87"/>
                <a:gd name="T51" fmla="*/ 83 h 86"/>
                <a:gd name="T52" fmla="*/ 35 w 87"/>
                <a:gd name="T53" fmla="*/ 85 h 86"/>
                <a:gd name="T54" fmla="*/ 39 w 87"/>
                <a:gd name="T55" fmla="*/ 86 h 86"/>
                <a:gd name="T56" fmla="*/ 43 w 87"/>
                <a:gd name="T57" fmla="*/ 86 h 86"/>
                <a:gd name="T58" fmla="*/ 48 w 87"/>
                <a:gd name="T59" fmla="*/ 86 h 86"/>
                <a:gd name="T60" fmla="*/ 52 w 87"/>
                <a:gd name="T61" fmla="*/ 85 h 86"/>
                <a:gd name="T62" fmla="*/ 56 w 87"/>
                <a:gd name="T63" fmla="*/ 83 h 86"/>
                <a:gd name="T64" fmla="*/ 59 w 87"/>
                <a:gd name="T65" fmla="*/ 82 h 86"/>
                <a:gd name="T66" fmla="*/ 64 w 87"/>
                <a:gd name="T67" fmla="*/ 81 h 86"/>
                <a:gd name="T68" fmla="*/ 66 w 87"/>
                <a:gd name="T69" fmla="*/ 79 h 86"/>
                <a:gd name="T70" fmla="*/ 74 w 87"/>
                <a:gd name="T71" fmla="*/ 73 h 86"/>
                <a:gd name="T72" fmla="*/ 79 w 87"/>
                <a:gd name="T73" fmla="*/ 66 h 86"/>
                <a:gd name="T74" fmla="*/ 81 w 87"/>
                <a:gd name="T75" fmla="*/ 63 h 86"/>
                <a:gd name="T76" fmla="*/ 82 w 87"/>
                <a:gd name="T77" fmla="*/ 59 h 86"/>
                <a:gd name="T78" fmla="*/ 84 w 87"/>
                <a:gd name="T79" fmla="*/ 56 h 86"/>
                <a:gd name="T80" fmla="*/ 85 w 87"/>
                <a:gd name="T81" fmla="*/ 52 h 86"/>
                <a:gd name="T82" fmla="*/ 87 w 87"/>
                <a:gd name="T83" fmla="*/ 47 h 86"/>
                <a:gd name="T84" fmla="*/ 87 w 87"/>
                <a:gd name="T85" fmla="*/ 43 h 86"/>
                <a:gd name="T86" fmla="*/ 87 w 87"/>
                <a:gd name="T87" fmla="*/ 39 h 86"/>
                <a:gd name="T88" fmla="*/ 85 w 87"/>
                <a:gd name="T89" fmla="*/ 34 h 86"/>
                <a:gd name="T90" fmla="*/ 84 w 87"/>
                <a:gd name="T91" fmla="*/ 30 h 86"/>
                <a:gd name="T92" fmla="*/ 82 w 87"/>
                <a:gd name="T93" fmla="*/ 26 h 86"/>
                <a:gd name="T94" fmla="*/ 81 w 87"/>
                <a:gd name="T95" fmla="*/ 21 h 86"/>
                <a:gd name="T96" fmla="*/ 79 w 87"/>
                <a:gd name="T97" fmla="*/ 19 h 86"/>
                <a:gd name="T98" fmla="*/ 74 w 87"/>
                <a:gd name="T99" fmla="*/ 13 h 86"/>
                <a:gd name="T100" fmla="*/ 66 w 87"/>
                <a:gd name="T101" fmla="*/ 7 h 86"/>
                <a:gd name="T102" fmla="*/ 64 w 87"/>
                <a:gd name="T103" fmla="*/ 4 h 86"/>
                <a:gd name="T104" fmla="*/ 59 w 87"/>
                <a:gd name="T105" fmla="*/ 3 h 86"/>
                <a:gd name="T106" fmla="*/ 56 w 87"/>
                <a:gd name="T107" fmla="*/ 1 h 86"/>
                <a:gd name="T108" fmla="*/ 52 w 87"/>
                <a:gd name="T109" fmla="*/ 0 h 86"/>
                <a:gd name="T110" fmla="*/ 48 w 87"/>
                <a:gd name="T111" fmla="*/ 0 h 86"/>
                <a:gd name="T112" fmla="*/ 43 w 87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39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2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5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4" y="81"/>
                  </a:lnTo>
                  <a:lnTo>
                    <a:pt x="66" y="79"/>
                  </a:lnTo>
                  <a:lnTo>
                    <a:pt x="74" y="73"/>
                  </a:lnTo>
                  <a:lnTo>
                    <a:pt x="79" y="66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6"/>
                  </a:lnTo>
                  <a:lnTo>
                    <a:pt x="85" y="52"/>
                  </a:lnTo>
                  <a:lnTo>
                    <a:pt x="87" y="47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1" y="21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6" name="Freeform 42">
              <a:extLst>
                <a:ext uri="{FF2B5EF4-FFF2-40B4-BE49-F238E27FC236}">
                  <a16:creationId xmlns:a16="http://schemas.microsoft.com/office/drawing/2014/main" id="{EB871283-71D1-4301-9571-590E64C0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2739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9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6 w 86"/>
                <a:gd name="T9" fmla="*/ 3 h 86"/>
                <a:gd name="T10" fmla="*/ 21 w 86"/>
                <a:gd name="T11" fmla="*/ 4 h 86"/>
                <a:gd name="T12" fmla="*/ 19 w 86"/>
                <a:gd name="T13" fmla="*/ 7 h 86"/>
                <a:gd name="T14" fmla="*/ 13 w 86"/>
                <a:gd name="T15" fmla="*/ 13 h 86"/>
                <a:gd name="T16" fmla="*/ 7 w 86"/>
                <a:gd name="T17" fmla="*/ 19 h 86"/>
                <a:gd name="T18" fmla="*/ 4 w 86"/>
                <a:gd name="T19" fmla="*/ 21 h 86"/>
                <a:gd name="T20" fmla="*/ 3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3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3 w 86"/>
                <a:gd name="T43" fmla="*/ 73 h 86"/>
                <a:gd name="T44" fmla="*/ 19 w 86"/>
                <a:gd name="T45" fmla="*/ 79 h 86"/>
                <a:gd name="T46" fmla="*/ 21 w 86"/>
                <a:gd name="T47" fmla="*/ 81 h 86"/>
                <a:gd name="T48" fmla="*/ 26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9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2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1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5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5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9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2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1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1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5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9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7" name="Freeform 43">
              <a:extLst>
                <a:ext uri="{FF2B5EF4-FFF2-40B4-BE49-F238E27FC236}">
                  <a16:creationId xmlns:a16="http://schemas.microsoft.com/office/drawing/2014/main" id="{F643B6A4-C279-4862-9F18-477B887AE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2739"/>
              <a:ext cx="76" cy="76"/>
            </a:xfrm>
            <a:custGeom>
              <a:avLst/>
              <a:gdLst>
                <a:gd name="T0" fmla="*/ 43 w 86"/>
                <a:gd name="T1" fmla="*/ 0 h 86"/>
                <a:gd name="T2" fmla="*/ 39 w 86"/>
                <a:gd name="T3" fmla="*/ 0 h 86"/>
                <a:gd name="T4" fmla="*/ 34 w 86"/>
                <a:gd name="T5" fmla="*/ 0 h 86"/>
                <a:gd name="T6" fmla="*/ 30 w 86"/>
                <a:gd name="T7" fmla="*/ 1 h 86"/>
                <a:gd name="T8" fmla="*/ 26 w 86"/>
                <a:gd name="T9" fmla="*/ 3 h 86"/>
                <a:gd name="T10" fmla="*/ 21 w 86"/>
                <a:gd name="T11" fmla="*/ 4 h 86"/>
                <a:gd name="T12" fmla="*/ 19 w 86"/>
                <a:gd name="T13" fmla="*/ 7 h 86"/>
                <a:gd name="T14" fmla="*/ 13 w 86"/>
                <a:gd name="T15" fmla="*/ 13 h 86"/>
                <a:gd name="T16" fmla="*/ 7 w 86"/>
                <a:gd name="T17" fmla="*/ 19 h 86"/>
                <a:gd name="T18" fmla="*/ 4 w 86"/>
                <a:gd name="T19" fmla="*/ 21 h 86"/>
                <a:gd name="T20" fmla="*/ 3 w 86"/>
                <a:gd name="T21" fmla="*/ 26 h 86"/>
                <a:gd name="T22" fmla="*/ 1 w 86"/>
                <a:gd name="T23" fmla="*/ 30 h 86"/>
                <a:gd name="T24" fmla="*/ 0 w 86"/>
                <a:gd name="T25" fmla="*/ 34 h 86"/>
                <a:gd name="T26" fmla="*/ 0 w 86"/>
                <a:gd name="T27" fmla="*/ 39 h 86"/>
                <a:gd name="T28" fmla="*/ 0 w 86"/>
                <a:gd name="T29" fmla="*/ 43 h 86"/>
                <a:gd name="T30" fmla="*/ 0 w 86"/>
                <a:gd name="T31" fmla="*/ 47 h 86"/>
                <a:gd name="T32" fmla="*/ 0 w 86"/>
                <a:gd name="T33" fmla="*/ 52 h 86"/>
                <a:gd name="T34" fmla="*/ 1 w 86"/>
                <a:gd name="T35" fmla="*/ 56 h 86"/>
                <a:gd name="T36" fmla="*/ 3 w 86"/>
                <a:gd name="T37" fmla="*/ 59 h 86"/>
                <a:gd name="T38" fmla="*/ 4 w 86"/>
                <a:gd name="T39" fmla="*/ 63 h 86"/>
                <a:gd name="T40" fmla="*/ 7 w 86"/>
                <a:gd name="T41" fmla="*/ 66 h 86"/>
                <a:gd name="T42" fmla="*/ 13 w 86"/>
                <a:gd name="T43" fmla="*/ 73 h 86"/>
                <a:gd name="T44" fmla="*/ 19 w 86"/>
                <a:gd name="T45" fmla="*/ 79 h 86"/>
                <a:gd name="T46" fmla="*/ 21 w 86"/>
                <a:gd name="T47" fmla="*/ 81 h 86"/>
                <a:gd name="T48" fmla="*/ 26 w 86"/>
                <a:gd name="T49" fmla="*/ 82 h 86"/>
                <a:gd name="T50" fmla="*/ 30 w 86"/>
                <a:gd name="T51" fmla="*/ 83 h 86"/>
                <a:gd name="T52" fmla="*/ 34 w 86"/>
                <a:gd name="T53" fmla="*/ 85 h 86"/>
                <a:gd name="T54" fmla="*/ 39 w 86"/>
                <a:gd name="T55" fmla="*/ 86 h 86"/>
                <a:gd name="T56" fmla="*/ 43 w 86"/>
                <a:gd name="T57" fmla="*/ 86 h 86"/>
                <a:gd name="T58" fmla="*/ 47 w 86"/>
                <a:gd name="T59" fmla="*/ 86 h 86"/>
                <a:gd name="T60" fmla="*/ 52 w 86"/>
                <a:gd name="T61" fmla="*/ 85 h 86"/>
                <a:gd name="T62" fmla="*/ 56 w 86"/>
                <a:gd name="T63" fmla="*/ 83 h 86"/>
                <a:gd name="T64" fmla="*/ 59 w 86"/>
                <a:gd name="T65" fmla="*/ 82 h 86"/>
                <a:gd name="T66" fmla="*/ 63 w 86"/>
                <a:gd name="T67" fmla="*/ 81 h 86"/>
                <a:gd name="T68" fmla="*/ 66 w 86"/>
                <a:gd name="T69" fmla="*/ 79 h 86"/>
                <a:gd name="T70" fmla="*/ 73 w 86"/>
                <a:gd name="T71" fmla="*/ 73 h 86"/>
                <a:gd name="T72" fmla="*/ 79 w 86"/>
                <a:gd name="T73" fmla="*/ 66 h 86"/>
                <a:gd name="T74" fmla="*/ 80 w 86"/>
                <a:gd name="T75" fmla="*/ 63 h 86"/>
                <a:gd name="T76" fmla="*/ 82 w 86"/>
                <a:gd name="T77" fmla="*/ 59 h 86"/>
                <a:gd name="T78" fmla="*/ 83 w 86"/>
                <a:gd name="T79" fmla="*/ 56 h 86"/>
                <a:gd name="T80" fmla="*/ 85 w 86"/>
                <a:gd name="T81" fmla="*/ 52 h 86"/>
                <a:gd name="T82" fmla="*/ 86 w 86"/>
                <a:gd name="T83" fmla="*/ 47 h 86"/>
                <a:gd name="T84" fmla="*/ 86 w 86"/>
                <a:gd name="T85" fmla="*/ 43 h 86"/>
                <a:gd name="T86" fmla="*/ 86 w 86"/>
                <a:gd name="T87" fmla="*/ 39 h 86"/>
                <a:gd name="T88" fmla="*/ 85 w 86"/>
                <a:gd name="T89" fmla="*/ 34 h 86"/>
                <a:gd name="T90" fmla="*/ 83 w 86"/>
                <a:gd name="T91" fmla="*/ 30 h 86"/>
                <a:gd name="T92" fmla="*/ 82 w 86"/>
                <a:gd name="T93" fmla="*/ 26 h 86"/>
                <a:gd name="T94" fmla="*/ 80 w 86"/>
                <a:gd name="T95" fmla="*/ 21 h 86"/>
                <a:gd name="T96" fmla="*/ 79 w 86"/>
                <a:gd name="T97" fmla="*/ 19 h 86"/>
                <a:gd name="T98" fmla="*/ 73 w 86"/>
                <a:gd name="T99" fmla="*/ 13 h 86"/>
                <a:gd name="T100" fmla="*/ 66 w 86"/>
                <a:gd name="T101" fmla="*/ 7 h 86"/>
                <a:gd name="T102" fmla="*/ 63 w 86"/>
                <a:gd name="T103" fmla="*/ 4 h 86"/>
                <a:gd name="T104" fmla="*/ 59 w 86"/>
                <a:gd name="T105" fmla="*/ 3 h 86"/>
                <a:gd name="T106" fmla="*/ 56 w 86"/>
                <a:gd name="T107" fmla="*/ 1 h 86"/>
                <a:gd name="T108" fmla="*/ 52 w 86"/>
                <a:gd name="T109" fmla="*/ 0 h 86"/>
                <a:gd name="T110" fmla="*/ 47 w 86"/>
                <a:gd name="T111" fmla="*/ 0 h 86"/>
                <a:gd name="T112" fmla="*/ 43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3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1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59" y="82"/>
                  </a:lnTo>
                  <a:lnTo>
                    <a:pt x="63" y="81"/>
                  </a:lnTo>
                  <a:lnTo>
                    <a:pt x="66" y="79"/>
                  </a:lnTo>
                  <a:lnTo>
                    <a:pt x="73" y="73"/>
                  </a:lnTo>
                  <a:lnTo>
                    <a:pt x="79" y="66"/>
                  </a:lnTo>
                  <a:lnTo>
                    <a:pt x="80" y="63"/>
                  </a:lnTo>
                  <a:lnTo>
                    <a:pt x="82" y="59"/>
                  </a:lnTo>
                  <a:lnTo>
                    <a:pt x="83" y="56"/>
                  </a:lnTo>
                  <a:lnTo>
                    <a:pt x="85" y="52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2" y="26"/>
                  </a:lnTo>
                  <a:lnTo>
                    <a:pt x="80" y="21"/>
                  </a:lnTo>
                  <a:lnTo>
                    <a:pt x="79" y="19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8" name="Line 44">
              <a:extLst>
                <a:ext uri="{FF2B5EF4-FFF2-40B4-BE49-F238E27FC236}">
                  <a16:creationId xmlns:a16="http://schemas.microsoft.com/office/drawing/2014/main" id="{4B85C37F-3BC9-4B9B-8375-67822ECC1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" y="2777"/>
              <a:ext cx="1221" cy="12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9" name="Line 45">
              <a:extLst>
                <a:ext uri="{FF2B5EF4-FFF2-40B4-BE49-F238E27FC236}">
                  <a16:creationId xmlns:a16="http://schemas.microsoft.com/office/drawing/2014/main" id="{ABCB1246-1A53-4BF8-8127-D2BCE08AE9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" y="2777"/>
              <a:ext cx="1221" cy="12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0" name="Freeform 46">
              <a:extLst>
                <a:ext uri="{FF2B5EF4-FFF2-40B4-BE49-F238E27FC236}">
                  <a16:creationId xmlns:a16="http://schemas.microsoft.com/office/drawing/2014/main" id="{57A73D62-403F-4EA1-93D9-48F8351B8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3193"/>
              <a:ext cx="44" cy="185"/>
            </a:xfrm>
            <a:custGeom>
              <a:avLst/>
              <a:gdLst>
                <a:gd name="T0" fmla="*/ 49 w 49"/>
                <a:gd name="T1" fmla="*/ 209 h 209"/>
                <a:gd name="T2" fmla="*/ 49 w 49"/>
                <a:gd name="T3" fmla="*/ 193 h 209"/>
                <a:gd name="T4" fmla="*/ 48 w 49"/>
                <a:gd name="T5" fmla="*/ 179 h 209"/>
                <a:gd name="T6" fmla="*/ 48 w 49"/>
                <a:gd name="T7" fmla="*/ 163 h 209"/>
                <a:gd name="T8" fmla="*/ 46 w 49"/>
                <a:gd name="T9" fmla="*/ 148 h 209"/>
                <a:gd name="T10" fmla="*/ 43 w 49"/>
                <a:gd name="T11" fmla="*/ 134 h 209"/>
                <a:gd name="T12" fmla="*/ 42 w 49"/>
                <a:gd name="T13" fmla="*/ 120 h 209"/>
                <a:gd name="T14" fmla="*/ 39 w 49"/>
                <a:gd name="T15" fmla="*/ 107 h 209"/>
                <a:gd name="T16" fmla="*/ 36 w 49"/>
                <a:gd name="T17" fmla="*/ 92 h 209"/>
                <a:gd name="T18" fmla="*/ 33 w 49"/>
                <a:gd name="T19" fmla="*/ 79 h 209"/>
                <a:gd name="T20" fmla="*/ 29 w 49"/>
                <a:gd name="T21" fmla="*/ 66 h 209"/>
                <a:gd name="T22" fmla="*/ 26 w 49"/>
                <a:gd name="T23" fmla="*/ 55 h 209"/>
                <a:gd name="T24" fmla="*/ 22 w 49"/>
                <a:gd name="T25" fmla="*/ 42 h 209"/>
                <a:gd name="T26" fmla="*/ 16 w 49"/>
                <a:gd name="T27" fmla="*/ 30 h 209"/>
                <a:gd name="T28" fmla="*/ 12 w 49"/>
                <a:gd name="T29" fmla="*/ 20 h 209"/>
                <a:gd name="T30" fmla="*/ 6 w 49"/>
                <a:gd name="T31" fmla="*/ 9 h 209"/>
                <a:gd name="T32" fmla="*/ 0 w 49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09">
                  <a:moveTo>
                    <a:pt x="49" y="209"/>
                  </a:moveTo>
                  <a:lnTo>
                    <a:pt x="49" y="193"/>
                  </a:lnTo>
                  <a:lnTo>
                    <a:pt x="48" y="179"/>
                  </a:lnTo>
                  <a:lnTo>
                    <a:pt x="48" y="163"/>
                  </a:lnTo>
                  <a:lnTo>
                    <a:pt x="46" y="148"/>
                  </a:lnTo>
                  <a:lnTo>
                    <a:pt x="43" y="134"/>
                  </a:lnTo>
                  <a:lnTo>
                    <a:pt x="42" y="120"/>
                  </a:lnTo>
                  <a:lnTo>
                    <a:pt x="39" y="107"/>
                  </a:lnTo>
                  <a:lnTo>
                    <a:pt x="36" y="92"/>
                  </a:lnTo>
                  <a:lnTo>
                    <a:pt x="33" y="79"/>
                  </a:lnTo>
                  <a:lnTo>
                    <a:pt x="29" y="66"/>
                  </a:lnTo>
                  <a:lnTo>
                    <a:pt x="26" y="55"/>
                  </a:lnTo>
                  <a:lnTo>
                    <a:pt x="22" y="42"/>
                  </a:lnTo>
                  <a:lnTo>
                    <a:pt x="16" y="30"/>
                  </a:lnTo>
                  <a:lnTo>
                    <a:pt x="12" y="20"/>
                  </a:lnTo>
                  <a:lnTo>
                    <a:pt x="6" y="9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1" name="Rectangle 47">
              <a:extLst>
                <a:ext uri="{FF2B5EF4-FFF2-40B4-BE49-F238E27FC236}">
                  <a16:creationId xmlns:a16="http://schemas.microsoft.com/office/drawing/2014/main" id="{B454F9AE-C15A-47DB-9173-010165BA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3236"/>
              <a:ext cx="3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2" name="Freeform 48">
              <a:extLst>
                <a:ext uri="{FF2B5EF4-FFF2-40B4-BE49-F238E27FC236}">
                  <a16:creationId xmlns:a16="http://schemas.microsoft.com/office/drawing/2014/main" id="{9A0707FC-CF67-49A6-A0A8-3C683434D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028"/>
              <a:ext cx="99" cy="130"/>
            </a:xfrm>
            <a:custGeom>
              <a:avLst/>
              <a:gdLst>
                <a:gd name="T0" fmla="*/ 112 w 112"/>
                <a:gd name="T1" fmla="*/ 147 h 147"/>
                <a:gd name="T2" fmla="*/ 108 w 112"/>
                <a:gd name="T3" fmla="*/ 136 h 147"/>
                <a:gd name="T4" fmla="*/ 104 w 112"/>
                <a:gd name="T5" fmla="*/ 124 h 147"/>
                <a:gd name="T6" fmla="*/ 99 w 112"/>
                <a:gd name="T7" fmla="*/ 112 h 147"/>
                <a:gd name="T8" fmla="*/ 94 w 112"/>
                <a:gd name="T9" fmla="*/ 101 h 147"/>
                <a:gd name="T10" fmla="*/ 89 w 112"/>
                <a:gd name="T11" fmla="*/ 91 h 147"/>
                <a:gd name="T12" fmla="*/ 82 w 112"/>
                <a:gd name="T13" fmla="*/ 79 h 147"/>
                <a:gd name="T14" fmla="*/ 76 w 112"/>
                <a:gd name="T15" fmla="*/ 71 h 147"/>
                <a:gd name="T16" fmla="*/ 69 w 112"/>
                <a:gd name="T17" fmla="*/ 61 h 147"/>
                <a:gd name="T18" fmla="*/ 62 w 112"/>
                <a:gd name="T19" fmla="*/ 50 h 147"/>
                <a:gd name="T20" fmla="*/ 55 w 112"/>
                <a:gd name="T21" fmla="*/ 42 h 147"/>
                <a:gd name="T22" fmla="*/ 46 w 112"/>
                <a:gd name="T23" fmla="*/ 35 h 147"/>
                <a:gd name="T24" fmla="*/ 37 w 112"/>
                <a:gd name="T25" fmla="*/ 26 h 147"/>
                <a:gd name="T26" fmla="*/ 29 w 112"/>
                <a:gd name="T27" fmla="*/ 19 h 147"/>
                <a:gd name="T28" fmla="*/ 20 w 112"/>
                <a:gd name="T29" fmla="*/ 12 h 147"/>
                <a:gd name="T30" fmla="*/ 10 w 112"/>
                <a:gd name="T31" fmla="*/ 6 h 147"/>
                <a:gd name="T32" fmla="*/ 0 w 112"/>
                <a:gd name="T3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47">
                  <a:moveTo>
                    <a:pt x="112" y="147"/>
                  </a:moveTo>
                  <a:lnTo>
                    <a:pt x="108" y="136"/>
                  </a:lnTo>
                  <a:lnTo>
                    <a:pt x="104" y="124"/>
                  </a:lnTo>
                  <a:lnTo>
                    <a:pt x="99" y="112"/>
                  </a:lnTo>
                  <a:lnTo>
                    <a:pt x="94" y="101"/>
                  </a:lnTo>
                  <a:lnTo>
                    <a:pt x="89" y="91"/>
                  </a:lnTo>
                  <a:lnTo>
                    <a:pt x="82" y="79"/>
                  </a:lnTo>
                  <a:lnTo>
                    <a:pt x="76" y="71"/>
                  </a:lnTo>
                  <a:lnTo>
                    <a:pt x="69" y="61"/>
                  </a:lnTo>
                  <a:lnTo>
                    <a:pt x="62" y="50"/>
                  </a:lnTo>
                  <a:lnTo>
                    <a:pt x="55" y="42"/>
                  </a:lnTo>
                  <a:lnTo>
                    <a:pt x="46" y="35"/>
                  </a:lnTo>
                  <a:lnTo>
                    <a:pt x="37" y="26"/>
                  </a:lnTo>
                  <a:lnTo>
                    <a:pt x="29" y="19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3" name="Rectangle 49">
              <a:extLst>
                <a:ext uri="{FF2B5EF4-FFF2-40B4-BE49-F238E27FC236}">
                  <a16:creationId xmlns:a16="http://schemas.microsoft.com/office/drawing/2014/main" id="{E95C58D0-754D-4371-B564-9385471C9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2956"/>
              <a:ext cx="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4" name="Rectangle 50">
              <a:extLst>
                <a:ext uri="{FF2B5EF4-FFF2-40B4-BE49-F238E27FC236}">
                  <a16:creationId xmlns:a16="http://schemas.microsoft.com/office/drawing/2014/main" id="{9C9254AD-823E-4833-B4B1-437A7A7B3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3360"/>
              <a:ext cx="3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5" name="Rectangle 51">
              <a:extLst>
                <a:ext uri="{FF2B5EF4-FFF2-40B4-BE49-F238E27FC236}">
                  <a16:creationId xmlns:a16="http://schemas.microsoft.com/office/drawing/2014/main" id="{6F4AEAA5-72A7-48BC-93CB-A917ED2EF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640"/>
              <a:ext cx="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6" name="Rectangle 52">
              <a:extLst>
                <a:ext uri="{FF2B5EF4-FFF2-40B4-BE49-F238E27FC236}">
                  <a16:creationId xmlns:a16="http://schemas.microsoft.com/office/drawing/2014/main" id="{533274BC-B3F4-4105-BB55-A7379CC4C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777"/>
              <a:ext cx="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7" name="Rectangle 53">
              <a:extLst>
                <a:ext uri="{FF2B5EF4-FFF2-40B4-BE49-F238E27FC236}">
                  <a16:creationId xmlns:a16="http://schemas.microsoft.com/office/drawing/2014/main" id="{5A1C3E3D-AD91-4E32-A236-ACF705F62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416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8" name="Rectangle 54">
              <a:extLst>
                <a:ext uri="{FF2B5EF4-FFF2-40B4-BE49-F238E27FC236}">
                  <a16:creationId xmlns:a16="http://schemas.microsoft.com/office/drawing/2014/main" id="{9FB73529-1A5D-49E5-9507-0BA21868A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4013"/>
              <a:ext cx="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599" name="Rectangle 55">
              <a:extLst>
                <a:ext uri="{FF2B5EF4-FFF2-40B4-BE49-F238E27FC236}">
                  <a16:creationId xmlns:a16="http://schemas.microsoft.com/office/drawing/2014/main" id="{60677AAA-789F-47FC-A4DC-2DAD852D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" y="3982"/>
              <a:ext cx="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600" name="Rectangle 56">
              <a:extLst>
                <a:ext uri="{FF2B5EF4-FFF2-40B4-BE49-F238E27FC236}">
                  <a16:creationId xmlns:a16="http://schemas.microsoft.com/office/drawing/2014/main" id="{767420D2-CFE9-4D17-A8EC-C7F60B136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295"/>
              <a:ext cx="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kumimoji="0" lang="en-US" altLang="en-US" sz="1200">
                  <a:solidFill>
                    <a:srgbClr val="000000"/>
                  </a:solidFill>
                </a:rPr>
                <a:t> </a:t>
              </a:r>
              <a:endPara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4601" name="Freeform 57">
              <a:extLst>
                <a:ext uri="{FF2B5EF4-FFF2-40B4-BE49-F238E27FC236}">
                  <a16:creationId xmlns:a16="http://schemas.microsoft.com/office/drawing/2014/main" id="{8CA60E57-82FD-4CC4-920B-0CE53A48D1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2974"/>
              <a:ext cx="745" cy="419"/>
            </a:xfrm>
            <a:custGeom>
              <a:avLst/>
              <a:gdLst>
                <a:gd name="T0" fmla="*/ 0 w 844"/>
                <a:gd name="T1" fmla="*/ 450 h 473"/>
                <a:gd name="T2" fmla="*/ 777 w 844"/>
                <a:gd name="T3" fmla="*/ 21 h 473"/>
                <a:gd name="T4" fmla="*/ 790 w 844"/>
                <a:gd name="T5" fmla="*/ 45 h 473"/>
                <a:gd name="T6" fmla="*/ 13 w 844"/>
                <a:gd name="T7" fmla="*/ 473 h 473"/>
                <a:gd name="T8" fmla="*/ 0 w 844"/>
                <a:gd name="T9" fmla="*/ 450 h 473"/>
                <a:gd name="T10" fmla="*/ 753 w 844"/>
                <a:gd name="T11" fmla="*/ 3 h 473"/>
                <a:gd name="T12" fmla="*/ 844 w 844"/>
                <a:gd name="T13" fmla="*/ 0 h 473"/>
                <a:gd name="T14" fmla="*/ 792 w 844"/>
                <a:gd name="T15" fmla="*/ 74 h 473"/>
                <a:gd name="T16" fmla="*/ 753 w 844"/>
                <a:gd name="T17" fmla="*/ 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73">
                  <a:moveTo>
                    <a:pt x="0" y="450"/>
                  </a:moveTo>
                  <a:lnTo>
                    <a:pt x="777" y="21"/>
                  </a:lnTo>
                  <a:lnTo>
                    <a:pt x="790" y="45"/>
                  </a:lnTo>
                  <a:lnTo>
                    <a:pt x="13" y="473"/>
                  </a:lnTo>
                  <a:lnTo>
                    <a:pt x="0" y="450"/>
                  </a:lnTo>
                  <a:close/>
                  <a:moveTo>
                    <a:pt x="753" y="3"/>
                  </a:moveTo>
                  <a:lnTo>
                    <a:pt x="844" y="0"/>
                  </a:lnTo>
                  <a:lnTo>
                    <a:pt x="792" y="74"/>
                  </a:lnTo>
                  <a:lnTo>
                    <a:pt x="753" y="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4602" name="Group 58">
            <a:extLst>
              <a:ext uri="{FF2B5EF4-FFF2-40B4-BE49-F238E27FC236}">
                <a16:creationId xmlns:a16="http://schemas.microsoft.com/office/drawing/2014/main" id="{09FAD5E6-A0BB-45B6-A90C-422157B1F4C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703763"/>
            <a:ext cx="1928813" cy="1722437"/>
            <a:chOff x="3886" y="2169"/>
            <a:chExt cx="1608" cy="1435"/>
          </a:xfrm>
        </p:grpSpPr>
        <p:pic>
          <p:nvPicPr>
            <p:cNvPr id="1004603" name="Picture 59">
              <a:extLst>
                <a:ext uri="{FF2B5EF4-FFF2-40B4-BE49-F238E27FC236}">
                  <a16:creationId xmlns:a16="http://schemas.microsoft.com/office/drawing/2014/main" id="{E7746FC3-B34B-43F4-ABD5-844261AC0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14441" r="13145" b="6569"/>
            <a:stretch>
              <a:fillRect/>
            </a:stretch>
          </p:blipFill>
          <p:spPr bwMode="auto">
            <a:xfrm rot="5400000">
              <a:off x="3972" y="2083"/>
              <a:ext cx="1435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604" name="Line 60">
              <a:extLst>
                <a:ext uri="{FF2B5EF4-FFF2-40B4-BE49-F238E27FC236}">
                  <a16:creationId xmlns:a16="http://schemas.microsoft.com/office/drawing/2014/main" id="{3D7B4DB3-CB0F-45AA-B00B-2F9769F678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320" y="2439"/>
              <a:ext cx="775" cy="1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605" name="Group 61">
            <a:extLst>
              <a:ext uri="{FF2B5EF4-FFF2-40B4-BE49-F238E27FC236}">
                <a16:creationId xmlns:a16="http://schemas.microsoft.com/office/drawing/2014/main" id="{CE5C8D5D-2980-43CF-B8A2-E2C30E44CD0D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698500"/>
            <a:ext cx="1870075" cy="1844675"/>
            <a:chOff x="826" y="1424"/>
            <a:chExt cx="1178" cy="1162"/>
          </a:xfrm>
        </p:grpSpPr>
        <p:grpSp>
          <p:nvGrpSpPr>
            <p:cNvPr id="1004606" name="Group 62">
              <a:extLst>
                <a:ext uri="{FF2B5EF4-FFF2-40B4-BE49-F238E27FC236}">
                  <a16:creationId xmlns:a16="http://schemas.microsoft.com/office/drawing/2014/main" id="{CE47BC82-3254-49D0-9552-3966B4A436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6" y="1424"/>
              <a:ext cx="1178" cy="1156"/>
              <a:chOff x="1877" y="1152"/>
              <a:chExt cx="1971" cy="1776"/>
            </a:xfrm>
          </p:grpSpPr>
          <p:sp>
            <p:nvSpPr>
              <p:cNvPr id="1004607" name="Rectangle 63">
                <a:extLst>
                  <a:ext uri="{FF2B5EF4-FFF2-40B4-BE49-F238E27FC236}">
                    <a16:creationId xmlns:a16="http://schemas.microsoft.com/office/drawing/2014/main" id="{C4F30C3F-2ADB-496B-968B-0D04341346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08" name="Rectangle 64">
                <a:extLst>
                  <a:ext uri="{FF2B5EF4-FFF2-40B4-BE49-F238E27FC236}">
                    <a16:creationId xmlns:a16="http://schemas.microsoft.com/office/drawing/2014/main" id="{D39DCCB8-32AC-465A-8B89-250CC82B26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09" name="Rectangle 65">
                <a:extLst>
                  <a:ext uri="{FF2B5EF4-FFF2-40B4-BE49-F238E27FC236}">
                    <a16:creationId xmlns:a16="http://schemas.microsoft.com/office/drawing/2014/main" id="{3D37C7CF-FE48-4FC7-9723-9E723BCC4A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0" name="Rectangle 66">
                <a:extLst>
                  <a:ext uri="{FF2B5EF4-FFF2-40B4-BE49-F238E27FC236}">
                    <a16:creationId xmlns:a16="http://schemas.microsoft.com/office/drawing/2014/main" id="{0FA451EE-28BB-4166-B5CC-FDBFEA891C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1" name="Rectangle 67">
                <a:extLst>
                  <a:ext uri="{FF2B5EF4-FFF2-40B4-BE49-F238E27FC236}">
                    <a16:creationId xmlns:a16="http://schemas.microsoft.com/office/drawing/2014/main" id="{80789D5D-58A7-4468-BC73-E6F1751040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2" name="Rectangle 68">
                <a:extLst>
                  <a:ext uri="{FF2B5EF4-FFF2-40B4-BE49-F238E27FC236}">
                    <a16:creationId xmlns:a16="http://schemas.microsoft.com/office/drawing/2014/main" id="{AD14CDFE-3768-4D85-93CB-7659F003FC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3" name="Rectangle 69">
                <a:extLst>
                  <a:ext uri="{FF2B5EF4-FFF2-40B4-BE49-F238E27FC236}">
                    <a16:creationId xmlns:a16="http://schemas.microsoft.com/office/drawing/2014/main" id="{C13E99C2-5E4F-4B2B-8525-FB16D1D6E3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4" name="Rectangle 70">
                <a:extLst>
                  <a:ext uri="{FF2B5EF4-FFF2-40B4-BE49-F238E27FC236}">
                    <a16:creationId xmlns:a16="http://schemas.microsoft.com/office/drawing/2014/main" id="{91E6C100-8267-4EED-B618-E7A5F84AB9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5" name="Rectangle 71">
                <a:extLst>
                  <a:ext uri="{FF2B5EF4-FFF2-40B4-BE49-F238E27FC236}">
                    <a16:creationId xmlns:a16="http://schemas.microsoft.com/office/drawing/2014/main" id="{8DA7F857-5C48-48F8-98D9-483E8AF873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6" name="Rectangle 72">
                <a:extLst>
                  <a:ext uri="{FF2B5EF4-FFF2-40B4-BE49-F238E27FC236}">
                    <a16:creationId xmlns:a16="http://schemas.microsoft.com/office/drawing/2014/main" id="{6E59A412-8119-4AB3-8A96-8BDC112003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7" name="Rectangle 73">
                <a:extLst>
                  <a:ext uri="{FF2B5EF4-FFF2-40B4-BE49-F238E27FC236}">
                    <a16:creationId xmlns:a16="http://schemas.microsoft.com/office/drawing/2014/main" id="{C1D0E234-7A90-4A1E-9176-B6704D0B3D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8" name="Rectangle 74">
                <a:extLst>
                  <a:ext uri="{FF2B5EF4-FFF2-40B4-BE49-F238E27FC236}">
                    <a16:creationId xmlns:a16="http://schemas.microsoft.com/office/drawing/2014/main" id="{A25EA70E-F8BC-4B85-970F-757BE3C945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19" name="Rectangle 75">
                <a:extLst>
                  <a:ext uri="{FF2B5EF4-FFF2-40B4-BE49-F238E27FC236}">
                    <a16:creationId xmlns:a16="http://schemas.microsoft.com/office/drawing/2014/main" id="{E44A68BA-215F-4E5E-90F1-E735FA8BA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0" name="Rectangle 76">
                <a:extLst>
                  <a:ext uri="{FF2B5EF4-FFF2-40B4-BE49-F238E27FC236}">
                    <a16:creationId xmlns:a16="http://schemas.microsoft.com/office/drawing/2014/main" id="{59E39DFE-4DDC-447B-A0A1-D4A77034A7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1" name="Rectangle 77">
                <a:extLst>
                  <a:ext uri="{FF2B5EF4-FFF2-40B4-BE49-F238E27FC236}">
                    <a16:creationId xmlns:a16="http://schemas.microsoft.com/office/drawing/2014/main" id="{8C0949F0-DB0D-45CE-8972-FF2C08EED4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2" name="Rectangle 78">
                <a:extLst>
                  <a:ext uri="{FF2B5EF4-FFF2-40B4-BE49-F238E27FC236}">
                    <a16:creationId xmlns:a16="http://schemas.microsoft.com/office/drawing/2014/main" id="{37A8CACA-D5BD-4F8B-8741-80A1D4358F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3" name="Rectangle 79">
                <a:extLst>
                  <a:ext uri="{FF2B5EF4-FFF2-40B4-BE49-F238E27FC236}">
                    <a16:creationId xmlns:a16="http://schemas.microsoft.com/office/drawing/2014/main" id="{F0D530F5-536A-4630-863F-5382621408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4" name="Rectangle 80">
                <a:extLst>
                  <a:ext uri="{FF2B5EF4-FFF2-40B4-BE49-F238E27FC236}">
                    <a16:creationId xmlns:a16="http://schemas.microsoft.com/office/drawing/2014/main" id="{1E4B0A4F-FC52-4C6E-B825-31FE17F611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5" name="Rectangle 81">
                <a:extLst>
                  <a:ext uri="{FF2B5EF4-FFF2-40B4-BE49-F238E27FC236}">
                    <a16:creationId xmlns:a16="http://schemas.microsoft.com/office/drawing/2014/main" id="{435C651C-EED9-4355-BBF6-CAD385815D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6" name="Rectangle 82">
                <a:extLst>
                  <a:ext uri="{FF2B5EF4-FFF2-40B4-BE49-F238E27FC236}">
                    <a16:creationId xmlns:a16="http://schemas.microsoft.com/office/drawing/2014/main" id="{65D1AC27-DF22-4B88-ABBB-90D7EAB2C9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7" name="Rectangle 83">
                <a:extLst>
                  <a:ext uri="{FF2B5EF4-FFF2-40B4-BE49-F238E27FC236}">
                    <a16:creationId xmlns:a16="http://schemas.microsoft.com/office/drawing/2014/main" id="{07C50A06-B56E-4D61-8DAD-879E1EB6A6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8" name="Rectangle 84">
                <a:extLst>
                  <a:ext uri="{FF2B5EF4-FFF2-40B4-BE49-F238E27FC236}">
                    <a16:creationId xmlns:a16="http://schemas.microsoft.com/office/drawing/2014/main" id="{49BE4BB0-C608-464A-9646-6DC83BD1D5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29" name="Rectangle 85">
                <a:extLst>
                  <a:ext uri="{FF2B5EF4-FFF2-40B4-BE49-F238E27FC236}">
                    <a16:creationId xmlns:a16="http://schemas.microsoft.com/office/drawing/2014/main" id="{FFA3A482-8B98-49CE-9DDC-B30F88F6C4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30" name="Rectangle 86">
                <a:extLst>
                  <a:ext uri="{FF2B5EF4-FFF2-40B4-BE49-F238E27FC236}">
                    <a16:creationId xmlns:a16="http://schemas.microsoft.com/office/drawing/2014/main" id="{A636E4C3-8C33-4C57-B21E-2B00455EE8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4631" name="Rectangle 87">
                <a:extLst>
                  <a:ext uri="{FF2B5EF4-FFF2-40B4-BE49-F238E27FC236}">
                    <a16:creationId xmlns:a16="http://schemas.microsoft.com/office/drawing/2014/main" id="{12B3D293-8DA1-41A9-A03B-8865DE8700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4632" name="Line 88">
              <a:extLst>
                <a:ext uri="{FF2B5EF4-FFF2-40B4-BE49-F238E27FC236}">
                  <a16:creationId xmlns:a16="http://schemas.microsoft.com/office/drawing/2014/main" id="{8D643762-7E76-4B33-95A0-A0B10AE93B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77988">
              <a:off x="961" y="1517"/>
              <a:ext cx="212" cy="239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3" name="Line 89">
              <a:extLst>
                <a:ext uri="{FF2B5EF4-FFF2-40B4-BE49-F238E27FC236}">
                  <a16:creationId xmlns:a16="http://schemas.microsoft.com/office/drawing/2014/main" id="{1B5F8497-FAA0-45CC-B485-758F4F18BF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86" y="1544"/>
              <a:ext cx="231" cy="237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4" name="Line 90">
              <a:extLst>
                <a:ext uri="{FF2B5EF4-FFF2-40B4-BE49-F238E27FC236}">
                  <a16:creationId xmlns:a16="http://schemas.microsoft.com/office/drawing/2014/main" id="{604CB358-2263-4C9A-9BB9-299D445290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945" y="1767"/>
              <a:ext cx="239" cy="237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5" name="Line 91">
              <a:extLst>
                <a:ext uri="{FF2B5EF4-FFF2-40B4-BE49-F238E27FC236}">
                  <a16:creationId xmlns:a16="http://schemas.microsoft.com/office/drawing/2014/main" id="{A31D734E-C023-46B1-960F-5C9A903C450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40" y="2460"/>
              <a:ext cx="124" cy="126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6" name="Line 92">
              <a:extLst>
                <a:ext uri="{FF2B5EF4-FFF2-40B4-BE49-F238E27FC236}">
                  <a16:creationId xmlns:a16="http://schemas.microsoft.com/office/drawing/2014/main" id="{380DCE6F-8BFA-477E-804A-1FDCB310E1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3" y="2228"/>
              <a:ext cx="236" cy="240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7" name="Line 93">
              <a:extLst>
                <a:ext uri="{FF2B5EF4-FFF2-40B4-BE49-F238E27FC236}">
                  <a16:creationId xmlns:a16="http://schemas.microsoft.com/office/drawing/2014/main" id="{A9AB917F-91A4-4F1D-B5A8-A441E71D24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977" y="2383"/>
              <a:ext cx="172" cy="163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8" name="Line 94">
              <a:extLst>
                <a:ext uri="{FF2B5EF4-FFF2-40B4-BE49-F238E27FC236}">
                  <a16:creationId xmlns:a16="http://schemas.microsoft.com/office/drawing/2014/main" id="{B991455D-0B6E-4664-A087-6CA67B83C9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444" y="2379"/>
              <a:ext cx="164" cy="161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9" name="Line 95">
              <a:extLst>
                <a:ext uri="{FF2B5EF4-FFF2-40B4-BE49-F238E27FC236}">
                  <a16:creationId xmlns:a16="http://schemas.microsoft.com/office/drawing/2014/main" id="{26E3F1D9-2C0E-49F6-8487-26830C4CFC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207" y="2384"/>
              <a:ext cx="173" cy="162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0" name="Line 96">
              <a:extLst>
                <a:ext uri="{FF2B5EF4-FFF2-40B4-BE49-F238E27FC236}">
                  <a16:creationId xmlns:a16="http://schemas.microsoft.com/office/drawing/2014/main" id="{16F4D457-39DC-4E41-8643-7725503FA2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208" y="2150"/>
              <a:ext cx="167" cy="164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1" name="Line 97">
              <a:extLst>
                <a:ext uri="{FF2B5EF4-FFF2-40B4-BE49-F238E27FC236}">
                  <a16:creationId xmlns:a16="http://schemas.microsoft.com/office/drawing/2014/main" id="{11E14BDE-6239-42F6-88FF-9B9234BFA7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204" y="1913"/>
              <a:ext cx="178" cy="170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2" name="Line 98">
              <a:extLst>
                <a:ext uri="{FF2B5EF4-FFF2-40B4-BE49-F238E27FC236}">
                  <a16:creationId xmlns:a16="http://schemas.microsoft.com/office/drawing/2014/main" id="{4D9F5CC7-7DD0-4645-B53C-E80CA6580D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983" y="1691"/>
              <a:ext cx="173" cy="163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3" name="Line 99">
              <a:extLst>
                <a:ext uri="{FF2B5EF4-FFF2-40B4-BE49-F238E27FC236}">
                  <a16:creationId xmlns:a16="http://schemas.microsoft.com/office/drawing/2014/main" id="{DEADE2E6-1AD6-4E27-AE7B-24078CD8BB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328" y="1586"/>
              <a:ext cx="171" cy="156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4" name="Line 100">
              <a:extLst>
                <a:ext uri="{FF2B5EF4-FFF2-40B4-BE49-F238E27FC236}">
                  <a16:creationId xmlns:a16="http://schemas.microsoft.com/office/drawing/2014/main" id="{39FDD365-8BF4-43E5-9E1A-9779AFE304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334" y="1813"/>
              <a:ext cx="161" cy="146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5" name="Line 101">
              <a:extLst>
                <a:ext uri="{FF2B5EF4-FFF2-40B4-BE49-F238E27FC236}">
                  <a16:creationId xmlns:a16="http://schemas.microsoft.com/office/drawing/2014/main" id="{025FB346-6D75-43BF-A486-2F5765098E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794" y="2262"/>
              <a:ext cx="168" cy="158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6" name="Line 102">
              <a:extLst>
                <a:ext uri="{FF2B5EF4-FFF2-40B4-BE49-F238E27FC236}">
                  <a16:creationId xmlns:a16="http://schemas.microsoft.com/office/drawing/2014/main" id="{3E0CDD18-A663-4110-8B2E-244365A81B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328" y="2269"/>
              <a:ext cx="171" cy="155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7" name="Line 103">
              <a:extLst>
                <a:ext uri="{FF2B5EF4-FFF2-40B4-BE49-F238E27FC236}">
                  <a16:creationId xmlns:a16="http://schemas.microsoft.com/office/drawing/2014/main" id="{A5C84FD6-0BF4-464E-BC71-C920F92B1E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570" y="1584"/>
              <a:ext cx="155" cy="140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8" name="Line 104">
              <a:extLst>
                <a:ext uri="{FF2B5EF4-FFF2-40B4-BE49-F238E27FC236}">
                  <a16:creationId xmlns:a16="http://schemas.microsoft.com/office/drawing/2014/main" id="{A5377D46-FC96-4238-9B48-492CB5F949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565" y="2039"/>
              <a:ext cx="165" cy="154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9" name="Line 105">
              <a:extLst>
                <a:ext uri="{FF2B5EF4-FFF2-40B4-BE49-F238E27FC236}">
                  <a16:creationId xmlns:a16="http://schemas.microsoft.com/office/drawing/2014/main" id="{04749E3F-C3A4-4B74-A6D1-3E78214346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3392605">
              <a:off x="1678" y="2380"/>
              <a:ext cx="168" cy="162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0" name="Line 106">
              <a:extLst>
                <a:ext uri="{FF2B5EF4-FFF2-40B4-BE49-F238E27FC236}">
                  <a16:creationId xmlns:a16="http://schemas.microsoft.com/office/drawing/2014/main" id="{51382975-B453-44F0-BC0E-C4F9CCDCD7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802" y="1807"/>
              <a:ext cx="173" cy="158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1" name="Line 107">
              <a:extLst>
                <a:ext uri="{FF2B5EF4-FFF2-40B4-BE49-F238E27FC236}">
                  <a16:creationId xmlns:a16="http://schemas.microsoft.com/office/drawing/2014/main" id="{EFCBCF05-BF53-4AE7-BA90-188511BD95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12" y="1756"/>
              <a:ext cx="236" cy="240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2" name="Line 108">
              <a:extLst>
                <a:ext uri="{FF2B5EF4-FFF2-40B4-BE49-F238E27FC236}">
                  <a16:creationId xmlns:a16="http://schemas.microsoft.com/office/drawing/2014/main" id="{D1DAD0F4-E860-4E38-847B-5C8CF933F4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49" y="1531"/>
              <a:ext cx="228" cy="231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3" name="Line 109">
              <a:extLst>
                <a:ext uri="{FF2B5EF4-FFF2-40B4-BE49-F238E27FC236}">
                  <a16:creationId xmlns:a16="http://schemas.microsoft.com/office/drawing/2014/main" id="{B4E2E1FD-839E-442E-97C5-E5DBA4A07F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5" y="1997"/>
              <a:ext cx="234" cy="234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4" name="Line 110">
              <a:extLst>
                <a:ext uri="{FF2B5EF4-FFF2-40B4-BE49-F238E27FC236}">
                  <a16:creationId xmlns:a16="http://schemas.microsoft.com/office/drawing/2014/main" id="{B2AA7BBE-C313-4E46-A219-F38B9C688ED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565" y="2267"/>
              <a:ext cx="165" cy="154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5" name="Line 111">
              <a:extLst>
                <a:ext uri="{FF2B5EF4-FFF2-40B4-BE49-F238E27FC236}">
                  <a16:creationId xmlns:a16="http://schemas.microsoft.com/office/drawing/2014/main" id="{6E2585EA-9523-4F76-A755-0AEFF66017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77988">
              <a:off x="1201" y="1773"/>
              <a:ext cx="212" cy="239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56" name="Line 112">
              <a:extLst>
                <a:ext uri="{FF2B5EF4-FFF2-40B4-BE49-F238E27FC236}">
                  <a16:creationId xmlns:a16="http://schemas.microsoft.com/office/drawing/2014/main" id="{E2EF6BCE-4826-4EE8-B01F-AFEFB2EDEF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77988">
              <a:off x="1425" y="2005"/>
              <a:ext cx="212" cy="239"/>
            </a:xfrm>
            <a:prstGeom prst="line">
              <a:avLst/>
            </a:pr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970" name="Picture 2" descr="greytoppd">
            <a:extLst>
              <a:ext uri="{FF2B5EF4-FFF2-40B4-BE49-F238E27FC236}">
                <a16:creationId xmlns:a16="http://schemas.microsoft.com/office/drawing/2014/main" id="{C938A1C8-D330-42AA-97BE-9C0AC459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5"/>
          <a:stretch>
            <a:fillRect/>
          </a:stretch>
        </p:blipFill>
        <p:spPr bwMode="auto">
          <a:xfrm>
            <a:off x="665163" y="423863"/>
            <a:ext cx="7762875" cy="59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71" name="Text Box 3">
            <a:extLst>
              <a:ext uri="{FF2B5EF4-FFF2-40B4-BE49-F238E27FC236}">
                <a16:creationId xmlns:a16="http://schemas.microsoft.com/office/drawing/2014/main" id="{D4AF3BB3-8850-47ED-9254-4BECC530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0"/>
            <a:ext cx="658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Curvature based stream delineation with threshold by constant drop analysis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>
            <a:extLst>
              <a:ext uri="{FF2B5EF4-FFF2-40B4-BE49-F238E27FC236}">
                <a16:creationId xmlns:a16="http://schemas.microsoft.com/office/drawing/2014/main" id="{3A2B0E23-E3D6-40C1-A745-2CEAA2FDEA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1000" y="182563"/>
            <a:ext cx="6361113" cy="1216025"/>
          </a:xfrm>
        </p:spPr>
        <p:txBody>
          <a:bodyPr/>
          <a:lstStyle/>
          <a:p>
            <a:r>
              <a:rPr lang="en-US" altLang="en-US" sz="2800"/>
              <a:t>Channel network delineation, other options</a:t>
            </a:r>
            <a:endParaRPr lang="en-US" altLang="en-US"/>
          </a:p>
        </p:txBody>
      </p:sp>
      <p:grpSp>
        <p:nvGrpSpPr>
          <p:cNvPr id="1154051" name="Group 3">
            <a:extLst>
              <a:ext uri="{FF2B5EF4-FFF2-40B4-BE49-F238E27FC236}">
                <a16:creationId xmlns:a16="http://schemas.microsoft.com/office/drawing/2014/main" id="{897F8EB3-0112-4B76-AECB-10FE90AD52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6575" y="1790700"/>
            <a:ext cx="1579563" cy="1527175"/>
            <a:chOff x="96" y="1432"/>
            <a:chExt cx="661" cy="639"/>
          </a:xfrm>
        </p:grpSpPr>
        <p:sp>
          <p:nvSpPr>
            <p:cNvPr id="1154052" name="Rectangle 4">
              <a:extLst>
                <a:ext uri="{FF2B5EF4-FFF2-40B4-BE49-F238E27FC236}">
                  <a16:creationId xmlns:a16="http://schemas.microsoft.com/office/drawing/2014/main" id="{306DD5C1-4706-4F5B-9C04-78B8A197D0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" y="1432"/>
              <a:ext cx="220" cy="213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b="1"/>
                <a:t>4</a:t>
              </a:r>
            </a:p>
          </p:txBody>
        </p:sp>
        <p:sp>
          <p:nvSpPr>
            <p:cNvPr id="1154053" name="Rectangle 5">
              <a:extLst>
                <a:ext uri="{FF2B5EF4-FFF2-40B4-BE49-F238E27FC236}">
                  <a16:creationId xmlns:a16="http://schemas.microsoft.com/office/drawing/2014/main" id="{7F246E89-BC81-4176-8A5B-59822C585E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" y="1645"/>
              <a:ext cx="220" cy="213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b="1"/>
                <a:t>5</a:t>
              </a:r>
            </a:p>
          </p:txBody>
        </p:sp>
        <p:sp>
          <p:nvSpPr>
            <p:cNvPr id="1154054" name="Rectangle 6">
              <a:extLst>
                <a:ext uri="{FF2B5EF4-FFF2-40B4-BE49-F238E27FC236}">
                  <a16:creationId xmlns:a16="http://schemas.microsoft.com/office/drawing/2014/main" id="{91751F1E-ECBD-468F-A449-A2CB8DC5CC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" y="1858"/>
              <a:ext cx="220" cy="213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b="1"/>
                <a:t>6</a:t>
              </a:r>
            </a:p>
          </p:txBody>
        </p:sp>
        <p:sp>
          <p:nvSpPr>
            <p:cNvPr id="1154055" name="Rectangle 7">
              <a:extLst>
                <a:ext uri="{FF2B5EF4-FFF2-40B4-BE49-F238E27FC236}">
                  <a16:creationId xmlns:a16="http://schemas.microsoft.com/office/drawing/2014/main" id="{D30AA210-D6BC-4BD7-B91A-4B930730CE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6" y="1432"/>
              <a:ext cx="221" cy="213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b="1"/>
                <a:t> 3</a:t>
              </a:r>
            </a:p>
          </p:txBody>
        </p:sp>
        <p:sp>
          <p:nvSpPr>
            <p:cNvPr id="1154056" name="Rectangle 8">
              <a:extLst>
                <a:ext uri="{FF2B5EF4-FFF2-40B4-BE49-F238E27FC236}">
                  <a16:creationId xmlns:a16="http://schemas.microsoft.com/office/drawing/2014/main" id="{BC725EB9-7289-45D3-B5B9-DCB1F195EA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6" y="1645"/>
              <a:ext cx="221" cy="213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b="1"/>
            </a:p>
          </p:txBody>
        </p:sp>
        <p:sp>
          <p:nvSpPr>
            <p:cNvPr id="1154057" name="Rectangle 9">
              <a:extLst>
                <a:ext uri="{FF2B5EF4-FFF2-40B4-BE49-F238E27FC236}">
                  <a16:creationId xmlns:a16="http://schemas.microsoft.com/office/drawing/2014/main" id="{5D6710DB-5D59-4C01-977B-43D71BF17B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6" y="1858"/>
              <a:ext cx="221" cy="213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b="1"/>
                <a:t>7</a:t>
              </a:r>
            </a:p>
          </p:txBody>
        </p:sp>
        <p:grpSp>
          <p:nvGrpSpPr>
            <p:cNvPr id="1154058" name="Group 10">
              <a:extLst>
                <a:ext uri="{FF2B5EF4-FFF2-40B4-BE49-F238E27FC236}">
                  <a16:creationId xmlns:a16="http://schemas.microsoft.com/office/drawing/2014/main" id="{914AFCF5-A4B9-4264-B232-1E2A52A355E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7" y="1432"/>
              <a:ext cx="220" cy="639"/>
              <a:chOff x="3027" y="1517"/>
              <a:chExt cx="383" cy="1094"/>
            </a:xfrm>
          </p:grpSpPr>
          <p:sp>
            <p:nvSpPr>
              <p:cNvPr id="1154059" name="Rectangle 11">
                <a:extLst>
                  <a:ext uri="{FF2B5EF4-FFF2-40B4-BE49-F238E27FC236}">
                    <a16:creationId xmlns:a16="http://schemas.microsoft.com/office/drawing/2014/main" id="{A11F00FE-66C3-4914-A612-6E91D4CC97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b="1"/>
                  <a:t> 2</a:t>
                </a:r>
              </a:p>
            </p:txBody>
          </p:sp>
          <p:sp>
            <p:nvSpPr>
              <p:cNvPr id="1154060" name="Rectangle 12">
                <a:extLst>
                  <a:ext uri="{FF2B5EF4-FFF2-40B4-BE49-F238E27FC236}">
                    <a16:creationId xmlns:a16="http://schemas.microsoft.com/office/drawing/2014/main" id="{CA0F8292-3865-4E53-A0B1-F2992F810A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061" name="Rectangle 13">
                <a:extLst>
                  <a:ext uri="{FF2B5EF4-FFF2-40B4-BE49-F238E27FC236}">
                    <a16:creationId xmlns:a16="http://schemas.microsoft.com/office/drawing/2014/main" id="{E609F09A-16BC-471C-BAF4-49D09B2E7A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b="1"/>
                  <a:t>8</a:t>
                </a:r>
              </a:p>
            </p:txBody>
          </p:sp>
        </p:grpSp>
        <p:sp>
          <p:nvSpPr>
            <p:cNvPr id="1154062" name="Line 14">
              <a:extLst>
                <a:ext uri="{FF2B5EF4-FFF2-40B4-BE49-F238E27FC236}">
                  <a16:creationId xmlns:a16="http://schemas.microsoft.com/office/drawing/2014/main" id="{71C4C3E4-A4A8-44AC-A852-66626D61A6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74" y="1655"/>
              <a:ext cx="11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3" name="Line 15">
              <a:extLst>
                <a:ext uri="{FF2B5EF4-FFF2-40B4-BE49-F238E27FC236}">
                  <a16:creationId xmlns:a16="http://schemas.microsoft.com/office/drawing/2014/main" id="{B8A3163B-C865-4003-8E83-913727C0C0B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453" y="1779"/>
              <a:ext cx="113" cy="11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4" name="Line 16">
              <a:extLst>
                <a:ext uri="{FF2B5EF4-FFF2-40B4-BE49-F238E27FC236}">
                  <a16:creationId xmlns:a16="http://schemas.microsoft.com/office/drawing/2014/main" id="{D53A1986-7C80-4A2F-8A00-B066174A25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452" y="1604"/>
              <a:ext cx="118" cy="11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5" name="Line 17">
              <a:extLst>
                <a:ext uri="{FF2B5EF4-FFF2-40B4-BE49-F238E27FC236}">
                  <a16:creationId xmlns:a16="http://schemas.microsoft.com/office/drawing/2014/main" id="{18CDB2ED-33D8-4EBB-8329-FB78C82BDA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 flipH="1" flipV="1">
              <a:off x="273" y="1775"/>
              <a:ext cx="123" cy="12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6" name="Line 18">
              <a:extLst>
                <a:ext uri="{FF2B5EF4-FFF2-40B4-BE49-F238E27FC236}">
                  <a16:creationId xmlns:a16="http://schemas.microsoft.com/office/drawing/2014/main" id="{E572A5A0-CC3A-40E6-AA1F-72275A8AF1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371" y="1843"/>
              <a:ext cx="11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7" name="Line 19">
              <a:extLst>
                <a:ext uri="{FF2B5EF4-FFF2-40B4-BE49-F238E27FC236}">
                  <a16:creationId xmlns:a16="http://schemas.microsoft.com/office/drawing/2014/main" id="{C304A2A7-C325-47FE-BB88-C0DB81FD2D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0800000">
              <a:off x="269" y="1756"/>
              <a:ext cx="1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8" name="Line 20">
              <a:extLst>
                <a:ext uri="{FF2B5EF4-FFF2-40B4-BE49-F238E27FC236}">
                  <a16:creationId xmlns:a16="http://schemas.microsoft.com/office/drawing/2014/main" id="{13E43EC4-76A0-44C9-8976-8195DE265F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 flipH="1">
              <a:off x="468" y="1752"/>
              <a:ext cx="1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069" name="Line 21">
              <a:extLst>
                <a:ext uri="{FF2B5EF4-FFF2-40B4-BE49-F238E27FC236}">
                  <a16:creationId xmlns:a16="http://schemas.microsoft.com/office/drawing/2014/main" id="{5D848A72-E098-4E7B-B574-28F7F2B292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H="1">
              <a:off x="273" y="1609"/>
              <a:ext cx="122" cy="12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4070" name="Group 22">
            <a:extLst>
              <a:ext uri="{FF2B5EF4-FFF2-40B4-BE49-F238E27FC236}">
                <a16:creationId xmlns:a16="http://schemas.microsoft.com/office/drawing/2014/main" id="{7DA6046A-D208-4EA2-8AC5-55D8910B54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4925" y="4146550"/>
            <a:ext cx="2330450" cy="2249488"/>
            <a:chOff x="1632" y="1248"/>
            <a:chExt cx="2443" cy="2358"/>
          </a:xfrm>
        </p:grpSpPr>
        <p:grpSp>
          <p:nvGrpSpPr>
            <p:cNvPr id="1154071" name="Group 23">
              <a:extLst>
                <a:ext uri="{FF2B5EF4-FFF2-40B4-BE49-F238E27FC236}">
                  <a16:creationId xmlns:a16="http://schemas.microsoft.com/office/drawing/2014/main" id="{34A107DF-EE24-4667-8C96-D13809B702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32" y="1248"/>
              <a:ext cx="2443" cy="2358"/>
              <a:chOff x="3456" y="1536"/>
              <a:chExt cx="1963" cy="1926"/>
            </a:xfrm>
          </p:grpSpPr>
          <p:grpSp>
            <p:nvGrpSpPr>
              <p:cNvPr id="1154072" name="Group 24">
                <a:extLst>
                  <a:ext uri="{FF2B5EF4-FFF2-40B4-BE49-F238E27FC236}">
                    <a16:creationId xmlns:a16="http://schemas.microsoft.com/office/drawing/2014/main" id="{65357C0D-D34E-4576-8D7D-F97F907190F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456" y="1536"/>
                <a:ext cx="1963" cy="1926"/>
                <a:chOff x="1877" y="1152"/>
                <a:chExt cx="1971" cy="1776"/>
              </a:xfrm>
            </p:grpSpPr>
            <p:sp>
              <p:nvSpPr>
                <p:cNvPr id="1154073" name="Rectangle 25">
                  <a:extLst>
                    <a:ext uri="{FF2B5EF4-FFF2-40B4-BE49-F238E27FC236}">
                      <a16:creationId xmlns:a16="http://schemas.microsoft.com/office/drawing/2014/main" id="{B3D83FE3-4C48-43D7-B56E-2B23E339A0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152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74" name="Rectangle 26">
                  <a:extLst>
                    <a:ext uri="{FF2B5EF4-FFF2-40B4-BE49-F238E27FC236}">
                      <a16:creationId xmlns:a16="http://schemas.microsoft.com/office/drawing/2014/main" id="{6439EBAD-F4F0-49C1-8F72-A4145B8DBC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75" name="Rectangle 27">
                  <a:extLst>
                    <a:ext uri="{FF2B5EF4-FFF2-40B4-BE49-F238E27FC236}">
                      <a16:creationId xmlns:a16="http://schemas.microsoft.com/office/drawing/2014/main" id="{559543C5-B332-4524-A0CA-1EFF35DAA5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76" name="Rectangle 28">
                  <a:extLst>
                    <a:ext uri="{FF2B5EF4-FFF2-40B4-BE49-F238E27FC236}">
                      <a16:creationId xmlns:a16="http://schemas.microsoft.com/office/drawing/2014/main" id="{416FD395-ACB3-4C93-9BCF-9984F8B99C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77" name="Rectangle 29">
                  <a:extLst>
                    <a:ext uri="{FF2B5EF4-FFF2-40B4-BE49-F238E27FC236}">
                      <a16:creationId xmlns:a16="http://schemas.microsoft.com/office/drawing/2014/main" id="{C1632739-96B4-43AF-B635-92B5E3BD72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78" name="Rectangle 30">
                  <a:extLst>
                    <a:ext uri="{FF2B5EF4-FFF2-40B4-BE49-F238E27FC236}">
                      <a16:creationId xmlns:a16="http://schemas.microsoft.com/office/drawing/2014/main" id="{5D150A98-F1DE-4F7F-8DC3-8FA3EB75DE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79" name="Rectangle 31">
                  <a:extLst>
                    <a:ext uri="{FF2B5EF4-FFF2-40B4-BE49-F238E27FC236}">
                      <a16:creationId xmlns:a16="http://schemas.microsoft.com/office/drawing/2014/main" id="{173EA182-2867-4FEA-83EB-2CDFDB87D5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0" name="Rectangle 32">
                  <a:extLst>
                    <a:ext uri="{FF2B5EF4-FFF2-40B4-BE49-F238E27FC236}">
                      <a16:creationId xmlns:a16="http://schemas.microsoft.com/office/drawing/2014/main" id="{5B28DDEE-C905-4FE6-BDFF-79C303D589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1" name="Rectangle 33">
                  <a:extLst>
                    <a:ext uri="{FF2B5EF4-FFF2-40B4-BE49-F238E27FC236}">
                      <a16:creationId xmlns:a16="http://schemas.microsoft.com/office/drawing/2014/main" id="{0AC0FD92-7350-45E5-B2EC-2220A64ACE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507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2" name="Rectangle 34">
                  <a:extLst>
                    <a:ext uri="{FF2B5EF4-FFF2-40B4-BE49-F238E27FC236}">
                      <a16:creationId xmlns:a16="http://schemas.microsoft.com/office/drawing/2014/main" id="{E87FCC16-A7F9-42C8-96EA-2DD3DF19DD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3" name="Rectangle 35">
                  <a:extLst>
                    <a:ext uri="{FF2B5EF4-FFF2-40B4-BE49-F238E27FC236}">
                      <a16:creationId xmlns:a16="http://schemas.microsoft.com/office/drawing/2014/main" id="{3F87FADA-00A6-4EC5-9E19-29575230D6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4" name="Rectangle 36">
                  <a:extLst>
                    <a:ext uri="{FF2B5EF4-FFF2-40B4-BE49-F238E27FC236}">
                      <a16:creationId xmlns:a16="http://schemas.microsoft.com/office/drawing/2014/main" id="{0C624E2F-ACF0-4434-BA72-8057E7BB4E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5" name="Rectangle 37">
                  <a:extLst>
                    <a:ext uri="{FF2B5EF4-FFF2-40B4-BE49-F238E27FC236}">
                      <a16:creationId xmlns:a16="http://schemas.microsoft.com/office/drawing/2014/main" id="{CE28F4F8-9580-4CAA-B5F1-AB6EB28C78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6" name="Rectangle 38">
                  <a:extLst>
                    <a:ext uri="{FF2B5EF4-FFF2-40B4-BE49-F238E27FC236}">
                      <a16:creationId xmlns:a16="http://schemas.microsoft.com/office/drawing/2014/main" id="{95E9D032-CF02-43C1-AAF7-E17473AEA3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862"/>
                  <a:ext cx="395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7" name="Rectangle 39">
                  <a:extLst>
                    <a:ext uri="{FF2B5EF4-FFF2-40B4-BE49-F238E27FC236}">
                      <a16:creationId xmlns:a16="http://schemas.microsoft.com/office/drawing/2014/main" id="{3F4A791F-2B8B-4D2E-AF84-E1965D7414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8" name="Rectangle 40">
                  <a:extLst>
                    <a:ext uri="{FF2B5EF4-FFF2-40B4-BE49-F238E27FC236}">
                      <a16:creationId xmlns:a16="http://schemas.microsoft.com/office/drawing/2014/main" id="{3C4EB580-3DCC-40F6-8496-CDBBAEE1A9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89" name="Rectangle 41">
                  <a:extLst>
                    <a:ext uri="{FF2B5EF4-FFF2-40B4-BE49-F238E27FC236}">
                      <a16:creationId xmlns:a16="http://schemas.microsoft.com/office/drawing/2014/main" id="{659171D4-3BA1-4DE3-83D2-7032258EDBF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0" name="Rectangle 42">
                  <a:extLst>
                    <a:ext uri="{FF2B5EF4-FFF2-40B4-BE49-F238E27FC236}">
                      <a16:creationId xmlns:a16="http://schemas.microsoft.com/office/drawing/2014/main" id="{46E8CAF8-C41B-4E5E-B888-2878EB94AB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1" name="Rectangle 43">
                  <a:extLst>
                    <a:ext uri="{FF2B5EF4-FFF2-40B4-BE49-F238E27FC236}">
                      <a16:creationId xmlns:a16="http://schemas.microsoft.com/office/drawing/2014/main" id="{572D13EA-FDDC-4A98-932A-3E1F8E6D94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2218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2" name="Rectangle 44">
                  <a:extLst>
                    <a:ext uri="{FF2B5EF4-FFF2-40B4-BE49-F238E27FC236}">
                      <a16:creationId xmlns:a16="http://schemas.microsoft.com/office/drawing/2014/main" id="{2F73A4BC-D84E-4FFD-8141-3D2B94F5396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3" name="Rectangle 45">
                  <a:extLst>
                    <a:ext uri="{FF2B5EF4-FFF2-40B4-BE49-F238E27FC236}">
                      <a16:creationId xmlns:a16="http://schemas.microsoft.com/office/drawing/2014/main" id="{437B3A6C-2281-48A1-BBDB-680C7F5909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4" name="Rectangle 46">
                  <a:extLst>
                    <a:ext uri="{FF2B5EF4-FFF2-40B4-BE49-F238E27FC236}">
                      <a16:creationId xmlns:a16="http://schemas.microsoft.com/office/drawing/2014/main" id="{4F337CBF-C5B1-4666-B951-9EA8402314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5" name="Rectangle 47">
                  <a:extLst>
                    <a:ext uri="{FF2B5EF4-FFF2-40B4-BE49-F238E27FC236}">
                      <a16:creationId xmlns:a16="http://schemas.microsoft.com/office/drawing/2014/main" id="{5B382D17-52D6-46EE-A04C-BBF915D6DC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6" name="Rectangle 48">
                  <a:extLst>
                    <a:ext uri="{FF2B5EF4-FFF2-40B4-BE49-F238E27FC236}">
                      <a16:creationId xmlns:a16="http://schemas.microsoft.com/office/drawing/2014/main" id="{986CCAD9-DC21-489F-8BF0-A3D2610AF0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  <p:sp>
              <p:nvSpPr>
                <p:cNvPr id="1154097" name="Rectangle 49">
                  <a:extLst>
                    <a:ext uri="{FF2B5EF4-FFF2-40B4-BE49-F238E27FC236}">
                      <a16:creationId xmlns:a16="http://schemas.microsoft.com/office/drawing/2014/main" id="{697EAA66-498C-4743-B952-0084585C21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8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0" lang="en-US" altLang="en-US" b="1"/>
                </a:p>
              </p:txBody>
            </p:sp>
          </p:grpSp>
          <p:sp>
            <p:nvSpPr>
              <p:cNvPr id="1154098" name="Text Box 50">
                <a:extLst>
                  <a:ext uri="{FF2B5EF4-FFF2-40B4-BE49-F238E27FC236}">
                    <a16:creationId xmlns:a16="http://schemas.microsoft.com/office/drawing/2014/main" id="{F9111682-5548-4A53-B70C-8648DEAD50B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60" y="1578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099" name="Text Box 51">
                <a:extLst>
                  <a:ext uri="{FF2B5EF4-FFF2-40B4-BE49-F238E27FC236}">
                    <a16:creationId xmlns:a16="http://schemas.microsoft.com/office/drawing/2014/main" id="{FB5B2CB7-5C21-4686-BED9-2F35190691C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73" y="1578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0" name="Text Box 52">
                <a:extLst>
                  <a:ext uri="{FF2B5EF4-FFF2-40B4-BE49-F238E27FC236}">
                    <a16:creationId xmlns:a16="http://schemas.microsoft.com/office/drawing/2014/main" id="{9FAE7250-72B9-4E82-A406-78C13152022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117" y="1592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1" name="Text Box 53">
                <a:extLst>
                  <a:ext uri="{FF2B5EF4-FFF2-40B4-BE49-F238E27FC236}">
                    <a16:creationId xmlns:a16="http://schemas.microsoft.com/office/drawing/2014/main" id="{B5C3D02B-10CE-4A1D-ACF6-8C3051CEAE1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338" y="1578"/>
                <a:ext cx="263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2" name="Text Box 54">
                <a:extLst>
                  <a:ext uri="{FF2B5EF4-FFF2-40B4-BE49-F238E27FC236}">
                    <a16:creationId xmlns:a16="http://schemas.microsoft.com/office/drawing/2014/main" id="{CAB0A16F-D713-437C-B47E-737695CB07D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728" y="1578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3" name="Text Box 55">
                <a:extLst>
                  <a:ext uri="{FF2B5EF4-FFF2-40B4-BE49-F238E27FC236}">
                    <a16:creationId xmlns:a16="http://schemas.microsoft.com/office/drawing/2014/main" id="{08BF43E7-0BD6-4D5F-9308-8A5EC12B065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60" y="1949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4" name="Text Box 56">
                <a:extLst>
                  <a:ext uri="{FF2B5EF4-FFF2-40B4-BE49-F238E27FC236}">
                    <a16:creationId xmlns:a16="http://schemas.microsoft.com/office/drawing/2014/main" id="{94D2BA3E-2041-4ED8-B343-B6CC220A984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48" y="2331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5" name="Text Box 57">
                <a:extLst>
                  <a:ext uri="{FF2B5EF4-FFF2-40B4-BE49-F238E27FC236}">
                    <a16:creationId xmlns:a16="http://schemas.microsoft.com/office/drawing/2014/main" id="{FAA8EDB1-A846-423D-8D46-F3EF48FBA63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48" y="2715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6" name="Text Box 58">
                <a:extLst>
                  <a:ext uri="{FF2B5EF4-FFF2-40B4-BE49-F238E27FC236}">
                    <a16:creationId xmlns:a16="http://schemas.microsoft.com/office/drawing/2014/main" id="{8656FE13-AF0F-4FF0-84A9-F1FD3BAE561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36" y="3098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7" name="Text Box 59">
                <a:extLst>
                  <a:ext uri="{FF2B5EF4-FFF2-40B4-BE49-F238E27FC236}">
                    <a16:creationId xmlns:a16="http://schemas.microsoft.com/office/drawing/2014/main" id="{5303A01D-FABB-4C5E-802E-F3E08582026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49" y="2331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8" name="Text Box 60">
                <a:extLst>
                  <a:ext uri="{FF2B5EF4-FFF2-40B4-BE49-F238E27FC236}">
                    <a16:creationId xmlns:a16="http://schemas.microsoft.com/office/drawing/2014/main" id="{CBA6B5DE-F80F-419C-B17D-FA8BB4B512D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37" y="2715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09" name="Text Box 61">
                <a:extLst>
                  <a:ext uri="{FF2B5EF4-FFF2-40B4-BE49-F238E27FC236}">
                    <a16:creationId xmlns:a16="http://schemas.microsoft.com/office/drawing/2014/main" id="{CC7AD0A2-DFD5-411D-9B4F-DF9BDCEE9CE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117" y="1962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10" name="Text Box 62">
                <a:extLst>
                  <a:ext uri="{FF2B5EF4-FFF2-40B4-BE49-F238E27FC236}">
                    <a16:creationId xmlns:a16="http://schemas.microsoft.com/office/drawing/2014/main" id="{C428B658-E545-4D8F-B492-DDA4AB12EFD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117" y="2715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11" name="Text Box 63">
                <a:extLst>
                  <a:ext uri="{FF2B5EF4-FFF2-40B4-BE49-F238E27FC236}">
                    <a16:creationId xmlns:a16="http://schemas.microsoft.com/office/drawing/2014/main" id="{AADE15EB-72BD-4D81-AA4F-38E6BF5AB4A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728" y="2319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</a:t>
                </a:r>
              </a:p>
            </p:txBody>
          </p:sp>
          <p:sp>
            <p:nvSpPr>
              <p:cNvPr id="1154112" name="Text Box 64">
                <a:extLst>
                  <a:ext uri="{FF2B5EF4-FFF2-40B4-BE49-F238E27FC236}">
                    <a16:creationId xmlns:a16="http://schemas.microsoft.com/office/drawing/2014/main" id="{68EEA23C-E41B-42CC-B888-61980F8360A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37" y="1949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4</a:t>
                </a:r>
              </a:p>
            </p:txBody>
          </p:sp>
          <p:sp>
            <p:nvSpPr>
              <p:cNvPr id="1154113" name="Text Box 65">
                <a:extLst>
                  <a:ext uri="{FF2B5EF4-FFF2-40B4-BE49-F238E27FC236}">
                    <a16:creationId xmlns:a16="http://schemas.microsoft.com/office/drawing/2014/main" id="{54FC18DB-6AA2-429B-85CB-ADF480F8CBB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338" y="1949"/>
                <a:ext cx="263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3</a:t>
                </a:r>
              </a:p>
            </p:txBody>
          </p:sp>
          <p:sp>
            <p:nvSpPr>
              <p:cNvPr id="1154114" name="Text Box 66">
                <a:extLst>
                  <a:ext uri="{FF2B5EF4-FFF2-40B4-BE49-F238E27FC236}">
                    <a16:creationId xmlns:a16="http://schemas.microsoft.com/office/drawing/2014/main" id="{4674809E-3CAE-4764-B7BF-EBC56456DF9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728" y="1949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3</a:t>
                </a:r>
              </a:p>
            </p:txBody>
          </p:sp>
          <p:sp>
            <p:nvSpPr>
              <p:cNvPr id="1154115" name="Text Box 67">
                <a:extLst>
                  <a:ext uri="{FF2B5EF4-FFF2-40B4-BE49-F238E27FC236}">
                    <a16:creationId xmlns:a16="http://schemas.microsoft.com/office/drawing/2014/main" id="{87343570-6920-4368-8528-6EA54CF4510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326" y="2331"/>
                <a:ext cx="37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12</a:t>
                </a:r>
              </a:p>
            </p:txBody>
          </p:sp>
          <p:sp>
            <p:nvSpPr>
              <p:cNvPr id="1154116" name="Text Box 68">
                <a:extLst>
                  <a:ext uri="{FF2B5EF4-FFF2-40B4-BE49-F238E27FC236}">
                    <a16:creationId xmlns:a16="http://schemas.microsoft.com/office/drawing/2014/main" id="{52C42D42-9508-43CA-9159-613A0395984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117" y="2319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2</a:t>
                </a:r>
              </a:p>
            </p:txBody>
          </p:sp>
          <p:sp>
            <p:nvSpPr>
              <p:cNvPr id="1154117" name="Text Box 69">
                <a:extLst>
                  <a:ext uri="{FF2B5EF4-FFF2-40B4-BE49-F238E27FC236}">
                    <a16:creationId xmlns:a16="http://schemas.microsoft.com/office/drawing/2014/main" id="{27557E6A-CF04-4AA9-BF41-197608C88C0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338" y="2727"/>
                <a:ext cx="263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2</a:t>
                </a:r>
              </a:p>
            </p:txBody>
          </p:sp>
          <p:sp>
            <p:nvSpPr>
              <p:cNvPr id="1154118" name="Text Box 70">
                <a:extLst>
                  <a:ext uri="{FF2B5EF4-FFF2-40B4-BE49-F238E27FC236}">
                    <a16:creationId xmlns:a16="http://schemas.microsoft.com/office/drawing/2014/main" id="{D6AD31EE-73B6-46F7-A2C7-7CDE7FC590F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129" y="3084"/>
                <a:ext cx="262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2</a:t>
                </a:r>
              </a:p>
            </p:txBody>
          </p:sp>
          <p:sp>
            <p:nvSpPr>
              <p:cNvPr id="1154119" name="Text Box 71">
                <a:extLst>
                  <a:ext uri="{FF2B5EF4-FFF2-40B4-BE49-F238E27FC236}">
                    <a16:creationId xmlns:a16="http://schemas.microsoft.com/office/drawing/2014/main" id="{8233FF6E-2A94-4DC9-AB43-F0BC2A98B5F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25" y="3098"/>
                <a:ext cx="262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3</a:t>
                </a:r>
              </a:p>
            </p:txBody>
          </p:sp>
          <p:sp>
            <p:nvSpPr>
              <p:cNvPr id="1154120" name="Text Box 72">
                <a:extLst>
                  <a:ext uri="{FF2B5EF4-FFF2-40B4-BE49-F238E27FC236}">
                    <a16:creationId xmlns:a16="http://schemas.microsoft.com/office/drawing/2014/main" id="{16CCEC4F-59D5-45B4-AF0D-FCAACAA77B5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692" y="2727"/>
                <a:ext cx="369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16</a:t>
                </a:r>
              </a:p>
            </p:txBody>
          </p:sp>
          <p:sp>
            <p:nvSpPr>
              <p:cNvPr id="1154121" name="Text Box 73">
                <a:extLst>
                  <a:ext uri="{FF2B5EF4-FFF2-40B4-BE49-F238E27FC236}">
                    <a16:creationId xmlns:a16="http://schemas.microsoft.com/office/drawing/2014/main" id="{1AEDC1D7-03C0-42AD-9E16-DACC46C079B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692" y="3098"/>
                <a:ext cx="369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25</a:t>
                </a:r>
              </a:p>
            </p:txBody>
          </p:sp>
          <p:sp>
            <p:nvSpPr>
              <p:cNvPr id="1154122" name="Text Box 74">
                <a:extLst>
                  <a:ext uri="{FF2B5EF4-FFF2-40B4-BE49-F238E27FC236}">
                    <a16:creationId xmlns:a16="http://schemas.microsoft.com/office/drawing/2014/main" id="{8F52AAA0-DE4E-499E-8C21-6F35D1486FC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338" y="3098"/>
                <a:ext cx="263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en-US" altLang="en-US" b="1"/>
                  <a:t>6</a:t>
                </a:r>
              </a:p>
            </p:txBody>
          </p:sp>
        </p:grpSp>
        <p:grpSp>
          <p:nvGrpSpPr>
            <p:cNvPr id="1154123" name="Group 75">
              <a:extLst>
                <a:ext uri="{FF2B5EF4-FFF2-40B4-BE49-F238E27FC236}">
                  <a16:creationId xmlns:a16="http://schemas.microsoft.com/office/drawing/2014/main" id="{B62DBF16-1E16-423F-91F5-A69018E2B5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0" y="2191"/>
              <a:ext cx="975" cy="1412"/>
              <a:chOff x="2600" y="2191"/>
              <a:chExt cx="975" cy="1412"/>
            </a:xfrm>
          </p:grpSpPr>
          <p:sp>
            <p:nvSpPr>
              <p:cNvPr id="1154124" name="Rectangle 76">
                <a:extLst>
                  <a:ext uri="{FF2B5EF4-FFF2-40B4-BE49-F238E27FC236}">
                    <a16:creationId xmlns:a16="http://schemas.microsoft.com/office/drawing/2014/main" id="{F62221F3-88BA-4C06-A0B0-BF274EE4E0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0" y="2191"/>
                <a:ext cx="492" cy="478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125" name="Rectangle 77">
                <a:extLst>
                  <a:ext uri="{FF2B5EF4-FFF2-40B4-BE49-F238E27FC236}">
                    <a16:creationId xmlns:a16="http://schemas.microsoft.com/office/drawing/2014/main" id="{5782AC04-698B-44F7-8454-190CE00A49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98" y="3125"/>
                <a:ext cx="477" cy="478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126" name="Rectangle 78">
                <a:extLst>
                  <a:ext uri="{FF2B5EF4-FFF2-40B4-BE49-F238E27FC236}">
                    <a16:creationId xmlns:a16="http://schemas.microsoft.com/office/drawing/2014/main" id="{B20B6CD7-A5FF-46FD-8DDB-2933F3665B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98" y="2663"/>
                <a:ext cx="477" cy="477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4127" name="Group 79">
            <a:extLst>
              <a:ext uri="{FF2B5EF4-FFF2-40B4-BE49-F238E27FC236}">
                <a16:creationId xmlns:a16="http://schemas.microsoft.com/office/drawing/2014/main" id="{D6C1795F-83DE-4D16-B8E2-E13C88BDA0E3}"/>
              </a:ext>
            </a:extLst>
          </p:cNvPr>
          <p:cNvGrpSpPr>
            <a:grpSpLocks/>
          </p:cNvGrpSpPr>
          <p:nvPr/>
        </p:nvGrpSpPr>
        <p:grpSpPr bwMode="auto">
          <a:xfrm>
            <a:off x="4913313" y="1541463"/>
            <a:ext cx="1870075" cy="1844675"/>
            <a:chOff x="826" y="1424"/>
            <a:chExt cx="1178" cy="1162"/>
          </a:xfrm>
        </p:grpSpPr>
        <p:grpSp>
          <p:nvGrpSpPr>
            <p:cNvPr id="1154128" name="Group 80">
              <a:extLst>
                <a:ext uri="{FF2B5EF4-FFF2-40B4-BE49-F238E27FC236}">
                  <a16:creationId xmlns:a16="http://schemas.microsoft.com/office/drawing/2014/main" id="{6EF9BE32-938B-4B2A-8EF0-024CE5A6CF1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6" y="1424"/>
              <a:ext cx="1178" cy="1156"/>
              <a:chOff x="1877" y="1152"/>
              <a:chExt cx="1971" cy="1776"/>
            </a:xfrm>
          </p:grpSpPr>
          <p:sp>
            <p:nvSpPr>
              <p:cNvPr id="1154129" name="Rectangle 81">
                <a:extLst>
                  <a:ext uri="{FF2B5EF4-FFF2-40B4-BE49-F238E27FC236}">
                    <a16:creationId xmlns:a16="http://schemas.microsoft.com/office/drawing/2014/main" id="{3F089FC6-E68A-4265-BBAA-FED71FF2BA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0" name="Rectangle 82">
                <a:extLst>
                  <a:ext uri="{FF2B5EF4-FFF2-40B4-BE49-F238E27FC236}">
                    <a16:creationId xmlns:a16="http://schemas.microsoft.com/office/drawing/2014/main" id="{7EDAABD3-75EF-438E-B0DA-1E73C849A2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1" name="Rectangle 83">
                <a:extLst>
                  <a:ext uri="{FF2B5EF4-FFF2-40B4-BE49-F238E27FC236}">
                    <a16:creationId xmlns:a16="http://schemas.microsoft.com/office/drawing/2014/main" id="{775724B5-EE84-48C9-B8FD-888DE2FDE3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2" name="Rectangle 84">
                <a:extLst>
                  <a:ext uri="{FF2B5EF4-FFF2-40B4-BE49-F238E27FC236}">
                    <a16:creationId xmlns:a16="http://schemas.microsoft.com/office/drawing/2014/main" id="{0FE2884B-E5B9-4FEF-9EC6-4CFBC9E90A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3" name="Rectangle 85">
                <a:extLst>
                  <a:ext uri="{FF2B5EF4-FFF2-40B4-BE49-F238E27FC236}">
                    <a16:creationId xmlns:a16="http://schemas.microsoft.com/office/drawing/2014/main" id="{BFD7C3E5-3406-42C9-A2EA-0C969AD657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4" name="Rectangle 86">
                <a:extLst>
                  <a:ext uri="{FF2B5EF4-FFF2-40B4-BE49-F238E27FC236}">
                    <a16:creationId xmlns:a16="http://schemas.microsoft.com/office/drawing/2014/main" id="{F04E84DB-1681-4881-BEF2-8E8736FC67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5" name="Rectangle 87">
                <a:extLst>
                  <a:ext uri="{FF2B5EF4-FFF2-40B4-BE49-F238E27FC236}">
                    <a16:creationId xmlns:a16="http://schemas.microsoft.com/office/drawing/2014/main" id="{BA3F85BC-FDF5-4AA7-8276-66AFAA5BF8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6" name="Rectangle 88">
                <a:extLst>
                  <a:ext uri="{FF2B5EF4-FFF2-40B4-BE49-F238E27FC236}">
                    <a16:creationId xmlns:a16="http://schemas.microsoft.com/office/drawing/2014/main" id="{63C81C5D-5792-438C-ADBC-0E0CA34F75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7" name="Rectangle 89">
                <a:extLst>
                  <a:ext uri="{FF2B5EF4-FFF2-40B4-BE49-F238E27FC236}">
                    <a16:creationId xmlns:a16="http://schemas.microsoft.com/office/drawing/2014/main" id="{5AFFEBC7-9F46-41C9-8114-779B011803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8" name="Rectangle 90">
                <a:extLst>
                  <a:ext uri="{FF2B5EF4-FFF2-40B4-BE49-F238E27FC236}">
                    <a16:creationId xmlns:a16="http://schemas.microsoft.com/office/drawing/2014/main" id="{83C87E4C-3F9E-40F4-B69E-75CC0862AD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39" name="Rectangle 91">
                <a:extLst>
                  <a:ext uri="{FF2B5EF4-FFF2-40B4-BE49-F238E27FC236}">
                    <a16:creationId xmlns:a16="http://schemas.microsoft.com/office/drawing/2014/main" id="{1894CD76-F4AB-4BCF-B05B-D522B07388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0" name="Rectangle 92">
                <a:extLst>
                  <a:ext uri="{FF2B5EF4-FFF2-40B4-BE49-F238E27FC236}">
                    <a16:creationId xmlns:a16="http://schemas.microsoft.com/office/drawing/2014/main" id="{0085897D-AF02-436D-A17C-89270F68DD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1" name="Rectangle 93">
                <a:extLst>
                  <a:ext uri="{FF2B5EF4-FFF2-40B4-BE49-F238E27FC236}">
                    <a16:creationId xmlns:a16="http://schemas.microsoft.com/office/drawing/2014/main" id="{70155A53-4C8B-44B4-BD2B-764A007A68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2" name="Rectangle 94">
                <a:extLst>
                  <a:ext uri="{FF2B5EF4-FFF2-40B4-BE49-F238E27FC236}">
                    <a16:creationId xmlns:a16="http://schemas.microsoft.com/office/drawing/2014/main" id="{DC073DF1-8009-4433-9236-F166439F5A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3" name="Rectangle 95">
                <a:extLst>
                  <a:ext uri="{FF2B5EF4-FFF2-40B4-BE49-F238E27FC236}">
                    <a16:creationId xmlns:a16="http://schemas.microsoft.com/office/drawing/2014/main" id="{0F9EE14F-5FD3-480A-A4A8-CAC5461C51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4" name="Rectangle 96">
                <a:extLst>
                  <a:ext uri="{FF2B5EF4-FFF2-40B4-BE49-F238E27FC236}">
                    <a16:creationId xmlns:a16="http://schemas.microsoft.com/office/drawing/2014/main" id="{B6CF6640-CCF3-4568-AB67-80793864A6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5" name="Rectangle 97">
                <a:extLst>
                  <a:ext uri="{FF2B5EF4-FFF2-40B4-BE49-F238E27FC236}">
                    <a16:creationId xmlns:a16="http://schemas.microsoft.com/office/drawing/2014/main" id="{B96C102C-D9AF-408D-84A9-19368B9421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6" name="Rectangle 98">
                <a:extLst>
                  <a:ext uri="{FF2B5EF4-FFF2-40B4-BE49-F238E27FC236}">
                    <a16:creationId xmlns:a16="http://schemas.microsoft.com/office/drawing/2014/main" id="{D1C78790-0FB6-48D7-82F0-B362F1A2E9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7" name="Rectangle 99">
                <a:extLst>
                  <a:ext uri="{FF2B5EF4-FFF2-40B4-BE49-F238E27FC236}">
                    <a16:creationId xmlns:a16="http://schemas.microsoft.com/office/drawing/2014/main" id="{4310F72B-5D20-4E10-8EF5-1013E4ACB3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8" name="Rectangle 100">
                <a:extLst>
                  <a:ext uri="{FF2B5EF4-FFF2-40B4-BE49-F238E27FC236}">
                    <a16:creationId xmlns:a16="http://schemas.microsoft.com/office/drawing/2014/main" id="{1DEA716C-183C-4D6B-95F5-410F55AEEF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49" name="Rectangle 101">
                <a:extLst>
                  <a:ext uri="{FF2B5EF4-FFF2-40B4-BE49-F238E27FC236}">
                    <a16:creationId xmlns:a16="http://schemas.microsoft.com/office/drawing/2014/main" id="{12423B59-0CA5-44E9-90DA-0CA77FF985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50" name="Rectangle 102">
                <a:extLst>
                  <a:ext uri="{FF2B5EF4-FFF2-40B4-BE49-F238E27FC236}">
                    <a16:creationId xmlns:a16="http://schemas.microsoft.com/office/drawing/2014/main" id="{2242B4A5-B06C-4E57-AEC8-922978525E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51" name="Rectangle 103">
                <a:extLst>
                  <a:ext uri="{FF2B5EF4-FFF2-40B4-BE49-F238E27FC236}">
                    <a16:creationId xmlns:a16="http://schemas.microsoft.com/office/drawing/2014/main" id="{3A076A44-A263-4A7D-9F0F-A33F972C34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52" name="Rectangle 104">
                <a:extLst>
                  <a:ext uri="{FF2B5EF4-FFF2-40B4-BE49-F238E27FC236}">
                    <a16:creationId xmlns:a16="http://schemas.microsoft.com/office/drawing/2014/main" id="{334E6205-F6BF-4F37-A2B3-814D7A28B8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4153" name="Rectangle 105">
                <a:extLst>
                  <a:ext uri="{FF2B5EF4-FFF2-40B4-BE49-F238E27FC236}">
                    <a16:creationId xmlns:a16="http://schemas.microsoft.com/office/drawing/2014/main" id="{988CCD18-D566-4C01-9CE8-B0BDD5A40C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4154" name="Line 106">
              <a:extLst>
                <a:ext uri="{FF2B5EF4-FFF2-40B4-BE49-F238E27FC236}">
                  <a16:creationId xmlns:a16="http://schemas.microsoft.com/office/drawing/2014/main" id="{7081AC02-56BD-4BA5-A79F-BF20B03682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77988">
              <a:off x="961" y="1517"/>
              <a:ext cx="212" cy="23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55" name="Line 107">
              <a:extLst>
                <a:ext uri="{FF2B5EF4-FFF2-40B4-BE49-F238E27FC236}">
                  <a16:creationId xmlns:a16="http://schemas.microsoft.com/office/drawing/2014/main" id="{454342A0-9227-4830-9AFA-29DA08359C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86" y="1544"/>
              <a:ext cx="231" cy="23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56" name="Line 108">
              <a:extLst>
                <a:ext uri="{FF2B5EF4-FFF2-40B4-BE49-F238E27FC236}">
                  <a16:creationId xmlns:a16="http://schemas.microsoft.com/office/drawing/2014/main" id="{231101FB-9636-4241-8FB4-4205EE58F3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945" y="1767"/>
              <a:ext cx="239" cy="23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57" name="Line 109">
              <a:extLst>
                <a:ext uri="{FF2B5EF4-FFF2-40B4-BE49-F238E27FC236}">
                  <a16:creationId xmlns:a16="http://schemas.microsoft.com/office/drawing/2014/main" id="{6A01FA30-2647-44F5-937B-AB6C2FE692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40" y="2460"/>
              <a:ext cx="124" cy="1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58" name="Line 110">
              <a:extLst>
                <a:ext uri="{FF2B5EF4-FFF2-40B4-BE49-F238E27FC236}">
                  <a16:creationId xmlns:a16="http://schemas.microsoft.com/office/drawing/2014/main" id="{03192FEF-3F4F-4657-8C91-EDD372FE0B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3" y="2228"/>
              <a:ext cx="236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59" name="Line 111">
              <a:extLst>
                <a:ext uri="{FF2B5EF4-FFF2-40B4-BE49-F238E27FC236}">
                  <a16:creationId xmlns:a16="http://schemas.microsoft.com/office/drawing/2014/main" id="{0E9F8146-BFE3-46EC-B7A3-7B4E5094AE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977" y="2383"/>
              <a:ext cx="172" cy="1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0" name="Line 112">
              <a:extLst>
                <a:ext uri="{FF2B5EF4-FFF2-40B4-BE49-F238E27FC236}">
                  <a16:creationId xmlns:a16="http://schemas.microsoft.com/office/drawing/2014/main" id="{D7E14A79-59A0-4EAB-97CA-97A27A8661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444" y="2379"/>
              <a:ext cx="164" cy="16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1" name="Line 113">
              <a:extLst>
                <a:ext uri="{FF2B5EF4-FFF2-40B4-BE49-F238E27FC236}">
                  <a16:creationId xmlns:a16="http://schemas.microsoft.com/office/drawing/2014/main" id="{AB5C4AAE-97F1-48BA-82B1-2605485397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207" y="2384"/>
              <a:ext cx="173" cy="1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2" name="Line 114">
              <a:extLst>
                <a:ext uri="{FF2B5EF4-FFF2-40B4-BE49-F238E27FC236}">
                  <a16:creationId xmlns:a16="http://schemas.microsoft.com/office/drawing/2014/main" id="{DD6FC9A7-F415-4C36-BBC6-FCF5148ECD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208" y="2150"/>
              <a:ext cx="167" cy="16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3" name="Line 115">
              <a:extLst>
                <a:ext uri="{FF2B5EF4-FFF2-40B4-BE49-F238E27FC236}">
                  <a16:creationId xmlns:a16="http://schemas.microsoft.com/office/drawing/2014/main" id="{DF3CF766-1799-4A76-ABFF-2B1B7A6743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1204" y="1913"/>
              <a:ext cx="178" cy="17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4" name="Line 116">
              <a:extLst>
                <a:ext uri="{FF2B5EF4-FFF2-40B4-BE49-F238E27FC236}">
                  <a16:creationId xmlns:a16="http://schemas.microsoft.com/office/drawing/2014/main" id="{9FAC3188-366F-488F-A85A-8A9F5C45FD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592605" flipV="1">
              <a:off x="983" y="1691"/>
              <a:ext cx="173" cy="1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5" name="Line 117">
              <a:extLst>
                <a:ext uri="{FF2B5EF4-FFF2-40B4-BE49-F238E27FC236}">
                  <a16:creationId xmlns:a16="http://schemas.microsoft.com/office/drawing/2014/main" id="{1032DE49-B6E3-4417-ADE0-AB4D6386CF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328" y="1586"/>
              <a:ext cx="171" cy="15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6" name="Line 118">
              <a:extLst>
                <a:ext uri="{FF2B5EF4-FFF2-40B4-BE49-F238E27FC236}">
                  <a16:creationId xmlns:a16="http://schemas.microsoft.com/office/drawing/2014/main" id="{FE04CE9F-0AB4-4625-8DAB-6D24A7721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334" y="1813"/>
              <a:ext cx="161" cy="14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7" name="Line 119">
              <a:extLst>
                <a:ext uri="{FF2B5EF4-FFF2-40B4-BE49-F238E27FC236}">
                  <a16:creationId xmlns:a16="http://schemas.microsoft.com/office/drawing/2014/main" id="{F423DC93-D805-4170-AC40-07559715A3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794" y="2262"/>
              <a:ext cx="168" cy="15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8" name="Line 120">
              <a:extLst>
                <a:ext uri="{FF2B5EF4-FFF2-40B4-BE49-F238E27FC236}">
                  <a16:creationId xmlns:a16="http://schemas.microsoft.com/office/drawing/2014/main" id="{2BFABF7E-DE79-471C-8CFF-B624670732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328" y="2269"/>
              <a:ext cx="171" cy="15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69" name="Line 121">
              <a:extLst>
                <a:ext uri="{FF2B5EF4-FFF2-40B4-BE49-F238E27FC236}">
                  <a16:creationId xmlns:a16="http://schemas.microsoft.com/office/drawing/2014/main" id="{16F9BD4C-CD90-4519-9A7D-1CE9A6DDA3D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570" y="1584"/>
              <a:ext cx="155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0" name="Line 122">
              <a:extLst>
                <a:ext uri="{FF2B5EF4-FFF2-40B4-BE49-F238E27FC236}">
                  <a16:creationId xmlns:a16="http://schemas.microsoft.com/office/drawing/2014/main" id="{7B47605C-9A9F-4D79-B657-C6BAA9FBA6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565" y="2039"/>
              <a:ext cx="165" cy="15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1" name="Line 123">
              <a:extLst>
                <a:ext uri="{FF2B5EF4-FFF2-40B4-BE49-F238E27FC236}">
                  <a16:creationId xmlns:a16="http://schemas.microsoft.com/office/drawing/2014/main" id="{F1FE1696-0E29-4FA3-ADDF-3B123AA07F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3392605">
              <a:off x="1678" y="2380"/>
              <a:ext cx="168" cy="1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2" name="Line 124">
              <a:extLst>
                <a:ext uri="{FF2B5EF4-FFF2-40B4-BE49-F238E27FC236}">
                  <a16:creationId xmlns:a16="http://schemas.microsoft.com/office/drawing/2014/main" id="{FA6549CC-AA5A-460D-B132-6E6131BD69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802" y="1807"/>
              <a:ext cx="173" cy="15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3" name="Line 125">
              <a:extLst>
                <a:ext uri="{FF2B5EF4-FFF2-40B4-BE49-F238E27FC236}">
                  <a16:creationId xmlns:a16="http://schemas.microsoft.com/office/drawing/2014/main" id="{A980B9FD-AE62-453C-A453-9E6FCE5C89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12" y="1756"/>
              <a:ext cx="236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4" name="Line 126">
              <a:extLst>
                <a:ext uri="{FF2B5EF4-FFF2-40B4-BE49-F238E27FC236}">
                  <a16:creationId xmlns:a16="http://schemas.microsoft.com/office/drawing/2014/main" id="{C0C82062-45E4-4BF8-B31B-08F9A9ABCD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49" y="1531"/>
              <a:ext cx="228" cy="23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5" name="Line 127">
              <a:extLst>
                <a:ext uri="{FF2B5EF4-FFF2-40B4-BE49-F238E27FC236}">
                  <a16:creationId xmlns:a16="http://schemas.microsoft.com/office/drawing/2014/main" id="{B1DD5C5D-90D2-4BEC-9D4F-9C2BFCC5A2A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5" y="1997"/>
              <a:ext cx="234" cy="23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6" name="Line 128">
              <a:extLst>
                <a:ext uri="{FF2B5EF4-FFF2-40B4-BE49-F238E27FC236}">
                  <a16:creationId xmlns:a16="http://schemas.microsoft.com/office/drawing/2014/main" id="{A6D95611-7092-457F-B442-113DAEF8E7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8792605">
              <a:off x="1565" y="2267"/>
              <a:ext cx="165" cy="15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7" name="Line 129">
              <a:extLst>
                <a:ext uri="{FF2B5EF4-FFF2-40B4-BE49-F238E27FC236}">
                  <a16:creationId xmlns:a16="http://schemas.microsoft.com/office/drawing/2014/main" id="{ECB2DD0F-B91C-4167-9F33-6BCC7EF00A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77988">
              <a:off x="1201" y="1773"/>
              <a:ext cx="212" cy="23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178" name="Line 130">
              <a:extLst>
                <a:ext uri="{FF2B5EF4-FFF2-40B4-BE49-F238E27FC236}">
                  <a16:creationId xmlns:a16="http://schemas.microsoft.com/office/drawing/2014/main" id="{28052DB9-C540-4FDD-A26E-9A5E8932F1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77988">
              <a:off x="1425" y="2005"/>
              <a:ext cx="212" cy="23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4179" name="Text Box 131">
            <a:extLst>
              <a:ext uri="{FF2B5EF4-FFF2-40B4-BE49-F238E27FC236}">
                <a16:creationId xmlns:a16="http://schemas.microsoft.com/office/drawing/2014/main" id="{68303E54-B433-402D-A533-29812FD49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3560763"/>
            <a:ext cx="287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2"/>
                </a:solidFill>
              </a:rPr>
              <a:t>Contributing Area</a:t>
            </a:r>
          </a:p>
        </p:txBody>
      </p:sp>
      <p:grpSp>
        <p:nvGrpSpPr>
          <p:cNvPr id="1154180" name="Group 132">
            <a:extLst>
              <a:ext uri="{FF2B5EF4-FFF2-40B4-BE49-F238E27FC236}">
                <a16:creationId xmlns:a16="http://schemas.microsoft.com/office/drawing/2014/main" id="{B745D0C5-B958-4781-AF36-8837470726C7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3556000"/>
            <a:ext cx="2330450" cy="2849563"/>
            <a:chOff x="2988" y="2240"/>
            <a:chExt cx="1468" cy="1795"/>
          </a:xfrm>
        </p:grpSpPr>
        <p:grpSp>
          <p:nvGrpSpPr>
            <p:cNvPr id="1154181" name="Group 133">
              <a:extLst>
                <a:ext uri="{FF2B5EF4-FFF2-40B4-BE49-F238E27FC236}">
                  <a16:creationId xmlns:a16="http://schemas.microsoft.com/office/drawing/2014/main" id="{62EA2BC7-2139-4999-BC2C-889E59DA80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88" y="2618"/>
              <a:ext cx="1468" cy="1417"/>
              <a:chOff x="1632" y="1248"/>
              <a:chExt cx="2443" cy="2358"/>
            </a:xfrm>
          </p:grpSpPr>
          <p:grpSp>
            <p:nvGrpSpPr>
              <p:cNvPr id="1154182" name="Group 134">
                <a:extLst>
                  <a:ext uri="{FF2B5EF4-FFF2-40B4-BE49-F238E27FC236}">
                    <a16:creationId xmlns:a16="http://schemas.microsoft.com/office/drawing/2014/main" id="{B4162274-0E58-4F21-B1E2-2E1453DE8D7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1154183" name="Group 135">
                  <a:extLst>
                    <a:ext uri="{FF2B5EF4-FFF2-40B4-BE49-F238E27FC236}">
                      <a16:creationId xmlns:a16="http://schemas.microsoft.com/office/drawing/2014/main" id="{36668524-2952-4D9F-94E6-ADA0292457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1154184" name="Rectangle 136">
                    <a:extLst>
                      <a:ext uri="{FF2B5EF4-FFF2-40B4-BE49-F238E27FC236}">
                        <a16:creationId xmlns:a16="http://schemas.microsoft.com/office/drawing/2014/main" id="{E06B2308-3301-4BB1-A212-22A7AE1779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85" name="Rectangle 137">
                    <a:extLst>
                      <a:ext uri="{FF2B5EF4-FFF2-40B4-BE49-F238E27FC236}">
                        <a16:creationId xmlns:a16="http://schemas.microsoft.com/office/drawing/2014/main" id="{131BB3EA-B78E-4B03-A95C-62745DDA94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86" name="Rectangle 138">
                    <a:extLst>
                      <a:ext uri="{FF2B5EF4-FFF2-40B4-BE49-F238E27FC236}">
                        <a16:creationId xmlns:a16="http://schemas.microsoft.com/office/drawing/2014/main" id="{46994319-2EBB-47AF-B33C-DF79BE7F4ED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87" name="Rectangle 139">
                    <a:extLst>
                      <a:ext uri="{FF2B5EF4-FFF2-40B4-BE49-F238E27FC236}">
                        <a16:creationId xmlns:a16="http://schemas.microsoft.com/office/drawing/2014/main" id="{0116FF98-DF75-4532-9F17-53258B7076F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88" name="Rectangle 140">
                    <a:extLst>
                      <a:ext uri="{FF2B5EF4-FFF2-40B4-BE49-F238E27FC236}">
                        <a16:creationId xmlns:a16="http://schemas.microsoft.com/office/drawing/2014/main" id="{FF08AB56-F911-430B-B63F-818E9FAC2D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89" name="Rectangle 141">
                    <a:extLst>
                      <a:ext uri="{FF2B5EF4-FFF2-40B4-BE49-F238E27FC236}">
                        <a16:creationId xmlns:a16="http://schemas.microsoft.com/office/drawing/2014/main" id="{34D8E755-D695-47A6-85E3-D0966A44EFF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0" name="Rectangle 142">
                    <a:extLst>
                      <a:ext uri="{FF2B5EF4-FFF2-40B4-BE49-F238E27FC236}">
                        <a16:creationId xmlns:a16="http://schemas.microsoft.com/office/drawing/2014/main" id="{631E059C-83DD-47D2-A50B-16924D2B513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1" name="Rectangle 143">
                    <a:extLst>
                      <a:ext uri="{FF2B5EF4-FFF2-40B4-BE49-F238E27FC236}">
                        <a16:creationId xmlns:a16="http://schemas.microsoft.com/office/drawing/2014/main" id="{8D700D37-D532-4D24-B2F0-1CB1E763FE6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2" name="Rectangle 144">
                    <a:extLst>
                      <a:ext uri="{FF2B5EF4-FFF2-40B4-BE49-F238E27FC236}">
                        <a16:creationId xmlns:a16="http://schemas.microsoft.com/office/drawing/2014/main" id="{128FC17B-1380-478C-B02D-CBA88FA663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3" name="Rectangle 145">
                    <a:extLst>
                      <a:ext uri="{FF2B5EF4-FFF2-40B4-BE49-F238E27FC236}">
                        <a16:creationId xmlns:a16="http://schemas.microsoft.com/office/drawing/2014/main" id="{C337C3E3-7B3D-4A13-B443-3F063E4D3C4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4" name="Rectangle 146">
                    <a:extLst>
                      <a:ext uri="{FF2B5EF4-FFF2-40B4-BE49-F238E27FC236}">
                        <a16:creationId xmlns:a16="http://schemas.microsoft.com/office/drawing/2014/main" id="{783E1F14-98CB-4723-873B-40A36825E8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5" name="Rectangle 147">
                    <a:extLst>
                      <a:ext uri="{FF2B5EF4-FFF2-40B4-BE49-F238E27FC236}">
                        <a16:creationId xmlns:a16="http://schemas.microsoft.com/office/drawing/2014/main" id="{E044E5B8-201E-467E-9EB8-65F57253D0D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6" name="Rectangle 148">
                    <a:extLst>
                      <a:ext uri="{FF2B5EF4-FFF2-40B4-BE49-F238E27FC236}">
                        <a16:creationId xmlns:a16="http://schemas.microsoft.com/office/drawing/2014/main" id="{0C524468-D380-4AE5-9562-E3A8548E83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7" name="Rectangle 149">
                    <a:extLst>
                      <a:ext uri="{FF2B5EF4-FFF2-40B4-BE49-F238E27FC236}">
                        <a16:creationId xmlns:a16="http://schemas.microsoft.com/office/drawing/2014/main" id="{C7A497D4-E6B8-48F8-8DD2-317E3CD9BDD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8" name="Rectangle 150">
                    <a:extLst>
                      <a:ext uri="{FF2B5EF4-FFF2-40B4-BE49-F238E27FC236}">
                        <a16:creationId xmlns:a16="http://schemas.microsoft.com/office/drawing/2014/main" id="{ED1874DC-B000-44F4-98D6-8F691AD3BE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199" name="Rectangle 151">
                    <a:extLst>
                      <a:ext uri="{FF2B5EF4-FFF2-40B4-BE49-F238E27FC236}">
                        <a16:creationId xmlns:a16="http://schemas.microsoft.com/office/drawing/2014/main" id="{396EB18E-FA09-4920-8A01-72ADF62CD8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0" name="Rectangle 152">
                    <a:extLst>
                      <a:ext uri="{FF2B5EF4-FFF2-40B4-BE49-F238E27FC236}">
                        <a16:creationId xmlns:a16="http://schemas.microsoft.com/office/drawing/2014/main" id="{410861F1-F152-4544-8A21-F799F60543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1" name="Rectangle 153">
                    <a:extLst>
                      <a:ext uri="{FF2B5EF4-FFF2-40B4-BE49-F238E27FC236}">
                        <a16:creationId xmlns:a16="http://schemas.microsoft.com/office/drawing/2014/main" id="{3BAA38CC-3C53-405C-8F98-496D3F4DBEC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2" name="Rectangle 154">
                    <a:extLst>
                      <a:ext uri="{FF2B5EF4-FFF2-40B4-BE49-F238E27FC236}">
                        <a16:creationId xmlns:a16="http://schemas.microsoft.com/office/drawing/2014/main" id="{F62883F2-B2B3-46BE-92F1-62DAC2C8A37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3" name="Rectangle 155">
                    <a:extLst>
                      <a:ext uri="{FF2B5EF4-FFF2-40B4-BE49-F238E27FC236}">
                        <a16:creationId xmlns:a16="http://schemas.microsoft.com/office/drawing/2014/main" id="{E6E04D38-EB6E-4CB9-B66B-AD41E00553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4" name="Rectangle 156">
                    <a:extLst>
                      <a:ext uri="{FF2B5EF4-FFF2-40B4-BE49-F238E27FC236}">
                        <a16:creationId xmlns:a16="http://schemas.microsoft.com/office/drawing/2014/main" id="{76AF7812-5C9C-4C11-B625-4437A86AEF2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5" name="Rectangle 157">
                    <a:extLst>
                      <a:ext uri="{FF2B5EF4-FFF2-40B4-BE49-F238E27FC236}">
                        <a16:creationId xmlns:a16="http://schemas.microsoft.com/office/drawing/2014/main" id="{7394CBB6-D5D6-4B84-83D1-7B7EF71293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6" name="Rectangle 158">
                    <a:extLst>
                      <a:ext uri="{FF2B5EF4-FFF2-40B4-BE49-F238E27FC236}">
                        <a16:creationId xmlns:a16="http://schemas.microsoft.com/office/drawing/2014/main" id="{AAC02176-3465-4903-895D-266BCF972ED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7" name="Rectangle 159">
                    <a:extLst>
                      <a:ext uri="{FF2B5EF4-FFF2-40B4-BE49-F238E27FC236}">
                        <a16:creationId xmlns:a16="http://schemas.microsoft.com/office/drawing/2014/main" id="{B14DDD82-D5E4-44C8-B940-0B88C6CD5ED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1154208" name="Rectangle 160">
                    <a:extLst>
                      <a:ext uri="{FF2B5EF4-FFF2-40B4-BE49-F238E27FC236}">
                        <a16:creationId xmlns:a16="http://schemas.microsoft.com/office/drawing/2014/main" id="{3ABF41EE-1876-4E2B-9245-64E5B7477FC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</p:grpSp>
            <p:sp>
              <p:nvSpPr>
                <p:cNvPr id="1154209" name="Text Box 161">
                  <a:extLst>
                    <a:ext uri="{FF2B5EF4-FFF2-40B4-BE49-F238E27FC236}">
                      <a16:creationId xmlns:a16="http://schemas.microsoft.com/office/drawing/2014/main" id="{0ADE3783-B068-4B3D-AF98-C2FDE46B377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0" name="Text Box 162">
                  <a:extLst>
                    <a:ext uri="{FF2B5EF4-FFF2-40B4-BE49-F238E27FC236}">
                      <a16:creationId xmlns:a16="http://schemas.microsoft.com/office/drawing/2014/main" id="{6870A952-08D7-4F0A-A8AE-73A3B7F48B3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1" name="Text Box 163">
                  <a:extLst>
                    <a:ext uri="{FF2B5EF4-FFF2-40B4-BE49-F238E27FC236}">
                      <a16:creationId xmlns:a16="http://schemas.microsoft.com/office/drawing/2014/main" id="{EB6B3FF4-F235-4612-B19B-CEC2F8F6DF1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2" name="Text Box 164">
                  <a:extLst>
                    <a:ext uri="{FF2B5EF4-FFF2-40B4-BE49-F238E27FC236}">
                      <a16:creationId xmlns:a16="http://schemas.microsoft.com/office/drawing/2014/main" id="{F7C071C2-1183-4FD8-A947-C0BEBC49282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3" name="Text Box 165">
                  <a:extLst>
                    <a:ext uri="{FF2B5EF4-FFF2-40B4-BE49-F238E27FC236}">
                      <a16:creationId xmlns:a16="http://schemas.microsoft.com/office/drawing/2014/main" id="{7F28EF05-FBD6-492A-AFA1-A40929951F4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4" name="Text Box 166">
                  <a:extLst>
                    <a:ext uri="{FF2B5EF4-FFF2-40B4-BE49-F238E27FC236}">
                      <a16:creationId xmlns:a16="http://schemas.microsoft.com/office/drawing/2014/main" id="{25695A6A-15D3-4F19-9026-D1E7766304C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5" name="Text Box 167">
                  <a:extLst>
                    <a:ext uri="{FF2B5EF4-FFF2-40B4-BE49-F238E27FC236}">
                      <a16:creationId xmlns:a16="http://schemas.microsoft.com/office/drawing/2014/main" id="{F166BD39-81F4-4B84-A133-35E8B9C8644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6" name="Text Box 168">
                  <a:extLst>
                    <a:ext uri="{FF2B5EF4-FFF2-40B4-BE49-F238E27FC236}">
                      <a16:creationId xmlns:a16="http://schemas.microsoft.com/office/drawing/2014/main" id="{865B99A0-3FA5-4C93-993E-4A66D0DC1A5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7" name="Text Box 169">
                  <a:extLst>
                    <a:ext uri="{FF2B5EF4-FFF2-40B4-BE49-F238E27FC236}">
                      <a16:creationId xmlns:a16="http://schemas.microsoft.com/office/drawing/2014/main" id="{53595F3E-0EB2-4359-BB78-B441BDA3E81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8" name="Text Box 170">
                  <a:extLst>
                    <a:ext uri="{FF2B5EF4-FFF2-40B4-BE49-F238E27FC236}">
                      <a16:creationId xmlns:a16="http://schemas.microsoft.com/office/drawing/2014/main" id="{EFF85F5F-71DB-44F1-A57B-BA6ECA942FB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19" name="Text Box 171">
                  <a:extLst>
                    <a:ext uri="{FF2B5EF4-FFF2-40B4-BE49-F238E27FC236}">
                      <a16:creationId xmlns:a16="http://schemas.microsoft.com/office/drawing/2014/main" id="{E952EA66-A882-4197-A624-C2BF1F01738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20" name="Text Box 172">
                  <a:extLst>
                    <a:ext uri="{FF2B5EF4-FFF2-40B4-BE49-F238E27FC236}">
                      <a16:creationId xmlns:a16="http://schemas.microsoft.com/office/drawing/2014/main" id="{9C0641AD-83E9-4372-8702-95E83AAA2E0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21" name="Text Box 173">
                  <a:extLst>
                    <a:ext uri="{FF2B5EF4-FFF2-40B4-BE49-F238E27FC236}">
                      <a16:creationId xmlns:a16="http://schemas.microsoft.com/office/drawing/2014/main" id="{8C2A5DD5-AAD8-40BE-8A55-99AB9190CD0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22" name="Text Box 174">
                  <a:extLst>
                    <a:ext uri="{FF2B5EF4-FFF2-40B4-BE49-F238E27FC236}">
                      <a16:creationId xmlns:a16="http://schemas.microsoft.com/office/drawing/2014/main" id="{D526F727-7963-4B70-8823-13E4DE416DA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23" name="Text Box 175">
                  <a:extLst>
                    <a:ext uri="{FF2B5EF4-FFF2-40B4-BE49-F238E27FC236}">
                      <a16:creationId xmlns:a16="http://schemas.microsoft.com/office/drawing/2014/main" id="{F51A47FD-BDDB-4D6B-8F63-89435585B5F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1154224" name="Text Box 176">
                  <a:extLst>
                    <a:ext uri="{FF2B5EF4-FFF2-40B4-BE49-F238E27FC236}">
                      <a16:creationId xmlns:a16="http://schemas.microsoft.com/office/drawing/2014/main" id="{4CF753E9-4674-4222-A619-A28C92C4F98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1154225" name="Text Box 177">
                  <a:extLst>
                    <a:ext uri="{FF2B5EF4-FFF2-40B4-BE49-F238E27FC236}">
                      <a16:creationId xmlns:a16="http://schemas.microsoft.com/office/drawing/2014/main" id="{F3922E17-41C4-422A-BA9C-66B5451BECA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1154226" name="Text Box 178">
                  <a:extLst>
                    <a:ext uri="{FF2B5EF4-FFF2-40B4-BE49-F238E27FC236}">
                      <a16:creationId xmlns:a16="http://schemas.microsoft.com/office/drawing/2014/main" id="{588639B5-D8D2-4863-82DE-61AC0248EFC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3</a:t>
                  </a:r>
                </a:p>
              </p:txBody>
            </p:sp>
            <p:sp>
              <p:nvSpPr>
                <p:cNvPr id="1154227" name="Text Box 179">
                  <a:extLst>
                    <a:ext uri="{FF2B5EF4-FFF2-40B4-BE49-F238E27FC236}">
                      <a16:creationId xmlns:a16="http://schemas.microsoft.com/office/drawing/2014/main" id="{505ACE39-2E33-490F-A55A-5F0EAEED907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28" name="Text Box 180">
                  <a:extLst>
                    <a:ext uri="{FF2B5EF4-FFF2-40B4-BE49-F238E27FC236}">
                      <a16:creationId xmlns:a16="http://schemas.microsoft.com/office/drawing/2014/main" id="{3598BC18-207B-4103-AC4E-EE889D41BDD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29" name="Text Box 181">
                  <a:extLst>
                    <a:ext uri="{FF2B5EF4-FFF2-40B4-BE49-F238E27FC236}">
                      <a16:creationId xmlns:a16="http://schemas.microsoft.com/office/drawing/2014/main" id="{40B62DBC-2851-4345-8E76-CBCB81B7064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1154230" name="Text Box 182">
                  <a:extLst>
                    <a:ext uri="{FF2B5EF4-FFF2-40B4-BE49-F238E27FC236}">
                      <a16:creationId xmlns:a16="http://schemas.microsoft.com/office/drawing/2014/main" id="{C3191A9C-7320-4C6E-B695-49FC88EB9A0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1154231" name="Text Box 183">
                  <a:extLst>
                    <a:ext uri="{FF2B5EF4-FFF2-40B4-BE49-F238E27FC236}">
                      <a16:creationId xmlns:a16="http://schemas.microsoft.com/office/drawing/2014/main" id="{FB9FD9E1-4513-497D-A91E-F39920C5817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3</a:t>
                  </a:r>
                </a:p>
              </p:txBody>
            </p:sp>
            <p:sp>
              <p:nvSpPr>
                <p:cNvPr id="1154232" name="Text Box 184">
                  <a:extLst>
                    <a:ext uri="{FF2B5EF4-FFF2-40B4-BE49-F238E27FC236}">
                      <a16:creationId xmlns:a16="http://schemas.microsoft.com/office/drawing/2014/main" id="{33EA6FB1-7BE1-4599-9EE7-52A1418D638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3</a:t>
                  </a:r>
                </a:p>
              </p:txBody>
            </p:sp>
            <p:sp>
              <p:nvSpPr>
                <p:cNvPr id="1154233" name="Text Box 185">
                  <a:extLst>
                    <a:ext uri="{FF2B5EF4-FFF2-40B4-BE49-F238E27FC236}">
                      <a16:creationId xmlns:a16="http://schemas.microsoft.com/office/drawing/2014/main" id="{E2C2D804-FF26-4BAB-AA43-E20FB2C7177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</p:grpSp>
          <p:grpSp>
            <p:nvGrpSpPr>
              <p:cNvPr id="1154234" name="Group 186">
                <a:extLst>
                  <a:ext uri="{FF2B5EF4-FFF2-40B4-BE49-F238E27FC236}">
                    <a16:creationId xmlns:a16="http://schemas.microsoft.com/office/drawing/2014/main" id="{BF470F98-9EEA-4C39-9968-F9D3F7B06B9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1154235" name="Rectangle 187">
                  <a:extLst>
                    <a:ext uri="{FF2B5EF4-FFF2-40B4-BE49-F238E27FC236}">
                      <a16:creationId xmlns:a16="http://schemas.microsoft.com/office/drawing/2014/main" id="{3CD80DFC-E192-43B3-9CBF-16CDEDCBA8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236" name="Rectangle 188">
                  <a:extLst>
                    <a:ext uri="{FF2B5EF4-FFF2-40B4-BE49-F238E27FC236}">
                      <a16:creationId xmlns:a16="http://schemas.microsoft.com/office/drawing/2014/main" id="{0E85B80D-BD61-4BD7-97F8-2D69FCDFDC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237" name="Rectangle 189">
                  <a:extLst>
                    <a:ext uri="{FF2B5EF4-FFF2-40B4-BE49-F238E27FC236}">
                      <a16:creationId xmlns:a16="http://schemas.microsoft.com/office/drawing/2014/main" id="{4DB049E3-A503-4980-8D8B-F84DE7FC2E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4238" name="Text Box 190">
              <a:extLst>
                <a:ext uri="{FF2B5EF4-FFF2-40B4-BE49-F238E27FC236}">
                  <a16:creationId xmlns:a16="http://schemas.microsoft.com/office/drawing/2014/main" id="{6D0A7ADD-C1A6-4DEE-9ED9-9B6185713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2240"/>
              <a:ext cx="12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Grid Order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>
            <a:extLst>
              <a:ext uri="{FF2B5EF4-FFF2-40B4-BE49-F238E27FC236}">
                <a16:creationId xmlns:a16="http://schemas.microsoft.com/office/drawing/2014/main" id="{1938F997-B093-4025-8705-EF81FFC3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41411" name="Object 3">
            <a:extLst>
              <a:ext uri="{FF2B5EF4-FFF2-40B4-BE49-F238E27FC236}">
                <a16:creationId xmlns:a16="http://schemas.microsoft.com/office/drawing/2014/main" id="{E8D83A44-7DB0-4CE0-994C-8FCA04C67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" y="704850"/>
          <a:ext cx="7508875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13" name="Picture" r:id="rId3" imgW="3295800" imgH="2838600" progId="Word.Picture.8">
                  <p:embed/>
                </p:oleObj>
              </mc:Choice>
              <mc:Fallback>
                <p:oleObj name="Picture" r:id="rId3" imgW="3295800" imgH="2838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832"/>
                      <a:stretch>
                        <a:fillRect/>
                      </a:stretch>
                    </p:blipFill>
                    <p:spPr bwMode="auto">
                      <a:xfrm>
                        <a:off x="669925" y="704850"/>
                        <a:ext cx="7508875" cy="615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>
            <a:extLst>
              <a:ext uri="{FF2B5EF4-FFF2-40B4-BE49-F238E27FC236}">
                <a16:creationId xmlns:a16="http://schemas.microsoft.com/office/drawing/2014/main" id="{94C6A63E-C411-40F6-8F26-13B99570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8321675" cy="8080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/>
              <a:t>Grid Network Ordering Approach (Peckham, 1995)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458" name="Picture 2" descr="greytopgord4">
            <a:extLst>
              <a:ext uri="{FF2B5EF4-FFF2-40B4-BE49-F238E27FC236}">
                <a16:creationId xmlns:a16="http://schemas.microsoft.com/office/drawing/2014/main" id="{EB8BA607-6808-4B58-93C6-42101CD1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1"/>
          <a:stretch>
            <a:fillRect/>
          </a:stretch>
        </p:blipFill>
        <p:spPr bwMode="auto">
          <a:xfrm>
            <a:off x="573088" y="439738"/>
            <a:ext cx="7762875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459" name="Text Box 3">
            <a:extLst>
              <a:ext uri="{FF2B5EF4-FFF2-40B4-BE49-F238E27FC236}">
                <a16:creationId xmlns:a16="http://schemas.microsoft.com/office/drawing/2014/main" id="{CF4727C7-8370-4981-978E-230C206C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Grid network pruned to order 4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>
            <a:extLst>
              <a:ext uri="{FF2B5EF4-FFF2-40B4-BE49-F238E27FC236}">
                <a16:creationId xmlns:a16="http://schemas.microsoft.com/office/drawing/2014/main" id="{3C04A161-EC46-49EC-AC9B-265E10789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69363" cy="760413"/>
          </a:xfrm>
        </p:spPr>
        <p:txBody>
          <a:bodyPr/>
          <a:lstStyle/>
          <a:p>
            <a:pPr algn="ctr"/>
            <a:r>
              <a:rPr lang="en-US" altLang="en-US" sz="3200"/>
              <a:t>Slope area threshold (Montgomery and Dietrich, 1992).</a:t>
            </a:r>
          </a:p>
        </p:txBody>
      </p:sp>
      <p:sp>
        <p:nvSpPr>
          <p:cNvPr id="1044483" name="Rectangle 3">
            <a:extLst>
              <a:ext uri="{FF2B5EF4-FFF2-40B4-BE49-F238E27FC236}">
                <a16:creationId xmlns:a16="http://schemas.microsoft.com/office/drawing/2014/main" id="{B4C4DC26-1327-4BAA-88F2-F096F42D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44484" name="Object 4">
            <a:extLst>
              <a:ext uri="{FF2B5EF4-FFF2-40B4-BE49-F238E27FC236}">
                <a16:creationId xmlns:a16="http://schemas.microsoft.com/office/drawing/2014/main" id="{0907B48C-FEDC-41EB-B477-5E52B2D2A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536575"/>
          <a:ext cx="7929563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85" name="Picture" r:id="rId3" imgW="3314880" imgH="2876400" progId="Word.Picture.8">
                  <p:embed/>
                </p:oleObj>
              </mc:Choice>
              <mc:Fallback>
                <p:oleObj name="Picture" r:id="rId3" imgW="3314880" imgH="2876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78" r="266" b="4840"/>
                      <a:stretch>
                        <a:fillRect/>
                      </a:stretch>
                    </p:blipFill>
                    <p:spPr bwMode="auto">
                      <a:xfrm>
                        <a:off x="476250" y="536575"/>
                        <a:ext cx="7929563" cy="630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AD89A3B2-D272-43DB-9FD4-7F495DBE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0"/>
            <a:ext cx="8237538" cy="9017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CA" altLang="en-US" sz="4000" b="0">
                <a:solidFill>
                  <a:srgbClr val="003399"/>
                </a:solidFill>
                <a:latin typeface="Arial" panose="020B0604020202020204" pitchFamily="34" charset="0"/>
              </a:rPr>
              <a:t>Limitation due to 8 grid directions.</a:t>
            </a:r>
          </a:p>
        </p:txBody>
      </p:sp>
      <p:grpSp>
        <p:nvGrpSpPr>
          <p:cNvPr id="265219" name="Group 3">
            <a:extLst>
              <a:ext uri="{FF2B5EF4-FFF2-40B4-BE49-F238E27FC236}">
                <a16:creationId xmlns:a16="http://schemas.microsoft.com/office/drawing/2014/main" id="{D6E62476-05ED-462C-AB0C-0AB76BEC37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9838" y="685800"/>
            <a:ext cx="6410325" cy="4308475"/>
            <a:chOff x="926" y="624"/>
            <a:chExt cx="3666" cy="2464"/>
          </a:xfrm>
        </p:grpSpPr>
        <p:pic>
          <p:nvPicPr>
            <p:cNvPr id="265220" name="Picture 4">
              <a:extLst>
                <a:ext uri="{FF2B5EF4-FFF2-40B4-BE49-F238E27FC236}">
                  <a16:creationId xmlns:a16="http://schemas.microsoft.com/office/drawing/2014/main" id="{592962D3-A4FD-4C1C-928F-E81047E99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5221" name="Line 5">
              <a:extLst>
                <a:ext uri="{FF2B5EF4-FFF2-40B4-BE49-F238E27FC236}">
                  <a16:creationId xmlns:a16="http://schemas.microsoft.com/office/drawing/2014/main" id="{696E1467-04FD-4FE3-9104-65ADA51591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2" name="Line 6">
              <a:extLst>
                <a:ext uri="{FF2B5EF4-FFF2-40B4-BE49-F238E27FC236}">
                  <a16:creationId xmlns:a16="http://schemas.microsoft.com/office/drawing/2014/main" id="{A5B8DCDC-937D-4300-A43F-10A4620080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3" name="Line 7">
              <a:extLst>
                <a:ext uri="{FF2B5EF4-FFF2-40B4-BE49-F238E27FC236}">
                  <a16:creationId xmlns:a16="http://schemas.microsoft.com/office/drawing/2014/main" id="{939ECBD2-DC0A-4366-B7D0-1534585648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4" name="Line 8">
              <a:extLst>
                <a:ext uri="{FF2B5EF4-FFF2-40B4-BE49-F238E27FC236}">
                  <a16:creationId xmlns:a16="http://schemas.microsoft.com/office/drawing/2014/main" id="{5E849A27-4069-4E95-B132-4DAD007B31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5" name="Line 9">
              <a:extLst>
                <a:ext uri="{FF2B5EF4-FFF2-40B4-BE49-F238E27FC236}">
                  <a16:creationId xmlns:a16="http://schemas.microsoft.com/office/drawing/2014/main" id="{F85F0E96-E1D7-4A02-8971-7583164F8C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6" name="Line 10">
              <a:extLst>
                <a:ext uri="{FF2B5EF4-FFF2-40B4-BE49-F238E27FC236}">
                  <a16:creationId xmlns:a16="http://schemas.microsoft.com/office/drawing/2014/main" id="{71E8C179-7806-464D-A763-FB358448E8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7" name="Line 11">
              <a:extLst>
                <a:ext uri="{FF2B5EF4-FFF2-40B4-BE49-F238E27FC236}">
                  <a16:creationId xmlns:a16="http://schemas.microsoft.com/office/drawing/2014/main" id="{74DFC31B-2D9B-4BEF-9C35-35EE0738D6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8" name="Line 12">
              <a:extLst>
                <a:ext uri="{FF2B5EF4-FFF2-40B4-BE49-F238E27FC236}">
                  <a16:creationId xmlns:a16="http://schemas.microsoft.com/office/drawing/2014/main" id="{942F17D2-9ACB-42E7-8A9C-2CBEE45C01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9" name="Line 13">
              <a:extLst>
                <a:ext uri="{FF2B5EF4-FFF2-40B4-BE49-F238E27FC236}">
                  <a16:creationId xmlns:a16="http://schemas.microsoft.com/office/drawing/2014/main" id="{9B25D0AA-3A04-453D-A506-B6F7E13E87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0" name="Line 14">
              <a:extLst>
                <a:ext uri="{FF2B5EF4-FFF2-40B4-BE49-F238E27FC236}">
                  <a16:creationId xmlns:a16="http://schemas.microsoft.com/office/drawing/2014/main" id="{BC1549B6-0235-4BF6-822B-99E3760CEE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1" name="Line 15">
              <a:extLst>
                <a:ext uri="{FF2B5EF4-FFF2-40B4-BE49-F238E27FC236}">
                  <a16:creationId xmlns:a16="http://schemas.microsoft.com/office/drawing/2014/main" id="{CE70FFE1-28CC-4993-B0F3-5D2C5CBE56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2" name="Line 16">
              <a:extLst>
                <a:ext uri="{FF2B5EF4-FFF2-40B4-BE49-F238E27FC236}">
                  <a16:creationId xmlns:a16="http://schemas.microsoft.com/office/drawing/2014/main" id="{18372265-D27E-4A1C-8AF9-E6B6BD9169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3" name="Line 17">
              <a:extLst>
                <a:ext uri="{FF2B5EF4-FFF2-40B4-BE49-F238E27FC236}">
                  <a16:creationId xmlns:a16="http://schemas.microsoft.com/office/drawing/2014/main" id="{F89C5D2C-B873-4E6B-9A8E-7C6E29FF50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4" name="Line 18">
              <a:extLst>
                <a:ext uri="{FF2B5EF4-FFF2-40B4-BE49-F238E27FC236}">
                  <a16:creationId xmlns:a16="http://schemas.microsoft.com/office/drawing/2014/main" id="{06D6ECD0-A583-4A66-82D4-F009F65BA6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5" name="Line 19">
              <a:extLst>
                <a:ext uri="{FF2B5EF4-FFF2-40B4-BE49-F238E27FC236}">
                  <a16:creationId xmlns:a16="http://schemas.microsoft.com/office/drawing/2014/main" id="{E1032725-942A-4DFE-B7B6-5B06587644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6" name="Line 20">
              <a:extLst>
                <a:ext uri="{FF2B5EF4-FFF2-40B4-BE49-F238E27FC236}">
                  <a16:creationId xmlns:a16="http://schemas.microsoft.com/office/drawing/2014/main" id="{7AD234C9-2F91-40DC-8492-03DE794CE0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7" name="Line 21">
              <a:extLst>
                <a:ext uri="{FF2B5EF4-FFF2-40B4-BE49-F238E27FC236}">
                  <a16:creationId xmlns:a16="http://schemas.microsoft.com/office/drawing/2014/main" id="{881C9A5B-BD88-4D3C-BF19-8663C3A961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8" name="Line 22">
              <a:extLst>
                <a:ext uri="{FF2B5EF4-FFF2-40B4-BE49-F238E27FC236}">
                  <a16:creationId xmlns:a16="http://schemas.microsoft.com/office/drawing/2014/main" id="{A21E0DCD-A70A-4B1E-9E53-666634816A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9" name="Line 23">
              <a:extLst>
                <a:ext uri="{FF2B5EF4-FFF2-40B4-BE49-F238E27FC236}">
                  <a16:creationId xmlns:a16="http://schemas.microsoft.com/office/drawing/2014/main" id="{ADFDACA8-5182-47E5-A08D-2D9E9B487F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0" name="Line 24">
              <a:extLst>
                <a:ext uri="{FF2B5EF4-FFF2-40B4-BE49-F238E27FC236}">
                  <a16:creationId xmlns:a16="http://schemas.microsoft.com/office/drawing/2014/main" id="{4196209C-42A7-40F3-9486-73D29FFB7E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1" name="Line 25">
              <a:extLst>
                <a:ext uri="{FF2B5EF4-FFF2-40B4-BE49-F238E27FC236}">
                  <a16:creationId xmlns:a16="http://schemas.microsoft.com/office/drawing/2014/main" id="{2F2CE78B-07AC-40CB-98E9-03DA423F9B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2" name="Line 26">
              <a:extLst>
                <a:ext uri="{FF2B5EF4-FFF2-40B4-BE49-F238E27FC236}">
                  <a16:creationId xmlns:a16="http://schemas.microsoft.com/office/drawing/2014/main" id="{2569D831-F734-4F4C-BDB0-19C8931304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3" name="Line 27">
              <a:extLst>
                <a:ext uri="{FF2B5EF4-FFF2-40B4-BE49-F238E27FC236}">
                  <a16:creationId xmlns:a16="http://schemas.microsoft.com/office/drawing/2014/main" id="{D944D59A-A588-46E2-B234-E516AEF28A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4" name="Line 28">
              <a:extLst>
                <a:ext uri="{FF2B5EF4-FFF2-40B4-BE49-F238E27FC236}">
                  <a16:creationId xmlns:a16="http://schemas.microsoft.com/office/drawing/2014/main" id="{DC67BA09-247C-4AEB-BB3B-4BC2BCFDB7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5" name="Line 29">
              <a:extLst>
                <a:ext uri="{FF2B5EF4-FFF2-40B4-BE49-F238E27FC236}">
                  <a16:creationId xmlns:a16="http://schemas.microsoft.com/office/drawing/2014/main" id="{D1D7A534-D6CE-4BED-8A5B-C9F8ED2E05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6" name="Line 30">
              <a:extLst>
                <a:ext uri="{FF2B5EF4-FFF2-40B4-BE49-F238E27FC236}">
                  <a16:creationId xmlns:a16="http://schemas.microsoft.com/office/drawing/2014/main" id="{F60F5DAC-6350-4696-9522-D11F4BBBCB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7" name="Line 31">
              <a:extLst>
                <a:ext uri="{FF2B5EF4-FFF2-40B4-BE49-F238E27FC236}">
                  <a16:creationId xmlns:a16="http://schemas.microsoft.com/office/drawing/2014/main" id="{11E9DABA-ADDC-4C86-B9C6-D9FACB83BE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8" name="Line 32">
              <a:extLst>
                <a:ext uri="{FF2B5EF4-FFF2-40B4-BE49-F238E27FC236}">
                  <a16:creationId xmlns:a16="http://schemas.microsoft.com/office/drawing/2014/main" id="{873933D6-7D7A-49D7-8E6D-771078BFD1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9" name="Line 33">
              <a:extLst>
                <a:ext uri="{FF2B5EF4-FFF2-40B4-BE49-F238E27FC236}">
                  <a16:creationId xmlns:a16="http://schemas.microsoft.com/office/drawing/2014/main" id="{77EC6E30-78D8-40C2-A7A7-C6D50F4C7A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0" name="Line 34">
              <a:extLst>
                <a:ext uri="{FF2B5EF4-FFF2-40B4-BE49-F238E27FC236}">
                  <a16:creationId xmlns:a16="http://schemas.microsoft.com/office/drawing/2014/main" id="{321B6450-77B5-49FB-BC63-589C884201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1" name="Line 35">
              <a:extLst>
                <a:ext uri="{FF2B5EF4-FFF2-40B4-BE49-F238E27FC236}">
                  <a16:creationId xmlns:a16="http://schemas.microsoft.com/office/drawing/2014/main" id="{35983ACD-FC3F-404E-B14E-6D23926C32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2" name="Line 36">
              <a:extLst>
                <a:ext uri="{FF2B5EF4-FFF2-40B4-BE49-F238E27FC236}">
                  <a16:creationId xmlns:a16="http://schemas.microsoft.com/office/drawing/2014/main" id="{FCCE8D5A-0F75-454D-B065-AB668B88EF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3" name="Line 37">
              <a:extLst>
                <a:ext uri="{FF2B5EF4-FFF2-40B4-BE49-F238E27FC236}">
                  <a16:creationId xmlns:a16="http://schemas.microsoft.com/office/drawing/2014/main" id="{552E2527-3C45-4C7F-9CBE-F400B9B8E2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4" name="Text Box 38">
              <a:extLst>
                <a:ext uri="{FF2B5EF4-FFF2-40B4-BE49-F238E27FC236}">
                  <a16:creationId xmlns:a16="http://schemas.microsoft.com/office/drawing/2014/main" id="{E0C7B181-D7DD-4F2F-B3A0-910D4382BB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265257" name="Rectangle 41">
            <a:extLst>
              <a:ext uri="{FF2B5EF4-FFF2-40B4-BE49-F238E27FC236}">
                <a16:creationId xmlns:a16="http://schemas.microsoft.com/office/drawing/2014/main" id="{3B08EFC5-8718-44CD-B51D-8D052588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>
                <a:solidFill>
                  <a:srgbClr val="FF3300"/>
                </a:solidFill>
              </a:rPr>
              <a:t>Flow Direction Field — </a:t>
            </a:r>
            <a:r>
              <a:rPr lang="en-US" altLang="en-US" sz="2800">
                <a:solidFill>
                  <a:srgbClr val="FF3300"/>
                </a:solidFill>
              </a:rPr>
              <a:t>if the elevation surface is differentiable (except perhaps for countable discontinuities) the horizontal component of the surface normal defines a flow direction field.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Text Box 2">
            <a:extLst>
              <a:ext uri="{FF2B5EF4-FFF2-40B4-BE49-F238E27FC236}">
                <a16:creationId xmlns:a16="http://schemas.microsoft.com/office/drawing/2014/main" id="{8B4E4196-8ACA-4CC7-9196-CB893A420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19088"/>
            <a:ext cx="720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600" b="1">
                <a:solidFill>
                  <a:schemeClr val="tx1"/>
                </a:solidFill>
              </a:rPr>
              <a:t>D</a:t>
            </a:r>
            <a:r>
              <a:rPr kumimoji="0" lang="en-US" altLang="en-US" sz="3600" b="1">
                <a:solidFill>
                  <a:schemeClr val="tx1"/>
                </a:solidFill>
                <a:sym typeface="Symbol" panose="05050102010706020507" pitchFamily="18" charset="2"/>
              </a:rPr>
              <a:t> Multiple flow direction model</a:t>
            </a:r>
            <a:endParaRPr kumimoji="0" lang="en-US" altLang="en-US" sz="3600" b="1">
              <a:solidFill>
                <a:schemeClr val="tx1"/>
              </a:solidFill>
            </a:endParaRPr>
          </a:p>
        </p:txBody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id="{7FE225CB-5C8F-43B9-8582-D41E4676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89625"/>
            <a:ext cx="8953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16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kumimoji="0" lang="en-US" altLang="en-US" sz="16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kumimoji="0" lang="en-US" altLang="en-US" sz="16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  <p:graphicFrame>
        <p:nvGraphicFramePr>
          <p:cNvPr id="822276" name="Object 4">
            <a:extLst>
              <a:ext uri="{FF2B5EF4-FFF2-40B4-BE49-F238E27FC236}">
                <a16:creationId xmlns:a16="http://schemas.microsoft.com/office/drawing/2014/main" id="{6A62BE26-8000-4FC0-B742-B05B9ADF2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4862513"/>
          <a:ext cx="21478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88" name="Equation" r:id="rId4" imgW="1193760" imgH="482400" progId="Equation.3">
                  <p:embed/>
                </p:oleObj>
              </mc:Choice>
              <mc:Fallback>
                <p:oleObj name="Equation" r:id="rId4" imgW="1193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862513"/>
                        <a:ext cx="214788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77" name="Object 5">
            <a:extLst>
              <a:ext uri="{FF2B5EF4-FFF2-40B4-BE49-F238E27FC236}">
                <a16:creationId xmlns:a16="http://schemas.microsoft.com/office/drawing/2014/main" id="{4D321515-17B6-4A1A-B8A4-46ACA1848E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57943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89" name="Picture" r:id="rId6" imgW="2209680" imgH="2886120" progId="Word.Picture.8">
                  <p:embed/>
                </p:oleObj>
              </mc:Choice>
              <mc:Fallback>
                <p:oleObj name="Picture" r:id="rId6" imgW="2209680" imgH="28861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7943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78" name="Line 6">
            <a:extLst>
              <a:ext uri="{FF2B5EF4-FFF2-40B4-BE49-F238E27FC236}">
                <a16:creationId xmlns:a16="http://schemas.microsoft.com/office/drawing/2014/main" id="{6F774AC9-E3E9-4DB0-AA51-35C966731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8" y="3803650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79" name="Line 7">
            <a:extLst>
              <a:ext uri="{FF2B5EF4-FFF2-40B4-BE49-F238E27FC236}">
                <a16:creationId xmlns:a16="http://schemas.microsoft.com/office/drawing/2014/main" id="{E5A6B42B-115F-41BF-B7EA-8847C283E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" y="2708275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80" name="Line 8">
            <a:extLst>
              <a:ext uri="{FF2B5EF4-FFF2-40B4-BE49-F238E27FC236}">
                <a16:creationId xmlns:a16="http://schemas.microsoft.com/office/drawing/2014/main" id="{A2D8D141-C770-44D4-B908-FF29A602F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8" y="2708275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81" name="Text Box 9">
            <a:extLst>
              <a:ext uri="{FF2B5EF4-FFF2-40B4-BE49-F238E27FC236}">
                <a16:creationId xmlns:a16="http://schemas.microsoft.com/office/drawing/2014/main" id="{7F6C8B5F-282F-461F-ACFB-6C853345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041650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</a:p>
        </p:txBody>
      </p:sp>
      <p:graphicFrame>
        <p:nvGraphicFramePr>
          <p:cNvPr id="822282" name="Object 10">
            <a:extLst>
              <a:ext uri="{FF2B5EF4-FFF2-40B4-BE49-F238E27FC236}">
                <a16:creationId xmlns:a16="http://schemas.microsoft.com/office/drawing/2014/main" id="{9521A2DD-1B15-4FC6-A591-EC891FDD3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5100" y="4832350"/>
          <a:ext cx="33369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90" name="Equation" r:id="rId8" imgW="1854000" imgH="533160" progId="Equation.3">
                  <p:embed/>
                </p:oleObj>
              </mc:Choice>
              <mc:Fallback>
                <p:oleObj name="Equation" r:id="rId8" imgW="185400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832350"/>
                        <a:ext cx="33369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2283" name="Group 11">
            <a:extLst>
              <a:ext uri="{FF2B5EF4-FFF2-40B4-BE49-F238E27FC236}">
                <a16:creationId xmlns:a16="http://schemas.microsoft.com/office/drawing/2014/main" id="{E2C46000-10AC-4082-8975-6CC16BA73600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3443288"/>
            <a:ext cx="2552700" cy="2278062"/>
            <a:chOff x="3886" y="2169"/>
            <a:chExt cx="1608" cy="1435"/>
          </a:xfrm>
        </p:grpSpPr>
        <p:pic>
          <p:nvPicPr>
            <p:cNvPr id="822284" name="Picture 12">
              <a:extLst>
                <a:ext uri="{FF2B5EF4-FFF2-40B4-BE49-F238E27FC236}">
                  <a16:creationId xmlns:a16="http://schemas.microsoft.com/office/drawing/2014/main" id="{6D406B19-7638-4F27-B57F-92B808102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14441" r="13145" b="6569"/>
            <a:stretch>
              <a:fillRect/>
            </a:stretch>
          </p:blipFill>
          <p:spPr bwMode="auto">
            <a:xfrm rot="5400000">
              <a:off x="3972" y="2083"/>
              <a:ext cx="1435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285" name="Line 13">
              <a:extLst>
                <a:ext uri="{FF2B5EF4-FFF2-40B4-BE49-F238E27FC236}">
                  <a16:creationId xmlns:a16="http://schemas.microsoft.com/office/drawing/2014/main" id="{682B13DA-CF46-4AE0-8074-4C5C07F136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320" y="2439"/>
              <a:ext cx="775" cy="1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286" name="Rectangle 14">
            <a:extLst>
              <a:ext uri="{FF2B5EF4-FFF2-40B4-BE49-F238E27FC236}">
                <a16:creationId xmlns:a16="http://schemas.microsoft.com/office/drawing/2014/main" id="{C51D5DA9-3867-44CF-A1C6-7C9CACC4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2636838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Proportion flowing to neighboring grid cell 1 is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/(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 +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22287" name="Rectangle 15">
            <a:extLst>
              <a:ext uri="{FF2B5EF4-FFF2-40B4-BE49-F238E27FC236}">
                <a16:creationId xmlns:a16="http://schemas.microsoft.com/office/drawing/2014/main" id="{B21FB375-CA6F-4923-8EA8-2C5CD9AF5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14351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Proportion flowing to neighboring grid cell 2 is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/(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 +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8" name="Picture 2">
            <a:extLst>
              <a:ext uri="{FF2B5EF4-FFF2-40B4-BE49-F238E27FC236}">
                <a16:creationId xmlns:a16="http://schemas.microsoft.com/office/drawing/2014/main" id="{C32705EF-E633-45D0-B997-7EF8D378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>
            <a:fillRect/>
          </a:stretch>
        </p:blipFill>
        <p:spPr bwMode="auto">
          <a:xfrm>
            <a:off x="0" y="2114550"/>
            <a:ext cx="49085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299" name="Picture 3">
            <a:extLst>
              <a:ext uri="{FF2B5EF4-FFF2-40B4-BE49-F238E27FC236}">
                <a16:creationId xmlns:a16="http://schemas.microsoft.com/office/drawing/2014/main" id="{FC9978B4-9E30-46F9-9948-F776ADD7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2797"/>
          <a:stretch>
            <a:fillRect/>
          </a:stretch>
        </p:blipFill>
        <p:spPr bwMode="auto">
          <a:xfrm>
            <a:off x="4244975" y="0"/>
            <a:ext cx="489902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3300" name="Text Box 4">
            <a:extLst>
              <a:ext uri="{FF2B5EF4-FFF2-40B4-BE49-F238E27FC236}">
                <a16:creationId xmlns:a16="http://schemas.microsoft.com/office/drawing/2014/main" id="{F280E936-9100-4725-B34A-5AF3EF763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54600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Contributing Area using D8</a:t>
            </a:r>
          </a:p>
        </p:txBody>
      </p:sp>
      <p:sp>
        <p:nvSpPr>
          <p:cNvPr id="823301" name="Text Box 5">
            <a:extLst>
              <a:ext uri="{FF2B5EF4-FFF2-40B4-BE49-F238E27FC236}">
                <a16:creationId xmlns:a16="http://schemas.microsoft.com/office/drawing/2014/main" id="{9C1117AC-E65E-4720-AAAC-26A74A68A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77900"/>
            <a:ext cx="314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Contributing Area using D</a:t>
            </a:r>
            <a:r>
              <a:rPr kumimoji="0" lang="en-US" altLang="en-US" sz="2800">
                <a:solidFill>
                  <a:schemeClr val="tx1"/>
                </a:solidFill>
                <a:sym typeface="Symbol" panose="05050102010706020507" pitchFamily="18" charset="2"/>
              </a:rPr>
              <a:t></a:t>
            </a:r>
            <a:endParaRPr kumimoji="0" lang="en-US" altLang="en-US" sz="3600" b="1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823302" name="Line 6">
            <a:extLst>
              <a:ext uri="{FF2B5EF4-FFF2-40B4-BE49-F238E27FC236}">
                <a16:creationId xmlns:a16="http://schemas.microsoft.com/office/drawing/2014/main" id="{137350DC-7D9A-4EC3-8EAE-58A85A1FD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263" y="1930400"/>
            <a:ext cx="0" cy="835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03" name="Line 7">
            <a:extLst>
              <a:ext uri="{FF2B5EF4-FFF2-40B4-BE49-F238E27FC236}">
                <a16:creationId xmlns:a16="http://schemas.microsoft.com/office/drawing/2014/main" id="{C0C91872-EC15-4C7E-A0CF-FF9924F731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383088"/>
            <a:ext cx="0" cy="665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706" name="Object 2">
            <a:extLst>
              <a:ext uri="{FF2B5EF4-FFF2-40B4-BE49-F238E27FC236}">
                <a16:creationId xmlns:a16="http://schemas.microsoft.com/office/drawing/2014/main" id="{4F7D9C14-FED3-41DF-BEE9-4FCAA42CB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1725" y="1604963"/>
          <a:ext cx="7939088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8" name="Document" r:id="rId3" imgW="4014210" imgH="2604551" progId="Word.Document.8">
                  <p:embed/>
                </p:oleObj>
              </mc:Choice>
              <mc:Fallback>
                <p:oleObj name="Document" r:id="rId3" imgW="4014210" imgH="260455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604963"/>
                        <a:ext cx="7939088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07" name="Rectangle 3">
            <a:extLst>
              <a:ext uri="{FF2B5EF4-FFF2-40B4-BE49-F238E27FC236}">
                <a16:creationId xmlns:a16="http://schemas.microsoft.com/office/drawing/2014/main" id="{B4A8CE53-A7C7-4DF6-B103-B5A48CE3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111125"/>
            <a:ext cx="7318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/>
              <a:t>Flow Algebra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562" name="Object 2">
            <a:extLst>
              <a:ext uri="{FF2B5EF4-FFF2-40B4-BE49-F238E27FC236}">
                <a16:creationId xmlns:a16="http://schemas.microsoft.com/office/drawing/2014/main" id="{4ACE3BBA-9BEF-4996-B8A2-BAE2D3E21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288925"/>
          <a:ext cx="8597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66" name="Document" r:id="rId3" imgW="4335120" imgH="920520" progId="Word.Document.8">
                  <p:embed/>
                </p:oleObj>
              </mc:Choice>
              <mc:Fallback>
                <p:oleObj name="Document" r:id="rId3" imgW="4335120" imgH="920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88925"/>
                        <a:ext cx="8597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4563" name="Picture 3">
            <a:extLst>
              <a:ext uri="{FF2B5EF4-FFF2-40B4-BE49-F238E27FC236}">
                <a16:creationId xmlns:a16="http://schemas.microsoft.com/office/drawing/2014/main" id="{4F2404AB-24F5-44BD-93ED-2B77434D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28926" r="18246" b="26311"/>
          <a:stretch>
            <a:fillRect/>
          </a:stretch>
        </p:blipFill>
        <p:spPr bwMode="auto">
          <a:xfrm>
            <a:off x="4913313" y="2163763"/>
            <a:ext cx="340995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564" name="Text Box 4">
            <a:extLst>
              <a:ext uri="{FF2B5EF4-FFF2-40B4-BE49-F238E27FC236}">
                <a16:creationId xmlns:a16="http://schemas.microsoft.com/office/drawing/2014/main" id="{6263982F-A239-436C-8B7C-33AB5162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sediment or contaminant moves</a:t>
            </a:r>
          </a:p>
        </p:txBody>
      </p:sp>
      <p:graphicFrame>
        <p:nvGraphicFramePr>
          <p:cNvPr id="834565" name="Object 5">
            <a:extLst>
              <a:ext uri="{FF2B5EF4-FFF2-40B4-BE49-F238E27FC236}">
                <a16:creationId xmlns:a16="http://schemas.microsoft.com/office/drawing/2014/main" id="{D55933A8-8461-4AB8-970D-7D24829E1D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130425"/>
          <a:ext cx="4214813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67" name="Picture" r:id="rId6" imgW="2809800" imgH="2752560" progId="Word.Picture.8">
                  <p:embed/>
                </p:oleObj>
              </mc:Choice>
              <mc:Fallback>
                <p:oleObj name="Picture" r:id="rId6" imgW="2809800" imgH="27525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30425"/>
                        <a:ext cx="4214813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>
            <a:extLst>
              <a:ext uri="{FF2B5EF4-FFF2-40B4-BE49-F238E27FC236}">
                <a16:creationId xmlns:a16="http://schemas.microsoft.com/office/drawing/2014/main" id="{2E0A07F4-9B8F-46C5-BEB7-78790F5A3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Duality between Terrain and Drainage Network</a:t>
            </a:r>
          </a:p>
        </p:txBody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EB72AC16-6C8D-4D5D-B570-55D3DDF899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Flowing </a:t>
            </a:r>
            <a:r>
              <a:rPr lang="en-US" altLang="en-US" sz="2800">
                <a:solidFill>
                  <a:srgbClr val="FF3300"/>
                </a:solidFill>
              </a:rPr>
              <a:t>water erodes landscape</a:t>
            </a:r>
            <a:r>
              <a:rPr lang="en-US" altLang="en-US" sz="2800"/>
              <a:t> and carries away sediment sculpting the topography</a:t>
            </a:r>
          </a:p>
          <a:p>
            <a:r>
              <a:rPr lang="en-US" altLang="en-US" sz="2800"/>
              <a:t>Topography defines </a:t>
            </a:r>
            <a:r>
              <a:rPr lang="en-US" altLang="en-US" sz="2800">
                <a:solidFill>
                  <a:srgbClr val="FF3300"/>
                </a:solidFill>
              </a:rPr>
              <a:t>drainage direction</a:t>
            </a:r>
            <a:r>
              <a:rPr lang="en-US" altLang="en-US" sz="2800"/>
              <a:t> on the landscape and resultant runoff and streamflow accumulation processes</a:t>
            </a:r>
          </a:p>
        </p:txBody>
      </p:sp>
      <p:pic>
        <p:nvPicPr>
          <p:cNvPr id="761860" name="Picture 4" descr="ex42">
            <a:extLst>
              <a:ext uri="{FF2B5EF4-FFF2-40B4-BE49-F238E27FC236}">
                <a16:creationId xmlns:a16="http://schemas.microsoft.com/office/drawing/2014/main" id="{AFE429D6-EEBA-474E-A9EF-A133A290A0D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2624138" cy="466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5586" name="Object 2">
            <a:extLst>
              <a:ext uri="{FF2B5EF4-FFF2-40B4-BE49-F238E27FC236}">
                <a16:creationId xmlns:a16="http://schemas.microsoft.com/office/drawing/2014/main" id="{87E6E5E6-FEDD-4A93-A5C8-6B8F348AF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225425"/>
          <a:ext cx="78517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91" name="Document" r:id="rId3" imgW="3913560" imgH="1475280" progId="Word.Document.8">
                  <p:embed/>
                </p:oleObj>
              </mc:Choice>
              <mc:Fallback>
                <p:oleObj name="Document" r:id="rId3" imgW="3913560" imgH="14752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25425"/>
                        <a:ext cx="785177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87" name="Rectangle 3">
            <a:extLst>
              <a:ext uri="{FF2B5EF4-FFF2-40B4-BE49-F238E27FC236}">
                <a16:creationId xmlns:a16="http://schemas.microsoft.com/office/drawing/2014/main" id="{8D057E5D-C72A-482D-96DA-38B354BA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35588" name="Object 4">
            <a:extLst>
              <a:ext uri="{FF2B5EF4-FFF2-40B4-BE49-F238E27FC236}">
                <a16:creationId xmlns:a16="http://schemas.microsoft.com/office/drawing/2014/main" id="{C4893A56-B316-4633-B1CF-0779F7986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3913" y="1931988"/>
          <a:ext cx="45243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92" name="Picture" r:id="rId5" imgW="3019320" imgH="2781360" progId="Word.Picture.8">
                  <p:embed/>
                </p:oleObj>
              </mc:Choice>
              <mc:Fallback>
                <p:oleObj name="Picture" r:id="rId5" imgW="3019320" imgH="27813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931988"/>
                        <a:ext cx="45243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89" name="Text Box 5">
            <a:extLst>
              <a:ext uri="{FF2B5EF4-FFF2-40B4-BE49-F238E27FC236}">
                <a16:creationId xmlns:a16="http://schemas.microsoft.com/office/drawing/2014/main" id="{9CB6EEFC-B8AA-40AF-87AE-B7FA2368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a contaminant may come from</a:t>
            </a:r>
          </a:p>
        </p:txBody>
      </p:sp>
      <p:pic>
        <p:nvPicPr>
          <p:cNvPr id="835590" name="Picture 6">
            <a:extLst>
              <a:ext uri="{FF2B5EF4-FFF2-40B4-BE49-F238E27FC236}">
                <a16:creationId xmlns:a16="http://schemas.microsoft.com/office/drawing/2014/main" id="{CAD76F6F-0F6E-46A6-A5DA-561D4411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243013"/>
            <a:ext cx="3738562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6610" name="Object 2">
            <a:extLst>
              <a:ext uri="{FF2B5EF4-FFF2-40B4-BE49-F238E27FC236}">
                <a16:creationId xmlns:a16="http://schemas.microsoft.com/office/drawing/2014/main" id="{599DA2D9-C365-473C-9E56-CD0E0CE86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00" y="0"/>
          <a:ext cx="4049713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3" name="Document" r:id="rId4" imgW="2633524" imgH="4212889" progId="Word.Document.8">
                  <p:embed/>
                </p:oleObj>
              </mc:Choice>
              <mc:Fallback>
                <p:oleObj name="Document" r:id="rId4" imgW="2633524" imgH="421288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0"/>
                        <a:ext cx="4049713" cy="653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6611" name="Picture 3">
            <a:extLst>
              <a:ext uri="{FF2B5EF4-FFF2-40B4-BE49-F238E27FC236}">
                <a16:creationId xmlns:a16="http://schemas.microsoft.com/office/drawing/2014/main" id="{B0947E55-9A14-4517-A6D1-FAEFCC28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12" name="Rectangle 4">
            <a:extLst>
              <a:ext uri="{FF2B5EF4-FFF2-40B4-BE49-F238E27FC236}">
                <a16:creationId xmlns:a16="http://schemas.microsoft.com/office/drawing/2014/main" id="{2D3D6FE3-9DB6-4902-BC82-8ACD1A4E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7634" name="Object 2">
            <a:extLst>
              <a:ext uri="{FF2B5EF4-FFF2-40B4-BE49-F238E27FC236}">
                <a16:creationId xmlns:a16="http://schemas.microsoft.com/office/drawing/2014/main" id="{9BDCCBC2-1615-41A5-9293-EFFFB099CA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650" y="212725"/>
          <a:ext cx="4300538" cy="556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37" name="Document" r:id="rId3" imgW="2743948" imgH="3536222" progId="Word.Document.8">
                  <p:embed/>
                </p:oleObj>
              </mc:Choice>
              <mc:Fallback>
                <p:oleObj name="Document" r:id="rId3" imgW="2743948" imgH="35362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212725"/>
                        <a:ext cx="4300538" cy="556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7635" name="Picture 3">
            <a:extLst>
              <a:ext uri="{FF2B5EF4-FFF2-40B4-BE49-F238E27FC236}">
                <a16:creationId xmlns:a16="http://schemas.microsoft.com/office/drawing/2014/main" id="{A7B5C37F-3F13-4438-A2DA-298A6A9B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8263"/>
            <a:ext cx="47879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36" name="Rectangle 4">
            <a:extLst>
              <a:ext uri="{FF2B5EF4-FFF2-40B4-BE49-F238E27FC236}">
                <a16:creationId xmlns:a16="http://schemas.microsoft.com/office/drawing/2014/main" id="{FEE42123-95C3-4E79-BDB7-EC4F3340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5191125"/>
            <a:ext cx="54133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3399"/>
                </a:solidFill>
              </a:rPr>
              <a:t>Useful for a tracking a contaminant released or partitioned to flow at a fixed threshold concentration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>
            <a:extLst>
              <a:ext uri="{FF2B5EF4-FFF2-40B4-BE49-F238E27FC236}">
                <a16:creationId xmlns:a16="http://schemas.microsoft.com/office/drawing/2014/main" id="{60D07632-C4EC-4A0C-88F8-D6B63BB09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7912100" cy="666750"/>
          </a:xfrm>
        </p:spPr>
        <p:txBody>
          <a:bodyPr/>
          <a:lstStyle/>
          <a:p>
            <a:pPr algn="ctr"/>
            <a:r>
              <a:rPr lang="en-US" altLang="en-US" sz="4400"/>
              <a:t>Transport limited accumulation</a:t>
            </a:r>
          </a:p>
        </p:txBody>
      </p:sp>
      <p:pic>
        <p:nvPicPr>
          <p:cNvPr id="838659" name="Picture 3">
            <a:extLst>
              <a:ext uri="{FF2B5EF4-FFF2-40B4-BE49-F238E27FC236}">
                <a16:creationId xmlns:a16="http://schemas.microsoft.com/office/drawing/2014/main" id="{8D12F4C7-65D1-4741-9390-541E1C04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226695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60" name="Picture 4">
            <a:extLst>
              <a:ext uri="{FF2B5EF4-FFF2-40B4-BE49-F238E27FC236}">
                <a16:creationId xmlns:a16="http://schemas.microsoft.com/office/drawing/2014/main" id="{87C30EFD-AD3D-41EB-870B-808654A1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684338"/>
            <a:ext cx="2203450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61" name="Picture 5">
            <a:extLst>
              <a:ext uri="{FF2B5EF4-FFF2-40B4-BE49-F238E27FC236}">
                <a16:creationId xmlns:a16="http://schemas.microsoft.com/office/drawing/2014/main" id="{10CDC4C3-A039-40E6-9624-D73EBAE9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692275"/>
            <a:ext cx="2157412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62" name="Picture 6">
            <a:extLst>
              <a:ext uri="{FF2B5EF4-FFF2-40B4-BE49-F238E27FC236}">
                <a16:creationId xmlns:a16="http://schemas.microsoft.com/office/drawing/2014/main" id="{1C7A167B-74BA-49E8-8ECC-C78EA45D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709738"/>
            <a:ext cx="2220912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38663" name="Object 7">
            <a:extLst>
              <a:ext uri="{FF2B5EF4-FFF2-40B4-BE49-F238E27FC236}">
                <a16:creationId xmlns:a16="http://schemas.microsoft.com/office/drawing/2014/main" id="{D6F6BD9A-64AE-4725-9B1F-1C2F8C140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76288"/>
          <a:ext cx="22177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2" name="Document" r:id="rId7" imgW="1212120" imgH="361800" progId="Word.Document.8">
                  <p:embed/>
                </p:oleObj>
              </mc:Choice>
              <mc:Fallback>
                <p:oleObj name="Document" r:id="rId7" imgW="1212120" imgH="3618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6288"/>
                        <a:ext cx="22177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4" name="Object 8">
            <a:extLst>
              <a:ext uri="{FF2B5EF4-FFF2-40B4-BE49-F238E27FC236}">
                <a16:creationId xmlns:a16="http://schemas.microsoft.com/office/drawing/2014/main" id="{601E2A23-E953-4469-963F-10537358B2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1238" y="773113"/>
          <a:ext cx="24431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3" name="Document" r:id="rId9" imgW="1360800" imgH="501480" progId="Word.Document.8">
                  <p:embed/>
                </p:oleObj>
              </mc:Choice>
              <mc:Fallback>
                <p:oleObj name="Document" r:id="rId9" imgW="1360800" imgH="5014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773113"/>
                        <a:ext cx="24431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5" name="Object 9">
            <a:extLst>
              <a:ext uri="{FF2B5EF4-FFF2-40B4-BE49-F238E27FC236}">
                <a16:creationId xmlns:a16="http://schemas.microsoft.com/office/drawing/2014/main" id="{42FE5147-829A-4492-9E79-8E5D5B9F72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811213"/>
          <a:ext cx="24495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4" name="Document" r:id="rId11" imgW="1360800" imgH="501480" progId="Word.Document.8">
                  <p:embed/>
                </p:oleObj>
              </mc:Choice>
              <mc:Fallback>
                <p:oleObj name="Document" r:id="rId11" imgW="1360800" imgH="5014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811213"/>
                        <a:ext cx="2449513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6" name="Object 10">
            <a:extLst>
              <a:ext uri="{FF2B5EF4-FFF2-40B4-BE49-F238E27FC236}">
                <a16:creationId xmlns:a16="http://schemas.microsoft.com/office/drawing/2014/main" id="{44751B79-840D-4C5E-8470-E057CFED5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803275"/>
          <a:ext cx="244951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5" name="Document" r:id="rId13" imgW="1360800" imgH="501480" progId="Word.Document.8">
                  <p:embed/>
                </p:oleObj>
              </mc:Choice>
              <mc:Fallback>
                <p:oleObj name="Document" r:id="rId13" imgW="1360800" imgH="5014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803275"/>
                        <a:ext cx="2449512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7" name="Object 11">
            <a:extLst>
              <a:ext uri="{FF2B5EF4-FFF2-40B4-BE49-F238E27FC236}">
                <a16:creationId xmlns:a16="http://schemas.microsoft.com/office/drawing/2014/main" id="{387F8416-FC7B-4D48-A9EB-3682FB7B9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9638" y="5503863"/>
          <a:ext cx="3016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6" name="Equation" r:id="rId15" imgW="1688760" imgH="253800" progId="Equation.3">
                  <p:embed/>
                </p:oleObj>
              </mc:Choice>
              <mc:Fallback>
                <p:oleObj name="Equation" r:id="rId15" imgW="168876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5503863"/>
                        <a:ext cx="30162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8" name="Object 12">
            <a:extLst>
              <a:ext uri="{FF2B5EF4-FFF2-40B4-BE49-F238E27FC236}">
                <a16:creationId xmlns:a16="http://schemas.microsoft.com/office/drawing/2014/main" id="{747247C4-3DE8-44F8-9C50-D408C1C835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5438" y="5494338"/>
          <a:ext cx="22685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7" name="Equation" r:id="rId17" imgW="1269720" imgH="228600" progId="Equation.3">
                  <p:embed/>
                </p:oleObj>
              </mc:Choice>
              <mc:Fallback>
                <p:oleObj name="Equation" r:id="rId17" imgW="12697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4338"/>
                        <a:ext cx="22685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9" name="Line 13">
            <a:extLst>
              <a:ext uri="{FF2B5EF4-FFF2-40B4-BE49-F238E27FC236}">
                <a16:creationId xmlns:a16="http://schemas.microsoft.com/office/drawing/2014/main" id="{07FD4EA7-C0D7-4FCA-818C-2EEC0A618F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3763" y="5276850"/>
            <a:ext cx="663575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0" name="Line 14">
            <a:extLst>
              <a:ext uri="{FF2B5EF4-FFF2-40B4-BE49-F238E27FC236}">
                <a16:creationId xmlns:a16="http://schemas.microsoft.com/office/drawing/2014/main" id="{8213742C-2B1A-46D4-BA05-41AB75AC6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3013" y="5237163"/>
            <a:ext cx="279400" cy="344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1" name="Text Box 15">
            <a:extLst>
              <a:ext uri="{FF2B5EF4-FFF2-40B4-BE49-F238E27FC236}">
                <a16:creationId xmlns:a16="http://schemas.microsoft.com/office/drawing/2014/main" id="{B2ADA593-F0F2-4DAA-9B48-8AAB5B0C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  <a:latin typeface="Arial" panose="020B0604020202020204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>
            <a:extLst>
              <a:ext uri="{FF2B5EF4-FFF2-40B4-BE49-F238E27FC236}">
                <a16:creationId xmlns:a16="http://schemas.microsoft.com/office/drawing/2014/main" id="{0FF7F2C6-90D6-449F-BC90-FC01C8AB6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Terrain Stability Mapping</a:t>
            </a:r>
          </a:p>
        </p:txBody>
      </p:sp>
      <p:pic>
        <p:nvPicPr>
          <p:cNvPr id="600076" name="Picture 12">
            <a:extLst>
              <a:ext uri="{FF2B5EF4-FFF2-40B4-BE49-F238E27FC236}">
                <a16:creationId xmlns:a16="http://schemas.microsoft.com/office/drawing/2014/main" id="{C11A114C-85C1-484B-B273-9ECBB3EA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2070" r="10843" b="4974"/>
          <a:stretch>
            <a:fillRect/>
          </a:stretch>
        </p:blipFill>
        <p:spPr bwMode="auto">
          <a:xfrm>
            <a:off x="0" y="1828800"/>
            <a:ext cx="401161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0" name="Picture 16">
            <a:extLst>
              <a:ext uri="{FF2B5EF4-FFF2-40B4-BE49-F238E27FC236}">
                <a16:creationId xmlns:a16="http://schemas.microsoft.com/office/drawing/2014/main" id="{7DF6FB8A-7816-415A-A92D-235408F2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773238"/>
            <a:ext cx="6424612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0077" name="Group 13">
            <a:extLst>
              <a:ext uri="{FF2B5EF4-FFF2-40B4-BE49-F238E27FC236}">
                <a16:creationId xmlns:a16="http://schemas.microsoft.com/office/drawing/2014/main" id="{58068608-FB5B-4686-8289-B41CB0A24981}"/>
              </a:ext>
            </a:extLst>
          </p:cNvPr>
          <p:cNvGrpSpPr>
            <a:grpSpLocks/>
          </p:cNvGrpSpPr>
          <p:nvPr/>
        </p:nvGrpSpPr>
        <p:grpSpPr bwMode="auto">
          <a:xfrm>
            <a:off x="0" y="4887913"/>
            <a:ext cx="3551238" cy="1741487"/>
            <a:chOff x="3041" y="2744"/>
            <a:chExt cx="2562" cy="1380"/>
          </a:xfrm>
        </p:grpSpPr>
        <p:graphicFrame>
          <p:nvGraphicFramePr>
            <p:cNvPr id="600078" name="Object 14">
              <a:extLst>
                <a:ext uri="{FF2B5EF4-FFF2-40B4-BE49-F238E27FC236}">
                  <a16:creationId xmlns:a16="http://schemas.microsoft.com/office/drawing/2014/main" id="{8B1EAC55-623E-496A-AB54-C89713F113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1" y="2744"/>
            <a:ext cx="2562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2" name="Picture" r:id="rId5" imgW="4067280" imgH="2190600" progId="Word.Picture.8">
                    <p:embed/>
                  </p:oleObj>
                </mc:Choice>
                <mc:Fallback>
                  <p:oleObj name="Picture" r:id="rId5" imgW="4067280" imgH="2190600" progId="Word.Picture.8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744"/>
                          <a:ext cx="2562" cy="13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0079" name="Object 15">
              <a:extLst>
                <a:ext uri="{FF2B5EF4-FFF2-40B4-BE49-F238E27FC236}">
                  <a16:creationId xmlns:a16="http://schemas.microsoft.com/office/drawing/2014/main" id="{849D641F-F62C-42CD-B14D-105B2A6F03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4" y="3735"/>
            <a:ext cx="129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3" name="Equation" r:id="rId7" imgW="1701720" imgH="393480" progId="Equation.3">
                    <p:embed/>
                  </p:oleObj>
                </mc:Choice>
                <mc:Fallback>
                  <p:oleObj name="Equation" r:id="rId7" imgW="170172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3735"/>
                          <a:ext cx="1296" cy="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0081" name="Text Box 17">
            <a:extLst>
              <a:ext uri="{FF2B5EF4-FFF2-40B4-BE49-F238E27FC236}">
                <a16:creationId xmlns:a16="http://schemas.microsoft.com/office/drawing/2014/main" id="{D7FD297B-B7B9-40F4-BCB1-38161879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6529388"/>
            <a:ext cx="865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969696"/>
                </a:solidFill>
              </a:rPr>
              <a:t>With Bob Pack.  http://www.engineering.usu.edu/dtarb/sinmap.htm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>
            <a:extLst>
              <a:ext uri="{FF2B5EF4-FFF2-40B4-BE49-F238E27FC236}">
                <a16:creationId xmlns:a16="http://schemas.microsoft.com/office/drawing/2014/main" id="{15FF59C0-2E03-4CA8-A5A3-FCEAD9BC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225"/>
            <a:ext cx="9144000" cy="6454775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891" name="AutoShape 3">
            <a:extLst>
              <a:ext uri="{FF2B5EF4-FFF2-40B4-BE49-F238E27FC236}">
                <a16:creationId xmlns:a16="http://schemas.microsoft.com/office/drawing/2014/main" id="{D87054AE-06D7-46E2-9B1A-74DE6D12138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32100" y="1143000"/>
            <a:ext cx="50085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2" name="Freeform 4">
            <a:extLst>
              <a:ext uri="{FF2B5EF4-FFF2-40B4-BE49-F238E27FC236}">
                <a16:creationId xmlns:a16="http://schemas.microsoft.com/office/drawing/2014/main" id="{C6CCB926-88BD-4096-A199-FA221B1410E7}"/>
              </a:ext>
            </a:extLst>
          </p:cNvPr>
          <p:cNvSpPr>
            <a:spLocks/>
          </p:cNvSpPr>
          <p:nvPr/>
        </p:nvSpPr>
        <p:spPr bwMode="auto">
          <a:xfrm>
            <a:off x="2894013" y="1108075"/>
            <a:ext cx="4903787" cy="1957388"/>
          </a:xfrm>
          <a:custGeom>
            <a:avLst/>
            <a:gdLst>
              <a:gd name="T0" fmla="*/ 1 w 3089"/>
              <a:gd name="T1" fmla="*/ 851 h 1233"/>
              <a:gd name="T2" fmla="*/ 0 w 3089"/>
              <a:gd name="T3" fmla="*/ 1233 h 1233"/>
              <a:gd name="T4" fmla="*/ 3088 w 3089"/>
              <a:gd name="T5" fmla="*/ 382 h 1233"/>
              <a:gd name="T6" fmla="*/ 3089 w 3089"/>
              <a:gd name="T7" fmla="*/ 0 h 1233"/>
              <a:gd name="T8" fmla="*/ 1 w 3089"/>
              <a:gd name="T9" fmla="*/ 851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9" h="1233">
                <a:moveTo>
                  <a:pt x="1" y="851"/>
                </a:moveTo>
                <a:lnTo>
                  <a:pt x="0" y="1233"/>
                </a:lnTo>
                <a:lnTo>
                  <a:pt x="3088" y="382"/>
                </a:lnTo>
                <a:lnTo>
                  <a:pt x="3089" y="0"/>
                </a:lnTo>
                <a:lnTo>
                  <a:pt x="1" y="851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3" name="Freeform 5">
            <a:extLst>
              <a:ext uri="{FF2B5EF4-FFF2-40B4-BE49-F238E27FC236}">
                <a16:creationId xmlns:a16="http://schemas.microsoft.com/office/drawing/2014/main" id="{FB95ABE7-4056-4D4C-82A1-BD5C557646C6}"/>
              </a:ext>
            </a:extLst>
          </p:cNvPr>
          <p:cNvSpPr>
            <a:spLocks/>
          </p:cNvSpPr>
          <p:nvPr/>
        </p:nvSpPr>
        <p:spPr bwMode="auto">
          <a:xfrm>
            <a:off x="2894013" y="1719263"/>
            <a:ext cx="4902200" cy="1957387"/>
          </a:xfrm>
          <a:custGeom>
            <a:avLst/>
            <a:gdLst>
              <a:gd name="T0" fmla="*/ 1 w 3088"/>
              <a:gd name="T1" fmla="*/ 850 h 1233"/>
              <a:gd name="T2" fmla="*/ 0 w 3088"/>
              <a:gd name="T3" fmla="*/ 1233 h 1233"/>
              <a:gd name="T4" fmla="*/ 3086 w 3088"/>
              <a:gd name="T5" fmla="*/ 381 h 1233"/>
              <a:gd name="T6" fmla="*/ 3088 w 3088"/>
              <a:gd name="T7" fmla="*/ 0 h 1233"/>
              <a:gd name="T8" fmla="*/ 1 w 3088"/>
              <a:gd name="T9" fmla="*/ 85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8" h="1233">
                <a:moveTo>
                  <a:pt x="1" y="850"/>
                </a:moveTo>
                <a:lnTo>
                  <a:pt x="0" y="1233"/>
                </a:lnTo>
                <a:lnTo>
                  <a:pt x="3086" y="381"/>
                </a:lnTo>
                <a:lnTo>
                  <a:pt x="3088" y="0"/>
                </a:lnTo>
                <a:lnTo>
                  <a:pt x="1" y="85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4" name="Freeform 6">
            <a:extLst>
              <a:ext uri="{FF2B5EF4-FFF2-40B4-BE49-F238E27FC236}">
                <a16:creationId xmlns:a16="http://schemas.microsoft.com/office/drawing/2014/main" id="{7861324D-E72D-4346-B730-ABF992B2E4F4}"/>
              </a:ext>
            </a:extLst>
          </p:cNvPr>
          <p:cNvSpPr>
            <a:spLocks/>
          </p:cNvSpPr>
          <p:nvPr/>
        </p:nvSpPr>
        <p:spPr bwMode="auto">
          <a:xfrm>
            <a:off x="2882900" y="2328863"/>
            <a:ext cx="4914900" cy="1354137"/>
          </a:xfrm>
          <a:custGeom>
            <a:avLst/>
            <a:gdLst>
              <a:gd name="T0" fmla="*/ 3096 w 3096"/>
              <a:gd name="T1" fmla="*/ 0 h 853"/>
              <a:gd name="T2" fmla="*/ 3096 w 3096"/>
              <a:gd name="T3" fmla="*/ 853 h 853"/>
              <a:gd name="T4" fmla="*/ 0 w 3096"/>
              <a:gd name="T5" fmla="*/ 853 h 853"/>
              <a:gd name="T6" fmla="*/ 3096 w 3096"/>
              <a:gd name="T7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6" h="853">
                <a:moveTo>
                  <a:pt x="3096" y="0"/>
                </a:moveTo>
                <a:lnTo>
                  <a:pt x="3096" y="853"/>
                </a:lnTo>
                <a:lnTo>
                  <a:pt x="0" y="853"/>
                </a:lnTo>
                <a:lnTo>
                  <a:pt x="3096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5" name="Freeform 7">
            <a:extLst>
              <a:ext uri="{FF2B5EF4-FFF2-40B4-BE49-F238E27FC236}">
                <a16:creationId xmlns:a16="http://schemas.microsoft.com/office/drawing/2014/main" id="{2676F913-7074-4C8A-9FED-1F01ABEC42D3}"/>
              </a:ext>
            </a:extLst>
          </p:cNvPr>
          <p:cNvSpPr>
            <a:spLocks/>
          </p:cNvSpPr>
          <p:nvPr/>
        </p:nvSpPr>
        <p:spPr bwMode="auto">
          <a:xfrm>
            <a:off x="2900363" y="1103313"/>
            <a:ext cx="4876800" cy="1376362"/>
          </a:xfrm>
          <a:custGeom>
            <a:avLst/>
            <a:gdLst>
              <a:gd name="T0" fmla="*/ 0 w 3072"/>
              <a:gd name="T1" fmla="*/ 854 h 867"/>
              <a:gd name="T2" fmla="*/ 3 w 3072"/>
              <a:gd name="T3" fmla="*/ 867 h 867"/>
              <a:gd name="T4" fmla="*/ 3072 w 3072"/>
              <a:gd name="T5" fmla="*/ 13 h 867"/>
              <a:gd name="T6" fmla="*/ 3068 w 3072"/>
              <a:gd name="T7" fmla="*/ 0 h 867"/>
              <a:gd name="T8" fmla="*/ 0 w 3072"/>
              <a:gd name="T9" fmla="*/ 854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2" h="867">
                <a:moveTo>
                  <a:pt x="0" y="854"/>
                </a:moveTo>
                <a:lnTo>
                  <a:pt x="3" y="867"/>
                </a:lnTo>
                <a:lnTo>
                  <a:pt x="3072" y="13"/>
                </a:lnTo>
                <a:lnTo>
                  <a:pt x="3068" y="0"/>
                </a:lnTo>
                <a:lnTo>
                  <a:pt x="0" y="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6" name="Freeform 8">
            <a:extLst>
              <a:ext uri="{FF2B5EF4-FFF2-40B4-BE49-F238E27FC236}">
                <a16:creationId xmlns:a16="http://schemas.microsoft.com/office/drawing/2014/main" id="{14025C6D-C02B-4812-8B2C-5B94D5918032}"/>
              </a:ext>
            </a:extLst>
          </p:cNvPr>
          <p:cNvSpPr>
            <a:spLocks/>
          </p:cNvSpPr>
          <p:nvPr/>
        </p:nvSpPr>
        <p:spPr bwMode="auto">
          <a:xfrm>
            <a:off x="7154863" y="1693863"/>
            <a:ext cx="201612" cy="166687"/>
          </a:xfrm>
          <a:custGeom>
            <a:avLst/>
            <a:gdLst>
              <a:gd name="T0" fmla="*/ 0 w 70"/>
              <a:gd name="T1" fmla="*/ 0 h 70"/>
              <a:gd name="T2" fmla="*/ 70 w 70"/>
              <a:gd name="T3" fmla="*/ 0 h 70"/>
              <a:gd name="T4" fmla="*/ 35 w 70"/>
              <a:gd name="T5" fmla="*/ 70 h 70"/>
              <a:gd name="T6" fmla="*/ 0 w 70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0">
                <a:moveTo>
                  <a:pt x="0" y="0"/>
                </a:moveTo>
                <a:lnTo>
                  <a:pt x="70" y="0"/>
                </a:lnTo>
                <a:lnTo>
                  <a:pt x="35" y="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1176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9897" name="Group 9">
            <a:extLst>
              <a:ext uri="{FF2B5EF4-FFF2-40B4-BE49-F238E27FC236}">
                <a16:creationId xmlns:a16="http://schemas.microsoft.com/office/drawing/2014/main" id="{A2568C28-D1A0-45E4-AEE3-5E6E84DF69D6}"/>
              </a:ext>
            </a:extLst>
          </p:cNvPr>
          <p:cNvGrpSpPr>
            <a:grpSpLocks/>
          </p:cNvGrpSpPr>
          <p:nvPr/>
        </p:nvGrpSpPr>
        <p:grpSpPr bwMode="auto">
          <a:xfrm>
            <a:off x="6510338" y="2058988"/>
            <a:ext cx="123825" cy="609600"/>
            <a:chOff x="4101" y="1297"/>
            <a:chExt cx="78" cy="384"/>
          </a:xfrm>
        </p:grpSpPr>
        <p:sp>
          <p:nvSpPr>
            <p:cNvPr id="1189898" name="Line 10">
              <a:extLst>
                <a:ext uri="{FF2B5EF4-FFF2-40B4-BE49-F238E27FC236}">
                  <a16:creationId xmlns:a16="http://schemas.microsoft.com/office/drawing/2014/main" id="{BDE8DC88-7EDD-4A0A-9CE9-1A7B91A88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" y="1371"/>
              <a:ext cx="1" cy="2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899" name="Freeform 11">
              <a:extLst>
                <a:ext uri="{FF2B5EF4-FFF2-40B4-BE49-F238E27FC236}">
                  <a16:creationId xmlns:a16="http://schemas.microsoft.com/office/drawing/2014/main" id="{50FB3AF0-5BCB-4463-B39E-9BA21F9A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1297"/>
              <a:ext cx="77" cy="76"/>
            </a:xfrm>
            <a:custGeom>
              <a:avLst/>
              <a:gdLst>
                <a:gd name="T0" fmla="*/ 77 w 77"/>
                <a:gd name="T1" fmla="*/ 76 h 76"/>
                <a:gd name="T2" fmla="*/ 38 w 77"/>
                <a:gd name="T3" fmla="*/ 0 h 76"/>
                <a:gd name="T4" fmla="*/ 0 w 77"/>
                <a:gd name="T5" fmla="*/ 76 h 76"/>
                <a:gd name="T6" fmla="*/ 77 w 77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6">
                  <a:moveTo>
                    <a:pt x="77" y="76"/>
                  </a:moveTo>
                  <a:lnTo>
                    <a:pt x="38" y="0"/>
                  </a:lnTo>
                  <a:lnTo>
                    <a:pt x="0" y="76"/>
                  </a:lnTo>
                  <a:lnTo>
                    <a:pt x="7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900" name="Freeform 12">
              <a:extLst>
                <a:ext uri="{FF2B5EF4-FFF2-40B4-BE49-F238E27FC236}">
                  <a16:creationId xmlns:a16="http://schemas.microsoft.com/office/drawing/2014/main" id="{199489E5-9EEA-4DD8-84DF-253184CC3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1604"/>
              <a:ext cx="77" cy="77"/>
            </a:xfrm>
            <a:custGeom>
              <a:avLst/>
              <a:gdLst>
                <a:gd name="T0" fmla="*/ 0 w 77"/>
                <a:gd name="T1" fmla="*/ 0 h 77"/>
                <a:gd name="T2" fmla="*/ 39 w 77"/>
                <a:gd name="T3" fmla="*/ 77 h 77"/>
                <a:gd name="T4" fmla="*/ 77 w 77"/>
                <a:gd name="T5" fmla="*/ 0 h 77"/>
                <a:gd name="T6" fmla="*/ 0 w 7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39" y="77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9901" name="Rectangle 13">
            <a:extLst>
              <a:ext uri="{FF2B5EF4-FFF2-40B4-BE49-F238E27FC236}">
                <a16:creationId xmlns:a16="http://schemas.microsoft.com/office/drawing/2014/main" id="{DD165923-BED1-4D8A-BE31-31A6D464D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71850"/>
            <a:ext cx="201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902" name="Rectangle 14">
            <a:extLst>
              <a:ext uri="{FF2B5EF4-FFF2-40B4-BE49-F238E27FC236}">
                <a16:creationId xmlns:a16="http://schemas.microsoft.com/office/drawing/2014/main" id="{FE0EA204-9FA3-4535-BB4C-AEE65E50C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3244850"/>
            <a:ext cx="1516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700">
                <a:solidFill>
                  <a:srgbClr val="000000"/>
                </a:solidFill>
                <a:latin typeface="Symbol" panose="05050102010706020507" pitchFamily="18" charset="2"/>
              </a:rPr>
              <a:t>   </a:t>
            </a:r>
            <a:r>
              <a:rPr kumimoji="0" lang="en-US" altLang="en-US" sz="2800" b="1">
                <a:solidFill>
                  <a:srgbClr val="000000"/>
                </a:solidFill>
                <a:latin typeface="Symbol" panose="05050102010706020507" pitchFamily="18" charset="2"/>
              </a:rPr>
              <a:t>q = </a:t>
            </a:r>
            <a:r>
              <a:rPr kumimoji="0"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slope</a:t>
            </a:r>
            <a:endParaRPr kumimoji="0" lang="en-US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89903" name="Rectangle 15">
            <a:extLst>
              <a:ext uri="{FF2B5EF4-FFF2-40B4-BE49-F238E27FC236}">
                <a16:creationId xmlns:a16="http://schemas.microsoft.com/office/drawing/2014/main" id="{8801D843-C9E6-4E9C-98B6-EA7992541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387725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700">
                <a:solidFill>
                  <a:srgbClr val="000000"/>
                </a:solidFill>
              </a:rPr>
              <a:t> </a:t>
            </a:r>
            <a:endParaRPr kumimoji="0"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89904" name="Freeform 16">
            <a:extLst>
              <a:ext uri="{FF2B5EF4-FFF2-40B4-BE49-F238E27FC236}">
                <a16:creationId xmlns:a16="http://schemas.microsoft.com/office/drawing/2014/main" id="{3A1E7AD3-5745-4E4F-8700-F49153B28211}"/>
              </a:ext>
            </a:extLst>
          </p:cNvPr>
          <p:cNvSpPr>
            <a:spLocks/>
          </p:cNvSpPr>
          <p:nvPr/>
        </p:nvSpPr>
        <p:spPr bwMode="auto">
          <a:xfrm>
            <a:off x="3933825" y="3402013"/>
            <a:ext cx="58738" cy="273050"/>
          </a:xfrm>
          <a:custGeom>
            <a:avLst/>
            <a:gdLst>
              <a:gd name="T0" fmla="*/ 37 w 37"/>
              <a:gd name="T1" fmla="*/ 172 h 172"/>
              <a:gd name="T2" fmla="*/ 31 w 37"/>
              <a:gd name="T3" fmla="*/ 141 h 172"/>
              <a:gd name="T4" fmla="*/ 27 w 37"/>
              <a:gd name="T5" fmla="*/ 125 h 172"/>
              <a:gd name="T6" fmla="*/ 22 w 37"/>
              <a:gd name="T7" fmla="*/ 109 h 172"/>
              <a:gd name="T8" fmla="*/ 21 w 37"/>
              <a:gd name="T9" fmla="*/ 94 h 172"/>
              <a:gd name="T10" fmla="*/ 21 w 37"/>
              <a:gd name="T11" fmla="*/ 75 h 172"/>
              <a:gd name="T12" fmla="*/ 19 w 37"/>
              <a:gd name="T13" fmla="*/ 57 h 172"/>
              <a:gd name="T14" fmla="*/ 15 w 37"/>
              <a:gd name="T15" fmla="*/ 40 h 172"/>
              <a:gd name="T16" fmla="*/ 9 w 37"/>
              <a:gd name="T17" fmla="*/ 26 h 172"/>
              <a:gd name="T18" fmla="*/ 3 w 37"/>
              <a:gd name="T19" fmla="*/ 10 h 172"/>
              <a:gd name="T20" fmla="*/ 3 w 37"/>
              <a:gd name="T21" fmla="*/ 7 h 172"/>
              <a:gd name="T22" fmla="*/ 2 w 37"/>
              <a:gd name="T23" fmla="*/ 3 h 172"/>
              <a:gd name="T24" fmla="*/ 1 w 37"/>
              <a:gd name="T25" fmla="*/ 1 h 172"/>
              <a:gd name="T26" fmla="*/ 0 w 37"/>
              <a:gd name="T27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" h="172">
                <a:moveTo>
                  <a:pt x="37" y="172"/>
                </a:moveTo>
                <a:lnTo>
                  <a:pt x="31" y="141"/>
                </a:lnTo>
                <a:lnTo>
                  <a:pt x="27" y="125"/>
                </a:lnTo>
                <a:lnTo>
                  <a:pt x="22" y="109"/>
                </a:lnTo>
                <a:lnTo>
                  <a:pt x="21" y="94"/>
                </a:lnTo>
                <a:lnTo>
                  <a:pt x="21" y="75"/>
                </a:lnTo>
                <a:lnTo>
                  <a:pt x="19" y="57"/>
                </a:lnTo>
                <a:lnTo>
                  <a:pt x="15" y="40"/>
                </a:lnTo>
                <a:lnTo>
                  <a:pt x="9" y="26"/>
                </a:lnTo>
                <a:lnTo>
                  <a:pt x="3" y="10"/>
                </a:lnTo>
                <a:lnTo>
                  <a:pt x="3" y="7"/>
                </a:lnTo>
                <a:lnTo>
                  <a:pt x="2" y="3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905" name="Freeform 17">
            <a:extLst>
              <a:ext uri="{FF2B5EF4-FFF2-40B4-BE49-F238E27FC236}">
                <a16:creationId xmlns:a16="http://schemas.microsoft.com/office/drawing/2014/main" id="{DE40327A-FBCB-4750-9A75-8305418DDEB0}"/>
              </a:ext>
            </a:extLst>
          </p:cNvPr>
          <p:cNvSpPr>
            <a:spLocks/>
          </p:cNvSpPr>
          <p:nvPr/>
        </p:nvSpPr>
        <p:spPr bwMode="auto">
          <a:xfrm>
            <a:off x="2894013" y="2324100"/>
            <a:ext cx="4902200" cy="1357313"/>
          </a:xfrm>
          <a:custGeom>
            <a:avLst/>
            <a:gdLst>
              <a:gd name="T0" fmla="*/ 0 w 3088"/>
              <a:gd name="T1" fmla="*/ 842 h 855"/>
              <a:gd name="T2" fmla="*/ 4 w 3088"/>
              <a:gd name="T3" fmla="*/ 855 h 855"/>
              <a:gd name="T4" fmla="*/ 3088 w 3088"/>
              <a:gd name="T5" fmla="*/ 13 h 855"/>
              <a:gd name="T6" fmla="*/ 3084 w 3088"/>
              <a:gd name="T7" fmla="*/ 0 h 855"/>
              <a:gd name="T8" fmla="*/ 0 w 3088"/>
              <a:gd name="T9" fmla="*/ 842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8" h="855">
                <a:moveTo>
                  <a:pt x="0" y="842"/>
                </a:moveTo>
                <a:lnTo>
                  <a:pt x="4" y="855"/>
                </a:lnTo>
                <a:lnTo>
                  <a:pt x="3088" y="13"/>
                </a:lnTo>
                <a:lnTo>
                  <a:pt x="3084" y="0"/>
                </a:lnTo>
                <a:lnTo>
                  <a:pt x="0" y="8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906" name="Rectangle 18">
            <a:extLst>
              <a:ext uri="{FF2B5EF4-FFF2-40B4-BE49-F238E27FC236}">
                <a16:creationId xmlns:a16="http://schemas.microsoft.com/office/drawing/2014/main" id="{2B2E6507-2475-4B85-BEFF-7AECF15F7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534988"/>
            <a:ext cx="7772400" cy="609600"/>
          </a:xfrm>
        </p:spPr>
        <p:txBody>
          <a:bodyPr/>
          <a:lstStyle/>
          <a:p>
            <a:r>
              <a:rPr lang="en-CA" altLang="en-US" sz="3600">
                <a:solidFill>
                  <a:schemeClr val="bg1"/>
                </a:solidFill>
              </a:rPr>
              <a:t>SINMAP Theoretical Basis</a:t>
            </a:r>
            <a:endParaRPr lang="en-CA" altLang="en-US">
              <a:solidFill>
                <a:schemeClr val="bg1"/>
              </a:solidFill>
            </a:endParaRPr>
          </a:p>
        </p:txBody>
      </p:sp>
      <p:sp>
        <p:nvSpPr>
          <p:cNvPr id="1189907" name="Rectangle 19">
            <a:extLst>
              <a:ext uri="{FF2B5EF4-FFF2-40B4-BE49-F238E27FC236}">
                <a16:creationId xmlns:a16="http://schemas.microsoft.com/office/drawing/2014/main" id="{29EFBBE3-519C-4D00-98AE-97065CAE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0" lang="en-CA" altLang="en-US"/>
          </a:p>
        </p:txBody>
      </p:sp>
      <p:graphicFrame>
        <p:nvGraphicFramePr>
          <p:cNvPr id="1189908" name="Object 20">
            <a:extLst>
              <a:ext uri="{FF2B5EF4-FFF2-40B4-BE49-F238E27FC236}">
                <a16:creationId xmlns:a16="http://schemas.microsoft.com/office/drawing/2014/main" id="{45BEBB17-7FD1-4C91-B569-46C3AFB06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0950" y="3905250"/>
          <a:ext cx="61245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41" name="Equation" r:id="rId4" imgW="2044440" imgH="393480" progId="Equation.3">
                  <p:embed/>
                </p:oleObj>
              </mc:Choice>
              <mc:Fallback>
                <p:oleObj name="Equation" r:id="rId4" imgW="204444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905250"/>
                        <a:ext cx="61245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9909" name="Object 21">
            <a:extLst>
              <a:ext uri="{FF2B5EF4-FFF2-40B4-BE49-F238E27FC236}">
                <a16:creationId xmlns:a16="http://schemas.microsoft.com/office/drawing/2014/main" id="{79CF1177-D644-44DD-817D-9CE9845A2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413" y="5240338"/>
          <a:ext cx="32004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42" name="Equation" r:id="rId6" imgW="1384200" imgH="393480" progId="Equation.3">
                  <p:embed/>
                </p:oleObj>
              </mc:Choice>
              <mc:Fallback>
                <p:oleObj name="Equation" r:id="rId6" imgW="13842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5240338"/>
                        <a:ext cx="32004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910" name="Text Box 22">
            <a:extLst>
              <a:ext uri="{FF2B5EF4-FFF2-40B4-BE49-F238E27FC236}">
                <a16:creationId xmlns:a16="http://schemas.microsoft.com/office/drawing/2014/main" id="{14D3BBBC-25AD-4678-89F4-AA401B0D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1292225"/>
            <a:ext cx="5065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184150" tIns="92075" rIns="184150" bIns="92075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Infinite Plane Slope Stability Model</a:t>
            </a:r>
            <a:endParaRPr kumimoji="0" lang="en-US" altLang="en-US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89911" name="Text Box 23">
            <a:extLst>
              <a:ext uri="{FF2B5EF4-FFF2-40B4-BE49-F238E27FC236}">
                <a16:creationId xmlns:a16="http://schemas.microsoft.com/office/drawing/2014/main" id="{D7607977-E8E7-4FC0-9FE5-3840BD5C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2390775"/>
            <a:ext cx="276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FS=Factor of Safety</a:t>
            </a:r>
            <a:endParaRPr kumimoji="0" lang="en-US" altLang="en-US" sz="2400">
              <a:solidFill>
                <a:schemeClr val="bg1"/>
              </a:solidFill>
            </a:endParaRPr>
          </a:p>
        </p:txBody>
      </p:sp>
      <p:sp>
        <p:nvSpPr>
          <p:cNvPr id="1189912" name="Text Box 24">
            <a:extLst>
              <a:ext uri="{FF2B5EF4-FFF2-40B4-BE49-F238E27FC236}">
                <a16:creationId xmlns:a16="http://schemas.microsoft.com/office/drawing/2014/main" id="{84992DC7-6AF4-4E62-90BE-3571A430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267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where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89913" name="Line 25">
            <a:extLst>
              <a:ext uri="{FF2B5EF4-FFF2-40B4-BE49-F238E27FC236}">
                <a16:creationId xmlns:a16="http://schemas.microsoft.com/office/drawing/2014/main" id="{485AA004-4DAC-4C44-8DD7-E7079399E2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8850" y="2687638"/>
            <a:ext cx="755650" cy="212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14" name="Line 26">
            <a:extLst>
              <a:ext uri="{FF2B5EF4-FFF2-40B4-BE49-F238E27FC236}">
                <a16:creationId xmlns:a16="http://schemas.microsoft.com/office/drawing/2014/main" id="{5C76002C-AC34-4A74-876C-29A5222BDD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8" y="2794000"/>
            <a:ext cx="754062" cy="195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15" name="Oval 27">
            <a:extLst>
              <a:ext uri="{FF2B5EF4-FFF2-40B4-BE49-F238E27FC236}">
                <a16:creationId xmlns:a16="http://schemas.microsoft.com/office/drawing/2014/main" id="{6B515525-3467-4078-9832-CAFDC5C1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57721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16" name="Oval 28">
            <a:extLst>
              <a:ext uri="{FF2B5EF4-FFF2-40B4-BE49-F238E27FC236}">
                <a16:creationId xmlns:a16="http://schemas.microsoft.com/office/drawing/2014/main" id="{4C4BEC38-C316-4FB0-A7E8-47E06E79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619625"/>
            <a:ext cx="460375" cy="4095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17" name="Oval 29">
            <a:extLst>
              <a:ext uri="{FF2B5EF4-FFF2-40B4-BE49-F238E27FC236}">
                <a16:creationId xmlns:a16="http://schemas.microsoft.com/office/drawing/2014/main" id="{9083FC6C-8FD2-49AB-BF3C-75A2FF4E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5387975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18" name="Text Box 30">
            <a:extLst>
              <a:ext uri="{FF2B5EF4-FFF2-40B4-BE49-F238E27FC236}">
                <a16:creationId xmlns:a16="http://schemas.microsoft.com/office/drawing/2014/main" id="{43ED5120-7337-441B-B495-40CE9B26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6336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rgbClr val="FF0000"/>
                </a:solidFill>
              </a:rPr>
              <a:t>R</a:t>
            </a:r>
            <a:endParaRPr kumimoji="0" lang="en-US" altLang="en-US" sz="2400">
              <a:solidFill>
                <a:srgbClr val="FF0000"/>
              </a:solidFill>
            </a:endParaRPr>
          </a:p>
        </p:txBody>
      </p:sp>
      <p:sp>
        <p:nvSpPr>
          <p:cNvPr id="1189919" name="Text Box 31">
            <a:extLst>
              <a:ext uri="{FF2B5EF4-FFF2-40B4-BE49-F238E27FC236}">
                <a16:creationId xmlns:a16="http://schemas.microsoft.com/office/drawing/2014/main" id="{2FFF6F51-5ADD-4B4B-8C14-A5C92568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2325688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rgbClr val="FF0000"/>
                </a:solidFill>
              </a:rPr>
              <a:t>D</a:t>
            </a:r>
            <a:endParaRPr kumimoji="0" lang="en-US" altLang="en-US" sz="2400">
              <a:solidFill>
                <a:srgbClr val="FF0000"/>
              </a:solidFill>
            </a:endParaRPr>
          </a:p>
        </p:txBody>
      </p:sp>
      <p:sp>
        <p:nvSpPr>
          <p:cNvPr id="1189920" name="Text Box 32">
            <a:extLst>
              <a:ext uri="{FF2B5EF4-FFF2-40B4-BE49-F238E27FC236}">
                <a16:creationId xmlns:a16="http://schemas.microsoft.com/office/drawing/2014/main" id="{15131D9F-EC8A-40FC-ABE6-7DB618B36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2162175"/>
            <a:ext cx="508000" cy="3651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2400" b="1" baseline="-25000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endParaRPr kumimoji="0" lang="en-US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89921" name="Line 33">
            <a:extLst>
              <a:ext uri="{FF2B5EF4-FFF2-40B4-BE49-F238E27FC236}">
                <a16:creationId xmlns:a16="http://schemas.microsoft.com/office/drawing/2014/main" id="{A1F80106-13D8-4C5C-B6F9-FF3E2C7ED6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9450" y="1892300"/>
            <a:ext cx="45720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89922" name="Line 34">
            <a:extLst>
              <a:ext uri="{FF2B5EF4-FFF2-40B4-BE49-F238E27FC236}">
                <a16:creationId xmlns:a16="http://schemas.microsoft.com/office/drawing/2014/main" id="{D0112F72-F744-4348-830D-6E91DA462F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5338" y="1970088"/>
            <a:ext cx="312737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189923" name="Group 35">
            <a:extLst>
              <a:ext uri="{FF2B5EF4-FFF2-40B4-BE49-F238E27FC236}">
                <a16:creationId xmlns:a16="http://schemas.microsoft.com/office/drawing/2014/main" id="{0FEBCD3D-A502-486B-8764-E038B93C3D05}"/>
              </a:ext>
            </a:extLst>
          </p:cNvPr>
          <p:cNvGrpSpPr>
            <a:grpSpLocks/>
          </p:cNvGrpSpPr>
          <p:nvPr/>
        </p:nvGrpSpPr>
        <p:grpSpPr bwMode="auto">
          <a:xfrm>
            <a:off x="5884863" y="1651000"/>
            <a:ext cx="287337" cy="1152525"/>
            <a:chOff x="3707" y="1040"/>
            <a:chExt cx="181" cy="726"/>
          </a:xfrm>
        </p:grpSpPr>
        <p:sp>
          <p:nvSpPr>
            <p:cNvPr id="1189924" name="Text Box 36">
              <a:extLst>
                <a:ext uri="{FF2B5EF4-FFF2-40B4-BE49-F238E27FC236}">
                  <a16:creationId xmlns:a16="http://schemas.microsoft.com/office/drawing/2014/main" id="{AFB00A05-516A-441A-9EC4-B02405D08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" y="1287"/>
              <a:ext cx="1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 b="1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189925" name="Line 37">
              <a:extLst>
                <a:ext uri="{FF2B5EF4-FFF2-40B4-BE49-F238E27FC236}">
                  <a16:creationId xmlns:a16="http://schemas.microsoft.com/office/drawing/2014/main" id="{7C96BD2B-4F5C-4417-BAB1-88A87612C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4" y="1508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89926" name="Line 38">
              <a:extLst>
                <a:ext uri="{FF2B5EF4-FFF2-40B4-BE49-F238E27FC236}">
                  <a16:creationId xmlns:a16="http://schemas.microsoft.com/office/drawing/2014/main" id="{D7E352C0-7DE1-4962-8DEB-ED65DDF08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1040"/>
              <a:ext cx="1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89927" name="Freeform 39">
            <a:extLst>
              <a:ext uri="{FF2B5EF4-FFF2-40B4-BE49-F238E27FC236}">
                <a16:creationId xmlns:a16="http://schemas.microsoft.com/office/drawing/2014/main" id="{3A4FEBCE-E0EC-4B7B-8ABE-A35AE2DDF181}"/>
              </a:ext>
            </a:extLst>
          </p:cNvPr>
          <p:cNvSpPr>
            <a:spLocks/>
          </p:cNvSpPr>
          <p:nvPr/>
        </p:nvSpPr>
        <p:spPr bwMode="auto">
          <a:xfrm>
            <a:off x="4840288" y="2890838"/>
            <a:ext cx="628650" cy="171450"/>
          </a:xfrm>
          <a:custGeom>
            <a:avLst/>
            <a:gdLst>
              <a:gd name="T0" fmla="*/ 66 w 396"/>
              <a:gd name="T1" fmla="*/ 30 h 108"/>
              <a:gd name="T2" fmla="*/ 0 w 396"/>
              <a:gd name="T3" fmla="*/ 108 h 108"/>
              <a:gd name="T4" fmla="*/ 396 w 39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108">
                <a:moveTo>
                  <a:pt x="66" y="30"/>
                </a:moveTo>
                <a:lnTo>
                  <a:pt x="0" y="108"/>
                </a:lnTo>
                <a:lnTo>
                  <a:pt x="3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89928" name="Freeform 40">
            <a:extLst>
              <a:ext uri="{FF2B5EF4-FFF2-40B4-BE49-F238E27FC236}">
                <a16:creationId xmlns:a16="http://schemas.microsoft.com/office/drawing/2014/main" id="{A5CBD003-8DA7-42A2-817E-DDA041DF4B90}"/>
              </a:ext>
            </a:extLst>
          </p:cNvPr>
          <p:cNvSpPr>
            <a:spLocks/>
          </p:cNvSpPr>
          <p:nvPr/>
        </p:nvSpPr>
        <p:spPr bwMode="auto">
          <a:xfrm rot="10800000">
            <a:off x="4849813" y="3043238"/>
            <a:ext cx="628650" cy="171450"/>
          </a:xfrm>
          <a:custGeom>
            <a:avLst/>
            <a:gdLst>
              <a:gd name="T0" fmla="*/ 66 w 396"/>
              <a:gd name="T1" fmla="*/ 30 h 108"/>
              <a:gd name="T2" fmla="*/ 0 w 396"/>
              <a:gd name="T3" fmla="*/ 108 h 108"/>
              <a:gd name="T4" fmla="*/ 396 w 39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108">
                <a:moveTo>
                  <a:pt x="66" y="30"/>
                </a:moveTo>
                <a:lnTo>
                  <a:pt x="0" y="108"/>
                </a:lnTo>
                <a:lnTo>
                  <a:pt x="3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89929" name="Object 41">
            <a:extLst>
              <a:ext uri="{FF2B5EF4-FFF2-40B4-BE49-F238E27FC236}">
                <a16:creationId xmlns:a16="http://schemas.microsoft.com/office/drawing/2014/main" id="{324EAF15-B7F3-438F-8647-717FAA5A5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0" y="5268913"/>
          <a:ext cx="9794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43" name="Equation" r:id="rId8" imgW="495000" imgH="431640" progId="Equation.3">
                  <p:embed/>
                </p:oleObj>
              </mc:Choice>
              <mc:Fallback>
                <p:oleObj name="Equation" r:id="rId8" imgW="495000" imgH="431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5268913"/>
                        <a:ext cx="97948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9930" name="Object 42">
            <a:extLst>
              <a:ext uri="{FF2B5EF4-FFF2-40B4-BE49-F238E27FC236}">
                <a16:creationId xmlns:a16="http://schemas.microsoft.com/office/drawing/2014/main" id="{87F1599D-775F-4870-A3B3-7A7E42ED7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3338" y="5254625"/>
          <a:ext cx="1816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44" name="Equation" r:id="rId10" imgW="888840" imgH="431640" progId="Equation.3">
                  <p:embed/>
                </p:oleObj>
              </mc:Choice>
              <mc:Fallback>
                <p:oleObj name="Equation" r:id="rId10" imgW="888840" imgH="4316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5254625"/>
                        <a:ext cx="18161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89931" name="Group 43">
            <a:extLst>
              <a:ext uri="{FF2B5EF4-FFF2-40B4-BE49-F238E27FC236}">
                <a16:creationId xmlns:a16="http://schemas.microsoft.com/office/drawing/2014/main" id="{BD30D554-FB16-4E8D-B4AC-012817CF7E33}"/>
              </a:ext>
            </a:extLst>
          </p:cNvPr>
          <p:cNvGrpSpPr>
            <a:grpSpLocks/>
          </p:cNvGrpSpPr>
          <p:nvPr/>
        </p:nvGrpSpPr>
        <p:grpSpPr bwMode="auto">
          <a:xfrm rot="-997919">
            <a:off x="5570538" y="1700213"/>
            <a:ext cx="287337" cy="1152525"/>
            <a:chOff x="3707" y="1040"/>
            <a:chExt cx="181" cy="726"/>
          </a:xfrm>
        </p:grpSpPr>
        <p:sp>
          <p:nvSpPr>
            <p:cNvPr id="1189932" name="Text Box 44">
              <a:extLst>
                <a:ext uri="{FF2B5EF4-FFF2-40B4-BE49-F238E27FC236}">
                  <a16:creationId xmlns:a16="http://schemas.microsoft.com/office/drawing/2014/main" id="{6FE1CBB4-7F1A-4DE5-A661-E736BBD21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" y="1287"/>
              <a:ext cx="1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 b="1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189933" name="Line 45">
              <a:extLst>
                <a:ext uri="{FF2B5EF4-FFF2-40B4-BE49-F238E27FC236}">
                  <a16:creationId xmlns:a16="http://schemas.microsoft.com/office/drawing/2014/main" id="{F698A3D9-1982-4A03-BAAF-475CE19C7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4" y="1508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89934" name="Line 46">
              <a:extLst>
                <a:ext uri="{FF2B5EF4-FFF2-40B4-BE49-F238E27FC236}">
                  <a16:creationId xmlns:a16="http://schemas.microsoft.com/office/drawing/2014/main" id="{DE64148B-3DFD-41AA-A532-C7F526B4E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1040"/>
              <a:ext cx="1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89935" name="Text Box 47">
            <a:extLst>
              <a:ext uri="{FF2B5EF4-FFF2-40B4-BE49-F238E27FC236}">
                <a16:creationId xmlns:a16="http://schemas.microsoft.com/office/drawing/2014/main" id="{E3C096B6-5051-4A89-A075-65EAAEFE5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6153150"/>
            <a:ext cx="17272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184150" tIns="92075" rIns="184150" bIns="92075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Density Ratio</a:t>
            </a:r>
          </a:p>
        </p:txBody>
      </p:sp>
      <p:sp>
        <p:nvSpPr>
          <p:cNvPr id="1189936" name="Text Box 48">
            <a:extLst>
              <a:ext uri="{FF2B5EF4-FFF2-40B4-BE49-F238E27FC236}">
                <a16:creationId xmlns:a16="http://schemas.microsoft.com/office/drawing/2014/main" id="{9C35C46E-1264-4E25-90E2-7BE9F831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6153150"/>
            <a:ext cx="2146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184150" tIns="92075" rIns="184150" bIns="92075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Relative Wetness</a:t>
            </a:r>
          </a:p>
        </p:txBody>
      </p:sp>
      <p:sp>
        <p:nvSpPr>
          <p:cNvPr id="1189937" name="Text Box 49">
            <a:extLst>
              <a:ext uri="{FF2B5EF4-FFF2-40B4-BE49-F238E27FC236}">
                <a16:creationId xmlns:a16="http://schemas.microsoft.com/office/drawing/2014/main" id="{60AB9440-A43A-462F-9F8B-5AA16E78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6153150"/>
            <a:ext cx="288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184150" tIns="92075" rIns="184150" bIns="92075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Dimensionless Cohesion</a:t>
            </a:r>
          </a:p>
        </p:txBody>
      </p:sp>
      <p:sp>
        <p:nvSpPr>
          <p:cNvPr id="1189938" name="Oval 50">
            <a:extLst>
              <a:ext uri="{FF2B5EF4-FFF2-40B4-BE49-F238E27FC236}">
                <a16:creationId xmlns:a16="http://schemas.microsoft.com/office/drawing/2014/main" id="{F1BEB17D-EBDE-4A29-B69A-A5ADA57C5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3992563"/>
            <a:ext cx="460375" cy="4095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39" name="Text Box 51">
            <a:extLst>
              <a:ext uri="{FF2B5EF4-FFF2-40B4-BE49-F238E27FC236}">
                <a16:creationId xmlns:a16="http://schemas.microsoft.com/office/drawing/2014/main" id="{121196EE-D3AE-46C8-8ED6-93C5DAF0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3003550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DEM source</a:t>
            </a:r>
            <a:endParaRPr kumimoji="0" lang="en-US" altLang="en-US" sz="2400">
              <a:solidFill>
                <a:schemeClr val="bg1"/>
              </a:solidFill>
            </a:endParaRPr>
          </a:p>
        </p:txBody>
      </p:sp>
      <p:sp>
        <p:nvSpPr>
          <p:cNvPr id="1189940" name="Oval 52">
            <a:extLst>
              <a:ext uri="{FF2B5EF4-FFF2-40B4-BE49-F238E27FC236}">
                <a16:creationId xmlns:a16="http://schemas.microsoft.com/office/drawing/2014/main" id="{26EBB4FF-2527-4D8D-80BD-5605AD51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3052763"/>
            <a:ext cx="460375" cy="4095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>
            <a:extLst>
              <a:ext uri="{FF2B5EF4-FFF2-40B4-BE49-F238E27FC236}">
                <a16:creationId xmlns:a16="http://schemas.microsoft.com/office/drawing/2014/main" id="{705FF2D8-C98B-4DCC-96D6-E294B5D65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225"/>
            <a:ext cx="9144000" cy="6454775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15" name="Rectangle 3">
            <a:extLst>
              <a:ext uri="{FF2B5EF4-FFF2-40B4-BE49-F238E27FC236}">
                <a16:creationId xmlns:a16="http://schemas.microsoft.com/office/drawing/2014/main" id="{8352241D-2040-4432-B039-4A8C098C2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27025"/>
            <a:ext cx="8229600" cy="1004888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DEM Governs Slope &amp; Flow Accumulation</a:t>
            </a:r>
          </a:p>
        </p:txBody>
      </p:sp>
      <p:pic>
        <p:nvPicPr>
          <p:cNvPr id="1190916" name="Picture 4" descr="coutours">
            <a:extLst>
              <a:ext uri="{FF2B5EF4-FFF2-40B4-BE49-F238E27FC236}">
                <a16:creationId xmlns:a16="http://schemas.microsoft.com/office/drawing/2014/main" id="{863296CA-C9F9-4657-922E-354B87039C3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22623" r="59976" b="66879"/>
          <a:stretch>
            <a:fillRect/>
          </a:stretch>
        </p:blipFill>
        <p:spPr>
          <a:xfrm>
            <a:off x="3455988" y="1287463"/>
            <a:ext cx="2176462" cy="164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17" name="Picture 5">
            <a:extLst>
              <a:ext uri="{FF2B5EF4-FFF2-40B4-BE49-F238E27FC236}">
                <a16:creationId xmlns:a16="http://schemas.microsoft.com/office/drawing/2014/main" id="{A24757F1-D32F-45A3-AB4D-76D7AEF49FE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21960" r="58255" b="25000"/>
          <a:stretch>
            <a:fillRect/>
          </a:stretch>
        </p:blipFill>
        <p:spPr>
          <a:xfrm>
            <a:off x="7216775" y="1931988"/>
            <a:ext cx="1704975" cy="18669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90918" name="Picture 6">
            <a:extLst>
              <a:ext uri="{FF2B5EF4-FFF2-40B4-BE49-F238E27FC236}">
                <a16:creationId xmlns:a16="http://schemas.microsoft.com/office/drawing/2014/main" id="{ABA79311-6844-4561-88E2-CBC0E0F1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351338"/>
            <a:ext cx="2609850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0919" name="Picture 7">
            <a:extLst>
              <a:ext uri="{FF2B5EF4-FFF2-40B4-BE49-F238E27FC236}">
                <a16:creationId xmlns:a16="http://schemas.microsoft.com/office/drawing/2014/main" id="{17F5092D-35C6-462B-9557-F7B4F90C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4357688"/>
            <a:ext cx="2613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0920" name="Text Box 8">
            <a:extLst>
              <a:ext uri="{FF2B5EF4-FFF2-40B4-BE49-F238E27FC236}">
                <a16:creationId xmlns:a16="http://schemas.microsoft.com/office/drawing/2014/main" id="{E764E89E-88BD-48F9-BFEC-E9CDD88A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6288088"/>
            <a:ext cx="2573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Flow  Accumulation (a)</a:t>
            </a:r>
          </a:p>
        </p:txBody>
      </p:sp>
      <p:sp>
        <p:nvSpPr>
          <p:cNvPr id="1190921" name="Text Box 9">
            <a:extLst>
              <a:ext uri="{FF2B5EF4-FFF2-40B4-BE49-F238E27FC236}">
                <a16:creationId xmlns:a16="http://schemas.microsoft.com/office/drawing/2014/main" id="{689D77C7-7133-41F6-BC01-357E14BF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6340475"/>
            <a:ext cx="2573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Slope (</a:t>
            </a:r>
            <a:r>
              <a:rPr kumimoji="0" lang="el-GR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l-GR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0922" name="AutoShape 10">
            <a:extLst>
              <a:ext uri="{FF2B5EF4-FFF2-40B4-BE49-F238E27FC236}">
                <a16:creationId xmlns:a16="http://schemas.microsoft.com/office/drawing/2014/main" id="{27C79F52-4D4B-4275-99FB-A2938DC0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2686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3" name="AutoShape 11">
            <a:extLst>
              <a:ext uri="{FF2B5EF4-FFF2-40B4-BE49-F238E27FC236}">
                <a16:creationId xmlns:a16="http://schemas.microsoft.com/office/drawing/2014/main" id="{D2A15AD8-6A8A-445A-AFB6-7F55395B010A}"/>
              </a:ext>
            </a:extLst>
          </p:cNvPr>
          <p:cNvSpPr>
            <a:spLocks noChangeArrowheads="1"/>
          </p:cNvSpPr>
          <p:nvPr/>
        </p:nvSpPr>
        <p:spPr bwMode="auto">
          <a:xfrm rot="-2011527">
            <a:off x="4894263" y="428942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4" name="AutoShape 12">
            <a:extLst>
              <a:ext uri="{FF2B5EF4-FFF2-40B4-BE49-F238E27FC236}">
                <a16:creationId xmlns:a16="http://schemas.microsoft.com/office/drawing/2014/main" id="{A6E09FF5-FB38-4DF3-A3DC-660871B3B2AF}"/>
              </a:ext>
            </a:extLst>
          </p:cNvPr>
          <p:cNvSpPr>
            <a:spLocks noChangeArrowheads="1"/>
          </p:cNvSpPr>
          <p:nvPr/>
        </p:nvSpPr>
        <p:spPr bwMode="auto">
          <a:xfrm rot="2011527" flipH="1">
            <a:off x="3732213" y="430212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5" name="Text Box 13">
            <a:extLst>
              <a:ext uri="{FF2B5EF4-FFF2-40B4-BE49-F238E27FC236}">
                <a16:creationId xmlns:a16="http://schemas.microsoft.com/office/drawing/2014/main" id="{F256D05B-2CB1-4D93-BB58-D9126498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725863"/>
            <a:ext cx="2438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DTM Quality</a:t>
            </a:r>
            <a:endParaRPr kumimoji="0" lang="en-US" altLang="en-US" sz="2400">
              <a:solidFill>
                <a:schemeClr val="bg1"/>
              </a:solidFill>
            </a:endParaRPr>
          </a:p>
        </p:txBody>
      </p:sp>
      <p:pic>
        <p:nvPicPr>
          <p:cNvPr id="1190926" name="Picture 14">
            <a:extLst>
              <a:ext uri="{FF2B5EF4-FFF2-40B4-BE49-F238E27FC236}">
                <a16:creationId xmlns:a16="http://schemas.microsoft.com/office/drawing/2014/main" id="{B3D6DF2F-8E87-4C51-A028-C3B191E8831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19643" r="55676" b="18878"/>
          <a:stretch>
            <a:fillRect/>
          </a:stretch>
        </p:blipFill>
        <p:spPr>
          <a:xfrm>
            <a:off x="169863" y="1987550"/>
            <a:ext cx="1706562" cy="17986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90927" name="AutoShape 15">
            <a:extLst>
              <a:ext uri="{FF2B5EF4-FFF2-40B4-BE49-F238E27FC236}">
                <a16:creationId xmlns:a16="http://schemas.microsoft.com/office/drawing/2014/main" id="{D788DCAE-3AAD-46EE-95E0-972EF3E74B6A}"/>
              </a:ext>
            </a:extLst>
          </p:cNvPr>
          <p:cNvSpPr>
            <a:spLocks noChangeArrowheads="1"/>
          </p:cNvSpPr>
          <p:nvPr/>
        </p:nvSpPr>
        <p:spPr bwMode="auto">
          <a:xfrm rot="2011527" flipH="1">
            <a:off x="7375525" y="38846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8" name="AutoShape 16">
            <a:extLst>
              <a:ext uri="{FF2B5EF4-FFF2-40B4-BE49-F238E27FC236}">
                <a16:creationId xmlns:a16="http://schemas.microsoft.com/office/drawing/2014/main" id="{26E82664-FC5D-427D-A5B2-336FE5B78B9A}"/>
              </a:ext>
            </a:extLst>
          </p:cNvPr>
          <p:cNvSpPr>
            <a:spLocks noChangeArrowheads="1"/>
          </p:cNvSpPr>
          <p:nvPr/>
        </p:nvSpPr>
        <p:spPr bwMode="auto">
          <a:xfrm rot="-2011527">
            <a:off x="1236663" y="38592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9" name="Text Box 17">
            <a:extLst>
              <a:ext uri="{FF2B5EF4-FFF2-40B4-BE49-F238E27FC236}">
                <a16:creationId xmlns:a16="http://schemas.microsoft.com/office/drawing/2014/main" id="{EA6EC22A-AF7C-45F5-83C0-E9F8278C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943225"/>
            <a:ext cx="318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Digital Terrain Model (DTM)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>
            <a:extLst>
              <a:ext uri="{FF2B5EF4-FFF2-40B4-BE49-F238E27FC236}">
                <a16:creationId xmlns:a16="http://schemas.microsoft.com/office/drawing/2014/main" id="{76E62205-DFFE-4E24-A1C1-B0C393C82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225"/>
            <a:ext cx="9144000" cy="6454775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39" name="Rectangle 3">
            <a:extLst>
              <a:ext uri="{FF2B5EF4-FFF2-40B4-BE49-F238E27FC236}">
                <a16:creationId xmlns:a16="http://schemas.microsoft.com/office/drawing/2014/main" id="{CC67158C-2F5C-4881-AB41-AF8F99EE8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Probabilistic Formulation</a:t>
            </a:r>
          </a:p>
        </p:txBody>
      </p:sp>
      <p:pic>
        <p:nvPicPr>
          <p:cNvPr id="1191940" name="Picture 4">
            <a:extLst>
              <a:ext uri="{FF2B5EF4-FFF2-40B4-BE49-F238E27FC236}">
                <a16:creationId xmlns:a16="http://schemas.microsoft.com/office/drawing/2014/main" id="{81E36396-01C0-48E5-9FF6-E076908A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124200"/>
            <a:ext cx="27876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1" name="Picture 5">
            <a:extLst>
              <a:ext uri="{FF2B5EF4-FFF2-40B4-BE49-F238E27FC236}">
                <a16:creationId xmlns:a16="http://schemas.microsoft.com/office/drawing/2014/main" id="{1D2EB791-181B-4585-86E0-A4B7AC3A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12875"/>
            <a:ext cx="268128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2" name="Picture 6">
            <a:extLst>
              <a:ext uri="{FF2B5EF4-FFF2-40B4-BE49-F238E27FC236}">
                <a16:creationId xmlns:a16="http://schemas.microsoft.com/office/drawing/2014/main" id="{F80A7D38-7960-41AF-8242-4122951F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860925"/>
            <a:ext cx="2820987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3" name="Picture 7">
            <a:extLst>
              <a:ext uri="{FF2B5EF4-FFF2-40B4-BE49-F238E27FC236}">
                <a16:creationId xmlns:a16="http://schemas.microsoft.com/office/drawing/2014/main" id="{FE6ABBB7-C92F-4E33-90B8-948B7326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5250"/>
            <a:ext cx="1905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4" name="Picture 8">
            <a:extLst>
              <a:ext uri="{FF2B5EF4-FFF2-40B4-BE49-F238E27FC236}">
                <a16:creationId xmlns:a16="http://schemas.microsoft.com/office/drawing/2014/main" id="{BA13D9A3-42F6-4E8B-A6FF-30C032EE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341438"/>
            <a:ext cx="19685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1945" name="Text Box 9">
            <a:extLst>
              <a:ext uri="{FF2B5EF4-FFF2-40B4-BE49-F238E27FC236}">
                <a16:creationId xmlns:a16="http://schemas.microsoft.com/office/drawing/2014/main" id="{D9E89A38-D096-41C5-96F7-B207FD9E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81400"/>
            <a:ext cx="2438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</a:t>
            </a:r>
            <a:endParaRPr kumimoji="0" lang="en-US" altLang="en-US" sz="2400">
              <a:solidFill>
                <a:schemeClr val="bg1"/>
              </a:solidFill>
            </a:endParaRPr>
          </a:p>
        </p:txBody>
      </p:sp>
      <p:pic>
        <p:nvPicPr>
          <p:cNvPr id="1191946" name="Picture 10">
            <a:extLst>
              <a:ext uri="{FF2B5EF4-FFF2-40B4-BE49-F238E27FC236}">
                <a16:creationId xmlns:a16="http://schemas.microsoft.com/office/drawing/2014/main" id="{27E387A6-ED81-4120-B1F4-6B94CEEA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846638"/>
            <a:ext cx="28194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1947" name="AutoShape 11">
            <a:extLst>
              <a:ext uri="{FF2B5EF4-FFF2-40B4-BE49-F238E27FC236}">
                <a16:creationId xmlns:a16="http://schemas.microsoft.com/office/drawing/2014/main" id="{2ADE2384-E73A-4442-A7AC-884EF6D6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14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48" name="Rectangle 12">
            <a:extLst>
              <a:ext uri="{FF2B5EF4-FFF2-40B4-BE49-F238E27FC236}">
                <a16:creationId xmlns:a16="http://schemas.microsoft.com/office/drawing/2014/main" id="{D803C0E3-84AC-4AB1-8B11-36B9FDA21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95938" y="4921250"/>
            <a:ext cx="1733550" cy="381000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P(FS&gt;1)</a:t>
            </a:r>
          </a:p>
        </p:txBody>
      </p:sp>
      <p:sp>
        <p:nvSpPr>
          <p:cNvPr id="1191949" name="Line 13">
            <a:extLst>
              <a:ext uri="{FF2B5EF4-FFF2-40B4-BE49-F238E27FC236}">
                <a16:creationId xmlns:a16="http://schemas.microsoft.com/office/drawing/2014/main" id="{3E0C452D-EB19-486D-A712-2C2534E94D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4138" y="532923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50" name="Picture 14">
            <a:extLst>
              <a:ext uri="{FF2B5EF4-FFF2-40B4-BE49-F238E27FC236}">
                <a16:creationId xmlns:a16="http://schemas.microsoft.com/office/drawing/2014/main" id="{64AA862F-34CB-471D-8EF7-45AC354C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232275"/>
            <a:ext cx="2208212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1951" name="Text Box 15">
            <a:extLst>
              <a:ext uri="{FF2B5EF4-FFF2-40B4-BE49-F238E27FC236}">
                <a16:creationId xmlns:a16="http://schemas.microsoft.com/office/drawing/2014/main" id="{9EE665AA-03F3-4AF9-91CF-587329A5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2781300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Flow  Accumulation</a:t>
            </a:r>
          </a:p>
        </p:txBody>
      </p:sp>
      <p:sp>
        <p:nvSpPr>
          <p:cNvPr id="1191952" name="Text Box 16">
            <a:extLst>
              <a:ext uri="{FF2B5EF4-FFF2-40B4-BE49-F238E27FC236}">
                <a16:creationId xmlns:a16="http://schemas.microsoft.com/office/drawing/2014/main" id="{43F6486F-F4F4-4F34-A0C3-F2E87A4E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2781300"/>
            <a:ext cx="103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Slope</a:t>
            </a:r>
          </a:p>
        </p:txBody>
      </p:sp>
      <p:sp>
        <p:nvSpPr>
          <p:cNvPr id="1191953" name="Text Box 17">
            <a:extLst>
              <a:ext uri="{FF2B5EF4-FFF2-40B4-BE49-F238E27FC236}">
                <a16:creationId xmlns:a16="http://schemas.microsoft.com/office/drawing/2014/main" id="{B06B3DA5-5570-4974-B3F1-00B40A2C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1724025"/>
            <a:ext cx="1201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Shear Strength</a:t>
            </a:r>
          </a:p>
        </p:txBody>
      </p:sp>
      <p:sp>
        <p:nvSpPr>
          <p:cNvPr id="1191954" name="Text Box 18">
            <a:extLst>
              <a:ext uri="{FF2B5EF4-FFF2-40B4-BE49-F238E27FC236}">
                <a16:creationId xmlns:a16="http://schemas.microsoft.com/office/drawing/2014/main" id="{B9E7061B-B557-4E2F-8B29-42EEEA36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81400"/>
            <a:ext cx="1279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Wetness</a:t>
            </a:r>
          </a:p>
        </p:txBody>
      </p:sp>
      <p:sp>
        <p:nvSpPr>
          <p:cNvPr id="1191955" name="Text Box 19">
            <a:extLst>
              <a:ext uri="{FF2B5EF4-FFF2-40B4-BE49-F238E27FC236}">
                <a16:creationId xmlns:a16="http://schemas.microsoft.com/office/drawing/2014/main" id="{8A15A0A4-EC48-4E90-8586-F5FBB29E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279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Soil/Root Cohesion</a:t>
            </a:r>
          </a:p>
        </p:txBody>
      </p:sp>
      <p:sp>
        <p:nvSpPr>
          <p:cNvPr id="1191956" name="AutoShape 20">
            <a:extLst>
              <a:ext uri="{FF2B5EF4-FFF2-40B4-BE49-F238E27FC236}">
                <a16:creationId xmlns:a16="http://schemas.microsoft.com/office/drawing/2014/main" id="{4590C3C5-BB9B-4FAB-97A0-99F5DBB21FA8}"/>
              </a:ext>
            </a:extLst>
          </p:cNvPr>
          <p:cNvSpPr>
            <a:spLocks noChangeArrowheads="1"/>
          </p:cNvSpPr>
          <p:nvPr/>
        </p:nvSpPr>
        <p:spPr bwMode="auto">
          <a:xfrm rot="13884876">
            <a:off x="2957513" y="45577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57" name="AutoShape 21">
            <a:extLst>
              <a:ext uri="{FF2B5EF4-FFF2-40B4-BE49-F238E27FC236}">
                <a16:creationId xmlns:a16="http://schemas.microsoft.com/office/drawing/2014/main" id="{D9BBDF60-83BD-4DFA-A751-05E57F5CE32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44813" y="368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58" name="AutoShape 22">
            <a:extLst>
              <a:ext uri="{FF2B5EF4-FFF2-40B4-BE49-F238E27FC236}">
                <a16:creationId xmlns:a16="http://schemas.microsoft.com/office/drawing/2014/main" id="{30EC4702-CD1C-4BF2-A0D7-B0C411854E8F}"/>
              </a:ext>
            </a:extLst>
          </p:cNvPr>
          <p:cNvSpPr>
            <a:spLocks noChangeArrowheads="1"/>
          </p:cNvSpPr>
          <p:nvPr/>
        </p:nvSpPr>
        <p:spPr bwMode="auto">
          <a:xfrm rot="-3092832">
            <a:off x="2882900" y="29670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59" name="AutoShape 23">
            <a:extLst>
              <a:ext uri="{FF2B5EF4-FFF2-40B4-BE49-F238E27FC236}">
                <a16:creationId xmlns:a16="http://schemas.microsoft.com/office/drawing/2014/main" id="{D850DEBC-0206-4DD8-836E-24EC78100E06}"/>
              </a:ext>
            </a:extLst>
          </p:cNvPr>
          <p:cNvSpPr>
            <a:spLocks noChangeArrowheads="1"/>
          </p:cNvSpPr>
          <p:nvPr/>
        </p:nvSpPr>
        <p:spPr bwMode="auto">
          <a:xfrm rot="-1555848">
            <a:off x="4422775" y="311308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60" name="AutoShape 24">
            <a:extLst>
              <a:ext uri="{FF2B5EF4-FFF2-40B4-BE49-F238E27FC236}">
                <a16:creationId xmlns:a16="http://schemas.microsoft.com/office/drawing/2014/main" id="{C36DBF37-4FD6-4DD4-B5F8-1348998DA86C}"/>
              </a:ext>
            </a:extLst>
          </p:cNvPr>
          <p:cNvSpPr>
            <a:spLocks noChangeArrowheads="1"/>
          </p:cNvSpPr>
          <p:nvPr/>
        </p:nvSpPr>
        <p:spPr bwMode="auto">
          <a:xfrm rot="1555848" flipH="1">
            <a:off x="5780088" y="30861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61" name="Rectangle 25">
            <a:extLst>
              <a:ext uri="{FF2B5EF4-FFF2-40B4-BE49-F238E27FC236}">
                <a16:creationId xmlns:a16="http://schemas.microsoft.com/office/drawing/2014/main" id="{90438B0F-54DD-45D2-B1D5-326A5B311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4557713"/>
            <a:ext cx="1733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en-US" altLang="en-US" sz="2000"/>
              <a:t>SI=FS &amp;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>
            <a:extLst>
              <a:ext uri="{FF2B5EF4-FFF2-40B4-BE49-F238E27FC236}">
                <a16:creationId xmlns:a16="http://schemas.microsoft.com/office/drawing/2014/main" id="{DFC2EABF-7C07-4869-8150-6B5D6B5A2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379413"/>
            <a:ext cx="7772400" cy="1066800"/>
          </a:xfrm>
        </p:spPr>
        <p:txBody>
          <a:bodyPr/>
          <a:lstStyle/>
          <a:p>
            <a:r>
              <a:rPr lang="en-US" altLang="en-US"/>
              <a:t>Stability Class Definitions</a:t>
            </a:r>
            <a:endParaRPr lang="en-US" altLang="en-US">
              <a:latin typeface="Garamond" panose="02020404030301010803" pitchFamily="18" charset="0"/>
            </a:endParaRPr>
          </a:p>
        </p:txBody>
      </p:sp>
      <p:graphicFrame>
        <p:nvGraphicFramePr>
          <p:cNvPr id="1193987" name="Object 3">
            <a:extLst>
              <a:ext uri="{FF2B5EF4-FFF2-40B4-BE49-F238E27FC236}">
                <a16:creationId xmlns:a16="http://schemas.microsoft.com/office/drawing/2014/main" id="{7E2C607C-D167-4F0D-81D7-501B01F95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1384300"/>
          <a:ext cx="9117012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990" name="Document" r:id="rId3" imgW="7632312" imgH="4573511" progId="Word.Document.8">
                  <p:embed/>
                </p:oleObj>
              </mc:Choice>
              <mc:Fallback>
                <p:oleObj name="Document" r:id="rId3" imgW="7632312" imgH="457351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384300"/>
                        <a:ext cx="9117012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8" name="Text Box 4">
            <a:extLst>
              <a:ext uri="{FF2B5EF4-FFF2-40B4-BE49-F238E27FC236}">
                <a16:creationId xmlns:a16="http://schemas.microsoft.com/office/drawing/2014/main" id="{7FAF3A06-E822-409D-8174-DC4E9FED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88" y="4144963"/>
            <a:ext cx="73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1193989" name="Line 5">
            <a:extLst>
              <a:ext uri="{FF2B5EF4-FFF2-40B4-BE49-F238E27FC236}">
                <a16:creationId xmlns:a16="http://schemas.microsoft.com/office/drawing/2014/main" id="{85710B17-39A8-44D3-969A-A627EF725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391025"/>
            <a:ext cx="83613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>
            <a:extLst>
              <a:ext uri="{FF2B5EF4-FFF2-40B4-BE49-F238E27FC236}">
                <a16:creationId xmlns:a16="http://schemas.microsoft.com/office/drawing/2014/main" id="{760822C2-1893-4352-938B-99BDF2C7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225"/>
            <a:ext cx="9144000" cy="6454775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11" name="Rectangle 3">
            <a:extLst>
              <a:ext uri="{FF2B5EF4-FFF2-40B4-BE49-F238E27FC236}">
                <a16:creationId xmlns:a16="http://schemas.microsoft.com/office/drawing/2014/main" id="{AFAA63EB-33EE-4FDF-A1EE-E777CBED6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338138"/>
            <a:ext cx="8229600" cy="1031875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chemeClr val="bg1"/>
                </a:solidFill>
              </a:rPr>
              <a:t>Interactive Calibration</a:t>
            </a:r>
          </a:p>
        </p:txBody>
      </p:sp>
      <p:pic>
        <p:nvPicPr>
          <p:cNvPr id="1195012" name="Picture 4">
            <a:extLst>
              <a:ext uri="{FF2B5EF4-FFF2-40B4-BE49-F238E27FC236}">
                <a16:creationId xmlns:a16="http://schemas.microsoft.com/office/drawing/2014/main" id="{74569E97-41FC-4724-BB1A-4021ABDDA18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t="34464" r="23141" b="12735"/>
          <a:stretch>
            <a:fillRect/>
          </a:stretch>
        </p:blipFill>
        <p:spPr>
          <a:xfrm>
            <a:off x="968375" y="1397000"/>
            <a:ext cx="7299325" cy="5238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95013" name="AutoShape 5">
            <a:extLst>
              <a:ext uri="{FF2B5EF4-FFF2-40B4-BE49-F238E27FC236}">
                <a16:creationId xmlns:a16="http://schemas.microsoft.com/office/drawing/2014/main" id="{A14AED9C-FD9C-45EF-8B86-14F0D9E0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408113"/>
            <a:ext cx="4656137" cy="1138237"/>
          </a:xfrm>
          <a:prstGeom prst="wedgeRectCallout">
            <a:avLst>
              <a:gd name="adj1" fmla="val -52704"/>
              <a:gd name="adj2" fmla="val 121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kumimoji="0" lang="el-GR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ranges of </a:t>
            </a:r>
            <a:r>
              <a:rPr kumimoji="0" lang="el-GR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R/T &amp; c</a:t>
            </a:r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moves position of stability class breaks</a:t>
            </a:r>
          </a:p>
        </p:txBody>
      </p:sp>
      <p:sp>
        <p:nvSpPr>
          <p:cNvPr id="1195014" name="Line 6">
            <a:extLst>
              <a:ext uri="{FF2B5EF4-FFF2-40B4-BE49-F238E27FC236}">
                <a16:creationId xmlns:a16="http://schemas.microsoft.com/office/drawing/2014/main" id="{2A60D789-4673-42DD-80F0-BDDA3F2461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2425" y="3919538"/>
            <a:ext cx="90488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95015" name="Line 7">
            <a:extLst>
              <a:ext uri="{FF2B5EF4-FFF2-40B4-BE49-F238E27FC236}">
                <a16:creationId xmlns:a16="http://schemas.microsoft.com/office/drawing/2014/main" id="{EF3C3E2E-A843-4432-B80C-79237D007D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4454525"/>
            <a:ext cx="312738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95016" name="AutoShape 8">
            <a:extLst>
              <a:ext uri="{FF2B5EF4-FFF2-40B4-BE49-F238E27FC236}">
                <a16:creationId xmlns:a16="http://schemas.microsoft.com/office/drawing/2014/main" id="{4EA080E4-D655-42F7-B599-73053478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2794000"/>
            <a:ext cx="3533775" cy="693738"/>
          </a:xfrm>
          <a:prstGeom prst="wedgeRectCallout">
            <a:avLst>
              <a:gd name="adj1" fmla="val -43935"/>
              <a:gd name="adj2" fmla="val 109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Selection</a:t>
            </a:r>
            <a:r>
              <a:rPr kumimoji="0" lang="el-GR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range of R/T </a:t>
            </a:r>
            <a:r>
              <a:rPr kumimoji="0"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moves position of wetness class breaks</a:t>
            </a:r>
          </a:p>
        </p:txBody>
      </p:sp>
      <p:sp>
        <p:nvSpPr>
          <p:cNvPr id="1195017" name="Line 9">
            <a:extLst>
              <a:ext uri="{FF2B5EF4-FFF2-40B4-BE49-F238E27FC236}">
                <a16:creationId xmlns:a16="http://schemas.microsoft.com/office/drawing/2014/main" id="{B0A855E9-A278-41FD-8D82-ACF961BC69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4900" y="3435350"/>
            <a:ext cx="415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>
            <a:extLst>
              <a:ext uri="{FF2B5EF4-FFF2-40B4-BE49-F238E27FC236}">
                <a16:creationId xmlns:a16="http://schemas.microsoft.com/office/drawing/2014/main" id="{449D0571-D31C-4676-8C29-D0445A2DC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923338" cy="1143000"/>
          </a:xfrm>
        </p:spPr>
        <p:txBody>
          <a:bodyPr/>
          <a:lstStyle/>
          <a:p>
            <a:r>
              <a:rPr lang="en-US" altLang="en-US"/>
              <a:t>Grid based terrain flow data model</a:t>
            </a:r>
          </a:p>
        </p:txBody>
      </p:sp>
      <p:pic>
        <p:nvPicPr>
          <p:cNvPr id="655364" name="Picture 4" descr="grid0x">
            <a:extLst>
              <a:ext uri="{FF2B5EF4-FFF2-40B4-BE49-F238E27FC236}">
                <a16:creationId xmlns:a16="http://schemas.microsoft.com/office/drawing/2014/main" id="{F8B688E2-63A2-4E1B-B148-5C03977C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062163"/>
            <a:ext cx="4718050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65" name="Rectangle 5">
            <a:extLst>
              <a:ext uri="{FF2B5EF4-FFF2-40B4-BE49-F238E27FC236}">
                <a16:creationId xmlns:a16="http://schemas.microsoft.com/office/drawing/2014/main" id="{637A81CE-23AD-4F2D-9881-CF0BD747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1606550"/>
            <a:ext cx="3711575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l"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0"/>
              <a:t>A </a:t>
            </a:r>
            <a:r>
              <a:rPr lang="en-US" altLang="en-US" sz="3200"/>
              <a:t>grid</a:t>
            </a:r>
            <a:r>
              <a:rPr lang="en-US" altLang="en-US" sz="3200" b="0"/>
              <a:t> defines geographic space as a matrix of identically-sized square cells. Each cell holds a numeric value that measures a geographic attribute (like elevation) for that unit of space.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034" name="Picture 2">
            <a:extLst>
              <a:ext uri="{FF2B5EF4-FFF2-40B4-BE49-F238E27FC236}">
                <a16:creationId xmlns:a16="http://schemas.microsoft.com/office/drawing/2014/main" id="{8CA43161-08A3-4591-80BB-E5D2F8FB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5714" r="2777" b="9605"/>
          <a:stretch>
            <a:fillRect/>
          </a:stretch>
        </p:blipFill>
        <p:spPr bwMode="auto">
          <a:xfrm>
            <a:off x="317500" y="1241425"/>
            <a:ext cx="8610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6035" name="Text Box 3">
            <a:extLst>
              <a:ext uri="{FF2B5EF4-FFF2-40B4-BE49-F238E27FC236}">
                <a16:creationId xmlns:a16="http://schemas.microsoft.com/office/drawing/2014/main" id="{C900E884-ED4A-473C-9DF3-CDDF8E69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6319838"/>
            <a:ext cx="18462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SLOPE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36" name="Text Box 4">
            <a:extLst>
              <a:ext uri="{FF2B5EF4-FFF2-40B4-BE49-F238E27FC236}">
                <a16:creationId xmlns:a16="http://schemas.microsoft.com/office/drawing/2014/main" id="{FAC64CCD-11DA-4FF7-8E93-27BB881B212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>
            <a:off x="303213" y="989013"/>
            <a:ext cx="549275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DRAINAGE AREA UPSLOPE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37" name="Text Box 5">
            <a:extLst>
              <a:ext uri="{FF2B5EF4-FFF2-40B4-BE49-F238E27FC236}">
                <a16:creationId xmlns:a16="http://schemas.microsoft.com/office/drawing/2014/main" id="{EE876F1C-EBD4-48EC-B173-E5E32482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622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SATURATED</a:t>
            </a:r>
            <a:endParaRPr kumimoji="0" lang="en-US" altLang="en-US" sz="2400">
              <a:solidFill>
                <a:srgbClr val="FF0000"/>
              </a:solidFill>
            </a:endParaRPr>
          </a:p>
        </p:txBody>
      </p:sp>
      <p:sp>
        <p:nvSpPr>
          <p:cNvPr id="1196038" name="Text Box 6">
            <a:extLst>
              <a:ext uri="{FF2B5EF4-FFF2-40B4-BE49-F238E27FC236}">
                <a16:creationId xmlns:a16="http://schemas.microsoft.com/office/drawing/2014/main" id="{35F3F9FE-7C39-442A-A761-9CBF2E99009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52600" y="1524000"/>
            <a:ext cx="549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rgbClr val="669900"/>
                </a:solidFill>
                <a:latin typeface="Arial" panose="020B0604020202020204" pitchFamily="34" charset="0"/>
              </a:rPr>
              <a:t>STABLE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39" name="Text Box 7">
            <a:extLst>
              <a:ext uri="{FF2B5EF4-FFF2-40B4-BE49-F238E27FC236}">
                <a16:creationId xmlns:a16="http://schemas.microsoft.com/office/drawing/2014/main" id="{BEA01AE7-C6D5-473A-997D-102C1925519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724400" y="1447800"/>
            <a:ext cx="549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UNSTABLE</a:t>
            </a:r>
            <a:endParaRPr kumimoji="0" lang="en-US" altLang="en-US" sz="2400">
              <a:solidFill>
                <a:srgbClr val="FF0000"/>
              </a:solidFill>
            </a:endParaRPr>
          </a:p>
        </p:txBody>
      </p:sp>
      <p:sp>
        <p:nvSpPr>
          <p:cNvPr id="1196040" name="Text Box 8">
            <a:extLst>
              <a:ext uri="{FF2B5EF4-FFF2-40B4-BE49-F238E27FC236}">
                <a16:creationId xmlns:a16="http://schemas.microsoft.com/office/drawing/2014/main" id="{0A00EC71-1974-40E0-9C84-0FE30458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51816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 b="1">
                <a:solidFill>
                  <a:srgbClr val="CC6600"/>
                </a:solidFill>
                <a:latin typeface="Arial" panose="020B0604020202020204" pitchFamily="34" charset="0"/>
              </a:rPr>
              <a:t>UNSATURATED</a:t>
            </a:r>
            <a:endParaRPr kumimoji="0" lang="en-US" altLang="en-US" sz="2400">
              <a:solidFill>
                <a:srgbClr val="FF0000"/>
              </a:solidFill>
            </a:endParaRPr>
          </a:p>
        </p:txBody>
      </p:sp>
      <p:sp>
        <p:nvSpPr>
          <p:cNvPr id="1196041" name="Line 9">
            <a:extLst>
              <a:ext uri="{FF2B5EF4-FFF2-40B4-BE49-F238E27FC236}">
                <a16:creationId xmlns:a16="http://schemas.microsoft.com/office/drawing/2014/main" id="{D279C094-9E29-4437-A0E7-87436EDA9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819400"/>
            <a:ext cx="0" cy="2133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042" name="Line 10">
            <a:extLst>
              <a:ext uri="{FF2B5EF4-FFF2-40B4-BE49-F238E27FC236}">
                <a16:creationId xmlns:a16="http://schemas.microsoft.com/office/drawing/2014/main" id="{B5F37A07-F81A-463F-8943-DD6C58622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362200"/>
            <a:ext cx="2590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043" name="Rectangle 11">
            <a:extLst>
              <a:ext uri="{FF2B5EF4-FFF2-40B4-BE49-F238E27FC236}">
                <a16:creationId xmlns:a16="http://schemas.microsoft.com/office/drawing/2014/main" id="{7D057A7D-A367-4E66-9B2A-A8480E74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en-US" sz="4000"/>
              <a:t>Example Result – Foster Ck</a:t>
            </a:r>
            <a:r>
              <a:rPr kumimoji="0" lang="en-US" altLang="en-US"/>
              <a:t> </a:t>
            </a:r>
          </a:p>
        </p:txBody>
      </p:sp>
      <p:sp>
        <p:nvSpPr>
          <p:cNvPr id="1196044" name="Text Box 12">
            <a:extLst>
              <a:ext uri="{FF2B5EF4-FFF2-40B4-BE49-F238E27FC236}">
                <a16:creationId xmlns:a16="http://schemas.microsoft.com/office/drawing/2014/main" id="{12652440-9F6A-4A12-9AFC-A8ED57B2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5437188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chemeClr val="tx1"/>
                </a:solidFill>
              </a:rPr>
              <a:t>Class   1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45" name="Text Box 13">
            <a:extLst>
              <a:ext uri="{FF2B5EF4-FFF2-40B4-BE49-F238E27FC236}">
                <a16:creationId xmlns:a16="http://schemas.microsoft.com/office/drawing/2014/main" id="{C0D5DF1A-F1F6-4216-BB45-F9DE0ED2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4371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chemeClr val="tx1"/>
                </a:solidFill>
              </a:rPr>
              <a:t>2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46" name="Text Box 14">
            <a:extLst>
              <a:ext uri="{FF2B5EF4-FFF2-40B4-BE49-F238E27FC236}">
                <a16:creationId xmlns:a16="http://schemas.microsoft.com/office/drawing/2014/main" id="{1983A360-9A0E-4F6B-97CB-9C43209A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54371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chemeClr val="tx1"/>
                </a:solidFill>
              </a:rPr>
              <a:t>3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47" name="Text Box 15">
            <a:extLst>
              <a:ext uri="{FF2B5EF4-FFF2-40B4-BE49-F238E27FC236}">
                <a16:creationId xmlns:a16="http://schemas.microsoft.com/office/drawing/2014/main" id="{8F6B6A7D-D881-45F4-A865-1C764B07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54371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chemeClr val="tx1"/>
                </a:solidFill>
              </a:rPr>
              <a:t>4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48" name="Text Box 16">
            <a:extLst>
              <a:ext uri="{FF2B5EF4-FFF2-40B4-BE49-F238E27FC236}">
                <a16:creationId xmlns:a16="http://schemas.microsoft.com/office/drawing/2014/main" id="{7D6AE31D-E464-46C3-9DE4-B4DD599F7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54371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chemeClr val="tx1"/>
                </a:solidFill>
              </a:rPr>
              <a:t>5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96049" name="Text Box 17">
            <a:extLst>
              <a:ext uri="{FF2B5EF4-FFF2-40B4-BE49-F238E27FC236}">
                <a16:creationId xmlns:a16="http://schemas.microsoft.com/office/drawing/2014/main" id="{F59124A1-5B8F-4BC7-B118-B0383B37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54371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200" b="1">
                <a:solidFill>
                  <a:schemeClr val="tx1"/>
                </a:solidFill>
              </a:rPr>
              <a:t>6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058" name="Group 2">
            <a:extLst>
              <a:ext uri="{FF2B5EF4-FFF2-40B4-BE49-F238E27FC236}">
                <a16:creationId xmlns:a16="http://schemas.microsoft.com/office/drawing/2014/main" id="{D0BE7694-263F-4585-8805-59D318FF053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762000"/>
            <a:ext cx="3352800" cy="1933575"/>
            <a:chOff x="3168" y="384"/>
            <a:chExt cx="2112" cy="1218"/>
          </a:xfrm>
        </p:grpSpPr>
        <p:graphicFrame>
          <p:nvGraphicFramePr>
            <p:cNvPr id="1197059" name="Object 3">
              <a:extLst>
                <a:ext uri="{FF2B5EF4-FFF2-40B4-BE49-F238E27FC236}">
                  <a16:creationId xmlns:a16="http://schemas.microsoft.com/office/drawing/2014/main" id="{BB034F3F-94D2-4C44-B0B2-84F8ED9A66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384"/>
            <a:ext cx="2112" cy="1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071" name="Document" r:id="rId3" imgW="5810760" imgH="3526560" progId="Word.Document.8">
                    <p:embed/>
                  </p:oleObj>
                </mc:Choice>
                <mc:Fallback>
                  <p:oleObj name="Document" r:id="rId3" imgW="5810760" imgH="352656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930"/>
                        <a:stretch>
                          <a:fillRect/>
                        </a:stretch>
                      </p:blipFill>
                      <p:spPr bwMode="auto">
                        <a:xfrm>
                          <a:off x="3168" y="384"/>
                          <a:ext cx="2112" cy="1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7060" name="Rectangle 4">
              <a:extLst>
                <a:ext uri="{FF2B5EF4-FFF2-40B4-BE49-F238E27FC236}">
                  <a16:creationId xmlns:a16="http://schemas.microsoft.com/office/drawing/2014/main" id="{5177D819-593D-44B9-9ECD-D9D851FC9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768"/>
              <a:ext cx="43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7061" name="Rectangle 5">
            <a:extLst>
              <a:ext uri="{FF2B5EF4-FFF2-40B4-BE49-F238E27FC236}">
                <a16:creationId xmlns:a16="http://schemas.microsoft.com/office/drawing/2014/main" id="{AD336B55-48E4-42DD-9AD9-77632350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7620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7062" name="Picture 6">
            <a:extLst>
              <a:ext uri="{FF2B5EF4-FFF2-40B4-BE49-F238E27FC236}">
                <a16:creationId xmlns:a16="http://schemas.microsoft.com/office/drawing/2014/main" id="{6E037E2E-99CA-4C38-B0F2-DE82CDD7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20050" r="22688" b="7532"/>
          <a:stretch>
            <a:fillRect/>
          </a:stretch>
        </p:blipFill>
        <p:spPr bwMode="auto">
          <a:xfrm>
            <a:off x="247650" y="990600"/>
            <a:ext cx="438308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063" name="Picture 7">
            <a:extLst>
              <a:ext uri="{FF2B5EF4-FFF2-40B4-BE49-F238E27FC236}">
                <a16:creationId xmlns:a16="http://schemas.microsoft.com/office/drawing/2014/main" id="{F8883055-7D8C-401A-98BF-E24886BA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7523" r="28790" b="26105"/>
          <a:stretch>
            <a:fillRect/>
          </a:stretch>
        </p:blipFill>
        <p:spPr bwMode="auto">
          <a:xfrm>
            <a:off x="4876800" y="2667000"/>
            <a:ext cx="40386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7064" name="Rectangle 8">
            <a:extLst>
              <a:ext uri="{FF2B5EF4-FFF2-40B4-BE49-F238E27FC236}">
                <a16:creationId xmlns:a16="http://schemas.microsoft.com/office/drawing/2014/main" id="{5AE6EC68-9111-4A98-AAC5-AC59DD69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287463" cy="1158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065" name="Line 9">
            <a:extLst>
              <a:ext uri="{FF2B5EF4-FFF2-40B4-BE49-F238E27FC236}">
                <a16:creationId xmlns:a16="http://schemas.microsoft.com/office/drawing/2014/main" id="{87BCCED9-808D-4B26-A107-810F611627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667000"/>
            <a:ext cx="3733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066" name="Line 10">
            <a:extLst>
              <a:ext uri="{FF2B5EF4-FFF2-40B4-BE49-F238E27FC236}">
                <a16:creationId xmlns:a16="http://schemas.microsoft.com/office/drawing/2014/main" id="{3E67107B-9863-4B9D-848E-B5E3E8722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495800"/>
            <a:ext cx="3694113" cy="209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067" name="Line 11">
            <a:extLst>
              <a:ext uri="{FF2B5EF4-FFF2-40B4-BE49-F238E27FC236}">
                <a16:creationId xmlns:a16="http://schemas.microsoft.com/office/drawing/2014/main" id="{5BA51B98-6313-4BC4-A07F-D285CEAD1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495800"/>
            <a:ext cx="6459538" cy="209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068" name="Line 12">
            <a:extLst>
              <a:ext uri="{FF2B5EF4-FFF2-40B4-BE49-F238E27FC236}">
                <a16:creationId xmlns:a16="http://schemas.microsoft.com/office/drawing/2014/main" id="{2E489230-DFC7-42CE-9BE6-3B5BE7939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682875"/>
            <a:ext cx="6459538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069" name="Rectangle 13">
            <a:extLst>
              <a:ext uri="{FF2B5EF4-FFF2-40B4-BE49-F238E27FC236}">
                <a16:creationId xmlns:a16="http://schemas.microsoft.com/office/drawing/2014/main" id="{884A5AB3-4210-42A9-BC17-0367B85D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222250"/>
            <a:ext cx="8153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en-US" sz="3600"/>
              <a:t>Foster Creek SI Map</a:t>
            </a:r>
            <a:r>
              <a:rPr kumimoji="0" lang="en-US" altLang="en-US"/>
              <a:t> </a:t>
            </a:r>
          </a:p>
        </p:txBody>
      </p:sp>
      <p:pic>
        <p:nvPicPr>
          <p:cNvPr id="1197070" name="Picture 14">
            <a:extLst>
              <a:ext uri="{FF2B5EF4-FFF2-40B4-BE49-F238E27FC236}">
                <a16:creationId xmlns:a16="http://schemas.microsoft.com/office/drawing/2014/main" id="{0412B6E5-2D2A-445B-A6B4-3082EA8B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67809" r="91704" b="22282"/>
          <a:stretch>
            <a:fillRect/>
          </a:stretch>
        </p:blipFill>
        <p:spPr bwMode="auto">
          <a:xfrm>
            <a:off x="7848600" y="990600"/>
            <a:ext cx="105251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>
            <a:extLst>
              <a:ext uri="{FF2B5EF4-FFF2-40B4-BE49-F238E27FC236}">
                <a16:creationId xmlns:a16="http://schemas.microsoft.com/office/drawing/2014/main" id="{F9F10EBD-140F-45DD-B3EE-3ACEA5000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414338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en-US" altLang="en-US" sz="2400"/>
              <a:t>LANDSLIDE DENSITIES &amp; AREAS FOR SI CLASSES</a:t>
            </a:r>
          </a:p>
        </p:txBody>
      </p:sp>
      <p:pic>
        <p:nvPicPr>
          <p:cNvPr id="1198083" name="Picture 3">
            <a:extLst>
              <a:ext uri="{FF2B5EF4-FFF2-40B4-BE49-F238E27FC236}">
                <a16:creationId xmlns:a16="http://schemas.microsoft.com/office/drawing/2014/main" id="{B57A671A-C971-47B6-AF8F-7B053BF2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27469" r="5632" b="9833"/>
          <a:stretch>
            <a:fillRect/>
          </a:stretch>
        </p:blipFill>
        <p:spPr bwMode="auto">
          <a:xfrm>
            <a:off x="277813" y="906463"/>
            <a:ext cx="80613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>
            <a:extLst>
              <a:ext uri="{FF2B5EF4-FFF2-40B4-BE49-F238E27FC236}">
                <a16:creationId xmlns:a16="http://schemas.microsoft.com/office/drawing/2014/main" id="{DB2D9D55-62DE-4C40-8A1C-CC740DBC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Monotype Sorts" pitchFamily="2" charset="2"/>
              <a:buNone/>
            </a:pPr>
            <a:r>
              <a:rPr lang="en-US" altLang="en-US"/>
              <a:t>Reverse Accumulation</a:t>
            </a:r>
          </a:p>
        </p:txBody>
      </p:sp>
      <p:pic>
        <p:nvPicPr>
          <p:cNvPr id="1064963" name="Picture 3">
            <a:extLst>
              <a:ext uri="{FF2B5EF4-FFF2-40B4-BE49-F238E27FC236}">
                <a16:creationId xmlns:a16="http://schemas.microsoft.com/office/drawing/2014/main" id="{1C3BA7C0-B640-4150-9E06-04DC846B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17523" r="29248" b="4533"/>
          <a:stretch>
            <a:fillRect/>
          </a:stretch>
        </p:blipFill>
        <p:spPr bwMode="auto">
          <a:xfrm>
            <a:off x="4341813" y="831850"/>
            <a:ext cx="4413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64" name="Rectangle 4">
            <a:extLst>
              <a:ext uri="{FF2B5EF4-FFF2-40B4-BE49-F238E27FC236}">
                <a16:creationId xmlns:a16="http://schemas.microsoft.com/office/drawing/2014/main" id="{2D89291A-515F-4616-A20D-A23C5945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5062538"/>
            <a:ext cx="40306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3399"/>
                </a:solidFill>
              </a:rPr>
              <a:t>Useful for destabilization sensitivity in landslide hazard assessment</a:t>
            </a:r>
          </a:p>
        </p:txBody>
      </p:sp>
      <p:graphicFrame>
        <p:nvGraphicFramePr>
          <p:cNvPr id="1064965" name="Object 5">
            <a:extLst>
              <a:ext uri="{FF2B5EF4-FFF2-40B4-BE49-F238E27FC236}">
                <a16:creationId xmlns:a16="http://schemas.microsoft.com/office/drawing/2014/main" id="{38A18BE6-E00F-4DC6-ADE2-14226061BB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5725" y="630238"/>
          <a:ext cx="4608513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69" name="Picture" r:id="rId4" imgW="2752560" imgH="2819520" progId="Word.Picture.8">
                  <p:embed/>
                </p:oleObj>
              </mc:Choice>
              <mc:Fallback>
                <p:oleObj name="Picture" r:id="rId4" imgW="2752560" imgH="28195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725" y="630238"/>
                        <a:ext cx="4608513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68" name="Text Box 8">
            <a:extLst>
              <a:ext uri="{FF2B5EF4-FFF2-40B4-BE49-F238E27FC236}">
                <a16:creationId xmlns:a16="http://schemas.microsoft.com/office/drawing/2014/main" id="{720A5954-B91E-4F54-8A0A-691CB761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6461125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808080"/>
                </a:solidFill>
              </a:rPr>
              <a:t>With Bob Pack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261" name="Picture 5" descr="Theory_mlip">
            <a:extLst>
              <a:ext uri="{FF2B5EF4-FFF2-40B4-BE49-F238E27FC236}">
                <a16:creationId xmlns:a16="http://schemas.microsoft.com/office/drawing/2014/main" id="{0652957B-DEEB-4D30-8344-73E811F9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7182" b="337"/>
          <a:stretch>
            <a:fillRect/>
          </a:stretch>
        </p:blipFill>
        <p:spPr bwMode="auto">
          <a:xfrm>
            <a:off x="4564063" y="1397000"/>
            <a:ext cx="457993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258" name="Rectangle 2">
            <a:extLst>
              <a:ext uri="{FF2B5EF4-FFF2-40B4-BE49-F238E27FC236}">
                <a16:creationId xmlns:a16="http://schemas.microsoft.com/office/drawing/2014/main" id="{7C206725-9EB0-4344-931F-3AB8CCE70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Likely Initiation Points</a:t>
            </a:r>
          </a:p>
        </p:txBody>
      </p:sp>
      <p:pic>
        <p:nvPicPr>
          <p:cNvPr id="992260" name="Picture 4" descr="Theory_SI">
            <a:extLst>
              <a:ext uri="{FF2B5EF4-FFF2-40B4-BE49-F238E27FC236}">
                <a16:creationId xmlns:a16="http://schemas.microsoft.com/office/drawing/2014/main" id="{C937A2B6-AE2C-45E9-A138-239A44FC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7182" b="337"/>
          <a:stretch>
            <a:fillRect/>
          </a:stretch>
        </p:blipFill>
        <p:spPr bwMode="auto">
          <a:xfrm>
            <a:off x="1588" y="1357313"/>
            <a:ext cx="460692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262" name="Rectangle 6">
            <a:extLst>
              <a:ext uri="{FF2B5EF4-FFF2-40B4-BE49-F238E27FC236}">
                <a16:creationId xmlns:a16="http://schemas.microsoft.com/office/drawing/2014/main" id="{BE6504B8-02B6-4A0F-ACDE-8A9A8000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5603875"/>
            <a:ext cx="818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</a:rPr>
              <a:t>The location of the lowest SI value along a flow path</a:t>
            </a:r>
          </a:p>
        </p:txBody>
      </p:sp>
      <p:sp>
        <p:nvSpPr>
          <p:cNvPr id="992263" name="Text Box 7">
            <a:extLst>
              <a:ext uri="{FF2B5EF4-FFF2-40B4-BE49-F238E27FC236}">
                <a16:creationId xmlns:a16="http://schemas.microsoft.com/office/drawing/2014/main" id="{A754D171-B4A5-40CC-AACD-AEF620AF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6115050"/>
            <a:ext cx="6996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With Paolo Tarolli, University of Padova </a:t>
            </a:r>
          </a:p>
          <a:p>
            <a:pPr algn="l"/>
            <a:r>
              <a:rPr lang="en-US" altLang="en-US"/>
              <a:t>http://www.copernicus.org/EGU/hess/hessd/3/395/hessd-3-395.pdf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84" name="Picture 4" descr="MLIP_3D">
            <a:extLst>
              <a:ext uri="{FF2B5EF4-FFF2-40B4-BE49-F238E27FC236}">
                <a16:creationId xmlns:a16="http://schemas.microsoft.com/office/drawing/2014/main" id="{137EE605-2E2B-46FF-9BFD-79A7CE8EC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65213"/>
            <a:ext cx="79930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91" name="Rectangle 7">
            <a:extLst>
              <a:ext uri="{FF2B5EF4-FFF2-40B4-BE49-F238E27FC236}">
                <a16:creationId xmlns:a16="http://schemas.microsoft.com/office/drawing/2014/main" id="{0BCAF3D2-B154-441C-B04D-538A490F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3022600"/>
            <a:ext cx="461963" cy="10969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5989" name="Picture 5">
            <a:extLst>
              <a:ext uri="{FF2B5EF4-FFF2-40B4-BE49-F238E27FC236}">
                <a16:creationId xmlns:a16="http://schemas.microsoft.com/office/drawing/2014/main" id="{B7C2DB7F-0E58-4FFF-9D8B-0B01EB51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0813"/>
            <a:ext cx="9001125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990" name="Text Box 6">
            <a:extLst>
              <a:ext uri="{FF2B5EF4-FFF2-40B4-BE49-F238E27FC236}">
                <a16:creationId xmlns:a16="http://schemas.microsoft.com/office/drawing/2014/main" id="{B55A3365-F044-425E-8229-40CB5D9C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5448300"/>
            <a:ext cx="6996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With Paolo Tarolli, University of Padova </a:t>
            </a:r>
          </a:p>
          <a:p>
            <a:pPr algn="l"/>
            <a:r>
              <a:rPr lang="en-US" altLang="en-US"/>
              <a:t>http://www.copernicus.org/EGU/hess/hessd/3/395/hessd-3-395.pdf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Text Box 2">
            <a:extLst>
              <a:ext uri="{FF2B5EF4-FFF2-40B4-BE49-F238E27FC236}">
                <a16:creationId xmlns:a16="http://schemas.microsoft.com/office/drawing/2014/main" id="{1D7DA201-E293-49BE-B381-53BA0558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9388"/>
            <a:ext cx="3541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3200" b="1" u="sng">
                <a:solidFill>
                  <a:schemeClr val="accent2"/>
                </a:solidFill>
                <a:latin typeface="Arial" panose="020B0604020202020204" pitchFamily="34" charset="0"/>
              </a:rPr>
              <a:t>Concluding Point</a:t>
            </a:r>
          </a:p>
        </p:txBody>
      </p:sp>
      <p:sp>
        <p:nvSpPr>
          <p:cNvPr id="995331" name="Rectangle 3">
            <a:extLst>
              <a:ext uri="{FF2B5EF4-FFF2-40B4-BE49-F238E27FC236}">
                <a16:creationId xmlns:a16="http://schemas.microsoft.com/office/drawing/2014/main" id="{B5C990B0-2C87-4BCC-9B9A-ED9FAE6D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381125"/>
            <a:ext cx="8382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anose="05000000000000000000" pitchFamily="2" charset="2"/>
              <a:buChar char="Ø"/>
            </a:pPr>
            <a:r>
              <a:rPr kumimoji="0"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The GIS grid based terrain flow data model enables the representation of flow processes at and near the earth surface and derivation of a wide variety of information useful for the study of hydrologic processes.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endParaRPr kumimoji="0" lang="en-U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kumimoji="0" lang="el-GR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>
            <a:extLst>
              <a:ext uri="{FF2B5EF4-FFF2-40B4-BE49-F238E27FC236}">
                <a16:creationId xmlns:a16="http://schemas.microsoft.com/office/drawing/2014/main" id="{B62482E1-61E7-4CCD-A626-E030194A2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215900"/>
            <a:ext cx="5737225" cy="1143000"/>
          </a:xfrm>
        </p:spPr>
        <p:txBody>
          <a:bodyPr/>
          <a:lstStyle/>
          <a:p>
            <a:r>
              <a:rPr lang="en-CA" altLang="en-US"/>
              <a:t>Questions?</a:t>
            </a:r>
          </a:p>
        </p:txBody>
      </p:sp>
      <p:graphicFrame>
        <p:nvGraphicFramePr>
          <p:cNvPr id="632836" name="Object 4">
            <a:extLst>
              <a:ext uri="{FF2B5EF4-FFF2-40B4-BE49-F238E27FC236}">
                <a16:creationId xmlns:a16="http://schemas.microsoft.com/office/drawing/2014/main" id="{8700CBB7-C27E-4812-BBDC-442C910EA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3" y="1470025"/>
          <a:ext cx="5475287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76" name="Bitmap Image" r:id="rId3" imgW="5837426" imgH="4755292" progId="Paint.Picture">
                  <p:embed/>
                </p:oleObj>
              </mc:Choice>
              <mc:Fallback>
                <p:oleObj name="Bitmap Image" r:id="rId3" imgW="5837426" imgH="475529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1470025"/>
                        <a:ext cx="5475287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37" name="Object 5">
            <a:extLst>
              <a:ext uri="{FF2B5EF4-FFF2-40B4-BE49-F238E27FC236}">
                <a16:creationId xmlns:a16="http://schemas.microsoft.com/office/drawing/2014/main" id="{73D51EA4-F956-400A-949C-045A2FF0C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75" y="4495800"/>
          <a:ext cx="5253038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77" name="Bitmap Image" r:id="rId5" imgW="6584251" imgH="2514818" progId="Paint.Picture">
                  <p:embed/>
                </p:oleObj>
              </mc:Choice>
              <mc:Fallback>
                <p:oleObj name="Bitmap Image" r:id="rId5" imgW="6584251" imgH="251481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560"/>
                      <a:stretch>
                        <a:fillRect/>
                      </a:stretch>
                    </p:blipFill>
                    <p:spPr bwMode="auto">
                      <a:xfrm>
                        <a:off x="3444875" y="4495800"/>
                        <a:ext cx="5253038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38" name="Object 6">
            <a:extLst>
              <a:ext uri="{FF2B5EF4-FFF2-40B4-BE49-F238E27FC236}">
                <a16:creationId xmlns:a16="http://schemas.microsoft.com/office/drawing/2014/main" id="{32BD38E1-3B38-4089-85BC-27AA0A2647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" y="1863725"/>
          <a:ext cx="2098675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78" name="Clip" r:id="rId7" imgW="3025440" imgH="3252600" progId="MS_ClipArt_Gallery.2">
                  <p:embed/>
                </p:oleObj>
              </mc:Choice>
              <mc:Fallback>
                <p:oleObj name="Clip" r:id="rId7" imgW="3025440" imgH="32526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863725"/>
                        <a:ext cx="2098675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2839" name="Group 7">
            <a:extLst>
              <a:ext uri="{FF2B5EF4-FFF2-40B4-BE49-F238E27FC236}">
                <a16:creationId xmlns:a16="http://schemas.microsoft.com/office/drawing/2014/main" id="{AB649404-6B2D-43A9-86C2-B20E9DBF5005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2511425"/>
            <a:ext cx="2116138" cy="2636838"/>
            <a:chOff x="408" y="1056"/>
            <a:chExt cx="2297" cy="3024"/>
          </a:xfrm>
        </p:grpSpPr>
        <p:sp>
          <p:nvSpPr>
            <p:cNvPr id="632840" name="Rectangle 8">
              <a:extLst>
                <a:ext uri="{FF2B5EF4-FFF2-40B4-BE49-F238E27FC236}">
                  <a16:creationId xmlns:a16="http://schemas.microsoft.com/office/drawing/2014/main" id="{1F95C052-A398-4CB4-9DA9-21229EB2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31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1" name="Freeform 9">
              <a:extLst>
                <a:ext uri="{FF2B5EF4-FFF2-40B4-BE49-F238E27FC236}">
                  <a16:creationId xmlns:a16="http://schemas.microsoft.com/office/drawing/2014/main" id="{EF0C6757-F9A7-4991-AD5B-ED88702A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156"/>
              <a:ext cx="764" cy="904"/>
            </a:xfrm>
            <a:custGeom>
              <a:avLst/>
              <a:gdLst>
                <a:gd name="T0" fmla="*/ 764 w 764"/>
                <a:gd name="T1" fmla="*/ 148 h 904"/>
                <a:gd name="T2" fmla="*/ 717 w 764"/>
                <a:gd name="T3" fmla="*/ 125 h 904"/>
                <a:gd name="T4" fmla="*/ 701 w 764"/>
                <a:gd name="T5" fmla="*/ 102 h 904"/>
                <a:gd name="T6" fmla="*/ 655 w 764"/>
                <a:gd name="T7" fmla="*/ 63 h 904"/>
                <a:gd name="T8" fmla="*/ 639 w 764"/>
                <a:gd name="T9" fmla="*/ 39 h 904"/>
                <a:gd name="T10" fmla="*/ 569 w 764"/>
                <a:gd name="T11" fmla="*/ 8 h 904"/>
                <a:gd name="T12" fmla="*/ 546 w 764"/>
                <a:gd name="T13" fmla="*/ 0 h 904"/>
                <a:gd name="T14" fmla="*/ 374 w 764"/>
                <a:gd name="T15" fmla="*/ 39 h 904"/>
                <a:gd name="T16" fmla="*/ 335 w 764"/>
                <a:gd name="T17" fmla="*/ 86 h 904"/>
                <a:gd name="T18" fmla="*/ 296 w 764"/>
                <a:gd name="T19" fmla="*/ 156 h 904"/>
                <a:gd name="T20" fmla="*/ 257 w 764"/>
                <a:gd name="T21" fmla="*/ 296 h 904"/>
                <a:gd name="T22" fmla="*/ 133 w 764"/>
                <a:gd name="T23" fmla="*/ 686 h 904"/>
                <a:gd name="T24" fmla="*/ 55 w 764"/>
                <a:gd name="T25" fmla="*/ 826 h 904"/>
                <a:gd name="T26" fmla="*/ 0 w 764"/>
                <a:gd name="T2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4" h="904">
                  <a:moveTo>
                    <a:pt x="764" y="148"/>
                  </a:moveTo>
                  <a:cubicBezTo>
                    <a:pt x="749" y="139"/>
                    <a:pt x="731" y="136"/>
                    <a:pt x="717" y="125"/>
                  </a:cubicBezTo>
                  <a:cubicBezTo>
                    <a:pt x="710" y="119"/>
                    <a:pt x="708" y="109"/>
                    <a:pt x="701" y="102"/>
                  </a:cubicBezTo>
                  <a:cubicBezTo>
                    <a:pt x="647" y="48"/>
                    <a:pt x="710" y="129"/>
                    <a:pt x="655" y="63"/>
                  </a:cubicBezTo>
                  <a:cubicBezTo>
                    <a:pt x="649" y="56"/>
                    <a:pt x="646" y="46"/>
                    <a:pt x="639" y="39"/>
                  </a:cubicBezTo>
                  <a:cubicBezTo>
                    <a:pt x="622" y="22"/>
                    <a:pt x="590" y="15"/>
                    <a:pt x="569" y="8"/>
                  </a:cubicBezTo>
                  <a:cubicBezTo>
                    <a:pt x="561" y="5"/>
                    <a:pt x="546" y="0"/>
                    <a:pt x="546" y="0"/>
                  </a:cubicBezTo>
                  <a:cubicBezTo>
                    <a:pt x="481" y="5"/>
                    <a:pt x="428" y="4"/>
                    <a:pt x="374" y="39"/>
                  </a:cubicBezTo>
                  <a:cubicBezTo>
                    <a:pt x="339" y="94"/>
                    <a:pt x="382" y="31"/>
                    <a:pt x="335" y="86"/>
                  </a:cubicBezTo>
                  <a:cubicBezTo>
                    <a:pt x="319" y="105"/>
                    <a:pt x="307" y="134"/>
                    <a:pt x="296" y="156"/>
                  </a:cubicBezTo>
                  <a:cubicBezTo>
                    <a:pt x="274" y="199"/>
                    <a:pt x="268" y="250"/>
                    <a:pt x="257" y="296"/>
                  </a:cubicBezTo>
                  <a:cubicBezTo>
                    <a:pt x="227" y="426"/>
                    <a:pt x="192" y="567"/>
                    <a:pt x="133" y="686"/>
                  </a:cubicBezTo>
                  <a:cubicBezTo>
                    <a:pt x="109" y="734"/>
                    <a:pt x="78" y="778"/>
                    <a:pt x="55" y="826"/>
                  </a:cubicBezTo>
                  <a:cubicBezTo>
                    <a:pt x="40" y="857"/>
                    <a:pt x="32" y="888"/>
                    <a:pt x="0" y="90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2" name="Freeform 10">
              <a:extLst>
                <a:ext uri="{FF2B5EF4-FFF2-40B4-BE49-F238E27FC236}">
                  <a16:creationId xmlns:a16="http://schemas.microsoft.com/office/drawing/2014/main" id="{B02D62B1-8608-464F-BB1A-4AB014A2E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" y="1400"/>
              <a:ext cx="1757" cy="2107"/>
            </a:xfrm>
            <a:custGeom>
              <a:avLst/>
              <a:gdLst>
                <a:gd name="T0" fmla="*/ 1264 w 1757"/>
                <a:gd name="T1" fmla="*/ 1897 h 2107"/>
                <a:gd name="T2" fmla="*/ 1474 w 1757"/>
                <a:gd name="T3" fmla="*/ 1569 h 2107"/>
                <a:gd name="T4" fmla="*/ 1716 w 1757"/>
                <a:gd name="T5" fmla="*/ 969 h 2107"/>
                <a:gd name="T6" fmla="*/ 1723 w 1757"/>
                <a:gd name="T7" fmla="*/ 556 h 2107"/>
                <a:gd name="T8" fmla="*/ 1568 w 1757"/>
                <a:gd name="T9" fmla="*/ 127 h 2107"/>
                <a:gd name="T10" fmla="*/ 1264 w 1757"/>
                <a:gd name="T11" fmla="*/ 18 h 2107"/>
                <a:gd name="T12" fmla="*/ 952 w 1757"/>
                <a:gd name="T13" fmla="*/ 18 h 2107"/>
                <a:gd name="T14" fmla="*/ 757 w 1757"/>
                <a:gd name="T15" fmla="*/ 104 h 2107"/>
                <a:gd name="T16" fmla="*/ 648 w 1757"/>
                <a:gd name="T17" fmla="*/ 244 h 2107"/>
                <a:gd name="T18" fmla="*/ 500 w 1757"/>
                <a:gd name="T19" fmla="*/ 400 h 2107"/>
                <a:gd name="T20" fmla="*/ 391 w 1757"/>
                <a:gd name="T21" fmla="*/ 470 h 2107"/>
                <a:gd name="T22" fmla="*/ 157 w 1757"/>
                <a:gd name="T23" fmla="*/ 587 h 2107"/>
                <a:gd name="T24" fmla="*/ 40 w 1757"/>
                <a:gd name="T25" fmla="*/ 759 h 2107"/>
                <a:gd name="T26" fmla="*/ 1 w 1757"/>
                <a:gd name="T27" fmla="*/ 946 h 2107"/>
                <a:gd name="T28" fmla="*/ 48 w 1757"/>
                <a:gd name="T29" fmla="*/ 1125 h 2107"/>
                <a:gd name="T30" fmla="*/ 110 w 1757"/>
                <a:gd name="T31" fmla="*/ 1242 h 2107"/>
                <a:gd name="T32" fmla="*/ 220 w 1757"/>
                <a:gd name="T33" fmla="*/ 1390 h 2107"/>
                <a:gd name="T34" fmla="*/ 383 w 1757"/>
                <a:gd name="T35" fmla="*/ 1444 h 2107"/>
                <a:gd name="T36" fmla="*/ 523 w 1757"/>
                <a:gd name="T37" fmla="*/ 1608 h 2107"/>
                <a:gd name="T38" fmla="*/ 617 w 1757"/>
                <a:gd name="T39" fmla="*/ 1686 h 2107"/>
                <a:gd name="T40" fmla="*/ 726 w 1757"/>
                <a:gd name="T41" fmla="*/ 1772 h 2107"/>
                <a:gd name="T42" fmla="*/ 1069 w 1757"/>
                <a:gd name="T43" fmla="*/ 2107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7" h="2107">
                  <a:moveTo>
                    <a:pt x="1264" y="1897"/>
                  </a:moveTo>
                  <a:cubicBezTo>
                    <a:pt x="1331" y="1810"/>
                    <a:pt x="1399" y="1724"/>
                    <a:pt x="1474" y="1569"/>
                  </a:cubicBezTo>
                  <a:cubicBezTo>
                    <a:pt x="1549" y="1414"/>
                    <a:pt x="1675" y="1138"/>
                    <a:pt x="1716" y="969"/>
                  </a:cubicBezTo>
                  <a:cubicBezTo>
                    <a:pt x="1757" y="800"/>
                    <a:pt x="1748" y="696"/>
                    <a:pt x="1723" y="556"/>
                  </a:cubicBezTo>
                  <a:cubicBezTo>
                    <a:pt x="1698" y="416"/>
                    <a:pt x="1645" y="217"/>
                    <a:pt x="1568" y="127"/>
                  </a:cubicBezTo>
                  <a:cubicBezTo>
                    <a:pt x="1491" y="37"/>
                    <a:pt x="1367" y="36"/>
                    <a:pt x="1264" y="18"/>
                  </a:cubicBezTo>
                  <a:cubicBezTo>
                    <a:pt x="1161" y="0"/>
                    <a:pt x="1036" y="4"/>
                    <a:pt x="952" y="18"/>
                  </a:cubicBezTo>
                  <a:cubicBezTo>
                    <a:pt x="868" y="32"/>
                    <a:pt x="808" y="66"/>
                    <a:pt x="757" y="104"/>
                  </a:cubicBezTo>
                  <a:cubicBezTo>
                    <a:pt x="706" y="142"/>
                    <a:pt x="691" y="195"/>
                    <a:pt x="648" y="244"/>
                  </a:cubicBezTo>
                  <a:cubicBezTo>
                    <a:pt x="605" y="293"/>
                    <a:pt x="543" y="362"/>
                    <a:pt x="500" y="400"/>
                  </a:cubicBezTo>
                  <a:cubicBezTo>
                    <a:pt x="457" y="438"/>
                    <a:pt x="448" y="439"/>
                    <a:pt x="391" y="470"/>
                  </a:cubicBezTo>
                  <a:cubicBezTo>
                    <a:pt x="334" y="501"/>
                    <a:pt x="215" y="539"/>
                    <a:pt x="157" y="587"/>
                  </a:cubicBezTo>
                  <a:cubicBezTo>
                    <a:pt x="99" y="635"/>
                    <a:pt x="66" y="699"/>
                    <a:pt x="40" y="759"/>
                  </a:cubicBezTo>
                  <a:cubicBezTo>
                    <a:pt x="14" y="819"/>
                    <a:pt x="0" y="885"/>
                    <a:pt x="1" y="946"/>
                  </a:cubicBezTo>
                  <a:cubicBezTo>
                    <a:pt x="2" y="1007"/>
                    <a:pt x="30" y="1076"/>
                    <a:pt x="48" y="1125"/>
                  </a:cubicBezTo>
                  <a:cubicBezTo>
                    <a:pt x="66" y="1174"/>
                    <a:pt x="81" y="1198"/>
                    <a:pt x="110" y="1242"/>
                  </a:cubicBezTo>
                  <a:cubicBezTo>
                    <a:pt x="139" y="1286"/>
                    <a:pt x="175" y="1356"/>
                    <a:pt x="220" y="1390"/>
                  </a:cubicBezTo>
                  <a:cubicBezTo>
                    <a:pt x="265" y="1424"/>
                    <a:pt x="332" y="1408"/>
                    <a:pt x="383" y="1444"/>
                  </a:cubicBezTo>
                  <a:cubicBezTo>
                    <a:pt x="434" y="1480"/>
                    <a:pt x="484" y="1568"/>
                    <a:pt x="523" y="1608"/>
                  </a:cubicBezTo>
                  <a:cubicBezTo>
                    <a:pt x="562" y="1648"/>
                    <a:pt x="583" y="1659"/>
                    <a:pt x="617" y="1686"/>
                  </a:cubicBezTo>
                  <a:cubicBezTo>
                    <a:pt x="651" y="1713"/>
                    <a:pt x="651" y="1702"/>
                    <a:pt x="726" y="1772"/>
                  </a:cubicBezTo>
                  <a:cubicBezTo>
                    <a:pt x="801" y="1842"/>
                    <a:pt x="935" y="1974"/>
                    <a:pt x="1069" y="2107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3" name="Freeform 11">
              <a:extLst>
                <a:ext uri="{FF2B5EF4-FFF2-40B4-BE49-F238E27FC236}">
                  <a16:creationId xmlns:a16="http://schemas.microsoft.com/office/drawing/2014/main" id="{DC3FA3F0-E46B-4038-9873-39A658E9F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7"/>
              <a:ext cx="397" cy="347"/>
            </a:xfrm>
            <a:custGeom>
              <a:avLst/>
              <a:gdLst>
                <a:gd name="T0" fmla="*/ 397 w 397"/>
                <a:gd name="T1" fmla="*/ 12 h 347"/>
                <a:gd name="T2" fmla="*/ 210 w 397"/>
                <a:gd name="T3" fmla="*/ 12 h 347"/>
                <a:gd name="T4" fmla="*/ 101 w 397"/>
                <a:gd name="T5" fmla="*/ 82 h 347"/>
                <a:gd name="T6" fmla="*/ 0 w 397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347">
                  <a:moveTo>
                    <a:pt x="397" y="12"/>
                  </a:moveTo>
                  <a:cubicBezTo>
                    <a:pt x="328" y="6"/>
                    <a:pt x="259" y="0"/>
                    <a:pt x="210" y="12"/>
                  </a:cubicBezTo>
                  <a:cubicBezTo>
                    <a:pt x="161" y="24"/>
                    <a:pt x="136" y="26"/>
                    <a:pt x="101" y="82"/>
                  </a:cubicBezTo>
                  <a:cubicBezTo>
                    <a:pt x="66" y="138"/>
                    <a:pt x="16" y="306"/>
                    <a:pt x="0" y="34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4" name="Freeform 12">
              <a:extLst>
                <a:ext uri="{FF2B5EF4-FFF2-40B4-BE49-F238E27FC236}">
                  <a16:creationId xmlns:a16="http://schemas.microsoft.com/office/drawing/2014/main" id="{158E0F3C-70FD-472F-8DB9-DE8E569F7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2913"/>
              <a:ext cx="826" cy="500"/>
            </a:xfrm>
            <a:custGeom>
              <a:avLst/>
              <a:gdLst>
                <a:gd name="T0" fmla="*/ 826 w 826"/>
                <a:gd name="T1" fmla="*/ 189 h 500"/>
                <a:gd name="T2" fmla="*/ 694 w 826"/>
                <a:gd name="T3" fmla="*/ 95 h 500"/>
                <a:gd name="T4" fmla="*/ 569 w 826"/>
                <a:gd name="T5" fmla="*/ 41 h 500"/>
                <a:gd name="T6" fmla="*/ 445 w 826"/>
                <a:gd name="T7" fmla="*/ 2 h 500"/>
                <a:gd name="T8" fmla="*/ 312 w 826"/>
                <a:gd name="T9" fmla="*/ 56 h 500"/>
                <a:gd name="T10" fmla="*/ 148 w 826"/>
                <a:gd name="T11" fmla="*/ 251 h 500"/>
                <a:gd name="T12" fmla="*/ 0 w 826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00">
                  <a:moveTo>
                    <a:pt x="826" y="189"/>
                  </a:moveTo>
                  <a:cubicBezTo>
                    <a:pt x="781" y="154"/>
                    <a:pt x="737" y="120"/>
                    <a:pt x="694" y="95"/>
                  </a:cubicBezTo>
                  <a:cubicBezTo>
                    <a:pt x="651" y="70"/>
                    <a:pt x="610" y="56"/>
                    <a:pt x="569" y="41"/>
                  </a:cubicBezTo>
                  <a:cubicBezTo>
                    <a:pt x="528" y="26"/>
                    <a:pt x="488" y="0"/>
                    <a:pt x="445" y="2"/>
                  </a:cubicBezTo>
                  <a:cubicBezTo>
                    <a:pt x="402" y="4"/>
                    <a:pt x="361" y="15"/>
                    <a:pt x="312" y="56"/>
                  </a:cubicBezTo>
                  <a:cubicBezTo>
                    <a:pt x="263" y="97"/>
                    <a:pt x="200" y="177"/>
                    <a:pt x="148" y="251"/>
                  </a:cubicBezTo>
                  <a:cubicBezTo>
                    <a:pt x="96" y="325"/>
                    <a:pt x="23" y="459"/>
                    <a:pt x="0" y="5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5" name="Freeform 13">
              <a:extLst>
                <a:ext uri="{FF2B5EF4-FFF2-40B4-BE49-F238E27FC236}">
                  <a16:creationId xmlns:a16="http://schemas.microsoft.com/office/drawing/2014/main" id="{3EB14A09-0050-4CBB-8100-2D3DE25A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715"/>
              <a:ext cx="1153" cy="441"/>
            </a:xfrm>
            <a:custGeom>
              <a:avLst/>
              <a:gdLst>
                <a:gd name="T0" fmla="*/ 1153 w 1153"/>
                <a:gd name="T1" fmla="*/ 223 h 441"/>
                <a:gd name="T2" fmla="*/ 919 w 1153"/>
                <a:gd name="T3" fmla="*/ 91 h 441"/>
                <a:gd name="T4" fmla="*/ 717 w 1153"/>
                <a:gd name="T5" fmla="*/ 5 h 441"/>
                <a:gd name="T6" fmla="*/ 436 w 1153"/>
                <a:gd name="T7" fmla="*/ 59 h 441"/>
                <a:gd name="T8" fmla="*/ 358 w 1153"/>
                <a:gd name="T9" fmla="*/ 161 h 441"/>
                <a:gd name="T10" fmla="*/ 210 w 1153"/>
                <a:gd name="T11" fmla="*/ 324 h 441"/>
                <a:gd name="T12" fmla="*/ 0 w 1153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441">
                  <a:moveTo>
                    <a:pt x="1153" y="223"/>
                  </a:moveTo>
                  <a:cubicBezTo>
                    <a:pt x="1072" y="175"/>
                    <a:pt x="992" y="127"/>
                    <a:pt x="919" y="91"/>
                  </a:cubicBezTo>
                  <a:cubicBezTo>
                    <a:pt x="846" y="55"/>
                    <a:pt x="797" y="10"/>
                    <a:pt x="717" y="5"/>
                  </a:cubicBezTo>
                  <a:cubicBezTo>
                    <a:pt x="637" y="0"/>
                    <a:pt x="496" y="33"/>
                    <a:pt x="436" y="59"/>
                  </a:cubicBezTo>
                  <a:cubicBezTo>
                    <a:pt x="376" y="85"/>
                    <a:pt x="396" y="117"/>
                    <a:pt x="358" y="161"/>
                  </a:cubicBezTo>
                  <a:cubicBezTo>
                    <a:pt x="320" y="205"/>
                    <a:pt x="270" y="277"/>
                    <a:pt x="210" y="324"/>
                  </a:cubicBezTo>
                  <a:cubicBezTo>
                    <a:pt x="150" y="371"/>
                    <a:pt x="34" y="423"/>
                    <a:pt x="0" y="44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6" name="Freeform 14">
              <a:extLst>
                <a:ext uri="{FF2B5EF4-FFF2-40B4-BE49-F238E27FC236}">
                  <a16:creationId xmlns:a16="http://schemas.microsoft.com/office/drawing/2014/main" id="{3250D2FF-DDAB-45A9-B00C-E4A7EC38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496"/>
              <a:ext cx="1341" cy="536"/>
            </a:xfrm>
            <a:custGeom>
              <a:avLst/>
              <a:gdLst>
                <a:gd name="T0" fmla="*/ 1341 w 1341"/>
                <a:gd name="T1" fmla="*/ 224 h 536"/>
                <a:gd name="T2" fmla="*/ 1169 w 1341"/>
                <a:gd name="T3" fmla="*/ 122 h 536"/>
                <a:gd name="T4" fmla="*/ 1029 w 1341"/>
                <a:gd name="T5" fmla="*/ 13 h 536"/>
                <a:gd name="T6" fmla="*/ 702 w 1341"/>
                <a:gd name="T7" fmla="*/ 45 h 536"/>
                <a:gd name="T8" fmla="*/ 546 w 1341"/>
                <a:gd name="T9" fmla="*/ 154 h 536"/>
                <a:gd name="T10" fmla="*/ 343 w 1341"/>
                <a:gd name="T11" fmla="*/ 232 h 536"/>
                <a:gd name="T12" fmla="*/ 250 w 1341"/>
                <a:gd name="T13" fmla="*/ 395 h 536"/>
                <a:gd name="T14" fmla="*/ 63 w 1341"/>
                <a:gd name="T15" fmla="*/ 504 h 536"/>
                <a:gd name="T16" fmla="*/ 0 w 1341"/>
                <a:gd name="T1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536">
                  <a:moveTo>
                    <a:pt x="1341" y="224"/>
                  </a:moveTo>
                  <a:cubicBezTo>
                    <a:pt x="1281" y="190"/>
                    <a:pt x="1221" y="157"/>
                    <a:pt x="1169" y="122"/>
                  </a:cubicBezTo>
                  <a:cubicBezTo>
                    <a:pt x="1117" y="87"/>
                    <a:pt x="1107" y="26"/>
                    <a:pt x="1029" y="13"/>
                  </a:cubicBezTo>
                  <a:cubicBezTo>
                    <a:pt x="951" y="0"/>
                    <a:pt x="783" y="21"/>
                    <a:pt x="702" y="45"/>
                  </a:cubicBezTo>
                  <a:cubicBezTo>
                    <a:pt x="621" y="69"/>
                    <a:pt x="606" y="123"/>
                    <a:pt x="546" y="154"/>
                  </a:cubicBezTo>
                  <a:cubicBezTo>
                    <a:pt x="486" y="185"/>
                    <a:pt x="392" y="192"/>
                    <a:pt x="343" y="232"/>
                  </a:cubicBezTo>
                  <a:cubicBezTo>
                    <a:pt x="294" y="272"/>
                    <a:pt x="297" y="350"/>
                    <a:pt x="250" y="395"/>
                  </a:cubicBezTo>
                  <a:cubicBezTo>
                    <a:pt x="203" y="440"/>
                    <a:pt x="105" y="480"/>
                    <a:pt x="63" y="504"/>
                  </a:cubicBezTo>
                  <a:cubicBezTo>
                    <a:pt x="21" y="528"/>
                    <a:pt x="9" y="531"/>
                    <a:pt x="0" y="53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7" name="Freeform 15">
              <a:extLst>
                <a:ext uri="{FF2B5EF4-FFF2-40B4-BE49-F238E27FC236}">
                  <a16:creationId xmlns:a16="http://schemas.microsoft.com/office/drawing/2014/main" id="{506C3983-9AFF-436B-82BB-3D5B2615E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295"/>
              <a:ext cx="1543" cy="643"/>
            </a:xfrm>
            <a:custGeom>
              <a:avLst/>
              <a:gdLst>
                <a:gd name="T0" fmla="*/ 1543 w 1543"/>
                <a:gd name="T1" fmla="*/ 144 h 643"/>
                <a:gd name="T2" fmla="*/ 1371 w 1543"/>
                <a:gd name="T3" fmla="*/ 168 h 643"/>
                <a:gd name="T4" fmla="*/ 1262 w 1543"/>
                <a:gd name="T5" fmla="*/ 136 h 643"/>
                <a:gd name="T6" fmla="*/ 1137 w 1543"/>
                <a:gd name="T7" fmla="*/ 90 h 643"/>
                <a:gd name="T8" fmla="*/ 919 w 1543"/>
                <a:gd name="T9" fmla="*/ 4 h 643"/>
                <a:gd name="T10" fmla="*/ 732 w 1543"/>
                <a:gd name="T11" fmla="*/ 66 h 643"/>
                <a:gd name="T12" fmla="*/ 607 w 1543"/>
                <a:gd name="T13" fmla="*/ 207 h 643"/>
                <a:gd name="T14" fmla="*/ 568 w 1543"/>
                <a:gd name="T15" fmla="*/ 238 h 643"/>
                <a:gd name="T16" fmla="*/ 381 w 1543"/>
                <a:gd name="T17" fmla="*/ 300 h 643"/>
                <a:gd name="T18" fmla="*/ 288 w 1543"/>
                <a:gd name="T19" fmla="*/ 339 h 643"/>
                <a:gd name="T20" fmla="*/ 171 w 1543"/>
                <a:gd name="T21" fmla="*/ 503 h 643"/>
                <a:gd name="T22" fmla="*/ 0 w 1543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3" h="643">
                  <a:moveTo>
                    <a:pt x="1543" y="144"/>
                  </a:moveTo>
                  <a:cubicBezTo>
                    <a:pt x="1480" y="156"/>
                    <a:pt x="1418" y="169"/>
                    <a:pt x="1371" y="168"/>
                  </a:cubicBezTo>
                  <a:cubicBezTo>
                    <a:pt x="1324" y="167"/>
                    <a:pt x="1301" y="149"/>
                    <a:pt x="1262" y="136"/>
                  </a:cubicBezTo>
                  <a:cubicBezTo>
                    <a:pt x="1223" y="123"/>
                    <a:pt x="1194" y="112"/>
                    <a:pt x="1137" y="90"/>
                  </a:cubicBezTo>
                  <a:cubicBezTo>
                    <a:pt x="1080" y="68"/>
                    <a:pt x="986" y="8"/>
                    <a:pt x="919" y="4"/>
                  </a:cubicBezTo>
                  <a:cubicBezTo>
                    <a:pt x="852" y="0"/>
                    <a:pt x="784" y="32"/>
                    <a:pt x="732" y="66"/>
                  </a:cubicBezTo>
                  <a:cubicBezTo>
                    <a:pt x="680" y="100"/>
                    <a:pt x="634" y="178"/>
                    <a:pt x="607" y="207"/>
                  </a:cubicBezTo>
                  <a:cubicBezTo>
                    <a:pt x="580" y="236"/>
                    <a:pt x="606" y="223"/>
                    <a:pt x="568" y="238"/>
                  </a:cubicBezTo>
                  <a:cubicBezTo>
                    <a:pt x="530" y="253"/>
                    <a:pt x="428" y="283"/>
                    <a:pt x="381" y="300"/>
                  </a:cubicBezTo>
                  <a:cubicBezTo>
                    <a:pt x="334" y="317"/>
                    <a:pt x="323" y="305"/>
                    <a:pt x="288" y="339"/>
                  </a:cubicBezTo>
                  <a:cubicBezTo>
                    <a:pt x="253" y="373"/>
                    <a:pt x="219" y="452"/>
                    <a:pt x="171" y="503"/>
                  </a:cubicBezTo>
                  <a:cubicBezTo>
                    <a:pt x="123" y="554"/>
                    <a:pt x="30" y="620"/>
                    <a:pt x="0" y="64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8" name="Line 16">
              <a:extLst>
                <a:ext uri="{FF2B5EF4-FFF2-40B4-BE49-F238E27FC236}">
                  <a16:creationId xmlns:a16="http://schemas.microsoft.com/office/drawing/2014/main" id="{5EF95F10-ACE0-4C5D-9A6E-5293D0B59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1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49" name="Line 17">
              <a:extLst>
                <a:ext uri="{FF2B5EF4-FFF2-40B4-BE49-F238E27FC236}">
                  <a16:creationId xmlns:a16="http://schemas.microsoft.com/office/drawing/2014/main" id="{98598F0A-F239-4214-87A9-0FA3C39F7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0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0" name="Line 18">
              <a:extLst>
                <a:ext uri="{FF2B5EF4-FFF2-40B4-BE49-F238E27FC236}">
                  <a16:creationId xmlns:a16="http://schemas.microsoft.com/office/drawing/2014/main" id="{9B355459-E459-42DC-AB8E-5CC4C8894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1" name="Line 19">
              <a:extLst>
                <a:ext uri="{FF2B5EF4-FFF2-40B4-BE49-F238E27FC236}">
                  <a16:creationId xmlns:a16="http://schemas.microsoft.com/office/drawing/2014/main" id="{AEAFEF50-E32A-4AA3-928B-AA0A95028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88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2" name="Line 20">
              <a:extLst>
                <a:ext uri="{FF2B5EF4-FFF2-40B4-BE49-F238E27FC236}">
                  <a16:creationId xmlns:a16="http://schemas.microsoft.com/office/drawing/2014/main" id="{CFF25C9D-13A6-449E-9919-24E58B521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3" name="Line 21">
              <a:extLst>
                <a:ext uri="{FF2B5EF4-FFF2-40B4-BE49-F238E27FC236}">
                  <a16:creationId xmlns:a16="http://schemas.microsoft.com/office/drawing/2014/main" id="{38D580F1-1510-40EB-B5EC-205E00BB8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4" name="Line 22">
              <a:extLst>
                <a:ext uri="{FF2B5EF4-FFF2-40B4-BE49-F238E27FC236}">
                  <a16:creationId xmlns:a16="http://schemas.microsoft.com/office/drawing/2014/main" id="{271309CC-C47A-4804-965F-A3C482D6D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5" name="Line 23">
              <a:extLst>
                <a:ext uri="{FF2B5EF4-FFF2-40B4-BE49-F238E27FC236}">
                  <a16:creationId xmlns:a16="http://schemas.microsoft.com/office/drawing/2014/main" id="{7597DAF8-E787-4879-B441-B04046E2E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6" name="Line 24">
              <a:extLst>
                <a:ext uri="{FF2B5EF4-FFF2-40B4-BE49-F238E27FC236}">
                  <a16:creationId xmlns:a16="http://schemas.microsoft.com/office/drawing/2014/main" id="{729CEBA1-699E-4714-9EF8-D64DD80EB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7" name="Line 25">
              <a:extLst>
                <a:ext uri="{FF2B5EF4-FFF2-40B4-BE49-F238E27FC236}">
                  <a16:creationId xmlns:a16="http://schemas.microsoft.com/office/drawing/2014/main" id="{8CB74F77-6737-4CE5-8740-CD5700A92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8" name="Line 26">
              <a:extLst>
                <a:ext uri="{FF2B5EF4-FFF2-40B4-BE49-F238E27FC236}">
                  <a16:creationId xmlns:a16="http://schemas.microsoft.com/office/drawing/2014/main" id="{EEDA2B2C-18C4-4E8F-980B-A3ACA8EB7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59" name="Line 27">
              <a:extLst>
                <a:ext uri="{FF2B5EF4-FFF2-40B4-BE49-F238E27FC236}">
                  <a16:creationId xmlns:a16="http://schemas.microsoft.com/office/drawing/2014/main" id="{BEC80F1E-7059-49AF-9BE7-8FB1DE92E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0" name="Line 28">
              <a:extLst>
                <a:ext uri="{FF2B5EF4-FFF2-40B4-BE49-F238E27FC236}">
                  <a16:creationId xmlns:a16="http://schemas.microsoft.com/office/drawing/2014/main" id="{805006F8-5513-4DF5-9C05-AD76867F8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72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1" name="Line 29">
              <a:extLst>
                <a:ext uri="{FF2B5EF4-FFF2-40B4-BE49-F238E27FC236}">
                  <a16:creationId xmlns:a16="http://schemas.microsoft.com/office/drawing/2014/main" id="{58B2CBCF-8E1B-4051-B590-A549729B1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2" name="Freeform 30">
              <a:extLst>
                <a:ext uri="{FF2B5EF4-FFF2-40B4-BE49-F238E27FC236}">
                  <a16:creationId xmlns:a16="http://schemas.microsoft.com/office/drawing/2014/main" id="{EAC94507-098F-40EF-AE12-1591D7D9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56"/>
              <a:ext cx="1824" cy="784"/>
            </a:xfrm>
            <a:custGeom>
              <a:avLst/>
              <a:gdLst>
                <a:gd name="T0" fmla="*/ 1824 w 1824"/>
                <a:gd name="T1" fmla="*/ 248 h 784"/>
                <a:gd name="T2" fmla="*/ 1680 w 1824"/>
                <a:gd name="T3" fmla="*/ 248 h 784"/>
                <a:gd name="T4" fmla="*/ 1584 w 1824"/>
                <a:gd name="T5" fmla="*/ 200 h 784"/>
                <a:gd name="T6" fmla="*/ 1392 w 1824"/>
                <a:gd name="T7" fmla="*/ 104 h 784"/>
                <a:gd name="T8" fmla="*/ 1200 w 1824"/>
                <a:gd name="T9" fmla="*/ 8 h 784"/>
                <a:gd name="T10" fmla="*/ 1056 w 1824"/>
                <a:gd name="T11" fmla="*/ 56 h 784"/>
                <a:gd name="T12" fmla="*/ 960 w 1824"/>
                <a:gd name="T13" fmla="*/ 104 h 784"/>
                <a:gd name="T14" fmla="*/ 816 w 1824"/>
                <a:gd name="T15" fmla="*/ 296 h 784"/>
                <a:gd name="T16" fmla="*/ 720 w 1824"/>
                <a:gd name="T17" fmla="*/ 392 h 784"/>
                <a:gd name="T18" fmla="*/ 624 w 1824"/>
                <a:gd name="T19" fmla="*/ 392 h 784"/>
                <a:gd name="T20" fmla="*/ 528 w 1824"/>
                <a:gd name="T21" fmla="*/ 392 h 784"/>
                <a:gd name="T22" fmla="*/ 384 w 1824"/>
                <a:gd name="T23" fmla="*/ 440 h 784"/>
                <a:gd name="T24" fmla="*/ 288 w 1824"/>
                <a:gd name="T25" fmla="*/ 584 h 784"/>
                <a:gd name="T26" fmla="*/ 240 w 1824"/>
                <a:gd name="T27" fmla="*/ 632 h 784"/>
                <a:gd name="T28" fmla="*/ 192 w 1824"/>
                <a:gd name="T29" fmla="*/ 728 h 784"/>
                <a:gd name="T30" fmla="*/ 96 w 1824"/>
                <a:gd name="T31" fmla="*/ 728 h 784"/>
                <a:gd name="T32" fmla="*/ 48 w 1824"/>
                <a:gd name="T33" fmla="*/ 776 h 784"/>
                <a:gd name="T34" fmla="*/ 0 w 1824"/>
                <a:gd name="T35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4" h="784">
                  <a:moveTo>
                    <a:pt x="1824" y="248"/>
                  </a:moveTo>
                  <a:cubicBezTo>
                    <a:pt x="1772" y="252"/>
                    <a:pt x="1720" y="256"/>
                    <a:pt x="1680" y="248"/>
                  </a:cubicBezTo>
                  <a:cubicBezTo>
                    <a:pt x="1640" y="240"/>
                    <a:pt x="1632" y="224"/>
                    <a:pt x="1584" y="200"/>
                  </a:cubicBezTo>
                  <a:cubicBezTo>
                    <a:pt x="1536" y="176"/>
                    <a:pt x="1456" y="136"/>
                    <a:pt x="1392" y="104"/>
                  </a:cubicBezTo>
                  <a:cubicBezTo>
                    <a:pt x="1328" y="72"/>
                    <a:pt x="1256" y="16"/>
                    <a:pt x="1200" y="8"/>
                  </a:cubicBezTo>
                  <a:cubicBezTo>
                    <a:pt x="1144" y="0"/>
                    <a:pt x="1096" y="40"/>
                    <a:pt x="1056" y="56"/>
                  </a:cubicBezTo>
                  <a:cubicBezTo>
                    <a:pt x="1016" y="72"/>
                    <a:pt x="1000" y="64"/>
                    <a:pt x="960" y="104"/>
                  </a:cubicBezTo>
                  <a:cubicBezTo>
                    <a:pt x="920" y="144"/>
                    <a:pt x="856" y="248"/>
                    <a:pt x="816" y="296"/>
                  </a:cubicBezTo>
                  <a:cubicBezTo>
                    <a:pt x="776" y="344"/>
                    <a:pt x="752" y="376"/>
                    <a:pt x="720" y="392"/>
                  </a:cubicBezTo>
                  <a:cubicBezTo>
                    <a:pt x="688" y="408"/>
                    <a:pt x="656" y="392"/>
                    <a:pt x="624" y="392"/>
                  </a:cubicBezTo>
                  <a:cubicBezTo>
                    <a:pt x="592" y="392"/>
                    <a:pt x="568" y="384"/>
                    <a:pt x="528" y="392"/>
                  </a:cubicBezTo>
                  <a:cubicBezTo>
                    <a:pt x="488" y="400"/>
                    <a:pt x="424" y="408"/>
                    <a:pt x="384" y="440"/>
                  </a:cubicBezTo>
                  <a:cubicBezTo>
                    <a:pt x="344" y="472"/>
                    <a:pt x="312" y="552"/>
                    <a:pt x="288" y="584"/>
                  </a:cubicBezTo>
                  <a:cubicBezTo>
                    <a:pt x="264" y="616"/>
                    <a:pt x="256" y="608"/>
                    <a:pt x="240" y="632"/>
                  </a:cubicBezTo>
                  <a:cubicBezTo>
                    <a:pt x="224" y="656"/>
                    <a:pt x="216" y="712"/>
                    <a:pt x="192" y="728"/>
                  </a:cubicBezTo>
                  <a:cubicBezTo>
                    <a:pt x="168" y="744"/>
                    <a:pt x="120" y="720"/>
                    <a:pt x="96" y="728"/>
                  </a:cubicBezTo>
                  <a:cubicBezTo>
                    <a:pt x="72" y="736"/>
                    <a:pt x="64" y="768"/>
                    <a:pt x="48" y="776"/>
                  </a:cubicBezTo>
                  <a:cubicBezTo>
                    <a:pt x="32" y="784"/>
                    <a:pt x="16" y="780"/>
                    <a:pt x="0" y="77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3" name="Freeform 31">
              <a:extLst>
                <a:ext uri="{FF2B5EF4-FFF2-40B4-BE49-F238E27FC236}">
                  <a16:creationId xmlns:a16="http://schemas.microsoft.com/office/drawing/2014/main" id="{F6121534-B2D5-4FAF-B67E-F5AB3431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60"/>
              <a:ext cx="1872" cy="880"/>
            </a:xfrm>
            <a:custGeom>
              <a:avLst/>
              <a:gdLst>
                <a:gd name="T0" fmla="*/ 1872 w 1872"/>
                <a:gd name="T1" fmla="*/ 352 h 880"/>
                <a:gd name="T2" fmla="*/ 1728 w 1872"/>
                <a:gd name="T3" fmla="*/ 400 h 880"/>
                <a:gd name="T4" fmla="*/ 1584 w 1872"/>
                <a:gd name="T5" fmla="*/ 304 h 880"/>
                <a:gd name="T6" fmla="*/ 1488 w 1872"/>
                <a:gd name="T7" fmla="*/ 208 h 880"/>
                <a:gd name="T8" fmla="*/ 1440 w 1872"/>
                <a:gd name="T9" fmla="*/ 160 h 880"/>
                <a:gd name="T10" fmla="*/ 1248 w 1872"/>
                <a:gd name="T11" fmla="*/ 16 h 880"/>
                <a:gd name="T12" fmla="*/ 1104 w 1872"/>
                <a:gd name="T13" fmla="*/ 64 h 880"/>
                <a:gd name="T14" fmla="*/ 960 w 1872"/>
                <a:gd name="T15" fmla="*/ 160 h 880"/>
                <a:gd name="T16" fmla="*/ 816 w 1872"/>
                <a:gd name="T17" fmla="*/ 448 h 880"/>
                <a:gd name="T18" fmla="*/ 720 w 1872"/>
                <a:gd name="T19" fmla="*/ 496 h 880"/>
                <a:gd name="T20" fmla="*/ 480 w 1872"/>
                <a:gd name="T21" fmla="*/ 496 h 880"/>
                <a:gd name="T22" fmla="*/ 336 w 1872"/>
                <a:gd name="T23" fmla="*/ 544 h 880"/>
                <a:gd name="T24" fmla="*/ 192 w 1872"/>
                <a:gd name="T25" fmla="*/ 784 h 880"/>
                <a:gd name="T26" fmla="*/ 0 w 1872"/>
                <a:gd name="T27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2" h="880">
                  <a:moveTo>
                    <a:pt x="1872" y="352"/>
                  </a:moveTo>
                  <a:cubicBezTo>
                    <a:pt x="1824" y="380"/>
                    <a:pt x="1776" y="408"/>
                    <a:pt x="1728" y="400"/>
                  </a:cubicBezTo>
                  <a:cubicBezTo>
                    <a:pt x="1680" y="392"/>
                    <a:pt x="1624" y="336"/>
                    <a:pt x="1584" y="304"/>
                  </a:cubicBezTo>
                  <a:cubicBezTo>
                    <a:pt x="1544" y="272"/>
                    <a:pt x="1512" y="232"/>
                    <a:pt x="1488" y="208"/>
                  </a:cubicBezTo>
                  <a:cubicBezTo>
                    <a:pt x="1464" y="184"/>
                    <a:pt x="1480" y="192"/>
                    <a:pt x="1440" y="160"/>
                  </a:cubicBezTo>
                  <a:cubicBezTo>
                    <a:pt x="1400" y="128"/>
                    <a:pt x="1304" y="32"/>
                    <a:pt x="1248" y="16"/>
                  </a:cubicBezTo>
                  <a:cubicBezTo>
                    <a:pt x="1192" y="0"/>
                    <a:pt x="1152" y="40"/>
                    <a:pt x="1104" y="64"/>
                  </a:cubicBezTo>
                  <a:cubicBezTo>
                    <a:pt x="1056" y="88"/>
                    <a:pt x="1008" y="96"/>
                    <a:pt x="960" y="160"/>
                  </a:cubicBezTo>
                  <a:cubicBezTo>
                    <a:pt x="912" y="224"/>
                    <a:pt x="856" y="392"/>
                    <a:pt x="816" y="448"/>
                  </a:cubicBezTo>
                  <a:cubicBezTo>
                    <a:pt x="776" y="504"/>
                    <a:pt x="776" y="488"/>
                    <a:pt x="720" y="496"/>
                  </a:cubicBezTo>
                  <a:cubicBezTo>
                    <a:pt x="664" y="504"/>
                    <a:pt x="544" y="488"/>
                    <a:pt x="480" y="496"/>
                  </a:cubicBezTo>
                  <a:cubicBezTo>
                    <a:pt x="416" y="504"/>
                    <a:pt x="384" y="496"/>
                    <a:pt x="336" y="544"/>
                  </a:cubicBezTo>
                  <a:cubicBezTo>
                    <a:pt x="288" y="592"/>
                    <a:pt x="248" y="728"/>
                    <a:pt x="192" y="784"/>
                  </a:cubicBezTo>
                  <a:cubicBezTo>
                    <a:pt x="136" y="840"/>
                    <a:pt x="32" y="864"/>
                    <a:pt x="0" y="88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4" name="Freeform 32">
              <a:extLst>
                <a:ext uri="{FF2B5EF4-FFF2-40B4-BE49-F238E27FC236}">
                  <a16:creationId xmlns:a16="http://schemas.microsoft.com/office/drawing/2014/main" id="{936AE2E1-5ADC-4B15-8F80-34A6DFDE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1584"/>
              <a:ext cx="1896" cy="840"/>
            </a:xfrm>
            <a:custGeom>
              <a:avLst/>
              <a:gdLst>
                <a:gd name="T0" fmla="*/ 1896 w 1896"/>
                <a:gd name="T1" fmla="*/ 96 h 840"/>
                <a:gd name="T2" fmla="*/ 1848 w 1896"/>
                <a:gd name="T3" fmla="*/ 96 h 840"/>
                <a:gd name="T4" fmla="*/ 1800 w 1896"/>
                <a:gd name="T5" fmla="*/ 144 h 840"/>
                <a:gd name="T6" fmla="*/ 1704 w 1896"/>
                <a:gd name="T7" fmla="*/ 144 h 840"/>
                <a:gd name="T8" fmla="*/ 1512 w 1896"/>
                <a:gd name="T9" fmla="*/ 48 h 840"/>
                <a:gd name="T10" fmla="*/ 1224 w 1896"/>
                <a:gd name="T11" fmla="*/ 0 h 840"/>
                <a:gd name="T12" fmla="*/ 1032 w 1896"/>
                <a:gd name="T13" fmla="*/ 48 h 840"/>
                <a:gd name="T14" fmla="*/ 984 w 1896"/>
                <a:gd name="T15" fmla="*/ 96 h 840"/>
                <a:gd name="T16" fmla="*/ 840 w 1896"/>
                <a:gd name="T17" fmla="*/ 336 h 840"/>
                <a:gd name="T18" fmla="*/ 744 w 1896"/>
                <a:gd name="T19" fmla="*/ 432 h 840"/>
                <a:gd name="T20" fmla="*/ 648 w 1896"/>
                <a:gd name="T21" fmla="*/ 480 h 840"/>
                <a:gd name="T22" fmla="*/ 456 w 1896"/>
                <a:gd name="T23" fmla="*/ 528 h 840"/>
                <a:gd name="T24" fmla="*/ 360 w 1896"/>
                <a:gd name="T25" fmla="*/ 624 h 840"/>
                <a:gd name="T26" fmla="*/ 312 w 1896"/>
                <a:gd name="T27" fmla="*/ 672 h 840"/>
                <a:gd name="T28" fmla="*/ 216 w 1896"/>
                <a:gd name="T29" fmla="*/ 816 h 840"/>
                <a:gd name="T30" fmla="*/ 168 w 1896"/>
                <a:gd name="T31" fmla="*/ 816 h 840"/>
                <a:gd name="T32" fmla="*/ 24 w 1896"/>
                <a:gd name="T33" fmla="*/ 768 h 840"/>
                <a:gd name="T34" fmla="*/ 24 w 1896"/>
                <a:gd name="T35" fmla="*/ 7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840">
                  <a:moveTo>
                    <a:pt x="1896" y="96"/>
                  </a:moveTo>
                  <a:cubicBezTo>
                    <a:pt x="1880" y="92"/>
                    <a:pt x="1864" y="88"/>
                    <a:pt x="1848" y="96"/>
                  </a:cubicBezTo>
                  <a:cubicBezTo>
                    <a:pt x="1832" y="104"/>
                    <a:pt x="1824" y="136"/>
                    <a:pt x="1800" y="144"/>
                  </a:cubicBezTo>
                  <a:cubicBezTo>
                    <a:pt x="1776" y="152"/>
                    <a:pt x="1752" y="160"/>
                    <a:pt x="1704" y="144"/>
                  </a:cubicBezTo>
                  <a:cubicBezTo>
                    <a:pt x="1656" y="128"/>
                    <a:pt x="1592" y="72"/>
                    <a:pt x="1512" y="48"/>
                  </a:cubicBezTo>
                  <a:cubicBezTo>
                    <a:pt x="1432" y="24"/>
                    <a:pt x="1304" y="0"/>
                    <a:pt x="1224" y="0"/>
                  </a:cubicBezTo>
                  <a:cubicBezTo>
                    <a:pt x="1144" y="0"/>
                    <a:pt x="1072" y="32"/>
                    <a:pt x="1032" y="48"/>
                  </a:cubicBezTo>
                  <a:cubicBezTo>
                    <a:pt x="992" y="64"/>
                    <a:pt x="1016" y="48"/>
                    <a:pt x="984" y="96"/>
                  </a:cubicBezTo>
                  <a:cubicBezTo>
                    <a:pt x="952" y="144"/>
                    <a:pt x="880" y="280"/>
                    <a:pt x="840" y="336"/>
                  </a:cubicBezTo>
                  <a:cubicBezTo>
                    <a:pt x="800" y="392"/>
                    <a:pt x="776" y="408"/>
                    <a:pt x="744" y="432"/>
                  </a:cubicBezTo>
                  <a:cubicBezTo>
                    <a:pt x="712" y="456"/>
                    <a:pt x="696" y="464"/>
                    <a:pt x="648" y="480"/>
                  </a:cubicBezTo>
                  <a:cubicBezTo>
                    <a:pt x="600" y="496"/>
                    <a:pt x="504" y="504"/>
                    <a:pt x="456" y="528"/>
                  </a:cubicBezTo>
                  <a:cubicBezTo>
                    <a:pt x="408" y="552"/>
                    <a:pt x="384" y="600"/>
                    <a:pt x="360" y="624"/>
                  </a:cubicBezTo>
                  <a:cubicBezTo>
                    <a:pt x="336" y="648"/>
                    <a:pt x="336" y="640"/>
                    <a:pt x="312" y="672"/>
                  </a:cubicBezTo>
                  <a:cubicBezTo>
                    <a:pt x="288" y="704"/>
                    <a:pt x="240" y="792"/>
                    <a:pt x="216" y="816"/>
                  </a:cubicBezTo>
                  <a:cubicBezTo>
                    <a:pt x="192" y="840"/>
                    <a:pt x="200" y="824"/>
                    <a:pt x="168" y="816"/>
                  </a:cubicBezTo>
                  <a:cubicBezTo>
                    <a:pt x="136" y="808"/>
                    <a:pt x="48" y="784"/>
                    <a:pt x="24" y="768"/>
                  </a:cubicBezTo>
                  <a:cubicBezTo>
                    <a:pt x="0" y="752"/>
                    <a:pt x="24" y="736"/>
                    <a:pt x="24" y="72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5" name="Freeform 33">
              <a:extLst>
                <a:ext uri="{FF2B5EF4-FFF2-40B4-BE49-F238E27FC236}">
                  <a16:creationId xmlns:a16="http://schemas.microsoft.com/office/drawing/2014/main" id="{381B5576-9281-430C-BB42-D681394B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528"/>
              <a:ext cx="640" cy="512"/>
            </a:xfrm>
            <a:custGeom>
              <a:avLst/>
              <a:gdLst>
                <a:gd name="T0" fmla="*/ 544 w 640"/>
                <a:gd name="T1" fmla="*/ 8 h 512"/>
                <a:gd name="T2" fmla="*/ 592 w 640"/>
                <a:gd name="T3" fmla="*/ 8 h 512"/>
                <a:gd name="T4" fmla="*/ 640 w 640"/>
                <a:gd name="T5" fmla="*/ 56 h 512"/>
                <a:gd name="T6" fmla="*/ 592 w 640"/>
                <a:gd name="T7" fmla="*/ 152 h 512"/>
                <a:gd name="T8" fmla="*/ 448 w 640"/>
                <a:gd name="T9" fmla="*/ 344 h 512"/>
                <a:gd name="T10" fmla="*/ 160 w 640"/>
                <a:gd name="T11" fmla="*/ 488 h 512"/>
                <a:gd name="T12" fmla="*/ 16 w 640"/>
                <a:gd name="T13" fmla="*/ 488 h 512"/>
                <a:gd name="T14" fmla="*/ 64 w 640"/>
                <a:gd name="T15" fmla="*/ 3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12">
                  <a:moveTo>
                    <a:pt x="544" y="8"/>
                  </a:moveTo>
                  <a:cubicBezTo>
                    <a:pt x="560" y="4"/>
                    <a:pt x="576" y="0"/>
                    <a:pt x="592" y="8"/>
                  </a:cubicBezTo>
                  <a:cubicBezTo>
                    <a:pt x="608" y="16"/>
                    <a:pt x="640" y="32"/>
                    <a:pt x="640" y="56"/>
                  </a:cubicBezTo>
                  <a:cubicBezTo>
                    <a:pt x="640" y="80"/>
                    <a:pt x="624" y="104"/>
                    <a:pt x="592" y="152"/>
                  </a:cubicBezTo>
                  <a:cubicBezTo>
                    <a:pt x="560" y="200"/>
                    <a:pt x="520" y="288"/>
                    <a:pt x="448" y="344"/>
                  </a:cubicBezTo>
                  <a:cubicBezTo>
                    <a:pt x="376" y="400"/>
                    <a:pt x="232" y="464"/>
                    <a:pt x="160" y="488"/>
                  </a:cubicBezTo>
                  <a:cubicBezTo>
                    <a:pt x="88" y="512"/>
                    <a:pt x="32" y="504"/>
                    <a:pt x="16" y="488"/>
                  </a:cubicBezTo>
                  <a:cubicBezTo>
                    <a:pt x="0" y="472"/>
                    <a:pt x="32" y="432"/>
                    <a:pt x="64" y="39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6" name="Text Box 34">
              <a:extLst>
                <a:ext uri="{FF2B5EF4-FFF2-40B4-BE49-F238E27FC236}">
                  <a16:creationId xmlns:a16="http://schemas.microsoft.com/office/drawing/2014/main" id="{D2C62BCC-51FC-41A5-88A0-C0A1AD8E6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2420"/>
              <a:ext cx="488" cy="17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1</a:t>
              </a:r>
              <a:endParaRPr lang="en-CA" altLang="en-US" sz="1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2867" name="Rectangle 35">
              <a:extLst>
                <a:ext uri="{FF2B5EF4-FFF2-40B4-BE49-F238E27FC236}">
                  <a16:creationId xmlns:a16="http://schemas.microsoft.com/office/drawing/2014/main" id="{A5953BB9-4DB4-40B1-A74E-5EE45A3BD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7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8" name="Freeform 36">
              <a:extLst>
                <a:ext uri="{FF2B5EF4-FFF2-40B4-BE49-F238E27FC236}">
                  <a16:creationId xmlns:a16="http://schemas.microsoft.com/office/drawing/2014/main" id="{47D466DE-FF03-488F-9E07-962C27272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28"/>
              <a:ext cx="480" cy="304"/>
            </a:xfrm>
            <a:custGeom>
              <a:avLst/>
              <a:gdLst>
                <a:gd name="T0" fmla="*/ 480 w 480"/>
                <a:gd name="T1" fmla="*/ 288 h 304"/>
                <a:gd name="T2" fmla="*/ 432 w 480"/>
                <a:gd name="T3" fmla="*/ 288 h 304"/>
                <a:gd name="T4" fmla="*/ 240 w 480"/>
                <a:gd name="T5" fmla="*/ 192 h 304"/>
                <a:gd name="T6" fmla="*/ 0 w 48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04">
                  <a:moveTo>
                    <a:pt x="480" y="288"/>
                  </a:moveTo>
                  <a:cubicBezTo>
                    <a:pt x="476" y="296"/>
                    <a:pt x="472" y="304"/>
                    <a:pt x="432" y="288"/>
                  </a:cubicBezTo>
                  <a:cubicBezTo>
                    <a:pt x="392" y="272"/>
                    <a:pt x="312" y="240"/>
                    <a:pt x="240" y="192"/>
                  </a:cubicBezTo>
                  <a:cubicBezTo>
                    <a:pt x="168" y="144"/>
                    <a:pt x="84" y="7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69" name="Freeform 37">
              <a:extLst>
                <a:ext uri="{FF2B5EF4-FFF2-40B4-BE49-F238E27FC236}">
                  <a16:creationId xmlns:a16="http://schemas.microsoft.com/office/drawing/2014/main" id="{5B03CB19-26CF-48F8-9E84-1D10AFBEF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40"/>
              <a:ext cx="104" cy="432"/>
            </a:xfrm>
            <a:custGeom>
              <a:avLst/>
              <a:gdLst>
                <a:gd name="T0" fmla="*/ 0 w 104"/>
                <a:gd name="T1" fmla="*/ 432 h 432"/>
                <a:gd name="T2" fmla="*/ 48 w 104"/>
                <a:gd name="T3" fmla="*/ 336 h 432"/>
                <a:gd name="T4" fmla="*/ 96 w 104"/>
                <a:gd name="T5" fmla="*/ 96 h 432"/>
                <a:gd name="T6" fmla="*/ 96 w 104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32">
                  <a:moveTo>
                    <a:pt x="0" y="432"/>
                  </a:moveTo>
                  <a:cubicBezTo>
                    <a:pt x="16" y="412"/>
                    <a:pt x="32" y="392"/>
                    <a:pt x="48" y="336"/>
                  </a:cubicBezTo>
                  <a:cubicBezTo>
                    <a:pt x="64" y="280"/>
                    <a:pt x="88" y="152"/>
                    <a:pt x="96" y="96"/>
                  </a:cubicBezTo>
                  <a:cubicBezTo>
                    <a:pt x="104" y="40"/>
                    <a:pt x="100" y="20"/>
                    <a:pt x="96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70" name="Text Box 38">
              <a:extLst>
                <a:ext uri="{FF2B5EF4-FFF2-40B4-BE49-F238E27FC236}">
                  <a16:creationId xmlns:a16="http://schemas.microsoft.com/office/drawing/2014/main" id="{E2BC2916-2F03-4A4E-AABE-25811CACB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1642"/>
              <a:ext cx="488" cy="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2</a:t>
              </a:r>
              <a:endParaRPr lang="en-CA" altLang="en-US" sz="3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2871" name="Line 39">
              <a:extLst>
                <a:ext uri="{FF2B5EF4-FFF2-40B4-BE49-F238E27FC236}">
                  <a16:creationId xmlns:a16="http://schemas.microsoft.com/office/drawing/2014/main" id="{4CFC5F8B-B0EC-41B8-AB1F-3B4AC3723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06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72" name="Line 40">
              <a:extLst>
                <a:ext uri="{FF2B5EF4-FFF2-40B4-BE49-F238E27FC236}">
                  <a16:creationId xmlns:a16="http://schemas.microsoft.com/office/drawing/2014/main" id="{291AD21D-0F61-4B3C-97D5-C10F08865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7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32873" name="Text Box 41">
              <a:extLst>
                <a:ext uri="{FF2B5EF4-FFF2-40B4-BE49-F238E27FC236}">
                  <a16:creationId xmlns:a16="http://schemas.microsoft.com/office/drawing/2014/main" id="{28BA99EF-D96E-4A6B-A2D1-27A5CA333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757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r>
                <a:rPr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CA" alt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2874" name="Text Box 42">
              <a:extLst>
                <a:ext uri="{FF2B5EF4-FFF2-40B4-BE49-F238E27FC236}">
                  <a16:creationId xmlns:a16="http://schemas.microsoft.com/office/drawing/2014/main" id="{DB237C51-9B45-4850-A858-E168B59F6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3199"/>
              <a:ext cx="58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r>
                <a:rPr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CA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32875" name="Text Box 43">
            <a:extLst>
              <a:ext uri="{FF2B5EF4-FFF2-40B4-BE49-F238E27FC236}">
                <a16:creationId xmlns:a16="http://schemas.microsoft.com/office/drawing/2014/main" id="{4BBBF062-DDD4-40D3-9F94-D663FC1D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9283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TauDEM and SINMAP available at: </a:t>
            </a:r>
            <a:r>
              <a:rPr lang="en-US" altLang="en-US" b="1" u="sng">
                <a:solidFill>
                  <a:srgbClr val="0000FF"/>
                </a:solidFill>
                <a:latin typeface="Arial" panose="020B0604020202020204" pitchFamily="34" charset="0"/>
              </a:rPr>
              <a:t>http://www.engineering.usu.edu/dtarb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458" name="Group 2">
            <a:extLst>
              <a:ext uri="{FF2B5EF4-FFF2-40B4-BE49-F238E27FC236}">
                <a16:creationId xmlns:a16="http://schemas.microsoft.com/office/drawing/2014/main" id="{4268A575-EA04-4258-9ECA-F30F7BD36BC6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1719263"/>
            <a:ext cx="2424112" cy="2420937"/>
            <a:chOff x="2261" y="1517"/>
            <a:chExt cx="1149" cy="1094"/>
          </a:xfrm>
        </p:grpSpPr>
        <p:sp>
          <p:nvSpPr>
            <p:cNvPr id="787459" name="Rectangle 3">
              <a:extLst>
                <a:ext uri="{FF2B5EF4-FFF2-40B4-BE49-F238E27FC236}">
                  <a16:creationId xmlns:a16="http://schemas.microsoft.com/office/drawing/2014/main" id="{33459DB8-533E-41B4-A7D3-F7360FCF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87460" name="Rectangle 4">
              <a:extLst>
                <a:ext uri="{FF2B5EF4-FFF2-40B4-BE49-F238E27FC236}">
                  <a16:creationId xmlns:a16="http://schemas.microsoft.com/office/drawing/2014/main" id="{07963761-2F6C-4D2C-BB15-A9C9715BF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87461" name="Rectangle 5">
              <a:extLst>
                <a:ext uri="{FF2B5EF4-FFF2-40B4-BE49-F238E27FC236}">
                  <a16:creationId xmlns:a16="http://schemas.microsoft.com/office/drawing/2014/main" id="{53A2D2C5-7433-416E-BCA0-321D90E8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87462" name="Rectangle 6">
              <a:extLst>
                <a:ext uri="{FF2B5EF4-FFF2-40B4-BE49-F238E27FC236}">
                  <a16:creationId xmlns:a16="http://schemas.microsoft.com/office/drawing/2014/main" id="{2A611422-5120-4261-A062-E481AD56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 3</a:t>
              </a:r>
            </a:p>
          </p:txBody>
        </p:sp>
        <p:sp>
          <p:nvSpPr>
            <p:cNvPr id="787463" name="Rectangle 7">
              <a:extLst>
                <a:ext uri="{FF2B5EF4-FFF2-40B4-BE49-F238E27FC236}">
                  <a16:creationId xmlns:a16="http://schemas.microsoft.com/office/drawing/2014/main" id="{8CFD7881-E194-4E2D-9BA8-A63264EFC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787464" name="Rectangle 8">
              <a:extLst>
                <a:ext uri="{FF2B5EF4-FFF2-40B4-BE49-F238E27FC236}">
                  <a16:creationId xmlns:a16="http://schemas.microsoft.com/office/drawing/2014/main" id="{A0DB3454-CF14-4306-B81D-7171281DD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grpSp>
          <p:nvGrpSpPr>
            <p:cNvPr id="787465" name="Group 9">
              <a:extLst>
                <a:ext uri="{FF2B5EF4-FFF2-40B4-BE49-F238E27FC236}">
                  <a16:creationId xmlns:a16="http://schemas.microsoft.com/office/drawing/2014/main" id="{EA2BBD71-33F8-4D46-B9CA-3629C818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787466" name="Rectangle 10">
                <a:extLst>
                  <a:ext uri="{FF2B5EF4-FFF2-40B4-BE49-F238E27FC236}">
                    <a16:creationId xmlns:a16="http://schemas.microsoft.com/office/drawing/2014/main" id="{608BC721-AFDB-4EF1-A0A4-6E2BAF846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sz="2800" b="1">
                    <a:solidFill>
                      <a:schemeClr val="tx1"/>
                    </a:solidFill>
                  </a:rPr>
                  <a:t> 2</a:t>
                </a:r>
              </a:p>
            </p:txBody>
          </p:sp>
          <p:sp>
            <p:nvSpPr>
              <p:cNvPr id="787467" name="Rectangle 11">
                <a:extLst>
                  <a:ext uri="{FF2B5EF4-FFF2-40B4-BE49-F238E27FC236}">
                    <a16:creationId xmlns:a16="http://schemas.microsoft.com/office/drawing/2014/main" id="{E57D6755-8453-4933-BBEF-34AE8809A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sz="2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87468" name="Rectangle 12">
                <a:extLst>
                  <a:ext uri="{FF2B5EF4-FFF2-40B4-BE49-F238E27FC236}">
                    <a16:creationId xmlns:a16="http://schemas.microsoft.com/office/drawing/2014/main" id="{2045BC08-AEEA-42A8-9BFF-5B44B1AD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sz="2800" b="1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787469" name="Line 13">
              <a:extLst>
                <a:ext uri="{FF2B5EF4-FFF2-40B4-BE49-F238E27FC236}">
                  <a16:creationId xmlns:a16="http://schemas.microsoft.com/office/drawing/2014/main" id="{EE87F688-74C3-458A-8397-A081A9D916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0" name="Line 14">
              <a:extLst>
                <a:ext uri="{FF2B5EF4-FFF2-40B4-BE49-F238E27FC236}">
                  <a16:creationId xmlns:a16="http://schemas.microsoft.com/office/drawing/2014/main" id="{D6D9589D-0EFF-42BB-AE24-71A914901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1" name="Line 15">
              <a:extLst>
                <a:ext uri="{FF2B5EF4-FFF2-40B4-BE49-F238E27FC236}">
                  <a16:creationId xmlns:a16="http://schemas.microsoft.com/office/drawing/2014/main" id="{BF36EA2A-AD8B-48EE-A764-009D115B4E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2" name="Line 16">
              <a:extLst>
                <a:ext uri="{FF2B5EF4-FFF2-40B4-BE49-F238E27FC236}">
                  <a16:creationId xmlns:a16="http://schemas.microsoft.com/office/drawing/2014/main" id="{FACE4032-BFEB-405E-95CA-4618253747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3" name="Line 17">
              <a:extLst>
                <a:ext uri="{FF2B5EF4-FFF2-40B4-BE49-F238E27FC236}">
                  <a16:creationId xmlns:a16="http://schemas.microsoft.com/office/drawing/2014/main" id="{84EE863F-BC69-4F6F-8659-EEE5B3AB00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4" name="Line 18">
              <a:extLst>
                <a:ext uri="{FF2B5EF4-FFF2-40B4-BE49-F238E27FC236}">
                  <a16:creationId xmlns:a16="http://schemas.microsoft.com/office/drawing/2014/main" id="{39A61486-A0AE-447A-A502-156089BF5F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5" name="Line 19">
              <a:extLst>
                <a:ext uri="{FF2B5EF4-FFF2-40B4-BE49-F238E27FC236}">
                  <a16:creationId xmlns:a16="http://schemas.microsoft.com/office/drawing/2014/main" id="{5AD36F5A-2853-41CD-BD41-6EFB8C778D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6" name="Line 20">
              <a:extLst>
                <a:ext uri="{FF2B5EF4-FFF2-40B4-BE49-F238E27FC236}">
                  <a16:creationId xmlns:a16="http://schemas.microsoft.com/office/drawing/2014/main" id="{0AFE38DC-A3F2-4DF1-9586-28AB481D37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7477" name="Text Box 21">
            <a:extLst>
              <a:ext uri="{FF2B5EF4-FFF2-40B4-BE49-F238E27FC236}">
                <a16:creationId xmlns:a16="http://schemas.microsoft.com/office/drawing/2014/main" id="{95E454A6-72EF-4430-980D-3179E91E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20700"/>
            <a:ext cx="7820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4000">
                <a:solidFill>
                  <a:schemeClr val="tx1"/>
                </a:solidFill>
              </a:rPr>
              <a:t>Eight Direction Pour Point Model D8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87478" name="Object 22">
            <a:extLst>
              <a:ext uri="{FF2B5EF4-FFF2-40B4-BE49-F238E27FC236}">
                <a16:creationId xmlns:a16="http://schemas.microsoft.com/office/drawing/2014/main" id="{05DA1A53-0C27-4310-9F29-53FE9B198C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5561013"/>
          <a:ext cx="18653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99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561013"/>
                        <a:ext cx="18653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79" name="Object 23">
            <a:extLst>
              <a:ext uri="{FF2B5EF4-FFF2-40B4-BE49-F238E27FC236}">
                <a16:creationId xmlns:a16="http://schemas.microsoft.com/office/drawing/2014/main" id="{37FFAD05-DCBB-4CD2-B3C5-4A0D90080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4313" y="4545013"/>
          <a:ext cx="18557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500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4545013"/>
                        <a:ext cx="18557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80" name="Text Box 24">
            <a:extLst>
              <a:ext uri="{FF2B5EF4-FFF2-40B4-BE49-F238E27FC236}">
                <a16:creationId xmlns:a16="http://schemas.microsoft.com/office/drawing/2014/main" id="{38B111DC-0A08-44B1-9C24-72509BB2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73613"/>
            <a:ext cx="4619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Slope = Drop/Distance</a:t>
            </a:r>
          </a:p>
          <a:p>
            <a:pPr algn="l"/>
            <a:endParaRPr kumimoji="0" lang="en-US" altLang="en-US" sz="2400">
              <a:solidFill>
                <a:schemeClr val="tx1"/>
              </a:solidFill>
            </a:endParaRPr>
          </a:p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Steepest down slope direction</a:t>
            </a:r>
          </a:p>
        </p:txBody>
      </p:sp>
      <p:sp>
        <p:nvSpPr>
          <p:cNvPr id="787481" name="Rectangle 25">
            <a:extLst>
              <a:ext uri="{FF2B5EF4-FFF2-40B4-BE49-F238E27FC236}">
                <a16:creationId xmlns:a16="http://schemas.microsoft.com/office/drawing/2014/main" id="{E2B42598-116C-4E2A-A52F-024BB59CA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4500563"/>
            <a:ext cx="1951038" cy="866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7482" name="Group 26">
            <a:extLst>
              <a:ext uri="{FF2B5EF4-FFF2-40B4-BE49-F238E27FC236}">
                <a16:creationId xmlns:a16="http://schemas.microsoft.com/office/drawing/2014/main" id="{BF331943-C971-4432-974D-DDD402BD1640}"/>
              </a:ext>
            </a:extLst>
          </p:cNvPr>
          <p:cNvGrpSpPr>
            <a:grpSpLocks/>
          </p:cNvGrpSpPr>
          <p:nvPr/>
        </p:nvGrpSpPr>
        <p:grpSpPr bwMode="auto">
          <a:xfrm>
            <a:off x="4941888" y="1150938"/>
            <a:ext cx="2406650" cy="3000375"/>
            <a:chOff x="3224" y="933"/>
            <a:chExt cx="1631" cy="2201"/>
          </a:xfrm>
        </p:grpSpPr>
        <p:sp>
          <p:nvSpPr>
            <p:cNvPr id="787483" name="Rectangle 27">
              <a:extLst>
                <a:ext uri="{FF2B5EF4-FFF2-40B4-BE49-F238E27FC236}">
                  <a16:creationId xmlns:a16="http://schemas.microsoft.com/office/drawing/2014/main" id="{33B65A18-A263-4346-B92A-CFAA73C3E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353"/>
              <a:ext cx="545" cy="59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67</a:t>
              </a:r>
            </a:p>
          </p:txBody>
        </p:sp>
        <p:sp>
          <p:nvSpPr>
            <p:cNvPr id="787484" name="Rectangle 28">
              <a:extLst>
                <a:ext uri="{FF2B5EF4-FFF2-40B4-BE49-F238E27FC236}">
                  <a16:creationId xmlns:a16="http://schemas.microsoft.com/office/drawing/2014/main" id="{4020E702-729F-47BA-879C-76A8766FF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353"/>
              <a:ext cx="543" cy="59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787485" name="Rectangle 29">
              <a:extLst>
                <a:ext uri="{FF2B5EF4-FFF2-40B4-BE49-F238E27FC236}">
                  <a16:creationId xmlns:a16="http://schemas.microsoft.com/office/drawing/2014/main" id="{D7E33DDE-4127-4FBA-9FEE-1B1B5FA5A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353"/>
              <a:ext cx="543" cy="59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49</a:t>
              </a:r>
            </a:p>
          </p:txBody>
        </p:sp>
        <p:sp>
          <p:nvSpPr>
            <p:cNvPr id="787486" name="Rectangle 30">
              <a:extLst>
                <a:ext uri="{FF2B5EF4-FFF2-40B4-BE49-F238E27FC236}">
                  <a16:creationId xmlns:a16="http://schemas.microsoft.com/office/drawing/2014/main" id="{1A41D27A-B10A-4917-95CF-FC9A7ACDB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945"/>
              <a:ext cx="545" cy="59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787487" name="Rectangle 31">
              <a:extLst>
                <a:ext uri="{FF2B5EF4-FFF2-40B4-BE49-F238E27FC236}">
                  <a16:creationId xmlns:a16="http://schemas.microsoft.com/office/drawing/2014/main" id="{01CFE7E1-5F42-454D-A93B-CDDE58F0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945"/>
              <a:ext cx="543" cy="59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787488" name="Rectangle 32">
              <a:extLst>
                <a:ext uri="{FF2B5EF4-FFF2-40B4-BE49-F238E27FC236}">
                  <a16:creationId xmlns:a16="http://schemas.microsoft.com/office/drawing/2014/main" id="{AD407FA0-A70C-4DFE-A0F9-DD79113D4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945"/>
              <a:ext cx="543" cy="59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787489" name="Rectangle 33">
              <a:extLst>
                <a:ext uri="{FF2B5EF4-FFF2-40B4-BE49-F238E27FC236}">
                  <a16:creationId xmlns:a16="http://schemas.microsoft.com/office/drawing/2014/main" id="{46E7AA3E-65C8-42B6-B89C-F8B870E0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540"/>
              <a:ext cx="545" cy="59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787490" name="Rectangle 34">
              <a:extLst>
                <a:ext uri="{FF2B5EF4-FFF2-40B4-BE49-F238E27FC236}">
                  <a16:creationId xmlns:a16="http://schemas.microsoft.com/office/drawing/2014/main" id="{A1E62633-51C8-4FEB-817E-CC082CB0D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540"/>
              <a:ext cx="543" cy="59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787491" name="Rectangle 35">
              <a:extLst>
                <a:ext uri="{FF2B5EF4-FFF2-40B4-BE49-F238E27FC236}">
                  <a16:creationId xmlns:a16="http://schemas.microsoft.com/office/drawing/2014/main" id="{DDD5615B-19E3-4E10-9246-98A272FAE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540"/>
              <a:ext cx="543" cy="59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787492" name="Line 36">
              <a:extLst>
                <a:ext uri="{FF2B5EF4-FFF2-40B4-BE49-F238E27FC236}">
                  <a16:creationId xmlns:a16="http://schemas.microsoft.com/office/drawing/2014/main" id="{2EF78A83-4773-4EA8-856E-3C08AF72A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1181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93" name="Line 37">
              <a:extLst>
                <a:ext uri="{FF2B5EF4-FFF2-40B4-BE49-F238E27FC236}">
                  <a16:creationId xmlns:a16="http://schemas.microsoft.com/office/drawing/2014/main" id="{4026672B-1477-4146-AD2D-1BA221952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179"/>
              <a:ext cx="2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94" name="Line 38">
              <a:extLst>
                <a:ext uri="{FF2B5EF4-FFF2-40B4-BE49-F238E27FC236}">
                  <a16:creationId xmlns:a16="http://schemas.microsoft.com/office/drawing/2014/main" id="{C58242F3-876E-401E-8E5D-9506E2883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" y="1238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95" name="Text Box 39">
              <a:extLst>
                <a:ext uri="{FF2B5EF4-FFF2-40B4-BE49-F238E27FC236}">
                  <a16:creationId xmlns:a16="http://schemas.microsoft.com/office/drawing/2014/main" id="{E57CF37B-AD77-4EE8-98CC-ABD0CF9CA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" y="933"/>
              <a:ext cx="36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787496" name="Line 40">
              <a:extLst>
                <a:ext uri="{FF2B5EF4-FFF2-40B4-BE49-F238E27FC236}">
                  <a16:creationId xmlns:a16="http://schemas.microsoft.com/office/drawing/2014/main" id="{F38D5C94-44ED-4EA3-B6E7-B09326B84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4" y="1238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97" name="Line 41">
              <a:extLst>
                <a:ext uri="{FF2B5EF4-FFF2-40B4-BE49-F238E27FC236}">
                  <a16:creationId xmlns:a16="http://schemas.microsoft.com/office/drawing/2014/main" id="{4D0981D7-8B85-4A83-AC2D-6D0DBC6B7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766"/>
              <a:ext cx="281" cy="34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98" name="Line 42">
              <a:extLst>
                <a:ext uri="{FF2B5EF4-FFF2-40B4-BE49-F238E27FC236}">
                  <a16:creationId xmlns:a16="http://schemas.microsoft.com/office/drawing/2014/main" id="{93610479-E2DD-45DB-91B9-665114C06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8" y="1741"/>
              <a:ext cx="0" cy="38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>
            <a:extLst>
              <a:ext uri="{FF2B5EF4-FFF2-40B4-BE49-F238E27FC236}">
                <a16:creationId xmlns:a16="http://schemas.microsoft.com/office/drawing/2014/main" id="{FA5B3047-1B6A-49E4-9EB7-04B186029E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29663" cy="941388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altLang="en-US" sz="3600"/>
              <a:t>Grid based terrain flow data model</a:t>
            </a:r>
          </a:p>
        </p:txBody>
      </p:sp>
      <p:grpSp>
        <p:nvGrpSpPr>
          <p:cNvPr id="1087491" name="Group 3">
            <a:extLst>
              <a:ext uri="{FF2B5EF4-FFF2-40B4-BE49-F238E27FC236}">
                <a16:creationId xmlns:a16="http://schemas.microsoft.com/office/drawing/2014/main" id="{E7BE73E6-75EC-42A6-9CDA-564EECA4229F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3652838"/>
            <a:ext cx="2595562" cy="2794000"/>
            <a:chOff x="3664" y="2497"/>
            <a:chExt cx="1635" cy="1760"/>
          </a:xfrm>
        </p:grpSpPr>
        <p:grpSp>
          <p:nvGrpSpPr>
            <p:cNvPr id="1087492" name="Group 4">
              <a:extLst>
                <a:ext uri="{FF2B5EF4-FFF2-40B4-BE49-F238E27FC236}">
                  <a16:creationId xmlns:a16="http://schemas.microsoft.com/office/drawing/2014/main" id="{96857A16-6A3F-465D-B24B-B0F2E85CE5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33" y="2840"/>
              <a:ext cx="1468" cy="1417"/>
              <a:chOff x="1632" y="1248"/>
              <a:chExt cx="2443" cy="2358"/>
            </a:xfrm>
          </p:grpSpPr>
          <p:grpSp>
            <p:nvGrpSpPr>
              <p:cNvPr id="1087493" name="Group 5">
                <a:extLst>
                  <a:ext uri="{FF2B5EF4-FFF2-40B4-BE49-F238E27FC236}">
                    <a16:creationId xmlns:a16="http://schemas.microsoft.com/office/drawing/2014/main" id="{FB9E8B64-54AB-4E4E-84C1-C5B87745ACC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1087494" name="Group 6">
                  <a:extLst>
                    <a:ext uri="{FF2B5EF4-FFF2-40B4-BE49-F238E27FC236}">
                      <a16:creationId xmlns:a16="http://schemas.microsoft.com/office/drawing/2014/main" id="{4FFB1402-F0A7-4401-91D3-F3EF4F7BD8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1087495" name="Rectangle 7">
                    <a:extLst>
                      <a:ext uri="{FF2B5EF4-FFF2-40B4-BE49-F238E27FC236}">
                        <a16:creationId xmlns:a16="http://schemas.microsoft.com/office/drawing/2014/main" id="{C541D9E2-30F8-4FDF-AF88-39DCF916A4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496" name="Rectangle 8">
                    <a:extLst>
                      <a:ext uri="{FF2B5EF4-FFF2-40B4-BE49-F238E27FC236}">
                        <a16:creationId xmlns:a16="http://schemas.microsoft.com/office/drawing/2014/main" id="{68384EE7-AF96-46CE-9EF3-0ADED79C03F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497" name="Rectangle 9">
                    <a:extLst>
                      <a:ext uri="{FF2B5EF4-FFF2-40B4-BE49-F238E27FC236}">
                        <a16:creationId xmlns:a16="http://schemas.microsoft.com/office/drawing/2014/main" id="{D58DEF4B-AC04-4BC6-8354-8D77F592AC8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498" name="Rectangle 10">
                    <a:extLst>
                      <a:ext uri="{FF2B5EF4-FFF2-40B4-BE49-F238E27FC236}">
                        <a16:creationId xmlns:a16="http://schemas.microsoft.com/office/drawing/2014/main" id="{4BF0CD41-F96B-429F-BA63-C54A779B98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499" name="Rectangle 11">
                    <a:extLst>
                      <a:ext uri="{FF2B5EF4-FFF2-40B4-BE49-F238E27FC236}">
                        <a16:creationId xmlns:a16="http://schemas.microsoft.com/office/drawing/2014/main" id="{685A2C7F-B91E-4E9D-ABD4-EEDF459F2C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0" name="Rectangle 12">
                    <a:extLst>
                      <a:ext uri="{FF2B5EF4-FFF2-40B4-BE49-F238E27FC236}">
                        <a16:creationId xmlns:a16="http://schemas.microsoft.com/office/drawing/2014/main" id="{00B7E37E-9F2C-4D6C-8128-83541E0890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1" name="Rectangle 13">
                    <a:extLst>
                      <a:ext uri="{FF2B5EF4-FFF2-40B4-BE49-F238E27FC236}">
                        <a16:creationId xmlns:a16="http://schemas.microsoft.com/office/drawing/2014/main" id="{3724B794-DAF3-44D7-884E-BAD03B4176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2" name="Rectangle 14">
                    <a:extLst>
                      <a:ext uri="{FF2B5EF4-FFF2-40B4-BE49-F238E27FC236}">
                        <a16:creationId xmlns:a16="http://schemas.microsoft.com/office/drawing/2014/main" id="{BBD00436-C277-432C-89EA-C56EFEF347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3" name="Rectangle 15">
                    <a:extLst>
                      <a:ext uri="{FF2B5EF4-FFF2-40B4-BE49-F238E27FC236}">
                        <a16:creationId xmlns:a16="http://schemas.microsoft.com/office/drawing/2014/main" id="{01B7E32F-421E-4A72-8BDC-E7968C1B02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4" name="Rectangle 16">
                    <a:extLst>
                      <a:ext uri="{FF2B5EF4-FFF2-40B4-BE49-F238E27FC236}">
                        <a16:creationId xmlns:a16="http://schemas.microsoft.com/office/drawing/2014/main" id="{E1F6310D-6F24-4894-ABE2-4EEDB94DE12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5" name="Rectangle 17">
                    <a:extLst>
                      <a:ext uri="{FF2B5EF4-FFF2-40B4-BE49-F238E27FC236}">
                        <a16:creationId xmlns:a16="http://schemas.microsoft.com/office/drawing/2014/main" id="{E923DD01-7175-464D-A098-C37155BCD14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6" name="Rectangle 18">
                    <a:extLst>
                      <a:ext uri="{FF2B5EF4-FFF2-40B4-BE49-F238E27FC236}">
                        <a16:creationId xmlns:a16="http://schemas.microsoft.com/office/drawing/2014/main" id="{D1593788-7386-4D1E-970B-87D6AD3890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7" name="Rectangle 19">
                    <a:extLst>
                      <a:ext uri="{FF2B5EF4-FFF2-40B4-BE49-F238E27FC236}">
                        <a16:creationId xmlns:a16="http://schemas.microsoft.com/office/drawing/2014/main" id="{BC6B60DD-7FD1-42C2-8263-2E7381C0B8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8" name="Rectangle 20">
                    <a:extLst>
                      <a:ext uri="{FF2B5EF4-FFF2-40B4-BE49-F238E27FC236}">
                        <a16:creationId xmlns:a16="http://schemas.microsoft.com/office/drawing/2014/main" id="{D14FE5BF-28F6-4B08-BA7B-845EAA7670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09" name="Rectangle 21">
                    <a:extLst>
                      <a:ext uri="{FF2B5EF4-FFF2-40B4-BE49-F238E27FC236}">
                        <a16:creationId xmlns:a16="http://schemas.microsoft.com/office/drawing/2014/main" id="{B4744B8F-FD1C-4755-B896-9491E3114C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0" name="Rectangle 22">
                    <a:extLst>
                      <a:ext uri="{FF2B5EF4-FFF2-40B4-BE49-F238E27FC236}">
                        <a16:creationId xmlns:a16="http://schemas.microsoft.com/office/drawing/2014/main" id="{2B5E8D5B-B7AE-414F-96A0-0053628C32C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1" name="Rectangle 23">
                    <a:extLst>
                      <a:ext uri="{FF2B5EF4-FFF2-40B4-BE49-F238E27FC236}">
                        <a16:creationId xmlns:a16="http://schemas.microsoft.com/office/drawing/2014/main" id="{1C0364E4-FCB0-4FC2-B5B4-5421E1C623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2" name="Rectangle 24">
                    <a:extLst>
                      <a:ext uri="{FF2B5EF4-FFF2-40B4-BE49-F238E27FC236}">
                        <a16:creationId xmlns:a16="http://schemas.microsoft.com/office/drawing/2014/main" id="{A68C8BD7-C841-478F-82D2-66A1268B47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3" name="Rectangle 25">
                    <a:extLst>
                      <a:ext uri="{FF2B5EF4-FFF2-40B4-BE49-F238E27FC236}">
                        <a16:creationId xmlns:a16="http://schemas.microsoft.com/office/drawing/2014/main" id="{BDD6903A-4399-43C6-AB33-DD5E07A54EF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4" name="Rectangle 26">
                    <a:extLst>
                      <a:ext uri="{FF2B5EF4-FFF2-40B4-BE49-F238E27FC236}">
                        <a16:creationId xmlns:a16="http://schemas.microsoft.com/office/drawing/2014/main" id="{5768A596-A2A1-467B-A8EA-5B3B21D34ED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5" name="Rectangle 27">
                    <a:extLst>
                      <a:ext uri="{FF2B5EF4-FFF2-40B4-BE49-F238E27FC236}">
                        <a16:creationId xmlns:a16="http://schemas.microsoft.com/office/drawing/2014/main" id="{46290B92-77CE-4487-9219-812D8FB75F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6" name="Rectangle 28">
                    <a:extLst>
                      <a:ext uri="{FF2B5EF4-FFF2-40B4-BE49-F238E27FC236}">
                        <a16:creationId xmlns:a16="http://schemas.microsoft.com/office/drawing/2014/main" id="{7EDD07CB-858C-4A33-BA17-F913D2B6B5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7" name="Rectangle 29">
                    <a:extLst>
                      <a:ext uri="{FF2B5EF4-FFF2-40B4-BE49-F238E27FC236}">
                        <a16:creationId xmlns:a16="http://schemas.microsoft.com/office/drawing/2014/main" id="{5C2822AC-1FAB-4F51-B8EE-CE15BE77CAD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8" name="Rectangle 30">
                    <a:extLst>
                      <a:ext uri="{FF2B5EF4-FFF2-40B4-BE49-F238E27FC236}">
                        <a16:creationId xmlns:a16="http://schemas.microsoft.com/office/drawing/2014/main" id="{9047F50B-A863-44A7-BFC5-283640D3CF6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1087519" name="Rectangle 31">
                    <a:extLst>
                      <a:ext uri="{FF2B5EF4-FFF2-40B4-BE49-F238E27FC236}">
                        <a16:creationId xmlns:a16="http://schemas.microsoft.com/office/drawing/2014/main" id="{796C20BD-2949-40D9-82CE-A2A667E3A45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</p:grpSp>
            <p:sp>
              <p:nvSpPr>
                <p:cNvPr id="1087520" name="Text Box 32">
                  <a:extLst>
                    <a:ext uri="{FF2B5EF4-FFF2-40B4-BE49-F238E27FC236}">
                      <a16:creationId xmlns:a16="http://schemas.microsoft.com/office/drawing/2014/main" id="{2D68ABA1-3FC6-47FB-B9A4-03D632C2792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1" name="Text Box 33">
                  <a:extLst>
                    <a:ext uri="{FF2B5EF4-FFF2-40B4-BE49-F238E27FC236}">
                      <a16:creationId xmlns:a16="http://schemas.microsoft.com/office/drawing/2014/main" id="{4B2AF897-FAAA-4165-93D0-BE51C43F35E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2" name="Text Box 34">
                  <a:extLst>
                    <a:ext uri="{FF2B5EF4-FFF2-40B4-BE49-F238E27FC236}">
                      <a16:creationId xmlns:a16="http://schemas.microsoft.com/office/drawing/2014/main" id="{622C2BA9-0614-4451-BD0A-7BE27338782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3" name="Text Box 35">
                  <a:extLst>
                    <a:ext uri="{FF2B5EF4-FFF2-40B4-BE49-F238E27FC236}">
                      <a16:creationId xmlns:a16="http://schemas.microsoft.com/office/drawing/2014/main" id="{4A4C946A-E5CB-4A76-BA56-B5634F24C63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4" name="Text Box 36">
                  <a:extLst>
                    <a:ext uri="{FF2B5EF4-FFF2-40B4-BE49-F238E27FC236}">
                      <a16:creationId xmlns:a16="http://schemas.microsoft.com/office/drawing/2014/main" id="{E26DC90C-D5E0-467F-94B2-0B88CECFC4C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5" name="Text Box 37">
                  <a:extLst>
                    <a:ext uri="{FF2B5EF4-FFF2-40B4-BE49-F238E27FC236}">
                      <a16:creationId xmlns:a16="http://schemas.microsoft.com/office/drawing/2014/main" id="{95E560D4-7788-4595-954E-C7F0BC8DF94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6" name="Text Box 38">
                  <a:extLst>
                    <a:ext uri="{FF2B5EF4-FFF2-40B4-BE49-F238E27FC236}">
                      <a16:creationId xmlns:a16="http://schemas.microsoft.com/office/drawing/2014/main" id="{720EBE19-E929-439A-A99C-DA48E2E2A5F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7" name="Text Box 39">
                  <a:extLst>
                    <a:ext uri="{FF2B5EF4-FFF2-40B4-BE49-F238E27FC236}">
                      <a16:creationId xmlns:a16="http://schemas.microsoft.com/office/drawing/2014/main" id="{4A6DE3A1-42CC-47D2-AC06-7B268212079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8" name="Text Box 40">
                  <a:extLst>
                    <a:ext uri="{FF2B5EF4-FFF2-40B4-BE49-F238E27FC236}">
                      <a16:creationId xmlns:a16="http://schemas.microsoft.com/office/drawing/2014/main" id="{7E06B802-CE15-43E8-88C0-5BF4C1CF230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29" name="Text Box 41">
                  <a:extLst>
                    <a:ext uri="{FF2B5EF4-FFF2-40B4-BE49-F238E27FC236}">
                      <a16:creationId xmlns:a16="http://schemas.microsoft.com/office/drawing/2014/main" id="{BB38D3C4-FBE3-4CC2-AAA3-B0476561805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30" name="Text Box 42">
                  <a:extLst>
                    <a:ext uri="{FF2B5EF4-FFF2-40B4-BE49-F238E27FC236}">
                      <a16:creationId xmlns:a16="http://schemas.microsoft.com/office/drawing/2014/main" id="{4896584D-9EE5-4C3B-99D8-EF39EF5DD0C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31" name="Text Box 43">
                  <a:extLst>
                    <a:ext uri="{FF2B5EF4-FFF2-40B4-BE49-F238E27FC236}">
                      <a16:creationId xmlns:a16="http://schemas.microsoft.com/office/drawing/2014/main" id="{7983D950-D712-4765-B814-6F8DC9F77A1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32" name="Text Box 44">
                  <a:extLst>
                    <a:ext uri="{FF2B5EF4-FFF2-40B4-BE49-F238E27FC236}">
                      <a16:creationId xmlns:a16="http://schemas.microsoft.com/office/drawing/2014/main" id="{0BAA2568-46E4-4FC1-BF4A-C6541657EAE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33" name="Text Box 45">
                  <a:extLst>
                    <a:ext uri="{FF2B5EF4-FFF2-40B4-BE49-F238E27FC236}">
                      <a16:creationId xmlns:a16="http://schemas.microsoft.com/office/drawing/2014/main" id="{B1658A9D-767F-41E1-895A-81ECED53CF5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34" name="Text Box 46">
                  <a:extLst>
                    <a:ext uri="{FF2B5EF4-FFF2-40B4-BE49-F238E27FC236}">
                      <a16:creationId xmlns:a16="http://schemas.microsoft.com/office/drawing/2014/main" id="{1A9AAA04-2CD4-4E57-B117-0097F58C165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4</a:t>
                  </a:r>
                </a:p>
              </p:txBody>
            </p:sp>
            <p:sp>
              <p:nvSpPr>
                <p:cNvPr id="1087535" name="Text Box 47">
                  <a:extLst>
                    <a:ext uri="{FF2B5EF4-FFF2-40B4-BE49-F238E27FC236}">
                      <a16:creationId xmlns:a16="http://schemas.microsoft.com/office/drawing/2014/main" id="{BED66322-63D9-4841-B40A-B1EEFAC228A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3</a:t>
                  </a:r>
                </a:p>
              </p:txBody>
            </p:sp>
            <p:sp>
              <p:nvSpPr>
                <p:cNvPr id="1087536" name="Text Box 48">
                  <a:extLst>
                    <a:ext uri="{FF2B5EF4-FFF2-40B4-BE49-F238E27FC236}">
                      <a16:creationId xmlns:a16="http://schemas.microsoft.com/office/drawing/2014/main" id="{191756ED-3087-4ABA-8968-9BDD4EB9F84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3</a:t>
                  </a:r>
                </a:p>
              </p:txBody>
            </p:sp>
            <p:sp>
              <p:nvSpPr>
                <p:cNvPr id="1087537" name="Text Box 49">
                  <a:extLst>
                    <a:ext uri="{FF2B5EF4-FFF2-40B4-BE49-F238E27FC236}">
                      <a16:creationId xmlns:a16="http://schemas.microsoft.com/office/drawing/2014/main" id="{864ABA35-8CD5-45E7-81DD-154EC364273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370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12</a:t>
                  </a:r>
                </a:p>
              </p:txBody>
            </p:sp>
            <p:sp>
              <p:nvSpPr>
                <p:cNvPr id="1087538" name="Text Box 50">
                  <a:extLst>
                    <a:ext uri="{FF2B5EF4-FFF2-40B4-BE49-F238E27FC236}">
                      <a16:creationId xmlns:a16="http://schemas.microsoft.com/office/drawing/2014/main" id="{041453D2-F1F3-4109-B63E-7D11A1A29C3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</a:t>
                  </a:r>
                </a:p>
              </p:txBody>
            </p:sp>
            <p:sp>
              <p:nvSpPr>
                <p:cNvPr id="1087539" name="Text Box 51">
                  <a:extLst>
                    <a:ext uri="{FF2B5EF4-FFF2-40B4-BE49-F238E27FC236}">
                      <a16:creationId xmlns:a16="http://schemas.microsoft.com/office/drawing/2014/main" id="{E9000BF1-DF61-44C2-8A03-4D210F56243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</a:t>
                  </a:r>
                </a:p>
              </p:txBody>
            </p:sp>
            <p:sp>
              <p:nvSpPr>
                <p:cNvPr id="1087540" name="Text Box 52">
                  <a:extLst>
                    <a:ext uri="{FF2B5EF4-FFF2-40B4-BE49-F238E27FC236}">
                      <a16:creationId xmlns:a16="http://schemas.microsoft.com/office/drawing/2014/main" id="{1271602C-1940-4085-B3B4-055DE2E42DA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</a:t>
                  </a:r>
                </a:p>
              </p:txBody>
            </p:sp>
            <p:sp>
              <p:nvSpPr>
                <p:cNvPr id="1087541" name="Text Box 53">
                  <a:extLst>
                    <a:ext uri="{FF2B5EF4-FFF2-40B4-BE49-F238E27FC236}">
                      <a16:creationId xmlns:a16="http://schemas.microsoft.com/office/drawing/2014/main" id="{1AA2E938-1A66-43F9-A3C1-2A358910959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3</a:t>
                  </a:r>
                </a:p>
              </p:txBody>
            </p:sp>
            <p:sp>
              <p:nvSpPr>
                <p:cNvPr id="1087542" name="Text Box 54">
                  <a:extLst>
                    <a:ext uri="{FF2B5EF4-FFF2-40B4-BE49-F238E27FC236}">
                      <a16:creationId xmlns:a16="http://schemas.microsoft.com/office/drawing/2014/main" id="{D32AF88C-E478-45B2-8CAF-D1833B5C590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369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16</a:t>
                  </a:r>
                </a:p>
              </p:txBody>
            </p:sp>
            <p:sp>
              <p:nvSpPr>
                <p:cNvPr id="1087543" name="Text Box 55">
                  <a:extLst>
                    <a:ext uri="{FF2B5EF4-FFF2-40B4-BE49-F238E27FC236}">
                      <a16:creationId xmlns:a16="http://schemas.microsoft.com/office/drawing/2014/main" id="{951A95B1-F030-4261-8C16-99102FBEDEE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369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25</a:t>
                  </a:r>
                </a:p>
              </p:txBody>
            </p:sp>
            <p:sp>
              <p:nvSpPr>
                <p:cNvPr id="1087544" name="Text Box 56">
                  <a:extLst>
                    <a:ext uri="{FF2B5EF4-FFF2-40B4-BE49-F238E27FC236}">
                      <a16:creationId xmlns:a16="http://schemas.microsoft.com/office/drawing/2014/main" id="{CCB55143-2C31-4ABC-90F0-B6A06EB81E1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6</a:t>
                  </a:r>
                </a:p>
              </p:txBody>
            </p:sp>
          </p:grpSp>
          <p:grpSp>
            <p:nvGrpSpPr>
              <p:cNvPr id="1087545" name="Group 57">
                <a:extLst>
                  <a:ext uri="{FF2B5EF4-FFF2-40B4-BE49-F238E27FC236}">
                    <a16:creationId xmlns:a16="http://schemas.microsoft.com/office/drawing/2014/main" id="{6B030829-075C-4337-88C2-E7B38F53A51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1087546" name="Rectangle 58">
                  <a:extLst>
                    <a:ext uri="{FF2B5EF4-FFF2-40B4-BE49-F238E27FC236}">
                      <a16:creationId xmlns:a16="http://schemas.microsoft.com/office/drawing/2014/main" id="{E39C58CD-D91A-41A9-9925-C983126AA5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547" name="Rectangle 59">
                  <a:extLst>
                    <a:ext uri="{FF2B5EF4-FFF2-40B4-BE49-F238E27FC236}">
                      <a16:creationId xmlns:a16="http://schemas.microsoft.com/office/drawing/2014/main" id="{FD13E23A-C8B6-477E-86D7-691CCD63D8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548" name="Rectangle 60">
                  <a:extLst>
                    <a:ext uri="{FF2B5EF4-FFF2-40B4-BE49-F238E27FC236}">
                      <a16:creationId xmlns:a16="http://schemas.microsoft.com/office/drawing/2014/main" id="{378CD826-0974-423C-8E52-68EAE6B684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7549" name="Text Box 61">
              <a:extLst>
                <a:ext uri="{FF2B5EF4-FFF2-40B4-BE49-F238E27FC236}">
                  <a16:creationId xmlns:a16="http://schemas.microsoft.com/office/drawing/2014/main" id="{A6E39968-8234-4CBE-9398-5E79145D4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497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Drainage Area</a:t>
              </a:r>
            </a:p>
          </p:txBody>
        </p:sp>
      </p:grpSp>
      <p:grpSp>
        <p:nvGrpSpPr>
          <p:cNvPr id="1087550" name="Group 62">
            <a:extLst>
              <a:ext uri="{FF2B5EF4-FFF2-40B4-BE49-F238E27FC236}">
                <a16:creationId xmlns:a16="http://schemas.microsoft.com/office/drawing/2014/main" id="{47838875-C09A-4120-9CDD-724DFC5D1284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989013"/>
            <a:ext cx="2579688" cy="2352675"/>
            <a:chOff x="0" y="688"/>
            <a:chExt cx="1625" cy="1482"/>
          </a:xfrm>
        </p:grpSpPr>
        <p:grpSp>
          <p:nvGrpSpPr>
            <p:cNvPr id="1087551" name="Group 63">
              <a:extLst>
                <a:ext uri="{FF2B5EF4-FFF2-40B4-BE49-F238E27FC236}">
                  <a16:creationId xmlns:a16="http://schemas.microsoft.com/office/drawing/2014/main" id="{C01F1976-8E69-4007-A2DF-E50A1B6334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1" y="1160"/>
              <a:ext cx="1045" cy="1010"/>
              <a:chOff x="96" y="1432"/>
              <a:chExt cx="661" cy="639"/>
            </a:xfrm>
          </p:grpSpPr>
          <p:sp>
            <p:nvSpPr>
              <p:cNvPr id="1087552" name="Rectangle 64">
                <a:extLst>
                  <a:ext uri="{FF2B5EF4-FFF2-40B4-BE49-F238E27FC236}">
                    <a16:creationId xmlns:a16="http://schemas.microsoft.com/office/drawing/2014/main" id="{4E7935EE-F133-4EBC-9462-06C5336316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432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4</a:t>
                </a:r>
              </a:p>
            </p:txBody>
          </p:sp>
          <p:sp>
            <p:nvSpPr>
              <p:cNvPr id="1087553" name="Rectangle 65">
                <a:extLst>
                  <a:ext uri="{FF2B5EF4-FFF2-40B4-BE49-F238E27FC236}">
                    <a16:creationId xmlns:a16="http://schemas.microsoft.com/office/drawing/2014/main" id="{4EC2CBA5-7D4B-470C-B0D2-0E394A343C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645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5</a:t>
                </a:r>
              </a:p>
            </p:txBody>
          </p:sp>
          <p:sp>
            <p:nvSpPr>
              <p:cNvPr id="1087554" name="Rectangle 66">
                <a:extLst>
                  <a:ext uri="{FF2B5EF4-FFF2-40B4-BE49-F238E27FC236}">
                    <a16:creationId xmlns:a16="http://schemas.microsoft.com/office/drawing/2014/main" id="{0393CF5F-9C9D-4554-8EE6-66EA195F13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858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6</a:t>
                </a:r>
              </a:p>
            </p:txBody>
          </p:sp>
          <p:sp>
            <p:nvSpPr>
              <p:cNvPr id="1087555" name="Rectangle 67">
                <a:extLst>
                  <a:ext uri="{FF2B5EF4-FFF2-40B4-BE49-F238E27FC236}">
                    <a16:creationId xmlns:a16="http://schemas.microsoft.com/office/drawing/2014/main" id="{6929E683-01D4-4561-A362-E7DF469535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432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 3</a:t>
                </a:r>
              </a:p>
            </p:txBody>
          </p:sp>
          <p:sp>
            <p:nvSpPr>
              <p:cNvPr id="1087556" name="Rectangle 68">
                <a:extLst>
                  <a:ext uri="{FF2B5EF4-FFF2-40B4-BE49-F238E27FC236}">
                    <a16:creationId xmlns:a16="http://schemas.microsoft.com/office/drawing/2014/main" id="{C6D6C4B7-78FC-4B82-92D9-5EB42D9269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645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b="1"/>
              </a:p>
            </p:txBody>
          </p:sp>
          <p:sp>
            <p:nvSpPr>
              <p:cNvPr id="1087557" name="Rectangle 69">
                <a:extLst>
                  <a:ext uri="{FF2B5EF4-FFF2-40B4-BE49-F238E27FC236}">
                    <a16:creationId xmlns:a16="http://schemas.microsoft.com/office/drawing/2014/main" id="{045734FB-7970-45F3-8E7A-22A7D2DF6F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858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7</a:t>
                </a:r>
              </a:p>
            </p:txBody>
          </p:sp>
          <p:grpSp>
            <p:nvGrpSpPr>
              <p:cNvPr id="1087558" name="Group 70">
                <a:extLst>
                  <a:ext uri="{FF2B5EF4-FFF2-40B4-BE49-F238E27FC236}">
                    <a16:creationId xmlns:a16="http://schemas.microsoft.com/office/drawing/2014/main" id="{B68000F7-FCFF-43B3-A7F8-EFBD8D288CA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7" y="1432"/>
                <a:ext cx="220" cy="639"/>
                <a:chOff x="3027" y="1517"/>
                <a:chExt cx="383" cy="1094"/>
              </a:xfrm>
            </p:grpSpPr>
            <p:sp>
              <p:nvSpPr>
                <p:cNvPr id="1087559" name="Rectangle 71">
                  <a:extLst>
                    <a:ext uri="{FF2B5EF4-FFF2-40B4-BE49-F238E27FC236}">
                      <a16:creationId xmlns:a16="http://schemas.microsoft.com/office/drawing/2014/main" id="{FB3053E8-8C41-4665-BEA8-4B509A3F1A1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51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b="1"/>
                    <a:t> 2</a:t>
                  </a:r>
                </a:p>
              </p:txBody>
            </p:sp>
            <p:sp>
              <p:nvSpPr>
                <p:cNvPr id="1087560" name="Rectangle 72">
                  <a:extLst>
                    <a:ext uri="{FF2B5EF4-FFF2-40B4-BE49-F238E27FC236}">
                      <a16:creationId xmlns:a16="http://schemas.microsoft.com/office/drawing/2014/main" id="{8BFE4064-FF6D-4DE1-95A4-C2BFBF556E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881"/>
                  <a:ext cx="383" cy="36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1087561" name="Rectangle 73">
                  <a:extLst>
                    <a:ext uri="{FF2B5EF4-FFF2-40B4-BE49-F238E27FC236}">
                      <a16:creationId xmlns:a16="http://schemas.microsoft.com/office/drawing/2014/main" id="{55F41FE6-D1CF-48A6-B629-A74A7946B0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24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b="1"/>
                    <a:t>8</a:t>
                  </a:r>
                </a:p>
              </p:txBody>
            </p:sp>
          </p:grpSp>
          <p:sp>
            <p:nvSpPr>
              <p:cNvPr id="1087562" name="Line 74">
                <a:extLst>
                  <a:ext uri="{FF2B5EF4-FFF2-40B4-BE49-F238E27FC236}">
                    <a16:creationId xmlns:a16="http://schemas.microsoft.com/office/drawing/2014/main" id="{654B26C2-12A3-43FA-9FA9-3D61D3094BA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374" y="1655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3" name="Line 75">
                <a:extLst>
                  <a:ext uri="{FF2B5EF4-FFF2-40B4-BE49-F238E27FC236}">
                    <a16:creationId xmlns:a16="http://schemas.microsoft.com/office/drawing/2014/main" id="{583220F7-FB7D-49E5-AEA4-FBA269A6ACF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453" y="1779"/>
                <a:ext cx="113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4" name="Line 76">
                <a:extLst>
                  <a:ext uri="{FF2B5EF4-FFF2-40B4-BE49-F238E27FC236}">
                    <a16:creationId xmlns:a16="http://schemas.microsoft.com/office/drawing/2014/main" id="{B4B3DC3C-C467-4FED-A36A-76133ABB63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452" y="1604"/>
                <a:ext cx="118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5" name="Line 77">
                <a:extLst>
                  <a:ext uri="{FF2B5EF4-FFF2-40B4-BE49-F238E27FC236}">
                    <a16:creationId xmlns:a16="http://schemas.microsoft.com/office/drawing/2014/main" id="{E95D6592-F1CF-4C9E-90C1-9490B2E0C59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273" y="1775"/>
                <a:ext cx="123" cy="12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6" name="Line 78">
                <a:extLst>
                  <a:ext uri="{FF2B5EF4-FFF2-40B4-BE49-F238E27FC236}">
                    <a16:creationId xmlns:a16="http://schemas.microsoft.com/office/drawing/2014/main" id="{01B2DBD5-70CD-4AC6-A78C-61A08B314B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71" y="1843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7" name="Line 79">
                <a:extLst>
                  <a:ext uri="{FF2B5EF4-FFF2-40B4-BE49-F238E27FC236}">
                    <a16:creationId xmlns:a16="http://schemas.microsoft.com/office/drawing/2014/main" id="{933DF673-8825-4151-BB8A-B070BD8A8E5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0800000">
                <a:off x="269" y="1756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8" name="Line 80">
                <a:extLst>
                  <a:ext uri="{FF2B5EF4-FFF2-40B4-BE49-F238E27FC236}">
                    <a16:creationId xmlns:a16="http://schemas.microsoft.com/office/drawing/2014/main" id="{F6982B50-4F02-41BD-AC16-8EC4BA1432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468" y="1752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69" name="Line 81">
                <a:extLst>
                  <a:ext uri="{FF2B5EF4-FFF2-40B4-BE49-F238E27FC236}">
                    <a16:creationId xmlns:a16="http://schemas.microsoft.com/office/drawing/2014/main" id="{735FC998-AE6D-4D85-937B-E74D2C0FE5D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73" y="1609"/>
                <a:ext cx="122" cy="12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7570" name="Text Box 82">
              <a:extLst>
                <a:ext uri="{FF2B5EF4-FFF2-40B4-BE49-F238E27FC236}">
                  <a16:creationId xmlns:a16="http://schemas.microsoft.com/office/drawing/2014/main" id="{0595BC61-0DF6-4159-B4D4-BCAD4CEBFB9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688"/>
              <a:ext cx="162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>
                  <a:solidFill>
                    <a:schemeClr val="tx2"/>
                  </a:solidFill>
                </a:rPr>
                <a:t>Eight direction pour point model  D8</a:t>
              </a:r>
            </a:p>
          </p:txBody>
        </p:sp>
      </p:grpSp>
      <p:grpSp>
        <p:nvGrpSpPr>
          <p:cNvPr id="1087571" name="Group 83">
            <a:extLst>
              <a:ext uri="{FF2B5EF4-FFF2-40B4-BE49-F238E27FC236}">
                <a16:creationId xmlns:a16="http://schemas.microsoft.com/office/drawing/2014/main" id="{3BEF033F-BD67-48E8-8C6B-3BBF45BFE18F}"/>
              </a:ext>
            </a:extLst>
          </p:cNvPr>
          <p:cNvGrpSpPr>
            <a:grpSpLocks/>
          </p:cNvGrpSpPr>
          <p:nvPr/>
        </p:nvGrpSpPr>
        <p:grpSpPr bwMode="auto">
          <a:xfrm>
            <a:off x="5218113" y="977900"/>
            <a:ext cx="2062162" cy="2438400"/>
            <a:chOff x="3674" y="499"/>
            <a:chExt cx="1299" cy="1536"/>
          </a:xfrm>
        </p:grpSpPr>
        <p:grpSp>
          <p:nvGrpSpPr>
            <p:cNvPr id="1087572" name="Group 84">
              <a:extLst>
                <a:ext uri="{FF2B5EF4-FFF2-40B4-BE49-F238E27FC236}">
                  <a16:creationId xmlns:a16="http://schemas.microsoft.com/office/drawing/2014/main" id="{F38E444A-F438-49C2-B005-66EE5BEDF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0" y="873"/>
              <a:ext cx="1178" cy="1162"/>
              <a:chOff x="826" y="1424"/>
              <a:chExt cx="1178" cy="1162"/>
            </a:xfrm>
          </p:grpSpPr>
          <p:grpSp>
            <p:nvGrpSpPr>
              <p:cNvPr id="1087573" name="Group 85">
                <a:extLst>
                  <a:ext uri="{FF2B5EF4-FFF2-40B4-BE49-F238E27FC236}">
                    <a16:creationId xmlns:a16="http://schemas.microsoft.com/office/drawing/2014/main" id="{9A13A993-E232-4FAF-A3D5-718A5C802D6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26" y="1424"/>
                <a:ext cx="1178" cy="1156"/>
                <a:chOff x="1877" y="1152"/>
                <a:chExt cx="1971" cy="1776"/>
              </a:xfrm>
            </p:grpSpPr>
            <p:sp>
              <p:nvSpPr>
                <p:cNvPr id="1087574" name="Rectangle 86">
                  <a:extLst>
                    <a:ext uri="{FF2B5EF4-FFF2-40B4-BE49-F238E27FC236}">
                      <a16:creationId xmlns:a16="http://schemas.microsoft.com/office/drawing/2014/main" id="{B9DEEC96-2A0B-4FC8-88AD-7D71646535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152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75" name="Rectangle 87">
                  <a:extLst>
                    <a:ext uri="{FF2B5EF4-FFF2-40B4-BE49-F238E27FC236}">
                      <a16:creationId xmlns:a16="http://schemas.microsoft.com/office/drawing/2014/main" id="{976F42EA-FABE-4DC2-85E0-C878510022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76" name="Rectangle 88">
                  <a:extLst>
                    <a:ext uri="{FF2B5EF4-FFF2-40B4-BE49-F238E27FC236}">
                      <a16:creationId xmlns:a16="http://schemas.microsoft.com/office/drawing/2014/main" id="{D90586E3-F52F-46C2-8DFD-4BF29DD871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77" name="Rectangle 89">
                  <a:extLst>
                    <a:ext uri="{FF2B5EF4-FFF2-40B4-BE49-F238E27FC236}">
                      <a16:creationId xmlns:a16="http://schemas.microsoft.com/office/drawing/2014/main" id="{4198FD16-68E3-4258-B725-D6D1232BB1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78" name="Rectangle 90">
                  <a:extLst>
                    <a:ext uri="{FF2B5EF4-FFF2-40B4-BE49-F238E27FC236}">
                      <a16:creationId xmlns:a16="http://schemas.microsoft.com/office/drawing/2014/main" id="{0C9DC49D-C80C-486F-A59C-78F9E83048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79" name="Rectangle 91">
                  <a:extLst>
                    <a:ext uri="{FF2B5EF4-FFF2-40B4-BE49-F238E27FC236}">
                      <a16:creationId xmlns:a16="http://schemas.microsoft.com/office/drawing/2014/main" id="{1DE575E7-7971-4EE3-AC2B-4DCD0825EF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0" name="Rectangle 92">
                  <a:extLst>
                    <a:ext uri="{FF2B5EF4-FFF2-40B4-BE49-F238E27FC236}">
                      <a16:creationId xmlns:a16="http://schemas.microsoft.com/office/drawing/2014/main" id="{43BC1E71-9EE0-4210-905D-95B347F9A6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1" name="Rectangle 93">
                  <a:extLst>
                    <a:ext uri="{FF2B5EF4-FFF2-40B4-BE49-F238E27FC236}">
                      <a16:creationId xmlns:a16="http://schemas.microsoft.com/office/drawing/2014/main" id="{940457BE-B642-463E-A634-DE773D097C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2" name="Rectangle 94">
                  <a:extLst>
                    <a:ext uri="{FF2B5EF4-FFF2-40B4-BE49-F238E27FC236}">
                      <a16:creationId xmlns:a16="http://schemas.microsoft.com/office/drawing/2014/main" id="{79A6A700-6E4C-4ECB-830B-32DD9B8FBF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507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3" name="Rectangle 95">
                  <a:extLst>
                    <a:ext uri="{FF2B5EF4-FFF2-40B4-BE49-F238E27FC236}">
                      <a16:creationId xmlns:a16="http://schemas.microsoft.com/office/drawing/2014/main" id="{F34D2BC8-E0BC-4D52-B7C8-98CDB99C4E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4" name="Rectangle 96">
                  <a:extLst>
                    <a:ext uri="{FF2B5EF4-FFF2-40B4-BE49-F238E27FC236}">
                      <a16:creationId xmlns:a16="http://schemas.microsoft.com/office/drawing/2014/main" id="{B655321E-8C68-48BE-B658-9A8AC53EC8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5" name="Rectangle 97">
                  <a:extLst>
                    <a:ext uri="{FF2B5EF4-FFF2-40B4-BE49-F238E27FC236}">
                      <a16:creationId xmlns:a16="http://schemas.microsoft.com/office/drawing/2014/main" id="{48584A1F-5FF7-444D-9FDD-C962A1CBE3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6" name="Rectangle 98">
                  <a:extLst>
                    <a:ext uri="{FF2B5EF4-FFF2-40B4-BE49-F238E27FC236}">
                      <a16:creationId xmlns:a16="http://schemas.microsoft.com/office/drawing/2014/main" id="{1E7836C0-0319-466F-852F-B7B81BC306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7" name="Rectangle 99">
                  <a:extLst>
                    <a:ext uri="{FF2B5EF4-FFF2-40B4-BE49-F238E27FC236}">
                      <a16:creationId xmlns:a16="http://schemas.microsoft.com/office/drawing/2014/main" id="{724A4CCD-2BFA-43DD-BBA8-4658C8F0B8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862"/>
                  <a:ext cx="395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8" name="Rectangle 100">
                  <a:extLst>
                    <a:ext uri="{FF2B5EF4-FFF2-40B4-BE49-F238E27FC236}">
                      <a16:creationId xmlns:a16="http://schemas.microsoft.com/office/drawing/2014/main" id="{37D81590-9404-4EF9-A708-73D3570F0A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89" name="Rectangle 101">
                  <a:extLst>
                    <a:ext uri="{FF2B5EF4-FFF2-40B4-BE49-F238E27FC236}">
                      <a16:creationId xmlns:a16="http://schemas.microsoft.com/office/drawing/2014/main" id="{235F473F-322F-4599-98BD-311A467C18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0" name="Rectangle 102">
                  <a:extLst>
                    <a:ext uri="{FF2B5EF4-FFF2-40B4-BE49-F238E27FC236}">
                      <a16:creationId xmlns:a16="http://schemas.microsoft.com/office/drawing/2014/main" id="{8DFBB9C0-E562-49BC-8335-F2278F04EB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1" name="Rectangle 103">
                  <a:extLst>
                    <a:ext uri="{FF2B5EF4-FFF2-40B4-BE49-F238E27FC236}">
                      <a16:creationId xmlns:a16="http://schemas.microsoft.com/office/drawing/2014/main" id="{EB567BBE-4626-4A5C-801C-ABEE428857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2" name="Rectangle 104">
                  <a:extLst>
                    <a:ext uri="{FF2B5EF4-FFF2-40B4-BE49-F238E27FC236}">
                      <a16:creationId xmlns:a16="http://schemas.microsoft.com/office/drawing/2014/main" id="{2C5867D3-31B9-4154-B508-FCBD6B93E3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2218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3" name="Rectangle 105">
                  <a:extLst>
                    <a:ext uri="{FF2B5EF4-FFF2-40B4-BE49-F238E27FC236}">
                      <a16:creationId xmlns:a16="http://schemas.microsoft.com/office/drawing/2014/main" id="{B0CFEB25-952F-4F10-8673-337D962291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4" name="Rectangle 106">
                  <a:extLst>
                    <a:ext uri="{FF2B5EF4-FFF2-40B4-BE49-F238E27FC236}">
                      <a16:creationId xmlns:a16="http://schemas.microsoft.com/office/drawing/2014/main" id="{4D612145-AF93-470A-B603-B06FD37967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5" name="Rectangle 107">
                  <a:extLst>
                    <a:ext uri="{FF2B5EF4-FFF2-40B4-BE49-F238E27FC236}">
                      <a16:creationId xmlns:a16="http://schemas.microsoft.com/office/drawing/2014/main" id="{C00D3F76-CE6B-418B-81FA-03646DE87F5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6" name="Rectangle 108">
                  <a:extLst>
                    <a:ext uri="{FF2B5EF4-FFF2-40B4-BE49-F238E27FC236}">
                      <a16:creationId xmlns:a16="http://schemas.microsoft.com/office/drawing/2014/main" id="{F9E47854-C01C-4F67-803D-ADFA90CEA7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7" name="Rectangle 109">
                  <a:extLst>
                    <a:ext uri="{FF2B5EF4-FFF2-40B4-BE49-F238E27FC236}">
                      <a16:creationId xmlns:a16="http://schemas.microsoft.com/office/drawing/2014/main" id="{3E9C6B8F-B03A-4974-ABAC-DBF9CE8E16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7598" name="Rectangle 110">
                  <a:extLst>
                    <a:ext uri="{FF2B5EF4-FFF2-40B4-BE49-F238E27FC236}">
                      <a16:creationId xmlns:a16="http://schemas.microsoft.com/office/drawing/2014/main" id="{DC408161-AB94-49BA-A355-02C8A1C3D4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8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87599" name="Line 111">
                <a:extLst>
                  <a:ext uri="{FF2B5EF4-FFF2-40B4-BE49-F238E27FC236}">
                    <a16:creationId xmlns:a16="http://schemas.microsoft.com/office/drawing/2014/main" id="{222EEB61-5791-4AE8-8A1D-2F8D3B5C503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961" y="1517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0" name="Line 112">
                <a:extLst>
                  <a:ext uri="{FF2B5EF4-FFF2-40B4-BE49-F238E27FC236}">
                    <a16:creationId xmlns:a16="http://schemas.microsoft.com/office/drawing/2014/main" id="{E41A7FC3-EA4E-4816-A65D-BF3D89FDD0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86" y="1544"/>
                <a:ext cx="231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1" name="Line 113">
                <a:extLst>
                  <a:ext uri="{FF2B5EF4-FFF2-40B4-BE49-F238E27FC236}">
                    <a16:creationId xmlns:a16="http://schemas.microsoft.com/office/drawing/2014/main" id="{2C4395C0-B20B-41F8-9BC7-12398D0A9E9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45" y="1767"/>
                <a:ext cx="239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2" name="Line 114">
                <a:extLst>
                  <a:ext uri="{FF2B5EF4-FFF2-40B4-BE49-F238E27FC236}">
                    <a16:creationId xmlns:a16="http://schemas.microsoft.com/office/drawing/2014/main" id="{D8084677-1F50-40D4-AF49-25CFCE1E34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640" y="2460"/>
                <a:ext cx="124" cy="12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3" name="Line 115">
                <a:extLst>
                  <a:ext uri="{FF2B5EF4-FFF2-40B4-BE49-F238E27FC236}">
                    <a16:creationId xmlns:a16="http://schemas.microsoft.com/office/drawing/2014/main" id="{BE9A89DC-7A93-4E05-B007-DBB779C112B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43" y="2228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4" name="Line 116">
                <a:extLst>
                  <a:ext uri="{FF2B5EF4-FFF2-40B4-BE49-F238E27FC236}">
                    <a16:creationId xmlns:a16="http://schemas.microsoft.com/office/drawing/2014/main" id="{A79F72E5-727D-4D0F-A06E-8E7E33333BA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77" y="2383"/>
                <a:ext cx="172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5" name="Line 117">
                <a:extLst>
                  <a:ext uri="{FF2B5EF4-FFF2-40B4-BE49-F238E27FC236}">
                    <a16:creationId xmlns:a16="http://schemas.microsoft.com/office/drawing/2014/main" id="{3A029232-DD4B-42C1-8E6D-143B328F379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444" y="2379"/>
                <a:ext cx="164" cy="16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6" name="Line 118">
                <a:extLst>
                  <a:ext uri="{FF2B5EF4-FFF2-40B4-BE49-F238E27FC236}">
                    <a16:creationId xmlns:a16="http://schemas.microsoft.com/office/drawing/2014/main" id="{97D160E8-6624-4111-A556-813F04BEAD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7" y="2384"/>
                <a:ext cx="173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7" name="Line 119">
                <a:extLst>
                  <a:ext uri="{FF2B5EF4-FFF2-40B4-BE49-F238E27FC236}">
                    <a16:creationId xmlns:a16="http://schemas.microsoft.com/office/drawing/2014/main" id="{31A950D8-2553-422D-AF55-FA9D5B88A4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8" y="2150"/>
                <a:ext cx="167" cy="16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8" name="Line 120">
                <a:extLst>
                  <a:ext uri="{FF2B5EF4-FFF2-40B4-BE49-F238E27FC236}">
                    <a16:creationId xmlns:a16="http://schemas.microsoft.com/office/drawing/2014/main" id="{49ADF3B3-ED8D-4C59-A01E-89C3F03FE4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4" y="1913"/>
                <a:ext cx="178" cy="17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09" name="Line 121">
                <a:extLst>
                  <a:ext uri="{FF2B5EF4-FFF2-40B4-BE49-F238E27FC236}">
                    <a16:creationId xmlns:a16="http://schemas.microsoft.com/office/drawing/2014/main" id="{DA451241-E3D1-4C59-9E3B-B21F674372F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83" y="1691"/>
                <a:ext cx="173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0" name="Line 122">
                <a:extLst>
                  <a:ext uri="{FF2B5EF4-FFF2-40B4-BE49-F238E27FC236}">
                    <a16:creationId xmlns:a16="http://schemas.microsoft.com/office/drawing/2014/main" id="{0CB7A753-2354-4726-A0D6-21D5C5D71D5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1586"/>
                <a:ext cx="171" cy="1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1" name="Line 123">
                <a:extLst>
                  <a:ext uri="{FF2B5EF4-FFF2-40B4-BE49-F238E27FC236}">
                    <a16:creationId xmlns:a16="http://schemas.microsoft.com/office/drawing/2014/main" id="{05F0DBBE-B6FD-4A88-AAA7-7FA804636A6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34" y="1813"/>
                <a:ext cx="161" cy="14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2" name="Line 124">
                <a:extLst>
                  <a:ext uri="{FF2B5EF4-FFF2-40B4-BE49-F238E27FC236}">
                    <a16:creationId xmlns:a16="http://schemas.microsoft.com/office/drawing/2014/main" id="{777881E2-0382-40DF-A4E4-3CD984ECF4C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794" y="2262"/>
                <a:ext cx="168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3" name="Line 125">
                <a:extLst>
                  <a:ext uri="{FF2B5EF4-FFF2-40B4-BE49-F238E27FC236}">
                    <a16:creationId xmlns:a16="http://schemas.microsoft.com/office/drawing/2014/main" id="{0387C7F1-1684-4AA9-B889-E440C6B0C1F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2269"/>
                <a:ext cx="171" cy="15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4" name="Line 126">
                <a:extLst>
                  <a:ext uri="{FF2B5EF4-FFF2-40B4-BE49-F238E27FC236}">
                    <a16:creationId xmlns:a16="http://schemas.microsoft.com/office/drawing/2014/main" id="{09ADA017-5FD0-4B9E-9906-C41DBF0B965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70" y="1584"/>
                <a:ext cx="155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5" name="Line 127">
                <a:extLst>
                  <a:ext uri="{FF2B5EF4-FFF2-40B4-BE49-F238E27FC236}">
                    <a16:creationId xmlns:a16="http://schemas.microsoft.com/office/drawing/2014/main" id="{0EF580DC-1B64-48E2-9E4C-DF62588D1BF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039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6" name="Line 128">
                <a:extLst>
                  <a:ext uri="{FF2B5EF4-FFF2-40B4-BE49-F238E27FC236}">
                    <a16:creationId xmlns:a16="http://schemas.microsoft.com/office/drawing/2014/main" id="{5340F599-8DDA-4E78-95CC-9182E053275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3392605">
                <a:off x="1678" y="2380"/>
                <a:ext cx="168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7" name="Line 129">
                <a:extLst>
                  <a:ext uri="{FF2B5EF4-FFF2-40B4-BE49-F238E27FC236}">
                    <a16:creationId xmlns:a16="http://schemas.microsoft.com/office/drawing/2014/main" id="{726CE99A-F3D6-4665-B8C3-DFAE0532154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802" y="1807"/>
                <a:ext cx="173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8" name="Line 130">
                <a:extLst>
                  <a:ext uri="{FF2B5EF4-FFF2-40B4-BE49-F238E27FC236}">
                    <a16:creationId xmlns:a16="http://schemas.microsoft.com/office/drawing/2014/main" id="{6F7F11D7-CA20-4430-B845-AD4AFF26A3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412" y="1756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19" name="Line 131">
                <a:extLst>
                  <a:ext uri="{FF2B5EF4-FFF2-40B4-BE49-F238E27FC236}">
                    <a16:creationId xmlns:a16="http://schemas.microsoft.com/office/drawing/2014/main" id="{1F23549F-4C3B-4B4C-8707-8AAA3BFB00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49" y="1531"/>
                <a:ext cx="228" cy="23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20" name="Line 132">
                <a:extLst>
                  <a:ext uri="{FF2B5EF4-FFF2-40B4-BE49-F238E27FC236}">
                    <a16:creationId xmlns:a16="http://schemas.microsoft.com/office/drawing/2014/main" id="{8CE24703-0601-411E-970A-D60923A35D1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55" y="1997"/>
                <a:ext cx="234" cy="2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21" name="Line 133">
                <a:extLst>
                  <a:ext uri="{FF2B5EF4-FFF2-40B4-BE49-F238E27FC236}">
                    <a16:creationId xmlns:a16="http://schemas.microsoft.com/office/drawing/2014/main" id="{23E91F37-F89C-4C9A-9702-000335B7B01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267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22" name="Line 134">
                <a:extLst>
                  <a:ext uri="{FF2B5EF4-FFF2-40B4-BE49-F238E27FC236}">
                    <a16:creationId xmlns:a16="http://schemas.microsoft.com/office/drawing/2014/main" id="{F1B52E51-1BB7-49C3-BD43-31EECA0CF26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201" y="1773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23" name="Line 135">
                <a:extLst>
                  <a:ext uri="{FF2B5EF4-FFF2-40B4-BE49-F238E27FC236}">
                    <a16:creationId xmlns:a16="http://schemas.microsoft.com/office/drawing/2014/main" id="{9A5D601E-42DE-471B-BE7F-69334C67111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425" y="2005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7624" name="Text Box 136">
              <a:extLst>
                <a:ext uri="{FF2B5EF4-FFF2-40B4-BE49-F238E27FC236}">
                  <a16:creationId xmlns:a16="http://schemas.microsoft.com/office/drawing/2014/main" id="{8BB28CFF-D347-4B95-861C-6D0FEA67C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499"/>
              <a:ext cx="1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Grid network</a:t>
              </a:r>
            </a:p>
          </p:txBody>
        </p:sp>
      </p:grpSp>
      <p:graphicFrame>
        <p:nvGraphicFramePr>
          <p:cNvPr id="1087625" name="Object 137">
            <a:extLst>
              <a:ext uri="{FF2B5EF4-FFF2-40B4-BE49-F238E27FC236}">
                <a16:creationId xmlns:a16="http://schemas.microsoft.com/office/drawing/2014/main" id="{4A6F2846-3089-46A9-8490-61A669078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9975" y="3481388"/>
          <a:ext cx="3048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26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4879975" y="3481388"/>
                        <a:ext cx="3048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458" name="Group 2">
            <a:extLst>
              <a:ext uri="{FF2B5EF4-FFF2-40B4-BE49-F238E27FC236}">
                <a16:creationId xmlns:a16="http://schemas.microsoft.com/office/drawing/2014/main" id="{19520553-BA8F-4D19-8872-41437138CFB9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2489200"/>
            <a:ext cx="3114675" cy="3071813"/>
            <a:chOff x="877" y="1344"/>
            <a:chExt cx="1291" cy="1254"/>
          </a:xfrm>
        </p:grpSpPr>
        <p:grpSp>
          <p:nvGrpSpPr>
            <p:cNvPr id="1171459" name="Group 3">
              <a:extLst>
                <a:ext uri="{FF2B5EF4-FFF2-40B4-BE49-F238E27FC236}">
                  <a16:creationId xmlns:a16="http://schemas.microsoft.com/office/drawing/2014/main" id="{F7F5A802-BCA1-442B-A24E-A611CA6D0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" y="1344"/>
              <a:ext cx="1291" cy="1248"/>
              <a:chOff x="1877" y="1152"/>
              <a:chExt cx="1971" cy="1776"/>
            </a:xfrm>
          </p:grpSpPr>
          <p:sp>
            <p:nvSpPr>
              <p:cNvPr id="1171460" name="Rectangle 4">
                <a:extLst>
                  <a:ext uri="{FF2B5EF4-FFF2-40B4-BE49-F238E27FC236}">
                    <a16:creationId xmlns:a16="http://schemas.microsoft.com/office/drawing/2014/main" id="{DB7490C3-3AD4-4AEE-8F9E-3CF6DF152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1" name="Rectangle 5">
                <a:extLst>
                  <a:ext uri="{FF2B5EF4-FFF2-40B4-BE49-F238E27FC236}">
                    <a16:creationId xmlns:a16="http://schemas.microsoft.com/office/drawing/2014/main" id="{B774C4FA-77E9-44C4-8BA0-4615C3414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2" name="Rectangle 6">
                <a:extLst>
                  <a:ext uri="{FF2B5EF4-FFF2-40B4-BE49-F238E27FC236}">
                    <a16:creationId xmlns:a16="http://schemas.microsoft.com/office/drawing/2014/main" id="{AAAF8F72-D0B1-4502-AD14-DDF52070B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3" name="Rectangle 7">
                <a:extLst>
                  <a:ext uri="{FF2B5EF4-FFF2-40B4-BE49-F238E27FC236}">
                    <a16:creationId xmlns:a16="http://schemas.microsoft.com/office/drawing/2014/main" id="{3DF54ABB-4720-4238-9797-198FBB0E9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4" name="Rectangle 8">
                <a:extLst>
                  <a:ext uri="{FF2B5EF4-FFF2-40B4-BE49-F238E27FC236}">
                    <a16:creationId xmlns:a16="http://schemas.microsoft.com/office/drawing/2014/main" id="{9A85A516-318B-44D1-832A-83BF9C41C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5" name="Rectangle 9">
                <a:extLst>
                  <a:ext uri="{FF2B5EF4-FFF2-40B4-BE49-F238E27FC236}">
                    <a16:creationId xmlns:a16="http://schemas.microsoft.com/office/drawing/2014/main" id="{10A6BA26-C69B-426B-8208-4494FFA05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6" name="Rectangle 10">
                <a:extLst>
                  <a:ext uri="{FF2B5EF4-FFF2-40B4-BE49-F238E27FC236}">
                    <a16:creationId xmlns:a16="http://schemas.microsoft.com/office/drawing/2014/main" id="{E4CB4C5C-B186-4C2F-A3EF-B8B8CB1B6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7" name="Rectangle 11">
                <a:extLst>
                  <a:ext uri="{FF2B5EF4-FFF2-40B4-BE49-F238E27FC236}">
                    <a16:creationId xmlns:a16="http://schemas.microsoft.com/office/drawing/2014/main" id="{B19C7772-0C95-499A-A77A-4243FF345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8" name="Rectangle 12">
                <a:extLst>
                  <a:ext uri="{FF2B5EF4-FFF2-40B4-BE49-F238E27FC236}">
                    <a16:creationId xmlns:a16="http://schemas.microsoft.com/office/drawing/2014/main" id="{C925D76C-7E3C-4CE0-BE74-CB26F8B8F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69" name="Rectangle 13">
                <a:extLst>
                  <a:ext uri="{FF2B5EF4-FFF2-40B4-BE49-F238E27FC236}">
                    <a16:creationId xmlns:a16="http://schemas.microsoft.com/office/drawing/2014/main" id="{5B5F135A-5DD8-4F64-A6C8-5B57319E3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0" name="Rectangle 14">
                <a:extLst>
                  <a:ext uri="{FF2B5EF4-FFF2-40B4-BE49-F238E27FC236}">
                    <a16:creationId xmlns:a16="http://schemas.microsoft.com/office/drawing/2014/main" id="{83919C1B-CE61-4411-BF61-C40E181E4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1" name="Rectangle 15">
                <a:extLst>
                  <a:ext uri="{FF2B5EF4-FFF2-40B4-BE49-F238E27FC236}">
                    <a16:creationId xmlns:a16="http://schemas.microsoft.com/office/drawing/2014/main" id="{A4D6AA8B-54FB-409A-BCD2-36B9102CD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2" name="Rectangle 16">
                <a:extLst>
                  <a:ext uri="{FF2B5EF4-FFF2-40B4-BE49-F238E27FC236}">
                    <a16:creationId xmlns:a16="http://schemas.microsoft.com/office/drawing/2014/main" id="{036428CE-99F0-43A5-A2B4-D3DBBF8E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3" name="Rectangle 17">
                <a:extLst>
                  <a:ext uri="{FF2B5EF4-FFF2-40B4-BE49-F238E27FC236}">
                    <a16:creationId xmlns:a16="http://schemas.microsoft.com/office/drawing/2014/main" id="{55C817FF-14D8-4452-8AC7-ED2DB35DF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4" name="Rectangle 18">
                <a:extLst>
                  <a:ext uri="{FF2B5EF4-FFF2-40B4-BE49-F238E27FC236}">
                    <a16:creationId xmlns:a16="http://schemas.microsoft.com/office/drawing/2014/main" id="{5644F4B8-7F03-48A3-B6BC-B961EFA63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5" name="Rectangle 19">
                <a:extLst>
                  <a:ext uri="{FF2B5EF4-FFF2-40B4-BE49-F238E27FC236}">
                    <a16:creationId xmlns:a16="http://schemas.microsoft.com/office/drawing/2014/main" id="{0BECD552-296E-4752-A181-5FD62C3A0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6" name="Rectangle 20">
                <a:extLst>
                  <a:ext uri="{FF2B5EF4-FFF2-40B4-BE49-F238E27FC236}">
                    <a16:creationId xmlns:a16="http://schemas.microsoft.com/office/drawing/2014/main" id="{8A15E4EC-3280-4C16-A4B2-01720DBF7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7" name="Rectangle 21">
                <a:extLst>
                  <a:ext uri="{FF2B5EF4-FFF2-40B4-BE49-F238E27FC236}">
                    <a16:creationId xmlns:a16="http://schemas.microsoft.com/office/drawing/2014/main" id="{59BD3521-50C4-439F-AD72-8D3AE6C1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8" name="Rectangle 22">
                <a:extLst>
                  <a:ext uri="{FF2B5EF4-FFF2-40B4-BE49-F238E27FC236}">
                    <a16:creationId xmlns:a16="http://schemas.microsoft.com/office/drawing/2014/main" id="{44D00B0D-8BDA-4E0B-81E6-0C0278EB9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79" name="Rectangle 23">
                <a:extLst>
                  <a:ext uri="{FF2B5EF4-FFF2-40B4-BE49-F238E27FC236}">
                    <a16:creationId xmlns:a16="http://schemas.microsoft.com/office/drawing/2014/main" id="{9FA808AC-8FF4-434B-BE26-2ECFF0697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80" name="Rectangle 24">
                <a:extLst>
                  <a:ext uri="{FF2B5EF4-FFF2-40B4-BE49-F238E27FC236}">
                    <a16:creationId xmlns:a16="http://schemas.microsoft.com/office/drawing/2014/main" id="{51C3D962-6E35-4799-B7CC-E8786906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81" name="Rectangle 25">
                <a:extLst>
                  <a:ext uri="{FF2B5EF4-FFF2-40B4-BE49-F238E27FC236}">
                    <a16:creationId xmlns:a16="http://schemas.microsoft.com/office/drawing/2014/main" id="{AAAC1E30-3244-45E5-B207-84F295DD3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82" name="Rectangle 26">
                <a:extLst>
                  <a:ext uri="{FF2B5EF4-FFF2-40B4-BE49-F238E27FC236}">
                    <a16:creationId xmlns:a16="http://schemas.microsoft.com/office/drawing/2014/main" id="{AD75DACC-D3CF-4326-8395-478D88085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83" name="Rectangle 27">
                <a:extLst>
                  <a:ext uri="{FF2B5EF4-FFF2-40B4-BE49-F238E27FC236}">
                    <a16:creationId xmlns:a16="http://schemas.microsoft.com/office/drawing/2014/main" id="{06ADF023-814C-4485-8D28-7DF1E0841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1484" name="Rectangle 28">
                <a:extLst>
                  <a:ext uri="{FF2B5EF4-FFF2-40B4-BE49-F238E27FC236}">
                    <a16:creationId xmlns:a16="http://schemas.microsoft.com/office/drawing/2014/main" id="{D3DE1727-F982-4B85-846B-96997FCAE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1485" name="Line 29">
              <a:extLst>
                <a:ext uri="{FF2B5EF4-FFF2-40B4-BE49-F238E27FC236}">
                  <a16:creationId xmlns:a16="http://schemas.microsoft.com/office/drawing/2014/main" id="{3A3C1E7C-234D-4109-8C46-46CAE23F87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7988">
              <a:off x="1039" y="1433"/>
              <a:ext cx="721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86" name="Line 30">
              <a:extLst>
                <a:ext uri="{FF2B5EF4-FFF2-40B4-BE49-F238E27FC236}">
                  <a16:creationId xmlns:a16="http://schemas.microsoft.com/office/drawing/2014/main" id="{C3105E03-9D1F-4667-A0F6-1A2409ACC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473"/>
              <a:ext cx="253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87" name="Line 31">
              <a:extLst>
                <a:ext uri="{FF2B5EF4-FFF2-40B4-BE49-F238E27FC236}">
                  <a16:creationId xmlns:a16="http://schemas.microsoft.com/office/drawing/2014/main" id="{631D8AB9-4D74-4808-955E-F78D6C270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" y="1714"/>
              <a:ext cx="262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88" name="Line 32">
              <a:extLst>
                <a:ext uri="{FF2B5EF4-FFF2-40B4-BE49-F238E27FC236}">
                  <a16:creationId xmlns:a16="http://schemas.microsoft.com/office/drawing/2014/main" id="{C75F3AA0-1176-4481-BE57-01446940B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9" y="2462"/>
              <a:ext cx="136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89" name="Line 33">
              <a:extLst>
                <a:ext uri="{FF2B5EF4-FFF2-40B4-BE49-F238E27FC236}">
                  <a16:creationId xmlns:a16="http://schemas.microsoft.com/office/drawing/2014/main" id="{CF4A7C2E-E56E-4943-822E-AFB2BAE40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2212"/>
              <a:ext cx="259" cy="2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0" name="Line 34">
              <a:extLst>
                <a:ext uri="{FF2B5EF4-FFF2-40B4-BE49-F238E27FC236}">
                  <a16:creationId xmlns:a16="http://schemas.microsoft.com/office/drawing/2014/main" id="{8547E945-3A0D-4486-ADD6-B523435D64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043" y="2379"/>
              <a:ext cx="188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1" name="Line 35">
              <a:extLst>
                <a:ext uri="{FF2B5EF4-FFF2-40B4-BE49-F238E27FC236}">
                  <a16:creationId xmlns:a16="http://schemas.microsoft.com/office/drawing/2014/main" id="{63EF85C4-0B3C-4DBD-B801-A9C5ADBAAE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554" y="2375"/>
              <a:ext cx="180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2" name="Line 36">
              <a:extLst>
                <a:ext uri="{FF2B5EF4-FFF2-40B4-BE49-F238E27FC236}">
                  <a16:creationId xmlns:a16="http://schemas.microsoft.com/office/drawing/2014/main" id="{188DA547-0FB1-4B93-BFCB-42936C633D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295" y="2380"/>
              <a:ext cx="189" cy="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3" name="Line 37">
              <a:extLst>
                <a:ext uri="{FF2B5EF4-FFF2-40B4-BE49-F238E27FC236}">
                  <a16:creationId xmlns:a16="http://schemas.microsoft.com/office/drawing/2014/main" id="{8040EEB1-A3A2-4F6F-9CCE-067AF30310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296" y="2127"/>
              <a:ext cx="183" cy="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4" name="Line 38">
              <a:extLst>
                <a:ext uri="{FF2B5EF4-FFF2-40B4-BE49-F238E27FC236}">
                  <a16:creationId xmlns:a16="http://schemas.microsoft.com/office/drawing/2014/main" id="{DD875D09-02E0-471A-9CA9-CA2A1933AD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291" y="1872"/>
              <a:ext cx="195" cy="1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5" name="Line 39">
              <a:extLst>
                <a:ext uri="{FF2B5EF4-FFF2-40B4-BE49-F238E27FC236}">
                  <a16:creationId xmlns:a16="http://schemas.microsoft.com/office/drawing/2014/main" id="{3389E199-7BE7-4F1D-A5E9-CEE994B843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049" y="1632"/>
              <a:ext cx="19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6" name="Line 40">
              <a:extLst>
                <a:ext uri="{FF2B5EF4-FFF2-40B4-BE49-F238E27FC236}">
                  <a16:creationId xmlns:a16="http://schemas.microsoft.com/office/drawing/2014/main" id="{159F0FAA-3E7B-42A1-B62F-25DA176270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429" y="1517"/>
              <a:ext cx="185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7" name="Line 41">
              <a:extLst>
                <a:ext uri="{FF2B5EF4-FFF2-40B4-BE49-F238E27FC236}">
                  <a16:creationId xmlns:a16="http://schemas.microsoft.com/office/drawing/2014/main" id="{F5FE45FB-0397-4516-A5B8-B760212457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436" y="1762"/>
              <a:ext cx="174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8" name="Line 42">
              <a:extLst>
                <a:ext uri="{FF2B5EF4-FFF2-40B4-BE49-F238E27FC236}">
                  <a16:creationId xmlns:a16="http://schemas.microsoft.com/office/drawing/2014/main" id="{252B70FF-035F-4BCC-B446-98D7D9187B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939" y="2247"/>
              <a:ext cx="181" cy="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99" name="Line 43">
              <a:extLst>
                <a:ext uri="{FF2B5EF4-FFF2-40B4-BE49-F238E27FC236}">
                  <a16:creationId xmlns:a16="http://schemas.microsoft.com/office/drawing/2014/main" id="{5BA4031C-195C-4E19-95D1-45816D6115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428" y="2255"/>
              <a:ext cx="185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0" name="Line 44">
              <a:extLst>
                <a:ext uri="{FF2B5EF4-FFF2-40B4-BE49-F238E27FC236}">
                  <a16:creationId xmlns:a16="http://schemas.microsoft.com/office/drawing/2014/main" id="{B129F6A7-EB5D-4A91-81BA-528D4E1AD4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694" y="1515"/>
              <a:ext cx="167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1" name="Line 45">
              <a:extLst>
                <a:ext uri="{FF2B5EF4-FFF2-40B4-BE49-F238E27FC236}">
                  <a16:creationId xmlns:a16="http://schemas.microsoft.com/office/drawing/2014/main" id="{4F76BD79-9EE0-489B-935A-02AA761CA6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689" y="2005"/>
              <a:ext cx="178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2" name="Line 46">
              <a:extLst>
                <a:ext uri="{FF2B5EF4-FFF2-40B4-BE49-F238E27FC236}">
                  <a16:creationId xmlns:a16="http://schemas.microsoft.com/office/drawing/2014/main" id="{7FF5D8F6-AC17-4387-8059-E1193A4157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3392605">
              <a:off x="1811" y="2376"/>
              <a:ext cx="184" cy="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3" name="Line 47">
              <a:extLst>
                <a:ext uri="{FF2B5EF4-FFF2-40B4-BE49-F238E27FC236}">
                  <a16:creationId xmlns:a16="http://schemas.microsoft.com/office/drawing/2014/main" id="{76E36444-2EEB-4968-8BB6-1A561D2D37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949" y="1755"/>
              <a:ext cx="186" cy="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4" name="Line 48">
              <a:extLst>
                <a:ext uri="{FF2B5EF4-FFF2-40B4-BE49-F238E27FC236}">
                  <a16:creationId xmlns:a16="http://schemas.microsoft.com/office/drawing/2014/main" id="{E2208D3C-D03C-429A-8CD0-3C82AFBA3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1702"/>
              <a:ext cx="259" cy="2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5" name="Line 49">
              <a:extLst>
                <a:ext uri="{FF2B5EF4-FFF2-40B4-BE49-F238E27FC236}">
                  <a16:creationId xmlns:a16="http://schemas.microsoft.com/office/drawing/2014/main" id="{758B2B13-E00A-49C3-B29F-6D0F88C97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9" y="1459"/>
              <a:ext cx="25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6" name="Line 50">
              <a:extLst>
                <a:ext uri="{FF2B5EF4-FFF2-40B4-BE49-F238E27FC236}">
                  <a16:creationId xmlns:a16="http://schemas.microsoft.com/office/drawing/2014/main" id="{FFFB1C60-6DED-440A-AC63-EA80E6D95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6" y="1962"/>
              <a:ext cx="256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507" name="Line 51">
              <a:extLst>
                <a:ext uri="{FF2B5EF4-FFF2-40B4-BE49-F238E27FC236}">
                  <a16:creationId xmlns:a16="http://schemas.microsoft.com/office/drawing/2014/main" id="{0E807490-4986-4139-930C-5E37910EDB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1689" y="2251"/>
              <a:ext cx="178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1508" name="Text Box 52">
            <a:extLst>
              <a:ext uri="{FF2B5EF4-FFF2-40B4-BE49-F238E27FC236}">
                <a16:creationId xmlns:a16="http://schemas.microsoft.com/office/drawing/2014/main" id="{4860E89B-C2C6-4F6B-8DD4-47070966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514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09" name="Text Box 53">
            <a:extLst>
              <a:ext uri="{FF2B5EF4-FFF2-40B4-BE49-F238E27FC236}">
                <a16:creationId xmlns:a16="http://schemas.microsoft.com/office/drawing/2014/main" id="{D9A0677F-E30C-4296-B738-A1278D87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0" name="Text Box 54">
            <a:extLst>
              <a:ext uri="{FF2B5EF4-FFF2-40B4-BE49-F238E27FC236}">
                <a16:creationId xmlns:a16="http://schemas.microsoft.com/office/drawing/2014/main" id="{D8F0A31E-60F1-48A0-A9FF-8BD1ED25D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14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1" name="Text Box 55">
            <a:extLst>
              <a:ext uri="{FF2B5EF4-FFF2-40B4-BE49-F238E27FC236}">
                <a16:creationId xmlns:a16="http://schemas.microsoft.com/office/drawing/2014/main" id="{559C0138-B673-4C89-9990-105BDE62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14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2" name="Text Box 56">
            <a:extLst>
              <a:ext uri="{FF2B5EF4-FFF2-40B4-BE49-F238E27FC236}">
                <a16:creationId xmlns:a16="http://schemas.microsoft.com/office/drawing/2014/main" id="{4575A4A2-A968-4CD1-B4C9-C87AE579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14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3" name="Text Box 57">
            <a:extLst>
              <a:ext uri="{FF2B5EF4-FFF2-40B4-BE49-F238E27FC236}">
                <a16:creationId xmlns:a16="http://schemas.microsoft.com/office/drawing/2014/main" id="{18E9E057-B5EE-4A87-ADB0-DD35452F8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4" name="Text Box 58">
            <a:extLst>
              <a:ext uri="{FF2B5EF4-FFF2-40B4-BE49-F238E27FC236}">
                <a16:creationId xmlns:a16="http://schemas.microsoft.com/office/drawing/2014/main" id="{3681D8A5-2195-4B36-9BA4-88A53678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5" name="Text Box 59">
            <a:extLst>
              <a:ext uri="{FF2B5EF4-FFF2-40B4-BE49-F238E27FC236}">
                <a16:creationId xmlns:a16="http://schemas.microsoft.com/office/drawing/2014/main" id="{DA44FC37-BE07-42CA-B12B-723B9998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6" name="Text Box 60">
            <a:extLst>
              <a:ext uri="{FF2B5EF4-FFF2-40B4-BE49-F238E27FC236}">
                <a16:creationId xmlns:a16="http://schemas.microsoft.com/office/drawing/2014/main" id="{CA2EEBDB-A82D-4E28-A966-38B023CEB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7" name="Text Box 61">
            <a:extLst>
              <a:ext uri="{FF2B5EF4-FFF2-40B4-BE49-F238E27FC236}">
                <a16:creationId xmlns:a16="http://schemas.microsoft.com/office/drawing/2014/main" id="{2759F55C-CD22-4D2A-BF78-9DA87DA53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8" name="Text Box 62">
            <a:extLst>
              <a:ext uri="{FF2B5EF4-FFF2-40B4-BE49-F238E27FC236}">
                <a16:creationId xmlns:a16="http://schemas.microsoft.com/office/drawing/2014/main" id="{C4B2E178-4458-40D7-A970-06798E1E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19" name="Text Box 63">
            <a:extLst>
              <a:ext uri="{FF2B5EF4-FFF2-40B4-BE49-F238E27FC236}">
                <a16:creationId xmlns:a16="http://schemas.microsoft.com/office/drawing/2014/main" id="{C8F14BAF-0C40-400C-B77F-A961E007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20" name="Text Box 64">
            <a:extLst>
              <a:ext uri="{FF2B5EF4-FFF2-40B4-BE49-F238E27FC236}">
                <a16:creationId xmlns:a16="http://schemas.microsoft.com/office/drawing/2014/main" id="{5F488D28-00C8-4495-AB91-3F82D7CC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36766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21" name="Text Box 65">
            <a:extLst>
              <a:ext uri="{FF2B5EF4-FFF2-40B4-BE49-F238E27FC236}">
                <a16:creationId xmlns:a16="http://schemas.microsoft.com/office/drawing/2014/main" id="{2D55E0DD-AFFD-4698-BAC2-3F9C6D4D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71522" name="Text Box 66">
            <a:extLst>
              <a:ext uri="{FF2B5EF4-FFF2-40B4-BE49-F238E27FC236}">
                <a16:creationId xmlns:a16="http://schemas.microsoft.com/office/drawing/2014/main" id="{D4FAC3D3-FB21-43E9-BFE7-62891AD3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71523" name="Text Box 67">
            <a:extLst>
              <a:ext uri="{FF2B5EF4-FFF2-40B4-BE49-F238E27FC236}">
                <a16:creationId xmlns:a16="http://schemas.microsoft.com/office/drawing/2014/main" id="{8FF0A762-D8F5-4C56-A67B-2A6BCF55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71524" name="Text Box 68">
            <a:extLst>
              <a:ext uri="{FF2B5EF4-FFF2-40B4-BE49-F238E27FC236}">
                <a16:creationId xmlns:a16="http://schemas.microsoft.com/office/drawing/2014/main" id="{A3220E7C-3E74-44CD-B523-782A5331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141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71525" name="Text Box 69">
            <a:extLst>
              <a:ext uri="{FF2B5EF4-FFF2-40B4-BE49-F238E27FC236}">
                <a16:creationId xmlns:a16="http://schemas.microsoft.com/office/drawing/2014/main" id="{358A4D25-CBA7-43A6-B2E7-D6CB9D42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86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171526" name="Text Box 70">
            <a:extLst>
              <a:ext uri="{FF2B5EF4-FFF2-40B4-BE49-F238E27FC236}">
                <a16:creationId xmlns:a16="http://schemas.microsoft.com/office/drawing/2014/main" id="{52984DB0-3EBF-4780-8059-006E65E3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3770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71527" name="Text Box 71">
            <a:extLst>
              <a:ext uri="{FF2B5EF4-FFF2-40B4-BE49-F238E27FC236}">
                <a16:creationId xmlns:a16="http://schemas.microsoft.com/office/drawing/2014/main" id="{D8E54A93-696F-49A1-8149-963B01DA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71528" name="Text Box 72">
            <a:extLst>
              <a:ext uri="{FF2B5EF4-FFF2-40B4-BE49-F238E27FC236}">
                <a16:creationId xmlns:a16="http://schemas.microsoft.com/office/drawing/2014/main" id="{AF52F5E9-A92A-4FD4-BE50-79672D15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95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15</a:t>
            </a:r>
          </a:p>
        </p:txBody>
      </p:sp>
      <p:sp>
        <p:nvSpPr>
          <p:cNvPr id="1171529" name="Text Box 73">
            <a:extLst>
              <a:ext uri="{FF2B5EF4-FFF2-40B4-BE49-F238E27FC236}">
                <a16:creationId xmlns:a16="http://schemas.microsoft.com/office/drawing/2014/main" id="{00348928-B26D-4AA9-A2F2-1C1166A8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71530" name="Text Box 74">
            <a:extLst>
              <a:ext uri="{FF2B5EF4-FFF2-40B4-BE49-F238E27FC236}">
                <a16:creationId xmlns:a16="http://schemas.microsoft.com/office/drawing/2014/main" id="{2EC7E546-231F-4A39-A542-4CB56F34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171531" name="Text Box 75">
            <a:extLst>
              <a:ext uri="{FF2B5EF4-FFF2-40B4-BE49-F238E27FC236}">
                <a16:creationId xmlns:a16="http://schemas.microsoft.com/office/drawing/2014/main" id="{959E8EBD-FA4D-4385-99E8-B0CE0235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172075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24</a:t>
            </a:r>
          </a:p>
        </p:txBody>
      </p:sp>
      <p:sp>
        <p:nvSpPr>
          <p:cNvPr id="1171532" name="Text Box 76">
            <a:extLst>
              <a:ext uri="{FF2B5EF4-FFF2-40B4-BE49-F238E27FC236}">
                <a16:creationId xmlns:a16="http://schemas.microsoft.com/office/drawing/2014/main" id="{FA328777-C756-4AEA-B846-72F46ED8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50053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1171533" name="Group 77">
            <a:extLst>
              <a:ext uri="{FF2B5EF4-FFF2-40B4-BE49-F238E27FC236}">
                <a16:creationId xmlns:a16="http://schemas.microsoft.com/office/drawing/2014/main" id="{35F213EF-0290-449D-AB21-33E4E1A9C3C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438400"/>
            <a:ext cx="3116263" cy="3057525"/>
            <a:chOff x="1877" y="1152"/>
            <a:chExt cx="1971" cy="1776"/>
          </a:xfrm>
        </p:grpSpPr>
        <p:sp>
          <p:nvSpPr>
            <p:cNvPr id="1171534" name="Rectangle 78">
              <a:extLst>
                <a:ext uri="{FF2B5EF4-FFF2-40B4-BE49-F238E27FC236}">
                  <a16:creationId xmlns:a16="http://schemas.microsoft.com/office/drawing/2014/main" id="{71C1F130-EBD3-4A67-AADC-3034A977F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152"/>
              <a:ext cx="395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35" name="Rectangle 79">
              <a:extLst>
                <a:ext uri="{FF2B5EF4-FFF2-40B4-BE49-F238E27FC236}">
                  <a16:creationId xmlns:a16="http://schemas.microsoft.com/office/drawing/2014/main" id="{8E6F5804-D0C3-4C6E-BDD4-235C9DA82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36" name="Rectangle 80">
              <a:extLst>
                <a:ext uri="{FF2B5EF4-FFF2-40B4-BE49-F238E27FC236}">
                  <a16:creationId xmlns:a16="http://schemas.microsoft.com/office/drawing/2014/main" id="{3A1CB00A-C150-418C-80A9-619358E30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37" name="Rectangle 81">
              <a:extLst>
                <a:ext uri="{FF2B5EF4-FFF2-40B4-BE49-F238E27FC236}">
                  <a16:creationId xmlns:a16="http://schemas.microsoft.com/office/drawing/2014/main" id="{E911D77B-F330-49B8-928E-A25137D5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38" name="Rectangle 82">
              <a:extLst>
                <a:ext uri="{FF2B5EF4-FFF2-40B4-BE49-F238E27FC236}">
                  <a16:creationId xmlns:a16="http://schemas.microsoft.com/office/drawing/2014/main" id="{12CD7BCB-E73D-424F-B21E-C4E4E2A36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39" name="Rectangle 83">
              <a:extLst>
                <a:ext uri="{FF2B5EF4-FFF2-40B4-BE49-F238E27FC236}">
                  <a16:creationId xmlns:a16="http://schemas.microsoft.com/office/drawing/2014/main" id="{8158F681-7CF0-4BA3-B37E-C4879E4B0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0" name="Rectangle 84">
              <a:extLst>
                <a:ext uri="{FF2B5EF4-FFF2-40B4-BE49-F238E27FC236}">
                  <a16:creationId xmlns:a16="http://schemas.microsoft.com/office/drawing/2014/main" id="{3F6003DD-664E-45F9-BBDB-9501B8355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1" name="Rectangle 85">
              <a:extLst>
                <a:ext uri="{FF2B5EF4-FFF2-40B4-BE49-F238E27FC236}">
                  <a16:creationId xmlns:a16="http://schemas.microsoft.com/office/drawing/2014/main" id="{B5F1A985-2C4B-4BB3-B0ED-5130E509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2" name="Rectangle 86">
              <a:extLst>
                <a:ext uri="{FF2B5EF4-FFF2-40B4-BE49-F238E27FC236}">
                  <a16:creationId xmlns:a16="http://schemas.microsoft.com/office/drawing/2014/main" id="{5720AFEF-DBB9-43A4-8D7B-B8F437C2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507"/>
              <a:ext cx="395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3" name="Rectangle 87">
              <a:extLst>
                <a:ext uri="{FF2B5EF4-FFF2-40B4-BE49-F238E27FC236}">
                  <a16:creationId xmlns:a16="http://schemas.microsoft.com/office/drawing/2014/main" id="{111688FA-5FDE-4F8C-B706-67546E2D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4" name="Rectangle 88">
              <a:extLst>
                <a:ext uri="{FF2B5EF4-FFF2-40B4-BE49-F238E27FC236}">
                  <a16:creationId xmlns:a16="http://schemas.microsoft.com/office/drawing/2014/main" id="{D0710590-2C75-48CB-933F-B1AB89A99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5" name="Rectangle 89">
              <a:extLst>
                <a:ext uri="{FF2B5EF4-FFF2-40B4-BE49-F238E27FC236}">
                  <a16:creationId xmlns:a16="http://schemas.microsoft.com/office/drawing/2014/main" id="{556FE804-027A-4138-96D3-55407CFE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6" name="Rectangle 90">
              <a:extLst>
                <a:ext uri="{FF2B5EF4-FFF2-40B4-BE49-F238E27FC236}">
                  <a16:creationId xmlns:a16="http://schemas.microsoft.com/office/drawing/2014/main" id="{8498964F-3BF4-42EE-86EE-4BADFAAC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7" name="Rectangle 91">
              <a:extLst>
                <a:ext uri="{FF2B5EF4-FFF2-40B4-BE49-F238E27FC236}">
                  <a16:creationId xmlns:a16="http://schemas.microsoft.com/office/drawing/2014/main" id="{AC496D76-7B23-40B0-829B-C6A98489A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862"/>
              <a:ext cx="395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8" name="Rectangle 92">
              <a:extLst>
                <a:ext uri="{FF2B5EF4-FFF2-40B4-BE49-F238E27FC236}">
                  <a16:creationId xmlns:a16="http://schemas.microsoft.com/office/drawing/2014/main" id="{42A6DA3F-61AD-4A15-94CF-6D1BED3AE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49" name="Rectangle 93">
              <a:extLst>
                <a:ext uri="{FF2B5EF4-FFF2-40B4-BE49-F238E27FC236}">
                  <a16:creationId xmlns:a16="http://schemas.microsoft.com/office/drawing/2014/main" id="{FBEF9B0A-7D6A-4D48-B40B-448A2BCB8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0" name="Rectangle 94">
              <a:extLst>
                <a:ext uri="{FF2B5EF4-FFF2-40B4-BE49-F238E27FC236}">
                  <a16:creationId xmlns:a16="http://schemas.microsoft.com/office/drawing/2014/main" id="{1F068176-2B83-4E24-A44E-B4EA1DDF7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1" name="Rectangle 95">
              <a:extLst>
                <a:ext uri="{FF2B5EF4-FFF2-40B4-BE49-F238E27FC236}">
                  <a16:creationId xmlns:a16="http://schemas.microsoft.com/office/drawing/2014/main" id="{47D33F9E-DD1A-4B55-93CD-23ED32B96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2" name="Rectangle 96">
              <a:extLst>
                <a:ext uri="{FF2B5EF4-FFF2-40B4-BE49-F238E27FC236}">
                  <a16:creationId xmlns:a16="http://schemas.microsoft.com/office/drawing/2014/main" id="{605279FD-0596-4303-8CB3-034A2D9A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218"/>
              <a:ext cx="395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3" name="Rectangle 97">
              <a:extLst>
                <a:ext uri="{FF2B5EF4-FFF2-40B4-BE49-F238E27FC236}">
                  <a16:creationId xmlns:a16="http://schemas.microsoft.com/office/drawing/2014/main" id="{5ACB049C-987E-4162-86BA-D67BD88CE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4" name="Rectangle 98">
              <a:extLst>
                <a:ext uri="{FF2B5EF4-FFF2-40B4-BE49-F238E27FC236}">
                  <a16:creationId xmlns:a16="http://schemas.microsoft.com/office/drawing/2014/main" id="{2C6E0C49-46E6-4D9E-B712-E99EEB2E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5" name="Rectangle 99">
              <a:extLst>
                <a:ext uri="{FF2B5EF4-FFF2-40B4-BE49-F238E27FC236}">
                  <a16:creationId xmlns:a16="http://schemas.microsoft.com/office/drawing/2014/main" id="{19C54CA8-76F9-4242-9A37-7BD8BC67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6" name="Rectangle 100">
              <a:extLst>
                <a:ext uri="{FF2B5EF4-FFF2-40B4-BE49-F238E27FC236}">
                  <a16:creationId xmlns:a16="http://schemas.microsoft.com/office/drawing/2014/main" id="{8B5B2093-0C13-4E42-B5D6-7E76FB6E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7" name="Rectangle 101">
              <a:extLst>
                <a:ext uri="{FF2B5EF4-FFF2-40B4-BE49-F238E27FC236}">
                  <a16:creationId xmlns:a16="http://schemas.microsoft.com/office/drawing/2014/main" id="{02302E49-17B1-4630-8ADB-1A692E77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71558" name="Rectangle 102">
              <a:extLst>
                <a:ext uri="{FF2B5EF4-FFF2-40B4-BE49-F238E27FC236}">
                  <a16:creationId xmlns:a16="http://schemas.microsoft.com/office/drawing/2014/main" id="{373BA31A-4E79-4B32-8F1F-5C2C3CDC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171559" name="Text Box 103">
            <a:extLst>
              <a:ext uri="{FF2B5EF4-FFF2-40B4-BE49-F238E27FC236}">
                <a16:creationId xmlns:a16="http://schemas.microsoft.com/office/drawing/2014/main" id="{E2D4EAFE-CEC8-46EA-AD3B-A1F84F4D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0" name="Text Box 104">
            <a:extLst>
              <a:ext uri="{FF2B5EF4-FFF2-40B4-BE49-F238E27FC236}">
                <a16:creationId xmlns:a16="http://schemas.microsoft.com/office/drawing/2014/main" id="{92E61703-0728-4A38-B2F3-3FC840856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1" name="Text Box 105">
            <a:extLst>
              <a:ext uri="{FF2B5EF4-FFF2-40B4-BE49-F238E27FC236}">
                <a16:creationId xmlns:a16="http://schemas.microsoft.com/office/drawing/2014/main" id="{500F3701-83E0-4533-B754-D2BD5DD2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24590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2" name="Text Box 106">
            <a:extLst>
              <a:ext uri="{FF2B5EF4-FFF2-40B4-BE49-F238E27FC236}">
                <a16:creationId xmlns:a16="http://schemas.microsoft.com/office/drawing/2014/main" id="{BA54A812-8397-4CC4-9639-A1C722AD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3" name="Text Box 107">
            <a:extLst>
              <a:ext uri="{FF2B5EF4-FFF2-40B4-BE49-F238E27FC236}">
                <a16:creationId xmlns:a16="http://schemas.microsoft.com/office/drawing/2014/main" id="{D7C0FD25-9D9C-43C7-840F-B6BF65CF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4" name="Text Box 108">
            <a:extLst>
              <a:ext uri="{FF2B5EF4-FFF2-40B4-BE49-F238E27FC236}">
                <a16:creationId xmlns:a16="http://schemas.microsoft.com/office/drawing/2014/main" id="{B999974C-F902-4891-BDC4-72178772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027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5" name="Text Box 109">
            <a:extLst>
              <a:ext uri="{FF2B5EF4-FFF2-40B4-BE49-F238E27FC236}">
                <a16:creationId xmlns:a16="http://schemas.microsoft.com/office/drawing/2014/main" id="{52D2A267-A1D1-4746-B91F-BA40A731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3633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6" name="Text Box 110">
            <a:extLst>
              <a:ext uri="{FF2B5EF4-FFF2-40B4-BE49-F238E27FC236}">
                <a16:creationId xmlns:a16="http://schemas.microsoft.com/office/drawing/2014/main" id="{C4BEC358-3C61-4A26-98F9-A10EF6AF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24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7" name="Text Box 111">
            <a:extLst>
              <a:ext uri="{FF2B5EF4-FFF2-40B4-BE49-F238E27FC236}">
                <a16:creationId xmlns:a16="http://schemas.microsoft.com/office/drawing/2014/main" id="{ACF10B86-083A-4FD1-B130-55679259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4849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8" name="Text Box 112">
            <a:extLst>
              <a:ext uri="{FF2B5EF4-FFF2-40B4-BE49-F238E27FC236}">
                <a16:creationId xmlns:a16="http://schemas.microsoft.com/office/drawing/2014/main" id="{24986315-EA22-4773-9302-615CB9135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3633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69" name="Text Box 113">
            <a:extLst>
              <a:ext uri="{FF2B5EF4-FFF2-40B4-BE49-F238E27FC236}">
                <a16:creationId xmlns:a16="http://schemas.microsoft.com/office/drawing/2014/main" id="{EE55B403-806A-4515-8991-1C02CEFD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424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0" name="Text Box 114">
            <a:extLst>
              <a:ext uri="{FF2B5EF4-FFF2-40B4-BE49-F238E27FC236}">
                <a16:creationId xmlns:a16="http://schemas.microsoft.com/office/drawing/2014/main" id="{45FB5449-72FB-424F-9ADB-748ACC63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3046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1" name="Text Box 115">
            <a:extLst>
              <a:ext uri="{FF2B5EF4-FFF2-40B4-BE49-F238E27FC236}">
                <a16:creationId xmlns:a16="http://schemas.microsoft.com/office/drawing/2014/main" id="{7455FB2C-5A91-4D92-90A0-0060AFB0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424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2" name="Text Box 116">
            <a:extLst>
              <a:ext uri="{FF2B5EF4-FFF2-40B4-BE49-F238E27FC236}">
                <a16:creationId xmlns:a16="http://schemas.microsoft.com/office/drawing/2014/main" id="{EE5CBD30-6584-4C7D-BF07-AF784BDDD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36147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0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3" name="Text Box 117">
            <a:extLst>
              <a:ext uri="{FF2B5EF4-FFF2-40B4-BE49-F238E27FC236}">
                <a16:creationId xmlns:a16="http://schemas.microsoft.com/office/drawing/2014/main" id="{4D7E9C3D-FA6A-4EB1-8D58-0BA7AB73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3027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3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4" name="Text Box 118">
            <a:extLst>
              <a:ext uri="{FF2B5EF4-FFF2-40B4-BE49-F238E27FC236}">
                <a16:creationId xmlns:a16="http://schemas.microsoft.com/office/drawing/2014/main" id="{84F8A3E8-4229-4696-91D0-AB0B5C60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3027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2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5" name="Text Box 119">
            <a:extLst>
              <a:ext uri="{FF2B5EF4-FFF2-40B4-BE49-F238E27FC236}">
                <a16:creationId xmlns:a16="http://schemas.microsoft.com/office/drawing/2014/main" id="{7B2335F9-C99B-4147-B955-261B459D1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3027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2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6" name="Text Box 120">
            <a:extLst>
              <a:ext uri="{FF2B5EF4-FFF2-40B4-BE49-F238E27FC236}">
                <a16:creationId xmlns:a16="http://schemas.microsoft.com/office/drawing/2014/main" id="{05198365-FE74-4036-AE70-B995A522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36337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11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7" name="Text Box 121">
            <a:extLst>
              <a:ext uri="{FF2B5EF4-FFF2-40B4-BE49-F238E27FC236}">
                <a16:creationId xmlns:a16="http://schemas.microsoft.com/office/drawing/2014/main" id="{C23568ED-DAFE-4C27-B42B-C2CDC43D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36147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1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8" name="Text Box 122">
            <a:extLst>
              <a:ext uri="{FF2B5EF4-FFF2-40B4-BE49-F238E27FC236}">
                <a16:creationId xmlns:a16="http://schemas.microsoft.com/office/drawing/2014/main" id="{85779FB0-B680-4E57-B2EC-EF628D16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2608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1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79" name="Text Box 123">
            <a:extLst>
              <a:ext uri="{FF2B5EF4-FFF2-40B4-BE49-F238E27FC236}">
                <a16:creationId xmlns:a16="http://schemas.microsoft.com/office/drawing/2014/main" id="{E359E417-357E-4B68-80C8-179A9153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4829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1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80" name="Text Box 124">
            <a:extLst>
              <a:ext uri="{FF2B5EF4-FFF2-40B4-BE49-F238E27FC236}">
                <a16:creationId xmlns:a16="http://schemas.microsoft.com/office/drawing/2014/main" id="{2C2595C6-2AD2-4EBB-AA71-E09A9BCB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4849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2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81" name="Text Box 125">
            <a:extLst>
              <a:ext uri="{FF2B5EF4-FFF2-40B4-BE49-F238E27FC236}">
                <a16:creationId xmlns:a16="http://schemas.microsoft.com/office/drawing/2014/main" id="{801F41DE-2FCF-46E5-B8DE-85C98D80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2608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15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82" name="Text Box 126">
            <a:extLst>
              <a:ext uri="{FF2B5EF4-FFF2-40B4-BE49-F238E27FC236}">
                <a16:creationId xmlns:a16="http://schemas.microsoft.com/office/drawing/2014/main" id="{FBE1025F-93E2-455E-A8ED-38892221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8498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24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83" name="Text Box 127">
            <a:extLst>
              <a:ext uri="{FF2B5EF4-FFF2-40B4-BE49-F238E27FC236}">
                <a16:creationId xmlns:a16="http://schemas.microsoft.com/office/drawing/2014/main" id="{E45CC75B-9156-41A3-83AD-32EE3E63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849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 b="1">
                <a:solidFill>
                  <a:schemeClr val="accent2"/>
                </a:solidFill>
              </a:rPr>
              <a:t>5</a:t>
            </a:r>
            <a:endParaRPr kumimoji="0"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171584" name="Text Box 128">
            <a:extLst>
              <a:ext uri="{FF2B5EF4-FFF2-40B4-BE49-F238E27FC236}">
                <a16:creationId xmlns:a16="http://schemas.microsoft.com/office/drawing/2014/main" id="{C333F3B0-344A-4578-942A-DB64690D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663"/>
            <a:ext cx="8947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4000">
                <a:solidFill>
                  <a:schemeClr val="tx1"/>
                </a:solidFill>
              </a:rPr>
              <a:t>Flow Accumulation Grid. </a:t>
            </a:r>
          </a:p>
          <a:p>
            <a:r>
              <a:rPr kumimoji="0" lang="en-US" altLang="en-US" sz="4000">
                <a:solidFill>
                  <a:schemeClr val="tx1"/>
                </a:solidFill>
              </a:rPr>
              <a:t>Area draining </a:t>
            </a:r>
            <a:r>
              <a:rPr kumimoji="0" lang="en-US" altLang="en-US" sz="4000" b="1">
                <a:solidFill>
                  <a:srgbClr val="FF0000"/>
                </a:solidFill>
              </a:rPr>
              <a:t>in</a:t>
            </a:r>
            <a:r>
              <a:rPr kumimoji="0" lang="en-US" altLang="en-US" sz="4000">
                <a:solidFill>
                  <a:schemeClr val="tx1"/>
                </a:solidFill>
              </a:rPr>
              <a:t> to a grid cell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171586" name="Text Box 130">
            <a:extLst>
              <a:ext uri="{FF2B5EF4-FFF2-40B4-BE49-F238E27FC236}">
                <a16:creationId xmlns:a16="http://schemas.microsoft.com/office/drawing/2014/main" id="{3493C06A-0043-44D4-840F-BBD83312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6400800"/>
            <a:ext cx="247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0000CC"/>
                </a:solidFill>
              </a:rPr>
              <a:t>ArcHydro Page 72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633" name="Group 81">
            <a:extLst>
              <a:ext uri="{FF2B5EF4-FFF2-40B4-BE49-F238E27FC236}">
                <a16:creationId xmlns:a16="http://schemas.microsoft.com/office/drawing/2014/main" id="{9601FA75-ACFB-49FF-BABE-EFF345D63C94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2060575"/>
            <a:ext cx="3995737" cy="3963988"/>
            <a:chOff x="1536" y="1344"/>
            <a:chExt cx="2832" cy="2713"/>
          </a:xfrm>
        </p:grpSpPr>
        <p:grpSp>
          <p:nvGrpSpPr>
            <p:cNvPr id="1175555" name="Group 3">
              <a:extLst>
                <a:ext uri="{FF2B5EF4-FFF2-40B4-BE49-F238E27FC236}">
                  <a16:creationId xmlns:a16="http://schemas.microsoft.com/office/drawing/2014/main" id="{2BA78E51-AF04-4300-88C4-574333C98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0" y="1344"/>
              <a:ext cx="2828" cy="2669"/>
              <a:chOff x="1877" y="1152"/>
              <a:chExt cx="1971" cy="1776"/>
            </a:xfrm>
          </p:grpSpPr>
          <p:sp>
            <p:nvSpPr>
              <p:cNvPr id="1175556" name="Rectangle 4">
                <a:extLst>
                  <a:ext uri="{FF2B5EF4-FFF2-40B4-BE49-F238E27FC236}">
                    <a16:creationId xmlns:a16="http://schemas.microsoft.com/office/drawing/2014/main" id="{22A7E749-3D1B-4409-AD00-917C5237C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57" name="Rectangle 5">
                <a:extLst>
                  <a:ext uri="{FF2B5EF4-FFF2-40B4-BE49-F238E27FC236}">
                    <a16:creationId xmlns:a16="http://schemas.microsoft.com/office/drawing/2014/main" id="{7D063C22-9F1E-4853-82AB-F0F341C41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58" name="Rectangle 6">
                <a:extLst>
                  <a:ext uri="{FF2B5EF4-FFF2-40B4-BE49-F238E27FC236}">
                    <a16:creationId xmlns:a16="http://schemas.microsoft.com/office/drawing/2014/main" id="{3A78E714-3664-4617-9D7C-BB83A9FB5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59" name="Rectangle 7">
                <a:extLst>
                  <a:ext uri="{FF2B5EF4-FFF2-40B4-BE49-F238E27FC236}">
                    <a16:creationId xmlns:a16="http://schemas.microsoft.com/office/drawing/2014/main" id="{A7DD3C0B-40EF-4A01-9534-1BBE8828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0" name="Rectangle 8">
                <a:extLst>
                  <a:ext uri="{FF2B5EF4-FFF2-40B4-BE49-F238E27FC236}">
                    <a16:creationId xmlns:a16="http://schemas.microsoft.com/office/drawing/2014/main" id="{10E1EBB9-86DD-46B3-B31D-CC6D0C4D6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1" name="Rectangle 9">
                <a:extLst>
                  <a:ext uri="{FF2B5EF4-FFF2-40B4-BE49-F238E27FC236}">
                    <a16:creationId xmlns:a16="http://schemas.microsoft.com/office/drawing/2014/main" id="{C81D01CD-A142-4F40-B750-5E68633F7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2" name="Rectangle 10">
                <a:extLst>
                  <a:ext uri="{FF2B5EF4-FFF2-40B4-BE49-F238E27FC236}">
                    <a16:creationId xmlns:a16="http://schemas.microsoft.com/office/drawing/2014/main" id="{041B4F59-6FD4-4048-ACA5-596584211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3" name="Rectangle 11">
                <a:extLst>
                  <a:ext uri="{FF2B5EF4-FFF2-40B4-BE49-F238E27FC236}">
                    <a16:creationId xmlns:a16="http://schemas.microsoft.com/office/drawing/2014/main" id="{D4BF44B8-9C5C-401A-BC13-DA40C71D1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4" name="Rectangle 12">
                <a:extLst>
                  <a:ext uri="{FF2B5EF4-FFF2-40B4-BE49-F238E27FC236}">
                    <a16:creationId xmlns:a16="http://schemas.microsoft.com/office/drawing/2014/main" id="{CB3F57E0-CFDA-4B8E-9568-4E156A0F1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5" name="Rectangle 13">
                <a:extLst>
                  <a:ext uri="{FF2B5EF4-FFF2-40B4-BE49-F238E27FC236}">
                    <a16:creationId xmlns:a16="http://schemas.microsoft.com/office/drawing/2014/main" id="{000A02C9-E1F2-468D-9579-07089D61B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6" name="Rectangle 14">
                <a:extLst>
                  <a:ext uri="{FF2B5EF4-FFF2-40B4-BE49-F238E27FC236}">
                    <a16:creationId xmlns:a16="http://schemas.microsoft.com/office/drawing/2014/main" id="{17E9B8C8-E945-4F31-8FBE-22191ED8C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7" name="Rectangle 15">
                <a:extLst>
                  <a:ext uri="{FF2B5EF4-FFF2-40B4-BE49-F238E27FC236}">
                    <a16:creationId xmlns:a16="http://schemas.microsoft.com/office/drawing/2014/main" id="{5D2EAFDD-62FA-44DC-BF57-79B9A0DFD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8" name="Rectangle 16">
                <a:extLst>
                  <a:ext uri="{FF2B5EF4-FFF2-40B4-BE49-F238E27FC236}">
                    <a16:creationId xmlns:a16="http://schemas.microsoft.com/office/drawing/2014/main" id="{E71565FD-E7B6-4B7B-A679-F65F5C8A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69" name="Rectangle 17">
                <a:extLst>
                  <a:ext uri="{FF2B5EF4-FFF2-40B4-BE49-F238E27FC236}">
                    <a16:creationId xmlns:a16="http://schemas.microsoft.com/office/drawing/2014/main" id="{934C33FA-55B8-4C4D-B340-90BD8C3EF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0" name="Rectangle 18">
                <a:extLst>
                  <a:ext uri="{FF2B5EF4-FFF2-40B4-BE49-F238E27FC236}">
                    <a16:creationId xmlns:a16="http://schemas.microsoft.com/office/drawing/2014/main" id="{9C85DDC4-4C9F-4AC9-9B31-9E51E362B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1" name="Rectangle 19">
                <a:extLst>
                  <a:ext uri="{FF2B5EF4-FFF2-40B4-BE49-F238E27FC236}">
                    <a16:creationId xmlns:a16="http://schemas.microsoft.com/office/drawing/2014/main" id="{D50EA9F3-B350-4B3D-BB4E-527A021CE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2" name="Rectangle 20">
                <a:extLst>
                  <a:ext uri="{FF2B5EF4-FFF2-40B4-BE49-F238E27FC236}">
                    <a16:creationId xmlns:a16="http://schemas.microsoft.com/office/drawing/2014/main" id="{3ACBD9E2-35C2-4D6D-AEA7-B81C652A5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3" name="Rectangle 21">
                <a:extLst>
                  <a:ext uri="{FF2B5EF4-FFF2-40B4-BE49-F238E27FC236}">
                    <a16:creationId xmlns:a16="http://schemas.microsoft.com/office/drawing/2014/main" id="{6F9FA083-BC82-41FA-ADB2-F79FF2CFE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4" name="Rectangle 22">
                <a:extLst>
                  <a:ext uri="{FF2B5EF4-FFF2-40B4-BE49-F238E27FC236}">
                    <a16:creationId xmlns:a16="http://schemas.microsoft.com/office/drawing/2014/main" id="{15CB481F-06F7-421D-9919-4A30A6F09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5" name="Rectangle 23">
                <a:extLst>
                  <a:ext uri="{FF2B5EF4-FFF2-40B4-BE49-F238E27FC236}">
                    <a16:creationId xmlns:a16="http://schemas.microsoft.com/office/drawing/2014/main" id="{2B18AC1E-81B1-4F77-BCB0-9DACEB23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6" name="Rectangle 24">
                <a:extLst>
                  <a:ext uri="{FF2B5EF4-FFF2-40B4-BE49-F238E27FC236}">
                    <a16:creationId xmlns:a16="http://schemas.microsoft.com/office/drawing/2014/main" id="{2C221D3B-B722-475E-9522-6ACE0CEBC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7" name="Rectangle 25">
                <a:extLst>
                  <a:ext uri="{FF2B5EF4-FFF2-40B4-BE49-F238E27FC236}">
                    <a16:creationId xmlns:a16="http://schemas.microsoft.com/office/drawing/2014/main" id="{526CB4F5-601D-4E45-B015-CAB60B1F0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8" name="Rectangle 26">
                <a:extLst>
                  <a:ext uri="{FF2B5EF4-FFF2-40B4-BE49-F238E27FC236}">
                    <a16:creationId xmlns:a16="http://schemas.microsoft.com/office/drawing/2014/main" id="{B1405CD4-8D33-437A-8BA5-579C220BC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79" name="Rectangle 27">
                <a:extLst>
                  <a:ext uri="{FF2B5EF4-FFF2-40B4-BE49-F238E27FC236}">
                    <a16:creationId xmlns:a16="http://schemas.microsoft.com/office/drawing/2014/main" id="{E0D50662-8843-4354-9AF6-8041F78F9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5580" name="Rectangle 28">
                <a:extLst>
                  <a:ext uri="{FF2B5EF4-FFF2-40B4-BE49-F238E27FC236}">
                    <a16:creationId xmlns:a16="http://schemas.microsoft.com/office/drawing/2014/main" id="{802A2FEE-1A2A-4B87-AA41-1586668BE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en-US" altLang="en-US" sz="24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5581" name="Line 29">
              <a:extLst>
                <a:ext uri="{FF2B5EF4-FFF2-40B4-BE49-F238E27FC236}">
                  <a16:creationId xmlns:a16="http://schemas.microsoft.com/office/drawing/2014/main" id="{1147910A-5884-4F7B-9035-F79438AC89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7988">
              <a:off x="1895" y="1534"/>
              <a:ext cx="1579" cy="1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2" name="Line 30">
              <a:extLst>
                <a:ext uri="{FF2B5EF4-FFF2-40B4-BE49-F238E27FC236}">
                  <a16:creationId xmlns:a16="http://schemas.microsoft.com/office/drawing/2014/main" id="{D186388F-6494-4C36-84F9-9F392C6A2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1620"/>
              <a:ext cx="554" cy="5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3" name="Line 31">
              <a:extLst>
                <a:ext uri="{FF2B5EF4-FFF2-40B4-BE49-F238E27FC236}">
                  <a16:creationId xmlns:a16="http://schemas.microsoft.com/office/drawing/2014/main" id="{B25997EB-3A1D-4D6F-B8CF-6FCFC7375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5" y="2135"/>
              <a:ext cx="574" cy="5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4" name="Line 32">
              <a:extLst>
                <a:ext uri="{FF2B5EF4-FFF2-40B4-BE49-F238E27FC236}">
                  <a16:creationId xmlns:a16="http://schemas.microsoft.com/office/drawing/2014/main" id="{9C4FE348-A668-46D0-B4B3-2AC0DF5F4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" y="3735"/>
              <a:ext cx="298" cy="29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5" name="Line 33">
              <a:extLst>
                <a:ext uri="{FF2B5EF4-FFF2-40B4-BE49-F238E27FC236}">
                  <a16:creationId xmlns:a16="http://schemas.microsoft.com/office/drawing/2014/main" id="{1D9D963C-6BDD-4673-8C43-8543040AA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3200"/>
              <a:ext cx="568" cy="5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6" name="Line 34">
              <a:extLst>
                <a:ext uri="{FF2B5EF4-FFF2-40B4-BE49-F238E27FC236}">
                  <a16:creationId xmlns:a16="http://schemas.microsoft.com/office/drawing/2014/main" id="{5395460E-A270-4EFF-95A7-266AB2B539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904" y="3558"/>
              <a:ext cx="411" cy="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7" name="Line 35">
              <a:extLst>
                <a:ext uri="{FF2B5EF4-FFF2-40B4-BE49-F238E27FC236}">
                  <a16:creationId xmlns:a16="http://schemas.microsoft.com/office/drawing/2014/main" id="{71DB3996-601D-46F6-BEC3-613149D2F9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3023" y="3549"/>
              <a:ext cx="394" cy="37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8" name="Line 36">
              <a:extLst>
                <a:ext uri="{FF2B5EF4-FFF2-40B4-BE49-F238E27FC236}">
                  <a16:creationId xmlns:a16="http://schemas.microsoft.com/office/drawing/2014/main" id="{A01CC205-11E3-4884-BBF6-060BFEE7D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2456" y="3560"/>
              <a:ext cx="414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89" name="Line 37">
              <a:extLst>
                <a:ext uri="{FF2B5EF4-FFF2-40B4-BE49-F238E27FC236}">
                  <a16:creationId xmlns:a16="http://schemas.microsoft.com/office/drawing/2014/main" id="{C363B53A-78D7-481D-BD77-ABAEFD61C2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2458" y="3019"/>
              <a:ext cx="401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0" name="Line 38">
              <a:extLst>
                <a:ext uri="{FF2B5EF4-FFF2-40B4-BE49-F238E27FC236}">
                  <a16:creationId xmlns:a16="http://schemas.microsoft.com/office/drawing/2014/main" id="{4BDFD632-A98F-4B8A-8F30-9EC944DE84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2447" y="2473"/>
              <a:ext cx="427" cy="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1" name="Line 39">
              <a:extLst>
                <a:ext uri="{FF2B5EF4-FFF2-40B4-BE49-F238E27FC236}">
                  <a16:creationId xmlns:a16="http://schemas.microsoft.com/office/drawing/2014/main" id="{E935691C-02D2-462E-A108-AC648672C6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92605" flipV="1">
              <a:off x="1917" y="1960"/>
              <a:ext cx="416" cy="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2" name="Line 40">
              <a:extLst>
                <a:ext uri="{FF2B5EF4-FFF2-40B4-BE49-F238E27FC236}">
                  <a16:creationId xmlns:a16="http://schemas.microsoft.com/office/drawing/2014/main" id="{4BA391A8-D622-4932-99EE-66C16D4A3F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2754" y="1710"/>
              <a:ext cx="396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3" name="Line 41">
              <a:extLst>
                <a:ext uri="{FF2B5EF4-FFF2-40B4-BE49-F238E27FC236}">
                  <a16:creationId xmlns:a16="http://schemas.microsoft.com/office/drawing/2014/main" id="{7AB9BEEC-D497-4A58-B539-C2436EF4D6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2769" y="2234"/>
              <a:ext cx="372" cy="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4" name="Line 42">
              <a:extLst>
                <a:ext uri="{FF2B5EF4-FFF2-40B4-BE49-F238E27FC236}">
                  <a16:creationId xmlns:a16="http://schemas.microsoft.com/office/drawing/2014/main" id="{0A3F4657-6F6D-42CB-9FCD-0ECFE60FB2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3872" y="3270"/>
              <a:ext cx="387" cy="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5" name="Line 43">
              <a:extLst>
                <a:ext uri="{FF2B5EF4-FFF2-40B4-BE49-F238E27FC236}">
                  <a16:creationId xmlns:a16="http://schemas.microsoft.com/office/drawing/2014/main" id="{BF2C7EA3-74F4-4600-90C9-1B1A364EE5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2753" y="3287"/>
              <a:ext cx="396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6" name="Line 44">
              <a:extLst>
                <a:ext uri="{FF2B5EF4-FFF2-40B4-BE49-F238E27FC236}">
                  <a16:creationId xmlns:a16="http://schemas.microsoft.com/office/drawing/2014/main" id="{FE9ECC79-88EF-44BD-A817-D4FE51BDA8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3335" y="1705"/>
              <a:ext cx="357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7" name="Line 45">
              <a:extLst>
                <a:ext uri="{FF2B5EF4-FFF2-40B4-BE49-F238E27FC236}">
                  <a16:creationId xmlns:a16="http://schemas.microsoft.com/office/drawing/2014/main" id="{222C4F15-3C9C-40B4-9DFF-F499B1CAAA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3322" y="2754"/>
              <a:ext cx="381" cy="3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8" name="Line 46">
              <a:extLst>
                <a:ext uri="{FF2B5EF4-FFF2-40B4-BE49-F238E27FC236}">
                  <a16:creationId xmlns:a16="http://schemas.microsoft.com/office/drawing/2014/main" id="{E55FB5CC-0732-469F-B061-2607CD4ABE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3392605">
              <a:off x="3586" y="3551"/>
              <a:ext cx="403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99" name="Line 47">
              <a:extLst>
                <a:ext uri="{FF2B5EF4-FFF2-40B4-BE49-F238E27FC236}">
                  <a16:creationId xmlns:a16="http://schemas.microsoft.com/office/drawing/2014/main" id="{A55D93FF-E9FA-40CC-8255-86A8DD5588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3893" y="2218"/>
              <a:ext cx="398" cy="3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600" name="Line 48">
              <a:extLst>
                <a:ext uri="{FF2B5EF4-FFF2-40B4-BE49-F238E27FC236}">
                  <a16:creationId xmlns:a16="http://schemas.microsoft.com/office/drawing/2014/main" id="{58734230-267B-4140-9C39-7CDD08144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6" y="2110"/>
              <a:ext cx="568" cy="5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601" name="Line 49">
              <a:extLst>
                <a:ext uri="{FF2B5EF4-FFF2-40B4-BE49-F238E27FC236}">
                  <a16:creationId xmlns:a16="http://schemas.microsoft.com/office/drawing/2014/main" id="{22B9732F-8854-4015-AFCF-87828B259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6" y="1590"/>
              <a:ext cx="548" cy="5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602" name="Line 50">
              <a:extLst>
                <a:ext uri="{FF2B5EF4-FFF2-40B4-BE49-F238E27FC236}">
                  <a16:creationId xmlns:a16="http://schemas.microsoft.com/office/drawing/2014/main" id="{E25ED5CB-5B5F-4791-83DC-0518D5691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1" y="2666"/>
              <a:ext cx="561" cy="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603" name="Line 51">
              <a:extLst>
                <a:ext uri="{FF2B5EF4-FFF2-40B4-BE49-F238E27FC236}">
                  <a16:creationId xmlns:a16="http://schemas.microsoft.com/office/drawing/2014/main" id="{4BB69B96-B2E9-4196-AFED-5504D2FBF5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792605">
              <a:off x="3322" y="3280"/>
              <a:ext cx="381" cy="37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604" name="Text Box 52">
              <a:extLst>
                <a:ext uri="{FF2B5EF4-FFF2-40B4-BE49-F238E27FC236}">
                  <a16:creationId xmlns:a16="http://schemas.microsoft.com/office/drawing/2014/main" id="{B137D9D3-FA2F-4945-A4BF-1FC650224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" y="1367"/>
              <a:ext cx="306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05" name="Text Box 53">
              <a:extLst>
                <a:ext uri="{FF2B5EF4-FFF2-40B4-BE49-F238E27FC236}">
                  <a16:creationId xmlns:a16="http://schemas.microsoft.com/office/drawing/2014/main" id="{AD5DEFE9-C6C2-4920-9E9B-424F8960C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4" y="1367"/>
              <a:ext cx="2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06" name="Text Box 54">
              <a:extLst>
                <a:ext uri="{FF2B5EF4-FFF2-40B4-BE49-F238E27FC236}">
                  <a16:creationId xmlns:a16="http://schemas.microsoft.com/office/drawing/2014/main" id="{6439331E-95F9-4575-949C-CF1A1020C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" y="1367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07" name="Text Box 55">
              <a:extLst>
                <a:ext uri="{FF2B5EF4-FFF2-40B4-BE49-F238E27FC236}">
                  <a16:creationId xmlns:a16="http://schemas.microsoft.com/office/drawing/2014/main" id="{8B457F1C-A229-4ED8-9C65-8CFB6E227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1367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08" name="Text Box 56">
              <a:extLst>
                <a:ext uri="{FF2B5EF4-FFF2-40B4-BE49-F238E27FC236}">
                  <a16:creationId xmlns:a16="http://schemas.microsoft.com/office/drawing/2014/main" id="{2FE32270-E629-4F33-AECA-4642CA220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367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09" name="Text Box 57">
              <a:extLst>
                <a:ext uri="{FF2B5EF4-FFF2-40B4-BE49-F238E27FC236}">
                  <a16:creationId xmlns:a16="http://schemas.microsoft.com/office/drawing/2014/main" id="{05F8E6B3-5426-48D1-8AD0-B76BB370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" y="2896"/>
              <a:ext cx="239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0" name="Text Box 58">
              <a:extLst>
                <a:ext uri="{FF2B5EF4-FFF2-40B4-BE49-F238E27FC236}">
                  <a16:creationId xmlns:a16="http://schemas.microsoft.com/office/drawing/2014/main" id="{FD70E862-C9E0-4FD3-B4DB-3F9506078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495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1" name="Text Box 59">
              <a:extLst>
                <a:ext uri="{FF2B5EF4-FFF2-40B4-BE49-F238E27FC236}">
                  <a16:creationId xmlns:a16="http://schemas.microsoft.com/office/drawing/2014/main" id="{6D9BA04B-2037-48A9-8F21-0B3840165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64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2" name="Text Box 60">
              <a:extLst>
                <a:ext uri="{FF2B5EF4-FFF2-40B4-BE49-F238E27FC236}">
                  <a16:creationId xmlns:a16="http://schemas.microsoft.com/office/drawing/2014/main" id="{AAD77618-A283-4432-A670-A9BFA8609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496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3" name="Text Box 61">
              <a:extLst>
                <a:ext uri="{FF2B5EF4-FFF2-40B4-BE49-F238E27FC236}">
                  <a16:creationId xmlns:a16="http://schemas.microsoft.com/office/drawing/2014/main" id="{DA103970-B90B-44E9-B48D-FE5CFCE99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96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4" name="Text Box 62">
              <a:extLst>
                <a:ext uri="{FF2B5EF4-FFF2-40B4-BE49-F238E27FC236}">
                  <a16:creationId xmlns:a16="http://schemas.microsoft.com/office/drawing/2014/main" id="{F320AC61-3D6E-481E-A167-8EAB2E849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2431"/>
              <a:ext cx="239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5" name="Text Box 63">
              <a:extLst>
                <a:ext uri="{FF2B5EF4-FFF2-40B4-BE49-F238E27FC236}">
                  <a16:creationId xmlns:a16="http://schemas.microsoft.com/office/drawing/2014/main" id="{A50ED211-AD66-4529-A092-67173374D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3029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6" name="Text Box 64">
              <a:extLst>
                <a:ext uri="{FF2B5EF4-FFF2-40B4-BE49-F238E27FC236}">
                  <a16:creationId xmlns:a16="http://schemas.microsoft.com/office/drawing/2014/main" id="{66E81F79-9907-44AC-AE6D-302284650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" y="2293"/>
              <a:ext cx="239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7" name="Text Box 65">
              <a:extLst>
                <a:ext uri="{FF2B5EF4-FFF2-40B4-BE49-F238E27FC236}">
                  <a16:creationId xmlns:a16="http://schemas.microsoft.com/office/drawing/2014/main" id="{11037C7D-0C0D-4AB9-BC25-F3E58B281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" y="1832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175618" name="Text Box 66">
              <a:extLst>
                <a:ext uri="{FF2B5EF4-FFF2-40B4-BE49-F238E27FC236}">
                  <a16:creationId xmlns:a16="http://schemas.microsoft.com/office/drawing/2014/main" id="{5BCBBFC5-1E08-4590-9445-8CD7E0DB5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" y="1832"/>
              <a:ext cx="2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175619" name="Text Box 67">
              <a:extLst>
                <a:ext uri="{FF2B5EF4-FFF2-40B4-BE49-F238E27FC236}">
                  <a16:creationId xmlns:a16="http://schemas.microsoft.com/office/drawing/2014/main" id="{731D5D80-45E8-499B-B1F2-D348CFBF5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832"/>
              <a:ext cx="2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175620" name="Text Box 68">
              <a:extLst>
                <a:ext uri="{FF2B5EF4-FFF2-40B4-BE49-F238E27FC236}">
                  <a16:creationId xmlns:a16="http://schemas.microsoft.com/office/drawing/2014/main" id="{352AB06C-CFEC-41A2-AE04-CDA7BB5B9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914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175621" name="Text Box 69">
              <a:extLst>
                <a:ext uri="{FF2B5EF4-FFF2-40B4-BE49-F238E27FC236}">
                  <a16:creationId xmlns:a16="http://schemas.microsoft.com/office/drawing/2014/main" id="{64569EEB-BBBA-4694-9487-D545F27CC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" y="2689"/>
              <a:ext cx="346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1175622" name="Text Box 70">
              <a:extLst>
                <a:ext uri="{FF2B5EF4-FFF2-40B4-BE49-F238E27FC236}">
                  <a16:creationId xmlns:a16="http://schemas.microsoft.com/office/drawing/2014/main" id="{F6E615BE-4FA3-4537-BAD4-39AF0196F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" y="2464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75623" name="Text Box 71">
              <a:extLst>
                <a:ext uri="{FF2B5EF4-FFF2-40B4-BE49-F238E27FC236}">
                  <a16:creationId xmlns:a16="http://schemas.microsoft.com/office/drawing/2014/main" id="{F4483623-0408-4004-93A9-9E76BC6DE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964"/>
              <a:ext cx="2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75624" name="Text Box 72">
              <a:extLst>
                <a:ext uri="{FF2B5EF4-FFF2-40B4-BE49-F238E27FC236}">
                  <a16:creationId xmlns:a16="http://schemas.microsoft.com/office/drawing/2014/main" id="{7D2F164E-2CF6-4421-84F6-21D6E6777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68"/>
              <a:ext cx="346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15</a:t>
              </a:r>
            </a:p>
          </p:txBody>
        </p:sp>
        <p:sp>
          <p:nvSpPr>
            <p:cNvPr id="1175625" name="Text Box 73">
              <a:extLst>
                <a:ext uri="{FF2B5EF4-FFF2-40B4-BE49-F238E27FC236}">
                  <a16:creationId xmlns:a16="http://schemas.microsoft.com/office/drawing/2014/main" id="{D5B93DF9-FA58-4CFE-8A5A-D631F2552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6" y="3429"/>
              <a:ext cx="306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175626" name="Text Box 74">
              <a:extLst>
                <a:ext uri="{FF2B5EF4-FFF2-40B4-BE49-F238E27FC236}">
                  <a16:creationId xmlns:a16="http://schemas.microsoft.com/office/drawing/2014/main" id="{EFDC1A85-E395-481A-9FE4-312FF1927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" y="3429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175627" name="Text Box 75">
              <a:extLst>
                <a:ext uri="{FF2B5EF4-FFF2-40B4-BE49-F238E27FC236}">
                  <a16:creationId xmlns:a16="http://schemas.microsoft.com/office/drawing/2014/main" id="{1CF51B5B-A127-4115-9897-7D430CF67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744"/>
              <a:ext cx="465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24</a:t>
              </a:r>
            </a:p>
          </p:txBody>
        </p:sp>
        <p:sp>
          <p:nvSpPr>
            <p:cNvPr id="1175628" name="Text Box 76">
              <a:extLst>
                <a:ext uri="{FF2B5EF4-FFF2-40B4-BE49-F238E27FC236}">
                  <a16:creationId xmlns:a16="http://schemas.microsoft.com/office/drawing/2014/main" id="{B133D702-39A9-4293-B68D-B60354913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3541"/>
              <a:ext cx="23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75629" name="Line 77">
              <a:extLst>
                <a:ext uri="{FF2B5EF4-FFF2-40B4-BE49-F238E27FC236}">
                  <a16:creationId xmlns:a16="http://schemas.microsoft.com/office/drawing/2014/main" id="{FDBA5E02-259F-4923-AB0D-8E451BC02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2648"/>
              <a:ext cx="576" cy="57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5632" name="Text Box 80">
            <a:extLst>
              <a:ext uri="{FF2B5EF4-FFF2-40B4-BE49-F238E27FC236}">
                <a16:creationId xmlns:a16="http://schemas.microsoft.com/office/drawing/2014/main" id="{70F6D551-2864-421B-B179-E22087298EF9}"/>
              </a:ext>
            </a:extLst>
          </p:cNvPr>
          <p:cNvSpPr txBox="1">
            <a:spLocks noChangeArrowheads="1"/>
          </p:cNvSpPr>
          <p:nvPr>
            <p:ph type="title"/>
          </p:nvPr>
        </p:nvSpPr>
        <p:spPr>
          <a:xfrm>
            <a:off x="244475" y="388938"/>
            <a:ext cx="4324350" cy="1090612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rgbClr val="FF3300"/>
                </a:solidFill>
              </a:rPr>
              <a:t>Flow Accumulation &gt; 5 Cell Threshold</a:t>
            </a:r>
          </a:p>
        </p:txBody>
      </p:sp>
      <p:grpSp>
        <p:nvGrpSpPr>
          <p:cNvPr id="1175634" name="Group 82">
            <a:extLst>
              <a:ext uri="{FF2B5EF4-FFF2-40B4-BE49-F238E27FC236}">
                <a16:creationId xmlns:a16="http://schemas.microsoft.com/office/drawing/2014/main" id="{3AA75695-6887-4978-A987-4CDA59C9FDCA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2047875"/>
            <a:ext cx="3998913" cy="3925888"/>
            <a:chOff x="1681" y="1448"/>
            <a:chExt cx="1451" cy="1408"/>
          </a:xfrm>
        </p:grpSpPr>
        <p:sp>
          <p:nvSpPr>
            <p:cNvPr id="1175635" name="Rectangle 83">
              <a:extLst>
                <a:ext uri="{FF2B5EF4-FFF2-40B4-BE49-F238E27FC236}">
                  <a16:creationId xmlns:a16="http://schemas.microsoft.com/office/drawing/2014/main" id="{ABCE9AB7-D680-43EF-BB5A-1FC792877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448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36" name="Rectangle 84">
              <a:extLst>
                <a:ext uri="{FF2B5EF4-FFF2-40B4-BE49-F238E27FC236}">
                  <a16:creationId xmlns:a16="http://schemas.microsoft.com/office/drawing/2014/main" id="{86785C04-2074-430C-8568-0DF2D905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37" name="Rectangle 85">
              <a:extLst>
                <a:ext uri="{FF2B5EF4-FFF2-40B4-BE49-F238E27FC236}">
                  <a16:creationId xmlns:a16="http://schemas.microsoft.com/office/drawing/2014/main" id="{F7F7BF73-95E5-4DD6-95E3-8CA6C6A0B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38" name="Rectangle 86">
              <a:extLst>
                <a:ext uri="{FF2B5EF4-FFF2-40B4-BE49-F238E27FC236}">
                  <a16:creationId xmlns:a16="http://schemas.microsoft.com/office/drawing/2014/main" id="{7243FBBE-7C94-42D9-B408-8BDF4DF73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448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39" name="Rectangle 87">
              <a:extLst>
                <a:ext uri="{FF2B5EF4-FFF2-40B4-BE49-F238E27FC236}">
                  <a16:creationId xmlns:a16="http://schemas.microsoft.com/office/drawing/2014/main" id="{5F714510-8E11-48D2-8763-5918CC8B8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0" name="Rectangle 88">
              <a:extLst>
                <a:ext uri="{FF2B5EF4-FFF2-40B4-BE49-F238E27FC236}">
                  <a16:creationId xmlns:a16="http://schemas.microsoft.com/office/drawing/2014/main" id="{FF5E1D7C-D7D2-44B0-9AD1-78800EE94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1" name="Rectangle 89">
              <a:extLst>
                <a:ext uri="{FF2B5EF4-FFF2-40B4-BE49-F238E27FC236}">
                  <a16:creationId xmlns:a16="http://schemas.microsoft.com/office/drawing/2014/main" id="{6B1FE5DF-941E-47C1-A474-6DE080FE9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01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2" name="Rectangle 90">
              <a:extLst>
                <a:ext uri="{FF2B5EF4-FFF2-40B4-BE49-F238E27FC236}">
                  <a16:creationId xmlns:a16="http://schemas.microsoft.com/office/drawing/2014/main" id="{F6821288-7617-4F97-BBB8-2F35F2D19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012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3" name="Rectangle 91">
              <a:extLst>
                <a:ext uri="{FF2B5EF4-FFF2-40B4-BE49-F238E27FC236}">
                  <a16:creationId xmlns:a16="http://schemas.microsoft.com/office/drawing/2014/main" id="{0526D001-7D77-43D6-BCB8-F46CC597B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4" name="Rectangle 92">
              <a:extLst>
                <a:ext uri="{FF2B5EF4-FFF2-40B4-BE49-F238E27FC236}">
                  <a16:creationId xmlns:a16="http://schemas.microsoft.com/office/drawing/2014/main" id="{E6F8AE17-5123-44A1-846B-F64362D46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588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5" name="Rectangle 93">
              <a:extLst>
                <a:ext uri="{FF2B5EF4-FFF2-40B4-BE49-F238E27FC236}">
                  <a16:creationId xmlns:a16="http://schemas.microsoft.com/office/drawing/2014/main" id="{B89E0607-E9BE-4BD3-A59D-63E6B4F84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6" name="Rectangle 94">
              <a:extLst>
                <a:ext uri="{FF2B5EF4-FFF2-40B4-BE49-F238E27FC236}">
                  <a16:creationId xmlns:a16="http://schemas.microsoft.com/office/drawing/2014/main" id="{4CEB0790-C9D4-4032-AB38-4988E4C2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588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7" name="Rectangle 95">
              <a:extLst>
                <a:ext uri="{FF2B5EF4-FFF2-40B4-BE49-F238E27FC236}">
                  <a16:creationId xmlns:a16="http://schemas.microsoft.com/office/drawing/2014/main" id="{5C21AA81-C25D-409B-BD13-1F05589D2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8" name="Rectangle 96">
              <a:extLst>
                <a:ext uri="{FF2B5EF4-FFF2-40B4-BE49-F238E27FC236}">
                  <a16:creationId xmlns:a16="http://schemas.microsoft.com/office/drawing/2014/main" id="{3C4F0F3C-0658-4B6F-AEE8-267C913C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49" name="Rectangle 97">
              <a:extLst>
                <a:ext uri="{FF2B5EF4-FFF2-40B4-BE49-F238E27FC236}">
                  <a16:creationId xmlns:a16="http://schemas.microsoft.com/office/drawing/2014/main" id="{17A7F366-88C7-4F33-91AE-F12B4C3A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0" name="Rectangle 98">
              <a:extLst>
                <a:ext uri="{FF2B5EF4-FFF2-40B4-BE49-F238E27FC236}">
                  <a16:creationId xmlns:a16="http://schemas.microsoft.com/office/drawing/2014/main" id="{DA77EE00-D180-4A4A-B1D6-34AD989AE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729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1" name="Rectangle 99">
              <a:extLst>
                <a:ext uri="{FF2B5EF4-FFF2-40B4-BE49-F238E27FC236}">
                  <a16:creationId xmlns:a16="http://schemas.microsoft.com/office/drawing/2014/main" id="{2C4EBF71-B6DD-46D1-8BE3-F6ACF5835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729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2" name="Rectangle 100">
              <a:extLst>
                <a:ext uri="{FF2B5EF4-FFF2-40B4-BE49-F238E27FC236}">
                  <a16:creationId xmlns:a16="http://schemas.microsoft.com/office/drawing/2014/main" id="{7AB0FFF9-22D5-4FD7-9595-861298A8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729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3" name="Rectangle 101">
              <a:extLst>
                <a:ext uri="{FF2B5EF4-FFF2-40B4-BE49-F238E27FC236}">
                  <a16:creationId xmlns:a16="http://schemas.microsoft.com/office/drawing/2014/main" id="{9E5C4CB8-5B1D-4BE5-9975-90FA6789E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4" name="Rectangle 102">
              <a:extLst>
                <a:ext uri="{FF2B5EF4-FFF2-40B4-BE49-F238E27FC236}">
                  <a16:creationId xmlns:a16="http://schemas.microsoft.com/office/drawing/2014/main" id="{B307F17D-8F23-4783-8CF9-5D74A64C5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5" name="Rectangle 103">
              <a:extLst>
                <a:ext uri="{FF2B5EF4-FFF2-40B4-BE49-F238E27FC236}">
                  <a16:creationId xmlns:a16="http://schemas.microsoft.com/office/drawing/2014/main" id="{DFBFC1FC-7120-4C9D-AB9C-C30EB3B3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6" name="Rectangle 104">
              <a:extLst>
                <a:ext uri="{FF2B5EF4-FFF2-40B4-BE49-F238E27FC236}">
                  <a16:creationId xmlns:a16="http://schemas.microsoft.com/office/drawing/2014/main" id="{284C3EF9-B76F-470C-81D5-3B64FF8AF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871"/>
              <a:ext cx="144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7" name="Rectangle 105">
              <a:extLst>
                <a:ext uri="{FF2B5EF4-FFF2-40B4-BE49-F238E27FC236}">
                  <a16:creationId xmlns:a16="http://schemas.microsoft.com/office/drawing/2014/main" id="{92DCA909-129E-4D64-90FC-97AC2878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8" name="Rectangle 106">
              <a:extLst>
                <a:ext uri="{FF2B5EF4-FFF2-40B4-BE49-F238E27FC236}">
                  <a16:creationId xmlns:a16="http://schemas.microsoft.com/office/drawing/2014/main" id="{3747E41D-FF50-4B0A-A9AF-7CC790B0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59" name="Rectangle 107">
              <a:extLst>
                <a:ext uri="{FF2B5EF4-FFF2-40B4-BE49-F238E27FC236}">
                  <a16:creationId xmlns:a16="http://schemas.microsoft.com/office/drawing/2014/main" id="{EF328936-53E8-4F37-8022-5D6BE237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01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0" name="Rectangle 108">
              <a:extLst>
                <a:ext uri="{FF2B5EF4-FFF2-40B4-BE49-F238E27FC236}">
                  <a16:creationId xmlns:a16="http://schemas.microsoft.com/office/drawing/2014/main" id="{EAA8B869-6C67-4BCF-ABA9-0C0F2665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1" name="Rectangle 109">
              <a:extLst>
                <a:ext uri="{FF2B5EF4-FFF2-40B4-BE49-F238E27FC236}">
                  <a16:creationId xmlns:a16="http://schemas.microsoft.com/office/drawing/2014/main" id="{E1B4913B-3E30-465C-98AD-28C0160D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2" name="Rectangle 110">
              <a:extLst>
                <a:ext uri="{FF2B5EF4-FFF2-40B4-BE49-F238E27FC236}">
                  <a16:creationId xmlns:a16="http://schemas.microsoft.com/office/drawing/2014/main" id="{B1636D69-75D0-49DE-9ACB-E13A943D0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3" name="Rectangle 111">
              <a:extLst>
                <a:ext uri="{FF2B5EF4-FFF2-40B4-BE49-F238E27FC236}">
                  <a16:creationId xmlns:a16="http://schemas.microsoft.com/office/drawing/2014/main" id="{56204F24-92C3-4966-9676-5FCFA67EB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15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4" name="Rectangle 112">
              <a:extLst>
                <a:ext uri="{FF2B5EF4-FFF2-40B4-BE49-F238E27FC236}">
                  <a16:creationId xmlns:a16="http://schemas.microsoft.com/office/drawing/2014/main" id="{FBD5756B-FE7D-49B2-AABE-A980ABBBF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5" name="Rectangle 113">
              <a:extLst>
                <a:ext uri="{FF2B5EF4-FFF2-40B4-BE49-F238E27FC236}">
                  <a16:creationId xmlns:a16="http://schemas.microsoft.com/office/drawing/2014/main" id="{A861CFBF-9AA7-4C95-91A2-91B6E5EF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6" name="Rectangle 114">
              <a:extLst>
                <a:ext uri="{FF2B5EF4-FFF2-40B4-BE49-F238E27FC236}">
                  <a16:creationId xmlns:a16="http://schemas.microsoft.com/office/drawing/2014/main" id="{6AB4CD28-577F-475B-88E3-9AE34E584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716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7" name="Rectangle 115">
              <a:extLst>
                <a:ext uri="{FF2B5EF4-FFF2-40B4-BE49-F238E27FC236}">
                  <a16:creationId xmlns:a16="http://schemas.microsoft.com/office/drawing/2014/main" id="{B1D86271-25F4-4AFF-8906-F7F180A75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8" name="Rectangle 116">
              <a:extLst>
                <a:ext uri="{FF2B5EF4-FFF2-40B4-BE49-F238E27FC236}">
                  <a16:creationId xmlns:a16="http://schemas.microsoft.com/office/drawing/2014/main" id="{E77CC4E4-009C-4A33-94AE-ED0A3BF57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69" name="Rectangle 117">
              <a:extLst>
                <a:ext uri="{FF2B5EF4-FFF2-40B4-BE49-F238E27FC236}">
                  <a16:creationId xmlns:a16="http://schemas.microsoft.com/office/drawing/2014/main" id="{D6E5EC5F-8953-4888-A316-C1EE15B92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0" name="Rectangle 118">
              <a:extLst>
                <a:ext uri="{FF2B5EF4-FFF2-40B4-BE49-F238E27FC236}">
                  <a16:creationId xmlns:a16="http://schemas.microsoft.com/office/drawing/2014/main" id="{F987150B-F28E-48B8-98CF-110687469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1" name="Rectangle 119">
              <a:extLst>
                <a:ext uri="{FF2B5EF4-FFF2-40B4-BE49-F238E27FC236}">
                  <a16:creationId xmlns:a16="http://schemas.microsoft.com/office/drawing/2014/main" id="{A6D4A0BB-B7D4-47CA-8873-B1352081C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292"/>
              <a:ext cx="144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2" name="Rectangle 120">
              <a:extLst>
                <a:ext uri="{FF2B5EF4-FFF2-40B4-BE49-F238E27FC236}">
                  <a16:creationId xmlns:a16="http://schemas.microsoft.com/office/drawing/2014/main" id="{20AA25CD-1C5C-4C66-B2AB-D0F258B72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3" name="Rectangle 121">
              <a:extLst>
                <a:ext uri="{FF2B5EF4-FFF2-40B4-BE49-F238E27FC236}">
                  <a16:creationId xmlns:a16="http://schemas.microsoft.com/office/drawing/2014/main" id="{D4177D62-B167-4496-995D-7636F8C3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4" name="Rectangle 122">
              <a:extLst>
                <a:ext uri="{FF2B5EF4-FFF2-40B4-BE49-F238E27FC236}">
                  <a16:creationId xmlns:a16="http://schemas.microsoft.com/office/drawing/2014/main" id="{4EE633E5-A91C-45FD-8C02-0A909CBA9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5" name="Rectangle 123">
              <a:extLst>
                <a:ext uri="{FF2B5EF4-FFF2-40B4-BE49-F238E27FC236}">
                  <a16:creationId xmlns:a16="http://schemas.microsoft.com/office/drawing/2014/main" id="{A5D212A6-6ABF-4682-935C-14CF9ADA1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6" name="Rectangle 124">
              <a:extLst>
                <a:ext uri="{FF2B5EF4-FFF2-40B4-BE49-F238E27FC236}">
                  <a16:creationId xmlns:a16="http://schemas.microsoft.com/office/drawing/2014/main" id="{1DDE8821-EF00-44C0-954D-84FF48263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433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7" name="Rectangle 125">
              <a:extLst>
                <a:ext uri="{FF2B5EF4-FFF2-40B4-BE49-F238E27FC236}">
                  <a16:creationId xmlns:a16="http://schemas.microsoft.com/office/drawing/2014/main" id="{FFFA8CAC-632B-47DC-89B7-DAE7FC1D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433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8" name="Rectangle 126">
              <a:extLst>
                <a:ext uri="{FF2B5EF4-FFF2-40B4-BE49-F238E27FC236}">
                  <a16:creationId xmlns:a16="http://schemas.microsoft.com/office/drawing/2014/main" id="{42185084-E74A-4B16-815D-2AF5633A7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79" name="Rectangle 127">
              <a:extLst>
                <a:ext uri="{FF2B5EF4-FFF2-40B4-BE49-F238E27FC236}">
                  <a16:creationId xmlns:a16="http://schemas.microsoft.com/office/drawing/2014/main" id="{21D7AB34-B115-43B9-BD34-A5A53328B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0" name="Rectangle 128">
              <a:extLst>
                <a:ext uri="{FF2B5EF4-FFF2-40B4-BE49-F238E27FC236}">
                  <a16:creationId xmlns:a16="http://schemas.microsoft.com/office/drawing/2014/main" id="{FD929E10-D9E0-4923-B3C8-F6F5CFDE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1" name="Rectangle 129">
              <a:extLst>
                <a:ext uri="{FF2B5EF4-FFF2-40B4-BE49-F238E27FC236}">
                  <a16:creationId xmlns:a16="http://schemas.microsoft.com/office/drawing/2014/main" id="{76E5ABC7-B658-4BCE-BD30-0BD9AC6C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575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2" name="Rectangle 130">
              <a:extLst>
                <a:ext uri="{FF2B5EF4-FFF2-40B4-BE49-F238E27FC236}">
                  <a16:creationId xmlns:a16="http://schemas.microsoft.com/office/drawing/2014/main" id="{D6AAB978-5005-4280-B369-FBD4C6816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3" name="Rectangle 131">
              <a:extLst>
                <a:ext uri="{FF2B5EF4-FFF2-40B4-BE49-F238E27FC236}">
                  <a16:creationId xmlns:a16="http://schemas.microsoft.com/office/drawing/2014/main" id="{CC7EA4C6-3FFE-4156-87F2-0672F9BE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4" name="Rectangle 132">
              <a:extLst>
                <a:ext uri="{FF2B5EF4-FFF2-40B4-BE49-F238E27FC236}">
                  <a16:creationId xmlns:a16="http://schemas.microsoft.com/office/drawing/2014/main" id="{A1818270-9BB8-42E1-A7C6-2C4696C16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716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5" name="Rectangle 133">
              <a:extLst>
                <a:ext uri="{FF2B5EF4-FFF2-40B4-BE49-F238E27FC236}">
                  <a16:creationId xmlns:a16="http://schemas.microsoft.com/office/drawing/2014/main" id="{54B3F27C-FA3E-4F9D-A6FD-055D8EF9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6" name="Rectangle 134">
              <a:extLst>
                <a:ext uri="{FF2B5EF4-FFF2-40B4-BE49-F238E27FC236}">
                  <a16:creationId xmlns:a16="http://schemas.microsoft.com/office/drawing/2014/main" id="{228ECA67-9910-4BE7-B97C-E1847E264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7" name="Rectangle 135">
              <a:extLst>
                <a:ext uri="{FF2B5EF4-FFF2-40B4-BE49-F238E27FC236}">
                  <a16:creationId xmlns:a16="http://schemas.microsoft.com/office/drawing/2014/main" id="{047A73D6-3D10-4168-9600-A585A5F01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8" name="Rectangle 136">
              <a:extLst>
                <a:ext uri="{FF2B5EF4-FFF2-40B4-BE49-F238E27FC236}">
                  <a16:creationId xmlns:a16="http://schemas.microsoft.com/office/drawing/2014/main" id="{49F22435-4398-4CB4-BFFC-FDE8D7CB9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448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89" name="Rectangle 137">
              <a:extLst>
                <a:ext uri="{FF2B5EF4-FFF2-40B4-BE49-F238E27FC236}">
                  <a16:creationId xmlns:a16="http://schemas.microsoft.com/office/drawing/2014/main" id="{F6B16433-EFB5-499F-A030-5D803671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0" name="Rectangle 138">
              <a:extLst>
                <a:ext uri="{FF2B5EF4-FFF2-40B4-BE49-F238E27FC236}">
                  <a16:creationId xmlns:a16="http://schemas.microsoft.com/office/drawing/2014/main" id="{D201A81E-16F2-43D6-AB59-5B642DDBF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1" name="Rectangle 139">
              <a:extLst>
                <a:ext uri="{FF2B5EF4-FFF2-40B4-BE49-F238E27FC236}">
                  <a16:creationId xmlns:a16="http://schemas.microsoft.com/office/drawing/2014/main" id="{7AD1EBB1-0492-4EA9-84D4-04A6E0A7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01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2" name="Rectangle 140">
              <a:extLst>
                <a:ext uri="{FF2B5EF4-FFF2-40B4-BE49-F238E27FC236}">
                  <a16:creationId xmlns:a16="http://schemas.microsoft.com/office/drawing/2014/main" id="{FB48A093-5C12-404C-8FB0-2EBAF0833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012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3" name="Rectangle 141">
              <a:extLst>
                <a:ext uri="{FF2B5EF4-FFF2-40B4-BE49-F238E27FC236}">
                  <a16:creationId xmlns:a16="http://schemas.microsoft.com/office/drawing/2014/main" id="{29A833CE-AB16-4D16-800E-94102B64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588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4" name="Rectangle 142">
              <a:extLst>
                <a:ext uri="{FF2B5EF4-FFF2-40B4-BE49-F238E27FC236}">
                  <a16:creationId xmlns:a16="http://schemas.microsoft.com/office/drawing/2014/main" id="{D88BF27C-65F7-4505-AAD0-E39E5648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5" name="Rectangle 143">
              <a:extLst>
                <a:ext uri="{FF2B5EF4-FFF2-40B4-BE49-F238E27FC236}">
                  <a16:creationId xmlns:a16="http://schemas.microsoft.com/office/drawing/2014/main" id="{35B527A5-205B-4425-B869-6642B218C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6" name="Rectangle 144">
              <a:extLst>
                <a:ext uri="{FF2B5EF4-FFF2-40B4-BE49-F238E27FC236}">
                  <a16:creationId xmlns:a16="http://schemas.microsoft.com/office/drawing/2014/main" id="{741B39F0-A620-4082-A6DF-BE9C3AC0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588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7" name="Rectangle 145">
              <a:extLst>
                <a:ext uri="{FF2B5EF4-FFF2-40B4-BE49-F238E27FC236}">
                  <a16:creationId xmlns:a16="http://schemas.microsoft.com/office/drawing/2014/main" id="{6CDB8FC2-EB7A-4CC6-AA0B-27C359D9F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8" name="Rectangle 146">
              <a:extLst>
                <a:ext uri="{FF2B5EF4-FFF2-40B4-BE49-F238E27FC236}">
                  <a16:creationId xmlns:a16="http://schemas.microsoft.com/office/drawing/2014/main" id="{762D4CD3-C656-4486-B017-13568CB5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699" name="Rectangle 147">
              <a:extLst>
                <a:ext uri="{FF2B5EF4-FFF2-40B4-BE49-F238E27FC236}">
                  <a16:creationId xmlns:a16="http://schemas.microsoft.com/office/drawing/2014/main" id="{FDA66777-0E8E-4F10-A71A-E53CC1A0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0" name="Rectangle 148">
              <a:extLst>
                <a:ext uri="{FF2B5EF4-FFF2-40B4-BE49-F238E27FC236}">
                  <a16:creationId xmlns:a16="http://schemas.microsoft.com/office/drawing/2014/main" id="{1F40EDFD-331D-4328-AC53-9001A285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1" name="Rectangle 149">
              <a:extLst>
                <a:ext uri="{FF2B5EF4-FFF2-40B4-BE49-F238E27FC236}">
                  <a16:creationId xmlns:a16="http://schemas.microsoft.com/office/drawing/2014/main" id="{3A86D7DF-C14B-4A6C-87BF-E0FE70AB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729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2" name="Rectangle 150">
              <a:extLst>
                <a:ext uri="{FF2B5EF4-FFF2-40B4-BE49-F238E27FC236}">
                  <a16:creationId xmlns:a16="http://schemas.microsoft.com/office/drawing/2014/main" id="{A7E947A4-102F-4DC3-8AE4-CFCCB8A7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3" name="Rectangle 151">
              <a:extLst>
                <a:ext uri="{FF2B5EF4-FFF2-40B4-BE49-F238E27FC236}">
                  <a16:creationId xmlns:a16="http://schemas.microsoft.com/office/drawing/2014/main" id="{9885B9F7-0630-449F-B7CC-0743ADB00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4" name="Rectangle 152">
              <a:extLst>
                <a:ext uri="{FF2B5EF4-FFF2-40B4-BE49-F238E27FC236}">
                  <a16:creationId xmlns:a16="http://schemas.microsoft.com/office/drawing/2014/main" id="{0EE531DA-821E-42C4-B253-7D3F6D568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5" name="Rectangle 153">
              <a:extLst>
                <a:ext uri="{FF2B5EF4-FFF2-40B4-BE49-F238E27FC236}">
                  <a16:creationId xmlns:a16="http://schemas.microsoft.com/office/drawing/2014/main" id="{8EEF53C3-11AC-4B74-BDD5-92C06FA6E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6" name="Rectangle 154">
              <a:extLst>
                <a:ext uri="{FF2B5EF4-FFF2-40B4-BE49-F238E27FC236}">
                  <a16:creationId xmlns:a16="http://schemas.microsoft.com/office/drawing/2014/main" id="{3B0206EE-FE7F-4341-B692-98D211FBA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871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7" name="Rectangle 155">
              <a:extLst>
                <a:ext uri="{FF2B5EF4-FFF2-40B4-BE49-F238E27FC236}">
                  <a16:creationId xmlns:a16="http://schemas.microsoft.com/office/drawing/2014/main" id="{E0073E2A-E794-441A-BBDE-F823C8B1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871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8" name="Rectangle 156">
              <a:extLst>
                <a:ext uri="{FF2B5EF4-FFF2-40B4-BE49-F238E27FC236}">
                  <a16:creationId xmlns:a16="http://schemas.microsoft.com/office/drawing/2014/main" id="{54D33D3F-8CAD-46F4-8578-324A0477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09" name="Rectangle 157">
              <a:extLst>
                <a:ext uri="{FF2B5EF4-FFF2-40B4-BE49-F238E27FC236}">
                  <a16:creationId xmlns:a16="http://schemas.microsoft.com/office/drawing/2014/main" id="{E3981EBD-6BA2-41B0-BC8F-B4491EBA5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0" name="Rectangle 158">
              <a:extLst>
                <a:ext uri="{FF2B5EF4-FFF2-40B4-BE49-F238E27FC236}">
                  <a16:creationId xmlns:a16="http://schemas.microsoft.com/office/drawing/2014/main" id="{EE759284-4E97-4C50-BF27-42408B6A6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152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1" name="Rectangle 159">
              <a:extLst>
                <a:ext uri="{FF2B5EF4-FFF2-40B4-BE49-F238E27FC236}">
                  <a16:creationId xmlns:a16="http://schemas.microsoft.com/office/drawing/2014/main" id="{6B5AF855-FDA6-43F5-B3FB-F113A444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2" name="Rectangle 160">
              <a:extLst>
                <a:ext uri="{FF2B5EF4-FFF2-40B4-BE49-F238E27FC236}">
                  <a16:creationId xmlns:a16="http://schemas.microsoft.com/office/drawing/2014/main" id="{A62B075E-0015-4DD7-A47C-20219F4FC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3" name="Rectangle 161">
              <a:extLst>
                <a:ext uri="{FF2B5EF4-FFF2-40B4-BE49-F238E27FC236}">
                  <a16:creationId xmlns:a16="http://schemas.microsoft.com/office/drawing/2014/main" id="{1155F534-64EC-4420-8D80-51D92EA69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152"/>
              <a:ext cx="144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4" name="Rectangle 162">
              <a:extLst>
                <a:ext uri="{FF2B5EF4-FFF2-40B4-BE49-F238E27FC236}">
                  <a16:creationId xmlns:a16="http://schemas.microsoft.com/office/drawing/2014/main" id="{AAD95FB4-28F1-4282-8F18-5ADB5F1C2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5" name="Rectangle 163">
              <a:extLst>
                <a:ext uri="{FF2B5EF4-FFF2-40B4-BE49-F238E27FC236}">
                  <a16:creationId xmlns:a16="http://schemas.microsoft.com/office/drawing/2014/main" id="{4330AC43-2B75-4384-98F4-39E4CFBA9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6" name="Rectangle 164">
              <a:extLst>
                <a:ext uri="{FF2B5EF4-FFF2-40B4-BE49-F238E27FC236}">
                  <a16:creationId xmlns:a16="http://schemas.microsoft.com/office/drawing/2014/main" id="{822A615F-625A-4CFE-B3A1-7E727760D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716"/>
              <a:ext cx="144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7" name="Rectangle 165">
              <a:extLst>
                <a:ext uri="{FF2B5EF4-FFF2-40B4-BE49-F238E27FC236}">
                  <a16:creationId xmlns:a16="http://schemas.microsoft.com/office/drawing/2014/main" id="{75F6C7C9-1151-47DB-B4E9-54C851795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716"/>
              <a:ext cx="145" cy="140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8" name="Rectangle 166">
              <a:extLst>
                <a:ext uri="{FF2B5EF4-FFF2-40B4-BE49-F238E27FC236}">
                  <a16:creationId xmlns:a16="http://schemas.microsoft.com/office/drawing/2014/main" id="{9C118CAE-3D80-4E7A-A38B-BFD00922B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19" name="Rectangle 167">
              <a:extLst>
                <a:ext uri="{FF2B5EF4-FFF2-40B4-BE49-F238E27FC236}">
                  <a16:creationId xmlns:a16="http://schemas.microsoft.com/office/drawing/2014/main" id="{9232BC16-1E99-42B5-9782-C22BFDBD5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0" name="Rectangle 168">
              <a:extLst>
                <a:ext uri="{FF2B5EF4-FFF2-40B4-BE49-F238E27FC236}">
                  <a16:creationId xmlns:a16="http://schemas.microsoft.com/office/drawing/2014/main" id="{60CA23F5-A5BC-4B71-97DE-84C0068DB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rgbClr val="FF6699"/>
                </a:solidFill>
              </a:endParaRPr>
            </a:p>
          </p:txBody>
        </p:sp>
        <p:sp>
          <p:nvSpPr>
            <p:cNvPr id="1175721" name="Rectangle 169">
              <a:extLst>
                <a:ext uri="{FF2B5EF4-FFF2-40B4-BE49-F238E27FC236}">
                  <a16:creationId xmlns:a16="http://schemas.microsoft.com/office/drawing/2014/main" id="{8C8BC31A-4CC6-450D-A454-75C89D01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292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2" name="Rectangle 170">
              <a:extLst>
                <a:ext uri="{FF2B5EF4-FFF2-40B4-BE49-F238E27FC236}">
                  <a16:creationId xmlns:a16="http://schemas.microsoft.com/office/drawing/2014/main" id="{347FF787-C32A-4426-A800-C8AFB06B0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3" name="Rectangle 171">
              <a:extLst>
                <a:ext uri="{FF2B5EF4-FFF2-40B4-BE49-F238E27FC236}">
                  <a16:creationId xmlns:a16="http://schemas.microsoft.com/office/drawing/2014/main" id="{A4BD6F10-FF37-4281-8258-8CEF9BBC1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433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4" name="Rectangle 172">
              <a:extLst>
                <a:ext uri="{FF2B5EF4-FFF2-40B4-BE49-F238E27FC236}">
                  <a16:creationId xmlns:a16="http://schemas.microsoft.com/office/drawing/2014/main" id="{D8B58CB7-77C9-4299-989D-F5498DF58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433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accent2"/>
                </a:solidFill>
              </a:endParaRPr>
            </a:p>
          </p:txBody>
        </p:sp>
        <p:sp>
          <p:nvSpPr>
            <p:cNvPr id="1175725" name="Rectangle 173">
              <a:extLst>
                <a:ext uri="{FF2B5EF4-FFF2-40B4-BE49-F238E27FC236}">
                  <a16:creationId xmlns:a16="http://schemas.microsoft.com/office/drawing/2014/main" id="{6BB94E7D-F6F6-4D13-A66F-16B0100B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6" name="Rectangle 174">
              <a:extLst>
                <a:ext uri="{FF2B5EF4-FFF2-40B4-BE49-F238E27FC236}">
                  <a16:creationId xmlns:a16="http://schemas.microsoft.com/office/drawing/2014/main" id="{7CAD129D-11B1-42C4-B4E1-4ADF6BED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433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7" name="Rectangle 175">
              <a:extLst>
                <a:ext uri="{FF2B5EF4-FFF2-40B4-BE49-F238E27FC236}">
                  <a16:creationId xmlns:a16="http://schemas.microsoft.com/office/drawing/2014/main" id="{65E66A3D-04BB-45C2-93FF-6D37BAB3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8" name="Rectangle 176">
              <a:extLst>
                <a:ext uri="{FF2B5EF4-FFF2-40B4-BE49-F238E27FC236}">
                  <a16:creationId xmlns:a16="http://schemas.microsoft.com/office/drawing/2014/main" id="{6A4D0118-A948-4C5D-9C4F-9AC1D417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29" name="Rectangle 177">
              <a:extLst>
                <a:ext uri="{FF2B5EF4-FFF2-40B4-BE49-F238E27FC236}">
                  <a16:creationId xmlns:a16="http://schemas.microsoft.com/office/drawing/2014/main" id="{DBDDC1C5-4CFC-469A-8FFC-949E00B8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30" name="Rectangle 178">
              <a:extLst>
                <a:ext uri="{FF2B5EF4-FFF2-40B4-BE49-F238E27FC236}">
                  <a16:creationId xmlns:a16="http://schemas.microsoft.com/office/drawing/2014/main" id="{F226C93D-BE24-4B14-BC07-1121592E2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575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rgbClr val="FF6699"/>
                </a:solidFill>
              </a:endParaRPr>
            </a:p>
          </p:txBody>
        </p:sp>
        <p:sp>
          <p:nvSpPr>
            <p:cNvPr id="1175731" name="Rectangle 179">
              <a:extLst>
                <a:ext uri="{FF2B5EF4-FFF2-40B4-BE49-F238E27FC236}">
                  <a16:creationId xmlns:a16="http://schemas.microsoft.com/office/drawing/2014/main" id="{F715C425-665B-4949-8757-FA9DCE3FF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575"/>
              <a:ext cx="144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32" name="Rectangle 180">
              <a:extLst>
                <a:ext uri="{FF2B5EF4-FFF2-40B4-BE49-F238E27FC236}">
                  <a16:creationId xmlns:a16="http://schemas.microsoft.com/office/drawing/2014/main" id="{15538813-149E-410C-AC7E-02C9C0CEF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33" name="Rectangle 181">
              <a:extLst>
                <a:ext uri="{FF2B5EF4-FFF2-40B4-BE49-F238E27FC236}">
                  <a16:creationId xmlns:a16="http://schemas.microsoft.com/office/drawing/2014/main" id="{8FE25698-6A1E-4134-9911-16DFB5AC3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75734" name="Rectangle 182">
              <a:extLst>
                <a:ext uri="{FF2B5EF4-FFF2-40B4-BE49-F238E27FC236}">
                  <a16:creationId xmlns:a16="http://schemas.microsoft.com/office/drawing/2014/main" id="{EF787CAF-162E-4E99-81F7-D32801498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1175735" name="Text Box 183">
            <a:extLst>
              <a:ext uri="{FF2B5EF4-FFF2-40B4-BE49-F238E27FC236}">
                <a16:creationId xmlns:a16="http://schemas.microsoft.com/office/drawing/2014/main" id="{B9AE3F2A-0C85-436B-AC71-EA72A7AE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596900"/>
            <a:ext cx="4373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en-US" altLang="en-US" sz="3200">
                <a:solidFill>
                  <a:srgbClr val="FF3300"/>
                </a:solidFill>
              </a:rPr>
              <a:t>Channel or Stream Raster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3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00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neric (Online)">
  <a:themeElements>
    <a:clrScheme name="1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Generic (Online)">
  <a:themeElements>
    <a:clrScheme name="3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3_Generic (Online)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1_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9.xml><?xml version="1.0" encoding="utf-8"?>
<a:themeOverride xmlns:a="http://schemas.openxmlformats.org/drawingml/2006/main">
  <a:clrScheme name="1_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1525</Words>
  <Application>Microsoft Office PowerPoint</Application>
  <PresentationFormat>On-screen Show (4:3)</PresentationFormat>
  <Paragraphs>433</Paragraphs>
  <Slides>58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58</vt:i4>
      </vt:variant>
    </vt:vector>
  </HeadingPairs>
  <TitlesOfParts>
    <vt:vector size="86" baseType="lpstr">
      <vt:lpstr>Times New Roman</vt:lpstr>
      <vt:lpstr>Arial Narrow</vt:lpstr>
      <vt:lpstr>Arial</vt:lpstr>
      <vt:lpstr>Monotype Sorts</vt:lpstr>
      <vt:lpstr>Wingdings</vt:lpstr>
      <vt:lpstr>Arial Black</vt:lpstr>
      <vt:lpstr>Symbol</vt:lpstr>
      <vt:lpstr>MS Sans Serif</vt:lpstr>
      <vt:lpstr>Garamond</vt:lpstr>
      <vt:lpstr>Generic (Online)</vt:lpstr>
      <vt:lpstr>1_Generic (Online)</vt:lpstr>
      <vt:lpstr>1_Blank Presentation</vt:lpstr>
      <vt:lpstr>Default Design</vt:lpstr>
      <vt:lpstr>1_Default Design</vt:lpstr>
      <vt:lpstr>2_Blank Presentation</vt:lpstr>
      <vt:lpstr>4_Default Design</vt:lpstr>
      <vt:lpstr>3_Generic (Online)</vt:lpstr>
      <vt:lpstr>Blank Presentation</vt:lpstr>
      <vt:lpstr>3_Blank Presentation</vt:lpstr>
      <vt:lpstr>2_Default Design</vt:lpstr>
      <vt:lpstr>Pixel</vt:lpstr>
      <vt:lpstr>SPLUS GraphSheet</vt:lpstr>
      <vt:lpstr>Microsoft Equation 3.0</vt:lpstr>
      <vt:lpstr>Paintbrush Picture</vt:lpstr>
      <vt:lpstr>Microsoft Word Picture</vt:lpstr>
      <vt:lpstr>Microsoft Clip Gallery</vt:lpstr>
      <vt:lpstr>Microsoft Excel 97-2003 Worksheet</vt:lpstr>
      <vt:lpstr>Microsoft Word 97 - 2003 Document</vt:lpstr>
      <vt:lpstr>Hydrologic Terrain Analysis in ArcGIS</vt:lpstr>
      <vt:lpstr>Outline</vt:lpstr>
      <vt:lpstr>Terrain Data Models</vt:lpstr>
      <vt:lpstr>Duality between Terrain and Drainage Network</vt:lpstr>
      <vt:lpstr>Grid based terrain flow data model</vt:lpstr>
      <vt:lpstr>PowerPoint Presentation</vt:lpstr>
      <vt:lpstr>Grid based terrain flow data model</vt:lpstr>
      <vt:lpstr>PowerPoint Presentation</vt:lpstr>
      <vt:lpstr>Flow Accumulation &gt; 5 Cell Threshold</vt:lpstr>
      <vt:lpstr>Watershed delineated on a topographic map</vt:lpstr>
      <vt:lpstr>PowerPoint Presentation</vt:lpstr>
      <vt:lpstr>PowerPoint Presentation</vt:lpstr>
      <vt:lpstr>Catchments</vt:lpstr>
      <vt:lpstr>Delineation of Channel Networks and Catchments</vt:lpstr>
      <vt:lpstr>How to decide on stream delineation threshold ?</vt:lpstr>
      <vt:lpstr>PowerPoint Presentation</vt:lpstr>
      <vt:lpstr>PowerPoint Presentation</vt:lpstr>
      <vt:lpstr>Strahler Stream Order</vt:lpstr>
      <vt:lpstr>Constant Stream Drops Law</vt:lpstr>
      <vt:lpstr>Stream Drop Elevation difference between ends of stream</vt:lpstr>
      <vt:lpstr>Suggestion:  Map channel networks from the DEM at the finest resolution consistent with observed channel network geomorphology ‘laws’.  </vt:lpstr>
      <vt:lpstr>Statistical Analysis of Stream Drops</vt:lpstr>
      <vt:lpstr>T-Test for Difference in Mean Values</vt:lpstr>
      <vt:lpstr>Statistical Analysis of Stream Drops</vt:lpstr>
      <vt:lpstr>PowerPoint Presentation</vt:lpstr>
      <vt:lpstr>PowerPoint Presentation</vt:lpstr>
      <vt:lpstr>Local Curvature Computation (Peuker and Douglas, 1975, Comput. Graphics Image Proc. 4:375)</vt:lpstr>
      <vt:lpstr>Contributing area of upwards curved grid cells only</vt:lpstr>
      <vt:lpstr>Upward Curved Contributing Area Threshold</vt:lpstr>
      <vt:lpstr>PowerPoint Presentation</vt:lpstr>
      <vt:lpstr>Channel network delineation, other options</vt:lpstr>
      <vt:lpstr>Grid Network Ordering Approach (Peckham, 1995)</vt:lpstr>
      <vt:lpstr>PowerPoint Presentation</vt:lpstr>
      <vt:lpstr>Slope area threshold (Montgomery and Dietrich, 1992).</vt:lpstr>
      <vt:lpstr>Limitation due to 8 grid directions.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limited accumulation</vt:lpstr>
      <vt:lpstr>Terrain Stability Mapping</vt:lpstr>
      <vt:lpstr>SINMAP Theoretical Basis</vt:lpstr>
      <vt:lpstr>DEM Governs Slope &amp; Flow Accumulation</vt:lpstr>
      <vt:lpstr>Probabilistic Formulation</vt:lpstr>
      <vt:lpstr>Stability Class Definitions</vt:lpstr>
      <vt:lpstr>Interactive Calibration</vt:lpstr>
      <vt:lpstr>PowerPoint Presentation</vt:lpstr>
      <vt:lpstr>PowerPoint Presentation</vt:lpstr>
      <vt:lpstr>PowerPoint Presentation</vt:lpstr>
      <vt:lpstr>PowerPoint Presentation</vt:lpstr>
      <vt:lpstr>Most Likely Initiation Points</vt:lpstr>
      <vt:lpstr>PowerPoint Presentation</vt:lpstr>
      <vt:lpstr>PowerPoint Presentation</vt:lpstr>
      <vt:lpstr>PowerPoint Presentation</vt:lpstr>
      <vt:lpstr>Questions?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Terrain Analysis and Hydrologic Modeling using Digital Elevation Models and GIS</dc:title>
  <dc:creator>David Tarboton</dc:creator>
  <cp:lastModifiedBy>Levi Sanchez</cp:lastModifiedBy>
  <cp:revision>143</cp:revision>
  <cp:lastPrinted>1999-10-21T15:24:25Z</cp:lastPrinted>
  <dcterms:created xsi:type="dcterms:W3CDTF">1999-10-21T04:51:37Z</dcterms:created>
  <dcterms:modified xsi:type="dcterms:W3CDTF">2023-03-11T00:01:59Z</dcterms:modified>
</cp:coreProperties>
</file>